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SPA: An Energy-efficient High-performance Globally Optimized SParse Convolutional Neural Network Accelerato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1200"/>
              </a:spcBef>
              <a:defRPr b="0" spc="0" sz="5866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GoSPA: An Energy-efficient High-performance Globally Optimized SParse Convolutional Neural Network Accelerator</a:t>
            </a:r>
            <a:endParaRPr sz="1200"/>
          </a:p>
        </p:txBody>
      </p:sp>
      <p:sp>
        <p:nvSpPr>
          <p:cNvPr id="152" name="2021 ACM/IEEE 48th Annual International Symposium on Computer Architecture (ISCA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spcBef>
                <a:spcPts val="1200"/>
              </a:spcBef>
              <a:defRPr b="0" sz="42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2021 ACM/IEEE 48th Annual International Symposium on Computer Architecture (ISCA)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SPA: Hardwa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GoSPA: Hardware Architecture</a:t>
            </a:r>
          </a:p>
        </p:txBody>
      </p:sp>
      <p:sp>
        <p:nvSpPr>
          <p:cNvPr id="199" name="Activation Processing Unit (APU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Activation Processing Unit (APU)</a:t>
            </a:r>
          </a:p>
        </p:txBody>
      </p:sp>
      <p:sp>
        <p:nvSpPr>
          <p:cNvPr id="200" name="Stage2: distinguish the activations paired with the non-zero weights from the activations paired with the zero-valued weights and send it to the PEs"/>
          <p:cNvSpPr txBox="1"/>
          <p:nvPr>
            <p:ph type="body" sz="quarter" idx="1"/>
          </p:nvPr>
        </p:nvSpPr>
        <p:spPr>
          <a:xfrm>
            <a:off x="1206500" y="3346260"/>
            <a:ext cx="21971000" cy="1656608"/>
          </a:xfrm>
          <a:prstGeom prst="rect">
            <a:avLst/>
          </a:prstGeom>
        </p:spPr>
        <p:txBody>
          <a:bodyPr/>
          <a:lstStyle/>
          <a:p>
            <a:pPr/>
            <a:r>
              <a:t>Stage2: distinguish the activations paired with the non-zero weights from the activations paired with the zero-valued weights and send it to the PEs </a:t>
            </a:r>
          </a:p>
        </p:txBody>
      </p:sp>
      <p:pic>
        <p:nvPicPr>
          <p:cNvPr id="20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34" y="4733402"/>
            <a:ext cx="11074003" cy="8822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2522" y="4742556"/>
            <a:ext cx="9922995" cy="8879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SPA: Hardwa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GoSPA: Hardware Architecture</a:t>
            </a:r>
          </a:p>
        </p:txBody>
      </p:sp>
      <p:sp>
        <p:nvSpPr>
          <p:cNvPr id="205" name="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PEs</a:t>
            </a:r>
          </a:p>
        </p:txBody>
      </p:sp>
      <p:sp>
        <p:nvSpPr>
          <p:cNvPr id="206" name="Nreg: number of weight filter…"/>
          <p:cNvSpPr txBox="1"/>
          <p:nvPr>
            <p:ph type="body" sz="quarter" idx="1"/>
          </p:nvPr>
        </p:nvSpPr>
        <p:spPr>
          <a:xfrm>
            <a:off x="1206500" y="3426503"/>
            <a:ext cx="10981907" cy="1820112"/>
          </a:xfrm>
          <a:prstGeom prst="rect">
            <a:avLst/>
          </a:prstGeom>
        </p:spPr>
        <p:txBody>
          <a:bodyPr/>
          <a:lstStyle/>
          <a:p>
            <a:pPr marL="536447" indent="-536447" defTabSz="2145738">
              <a:spcBef>
                <a:spcPts val="3900"/>
              </a:spcBef>
              <a:defRPr sz="4224"/>
            </a:pPr>
            <a:r>
              <a:t>Nreg: number of weight filter</a:t>
            </a:r>
          </a:p>
          <a:p>
            <a:pPr marL="536447" indent="-536447" defTabSz="2145738">
              <a:spcBef>
                <a:spcPts val="3900"/>
              </a:spcBef>
              <a:defRPr sz="4224"/>
            </a:pPr>
            <a:r>
              <a:t>WSP: weight sparsity pattern</a:t>
            </a:r>
          </a:p>
        </p:txBody>
      </p:sp>
      <p:pic>
        <p:nvPicPr>
          <p:cNvPr id="20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5800" y="5742100"/>
            <a:ext cx="9840816" cy="5083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63400" y="3090487"/>
            <a:ext cx="10386442" cy="103864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211" name="Comparison with SparTen: speedu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Comparison with SparTen: speedup</a:t>
            </a:r>
          </a:p>
        </p:txBody>
      </p:sp>
      <p:sp>
        <p:nvSpPr>
          <p:cNvPr id="212" name="GoSPA achieves 1.38×, 1.28×, 1.23×, 1.17×, 1.21× and 1.28× overall speedup across all the layers of AlexNet, VGG, GoogLeNet, MobileNet, ResNet and ResNeXt, respectively."/>
          <p:cNvSpPr txBox="1"/>
          <p:nvPr>
            <p:ph type="body" sz="quarter" idx="1"/>
          </p:nvPr>
        </p:nvSpPr>
        <p:spPr>
          <a:xfrm>
            <a:off x="1206500" y="3408512"/>
            <a:ext cx="21437591" cy="606350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GoSPA achieves 1.38×, 1.28×, 1.23×, 1.17×, 1.21× and 1.28× overall speedup across all the layers of AlexNet, VGG, GoogLeNet, MobileNet, ResNet and ResNeXt, respectively.</a:t>
            </a:r>
          </a:p>
        </p:txBody>
      </p:sp>
      <p:pic>
        <p:nvPicPr>
          <p:cNvPr id="21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9189" y="4115632"/>
            <a:ext cx="16692213" cy="9344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216" name="Comparison with SarTen: energ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Comparison with SarTen: energy</a:t>
            </a:r>
          </a:p>
        </p:txBody>
      </p:sp>
      <p:sp>
        <p:nvSpPr>
          <p:cNvPr id="217" name="GoSPA achieves 5.38×, 4.96×, 4.79×, 5.02×, 4.86× and 2.06× higher energy efficiency over SparTen on AlexNet, VGG, GoogLeNet, MobileNet, ResNet and ResNeXt"/>
          <p:cNvSpPr txBox="1"/>
          <p:nvPr>
            <p:ph type="body" idx="1"/>
          </p:nvPr>
        </p:nvSpPr>
        <p:spPr>
          <a:xfrm>
            <a:off x="1206500" y="3469354"/>
            <a:ext cx="20885799" cy="9375710"/>
          </a:xfrm>
          <a:prstGeom prst="rect">
            <a:avLst/>
          </a:prstGeom>
        </p:spPr>
        <p:txBody>
          <a:bodyPr/>
          <a:lstStyle>
            <a:lvl1pPr marL="254000" indent="-254000" defTabSz="457200">
              <a:lnSpc>
                <a:spcPct val="100000"/>
              </a:lnSpc>
              <a:spcBef>
                <a:spcPts val="1200"/>
              </a:spcBef>
              <a:defRPr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GoSPA achieves 5.38×, 4.96×, 4.79×, 5.02×, 4.86× and 2.06× higher energy efficiency over SparTen on AlexNet, VGG, GoogLeNet, MobileNet, ResNet and ResNeXt </a:t>
            </a:r>
          </a:p>
        </p:txBody>
      </p:sp>
      <p:pic>
        <p:nvPicPr>
          <p:cNvPr id="21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19750" y="5619750"/>
            <a:ext cx="12694465" cy="6478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221" name="Comparison with SarTen: SRAM acc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Comparison with SarTen: SRAM access</a:t>
            </a:r>
          </a:p>
        </p:txBody>
      </p:sp>
      <p:sp>
        <p:nvSpPr>
          <p:cNvPr id="222" name="GoSPA has an average of 5.5×, 6.0×, 3.9×, 6.57×, 5.73× and 2.76× less SRAM access than SparTen on AlexNet, VGG, GoogLeNet, MobileNet, ResNet and ResNeXt, respectively. This is  because weight reuse and reordering ."/>
          <p:cNvSpPr txBox="1"/>
          <p:nvPr>
            <p:ph type="body" idx="1"/>
          </p:nvPr>
        </p:nvSpPr>
        <p:spPr>
          <a:xfrm>
            <a:off x="1206499" y="3367754"/>
            <a:ext cx="20885800" cy="9375710"/>
          </a:xfrm>
          <a:prstGeom prst="rect">
            <a:avLst/>
          </a:prstGeom>
        </p:spPr>
        <p:txBody>
          <a:bodyPr/>
          <a:lstStyle>
            <a:lvl1pPr marL="152400" indent="-152400" defTabSz="457200">
              <a:lnSpc>
                <a:spcPct val="100000"/>
              </a:lnSpc>
              <a:spcBef>
                <a:spcPts val="1200"/>
              </a:spcBef>
              <a:defRPr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GoSPA has an average of 5.5×, 6.0×, 3.9×, 6.57×, 5.73× and 2.76× less SRAM access than SparTen on AlexNet, VGG, GoogLeNet, MobileNet, ResNet and ResNeXt, respectively. This is  because weight reuse and reordering .</a:t>
            </a:r>
          </a:p>
        </p:txBody>
      </p:sp>
      <p:pic>
        <p:nvPicPr>
          <p:cNvPr id="2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6600" y="4049724"/>
            <a:ext cx="17109657" cy="9549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</a:p>
        </p:txBody>
      </p:sp>
      <p:sp>
        <p:nvSpPr>
          <p:cNvPr id="226" name="Comparison with SparTen: hardware overhea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Comparison with SparTen: hardware overhead</a:t>
            </a:r>
          </a:p>
        </p:txBody>
      </p:sp>
      <p:sp>
        <p:nvSpPr>
          <p:cNvPr id="227" name="It is seen that for SparTen the prefix sum and priority encoder consume 62.7% and 46% of the total area and power; while only 10.6% and 14.5% of the area and power consumption of GoSPA come from modules involved with handling sparsity. Such huge saving o"/>
          <p:cNvSpPr txBox="1"/>
          <p:nvPr>
            <p:ph type="body" idx="1"/>
          </p:nvPr>
        </p:nvSpPr>
        <p:spPr>
          <a:xfrm>
            <a:off x="1206500" y="3469354"/>
            <a:ext cx="20885799" cy="9375710"/>
          </a:xfrm>
          <a:prstGeom prst="rect">
            <a:avLst/>
          </a:prstGeom>
        </p:spPr>
        <p:txBody>
          <a:bodyPr/>
          <a:lstStyle>
            <a:lvl1pPr marL="254000" indent="-254000" defTabSz="457200">
              <a:lnSpc>
                <a:spcPct val="100000"/>
              </a:lnSpc>
              <a:spcBef>
                <a:spcPts val="1200"/>
              </a:spcBef>
              <a:defRPr sz="2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It is seen that for SparTen the prefix sum and priority encoder consume 62.7% and 46% of the total area and power; while only 10.6% and 14.5% of the area and power consumption of GoSPA come from modules involved with handling sparsity. Such huge saving on hardware cost further brings better energy efficiency of GoSPA over SparTen. </a:t>
            </a:r>
          </a:p>
        </p:txBody>
      </p:sp>
      <p:pic>
        <p:nvPicPr>
          <p:cNvPr id="22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9849" y="4898923"/>
            <a:ext cx="13846718" cy="8235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5" name="Sparse Convolution Neural Networ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Sparse Convolution Neural Network</a:t>
            </a:r>
          </a:p>
        </p:txBody>
      </p:sp>
      <p:sp>
        <p:nvSpPr>
          <p:cNvPr id="156" name="The co-existence of activation sparsity and model sparsity in convolutional neural network (CNN) models makes sparsity-aware CNN hardware designs very attractive."/>
          <p:cNvSpPr txBox="1"/>
          <p:nvPr>
            <p:ph type="body" idx="1"/>
          </p:nvPr>
        </p:nvSpPr>
        <p:spPr>
          <a:xfrm>
            <a:off x="1206500" y="3429920"/>
            <a:ext cx="21971000" cy="9074596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The co-existence of activation sparsity and model sparsity in convolutional neural network (CNN) models makes sparsity-aware CNN hardware designs very attractive. </a:t>
            </a:r>
          </a:p>
        </p:txBody>
      </p:sp>
      <p:pic>
        <p:nvPicPr>
          <p:cNvPr id="15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8268" y="5890275"/>
            <a:ext cx="15140050" cy="4972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60" name="SCNN:Cartesian Product Based Metho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SCNN:Cartesian Product Based Method </a:t>
            </a:r>
          </a:p>
        </p:txBody>
      </p:sp>
      <p:sp>
        <p:nvSpPr>
          <p:cNvPr id="161" name="SCNN directly performs the Cartesian Product among the non-zero activations and weights.…"/>
          <p:cNvSpPr txBox="1"/>
          <p:nvPr>
            <p:ph type="body" sz="half" idx="1"/>
          </p:nvPr>
        </p:nvSpPr>
        <p:spPr>
          <a:xfrm>
            <a:off x="1206500" y="3429920"/>
            <a:ext cx="14051264" cy="9074596"/>
          </a:xfrm>
          <a:prstGeom prst="rect">
            <a:avLst/>
          </a:prstGeom>
        </p:spPr>
        <p:txBody>
          <a:bodyPr/>
          <a:lstStyle/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SCNN directly performs the </a:t>
            </a:r>
            <a:r>
              <a:rPr i="1"/>
              <a:t>Cartesian Product </a:t>
            </a:r>
            <a:r>
              <a:t>among the non-zero activations and weights. 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Artificially induces multiplications among non-zero values that do </a:t>
            </a:r>
            <a:r>
              <a:rPr i="1"/>
              <a:t>not </a:t>
            </a:r>
            <a:r>
              <a:t>exist in the original convolution algorithm. 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SCNN incurs unnecessary data transfer </a:t>
            </a:r>
          </a:p>
        </p:txBody>
      </p:sp>
      <p:pic>
        <p:nvPicPr>
          <p:cNvPr id="16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7410" y="2817245"/>
            <a:ext cx="7721185" cy="94657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65" name="SparTen and ExTensor: Intersection Based Metho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57200">
              <a:spcBef>
                <a:spcPts val="1200"/>
              </a:spcBef>
              <a:defRPr sz="5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SparTen and ExTensor: Intersection Based Method </a:t>
            </a:r>
          </a:p>
        </p:txBody>
      </p:sp>
      <p:sp>
        <p:nvSpPr>
          <p:cNvPr id="166" name="Both solutions identify the matching non-zero value pairs between kernel weights and the corresponding activations with a conceptual intersection operation, then only perform the necessary multiplications between each non- zero pair.…"/>
          <p:cNvSpPr txBox="1"/>
          <p:nvPr>
            <p:ph type="body" sz="half" idx="1"/>
          </p:nvPr>
        </p:nvSpPr>
        <p:spPr>
          <a:xfrm>
            <a:off x="1206500" y="3429920"/>
            <a:ext cx="13632677" cy="9074596"/>
          </a:xfrm>
          <a:prstGeom prst="rect">
            <a:avLst/>
          </a:prstGeom>
        </p:spPr>
        <p:txBody>
          <a:bodyPr/>
          <a:lstStyle/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Both solutions identify the matching non-zero value pairs between kernel weights and the corresponding activations with a conceptual </a:t>
            </a:r>
            <a:r>
              <a:rPr i="1"/>
              <a:t>intersection </a:t>
            </a:r>
            <a:r>
              <a:t>operation, then only perform the necessary multiplications between each non- zero pair. 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hardware cost of the intersection operation is high. 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latency of intersection operations is in the critical path of execution time: a computation phase always needs to wait for the corresponding intersection phase.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Unnecessary data still needs to be loaded from SRAM.</a:t>
            </a:r>
          </a:p>
        </p:txBody>
      </p:sp>
      <p:pic>
        <p:nvPicPr>
          <p:cNvPr id="16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94582" y="3611979"/>
            <a:ext cx="8612239" cy="871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fficient Specialized Inter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Efficient Specialized Intersection</a:t>
            </a:r>
          </a:p>
        </p:txBody>
      </p:sp>
      <p:sp>
        <p:nvSpPr>
          <p:cNvPr id="170" name="On-The-Fly Inters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5500"/>
            </a:pPr>
            <a:r>
              <a:rPr i="1"/>
              <a:t>On-The-Fly</a:t>
            </a:r>
            <a:r>
              <a:t> Intersection</a:t>
            </a:r>
          </a:p>
        </p:txBody>
      </p:sp>
      <p:sp>
        <p:nvSpPr>
          <p:cNvPr id="171" name="Dynamic Stream: its data elements are not known before executing the computation…"/>
          <p:cNvSpPr txBox="1"/>
          <p:nvPr>
            <p:ph type="body" sz="half" idx="1"/>
          </p:nvPr>
        </p:nvSpPr>
        <p:spPr>
          <a:xfrm>
            <a:off x="1206500" y="3461068"/>
            <a:ext cx="13550800" cy="9043448"/>
          </a:xfrm>
          <a:prstGeom prst="rect">
            <a:avLst/>
          </a:prstGeom>
        </p:spPr>
        <p:txBody>
          <a:bodyPr/>
          <a:lstStyle/>
          <a:p>
            <a:pPr>
              <a:defRPr b="1" sz="4000"/>
            </a:pPr>
            <a:r>
              <a:t>Dynamic Stream: </a:t>
            </a:r>
            <a:r>
              <a:rPr b="0"/>
              <a:t>its data elements are not known before executing the computation </a:t>
            </a:r>
            <a:endParaRPr b="0"/>
          </a:p>
          <a:p>
            <a:pPr>
              <a:defRPr b="1" sz="4000"/>
            </a:pPr>
            <a:r>
              <a:t>Static Stream: i</a:t>
            </a:r>
            <a:r>
              <a:rPr b="0"/>
              <a:t>ts data elements are determined beforehand and never change </a:t>
            </a:r>
            <a:endParaRPr b="0"/>
          </a:p>
          <a:p>
            <a:pPr>
              <a:defRPr b="1" sz="4000"/>
            </a:pPr>
            <a:r>
              <a:t>Static Sparcity Filter: </a:t>
            </a:r>
            <a:r>
              <a:rPr b="0"/>
              <a:t>based on SS sparsity information, indicates the indices of the non-zero elements as bit mask in the static stream</a:t>
            </a:r>
            <a:endParaRPr b="0"/>
          </a:p>
          <a:p>
            <a:pPr>
              <a:defRPr b="1" sz="4000"/>
            </a:pPr>
            <a:r>
              <a:rPr b="0"/>
              <a:t>Advantage: the high cost hardware structure for intersection is no longer needed; the computation does not need to frequently wait for the outcomes of intersection; avoid transferring the unnecessary activations.</a:t>
            </a:r>
          </a:p>
        </p:txBody>
      </p:sp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3385" y="2696492"/>
            <a:ext cx="7451646" cy="70230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68687" y="9903394"/>
            <a:ext cx="6701042" cy="3597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fficient Specialized Inters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Efficient Specialized Intersection</a:t>
            </a:r>
          </a:p>
        </p:txBody>
      </p:sp>
      <p:sp>
        <p:nvSpPr>
          <p:cNvPr id="176" name="Specialized Computation Reorder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Specialized Computation Reordering</a:t>
            </a:r>
          </a:p>
        </p:txBody>
      </p:sp>
      <p:sp>
        <p:nvSpPr>
          <p:cNvPr id="177" name="A given element in the dynamic activation stream should be checked with all possible pairing weights together, and if both non-zero, should be sent to the corresponding compute units for multiplication. This idea can avoid the repeated data transfer of t"/>
          <p:cNvSpPr txBox="1"/>
          <p:nvPr>
            <p:ph type="body" sz="half" idx="1"/>
          </p:nvPr>
        </p:nvSpPr>
        <p:spPr>
          <a:xfrm>
            <a:off x="1206500" y="3583412"/>
            <a:ext cx="11481756" cy="8921104"/>
          </a:xfrm>
          <a:prstGeom prst="rect">
            <a:avLst/>
          </a:prstGeom>
        </p:spPr>
        <p:txBody>
          <a:bodyPr/>
          <a:lstStyle/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given element in the dynamic activation stream should be checked with all possible pairing weights </a:t>
            </a:r>
            <a:r>
              <a:rPr i="1"/>
              <a:t>together</a:t>
            </a:r>
            <a:r>
              <a:t>, and if both non-zero, should be sent to the corresponding compute units for multiplication. This idea can avoid the repeated data transfer of the same activation, and ensures that each activation is </a:t>
            </a:r>
            <a:r>
              <a:rPr i="1"/>
              <a:t>only transferred if necessary, and only once</a:t>
            </a:r>
            <a:r>
              <a:t>. </a:t>
            </a:r>
          </a:p>
          <a:p>
            <a:pPr marL="508000" indent="-508000" defTabSz="457200">
              <a:lnSpc>
                <a:spcPct val="100000"/>
              </a:lnSpc>
              <a:spcBef>
                <a:spcPts val="1200"/>
              </a:spcBef>
              <a:defRPr sz="4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convolution ID (CID) and position ID (PID) for each activation is needed for multiply correctly. </a:t>
            </a:r>
          </a:p>
        </p:txBody>
      </p:sp>
      <p:pic>
        <p:nvPicPr>
          <p:cNvPr id="178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6803" y="3703985"/>
            <a:ext cx="10375824" cy="6308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SPA: Data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GoSPA: Dataflow</a:t>
            </a:r>
          </a:p>
        </p:txBody>
      </p:sp>
      <p:sp>
        <p:nvSpPr>
          <p:cNvPr id="181" name="F: Kernel size; H: Activation size; S: Strid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F: Kernel size; H: Activation size; S: Stride</a:t>
            </a:r>
          </a:p>
        </p:txBody>
      </p:sp>
      <p:pic>
        <p:nvPicPr>
          <p:cNvPr id="18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4808" y="3434739"/>
            <a:ext cx="8757968" cy="9985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86469" y="3790339"/>
            <a:ext cx="5905779" cy="9679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23174" y="5285051"/>
            <a:ext cx="5842001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SPA: Hardwa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GoSPA: Hardware Architecture</a:t>
            </a:r>
          </a:p>
        </p:txBody>
      </p:sp>
      <p:sp>
        <p:nvSpPr>
          <p:cNvPr id="187" name="Overall Organiz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Overall Organization</a:t>
            </a:r>
          </a:p>
        </p:txBody>
      </p:sp>
      <p:sp>
        <p:nvSpPr>
          <p:cNvPr id="188" name="DRAM: store sparse weight and activations in the form of CSR…"/>
          <p:cNvSpPr txBox="1"/>
          <p:nvPr>
            <p:ph type="body" sz="half" idx="1"/>
          </p:nvPr>
        </p:nvSpPr>
        <p:spPr>
          <a:xfrm>
            <a:off x="1206500" y="3371703"/>
            <a:ext cx="13260780" cy="9132813"/>
          </a:xfrm>
          <a:prstGeom prst="rect">
            <a:avLst/>
          </a:prstGeom>
        </p:spPr>
        <p:txBody>
          <a:bodyPr/>
          <a:lstStyle/>
          <a:p>
            <a:pPr/>
            <a:r>
              <a:t>DRAM: store sparse weight and activations in the form of CSR</a:t>
            </a:r>
          </a:p>
          <a:p>
            <a:pPr/>
            <a:r>
              <a:t>APU: Activation Processing Unit, calculates PID and CID for activation</a:t>
            </a:r>
          </a:p>
          <a:p>
            <a:pPr/>
            <a:r>
              <a:t>PEs: perform 2D convolution in parallel</a:t>
            </a:r>
          </a:p>
        </p:txBody>
      </p:sp>
      <p:pic>
        <p:nvPicPr>
          <p:cNvPr id="189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9248" y="6294969"/>
            <a:ext cx="11164114" cy="6551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SPA: Hardware Architect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GoSPA: Hardware Architecture</a:t>
            </a:r>
          </a:p>
        </p:txBody>
      </p:sp>
      <p:sp>
        <p:nvSpPr>
          <p:cNvPr id="192" name="Activation Processing Unit (APU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Activation Processing Unit (APU)</a:t>
            </a:r>
          </a:p>
        </p:txBody>
      </p:sp>
      <p:sp>
        <p:nvSpPr>
          <p:cNvPr id="193" name="Stage1: generates PID and CID, stores the non-zero activation in FIFO A."/>
          <p:cNvSpPr txBox="1"/>
          <p:nvPr>
            <p:ph type="body" sz="quarter" idx="1"/>
          </p:nvPr>
        </p:nvSpPr>
        <p:spPr>
          <a:xfrm>
            <a:off x="1206500" y="3346260"/>
            <a:ext cx="21971000" cy="1656608"/>
          </a:xfrm>
          <a:prstGeom prst="rect">
            <a:avLst/>
          </a:prstGeom>
        </p:spPr>
        <p:txBody>
          <a:bodyPr/>
          <a:lstStyle/>
          <a:p>
            <a:pPr/>
            <a:r>
              <a:t>Stage1: generates PID and CID, stores the non-zero activation in FIFO A.</a:t>
            </a:r>
          </a:p>
        </p:txBody>
      </p:sp>
      <p:pic>
        <p:nvPicPr>
          <p:cNvPr id="194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134" y="5041386"/>
            <a:ext cx="10687400" cy="85140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64999" y="5353535"/>
            <a:ext cx="8920744" cy="8189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73340" y="4197149"/>
            <a:ext cx="5842001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