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6331" autoAdjust="0"/>
  </p:normalViewPr>
  <p:slideViewPr>
    <p:cSldViewPr snapToGrid="0">
      <p:cViewPr varScale="1">
        <p:scale>
          <a:sx n="127" d="100"/>
          <a:sy n="127" d="100"/>
        </p:scale>
        <p:origin x="110"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1B622-81D4-4E08-8B69-D243B44EF546}"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A19D3-3665-4B8C-AF69-54DE6E7DD14D}" type="slidenum">
              <a:rPr lang="zh-CN" altLang="en-US" smtClean="0"/>
              <a:t>‹#›</a:t>
            </a:fld>
            <a:endParaRPr lang="zh-CN" altLang="en-US"/>
          </a:p>
        </p:txBody>
      </p:sp>
    </p:spTree>
    <p:extLst>
      <p:ext uri="{BB962C8B-B14F-4D97-AF65-F5344CB8AC3E}">
        <p14:creationId xmlns:p14="http://schemas.microsoft.com/office/powerpoint/2010/main" val="179387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IGVP:</a:t>
            </a:r>
            <a:r>
              <a:rPr lang="en-US" altLang="zh-CN" baseline="0" dirty="0" smtClean="0"/>
              <a:t> </a:t>
            </a:r>
            <a:r>
              <a:rPr lang="zh-CN" altLang="en-US" dirty="0" smtClean="0"/>
              <a:t>only the gate voltage (Vg) of the 1T1R cell is increased step by step in both the SET and RESET processes, while the pulse voltage amplitude and width at the other two terminals (VBL, VSL) remain unchanged.</a:t>
            </a:r>
          </a:p>
          <a:p>
            <a:endParaRPr lang="zh-CN" altLang="en-US" dirty="0"/>
          </a:p>
        </p:txBody>
      </p:sp>
      <p:sp>
        <p:nvSpPr>
          <p:cNvPr id="4" name="灯片编号占位符 3"/>
          <p:cNvSpPr>
            <a:spLocks noGrp="1"/>
          </p:cNvSpPr>
          <p:nvPr>
            <p:ph type="sldNum" sz="quarter" idx="10"/>
          </p:nvPr>
        </p:nvSpPr>
        <p:spPr/>
        <p:txBody>
          <a:bodyPr/>
          <a:lstStyle/>
          <a:p>
            <a:fld id="{EC1A19D3-3665-4B8C-AF69-54DE6E7DD14D}" type="slidenum">
              <a:rPr lang="zh-CN" altLang="en-US" smtClean="0"/>
              <a:t>2</a:t>
            </a:fld>
            <a:endParaRPr lang="zh-CN" altLang="en-US"/>
          </a:p>
        </p:txBody>
      </p:sp>
    </p:spTree>
    <p:extLst>
      <p:ext uri="{BB962C8B-B14F-4D97-AF65-F5344CB8AC3E}">
        <p14:creationId xmlns:p14="http://schemas.microsoft.com/office/powerpoint/2010/main" val="1506882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071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4E509390-CDE4-40C4-9D47-59B88FB0EE40}" type="slidenum">
              <a:rPr lang="zh-CN" altLang="en-US" smtClean="0"/>
              <a:t>‹#›</a:t>
            </a:fld>
            <a:endParaRPr lang="zh-CN" altLang="en-US"/>
          </a:p>
        </p:txBody>
      </p:sp>
      <p:pic>
        <p:nvPicPr>
          <p:cNvPr id="8" name="图片 7"/>
          <p:cNvPicPr>
            <a:picLocks noChangeAspect="1"/>
          </p:cNvPicPr>
          <p:nvPr/>
        </p:nvPicPr>
        <p:blipFill>
          <a:blip r:embed="rId2"/>
          <a:stretch>
            <a:fillRect/>
          </a:stretch>
        </p:blipFill>
        <p:spPr>
          <a:xfrm>
            <a:off x="1" y="0"/>
            <a:ext cx="12193057" cy="664522"/>
          </a:xfrm>
          <a:prstGeom prst="rect">
            <a:avLst/>
          </a:prstGeom>
        </p:spPr>
      </p:pic>
      <p:sp>
        <p:nvSpPr>
          <p:cNvPr id="9" name="矩形 8"/>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27978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349858" y="975600"/>
            <a:ext cx="1140822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46790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3"/>
            <a:ext cx="12192000" cy="332713"/>
          </a:xfrm>
          <a:prstGeom prst="rect">
            <a:avLst/>
          </a:prstGeom>
        </p:spPr>
      </p:pic>
      <p:sp>
        <p:nvSpPr>
          <p:cNvPr id="6" name="文本框 5"/>
          <p:cNvSpPr txBox="1"/>
          <p:nvPr/>
        </p:nvSpPr>
        <p:spPr>
          <a:xfrm>
            <a:off x="11000035" y="313201"/>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11595420" y="313201"/>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4E509390-CDE4-40C4-9D47-59B88FB0EE40}" type="slidenum">
              <a:rPr lang="zh-CN" altLang="en-US" smtClean="0"/>
              <a:t>‹#›</a:t>
            </a:fld>
            <a:endParaRPr lang="zh-CN" altLang="en-US"/>
          </a:p>
        </p:txBody>
      </p:sp>
      <p:sp>
        <p:nvSpPr>
          <p:cNvPr id="2" name="标题 1"/>
          <p:cNvSpPr>
            <a:spLocks noGrp="1"/>
          </p:cNvSpPr>
          <p:nvPr>
            <p:ph type="title"/>
          </p:nvPr>
        </p:nvSpPr>
        <p:spPr>
          <a:xfrm>
            <a:off x="349858" y="975600"/>
            <a:ext cx="11421927"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p:nvPicPr>
        <p:blipFill>
          <a:blip r:embed="rId2"/>
          <a:stretch>
            <a:fillRect/>
          </a:stretch>
        </p:blipFill>
        <p:spPr>
          <a:xfrm>
            <a:off x="0" y="1231683"/>
            <a:ext cx="12192000" cy="332713"/>
          </a:xfrm>
          <a:prstGeom prst="rect">
            <a:avLst/>
          </a:prstGeom>
        </p:spPr>
      </p:pic>
    </p:spTree>
    <p:extLst>
      <p:ext uri="{BB962C8B-B14F-4D97-AF65-F5344CB8AC3E}">
        <p14:creationId xmlns:p14="http://schemas.microsoft.com/office/powerpoint/2010/main" val="519030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960115"/>
            <a:ext cx="5376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2"/>
          <a:stretch>
            <a:fillRect/>
          </a:stretch>
        </p:blipFill>
        <p:spPr>
          <a:xfrm>
            <a:off x="1" y="0"/>
            <a:ext cx="12193057" cy="664522"/>
          </a:xfrm>
          <a:prstGeom prst="rect">
            <a:avLst/>
          </a:prstGeom>
        </p:spPr>
      </p:pic>
      <p:sp>
        <p:nvSpPr>
          <p:cNvPr id="13" name="矩形 12"/>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344031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 y="0"/>
            <a:ext cx="12193057" cy="664522"/>
          </a:xfrm>
          <a:prstGeom prst="rect">
            <a:avLst/>
          </a:prstGeom>
        </p:spPr>
      </p:pic>
      <p:sp>
        <p:nvSpPr>
          <p:cNvPr id="22" name="矩形 21"/>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4" name="矩形 23"/>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5" y="313201"/>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5"/>
            <a:ext cx="5376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11595420" y="313201"/>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4E509390-CDE4-40C4-9D47-59B88FB0EE40}" type="slidenum">
              <a:rPr lang="zh-CN" altLang="en-US" smtClean="0"/>
              <a:t>‹#›</a:t>
            </a:fld>
            <a:endParaRPr lang="zh-CN" altLang="en-US"/>
          </a:p>
        </p:txBody>
      </p:sp>
      <p:pic>
        <p:nvPicPr>
          <p:cNvPr id="13" name="图片 12"/>
          <p:cNvPicPr>
            <a:picLocks noChangeAspect="1"/>
          </p:cNvPicPr>
          <p:nvPr/>
        </p:nvPicPr>
        <p:blipFill>
          <a:blip r:embed="rId2"/>
          <a:stretch>
            <a:fillRect/>
          </a:stretch>
        </p:blipFill>
        <p:spPr>
          <a:xfrm>
            <a:off x="1" y="0"/>
            <a:ext cx="12193057" cy="664522"/>
          </a:xfrm>
          <a:prstGeom prst="rect">
            <a:avLst/>
          </a:prstGeom>
        </p:spPr>
      </p:pic>
      <p:sp>
        <p:nvSpPr>
          <p:cNvPr id="14" name="矩形 13"/>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9" name="矩形 18"/>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21533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383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3635643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140919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658701" y="975600"/>
            <a:ext cx="11162884"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118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
        <p:nvSpPr>
          <p:cNvPr id="7" name="矩形 6"/>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Tree>
    <p:extLst>
      <p:ext uri="{BB962C8B-B14F-4D97-AF65-F5344CB8AC3E}">
        <p14:creationId xmlns:p14="http://schemas.microsoft.com/office/powerpoint/2010/main" val="331464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灯片编号占位符 8"/>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4E509390-CDE4-40C4-9D47-59B88FB0EE40}" type="slidenum">
              <a:rPr lang="zh-CN" altLang="en-US" smtClean="0"/>
              <a:t>‹#›</a:t>
            </a:fld>
            <a:endParaRPr lang="zh-CN" altLang="en-US"/>
          </a:p>
        </p:txBody>
      </p:sp>
      <p:sp>
        <p:nvSpPr>
          <p:cNvPr id="8" name="文本框 7"/>
          <p:cNvSpPr txBox="1"/>
          <p:nvPr/>
        </p:nvSpPr>
        <p:spPr>
          <a:xfrm>
            <a:off x="11000035"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
        <p:nvSpPr>
          <p:cNvPr id="11" name="矩形 10"/>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矩形 12"/>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文本框 13"/>
          <p:cNvSpPr txBox="1"/>
          <p:nvPr/>
        </p:nvSpPr>
        <p:spPr>
          <a:xfrm>
            <a:off x="11000035"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Tree>
    <p:extLst>
      <p:ext uri="{BB962C8B-B14F-4D97-AF65-F5344CB8AC3E}">
        <p14:creationId xmlns:p14="http://schemas.microsoft.com/office/powerpoint/2010/main" val="122775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p:nvPicPr>
        <p:blipFill>
          <a:blip r:embed="rId2"/>
          <a:stretch>
            <a:fillRect/>
          </a:stretch>
        </p:blipFill>
        <p:spPr>
          <a:xfrm>
            <a:off x="1" y="0"/>
            <a:ext cx="12193057" cy="664522"/>
          </a:xfrm>
          <a:prstGeom prst="rect">
            <a:avLst/>
          </a:prstGeom>
        </p:spPr>
      </p:pic>
      <p:sp>
        <p:nvSpPr>
          <p:cNvPr id="11" name="矩形 10"/>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366187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p15:clr>
            <a:srgbClr val="FBAE40"/>
          </p15:clr>
        </p15:guide>
        <p15:guide id="8" pos="1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658701" y="975601"/>
            <a:ext cx="11162884"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725902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658701" y="975601"/>
            <a:ext cx="11162884"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11000035"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spTree>
    <p:extLst>
      <p:ext uri="{BB962C8B-B14F-4D97-AF65-F5344CB8AC3E}">
        <p14:creationId xmlns:p14="http://schemas.microsoft.com/office/powerpoint/2010/main" val="158393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 y="0"/>
            <a:ext cx="12193057" cy="664522"/>
          </a:xfrm>
          <a:prstGeom prst="rect">
            <a:avLst/>
          </a:prstGeom>
        </p:spPr>
      </p:pic>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图片 5"/>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0" name="矩形 9"/>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894955749"/>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673352"/>
            <a:ext cx="1112056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21"/>
          <a:stretch>
            <a:fillRect/>
          </a:stretch>
        </p:blipFill>
        <p:spPr>
          <a:xfrm>
            <a:off x="0" y="1231683"/>
            <a:ext cx="12192000" cy="332713"/>
          </a:xfrm>
          <a:prstGeom prst="rect">
            <a:avLst/>
          </a:prstGeom>
        </p:spPr>
      </p:pic>
      <p:sp>
        <p:nvSpPr>
          <p:cNvPr id="4" name="标题占位符 3"/>
          <p:cNvSpPr>
            <a:spLocks noGrp="1"/>
          </p:cNvSpPr>
          <p:nvPr>
            <p:ph type="title"/>
          </p:nvPr>
        </p:nvSpPr>
        <p:spPr>
          <a:xfrm>
            <a:off x="551291" y="863021"/>
            <a:ext cx="11213989"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p:nvPicPr>
        <p:blipFill>
          <a:blip r:embed="rId18"/>
          <a:stretch>
            <a:fillRect/>
          </a:stretch>
        </p:blipFill>
        <p:spPr>
          <a:xfrm>
            <a:off x="1" y="0"/>
            <a:ext cx="12193057" cy="664522"/>
          </a:xfrm>
          <a:prstGeom prst="rect">
            <a:avLst/>
          </a:prstGeom>
        </p:spPr>
      </p:pic>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p:nvPicPr>
        <p:blipFill>
          <a:blip r:embed="rId21"/>
          <a:stretch>
            <a:fillRect/>
          </a:stretch>
        </p:blipFill>
        <p:spPr>
          <a:xfrm>
            <a:off x="0" y="1231683"/>
            <a:ext cx="12192000" cy="332713"/>
          </a:xfrm>
          <a:prstGeom prst="rect">
            <a:avLst/>
          </a:prstGeom>
        </p:spPr>
      </p:pic>
    </p:spTree>
    <p:extLst>
      <p:ext uri="{BB962C8B-B14F-4D97-AF65-F5344CB8AC3E}">
        <p14:creationId xmlns:p14="http://schemas.microsoft.com/office/powerpoint/2010/main" val="3324683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IGVP</a:t>
            </a:r>
            <a:endParaRPr lang="zh-CN" altLang="en-US" dirty="0"/>
          </a:p>
        </p:txBody>
      </p:sp>
      <p:sp>
        <p:nvSpPr>
          <p:cNvPr id="3" name="副标题 2"/>
          <p:cNvSpPr>
            <a:spLocks noGrp="1"/>
          </p:cNvSpPr>
          <p:nvPr>
            <p:ph type="subTitle" idx="1"/>
          </p:nvPr>
        </p:nvSpPr>
        <p:spPr>
          <a:xfrm>
            <a:off x="838200" y="5114030"/>
            <a:ext cx="10515600" cy="1142391"/>
          </a:xfrm>
        </p:spPr>
        <p:txBody>
          <a:bodyPr/>
          <a:lstStyle/>
          <a:p>
            <a:r>
              <a:rPr lang="en-US" altLang="zh-CN" sz="1800" dirty="0"/>
              <a:t>A Parallel Multibit Programing Scheme </a:t>
            </a:r>
            <a:r>
              <a:rPr lang="en-US" altLang="zh-CN" sz="1800" dirty="0" smtClean="0"/>
              <a:t>With High </a:t>
            </a:r>
            <a:r>
              <a:rPr lang="en-US" altLang="zh-CN" sz="1800" dirty="0"/>
              <a:t>Precision for </a:t>
            </a:r>
            <a:r>
              <a:rPr lang="en-US" altLang="zh-CN" sz="1800" dirty="0" smtClean="0"/>
              <a:t>RRAM-Based Neuromorphic </a:t>
            </a:r>
            <a:r>
              <a:rPr lang="en-US" altLang="zh-CN" sz="1800" dirty="0"/>
              <a:t>Systems </a:t>
            </a:r>
            <a:br>
              <a:rPr lang="en-US" altLang="zh-CN" sz="1800" dirty="0"/>
            </a:br>
            <a:r>
              <a:rPr lang="en-US" altLang="zh-CN" sz="1800" dirty="0" err="1"/>
              <a:t>Junren</a:t>
            </a:r>
            <a:r>
              <a:rPr lang="en-US" altLang="zh-CN" sz="1800" dirty="0"/>
              <a:t> Chen, </a:t>
            </a:r>
            <a:r>
              <a:rPr lang="en-US" altLang="zh-CN" sz="1800" dirty="0" err="1"/>
              <a:t>Huaqiang</a:t>
            </a:r>
            <a:r>
              <a:rPr lang="en-US" altLang="zh-CN" sz="1800" dirty="0"/>
              <a:t> Wu </a:t>
            </a:r>
            <a:r>
              <a:rPr lang="en-US" altLang="zh-CN" sz="1800" dirty="0" smtClean="0"/>
              <a:t>, </a:t>
            </a:r>
            <a:r>
              <a:rPr lang="en-US" altLang="zh-CN" sz="1800" dirty="0"/>
              <a:t>Bin Gao , </a:t>
            </a:r>
            <a:r>
              <a:rPr lang="en-US" altLang="zh-CN" sz="1800" dirty="0" err="1"/>
              <a:t>Jianshi</a:t>
            </a:r>
            <a:r>
              <a:rPr lang="en-US" altLang="zh-CN" sz="1800" dirty="0"/>
              <a:t> Tang ,</a:t>
            </a:r>
            <a:br>
              <a:rPr lang="en-US" altLang="zh-CN" sz="1800" dirty="0"/>
            </a:br>
            <a:r>
              <a:rPr lang="en-US" altLang="zh-CN" sz="1800" dirty="0"/>
              <a:t>Xiaobo Sharon </a:t>
            </a:r>
            <a:r>
              <a:rPr lang="en-US" altLang="zh-CN" sz="1800" dirty="0" smtClean="0"/>
              <a:t>Hu, </a:t>
            </a:r>
            <a:r>
              <a:rPr lang="en-US" altLang="zh-CN" sz="1800" dirty="0"/>
              <a:t>and He Qian </a:t>
            </a:r>
            <a:br>
              <a:rPr lang="en-US" altLang="zh-CN" sz="1800" dirty="0"/>
            </a:br>
            <a:endParaRPr lang="zh-CN" altLang="en-US" sz="1800" dirty="0"/>
          </a:p>
        </p:txBody>
      </p:sp>
    </p:spTree>
    <p:extLst>
      <p:ext uri="{BB962C8B-B14F-4D97-AF65-F5344CB8AC3E}">
        <p14:creationId xmlns:p14="http://schemas.microsoft.com/office/powerpoint/2010/main" val="182485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IGVP Overview</a:t>
            </a:r>
            <a:endParaRPr lang="zh-CN" altLang="en-US" dirty="0"/>
          </a:p>
        </p:txBody>
      </p:sp>
      <p:pic>
        <p:nvPicPr>
          <p:cNvPr id="4" name="图片 3"/>
          <p:cNvPicPr>
            <a:picLocks noChangeAspect="1"/>
          </p:cNvPicPr>
          <p:nvPr/>
        </p:nvPicPr>
        <p:blipFill>
          <a:blip r:embed="rId3"/>
          <a:stretch>
            <a:fillRect/>
          </a:stretch>
        </p:blipFill>
        <p:spPr>
          <a:xfrm>
            <a:off x="1196592" y="1907087"/>
            <a:ext cx="4706101" cy="1977589"/>
          </a:xfrm>
          <a:prstGeom prst="rect">
            <a:avLst/>
          </a:prstGeom>
        </p:spPr>
      </p:pic>
      <p:sp>
        <p:nvSpPr>
          <p:cNvPr id="5" name="文本框 4"/>
          <p:cNvSpPr txBox="1"/>
          <p:nvPr/>
        </p:nvSpPr>
        <p:spPr>
          <a:xfrm>
            <a:off x="1639350" y="4007435"/>
            <a:ext cx="3982180" cy="369332"/>
          </a:xfrm>
          <a:prstGeom prst="rect">
            <a:avLst/>
          </a:prstGeom>
          <a:noFill/>
        </p:spPr>
        <p:txBody>
          <a:bodyPr wrap="none" rtlCol="0">
            <a:spAutoFit/>
          </a:bodyPr>
          <a:lstStyle/>
          <a:p>
            <a:r>
              <a:rPr lang="en-US" altLang="zh-CN" b="1" dirty="0" smtClean="0"/>
              <a:t>Waveform of the IGVP for set and reset</a:t>
            </a:r>
            <a:endParaRPr lang="zh-CN" altLang="en-US" b="1" dirty="0"/>
          </a:p>
        </p:txBody>
      </p:sp>
      <p:pic>
        <p:nvPicPr>
          <p:cNvPr id="9" name="图片 8"/>
          <p:cNvPicPr>
            <a:picLocks noChangeAspect="1"/>
          </p:cNvPicPr>
          <p:nvPr/>
        </p:nvPicPr>
        <p:blipFill>
          <a:blip r:embed="rId4"/>
          <a:stretch>
            <a:fillRect/>
          </a:stretch>
        </p:blipFill>
        <p:spPr>
          <a:xfrm>
            <a:off x="6041136" y="1907087"/>
            <a:ext cx="5082540" cy="1978265"/>
          </a:xfrm>
          <a:prstGeom prst="rect">
            <a:avLst/>
          </a:prstGeom>
        </p:spPr>
      </p:pic>
      <p:sp>
        <p:nvSpPr>
          <p:cNvPr id="10" name="文本框 9"/>
          <p:cNvSpPr txBox="1"/>
          <p:nvPr/>
        </p:nvSpPr>
        <p:spPr>
          <a:xfrm>
            <a:off x="7175516" y="4007435"/>
            <a:ext cx="3206327" cy="369332"/>
          </a:xfrm>
          <a:prstGeom prst="rect">
            <a:avLst/>
          </a:prstGeom>
          <a:noFill/>
        </p:spPr>
        <p:txBody>
          <a:bodyPr wrap="none" rtlCol="0">
            <a:spAutoFit/>
          </a:bodyPr>
          <a:lstStyle/>
          <a:p>
            <a:r>
              <a:rPr lang="en-US" altLang="zh-CN" b="1" dirty="0" smtClean="0"/>
              <a:t>Results of IGVP of set and reset</a:t>
            </a:r>
            <a:endParaRPr lang="zh-CN" altLang="en-US" b="1" dirty="0"/>
          </a:p>
        </p:txBody>
      </p:sp>
    </p:spTree>
    <p:extLst>
      <p:ext uri="{BB962C8B-B14F-4D97-AF65-F5344CB8AC3E}">
        <p14:creationId xmlns:p14="http://schemas.microsoft.com/office/powerpoint/2010/main" val="2683977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35189" y="863727"/>
            <a:ext cx="9763125" cy="3752850"/>
          </a:xfrm>
          <a:prstGeom prst="rect">
            <a:avLst/>
          </a:prstGeom>
        </p:spPr>
      </p:pic>
      <p:sp>
        <p:nvSpPr>
          <p:cNvPr id="4" name="文本框 3"/>
          <p:cNvSpPr txBox="1"/>
          <p:nvPr/>
        </p:nvSpPr>
        <p:spPr>
          <a:xfrm>
            <a:off x="2599151" y="4885151"/>
            <a:ext cx="2173266" cy="369332"/>
          </a:xfrm>
          <a:prstGeom prst="rect">
            <a:avLst/>
          </a:prstGeom>
          <a:noFill/>
        </p:spPr>
        <p:txBody>
          <a:bodyPr wrap="square" rtlCol="0">
            <a:spAutoFit/>
          </a:bodyPr>
          <a:lstStyle/>
          <a:p>
            <a:r>
              <a:rPr lang="en-US" altLang="zh-CN" b="1" dirty="0" smtClean="0"/>
              <a:t>Reverse tuning exists</a:t>
            </a:r>
            <a:endParaRPr lang="zh-CN" altLang="en-US" b="1" dirty="0"/>
          </a:p>
        </p:txBody>
      </p:sp>
      <p:sp>
        <p:nvSpPr>
          <p:cNvPr id="5" name="文本框 4"/>
          <p:cNvSpPr txBox="1"/>
          <p:nvPr/>
        </p:nvSpPr>
        <p:spPr>
          <a:xfrm>
            <a:off x="6457167" y="4885151"/>
            <a:ext cx="4503107" cy="646331"/>
          </a:xfrm>
          <a:prstGeom prst="rect">
            <a:avLst/>
          </a:prstGeom>
          <a:noFill/>
        </p:spPr>
        <p:txBody>
          <a:bodyPr wrap="square" rtlCol="0">
            <a:spAutoFit/>
          </a:bodyPr>
          <a:lstStyle/>
          <a:p>
            <a:r>
              <a:rPr lang="en-US" altLang="zh-CN" b="1" dirty="0" smtClean="0"/>
              <a:t>Arbitrarily eight target level with 6% precision.</a:t>
            </a:r>
          </a:p>
          <a:p>
            <a:r>
              <a:rPr lang="en-US" altLang="zh-CN" b="1" dirty="0" smtClean="0"/>
              <a:t>(cell by cell)</a:t>
            </a:r>
            <a:endParaRPr lang="zh-CN" altLang="en-US" b="1" dirty="0"/>
          </a:p>
        </p:txBody>
      </p:sp>
    </p:spTree>
    <p:extLst>
      <p:ext uri="{BB962C8B-B14F-4D97-AF65-F5344CB8AC3E}">
        <p14:creationId xmlns:p14="http://schemas.microsoft.com/office/powerpoint/2010/main" val="3723278593"/>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7608" y="777328"/>
            <a:ext cx="6643232" cy="5068477"/>
          </a:xfrm>
          <a:prstGeom prst="rect">
            <a:avLst/>
          </a:prstGeom>
        </p:spPr>
      </p:pic>
      <p:sp>
        <p:nvSpPr>
          <p:cNvPr id="3" name="文本框 2"/>
          <p:cNvSpPr txBox="1"/>
          <p:nvPr/>
        </p:nvSpPr>
        <p:spPr>
          <a:xfrm>
            <a:off x="2612591" y="5937338"/>
            <a:ext cx="2173266" cy="369332"/>
          </a:xfrm>
          <a:prstGeom prst="rect">
            <a:avLst/>
          </a:prstGeom>
          <a:noFill/>
        </p:spPr>
        <p:txBody>
          <a:bodyPr wrap="square" rtlCol="0">
            <a:spAutoFit/>
          </a:bodyPr>
          <a:lstStyle/>
          <a:p>
            <a:pPr algn="ctr"/>
            <a:r>
              <a:rPr lang="en-US" altLang="zh-CN" b="1" dirty="0" smtClean="0"/>
              <a:t>Flowchart of IGVP</a:t>
            </a:r>
            <a:endParaRPr lang="zh-CN" altLang="en-US" b="1" dirty="0"/>
          </a:p>
        </p:txBody>
      </p:sp>
      <p:sp>
        <p:nvSpPr>
          <p:cNvPr id="4" name="文本框 3"/>
          <p:cNvSpPr txBox="1"/>
          <p:nvPr/>
        </p:nvSpPr>
        <p:spPr>
          <a:xfrm>
            <a:off x="7146099" y="1444878"/>
            <a:ext cx="3807912" cy="2308324"/>
          </a:xfrm>
          <a:prstGeom prst="rect">
            <a:avLst/>
          </a:prstGeom>
          <a:noFill/>
        </p:spPr>
        <p:txBody>
          <a:bodyPr wrap="square" rtlCol="0">
            <a:spAutoFit/>
          </a:bodyPr>
          <a:lstStyle/>
          <a:p>
            <a:r>
              <a:rPr lang="en-US" altLang="zh-CN" b="1" dirty="0" smtClean="0"/>
              <a:t>Three import parameters in this algorithm: </a:t>
            </a:r>
          </a:p>
          <a:p>
            <a:pPr marL="342900" indent="-342900">
              <a:buFont typeface="+mj-lt"/>
              <a:buAutoNum type="arabicPeriod"/>
            </a:pPr>
            <a:r>
              <a:rPr lang="en-US" altLang="zh-CN" b="1" dirty="0" smtClean="0"/>
              <a:t>The gate voltage step size </a:t>
            </a:r>
            <a:r>
              <a:rPr lang="en-US" altLang="zh-CN" b="1" dirty="0" err="1" smtClean="0">
                <a:solidFill>
                  <a:srgbClr val="FF0000"/>
                </a:solidFill>
              </a:rPr>
              <a:t>V</a:t>
            </a:r>
            <a:r>
              <a:rPr lang="en-US" altLang="zh-CN" b="1" baseline="-25000" dirty="0" err="1" smtClean="0">
                <a:solidFill>
                  <a:srgbClr val="FF0000"/>
                </a:solidFill>
              </a:rPr>
              <a:t>gstep</a:t>
            </a:r>
            <a:endParaRPr lang="en-US" altLang="zh-CN" b="1" baseline="-25000" dirty="0" smtClean="0">
              <a:solidFill>
                <a:srgbClr val="FF0000"/>
              </a:solidFill>
            </a:endParaRPr>
          </a:p>
          <a:p>
            <a:pPr marL="342900" indent="-342900">
              <a:buFont typeface="+mj-lt"/>
              <a:buAutoNum type="arabicPeriod"/>
            </a:pPr>
            <a:r>
              <a:rPr lang="en-US" altLang="zh-CN" b="1" dirty="0" smtClean="0"/>
              <a:t>The upper bound on the number of programming pulses, </a:t>
            </a:r>
            <a:r>
              <a:rPr lang="en-US" altLang="zh-CN" b="1" dirty="0" err="1" smtClean="0">
                <a:solidFill>
                  <a:srgbClr val="FF0000"/>
                </a:solidFill>
              </a:rPr>
              <a:t>N</a:t>
            </a:r>
            <a:r>
              <a:rPr lang="en-US" altLang="zh-CN" b="1" baseline="-25000" dirty="0" err="1" smtClean="0">
                <a:solidFill>
                  <a:srgbClr val="FF0000"/>
                </a:solidFill>
              </a:rPr>
              <a:t>max</a:t>
            </a:r>
            <a:endParaRPr lang="en-US" altLang="zh-CN" b="1" baseline="-25000" dirty="0" smtClean="0">
              <a:solidFill>
                <a:srgbClr val="FF0000"/>
              </a:solidFill>
            </a:endParaRPr>
          </a:p>
          <a:p>
            <a:pPr marL="342900" indent="-342900">
              <a:buFont typeface="+mj-lt"/>
              <a:buAutoNum type="arabicPeriod"/>
            </a:pPr>
            <a:r>
              <a:rPr lang="en-US" altLang="zh-CN" b="1" dirty="0" smtClean="0"/>
              <a:t>The number of cells to be programed in one group, parallel degree </a:t>
            </a:r>
            <a:r>
              <a:rPr lang="en-US" altLang="zh-CN" b="1" dirty="0" smtClean="0">
                <a:solidFill>
                  <a:srgbClr val="FF0000"/>
                </a:solidFill>
              </a:rPr>
              <a:t>(PD).    </a:t>
            </a:r>
            <a:endParaRPr lang="zh-CN" altLang="en-US" b="1" dirty="0">
              <a:solidFill>
                <a:srgbClr val="FF0000"/>
              </a:solidFill>
            </a:endParaRPr>
          </a:p>
        </p:txBody>
      </p:sp>
    </p:spTree>
    <p:extLst>
      <p:ext uri="{BB962C8B-B14F-4D97-AF65-F5344CB8AC3E}">
        <p14:creationId xmlns:p14="http://schemas.microsoft.com/office/powerpoint/2010/main" val="4040412778"/>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Critical Path Optimization and the Effect of </a:t>
            </a:r>
            <a:r>
              <a:rPr lang="en-US" altLang="zh-CN" dirty="0" err="1" smtClean="0"/>
              <a:t>V</a:t>
            </a:r>
            <a:r>
              <a:rPr lang="en-US" altLang="zh-CN" baseline="-25000" dirty="0" err="1" smtClean="0"/>
              <a:t>gstep</a:t>
            </a:r>
            <a:endParaRPr lang="zh-CN" altLang="en-US" dirty="0"/>
          </a:p>
        </p:txBody>
      </p:sp>
      <p:pic>
        <p:nvPicPr>
          <p:cNvPr id="3" name="图片 2"/>
          <p:cNvPicPr>
            <a:picLocks noChangeAspect="1"/>
          </p:cNvPicPr>
          <p:nvPr/>
        </p:nvPicPr>
        <p:blipFill>
          <a:blip r:embed="rId2"/>
          <a:stretch>
            <a:fillRect/>
          </a:stretch>
        </p:blipFill>
        <p:spPr>
          <a:xfrm>
            <a:off x="3587711" y="2168405"/>
            <a:ext cx="4556506" cy="3926211"/>
          </a:xfrm>
          <a:prstGeom prst="rect">
            <a:avLst/>
          </a:prstGeom>
        </p:spPr>
      </p:pic>
      <p:sp>
        <p:nvSpPr>
          <p:cNvPr id="6" name="文本框 5"/>
          <p:cNvSpPr txBox="1"/>
          <p:nvPr/>
        </p:nvSpPr>
        <p:spPr>
          <a:xfrm>
            <a:off x="576197" y="1799073"/>
            <a:ext cx="2382383" cy="369332"/>
          </a:xfrm>
          <a:prstGeom prst="rect">
            <a:avLst/>
          </a:prstGeom>
          <a:noFill/>
        </p:spPr>
        <p:txBody>
          <a:bodyPr wrap="none" rtlCol="0">
            <a:spAutoFit/>
          </a:bodyPr>
          <a:lstStyle/>
          <a:p>
            <a:r>
              <a:rPr lang="en-US" altLang="zh-CN" b="1" dirty="0" smtClean="0"/>
              <a:t>Critical path illustration</a:t>
            </a:r>
            <a:endParaRPr lang="zh-CN" altLang="en-US" b="1" dirty="0"/>
          </a:p>
        </p:txBody>
      </p:sp>
      <p:cxnSp>
        <p:nvCxnSpPr>
          <p:cNvPr id="8" name="直接箭头连接符 7"/>
          <p:cNvCxnSpPr>
            <a:stCxn id="6" idx="3"/>
          </p:cNvCxnSpPr>
          <p:nvPr/>
        </p:nvCxnSpPr>
        <p:spPr>
          <a:xfrm>
            <a:off x="2958580" y="1983739"/>
            <a:ext cx="742861" cy="3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549014" y="2098110"/>
            <a:ext cx="3235181" cy="369332"/>
          </a:xfrm>
          <a:prstGeom prst="rect">
            <a:avLst/>
          </a:prstGeom>
          <a:noFill/>
        </p:spPr>
        <p:txBody>
          <a:bodyPr wrap="none" rtlCol="0">
            <a:spAutoFit/>
          </a:bodyPr>
          <a:lstStyle/>
          <a:p>
            <a:r>
              <a:rPr lang="en-US" altLang="zh-CN" b="1" dirty="0" err="1" smtClean="0"/>
              <a:t>V</a:t>
            </a:r>
            <a:r>
              <a:rPr lang="en-US" altLang="zh-CN" b="1" baseline="-25000" dirty="0" err="1" smtClean="0"/>
              <a:t>gstep</a:t>
            </a:r>
            <a:r>
              <a:rPr lang="en-US" altLang="zh-CN" b="1" dirty="0" smtClean="0"/>
              <a:t> </a:t>
            </a:r>
            <a:r>
              <a:rPr lang="zh-CN" altLang="en-US" b="1" dirty="0" smtClean="0"/>
              <a:t>对</a:t>
            </a:r>
            <a:r>
              <a:rPr lang="en-US" altLang="zh-CN" b="1" dirty="0" smtClean="0"/>
              <a:t>critical path</a:t>
            </a:r>
            <a:r>
              <a:rPr lang="zh-CN" altLang="en-US" b="1" dirty="0" smtClean="0"/>
              <a:t>比例的影响</a:t>
            </a:r>
            <a:endParaRPr lang="zh-CN" altLang="en-US" b="1" dirty="0"/>
          </a:p>
        </p:txBody>
      </p:sp>
      <p:cxnSp>
        <p:nvCxnSpPr>
          <p:cNvPr id="11" name="直接箭头连接符 10"/>
          <p:cNvCxnSpPr>
            <a:stCxn id="9" idx="1"/>
          </p:cNvCxnSpPr>
          <p:nvPr/>
        </p:nvCxnSpPr>
        <p:spPr>
          <a:xfrm flipH="1">
            <a:off x="7214992" y="2282776"/>
            <a:ext cx="1334022" cy="124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55788" y="3669845"/>
            <a:ext cx="3331923" cy="923330"/>
          </a:xfrm>
          <a:prstGeom prst="rect">
            <a:avLst/>
          </a:prstGeom>
          <a:noFill/>
        </p:spPr>
        <p:txBody>
          <a:bodyPr wrap="square" rtlCol="0">
            <a:spAutoFit/>
          </a:bodyPr>
          <a:lstStyle/>
          <a:p>
            <a:r>
              <a:rPr lang="en-US" altLang="zh-CN" dirty="0" err="1" smtClean="0"/>
              <a:t>V</a:t>
            </a:r>
            <a:r>
              <a:rPr lang="en-US" altLang="zh-CN" baseline="-25000" dirty="0" err="1" smtClean="0"/>
              <a:t>gstep</a:t>
            </a:r>
            <a:r>
              <a:rPr lang="en-US" altLang="zh-CN" dirty="0" smtClean="0"/>
              <a:t> affects the programming speed by changing the critical path in the parallel groups</a:t>
            </a:r>
            <a:endParaRPr lang="zh-CN" altLang="en-US" dirty="0"/>
          </a:p>
        </p:txBody>
      </p:sp>
      <p:cxnSp>
        <p:nvCxnSpPr>
          <p:cNvPr id="15" name="直接箭头连接符 14"/>
          <p:cNvCxnSpPr>
            <a:stCxn id="13" idx="2"/>
          </p:cNvCxnSpPr>
          <p:nvPr/>
        </p:nvCxnSpPr>
        <p:spPr>
          <a:xfrm>
            <a:off x="1921750" y="4593175"/>
            <a:ext cx="2092842" cy="6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549014" y="2510888"/>
            <a:ext cx="2927126" cy="646331"/>
          </a:xfrm>
          <a:prstGeom prst="rect">
            <a:avLst/>
          </a:prstGeom>
          <a:noFill/>
        </p:spPr>
        <p:txBody>
          <a:bodyPr wrap="square" rtlCol="0">
            <a:spAutoFit/>
          </a:bodyPr>
          <a:lstStyle/>
          <a:p>
            <a:r>
              <a:rPr lang="zh-CN" altLang="en-US" dirty="0" smtClean="0">
                <a:solidFill>
                  <a:schemeClr val="bg1">
                    <a:lumMod val="65000"/>
                  </a:schemeClr>
                </a:solidFill>
              </a:rPr>
              <a:t>这个不是由短板决定的吗？分析这个有什么用呢？</a:t>
            </a:r>
            <a:endParaRPr lang="zh-CN" altLang="en-US" dirty="0">
              <a:solidFill>
                <a:schemeClr val="bg1">
                  <a:lumMod val="65000"/>
                </a:schemeClr>
              </a:solidFill>
            </a:endParaRPr>
          </a:p>
        </p:txBody>
      </p:sp>
      <p:sp>
        <p:nvSpPr>
          <p:cNvPr id="17" name="文本框 16"/>
          <p:cNvSpPr txBox="1"/>
          <p:nvPr/>
        </p:nvSpPr>
        <p:spPr>
          <a:xfrm>
            <a:off x="346020" y="5080223"/>
            <a:ext cx="2927126" cy="1200329"/>
          </a:xfrm>
          <a:prstGeom prst="rect">
            <a:avLst/>
          </a:prstGeom>
          <a:noFill/>
        </p:spPr>
        <p:txBody>
          <a:bodyPr wrap="square" rtlCol="0">
            <a:spAutoFit/>
          </a:bodyPr>
          <a:lstStyle/>
          <a:p>
            <a:r>
              <a:rPr lang="en-US" altLang="zh-CN" dirty="0" err="1" smtClean="0">
                <a:solidFill>
                  <a:schemeClr val="bg1">
                    <a:lumMod val="65000"/>
                  </a:schemeClr>
                </a:solidFill>
              </a:rPr>
              <a:t>V</a:t>
            </a:r>
            <a:r>
              <a:rPr lang="en-US" altLang="zh-CN" baseline="-25000" dirty="0" err="1" smtClean="0">
                <a:solidFill>
                  <a:schemeClr val="bg1">
                    <a:lumMod val="65000"/>
                  </a:schemeClr>
                </a:solidFill>
              </a:rPr>
              <a:t>gstep</a:t>
            </a:r>
            <a:r>
              <a:rPr lang="en-US" altLang="zh-CN" dirty="0" smtClean="0">
                <a:solidFill>
                  <a:schemeClr val="bg1">
                    <a:lumMod val="65000"/>
                  </a:schemeClr>
                </a:solidFill>
              </a:rPr>
              <a:t> </a:t>
            </a:r>
            <a:r>
              <a:rPr lang="zh-CN" altLang="en-US" dirty="0" smtClean="0">
                <a:solidFill>
                  <a:schemeClr val="bg1">
                    <a:lumMod val="65000"/>
                  </a:schemeClr>
                </a:solidFill>
              </a:rPr>
              <a:t>变成</a:t>
            </a:r>
            <a:r>
              <a:rPr lang="en-US" altLang="zh-CN" dirty="0" smtClean="0">
                <a:solidFill>
                  <a:schemeClr val="bg1">
                    <a:lumMod val="65000"/>
                  </a:schemeClr>
                </a:solidFill>
              </a:rPr>
              <a:t>0.3V</a:t>
            </a:r>
            <a:r>
              <a:rPr lang="zh-CN" altLang="en-US" dirty="0" smtClean="0">
                <a:solidFill>
                  <a:schemeClr val="bg1">
                    <a:lumMod val="65000"/>
                  </a:schemeClr>
                </a:solidFill>
              </a:rPr>
              <a:t>，</a:t>
            </a:r>
            <a:r>
              <a:rPr lang="en-US" altLang="zh-CN" dirty="0" smtClean="0">
                <a:solidFill>
                  <a:schemeClr val="bg1">
                    <a:lumMod val="65000"/>
                  </a:schemeClr>
                </a:solidFill>
              </a:rPr>
              <a:t>critical path</a:t>
            </a:r>
            <a:r>
              <a:rPr lang="zh-CN" altLang="en-US" dirty="0" smtClean="0">
                <a:solidFill>
                  <a:schemeClr val="bg1">
                    <a:lumMod val="65000"/>
                  </a:schemeClr>
                </a:solidFill>
              </a:rPr>
              <a:t>变了，这又有什么用呢？关注的不应该是</a:t>
            </a:r>
            <a:r>
              <a:rPr lang="en-US" altLang="zh-CN" dirty="0" smtClean="0">
                <a:solidFill>
                  <a:schemeClr val="bg1">
                    <a:lumMod val="65000"/>
                  </a:schemeClr>
                </a:solidFill>
              </a:rPr>
              <a:t>critical path</a:t>
            </a:r>
            <a:r>
              <a:rPr lang="zh-CN" altLang="en-US" dirty="0" smtClean="0">
                <a:solidFill>
                  <a:schemeClr val="bg1">
                    <a:lumMod val="65000"/>
                  </a:schemeClr>
                </a:solidFill>
              </a:rPr>
              <a:t>需要的</a:t>
            </a:r>
            <a:r>
              <a:rPr lang="en-US" altLang="zh-CN" dirty="0" smtClean="0">
                <a:solidFill>
                  <a:schemeClr val="bg1">
                    <a:lumMod val="65000"/>
                  </a:schemeClr>
                </a:solidFill>
              </a:rPr>
              <a:t>PN</a:t>
            </a:r>
            <a:r>
              <a:rPr lang="zh-CN" altLang="en-US" dirty="0" smtClean="0">
                <a:solidFill>
                  <a:schemeClr val="bg1">
                    <a:lumMod val="65000"/>
                  </a:schemeClr>
                </a:solidFill>
              </a:rPr>
              <a:t>吗？</a:t>
            </a:r>
            <a:endParaRPr lang="zh-CN" altLang="en-US" dirty="0">
              <a:solidFill>
                <a:schemeClr val="bg1">
                  <a:lumMod val="65000"/>
                </a:schemeClr>
              </a:solidFill>
            </a:endParaRPr>
          </a:p>
        </p:txBody>
      </p:sp>
      <p:sp>
        <p:nvSpPr>
          <p:cNvPr id="20" name="文本框 19"/>
          <p:cNvSpPr txBox="1"/>
          <p:nvPr/>
        </p:nvSpPr>
        <p:spPr>
          <a:xfrm>
            <a:off x="8372667" y="4259069"/>
            <a:ext cx="3279820" cy="923330"/>
          </a:xfrm>
          <a:prstGeom prst="rect">
            <a:avLst/>
          </a:prstGeom>
          <a:noFill/>
        </p:spPr>
        <p:txBody>
          <a:bodyPr wrap="square" rtlCol="0">
            <a:spAutoFit/>
          </a:bodyPr>
          <a:lstStyle/>
          <a:p>
            <a:r>
              <a:rPr lang="zh-CN" altLang="en-US" dirty="0" smtClean="0"/>
              <a:t>最终</a:t>
            </a:r>
            <a:r>
              <a:rPr lang="en-US" altLang="zh-CN" dirty="0" err="1" smtClean="0"/>
              <a:t>N</a:t>
            </a:r>
            <a:r>
              <a:rPr lang="en-US" altLang="zh-CN" baseline="-25000" dirty="0" err="1" smtClean="0"/>
              <a:t>max</a:t>
            </a:r>
            <a:r>
              <a:rPr lang="en-US" altLang="zh-CN" dirty="0"/>
              <a:t> </a:t>
            </a:r>
            <a:r>
              <a:rPr lang="zh-CN" altLang="en-US" dirty="0" smtClean="0"/>
              <a:t>还是可以下降的，但是这个</a:t>
            </a:r>
            <a:r>
              <a:rPr lang="en-US" altLang="zh-CN" dirty="0" err="1" smtClean="0"/>
              <a:t>V</a:t>
            </a:r>
            <a:r>
              <a:rPr lang="en-US" altLang="zh-CN" baseline="-25000" dirty="0" err="1" smtClean="0"/>
              <a:t>gstep</a:t>
            </a:r>
            <a:r>
              <a:rPr lang="en-US" altLang="zh-CN" dirty="0" smtClean="0"/>
              <a:t> </a:t>
            </a:r>
            <a:r>
              <a:rPr lang="zh-CN" altLang="en-US" dirty="0" smtClean="0"/>
              <a:t>是不是跟工艺，甚至是温度强相关？</a:t>
            </a:r>
            <a:endParaRPr lang="zh-CN" altLang="en-US" dirty="0"/>
          </a:p>
        </p:txBody>
      </p:sp>
      <p:cxnSp>
        <p:nvCxnSpPr>
          <p:cNvPr id="22" name="直接箭头连接符 21"/>
          <p:cNvCxnSpPr>
            <a:stCxn id="20" idx="1"/>
          </p:cNvCxnSpPr>
          <p:nvPr/>
        </p:nvCxnSpPr>
        <p:spPr>
          <a:xfrm flipH="1">
            <a:off x="7167093" y="4720734"/>
            <a:ext cx="1205574" cy="13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129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Statistical Analysis of </a:t>
            </a:r>
            <a:r>
              <a:rPr lang="en-US" altLang="zh-CN" dirty="0" err="1" smtClean="0"/>
              <a:t>N</a:t>
            </a:r>
            <a:r>
              <a:rPr lang="en-US" altLang="zh-CN" baseline="-25000" dirty="0" err="1" smtClean="0"/>
              <a:t>max</a:t>
            </a:r>
            <a:r>
              <a:rPr lang="en-US" altLang="zh-CN" dirty="0" smtClean="0"/>
              <a:t> and PD</a:t>
            </a:r>
            <a:endParaRPr lang="zh-CN" altLang="en-US" dirty="0"/>
          </a:p>
        </p:txBody>
      </p:sp>
      <p:pic>
        <p:nvPicPr>
          <p:cNvPr id="3" name="图片 2"/>
          <p:cNvPicPr>
            <a:picLocks noChangeAspect="1"/>
          </p:cNvPicPr>
          <p:nvPr/>
        </p:nvPicPr>
        <p:blipFill>
          <a:blip r:embed="rId2"/>
          <a:stretch>
            <a:fillRect/>
          </a:stretch>
        </p:blipFill>
        <p:spPr>
          <a:xfrm>
            <a:off x="3115272" y="1609812"/>
            <a:ext cx="5198600" cy="4370862"/>
          </a:xfrm>
          <a:prstGeom prst="rect">
            <a:avLst/>
          </a:prstGeom>
        </p:spPr>
      </p:pic>
      <p:sp>
        <p:nvSpPr>
          <p:cNvPr id="4" name="文本框 3"/>
          <p:cNvSpPr txBox="1"/>
          <p:nvPr/>
        </p:nvSpPr>
        <p:spPr>
          <a:xfrm>
            <a:off x="319414" y="2937353"/>
            <a:ext cx="2985113" cy="369332"/>
          </a:xfrm>
          <a:prstGeom prst="rect">
            <a:avLst/>
          </a:prstGeom>
          <a:noFill/>
        </p:spPr>
        <p:txBody>
          <a:bodyPr wrap="none" rtlCol="0">
            <a:spAutoFit/>
          </a:bodyPr>
          <a:lstStyle/>
          <a:p>
            <a:r>
              <a:rPr lang="en-US" altLang="zh-CN" dirty="0" err="1" smtClean="0"/>
              <a:t>N</a:t>
            </a:r>
            <a:r>
              <a:rPr lang="en-US" altLang="zh-CN" baseline="-25000" dirty="0" err="1" smtClean="0"/>
              <a:t>max</a:t>
            </a:r>
            <a:r>
              <a:rPr lang="en-US" altLang="zh-CN" dirty="0" smtClean="0">
                <a:latin typeface="宋体" panose="02010600030101010101" pitchFamily="2" charset="-122"/>
                <a:ea typeface="宋体" panose="02010600030101010101" pitchFamily="2" charset="-122"/>
              </a:rPr>
              <a:t>↑ </a:t>
            </a:r>
            <a:r>
              <a:rPr lang="en-US" altLang="zh-CN" b="1" dirty="0" smtClean="0">
                <a:solidFill>
                  <a:srgbClr val="0070C0"/>
                </a:solidFill>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 success rate↑</a:t>
            </a:r>
            <a:endParaRPr lang="zh-CN" altLang="en-US" dirty="0"/>
          </a:p>
        </p:txBody>
      </p:sp>
      <p:cxnSp>
        <p:nvCxnSpPr>
          <p:cNvPr id="8" name="直接箭头连接符 7"/>
          <p:cNvCxnSpPr>
            <a:stCxn id="4" idx="0"/>
          </p:cNvCxnSpPr>
          <p:nvPr/>
        </p:nvCxnSpPr>
        <p:spPr>
          <a:xfrm flipV="1">
            <a:off x="1811971" y="2185792"/>
            <a:ext cx="1375903" cy="751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74274" y="1797485"/>
            <a:ext cx="3193608" cy="646331"/>
          </a:xfrm>
          <a:prstGeom prst="rect">
            <a:avLst/>
          </a:prstGeom>
          <a:noFill/>
        </p:spPr>
        <p:txBody>
          <a:bodyPr wrap="square" rtlCol="0">
            <a:spAutoFit/>
          </a:bodyPr>
          <a:lstStyle/>
          <a:p>
            <a:r>
              <a:rPr lang="en-US" altLang="zh-CN" dirty="0" smtClean="0"/>
              <a:t>PD</a:t>
            </a:r>
            <a:r>
              <a:rPr lang="en-US" altLang="zh-CN" dirty="0" smtClean="0">
                <a:latin typeface="宋体" panose="02010600030101010101" pitchFamily="2" charset="-122"/>
                <a:ea typeface="宋体" panose="02010600030101010101" pitchFamily="2" charset="-122"/>
              </a:rPr>
              <a:t>↑</a:t>
            </a:r>
            <a:r>
              <a:rPr lang="en-US" altLang="zh-CN" dirty="0" smtClean="0">
                <a:solidFill>
                  <a:srgbClr val="0070C0"/>
                </a:solidFill>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 average required PN per cell↓</a:t>
            </a:r>
            <a:endParaRPr lang="zh-CN" altLang="en-US" dirty="0"/>
          </a:p>
        </p:txBody>
      </p:sp>
      <p:cxnSp>
        <p:nvCxnSpPr>
          <p:cNvPr id="13" name="直接箭头连接符 12"/>
          <p:cNvCxnSpPr>
            <a:stCxn id="9" idx="1"/>
          </p:cNvCxnSpPr>
          <p:nvPr/>
        </p:nvCxnSpPr>
        <p:spPr>
          <a:xfrm flipH="1">
            <a:off x="7302321" y="2120651"/>
            <a:ext cx="1371953" cy="20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23331" y="2443816"/>
            <a:ext cx="3198254" cy="830997"/>
          </a:xfrm>
          <a:prstGeom prst="rect">
            <a:avLst/>
          </a:prstGeom>
        </p:spPr>
        <p:txBody>
          <a:bodyPr wrap="square">
            <a:spAutoFit/>
          </a:bodyPr>
          <a:lstStyle/>
          <a:p>
            <a:r>
              <a:rPr lang="zh-CN" altLang="en-US" sz="1200" dirty="0" smtClean="0"/>
              <a:t>When PD increases from 1 to 10, the required PN per cell decreases from 8.1 to 3.0 with only 2.7 times speedup. This is essentially caused by the increase in the average critical path. </a:t>
            </a:r>
            <a:endParaRPr lang="zh-CN" altLang="en-US" sz="1200" dirty="0"/>
          </a:p>
        </p:txBody>
      </p:sp>
      <p:sp>
        <p:nvSpPr>
          <p:cNvPr id="16" name="文本框 15"/>
          <p:cNvSpPr txBox="1"/>
          <p:nvPr/>
        </p:nvSpPr>
        <p:spPr>
          <a:xfrm>
            <a:off x="3680799" y="6303840"/>
            <a:ext cx="4703347" cy="369332"/>
          </a:xfrm>
          <a:prstGeom prst="rect">
            <a:avLst/>
          </a:prstGeom>
          <a:noFill/>
        </p:spPr>
        <p:txBody>
          <a:bodyPr wrap="square" rtlCol="0">
            <a:spAutoFit/>
          </a:bodyPr>
          <a:lstStyle/>
          <a:p>
            <a:r>
              <a:rPr lang="zh-CN" altLang="en-US" b="1" dirty="0" smtClean="0">
                <a:solidFill>
                  <a:srgbClr val="FF0000"/>
                </a:solidFill>
              </a:rPr>
              <a:t>这边都不应该分析均值，而应该分析</a:t>
            </a:r>
            <a:r>
              <a:rPr lang="en-US" altLang="zh-CN" b="1" dirty="0" smtClean="0">
                <a:solidFill>
                  <a:srgbClr val="FF0000"/>
                </a:solidFill>
              </a:rPr>
              <a:t>u+3σ</a:t>
            </a:r>
            <a:r>
              <a:rPr lang="zh-CN" altLang="en-US" b="1" dirty="0" smtClean="0">
                <a:solidFill>
                  <a:srgbClr val="FF0000"/>
                </a:solidFill>
              </a:rPr>
              <a:t>点</a:t>
            </a:r>
            <a:endParaRPr lang="zh-CN" altLang="en-US" b="1" dirty="0">
              <a:solidFill>
                <a:srgbClr val="FF0000"/>
              </a:solidFill>
            </a:endParaRPr>
          </a:p>
        </p:txBody>
      </p:sp>
      <p:sp>
        <p:nvSpPr>
          <p:cNvPr id="17" name="椭圆 16"/>
          <p:cNvSpPr/>
          <p:nvPr/>
        </p:nvSpPr>
        <p:spPr>
          <a:xfrm>
            <a:off x="3515932" y="4242912"/>
            <a:ext cx="611747" cy="1166216"/>
          </a:xfrm>
          <a:prstGeom prst="ellipse">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19414" y="3873580"/>
            <a:ext cx="2416046" cy="369332"/>
          </a:xfrm>
          <a:prstGeom prst="rect">
            <a:avLst/>
          </a:prstGeom>
          <a:noFill/>
        </p:spPr>
        <p:txBody>
          <a:bodyPr wrap="none" rtlCol="0">
            <a:spAutoFit/>
          </a:bodyPr>
          <a:lstStyle/>
          <a:p>
            <a:r>
              <a:rPr lang="en-US" altLang="zh-CN" dirty="0" smtClean="0"/>
              <a:t>ACPN increases rapidly</a:t>
            </a:r>
            <a:endParaRPr lang="zh-CN" altLang="en-US" dirty="0"/>
          </a:p>
        </p:txBody>
      </p:sp>
      <p:cxnSp>
        <p:nvCxnSpPr>
          <p:cNvPr id="20" name="直接箭头连接符 19"/>
          <p:cNvCxnSpPr>
            <a:stCxn id="18" idx="3"/>
            <a:endCxn id="17" idx="1"/>
          </p:cNvCxnSpPr>
          <p:nvPr/>
        </p:nvCxnSpPr>
        <p:spPr>
          <a:xfrm>
            <a:off x="2735460" y="4058246"/>
            <a:ext cx="870060" cy="355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4017" y="4532808"/>
            <a:ext cx="2851255" cy="2031325"/>
          </a:xfrm>
          <a:prstGeom prst="rect">
            <a:avLst/>
          </a:prstGeom>
          <a:noFill/>
        </p:spPr>
        <p:txBody>
          <a:bodyPr wrap="square" rtlCol="0">
            <a:spAutoFit/>
          </a:bodyPr>
          <a:lstStyle/>
          <a:p>
            <a:r>
              <a:rPr lang="en-US" altLang="zh-CN" dirty="0" smtClean="0"/>
              <a:t>A larger </a:t>
            </a:r>
            <a:r>
              <a:rPr lang="en-US" altLang="zh-CN" dirty="0" err="1" smtClean="0"/>
              <a:t>N</a:t>
            </a:r>
            <a:r>
              <a:rPr lang="en-US" altLang="zh-CN" baseline="-25000" dirty="0" err="1" smtClean="0"/>
              <a:t>max</a:t>
            </a:r>
            <a:r>
              <a:rPr lang="en-US" altLang="zh-CN" dirty="0" smtClean="0"/>
              <a:t> with PD&gt;100 causes a larger ACPN, thus lower parallel efficiency. </a:t>
            </a:r>
            <a:r>
              <a:rPr lang="zh-CN" altLang="en-US" dirty="0" smtClean="0">
                <a:solidFill>
                  <a:schemeClr val="bg1">
                    <a:lumMod val="65000"/>
                  </a:schemeClr>
                </a:solidFill>
              </a:rPr>
              <a:t>得到这个结论的前提是</a:t>
            </a:r>
            <a:r>
              <a:rPr lang="en-US" altLang="zh-CN" dirty="0" smtClean="0">
                <a:solidFill>
                  <a:schemeClr val="bg1">
                    <a:lumMod val="65000"/>
                  </a:schemeClr>
                </a:solidFill>
              </a:rPr>
              <a:t>ACPN</a:t>
            </a:r>
            <a:r>
              <a:rPr lang="zh-CN" altLang="en-US" dirty="0" smtClean="0">
                <a:solidFill>
                  <a:schemeClr val="bg1">
                    <a:lumMod val="65000"/>
                  </a:schemeClr>
                </a:solidFill>
              </a:rPr>
              <a:t>饱和，最终小的</a:t>
            </a:r>
            <a:r>
              <a:rPr lang="en-US" altLang="zh-CN" dirty="0" err="1" smtClean="0">
                <a:solidFill>
                  <a:schemeClr val="bg1">
                    <a:lumMod val="65000"/>
                  </a:schemeClr>
                </a:solidFill>
              </a:rPr>
              <a:t>N</a:t>
            </a:r>
            <a:r>
              <a:rPr lang="en-US" altLang="zh-CN" baseline="-25000" dirty="0" err="1" smtClean="0">
                <a:solidFill>
                  <a:schemeClr val="bg1">
                    <a:lumMod val="65000"/>
                  </a:schemeClr>
                </a:solidFill>
              </a:rPr>
              <a:t>max</a:t>
            </a:r>
            <a:r>
              <a:rPr lang="en-US" altLang="zh-CN" dirty="0" smtClean="0">
                <a:solidFill>
                  <a:schemeClr val="bg1">
                    <a:lumMod val="65000"/>
                  </a:schemeClr>
                </a:solidFill>
              </a:rPr>
              <a:t> </a:t>
            </a:r>
            <a:r>
              <a:rPr lang="zh-CN" altLang="en-US" dirty="0" smtClean="0">
                <a:solidFill>
                  <a:schemeClr val="bg1">
                    <a:lumMod val="65000"/>
                  </a:schemeClr>
                </a:solidFill>
              </a:rPr>
              <a:t>得到的效果跟大的肯定不一样，怎么有可比性？</a:t>
            </a:r>
            <a:endParaRPr lang="zh-CN" altLang="en-US" dirty="0">
              <a:solidFill>
                <a:schemeClr val="bg1">
                  <a:lumMod val="65000"/>
                </a:schemeClr>
              </a:solidFill>
            </a:endParaRPr>
          </a:p>
        </p:txBody>
      </p:sp>
      <p:cxnSp>
        <p:nvCxnSpPr>
          <p:cNvPr id="26" name="直接箭头连接符 25"/>
          <p:cNvCxnSpPr/>
          <p:nvPr/>
        </p:nvCxnSpPr>
        <p:spPr>
          <a:xfrm flipV="1">
            <a:off x="3115272" y="4146997"/>
            <a:ext cx="1759382" cy="140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674275" y="3754192"/>
            <a:ext cx="3193608" cy="646331"/>
          </a:xfrm>
          <a:prstGeom prst="rect">
            <a:avLst/>
          </a:prstGeom>
          <a:noFill/>
        </p:spPr>
        <p:txBody>
          <a:bodyPr wrap="square" rtlCol="0">
            <a:spAutoFit/>
          </a:bodyPr>
          <a:lstStyle/>
          <a:p>
            <a:r>
              <a:rPr lang="en-US" altLang="zh-CN" dirty="0" smtClean="0"/>
              <a:t># bits/cell</a:t>
            </a:r>
            <a:r>
              <a:rPr lang="zh-CN" altLang="en-US" dirty="0" smtClean="0"/>
              <a:t>增大，</a:t>
            </a:r>
            <a:r>
              <a:rPr lang="en-US" altLang="zh-CN" dirty="0" smtClean="0"/>
              <a:t>accuracy</a:t>
            </a:r>
            <a:r>
              <a:rPr lang="zh-CN" altLang="en-US" dirty="0" smtClean="0"/>
              <a:t>反而升高了</a:t>
            </a:r>
            <a:endParaRPr lang="zh-CN" altLang="en-US" dirty="0"/>
          </a:p>
        </p:txBody>
      </p:sp>
      <p:cxnSp>
        <p:nvCxnSpPr>
          <p:cNvPr id="31" name="直接箭头连接符 30"/>
          <p:cNvCxnSpPr>
            <a:stCxn id="29" idx="1"/>
          </p:cNvCxnSpPr>
          <p:nvPr/>
        </p:nvCxnSpPr>
        <p:spPr>
          <a:xfrm flipH="1">
            <a:off x="7489065" y="4077358"/>
            <a:ext cx="1185210" cy="51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674274" y="4478401"/>
            <a:ext cx="3386791" cy="1200329"/>
          </a:xfrm>
          <a:prstGeom prst="rect">
            <a:avLst/>
          </a:prstGeom>
          <a:noFill/>
        </p:spPr>
        <p:txBody>
          <a:bodyPr wrap="square" rtlCol="0">
            <a:spAutoFit/>
          </a:bodyPr>
          <a:lstStyle/>
          <a:p>
            <a:r>
              <a:rPr lang="zh-CN" altLang="en-US" dirty="0" smtClean="0">
                <a:solidFill>
                  <a:schemeClr val="bg1">
                    <a:lumMod val="65000"/>
                  </a:schemeClr>
                </a:solidFill>
              </a:rPr>
              <a:t>这边介绍</a:t>
            </a:r>
            <a:r>
              <a:rPr lang="en-US" altLang="zh-CN" dirty="0" smtClean="0">
                <a:solidFill>
                  <a:schemeClr val="bg1">
                    <a:lumMod val="65000"/>
                  </a:schemeClr>
                </a:solidFill>
              </a:rPr>
              <a:t>PD=10</a:t>
            </a:r>
            <a:r>
              <a:rPr lang="zh-CN" altLang="en-US" dirty="0" smtClean="0">
                <a:solidFill>
                  <a:schemeClr val="bg1">
                    <a:lumMod val="65000"/>
                  </a:schemeClr>
                </a:solidFill>
              </a:rPr>
              <a:t>时，</a:t>
            </a:r>
            <a:r>
              <a:rPr lang="en-US" altLang="zh-CN" dirty="0" smtClean="0">
                <a:solidFill>
                  <a:schemeClr val="bg1">
                    <a:lumMod val="65000"/>
                  </a:schemeClr>
                </a:solidFill>
              </a:rPr>
              <a:t>ACPN=1.7</a:t>
            </a:r>
            <a:r>
              <a:rPr lang="zh-CN" altLang="en-US" dirty="0" smtClean="0">
                <a:solidFill>
                  <a:schemeClr val="bg1">
                    <a:lumMod val="65000"/>
                  </a:schemeClr>
                </a:solidFill>
              </a:rPr>
              <a:t>就可以实现</a:t>
            </a:r>
            <a:r>
              <a:rPr lang="en-US" altLang="zh-CN" dirty="0" smtClean="0">
                <a:solidFill>
                  <a:schemeClr val="bg1">
                    <a:lumMod val="65000"/>
                  </a:schemeClr>
                </a:solidFill>
              </a:rPr>
              <a:t>99.93%</a:t>
            </a:r>
            <a:r>
              <a:rPr lang="zh-CN" altLang="en-US" dirty="0" smtClean="0">
                <a:solidFill>
                  <a:schemeClr val="bg1">
                    <a:lumMod val="65000"/>
                  </a:schemeClr>
                </a:solidFill>
              </a:rPr>
              <a:t>的</a:t>
            </a:r>
            <a:r>
              <a:rPr lang="en-US" altLang="zh-CN" dirty="0" smtClean="0">
                <a:solidFill>
                  <a:schemeClr val="bg1">
                    <a:lumMod val="65000"/>
                  </a:schemeClr>
                </a:solidFill>
              </a:rPr>
              <a:t>bit success rate</a:t>
            </a:r>
            <a:r>
              <a:rPr lang="zh-CN" altLang="en-US" dirty="0" smtClean="0">
                <a:solidFill>
                  <a:schemeClr val="bg1">
                    <a:lumMod val="65000"/>
                  </a:schemeClr>
                </a:solidFill>
              </a:rPr>
              <a:t>，但是为什么不说自己的</a:t>
            </a:r>
            <a:r>
              <a:rPr lang="en-US" altLang="zh-CN" dirty="0" err="1" smtClean="0">
                <a:solidFill>
                  <a:schemeClr val="bg1">
                    <a:lumMod val="65000"/>
                  </a:schemeClr>
                </a:solidFill>
              </a:rPr>
              <a:t>N</a:t>
            </a:r>
            <a:r>
              <a:rPr lang="en-US" altLang="zh-CN" baseline="-25000" dirty="0" err="1" smtClean="0">
                <a:solidFill>
                  <a:schemeClr val="bg1">
                    <a:lumMod val="65000"/>
                  </a:schemeClr>
                </a:solidFill>
              </a:rPr>
              <a:t>max</a:t>
            </a:r>
            <a:r>
              <a:rPr lang="en-US" altLang="zh-CN" dirty="0" smtClean="0">
                <a:solidFill>
                  <a:schemeClr val="bg1">
                    <a:lumMod val="65000"/>
                  </a:schemeClr>
                </a:solidFill>
              </a:rPr>
              <a:t> </a:t>
            </a:r>
            <a:r>
              <a:rPr lang="zh-CN" altLang="en-US" dirty="0" smtClean="0">
                <a:solidFill>
                  <a:schemeClr val="bg1">
                    <a:lumMod val="65000"/>
                  </a:schemeClr>
                </a:solidFill>
              </a:rPr>
              <a:t>设置的是多少呢？</a:t>
            </a:r>
            <a:endParaRPr lang="zh-CN" altLang="en-US" dirty="0">
              <a:solidFill>
                <a:schemeClr val="bg1">
                  <a:lumMod val="65000"/>
                </a:schemeClr>
              </a:solidFill>
            </a:endParaRPr>
          </a:p>
        </p:txBody>
      </p:sp>
    </p:spTree>
    <p:extLst>
      <p:ext uri="{BB962C8B-B14F-4D97-AF65-F5344CB8AC3E}">
        <p14:creationId xmlns:p14="http://schemas.microsoft.com/office/powerpoint/2010/main" val="105531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Influence of Data Patterns in Parallel Groups</a:t>
            </a:r>
            <a:endParaRPr lang="zh-CN" altLang="en-US" dirty="0"/>
          </a:p>
        </p:txBody>
      </p:sp>
      <p:pic>
        <p:nvPicPr>
          <p:cNvPr id="3" name="图片 2"/>
          <p:cNvPicPr>
            <a:picLocks noChangeAspect="1"/>
          </p:cNvPicPr>
          <p:nvPr/>
        </p:nvPicPr>
        <p:blipFill>
          <a:blip r:embed="rId2"/>
          <a:stretch>
            <a:fillRect/>
          </a:stretch>
        </p:blipFill>
        <p:spPr>
          <a:xfrm>
            <a:off x="1212761" y="1704439"/>
            <a:ext cx="9753600" cy="4286250"/>
          </a:xfrm>
          <a:prstGeom prst="rect">
            <a:avLst/>
          </a:prstGeom>
        </p:spPr>
      </p:pic>
      <p:sp>
        <p:nvSpPr>
          <p:cNvPr id="4" name="文本框 3"/>
          <p:cNvSpPr txBox="1"/>
          <p:nvPr/>
        </p:nvSpPr>
        <p:spPr>
          <a:xfrm>
            <a:off x="5470541" y="6145344"/>
            <a:ext cx="1539204" cy="369332"/>
          </a:xfrm>
          <a:prstGeom prst="rect">
            <a:avLst/>
          </a:prstGeom>
          <a:noFill/>
        </p:spPr>
        <p:txBody>
          <a:bodyPr wrap="none" rtlCol="0">
            <a:spAutoFit/>
          </a:bodyPr>
          <a:lstStyle/>
          <a:p>
            <a:r>
              <a:rPr lang="en-US" altLang="zh-CN" b="1" dirty="0" smtClean="0"/>
              <a:t>No influence !</a:t>
            </a:r>
            <a:endParaRPr lang="zh-CN" altLang="en-US" b="1" dirty="0"/>
          </a:p>
        </p:txBody>
      </p:sp>
    </p:spTree>
    <p:extLst>
      <p:ext uri="{BB962C8B-B14F-4D97-AF65-F5344CB8AC3E}">
        <p14:creationId xmlns:p14="http://schemas.microsoft.com/office/powerpoint/2010/main" val="10509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smtClean="0"/>
              <a:t>Limitations </a:t>
            </a:r>
            <a:endParaRPr lang="en-US" altLang="zh-CN" dirty="0" smtClean="0"/>
          </a:p>
          <a:p>
            <a:pPr lvl="1"/>
            <a:r>
              <a:rPr lang="zh-CN" altLang="en-US" dirty="0"/>
              <a:t>这</a:t>
            </a:r>
            <a:r>
              <a:rPr lang="zh-CN" altLang="en-US" dirty="0" smtClean="0"/>
              <a:t>篇文章分析的都是平均需要的</a:t>
            </a:r>
            <a:r>
              <a:rPr lang="en-US" altLang="zh-CN" dirty="0" smtClean="0"/>
              <a:t>PN</a:t>
            </a:r>
            <a:r>
              <a:rPr lang="zh-CN" altLang="en-US" dirty="0" smtClean="0"/>
              <a:t>，但是实际延时是由</a:t>
            </a:r>
            <a:r>
              <a:rPr lang="en-US" altLang="zh-CN" dirty="0" smtClean="0"/>
              <a:t>critical path</a:t>
            </a:r>
            <a:r>
              <a:rPr lang="zh-CN" altLang="en-US" dirty="0" smtClean="0"/>
              <a:t>决定的，应该列出分布；</a:t>
            </a:r>
            <a:endParaRPr lang="en-US" altLang="zh-CN" dirty="0" smtClean="0"/>
          </a:p>
          <a:p>
            <a:pPr lvl="1"/>
            <a:r>
              <a:rPr lang="zh-CN" altLang="en-US" dirty="0" smtClean="0"/>
              <a:t>并行的时候需要多套</a:t>
            </a:r>
            <a:r>
              <a:rPr lang="en-US" altLang="zh-CN" dirty="0" smtClean="0"/>
              <a:t>ADC</a:t>
            </a:r>
            <a:r>
              <a:rPr lang="zh-CN" altLang="en-US" dirty="0" smtClean="0"/>
              <a:t>和多个</a:t>
            </a:r>
            <a:r>
              <a:rPr lang="en-US" altLang="zh-CN" dirty="0" smtClean="0"/>
              <a:t>verify</a:t>
            </a:r>
            <a:r>
              <a:rPr lang="zh-CN" altLang="en-US" dirty="0" smtClean="0"/>
              <a:t>电路；</a:t>
            </a:r>
            <a:endParaRPr lang="en-US" altLang="zh-CN" dirty="0" smtClean="0"/>
          </a:p>
          <a:p>
            <a:pPr lvl="1"/>
            <a:r>
              <a:rPr lang="zh-CN" altLang="en-US" dirty="0" smtClean="0"/>
              <a:t>这个方案跟</a:t>
            </a:r>
            <a:r>
              <a:rPr lang="en-US" altLang="zh-CN" dirty="0" smtClean="0"/>
              <a:t>process</a:t>
            </a:r>
            <a:r>
              <a:rPr lang="zh-CN" altLang="en-US" dirty="0" smtClean="0"/>
              <a:t>，甚至是温度强相关，实际效益仍值得商榷。</a:t>
            </a:r>
            <a:endParaRPr lang="zh-CN" altLang="en-US"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195165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ppt学术版-实用版-等线版</Template>
  <TotalTime>171</TotalTime>
  <Words>461</Words>
  <Application>Microsoft Office PowerPoint</Application>
  <PresentationFormat>宽屏</PresentationFormat>
  <Paragraphs>38</Paragraphs>
  <Slides>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等线 Light</vt:lpstr>
      <vt:lpstr>宋体</vt:lpstr>
      <vt:lpstr>微软雅黑</vt:lpstr>
      <vt:lpstr>Arial</vt:lpstr>
      <vt:lpstr>Calibri</vt:lpstr>
      <vt:lpstr>2016-VI主题-蓝</vt:lpstr>
      <vt:lpstr>IGVP</vt:lpstr>
      <vt:lpstr>IGVP Overview</vt:lpstr>
      <vt:lpstr>PowerPoint 演示文稿</vt:lpstr>
      <vt:lpstr>PowerPoint 演示文稿</vt:lpstr>
      <vt:lpstr>Critical Path Optimization and the Effect of Vgstep</vt:lpstr>
      <vt:lpstr>Statistical Analysis of Nmax and PD</vt:lpstr>
      <vt:lpstr>Influence of Data Patterns in Parallel Groups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IGVP</dc:title>
  <dc:creator>汪宗武</dc:creator>
  <cp:lastModifiedBy>汪宗武</cp:lastModifiedBy>
  <cp:revision>28</cp:revision>
  <dcterms:created xsi:type="dcterms:W3CDTF">2020-11-28T17:34:19Z</dcterms:created>
  <dcterms:modified xsi:type="dcterms:W3CDTF">2020-12-09T00:46:50Z</dcterms:modified>
</cp:coreProperties>
</file>