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5"/>
  </p:notesMasterIdLst>
  <p:sldIdLst>
    <p:sldId id="289" r:id="rId2"/>
    <p:sldId id="330" r:id="rId3"/>
    <p:sldId id="355" r:id="rId4"/>
    <p:sldId id="334" r:id="rId5"/>
    <p:sldId id="310" r:id="rId6"/>
    <p:sldId id="358" r:id="rId7"/>
    <p:sldId id="361" r:id="rId8"/>
    <p:sldId id="359" r:id="rId9"/>
    <p:sldId id="364" r:id="rId10"/>
    <p:sldId id="362" r:id="rId11"/>
    <p:sldId id="363" r:id="rId12"/>
    <p:sldId id="365" r:id="rId13"/>
    <p:sldId id="25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3878" autoAdjust="0"/>
  </p:normalViewPr>
  <p:slideViewPr>
    <p:cSldViewPr snapToGrid="0">
      <p:cViewPr varScale="1">
        <p:scale>
          <a:sx n="114" d="100"/>
          <a:sy n="114" d="100"/>
        </p:scale>
        <p:origin x="169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2</a:t>
            </a:fld>
            <a:endParaRPr lang="zh-CN" altLang="en-US"/>
          </a:p>
        </p:txBody>
      </p:sp>
    </p:spTree>
    <p:extLst>
      <p:ext uri="{BB962C8B-B14F-4D97-AF65-F5344CB8AC3E}">
        <p14:creationId xmlns:p14="http://schemas.microsoft.com/office/powerpoint/2010/main" val="3449074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12</a:t>
            </a:fld>
            <a:endParaRPr lang="zh-CN" altLang="en-US"/>
          </a:p>
        </p:txBody>
      </p:sp>
    </p:spTree>
    <p:extLst>
      <p:ext uri="{BB962C8B-B14F-4D97-AF65-F5344CB8AC3E}">
        <p14:creationId xmlns:p14="http://schemas.microsoft.com/office/powerpoint/2010/main" val="382255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3</a:t>
            </a:fld>
            <a:endParaRPr lang="zh-CN" altLang="en-US"/>
          </a:p>
        </p:txBody>
      </p:sp>
    </p:spTree>
    <p:extLst>
      <p:ext uri="{BB962C8B-B14F-4D97-AF65-F5344CB8AC3E}">
        <p14:creationId xmlns:p14="http://schemas.microsoft.com/office/powerpoint/2010/main" val="261243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5</a:t>
            </a:fld>
            <a:endParaRPr lang="zh-CN" altLang="en-US"/>
          </a:p>
        </p:txBody>
      </p:sp>
    </p:spTree>
    <p:extLst>
      <p:ext uri="{BB962C8B-B14F-4D97-AF65-F5344CB8AC3E}">
        <p14:creationId xmlns:p14="http://schemas.microsoft.com/office/powerpoint/2010/main" val="390346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6</a:t>
            </a:fld>
            <a:endParaRPr lang="zh-CN" altLang="en-US"/>
          </a:p>
        </p:txBody>
      </p:sp>
    </p:spTree>
    <p:extLst>
      <p:ext uri="{BB962C8B-B14F-4D97-AF65-F5344CB8AC3E}">
        <p14:creationId xmlns:p14="http://schemas.microsoft.com/office/powerpoint/2010/main" val="509373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7</a:t>
            </a:fld>
            <a:endParaRPr lang="zh-CN" altLang="en-US"/>
          </a:p>
        </p:txBody>
      </p:sp>
    </p:spTree>
    <p:extLst>
      <p:ext uri="{BB962C8B-B14F-4D97-AF65-F5344CB8AC3E}">
        <p14:creationId xmlns:p14="http://schemas.microsoft.com/office/powerpoint/2010/main" val="93514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8</a:t>
            </a:fld>
            <a:endParaRPr lang="zh-CN" altLang="en-US"/>
          </a:p>
        </p:txBody>
      </p:sp>
    </p:spTree>
    <p:extLst>
      <p:ext uri="{BB962C8B-B14F-4D97-AF65-F5344CB8AC3E}">
        <p14:creationId xmlns:p14="http://schemas.microsoft.com/office/powerpoint/2010/main" val="25524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9</a:t>
            </a:fld>
            <a:endParaRPr lang="zh-CN" altLang="en-US"/>
          </a:p>
        </p:txBody>
      </p:sp>
    </p:spTree>
    <p:extLst>
      <p:ext uri="{BB962C8B-B14F-4D97-AF65-F5344CB8AC3E}">
        <p14:creationId xmlns:p14="http://schemas.microsoft.com/office/powerpoint/2010/main" val="121024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10</a:t>
            </a:fld>
            <a:endParaRPr lang="zh-CN" altLang="en-US"/>
          </a:p>
        </p:txBody>
      </p:sp>
    </p:spTree>
    <p:extLst>
      <p:ext uri="{BB962C8B-B14F-4D97-AF65-F5344CB8AC3E}">
        <p14:creationId xmlns:p14="http://schemas.microsoft.com/office/powerpoint/2010/main" val="3008277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B1CD8-9F96-4F1D-A5B8-2D9E0ECCEB33}" type="slidenum">
              <a:rPr lang="zh-CN" altLang="en-US" smtClean="0"/>
              <a:t>11</a:t>
            </a:fld>
            <a:endParaRPr lang="zh-CN" altLang="en-US"/>
          </a:p>
        </p:txBody>
      </p:sp>
    </p:spTree>
    <p:extLst>
      <p:ext uri="{BB962C8B-B14F-4D97-AF65-F5344CB8AC3E}">
        <p14:creationId xmlns:p14="http://schemas.microsoft.com/office/powerpoint/2010/main" val="759202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5895" y="4713276"/>
            <a:ext cx="8892209" cy="1176132"/>
          </a:xfrm>
        </p:spPr>
        <p:txBody>
          <a:bodyPr/>
          <a:lstStyle/>
          <a:p>
            <a:pPr algn="ctr"/>
            <a:r>
              <a:rPr lang="en-US" altLang="zh-CN" dirty="0"/>
              <a:t>MLIR: A Compiler Infrastructure for the End of Moore’s Law</a:t>
            </a:r>
            <a:r>
              <a:rPr lang="zh-CN" altLang="en-US" dirty="0"/>
              <a:t>（</a:t>
            </a:r>
            <a:r>
              <a:rPr lang="en-US" altLang="zh-CN" dirty="0"/>
              <a:t>Google 2020</a:t>
            </a:r>
            <a:r>
              <a:rPr lang="zh-CN" altLang="en-US" dirty="0"/>
              <a:t>）</a:t>
            </a:r>
            <a:endParaRPr lang="en-US" altLang="zh-CN" b="0" dirty="0"/>
          </a:p>
        </p:txBody>
      </p:sp>
    </p:spTree>
    <p:extLst>
      <p:ext uri="{BB962C8B-B14F-4D97-AF65-F5344CB8AC3E}">
        <p14:creationId xmlns:p14="http://schemas.microsoft.com/office/powerpoint/2010/main" val="37236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562CC47-90B3-417D-B78C-475CCC4EB4B0}"/>
              </a:ext>
            </a:extLst>
          </p:cNvPr>
          <p:cNvPicPr>
            <a:picLocks noChangeAspect="1"/>
          </p:cNvPicPr>
          <p:nvPr/>
        </p:nvPicPr>
        <p:blipFill>
          <a:blip r:embed="rId3"/>
          <a:stretch>
            <a:fillRect/>
          </a:stretch>
        </p:blipFill>
        <p:spPr>
          <a:xfrm>
            <a:off x="347424" y="1977589"/>
            <a:ext cx="7938052" cy="2236071"/>
          </a:xfrm>
          <a:prstGeom prst="rect">
            <a:avLst/>
          </a:prstGeom>
        </p:spPr>
      </p:pic>
      <p:pic>
        <p:nvPicPr>
          <p:cNvPr id="9" name="图片 8">
            <a:extLst>
              <a:ext uri="{FF2B5EF4-FFF2-40B4-BE49-F238E27FC236}">
                <a16:creationId xmlns:a16="http://schemas.microsoft.com/office/drawing/2014/main" id="{490300D0-5E5E-4571-919C-D9DBAE96DEBF}"/>
              </a:ext>
            </a:extLst>
          </p:cNvPr>
          <p:cNvPicPr>
            <a:picLocks noChangeAspect="1"/>
          </p:cNvPicPr>
          <p:nvPr/>
        </p:nvPicPr>
        <p:blipFill>
          <a:blip r:embed="rId4"/>
          <a:stretch>
            <a:fillRect/>
          </a:stretch>
        </p:blipFill>
        <p:spPr>
          <a:xfrm>
            <a:off x="124381" y="4826623"/>
            <a:ext cx="8895238" cy="1419048"/>
          </a:xfrm>
          <a:prstGeom prst="rect">
            <a:avLst/>
          </a:prstGeom>
        </p:spPr>
      </p:pic>
    </p:spTree>
    <p:extLst>
      <p:ext uri="{BB962C8B-B14F-4D97-AF65-F5344CB8AC3E}">
        <p14:creationId xmlns:p14="http://schemas.microsoft.com/office/powerpoint/2010/main" val="33443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82CE666-3647-4C3A-8B9D-977C36293ED8}"/>
              </a:ext>
            </a:extLst>
          </p:cNvPr>
          <p:cNvPicPr>
            <a:picLocks noChangeAspect="1"/>
          </p:cNvPicPr>
          <p:nvPr/>
        </p:nvPicPr>
        <p:blipFill>
          <a:blip r:embed="rId3"/>
          <a:stretch>
            <a:fillRect/>
          </a:stretch>
        </p:blipFill>
        <p:spPr>
          <a:xfrm>
            <a:off x="9044" y="1655446"/>
            <a:ext cx="8857143" cy="1393913"/>
          </a:xfrm>
          <a:prstGeom prst="rect">
            <a:avLst/>
          </a:prstGeom>
        </p:spPr>
      </p:pic>
      <p:pic>
        <p:nvPicPr>
          <p:cNvPr id="10" name="内容占位符 9">
            <a:extLst>
              <a:ext uri="{FF2B5EF4-FFF2-40B4-BE49-F238E27FC236}">
                <a16:creationId xmlns:a16="http://schemas.microsoft.com/office/drawing/2014/main" id="{086313BF-CCB2-4CC4-95C2-17DD32C79804}"/>
              </a:ext>
            </a:extLst>
          </p:cNvPr>
          <p:cNvPicPr>
            <a:picLocks noGrp="1" noChangeAspect="1"/>
          </p:cNvPicPr>
          <p:nvPr>
            <p:ph sz="quarter" idx="10"/>
          </p:nvPr>
        </p:nvPicPr>
        <p:blipFill>
          <a:blip r:embed="rId4"/>
          <a:stretch>
            <a:fillRect/>
          </a:stretch>
        </p:blipFill>
        <p:spPr>
          <a:xfrm>
            <a:off x="9044" y="2982684"/>
            <a:ext cx="8372475" cy="1393913"/>
          </a:xfrm>
          <a:prstGeom prst="rect">
            <a:avLst/>
          </a:prstGeom>
        </p:spPr>
      </p:pic>
      <p:pic>
        <p:nvPicPr>
          <p:cNvPr id="11" name="图片 10">
            <a:extLst>
              <a:ext uri="{FF2B5EF4-FFF2-40B4-BE49-F238E27FC236}">
                <a16:creationId xmlns:a16="http://schemas.microsoft.com/office/drawing/2014/main" id="{976D03B8-71A5-42DE-91ED-AB03D311D4EE}"/>
              </a:ext>
            </a:extLst>
          </p:cNvPr>
          <p:cNvPicPr>
            <a:picLocks noChangeAspect="1"/>
          </p:cNvPicPr>
          <p:nvPr/>
        </p:nvPicPr>
        <p:blipFill>
          <a:blip r:embed="rId5"/>
          <a:stretch>
            <a:fillRect/>
          </a:stretch>
        </p:blipFill>
        <p:spPr>
          <a:xfrm>
            <a:off x="-481" y="4381807"/>
            <a:ext cx="8857143" cy="2457143"/>
          </a:xfrm>
          <a:prstGeom prst="rect">
            <a:avLst/>
          </a:prstGeom>
        </p:spPr>
      </p:pic>
    </p:spTree>
    <p:extLst>
      <p:ext uri="{BB962C8B-B14F-4D97-AF65-F5344CB8AC3E}">
        <p14:creationId xmlns:p14="http://schemas.microsoft.com/office/powerpoint/2010/main" val="301900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zh-CN" altLang="en-US" dirty="0">
                <a:latin typeface="Times New Roman" panose="02020603050405020304" pitchFamily="18" charset="0"/>
                <a:cs typeface="Times New Roman" panose="02020603050405020304" pitchFamily="18" charset="0"/>
              </a:rPr>
              <a:t>下一步优化的问题</a:t>
            </a:r>
          </a:p>
        </p:txBody>
      </p:sp>
      <p:sp>
        <p:nvSpPr>
          <p:cNvPr id="8" name="内容占位符 3">
            <a:extLst>
              <a:ext uri="{FF2B5EF4-FFF2-40B4-BE49-F238E27FC236}">
                <a16:creationId xmlns:a16="http://schemas.microsoft.com/office/drawing/2014/main" id="{F78CE61C-B2CB-4476-98C4-89672869AF46}"/>
              </a:ext>
            </a:extLst>
          </p:cNvPr>
          <p:cNvSpPr>
            <a:spLocks noGrp="1"/>
          </p:cNvSpPr>
          <p:nvPr>
            <p:ph sz="quarter" idx="10"/>
          </p:nvPr>
        </p:nvSpPr>
        <p:spPr>
          <a:xfrm>
            <a:off x="0" y="1569418"/>
            <a:ext cx="9143999" cy="4314303"/>
          </a:xfrm>
        </p:spPr>
        <p:txBody>
          <a:bodyPr>
            <a:normAutofit/>
          </a:bodyPr>
          <a:lstStyle/>
          <a:p>
            <a:pPr marL="228600" lvl="1">
              <a:lnSpc>
                <a:spcPct val="150000"/>
              </a:lnSpc>
              <a:spcBef>
                <a:spcPts val="1000"/>
              </a:spcBef>
            </a:pPr>
            <a:r>
              <a:rPr lang="zh-CN" altLang="en-US" sz="2000" dirty="0"/>
              <a:t>优化</a:t>
            </a:r>
            <a:r>
              <a:rPr lang="en-US" altLang="zh-CN" sz="2000" dirty="0"/>
              <a:t>MLIR</a:t>
            </a:r>
            <a:r>
              <a:rPr lang="zh-CN" altLang="en-US" sz="2000" dirty="0"/>
              <a:t>表达式的优化（</a:t>
            </a:r>
            <a:r>
              <a:rPr lang="en-US" altLang="zh-CN" sz="2000" dirty="0"/>
              <a:t>MLIR</a:t>
            </a:r>
            <a:r>
              <a:rPr lang="zh-CN" altLang="en-US" sz="2000" dirty="0"/>
              <a:t>表达式的冗余部分）。</a:t>
            </a:r>
            <a:endParaRPr lang="en-US" altLang="zh-CN" sz="2000" dirty="0"/>
          </a:p>
          <a:p>
            <a:pPr marL="228600" lvl="1">
              <a:lnSpc>
                <a:spcPct val="150000"/>
              </a:lnSpc>
              <a:spcBef>
                <a:spcPts val="1000"/>
              </a:spcBef>
            </a:pPr>
            <a:r>
              <a:rPr lang="en-US" altLang="zh-CN" sz="2000" dirty="0"/>
              <a:t>Lowering</a:t>
            </a:r>
            <a:r>
              <a:rPr lang="zh-CN" altLang="en-US" sz="2000" dirty="0"/>
              <a:t>过程中的针对特定硬件的并行优化。</a:t>
            </a:r>
            <a:endParaRPr lang="en-US" altLang="zh-CN" sz="2000" dirty="0"/>
          </a:p>
          <a:p>
            <a:pPr marL="228600" lvl="1">
              <a:lnSpc>
                <a:spcPct val="150000"/>
              </a:lnSpc>
              <a:spcBef>
                <a:spcPts val="1000"/>
              </a:spcBef>
            </a:pPr>
            <a:r>
              <a:rPr lang="en-US" altLang="zh-CN" sz="2000" dirty="0"/>
              <a:t>Pass</a:t>
            </a:r>
            <a:r>
              <a:rPr lang="zh-CN" altLang="en-US" sz="2000" dirty="0"/>
              <a:t>的优化。（内联</a:t>
            </a:r>
            <a:r>
              <a:rPr lang="en-US" altLang="zh-CN" sz="2000" dirty="0"/>
              <a:t>Pass</a:t>
            </a:r>
            <a:r>
              <a:rPr lang="zh-CN" altLang="en-US" sz="2000" dirty="0"/>
              <a:t>、死代码消除等）。</a:t>
            </a:r>
            <a:endParaRPr lang="en-US" altLang="zh-CN" sz="2000" dirty="0"/>
          </a:p>
          <a:p>
            <a:pPr marL="228600" lvl="1">
              <a:lnSpc>
                <a:spcPct val="150000"/>
              </a:lnSpc>
              <a:spcBef>
                <a:spcPts val="1000"/>
              </a:spcBef>
            </a:pPr>
            <a:r>
              <a:rPr lang="en-US" altLang="zh-CN" sz="2000" dirty="0"/>
              <a:t>MLIR</a:t>
            </a:r>
            <a:r>
              <a:rPr lang="zh-CN" altLang="en-US" sz="2000" dirty="0"/>
              <a:t>的源语言前端。</a:t>
            </a:r>
            <a:endParaRPr lang="en-US" altLang="zh-CN" sz="2000" dirty="0"/>
          </a:p>
        </p:txBody>
      </p:sp>
    </p:spTree>
    <p:extLst>
      <p:ext uri="{BB962C8B-B14F-4D97-AF65-F5344CB8AC3E}">
        <p14:creationId xmlns:p14="http://schemas.microsoft.com/office/powerpoint/2010/main" val="395503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p>
        </p:txBody>
      </p:sp>
    </p:spTree>
    <p:extLst>
      <p:ext uri="{BB962C8B-B14F-4D97-AF65-F5344CB8AC3E}">
        <p14:creationId xmlns:p14="http://schemas.microsoft.com/office/powerpoint/2010/main" val="56405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5" name="内容占位符 3">
            <a:extLst>
              <a:ext uri="{FF2B5EF4-FFF2-40B4-BE49-F238E27FC236}">
                <a16:creationId xmlns:a16="http://schemas.microsoft.com/office/drawing/2014/main" id="{07434D05-6E3E-4127-8E47-26146C9D97CA}"/>
              </a:ext>
            </a:extLst>
          </p:cNvPr>
          <p:cNvSpPr>
            <a:spLocks noGrp="1"/>
          </p:cNvSpPr>
          <p:nvPr>
            <p:ph sz="quarter" idx="10"/>
          </p:nvPr>
        </p:nvSpPr>
        <p:spPr>
          <a:xfrm>
            <a:off x="0" y="1589901"/>
            <a:ext cx="9051234" cy="3678198"/>
          </a:xfrm>
        </p:spPr>
        <p:txBody>
          <a:bodyPr>
            <a:normAutofit/>
          </a:bodyPr>
          <a:lstStyle/>
          <a:p>
            <a:pPr>
              <a:lnSpc>
                <a:spcPct val="150000"/>
              </a:lnSpc>
            </a:pPr>
            <a:r>
              <a:rPr lang="en-US" altLang="zh-CN" sz="1600" b="1" dirty="0"/>
              <a:t>“one size fits all” approach:  </a:t>
            </a:r>
            <a:r>
              <a:rPr lang="en-US" altLang="zh-CN" sz="1600" dirty="0"/>
              <a:t>a single abstraction level to interface with the system. The LLVM Intermediate Representation (IR) is roughly “C with vectors”. Such mapping from C/C++ to specific domains is straightforward.</a:t>
            </a:r>
          </a:p>
          <a:p>
            <a:pPr>
              <a:lnSpc>
                <a:spcPct val="150000"/>
              </a:lnSpc>
            </a:pPr>
            <a:r>
              <a:rPr lang="en-US" altLang="zh-CN" sz="1600" b="1" dirty="0"/>
              <a:t> “multi-level” IR : </a:t>
            </a:r>
            <a:r>
              <a:rPr lang="en-US" altLang="zh-CN" sz="1600" dirty="0"/>
              <a:t>The gap between a higher- or lower-level abstraction.  Many frameworks develop multi-level IR to solve domain-specific problems between the higher and lower-level abstraction.</a:t>
            </a:r>
          </a:p>
          <a:p>
            <a:pPr lvl="1">
              <a:lnSpc>
                <a:spcPct val="150000"/>
              </a:lnSpc>
            </a:pPr>
            <a:r>
              <a:rPr lang="en-US" altLang="zh-CN" sz="1600" dirty="0"/>
              <a:t>Their engineering and implementation cost remains high.</a:t>
            </a:r>
          </a:p>
          <a:p>
            <a:pPr lvl="1">
              <a:lnSpc>
                <a:spcPct val="150000"/>
              </a:lnSpc>
            </a:pPr>
            <a:r>
              <a:rPr lang="en-US" altLang="zh-CN" sz="1600" dirty="0"/>
              <a:t>Lead to lower quality compiler systems.</a:t>
            </a:r>
          </a:p>
          <a:p>
            <a:pPr lvl="1">
              <a:lnSpc>
                <a:spcPct val="150000"/>
              </a:lnSpc>
            </a:pPr>
            <a:endParaRPr lang="en-US" altLang="zh-CN" sz="1600" dirty="0"/>
          </a:p>
          <a:p>
            <a:pPr>
              <a:lnSpc>
                <a:spcPct val="150000"/>
              </a:lnSpc>
            </a:pPr>
            <a:endParaRPr lang="en-US" altLang="zh-CN" sz="2400" dirty="0"/>
          </a:p>
          <a:p>
            <a:pPr marL="914400" lvl="2" indent="0">
              <a:lnSpc>
                <a:spcPct val="150000"/>
              </a:lnSpc>
              <a:buNone/>
            </a:pPr>
            <a:endParaRPr lang="en-US" altLang="zh-CN" sz="1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3FF2B98-E4EE-4FD6-80C8-EB98BAF93F54}"/>
              </a:ext>
            </a:extLst>
          </p:cNvPr>
          <p:cNvPicPr>
            <a:picLocks noChangeAspect="1"/>
          </p:cNvPicPr>
          <p:nvPr/>
        </p:nvPicPr>
        <p:blipFill>
          <a:blip r:embed="rId3"/>
          <a:stretch>
            <a:fillRect/>
          </a:stretch>
        </p:blipFill>
        <p:spPr>
          <a:xfrm>
            <a:off x="1270722" y="4567989"/>
            <a:ext cx="5508634" cy="2041928"/>
          </a:xfrm>
          <a:prstGeom prst="rect">
            <a:avLst/>
          </a:prstGeom>
        </p:spPr>
      </p:pic>
    </p:spTree>
    <p:extLst>
      <p:ext uri="{BB962C8B-B14F-4D97-AF65-F5344CB8AC3E}">
        <p14:creationId xmlns:p14="http://schemas.microsoft.com/office/powerpoint/2010/main" val="70990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10319750" cy="574183"/>
          </a:xfrm>
        </p:spPr>
        <p:txBody>
          <a:bodyPr/>
          <a:lstStyle/>
          <a:p>
            <a:r>
              <a:rPr lang="en-US" altLang="zh-CN" dirty="0"/>
              <a:t>MLIR(Multi-Level Intermediate Representation)</a:t>
            </a:r>
            <a:endParaRPr lang="zh-CN" altLang="en-US" dirty="0">
              <a:latin typeface="Times New Roman" panose="02020603050405020304" pitchFamily="18" charset="0"/>
              <a:cs typeface="Times New Roman" panose="02020603050405020304" pitchFamily="18" charset="0"/>
            </a:endParaRPr>
          </a:p>
        </p:txBody>
      </p:sp>
      <p:sp>
        <p:nvSpPr>
          <p:cNvPr id="10" name="内容占位符 3">
            <a:extLst>
              <a:ext uri="{FF2B5EF4-FFF2-40B4-BE49-F238E27FC236}">
                <a16:creationId xmlns:a16="http://schemas.microsoft.com/office/drawing/2014/main" id="{7954C408-C739-4868-A5C0-353BF67E9AF6}"/>
              </a:ext>
            </a:extLst>
          </p:cNvPr>
          <p:cNvSpPr>
            <a:spLocks noGrp="1"/>
          </p:cNvSpPr>
          <p:nvPr>
            <p:ph sz="quarter" idx="10"/>
          </p:nvPr>
        </p:nvSpPr>
        <p:spPr>
          <a:xfrm>
            <a:off x="159026" y="1833144"/>
            <a:ext cx="8582864" cy="2075403"/>
          </a:xfrm>
        </p:spPr>
        <p:txBody>
          <a:bodyPr>
            <a:normAutofit/>
          </a:bodyPr>
          <a:lstStyle/>
          <a:p>
            <a:pPr>
              <a:lnSpc>
                <a:spcPct val="150000"/>
              </a:lnSpc>
            </a:pPr>
            <a:r>
              <a:rPr lang="en-US" altLang="zh-CN" sz="1600" dirty="0"/>
              <a:t>A novel approach to building reusable and extensible compiler infrastructure. MLIR aims to address software fragmentation, improve compilation for heterogeneous hardware, significantly reduce the cost of building domain specific compilers, and aid in connecting existing compilers together.</a:t>
            </a:r>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041AD7F-EFEB-4DE8-99F4-C18874A7D423}"/>
              </a:ext>
            </a:extLst>
          </p:cNvPr>
          <p:cNvPicPr>
            <a:picLocks noChangeAspect="1"/>
          </p:cNvPicPr>
          <p:nvPr/>
        </p:nvPicPr>
        <p:blipFill>
          <a:blip r:embed="rId3"/>
          <a:stretch>
            <a:fillRect/>
          </a:stretch>
        </p:blipFill>
        <p:spPr>
          <a:xfrm>
            <a:off x="1214801" y="3429000"/>
            <a:ext cx="6714398" cy="2812447"/>
          </a:xfrm>
          <a:prstGeom prst="rect">
            <a:avLst/>
          </a:prstGeom>
        </p:spPr>
      </p:pic>
    </p:spTree>
    <p:extLst>
      <p:ext uri="{BB962C8B-B14F-4D97-AF65-F5344CB8AC3E}">
        <p14:creationId xmlns:p14="http://schemas.microsoft.com/office/powerpoint/2010/main" val="341082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5A03E16-78BC-4C7F-99DF-735329636947}"/>
              </a:ext>
            </a:extLst>
          </p:cNvPr>
          <p:cNvSpPr>
            <a:spLocks noGrp="1"/>
          </p:cNvSpPr>
          <p:nvPr>
            <p:ph type="title"/>
          </p:nvPr>
        </p:nvSpPr>
        <p:spPr>
          <a:xfrm>
            <a:off x="0" y="974279"/>
            <a:ext cx="9051235" cy="574183"/>
          </a:xfrm>
        </p:spPr>
        <p:txBody>
          <a:bodyPr/>
          <a:lstStyle/>
          <a:p>
            <a:r>
              <a:rPr lang="en-US" altLang="zh-CN" dirty="0"/>
              <a:t>IR Design Principles</a:t>
            </a:r>
            <a:endParaRPr lang="zh-CN" altLang="en-US" dirty="0"/>
          </a:p>
        </p:txBody>
      </p:sp>
      <p:sp>
        <p:nvSpPr>
          <p:cNvPr id="4" name="内容占位符 3">
            <a:extLst>
              <a:ext uri="{FF2B5EF4-FFF2-40B4-BE49-F238E27FC236}">
                <a16:creationId xmlns:a16="http://schemas.microsoft.com/office/drawing/2014/main" id="{AB19E927-9B33-41F8-A251-DAA52AC0A3A8}"/>
              </a:ext>
            </a:extLst>
          </p:cNvPr>
          <p:cNvSpPr>
            <a:spLocks noGrp="1"/>
          </p:cNvSpPr>
          <p:nvPr>
            <p:ph sz="quarter" idx="10"/>
          </p:nvPr>
        </p:nvSpPr>
        <p:spPr>
          <a:xfrm>
            <a:off x="92766" y="1821454"/>
            <a:ext cx="8582864" cy="4314303"/>
          </a:xfrm>
        </p:spPr>
        <p:txBody>
          <a:bodyPr>
            <a:normAutofit/>
          </a:bodyPr>
          <a:lstStyle/>
          <a:p>
            <a:pPr>
              <a:lnSpc>
                <a:spcPct val="150000"/>
              </a:lnSpc>
            </a:pPr>
            <a:r>
              <a:rPr lang="en-US" altLang="zh-CN" b="1" dirty="0"/>
              <a:t>Little </a:t>
            </a:r>
            <a:r>
              <a:rPr lang="en-US" altLang="zh-CN" b="1" dirty="0" err="1"/>
              <a:t>builtin</a:t>
            </a:r>
            <a:r>
              <a:rPr lang="en-US" altLang="zh-CN" b="1" dirty="0"/>
              <a:t>, everything customizable.</a:t>
            </a:r>
          </a:p>
          <a:p>
            <a:pPr>
              <a:lnSpc>
                <a:spcPct val="150000"/>
              </a:lnSpc>
            </a:pPr>
            <a:r>
              <a:rPr lang="en-US" altLang="zh-CN" b="1" dirty="0"/>
              <a:t>Progressive lowering.</a:t>
            </a:r>
          </a:p>
          <a:p>
            <a:pPr>
              <a:lnSpc>
                <a:spcPct val="150000"/>
              </a:lnSpc>
            </a:pPr>
            <a:r>
              <a:rPr lang="en-US" altLang="zh-CN" b="1" dirty="0"/>
              <a:t>Maintain higher-level semantics.</a:t>
            </a:r>
          </a:p>
          <a:p>
            <a:pPr>
              <a:lnSpc>
                <a:spcPct val="150000"/>
              </a:lnSpc>
            </a:pPr>
            <a:r>
              <a:rPr lang="en-US" altLang="zh-CN" b="1" dirty="0"/>
              <a:t>IR validation.</a:t>
            </a:r>
          </a:p>
          <a:p>
            <a:pPr>
              <a:lnSpc>
                <a:spcPct val="150000"/>
              </a:lnSpc>
            </a:pPr>
            <a:r>
              <a:rPr lang="en-US" altLang="zh-CN" b="1" dirty="0"/>
              <a:t>Declarative rewrite patterns.</a:t>
            </a:r>
          </a:p>
          <a:p>
            <a:pPr>
              <a:lnSpc>
                <a:spcPct val="150000"/>
              </a:lnSpc>
            </a:pPr>
            <a:r>
              <a:rPr lang="en-US" altLang="zh-CN" b="1" dirty="0"/>
              <a:t>Source location tracking and traceability.</a:t>
            </a:r>
          </a:p>
          <a:p>
            <a:pPr>
              <a:lnSpc>
                <a:spcPct val="150000"/>
              </a:lnSpc>
            </a:pPr>
            <a:endParaRPr lang="en-US" altLang="zh-CN"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375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sp>
        <p:nvSpPr>
          <p:cNvPr id="13" name="内容占位符 3">
            <a:extLst>
              <a:ext uri="{FF2B5EF4-FFF2-40B4-BE49-F238E27FC236}">
                <a16:creationId xmlns:a16="http://schemas.microsoft.com/office/drawing/2014/main" id="{5E420EB2-C996-4FA4-8A01-96502B14EFAD}"/>
              </a:ext>
            </a:extLst>
          </p:cNvPr>
          <p:cNvSpPr>
            <a:spLocks noGrp="1"/>
          </p:cNvSpPr>
          <p:nvPr>
            <p:ph sz="quarter" idx="10"/>
          </p:nvPr>
        </p:nvSpPr>
        <p:spPr>
          <a:xfrm>
            <a:off x="59210" y="1653674"/>
            <a:ext cx="8582864" cy="4314303"/>
          </a:xfrm>
        </p:spPr>
        <p:txBody>
          <a:bodyPr>
            <a:normAutofit/>
          </a:bodyPr>
          <a:lstStyle/>
          <a:p>
            <a:pPr>
              <a:lnSpc>
                <a:spcPct val="150000"/>
              </a:lnSpc>
            </a:pPr>
            <a:r>
              <a:rPr lang="en-US" altLang="zh-CN" b="1" dirty="0"/>
              <a:t>Operations</a:t>
            </a:r>
            <a:r>
              <a:rPr lang="en-US" altLang="zh-CN" dirty="0"/>
              <a:t>  </a:t>
            </a:r>
          </a:p>
          <a:p>
            <a:pPr>
              <a:lnSpc>
                <a:spcPct val="150000"/>
              </a:lnSpc>
            </a:pPr>
            <a:endParaRPr lang="en-US" altLang="zh-CN" b="1" dirty="0"/>
          </a:p>
          <a:p>
            <a:pPr>
              <a:lnSpc>
                <a:spcPct val="150000"/>
              </a:lnSpc>
            </a:pPr>
            <a:endParaRPr lang="en-US" altLang="zh-CN" b="1" dirty="0"/>
          </a:p>
          <a:p>
            <a:pPr>
              <a:lnSpc>
                <a:spcPct val="150000"/>
              </a:lnSpc>
            </a:pPr>
            <a:endParaRPr lang="en-US" altLang="zh-CN" b="1"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19306B5D-4FDD-450C-8863-2FBB2CEA7465}"/>
              </a:ext>
            </a:extLst>
          </p:cNvPr>
          <p:cNvPicPr>
            <a:picLocks noChangeAspect="1"/>
          </p:cNvPicPr>
          <p:nvPr/>
        </p:nvPicPr>
        <p:blipFill>
          <a:blip r:embed="rId3"/>
          <a:stretch>
            <a:fillRect/>
          </a:stretch>
        </p:blipFill>
        <p:spPr>
          <a:xfrm>
            <a:off x="199711" y="2318694"/>
            <a:ext cx="7804154" cy="3931029"/>
          </a:xfrm>
          <a:prstGeom prst="rect">
            <a:avLst/>
          </a:prstGeom>
        </p:spPr>
      </p:pic>
    </p:spTree>
    <p:extLst>
      <p:ext uri="{BB962C8B-B14F-4D97-AF65-F5344CB8AC3E}">
        <p14:creationId xmlns:p14="http://schemas.microsoft.com/office/powerpoint/2010/main" val="19624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sp>
        <p:nvSpPr>
          <p:cNvPr id="13" name="内容占位符 3">
            <a:extLst>
              <a:ext uri="{FF2B5EF4-FFF2-40B4-BE49-F238E27FC236}">
                <a16:creationId xmlns:a16="http://schemas.microsoft.com/office/drawing/2014/main" id="{5E420EB2-C996-4FA4-8A01-96502B14EFAD}"/>
              </a:ext>
            </a:extLst>
          </p:cNvPr>
          <p:cNvSpPr>
            <a:spLocks noGrp="1"/>
          </p:cNvSpPr>
          <p:nvPr>
            <p:ph sz="quarter" idx="10"/>
          </p:nvPr>
        </p:nvSpPr>
        <p:spPr>
          <a:xfrm>
            <a:off x="92766" y="1821454"/>
            <a:ext cx="2831409" cy="4314303"/>
          </a:xfrm>
        </p:spPr>
        <p:txBody>
          <a:bodyPr>
            <a:normAutofit fontScale="85000" lnSpcReduction="10000"/>
          </a:bodyPr>
          <a:lstStyle/>
          <a:p>
            <a:pPr>
              <a:lnSpc>
                <a:spcPct val="150000"/>
              </a:lnSpc>
            </a:pPr>
            <a:r>
              <a:rPr lang="en-US" altLang="zh-CN" b="1" dirty="0"/>
              <a:t>Attributes</a:t>
            </a:r>
            <a:r>
              <a:rPr lang="en-US" altLang="zh-CN" dirty="0"/>
              <a:t>  </a:t>
            </a:r>
            <a:endParaRPr lang="en-US" altLang="zh-CN" b="1" dirty="0"/>
          </a:p>
          <a:p>
            <a:pPr>
              <a:lnSpc>
                <a:spcPct val="150000"/>
              </a:lnSpc>
            </a:pPr>
            <a:r>
              <a:rPr lang="en-US" altLang="zh-CN" b="1" dirty="0"/>
              <a:t>Regions and blocks </a:t>
            </a:r>
          </a:p>
          <a:p>
            <a:pPr lvl="1">
              <a:lnSpc>
                <a:spcPct val="150000"/>
              </a:lnSpc>
            </a:pPr>
            <a:r>
              <a:rPr lang="en-US" altLang="zh-CN" dirty="0"/>
              <a:t>An instance of an Op may have a list of attached regions. A region provides the mechanism for nested structure in MLIR.</a:t>
            </a:r>
          </a:p>
          <a:p>
            <a:pPr lvl="1">
              <a:lnSpc>
                <a:spcPct val="150000"/>
              </a:lnSpc>
            </a:pPr>
            <a:r>
              <a:rPr lang="en-US" altLang="zh-CN" dirty="0"/>
              <a:t>A region contains a list of blocks, and a block contains a list of operations.</a:t>
            </a:r>
          </a:p>
          <a:p>
            <a:pPr>
              <a:lnSpc>
                <a:spcPct val="150000"/>
              </a:lnSpc>
            </a:pPr>
            <a:endParaRPr lang="en-US" altLang="zh-CN" b="1"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5486BCD-8157-4AE8-A430-519EC9043FC2}"/>
              </a:ext>
            </a:extLst>
          </p:cNvPr>
          <p:cNvPicPr>
            <a:picLocks noChangeAspect="1"/>
          </p:cNvPicPr>
          <p:nvPr/>
        </p:nvPicPr>
        <p:blipFill>
          <a:blip r:embed="rId3"/>
          <a:stretch>
            <a:fillRect/>
          </a:stretch>
        </p:blipFill>
        <p:spPr>
          <a:xfrm>
            <a:off x="2757521" y="2251271"/>
            <a:ext cx="5851434" cy="4314303"/>
          </a:xfrm>
          <a:prstGeom prst="rect">
            <a:avLst/>
          </a:prstGeom>
        </p:spPr>
      </p:pic>
      <p:pic>
        <p:nvPicPr>
          <p:cNvPr id="4" name="图片 3">
            <a:extLst>
              <a:ext uri="{FF2B5EF4-FFF2-40B4-BE49-F238E27FC236}">
                <a16:creationId xmlns:a16="http://schemas.microsoft.com/office/drawing/2014/main" id="{61A65B17-652A-4426-95B1-1408D3A0D578}"/>
              </a:ext>
            </a:extLst>
          </p:cNvPr>
          <p:cNvPicPr>
            <a:picLocks noChangeAspect="1"/>
          </p:cNvPicPr>
          <p:nvPr/>
        </p:nvPicPr>
        <p:blipFill>
          <a:blip r:embed="rId4"/>
          <a:stretch>
            <a:fillRect/>
          </a:stretch>
        </p:blipFill>
        <p:spPr>
          <a:xfrm>
            <a:off x="3645592" y="1531430"/>
            <a:ext cx="2707584" cy="719841"/>
          </a:xfrm>
          <a:prstGeom prst="rect">
            <a:avLst/>
          </a:prstGeom>
        </p:spPr>
      </p:pic>
    </p:spTree>
    <p:extLst>
      <p:ext uri="{BB962C8B-B14F-4D97-AF65-F5344CB8AC3E}">
        <p14:creationId xmlns:p14="http://schemas.microsoft.com/office/powerpoint/2010/main" val="38087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sp>
        <p:nvSpPr>
          <p:cNvPr id="13" name="内容占位符 3">
            <a:extLst>
              <a:ext uri="{FF2B5EF4-FFF2-40B4-BE49-F238E27FC236}">
                <a16:creationId xmlns:a16="http://schemas.microsoft.com/office/drawing/2014/main" id="{5E420EB2-C996-4FA4-8A01-96502B14EFAD}"/>
              </a:ext>
            </a:extLst>
          </p:cNvPr>
          <p:cNvSpPr>
            <a:spLocks noGrp="1"/>
          </p:cNvSpPr>
          <p:nvPr>
            <p:ph sz="quarter" idx="10"/>
          </p:nvPr>
        </p:nvSpPr>
        <p:spPr>
          <a:xfrm>
            <a:off x="92766" y="1821454"/>
            <a:ext cx="8582864" cy="5036546"/>
          </a:xfrm>
        </p:spPr>
        <p:txBody>
          <a:bodyPr>
            <a:normAutofit fontScale="92500" lnSpcReduction="20000"/>
          </a:bodyPr>
          <a:lstStyle/>
          <a:p>
            <a:pPr>
              <a:lnSpc>
                <a:spcPct val="150000"/>
              </a:lnSpc>
            </a:pPr>
            <a:r>
              <a:rPr lang="en-US" altLang="zh-CN" b="1" dirty="0"/>
              <a:t>Type System</a:t>
            </a:r>
          </a:p>
          <a:p>
            <a:pPr lvl="1">
              <a:lnSpc>
                <a:spcPct val="150000"/>
              </a:lnSpc>
            </a:pPr>
            <a:r>
              <a:rPr lang="en-US" altLang="zh-CN" dirty="0"/>
              <a:t>in the Op that produces the value or in the block .</a:t>
            </a:r>
          </a:p>
          <a:p>
            <a:pPr lvl="1">
              <a:lnSpc>
                <a:spcPct val="150000"/>
              </a:lnSpc>
            </a:pPr>
            <a:r>
              <a:rPr lang="en-US" altLang="zh-CN" dirty="0"/>
              <a:t> user-extensible, and may refer to existing foreign type systems</a:t>
            </a:r>
            <a:endParaRPr lang="en-US" altLang="zh-CN" b="1" dirty="0"/>
          </a:p>
          <a:p>
            <a:pPr marL="228600" lvl="1">
              <a:lnSpc>
                <a:spcPct val="150000"/>
              </a:lnSpc>
              <a:spcBef>
                <a:spcPts val="1000"/>
              </a:spcBef>
            </a:pPr>
            <a:r>
              <a:rPr lang="en-US" altLang="zh-CN" sz="2000" b="1" dirty="0"/>
              <a:t>Standard types</a:t>
            </a:r>
          </a:p>
          <a:p>
            <a:pPr marL="685800" lvl="2">
              <a:lnSpc>
                <a:spcPct val="150000"/>
              </a:lnSpc>
              <a:spcBef>
                <a:spcPts val="1000"/>
              </a:spcBef>
            </a:pPr>
            <a:r>
              <a:rPr lang="en-US" altLang="zh-CN" sz="1800" dirty="0"/>
              <a:t>a standardized set of commonly used types, including arbitrary precision integers, standard floating point types, and simple common containers—tuples, multi-dimensional vectors, and tensors</a:t>
            </a:r>
          </a:p>
          <a:p>
            <a:pPr marL="228600" lvl="1">
              <a:lnSpc>
                <a:spcPct val="150000"/>
              </a:lnSpc>
              <a:spcBef>
                <a:spcPts val="1000"/>
              </a:spcBef>
            </a:pPr>
            <a:r>
              <a:rPr lang="en-US" altLang="zh-CN" sz="2000" b="1" dirty="0"/>
              <a:t>Functions and modules</a:t>
            </a:r>
          </a:p>
          <a:p>
            <a:pPr marL="685800" lvl="2">
              <a:lnSpc>
                <a:spcPct val="150000"/>
              </a:lnSpc>
              <a:spcBef>
                <a:spcPts val="1000"/>
              </a:spcBef>
            </a:pPr>
            <a:r>
              <a:rPr lang="en-US" altLang="zh-CN" sz="1800" dirty="0"/>
              <a:t>A module is an Op with a single region containing a single block, and terminated by a dummy Op that does not transfer the control flow</a:t>
            </a:r>
          </a:p>
          <a:p>
            <a:pPr marL="685800" lvl="2">
              <a:lnSpc>
                <a:spcPct val="150000"/>
              </a:lnSpc>
              <a:spcBef>
                <a:spcPts val="1000"/>
              </a:spcBef>
            </a:pPr>
            <a:r>
              <a:rPr lang="en-US" altLang="zh-CN" sz="1800" dirty="0"/>
              <a:t>A function is an Op with a single region, with arguments corresponding to function arguments</a:t>
            </a:r>
            <a:r>
              <a:rPr lang="en-US" altLang="zh-CN" sz="1800"/>
              <a:t>. </a:t>
            </a:r>
            <a:endParaRPr lang="en-US" altLang="zh-CN" sz="1800" b="1" dirty="0"/>
          </a:p>
          <a:p>
            <a:pPr>
              <a:lnSpc>
                <a:spcPct val="150000"/>
              </a:lnSpc>
            </a:pPr>
            <a:endParaRPr lang="en-US" altLang="zh-CN" b="1"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067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sp>
        <p:nvSpPr>
          <p:cNvPr id="13" name="内容占位符 3">
            <a:extLst>
              <a:ext uri="{FF2B5EF4-FFF2-40B4-BE49-F238E27FC236}">
                <a16:creationId xmlns:a16="http://schemas.microsoft.com/office/drawing/2014/main" id="{5E420EB2-C996-4FA4-8A01-96502B14EFAD}"/>
              </a:ext>
            </a:extLst>
          </p:cNvPr>
          <p:cNvSpPr>
            <a:spLocks noGrp="1"/>
          </p:cNvSpPr>
          <p:nvPr>
            <p:ph sz="quarter" idx="10"/>
          </p:nvPr>
        </p:nvSpPr>
        <p:spPr>
          <a:xfrm>
            <a:off x="92765" y="1821454"/>
            <a:ext cx="8773421" cy="4314303"/>
          </a:xfrm>
        </p:spPr>
        <p:txBody>
          <a:bodyPr>
            <a:normAutofit/>
          </a:bodyPr>
          <a:lstStyle/>
          <a:p>
            <a:pPr marL="228600" lvl="1">
              <a:lnSpc>
                <a:spcPct val="150000"/>
              </a:lnSpc>
              <a:spcBef>
                <a:spcPts val="1000"/>
              </a:spcBef>
            </a:pPr>
            <a:r>
              <a:rPr lang="en-US" altLang="zh-CN" sz="2000" b="1" dirty="0"/>
              <a:t>Dialects</a:t>
            </a:r>
          </a:p>
          <a:p>
            <a:pPr marL="685800" lvl="2">
              <a:lnSpc>
                <a:spcPct val="150000"/>
              </a:lnSpc>
              <a:spcBef>
                <a:spcPts val="1000"/>
              </a:spcBef>
            </a:pPr>
            <a:r>
              <a:rPr lang="en-US" altLang="zh-CN" sz="1800" dirty="0"/>
              <a:t>provide a logical grouping of Ops, attributes and types under a unique namespace.</a:t>
            </a:r>
          </a:p>
          <a:p>
            <a:pPr marL="685800" lvl="2">
              <a:lnSpc>
                <a:spcPct val="150000"/>
              </a:lnSpc>
              <a:spcBef>
                <a:spcPts val="1000"/>
              </a:spcBef>
            </a:pPr>
            <a:r>
              <a:rPr lang="en-US" altLang="zh-CN" sz="1800" dirty="0"/>
              <a:t>greater reuse, extensibility and provides flexibility</a:t>
            </a:r>
            <a:endParaRPr lang="en-US" altLang="zh-CN" sz="1800" b="1" dirty="0"/>
          </a:p>
          <a:p>
            <a:pPr lvl="1">
              <a:lnSpc>
                <a:spcPct val="150000"/>
              </a:lnSpc>
            </a:pPr>
            <a:endParaRPr lang="en-US" altLang="zh-CN" b="1" dirty="0"/>
          </a:p>
          <a:p>
            <a:pPr>
              <a:lnSpc>
                <a:spcPct val="150000"/>
              </a:lnSpc>
            </a:pPr>
            <a:endParaRPr lang="en-US" altLang="zh-CN" b="1"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内容占位符 5">
            <a:extLst>
              <a:ext uri="{FF2B5EF4-FFF2-40B4-BE49-F238E27FC236}">
                <a16:creationId xmlns:a16="http://schemas.microsoft.com/office/drawing/2014/main" id="{A6125A84-C52A-475B-8694-66F9F4640F1F}"/>
              </a:ext>
            </a:extLst>
          </p:cNvPr>
          <p:cNvPicPr>
            <a:picLocks noChangeAspect="1"/>
          </p:cNvPicPr>
          <p:nvPr/>
        </p:nvPicPr>
        <p:blipFill>
          <a:blip r:embed="rId3"/>
          <a:stretch>
            <a:fillRect/>
          </a:stretch>
        </p:blipFill>
        <p:spPr>
          <a:xfrm>
            <a:off x="561180" y="3694573"/>
            <a:ext cx="8372475" cy="1544177"/>
          </a:xfrm>
          <a:prstGeom prst="rect">
            <a:avLst/>
          </a:prstGeom>
        </p:spPr>
      </p:pic>
    </p:spTree>
    <p:extLst>
      <p:ext uri="{BB962C8B-B14F-4D97-AF65-F5344CB8AC3E}">
        <p14:creationId xmlns:p14="http://schemas.microsoft.com/office/powerpoint/2010/main" val="235482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974279"/>
            <a:ext cx="8866187" cy="574183"/>
          </a:xfrm>
        </p:spPr>
        <p:txBody>
          <a:bodyPr/>
          <a:lstStyle/>
          <a:p>
            <a:r>
              <a:rPr lang="en-US" altLang="zh-CN" dirty="0">
                <a:latin typeface="Times New Roman" panose="02020603050405020304" pitchFamily="18" charset="0"/>
                <a:cs typeface="Times New Roman" panose="02020603050405020304" pitchFamily="18" charset="0"/>
              </a:rPr>
              <a:t>IR Design Details</a:t>
            </a:r>
            <a:endParaRPr lang="zh-CN" altLang="en-US" dirty="0">
              <a:latin typeface="Times New Roman" panose="02020603050405020304" pitchFamily="18" charset="0"/>
              <a:cs typeface="Times New Roman" panose="02020603050405020304" pitchFamily="18" charset="0"/>
            </a:endParaRPr>
          </a:p>
        </p:txBody>
      </p:sp>
      <p:sp>
        <p:nvSpPr>
          <p:cNvPr id="13" name="内容占位符 3">
            <a:extLst>
              <a:ext uri="{FF2B5EF4-FFF2-40B4-BE49-F238E27FC236}">
                <a16:creationId xmlns:a16="http://schemas.microsoft.com/office/drawing/2014/main" id="{5E420EB2-C996-4FA4-8A01-96502B14EFAD}"/>
              </a:ext>
            </a:extLst>
          </p:cNvPr>
          <p:cNvSpPr>
            <a:spLocks noGrp="1"/>
          </p:cNvSpPr>
          <p:nvPr>
            <p:ph sz="quarter" idx="10"/>
          </p:nvPr>
        </p:nvSpPr>
        <p:spPr>
          <a:xfrm>
            <a:off x="1" y="1569418"/>
            <a:ext cx="2726724" cy="4314303"/>
          </a:xfrm>
        </p:spPr>
        <p:txBody>
          <a:bodyPr>
            <a:normAutofit/>
          </a:bodyPr>
          <a:lstStyle/>
          <a:p>
            <a:pPr marL="228600" lvl="1">
              <a:lnSpc>
                <a:spcPct val="150000"/>
              </a:lnSpc>
              <a:spcBef>
                <a:spcPts val="1000"/>
              </a:spcBef>
            </a:pPr>
            <a:r>
              <a:rPr lang="en-US" altLang="zh-CN" sz="2000" b="1" dirty="0"/>
              <a:t>Table Gen</a:t>
            </a:r>
          </a:p>
          <a:p>
            <a:pPr marL="685800" lvl="2">
              <a:lnSpc>
                <a:spcPct val="150000"/>
              </a:lnSpc>
              <a:spcBef>
                <a:spcPts val="1000"/>
              </a:spcBef>
            </a:pPr>
            <a:r>
              <a:rPr lang="en-US" altLang="zh-CN" dirty="0"/>
              <a:t>uses Table Gen-based specification for Operation Descriptions (ODS), defining the structure of an Op and components of its verifier declaratively</a:t>
            </a:r>
            <a:endParaRPr lang="en-US" altLang="zh-CN" b="1" dirty="0"/>
          </a:p>
          <a:p>
            <a:pPr>
              <a:lnSpc>
                <a:spcPct val="150000"/>
              </a:lnSpc>
            </a:pPr>
            <a:endParaRPr lang="en-US" altLang="zh-CN" b="1" dirty="0"/>
          </a:p>
          <a:p>
            <a:pPr>
              <a:lnSpc>
                <a:spcPct val="150000"/>
              </a:lnSpc>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A8162692-C2B4-47ED-8C29-128320365214}"/>
              </a:ext>
            </a:extLst>
          </p:cNvPr>
          <p:cNvPicPr>
            <a:picLocks noChangeAspect="1"/>
          </p:cNvPicPr>
          <p:nvPr/>
        </p:nvPicPr>
        <p:blipFill>
          <a:blip r:embed="rId3"/>
          <a:stretch>
            <a:fillRect/>
          </a:stretch>
        </p:blipFill>
        <p:spPr>
          <a:xfrm>
            <a:off x="2669058" y="1707416"/>
            <a:ext cx="6474941" cy="4288171"/>
          </a:xfrm>
          <a:prstGeom prst="rect">
            <a:avLst/>
          </a:prstGeom>
        </p:spPr>
      </p:pic>
    </p:spTree>
    <p:extLst>
      <p:ext uri="{BB962C8B-B14F-4D97-AF65-F5344CB8AC3E}">
        <p14:creationId xmlns:p14="http://schemas.microsoft.com/office/powerpoint/2010/main" val="3138653580"/>
      </p:ext>
    </p:extLst>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7653</TotalTime>
  <Words>463</Words>
  <Application>Microsoft Office PowerPoint</Application>
  <PresentationFormat>全屏显示(4:3)</PresentationFormat>
  <Paragraphs>61</Paragraphs>
  <Slides>13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宋体</vt:lpstr>
      <vt:lpstr>微软雅黑</vt:lpstr>
      <vt:lpstr>Arial</vt:lpstr>
      <vt:lpstr>Calibri</vt:lpstr>
      <vt:lpstr>Times New Roman</vt:lpstr>
      <vt:lpstr>2016-VI主题</vt:lpstr>
      <vt:lpstr>MLIR: A Compiler Infrastructure for the End of Moore’s Law（Google 2020）</vt:lpstr>
      <vt:lpstr>Background</vt:lpstr>
      <vt:lpstr>MLIR(Multi-Level Intermediate Representation)</vt:lpstr>
      <vt:lpstr>IR Design Principles</vt:lpstr>
      <vt:lpstr>IR Design Details</vt:lpstr>
      <vt:lpstr>IR Design Details</vt:lpstr>
      <vt:lpstr>IR Design Details</vt:lpstr>
      <vt:lpstr>IR Design Details</vt:lpstr>
      <vt:lpstr>IR Design Details</vt:lpstr>
      <vt:lpstr>IR Design Details</vt:lpstr>
      <vt:lpstr>IR Design Details</vt:lpstr>
      <vt:lpstr>下一步优化的问题</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dell</cp:lastModifiedBy>
  <cp:revision>552</cp:revision>
  <dcterms:created xsi:type="dcterms:W3CDTF">2016-01-21T16:32:22Z</dcterms:created>
  <dcterms:modified xsi:type="dcterms:W3CDTF">2020-12-15T13:14:29Z</dcterms:modified>
</cp:coreProperties>
</file>