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03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4745-2515-4808-942D-756216959054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077E-AB0C-4427-8805-E75170642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077E-AB0C-4427-8805-E75170642A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1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D9BE-F738-4754-B738-20EB8B9FE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2365C-4598-417B-A00F-4FA0AE778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BC5A-D8A1-4299-9FAD-6BD629BC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768D-B4CC-4976-A866-A9A3AD53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DCFA-FCB7-4684-ADDC-424C79C3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3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74BB-AB29-46A4-8C12-E5484856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CC70C-D8F0-4C7F-8EC6-F21CFC7B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DB98-94B7-453C-A892-6E845157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51BB-48CA-464C-90BF-D8C206A1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5022-502A-4951-9032-73D4711C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A37D0-7DBA-44E3-80D2-EA4C574E2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B793F-01F2-4E2D-B2CF-AC14B247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57834-0603-4825-AA5B-B0546D13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03D3-50CF-420B-8B1E-A127406C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BFB8-403D-4517-A159-9E278D86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E1D9-7A64-4447-AFF0-4949EA0B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AAC7-1BE7-4CED-9A25-FF5CBD20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27B6-E9B2-4570-B3E6-B234971F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E355-6D4C-4B13-8816-2469CEFF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FCD5D-D8E8-439A-8412-C90965C5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0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E221-4E4A-45E9-9BE4-DA04C0A9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18F9D-DFDE-4464-A978-31BBC23F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DDA3-9471-4E93-9B36-6D470D43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C7AA-E02E-4C25-8958-E8E5BEB4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9CE1-7736-4FCC-A566-A26AD2CF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8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6EA2-DC4E-494B-B790-58AA3F04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D49E-C8E6-42E7-8682-258773A8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46C81-182F-4F27-969A-94EFC42C6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0E19-8008-4BA1-AAA7-EEDB0B78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AF790-AAF3-4C1D-BF20-F5B50EE0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BDEF-0CEF-42DA-8253-4BF3F79C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07B-0EF6-410D-9855-60D1D29D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3117-77A2-4C09-B0AA-11ADCFC2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FFDFE-CA12-46B8-9EA5-65951532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9A5D5-CD7E-4612-B744-4058B876E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743C-40EB-431D-9C4B-B00B06EAA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A63DF-EFFF-4141-A47E-DBDBD7C0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5A24B-9992-4C44-8CF0-7862FDEC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B8B22-6171-4122-B549-8CD8429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6D3-FFF2-4E34-BE81-4966D962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902DD-C589-4ED9-90A6-66BE5CD2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BCCD2-BB8E-417B-9643-ABCADEB8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0895D-9EF7-4026-B44F-E6B12753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0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7CA2-DFAD-4FE9-B0E2-8B959868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111D2-B683-4AE9-A405-F222B7C0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D5052-64D9-4B7F-BE65-838B663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6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4330-1556-4DE9-8FBC-C8A2ED21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AE3E-8A9A-4CF2-AF7C-4A4D8985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4596B-C0B3-4805-B30A-99299ED0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D9BED-2E6A-42D5-92A9-8A12CEF5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E8FF6-D413-4D95-8C6B-B6F64EAF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FC204-DBC5-42F4-AD8F-65845604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0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8309-C37E-4B16-ABBA-E289E56B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AEA9F-BC71-4114-ACB3-FB0E037C3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1319-0CE5-4163-B73B-16F464E3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2C41F-CDA9-490E-B57A-6D105E5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F202-4CF9-4648-88F6-CC6D0503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2A005-2FFB-4617-B4FA-5EF93CC5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59474-1240-4E7A-9BBC-857ECEA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7FD3-BA28-42B0-8AC5-9D922C6C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F9FF-92E7-4DE8-B13B-7CDA33CC9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43AA-D5F5-4B80-87EC-415E61AF1EAA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EC44-FFF9-4E94-AF3C-74A4E0DDE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BC52-1FAC-4D05-8AFF-0F1E720F8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7017C-121E-4ED7-A643-62043530B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8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F466-FB52-4ED2-813D-C0E7A0891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 err="1"/>
              <a:t>HitM</a:t>
            </a:r>
            <a:r>
              <a:rPr lang="en-US" altLang="zh-CN" sz="4400" dirty="0"/>
              <a:t>: High-Throughput ReRAM-based PIM for Multi-Modal</a:t>
            </a:r>
            <a:br>
              <a:rPr lang="en-US" altLang="zh-CN" sz="4400" dirty="0"/>
            </a:br>
            <a:r>
              <a:rPr lang="en-US" altLang="zh-CN" sz="4400" dirty="0"/>
              <a:t>Neural Networks</a:t>
            </a:r>
            <a:endParaRPr lang="zh-CN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17B45-6F4F-460F-94F8-4E4652341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Bing Li,</a:t>
            </a:r>
            <a:r>
              <a:rPr lang="zh-CN" altLang="en-US" dirty="0"/>
              <a:t> </a:t>
            </a:r>
            <a:r>
              <a:rPr lang="en-US" altLang="zh-CN" dirty="0"/>
              <a:t>Ying Wang , </a:t>
            </a:r>
            <a:r>
              <a:rPr lang="en-US" altLang="zh-CN" dirty="0" err="1"/>
              <a:t>Yiran</a:t>
            </a:r>
            <a:r>
              <a:rPr lang="en-US" altLang="zh-CN" dirty="0"/>
              <a:t> Chen</a:t>
            </a:r>
          </a:p>
          <a:p>
            <a:r>
              <a:rPr lang="en-US" altLang="zh-CN" dirty="0"/>
              <a:t>Department of Electrical &amp; Computer Engineering, Duke University, Durham, NC, USA</a:t>
            </a:r>
            <a:br>
              <a:rPr lang="en-US" altLang="zh-CN" dirty="0"/>
            </a:br>
            <a:r>
              <a:rPr lang="en-US" altLang="zh-CN" dirty="0"/>
              <a:t>2020, ICCAD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6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2FB1-FA7B-4F82-98E4-BAC5756D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AA07-A727-4778-96E2-11F3D6D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168" cy="4351338"/>
          </a:xfrm>
        </p:spPr>
        <p:txBody>
          <a:bodyPr/>
          <a:lstStyle/>
          <a:p>
            <a:r>
              <a:rPr lang="en-US" altLang="zh-CN" dirty="0"/>
              <a:t>Hardware utilization:</a:t>
            </a:r>
          </a:p>
          <a:p>
            <a:pPr lvl="1"/>
            <a:r>
              <a:rPr lang="en-US" altLang="zh-CN" dirty="0"/>
              <a:t>Naïve: without replication</a:t>
            </a:r>
          </a:p>
          <a:p>
            <a:pPr lvl="1"/>
            <a:r>
              <a:rPr lang="en-US" altLang="zh-CN" dirty="0"/>
              <a:t>Optimal: without the resource constraint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89591-CB36-4E1E-A6F8-CF945FD8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86" y="2248766"/>
            <a:ext cx="6501014" cy="40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3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43EA-50FA-456E-803D-AD96EB7D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2D7B-F375-4A1F-87E5-4248E43A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Compared with  ISAAC/</a:t>
            </a:r>
            <a:r>
              <a:rPr lang="en-US" altLang="zh-CN" dirty="0" err="1"/>
              <a:t>PipeLayer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C4FBA-4F0D-40F4-800D-54B210D7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9" y="2450932"/>
            <a:ext cx="8988617" cy="35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1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5518-D3FB-4FDB-98DE-509E7F85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C266-6B72-44EC-B4FF-B752F824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Multi-modal NNs on ReRAM-based accelerator:</a:t>
            </a:r>
          </a:p>
          <a:p>
            <a:pPr lvl="1"/>
            <a:r>
              <a:rPr lang="en-US" altLang="zh-CN" dirty="0"/>
              <a:t>Multi-modal NNs: a fusion of heterogeneous NNS</a:t>
            </a:r>
          </a:p>
          <a:p>
            <a:pPr lvl="1"/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74CFF-45B2-4C29-B55A-70022736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99" y="3034473"/>
            <a:ext cx="8460019" cy="27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5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5518-D3FB-4FDB-98DE-509E7F85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C266-6B72-44EC-B4FF-B752F824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Multi-modal NNs on ReRAM-based accelerator:</a:t>
            </a:r>
          </a:p>
          <a:p>
            <a:pPr lvl="1"/>
            <a:r>
              <a:rPr lang="en-US" altLang="zh-CN" dirty="0"/>
              <a:t>Challenges:</a:t>
            </a:r>
            <a:r>
              <a:rPr lang="zh-CN" altLang="en-US" dirty="0"/>
              <a:t> </a:t>
            </a:r>
            <a:r>
              <a:rPr lang="en-US" altLang="zh-CN" dirty="0"/>
              <a:t>Throughput optimization strategies are different for </a:t>
            </a:r>
            <a:r>
              <a:rPr lang="en-US" altLang="zh-CN" i="1" dirty="0"/>
              <a:t>Linear</a:t>
            </a:r>
            <a:r>
              <a:rPr lang="en-US" altLang="zh-CN" dirty="0"/>
              <a:t> layer and </a:t>
            </a:r>
            <a:r>
              <a:rPr lang="en-US" altLang="zh-CN" i="1" dirty="0"/>
              <a:t>Conv</a:t>
            </a:r>
            <a:r>
              <a:rPr lang="en-US" altLang="zh-CN" dirty="0"/>
              <a:t> layer</a:t>
            </a:r>
          </a:p>
          <a:p>
            <a:pPr lvl="2"/>
            <a:r>
              <a:rPr lang="en-US" altLang="zh-CN" dirty="0"/>
              <a:t>CNNs: filter replication</a:t>
            </a:r>
          </a:p>
          <a:p>
            <a:pPr lvl="2"/>
            <a:r>
              <a:rPr lang="en-US" altLang="zh-CN" dirty="0"/>
              <a:t>RNNs: model compression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554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2462-59EE-473A-B092-745A4AB8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HitM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217A-CDFD-4990-9C54-5FCD30C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stages: </a:t>
            </a:r>
          </a:p>
          <a:p>
            <a:pPr lvl="1"/>
            <a:r>
              <a:rPr lang="en-US" altLang="zh-CN" dirty="0"/>
              <a:t>Static analysis</a:t>
            </a:r>
          </a:p>
          <a:p>
            <a:pPr lvl="1"/>
            <a:r>
              <a:rPr lang="en-US" altLang="zh-CN" dirty="0"/>
              <a:t>Adaptive optimization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3B11C-2DFE-47FD-B29F-B13E38A8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88" y="3689684"/>
            <a:ext cx="7526489" cy="22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A5E0-8AFD-429E-9A09-1BC523A6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estimation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20E7F-370F-43E3-B839-698F211DF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Computing latency of a </a:t>
                </a:r>
                <a:r>
                  <a:rPr lang="en-US" altLang="zh-CN" i="1" dirty="0"/>
                  <a:t>Conv</a:t>
                </a:r>
                <a:r>
                  <a:rPr lang="en-US" altLang="zh-CN" dirty="0"/>
                  <a:t> layer: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𝑖𝑓𝑝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𝑜𝑓𝑝</m:t>
                        </m:r>
                      </m:sub>
                    </m:sSub>
                  </m:oMath>
                </a14:m>
                <a:br>
                  <a:rPr lang="en-US" altLang="zh-CN" b="0" dirty="0"/>
                </a:br>
                <a:r>
                  <a:rPr lang="en-US" altLang="zh-CN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b="0" dirty="0"/>
                  <a:t>- computing cycle period;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b="0" dirty="0"/>
                  <a:t>-bit-width precision;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𝑜𝑓𝑝</m:t>
                    </m:r>
                  </m:oMath>
                </a14:m>
                <a:r>
                  <a:rPr lang="en-US" altLang="zh-CN" b="0" dirty="0"/>
                  <a:t>- input/output feature map</a:t>
                </a:r>
              </a:p>
              <a:p>
                <a:r>
                  <a:rPr lang="en-US" altLang="zh-CN" b="0" dirty="0"/>
                  <a:t>2. Pipelined execution time: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20E7F-370F-43E3-B839-698F211DF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EA1F19-0EE2-4F80-8BD0-2416EC1F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610" y="4014603"/>
            <a:ext cx="4878148" cy="232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6B82B89-82FA-4CC6-BC59-564F8B535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4001293"/>
                <a:ext cx="6958264" cy="2856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𝑟𝑒𝑎𝑑𝑦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𝑓𝑒𝑡𝑐h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𝑒𝑛𝑑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𝑓𝑒𝑡𝑐h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𝑠𝑡𝑎𝑟𝑡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𝑟𝑒𝑎𝑑𝑦</m:t>
                        </m:r>
                      </m:sub>
                    </m:sSub>
                  </m:oMath>
                </a14:m>
                <a:r>
                  <a:rPr lang="en-US" altLang="zh-CN" dirty="0"/>
                  <a:t>: the first output is generated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𝑓𝑒𝑡𝑐h</m:t>
                        </m:r>
                      </m:sub>
                    </m:sSub>
                  </m:oMath>
                </a14:m>
                <a:r>
                  <a:rPr lang="en-US" altLang="zh-CN" dirty="0"/>
                  <a:t>: load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’s OR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’s IR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: compute time after all inputs are loaded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6B82B89-82FA-4CC6-BC59-564F8B535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001293"/>
                <a:ext cx="6958264" cy="2856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96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A5E0-8AFD-429E-9A09-1BC523A6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Throughput estimation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20E7F-370F-43E3-B839-698F211DF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 Throughput: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𝑇h𝑟𝑜𝑢𝑔h𝑝𝑢𝑡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𝑀𝐴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br>
                  <a:rPr lang="en-US" altLang="zh-CN" b="0" dirty="0"/>
                </a:b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20E7F-370F-43E3-B839-698F211DF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45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0AB9-7367-44CC-A288-4D0BE906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CDC95-5566-4D23-B3DB-61EE43776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Bin-packing problem</a:t>
                </a:r>
              </a:p>
              <a:p>
                <a:r>
                  <a:rPr lang="en-US" altLang="zh-CN" dirty="0"/>
                  <a:t>Goal: Maximizing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𝑇h𝑟𝑜𝑢𝑔h𝑝𝑢𝑡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Constraint: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𝑥𝑏𝑎𝑟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𝑃𝐼𝑀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Solution: dynamic programming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CDC95-5566-4D23-B3DB-61EE43776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1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CF4A-3550-4918-97F3-9D88C9CC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FEAA-4CFE-4505-A348-DC004D7C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9A1B0-CE40-4D5D-B167-CF778E83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94" y="340518"/>
            <a:ext cx="6424065" cy="63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2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E51E-0AE5-42C0-ABAD-469D6F8C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1959-3542-4C12-ADB8-77F79FA6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Benchmarks: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Simulator: event-driven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770B-A9C8-46B0-B8EA-6F512CF2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61" y="2209339"/>
            <a:ext cx="7714692" cy="313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248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Theme</vt:lpstr>
      <vt:lpstr>HitM: High-Throughput ReRAM-based PIM for Multi-Modal Neural Networks</vt:lpstr>
      <vt:lpstr>Scenario</vt:lpstr>
      <vt:lpstr>Scenario</vt:lpstr>
      <vt:lpstr>Overview of HitM</vt:lpstr>
      <vt:lpstr>Throughput estimation model</vt:lpstr>
      <vt:lpstr>Throughput estimation model</vt:lpstr>
      <vt:lpstr>Problem formulation</vt:lpstr>
      <vt:lpstr>Algorithm</vt:lpstr>
      <vt:lpstr>Evaluations</vt:lpstr>
      <vt:lpstr>Evaluations</vt:lpstr>
      <vt:lpstr>Evaluations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HitM: High-Throughput ReRAM-based PIM for Multi-Modal Neural Networks</dc:title>
  <dc:creator>ZHAO YILONG</dc:creator>
  <cp:lastModifiedBy>ZHAO YILONG</cp:lastModifiedBy>
  <cp:revision>39</cp:revision>
  <dcterms:created xsi:type="dcterms:W3CDTF">2020-09-08T12:16:47Z</dcterms:created>
  <dcterms:modified xsi:type="dcterms:W3CDTF">2020-12-01T13:38:08Z</dcterms:modified>
</cp:coreProperties>
</file>