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sldIdLst>
    <p:sldId id="289" r:id="rId2"/>
    <p:sldId id="313" r:id="rId3"/>
    <p:sldId id="314" r:id="rId4"/>
    <p:sldId id="315" r:id="rId5"/>
    <p:sldId id="316" r:id="rId6"/>
    <p:sldId id="317" r:id="rId7"/>
    <p:sldId id="318" r:id="rId8"/>
    <p:sldId id="320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25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87240" autoAdjust="0"/>
  </p:normalViewPr>
  <p:slideViewPr>
    <p:cSldViewPr snapToGrid="0">
      <p:cViewPr varScale="1">
        <p:scale>
          <a:sx n="110" d="100"/>
          <a:sy n="110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90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10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51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636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3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66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487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021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06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66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626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781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8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169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68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27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 结果需要和前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行算出的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psum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累加得出一个卷积窗口的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43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11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124" y="4006447"/>
            <a:ext cx="8325019" cy="2277309"/>
          </a:xfrm>
        </p:spPr>
        <p:txBody>
          <a:bodyPr/>
          <a:lstStyle/>
          <a:p>
            <a:r>
              <a:rPr lang="en-US" altLang="zh-CN" dirty="0" smtClean="0"/>
              <a:t>TFE: Energy-efficient </a:t>
            </a:r>
            <a:r>
              <a:rPr lang="en-US" altLang="zh-CN" dirty="0"/>
              <a:t>Transferred Filter-based Engine to Compress and Accelerate Convolutional Neural Networks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8497" y="4349973"/>
            <a:ext cx="7881047" cy="20231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 11×11 filters in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first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layer of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AlexNet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they can be first partitioned into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nine 4×4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small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filters, which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supported by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nine 4×4 PE sub-arrays.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26" y="1580987"/>
            <a:ext cx="7046683" cy="27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8497" y="4592428"/>
            <a:ext cx="7881047" cy="20231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clock gating technique is used to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avoid multipliers</a:t>
            </a:r>
            <a:r>
              <a:rPr lang="en-US" altLang="zh-CN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unnecessary toggling when the weight or input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is zero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which can further save approximately 5% of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 power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7" y="1809248"/>
            <a:ext cx="45624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74" y="1912067"/>
            <a:ext cx="5636635" cy="40956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1782" y="3036542"/>
            <a:ext cx="2625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pieces of input memory work 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ping-pong mode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1782" y="4477435"/>
            <a:ext cx="262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O_Memory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support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pooling operation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92" y="3768003"/>
            <a:ext cx="6076950" cy="2314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92" y="2062920"/>
            <a:ext cx="6080747" cy="134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121" y="2900796"/>
            <a:ext cx="6803453" cy="3042804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613512"/>
            <a:ext cx="7881047" cy="4825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Area breakdown and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power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breakdown of the TFE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613512"/>
            <a:ext cx="7881047" cy="482558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CONV layers and overall Speedup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with the DCNN and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SCNN based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 the TFE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62" y="1983365"/>
            <a:ext cx="59531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613512"/>
            <a:ext cx="8241267" cy="9426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Parameter reduction ratio and speedup comparison results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compression-based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methods on the CONV layers of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AlexNet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213" y="2621214"/>
            <a:ext cx="6787968" cy="258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613512"/>
            <a:ext cx="8241267" cy="9426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Parameter reduction ratio and speedup comparison results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compression-based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methods on the CONV layers of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AlexNet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629" y="2427250"/>
            <a:ext cx="6351552" cy="24149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899" y="5540952"/>
            <a:ext cx="5562600" cy="1123950"/>
          </a:xfrm>
          <a:prstGeom prst="rect">
            <a:avLst/>
          </a:prstGeom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 txBox="1">
            <a:spLocks/>
          </p:cNvSpPr>
          <p:nvPr/>
        </p:nvSpPr>
        <p:spPr>
          <a:xfrm>
            <a:off x="605232" y="4959222"/>
            <a:ext cx="8241267" cy="46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Overall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speedup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of other methods over </a:t>
            </a:r>
            <a:r>
              <a:rPr lang="en-US" altLang="zh-C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Eyeriss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601769"/>
            <a:ext cx="8241267" cy="9426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Parameter reduction ratio and speedup comparison results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computation-reduction-based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works on CONV layers of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VGGNet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384" y="2287841"/>
            <a:ext cx="5991803" cy="23765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709" y="5362141"/>
            <a:ext cx="6248400" cy="1343025"/>
          </a:xfrm>
          <a:prstGeom prst="rect">
            <a:avLst/>
          </a:prstGeom>
        </p:spPr>
      </p:pic>
      <p:sp>
        <p:nvSpPr>
          <p:cNvPr id="9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 txBox="1">
            <a:spLocks/>
          </p:cNvSpPr>
          <p:nvPr/>
        </p:nvSpPr>
        <p:spPr>
          <a:xfrm>
            <a:off x="494024" y="4884991"/>
            <a:ext cx="8241267" cy="52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Speedups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 CONV layers and overall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with recent networks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789587"/>
            <a:ext cx="7881047" cy="321883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CNNs have greatly enhanced the development of many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fields.</a:t>
            </a: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works largely rely on millions of parameters and computations to achieve high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accuracy.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untenable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parameters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computations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in CNNs yield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significant performance and energy challenges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in hardware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implementations.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81428" y="4120961"/>
            <a:ext cx="3110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Large memory requirement &amp;</a:t>
            </a:r>
            <a:b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intensive computations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105" y="4685252"/>
            <a:ext cx="3512993" cy="193144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94024" y="4918454"/>
            <a:ext cx="38147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large number of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parameters have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 be stored in off-chip DRAM, which causes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frequent access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 the off-chip DRAM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789588"/>
            <a:ext cx="7881047" cy="48255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Transferred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filter-based algorithms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017" y="2115170"/>
            <a:ext cx="4909271" cy="45242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4072" y="2711072"/>
            <a:ext cx="3574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DCNN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rests on the finding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many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filters in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well-trained CNNs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are slightly translated versions of each other.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4072" y="4602310"/>
            <a:ext cx="37199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SCNN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learns that filters in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CNN models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always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detect particular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patterns at multiple spatial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locations in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input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and these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patterns often occur in different orientations.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93479" y="1495004"/>
            <a:ext cx="3110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The size of meta filters larger than the transferred filters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66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Repetitive Computation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789588"/>
            <a:ext cx="7881047" cy="48255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Repetitive transferred rows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167" y="1101599"/>
            <a:ext cx="4193710" cy="19455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0" y="3047134"/>
            <a:ext cx="55721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Repetitive Computation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789588"/>
            <a:ext cx="7881047" cy="4825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Shared Partial Sums and Products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3401764"/>
            <a:ext cx="4205947" cy="33098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358" y="4016087"/>
            <a:ext cx="4362450" cy="26955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3345" y="2272146"/>
            <a:ext cx="3276601" cy="1046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product </a:t>
            </a:r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a1w1 should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overwritten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immediately.</a:t>
            </a:r>
            <a:endParaRPr lang="zh-CN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530927" y="4682836"/>
            <a:ext cx="671946" cy="68103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863436" y="3054927"/>
            <a:ext cx="0" cy="164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37390" y="2272146"/>
            <a:ext cx="29103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These products </a:t>
            </a:r>
            <a:r>
              <a:rPr lang="en-US" altLang="zh-CN" dirty="0">
                <a:solidFill>
                  <a:schemeClr val="accent6"/>
                </a:solidFill>
              </a:rPr>
              <a:t>will be recomputed in </a:t>
            </a:r>
            <a:r>
              <a:rPr lang="en-US" altLang="zh-CN" dirty="0" smtClean="0">
                <a:solidFill>
                  <a:schemeClr val="accent6"/>
                </a:solidFill>
              </a:rPr>
              <a:t>the conventional </a:t>
            </a:r>
            <a:r>
              <a:rPr lang="en-US" altLang="zh-CN" dirty="0">
                <a:solidFill>
                  <a:schemeClr val="accent6"/>
                </a:solidFill>
              </a:rPr>
              <a:t>WS dataflow.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4010028" y="2577949"/>
            <a:ext cx="374073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54783" y="3318166"/>
            <a:ext cx="3351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symmetric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property of the SCNN in </a:t>
            </a:r>
            <a:r>
              <a:rPr lang="en-US" altLang="zh-CN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horizontal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direction 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6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Repetitive Computation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613512"/>
            <a:ext cx="7881047" cy="4825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Product and Partial Sum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Reuse (PPSR)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872" y="2530430"/>
            <a:ext cx="5036127" cy="41550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1997030"/>
            <a:ext cx="6162675" cy="533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4024" y="229960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消耗了</a:t>
            </a: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个</a:t>
            </a:r>
            <a:b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register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来存</a:t>
            </a:r>
            <a:b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储，即</a:t>
            </a: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SR0-SR3</a:t>
            </a:r>
            <a:b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W0-W2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属于第</a:t>
            </a: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0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个</a:t>
            </a:r>
            <a:b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TF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W1-W3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属于</a:t>
            </a:r>
            <a:b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</a:t>
            </a: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个</a:t>
            </a: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TF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对应于</a:t>
            </a:r>
            <a:b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j=0,1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8547" y="42726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每个</a:t>
            </a:r>
            <a:r>
              <a:rPr lang="en-US" altLang="zh-CN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register</a:t>
            </a:r>
            <a:br>
              <a:rPr lang="en-US" altLang="zh-CN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(SR)</a:t>
            </a: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的大</a:t>
            </a:r>
            <a:b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小</a:t>
            </a:r>
            <a:r>
              <a:rPr lang="en-US" altLang="zh-CN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行数，和</a:t>
            </a:r>
            <a:b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对应的</a:t>
            </a:r>
            <a:r>
              <a:rPr lang="en-US" altLang="zh-CN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TF</a:t>
            </a: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大小</a:t>
            </a:r>
            <a:b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有关，如果</a:t>
            </a:r>
            <a:r>
              <a:rPr lang="en-US" altLang="zh-CN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TF</a:t>
            </a:r>
            <a:br>
              <a:rPr lang="en-US" altLang="zh-CN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需要</a:t>
            </a:r>
            <a:r>
              <a:rPr lang="en-US" altLang="zh-CN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k</a:t>
            </a: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次相加</a:t>
            </a:r>
            <a:b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得到</a:t>
            </a:r>
            <a:r>
              <a:rPr lang="en-US" altLang="zh-CN" dirty="0" err="1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psum</a:t>
            </a: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，那</a:t>
            </a:r>
            <a:b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么就需要</a:t>
            </a:r>
            <a:r>
              <a:rPr lang="en-US" altLang="zh-CN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k</a:t>
            </a:r>
            <a:r>
              <a:rPr lang="zh-CN" altLang="en-US" dirty="0">
                <a:solidFill>
                  <a:srgbClr val="728B47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行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5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Repetitive Computation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613512"/>
            <a:ext cx="7881047" cy="4825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Product and Partial Sum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Reuse (PPSR)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1997030"/>
            <a:ext cx="6162675" cy="53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325" y="2670822"/>
            <a:ext cx="5967124" cy="399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Repetitive Computation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9BC58-22AD-444E-9AF9-03447FBFDC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4" y="1613512"/>
            <a:ext cx="7881047" cy="4825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Entire Row Result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Reuse(ERRR)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44" y="3061666"/>
            <a:ext cx="6769520" cy="34915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37262" y="2138336"/>
            <a:ext cx="6685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DCNN</a:t>
            </a:r>
            <a:r>
              <a:rPr lang="en-US" altLang="zh-CN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both the memory and </a:t>
            </a:r>
            <a:r>
              <a:rPr lang="en-US" altLang="zh-CN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PSums</a:t>
            </a:r>
            <a:r>
              <a:rPr lang="en-US" altLang="zh-CN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altLang="zh-CN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entire row are cyclically reused, saving hardware </a:t>
            </a:r>
            <a:r>
              <a:rPr lang="en-US" altLang="zh-CN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resources and </a:t>
            </a:r>
            <a:r>
              <a:rPr lang="en-US" altLang="zh-CN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eliminating repetitive MACs among different filter rows</a:t>
            </a:r>
            <a:endParaRPr lang="zh-CN" altLang="en-US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728" y="2318038"/>
            <a:ext cx="6378272" cy="36601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4964" y="2517018"/>
            <a:ext cx="1884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该架构的面积为</a:t>
            </a:r>
            <a:r>
              <a:rPr lang="en-US" altLang="zh-CN" dirty="0" err="1"/>
              <a:t>Eyeriss</a:t>
            </a:r>
            <a:r>
              <a:rPr lang="zh-CN" altLang="en-US" dirty="0"/>
              <a:t>结构的</a:t>
            </a:r>
            <a:r>
              <a:rPr lang="en-US" altLang="zh-CN" b="1" dirty="0"/>
              <a:t>57.96%</a:t>
            </a:r>
            <a:r>
              <a:rPr lang="zh-CN" altLang="en-US" dirty="0"/>
              <a:t>，功耗为其</a:t>
            </a:r>
            <a:r>
              <a:rPr lang="en-US" altLang="zh-CN" b="1" dirty="0"/>
              <a:t>24.12%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4493" y="3899254"/>
            <a:ext cx="19651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传统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的架构中，</a:t>
            </a:r>
            <a:b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只有两个</a:t>
            </a: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global</a:t>
            </a:r>
            <a:b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memory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dirty="0" smtClean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用于</a:t>
            </a:r>
            <a:br>
              <a:rPr lang="zh-CN" altLang="en-US" dirty="0" smtClean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 smtClean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CONV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FC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存储</a:t>
            </a:r>
            <a:b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中间数据，即</a:t>
            </a:r>
            <a:b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输入</a:t>
            </a: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PE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阵列的</a:t>
            </a:r>
            <a:b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input data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b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PE</a:t>
            </a:r>
            <a: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阵列输出的</a:t>
            </a:r>
            <a:br>
              <a:rPr lang="zh-CN" altLang="en-US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dirty="0">
                <a:solidFill>
                  <a:srgbClr val="FF1418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output data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3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6965</TotalTime>
  <Words>503</Words>
  <Application>Microsoft Office PowerPoint</Application>
  <PresentationFormat>全屏显示(4:3)</PresentationFormat>
  <Paragraphs>71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SimSun</vt:lpstr>
      <vt:lpstr>微软雅黑</vt:lpstr>
      <vt:lpstr>Arial</vt:lpstr>
      <vt:lpstr>Calibri</vt:lpstr>
      <vt:lpstr>Times New Roman</vt:lpstr>
      <vt:lpstr>2016-VI主题</vt:lpstr>
      <vt:lpstr>TFE: Energy-efficient Transferred Filter-based Engine to Compress and Accelerate Convolutional Neural Networks </vt:lpstr>
      <vt:lpstr>Introduction</vt:lpstr>
      <vt:lpstr>Related Works</vt:lpstr>
      <vt:lpstr>Repetitive Computation</vt:lpstr>
      <vt:lpstr>Repetitive Computation Optimization</vt:lpstr>
      <vt:lpstr>Repetitive Computation Optimization</vt:lpstr>
      <vt:lpstr>Repetitive Computation Optimization</vt:lpstr>
      <vt:lpstr>Repetitive Computation Optimization</vt:lpstr>
      <vt:lpstr>Hardware Architecture</vt:lpstr>
      <vt:lpstr>Hardware Architecture</vt:lpstr>
      <vt:lpstr>Hardware Architecture</vt:lpstr>
      <vt:lpstr>Hardware Architecture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Fangxin Liu</cp:lastModifiedBy>
  <cp:revision>193</cp:revision>
  <dcterms:created xsi:type="dcterms:W3CDTF">2016-01-21T16:32:22Z</dcterms:created>
  <dcterms:modified xsi:type="dcterms:W3CDTF">2020-12-02T01:23:18Z</dcterms:modified>
</cp:coreProperties>
</file>