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6" r:id="rId8"/>
    <p:sldId id="262" r:id="rId9"/>
    <p:sldId id="263" r:id="rId10"/>
    <p:sldId id="267" r:id="rId11"/>
    <p:sldId id="264" r:id="rId12"/>
    <p:sldId id="265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3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/>
              <a:t>Click to edit Master subtitle style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2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3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16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16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DBB24AD-D1E1-4AA1-B0A7-DC28B5D700A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1314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330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3" pos="1215" userDrawn="1">
          <p15:clr>
            <a:srgbClr val="FBAE40"/>
          </p15:clr>
        </p15:guide>
        <p15:guide id="4" pos="16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4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DBB24AD-D1E1-4AA1-B0A7-DC28B5D700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4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39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3895" userDrawn="1">
          <p15:clr>
            <a:srgbClr val="FBAE40"/>
          </p15:clr>
        </p15:guide>
        <p15:guide id="5" pos="1215" userDrawn="1">
          <p15:clr>
            <a:srgbClr val="FBAE40"/>
          </p15:clr>
        </p15:guide>
        <p15:guide id="6" pos="2191" userDrawn="1">
          <p15:clr>
            <a:srgbClr val="FBAE40"/>
          </p15:clr>
        </p15:guide>
        <p15:guide id="7" pos="1620" userDrawn="1">
          <p15:clr>
            <a:srgbClr val="FBAE40"/>
          </p15:clr>
        </p15:guide>
        <p15:guide id="8" pos="29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074332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3" pos="1215" userDrawn="1">
          <p15:clr>
            <a:srgbClr val="FBAE40"/>
          </p15:clr>
        </p15:guide>
        <p15:guide id="4" pos="16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DBB24AD-D1E1-4AA1-B0A7-DC28B5D700A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1614359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3895" userDrawn="1">
          <p15:clr>
            <a:srgbClr val="FBAE40"/>
          </p15:clr>
        </p15:guide>
        <p15:guide id="5" pos="1215" userDrawn="1">
          <p15:clr>
            <a:srgbClr val="FBAE40"/>
          </p15:clr>
        </p15:guide>
        <p15:guide id="6" pos="2191" userDrawn="1">
          <p15:clr>
            <a:srgbClr val="FBAE40"/>
          </p15:clr>
        </p15:guide>
        <p15:guide id="7" pos="1620" userDrawn="1">
          <p15:clr>
            <a:srgbClr val="FBAE40"/>
          </p15:clr>
        </p15:guide>
        <p15:guide id="8" pos="292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2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2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7744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21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12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5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60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F3D7-E214-4A99-BB29-C1156B8CB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DFE6A-69AA-4BD3-9884-31BEEFCD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D06C-D77C-491C-9DAB-F55B1759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B054-B0CE-4A11-9277-7A53B5FA26AB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6B857-43AA-4C23-B9D7-F724D8DB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6C14-3C63-4EA7-8886-83E30ECE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24AD-D1E1-4AA1-B0A7-DC28B5D70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7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5638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3222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3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47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DBB24AD-D1E1-4AA1-B0A7-DC28B5D700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3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86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42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167" userDrawn="1">
          <p15:clr>
            <a:srgbClr val="FBAE40"/>
          </p15:clr>
        </p15:guide>
        <p15:guide id="2" pos="153" userDrawn="1">
          <p15:clr>
            <a:srgbClr val="FBAE40"/>
          </p15:clr>
        </p15:guide>
        <p15:guide id="5" pos="2344" userDrawn="1">
          <p15:clr>
            <a:srgbClr val="FBAE40"/>
          </p15:clr>
        </p15:guide>
        <p15:guide id="6" pos="86" userDrawn="1">
          <p15:clr>
            <a:srgbClr val="FBAE40"/>
          </p15:clr>
        </p15:guide>
        <p15:guide id="7" pos="3125" userDrawn="1">
          <p15:clr>
            <a:srgbClr val="FBAE40"/>
          </p15:clr>
        </p15:guide>
        <p15:guide id="8" pos="11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7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70289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663113279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1231684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9" y="863022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1231684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136213-2578-48FF-A296-833587FD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err="1"/>
              <a:t>GradPIM</a:t>
            </a:r>
            <a:r>
              <a:rPr lang="en-US" altLang="zh-CN" sz="3200" b="0" dirty="0"/>
              <a:t>: A Practical Processing-in-DRAM Architecture for Gradient Descent</a:t>
            </a:r>
            <a:r>
              <a:rPr lang="en-US" altLang="zh-CN" sz="3200" dirty="0"/>
              <a:t> </a:t>
            </a:r>
            <a:endParaRPr lang="zh-CN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6EAF36-E797-45E2-82C4-E01B95ED8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Heesu</a:t>
            </a:r>
            <a:r>
              <a:rPr lang="en-US" altLang="zh-CN" dirty="0"/>
              <a:t> Kim  et.al, HPCA2021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17C0AD-B516-4FC7-A8D2-13242E35EB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6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1E66C6-24C5-4B2B-944A-3A4B2CA907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图的设计直接将</a:t>
            </a:r>
            <a:r>
              <a:rPr lang="en-US" altLang="zh-CN" dirty="0"/>
              <a:t>NPU</a:t>
            </a:r>
            <a:r>
              <a:rPr lang="zh-CN" altLang="en-US" dirty="0"/>
              <a:t>与</a:t>
            </a:r>
            <a:r>
              <a:rPr lang="en-US" altLang="zh-CN" dirty="0"/>
              <a:t>DDR4</a:t>
            </a:r>
            <a:r>
              <a:rPr lang="zh-CN" altLang="en-US" dirty="0"/>
              <a:t>相连（</a:t>
            </a:r>
            <a:r>
              <a:rPr lang="en-US" altLang="zh-CN" dirty="0" err="1"/>
              <a:t>GradPIM</a:t>
            </a:r>
            <a:r>
              <a:rPr lang="en-US" altLang="zh-CN" dirty="0"/>
              <a:t>-DR</a:t>
            </a:r>
            <a:r>
              <a:rPr lang="zh-CN" altLang="en-US" dirty="0"/>
              <a:t>），但此时</a:t>
            </a:r>
            <a:r>
              <a:rPr lang="en-US" altLang="zh-CN" dirty="0"/>
              <a:t>command bus</a:t>
            </a:r>
            <a:r>
              <a:rPr lang="zh-CN" altLang="en-US" dirty="0"/>
              <a:t>成为瓶颈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图的设计在中间加入</a:t>
            </a:r>
            <a:r>
              <a:rPr lang="en-US" altLang="zh-CN" dirty="0"/>
              <a:t>buffer</a:t>
            </a:r>
            <a:r>
              <a:rPr lang="zh-CN" altLang="en-US" dirty="0"/>
              <a:t>（</a:t>
            </a:r>
            <a:r>
              <a:rPr lang="en-US" altLang="zh-CN" dirty="0" err="1"/>
              <a:t>GradPIM</a:t>
            </a:r>
            <a:r>
              <a:rPr lang="en-US" altLang="zh-CN" dirty="0"/>
              <a:t>-BD</a:t>
            </a:r>
            <a:r>
              <a:rPr lang="zh-CN" altLang="en-US" dirty="0"/>
              <a:t>）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5DF10-2909-4C63-9A12-5AB5588A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192E9-0D81-4037-B51C-2C01301E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838" y="3624360"/>
            <a:ext cx="5544324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3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9127A0-5A4C-4EBE-B77C-A288D41BF7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Area/Power overhead</a:t>
            </a:r>
          </a:p>
          <a:p>
            <a:pPr lvl="1"/>
            <a:r>
              <a:rPr lang="en-US" altLang="zh-CN" dirty="0"/>
              <a:t>45nm</a:t>
            </a:r>
            <a:r>
              <a:rPr lang="zh-CN" altLang="en-US" dirty="0"/>
              <a:t>下对</a:t>
            </a:r>
            <a:r>
              <a:rPr lang="en-US" altLang="zh-CN" dirty="0" err="1"/>
              <a:t>GradPIM</a:t>
            </a:r>
            <a:r>
              <a:rPr lang="en-US" altLang="zh-CN" dirty="0"/>
              <a:t> layout</a:t>
            </a:r>
          </a:p>
          <a:p>
            <a:pPr lvl="1"/>
            <a:r>
              <a:rPr lang="en-US" altLang="zh-CN" dirty="0" err="1"/>
              <a:t>GradPIM</a:t>
            </a:r>
            <a:r>
              <a:rPr lang="zh-CN" altLang="en-US" dirty="0"/>
              <a:t>仅占</a:t>
            </a:r>
            <a:r>
              <a:rPr lang="en-US" altLang="zh-CN" dirty="0"/>
              <a:t>0.01%</a:t>
            </a:r>
            <a:r>
              <a:rPr lang="zh-CN" altLang="en-US" dirty="0"/>
              <a:t>的面积，相比于</a:t>
            </a:r>
            <a:r>
              <a:rPr lang="en-US" altLang="zh-CN" dirty="0"/>
              <a:t>DDR4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97ECF-C28C-4F8F-8420-50F3CEAD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5FE88-2013-41E7-8E67-25440C9D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65" y="4254173"/>
            <a:ext cx="389626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6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9127A0-5A4C-4EBE-B77C-A288D41BF70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Performance</a:t>
                </a:r>
              </a:p>
              <a:p>
                <a:pPr lvl="1"/>
                <a:r>
                  <a:rPr lang="en-US" altLang="zh-CN" dirty="0" err="1"/>
                  <a:t>AoS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一个</a:t>
                </a:r>
                <a:r>
                  <a:rPr lang="en-US" altLang="zh-CN" dirty="0"/>
                  <a:t> naïve PIM </a:t>
                </a:r>
                <a:r>
                  <a:rPr lang="zh-CN" altLang="en-US" dirty="0"/>
                  <a:t>设计，采用</a:t>
                </a:r>
                <a:r>
                  <a:rPr lang="en-US" altLang="zh-CN" dirty="0"/>
                  <a:t>array-of-structures</a:t>
                </a:r>
                <a:r>
                  <a:rPr lang="zh-CN" altLang="en-US" dirty="0"/>
                  <a:t>（需要数据复制多份，更大的</a:t>
                </a:r>
                <a:r>
                  <a:rPr lang="en-US" altLang="zh-CN" dirty="0"/>
                  <a:t>overhead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AoS_BP</a:t>
                </a:r>
                <a:r>
                  <a:rPr lang="zh-CN" altLang="en-US" dirty="0"/>
                  <a:t>：在每个</a:t>
                </a:r>
                <a:r>
                  <a:rPr lang="en-US" altLang="zh-CN" dirty="0"/>
                  <a:t>Bank</a:t>
                </a:r>
                <a:r>
                  <a:rPr lang="zh-CN" altLang="en-US" dirty="0"/>
                  <a:t>上增加一个</a:t>
                </a:r>
                <a:r>
                  <a:rPr lang="en-US" altLang="zh-CN" dirty="0" err="1"/>
                  <a:t>GradPIM</a:t>
                </a:r>
                <a:r>
                  <a:rPr lang="zh-CN" altLang="en-US" dirty="0"/>
                  <a:t>单元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GradPIM</a:t>
                </a:r>
                <a:r>
                  <a:rPr lang="en-US" altLang="zh-CN" dirty="0"/>
                  <a:t>-BD</a:t>
                </a:r>
                <a:r>
                  <a:rPr lang="zh-CN" altLang="en-US" dirty="0"/>
                  <a:t>平均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1.94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dirty="0"/>
                  <a:t> 速度提升，在权值更新上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8.23×</m:t>
                    </m:r>
                  </m:oMath>
                </a14:m>
                <a:r>
                  <a:rPr lang="zh-CN" altLang="en-US" dirty="0"/>
                  <a:t>提升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9127A0-5A4C-4EBE-B77C-A288D41BF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01" t="-124" r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6C97ECF-C28C-4F8F-8420-50F3CEAD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8A893-0BCD-4E35-AABC-ECA2B276E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7" y="3615397"/>
            <a:ext cx="9144000" cy="32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0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1705C1-48B2-487A-8584-E69CEB06C9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Energy: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167A0B-0901-47C8-950F-E1442F79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EE150-2B16-4FCC-9780-C0BA5906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97" y="2214265"/>
            <a:ext cx="5868219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8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F51891-A6F2-4476-BCE0-91F4E3940A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Internal memory bandwidth</a:t>
            </a:r>
            <a:r>
              <a:rPr lang="zh-CN" altLang="en-US" dirty="0"/>
              <a:t>远远小于最大值</a:t>
            </a:r>
            <a:endParaRPr lang="en-US" altLang="zh-CN" dirty="0"/>
          </a:p>
          <a:p>
            <a:r>
              <a:rPr lang="en-US" altLang="zh-CN" dirty="0"/>
              <a:t>Command bus</a:t>
            </a:r>
            <a:r>
              <a:rPr lang="zh-CN" altLang="en-US" dirty="0"/>
              <a:t>才是瓶颈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D48150-04E1-49E5-B54E-3C97C3C5828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6DFCC4-829F-4A19-8D5A-60BCF9A5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Bottoleneck</a:t>
            </a:r>
            <a:r>
              <a:rPr lang="zh-CN" altLang="en-US" dirty="0"/>
              <a:t>分析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F4D11-2059-4747-8743-B04EC3016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27" y="1525743"/>
            <a:ext cx="3001929" cy="508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6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EE7510-9415-4149-A95D-CD3F8399E4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7" y="1685678"/>
            <a:ext cx="2781160" cy="4921498"/>
          </a:xfrm>
        </p:spPr>
        <p:txBody>
          <a:bodyPr/>
          <a:lstStyle/>
          <a:p>
            <a:r>
              <a:rPr lang="en-US" altLang="zh-CN" dirty="0"/>
              <a:t>Operation/bandwidth</a:t>
            </a:r>
            <a:r>
              <a:rPr lang="zh-CN" altLang="en-US" dirty="0"/>
              <a:t>：选择不同的</a:t>
            </a:r>
            <a:r>
              <a:rPr lang="en-US" altLang="zh-CN" dirty="0"/>
              <a:t>MAC</a:t>
            </a:r>
            <a:r>
              <a:rPr lang="zh-CN" altLang="en-US" dirty="0"/>
              <a:t>大小和</a:t>
            </a:r>
            <a:r>
              <a:rPr lang="en-US" altLang="zh-CN" dirty="0"/>
              <a:t>memory data rate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MAC</a:t>
            </a:r>
            <a:r>
              <a:rPr lang="zh-CN" altLang="en-US" dirty="0"/>
              <a:t>过大时，填充</a:t>
            </a:r>
            <a:r>
              <a:rPr lang="en-US" altLang="zh-CN" dirty="0"/>
              <a:t>MAC array</a:t>
            </a:r>
            <a:r>
              <a:rPr lang="zh-CN" altLang="en-US" dirty="0"/>
              <a:t>时间过长，导致</a:t>
            </a:r>
            <a:r>
              <a:rPr lang="en-US" altLang="zh-CN" dirty="0"/>
              <a:t>speedup</a:t>
            </a:r>
            <a:r>
              <a:rPr lang="zh-CN" altLang="en-US" dirty="0"/>
              <a:t>下降</a:t>
            </a:r>
            <a:endParaRPr lang="en-US" altLang="zh-C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83BAC1-CFF7-499F-880E-CF890D9D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Sensitivity </a:t>
            </a:r>
            <a:r>
              <a:rPr lang="zh-CN" altLang="en-US" dirty="0"/>
              <a:t>分析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13A455-2FFF-48F1-994F-6368AA28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86" y="1685678"/>
            <a:ext cx="5868814" cy="50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3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EE7510-9415-4149-A95D-CD3F8399E4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7" y="1685678"/>
            <a:ext cx="2781160" cy="4921498"/>
          </a:xfrm>
        </p:spPr>
        <p:txBody>
          <a:bodyPr/>
          <a:lstStyle/>
          <a:p>
            <a:r>
              <a:rPr lang="en-US" altLang="zh-CN" dirty="0" err="1"/>
              <a:t>Batchsize</a:t>
            </a:r>
            <a:r>
              <a:rPr lang="zh-CN" altLang="en-US" dirty="0"/>
              <a:t>：影响</a:t>
            </a:r>
            <a:r>
              <a:rPr lang="en-US" altLang="zh-CN" dirty="0"/>
              <a:t>update</a:t>
            </a:r>
            <a:r>
              <a:rPr lang="zh-CN" altLang="en-US" dirty="0"/>
              <a:t>过程占</a:t>
            </a:r>
            <a:r>
              <a:rPr lang="zh-CN" altLang="en-US"/>
              <a:t>的比例</a:t>
            </a:r>
            <a:endParaRPr lang="en-US" altLang="zh-C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83BAC1-CFF7-499F-880E-CF890D9D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Sensitivity </a:t>
            </a:r>
            <a:r>
              <a:rPr lang="zh-CN" altLang="en-US" dirty="0"/>
              <a:t>分析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13A455-2FFF-48F1-994F-6368AA28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86" y="1685678"/>
            <a:ext cx="5868814" cy="50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1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4D480B-4F6E-4E00-96B2-0F41FA3986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新技术（</a:t>
            </a:r>
            <a:r>
              <a:rPr lang="en-US" altLang="zh-CN" dirty="0"/>
              <a:t>PIM</a:t>
            </a:r>
            <a:r>
              <a:rPr lang="zh-CN" altLang="en-US" dirty="0"/>
              <a:t>）需要与现有协议兼容</a:t>
            </a:r>
            <a:endParaRPr lang="en-US" altLang="zh-CN" dirty="0"/>
          </a:p>
          <a:p>
            <a:pPr lvl="1"/>
            <a:r>
              <a:rPr lang="zh-CN" altLang="en-US" dirty="0"/>
              <a:t>时延需要与现有一致</a:t>
            </a:r>
            <a:endParaRPr lang="en-US" altLang="zh-CN" dirty="0"/>
          </a:p>
          <a:p>
            <a:pPr lvl="1"/>
            <a:r>
              <a:rPr lang="zh-CN" altLang="en-US" dirty="0"/>
              <a:t>增加的</a:t>
            </a:r>
            <a:r>
              <a:rPr lang="en-US" altLang="zh-CN" dirty="0"/>
              <a:t>function</a:t>
            </a:r>
            <a:r>
              <a:rPr lang="zh-CN" altLang="en-US" dirty="0"/>
              <a:t>是存储密集的</a:t>
            </a:r>
            <a:endParaRPr lang="en-US" altLang="zh-CN" dirty="0"/>
          </a:p>
          <a:p>
            <a:pPr lvl="1"/>
            <a:r>
              <a:rPr lang="en-US" altLang="zh-CN" dirty="0"/>
              <a:t>PIM</a:t>
            </a:r>
            <a:r>
              <a:rPr lang="zh-CN" altLang="en-US" dirty="0"/>
              <a:t>与</a:t>
            </a:r>
            <a:r>
              <a:rPr lang="en-US" altLang="zh-CN" dirty="0"/>
              <a:t>DRAM</a:t>
            </a:r>
            <a:r>
              <a:rPr lang="zh-CN" altLang="en-US" dirty="0"/>
              <a:t>间是隔离的</a:t>
            </a:r>
            <a:endParaRPr lang="en-US" altLang="zh-CN" dirty="0"/>
          </a:p>
          <a:p>
            <a:r>
              <a:rPr lang="zh-CN" altLang="en-US" dirty="0"/>
              <a:t>权值更新过程需要大量的访存</a:t>
            </a:r>
            <a:r>
              <a:rPr lang="en-US" altLang="zh-CN" dirty="0"/>
              <a:t>——</a:t>
            </a:r>
            <a:r>
              <a:rPr lang="zh-CN" altLang="en-US" dirty="0"/>
              <a:t>用</a:t>
            </a:r>
            <a:r>
              <a:rPr lang="en-US" altLang="zh-CN" dirty="0"/>
              <a:t>PIM</a:t>
            </a:r>
            <a:r>
              <a:rPr lang="zh-CN" altLang="en-US" dirty="0"/>
              <a:t>进行加速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DBA6F0-71FA-4435-9436-51300DA4446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454ABF-0D99-47D5-91B4-BCEE3E27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212D2-87F5-4617-B11F-F2DDBB22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071396"/>
            <a:ext cx="3946616" cy="368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9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EA71BF-AA17-420E-8D58-38BC336EB4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DDR4</a:t>
            </a:r>
            <a:r>
              <a:rPr lang="zh-CN" altLang="en-US" dirty="0"/>
              <a:t>的每个</a:t>
            </a:r>
            <a:r>
              <a:rPr lang="en-US" altLang="zh-CN" dirty="0"/>
              <a:t>bank group</a:t>
            </a:r>
            <a:r>
              <a:rPr lang="zh-CN" altLang="en-US" dirty="0"/>
              <a:t>内增加</a:t>
            </a:r>
            <a:r>
              <a:rPr lang="en-US" altLang="zh-CN" dirty="0" err="1"/>
              <a:t>GradPIM</a:t>
            </a:r>
            <a:r>
              <a:rPr lang="zh-CN" altLang="en-US" dirty="0"/>
              <a:t>单元用于计算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723D1D-027B-4DE2-B60D-4F9C98DB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46A8A-E5B9-4220-9AC1-05C24757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0914"/>
            <a:ext cx="9144000" cy="34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7DFCEED-A269-4BDD-8B71-6480095865F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SGD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拆分成三个</a:t>
                </a:r>
                <a:r>
                  <a:rPr lang="en-US" altLang="zh-CN" dirty="0"/>
                  <a:t>operation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Scaled read</a:t>
                </a:r>
              </a:p>
              <a:p>
                <a:pPr lvl="1"/>
                <a:r>
                  <a:rPr lang="en-US" altLang="zh-CN" dirty="0"/>
                  <a:t>Parallel operations</a:t>
                </a:r>
              </a:p>
              <a:p>
                <a:pPr lvl="1"/>
                <a:r>
                  <a:rPr lang="en-US" altLang="zh-CN" dirty="0"/>
                  <a:t>Write back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7DFCEED-A269-4BDD-8B71-648009586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01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EBE99966-90FA-4EFC-8A24-5D81C3F1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架构中权值更新过程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D0B58E-9100-40D9-92BD-BFB2D93C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68" y="1685678"/>
            <a:ext cx="4525006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EBB0AF-9DFD-4261-9359-E0C2D780DA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DDR4</a:t>
            </a:r>
            <a:r>
              <a:rPr lang="zh-CN" altLang="en-US" dirty="0"/>
              <a:t>的延迟：</a:t>
            </a:r>
            <a:endParaRPr lang="en-US" altLang="zh-CN" dirty="0"/>
          </a:p>
          <a:p>
            <a:pPr lvl="1"/>
            <a:r>
              <a:rPr lang="en-US" altLang="zh-CN" dirty="0" err="1"/>
              <a:t>tRAS</a:t>
            </a:r>
            <a:r>
              <a:rPr lang="zh-CN" altLang="en-US" dirty="0"/>
              <a:t>：对一行预充电的时间</a:t>
            </a:r>
            <a:endParaRPr lang="en-US" altLang="zh-CN" dirty="0"/>
          </a:p>
          <a:p>
            <a:pPr lvl="1"/>
            <a:r>
              <a:rPr lang="en-US" altLang="zh-CN" dirty="0" err="1"/>
              <a:t>tRCD</a:t>
            </a:r>
            <a:r>
              <a:rPr lang="zh-CN" altLang="en-US" dirty="0"/>
              <a:t>：行地址与列地址传输的间隔</a:t>
            </a:r>
            <a:endParaRPr lang="en-US" altLang="zh-CN" dirty="0"/>
          </a:p>
          <a:p>
            <a:pPr lvl="1"/>
            <a:r>
              <a:rPr lang="en-US" altLang="zh-CN" dirty="0" err="1"/>
              <a:t>tCCD</a:t>
            </a:r>
            <a:r>
              <a:rPr lang="zh-CN" altLang="en-US" dirty="0"/>
              <a:t>：读取激活的行中的一个数据占用 </a:t>
            </a:r>
            <a:r>
              <a:rPr lang="en-US" altLang="zh-CN" dirty="0"/>
              <a:t>IO </a:t>
            </a:r>
            <a:r>
              <a:rPr lang="zh-CN" altLang="en-US" dirty="0"/>
              <a:t>的时间</a:t>
            </a:r>
            <a:endParaRPr lang="en-US" altLang="zh-CN" dirty="0"/>
          </a:p>
          <a:p>
            <a:pPr lvl="2"/>
            <a:r>
              <a:rPr lang="en-US" altLang="zh-CN" dirty="0" err="1"/>
              <a:t>tCCD_S</a:t>
            </a:r>
            <a:r>
              <a:rPr lang="zh-CN" altLang="en-US" dirty="0"/>
              <a:t>：读取不同的</a:t>
            </a:r>
            <a:r>
              <a:rPr lang="en-US" altLang="zh-CN" dirty="0"/>
              <a:t>bank</a:t>
            </a:r>
          </a:p>
          <a:p>
            <a:pPr lvl="2"/>
            <a:r>
              <a:rPr lang="en-US" altLang="zh-CN" dirty="0" err="1"/>
              <a:t>tCCD_L</a:t>
            </a:r>
            <a:r>
              <a:rPr lang="zh-CN" altLang="en-US" dirty="0"/>
              <a:t>：读取同一个</a:t>
            </a:r>
            <a:r>
              <a:rPr lang="en-US" altLang="zh-CN" dirty="0"/>
              <a:t>bank</a:t>
            </a:r>
          </a:p>
          <a:p>
            <a:pPr lvl="1"/>
            <a:r>
              <a:rPr lang="en-US" altLang="zh-CN" dirty="0" err="1"/>
              <a:t>tCWL</a:t>
            </a:r>
            <a:r>
              <a:rPr lang="zh-CN" altLang="en-US" dirty="0"/>
              <a:t>：</a:t>
            </a:r>
            <a:r>
              <a:rPr lang="en-US" altLang="zh-CN" dirty="0"/>
              <a:t>Write</a:t>
            </a:r>
            <a:r>
              <a:rPr lang="zh-CN" altLang="en-US" dirty="0"/>
              <a:t>指令下达到数据交给</a:t>
            </a:r>
            <a:r>
              <a:rPr lang="en-US" altLang="zh-CN" dirty="0"/>
              <a:t>bus</a:t>
            </a:r>
            <a:r>
              <a:rPr lang="zh-CN" altLang="en-US" dirty="0"/>
              <a:t>的时间</a:t>
            </a:r>
            <a:endParaRPr lang="en-US" altLang="zh-CN" dirty="0"/>
          </a:p>
          <a:p>
            <a:r>
              <a:rPr lang="en-US" altLang="zh-CN" dirty="0" err="1"/>
              <a:t>GradPIM</a:t>
            </a:r>
            <a:r>
              <a:rPr lang="zh-CN" altLang="en-US" dirty="0"/>
              <a:t>的延迟：</a:t>
            </a:r>
            <a:endParaRPr lang="en-US" altLang="zh-CN" dirty="0"/>
          </a:p>
          <a:p>
            <a:pPr lvl="1"/>
            <a:r>
              <a:rPr lang="en-US" altLang="zh-CN" dirty="0"/>
              <a:t>Scaled read</a:t>
            </a:r>
            <a:r>
              <a:rPr lang="zh-CN" altLang="en-US" dirty="0"/>
              <a:t>：与读取一行时间无异</a:t>
            </a:r>
            <a:endParaRPr lang="en-US" altLang="zh-CN" dirty="0"/>
          </a:p>
          <a:p>
            <a:pPr lvl="1"/>
            <a:r>
              <a:rPr lang="en-US" altLang="zh-CN" dirty="0"/>
              <a:t>Parallel operations</a:t>
            </a:r>
            <a:r>
              <a:rPr lang="zh-CN" altLang="en-US" dirty="0"/>
              <a:t>：在</a:t>
            </a:r>
            <a:r>
              <a:rPr lang="en-US" altLang="zh-CN" dirty="0"/>
              <a:t>PIM</a:t>
            </a:r>
            <a:r>
              <a:rPr lang="zh-CN" altLang="en-US" dirty="0"/>
              <a:t>中计算，与</a:t>
            </a:r>
            <a:r>
              <a:rPr lang="en-US" altLang="zh-CN" dirty="0"/>
              <a:t>DRAM</a:t>
            </a:r>
            <a:r>
              <a:rPr lang="zh-CN" altLang="en-US" dirty="0"/>
              <a:t>时序无关</a:t>
            </a:r>
            <a:endParaRPr lang="en-US" altLang="zh-CN" dirty="0"/>
          </a:p>
          <a:p>
            <a:pPr lvl="1"/>
            <a:r>
              <a:rPr lang="en-US" altLang="zh-CN" dirty="0"/>
              <a:t>Write back</a:t>
            </a:r>
            <a:r>
              <a:rPr lang="zh-CN" altLang="en-US" dirty="0"/>
              <a:t>：仅包括现有</a:t>
            </a:r>
            <a:r>
              <a:rPr lang="en-US" altLang="zh-CN" dirty="0"/>
              <a:t>Write</a:t>
            </a:r>
            <a:r>
              <a:rPr lang="zh-CN" altLang="en-US" dirty="0"/>
              <a:t>指令的后半段，即仅包含</a:t>
            </a:r>
            <a:r>
              <a:rPr lang="en-US" altLang="zh-CN" dirty="0" err="1"/>
              <a:t>tCCD</a:t>
            </a:r>
            <a:r>
              <a:rPr lang="zh-CN" altLang="en-US" dirty="0"/>
              <a:t>，不受</a:t>
            </a:r>
            <a:r>
              <a:rPr lang="en-US" altLang="zh-CN" dirty="0" err="1"/>
              <a:t>tCWL</a:t>
            </a:r>
            <a:r>
              <a:rPr lang="zh-CN" altLang="en-US" dirty="0"/>
              <a:t>影响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778A20-FD62-4261-9F02-12409B90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延迟上的考量</a:t>
            </a:r>
          </a:p>
        </p:txBody>
      </p:sp>
    </p:spTree>
    <p:extLst>
      <p:ext uri="{BB962C8B-B14F-4D97-AF65-F5344CB8AC3E}">
        <p14:creationId xmlns:p14="http://schemas.microsoft.com/office/powerpoint/2010/main" val="85242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7EBB2-1727-4B2F-8A88-23F292EF15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Dequantization-Update-Quantization</a:t>
            </a:r>
          </a:p>
          <a:p>
            <a:r>
              <a:rPr lang="en-US" altLang="zh-CN" dirty="0" err="1"/>
              <a:t>RegQ</a:t>
            </a:r>
            <a:r>
              <a:rPr lang="zh-CN" altLang="en-US" dirty="0"/>
              <a:t>：量化的</a:t>
            </a:r>
            <a:r>
              <a:rPr lang="en-US" altLang="zh-CN" dirty="0"/>
              <a:t>Reg</a:t>
            </a:r>
            <a:r>
              <a:rPr lang="zh-CN" altLang="en-US" dirty="0"/>
              <a:t>，</a:t>
            </a:r>
            <a:r>
              <a:rPr lang="en-US" altLang="zh-CN" dirty="0"/>
              <a:t>Reg01</a:t>
            </a:r>
            <a:r>
              <a:rPr lang="zh-CN" altLang="en-US" dirty="0"/>
              <a:t>：全精度的</a:t>
            </a:r>
            <a:r>
              <a:rPr lang="en-US" altLang="zh-CN" dirty="0"/>
              <a:t>Reg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1AE32B-A0E4-4B3C-8F7B-8AD0F7AB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权值更新过程描述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F57EA-E3B8-4E88-A829-4994D1B4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" y="2644932"/>
            <a:ext cx="9116697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4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100850-6086-4E2D-94CC-9999350A07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采用与</a:t>
            </a:r>
            <a:r>
              <a:rPr lang="en-US" altLang="zh-CN" dirty="0" err="1"/>
              <a:t>DaDianNao</a:t>
            </a:r>
            <a:r>
              <a:rPr lang="zh-CN" altLang="en-US" dirty="0"/>
              <a:t>相似的设计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0139BD-718E-4F84-9AFE-5E354D80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NPU</a:t>
            </a:r>
            <a:r>
              <a:rPr lang="zh-CN" altLang="en-US" dirty="0"/>
              <a:t>结构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888D6-C064-4807-A8B7-8CE1D0E9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993" y="2261114"/>
            <a:ext cx="4782217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467A0-4175-48EE-8D34-B949590AC5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依附于</a:t>
            </a:r>
            <a:r>
              <a:rPr lang="en-US" altLang="zh-CN" dirty="0"/>
              <a:t>DDR4</a:t>
            </a:r>
            <a:r>
              <a:rPr lang="zh-CN" altLang="en-US" dirty="0"/>
              <a:t>协议中的</a:t>
            </a:r>
            <a:r>
              <a:rPr lang="en-US" altLang="zh-CN" dirty="0"/>
              <a:t>RFU</a:t>
            </a:r>
            <a:r>
              <a:rPr lang="zh-CN" altLang="en-US" dirty="0"/>
              <a:t>（</a:t>
            </a:r>
            <a:r>
              <a:rPr lang="en-US" altLang="zh-CN" dirty="0"/>
              <a:t>Reserved for Future Use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指令的真值表：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40966A-8B5C-4FEA-83E9-6EE8B99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指令设计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65320-5C08-496B-BCDB-EF36CAE9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22" y="3313282"/>
            <a:ext cx="5229955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0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82D3E6-B416-4C6D-8FC4-9CD755BFA55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为减少</a:t>
                </a:r>
                <a:r>
                  <a:rPr lang="en-US" altLang="zh-CN" dirty="0"/>
                  <a:t>Bank group</a:t>
                </a:r>
                <a:r>
                  <a:rPr lang="zh-CN" altLang="en-US" dirty="0"/>
                  <a:t>间的通信，</a:t>
                </a:r>
                <a:r>
                  <a:rPr lang="en-US" altLang="zh-CN" dirty="0"/>
                  <a:t>Bank</a:t>
                </a:r>
                <a:r>
                  <a:rPr lang="zh-CN" altLang="en-US" dirty="0"/>
                  <a:t>内部各个参数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对齐</a:t>
                </a:r>
                <a:endParaRPr lang="en-US" altLang="zh-CN" dirty="0"/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8-bit</a:t>
                </a:r>
                <a:r>
                  <a:rPr lang="zh-CN" altLang="en-US" b="0" i="0" dirty="0">
                    <a:latin typeface="+mj-lt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，为了与</a:t>
                </a:r>
                <a:r>
                  <a:rPr lang="en-US" altLang="zh-CN" dirty="0"/>
                  <a:t>32-bit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对齐，只占用前</a:t>
                </a:r>
                <a:r>
                  <a:rPr lang="en-US" altLang="zh-CN" dirty="0"/>
                  <a:t>1/4</a:t>
                </a:r>
                <a:r>
                  <a:rPr lang="zh-CN" altLang="en-US" dirty="0"/>
                  <a:t>行储存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82D3E6-B416-4C6D-8FC4-9CD755BFA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01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4FD249-DF16-4186-ADC5-BAD144D4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数据摆放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ED166-33BE-4C58-B532-4230F9FD4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498" y="3133492"/>
            <a:ext cx="532521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71280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ppt学术版-实用版-等线版</Template>
  <TotalTime>169</TotalTime>
  <Words>471</Words>
  <Application>Microsoft Office PowerPoint</Application>
  <PresentationFormat>On-screen Show (4:3)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Cambria Math</vt:lpstr>
      <vt:lpstr>2016-VI主题-蓝</vt:lpstr>
      <vt:lpstr>GradPIM: A Practical Processing-in-DRAM Architecture for Gradient Descent </vt:lpstr>
      <vt:lpstr>动机</vt:lpstr>
      <vt:lpstr>架构设计</vt:lpstr>
      <vt:lpstr>架构中权值更新过程</vt:lpstr>
      <vt:lpstr>延迟上的考量</vt:lpstr>
      <vt:lpstr>权值更新过程描述</vt:lpstr>
      <vt:lpstr>NPU结构</vt:lpstr>
      <vt:lpstr>指令设计</vt:lpstr>
      <vt:lpstr>数据摆放</vt:lpstr>
      <vt:lpstr>界面设计</vt:lpstr>
      <vt:lpstr>Evaluation</vt:lpstr>
      <vt:lpstr>Evaluation</vt:lpstr>
      <vt:lpstr>Evaluation</vt:lpstr>
      <vt:lpstr>Bottoleneck分析</vt:lpstr>
      <vt:lpstr>Sensitivity 分析</vt:lpstr>
      <vt:lpstr>Sensitivity 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GradPIM: A Practical Processing-in-DRAM Architecture for Gradient Descent </dc:title>
  <dc:creator>ZHAO YILONG</dc:creator>
  <cp:lastModifiedBy>ZHAO YILONG</cp:lastModifiedBy>
  <cp:revision>25</cp:revision>
  <dcterms:created xsi:type="dcterms:W3CDTF">2021-05-24T11:26:32Z</dcterms:created>
  <dcterms:modified xsi:type="dcterms:W3CDTF">2021-05-25T02:45:30Z</dcterms:modified>
</cp:coreProperties>
</file>