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2DFC6-5B9C-4C47-8F4B-55EA615E228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DDCB6EC-0E8C-F048-8D36-F5AB4577B0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2571F29-8D7A-0640-BFFE-3DBB09155041}"/>
              </a:ext>
            </a:extLst>
          </p:cNvPr>
          <p:cNvSpPr>
            <a:spLocks noGrp="1"/>
          </p:cNvSpPr>
          <p:nvPr>
            <p:ph type="dt" sz="half" idx="10"/>
          </p:nvPr>
        </p:nvSpPr>
        <p:spPr/>
        <p:txBody>
          <a:bodyPr/>
          <a:lstStyle/>
          <a:p>
            <a:fld id="{F5CE711B-0BE4-A64D-A4F0-DD68E24A08F4}" type="datetimeFigureOut">
              <a:rPr kumimoji="1" lang="zh-CN" altLang="en-US" smtClean="0"/>
              <a:t>2020/11/17</a:t>
            </a:fld>
            <a:endParaRPr kumimoji="1" lang="zh-CN" altLang="en-US"/>
          </a:p>
        </p:txBody>
      </p:sp>
      <p:sp>
        <p:nvSpPr>
          <p:cNvPr id="5" name="页脚占位符 4">
            <a:extLst>
              <a:ext uri="{FF2B5EF4-FFF2-40B4-BE49-F238E27FC236}">
                <a16:creationId xmlns:a16="http://schemas.microsoft.com/office/drawing/2014/main" id="{6E4C6878-A2AA-FB47-86C3-F9800D78428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F0056F5-0DD3-1343-833B-5B643E1CBCBA}"/>
              </a:ext>
            </a:extLst>
          </p:cNvPr>
          <p:cNvSpPr>
            <a:spLocks noGrp="1"/>
          </p:cNvSpPr>
          <p:nvPr>
            <p:ph type="sldNum" sz="quarter" idx="12"/>
          </p:nvPr>
        </p:nvSpPr>
        <p:spPr/>
        <p:txBody>
          <a:bodyPr/>
          <a:lstStyle/>
          <a:p>
            <a:fld id="{26CF993D-8AE2-804F-B0C6-77D5BB33DF22}" type="slidenum">
              <a:rPr kumimoji="1" lang="zh-CN" altLang="en-US" smtClean="0"/>
              <a:t>‹#›</a:t>
            </a:fld>
            <a:endParaRPr kumimoji="1" lang="zh-CN" altLang="en-US"/>
          </a:p>
        </p:txBody>
      </p:sp>
    </p:spTree>
    <p:extLst>
      <p:ext uri="{BB962C8B-B14F-4D97-AF65-F5344CB8AC3E}">
        <p14:creationId xmlns:p14="http://schemas.microsoft.com/office/powerpoint/2010/main" val="1794909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01970-7DDE-294A-BBD5-D4236812CC1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6C05503-2C2C-FE4F-88D5-D0F0A81B860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AF86766-7C33-7F4C-A037-9B5AD6ABBB6B}"/>
              </a:ext>
            </a:extLst>
          </p:cNvPr>
          <p:cNvSpPr>
            <a:spLocks noGrp="1"/>
          </p:cNvSpPr>
          <p:nvPr>
            <p:ph type="dt" sz="half" idx="10"/>
          </p:nvPr>
        </p:nvSpPr>
        <p:spPr/>
        <p:txBody>
          <a:bodyPr/>
          <a:lstStyle/>
          <a:p>
            <a:fld id="{F5CE711B-0BE4-A64D-A4F0-DD68E24A08F4}" type="datetimeFigureOut">
              <a:rPr kumimoji="1" lang="zh-CN" altLang="en-US" smtClean="0"/>
              <a:t>2020/11/17</a:t>
            </a:fld>
            <a:endParaRPr kumimoji="1" lang="zh-CN" altLang="en-US"/>
          </a:p>
        </p:txBody>
      </p:sp>
      <p:sp>
        <p:nvSpPr>
          <p:cNvPr id="5" name="页脚占位符 4">
            <a:extLst>
              <a:ext uri="{FF2B5EF4-FFF2-40B4-BE49-F238E27FC236}">
                <a16:creationId xmlns:a16="http://schemas.microsoft.com/office/drawing/2014/main" id="{99903529-A9BF-9840-94AF-E3959F6273F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BA32612-488F-E14F-B014-4BCD65F94EFC}"/>
              </a:ext>
            </a:extLst>
          </p:cNvPr>
          <p:cNvSpPr>
            <a:spLocks noGrp="1"/>
          </p:cNvSpPr>
          <p:nvPr>
            <p:ph type="sldNum" sz="quarter" idx="12"/>
          </p:nvPr>
        </p:nvSpPr>
        <p:spPr/>
        <p:txBody>
          <a:bodyPr/>
          <a:lstStyle/>
          <a:p>
            <a:fld id="{26CF993D-8AE2-804F-B0C6-77D5BB33DF22}" type="slidenum">
              <a:rPr kumimoji="1" lang="zh-CN" altLang="en-US" smtClean="0"/>
              <a:t>‹#›</a:t>
            </a:fld>
            <a:endParaRPr kumimoji="1" lang="zh-CN" altLang="en-US"/>
          </a:p>
        </p:txBody>
      </p:sp>
    </p:spTree>
    <p:extLst>
      <p:ext uri="{BB962C8B-B14F-4D97-AF65-F5344CB8AC3E}">
        <p14:creationId xmlns:p14="http://schemas.microsoft.com/office/powerpoint/2010/main" val="371785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4F767C-746C-8541-8F71-F91C5106D08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7FB20D2-1615-CD42-8AE5-E121271DCBB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8687B1C-E349-9840-92A0-F4EE68ED013F}"/>
              </a:ext>
            </a:extLst>
          </p:cNvPr>
          <p:cNvSpPr>
            <a:spLocks noGrp="1"/>
          </p:cNvSpPr>
          <p:nvPr>
            <p:ph type="dt" sz="half" idx="10"/>
          </p:nvPr>
        </p:nvSpPr>
        <p:spPr/>
        <p:txBody>
          <a:bodyPr/>
          <a:lstStyle/>
          <a:p>
            <a:fld id="{F5CE711B-0BE4-A64D-A4F0-DD68E24A08F4}" type="datetimeFigureOut">
              <a:rPr kumimoji="1" lang="zh-CN" altLang="en-US" smtClean="0"/>
              <a:t>2020/11/17</a:t>
            </a:fld>
            <a:endParaRPr kumimoji="1" lang="zh-CN" altLang="en-US"/>
          </a:p>
        </p:txBody>
      </p:sp>
      <p:sp>
        <p:nvSpPr>
          <p:cNvPr id="5" name="页脚占位符 4">
            <a:extLst>
              <a:ext uri="{FF2B5EF4-FFF2-40B4-BE49-F238E27FC236}">
                <a16:creationId xmlns:a16="http://schemas.microsoft.com/office/drawing/2014/main" id="{EA2669D0-B38F-4947-8935-1E71D90C75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317CD4E-69E0-7845-BEF2-31C540E624DC}"/>
              </a:ext>
            </a:extLst>
          </p:cNvPr>
          <p:cNvSpPr>
            <a:spLocks noGrp="1"/>
          </p:cNvSpPr>
          <p:nvPr>
            <p:ph type="sldNum" sz="quarter" idx="12"/>
          </p:nvPr>
        </p:nvSpPr>
        <p:spPr/>
        <p:txBody>
          <a:bodyPr/>
          <a:lstStyle/>
          <a:p>
            <a:fld id="{26CF993D-8AE2-804F-B0C6-77D5BB33DF22}" type="slidenum">
              <a:rPr kumimoji="1" lang="zh-CN" altLang="en-US" smtClean="0"/>
              <a:t>‹#›</a:t>
            </a:fld>
            <a:endParaRPr kumimoji="1" lang="zh-CN" altLang="en-US"/>
          </a:p>
        </p:txBody>
      </p:sp>
    </p:spTree>
    <p:extLst>
      <p:ext uri="{BB962C8B-B14F-4D97-AF65-F5344CB8AC3E}">
        <p14:creationId xmlns:p14="http://schemas.microsoft.com/office/powerpoint/2010/main" val="159321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211A3-80EA-0C46-9093-2CC0787C45E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D785D31-C7AF-5549-9A9B-56889D0E0E4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BC58A8B-0436-A94B-BACB-836BFABF5940}"/>
              </a:ext>
            </a:extLst>
          </p:cNvPr>
          <p:cNvSpPr>
            <a:spLocks noGrp="1"/>
          </p:cNvSpPr>
          <p:nvPr>
            <p:ph type="dt" sz="half" idx="10"/>
          </p:nvPr>
        </p:nvSpPr>
        <p:spPr/>
        <p:txBody>
          <a:bodyPr/>
          <a:lstStyle/>
          <a:p>
            <a:fld id="{F5CE711B-0BE4-A64D-A4F0-DD68E24A08F4}" type="datetimeFigureOut">
              <a:rPr kumimoji="1" lang="zh-CN" altLang="en-US" smtClean="0"/>
              <a:t>2020/11/17</a:t>
            </a:fld>
            <a:endParaRPr kumimoji="1" lang="zh-CN" altLang="en-US"/>
          </a:p>
        </p:txBody>
      </p:sp>
      <p:sp>
        <p:nvSpPr>
          <p:cNvPr id="5" name="页脚占位符 4">
            <a:extLst>
              <a:ext uri="{FF2B5EF4-FFF2-40B4-BE49-F238E27FC236}">
                <a16:creationId xmlns:a16="http://schemas.microsoft.com/office/drawing/2014/main" id="{A0CDF444-0AF4-3445-A0A9-8ED25B715EB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3BE4E0C-5A30-CF40-8C1B-9DD71BE5D237}"/>
              </a:ext>
            </a:extLst>
          </p:cNvPr>
          <p:cNvSpPr>
            <a:spLocks noGrp="1"/>
          </p:cNvSpPr>
          <p:nvPr>
            <p:ph type="sldNum" sz="quarter" idx="12"/>
          </p:nvPr>
        </p:nvSpPr>
        <p:spPr/>
        <p:txBody>
          <a:bodyPr/>
          <a:lstStyle/>
          <a:p>
            <a:fld id="{26CF993D-8AE2-804F-B0C6-77D5BB33DF22}" type="slidenum">
              <a:rPr kumimoji="1" lang="zh-CN" altLang="en-US" smtClean="0"/>
              <a:t>‹#›</a:t>
            </a:fld>
            <a:endParaRPr kumimoji="1" lang="zh-CN" altLang="en-US"/>
          </a:p>
        </p:txBody>
      </p:sp>
    </p:spTree>
    <p:extLst>
      <p:ext uri="{BB962C8B-B14F-4D97-AF65-F5344CB8AC3E}">
        <p14:creationId xmlns:p14="http://schemas.microsoft.com/office/powerpoint/2010/main" val="159447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1DB65-5B95-0E4E-9D92-6DA634A431C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E154734-DE3C-124F-AEB1-EB7884F20F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6EF840E-FA8A-334F-838D-AC8344DCF063}"/>
              </a:ext>
            </a:extLst>
          </p:cNvPr>
          <p:cNvSpPr>
            <a:spLocks noGrp="1"/>
          </p:cNvSpPr>
          <p:nvPr>
            <p:ph type="dt" sz="half" idx="10"/>
          </p:nvPr>
        </p:nvSpPr>
        <p:spPr/>
        <p:txBody>
          <a:bodyPr/>
          <a:lstStyle/>
          <a:p>
            <a:fld id="{F5CE711B-0BE4-A64D-A4F0-DD68E24A08F4}" type="datetimeFigureOut">
              <a:rPr kumimoji="1" lang="zh-CN" altLang="en-US" smtClean="0"/>
              <a:t>2020/11/17</a:t>
            </a:fld>
            <a:endParaRPr kumimoji="1" lang="zh-CN" altLang="en-US"/>
          </a:p>
        </p:txBody>
      </p:sp>
      <p:sp>
        <p:nvSpPr>
          <p:cNvPr id="5" name="页脚占位符 4">
            <a:extLst>
              <a:ext uri="{FF2B5EF4-FFF2-40B4-BE49-F238E27FC236}">
                <a16:creationId xmlns:a16="http://schemas.microsoft.com/office/drawing/2014/main" id="{FC8BD3C0-EA2F-0C42-BF3E-E12F05A2980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D268E39-B760-2A4D-A704-3B625057DA60}"/>
              </a:ext>
            </a:extLst>
          </p:cNvPr>
          <p:cNvSpPr>
            <a:spLocks noGrp="1"/>
          </p:cNvSpPr>
          <p:nvPr>
            <p:ph type="sldNum" sz="quarter" idx="12"/>
          </p:nvPr>
        </p:nvSpPr>
        <p:spPr/>
        <p:txBody>
          <a:bodyPr/>
          <a:lstStyle/>
          <a:p>
            <a:fld id="{26CF993D-8AE2-804F-B0C6-77D5BB33DF22}" type="slidenum">
              <a:rPr kumimoji="1" lang="zh-CN" altLang="en-US" smtClean="0"/>
              <a:t>‹#›</a:t>
            </a:fld>
            <a:endParaRPr kumimoji="1" lang="zh-CN" altLang="en-US"/>
          </a:p>
        </p:txBody>
      </p:sp>
    </p:spTree>
    <p:extLst>
      <p:ext uri="{BB962C8B-B14F-4D97-AF65-F5344CB8AC3E}">
        <p14:creationId xmlns:p14="http://schemas.microsoft.com/office/powerpoint/2010/main" val="150035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CBF1B-1F5F-ED40-A0E1-AF0934E7CF9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7E94ED6-C7F6-5A4A-A887-00CFB8CC009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2A158AC3-C972-8047-AFC7-51B8377E410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765C871-C76A-1D4F-95E7-DF3DE42733FC}"/>
              </a:ext>
            </a:extLst>
          </p:cNvPr>
          <p:cNvSpPr>
            <a:spLocks noGrp="1"/>
          </p:cNvSpPr>
          <p:nvPr>
            <p:ph type="dt" sz="half" idx="10"/>
          </p:nvPr>
        </p:nvSpPr>
        <p:spPr/>
        <p:txBody>
          <a:bodyPr/>
          <a:lstStyle/>
          <a:p>
            <a:fld id="{F5CE711B-0BE4-A64D-A4F0-DD68E24A08F4}" type="datetimeFigureOut">
              <a:rPr kumimoji="1" lang="zh-CN" altLang="en-US" smtClean="0"/>
              <a:t>2020/11/17</a:t>
            </a:fld>
            <a:endParaRPr kumimoji="1" lang="zh-CN" altLang="en-US"/>
          </a:p>
        </p:txBody>
      </p:sp>
      <p:sp>
        <p:nvSpPr>
          <p:cNvPr id="6" name="页脚占位符 5">
            <a:extLst>
              <a:ext uri="{FF2B5EF4-FFF2-40B4-BE49-F238E27FC236}">
                <a16:creationId xmlns:a16="http://schemas.microsoft.com/office/drawing/2014/main" id="{183DB488-9FF6-CD4A-B5F4-FC40074AE3F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AC9D384-9A18-3846-857B-02E8CC8594BE}"/>
              </a:ext>
            </a:extLst>
          </p:cNvPr>
          <p:cNvSpPr>
            <a:spLocks noGrp="1"/>
          </p:cNvSpPr>
          <p:nvPr>
            <p:ph type="sldNum" sz="quarter" idx="12"/>
          </p:nvPr>
        </p:nvSpPr>
        <p:spPr/>
        <p:txBody>
          <a:bodyPr/>
          <a:lstStyle/>
          <a:p>
            <a:fld id="{26CF993D-8AE2-804F-B0C6-77D5BB33DF22}" type="slidenum">
              <a:rPr kumimoji="1" lang="zh-CN" altLang="en-US" smtClean="0"/>
              <a:t>‹#›</a:t>
            </a:fld>
            <a:endParaRPr kumimoji="1" lang="zh-CN" altLang="en-US"/>
          </a:p>
        </p:txBody>
      </p:sp>
    </p:spTree>
    <p:extLst>
      <p:ext uri="{BB962C8B-B14F-4D97-AF65-F5344CB8AC3E}">
        <p14:creationId xmlns:p14="http://schemas.microsoft.com/office/powerpoint/2010/main" val="386982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F62A5-F147-1C43-A9D4-81A20DCDE67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A68082A-29FE-9849-8826-478ED48F7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23D33C7-30C6-AF41-A828-90604173F23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5F229DA-B8E4-6B49-A859-2B8907E066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6E3EDAC-0FE5-7249-9D9A-F494A67350C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41A7C3F4-0DC9-724A-9857-77688047B393}"/>
              </a:ext>
            </a:extLst>
          </p:cNvPr>
          <p:cNvSpPr>
            <a:spLocks noGrp="1"/>
          </p:cNvSpPr>
          <p:nvPr>
            <p:ph type="dt" sz="half" idx="10"/>
          </p:nvPr>
        </p:nvSpPr>
        <p:spPr/>
        <p:txBody>
          <a:bodyPr/>
          <a:lstStyle/>
          <a:p>
            <a:fld id="{F5CE711B-0BE4-A64D-A4F0-DD68E24A08F4}" type="datetimeFigureOut">
              <a:rPr kumimoji="1" lang="zh-CN" altLang="en-US" smtClean="0"/>
              <a:t>2020/11/17</a:t>
            </a:fld>
            <a:endParaRPr kumimoji="1" lang="zh-CN" altLang="en-US"/>
          </a:p>
        </p:txBody>
      </p:sp>
      <p:sp>
        <p:nvSpPr>
          <p:cNvPr id="8" name="页脚占位符 7">
            <a:extLst>
              <a:ext uri="{FF2B5EF4-FFF2-40B4-BE49-F238E27FC236}">
                <a16:creationId xmlns:a16="http://schemas.microsoft.com/office/drawing/2014/main" id="{AABDF559-B0E4-7F45-9097-6E990C46C2F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3621956-7C6D-5E4E-952F-20BC39B957E3}"/>
              </a:ext>
            </a:extLst>
          </p:cNvPr>
          <p:cNvSpPr>
            <a:spLocks noGrp="1"/>
          </p:cNvSpPr>
          <p:nvPr>
            <p:ph type="sldNum" sz="quarter" idx="12"/>
          </p:nvPr>
        </p:nvSpPr>
        <p:spPr/>
        <p:txBody>
          <a:bodyPr/>
          <a:lstStyle/>
          <a:p>
            <a:fld id="{26CF993D-8AE2-804F-B0C6-77D5BB33DF22}" type="slidenum">
              <a:rPr kumimoji="1" lang="zh-CN" altLang="en-US" smtClean="0"/>
              <a:t>‹#›</a:t>
            </a:fld>
            <a:endParaRPr kumimoji="1" lang="zh-CN" altLang="en-US"/>
          </a:p>
        </p:txBody>
      </p:sp>
    </p:spTree>
    <p:extLst>
      <p:ext uri="{BB962C8B-B14F-4D97-AF65-F5344CB8AC3E}">
        <p14:creationId xmlns:p14="http://schemas.microsoft.com/office/powerpoint/2010/main" val="147231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D680F-6E0B-9143-8D54-04C95C6AB88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5D53C35-70C0-A740-9695-9C237DF95173}"/>
              </a:ext>
            </a:extLst>
          </p:cNvPr>
          <p:cNvSpPr>
            <a:spLocks noGrp="1"/>
          </p:cNvSpPr>
          <p:nvPr>
            <p:ph type="dt" sz="half" idx="10"/>
          </p:nvPr>
        </p:nvSpPr>
        <p:spPr/>
        <p:txBody>
          <a:bodyPr/>
          <a:lstStyle/>
          <a:p>
            <a:fld id="{F5CE711B-0BE4-A64D-A4F0-DD68E24A08F4}" type="datetimeFigureOut">
              <a:rPr kumimoji="1" lang="zh-CN" altLang="en-US" smtClean="0"/>
              <a:t>2020/11/17</a:t>
            </a:fld>
            <a:endParaRPr kumimoji="1" lang="zh-CN" altLang="en-US"/>
          </a:p>
        </p:txBody>
      </p:sp>
      <p:sp>
        <p:nvSpPr>
          <p:cNvPr id="4" name="页脚占位符 3">
            <a:extLst>
              <a:ext uri="{FF2B5EF4-FFF2-40B4-BE49-F238E27FC236}">
                <a16:creationId xmlns:a16="http://schemas.microsoft.com/office/drawing/2014/main" id="{F7560DEE-CA13-894C-AD44-DAC3ADF83BF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80303B4-7EBE-4844-B1C4-5BC92650491C}"/>
              </a:ext>
            </a:extLst>
          </p:cNvPr>
          <p:cNvSpPr>
            <a:spLocks noGrp="1"/>
          </p:cNvSpPr>
          <p:nvPr>
            <p:ph type="sldNum" sz="quarter" idx="12"/>
          </p:nvPr>
        </p:nvSpPr>
        <p:spPr/>
        <p:txBody>
          <a:bodyPr/>
          <a:lstStyle/>
          <a:p>
            <a:fld id="{26CF993D-8AE2-804F-B0C6-77D5BB33DF22}" type="slidenum">
              <a:rPr kumimoji="1" lang="zh-CN" altLang="en-US" smtClean="0"/>
              <a:t>‹#›</a:t>
            </a:fld>
            <a:endParaRPr kumimoji="1" lang="zh-CN" altLang="en-US"/>
          </a:p>
        </p:txBody>
      </p:sp>
    </p:spTree>
    <p:extLst>
      <p:ext uri="{BB962C8B-B14F-4D97-AF65-F5344CB8AC3E}">
        <p14:creationId xmlns:p14="http://schemas.microsoft.com/office/powerpoint/2010/main" val="29443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7D6EC3-2629-F544-9F1D-47EFC473FEE0}"/>
              </a:ext>
            </a:extLst>
          </p:cNvPr>
          <p:cNvSpPr>
            <a:spLocks noGrp="1"/>
          </p:cNvSpPr>
          <p:nvPr>
            <p:ph type="dt" sz="half" idx="10"/>
          </p:nvPr>
        </p:nvSpPr>
        <p:spPr/>
        <p:txBody>
          <a:bodyPr/>
          <a:lstStyle/>
          <a:p>
            <a:fld id="{F5CE711B-0BE4-A64D-A4F0-DD68E24A08F4}" type="datetimeFigureOut">
              <a:rPr kumimoji="1" lang="zh-CN" altLang="en-US" smtClean="0"/>
              <a:t>2020/11/17</a:t>
            </a:fld>
            <a:endParaRPr kumimoji="1" lang="zh-CN" altLang="en-US"/>
          </a:p>
        </p:txBody>
      </p:sp>
      <p:sp>
        <p:nvSpPr>
          <p:cNvPr id="3" name="页脚占位符 2">
            <a:extLst>
              <a:ext uri="{FF2B5EF4-FFF2-40B4-BE49-F238E27FC236}">
                <a16:creationId xmlns:a16="http://schemas.microsoft.com/office/drawing/2014/main" id="{B90F43E4-6A18-3940-8718-259B661A13F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0A86637-C53D-B64E-870F-E071707330CC}"/>
              </a:ext>
            </a:extLst>
          </p:cNvPr>
          <p:cNvSpPr>
            <a:spLocks noGrp="1"/>
          </p:cNvSpPr>
          <p:nvPr>
            <p:ph type="sldNum" sz="quarter" idx="12"/>
          </p:nvPr>
        </p:nvSpPr>
        <p:spPr/>
        <p:txBody>
          <a:bodyPr/>
          <a:lstStyle/>
          <a:p>
            <a:fld id="{26CF993D-8AE2-804F-B0C6-77D5BB33DF22}" type="slidenum">
              <a:rPr kumimoji="1" lang="zh-CN" altLang="en-US" smtClean="0"/>
              <a:t>‹#›</a:t>
            </a:fld>
            <a:endParaRPr kumimoji="1" lang="zh-CN" altLang="en-US"/>
          </a:p>
        </p:txBody>
      </p:sp>
    </p:spTree>
    <p:extLst>
      <p:ext uri="{BB962C8B-B14F-4D97-AF65-F5344CB8AC3E}">
        <p14:creationId xmlns:p14="http://schemas.microsoft.com/office/powerpoint/2010/main" val="344816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8F1BD-F795-6E44-BB68-246758A86E3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DAE4613-DE2F-E243-B2C3-02893D2696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4DEB773-C493-F54B-A0D2-6DEC6AEC9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C2C0AAC-625F-2049-A403-5B4176B0C879}"/>
              </a:ext>
            </a:extLst>
          </p:cNvPr>
          <p:cNvSpPr>
            <a:spLocks noGrp="1"/>
          </p:cNvSpPr>
          <p:nvPr>
            <p:ph type="dt" sz="half" idx="10"/>
          </p:nvPr>
        </p:nvSpPr>
        <p:spPr/>
        <p:txBody>
          <a:bodyPr/>
          <a:lstStyle/>
          <a:p>
            <a:fld id="{F5CE711B-0BE4-A64D-A4F0-DD68E24A08F4}" type="datetimeFigureOut">
              <a:rPr kumimoji="1" lang="zh-CN" altLang="en-US" smtClean="0"/>
              <a:t>2020/11/17</a:t>
            </a:fld>
            <a:endParaRPr kumimoji="1" lang="zh-CN" altLang="en-US"/>
          </a:p>
        </p:txBody>
      </p:sp>
      <p:sp>
        <p:nvSpPr>
          <p:cNvPr id="6" name="页脚占位符 5">
            <a:extLst>
              <a:ext uri="{FF2B5EF4-FFF2-40B4-BE49-F238E27FC236}">
                <a16:creationId xmlns:a16="http://schemas.microsoft.com/office/drawing/2014/main" id="{7A41509E-0979-2C42-8A33-2FFD6BCC709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6FC6CCC-B8A8-7045-8474-2771FEA974D0}"/>
              </a:ext>
            </a:extLst>
          </p:cNvPr>
          <p:cNvSpPr>
            <a:spLocks noGrp="1"/>
          </p:cNvSpPr>
          <p:nvPr>
            <p:ph type="sldNum" sz="quarter" idx="12"/>
          </p:nvPr>
        </p:nvSpPr>
        <p:spPr/>
        <p:txBody>
          <a:bodyPr/>
          <a:lstStyle/>
          <a:p>
            <a:fld id="{26CF993D-8AE2-804F-B0C6-77D5BB33DF22}" type="slidenum">
              <a:rPr kumimoji="1" lang="zh-CN" altLang="en-US" smtClean="0"/>
              <a:t>‹#›</a:t>
            </a:fld>
            <a:endParaRPr kumimoji="1" lang="zh-CN" altLang="en-US"/>
          </a:p>
        </p:txBody>
      </p:sp>
    </p:spTree>
    <p:extLst>
      <p:ext uri="{BB962C8B-B14F-4D97-AF65-F5344CB8AC3E}">
        <p14:creationId xmlns:p14="http://schemas.microsoft.com/office/powerpoint/2010/main" val="172312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CC595-2B6F-C544-865B-C69ACC46B50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8480C25-0FB0-CE49-B1A7-18797F2C5C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3057E68-9DAB-CA48-BE51-5E2624BF6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A021BEA-563B-3A47-8CEC-9AD0AFAEE1CE}"/>
              </a:ext>
            </a:extLst>
          </p:cNvPr>
          <p:cNvSpPr>
            <a:spLocks noGrp="1"/>
          </p:cNvSpPr>
          <p:nvPr>
            <p:ph type="dt" sz="half" idx="10"/>
          </p:nvPr>
        </p:nvSpPr>
        <p:spPr/>
        <p:txBody>
          <a:bodyPr/>
          <a:lstStyle/>
          <a:p>
            <a:fld id="{F5CE711B-0BE4-A64D-A4F0-DD68E24A08F4}" type="datetimeFigureOut">
              <a:rPr kumimoji="1" lang="zh-CN" altLang="en-US" smtClean="0"/>
              <a:t>2020/11/17</a:t>
            </a:fld>
            <a:endParaRPr kumimoji="1" lang="zh-CN" altLang="en-US"/>
          </a:p>
        </p:txBody>
      </p:sp>
      <p:sp>
        <p:nvSpPr>
          <p:cNvPr id="6" name="页脚占位符 5">
            <a:extLst>
              <a:ext uri="{FF2B5EF4-FFF2-40B4-BE49-F238E27FC236}">
                <a16:creationId xmlns:a16="http://schemas.microsoft.com/office/drawing/2014/main" id="{65D27707-AAEF-F948-A720-08F9C5F8199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C488602-A3B7-EA48-A871-F8FD706DF7D9}"/>
              </a:ext>
            </a:extLst>
          </p:cNvPr>
          <p:cNvSpPr>
            <a:spLocks noGrp="1"/>
          </p:cNvSpPr>
          <p:nvPr>
            <p:ph type="sldNum" sz="quarter" idx="12"/>
          </p:nvPr>
        </p:nvSpPr>
        <p:spPr/>
        <p:txBody>
          <a:bodyPr/>
          <a:lstStyle/>
          <a:p>
            <a:fld id="{26CF993D-8AE2-804F-B0C6-77D5BB33DF22}" type="slidenum">
              <a:rPr kumimoji="1" lang="zh-CN" altLang="en-US" smtClean="0"/>
              <a:t>‹#›</a:t>
            </a:fld>
            <a:endParaRPr kumimoji="1" lang="zh-CN" altLang="en-US"/>
          </a:p>
        </p:txBody>
      </p:sp>
    </p:spTree>
    <p:extLst>
      <p:ext uri="{BB962C8B-B14F-4D97-AF65-F5344CB8AC3E}">
        <p14:creationId xmlns:p14="http://schemas.microsoft.com/office/powerpoint/2010/main" val="410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D09164-CD82-3D48-9A8D-516ACF973F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7621F8A-3769-FB48-B8FE-5CE0661548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C138142-36A7-9F4F-B277-D22D5D34C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CE711B-0BE4-A64D-A4F0-DD68E24A08F4}" type="datetimeFigureOut">
              <a:rPr kumimoji="1" lang="zh-CN" altLang="en-US" smtClean="0"/>
              <a:t>2020/11/17</a:t>
            </a:fld>
            <a:endParaRPr kumimoji="1" lang="zh-CN" altLang="en-US"/>
          </a:p>
        </p:txBody>
      </p:sp>
      <p:sp>
        <p:nvSpPr>
          <p:cNvPr id="5" name="页脚占位符 4">
            <a:extLst>
              <a:ext uri="{FF2B5EF4-FFF2-40B4-BE49-F238E27FC236}">
                <a16:creationId xmlns:a16="http://schemas.microsoft.com/office/drawing/2014/main" id="{A44AFA80-E4F9-614B-8076-8FD5FC826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7A8D30E-525A-2347-B422-0530C14705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F993D-8AE2-804F-B0C6-77D5BB33DF22}" type="slidenum">
              <a:rPr kumimoji="1" lang="zh-CN" altLang="en-US" smtClean="0"/>
              <a:t>‹#›</a:t>
            </a:fld>
            <a:endParaRPr kumimoji="1" lang="zh-CN" altLang="en-US"/>
          </a:p>
        </p:txBody>
      </p:sp>
    </p:spTree>
    <p:extLst>
      <p:ext uri="{BB962C8B-B14F-4D97-AF65-F5344CB8AC3E}">
        <p14:creationId xmlns:p14="http://schemas.microsoft.com/office/powerpoint/2010/main" val="109510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D7473-17DB-C048-A297-E1C71C0FC943}"/>
              </a:ext>
            </a:extLst>
          </p:cNvPr>
          <p:cNvSpPr>
            <a:spLocks noGrp="1"/>
          </p:cNvSpPr>
          <p:nvPr>
            <p:ph type="ctrTitle"/>
          </p:nvPr>
        </p:nvSpPr>
        <p:spPr/>
        <p:txBody>
          <a:bodyPr>
            <a:normAutofit fontScale="90000"/>
          </a:bodyPr>
          <a:lstStyle/>
          <a:p>
            <a:r>
              <a:rPr kumimoji="1" lang="en" altLang="zh-CN" dirty="0"/>
              <a:t>﻿Learning Filter Pruning Criteria for ﻿for Deep Convolutional Neural Networks Acceleration</a:t>
            </a:r>
            <a:endParaRPr kumimoji="1" lang="zh-CN" altLang="en-US" dirty="0"/>
          </a:p>
        </p:txBody>
      </p:sp>
      <p:sp>
        <p:nvSpPr>
          <p:cNvPr id="3" name="副标题 2">
            <a:extLst>
              <a:ext uri="{FF2B5EF4-FFF2-40B4-BE49-F238E27FC236}">
                <a16:creationId xmlns:a16="http://schemas.microsoft.com/office/drawing/2014/main" id="{2A41DE59-FDBC-944B-B42A-112E9DB0EE31}"/>
              </a:ext>
            </a:extLst>
          </p:cNvPr>
          <p:cNvSpPr>
            <a:spLocks noGrp="1"/>
          </p:cNvSpPr>
          <p:nvPr>
            <p:ph type="subTitle" idx="1"/>
          </p:nvPr>
        </p:nvSpPr>
        <p:spPr>
          <a:xfrm>
            <a:off x="1524000" y="4178981"/>
            <a:ext cx="9144000" cy="1035276"/>
          </a:xfrm>
        </p:spPr>
        <p:txBody>
          <a:bodyPr>
            <a:normAutofit/>
          </a:bodyPr>
          <a:lstStyle/>
          <a:p>
            <a:r>
              <a:rPr kumimoji="1" lang="en" altLang="zh-CN" dirty="0"/>
              <a:t>﻿Yang He</a:t>
            </a:r>
            <a:r>
              <a:rPr kumimoji="1" lang="zh-CN" altLang="en-US" dirty="0"/>
              <a:t>，</a:t>
            </a:r>
            <a:r>
              <a:rPr kumimoji="1" lang="en" altLang="zh-CN" dirty="0" err="1"/>
              <a:t>Yuhang</a:t>
            </a:r>
            <a:r>
              <a:rPr kumimoji="1" lang="en" altLang="zh-CN" dirty="0"/>
              <a:t> Ding</a:t>
            </a:r>
            <a:r>
              <a:rPr kumimoji="1" lang="zh-CN" altLang="en-US" dirty="0"/>
              <a:t>，</a:t>
            </a:r>
            <a:r>
              <a:rPr kumimoji="1" lang="en" altLang="zh-CN" dirty="0"/>
              <a:t>Ping Liu</a:t>
            </a:r>
            <a:r>
              <a:rPr kumimoji="1" lang="zh-CN" altLang="en-US" dirty="0"/>
              <a:t>，</a:t>
            </a:r>
            <a:r>
              <a:rPr kumimoji="1" lang="en" altLang="zh-CN" dirty="0" err="1"/>
              <a:t>Linchao</a:t>
            </a:r>
            <a:r>
              <a:rPr kumimoji="1" lang="en" altLang="zh-CN" dirty="0"/>
              <a:t> Zhu</a:t>
            </a:r>
            <a:r>
              <a:rPr kumimoji="1" lang="zh-CN" altLang="en-US" dirty="0"/>
              <a:t>，</a:t>
            </a:r>
            <a:r>
              <a:rPr kumimoji="1" lang="en" altLang="zh-CN" dirty="0" err="1"/>
              <a:t>Hanwang</a:t>
            </a:r>
            <a:r>
              <a:rPr kumimoji="1" lang="zh-CN" altLang="en-US" dirty="0"/>
              <a:t> </a:t>
            </a:r>
            <a:r>
              <a:rPr kumimoji="1" lang="en" altLang="zh-CN" dirty="0"/>
              <a:t>Zhang</a:t>
            </a:r>
            <a:r>
              <a:rPr kumimoji="1" lang="zh-CN" altLang="en-US" dirty="0"/>
              <a:t>，</a:t>
            </a:r>
            <a:r>
              <a:rPr kumimoji="1" lang="en" altLang="zh-CN" dirty="0"/>
              <a:t> Yi Yang</a:t>
            </a:r>
          </a:p>
        </p:txBody>
      </p:sp>
    </p:spTree>
    <p:extLst>
      <p:ext uri="{BB962C8B-B14F-4D97-AF65-F5344CB8AC3E}">
        <p14:creationId xmlns:p14="http://schemas.microsoft.com/office/powerpoint/2010/main" val="683309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BA752-3F73-B64F-A7DF-51A4D16EDA35}"/>
              </a:ext>
            </a:extLst>
          </p:cNvPr>
          <p:cNvSpPr>
            <a:spLocks noGrp="1"/>
          </p:cNvSpPr>
          <p:nvPr>
            <p:ph type="title"/>
          </p:nvPr>
        </p:nvSpPr>
        <p:spPr>
          <a:xfrm>
            <a:off x="838200" y="365125"/>
            <a:ext cx="10515600" cy="473075"/>
          </a:xfrm>
        </p:spPr>
        <p:txBody>
          <a:bodyPr>
            <a:normAutofit fontScale="90000"/>
          </a:bodyPr>
          <a:lstStyle/>
          <a:p>
            <a:r>
              <a:rPr kumimoji="1" lang="en" altLang="zh-CN" dirty="0"/>
              <a:t>Criteria Forward</a:t>
            </a:r>
            <a:endParaRPr kumimoji="1" lang="zh-CN" altLang="en-US" dirty="0"/>
          </a:p>
        </p:txBody>
      </p:sp>
      <p:pic>
        <p:nvPicPr>
          <p:cNvPr id="4" name="内容占位符 3">
            <a:extLst>
              <a:ext uri="{FF2B5EF4-FFF2-40B4-BE49-F238E27FC236}">
                <a16:creationId xmlns:a16="http://schemas.microsoft.com/office/drawing/2014/main" id="{9272CB5D-F51B-454C-ABF8-356D4E802FDD}"/>
              </a:ext>
            </a:extLst>
          </p:cNvPr>
          <p:cNvPicPr>
            <a:picLocks noGrp="1" noChangeAspect="1"/>
          </p:cNvPicPr>
          <p:nvPr>
            <p:ph idx="1"/>
          </p:nvPr>
        </p:nvPicPr>
        <p:blipFill>
          <a:blip r:embed="rId2"/>
          <a:stretch>
            <a:fillRect/>
          </a:stretch>
        </p:blipFill>
        <p:spPr>
          <a:xfrm>
            <a:off x="838200" y="2844218"/>
            <a:ext cx="10515600" cy="2314151"/>
          </a:xfrm>
          <a:prstGeom prst="rect">
            <a:avLst/>
          </a:prstGeom>
        </p:spPr>
      </p:pic>
    </p:spTree>
    <p:extLst>
      <p:ext uri="{BB962C8B-B14F-4D97-AF65-F5344CB8AC3E}">
        <p14:creationId xmlns:p14="http://schemas.microsoft.com/office/powerpoint/2010/main" val="292157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B53663-40DC-5346-999B-A43E781B8765}"/>
              </a:ext>
            </a:extLst>
          </p:cNvPr>
          <p:cNvSpPr>
            <a:spLocks noGrp="1"/>
          </p:cNvSpPr>
          <p:nvPr>
            <p:ph type="title"/>
          </p:nvPr>
        </p:nvSpPr>
        <p:spPr>
          <a:xfrm>
            <a:off x="838200" y="365125"/>
            <a:ext cx="10515600" cy="538389"/>
          </a:xfrm>
        </p:spPr>
        <p:txBody>
          <a:bodyPr>
            <a:normAutofit fontScale="90000"/>
          </a:bodyPr>
          <a:lstStyle/>
          <a:p>
            <a:r>
              <a:rPr kumimoji="1" lang="en" altLang="zh-CN" dirty="0"/>
              <a:t>﻿Training Objectives.</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C917561-5C04-DF4B-B676-D44CB216C880}"/>
                  </a:ext>
                </a:extLst>
              </p:cNvPr>
              <p:cNvSpPr>
                <a:spLocks noGrp="1"/>
              </p:cNvSpPr>
              <p:nvPr>
                <p:ph idx="1"/>
              </p:nvPr>
            </p:nvSpPr>
            <p:spPr>
              <a:xfrm>
                <a:off x="838200" y="1153886"/>
                <a:ext cx="10515600" cy="5023077"/>
              </a:xfrm>
            </p:spPr>
            <p:txBody>
              <a:bodyPr>
                <a:normAutofit fontScale="92500" lnSpcReduction="10000"/>
              </a:bodyPr>
              <a:lstStyle/>
              <a:p>
                <a:r>
                  <a:rPr lang="en-US" altLang="zh-CN" sz="2400" dirty="0"/>
                  <a:t>For a L-layer network, the criteria parameter </a:t>
                </a:r>
                <a14:m>
                  <m:oMath xmlns:m="http://schemas.openxmlformats.org/officeDocument/2006/math">
                    <m:r>
                      <a:rPr lang="en-US" altLang="zh-CN" sz="2400" i="1"/>
                      <m:t>𝛼</m:t>
                    </m:r>
                    <m:r>
                      <a:rPr lang="en-US" altLang="zh-CN" sz="2400" i="1"/>
                      <m:t>=</m:t>
                    </m:r>
                    <m:d>
                      <m:dPr>
                        <m:begChr m:val="{"/>
                        <m:endChr m:val="}"/>
                        <m:ctrlPr>
                          <a:rPr lang="zh-CN" altLang="zh-CN" sz="2400" i="1"/>
                        </m:ctrlPr>
                      </m:dPr>
                      <m:e>
                        <m:sSup>
                          <m:sSupPr>
                            <m:ctrlPr>
                              <a:rPr lang="zh-CN" altLang="zh-CN" sz="2400" i="1"/>
                            </m:ctrlPr>
                          </m:sSupPr>
                          <m:e>
                            <m:r>
                              <a:rPr lang="en-US" altLang="zh-CN" sz="2400" i="1"/>
                              <m:t>𝛼</m:t>
                            </m:r>
                          </m:e>
                          <m:sup>
                            <m:r>
                              <a:rPr lang="en-US" altLang="zh-CN" sz="2400" i="1"/>
                              <m:t>(1)</m:t>
                            </m:r>
                          </m:sup>
                        </m:sSup>
                        <m:r>
                          <a:rPr lang="en-US" altLang="zh-CN" sz="2400" i="1"/>
                          <m:t>,</m:t>
                        </m:r>
                        <m:sSup>
                          <m:sSupPr>
                            <m:ctrlPr>
                              <a:rPr lang="zh-CN" altLang="zh-CN" sz="2400" i="1"/>
                            </m:ctrlPr>
                          </m:sSupPr>
                          <m:e>
                            <m:r>
                              <a:rPr lang="en-US" altLang="zh-CN" sz="2400" i="1"/>
                              <m:t>𝛼</m:t>
                            </m:r>
                          </m:e>
                          <m:sup>
                            <m:r>
                              <a:rPr lang="en-US" altLang="zh-CN" sz="2400" i="1"/>
                              <m:t>(2)</m:t>
                            </m:r>
                          </m:sup>
                        </m:sSup>
                        <m:r>
                          <a:rPr lang="en-US" altLang="zh-CN" sz="2400" i="1"/>
                          <m:t>,…,</m:t>
                        </m:r>
                        <m:sSup>
                          <m:sSupPr>
                            <m:ctrlPr>
                              <a:rPr lang="zh-CN" altLang="zh-CN" sz="2400" i="1"/>
                            </m:ctrlPr>
                          </m:sSupPr>
                          <m:e>
                            <m:r>
                              <a:rPr lang="en-US" altLang="zh-CN" sz="2400" i="1"/>
                              <m:t>𝛼</m:t>
                            </m:r>
                          </m:e>
                          <m:sup>
                            <m:r>
                              <a:rPr lang="en-US" altLang="zh-CN" sz="2400" i="1"/>
                              <m:t>(</m:t>
                            </m:r>
                            <m:r>
                              <a:rPr lang="en-US" altLang="zh-CN" sz="2400" i="1"/>
                              <m:t>𝐿</m:t>
                            </m:r>
                            <m:r>
                              <a:rPr lang="en-US" altLang="zh-CN" sz="2400" i="1"/>
                              <m:t>)</m:t>
                            </m:r>
                          </m:sup>
                        </m:sSup>
                      </m:e>
                    </m:d>
                  </m:oMath>
                </a14:m>
                <a:r>
                  <a:rPr lang="en-US" altLang="zh-CN" sz="2400" dirty="0"/>
                  <a:t> gives us guidance about which criterion is suitable for different layers. α is found by minimizing the validation loss </a:t>
                </a:r>
                <a14:m>
                  <m:oMath xmlns:m="http://schemas.openxmlformats.org/officeDocument/2006/math">
                    <m:sSub>
                      <m:sSubPr>
                        <m:ctrlPr>
                          <a:rPr lang="zh-CN" altLang="zh-CN" sz="2400" i="1"/>
                        </m:ctrlPr>
                      </m:sSubPr>
                      <m:e>
                        <m:r>
                          <a:rPr lang="en-US" altLang="zh-CN" sz="2400" i="1"/>
                          <m:t>ℒ</m:t>
                        </m:r>
                      </m:e>
                      <m:sub>
                        <m:r>
                          <a:rPr lang="en-US" altLang="zh-CN" sz="2400" i="1"/>
                          <m:t>𝑣𝑎𝑙</m:t>
                        </m:r>
                      </m:sub>
                    </m:sSub>
                  </m:oMath>
                </a14:m>
                <a:r>
                  <a:rPr lang="en-US" altLang="zh-CN" sz="2400" dirty="0"/>
                  <a:t> after trained the criteria network </a:t>
                </a:r>
                <a:r>
                  <a:rPr lang="en-US" altLang="zh-CN" sz="2400" dirty="0" err="1"/>
                  <a:t>θ</a:t>
                </a:r>
                <a:r>
                  <a:rPr lang="en-US" altLang="zh-CN" sz="2400" dirty="0"/>
                  <a:t>α by minimizing the training loss </a:t>
                </a:r>
                <a14:m>
                  <m:oMath xmlns:m="http://schemas.openxmlformats.org/officeDocument/2006/math">
                    <m:sSub>
                      <m:sSubPr>
                        <m:ctrlPr>
                          <a:rPr lang="zh-CN" altLang="zh-CN" sz="2400" i="1"/>
                        </m:ctrlPr>
                      </m:sSubPr>
                      <m:e>
                        <m:r>
                          <a:rPr lang="en-US" altLang="zh-CN" sz="2400" i="1"/>
                          <m:t>ℒ</m:t>
                        </m:r>
                      </m:e>
                      <m:sub>
                        <m:r>
                          <m:rPr>
                            <m:nor/>
                          </m:rPr>
                          <a:rPr lang="en-US" altLang="zh-CN" sz="2400"/>
                          <m:t>train</m:t>
                        </m:r>
                      </m:sub>
                    </m:sSub>
                  </m:oMath>
                </a14:m>
                <a:r>
                  <a:rPr lang="en-US" altLang="zh-CN" sz="2400" dirty="0"/>
                  <a:t>:</a:t>
                </a:r>
                <a:endParaRPr lang="zh-CN" altLang="zh-CN" sz="2400" dirty="0"/>
              </a:p>
              <a:p>
                <a:pPr marL="0" indent="0">
                  <a:buNone/>
                </a:pPr>
                <a14:m>
                  <m:oMathPara xmlns:m="http://schemas.openxmlformats.org/officeDocument/2006/math">
                    <m:oMathParaPr>
                      <m:jc m:val="centerGroup"/>
                    </m:oMathParaPr>
                    <m:oMath xmlns:m="http://schemas.openxmlformats.org/officeDocument/2006/math">
                      <m:eqArr>
                        <m:eqArrPr>
                          <m:ctrlPr>
                            <a:rPr lang="zh-CN" altLang="zh-CN" sz="2400" i="1" smtClean="0"/>
                          </m:ctrlPr>
                        </m:eqArrPr>
                        <m:e>
                          <m:limLow>
                            <m:limLowPr>
                              <m:ctrlPr>
                                <a:rPr lang="zh-CN" altLang="zh-CN" sz="2400" i="1"/>
                              </m:ctrlPr>
                            </m:limLowPr>
                            <m:e>
                              <m:r>
                                <a:rPr lang="en-US" altLang="zh-CN" sz="2400" i="1"/>
                                <m:t>𝑚𝑖𝑛</m:t>
                              </m:r>
                            </m:e>
                            <m:lim>
                              <m:r>
                                <a:rPr lang="en-US" altLang="zh-CN" sz="2400" i="1"/>
                                <m:t>𝛼</m:t>
                              </m:r>
                            </m:lim>
                          </m:limLow>
                          <m:r>
                            <a:rPr lang="en-US" altLang="zh-CN" sz="2400" i="1"/>
                            <m:t> </m:t>
                          </m:r>
                          <m:sSub>
                            <m:sSubPr>
                              <m:ctrlPr>
                                <a:rPr lang="zh-CN" altLang="zh-CN" sz="2400" i="1"/>
                              </m:ctrlPr>
                            </m:sSubPr>
                            <m:e>
                              <m:r>
                                <a:rPr lang="en-US" altLang="zh-CN" sz="2400" i="1"/>
                                <m:t>ℒ</m:t>
                              </m:r>
                            </m:e>
                            <m:sub>
                              <m:r>
                                <a:rPr lang="en-US" altLang="zh-CN" sz="2400" i="1"/>
                                <m:t>𝑣𝑎𝑙</m:t>
                              </m:r>
                            </m:sub>
                          </m:sSub>
                          <m:d>
                            <m:dPr>
                              <m:ctrlPr>
                                <a:rPr lang="zh-CN" altLang="zh-CN" sz="2400" i="1"/>
                              </m:ctrlPr>
                            </m:dPr>
                            <m:e>
                              <m:sSubSup>
                                <m:sSubSupPr>
                                  <m:ctrlPr>
                                    <a:rPr lang="zh-CN" altLang="zh-CN" sz="2400" i="1"/>
                                  </m:ctrlPr>
                                </m:sSubSupPr>
                                <m:e>
                                  <m:r>
                                    <a:rPr lang="en-US" altLang="zh-CN" sz="2400" i="1"/>
                                    <m:t>𝜃</m:t>
                                  </m:r>
                                </m:e>
                                <m:sub>
                                  <m:r>
                                    <a:rPr lang="en-US" altLang="zh-CN" sz="2400" i="1"/>
                                    <m:t>𝛼</m:t>
                                  </m:r>
                                </m:sub>
                                <m:sup>
                                  <m:r>
                                    <a:rPr lang="en-US" altLang="zh-CN" sz="2400" i="1"/>
                                    <m:t>∗</m:t>
                                  </m:r>
                                </m:sup>
                              </m:sSubSup>
                              <m:r>
                                <a:rPr lang="en-US" altLang="zh-CN" sz="2400" i="1"/>
                                <m:t>,</m:t>
                              </m:r>
                              <m:r>
                                <a:rPr lang="en-US" altLang="zh-CN" sz="2400" i="1"/>
                                <m:t>𝛼</m:t>
                              </m:r>
                            </m:e>
                          </m:d>
                        </m:e>
                        <m:e>
                          <m:r>
                            <m:rPr>
                              <m:nor/>
                            </m:rPr>
                            <a:rPr lang="en-US" altLang="zh-CN" sz="2400"/>
                            <m:t> </m:t>
                          </m:r>
                          <m:r>
                            <m:rPr>
                              <m:nor/>
                            </m:rPr>
                            <a:rPr lang="en-US" altLang="zh-CN" sz="2400"/>
                            <m:t>s</m:t>
                          </m:r>
                          <m:r>
                            <m:rPr>
                              <m:nor/>
                            </m:rPr>
                            <a:rPr lang="en-US" altLang="zh-CN" sz="2400"/>
                            <m:t>.</m:t>
                          </m:r>
                          <m:r>
                            <m:rPr>
                              <m:nor/>
                            </m:rPr>
                            <a:rPr lang="en-US" altLang="zh-CN" sz="2400"/>
                            <m:t>t</m:t>
                          </m:r>
                          <m:r>
                            <m:rPr>
                              <m:nor/>
                            </m:rPr>
                            <a:rPr lang="en-US" altLang="zh-CN" sz="2400"/>
                            <m:t>. </m:t>
                          </m:r>
                          <m:sSubSup>
                            <m:sSubSupPr>
                              <m:ctrlPr>
                                <a:rPr lang="zh-CN" altLang="zh-CN" sz="2400" i="1"/>
                              </m:ctrlPr>
                            </m:sSubSupPr>
                            <m:e>
                              <m:r>
                                <a:rPr lang="en-US" altLang="zh-CN" sz="2400" i="1"/>
                                <m:t>𝜃</m:t>
                              </m:r>
                            </m:e>
                            <m:sub>
                              <m:r>
                                <a:rPr lang="en-US" altLang="zh-CN" sz="2400" i="1"/>
                                <m:t>𝛼</m:t>
                              </m:r>
                            </m:sub>
                            <m:sup>
                              <m:r>
                                <a:rPr lang="en-US" altLang="zh-CN" sz="2400" i="1"/>
                                <m:t>∗</m:t>
                              </m:r>
                            </m:sup>
                          </m:sSubSup>
                          <m:r>
                            <a:rPr lang="en-US" altLang="zh-CN" sz="2400" i="1"/>
                            <m:t>=</m:t>
                          </m:r>
                          <m:r>
                            <m:rPr>
                              <m:sty m:val="p"/>
                            </m:rPr>
                            <a:rPr lang="en-US" altLang="zh-CN" sz="2400"/>
                            <m:t>arg</m:t>
                          </m:r>
                          <m:limLow>
                            <m:limLowPr>
                              <m:ctrlPr>
                                <a:rPr lang="zh-CN" altLang="zh-CN" sz="2400" i="1"/>
                              </m:ctrlPr>
                            </m:limLowPr>
                            <m:e>
                              <m:r>
                                <a:rPr lang="en-US" altLang="zh-CN" sz="2400" i="1"/>
                                <m:t>𝑚𝑖𝑛</m:t>
                              </m:r>
                            </m:e>
                            <m:lim>
                              <m:sSub>
                                <m:sSubPr>
                                  <m:ctrlPr>
                                    <a:rPr lang="zh-CN" altLang="zh-CN" sz="2400" i="1" smtClean="0">
                                      <a:latin typeface="Cambria Math" panose="02040503050406030204" pitchFamily="18" charset="0"/>
                                    </a:rPr>
                                  </m:ctrlPr>
                                </m:sSubPr>
                                <m:e>
                                  <m:r>
                                    <a:rPr lang="en-US" altLang="zh-CN" sz="2400" i="1">
                                      <a:latin typeface="Cambria Math" panose="02040503050406030204" pitchFamily="18" charset="0"/>
                                    </a:rPr>
                                    <m:t>𝜃</m:t>
                                  </m:r>
                                </m:e>
                                <m:sub>
                                  <m:r>
                                    <a:rPr lang="en-US" altLang="zh-CN" sz="2400" i="1">
                                      <a:latin typeface="Cambria Math" panose="02040503050406030204" pitchFamily="18" charset="0"/>
                                    </a:rPr>
                                    <m:t>𝛼</m:t>
                                  </m:r>
                                </m:sub>
                              </m:sSub>
                            </m:lim>
                          </m:limLow>
                          <m:r>
                            <a:rPr lang="en-US" altLang="zh-CN" sz="2400" i="1"/>
                            <m:t> </m:t>
                          </m:r>
                          <m:sSub>
                            <m:sSubPr>
                              <m:ctrlPr>
                                <a:rPr lang="zh-CN" altLang="zh-CN" sz="2400" i="1"/>
                              </m:ctrlPr>
                            </m:sSubPr>
                            <m:e>
                              <m:r>
                                <a:rPr lang="en-US" altLang="zh-CN" sz="2400" i="1"/>
                                <m:t>ℒ</m:t>
                              </m:r>
                            </m:e>
                            <m:sub>
                              <m:r>
                                <m:rPr>
                                  <m:nor/>
                                </m:rPr>
                                <a:rPr lang="en-US" altLang="zh-CN" sz="2400"/>
                                <m:t>train</m:t>
                              </m:r>
                            </m:sub>
                          </m:sSub>
                          <m:d>
                            <m:dPr>
                              <m:ctrlPr>
                                <a:rPr lang="zh-CN" altLang="zh-CN" sz="2400" i="1"/>
                              </m:ctrlPr>
                            </m:dPr>
                            <m:e>
                              <m:sSub>
                                <m:sSubPr>
                                  <m:ctrlPr>
                                    <a:rPr lang="zh-CN" altLang="zh-CN" sz="2400" i="1"/>
                                  </m:ctrlPr>
                                </m:sSubPr>
                                <m:e>
                                  <m:r>
                                    <a:rPr lang="en-US" altLang="zh-CN" sz="2400" i="1"/>
                                    <m:t>𝜃</m:t>
                                  </m:r>
                                </m:e>
                                <m:sub>
                                  <m:r>
                                    <a:rPr lang="en-US" altLang="zh-CN" sz="2400" i="1"/>
                                    <m:t>𝛼</m:t>
                                  </m:r>
                                </m:sub>
                              </m:sSub>
                              <m:r>
                                <a:rPr lang="en-US" altLang="zh-CN" sz="2400" i="1"/>
                                <m:t>,</m:t>
                              </m:r>
                              <m:r>
                                <a:rPr lang="en-US" altLang="zh-CN" sz="2400" i="1"/>
                                <m:t>𝛼</m:t>
                              </m:r>
                            </m:e>
                          </m:d>
                        </m:e>
                      </m:eqArr>
                    </m:oMath>
                  </m:oMathPara>
                </a14:m>
                <a:endParaRPr lang="zh-CN" altLang="zh-CN" sz="2400" dirty="0"/>
              </a:p>
              <a:p>
                <a:r>
                  <a:rPr lang="en-US" altLang="zh-CN" sz="2400" dirty="0"/>
                  <a:t>where </a:t>
                </a:r>
                <a14:m>
                  <m:oMath xmlns:m="http://schemas.openxmlformats.org/officeDocument/2006/math">
                    <m:sSubSup>
                      <m:sSubSupPr>
                        <m:ctrlPr>
                          <a:rPr lang="zh-CN" altLang="zh-CN" sz="2400" i="1"/>
                        </m:ctrlPr>
                      </m:sSubSupPr>
                      <m:e>
                        <m:r>
                          <a:rPr lang="en-US" altLang="zh-CN" sz="2400" i="1"/>
                          <m:t>𝜃</m:t>
                        </m:r>
                      </m:e>
                      <m:sub>
                        <m:r>
                          <a:rPr lang="en-US" altLang="zh-CN" sz="2400" i="1"/>
                          <m:t>𝛼</m:t>
                        </m:r>
                      </m:sub>
                      <m:sup>
                        <m:r>
                          <a:rPr lang="en-US" altLang="zh-CN" sz="2400" i="1"/>
                          <m:t>∗</m:t>
                        </m:r>
                      </m:sup>
                    </m:sSubSup>
                  </m:oMath>
                </a14:m>
                <a:r>
                  <a:rPr lang="en-US" altLang="zh-CN" sz="2400" dirty="0"/>
                  <a:t> is the optimized criteria network under the optimized criteria set α. </a:t>
                </a:r>
                <a:endParaRPr lang="zh-CN" altLang="zh-CN" sz="2400" dirty="0"/>
              </a:p>
              <a:p>
                <a:r>
                  <a:rPr kumimoji="1" lang="en" altLang="zh-CN" dirty="0"/>
                  <a:t>﻿</a:t>
                </a:r>
                <a:r>
                  <a:rPr kumimoji="1" lang="en" altLang="zh-CN" sz="2400" dirty="0"/>
                  <a:t>To further consider the computation cost of the pruned network, the penalty for the computation cost is also included in the validation loss</a:t>
                </a:r>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m:ctrlPr>
                        </m:sSubPr>
                        <m:e>
                          <m:r>
                            <a:rPr lang="en-US" altLang="zh-CN" sz="2400" i="1"/>
                            <m:t>ℒ</m:t>
                          </m:r>
                        </m:e>
                        <m:sub>
                          <m:r>
                            <a:rPr lang="en-US" altLang="zh-CN" sz="2400" i="1"/>
                            <m:t>𝑣𝑎𝑙</m:t>
                          </m:r>
                        </m:sub>
                      </m:sSub>
                      <m:r>
                        <a:rPr lang="en-US" altLang="zh-CN" sz="2400" i="1"/>
                        <m:t>=</m:t>
                      </m:r>
                      <m:sSub>
                        <m:sSubPr>
                          <m:ctrlPr>
                            <a:rPr lang="zh-CN" altLang="zh-CN" sz="2400" i="1"/>
                          </m:ctrlPr>
                        </m:sSubPr>
                        <m:e>
                          <m:r>
                            <a:rPr lang="en-US" altLang="zh-CN" sz="2400" i="1"/>
                            <m:t>ℒ</m:t>
                          </m:r>
                        </m:e>
                        <m:sub>
                          <m:r>
                            <a:rPr lang="en-US" altLang="zh-CN" sz="2400" i="1"/>
                            <m:t>𝑐𝑟𝑖𝑡</m:t>
                          </m:r>
                        </m:sub>
                      </m:sSub>
                      <m:r>
                        <a:rPr lang="en-US" altLang="zh-CN" sz="2400" i="1"/>
                        <m:t>+</m:t>
                      </m:r>
                      <m:sSub>
                        <m:sSubPr>
                          <m:ctrlPr>
                            <a:rPr lang="zh-CN" altLang="zh-CN" sz="2400" i="1"/>
                          </m:ctrlPr>
                        </m:sSubPr>
                        <m:e>
                          <m:r>
                            <a:rPr lang="en-US" altLang="zh-CN" sz="2400" i="1"/>
                            <m:t>𝜆</m:t>
                          </m:r>
                        </m:e>
                        <m:sub>
                          <m:r>
                            <a:rPr lang="en-US" altLang="zh-CN" sz="2400" i="1"/>
                            <m:t>𝑐𝑜𝑚𝑝</m:t>
                          </m:r>
                        </m:sub>
                      </m:sSub>
                      <m:sSub>
                        <m:sSubPr>
                          <m:ctrlPr>
                            <a:rPr lang="zh-CN" altLang="zh-CN" sz="2400" i="1"/>
                          </m:ctrlPr>
                        </m:sSubPr>
                        <m:e>
                          <m:r>
                            <a:rPr lang="en-US" altLang="zh-CN" sz="2400" i="1"/>
                            <m:t>ℒ</m:t>
                          </m:r>
                        </m:e>
                        <m:sub>
                          <m:r>
                            <a:rPr lang="en-US" altLang="zh-CN" sz="2400" i="1"/>
                            <m:t>𝑐𝑜𝑚𝑝</m:t>
                          </m:r>
                        </m:sub>
                      </m:sSub>
                    </m:oMath>
                  </m:oMathPara>
                </a14:m>
                <a:endParaRPr lang="zh-CN" altLang="zh-CN" sz="2400" dirty="0"/>
              </a:p>
              <a:p>
                <a:r>
                  <a:rPr lang="en-US" altLang="zh-CN" sz="2600" dirty="0"/>
                  <a:t>Where </a:t>
                </a:r>
                <a14:m>
                  <m:oMath xmlns:m="http://schemas.openxmlformats.org/officeDocument/2006/math">
                    <m:sSub>
                      <m:sSubPr>
                        <m:ctrlPr>
                          <a:rPr lang="zh-CN" altLang="zh-CN" sz="2600" i="1"/>
                        </m:ctrlPr>
                      </m:sSubPr>
                      <m:e>
                        <m:r>
                          <a:rPr lang="en-US" altLang="zh-CN" sz="2600" i="1"/>
                          <m:t>ℒ</m:t>
                        </m:r>
                      </m:e>
                      <m:sub>
                        <m:r>
                          <a:rPr lang="en-US" altLang="zh-CN" sz="2600" i="1"/>
                          <m:t>𝑐𝑟𝑖𝑡</m:t>
                        </m:r>
                      </m:sub>
                    </m:sSub>
                  </m:oMath>
                </a14:m>
                <a:r>
                  <a:rPr lang="en-US" altLang="zh-CN" sz="2600" dirty="0"/>
                  <a:t> is the standard classification loss of the criteria network, and </a:t>
                </a:r>
                <a14:m>
                  <m:oMath xmlns:m="http://schemas.openxmlformats.org/officeDocument/2006/math">
                    <m:sSub>
                      <m:sSubPr>
                        <m:ctrlPr>
                          <a:rPr lang="zh-CN" altLang="zh-CN" sz="2600" i="1"/>
                        </m:ctrlPr>
                      </m:sSubPr>
                      <m:e>
                        <m:r>
                          <a:rPr lang="en-US" altLang="zh-CN" sz="2600" i="1"/>
                          <m:t>ℒ</m:t>
                        </m:r>
                      </m:e>
                      <m:sub>
                        <m:r>
                          <a:rPr lang="en-US" altLang="zh-CN" sz="2600" i="1"/>
                          <m:t>𝑐𝑜𝑚𝑝</m:t>
                        </m:r>
                      </m:sub>
                    </m:sSub>
                  </m:oMath>
                </a14:m>
                <a:r>
                  <a:rPr lang="en-US" altLang="zh-CN" sz="2600" dirty="0"/>
                  <a:t> is the computation loss of the pruned network. </a:t>
                </a:r>
                <a14:m>
                  <m:oMath xmlns:m="http://schemas.openxmlformats.org/officeDocument/2006/math">
                    <m:sSub>
                      <m:sSubPr>
                        <m:ctrlPr>
                          <a:rPr lang="zh-CN" altLang="zh-CN" sz="2600" i="1"/>
                        </m:ctrlPr>
                      </m:sSubPr>
                      <m:e>
                        <m:r>
                          <a:rPr lang="en-US" altLang="zh-CN" sz="2600" i="1"/>
                          <m:t>𝜆</m:t>
                        </m:r>
                      </m:e>
                      <m:sub>
                        <m:r>
                          <a:rPr lang="en-US" altLang="zh-CN" sz="2600" i="1"/>
                          <m:t>𝑐𝑜𝑚𝑝</m:t>
                        </m:r>
                      </m:sub>
                    </m:sSub>
                  </m:oMath>
                </a14:m>
                <a:r>
                  <a:rPr lang="en-US" altLang="zh-CN" sz="2600" dirty="0"/>
                  <a:t> is a balance of these two losses. In this way,  The optimized criteria parameters α for the network under different computation constraints can be found.</a:t>
                </a:r>
                <a:endParaRPr kumimoji="1" lang="zh-CN" altLang="en-US" sz="2600" dirty="0"/>
              </a:p>
            </p:txBody>
          </p:sp>
        </mc:Choice>
        <mc:Fallback>
          <p:sp>
            <p:nvSpPr>
              <p:cNvPr id="3" name="内容占位符 2">
                <a:extLst>
                  <a:ext uri="{FF2B5EF4-FFF2-40B4-BE49-F238E27FC236}">
                    <a16:creationId xmlns:a16="http://schemas.microsoft.com/office/drawing/2014/main" id="{3C917561-5C04-DF4B-B676-D44CB216C880}"/>
                  </a:ext>
                </a:extLst>
              </p:cNvPr>
              <p:cNvSpPr>
                <a:spLocks noGrp="1" noRot="1" noChangeAspect="1" noMove="1" noResize="1" noEditPoints="1" noAdjustHandles="1" noChangeArrowheads="1" noChangeShapeType="1" noTextEdit="1"/>
              </p:cNvSpPr>
              <p:nvPr>
                <p:ph idx="1"/>
              </p:nvPr>
            </p:nvSpPr>
            <p:spPr>
              <a:xfrm>
                <a:off x="838200" y="1153886"/>
                <a:ext cx="10515600" cy="5023077"/>
              </a:xfrm>
              <a:blipFill>
                <a:blip r:embed="rId2"/>
                <a:stretch>
                  <a:fillRect l="-844" t="-1515" r="-8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042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40B18-3002-9B46-BADD-09F393EFB4FC}"/>
              </a:ext>
            </a:extLst>
          </p:cNvPr>
          <p:cNvSpPr>
            <a:spLocks noGrp="1"/>
          </p:cNvSpPr>
          <p:nvPr>
            <p:ph type="title"/>
          </p:nvPr>
        </p:nvSpPr>
        <p:spPr>
          <a:xfrm>
            <a:off x="838200" y="365126"/>
            <a:ext cx="10515600" cy="679904"/>
          </a:xfrm>
        </p:spPr>
        <p:txBody>
          <a:bodyPr>
            <a:normAutofit fontScale="90000"/>
          </a:bodyPr>
          <a:lstStyle/>
          <a:p>
            <a:r>
              <a:rPr kumimoji="1" lang="en" altLang="zh-CN" dirty="0"/>
              <a:t>﻿Criteria Backward</a:t>
            </a:r>
            <a:r>
              <a:rPr kumimoji="1" lang="zh-CN" altLang="en-US" dirty="0"/>
              <a:t> </a:t>
            </a:r>
            <a:r>
              <a:rPr kumimoji="1" lang="en-US" altLang="zh-CN" dirty="0"/>
              <a:t>&amp;</a:t>
            </a:r>
            <a:r>
              <a:rPr kumimoji="1" lang="zh-CN" altLang="en-US" dirty="0"/>
              <a:t> </a:t>
            </a:r>
            <a:r>
              <a:rPr kumimoji="1" lang="en" altLang="zh-CN" dirty="0"/>
              <a:t>﻿After DCS Training</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2FD74C0-F2E1-1A42-A931-47B0B5D39C90}"/>
                  </a:ext>
                </a:extLst>
              </p:cNvPr>
              <p:cNvSpPr>
                <a:spLocks noGrp="1"/>
              </p:cNvSpPr>
              <p:nvPr>
                <p:ph idx="1"/>
              </p:nvPr>
            </p:nvSpPr>
            <p:spPr>
              <a:xfrm>
                <a:off x="838200" y="1045030"/>
                <a:ext cx="10515600" cy="5131933"/>
              </a:xfrm>
            </p:spPr>
            <p:txBody>
              <a:bodyPr/>
              <a:lstStyle/>
              <a:p>
                <a:r>
                  <a:rPr kumimoji="1" lang="en" altLang="zh-CN" dirty="0"/>
                  <a:t>They backward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ℒ</m:t>
                        </m:r>
                      </m:e>
                      <m:sub>
                        <m:r>
                          <a:rPr lang="en-US" altLang="zh-CN" i="1">
                            <a:latin typeface="Cambria Math" panose="02040503050406030204" pitchFamily="18" charset="0"/>
                          </a:rPr>
                          <m:t>𝑣𝑎𝑙</m:t>
                        </m:r>
                      </m:sub>
                    </m:sSub>
                  </m:oMath>
                </a14:m>
                <a:r>
                  <a:rPr kumimoji="1" lang="en" altLang="zh-CN" dirty="0"/>
                  <a:t> to </a:t>
                </a:r>
                <a:r>
                  <a:rPr kumimoji="1" lang="el-GR" altLang="zh-CN" dirty="0"/>
                  <a:t>α</a:t>
                </a:r>
                <a:r>
                  <a:rPr kumimoji="1" lang="zh-CN" altLang="en-US" dirty="0"/>
                  <a:t> </a:t>
                </a:r>
                <a:r>
                  <a:rPr kumimoji="1" lang="en" altLang="zh-CN" dirty="0"/>
                  <a:t>to update these parameters collaboratively at the same time. </a:t>
                </a:r>
              </a:p>
              <a:p>
                <a:endParaRPr kumimoji="1" lang="en" altLang="zh-CN" dirty="0"/>
              </a:p>
              <a:p>
                <a:r>
                  <a:rPr kumimoji="1" lang="en" altLang="zh-CN" dirty="0"/>
                  <a:t>﻿By choosing the criterion with the maximum probability, ﻿we get the final criteria set </a:t>
                </a:r>
                <a14:m>
                  <m:oMath xmlns:m="http://schemas.openxmlformats.org/officeDocument/2006/math">
                    <m:r>
                      <a:rPr lang="en-US" altLang="zh-CN" i="1"/>
                      <m:t>𝒯</m:t>
                    </m:r>
                  </m:oMath>
                </a14:m>
                <a:r>
                  <a:rPr kumimoji="1" lang="en" altLang="zh-CN" dirty="0"/>
                  <a:t> for all the layers. ﻿The pruned network is then retrained to get the final accurate pruned model</a:t>
                </a:r>
                <a:endParaRPr kumimoji="1" lang="zh-CN" altLang="en-US" dirty="0"/>
              </a:p>
            </p:txBody>
          </p:sp>
        </mc:Choice>
        <mc:Fallback>
          <p:sp>
            <p:nvSpPr>
              <p:cNvPr id="3" name="内容占位符 2">
                <a:extLst>
                  <a:ext uri="{FF2B5EF4-FFF2-40B4-BE49-F238E27FC236}">
                    <a16:creationId xmlns:a16="http://schemas.microsoft.com/office/drawing/2014/main" id="{82FD74C0-F2E1-1A42-A931-47B0B5D39C90}"/>
                  </a:ext>
                </a:extLst>
              </p:cNvPr>
              <p:cNvSpPr>
                <a:spLocks noGrp="1" noRot="1" noChangeAspect="1" noMove="1" noResize="1" noEditPoints="1" noAdjustHandles="1" noChangeArrowheads="1" noChangeShapeType="1" noTextEdit="1"/>
              </p:cNvSpPr>
              <p:nvPr>
                <p:ph idx="1"/>
              </p:nvPr>
            </p:nvSpPr>
            <p:spPr>
              <a:xfrm>
                <a:off x="838200" y="1045030"/>
                <a:ext cx="10515600" cy="5131933"/>
              </a:xfrm>
              <a:blipFill>
                <a:blip r:embed="rId2"/>
                <a:stretch>
                  <a:fillRect l="-965" t="-19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238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C8627-4980-534F-89BB-BA4A6E18C9DB}"/>
              </a:ext>
            </a:extLst>
          </p:cNvPr>
          <p:cNvSpPr>
            <a:spLocks noGrp="1"/>
          </p:cNvSpPr>
          <p:nvPr>
            <p:ph type="title"/>
          </p:nvPr>
        </p:nvSpPr>
        <p:spPr>
          <a:xfrm>
            <a:off x="838200" y="365126"/>
            <a:ext cx="10515600" cy="636360"/>
          </a:xfrm>
        </p:spPr>
        <p:txBody>
          <a:bodyPr>
            <a:normAutofit fontScale="90000"/>
          </a:bodyPr>
          <a:lstStyle/>
          <a:p>
            <a:r>
              <a:rPr kumimoji="1" lang="en" altLang="zh-CN" dirty="0"/>
              <a:t>﻿Experiments</a:t>
            </a:r>
            <a:endParaRPr kumimoji="1" lang="zh-CN" altLang="en-US" dirty="0"/>
          </a:p>
        </p:txBody>
      </p:sp>
      <p:sp>
        <p:nvSpPr>
          <p:cNvPr id="3" name="内容占位符 2">
            <a:extLst>
              <a:ext uri="{FF2B5EF4-FFF2-40B4-BE49-F238E27FC236}">
                <a16:creationId xmlns:a16="http://schemas.microsoft.com/office/drawing/2014/main" id="{2692626F-2635-5141-87F9-1B95F2072A53}"/>
              </a:ext>
            </a:extLst>
          </p:cNvPr>
          <p:cNvSpPr>
            <a:spLocks noGrp="1"/>
          </p:cNvSpPr>
          <p:nvPr>
            <p:ph idx="1"/>
          </p:nvPr>
        </p:nvSpPr>
        <p:spPr>
          <a:xfrm>
            <a:off x="838200" y="1110343"/>
            <a:ext cx="10515600" cy="5066620"/>
          </a:xfrm>
        </p:spPr>
        <p:txBody>
          <a:bodyPr/>
          <a:lstStyle/>
          <a:p>
            <a:r>
              <a:rPr kumimoji="1" lang="en" altLang="zh-CN" dirty="0"/>
              <a:t>﻿Datasets : ﻿CIFAR-10, CIFAR-100 and ILSVRC-2012.</a:t>
            </a:r>
          </a:p>
          <a:p>
            <a:r>
              <a:rPr kumimoji="1" lang="en" altLang="zh-CN" dirty="0"/>
              <a:t>﻿Architecture Setting : ﻿</a:t>
            </a:r>
            <a:r>
              <a:rPr kumimoji="1" lang="en" altLang="zh-CN" dirty="0" err="1"/>
              <a:t>ResNet</a:t>
            </a:r>
            <a:r>
              <a:rPr kumimoji="1" lang="en" altLang="zh-CN" dirty="0"/>
              <a:t> has less redundancy than </a:t>
            </a:r>
            <a:r>
              <a:rPr kumimoji="1" lang="en" altLang="zh-CN" dirty="0" err="1"/>
              <a:t>VGGNet</a:t>
            </a:r>
            <a:r>
              <a:rPr kumimoji="1" lang="en" altLang="zh-CN" dirty="0"/>
              <a:t> and accelerating </a:t>
            </a:r>
            <a:r>
              <a:rPr kumimoji="1" lang="en" altLang="zh-CN" dirty="0" err="1"/>
              <a:t>ResNet</a:t>
            </a:r>
            <a:r>
              <a:rPr kumimoji="1" lang="en" altLang="zh-CN" dirty="0"/>
              <a:t> is more difficult than accelerating </a:t>
            </a:r>
            <a:r>
              <a:rPr kumimoji="1" lang="en" altLang="zh-CN" dirty="0" err="1"/>
              <a:t>VGGNet</a:t>
            </a:r>
            <a:r>
              <a:rPr kumimoji="1" lang="en" altLang="zh-CN" dirty="0"/>
              <a:t>. Therefore, they focus on pruning the challenging </a:t>
            </a:r>
            <a:r>
              <a:rPr kumimoji="1" lang="en" altLang="zh-CN" dirty="0" err="1"/>
              <a:t>ResNet</a:t>
            </a:r>
            <a:r>
              <a:rPr kumimoji="1" lang="en" altLang="zh-CN" dirty="0"/>
              <a:t>.</a:t>
            </a:r>
          </a:p>
          <a:p>
            <a:r>
              <a:rPr kumimoji="1" lang="en" altLang="zh-CN" dirty="0"/>
              <a:t>﻿Normal Training Setting : using the unpruned network as benchmark</a:t>
            </a:r>
          </a:p>
          <a:p>
            <a:r>
              <a:rPr kumimoji="1" lang="en" altLang="zh-CN" dirty="0"/>
              <a:t>﻿DCS training Setting : using ﻿ℓ1-norm, ℓ2-norm and geometric median based criteria.</a:t>
            </a:r>
          </a:p>
          <a:p>
            <a:r>
              <a:rPr kumimoji="1" lang="en" altLang="zh-CN" dirty="0"/>
              <a:t>﻿Pruning Setting. After training DCS, we prune the network with the optimized criteria and fine-tune the network with the full training set. </a:t>
            </a:r>
            <a:endParaRPr kumimoji="1" lang="zh-CN" altLang="en-US" dirty="0"/>
          </a:p>
        </p:txBody>
      </p:sp>
    </p:spTree>
    <p:extLst>
      <p:ext uri="{BB962C8B-B14F-4D97-AF65-F5344CB8AC3E}">
        <p14:creationId xmlns:p14="http://schemas.microsoft.com/office/powerpoint/2010/main" val="366339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C30BFF-67C8-A94C-972A-6C263CB80902}"/>
              </a:ext>
            </a:extLst>
          </p:cNvPr>
          <p:cNvSpPr>
            <a:spLocks noGrp="1"/>
          </p:cNvSpPr>
          <p:nvPr>
            <p:ph type="title"/>
          </p:nvPr>
        </p:nvSpPr>
        <p:spPr>
          <a:xfrm>
            <a:off x="838200" y="365126"/>
            <a:ext cx="10515600" cy="473074"/>
          </a:xfrm>
        </p:spPr>
        <p:txBody>
          <a:bodyPr>
            <a:normAutofit fontScale="90000"/>
          </a:bodyPr>
          <a:lstStyle/>
          <a:p>
            <a:r>
              <a:rPr kumimoji="1" lang="en" altLang="zh-CN" dirty="0"/>
              <a:t>Experiments</a:t>
            </a:r>
            <a:endParaRPr kumimoji="1" lang="zh-CN" altLang="en-US" dirty="0"/>
          </a:p>
        </p:txBody>
      </p:sp>
      <p:pic>
        <p:nvPicPr>
          <p:cNvPr id="4" name="内容占位符 3">
            <a:extLst>
              <a:ext uri="{FF2B5EF4-FFF2-40B4-BE49-F238E27FC236}">
                <a16:creationId xmlns:a16="http://schemas.microsoft.com/office/drawing/2014/main" id="{85B4A7FF-B63C-0C40-83CB-39ACE1EF603B}"/>
              </a:ext>
            </a:extLst>
          </p:cNvPr>
          <p:cNvPicPr>
            <a:picLocks noGrp="1" noChangeAspect="1"/>
          </p:cNvPicPr>
          <p:nvPr>
            <p:ph idx="1"/>
          </p:nvPr>
        </p:nvPicPr>
        <p:blipFill>
          <a:blip r:embed="rId2"/>
          <a:stretch>
            <a:fillRect/>
          </a:stretch>
        </p:blipFill>
        <p:spPr>
          <a:xfrm>
            <a:off x="1915885" y="838200"/>
            <a:ext cx="7739743" cy="6054841"/>
          </a:xfrm>
          <a:prstGeom prst="rect">
            <a:avLst/>
          </a:prstGeom>
        </p:spPr>
      </p:pic>
    </p:spTree>
    <p:extLst>
      <p:ext uri="{BB962C8B-B14F-4D97-AF65-F5344CB8AC3E}">
        <p14:creationId xmlns:p14="http://schemas.microsoft.com/office/powerpoint/2010/main" val="351985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4B342-6C34-5E41-89D8-EC6152764D57}"/>
              </a:ext>
            </a:extLst>
          </p:cNvPr>
          <p:cNvSpPr>
            <a:spLocks noGrp="1"/>
          </p:cNvSpPr>
          <p:nvPr>
            <p:ph type="title"/>
          </p:nvPr>
        </p:nvSpPr>
        <p:spPr>
          <a:xfrm>
            <a:off x="838200" y="365125"/>
            <a:ext cx="10515600" cy="636361"/>
          </a:xfrm>
        </p:spPr>
        <p:txBody>
          <a:bodyPr>
            <a:normAutofit fontScale="90000"/>
          </a:bodyPr>
          <a:lstStyle/>
          <a:p>
            <a:r>
              <a:rPr kumimoji="1" lang="en-US" altLang="zh-CN" dirty="0"/>
              <a:t>Introduction</a:t>
            </a:r>
            <a:r>
              <a:rPr kumimoji="1" lang="zh-CN" altLang="en-US" dirty="0"/>
              <a:t> </a:t>
            </a:r>
          </a:p>
        </p:txBody>
      </p:sp>
      <p:sp>
        <p:nvSpPr>
          <p:cNvPr id="3" name="内容占位符 2">
            <a:extLst>
              <a:ext uri="{FF2B5EF4-FFF2-40B4-BE49-F238E27FC236}">
                <a16:creationId xmlns:a16="http://schemas.microsoft.com/office/drawing/2014/main" id="{B7C5E252-89FE-A74A-A01A-8EDF50F9DA48}"/>
              </a:ext>
            </a:extLst>
          </p:cNvPr>
          <p:cNvSpPr>
            <a:spLocks noGrp="1"/>
          </p:cNvSpPr>
          <p:nvPr>
            <p:ph idx="1"/>
          </p:nvPr>
        </p:nvSpPr>
        <p:spPr>
          <a:xfrm>
            <a:off x="838200" y="1001486"/>
            <a:ext cx="10515600" cy="5761550"/>
          </a:xfrm>
        </p:spPr>
        <p:txBody>
          <a:bodyPr>
            <a:normAutofit/>
          </a:bodyPr>
          <a:lstStyle/>
          <a:p>
            <a:r>
              <a:rPr kumimoji="1" lang="en-US" altLang="zh-CN" dirty="0"/>
              <a:t>Previous</a:t>
            </a:r>
            <a:r>
              <a:rPr kumimoji="1" lang="zh-CN" altLang="en-US" dirty="0"/>
              <a:t> </a:t>
            </a:r>
            <a:r>
              <a:rPr kumimoji="1" lang="en-US" altLang="zh-CN" dirty="0"/>
              <a:t>pruning drawback:</a:t>
            </a:r>
          </a:p>
          <a:p>
            <a:pPr lvl="1"/>
            <a:r>
              <a:rPr kumimoji="1" lang="en-US" altLang="zh-CN" dirty="0"/>
              <a:t>Failed to ﻿consider the variety of filter distribution across layers</a:t>
            </a:r>
          </a:p>
          <a:p>
            <a:pPr lvl="1"/>
            <a:r>
              <a:rPr kumimoji="1" lang="en" altLang="zh-CN" dirty="0"/>
              <a:t>﻿Failed to consider that all the layers in the network collaboratively make the final prediction</a:t>
            </a:r>
            <a:endParaRPr kumimoji="1" lang="en-US" altLang="zh-CN" dirty="0"/>
          </a:p>
          <a:p>
            <a:r>
              <a:rPr kumimoji="1" lang="en-US" altLang="zh-CN" dirty="0"/>
              <a:t>Contribution</a:t>
            </a:r>
          </a:p>
          <a:p>
            <a:pPr lvl="1"/>
            <a:r>
              <a:rPr kumimoji="1" lang="en" altLang="zh-CN" dirty="0"/>
              <a:t>﻿They propose an effective learning frame</a:t>
            </a:r>
            <a:r>
              <a:rPr kumimoji="1" lang="en-US" altLang="zh-CN" dirty="0"/>
              <a:t>-</a:t>
            </a:r>
            <a:r>
              <a:rPr kumimoji="1" lang="en" altLang="zh-CN" dirty="0"/>
              <a:t>work, Learning Filter Pruning Criteria (LFPC).</a:t>
            </a:r>
            <a:r>
              <a:rPr kumimoji="1" lang="zh-CN" altLang="en-US" dirty="0"/>
              <a:t> </a:t>
            </a:r>
            <a:r>
              <a:rPr kumimoji="1" lang="en" altLang="zh-CN" dirty="0"/>
              <a:t>This framework can learn </a:t>
            </a:r>
          </a:p>
          <a:p>
            <a:pPr marL="457200" lvl="1" indent="0">
              <a:buNone/>
            </a:pPr>
            <a:r>
              <a:rPr kumimoji="1" lang="en" altLang="zh-CN" dirty="0"/>
              <a:t>to select the most</a:t>
            </a:r>
            <a:r>
              <a:rPr kumimoji="1" lang="zh-CN" altLang="en-US" dirty="0"/>
              <a:t> </a:t>
            </a:r>
            <a:r>
              <a:rPr kumimoji="1" lang="en" altLang="zh-CN" dirty="0"/>
              <a:t>appropriate pruning </a:t>
            </a:r>
          </a:p>
          <a:p>
            <a:pPr marL="457200" lvl="1" indent="0">
              <a:buNone/>
            </a:pPr>
            <a:r>
              <a:rPr kumimoji="1" lang="en" altLang="zh-CN" dirty="0"/>
              <a:t>criteria for each functional layer. </a:t>
            </a:r>
          </a:p>
          <a:p>
            <a:pPr lvl="1"/>
            <a:r>
              <a:rPr kumimoji="1" lang="en" altLang="zh-CN" dirty="0"/>
              <a:t>They propose Differentiable Criteria </a:t>
            </a:r>
          </a:p>
          <a:p>
            <a:pPr marL="457200" lvl="1" indent="0">
              <a:buNone/>
            </a:pPr>
            <a:r>
              <a:rPr kumimoji="1" lang="en" altLang="zh-CN" dirty="0"/>
              <a:t>Sampler (DCS) can be trained end-to-end </a:t>
            </a:r>
          </a:p>
          <a:p>
            <a:pPr marL="457200" lvl="1" indent="0">
              <a:buNone/>
            </a:pPr>
            <a:r>
              <a:rPr kumimoji="1" lang="en" altLang="zh-CN" dirty="0"/>
              <a:t>and consider all the layers concurrently </a:t>
            </a:r>
          </a:p>
          <a:p>
            <a:pPr marL="457200" lvl="1" indent="0">
              <a:buNone/>
            </a:pPr>
            <a:r>
              <a:rPr kumimoji="1" lang="en" altLang="zh-CN" dirty="0"/>
              <a:t>during pruning.</a:t>
            </a:r>
          </a:p>
        </p:txBody>
      </p:sp>
      <p:pic>
        <p:nvPicPr>
          <p:cNvPr id="5" name="图片 4">
            <a:extLst>
              <a:ext uri="{FF2B5EF4-FFF2-40B4-BE49-F238E27FC236}">
                <a16:creationId xmlns:a16="http://schemas.microsoft.com/office/drawing/2014/main" id="{EA9561A6-209B-2C4B-A3C2-8A81CCCC3953}"/>
              </a:ext>
            </a:extLst>
          </p:cNvPr>
          <p:cNvPicPr>
            <a:picLocks noChangeAspect="1"/>
          </p:cNvPicPr>
          <p:nvPr/>
        </p:nvPicPr>
        <p:blipFill>
          <a:blip r:embed="rId2"/>
          <a:stretch>
            <a:fillRect/>
          </a:stretch>
        </p:blipFill>
        <p:spPr>
          <a:xfrm>
            <a:off x="7100677" y="3429000"/>
            <a:ext cx="5091323" cy="3334036"/>
          </a:xfrm>
          <a:prstGeom prst="rect">
            <a:avLst/>
          </a:prstGeom>
        </p:spPr>
      </p:pic>
    </p:spTree>
    <p:extLst>
      <p:ext uri="{BB962C8B-B14F-4D97-AF65-F5344CB8AC3E}">
        <p14:creationId xmlns:p14="http://schemas.microsoft.com/office/powerpoint/2010/main" val="117816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205C8-89CE-9246-8AE4-C26171C353AC}"/>
              </a:ext>
            </a:extLst>
          </p:cNvPr>
          <p:cNvSpPr>
            <a:spLocks noGrp="1"/>
          </p:cNvSpPr>
          <p:nvPr>
            <p:ph type="title"/>
          </p:nvPr>
        </p:nvSpPr>
        <p:spPr>
          <a:xfrm>
            <a:off x="838200" y="365125"/>
            <a:ext cx="10515600" cy="560161"/>
          </a:xfrm>
        </p:spPr>
        <p:txBody>
          <a:bodyPr>
            <a:normAutofit fontScale="90000"/>
          </a:bodyPr>
          <a:lstStyle/>
          <a:p>
            <a:r>
              <a:rPr kumimoji="1" lang="en-US" altLang="zh-CN" dirty="0"/>
              <a:t>Related work</a:t>
            </a:r>
            <a:endParaRPr kumimoji="1" lang="zh-CN" altLang="en-US" dirty="0"/>
          </a:p>
        </p:txBody>
      </p:sp>
      <p:sp>
        <p:nvSpPr>
          <p:cNvPr id="3" name="内容占位符 2">
            <a:extLst>
              <a:ext uri="{FF2B5EF4-FFF2-40B4-BE49-F238E27FC236}">
                <a16:creationId xmlns:a16="http://schemas.microsoft.com/office/drawing/2014/main" id="{94D63FF1-E218-EE4E-9137-668EA32DCE86}"/>
              </a:ext>
            </a:extLst>
          </p:cNvPr>
          <p:cNvSpPr>
            <a:spLocks noGrp="1"/>
          </p:cNvSpPr>
          <p:nvPr>
            <p:ph idx="1"/>
          </p:nvPr>
        </p:nvSpPr>
        <p:spPr>
          <a:xfrm>
            <a:off x="838200" y="925286"/>
            <a:ext cx="10515600" cy="5251677"/>
          </a:xfrm>
        </p:spPr>
        <p:txBody>
          <a:bodyPr/>
          <a:lstStyle/>
          <a:p>
            <a:r>
              <a:rPr kumimoji="1" lang="en" altLang="zh-CN" dirty="0"/>
              <a:t>﻿Weight-based Criteria</a:t>
            </a:r>
          </a:p>
          <a:p>
            <a:pPr lvl="1"/>
            <a:r>
              <a:rPr kumimoji="1" lang="en" altLang="zh-CN" dirty="0"/>
              <a:t>﻿Utilize the weights of the filters to determine the importance of the filter.</a:t>
            </a:r>
          </a:p>
          <a:p>
            <a:r>
              <a:rPr kumimoji="1" lang="en" altLang="zh-CN" dirty="0"/>
              <a:t>﻿Activation-based Criteria.</a:t>
            </a:r>
          </a:p>
          <a:p>
            <a:pPr lvl="1"/>
            <a:r>
              <a:rPr kumimoji="1" lang="en" altLang="zh-CN" dirty="0"/>
              <a:t>﻿Utilize the training data and filter activations to determine the pruned filters.</a:t>
            </a:r>
          </a:p>
          <a:p>
            <a:r>
              <a:rPr kumimoji="1" lang="en" altLang="zh-CN" dirty="0"/>
              <a:t>﻿Greedy and One-shot Pruning. </a:t>
            </a:r>
          </a:p>
          <a:p>
            <a:pPr lvl="1"/>
            <a:r>
              <a:rPr kumimoji="1" lang="en" altLang="zh-CN" dirty="0"/>
              <a:t>﻿Greedy pruning, or oracle pruning, means the pruning and retraining should be operated for multiple times.</a:t>
            </a:r>
          </a:p>
          <a:p>
            <a:pPr lvl="1"/>
            <a:r>
              <a:rPr kumimoji="1" lang="en" altLang="zh-CN" dirty="0"/>
              <a:t>﻿In contrast, one-shot pruning prunes the network once and retrained once to recover the accuracy.</a:t>
            </a:r>
          </a:p>
          <a:p>
            <a:r>
              <a:rPr kumimoji="1" lang="en" altLang="zh-CN" dirty="0"/>
              <a:t>﻿Other Pruning and Searching Methods.</a:t>
            </a:r>
          </a:p>
          <a:p>
            <a:pPr lvl="1"/>
            <a:r>
              <a:rPr kumimoji="1" lang="en" altLang="zh-CN" dirty="0"/>
              <a:t>﻿Reinforcement Learning or Meta-Learning.</a:t>
            </a:r>
            <a:endParaRPr kumimoji="1" lang="zh-CN" altLang="en-US" dirty="0"/>
          </a:p>
        </p:txBody>
      </p:sp>
    </p:spTree>
    <p:extLst>
      <p:ext uri="{BB962C8B-B14F-4D97-AF65-F5344CB8AC3E}">
        <p14:creationId xmlns:p14="http://schemas.microsoft.com/office/powerpoint/2010/main" val="234794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7F888-2E75-2745-9B3F-76000C7E00CB}"/>
              </a:ext>
            </a:extLst>
          </p:cNvPr>
          <p:cNvSpPr>
            <a:spLocks noGrp="1"/>
          </p:cNvSpPr>
          <p:nvPr>
            <p:ph type="title"/>
          </p:nvPr>
        </p:nvSpPr>
        <p:spPr>
          <a:xfrm>
            <a:off x="838200" y="365125"/>
            <a:ext cx="10515600" cy="473075"/>
          </a:xfrm>
        </p:spPr>
        <p:txBody>
          <a:bodyPr>
            <a:normAutofit fontScale="90000"/>
          </a:bodyPr>
          <a:lstStyle/>
          <a:p>
            <a:r>
              <a:rPr kumimoji="1" lang="en" altLang="zh-CN" dirty="0"/>
              <a:t>﻿Methodology</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B2FDBE3-A3C2-4841-901E-36649DF6A066}"/>
                  </a:ext>
                </a:extLst>
              </p:cNvPr>
              <p:cNvSpPr>
                <a:spLocks noGrp="1"/>
              </p:cNvSpPr>
              <p:nvPr>
                <p:ph idx="1"/>
              </p:nvPr>
            </p:nvSpPr>
            <p:spPr>
              <a:xfrm>
                <a:off x="838200" y="838200"/>
                <a:ext cx="10515600" cy="5338763"/>
              </a:xfrm>
            </p:spPr>
            <p:txBody>
              <a:bodyPr/>
              <a:lstStyle/>
              <a:p>
                <a:r>
                  <a:rPr kumimoji="1" lang="en" altLang="zh-CN" dirty="0"/>
                  <a:t>﻿Preliminaries </a:t>
                </a:r>
              </a:p>
              <a:p>
                <a:pPr lvl="1"/>
                <a:r>
                  <a:rPr kumimoji="1" lang="en" altLang="zh-CN" dirty="0"/>
                  <a:t>﻿﻿Filter pruning aims to minimize the loss function value under sparsity constraints on filters. Given a dataset </a:t>
                </a:r>
                <a14:m>
                  <m:oMath xmlns:m="http://schemas.openxmlformats.org/officeDocument/2006/math">
                    <m:r>
                      <a:rPr lang="en-US" altLang="zh-CN" i="1"/>
                      <m:t>𝒟</m:t>
                    </m:r>
                    <m:r>
                      <a:rPr lang="en-US" altLang="zh-CN" i="1"/>
                      <m:t>=</m:t>
                    </m:r>
                    <m:sSubSup>
                      <m:sSubSupPr>
                        <m:ctrlPr>
                          <a:rPr lang="zh-CN" altLang="zh-CN" i="1"/>
                        </m:ctrlPr>
                      </m:sSubSupPr>
                      <m:e>
                        <m:d>
                          <m:dPr>
                            <m:begChr m:val="{"/>
                            <m:endChr m:val="}"/>
                            <m:ctrlPr>
                              <a:rPr lang="zh-CN" altLang="zh-CN" i="1"/>
                            </m:ctrlPr>
                          </m:dPr>
                          <m:e>
                            <m:d>
                              <m:dPr>
                                <m:ctrlPr>
                                  <a:rPr lang="zh-CN" altLang="zh-CN" i="1"/>
                                </m:ctrlPr>
                              </m:dPr>
                              <m:e>
                                <m:sSub>
                                  <m:sSubPr>
                                    <m:ctrlPr>
                                      <a:rPr lang="zh-CN" altLang="zh-CN" i="1"/>
                                    </m:ctrlPr>
                                  </m:sSubPr>
                                  <m:e>
                                    <m:r>
                                      <a:rPr lang="en-US" altLang="zh-CN" b="1" i="1"/>
                                      <m:t>𝐱</m:t>
                                    </m:r>
                                  </m:e>
                                  <m:sub>
                                    <m:r>
                                      <a:rPr lang="en-US" altLang="zh-CN" i="1"/>
                                      <m:t>𝑛</m:t>
                                    </m:r>
                                  </m:sub>
                                </m:sSub>
                                <m:r>
                                  <a:rPr lang="en-US" altLang="zh-CN" i="1"/>
                                  <m:t>,</m:t>
                                </m:r>
                                <m:sSub>
                                  <m:sSubPr>
                                    <m:ctrlPr>
                                      <a:rPr lang="zh-CN" altLang="zh-CN" i="1"/>
                                    </m:ctrlPr>
                                  </m:sSubPr>
                                  <m:e>
                                    <m:r>
                                      <a:rPr lang="en-US" altLang="zh-CN" b="1" i="1"/>
                                      <m:t>𝐲</m:t>
                                    </m:r>
                                  </m:e>
                                  <m:sub>
                                    <m:r>
                                      <a:rPr lang="en-US" altLang="zh-CN" i="1"/>
                                      <m:t>𝑛</m:t>
                                    </m:r>
                                  </m:sub>
                                </m:sSub>
                              </m:e>
                            </m:d>
                          </m:e>
                        </m:d>
                      </m:e>
                      <m:sub>
                        <m:r>
                          <a:rPr lang="en-US" altLang="zh-CN" i="1"/>
                          <m:t>𝑛</m:t>
                        </m:r>
                        <m:r>
                          <a:rPr lang="en-US" altLang="zh-CN" i="1"/>
                          <m:t>=1</m:t>
                        </m:r>
                      </m:sub>
                      <m:sup>
                        <m:r>
                          <a:rPr lang="en-US" altLang="zh-CN" i="1"/>
                          <m:t>𝑁</m:t>
                        </m:r>
                      </m:sup>
                    </m:sSubSup>
                  </m:oMath>
                </a14:m>
                <a:r>
                  <a:rPr lang="en-US" altLang="zh-CN" dirty="0"/>
                  <a:t> </a:t>
                </a:r>
                <a:r>
                  <a:rPr kumimoji="1" lang="en" altLang="zh-CN" dirty="0"/>
                  <a:t>where </a:t>
                </a:r>
                <a14:m>
                  <m:oMath xmlns:m="http://schemas.openxmlformats.org/officeDocument/2006/math">
                    <m:sSub>
                      <m:sSubPr>
                        <m:ctrlPr>
                          <a:rPr kumimoji="1" lang="en" altLang="zh-CN"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𝑛</m:t>
                        </m:r>
                      </m:sub>
                    </m:sSub>
                  </m:oMath>
                </a14:m>
                <a:r>
                  <a:rPr kumimoji="1" lang="en" altLang="zh-CN" dirty="0"/>
                  <a:t> denotes the </a:t>
                </a:r>
                <a14:m>
                  <m:oMath xmlns:m="http://schemas.openxmlformats.org/officeDocument/2006/math">
                    <m:sSub>
                      <m:sSubPr>
                        <m:ctrlPr>
                          <a:rPr kumimoji="1" lang="en" altLang="zh-CN" i="1" smtClean="0">
                            <a:latin typeface="Cambria Math" panose="02040503050406030204" pitchFamily="18" charset="0"/>
                          </a:rPr>
                        </m:ctrlPr>
                      </m:sSubPr>
                      <m:e>
                        <m:r>
                          <a:rPr kumimoji="1" lang="en-US" altLang="zh-CN" b="0" i="1" smtClean="0">
                            <a:latin typeface="Cambria Math" panose="02040503050406030204" pitchFamily="18" charset="0"/>
                          </a:rPr>
                          <m:t>𝑛</m:t>
                        </m:r>
                      </m:e>
                      <m:sub>
                        <m:r>
                          <a:rPr kumimoji="1" lang="en-US" altLang="zh-CN" b="0" i="1" smtClean="0">
                            <a:latin typeface="Cambria Math" panose="02040503050406030204" pitchFamily="18" charset="0"/>
                          </a:rPr>
                          <m:t>𝑡h</m:t>
                        </m:r>
                      </m:sub>
                    </m:sSub>
                  </m:oMath>
                </a14:m>
                <a:r>
                  <a:rPr kumimoji="1" lang="en" altLang="zh-CN" dirty="0"/>
                  <a:t> input and </a:t>
                </a:r>
                <a14:m>
                  <m:oMath xmlns:m="http://schemas.openxmlformats.org/officeDocument/2006/math">
                    <m:sSub>
                      <m:sSubPr>
                        <m:ctrlPr>
                          <a:rPr kumimoji="1" lang="en" altLang="zh-CN"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𝑛</m:t>
                        </m:r>
                      </m:sub>
                    </m:sSub>
                  </m:oMath>
                </a14:m>
                <a:r>
                  <a:rPr kumimoji="1" lang="en" altLang="zh-CN" dirty="0"/>
                  <a:t> is the corresponding output, the constrained optimization problem can be formulated as</a:t>
                </a:r>
              </a:p>
              <a:p>
                <a:pPr lvl="1"/>
                <a14:m>
                  <m:oMath xmlns:m="http://schemas.openxmlformats.org/officeDocument/2006/math">
                    <m:eqArr>
                      <m:eqArrPr>
                        <m:ctrlPr>
                          <a:rPr lang="zh-CN" altLang="zh-CN" i="1"/>
                        </m:ctrlPr>
                      </m:eqArrPr>
                      <m:e>
                        <m:limLow>
                          <m:limLowPr>
                            <m:ctrlPr>
                              <a:rPr lang="zh-CN" altLang="zh-CN" i="1"/>
                            </m:ctrlPr>
                          </m:limLowPr>
                          <m:e>
                            <m:r>
                              <a:rPr lang="en-US" altLang="zh-CN" i="1"/>
                              <m:t>𝑚𝑖𝑛</m:t>
                            </m:r>
                          </m:e>
                          <m:lim>
                            <m:r>
                              <a:rPr lang="en-US" altLang="zh-CN" i="1"/>
                              <m:t>𝒦</m:t>
                            </m:r>
                          </m:lim>
                        </m:limLow>
                        <m:r>
                          <a:rPr lang="en-US" altLang="zh-CN" i="1"/>
                          <m:t> </m:t>
                        </m:r>
                        <m:r>
                          <a:rPr lang="en-US" altLang="zh-CN" i="1"/>
                          <m:t>ℒ</m:t>
                        </m:r>
                        <m:r>
                          <a:rPr lang="en-US" altLang="zh-CN" i="1"/>
                          <m:t>(</m:t>
                        </m:r>
                        <m:r>
                          <a:rPr lang="en-US" altLang="zh-CN" i="1"/>
                          <m:t>𝒦</m:t>
                        </m:r>
                        <m:r>
                          <a:rPr lang="en-US" altLang="zh-CN" i="1"/>
                          <m:t>;</m:t>
                        </m:r>
                        <m:r>
                          <a:rPr lang="en-US" altLang="zh-CN" i="1"/>
                          <m:t>𝒟</m:t>
                        </m:r>
                        <m:r>
                          <a:rPr lang="en-US" altLang="zh-CN" i="1"/>
                          <m:t>)=</m:t>
                        </m:r>
                        <m:limLow>
                          <m:limLowPr>
                            <m:ctrlPr>
                              <a:rPr lang="zh-CN" altLang="zh-CN" i="1"/>
                            </m:ctrlPr>
                          </m:limLowPr>
                          <m:e>
                            <m:r>
                              <a:rPr lang="en-US" altLang="zh-CN" i="1"/>
                              <m:t>𝑚𝑖𝑛</m:t>
                            </m:r>
                          </m:e>
                          <m:lim>
                            <m:r>
                              <a:rPr lang="en-US" altLang="zh-CN" i="1"/>
                              <m:t>𝒦</m:t>
                            </m:r>
                          </m:lim>
                        </m:limLow>
                        <m:r>
                          <a:rPr lang="en-US" altLang="zh-CN" i="1"/>
                          <m:t> </m:t>
                        </m:r>
                        <m:f>
                          <m:fPr>
                            <m:ctrlPr>
                              <a:rPr lang="zh-CN" altLang="zh-CN" i="1"/>
                            </m:ctrlPr>
                          </m:fPr>
                          <m:num>
                            <m:r>
                              <a:rPr lang="en-US" altLang="zh-CN" i="1"/>
                              <m:t>1</m:t>
                            </m:r>
                          </m:num>
                          <m:den>
                            <m:r>
                              <a:rPr lang="en-US" altLang="zh-CN" i="1"/>
                              <m:t>𝑁</m:t>
                            </m:r>
                          </m:den>
                        </m:f>
                        <m:nary>
                          <m:naryPr>
                            <m:chr m:val="∑"/>
                            <m:limLoc m:val="undOvr"/>
                            <m:grow m:val="on"/>
                            <m:ctrlPr>
                              <a:rPr lang="zh-CN" altLang="zh-CN" i="1"/>
                            </m:ctrlPr>
                          </m:naryPr>
                          <m:sub>
                            <m:r>
                              <a:rPr lang="en-US" altLang="zh-CN" i="1"/>
                              <m:t>𝑛</m:t>
                            </m:r>
                            <m:r>
                              <a:rPr lang="en-US" altLang="zh-CN" i="1"/>
                              <m:t>=1</m:t>
                            </m:r>
                          </m:sub>
                          <m:sup>
                            <m:r>
                              <a:rPr lang="en-US" altLang="zh-CN" i="1"/>
                              <m:t>𝑁</m:t>
                            </m:r>
                          </m:sup>
                          <m:e>
                            <m:r>
                              <a:rPr lang="en-US" altLang="zh-CN" i="1"/>
                              <m:t> </m:t>
                            </m:r>
                          </m:e>
                        </m:nary>
                        <m:r>
                          <a:rPr lang="en-US" altLang="zh-CN" i="1"/>
                          <m:t>ℒ</m:t>
                        </m:r>
                        <m:d>
                          <m:dPr>
                            <m:ctrlPr>
                              <a:rPr lang="zh-CN" altLang="zh-CN" i="1"/>
                            </m:ctrlPr>
                          </m:dPr>
                          <m:e>
                            <m:r>
                              <a:rPr lang="en-US" altLang="zh-CN" i="1"/>
                              <m:t>𝒦</m:t>
                            </m:r>
                            <m:r>
                              <a:rPr lang="en-US" altLang="zh-CN" i="1"/>
                              <m:t>;</m:t>
                            </m:r>
                            <m:d>
                              <m:dPr>
                                <m:ctrlPr>
                                  <a:rPr lang="zh-CN" altLang="zh-CN" i="1"/>
                                </m:ctrlPr>
                              </m:dPr>
                              <m:e>
                                <m:sSub>
                                  <m:sSubPr>
                                    <m:ctrlPr>
                                      <a:rPr lang="zh-CN" altLang="zh-CN" i="1"/>
                                    </m:ctrlPr>
                                  </m:sSubPr>
                                  <m:e>
                                    <m:r>
                                      <a:rPr lang="en-US" altLang="zh-CN" b="1" i="1"/>
                                      <m:t>𝐱</m:t>
                                    </m:r>
                                  </m:e>
                                  <m:sub>
                                    <m:r>
                                      <a:rPr lang="en-US" altLang="zh-CN" i="1"/>
                                      <m:t>𝑛</m:t>
                                    </m:r>
                                  </m:sub>
                                </m:sSub>
                                <m:r>
                                  <a:rPr lang="en-US" altLang="zh-CN" i="1"/>
                                  <m:t>,</m:t>
                                </m:r>
                                <m:sSub>
                                  <m:sSubPr>
                                    <m:ctrlPr>
                                      <a:rPr lang="zh-CN" altLang="zh-CN" i="1"/>
                                    </m:ctrlPr>
                                  </m:sSubPr>
                                  <m:e>
                                    <m:r>
                                      <a:rPr lang="en-US" altLang="zh-CN" b="1" i="1"/>
                                      <m:t>𝐲</m:t>
                                    </m:r>
                                  </m:e>
                                  <m:sub>
                                    <m:r>
                                      <a:rPr lang="en-US" altLang="zh-CN" i="1"/>
                                      <m:t>𝑛</m:t>
                                    </m:r>
                                  </m:sub>
                                </m:sSub>
                              </m:e>
                            </m:d>
                          </m:e>
                        </m:d>
                      </m:e>
                      <m:e>
                        <m:r>
                          <m:rPr>
                            <m:nor/>
                          </m:rPr>
                          <a:rPr lang="en-US" altLang="zh-CN"/>
                          <m:t> </m:t>
                        </m:r>
                        <m:r>
                          <m:rPr>
                            <m:nor/>
                          </m:rPr>
                          <a:rPr lang="en-US" altLang="zh-CN"/>
                          <m:t>s</m:t>
                        </m:r>
                        <m:r>
                          <m:rPr>
                            <m:nor/>
                          </m:rPr>
                          <a:rPr lang="en-US" altLang="zh-CN"/>
                          <m:t>.</m:t>
                        </m:r>
                        <m:r>
                          <m:rPr>
                            <m:nor/>
                          </m:rPr>
                          <a:rPr lang="en-US" altLang="zh-CN"/>
                          <m:t>t</m:t>
                        </m:r>
                        <m:r>
                          <m:rPr>
                            <m:nor/>
                          </m:rPr>
                          <a:rPr lang="en-US" altLang="zh-CN"/>
                          <m:t>. </m:t>
                        </m:r>
                        <m:f>
                          <m:fPr>
                            <m:ctrlPr>
                              <a:rPr lang="zh-CN" altLang="zh-CN" i="1"/>
                            </m:ctrlPr>
                          </m:fPr>
                          <m:num>
                            <m:r>
                              <a:rPr lang="en-US" altLang="zh-CN" i="1"/>
                              <m:t>𝐶</m:t>
                            </m:r>
                            <m:r>
                              <a:rPr lang="en-US" altLang="zh-CN" i="1"/>
                              <m:t>(</m:t>
                            </m:r>
                            <m:r>
                              <a:rPr lang="en-US" altLang="zh-CN" i="1"/>
                              <m:t>𝒦</m:t>
                            </m:r>
                            <m:r>
                              <a:rPr lang="en-US" altLang="zh-CN" i="1"/>
                              <m:t>)</m:t>
                            </m:r>
                          </m:num>
                          <m:den>
                            <m:r>
                              <a:rPr lang="en-US" altLang="zh-CN" i="1"/>
                              <m:t>𝐶</m:t>
                            </m:r>
                            <m:r>
                              <a:rPr lang="en-US" altLang="zh-CN" i="1"/>
                              <m:t>(</m:t>
                            </m:r>
                            <m:r>
                              <a:rPr lang="en-US" altLang="zh-CN" i="1"/>
                              <m:t>ℱ</m:t>
                            </m:r>
                            <m:r>
                              <a:rPr lang="en-US" altLang="zh-CN" i="1"/>
                              <m:t>)</m:t>
                            </m:r>
                          </m:den>
                        </m:f>
                        <m:r>
                          <a:rPr lang="en-US" altLang="zh-CN" i="1"/>
                          <m:t>≤</m:t>
                        </m:r>
                        <m:r>
                          <a:rPr lang="en-US" altLang="zh-CN" i="1"/>
                          <m:t>𝑟</m:t>
                        </m:r>
                      </m:e>
                    </m:eqArr>
                  </m:oMath>
                </a14:m>
                <a:endParaRPr lang="zh-CN" altLang="zh-CN" dirty="0"/>
              </a:p>
              <a:p>
                <a:pPr lvl="1"/>
                <a:r>
                  <a:rPr lang="en" altLang="zh-CN" dirty="0"/>
                  <a:t>﻿K is kept filter, ﻿L(·) is a standard loss function (e.g., cross-entropy loss), C(·) is the computation cost of the network built from the filter set, and r is the ratio of the computation cost of be- tween pruned network and the original unpruned network.</a:t>
                </a:r>
                <a:endParaRPr lang="zh-CN" altLang="zh-CN" dirty="0"/>
              </a:p>
            </p:txBody>
          </p:sp>
        </mc:Choice>
        <mc:Fallback>
          <p:sp>
            <p:nvSpPr>
              <p:cNvPr id="3" name="内容占位符 2">
                <a:extLst>
                  <a:ext uri="{FF2B5EF4-FFF2-40B4-BE49-F238E27FC236}">
                    <a16:creationId xmlns:a16="http://schemas.microsoft.com/office/drawing/2014/main" id="{CB2FDBE3-A3C2-4841-901E-36649DF6A066}"/>
                  </a:ext>
                </a:extLst>
              </p:cNvPr>
              <p:cNvSpPr>
                <a:spLocks noGrp="1" noRot="1" noChangeAspect="1" noMove="1" noResize="1" noEditPoints="1" noAdjustHandles="1" noChangeArrowheads="1" noChangeShapeType="1" noTextEdit="1"/>
              </p:cNvSpPr>
              <p:nvPr>
                <p:ph idx="1"/>
              </p:nvPr>
            </p:nvSpPr>
            <p:spPr>
              <a:xfrm>
                <a:off x="838200" y="838200"/>
                <a:ext cx="10515600" cy="5338763"/>
              </a:xfrm>
              <a:blipFill>
                <a:blip r:embed="rId2"/>
                <a:stretch>
                  <a:fillRect l="-965" t="-1663" r="-16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728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A1299-E23F-E44D-A8A7-36F629D32BB0}"/>
              </a:ext>
            </a:extLst>
          </p:cNvPr>
          <p:cNvSpPr>
            <a:spLocks noGrp="1"/>
          </p:cNvSpPr>
          <p:nvPr>
            <p:ph type="title"/>
          </p:nvPr>
        </p:nvSpPr>
        <p:spPr>
          <a:xfrm>
            <a:off x="838200" y="365126"/>
            <a:ext cx="10515600" cy="614588"/>
          </a:xfrm>
        </p:spPr>
        <p:txBody>
          <a:bodyPr>
            <a:normAutofit fontScale="90000"/>
          </a:bodyPr>
          <a:lstStyle/>
          <a:p>
            <a:r>
              <a:rPr kumimoji="1" lang="en" altLang="zh-CN" dirty="0"/>
              <a:t>﻿Learning Filter Pruning Criteria</a:t>
            </a:r>
            <a:endParaRPr kumimoji="1" lang="zh-CN" altLang="en-US" dirty="0"/>
          </a:p>
        </p:txBody>
      </p:sp>
      <p:sp>
        <p:nvSpPr>
          <p:cNvPr id="3" name="内容占位符 2">
            <a:extLst>
              <a:ext uri="{FF2B5EF4-FFF2-40B4-BE49-F238E27FC236}">
                <a16:creationId xmlns:a16="http://schemas.microsoft.com/office/drawing/2014/main" id="{287F4F8F-D226-C544-BD50-E4D43BF4A7F5}"/>
              </a:ext>
            </a:extLst>
          </p:cNvPr>
          <p:cNvSpPr>
            <a:spLocks noGrp="1"/>
          </p:cNvSpPr>
          <p:nvPr>
            <p:ph idx="1"/>
          </p:nvPr>
        </p:nvSpPr>
        <p:spPr>
          <a:xfrm>
            <a:off x="838200" y="979714"/>
            <a:ext cx="5736771" cy="5197249"/>
          </a:xfrm>
        </p:spPr>
        <p:txBody>
          <a:bodyPr>
            <a:normAutofit/>
          </a:bodyPr>
          <a:lstStyle/>
          <a:p>
            <a:r>
              <a:rPr kumimoji="1" lang="en" altLang="zh-CN" dirty="0"/>
              <a:t>﻿</a:t>
            </a:r>
            <a:r>
              <a:rPr kumimoji="1" lang="en" altLang="zh-CN" sz="2400" dirty="0"/>
              <a:t>Criteria forward and backward in the network. Grey boxes are the normal filters. The probability distribution of criteria for three layers are initialized, as shown in the big orange shadow. After pruning with four criteria, we obtain four “pruned versions” for every layer, which are denoted as boxes in purple, green, orange, and blue color. These filters are utilized to conduct criteria forward. Then we get the criteria loss on the validation set to update the “criteria distribution”.</a:t>
            </a:r>
            <a:endParaRPr kumimoji="1" lang="zh-CN" altLang="en-US" sz="2400" dirty="0"/>
          </a:p>
        </p:txBody>
      </p:sp>
      <p:pic>
        <p:nvPicPr>
          <p:cNvPr id="5" name="图片 4">
            <a:extLst>
              <a:ext uri="{FF2B5EF4-FFF2-40B4-BE49-F238E27FC236}">
                <a16:creationId xmlns:a16="http://schemas.microsoft.com/office/drawing/2014/main" id="{9FEB7254-F595-5D43-BA35-7727D6F1E2D6}"/>
              </a:ext>
            </a:extLst>
          </p:cNvPr>
          <p:cNvPicPr>
            <a:picLocks noChangeAspect="1"/>
          </p:cNvPicPr>
          <p:nvPr/>
        </p:nvPicPr>
        <p:blipFill>
          <a:blip r:embed="rId2"/>
          <a:stretch>
            <a:fillRect/>
          </a:stretch>
        </p:blipFill>
        <p:spPr>
          <a:xfrm>
            <a:off x="6692900" y="1710871"/>
            <a:ext cx="5499100" cy="4089400"/>
          </a:xfrm>
          <a:prstGeom prst="rect">
            <a:avLst/>
          </a:prstGeom>
        </p:spPr>
      </p:pic>
    </p:spTree>
    <p:extLst>
      <p:ext uri="{BB962C8B-B14F-4D97-AF65-F5344CB8AC3E}">
        <p14:creationId xmlns:p14="http://schemas.microsoft.com/office/powerpoint/2010/main" val="13664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8F179-CD34-4D44-AB54-7B97C8D4A8F9}"/>
              </a:ext>
            </a:extLst>
          </p:cNvPr>
          <p:cNvSpPr>
            <a:spLocks noGrp="1"/>
          </p:cNvSpPr>
          <p:nvPr>
            <p:ph type="title"/>
          </p:nvPr>
        </p:nvSpPr>
        <p:spPr>
          <a:xfrm>
            <a:off x="838200" y="365126"/>
            <a:ext cx="10515600" cy="658132"/>
          </a:xfrm>
        </p:spPr>
        <p:txBody>
          <a:bodyPr>
            <a:normAutofit fontScale="90000"/>
          </a:bodyPr>
          <a:lstStyle/>
          <a:p>
            <a:r>
              <a:rPr kumimoji="1" lang="en" altLang="zh-CN" dirty="0"/>
              <a:t>﻿Pruning Criteria</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591F280-5C52-B948-B9DC-CEB03B9271B6}"/>
                  </a:ext>
                </a:extLst>
              </p:cNvPr>
              <p:cNvSpPr>
                <a:spLocks noGrp="1"/>
              </p:cNvSpPr>
              <p:nvPr>
                <p:ph idx="1"/>
              </p:nvPr>
            </p:nvSpPr>
            <p:spPr>
              <a:xfrm>
                <a:off x="838200" y="1023257"/>
                <a:ext cx="10515600" cy="5153705"/>
              </a:xfrm>
            </p:spPr>
            <p:txBody>
              <a:bodyPr/>
              <a:lstStyle/>
              <a:p>
                <a:r>
                  <a:rPr kumimoji="1" lang="en" altLang="zh-CN" dirty="0"/>
                  <a:t>﻿Pruning criteria is introduced based on layer</a:t>
                </a:r>
              </a:p>
              <a:p>
                <a:pPr lvl="1"/>
                <a:r>
                  <a:rPr lang="en-US" altLang="zh-CN" dirty="0"/>
                  <a:t>The filters in lth layer are denoted as a filter set </a:t>
                </a:r>
                <a14:m>
                  <m:oMath xmlns:m="http://schemas.openxmlformats.org/officeDocument/2006/math">
                    <m:sSup>
                      <m:sSupPr>
                        <m:ctrlPr>
                          <a:rPr lang="zh-CN" altLang="zh-CN" i="1"/>
                        </m:ctrlPr>
                      </m:sSupPr>
                      <m:e>
                        <m:r>
                          <a:rPr lang="en-US" altLang="zh-CN" i="1"/>
                          <m:t>ℱ</m:t>
                        </m:r>
                      </m:e>
                      <m:sup>
                        <m:r>
                          <a:rPr lang="en-US" altLang="zh-CN" i="1"/>
                          <m:t>(</m:t>
                        </m:r>
                        <m:r>
                          <a:rPr lang="en-US" altLang="zh-CN" i="1"/>
                          <m:t>𝑙</m:t>
                        </m:r>
                        <m:r>
                          <a:rPr lang="en-US" altLang="zh-CN" i="1"/>
                          <m:t>)</m:t>
                        </m:r>
                      </m:sup>
                    </m:sSup>
                    <m:r>
                      <a:rPr lang="en-US" altLang="zh-CN" i="1"/>
                      <m:t>=</m:t>
                    </m:r>
                    <m:d>
                      <m:dPr>
                        <m:begChr m:val="{"/>
                        <m:endChr m:val="}"/>
                        <m:ctrlPr>
                          <a:rPr lang="zh-CN" altLang="zh-CN" i="1"/>
                        </m:ctrlPr>
                      </m:dPr>
                      <m:e>
                        <m:sSubSup>
                          <m:sSubSupPr>
                            <m:ctrlPr>
                              <a:rPr lang="zh-CN" altLang="zh-CN" i="1"/>
                            </m:ctrlPr>
                          </m:sSubSupPr>
                          <m:e>
                            <m:r>
                              <a:rPr lang="en-US" altLang="zh-CN" b="1" i="1"/>
                              <m:t>𝐖</m:t>
                            </m:r>
                          </m:e>
                          <m:sub>
                            <m:r>
                              <a:rPr lang="en-US" altLang="zh-CN" i="1"/>
                              <m:t>𝑖</m:t>
                            </m:r>
                          </m:sub>
                          <m:sup>
                            <m:r>
                              <a:rPr lang="en-US" altLang="zh-CN" i="1"/>
                              <m:t>(</m:t>
                            </m:r>
                            <m:r>
                              <a:rPr lang="en-US" altLang="zh-CN" i="1"/>
                              <m:t>𝑙</m:t>
                            </m:r>
                            <m:r>
                              <a:rPr lang="en-US" altLang="zh-CN" i="1"/>
                              <m:t>)</m:t>
                            </m:r>
                          </m:sup>
                        </m:sSubSup>
                        <m:r>
                          <a:rPr lang="en-US" altLang="zh-CN" i="1"/>
                          <m:t>,</m:t>
                        </m:r>
                        <m:r>
                          <a:rPr lang="en-US" altLang="zh-CN" i="1"/>
                          <m:t>𝑖</m:t>
                        </m:r>
                        <m:r>
                          <a:rPr lang="en-US" altLang="zh-CN" i="1"/>
                          <m:t>∈</m:t>
                        </m:r>
                        <m:d>
                          <m:dPr>
                            <m:begChr m:val="["/>
                            <m:endChr m:val="]"/>
                            <m:ctrlPr>
                              <a:rPr lang="zh-CN" altLang="zh-CN" i="1"/>
                            </m:ctrlPr>
                          </m:dPr>
                          <m:e>
                            <m:r>
                              <a:rPr lang="en-US" altLang="zh-CN" i="1"/>
                              <m:t>1,</m:t>
                            </m:r>
                            <m:sSubSup>
                              <m:sSubSupPr>
                                <m:ctrlPr>
                                  <a:rPr lang="zh-CN" altLang="zh-CN" i="1"/>
                                </m:ctrlPr>
                              </m:sSubSupPr>
                              <m:e>
                                <m:r>
                                  <a:rPr lang="en-US" altLang="zh-CN" i="1"/>
                                  <m:t>𝐶</m:t>
                                </m:r>
                              </m:e>
                              <m:sub>
                                <m:r>
                                  <a:rPr lang="en-US" altLang="zh-CN" i="1"/>
                                  <m:t>𝑂</m:t>
                                </m:r>
                              </m:sub>
                              <m:sup>
                                <m:r>
                                  <a:rPr lang="en-US" altLang="zh-CN" i="1"/>
                                  <m:t>(</m:t>
                                </m:r>
                                <m:r>
                                  <a:rPr lang="en-US" altLang="zh-CN" i="1"/>
                                  <m:t>𝑙</m:t>
                                </m:r>
                                <m:r>
                                  <a:rPr lang="en-US" altLang="zh-CN" i="1"/>
                                  <m:t>)</m:t>
                                </m:r>
                              </m:sup>
                            </m:sSubSup>
                          </m:e>
                        </m:d>
                      </m:e>
                    </m:d>
                  </m:oMath>
                </a14:m>
                <a:r>
                  <a:rPr lang="zh-CN" altLang="zh-CN" dirty="0">
                    <a:effectLst/>
                  </a:rPr>
                  <a:t> </a:t>
                </a:r>
                <a:endParaRPr lang="en-US" altLang="zh-CN" dirty="0">
                  <a:effectLst/>
                </a:endParaRPr>
              </a:p>
              <a:p>
                <a:pPr lvl="1"/>
                <a:r>
                  <a:rPr lang="en-US" altLang="zh-CN" dirty="0"/>
                  <a:t>In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𝑡h</m:t>
                        </m:r>
                      </m:sub>
                    </m:sSub>
                  </m:oMath>
                </a14:m>
                <a:r>
                  <a:rPr lang="en-US" altLang="zh-CN" dirty="0"/>
                  <a:t> layer, a pruning criterion, denoted as</a:t>
                </a:r>
                <a14:m>
                  <m:oMath xmlns:m="http://schemas.openxmlformats.org/officeDocument/2006/math">
                    <m:r>
                      <a:rPr lang="en-US" altLang="zh-CN"/>
                      <m:t> </m:t>
                    </m:r>
                    <m:sSup>
                      <m:sSupPr>
                        <m:ctrlPr>
                          <a:rPr lang="zh-CN" altLang="zh-CN" i="1"/>
                        </m:ctrlPr>
                      </m:sSupPr>
                      <m:e>
                        <m:r>
                          <m:rPr>
                            <m:sty m:val="p"/>
                          </m:rPr>
                          <a:rPr lang="en-US" altLang="zh-CN"/>
                          <m:t>Crit</m:t>
                        </m:r>
                      </m:e>
                      <m:sup>
                        <m:r>
                          <a:rPr lang="en-US" altLang="zh-CN" i="1"/>
                          <m:t>(</m:t>
                        </m:r>
                        <m:r>
                          <a:rPr lang="en-US" altLang="zh-CN" i="1"/>
                          <m:t>𝑙</m:t>
                        </m:r>
                        <m:r>
                          <a:rPr lang="en-US" altLang="zh-CN" i="1"/>
                          <m:t>)</m:t>
                        </m:r>
                      </m:sup>
                    </m:sSup>
                    <m:r>
                      <a:rPr lang="en-US" altLang="zh-CN" i="1"/>
                      <m:t>(⋅)</m:t>
                    </m:r>
                  </m:oMath>
                </a14:m>
                <a:r>
                  <a:rPr lang="en-US" altLang="zh-CN" dirty="0"/>
                  <a:t>, is utilized to get the importance scores for the filters. Then we have the importance score vector of the filters in lth layer </a:t>
                </a:r>
                <a14:m>
                  <m:oMath xmlns:m="http://schemas.openxmlformats.org/officeDocument/2006/math">
                    <m:sSup>
                      <m:sSupPr>
                        <m:ctrlPr>
                          <a:rPr lang="zh-CN" altLang="zh-CN" i="1"/>
                        </m:ctrlPr>
                      </m:sSupPr>
                      <m:e>
                        <m:r>
                          <m:rPr>
                            <m:nor/>
                          </m:rPr>
                          <a:rPr lang="en-US" altLang="zh-CN"/>
                          <m:t>score</m:t>
                        </m:r>
                      </m:e>
                      <m:sup>
                        <m:r>
                          <a:rPr lang="en-US" altLang="zh-CN" i="1"/>
                          <m:t>(</m:t>
                        </m:r>
                        <m:r>
                          <a:rPr lang="en-US" altLang="zh-CN" i="1"/>
                          <m:t>𝑙</m:t>
                        </m:r>
                        <m:r>
                          <a:rPr lang="en-US" altLang="zh-CN" i="1"/>
                          <m:t>)</m:t>
                        </m:r>
                      </m:sup>
                    </m:sSup>
                    <m:r>
                      <a:rPr lang="en-US" altLang="zh-CN" i="1"/>
                      <m:t>=</m:t>
                    </m:r>
                    <m:sSup>
                      <m:sSupPr>
                        <m:ctrlPr>
                          <a:rPr lang="zh-CN" altLang="zh-CN" i="1"/>
                        </m:ctrlPr>
                      </m:sSupPr>
                      <m:e>
                        <m:r>
                          <m:rPr>
                            <m:sty m:val="p"/>
                          </m:rPr>
                          <a:rPr lang="en-US" altLang="zh-CN"/>
                          <m:t>Crit</m:t>
                        </m:r>
                      </m:e>
                      <m:sup>
                        <m:r>
                          <a:rPr lang="en-US" altLang="zh-CN" i="1"/>
                          <m:t>(</m:t>
                        </m:r>
                        <m:r>
                          <a:rPr lang="en-US" altLang="zh-CN" i="1"/>
                          <m:t>𝑙</m:t>
                        </m:r>
                        <m:r>
                          <a:rPr lang="en-US" altLang="zh-CN" i="1"/>
                          <m:t>)</m:t>
                        </m:r>
                      </m:sup>
                    </m:sSup>
                    <m:d>
                      <m:dPr>
                        <m:ctrlPr>
                          <a:rPr lang="zh-CN" altLang="zh-CN" i="1"/>
                        </m:ctrlPr>
                      </m:dPr>
                      <m:e>
                        <m:sSup>
                          <m:sSupPr>
                            <m:ctrlPr>
                              <a:rPr lang="zh-CN" altLang="zh-CN" i="1"/>
                            </m:ctrlPr>
                          </m:sSupPr>
                          <m:e>
                            <m:r>
                              <a:rPr lang="en-US" altLang="zh-CN" i="1"/>
                              <m:t>ℱ</m:t>
                            </m:r>
                          </m:e>
                          <m:sup>
                            <m:r>
                              <a:rPr lang="en-US" altLang="zh-CN" i="1"/>
                              <m:t>(</m:t>
                            </m:r>
                            <m:r>
                              <a:rPr lang="en-US" altLang="zh-CN" i="1"/>
                              <m:t>𝑙</m:t>
                            </m:r>
                            <m:r>
                              <a:rPr lang="en-US" altLang="zh-CN" i="1"/>
                              <m:t>)</m:t>
                            </m:r>
                          </m:sup>
                        </m:sSup>
                      </m:e>
                    </m:d>
                  </m:oMath>
                </a14:m>
                <a:r>
                  <a:rPr lang="en-US" altLang="zh-CN" dirty="0"/>
                  <a:t>.</a:t>
                </a:r>
              </a:p>
              <a:p>
                <a:pPr lvl="1"/>
                <a:r>
                  <a:rPr lang="en-US" altLang="zh-CN" dirty="0"/>
                  <a:t>For example, ℓ1-norm criteria could be formulated as</a:t>
                </a:r>
              </a:p>
              <a:p>
                <a:pPr marL="457200" lvl="1" indent="0">
                  <a:buNone/>
                </a:pPr>
                <a14:m>
                  <m:oMathPara xmlns:m="http://schemas.openxmlformats.org/officeDocument/2006/math">
                    <m:oMathParaPr>
                      <m:jc m:val="centerGroup"/>
                    </m:oMathParaPr>
                    <m:oMath xmlns:m="http://schemas.openxmlformats.org/officeDocument/2006/math">
                      <m:sSup>
                        <m:sSupPr>
                          <m:ctrlPr>
                            <a:rPr lang="zh-CN" altLang="zh-CN" i="1"/>
                          </m:ctrlPr>
                        </m:sSupPr>
                        <m:e>
                          <m:r>
                            <m:rPr>
                              <m:nor/>
                            </m:rPr>
                            <a:rPr lang="en-US" altLang="zh-CN"/>
                            <m:t>Crit</m:t>
                          </m:r>
                          <m:r>
                            <m:rPr>
                              <m:nor/>
                            </m:rPr>
                            <a:rPr lang="en-US" altLang="zh-CN"/>
                            <m:t> </m:t>
                          </m:r>
                        </m:e>
                        <m:sup>
                          <m:r>
                            <a:rPr lang="en-US" altLang="zh-CN" i="1"/>
                            <m:t>(</m:t>
                          </m:r>
                          <m:r>
                            <a:rPr lang="en-US" altLang="zh-CN" i="1"/>
                            <m:t>𝑙</m:t>
                          </m:r>
                          <m:r>
                            <a:rPr lang="en-US" altLang="zh-CN" i="1"/>
                            <m:t>)</m:t>
                          </m:r>
                        </m:sup>
                      </m:sSup>
                      <m:d>
                        <m:dPr>
                          <m:ctrlPr>
                            <a:rPr lang="zh-CN" altLang="zh-CN" i="1"/>
                          </m:ctrlPr>
                        </m:dPr>
                        <m:e>
                          <m:sSup>
                            <m:sSupPr>
                              <m:ctrlPr>
                                <a:rPr lang="zh-CN" altLang="zh-CN" i="1"/>
                              </m:ctrlPr>
                            </m:sSupPr>
                            <m:e>
                              <m:r>
                                <a:rPr lang="en-US" altLang="zh-CN" i="1"/>
                                <m:t>ℱ</m:t>
                              </m:r>
                            </m:e>
                            <m:sup>
                              <m:r>
                                <a:rPr lang="en-US" altLang="zh-CN" i="1"/>
                                <m:t>(</m:t>
                              </m:r>
                              <m:r>
                                <a:rPr lang="en-US" altLang="zh-CN" i="1"/>
                                <m:t>𝑙</m:t>
                              </m:r>
                              <m:r>
                                <a:rPr lang="en-US" altLang="zh-CN" i="1"/>
                                <m:t>)</m:t>
                              </m:r>
                            </m:sup>
                          </m:sSup>
                        </m:e>
                      </m:d>
                      <m:r>
                        <a:rPr lang="en-US" altLang="zh-CN" i="1"/>
                        <m:t>=</m:t>
                      </m:r>
                      <m:d>
                        <m:dPr>
                          <m:begChr m:val="{"/>
                          <m:endChr m:val="}"/>
                          <m:ctrlPr>
                            <a:rPr lang="zh-CN" altLang="zh-CN" i="1"/>
                          </m:ctrlPr>
                        </m:dPr>
                        <m:e>
                          <m:sSup>
                            <m:sSupPr>
                              <m:ctrlPr>
                                <a:rPr lang="zh-CN" altLang="zh-CN" i="1"/>
                              </m:ctrlPr>
                            </m:sSupPr>
                            <m:e>
                              <m:r>
                                <m:rPr>
                                  <m:sty m:val="p"/>
                                </m:rPr>
                                <a:rPr lang="en-US" altLang="zh-CN"/>
                                <m:t>Crit</m:t>
                              </m:r>
                            </m:e>
                            <m:sup>
                              <m:r>
                                <a:rPr lang="en-US" altLang="zh-CN" i="1"/>
                                <m:t>(</m:t>
                              </m:r>
                              <m:r>
                                <a:rPr lang="en-US" altLang="zh-CN" i="1"/>
                                <m:t>𝑙</m:t>
                              </m:r>
                              <m:r>
                                <a:rPr lang="en-US" altLang="zh-CN" i="1"/>
                                <m:t>)</m:t>
                              </m:r>
                            </m:sup>
                          </m:sSup>
                          <m:d>
                            <m:dPr>
                              <m:ctrlPr>
                                <a:rPr lang="zh-CN" altLang="zh-CN" i="1"/>
                              </m:ctrlPr>
                            </m:dPr>
                            <m:e>
                              <m:sSubSup>
                                <m:sSubSupPr>
                                  <m:ctrlPr>
                                    <a:rPr lang="zh-CN" altLang="zh-CN" i="1"/>
                                  </m:ctrlPr>
                                </m:sSubSupPr>
                                <m:e>
                                  <m:r>
                                    <a:rPr lang="en-US" altLang="zh-CN" b="1" i="1"/>
                                    <m:t>𝐖</m:t>
                                  </m:r>
                                </m:e>
                                <m:sub>
                                  <m:r>
                                    <a:rPr lang="en-US" altLang="zh-CN" i="1"/>
                                    <m:t>𝑖</m:t>
                                  </m:r>
                                </m:sub>
                                <m:sup>
                                  <m:r>
                                    <a:rPr lang="en-US" altLang="zh-CN" i="1"/>
                                    <m:t>(</m:t>
                                  </m:r>
                                  <m:r>
                                    <a:rPr lang="en-US" altLang="zh-CN" i="1"/>
                                    <m:t>𝑙</m:t>
                                  </m:r>
                                  <m:r>
                                    <a:rPr lang="en-US" altLang="zh-CN" i="1"/>
                                    <m:t>)</m:t>
                                  </m:r>
                                </m:sup>
                              </m:sSubSup>
                            </m:e>
                          </m:d>
                          <m:r>
                            <a:rPr lang="en-US" altLang="zh-CN" i="1"/>
                            <m:t>=</m:t>
                          </m:r>
                          <m:sSub>
                            <m:sSubPr>
                              <m:ctrlPr>
                                <a:rPr lang="zh-CN" altLang="zh-CN" i="1"/>
                              </m:ctrlPr>
                            </m:sSubPr>
                            <m:e>
                              <m:d>
                                <m:dPr>
                                  <m:begChr m:val="∥"/>
                                  <m:endChr m:val="∥"/>
                                  <m:ctrlPr>
                                    <a:rPr lang="zh-CN" altLang="zh-CN" i="1"/>
                                  </m:ctrlPr>
                                </m:dPr>
                                <m:e>
                                  <m:sSubSup>
                                    <m:sSubSupPr>
                                      <m:ctrlPr>
                                        <a:rPr lang="zh-CN" altLang="zh-CN" i="1"/>
                                      </m:ctrlPr>
                                    </m:sSubSupPr>
                                    <m:e>
                                      <m:r>
                                        <a:rPr lang="en-US" altLang="zh-CN" b="1" i="1"/>
                                        <m:t>𝐖</m:t>
                                      </m:r>
                                    </m:e>
                                    <m:sub>
                                      <m:r>
                                        <a:rPr lang="en-US" altLang="zh-CN" i="1"/>
                                        <m:t>𝑖</m:t>
                                      </m:r>
                                    </m:sub>
                                    <m:sup>
                                      <m:r>
                                        <a:rPr lang="en-US" altLang="zh-CN" i="1"/>
                                        <m:t>(</m:t>
                                      </m:r>
                                      <m:r>
                                        <a:rPr lang="en-US" altLang="zh-CN" i="1"/>
                                        <m:t>𝑙</m:t>
                                      </m:r>
                                      <m:r>
                                        <a:rPr lang="en-US" altLang="zh-CN" i="1"/>
                                        <m:t>)</m:t>
                                      </m:r>
                                    </m:sup>
                                  </m:sSubSup>
                                </m:e>
                              </m:d>
                            </m:e>
                            <m:sub>
                              <m:r>
                                <a:rPr lang="en-US" altLang="zh-CN" i="1"/>
                                <m:t>1</m:t>
                              </m:r>
                            </m:sub>
                          </m:sSub>
                          <m:r>
                            <m:rPr>
                              <m:nor/>
                            </m:rPr>
                            <a:rPr lang="en-US" altLang="zh-CN"/>
                            <m:t> </m:t>
                          </m:r>
                          <m:r>
                            <m:rPr>
                              <m:nor/>
                            </m:rPr>
                            <a:rPr lang="en-US" altLang="zh-CN"/>
                            <m:t>for</m:t>
                          </m:r>
                          <m:r>
                            <m:rPr>
                              <m:nor/>
                            </m:rPr>
                            <a:rPr lang="en-US" altLang="zh-CN"/>
                            <m:t> </m:t>
                          </m:r>
                          <m:r>
                            <a:rPr lang="en-US" altLang="zh-CN" i="1"/>
                            <m:t>𝑖</m:t>
                          </m:r>
                          <m:r>
                            <a:rPr lang="en-US" altLang="zh-CN" i="1"/>
                            <m:t>∈</m:t>
                          </m:r>
                          <m:d>
                            <m:dPr>
                              <m:begChr m:val="["/>
                              <m:endChr m:val="]"/>
                              <m:ctrlPr>
                                <a:rPr lang="zh-CN" altLang="zh-CN" i="1"/>
                              </m:ctrlPr>
                            </m:dPr>
                            <m:e>
                              <m:r>
                                <a:rPr lang="en-US" altLang="zh-CN" i="1"/>
                                <m:t>1,</m:t>
                              </m:r>
                              <m:sSubSup>
                                <m:sSubSupPr>
                                  <m:ctrlPr>
                                    <a:rPr lang="zh-CN" altLang="zh-CN" i="1"/>
                                  </m:ctrlPr>
                                </m:sSubSupPr>
                                <m:e>
                                  <m:r>
                                    <a:rPr lang="en-US" altLang="zh-CN" i="1"/>
                                    <m:t>𝐶</m:t>
                                  </m:r>
                                </m:e>
                                <m:sub>
                                  <m:r>
                                    <a:rPr lang="en-US" altLang="zh-CN" i="1"/>
                                    <m:t>𝑂</m:t>
                                  </m:r>
                                </m:sub>
                                <m:sup>
                                  <m:r>
                                    <a:rPr lang="en-US" altLang="zh-CN" i="1"/>
                                    <m:t>(</m:t>
                                  </m:r>
                                  <m:r>
                                    <a:rPr lang="en-US" altLang="zh-CN" i="1"/>
                                    <m:t>𝑙</m:t>
                                  </m:r>
                                  <m:r>
                                    <a:rPr lang="en-US" altLang="zh-CN" i="1"/>
                                    <m:t>)</m:t>
                                  </m:r>
                                </m:sup>
                              </m:sSubSup>
                            </m:e>
                          </m:d>
                        </m:e>
                      </m:d>
                    </m:oMath>
                  </m:oMathPara>
                </a14:m>
                <a:endParaRPr lang="en-US" altLang="zh-CN" dirty="0"/>
              </a:p>
              <a:p>
                <a:pPr lvl="1"/>
                <a:r>
                  <a:rPr kumimoji="1" lang="en" altLang="zh-CN" dirty="0"/>
                  <a:t>﻿According to the importance score, get K most important filter and prune the other filters.  </a:t>
                </a:r>
                <a:endParaRPr kumimoji="1" lang="zh-CN" altLang="en-US" dirty="0"/>
              </a:p>
            </p:txBody>
          </p:sp>
        </mc:Choice>
        <mc:Fallback>
          <p:sp>
            <p:nvSpPr>
              <p:cNvPr id="3" name="内容占位符 2">
                <a:extLst>
                  <a:ext uri="{FF2B5EF4-FFF2-40B4-BE49-F238E27FC236}">
                    <a16:creationId xmlns:a16="http://schemas.microsoft.com/office/drawing/2014/main" id="{D591F280-5C52-B948-B9DC-CEB03B9271B6}"/>
                  </a:ext>
                </a:extLst>
              </p:cNvPr>
              <p:cNvSpPr>
                <a:spLocks noGrp="1" noRot="1" noChangeAspect="1" noMove="1" noResize="1" noEditPoints="1" noAdjustHandles="1" noChangeArrowheads="1" noChangeShapeType="1" noTextEdit="1"/>
              </p:cNvSpPr>
              <p:nvPr>
                <p:ph idx="1"/>
              </p:nvPr>
            </p:nvSpPr>
            <p:spPr>
              <a:xfrm>
                <a:off x="838200" y="1023257"/>
                <a:ext cx="10515600" cy="5153705"/>
              </a:xfrm>
              <a:blipFill>
                <a:blip r:embed="rId2"/>
                <a:stretch>
                  <a:fillRect l="-965" t="-1970" r="-12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103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C6F0B-4101-9D46-BE40-4FB164FF574E}"/>
              </a:ext>
            </a:extLst>
          </p:cNvPr>
          <p:cNvSpPr>
            <a:spLocks noGrp="1"/>
          </p:cNvSpPr>
          <p:nvPr>
            <p:ph type="title"/>
          </p:nvPr>
        </p:nvSpPr>
        <p:spPr>
          <a:xfrm>
            <a:off x="838200" y="365125"/>
            <a:ext cx="10515600" cy="538389"/>
          </a:xfrm>
        </p:spPr>
        <p:txBody>
          <a:bodyPr>
            <a:normAutofit fontScale="90000"/>
          </a:bodyPr>
          <a:lstStyle/>
          <a:p>
            <a:r>
              <a:rPr kumimoji="1" lang="en" altLang="zh-CN" dirty="0"/>
              <a:t>﻿Criteria Space Complexity</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5999FC7-594F-7B48-8D9F-31EA0A87A455}"/>
                  </a:ext>
                </a:extLst>
              </p:cNvPr>
              <p:cNvSpPr>
                <a:spLocks noGrp="1"/>
              </p:cNvSpPr>
              <p:nvPr>
                <p:ph idx="1"/>
              </p:nvPr>
            </p:nvSpPr>
            <p:spPr>
              <a:xfrm>
                <a:off x="838200" y="903514"/>
                <a:ext cx="10515600" cy="5273449"/>
              </a:xfrm>
            </p:spPr>
            <p:txBody>
              <a:bodyPr>
                <a:normAutofit/>
              </a:bodyPr>
              <a:lstStyle/>
              <a:p>
                <a:r>
                  <a:rPr kumimoji="1" lang="en-US" altLang="zh-CN" dirty="0"/>
                  <a:t>In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𝑙</m:t>
                        </m:r>
                      </m:e>
                      <m:sub>
                        <m:r>
                          <a:rPr kumimoji="1" lang="en-US" altLang="zh-CN" b="0" i="1" smtClean="0">
                            <a:latin typeface="Cambria Math" panose="02040503050406030204" pitchFamily="18" charset="0"/>
                          </a:rPr>
                          <m:t>𝑡h</m:t>
                        </m:r>
                      </m:sub>
                    </m:sSub>
                  </m:oMath>
                </a14:m>
                <a:r>
                  <a:rPr kumimoji="1" lang="en-US" altLang="zh-CN" dirty="0"/>
                  <a:t> layer, ﻿which has totally </a:t>
                </a:r>
                <a14:m>
                  <m:oMath xmlns:m="http://schemas.openxmlformats.org/officeDocument/2006/math">
                    <m:sSubSup>
                      <m:sSubSupPr>
                        <m:ctrlPr>
                          <a:rPr lang="zh-CN" altLang="zh-CN" i="1"/>
                        </m:ctrlPr>
                      </m:sSubSupPr>
                      <m:e>
                        <m:r>
                          <a:rPr lang="en-US" altLang="zh-CN" i="1"/>
                          <m:t>𝐶</m:t>
                        </m:r>
                      </m:e>
                      <m:sub>
                        <m:r>
                          <a:rPr lang="en-US" altLang="zh-CN" i="1"/>
                          <m:t>𝑂</m:t>
                        </m:r>
                      </m:sub>
                      <m:sup>
                        <m:r>
                          <a:rPr lang="en-US" altLang="zh-CN" i="1"/>
                          <m:t>(</m:t>
                        </m:r>
                        <m:r>
                          <a:rPr lang="en-US" altLang="zh-CN" i="1"/>
                          <m:t>𝑙</m:t>
                        </m:r>
                        <m:r>
                          <a:rPr lang="en-US" altLang="zh-CN" i="1"/>
                          <m:t>)</m:t>
                        </m:r>
                      </m:sup>
                    </m:sSubSup>
                  </m:oMath>
                </a14:m>
                <a:r>
                  <a:rPr lang="en-US" altLang="zh-CN" dirty="0"/>
                  <a:t> </a:t>
                </a:r>
                <a:r>
                  <a:rPr kumimoji="1" lang="en-US" altLang="zh-CN" dirty="0"/>
                  <a:t>filter, ﻿the number of selection could be </a:t>
                </a:r>
                <a14:m>
                  <m:oMath xmlns:m="http://schemas.openxmlformats.org/officeDocument/2006/math">
                    <m:d>
                      <m:dPr>
                        <m:ctrlPr>
                          <a:rPr lang="zh-CN" altLang="zh-CN" sz="2400" i="1"/>
                        </m:ctrlPr>
                      </m:dPr>
                      <m:e>
                        <m:eqArr>
                          <m:eqArrPr>
                            <m:ctrlPr>
                              <a:rPr lang="zh-CN" altLang="zh-CN" sz="2400" i="1"/>
                            </m:ctrlPr>
                          </m:eqArrPr>
                          <m:e>
                            <m:sSubSup>
                              <m:sSubSupPr>
                                <m:ctrlPr>
                                  <a:rPr lang="zh-CN" altLang="zh-CN" sz="2400" i="1"/>
                                </m:ctrlPr>
                              </m:sSubSupPr>
                              <m:e>
                                <m:r>
                                  <a:rPr lang="en-US" altLang="zh-CN" sz="2400" i="1"/>
                                  <m:t>𝐶</m:t>
                                </m:r>
                              </m:e>
                              <m:sub>
                                <m:r>
                                  <a:rPr lang="en-US" altLang="zh-CN" sz="2400" i="1"/>
                                  <m:t>𝑂</m:t>
                                </m:r>
                              </m:sub>
                              <m:sup>
                                <m:r>
                                  <a:rPr lang="en-US" altLang="zh-CN" sz="2400" i="1"/>
                                  <m:t>(</m:t>
                                </m:r>
                                <m:r>
                                  <a:rPr lang="en-US" altLang="zh-CN" sz="2400" i="1"/>
                                  <m:t>𝑙</m:t>
                                </m:r>
                                <m:r>
                                  <a:rPr lang="en-US" altLang="zh-CN" sz="2400" i="1"/>
                                  <m:t>)</m:t>
                                </m:r>
                              </m:sup>
                            </m:sSubSup>
                          </m:e>
                          <m:e>
                            <m:sSup>
                              <m:sSupPr>
                                <m:ctrlPr>
                                  <a:rPr lang="zh-CN" altLang="zh-CN" sz="2400" i="1"/>
                                </m:ctrlPr>
                              </m:sSupPr>
                              <m:e>
                                <m:r>
                                  <m:rPr>
                                    <m:sty m:val="p"/>
                                  </m:rPr>
                                  <a:rPr lang="en-US" altLang="zh-CN" sz="2400"/>
                                  <m:t>n</m:t>
                                </m:r>
                              </m:e>
                              <m:sup>
                                <m:r>
                                  <a:rPr lang="en-US" altLang="zh-CN" sz="2400" i="1"/>
                                  <m:t>(</m:t>
                                </m:r>
                                <m:r>
                                  <a:rPr lang="en-US" altLang="zh-CN" sz="2400" i="1"/>
                                  <m:t>𝑙</m:t>
                                </m:r>
                                <m:r>
                                  <a:rPr lang="en-US" altLang="zh-CN" sz="2400" i="1"/>
                                  <m:t>)</m:t>
                                </m:r>
                              </m:sup>
                            </m:sSup>
                          </m:e>
                        </m:eqArr>
                      </m:e>
                    </m:d>
                    <m:r>
                      <a:rPr lang="en-US" altLang="zh-CN" sz="2400" i="1"/>
                      <m:t>=</m:t>
                    </m:r>
                    <m:f>
                      <m:fPr>
                        <m:ctrlPr>
                          <a:rPr lang="zh-CN" altLang="zh-CN" sz="2400" i="1"/>
                        </m:ctrlPr>
                      </m:fPr>
                      <m:num>
                        <m:sSubSup>
                          <m:sSubSupPr>
                            <m:ctrlPr>
                              <a:rPr lang="zh-CN" altLang="zh-CN" sz="2400" i="1"/>
                            </m:ctrlPr>
                          </m:sSubSupPr>
                          <m:e>
                            <m:r>
                              <a:rPr lang="en-US" altLang="zh-CN" sz="2400" i="1"/>
                              <m:t>𝐶</m:t>
                            </m:r>
                          </m:e>
                          <m:sub>
                            <m:r>
                              <a:rPr lang="en-US" altLang="zh-CN" sz="2400" i="1"/>
                              <m:t>𝑂</m:t>
                            </m:r>
                          </m:sub>
                          <m:sup>
                            <m:r>
                              <a:rPr lang="en-US" altLang="zh-CN" sz="2400" i="1"/>
                              <m:t>(</m:t>
                            </m:r>
                            <m:r>
                              <a:rPr lang="en-US" altLang="zh-CN" sz="2400" i="1"/>
                              <m:t>𝑙</m:t>
                            </m:r>
                            <m:r>
                              <a:rPr lang="en-US" altLang="zh-CN" sz="2400" i="1"/>
                              <m:t>)</m:t>
                            </m:r>
                          </m:sup>
                        </m:sSubSup>
                        <m:r>
                          <a:rPr lang="en-US" altLang="zh-CN" sz="2400" i="1"/>
                          <m:t>!</m:t>
                        </m:r>
                      </m:num>
                      <m:den>
                        <m:sSup>
                          <m:sSupPr>
                            <m:ctrlPr>
                              <a:rPr lang="zh-CN" altLang="zh-CN" sz="2400" i="1"/>
                            </m:ctrlPr>
                          </m:sSupPr>
                          <m:e>
                            <m:r>
                              <m:rPr>
                                <m:sty m:val="p"/>
                              </m:rPr>
                              <a:rPr lang="en-US" altLang="zh-CN" sz="2400"/>
                              <m:t>n</m:t>
                            </m:r>
                          </m:e>
                          <m:sup>
                            <m:r>
                              <a:rPr lang="en-US" altLang="zh-CN" sz="2400" i="1"/>
                              <m:t>(</m:t>
                            </m:r>
                            <m:r>
                              <a:rPr lang="en-US" altLang="zh-CN" sz="2400" i="1"/>
                              <m:t>𝑙</m:t>
                            </m:r>
                            <m:r>
                              <a:rPr lang="en-US" altLang="zh-CN" sz="2400" i="1"/>
                              <m:t>)!</m:t>
                            </m:r>
                          </m:sup>
                        </m:sSup>
                        <m:d>
                          <m:dPr>
                            <m:ctrlPr>
                              <a:rPr lang="zh-CN" altLang="zh-CN" sz="2400" i="1"/>
                            </m:ctrlPr>
                          </m:dPr>
                          <m:e>
                            <m:sSubSup>
                              <m:sSubSupPr>
                                <m:ctrlPr>
                                  <a:rPr lang="zh-CN" altLang="zh-CN" sz="2400" i="1"/>
                                </m:ctrlPr>
                              </m:sSubSupPr>
                              <m:e>
                                <m:r>
                                  <a:rPr lang="en-US" altLang="zh-CN" sz="2400" i="1"/>
                                  <m:t>𝐶</m:t>
                                </m:r>
                              </m:e>
                              <m:sub>
                                <m:r>
                                  <a:rPr lang="en-US" altLang="zh-CN" sz="2400" i="1"/>
                                  <m:t>𝑂</m:t>
                                </m:r>
                              </m:sub>
                              <m:sup>
                                <m:r>
                                  <a:rPr lang="en-US" altLang="zh-CN" sz="2400" i="1"/>
                                  <m:t>(</m:t>
                                </m:r>
                                <m:r>
                                  <a:rPr lang="en-US" altLang="zh-CN" sz="2400" i="1"/>
                                  <m:t>𝑙</m:t>
                                </m:r>
                                <m:r>
                                  <a:rPr lang="en-US" altLang="zh-CN" sz="2400" i="1"/>
                                  <m:t>)</m:t>
                                </m:r>
                              </m:sup>
                            </m:sSubSup>
                            <m:r>
                              <a:rPr lang="en-US" altLang="zh-CN" sz="2400" i="1"/>
                              <m:t>−</m:t>
                            </m:r>
                            <m:sSup>
                              <m:sSupPr>
                                <m:ctrlPr>
                                  <a:rPr lang="zh-CN" altLang="zh-CN" sz="2400" i="1"/>
                                </m:ctrlPr>
                              </m:sSupPr>
                              <m:e>
                                <m:r>
                                  <m:rPr>
                                    <m:sty m:val="p"/>
                                  </m:rPr>
                                  <a:rPr lang="en-US" altLang="zh-CN" sz="2400"/>
                                  <m:t>n</m:t>
                                </m:r>
                              </m:e>
                              <m:sup>
                                <m:r>
                                  <a:rPr lang="en-US" altLang="zh-CN" sz="2400" i="1"/>
                                  <m:t>(</m:t>
                                </m:r>
                                <m:r>
                                  <a:rPr lang="en-US" altLang="zh-CN" sz="2400" i="1"/>
                                  <m:t>𝑙</m:t>
                                </m:r>
                                <m:r>
                                  <a:rPr lang="en-US" altLang="zh-CN" sz="2400" i="1"/>
                                  <m:t>)</m:t>
                                </m:r>
                              </m:sup>
                            </m:sSup>
                          </m:e>
                        </m:d>
                        <m:r>
                          <a:rPr lang="en-US" altLang="zh-CN" sz="2400" i="1"/>
                          <m:t>!</m:t>
                        </m:r>
                      </m:den>
                    </m:f>
                  </m:oMath>
                </a14:m>
                <a:r>
                  <a:rPr lang="en-US" altLang="zh-CN" dirty="0"/>
                  <a:t>. ﻿For example, pruning 10 filters from a 64-filter-layer has 151, 473, 214, 816 selections</a:t>
                </a:r>
              </a:p>
              <a:p>
                <a:endParaRPr kumimoji="1" lang="en-US" altLang="zh-CN" dirty="0"/>
              </a:p>
              <a:p>
                <a:r>
                  <a:rPr kumimoji="1" lang="en" altLang="zh-CN" dirty="0"/>
                  <a:t>﻿Now the criteria space complexity could be reduced from </a:t>
                </a:r>
                <a14:m>
                  <m:oMath xmlns:m="http://schemas.openxmlformats.org/officeDocument/2006/math">
                    <m:d>
                      <m:dPr>
                        <m:ctrlPr>
                          <a:rPr lang="zh-CN" altLang="zh-CN" sz="2400" i="1" smtClean="0">
                            <a:latin typeface="Cambria Math" panose="02040503050406030204" pitchFamily="18" charset="0"/>
                          </a:rPr>
                        </m:ctrlPr>
                      </m:dPr>
                      <m:e>
                        <m:eqArr>
                          <m:eqArrPr>
                            <m:ctrlPr>
                              <a:rPr lang="zh-CN" altLang="zh-CN" sz="2400" i="1">
                                <a:latin typeface="Cambria Math" panose="02040503050406030204" pitchFamily="18" charset="0"/>
                              </a:rPr>
                            </m:ctrlPr>
                          </m:eqArrPr>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𝐶</m:t>
                                </m:r>
                              </m:e>
                              <m:sub>
                                <m:r>
                                  <a:rPr lang="en-US" altLang="zh-CN" sz="2400" i="1">
                                    <a:latin typeface="Cambria Math" panose="02040503050406030204" pitchFamily="18" charset="0"/>
                                  </a:rPr>
                                  <m:t>𝑂</m:t>
                                </m:r>
                              </m:sub>
                              <m:sup>
                                <m:r>
                                  <a:rPr lang="en-US" altLang="zh-CN" sz="2400" i="1">
                                    <a:latin typeface="Cambria Math" panose="02040503050406030204" pitchFamily="18" charset="0"/>
                                  </a:rPr>
                                  <m:t>(</m:t>
                                </m:r>
                                <m:r>
                                  <a:rPr lang="en-US" altLang="zh-CN" sz="2400" i="1">
                                    <a:latin typeface="Cambria Math" panose="02040503050406030204" pitchFamily="18" charset="0"/>
                                  </a:rPr>
                                  <m:t>𝑙</m:t>
                                </m:r>
                                <m:r>
                                  <a:rPr lang="en-US" altLang="zh-CN" sz="2400" i="1">
                                    <a:latin typeface="Cambria Math" panose="02040503050406030204" pitchFamily="18" charset="0"/>
                                  </a:rPr>
                                  <m:t>)</m:t>
                                </m:r>
                              </m:sup>
                            </m:sSubSup>
                          </m:e>
                          <m:e>
                            <m:sSup>
                              <m:sSupPr>
                                <m:ctrlPr>
                                  <a:rPr lang="zh-CN" altLang="zh-CN" sz="2400" i="1">
                                    <a:latin typeface="Cambria Math" panose="02040503050406030204" pitchFamily="18" charset="0"/>
                                  </a:rPr>
                                </m:ctrlPr>
                              </m:sSupPr>
                              <m:e>
                                <m:r>
                                  <m:rPr>
                                    <m:sty m:val="p"/>
                                  </m:rPr>
                                  <a:rPr lang="en-US" altLang="zh-CN" sz="2400">
                                    <a:latin typeface="Cambria Math" panose="02040503050406030204" pitchFamily="18" charset="0"/>
                                  </a:rPr>
                                  <m:t>n</m:t>
                                </m:r>
                              </m:e>
                              <m:sup>
                                <m:r>
                                  <a:rPr lang="en-US" altLang="zh-CN" sz="2400" i="1">
                                    <a:latin typeface="Cambria Math" panose="02040503050406030204" pitchFamily="18" charset="0"/>
                                  </a:rPr>
                                  <m:t>(</m:t>
                                </m:r>
                                <m:r>
                                  <a:rPr lang="en-US" altLang="zh-CN" sz="2400" i="1">
                                    <a:latin typeface="Cambria Math" panose="02040503050406030204" pitchFamily="18" charset="0"/>
                                  </a:rPr>
                                  <m:t>𝑙</m:t>
                                </m:r>
                                <m:r>
                                  <a:rPr lang="en-US" altLang="zh-CN" sz="2400" i="1">
                                    <a:latin typeface="Cambria Math" panose="02040503050406030204" pitchFamily="18" charset="0"/>
                                  </a:rPr>
                                  <m:t>)</m:t>
                                </m:r>
                              </m:sup>
                            </m:sSup>
                          </m:e>
                        </m:eqArr>
                      </m:e>
                    </m:d>
                  </m:oMath>
                </a14:m>
                <a:r>
                  <a:rPr kumimoji="1" lang="en" altLang="zh-CN" dirty="0"/>
                  <a:t> to S, which is the number of criteria that adopted.</a:t>
                </a:r>
                <a:endParaRPr kumimoji="1" lang="zh-CN" altLang="en-US" dirty="0"/>
              </a:p>
            </p:txBody>
          </p:sp>
        </mc:Choice>
        <mc:Fallback>
          <p:sp>
            <p:nvSpPr>
              <p:cNvPr id="3" name="内容占位符 2">
                <a:extLst>
                  <a:ext uri="{FF2B5EF4-FFF2-40B4-BE49-F238E27FC236}">
                    <a16:creationId xmlns:a16="http://schemas.microsoft.com/office/drawing/2014/main" id="{A5999FC7-594F-7B48-8D9F-31EA0A87A455}"/>
                  </a:ext>
                </a:extLst>
              </p:cNvPr>
              <p:cNvSpPr>
                <a:spLocks noGrp="1" noRot="1" noChangeAspect="1" noMove="1" noResize="1" noEditPoints="1" noAdjustHandles="1" noChangeArrowheads="1" noChangeShapeType="1" noTextEdit="1"/>
              </p:cNvSpPr>
              <p:nvPr>
                <p:ph idx="1"/>
              </p:nvPr>
            </p:nvSpPr>
            <p:spPr>
              <a:xfrm>
                <a:off x="838200" y="903514"/>
                <a:ext cx="10515600" cy="5273449"/>
              </a:xfrm>
              <a:blipFill>
                <a:blip r:embed="rId2"/>
                <a:stretch>
                  <a:fillRect l="-965" t="-240" r="-18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925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C4AF7-A1E1-B845-8486-462647939276}"/>
              </a:ext>
            </a:extLst>
          </p:cNvPr>
          <p:cNvSpPr>
            <a:spLocks noGrp="1"/>
          </p:cNvSpPr>
          <p:nvPr>
            <p:ph type="title"/>
          </p:nvPr>
        </p:nvSpPr>
        <p:spPr>
          <a:xfrm>
            <a:off x="838200" y="365125"/>
            <a:ext cx="10515600" cy="690789"/>
          </a:xfrm>
        </p:spPr>
        <p:txBody>
          <a:bodyPr>
            <a:normAutofit fontScale="90000"/>
          </a:bodyPr>
          <a:lstStyle/>
          <a:p>
            <a:r>
              <a:rPr kumimoji="1" lang="en" altLang="zh-CN" dirty="0"/>
              <a:t>﻿Differentiable Criteria Sampler Assuming</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07953C9-95A7-424F-85C0-E9ADC86592AC}"/>
                  </a:ext>
                </a:extLst>
              </p:cNvPr>
              <p:cNvSpPr>
                <a:spLocks noGrp="1"/>
              </p:cNvSpPr>
              <p:nvPr>
                <p:ph idx="1"/>
              </p:nvPr>
            </p:nvSpPr>
            <p:spPr>
              <a:xfrm>
                <a:off x="838200" y="1055914"/>
                <a:ext cx="10515600" cy="5121049"/>
              </a:xfrm>
            </p:spPr>
            <p:txBody>
              <a:bodyPr>
                <a:normAutofit/>
              </a:bodyPr>
              <a:lstStyle/>
              <a:p>
                <a:r>
                  <a:rPr lang="en-US" altLang="zh-CN" sz="2400" dirty="0"/>
                  <a:t>use </a:t>
                </a:r>
                <a14:m>
                  <m:oMath xmlns:m="http://schemas.openxmlformats.org/officeDocument/2006/math">
                    <m:sSup>
                      <m:sSupPr>
                        <m:ctrlPr>
                          <a:rPr lang="zh-CN" altLang="zh-CN" sz="2400" i="1"/>
                        </m:ctrlPr>
                      </m:sSupPr>
                      <m:e>
                        <m:r>
                          <a:rPr lang="en-US" altLang="zh-CN" sz="2400" i="1"/>
                          <m:t>𝛼</m:t>
                        </m:r>
                      </m:e>
                      <m:sup>
                        <m:r>
                          <a:rPr lang="en-US" altLang="zh-CN" sz="2400" i="1"/>
                          <m:t>(</m:t>
                        </m:r>
                        <m:r>
                          <a:rPr lang="en-US" altLang="zh-CN" sz="2400" i="1"/>
                          <m:t>𝑙</m:t>
                        </m:r>
                        <m:r>
                          <a:rPr lang="en-US" altLang="zh-CN" sz="2400" i="1"/>
                          <m:t>)</m:t>
                        </m:r>
                      </m:sup>
                    </m:sSup>
                    <m:r>
                      <a:rPr lang="en-US" altLang="zh-CN" sz="2400" i="1"/>
                      <m:t>∈</m:t>
                    </m:r>
                    <m:sSup>
                      <m:sSupPr>
                        <m:ctrlPr>
                          <a:rPr lang="zh-CN" altLang="zh-CN" sz="2400" i="1"/>
                        </m:ctrlPr>
                      </m:sSupPr>
                      <m:e>
                        <m:r>
                          <a:rPr lang="en-US" altLang="zh-CN" sz="2400" i="1"/>
                          <m:t>ℝ</m:t>
                        </m:r>
                      </m:e>
                      <m:sup>
                        <m:r>
                          <a:rPr lang="en-US" altLang="zh-CN" sz="2400" i="1"/>
                          <m:t>𝑆</m:t>
                        </m:r>
                      </m:sup>
                    </m:sSup>
                  </m:oMath>
                </a14:m>
                <a:r>
                  <a:rPr lang="en-US" altLang="zh-CN" sz="2400" dirty="0"/>
                  <a:t> to indicate the distribution of the possible criteria for </a:t>
                </a:r>
                <a14:m>
                  <m:oMath xmlns:m="http://schemas.openxmlformats.org/officeDocument/2006/math">
                    <m:sSub>
                      <m:sSubPr>
                        <m:ctrlPr>
                          <a:rPr lang="zh-CN" altLang="zh-CN" sz="2400" i="1"/>
                        </m:ctrlPr>
                      </m:sSubPr>
                      <m:e>
                        <m:r>
                          <a:rPr lang="en-US" altLang="zh-CN" sz="2400" i="1"/>
                          <m:t>𝑙</m:t>
                        </m:r>
                      </m:e>
                      <m:sub>
                        <m:r>
                          <a:rPr lang="en-US" altLang="zh-CN" sz="2400" i="1"/>
                          <m:t>𝑡h</m:t>
                        </m:r>
                      </m:sub>
                    </m:sSub>
                    <m:r>
                      <a:rPr lang="en-US" altLang="zh-CN" sz="2400" i="1"/>
                      <m:t> </m:t>
                    </m:r>
                  </m:oMath>
                </a14:m>
                <a:r>
                  <a:rPr lang="en-US" altLang="zh-CN" sz="2400" dirty="0"/>
                  <a:t>layer.</a:t>
                </a:r>
                <a:r>
                  <a:rPr lang="zh-CN" altLang="en-US" sz="2400" dirty="0"/>
                  <a:t> </a:t>
                </a:r>
                <a:r>
                  <a:rPr lang="en-US" altLang="zh-CN" sz="2400" dirty="0"/>
                  <a:t>Use </a:t>
                </a:r>
                <a:r>
                  <a:rPr lang="en-US" altLang="zh-CN" sz="2400" dirty="0" err="1"/>
                  <a:t>softmax</a:t>
                </a:r>
                <a:r>
                  <a:rPr lang="en-US" altLang="zh-CN" sz="2400" dirty="0"/>
                  <a:t> to show the probability of choosing the </a:t>
                </a:r>
                <a14:m>
                  <m:oMath xmlns:m="http://schemas.openxmlformats.org/officeDocument/2006/math">
                    <m:sSub>
                      <m:sSubPr>
                        <m:ctrlPr>
                          <a:rPr lang="zh-CN" altLang="zh-CN" sz="2400" i="1" smtClean="0">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i="1">
                            <a:latin typeface="Cambria Math" panose="02040503050406030204" pitchFamily="18" charset="0"/>
                          </a:rPr>
                          <m:t>𝑡h</m:t>
                        </m:r>
                      </m:sub>
                    </m:sSub>
                  </m:oMath>
                </a14:m>
                <a:r>
                  <a:rPr lang="en-US" altLang="zh-CN" sz="2400" dirty="0"/>
                  <a:t> criterion</a:t>
                </a:r>
              </a:p>
              <a:p>
                <a:pPr marL="0" indent="0">
                  <a:buNone/>
                </a:pPr>
                <a14:m>
                  <m:oMathPara xmlns:m="http://schemas.openxmlformats.org/officeDocument/2006/math">
                    <m:oMathParaPr>
                      <m:jc m:val="centerGroup"/>
                    </m:oMathParaPr>
                    <m:oMath xmlns:m="http://schemas.openxmlformats.org/officeDocument/2006/math">
                      <m:sSub>
                        <m:sSubPr>
                          <m:ctrlPr>
                            <a:rPr lang="zh-CN" altLang="zh-CN" sz="2000" i="1"/>
                          </m:ctrlPr>
                        </m:sSubPr>
                        <m:e>
                          <m:r>
                            <a:rPr lang="en-US" altLang="zh-CN" sz="2000" i="1"/>
                            <m:t>𝑝</m:t>
                          </m:r>
                        </m:e>
                        <m:sub>
                          <m:r>
                            <a:rPr lang="en-US" altLang="zh-CN" sz="2000" i="1"/>
                            <m:t>𝑖</m:t>
                          </m:r>
                        </m:sub>
                      </m:sSub>
                      <m:r>
                        <a:rPr lang="en-US" altLang="zh-CN" sz="2000" i="1"/>
                        <m:t>=</m:t>
                      </m:r>
                      <m:f>
                        <m:fPr>
                          <m:ctrlPr>
                            <a:rPr lang="zh-CN" altLang="zh-CN" sz="2000" i="1"/>
                          </m:ctrlPr>
                        </m:fPr>
                        <m:num>
                          <m:func>
                            <m:funcPr>
                              <m:ctrlPr>
                                <a:rPr lang="zh-CN" altLang="zh-CN" sz="2000" i="1"/>
                              </m:ctrlPr>
                            </m:funcPr>
                            <m:fName>
                              <m:r>
                                <m:rPr>
                                  <m:sty m:val="p"/>
                                </m:rPr>
                                <a:rPr lang="en-US" altLang="zh-CN" sz="2000"/>
                                <m:t>exp</m:t>
                              </m:r>
                            </m:fName>
                            <m:e>
                              <m:d>
                                <m:dPr>
                                  <m:ctrlPr>
                                    <a:rPr lang="zh-CN" altLang="zh-CN" sz="2000" i="1"/>
                                  </m:ctrlPr>
                                </m:dPr>
                                <m:e>
                                  <m:sSubSup>
                                    <m:sSubSupPr>
                                      <m:ctrlPr>
                                        <a:rPr lang="zh-CN" altLang="zh-CN" sz="2000" i="1"/>
                                      </m:ctrlPr>
                                    </m:sSubSupPr>
                                    <m:e>
                                      <m:r>
                                        <a:rPr lang="en-US" altLang="zh-CN" sz="2000" i="1"/>
                                        <m:t>𝛼</m:t>
                                      </m:r>
                                    </m:e>
                                    <m:sub>
                                      <m:r>
                                        <a:rPr lang="en-US" altLang="zh-CN" sz="2000" i="1"/>
                                        <m:t>𝑖</m:t>
                                      </m:r>
                                    </m:sub>
                                    <m:sup>
                                      <m:r>
                                        <a:rPr lang="en-US" altLang="zh-CN" sz="2000" i="1"/>
                                        <m:t>(</m:t>
                                      </m:r>
                                      <m:r>
                                        <a:rPr lang="en-US" altLang="zh-CN" sz="2000" i="1"/>
                                        <m:t>𝑙</m:t>
                                      </m:r>
                                      <m:r>
                                        <a:rPr lang="en-US" altLang="zh-CN" sz="2000" i="1"/>
                                        <m:t>)</m:t>
                                      </m:r>
                                    </m:sup>
                                  </m:sSubSup>
                                </m:e>
                              </m:d>
                            </m:e>
                          </m:func>
                        </m:num>
                        <m:den>
                          <m:nary>
                            <m:naryPr>
                              <m:chr m:val="∑"/>
                              <m:limLoc m:val="undOvr"/>
                              <m:grow m:val="on"/>
                              <m:ctrlPr>
                                <a:rPr lang="zh-CN" altLang="zh-CN" sz="2000" i="1"/>
                              </m:ctrlPr>
                            </m:naryPr>
                            <m:sub>
                              <m:r>
                                <a:rPr lang="en-US" altLang="zh-CN" sz="2000" i="1"/>
                                <m:t>𝑗</m:t>
                              </m:r>
                              <m:r>
                                <a:rPr lang="en-US" altLang="zh-CN" sz="2000" i="1"/>
                                <m:t>=1</m:t>
                              </m:r>
                            </m:sub>
                            <m:sup>
                              <m:r>
                                <a:rPr lang="en-US" altLang="zh-CN" sz="2000" i="1"/>
                                <m:t>𝑆</m:t>
                              </m:r>
                            </m:sup>
                            <m:e>
                              <m:r>
                                <a:rPr lang="en-US" altLang="zh-CN" sz="2000" i="1"/>
                                <m:t> </m:t>
                              </m:r>
                            </m:e>
                          </m:nary>
                          <m:r>
                            <m:rPr>
                              <m:sty m:val="p"/>
                            </m:rPr>
                            <a:rPr lang="en-US" altLang="zh-CN" sz="2000"/>
                            <m:t>exp</m:t>
                          </m:r>
                          <m:d>
                            <m:dPr>
                              <m:ctrlPr>
                                <a:rPr lang="zh-CN" altLang="zh-CN" sz="2000" i="1"/>
                              </m:ctrlPr>
                            </m:dPr>
                            <m:e>
                              <m:sSubSup>
                                <m:sSubSupPr>
                                  <m:ctrlPr>
                                    <a:rPr lang="zh-CN" altLang="zh-CN" sz="2000" i="1"/>
                                  </m:ctrlPr>
                                </m:sSubSupPr>
                                <m:e>
                                  <m:r>
                                    <a:rPr lang="en-US" altLang="zh-CN" sz="2000" i="1"/>
                                    <m:t>𝛼</m:t>
                                  </m:r>
                                </m:e>
                                <m:sub>
                                  <m:r>
                                    <a:rPr lang="en-US" altLang="zh-CN" sz="2000" i="1"/>
                                    <m:t>𝑗</m:t>
                                  </m:r>
                                </m:sub>
                                <m:sup>
                                  <m:r>
                                    <a:rPr lang="en-US" altLang="zh-CN" sz="2000" i="1"/>
                                    <m:t>(</m:t>
                                  </m:r>
                                  <m:r>
                                    <a:rPr lang="en-US" altLang="zh-CN" sz="2000" i="1"/>
                                    <m:t>𝑙</m:t>
                                  </m:r>
                                  <m:r>
                                    <a:rPr lang="en-US" altLang="zh-CN" sz="2000" i="1"/>
                                    <m:t>)</m:t>
                                  </m:r>
                                </m:sup>
                              </m:sSubSup>
                            </m:e>
                          </m:d>
                        </m:den>
                      </m:f>
                      <m:r>
                        <m:rPr>
                          <m:nor/>
                        </m:rPr>
                        <a:rPr lang="en-US" altLang="zh-CN" sz="2000"/>
                        <m:t> </m:t>
                      </m:r>
                      <m:r>
                        <m:rPr>
                          <m:nor/>
                        </m:rPr>
                        <a:rPr lang="en-US" altLang="zh-CN" sz="2000"/>
                        <m:t>where</m:t>
                      </m:r>
                      <m:r>
                        <m:rPr>
                          <m:nor/>
                        </m:rPr>
                        <a:rPr lang="en-US" altLang="zh-CN" sz="2000"/>
                        <m:t> </m:t>
                      </m:r>
                      <m:r>
                        <a:rPr lang="en-US" altLang="zh-CN" sz="2000" i="1"/>
                        <m:t>1≤</m:t>
                      </m:r>
                      <m:r>
                        <a:rPr lang="en-US" altLang="zh-CN" sz="2000" i="1"/>
                        <m:t>𝑖</m:t>
                      </m:r>
                      <m:r>
                        <a:rPr lang="en-US" altLang="zh-CN" sz="2000" i="1"/>
                        <m:t>≤</m:t>
                      </m:r>
                      <m:r>
                        <a:rPr lang="en-US" altLang="zh-CN" sz="2000" i="1"/>
                        <m:t>𝑆</m:t>
                      </m:r>
                    </m:oMath>
                  </m:oMathPara>
                </a14:m>
                <a:endParaRPr lang="zh-CN" altLang="zh-CN" sz="2000" dirty="0"/>
              </a:p>
              <a:p>
                <a:r>
                  <a:rPr lang="en-US" altLang="zh-CN" sz="2400" dirty="0"/>
                  <a:t>we cannot back-propagate gradients through </a:t>
                </a:r>
                <a14:m>
                  <m:oMath xmlns:m="http://schemas.openxmlformats.org/officeDocument/2006/math">
                    <m:sSub>
                      <m:sSubPr>
                        <m:ctrlPr>
                          <a:rPr lang="zh-CN" altLang="zh-CN" sz="2400" i="1"/>
                        </m:ctrlPr>
                      </m:sSubPr>
                      <m:e>
                        <m:r>
                          <a:rPr lang="en-US" altLang="zh-CN" sz="2400" i="1"/>
                          <m:t>𝑝</m:t>
                        </m:r>
                      </m:e>
                      <m:sub>
                        <m:r>
                          <a:rPr lang="en-US" altLang="zh-CN" sz="2400" i="1"/>
                          <m:t>𝑖</m:t>
                        </m:r>
                      </m:sub>
                    </m:sSub>
                  </m:oMath>
                </a14:m>
                <a:r>
                  <a:rPr lang="en-US" altLang="zh-CN" sz="2400" dirty="0"/>
                  <a:t> to </a:t>
                </a:r>
                <a14:m>
                  <m:oMath xmlns:m="http://schemas.openxmlformats.org/officeDocument/2006/math">
                    <m:sSubSup>
                      <m:sSubSupPr>
                        <m:ctrlPr>
                          <a:rPr lang="zh-CN" altLang="zh-CN" sz="2400" i="1"/>
                        </m:ctrlPr>
                      </m:sSubSupPr>
                      <m:e>
                        <m:r>
                          <a:rPr lang="en-US" altLang="zh-CN" sz="2400" i="1"/>
                          <m:t>𝛼</m:t>
                        </m:r>
                      </m:e>
                      <m:sub>
                        <m:r>
                          <a:rPr lang="en-US" altLang="zh-CN" sz="2400" i="1"/>
                          <m:t>𝑖</m:t>
                        </m:r>
                      </m:sub>
                      <m:sup>
                        <m:r>
                          <a:rPr lang="en-US" altLang="zh-CN" sz="2400" i="1"/>
                          <m:t>(</m:t>
                        </m:r>
                        <m:r>
                          <a:rPr lang="en-US" altLang="zh-CN" sz="2400" i="1"/>
                          <m:t>𝑙</m:t>
                        </m:r>
                        <m:r>
                          <a:rPr lang="en-US" altLang="zh-CN" sz="2400" i="1"/>
                          <m:t>)</m:t>
                        </m:r>
                      </m:sup>
                    </m:sSubSup>
                  </m:oMath>
                </a14:m>
                <a:r>
                  <a:rPr lang="en-US" altLang="zh-CN" sz="2400" dirty="0"/>
                  <a:t> To allow back-propagation, use  Gumbel-</a:t>
                </a:r>
                <a:r>
                  <a:rPr lang="en-US" altLang="zh-CN" sz="2400" dirty="0" err="1"/>
                  <a:t>Softmax</a:t>
                </a:r>
                <a:r>
                  <a:rPr lang="en-US" altLang="zh-CN" sz="2400" dirty="0"/>
                  <a:t> to reformulate it.</a:t>
                </a:r>
              </a:p>
              <a:p>
                <a:pPr marL="0" indent="0">
                  <a:buNone/>
                </a:pPr>
                <a14:m>
                  <m:oMathPara xmlns:m="http://schemas.openxmlformats.org/officeDocument/2006/math">
                    <m:oMathParaPr>
                      <m:jc m:val="centerGroup"/>
                    </m:oMathParaPr>
                    <m:oMath xmlns:m="http://schemas.openxmlformats.org/officeDocument/2006/math">
                      <m:eqArr>
                        <m:eqArrPr>
                          <m:ctrlPr>
                            <a:rPr lang="zh-CN" altLang="zh-CN" sz="2000" i="1"/>
                          </m:ctrlPr>
                        </m:eqArrPr>
                        <m:e>
                          <m:sSub>
                            <m:sSubPr>
                              <m:ctrlPr>
                                <a:rPr lang="zh-CN" altLang="zh-CN" sz="2000" i="1"/>
                              </m:ctrlPr>
                            </m:sSubPr>
                            <m:e>
                              <m:acc>
                                <m:accPr>
                                  <m:chr m:val="̂"/>
                                  <m:ctrlPr>
                                    <a:rPr lang="zh-CN" altLang="zh-CN" sz="2000" i="1"/>
                                  </m:ctrlPr>
                                </m:accPr>
                                <m:e>
                                  <m:r>
                                    <a:rPr lang="en-US" altLang="zh-CN" sz="2000" i="1"/>
                                    <m:t>𝑝</m:t>
                                  </m:r>
                                </m:e>
                              </m:acc>
                            </m:e>
                            <m:sub>
                              <m:r>
                                <a:rPr lang="en-US" altLang="zh-CN" sz="2000" i="1"/>
                                <m:t>𝑖</m:t>
                              </m:r>
                            </m:sub>
                          </m:sSub>
                          <m:r>
                            <a:rPr lang="en-US" altLang="zh-CN" sz="2000" i="1"/>
                            <m:t>&amp;=</m:t>
                          </m:r>
                          <m:f>
                            <m:fPr>
                              <m:ctrlPr>
                                <a:rPr lang="zh-CN" altLang="zh-CN" sz="2000" i="1"/>
                              </m:ctrlPr>
                            </m:fPr>
                            <m:num>
                              <m:func>
                                <m:funcPr>
                                  <m:ctrlPr>
                                    <a:rPr lang="zh-CN" altLang="zh-CN" sz="2000" i="1"/>
                                  </m:ctrlPr>
                                </m:funcPr>
                                <m:fName>
                                  <m:r>
                                    <m:rPr>
                                      <m:sty m:val="p"/>
                                    </m:rPr>
                                    <a:rPr lang="en-US" altLang="zh-CN" sz="2000"/>
                                    <m:t>exp</m:t>
                                  </m:r>
                                </m:fName>
                                <m:e>
                                  <m:d>
                                    <m:dPr>
                                      <m:ctrlPr>
                                        <a:rPr lang="zh-CN" altLang="zh-CN" sz="2000" i="1"/>
                                      </m:ctrlPr>
                                    </m:dPr>
                                    <m:e>
                                      <m:d>
                                        <m:dPr>
                                          <m:ctrlPr>
                                            <a:rPr lang="zh-CN" altLang="zh-CN" sz="2000" i="1"/>
                                          </m:ctrlPr>
                                        </m:dPr>
                                        <m:e>
                                          <m:r>
                                            <m:rPr>
                                              <m:sty m:val="p"/>
                                            </m:rPr>
                                            <a:rPr lang="en-US" altLang="zh-CN" sz="2000"/>
                                            <m:t>log</m:t>
                                          </m:r>
                                          <m:d>
                                            <m:dPr>
                                              <m:ctrlPr>
                                                <a:rPr lang="zh-CN" altLang="zh-CN" sz="2000" i="1"/>
                                              </m:ctrlPr>
                                            </m:dPr>
                                            <m:e>
                                              <m:sSub>
                                                <m:sSubPr>
                                                  <m:ctrlPr>
                                                    <a:rPr lang="zh-CN" altLang="zh-CN" sz="2000" i="1"/>
                                                  </m:ctrlPr>
                                                </m:sSubPr>
                                                <m:e>
                                                  <m:r>
                                                    <a:rPr lang="en-US" altLang="zh-CN" sz="2000" i="1"/>
                                                    <m:t>𝑝</m:t>
                                                  </m:r>
                                                </m:e>
                                                <m:sub>
                                                  <m:r>
                                                    <a:rPr lang="en-US" altLang="zh-CN" sz="2000" i="1"/>
                                                    <m:t>𝑖</m:t>
                                                  </m:r>
                                                </m:sub>
                                              </m:sSub>
                                            </m:e>
                                          </m:d>
                                          <m:r>
                                            <a:rPr lang="en-US" altLang="zh-CN" sz="2000" i="1"/>
                                            <m:t>+</m:t>
                                          </m:r>
                                          <m:sSub>
                                            <m:sSubPr>
                                              <m:ctrlPr>
                                                <a:rPr lang="zh-CN" altLang="zh-CN" sz="2000" i="1"/>
                                              </m:ctrlPr>
                                            </m:sSubPr>
                                            <m:e>
                                              <m:r>
                                                <a:rPr lang="en-US" altLang="zh-CN" sz="2000" b="1" i="1"/>
                                                <m:t>𝒐</m:t>
                                              </m:r>
                                            </m:e>
                                            <m:sub>
                                              <m:r>
                                                <a:rPr lang="en-US" altLang="zh-CN" sz="2000" i="1"/>
                                                <m:t>𝑖</m:t>
                                              </m:r>
                                            </m:sub>
                                          </m:sSub>
                                        </m:e>
                                      </m:d>
                                      <m:r>
                                        <a:rPr lang="en-US" altLang="zh-CN" sz="2000" i="1"/>
                                        <m:t>/</m:t>
                                      </m:r>
                                      <m:r>
                                        <a:rPr lang="en-US" altLang="zh-CN" sz="2000" i="1"/>
                                        <m:t>𝜏</m:t>
                                      </m:r>
                                    </m:e>
                                  </m:d>
                                </m:e>
                              </m:func>
                            </m:num>
                            <m:den>
                              <m:nary>
                                <m:naryPr>
                                  <m:chr m:val="∑"/>
                                  <m:limLoc m:val="undOvr"/>
                                  <m:grow m:val="on"/>
                                  <m:ctrlPr>
                                    <a:rPr lang="zh-CN" altLang="zh-CN" sz="2000" i="1"/>
                                  </m:ctrlPr>
                                </m:naryPr>
                                <m:sub>
                                  <m:r>
                                    <a:rPr lang="en-US" altLang="zh-CN" sz="2000" i="1"/>
                                    <m:t>𝑗</m:t>
                                  </m:r>
                                  <m:r>
                                    <a:rPr lang="en-US" altLang="zh-CN" sz="2000" i="1"/>
                                    <m:t>=1</m:t>
                                  </m:r>
                                </m:sub>
                                <m:sup>
                                  <m:r>
                                    <a:rPr lang="en-US" altLang="zh-CN" sz="2000" i="1"/>
                                    <m:t>𝑆</m:t>
                                  </m:r>
                                </m:sup>
                                <m:e>
                                  <m:r>
                                    <a:rPr lang="en-US" altLang="zh-CN" sz="2000" i="1"/>
                                    <m:t> </m:t>
                                  </m:r>
                                </m:e>
                              </m:nary>
                              <m:r>
                                <m:rPr>
                                  <m:sty m:val="p"/>
                                </m:rPr>
                                <a:rPr lang="en-US" altLang="zh-CN" sz="2000"/>
                                <m:t>exp</m:t>
                              </m:r>
                              <m:d>
                                <m:dPr>
                                  <m:ctrlPr>
                                    <a:rPr lang="zh-CN" altLang="zh-CN" sz="2000" i="1"/>
                                  </m:ctrlPr>
                                </m:dPr>
                                <m:e>
                                  <m:d>
                                    <m:dPr>
                                      <m:ctrlPr>
                                        <a:rPr lang="zh-CN" altLang="zh-CN" sz="2000" i="1"/>
                                      </m:ctrlPr>
                                    </m:dPr>
                                    <m:e>
                                      <m:r>
                                        <m:rPr>
                                          <m:sty m:val="p"/>
                                        </m:rPr>
                                        <a:rPr lang="en-US" altLang="zh-CN" sz="2000"/>
                                        <m:t>log</m:t>
                                      </m:r>
                                      <m:d>
                                        <m:dPr>
                                          <m:ctrlPr>
                                            <a:rPr lang="zh-CN" altLang="zh-CN" sz="2000" i="1"/>
                                          </m:ctrlPr>
                                        </m:dPr>
                                        <m:e>
                                          <m:sSub>
                                            <m:sSubPr>
                                              <m:ctrlPr>
                                                <a:rPr lang="zh-CN" altLang="zh-CN" sz="2000" i="1"/>
                                              </m:ctrlPr>
                                            </m:sSubPr>
                                            <m:e>
                                              <m:r>
                                                <a:rPr lang="en-US" altLang="zh-CN" sz="2000" i="1"/>
                                                <m:t>𝑝</m:t>
                                              </m:r>
                                            </m:e>
                                            <m:sub>
                                              <m:r>
                                                <a:rPr lang="en-US" altLang="zh-CN" sz="2000" i="1"/>
                                                <m:t>𝑗</m:t>
                                              </m:r>
                                            </m:sub>
                                          </m:sSub>
                                        </m:e>
                                      </m:d>
                                      <m:r>
                                        <a:rPr lang="en-US" altLang="zh-CN" sz="2000" i="1"/>
                                        <m:t>+</m:t>
                                      </m:r>
                                      <m:sSub>
                                        <m:sSubPr>
                                          <m:ctrlPr>
                                            <a:rPr lang="zh-CN" altLang="zh-CN" sz="2000" i="1"/>
                                          </m:ctrlPr>
                                        </m:sSubPr>
                                        <m:e>
                                          <m:r>
                                            <a:rPr lang="en-US" altLang="zh-CN" sz="2000" b="1" i="1"/>
                                            <m:t>𝒐</m:t>
                                          </m:r>
                                        </m:e>
                                        <m:sub>
                                          <m:r>
                                            <a:rPr lang="en-US" altLang="zh-CN" sz="2000" i="1"/>
                                            <m:t>𝑗</m:t>
                                          </m:r>
                                        </m:sub>
                                      </m:sSub>
                                    </m:e>
                                  </m:d>
                                  <m:r>
                                    <a:rPr lang="en-US" altLang="zh-CN" sz="2000" i="1"/>
                                    <m:t>/</m:t>
                                  </m:r>
                                  <m:r>
                                    <a:rPr lang="en-US" altLang="zh-CN" sz="2000" i="1"/>
                                    <m:t>𝜏</m:t>
                                  </m:r>
                                </m:e>
                              </m:d>
                            </m:den>
                          </m:f>
                        </m:e>
                        <m:e>
                          <m:r>
                            <m:rPr>
                              <m:nor/>
                            </m:rPr>
                            <a:rPr lang="en-US" altLang="zh-CN" sz="2000"/>
                            <m:t> </m:t>
                          </m:r>
                          <m:r>
                            <m:rPr>
                              <m:nor/>
                            </m:rPr>
                            <a:rPr lang="en-US" altLang="zh-CN" sz="2000"/>
                            <m:t>s</m:t>
                          </m:r>
                          <m:r>
                            <m:rPr>
                              <m:nor/>
                            </m:rPr>
                            <a:rPr lang="en-US" altLang="zh-CN" sz="2000"/>
                            <m:t>.</m:t>
                          </m:r>
                          <m:r>
                            <m:rPr>
                              <m:nor/>
                            </m:rPr>
                            <a:rPr lang="en-US" altLang="zh-CN" sz="2000"/>
                            <m:t>t</m:t>
                          </m:r>
                          <m:r>
                            <m:rPr>
                              <m:nor/>
                            </m:rPr>
                            <a:rPr lang="en-US" altLang="zh-CN" sz="2000"/>
                            <m:t>. </m:t>
                          </m:r>
                          <m:sSub>
                            <m:sSubPr>
                              <m:ctrlPr>
                                <a:rPr lang="zh-CN" altLang="zh-CN" sz="2000" i="1"/>
                              </m:ctrlPr>
                            </m:sSubPr>
                            <m:e>
                              <m:r>
                                <a:rPr lang="en-US" altLang="zh-CN" sz="2000" b="1" i="1"/>
                                <m:t>𝒐</m:t>
                              </m:r>
                            </m:e>
                            <m:sub>
                              <m:r>
                                <a:rPr lang="en-US" altLang="zh-CN" sz="2000" i="1"/>
                                <m:t>𝑖</m:t>
                              </m:r>
                            </m:sub>
                          </m:sSub>
                          <m:r>
                            <a:rPr lang="en-US" altLang="zh-CN" sz="2000" i="1"/>
                            <m:t>&amp;=−</m:t>
                          </m:r>
                          <m:r>
                            <m:rPr>
                              <m:sty m:val="p"/>
                            </m:rPr>
                            <a:rPr lang="en-US" altLang="zh-CN" sz="2000"/>
                            <m:t>log</m:t>
                          </m:r>
                          <m:r>
                            <a:rPr lang="en-US" altLang="zh-CN" sz="2000" i="1"/>
                            <m:t>(−</m:t>
                          </m:r>
                          <m:r>
                            <m:rPr>
                              <m:sty m:val="p"/>
                            </m:rPr>
                            <a:rPr lang="en-US" altLang="zh-CN" sz="2000"/>
                            <m:t>log</m:t>
                          </m:r>
                          <m:r>
                            <a:rPr lang="en-US" altLang="zh-CN" sz="2000" i="1"/>
                            <m:t>(</m:t>
                          </m:r>
                          <m:r>
                            <a:rPr lang="en-US" altLang="zh-CN" sz="2000" i="1"/>
                            <m:t>𝑢</m:t>
                          </m:r>
                          <m:r>
                            <a:rPr lang="en-US" altLang="zh-CN" sz="2000" i="1"/>
                            <m:t>))</m:t>
                          </m:r>
                          <m:r>
                            <a:rPr lang="en-US" altLang="zh-CN" sz="2000"/>
                            <m:t>&amp;</m:t>
                          </m:r>
                          <m:r>
                            <a:rPr lang="en-US" altLang="zh-CN" sz="2000" i="1"/>
                            <m:t>𝑢</m:t>
                          </m:r>
                          <m:r>
                            <a:rPr lang="en-US" altLang="zh-CN" sz="2000" i="1"/>
                            <m:t>∼</m:t>
                          </m:r>
                          <m:r>
                            <a:rPr lang="en-US" altLang="zh-CN" sz="2000" i="1"/>
                            <m:t>𝒰</m:t>
                          </m:r>
                          <m:r>
                            <a:rPr lang="en-US" altLang="zh-CN" sz="2000" i="1"/>
                            <m:t>(0,1)</m:t>
                          </m:r>
                        </m:e>
                      </m:eqArr>
                    </m:oMath>
                  </m:oMathPara>
                </a14:m>
                <a:endParaRPr lang="zh-CN" altLang="zh-CN" sz="2000" dirty="0"/>
              </a:p>
              <a:p>
                <a:r>
                  <a:rPr lang="en-US" altLang="zh-CN" sz="2400" dirty="0"/>
                  <a:t>where </a:t>
                </a:r>
                <a14:m>
                  <m:oMath xmlns:m="http://schemas.openxmlformats.org/officeDocument/2006/math">
                    <m:r>
                      <a:rPr lang="en-US" altLang="zh-CN" sz="2400" i="1"/>
                      <m:t>𝒰</m:t>
                    </m:r>
                    <m:r>
                      <a:rPr lang="en-US" altLang="zh-CN" sz="2400" i="1"/>
                      <m:t>(0,1)</m:t>
                    </m:r>
                  </m:oMath>
                </a14:m>
                <a:r>
                  <a:rPr lang="en-US" altLang="zh-CN" sz="2400" dirty="0"/>
                  <a:t>is the uniform distribution between 0 and 1, </a:t>
                </a:r>
                <a14:m>
                  <m:oMath xmlns:m="http://schemas.openxmlformats.org/officeDocument/2006/math">
                    <m:r>
                      <a:rPr lang="en-US" altLang="zh-CN" sz="2400" i="1"/>
                      <m:t>𝑢</m:t>
                    </m:r>
                  </m:oMath>
                </a14:m>
                <a:r>
                  <a:rPr lang="en-US" altLang="zh-CN" sz="2400" dirty="0"/>
                  <a:t> is a sample </a:t>
                </a:r>
                <a:r>
                  <a:rPr lang="en-US" altLang="zh-CN" sz="2400" dirty="0" err="1"/>
                  <a:t>fromit</a:t>
                </a:r>
                <a:r>
                  <a:rPr lang="en-US" altLang="zh-CN" sz="2400" dirty="0"/>
                  <a:t>, and </a:t>
                </a:r>
                <a:r>
                  <a:rPr lang="en-US" altLang="zh-CN" sz="2400" dirty="0" err="1"/>
                  <a:t>τ</a:t>
                </a:r>
                <a:r>
                  <a:rPr lang="en-US" altLang="zh-CN" sz="2400" dirty="0"/>
                  <a:t> is the </a:t>
                </a:r>
                <a:r>
                  <a:rPr lang="en-US" altLang="zh-CN" sz="2400" dirty="0" err="1"/>
                  <a:t>softmax</a:t>
                </a:r>
                <a:r>
                  <a:rPr lang="en-US" altLang="zh-CN" sz="2400" dirty="0"/>
                  <a:t> temperature.</a:t>
                </a:r>
                <a:endParaRPr kumimoji="1" lang="zh-CN" altLang="en-US" sz="2400" dirty="0"/>
              </a:p>
            </p:txBody>
          </p:sp>
        </mc:Choice>
        <mc:Fallback>
          <p:sp>
            <p:nvSpPr>
              <p:cNvPr id="3" name="内容占位符 2">
                <a:extLst>
                  <a:ext uri="{FF2B5EF4-FFF2-40B4-BE49-F238E27FC236}">
                    <a16:creationId xmlns:a16="http://schemas.microsoft.com/office/drawing/2014/main" id="{507953C9-95A7-424F-85C0-E9ADC86592AC}"/>
                  </a:ext>
                </a:extLst>
              </p:cNvPr>
              <p:cNvSpPr>
                <a:spLocks noGrp="1" noRot="1" noChangeAspect="1" noMove="1" noResize="1" noEditPoints="1" noAdjustHandles="1" noChangeArrowheads="1" noChangeShapeType="1" noTextEdit="1"/>
              </p:cNvSpPr>
              <p:nvPr>
                <p:ph idx="1"/>
              </p:nvPr>
            </p:nvSpPr>
            <p:spPr>
              <a:xfrm>
                <a:off x="838200" y="1055914"/>
                <a:ext cx="10515600" cy="5121049"/>
              </a:xfrm>
              <a:blipFill>
                <a:blip r:embed="rId2"/>
                <a:stretch>
                  <a:fillRect l="-724" t="-9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190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A504A-4438-104E-B2CB-BCC72503F9F8}"/>
              </a:ext>
            </a:extLst>
          </p:cNvPr>
          <p:cNvSpPr>
            <a:spLocks noGrp="1"/>
          </p:cNvSpPr>
          <p:nvPr>
            <p:ph type="title"/>
          </p:nvPr>
        </p:nvSpPr>
        <p:spPr>
          <a:xfrm>
            <a:off x="838200" y="365125"/>
            <a:ext cx="10515600" cy="549275"/>
          </a:xfrm>
        </p:spPr>
        <p:txBody>
          <a:bodyPr>
            <a:normAutofit fontScale="90000"/>
          </a:bodyPr>
          <a:lstStyle/>
          <a:p>
            <a:r>
              <a:rPr kumimoji="1" lang="en" altLang="zh-CN" dirty="0"/>
              <a:t>﻿Criteria Forward</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D8D12C3-5E48-0F46-A202-31E72A3A884B}"/>
                  </a:ext>
                </a:extLst>
              </p:cNvPr>
              <p:cNvSpPr>
                <a:spLocks noGrp="1"/>
              </p:cNvSpPr>
              <p:nvPr>
                <p:ph idx="1"/>
              </p:nvPr>
            </p:nvSpPr>
            <p:spPr>
              <a:xfrm>
                <a:off x="838200" y="1077686"/>
                <a:ext cx="10515600" cy="5099277"/>
              </a:xfrm>
            </p:spPr>
            <p:txBody>
              <a:bodyPr>
                <a:normAutofit fontScale="92500" lnSpcReduction="10000"/>
              </a:bodyPr>
              <a:lstStyle/>
              <a:p>
                <a:r>
                  <a:rPr lang="en-US" altLang="zh-CN" sz="2400" dirty="0"/>
                  <a:t>For lth layer, it has S sampled “pruned version” which can be formulated as: </a:t>
                </a:r>
                <a14:m>
                  <m:oMath xmlns:m="http://schemas.openxmlformats.org/officeDocument/2006/math">
                    <m:sSubSup>
                      <m:sSubSupPr>
                        <m:ctrlPr>
                          <a:rPr lang="zh-CN" altLang="zh-CN" sz="2400" i="1"/>
                        </m:ctrlPr>
                      </m:sSubSupPr>
                      <m:e>
                        <m:r>
                          <a:rPr lang="en-US" altLang="zh-CN" sz="2400" i="1"/>
                          <m:t>𝒦</m:t>
                        </m:r>
                      </m:e>
                      <m:sub>
                        <m:r>
                          <a:rPr lang="en-US" altLang="zh-CN" sz="2400" i="1"/>
                          <m:t>𝑠</m:t>
                        </m:r>
                      </m:sub>
                      <m:sup>
                        <m:r>
                          <a:rPr lang="en-US" altLang="zh-CN" sz="2400" i="1"/>
                          <m:t>(</m:t>
                        </m:r>
                        <m:r>
                          <a:rPr lang="en-US" altLang="zh-CN" sz="2400" i="1"/>
                          <m:t>𝑙</m:t>
                        </m:r>
                        <m:r>
                          <a:rPr lang="en-US" altLang="zh-CN" sz="2400" i="1"/>
                          <m:t>)</m:t>
                        </m:r>
                      </m:sup>
                    </m:sSubSup>
                    <m:r>
                      <a:rPr lang="en-US" altLang="zh-CN" sz="2400" i="1"/>
                      <m:t>=</m:t>
                    </m:r>
                    <m:r>
                      <a:rPr lang="en-US" altLang="zh-CN" sz="2400" i="1"/>
                      <m:t>𝑔</m:t>
                    </m:r>
                    <m:d>
                      <m:dPr>
                        <m:ctrlPr>
                          <a:rPr lang="zh-CN" altLang="zh-CN" sz="2400" i="1"/>
                        </m:ctrlPr>
                      </m:dPr>
                      <m:e>
                        <m:sSup>
                          <m:sSupPr>
                            <m:ctrlPr>
                              <a:rPr lang="zh-CN" altLang="zh-CN" sz="2400" i="1"/>
                            </m:ctrlPr>
                          </m:sSupPr>
                          <m:e>
                            <m:r>
                              <a:rPr lang="en-US" altLang="zh-CN" sz="2400" i="1"/>
                              <m:t>ℱ</m:t>
                            </m:r>
                          </m:e>
                          <m:sup>
                            <m:r>
                              <a:rPr lang="en-US" altLang="zh-CN" sz="2400" i="1"/>
                              <m:t>(</m:t>
                            </m:r>
                            <m:r>
                              <a:rPr lang="en-US" altLang="zh-CN" sz="2400" i="1"/>
                              <m:t>𝑙</m:t>
                            </m:r>
                            <m:r>
                              <a:rPr lang="en-US" altLang="zh-CN" sz="2400" i="1"/>
                              <m:t>)</m:t>
                            </m:r>
                          </m:sup>
                        </m:sSup>
                        <m:r>
                          <a:rPr lang="en-US" altLang="zh-CN" sz="2400" i="1"/>
                          <m:t>,</m:t>
                        </m:r>
                        <m:sSubSup>
                          <m:sSubSupPr>
                            <m:ctrlPr>
                              <a:rPr lang="zh-CN" altLang="zh-CN" sz="2400" i="1"/>
                            </m:ctrlPr>
                          </m:sSubSupPr>
                          <m:e>
                            <m:r>
                              <m:rPr>
                                <m:sty m:val="p"/>
                              </m:rPr>
                              <a:rPr lang="en-US" altLang="zh-CN" sz="2400"/>
                              <m:t>Crit</m:t>
                            </m:r>
                          </m:e>
                          <m:sub>
                            <m:r>
                              <a:rPr lang="en-US" altLang="zh-CN" sz="2400" i="1"/>
                              <m:t>𝑠</m:t>
                            </m:r>
                          </m:sub>
                          <m:sup>
                            <m:r>
                              <a:rPr lang="en-US" altLang="zh-CN" sz="2400" i="1"/>
                              <m:t>(</m:t>
                            </m:r>
                            <m:r>
                              <a:rPr lang="en-US" altLang="zh-CN" sz="2400" i="1"/>
                              <m:t>𝑙</m:t>
                            </m:r>
                            <m:r>
                              <a:rPr lang="en-US" altLang="zh-CN" sz="2400" i="1"/>
                              <m:t>)</m:t>
                            </m:r>
                          </m:sup>
                        </m:sSubSup>
                        <m:r>
                          <a:rPr lang="en-US" altLang="zh-CN" sz="2400" i="1"/>
                          <m:t>,</m:t>
                        </m:r>
                        <m:sSup>
                          <m:sSupPr>
                            <m:ctrlPr>
                              <a:rPr lang="zh-CN" altLang="zh-CN" sz="2400" i="1"/>
                            </m:ctrlPr>
                          </m:sSupPr>
                          <m:e>
                            <m:r>
                              <a:rPr lang="en-US" altLang="zh-CN" sz="2400" b="1" i="1"/>
                              <m:t>𝐧</m:t>
                            </m:r>
                          </m:e>
                          <m:sup>
                            <m:r>
                              <a:rPr lang="en-US" altLang="zh-CN" sz="2400" i="1"/>
                              <m:t>(</m:t>
                            </m:r>
                            <m:r>
                              <a:rPr lang="en-US" altLang="zh-CN" sz="2400" i="1"/>
                              <m:t>𝑙</m:t>
                            </m:r>
                            <m:r>
                              <a:rPr lang="en-US" altLang="zh-CN" sz="2400" i="1"/>
                              <m:t>)</m:t>
                            </m:r>
                          </m:sup>
                        </m:sSup>
                      </m:e>
                    </m:d>
                    <m:r>
                      <m:rPr>
                        <m:nor/>
                      </m:rPr>
                      <a:rPr lang="en-US" altLang="zh-CN" sz="2400"/>
                      <m:t> </m:t>
                    </m:r>
                    <m:r>
                      <m:rPr>
                        <m:nor/>
                      </m:rPr>
                      <a:rPr lang="en-US" altLang="zh-CN" sz="2400"/>
                      <m:t>for</m:t>
                    </m:r>
                    <m:r>
                      <m:rPr>
                        <m:nor/>
                      </m:rPr>
                      <a:rPr lang="en-US" altLang="zh-CN" sz="2400"/>
                      <m:t> </m:t>
                    </m:r>
                    <m:r>
                      <a:rPr lang="en-US" altLang="zh-CN" sz="2400" i="1"/>
                      <m:t>𝑠</m:t>
                    </m:r>
                    <m:r>
                      <a:rPr lang="en-US" altLang="zh-CN" sz="2400" i="1"/>
                      <m:t>∈</m:t>
                    </m:r>
                    <m:d>
                      <m:dPr>
                        <m:begChr m:val="["/>
                        <m:endChr m:val="]"/>
                        <m:ctrlPr>
                          <a:rPr lang="en-US" altLang="zh-CN" sz="2400" i="1">
                            <a:latin typeface="Cambria Math" panose="02040503050406030204" pitchFamily="18" charset="0"/>
                          </a:rPr>
                        </m:ctrlPr>
                      </m:dPr>
                      <m:e>
                        <m:r>
                          <a:rPr lang="en-US" altLang="zh-CN" sz="2400" i="1"/>
                          <m:t>1,</m:t>
                        </m:r>
                        <m:r>
                          <a:rPr lang="en-US" altLang="zh-CN" sz="2400" i="1"/>
                          <m:t>𝑆</m:t>
                        </m:r>
                      </m:e>
                    </m:d>
                    <m:r>
                      <a:rPr lang="en-US" altLang="zh-CN" sz="2400" b="0" i="1" smtClean="0">
                        <a:latin typeface="Cambria Math" panose="02040503050406030204" pitchFamily="18" charset="0"/>
                      </a:rPr>
                      <m:t> </m:t>
                    </m:r>
                  </m:oMath>
                </a14:m>
                <a:r>
                  <a:rPr lang="en-US" altLang="zh-CN" sz="2400" dirty="0"/>
                  <a:t>where </a:t>
                </a:r>
                <a14:m>
                  <m:oMath xmlns:m="http://schemas.openxmlformats.org/officeDocument/2006/math">
                    <m:sSubSup>
                      <m:sSubSupPr>
                        <m:ctrlPr>
                          <a:rPr lang="zh-CN" altLang="zh-CN" sz="2400" i="1"/>
                        </m:ctrlPr>
                      </m:sSubSupPr>
                      <m:e>
                        <m:r>
                          <m:rPr>
                            <m:sty m:val="p"/>
                          </m:rPr>
                          <a:rPr lang="en-US" altLang="zh-CN" sz="2400"/>
                          <m:t>Crit</m:t>
                        </m:r>
                      </m:e>
                      <m:sub>
                        <m:r>
                          <a:rPr lang="en-US" altLang="zh-CN" sz="2400" i="1"/>
                          <m:t>𝑠</m:t>
                        </m:r>
                      </m:sub>
                      <m:sup>
                        <m:r>
                          <a:rPr lang="en-US" altLang="zh-CN" sz="2400" i="1"/>
                          <m:t>(</m:t>
                        </m:r>
                        <m:r>
                          <a:rPr lang="en-US" altLang="zh-CN" sz="2400" i="1"/>
                          <m:t>𝑙</m:t>
                        </m:r>
                        <m:r>
                          <a:rPr lang="en-US" altLang="zh-CN" sz="2400" i="1"/>
                          <m:t>)</m:t>
                        </m:r>
                      </m:sup>
                    </m:sSubSup>
                  </m:oMath>
                </a14:m>
                <a:r>
                  <a:rPr lang="en-US" altLang="zh-CN" sz="2400" dirty="0"/>
                  <a:t> denotes the process of utilizing pruning </a:t>
                </a:r>
                <a14:m>
                  <m:oMath xmlns:m="http://schemas.openxmlformats.org/officeDocument/2006/math">
                    <m:sSub>
                      <m:sSubPr>
                        <m:ctrlPr>
                          <a:rPr lang="zh-CN" altLang="zh-CN" sz="2400" i="1"/>
                        </m:ctrlPr>
                      </m:sSubPr>
                      <m:e>
                        <m:r>
                          <a:rPr lang="en-US" altLang="zh-CN" sz="2400" i="1"/>
                          <m:t>𝑠</m:t>
                        </m:r>
                      </m:e>
                      <m:sub>
                        <m:r>
                          <a:rPr lang="en-US" altLang="zh-CN" sz="2400" i="1"/>
                          <m:t>𝑡h</m:t>
                        </m:r>
                      </m:sub>
                    </m:sSub>
                  </m:oMath>
                </a14:m>
                <a:r>
                  <a:rPr lang="en-US" altLang="zh-CN" sz="2400" dirty="0"/>
                  <a:t> criterion to get the importance scores for the filters in </a:t>
                </a:r>
                <a14:m>
                  <m:oMath xmlns:m="http://schemas.openxmlformats.org/officeDocument/2006/math">
                    <m:sSub>
                      <m:sSubPr>
                        <m:ctrlPr>
                          <a:rPr lang="zh-CN" altLang="zh-CN" sz="2400" i="1"/>
                        </m:ctrlPr>
                      </m:sSubPr>
                      <m:e>
                        <m:r>
                          <a:rPr lang="en-US" altLang="zh-CN" sz="2400" i="1"/>
                          <m:t>𝑙</m:t>
                        </m:r>
                      </m:e>
                      <m:sub>
                        <m:r>
                          <a:rPr lang="en-US" altLang="zh-CN" sz="2400" i="1"/>
                          <m:t>𝑡h</m:t>
                        </m:r>
                      </m:sub>
                    </m:sSub>
                  </m:oMath>
                </a14:m>
                <a:r>
                  <a:rPr lang="en-US" altLang="zh-CN" sz="2400" dirty="0"/>
                  <a:t> layer, and </a:t>
                </a:r>
                <a14:m>
                  <m:oMath xmlns:m="http://schemas.openxmlformats.org/officeDocument/2006/math">
                    <m:sSubSup>
                      <m:sSubSupPr>
                        <m:ctrlPr>
                          <a:rPr lang="zh-CN" altLang="zh-CN" sz="2400" i="1"/>
                        </m:ctrlPr>
                      </m:sSubSupPr>
                      <m:e>
                        <m:r>
                          <a:rPr lang="en-US" altLang="zh-CN" sz="2400" i="1"/>
                          <m:t>𝒦</m:t>
                        </m:r>
                      </m:e>
                      <m:sub>
                        <m:r>
                          <a:rPr lang="en-US" altLang="zh-CN" sz="2400" i="1"/>
                          <m:t>𝑠</m:t>
                        </m:r>
                      </m:sub>
                      <m:sup>
                        <m:r>
                          <a:rPr lang="en-US" altLang="zh-CN" sz="2400" i="1"/>
                          <m:t>(</m:t>
                        </m:r>
                        <m:r>
                          <a:rPr lang="en-US" altLang="zh-CN" sz="2400" i="1"/>
                          <m:t>𝑙</m:t>
                        </m:r>
                        <m:r>
                          <a:rPr lang="en-US" altLang="zh-CN" sz="2400" i="1"/>
                          <m:t>)</m:t>
                        </m:r>
                      </m:sup>
                    </m:sSubSup>
                  </m:oMath>
                </a14:m>
                <a:r>
                  <a:rPr lang="en-US" altLang="zh-CN" sz="2400" dirty="0"/>
                  <a:t> is the kept filter set under </a:t>
                </a:r>
                <a14:m>
                  <m:oMath xmlns:m="http://schemas.openxmlformats.org/officeDocument/2006/math">
                    <m:sSub>
                      <m:sSubPr>
                        <m:ctrlPr>
                          <a:rPr lang="zh-CN" altLang="zh-CN" sz="2400" i="1"/>
                        </m:ctrlPr>
                      </m:sSubPr>
                      <m:e>
                        <m:r>
                          <a:rPr lang="en-US" altLang="zh-CN" sz="2400" i="1"/>
                          <m:t>𝑠</m:t>
                        </m:r>
                      </m:e>
                      <m:sub>
                        <m:r>
                          <a:rPr lang="en-US" altLang="zh-CN" sz="2400" i="1"/>
                          <m:t>𝑡h</m:t>
                        </m:r>
                      </m:sub>
                    </m:sSub>
                    <m:r>
                      <a:rPr lang="en-US" altLang="zh-CN" sz="2400" i="1"/>
                      <m:t> </m:t>
                    </m:r>
                  </m:oMath>
                </a14:m>
                <a:r>
                  <a:rPr lang="en-US" altLang="zh-CN" sz="2400" dirty="0"/>
                  <a:t>criterion.</a:t>
                </a:r>
                <a:endParaRPr lang="zh-CN" altLang="zh-CN" sz="2400" dirty="0"/>
              </a:p>
              <a:p>
                <a:r>
                  <a:rPr lang="en-US" altLang="zh-CN" sz="2600" dirty="0"/>
                  <a:t>To comprehensively consider the contribution of every criterion during training, the output feature map is defined as the Aligned Weighted Sum (AWS) of the feature maps from different </a:t>
                </a:r>
                <a14:m>
                  <m:oMath xmlns:m="http://schemas.openxmlformats.org/officeDocument/2006/math">
                    <m:sSubSup>
                      <m:sSubSupPr>
                        <m:ctrlPr>
                          <a:rPr lang="zh-CN" altLang="zh-CN" sz="2600" i="1"/>
                        </m:ctrlPr>
                      </m:sSubSupPr>
                      <m:e>
                        <m:r>
                          <a:rPr lang="en-US" altLang="zh-CN" sz="2600" i="1"/>
                          <m:t>𝒦</m:t>
                        </m:r>
                      </m:e>
                      <m:sub>
                        <m:r>
                          <a:rPr lang="en-US" altLang="zh-CN" sz="2600" i="1"/>
                          <m:t>𝑠</m:t>
                        </m:r>
                      </m:sub>
                      <m:sup>
                        <m:r>
                          <a:rPr lang="en-US" altLang="zh-CN" sz="2600" i="1"/>
                          <m:t>(</m:t>
                        </m:r>
                        <m:r>
                          <a:rPr lang="en-US" altLang="zh-CN" sz="2600" i="1"/>
                          <m:t>𝑙</m:t>
                        </m:r>
                        <m:r>
                          <a:rPr lang="en-US" altLang="zh-CN" sz="2600" i="1"/>
                          <m:t>)</m:t>
                        </m:r>
                      </m:sup>
                    </m:sSubSup>
                  </m:oMath>
                </a14:m>
                <a:r>
                  <a:rPr lang="en-US" altLang="zh-CN" sz="2600" dirty="0"/>
                  <a:t>, which can be formulated as:</a:t>
                </a:r>
                <a:endParaRPr lang="zh-CN" altLang="zh-CN" sz="2600" dirty="0"/>
              </a:p>
              <a:p>
                <a:pPr marL="0" indent="0">
                  <a:buNone/>
                </a:pPr>
                <a14:m>
                  <m:oMathPara xmlns:m="http://schemas.openxmlformats.org/officeDocument/2006/math">
                    <m:oMathParaPr>
                      <m:jc m:val="centerGroup"/>
                    </m:oMathParaPr>
                    <m:oMath xmlns:m="http://schemas.openxmlformats.org/officeDocument/2006/math">
                      <m:eqArr>
                        <m:eqArrPr>
                          <m:ctrlPr>
                            <a:rPr lang="zh-CN" altLang="zh-CN" sz="2600" i="1"/>
                          </m:ctrlPr>
                        </m:eqArrPr>
                        <m:e>
                          <m:r>
                            <a:rPr lang="en-US" altLang="zh-CN" sz="2600" i="1"/>
                            <m:t>&amp;</m:t>
                          </m:r>
                          <m:sSup>
                            <m:sSupPr>
                              <m:ctrlPr>
                                <a:rPr lang="zh-CN" altLang="zh-CN" sz="2600" i="1"/>
                              </m:ctrlPr>
                            </m:sSupPr>
                            <m:e>
                              <m:r>
                                <a:rPr lang="en-US" altLang="zh-CN" sz="2600" b="1" i="1"/>
                                <m:t>𝐎</m:t>
                              </m:r>
                            </m:e>
                            <m:sup>
                              <m:r>
                                <a:rPr lang="en-US" altLang="zh-CN" sz="2600" i="1"/>
                                <m:t>𝐴𝑊𝑆</m:t>
                              </m:r>
                            </m:sup>
                          </m:sSup>
                          <m:r>
                            <a:rPr lang="en-US" altLang="zh-CN" sz="2600" i="1"/>
                            <m:t>=</m:t>
                          </m:r>
                          <m:nary>
                            <m:naryPr>
                              <m:chr m:val="∑"/>
                              <m:limLoc m:val="undOvr"/>
                              <m:grow m:val="on"/>
                              <m:ctrlPr>
                                <a:rPr lang="zh-CN" altLang="zh-CN" sz="2600" i="1"/>
                              </m:ctrlPr>
                            </m:naryPr>
                            <m:sub>
                              <m:r>
                                <a:rPr lang="en-US" altLang="zh-CN" sz="2600" i="1"/>
                                <m:t>𝑠</m:t>
                              </m:r>
                              <m:r>
                                <a:rPr lang="en-US" altLang="zh-CN" sz="2600" i="1"/>
                                <m:t>=1</m:t>
                              </m:r>
                            </m:sub>
                            <m:sup>
                              <m:r>
                                <a:rPr lang="en-US" altLang="zh-CN" sz="2600" i="1"/>
                                <m:t>𝑆</m:t>
                              </m:r>
                            </m:sup>
                            <m:e>
                              <m:r>
                                <a:rPr lang="en-US" altLang="zh-CN" sz="2600" i="1"/>
                                <m:t> </m:t>
                              </m:r>
                            </m:e>
                          </m:nary>
                          <m:r>
                            <m:rPr>
                              <m:sty m:val="p"/>
                            </m:rPr>
                            <a:rPr lang="en-US" altLang="zh-CN" sz="2600"/>
                            <m:t>Align</m:t>
                          </m:r>
                          <m:d>
                            <m:dPr>
                              <m:ctrlPr>
                                <a:rPr lang="zh-CN" altLang="zh-CN" sz="2600" i="1"/>
                              </m:ctrlPr>
                            </m:dPr>
                            <m:e>
                              <m:sSub>
                                <m:sSubPr>
                                  <m:ctrlPr>
                                    <a:rPr lang="zh-CN" altLang="zh-CN" sz="2600" i="1"/>
                                  </m:ctrlPr>
                                </m:sSubPr>
                                <m:e>
                                  <m:acc>
                                    <m:accPr>
                                      <m:chr m:val="̂"/>
                                      <m:ctrlPr>
                                        <a:rPr lang="zh-CN" altLang="zh-CN" sz="2600" i="1"/>
                                      </m:ctrlPr>
                                    </m:accPr>
                                    <m:e>
                                      <m:r>
                                        <a:rPr lang="en-US" altLang="zh-CN" sz="2600" i="1"/>
                                        <m:t>𝑝</m:t>
                                      </m:r>
                                    </m:e>
                                  </m:acc>
                                </m:e>
                                <m:sub>
                                  <m:r>
                                    <a:rPr lang="en-US" altLang="zh-CN" sz="2600" i="1"/>
                                    <m:t>𝑠</m:t>
                                  </m:r>
                                </m:sub>
                              </m:sSub>
                              <m:r>
                                <a:rPr lang="en-US" altLang="zh-CN" sz="2600" i="1"/>
                                <m:t>×</m:t>
                              </m:r>
                              <m:sSub>
                                <m:sSubPr>
                                  <m:ctrlPr>
                                    <a:rPr lang="zh-CN" altLang="zh-CN" sz="2600" i="1"/>
                                  </m:ctrlPr>
                                </m:sSubPr>
                                <m:e>
                                  <m:acc>
                                    <m:accPr>
                                      <m:chr m:val="̂"/>
                                      <m:ctrlPr>
                                        <a:rPr lang="zh-CN" altLang="zh-CN" sz="2600" i="1"/>
                                      </m:ctrlPr>
                                    </m:accPr>
                                    <m:e>
                                      <m:r>
                                        <a:rPr lang="en-US" altLang="zh-CN" sz="2600" b="1" i="1"/>
                                        <m:t>𝐎</m:t>
                                      </m:r>
                                    </m:e>
                                  </m:acc>
                                </m:e>
                                <m:sub>
                                  <m:r>
                                    <a:rPr lang="en-US" altLang="zh-CN" sz="2600" i="1"/>
                                    <m:t>𝑠</m:t>
                                  </m:r>
                                </m:sub>
                              </m:sSub>
                            </m:e>
                          </m:d>
                        </m:e>
                        <m:e>
                          <m:r>
                            <m:rPr>
                              <m:sty m:val="p"/>
                            </m:rPr>
                            <a:rPr lang="en-US" altLang="zh-CN" sz="2600"/>
                            <m:t>Align</m:t>
                          </m:r>
                          <m:d>
                            <m:dPr>
                              <m:ctrlPr>
                                <a:rPr lang="zh-CN" altLang="zh-CN" sz="2600" i="1"/>
                              </m:ctrlPr>
                            </m:dPr>
                            <m:e>
                              <m:sSub>
                                <m:sSubPr>
                                  <m:ctrlPr>
                                    <a:rPr lang="zh-CN" altLang="zh-CN" sz="2600" i="1"/>
                                  </m:ctrlPr>
                                </m:sSubPr>
                                <m:e>
                                  <m:acc>
                                    <m:accPr>
                                      <m:chr m:val="̂"/>
                                      <m:ctrlPr>
                                        <a:rPr lang="zh-CN" altLang="zh-CN" sz="2600" i="1"/>
                                      </m:ctrlPr>
                                    </m:accPr>
                                    <m:e>
                                      <m:r>
                                        <a:rPr lang="en-US" altLang="zh-CN" sz="2600" b="1" i="1"/>
                                        <m:t>𝐎</m:t>
                                      </m:r>
                                    </m:e>
                                  </m:acc>
                                </m:e>
                                <m:sub>
                                  <m:r>
                                    <a:rPr lang="en-US" altLang="zh-CN" sz="2600" i="1"/>
                                    <m:t>𝑠</m:t>
                                  </m:r>
                                  <m:r>
                                    <a:rPr lang="en-US" altLang="zh-CN" sz="2600" i="1"/>
                                    <m:t>,</m:t>
                                  </m:r>
                                  <m:r>
                                    <a:rPr lang="en-US" altLang="zh-CN" sz="2600" i="1"/>
                                    <m:t>𝑖</m:t>
                                  </m:r>
                                </m:sub>
                              </m:sSub>
                            </m:e>
                          </m:d>
                          <m:r>
                            <a:rPr lang="en-US" altLang="zh-CN" sz="2600" i="1"/>
                            <m:t>=</m:t>
                          </m:r>
                          <m:sSubSup>
                            <m:sSubSupPr>
                              <m:ctrlPr>
                                <a:rPr lang="zh-CN" altLang="zh-CN" sz="2600" i="1"/>
                              </m:ctrlPr>
                            </m:sSubSupPr>
                            <m:e>
                              <m:acc>
                                <m:accPr>
                                  <m:chr m:val="̂"/>
                                  <m:ctrlPr>
                                    <a:rPr lang="zh-CN" altLang="zh-CN" sz="2600" i="1"/>
                                  </m:ctrlPr>
                                </m:accPr>
                                <m:e>
                                  <m:r>
                                    <a:rPr lang="en-US" altLang="zh-CN" sz="2600" b="1" i="1"/>
                                    <m:t>𝐎</m:t>
                                  </m:r>
                                </m:e>
                              </m:acc>
                            </m:e>
                            <m:sub>
                              <m:r>
                                <a:rPr lang="en-US" altLang="zh-CN" sz="2600" i="1"/>
                                <m:t>𝑠</m:t>
                              </m:r>
                              <m:r>
                                <a:rPr lang="en-US" altLang="zh-CN" sz="2600" i="1"/>
                                <m:t>,</m:t>
                              </m:r>
                              <m:r>
                                <a:rPr lang="en-US" altLang="zh-CN" sz="2600" i="1"/>
                                <m:t>𝑘𝑒𝑒𝑝𝑖</m:t>
                              </m:r>
                              <m:sSubSup>
                                <m:sSubSupPr>
                                  <m:ctrlPr>
                                    <a:rPr lang="zh-CN" altLang="zh-CN" sz="2600" i="1"/>
                                  </m:ctrlPr>
                                </m:sSubSupPr>
                                <m:e>
                                  <m:r>
                                    <a:rPr lang="en-US" altLang="zh-CN" sz="2600" i="1"/>
                                    <m:t>𝑑</m:t>
                                  </m:r>
                                </m:e>
                                <m:sub>
                                  <m:r>
                                    <a:rPr lang="en-US" altLang="zh-CN" sz="2600" i="1"/>
                                    <m:t>𝑠</m:t>
                                  </m:r>
                                </m:sub>
                                <m:sup>
                                  <m:r>
                                    <a:rPr lang="en-US" altLang="zh-CN" sz="2600" i="1"/>
                                    <m:t>′</m:t>
                                  </m:r>
                                </m:sup>
                              </m:sSubSup>
                              <m:r>
                                <a:rPr lang="en-US" altLang="zh-CN" sz="2600" i="1"/>
                                <m:t>[</m:t>
                              </m:r>
                              <m:r>
                                <a:rPr lang="en-US" altLang="zh-CN" sz="2600" i="1"/>
                                <m:t>𝑖</m:t>
                              </m:r>
                              <m:r>
                                <a:rPr lang="en-US" altLang="zh-CN" sz="2600" i="1"/>
                                <m:t>]</m:t>
                              </m:r>
                            </m:sub>
                            <m:sup>
                              <m:r>
                                <a:rPr lang="en-US" altLang="zh-CN" sz="2600" i="1"/>
                                <m:t>′</m:t>
                              </m:r>
                            </m:sup>
                          </m:sSubSup>
                          <m:r>
                            <a:rPr lang="en-US" altLang="zh-CN" sz="2600" i="1"/>
                            <m:t>𝑖</m:t>
                          </m:r>
                          <m:r>
                            <a:rPr lang="en-US" altLang="zh-CN" sz="2600" i="1"/>
                            <m:t>∈</m:t>
                          </m:r>
                          <m:d>
                            <m:dPr>
                              <m:begChr m:val="["/>
                              <m:endChr m:val="]"/>
                              <m:ctrlPr>
                                <a:rPr lang="zh-CN" altLang="zh-CN" sz="2600" i="1"/>
                              </m:ctrlPr>
                            </m:dPr>
                            <m:e>
                              <m:r>
                                <a:rPr lang="en-US" altLang="zh-CN" sz="2600" i="1"/>
                                <m:t>1,</m:t>
                              </m:r>
                              <m:sSup>
                                <m:sSupPr>
                                  <m:ctrlPr>
                                    <a:rPr lang="zh-CN" altLang="zh-CN" sz="2600" i="1"/>
                                  </m:ctrlPr>
                                </m:sSupPr>
                                <m:e>
                                  <m:r>
                                    <a:rPr lang="en-US" altLang="zh-CN" sz="2600" b="1" i="1"/>
                                    <m:t>𝐧</m:t>
                                  </m:r>
                                </m:e>
                                <m:sup>
                                  <m:r>
                                    <a:rPr lang="en-US" altLang="zh-CN" sz="2600" i="1"/>
                                    <m:t>(</m:t>
                                  </m:r>
                                  <m:r>
                                    <a:rPr lang="en-US" altLang="zh-CN" sz="2600" i="1"/>
                                    <m:t>𝑙</m:t>
                                  </m:r>
                                  <m:r>
                                    <a:rPr lang="en-US" altLang="zh-CN" sz="2600" i="1"/>
                                    <m:t>)</m:t>
                                  </m:r>
                                </m:sup>
                              </m:sSup>
                            </m:e>
                          </m:d>
                          <m:r>
                            <a:rPr lang="en-US" altLang="zh-CN" sz="2600" i="1"/>
                            <m:t>.</m:t>
                          </m:r>
                        </m:e>
                      </m:eqArr>
                    </m:oMath>
                  </m:oMathPara>
                </a14:m>
                <a:endParaRPr lang="zh-CN" altLang="zh-CN" sz="2600" dirty="0"/>
              </a:p>
              <a:p>
                <a:r>
                  <a:rPr lang="en-US" altLang="zh-CN" sz="2600" dirty="0"/>
                  <a:t>where </a:t>
                </a:r>
                <a14:m>
                  <m:oMath xmlns:m="http://schemas.openxmlformats.org/officeDocument/2006/math">
                    <m:sSup>
                      <m:sSupPr>
                        <m:ctrlPr>
                          <a:rPr lang="zh-CN" altLang="zh-CN" sz="2600" i="1"/>
                        </m:ctrlPr>
                      </m:sSupPr>
                      <m:e>
                        <m:r>
                          <a:rPr lang="en-US" altLang="zh-CN" sz="2600" b="1" i="1"/>
                          <m:t>𝐎</m:t>
                        </m:r>
                      </m:e>
                      <m:sup>
                        <m:r>
                          <a:rPr lang="en-US" altLang="zh-CN" sz="2600" i="1"/>
                          <m:t>𝐴𝑊𝑆</m:t>
                        </m:r>
                      </m:sup>
                    </m:sSup>
                  </m:oMath>
                </a14:m>
                <a:r>
                  <a:rPr lang="en-US" altLang="zh-CN" sz="2600" dirty="0"/>
                  <a:t> is the criteria feature map of the layer, </a:t>
                </a:r>
                <a14:m>
                  <m:oMath xmlns:m="http://schemas.openxmlformats.org/officeDocument/2006/math">
                    <m:sSub>
                      <m:sSubPr>
                        <m:ctrlPr>
                          <a:rPr lang="zh-CN" altLang="zh-CN" sz="2600" i="1"/>
                        </m:ctrlPr>
                      </m:sSubPr>
                      <m:e>
                        <m:acc>
                          <m:accPr>
                            <m:chr m:val="̂"/>
                            <m:ctrlPr>
                              <a:rPr lang="zh-CN" altLang="zh-CN" sz="2600" i="1"/>
                            </m:ctrlPr>
                          </m:accPr>
                          <m:e>
                            <m:r>
                              <a:rPr lang="en-US" altLang="zh-CN" sz="2600" i="1"/>
                              <m:t>𝑝</m:t>
                            </m:r>
                          </m:e>
                        </m:acc>
                      </m:e>
                      <m:sub>
                        <m:r>
                          <a:rPr lang="en-US" altLang="zh-CN" sz="2600" i="1"/>
                          <m:t>𝑠</m:t>
                        </m:r>
                      </m:sub>
                    </m:sSub>
                  </m:oMath>
                </a14:m>
                <a:r>
                  <a:rPr lang="en-US" altLang="zh-CN" sz="2600" dirty="0"/>
                  <a:t> is the probability for </a:t>
                </a:r>
                <a14:m>
                  <m:oMath xmlns:m="http://schemas.openxmlformats.org/officeDocument/2006/math">
                    <m:sSub>
                      <m:sSubPr>
                        <m:ctrlPr>
                          <a:rPr lang="zh-CN" altLang="zh-CN" sz="2600" i="1"/>
                        </m:ctrlPr>
                      </m:sSubPr>
                      <m:e>
                        <m:r>
                          <a:rPr lang="en-US" altLang="zh-CN" sz="2600" i="1"/>
                          <m:t>𝑠</m:t>
                        </m:r>
                      </m:e>
                      <m:sub>
                        <m:r>
                          <a:rPr lang="en-US" altLang="zh-CN" sz="2600" i="1"/>
                          <m:t>𝑡h</m:t>
                        </m:r>
                      </m:sub>
                    </m:sSub>
                  </m:oMath>
                </a14:m>
                <a:r>
                  <a:rPr lang="en-US" altLang="zh-CN" sz="2600" dirty="0"/>
                  <a:t> criteria, × denotes the scalar multiplication, </a:t>
                </a:r>
                <a14:m>
                  <m:oMath xmlns:m="http://schemas.openxmlformats.org/officeDocument/2006/math">
                    <m:sSub>
                      <m:sSubPr>
                        <m:ctrlPr>
                          <a:rPr lang="zh-CN" altLang="zh-CN" sz="2600" i="1"/>
                        </m:ctrlPr>
                      </m:sSubPr>
                      <m:e>
                        <m:acc>
                          <m:accPr>
                            <m:chr m:val="̂"/>
                            <m:ctrlPr>
                              <a:rPr lang="zh-CN" altLang="zh-CN" sz="2600" i="1"/>
                            </m:ctrlPr>
                          </m:accPr>
                          <m:e>
                            <m:r>
                              <a:rPr lang="en-US" altLang="zh-CN" sz="2600" b="1" i="1"/>
                              <m:t>𝐎</m:t>
                            </m:r>
                          </m:e>
                        </m:acc>
                      </m:e>
                      <m:sub>
                        <m:r>
                          <a:rPr lang="en-US" altLang="zh-CN" sz="2600" i="1"/>
                          <m:t>𝑠</m:t>
                        </m:r>
                      </m:sub>
                    </m:sSub>
                  </m:oMath>
                </a14:m>
                <a:r>
                  <a:rPr lang="en-US" altLang="zh-CN" sz="2600" dirty="0"/>
                  <a:t> is the output feature map of </a:t>
                </a:r>
                <a14:m>
                  <m:oMath xmlns:m="http://schemas.openxmlformats.org/officeDocument/2006/math">
                    <m:sSubSup>
                      <m:sSubSupPr>
                        <m:ctrlPr>
                          <a:rPr lang="zh-CN" altLang="zh-CN" sz="2600" i="1"/>
                        </m:ctrlPr>
                      </m:sSubSupPr>
                      <m:e>
                        <m:r>
                          <a:rPr lang="en-US" altLang="zh-CN" sz="2600" i="1"/>
                          <m:t>𝒦</m:t>
                        </m:r>
                      </m:e>
                      <m:sub>
                        <m:r>
                          <a:rPr lang="en-US" altLang="zh-CN" sz="2600" i="1"/>
                          <m:t>𝑠</m:t>
                        </m:r>
                      </m:sub>
                      <m:sup>
                        <m:r>
                          <a:rPr lang="en-US" altLang="zh-CN" sz="2600" i="1"/>
                          <m:t>(</m:t>
                        </m:r>
                        <m:r>
                          <a:rPr lang="en-US" altLang="zh-CN" sz="2600" i="1"/>
                          <m:t>𝑙</m:t>
                        </m:r>
                        <m:r>
                          <a:rPr lang="en-US" altLang="zh-CN" sz="2600" i="1"/>
                          <m:t>)</m:t>
                        </m:r>
                      </m:sup>
                    </m:sSubSup>
                  </m:oMath>
                </a14:m>
                <a:r>
                  <a:rPr lang="en-US" altLang="zh-CN" sz="2600" dirty="0"/>
                  <a:t> , and </a:t>
                </a:r>
                <a14:m>
                  <m:oMath xmlns:m="http://schemas.openxmlformats.org/officeDocument/2006/math">
                    <m:sSubSup>
                      <m:sSubSupPr>
                        <m:ctrlPr>
                          <a:rPr lang="zh-CN" altLang="zh-CN" sz="2600" i="1"/>
                        </m:ctrlPr>
                      </m:sSubSupPr>
                      <m:e>
                        <m:acc>
                          <m:accPr>
                            <m:chr m:val="̂"/>
                            <m:ctrlPr>
                              <a:rPr lang="zh-CN" altLang="zh-CN" sz="2600" i="1"/>
                            </m:ctrlPr>
                          </m:accPr>
                          <m:e>
                            <m:r>
                              <m:rPr>
                                <m:sty m:val="p"/>
                              </m:rPr>
                              <a:rPr lang="en-US" altLang="zh-CN" sz="2600"/>
                              <m:t>O</m:t>
                            </m:r>
                          </m:e>
                        </m:acc>
                      </m:e>
                      <m:sub>
                        <m:r>
                          <a:rPr lang="en-US" altLang="zh-CN" sz="2600" i="1"/>
                          <m:t>𝑠</m:t>
                        </m:r>
                      </m:sub>
                      <m:sup>
                        <m:r>
                          <a:rPr lang="en-US" altLang="zh-CN" sz="2600" i="1"/>
                          <m:t>′</m:t>
                        </m:r>
                      </m:sup>
                    </m:sSubSup>
                  </m:oMath>
                </a14:m>
                <a:r>
                  <a:rPr lang="en-US" altLang="zh-CN" sz="2600" dirty="0"/>
                  <a:t> is the aligned feature map.</a:t>
                </a:r>
                <a:endParaRPr lang="zh-CN" altLang="zh-CN" sz="2600" dirty="0"/>
              </a:p>
              <a:p>
                <a:endParaRPr kumimoji="1" lang="zh-CN" altLang="en-US" dirty="0"/>
              </a:p>
            </p:txBody>
          </p:sp>
        </mc:Choice>
        <mc:Fallback>
          <p:sp>
            <p:nvSpPr>
              <p:cNvPr id="3" name="内容占位符 2">
                <a:extLst>
                  <a:ext uri="{FF2B5EF4-FFF2-40B4-BE49-F238E27FC236}">
                    <a16:creationId xmlns:a16="http://schemas.microsoft.com/office/drawing/2014/main" id="{5D8D12C3-5E48-0F46-A202-31E72A3A884B}"/>
                  </a:ext>
                </a:extLst>
              </p:cNvPr>
              <p:cNvSpPr>
                <a:spLocks noGrp="1" noRot="1" noChangeAspect="1" noMove="1" noResize="1" noEditPoints="1" noAdjustHandles="1" noChangeArrowheads="1" noChangeShapeType="1" noTextEdit="1"/>
              </p:cNvSpPr>
              <p:nvPr>
                <p:ph idx="1"/>
              </p:nvPr>
            </p:nvSpPr>
            <p:spPr>
              <a:xfrm>
                <a:off x="838200" y="1077686"/>
                <a:ext cx="10515600" cy="5099277"/>
              </a:xfrm>
              <a:blipFill>
                <a:blip r:embed="rId2"/>
                <a:stretch>
                  <a:fillRect l="-724" t="-1990" b="-9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70262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314</Words>
  <Application>Microsoft Macintosh PowerPoint</Application>
  <PresentationFormat>宽屏</PresentationFormat>
  <Paragraphs>72</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Cambria Math</vt:lpstr>
      <vt:lpstr>Office 主题​​</vt:lpstr>
      <vt:lpstr>Learning Filter Pruning Criteria for ﻿for Deep Convolutional Neural Networks Acceleration</vt:lpstr>
      <vt:lpstr>Introduction </vt:lpstr>
      <vt:lpstr>Related work</vt:lpstr>
      <vt:lpstr>Methodology</vt:lpstr>
      <vt:lpstr>Learning Filter Pruning Criteria</vt:lpstr>
      <vt:lpstr>Pruning Criteria</vt:lpstr>
      <vt:lpstr>Criteria Space Complexity</vt:lpstr>
      <vt:lpstr>Differentiable Criteria Sampler Assuming</vt:lpstr>
      <vt:lpstr>Criteria Forward</vt:lpstr>
      <vt:lpstr>Criteria Forward</vt:lpstr>
      <vt:lpstr>Training Objectives.</vt:lpstr>
      <vt:lpstr>Criteria Backward &amp; ﻿After DCS Training</vt:lpstr>
      <vt:lpstr>Experiments</vt:lpstr>
      <vt:lpstr>Experiments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Filter Pruning Criteria for ﻿for Deep Convolutional Neural Networks Acceleration</dc:title>
  <dc:creator>Istrate Ramona</dc:creator>
  <cp:lastModifiedBy>Istrate Ramona</cp:lastModifiedBy>
  <cp:revision>13</cp:revision>
  <dcterms:created xsi:type="dcterms:W3CDTF">2020-11-17T11:50:53Z</dcterms:created>
  <dcterms:modified xsi:type="dcterms:W3CDTF">2020-11-17T16:14:28Z</dcterms:modified>
</cp:coreProperties>
</file>