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727" autoAdjust="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42DF0-D3F4-417E-A831-8F0CE978357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72EF-CA73-4CD8-8FE7-EF58CF8D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72EF-CA73-4CD8-8FE7-EF58CF8D66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6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72EF-CA73-4CD8-8FE7-EF58CF8D66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8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72EF-CA73-4CD8-8FE7-EF58CF8D66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72EF-CA73-4CD8-8FE7-EF58CF8D66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04B9-4FF2-497A-A8FF-9659D0DE5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CBE53-137D-4D8C-BA02-A847B48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7ACB-3FD9-4EE5-BDE6-2FC05D4A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99C4C-3ED1-43DF-91E0-7ADE901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28561-DF10-48E7-835A-413B146A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E392-52A2-4CD1-B74C-DAF93C58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523BE-B8E8-4842-B441-ABC3FC33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0D1EA-1AA3-4DC4-AC9B-FC0121FC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91FE2-83C6-4A01-8B2B-32CCFDBD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826F-3D40-463D-92E2-C06ED937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D4F9A-B99F-4FB8-A29A-EDDEB892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F4C92-3380-46EC-820D-13B39998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48CF-36F1-4345-BB04-63445427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1A73-6AE3-47F6-BD3E-64C05644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394F6-197B-474F-97F6-B2D1B53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5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0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2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2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59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67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0622-DC89-4BB4-97C8-65537EE3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A891F-B0CD-478E-BD6B-C1A5399C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3BADC-AC1D-4A2E-A37D-A2EBBCF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1B031-FEEF-47F8-A892-CD3D4E5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730B-B5D4-4676-BF6C-54DA1D52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09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4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4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D462-67F9-46B2-8ABB-3B17081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14432-E484-4F9A-B67B-6F7C16DA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75B45-8A32-45B8-89EB-A39A3DB6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C0B6A-C61D-49CB-8F23-E2C0DC19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3938D-ECBA-496D-B46D-AC2D1B5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013A-7422-4211-A48E-C1995432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5739A-ADD0-4AFB-B15F-D3B34C69D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7C5B8-1B7E-4740-B313-857F1AA0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ACCBF-4D1D-4B05-B13E-63384360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1C599-3B4B-45AC-93C9-FE4B8603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89242-0323-4D66-A48A-E5C9E75F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56CA-6D71-4758-8C72-49E7358A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2F6B0-547A-46E2-9437-F0F3446B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61757-312C-4B00-A666-A1B8F102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16B7D-0FC5-42C7-B3A2-472114CE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75CA6-D301-49F3-82F7-7C40F76F9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53A4FC-56D5-4144-8786-8C31CF4A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43F0F-15E4-43D4-84BC-785439A5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046B7-58C8-4985-8B30-9986C31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76389-1FCD-4DA5-AFDD-0B3E9E73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E78542-6C0A-43E6-B6E0-FEB13A21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C9D273-4995-4CF7-A026-E03F4AB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77B0A-6A09-4D62-983F-F446095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918513-72F6-4712-A967-1D25E35D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DFD927-8A74-4E97-A955-BDDE4133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96A77-CE50-4731-A8C5-454B3957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6B1B-26AD-4AFF-B808-B1819C4E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5C2F0-77E8-46C6-B80A-6A278940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78C5E-49F3-4938-8CF9-8EE8AB04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A287E-ECA0-47F5-9CC5-8BDBCEFD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7D9B8-0CC8-4941-900B-8006E3BD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EB1B1-A756-4366-B201-3CB3ACC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0926E-8F89-4D0A-BE87-748F8D54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6B722-D7FB-4180-8D67-88B686D3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D88E9-4A90-4E5C-BBE2-375CEF0E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54B44-7CF3-4DF1-9B9A-FFE9156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FB160-CE84-4640-8DA9-AE18DADC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41F55-C459-4982-925C-FA1B3F2F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15E8F7-294F-469F-91DF-D982517B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6F973-2BD7-48BC-AB67-12D99AED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91BA5-8F90-481A-9282-719CE24C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FD54B-1876-4AFC-894C-A15D32D38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EAF93-FDC7-4B6A-8E89-DF5BD89C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A9B9B9-59A4-45DD-8BEB-E583E067B1D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1C00B6-7122-40DC-B36B-36C794E772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9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tmp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7157-6995-4871-A511-079927B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818" y="1904337"/>
            <a:ext cx="9444361" cy="1293844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DRQ: Dynamic Region-based Quantization for</a:t>
            </a:r>
            <a:br>
              <a:rPr lang="en-US" altLang="zh-CN" sz="3600" b="1" dirty="0"/>
            </a:br>
            <a:r>
              <a:rPr lang="en-US" altLang="zh-CN" sz="3600" b="1" dirty="0"/>
              <a:t>Deep Neural Network Acceleration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8AE0A-725D-4321-AA7A-FC2EA103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7" y="3286958"/>
            <a:ext cx="11268722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Zhuoran Song, Bangqi Fu, Feiyang Wu, Zhaoming Jiang, Li Jiang, Naifeng Jing, Xiaoyao Liang</a:t>
            </a:r>
          </a:p>
          <a:p>
            <a:endParaRPr lang="en-US" altLang="zh-CN" sz="1800" dirty="0"/>
          </a:p>
          <a:p>
            <a:r>
              <a:rPr lang="en-US" altLang="zh-CN" sz="1800" dirty="0"/>
              <a:t>2020 ACM/IEEE 47th Annual International Symposium on Computer Architecture (ISCA)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245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618A-0705-4AA5-A839-4848473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9818B-3E0B-4782-B752-108CC5E5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details: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Activation-pooling-prediction</a:t>
            </a:r>
          </a:p>
          <a:p>
            <a:pPr marL="630936" lvl="1" indent="-457200"/>
            <a:r>
              <a:rPr lang="en-US" altLang="zh-CN" dirty="0"/>
              <a:t>Average pooling: data reuse</a:t>
            </a:r>
          </a:p>
          <a:p>
            <a:pPr marL="630936" lvl="1" indent="-457200"/>
            <a:r>
              <a:rPr lang="en-US" altLang="zh-CN" dirty="0"/>
              <a:t>Other operations: no step 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Dual-buffering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Support variable kernel sizes</a:t>
            </a:r>
            <a:endParaRPr lang="zh-CN" altLang="en-US" dirty="0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4BBEE56A-6F7F-4A10-AF53-9D46B6B28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7799"/>
            <a:ext cx="4359982" cy="48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D8C5-83E7-4F38-8BBB-EB18D3B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configuration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46BC56F7-B037-49DB-9066-264B742A7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182801"/>
            <a:ext cx="6112776" cy="214972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F3C28D-1500-4EF2-AA2C-EF71520B9A8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1041006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Fair comparison: similar area budget, same global buffer capacity &amp; memory bandwidth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D266B6-29CD-4157-A8A0-AB2498427B93}"/>
              </a:ext>
            </a:extLst>
          </p:cNvPr>
          <p:cNvSpPr/>
          <p:nvPr/>
        </p:nvSpPr>
        <p:spPr>
          <a:xfrm>
            <a:off x="7659482" y="3429000"/>
            <a:ext cx="3252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INT16 MAC unit is almost 16X larger than an INT4 MAC 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D8C5-83E7-4F38-8BBB-EB18D3B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accuracy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F3C28D-1500-4EF2-AA2C-EF71520B9A8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1041006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1C76A-E584-410A-B961-CCA145CA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6884"/>
            <a:ext cx="9720073" cy="4023360"/>
          </a:xfrm>
        </p:spPr>
        <p:txBody>
          <a:bodyPr/>
          <a:lstStyle/>
          <a:p>
            <a:r>
              <a:rPr lang="en-US" altLang="zh-CN" dirty="0"/>
              <a:t>DRQ &amp; OLAccel: Mixed precision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OLAccel: </a:t>
            </a:r>
            <a:r>
              <a:rPr lang="en-US" altLang="zh-CN" dirty="0"/>
              <a:t>Static, bit configuration predefined, fixed across all layers and datasets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DRQ: </a:t>
            </a:r>
            <a:r>
              <a:rPr lang="en-US" altLang="zh-CN" dirty="0"/>
              <a:t>Dynamic, feature map predictor, vary from time to time</a:t>
            </a:r>
            <a:endParaRPr lang="zh-CN" altLang="en-US" dirty="0"/>
          </a:p>
        </p:txBody>
      </p:sp>
      <p:pic>
        <p:nvPicPr>
          <p:cNvPr id="14" name="图片 13" descr="图片包含 游戏机, 电脑&#10;&#10;描述已自动生成">
            <a:extLst>
              <a:ext uri="{FF2B5EF4-FFF2-40B4-BE49-F238E27FC236}">
                <a16:creationId xmlns:a16="http://schemas.microsoft.com/office/drawing/2014/main" id="{F7ECD1A1-4822-47E1-8EA0-B3155F1F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" y="3277998"/>
            <a:ext cx="11840670" cy="277054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DB873A5-BB3B-4B58-8720-27B8CB5F0554}"/>
              </a:ext>
            </a:extLst>
          </p:cNvPr>
          <p:cNvSpPr/>
          <p:nvPr/>
        </p:nvSpPr>
        <p:spPr>
          <a:xfrm>
            <a:off x="9357360" y="3550931"/>
            <a:ext cx="373380" cy="1630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520999-5180-4B05-A8B9-CF7988631F7C}"/>
              </a:ext>
            </a:extLst>
          </p:cNvPr>
          <p:cNvSpPr/>
          <p:nvPr/>
        </p:nvSpPr>
        <p:spPr>
          <a:xfrm>
            <a:off x="11129772" y="3550930"/>
            <a:ext cx="373380" cy="1630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308126-6DC2-44D0-A57F-5B0B017E902B}"/>
              </a:ext>
            </a:extLst>
          </p:cNvPr>
          <p:cNvSpPr txBox="1"/>
          <p:nvPr/>
        </p:nvSpPr>
        <p:spPr>
          <a:xfrm>
            <a:off x="8783790" y="3203486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0.7% vs 5.1%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4C79C8-BF42-4961-B575-24C7E8E84F56}"/>
              </a:ext>
            </a:extLst>
          </p:cNvPr>
          <p:cNvSpPr txBox="1"/>
          <p:nvPr/>
        </p:nvSpPr>
        <p:spPr>
          <a:xfrm>
            <a:off x="10566715" y="3203486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0.9% vs 5.4%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3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306A-2FAB-4A57-8180-10E3BDF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PERFORMANCE &amp; Energy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79062-22D1-47EE-973C-AAF63DAB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5373"/>
            <a:ext cx="6198793" cy="402336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Normalized to Eyeriss, Example: ResNet-50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solidFill>
                  <a:schemeClr val="accent1"/>
                </a:solidFill>
              </a:rPr>
              <a:t>DRQ vs Eyeriss &amp; BitFusion: </a:t>
            </a:r>
          </a:p>
          <a:p>
            <a:pPr marL="630936" lvl="1" indent="-457200"/>
            <a:r>
              <a:rPr lang="en-US" altLang="zh-CN" sz="1400" dirty="0"/>
              <a:t>93% &amp; 73% performance improvement: mainly INT4 MACs       </a:t>
            </a:r>
          </a:p>
          <a:p>
            <a:pPr marL="630936" lvl="1" indent="-457200"/>
            <a:r>
              <a:rPr lang="en-US" altLang="zh-CN" sz="1400" dirty="0"/>
              <a:t>72% &amp; 43% less energy: reduced bit width/data transfer</a:t>
            </a:r>
            <a:endParaRPr lang="en-US" altLang="zh-CN" sz="1600" dirty="0"/>
          </a:p>
          <a:p>
            <a:pPr marL="630936" lvl="1" indent="-457200"/>
            <a:endParaRPr lang="en-US" altLang="zh-CN" sz="1600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81313932-61A1-44D9-8A2C-8A9664107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" y="3429000"/>
            <a:ext cx="11378566" cy="28866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691C42-B7A7-428F-819D-824BF2A79B3B}"/>
              </a:ext>
            </a:extLst>
          </p:cNvPr>
          <p:cNvSpPr/>
          <p:nvPr/>
        </p:nvSpPr>
        <p:spPr>
          <a:xfrm>
            <a:off x="6317587" y="2003697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dirty="0">
                <a:solidFill>
                  <a:schemeClr val="accent1"/>
                </a:solidFill>
              </a:rPr>
              <a:t>DRQ vs OLAccel: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20% performance improvement: more PEs under the same area budget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OLAccel:</a:t>
            </a:r>
            <a:r>
              <a:rPr lang="zh-CN" altLang="en-US" sz="1400" dirty="0"/>
              <a:t> </a:t>
            </a:r>
            <a:r>
              <a:rPr lang="en-US" altLang="zh-CN" sz="1400" dirty="0"/>
              <a:t>5%</a:t>
            </a:r>
            <a:r>
              <a:rPr lang="zh-CN" altLang="en-US" sz="1400" dirty="0"/>
              <a:t> </a:t>
            </a:r>
            <a:r>
              <a:rPr lang="en-US" altLang="zh-CN" sz="1400" dirty="0"/>
              <a:t>accuracy loss on ILSVRC-2012.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More energy from DRAM: weight stored in INT8 vs most INT4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Similar energy from global buffer: weight stationary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Less energy from core: systolic array processing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3E531E-BC15-4235-9012-3706F68A352D}"/>
              </a:ext>
            </a:extLst>
          </p:cNvPr>
          <p:cNvSpPr/>
          <p:nvPr/>
        </p:nvSpPr>
        <p:spPr>
          <a:xfrm>
            <a:off x="2557974" y="5423367"/>
            <a:ext cx="747933" cy="205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60653-F17B-43E7-A87E-4268F452A798}"/>
              </a:ext>
            </a:extLst>
          </p:cNvPr>
          <p:cNvSpPr/>
          <p:nvPr/>
        </p:nvSpPr>
        <p:spPr>
          <a:xfrm>
            <a:off x="8282520" y="5423367"/>
            <a:ext cx="747933" cy="205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C6A7-47B2-429B-9F61-781E086C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AVERAGE OF 6 NETWORKS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6213A-926B-46B7-B6CA-307DF5A8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10591"/>
            <a:ext cx="72209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AA89-9717-4BEA-8435-96CC9A15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Design space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39111-CFB1-4D02-ADE2-7F6EDE26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0885"/>
            <a:ext cx="285997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Impact of threshold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B74E5B9-633D-4469-A330-420F285EFFAC}"/>
              </a:ext>
            </a:extLst>
          </p:cNvPr>
          <p:cNvSpPr txBox="1">
            <a:spLocks/>
          </p:cNvSpPr>
          <p:nvPr/>
        </p:nvSpPr>
        <p:spPr>
          <a:xfrm>
            <a:off x="6096000" y="1871025"/>
            <a:ext cx="351778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Impact of region size</a:t>
            </a:r>
            <a:endParaRPr lang="zh-CN" altLang="en-US" dirty="0"/>
          </a:p>
        </p:txBody>
      </p:sp>
      <p:pic>
        <p:nvPicPr>
          <p:cNvPr id="6" name="图片 5" descr="图表, 瀑布图&#10;&#10;描述已自动生成">
            <a:extLst>
              <a:ext uri="{FF2B5EF4-FFF2-40B4-BE49-F238E27FC236}">
                <a16:creationId xmlns:a16="http://schemas.microsoft.com/office/drawing/2014/main" id="{3409AD61-68A1-4992-88C7-C5591FA9A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84759"/>
            <a:ext cx="4434190" cy="2975575"/>
          </a:xfrm>
          <a:prstGeom prst="rect">
            <a:avLst/>
          </a:prstGeom>
        </p:spPr>
      </p:pic>
      <p:pic>
        <p:nvPicPr>
          <p:cNvPr id="10" name="图片 9" descr="图片包含 表格&#10;&#10;描述已自动生成">
            <a:extLst>
              <a:ext uri="{FF2B5EF4-FFF2-40B4-BE49-F238E27FC236}">
                <a16:creationId xmlns:a16="http://schemas.microsoft.com/office/drawing/2014/main" id="{D3E5E78C-AB82-49A1-92DA-0C1DD781C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26" y="2284759"/>
            <a:ext cx="5213346" cy="41734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6E293A-07A1-4DDD-91FB-988565936CD9}"/>
              </a:ext>
            </a:extLst>
          </p:cNvPr>
          <p:cNvSpPr txBox="1"/>
          <p:nvPr/>
        </p:nvSpPr>
        <p:spPr>
          <a:xfrm>
            <a:off x="395746" y="5232525"/>
            <a:ext cx="6093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Offline study, set at runtime</a:t>
            </a:r>
          </a:p>
          <a:p>
            <a:r>
              <a:rPr lang="en-US" altLang="zh-CN" sz="1600" dirty="0"/>
              <a:t>Res18 as example: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1600" dirty="0"/>
              <a:t>Higher threshold &gt; Less sensitive regions &gt; lower stall ratio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1600" dirty="0"/>
              <a:t>4*4 &gt; sensitivity affected by noise &gt; accuracy degradation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1600" dirty="0"/>
              <a:t>32*32 &gt; unnecessary sensitive &gt; unnecessary INT8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86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9211-677E-4755-B695-8DE1129D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PERFORMANCE BREAKDOWN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1926F-AE3C-403C-A24B-4A1664F0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9104"/>
            <a:ext cx="9720073" cy="4023360"/>
          </a:xfrm>
        </p:spPr>
        <p:txBody>
          <a:bodyPr/>
          <a:lstStyle/>
          <a:p>
            <a:r>
              <a:rPr lang="en-US" altLang="zh-CN" dirty="0"/>
              <a:t>Normalized to the total execution cycles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C1: </a:t>
            </a:r>
            <a:r>
              <a:rPr lang="en-US" altLang="zh-CN" dirty="0"/>
              <a:t>more sensitive, INT8 ratio 12%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B4: </a:t>
            </a:r>
            <a:r>
              <a:rPr lang="en-US" altLang="zh-CN" dirty="0"/>
              <a:t>smaller feature map size, weight loading 4%</a:t>
            </a:r>
            <a:endParaRPr lang="zh-CN" altLang="en-US" dirty="0"/>
          </a:p>
        </p:txBody>
      </p:sp>
      <p:pic>
        <p:nvPicPr>
          <p:cNvPr id="5" name="图片 4" descr="图表, 条形图, 瀑布图&#10;&#10;描述已自动生成">
            <a:extLst>
              <a:ext uri="{FF2B5EF4-FFF2-40B4-BE49-F238E27FC236}">
                <a16:creationId xmlns:a16="http://schemas.microsoft.com/office/drawing/2014/main" id="{9457EBEF-68CE-4ADF-BB43-30162EE8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8" y="3210851"/>
            <a:ext cx="471553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24F53-40F6-41E2-9329-14AAC75A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617EF-6591-464C-9B5A-07A30708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4525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Conventional: Network/Layer-wise &gt; fine-grained quantization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Capture the feature map dynamics &gt; performance &amp; accuracy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2375028B-123A-4D81-94C8-160203AF3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6" y="3434860"/>
            <a:ext cx="4941660" cy="1767455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2A38B66-782F-4B42-8961-C303E1B78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3399"/>
            <a:ext cx="525853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DCB2C-8CA5-4CB9-95E7-0FD994DC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identify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457B16-42B0-423A-9953-7EABAD74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434582"/>
            <a:ext cx="5239253" cy="3909995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E141DB8-8EE3-478A-9843-C954C61125FE}"/>
              </a:ext>
            </a:extLst>
          </p:cNvPr>
          <p:cNvSpPr txBox="1">
            <a:spLocks/>
          </p:cNvSpPr>
          <p:nvPr/>
        </p:nvSpPr>
        <p:spPr>
          <a:xfrm>
            <a:off x="1024127" y="1914525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5C5998B-09D4-4F1C-83B8-C8ECC571A7F7}"/>
              </a:ext>
            </a:extLst>
          </p:cNvPr>
          <p:cNvSpPr txBox="1">
            <a:spLocks/>
          </p:cNvSpPr>
          <p:nvPr/>
        </p:nvSpPr>
        <p:spPr>
          <a:xfrm>
            <a:off x="1176524" y="2050203"/>
            <a:ext cx="8577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Sensitivity values</a:t>
            </a:r>
          </a:p>
          <a:p>
            <a:pPr marL="0" indent="0">
              <a:buNone/>
            </a:pPr>
            <a:r>
              <a:rPr lang="en-US" altLang="zh-CN" dirty="0"/>
              <a:t>Classify the input feature map: 3 segments</a:t>
            </a:r>
          </a:p>
          <a:p>
            <a:pPr marL="173736" lvl="1" indent="0">
              <a:buNone/>
            </a:pPr>
            <a:r>
              <a:rPr lang="en-US" altLang="zh-CN" dirty="0"/>
              <a:t>Segment 0: largest 20%</a:t>
            </a:r>
          </a:p>
          <a:p>
            <a:pPr marL="173736" lvl="1" indent="0">
              <a:buNone/>
            </a:pPr>
            <a:r>
              <a:rPr lang="en-US" altLang="zh-CN" dirty="0"/>
              <a:t>Segment 1: Middle 60%</a:t>
            </a:r>
          </a:p>
          <a:p>
            <a:pPr marL="173736" lvl="1" indent="0">
              <a:buNone/>
            </a:pPr>
            <a:r>
              <a:rPr lang="en-US" altLang="zh-CN" dirty="0"/>
              <a:t>Segment 2: Smallest 20%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TFF: segment 0 added noise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30FA6BB-C1DF-4144-88D3-5B1F1B9C3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71532"/>
              </p:ext>
            </p:extLst>
          </p:nvPr>
        </p:nvGraphicFramePr>
        <p:xfrm>
          <a:off x="3048000" y="33020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5" imgW="914400" imgH="181440" progId="Equation.DSMT4">
                  <p:embed/>
                </p:oleObj>
              </mc:Choice>
              <mc:Fallback>
                <p:oleObj name="Equation" r:id="rId5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3020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7469534-0CB6-4B1F-ABFE-B5F49A1E9A99}"/>
              </a:ext>
            </a:extLst>
          </p:cNvPr>
          <p:cNvSpPr/>
          <p:nvPr/>
        </p:nvSpPr>
        <p:spPr>
          <a:xfrm>
            <a:off x="1176526" y="5439799"/>
            <a:ext cx="59005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The largest set of values in the input feature map are relatively more sensitive to the accuracy. </a:t>
            </a:r>
            <a:endParaRPr lang="zh-CN" altLang="en-US" sz="2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23D6BF-8098-4206-B9B1-8B0733C6E493}"/>
              </a:ext>
            </a:extLst>
          </p:cNvPr>
          <p:cNvSpPr/>
          <p:nvPr/>
        </p:nvSpPr>
        <p:spPr>
          <a:xfrm>
            <a:off x="1176525" y="4009623"/>
            <a:ext cx="59005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Add noise </a:t>
            </a:r>
            <a:r>
              <a:rPr lang="en-US" altLang="zh-CN" sz="2200" i="1" dirty="0"/>
              <a:t>μ</a:t>
            </a:r>
            <a:r>
              <a:rPr lang="en-US" altLang="zh-CN" sz="2200" dirty="0"/>
              <a:t> on different segment                Measure accuracy by varying </a:t>
            </a:r>
            <a:r>
              <a:rPr lang="en-US" altLang="zh-CN" sz="2200" i="1" dirty="0"/>
              <a:t>μ</a:t>
            </a:r>
          </a:p>
          <a:p>
            <a:r>
              <a:rPr lang="en-US" altLang="zh-CN" sz="2200" b="1" dirty="0"/>
              <a:t>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026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DCB2C-8CA5-4CB9-95E7-0FD994DC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identify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E141DB8-8EE3-478A-9843-C954C61125FE}"/>
              </a:ext>
            </a:extLst>
          </p:cNvPr>
          <p:cNvSpPr txBox="1">
            <a:spLocks/>
          </p:cNvSpPr>
          <p:nvPr/>
        </p:nvSpPr>
        <p:spPr>
          <a:xfrm>
            <a:off x="1024127" y="1914525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5C5998B-09D4-4F1C-83B8-C8ECC571A7F7}"/>
              </a:ext>
            </a:extLst>
          </p:cNvPr>
          <p:cNvSpPr txBox="1">
            <a:spLocks/>
          </p:cNvSpPr>
          <p:nvPr/>
        </p:nvSpPr>
        <p:spPr>
          <a:xfrm>
            <a:off x="1176527" y="2066925"/>
            <a:ext cx="8577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zh-CN" dirty="0">
                <a:solidFill>
                  <a:schemeClr val="accent1"/>
                </a:solidFill>
              </a:rPr>
              <a:t>Sensitive regions</a:t>
            </a:r>
          </a:p>
          <a:p>
            <a:pPr marL="0" indent="0">
              <a:buNone/>
            </a:pPr>
            <a:r>
              <a:rPr lang="en-US" altLang="zh-CN" dirty="0"/>
              <a:t>Inference and Visualize</a:t>
            </a:r>
          </a:p>
          <a:p>
            <a:pPr marL="0" indent="0">
              <a:buNone/>
            </a:pPr>
            <a:r>
              <a:rPr lang="en-US" altLang="zh-CN" dirty="0"/>
              <a:t>LeNet-5 MINIST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30FA6BB-C1DF-4144-88D3-5B1F1B9C3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3020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4" imgW="914400" imgH="181440" progId="Equation.DSMT4">
                  <p:embed/>
                </p:oleObj>
              </mc:Choice>
              <mc:Fallback>
                <p:oleObj name="Equation" r:id="rId4" imgW="914400" imgH="1814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30FA6BB-C1DF-4144-88D3-5B1F1B9C3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3020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内容占位符 10" descr="图示&#10;&#10;描述已自动生成">
            <a:extLst>
              <a:ext uri="{FF2B5EF4-FFF2-40B4-BE49-F238E27FC236}">
                <a16:creationId xmlns:a16="http://schemas.microsoft.com/office/drawing/2014/main" id="{88BC966F-1F84-4694-8BFA-BCC15F81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3" y="1924018"/>
            <a:ext cx="5868633" cy="3009964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BECB8C5-F4C7-4423-B87D-A5348FCB309B}"/>
              </a:ext>
            </a:extLst>
          </p:cNvPr>
          <p:cNvSpPr/>
          <p:nvPr/>
        </p:nvSpPr>
        <p:spPr>
          <a:xfrm>
            <a:off x="1176526" y="369388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b="1" dirty="0"/>
              <a:t>Segment 0 tends to aggregate in space</a:t>
            </a:r>
          </a:p>
          <a:p>
            <a:r>
              <a:rPr lang="en-US" altLang="zh-CN" sz="2200" b="1" dirty="0"/>
              <a:t>forming several sensitive regions.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180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C787F-A159-4BA8-9C5E-28F79E1C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807D5-EA50-457A-BB79-EEC56B83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How to identify the sensitive regions at runtime</a:t>
            </a:r>
          </a:p>
          <a:p>
            <a:pPr marL="459486" lvl="1" indent="-285750"/>
            <a:r>
              <a:rPr lang="en-US" altLang="zh-CN" dirty="0"/>
              <a:t>Efficient and hardware friendly</a:t>
            </a:r>
          </a:p>
          <a:p>
            <a:pPr marL="459486" lvl="1" indent="-285750"/>
            <a:r>
              <a:rPr lang="en-US" altLang="zh-CN" dirty="0"/>
              <a:t>Unlike weights learned offline</a:t>
            </a:r>
          </a:p>
          <a:p>
            <a:pPr marL="459486" lvl="1" indent="-285750"/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How to conduct an efficient input sensitivity aware convolution</a:t>
            </a:r>
          </a:p>
          <a:p>
            <a:pPr marL="459486" lvl="1" indent="-285750"/>
            <a:r>
              <a:rPr lang="en-US" altLang="zh-CN" dirty="0"/>
              <a:t>Intra-layer &amp; Multi-precision quantization</a:t>
            </a:r>
          </a:p>
          <a:p>
            <a:pPr marL="459486" lvl="1" indent="-285750"/>
            <a:r>
              <a:rPr lang="en-US" altLang="zh-CN" dirty="0"/>
              <a:t>Fine-grained control to reduce workload and benefit performance</a:t>
            </a:r>
          </a:p>
          <a:p>
            <a:pPr marL="459486" lvl="1" indent="-285750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63555A-7A00-45AB-BB67-2C3956872CCF}"/>
              </a:ext>
            </a:extLst>
          </p:cNvPr>
          <p:cNvSpPr/>
          <p:nvPr/>
        </p:nvSpPr>
        <p:spPr>
          <a:xfrm>
            <a:off x="1024128" y="5082398"/>
            <a:ext cx="6220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A dynamic feature map region-based quantization - a software and hardware co-design scheme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862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A2D2-2CD6-40DC-8E2A-B580ADE1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Algorithm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5ED8C7D-A0F9-48F6-BB8A-A5B8BB1B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27" y="152257"/>
            <a:ext cx="4367854" cy="3403580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0E8DCE8-68B5-42D7-B7A3-3EE455241560}"/>
              </a:ext>
            </a:extLst>
          </p:cNvPr>
          <p:cNvSpPr txBox="1">
            <a:spLocks/>
          </p:cNvSpPr>
          <p:nvPr/>
        </p:nvSpPr>
        <p:spPr>
          <a:xfrm>
            <a:off x="1024127" y="1878779"/>
            <a:ext cx="10581569" cy="4504266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Overview: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accent1"/>
                </a:solidFill>
              </a:rPr>
              <a:t>Sensitivity prediction</a:t>
            </a:r>
          </a:p>
          <a:p>
            <a:pPr marL="630936" lvl="1" indent="-457200"/>
            <a:r>
              <a:rPr lang="en-US" altLang="zh-CN" sz="2100" dirty="0"/>
              <a:t>FP32 to INT8</a:t>
            </a:r>
          </a:p>
          <a:p>
            <a:pPr marL="630936" lvl="1" indent="-457200"/>
            <a:r>
              <a:rPr lang="en-US" altLang="zh-CN" sz="2100" dirty="0"/>
              <a:t>Split and Mean Filtering</a:t>
            </a:r>
          </a:p>
          <a:p>
            <a:pPr marL="630936" lvl="1" indent="-457200"/>
            <a:r>
              <a:rPr lang="en-US" altLang="zh-CN" sz="2100" dirty="0"/>
              <a:t>Binary map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accent1"/>
                </a:solidFill>
              </a:rPr>
              <a:t>Mixed-precision quantization</a:t>
            </a:r>
          </a:p>
          <a:p>
            <a:pPr marL="630936" lvl="1" indent="-457200"/>
            <a:r>
              <a:rPr lang="en-US" altLang="zh-CN" sz="2100" dirty="0"/>
              <a:t>8bit Conv: Sensitive regions</a:t>
            </a:r>
          </a:p>
          <a:p>
            <a:pPr marL="630936" lvl="1" indent="-457200"/>
            <a:r>
              <a:rPr lang="en-US" altLang="zh-CN" sz="2100" dirty="0"/>
              <a:t>4bit Conv: Insensitive regions </a:t>
            </a:r>
          </a:p>
          <a:p>
            <a:pPr marL="173736" lvl="1" indent="0">
              <a:buNone/>
            </a:pPr>
            <a:r>
              <a:rPr lang="en-US" altLang="zh-CN" sz="2100" dirty="0"/>
              <a:t>       	(clip the precision of kernel weights)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accent1"/>
                </a:solidFill>
              </a:rPr>
              <a:t>Design Space exploration</a:t>
            </a:r>
          </a:p>
          <a:p>
            <a:pPr marL="630936" lvl="1" indent="-457200"/>
            <a:r>
              <a:rPr lang="en-US" altLang="zh-CN" sz="2100" dirty="0"/>
              <a:t>Number of sensitive regions: performance vs accuracy</a:t>
            </a:r>
          </a:p>
          <a:p>
            <a:pPr marL="630936" lvl="1" indent="-457200"/>
            <a:r>
              <a:rPr lang="en-US" altLang="zh-CN" sz="2100" dirty="0"/>
              <a:t>Size of sensitive regions:</a:t>
            </a:r>
          </a:p>
          <a:p>
            <a:pPr marL="173736" lvl="1" indent="0">
              <a:buNone/>
            </a:pPr>
            <a:r>
              <a:rPr lang="en-US" altLang="zh-CN" sz="2100" dirty="0"/>
              <a:t>        	coarse-grained/fine-grained</a:t>
            </a:r>
          </a:p>
          <a:p>
            <a:pPr marL="173736" lvl="1" indent="0">
              <a:buNone/>
            </a:pPr>
            <a:r>
              <a:rPr lang="en-US" altLang="zh-CN" sz="2100" dirty="0"/>
              <a:t>        	hardware-friendly/accuracy-friendly</a:t>
            </a:r>
          </a:p>
          <a:p>
            <a:pPr marL="630936" lvl="1" indent="-457200"/>
            <a:r>
              <a:rPr lang="en-US" altLang="zh-CN" sz="2100" dirty="0"/>
              <a:t>Trial-and-error: retrain and evaluate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8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8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800" dirty="0">
              <a:solidFill>
                <a:schemeClr val="accent1"/>
              </a:solidFill>
            </a:endParaRPr>
          </a:p>
          <a:p>
            <a:pPr marL="630936" lvl="1" indent="-457200"/>
            <a:endParaRPr lang="en-US" altLang="zh-CN" sz="2100" dirty="0"/>
          </a:p>
          <a:p>
            <a:pPr marL="630936" lvl="1" indent="-457200"/>
            <a:endParaRPr lang="en-US" altLang="zh-CN" sz="2100" dirty="0"/>
          </a:p>
          <a:p>
            <a:pPr marL="630936" lvl="1" indent="-457200"/>
            <a:endParaRPr lang="en-US" altLang="zh-CN" sz="2100" dirty="0"/>
          </a:p>
          <a:p>
            <a:pPr marL="630936" lvl="1" indent="-457200"/>
            <a:endParaRPr lang="en-US" altLang="zh-CN" sz="2100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630936" lvl="1" indent="-457200"/>
            <a:endParaRPr lang="en-US" altLang="zh-CN" dirty="0"/>
          </a:p>
          <a:p>
            <a:pPr marL="630936" lvl="1" indent="-457200"/>
            <a:endParaRPr lang="en-US" altLang="zh-CN" dirty="0"/>
          </a:p>
          <a:p>
            <a:pPr marL="457200" indent="-457200"/>
            <a:endParaRPr lang="en-US" altLang="zh-CN" dirty="0"/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800CF723-6BA6-4434-9140-F49F16B7E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77" y="3681671"/>
            <a:ext cx="5359353" cy="29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EE879-458F-4E59-BE11-CCE4621E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architecture</a:t>
            </a:r>
            <a:endParaRPr lang="zh-CN" altLang="en-US" dirty="0"/>
          </a:p>
        </p:txBody>
      </p:sp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CC92F62D-9793-4CEC-8A17-CB8ADDE52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07" y="989115"/>
            <a:ext cx="4071693" cy="5283669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AC5869E-1BE1-4DCA-9AA7-D9B5C4ECD0C9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65091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Several PE pages</a:t>
            </a:r>
          </a:p>
          <a:p>
            <a:pPr marL="0" indent="0">
              <a:buNone/>
            </a:pPr>
            <a:r>
              <a:rPr lang="en-US" altLang="zh-CN" dirty="0"/>
              <a:t>Each PE page: </a:t>
            </a:r>
          </a:p>
          <a:p>
            <a:pPr marL="0" indent="0">
              <a:buNone/>
            </a:pPr>
            <a:r>
              <a:rPr lang="en-US" altLang="zh-CN" sz="1800" dirty="0"/>
              <a:t>a line buffer, </a:t>
            </a:r>
            <a:r>
              <a:rPr lang="en-US" altLang="zh-CN" sz="1800" dirty="0">
                <a:solidFill>
                  <a:schemeClr val="accent1"/>
                </a:solidFill>
              </a:rPr>
              <a:t>a mixed-precision convolution array</a:t>
            </a:r>
            <a:r>
              <a:rPr lang="en-US" altLang="zh-CN" sz="1800" dirty="0"/>
              <a:t>, an accumulation unit, an output buffer, an activation and pooling unit, </a:t>
            </a:r>
            <a:r>
              <a:rPr lang="en-US" altLang="zh-CN" sz="1800" dirty="0">
                <a:solidFill>
                  <a:schemeClr val="accent1"/>
                </a:solidFill>
              </a:rPr>
              <a:t>a sensitivity predictor</a:t>
            </a:r>
            <a:r>
              <a:rPr lang="en-US" altLang="zh-CN" sz="1800" dirty="0"/>
              <a:t> and the associated control logic</a:t>
            </a:r>
          </a:p>
          <a:p>
            <a:pPr marL="0" indent="0">
              <a:buNone/>
            </a:pPr>
            <a:r>
              <a:rPr lang="en-US" altLang="zh-CN" sz="1800" dirty="0"/>
              <a:t>Im2col/Pack Engine: Transform and </a:t>
            </a:r>
            <a:r>
              <a:rPr lang="en-US" altLang="zh-CN" sz="1800" dirty="0">
                <a:solidFill>
                  <a:schemeClr val="accent1"/>
                </a:solidFill>
              </a:rPr>
              <a:t>Pack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Data packing: </a:t>
            </a:r>
            <a:r>
              <a:rPr lang="en-US" altLang="zh-CN" sz="1800" dirty="0"/>
              <a:t>According to binary mask map:                                                  	       insensitive &gt; 4bit reg; sensitive &gt; 8bit reg</a:t>
            </a:r>
          </a:p>
        </p:txBody>
      </p:sp>
    </p:spTree>
    <p:extLst>
      <p:ext uri="{BB962C8B-B14F-4D97-AF65-F5344CB8AC3E}">
        <p14:creationId xmlns:p14="http://schemas.microsoft.com/office/powerpoint/2010/main" val="34975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EE879-458F-4E59-BE11-CCE4621E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architecture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AC5869E-1BE1-4DCA-9AA7-D9B5C4ECD0C9}"/>
              </a:ext>
            </a:extLst>
          </p:cNvPr>
          <p:cNvSpPr txBox="1">
            <a:spLocks/>
          </p:cNvSpPr>
          <p:nvPr/>
        </p:nvSpPr>
        <p:spPr>
          <a:xfrm>
            <a:off x="1024128" y="2000774"/>
            <a:ext cx="769203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Multi-precision PE:</a:t>
            </a:r>
          </a:p>
          <a:p>
            <a:pPr marL="0" indent="0">
              <a:buNone/>
            </a:pPr>
            <a:r>
              <a:rPr lang="en-US" altLang="zh-CN" dirty="0"/>
              <a:t>W, F: 8bit reg	P: 16bit reg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1B179FCA-92A8-43D8-BD9D-A389BA5BE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6" y="2979298"/>
            <a:ext cx="3325898" cy="3044836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404F0C6-F46A-4244-840D-81CA7282A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37" y="3178900"/>
            <a:ext cx="484890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63895-359F-44C6-87F3-5B668D9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Architecture</a:t>
            </a:r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C2E0F7E2-4E01-4CFD-A67B-A164F46A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58" y="1652631"/>
            <a:ext cx="9263211" cy="50481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81111-F624-44FC-BFFF-77441A7C21C3}"/>
              </a:ext>
            </a:extLst>
          </p:cNvPr>
          <p:cNvSpPr txBox="1"/>
          <p:nvPr/>
        </p:nvSpPr>
        <p:spPr>
          <a:xfrm>
            <a:off x="8827344" y="1761807"/>
            <a:ext cx="234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Systolic: lag one cycle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Red: </a:t>
            </a:r>
            <a:r>
              <a:rPr lang="en-US" altLang="zh-CN" dirty="0"/>
              <a:t>8bit Reg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1CF087-BDE3-4FB9-98FF-2D3EE3E9B3DA}"/>
              </a:ext>
            </a:extLst>
          </p:cNvPr>
          <p:cNvSpPr txBox="1"/>
          <p:nvPr/>
        </p:nvSpPr>
        <p:spPr>
          <a:xfrm>
            <a:off x="8827344" y="3937582"/>
            <a:ext cx="29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Red: </a:t>
            </a:r>
            <a:r>
              <a:rPr lang="en-US" altLang="zh-CN" dirty="0"/>
              <a:t>8bti Conv &gt; 3 more cycles &gt; 3 bubbles (stall)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994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</TotalTime>
  <Words>607</Words>
  <Application>Microsoft Office PowerPoint</Application>
  <PresentationFormat>宽屏</PresentationFormat>
  <Paragraphs>118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Arial</vt:lpstr>
      <vt:lpstr>Tw Cen MT</vt:lpstr>
      <vt:lpstr>Tw Cen MT Condensed</vt:lpstr>
      <vt:lpstr>Wingdings 3</vt:lpstr>
      <vt:lpstr>Office 主题​​</vt:lpstr>
      <vt:lpstr>积分</vt:lpstr>
      <vt:lpstr>Equation</vt:lpstr>
      <vt:lpstr>DRQ: Dynamic Region-based Quantization for Deep Neural Network Acceleration</vt:lpstr>
      <vt:lpstr>Motivation</vt:lpstr>
      <vt:lpstr>motivation: identify</vt:lpstr>
      <vt:lpstr>motivation: identify</vt:lpstr>
      <vt:lpstr>Problems</vt:lpstr>
      <vt:lpstr>Methods: Algorithm</vt:lpstr>
      <vt:lpstr>Methods: architecture</vt:lpstr>
      <vt:lpstr>Methods: architecture</vt:lpstr>
      <vt:lpstr>Methods: Architecture</vt:lpstr>
      <vt:lpstr>Methods: architecture</vt:lpstr>
      <vt:lpstr>Results: configuration</vt:lpstr>
      <vt:lpstr>Results: accuracy</vt:lpstr>
      <vt:lpstr>RESULTS: PERFORMANCE &amp; Energy</vt:lpstr>
      <vt:lpstr>RESULTS: AVERAGE OF 6 NETWORKS</vt:lpstr>
      <vt:lpstr>Results: Design space exploration</vt:lpstr>
      <vt:lpstr>RESULTS: PERFORMANCE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DRQ: Dynamic Region-based Quantization for Deep Neural Network Acceleration</dc:title>
  <dc:creator>Xu Zhihan</dc:creator>
  <cp:lastModifiedBy>Xu Zhihan</cp:lastModifiedBy>
  <cp:revision>126</cp:revision>
  <dcterms:created xsi:type="dcterms:W3CDTF">2021-03-14T06:08:33Z</dcterms:created>
  <dcterms:modified xsi:type="dcterms:W3CDTF">2021-03-15T17:43:29Z</dcterms:modified>
</cp:coreProperties>
</file>