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sldIdLst>
    <p:sldId id="289" r:id="rId2"/>
    <p:sldId id="313" r:id="rId3"/>
    <p:sldId id="331" r:id="rId4"/>
    <p:sldId id="330" r:id="rId5"/>
    <p:sldId id="314" r:id="rId6"/>
    <p:sldId id="332" r:id="rId7"/>
    <p:sldId id="333" r:id="rId8"/>
    <p:sldId id="334" r:id="rId9"/>
    <p:sldId id="315" r:id="rId10"/>
    <p:sldId id="336" r:id="rId11"/>
    <p:sldId id="335" r:id="rId12"/>
    <p:sldId id="338" r:id="rId13"/>
    <p:sldId id="337" r:id="rId14"/>
    <p:sldId id="316" r:id="rId15"/>
    <p:sldId id="317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22" autoAdjust="0"/>
  </p:normalViewPr>
  <p:slideViewPr>
    <p:cSldViewPr snapToGrid="0">
      <p:cViewPr varScale="1">
        <p:scale>
          <a:sx n="128" d="100"/>
          <a:sy n="128" d="100"/>
        </p:scale>
        <p:origin x="17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9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dirty="0" smtClean="0">
              <a:effectLst/>
            </a:endParaRPr>
          </a:p>
          <a:p>
            <a:pPr rtl="0"/>
            <a:r>
              <a:rPr lang="zh-CN" altLang="en-US" dirty="0" smtClean="0">
                <a:effectLst/>
              </a:rPr>
              <a:t>神经元单元（</a:t>
            </a:r>
            <a:r>
              <a:rPr lang="en-US" altLang="zh-CN" dirty="0" smtClean="0">
                <a:effectLst/>
              </a:rPr>
              <a:t>NU</a:t>
            </a:r>
            <a:r>
              <a:rPr lang="zh-CN" altLang="en-US" dirty="0" smtClean="0">
                <a:effectLst/>
              </a:rPr>
              <a:t>）通过</a:t>
            </a:r>
            <a:r>
              <a:rPr lang="en-US" altLang="zh-CN" dirty="0" smtClean="0">
                <a:effectLst/>
              </a:rPr>
              <a:t>switch</a:t>
            </a:r>
            <a:r>
              <a:rPr lang="zh-CN" altLang="en-US" dirty="0" smtClean="0">
                <a:effectLst/>
              </a:rPr>
              <a:t>连接在</a:t>
            </a:r>
            <a:r>
              <a:rPr lang="en-US" altLang="zh-CN" dirty="0" smtClean="0">
                <a:effectLst/>
              </a:rPr>
              <a:t>crossbar</a:t>
            </a:r>
            <a:r>
              <a:rPr lang="zh-CN" altLang="en-US" dirty="0" smtClean="0">
                <a:effectLst/>
              </a:rPr>
              <a:t>的两个垂直末端，每个</a:t>
            </a:r>
            <a:r>
              <a:rPr lang="en-US" altLang="zh-CN" dirty="0" smtClean="0">
                <a:effectLst/>
              </a:rPr>
              <a:t>NU</a:t>
            </a:r>
            <a:r>
              <a:rPr lang="zh-CN" altLang="en-US" dirty="0" smtClean="0">
                <a:effectLst/>
              </a:rPr>
              <a:t>由一组神经元组成，这些神经元设计用于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spiking or non-spiking modes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输入缓冲器将输入作为模拟电压沿位线（</a:t>
            </a:r>
            <a:r>
              <a:rPr lang="en-US" altLang="zh-CN" dirty="0" smtClean="0"/>
              <a:t>BLs</a:t>
            </a:r>
            <a:r>
              <a:rPr lang="zh-CN" altLang="en-US" dirty="0" smtClean="0"/>
              <a:t>）提供给</a:t>
            </a:r>
            <a:r>
              <a:rPr lang="en-US" altLang="zh-CN" dirty="0" smtClean="0"/>
              <a:t>crossbar</a:t>
            </a:r>
            <a:r>
              <a:rPr lang="zh-CN" altLang="en-US" dirty="0" smtClean="0"/>
              <a:t>，这些电压通过在每个突触上编程的电导值进行加权，产生的电流沿着列源线（</a:t>
            </a:r>
            <a:r>
              <a:rPr lang="en-US" altLang="zh-CN" dirty="0" smtClean="0"/>
              <a:t>SLs</a:t>
            </a:r>
            <a:r>
              <a:rPr lang="zh-CN" altLang="en-US" dirty="0" smtClean="0"/>
              <a:t>）求和，从而有效地并行执行几个点积。沿着</a:t>
            </a:r>
            <a:r>
              <a:rPr lang="en-US" altLang="zh-CN" dirty="0" smtClean="0"/>
              <a:t>SL</a:t>
            </a:r>
            <a:r>
              <a:rPr lang="zh-CN" altLang="en-US" dirty="0" smtClean="0"/>
              <a:t>积累的电流通过专门的自旋神经元，并按其大小成比例移动其表示的幅度</a:t>
            </a:r>
            <a:r>
              <a:rPr lang="en-US" altLang="zh-CN" dirty="0" smtClean="0"/>
              <a:t>/magnitude</a:t>
            </a:r>
            <a:r>
              <a:rPr lang="zh-CN" altLang="en-US" dirty="0" smtClean="0"/>
              <a:t>，从而调节神经元的输出</a:t>
            </a: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zh-CN" altLang="en-US" dirty="0" smtClean="0">
                <a:effectLst/>
              </a:rPr>
              <a:t>由于严格的阵列尺寸，有时许多突触连接是未使用的。例如，</a:t>
            </a:r>
            <a:r>
              <a:rPr lang="en-US" altLang="zh-CN" dirty="0" smtClean="0">
                <a:effectLst/>
              </a:rPr>
              <a:t>VGG</a:t>
            </a:r>
            <a:r>
              <a:rPr lang="zh-CN" altLang="en-US" dirty="0" smtClean="0">
                <a:effectLst/>
              </a:rPr>
              <a:t>网</a:t>
            </a:r>
            <a:r>
              <a:rPr lang="en-US" altLang="zh-CN" dirty="0" smtClean="0">
                <a:effectLst/>
              </a:rPr>
              <a:t>[76]</a:t>
            </a:r>
            <a:r>
              <a:rPr lang="zh-CN" altLang="en-US" dirty="0" smtClean="0">
                <a:effectLst/>
              </a:rPr>
              <a:t>的第一层将只使用</a:t>
            </a:r>
            <a:r>
              <a:rPr lang="en-US" altLang="zh-CN" dirty="0" smtClean="0">
                <a:effectLst/>
              </a:rPr>
              <a:t>27× </a:t>
            </a:r>
            <a:r>
              <a:rPr lang="zh-CN" altLang="en-US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64</a:t>
            </a:r>
            <a:r>
              <a:rPr lang="zh-CN" altLang="en-US" dirty="0" smtClean="0">
                <a:effectLst/>
              </a:rPr>
              <a:t>个突触在</a:t>
            </a:r>
            <a:r>
              <a:rPr lang="en-US" altLang="zh-CN" dirty="0" smtClean="0">
                <a:effectLst/>
              </a:rPr>
              <a:t>128</a:t>
            </a:r>
            <a:r>
              <a:rPr lang="zh-CN" altLang="en-US" dirty="0" smtClean="0">
                <a:effectLst/>
              </a:rPr>
              <a:t>个</a:t>
            </a:r>
            <a:r>
              <a:rPr lang="en-US" altLang="zh-CN" dirty="0" smtClean="0">
                <a:effectLst/>
              </a:rPr>
              <a:t>× 128</a:t>
            </a:r>
            <a:r>
              <a:rPr lang="zh-CN" altLang="en-US" dirty="0" smtClean="0">
                <a:effectLst/>
              </a:rPr>
              <a:t>纵横制阵列。相比之下，较小的交叉条有助于提高突触利用率，但由于多个交叉条之间的内核碎片和合并求和，会增加额外的外围电路开销。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当通过可编程开关连接时，与瓷砖中的其他AC串联。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9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/>
              <a:t>这里的电流改变磁州方向，进而改变电阻。对于</a:t>
            </a:r>
            <a:r>
              <a:rPr lang="en-US" altLang="zh-CN" dirty="0" smtClean="0"/>
              <a:t>ANN</a:t>
            </a:r>
            <a:r>
              <a:rPr lang="zh-CN" altLang="en-US" dirty="0" smtClean="0"/>
              <a:t>来说，</a:t>
            </a:r>
            <a:r>
              <a:rPr lang="en-US" altLang="zh-CN" dirty="0" err="1" smtClean="0"/>
              <a:t>I_in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控制了</a:t>
            </a:r>
            <a:r>
              <a:rPr lang="en-US" altLang="zh-CN" dirty="0" err="1" smtClean="0"/>
              <a:t>I_out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Iin</a:t>
            </a:r>
            <a:r>
              <a:rPr lang="zh-CN" altLang="en-US" dirty="0" smtClean="0"/>
              <a:t>改变了电阻，而电流改变，电阻改变这个连接，相当于三级连接，交点处的电压改变。交点处电压越大，</a:t>
            </a:r>
            <a:r>
              <a:rPr lang="en-US" altLang="zh-CN" dirty="0" err="1" smtClean="0"/>
              <a:t>I_out</a:t>
            </a:r>
            <a:r>
              <a:rPr lang="zh-CN" altLang="en-US" dirty="0" smtClean="0"/>
              <a:t>越小。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1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>
                <a:effectLst/>
              </a:rPr>
              <a:t> 一个层的大的感受野大小通常会溢出</a:t>
            </a:r>
            <a:r>
              <a:rPr lang="en-US" altLang="zh-CN" dirty="0" smtClean="0">
                <a:effectLst/>
              </a:rPr>
              <a:t>XB</a:t>
            </a:r>
            <a:r>
              <a:rPr lang="zh-CN" altLang="en-US" dirty="0" smtClean="0">
                <a:effectLst/>
              </a:rPr>
              <a:t>维度，需要跨多个</a:t>
            </a:r>
            <a:r>
              <a:rPr lang="en-US" altLang="zh-CN" dirty="0" smtClean="0">
                <a:effectLst/>
              </a:rPr>
              <a:t>XB</a:t>
            </a:r>
            <a:r>
              <a:rPr lang="zh-CN" altLang="en-US" dirty="0" smtClean="0">
                <a:effectLst/>
              </a:rPr>
              <a:t>映射。在很多</a:t>
            </a:r>
            <a:r>
              <a:rPr lang="en-US" altLang="zh-CN" dirty="0" smtClean="0">
                <a:effectLst/>
              </a:rPr>
              <a:t>PIM</a:t>
            </a:r>
            <a:r>
              <a:rPr lang="zh-CN" altLang="en-US" dirty="0" smtClean="0">
                <a:effectLst/>
              </a:rPr>
              <a:t>体系结构中，跨越多个</a:t>
            </a:r>
            <a:r>
              <a:rPr lang="en-US" altLang="zh-CN" dirty="0" err="1" smtClean="0">
                <a:effectLst/>
              </a:rPr>
              <a:t>xb</a:t>
            </a:r>
            <a:r>
              <a:rPr lang="zh-CN" altLang="en-US" dirty="0" smtClean="0">
                <a:effectLst/>
              </a:rPr>
              <a:t>的点积的部分和首先使用感测放大器（</a:t>
            </a:r>
            <a:r>
              <a:rPr lang="en-US" altLang="zh-CN" dirty="0" smtClean="0">
                <a:effectLst/>
              </a:rPr>
              <a:t>SA</a:t>
            </a:r>
            <a:r>
              <a:rPr lang="zh-CN" altLang="en-US" dirty="0" smtClean="0">
                <a:effectLst/>
              </a:rPr>
              <a:t>）或</a:t>
            </a:r>
            <a:r>
              <a:rPr lang="en-US" altLang="zh-CN" dirty="0" smtClean="0">
                <a:effectLst/>
              </a:rPr>
              <a:t>ADC</a:t>
            </a:r>
            <a:r>
              <a:rPr lang="zh-CN" altLang="en-US" dirty="0" smtClean="0">
                <a:effectLst/>
              </a:rPr>
              <a:t>转换为数字信号，然后使用数字加法器聚合并存储在</a:t>
            </a:r>
            <a:r>
              <a:rPr lang="en-US" altLang="zh-CN" dirty="0" smtClean="0">
                <a:effectLst/>
              </a:rPr>
              <a:t>SRAM</a:t>
            </a:r>
            <a:r>
              <a:rPr lang="zh-CN" altLang="en-US" dirty="0" smtClean="0">
                <a:effectLst/>
              </a:rPr>
              <a:t>寄存器中。如前所述，由于使用</a:t>
            </a:r>
            <a:r>
              <a:rPr lang="en-US" altLang="zh-CN" dirty="0" smtClean="0">
                <a:effectLst/>
              </a:rPr>
              <a:t>ADC</a:t>
            </a:r>
            <a:r>
              <a:rPr lang="zh-CN" altLang="en-US" dirty="0" smtClean="0">
                <a:effectLst/>
              </a:rPr>
              <a:t>进行模数转换，这种操作非常耗电。此外，为了分摊</a:t>
            </a:r>
            <a:r>
              <a:rPr lang="en-US" altLang="zh-CN" dirty="0" smtClean="0">
                <a:effectLst/>
              </a:rPr>
              <a:t>ADC</a:t>
            </a:r>
            <a:r>
              <a:rPr lang="zh-CN" altLang="en-US" dirty="0" smtClean="0">
                <a:effectLst/>
              </a:rPr>
              <a:t>的高功耗和面积成本，它们由多个</a:t>
            </a:r>
            <a:r>
              <a:rPr lang="en-US" altLang="zh-CN" dirty="0" smtClean="0">
                <a:effectLst/>
              </a:rPr>
              <a:t>XB</a:t>
            </a:r>
            <a:r>
              <a:rPr lang="zh-CN" altLang="en-US" dirty="0" smtClean="0">
                <a:effectLst/>
              </a:rPr>
              <a:t>共享，并在列之间进行时间复用。这会影响设计的总体吞吐量。为了减少</a:t>
            </a:r>
            <a:r>
              <a:rPr lang="en-US" altLang="zh-CN" dirty="0" smtClean="0">
                <a:effectLst/>
              </a:rPr>
              <a:t>ADC</a:t>
            </a:r>
            <a:r>
              <a:rPr lang="zh-CN" altLang="en-US" dirty="0" smtClean="0">
                <a:effectLst/>
              </a:rPr>
              <a:t>中聚集部分和的高开销并提高计算吞吐量，我们提出了一种新的由</a:t>
            </a:r>
            <a:r>
              <a:rPr lang="en-US" altLang="zh-CN" dirty="0" smtClean="0">
                <a:effectLst/>
              </a:rPr>
              <a:t>NUs</a:t>
            </a:r>
            <a:r>
              <a:rPr lang="zh-CN" altLang="en-US" dirty="0" smtClean="0">
                <a:effectLst/>
              </a:rPr>
              <a:t>层次结构组成的超级块设计。其关键思想是，我们使用简单的</a:t>
            </a:r>
            <a:r>
              <a:rPr lang="en-US" altLang="zh-CN" dirty="0" err="1" smtClean="0">
                <a:effectLst/>
              </a:rPr>
              <a:t>Kirchoff</a:t>
            </a:r>
            <a:r>
              <a:rPr lang="zh-CN" altLang="en-US" dirty="0" smtClean="0">
                <a:effectLst/>
              </a:rPr>
              <a:t>当前定律在当前域中添加部分和，并根据当前映射内核的大小激活适当的</a:t>
            </a:r>
            <a:r>
              <a:rPr lang="en-US" altLang="zh-CN" dirty="0" smtClean="0">
                <a:effectLst/>
              </a:rPr>
              <a:t>NU</a:t>
            </a:r>
            <a:r>
              <a:rPr lang="zh-CN" altLang="en-US" dirty="0" smtClean="0">
                <a:effectLst/>
              </a:rPr>
              <a:t>层次结构级别 </a:t>
            </a:r>
            <a:r>
              <a:rPr lang="en-US" altLang="zh-CN" dirty="0" smtClean="0">
                <a:effectLst/>
              </a:rPr>
              <a:t>.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If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 size is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≤ M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我们只激活</a:t>
            </a:r>
            <a:r>
              <a:rPr lang="en-US" altLang="zh-CN" dirty="0" smtClean="0"/>
              <a:t>NU</a:t>
            </a:r>
            <a:r>
              <a:rPr lang="zh-CN" altLang="en-US" dirty="0" smtClean="0"/>
              <a:t>阵列中的第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层，也就是图中的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，其他的就关了。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&lt;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 我们激活</a:t>
            </a:r>
            <a:r>
              <a:rPr lang="en-US" altLang="zh-CN" dirty="0" smtClean="0"/>
              <a:t>2M x 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crossbar</a:t>
            </a:r>
            <a:r>
              <a:rPr lang="zh-CN" altLang="en-US" dirty="0" smtClean="0"/>
              <a:t>大小，要进一步累计</a:t>
            </a:r>
            <a:r>
              <a:rPr lang="en-US" altLang="zh-CN" dirty="0" smtClean="0"/>
              <a:t>SL</a:t>
            </a:r>
            <a:r>
              <a:rPr lang="zh-CN" altLang="en-US" dirty="0" smtClean="0"/>
              <a:t>上的电流，就激活</a:t>
            </a:r>
            <a:r>
              <a:rPr lang="en-US" altLang="zh-CN" dirty="0" smtClean="0"/>
              <a:t>H1</a:t>
            </a:r>
            <a:r>
              <a:rPr lang="zh-CN" altLang="en-US" dirty="0" smtClean="0"/>
              <a:t>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因此，如果内核的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16M</a:t>
            </a:r>
            <a:r>
              <a:rPr lang="zh-CN" altLang="en-US" dirty="0" smtClean="0"/>
              <a:t>，那么它的部分和将在</a:t>
            </a:r>
            <a:r>
              <a:rPr lang="en-US" altLang="zh-CN" dirty="0" smtClean="0"/>
              <a:t>NC</a:t>
            </a:r>
            <a:r>
              <a:rPr lang="zh-CN" altLang="en-US" dirty="0" smtClean="0"/>
              <a:t>中聚合，从而避免了对</a:t>
            </a:r>
            <a:r>
              <a:rPr lang="en-US" altLang="zh-CN" dirty="0" err="1" smtClean="0"/>
              <a:t>adc</a:t>
            </a:r>
            <a:r>
              <a:rPr lang="zh-CN" altLang="en-US" dirty="0" smtClean="0"/>
              <a:t>的需要，并通过网络结构发送多个比特。然而，如果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&gt;16M</a:t>
            </a:r>
            <a:r>
              <a:rPr lang="zh-CN" altLang="en-US" dirty="0" smtClean="0"/>
              <a:t>，则计算分布在多个</a:t>
            </a:r>
            <a:r>
              <a:rPr lang="en-US" altLang="zh-CN" dirty="0" smtClean="0"/>
              <a:t>NCs</a:t>
            </a:r>
            <a:r>
              <a:rPr lang="zh-CN" altLang="en-US" dirty="0" smtClean="0"/>
              <a:t>上，这些</a:t>
            </a:r>
            <a:r>
              <a:rPr lang="en-US" altLang="zh-CN" dirty="0" smtClean="0"/>
              <a:t>NCs</a:t>
            </a:r>
            <a:r>
              <a:rPr lang="zh-CN" altLang="en-US" dirty="0" smtClean="0"/>
              <a:t>的部分和在</a:t>
            </a:r>
            <a:r>
              <a:rPr lang="en-US" altLang="zh-CN" dirty="0" smtClean="0"/>
              <a:t>RUs</a:t>
            </a:r>
            <a:r>
              <a:rPr lang="zh-CN" altLang="en-US" dirty="0" smtClean="0"/>
              <a:t>处累积，并用加法器和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激活逻辑进行扩充（</a:t>
            </a:r>
            <a:r>
              <a:rPr lang="en-US" altLang="zh-CN" dirty="0" smtClean="0"/>
              <a:t>RU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router unit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4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15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6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27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 结果需要和前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行算出的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累加得出一个卷积窗口的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3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1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SNN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ANN</a:t>
            </a:r>
            <a:r>
              <a:rPr lang="zh-CN" altLang="en-US" dirty="0" smtClean="0"/>
              <a:t>相比有一个明显的优势，那就是它们能够以“事件驱动”</a:t>
            </a:r>
            <a:r>
              <a:rPr lang="en-US" altLang="zh-CN" dirty="0" smtClean="0"/>
              <a:t>event-driven</a:t>
            </a:r>
            <a:r>
              <a:rPr lang="zh-CN" altLang="en-US" dirty="0" smtClean="0"/>
              <a:t>的方式运行，从而消耗非常低的能耗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26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1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3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6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8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2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06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大多数这些技术驱动的工作都集中在小问题上，需要建立它们对更大应用程序的可扩展性。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8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通过使用神经元层次结构聚合模拟电流的部分和，而不是像以前的工作那样将其转换为数字，从而最大限度地减少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的能耗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既可以作为神经突触的</a:t>
            </a:r>
            <a:r>
              <a:rPr lang="en-US" altLang="zh-CN" dirty="0" smtClean="0"/>
              <a:t>crossbar</a:t>
            </a:r>
            <a:r>
              <a:rPr lang="zh-CN" altLang="en-US" dirty="0" smtClean="0"/>
              <a:t>，也可以作为阈值神经元，并且可以在超低电压和电流水平下工作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设计了一个低功耗芯片，该芯片具有部署</a:t>
            </a:r>
            <a:r>
              <a:rPr lang="en-US" altLang="zh-CN" dirty="0" smtClean="0"/>
              <a:t>SNN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SNN-ANN</a:t>
            </a:r>
            <a:r>
              <a:rPr lang="zh-CN" altLang="en-US" dirty="0" smtClean="0"/>
              <a:t>混合网络组合的灵活性，这与以前的工作相比具有明显的优势。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8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神经元的膜电压超过阈值</a:t>
            </a:r>
            <a:r>
              <a:rPr lang="en-US" altLang="zh-CN" dirty="0" err="1" smtClean="0"/>
              <a:t>V_th</a:t>
            </a:r>
            <a:r>
              <a:rPr lang="zh-CN" altLang="en-US" dirty="0" smtClean="0"/>
              <a:t>后，释放脉冲，然后重置回静息电位</a:t>
            </a:r>
            <a:r>
              <a:rPr lang="en-US" altLang="zh-CN" dirty="0" err="1" smtClean="0"/>
              <a:t>V_reset</a:t>
            </a:r>
            <a:r>
              <a:rPr lang="zh-CN" altLang="en-US" dirty="0" smtClean="0"/>
              <a:t>，直到新的输入到达并开始在膜上再次累积。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神经元的</a:t>
            </a:r>
            <a:r>
              <a:rPr lang="en-US" altLang="zh-CN" dirty="0" smtClean="0"/>
              <a:t>infer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rate-coding</a:t>
            </a:r>
            <a:r>
              <a:rPr lang="zh-CN" altLang="en-US" dirty="0" smtClean="0"/>
              <a:t>框架的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神经元的激活值由它在给定时间窗口</a:t>
            </a:r>
            <a:r>
              <a:rPr lang="en-US" altLang="zh-CN" dirty="0" err="1" smtClean="0"/>
              <a:t>timestep</a:t>
            </a:r>
            <a:r>
              <a:rPr lang="zh-CN" altLang="en-US" dirty="0" smtClean="0"/>
              <a:t>内发出的脉冲总数表示。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8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网络层数越深，</a:t>
            </a:r>
            <a:r>
              <a:rPr lang="en-US" altLang="zh-CN" dirty="0" smtClean="0"/>
              <a:t>spike activity</a:t>
            </a:r>
            <a:r>
              <a:rPr lang="zh-CN" altLang="en-US" dirty="0" smtClean="0"/>
              <a:t>（神经元每一个时间步长</a:t>
            </a:r>
            <a:r>
              <a:rPr lang="en-US" altLang="zh-CN" dirty="0" err="1" smtClean="0"/>
              <a:t>timestep</a:t>
            </a:r>
            <a:r>
              <a:rPr lang="zh-CN" altLang="en-US" dirty="0" smtClean="0"/>
              <a:t>平均激发的脉冲数量）逐渐减少，这意味着事件驱动硬件的能耗降低。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6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MRAM</a:t>
            </a:r>
            <a:r>
              <a:rPr lang="zh-CN" altLang="en-US" dirty="0" smtClean="0"/>
              <a:t>不以电荷或电流存储数据，而是由磁性隧道结</a:t>
            </a:r>
            <a:r>
              <a:rPr lang="en-US" altLang="zh-CN" dirty="0" smtClean="0"/>
              <a:t>MTJ(Magnetic </a:t>
            </a:r>
            <a:r>
              <a:rPr lang="en-US" altLang="zh-CN" dirty="0" err="1" smtClean="0"/>
              <a:t>tunneljunction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磁性存储数据。</a:t>
            </a:r>
            <a:r>
              <a:rPr lang="en-US" altLang="zh-CN" dirty="0" smtClean="0"/>
              <a:t>MTJ</a:t>
            </a:r>
            <a:r>
              <a:rPr lang="zh-CN" altLang="en-US" dirty="0" smtClean="0"/>
              <a:t>有三层结构：两个铁磁性板和一个将它们分开的磁通道隔离层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绝缘层其中一个铁磁性板是固定磁化的永磁体（“</a:t>
            </a:r>
            <a:r>
              <a:rPr lang="en-US" altLang="zh-CN" dirty="0" smtClean="0"/>
              <a:t>pinned”</a:t>
            </a:r>
            <a:r>
              <a:rPr lang="zh-CN" altLang="en-US" dirty="0" smtClean="0"/>
              <a:t>层），而另一个铁磁性板的是自由磁化即可以改变磁化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freelayer</a:t>
            </a:r>
            <a:r>
              <a:rPr lang="zh-CN" altLang="en-US" dirty="0" smtClean="0"/>
              <a:t>）的，即在外部刺激下可以自由改变其方向。</a:t>
            </a:r>
          </a:p>
          <a:p>
            <a:r>
              <a:rPr lang="zh-CN" altLang="en-US" dirty="0" smtClean="0"/>
              <a:t>自由层的磁场极化方向是可以改变的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而固定层的磁场方向是固定不变的</a:t>
            </a:r>
          </a:p>
          <a:p>
            <a:r>
              <a:rPr lang="en-US" altLang="zh-CN" dirty="0" smtClean="0"/>
              <a:t>MRAM</a:t>
            </a:r>
            <a:r>
              <a:rPr lang="zh-CN" altLang="en-US" dirty="0" smtClean="0"/>
              <a:t>中铁磁性板具有相同的磁化方向时</a:t>
            </a:r>
            <a:r>
              <a:rPr lang="en-US" altLang="zh-CN" dirty="0" smtClean="0"/>
              <a:t>MTJ</a:t>
            </a:r>
            <a:r>
              <a:rPr lang="zh-CN" altLang="en-US" dirty="0" smtClean="0"/>
              <a:t>处于低电阻状态，视为“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，而相反的磁化方向时</a:t>
            </a:r>
            <a:r>
              <a:rPr lang="en-US" altLang="zh-CN" dirty="0" smtClean="0"/>
              <a:t>MTJ</a:t>
            </a:r>
            <a:r>
              <a:rPr lang="zh-CN" altLang="en-US" dirty="0" smtClean="0"/>
              <a:t>处于高电阻状态，视为“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。通过测量</a:t>
            </a:r>
            <a:r>
              <a:rPr lang="en-US" altLang="zh-CN" dirty="0" smtClean="0"/>
              <a:t>MTJ</a:t>
            </a:r>
            <a:r>
              <a:rPr lang="zh-CN" altLang="en-US" dirty="0" smtClean="0"/>
              <a:t>的电阻来实现读取数据。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5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自旋电子神经元本身是电流驱动的，因此，与基于</a:t>
            </a:r>
            <a:r>
              <a:rPr lang="en-US" altLang="zh-CN" dirty="0" smtClean="0"/>
              <a:t>RRAM/PCM</a:t>
            </a:r>
            <a:r>
              <a:rPr lang="zh-CN" altLang="en-US" dirty="0" smtClean="0"/>
              <a:t>技术的电压控制装置不同，可以容易地与</a:t>
            </a:r>
            <a:r>
              <a:rPr lang="en-US" altLang="zh-CN" dirty="0" smtClean="0"/>
              <a:t>crossbar</a:t>
            </a:r>
            <a:r>
              <a:rPr lang="zh-CN" altLang="en-US" dirty="0" smtClean="0"/>
              <a:t>阵列提供的电流输出接口。因此，用</a:t>
            </a:r>
            <a:r>
              <a:rPr lang="en-US" altLang="zh-CN" dirty="0" smtClean="0"/>
              <a:t>MTJ</a:t>
            </a:r>
            <a:r>
              <a:rPr lang="zh-CN" altLang="en-US" dirty="0" smtClean="0"/>
              <a:t>的话，不需要外围的</a:t>
            </a:r>
            <a:r>
              <a:rPr lang="en-US" altLang="zh-CN" dirty="0" smtClean="0"/>
              <a:t>CMOS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MTJ</a:t>
            </a:r>
            <a:r>
              <a:rPr lang="zh-CN" altLang="en-US" dirty="0" smtClean="0"/>
              <a:t>比</a:t>
            </a:r>
            <a:r>
              <a:rPr lang="en-US" altLang="zh-CN" dirty="0" smtClean="0"/>
              <a:t>PCM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RRAM</a:t>
            </a:r>
            <a:r>
              <a:rPr lang="zh-CN" altLang="en-US" dirty="0" smtClean="0"/>
              <a:t>在能耗、性能方面更有潜力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3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8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4" y="4006447"/>
            <a:ext cx="8325019" cy="2277309"/>
          </a:xfrm>
        </p:spPr>
        <p:txBody>
          <a:bodyPr/>
          <a:lstStyle/>
          <a:p>
            <a:r>
              <a:rPr lang="en-US" altLang="zh-CN" dirty="0" smtClean="0"/>
              <a:t>NEBULA: A </a:t>
            </a:r>
            <a:r>
              <a:rPr lang="en-US" altLang="zh-CN" dirty="0"/>
              <a:t>Neuromorphic Spin-Based Ultra-Low Power Architecture for SNNs and ANNs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NEBULA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Desgin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44" y="2181658"/>
            <a:ext cx="7115175" cy="3381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421" y="5496122"/>
            <a:ext cx="843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Due to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rigid array dimensions, sometimes many of the synaptic connections are unused.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contrast, smaller crossbars can help boost synapse utilization but will impose additional peripheral circuitry overhead due to kernel fragmentation across multiple crossbars and merge-summing.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2507" y="1846201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atomic crossbars (ACs)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622473" y="2272146"/>
            <a:ext cx="734291" cy="70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62629" y="15353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zh-CN" altLang="en-US" b="1" dirty="0">
                <a:solidFill>
                  <a:srgbClr val="FF0000"/>
                </a:solidFill>
              </a:rPr>
              <a:t>tandem with other ACs in a tile when they are connected via a programmable switch.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502727" y="2179009"/>
            <a:ext cx="1094509" cy="14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NEBULA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Desgin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66" y="2385580"/>
            <a:ext cx="5962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NEBULA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Desgin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44" y="2181658"/>
            <a:ext cx="7115175" cy="3381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421" y="5496122"/>
            <a:ext cx="843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Due to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rigid array dimensions, sometimes many of the synaptic connections are unused.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contrast, smaller crossbars can help boost synapse utilization but will impose additional peripheral circuitry overhead due to kernel fragmentation across multiple crossbars and merge-summing.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2507" y="1846201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atomic crossbars (ACs)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622473" y="2272146"/>
            <a:ext cx="734291" cy="70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62629" y="15353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zh-CN" altLang="en-US" b="1" dirty="0">
                <a:solidFill>
                  <a:srgbClr val="FF0000"/>
                </a:solidFill>
              </a:rPr>
              <a:t>tandem with other ACs in a tile when they are connected via a programmable switch.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502727" y="2179009"/>
            <a:ext cx="1094509" cy="14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NEBULA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Desgin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SNN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904863"/>
            <a:ext cx="6553200" cy="1733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07736" y="4638413"/>
            <a:ext cx="4509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output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spikes from an intermediate layer are aggregated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time and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 by a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factor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2620" y="1788127"/>
            <a:ext cx="5281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Longer integration times not only increase inference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latency, but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lead to higher energy consumption in SNN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hardware.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4" y="1548462"/>
            <a:ext cx="3451107" cy="52560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2732"/>
            <a:ext cx="5376586" cy="1782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2" y="4052826"/>
            <a:ext cx="5411449" cy="16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Product and Partial Sum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 (PPSR)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72" y="2530430"/>
            <a:ext cx="5036127" cy="41550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997030"/>
            <a:ext cx="6162675" cy="533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4024" y="229960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消耗了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来存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储，即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SR0-SR3</a:t>
            </a:r>
            <a:b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W0-W2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属于第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W1-W3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属于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对应于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j=0,1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8547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b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(SR)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的大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小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行数，和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对应的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大小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有关，如果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b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需要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次相加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得到</a:t>
            </a:r>
            <a:r>
              <a:rPr lang="en-US" altLang="zh-CN" dirty="0" err="1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psum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，那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么就需要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Product and Partial Sum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 (PPSR)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997030"/>
            <a:ext cx="6162675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2670822"/>
            <a:ext cx="5967124" cy="39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Entire Row Result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Reuse(ERRR)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44" y="3061666"/>
            <a:ext cx="6769520" cy="3491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7262" y="2138336"/>
            <a:ext cx="6685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DCNN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both the memory and </a:t>
            </a:r>
            <a:r>
              <a:rPr lang="en-US" altLang="zh-CN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PSums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entire row are cyclically reused, saving hardware </a:t>
            </a:r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 and 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eliminating repetitive MACs among different filter rows</a:t>
            </a:r>
            <a:endParaRPr lang="zh-CN" alt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28" y="2318038"/>
            <a:ext cx="6378272" cy="36601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4964" y="2517018"/>
            <a:ext cx="188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该架构的面积为</a:t>
            </a:r>
            <a:r>
              <a:rPr lang="en-US" altLang="zh-CN" dirty="0" err="1"/>
              <a:t>Eyeriss</a:t>
            </a:r>
            <a:r>
              <a:rPr lang="zh-CN" altLang="en-US" dirty="0"/>
              <a:t>结构的</a:t>
            </a:r>
            <a:r>
              <a:rPr lang="en-US" altLang="zh-CN" b="1" dirty="0"/>
              <a:t>57.96%</a:t>
            </a:r>
            <a:r>
              <a:rPr lang="zh-CN" altLang="en-US" dirty="0"/>
              <a:t>，功耗为其</a:t>
            </a:r>
            <a:r>
              <a:rPr lang="en-US" altLang="zh-CN" b="1" dirty="0"/>
              <a:t>24.12%</a:t>
            </a:r>
            <a:r>
              <a:rPr lang="zh-CN" altLang="en-US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34493" y="3899254"/>
            <a:ext cx="19651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传统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的架构中，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只有两个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global</a:t>
            </a:r>
            <a:b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用于</a:t>
            </a:r>
            <a:b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CONV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FC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中间数据，即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阵列的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input data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阵列输出的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output data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3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8497" y="4349973"/>
            <a:ext cx="7881047" cy="2023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11×11 filters in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layer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they can be first partitioned into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nine 4×4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small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filters, which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supported by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nine 4×4 PE sub-arrays.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6" y="1580987"/>
            <a:ext cx="7046683" cy="2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7"/>
            <a:ext cx="7881047" cy="47913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SNNs have a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distinct advantage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 their ANN counterparts in that they are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capable of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operating in an event-driven manner, closely emulating the human brain,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consuming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low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power. 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Recent work has demonstrated that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SNNs can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achieve competitive accuracy at par with standard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non-spiking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networks (ANNs) for complex image recognition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tasks.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When deployed on to low power neuromorphic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 that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able to leverage their event-driven behavior, SNNs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can exhibit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order of magnitude lower power consumption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an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iso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-network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ANN.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spite of the significant advances, SNN platforms are still quite power-hungry. Many recent approaches have focused on leveraging the emerging technologies such as ReRAM, PCRAM,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FeFET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8497" y="4592428"/>
            <a:ext cx="7881047" cy="2023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clock gating technique is used 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avoid multipliers</a:t>
            </a:r>
            <a:r>
              <a:rPr lang="en-US" altLang="zh-C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unnecessary toggling when the weight or input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 zero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which can further save approximately 5% of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power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7" y="1809248"/>
            <a:ext cx="4562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74" y="1912067"/>
            <a:ext cx="5636635" cy="40956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782" y="3036542"/>
            <a:ext cx="262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pieces of input memory work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ping-pong mode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782" y="4477435"/>
            <a:ext cx="262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O_Memory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support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pooling operation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2" y="3768003"/>
            <a:ext cx="6076950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92" y="2062920"/>
            <a:ext cx="6080747" cy="13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21" y="2900796"/>
            <a:ext cx="6803453" cy="304280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Area breakdown and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breakdown of the TFE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CONV layers and overall Speedup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 the DCNN and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SCNN 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 the TFE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2" y="1983365"/>
            <a:ext cx="5953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compression-based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 on the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13" y="2621214"/>
            <a:ext cx="6787968" cy="25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compression-based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 on the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29" y="2427250"/>
            <a:ext cx="6351552" cy="24149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99" y="5540952"/>
            <a:ext cx="5562600" cy="1123950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 txBox="1">
            <a:spLocks/>
          </p:cNvSpPr>
          <p:nvPr/>
        </p:nvSpPr>
        <p:spPr>
          <a:xfrm>
            <a:off x="605232" y="4959222"/>
            <a:ext cx="8241267" cy="46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speedup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of other methods over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Eyeriss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01769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computation-reduction-based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works on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VGGNet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84" y="2287841"/>
            <a:ext cx="5991803" cy="23765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709" y="5362141"/>
            <a:ext cx="6248400" cy="1343025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 txBox="1">
            <a:spLocks/>
          </p:cNvSpPr>
          <p:nvPr/>
        </p:nvSpPr>
        <p:spPr>
          <a:xfrm>
            <a:off x="494024" y="4884991"/>
            <a:ext cx="8241267" cy="52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Speedups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CONV layers and overall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with recent networks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7"/>
            <a:ext cx="7881047" cy="35929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of these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technology-driven efforts have focused on small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sizes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and their scalability to larger applications needs 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be established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a lack of efficient HW-SW ecosystem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can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support SNNs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Even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algorithmic optimizations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improving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accuracy of SNN computations and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are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 fully explored, thereby limiting the efficacy of SNNs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1583" y="5623616"/>
            <a:ext cx="7245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essential to consider a holistic approach embracing technology, architecture, and algorithm for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a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neuromorphic ecosystem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7"/>
            <a:ext cx="7881047" cy="422328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It uses an ultra-low power MTJ-based synaptic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 to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design a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morphable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neuron core that forms the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block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a scalable architecture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NEBULA can be deployed for an SNN, an ANN as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well as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hybrid SNN-ANN network. 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map several deep ANN and SNN workloads 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proposed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architecture and perform an in-depth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comparative study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accuracy, power and energy efficiency.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ANN and SNN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563" y="2477394"/>
            <a:ext cx="522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Rectified Linear (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) transfer 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32" y="3051974"/>
            <a:ext cx="3314700" cy="838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2563" y="4095422"/>
            <a:ext cx="522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Linear-Integrate-Fire (IF) spiking neuron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626" y="4464754"/>
            <a:ext cx="4010025" cy="952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08364" y="5530169"/>
            <a:ext cx="7038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Inference using IF neurons is based on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rate-encoding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framework – the neuron activation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value is represented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by the total number of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spikes emitted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by it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over a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given time window.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SNN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563" y="2477394"/>
            <a:ext cx="522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Layerwise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average neuron spiking activity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48" y="3051974"/>
            <a:ext cx="6038850" cy="2981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17574" y="1789588"/>
            <a:ext cx="3626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the spiking activity (average number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of spikes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fired by a neuron per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timestep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 gradually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decreases as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we go deeper into the network 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Device Basics: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Magnetic Tunnel Junction(MTJ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72" y="2513272"/>
            <a:ext cx="7067550" cy="2971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4024" y="5726198"/>
            <a:ext cx="8291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to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map different threshold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can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be either achieved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choosing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appropriate oxide thickness or scaling the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synaptic read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voltages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9232" y="733153"/>
            <a:ext cx="57848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4"/>
                </a:solidFill>
              </a:rPr>
              <a:t>MgO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是氧化镁，这里是通过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program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蓝色和红色部分的比例，来控制整个的阻值。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Heavy Metal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是重金属层。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Domain Wall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如果在最右边，就是上（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Pinned layer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）下都是蓝色，就是低阻态，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0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。如果</a:t>
            </a:r>
            <a:r>
              <a:rPr lang="en-US" altLang="zh-CN" sz="1400" b="1" dirty="0">
                <a:solidFill>
                  <a:schemeClr val="accent4"/>
                </a:solidFill>
              </a:rPr>
              <a:t>Domain 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Wall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处于最左边，下面是红色，就是高阻态，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1.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r>
              <a:rPr lang="en-US" altLang="zh-CN" sz="1400" b="1" dirty="0" smtClean="0">
                <a:solidFill>
                  <a:schemeClr val="accent4"/>
                </a:solidFill>
              </a:rPr>
              <a:t>T2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和</a:t>
            </a:r>
            <a:r>
              <a:rPr lang="en-US" altLang="zh-CN" sz="1400" b="1" dirty="0" smtClean="0">
                <a:solidFill>
                  <a:schemeClr val="accent4"/>
                </a:solidFill>
              </a:rPr>
              <a:t>T3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给电流</a:t>
            </a:r>
            <a:endParaRPr lang="en-US" altLang="zh-CN" sz="1400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Neuromorphic Crossbar Array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412" y="2777056"/>
            <a:ext cx="45566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Spintronic neurons are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inherently current-driven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thereby, can be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easily interfaced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 the current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outputs provided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by the crossbar array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unlike voltage-controlled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devices, based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on RRAM/PCM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28" y="1548462"/>
            <a:ext cx="3581400" cy="4362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3843" y="4759294"/>
            <a:ext cx="3626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DW-MTJ has signiﬁcant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potential for power and performance advantages over other competing technologies such as RRAM and PCM. 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814" y="6029190"/>
            <a:ext cx="6791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he accumulated membrane potential at every time step has to be converted via ADC to a digital value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(ISAAC, PRIME,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NEBULA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Desgin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2402663"/>
            <a:ext cx="8749578" cy="287288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3375" y="5406067"/>
            <a:ext cx="17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(a) A Neural Core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4547" y="5406067"/>
            <a:ext cx="2125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(b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A NEBULA chip consisting of ANN and SNN NC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238" y="5406067"/>
            <a:ext cx="1710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(c) </a:t>
            </a:r>
            <a:r>
              <a:rPr lang="fr-FR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Accumulator</a:t>
            </a:r>
          </a:p>
          <a:p>
            <a:r>
              <a:rPr lang="fr-FR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Unit (AU) to support hybrid mode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7659</TotalTime>
  <Words>1707</Words>
  <Application>Microsoft Office PowerPoint</Application>
  <PresentationFormat>全屏显示(4:3)</PresentationFormat>
  <Paragraphs>140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SimSun</vt:lpstr>
      <vt:lpstr>微软雅黑</vt:lpstr>
      <vt:lpstr>Arial</vt:lpstr>
      <vt:lpstr>Calibri</vt:lpstr>
      <vt:lpstr>Times New Roman</vt:lpstr>
      <vt:lpstr>2016-VI主题</vt:lpstr>
      <vt:lpstr>NEBULA: A Neuromorphic Spin-Based Ultra-Low Power Architecture for SNNs and ANNs</vt:lpstr>
      <vt:lpstr>Introduction</vt:lpstr>
      <vt:lpstr>Motivation</vt:lpstr>
      <vt:lpstr>Contributions</vt:lpstr>
      <vt:lpstr>Background</vt:lpstr>
      <vt:lpstr>Background</vt:lpstr>
      <vt:lpstr>Background</vt:lpstr>
      <vt:lpstr>Background</vt:lpstr>
      <vt:lpstr> NEBULA Desgin</vt:lpstr>
      <vt:lpstr> NEBULA Desgin</vt:lpstr>
      <vt:lpstr> NEBULA Desgin</vt:lpstr>
      <vt:lpstr> NEBULA Desgin</vt:lpstr>
      <vt:lpstr> NEBULA Desgin</vt:lpstr>
      <vt:lpstr>Experiments</vt:lpstr>
      <vt:lpstr>Repetitive Computation Optimization</vt:lpstr>
      <vt:lpstr>Repetitive Computation Optimization</vt:lpstr>
      <vt:lpstr>Repetitive Computation Optimization</vt:lpstr>
      <vt:lpstr>Hardware Architecture</vt:lpstr>
      <vt:lpstr>Hardware Architecture</vt:lpstr>
      <vt:lpstr>Hardware Architecture</vt:lpstr>
      <vt:lpstr>Hardware Architecture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Fangxin Liu</cp:lastModifiedBy>
  <cp:revision>236</cp:revision>
  <dcterms:created xsi:type="dcterms:W3CDTF">2016-01-21T16:32:22Z</dcterms:created>
  <dcterms:modified xsi:type="dcterms:W3CDTF">2021-05-18T02:47:15Z</dcterms:modified>
</cp:coreProperties>
</file>