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s/_rels/slide18.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16.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2.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29.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21.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6.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19.xml.rels" ContentType="application/vnd.openxmlformats-package.relationships+xml"/>
  <Override PartName="/ppt/slides/slide19.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30.xml" ContentType="application/vnd.openxmlformats-officedocument.presentationml.slide+xml"/>
  <Override PartName="/ppt/slides/slide15.xml" ContentType="application/vnd.openxmlformats-officedocument.presentationml.slide+xml"/>
  <Override PartName="/ppt/slides/slide31.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802610FB-35FE-4F59-84AB-D75DCAA66246}"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66FCE98C-52A5-49A5-A4B0-CD0366A993E4}"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sldNum" idx="1"/>
          </p:nvPr>
        </p:nvSpPr>
        <p:spPr/>
        <p:txBody>
          <a:bodyPr/>
          <a:p>
            <a:fld id="{83823116-FE79-4C31-A5FB-891E4655F8F9}"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sldNum" idx="1"/>
          </p:nvPr>
        </p:nvSpPr>
        <p:spPr/>
        <p:txBody>
          <a:bodyPr/>
          <a:p>
            <a:fld id="{3680D2FD-FD68-4008-9D4F-F2EE78F809C0}"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1"/>
          </p:nvPr>
        </p:nvSpPr>
        <p:spPr/>
        <p:txBody>
          <a:bodyPr/>
          <a:p>
            <a:fld id="{735E056F-2E49-459E-9243-5423D8803EFC}"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sldNum" idx="1"/>
          </p:nvPr>
        </p:nvSpPr>
        <p:spPr/>
        <p:txBody>
          <a:bodyPr/>
          <a:p>
            <a:fld id="{42D7E096-0DF0-4873-BE35-440D24DC5A8A}"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D4D5D2C2-94CA-4246-A74F-05CF45C7D870}"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sldNum" idx="1"/>
          </p:nvPr>
        </p:nvSpPr>
        <p:spPr/>
        <p:txBody>
          <a:bodyPr/>
          <a:p>
            <a:fld id="{B60AB52D-C536-4601-AB75-99D2232CAB76}"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744480"/>
            <a:ext cx="8520120" cy="95148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1"/>
          </p:nvPr>
        </p:nvSpPr>
        <p:spPr/>
        <p:txBody>
          <a:bodyPr/>
          <a:p>
            <a:fld id="{F4D5ED11-0629-40F1-B7EB-1DE525FE011E}"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7F9251B9-02AD-49A3-A6F7-0E7A7F368AC2}"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C57E903A-82E5-4B57-8AC1-CEF47EAF5325}"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BF54C214-5774-4263-9259-D51873670239}"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p>
            <a:r>
              <a:rPr b="0" lang="en-US" sz="5200" spc="-1" strike="noStrike">
                <a:solidFill>
                  <a:srgbClr val="000000"/>
                </a:solidFill>
                <a:latin typeface="Arial"/>
              </a:rPr>
              <a:t>Click to edit the title text format</a:t>
            </a:r>
            <a:endParaRPr b="0" lang="en-US" sz="5200" spc="-1" strike="noStrike">
              <a:solidFill>
                <a:srgbClr val="000000"/>
              </a:solidFill>
              <a:latin typeface="Arial"/>
            </a:endParaRPr>
          </a:p>
        </p:txBody>
      </p:sp>
      <p:sp>
        <p:nvSpPr>
          <p:cNvPr id="1" name="PlaceHolder 2"/>
          <p:cNvSpPr>
            <a:spLocks noGrp="1"/>
          </p:cNvSpPr>
          <p:nvPr>
            <p:ph type="sldNum" idx="1"/>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n-GB" sz="1000" spc="-1" strike="noStrike">
                <a:solidFill>
                  <a:srgbClr val="595959"/>
                </a:solidFill>
                <a:latin typeface="Arial"/>
                <a:ea typeface="Arial"/>
              </a:defRPr>
            </a:lvl1pPr>
          </a:lstStyle>
          <a:p>
            <a:pPr algn="r">
              <a:lnSpc>
                <a:spcPct val="100000"/>
              </a:lnSpc>
              <a:buNone/>
              <a:tabLst>
                <a:tab algn="l" pos="0"/>
              </a:tabLst>
            </a:pPr>
            <a:fld id="{C3EB3DB9-6F01-4AF9-A765-33253D23330D}" type="slidenum">
              <a:rPr b="0" lang="en-GB" sz="1000" spc="-1" strike="noStrike">
                <a:solidFill>
                  <a:srgbClr val="595959"/>
                </a:solidFill>
                <a:latin typeface="Arial"/>
                <a:ea typeface="Arial"/>
              </a:rPr>
              <a:t>&lt;number&gt;</a:t>
            </a:fld>
            <a:endParaRPr b="0" lang="en-US"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Google Shape;99;p25"/>
          <p:cNvSpPr/>
          <p:nvPr/>
        </p:nvSpPr>
        <p:spPr>
          <a:xfrm>
            <a:off x="157680" y="2664360"/>
            <a:ext cx="8827920" cy="399960"/>
          </a:xfrm>
          <a:prstGeom prst="rect">
            <a:avLst/>
          </a:prstGeom>
          <a:noFill/>
          <a:ln w="0">
            <a:noFill/>
          </a:ln>
        </p:spPr>
        <p:style>
          <a:lnRef idx="0"/>
          <a:fillRef idx="0"/>
          <a:effectRef idx="0"/>
          <a:fontRef idx="minor"/>
        </p:style>
        <p:txBody>
          <a:bodyPr anchor="t">
            <a:normAutofit fontScale="99000"/>
          </a:bodyPr>
          <a:p>
            <a:pPr algn="ctr">
              <a:lnSpc>
                <a:spcPct val="114000"/>
              </a:lnSpc>
              <a:buNone/>
              <a:tabLst>
                <a:tab algn="l" pos="0"/>
              </a:tabLst>
            </a:pPr>
            <a:r>
              <a:rPr b="1" lang="en-GB" sz="1800" spc="-1" strike="noStrike">
                <a:solidFill>
                  <a:srgbClr val="04488e"/>
                </a:solidFill>
                <a:latin typeface="Arial"/>
                <a:ea typeface="Arial"/>
              </a:rPr>
              <a:t>Kim Tae Jung</a:t>
            </a:r>
            <a:endParaRPr b="0" lang="en-US" sz="1800" spc="-1" strike="noStrike">
              <a:latin typeface="Arial"/>
            </a:endParaRPr>
          </a:p>
        </p:txBody>
      </p:sp>
      <p:sp>
        <p:nvSpPr>
          <p:cNvPr id="40" name="Google Shape;100;p25"/>
          <p:cNvSpPr/>
          <p:nvPr/>
        </p:nvSpPr>
        <p:spPr>
          <a:xfrm>
            <a:off x="157680" y="1210680"/>
            <a:ext cx="8827920" cy="50832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2400" spc="-1" strike="noStrike">
                <a:solidFill>
                  <a:srgbClr val="3e3d3f"/>
                </a:solidFill>
                <a:latin typeface="Arial"/>
                <a:ea typeface="Arial"/>
              </a:rPr>
              <a:t>Course 1 Final Project</a:t>
            </a:r>
            <a:endParaRPr b="0" lang="en-US" sz="2400" spc="-1" strike="noStrike">
              <a:latin typeface="Arial"/>
            </a:endParaRPr>
          </a:p>
        </p:txBody>
      </p:sp>
      <p:sp>
        <p:nvSpPr>
          <p:cNvPr id="41" name="Google Shape;101;p25"/>
          <p:cNvSpPr/>
          <p:nvPr/>
        </p:nvSpPr>
        <p:spPr>
          <a:xfrm>
            <a:off x="157680" y="1719360"/>
            <a:ext cx="8827920" cy="50832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0" lang="en-GB" sz="2400" spc="-1" strike="noStrike">
                <a:solidFill>
                  <a:srgbClr val="3e3d3f"/>
                </a:solidFill>
                <a:latin typeface="Arial"/>
                <a:ea typeface="Arial"/>
              </a:rPr>
              <a:t>Static Website</a:t>
            </a:r>
            <a:endParaRPr b="0" lang="en-US" sz="2400" spc="-1" strike="noStrike">
              <a:latin typeface="Arial"/>
            </a:endParaRPr>
          </a:p>
        </p:txBody>
      </p:sp>
      <p:sp>
        <p:nvSpPr>
          <p:cNvPr id="42" name="Google Shape;102;p25"/>
          <p:cNvSpPr/>
          <p:nvPr/>
        </p:nvSpPr>
        <p:spPr>
          <a:xfrm>
            <a:off x="157680" y="3064680"/>
            <a:ext cx="8827920" cy="10641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3200" spc="-1" strike="noStrike">
                <a:solidFill>
                  <a:srgbClr val="04488e"/>
                </a:solidFill>
                <a:latin typeface="Arial"/>
                <a:ea typeface="Arial"/>
              </a:rPr>
              <a:t>My Portfolio website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Google Shape;189;p34"/>
          <p:cNvSpPr/>
          <p:nvPr/>
        </p:nvSpPr>
        <p:spPr>
          <a:xfrm>
            <a:off x="123480" y="940320"/>
            <a:ext cx="3150720" cy="230760"/>
          </a:xfrm>
          <a:prstGeom prst="rect">
            <a:avLst/>
          </a:prstGeom>
          <a:noFill/>
          <a:ln w="0">
            <a:noFill/>
          </a:ln>
        </p:spPr>
        <p:style>
          <a:lnRef idx="0"/>
          <a:fillRef idx="0"/>
          <a:effectRef idx="0"/>
          <a:fontRef idx="minor"/>
        </p:style>
        <p:txBody>
          <a:bodyPr anchor="t">
            <a:normAutofit fontScale="94000"/>
          </a:bodyPr>
          <a:p>
            <a:pPr>
              <a:lnSpc>
                <a:spcPct val="114000"/>
              </a:lnSpc>
              <a:buNone/>
              <a:tabLst>
                <a:tab algn="l" pos="0"/>
              </a:tabLst>
            </a:pPr>
            <a:r>
              <a:rPr b="1" lang="en-GB" sz="850" spc="-1" strike="noStrike">
                <a:solidFill>
                  <a:srgbClr val="3e3d3f"/>
                </a:solidFill>
                <a:latin typeface="Arial"/>
                <a:ea typeface="Arial"/>
              </a:rPr>
              <a:t>9 of 30: Showcase use of HTML comments</a:t>
            </a:r>
            <a:endParaRPr b="0" lang="en-US" sz="850" spc="-1" strike="noStrike">
              <a:latin typeface="Arial"/>
            </a:endParaRPr>
          </a:p>
        </p:txBody>
      </p:sp>
      <p:sp>
        <p:nvSpPr>
          <p:cNvPr id="94" name="Google Shape;190;p34"/>
          <p:cNvSpPr/>
          <p:nvPr/>
        </p:nvSpPr>
        <p:spPr>
          <a:xfrm>
            <a:off x="3397680" y="1510200"/>
            <a:ext cx="5289120" cy="3213360"/>
          </a:xfrm>
          <a:prstGeom prst="rect">
            <a:avLst/>
          </a:prstGeom>
          <a:noFill/>
          <a:ln w="9525">
            <a:solidFill>
              <a:srgbClr val="000000"/>
            </a:solidFill>
            <a:prstDash val="dot"/>
            <a:round/>
          </a:ln>
        </p:spPr>
        <p:style>
          <a:lnRef idx="0"/>
          <a:fillRef idx="0"/>
          <a:effectRef idx="0"/>
          <a:fontRef idx="minor"/>
        </p:style>
        <p:txBody>
          <a:bodyPr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one or more screenshot(s) of HTML comments</a:t>
            </a:r>
            <a:br>
              <a:rPr sz="1500"/>
            </a:br>
            <a:r>
              <a:rPr b="0" i="1" lang="en-GB" sz="1500" spc="-1" strike="noStrike">
                <a:solidFill>
                  <a:srgbClr val="04488e"/>
                </a:solidFill>
                <a:latin typeface="Arial"/>
                <a:ea typeface="Arial"/>
              </a:rPr>
              <a:t>*highlight how you use HTML comments,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and remove this frame and text.</a:t>
            </a:r>
            <a:endParaRPr b="0" lang="en-US" sz="1500" spc="-1" strike="noStrike">
              <a:latin typeface="Arial"/>
            </a:endParaRPr>
          </a:p>
        </p:txBody>
      </p:sp>
      <p:sp>
        <p:nvSpPr>
          <p:cNvPr id="95" name="Google Shape;191;p34"/>
          <p:cNvSpPr/>
          <p:nvPr/>
        </p:nvSpPr>
        <p:spPr>
          <a:xfrm>
            <a:off x="1820160" y="335880"/>
            <a:ext cx="5506920" cy="3261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96" name="Google Shape;192;p34"/>
          <p:cNvSpPr/>
          <p:nvPr/>
        </p:nvSpPr>
        <p:spPr>
          <a:xfrm>
            <a:off x="1820160" y="111960"/>
            <a:ext cx="5506920" cy="2235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97" name="Google Shape;193;p34"/>
          <p:cNvSpPr/>
          <p:nvPr/>
        </p:nvSpPr>
        <p:spPr>
          <a:xfrm>
            <a:off x="1820160" y="717120"/>
            <a:ext cx="5506920" cy="41112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2400" spc="-1" strike="noStrike">
                <a:solidFill>
                  <a:srgbClr val="3e3d3f"/>
                </a:solidFill>
                <a:latin typeface="Arial"/>
                <a:ea typeface="Arial"/>
              </a:rPr>
              <a:t>HTML Comments</a:t>
            </a:r>
            <a:endParaRPr b="0" lang="en-US" sz="2400" spc="-1" strike="noStrike">
              <a:latin typeface="Arial"/>
            </a:endParaRPr>
          </a:p>
        </p:txBody>
      </p:sp>
      <p:sp>
        <p:nvSpPr>
          <p:cNvPr id="98" name="Google Shape;194;p34"/>
          <p:cNvSpPr/>
          <p:nvPr/>
        </p:nvSpPr>
        <p:spPr>
          <a:xfrm>
            <a:off x="123480" y="1175760"/>
            <a:ext cx="3150720" cy="2966760"/>
          </a:xfrm>
          <a:prstGeom prst="rect">
            <a:avLst/>
          </a:prstGeom>
          <a:noFill/>
          <a:ln w="0">
            <a:noFill/>
          </a:ln>
        </p:spPr>
        <p:style>
          <a:lnRef idx="0"/>
          <a:fillRef idx="0"/>
          <a:effectRef idx="0"/>
          <a:fontRef idx="minor"/>
        </p:style>
        <p:txBody>
          <a:bodyPr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Did you use comment lines in your HTML?</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Give some examples of where, how and why.</a:t>
            </a:r>
            <a:endParaRPr b="0" lang="en-US" sz="85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Google Shape;199;p35"/>
          <p:cNvSpPr/>
          <p:nvPr/>
        </p:nvSpPr>
        <p:spPr>
          <a:xfrm>
            <a:off x="123480" y="940320"/>
            <a:ext cx="3150720" cy="230760"/>
          </a:xfrm>
          <a:prstGeom prst="rect">
            <a:avLst/>
          </a:prstGeom>
          <a:noFill/>
          <a:ln w="0">
            <a:noFill/>
          </a:ln>
        </p:spPr>
        <p:style>
          <a:lnRef idx="0"/>
          <a:fillRef idx="0"/>
          <a:effectRef idx="0"/>
          <a:fontRef idx="minor"/>
        </p:style>
        <p:txBody>
          <a:bodyPr anchor="t">
            <a:normAutofit fontScale="94000"/>
          </a:bodyPr>
          <a:p>
            <a:pPr>
              <a:lnSpc>
                <a:spcPct val="114000"/>
              </a:lnSpc>
              <a:buNone/>
              <a:tabLst>
                <a:tab algn="l" pos="0"/>
              </a:tabLst>
            </a:pPr>
            <a:r>
              <a:rPr b="1" lang="en-GB" sz="850" spc="-1" strike="noStrike">
                <a:solidFill>
                  <a:srgbClr val="3e3d3f"/>
                </a:solidFill>
                <a:latin typeface="Arial"/>
                <a:ea typeface="Arial"/>
              </a:rPr>
              <a:t>10 of 30: Showcase inline CSS</a:t>
            </a:r>
            <a:endParaRPr b="0" lang="en-US" sz="850" spc="-1" strike="noStrike">
              <a:latin typeface="Arial"/>
            </a:endParaRPr>
          </a:p>
        </p:txBody>
      </p:sp>
      <p:sp>
        <p:nvSpPr>
          <p:cNvPr id="100" name="Google Shape;200;p35"/>
          <p:cNvSpPr/>
          <p:nvPr/>
        </p:nvSpPr>
        <p:spPr>
          <a:xfrm>
            <a:off x="3397680" y="1510200"/>
            <a:ext cx="5289120" cy="3213360"/>
          </a:xfrm>
          <a:prstGeom prst="rect">
            <a:avLst/>
          </a:prstGeom>
          <a:noFill/>
          <a:ln w="9525">
            <a:solidFill>
              <a:srgbClr val="000000"/>
            </a:solidFill>
            <a:prstDash val="dot"/>
            <a:round/>
          </a:ln>
        </p:spPr>
        <p:style>
          <a:lnRef idx="0"/>
          <a:fillRef idx="0"/>
          <a:effectRef idx="0"/>
          <a:fontRef idx="minor"/>
        </p:style>
        <p:txBody>
          <a:bodyPr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one or more screenshot(s) of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inline CSS in your project,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and remove this frame and text.</a:t>
            </a:r>
            <a:endParaRPr b="0" lang="en-US" sz="1500" spc="-1" strike="noStrike">
              <a:latin typeface="Arial"/>
            </a:endParaRPr>
          </a:p>
        </p:txBody>
      </p:sp>
      <p:sp>
        <p:nvSpPr>
          <p:cNvPr id="101" name="Google Shape;201;p35"/>
          <p:cNvSpPr/>
          <p:nvPr/>
        </p:nvSpPr>
        <p:spPr>
          <a:xfrm>
            <a:off x="1820160" y="335880"/>
            <a:ext cx="5506920" cy="3261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102" name="Google Shape;202;p35"/>
          <p:cNvSpPr/>
          <p:nvPr/>
        </p:nvSpPr>
        <p:spPr>
          <a:xfrm>
            <a:off x="1820160" y="111960"/>
            <a:ext cx="5506920" cy="2235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103" name="Google Shape;203;p35"/>
          <p:cNvSpPr/>
          <p:nvPr/>
        </p:nvSpPr>
        <p:spPr>
          <a:xfrm>
            <a:off x="1820160" y="717120"/>
            <a:ext cx="5506920" cy="41112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2400" spc="-1" strike="noStrike">
                <a:solidFill>
                  <a:srgbClr val="3e3d3f"/>
                </a:solidFill>
                <a:latin typeface="Arial"/>
                <a:ea typeface="Arial"/>
              </a:rPr>
              <a:t>Inline CSS</a:t>
            </a:r>
            <a:endParaRPr b="0" lang="en-US" sz="2400" spc="-1" strike="noStrike">
              <a:latin typeface="Arial"/>
            </a:endParaRPr>
          </a:p>
        </p:txBody>
      </p:sp>
      <p:sp>
        <p:nvSpPr>
          <p:cNvPr id="104" name="Google Shape;204;p35"/>
          <p:cNvSpPr/>
          <p:nvPr/>
        </p:nvSpPr>
        <p:spPr>
          <a:xfrm>
            <a:off x="123480" y="1175760"/>
            <a:ext cx="3150720" cy="2966760"/>
          </a:xfrm>
          <a:prstGeom prst="rect">
            <a:avLst/>
          </a:prstGeom>
          <a:noFill/>
          <a:ln w="0">
            <a:noFill/>
          </a:ln>
        </p:spPr>
        <p:style>
          <a:lnRef idx="0"/>
          <a:fillRef idx="0"/>
          <a:effectRef idx="0"/>
          <a:fontRef idx="minor"/>
        </p:style>
        <p:txBody>
          <a:bodyPr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Can you show one example of inline styling?</a:t>
            </a:r>
            <a:endParaRPr b="0" lang="en-US" sz="85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Google Shape;209;p36"/>
          <p:cNvSpPr/>
          <p:nvPr/>
        </p:nvSpPr>
        <p:spPr>
          <a:xfrm>
            <a:off x="123480" y="940320"/>
            <a:ext cx="3150720" cy="230760"/>
          </a:xfrm>
          <a:prstGeom prst="rect">
            <a:avLst/>
          </a:prstGeom>
          <a:noFill/>
          <a:ln w="0">
            <a:noFill/>
          </a:ln>
        </p:spPr>
        <p:style>
          <a:lnRef idx="0"/>
          <a:fillRef idx="0"/>
          <a:effectRef idx="0"/>
          <a:fontRef idx="minor"/>
        </p:style>
        <p:txBody>
          <a:bodyPr anchor="t">
            <a:normAutofit fontScale="94000"/>
          </a:bodyPr>
          <a:p>
            <a:pPr>
              <a:lnSpc>
                <a:spcPct val="114000"/>
              </a:lnSpc>
              <a:buNone/>
              <a:tabLst>
                <a:tab algn="l" pos="0"/>
              </a:tabLst>
            </a:pPr>
            <a:r>
              <a:rPr b="1" lang="en-GB" sz="850" spc="-1" strike="noStrike">
                <a:solidFill>
                  <a:srgbClr val="3e3d3f"/>
                </a:solidFill>
                <a:latin typeface="Arial"/>
                <a:ea typeface="Arial"/>
              </a:rPr>
              <a:t>11 of 30: Showcase internal CSS</a:t>
            </a:r>
            <a:endParaRPr b="0" lang="en-US" sz="850" spc="-1" strike="noStrike">
              <a:latin typeface="Arial"/>
            </a:endParaRPr>
          </a:p>
        </p:txBody>
      </p:sp>
      <p:sp>
        <p:nvSpPr>
          <p:cNvPr id="106" name="Google Shape;210;p36"/>
          <p:cNvSpPr/>
          <p:nvPr/>
        </p:nvSpPr>
        <p:spPr>
          <a:xfrm>
            <a:off x="3397680" y="1510200"/>
            <a:ext cx="5289120" cy="3213360"/>
          </a:xfrm>
          <a:prstGeom prst="rect">
            <a:avLst/>
          </a:prstGeom>
          <a:noFill/>
          <a:ln w="9525">
            <a:solidFill>
              <a:srgbClr val="000000"/>
            </a:solidFill>
            <a:prstDash val="dot"/>
            <a:round/>
          </a:ln>
        </p:spPr>
        <p:style>
          <a:lnRef idx="0"/>
          <a:fillRef idx="0"/>
          <a:effectRef idx="0"/>
          <a:fontRef idx="minor"/>
        </p:style>
        <p:txBody>
          <a:bodyPr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one or more screenshot(s) of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internal CSS in your project, *make sure to show the &lt;style&gt; elements and where they are placed in the project,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and remove this frame and text.</a:t>
            </a:r>
            <a:endParaRPr b="0" lang="en-US" sz="1500" spc="-1" strike="noStrike">
              <a:latin typeface="Arial"/>
            </a:endParaRPr>
          </a:p>
        </p:txBody>
      </p:sp>
      <p:sp>
        <p:nvSpPr>
          <p:cNvPr id="107" name="Google Shape;211;p36"/>
          <p:cNvSpPr/>
          <p:nvPr/>
        </p:nvSpPr>
        <p:spPr>
          <a:xfrm>
            <a:off x="1820160" y="335880"/>
            <a:ext cx="5506920" cy="3261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108" name="Google Shape;212;p36"/>
          <p:cNvSpPr/>
          <p:nvPr/>
        </p:nvSpPr>
        <p:spPr>
          <a:xfrm>
            <a:off x="1820160" y="111960"/>
            <a:ext cx="5506920" cy="2235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109" name="Google Shape;213;p36"/>
          <p:cNvSpPr/>
          <p:nvPr/>
        </p:nvSpPr>
        <p:spPr>
          <a:xfrm>
            <a:off x="1820160" y="717120"/>
            <a:ext cx="5506920" cy="41112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2400" spc="-1" strike="noStrike">
                <a:solidFill>
                  <a:srgbClr val="3e3d3f"/>
                </a:solidFill>
                <a:latin typeface="Arial"/>
                <a:ea typeface="Arial"/>
              </a:rPr>
              <a:t>Internal CSS</a:t>
            </a:r>
            <a:endParaRPr b="0" lang="en-US" sz="2400" spc="-1" strike="noStrike">
              <a:latin typeface="Arial"/>
            </a:endParaRPr>
          </a:p>
        </p:txBody>
      </p:sp>
      <p:sp>
        <p:nvSpPr>
          <p:cNvPr id="110" name="Google Shape;214;p36"/>
          <p:cNvSpPr/>
          <p:nvPr/>
        </p:nvSpPr>
        <p:spPr>
          <a:xfrm>
            <a:off x="123480" y="1175760"/>
            <a:ext cx="3150720" cy="2966760"/>
          </a:xfrm>
          <a:prstGeom prst="rect">
            <a:avLst/>
          </a:prstGeom>
          <a:noFill/>
          <a:ln w="0">
            <a:noFill/>
          </a:ln>
        </p:spPr>
        <p:style>
          <a:lnRef idx="0"/>
          <a:fillRef idx="0"/>
          <a:effectRef idx="0"/>
          <a:fontRef idx="minor"/>
        </p:style>
        <p:txBody>
          <a:bodyPr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Can you show one example of internal styling?</a:t>
            </a:r>
            <a:endParaRPr b="0" lang="en-US" sz="85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Google Shape;219;p37"/>
          <p:cNvSpPr/>
          <p:nvPr/>
        </p:nvSpPr>
        <p:spPr>
          <a:xfrm>
            <a:off x="123480" y="940320"/>
            <a:ext cx="3150720" cy="230760"/>
          </a:xfrm>
          <a:prstGeom prst="rect">
            <a:avLst/>
          </a:prstGeom>
          <a:noFill/>
          <a:ln w="0">
            <a:noFill/>
          </a:ln>
        </p:spPr>
        <p:style>
          <a:lnRef idx="0"/>
          <a:fillRef idx="0"/>
          <a:effectRef idx="0"/>
          <a:fontRef idx="minor"/>
        </p:style>
        <p:txBody>
          <a:bodyPr anchor="t">
            <a:normAutofit fontScale="94000"/>
          </a:bodyPr>
          <a:p>
            <a:pPr>
              <a:lnSpc>
                <a:spcPct val="114000"/>
              </a:lnSpc>
              <a:buNone/>
              <a:tabLst>
                <a:tab algn="l" pos="0"/>
              </a:tabLst>
            </a:pPr>
            <a:r>
              <a:rPr b="1" lang="en-GB" sz="850" spc="-1" strike="noStrike">
                <a:solidFill>
                  <a:srgbClr val="3e3d3f"/>
                </a:solidFill>
                <a:latin typeface="Arial"/>
                <a:ea typeface="Arial"/>
              </a:rPr>
              <a:t>12 of 30: Showcase external CSS</a:t>
            </a:r>
            <a:endParaRPr b="0" lang="en-US" sz="850" spc="-1" strike="noStrike">
              <a:latin typeface="Arial"/>
            </a:endParaRPr>
          </a:p>
        </p:txBody>
      </p:sp>
      <p:sp>
        <p:nvSpPr>
          <p:cNvPr id="112" name="Google Shape;220;p37"/>
          <p:cNvSpPr/>
          <p:nvPr/>
        </p:nvSpPr>
        <p:spPr>
          <a:xfrm>
            <a:off x="3397680" y="1510200"/>
            <a:ext cx="5289120" cy="3213360"/>
          </a:xfrm>
          <a:prstGeom prst="rect">
            <a:avLst/>
          </a:prstGeom>
          <a:noFill/>
          <a:ln w="9525">
            <a:solidFill>
              <a:srgbClr val="000000"/>
            </a:solidFill>
            <a:prstDash val="dot"/>
            <a:round/>
          </a:ln>
        </p:spPr>
        <p:style>
          <a:lnRef idx="0"/>
          <a:fillRef idx="0"/>
          <a:effectRef idx="0"/>
          <a:fontRef idx="minor"/>
        </p:style>
        <p:txBody>
          <a:bodyPr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external CSS being added via a &lt;link&gt; element in one of your HTML pages,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and remove this frame and text.</a:t>
            </a:r>
            <a:endParaRPr b="0" lang="en-US" sz="1500" spc="-1" strike="noStrike">
              <a:latin typeface="Arial"/>
            </a:endParaRPr>
          </a:p>
        </p:txBody>
      </p:sp>
      <p:sp>
        <p:nvSpPr>
          <p:cNvPr id="113" name="Google Shape;221;p37"/>
          <p:cNvSpPr/>
          <p:nvPr/>
        </p:nvSpPr>
        <p:spPr>
          <a:xfrm>
            <a:off x="1820160" y="335880"/>
            <a:ext cx="5506920" cy="3261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114" name="Google Shape;222;p37"/>
          <p:cNvSpPr/>
          <p:nvPr/>
        </p:nvSpPr>
        <p:spPr>
          <a:xfrm>
            <a:off x="1820160" y="111960"/>
            <a:ext cx="5506920" cy="2235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115" name="Google Shape;223;p37"/>
          <p:cNvSpPr/>
          <p:nvPr/>
        </p:nvSpPr>
        <p:spPr>
          <a:xfrm>
            <a:off x="1820160" y="717120"/>
            <a:ext cx="5506920" cy="41112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2400" spc="-1" strike="noStrike">
                <a:solidFill>
                  <a:srgbClr val="3e3d3f"/>
                </a:solidFill>
                <a:latin typeface="Arial"/>
                <a:ea typeface="Arial"/>
              </a:rPr>
              <a:t>External CSS</a:t>
            </a:r>
            <a:endParaRPr b="0" lang="en-US" sz="2400" spc="-1" strike="noStrike">
              <a:latin typeface="Arial"/>
            </a:endParaRPr>
          </a:p>
        </p:txBody>
      </p:sp>
      <p:sp>
        <p:nvSpPr>
          <p:cNvPr id="116" name="Google Shape;224;p37"/>
          <p:cNvSpPr/>
          <p:nvPr/>
        </p:nvSpPr>
        <p:spPr>
          <a:xfrm>
            <a:off x="123480" y="1175760"/>
            <a:ext cx="3150720" cy="657000"/>
          </a:xfrm>
          <a:prstGeom prst="rect">
            <a:avLst/>
          </a:prstGeom>
          <a:noFill/>
          <a:ln w="0">
            <a:noFill/>
          </a:ln>
        </p:spPr>
        <p:style>
          <a:lnRef idx="0"/>
          <a:fillRef idx="0"/>
          <a:effectRef idx="0"/>
          <a:fontRef idx="minor"/>
        </p:style>
        <p:txBody>
          <a:bodyPr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Did you use external styling in your project?</a:t>
            </a:r>
            <a:endParaRPr b="0" lang="en-US" sz="850" spc="-1" strike="noStrike">
              <a:latin typeface="Arial"/>
            </a:endParaRPr>
          </a:p>
        </p:txBody>
      </p:sp>
      <p:sp>
        <p:nvSpPr>
          <p:cNvPr id="117" name="Google Shape;225;p37"/>
          <p:cNvSpPr/>
          <p:nvPr/>
        </p:nvSpPr>
        <p:spPr>
          <a:xfrm>
            <a:off x="213120" y="2661480"/>
            <a:ext cx="3068640" cy="1023840"/>
          </a:xfrm>
          <a:prstGeom prst="rect">
            <a:avLst/>
          </a:prstGeom>
          <a:noFill/>
          <a:ln w="9525">
            <a:solidFill>
              <a:srgbClr val="000000"/>
            </a:solidFill>
            <a:prstDash val="dot"/>
            <a:round/>
          </a:ln>
        </p:spPr>
        <p:style>
          <a:lnRef idx="0"/>
          <a:fillRef idx="0"/>
          <a:effectRef idx="0"/>
          <a:fontRef idx="minor"/>
        </p:style>
        <p:txBody>
          <a:bodyPr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your CSS file in the VS Code explorer panel, and remove this frame and text.</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Google Shape;230;p38"/>
          <p:cNvSpPr/>
          <p:nvPr/>
        </p:nvSpPr>
        <p:spPr>
          <a:xfrm>
            <a:off x="123480" y="940320"/>
            <a:ext cx="3150720" cy="230760"/>
          </a:xfrm>
          <a:prstGeom prst="rect">
            <a:avLst/>
          </a:prstGeom>
          <a:noFill/>
          <a:ln w="0">
            <a:noFill/>
          </a:ln>
        </p:spPr>
        <p:style>
          <a:lnRef idx="0"/>
          <a:fillRef idx="0"/>
          <a:effectRef idx="0"/>
          <a:fontRef idx="minor"/>
        </p:style>
        <p:txBody>
          <a:bodyPr anchor="t">
            <a:normAutofit fontScale="94000"/>
          </a:bodyPr>
          <a:p>
            <a:pPr>
              <a:lnSpc>
                <a:spcPct val="114000"/>
              </a:lnSpc>
              <a:buNone/>
              <a:tabLst>
                <a:tab algn="l" pos="0"/>
              </a:tabLst>
            </a:pPr>
            <a:r>
              <a:rPr b="1" lang="en-GB" sz="850" spc="-1" strike="noStrike">
                <a:solidFill>
                  <a:srgbClr val="3e3d3f"/>
                </a:solidFill>
                <a:latin typeface="Arial"/>
                <a:ea typeface="Arial"/>
              </a:rPr>
              <a:t>13 of 30: Showcase block elements</a:t>
            </a:r>
            <a:endParaRPr b="0" lang="en-US" sz="850" spc="-1" strike="noStrike">
              <a:latin typeface="Arial"/>
            </a:endParaRPr>
          </a:p>
        </p:txBody>
      </p:sp>
      <p:sp>
        <p:nvSpPr>
          <p:cNvPr id="119" name="Google Shape;231;p38"/>
          <p:cNvSpPr/>
          <p:nvPr/>
        </p:nvSpPr>
        <p:spPr>
          <a:xfrm>
            <a:off x="3397680" y="1510200"/>
            <a:ext cx="5289120" cy="3213360"/>
          </a:xfrm>
          <a:prstGeom prst="rect">
            <a:avLst/>
          </a:prstGeom>
          <a:noFill/>
          <a:ln w="9525">
            <a:solidFill>
              <a:srgbClr val="000000"/>
            </a:solidFill>
            <a:prstDash val="dot"/>
            <a:round/>
          </a:ln>
        </p:spPr>
        <p:style>
          <a:lnRef idx="0"/>
          <a:fillRef idx="0"/>
          <a:effectRef idx="0"/>
          <a:fontRef idx="minor"/>
        </p:style>
        <p:txBody>
          <a:bodyPr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element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as it appears on the website in the browser,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and remove this frame and text.</a:t>
            </a:r>
            <a:endParaRPr b="0" lang="en-US" sz="1500" spc="-1" strike="noStrike">
              <a:latin typeface="Arial"/>
            </a:endParaRPr>
          </a:p>
        </p:txBody>
      </p:sp>
      <p:sp>
        <p:nvSpPr>
          <p:cNvPr id="120" name="Google Shape;232;p38"/>
          <p:cNvSpPr/>
          <p:nvPr/>
        </p:nvSpPr>
        <p:spPr>
          <a:xfrm>
            <a:off x="1820160" y="335880"/>
            <a:ext cx="5506920" cy="3261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121" name="Google Shape;233;p38"/>
          <p:cNvSpPr/>
          <p:nvPr/>
        </p:nvSpPr>
        <p:spPr>
          <a:xfrm>
            <a:off x="1820160" y="111960"/>
            <a:ext cx="5506920" cy="2235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122" name="Google Shape;234;p38"/>
          <p:cNvSpPr/>
          <p:nvPr/>
        </p:nvSpPr>
        <p:spPr>
          <a:xfrm>
            <a:off x="1820160" y="717120"/>
            <a:ext cx="5506920" cy="41112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2400" spc="-1" strike="noStrike">
                <a:solidFill>
                  <a:srgbClr val="3e3d3f"/>
                </a:solidFill>
                <a:latin typeface="Arial"/>
                <a:ea typeface="Arial"/>
              </a:rPr>
              <a:t>CSS Block Display</a:t>
            </a:r>
            <a:endParaRPr b="0" lang="en-US" sz="2400" spc="-1" strike="noStrike">
              <a:latin typeface="Arial"/>
            </a:endParaRPr>
          </a:p>
        </p:txBody>
      </p:sp>
      <p:sp>
        <p:nvSpPr>
          <p:cNvPr id="123" name="Google Shape;235;p38"/>
          <p:cNvSpPr/>
          <p:nvPr/>
        </p:nvSpPr>
        <p:spPr>
          <a:xfrm>
            <a:off x="123480" y="1175760"/>
            <a:ext cx="3150720" cy="1341360"/>
          </a:xfrm>
          <a:prstGeom prst="rect">
            <a:avLst/>
          </a:prstGeom>
          <a:noFill/>
          <a:ln w="0">
            <a:noFill/>
          </a:ln>
        </p:spPr>
        <p:style>
          <a:lnRef idx="0"/>
          <a:fillRef idx="0"/>
          <a:effectRef idx="0"/>
          <a:fontRef idx="minor"/>
        </p:style>
        <p:txBody>
          <a:bodyPr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What is an example of an element with block display in your project?</a:t>
            </a:r>
            <a:endParaRPr b="0" lang="en-US" sz="850" spc="-1" strike="noStrike">
              <a:latin typeface="Arial"/>
            </a:endParaRPr>
          </a:p>
          <a:p>
            <a:pPr>
              <a:lnSpc>
                <a:spcPct val="114000"/>
              </a:lnSpc>
              <a:buNone/>
              <a:tabLst>
                <a:tab algn="l" pos="0"/>
              </a:tabLst>
            </a:pPr>
            <a:endParaRPr b="0" lang="en-US" sz="850" spc="-1" strike="noStrike">
              <a:latin typeface="Arial"/>
            </a:endParaRPr>
          </a:p>
          <a:p>
            <a:pPr>
              <a:lnSpc>
                <a:spcPct val="114000"/>
              </a:lnSpc>
              <a:buNone/>
              <a:tabLst>
                <a:tab algn="l" pos="0"/>
              </a:tabLst>
            </a:pPr>
            <a:r>
              <a:rPr b="0" lang="en-GB" sz="850" spc="-1" strike="noStrike">
                <a:solidFill>
                  <a:srgbClr val="7f7f7f"/>
                </a:solidFill>
                <a:latin typeface="Arial"/>
                <a:ea typeface="Arial"/>
              </a:rPr>
              <a:t>Note: </a:t>
            </a:r>
            <a:r>
              <a:rPr b="0" i="1" lang="en-GB" sz="850" spc="-1" strike="noStrike">
                <a:solidFill>
                  <a:srgbClr val="7f7f7f"/>
                </a:solidFill>
                <a:latin typeface="Arial"/>
                <a:ea typeface="Arial"/>
              </a:rPr>
              <a:t>Many elements have display block by default, so you do not need to explicitly give it in your CSS. Simply indicate an element in your project that has block display and why.</a:t>
            </a:r>
            <a:endParaRPr b="0" lang="en-US" sz="850" spc="-1" strike="noStrike">
              <a:latin typeface="Arial"/>
            </a:endParaRPr>
          </a:p>
        </p:txBody>
      </p:sp>
      <p:sp>
        <p:nvSpPr>
          <p:cNvPr id="124" name="Google Shape;236;p38"/>
          <p:cNvSpPr/>
          <p:nvPr/>
        </p:nvSpPr>
        <p:spPr>
          <a:xfrm>
            <a:off x="213120" y="2661480"/>
            <a:ext cx="3068640" cy="1023840"/>
          </a:xfrm>
          <a:prstGeom prst="rect">
            <a:avLst/>
          </a:prstGeom>
          <a:noFill/>
          <a:ln w="9525">
            <a:solidFill>
              <a:srgbClr val="000000"/>
            </a:solidFill>
            <a:prstDash val="dot"/>
            <a:round/>
          </a:ln>
        </p:spPr>
        <p:style>
          <a:lnRef idx="0"/>
          <a:fillRef idx="0"/>
          <a:effectRef idx="0"/>
          <a:fontRef idx="minor"/>
        </p:style>
        <p:txBody>
          <a:bodyPr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CSS of the element, and remove this frame and text.</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Google Shape;241;p39"/>
          <p:cNvSpPr/>
          <p:nvPr/>
        </p:nvSpPr>
        <p:spPr>
          <a:xfrm>
            <a:off x="123480" y="940320"/>
            <a:ext cx="3150720" cy="230760"/>
          </a:xfrm>
          <a:prstGeom prst="rect">
            <a:avLst/>
          </a:prstGeom>
          <a:noFill/>
          <a:ln w="0">
            <a:noFill/>
          </a:ln>
        </p:spPr>
        <p:style>
          <a:lnRef idx="0"/>
          <a:fillRef idx="0"/>
          <a:effectRef idx="0"/>
          <a:fontRef idx="minor"/>
        </p:style>
        <p:txBody>
          <a:bodyPr anchor="t">
            <a:normAutofit fontScale="94000"/>
          </a:bodyPr>
          <a:p>
            <a:pPr>
              <a:lnSpc>
                <a:spcPct val="114000"/>
              </a:lnSpc>
              <a:buNone/>
              <a:tabLst>
                <a:tab algn="l" pos="0"/>
              </a:tabLst>
            </a:pPr>
            <a:r>
              <a:rPr b="1" lang="en-GB" sz="850" spc="-1" strike="noStrike">
                <a:solidFill>
                  <a:srgbClr val="3e3d3f"/>
                </a:solidFill>
                <a:latin typeface="Arial"/>
                <a:ea typeface="Arial"/>
              </a:rPr>
              <a:t>14 of 30: Showcase inline elements</a:t>
            </a:r>
            <a:endParaRPr b="0" lang="en-US" sz="850" spc="-1" strike="noStrike">
              <a:latin typeface="Arial"/>
            </a:endParaRPr>
          </a:p>
        </p:txBody>
      </p:sp>
      <p:sp>
        <p:nvSpPr>
          <p:cNvPr id="126" name="Google Shape;242;p39"/>
          <p:cNvSpPr/>
          <p:nvPr/>
        </p:nvSpPr>
        <p:spPr>
          <a:xfrm>
            <a:off x="3397680" y="1510200"/>
            <a:ext cx="5289120" cy="3213360"/>
          </a:xfrm>
          <a:prstGeom prst="rect">
            <a:avLst/>
          </a:prstGeom>
          <a:noFill/>
          <a:ln w="9525">
            <a:solidFill>
              <a:srgbClr val="000000"/>
            </a:solidFill>
            <a:prstDash val="dot"/>
            <a:round/>
          </a:ln>
        </p:spPr>
        <p:style>
          <a:lnRef idx="0"/>
          <a:fillRef idx="0"/>
          <a:effectRef idx="0"/>
          <a:fontRef idx="minor"/>
        </p:style>
        <p:txBody>
          <a:bodyPr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element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as it appears on the website in the browser,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and remove this frame and text.</a:t>
            </a:r>
            <a:endParaRPr b="0" lang="en-US" sz="1500" spc="-1" strike="noStrike">
              <a:latin typeface="Arial"/>
            </a:endParaRPr>
          </a:p>
        </p:txBody>
      </p:sp>
      <p:sp>
        <p:nvSpPr>
          <p:cNvPr id="127" name="Google Shape;243;p39"/>
          <p:cNvSpPr/>
          <p:nvPr/>
        </p:nvSpPr>
        <p:spPr>
          <a:xfrm>
            <a:off x="1820160" y="335880"/>
            <a:ext cx="5506920" cy="3261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128" name="Google Shape;244;p39"/>
          <p:cNvSpPr/>
          <p:nvPr/>
        </p:nvSpPr>
        <p:spPr>
          <a:xfrm>
            <a:off x="1820160" y="111960"/>
            <a:ext cx="5506920" cy="2235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129" name="Google Shape;245;p39"/>
          <p:cNvSpPr/>
          <p:nvPr/>
        </p:nvSpPr>
        <p:spPr>
          <a:xfrm>
            <a:off x="1820160" y="717120"/>
            <a:ext cx="5506920" cy="41112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2400" spc="-1" strike="noStrike">
                <a:solidFill>
                  <a:srgbClr val="3e3d3f"/>
                </a:solidFill>
                <a:latin typeface="Arial"/>
                <a:ea typeface="Arial"/>
              </a:rPr>
              <a:t>CSS Inline Display</a:t>
            </a:r>
            <a:endParaRPr b="0" lang="en-US" sz="2400" spc="-1" strike="noStrike">
              <a:latin typeface="Arial"/>
            </a:endParaRPr>
          </a:p>
        </p:txBody>
      </p:sp>
      <p:sp>
        <p:nvSpPr>
          <p:cNvPr id="130" name="Google Shape;246;p39"/>
          <p:cNvSpPr/>
          <p:nvPr/>
        </p:nvSpPr>
        <p:spPr>
          <a:xfrm>
            <a:off x="123480" y="1175760"/>
            <a:ext cx="3150720" cy="1341360"/>
          </a:xfrm>
          <a:prstGeom prst="rect">
            <a:avLst/>
          </a:prstGeom>
          <a:noFill/>
          <a:ln w="0">
            <a:noFill/>
          </a:ln>
        </p:spPr>
        <p:style>
          <a:lnRef idx="0"/>
          <a:fillRef idx="0"/>
          <a:effectRef idx="0"/>
          <a:fontRef idx="minor"/>
        </p:style>
        <p:txBody>
          <a:bodyPr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What is an example of an element with inline display in your project?</a:t>
            </a:r>
            <a:endParaRPr b="0" lang="en-US" sz="850" spc="-1" strike="noStrike">
              <a:latin typeface="Arial"/>
            </a:endParaRPr>
          </a:p>
          <a:p>
            <a:pPr>
              <a:lnSpc>
                <a:spcPct val="114000"/>
              </a:lnSpc>
              <a:buNone/>
              <a:tabLst>
                <a:tab algn="l" pos="0"/>
              </a:tabLst>
            </a:pPr>
            <a:endParaRPr b="0" lang="en-US" sz="850" spc="-1" strike="noStrike">
              <a:latin typeface="Arial"/>
            </a:endParaRPr>
          </a:p>
          <a:p>
            <a:pPr>
              <a:lnSpc>
                <a:spcPct val="114000"/>
              </a:lnSpc>
              <a:buNone/>
              <a:tabLst>
                <a:tab algn="l" pos="0"/>
              </a:tabLst>
            </a:pPr>
            <a:r>
              <a:rPr b="0" lang="en-GB" sz="850" spc="-1" strike="noStrike">
                <a:solidFill>
                  <a:srgbClr val="7f7f7f"/>
                </a:solidFill>
                <a:latin typeface="Arial"/>
                <a:ea typeface="Arial"/>
              </a:rPr>
              <a:t>Note: </a:t>
            </a:r>
            <a:r>
              <a:rPr b="0" i="1" lang="en-GB" sz="850" spc="-1" strike="noStrike">
                <a:solidFill>
                  <a:srgbClr val="7f7f7f"/>
                </a:solidFill>
                <a:latin typeface="Arial"/>
                <a:ea typeface="Arial"/>
              </a:rPr>
              <a:t>Many elements have display inline by default, so you do not need to explicitly give it in your CSS. Simply indicate an element in your project that has inline display and why.</a:t>
            </a:r>
            <a:endParaRPr b="0" lang="en-US" sz="850" spc="-1" strike="noStrike">
              <a:latin typeface="Arial"/>
            </a:endParaRPr>
          </a:p>
        </p:txBody>
      </p:sp>
      <p:sp>
        <p:nvSpPr>
          <p:cNvPr id="131" name="Google Shape;247;p39"/>
          <p:cNvSpPr/>
          <p:nvPr/>
        </p:nvSpPr>
        <p:spPr>
          <a:xfrm>
            <a:off x="213120" y="2661480"/>
            <a:ext cx="3068640" cy="1023840"/>
          </a:xfrm>
          <a:prstGeom prst="rect">
            <a:avLst/>
          </a:prstGeom>
          <a:noFill/>
          <a:ln w="9525">
            <a:solidFill>
              <a:srgbClr val="000000"/>
            </a:solidFill>
            <a:prstDash val="dot"/>
            <a:round/>
          </a:ln>
        </p:spPr>
        <p:style>
          <a:lnRef idx="0"/>
          <a:fillRef idx="0"/>
          <a:effectRef idx="0"/>
          <a:fontRef idx="minor"/>
        </p:style>
        <p:txBody>
          <a:bodyPr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CSS of the element, and remove this frame and text.</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Google Shape;252;p40"/>
          <p:cNvSpPr/>
          <p:nvPr/>
        </p:nvSpPr>
        <p:spPr>
          <a:xfrm>
            <a:off x="123480" y="940320"/>
            <a:ext cx="3150720" cy="230760"/>
          </a:xfrm>
          <a:prstGeom prst="rect">
            <a:avLst/>
          </a:prstGeom>
          <a:noFill/>
          <a:ln w="0">
            <a:noFill/>
          </a:ln>
        </p:spPr>
        <p:style>
          <a:lnRef idx="0"/>
          <a:fillRef idx="0"/>
          <a:effectRef idx="0"/>
          <a:fontRef idx="minor"/>
        </p:style>
        <p:txBody>
          <a:bodyPr anchor="t">
            <a:normAutofit fontScale="94000"/>
          </a:bodyPr>
          <a:p>
            <a:pPr>
              <a:lnSpc>
                <a:spcPct val="114000"/>
              </a:lnSpc>
              <a:buNone/>
              <a:tabLst>
                <a:tab algn="l" pos="0"/>
              </a:tabLst>
            </a:pPr>
            <a:r>
              <a:rPr b="1" lang="en-GB" sz="850" spc="-1" strike="noStrike">
                <a:solidFill>
                  <a:srgbClr val="3e3d3f"/>
                </a:solidFill>
                <a:latin typeface="Arial"/>
                <a:ea typeface="Arial"/>
              </a:rPr>
              <a:t>15 of 30: Showcase inline-block elements</a:t>
            </a:r>
            <a:endParaRPr b="0" lang="en-US" sz="850" spc="-1" strike="noStrike">
              <a:latin typeface="Arial"/>
            </a:endParaRPr>
          </a:p>
        </p:txBody>
      </p:sp>
      <p:sp>
        <p:nvSpPr>
          <p:cNvPr id="133" name="Google Shape;253;p40"/>
          <p:cNvSpPr/>
          <p:nvPr/>
        </p:nvSpPr>
        <p:spPr>
          <a:xfrm>
            <a:off x="3397680" y="1510200"/>
            <a:ext cx="5289120" cy="3213360"/>
          </a:xfrm>
          <a:prstGeom prst="rect">
            <a:avLst/>
          </a:prstGeom>
          <a:noFill/>
          <a:ln w="9525">
            <a:solidFill>
              <a:srgbClr val="000000"/>
            </a:solidFill>
            <a:prstDash val="dot"/>
            <a:round/>
          </a:ln>
        </p:spPr>
        <p:style>
          <a:lnRef idx="0"/>
          <a:fillRef idx="0"/>
          <a:effectRef idx="0"/>
          <a:fontRef idx="minor"/>
        </p:style>
        <p:txBody>
          <a:bodyPr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element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as it appears on the website in the browser,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and remove this frame and text.</a:t>
            </a:r>
            <a:endParaRPr b="0" lang="en-US" sz="1500" spc="-1" strike="noStrike">
              <a:latin typeface="Arial"/>
            </a:endParaRPr>
          </a:p>
        </p:txBody>
      </p:sp>
      <p:sp>
        <p:nvSpPr>
          <p:cNvPr id="134" name="Google Shape;254;p40"/>
          <p:cNvSpPr/>
          <p:nvPr/>
        </p:nvSpPr>
        <p:spPr>
          <a:xfrm>
            <a:off x="1820160" y="335880"/>
            <a:ext cx="5506920" cy="3261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135" name="Google Shape;255;p40"/>
          <p:cNvSpPr/>
          <p:nvPr/>
        </p:nvSpPr>
        <p:spPr>
          <a:xfrm>
            <a:off x="1820160" y="111960"/>
            <a:ext cx="5506920" cy="2235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136" name="Google Shape;256;p40"/>
          <p:cNvSpPr/>
          <p:nvPr/>
        </p:nvSpPr>
        <p:spPr>
          <a:xfrm>
            <a:off x="1820160" y="717120"/>
            <a:ext cx="5506920" cy="41112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2400" spc="-1" strike="noStrike">
                <a:solidFill>
                  <a:srgbClr val="3e3d3f"/>
                </a:solidFill>
                <a:latin typeface="Arial"/>
                <a:ea typeface="Arial"/>
              </a:rPr>
              <a:t>CSS Inline-Block Display</a:t>
            </a:r>
            <a:endParaRPr b="0" lang="en-US" sz="2400" spc="-1" strike="noStrike">
              <a:latin typeface="Arial"/>
            </a:endParaRPr>
          </a:p>
        </p:txBody>
      </p:sp>
      <p:sp>
        <p:nvSpPr>
          <p:cNvPr id="137" name="Google Shape;257;p40"/>
          <p:cNvSpPr/>
          <p:nvPr/>
        </p:nvSpPr>
        <p:spPr>
          <a:xfrm>
            <a:off x="123480" y="1175760"/>
            <a:ext cx="3150720" cy="1341360"/>
          </a:xfrm>
          <a:prstGeom prst="rect">
            <a:avLst/>
          </a:prstGeom>
          <a:noFill/>
          <a:ln w="0">
            <a:noFill/>
          </a:ln>
        </p:spPr>
        <p:style>
          <a:lnRef idx="0"/>
          <a:fillRef idx="0"/>
          <a:effectRef idx="0"/>
          <a:fontRef idx="minor"/>
        </p:style>
        <p:txBody>
          <a:bodyPr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What is an example of an element with inline-block display in your project?</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Why does that element have inline-block display?</a:t>
            </a:r>
            <a:endParaRPr b="0" lang="en-US" sz="850" spc="-1" strike="noStrike">
              <a:latin typeface="Arial"/>
            </a:endParaRPr>
          </a:p>
        </p:txBody>
      </p:sp>
      <p:sp>
        <p:nvSpPr>
          <p:cNvPr id="138" name="Google Shape;258;p40"/>
          <p:cNvSpPr/>
          <p:nvPr/>
        </p:nvSpPr>
        <p:spPr>
          <a:xfrm>
            <a:off x="213120" y="2661480"/>
            <a:ext cx="3068640" cy="1023840"/>
          </a:xfrm>
          <a:prstGeom prst="rect">
            <a:avLst/>
          </a:prstGeom>
          <a:noFill/>
          <a:ln w="9525">
            <a:solidFill>
              <a:srgbClr val="000000"/>
            </a:solidFill>
            <a:prstDash val="dot"/>
            <a:round/>
          </a:ln>
        </p:spPr>
        <p:style>
          <a:lnRef idx="0"/>
          <a:fillRef idx="0"/>
          <a:effectRef idx="0"/>
          <a:fontRef idx="minor"/>
        </p:style>
        <p:txBody>
          <a:bodyPr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CSS of the element, and remove this frame and text.</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Google Shape;263;p41"/>
          <p:cNvSpPr/>
          <p:nvPr/>
        </p:nvSpPr>
        <p:spPr>
          <a:xfrm>
            <a:off x="123480" y="940320"/>
            <a:ext cx="3150720" cy="230760"/>
          </a:xfrm>
          <a:prstGeom prst="rect">
            <a:avLst/>
          </a:prstGeom>
          <a:noFill/>
          <a:ln w="0">
            <a:noFill/>
          </a:ln>
        </p:spPr>
        <p:style>
          <a:lnRef idx="0"/>
          <a:fillRef idx="0"/>
          <a:effectRef idx="0"/>
          <a:fontRef idx="minor"/>
        </p:style>
        <p:txBody>
          <a:bodyPr anchor="t">
            <a:normAutofit fontScale="94000"/>
          </a:bodyPr>
          <a:p>
            <a:pPr>
              <a:lnSpc>
                <a:spcPct val="114000"/>
              </a:lnSpc>
              <a:buNone/>
              <a:tabLst>
                <a:tab algn="l" pos="0"/>
              </a:tabLst>
            </a:pPr>
            <a:r>
              <a:rPr b="1" lang="en-GB" sz="850" spc="-1" strike="noStrike">
                <a:solidFill>
                  <a:srgbClr val="3e3d3f"/>
                </a:solidFill>
                <a:latin typeface="Arial"/>
                <a:ea typeface="Arial"/>
              </a:rPr>
              <a:t>16 of 30: Showcase CSS type selector</a:t>
            </a:r>
            <a:endParaRPr b="0" lang="en-US" sz="850" spc="-1" strike="noStrike">
              <a:latin typeface="Arial"/>
            </a:endParaRPr>
          </a:p>
        </p:txBody>
      </p:sp>
      <p:sp>
        <p:nvSpPr>
          <p:cNvPr id="140" name="Google Shape;264;p41"/>
          <p:cNvSpPr/>
          <p:nvPr/>
        </p:nvSpPr>
        <p:spPr>
          <a:xfrm>
            <a:off x="3397680" y="1510200"/>
            <a:ext cx="5289120" cy="3213360"/>
          </a:xfrm>
          <a:prstGeom prst="rect">
            <a:avLst/>
          </a:prstGeom>
          <a:noFill/>
          <a:ln w="9525">
            <a:solidFill>
              <a:srgbClr val="000000"/>
            </a:solidFill>
            <a:prstDash val="dot"/>
            <a:round/>
          </a:ln>
        </p:spPr>
        <p:style>
          <a:lnRef idx="0"/>
          <a:fillRef idx="0"/>
          <a:effectRef idx="0"/>
          <a:fontRef idx="minor"/>
        </p:style>
        <p:txBody>
          <a:bodyPr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element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as it appears on the website in the browser,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and remove this frame and text.</a:t>
            </a:r>
            <a:endParaRPr b="0" lang="en-US" sz="1500" spc="-1" strike="noStrike">
              <a:latin typeface="Arial"/>
            </a:endParaRPr>
          </a:p>
        </p:txBody>
      </p:sp>
      <p:sp>
        <p:nvSpPr>
          <p:cNvPr id="141" name="Google Shape;265;p41"/>
          <p:cNvSpPr/>
          <p:nvPr/>
        </p:nvSpPr>
        <p:spPr>
          <a:xfrm>
            <a:off x="1820160" y="335880"/>
            <a:ext cx="5506920" cy="3261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142" name="Google Shape;266;p41"/>
          <p:cNvSpPr/>
          <p:nvPr/>
        </p:nvSpPr>
        <p:spPr>
          <a:xfrm>
            <a:off x="1820160" y="111960"/>
            <a:ext cx="5506920" cy="2235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143" name="Google Shape;267;p41"/>
          <p:cNvSpPr/>
          <p:nvPr/>
        </p:nvSpPr>
        <p:spPr>
          <a:xfrm>
            <a:off x="1820160" y="717120"/>
            <a:ext cx="5506920" cy="41112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2400" spc="-1" strike="noStrike">
                <a:solidFill>
                  <a:srgbClr val="3e3d3f"/>
                </a:solidFill>
                <a:latin typeface="Arial"/>
                <a:ea typeface="Arial"/>
              </a:rPr>
              <a:t>CSS Type Selector</a:t>
            </a:r>
            <a:endParaRPr b="0" lang="en-US" sz="2400" spc="-1" strike="noStrike">
              <a:latin typeface="Arial"/>
            </a:endParaRPr>
          </a:p>
        </p:txBody>
      </p:sp>
      <p:sp>
        <p:nvSpPr>
          <p:cNvPr id="144" name="Google Shape;268;p41"/>
          <p:cNvSpPr/>
          <p:nvPr/>
        </p:nvSpPr>
        <p:spPr>
          <a:xfrm>
            <a:off x="123480" y="1175760"/>
            <a:ext cx="3150720" cy="1341360"/>
          </a:xfrm>
          <a:prstGeom prst="rect">
            <a:avLst/>
          </a:prstGeom>
          <a:noFill/>
          <a:ln w="0">
            <a:noFill/>
          </a:ln>
        </p:spPr>
        <p:style>
          <a:lnRef idx="0"/>
          <a:fillRef idx="0"/>
          <a:effectRef idx="0"/>
          <a:fontRef idx="minor"/>
        </p:style>
        <p:txBody>
          <a:bodyPr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What is an example of a type selector in the CSS of your project?</a:t>
            </a:r>
            <a:endParaRPr b="0" lang="en-US" sz="850" spc="-1" strike="noStrike">
              <a:latin typeface="Arial"/>
            </a:endParaRPr>
          </a:p>
        </p:txBody>
      </p:sp>
      <p:sp>
        <p:nvSpPr>
          <p:cNvPr id="145" name="Google Shape;269;p41"/>
          <p:cNvSpPr/>
          <p:nvPr/>
        </p:nvSpPr>
        <p:spPr>
          <a:xfrm>
            <a:off x="213120" y="2661480"/>
            <a:ext cx="3068640" cy="1023840"/>
          </a:xfrm>
          <a:prstGeom prst="rect">
            <a:avLst/>
          </a:prstGeom>
          <a:noFill/>
          <a:ln w="9525">
            <a:solidFill>
              <a:srgbClr val="000000"/>
            </a:solidFill>
            <a:prstDash val="dot"/>
            <a:round/>
          </a:ln>
        </p:spPr>
        <p:style>
          <a:lnRef idx="0"/>
          <a:fillRef idx="0"/>
          <a:effectRef idx="0"/>
          <a:fontRef idx="minor"/>
        </p:style>
        <p:txBody>
          <a:bodyPr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CSS type selector declaration, and remove this frame and text.</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Google Shape;274;p42"/>
          <p:cNvSpPr/>
          <p:nvPr/>
        </p:nvSpPr>
        <p:spPr>
          <a:xfrm>
            <a:off x="123480" y="940320"/>
            <a:ext cx="3150720" cy="230760"/>
          </a:xfrm>
          <a:prstGeom prst="rect">
            <a:avLst/>
          </a:prstGeom>
          <a:noFill/>
          <a:ln w="0">
            <a:noFill/>
          </a:ln>
        </p:spPr>
        <p:style>
          <a:lnRef idx="0"/>
          <a:fillRef idx="0"/>
          <a:effectRef idx="0"/>
          <a:fontRef idx="minor"/>
        </p:style>
        <p:txBody>
          <a:bodyPr anchor="t">
            <a:normAutofit fontScale="94000"/>
          </a:bodyPr>
          <a:p>
            <a:pPr>
              <a:lnSpc>
                <a:spcPct val="114000"/>
              </a:lnSpc>
              <a:buNone/>
              <a:tabLst>
                <a:tab algn="l" pos="0"/>
              </a:tabLst>
            </a:pPr>
            <a:r>
              <a:rPr b="1" lang="en-GB" sz="850" spc="-1" strike="noStrike">
                <a:solidFill>
                  <a:srgbClr val="3e3d3f"/>
                </a:solidFill>
                <a:latin typeface="Arial"/>
                <a:ea typeface="Arial"/>
              </a:rPr>
              <a:t>17 of 30: Showcase CSS class selector</a:t>
            </a:r>
            <a:endParaRPr b="0" lang="en-US" sz="850" spc="-1" strike="noStrike">
              <a:latin typeface="Arial"/>
            </a:endParaRPr>
          </a:p>
        </p:txBody>
      </p:sp>
      <p:sp>
        <p:nvSpPr>
          <p:cNvPr id="147" name="Google Shape;275;p42"/>
          <p:cNvSpPr/>
          <p:nvPr/>
        </p:nvSpPr>
        <p:spPr>
          <a:xfrm>
            <a:off x="3397680" y="1510200"/>
            <a:ext cx="5289120" cy="3213360"/>
          </a:xfrm>
          <a:prstGeom prst="rect">
            <a:avLst/>
          </a:prstGeom>
          <a:noFill/>
          <a:ln w="9525">
            <a:solidFill>
              <a:srgbClr val="000000"/>
            </a:solidFill>
            <a:prstDash val="dot"/>
            <a:round/>
          </a:ln>
        </p:spPr>
        <p:style>
          <a:lnRef idx="0"/>
          <a:fillRef idx="0"/>
          <a:effectRef idx="0"/>
          <a:fontRef idx="minor"/>
        </p:style>
        <p:txBody>
          <a:bodyPr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element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as it appears on the website in the browser,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and remove this frame and text.</a:t>
            </a:r>
            <a:endParaRPr b="0" lang="en-US" sz="1500" spc="-1" strike="noStrike">
              <a:latin typeface="Arial"/>
            </a:endParaRPr>
          </a:p>
        </p:txBody>
      </p:sp>
      <p:sp>
        <p:nvSpPr>
          <p:cNvPr id="148" name="Google Shape;276;p42"/>
          <p:cNvSpPr/>
          <p:nvPr/>
        </p:nvSpPr>
        <p:spPr>
          <a:xfrm>
            <a:off x="1820160" y="335880"/>
            <a:ext cx="5506920" cy="3261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149" name="Google Shape;277;p42"/>
          <p:cNvSpPr/>
          <p:nvPr/>
        </p:nvSpPr>
        <p:spPr>
          <a:xfrm>
            <a:off x="1820160" y="111960"/>
            <a:ext cx="5506920" cy="2235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150" name="Google Shape;278;p42"/>
          <p:cNvSpPr/>
          <p:nvPr/>
        </p:nvSpPr>
        <p:spPr>
          <a:xfrm>
            <a:off x="1820160" y="717120"/>
            <a:ext cx="5506920" cy="41112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2400" spc="-1" strike="noStrike">
                <a:solidFill>
                  <a:srgbClr val="3e3d3f"/>
                </a:solidFill>
                <a:latin typeface="Arial"/>
                <a:ea typeface="Arial"/>
              </a:rPr>
              <a:t>CSS Class Selector</a:t>
            </a:r>
            <a:endParaRPr b="0" lang="en-US" sz="2400" spc="-1" strike="noStrike">
              <a:latin typeface="Arial"/>
            </a:endParaRPr>
          </a:p>
        </p:txBody>
      </p:sp>
      <p:sp>
        <p:nvSpPr>
          <p:cNvPr id="151" name="Google Shape;279;p42"/>
          <p:cNvSpPr/>
          <p:nvPr/>
        </p:nvSpPr>
        <p:spPr>
          <a:xfrm>
            <a:off x="123480" y="1175760"/>
            <a:ext cx="3150720" cy="1341360"/>
          </a:xfrm>
          <a:prstGeom prst="rect">
            <a:avLst/>
          </a:prstGeom>
          <a:noFill/>
          <a:ln w="0">
            <a:noFill/>
          </a:ln>
        </p:spPr>
        <p:style>
          <a:lnRef idx="0"/>
          <a:fillRef idx="0"/>
          <a:effectRef idx="0"/>
          <a:fontRef idx="minor"/>
        </p:style>
        <p:txBody>
          <a:bodyPr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What is an example of a class selector in the CSS of your project?</a:t>
            </a:r>
            <a:endParaRPr b="0" lang="en-US" sz="850" spc="-1" strike="noStrike">
              <a:latin typeface="Arial"/>
            </a:endParaRPr>
          </a:p>
        </p:txBody>
      </p:sp>
      <p:sp>
        <p:nvSpPr>
          <p:cNvPr id="152" name="Google Shape;280;p42"/>
          <p:cNvSpPr/>
          <p:nvPr/>
        </p:nvSpPr>
        <p:spPr>
          <a:xfrm>
            <a:off x="213120" y="2661480"/>
            <a:ext cx="3068640" cy="1023840"/>
          </a:xfrm>
          <a:prstGeom prst="rect">
            <a:avLst/>
          </a:prstGeom>
          <a:noFill/>
          <a:ln w="9525">
            <a:solidFill>
              <a:srgbClr val="000000"/>
            </a:solidFill>
            <a:prstDash val="dot"/>
            <a:round/>
          </a:ln>
        </p:spPr>
        <p:style>
          <a:lnRef idx="0"/>
          <a:fillRef idx="0"/>
          <a:effectRef idx="0"/>
          <a:fontRef idx="minor"/>
        </p:style>
        <p:txBody>
          <a:bodyPr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CSS class selector declaration, and remove this frame and text.</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Google Shape;285;p43"/>
          <p:cNvSpPr/>
          <p:nvPr/>
        </p:nvSpPr>
        <p:spPr>
          <a:xfrm>
            <a:off x="123480" y="940320"/>
            <a:ext cx="3150720" cy="230760"/>
          </a:xfrm>
          <a:prstGeom prst="rect">
            <a:avLst/>
          </a:prstGeom>
          <a:noFill/>
          <a:ln w="0">
            <a:noFill/>
          </a:ln>
        </p:spPr>
        <p:style>
          <a:lnRef idx="0"/>
          <a:fillRef idx="0"/>
          <a:effectRef idx="0"/>
          <a:fontRef idx="minor"/>
        </p:style>
        <p:txBody>
          <a:bodyPr anchor="t">
            <a:normAutofit fontScale="94000"/>
          </a:bodyPr>
          <a:p>
            <a:pPr>
              <a:lnSpc>
                <a:spcPct val="114000"/>
              </a:lnSpc>
              <a:buNone/>
              <a:tabLst>
                <a:tab algn="l" pos="0"/>
              </a:tabLst>
            </a:pPr>
            <a:r>
              <a:rPr b="1" lang="en-GB" sz="850" spc="-1" strike="noStrike">
                <a:solidFill>
                  <a:srgbClr val="3e3d3f"/>
                </a:solidFill>
                <a:latin typeface="Arial"/>
                <a:ea typeface="Arial"/>
              </a:rPr>
              <a:t>18 of 30: Showcase CSS id selector</a:t>
            </a:r>
            <a:endParaRPr b="0" lang="en-US" sz="850" spc="-1" strike="noStrike">
              <a:latin typeface="Arial"/>
            </a:endParaRPr>
          </a:p>
        </p:txBody>
      </p:sp>
      <p:sp>
        <p:nvSpPr>
          <p:cNvPr id="154" name="Google Shape;286;p43"/>
          <p:cNvSpPr/>
          <p:nvPr/>
        </p:nvSpPr>
        <p:spPr>
          <a:xfrm>
            <a:off x="3397680" y="1510200"/>
            <a:ext cx="5289120" cy="3213360"/>
          </a:xfrm>
          <a:prstGeom prst="rect">
            <a:avLst/>
          </a:prstGeom>
          <a:noFill/>
          <a:ln w="9525">
            <a:solidFill>
              <a:srgbClr val="000000"/>
            </a:solidFill>
            <a:prstDash val="dot"/>
            <a:round/>
          </a:ln>
        </p:spPr>
        <p:style>
          <a:lnRef idx="0"/>
          <a:fillRef idx="0"/>
          <a:effectRef idx="0"/>
          <a:fontRef idx="minor"/>
        </p:style>
        <p:txBody>
          <a:bodyPr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element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as it appears on the website in the browser,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and remove this frame and text.</a:t>
            </a:r>
            <a:endParaRPr b="0" lang="en-US" sz="1500" spc="-1" strike="noStrike">
              <a:latin typeface="Arial"/>
            </a:endParaRPr>
          </a:p>
        </p:txBody>
      </p:sp>
      <p:sp>
        <p:nvSpPr>
          <p:cNvPr id="155" name="Google Shape;287;p43"/>
          <p:cNvSpPr/>
          <p:nvPr/>
        </p:nvSpPr>
        <p:spPr>
          <a:xfrm>
            <a:off x="1820160" y="335880"/>
            <a:ext cx="5506920" cy="3261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156" name="Google Shape;288;p43"/>
          <p:cNvSpPr/>
          <p:nvPr/>
        </p:nvSpPr>
        <p:spPr>
          <a:xfrm>
            <a:off x="1820160" y="111960"/>
            <a:ext cx="5506920" cy="2235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157" name="Google Shape;289;p43"/>
          <p:cNvSpPr/>
          <p:nvPr/>
        </p:nvSpPr>
        <p:spPr>
          <a:xfrm>
            <a:off x="1820160" y="717120"/>
            <a:ext cx="5506920" cy="41112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2400" spc="-1" strike="noStrike">
                <a:solidFill>
                  <a:srgbClr val="3e3d3f"/>
                </a:solidFill>
                <a:latin typeface="Arial"/>
                <a:ea typeface="Arial"/>
              </a:rPr>
              <a:t>CSS Id Selector</a:t>
            </a:r>
            <a:endParaRPr b="0" lang="en-US" sz="2400" spc="-1" strike="noStrike">
              <a:latin typeface="Arial"/>
            </a:endParaRPr>
          </a:p>
        </p:txBody>
      </p:sp>
      <p:sp>
        <p:nvSpPr>
          <p:cNvPr id="158" name="Google Shape;290;p43"/>
          <p:cNvSpPr/>
          <p:nvPr/>
        </p:nvSpPr>
        <p:spPr>
          <a:xfrm>
            <a:off x="123480" y="1175760"/>
            <a:ext cx="3150720" cy="1341360"/>
          </a:xfrm>
          <a:prstGeom prst="rect">
            <a:avLst/>
          </a:prstGeom>
          <a:noFill/>
          <a:ln w="0">
            <a:noFill/>
          </a:ln>
        </p:spPr>
        <p:style>
          <a:lnRef idx="0"/>
          <a:fillRef idx="0"/>
          <a:effectRef idx="0"/>
          <a:fontRef idx="minor"/>
        </p:style>
        <p:txBody>
          <a:bodyPr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What is an example of an id selector in the CSS of your project?</a:t>
            </a:r>
            <a:endParaRPr b="0" lang="en-US" sz="850" spc="-1" strike="noStrike">
              <a:latin typeface="Arial"/>
            </a:endParaRPr>
          </a:p>
        </p:txBody>
      </p:sp>
      <p:sp>
        <p:nvSpPr>
          <p:cNvPr id="159" name="Google Shape;291;p43"/>
          <p:cNvSpPr/>
          <p:nvPr/>
        </p:nvSpPr>
        <p:spPr>
          <a:xfrm>
            <a:off x="213120" y="2661480"/>
            <a:ext cx="3068640" cy="1023840"/>
          </a:xfrm>
          <a:prstGeom prst="rect">
            <a:avLst/>
          </a:prstGeom>
          <a:noFill/>
          <a:ln w="9525">
            <a:solidFill>
              <a:srgbClr val="000000"/>
            </a:solidFill>
            <a:prstDash val="dot"/>
            <a:round/>
          </a:ln>
        </p:spPr>
        <p:style>
          <a:lnRef idx="0"/>
          <a:fillRef idx="0"/>
          <a:effectRef idx="0"/>
          <a:fontRef idx="minor"/>
        </p:style>
        <p:txBody>
          <a:bodyPr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CSS id selector declaration, and remove this frame and text.</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Google Shape;107;p26"/>
          <p:cNvSpPr/>
          <p:nvPr/>
        </p:nvSpPr>
        <p:spPr>
          <a:xfrm>
            <a:off x="3397680" y="1452960"/>
            <a:ext cx="5289120" cy="3213360"/>
          </a:xfrm>
          <a:prstGeom prst="rect">
            <a:avLst/>
          </a:prstGeom>
          <a:noFill/>
          <a:ln w="9525">
            <a:solidFill>
              <a:srgbClr val="000000"/>
            </a:solidFill>
            <a:prstDash val="dot"/>
            <a:round/>
          </a:ln>
        </p:spPr>
        <p:style>
          <a:lnRef idx="0"/>
          <a:fillRef idx="0"/>
          <a:effectRef idx="0"/>
          <a:fontRef idx="minor"/>
        </p:style>
        <p:txBody>
          <a:bodyPr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one or more screenshot(s) of your website as it appears in the browser, and remove this frame and text.</a:t>
            </a:r>
            <a:endParaRPr b="0" lang="en-US" sz="1500" spc="-1" strike="noStrike">
              <a:latin typeface="Arial"/>
            </a:endParaRPr>
          </a:p>
        </p:txBody>
      </p:sp>
      <p:sp>
        <p:nvSpPr>
          <p:cNvPr id="44" name="Google Shape;108;p26"/>
          <p:cNvSpPr/>
          <p:nvPr/>
        </p:nvSpPr>
        <p:spPr>
          <a:xfrm>
            <a:off x="1820160" y="335880"/>
            <a:ext cx="5506920" cy="3261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45" name="Google Shape;109;p26"/>
          <p:cNvSpPr/>
          <p:nvPr/>
        </p:nvSpPr>
        <p:spPr>
          <a:xfrm>
            <a:off x="1820160" y="111960"/>
            <a:ext cx="5506920" cy="2235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46" name="Google Shape;110;p26"/>
          <p:cNvSpPr/>
          <p:nvPr/>
        </p:nvSpPr>
        <p:spPr>
          <a:xfrm>
            <a:off x="1820160" y="717120"/>
            <a:ext cx="5506920" cy="41112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2400" spc="-1" strike="noStrike">
                <a:solidFill>
                  <a:srgbClr val="3e3d3f"/>
                </a:solidFill>
                <a:latin typeface="Arial"/>
                <a:ea typeface="Arial"/>
              </a:rPr>
              <a:t>My Project</a:t>
            </a:r>
            <a:endParaRPr b="0" lang="en-US" sz="2400" spc="-1" strike="noStrike">
              <a:latin typeface="Arial"/>
            </a:endParaRPr>
          </a:p>
        </p:txBody>
      </p:sp>
      <p:sp>
        <p:nvSpPr>
          <p:cNvPr id="47" name="Google Shape;111;p26"/>
          <p:cNvSpPr/>
          <p:nvPr/>
        </p:nvSpPr>
        <p:spPr>
          <a:xfrm>
            <a:off x="123480" y="940320"/>
            <a:ext cx="3150720" cy="230760"/>
          </a:xfrm>
          <a:prstGeom prst="rect">
            <a:avLst/>
          </a:prstGeom>
          <a:noFill/>
          <a:ln w="0">
            <a:noFill/>
          </a:ln>
        </p:spPr>
        <p:style>
          <a:lnRef idx="0"/>
          <a:fillRef idx="0"/>
          <a:effectRef idx="0"/>
          <a:fontRef idx="minor"/>
        </p:style>
        <p:txBody>
          <a:bodyPr anchor="t">
            <a:normAutofit fontScale="94000"/>
          </a:bodyPr>
          <a:p>
            <a:pPr>
              <a:lnSpc>
                <a:spcPct val="114000"/>
              </a:lnSpc>
              <a:buNone/>
              <a:tabLst>
                <a:tab algn="l" pos="0"/>
              </a:tabLst>
            </a:pPr>
            <a:r>
              <a:rPr b="1" lang="en-GB" sz="850" spc="-1" strike="noStrike">
                <a:solidFill>
                  <a:srgbClr val="3e3d3f"/>
                </a:solidFill>
                <a:latin typeface="Arial"/>
                <a:ea typeface="Arial"/>
              </a:rPr>
              <a:t>1 of 30: Showcase your Website</a:t>
            </a:r>
            <a:endParaRPr b="0" lang="en-US" sz="850" spc="-1" strike="noStrike">
              <a:latin typeface="Arial"/>
            </a:endParaRPr>
          </a:p>
        </p:txBody>
      </p:sp>
      <p:sp>
        <p:nvSpPr>
          <p:cNvPr id="48" name="Google Shape;112;p26"/>
          <p:cNvSpPr/>
          <p:nvPr/>
        </p:nvSpPr>
        <p:spPr>
          <a:xfrm>
            <a:off x="123480" y="1175760"/>
            <a:ext cx="3150720" cy="765000"/>
          </a:xfrm>
          <a:prstGeom prst="rect">
            <a:avLst/>
          </a:prstGeom>
          <a:noFill/>
          <a:ln w="0">
            <a:noFill/>
          </a:ln>
        </p:spPr>
        <p:style>
          <a:lnRef idx="0"/>
          <a:fillRef idx="0"/>
          <a:effectRef idx="0"/>
          <a:fontRef idx="minor"/>
        </p:style>
        <p:txBody>
          <a:bodyPr anchor="t">
            <a:normAutofit fontScale="91000"/>
          </a:bodyPr>
          <a:p>
            <a:pPr>
              <a:lnSpc>
                <a:spcPct val="114000"/>
              </a:lnSpc>
              <a:buNone/>
              <a:tabLst>
                <a:tab algn="l" pos="0"/>
              </a:tabLst>
            </a:pPr>
            <a:r>
              <a:rPr b="0" lang="en-GB" sz="850" spc="-1" strike="noStrike">
                <a:solidFill>
                  <a:srgbClr val="7f7f7f"/>
                </a:solidFill>
                <a:latin typeface="Arial"/>
                <a:ea typeface="Arial"/>
              </a:rPr>
              <a:t>Open your website on a browser, </a:t>
            </a:r>
            <a:br>
              <a:rPr sz="850"/>
            </a:br>
            <a:r>
              <a:rPr b="0" lang="en-GB" sz="850" spc="-1" strike="noStrike">
                <a:solidFill>
                  <a:srgbClr val="7f7f7f"/>
                </a:solidFill>
                <a:latin typeface="Arial"/>
                <a:ea typeface="Arial"/>
              </a:rPr>
              <a:t>and answer these questions: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What is your website about?</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What pages and content does it have?</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How do you navigate through your website?</a:t>
            </a:r>
            <a:endParaRPr b="0" lang="en-US" sz="85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Google Shape;296;p44"/>
          <p:cNvSpPr/>
          <p:nvPr/>
        </p:nvSpPr>
        <p:spPr>
          <a:xfrm>
            <a:off x="123480" y="940320"/>
            <a:ext cx="3150720" cy="230760"/>
          </a:xfrm>
          <a:prstGeom prst="rect">
            <a:avLst/>
          </a:prstGeom>
          <a:noFill/>
          <a:ln w="0">
            <a:noFill/>
          </a:ln>
        </p:spPr>
        <p:style>
          <a:lnRef idx="0"/>
          <a:fillRef idx="0"/>
          <a:effectRef idx="0"/>
          <a:fontRef idx="minor"/>
        </p:style>
        <p:txBody>
          <a:bodyPr anchor="t">
            <a:normAutofit fontScale="94000"/>
          </a:bodyPr>
          <a:p>
            <a:pPr>
              <a:lnSpc>
                <a:spcPct val="114000"/>
              </a:lnSpc>
              <a:buNone/>
              <a:tabLst>
                <a:tab algn="l" pos="0"/>
              </a:tabLst>
            </a:pPr>
            <a:r>
              <a:rPr b="1" lang="en-GB" sz="850" spc="-1" strike="noStrike">
                <a:solidFill>
                  <a:srgbClr val="3e3d3f"/>
                </a:solidFill>
                <a:latin typeface="Arial"/>
                <a:ea typeface="Arial"/>
              </a:rPr>
              <a:t>19 of 30: Showcase CSS Box Model</a:t>
            </a:r>
            <a:endParaRPr b="0" lang="en-US" sz="850" spc="-1" strike="noStrike">
              <a:latin typeface="Arial"/>
            </a:endParaRPr>
          </a:p>
        </p:txBody>
      </p:sp>
      <p:sp>
        <p:nvSpPr>
          <p:cNvPr id="161" name="Google Shape;297;p44"/>
          <p:cNvSpPr/>
          <p:nvPr/>
        </p:nvSpPr>
        <p:spPr>
          <a:xfrm>
            <a:off x="3397680" y="1510200"/>
            <a:ext cx="5289120" cy="3213360"/>
          </a:xfrm>
          <a:prstGeom prst="rect">
            <a:avLst/>
          </a:prstGeom>
          <a:noFill/>
          <a:ln w="9525">
            <a:solidFill>
              <a:srgbClr val="000000"/>
            </a:solidFill>
            <a:prstDash val="dot"/>
            <a:round/>
          </a:ln>
        </p:spPr>
        <p:style>
          <a:lnRef idx="0"/>
          <a:fillRef idx="0"/>
          <a:effectRef idx="0"/>
          <a:fontRef idx="minor"/>
        </p:style>
        <p:txBody>
          <a:bodyPr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element’s box model values as shown in the Google Chrome or Firefox developer tools style inspector panel,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and remove this frame and text.</a:t>
            </a:r>
            <a:endParaRPr b="0" lang="en-US" sz="1500" spc="-1" strike="noStrike">
              <a:latin typeface="Arial"/>
            </a:endParaRPr>
          </a:p>
        </p:txBody>
      </p:sp>
      <p:sp>
        <p:nvSpPr>
          <p:cNvPr id="162" name="Google Shape;298;p44"/>
          <p:cNvSpPr/>
          <p:nvPr/>
        </p:nvSpPr>
        <p:spPr>
          <a:xfrm>
            <a:off x="1820160" y="335880"/>
            <a:ext cx="5506920" cy="3261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163" name="Google Shape;299;p44"/>
          <p:cNvSpPr/>
          <p:nvPr/>
        </p:nvSpPr>
        <p:spPr>
          <a:xfrm>
            <a:off x="1820160" y="111960"/>
            <a:ext cx="5506920" cy="2235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164" name="Google Shape;300;p44"/>
          <p:cNvSpPr/>
          <p:nvPr/>
        </p:nvSpPr>
        <p:spPr>
          <a:xfrm>
            <a:off x="1820160" y="717120"/>
            <a:ext cx="5506920" cy="41112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2400" spc="-1" strike="noStrike">
                <a:solidFill>
                  <a:srgbClr val="3e3d3f"/>
                </a:solidFill>
                <a:latin typeface="Arial"/>
                <a:ea typeface="Arial"/>
              </a:rPr>
              <a:t>CSS Box Model</a:t>
            </a:r>
            <a:endParaRPr b="0" lang="en-US" sz="2400" spc="-1" strike="noStrike">
              <a:latin typeface="Arial"/>
            </a:endParaRPr>
          </a:p>
        </p:txBody>
      </p:sp>
      <p:sp>
        <p:nvSpPr>
          <p:cNvPr id="165" name="Google Shape;301;p44"/>
          <p:cNvSpPr/>
          <p:nvPr/>
        </p:nvSpPr>
        <p:spPr>
          <a:xfrm>
            <a:off x="123480" y="1175760"/>
            <a:ext cx="3150720" cy="1565640"/>
          </a:xfrm>
          <a:prstGeom prst="rect">
            <a:avLst/>
          </a:prstGeom>
          <a:noFill/>
          <a:ln w="0">
            <a:noFill/>
          </a:ln>
        </p:spPr>
        <p:style>
          <a:lnRef idx="0"/>
          <a:fillRef idx="0"/>
          <a:effectRef idx="0"/>
          <a:fontRef idx="minor"/>
        </p:style>
        <p:txBody>
          <a:bodyPr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Can you showcase how you utilize the Box Model for styling elements?</a:t>
            </a:r>
            <a:endParaRPr b="0" lang="en-US" sz="850" spc="-1" strike="noStrike">
              <a:latin typeface="Arial"/>
            </a:endParaRPr>
          </a:p>
          <a:p>
            <a:pPr lvl="1" marL="914400" indent="-28260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Did you use the box-sizing property?</a:t>
            </a:r>
            <a:endParaRPr b="0" lang="en-US" sz="850" spc="-1" strike="noStrike">
              <a:latin typeface="Arial"/>
            </a:endParaRPr>
          </a:p>
          <a:p>
            <a:pPr lvl="1" marL="914400" indent="-28260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Does the element have margin?</a:t>
            </a:r>
            <a:endParaRPr b="0" lang="en-US" sz="850" spc="-1" strike="noStrike">
              <a:latin typeface="Arial"/>
            </a:endParaRPr>
          </a:p>
          <a:p>
            <a:pPr lvl="1" marL="914400" indent="-28260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Does the element have border?</a:t>
            </a:r>
            <a:endParaRPr b="0" lang="en-US" sz="850" spc="-1" strike="noStrike">
              <a:latin typeface="Arial"/>
            </a:endParaRPr>
          </a:p>
          <a:p>
            <a:pPr lvl="1" marL="914400" indent="-28260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Does the element have padding?</a:t>
            </a:r>
            <a:endParaRPr b="0" lang="en-US" sz="850" spc="-1" strike="noStrike">
              <a:latin typeface="Arial"/>
            </a:endParaRPr>
          </a:p>
          <a:p>
            <a:pPr lvl="1" marL="914400" indent="-28260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Does the element have width, height, or content?</a:t>
            </a:r>
            <a:endParaRPr b="0" lang="en-US" sz="850" spc="-1" strike="noStrike">
              <a:latin typeface="Arial"/>
            </a:endParaRPr>
          </a:p>
        </p:txBody>
      </p:sp>
      <p:sp>
        <p:nvSpPr>
          <p:cNvPr id="166" name="Google Shape;302;p44"/>
          <p:cNvSpPr/>
          <p:nvPr/>
        </p:nvSpPr>
        <p:spPr>
          <a:xfrm>
            <a:off x="205200" y="3003840"/>
            <a:ext cx="3068640" cy="1023840"/>
          </a:xfrm>
          <a:prstGeom prst="rect">
            <a:avLst/>
          </a:prstGeom>
          <a:noFill/>
          <a:ln w="9525">
            <a:solidFill>
              <a:srgbClr val="000000"/>
            </a:solidFill>
            <a:prstDash val="dot"/>
            <a:round/>
          </a:ln>
        </p:spPr>
        <p:style>
          <a:lnRef idx="0"/>
          <a:fillRef idx="0"/>
          <a:effectRef idx="0"/>
          <a:fontRef idx="minor"/>
        </p:style>
        <p:txBody>
          <a:bodyPr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CSS, and remove this frame and text.</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Google Shape;307;p45"/>
          <p:cNvSpPr/>
          <p:nvPr/>
        </p:nvSpPr>
        <p:spPr>
          <a:xfrm>
            <a:off x="123480" y="940320"/>
            <a:ext cx="3150720" cy="230760"/>
          </a:xfrm>
          <a:prstGeom prst="rect">
            <a:avLst/>
          </a:prstGeom>
          <a:noFill/>
          <a:ln w="0">
            <a:noFill/>
          </a:ln>
        </p:spPr>
        <p:style>
          <a:lnRef idx="0"/>
          <a:fillRef idx="0"/>
          <a:effectRef idx="0"/>
          <a:fontRef idx="minor"/>
        </p:style>
        <p:txBody>
          <a:bodyPr anchor="t">
            <a:normAutofit fontScale="94000"/>
          </a:bodyPr>
          <a:p>
            <a:pPr>
              <a:lnSpc>
                <a:spcPct val="114000"/>
              </a:lnSpc>
              <a:buNone/>
              <a:tabLst>
                <a:tab algn="l" pos="0"/>
              </a:tabLst>
            </a:pPr>
            <a:r>
              <a:rPr b="1" lang="en-GB" sz="850" spc="-1" strike="noStrike">
                <a:solidFill>
                  <a:srgbClr val="3e3d3f"/>
                </a:solidFill>
                <a:latin typeface="Arial"/>
                <a:ea typeface="Arial"/>
              </a:rPr>
              <a:t>20 of 30: Showcase basic CSS properties</a:t>
            </a:r>
            <a:endParaRPr b="0" lang="en-US" sz="850" spc="-1" strike="noStrike">
              <a:latin typeface="Arial"/>
            </a:endParaRPr>
          </a:p>
        </p:txBody>
      </p:sp>
      <p:sp>
        <p:nvSpPr>
          <p:cNvPr id="168" name="Google Shape;308;p45"/>
          <p:cNvSpPr/>
          <p:nvPr/>
        </p:nvSpPr>
        <p:spPr>
          <a:xfrm>
            <a:off x="3397680" y="1510200"/>
            <a:ext cx="5289120" cy="3213360"/>
          </a:xfrm>
          <a:prstGeom prst="rect">
            <a:avLst/>
          </a:prstGeom>
          <a:noFill/>
          <a:ln w="9525">
            <a:solidFill>
              <a:srgbClr val="000000"/>
            </a:solidFill>
            <a:prstDash val="dot"/>
            <a:round/>
          </a:ln>
        </p:spPr>
        <p:style>
          <a:lnRef idx="0"/>
          <a:fillRef idx="0"/>
          <a:effectRef idx="0"/>
          <a:fontRef idx="minor"/>
        </p:style>
        <p:txBody>
          <a:bodyPr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element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as it appears on the website in the browser,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and remove this frame and text.</a:t>
            </a:r>
            <a:endParaRPr b="0" lang="en-US" sz="1500" spc="-1" strike="noStrike">
              <a:latin typeface="Arial"/>
            </a:endParaRPr>
          </a:p>
        </p:txBody>
      </p:sp>
      <p:sp>
        <p:nvSpPr>
          <p:cNvPr id="169" name="Google Shape;309;p45"/>
          <p:cNvSpPr/>
          <p:nvPr/>
        </p:nvSpPr>
        <p:spPr>
          <a:xfrm>
            <a:off x="1820160" y="335880"/>
            <a:ext cx="5506920" cy="3261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170" name="Google Shape;310;p45"/>
          <p:cNvSpPr/>
          <p:nvPr/>
        </p:nvSpPr>
        <p:spPr>
          <a:xfrm>
            <a:off x="1820160" y="111960"/>
            <a:ext cx="5506920" cy="2235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171" name="Google Shape;311;p45"/>
          <p:cNvSpPr/>
          <p:nvPr/>
        </p:nvSpPr>
        <p:spPr>
          <a:xfrm>
            <a:off x="1820160" y="717120"/>
            <a:ext cx="5506920" cy="41112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2400" spc="-1" strike="noStrike">
                <a:solidFill>
                  <a:srgbClr val="3e3d3f"/>
                </a:solidFill>
                <a:latin typeface="Arial"/>
                <a:ea typeface="Arial"/>
              </a:rPr>
              <a:t>CSS Basic Properties</a:t>
            </a:r>
            <a:endParaRPr b="0" lang="en-US" sz="2400" spc="-1" strike="noStrike">
              <a:latin typeface="Arial"/>
            </a:endParaRPr>
          </a:p>
        </p:txBody>
      </p:sp>
      <p:sp>
        <p:nvSpPr>
          <p:cNvPr id="172" name="Google Shape;312;p45"/>
          <p:cNvSpPr/>
          <p:nvPr/>
        </p:nvSpPr>
        <p:spPr>
          <a:xfrm>
            <a:off x="123480" y="1175760"/>
            <a:ext cx="3150720" cy="1565640"/>
          </a:xfrm>
          <a:prstGeom prst="rect">
            <a:avLst/>
          </a:prstGeom>
          <a:noFill/>
          <a:ln w="0">
            <a:noFill/>
          </a:ln>
        </p:spPr>
        <p:style>
          <a:lnRef idx="0"/>
          <a:fillRef idx="0"/>
          <a:effectRef idx="0"/>
          <a:fontRef idx="minor"/>
        </p:style>
        <p:txBody>
          <a:bodyPr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Did you use background properties?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Did you use color properties?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Did you use font and text properties?</a:t>
            </a:r>
            <a:endParaRPr b="0" lang="en-US" sz="850" spc="-1" strike="noStrike">
              <a:latin typeface="Arial"/>
            </a:endParaRPr>
          </a:p>
        </p:txBody>
      </p:sp>
      <p:sp>
        <p:nvSpPr>
          <p:cNvPr id="173" name="Google Shape;313;p45"/>
          <p:cNvSpPr/>
          <p:nvPr/>
        </p:nvSpPr>
        <p:spPr>
          <a:xfrm>
            <a:off x="205200" y="3003840"/>
            <a:ext cx="3068640" cy="1023840"/>
          </a:xfrm>
          <a:prstGeom prst="rect">
            <a:avLst/>
          </a:prstGeom>
          <a:noFill/>
          <a:ln w="9525">
            <a:solidFill>
              <a:srgbClr val="000000"/>
            </a:solidFill>
            <a:prstDash val="dot"/>
            <a:round/>
          </a:ln>
        </p:spPr>
        <p:style>
          <a:lnRef idx="0"/>
          <a:fillRef idx="0"/>
          <a:effectRef idx="0"/>
          <a:fontRef idx="minor"/>
        </p:style>
        <p:txBody>
          <a:bodyPr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CSS, and remove this frame and text.</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Google Shape;318;p46"/>
          <p:cNvSpPr/>
          <p:nvPr/>
        </p:nvSpPr>
        <p:spPr>
          <a:xfrm>
            <a:off x="123480" y="940320"/>
            <a:ext cx="3150720" cy="230760"/>
          </a:xfrm>
          <a:prstGeom prst="rect">
            <a:avLst/>
          </a:prstGeom>
          <a:noFill/>
          <a:ln w="0">
            <a:noFill/>
          </a:ln>
        </p:spPr>
        <p:style>
          <a:lnRef idx="0"/>
          <a:fillRef idx="0"/>
          <a:effectRef idx="0"/>
          <a:fontRef idx="minor"/>
        </p:style>
        <p:txBody>
          <a:bodyPr anchor="t">
            <a:normAutofit fontScale="94000"/>
          </a:bodyPr>
          <a:p>
            <a:pPr>
              <a:lnSpc>
                <a:spcPct val="114000"/>
              </a:lnSpc>
              <a:buNone/>
              <a:tabLst>
                <a:tab algn="l" pos="0"/>
              </a:tabLst>
            </a:pPr>
            <a:r>
              <a:rPr b="1" lang="en-GB" sz="850" spc="-1" strike="noStrike">
                <a:solidFill>
                  <a:srgbClr val="3e3d3f"/>
                </a:solidFill>
                <a:latin typeface="Arial"/>
                <a:ea typeface="Arial"/>
              </a:rPr>
              <a:t>21 of 30: Showcase pseudo-classes with link styles</a:t>
            </a:r>
            <a:endParaRPr b="0" lang="en-US" sz="850" spc="-1" strike="noStrike">
              <a:latin typeface="Arial"/>
            </a:endParaRPr>
          </a:p>
        </p:txBody>
      </p:sp>
      <p:sp>
        <p:nvSpPr>
          <p:cNvPr id="175" name="Google Shape;319;p46"/>
          <p:cNvSpPr/>
          <p:nvPr/>
        </p:nvSpPr>
        <p:spPr>
          <a:xfrm>
            <a:off x="3397680" y="1510200"/>
            <a:ext cx="5289120" cy="3213360"/>
          </a:xfrm>
          <a:prstGeom prst="rect">
            <a:avLst/>
          </a:prstGeom>
          <a:noFill/>
          <a:ln w="9525">
            <a:solidFill>
              <a:srgbClr val="000000"/>
            </a:solidFill>
            <a:prstDash val="dot"/>
            <a:round/>
          </a:ln>
        </p:spPr>
        <p:style>
          <a:lnRef idx="0"/>
          <a:fillRef idx="0"/>
          <a:effectRef idx="0"/>
          <a:fontRef idx="minor"/>
        </p:style>
        <p:txBody>
          <a:bodyPr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screenshots of the links as they appear on the web page in the browser in their various states,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and remove this frame and text.</a:t>
            </a:r>
            <a:endParaRPr b="0" lang="en-US" sz="1500" spc="-1" strike="noStrike">
              <a:latin typeface="Arial"/>
            </a:endParaRPr>
          </a:p>
        </p:txBody>
      </p:sp>
      <p:sp>
        <p:nvSpPr>
          <p:cNvPr id="176" name="Google Shape;320;p46"/>
          <p:cNvSpPr/>
          <p:nvPr/>
        </p:nvSpPr>
        <p:spPr>
          <a:xfrm>
            <a:off x="1820160" y="335880"/>
            <a:ext cx="5506920" cy="3261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177" name="Google Shape;321;p46"/>
          <p:cNvSpPr/>
          <p:nvPr/>
        </p:nvSpPr>
        <p:spPr>
          <a:xfrm>
            <a:off x="1820160" y="111960"/>
            <a:ext cx="5506920" cy="2235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178" name="Google Shape;322;p46"/>
          <p:cNvSpPr/>
          <p:nvPr/>
        </p:nvSpPr>
        <p:spPr>
          <a:xfrm>
            <a:off x="1820160" y="717120"/>
            <a:ext cx="5506920" cy="41112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2200" spc="-1" strike="noStrike">
                <a:solidFill>
                  <a:srgbClr val="3e3d3f"/>
                </a:solidFill>
                <a:latin typeface="Arial"/>
                <a:ea typeface="Arial"/>
              </a:rPr>
              <a:t>CSS Pseudo-classes </a:t>
            </a:r>
            <a:endParaRPr b="0" lang="en-US" sz="2200" spc="-1" strike="noStrike">
              <a:latin typeface="Arial"/>
            </a:endParaRPr>
          </a:p>
          <a:p>
            <a:pPr algn="ctr">
              <a:lnSpc>
                <a:spcPct val="114000"/>
              </a:lnSpc>
              <a:buNone/>
              <a:tabLst>
                <a:tab algn="l" pos="0"/>
              </a:tabLst>
            </a:pPr>
            <a:r>
              <a:rPr b="1" lang="en-GB" sz="2200" spc="-1" strike="noStrike">
                <a:solidFill>
                  <a:srgbClr val="3e3d3f"/>
                </a:solidFill>
                <a:latin typeface="Arial"/>
                <a:ea typeface="Arial"/>
              </a:rPr>
              <a:t>&amp; Link Styles</a:t>
            </a:r>
            <a:endParaRPr b="0" lang="en-US" sz="2200" spc="-1" strike="noStrike">
              <a:latin typeface="Arial"/>
            </a:endParaRPr>
          </a:p>
        </p:txBody>
      </p:sp>
      <p:sp>
        <p:nvSpPr>
          <p:cNvPr id="179" name="Google Shape;323;p46"/>
          <p:cNvSpPr/>
          <p:nvPr/>
        </p:nvSpPr>
        <p:spPr>
          <a:xfrm>
            <a:off x="123480" y="1175760"/>
            <a:ext cx="3150720" cy="1565640"/>
          </a:xfrm>
          <a:prstGeom prst="rect">
            <a:avLst/>
          </a:prstGeom>
          <a:noFill/>
          <a:ln w="0">
            <a:noFill/>
          </a:ln>
        </p:spPr>
        <p:style>
          <a:lnRef idx="0"/>
          <a:fillRef idx="0"/>
          <a:effectRef idx="0"/>
          <a:fontRef idx="minor"/>
        </p:style>
        <p:txBody>
          <a:bodyPr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Did you use pseudo-classes in your project?</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Showcase an example of :link</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Showcase an example of :visited</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Showcase an example of :hover</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Showcase an example of :active or :focus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Did you follow the LVHA order for link styling?</a:t>
            </a:r>
            <a:endParaRPr b="0" lang="en-US" sz="850" spc="-1" strike="noStrike">
              <a:latin typeface="Arial"/>
            </a:endParaRPr>
          </a:p>
        </p:txBody>
      </p:sp>
      <p:sp>
        <p:nvSpPr>
          <p:cNvPr id="180" name="Google Shape;324;p46"/>
          <p:cNvSpPr/>
          <p:nvPr/>
        </p:nvSpPr>
        <p:spPr>
          <a:xfrm>
            <a:off x="205200" y="3003840"/>
            <a:ext cx="3068640" cy="1023840"/>
          </a:xfrm>
          <a:prstGeom prst="rect">
            <a:avLst/>
          </a:prstGeom>
          <a:noFill/>
          <a:ln w="9525">
            <a:solidFill>
              <a:srgbClr val="000000"/>
            </a:solidFill>
            <a:prstDash val="dot"/>
            <a:round/>
          </a:ln>
        </p:spPr>
        <p:style>
          <a:lnRef idx="0"/>
          <a:fillRef idx="0"/>
          <a:effectRef idx="0"/>
          <a:fontRef idx="minor"/>
        </p:style>
        <p:txBody>
          <a:bodyPr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CSS, and remove this frame and text.</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Google Shape;329;p47"/>
          <p:cNvSpPr/>
          <p:nvPr/>
        </p:nvSpPr>
        <p:spPr>
          <a:xfrm>
            <a:off x="123480" y="940320"/>
            <a:ext cx="3150720" cy="230760"/>
          </a:xfrm>
          <a:prstGeom prst="rect">
            <a:avLst/>
          </a:prstGeom>
          <a:noFill/>
          <a:ln w="0">
            <a:noFill/>
          </a:ln>
        </p:spPr>
        <p:style>
          <a:lnRef idx="0"/>
          <a:fillRef idx="0"/>
          <a:effectRef idx="0"/>
          <a:fontRef idx="minor"/>
        </p:style>
        <p:txBody>
          <a:bodyPr anchor="t">
            <a:normAutofit fontScale="94000"/>
          </a:bodyPr>
          <a:p>
            <a:pPr>
              <a:lnSpc>
                <a:spcPct val="114000"/>
              </a:lnSpc>
              <a:buNone/>
              <a:tabLst>
                <a:tab algn="l" pos="0"/>
              </a:tabLst>
            </a:pPr>
            <a:r>
              <a:rPr b="1" lang="en-GB" sz="850" spc="-1" strike="noStrike">
                <a:solidFill>
                  <a:srgbClr val="3e3d3f"/>
                </a:solidFill>
                <a:latin typeface="Arial"/>
                <a:ea typeface="Arial"/>
              </a:rPr>
              <a:t>22 of 30: Showcase Floated Element</a:t>
            </a:r>
            <a:endParaRPr b="0" lang="en-US" sz="850" spc="-1" strike="noStrike">
              <a:latin typeface="Arial"/>
            </a:endParaRPr>
          </a:p>
        </p:txBody>
      </p:sp>
      <p:sp>
        <p:nvSpPr>
          <p:cNvPr id="182" name="Google Shape;330;p47"/>
          <p:cNvSpPr/>
          <p:nvPr/>
        </p:nvSpPr>
        <p:spPr>
          <a:xfrm>
            <a:off x="3397680" y="1510200"/>
            <a:ext cx="5289120" cy="3213360"/>
          </a:xfrm>
          <a:prstGeom prst="rect">
            <a:avLst/>
          </a:prstGeom>
          <a:noFill/>
          <a:ln w="9525">
            <a:solidFill>
              <a:srgbClr val="000000"/>
            </a:solidFill>
            <a:prstDash val="dot"/>
            <a:round/>
          </a:ln>
        </p:spPr>
        <p:style>
          <a:lnRef idx="0"/>
          <a:fillRef idx="0"/>
          <a:effectRef idx="0"/>
          <a:fontRef idx="minor"/>
        </p:style>
        <p:txBody>
          <a:bodyPr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floated element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as it appears on the website in the browser,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and remove this frame and text.</a:t>
            </a:r>
            <a:endParaRPr b="0" lang="en-US" sz="1500" spc="-1" strike="noStrike">
              <a:latin typeface="Arial"/>
            </a:endParaRPr>
          </a:p>
        </p:txBody>
      </p:sp>
      <p:sp>
        <p:nvSpPr>
          <p:cNvPr id="183" name="Google Shape;331;p47"/>
          <p:cNvSpPr/>
          <p:nvPr/>
        </p:nvSpPr>
        <p:spPr>
          <a:xfrm>
            <a:off x="1820160" y="335880"/>
            <a:ext cx="5506920" cy="3261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184" name="Google Shape;332;p47"/>
          <p:cNvSpPr/>
          <p:nvPr/>
        </p:nvSpPr>
        <p:spPr>
          <a:xfrm>
            <a:off x="1820160" y="111960"/>
            <a:ext cx="5506920" cy="2235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185" name="Google Shape;333;p47"/>
          <p:cNvSpPr/>
          <p:nvPr/>
        </p:nvSpPr>
        <p:spPr>
          <a:xfrm>
            <a:off x="1820160" y="717120"/>
            <a:ext cx="5506920" cy="41112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2400" spc="-1" strike="noStrike">
                <a:solidFill>
                  <a:srgbClr val="3e3d3f"/>
                </a:solidFill>
                <a:latin typeface="Arial"/>
                <a:ea typeface="Arial"/>
              </a:rPr>
              <a:t>CSS Float</a:t>
            </a:r>
            <a:endParaRPr b="0" lang="en-US" sz="2400" spc="-1" strike="noStrike">
              <a:latin typeface="Arial"/>
            </a:endParaRPr>
          </a:p>
        </p:txBody>
      </p:sp>
      <p:sp>
        <p:nvSpPr>
          <p:cNvPr id="186" name="Google Shape;334;p47"/>
          <p:cNvSpPr/>
          <p:nvPr/>
        </p:nvSpPr>
        <p:spPr>
          <a:xfrm>
            <a:off x="123480" y="1175760"/>
            <a:ext cx="3150720" cy="1565640"/>
          </a:xfrm>
          <a:prstGeom prst="rect">
            <a:avLst/>
          </a:prstGeom>
          <a:noFill/>
          <a:ln w="0">
            <a:noFill/>
          </a:ln>
        </p:spPr>
        <p:style>
          <a:lnRef idx="0"/>
          <a:fillRef idx="0"/>
          <a:effectRef idx="0"/>
          <a:fontRef idx="minor"/>
        </p:style>
        <p:txBody>
          <a:bodyPr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Can you showcase an example of a Floated element?</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Is it floated left or right? Why?</a:t>
            </a:r>
            <a:endParaRPr b="0" lang="en-US" sz="850" spc="-1" strike="noStrike">
              <a:latin typeface="Arial"/>
            </a:endParaRPr>
          </a:p>
        </p:txBody>
      </p:sp>
      <p:sp>
        <p:nvSpPr>
          <p:cNvPr id="187" name="Google Shape;335;p47"/>
          <p:cNvSpPr/>
          <p:nvPr/>
        </p:nvSpPr>
        <p:spPr>
          <a:xfrm>
            <a:off x="205200" y="3003840"/>
            <a:ext cx="3068640" cy="1023840"/>
          </a:xfrm>
          <a:prstGeom prst="rect">
            <a:avLst/>
          </a:prstGeom>
          <a:noFill/>
          <a:ln w="9525">
            <a:solidFill>
              <a:srgbClr val="000000"/>
            </a:solidFill>
            <a:prstDash val="dot"/>
            <a:round/>
          </a:ln>
        </p:spPr>
        <p:style>
          <a:lnRef idx="0"/>
          <a:fillRef idx="0"/>
          <a:effectRef idx="0"/>
          <a:fontRef idx="minor"/>
        </p:style>
        <p:txBody>
          <a:bodyPr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CSS, and remove this frame and text.</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Google Shape;340;p48"/>
          <p:cNvSpPr/>
          <p:nvPr/>
        </p:nvSpPr>
        <p:spPr>
          <a:xfrm>
            <a:off x="123480" y="940320"/>
            <a:ext cx="3150720" cy="230760"/>
          </a:xfrm>
          <a:prstGeom prst="rect">
            <a:avLst/>
          </a:prstGeom>
          <a:noFill/>
          <a:ln w="0">
            <a:noFill/>
          </a:ln>
        </p:spPr>
        <p:style>
          <a:lnRef idx="0"/>
          <a:fillRef idx="0"/>
          <a:effectRef idx="0"/>
          <a:fontRef idx="minor"/>
        </p:style>
        <p:txBody>
          <a:bodyPr anchor="t">
            <a:normAutofit fontScale="94000"/>
          </a:bodyPr>
          <a:p>
            <a:pPr>
              <a:lnSpc>
                <a:spcPct val="114000"/>
              </a:lnSpc>
              <a:buNone/>
              <a:tabLst>
                <a:tab algn="l" pos="0"/>
              </a:tabLst>
            </a:pPr>
            <a:r>
              <a:rPr b="1" lang="en-GB" sz="850" spc="-1" strike="noStrike">
                <a:solidFill>
                  <a:srgbClr val="3e3d3f"/>
                </a:solidFill>
                <a:latin typeface="Arial"/>
                <a:ea typeface="Arial"/>
              </a:rPr>
              <a:t>23 of 30: Showcase Clear Property</a:t>
            </a:r>
            <a:endParaRPr b="0" lang="en-US" sz="850" spc="-1" strike="noStrike">
              <a:latin typeface="Arial"/>
            </a:endParaRPr>
          </a:p>
        </p:txBody>
      </p:sp>
      <p:sp>
        <p:nvSpPr>
          <p:cNvPr id="189" name="Google Shape;341;p48"/>
          <p:cNvSpPr/>
          <p:nvPr/>
        </p:nvSpPr>
        <p:spPr>
          <a:xfrm>
            <a:off x="3397680" y="1510200"/>
            <a:ext cx="5289120" cy="3213360"/>
          </a:xfrm>
          <a:prstGeom prst="rect">
            <a:avLst/>
          </a:prstGeom>
          <a:noFill/>
          <a:ln w="9525">
            <a:solidFill>
              <a:srgbClr val="000000"/>
            </a:solidFill>
            <a:prstDash val="dot"/>
            <a:round/>
          </a:ln>
        </p:spPr>
        <p:style>
          <a:lnRef idx="0"/>
          <a:fillRef idx="0"/>
          <a:effectRef idx="0"/>
          <a:fontRef idx="minor"/>
        </p:style>
        <p:txBody>
          <a:bodyPr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cleared elements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as they appear on the website in the browser,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and remove this frame and text.</a:t>
            </a:r>
            <a:endParaRPr b="0" lang="en-US" sz="1500" spc="-1" strike="noStrike">
              <a:latin typeface="Arial"/>
            </a:endParaRPr>
          </a:p>
        </p:txBody>
      </p:sp>
      <p:sp>
        <p:nvSpPr>
          <p:cNvPr id="190" name="Google Shape;342;p48"/>
          <p:cNvSpPr/>
          <p:nvPr/>
        </p:nvSpPr>
        <p:spPr>
          <a:xfrm>
            <a:off x="1820160" y="335880"/>
            <a:ext cx="5506920" cy="3261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191" name="Google Shape;343;p48"/>
          <p:cNvSpPr/>
          <p:nvPr/>
        </p:nvSpPr>
        <p:spPr>
          <a:xfrm>
            <a:off x="1820160" y="111960"/>
            <a:ext cx="5506920" cy="2235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192" name="Google Shape;344;p48"/>
          <p:cNvSpPr/>
          <p:nvPr/>
        </p:nvSpPr>
        <p:spPr>
          <a:xfrm>
            <a:off x="1820160" y="717120"/>
            <a:ext cx="5506920" cy="41112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2400" spc="-1" strike="noStrike">
                <a:solidFill>
                  <a:srgbClr val="3e3d3f"/>
                </a:solidFill>
                <a:latin typeface="Arial"/>
                <a:ea typeface="Arial"/>
              </a:rPr>
              <a:t>CSS Clear Property</a:t>
            </a:r>
            <a:endParaRPr b="0" lang="en-US" sz="2400" spc="-1" strike="noStrike">
              <a:latin typeface="Arial"/>
            </a:endParaRPr>
          </a:p>
        </p:txBody>
      </p:sp>
      <p:sp>
        <p:nvSpPr>
          <p:cNvPr id="193" name="Google Shape;345;p48"/>
          <p:cNvSpPr/>
          <p:nvPr/>
        </p:nvSpPr>
        <p:spPr>
          <a:xfrm>
            <a:off x="123480" y="1175760"/>
            <a:ext cx="3150720" cy="1565640"/>
          </a:xfrm>
          <a:prstGeom prst="rect">
            <a:avLst/>
          </a:prstGeom>
          <a:noFill/>
          <a:ln w="0">
            <a:noFill/>
          </a:ln>
        </p:spPr>
        <p:style>
          <a:lnRef idx="0"/>
          <a:fillRef idx="0"/>
          <a:effectRef idx="0"/>
          <a:fontRef idx="minor"/>
        </p:style>
        <p:txBody>
          <a:bodyPr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Can you showcase an example of the clear property?</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What elements are being cleared, and why?</a:t>
            </a:r>
            <a:endParaRPr b="0" lang="en-US" sz="850" spc="-1" strike="noStrike">
              <a:latin typeface="Arial"/>
            </a:endParaRPr>
          </a:p>
        </p:txBody>
      </p:sp>
      <p:sp>
        <p:nvSpPr>
          <p:cNvPr id="194" name="Google Shape;346;p48"/>
          <p:cNvSpPr/>
          <p:nvPr/>
        </p:nvSpPr>
        <p:spPr>
          <a:xfrm>
            <a:off x="205200" y="3003840"/>
            <a:ext cx="3068640" cy="1023840"/>
          </a:xfrm>
          <a:prstGeom prst="rect">
            <a:avLst/>
          </a:prstGeom>
          <a:noFill/>
          <a:ln w="9525">
            <a:solidFill>
              <a:srgbClr val="000000"/>
            </a:solidFill>
            <a:prstDash val="dot"/>
            <a:round/>
          </a:ln>
        </p:spPr>
        <p:style>
          <a:lnRef idx="0"/>
          <a:fillRef idx="0"/>
          <a:effectRef idx="0"/>
          <a:fontRef idx="minor"/>
        </p:style>
        <p:txBody>
          <a:bodyPr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CSS, and remove this frame and text.</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Google Shape;351;p49"/>
          <p:cNvSpPr/>
          <p:nvPr/>
        </p:nvSpPr>
        <p:spPr>
          <a:xfrm>
            <a:off x="123480" y="940320"/>
            <a:ext cx="3150720" cy="230760"/>
          </a:xfrm>
          <a:prstGeom prst="rect">
            <a:avLst/>
          </a:prstGeom>
          <a:noFill/>
          <a:ln w="0">
            <a:noFill/>
          </a:ln>
        </p:spPr>
        <p:style>
          <a:lnRef idx="0"/>
          <a:fillRef idx="0"/>
          <a:effectRef idx="0"/>
          <a:fontRef idx="minor"/>
        </p:style>
        <p:txBody>
          <a:bodyPr anchor="t">
            <a:normAutofit fontScale="94000"/>
          </a:bodyPr>
          <a:p>
            <a:pPr>
              <a:lnSpc>
                <a:spcPct val="114000"/>
              </a:lnSpc>
              <a:buNone/>
              <a:tabLst>
                <a:tab algn="l" pos="0"/>
              </a:tabLst>
            </a:pPr>
            <a:r>
              <a:rPr b="1" lang="en-GB" sz="850" spc="-1" strike="noStrike">
                <a:solidFill>
                  <a:srgbClr val="3e3d3f"/>
                </a:solidFill>
                <a:latin typeface="Arial"/>
                <a:ea typeface="Arial"/>
              </a:rPr>
              <a:t>24 of 30: Showcase a Flexbox Container</a:t>
            </a:r>
            <a:endParaRPr b="0" lang="en-US" sz="850" spc="-1" strike="noStrike">
              <a:latin typeface="Arial"/>
            </a:endParaRPr>
          </a:p>
        </p:txBody>
      </p:sp>
      <p:sp>
        <p:nvSpPr>
          <p:cNvPr id="196" name="Google Shape;352;p49"/>
          <p:cNvSpPr/>
          <p:nvPr/>
        </p:nvSpPr>
        <p:spPr>
          <a:xfrm>
            <a:off x="3397680" y="1510200"/>
            <a:ext cx="5289120" cy="3213360"/>
          </a:xfrm>
          <a:prstGeom prst="rect">
            <a:avLst/>
          </a:prstGeom>
          <a:noFill/>
          <a:ln w="9525">
            <a:solidFill>
              <a:srgbClr val="000000"/>
            </a:solidFill>
            <a:prstDash val="dot"/>
            <a:round/>
          </a:ln>
        </p:spPr>
        <p:style>
          <a:lnRef idx="0"/>
          <a:fillRef idx="0"/>
          <a:effectRef idx="0"/>
          <a:fontRef idx="minor"/>
        </p:style>
        <p:txBody>
          <a:bodyPr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flexbox element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as it appears on the website in the browser,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and remove this frame and text.</a:t>
            </a:r>
            <a:endParaRPr b="0" lang="en-US" sz="1500" spc="-1" strike="noStrike">
              <a:latin typeface="Arial"/>
            </a:endParaRPr>
          </a:p>
        </p:txBody>
      </p:sp>
      <p:sp>
        <p:nvSpPr>
          <p:cNvPr id="197" name="Google Shape;353;p49"/>
          <p:cNvSpPr/>
          <p:nvPr/>
        </p:nvSpPr>
        <p:spPr>
          <a:xfrm>
            <a:off x="1820160" y="335880"/>
            <a:ext cx="5506920" cy="3261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198" name="Google Shape;354;p49"/>
          <p:cNvSpPr/>
          <p:nvPr/>
        </p:nvSpPr>
        <p:spPr>
          <a:xfrm>
            <a:off x="1820160" y="111960"/>
            <a:ext cx="5506920" cy="2235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199" name="Google Shape;355;p49"/>
          <p:cNvSpPr/>
          <p:nvPr/>
        </p:nvSpPr>
        <p:spPr>
          <a:xfrm>
            <a:off x="1820160" y="717120"/>
            <a:ext cx="5506920" cy="41112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2400" spc="-1" strike="noStrike">
                <a:solidFill>
                  <a:srgbClr val="3e3d3f"/>
                </a:solidFill>
                <a:latin typeface="Arial"/>
                <a:ea typeface="Arial"/>
              </a:rPr>
              <a:t>CSS Flexbox Container</a:t>
            </a:r>
            <a:endParaRPr b="0" lang="en-US" sz="2400" spc="-1" strike="noStrike">
              <a:latin typeface="Arial"/>
            </a:endParaRPr>
          </a:p>
        </p:txBody>
      </p:sp>
      <p:sp>
        <p:nvSpPr>
          <p:cNvPr id="200" name="Google Shape;356;p49"/>
          <p:cNvSpPr/>
          <p:nvPr/>
        </p:nvSpPr>
        <p:spPr>
          <a:xfrm>
            <a:off x="123480" y="1175760"/>
            <a:ext cx="3150720" cy="1827720"/>
          </a:xfrm>
          <a:prstGeom prst="rect">
            <a:avLst/>
          </a:prstGeom>
          <a:noFill/>
          <a:ln w="0">
            <a:noFill/>
          </a:ln>
        </p:spPr>
        <p:style>
          <a:lnRef idx="0"/>
          <a:fillRef idx="0"/>
          <a:effectRef idx="0"/>
          <a:fontRef idx="minor"/>
        </p:style>
        <p:txBody>
          <a:bodyPr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343080" indent="-16812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Can you showcase an example of an element with a display of Flex?</a:t>
            </a:r>
            <a:endParaRPr b="0" lang="en-US" sz="850" spc="-1" strike="noStrike">
              <a:latin typeface="Arial"/>
            </a:endParaRPr>
          </a:p>
          <a:p>
            <a:pPr lvl="1" marL="571680" indent="-16812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Did you use the justify-content property?</a:t>
            </a:r>
            <a:endParaRPr b="0" lang="en-US" sz="850" spc="-1" strike="noStrike">
              <a:latin typeface="Arial"/>
            </a:endParaRPr>
          </a:p>
          <a:p>
            <a:pPr lvl="1" marL="571680" indent="-16812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Did you use the align-items property?</a:t>
            </a:r>
            <a:endParaRPr b="0" lang="en-US" sz="850" spc="-1" strike="noStrike">
              <a:latin typeface="Arial"/>
            </a:endParaRPr>
          </a:p>
          <a:p>
            <a:pPr lvl="1" marL="571680" indent="-16812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Did you use the flex-wrap property?</a:t>
            </a:r>
            <a:endParaRPr b="0" lang="en-US" sz="850" spc="-1" strike="noStrike">
              <a:latin typeface="Arial"/>
            </a:endParaRPr>
          </a:p>
          <a:p>
            <a:pPr lvl="1" marL="571680" indent="-16812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Did you use the flex-direction property?</a:t>
            </a:r>
            <a:endParaRPr b="0" lang="en-US" sz="850" spc="-1" strike="noStrike">
              <a:latin typeface="Arial"/>
            </a:endParaRPr>
          </a:p>
          <a:p>
            <a:pPr lvl="1" marL="571680" indent="-16812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Did you use the gap property?</a:t>
            </a:r>
            <a:endParaRPr b="0" lang="en-US" sz="850" spc="-1" strike="noStrike">
              <a:latin typeface="Arial"/>
            </a:endParaRPr>
          </a:p>
          <a:p>
            <a:pPr lvl="1" marL="571680" indent="-16812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Did you use any other properties in the flex container? Which and why?</a:t>
            </a:r>
            <a:endParaRPr b="0" lang="en-US" sz="850" spc="-1" strike="noStrike">
              <a:latin typeface="Arial"/>
            </a:endParaRPr>
          </a:p>
        </p:txBody>
      </p:sp>
      <p:sp>
        <p:nvSpPr>
          <p:cNvPr id="201" name="Google Shape;357;p49"/>
          <p:cNvSpPr/>
          <p:nvPr/>
        </p:nvSpPr>
        <p:spPr>
          <a:xfrm>
            <a:off x="205200" y="3003840"/>
            <a:ext cx="3068640" cy="1023840"/>
          </a:xfrm>
          <a:prstGeom prst="rect">
            <a:avLst/>
          </a:prstGeom>
          <a:noFill/>
          <a:ln w="9525">
            <a:solidFill>
              <a:srgbClr val="000000"/>
            </a:solidFill>
            <a:prstDash val="dot"/>
            <a:round/>
          </a:ln>
        </p:spPr>
        <p:style>
          <a:lnRef idx="0"/>
          <a:fillRef idx="0"/>
          <a:effectRef idx="0"/>
          <a:fontRef idx="minor"/>
        </p:style>
        <p:txBody>
          <a:bodyPr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CSS, and remove this frame and text.</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Google Shape;362;p50"/>
          <p:cNvSpPr/>
          <p:nvPr/>
        </p:nvSpPr>
        <p:spPr>
          <a:xfrm>
            <a:off x="123480" y="940320"/>
            <a:ext cx="3150720" cy="230760"/>
          </a:xfrm>
          <a:prstGeom prst="rect">
            <a:avLst/>
          </a:prstGeom>
          <a:noFill/>
          <a:ln w="0">
            <a:noFill/>
          </a:ln>
        </p:spPr>
        <p:style>
          <a:lnRef idx="0"/>
          <a:fillRef idx="0"/>
          <a:effectRef idx="0"/>
          <a:fontRef idx="minor"/>
        </p:style>
        <p:txBody>
          <a:bodyPr anchor="t">
            <a:normAutofit fontScale="94000"/>
          </a:bodyPr>
          <a:p>
            <a:pPr>
              <a:lnSpc>
                <a:spcPct val="114000"/>
              </a:lnSpc>
              <a:buNone/>
              <a:tabLst>
                <a:tab algn="l" pos="0"/>
              </a:tabLst>
            </a:pPr>
            <a:r>
              <a:rPr b="1" lang="en-GB" sz="850" spc="-1" strike="noStrike">
                <a:solidFill>
                  <a:srgbClr val="3e3d3f"/>
                </a:solidFill>
                <a:latin typeface="Arial"/>
                <a:ea typeface="Arial"/>
              </a:rPr>
              <a:t>25 of 30: Showcase Flexbox Items</a:t>
            </a:r>
            <a:endParaRPr b="0" lang="en-US" sz="850" spc="-1" strike="noStrike">
              <a:latin typeface="Arial"/>
            </a:endParaRPr>
          </a:p>
        </p:txBody>
      </p:sp>
      <p:sp>
        <p:nvSpPr>
          <p:cNvPr id="203" name="Google Shape;363;p50"/>
          <p:cNvSpPr/>
          <p:nvPr/>
        </p:nvSpPr>
        <p:spPr>
          <a:xfrm>
            <a:off x="3397680" y="1510200"/>
            <a:ext cx="5289120" cy="3213360"/>
          </a:xfrm>
          <a:prstGeom prst="rect">
            <a:avLst/>
          </a:prstGeom>
          <a:noFill/>
          <a:ln w="9525">
            <a:solidFill>
              <a:srgbClr val="000000"/>
            </a:solidFill>
            <a:prstDash val="dot"/>
            <a:round/>
          </a:ln>
        </p:spPr>
        <p:style>
          <a:lnRef idx="0"/>
          <a:fillRef idx="0"/>
          <a:effectRef idx="0"/>
          <a:fontRef idx="minor"/>
        </p:style>
        <p:txBody>
          <a:bodyPr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flexbox items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as they appear on the website in the browser,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and remove this frame and text.</a:t>
            </a:r>
            <a:endParaRPr b="0" lang="en-US" sz="1500" spc="-1" strike="noStrike">
              <a:latin typeface="Arial"/>
            </a:endParaRPr>
          </a:p>
        </p:txBody>
      </p:sp>
      <p:sp>
        <p:nvSpPr>
          <p:cNvPr id="204" name="Google Shape;364;p50"/>
          <p:cNvSpPr/>
          <p:nvPr/>
        </p:nvSpPr>
        <p:spPr>
          <a:xfrm>
            <a:off x="1820160" y="335880"/>
            <a:ext cx="5506920" cy="3261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205" name="Google Shape;365;p50"/>
          <p:cNvSpPr/>
          <p:nvPr/>
        </p:nvSpPr>
        <p:spPr>
          <a:xfrm>
            <a:off x="1820160" y="111960"/>
            <a:ext cx="5506920" cy="2235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206" name="Google Shape;366;p50"/>
          <p:cNvSpPr/>
          <p:nvPr/>
        </p:nvSpPr>
        <p:spPr>
          <a:xfrm>
            <a:off x="1820160" y="717120"/>
            <a:ext cx="5506920" cy="41112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2400" spc="-1" strike="noStrike">
                <a:solidFill>
                  <a:srgbClr val="3e3d3f"/>
                </a:solidFill>
                <a:latin typeface="Arial"/>
                <a:ea typeface="Arial"/>
              </a:rPr>
              <a:t>CSS Flexbox Items</a:t>
            </a:r>
            <a:endParaRPr b="0" lang="en-US" sz="2400" spc="-1" strike="noStrike">
              <a:latin typeface="Arial"/>
            </a:endParaRPr>
          </a:p>
        </p:txBody>
      </p:sp>
      <p:sp>
        <p:nvSpPr>
          <p:cNvPr id="207" name="Google Shape;367;p50"/>
          <p:cNvSpPr/>
          <p:nvPr/>
        </p:nvSpPr>
        <p:spPr>
          <a:xfrm>
            <a:off x="123480" y="1175760"/>
            <a:ext cx="3150720" cy="1395720"/>
          </a:xfrm>
          <a:prstGeom prst="rect">
            <a:avLst/>
          </a:prstGeom>
          <a:noFill/>
          <a:ln w="0">
            <a:noFill/>
          </a:ln>
        </p:spPr>
        <p:style>
          <a:lnRef idx="0"/>
          <a:fillRef idx="0"/>
          <a:effectRef idx="0"/>
          <a:fontRef idx="minor"/>
        </p:style>
        <p:txBody>
          <a:bodyPr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343080" indent="-16812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Can you showcase an example of two or more elements that are contained in a flexbox?</a:t>
            </a:r>
            <a:endParaRPr b="0" lang="en-US" sz="850" spc="-1" strike="noStrike">
              <a:latin typeface="Arial"/>
            </a:endParaRPr>
          </a:p>
          <a:p>
            <a:pPr lvl="1" marL="571680" indent="-16812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Did you use the flex properties?</a:t>
            </a:r>
            <a:endParaRPr b="0" lang="en-US" sz="850" spc="-1" strike="noStrike">
              <a:latin typeface="Arial"/>
            </a:endParaRPr>
          </a:p>
          <a:p>
            <a:pPr lvl="1" marL="571680" indent="-16812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Did you use the align-self property?</a:t>
            </a:r>
            <a:endParaRPr b="0" lang="en-US" sz="850" spc="-1" strike="noStrike">
              <a:latin typeface="Arial"/>
            </a:endParaRPr>
          </a:p>
          <a:p>
            <a:pPr lvl="1" marL="571680" indent="-16812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Did you use the order property?</a:t>
            </a:r>
            <a:endParaRPr b="0" lang="en-US" sz="850" spc="-1" strike="noStrike">
              <a:latin typeface="Arial"/>
            </a:endParaRPr>
          </a:p>
        </p:txBody>
      </p:sp>
      <p:sp>
        <p:nvSpPr>
          <p:cNvPr id="208" name="Google Shape;368;p50"/>
          <p:cNvSpPr/>
          <p:nvPr/>
        </p:nvSpPr>
        <p:spPr>
          <a:xfrm>
            <a:off x="205200" y="3003840"/>
            <a:ext cx="3068640" cy="1023840"/>
          </a:xfrm>
          <a:prstGeom prst="rect">
            <a:avLst/>
          </a:prstGeom>
          <a:noFill/>
          <a:ln w="9525">
            <a:solidFill>
              <a:srgbClr val="000000"/>
            </a:solidFill>
            <a:prstDash val="dot"/>
            <a:round/>
          </a:ln>
        </p:spPr>
        <p:style>
          <a:lnRef idx="0"/>
          <a:fillRef idx="0"/>
          <a:effectRef idx="0"/>
          <a:fontRef idx="minor"/>
        </p:style>
        <p:txBody>
          <a:bodyPr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CSS, and remove this frame and text.</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Google Shape;373;p51"/>
          <p:cNvSpPr/>
          <p:nvPr/>
        </p:nvSpPr>
        <p:spPr>
          <a:xfrm>
            <a:off x="123480" y="940320"/>
            <a:ext cx="3150720" cy="230760"/>
          </a:xfrm>
          <a:prstGeom prst="rect">
            <a:avLst/>
          </a:prstGeom>
          <a:noFill/>
          <a:ln w="0">
            <a:noFill/>
          </a:ln>
        </p:spPr>
        <p:style>
          <a:lnRef idx="0"/>
          <a:fillRef idx="0"/>
          <a:effectRef idx="0"/>
          <a:fontRef idx="minor"/>
        </p:style>
        <p:txBody>
          <a:bodyPr anchor="t">
            <a:normAutofit fontScale="94000"/>
          </a:bodyPr>
          <a:p>
            <a:pPr>
              <a:lnSpc>
                <a:spcPct val="114000"/>
              </a:lnSpc>
              <a:buNone/>
              <a:tabLst>
                <a:tab algn="l" pos="0"/>
              </a:tabLst>
            </a:pPr>
            <a:r>
              <a:rPr b="1" lang="en-GB" sz="850" spc="-1" strike="noStrike">
                <a:solidFill>
                  <a:srgbClr val="3e3d3f"/>
                </a:solidFill>
                <a:latin typeface="Arial"/>
                <a:ea typeface="Arial"/>
              </a:rPr>
              <a:t>26 of 30: Showcase CSS Grid</a:t>
            </a:r>
            <a:endParaRPr b="0" lang="en-US" sz="850" spc="-1" strike="noStrike">
              <a:latin typeface="Arial"/>
            </a:endParaRPr>
          </a:p>
        </p:txBody>
      </p:sp>
      <p:sp>
        <p:nvSpPr>
          <p:cNvPr id="210" name="Google Shape;374;p51"/>
          <p:cNvSpPr/>
          <p:nvPr/>
        </p:nvSpPr>
        <p:spPr>
          <a:xfrm>
            <a:off x="3397680" y="1510200"/>
            <a:ext cx="5289120" cy="3213360"/>
          </a:xfrm>
          <a:prstGeom prst="rect">
            <a:avLst/>
          </a:prstGeom>
          <a:noFill/>
          <a:ln w="9525">
            <a:solidFill>
              <a:srgbClr val="000000"/>
            </a:solidFill>
            <a:prstDash val="dot"/>
            <a:round/>
          </a:ln>
        </p:spPr>
        <p:style>
          <a:lnRef idx="0"/>
          <a:fillRef idx="0"/>
          <a:effectRef idx="0"/>
          <a:fontRef idx="minor"/>
        </p:style>
        <p:txBody>
          <a:bodyPr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grid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as it appears on the website in the browser,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and remove this frame and text.</a:t>
            </a:r>
            <a:endParaRPr b="0" lang="en-US" sz="1500" spc="-1" strike="noStrike">
              <a:latin typeface="Arial"/>
            </a:endParaRPr>
          </a:p>
        </p:txBody>
      </p:sp>
      <p:sp>
        <p:nvSpPr>
          <p:cNvPr id="211" name="Google Shape;375;p51"/>
          <p:cNvSpPr/>
          <p:nvPr/>
        </p:nvSpPr>
        <p:spPr>
          <a:xfrm>
            <a:off x="1820160" y="335880"/>
            <a:ext cx="5506920" cy="3261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212" name="Google Shape;376;p51"/>
          <p:cNvSpPr/>
          <p:nvPr/>
        </p:nvSpPr>
        <p:spPr>
          <a:xfrm>
            <a:off x="1820160" y="111960"/>
            <a:ext cx="5506920" cy="2235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213" name="Google Shape;377;p51"/>
          <p:cNvSpPr/>
          <p:nvPr/>
        </p:nvSpPr>
        <p:spPr>
          <a:xfrm>
            <a:off x="1820160" y="717120"/>
            <a:ext cx="5506920" cy="41112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2400" spc="-1" strike="noStrike">
                <a:solidFill>
                  <a:srgbClr val="3e3d3f"/>
                </a:solidFill>
                <a:latin typeface="Arial"/>
                <a:ea typeface="Arial"/>
              </a:rPr>
              <a:t>CSS Grid</a:t>
            </a:r>
            <a:endParaRPr b="0" lang="en-US" sz="2400" spc="-1" strike="noStrike">
              <a:latin typeface="Arial"/>
            </a:endParaRPr>
          </a:p>
        </p:txBody>
      </p:sp>
      <p:sp>
        <p:nvSpPr>
          <p:cNvPr id="214" name="Google Shape;378;p51"/>
          <p:cNvSpPr/>
          <p:nvPr/>
        </p:nvSpPr>
        <p:spPr>
          <a:xfrm>
            <a:off x="123480" y="1175760"/>
            <a:ext cx="3150720" cy="1619280"/>
          </a:xfrm>
          <a:prstGeom prst="rect">
            <a:avLst/>
          </a:prstGeom>
          <a:noFill/>
          <a:ln w="0">
            <a:noFill/>
          </a:ln>
        </p:spPr>
        <p:style>
          <a:lnRef idx="0"/>
          <a:fillRef idx="0"/>
          <a:effectRef idx="0"/>
          <a:fontRef idx="minor"/>
        </p:style>
        <p:txBody>
          <a:bodyPr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343080" indent="-16812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Can you showcase an example of an element with a display of grid?</a:t>
            </a:r>
            <a:endParaRPr b="0" lang="en-US" sz="850" spc="-1" strike="noStrike">
              <a:latin typeface="Arial"/>
            </a:endParaRPr>
          </a:p>
          <a:p>
            <a:pPr marL="343080" indent="-16812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Did you use grid-template-columns?</a:t>
            </a:r>
            <a:endParaRPr b="0" lang="en-US" sz="850" spc="-1" strike="noStrike">
              <a:latin typeface="Arial"/>
            </a:endParaRPr>
          </a:p>
          <a:p>
            <a:pPr marL="343080" indent="-16812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Did you use grid-template-rows?</a:t>
            </a:r>
            <a:endParaRPr b="0" lang="en-US" sz="850" spc="-1" strike="noStrike">
              <a:latin typeface="Arial"/>
            </a:endParaRPr>
          </a:p>
          <a:p>
            <a:pPr marL="343080" indent="-16812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Did you use grid areas? Named or unnamed?</a:t>
            </a:r>
            <a:endParaRPr b="0" lang="en-US" sz="850" spc="-1" strike="noStrike">
              <a:latin typeface="Arial"/>
            </a:endParaRPr>
          </a:p>
          <a:p>
            <a:pPr marL="343080" indent="-16812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Did you use gap property?</a:t>
            </a:r>
            <a:endParaRPr b="0" lang="en-US" sz="850" spc="-1" strike="noStrike">
              <a:latin typeface="Arial"/>
            </a:endParaRPr>
          </a:p>
          <a:p>
            <a:pPr marL="343080" indent="-16812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Did you use any other grid properties?</a:t>
            </a:r>
            <a:endParaRPr b="0" lang="en-US" sz="850" spc="-1" strike="noStrike">
              <a:latin typeface="Arial"/>
            </a:endParaRPr>
          </a:p>
        </p:txBody>
      </p:sp>
      <p:sp>
        <p:nvSpPr>
          <p:cNvPr id="215" name="Google Shape;379;p51"/>
          <p:cNvSpPr/>
          <p:nvPr/>
        </p:nvSpPr>
        <p:spPr>
          <a:xfrm>
            <a:off x="205200" y="3003840"/>
            <a:ext cx="3068640" cy="1023840"/>
          </a:xfrm>
          <a:prstGeom prst="rect">
            <a:avLst/>
          </a:prstGeom>
          <a:noFill/>
          <a:ln w="9525">
            <a:solidFill>
              <a:srgbClr val="000000"/>
            </a:solidFill>
            <a:prstDash val="dot"/>
            <a:round/>
          </a:ln>
        </p:spPr>
        <p:style>
          <a:lnRef idx="0"/>
          <a:fillRef idx="0"/>
          <a:effectRef idx="0"/>
          <a:fontRef idx="minor"/>
        </p:style>
        <p:txBody>
          <a:bodyPr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CSS, and remove this frame and text.</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Google Shape;384;p52"/>
          <p:cNvSpPr/>
          <p:nvPr/>
        </p:nvSpPr>
        <p:spPr>
          <a:xfrm>
            <a:off x="123480" y="940320"/>
            <a:ext cx="3150720" cy="230760"/>
          </a:xfrm>
          <a:prstGeom prst="rect">
            <a:avLst/>
          </a:prstGeom>
          <a:noFill/>
          <a:ln w="0">
            <a:noFill/>
          </a:ln>
        </p:spPr>
        <p:style>
          <a:lnRef idx="0"/>
          <a:fillRef idx="0"/>
          <a:effectRef idx="0"/>
          <a:fontRef idx="minor"/>
        </p:style>
        <p:txBody>
          <a:bodyPr anchor="t">
            <a:normAutofit fontScale="94000"/>
          </a:bodyPr>
          <a:p>
            <a:pPr>
              <a:lnSpc>
                <a:spcPct val="114000"/>
              </a:lnSpc>
              <a:buNone/>
              <a:tabLst>
                <a:tab algn="l" pos="0"/>
              </a:tabLst>
            </a:pPr>
            <a:r>
              <a:rPr b="1" lang="en-GB" sz="850" spc="-1" strike="noStrike">
                <a:solidFill>
                  <a:srgbClr val="3e3d3f"/>
                </a:solidFill>
                <a:latin typeface="Arial"/>
                <a:ea typeface="Arial"/>
              </a:rPr>
              <a:t>27 of 30: Showcase use of Overflow</a:t>
            </a:r>
            <a:endParaRPr b="0" lang="en-US" sz="850" spc="-1" strike="noStrike">
              <a:latin typeface="Arial"/>
            </a:endParaRPr>
          </a:p>
        </p:txBody>
      </p:sp>
      <p:sp>
        <p:nvSpPr>
          <p:cNvPr id="217" name="Google Shape;385;p52"/>
          <p:cNvSpPr/>
          <p:nvPr/>
        </p:nvSpPr>
        <p:spPr>
          <a:xfrm>
            <a:off x="3397680" y="1510200"/>
            <a:ext cx="5289120" cy="3213360"/>
          </a:xfrm>
          <a:prstGeom prst="rect">
            <a:avLst/>
          </a:prstGeom>
          <a:noFill/>
          <a:ln w="9525">
            <a:solidFill>
              <a:srgbClr val="000000"/>
            </a:solidFill>
            <a:prstDash val="dot"/>
            <a:round/>
          </a:ln>
        </p:spPr>
        <p:style>
          <a:lnRef idx="0"/>
          <a:fillRef idx="0"/>
          <a:effectRef idx="0"/>
          <a:fontRef idx="minor"/>
        </p:style>
        <p:txBody>
          <a:bodyPr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element with adjusted overflow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as it appears on the website in the browser,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and remove this frame and text.</a:t>
            </a:r>
            <a:endParaRPr b="0" lang="en-US" sz="1500" spc="-1" strike="noStrike">
              <a:latin typeface="Arial"/>
            </a:endParaRPr>
          </a:p>
        </p:txBody>
      </p:sp>
      <p:sp>
        <p:nvSpPr>
          <p:cNvPr id="218" name="Google Shape;386;p52"/>
          <p:cNvSpPr/>
          <p:nvPr/>
        </p:nvSpPr>
        <p:spPr>
          <a:xfrm>
            <a:off x="1820160" y="335880"/>
            <a:ext cx="5506920" cy="3261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219" name="Google Shape;387;p52"/>
          <p:cNvSpPr/>
          <p:nvPr/>
        </p:nvSpPr>
        <p:spPr>
          <a:xfrm>
            <a:off x="1820160" y="111960"/>
            <a:ext cx="5506920" cy="2235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220" name="Google Shape;388;p52"/>
          <p:cNvSpPr/>
          <p:nvPr/>
        </p:nvSpPr>
        <p:spPr>
          <a:xfrm>
            <a:off x="1820160" y="717120"/>
            <a:ext cx="5506920" cy="41112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2400" spc="-1" strike="noStrike">
                <a:solidFill>
                  <a:srgbClr val="3e3d3f"/>
                </a:solidFill>
                <a:latin typeface="Arial"/>
                <a:ea typeface="Arial"/>
              </a:rPr>
              <a:t>CSS Overflow Property</a:t>
            </a:r>
            <a:endParaRPr b="0" lang="en-US" sz="2400" spc="-1" strike="noStrike">
              <a:latin typeface="Arial"/>
            </a:endParaRPr>
          </a:p>
        </p:txBody>
      </p:sp>
      <p:sp>
        <p:nvSpPr>
          <p:cNvPr id="221" name="Google Shape;389;p52"/>
          <p:cNvSpPr/>
          <p:nvPr/>
        </p:nvSpPr>
        <p:spPr>
          <a:xfrm>
            <a:off x="123480" y="1175760"/>
            <a:ext cx="3150720" cy="1619280"/>
          </a:xfrm>
          <a:prstGeom prst="rect">
            <a:avLst/>
          </a:prstGeom>
          <a:noFill/>
          <a:ln w="0">
            <a:noFill/>
          </a:ln>
        </p:spPr>
        <p:style>
          <a:lnRef idx="0"/>
          <a:fillRef idx="0"/>
          <a:effectRef idx="0"/>
          <a:fontRef idx="minor"/>
        </p:style>
        <p:txBody>
          <a:bodyPr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343080" indent="-16812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Can you showcase an example of the overflow property?</a:t>
            </a:r>
            <a:endParaRPr b="0" lang="en-US" sz="850" spc="-1" strike="noStrike">
              <a:latin typeface="Arial"/>
            </a:endParaRPr>
          </a:p>
        </p:txBody>
      </p:sp>
      <p:sp>
        <p:nvSpPr>
          <p:cNvPr id="222" name="Google Shape;390;p52"/>
          <p:cNvSpPr/>
          <p:nvPr/>
        </p:nvSpPr>
        <p:spPr>
          <a:xfrm>
            <a:off x="205200" y="3003840"/>
            <a:ext cx="3068640" cy="1023840"/>
          </a:xfrm>
          <a:prstGeom prst="rect">
            <a:avLst/>
          </a:prstGeom>
          <a:noFill/>
          <a:ln w="9525">
            <a:solidFill>
              <a:srgbClr val="000000"/>
            </a:solidFill>
            <a:prstDash val="dot"/>
            <a:round/>
          </a:ln>
        </p:spPr>
        <p:style>
          <a:lnRef idx="0"/>
          <a:fillRef idx="0"/>
          <a:effectRef idx="0"/>
          <a:fontRef idx="minor"/>
        </p:style>
        <p:txBody>
          <a:bodyPr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a screenshot of the CSS, and remove this frame and text.</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Google Shape;395;p53"/>
          <p:cNvSpPr/>
          <p:nvPr/>
        </p:nvSpPr>
        <p:spPr>
          <a:xfrm>
            <a:off x="123480" y="940320"/>
            <a:ext cx="3150720" cy="230760"/>
          </a:xfrm>
          <a:prstGeom prst="rect">
            <a:avLst/>
          </a:prstGeom>
          <a:noFill/>
          <a:ln w="0">
            <a:noFill/>
          </a:ln>
        </p:spPr>
        <p:style>
          <a:lnRef idx="0"/>
          <a:fillRef idx="0"/>
          <a:effectRef idx="0"/>
          <a:fontRef idx="minor"/>
        </p:style>
        <p:txBody>
          <a:bodyPr anchor="t">
            <a:normAutofit fontScale="94000"/>
          </a:bodyPr>
          <a:p>
            <a:pPr>
              <a:lnSpc>
                <a:spcPct val="114000"/>
              </a:lnSpc>
              <a:buNone/>
              <a:tabLst>
                <a:tab algn="l" pos="0"/>
              </a:tabLst>
            </a:pPr>
            <a:r>
              <a:rPr b="1" lang="en-GB" sz="850" spc="-1" strike="noStrike">
                <a:solidFill>
                  <a:srgbClr val="3e3d3f"/>
                </a:solidFill>
                <a:latin typeface="Arial"/>
                <a:ea typeface="Arial"/>
              </a:rPr>
              <a:t>28 of 30: Showcase CSS Syntax &amp; Format</a:t>
            </a:r>
            <a:endParaRPr b="0" lang="en-US" sz="850" spc="-1" strike="noStrike">
              <a:latin typeface="Arial"/>
            </a:endParaRPr>
          </a:p>
        </p:txBody>
      </p:sp>
      <p:sp>
        <p:nvSpPr>
          <p:cNvPr id="224" name="Google Shape;396;p53"/>
          <p:cNvSpPr/>
          <p:nvPr/>
        </p:nvSpPr>
        <p:spPr>
          <a:xfrm>
            <a:off x="3397680" y="1510200"/>
            <a:ext cx="5289120" cy="3213360"/>
          </a:xfrm>
          <a:prstGeom prst="rect">
            <a:avLst/>
          </a:prstGeom>
          <a:noFill/>
          <a:ln w="9525">
            <a:solidFill>
              <a:srgbClr val="000000"/>
            </a:solidFill>
            <a:prstDash val="dot"/>
            <a:round/>
          </a:ln>
        </p:spPr>
        <p:style>
          <a:lnRef idx="0"/>
          <a:fillRef idx="0"/>
          <a:effectRef idx="0"/>
          <a:fontRef idx="minor"/>
        </p:style>
        <p:txBody>
          <a:bodyPr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one or more screenshot(s) of your CSS code,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and remove this frame and text.</a:t>
            </a:r>
            <a:endParaRPr b="0" lang="en-US" sz="1500" spc="-1" strike="noStrike">
              <a:latin typeface="Arial"/>
            </a:endParaRPr>
          </a:p>
        </p:txBody>
      </p:sp>
      <p:sp>
        <p:nvSpPr>
          <p:cNvPr id="225" name="Google Shape;397;p53"/>
          <p:cNvSpPr/>
          <p:nvPr/>
        </p:nvSpPr>
        <p:spPr>
          <a:xfrm>
            <a:off x="1820160" y="335880"/>
            <a:ext cx="5506920" cy="3261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226" name="Google Shape;398;p53"/>
          <p:cNvSpPr/>
          <p:nvPr/>
        </p:nvSpPr>
        <p:spPr>
          <a:xfrm>
            <a:off x="1820160" y="111960"/>
            <a:ext cx="5506920" cy="2235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227" name="Google Shape;399;p53"/>
          <p:cNvSpPr/>
          <p:nvPr/>
        </p:nvSpPr>
        <p:spPr>
          <a:xfrm>
            <a:off x="1820160" y="717120"/>
            <a:ext cx="5506920" cy="41112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2400" spc="-1" strike="noStrike">
                <a:solidFill>
                  <a:srgbClr val="3e3d3f"/>
                </a:solidFill>
                <a:latin typeface="Arial"/>
                <a:ea typeface="Arial"/>
              </a:rPr>
              <a:t>CSS Syntax &amp; Formatting</a:t>
            </a:r>
            <a:endParaRPr b="0" lang="en-US" sz="2400" spc="-1" strike="noStrike">
              <a:latin typeface="Arial"/>
            </a:endParaRPr>
          </a:p>
        </p:txBody>
      </p:sp>
      <p:sp>
        <p:nvSpPr>
          <p:cNvPr id="228" name="Google Shape;400;p53"/>
          <p:cNvSpPr/>
          <p:nvPr/>
        </p:nvSpPr>
        <p:spPr>
          <a:xfrm>
            <a:off x="123480" y="1175760"/>
            <a:ext cx="3150720" cy="1619280"/>
          </a:xfrm>
          <a:prstGeom prst="rect">
            <a:avLst/>
          </a:prstGeom>
          <a:noFill/>
          <a:ln w="0">
            <a:noFill/>
          </a:ln>
        </p:spPr>
        <p:style>
          <a:lnRef idx="0"/>
          <a:fillRef idx="0"/>
          <a:effectRef idx="0"/>
          <a:fontRef idx="minor"/>
        </p:style>
        <p:txBody>
          <a:bodyPr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343080" indent="-16812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Does your CSS have proper indentation and white space usage?</a:t>
            </a:r>
            <a:endParaRPr b="0" lang="en-US" sz="850" spc="-1" strike="noStrike">
              <a:latin typeface="Arial"/>
            </a:endParaRPr>
          </a:p>
          <a:p>
            <a:pPr marL="343080" indent="-16812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Are your CSS declarations organized in a good order without specificity conflicts?</a:t>
            </a:r>
            <a:endParaRPr b="0" lang="en-US" sz="85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Google Shape;117;p27"/>
          <p:cNvSpPr/>
          <p:nvPr/>
        </p:nvSpPr>
        <p:spPr>
          <a:xfrm>
            <a:off x="123480" y="940320"/>
            <a:ext cx="3150720" cy="230760"/>
          </a:xfrm>
          <a:prstGeom prst="rect">
            <a:avLst/>
          </a:prstGeom>
          <a:noFill/>
          <a:ln w="0">
            <a:noFill/>
          </a:ln>
        </p:spPr>
        <p:style>
          <a:lnRef idx="0"/>
          <a:fillRef idx="0"/>
          <a:effectRef idx="0"/>
          <a:fontRef idx="minor"/>
        </p:style>
        <p:txBody>
          <a:bodyPr anchor="t">
            <a:normAutofit fontScale="94000"/>
          </a:bodyPr>
          <a:p>
            <a:pPr>
              <a:lnSpc>
                <a:spcPct val="114000"/>
              </a:lnSpc>
              <a:buNone/>
              <a:tabLst>
                <a:tab algn="l" pos="0"/>
              </a:tabLst>
            </a:pPr>
            <a:r>
              <a:rPr b="1" lang="en-GB" sz="850" spc="-1" strike="noStrike">
                <a:solidFill>
                  <a:srgbClr val="3e3d3f"/>
                </a:solidFill>
                <a:latin typeface="Arial"/>
                <a:ea typeface="Arial"/>
              </a:rPr>
              <a:t>2 of 30: Share your GitHub repository</a:t>
            </a:r>
            <a:endParaRPr b="0" lang="en-US" sz="850" spc="-1" strike="noStrike">
              <a:latin typeface="Arial"/>
            </a:endParaRPr>
          </a:p>
        </p:txBody>
      </p:sp>
      <p:sp>
        <p:nvSpPr>
          <p:cNvPr id="50" name="Google Shape;118;p27"/>
          <p:cNvSpPr/>
          <p:nvPr/>
        </p:nvSpPr>
        <p:spPr>
          <a:xfrm>
            <a:off x="3397680" y="1510200"/>
            <a:ext cx="5289120" cy="3213360"/>
          </a:xfrm>
          <a:prstGeom prst="rect">
            <a:avLst/>
          </a:prstGeom>
          <a:noFill/>
          <a:ln w="9525">
            <a:solidFill>
              <a:srgbClr val="000000"/>
            </a:solidFill>
            <a:prstDash val="dot"/>
            <a:round/>
          </a:ln>
        </p:spPr>
        <p:style>
          <a:lnRef idx="0"/>
          <a:fillRef idx="0"/>
          <a:effectRef idx="0"/>
          <a:fontRef idx="minor"/>
        </p:style>
        <p:txBody>
          <a:bodyPr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one or more screenshot(s) of your GitHub repository page as it appears on GitHub, and remove this frame and text.</a:t>
            </a:r>
            <a:endParaRPr b="0" lang="en-US" sz="1500" spc="-1" strike="noStrike">
              <a:latin typeface="Arial"/>
            </a:endParaRPr>
          </a:p>
        </p:txBody>
      </p:sp>
      <p:sp>
        <p:nvSpPr>
          <p:cNvPr id="51" name="Google Shape;119;p27"/>
          <p:cNvSpPr/>
          <p:nvPr/>
        </p:nvSpPr>
        <p:spPr>
          <a:xfrm>
            <a:off x="1820160" y="335880"/>
            <a:ext cx="5506920" cy="3261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52" name="Google Shape;120;p27"/>
          <p:cNvSpPr/>
          <p:nvPr/>
        </p:nvSpPr>
        <p:spPr>
          <a:xfrm>
            <a:off x="1820160" y="111960"/>
            <a:ext cx="5506920" cy="2235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53" name="Google Shape;121;p27"/>
          <p:cNvSpPr/>
          <p:nvPr/>
        </p:nvSpPr>
        <p:spPr>
          <a:xfrm>
            <a:off x="2985480" y="1128960"/>
            <a:ext cx="5701320" cy="411120"/>
          </a:xfrm>
          <a:prstGeom prst="rect">
            <a:avLst/>
          </a:prstGeom>
          <a:noFill/>
          <a:ln w="0">
            <a:noFill/>
          </a:ln>
        </p:spPr>
        <p:style>
          <a:lnRef idx="0"/>
          <a:fillRef idx="0"/>
          <a:effectRef idx="0"/>
          <a:fontRef idx="minor"/>
        </p:style>
        <p:txBody>
          <a:bodyPr anchor="t">
            <a:noAutofit/>
          </a:bodyPr>
          <a:p>
            <a:pPr>
              <a:lnSpc>
                <a:spcPct val="114000"/>
              </a:lnSpc>
              <a:buNone/>
              <a:tabLst>
                <a:tab algn="l" pos="0"/>
              </a:tabLst>
            </a:pPr>
            <a:r>
              <a:rPr b="1" i="1" lang="en-GB" sz="1800" spc="-1" strike="noStrike">
                <a:solidFill>
                  <a:srgbClr val="04488e"/>
                </a:solidFill>
                <a:latin typeface="Arial"/>
                <a:ea typeface="Arial"/>
              </a:rPr>
              <a:t>&lt;your GitHub repository link&gt;</a:t>
            </a:r>
            <a:endParaRPr b="0" lang="en-US" sz="1800" spc="-1" strike="noStrike">
              <a:latin typeface="Arial"/>
            </a:endParaRPr>
          </a:p>
        </p:txBody>
      </p:sp>
      <p:sp>
        <p:nvSpPr>
          <p:cNvPr id="54" name="Google Shape;122;p27"/>
          <p:cNvSpPr/>
          <p:nvPr/>
        </p:nvSpPr>
        <p:spPr>
          <a:xfrm>
            <a:off x="1820160" y="717120"/>
            <a:ext cx="5506920" cy="41112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2400" spc="-1" strike="noStrike">
                <a:solidFill>
                  <a:srgbClr val="3e3d3f"/>
                </a:solidFill>
                <a:latin typeface="Arial"/>
                <a:ea typeface="Arial"/>
              </a:rPr>
              <a:t>GitHub Repository</a:t>
            </a:r>
            <a:endParaRPr b="0" lang="en-US" sz="2400" spc="-1" strike="noStrike">
              <a:latin typeface="Arial"/>
            </a:endParaRPr>
          </a:p>
        </p:txBody>
      </p:sp>
      <p:sp>
        <p:nvSpPr>
          <p:cNvPr id="55" name="Google Shape;123;p27"/>
          <p:cNvSpPr/>
          <p:nvPr/>
        </p:nvSpPr>
        <p:spPr>
          <a:xfrm>
            <a:off x="123480" y="1175760"/>
            <a:ext cx="3150720" cy="765000"/>
          </a:xfrm>
          <a:prstGeom prst="rect">
            <a:avLst/>
          </a:prstGeom>
          <a:noFill/>
          <a:ln w="0">
            <a:noFill/>
          </a:ln>
        </p:spPr>
        <p:style>
          <a:lnRef idx="0"/>
          <a:fillRef idx="0"/>
          <a:effectRef idx="0"/>
          <a:fontRef idx="minor"/>
        </p:style>
        <p:txBody>
          <a:bodyPr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Is your project on GitHub?</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How can a potential employer check it out? (clone)</a:t>
            </a:r>
            <a:endParaRPr b="0" lang="en-US" sz="85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Google Shape;405;p54"/>
          <p:cNvSpPr/>
          <p:nvPr/>
        </p:nvSpPr>
        <p:spPr>
          <a:xfrm>
            <a:off x="123480" y="940320"/>
            <a:ext cx="3150720" cy="230760"/>
          </a:xfrm>
          <a:prstGeom prst="rect">
            <a:avLst/>
          </a:prstGeom>
          <a:noFill/>
          <a:ln w="0">
            <a:noFill/>
          </a:ln>
        </p:spPr>
        <p:style>
          <a:lnRef idx="0"/>
          <a:fillRef idx="0"/>
          <a:effectRef idx="0"/>
          <a:fontRef idx="minor"/>
        </p:style>
        <p:txBody>
          <a:bodyPr anchor="t">
            <a:normAutofit fontScale="94000"/>
          </a:bodyPr>
          <a:p>
            <a:pPr>
              <a:lnSpc>
                <a:spcPct val="114000"/>
              </a:lnSpc>
              <a:buNone/>
              <a:tabLst>
                <a:tab algn="l" pos="0"/>
              </a:tabLst>
            </a:pPr>
            <a:r>
              <a:rPr b="1" lang="en-GB" sz="850" spc="-1" strike="noStrike">
                <a:solidFill>
                  <a:srgbClr val="3e3d3f"/>
                </a:solidFill>
                <a:latin typeface="Arial"/>
                <a:ea typeface="Arial"/>
              </a:rPr>
              <a:t>29 of 30: Showcase CSS Comments</a:t>
            </a:r>
            <a:endParaRPr b="0" lang="en-US" sz="850" spc="-1" strike="noStrike">
              <a:latin typeface="Arial"/>
            </a:endParaRPr>
          </a:p>
        </p:txBody>
      </p:sp>
      <p:sp>
        <p:nvSpPr>
          <p:cNvPr id="230" name="Google Shape;406;p54"/>
          <p:cNvSpPr/>
          <p:nvPr/>
        </p:nvSpPr>
        <p:spPr>
          <a:xfrm>
            <a:off x="3397680" y="1510200"/>
            <a:ext cx="5289120" cy="3213360"/>
          </a:xfrm>
          <a:prstGeom prst="rect">
            <a:avLst/>
          </a:prstGeom>
          <a:noFill/>
          <a:ln w="9525">
            <a:solidFill>
              <a:srgbClr val="000000"/>
            </a:solidFill>
            <a:prstDash val="dot"/>
            <a:round/>
          </a:ln>
        </p:spPr>
        <p:style>
          <a:lnRef idx="0"/>
          <a:fillRef idx="0"/>
          <a:effectRef idx="0"/>
          <a:fontRef idx="minor"/>
        </p:style>
        <p:txBody>
          <a:bodyPr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one or more screenshot(s) of CSS comments</a:t>
            </a:r>
            <a:br>
              <a:rPr sz="1500"/>
            </a:br>
            <a:r>
              <a:rPr b="0" i="1" lang="en-GB" sz="1500" spc="-1" strike="noStrike">
                <a:solidFill>
                  <a:srgbClr val="04488e"/>
                </a:solidFill>
                <a:latin typeface="Arial"/>
                <a:ea typeface="Arial"/>
              </a:rPr>
              <a:t>*highlight how you use CSS comments,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and remove this frame and text.</a:t>
            </a:r>
            <a:endParaRPr b="0" lang="en-US" sz="1500" spc="-1" strike="noStrike">
              <a:latin typeface="Arial"/>
            </a:endParaRPr>
          </a:p>
        </p:txBody>
      </p:sp>
      <p:sp>
        <p:nvSpPr>
          <p:cNvPr id="231" name="Google Shape;407;p54"/>
          <p:cNvSpPr/>
          <p:nvPr/>
        </p:nvSpPr>
        <p:spPr>
          <a:xfrm>
            <a:off x="1820160" y="335880"/>
            <a:ext cx="5506920" cy="3261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232" name="Google Shape;408;p54"/>
          <p:cNvSpPr/>
          <p:nvPr/>
        </p:nvSpPr>
        <p:spPr>
          <a:xfrm>
            <a:off x="1820160" y="111960"/>
            <a:ext cx="5506920" cy="2235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233" name="Google Shape;409;p54"/>
          <p:cNvSpPr/>
          <p:nvPr/>
        </p:nvSpPr>
        <p:spPr>
          <a:xfrm>
            <a:off x="1820160" y="717120"/>
            <a:ext cx="5506920" cy="41112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2400" spc="-1" strike="noStrike">
                <a:solidFill>
                  <a:srgbClr val="3e3d3f"/>
                </a:solidFill>
                <a:latin typeface="Arial"/>
                <a:ea typeface="Arial"/>
              </a:rPr>
              <a:t>CSS Comments</a:t>
            </a:r>
            <a:endParaRPr b="0" lang="en-US" sz="2400" spc="-1" strike="noStrike">
              <a:latin typeface="Arial"/>
            </a:endParaRPr>
          </a:p>
        </p:txBody>
      </p:sp>
      <p:sp>
        <p:nvSpPr>
          <p:cNvPr id="234" name="Google Shape;410;p54"/>
          <p:cNvSpPr/>
          <p:nvPr/>
        </p:nvSpPr>
        <p:spPr>
          <a:xfrm>
            <a:off x="123480" y="1175760"/>
            <a:ext cx="3150720" cy="1619280"/>
          </a:xfrm>
          <a:prstGeom prst="rect">
            <a:avLst/>
          </a:prstGeom>
          <a:noFill/>
          <a:ln w="0">
            <a:noFill/>
          </a:ln>
        </p:spPr>
        <p:style>
          <a:lnRef idx="0"/>
          <a:fillRef idx="0"/>
          <a:effectRef idx="0"/>
          <a:fontRef idx="minor"/>
        </p:style>
        <p:txBody>
          <a:bodyPr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343080" indent="-16812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Did you use comment lines in your CSS?</a:t>
            </a:r>
            <a:endParaRPr b="0" lang="en-US" sz="850" spc="-1" strike="noStrike">
              <a:latin typeface="Arial"/>
            </a:endParaRPr>
          </a:p>
          <a:p>
            <a:pPr marL="343080" indent="-16812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Give some examples of where, how and why.</a:t>
            </a:r>
            <a:endParaRPr b="0" lang="en-US" sz="85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Google Shape;415;p55"/>
          <p:cNvSpPr/>
          <p:nvPr/>
        </p:nvSpPr>
        <p:spPr>
          <a:xfrm>
            <a:off x="123480" y="940320"/>
            <a:ext cx="3150720" cy="230760"/>
          </a:xfrm>
          <a:prstGeom prst="rect">
            <a:avLst/>
          </a:prstGeom>
          <a:noFill/>
          <a:ln w="0">
            <a:noFill/>
          </a:ln>
        </p:spPr>
        <p:style>
          <a:lnRef idx="0"/>
          <a:fillRef idx="0"/>
          <a:effectRef idx="0"/>
          <a:fontRef idx="minor"/>
        </p:style>
        <p:txBody>
          <a:bodyPr anchor="t">
            <a:normAutofit fontScale="94000"/>
          </a:bodyPr>
          <a:p>
            <a:pPr>
              <a:lnSpc>
                <a:spcPct val="114000"/>
              </a:lnSpc>
              <a:buNone/>
              <a:tabLst>
                <a:tab algn="l" pos="0"/>
              </a:tabLst>
            </a:pPr>
            <a:r>
              <a:rPr b="1" lang="en-GB" sz="850" spc="-1" strike="noStrike">
                <a:solidFill>
                  <a:srgbClr val="3e3d3f"/>
                </a:solidFill>
                <a:latin typeface="Arial"/>
                <a:ea typeface="Arial"/>
              </a:rPr>
              <a:t>30 of 30: Showcase your Biggest Challenge</a:t>
            </a:r>
            <a:endParaRPr b="0" lang="en-US" sz="850" spc="-1" strike="noStrike">
              <a:latin typeface="Arial"/>
            </a:endParaRPr>
          </a:p>
        </p:txBody>
      </p:sp>
      <p:sp>
        <p:nvSpPr>
          <p:cNvPr id="236" name="Google Shape;416;p55"/>
          <p:cNvSpPr/>
          <p:nvPr/>
        </p:nvSpPr>
        <p:spPr>
          <a:xfrm>
            <a:off x="1820160" y="335880"/>
            <a:ext cx="5506920" cy="3261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237" name="Google Shape;417;p55"/>
          <p:cNvSpPr/>
          <p:nvPr/>
        </p:nvSpPr>
        <p:spPr>
          <a:xfrm>
            <a:off x="1820160" y="111960"/>
            <a:ext cx="5506920" cy="2235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238" name="Google Shape;418;p55"/>
          <p:cNvSpPr/>
          <p:nvPr/>
        </p:nvSpPr>
        <p:spPr>
          <a:xfrm>
            <a:off x="1820160" y="717120"/>
            <a:ext cx="5506920" cy="41112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2400" spc="-1" strike="noStrike">
                <a:solidFill>
                  <a:srgbClr val="3e3d3f"/>
                </a:solidFill>
                <a:latin typeface="Arial"/>
                <a:ea typeface="Arial"/>
              </a:rPr>
              <a:t>Biggest Challenge</a:t>
            </a:r>
            <a:endParaRPr b="0" lang="en-US" sz="2400" spc="-1" strike="noStrike">
              <a:latin typeface="Arial"/>
            </a:endParaRPr>
          </a:p>
        </p:txBody>
      </p:sp>
      <p:sp>
        <p:nvSpPr>
          <p:cNvPr id="239" name="Google Shape;419;p55"/>
          <p:cNvSpPr/>
          <p:nvPr/>
        </p:nvSpPr>
        <p:spPr>
          <a:xfrm>
            <a:off x="123480" y="1175760"/>
            <a:ext cx="3150720" cy="1748160"/>
          </a:xfrm>
          <a:prstGeom prst="rect">
            <a:avLst/>
          </a:prstGeom>
          <a:noFill/>
          <a:ln w="0">
            <a:noFill/>
          </a:ln>
        </p:spPr>
        <p:style>
          <a:lnRef idx="0"/>
          <a:fillRef idx="0"/>
          <a:effectRef idx="0"/>
          <a:fontRef idx="minor"/>
        </p:style>
        <p:txBody>
          <a:bodyPr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What was your biggest challenge or struggle with the project so far?</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If you overcame it, how did you do it?</a:t>
            </a:r>
            <a:endParaRPr b="0" lang="en-US" sz="850" spc="-1" strike="noStrike">
              <a:latin typeface="Arial"/>
            </a:endParaRPr>
          </a:p>
        </p:txBody>
      </p:sp>
      <p:sp>
        <p:nvSpPr>
          <p:cNvPr id="240" name="Google Shape;420;p55"/>
          <p:cNvSpPr/>
          <p:nvPr/>
        </p:nvSpPr>
        <p:spPr>
          <a:xfrm>
            <a:off x="3584520" y="1510200"/>
            <a:ext cx="5102280" cy="3462120"/>
          </a:xfrm>
          <a:prstGeom prst="rect">
            <a:avLst/>
          </a:prstGeom>
          <a:noFill/>
          <a:ln w="9525">
            <a:solidFill>
              <a:srgbClr val="000000"/>
            </a:solidFill>
            <a:prstDash val="dot"/>
            <a:round/>
          </a:ln>
        </p:spPr>
        <p:style>
          <a:lnRef idx="0"/>
          <a:fillRef idx="0"/>
          <a:effectRef idx="0"/>
          <a:fontRef idx="minor"/>
        </p:style>
        <p:txBody>
          <a:bodyPr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one or more screenshot(s), and remove this frame and text.</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Google Shape;128;p28"/>
          <p:cNvSpPr/>
          <p:nvPr/>
        </p:nvSpPr>
        <p:spPr>
          <a:xfrm>
            <a:off x="123480" y="940320"/>
            <a:ext cx="3150720" cy="230760"/>
          </a:xfrm>
          <a:prstGeom prst="rect">
            <a:avLst/>
          </a:prstGeom>
          <a:noFill/>
          <a:ln w="0">
            <a:noFill/>
          </a:ln>
        </p:spPr>
        <p:style>
          <a:lnRef idx="0"/>
          <a:fillRef idx="0"/>
          <a:effectRef idx="0"/>
          <a:fontRef idx="minor"/>
        </p:style>
        <p:txBody>
          <a:bodyPr anchor="t">
            <a:normAutofit fontScale="94000"/>
          </a:bodyPr>
          <a:p>
            <a:pPr>
              <a:lnSpc>
                <a:spcPct val="114000"/>
              </a:lnSpc>
              <a:buNone/>
              <a:tabLst>
                <a:tab algn="l" pos="0"/>
              </a:tabLst>
            </a:pPr>
            <a:r>
              <a:rPr b="1" lang="en-GB" sz="850" spc="-1" strike="noStrike">
                <a:solidFill>
                  <a:srgbClr val="3e3d3f"/>
                </a:solidFill>
                <a:latin typeface="Arial"/>
                <a:ea typeface="Arial"/>
              </a:rPr>
              <a:t>3 of 30: Showcase how your Files are Organized</a:t>
            </a:r>
            <a:endParaRPr b="0" lang="en-US" sz="850" spc="-1" strike="noStrike">
              <a:latin typeface="Arial"/>
            </a:endParaRPr>
          </a:p>
        </p:txBody>
      </p:sp>
      <p:sp>
        <p:nvSpPr>
          <p:cNvPr id="57" name="Google Shape;129;p28"/>
          <p:cNvSpPr/>
          <p:nvPr/>
        </p:nvSpPr>
        <p:spPr>
          <a:xfrm>
            <a:off x="3397680" y="1510200"/>
            <a:ext cx="5289120" cy="3213360"/>
          </a:xfrm>
          <a:prstGeom prst="rect">
            <a:avLst/>
          </a:prstGeom>
          <a:noFill/>
          <a:ln w="9525">
            <a:solidFill>
              <a:srgbClr val="000000"/>
            </a:solidFill>
            <a:prstDash val="dot"/>
            <a:round/>
          </a:ln>
        </p:spPr>
        <p:style>
          <a:lnRef idx="0"/>
          <a:fillRef idx="0"/>
          <a:effectRef idx="0"/>
          <a:fontRef idx="minor"/>
        </p:style>
        <p:txBody>
          <a:bodyPr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one or more screenshot(s) of your project directories and files as they appear on VS Code explorer panel, and remove this frame and text.</a:t>
            </a:r>
            <a:endParaRPr b="0" lang="en-US" sz="1500" spc="-1" strike="noStrike">
              <a:latin typeface="Arial"/>
            </a:endParaRPr>
          </a:p>
        </p:txBody>
      </p:sp>
      <p:sp>
        <p:nvSpPr>
          <p:cNvPr id="58" name="Google Shape;130;p28"/>
          <p:cNvSpPr/>
          <p:nvPr/>
        </p:nvSpPr>
        <p:spPr>
          <a:xfrm>
            <a:off x="1820160" y="335880"/>
            <a:ext cx="5506920" cy="3261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59" name="Google Shape;131;p28"/>
          <p:cNvSpPr/>
          <p:nvPr/>
        </p:nvSpPr>
        <p:spPr>
          <a:xfrm>
            <a:off x="1820160" y="111960"/>
            <a:ext cx="5506920" cy="2235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60" name="Google Shape;132;p28"/>
          <p:cNvSpPr/>
          <p:nvPr/>
        </p:nvSpPr>
        <p:spPr>
          <a:xfrm>
            <a:off x="1820160" y="717120"/>
            <a:ext cx="5506920" cy="41112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2400" spc="-1" strike="noStrike">
                <a:solidFill>
                  <a:srgbClr val="3e3d3f"/>
                </a:solidFill>
                <a:latin typeface="Arial"/>
                <a:ea typeface="Arial"/>
              </a:rPr>
              <a:t>Project File Structure</a:t>
            </a:r>
            <a:endParaRPr b="0" lang="en-US" sz="2400" spc="-1" strike="noStrike">
              <a:latin typeface="Arial"/>
            </a:endParaRPr>
          </a:p>
        </p:txBody>
      </p:sp>
      <p:sp>
        <p:nvSpPr>
          <p:cNvPr id="61" name="Google Shape;133;p28"/>
          <p:cNvSpPr/>
          <p:nvPr/>
        </p:nvSpPr>
        <p:spPr>
          <a:xfrm>
            <a:off x="123480" y="1175760"/>
            <a:ext cx="3150720" cy="1395720"/>
          </a:xfrm>
          <a:prstGeom prst="rect">
            <a:avLst/>
          </a:prstGeom>
          <a:noFill/>
          <a:ln w="0">
            <a:noFill/>
          </a:ln>
        </p:spPr>
        <p:style>
          <a:lnRef idx="0"/>
          <a:fillRef idx="0"/>
          <a:effectRef idx="0"/>
          <a:fontRef idx="minor"/>
        </p:style>
        <p:txBody>
          <a:bodyPr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Do you have an index.html at the root?</a:t>
            </a:r>
            <a:endParaRPr b="0" lang="en-US" sz="850" spc="-1" strike="noStrike">
              <a:latin typeface="Arial"/>
            </a:endParaRPr>
          </a:p>
          <a:p>
            <a:pPr lvl="1" marL="914400" indent="-28260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If it isn’t at the root explain why.</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Do you have other HTML pages? Where?</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Do you have CSS files? Where?</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Where/how do you organize your assets?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What other files do you have, if any?</a:t>
            </a:r>
            <a:endParaRPr b="0" lang="en-US" sz="85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Google Shape;138;p29"/>
          <p:cNvSpPr/>
          <p:nvPr/>
        </p:nvSpPr>
        <p:spPr>
          <a:xfrm>
            <a:off x="123480" y="940320"/>
            <a:ext cx="3150720" cy="230760"/>
          </a:xfrm>
          <a:prstGeom prst="rect">
            <a:avLst/>
          </a:prstGeom>
          <a:noFill/>
          <a:ln w="0">
            <a:noFill/>
          </a:ln>
        </p:spPr>
        <p:style>
          <a:lnRef idx="0"/>
          <a:fillRef idx="0"/>
          <a:effectRef idx="0"/>
          <a:fontRef idx="minor"/>
        </p:style>
        <p:txBody>
          <a:bodyPr anchor="t">
            <a:normAutofit fontScale="94000"/>
          </a:bodyPr>
          <a:p>
            <a:pPr>
              <a:lnSpc>
                <a:spcPct val="114000"/>
              </a:lnSpc>
              <a:buNone/>
              <a:tabLst>
                <a:tab algn="l" pos="0"/>
              </a:tabLst>
            </a:pPr>
            <a:r>
              <a:rPr b="1" lang="en-GB" sz="850" spc="-1" strike="noStrike">
                <a:solidFill>
                  <a:srgbClr val="3e3d3f"/>
                </a:solidFill>
                <a:latin typeface="Arial"/>
                <a:ea typeface="Arial"/>
              </a:rPr>
              <a:t>4 of 30: Showcase how you document with README file</a:t>
            </a:r>
            <a:endParaRPr b="0" lang="en-US" sz="850" spc="-1" strike="noStrike">
              <a:latin typeface="Arial"/>
            </a:endParaRPr>
          </a:p>
        </p:txBody>
      </p:sp>
      <p:sp>
        <p:nvSpPr>
          <p:cNvPr id="63" name="Google Shape;139;p29"/>
          <p:cNvSpPr/>
          <p:nvPr/>
        </p:nvSpPr>
        <p:spPr>
          <a:xfrm>
            <a:off x="3397680" y="1510200"/>
            <a:ext cx="5289120" cy="3213360"/>
          </a:xfrm>
          <a:prstGeom prst="rect">
            <a:avLst/>
          </a:prstGeom>
          <a:noFill/>
          <a:ln w="9525">
            <a:solidFill>
              <a:srgbClr val="000000"/>
            </a:solidFill>
            <a:prstDash val="dot"/>
            <a:round/>
          </a:ln>
        </p:spPr>
        <p:style>
          <a:lnRef idx="0"/>
          <a:fillRef idx="0"/>
          <a:effectRef idx="0"/>
          <a:fontRef idx="minor"/>
        </p:style>
        <p:txBody>
          <a:bodyPr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one or more screenshot(s) of your project’s README file content, and remove this frame and text.</a:t>
            </a:r>
            <a:endParaRPr b="0" lang="en-US" sz="1500" spc="-1" strike="noStrike">
              <a:latin typeface="Arial"/>
            </a:endParaRPr>
          </a:p>
        </p:txBody>
      </p:sp>
      <p:sp>
        <p:nvSpPr>
          <p:cNvPr id="64" name="Google Shape;140;p29"/>
          <p:cNvSpPr/>
          <p:nvPr/>
        </p:nvSpPr>
        <p:spPr>
          <a:xfrm>
            <a:off x="1820160" y="335880"/>
            <a:ext cx="5506920" cy="3261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65" name="Google Shape;141;p29"/>
          <p:cNvSpPr/>
          <p:nvPr/>
        </p:nvSpPr>
        <p:spPr>
          <a:xfrm>
            <a:off x="1820160" y="111960"/>
            <a:ext cx="5506920" cy="2235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66" name="Google Shape;142;p29"/>
          <p:cNvSpPr/>
          <p:nvPr/>
        </p:nvSpPr>
        <p:spPr>
          <a:xfrm>
            <a:off x="1820160" y="717120"/>
            <a:ext cx="5506920" cy="41112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2400" spc="-1" strike="noStrike">
                <a:solidFill>
                  <a:srgbClr val="3e3d3f"/>
                </a:solidFill>
                <a:latin typeface="Arial"/>
                <a:ea typeface="Arial"/>
              </a:rPr>
              <a:t>README File</a:t>
            </a:r>
            <a:endParaRPr b="0" lang="en-US" sz="2400" spc="-1" strike="noStrike">
              <a:latin typeface="Arial"/>
            </a:endParaRPr>
          </a:p>
        </p:txBody>
      </p:sp>
      <p:sp>
        <p:nvSpPr>
          <p:cNvPr id="67" name="Google Shape;143;p29"/>
          <p:cNvSpPr/>
          <p:nvPr/>
        </p:nvSpPr>
        <p:spPr>
          <a:xfrm>
            <a:off x="123480" y="1175760"/>
            <a:ext cx="3150720" cy="1833120"/>
          </a:xfrm>
          <a:prstGeom prst="rect">
            <a:avLst/>
          </a:prstGeom>
          <a:noFill/>
          <a:ln w="0">
            <a:noFill/>
          </a:ln>
        </p:spPr>
        <p:style>
          <a:lnRef idx="0"/>
          <a:fillRef idx="0"/>
          <a:effectRef idx="0"/>
          <a:fontRef idx="minor"/>
        </p:style>
        <p:txBody>
          <a:bodyPr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Do you have a README.md file?</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Where is it in the project structure?</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What does it have?</a:t>
            </a:r>
            <a:endParaRPr b="0" lang="en-US" sz="850" spc="-1" strike="noStrike">
              <a:latin typeface="Arial"/>
            </a:endParaRPr>
          </a:p>
          <a:p>
            <a:pPr lvl="1" marL="914400" indent="-28260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Does it describe the project well?</a:t>
            </a:r>
            <a:endParaRPr b="0" lang="en-US" sz="850" spc="-1" strike="noStrike">
              <a:latin typeface="Arial"/>
            </a:endParaRPr>
          </a:p>
          <a:p>
            <a:pPr lvl="1" marL="914400" indent="-28260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Does it indicate who the author(s) and contributor(s) of the project are?</a:t>
            </a:r>
            <a:endParaRPr b="0" lang="en-US" sz="850" spc="-1" strike="noStrike">
              <a:latin typeface="Arial"/>
            </a:endParaRPr>
          </a:p>
          <a:p>
            <a:pPr lvl="1" marL="914400" indent="-28260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If necessary, does it include instructions for how to use or navigate your web project?</a:t>
            </a:r>
            <a:endParaRPr b="0" lang="en-US" sz="850" spc="-1" strike="noStrike">
              <a:latin typeface="Arial"/>
            </a:endParaRPr>
          </a:p>
          <a:p>
            <a:pPr lvl="1" marL="914400" indent="-28260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Is the README file formatted well?</a:t>
            </a:r>
            <a:endParaRPr b="0" lang="en-US" sz="85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Google Shape;148;p30"/>
          <p:cNvSpPr/>
          <p:nvPr/>
        </p:nvSpPr>
        <p:spPr>
          <a:xfrm>
            <a:off x="123480" y="940320"/>
            <a:ext cx="3150720" cy="230760"/>
          </a:xfrm>
          <a:prstGeom prst="rect">
            <a:avLst/>
          </a:prstGeom>
          <a:noFill/>
          <a:ln w="0">
            <a:noFill/>
          </a:ln>
        </p:spPr>
        <p:style>
          <a:lnRef idx="0"/>
          <a:fillRef idx="0"/>
          <a:effectRef idx="0"/>
          <a:fontRef idx="minor"/>
        </p:style>
        <p:txBody>
          <a:bodyPr anchor="t">
            <a:normAutofit fontScale="94000"/>
          </a:bodyPr>
          <a:p>
            <a:pPr>
              <a:lnSpc>
                <a:spcPct val="114000"/>
              </a:lnSpc>
              <a:buNone/>
              <a:tabLst>
                <a:tab algn="l" pos="0"/>
              </a:tabLst>
            </a:pPr>
            <a:r>
              <a:rPr b="1" lang="en-GB" sz="850" spc="-1" strike="noStrike">
                <a:solidFill>
                  <a:srgbClr val="3e3d3f"/>
                </a:solidFill>
                <a:latin typeface="Arial"/>
                <a:ea typeface="Arial"/>
              </a:rPr>
              <a:t>5 of 30: Showcase how you use HTML5 boilerplate</a:t>
            </a:r>
            <a:endParaRPr b="0" lang="en-US" sz="850" spc="-1" strike="noStrike">
              <a:latin typeface="Arial"/>
            </a:endParaRPr>
          </a:p>
        </p:txBody>
      </p:sp>
      <p:sp>
        <p:nvSpPr>
          <p:cNvPr id="69" name="Google Shape;149;p30"/>
          <p:cNvSpPr/>
          <p:nvPr/>
        </p:nvSpPr>
        <p:spPr>
          <a:xfrm>
            <a:off x="3397680" y="1510200"/>
            <a:ext cx="5289120" cy="3213360"/>
          </a:xfrm>
          <a:prstGeom prst="rect">
            <a:avLst/>
          </a:prstGeom>
          <a:noFill/>
          <a:ln w="9525">
            <a:solidFill>
              <a:srgbClr val="000000"/>
            </a:solidFill>
            <a:prstDash val="dot"/>
            <a:round/>
          </a:ln>
        </p:spPr>
        <p:style>
          <a:lnRef idx="0"/>
          <a:fillRef idx="0"/>
          <a:effectRef idx="0"/>
          <a:fontRef idx="minor"/>
        </p:style>
        <p:txBody>
          <a:bodyPr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one or more screenshot(s) of HTML5 boilerplate from any of your HTML files, and remove this frame and text.</a:t>
            </a:r>
            <a:endParaRPr b="0" lang="en-US" sz="1500" spc="-1" strike="noStrike">
              <a:latin typeface="Arial"/>
            </a:endParaRPr>
          </a:p>
        </p:txBody>
      </p:sp>
      <p:sp>
        <p:nvSpPr>
          <p:cNvPr id="70" name="Google Shape;150;p30"/>
          <p:cNvSpPr/>
          <p:nvPr/>
        </p:nvSpPr>
        <p:spPr>
          <a:xfrm>
            <a:off x="1820160" y="335880"/>
            <a:ext cx="5506920" cy="3261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71" name="Google Shape;151;p30"/>
          <p:cNvSpPr/>
          <p:nvPr/>
        </p:nvSpPr>
        <p:spPr>
          <a:xfrm>
            <a:off x="1820160" y="111960"/>
            <a:ext cx="5506920" cy="2235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72" name="Google Shape;152;p30"/>
          <p:cNvSpPr/>
          <p:nvPr/>
        </p:nvSpPr>
        <p:spPr>
          <a:xfrm>
            <a:off x="1820160" y="717120"/>
            <a:ext cx="5506920" cy="41112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2400" spc="-1" strike="noStrike">
                <a:solidFill>
                  <a:srgbClr val="3e3d3f"/>
                </a:solidFill>
                <a:latin typeface="Arial"/>
                <a:ea typeface="Arial"/>
              </a:rPr>
              <a:t>HTML5 Boilerplate</a:t>
            </a:r>
            <a:endParaRPr b="0" lang="en-US" sz="2400" spc="-1" strike="noStrike">
              <a:latin typeface="Arial"/>
            </a:endParaRPr>
          </a:p>
        </p:txBody>
      </p:sp>
      <p:sp>
        <p:nvSpPr>
          <p:cNvPr id="73" name="Google Shape;153;p30"/>
          <p:cNvSpPr/>
          <p:nvPr/>
        </p:nvSpPr>
        <p:spPr>
          <a:xfrm>
            <a:off x="123480" y="1175760"/>
            <a:ext cx="3150720" cy="1833120"/>
          </a:xfrm>
          <a:prstGeom prst="rect">
            <a:avLst/>
          </a:prstGeom>
          <a:noFill/>
          <a:ln w="0">
            <a:noFill/>
          </a:ln>
        </p:spPr>
        <p:style>
          <a:lnRef idx="0"/>
          <a:fillRef idx="0"/>
          <a:effectRef idx="0"/>
          <a:fontRef idx="minor"/>
        </p:style>
        <p:txBody>
          <a:bodyPr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Does your html have:</a:t>
            </a:r>
            <a:endParaRPr b="0" lang="en-US" sz="850" spc="-1" strike="noStrike">
              <a:latin typeface="Arial"/>
            </a:endParaRPr>
          </a:p>
          <a:p>
            <a:pPr lvl="1" marL="914400" indent="-28260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DOCTYPE</a:t>
            </a:r>
            <a:endParaRPr b="0" lang="en-US" sz="850" spc="-1" strike="noStrike">
              <a:latin typeface="Arial"/>
            </a:endParaRPr>
          </a:p>
          <a:p>
            <a:pPr lvl="1" marL="914400" indent="-28260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lang attribute in &lt;html&gt;</a:t>
            </a:r>
            <a:endParaRPr b="0" lang="en-US" sz="850" spc="-1" strike="noStrike">
              <a:latin typeface="Arial"/>
            </a:endParaRPr>
          </a:p>
          <a:p>
            <a:pPr lvl="1" marL="914400" indent="-28260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charset metadata</a:t>
            </a:r>
            <a:endParaRPr b="0" lang="en-US" sz="850" spc="-1" strike="noStrike">
              <a:latin typeface="Arial"/>
            </a:endParaRPr>
          </a:p>
          <a:p>
            <a:pPr lvl="1" marL="914400" indent="-28260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viewport metadata</a:t>
            </a:r>
            <a:endParaRPr b="0" lang="en-US" sz="850" spc="-1" strike="noStrike">
              <a:latin typeface="Arial"/>
            </a:endParaRPr>
          </a:p>
          <a:p>
            <a:pPr lvl="1" marL="914400" indent="-28260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page title</a:t>
            </a:r>
            <a:endParaRPr b="0" lang="en-US" sz="85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Google Shape;158;p31"/>
          <p:cNvSpPr/>
          <p:nvPr/>
        </p:nvSpPr>
        <p:spPr>
          <a:xfrm>
            <a:off x="123480" y="940320"/>
            <a:ext cx="3150720" cy="230760"/>
          </a:xfrm>
          <a:prstGeom prst="rect">
            <a:avLst/>
          </a:prstGeom>
          <a:noFill/>
          <a:ln w="0">
            <a:noFill/>
          </a:ln>
        </p:spPr>
        <p:style>
          <a:lnRef idx="0"/>
          <a:fillRef idx="0"/>
          <a:effectRef idx="0"/>
          <a:fontRef idx="minor"/>
        </p:style>
        <p:txBody>
          <a:bodyPr anchor="t">
            <a:normAutofit fontScale="94000"/>
          </a:bodyPr>
          <a:p>
            <a:pPr>
              <a:lnSpc>
                <a:spcPct val="114000"/>
              </a:lnSpc>
              <a:buNone/>
              <a:tabLst>
                <a:tab algn="l" pos="0"/>
              </a:tabLst>
            </a:pPr>
            <a:r>
              <a:rPr b="1" lang="en-GB" sz="850" spc="-1" strike="noStrike">
                <a:solidFill>
                  <a:srgbClr val="3e3d3f"/>
                </a:solidFill>
                <a:latin typeface="Arial"/>
                <a:ea typeface="Arial"/>
              </a:rPr>
              <a:t>6 of 30: Showcase landing page navigation</a:t>
            </a:r>
            <a:endParaRPr b="0" lang="en-US" sz="850" spc="-1" strike="noStrike">
              <a:latin typeface="Arial"/>
            </a:endParaRPr>
          </a:p>
        </p:txBody>
      </p:sp>
      <p:sp>
        <p:nvSpPr>
          <p:cNvPr id="75" name="Google Shape;159;p31"/>
          <p:cNvSpPr/>
          <p:nvPr/>
        </p:nvSpPr>
        <p:spPr>
          <a:xfrm>
            <a:off x="3397680" y="1510200"/>
            <a:ext cx="5289120" cy="3213360"/>
          </a:xfrm>
          <a:prstGeom prst="rect">
            <a:avLst/>
          </a:prstGeom>
          <a:noFill/>
          <a:ln w="9525">
            <a:solidFill>
              <a:srgbClr val="000000"/>
            </a:solidFill>
            <a:prstDash val="dot"/>
            <a:round/>
          </a:ln>
        </p:spPr>
        <p:style>
          <a:lnRef idx="0"/>
          <a:fillRef idx="0"/>
          <a:effectRef idx="0"/>
          <a:fontRef idx="minor"/>
        </p:style>
        <p:txBody>
          <a:bodyPr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one or more screenshot(s) of the HTML (nav, menu, anchors) of your landing page navigation, and remove this frame and text.</a:t>
            </a:r>
            <a:endParaRPr b="0" lang="en-US" sz="1500" spc="-1" strike="noStrike">
              <a:latin typeface="Arial"/>
            </a:endParaRPr>
          </a:p>
        </p:txBody>
      </p:sp>
      <p:sp>
        <p:nvSpPr>
          <p:cNvPr id="76" name="Google Shape;160;p31"/>
          <p:cNvSpPr/>
          <p:nvPr/>
        </p:nvSpPr>
        <p:spPr>
          <a:xfrm>
            <a:off x="1820160" y="335880"/>
            <a:ext cx="5506920" cy="3261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77" name="Google Shape;161;p31"/>
          <p:cNvSpPr/>
          <p:nvPr/>
        </p:nvSpPr>
        <p:spPr>
          <a:xfrm>
            <a:off x="1820160" y="111960"/>
            <a:ext cx="5506920" cy="2235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78" name="Google Shape;162;p31"/>
          <p:cNvSpPr/>
          <p:nvPr/>
        </p:nvSpPr>
        <p:spPr>
          <a:xfrm>
            <a:off x="1820160" y="717120"/>
            <a:ext cx="5506920" cy="41112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2400" spc="-1" strike="noStrike">
                <a:solidFill>
                  <a:srgbClr val="3e3d3f"/>
                </a:solidFill>
                <a:latin typeface="Arial"/>
                <a:ea typeface="Arial"/>
              </a:rPr>
              <a:t>Landing Page Navigation</a:t>
            </a:r>
            <a:endParaRPr b="0" lang="en-US" sz="2400" spc="-1" strike="noStrike">
              <a:latin typeface="Arial"/>
            </a:endParaRPr>
          </a:p>
        </p:txBody>
      </p:sp>
      <p:sp>
        <p:nvSpPr>
          <p:cNvPr id="79" name="Google Shape;163;p31"/>
          <p:cNvSpPr/>
          <p:nvPr/>
        </p:nvSpPr>
        <p:spPr>
          <a:xfrm>
            <a:off x="123480" y="1175760"/>
            <a:ext cx="3150720" cy="1833120"/>
          </a:xfrm>
          <a:prstGeom prst="rect">
            <a:avLst/>
          </a:prstGeom>
          <a:noFill/>
          <a:ln w="0">
            <a:noFill/>
          </a:ln>
        </p:spPr>
        <p:style>
          <a:lnRef idx="0"/>
          <a:fillRef idx="0"/>
          <a:effectRef idx="0"/>
          <a:fontRef idx="minor"/>
        </p:style>
        <p:txBody>
          <a:bodyPr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Which page is the one that browsers will load initially?</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How do you handle navigation to other parts of the landing page, and/or to other pages in the website? </a:t>
            </a:r>
            <a:endParaRPr b="0" lang="en-US" sz="850" spc="-1" strike="noStrike">
              <a:latin typeface="Arial"/>
            </a:endParaRPr>
          </a:p>
        </p:txBody>
      </p:sp>
      <p:sp>
        <p:nvSpPr>
          <p:cNvPr id="80" name="Google Shape;164;p31"/>
          <p:cNvSpPr/>
          <p:nvPr/>
        </p:nvSpPr>
        <p:spPr>
          <a:xfrm>
            <a:off x="213120" y="2661480"/>
            <a:ext cx="3068640" cy="1833120"/>
          </a:xfrm>
          <a:prstGeom prst="rect">
            <a:avLst/>
          </a:prstGeom>
          <a:noFill/>
          <a:ln w="9525">
            <a:solidFill>
              <a:srgbClr val="000000"/>
            </a:solidFill>
            <a:prstDash val="dot"/>
            <a:round/>
          </a:ln>
        </p:spPr>
        <p:style>
          <a:lnRef idx="0"/>
          <a:fillRef idx="0"/>
          <a:effectRef idx="0"/>
          <a:fontRef idx="minor"/>
        </p:style>
        <p:txBody>
          <a:bodyPr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screenshot of your landing page navigation menu as it appears on the browser, and remove this frame and text.</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Google Shape;169;p32"/>
          <p:cNvSpPr/>
          <p:nvPr/>
        </p:nvSpPr>
        <p:spPr>
          <a:xfrm>
            <a:off x="123480" y="940320"/>
            <a:ext cx="3150720" cy="230760"/>
          </a:xfrm>
          <a:prstGeom prst="rect">
            <a:avLst/>
          </a:prstGeom>
          <a:noFill/>
          <a:ln w="0">
            <a:noFill/>
          </a:ln>
        </p:spPr>
        <p:style>
          <a:lnRef idx="0"/>
          <a:fillRef idx="0"/>
          <a:effectRef idx="0"/>
          <a:fontRef idx="minor"/>
        </p:style>
        <p:txBody>
          <a:bodyPr anchor="t">
            <a:normAutofit fontScale="94000"/>
          </a:bodyPr>
          <a:p>
            <a:pPr>
              <a:lnSpc>
                <a:spcPct val="114000"/>
              </a:lnSpc>
              <a:buNone/>
              <a:tabLst>
                <a:tab algn="l" pos="0"/>
              </a:tabLst>
            </a:pPr>
            <a:r>
              <a:rPr b="1" lang="en-GB" sz="850" spc="-1" strike="noStrike">
                <a:solidFill>
                  <a:srgbClr val="3e3d3f"/>
                </a:solidFill>
                <a:latin typeface="Arial"/>
                <a:ea typeface="Arial"/>
              </a:rPr>
              <a:t>7 of 30: Showcase navigation between pages</a:t>
            </a:r>
            <a:endParaRPr b="0" lang="en-US" sz="850" spc="-1" strike="noStrike">
              <a:latin typeface="Arial"/>
            </a:endParaRPr>
          </a:p>
        </p:txBody>
      </p:sp>
      <p:sp>
        <p:nvSpPr>
          <p:cNvPr id="82" name="Google Shape;170;p32"/>
          <p:cNvSpPr/>
          <p:nvPr/>
        </p:nvSpPr>
        <p:spPr>
          <a:xfrm>
            <a:off x="3397680" y="1510200"/>
            <a:ext cx="5289120" cy="3213360"/>
          </a:xfrm>
          <a:prstGeom prst="rect">
            <a:avLst/>
          </a:prstGeom>
          <a:noFill/>
          <a:ln w="9525">
            <a:solidFill>
              <a:srgbClr val="000000"/>
            </a:solidFill>
            <a:prstDash val="dot"/>
            <a:round/>
          </a:ln>
        </p:spPr>
        <p:style>
          <a:lnRef idx="0"/>
          <a:fillRef idx="0"/>
          <a:effectRef idx="0"/>
          <a:fontRef idx="minor"/>
        </p:style>
        <p:txBody>
          <a:bodyPr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one or more screenshot(s) of the HTML (nav, menu, anchors) of other pages, and remove this frame and text.</a:t>
            </a:r>
            <a:endParaRPr b="0" lang="en-US" sz="1500" spc="-1" strike="noStrike">
              <a:latin typeface="Arial"/>
            </a:endParaRPr>
          </a:p>
        </p:txBody>
      </p:sp>
      <p:sp>
        <p:nvSpPr>
          <p:cNvPr id="83" name="Google Shape;171;p32"/>
          <p:cNvSpPr/>
          <p:nvPr/>
        </p:nvSpPr>
        <p:spPr>
          <a:xfrm>
            <a:off x="1820160" y="335880"/>
            <a:ext cx="5506920" cy="3261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84" name="Google Shape;172;p32"/>
          <p:cNvSpPr/>
          <p:nvPr/>
        </p:nvSpPr>
        <p:spPr>
          <a:xfrm>
            <a:off x="1820160" y="111960"/>
            <a:ext cx="5506920" cy="2235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85" name="Google Shape;173;p32"/>
          <p:cNvSpPr/>
          <p:nvPr/>
        </p:nvSpPr>
        <p:spPr>
          <a:xfrm>
            <a:off x="1820160" y="717120"/>
            <a:ext cx="5506920" cy="41112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2400" spc="-1" strike="noStrike">
                <a:solidFill>
                  <a:srgbClr val="3e3d3f"/>
                </a:solidFill>
                <a:latin typeface="Arial"/>
                <a:ea typeface="Arial"/>
              </a:rPr>
              <a:t>Multi-Page Navigation</a:t>
            </a:r>
            <a:endParaRPr b="0" lang="en-US" sz="2400" spc="-1" strike="noStrike">
              <a:latin typeface="Arial"/>
            </a:endParaRPr>
          </a:p>
        </p:txBody>
      </p:sp>
      <p:sp>
        <p:nvSpPr>
          <p:cNvPr id="86" name="Google Shape;174;p32"/>
          <p:cNvSpPr/>
          <p:nvPr/>
        </p:nvSpPr>
        <p:spPr>
          <a:xfrm>
            <a:off x="123480" y="1175760"/>
            <a:ext cx="3150720" cy="1833120"/>
          </a:xfrm>
          <a:prstGeom prst="rect">
            <a:avLst/>
          </a:prstGeom>
          <a:noFill/>
          <a:ln w="0">
            <a:noFill/>
          </a:ln>
        </p:spPr>
        <p:style>
          <a:lnRef idx="0"/>
          <a:fillRef idx="0"/>
          <a:effectRef idx="0"/>
          <a:fontRef idx="minor"/>
        </p:style>
        <p:txBody>
          <a:bodyPr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How do you handle navigation from other pages back to the home page?</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How do you handle navigation between pages (back-and-forth) in general? </a:t>
            </a:r>
            <a:endParaRPr b="0" lang="en-US" sz="85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Google Shape;179;p33"/>
          <p:cNvSpPr/>
          <p:nvPr/>
        </p:nvSpPr>
        <p:spPr>
          <a:xfrm>
            <a:off x="123480" y="940320"/>
            <a:ext cx="3150720" cy="230760"/>
          </a:xfrm>
          <a:prstGeom prst="rect">
            <a:avLst/>
          </a:prstGeom>
          <a:noFill/>
          <a:ln w="0">
            <a:noFill/>
          </a:ln>
        </p:spPr>
        <p:style>
          <a:lnRef idx="0"/>
          <a:fillRef idx="0"/>
          <a:effectRef idx="0"/>
          <a:fontRef idx="minor"/>
        </p:style>
        <p:txBody>
          <a:bodyPr anchor="t">
            <a:normAutofit fontScale="94000"/>
          </a:bodyPr>
          <a:p>
            <a:pPr>
              <a:lnSpc>
                <a:spcPct val="114000"/>
              </a:lnSpc>
              <a:buNone/>
              <a:tabLst>
                <a:tab algn="l" pos="0"/>
              </a:tabLst>
            </a:pPr>
            <a:r>
              <a:rPr b="1" lang="en-GB" sz="850" spc="-1" strike="noStrike">
                <a:solidFill>
                  <a:srgbClr val="3e3d3f"/>
                </a:solidFill>
                <a:latin typeface="Arial"/>
                <a:ea typeface="Arial"/>
              </a:rPr>
              <a:t>8 of 30: Showcase HTML structure</a:t>
            </a:r>
            <a:endParaRPr b="0" lang="en-US" sz="850" spc="-1" strike="noStrike">
              <a:latin typeface="Arial"/>
            </a:endParaRPr>
          </a:p>
        </p:txBody>
      </p:sp>
      <p:sp>
        <p:nvSpPr>
          <p:cNvPr id="88" name="Google Shape;180;p33"/>
          <p:cNvSpPr/>
          <p:nvPr/>
        </p:nvSpPr>
        <p:spPr>
          <a:xfrm>
            <a:off x="3397680" y="1510200"/>
            <a:ext cx="5289120" cy="3213360"/>
          </a:xfrm>
          <a:prstGeom prst="rect">
            <a:avLst/>
          </a:prstGeom>
          <a:noFill/>
          <a:ln w="9525">
            <a:solidFill>
              <a:srgbClr val="000000"/>
            </a:solidFill>
            <a:prstDash val="dot"/>
            <a:round/>
          </a:ln>
        </p:spPr>
        <p:style>
          <a:lnRef idx="0"/>
          <a:fillRef idx="0"/>
          <a:effectRef idx="0"/>
          <a:fontRef idx="minor"/>
        </p:style>
        <p:txBody>
          <a:bodyPr tIns="91440" bIns="91440" anchor="ctr">
            <a:noAutofit/>
          </a:bodyPr>
          <a:p>
            <a:pPr algn="ctr">
              <a:lnSpc>
                <a:spcPct val="100000"/>
              </a:lnSpc>
              <a:buNone/>
              <a:tabLst>
                <a:tab algn="l" pos="0"/>
              </a:tabLst>
            </a:pPr>
            <a:r>
              <a:rPr b="0" i="1" lang="en-GB" sz="1500" spc="-1" strike="noStrike">
                <a:solidFill>
                  <a:srgbClr val="04488e"/>
                </a:solidFill>
                <a:latin typeface="Arial"/>
                <a:ea typeface="Arial"/>
              </a:rPr>
              <a:t>Add one or more screenshot(s) of the HTML</a:t>
            </a:r>
            <a:br>
              <a:rPr sz="1500"/>
            </a:br>
            <a:r>
              <a:rPr b="0" i="1" lang="en-GB" sz="1500" spc="-1" strike="noStrike">
                <a:solidFill>
                  <a:srgbClr val="04488e"/>
                </a:solidFill>
                <a:latin typeface="Arial"/>
                <a:ea typeface="Arial"/>
              </a:rPr>
              <a:t>*highlight how elements, especially sections, are nested</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*highlight how indentation and white spaces are used, </a:t>
            </a:r>
            <a:endParaRPr b="0" lang="en-US" sz="1500" spc="-1" strike="noStrike">
              <a:latin typeface="Arial"/>
            </a:endParaRPr>
          </a:p>
          <a:p>
            <a:pPr algn="ctr">
              <a:lnSpc>
                <a:spcPct val="100000"/>
              </a:lnSpc>
              <a:buNone/>
              <a:tabLst>
                <a:tab algn="l" pos="0"/>
              </a:tabLst>
            </a:pPr>
            <a:r>
              <a:rPr b="0" i="1" lang="en-GB" sz="1500" spc="-1" strike="noStrike">
                <a:solidFill>
                  <a:srgbClr val="04488e"/>
                </a:solidFill>
                <a:latin typeface="Arial"/>
                <a:ea typeface="Arial"/>
              </a:rPr>
              <a:t>and remove this frame and text.</a:t>
            </a:r>
            <a:endParaRPr b="0" lang="en-US" sz="1500" spc="-1" strike="noStrike">
              <a:latin typeface="Arial"/>
            </a:endParaRPr>
          </a:p>
        </p:txBody>
      </p:sp>
      <p:sp>
        <p:nvSpPr>
          <p:cNvPr id="89" name="Google Shape;181;p33"/>
          <p:cNvSpPr/>
          <p:nvPr/>
        </p:nvSpPr>
        <p:spPr>
          <a:xfrm>
            <a:off x="1820160" y="335880"/>
            <a:ext cx="5506920" cy="3261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1400" spc="-1" strike="noStrike">
                <a:solidFill>
                  <a:srgbClr val="04488e"/>
                </a:solidFill>
                <a:latin typeface="Arial"/>
                <a:ea typeface="Arial"/>
              </a:rPr>
              <a:t>Your Name - Your Project’s Title</a:t>
            </a:r>
            <a:endParaRPr b="0" lang="en-US" sz="1400" spc="-1" strike="noStrike">
              <a:latin typeface="Arial"/>
            </a:endParaRPr>
          </a:p>
        </p:txBody>
      </p:sp>
      <p:sp>
        <p:nvSpPr>
          <p:cNvPr id="90" name="Google Shape;182;p33"/>
          <p:cNvSpPr/>
          <p:nvPr/>
        </p:nvSpPr>
        <p:spPr>
          <a:xfrm>
            <a:off x="1820160" y="111960"/>
            <a:ext cx="5506920" cy="22356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0" lang="en-GB" sz="1200" spc="-1" strike="noStrike">
                <a:solidFill>
                  <a:srgbClr val="3e3d3f"/>
                </a:solidFill>
                <a:latin typeface="Arial"/>
                <a:ea typeface="Arial"/>
              </a:rPr>
              <a:t>Static Website - Final Project</a:t>
            </a:r>
            <a:endParaRPr b="0" lang="en-US" sz="1200" spc="-1" strike="noStrike">
              <a:latin typeface="Arial"/>
            </a:endParaRPr>
          </a:p>
        </p:txBody>
      </p:sp>
      <p:sp>
        <p:nvSpPr>
          <p:cNvPr id="91" name="Google Shape;183;p33"/>
          <p:cNvSpPr/>
          <p:nvPr/>
        </p:nvSpPr>
        <p:spPr>
          <a:xfrm>
            <a:off x="1820160" y="717120"/>
            <a:ext cx="5506920" cy="411120"/>
          </a:xfrm>
          <a:prstGeom prst="rect">
            <a:avLst/>
          </a:prstGeom>
          <a:noFill/>
          <a:ln w="0">
            <a:noFill/>
          </a:ln>
        </p:spPr>
        <p:style>
          <a:lnRef idx="0"/>
          <a:fillRef idx="0"/>
          <a:effectRef idx="0"/>
          <a:fontRef idx="minor"/>
        </p:style>
        <p:txBody>
          <a:bodyPr anchor="t">
            <a:noAutofit/>
          </a:bodyPr>
          <a:p>
            <a:pPr algn="ctr">
              <a:lnSpc>
                <a:spcPct val="114000"/>
              </a:lnSpc>
              <a:buNone/>
              <a:tabLst>
                <a:tab algn="l" pos="0"/>
              </a:tabLst>
            </a:pPr>
            <a:r>
              <a:rPr b="1" lang="en-GB" sz="2400" spc="-1" strike="noStrike">
                <a:solidFill>
                  <a:srgbClr val="3e3d3f"/>
                </a:solidFill>
                <a:latin typeface="Arial"/>
                <a:ea typeface="Arial"/>
              </a:rPr>
              <a:t>General HTML Structure &amp; Format</a:t>
            </a:r>
            <a:endParaRPr b="0" lang="en-US" sz="2400" spc="-1" strike="noStrike">
              <a:latin typeface="Arial"/>
            </a:endParaRPr>
          </a:p>
        </p:txBody>
      </p:sp>
      <p:sp>
        <p:nvSpPr>
          <p:cNvPr id="92" name="Google Shape;184;p33"/>
          <p:cNvSpPr/>
          <p:nvPr/>
        </p:nvSpPr>
        <p:spPr>
          <a:xfrm>
            <a:off x="123480" y="1175760"/>
            <a:ext cx="3150720" cy="2966760"/>
          </a:xfrm>
          <a:prstGeom prst="rect">
            <a:avLst/>
          </a:prstGeom>
          <a:noFill/>
          <a:ln w="0">
            <a:noFill/>
          </a:ln>
        </p:spPr>
        <p:style>
          <a:lnRef idx="0"/>
          <a:fillRef idx="0"/>
          <a:effectRef idx="0"/>
          <a:fontRef idx="minor"/>
        </p:style>
        <p:txBody>
          <a:bodyPr anchor="t">
            <a:normAutofit/>
          </a:bodyPr>
          <a:p>
            <a:pPr>
              <a:lnSpc>
                <a:spcPct val="114000"/>
              </a:lnSpc>
              <a:buNone/>
              <a:tabLst>
                <a:tab algn="l" pos="0"/>
              </a:tabLst>
            </a:pPr>
            <a:r>
              <a:rPr b="0" lang="en-GB" sz="850" spc="-1" strike="noStrike">
                <a:solidFill>
                  <a:srgbClr val="7f7f7f"/>
                </a:solidFill>
                <a:latin typeface="Arial"/>
                <a:ea typeface="Arial"/>
              </a:rPr>
              <a:t>Answer these questions: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How are your HTML elements nested?</a:t>
            </a:r>
            <a:endParaRPr b="0" lang="en-US" sz="850" spc="-1" strike="noStrike">
              <a:latin typeface="Arial"/>
            </a:endParaRPr>
          </a:p>
          <a:p>
            <a:pPr lvl="1" marL="914400" indent="-28260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Do you have a &lt;header&gt; section?</a:t>
            </a:r>
            <a:endParaRPr b="0" lang="en-US" sz="850" spc="-1" strike="noStrike">
              <a:latin typeface="Arial"/>
            </a:endParaRPr>
          </a:p>
          <a:p>
            <a:pPr lvl="1" marL="914400" indent="-28260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If so, what is in it? If your &lt;nav&gt; is not in it explain why.</a:t>
            </a:r>
            <a:endParaRPr b="0" lang="en-US" sz="850" spc="-1" strike="noStrike">
              <a:latin typeface="Arial"/>
            </a:endParaRPr>
          </a:p>
          <a:p>
            <a:pPr lvl="1" marL="914400" indent="-28260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Do you have a &lt;main&gt; section? </a:t>
            </a:r>
            <a:endParaRPr b="0" lang="en-US" sz="850" spc="-1" strike="noStrike">
              <a:latin typeface="Arial"/>
            </a:endParaRPr>
          </a:p>
          <a:p>
            <a:pPr lvl="1" marL="914400" indent="-28260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If so, what is in it? If not, explain why.</a:t>
            </a:r>
            <a:endParaRPr b="0" lang="en-US" sz="850" spc="-1" strike="noStrike">
              <a:latin typeface="Arial"/>
            </a:endParaRPr>
          </a:p>
          <a:p>
            <a:pPr lvl="1" marL="914400" indent="-28260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Do you have other &lt;sections&gt;? Which?</a:t>
            </a:r>
            <a:endParaRPr b="0" lang="en-US" sz="850" spc="-1" strike="noStrike">
              <a:latin typeface="Arial"/>
            </a:endParaRPr>
          </a:p>
          <a:p>
            <a:pPr lvl="1" marL="914400" indent="-28260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Do you have a &lt;footer&gt;?</a:t>
            </a:r>
            <a:endParaRPr b="0" lang="en-US" sz="850" spc="-1" strike="noStrike">
              <a:latin typeface="Arial"/>
            </a:endParaRPr>
          </a:p>
          <a:p>
            <a:pPr lvl="1" marL="914400" indent="-282600">
              <a:lnSpc>
                <a:spcPct val="114000"/>
              </a:lnSpc>
              <a:buClr>
                <a:srgbClr val="7f7f7f"/>
              </a:buClr>
              <a:buFont typeface="Arial"/>
              <a:buAutoNum type="romanLcParenR"/>
              <a:tabLst>
                <a:tab algn="l" pos="0"/>
              </a:tabLst>
            </a:pPr>
            <a:r>
              <a:rPr b="0" lang="en-GB" sz="850" spc="-1" strike="noStrike">
                <a:solidFill>
                  <a:srgbClr val="7f7f7f"/>
                </a:solidFill>
                <a:latin typeface="Arial"/>
                <a:ea typeface="Arial"/>
              </a:rPr>
              <a:t>Do you have other section elements?</a:t>
            </a:r>
            <a:endParaRPr b="0" lang="en-US" sz="850" spc="-1" strike="noStrike">
              <a:latin typeface="Arial"/>
            </a:endParaRPr>
          </a:p>
          <a:p>
            <a:pPr marL="457200" indent="-282600">
              <a:lnSpc>
                <a:spcPct val="114000"/>
              </a:lnSpc>
              <a:buClr>
                <a:srgbClr val="7f7f7f"/>
              </a:buClr>
              <a:buFont typeface="Arial"/>
              <a:buAutoNum type="alphaLcParenR"/>
              <a:tabLst>
                <a:tab algn="l" pos="0"/>
              </a:tabLst>
            </a:pPr>
            <a:r>
              <a:rPr b="0" lang="en-GB" sz="850" spc="-1" strike="noStrike">
                <a:solidFill>
                  <a:srgbClr val="7f7f7f"/>
                </a:solidFill>
                <a:latin typeface="Arial"/>
                <a:ea typeface="Arial"/>
              </a:rPr>
              <a:t>Ensure there are no noticeable issues with how your HTML is structured and formatted.</a:t>
            </a:r>
            <a:endParaRPr b="0" lang="en-US" sz="85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dda704"/>
      </a:accent6>
      <a:hlink>
        <a:srgbClr val="2598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PPTXPresentationEditor/1.1.0.0$MacOSX_AARCH64 LibreOffice_project/e114eadc50a9ff8d8c8a0567d6da8f454beeb84f</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2025-08-26T20:53:54Z</dcterms:modified>
  <cp:revision>1</cp:revision>
  <dc:subject/>
  <dc:title/>
</cp:coreProperties>
</file>