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cb82a852fa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cb82a852fa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b82a852fa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cb82a852fa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cb82a852fa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cb82a852fa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cb82a852fa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cb82a852fa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cb82a852fa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cb82a852fa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cb82a852fa_0_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cb82a852fa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cb82a852fa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cb82a852fa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cb82a852fa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cb82a852fa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cb82a852fa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cb82a852fa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cb82a852fa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cb82a852fa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cb82a852fa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cb82a852fa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b82a852fa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b82a852fa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cb82a852fa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cb82a852fa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cb82a852fa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cb82a852fa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cb82a852fa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cb82a852fa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cb82a852fa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cb82a852fa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cb82a852fa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cb82a852fa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cb82a852fa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cb82a852fa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cb82a852fa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cb82a852fa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cb82a852fa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cb82a852fa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cb82a852fa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cb82a852fa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cb82a852fa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cb82a852fa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cb82a852fa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cb82a852fa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cb82a852fa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cb82a852fa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cb82a852fa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cb82a852fa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cb82a852fa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cb82a852fa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b82a852fa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b82a852fa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cb82a852fa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cb82a852fa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b82a852fa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b82a852fa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cb82a852fa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cb82a852fa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cb82a852fa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cb82a852fa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nvSpPr>
        <p:spPr>
          <a:xfrm>
            <a:off x="157800" y="2664400"/>
            <a:ext cx="8828400" cy="400200"/>
          </a:xfrm>
          <a:prstGeom prst="rect">
            <a:avLst/>
          </a:prstGeom>
          <a:noFill/>
          <a:ln>
            <a:noFill/>
          </a:ln>
        </p:spPr>
        <p:txBody>
          <a:bodyPr anchorCtr="0" anchor="t" bIns="45700" lIns="91425" spcFirstLastPara="1" rIns="91425" wrap="square" tIns="45700">
            <a:normAutofit/>
          </a:bodyPr>
          <a:lstStyle/>
          <a:p>
            <a:pPr indent="0" lvl="0" marL="0" marR="0" rtl="0" algn="ctr">
              <a:lnSpc>
                <a:spcPct val="114000"/>
              </a:lnSpc>
              <a:spcBef>
                <a:spcPts val="0"/>
              </a:spcBef>
              <a:spcAft>
                <a:spcPts val="0"/>
              </a:spcAft>
              <a:buNone/>
            </a:pPr>
            <a:r>
              <a:rPr b="1" lang="en-GB" sz="1800">
                <a:solidFill>
                  <a:srgbClr val="04488E"/>
                </a:solidFill>
              </a:rPr>
              <a:t>Your Name</a:t>
            </a:r>
            <a:endParaRPr b="1" sz="1800">
              <a:solidFill>
                <a:srgbClr val="04488E"/>
              </a:solidFill>
            </a:endParaRPr>
          </a:p>
        </p:txBody>
      </p:sp>
      <p:sp>
        <p:nvSpPr>
          <p:cNvPr id="100" name="Google Shape;100;p25"/>
          <p:cNvSpPr txBox="1"/>
          <p:nvPr/>
        </p:nvSpPr>
        <p:spPr>
          <a:xfrm>
            <a:off x="157800" y="1210638"/>
            <a:ext cx="8828400" cy="508800"/>
          </a:xfrm>
          <a:prstGeom prst="rect">
            <a:avLst/>
          </a:prstGeom>
          <a:no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rPr b="1" lang="en-GB" sz="2400">
                <a:solidFill>
                  <a:srgbClr val="3E3D3F"/>
                </a:solidFill>
              </a:rPr>
              <a:t>Course 1 Final Project</a:t>
            </a:r>
            <a:endParaRPr b="1" sz="2400">
              <a:solidFill>
                <a:srgbClr val="3E3D3F"/>
              </a:solidFill>
            </a:endParaRPr>
          </a:p>
        </p:txBody>
      </p:sp>
      <p:sp>
        <p:nvSpPr>
          <p:cNvPr id="101" name="Google Shape;101;p25"/>
          <p:cNvSpPr txBox="1"/>
          <p:nvPr/>
        </p:nvSpPr>
        <p:spPr>
          <a:xfrm>
            <a:off x="157800" y="1719438"/>
            <a:ext cx="8828400" cy="508800"/>
          </a:xfrm>
          <a:prstGeom prst="rect">
            <a:avLst/>
          </a:prstGeom>
          <a:no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rPr lang="en-GB" sz="2400">
                <a:solidFill>
                  <a:srgbClr val="3E3D3F"/>
                </a:solidFill>
              </a:rPr>
              <a:t>Static Website</a:t>
            </a:r>
            <a:endParaRPr sz="2400">
              <a:solidFill>
                <a:srgbClr val="3E3D3F"/>
              </a:solidFill>
            </a:endParaRPr>
          </a:p>
        </p:txBody>
      </p:sp>
      <p:sp>
        <p:nvSpPr>
          <p:cNvPr id="102" name="Google Shape;102;p25"/>
          <p:cNvSpPr txBox="1"/>
          <p:nvPr/>
        </p:nvSpPr>
        <p:spPr>
          <a:xfrm>
            <a:off x="157800" y="3064600"/>
            <a:ext cx="8828400" cy="1064400"/>
          </a:xfrm>
          <a:prstGeom prst="rect">
            <a:avLst/>
          </a:prstGeom>
          <a:no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rPr b="1" lang="en-GB" sz="3200">
                <a:solidFill>
                  <a:srgbClr val="04488E"/>
                </a:solidFill>
              </a:rPr>
              <a:t>Your Project’s Title</a:t>
            </a:r>
            <a:r>
              <a:rPr b="1" lang="en-GB" sz="2400">
                <a:solidFill>
                  <a:srgbClr val="04488E"/>
                </a:solidFill>
              </a:rPr>
              <a:t> </a:t>
            </a:r>
            <a:endParaRPr b="1" sz="2400">
              <a:solidFill>
                <a:srgbClr val="04488E"/>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nvSpPr>
        <p:spPr>
          <a:xfrm>
            <a:off x="123350" y="940450"/>
            <a:ext cx="3150900" cy="2310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dk1"/>
              </a:buClr>
              <a:buSzPts val="1100"/>
              <a:buFont typeface="Arial"/>
              <a:buNone/>
            </a:pPr>
            <a:r>
              <a:rPr b="1" lang="en-GB" sz="850">
                <a:solidFill>
                  <a:srgbClr val="3E3D3F"/>
                </a:solidFill>
              </a:rPr>
              <a:t>9 of 30: Showcase use of HTML comments</a:t>
            </a:r>
            <a:endParaRPr b="1" sz="850">
              <a:solidFill>
                <a:srgbClr val="3E3D3F"/>
              </a:solidFill>
            </a:endParaRPr>
          </a:p>
        </p:txBody>
      </p:sp>
      <p:sp>
        <p:nvSpPr>
          <p:cNvPr id="190" name="Google Shape;190;p34"/>
          <p:cNvSpPr txBox="1"/>
          <p:nvPr/>
        </p:nvSpPr>
        <p:spPr>
          <a:xfrm>
            <a:off x="3397825" y="1510075"/>
            <a:ext cx="5289300" cy="32136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one or more screenshot(s) of HTML comments</a:t>
            </a:r>
            <a:br>
              <a:rPr i="1" lang="en-GB" sz="1500">
                <a:solidFill>
                  <a:srgbClr val="04488E"/>
                </a:solidFill>
              </a:rPr>
            </a:br>
            <a:r>
              <a:rPr i="1" lang="en-GB" sz="1500">
                <a:solidFill>
                  <a:srgbClr val="04488E"/>
                </a:solidFill>
              </a:rPr>
              <a:t>*highlight how you use HTML comments, </a:t>
            </a:r>
            <a:endParaRPr i="1" sz="1500">
              <a:solidFill>
                <a:srgbClr val="04488E"/>
              </a:solidFill>
            </a:endParaRPr>
          </a:p>
          <a:p>
            <a:pPr indent="0" lvl="0" marL="0" rtl="0" algn="ctr">
              <a:spcBef>
                <a:spcPts val="0"/>
              </a:spcBef>
              <a:spcAft>
                <a:spcPts val="0"/>
              </a:spcAft>
              <a:buNone/>
            </a:pPr>
            <a:r>
              <a:rPr i="1" lang="en-GB" sz="1500">
                <a:solidFill>
                  <a:srgbClr val="04488E"/>
                </a:solidFill>
              </a:rPr>
              <a:t>and remove this frame and text.</a:t>
            </a:r>
            <a:endParaRPr i="1" sz="1500">
              <a:solidFill>
                <a:srgbClr val="04488E"/>
              </a:solidFill>
            </a:endParaRPr>
          </a:p>
        </p:txBody>
      </p:sp>
      <p:sp>
        <p:nvSpPr>
          <p:cNvPr id="191" name="Google Shape;191;p34"/>
          <p:cNvSpPr txBox="1"/>
          <p:nvPr/>
        </p:nvSpPr>
        <p:spPr>
          <a:xfrm>
            <a:off x="1820000" y="335975"/>
            <a:ext cx="5507100" cy="3264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Clr>
                <a:srgbClr val="000000"/>
              </a:buClr>
              <a:buSzPts val="1100"/>
              <a:buFont typeface="Arial"/>
              <a:buNone/>
            </a:pPr>
            <a:r>
              <a:rPr b="1" lang="en-GB">
                <a:solidFill>
                  <a:srgbClr val="04488E"/>
                </a:solidFill>
              </a:rPr>
              <a:t>Your Name - Your Project’s Title</a:t>
            </a:r>
            <a:endParaRPr b="1">
              <a:solidFill>
                <a:srgbClr val="04488E"/>
              </a:solidFill>
            </a:endParaRPr>
          </a:p>
        </p:txBody>
      </p:sp>
      <p:sp>
        <p:nvSpPr>
          <p:cNvPr id="192" name="Google Shape;192;p34"/>
          <p:cNvSpPr txBox="1"/>
          <p:nvPr/>
        </p:nvSpPr>
        <p:spPr>
          <a:xfrm>
            <a:off x="1820000" y="112125"/>
            <a:ext cx="5507100" cy="2238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None/>
            </a:pPr>
            <a:r>
              <a:rPr lang="en-GB" sz="1200">
                <a:solidFill>
                  <a:srgbClr val="3E3D3F"/>
                </a:solidFill>
              </a:rPr>
              <a:t>Static Website - Final Project</a:t>
            </a:r>
            <a:endParaRPr sz="1200">
              <a:solidFill>
                <a:srgbClr val="3E3D3F"/>
              </a:solidFill>
            </a:endParaRPr>
          </a:p>
        </p:txBody>
      </p:sp>
      <p:sp>
        <p:nvSpPr>
          <p:cNvPr id="193" name="Google Shape;193;p34"/>
          <p:cNvSpPr txBox="1"/>
          <p:nvPr/>
        </p:nvSpPr>
        <p:spPr>
          <a:xfrm>
            <a:off x="1820000" y="717200"/>
            <a:ext cx="55071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rPr b="1" lang="en-GB" sz="2400">
                <a:solidFill>
                  <a:srgbClr val="3E3D3F"/>
                </a:solidFill>
              </a:rPr>
              <a:t>HTML Comments</a:t>
            </a:r>
            <a:endParaRPr b="1" sz="2400">
              <a:solidFill>
                <a:srgbClr val="3E3D3F"/>
              </a:solidFill>
            </a:endParaRPr>
          </a:p>
        </p:txBody>
      </p:sp>
      <p:sp>
        <p:nvSpPr>
          <p:cNvPr id="194" name="Google Shape;194;p34"/>
          <p:cNvSpPr txBox="1"/>
          <p:nvPr/>
        </p:nvSpPr>
        <p:spPr>
          <a:xfrm>
            <a:off x="123350" y="1175675"/>
            <a:ext cx="3150900" cy="2967000"/>
          </a:xfrm>
          <a:prstGeom prst="rect">
            <a:avLst/>
          </a:prstGeom>
          <a:noFill/>
          <a:ln>
            <a:noFill/>
          </a:ln>
        </p:spPr>
        <p:txBody>
          <a:bodyPr anchorCtr="0" anchor="t" bIns="45700" lIns="91425" spcFirstLastPara="1" rIns="91425" wrap="square" tIns="45700">
            <a:normAutofit/>
          </a:bodyPr>
          <a:lstStyle/>
          <a:p>
            <a:pPr indent="0" lvl="0" marL="0" marR="0" rtl="0" algn="l">
              <a:lnSpc>
                <a:spcPct val="114000"/>
              </a:lnSpc>
              <a:spcBef>
                <a:spcPts val="0"/>
              </a:spcBef>
              <a:spcAft>
                <a:spcPts val="0"/>
              </a:spcAft>
              <a:buNone/>
            </a:pPr>
            <a:r>
              <a:rPr lang="en-GB" sz="850">
                <a:solidFill>
                  <a:srgbClr val="7F7F7F"/>
                </a:solidFill>
              </a:rPr>
              <a:t>Answer these questions:</a:t>
            </a:r>
            <a:endParaRPr sz="850">
              <a:solidFill>
                <a:srgbClr val="7F7F7F"/>
              </a:solidFill>
            </a:endParaRPr>
          </a:p>
          <a:p>
            <a:pPr indent="-282575" lvl="0" marL="457200" rtl="0" algn="l">
              <a:lnSpc>
                <a:spcPct val="114000"/>
              </a:lnSpc>
              <a:spcBef>
                <a:spcPts val="0"/>
              </a:spcBef>
              <a:spcAft>
                <a:spcPts val="0"/>
              </a:spcAft>
              <a:buClr>
                <a:srgbClr val="7F7F7F"/>
              </a:buClr>
              <a:buSzPts val="850"/>
              <a:buAutoNum type="alphaLcParenR"/>
            </a:pPr>
            <a:r>
              <a:rPr lang="en-GB" sz="850">
                <a:solidFill>
                  <a:srgbClr val="7F7F7F"/>
                </a:solidFill>
              </a:rPr>
              <a:t>Did you use comment lines in your HTML?</a:t>
            </a:r>
            <a:endParaRPr sz="850">
              <a:solidFill>
                <a:srgbClr val="7F7F7F"/>
              </a:solidFill>
            </a:endParaRPr>
          </a:p>
          <a:p>
            <a:pPr indent="-282575" lvl="0" marL="457200" rtl="0" algn="l">
              <a:lnSpc>
                <a:spcPct val="114000"/>
              </a:lnSpc>
              <a:spcBef>
                <a:spcPts val="0"/>
              </a:spcBef>
              <a:spcAft>
                <a:spcPts val="0"/>
              </a:spcAft>
              <a:buClr>
                <a:srgbClr val="7F7F7F"/>
              </a:buClr>
              <a:buSzPts val="850"/>
              <a:buAutoNum type="alphaLcParenR"/>
            </a:pPr>
            <a:r>
              <a:rPr lang="en-GB" sz="850">
                <a:solidFill>
                  <a:srgbClr val="7F7F7F"/>
                </a:solidFill>
              </a:rPr>
              <a:t>Give some examples of where, how and why.</a:t>
            </a:r>
            <a:endParaRPr sz="850">
              <a:solidFill>
                <a:srgbClr val="7F7F7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5"/>
          <p:cNvSpPr txBox="1"/>
          <p:nvPr/>
        </p:nvSpPr>
        <p:spPr>
          <a:xfrm>
            <a:off x="123350" y="940450"/>
            <a:ext cx="3150900" cy="2310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dk1"/>
              </a:buClr>
              <a:buSzPts val="1100"/>
              <a:buFont typeface="Arial"/>
              <a:buNone/>
            </a:pPr>
            <a:r>
              <a:rPr b="1" lang="en-GB" sz="850">
                <a:solidFill>
                  <a:srgbClr val="3E3D3F"/>
                </a:solidFill>
              </a:rPr>
              <a:t>10 of 30: Showcase inline CSS</a:t>
            </a:r>
            <a:endParaRPr b="1" sz="850">
              <a:solidFill>
                <a:srgbClr val="3E3D3F"/>
              </a:solidFill>
            </a:endParaRPr>
          </a:p>
        </p:txBody>
      </p:sp>
      <p:sp>
        <p:nvSpPr>
          <p:cNvPr id="200" name="Google Shape;200;p35"/>
          <p:cNvSpPr txBox="1"/>
          <p:nvPr/>
        </p:nvSpPr>
        <p:spPr>
          <a:xfrm>
            <a:off x="3397825" y="1510075"/>
            <a:ext cx="5289300" cy="32136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one or more screenshot(s) of </a:t>
            </a:r>
            <a:endParaRPr i="1" sz="1500">
              <a:solidFill>
                <a:srgbClr val="04488E"/>
              </a:solidFill>
            </a:endParaRPr>
          </a:p>
          <a:p>
            <a:pPr indent="0" lvl="0" marL="0" rtl="0" algn="ctr">
              <a:spcBef>
                <a:spcPts val="0"/>
              </a:spcBef>
              <a:spcAft>
                <a:spcPts val="0"/>
              </a:spcAft>
              <a:buNone/>
            </a:pPr>
            <a:r>
              <a:rPr i="1" lang="en-GB" sz="1500">
                <a:solidFill>
                  <a:srgbClr val="04488E"/>
                </a:solidFill>
              </a:rPr>
              <a:t>inline CSS in your project, </a:t>
            </a:r>
            <a:endParaRPr i="1" sz="1500">
              <a:solidFill>
                <a:srgbClr val="04488E"/>
              </a:solidFill>
            </a:endParaRPr>
          </a:p>
          <a:p>
            <a:pPr indent="0" lvl="0" marL="0" rtl="0" algn="ctr">
              <a:spcBef>
                <a:spcPts val="0"/>
              </a:spcBef>
              <a:spcAft>
                <a:spcPts val="0"/>
              </a:spcAft>
              <a:buNone/>
            </a:pPr>
            <a:r>
              <a:rPr i="1" lang="en-GB" sz="1500">
                <a:solidFill>
                  <a:srgbClr val="04488E"/>
                </a:solidFill>
              </a:rPr>
              <a:t>and remove this frame and text.</a:t>
            </a:r>
            <a:endParaRPr i="1" sz="1500">
              <a:solidFill>
                <a:srgbClr val="04488E"/>
              </a:solidFill>
            </a:endParaRPr>
          </a:p>
        </p:txBody>
      </p:sp>
      <p:sp>
        <p:nvSpPr>
          <p:cNvPr id="201" name="Google Shape;201;p35"/>
          <p:cNvSpPr txBox="1"/>
          <p:nvPr/>
        </p:nvSpPr>
        <p:spPr>
          <a:xfrm>
            <a:off x="1820000" y="335975"/>
            <a:ext cx="5507100" cy="3264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Clr>
                <a:srgbClr val="000000"/>
              </a:buClr>
              <a:buSzPts val="1100"/>
              <a:buFont typeface="Arial"/>
              <a:buNone/>
            </a:pPr>
            <a:r>
              <a:rPr b="1" lang="en-GB">
                <a:solidFill>
                  <a:srgbClr val="04488E"/>
                </a:solidFill>
              </a:rPr>
              <a:t>Your Name - Your Project’s Title</a:t>
            </a:r>
            <a:endParaRPr b="1">
              <a:solidFill>
                <a:srgbClr val="04488E"/>
              </a:solidFill>
            </a:endParaRPr>
          </a:p>
        </p:txBody>
      </p:sp>
      <p:sp>
        <p:nvSpPr>
          <p:cNvPr id="202" name="Google Shape;202;p35"/>
          <p:cNvSpPr txBox="1"/>
          <p:nvPr/>
        </p:nvSpPr>
        <p:spPr>
          <a:xfrm>
            <a:off x="1820000" y="112125"/>
            <a:ext cx="5507100" cy="2238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None/>
            </a:pPr>
            <a:r>
              <a:rPr lang="en-GB" sz="1200">
                <a:solidFill>
                  <a:srgbClr val="3E3D3F"/>
                </a:solidFill>
              </a:rPr>
              <a:t>Static Website - Final Project</a:t>
            </a:r>
            <a:endParaRPr sz="1200">
              <a:solidFill>
                <a:srgbClr val="3E3D3F"/>
              </a:solidFill>
            </a:endParaRPr>
          </a:p>
        </p:txBody>
      </p:sp>
      <p:sp>
        <p:nvSpPr>
          <p:cNvPr id="203" name="Google Shape;203;p35"/>
          <p:cNvSpPr txBox="1"/>
          <p:nvPr/>
        </p:nvSpPr>
        <p:spPr>
          <a:xfrm>
            <a:off x="1820000" y="717200"/>
            <a:ext cx="55071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rPr b="1" lang="en-GB" sz="2400">
                <a:solidFill>
                  <a:srgbClr val="3E3D3F"/>
                </a:solidFill>
              </a:rPr>
              <a:t>Inline CSS</a:t>
            </a:r>
            <a:endParaRPr b="1" sz="2400">
              <a:solidFill>
                <a:srgbClr val="3E3D3F"/>
              </a:solidFill>
            </a:endParaRPr>
          </a:p>
        </p:txBody>
      </p:sp>
      <p:sp>
        <p:nvSpPr>
          <p:cNvPr id="204" name="Google Shape;204;p35"/>
          <p:cNvSpPr txBox="1"/>
          <p:nvPr/>
        </p:nvSpPr>
        <p:spPr>
          <a:xfrm>
            <a:off x="123350" y="1175675"/>
            <a:ext cx="3150900" cy="2967000"/>
          </a:xfrm>
          <a:prstGeom prst="rect">
            <a:avLst/>
          </a:prstGeom>
          <a:noFill/>
          <a:ln>
            <a:noFill/>
          </a:ln>
        </p:spPr>
        <p:txBody>
          <a:bodyPr anchorCtr="0" anchor="t" bIns="45700" lIns="91425" spcFirstLastPara="1" rIns="91425" wrap="square" tIns="45700">
            <a:normAutofit/>
          </a:bodyPr>
          <a:lstStyle/>
          <a:p>
            <a:pPr indent="0" lvl="0" marL="0" marR="0" rtl="0" algn="l">
              <a:lnSpc>
                <a:spcPct val="114000"/>
              </a:lnSpc>
              <a:spcBef>
                <a:spcPts val="0"/>
              </a:spcBef>
              <a:spcAft>
                <a:spcPts val="0"/>
              </a:spcAft>
              <a:buNone/>
            </a:pPr>
            <a:r>
              <a:rPr lang="en-GB" sz="850">
                <a:solidFill>
                  <a:srgbClr val="7F7F7F"/>
                </a:solidFill>
              </a:rPr>
              <a:t>Answer these questions:</a:t>
            </a:r>
            <a:endParaRPr sz="850">
              <a:solidFill>
                <a:srgbClr val="7F7F7F"/>
              </a:solidFill>
            </a:endParaRPr>
          </a:p>
          <a:p>
            <a:pPr indent="-282575" lvl="0" marL="457200" rtl="0" algn="l">
              <a:lnSpc>
                <a:spcPct val="114000"/>
              </a:lnSpc>
              <a:spcBef>
                <a:spcPts val="0"/>
              </a:spcBef>
              <a:spcAft>
                <a:spcPts val="0"/>
              </a:spcAft>
              <a:buClr>
                <a:srgbClr val="7F7F7F"/>
              </a:buClr>
              <a:buSzPts val="850"/>
              <a:buAutoNum type="alphaLcParenR"/>
            </a:pPr>
            <a:r>
              <a:rPr lang="en-GB" sz="850">
                <a:solidFill>
                  <a:srgbClr val="7F7F7F"/>
                </a:solidFill>
              </a:rPr>
              <a:t>Can you show one example of inline styling?</a:t>
            </a:r>
            <a:endParaRPr sz="850">
              <a:solidFill>
                <a:srgbClr val="7F7F7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nvSpPr>
        <p:spPr>
          <a:xfrm>
            <a:off x="123350" y="940450"/>
            <a:ext cx="3150900" cy="2310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dk1"/>
              </a:buClr>
              <a:buSzPts val="1100"/>
              <a:buFont typeface="Arial"/>
              <a:buNone/>
            </a:pPr>
            <a:r>
              <a:rPr b="1" lang="en-GB" sz="850">
                <a:solidFill>
                  <a:srgbClr val="3E3D3F"/>
                </a:solidFill>
              </a:rPr>
              <a:t>11 of 30: Showcase internal CSS</a:t>
            </a:r>
            <a:endParaRPr b="1" sz="850">
              <a:solidFill>
                <a:srgbClr val="3E3D3F"/>
              </a:solidFill>
            </a:endParaRPr>
          </a:p>
        </p:txBody>
      </p:sp>
      <p:sp>
        <p:nvSpPr>
          <p:cNvPr id="210" name="Google Shape;210;p36"/>
          <p:cNvSpPr txBox="1"/>
          <p:nvPr/>
        </p:nvSpPr>
        <p:spPr>
          <a:xfrm>
            <a:off x="3397825" y="1510075"/>
            <a:ext cx="5289300" cy="32136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one or more screenshot(s) of </a:t>
            </a:r>
            <a:endParaRPr i="1" sz="1500">
              <a:solidFill>
                <a:srgbClr val="04488E"/>
              </a:solidFill>
            </a:endParaRPr>
          </a:p>
          <a:p>
            <a:pPr indent="0" lvl="0" marL="0" rtl="0" algn="ctr">
              <a:spcBef>
                <a:spcPts val="0"/>
              </a:spcBef>
              <a:spcAft>
                <a:spcPts val="0"/>
              </a:spcAft>
              <a:buNone/>
            </a:pPr>
            <a:r>
              <a:rPr i="1" lang="en-GB" sz="1500">
                <a:solidFill>
                  <a:srgbClr val="04488E"/>
                </a:solidFill>
              </a:rPr>
              <a:t>internal CSS in your project, *make sure to show the &lt;style&gt; elements and where they are placed in the project, </a:t>
            </a:r>
            <a:endParaRPr i="1" sz="1500">
              <a:solidFill>
                <a:srgbClr val="04488E"/>
              </a:solidFill>
            </a:endParaRPr>
          </a:p>
          <a:p>
            <a:pPr indent="0" lvl="0" marL="0" rtl="0" algn="ctr">
              <a:spcBef>
                <a:spcPts val="0"/>
              </a:spcBef>
              <a:spcAft>
                <a:spcPts val="0"/>
              </a:spcAft>
              <a:buNone/>
            </a:pPr>
            <a:r>
              <a:rPr i="1" lang="en-GB" sz="1500">
                <a:solidFill>
                  <a:srgbClr val="04488E"/>
                </a:solidFill>
              </a:rPr>
              <a:t>and remove this frame and text.</a:t>
            </a:r>
            <a:endParaRPr i="1" sz="1500">
              <a:solidFill>
                <a:srgbClr val="04488E"/>
              </a:solidFill>
            </a:endParaRPr>
          </a:p>
        </p:txBody>
      </p:sp>
      <p:sp>
        <p:nvSpPr>
          <p:cNvPr id="211" name="Google Shape;211;p36"/>
          <p:cNvSpPr txBox="1"/>
          <p:nvPr/>
        </p:nvSpPr>
        <p:spPr>
          <a:xfrm>
            <a:off x="1820000" y="335975"/>
            <a:ext cx="5507100" cy="3264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Clr>
                <a:srgbClr val="000000"/>
              </a:buClr>
              <a:buSzPts val="1100"/>
              <a:buFont typeface="Arial"/>
              <a:buNone/>
            </a:pPr>
            <a:r>
              <a:rPr b="1" lang="en-GB">
                <a:solidFill>
                  <a:srgbClr val="04488E"/>
                </a:solidFill>
              </a:rPr>
              <a:t>Your Name - Your Project’s Title</a:t>
            </a:r>
            <a:endParaRPr b="1">
              <a:solidFill>
                <a:srgbClr val="04488E"/>
              </a:solidFill>
            </a:endParaRPr>
          </a:p>
        </p:txBody>
      </p:sp>
      <p:sp>
        <p:nvSpPr>
          <p:cNvPr id="212" name="Google Shape;212;p36"/>
          <p:cNvSpPr txBox="1"/>
          <p:nvPr/>
        </p:nvSpPr>
        <p:spPr>
          <a:xfrm>
            <a:off x="1820000" y="112125"/>
            <a:ext cx="5507100" cy="2238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None/>
            </a:pPr>
            <a:r>
              <a:rPr lang="en-GB" sz="1200">
                <a:solidFill>
                  <a:srgbClr val="3E3D3F"/>
                </a:solidFill>
              </a:rPr>
              <a:t>Static Website - Final Project</a:t>
            </a:r>
            <a:endParaRPr sz="1200">
              <a:solidFill>
                <a:srgbClr val="3E3D3F"/>
              </a:solidFill>
            </a:endParaRPr>
          </a:p>
        </p:txBody>
      </p:sp>
      <p:sp>
        <p:nvSpPr>
          <p:cNvPr id="213" name="Google Shape;213;p36"/>
          <p:cNvSpPr txBox="1"/>
          <p:nvPr/>
        </p:nvSpPr>
        <p:spPr>
          <a:xfrm>
            <a:off x="1820000" y="717200"/>
            <a:ext cx="55071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rPr b="1" lang="en-GB" sz="2400">
                <a:solidFill>
                  <a:srgbClr val="3E3D3F"/>
                </a:solidFill>
              </a:rPr>
              <a:t>Internal CSS</a:t>
            </a:r>
            <a:endParaRPr b="1" sz="2400">
              <a:solidFill>
                <a:srgbClr val="3E3D3F"/>
              </a:solidFill>
            </a:endParaRPr>
          </a:p>
        </p:txBody>
      </p:sp>
      <p:sp>
        <p:nvSpPr>
          <p:cNvPr id="214" name="Google Shape;214;p36"/>
          <p:cNvSpPr txBox="1"/>
          <p:nvPr/>
        </p:nvSpPr>
        <p:spPr>
          <a:xfrm>
            <a:off x="123350" y="1175675"/>
            <a:ext cx="3150900" cy="2967000"/>
          </a:xfrm>
          <a:prstGeom prst="rect">
            <a:avLst/>
          </a:prstGeom>
          <a:noFill/>
          <a:ln>
            <a:noFill/>
          </a:ln>
        </p:spPr>
        <p:txBody>
          <a:bodyPr anchorCtr="0" anchor="t" bIns="45700" lIns="91425" spcFirstLastPara="1" rIns="91425" wrap="square" tIns="45700">
            <a:normAutofit/>
          </a:bodyPr>
          <a:lstStyle/>
          <a:p>
            <a:pPr indent="0" lvl="0" marL="0" marR="0" rtl="0" algn="l">
              <a:lnSpc>
                <a:spcPct val="114000"/>
              </a:lnSpc>
              <a:spcBef>
                <a:spcPts val="0"/>
              </a:spcBef>
              <a:spcAft>
                <a:spcPts val="0"/>
              </a:spcAft>
              <a:buNone/>
            </a:pPr>
            <a:r>
              <a:rPr lang="en-GB" sz="850">
                <a:solidFill>
                  <a:srgbClr val="7F7F7F"/>
                </a:solidFill>
              </a:rPr>
              <a:t>Answer these questions:</a:t>
            </a:r>
            <a:endParaRPr sz="850">
              <a:solidFill>
                <a:srgbClr val="7F7F7F"/>
              </a:solidFill>
            </a:endParaRPr>
          </a:p>
          <a:p>
            <a:pPr indent="-282575" lvl="0" marL="457200" rtl="0" algn="l">
              <a:lnSpc>
                <a:spcPct val="114000"/>
              </a:lnSpc>
              <a:spcBef>
                <a:spcPts val="0"/>
              </a:spcBef>
              <a:spcAft>
                <a:spcPts val="0"/>
              </a:spcAft>
              <a:buClr>
                <a:srgbClr val="7F7F7F"/>
              </a:buClr>
              <a:buSzPts val="850"/>
              <a:buAutoNum type="alphaLcParenR"/>
            </a:pPr>
            <a:r>
              <a:rPr lang="en-GB" sz="850">
                <a:solidFill>
                  <a:srgbClr val="7F7F7F"/>
                </a:solidFill>
              </a:rPr>
              <a:t>Can you show one example of internal styling?</a:t>
            </a:r>
            <a:endParaRPr sz="850">
              <a:solidFill>
                <a:srgbClr val="7F7F7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nvSpPr>
        <p:spPr>
          <a:xfrm>
            <a:off x="123350" y="940450"/>
            <a:ext cx="3150900" cy="2310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dk1"/>
              </a:buClr>
              <a:buSzPts val="1100"/>
              <a:buFont typeface="Arial"/>
              <a:buNone/>
            </a:pPr>
            <a:r>
              <a:rPr b="1" lang="en-GB" sz="850">
                <a:solidFill>
                  <a:srgbClr val="3E3D3F"/>
                </a:solidFill>
              </a:rPr>
              <a:t>12 of 30: Showcase external CSS</a:t>
            </a:r>
            <a:endParaRPr b="1" sz="850">
              <a:solidFill>
                <a:srgbClr val="3E3D3F"/>
              </a:solidFill>
            </a:endParaRPr>
          </a:p>
        </p:txBody>
      </p:sp>
      <p:sp>
        <p:nvSpPr>
          <p:cNvPr id="220" name="Google Shape;220;p37"/>
          <p:cNvSpPr txBox="1"/>
          <p:nvPr/>
        </p:nvSpPr>
        <p:spPr>
          <a:xfrm>
            <a:off x="3397825" y="1510075"/>
            <a:ext cx="5289300" cy="32136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a screenshot of the external CSS being added via a &lt;link&gt; element in one of your HTML pages, </a:t>
            </a:r>
            <a:endParaRPr i="1" sz="1500">
              <a:solidFill>
                <a:srgbClr val="04488E"/>
              </a:solidFill>
            </a:endParaRPr>
          </a:p>
          <a:p>
            <a:pPr indent="0" lvl="0" marL="0" rtl="0" algn="ctr">
              <a:spcBef>
                <a:spcPts val="0"/>
              </a:spcBef>
              <a:spcAft>
                <a:spcPts val="0"/>
              </a:spcAft>
              <a:buNone/>
            </a:pPr>
            <a:r>
              <a:rPr i="1" lang="en-GB" sz="1500">
                <a:solidFill>
                  <a:srgbClr val="04488E"/>
                </a:solidFill>
              </a:rPr>
              <a:t>and remove this frame and text.</a:t>
            </a:r>
            <a:endParaRPr i="1" sz="1500">
              <a:solidFill>
                <a:srgbClr val="04488E"/>
              </a:solidFill>
            </a:endParaRPr>
          </a:p>
        </p:txBody>
      </p:sp>
      <p:sp>
        <p:nvSpPr>
          <p:cNvPr id="221" name="Google Shape;221;p37"/>
          <p:cNvSpPr txBox="1"/>
          <p:nvPr/>
        </p:nvSpPr>
        <p:spPr>
          <a:xfrm>
            <a:off x="1820000" y="335975"/>
            <a:ext cx="5507100" cy="3264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Clr>
                <a:srgbClr val="000000"/>
              </a:buClr>
              <a:buSzPts val="1100"/>
              <a:buFont typeface="Arial"/>
              <a:buNone/>
            </a:pPr>
            <a:r>
              <a:rPr b="1" lang="en-GB">
                <a:solidFill>
                  <a:srgbClr val="04488E"/>
                </a:solidFill>
              </a:rPr>
              <a:t>Your Name - Your Project’s Title</a:t>
            </a:r>
            <a:endParaRPr b="1">
              <a:solidFill>
                <a:srgbClr val="04488E"/>
              </a:solidFill>
            </a:endParaRPr>
          </a:p>
        </p:txBody>
      </p:sp>
      <p:sp>
        <p:nvSpPr>
          <p:cNvPr id="222" name="Google Shape;222;p37"/>
          <p:cNvSpPr txBox="1"/>
          <p:nvPr/>
        </p:nvSpPr>
        <p:spPr>
          <a:xfrm>
            <a:off x="1820000" y="112125"/>
            <a:ext cx="5507100" cy="2238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None/>
            </a:pPr>
            <a:r>
              <a:rPr lang="en-GB" sz="1200">
                <a:solidFill>
                  <a:srgbClr val="3E3D3F"/>
                </a:solidFill>
              </a:rPr>
              <a:t>Static Website - Final Project</a:t>
            </a:r>
            <a:endParaRPr sz="1200">
              <a:solidFill>
                <a:srgbClr val="3E3D3F"/>
              </a:solidFill>
            </a:endParaRPr>
          </a:p>
        </p:txBody>
      </p:sp>
      <p:sp>
        <p:nvSpPr>
          <p:cNvPr id="223" name="Google Shape;223;p37"/>
          <p:cNvSpPr txBox="1"/>
          <p:nvPr/>
        </p:nvSpPr>
        <p:spPr>
          <a:xfrm>
            <a:off x="1820000" y="717200"/>
            <a:ext cx="55071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rPr b="1" lang="en-GB" sz="2400">
                <a:solidFill>
                  <a:srgbClr val="3E3D3F"/>
                </a:solidFill>
              </a:rPr>
              <a:t>External CSS</a:t>
            </a:r>
            <a:endParaRPr b="1" sz="2400">
              <a:solidFill>
                <a:srgbClr val="3E3D3F"/>
              </a:solidFill>
            </a:endParaRPr>
          </a:p>
        </p:txBody>
      </p:sp>
      <p:sp>
        <p:nvSpPr>
          <p:cNvPr id="224" name="Google Shape;224;p37"/>
          <p:cNvSpPr txBox="1"/>
          <p:nvPr/>
        </p:nvSpPr>
        <p:spPr>
          <a:xfrm>
            <a:off x="123350" y="1175675"/>
            <a:ext cx="3150900" cy="657300"/>
          </a:xfrm>
          <a:prstGeom prst="rect">
            <a:avLst/>
          </a:prstGeom>
          <a:noFill/>
          <a:ln>
            <a:noFill/>
          </a:ln>
        </p:spPr>
        <p:txBody>
          <a:bodyPr anchorCtr="0" anchor="t" bIns="45700" lIns="91425" spcFirstLastPara="1" rIns="91425" wrap="square" tIns="45700">
            <a:normAutofit/>
          </a:bodyPr>
          <a:lstStyle/>
          <a:p>
            <a:pPr indent="0" lvl="0" marL="0" marR="0" rtl="0" algn="l">
              <a:lnSpc>
                <a:spcPct val="114000"/>
              </a:lnSpc>
              <a:spcBef>
                <a:spcPts val="0"/>
              </a:spcBef>
              <a:spcAft>
                <a:spcPts val="0"/>
              </a:spcAft>
              <a:buNone/>
            </a:pPr>
            <a:r>
              <a:rPr lang="en-GB" sz="850">
                <a:solidFill>
                  <a:srgbClr val="7F7F7F"/>
                </a:solidFill>
              </a:rPr>
              <a:t>Answer these questions:</a:t>
            </a:r>
            <a:endParaRPr sz="850">
              <a:solidFill>
                <a:srgbClr val="7F7F7F"/>
              </a:solidFill>
            </a:endParaRPr>
          </a:p>
          <a:p>
            <a:pPr indent="-282575" lvl="0" marL="457200" rtl="0" algn="l">
              <a:lnSpc>
                <a:spcPct val="114000"/>
              </a:lnSpc>
              <a:spcBef>
                <a:spcPts val="0"/>
              </a:spcBef>
              <a:spcAft>
                <a:spcPts val="0"/>
              </a:spcAft>
              <a:buClr>
                <a:srgbClr val="7F7F7F"/>
              </a:buClr>
              <a:buSzPts val="850"/>
              <a:buAutoNum type="alphaLcParenR"/>
            </a:pPr>
            <a:r>
              <a:rPr lang="en-GB" sz="850">
                <a:solidFill>
                  <a:srgbClr val="7F7F7F"/>
                </a:solidFill>
              </a:rPr>
              <a:t>Did you use external styling in your project?</a:t>
            </a:r>
            <a:endParaRPr sz="850">
              <a:solidFill>
                <a:srgbClr val="7F7F7F"/>
              </a:solidFill>
            </a:endParaRPr>
          </a:p>
        </p:txBody>
      </p:sp>
      <p:sp>
        <p:nvSpPr>
          <p:cNvPr id="225" name="Google Shape;225;p37"/>
          <p:cNvSpPr txBox="1"/>
          <p:nvPr/>
        </p:nvSpPr>
        <p:spPr>
          <a:xfrm>
            <a:off x="213050" y="2661475"/>
            <a:ext cx="3069000" cy="10242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a screenshot of your CSS file in the VS Code explorer panel, and remove this frame and text.</a:t>
            </a:r>
            <a:endParaRPr i="1" sz="1500">
              <a:solidFill>
                <a:srgbClr val="04488E"/>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8"/>
          <p:cNvSpPr txBox="1"/>
          <p:nvPr/>
        </p:nvSpPr>
        <p:spPr>
          <a:xfrm>
            <a:off x="123350" y="940450"/>
            <a:ext cx="3150900" cy="2310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dk1"/>
              </a:buClr>
              <a:buSzPts val="1100"/>
              <a:buFont typeface="Arial"/>
              <a:buNone/>
            </a:pPr>
            <a:r>
              <a:rPr b="1" lang="en-GB" sz="850">
                <a:solidFill>
                  <a:srgbClr val="3E3D3F"/>
                </a:solidFill>
              </a:rPr>
              <a:t>13 of 30: Showcase block elements</a:t>
            </a:r>
            <a:endParaRPr b="1" sz="850">
              <a:solidFill>
                <a:srgbClr val="3E3D3F"/>
              </a:solidFill>
            </a:endParaRPr>
          </a:p>
        </p:txBody>
      </p:sp>
      <p:sp>
        <p:nvSpPr>
          <p:cNvPr id="231" name="Google Shape;231;p38"/>
          <p:cNvSpPr txBox="1"/>
          <p:nvPr/>
        </p:nvSpPr>
        <p:spPr>
          <a:xfrm>
            <a:off x="3397825" y="1510075"/>
            <a:ext cx="5289300" cy="32136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a screenshot of the element </a:t>
            </a:r>
            <a:endParaRPr i="1" sz="1500">
              <a:solidFill>
                <a:srgbClr val="04488E"/>
              </a:solidFill>
            </a:endParaRPr>
          </a:p>
          <a:p>
            <a:pPr indent="0" lvl="0" marL="0" rtl="0" algn="ctr">
              <a:spcBef>
                <a:spcPts val="0"/>
              </a:spcBef>
              <a:spcAft>
                <a:spcPts val="0"/>
              </a:spcAft>
              <a:buNone/>
            </a:pPr>
            <a:r>
              <a:rPr i="1" lang="en-GB" sz="1500">
                <a:solidFill>
                  <a:srgbClr val="04488E"/>
                </a:solidFill>
              </a:rPr>
              <a:t>as it appears on the website in the browser, </a:t>
            </a:r>
            <a:endParaRPr i="1" sz="1500">
              <a:solidFill>
                <a:srgbClr val="04488E"/>
              </a:solidFill>
            </a:endParaRPr>
          </a:p>
          <a:p>
            <a:pPr indent="0" lvl="0" marL="0" rtl="0" algn="ctr">
              <a:spcBef>
                <a:spcPts val="0"/>
              </a:spcBef>
              <a:spcAft>
                <a:spcPts val="0"/>
              </a:spcAft>
              <a:buNone/>
            </a:pPr>
            <a:r>
              <a:rPr i="1" lang="en-GB" sz="1500">
                <a:solidFill>
                  <a:srgbClr val="04488E"/>
                </a:solidFill>
              </a:rPr>
              <a:t>and remove this frame and text.</a:t>
            </a:r>
            <a:endParaRPr i="1" sz="1500">
              <a:solidFill>
                <a:srgbClr val="04488E"/>
              </a:solidFill>
            </a:endParaRPr>
          </a:p>
        </p:txBody>
      </p:sp>
      <p:sp>
        <p:nvSpPr>
          <p:cNvPr id="232" name="Google Shape;232;p38"/>
          <p:cNvSpPr txBox="1"/>
          <p:nvPr/>
        </p:nvSpPr>
        <p:spPr>
          <a:xfrm>
            <a:off x="1820000" y="335975"/>
            <a:ext cx="5507100" cy="3264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Clr>
                <a:srgbClr val="000000"/>
              </a:buClr>
              <a:buSzPts val="1100"/>
              <a:buFont typeface="Arial"/>
              <a:buNone/>
            </a:pPr>
            <a:r>
              <a:rPr b="1" lang="en-GB">
                <a:solidFill>
                  <a:srgbClr val="04488E"/>
                </a:solidFill>
              </a:rPr>
              <a:t>Your Name - Your Project’s Title</a:t>
            </a:r>
            <a:endParaRPr b="1">
              <a:solidFill>
                <a:srgbClr val="04488E"/>
              </a:solidFill>
            </a:endParaRPr>
          </a:p>
        </p:txBody>
      </p:sp>
      <p:sp>
        <p:nvSpPr>
          <p:cNvPr id="233" name="Google Shape;233;p38"/>
          <p:cNvSpPr txBox="1"/>
          <p:nvPr/>
        </p:nvSpPr>
        <p:spPr>
          <a:xfrm>
            <a:off x="1820000" y="112125"/>
            <a:ext cx="5507100" cy="2238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None/>
            </a:pPr>
            <a:r>
              <a:rPr lang="en-GB" sz="1200">
                <a:solidFill>
                  <a:srgbClr val="3E3D3F"/>
                </a:solidFill>
              </a:rPr>
              <a:t>Static Website - Final Project</a:t>
            </a:r>
            <a:endParaRPr sz="1200">
              <a:solidFill>
                <a:srgbClr val="3E3D3F"/>
              </a:solidFill>
            </a:endParaRPr>
          </a:p>
        </p:txBody>
      </p:sp>
      <p:sp>
        <p:nvSpPr>
          <p:cNvPr id="234" name="Google Shape;234;p38"/>
          <p:cNvSpPr txBox="1"/>
          <p:nvPr/>
        </p:nvSpPr>
        <p:spPr>
          <a:xfrm>
            <a:off x="1820000" y="717200"/>
            <a:ext cx="55071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rPr b="1" lang="en-GB" sz="2400">
                <a:solidFill>
                  <a:srgbClr val="3E3D3F"/>
                </a:solidFill>
              </a:rPr>
              <a:t>CSS Block Display</a:t>
            </a:r>
            <a:endParaRPr b="1" sz="2400">
              <a:solidFill>
                <a:srgbClr val="3E3D3F"/>
              </a:solidFill>
            </a:endParaRPr>
          </a:p>
        </p:txBody>
      </p:sp>
      <p:sp>
        <p:nvSpPr>
          <p:cNvPr id="235" name="Google Shape;235;p38"/>
          <p:cNvSpPr txBox="1"/>
          <p:nvPr/>
        </p:nvSpPr>
        <p:spPr>
          <a:xfrm>
            <a:off x="123350" y="1175675"/>
            <a:ext cx="3150900" cy="1341600"/>
          </a:xfrm>
          <a:prstGeom prst="rect">
            <a:avLst/>
          </a:prstGeom>
          <a:noFill/>
          <a:ln>
            <a:noFill/>
          </a:ln>
        </p:spPr>
        <p:txBody>
          <a:bodyPr anchorCtr="0" anchor="t" bIns="45700" lIns="91425" spcFirstLastPara="1" rIns="91425" wrap="square" tIns="45700">
            <a:normAutofit/>
          </a:bodyPr>
          <a:lstStyle/>
          <a:p>
            <a:pPr indent="0" lvl="0" marL="0" marR="0" rtl="0" algn="l">
              <a:lnSpc>
                <a:spcPct val="114000"/>
              </a:lnSpc>
              <a:spcBef>
                <a:spcPts val="0"/>
              </a:spcBef>
              <a:spcAft>
                <a:spcPts val="0"/>
              </a:spcAft>
              <a:buNone/>
            </a:pPr>
            <a:r>
              <a:rPr lang="en-GB" sz="850">
                <a:solidFill>
                  <a:srgbClr val="7F7F7F"/>
                </a:solidFill>
              </a:rPr>
              <a:t>Answer these questions:</a:t>
            </a:r>
            <a:endParaRPr sz="850">
              <a:solidFill>
                <a:srgbClr val="7F7F7F"/>
              </a:solidFill>
            </a:endParaRPr>
          </a:p>
          <a:p>
            <a:pPr indent="-282575" lvl="0" marL="457200" rtl="0" algn="l">
              <a:lnSpc>
                <a:spcPct val="114000"/>
              </a:lnSpc>
              <a:spcBef>
                <a:spcPts val="0"/>
              </a:spcBef>
              <a:spcAft>
                <a:spcPts val="0"/>
              </a:spcAft>
              <a:buClr>
                <a:srgbClr val="7F7F7F"/>
              </a:buClr>
              <a:buSzPts val="850"/>
              <a:buAutoNum type="alphaLcParenR"/>
            </a:pPr>
            <a:r>
              <a:rPr lang="en-GB" sz="850">
                <a:solidFill>
                  <a:srgbClr val="7F7F7F"/>
                </a:solidFill>
              </a:rPr>
              <a:t>What is an example of an element with block display in your project?</a:t>
            </a:r>
            <a:endParaRPr sz="850">
              <a:solidFill>
                <a:srgbClr val="7F7F7F"/>
              </a:solidFill>
            </a:endParaRPr>
          </a:p>
          <a:p>
            <a:pPr indent="0" lvl="0" marL="0" rtl="0" algn="l">
              <a:lnSpc>
                <a:spcPct val="114000"/>
              </a:lnSpc>
              <a:spcBef>
                <a:spcPts val="0"/>
              </a:spcBef>
              <a:spcAft>
                <a:spcPts val="0"/>
              </a:spcAft>
              <a:buNone/>
            </a:pPr>
            <a:r>
              <a:t/>
            </a:r>
            <a:endParaRPr sz="850">
              <a:solidFill>
                <a:srgbClr val="7F7F7F"/>
              </a:solidFill>
            </a:endParaRPr>
          </a:p>
          <a:p>
            <a:pPr indent="0" lvl="0" marL="0" rtl="0" algn="l">
              <a:lnSpc>
                <a:spcPct val="114000"/>
              </a:lnSpc>
              <a:spcBef>
                <a:spcPts val="0"/>
              </a:spcBef>
              <a:spcAft>
                <a:spcPts val="0"/>
              </a:spcAft>
              <a:buNone/>
            </a:pPr>
            <a:r>
              <a:rPr lang="en-GB" sz="850">
                <a:solidFill>
                  <a:srgbClr val="7F7F7F"/>
                </a:solidFill>
              </a:rPr>
              <a:t>Note: </a:t>
            </a:r>
            <a:r>
              <a:rPr i="1" lang="en-GB" sz="850">
                <a:solidFill>
                  <a:srgbClr val="7F7F7F"/>
                </a:solidFill>
              </a:rPr>
              <a:t>Many elements have display block by default, so you do not need to explicitly give it in your CSS. Simply indicate an element in your project that has block display and why.</a:t>
            </a:r>
            <a:endParaRPr i="1" sz="850">
              <a:solidFill>
                <a:srgbClr val="7F7F7F"/>
              </a:solidFill>
            </a:endParaRPr>
          </a:p>
        </p:txBody>
      </p:sp>
      <p:sp>
        <p:nvSpPr>
          <p:cNvPr id="236" name="Google Shape;236;p38"/>
          <p:cNvSpPr txBox="1"/>
          <p:nvPr/>
        </p:nvSpPr>
        <p:spPr>
          <a:xfrm>
            <a:off x="213050" y="2661475"/>
            <a:ext cx="3069000" cy="10242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a screenshot of the CSS of the element, and remove this frame and text.</a:t>
            </a:r>
            <a:endParaRPr i="1" sz="1500">
              <a:solidFill>
                <a:srgbClr val="04488E"/>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nvSpPr>
        <p:spPr>
          <a:xfrm>
            <a:off x="123350" y="940450"/>
            <a:ext cx="3150900" cy="2310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dk1"/>
              </a:buClr>
              <a:buSzPts val="1100"/>
              <a:buFont typeface="Arial"/>
              <a:buNone/>
            </a:pPr>
            <a:r>
              <a:rPr b="1" lang="en-GB" sz="850">
                <a:solidFill>
                  <a:srgbClr val="3E3D3F"/>
                </a:solidFill>
              </a:rPr>
              <a:t>14 of 30: Showcase inline elements</a:t>
            </a:r>
            <a:endParaRPr b="1" sz="850">
              <a:solidFill>
                <a:srgbClr val="3E3D3F"/>
              </a:solidFill>
            </a:endParaRPr>
          </a:p>
        </p:txBody>
      </p:sp>
      <p:sp>
        <p:nvSpPr>
          <p:cNvPr id="242" name="Google Shape;242;p39"/>
          <p:cNvSpPr txBox="1"/>
          <p:nvPr/>
        </p:nvSpPr>
        <p:spPr>
          <a:xfrm>
            <a:off x="3397825" y="1510075"/>
            <a:ext cx="5289300" cy="32136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a screenshot of the element </a:t>
            </a:r>
            <a:endParaRPr i="1" sz="1500">
              <a:solidFill>
                <a:srgbClr val="04488E"/>
              </a:solidFill>
            </a:endParaRPr>
          </a:p>
          <a:p>
            <a:pPr indent="0" lvl="0" marL="0" rtl="0" algn="ctr">
              <a:spcBef>
                <a:spcPts val="0"/>
              </a:spcBef>
              <a:spcAft>
                <a:spcPts val="0"/>
              </a:spcAft>
              <a:buNone/>
            </a:pPr>
            <a:r>
              <a:rPr i="1" lang="en-GB" sz="1500">
                <a:solidFill>
                  <a:srgbClr val="04488E"/>
                </a:solidFill>
              </a:rPr>
              <a:t>as it appears on the website in the browser, </a:t>
            </a:r>
            <a:endParaRPr i="1" sz="1500">
              <a:solidFill>
                <a:srgbClr val="04488E"/>
              </a:solidFill>
            </a:endParaRPr>
          </a:p>
          <a:p>
            <a:pPr indent="0" lvl="0" marL="0" rtl="0" algn="ctr">
              <a:spcBef>
                <a:spcPts val="0"/>
              </a:spcBef>
              <a:spcAft>
                <a:spcPts val="0"/>
              </a:spcAft>
              <a:buNone/>
            </a:pPr>
            <a:r>
              <a:rPr i="1" lang="en-GB" sz="1500">
                <a:solidFill>
                  <a:srgbClr val="04488E"/>
                </a:solidFill>
              </a:rPr>
              <a:t>and remove this frame and text.</a:t>
            </a:r>
            <a:endParaRPr i="1" sz="1500">
              <a:solidFill>
                <a:srgbClr val="04488E"/>
              </a:solidFill>
            </a:endParaRPr>
          </a:p>
        </p:txBody>
      </p:sp>
      <p:sp>
        <p:nvSpPr>
          <p:cNvPr id="243" name="Google Shape;243;p39"/>
          <p:cNvSpPr txBox="1"/>
          <p:nvPr/>
        </p:nvSpPr>
        <p:spPr>
          <a:xfrm>
            <a:off x="1820000" y="335975"/>
            <a:ext cx="5507100" cy="3264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Clr>
                <a:srgbClr val="000000"/>
              </a:buClr>
              <a:buSzPts val="1100"/>
              <a:buFont typeface="Arial"/>
              <a:buNone/>
            </a:pPr>
            <a:r>
              <a:rPr b="1" lang="en-GB">
                <a:solidFill>
                  <a:srgbClr val="04488E"/>
                </a:solidFill>
              </a:rPr>
              <a:t>Your Name - Your Project’s Title</a:t>
            </a:r>
            <a:endParaRPr b="1">
              <a:solidFill>
                <a:srgbClr val="04488E"/>
              </a:solidFill>
            </a:endParaRPr>
          </a:p>
        </p:txBody>
      </p:sp>
      <p:sp>
        <p:nvSpPr>
          <p:cNvPr id="244" name="Google Shape;244;p39"/>
          <p:cNvSpPr txBox="1"/>
          <p:nvPr/>
        </p:nvSpPr>
        <p:spPr>
          <a:xfrm>
            <a:off x="1820000" y="112125"/>
            <a:ext cx="5507100" cy="2238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None/>
            </a:pPr>
            <a:r>
              <a:rPr lang="en-GB" sz="1200">
                <a:solidFill>
                  <a:srgbClr val="3E3D3F"/>
                </a:solidFill>
              </a:rPr>
              <a:t>Static Website - Final Project</a:t>
            </a:r>
            <a:endParaRPr sz="1200">
              <a:solidFill>
                <a:srgbClr val="3E3D3F"/>
              </a:solidFill>
            </a:endParaRPr>
          </a:p>
        </p:txBody>
      </p:sp>
      <p:sp>
        <p:nvSpPr>
          <p:cNvPr id="245" name="Google Shape;245;p39"/>
          <p:cNvSpPr txBox="1"/>
          <p:nvPr/>
        </p:nvSpPr>
        <p:spPr>
          <a:xfrm>
            <a:off x="1820000" y="717200"/>
            <a:ext cx="55071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rPr b="1" lang="en-GB" sz="2400">
                <a:solidFill>
                  <a:srgbClr val="3E3D3F"/>
                </a:solidFill>
              </a:rPr>
              <a:t>CSS Inline Display</a:t>
            </a:r>
            <a:endParaRPr b="1" sz="2400">
              <a:solidFill>
                <a:srgbClr val="3E3D3F"/>
              </a:solidFill>
            </a:endParaRPr>
          </a:p>
        </p:txBody>
      </p:sp>
      <p:sp>
        <p:nvSpPr>
          <p:cNvPr id="246" name="Google Shape;246;p39"/>
          <p:cNvSpPr txBox="1"/>
          <p:nvPr/>
        </p:nvSpPr>
        <p:spPr>
          <a:xfrm>
            <a:off x="123350" y="1175675"/>
            <a:ext cx="3150900" cy="1341600"/>
          </a:xfrm>
          <a:prstGeom prst="rect">
            <a:avLst/>
          </a:prstGeom>
          <a:noFill/>
          <a:ln>
            <a:noFill/>
          </a:ln>
        </p:spPr>
        <p:txBody>
          <a:bodyPr anchorCtr="0" anchor="t" bIns="45700" lIns="91425" spcFirstLastPara="1" rIns="91425" wrap="square" tIns="45700">
            <a:normAutofit/>
          </a:bodyPr>
          <a:lstStyle/>
          <a:p>
            <a:pPr indent="0" lvl="0" marL="0" marR="0" rtl="0" algn="l">
              <a:lnSpc>
                <a:spcPct val="114000"/>
              </a:lnSpc>
              <a:spcBef>
                <a:spcPts val="0"/>
              </a:spcBef>
              <a:spcAft>
                <a:spcPts val="0"/>
              </a:spcAft>
              <a:buNone/>
            </a:pPr>
            <a:r>
              <a:rPr lang="en-GB" sz="850">
                <a:solidFill>
                  <a:srgbClr val="7F7F7F"/>
                </a:solidFill>
              </a:rPr>
              <a:t>Answer these questions:</a:t>
            </a:r>
            <a:endParaRPr sz="850">
              <a:solidFill>
                <a:srgbClr val="7F7F7F"/>
              </a:solidFill>
            </a:endParaRPr>
          </a:p>
          <a:p>
            <a:pPr indent="-282575" lvl="0" marL="457200" rtl="0" algn="l">
              <a:lnSpc>
                <a:spcPct val="114000"/>
              </a:lnSpc>
              <a:spcBef>
                <a:spcPts val="0"/>
              </a:spcBef>
              <a:spcAft>
                <a:spcPts val="0"/>
              </a:spcAft>
              <a:buClr>
                <a:srgbClr val="7F7F7F"/>
              </a:buClr>
              <a:buSzPts val="850"/>
              <a:buAutoNum type="alphaLcParenR"/>
            </a:pPr>
            <a:r>
              <a:rPr lang="en-GB" sz="850">
                <a:solidFill>
                  <a:srgbClr val="7F7F7F"/>
                </a:solidFill>
              </a:rPr>
              <a:t>What is an example of an element with inline display in your project?</a:t>
            </a:r>
            <a:endParaRPr sz="850">
              <a:solidFill>
                <a:srgbClr val="7F7F7F"/>
              </a:solidFill>
            </a:endParaRPr>
          </a:p>
          <a:p>
            <a:pPr indent="0" lvl="0" marL="0" rtl="0" algn="l">
              <a:lnSpc>
                <a:spcPct val="114000"/>
              </a:lnSpc>
              <a:spcBef>
                <a:spcPts val="0"/>
              </a:spcBef>
              <a:spcAft>
                <a:spcPts val="0"/>
              </a:spcAft>
              <a:buNone/>
            </a:pPr>
            <a:r>
              <a:t/>
            </a:r>
            <a:endParaRPr sz="850">
              <a:solidFill>
                <a:srgbClr val="7F7F7F"/>
              </a:solidFill>
            </a:endParaRPr>
          </a:p>
          <a:p>
            <a:pPr indent="0" lvl="0" marL="0" rtl="0" algn="l">
              <a:lnSpc>
                <a:spcPct val="114000"/>
              </a:lnSpc>
              <a:spcBef>
                <a:spcPts val="0"/>
              </a:spcBef>
              <a:spcAft>
                <a:spcPts val="0"/>
              </a:spcAft>
              <a:buNone/>
            </a:pPr>
            <a:r>
              <a:rPr lang="en-GB" sz="850">
                <a:solidFill>
                  <a:srgbClr val="7F7F7F"/>
                </a:solidFill>
              </a:rPr>
              <a:t>Note: </a:t>
            </a:r>
            <a:r>
              <a:rPr i="1" lang="en-GB" sz="850">
                <a:solidFill>
                  <a:srgbClr val="7F7F7F"/>
                </a:solidFill>
              </a:rPr>
              <a:t>Many elements have display inline by default, so you do not need to explicitly give it in your CSS. Simply indicate an element in your project that has inline display and why.</a:t>
            </a:r>
            <a:endParaRPr i="1" sz="850">
              <a:solidFill>
                <a:srgbClr val="7F7F7F"/>
              </a:solidFill>
            </a:endParaRPr>
          </a:p>
        </p:txBody>
      </p:sp>
      <p:sp>
        <p:nvSpPr>
          <p:cNvPr id="247" name="Google Shape;247;p39"/>
          <p:cNvSpPr txBox="1"/>
          <p:nvPr/>
        </p:nvSpPr>
        <p:spPr>
          <a:xfrm>
            <a:off x="213050" y="2661475"/>
            <a:ext cx="3069000" cy="10242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a screenshot of the CSS of the element, and remove this frame and text.</a:t>
            </a:r>
            <a:endParaRPr i="1" sz="1500">
              <a:solidFill>
                <a:srgbClr val="04488E"/>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nvSpPr>
        <p:spPr>
          <a:xfrm>
            <a:off x="123350" y="940450"/>
            <a:ext cx="3150900" cy="2310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dk1"/>
              </a:buClr>
              <a:buSzPts val="1100"/>
              <a:buFont typeface="Arial"/>
              <a:buNone/>
            </a:pPr>
            <a:r>
              <a:rPr b="1" lang="en-GB" sz="850">
                <a:solidFill>
                  <a:srgbClr val="3E3D3F"/>
                </a:solidFill>
              </a:rPr>
              <a:t>15 of 30: Showcase inline-block elements</a:t>
            </a:r>
            <a:endParaRPr b="1" sz="850">
              <a:solidFill>
                <a:srgbClr val="3E3D3F"/>
              </a:solidFill>
            </a:endParaRPr>
          </a:p>
        </p:txBody>
      </p:sp>
      <p:sp>
        <p:nvSpPr>
          <p:cNvPr id="253" name="Google Shape;253;p40"/>
          <p:cNvSpPr txBox="1"/>
          <p:nvPr/>
        </p:nvSpPr>
        <p:spPr>
          <a:xfrm>
            <a:off x="3397825" y="1510075"/>
            <a:ext cx="5289300" cy="32136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a screenshot of the element </a:t>
            </a:r>
            <a:endParaRPr i="1" sz="1500">
              <a:solidFill>
                <a:srgbClr val="04488E"/>
              </a:solidFill>
            </a:endParaRPr>
          </a:p>
          <a:p>
            <a:pPr indent="0" lvl="0" marL="0" rtl="0" algn="ctr">
              <a:spcBef>
                <a:spcPts val="0"/>
              </a:spcBef>
              <a:spcAft>
                <a:spcPts val="0"/>
              </a:spcAft>
              <a:buNone/>
            </a:pPr>
            <a:r>
              <a:rPr i="1" lang="en-GB" sz="1500">
                <a:solidFill>
                  <a:srgbClr val="04488E"/>
                </a:solidFill>
              </a:rPr>
              <a:t>as it appears on the website in the browser, </a:t>
            </a:r>
            <a:endParaRPr i="1" sz="1500">
              <a:solidFill>
                <a:srgbClr val="04488E"/>
              </a:solidFill>
            </a:endParaRPr>
          </a:p>
          <a:p>
            <a:pPr indent="0" lvl="0" marL="0" rtl="0" algn="ctr">
              <a:spcBef>
                <a:spcPts val="0"/>
              </a:spcBef>
              <a:spcAft>
                <a:spcPts val="0"/>
              </a:spcAft>
              <a:buNone/>
            </a:pPr>
            <a:r>
              <a:rPr i="1" lang="en-GB" sz="1500">
                <a:solidFill>
                  <a:srgbClr val="04488E"/>
                </a:solidFill>
              </a:rPr>
              <a:t>and remove this frame and text.</a:t>
            </a:r>
            <a:endParaRPr i="1" sz="1500">
              <a:solidFill>
                <a:srgbClr val="04488E"/>
              </a:solidFill>
            </a:endParaRPr>
          </a:p>
        </p:txBody>
      </p:sp>
      <p:sp>
        <p:nvSpPr>
          <p:cNvPr id="254" name="Google Shape;254;p40"/>
          <p:cNvSpPr txBox="1"/>
          <p:nvPr/>
        </p:nvSpPr>
        <p:spPr>
          <a:xfrm>
            <a:off x="1820000" y="335975"/>
            <a:ext cx="5507100" cy="3264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Clr>
                <a:srgbClr val="000000"/>
              </a:buClr>
              <a:buSzPts val="1100"/>
              <a:buFont typeface="Arial"/>
              <a:buNone/>
            </a:pPr>
            <a:r>
              <a:rPr b="1" lang="en-GB">
                <a:solidFill>
                  <a:srgbClr val="04488E"/>
                </a:solidFill>
              </a:rPr>
              <a:t>Your Name - Your Project’s Title</a:t>
            </a:r>
            <a:endParaRPr b="1">
              <a:solidFill>
                <a:srgbClr val="04488E"/>
              </a:solidFill>
            </a:endParaRPr>
          </a:p>
        </p:txBody>
      </p:sp>
      <p:sp>
        <p:nvSpPr>
          <p:cNvPr id="255" name="Google Shape;255;p40"/>
          <p:cNvSpPr txBox="1"/>
          <p:nvPr/>
        </p:nvSpPr>
        <p:spPr>
          <a:xfrm>
            <a:off x="1820000" y="112125"/>
            <a:ext cx="5507100" cy="2238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None/>
            </a:pPr>
            <a:r>
              <a:rPr lang="en-GB" sz="1200">
                <a:solidFill>
                  <a:srgbClr val="3E3D3F"/>
                </a:solidFill>
              </a:rPr>
              <a:t>Static Website - Final Project</a:t>
            </a:r>
            <a:endParaRPr sz="1200">
              <a:solidFill>
                <a:srgbClr val="3E3D3F"/>
              </a:solidFill>
            </a:endParaRPr>
          </a:p>
        </p:txBody>
      </p:sp>
      <p:sp>
        <p:nvSpPr>
          <p:cNvPr id="256" name="Google Shape;256;p40"/>
          <p:cNvSpPr txBox="1"/>
          <p:nvPr/>
        </p:nvSpPr>
        <p:spPr>
          <a:xfrm>
            <a:off x="1820000" y="717200"/>
            <a:ext cx="55071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rPr b="1" lang="en-GB" sz="2400">
                <a:solidFill>
                  <a:srgbClr val="3E3D3F"/>
                </a:solidFill>
              </a:rPr>
              <a:t>CSS Inline-Block Display</a:t>
            </a:r>
            <a:endParaRPr b="1" sz="2400">
              <a:solidFill>
                <a:srgbClr val="3E3D3F"/>
              </a:solidFill>
            </a:endParaRPr>
          </a:p>
        </p:txBody>
      </p:sp>
      <p:sp>
        <p:nvSpPr>
          <p:cNvPr id="257" name="Google Shape;257;p40"/>
          <p:cNvSpPr txBox="1"/>
          <p:nvPr/>
        </p:nvSpPr>
        <p:spPr>
          <a:xfrm>
            <a:off x="123350" y="1175675"/>
            <a:ext cx="3150900" cy="1341600"/>
          </a:xfrm>
          <a:prstGeom prst="rect">
            <a:avLst/>
          </a:prstGeom>
          <a:noFill/>
          <a:ln>
            <a:noFill/>
          </a:ln>
        </p:spPr>
        <p:txBody>
          <a:bodyPr anchorCtr="0" anchor="t" bIns="45700" lIns="91425" spcFirstLastPara="1" rIns="91425" wrap="square" tIns="45700">
            <a:normAutofit/>
          </a:bodyPr>
          <a:lstStyle/>
          <a:p>
            <a:pPr indent="0" lvl="0" marL="0" marR="0" rtl="0" algn="l">
              <a:lnSpc>
                <a:spcPct val="114000"/>
              </a:lnSpc>
              <a:spcBef>
                <a:spcPts val="0"/>
              </a:spcBef>
              <a:spcAft>
                <a:spcPts val="0"/>
              </a:spcAft>
              <a:buNone/>
            </a:pPr>
            <a:r>
              <a:rPr lang="en-GB" sz="850">
                <a:solidFill>
                  <a:srgbClr val="7F7F7F"/>
                </a:solidFill>
              </a:rPr>
              <a:t>Answer these questions:</a:t>
            </a:r>
            <a:endParaRPr sz="850">
              <a:solidFill>
                <a:srgbClr val="7F7F7F"/>
              </a:solidFill>
            </a:endParaRPr>
          </a:p>
          <a:p>
            <a:pPr indent="-282575" lvl="0" marL="457200" rtl="0" algn="l">
              <a:lnSpc>
                <a:spcPct val="114000"/>
              </a:lnSpc>
              <a:spcBef>
                <a:spcPts val="0"/>
              </a:spcBef>
              <a:spcAft>
                <a:spcPts val="0"/>
              </a:spcAft>
              <a:buClr>
                <a:srgbClr val="7F7F7F"/>
              </a:buClr>
              <a:buSzPts val="850"/>
              <a:buAutoNum type="alphaLcParenR"/>
            </a:pPr>
            <a:r>
              <a:rPr lang="en-GB" sz="850">
                <a:solidFill>
                  <a:srgbClr val="7F7F7F"/>
                </a:solidFill>
              </a:rPr>
              <a:t>What is an example of an element with inline-block display in your project?</a:t>
            </a:r>
            <a:endParaRPr sz="850">
              <a:solidFill>
                <a:srgbClr val="7F7F7F"/>
              </a:solidFill>
            </a:endParaRPr>
          </a:p>
          <a:p>
            <a:pPr indent="-282575" lvl="0" marL="457200" rtl="0" algn="l">
              <a:lnSpc>
                <a:spcPct val="114000"/>
              </a:lnSpc>
              <a:spcBef>
                <a:spcPts val="0"/>
              </a:spcBef>
              <a:spcAft>
                <a:spcPts val="0"/>
              </a:spcAft>
              <a:buClr>
                <a:srgbClr val="7F7F7F"/>
              </a:buClr>
              <a:buSzPts val="850"/>
              <a:buAutoNum type="alphaLcParenR"/>
            </a:pPr>
            <a:r>
              <a:rPr lang="en-GB" sz="850">
                <a:solidFill>
                  <a:srgbClr val="7F7F7F"/>
                </a:solidFill>
              </a:rPr>
              <a:t>Why does that element have inline-block display?</a:t>
            </a:r>
            <a:endParaRPr sz="850">
              <a:solidFill>
                <a:srgbClr val="7F7F7F"/>
              </a:solidFill>
            </a:endParaRPr>
          </a:p>
        </p:txBody>
      </p:sp>
      <p:sp>
        <p:nvSpPr>
          <p:cNvPr id="258" name="Google Shape;258;p40"/>
          <p:cNvSpPr txBox="1"/>
          <p:nvPr/>
        </p:nvSpPr>
        <p:spPr>
          <a:xfrm>
            <a:off x="213050" y="2661475"/>
            <a:ext cx="3069000" cy="10242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a screenshot of the CSS of the element, and remove this frame and text.</a:t>
            </a:r>
            <a:endParaRPr i="1" sz="1500">
              <a:solidFill>
                <a:srgbClr val="04488E"/>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1"/>
          <p:cNvSpPr txBox="1"/>
          <p:nvPr/>
        </p:nvSpPr>
        <p:spPr>
          <a:xfrm>
            <a:off x="123350" y="940450"/>
            <a:ext cx="3150900" cy="2310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dk1"/>
              </a:buClr>
              <a:buSzPts val="1100"/>
              <a:buFont typeface="Arial"/>
              <a:buNone/>
            </a:pPr>
            <a:r>
              <a:rPr b="1" lang="en-GB" sz="850">
                <a:solidFill>
                  <a:srgbClr val="3E3D3F"/>
                </a:solidFill>
              </a:rPr>
              <a:t>16 of 30: Showcase CSS type selector</a:t>
            </a:r>
            <a:endParaRPr b="1" sz="850">
              <a:solidFill>
                <a:srgbClr val="3E3D3F"/>
              </a:solidFill>
            </a:endParaRPr>
          </a:p>
        </p:txBody>
      </p:sp>
      <p:sp>
        <p:nvSpPr>
          <p:cNvPr id="264" name="Google Shape;264;p41"/>
          <p:cNvSpPr txBox="1"/>
          <p:nvPr/>
        </p:nvSpPr>
        <p:spPr>
          <a:xfrm>
            <a:off x="3397825" y="1510075"/>
            <a:ext cx="5289300" cy="32136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a screenshot of the element </a:t>
            </a:r>
            <a:endParaRPr i="1" sz="1500">
              <a:solidFill>
                <a:srgbClr val="04488E"/>
              </a:solidFill>
            </a:endParaRPr>
          </a:p>
          <a:p>
            <a:pPr indent="0" lvl="0" marL="0" rtl="0" algn="ctr">
              <a:spcBef>
                <a:spcPts val="0"/>
              </a:spcBef>
              <a:spcAft>
                <a:spcPts val="0"/>
              </a:spcAft>
              <a:buNone/>
            </a:pPr>
            <a:r>
              <a:rPr i="1" lang="en-GB" sz="1500">
                <a:solidFill>
                  <a:srgbClr val="04488E"/>
                </a:solidFill>
              </a:rPr>
              <a:t>as it appears on the website in the browser, </a:t>
            </a:r>
            <a:endParaRPr i="1" sz="1500">
              <a:solidFill>
                <a:srgbClr val="04488E"/>
              </a:solidFill>
            </a:endParaRPr>
          </a:p>
          <a:p>
            <a:pPr indent="0" lvl="0" marL="0" rtl="0" algn="ctr">
              <a:spcBef>
                <a:spcPts val="0"/>
              </a:spcBef>
              <a:spcAft>
                <a:spcPts val="0"/>
              </a:spcAft>
              <a:buNone/>
            </a:pPr>
            <a:r>
              <a:rPr i="1" lang="en-GB" sz="1500">
                <a:solidFill>
                  <a:srgbClr val="04488E"/>
                </a:solidFill>
              </a:rPr>
              <a:t>and remove this frame and text.</a:t>
            </a:r>
            <a:endParaRPr i="1" sz="1500">
              <a:solidFill>
                <a:srgbClr val="04488E"/>
              </a:solidFill>
            </a:endParaRPr>
          </a:p>
        </p:txBody>
      </p:sp>
      <p:sp>
        <p:nvSpPr>
          <p:cNvPr id="265" name="Google Shape;265;p41"/>
          <p:cNvSpPr txBox="1"/>
          <p:nvPr/>
        </p:nvSpPr>
        <p:spPr>
          <a:xfrm>
            <a:off x="1820000" y="335975"/>
            <a:ext cx="5507100" cy="3264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Clr>
                <a:srgbClr val="000000"/>
              </a:buClr>
              <a:buSzPts val="1100"/>
              <a:buFont typeface="Arial"/>
              <a:buNone/>
            </a:pPr>
            <a:r>
              <a:rPr b="1" lang="en-GB">
                <a:solidFill>
                  <a:srgbClr val="04488E"/>
                </a:solidFill>
              </a:rPr>
              <a:t>Your Name - Your Project’s Title</a:t>
            </a:r>
            <a:endParaRPr b="1">
              <a:solidFill>
                <a:srgbClr val="04488E"/>
              </a:solidFill>
            </a:endParaRPr>
          </a:p>
        </p:txBody>
      </p:sp>
      <p:sp>
        <p:nvSpPr>
          <p:cNvPr id="266" name="Google Shape;266;p41"/>
          <p:cNvSpPr txBox="1"/>
          <p:nvPr/>
        </p:nvSpPr>
        <p:spPr>
          <a:xfrm>
            <a:off x="1820000" y="112125"/>
            <a:ext cx="5507100" cy="2238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None/>
            </a:pPr>
            <a:r>
              <a:rPr lang="en-GB" sz="1200">
                <a:solidFill>
                  <a:srgbClr val="3E3D3F"/>
                </a:solidFill>
              </a:rPr>
              <a:t>Static Website - Final Project</a:t>
            </a:r>
            <a:endParaRPr sz="1200">
              <a:solidFill>
                <a:srgbClr val="3E3D3F"/>
              </a:solidFill>
            </a:endParaRPr>
          </a:p>
        </p:txBody>
      </p:sp>
      <p:sp>
        <p:nvSpPr>
          <p:cNvPr id="267" name="Google Shape;267;p41"/>
          <p:cNvSpPr txBox="1"/>
          <p:nvPr/>
        </p:nvSpPr>
        <p:spPr>
          <a:xfrm>
            <a:off x="1820000" y="717200"/>
            <a:ext cx="55071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rPr b="1" lang="en-GB" sz="2400">
                <a:solidFill>
                  <a:srgbClr val="3E3D3F"/>
                </a:solidFill>
              </a:rPr>
              <a:t>CSS Type Selector</a:t>
            </a:r>
            <a:endParaRPr b="1" sz="2400">
              <a:solidFill>
                <a:srgbClr val="3E3D3F"/>
              </a:solidFill>
            </a:endParaRPr>
          </a:p>
        </p:txBody>
      </p:sp>
      <p:sp>
        <p:nvSpPr>
          <p:cNvPr id="268" name="Google Shape;268;p41"/>
          <p:cNvSpPr txBox="1"/>
          <p:nvPr/>
        </p:nvSpPr>
        <p:spPr>
          <a:xfrm>
            <a:off x="123350" y="1175675"/>
            <a:ext cx="3150900" cy="1341600"/>
          </a:xfrm>
          <a:prstGeom prst="rect">
            <a:avLst/>
          </a:prstGeom>
          <a:noFill/>
          <a:ln>
            <a:noFill/>
          </a:ln>
        </p:spPr>
        <p:txBody>
          <a:bodyPr anchorCtr="0" anchor="t" bIns="45700" lIns="91425" spcFirstLastPara="1" rIns="91425" wrap="square" tIns="45700">
            <a:normAutofit/>
          </a:bodyPr>
          <a:lstStyle/>
          <a:p>
            <a:pPr indent="0" lvl="0" marL="0" marR="0" rtl="0" algn="l">
              <a:lnSpc>
                <a:spcPct val="114000"/>
              </a:lnSpc>
              <a:spcBef>
                <a:spcPts val="0"/>
              </a:spcBef>
              <a:spcAft>
                <a:spcPts val="0"/>
              </a:spcAft>
              <a:buNone/>
            </a:pPr>
            <a:r>
              <a:rPr lang="en-GB" sz="850">
                <a:solidFill>
                  <a:srgbClr val="7F7F7F"/>
                </a:solidFill>
              </a:rPr>
              <a:t>Answer these questions:</a:t>
            </a:r>
            <a:endParaRPr sz="850">
              <a:solidFill>
                <a:srgbClr val="7F7F7F"/>
              </a:solidFill>
            </a:endParaRPr>
          </a:p>
          <a:p>
            <a:pPr indent="-282575" lvl="0" marL="457200" rtl="0" algn="l">
              <a:lnSpc>
                <a:spcPct val="114000"/>
              </a:lnSpc>
              <a:spcBef>
                <a:spcPts val="0"/>
              </a:spcBef>
              <a:spcAft>
                <a:spcPts val="0"/>
              </a:spcAft>
              <a:buClr>
                <a:srgbClr val="7F7F7F"/>
              </a:buClr>
              <a:buSzPts val="850"/>
              <a:buAutoNum type="alphaLcParenR"/>
            </a:pPr>
            <a:r>
              <a:rPr lang="en-GB" sz="850">
                <a:solidFill>
                  <a:srgbClr val="7F7F7F"/>
                </a:solidFill>
              </a:rPr>
              <a:t>What is an example of a type selector in the CSS of your project?</a:t>
            </a:r>
            <a:endParaRPr sz="850">
              <a:solidFill>
                <a:srgbClr val="7F7F7F"/>
              </a:solidFill>
            </a:endParaRPr>
          </a:p>
        </p:txBody>
      </p:sp>
      <p:sp>
        <p:nvSpPr>
          <p:cNvPr id="269" name="Google Shape;269;p41"/>
          <p:cNvSpPr txBox="1"/>
          <p:nvPr/>
        </p:nvSpPr>
        <p:spPr>
          <a:xfrm>
            <a:off x="213050" y="2661475"/>
            <a:ext cx="3069000" cy="10242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a screenshot of the CSS type selector declaration, and remove this frame and text.</a:t>
            </a:r>
            <a:endParaRPr i="1" sz="1500">
              <a:solidFill>
                <a:srgbClr val="04488E"/>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2"/>
          <p:cNvSpPr txBox="1"/>
          <p:nvPr/>
        </p:nvSpPr>
        <p:spPr>
          <a:xfrm>
            <a:off x="123350" y="940450"/>
            <a:ext cx="3150900" cy="2310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dk1"/>
              </a:buClr>
              <a:buSzPts val="1100"/>
              <a:buFont typeface="Arial"/>
              <a:buNone/>
            </a:pPr>
            <a:r>
              <a:rPr b="1" lang="en-GB" sz="850">
                <a:solidFill>
                  <a:srgbClr val="3E3D3F"/>
                </a:solidFill>
              </a:rPr>
              <a:t>17 of 30: Showcase CSS class selector</a:t>
            </a:r>
            <a:endParaRPr b="1" sz="850">
              <a:solidFill>
                <a:srgbClr val="3E3D3F"/>
              </a:solidFill>
            </a:endParaRPr>
          </a:p>
        </p:txBody>
      </p:sp>
      <p:sp>
        <p:nvSpPr>
          <p:cNvPr id="275" name="Google Shape;275;p42"/>
          <p:cNvSpPr txBox="1"/>
          <p:nvPr/>
        </p:nvSpPr>
        <p:spPr>
          <a:xfrm>
            <a:off x="3397825" y="1510075"/>
            <a:ext cx="5289300" cy="32136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a screenshot of the element </a:t>
            </a:r>
            <a:endParaRPr i="1" sz="1500">
              <a:solidFill>
                <a:srgbClr val="04488E"/>
              </a:solidFill>
            </a:endParaRPr>
          </a:p>
          <a:p>
            <a:pPr indent="0" lvl="0" marL="0" rtl="0" algn="ctr">
              <a:spcBef>
                <a:spcPts val="0"/>
              </a:spcBef>
              <a:spcAft>
                <a:spcPts val="0"/>
              </a:spcAft>
              <a:buNone/>
            </a:pPr>
            <a:r>
              <a:rPr i="1" lang="en-GB" sz="1500">
                <a:solidFill>
                  <a:srgbClr val="04488E"/>
                </a:solidFill>
              </a:rPr>
              <a:t>as it appears on the website in the browser, </a:t>
            </a:r>
            <a:endParaRPr i="1" sz="1500">
              <a:solidFill>
                <a:srgbClr val="04488E"/>
              </a:solidFill>
            </a:endParaRPr>
          </a:p>
          <a:p>
            <a:pPr indent="0" lvl="0" marL="0" rtl="0" algn="ctr">
              <a:spcBef>
                <a:spcPts val="0"/>
              </a:spcBef>
              <a:spcAft>
                <a:spcPts val="0"/>
              </a:spcAft>
              <a:buNone/>
            </a:pPr>
            <a:r>
              <a:rPr i="1" lang="en-GB" sz="1500">
                <a:solidFill>
                  <a:srgbClr val="04488E"/>
                </a:solidFill>
              </a:rPr>
              <a:t>and remove this frame and text.</a:t>
            </a:r>
            <a:endParaRPr i="1" sz="1500">
              <a:solidFill>
                <a:srgbClr val="04488E"/>
              </a:solidFill>
            </a:endParaRPr>
          </a:p>
        </p:txBody>
      </p:sp>
      <p:sp>
        <p:nvSpPr>
          <p:cNvPr id="276" name="Google Shape;276;p42"/>
          <p:cNvSpPr txBox="1"/>
          <p:nvPr/>
        </p:nvSpPr>
        <p:spPr>
          <a:xfrm>
            <a:off x="1820000" y="335975"/>
            <a:ext cx="5507100" cy="3264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Clr>
                <a:srgbClr val="000000"/>
              </a:buClr>
              <a:buSzPts val="1100"/>
              <a:buFont typeface="Arial"/>
              <a:buNone/>
            </a:pPr>
            <a:r>
              <a:rPr b="1" lang="en-GB">
                <a:solidFill>
                  <a:srgbClr val="04488E"/>
                </a:solidFill>
              </a:rPr>
              <a:t>Your Name - Your Project’s Title</a:t>
            </a:r>
            <a:endParaRPr b="1">
              <a:solidFill>
                <a:srgbClr val="04488E"/>
              </a:solidFill>
            </a:endParaRPr>
          </a:p>
        </p:txBody>
      </p:sp>
      <p:sp>
        <p:nvSpPr>
          <p:cNvPr id="277" name="Google Shape;277;p42"/>
          <p:cNvSpPr txBox="1"/>
          <p:nvPr/>
        </p:nvSpPr>
        <p:spPr>
          <a:xfrm>
            <a:off x="1820000" y="112125"/>
            <a:ext cx="5507100" cy="2238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None/>
            </a:pPr>
            <a:r>
              <a:rPr lang="en-GB" sz="1200">
                <a:solidFill>
                  <a:srgbClr val="3E3D3F"/>
                </a:solidFill>
              </a:rPr>
              <a:t>Static Website - Final Project</a:t>
            </a:r>
            <a:endParaRPr sz="1200">
              <a:solidFill>
                <a:srgbClr val="3E3D3F"/>
              </a:solidFill>
            </a:endParaRPr>
          </a:p>
        </p:txBody>
      </p:sp>
      <p:sp>
        <p:nvSpPr>
          <p:cNvPr id="278" name="Google Shape;278;p42"/>
          <p:cNvSpPr txBox="1"/>
          <p:nvPr/>
        </p:nvSpPr>
        <p:spPr>
          <a:xfrm>
            <a:off x="1820000" y="717200"/>
            <a:ext cx="55071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rPr b="1" lang="en-GB" sz="2400">
                <a:solidFill>
                  <a:srgbClr val="3E3D3F"/>
                </a:solidFill>
              </a:rPr>
              <a:t>CSS Class Selector</a:t>
            </a:r>
            <a:endParaRPr b="1" sz="2400">
              <a:solidFill>
                <a:srgbClr val="3E3D3F"/>
              </a:solidFill>
            </a:endParaRPr>
          </a:p>
        </p:txBody>
      </p:sp>
      <p:sp>
        <p:nvSpPr>
          <p:cNvPr id="279" name="Google Shape;279;p42"/>
          <p:cNvSpPr txBox="1"/>
          <p:nvPr/>
        </p:nvSpPr>
        <p:spPr>
          <a:xfrm>
            <a:off x="123350" y="1175675"/>
            <a:ext cx="3150900" cy="1341600"/>
          </a:xfrm>
          <a:prstGeom prst="rect">
            <a:avLst/>
          </a:prstGeom>
          <a:noFill/>
          <a:ln>
            <a:noFill/>
          </a:ln>
        </p:spPr>
        <p:txBody>
          <a:bodyPr anchorCtr="0" anchor="t" bIns="45700" lIns="91425" spcFirstLastPara="1" rIns="91425" wrap="square" tIns="45700">
            <a:normAutofit/>
          </a:bodyPr>
          <a:lstStyle/>
          <a:p>
            <a:pPr indent="0" lvl="0" marL="0" marR="0" rtl="0" algn="l">
              <a:lnSpc>
                <a:spcPct val="114000"/>
              </a:lnSpc>
              <a:spcBef>
                <a:spcPts val="0"/>
              </a:spcBef>
              <a:spcAft>
                <a:spcPts val="0"/>
              </a:spcAft>
              <a:buNone/>
            </a:pPr>
            <a:r>
              <a:rPr lang="en-GB" sz="850">
                <a:solidFill>
                  <a:srgbClr val="7F7F7F"/>
                </a:solidFill>
              </a:rPr>
              <a:t>Answer these questions:</a:t>
            </a:r>
            <a:endParaRPr sz="850">
              <a:solidFill>
                <a:srgbClr val="7F7F7F"/>
              </a:solidFill>
            </a:endParaRPr>
          </a:p>
          <a:p>
            <a:pPr indent="-282575" lvl="0" marL="457200" rtl="0" algn="l">
              <a:lnSpc>
                <a:spcPct val="114000"/>
              </a:lnSpc>
              <a:spcBef>
                <a:spcPts val="0"/>
              </a:spcBef>
              <a:spcAft>
                <a:spcPts val="0"/>
              </a:spcAft>
              <a:buClr>
                <a:srgbClr val="7F7F7F"/>
              </a:buClr>
              <a:buSzPts val="850"/>
              <a:buAutoNum type="alphaLcParenR"/>
            </a:pPr>
            <a:r>
              <a:rPr lang="en-GB" sz="850">
                <a:solidFill>
                  <a:srgbClr val="7F7F7F"/>
                </a:solidFill>
              </a:rPr>
              <a:t>What is an example of a class selector in the CSS of your project?</a:t>
            </a:r>
            <a:endParaRPr sz="850">
              <a:solidFill>
                <a:srgbClr val="7F7F7F"/>
              </a:solidFill>
            </a:endParaRPr>
          </a:p>
        </p:txBody>
      </p:sp>
      <p:sp>
        <p:nvSpPr>
          <p:cNvPr id="280" name="Google Shape;280;p42"/>
          <p:cNvSpPr txBox="1"/>
          <p:nvPr/>
        </p:nvSpPr>
        <p:spPr>
          <a:xfrm>
            <a:off x="213050" y="2661475"/>
            <a:ext cx="3069000" cy="10242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a screenshot of the CSS class selector declaration, and remove this frame and text.</a:t>
            </a:r>
            <a:endParaRPr i="1" sz="1500">
              <a:solidFill>
                <a:srgbClr val="04488E"/>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3"/>
          <p:cNvSpPr txBox="1"/>
          <p:nvPr/>
        </p:nvSpPr>
        <p:spPr>
          <a:xfrm>
            <a:off x="123350" y="940450"/>
            <a:ext cx="3150900" cy="2310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dk1"/>
              </a:buClr>
              <a:buSzPts val="1100"/>
              <a:buFont typeface="Arial"/>
              <a:buNone/>
            </a:pPr>
            <a:r>
              <a:rPr b="1" lang="en-GB" sz="850">
                <a:solidFill>
                  <a:srgbClr val="3E3D3F"/>
                </a:solidFill>
              </a:rPr>
              <a:t>18 of 30: Showcase CSS id selector</a:t>
            </a:r>
            <a:endParaRPr b="1" sz="850">
              <a:solidFill>
                <a:srgbClr val="3E3D3F"/>
              </a:solidFill>
            </a:endParaRPr>
          </a:p>
        </p:txBody>
      </p:sp>
      <p:sp>
        <p:nvSpPr>
          <p:cNvPr id="286" name="Google Shape;286;p43"/>
          <p:cNvSpPr txBox="1"/>
          <p:nvPr/>
        </p:nvSpPr>
        <p:spPr>
          <a:xfrm>
            <a:off x="3397825" y="1510075"/>
            <a:ext cx="5289300" cy="32136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a screenshot of the element </a:t>
            </a:r>
            <a:endParaRPr i="1" sz="1500">
              <a:solidFill>
                <a:srgbClr val="04488E"/>
              </a:solidFill>
            </a:endParaRPr>
          </a:p>
          <a:p>
            <a:pPr indent="0" lvl="0" marL="0" rtl="0" algn="ctr">
              <a:spcBef>
                <a:spcPts val="0"/>
              </a:spcBef>
              <a:spcAft>
                <a:spcPts val="0"/>
              </a:spcAft>
              <a:buNone/>
            </a:pPr>
            <a:r>
              <a:rPr i="1" lang="en-GB" sz="1500">
                <a:solidFill>
                  <a:srgbClr val="04488E"/>
                </a:solidFill>
              </a:rPr>
              <a:t>as it appears on the website in the browser, </a:t>
            </a:r>
            <a:endParaRPr i="1" sz="1500">
              <a:solidFill>
                <a:srgbClr val="04488E"/>
              </a:solidFill>
            </a:endParaRPr>
          </a:p>
          <a:p>
            <a:pPr indent="0" lvl="0" marL="0" rtl="0" algn="ctr">
              <a:spcBef>
                <a:spcPts val="0"/>
              </a:spcBef>
              <a:spcAft>
                <a:spcPts val="0"/>
              </a:spcAft>
              <a:buNone/>
            </a:pPr>
            <a:r>
              <a:rPr i="1" lang="en-GB" sz="1500">
                <a:solidFill>
                  <a:srgbClr val="04488E"/>
                </a:solidFill>
              </a:rPr>
              <a:t>and remove this frame and text.</a:t>
            </a:r>
            <a:endParaRPr i="1" sz="1500">
              <a:solidFill>
                <a:srgbClr val="04488E"/>
              </a:solidFill>
            </a:endParaRPr>
          </a:p>
        </p:txBody>
      </p:sp>
      <p:sp>
        <p:nvSpPr>
          <p:cNvPr id="287" name="Google Shape;287;p43"/>
          <p:cNvSpPr txBox="1"/>
          <p:nvPr/>
        </p:nvSpPr>
        <p:spPr>
          <a:xfrm>
            <a:off x="1820000" y="335975"/>
            <a:ext cx="5507100" cy="3264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Clr>
                <a:srgbClr val="000000"/>
              </a:buClr>
              <a:buSzPts val="1100"/>
              <a:buFont typeface="Arial"/>
              <a:buNone/>
            </a:pPr>
            <a:r>
              <a:rPr b="1" lang="en-GB">
                <a:solidFill>
                  <a:srgbClr val="04488E"/>
                </a:solidFill>
              </a:rPr>
              <a:t>Your Name - Your Project’s Title</a:t>
            </a:r>
            <a:endParaRPr b="1">
              <a:solidFill>
                <a:srgbClr val="04488E"/>
              </a:solidFill>
            </a:endParaRPr>
          </a:p>
        </p:txBody>
      </p:sp>
      <p:sp>
        <p:nvSpPr>
          <p:cNvPr id="288" name="Google Shape;288;p43"/>
          <p:cNvSpPr txBox="1"/>
          <p:nvPr/>
        </p:nvSpPr>
        <p:spPr>
          <a:xfrm>
            <a:off x="1820000" y="112125"/>
            <a:ext cx="5507100" cy="2238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None/>
            </a:pPr>
            <a:r>
              <a:rPr lang="en-GB" sz="1200">
                <a:solidFill>
                  <a:srgbClr val="3E3D3F"/>
                </a:solidFill>
              </a:rPr>
              <a:t>Static Website - Final Project</a:t>
            </a:r>
            <a:endParaRPr sz="1200">
              <a:solidFill>
                <a:srgbClr val="3E3D3F"/>
              </a:solidFill>
            </a:endParaRPr>
          </a:p>
        </p:txBody>
      </p:sp>
      <p:sp>
        <p:nvSpPr>
          <p:cNvPr id="289" name="Google Shape;289;p43"/>
          <p:cNvSpPr txBox="1"/>
          <p:nvPr/>
        </p:nvSpPr>
        <p:spPr>
          <a:xfrm>
            <a:off x="1820000" y="717200"/>
            <a:ext cx="55071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rPr b="1" lang="en-GB" sz="2400">
                <a:solidFill>
                  <a:srgbClr val="3E3D3F"/>
                </a:solidFill>
              </a:rPr>
              <a:t>CSS Id Selector</a:t>
            </a:r>
            <a:endParaRPr b="1" sz="2400">
              <a:solidFill>
                <a:srgbClr val="3E3D3F"/>
              </a:solidFill>
            </a:endParaRPr>
          </a:p>
        </p:txBody>
      </p:sp>
      <p:sp>
        <p:nvSpPr>
          <p:cNvPr id="290" name="Google Shape;290;p43"/>
          <p:cNvSpPr txBox="1"/>
          <p:nvPr/>
        </p:nvSpPr>
        <p:spPr>
          <a:xfrm>
            <a:off x="123350" y="1175675"/>
            <a:ext cx="3150900" cy="1341600"/>
          </a:xfrm>
          <a:prstGeom prst="rect">
            <a:avLst/>
          </a:prstGeom>
          <a:noFill/>
          <a:ln>
            <a:noFill/>
          </a:ln>
        </p:spPr>
        <p:txBody>
          <a:bodyPr anchorCtr="0" anchor="t" bIns="45700" lIns="91425" spcFirstLastPara="1" rIns="91425" wrap="square" tIns="45700">
            <a:normAutofit/>
          </a:bodyPr>
          <a:lstStyle/>
          <a:p>
            <a:pPr indent="0" lvl="0" marL="0" marR="0" rtl="0" algn="l">
              <a:lnSpc>
                <a:spcPct val="114000"/>
              </a:lnSpc>
              <a:spcBef>
                <a:spcPts val="0"/>
              </a:spcBef>
              <a:spcAft>
                <a:spcPts val="0"/>
              </a:spcAft>
              <a:buNone/>
            </a:pPr>
            <a:r>
              <a:rPr lang="en-GB" sz="850">
                <a:solidFill>
                  <a:srgbClr val="7F7F7F"/>
                </a:solidFill>
              </a:rPr>
              <a:t>Answer these questions:</a:t>
            </a:r>
            <a:endParaRPr sz="850">
              <a:solidFill>
                <a:srgbClr val="7F7F7F"/>
              </a:solidFill>
            </a:endParaRPr>
          </a:p>
          <a:p>
            <a:pPr indent="-282575" lvl="0" marL="457200" rtl="0" algn="l">
              <a:lnSpc>
                <a:spcPct val="114000"/>
              </a:lnSpc>
              <a:spcBef>
                <a:spcPts val="0"/>
              </a:spcBef>
              <a:spcAft>
                <a:spcPts val="0"/>
              </a:spcAft>
              <a:buClr>
                <a:srgbClr val="7F7F7F"/>
              </a:buClr>
              <a:buSzPts val="850"/>
              <a:buAutoNum type="alphaLcParenR"/>
            </a:pPr>
            <a:r>
              <a:rPr lang="en-GB" sz="850">
                <a:solidFill>
                  <a:srgbClr val="7F7F7F"/>
                </a:solidFill>
              </a:rPr>
              <a:t>What is an example of an id selector in the CSS of your project?</a:t>
            </a:r>
            <a:endParaRPr sz="850">
              <a:solidFill>
                <a:srgbClr val="7F7F7F"/>
              </a:solidFill>
            </a:endParaRPr>
          </a:p>
        </p:txBody>
      </p:sp>
      <p:sp>
        <p:nvSpPr>
          <p:cNvPr id="291" name="Google Shape;291;p43"/>
          <p:cNvSpPr txBox="1"/>
          <p:nvPr/>
        </p:nvSpPr>
        <p:spPr>
          <a:xfrm>
            <a:off x="213050" y="2661475"/>
            <a:ext cx="3069000" cy="10242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a screenshot of the CSS id selector declaration, and remove this frame and text.</a:t>
            </a:r>
            <a:endParaRPr i="1" sz="1500">
              <a:solidFill>
                <a:srgbClr val="04488E"/>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6"/>
          <p:cNvSpPr txBox="1"/>
          <p:nvPr/>
        </p:nvSpPr>
        <p:spPr>
          <a:xfrm>
            <a:off x="3397825" y="1452800"/>
            <a:ext cx="5289300" cy="32136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one or more screenshot(s) of your website as it appears in the browser, and remove this frame and text.</a:t>
            </a:r>
            <a:endParaRPr i="1" sz="1500">
              <a:solidFill>
                <a:srgbClr val="04488E"/>
              </a:solidFill>
            </a:endParaRPr>
          </a:p>
        </p:txBody>
      </p:sp>
      <p:sp>
        <p:nvSpPr>
          <p:cNvPr id="108" name="Google Shape;108;p26"/>
          <p:cNvSpPr txBox="1"/>
          <p:nvPr/>
        </p:nvSpPr>
        <p:spPr>
          <a:xfrm>
            <a:off x="1820000" y="335975"/>
            <a:ext cx="5507100" cy="3264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Clr>
                <a:srgbClr val="000000"/>
              </a:buClr>
              <a:buSzPts val="1100"/>
              <a:buFont typeface="Arial"/>
              <a:buNone/>
            </a:pPr>
            <a:r>
              <a:rPr b="1" lang="en-GB">
                <a:solidFill>
                  <a:srgbClr val="04488E"/>
                </a:solidFill>
              </a:rPr>
              <a:t>Your Name - Your Project’s Title</a:t>
            </a:r>
            <a:endParaRPr b="1">
              <a:solidFill>
                <a:srgbClr val="04488E"/>
              </a:solidFill>
            </a:endParaRPr>
          </a:p>
        </p:txBody>
      </p:sp>
      <p:sp>
        <p:nvSpPr>
          <p:cNvPr id="109" name="Google Shape;109;p26"/>
          <p:cNvSpPr txBox="1"/>
          <p:nvPr/>
        </p:nvSpPr>
        <p:spPr>
          <a:xfrm>
            <a:off x="1820000" y="112125"/>
            <a:ext cx="5507100" cy="223800"/>
          </a:xfrm>
          <a:prstGeom prst="rect">
            <a:avLst/>
          </a:prstGeom>
          <a:no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rPr lang="en-GB" sz="1200">
                <a:solidFill>
                  <a:srgbClr val="3E3D3F"/>
                </a:solidFill>
              </a:rPr>
              <a:t>Static Website - Final Project</a:t>
            </a:r>
            <a:endParaRPr sz="1200">
              <a:solidFill>
                <a:srgbClr val="3E3D3F"/>
              </a:solidFill>
            </a:endParaRPr>
          </a:p>
        </p:txBody>
      </p:sp>
      <p:sp>
        <p:nvSpPr>
          <p:cNvPr id="110" name="Google Shape;110;p26"/>
          <p:cNvSpPr txBox="1"/>
          <p:nvPr/>
        </p:nvSpPr>
        <p:spPr>
          <a:xfrm>
            <a:off x="1820000" y="717200"/>
            <a:ext cx="55071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rPr b="1" lang="en-GB" sz="2400">
                <a:solidFill>
                  <a:srgbClr val="3E3D3F"/>
                </a:solidFill>
              </a:rPr>
              <a:t>My Project</a:t>
            </a:r>
            <a:endParaRPr b="1" sz="2400">
              <a:solidFill>
                <a:srgbClr val="3E3D3F"/>
              </a:solidFill>
            </a:endParaRPr>
          </a:p>
        </p:txBody>
      </p:sp>
      <p:sp>
        <p:nvSpPr>
          <p:cNvPr id="111" name="Google Shape;111;p26"/>
          <p:cNvSpPr txBox="1"/>
          <p:nvPr/>
        </p:nvSpPr>
        <p:spPr>
          <a:xfrm>
            <a:off x="123350" y="940450"/>
            <a:ext cx="3150900" cy="231000"/>
          </a:xfrm>
          <a:prstGeom prst="rect">
            <a:avLst/>
          </a:prstGeom>
          <a:noFill/>
          <a:ln>
            <a:noFill/>
          </a:ln>
        </p:spPr>
        <p:txBody>
          <a:bodyPr anchorCtr="0" anchor="t" bIns="45700" lIns="91425" spcFirstLastPara="1" rIns="91425" wrap="square" tIns="45700">
            <a:normAutofit/>
          </a:bodyPr>
          <a:lstStyle/>
          <a:p>
            <a:pPr indent="0" lvl="0" marL="0" marR="0" rtl="0" algn="l">
              <a:lnSpc>
                <a:spcPct val="114000"/>
              </a:lnSpc>
              <a:spcBef>
                <a:spcPts val="0"/>
              </a:spcBef>
              <a:spcAft>
                <a:spcPts val="0"/>
              </a:spcAft>
              <a:buNone/>
            </a:pPr>
            <a:r>
              <a:rPr b="1" lang="en-GB" sz="850">
                <a:solidFill>
                  <a:srgbClr val="3E3D3F"/>
                </a:solidFill>
              </a:rPr>
              <a:t>1 of 30: Showcase your Website</a:t>
            </a:r>
            <a:endParaRPr b="1" sz="850">
              <a:solidFill>
                <a:srgbClr val="3E3D3F"/>
              </a:solidFill>
            </a:endParaRPr>
          </a:p>
        </p:txBody>
      </p:sp>
      <p:sp>
        <p:nvSpPr>
          <p:cNvPr id="112" name="Google Shape;112;p26"/>
          <p:cNvSpPr txBox="1"/>
          <p:nvPr/>
        </p:nvSpPr>
        <p:spPr>
          <a:xfrm>
            <a:off x="123350" y="1175675"/>
            <a:ext cx="3150900" cy="765300"/>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114000"/>
              </a:lnSpc>
              <a:spcBef>
                <a:spcPts val="0"/>
              </a:spcBef>
              <a:spcAft>
                <a:spcPts val="0"/>
              </a:spcAft>
              <a:buNone/>
            </a:pPr>
            <a:r>
              <a:rPr lang="en-GB" sz="850">
                <a:solidFill>
                  <a:srgbClr val="7F7F7F"/>
                </a:solidFill>
              </a:rPr>
              <a:t>Open your website on a browser, </a:t>
            </a:r>
            <a:br>
              <a:rPr lang="en-GB" sz="850">
                <a:solidFill>
                  <a:srgbClr val="7F7F7F"/>
                </a:solidFill>
              </a:rPr>
            </a:br>
            <a:r>
              <a:rPr lang="en-GB" sz="850">
                <a:solidFill>
                  <a:srgbClr val="7F7F7F"/>
                </a:solidFill>
              </a:rPr>
              <a:t>and answer these questions:</a:t>
            </a:r>
            <a:endParaRPr sz="850">
              <a:solidFill>
                <a:srgbClr val="7F7F7F"/>
              </a:solidFill>
            </a:endParaRPr>
          </a:p>
          <a:p>
            <a:pPr indent="-282575" lvl="0" marL="457200" marR="0" rtl="0" algn="l">
              <a:lnSpc>
                <a:spcPct val="114000"/>
              </a:lnSpc>
              <a:spcBef>
                <a:spcPts val="0"/>
              </a:spcBef>
              <a:spcAft>
                <a:spcPts val="0"/>
              </a:spcAft>
              <a:buClr>
                <a:srgbClr val="7F7F7F"/>
              </a:buClr>
              <a:buSzPts val="850"/>
              <a:buAutoNum type="alphaLcParenR"/>
            </a:pPr>
            <a:r>
              <a:rPr lang="en-GB" sz="850">
                <a:solidFill>
                  <a:srgbClr val="7F7F7F"/>
                </a:solidFill>
              </a:rPr>
              <a:t>What is your website about?</a:t>
            </a:r>
            <a:endParaRPr sz="850">
              <a:solidFill>
                <a:srgbClr val="7F7F7F"/>
              </a:solidFill>
            </a:endParaRPr>
          </a:p>
          <a:p>
            <a:pPr indent="-282575" lvl="0" marL="457200" marR="0" rtl="0" algn="l">
              <a:lnSpc>
                <a:spcPct val="114000"/>
              </a:lnSpc>
              <a:spcBef>
                <a:spcPts val="0"/>
              </a:spcBef>
              <a:spcAft>
                <a:spcPts val="0"/>
              </a:spcAft>
              <a:buClr>
                <a:srgbClr val="7F7F7F"/>
              </a:buClr>
              <a:buSzPts val="850"/>
              <a:buAutoNum type="alphaLcParenR"/>
            </a:pPr>
            <a:r>
              <a:rPr lang="en-GB" sz="850">
                <a:solidFill>
                  <a:srgbClr val="7F7F7F"/>
                </a:solidFill>
              </a:rPr>
              <a:t>What pages and content does it have?</a:t>
            </a:r>
            <a:endParaRPr sz="850">
              <a:solidFill>
                <a:srgbClr val="7F7F7F"/>
              </a:solidFill>
            </a:endParaRPr>
          </a:p>
          <a:p>
            <a:pPr indent="-282575" lvl="0" marL="457200" marR="0" rtl="0" algn="l">
              <a:lnSpc>
                <a:spcPct val="114000"/>
              </a:lnSpc>
              <a:spcBef>
                <a:spcPts val="0"/>
              </a:spcBef>
              <a:spcAft>
                <a:spcPts val="0"/>
              </a:spcAft>
              <a:buClr>
                <a:srgbClr val="7F7F7F"/>
              </a:buClr>
              <a:buSzPts val="850"/>
              <a:buAutoNum type="alphaLcParenR"/>
            </a:pPr>
            <a:r>
              <a:rPr lang="en-GB" sz="850">
                <a:solidFill>
                  <a:srgbClr val="7F7F7F"/>
                </a:solidFill>
              </a:rPr>
              <a:t>How do you navigate through your website?</a:t>
            </a:r>
            <a:endParaRPr sz="850">
              <a:solidFill>
                <a:srgbClr val="7F7F7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4"/>
          <p:cNvSpPr txBox="1"/>
          <p:nvPr/>
        </p:nvSpPr>
        <p:spPr>
          <a:xfrm>
            <a:off x="123350" y="940450"/>
            <a:ext cx="3150900" cy="2310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dk1"/>
              </a:buClr>
              <a:buSzPts val="1100"/>
              <a:buFont typeface="Arial"/>
              <a:buNone/>
            </a:pPr>
            <a:r>
              <a:rPr b="1" lang="en-GB" sz="850">
                <a:solidFill>
                  <a:srgbClr val="3E3D3F"/>
                </a:solidFill>
              </a:rPr>
              <a:t>19 of 30: Showcase CSS Box Model</a:t>
            </a:r>
            <a:endParaRPr b="1" sz="850">
              <a:solidFill>
                <a:srgbClr val="3E3D3F"/>
              </a:solidFill>
            </a:endParaRPr>
          </a:p>
        </p:txBody>
      </p:sp>
      <p:sp>
        <p:nvSpPr>
          <p:cNvPr id="297" name="Google Shape;297;p44"/>
          <p:cNvSpPr txBox="1"/>
          <p:nvPr/>
        </p:nvSpPr>
        <p:spPr>
          <a:xfrm>
            <a:off x="3397825" y="1510075"/>
            <a:ext cx="5289300" cy="32136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a screenshot of the element’s box model values as shown in the Google Chrome or Firefox developer tools style inspector panel, </a:t>
            </a:r>
            <a:endParaRPr i="1" sz="1500">
              <a:solidFill>
                <a:srgbClr val="04488E"/>
              </a:solidFill>
            </a:endParaRPr>
          </a:p>
          <a:p>
            <a:pPr indent="0" lvl="0" marL="0" rtl="0" algn="ctr">
              <a:spcBef>
                <a:spcPts val="0"/>
              </a:spcBef>
              <a:spcAft>
                <a:spcPts val="0"/>
              </a:spcAft>
              <a:buNone/>
            </a:pPr>
            <a:r>
              <a:rPr i="1" lang="en-GB" sz="1500">
                <a:solidFill>
                  <a:srgbClr val="04488E"/>
                </a:solidFill>
              </a:rPr>
              <a:t>and remove this frame and text.</a:t>
            </a:r>
            <a:endParaRPr i="1" sz="1500">
              <a:solidFill>
                <a:srgbClr val="04488E"/>
              </a:solidFill>
            </a:endParaRPr>
          </a:p>
        </p:txBody>
      </p:sp>
      <p:sp>
        <p:nvSpPr>
          <p:cNvPr id="298" name="Google Shape;298;p44"/>
          <p:cNvSpPr txBox="1"/>
          <p:nvPr/>
        </p:nvSpPr>
        <p:spPr>
          <a:xfrm>
            <a:off x="1820000" y="335975"/>
            <a:ext cx="5507100" cy="3264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Clr>
                <a:srgbClr val="000000"/>
              </a:buClr>
              <a:buSzPts val="1100"/>
              <a:buFont typeface="Arial"/>
              <a:buNone/>
            </a:pPr>
            <a:r>
              <a:rPr b="1" lang="en-GB">
                <a:solidFill>
                  <a:srgbClr val="04488E"/>
                </a:solidFill>
              </a:rPr>
              <a:t>Your Name - Your Project’s Title</a:t>
            </a:r>
            <a:endParaRPr b="1">
              <a:solidFill>
                <a:srgbClr val="04488E"/>
              </a:solidFill>
            </a:endParaRPr>
          </a:p>
        </p:txBody>
      </p:sp>
      <p:sp>
        <p:nvSpPr>
          <p:cNvPr id="299" name="Google Shape;299;p44"/>
          <p:cNvSpPr txBox="1"/>
          <p:nvPr/>
        </p:nvSpPr>
        <p:spPr>
          <a:xfrm>
            <a:off x="1820000" y="112125"/>
            <a:ext cx="5507100" cy="2238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None/>
            </a:pPr>
            <a:r>
              <a:rPr lang="en-GB" sz="1200">
                <a:solidFill>
                  <a:srgbClr val="3E3D3F"/>
                </a:solidFill>
              </a:rPr>
              <a:t>Static Website - Final Project</a:t>
            </a:r>
            <a:endParaRPr sz="1200">
              <a:solidFill>
                <a:srgbClr val="3E3D3F"/>
              </a:solidFill>
            </a:endParaRPr>
          </a:p>
        </p:txBody>
      </p:sp>
      <p:sp>
        <p:nvSpPr>
          <p:cNvPr id="300" name="Google Shape;300;p44"/>
          <p:cNvSpPr txBox="1"/>
          <p:nvPr/>
        </p:nvSpPr>
        <p:spPr>
          <a:xfrm>
            <a:off x="1820000" y="717200"/>
            <a:ext cx="55071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rPr b="1" lang="en-GB" sz="2400">
                <a:solidFill>
                  <a:srgbClr val="3E3D3F"/>
                </a:solidFill>
              </a:rPr>
              <a:t>CSS Box Model</a:t>
            </a:r>
            <a:endParaRPr b="1" sz="2400">
              <a:solidFill>
                <a:srgbClr val="3E3D3F"/>
              </a:solidFill>
            </a:endParaRPr>
          </a:p>
        </p:txBody>
      </p:sp>
      <p:sp>
        <p:nvSpPr>
          <p:cNvPr id="301" name="Google Shape;301;p44"/>
          <p:cNvSpPr txBox="1"/>
          <p:nvPr/>
        </p:nvSpPr>
        <p:spPr>
          <a:xfrm>
            <a:off x="123350" y="1175675"/>
            <a:ext cx="3150900" cy="1566000"/>
          </a:xfrm>
          <a:prstGeom prst="rect">
            <a:avLst/>
          </a:prstGeom>
          <a:noFill/>
          <a:ln>
            <a:noFill/>
          </a:ln>
        </p:spPr>
        <p:txBody>
          <a:bodyPr anchorCtr="0" anchor="t" bIns="45700" lIns="91425" spcFirstLastPara="1" rIns="91425" wrap="square" tIns="45700">
            <a:normAutofit/>
          </a:bodyPr>
          <a:lstStyle/>
          <a:p>
            <a:pPr indent="0" lvl="0" marL="0" marR="0" rtl="0" algn="l">
              <a:lnSpc>
                <a:spcPct val="114000"/>
              </a:lnSpc>
              <a:spcBef>
                <a:spcPts val="0"/>
              </a:spcBef>
              <a:spcAft>
                <a:spcPts val="0"/>
              </a:spcAft>
              <a:buNone/>
            </a:pPr>
            <a:r>
              <a:rPr lang="en-GB" sz="850">
                <a:solidFill>
                  <a:srgbClr val="7F7F7F"/>
                </a:solidFill>
              </a:rPr>
              <a:t>Answer these questions:</a:t>
            </a:r>
            <a:endParaRPr sz="850">
              <a:solidFill>
                <a:srgbClr val="7F7F7F"/>
              </a:solidFill>
            </a:endParaRPr>
          </a:p>
          <a:p>
            <a:pPr indent="-282575" lvl="0" marL="457200" rtl="0" algn="l">
              <a:lnSpc>
                <a:spcPct val="114000"/>
              </a:lnSpc>
              <a:spcBef>
                <a:spcPts val="0"/>
              </a:spcBef>
              <a:spcAft>
                <a:spcPts val="0"/>
              </a:spcAft>
              <a:buClr>
                <a:srgbClr val="7F7F7F"/>
              </a:buClr>
              <a:buSzPts val="850"/>
              <a:buAutoNum type="alphaLcParenR"/>
            </a:pPr>
            <a:r>
              <a:rPr lang="en-GB" sz="850">
                <a:solidFill>
                  <a:srgbClr val="7F7F7F"/>
                </a:solidFill>
              </a:rPr>
              <a:t>Can you showcase how you utilize the Box Model for styling elements?</a:t>
            </a:r>
            <a:endParaRPr sz="850">
              <a:solidFill>
                <a:srgbClr val="7F7F7F"/>
              </a:solidFill>
            </a:endParaRPr>
          </a:p>
          <a:p>
            <a:pPr indent="-282575" lvl="1" marL="914400" rtl="0" algn="l">
              <a:lnSpc>
                <a:spcPct val="114000"/>
              </a:lnSpc>
              <a:spcBef>
                <a:spcPts val="0"/>
              </a:spcBef>
              <a:spcAft>
                <a:spcPts val="0"/>
              </a:spcAft>
              <a:buClr>
                <a:srgbClr val="7F7F7F"/>
              </a:buClr>
              <a:buSzPts val="850"/>
              <a:buAutoNum type="romanLcParenR"/>
            </a:pPr>
            <a:r>
              <a:rPr lang="en-GB" sz="850">
                <a:solidFill>
                  <a:srgbClr val="7F7F7F"/>
                </a:solidFill>
              </a:rPr>
              <a:t>Did you use the box-sizing property?</a:t>
            </a:r>
            <a:endParaRPr sz="850">
              <a:solidFill>
                <a:srgbClr val="7F7F7F"/>
              </a:solidFill>
            </a:endParaRPr>
          </a:p>
          <a:p>
            <a:pPr indent="-282575" lvl="1" marL="914400" rtl="0" algn="l">
              <a:lnSpc>
                <a:spcPct val="114000"/>
              </a:lnSpc>
              <a:spcBef>
                <a:spcPts val="0"/>
              </a:spcBef>
              <a:spcAft>
                <a:spcPts val="0"/>
              </a:spcAft>
              <a:buClr>
                <a:srgbClr val="7F7F7F"/>
              </a:buClr>
              <a:buSzPts val="850"/>
              <a:buAutoNum type="romanLcParenR"/>
            </a:pPr>
            <a:r>
              <a:rPr lang="en-GB" sz="850">
                <a:solidFill>
                  <a:srgbClr val="7F7F7F"/>
                </a:solidFill>
              </a:rPr>
              <a:t>Does the element have margin?</a:t>
            </a:r>
            <a:endParaRPr sz="850">
              <a:solidFill>
                <a:srgbClr val="7F7F7F"/>
              </a:solidFill>
            </a:endParaRPr>
          </a:p>
          <a:p>
            <a:pPr indent="-282575" lvl="1" marL="914400" rtl="0" algn="l">
              <a:lnSpc>
                <a:spcPct val="114000"/>
              </a:lnSpc>
              <a:spcBef>
                <a:spcPts val="0"/>
              </a:spcBef>
              <a:spcAft>
                <a:spcPts val="0"/>
              </a:spcAft>
              <a:buClr>
                <a:srgbClr val="7F7F7F"/>
              </a:buClr>
              <a:buSzPts val="850"/>
              <a:buAutoNum type="romanLcParenR"/>
            </a:pPr>
            <a:r>
              <a:rPr lang="en-GB" sz="850">
                <a:solidFill>
                  <a:srgbClr val="7F7F7F"/>
                </a:solidFill>
              </a:rPr>
              <a:t>Does the element have border?</a:t>
            </a:r>
            <a:endParaRPr sz="850">
              <a:solidFill>
                <a:srgbClr val="7F7F7F"/>
              </a:solidFill>
            </a:endParaRPr>
          </a:p>
          <a:p>
            <a:pPr indent="-282575" lvl="1" marL="914400" rtl="0" algn="l">
              <a:lnSpc>
                <a:spcPct val="114000"/>
              </a:lnSpc>
              <a:spcBef>
                <a:spcPts val="0"/>
              </a:spcBef>
              <a:spcAft>
                <a:spcPts val="0"/>
              </a:spcAft>
              <a:buClr>
                <a:srgbClr val="7F7F7F"/>
              </a:buClr>
              <a:buSzPts val="850"/>
              <a:buAutoNum type="romanLcParenR"/>
            </a:pPr>
            <a:r>
              <a:rPr lang="en-GB" sz="850">
                <a:solidFill>
                  <a:srgbClr val="7F7F7F"/>
                </a:solidFill>
              </a:rPr>
              <a:t>Does the element have padding?</a:t>
            </a:r>
            <a:endParaRPr sz="850">
              <a:solidFill>
                <a:srgbClr val="7F7F7F"/>
              </a:solidFill>
            </a:endParaRPr>
          </a:p>
          <a:p>
            <a:pPr indent="-282575" lvl="1" marL="914400" rtl="0" algn="l">
              <a:lnSpc>
                <a:spcPct val="114000"/>
              </a:lnSpc>
              <a:spcBef>
                <a:spcPts val="0"/>
              </a:spcBef>
              <a:spcAft>
                <a:spcPts val="0"/>
              </a:spcAft>
              <a:buClr>
                <a:srgbClr val="7F7F7F"/>
              </a:buClr>
              <a:buSzPts val="850"/>
              <a:buAutoNum type="romanLcParenR"/>
            </a:pPr>
            <a:r>
              <a:rPr lang="en-GB" sz="850">
                <a:solidFill>
                  <a:srgbClr val="7F7F7F"/>
                </a:solidFill>
              </a:rPr>
              <a:t>Does the element have width, height, or content?</a:t>
            </a:r>
            <a:endParaRPr sz="850">
              <a:solidFill>
                <a:srgbClr val="7F7F7F"/>
              </a:solidFill>
            </a:endParaRPr>
          </a:p>
        </p:txBody>
      </p:sp>
      <p:sp>
        <p:nvSpPr>
          <p:cNvPr id="302" name="Google Shape;302;p44"/>
          <p:cNvSpPr txBox="1"/>
          <p:nvPr/>
        </p:nvSpPr>
        <p:spPr>
          <a:xfrm>
            <a:off x="205250" y="3003675"/>
            <a:ext cx="3069000" cy="10242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a screenshot of the CSS, and remove this frame and text.</a:t>
            </a:r>
            <a:endParaRPr i="1" sz="1500">
              <a:solidFill>
                <a:srgbClr val="04488E"/>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5"/>
          <p:cNvSpPr txBox="1"/>
          <p:nvPr/>
        </p:nvSpPr>
        <p:spPr>
          <a:xfrm>
            <a:off x="123350" y="940450"/>
            <a:ext cx="3150900" cy="2310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dk1"/>
              </a:buClr>
              <a:buSzPts val="1100"/>
              <a:buFont typeface="Arial"/>
              <a:buNone/>
            </a:pPr>
            <a:r>
              <a:rPr b="1" lang="en-GB" sz="850">
                <a:solidFill>
                  <a:srgbClr val="3E3D3F"/>
                </a:solidFill>
              </a:rPr>
              <a:t>20 of 30: Showcase basic CSS properties</a:t>
            </a:r>
            <a:endParaRPr b="1" sz="850">
              <a:solidFill>
                <a:srgbClr val="3E3D3F"/>
              </a:solidFill>
            </a:endParaRPr>
          </a:p>
        </p:txBody>
      </p:sp>
      <p:sp>
        <p:nvSpPr>
          <p:cNvPr id="308" name="Google Shape;308;p45"/>
          <p:cNvSpPr txBox="1"/>
          <p:nvPr/>
        </p:nvSpPr>
        <p:spPr>
          <a:xfrm>
            <a:off x="3397825" y="1510075"/>
            <a:ext cx="5289300" cy="32136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a screenshot of the element </a:t>
            </a:r>
            <a:endParaRPr i="1" sz="1500">
              <a:solidFill>
                <a:srgbClr val="04488E"/>
              </a:solidFill>
            </a:endParaRPr>
          </a:p>
          <a:p>
            <a:pPr indent="0" lvl="0" marL="0" rtl="0" algn="ctr">
              <a:spcBef>
                <a:spcPts val="0"/>
              </a:spcBef>
              <a:spcAft>
                <a:spcPts val="0"/>
              </a:spcAft>
              <a:buNone/>
            </a:pPr>
            <a:r>
              <a:rPr i="1" lang="en-GB" sz="1500">
                <a:solidFill>
                  <a:srgbClr val="04488E"/>
                </a:solidFill>
              </a:rPr>
              <a:t>as it appears on the website in the browser, </a:t>
            </a:r>
            <a:endParaRPr i="1" sz="1500">
              <a:solidFill>
                <a:srgbClr val="04488E"/>
              </a:solidFill>
            </a:endParaRPr>
          </a:p>
          <a:p>
            <a:pPr indent="0" lvl="0" marL="0" rtl="0" algn="ctr">
              <a:spcBef>
                <a:spcPts val="0"/>
              </a:spcBef>
              <a:spcAft>
                <a:spcPts val="0"/>
              </a:spcAft>
              <a:buNone/>
            </a:pPr>
            <a:r>
              <a:rPr i="1" lang="en-GB" sz="1500">
                <a:solidFill>
                  <a:srgbClr val="04488E"/>
                </a:solidFill>
              </a:rPr>
              <a:t>and remove this frame and text.</a:t>
            </a:r>
            <a:endParaRPr i="1" sz="1500">
              <a:solidFill>
                <a:srgbClr val="04488E"/>
              </a:solidFill>
            </a:endParaRPr>
          </a:p>
        </p:txBody>
      </p:sp>
      <p:sp>
        <p:nvSpPr>
          <p:cNvPr id="309" name="Google Shape;309;p45"/>
          <p:cNvSpPr txBox="1"/>
          <p:nvPr/>
        </p:nvSpPr>
        <p:spPr>
          <a:xfrm>
            <a:off x="1820000" y="335975"/>
            <a:ext cx="5507100" cy="3264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Clr>
                <a:srgbClr val="000000"/>
              </a:buClr>
              <a:buSzPts val="1100"/>
              <a:buFont typeface="Arial"/>
              <a:buNone/>
            </a:pPr>
            <a:r>
              <a:rPr b="1" lang="en-GB">
                <a:solidFill>
                  <a:srgbClr val="04488E"/>
                </a:solidFill>
              </a:rPr>
              <a:t>Your Name - Your Project’s Title</a:t>
            </a:r>
            <a:endParaRPr b="1">
              <a:solidFill>
                <a:srgbClr val="04488E"/>
              </a:solidFill>
            </a:endParaRPr>
          </a:p>
        </p:txBody>
      </p:sp>
      <p:sp>
        <p:nvSpPr>
          <p:cNvPr id="310" name="Google Shape;310;p45"/>
          <p:cNvSpPr txBox="1"/>
          <p:nvPr/>
        </p:nvSpPr>
        <p:spPr>
          <a:xfrm>
            <a:off x="1820000" y="112125"/>
            <a:ext cx="5507100" cy="2238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None/>
            </a:pPr>
            <a:r>
              <a:rPr lang="en-GB" sz="1200">
                <a:solidFill>
                  <a:srgbClr val="3E3D3F"/>
                </a:solidFill>
              </a:rPr>
              <a:t>Static Website - Final Project</a:t>
            </a:r>
            <a:endParaRPr sz="1200">
              <a:solidFill>
                <a:srgbClr val="3E3D3F"/>
              </a:solidFill>
            </a:endParaRPr>
          </a:p>
        </p:txBody>
      </p:sp>
      <p:sp>
        <p:nvSpPr>
          <p:cNvPr id="311" name="Google Shape;311;p45"/>
          <p:cNvSpPr txBox="1"/>
          <p:nvPr/>
        </p:nvSpPr>
        <p:spPr>
          <a:xfrm>
            <a:off x="1820000" y="717200"/>
            <a:ext cx="55071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rPr b="1" lang="en-GB" sz="2400">
                <a:solidFill>
                  <a:srgbClr val="3E3D3F"/>
                </a:solidFill>
              </a:rPr>
              <a:t>CSS Basic Properties</a:t>
            </a:r>
            <a:endParaRPr b="1" sz="2400">
              <a:solidFill>
                <a:srgbClr val="3E3D3F"/>
              </a:solidFill>
            </a:endParaRPr>
          </a:p>
        </p:txBody>
      </p:sp>
      <p:sp>
        <p:nvSpPr>
          <p:cNvPr id="312" name="Google Shape;312;p45"/>
          <p:cNvSpPr txBox="1"/>
          <p:nvPr/>
        </p:nvSpPr>
        <p:spPr>
          <a:xfrm>
            <a:off x="123350" y="1175675"/>
            <a:ext cx="3150900" cy="1566000"/>
          </a:xfrm>
          <a:prstGeom prst="rect">
            <a:avLst/>
          </a:prstGeom>
          <a:noFill/>
          <a:ln>
            <a:noFill/>
          </a:ln>
        </p:spPr>
        <p:txBody>
          <a:bodyPr anchorCtr="0" anchor="t" bIns="45700" lIns="91425" spcFirstLastPara="1" rIns="91425" wrap="square" tIns="45700">
            <a:normAutofit/>
          </a:bodyPr>
          <a:lstStyle/>
          <a:p>
            <a:pPr indent="0" lvl="0" marL="0" marR="0" rtl="0" algn="l">
              <a:lnSpc>
                <a:spcPct val="114000"/>
              </a:lnSpc>
              <a:spcBef>
                <a:spcPts val="0"/>
              </a:spcBef>
              <a:spcAft>
                <a:spcPts val="0"/>
              </a:spcAft>
              <a:buNone/>
            </a:pPr>
            <a:r>
              <a:rPr lang="en-GB" sz="850">
                <a:solidFill>
                  <a:srgbClr val="7F7F7F"/>
                </a:solidFill>
              </a:rPr>
              <a:t>Answer these questions:</a:t>
            </a:r>
            <a:endParaRPr sz="850">
              <a:solidFill>
                <a:srgbClr val="7F7F7F"/>
              </a:solidFill>
            </a:endParaRPr>
          </a:p>
          <a:p>
            <a:pPr indent="-282575" lvl="0" marL="457200" rtl="0" algn="l">
              <a:lnSpc>
                <a:spcPct val="114000"/>
              </a:lnSpc>
              <a:spcBef>
                <a:spcPts val="0"/>
              </a:spcBef>
              <a:spcAft>
                <a:spcPts val="0"/>
              </a:spcAft>
              <a:buClr>
                <a:srgbClr val="7F7F7F"/>
              </a:buClr>
              <a:buSzPts val="850"/>
              <a:buAutoNum type="alphaLcParenR"/>
            </a:pPr>
            <a:r>
              <a:rPr lang="en-GB" sz="850">
                <a:solidFill>
                  <a:srgbClr val="7F7F7F"/>
                </a:solidFill>
              </a:rPr>
              <a:t>Did you use background properties?</a:t>
            </a:r>
            <a:endParaRPr sz="850">
              <a:solidFill>
                <a:srgbClr val="7F7F7F"/>
              </a:solidFill>
            </a:endParaRPr>
          </a:p>
          <a:p>
            <a:pPr indent="-282575" lvl="0" marL="457200" rtl="0" algn="l">
              <a:lnSpc>
                <a:spcPct val="114000"/>
              </a:lnSpc>
              <a:spcBef>
                <a:spcPts val="0"/>
              </a:spcBef>
              <a:spcAft>
                <a:spcPts val="0"/>
              </a:spcAft>
              <a:buClr>
                <a:srgbClr val="7F7F7F"/>
              </a:buClr>
              <a:buSzPts val="850"/>
              <a:buAutoNum type="alphaLcParenR"/>
            </a:pPr>
            <a:r>
              <a:rPr lang="en-GB" sz="850">
                <a:solidFill>
                  <a:srgbClr val="7F7F7F"/>
                </a:solidFill>
              </a:rPr>
              <a:t>Did you use color properties?</a:t>
            </a:r>
            <a:endParaRPr sz="850">
              <a:solidFill>
                <a:srgbClr val="7F7F7F"/>
              </a:solidFill>
            </a:endParaRPr>
          </a:p>
          <a:p>
            <a:pPr indent="-282575" lvl="0" marL="457200" rtl="0" algn="l">
              <a:lnSpc>
                <a:spcPct val="114000"/>
              </a:lnSpc>
              <a:spcBef>
                <a:spcPts val="0"/>
              </a:spcBef>
              <a:spcAft>
                <a:spcPts val="0"/>
              </a:spcAft>
              <a:buClr>
                <a:srgbClr val="7F7F7F"/>
              </a:buClr>
              <a:buSzPts val="850"/>
              <a:buAutoNum type="alphaLcParenR"/>
            </a:pPr>
            <a:r>
              <a:rPr lang="en-GB" sz="850">
                <a:solidFill>
                  <a:srgbClr val="7F7F7F"/>
                </a:solidFill>
              </a:rPr>
              <a:t>Did you use font and text properties?</a:t>
            </a:r>
            <a:endParaRPr sz="850">
              <a:solidFill>
                <a:srgbClr val="7F7F7F"/>
              </a:solidFill>
            </a:endParaRPr>
          </a:p>
        </p:txBody>
      </p:sp>
      <p:sp>
        <p:nvSpPr>
          <p:cNvPr id="313" name="Google Shape;313;p45"/>
          <p:cNvSpPr txBox="1"/>
          <p:nvPr/>
        </p:nvSpPr>
        <p:spPr>
          <a:xfrm>
            <a:off x="205250" y="3003675"/>
            <a:ext cx="3069000" cy="10242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a screenshot of the CSS, and remove this frame and text.</a:t>
            </a:r>
            <a:endParaRPr i="1" sz="1500">
              <a:solidFill>
                <a:srgbClr val="04488E"/>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6"/>
          <p:cNvSpPr txBox="1"/>
          <p:nvPr/>
        </p:nvSpPr>
        <p:spPr>
          <a:xfrm>
            <a:off x="123350" y="940450"/>
            <a:ext cx="3150900" cy="2310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dk1"/>
              </a:buClr>
              <a:buSzPts val="1100"/>
              <a:buFont typeface="Arial"/>
              <a:buNone/>
            </a:pPr>
            <a:r>
              <a:rPr b="1" lang="en-GB" sz="850">
                <a:solidFill>
                  <a:srgbClr val="3E3D3F"/>
                </a:solidFill>
              </a:rPr>
              <a:t>21 of 30: Showcase pseudo-classes with link styles</a:t>
            </a:r>
            <a:endParaRPr b="1" sz="850">
              <a:solidFill>
                <a:srgbClr val="3E3D3F"/>
              </a:solidFill>
            </a:endParaRPr>
          </a:p>
        </p:txBody>
      </p:sp>
      <p:sp>
        <p:nvSpPr>
          <p:cNvPr id="319" name="Google Shape;319;p46"/>
          <p:cNvSpPr txBox="1"/>
          <p:nvPr/>
        </p:nvSpPr>
        <p:spPr>
          <a:xfrm>
            <a:off x="3397825" y="1510075"/>
            <a:ext cx="5289300" cy="32136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screenshots of the links as they appear on the web page in the browser in their various states, </a:t>
            </a:r>
            <a:endParaRPr i="1" sz="1500">
              <a:solidFill>
                <a:srgbClr val="04488E"/>
              </a:solidFill>
            </a:endParaRPr>
          </a:p>
          <a:p>
            <a:pPr indent="0" lvl="0" marL="0" rtl="0" algn="ctr">
              <a:spcBef>
                <a:spcPts val="0"/>
              </a:spcBef>
              <a:spcAft>
                <a:spcPts val="0"/>
              </a:spcAft>
              <a:buNone/>
            </a:pPr>
            <a:r>
              <a:rPr i="1" lang="en-GB" sz="1500">
                <a:solidFill>
                  <a:srgbClr val="04488E"/>
                </a:solidFill>
              </a:rPr>
              <a:t>and remove this frame and text.</a:t>
            </a:r>
            <a:endParaRPr i="1" sz="1500">
              <a:solidFill>
                <a:srgbClr val="04488E"/>
              </a:solidFill>
            </a:endParaRPr>
          </a:p>
        </p:txBody>
      </p:sp>
      <p:sp>
        <p:nvSpPr>
          <p:cNvPr id="320" name="Google Shape;320;p46"/>
          <p:cNvSpPr txBox="1"/>
          <p:nvPr/>
        </p:nvSpPr>
        <p:spPr>
          <a:xfrm>
            <a:off x="1820000" y="335975"/>
            <a:ext cx="5507100" cy="3264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Clr>
                <a:srgbClr val="000000"/>
              </a:buClr>
              <a:buSzPts val="1100"/>
              <a:buFont typeface="Arial"/>
              <a:buNone/>
            </a:pPr>
            <a:r>
              <a:rPr b="1" lang="en-GB">
                <a:solidFill>
                  <a:srgbClr val="04488E"/>
                </a:solidFill>
              </a:rPr>
              <a:t>Your Name - Your Project’s Title</a:t>
            </a:r>
            <a:endParaRPr b="1">
              <a:solidFill>
                <a:srgbClr val="04488E"/>
              </a:solidFill>
            </a:endParaRPr>
          </a:p>
        </p:txBody>
      </p:sp>
      <p:sp>
        <p:nvSpPr>
          <p:cNvPr id="321" name="Google Shape;321;p46"/>
          <p:cNvSpPr txBox="1"/>
          <p:nvPr/>
        </p:nvSpPr>
        <p:spPr>
          <a:xfrm>
            <a:off x="1820000" y="112125"/>
            <a:ext cx="5507100" cy="2238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None/>
            </a:pPr>
            <a:r>
              <a:rPr lang="en-GB" sz="1200">
                <a:solidFill>
                  <a:srgbClr val="3E3D3F"/>
                </a:solidFill>
              </a:rPr>
              <a:t>Static Website - Final Project</a:t>
            </a:r>
            <a:endParaRPr sz="1200">
              <a:solidFill>
                <a:srgbClr val="3E3D3F"/>
              </a:solidFill>
            </a:endParaRPr>
          </a:p>
        </p:txBody>
      </p:sp>
      <p:sp>
        <p:nvSpPr>
          <p:cNvPr id="322" name="Google Shape;322;p46"/>
          <p:cNvSpPr txBox="1"/>
          <p:nvPr/>
        </p:nvSpPr>
        <p:spPr>
          <a:xfrm>
            <a:off x="1820000" y="717200"/>
            <a:ext cx="55071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rPr b="1" lang="en-GB" sz="2200">
                <a:solidFill>
                  <a:srgbClr val="3E3D3F"/>
                </a:solidFill>
              </a:rPr>
              <a:t>CSS Pseudo-classes </a:t>
            </a:r>
            <a:endParaRPr b="1" sz="2200">
              <a:solidFill>
                <a:srgbClr val="3E3D3F"/>
              </a:solidFill>
            </a:endParaRPr>
          </a:p>
          <a:p>
            <a:pPr indent="0" lvl="0" marL="0" marR="0" rtl="0" algn="ctr">
              <a:lnSpc>
                <a:spcPct val="114000"/>
              </a:lnSpc>
              <a:spcBef>
                <a:spcPts val="0"/>
              </a:spcBef>
              <a:spcAft>
                <a:spcPts val="0"/>
              </a:spcAft>
              <a:buNone/>
            </a:pPr>
            <a:r>
              <a:rPr b="1" lang="en-GB" sz="2200">
                <a:solidFill>
                  <a:srgbClr val="3E3D3F"/>
                </a:solidFill>
              </a:rPr>
              <a:t>&amp; Link Styles</a:t>
            </a:r>
            <a:endParaRPr b="1" sz="2200">
              <a:solidFill>
                <a:srgbClr val="3E3D3F"/>
              </a:solidFill>
            </a:endParaRPr>
          </a:p>
        </p:txBody>
      </p:sp>
      <p:sp>
        <p:nvSpPr>
          <p:cNvPr id="323" name="Google Shape;323;p46"/>
          <p:cNvSpPr txBox="1"/>
          <p:nvPr/>
        </p:nvSpPr>
        <p:spPr>
          <a:xfrm>
            <a:off x="123350" y="1175675"/>
            <a:ext cx="3150900" cy="1566000"/>
          </a:xfrm>
          <a:prstGeom prst="rect">
            <a:avLst/>
          </a:prstGeom>
          <a:noFill/>
          <a:ln>
            <a:noFill/>
          </a:ln>
        </p:spPr>
        <p:txBody>
          <a:bodyPr anchorCtr="0" anchor="t" bIns="45700" lIns="91425" spcFirstLastPara="1" rIns="91425" wrap="square" tIns="45700">
            <a:normAutofit/>
          </a:bodyPr>
          <a:lstStyle/>
          <a:p>
            <a:pPr indent="0" lvl="0" marL="0" marR="0" rtl="0" algn="l">
              <a:lnSpc>
                <a:spcPct val="114000"/>
              </a:lnSpc>
              <a:spcBef>
                <a:spcPts val="0"/>
              </a:spcBef>
              <a:spcAft>
                <a:spcPts val="0"/>
              </a:spcAft>
              <a:buNone/>
            </a:pPr>
            <a:r>
              <a:rPr lang="en-GB" sz="850">
                <a:solidFill>
                  <a:srgbClr val="7F7F7F"/>
                </a:solidFill>
              </a:rPr>
              <a:t>Answer these questions:</a:t>
            </a:r>
            <a:endParaRPr sz="850">
              <a:solidFill>
                <a:srgbClr val="7F7F7F"/>
              </a:solidFill>
            </a:endParaRPr>
          </a:p>
          <a:p>
            <a:pPr indent="-282575" lvl="0" marL="457200" rtl="0" algn="l">
              <a:lnSpc>
                <a:spcPct val="114000"/>
              </a:lnSpc>
              <a:spcBef>
                <a:spcPts val="0"/>
              </a:spcBef>
              <a:spcAft>
                <a:spcPts val="0"/>
              </a:spcAft>
              <a:buClr>
                <a:srgbClr val="7F7F7F"/>
              </a:buClr>
              <a:buSzPts val="850"/>
              <a:buAutoNum type="alphaLcParenR"/>
            </a:pPr>
            <a:r>
              <a:rPr lang="en-GB" sz="850">
                <a:solidFill>
                  <a:srgbClr val="7F7F7F"/>
                </a:solidFill>
              </a:rPr>
              <a:t>Did you use pseudo-classes in your project?</a:t>
            </a:r>
            <a:endParaRPr sz="850">
              <a:solidFill>
                <a:srgbClr val="7F7F7F"/>
              </a:solidFill>
            </a:endParaRPr>
          </a:p>
          <a:p>
            <a:pPr indent="-282575" lvl="0" marL="457200" rtl="0" algn="l">
              <a:lnSpc>
                <a:spcPct val="114000"/>
              </a:lnSpc>
              <a:spcBef>
                <a:spcPts val="0"/>
              </a:spcBef>
              <a:spcAft>
                <a:spcPts val="0"/>
              </a:spcAft>
              <a:buClr>
                <a:srgbClr val="7F7F7F"/>
              </a:buClr>
              <a:buSzPts val="850"/>
              <a:buAutoNum type="alphaLcParenR"/>
            </a:pPr>
            <a:r>
              <a:rPr lang="en-GB" sz="850">
                <a:solidFill>
                  <a:srgbClr val="7F7F7F"/>
                </a:solidFill>
              </a:rPr>
              <a:t>Showcase an example of :link</a:t>
            </a:r>
            <a:endParaRPr sz="850">
              <a:solidFill>
                <a:srgbClr val="7F7F7F"/>
              </a:solidFill>
            </a:endParaRPr>
          </a:p>
          <a:p>
            <a:pPr indent="-282575" lvl="0" marL="457200" rtl="0" algn="l">
              <a:lnSpc>
                <a:spcPct val="114000"/>
              </a:lnSpc>
              <a:spcBef>
                <a:spcPts val="0"/>
              </a:spcBef>
              <a:spcAft>
                <a:spcPts val="0"/>
              </a:spcAft>
              <a:buClr>
                <a:srgbClr val="7F7F7F"/>
              </a:buClr>
              <a:buSzPts val="850"/>
              <a:buAutoNum type="alphaLcParenR"/>
            </a:pPr>
            <a:r>
              <a:rPr lang="en-GB" sz="850">
                <a:solidFill>
                  <a:srgbClr val="7F7F7F"/>
                </a:solidFill>
              </a:rPr>
              <a:t>Showcase an example of :visited</a:t>
            </a:r>
            <a:endParaRPr sz="850">
              <a:solidFill>
                <a:srgbClr val="7F7F7F"/>
              </a:solidFill>
            </a:endParaRPr>
          </a:p>
          <a:p>
            <a:pPr indent="-282575" lvl="0" marL="457200" rtl="0" algn="l">
              <a:lnSpc>
                <a:spcPct val="114000"/>
              </a:lnSpc>
              <a:spcBef>
                <a:spcPts val="0"/>
              </a:spcBef>
              <a:spcAft>
                <a:spcPts val="0"/>
              </a:spcAft>
              <a:buClr>
                <a:srgbClr val="7F7F7F"/>
              </a:buClr>
              <a:buSzPts val="850"/>
              <a:buAutoNum type="alphaLcParenR"/>
            </a:pPr>
            <a:r>
              <a:rPr lang="en-GB" sz="850">
                <a:solidFill>
                  <a:srgbClr val="7F7F7F"/>
                </a:solidFill>
              </a:rPr>
              <a:t>Showcase an example of :hover</a:t>
            </a:r>
            <a:endParaRPr sz="850">
              <a:solidFill>
                <a:srgbClr val="7F7F7F"/>
              </a:solidFill>
            </a:endParaRPr>
          </a:p>
          <a:p>
            <a:pPr indent="-282575" lvl="0" marL="457200" rtl="0" algn="l">
              <a:lnSpc>
                <a:spcPct val="114000"/>
              </a:lnSpc>
              <a:spcBef>
                <a:spcPts val="0"/>
              </a:spcBef>
              <a:spcAft>
                <a:spcPts val="0"/>
              </a:spcAft>
              <a:buClr>
                <a:srgbClr val="7F7F7F"/>
              </a:buClr>
              <a:buSzPts val="850"/>
              <a:buAutoNum type="alphaLcParenR"/>
            </a:pPr>
            <a:r>
              <a:rPr lang="en-GB" sz="850">
                <a:solidFill>
                  <a:srgbClr val="7F7F7F"/>
                </a:solidFill>
              </a:rPr>
              <a:t>Showcase an example of :active or :focus</a:t>
            </a:r>
            <a:endParaRPr sz="850">
              <a:solidFill>
                <a:srgbClr val="7F7F7F"/>
              </a:solidFill>
            </a:endParaRPr>
          </a:p>
          <a:p>
            <a:pPr indent="-282575" lvl="0" marL="457200" rtl="0" algn="l">
              <a:lnSpc>
                <a:spcPct val="114000"/>
              </a:lnSpc>
              <a:spcBef>
                <a:spcPts val="0"/>
              </a:spcBef>
              <a:spcAft>
                <a:spcPts val="0"/>
              </a:spcAft>
              <a:buClr>
                <a:srgbClr val="7F7F7F"/>
              </a:buClr>
              <a:buSzPts val="850"/>
              <a:buAutoNum type="alphaLcParenR"/>
            </a:pPr>
            <a:r>
              <a:rPr lang="en-GB" sz="850">
                <a:solidFill>
                  <a:srgbClr val="7F7F7F"/>
                </a:solidFill>
              </a:rPr>
              <a:t>Did you follow the LVHA order for link styling?</a:t>
            </a:r>
            <a:endParaRPr sz="850">
              <a:solidFill>
                <a:srgbClr val="7F7F7F"/>
              </a:solidFill>
            </a:endParaRPr>
          </a:p>
        </p:txBody>
      </p:sp>
      <p:sp>
        <p:nvSpPr>
          <p:cNvPr id="324" name="Google Shape;324;p46"/>
          <p:cNvSpPr txBox="1"/>
          <p:nvPr/>
        </p:nvSpPr>
        <p:spPr>
          <a:xfrm>
            <a:off x="205250" y="3003675"/>
            <a:ext cx="3069000" cy="10242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a screenshot of the CSS, and remove this frame and text.</a:t>
            </a:r>
            <a:endParaRPr i="1" sz="1500">
              <a:solidFill>
                <a:srgbClr val="04488E"/>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7"/>
          <p:cNvSpPr txBox="1"/>
          <p:nvPr/>
        </p:nvSpPr>
        <p:spPr>
          <a:xfrm>
            <a:off x="123350" y="940450"/>
            <a:ext cx="3150900" cy="2310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dk1"/>
              </a:buClr>
              <a:buSzPts val="1100"/>
              <a:buFont typeface="Arial"/>
              <a:buNone/>
            </a:pPr>
            <a:r>
              <a:rPr b="1" lang="en-GB" sz="850">
                <a:solidFill>
                  <a:srgbClr val="3E3D3F"/>
                </a:solidFill>
              </a:rPr>
              <a:t>22 of 30: Showcase Floated Element</a:t>
            </a:r>
            <a:endParaRPr b="1" sz="850">
              <a:solidFill>
                <a:srgbClr val="3E3D3F"/>
              </a:solidFill>
            </a:endParaRPr>
          </a:p>
        </p:txBody>
      </p:sp>
      <p:sp>
        <p:nvSpPr>
          <p:cNvPr id="330" name="Google Shape;330;p47"/>
          <p:cNvSpPr txBox="1"/>
          <p:nvPr/>
        </p:nvSpPr>
        <p:spPr>
          <a:xfrm>
            <a:off x="3397825" y="1510075"/>
            <a:ext cx="5289300" cy="32136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a screenshot of the floated element </a:t>
            </a:r>
            <a:endParaRPr i="1" sz="1500">
              <a:solidFill>
                <a:srgbClr val="04488E"/>
              </a:solidFill>
            </a:endParaRPr>
          </a:p>
          <a:p>
            <a:pPr indent="0" lvl="0" marL="0" rtl="0" algn="ctr">
              <a:spcBef>
                <a:spcPts val="0"/>
              </a:spcBef>
              <a:spcAft>
                <a:spcPts val="0"/>
              </a:spcAft>
              <a:buNone/>
            </a:pPr>
            <a:r>
              <a:rPr i="1" lang="en-GB" sz="1500">
                <a:solidFill>
                  <a:srgbClr val="04488E"/>
                </a:solidFill>
              </a:rPr>
              <a:t>as it appears on the website in the browser, </a:t>
            </a:r>
            <a:endParaRPr i="1" sz="1500">
              <a:solidFill>
                <a:srgbClr val="04488E"/>
              </a:solidFill>
            </a:endParaRPr>
          </a:p>
          <a:p>
            <a:pPr indent="0" lvl="0" marL="0" rtl="0" algn="ctr">
              <a:spcBef>
                <a:spcPts val="0"/>
              </a:spcBef>
              <a:spcAft>
                <a:spcPts val="0"/>
              </a:spcAft>
              <a:buNone/>
            </a:pPr>
            <a:r>
              <a:rPr i="1" lang="en-GB" sz="1500">
                <a:solidFill>
                  <a:srgbClr val="04488E"/>
                </a:solidFill>
              </a:rPr>
              <a:t>and remove this frame and text.</a:t>
            </a:r>
            <a:endParaRPr i="1" sz="1500">
              <a:solidFill>
                <a:srgbClr val="04488E"/>
              </a:solidFill>
            </a:endParaRPr>
          </a:p>
        </p:txBody>
      </p:sp>
      <p:sp>
        <p:nvSpPr>
          <p:cNvPr id="331" name="Google Shape;331;p47"/>
          <p:cNvSpPr txBox="1"/>
          <p:nvPr/>
        </p:nvSpPr>
        <p:spPr>
          <a:xfrm>
            <a:off x="1820000" y="335975"/>
            <a:ext cx="5507100" cy="3264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Clr>
                <a:srgbClr val="000000"/>
              </a:buClr>
              <a:buSzPts val="1100"/>
              <a:buFont typeface="Arial"/>
              <a:buNone/>
            </a:pPr>
            <a:r>
              <a:rPr b="1" lang="en-GB">
                <a:solidFill>
                  <a:srgbClr val="04488E"/>
                </a:solidFill>
              </a:rPr>
              <a:t>Your Name - Your Project’s Title</a:t>
            </a:r>
            <a:endParaRPr b="1">
              <a:solidFill>
                <a:srgbClr val="04488E"/>
              </a:solidFill>
            </a:endParaRPr>
          </a:p>
        </p:txBody>
      </p:sp>
      <p:sp>
        <p:nvSpPr>
          <p:cNvPr id="332" name="Google Shape;332;p47"/>
          <p:cNvSpPr txBox="1"/>
          <p:nvPr/>
        </p:nvSpPr>
        <p:spPr>
          <a:xfrm>
            <a:off x="1820000" y="112125"/>
            <a:ext cx="5507100" cy="2238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None/>
            </a:pPr>
            <a:r>
              <a:rPr lang="en-GB" sz="1200">
                <a:solidFill>
                  <a:srgbClr val="3E3D3F"/>
                </a:solidFill>
              </a:rPr>
              <a:t>Static Website - Final Project</a:t>
            </a:r>
            <a:endParaRPr sz="1200">
              <a:solidFill>
                <a:srgbClr val="3E3D3F"/>
              </a:solidFill>
            </a:endParaRPr>
          </a:p>
        </p:txBody>
      </p:sp>
      <p:sp>
        <p:nvSpPr>
          <p:cNvPr id="333" name="Google Shape;333;p47"/>
          <p:cNvSpPr txBox="1"/>
          <p:nvPr/>
        </p:nvSpPr>
        <p:spPr>
          <a:xfrm>
            <a:off x="1820000" y="717200"/>
            <a:ext cx="55071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rPr b="1" lang="en-GB" sz="2400">
                <a:solidFill>
                  <a:srgbClr val="3E3D3F"/>
                </a:solidFill>
              </a:rPr>
              <a:t>CSS Float</a:t>
            </a:r>
            <a:endParaRPr b="1" sz="2400">
              <a:solidFill>
                <a:srgbClr val="3E3D3F"/>
              </a:solidFill>
            </a:endParaRPr>
          </a:p>
        </p:txBody>
      </p:sp>
      <p:sp>
        <p:nvSpPr>
          <p:cNvPr id="334" name="Google Shape;334;p47"/>
          <p:cNvSpPr txBox="1"/>
          <p:nvPr/>
        </p:nvSpPr>
        <p:spPr>
          <a:xfrm>
            <a:off x="123350" y="1175675"/>
            <a:ext cx="3150900" cy="1566000"/>
          </a:xfrm>
          <a:prstGeom prst="rect">
            <a:avLst/>
          </a:prstGeom>
          <a:noFill/>
          <a:ln>
            <a:noFill/>
          </a:ln>
        </p:spPr>
        <p:txBody>
          <a:bodyPr anchorCtr="0" anchor="t" bIns="45700" lIns="91425" spcFirstLastPara="1" rIns="91425" wrap="square" tIns="45700">
            <a:normAutofit/>
          </a:bodyPr>
          <a:lstStyle/>
          <a:p>
            <a:pPr indent="0" lvl="0" marL="0" marR="0" rtl="0" algn="l">
              <a:lnSpc>
                <a:spcPct val="114000"/>
              </a:lnSpc>
              <a:spcBef>
                <a:spcPts val="0"/>
              </a:spcBef>
              <a:spcAft>
                <a:spcPts val="0"/>
              </a:spcAft>
              <a:buNone/>
            </a:pPr>
            <a:r>
              <a:rPr lang="en-GB" sz="850">
                <a:solidFill>
                  <a:srgbClr val="7F7F7F"/>
                </a:solidFill>
              </a:rPr>
              <a:t>Answer these questions:</a:t>
            </a:r>
            <a:endParaRPr sz="850">
              <a:solidFill>
                <a:srgbClr val="7F7F7F"/>
              </a:solidFill>
            </a:endParaRPr>
          </a:p>
          <a:p>
            <a:pPr indent="-282575" lvl="0" marL="457200" rtl="0" algn="l">
              <a:lnSpc>
                <a:spcPct val="114000"/>
              </a:lnSpc>
              <a:spcBef>
                <a:spcPts val="0"/>
              </a:spcBef>
              <a:spcAft>
                <a:spcPts val="0"/>
              </a:spcAft>
              <a:buClr>
                <a:srgbClr val="7F7F7F"/>
              </a:buClr>
              <a:buSzPts val="850"/>
              <a:buAutoNum type="alphaLcParenR"/>
            </a:pPr>
            <a:r>
              <a:rPr lang="en-GB" sz="850">
                <a:solidFill>
                  <a:srgbClr val="7F7F7F"/>
                </a:solidFill>
              </a:rPr>
              <a:t>Can you showcase an example of a Floated element?</a:t>
            </a:r>
            <a:endParaRPr sz="850">
              <a:solidFill>
                <a:srgbClr val="7F7F7F"/>
              </a:solidFill>
            </a:endParaRPr>
          </a:p>
          <a:p>
            <a:pPr indent="-282575" lvl="0" marL="457200" rtl="0" algn="l">
              <a:lnSpc>
                <a:spcPct val="114000"/>
              </a:lnSpc>
              <a:spcBef>
                <a:spcPts val="0"/>
              </a:spcBef>
              <a:spcAft>
                <a:spcPts val="0"/>
              </a:spcAft>
              <a:buClr>
                <a:srgbClr val="7F7F7F"/>
              </a:buClr>
              <a:buSzPts val="850"/>
              <a:buAutoNum type="alphaLcParenR"/>
            </a:pPr>
            <a:r>
              <a:rPr lang="en-GB" sz="850">
                <a:solidFill>
                  <a:srgbClr val="7F7F7F"/>
                </a:solidFill>
              </a:rPr>
              <a:t>Is it floated left or right? Why?</a:t>
            </a:r>
            <a:endParaRPr sz="850">
              <a:solidFill>
                <a:srgbClr val="7F7F7F"/>
              </a:solidFill>
            </a:endParaRPr>
          </a:p>
        </p:txBody>
      </p:sp>
      <p:sp>
        <p:nvSpPr>
          <p:cNvPr id="335" name="Google Shape;335;p47"/>
          <p:cNvSpPr txBox="1"/>
          <p:nvPr/>
        </p:nvSpPr>
        <p:spPr>
          <a:xfrm>
            <a:off x="205250" y="3003675"/>
            <a:ext cx="3069000" cy="10242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a screenshot of the CSS, and remove this frame and text.</a:t>
            </a:r>
            <a:endParaRPr i="1" sz="1500">
              <a:solidFill>
                <a:srgbClr val="04488E"/>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8"/>
          <p:cNvSpPr txBox="1"/>
          <p:nvPr/>
        </p:nvSpPr>
        <p:spPr>
          <a:xfrm>
            <a:off x="123350" y="940450"/>
            <a:ext cx="3150900" cy="2310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dk1"/>
              </a:buClr>
              <a:buSzPts val="1100"/>
              <a:buFont typeface="Arial"/>
              <a:buNone/>
            </a:pPr>
            <a:r>
              <a:rPr b="1" lang="en-GB" sz="850">
                <a:solidFill>
                  <a:srgbClr val="3E3D3F"/>
                </a:solidFill>
              </a:rPr>
              <a:t>23 of 30: Showcase Clear Property</a:t>
            </a:r>
            <a:endParaRPr b="1" sz="850">
              <a:solidFill>
                <a:srgbClr val="3E3D3F"/>
              </a:solidFill>
            </a:endParaRPr>
          </a:p>
        </p:txBody>
      </p:sp>
      <p:sp>
        <p:nvSpPr>
          <p:cNvPr id="341" name="Google Shape;341;p48"/>
          <p:cNvSpPr txBox="1"/>
          <p:nvPr/>
        </p:nvSpPr>
        <p:spPr>
          <a:xfrm>
            <a:off x="3397825" y="1510075"/>
            <a:ext cx="5289300" cy="32136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a screenshot of the cleared elements </a:t>
            </a:r>
            <a:endParaRPr i="1" sz="1500">
              <a:solidFill>
                <a:srgbClr val="04488E"/>
              </a:solidFill>
            </a:endParaRPr>
          </a:p>
          <a:p>
            <a:pPr indent="0" lvl="0" marL="0" rtl="0" algn="ctr">
              <a:spcBef>
                <a:spcPts val="0"/>
              </a:spcBef>
              <a:spcAft>
                <a:spcPts val="0"/>
              </a:spcAft>
              <a:buNone/>
            </a:pPr>
            <a:r>
              <a:rPr i="1" lang="en-GB" sz="1500">
                <a:solidFill>
                  <a:srgbClr val="04488E"/>
                </a:solidFill>
              </a:rPr>
              <a:t>as they appear on the website in the browser, </a:t>
            </a:r>
            <a:endParaRPr i="1" sz="1500">
              <a:solidFill>
                <a:srgbClr val="04488E"/>
              </a:solidFill>
            </a:endParaRPr>
          </a:p>
          <a:p>
            <a:pPr indent="0" lvl="0" marL="0" rtl="0" algn="ctr">
              <a:spcBef>
                <a:spcPts val="0"/>
              </a:spcBef>
              <a:spcAft>
                <a:spcPts val="0"/>
              </a:spcAft>
              <a:buNone/>
            </a:pPr>
            <a:r>
              <a:rPr i="1" lang="en-GB" sz="1500">
                <a:solidFill>
                  <a:srgbClr val="04488E"/>
                </a:solidFill>
              </a:rPr>
              <a:t>and remove this frame and text.</a:t>
            </a:r>
            <a:endParaRPr i="1" sz="1500">
              <a:solidFill>
                <a:srgbClr val="04488E"/>
              </a:solidFill>
            </a:endParaRPr>
          </a:p>
        </p:txBody>
      </p:sp>
      <p:sp>
        <p:nvSpPr>
          <p:cNvPr id="342" name="Google Shape;342;p48"/>
          <p:cNvSpPr txBox="1"/>
          <p:nvPr/>
        </p:nvSpPr>
        <p:spPr>
          <a:xfrm>
            <a:off x="1820000" y="335975"/>
            <a:ext cx="5507100" cy="3264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Clr>
                <a:srgbClr val="000000"/>
              </a:buClr>
              <a:buSzPts val="1100"/>
              <a:buFont typeface="Arial"/>
              <a:buNone/>
            </a:pPr>
            <a:r>
              <a:rPr b="1" lang="en-GB">
                <a:solidFill>
                  <a:srgbClr val="04488E"/>
                </a:solidFill>
              </a:rPr>
              <a:t>Your Name - Your Project’s Title</a:t>
            </a:r>
            <a:endParaRPr b="1">
              <a:solidFill>
                <a:srgbClr val="04488E"/>
              </a:solidFill>
            </a:endParaRPr>
          </a:p>
        </p:txBody>
      </p:sp>
      <p:sp>
        <p:nvSpPr>
          <p:cNvPr id="343" name="Google Shape;343;p48"/>
          <p:cNvSpPr txBox="1"/>
          <p:nvPr/>
        </p:nvSpPr>
        <p:spPr>
          <a:xfrm>
            <a:off x="1820000" y="112125"/>
            <a:ext cx="5507100" cy="2238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None/>
            </a:pPr>
            <a:r>
              <a:rPr lang="en-GB" sz="1200">
                <a:solidFill>
                  <a:srgbClr val="3E3D3F"/>
                </a:solidFill>
              </a:rPr>
              <a:t>Static Website - Final Project</a:t>
            </a:r>
            <a:endParaRPr sz="1200">
              <a:solidFill>
                <a:srgbClr val="3E3D3F"/>
              </a:solidFill>
            </a:endParaRPr>
          </a:p>
        </p:txBody>
      </p:sp>
      <p:sp>
        <p:nvSpPr>
          <p:cNvPr id="344" name="Google Shape;344;p48"/>
          <p:cNvSpPr txBox="1"/>
          <p:nvPr/>
        </p:nvSpPr>
        <p:spPr>
          <a:xfrm>
            <a:off x="1820000" y="717200"/>
            <a:ext cx="55071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rPr b="1" lang="en-GB" sz="2400">
                <a:solidFill>
                  <a:srgbClr val="3E3D3F"/>
                </a:solidFill>
              </a:rPr>
              <a:t>CSS Clear Property</a:t>
            </a:r>
            <a:endParaRPr b="1" sz="2400">
              <a:solidFill>
                <a:srgbClr val="3E3D3F"/>
              </a:solidFill>
            </a:endParaRPr>
          </a:p>
        </p:txBody>
      </p:sp>
      <p:sp>
        <p:nvSpPr>
          <p:cNvPr id="345" name="Google Shape;345;p48"/>
          <p:cNvSpPr txBox="1"/>
          <p:nvPr/>
        </p:nvSpPr>
        <p:spPr>
          <a:xfrm>
            <a:off x="123350" y="1175675"/>
            <a:ext cx="3150900" cy="1566000"/>
          </a:xfrm>
          <a:prstGeom prst="rect">
            <a:avLst/>
          </a:prstGeom>
          <a:noFill/>
          <a:ln>
            <a:noFill/>
          </a:ln>
        </p:spPr>
        <p:txBody>
          <a:bodyPr anchorCtr="0" anchor="t" bIns="45700" lIns="91425" spcFirstLastPara="1" rIns="91425" wrap="square" tIns="45700">
            <a:normAutofit/>
          </a:bodyPr>
          <a:lstStyle/>
          <a:p>
            <a:pPr indent="0" lvl="0" marL="0" marR="0" rtl="0" algn="l">
              <a:lnSpc>
                <a:spcPct val="114000"/>
              </a:lnSpc>
              <a:spcBef>
                <a:spcPts val="0"/>
              </a:spcBef>
              <a:spcAft>
                <a:spcPts val="0"/>
              </a:spcAft>
              <a:buNone/>
            </a:pPr>
            <a:r>
              <a:rPr lang="en-GB" sz="850">
                <a:solidFill>
                  <a:srgbClr val="7F7F7F"/>
                </a:solidFill>
              </a:rPr>
              <a:t>Answer these questions:</a:t>
            </a:r>
            <a:endParaRPr sz="850">
              <a:solidFill>
                <a:srgbClr val="7F7F7F"/>
              </a:solidFill>
            </a:endParaRPr>
          </a:p>
          <a:p>
            <a:pPr indent="-282575" lvl="0" marL="457200" rtl="0" algn="l">
              <a:lnSpc>
                <a:spcPct val="114000"/>
              </a:lnSpc>
              <a:spcBef>
                <a:spcPts val="0"/>
              </a:spcBef>
              <a:spcAft>
                <a:spcPts val="0"/>
              </a:spcAft>
              <a:buClr>
                <a:srgbClr val="7F7F7F"/>
              </a:buClr>
              <a:buSzPts val="850"/>
              <a:buAutoNum type="alphaLcParenR"/>
            </a:pPr>
            <a:r>
              <a:rPr lang="en-GB" sz="850">
                <a:solidFill>
                  <a:srgbClr val="7F7F7F"/>
                </a:solidFill>
              </a:rPr>
              <a:t>Can you showcase an example of the clear property?</a:t>
            </a:r>
            <a:endParaRPr sz="850">
              <a:solidFill>
                <a:srgbClr val="7F7F7F"/>
              </a:solidFill>
            </a:endParaRPr>
          </a:p>
          <a:p>
            <a:pPr indent="-282575" lvl="0" marL="457200" rtl="0" algn="l">
              <a:lnSpc>
                <a:spcPct val="114000"/>
              </a:lnSpc>
              <a:spcBef>
                <a:spcPts val="0"/>
              </a:spcBef>
              <a:spcAft>
                <a:spcPts val="0"/>
              </a:spcAft>
              <a:buClr>
                <a:srgbClr val="7F7F7F"/>
              </a:buClr>
              <a:buSzPts val="850"/>
              <a:buAutoNum type="alphaLcParenR"/>
            </a:pPr>
            <a:r>
              <a:rPr lang="en-GB" sz="850">
                <a:solidFill>
                  <a:srgbClr val="7F7F7F"/>
                </a:solidFill>
              </a:rPr>
              <a:t>What elements are being cleared, and why?</a:t>
            </a:r>
            <a:endParaRPr sz="850">
              <a:solidFill>
                <a:srgbClr val="7F7F7F"/>
              </a:solidFill>
            </a:endParaRPr>
          </a:p>
        </p:txBody>
      </p:sp>
      <p:sp>
        <p:nvSpPr>
          <p:cNvPr id="346" name="Google Shape;346;p48"/>
          <p:cNvSpPr txBox="1"/>
          <p:nvPr/>
        </p:nvSpPr>
        <p:spPr>
          <a:xfrm>
            <a:off x="205250" y="3003675"/>
            <a:ext cx="3069000" cy="10242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a screenshot of the CSS, and remove this frame and text.</a:t>
            </a:r>
            <a:endParaRPr i="1" sz="1500">
              <a:solidFill>
                <a:srgbClr val="04488E"/>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9"/>
          <p:cNvSpPr txBox="1"/>
          <p:nvPr/>
        </p:nvSpPr>
        <p:spPr>
          <a:xfrm>
            <a:off x="123350" y="940450"/>
            <a:ext cx="3150900" cy="2310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dk1"/>
              </a:buClr>
              <a:buSzPts val="1100"/>
              <a:buFont typeface="Arial"/>
              <a:buNone/>
            </a:pPr>
            <a:r>
              <a:rPr b="1" lang="en-GB" sz="850">
                <a:solidFill>
                  <a:srgbClr val="3E3D3F"/>
                </a:solidFill>
              </a:rPr>
              <a:t>24 of 30: Showcase a Flexbox Container</a:t>
            </a:r>
            <a:endParaRPr b="1" sz="850">
              <a:solidFill>
                <a:srgbClr val="3E3D3F"/>
              </a:solidFill>
            </a:endParaRPr>
          </a:p>
        </p:txBody>
      </p:sp>
      <p:sp>
        <p:nvSpPr>
          <p:cNvPr id="352" name="Google Shape;352;p49"/>
          <p:cNvSpPr txBox="1"/>
          <p:nvPr/>
        </p:nvSpPr>
        <p:spPr>
          <a:xfrm>
            <a:off x="3397825" y="1510075"/>
            <a:ext cx="5289300" cy="32136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a screenshot of the flexbox element </a:t>
            </a:r>
            <a:endParaRPr i="1" sz="1500">
              <a:solidFill>
                <a:srgbClr val="04488E"/>
              </a:solidFill>
            </a:endParaRPr>
          </a:p>
          <a:p>
            <a:pPr indent="0" lvl="0" marL="0" rtl="0" algn="ctr">
              <a:spcBef>
                <a:spcPts val="0"/>
              </a:spcBef>
              <a:spcAft>
                <a:spcPts val="0"/>
              </a:spcAft>
              <a:buNone/>
            </a:pPr>
            <a:r>
              <a:rPr i="1" lang="en-GB" sz="1500">
                <a:solidFill>
                  <a:srgbClr val="04488E"/>
                </a:solidFill>
              </a:rPr>
              <a:t>as it appears on the website in the browser, </a:t>
            </a:r>
            <a:endParaRPr i="1" sz="1500">
              <a:solidFill>
                <a:srgbClr val="04488E"/>
              </a:solidFill>
            </a:endParaRPr>
          </a:p>
          <a:p>
            <a:pPr indent="0" lvl="0" marL="0" rtl="0" algn="ctr">
              <a:spcBef>
                <a:spcPts val="0"/>
              </a:spcBef>
              <a:spcAft>
                <a:spcPts val="0"/>
              </a:spcAft>
              <a:buNone/>
            </a:pPr>
            <a:r>
              <a:rPr i="1" lang="en-GB" sz="1500">
                <a:solidFill>
                  <a:srgbClr val="04488E"/>
                </a:solidFill>
              </a:rPr>
              <a:t>and remove this frame and text.</a:t>
            </a:r>
            <a:endParaRPr i="1" sz="1500">
              <a:solidFill>
                <a:srgbClr val="04488E"/>
              </a:solidFill>
            </a:endParaRPr>
          </a:p>
        </p:txBody>
      </p:sp>
      <p:sp>
        <p:nvSpPr>
          <p:cNvPr id="353" name="Google Shape;353;p49"/>
          <p:cNvSpPr txBox="1"/>
          <p:nvPr/>
        </p:nvSpPr>
        <p:spPr>
          <a:xfrm>
            <a:off x="1820000" y="335975"/>
            <a:ext cx="5507100" cy="3264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Clr>
                <a:srgbClr val="000000"/>
              </a:buClr>
              <a:buSzPts val="1100"/>
              <a:buFont typeface="Arial"/>
              <a:buNone/>
            </a:pPr>
            <a:r>
              <a:rPr b="1" lang="en-GB">
                <a:solidFill>
                  <a:srgbClr val="04488E"/>
                </a:solidFill>
              </a:rPr>
              <a:t>Your Name - Your Project’s Title</a:t>
            </a:r>
            <a:endParaRPr b="1">
              <a:solidFill>
                <a:srgbClr val="04488E"/>
              </a:solidFill>
            </a:endParaRPr>
          </a:p>
        </p:txBody>
      </p:sp>
      <p:sp>
        <p:nvSpPr>
          <p:cNvPr id="354" name="Google Shape;354;p49"/>
          <p:cNvSpPr txBox="1"/>
          <p:nvPr/>
        </p:nvSpPr>
        <p:spPr>
          <a:xfrm>
            <a:off x="1820000" y="112125"/>
            <a:ext cx="5507100" cy="2238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None/>
            </a:pPr>
            <a:r>
              <a:rPr lang="en-GB" sz="1200">
                <a:solidFill>
                  <a:srgbClr val="3E3D3F"/>
                </a:solidFill>
              </a:rPr>
              <a:t>Static Website - Final Project</a:t>
            </a:r>
            <a:endParaRPr sz="1200">
              <a:solidFill>
                <a:srgbClr val="3E3D3F"/>
              </a:solidFill>
            </a:endParaRPr>
          </a:p>
        </p:txBody>
      </p:sp>
      <p:sp>
        <p:nvSpPr>
          <p:cNvPr id="355" name="Google Shape;355;p49"/>
          <p:cNvSpPr txBox="1"/>
          <p:nvPr/>
        </p:nvSpPr>
        <p:spPr>
          <a:xfrm>
            <a:off x="1820000" y="717200"/>
            <a:ext cx="55071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rPr b="1" lang="en-GB" sz="2400">
                <a:solidFill>
                  <a:srgbClr val="3E3D3F"/>
                </a:solidFill>
              </a:rPr>
              <a:t>CSS Flexbox Container</a:t>
            </a:r>
            <a:endParaRPr b="1" sz="2400">
              <a:solidFill>
                <a:srgbClr val="3E3D3F"/>
              </a:solidFill>
            </a:endParaRPr>
          </a:p>
        </p:txBody>
      </p:sp>
      <p:sp>
        <p:nvSpPr>
          <p:cNvPr id="356" name="Google Shape;356;p49"/>
          <p:cNvSpPr txBox="1"/>
          <p:nvPr/>
        </p:nvSpPr>
        <p:spPr>
          <a:xfrm>
            <a:off x="123350" y="1175675"/>
            <a:ext cx="3150900" cy="1827900"/>
          </a:xfrm>
          <a:prstGeom prst="rect">
            <a:avLst/>
          </a:prstGeom>
          <a:noFill/>
          <a:ln>
            <a:noFill/>
          </a:ln>
        </p:spPr>
        <p:txBody>
          <a:bodyPr anchorCtr="0" anchor="t" bIns="45700" lIns="91425" spcFirstLastPara="1" rIns="91425" wrap="square" tIns="45700">
            <a:normAutofit/>
          </a:bodyPr>
          <a:lstStyle/>
          <a:p>
            <a:pPr indent="0" lvl="0" marL="0" marR="0" rtl="0" algn="l">
              <a:lnSpc>
                <a:spcPct val="114000"/>
              </a:lnSpc>
              <a:spcBef>
                <a:spcPts val="0"/>
              </a:spcBef>
              <a:spcAft>
                <a:spcPts val="0"/>
              </a:spcAft>
              <a:buNone/>
            </a:pPr>
            <a:r>
              <a:rPr lang="en-GB" sz="850">
                <a:solidFill>
                  <a:srgbClr val="7F7F7F"/>
                </a:solidFill>
              </a:rPr>
              <a:t>Answer these questions:</a:t>
            </a:r>
            <a:endParaRPr sz="850">
              <a:solidFill>
                <a:srgbClr val="7F7F7F"/>
              </a:solidFill>
            </a:endParaRPr>
          </a:p>
          <a:p>
            <a:pPr indent="-168275" lvl="0" marL="342900" rtl="0" algn="l">
              <a:lnSpc>
                <a:spcPct val="114000"/>
              </a:lnSpc>
              <a:spcBef>
                <a:spcPts val="0"/>
              </a:spcBef>
              <a:spcAft>
                <a:spcPts val="0"/>
              </a:spcAft>
              <a:buClr>
                <a:srgbClr val="7F7F7F"/>
              </a:buClr>
              <a:buSzPts val="850"/>
              <a:buAutoNum type="alphaLcParenR"/>
            </a:pPr>
            <a:r>
              <a:rPr lang="en-GB" sz="850">
                <a:solidFill>
                  <a:srgbClr val="7F7F7F"/>
                </a:solidFill>
              </a:rPr>
              <a:t>Can you showcase an example of an element with a display of Flex?</a:t>
            </a:r>
            <a:endParaRPr sz="850">
              <a:solidFill>
                <a:srgbClr val="7F7F7F"/>
              </a:solidFill>
            </a:endParaRPr>
          </a:p>
          <a:p>
            <a:pPr indent="-168275" lvl="1" marL="571500" rtl="0" algn="l">
              <a:lnSpc>
                <a:spcPct val="114000"/>
              </a:lnSpc>
              <a:spcBef>
                <a:spcPts val="0"/>
              </a:spcBef>
              <a:spcAft>
                <a:spcPts val="0"/>
              </a:spcAft>
              <a:buClr>
                <a:srgbClr val="7F7F7F"/>
              </a:buClr>
              <a:buSzPts val="850"/>
              <a:buAutoNum type="romanLcParenR"/>
            </a:pPr>
            <a:r>
              <a:rPr lang="en-GB" sz="850">
                <a:solidFill>
                  <a:srgbClr val="7F7F7F"/>
                </a:solidFill>
              </a:rPr>
              <a:t>Did you use the justify-content property?</a:t>
            </a:r>
            <a:endParaRPr sz="850">
              <a:solidFill>
                <a:srgbClr val="7F7F7F"/>
              </a:solidFill>
            </a:endParaRPr>
          </a:p>
          <a:p>
            <a:pPr indent="-168275" lvl="1" marL="571500" rtl="0" algn="l">
              <a:lnSpc>
                <a:spcPct val="114000"/>
              </a:lnSpc>
              <a:spcBef>
                <a:spcPts val="0"/>
              </a:spcBef>
              <a:spcAft>
                <a:spcPts val="0"/>
              </a:spcAft>
              <a:buClr>
                <a:srgbClr val="7F7F7F"/>
              </a:buClr>
              <a:buSzPts val="850"/>
              <a:buAutoNum type="romanLcParenR"/>
            </a:pPr>
            <a:r>
              <a:rPr lang="en-GB" sz="850">
                <a:solidFill>
                  <a:srgbClr val="7F7F7F"/>
                </a:solidFill>
              </a:rPr>
              <a:t>Did you use the align-items property?</a:t>
            </a:r>
            <a:endParaRPr sz="850">
              <a:solidFill>
                <a:srgbClr val="7F7F7F"/>
              </a:solidFill>
            </a:endParaRPr>
          </a:p>
          <a:p>
            <a:pPr indent="-168275" lvl="1" marL="571500" rtl="0" algn="l">
              <a:lnSpc>
                <a:spcPct val="114000"/>
              </a:lnSpc>
              <a:spcBef>
                <a:spcPts val="0"/>
              </a:spcBef>
              <a:spcAft>
                <a:spcPts val="0"/>
              </a:spcAft>
              <a:buClr>
                <a:srgbClr val="7F7F7F"/>
              </a:buClr>
              <a:buSzPts val="850"/>
              <a:buAutoNum type="romanLcParenR"/>
            </a:pPr>
            <a:r>
              <a:rPr lang="en-GB" sz="850">
                <a:solidFill>
                  <a:srgbClr val="7F7F7F"/>
                </a:solidFill>
              </a:rPr>
              <a:t>Did you use the flex-wrap property?</a:t>
            </a:r>
            <a:endParaRPr sz="850">
              <a:solidFill>
                <a:srgbClr val="7F7F7F"/>
              </a:solidFill>
            </a:endParaRPr>
          </a:p>
          <a:p>
            <a:pPr indent="-168275" lvl="1" marL="571500" rtl="0" algn="l">
              <a:lnSpc>
                <a:spcPct val="114000"/>
              </a:lnSpc>
              <a:spcBef>
                <a:spcPts val="0"/>
              </a:spcBef>
              <a:spcAft>
                <a:spcPts val="0"/>
              </a:spcAft>
              <a:buClr>
                <a:srgbClr val="7F7F7F"/>
              </a:buClr>
              <a:buSzPts val="850"/>
              <a:buAutoNum type="romanLcParenR"/>
            </a:pPr>
            <a:r>
              <a:rPr lang="en-GB" sz="850">
                <a:solidFill>
                  <a:srgbClr val="7F7F7F"/>
                </a:solidFill>
              </a:rPr>
              <a:t>Did you use the flex-direction property?</a:t>
            </a:r>
            <a:endParaRPr sz="850">
              <a:solidFill>
                <a:srgbClr val="7F7F7F"/>
              </a:solidFill>
            </a:endParaRPr>
          </a:p>
          <a:p>
            <a:pPr indent="-168275" lvl="1" marL="571500" rtl="0" algn="l">
              <a:lnSpc>
                <a:spcPct val="114000"/>
              </a:lnSpc>
              <a:spcBef>
                <a:spcPts val="0"/>
              </a:spcBef>
              <a:spcAft>
                <a:spcPts val="0"/>
              </a:spcAft>
              <a:buClr>
                <a:srgbClr val="7F7F7F"/>
              </a:buClr>
              <a:buSzPts val="850"/>
              <a:buAutoNum type="romanLcParenR"/>
            </a:pPr>
            <a:r>
              <a:rPr lang="en-GB" sz="850">
                <a:solidFill>
                  <a:srgbClr val="7F7F7F"/>
                </a:solidFill>
              </a:rPr>
              <a:t>Did you use the gap property?</a:t>
            </a:r>
            <a:endParaRPr sz="850">
              <a:solidFill>
                <a:srgbClr val="7F7F7F"/>
              </a:solidFill>
            </a:endParaRPr>
          </a:p>
          <a:p>
            <a:pPr indent="-168275" lvl="1" marL="571500" rtl="0" algn="l">
              <a:lnSpc>
                <a:spcPct val="114000"/>
              </a:lnSpc>
              <a:spcBef>
                <a:spcPts val="0"/>
              </a:spcBef>
              <a:spcAft>
                <a:spcPts val="0"/>
              </a:spcAft>
              <a:buClr>
                <a:srgbClr val="7F7F7F"/>
              </a:buClr>
              <a:buSzPts val="850"/>
              <a:buAutoNum type="romanLcParenR"/>
            </a:pPr>
            <a:r>
              <a:rPr lang="en-GB" sz="850">
                <a:solidFill>
                  <a:srgbClr val="7F7F7F"/>
                </a:solidFill>
              </a:rPr>
              <a:t>Did you use any other properties in the flex container? Which and why?</a:t>
            </a:r>
            <a:endParaRPr sz="850">
              <a:solidFill>
                <a:srgbClr val="7F7F7F"/>
              </a:solidFill>
            </a:endParaRPr>
          </a:p>
        </p:txBody>
      </p:sp>
      <p:sp>
        <p:nvSpPr>
          <p:cNvPr id="357" name="Google Shape;357;p49"/>
          <p:cNvSpPr txBox="1"/>
          <p:nvPr/>
        </p:nvSpPr>
        <p:spPr>
          <a:xfrm>
            <a:off x="205250" y="3003675"/>
            <a:ext cx="3069000" cy="10242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a screenshot of the CSS, and remove this frame and text.</a:t>
            </a:r>
            <a:endParaRPr i="1" sz="1500">
              <a:solidFill>
                <a:srgbClr val="04488E"/>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0"/>
          <p:cNvSpPr txBox="1"/>
          <p:nvPr/>
        </p:nvSpPr>
        <p:spPr>
          <a:xfrm>
            <a:off x="123350" y="940450"/>
            <a:ext cx="3150900" cy="2310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dk1"/>
              </a:buClr>
              <a:buSzPts val="1100"/>
              <a:buFont typeface="Arial"/>
              <a:buNone/>
            </a:pPr>
            <a:r>
              <a:rPr b="1" lang="en-GB" sz="850">
                <a:solidFill>
                  <a:srgbClr val="3E3D3F"/>
                </a:solidFill>
              </a:rPr>
              <a:t>25 of 30: Showcase Flexbox Items</a:t>
            </a:r>
            <a:endParaRPr b="1" sz="850">
              <a:solidFill>
                <a:srgbClr val="3E3D3F"/>
              </a:solidFill>
            </a:endParaRPr>
          </a:p>
        </p:txBody>
      </p:sp>
      <p:sp>
        <p:nvSpPr>
          <p:cNvPr id="363" name="Google Shape;363;p50"/>
          <p:cNvSpPr txBox="1"/>
          <p:nvPr/>
        </p:nvSpPr>
        <p:spPr>
          <a:xfrm>
            <a:off x="3397825" y="1510075"/>
            <a:ext cx="5289300" cy="32136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a screenshot of the flexbox items </a:t>
            </a:r>
            <a:endParaRPr i="1" sz="1500">
              <a:solidFill>
                <a:srgbClr val="04488E"/>
              </a:solidFill>
            </a:endParaRPr>
          </a:p>
          <a:p>
            <a:pPr indent="0" lvl="0" marL="0" rtl="0" algn="ctr">
              <a:spcBef>
                <a:spcPts val="0"/>
              </a:spcBef>
              <a:spcAft>
                <a:spcPts val="0"/>
              </a:spcAft>
              <a:buNone/>
            </a:pPr>
            <a:r>
              <a:rPr i="1" lang="en-GB" sz="1500">
                <a:solidFill>
                  <a:srgbClr val="04488E"/>
                </a:solidFill>
              </a:rPr>
              <a:t>as they appear on the website in the browser, </a:t>
            </a:r>
            <a:endParaRPr i="1" sz="1500">
              <a:solidFill>
                <a:srgbClr val="04488E"/>
              </a:solidFill>
            </a:endParaRPr>
          </a:p>
          <a:p>
            <a:pPr indent="0" lvl="0" marL="0" rtl="0" algn="ctr">
              <a:spcBef>
                <a:spcPts val="0"/>
              </a:spcBef>
              <a:spcAft>
                <a:spcPts val="0"/>
              </a:spcAft>
              <a:buNone/>
            </a:pPr>
            <a:r>
              <a:rPr i="1" lang="en-GB" sz="1500">
                <a:solidFill>
                  <a:srgbClr val="04488E"/>
                </a:solidFill>
              </a:rPr>
              <a:t>and remove this frame and text.</a:t>
            </a:r>
            <a:endParaRPr i="1" sz="1500">
              <a:solidFill>
                <a:srgbClr val="04488E"/>
              </a:solidFill>
            </a:endParaRPr>
          </a:p>
        </p:txBody>
      </p:sp>
      <p:sp>
        <p:nvSpPr>
          <p:cNvPr id="364" name="Google Shape;364;p50"/>
          <p:cNvSpPr txBox="1"/>
          <p:nvPr/>
        </p:nvSpPr>
        <p:spPr>
          <a:xfrm>
            <a:off x="1820000" y="335975"/>
            <a:ext cx="5507100" cy="3264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Clr>
                <a:srgbClr val="000000"/>
              </a:buClr>
              <a:buSzPts val="1100"/>
              <a:buFont typeface="Arial"/>
              <a:buNone/>
            </a:pPr>
            <a:r>
              <a:rPr b="1" lang="en-GB">
                <a:solidFill>
                  <a:srgbClr val="04488E"/>
                </a:solidFill>
              </a:rPr>
              <a:t>Your Name - Your Project’s Title</a:t>
            </a:r>
            <a:endParaRPr b="1">
              <a:solidFill>
                <a:srgbClr val="04488E"/>
              </a:solidFill>
            </a:endParaRPr>
          </a:p>
        </p:txBody>
      </p:sp>
      <p:sp>
        <p:nvSpPr>
          <p:cNvPr id="365" name="Google Shape;365;p50"/>
          <p:cNvSpPr txBox="1"/>
          <p:nvPr/>
        </p:nvSpPr>
        <p:spPr>
          <a:xfrm>
            <a:off x="1820000" y="112125"/>
            <a:ext cx="5507100" cy="2238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None/>
            </a:pPr>
            <a:r>
              <a:rPr lang="en-GB" sz="1200">
                <a:solidFill>
                  <a:srgbClr val="3E3D3F"/>
                </a:solidFill>
              </a:rPr>
              <a:t>Static Website - Final Project</a:t>
            </a:r>
            <a:endParaRPr sz="1200">
              <a:solidFill>
                <a:srgbClr val="3E3D3F"/>
              </a:solidFill>
            </a:endParaRPr>
          </a:p>
        </p:txBody>
      </p:sp>
      <p:sp>
        <p:nvSpPr>
          <p:cNvPr id="366" name="Google Shape;366;p50"/>
          <p:cNvSpPr txBox="1"/>
          <p:nvPr/>
        </p:nvSpPr>
        <p:spPr>
          <a:xfrm>
            <a:off x="1820000" y="717200"/>
            <a:ext cx="55071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rPr b="1" lang="en-GB" sz="2400">
                <a:solidFill>
                  <a:srgbClr val="3E3D3F"/>
                </a:solidFill>
              </a:rPr>
              <a:t>CSS Flexbox Items</a:t>
            </a:r>
            <a:endParaRPr b="1" sz="2400">
              <a:solidFill>
                <a:srgbClr val="3E3D3F"/>
              </a:solidFill>
            </a:endParaRPr>
          </a:p>
        </p:txBody>
      </p:sp>
      <p:sp>
        <p:nvSpPr>
          <p:cNvPr id="367" name="Google Shape;367;p50"/>
          <p:cNvSpPr txBox="1"/>
          <p:nvPr/>
        </p:nvSpPr>
        <p:spPr>
          <a:xfrm>
            <a:off x="123350" y="1175675"/>
            <a:ext cx="3150900" cy="1396200"/>
          </a:xfrm>
          <a:prstGeom prst="rect">
            <a:avLst/>
          </a:prstGeom>
          <a:noFill/>
          <a:ln>
            <a:noFill/>
          </a:ln>
        </p:spPr>
        <p:txBody>
          <a:bodyPr anchorCtr="0" anchor="t" bIns="45700" lIns="91425" spcFirstLastPara="1" rIns="91425" wrap="square" tIns="45700">
            <a:normAutofit/>
          </a:bodyPr>
          <a:lstStyle/>
          <a:p>
            <a:pPr indent="0" lvl="0" marL="0" marR="0" rtl="0" algn="l">
              <a:lnSpc>
                <a:spcPct val="114000"/>
              </a:lnSpc>
              <a:spcBef>
                <a:spcPts val="0"/>
              </a:spcBef>
              <a:spcAft>
                <a:spcPts val="0"/>
              </a:spcAft>
              <a:buNone/>
            </a:pPr>
            <a:r>
              <a:rPr lang="en-GB" sz="850">
                <a:solidFill>
                  <a:srgbClr val="7F7F7F"/>
                </a:solidFill>
              </a:rPr>
              <a:t>Answer these questions:</a:t>
            </a:r>
            <a:endParaRPr sz="850">
              <a:solidFill>
                <a:srgbClr val="7F7F7F"/>
              </a:solidFill>
            </a:endParaRPr>
          </a:p>
          <a:p>
            <a:pPr indent="-168275" lvl="0" marL="342900" rtl="0" algn="l">
              <a:lnSpc>
                <a:spcPct val="114000"/>
              </a:lnSpc>
              <a:spcBef>
                <a:spcPts val="0"/>
              </a:spcBef>
              <a:spcAft>
                <a:spcPts val="0"/>
              </a:spcAft>
              <a:buClr>
                <a:srgbClr val="7F7F7F"/>
              </a:buClr>
              <a:buSzPts val="850"/>
              <a:buAutoNum type="alphaLcParenR"/>
            </a:pPr>
            <a:r>
              <a:rPr lang="en-GB" sz="850">
                <a:solidFill>
                  <a:srgbClr val="7F7F7F"/>
                </a:solidFill>
              </a:rPr>
              <a:t>Can you showcase an example of two or more elements that are contained in a flexbox?</a:t>
            </a:r>
            <a:endParaRPr sz="850">
              <a:solidFill>
                <a:srgbClr val="7F7F7F"/>
              </a:solidFill>
            </a:endParaRPr>
          </a:p>
          <a:p>
            <a:pPr indent="-168275" lvl="1" marL="571500" rtl="0" algn="l">
              <a:lnSpc>
                <a:spcPct val="114000"/>
              </a:lnSpc>
              <a:spcBef>
                <a:spcPts val="0"/>
              </a:spcBef>
              <a:spcAft>
                <a:spcPts val="0"/>
              </a:spcAft>
              <a:buClr>
                <a:srgbClr val="7F7F7F"/>
              </a:buClr>
              <a:buSzPts val="850"/>
              <a:buAutoNum type="romanLcParenR"/>
            </a:pPr>
            <a:r>
              <a:rPr lang="en-GB" sz="850">
                <a:solidFill>
                  <a:srgbClr val="7F7F7F"/>
                </a:solidFill>
              </a:rPr>
              <a:t>Did you use the flex properties?</a:t>
            </a:r>
            <a:endParaRPr sz="850">
              <a:solidFill>
                <a:srgbClr val="7F7F7F"/>
              </a:solidFill>
            </a:endParaRPr>
          </a:p>
          <a:p>
            <a:pPr indent="-168275" lvl="1" marL="571500" rtl="0" algn="l">
              <a:lnSpc>
                <a:spcPct val="114000"/>
              </a:lnSpc>
              <a:spcBef>
                <a:spcPts val="0"/>
              </a:spcBef>
              <a:spcAft>
                <a:spcPts val="0"/>
              </a:spcAft>
              <a:buClr>
                <a:srgbClr val="7F7F7F"/>
              </a:buClr>
              <a:buSzPts val="850"/>
              <a:buAutoNum type="romanLcParenR"/>
            </a:pPr>
            <a:r>
              <a:rPr lang="en-GB" sz="850">
                <a:solidFill>
                  <a:srgbClr val="7F7F7F"/>
                </a:solidFill>
              </a:rPr>
              <a:t>Did you use the align-self property?</a:t>
            </a:r>
            <a:endParaRPr sz="850">
              <a:solidFill>
                <a:srgbClr val="7F7F7F"/>
              </a:solidFill>
            </a:endParaRPr>
          </a:p>
          <a:p>
            <a:pPr indent="-168275" lvl="1" marL="571500" rtl="0" algn="l">
              <a:lnSpc>
                <a:spcPct val="114000"/>
              </a:lnSpc>
              <a:spcBef>
                <a:spcPts val="0"/>
              </a:spcBef>
              <a:spcAft>
                <a:spcPts val="0"/>
              </a:spcAft>
              <a:buClr>
                <a:srgbClr val="7F7F7F"/>
              </a:buClr>
              <a:buSzPts val="850"/>
              <a:buAutoNum type="romanLcParenR"/>
            </a:pPr>
            <a:r>
              <a:rPr lang="en-GB" sz="850">
                <a:solidFill>
                  <a:srgbClr val="7F7F7F"/>
                </a:solidFill>
              </a:rPr>
              <a:t>Did you use the order property?</a:t>
            </a:r>
            <a:endParaRPr sz="850">
              <a:solidFill>
                <a:srgbClr val="7F7F7F"/>
              </a:solidFill>
            </a:endParaRPr>
          </a:p>
        </p:txBody>
      </p:sp>
      <p:sp>
        <p:nvSpPr>
          <p:cNvPr id="368" name="Google Shape;368;p50"/>
          <p:cNvSpPr txBox="1"/>
          <p:nvPr/>
        </p:nvSpPr>
        <p:spPr>
          <a:xfrm>
            <a:off x="205250" y="3003675"/>
            <a:ext cx="3069000" cy="10242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a screenshot of the CSS, and remove this frame and text.</a:t>
            </a:r>
            <a:endParaRPr i="1" sz="1500">
              <a:solidFill>
                <a:srgbClr val="04488E"/>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1"/>
          <p:cNvSpPr txBox="1"/>
          <p:nvPr/>
        </p:nvSpPr>
        <p:spPr>
          <a:xfrm>
            <a:off x="123350" y="940450"/>
            <a:ext cx="3150900" cy="2310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dk1"/>
              </a:buClr>
              <a:buSzPts val="1100"/>
              <a:buFont typeface="Arial"/>
              <a:buNone/>
            </a:pPr>
            <a:r>
              <a:rPr b="1" lang="en-GB" sz="850">
                <a:solidFill>
                  <a:srgbClr val="3E3D3F"/>
                </a:solidFill>
              </a:rPr>
              <a:t>26 of 30: Showcase CSS Grid</a:t>
            </a:r>
            <a:endParaRPr b="1" sz="850">
              <a:solidFill>
                <a:srgbClr val="3E3D3F"/>
              </a:solidFill>
            </a:endParaRPr>
          </a:p>
        </p:txBody>
      </p:sp>
      <p:sp>
        <p:nvSpPr>
          <p:cNvPr id="374" name="Google Shape;374;p51"/>
          <p:cNvSpPr txBox="1"/>
          <p:nvPr/>
        </p:nvSpPr>
        <p:spPr>
          <a:xfrm>
            <a:off x="3397825" y="1510075"/>
            <a:ext cx="5289300" cy="32136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a screenshot of the grid </a:t>
            </a:r>
            <a:endParaRPr i="1" sz="1500">
              <a:solidFill>
                <a:srgbClr val="04488E"/>
              </a:solidFill>
            </a:endParaRPr>
          </a:p>
          <a:p>
            <a:pPr indent="0" lvl="0" marL="0" rtl="0" algn="ctr">
              <a:spcBef>
                <a:spcPts val="0"/>
              </a:spcBef>
              <a:spcAft>
                <a:spcPts val="0"/>
              </a:spcAft>
              <a:buNone/>
            </a:pPr>
            <a:r>
              <a:rPr i="1" lang="en-GB" sz="1500">
                <a:solidFill>
                  <a:srgbClr val="04488E"/>
                </a:solidFill>
              </a:rPr>
              <a:t>as it appears on the website in the browser, </a:t>
            </a:r>
            <a:endParaRPr i="1" sz="1500">
              <a:solidFill>
                <a:srgbClr val="04488E"/>
              </a:solidFill>
            </a:endParaRPr>
          </a:p>
          <a:p>
            <a:pPr indent="0" lvl="0" marL="0" rtl="0" algn="ctr">
              <a:spcBef>
                <a:spcPts val="0"/>
              </a:spcBef>
              <a:spcAft>
                <a:spcPts val="0"/>
              </a:spcAft>
              <a:buNone/>
            </a:pPr>
            <a:r>
              <a:rPr i="1" lang="en-GB" sz="1500">
                <a:solidFill>
                  <a:srgbClr val="04488E"/>
                </a:solidFill>
              </a:rPr>
              <a:t>and remove this frame and text.</a:t>
            </a:r>
            <a:endParaRPr i="1" sz="1500">
              <a:solidFill>
                <a:srgbClr val="04488E"/>
              </a:solidFill>
            </a:endParaRPr>
          </a:p>
        </p:txBody>
      </p:sp>
      <p:sp>
        <p:nvSpPr>
          <p:cNvPr id="375" name="Google Shape;375;p51"/>
          <p:cNvSpPr txBox="1"/>
          <p:nvPr/>
        </p:nvSpPr>
        <p:spPr>
          <a:xfrm>
            <a:off x="1820000" y="335975"/>
            <a:ext cx="5507100" cy="3264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Clr>
                <a:srgbClr val="000000"/>
              </a:buClr>
              <a:buSzPts val="1100"/>
              <a:buFont typeface="Arial"/>
              <a:buNone/>
            </a:pPr>
            <a:r>
              <a:rPr b="1" lang="en-GB">
                <a:solidFill>
                  <a:srgbClr val="04488E"/>
                </a:solidFill>
              </a:rPr>
              <a:t>Your Name - Your Project’s Title</a:t>
            </a:r>
            <a:endParaRPr b="1">
              <a:solidFill>
                <a:srgbClr val="04488E"/>
              </a:solidFill>
            </a:endParaRPr>
          </a:p>
        </p:txBody>
      </p:sp>
      <p:sp>
        <p:nvSpPr>
          <p:cNvPr id="376" name="Google Shape;376;p51"/>
          <p:cNvSpPr txBox="1"/>
          <p:nvPr/>
        </p:nvSpPr>
        <p:spPr>
          <a:xfrm>
            <a:off x="1820000" y="112125"/>
            <a:ext cx="5507100" cy="2238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None/>
            </a:pPr>
            <a:r>
              <a:rPr lang="en-GB" sz="1200">
                <a:solidFill>
                  <a:srgbClr val="3E3D3F"/>
                </a:solidFill>
              </a:rPr>
              <a:t>Static Website - Final Project</a:t>
            </a:r>
            <a:endParaRPr sz="1200">
              <a:solidFill>
                <a:srgbClr val="3E3D3F"/>
              </a:solidFill>
            </a:endParaRPr>
          </a:p>
        </p:txBody>
      </p:sp>
      <p:sp>
        <p:nvSpPr>
          <p:cNvPr id="377" name="Google Shape;377;p51"/>
          <p:cNvSpPr txBox="1"/>
          <p:nvPr/>
        </p:nvSpPr>
        <p:spPr>
          <a:xfrm>
            <a:off x="1820000" y="717200"/>
            <a:ext cx="55071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rPr b="1" lang="en-GB" sz="2400">
                <a:solidFill>
                  <a:srgbClr val="3E3D3F"/>
                </a:solidFill>
              </a:rPr>
              <a:t>CSS Grid</a:t>
            </a:r>
            <a:endParaRPr b="1" sz="2400">
              <a:solidFill>
                <a:srgbClr val="3E3D3F"/>
              </a:solidFill>
            </a:endParaRPr>
          </a:p>
        </p:txBody>
      </p:sp>
      <p:sp>
        <p:nvSpPr>
          <p:cNvPr id="378" name="Google Shape;378;p51"/>
          <p:cNvSpPr txBox="1"/>
          <p:nvPr/>
        </p:nvSpPr>
        <p:spPr>
          <a:xfrm>
            <a:off x="123350" y="1175675"/>
            <a:ext cx="3150900" cy="1619700"/>
          </a:xfrm>
          <a:prstGeom prst="rect">
            <a:avLst/>
          </a:prstGeom>
          <a:noFill/>
          <a:ln>
            <a:noFill/>
          </a:ln>
        </p:spPr>
        <p:txBody>
          <a:bodyPr anchorCtr="0" anchor="t" bIns="45700" lIns="91425" spcFirstLastPara="1" rIns="91425" wrap="square" tIns="45700">
            <a:normAutofit/>
          </a:bodyPr>
          <a:lstStyle/>
          <a:p>
            <a:pPr indent="0" lvl="0" marL="0" marR="0" rtl="0" algn="l">
              <a:lnSpc>
                <a:spcPct val="114000"/>
              </a:lnSpc>
              <a:spcBef>
                <a:spcPts val="0"/>
              </a:spcBef>
              <a:spcAft>
                <a:spcPts val="0"/>
              </a:spcAft>
              <a:buNone/>
            </a:pPr>
            <a:r>
              <a:rPr lang="en-GB" sz="850">
                <a:solidFill>
                  <a:srgbClr val="7F7F7F"/>
                </a:solidFill>
              </a:rPr>
              <a:t>Answer these questions:</a:t>
            </a:r>
            <a:endParaRPr sz="850">
              <a:solidFill>
                <a:srgbClr val="7F7F7F"/>
              </a:solidFill>
            </a:endParaRPr>
          </a:p>
          <a:p>
            <a:pPr indent="-168275" lvl="0" marL="342900" rtl="0" algn="l">
              <a:lnSpc>
                <a:spcPct val="114000"/>
              </a:lnSpc>
              <a:spcBef>
                <a:spcPts val="0"/>
              </a:spcBef>
              <a:spcAft>
                <a:spcPts val="0"/>
              </a:spcAft>
              <a:buClr>
                <a:srgbClr val="7F7F7F"/>
              </a:buClr>
              <a:buSzPts val="850"/>
              <a:buAutoNum type="alphaLcParenR"/>
            </a:pPr>
            <a:r>
              <a:rPr lang="en-GB" sz="850">
                <a:solidFill>
                  <a:srgbClr val="7F7F7F"/>
                </a:solidFill>
              </a:rPr>
              <a:t>Can you showcase an example of an element with a display of grid?</a:t>
            </a:r>
            <a:endParaRPr sz="850">
              <a:solidFill>
                <a:srgbClr val="7F7F7F"/>
              </a:solidFill>
            </a:endParaRPr>
          </a:p>
          <a:p>
            <a:pPr indent="-168275" lvl="0" marL="342900" rtl="0" algn="l">
              <a:lnSpc>
                <a:spcPct val="114000"/>
              </a:lnSpc>
              <a:spcBef>
                <a:spcPts val="0"/>
              </a:spcBef>
              <a:spcAft>
                <a:spcPts val="0"/>
              </a:spcAft>
              <a:buClr>
                <a:srgbClr val="7F7F7F"/>
              </a:buClr>
              <a:buSzPts val="850"/>
              <a:buAutoNum type="alphaLcParenR"/>
            </a:pPr>
            <a:r>
              <a:rPr lang="en-GB" sz="850">
                <a:solidFill>
                  <a:srgbClr val="7F7F7F"/>
                </a:solidFill>
              </a:rPr>
              <a:t>Did you use grid-template-columns?</a:t>
            </a:r>
            <a:endParaRPr sz="850">
              <a:solidFill>
                <a:srgbClr val="7F7F7F"/>
              </a:solidFill>
            </a:endParaRPr>
          </a:p>
          <a:p>
            <a:pPr indent="-168275" lvl="0" marL="342900" rtl="0" algn="l">
              <a:lnSpc>
                <a:spcPct val="114000"/>
              </a:lnSpc>
              <a:spcBef>
                <a:spcPts val="0"/>
              </a:spcBef>
              <a:spcAft>
                <a:spcPts val="0"/>
              </a:spcAft>
              <a:buClr>
                <a:srgbClr val="7F7F7F"/>
              </a:buClr>
              <a:buSzPts val="850"/>
              <a:buAutoNum type="alphaLcParenR"/>
            </a:pPr>
            <a:r>
              <a:rPr lang="en-GB" sz="850">
                <a:solidFill>
                  <a:srgbClr val="7F7F7F"/>
                </a:solidFill>
              </a:rPr>
              <a:t>Did you use grid-template-rows?</a:t>
            </a:r>
            <a:endParaRPr sz="850">
              <a:solidFill>
                <a:srgbClr val="7F7F7F"/>
              </a:solidFill>
            </a:endParaRPr>
          </a:p>
          <a:p>
            <a:pPr indent="-168275" lvl="0" marL="342900" rtl="0" algn="l">
              <a:lnSpc>
                <a:spcPct val="114000"/>
              </a:lnSpc>
              <a:spcBef>
                <a:spcPts val="0"/>
              </a:spcBef>
              <a:spcAft>
                <a:spcPts val="0"/>
              </a:spcAft>
              <a:buClr>
                <a:srgbClr val="7F7F7F"/>
              </a:buClr>
              <a:buSzPts val="850"/>
              <a:buAutoNum type="alphaLcParenR"/>
            </a:pPr>
            <a:r>
              <a:rPr lang="en-GB" sz="850">
                <a:solidFill>
                  <a:srgbClr val="7F7F7F"/>
                </a:solidFill>
              </a:rPr>
              <a:t>Did you use grid areas? Named or unnamed?</a:t>
            </a:r>
            <a:endParaRPr sz="850">
              <a:solidFill>
                <a:srgbClr val="7F7F7F"/>
              </a:solidFill>
            </a:endParaRPr>
          </a:p>
          <a:p>
            <a:pPr indent="-168275" lvl="0" marL="342900" rtl="0" algn="l">
              <a:lnSpc>
                <a:spcPct val="114000"/>
              </a:lnSpc>
              <a:spcBef>
                <a:spcPts val="0"/>
              </a:spcBef>
              <a:spcAft>
                <a:spcPts val="0"/>
              </a:spcAft>
              <a:buClr>
                <a:srgbClr val="7F7F7F"/>
              </a:buClr>
              <a:buSzPts val="850"/>
              <a:buAutoNum type="alphaLcParenR"/>
            </a:pPr>
            <a:r>
              <a:rPr lang="en-GB" sz="850">
                <a:solidFill>
                  <a:srgbClr val="7F7F7F"/>
                </a:solidFill>
              </a:rPr>
              <a:t>Did you use gap property?</a:t>
            </a:r>
            <a:endParaRPr sz="850">
              <a:solidFill>
                <a:srgbClr val="7F7F7F"/>
              </a:solidFill>
            </a:endParaRPr>
          </a:p>
          <a:p>
            <a:pPr indent="-168275" lvl="0" marL="342900" rtl="0" algn="l">
              <a:lnSpc>
                <a:spcPct val="114000"/>
              </a:lnSpc>
              <a:spcBef>
                <a:spcPts val="0"/>
              </a:spcBef>
              <a:spcAft>
                <a:spcPts val="0"/>
              </a:spcAft>
              <a:buClr>
                <a:srgbClr val="7F7F7F"/>
              </a:buClr>
              <a:buSzPts val="850"/>
              <a:buAutoNum type="alphaLcParenR"/>
            </a:pPr>
            <a:r>
              <a:rPr lang="en-GB" sz="850">
                <a:solidFill>
                  <a:srgbClr val="7F7F7F"/>
                </a:solidFill>
              </a:rPr>
              <a:t>Did you use any other grid properties?</a:t>
            </a:r>
            <a:endParaRPr sz="850">
              <a:solidFill>
                <a:srgbClr val="7F7F7F"/>
              </a:solidFill>
            </a:endParaRPr>
          </a:p>
        </p:txBody>
      </p:sp>
      <p:sp>
        <p:nvSpPr>
          <p:cNvPr id="379" name="Google Shape;379;p51"/>
          <p:cNvSpPr txBox="1"/>
          <p:nvPr/>
        </p:nvSpPr>
        <p:spPr>
          <a:xfrm>
            <a:off x="205250" y="3003675"/>
            <a:ext cx="3069000" cy="10242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a screenshot of the CSS, and remove this frame and text.</a:t>
            </a:r>
            <a:endParaRPr i="1" sz="1500">
              <a:solidFill>
                <a:srgbClr val="04488E"/>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2"/>
          <p:cNvSpPr txBox="1"/>
          <p:nvPr/>
        </p:nvSpPr>
        <p:spPr>
          <a:xfrm>
            <a:off x="123350" y="940450"/>
            <a:ext cx="3150900" cy="2310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dk1"/>
              </a:buClr>
              <a:buSzPts val="1100"/>
              <a:buFont typeface="Arial"/>
              <a:buNone/>
            </a:pPr>
            <a:r>
              <a:rPr b="1" lang="en-GB" sz="850">
                <a:solidFill>
                  <a:srgbClr val="3E3D3F"/>
                </a:solidFill>
              </a:rPr>
              <a:t>27 of 30: Showcase use of Overflow</a:t>
            </a:r>
            <a:endParaRPr b="1" sz="850">
              <a:solidFill>
                <a:srgbClr val="3E3D3F"/>
              </a:solidFill>
            </a:endParaRPr>
          </a:p>
        </p:txBody>
      </p:sp>
      <p:sp>
        <p:nvSpPr>
          <p:cNvPr id="385" name="Google Shape;385;p52"/>
          <p:cNvSpPr txBox="1"/>
          <p:nvPr/>
        </p:nvSpPr>
        <p:spPr>
          <a:xfrm>
            <a:off x="3397825" y="1510075"/>
            <a:ext cx="5289300" cy="32136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a screenshot of the element with adjusted overflow </a:t>
            </a:r>
            <a:endParaRPr i="1" sz="1500">
              <a:solidFill>
                <a:srgbClr val="04488E"/>
              </a:solidFill>
            </a:endParaRPr>
          </a:p>
          <a:p>
            <a:pPr indent="0" lvl="0" marL="0" rtl="0" algn="ctr">
              <a:spcBef>
                <a:spcPts val="0"/>
              </a:spcBef>
              <a:spcAft>
                <a:spcPts val="0"/>
              </a:spcAft>
              <a:buNone/>
            </a:pPr>
            <a:r>
              <a:rPr i="1" lang="en-GB" sz="1500">
                <a:solidFill>
                  <a:srgbClr val="04488E"/>
                </a:solidFill>
              </a:rPr>
              <a:t>as it appears on the website in the browser, </a:t>
            </a:r>
            <a:endParaRPr i="1" sz="1500">
              <a:solidFill>
                <a:srgbClr val="04488E"/>
              </a:solidFill>
            </a:endParaRPr>
          </a:p>
          <a:p>
            <a:pPr indent="0" lvl="0" marL="0" rtl="0" algn="ctr">
              <a:spcBef>
                <a:spcPts val="0"/>
              </a:spcBef>
              <a:spcAft>
                <a:spcPts val="0"/>
              </a:spcAft>
              <a:buNone/>
            </a:pPr>
            <a:r>
              <a:rPr i="1" lang="en-GB" sz="1500">
                <a:solidFill>
                  <a:srgbClr val="04488E"/>
                </a:solidFill>
              </a:rPr>
              <a:t>and remove this frame and text.</a:t>
            </a:r>
            <a:endParaRPr i="1" sz="1500">
              <a:solidFill>
                <a:srgbClr val="04488E"/>
              </a:solidFill>
            </a:endParaRPr>
          </a:p>
        </p:txBody>
      </p:sp>
      <p:sp>
        <p:nvSpPr>
          <p:cNvPr id="386" name="Google Shape;386;p52"/>
          <p:cNvSpPr txBox="1"/>
          <p:nvPr/>
        </p:nvSpPr>
        <p:spPr>
          <a:xfrm>
            <a:off x="1820000" y="335975"/>
            <a:ext cx="5507100" cy="3264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Clr>
                <a:srgbClr val="000000"/>
              </a:buClr>
              <a:buSzPts val="1100"/>
              <a:buFont typeface="Arial"/>
              <a:buNone/>
            </a:pPr>
            <a:r>
              <a:rPr b="1" lang="en-GB">
                <a:solidFill>
                  <a:srgbClr val="04488E"/>
                </a:solidFill>
              </a:rPr>
              <a:t>Your Name - Your Project’s Title</a:t>
            </a:r>
            <a:endParaRPr b="1">
              <a:solidFill>
                <a:srgbClr val="04488E"/>
              </a:solidFill>
            </a:endParaRPr>
          </a:p>
        </p:txBody>
      </p:sp>
      <p:sp>
        <p:nvSpPr>
          <p:cNvPr id="387" name="Google Shape;387;p52"/>
          <p:cNvSpPr txBox="1"/>
          <p:nvPr/>
        </p:nvSpPr>
        <p:spPr>
          <a:xfrm>
            <a:off x="1820000" y="112125"/>
            <a:ext cx="5507100" cy="2238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None/>
            </a:pPr>
            <a:r>
              <a:rPr lang="en-GB" sz="1200">
                <a:solidFill>
                  <a:srgbClr val="3E3D3F"/>
                </a:solidFill>
              </a:rPr>
              <a:t>Static Website - Final Project</a:t>
            </a:r>
            <a:endParaRPr sz="1200">
              <a:solidFill>
                <a:srgbClr val="3E3D3F"/>
              </a:solidFill>
            </a:endParaRPr>
          </a:p>
        </p:txBody>
      </p:sp>
      <p:sp>
        <p:nvSpPr>
          <p:cNvPr id="388" name="Google Shape;388;p52"/>
          <p:cNvSpPr txBox="1"/>
          <p:nvPr/>
        </p:nvSpPr>
        <p:spPr>
          <a:xfrm>
            <a:off x="1820000" y="717200"/>
            <a:ext cx="55071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rPr b="1" lang="en-GB" sz="2400">
                <a:solidFill>
                  <a:srgbClr val="3E3D3F"/>
                </a:solidFill>
              </a:rPr>
              <a:t>CSS Overflow Property</a:t>
            </a:r>
            <a:endParaRPr b="1" sz="2400">
              <a:solidFill>
                <a:srgbClr val="3E3D3F"/>
              </a:solidFill>
            </a:endParaRPr>
          </a:p>
        </p:txBody>
      </p:sp>
      <p:sp>
        <p:nvSpPr>
          <p:cNvPr id="389" name="Google Shape;389;p52"/>
          <p:cNvSpPr txBox="1"/>
          <p:nvPr/>
        </p:nvSpPr>
        <p:spPr>
          <a:xfrm>
            <a:off x="123350" y="1175675"/>
            <a:ext cx="3150900" cy="1619700"/>
          </a:xfrm>
          <a:prstGeom prst="rect">
            <a:avLst/>
          </a:prstGeom>
          <a:noFill/>
          <a:ln>
            <a:noFill/>
          </a:ln>
        </p:spPr>
        <p:txBody>
          <a:bodyPr anchorCtr="0" anchor="t" bIns="45700" lIns="91425" spcFirstLastPara="1" rIns="91425" wrap="square" tIns="45700">
            <a:normAutofit/>
          </a:bodyPr>
          <a:lstStyle/>
          <a:p>
            <a:pPr indent="0" lvl="0" marL="0" marR="0" rtl="0" algn="l">
              <a:lnSpc>
                <a:spcPct val="114000"/>
              </a:lnSpc>
              <a:spcBef>
                <a:spcPts val="0"/>
              </a:spcBef>
              <a:spcAft>
                <a:spcPts val="0"/>
              </a:spcAft>
              <a:buNone/>
            </a:pPr>
            <a:r>
              <a:rPr lang="en-GB" sz="850">
                <a:solidFill>
                  <a:srgbClr val="7F7F7F"/>
                </a:solidFill>
              </a:rPr>
              <a:t>Answer these questions:</a:t>
            </a:r>
            <a:endParaRPr sz="850">
              <a:solidFill>
                <a:srgbClr val="7F7F7F"/>
              </a:solidFill>
            </a:endParaRPr>
          </a:p>
          <a:p>
            <a:pPr indent="-168275" lvl="0" marL="342900" rtl="0" algn="l">
              <a:lnSpc>
                <a:spcPct val="114000"/>
              </a:lnSpc>
              <a:spcBef>
                <a:spcPts val="0"/>
              </a:spcBef>
              <a:spcAft>
                <a:spcPts val="0"/>
              </a:spcAft>
              <a:buClr>
                <a:srgbClr val="7F7F7F"/>
              </a:buClr>
              <a:buSzPts val="850"/>
              <a:buAutoNum type="alphaLcParenR"/>
            </a:pPr>
            <a:r>
              <a:rPr lang="en-GB" sz="850">
                <a:solidFill>
                  <a:srgbClr val="7F7F7F"/>
                </a:solidFill>
              </a:rPr>
              <a:t>Can you showcase an example of the overflow property?</a:t>
            </a:r>
            <a:endParaRPr sz="850">
              <a:solidFill>
                <a:srgbClr val="7F7F7F"/>
              </a:solidFill>
            </a:endParaRPr>
          </a:p>
        </p:txBody>
      </p:sp>
      <p:sp>
        <p:nvSpPr>
          <p:cNvPr id="390" name="Google Shape;390;p52"/>
          <p:cNvSpPr txBox="1"/>
          <p:nvPr/>
        </p:nvSpPr>
        <p:spPr>
          <a:xfrm>
            <a:off x="205250" y="3003675"/>
            <a:ext cx="3069000" cy="10242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a screenshot of the CSS, and remove this frame and text.</a:t>
            </a:r>
            <a:endParaRPr i="1" sz="1500">
              <a:solidFill>
                <a:srgbClr val="04488E"/>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3"/>
          <p:cNvSpPr txBox="1"/>
          <p:nvPr/>
        </p:nvSpPr>
        <p:spPr>
          <a:xfrm>
            <a:off x="123350" y="940450"/>
            <a:ext cx="3150900" cy="2310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dk1"/>
              </a:buClr>
              <a:buSzPts val="1100"/>
              <a:buFont typeface="Arial"/>
              <a:buNone/>
            </a:pPr>
            <a:r>
              <a:rPr b="1" lang="en-GB" sz="850">
                <a:solidFill>
                  <a:srgbClr val="3E3D3F"/>
                </a:solidFill>
              </a:rPr>
              <a:t>28 of 30: Showcase CSS Syntax &amp; Format</a:t>
            </a:r>
            <a:endParaRPr b="1" sz="850">
              <a:solidFill>
                <a:srgbClr val="3E3D3F"/>
              </a:solidFill>
            </a:endParaRPr>
          </a:p>
        </p:txBody>
      </p:sp>
      <p:sp>
        <p:nvSpPr>
          <p:cNvPr id="396" name="Google Shape;396;p53"/>
          <p:cNvSpPr txBox="1"/>
          <p:nvPr/>
        </p:nvSpPr>
        <p:spPr>
          <a:xfrm>
            <a:off x="3397825" y="1510075"/>
            <a:ext cx="5289300" cy="32136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one or more screenshot(s) of your CSS code, </a:t>
            </a:r>
            <a:endParaRPr i="1" sz="1500">
              <a:solidFill>
                <a:srgbClr val="04488E"/>
              </a:solidFill>
            </a:endParaRPr>
          </a:p>
          <a:p>
            <a:pPr indent="0" lvl="0" marL="0" rtl="0" algn="ctr">
              <a:spcBef>
                <a:spcPts val="0"/>
              </a:spcBef>
              <a:spcAft>
                <a:spcPts val="0"/>
              </a:spcAft>
              <a:buNone/>
            </a:pPr>
            <a:r>
              <a:rPr i="1" lang="en-GB" sz="1500">
                <a:solidFill>
                  <a:srgbClr val="04488E"/>
                </a:solidFill>
              </a:rPr>
              <a:t>and remove this frame and text.</a:t>
            </a:r>
            <a:endParaRPr i="1" sz="1500">
              <a:solidFill>
                <a:srgbClr val="04488E"/>
              </a:solidFill>
            </a:endParaRPr>
          </a:p>
        </p:txBody>
      </p:sp>
      <p:sp>
        <p:nvSpPr>
          <p:cNvPr id="397" name="Google Shape;397;p53"/>
          <p:cNvSpPr txBox="1"/>
          <p:nvPr/>
        </p:nvSpPr>
        <p:spPr>
          <a:xfrm>
            <a:off x="1820000" y="335975"/>
            <a:ext cx="5507100" cy="3264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Clr>
                <a:srgbClr val="000000"/>
              </a:buClr>
              <a:buSzPts val="1100"/>
              <a:buFont typeface="Arial"/>
              <a:buNone/>
            </a:pPr>
            <a:r>
              <a:rPr b="1" lang="en-GB">
                <a:solidFill>
                  <a:srgbClr val="04488E"/>
                </a:solidFill>
              </a:rPr>
              <a:t>Your Name - Your Project’s Title</a:t>
            </a:r>
            <a:endParaRPr b="1">
              <a:solidFill>
                <a:srgbClr val="04488E"/>
              </a:solidFill>
            </a:endParaRPr>
          </a:p>
        </p:txBody>
      </p:sp>
      <p:sp>
        <p:nvSpPr>
          <p:cNvPr id="398" name="Google Shape;398;p53"/>
          <p:cNvSpPr txBox="1"/>
          <p:nvPr/>
        </p:nvSpPr>
        <p:spPr>
          <a:xfrm>
            <a:off x="1820000" y="112125"/>
            <a:ext cx="5507100" cy="2238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None/>
            </a:pPr>
            <a:r>
              <a:rPr lang="en-GB" sz="1200">
                <a:solidFill>
                  <a:srgbClr val="3E3D3F"/>
                </a:solidFill>
              </a:rPr>
              <a:t>Static Website - Final Project</a:t>
            </a:r>
            <a:endParaRPr sz="1200">
              <a:solidFill>
                <a:srgbClr val="3E3D3F"/>
              </a:solidFill>
            </a:endParaRPr>
          </a:p>
        </p:txBody>
      </p:sp>
      <p:sp>
        <p:nvSpPr>
          <p:cNvPr id="399" name="Google Shape;399;p53"/>
          <p:cNvSpPr txBox="1"/>
          <p:nvPr/>
        </p:nvSpPr>
        <p:spPr>
          <a:xfrm>
            <a:off x="1820000" y="717200"/>
            <a:ext cx="55071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rPr b="1" lang="en-GB" sz="2400">
                <a:solidFill>
                  <a:srgbClr val="3E3D3F"/>
                </a:solidFill>
              </a:rPr>
              <a:t>CSS Syntax &amp; Formatting</a:t>
            </a:r>
            <a:endParaRPr b="1" sz="2400">
              <a:solidFill>
                <a:srgbClr val="3E3D3F"/>
              </a:solidFill>
            </a:endParaRPr>
          </a:p>
        </p:txBody>
      </p:sp>
      <p:sp>
        <p:nvSpPr>
          <p:cNvPr id="400" name="Google Shape;400;p53"/>
          <p:cNvSpPr txBox="1"/>
          <p:nvPr/>
        </p:nvSpPr>
        <p:spPr>
          <a:xfrm>
            <a:off x="123350" y="1175675"/>
            <a:ext cx="3150900" cy="1619700"/>
          </a:xfrm>
          <a:prstGeom prst="rect">
            <a:avLst/>
          </a:prstGeom>
          <a:noFill/>
          <a:ln>
            <a:noFill/>
          </a:ln>
        </p:spPr>
        <p:txBody>
          <a:bodyPr anchorCtr="0" anchor="t" bIns="45700" lIns="91425" spcFirstLastPara="1" rIns="91425" wrap="square" tIns="45700">
            <a:normAutofit/>
          </a:bodyPr>
          <a:lstStyle/>
          <a:p>
            <a:pPr indent="0" lvl="0" marL="0" marR="0" rtl="0" algn="l">
              <a:lnSpc>
                <a:spcPct val="114000"/>
              </a:lnSpc>
              <a:spcBef>
                <a:spcPts val="0"/>
              </a:spcBef>
              <a:spcAft>
                <a:spcPts val="0"/>
              </a:spcAft>
              <a:buNone/>
            </a:pPr>
            <a:r>
              <a:rPr lang="en-GB" sz="850">
                <a:solidFill>
                  <a:srgbClr val="7F7F7F"/>
                </a:solidFill>
              </a:rPr>
              <a:t>Answer these questions:</a:t>
            </a:r>
            <a:endParaRPr sz="850">
              <a:solidFill>
                <a:srgbClr val="7F7F7F"/>
              </a:solidFill>
            </a:endParaRPr>
          </a:p>
          <a:p>
            <a:pPr indent="-168275" lvl="0" marL="342900" rtl="0" algn="l">
              <a:lnSpc>
                <a:spcPct val="114000"/>
              </a:lnSpc>
              <a:spcBef>
                <a:spcPts val="0"/>
              </a:spcBef>
              <a:spcAft>
                <a:spcPts val="0"/>
              </a:spcAft>
              <a:buClr>
                <a:srgbClr val="7F7F7F"/>
              </a:buClr>
              <a:buSzPts val="850"/>
              <a:buAutoNum type="alphaLcParenR"/>
            </a:pPr>
            <a:r>
              <a:rPr lang="en-GB" sz="850">
                <a:solidFill>
                  <a:srgbClr val="7F7F7F"/>
                </a:solidFill>
              </a:rPr>
              <a:t>Does your CSS have proper indentation and white space usage?</a:t>
            </a:r>
            <a:endParaRPr sz="850">
              <a:solidFill>
                <a:srgbClr val="7F7F7F"/>
              </a:solidFill>
            </a:endParaRPr>
          </a:p>
          <a:p>
            <a:pPr indent="-168275" lvl="0" marL="342900" rtl="0" algn="l">
              <a:lnSpc>
                <a:spcPct val="114000"/>
              </a:lnSpc>
              <a:spcBef>
                <a:spcPts val="0"/>
              </a:spcBef>
              <a:spcAft>
                <a:spcPts val="0"/>
              </a:spcAft>
              <a:buClr>
                <a:srgbClr val="7F7F7F"/>
              </a:buClr>
              <a:buSzPts val="850"/>
              <a:buAutoNum type="alphaLcParenR"/>
            </a:pPr>
            <a:r>
              <a:rPr lang="en-GB" sz="850">
                <a:solidFill>
                  <a:srgbClr val="7F7F7F"/>
                </a:solidFill>
              </a:rPr>
              <a:t>Are your CSS declarations organized in a good order without specificity conflicts?</a:t>
            </a:r>
            <a:endParaRPr sz="850">
              <a:solidFill>
                <a:srgbClr val="7F7F7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7"/>
          <p:cNvSpPr txBox="1"/>
          <p:nvPr/>
        </p:nvSpPr>
        <p:spPr>
          <a:xfrm>
            <a:off x="123350" y="940450"/>
            <a:ext cx="3150900" cy="2310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dk1"/>
              </a:buClr>
              <a:buSzPts val="1100"/>
              <a:buFont typeface="Arial"/>
              <a:buNone/>
            </a:pPr>
            <a:r>
              <a:rPr b="1" lang="en-GB" sz="850">
                <a:solidFill>
                  <a:srgbClr val="3E3D3F"/>
                </a:solidFill>
              </a:rPr>
              <a:t>2 of 30: Share your GitHub repository</a:t>
            </a:r>
            <a:endParaRPr b="1" sz="850">
              <a:solidFill>
                <a:srgbClr val="3E3D3F"/>
              </a:solidFill>
            </a:endParaRPr>
          </a:p>
        </p:txBody>
      </p:sp>
      <p:sp>
        <p:nvSpPr>
          <p:cNvPr id="118" name="Google Shape;118;p27"/>
          <p:cNvSpPr txBox="1"/>
          <p:nvPr/>
        </p:nvSpPr>
        <p:spPr>
          <a:xfrm>
            <a:off x="3397825" y="1510075"/>
            <a:ext cx="5289300" cy="32136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one or more screenshot(s) of your GitHub repository page as it appears on GitHub, and remove this frame and text.</a:t>
            </a:r>
            <a:endParaRPr i="1" sz="1500">
              <a:solidFill>
                <a:srgbClr val="04488E"/>
              </a:solidFill>
            </a:endParaRPr>
          </a:p>
        </p:txBody>
      </p:sp>
      <p:sp>
        <p:nvSpPr>
          <p:cNvPr id="119" name="Google Shape;119;p27"/>
          <p:cNvSpPr txBox="1"/>
          <p:nvPr/>
        </p:nvSpPr>
        <p:spPr>
          <a:xfrm>
            <a:off x="1820000" y="335975"/>
            <a:ext cx="5507100" cy="3264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Clr>
                <a:srgbClr val="000000"/>
              </a:buClr>
              <a:buSzPts val="1100"/>
              <a:buFont typeface="Arial"/>
              <a:buNone/>
            </a:pPr>
            <a:r>
              <a:rPr b="1" lang="en-GB">
                <a:solidFill>
                  <a:srgbClr val="04488E"/>
                </a:solidFill>
              </a:rPr>
              <a:t>Your Name - Your Project’s Title</a:t>
            </a:r>
            <a:endParaRPr b="1">
              <a:solidFill>
                <a:srgbClr val="04488E"/>
              </a:solidFill>
            </a:endParaRPr>
          </a:p>
        </p:txBody>
      </p:sp>
      <p:sp>
        <p:nvSpPr>
          <p:cNvPr id="120" name="Google Shape;120;p27"/>
          <p:cNvSpPr txBox="1"/>
          <p:nvPr/>
        </p:nvSpPr>
        <p:spPr>
          <a:xfrm>
            <a:off x="1820000" y="112125"/>
            <a:ext cx="5507100" cy="2238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None/>
            </a:pPr>
            <a:r>
              <a:rPr lang="en-GB" sz="1200">
                <a:solidFill>
                  <a:srgbClr val="3E3D3F"/>
                </a:solidFill>
              </a:rPr>
              <a:t>Static Website - Final Project</a:t>
            </a:r>
            <a:endParaRPr sz="1200">
              <a:solidFill>
                <a:srgbClr val="3E3D3F"/>
              </a:solidFill>
            </a:endParaRPr>
          </a:p>
        </p:txBody>
      </p:sp>
      <p:sp>
        <p:nvSpPr>
          <p:cNvPr id="121" name="Google Shape;121;p27"/>
          <p:cNvSpPr txBox="1"/>
          <p:nvPr/>
        </p:nvSpPr>
        <p:spPr>
          <a:xfrm>
            <a:off x="2985575" y="1128800"/>
            <a:ext cx="5701500" cy="411600"/>
          </a:xfrm>
          <a:prstGeom prst="rect">
            <a:avLst/>
          </a:prstGeom>
          <a:noFill/>
          <a:ln>
            <a:noFill/>
          </a:ln>
        </p:spPr>
        <p:txBody>
          <a:bodyPr anchorCtr="0" anchor="t" bIns="45700" lIns="91425" spcFirstLastPara="1" rIns="91425" wrap="square" tIns="45700">
            <a:noAutofit/>
          </a:bodyPr>
          <a:lstStyle/>
          <a:p>
            <a:pPr indent="0" lvl="0" marL="0" marR="0" rtl="0" algn="l">
              <a:lnSpc>
                <a:spcPct val="114000"/>
              </a:lnSpc>
              <a:spcBef>
                <a:spcPts val="0"/>
              </a:spcBef>
              <a:spcAft>
                <a:spcPts val="0"/>
              </a:spcAft>
              <a:buNone/>
            </a:pPr>
            <a:r>
              <a:rPr b="1" i="1" lang="en-GB" sz="1800">
                <a:solidFill>
                  <a:srgbClr val="04488E"/>
                </a:solidFill>
              </a:rPr>
              <a:t>&lt;your GitHub repository link&gt;</a:t>
            </a:r>
            <a:endParaRPr b="1" i="1" sz="1800">
              <a:solidFill>
                <a:srgbClr val="04488E"/>
              </a:solidFill>
            </a:endParaRPr>
          </a:p>
        </p:txBody>
      </p:sp>
      <p:sp>
        <p:nvSpPr>
          <p:cNvPr id="122" name="Google Shape;122;p27"/>
          <p:cNvSpPr txBox="1"/>
          <p:nvPr/>
        </p:nvSpPr>
        <p:spPr>
          <a:xfrm>
            <a:off x="1820000" y="717200"/>
            <a:ext cx="55071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rPr b="1" lang="en-GB" sz="2400">
                <a:solidFill>
                  <a:srgbClr val="3E3D3F"/>
                </a:solidFill>
              </a:rPr>
              <a:t>GitHub Repository</a:t>
            </a:r>
            <a:endParaRPr b="1" sz="2400">
              <a:solidFill>
                <a:srgbClr val="3E3D3F"/>
              </a:solidFill>
            </a:endParaRPr>
          </a:p>
        </p:txBody>
      </p:sp>
      <p:sp>
        <p:nvSpPr>
          <p:cNvPr id="123" name="Google Shape;123;p27"/>
          <p:cNvSpPr txBox="1"/>
          <p:nvPr/>
        </p:nvSpPr>
        <p:spPr>
          <a:xfrm>
            <a:off x="123350" y="1175675"/>
            <a:ext cx="3150900" cy="765300"/>
          </a:xfrm>
          <a:prstGeom prst="rect">
            <a:avLst/>
          </a:prstGeom>
          <a:noFill/>
          <a:ln>
            <a:noFill/>
          </a:ln>
        </p:spPr>
        <p:txBody>
          <a:bodyPr anchorCtr="0" anchor="t" bIns="45700" lIns="91425" spcFirstLastPara="1" rIns="91425" wrap="square" tIns="45700">
            <a:normAutofit/>
          </a:bodyPr>
          <a:lstStyle/>
          <a:p>
            <a:pPr indent="0" lvl="0" marL="0" marR="0" rtl="0" algn="l">
              <a:lnSpc>
                <a:spcPct val="114000"/>
              </a:lnSpc>
              <a:spcBef>
                <a:spcPts val="0"/>
              </a:spcBef>
              <a:spcAft>
                <a:spcPts val="0"/>
              </a:spcAft>
              <a:buNone/>
            </a:pPr>
            <a:r>
              <a:rPr lang="en-GB" sz="850">
                <a:solidFill>
                  <a:srgbClr val="7F7F7F"/>
                </a:solidFill>
              </a:rPr>
              <a:t>Answer these questions:</a:t>
            </a:r>
            <a:endParaRPr sz="850">
              <a:solidFill>
                <a:srgbClr val="7F7F7F"/>
              </a:solidFill>
            </a:endParaRPr>
          </a:p>
          <a:p>
            <a:pPr indent="-282575" lvl="0" marL="457200" marR="0" rtl="0" algn="l">
              <a:lnSpc>
                <a:spcPct val="114000"/>
              </a:lnSpc>
              <a:spcBef>
                <a:spcPts val="0"/>
              </a:spcBef>
              <a:spcAft>
                <a:spcPts val="0"/>
              </a:spcAft>
              <a:buClr>
                <a:srgbClr val="7F7F7F"/>
              </a:buClr>
              <a:buSzPts val="850"/>
              <a:buAutoNum type="alphaLcParenR"/>
            </a:pPr>
            <a:r>
              <a:rPr lang="en-GB" sz="850">
                <a:solidFill>
                  <a:srgbClr val="7F7F7F"/>
                </a:solidFill>
              </a:rPr>
              <a:t>Is your project on GitHub?</a:t>
            </a:r>
            <a:endParaRPr sz="850">
              <a:solidFill>
                <a:srgbClr val="7F7F7F"/>
              </a:solidFill>
            </a:endParaRPr>
          </a:p>
          <a:p>
            <a:pPr indent="-282575" lvl="0" marL="457200" marR="0" rtl="0" algn="l">
              <a:lnSpc>
                <a:spcPct val="114000"/>
              </a:lnSpc>
              <a:spcBef>
                <a:spcPts val="0"/>
              </a:spcBef>
              <a:spcAft>
                <a:spcPts val="0"/>
              </a:spcAft>
              <a:buClr>
                <a:srgbClr val="7F7F7F"/>
              </a:buClr>
              <a:buSzPts val="850"/>
              <a:buAutoNum type="alphaLcParenR"/>
            </a:pPr>
            <a:r>
              <a:rPr lang="en-GB" sz="850">
                <a:solidFill>
                  <a:srgbClr val="7F7F7F"/>
                </a:solidFill>
              </a:rPr>
              <a:t>How can a potential employer check it out? (clone)</a:t>
            </a:r>
            <a:endParaRPr sz="850">
              <a:solidFill>
                <a:srgbClr val="7F7F7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4"/>
          <p:cNvSpPr txBox="1"/>
          <p:nvPr/>
        </p:nvSpPr>
        <p:spPr>
          <a:xfrm>
            <a:off x="123350" y="940450"/>
            <a:ext cx="3150900" cy="2310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dk1"/>
              </a:buClr>
              <a:buSzPts val="1100"/>
              <a:buFont typeface="Arial"/>
              <a:buNone/>
            </a:pPr>
            <a:r>
              <a:rPr b="1" lang="en-GB" sz="850">
                <a:solidFill>
                  <a:srgbClr val="3E3D3F"/>
                </a:solidFill>
              </a:rPr>
              <a:t>29 of 30: Showcase CSS Comments</a:t>
            </a:r>
            <a:endParaRPr b="1" sz="850">
              <a:solidFill>
                <a:srgbClr val="3E3D3F"/>
              </a:solidFill>
            </a:endParaRPr>
          </a:p>
        </p:txBody>
      </p:sp>
      <p:sp>
        <p:nvSpPr>
          <p:cNvPr id="406" name="Google Shape;406;p54"/>
          <p:cNvSpPr txBox="1"/>
          <p:nvPr/>
        </p:nvSpPr>
        <p:spPr>
          <a:xfrm>
            <a:off x="3397825" y="1510075"/>
            <a:ext cx="5289300" cy="32136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one or more screenshot(s) of CSS comments</a:t>
            </a:r>
            <a:br>
              <a:rPr i="1" lang="en-GB" sz="1500">
                <a:solidFill>
                  <a:srgbClr val="04488E"/>
                </a:solidFill>
              </a:rPr>
            </a:br>
            <a:r>
              <a:rPr i="1" lang="en-GB" sz="1500">
                <a:solidFill>
                  <a:srgbClr val="04488E"/>
                </a:solidFill>
              </a:rPr>
              <a:t>*highlight how you use CSS comments, </a:t>
            </a:r>
            <a:endParaRPr i="1" sz="1500">
              <a:solidFill>
                <a:srgbClr val="04488E"/>
              </a:solidFill>
            </a:endParaRPr>
          </a:p>
          <a:p>
            <a:pPr indent="0" lvl="0" marL="0" rtl="0" algn="ctr">
              <a:spcBef>
                <a:spcPts val="0"/>
              </a:spcBef>
              <a:spcAft>
                <a:spcPts val="0"/>
              </a:spcAft>
              <a:buNone/>
            </a:pPr>
            <a:r>
              <a:rPr i="1" lang="en-GB" sz="1500">
                <a:solidFill>
                  <a:srgbClr val="04488E"/>
                </a:solidFill>
              </a:rPr>
              <a:t>and remove this frame and text.</a:t>
            </a:r>
            <a:endParaRPr i="1" sz="1500">
              <a:solidFill>
                <a:srgbClr val="04488E"/>
              </a:solidFill>
            </a:endParaRPr>
          </a:p>
        </p:txBody>
      </p:sp>
      <p:sp>
        <p:nvSpPr>
          <p:cNvPr id="407" name="Google Shape;407;p54"/>
          <p:cNvSpPr txBox="1"/>
          <p:nvPr/>
        </p:nvSpPr>
        <p:spPr>
          <a:xfrm>
            <a:off x="1820000" y="335975"/>
            <a:ext cx="5507100" cy="3264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Clr>
                <a:srgbClr val="000000"/>
              </a:buClr>
              <a:buSzPts val="1100"/>
              <a:buFont typeface="Arial"/>
              <a:buNone/>
            </a:pPr>
            <a:r>
              <a:rPr b="1" lang="en-GB">
                <a:solidFill>
                  <a:srgbClr val="04488E"/>
                </a:solidFill>
              </a:rPr>
              <a:t>Your Name - Your Project’s Title</a:t>
            </a:r>
            <a:endParaRPr b="1">
              <a:solidFill>
                <a:srgbClr val="04488E"/>
              </a:solidFill>
            </a:endParaRPr>
          </a:p>
        </p:txBody>
      </p:sp>
      <p:sp>
        <p:nvSpPr>
          <p:cNvPr id="408" name="Google Shape;408;p54"/>
          <p:cNvSpPr txBox="1"/>
          <p:nvPr/>
        </p:nvSpPr>
        <p:spPr>
          <a:xfrm>
            <a:off x="1820000" y="112125"/>
            <a:ext cx="5507100" cy="2238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None/>
            </a:pPr>
            <a:r>
              <a:rPr lang="en-GB" sz="1200">
                <a:solidFill>
                  <a:srgbClr val="3E3D3F"/>
                </a:solidFill>
              </a:rPr>
              <a:t>Static Website - Final Project</a:t>
            </a:r>
            <a:endParaRPr sz="1200">
              <a:solidFill>
                <a:srgbClr val="3E3D3F"/>
              </a:solidFill>
            </a:endParaRPr>
          </a:p>
        </p:txBody>
      </p:sp>
      <p:sp>
        <p:nvSpPr>
          <p:cNvPr id="409" name="Google Shape;409;p54"/>
          <p:cNvSpPr txBox="1"/>
          <p:nvPr/>
        </p:nvSpPr>
        <p:spPr>
          <a:xfrm>
            <a:off x="1820000" y="717200"/>
            <a:ext cx="55071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rPr b="1" lang="en-GB" sz="2400">
                <a:solidFill>
                  <a:srgbClr val="3E3D3F"/>
                </a:solidFill>
              </a:rPr>
              <a:t>CSS Comments</a:t>
            </a:r>
            <a:endParaRPr b="1" sz="2400">
              <a:solidFill>
                <a:srgbClr val="3E3D3F"/>
              </a:solidFill>
            </a:endParaRPr>
          </a:p>
        </p:txBody>
      </p:sp>
      <p:sp>
        <p:nvSpPr>
          <p:cNvPr id="410" name="Google Shape;410;p54"/>
          <p:cNvSpPr txBox="1"/>
          <p:nvPr/>
        </p:nvSpPr>
        <p:spPr>
          <a:xfrm>
            <a:off x="123350" y="1175675"/>
            <a:ext cx="3150900" cy="1619700"/>
          </a:xfrm>
          <a:prstGeom prst="rect">
            <a:avLst/>
          </a:prstGeom>
          <a:noFill/>
          <a:ln>
            <a:noFill/>
          </a:ln>
        </p:spPr>
        <p:txBody>
          <a:bodyPr anchorCtr="0" anchor="t" bIns="45700" lIns="91425" spcFirstLastPara="1" rIns="91425" wrap="square" tIns="45700">
            <a:normAutofit/>
          </a:bodyPr>
          <a:lstStyle/>
          <a:p>
            <a:pPr indent="0" lvl="0" marL="0" marR="0" rtl="0" algn="l">
              <a:lnSpc>
                <a:spcPct val="114000"/>
              </a:lnSpc>
              <a:spcBef>
                <a:spcPts val="0"/>
              </a:spcBef>
              <a:spcAft>
                <a:spcPts val="0"/>
              </a:spcAft>
              <a:buNone/>
            </a:pPr>
            <a:r>
              <a:rPr lang="en-GB" sz="850">
                <a:solidFill>
                  <a:srgbClr val="7F7F7F"/>
                </a:solidFill>
              </a:rPr>
              <a:t>Answer these questions:</a:t>
            </a:r>
            <a:endParaRPr sz="850">
              <a:solidFill>
                <a:srgbClr val="7F7F7F"/>
              </a:solidFill>
            </a:endParaRPr>
          </a:p>
          <a:p>
            <a:pPr indent="-168275" lvl="0" marL="342900" rtl="0" algn="l">
              <a:lnSpc>
                <a:spcPct val="114000"/>
              </a:lnSpc>
              <a:spcBef>
                <a:spcPts val="0"/>
              </a:spcBef>
              <a:spcAft>
                <a:spcPts val="0"/>
              </a:spcAft>
              <a:buClr>
                <a:srgbClr val="7F7F7F"/>
              </a:buClr>
              <a:buSzPts val="850"/>
              <a:buAutoNum type="alphaLcParenR"/>
            </a:pPr>
            <a:r>
              <a:rPr lang="en-GB" sz="850">
                <a:solidFill>
                  <a:srgbClr val="7F7F7F"/>
                </a:solidFill>
              </a:rPr>
              <a:t>Did you use comment lines in your CSS?</a:t>
            </a:r>
            <a:endParaRPr sz="850">
              <a:solidFill>
                <a:srgbClr val="7F7F7F"/>
              </a:solidFill>
            </a:endParaRPr>
          </a:p>
          <a:p>
            <a:pPr indent="-168275" lvl="0" marL="342900" rtl="0" algn="l">
              <a:lnSpc>
                <a:spcPct val="114000"/>
              </a:lnSpc>
              <a:spcBef>
                <a:spcPts val="0"/>
              </a:spcBef>
              <a:spcAft>
                <a:spcPts val="0"/>
              </a:spcAft>
              <a:buClr>
                <a:srgbClr val="7F7F7F"/>
              </a:buClr>
              <a:buSzPts val="850"/>
              <a:buAutoNum type="alphaLcParenR"/>
            </a:pPr>
            <a:r>
              <a:rPr lang="en-GB" sz="850">
                <a:solidFill>
                  <a:srgbClr val="7F7F7F"/>
                </a:solidFill>
              </a:rPr>
              <a:t>Give some examples of where, how and why.</a:t>
            </a:r>
            <a:endParaRPr sz="850">
              <a:solidFill>
                <a:srgbClr val="7F7F7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5"/>
          <p:cNvSpPr txBox="1"/>
          <p:nvPr/>
        </p:nvSpPr>
        <p:spPr>
          <a:xfrm>
            <a:off x="123350" y="940450"/>
            <a:ext cx="3150900" cy="2310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None/>
            </a:pPr>
            <a:r>
              <a:rPr b="1" lang="en-GB" sz="850">
                <a:solidFill>
                  <a:srgbClr val="3E3D3F"/>
                </a:solidFill>
              </a:rPr>
              <a:t>30 of 30: Showcase your Biggest Challenge</a:t>
            </a:r>
            <a:endParaRPr b="1" sz="850">
              <a:solidFill>
                <a:srgbClr val="3E3D3F"/>
              </a:solidFill>
            </a:endParaRPr>
          </a:p>
        </p:txBody>
      </p:sp>
      <p:sp>
        <p:nvSpPr>
          <p:cNvPr id="416" name="Google Shape;416;p55"/>
          <p:cNvSpPr txBox="1"/>
          <p:nvPr/>
        </p:nvSpPr>
        <p:spPr>
          <a:xfrm>
            <a:off x="1820000" y="335975"/>
            <a:ext cx="5507100" cy="3264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Clr>
                <a:srgbClr val="000000"/>
              </a:buClr>
              <a:buSzPts val="1100"/>
              <a:buFont typeface="Arial"/>
              <a:buNone/>
            </a:pPr>
            <a:r>
              <a:rPr b="1" lang="en-GB">
                <a:solidFill>
                  <a:srgbClr val="04488E"/>
                </a:solidFill>
              </a:rPr>
              <a:t>Your Name - Your Project’s Title</a:t>
            </a:r>
            <a:endParaRPr b="1">
              <a:solidFill>
                <a:srgbClr val="04488E"/>
              </a:solidFill>
            </a:endParaRPr>
          </a:p>
        </p:txBody>
      </p:sp>
      <p:sp>
        <p:nvSpPr>
          <p:cNvPr id="417" name="Google Shape;417;p55"/>
          <p:cNvSpPr txBox="1"/>
          <p:nvPr/>
        </p:nvSpPr>
        <p:spPr>
          <a:xfrm>
            <a:off x="1820000" y="112125"/>
            <a:ext cx="5507100" cy="2238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None/>
            </a:pPr>
            <a:r>
              <a:rPr lang="en-GB" sz="1200">
                <a:solidFill>
                  <a:srgbClr val="3E3D3F"/>
                </a:solidFill>
              </a:rPr>
              <a:t>Static Website - Final Project</a:t>
            </a:r>
            <a:endParaRPr sz="1200">
              <a:solidFill>
                <a:srgbClr val="3E3D3F"/>
              </a:solidFill>
            </a:endParaRPr>
          </a:p>
        </p:txBody>
      </p:sp>
      <p:sp>
        <p:nvSpPr>
          <p:cNvPr id="418" name="Google Shape;418;p55"/>
          <p:cNvSpPr txBox="1"/>
          <p:nvPr/>
        </p:nvSpPr>
        <p:spPr>
          <a:xfrm>
            <a:off x="1820000" y="717200"/>
            <a:ext cx="55071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rPr b="1" lang="en-GB" sz="2400">
                <a:solidFill>
                  <a:srgbClr val="3E3D3F"/>
                </a:solidFill>
              </a:rPr>
              <a:t>Biggest Challenge</a:t>
            </a:r>
            <a:endParaRPr b="1" sz="2400">
              <a:solidFill>
                <a:srgbClr val="3E3D3F"/>
              </a:solidFill>
            </a:endParaRPr>
          </a:p>
        </p:txBody>
      </p:sp>
      <p:sp>
        <p:nvSpPr>
          <p:cNvPr id="419" name="Google Shape;419;p55"/>
          <p:cNvSpPr txBox="1"/>
          <p:nvPr/>
        </p:nvSpPr>
        <p:spPr>
          <a:xfrm>
            <a:off x="123350" y="1175675"/>
            <a:ext cx="3150900" cy="1748400"/>
          </a:xfrm>
          <a:prstGeom prst="rect">
            <a:avLst/>
          </a:prstGeom>
          <a:noFill/>
          <a:ln>
            <a:noFill/>
          </a:ln>
        </p:spPr>
        <p:txBody>
          <a:bodyPr anchorCtr="0" anchor="t" bIns="45700" lIns="91425" spcFirstLastPara="1" rIns="91425" wrap="square" tIns="45700">
            <a:normAutofit/>
          </a:bodyPr>
          <a:lstStyle/>
          <a:p>
            <a:pPr indent="0" lvl="0" marL="0" marR="0" rtl="0" algn="l">
              <a:lnSpc>
                <a:spcPct val="114000"/>
              </a:lnSpc>
              <a:spcBef>
                <a:spcPts val="0"/>
              </a:spcBef>
              <a:spcAft>
                <a:spcPts val="0"/>
              </a:spcAft>
              <a:buNone/>
            </a:pPr>
            <a:r>
              <a:rPr lang="en-GB" sz="850">
                <a:solidFill>
                  <a:srgbClr val="7F7F7F"/>
                </a:solidFill>
              </a:rPr>
              <a:t>Answer these questions:</a:t>
            </a:r>
            <a:endParaRPr sz="850">
              <a:solidFill>
                <a:srgbClr val="7F7F7F"/>
              </a:solidFill>
            </a:endParaRPr>
          </a:p>
          <a:p>
            <a:pPr indent="-282575" lvl="0" marL="457200" rtl="0" algn="l">
              <a:lnSpc>
                <a:spcPct val="114000"/>
              </a:lnSpc>
              <a:spcBef>
                <a:spcPts val="0"/>
              </a:spcBef>
              <a:spcAft>
                <a:spcPts val="0"/>
              </a:spcAft>
              <a:buClr>
                <a:srgbClr val="7F7F7F"/>
              </a:buClr>
              <a:buSzPts val="850"/>
              <a:buAutoNum type="alphaLcParenR"/>
            </a:pPr>
            <a:r>
              <a:rPr lang="en-GB" sz="850">
                <a:solidFill>
                  <a:srgbClr val="7F7F7F"/>
                </a:solidFill>
              </a:rPr>
              <a:t>What was your biggest challenge or struggle with the project so far?</a:t>
            </a:r>
            <a:endParaRPr sz="850">
              <a:solidFill>
                <a:srgbClr val="7F7F7F"/>
              </a:solidFill>
            </a:endParaRPr>
          </a:p>
          <a:p>
            <a:pPr indent="-282575" lvl="0" marL="457200" rtl="0" algn="l">
              <a:lnSpc>
                <a:spcPct val="114000"/>
              </a:lnSpc>
              <a:spcBef>
                <a:spcPts val="0"/>
              </a:spcBef>
              <a:spcAft>
                <a:spcPts val="0"/>
              </a:spcAft>
              <a:buClr>
                <a:srgbClr val="7F7F7F"/>
              </a:buClr>
              <a:buSzPts val="850"/>
              <a:buAutoNum type="alphaLcParenR"/>
            </a:pPr>
            <a:r>
              <a:rPr lang="en-GB" sz="850">
                <a:solidFill>
                  <a:srgbClr val="7F7F7F"/>
                </a:solidFill>
              </a:rPr>
              <a:t>If you overcame it, how did you do it?</a:t>
            </a:r>
            <a:endParaRPr sz="850">
              <a:solidFill>
                <a:srgbClr val="7F7F7F"/>
              </a:solidFill>
            </a:endParaRPr>
          </a:p>
        </p:txBody>
      </p:sp>
      <p:sp>
        <p:nvSpPr>
          <p:cNvPr id="420" name="Google Shape;420;p55"/>
          <p:cNvSpPr txBox="1"/>
          <p:nvPr/>
        </p:nvSpPr>
        <p:spPr>
          <a:xfrm>
            <a:off x="3584400" y="1510075"/>
            <a:ext cx="5102700" cy="34626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one or more screenshot(s), and remove this frame and text.</a:t>
            </a:r>
            <a:endParaRPr i="1" sz="1500">
              <a:solidFill>
                <a:srgbClr val="04488E"/>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8"/>
          <p:cNvSpPr txBox="1"/>
          <p:nvPr/>
        </p:nvSpPr>
        <p:spPr>
          <a:xfrm>
            <a:off x="123350" y="940450"/>
            <a:ext cx="3150900" cy="2310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dk1"/>
              </a:buClr>
              <a:buSzPts val="1100"/>
              <a:buFont typeface="Arial"/>
              <a:buNone/>
            </a:pPr>
            <a:r>
              <a:rPr b="1" lang="en-GB" sz="850">
                <a:solidFill>
                  <a:srgbClr val="3E3D3F"/>
                </a:solidFill>
              </a:rPr>
              <a:t>3 of 30: Showcase how your Files are Organized</a:t>
            </a:r>
            <a:endParaRPr b="1" sz="850">
              <a:solidFill>
                <a:srgbClr val="3E3D3F"/>
              </a:solidFill>
            </a:endParaRPr>
          </a:p>
        </p:txBody>
      </p:sp>
      <p:sp>
        <p:nvSpPr>
          <p:cNvPr id="129" name="Google Shape;129;p28"/>
          <p:cNvSpPr txBox="1"/>
          <p:nvPr/>
        </p:nvSpPr>
        <p:spPr>
          <a:xfrm>
            <a:off x="3397825" y="1510075"/>
            <a:ext cx="5289300" cy="32136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one or more screenshot(s) of your project directories and files as they appear on VS Code explorer panel, and remove this frame and text.</a:t>
            </a:r>
            <a:endParaRPr i="1" sz="1500">
              <a:solidFill>
                <a:srgbClr val="04488E"/>
              </a:solidFill>
            </a:endParaRPr>
          </a:p>
        </p:txBody>
      </p:sp>
      <p:sp>
        <p:nvSpPr>
          <p:cNvPr id="130" name="Google Shape;130;p28"/>
          <p:cNvSpPr txBox="1"/>
          <p:nvPr/>
        </p:nvSpPr>
        <p:spPr>
          <a:xfrm>
            <a:off x="1820000" y="335975"/>
            <a:ext cx="5507100" cy="3264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Clr>
                <a:srgbClr val="000000"/>
              </a:buClr>
              <a:buSzPts val="1100"/>
              <a:buFont typeface="Arial"/>
              <a:buNone/>
            </a:pPr>
            <a:r>
              <a:rPr b="1" lang="en-GB">
                <a:solidFill>
                  <a:srgbClr val="04488E"/>
                </a:solidFill>
              </a:rPr>
              <a:t>Your Name - Your Project’s Title</a:t>
            </a:r>
            <a:endParaRPr b="1">
              <a:solidFill>
                <a:srgbClr val="04488E"/>
              </a:solidFill>
            </a:endParaRPr>
          </a:p>
        </p:txBody>
      </p:sp>
      <p:sp>
        <p:nvSpPr>
          <p:cNvPr id="131" name="Google Shape;131;p28"/>
          <p:cNvSpPr txBox="1"/>
          <p:nvPr/>
        </p:nvSpPr>
        <p:spPr>
          <a:xfrm>
            <a:off x="1820000" y="112125"/>
            <a:ext cx="5507100" cy="2238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None/>
            </a:pPr>
            <a:r>
              <a:rPr lang="en-GB" sz="1200">
                <a:solidFill>
                  <a:srgbClr val="3E3D3F"/>
                </a:solidFill>
              </a:rPr>
              <a:t>Static Website - Final Project</a:t>
            </a:r>
            <a:endParaRPr sz="1200">
              <a:solidFill>
                <a:srgbClr val="3E3D3F"/>
              </a:solidFill>
            </a:endParaRPr>
          </a:p>
        </p:txBody>
      </p:sp>
      <p:sp>
        <p:nvSpPr>
          <p:cNvPr id="132" name="Google Shape;132;p28"/>
          <p:cNvSpPr txBox="1"/>
          <p:nvPr/>
        </p:nvSpPr>
        <p:spPr>
          <a:xfrm>
            <a:off x="1820000" y="717200"/>
            <a:ext cx="55071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rPr b="1" lang="en-GB" sz="2400">
                <a:solidFill>
                  <a:srgbClr val="3E3D3F"/>
                </a:solidFill>
              </a:rPr>
              <a:t>Project File Structure</a:t>
            </a:r>
            <a:endParaRPr b="1" sz="2400">
              <a:solidFill>
                <a:srgbClr val="3E3D3F"/>
              </a:solidFill>
            </a:endParaRPr>
          </a:p>
        </p:txBody>
      </p:sp>
      <p:sp>
        <p:nvSpPr>
          <p:cNvPr id="133" name="Google Shape;133;p28"/>
          <p:cNvSpPr txBox="1"/>
          <p:nvPr/>
        </p:nvSpPr>
        <p:spPr>
          <a:xfrm>
            <a:off x="123350" y="1175675"/>
            <a:ext cx="3150900" cy="1396200"/>
          </a:xfrm>
          <a:prstGeom prst="rect">
            <a:avLst/>
          </a:prstGeom>
          <a:noFill/>
          <a:ln>
            <a:noFill/>
          </a:ln>
        </p:spPr>
        <p:txBody>
          <a:bodyPr anchorCtr="0" anchor="t" bIns="45700" lIns="91425" spcFirstLastPara="1" rIns="91425" wrap="square" tIns="45700">
            <a:normAutofit/>
          </a:bodyPr>
          <a:lstStyle/>
          <a:p>
            <a:pPr indent="0" lvl="0" marL="0" marR="0" rtl="0" algn="l">
              <a:lnSpc>
                <a:spcPct val="114000"/>
              </a:lnSpc>
              <a:spcBef>
                <a:spcPts val="0"/>
              </a:spcBef>
              <a:spcAft>
                <a:spcPts val="0"/>
              </a:spcAft>
              <a:buNone/>
            </a:pPr>
            <a:r>
              <a:rPr lang="en-GB" sz="850">
                <a:solidFill>
                  <a:srgbClr val="7F7F7F"/>
                </a:solidFill>
              </a:rPr>
              <a:t>Answer these questions:</a:t>
            </a:r>
            <a:endParaRPr sz="850">
              <a:solidFill>
                <a:srgbClr val="7F7F7F"/>
              </a:solidFill>
            </a:endParaRPr>
          </a:p>
          <a:p>
            <a:pPr indent="-282575" lvl="0" marL="457200" rtl="0" algn="l">
              <a:lnSpc>
                <a:spcPct val="114000"/>
              </a:lnSpc>
              <a:spcBef>
                <a:spcPts val="0"/>
              </a:spcBef>
              <a:spcAft>
                <a:spcPts val="0"/>
              </a:spcAft>
              <a:buClr>
                <a:srgbClr val="7F7F7F"/>
              </a:buClr>
              <a:buSzPts val="850"/>
              <a:buAutoNum type="alphaLcParenR"/>
            </a:pPr>
            <a:r>
              <a:rPr lang="en-GB" sz="850">
                <a:solidFill>
                  <a:srgbClr val="7F7F7F"/>
                </a:solidFill>
              </a:rPr>
              <a:t>Do you have an index.html at the root?</a:t>
            </a:r>
            <a:endParaRPr sz="850">
              <a:solidFill>
                <a:srgbClr val="7F7F7F"/>
              </a:solidFill>
            </a:endParaRPr>
          </a:p>
          <a:p>
            <a:pPr indent="-282575" lvl="1" marL="914400" rtl="0" algn="l">
              <a:lnSpc>
                <a:spcPct val="114000"/>
              </a:lnSpc>
              <a:spcBef>
                <a:spcPts val="0"/>
              </a:spcBef>
              <a:spcAft>
                <a:spcPts val="0"/>
              </a:spcAft>
              <a:buClr>
                <a:srgbClr val="7F7F7F"/>
              </a:buClr>
              <a:buSzPts val="850"/>
              <a:buAutoNum type="romanLcParenR"/>
            </a:pPr>
            <a:r>
              <a:rPr lang="en-GB" sz="850">
                <a:solidFill>
                  <a:srgbClr val="7F7F7F"/>
                </a:solidFill>
              </a:rPr>
              <a:t>If it isn’t at the root explain why.</a:t>
            </a:r>
            <a:endParaRPr sz="850">
              <a:solidFill>
                <a:srgbClr val="7F7F7F"/>
              </a:solidFill>
            </a:endParaRPr>
          </a:p>
          <a:p>
            <a:pPr indent="-282575" lvl="0" marL="457200" rtl="0" algn="l">
              <a:lnSpc>
                <a:spcPct val="114000"/>
              </a:lnSpc>
              <a:spcBef>
                <a:spcPts val="0"/>
              </a:spcBef>
              <a:spcAft>
                <a:spcPts val="0"/>
              </a:spcAft>
              <a:buClr>
                <a:srgbClr val="7F7F7F"/>
              </a:buClr>
              <a:buSzPts val="850"/>
              <a:buAutoNum type="alphaLcParenR"/>
            </a:pPr>
            <a:r>
              <a:rPr lang="en-GB" sz="850">
                <a:solidFill>
                  <a:srgbClr val="7F7F7F"/>
                </a:solidFill>
              </a:rPr>
              <a:t>Do you have other HTML pages? Where?</a:t>
            </a:r>
            <a:endParaRPr sz="850">
              <a:solidFill>
                <a:srgbClr val="7F7F7F"/>
              </a:solidFill>
            </a:endParaRPr>
          </a:p>
          <a:p>
            <a:pPr indent="-282575" lvl="0" marL="457200" rtl="0" algn="l">
              <a:lnSpc>
                <a:spcPct val="114000"/>
              </a:lnSpc>
              <a:spcBef>
                <a:spcPts val="0"/>
              </a:spcBef>
              <a:spcAft>
                <a:spcPts val="0"/>
              </a:spcAft>
              <a:buClr>
                <a:srgbClr val="7F7F7F"/>
              </a:buClr>
              <a:buSzPts val="850"/>
              <a:buAutoNum type="alphaLcParenR"/>
            </a:pPr>
            <a:r>
              <a:rPr lang="en-GB" sz="850">
                <a:solidFill>
                  <a:srgbClr val="7F7F7F"/>
                </a:solidFill>
              </a:rPr>
              <a:t>Do you have CSS files? Where?</a:t>
            </a:r>
            <a:endParaRPr sz="850">
              <a:solidFill>
                <a:srgbClr val="7F7F7F"/>
              </a:solidFill>
            </a:endParaRPr>
          </a:p>
          <a:p>
            <a:pPr indent="-282575" lvl="0" marL="457200" rtl="0" algn="l">
              <a:lnSpc>
                <a:spcPct val="114000"/>
              </a:lnSpc>
              <a:spcBef>
                <a:spcPts val="0"/>
              </a:spcBef>
              <a:spcAft>
                <a:spcPts val="0"/>
              </a:spcAft>
              <a:buClr>
                <a:srgbClr val="7F7F7F"/>
              </a:buClr>
              <a:buSzPts val="850"/>
              <a:buAutoNum type="alphaLcParenR"/>
            </a:pPr>
            <a:r>
              <a:rPr lang="en-GB" sz="850">
                <a:solidFill>
                  <a:srgbClr val="7F7F7F"/>
                </a:solidFill>
              </a:rPr>
              <a:t>Where/how do you organize your assets?</a:t>
            </a:r>
            <a:endParaRPr sz="850">
              <a:solidFill>
                <a:srgbClr val="7F7F7F"/>
              </a:solidFill>
            </a:endParaRPr>
          </a:p>
          <a:p>
            <a:pPr indent="-282575" lvl="0" marL="457200" rtl="0" algn="l">
              <a:lnSpc>
                <a:spcPct val="114000"/>
              </a:lnSpc>
              <a:spcBef>
                <a:spcPts val="0"/>
              </a:spcBef>
              <a:spcAft>
                <a:spcPts val="0"/>
              </a:spcAft>
              <a:buClr>
                <a:srgbClr val="7F7F7F"/>
              </a:buClr>
              <a:buSzPts val="850"/>
              <a:buAutoNum type="alphaLcParenR"/>
            </a:pPr>
            <a:r>
              <a:rPr lang="en-GB" sz="850">
                <a:solidFill>
                  <a:srgbClr val="7F7F7F"/>
                </a:solidFill>
              </a:rPr>
              <a:t>What other files do you have, if any?</a:t>
            </a:r>
            <a:endParaRPr sz="850">
              <a:solidFill>
                <a:srgbClr val="7F7F7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9"/>
          <p:cNvSpPr txBox="1"/>
          <p:nvPr/>
        </p:nvSpPr>
        <p:spPr>
          <a:xfrm>
            <a:off x="123350" y="940450"/>
            <a:ext cx="3150900" cy="2310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dk1"/>
              </a:buClr>
              <a:buSzPts val="1100"/>
              <a:buFont typeface="Arial"/>
              <a:buNone/>
            </a:pPr>
            <a:r>
              <a:rPr b="1" lang="en-GB" sz="850">
                <a:solidFill>
                  <a:srgbClr val="3E3D3F"/>
                </a:solidFill>
              </a:rPr>
              <a:t>4 of 30: Showcase how you document with README file</a:t>
            </a:r>
            <a:endParaRPr b="1" sz="850">
              <a:solidFill>
                <a:srgbClr val="3E3D3F"/>
              </a:solidFill>
            </a:endParaRPr>
          </a:p>
        </p:txBody>
      </p:sp>
      <p:sp>
        <p:nvSpPr>
          <p:cNvPr id="139" name="Google Shape;139;p29"/>
          <p:cNvSpPr txBox="1"/>
          <p:nvPr/>
        </p:nvSpPr>
        <p:spPr>
          <a:xfrm>
            <a:off x="3397825" y="1510075"/>
            <a:ext cx="5289300" cy="32136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one or more screenshot(s) of your project’s README file content, and remove this frame and text.</a:t>
            </a:r>
            <a:endParaRPr i="1" sz="1500">
              <a:solidFill>
                <a:srgbClr val="04488E"/>
              </a:solidFill>
            </a:endParaRPr>
          </a:p>
        </p:txBody>
      </p:sp>
      <p:sp>
        <p:nvSpPr>
          <p:cNvPr id="140" name="Google Shape;140;p29"/>
          <p:cNvSpPr txBox="1"/>
          <p:nvPr/>
        </p:nvSpPr>
        <p:spPr>
          <a:xfrm>
            <a:off x="1820000" y="335975"/>
            <a:ext cx="5507100" cy="3264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Clr>
                <a:srgbClr val="000000"/>
              </a:buClr>
              <a:buSzPts val="1100"/>
              <a:buFont typeface="Arial"/>
              <a:buNone/>
            </a:pPr>
            <a:r>
              <a:rPr b="1" lang="en-GB">
                <a:solidFill>
                  <a:srgbClr val="04488E"/>
                </a:solidFill>
              </a:rPr>
              <a:t>Your Name - Your Project’s Title</a:t>
            </a:r>
            <a:endParaRPr b="1">
              <a:solidFill>
                <a:srgbClr val="04488E"/>
              </a:solidFill>
            </a:endParaRPr>
          </a:p>
        </p:txBody>
      </p:sp>
      <p:sp>
        <p:nvSpPr>
          <p:cNvPr id="141" name="Google Shape;141;p29"/>
          <p:cNvSpPr txBox="1"/>
          <p:nvPr/>
        </p:nvSpPr>
        <p:spPr>
          <a:xfrm>
            <a:off x="1820000" y="112125"/>
            <a:ext cx="5507100" cy="2238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None/>
            </a:pPr>
            <a:r>
              <a:rPr lang="en-GB" sz="1200">
                <a:solidFill>
                  <a:srgbClr val="3E3D3F"/>
                </a:solidFill>
              </a:rPr>
              <a:t>Static Website - Final Project</a:t>
            </a:r>
            <a:endParaRPr sz="1200">
              <a:solidFill>
                <a:srgbClr val="3E3D3F"/>
              </a:solidFill>
            </a:endParaRPr>
          </a:p>
        </p:txBody>
      </p:sp>
      <p:sp>
        <p:nvSpPr>
          <p:cNvPr id="142" name="Google Shape;142;p29"/>
          <p:cNvSpPr txBox="1"/>
          <p:nvPr/>
        </p:nvSpPr>
        <p:spPr>
          <a:xfrm>
            <a:off x="1820000" y="717200"/>
            <a:ext cx="55071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rPr b="1" lang="en-GB" sz="2400">
                <a:solidFill>
                  <a:srgbClr val="3E3D3F"/>
                </a:solidFill>
              </a:rPr>
              <a:t>README File</a:t>
            </a:r>
            <a:endParaRPr b="1" sz="2400">
              <a:solidFill>
                <a:srgbClr val="3E3D3F"/>
              </a:solidFill>
            </a:endParaRPr>
          </a:p>
        </p:txBody>
      </p:sp>
      <p:sp>
        <p:nvSpPr>
          <p:cNvPr id="143" name="Google Shape;143;p29"/>
          <p:cNvSpPr txBox="1"/>
          <p:nvPr/>
        </p:nvSpPr>
        <p:spPr>
          <a:xfrm>
            <a:off x="123350" y="1175675"/>
            <a:ext cx="3150900" cy="1833300"/>
          </a:xfrm>
          <a:prstGeom prst="rect">
            <a:avLst/>
          </a:prstGeom>
          <a:noFill/>
          <a:ln>
            <a:noFill/>
          </a:ln>
        </p:spPr>
        <p:txBody>
          <a:bodyPr anchorCtr="0" anchor="t" bIns="45700" lIns="91425" spcFirstLastPara="1" rIns="91425" wrap="square" tIns="45700">
            <a:normAutofit/>
          </a:bodyPr>
          <a:lstStyle/>
          <a:p>
            <a:pPr indent="0" lvl="0" marL="0" marR="0" rtl="0" algn="l">
              <a:lnSpc>
                <a:spcPct val="114000"/>
              </a:lnSpc>
              <a:spcBef>
                <a:spcPts val="0"/>
              </a:spcBef>
              <a:spcAft>
                <a:spcPts val="0"/>
              </a:spcAft>
              <a:buNone/>
            </a:pPr>
            <a:r>
              <a:rPr lang="en-GB" sz="850">
                <a:solidFill>
                  <a:srgbClr val="7F7F7F"/>
                </a:solidFill>
              </a:rPr>
              <a:t>Answer these questions:</a:t>
            </a:r>
            <a:endParaRPr sz="850">
              <a:solidFill>
                <a:srgbClr val="7F7F7F"/>
              </a:solidFill>
            </a:endParaRPr>
          </a:p>
          <a:p>
            <a:pPr indent="-282575" lvl="0" marL="457200" rtl="0" algn="l">
              <a:lnSpc>
                <a:spcPct val="114000"/>
              </a:lnSpc>
              <a:spcBef>
                <a:spcPts val="0"/>
              </a:spcBef>
              <a:spcAft>
                <a:spcPts val="0"/>
              </a:spcAft>
              <a:buClr>
                <a:srgbClr val="7F7F7F"/>
              </a:buClr>
              <a:buSzPts val="850"/>
              <a:buAutoNum type="alphaLcParenR"/>
            </a:pPr>
            <a:r>
              <a:rPr lang="en-GB" sz="850">
                <a:solidFill>
                  <a:srgbClr val="7F7F7F"/>
                </a:solidFill>
              </a:rPr>
              <a:t>Do you have a README.md file?</a:t>
            </a:r>
            <a:endParaRPr sz="850">
              <a:solidFill>
                <a:srgbClr val="7F7F7F"/>
              </a:solidFill>
            </a:endParaRPr>
          </a:p>
          <a:p>
            <a:pPr indent="-282575" lvl="0" marL="457200" rtl="0" algn="l">
              <a:lnSpc>
                <a:spcPct val="114000"/>
              </a:lnSpc>
              <a:spcBef>
                <a:spcPts val="0"/>
              </a:spcBef>
              <a:spcAft>
                <a:spcPts val="0"/>
              </a:spcAft>
              <a:buClr>
                <a:srgbClr val="7F7F7F"/>
              </a:buClr>
              <a:buSzPts val="850"/>
              <a:buAutoNum type="alphaLcParenR"/>
            </a:pPr>
            <a:r>
              <a:rPr lang="en-GB" sz="850">
                <a:solidFill>
                  <a:srgbClr val="7F7F7F"/>
                </a:solidFill>
              </a:rPr>
              <a:t>Where is it in the project structure?</a:t>
            </a:r>
            <a:endParaRPr sz="850">
              <a:solidFill>
                <a:srgbClr val="7F7F7F"/>
              </a:solidFill>
            </a:endParaRPr>
          </a:p>
          <a:p>
            <a:pPr indent="-282575" lvl="0" marL="457200" rtl="0" algn="l">
              <a:lnSpc>
                <a:spcPct val="114000"/>
              </a:lnSpc>
              <a:spcBef>
                <a:spcPts val="0"/>
              </a:spcBef>
              <a:spcAft>
                <a:spcPts val="0"/>
              </a:spcAft>
              <a:buClr>
                <a:srgbClr val="7F7F7F"/>
              </a:buClr>
              <a:buSzPts val="850"/>
              <a:buAutoNum type="alphaLcParenR"/>
            </a:pPr>
            <a:r>
              <a:rPr lang="en-GB" sz="850">
                <a:solidFill>
                  <a:srgbClr val="7F7F7F"/>
                </a:solidFill>
              </a:rPr>
              <a:t>What does it have?</a:t>
            </a:r>
            <a:endParaRPr sz="850">
              <a:solidFill>
                <a:srgbClr val="7F7F7F"/>
              </a:solidFill>
            </a:endParaRPr>
          </a:p>
          <a:p>
            <a:pPr indent="-282575" lvl="1" marL="914400" rtl="0" algn="l">
              <a:lnSpc>
                <a:spcPct val="114000"/>
              </a:lnSpc>
              <a:spcBef>
                <a:spcPts val="0"/>
              </a:spcBef>
              <a:spcAft>
                <a:spcPts val="0"/>
              </a:spcAft>
              <a:buClr>
                <a:srgbClr val="7F7F7F"/>
              </a:buClr>
              <a:buSzPts val="850"/>
              <a:buAutoNum type="romanLcParenR"/>
            </a:pPr>
            <a:r>
              <a:rPr lang="en-GB" sz="850">
                <a:solidFill>
                  <a:srgbClr val="7F7F7F"/>
                </a:solidFill>
              </a:rPr>
              <a:t>Does it describe the project well?</a:t>
            </a:r>
            <a:endParaRPr sz="850">
              <a:solidFill>
                <a:srgbClr val="7F7F7F"/>
              </a:solidFill>
            </a:endParaRPr>
          </a:p>
          <a:p>
            <a:pPr indent="-282575" lvl="1" marL="914400" rtl="0" algn="l">
              <a:lnSpc>
                <a:spcPct val="114000"/>
              </a:lnSpc>
              <a:spcBef>
                <a:spcPts val="0"/>
              </a:spcBef>
              <a:spcAft>
                <a:spcPts val="0"/>
              </a:spcAft>
              <a:buClr>
                <a:srgbClr val="7F7F7F"/>
              </a:buClr>
              <a:buSzPts val="850"/>
              <a:buAutoNum type="romanLcParenR"/>
            </a:pPr>
            <a:r>
              <a:rPr lang="en-GB" sz="850">
                <a:solidFill>
                  <a:srgbClr val="7F7F7F"/>
                </a:solidFill>
              </a:rPr>
              <a:t>Does it indicate who the author(s) and contributor(s) of the project are?</a:t>
            </a:r>
            <a:endParaRPr sz="850">
              <a:solidFill>
                <a:srgbClr val="7F7F7F"/>
              </a:solidFill>
            </a:endParaRPr>
          </a:p>
          <a:p>
            <a:pPr indent="-282575" lvl="1" marL="914400" rtl="0" algn="l">
              <a:lnSpc>
                <a:spcPct val="114000"/>
              </a:lnSpc>
              <a:spcBef>
                <a:spcPts val="0"/>
              </a:spcBef>
              <a:spcAft>
                <a:spcPts val="0"/>
              </a:spcAft>
              <a:buClr>
                <a:srgbClr val="7F7F7F"/>
              </a:buClr>
              <a:buSzPts val="850"/>
              <a:buAutoNum type="romanLcParenR"/>
            </a:pPr>
            <a:r>
              <a:rPr lang="en-GB" sz="850">
                <a:solidFill>
                  <a:srgbClr val="7F7F7F"/>
                </a:solidFill>
              </a:rPr>
              <a:t>If necessary, does it include instructions for how to use or navigate your web project?</a:t>
            </a:r>
            <a:endParaRPr sz="850">
              <a:solidFill>
                <a:srgbClr val="7F7F7F"/>
              </a:solidFill>
            </a:endParaRPr>
          </a:p>
          <a:p>
            <a:pPr indent="-282575" lvl="1" marL="914400" rtl="0" algn="l">
              <a:lnSpc>
                <a:spcPct val="114000"/>
              </a:lnSpc>
              <a:spcBef>
                <a:spcPts val="0"/>
              </a:spcBef>
              <a:spcAft>
                <a:spcPts val="0"/>
              </a:spcAft>
              <a:buClr>
                <a:srgbClr val="7F7F7F"/>
              </a:buClr>
              <a:buSzPts val="850"/>
              <a:buAutoNum type="romanLcParenR"/>
            </a:pPr>
            <a:r>
              <a:rPr lang="en-GB" sz="850">
                <a:solidFill>
                  <a:srgbClr val="7F7F7F"/>
                </a:solidFill>
              </a:rPr>
              <a:t>Is the README file formatted well?</a:t>
            </a:r>
            <a:endParaRPr sz="850">
              <a:solidFill>
                <a:srgbClr val="7F7F7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0"/>
          <p:cNvSpPr txBox="1"/>
          <p:nvPr/>
        </p:nvSpPr>
        <p:spPr>
          <a:xfrm>
            <a:off x="123350" y="940450"/>
            <a:ext cx="3150900" cy="2310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dk1"/>
              </a:buClr>
              <a:buSzPts val="1100"/>
              <a:buFont typeface="Arial"/>
              <a:buNone/>
            </a:pPr>
            <a:r>
              <a:rPr b="1" lang="en-GB" sz="850">
                <a:solidFill>
                  <a:srgbClr val="3E3D3F"/>
                </a:solidFill>
              </a:rPr>
              <a:t>5 of 30: Showcase how you use HTML5 boilerplate</a:t>
            </a:r>
            <a:endParaRPr b="1" sz="850">
              <a:solidFill>
                <a:srgbClr val="3E3D3F"/>
              </a:solidFill>
            </a:endParaRPr>
          </a:p>
        </p:txBody>
      </p:sp>
      <p:sp>
        <p:nvSpPr>
          <p:cNvPr id="149" name="Google Shape;149;p30"/>
          <p:cNvSpPr txBox="1"/>
          <p:nvPr/>
        </p:nvSpPr>
        <p:spPr>
          <a:xfrm>
            <a:off x="3397825" y="1510075"/>
            <a:ext cx="5289300" cy="32136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one or more screenshot(s) of HTML5 boilerplate from any of your HTML files, and remove this frame and text.</a:t>
            </a:r>
            <a:endParaRPr i="1" sz="1500">
              <a:solidFill>
                <a:srgbClr val="04488E"/>
              </a:solidFill>
            </a:endParaRPr>
          </a:p>
        </p:txBody>
      </p:sp>
      <p:sp>
        <p:nvSpPr>
          <p:cNvPr id="150" name="Google Shape;150;p30"/>
          <p:cNvSpPr txBox="1"/>
          <p:nvPr/>
        </p:nvSpPr>
        <p:spPr>
          <a:xfrm>
            <a:off x="1820000" y="335975"/>
            <a:ext cx="5507100" cy="3264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Clr>
                <a:srgbClr val="000000"/>
              </a:buClr>
              <a:buSzPts val="1100"/>
              <a:buFont typeface="Arial"/>
              <a:buNone/>
            </a:pPr>
            <a:r>
              <a:rPr b="1" lang="en-GB">
                <a:solidFill>
                  <a:srgbClr val="04488E"/>
                </a:solidFill>
              </a:rPr>
              <a:t>Your Name - Your Project’s Title</a:t>
            </a:r>
            <a:endParaRPr b="1">
              <a:solidFill>
                <a:srgbClr val="04488E"/>
              </a:solidFill>
            </a:endParaRPr>
          </a:p>
        </p:txBody>
      </p:sp>
      <p:sp>
        <p:nvSpPr>
          <p:cNvPr id="151" name="Google Shape;151;p30"/>
          <p:cNvSpPr txBox="1"/>
          <p:nvPr/>
        </p:nvSpPr>
        <p:spPr>
          <a:xfrm>
            <a:off x="1820000" y="112125"/>
            <a:ext cx="5507100" cy="2238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None/>
            </a:pPr>
            <a:r>
              <a:rPr lang="en-GB" sz="1200">
                <a:solidFill>
                  <a:srgbClr val="3E3D3F"/>
                </a:solidFill>
              </a:rPr>
              <a:t>Static Website - Final Project</a:t>
            </a:r>
            <a:endParaRPr sz="1200">
              <a:solidFill>
                <a:srgbClr val="3E3D3F"/>
              </a:solidFill>
            </a:endParaRPr>
          </a:p>
        </p:txBody>
      </p:sp>
      <p:sp>
        <p:nvSpPr>
          <p:cNvPr id="152" name="Google Shape;152;p30"/>
          <p:cNvSpPr txBox="1"/>
          <p:nvPr/>
        </p:nvSpPr>
        <p:spPr>
          <a:xfrm>
            <a:off x="1820000" y="717200"/>
            <a:ext cx="55071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rPr b="1" lang="en-GB" sz="2400">
                <a:solidFill>
                  <a:srgbClr val="3E3D3F"/>
                </a:solidFill>
              </a:rPr>
              <a:t>HTML5 Boilerplate</a:t>
            </a:r>
            <a:endParaRPr b="1" sz="2400">
              <a:solidFill>
                <a:srgbClr val="3E3D3F"/>
              </a:solidFill>
            </a:endParaRPr>
          </a:p>
        </p:txBody>
      </p:sp>
      <p:sp>
        <p:nvSpPr>
          <p:cNvPr id="153" name="Google Shape;153;p30"/>
          <p:cNvSpPr txBox="1"/>
          <p:nvPr/>
        </p:nvSpPr>
        <p:spPr>
          <a:xfrm>
            <a:off x="123350" y="1175675"/>
            <a:ext cx="3150900" cy="1833300"/>
          </a:xfrm>
          <a:prstGeom prst="rect">
            <a:avLst/>
          </a:prstGeom>
          <a:noFill/>
          <a:ln>
            <a:noFill/>
          </a:ln>
        </p:spPr>
        <p:txBody>
          <a:bodyPr anchorCtr="0" anchor="t" bIns="45700" lIns="91425" spcFirstLastPara="1" rIns="91425" wrap="square" tIns="45700">
            <a:normAutofit/>
          </a:bodyPr>
          <a:lstStyle/>
          <a:p>
            <a:pPr indent="0" lvl="0" marL="0" marR="0" rtl="0" algn="l">
              <a:lnSpc>
                <a:spcPct val="114000"/>
              </a:lnSpc>
              <a:spcBef>
                <a:spcPts val="0"/>
              </a:spcBef>
              <a:spcAft>
                <a:spcPts val="0"/>
              </a:spcAft>
              <a:buNone/>
            </a:pPr>
            <a:r>
              <a:rPr lang="en-GB" sz="850">
                <a:solidFill>
                  <a:srgbClr val="7F7F7F"/>
                </a:solidFill>
              </a:rPr>
              <a:t>Answer these questions:</a:t>
            </a:r>
            <a:endParaRPr sz="850">
              <a:solidFill>
                <a:srgbClr val="7F7F7F"/>
              </a:solidFill>
            </a:endParaRPr>
          </a:p>
          <a:p>
            <a:pPr indent="-282575" lvl="0" marL="457200" rtl="0" algn="l">
              <a:lnSpc>
                <a:spcPct val="114000"/>
              </a:lnSpc>
              <a:spcBef>
                <a:spcPts val="0"/>
              </a:spcBef>
              <a:spcAft>
                <a:spcPts val="0"/>
              </a:spcAft>
              <a:buClr>
                <a:srgbClr val="7F7F7F"/>
              </a:buClr>
              <a:buSzPts val="850"/>
              <a:buAutoNum type="alphaLcParenR"/>
            </a:pPr>
            <a:r>
              <a:rPr lang="en-GB" sz="850">
                <a:solidFill>
                  <a:srgbClr val="7F7F7F"/>
                </a:solidFill>
              </a:rPr>
              <a:t>Does your html have:</a:t>
            </a:r>
            <a:endParaRPr sz="850">
              <a:solidFill>
                <a:srgbClr val="7F7F7F"/>
              </a:solidFill>
            </a:endParaRPr>
          </a:p>
          <a:p>
            <a:pPr indent="-282575" lvl="1" marL="914400" rtl="0" algn="l">
              <a:lnSpc>
                <a:spcPct val="114000"/>
              </a:lnSpc>
              <a:spcBef>
                <a:spcPts val="0"/>
              </a:spcBef>
              <a:spcAft>
                <a:spcPts val="0"/>
              </a:spcAft>
              <a:buClr>
                <a:srgbClr val="7F7F7F"/>
              </a:buClr>
              <a:buSzPts val="850"/>
              <a:buAutoNum type="romanLcParenR"/>
            </a:pPr>
            <a:r>
              <a:rPr lang="en-GB" sz="850">
                <a:solidFill>
                  <a:srgbClr val="7F7F7F"/>
                </a:solidFill>
              </a:rPr>
              <a:t>DOCTYPE</a:t>
            </a:r>
            <a:endParaRPr sz="850">
              <a:solidFill>
                <a:srgbClr val="7F7F7F"/>
              </a:solidFill>
            </a:endParaRPr>
          </a:p>
          <a:p>
            <a:pPr indent="-282575" lvl="1" marL="914400" rtl="0" algn="l">
              <a:lnSpc>
                <a:spcPct val="114000"/>
              </a:lnSpc>
              <a:spcBef>
                <a:spcPts val="0"/>
              </a:spcBef>
              <a:spcAft>
                <a:spcPts val="0"/>
              </a:spcAft>
              <a:buClr>
                <a:srgbClr val="7F7F7F"/>
              </a:buClr>
              <a:buSzPts val="850"/>
              <a:buAutoNum type="romanLcParenR"/>
            </a:pPr>
            <a:r>
              <a:rPr lang="en-GB" sz="850">
                <a:solidFill>
                  <a:srgbClr val="7F7F7F"/>
                </a:solidFill>
              </a:rPr>
              <a:t>lang attribute in &lt;html&gt;</a:t>
            </a:r>
            <a:endParaRPr sz="850">
              <a:solidFill>
                <a:srgbClr val="7F7F7F"/>
              </a:solidFill>
            </a:endParaRPr>
          </a:p>
          <a:p>
            <a:pPr indent="-282575" lvl="1" marL="914400" rtl="0" algn="l">
              <a:lnSpc>
                <a:spcPct val="114000"/>
              </a:lnSpc>
              <a:spcBef>
                <a:spcPts val="0"/>
              </a:spcBef>
              <a:spcAft>
                <a:spcPts val="0"/>
              </a:spcAft>
              <a:buClr>
                <a:srgbClr val="7F7F7F"/>
              </a:buClr>
              <a:buSzPts val="850"/>
              <a:buAutoNum type="romanLcParenR"/>
            </a:pPr>
            <a:r>
              <a:rPr lang="en-GB" sz="850">
                <a:solidFill>
                  <a:srgbClr val="7F7F7F"/>
                </a:solidFill>
              </a:rPr>
              <a:t>charset metadata</a:t>
            </a:r>
            <a:endParaRPr sz="850">
              <a:solidFill>
                <a:srgbClr val="7F7F7F"/>
              </a:solidFill>
            </a:endParaRPr>
          </a:p>
          <a:p>
            <a:pPr indent="-282575" lvl="1" marL="914400" rtl="0" algn="l">
              <a:lnSpc>
                <a:spcPct val="114000"/>
              </a:lnSpc>
              <a:spcBef>
                <a:spcPts val="0"/>
              </a:spcBef>
              <a:spcAft>
                <a:spcPts val="0"/>
              </a:spcAft>
              <a:buClr>
                <a:srgbClr val="7F7F7F"/>
              </a:buClr>
              <a:buSzPts val="850"/>
              <a:buAutoNum type="romanLcParenR"/>
            </a:pPr>
            <a:r>
              <a:rPr lang="en-GB" sz="850">
                <a:solidFill>
                  <a:srgbClr val="7F7F7F"/>
                </a:solidFill>
              </a:rPr>
              <a:t>viewport metadata</a:t>
            </a:r>
            <a:endParaRPr sz="850">
              <a:solidFill>
                <a:srgbClr val="7F7F7F"/>
              </a:solidFill>
            </a:endParaRPr>
          </a:p>
          <a:p>
            <a:pPr indent="-282575" lvl="1" marL="914400" rtl="0" algn="l">
              <a:lnSpc>
                <a:spcPct val="114000"/>
              </a:lnSpc>
              <a:spcBef>
                <a:spcPts val="0"/>
              </a:spcBef>
              <a:spcAft>
                <a:spcPts val="0"/>
              </a:spcAft>
              <a:buClr>
                <a:srgbClr val="7F7F7F"/>
              </a:buClr>
              <a:buSzPts val="850"/>
              <a:buAutoNum type="romanLcParenR"/>
            </a:pPr>
            <a:r>
              <a:rPr lang="en-GB" sz="850">
                <a:solidFill>
                  <a:srgbClr val="7F7F7F"/>
                </a:solidFill>
              </a:rPr>
              <a:t>page title</a:t>
            </a:r>
            <a:endParaRPr sz="850">
              <a:solidFill>
                <a:srgbClr val="7F7F7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1"/>
          <p:cNvSpPr txBox="1"/>
          <p:nvPr/>
        </p:nvSpPr>
        <p:spPr>
          <a:xfrm>
            <a:off x="123350" y="940450"/>
            <a:ext cx="3150900" cy="2310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dk1"/>
              </a:buClr>
              <a:buSzPts val="1100"/>
              <a:buFont typeface="Arial"/>
              <a:buNone/>
            </a:pPr>
            <a:r>
              <a:rPr b="1" lang="en-GB" sz="850">
                <a:solidFill>
                  <a:srgbClr val="3E3D3F"/>
                </a:solidFill>
              </a:rPr>
              <a:t>6 of 30: Showcase landing page navigation</a:t>
            </a:r>
            <a:endParaRPr b="1" sz="850">
              <a:solidFill>
                <a:srgbClr val="3E3D3F"/>
              </a:solidFill>
            </a:endParaRPr>
          </a:p>
        </p:txBody>
      </p:sp>
      <p:sp>
        <p:nvSpPr>
          <p:cNvPr id="159" name="Google Shape;159;p31"/>
          <p:cNvSpPr txBox="1"/>
          <p:nvPr/>
        </p:nvSpPr>
        <p:spPr>
          <a:xfrm>
            <a:off x="3397825" y="1510075"/>
            <a:ext cx="5289300" cy="32136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one or more screenshot(s) of the HTML (nav, menu, anchors) of your landing page navigation, and remove this frame and text.</a:t>
            </a:r>
            <a:endParaRPr i="1" sz="1500">
              <a:solidFill>
                <a:srgbClr val="04488E"/>
              </a:solidFill>
            </a:endParaRPr>
          </a:p>
        </p:txBody>
      </p:sp>
      <p:sp>
        <p:nvSpPr>
          <p:cNvPr id="160" name="Google Shape;160;p31"/>
          <p:cNvSpPr txBox="1"/>
          <p:nvPr/>
        </p:nvSpPr>
        <p:spPr>
          <a:xfrm>
            <a:off x="1820000" y="335975"/>
            <a:ext cx="5507100" cy="3264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Clr>
                <a:srgbClr val="000000"/>
              </a:buClr>
              <a:buSzPts val="1100"/>
              <a:buFont typeface="Arial"/>
              <a:buNone/>
            </a:pPr>
            <a:r>
              <a:rPr b="1" lang="en-GB">
                <a:solidFill>
                  <a:srgbClr val="04488E"/>
                </a:solidFill>
              </a:rPr>
              <a:t>Your Name - Your Project’s Title</a:t>
            </a:r>
            <a:endParaRPr b="1">
              <a:solidFill>
                <a:srgbClr val="04488E"/>
              </a:solidFill>
            </a:endParaRPr>
          </a:p>
        </p:txBody>
      </p:sp>
      <p:sp>
        <p:nvSpPr>
          <p:cNvPr id="161" name="Google Shape;161;p31"/>
          <p:cNvSpPr txBox="1"/>
          <p:nvPr/>
        </p:nvSpPr>
        <p:spPr>
          <a:xfrm>
            <a:off x="1820000" y="112125"/>
            <a:ext cx="5507100" cy="2238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None/>
            </a:pPr>
            <a:r>
              <a:rPr lang="en-GB" sz="1200">
                <a:solidFill>
                  <a:srgbClr val="3E3D3F"/>
                </a:solidFill>
              </a:rPr>
              <a:t>Static Website - Final Project</a:t>
            </a:r>
            <a:endParaRPr sz="1200">
              <a:solidFill>
                <a:srgbClr val="3E3D3F"/>
              </a:solidFill>
            </a:endParaRPr>
          </a:p>
        </p:txBody>
      </p:sp>
      <p:sp>
        <p:nvSpPr>
          <p:cNvPr id="162" name="Google Shape;162;p31"/>
          <p:cNvSpPr txBox="1"/>
          <p:nvPr/>
        </p:nvSpPr>
        <p:spPr>
          <a:xfrm>
            <a:off x="1820000" y="717200"/>
            <a:ext cx="55071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rPr b="1" lang="en-GB" sz="2400">
                <a:solidFill>
                  <a:srgbClr val="3E3D3F"/>
                </a:solidFill>
              </a:rPr>
              <a:t>Landing Page Navigation</a:t>
            </a:r>
            <a:endParaRPr b="1" sz="2400">
              <a:solidFill>
                <a:srgbClr val="3E3D3F"/>
              </a:solidFill>
            </a:endParaRPr>
          </a:p>
        </p:txBody>
      </p:sp>
      <p:sp>
        <p:nvSpPr>
          <p:cNvPr id="163" name="Google Shape;163;p31"/>
          <p:cNvSpPr txBox="1"/>
          <p:nvPr/>
        </p:nvSpPr>
        <p:spPr>
          <a:xfrm>
            <a:off x="123350" y="1175675"/>
            <a:ext cx="3150900" cy="1833300"/>
          </a:xfrm>
          <a:prstGeom prst="rect">
            <a:avLst/>
          </a:prstGeom>
          <a:noFill/>
          <a:ln>
            <a:noFill/>
          </a:ln>
        </p:spPr>
        <p:txBody>
          <a:bodyPr anchorCtr="0" anchor="t" bIns="45700" lIns="91425" spcFirstLastPara="1" rIns="91425" wrap="square" tIns="45700">
            <a:normAutofit/>
          </a:bodyPr>
          <a:lstStyle/>
          <a:p>
            <a:pPr indent="0" lvl="0" marL="0" marR="0" rtl="0" algn="l">
              <a:lnSpc>
                <a:spcPct val="114000"/>
              </a:lnSpc>
              <a:spcBef>
                <a:spcPts val="0"/>
              </a:spcBef>
              <a:spcAft>
                <a:spcPts val="0"/>
              </a:spcAft>
              <a:buNone/>
            </a:pPr>
            <a:r>
              <a:rPr lang="en-GB" sz="850">
                <a:solidFill>
                  <a:srgbClr val="7F7F7F"/>
                </a:solidFill>
              </a:rPr>
              <a:t>Answer these questions:</a:t>
            </a:r>
            <a:endParaRPr sz="850">
              <a:solidFill>
                <a:srgbClr val="7F7F7F"/>
              </a:solidFill>
            </a:endParaRPr>
          </a:p>
          <a:p>
            <a:pPr indent="-282575" lvl="0" marL="457200" rtl="0" algn="l">
              <a:lnSpc>
                <a:spcPct val="114000"/>
              </a:lnSpc>
              <a:spcBef>
                <a:spcPts val="0"/>
              </a:spcBef>
              <a:spcAft>
                <a:spcPts val="0"/>
              </a:spcAft>
              <a:buClr>
                <a:srgbClr val="7F7F7F"/>
              </a:buClr>
              <a:buSzPts val="850"/>
              <a:buAutoNum type="alphaLcParenR"/>
            </a:pPr>
            <a:r>
              <a:rPr lang="en-GB" sz="850">
                <a:solidFill>
                  <a:srgbClr val="7F7F7F"/>
                </a:solidFill>
              </a:rPr>
              <a:t>Which page is the one that browsers will load initially?</a:t>
            </a:r>
            <a:endParaRPr sz="850">
              <a:solidFill>
                <a:srgbClr val="7F7F7F"/>
              </a:solidFill>
            </a:endParaRPr>
          </a:p>
          <a:p>
            <a:pPr indent="-282575" lvl="0" marL="457200" rtl="0" algn="l">
              <a:lnSpc>
                <a:spcPct val="114000"/>
              </a:lnSpc>
              <a:spcBef>
                <a:spcPts val="0"/>
              </a:spcBef>
              <a:spcAft>
                <a:spcPts val="0"/>
              </a:spcAft>
              <a:buClr>
                <a:srgbClr val="7F7F7F"/>
              </a:buClr>
              <a:buSzPts val="850"/>
              <a:buAutoNum type="alphaLcParenR"/>
            </a:pPr>
            <a:r>
              <a:rPr lang="en-GB" sz="850">
                <a:solidFill>
                  <a:srgbClr val="7F7F7F"/>
                </a:solidFill>
              </a:rPr>
              <a:t>How do you handle navigation to other parts of the landing page, and/or to other pages in the website? </a:t>
            </a:r>
            <a:endParaRPr sz="850">
              <a:solidFill>
                <a:srgbClr val="7F7F7F"/>
              </a:solidFill>
            </a:endParaRPr>
          </a:p>
        </p:txBody>
      </p:sp>
      <p:sp>
        <p:nvSpPr>
          <p:cNvPr id="164" name="Google Shape;164;p31"/>
          <p:cNvSpPr txBox="1"/>
          <p:nvPr/>
        </p:nvSpPr>
        <p:spPr>
          <a:xfrm>
            <a:off x="213050" y="2661475"/>
            <a:ext cx="3069000" cy="18333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screenshot of your landing page navigation menu as it appears on the browser, and remove this frame and text.</a:t>
            </a:r>
            <a:endParaRPr i="1" sz="1500">
              <a:solidFill>
                <a:srgbClr val="04488E"/>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nvSpPr>
        <p:spPr>
          <a:xfrm>
            <a:off x="123350" y="940450"/>
            <a:ext cx="3150900" cy="2310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dk1"/>
              </a:buClr>
              <a:buSzPts val="1100"/>
              <a:buFont typeface="Arial"/>
              <a:buNone/>
            </a:pPr>
            <a:r>
              <a:rPr b="1" lang="en-GB" sz="850">
                <a:solidFill>
                  <a:srgbClr val="3E3D3F"/>
                </a:solidFill>
              </a:rPr>
              <a:t>7 of 30: Showcase navigation between pages</a:t>
            </a:r>
            <a:endParaRPr b="1" sz="850">
              <a:solidFill>
                <a:srgbClr val="3E3D3F"/>
              </a:solidFill>
            </a:endParaRPr>
          </a:p>
        </p:txBody>
      </p:sp>
      <p:sp>
        <p:nvSpPr>
          <p:cNvPr id="170" name="Google Shape;170;p32"/>
          <p:cNvSpPr txBox="1"/>
          <p:nvPr/>
        </p:nvSpPr>
        <p:spPr>
          <a:xfrm>
            <a:off x="3397825" y="1510075"/>
            <a:ext cx="5289300" cy="32136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one or more screenshot(s) of the HTML (nav, menu, anchors) of other pages, and remove this frame and text.</a:t>
            </a:r>
            <a:endParaRPr i="1" sz="1500">
              <a:solidFill>
                <a:srgbClr val="04488E"/>
              </a:solidFill>
            </a:endParaRPr>
          </a:p>
        </p:txBody>
      </p:sp>
      <p:sp>
        <p:nvSpPr>
          <p:cNvPr id="171" name="Google Shape;171;p32"/>
          <p:cNvSpPr txBox="1"/>
          <p:nvPr/>
        </p:nvSpPr>
        <p:spPr>
          <a:xfrm>
            <a:off x="1820000" y="335975"/>
            <a:ext cx="5507100" cy="3264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Clr>
                <a:srgbClr val="000000"/>
              </a:buClr>
              <a:buSzPts val="1100"/>
              <a:buFont typeface="Arial"/>
              <a:buNone/>
            </a:pPr>
            <a:r>
              <a:rPr b="1" lang="en-GB">
                <a:solidFill>
                  <a:srgbClr val="04488E"/>
                </a:solidFill>
              </a:rPr>
              <a:t>Your Name - Your Project’s Title</a:t>
            </a:r>
            <a:endParaRPr b="1">
              <a:solidFill>
                <a:srgbClr val="04488E"/>
              </a:solidFill>
            </a:endParaRPr>
          </a:p>
        </p:txBody>
      </p:sp>
      <p:sp>
        <p:nvSpPr>
          <p:cNvPr id="172" name="Google Shape;172;p32"/>
          <p:cNvSpPr txBox="1"/>
          <p:nvPr/>
        </p:nvSpPr>
        <p:spPr>
          <a:xfrm>
            <a:off x="1820000" y="112125"/>
            <a:ext cx="5507100" cy="2238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None/>
            </a:pPr>
            <a:r>
              <a:rPr lang="en-GB" sz="1200">
                <a:solidFill>
                  <a:srgbClr val="3E3D3F"/>
                </a:solidFill>
              </a:rPr>
              <a:t>Static Website - Final Project</a:t>
            </a:r>
            <a:endParaRPr sz="1200">
              <a:solidFill>
                <a:srgbClr val="3E3D3F"/>
              </a:solidFill>
            </a:endParaRPr>
          </a:p>
        </p:txBody>
      </p:sp>
      <p:sp>
        <p:nvSpPr>
          <p:cNvPr id="173" name="Google Shape;173;p32"/>
          <p:cNvSpPr txBox="1"/>
          <p:nvPr/>
        </p:nvSpPr>
        <p:spPr>
          <a:xfrm>
            <a:off x="1820000" y="717200"/>
            <a:ext cx="55071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rPr b="1" lang="en-GB" sz="2400">
                <a:solidFill>
                  <a:srgbClr val="3E3D3F"/>
                </a:solidFill>
              </a:rPr>
              <a:t>Multi-Page Navigation</a:t>
            </a:r>
            <a:endParaRPr b="1" sz="2400">
              <a:solidFill>
                <a:srgbClr val="3E3D3F"/>
              </a:solidFill>
            </a:endParaRPr>
          </a:p>
        </p:txBody>
      </p:sp>
      <p:sp>
        <p:nvSpPr>
          <p:cNvPr id="174" name="Google Shape;174;p32"/>
          <p:cNvSpPr txBox="1"/>
          <p:nvPr/>
        </p:nvSpPr>
        <p:spPr>
          <a:xfrm>
            <a:off x="123350" y="1175675"/>
            <a:ext cx="3150900" cy="1833300"/>
          </a:xfrm>
          <a:prstGeom prst="rect">
            <a:avLst/>
          </a:prstGeom>
          <a:noFill/>
          <a:ln>
            <a:noFill/>
          </a:ln>
        </p:spPr>
        <p:txBody>
          <a:bodyPr anchorCtr="0" anchor="t" bIns="45700" lIns="91425" spcFirstLastPara="1" rIns="91425" wrap="square" tIns="45700">
            <a:normAutofit/>
          </a:bodyPr>
          <a:lstStyle/>
          <a:p>
            <a:pPr indent="0" lvl="0" marL="0" marR="0" rtl="0" algn="l">
              <a:lnSpc>
                <a:spcPct val="114000"/>
              </a:lnSpc>
              <a:spcBef>
                <a:spcPts val="0"/>
              </a:spcBef>
              <a:spcAft>
                <a:spcPts val="0"/>
              </a:spcAft>
              <a:buNone/>
            </a:pPr>
            <a:r>
              <a:rPr lang="en-GB" sz="850">
                <a:solidFill>
                  <a:srgbClr val="7F7F7F"/>
                </a:solidFill>
              </a:rPr>
              <a:t>Answer these questions:</a:t>
            </a:r>
            <a:endParaRPr sz="850">
              <a:solidFill>
                <a:srgbClr val="7F7F7F"/>
              </a:solidFill>
            </a:endParaRPr>
          </a:p>
          <a:p>
            <a:pPr indent="-282575" lvl="0" marL="457200" rtl="0" algn="l">
              <a:lnSpc>
                <a:spcPct val="114000"/>
              </a:lnSpc>
              <a:spcBef>
                <a:spcPts val="0"/>
              </a:spcBef>
              <a:spcAft>
                <a:spcPts val="0"/>
              </a:spcAft>
              <a:buClr>
                <a:srgbClr val="7F7F7F"/>
              </a:buClr>
              <a:buSzPts val="850"/>
              <a:buAutoNum type="alphaLcParenR"/>
            </a:pPr>
            <a:r>
              <a:rPr lang="en-GB" sz="850">
                <a:solidFill>
                  <a:srgbClr val="7F7F7F"/>
                </a:solidFill>
              </a:rPr>
              <a:t>How do you handle navigation from other pages back to the home page?</a:t>
            </a:r>
            <a:endParaRPr sz="850">
              <a:solidFill>
                <a:srgbClr val="7F7F7F"/>
              </a:solidFill>
            </a:endParaRPr>
          </a:p>
          <a:p>
            <a:pPr indent="-282575" lvl="0" marL="457200" rtl="0" algn="l">
              <a:lnSpc>
                <a:spcPct val="114000"/>
              </a:lnSpc>
              <a:spcBef>
                <a:spcPts val="0"/>
              </a:spcBef>
              <a:spcAft>
                <a:spcPts val="0"/>
              </a:spcAft>
              <a:buClr>
                <a:srgbClr val="7F7F7F"/>
              </a:buClr>
              <a:buSzPts val="850"/>
              <a:buAutoNum type="alphaLcParenR"/>
            </a:pPr>
            <a:r>
              <a:rPr lang="en-GB" sz="850">
                <a:solidFill>
                  <a:srgbClr val="7F7F7F"/>
                </a:solidFill>
              </a:rPr>
              <a:t>How do you handle navigation between pages (back-and-forth) in general? </a:t>
            </a:r>
            <a:endParaRPr sz="850">
              <a:solidFill>
                <a:srgbClr val="7F7F7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nvSpPr>
        <p:spPr>
          <a:xfrm>
            <a:off x="123350" y="940450"/>
            <a:ext cx="3150900" cy="231000"/>
          </a:xfrm>
          <a:prstGeom prst="rect">
            <a:avLst/>
          </a:prstGeom>
          <a:noFill/>
          <a:ln>
            <a:noFill/>
          </a:ln>
        </p:spPr>
        <p:txBody>
          <a:bodyPr anchorCtr="0" anchor="t" bIns="45700" lIns="91425" spcFirstLastPara="1" rIns="91425" wrap="square" tIns="45700">
            <a:normAutofit/>
          </a:bodyPr>
          <a:lstStyle/>
          <a:p>
            <a:pPr indent="0" lvl="0" marL="0" rtl="0" algn="l">
              <a:lnSpc>
                <a:spcPct val="114000"/>
              </a:lnSpc>
              <a:spcBef>
                <a:spcPts val="0"/>
              </a:spcBef>
              <a:spcAft>
                <a:spcPts val="0"/>
              </a:spcAft>
              <a:buClr>
                <a:schemeClr val="dk1"/>
              </a:buClr>
              <a:buSzPts val="1100"/>
              <a:buFont typeface="Arial"/>
              <a:buNone/>
            </a:pPr>
            <a:r>
              <a:rPr b="1" lang="en-GB" sz="850">
                <a:solidFill>
                  <a:srgbClr val="3E3D3F"/>
                </a:solidFill>
              </a:rPr>
              <a:t>8 of 30: Showcase HTML structure</a:t>
            </a:r>
            <a:endParaRPr b="1" sz="850">
              <a:solidFill>
                <a:srgbClr val="3E3D3F"/>
              </a:solidFill>
            </a:endParaRPr>
          </a:p>
        </p:txBody>
      </p:sp>
      <p:sp>
        <p:nvSpPr>
          <p:cNvPr id="180" name="Google Shape;180;p33"/>
          <p:cNvSpPr txBox="1"/>
          <p:nvPr/>
        </p:nvSpPr>
        <p:spPr>
          <a:xfrm>
            <a:off x="3397825" y="1510075"/>
            <a:ext cx="5289300" cy="3213600"/>
          </a:xfrm>
          <a:prstGeom prst="rect">
            <a:avLst/>
          </a:prstGeom>
          <a:noFill/>
          <a:ln cap="flat" cmpd="sng" w="9525">
            <a:solidFill>
              <a:srgbClr val="000000"/>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GB" sz="1500">
                <a:solidFill>
                  <a:srgbClr val="04488E"/>
                </a:solidFill>
              </a:rPr>
              <a:t>Add one or more screenshot(s) of the HTML</a:t>
            </a:r>
            <a:br>
              <a:rPr i="1" lang="en-GB" sz="1500">
                <a:solidFill>
                  <a:srgbClr val="04488E"/>
                </a:solidFill>
              </a:rPr>
            </a:br>
            <a:r>
              <a:rPr i="1" lang="en-GB" sz="1500">
                <a:solidFill>
                  <a:srgbClr val="04488E"/>
                </a:solidFill>
              </a:rPr>
              <a:t>*highlight how elements, especially sections, are nested</a:t>
            </a:r>
            <a:endParaRPr i="1" sz="1500">
              <a:solidFill>
                <a:srgbClr val="04488E"/>
              </a:solidFill>
            </a:endParaRPr>
          </a:p>
          <a:p>
            <a:pPr indent="0" lvl="0" marL="0" rtl="0" algn="ctr">
              <a:spcBef>
                <a:spcPts val="0"/>
              </a:spcBef>
              <a:spcAft>
                <a:spcPts val="0"/>
              </a:spcAft>
              <a:buNone/>
            </a:pPr>
            <a:r>
              <a:rPr i="1" lang="en-GB" sz="1500">
                <a:solidFill>
                  <a:srgbClr val="04488E"/>
                </a:solidFill>
              </a:rPr>
              <a:t>*highlight how indentation and white spaces are used, </a:t>
            </a:r>
            <a:endParaRPr i="1" sz="1500">
              <a:solidFill>
                <a:srgbClr val="04488E"/>
              </a:solidFill>
            </a:endParaRPr>
          </a:p>
          <a:p>
            <a:pPr indent="0" lvl="0" marL="0" rtl="0" algn="ctr">
              <a:spcBef>
                <a:spcPts val="0"/>
              </a:spcBef>
              <a:spcAft>
                <a:spcPts val="0"/>
              </a:spcAft>
              <a:buNone/>
            </a:pPr>
            <a:r>
              <a:rPr i="1" lang="en-GB" sz="1500">
                <a:solidFill>
                  <a:srgbClr val="04488E"/>
                </a:solidFill>
              </a:rPr>
              <a:t>and remove this frame and text.</a:t>
            </a:r>
            <a:endParaRPr i="1" sz="1500">
              <a:solidFill>
                <a:srgbClr val="04488E"/>
              </a:solidFill>
            </a:endParaRPr>
          </a:p>
        </p:txBody>
      </p:sp>
      <p:sp>
        <p:nvSpPr>
          <p:cNvPr id="181" name="Google Shape;181;p33"/>
          <p:cNvSpPr txBox="1"/>
          <p:nvPr/>
        </p:nvSpPr>
        <p:spPr>
          <a:xfrm>
            <a:off x="1820000" y="335975"/>
            <a:ext cx="5507100" cy="3264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Clr>
                <a:srgbClr val="000000"/>
              </a:buClr>
              <a:buSzPts val="1100"/>
              <a:buFont typeface="Arial"/>
              <a:buNone/>
            </a:pPr>
            <a:r>
              <a:rPr b="1" lang="en-GB">
                <a:solidFill>
                  <a:srgbClr val="04488E"/>
                </a:solidFill>
              </a:rPr>
              <a:t>Your Name - Your Project’s Title</a:t>
            </a:r>
            <a:endParaRPr b="1">
              <a:solidFill>
                <a:srgbClr val="04488E"/>
              </a:solidFill>
            </a:endParaRPr>
          </a:p>
        </p:txBody>
      </p:sp>
      <p:sp>
        <p:nvSpPr>
          <p:cNvPr id="182" name="Google Shape;182;p33"/>
          <p:cNvSpPr txBox="1"/>
          <p:nvPr/>
        </p:nvSpPr>
        <p:spPr>
          <a:xfrm>
            <a:off x="1820000" y="112125"/>
            <a:ext cx="5507100" cy="223800"/>
          </a:xfrm>
          <a:prstGeom prst="rect">
            <a:avLst/>
          </a:prstGeom>
          <a:noFill/>
          <a:ln>
            <a:noFill/>
          </a:ln>
        </p:spPr>
        <p:txBody>
          <a:bodyPr anchorCtr="0" anchor="t" bIns="45700" lIns="91425" spcFirstLastPara="1" rIns="91425" wrap="square" tIns="45700">
            <a:noAutofit/>
          </a:bodyPr>
          <a:lstStyle/>
          <a:p>
            <a:pPr indent="0" lvl="0" marL="0" rtl="0" algn="ctr">
              <a:lnSpc>
                <a:spcPct val="114000"/>
              </a:lnSpc>
              <a:spcBef>
                <a:spcPts val="0"/>
              </a:spcBef>
              <a:spcAft>
                <a:spcPts val="0"/>
              </a:spcAft>
              <a:buNone/>
            </a:pPr>
            <a:r>
              <a:rPr lang="en-GB" sz="1200">
                <a:solidFill>
                  <a:srgbClr val="3E3D3F"/>
                </a:solidFill>
              </a:rPr>
              <a:t>Static Website - Final Project</a:t>
            </a:r>
            <a:endParaRPr sz="1200">
              <a:solidFill>
                <a:srgbClr val="3E3D3F"/>
              </a:solidFill>
            </a:endParaRPr>
          </a:p>
        </p:txBody>
      </p:sp>
      <p:sp>
        <p:nvSpPr>
          <p:cNvPr id="183" name="Google Shape;183;p33"/>
          <p:cNvSpPr txBox="1"/>
          <p:nvPr/>
        </p:nvSpPr>
        <p:spPr>
          <a:xfrm>
            <a:off x="1820000" y="717200"/>
            <a:ext cx="5507100" cy="411600"/>
          </a:xfrm>
          <a:prstGeom prst="rect">
            <a:avLst/>
          </a:prstGeom>
          <a:noFill/>
          <a:ln>
            <a:noFill/>
          </a:ln>
        </p:spPr>
        <p:txBody>
          <a:bodyPr anchorCtr="0" anchor="t" bIns="45700" lIns="91425" spcFirstLastPara="1" rIns="91425" wrap="square" tIns="45700">
            <a:noAutofit/>
          </a:bodyPr>
          <a:lstStyle/>
          <a:p>
            <a:pPr indent="0" lvl="0" marL="0" marR="0" rtl="0" algn="ctr">
              <a:lnSpc>
                <a:spcPct val="114000"/>
              </a:lnSpc>
              <a:spcBef>
                <a:spcPts val="0"/>
              </a:spcBef>
              <a:spcAft>
                <a:spcPts val="0"/>
              </a:spcAft>
              <a:buNone/>
            </a:pPr>
            <a:r>
              <a:rPr b="1" lang="en-GB" sz="2400">
                <a:solidFill>
                  <a:srgbClr val="3E3D3F"/>
                </a:solidFill>
              </a:rPr>
              <a:t>General HTML Structure &amp; Format</a:t>
            </a:r>
            <a:endParaRPr b="1" sz="2400">
              <a:solidFill>
                <a:srgbClr val="3E3D3F"/>
              </a:solidFill>
            </a:endParaRPr>
          </a:p>
        </p:txBody>
      </p:sp>
      <p:sp>
        <p:nvSpPr>
          <p:cNvPr id="184" name="Google Shape;184;p33"/>
          <p:cNvSpPr txBox="1"/>
          <p:nvPr/>
        </p:nvSpPr>
        <p:spPr>
          <a:xfrm>
            <a:off x="123350" y="1175675"/>
            <a:ext cx="3150900" cy="2967000"/>
          </a:xfrm>
          <a:prstGeom prst="rect">
            <a:avLst/>
          </a:prstGeom>
          <a:noFill/>
          <a:ln>
            <a:noFill/>
          </a:ln>
        </p:spPr>
        <p:txBody>
          <a:bodyPr anchorCtr="0" anchor="t" bIns="45700" lIns="91425" spcFirstLastPara="1" rIns="91425" wrap="square" tIns="45700">
            <a:normAutofit/>
          </a:bodyPr>
          <a:lstStyle/>
          <a:p>
            <a:pPr indent="0" lvl="0" marL="0" marR="0" rtl="0" algn="l">
              <a:lnSpc>
                <a:spcPct val="114000"/>
              </a:lnSpc>
              <a:spcBef>
                <a:spcPts val="0"/>
              </a:spcBef>
              <a:spcAft>
                <a:spcPts val="0"/>
              </a:spcAft>
              <a:buNone/>
            </a:pPr>
            <a:r>
              <a:rPr lang="en-GB" sz="850">
                <a:solidFill>
                  <a:srgbClr val="7F7F7F"/>
                </a:solidFill>
              </a:rPr>
              <a:t>Answer these questions:</a:t>
            </a:r>
            <a:endParaRPr sz="850">
              <a:solidFill>
                <a:srgbClr val="7F7F7F"/>
              </a:solidFill>
            </a:endParaRPr>
          </a:p>
          <a:p>
            <a:pPr indent="-282575" lvl="0" marL="457200" rtl="0" algn="l">
              <a:lnSpc>
                <a:spcPct val="114000"/>
              </a:lnSpc>
              <a:spcBef>
                <a:spcPts val="0"/>
              </a:spcBef>
              <a:spcAft>
                <a:spcPts val="0"/>
              </a:spcAft>
              <a:buClr>
                <a:srgbClr val="7F7F7F"/>
              </a:buClr>
              <a:buSzPts val="850"/>
              <a:buAutoNum type="alphaLcParenR"/>
            </a:pPr>
            <a:r>
              <a:rPr lang="en-GB" sz="850">
                <a:solidFill>
                  <a:srgbClr val="7F7F7F"/>
                </a:solidFill>
              </a:rPr>
              <a:t>How are your HTML elements nested?</a:t>
            </a:r>
            <a:endParaRPr sz="850">
              <a:solidFill>
                <a:srgbClr val="7F7F7F"/>
              </a:solidFill>
            </a:endParaRPr>
          </a:p>
          <a:p>
            <a:pPr indent="-282575" lvl="1" marL="914400" rtl="0" algn="l">
              <a:lnSpc>
                <a:spcPct val="114000"/>
              </a:lnSpc>
              <a:spcBef>
                <a:spcPts val="0"/>
              </a:spcBef>
              <a:spcAft>
                <a:spcPts val="0"/>
              </a:spcAft>
              <a:buClr>
                <a:srgbClr val="7F7F7F"/>
              </a:buClr>
              <a:buSzPts val="850"/>
              <a:buAutoNum type="romanLcParenR"/>
            </a:pPr>
            <a:r>
              <a:rPr lang="en-GB" sz="850">
                <a:solidFill>
                  <a:srgbClr val="7F7F7F"/>
                </a:solidFill>
              </a:rPr>
              <a:t>Do you have a &lt;header&gt; section?</a:t>
            </a:r>
            <a:endParaRPr sz="850">
              <a:solidFill>
                <a:srgbClr val="7F7F7F"/>
              </a:solidFill>
            </a:endParaRPr>
          </a:p>
          <a:p>
            <a:pPr indent="-282575" lvl="1" marL="914400" rtl="0" algn="l">
              <a:lnSpc>
                <a:spcPct val="114000"/>
              </a:lnSpc>
              <a:spcBef>
                <a:spcPts val="0"/>
              </a:spcBef>
              <a:spcAft>
                <a:spcPts val="0"/>
              </a:spcAft>
              <a:buClr>
                <a:srgbClr val="7F7F7F"/>
              </a:buClr>
              <a:buSzPts val="850"/>
              <a:buAutoNum type="romanLcParenR"/>
            </a:pPr>
            <a:r>
              <a:rPr lang="en-GB" sz="850">
                <a:solidFill>
                  <a:srgbClr val="7F7F7F"/>
                </a:solidFill>
              </a:rPr>
              <a:t>If so, what is in it? If your &lt;nav&gt; is not in it explain why.</a:t>
            </a:r>
            <a:endParaRPr sz="850">
              <a:solidFill>
                <a:srgbClr val="7F7F7F"/>
              </a:solidFill>
            </a:endParaRPr>
          </a:p>
          <a:p>
            <a:pPr indent="-282575" lvl="1" marL="914400" rtl="0" algn="l">
              <a:lnSpc>
                <a:spcPct val="114000"/>
              </a:lnSpc>
              <a:spcBef>
                <a:spcPts val="0"/>
              </a:spcBef>
              <a:spcAft>
                <a:spcPts val="0"/>
              </a:spcAft>
              <a:buClr>
                <a:srgbClr val="7F7F7F"/>
              </a:buClr>
              <a:buSzPts val="850"/>
              <a:buAutoNum type="romanLcParenR"/>
            </a:pPr>
            <a:r>
              <a:rPr lang="en-GB" sz="850">
                <a:solidFill>
                  <a:srgbClr val="7F7F7F"/>
                </a:solidFill>
              </a:rPr>
              <a:t>Do you have a &lt;main&gt; section? </a:t>
            </a:r>
            <a:endParaRPr sz="850">
              <a:solidFill>
                <a:srgbClr val="7F7F7F"/>
              </a:solidFill>
            </a:endParaRPr>
          </a:p>
          <a:p>
            <a:pPr indent="-282575" lvl="1" marL="914400" rtl="0" algn="l">
              <a:lnSpc>
                <a:spcPct val="114000"/>
              </a:lnSpc>
              <a:spcBef>
                <a:spcPts val="0"/>
              </a:spcBef>
              <a:spcAft>
                <a:spcPts val="0"/>
              </a:spcAft>
              <a:buClr>
                <a:srgbClr val="7F7F7F"/>
              </a:buClr>
              <a:buSzPts val="850"/>
              <a:buAutoNum type="romanLcParenR"/>
            </a:pPr>
            <a:r>
              <a:rPr lang="en-GB" sz="850">
                <a:solidFill>
                  <a:srgbClr val="7F7F7F"/>
                </a:solidFill>
              </a:rPr>
              <a:t>If so, what is in it? If not, explain why.</a:t>
            </a:r>
            <a:endParaRPr sz="850">
              <a:solidFill>
                <a:srgbClr val="7F7F7F"/>
              </a:solidFill>
            </a:endParaRPr>
          </a:p>
          <a:p>
            <a:pPr indent="-282575" lvl="1" marL="914400" rtl="0" algn="l">
              <a:lnSpc>
                <a:spcPct val="114000"/>
              </a:lnSpc>
              <a:spcBef>
                <a:spcPts val="0"/>
              </a:spcBef>
              <a:spcAft>
                <a:spcPts val="0"/>
              </a:spcAft>
              <a:buClr>
                <a:srgbClr val="7F7F7F"/>
              </a:buClr>
              <a:buSzPts val="850"/>
              <a:buAutoNum type="romanLcParenR"/>
            </a:pPr>
            <a:r>
              <a:rPr lang="en-GB" sz="850">
                <a:solidFill>
                  <a:srgbClr val="7F7F7F"/>
                </a:solidFill>
              </a:rPr>
              <a:t>Do you have other &lt;sections&gt;? Which?</a:t>
            </a:r>
            <a:endParaRPr sz="850">
              <a:solidFill>
                <a:srgbClr val="7F7F7F"/>
              </a:solidFill>
            </a:endParaRPr>
          </a:p>
          <a:p>
            <a:pPr indent="-282575" lvl="1" marL="914400" rtl="0" algn="l">
              <a:lnSpc>
                <a:spcPct val="114000"/>
              </a:lnSpc>
              <a:spcBef>
                <a:spcPts val="0"/>
              </a:spcBef>
              <a:spcAft>
                <a:spcPts val="0"/>
              </a:spcAft>
              <a:buClr>
                <a:srgbClr val="7F7F7F"/>
              </a:buClr>
              <a:buSzPts val="850"/>
              <a:buAutoNum type="romanLcParenR"/>
            </a:pPr>
            <a:r>
              <a:rPr lang="en-GB" sz="850">
                <a:solidFill>
                  <a:srgbClr val="7F7F7F"/>
                </a:solidFill>
              </a:rPr>
              <a:t>Do you have a &lt;footer&gt;?</a:t>
            </a:r>
            <a:endParaRPr sz="850">
              <a:solidFill>
                <a:srgbClr val="7F7F7F"/>
              </a:solidFill>
            </a:endParaRPr>
          </a:p>
          <a:p>
            <a:pPr indent="-282575" lvl="1" marL="914400" rtl="0" algn="l">
              <a:lnSpc>
                <a:spcPct val="114000"/>
              </a:lnSpc>
              <a:spcBef>
                <a:spcPts val="0"/>
              </a:spcBef>
              <a:spcAft>
                <a:spcPts val="0"/>
              </a:spcAft>
              <a:buClr>
                <a:srgbClr val="7F7F7F"/>
              </a:buClr>
              <a:buSzPts val="850"/>
              <a:buAutoNum type="romanLcParenR"/>
            </a:pPr>
            <a:r>
              <a:rPr lang="en-GB" sz="850">
                <a:solidFill>
                  <a:srgbClr val="7F7F7F"/>
                </a:solidFill>
              </a:rPr>
              <a:t>Do you have other section elements?</a:t>
            </a:r>
            <a:endParaRPr sz="850">
              <a:solidFill>
                <a:srgbClr val="7F7F7F"/>
              </a:solidFill>
            </a:endParaRPr>
          </a:p>
          <a:p>
            <a:pPr indent="-282575" lvl="0" marL="457200" rtl="0" algn="l">
              <a:lnSpc>
                <a:spcPct val="114000"/>
              </a:lnSpc>
              <a:spcBef>
                <a:spcPts val="0"/>
              </a:spcBef>
              <a:spcAft>
                <a:spcPts val="0"/>
              </a:spcAft>
              <a:buClr>
                <a:srgbClr val="7F7F7F"/>
              </a:buClr>
              <a:buSzPts val="850"/>
              <a:buAutoNum type="alphaLcParenR"/>
            </a:pPr>
            <a:r>
              <a:rPr lang="en-GB" sz="850">
                <a:solidFill>
                  <a:srgbClr val="7F7F7F"/>
                </a:solidFill>
              </a:rPr>
              <a:t>Ensure there are no noticeable issues with how your HTML is structured and formatted.</a:t>
            </a:r>
            <a:endParaRPr sz="850">
              <a:solidFill>
                <a:srgbClr val="7F7F7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DDA704"/>
      </a:accent6>
      <a:hlink>
        <a:srgbClr val="2598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