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A85B2D3-7163-44BE-979E-42D76A09B76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F41775FD-279B-4EA3-8D55-7CECC8D5D7A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A7EEFC8E-C240-419F-80C7-413BD24CCD8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63093626-19DD-40A6-A95B-F3E82AF52B0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BC82904A-3CED-4BCE-9B00-7C7980A5D9D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D2AAB667-BD3A-4839-8D58-6C2A76CC81F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47E838E3-F007-4664-8F63-00D2AD9EAAD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D5CFB083-2F54-4D4B-9D17-8929E204C0C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760" cy="9513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7C7CD15-71F5-4E58-8FB9-CEE96E9AA37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6CF2D1C0-BBF8-4DCD-AEBA-D83D370F9B0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D133393-DBFC-4C57-A816-DA054E7CF1F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C89BB0F1-A0D4-4F4F-A0B3-B91A1C2C73B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760" cy="20520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AFA23D6F-F84B-4FB4-9E2B-2228B7EA90FE}" type="slidenum">
              <a:rPr b="0" lang="en-GB"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99;p25"/>
          <p:cNvSpPr/>
          <p:nvPr/>
        </p:nvSpPr>
        <p:spPr>
          <a:xfrm>
            <a:off x="157680" y="2664360"/>
            <a:ext cx="8827560" cy="399600"/>
          </a:xfrm>
          <a:prstGeom prst="rect">
            <a:avLst/>
          </a:prstGeom>
          <a:noFill/>
          <a:ln w="0">
            <a:noFill/>
          </a:ln>
        </p:spPr>
        <p:style>
          <a:lnRef idx="0"/>
          <a:fillRef idx="0"/>
          <a:effectRef idx="0"/>
          <a:fontRef idx="minor"/>
        </p:style>
        <p:txBody>
          <a:bodyPr lIns="90000" rIns="90000" tIns="45000" bIns="45000" anchor="t">
            <a:normAutofit fontScale="99000"/>
          </a:bodyPr>
          <a:p>
            <a:pPr algn="ctr">
              <a:lnSpc>
                <a:spcPct val="114000"/>
              </a:lnSpc>
              <a:buNone/>
              <a:tabLst>
                <a:tab algn="l" pos="0"/>
              </a:tabLst>
            </a:pPr>
            <a:r>
              <a:rPr b="1" lang="en-GB" sz="1800" spc="-1" strike="noStrike">
                <a:solidFill>
                  <a:srgbClr val="04488e"/>
                </a:solidFill>
                <a:latin typeface="Arial"/>
                <a:ea typeface="Arial"/>
              </a:rPr>
              <a:t>Kim Tae Jung</a:t>
            </a:r>
            <a:endParaRPr b="0" lang="en-US" sz="1800" spc="-1" strike="noStrike">
              <a:latin typeface="Arial"/>
            </a:endParaRPr>
          </a:p>
        </p:txBody>
      </p:sp>
      <p:sp>
        <p:nvSpPr>
          <p:cNvPr id="40" name="Google Shape;100;p25"/>
          <p:cNvSpPr/>
          <p:nvPr/>
        </p:nvSpPr>
        <p:spPr>
          <a:xfrm>
            <a:off x="157680" y="1210680"/>
            <a:ext cx="8827560" cy="5079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Course 1 Final Project</a:t>
            </a:r>
            <a:endParaRPr b="0" lang="en-US" sz="2400" spc="-1" strike="noStrike">
              <a:latin typeface="Arial"/>
            </a:endParaRPr>
          </a:p>
        </p:txBody>
      </p:sp>
      <p:sp>
        <p:nvSpPr>
          <p:cNvPr id="41" name="Google Shape;101;p25"/>
          <p:cNvSpPr/>
          <p:nvPr/>
        </p:nvSpPr>
        <p:spPr>
          <a:xfrm>
            <a:off x="157680" y="1719360"/>
            <a:ext cx="8827560" cy="5079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2400" spc="-1" strike="noStrike">
                <a:solidFill>
                  <a:srgbClr val="3e3d3f"/>
                </a:solidFill>
                <a:latin typeface="Arial"/>
                <a:ea typeface="Arial"/>
              </a:rPr>
              <a:t>Static Website</a:t>
            </a:r>
            <a:endParaRPr b="0" lang="en-US" sz="2400" spc="-1" strike="noStrike">
              <a:latin typeface="Arial"/>
            </a:endParaRPr>
          </a:p>
        </p:txBody>
      </p:sp>
      <p:sp>
        <p:nvSpPr>
          <p:cNvPr id="42" name="Google Shape;102;p25"/>
          <p:cNvSpPr/>
          <p:nvPr/>
        </p:nvSpPr>
        <p:spPr>
          <a:xfrm>
            <a:off x="157680" y="3064680"/>
            <a:ext cx="8827560" cy="1063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3200" spc="-1" strike="noStrike">
                <a:solidFill>
                  <a:srgbClr val="04488e"/>
                </a:solidFill>
                <a:latin typeface="Arial"/>
                <a:ea typeface="Arial"/>
              </a:rPr>
              <a:t>My Portfolio website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189;p34"/>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9 of 30: Showcase use of HTML comments</a:t>
            </a:r>
            <a:endParaRPr b="0" lang="en-US" sz="850" spc="-1" strike="noStrike">
              <a:latin typeface="Arial"/>
            </a:endParaRPr>
          </a:p>
        </p:txBody>
      </p:sp>
      <p:sp>
        <p:nvSpPr>
          <p:cNvPr id="94" name="Google Shape;190;p34"/>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HTML comments</a:t>
            </a:r>
            <a:br>
              <a:rPr sz="1500"/>
            </a:br>
            <a:r>
              <a:rPr b="0" i="1" lang="en-GB" sz="1500" spc="-1" strike="noStrike">
                <a:solidFill>
                  <a:srgbClr val="04488e"/>
                </a:solidFill>
                <a:latin typeface="Arial"/>
                <a:ea typeface="Arial"/>
              </a:rPr>
              <a:t>*highlight how you use HTML comments,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95" name="Google Shape;191;p34"/>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96" name="Google Shape;192;p34"/>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97" name="Google Shape;193;p34"/>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HTML Comments</a:t>
            </a:r>
            <a:endParaRPr b="0" lang="en-US" sz="2400" spc="-1" strike="noStrike">
              <a:latin typeface="Arial"/>
            </a:endParaRPr>
          </a:p>
        </p:txBody>
      </p:sp>
      <p:sp>
        <p:nvSpPr>
          <p:cNvPr id="98" name="Google Shape;194;p34"/>
          <p:cNvSpPr/>
          <p:nvPr/>
        </p:nvSpPr>
        <p:spPr>
          <a:xfrm>
            <a:off x="123480" y="1175760"/>
            <a:ext cx="3150360" cy="29664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comment lines in your HTML?</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Give some examples of where, how and why.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99;p35"/>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10 of 30: Showcase inline CSS</a:t>
            </a:r>
            <a:endParaRPr b="0" lang="en-US" sz="850" spc="-1" strike="noStrike">
              <a:latin typeface="Arial"/>
            </a:endParaRPr>
          </a:p>
        </p:txBody>
      </p:sp>
      <p:sp>
        <p:nvSpPr>
          <p:cNvPr id="100" name="Google Shape;200;p35"/>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inline CSS in your project,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01" name="Google Shape;201;p35"/>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02" name="Google Shape;202;p35"/>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03" name="Google Shape;203;p35"/>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Inline CSS</a:t>
            </a:r>
            <a:endParaRPr b="0" lang="en-US" sz="2400" spc="-1" strike="noStrike">
              <a:latin typeface="Arial"/>
            </a:endParaRPr>
          </a:p>
        </p:txBody>
      </p:sp>
      <p:sp>
        <p:nvSpPr>
          <p:cNvPr id="104" name="Google Shape;204;p35"/>
          <p:cNvSpPr/>
          <p:nvPr/>
        </p:nvSpPr>
        <p:spPr>
          <a:xfrm>
            <a:off x="123480" y="1175760"/>
            <a:ext cx="3150360" cy="29664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 one example of inline styling?</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209;p36"/>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11 of 30: Showcase internal CSS</a:t>
            </a:r>
            <a:endParaRPr b="0" lang="en-US" sz="850" spc="-1" strike="noStrike">
              <a:latin typeface="Arial"/>
            </a:endParaRPr>
          </a:p>
        </p:txBody>
      </p:sp>
      <p:sp>
        <p:nvSpPr>
          <p:cNvPr id="106" name="Google Shape;210;p36"/>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internal CSS in your project, *make sure to show the &lt;style&gt; elements and where they are placed in the project,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07" name="Google Shape;211;p36"/>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08" name="Google Shape;212;p36"/>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09" name="Google Shape;213;p36"/>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Internal CSS</a:t>
            </a:r>
            <a:endParaRPr b="0" lang="en-US" sz="2400" spc="-1" strike="noStrike">
              <a:latin typeface="Arial"/>
            </a:endParaRPr>
          </a:p>
        </p:txBody>
      </p:sp>
      <p:sp>
        <p:nvSpPr>
          <p:cNvPr id="110" name="Google Shape;214;p36"/>
          <p:cNvSpPr/>
          <p:nvPr/>
        </p:nvSpPr>
        <p:spPr>
          <a:xfrm>
            <a:off x="123480" y="1175760"/>
            <a:ext cx="3150360" cy="29664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 one example of internal styling?</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219;p37"/>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12 of 30: Showcase external CSS</a:t>
            </a:r>
            <a:endParaRPr b="0" lang="en-US" sz="850" spc="-1" strike="noStrike">
              <a:latin typeface="Arial"/>
            </a:endParaRPr>
          </a:p>
        </p:txBody>
      </p:sp>
      <p:sp>
        <p:nvSpPr>
          <p:cNvPr id="112" name="Google Shape;220;p37"/>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external CSS being added via a &lt;link&gt; element in one of your HTML pages,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13" name="Google Shape;221;p37"/>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14" name="Google Shape;222;p37"/>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15" name="Google Shape;223;p37"/>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External CSS</a:t>
            </a:r>
            <a:endParaRPr b="0" lang="en-US" sz="2400" spc="-1" strike="noStrike">
              <a:latin typeface="Arial"/>
            </a:endParaRPr>
          </a:p>
        </p:txBody>
      </p:sp>
      <p:sp>
        <p:nvSpPr>
          <p:cNvPr id="116" name="Google Shape;224;p37"/>
          <p:cNvSpPr/>
          <p:nvPr/>
        </p:nvSpPr>
        <p:spPr>
          <a:xfrm>
            <a:off x="123480" y="1175760"/>
            <a:ext cx="3150360" cy="65664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external styling in your project?</a:t>
            </a:r>
            <a:endParaRPr b="0" lang="en-US" sz="850" spc="-1" strike="noStrike">
              <a:latin typeface="Arial"/>
            </a:endParaRPr>
          </a:p>
        </p:txBody>
      </p:sp>
      <p:sp>
        <p:nvSpPr>
          <p:cNvPr id="117" name="Google Shape;225;p37"/>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your CSS file in the VS Code explorer panel,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230;p38"/>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13 of 30: Showcase block elements</a:t>
            </a:r>
            <a:endParaRPr b="0" lang="en-US" sz="850" spc="-1" strike="noStrike">
              <a:latin typeface="Arial"/>
            </a:endParaRPr>
          </a:p>
        </p:txBody>
      </p:sp>
      <p:sp>
        <p:nvSpPr>
          <p:cNvPr id="119" name="Google Shape;231;p38"/>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20" name="Google Shape;232;p38"/>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21" name="Google Shape;233;p38"/>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22" name="Google Shape;234;p38"/>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Block Display</a:t>
            </a:r>
            <a:endParaRPr b="0" lang="en-US" sz="2400" spc="-1" strike="noStrike">
              <a:latin typeface="Arial"/>
            </a:endParaRPr>
          </a:p>
        </p:txBody>
      </p:sp>
      <p:sp>
        <p:nvSpPr>
          <p:cNvPr id="123" name="Google Shape;235;p38"/>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block display in your project?</a:t>
            </a:r>
            <a:endParaRPr b="0" lang="en-US" sz="850" spc="-1" strike="noStrike">
              <a:latin typeface="Arial"/>
            </a:endParaRPr>
          </a:p>
          <a:p>
            <a:pPr>
              <a:lnSpc>
                <a:spcPct val="114000"/>
              </a:lnSpc>
              <a:buNone/>
              <a:tabLst>
                <a:tab algn="l" pos="0"/>
              </a:tabLst>
            </a:pPr>
            <a:endParaRPr b="0" lang="en-US" sz="850" spc="-1" strike="noStrike">
              <a:latin typeface="Arial"/>
            </a:endParaRPr>
          </a:p>
          <a:p>
            <a:pPr>
              <a:lnSpc>
                <a:spcPct val="114000"/>
              </a:lnSpc>
              <a:buNone/>
              <a:tabLst>
                <a:tab algn="l" pos="0"/>
              </a:tabLst>
            </a:pPr>
            <a:r>
              <a:rPr b="0" lang="en-GB" sz="850" spc="-1" strike="noStrike">
                <a:solidFill>
                  <a:srgbClr val="7f7f7f"/>
                </a:solidFill>
                <a:latin typeface="Arial"/>
                <a:ea typeface="Arial"/>
              </a:rPr>
              <a:t>Note: </a:t>
            </a:r>
            <a:r>
              <a:rPr b="0" i="1" lang="en-GB" sz="850" spc="-1" strike="noStrike">
                <a:solidFill>
                  <a:srgbClr val="7f7f7f"/>
                </a:solidFill>
                <a:latin typeface="Arial"/>
                <a:ea typeface="Arial"/>
              </a:rPr>
              <a:t>Many elements have display block by default, so you do not need to explicitly give it in your CSS. Simply indicate an element in your project that has block display and why.</a:t>
            </a:r>
            <a:endParaRPr b="0" lang="en-US" sz="850" spc="-1" strike="noStrike">
              <a:latin typeface="Arial"/>
            </a:endParaRPr>
          </a:p>
        </p:txBody>
      </p:sp>
      <p:sp>
        <p:nvSpPr>
          <p:cNvPr id="124" name="Google Shape;236;p38"/>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241;p39"/>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14 of 30: Showcase inline elements</a:t>
            </a:r>
            <a:endParaRPr b="0" lang="en-US" sz="850" spc="-1" strike="noStrike">
              <a:latin typeface="Arial"/>
            </a:endParaRPr>
          </a:p>
        </p:txBody>
      </p:sp>
      <p:sp>
        <p:nvSpPr>
          <p:cNvPr id="126" name="Google Shape;242;p39"/>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27" name="Google Shape;243;p39"/>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28" name="Google Shape;244;p39"/>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29" name="Google Shape;245;p39"/>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Inline Display</a:t>
            </a:r>
            <a:endParaRPr b="0" lang="en-US" sz="2400" spc="-1" strike="noStrike">
              <a:latin typeface="Arial"/>
            </a:endParaRPr>
          </a:p>
        </p:txBody>
      </p:sp>
      <p:sp>
        <p:nvSpPr>
          <p:cNvPr id="130" name="Google Shape;246;p39"/>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inline display in your project?</a:t>
            </a:r>
            <a:endParaRPr b="0" lang="en-US" sz="850" spc="-1" strike="noStrike">
              <a:latin typeface="Arial"/>
            </a:endParaRPr>
          </a:p>
          <a:p>
            <a:pPr>
              <a:lnSpc>
                <a:spcPct val="114000"/>
              </a:lnSpc>
              <a:buNone/>
              <a:tabLst>
                <a:tab algn="l" pos="0"/>
              </a:tabLst>
            </a:pPr>
            <a:endParaRPr b="0" lang="en-US" sz="850" spc="-1" strike="noStrike">
              <a:latin typeface="Arial"/>
            </a:endParaRPr>
          </a:p>
          <a:p>
            <a:pPr>
              <a:lnSpc>
                <a:spcPct val="114000"/>
              </a:lnSpc>
              <a:buNone/>
              <a:tabLst>
                <a:tab algn="l" pos="0"/>
              </a:tabLst>
            </a:pPr>
            <a:r>
              <a:rPr b="0" lang="en-GB" sz="850" spc="-1" strike="noStrike">
                <a:solidFill>
                  <a:srgbClr val="7f7f7f"/>
                </a:solidFill>
                <a:latin typeface="Arial"/>
                <a:ea typeface="Arial"/>
              </a:rPr>
              <a:t>Note: </a:t>
            </a:r>
            <a:r>
              <a:rPr b="0" i="1" lang="en-GB" sz="850" spc="-1" strike="noStrike">
                <a:solidFill>
                  <a:srgbClr val="7f7f7f"/>
                </a:solidFill>
                <a:latin typeface="Arial"/>
                <a:ea typeface="Arial"/>
              </a:rPr>
              <a:t>Many elements have display inline by default, so you do not need to explicitly give it in your CSS. Simply indicate an element in your project that has inline display and why.</a:t>
            </a:r>
            <a:endParaRPr b="0" lang="en-US" sz="850" spc="-1" strike="noStrike">
              <a:latin typeface="Arial"/>
            </a:endParaRPr>
          </a:p>
        </p:txBody>
      </p:sp>
      <p:sp>
        <p:nvSpPr>
          <p:cNvPr id="131" name="Google Shape;247;p39"/>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252;p40"/>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15 of 30: Showcase inline-block elements</a:t>
            </a:r>
            <a:endParaRPr b="0" lang="en-US" sz="850" spc="-1" strike="noStrike">
              <a:latin typeface="Arial"/>
            </a:endParaRPr>
          </a:p>
        </p:txBody>
      </p:sp>
      <p:sp>
        <p:nvSpPr>
          <p:cNvPr id="133" name="Google Shape;253;p40"/>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34" name="Google Shape;254;p40"/>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35" name="Google Shape;255;p40"/>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36" name="Google Shape;256;p40"/>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Inline-Block Display</a:t>
            </a:r>
            <a:endParaRPr b="0" lang="en-US" sz="2400" spc="-1" strike="noStrike">
              <a:latin typeface="Arial"/>
            </a:endParaRPr>
          </a:p>
        </p:txBody>
      </p:sp>
      <p:sp>
        <p:nvSpPr>
          <p:cNvPr id="137" name="Google Shape;257;p40"/>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inline-block display in your project?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Why does that element have inline-block display?</a:t>
            </a:r>
            <a:endParaRPr b="0" lang="en-US" sz="850" spc="-1" strike="noStrike">
              <a:latin typeface="Arial"/>
            </a:endParaRPr>
          </a:p>
        </p:txBody>
      </p:sp>
      <p:sp>
        <p:nvSpPr>
          <p:cNvPr id="138" name="Google Shape;258;p40"/>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263;p41"/>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16 of 30: Showcase CSS type selector</a:t>
            </a:r>
            <a:endParaRPr b="0" lang="en-US" sz="850" spc="-1" strike="noStrike">
              <a:latin typeface="Arial"/>
            </a:endParaRPr>
          </a:p>
        </p:txBody>
      </p:sp>
      <p:sp>
        <p:nvSpPr>
          <p:cNvPr id="140" name="Google Shape;264;p41"/>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41" name="Google Shape;265;p41"/>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42" name="Google Shape;266;p41"/>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43" name="Google Shape;267;p41"/>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Type Selector</a:t>
            </a:r>
            <a:endParaRPr b="0" lang="en-US" sz="2400" spc="-1" strike="noStrike">
              <a:latin typeface="Arial"/>
            </a:endParaRPr>
          </a:p>
        </p:txBody>
      </p:sp>
      <p:sp>
        <p:nvSpPr>
          <p:cNvPr id="144" name="Google Shape;268;p41"/>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 type selector in the CSS of your project?</a:t>
            </a:r>
            <a:endParaRPr b="0" lang="en-US" sz="850" spc="-1" strike="noStrike">
              <a:latin typeface="Arial"/>
            </a:endParaRPr>
          </a:p>
        </p:txBody>
      </p:sp>
      <p:sp>
        <p:nvSpPr>
          <p:cNvPr id="145" name="Google Shape;269;p41"/>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type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274;p42"/>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17 of 30: Showcase CSS class selector</a:t>
            </a:r>
            <a:endParaRPr b="0" lang="en-US" sz="850" spc="-1" strike="noStrike">
              <a:latin typeface="Arial"/>
            </a:endParaRPr>
          </a:p>
        </p:txBody>
      </p:sp>
      <p:sp>
        <p:nvSpPr>
          <p:cNvPr id="147" name="Google Shape;275;p42"/>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48" name="Google Shape;276;p42"/>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49" name="Google Shape;277;p42"/>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50" name="Google Shape;278;p42"/>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Class Selector</a:t>
            </a:r>
            <a:endParaRPr b="0" lang="en-US" sz="2400" spc="-1" strike="noStrike">
              <a:latin typeface="Arial"/>
            </a:endParaRPr>
          </a:p>
        </p:txBody>
      </p:sp>
      <p:sp>
        <p:nvSpPr>
          <p:cNvPr id="151" name="Google Shape;279;p42"/>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 class selector in the CSS of your project?</a:t>
            </a:r>
            <a:endParaRPr b="0" lang="en-US" sz="850" spc="-1" strike="noStrike">
              <a:latin typeface="Arial"/>
            </a:endParaRPr>
          </a:p>
        </p:txBody>
      </p:sp>
      <p:sp>
        <p:nvSpPr>
          <p:cNvPr id="152" name="Google Shape;280;p42"/>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class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285;p43"/>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18 of 30: Showcase CSS id selector</a:t>
            </a:r>
            <a:endParaRPr b="0" lang="en-US" sz="850" spc="-1" strike="noStrike">
              <a:latin typeface="Arial"/>
            </a:endParaRPr>
          </a:p>
        </p:txBody>
      </p:sp>
      <p:sp>
        <p:nvSpPr>
          <p:cNvPr id="154" name="Google Shape;286;p43"/>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55" name="Google Shape;287;p43"/>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56" name="Google Shape;288;p43"/>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57" name="Google Shape;289;p43"/>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Id Selector</a:t>
            </a:r>
            <a:endParaRPr b="0" lang="en-US" sz="2400" spc="-1" strike="noStrike">
              <a:latin typeface="Arial"/>
            </a:endParaRPr>
          </a:p>
        </p:txBody>
      </p:sp>
      <p:sp>
        <p:nvSpPr>
          <p:cNvPr id="158" name="Google Shape;290;p43"/>
          <p:cNvSpPr/>
          <p:nvPr/>
        </p:nvSpPr>
        <p:spPr>
          <a:xfrm>
            <a:off x="123480" y="1175760"/>
            <a:ext cx="3150360" cy="13410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id selector in the CSS of your project?</a:t>
            </a:r>
            <a:endParaRPr b="0" lang="en-US" sz="850" spc="-1" strike="noStrike">
              <a:latin typeface="Arial"/>
            </a:endParaRPr>
          </a:p>
        </p:txBody>
      </p:sp>
      <p:sp>
        <p:nvSpPr>
          <p:cNvPr id="159" name="Google Shape;291;p43"/>
          <p:cNvSpPr/>
          <p:nvPr/>
        </p:nvSpPr>
        <p:spPr>
          <a:xfrm>
            <a:off x="213120" y="266148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id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108;p26"/>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44" name="Google Shape;109;p26"/>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45" name="Google Shape;110;p26"/>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My Project</a:t>
            </a:r>
            <a:endParaRPr b="0" lang="en-US" sz="2400" spc="-1" strike="noStrike">
              <a:latin typeface="Arial"/>
            </a:endParaRPr>
          </a:p>
        </p:txBody>
      </p:sp>
      <p:sp>
        <p:nvSpPr>
          <p:cNvPr id="46" name="Google Shape;111;p26"/>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 of 30: Showcase your Website</a:t>
            </a:r>
            <a:endParaRPr b="0" lang="en-US" sz="850" spc="-1" strike="noStrike">
              <a:latin typeface="Arial"/>
            </a:endParaRPr>
          </a:p>
        </p:txBody>
      </p:sp>
      <p:sp>
        <p:nvSpPr>
          <p:cNvPr id="47" name="Google Shape;112;p26"/>
          <p:cNvSpPr/>
          <p:nvPr/>
        </p:nvSpPr>
        <p:spPr>
          <a:xfrm>
            <a:off x="123480" y="1175760"/>
            <a:ext cx="3150360" cy="764640"/>
          </a:xfrm>
          <a:prstGeom prst="rect">
            <a:avLst/>
          </a:prstGeom>
          <a:noFill/>
          <a:ln w="0">
            <a:noFill/>
          </a:ln>
        </p:spPr>
        <p:style>
          <a:lnRef idx="0"/>
          <a:fillRef idx="0"/>
          <a:effectRef idx="0"/>
          <a:fontRef idx="minor"/>
        </p:style>
        <p:txBody>
          <a:bodyPr lIns="90000" rIns="90000" tIns="45000" bIns="45000" anchor="t">
            <a:normAutofit fontScale="91000"/>
          </a:bodyPr>
          <a:p>
            <a:pPr>
              <a:lnSpc>
                <a:spcPct val="114000"/>
              </a:lnSpc>
              <a:buNone/>
              <a:tabLst>
                <a:tab algn="l" pos="0"/>
              </a:tabLst>
            </a:pPr>
            <a:r>
              <a:rPr b="0" lang="en-GB" sz="850" spc="-1" strike="noStrike">
                <a:solidFill>
                  <a:srgbClr val="7f7f7f"/>
                </a:solidFill>
                <a:latin typeface="Arial"/>
                <a:ea typeface="Arial"/>
              </a:rPr>
              <a:t>Open your website on a browser, </a:t>
            </a:r>
            <a:br>
              <a:rPr sz="850"/>
            </a:br>
            <a:r>
              <a:rPr b="0" lang="en-GB" sz="850" spc="-1" strike="noStrike">
                <a:solidFill>
                  <a:srgbClr val="7f7f7f"/>
                </a:solidFill>
                <a:latin typeface="Arial"/>
                <a:ea typeface="Arial"/>
              </a:rPr>
              <a:t>and 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your website about? </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pages and content does it have?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navigate through your website?</a:t>
            </a:r>
            <a:endParaRPr b="0" lang="en-US" sz="850" spc="-1" strike="noStrike">
              <a:latin typeface="Arial"/>
            </a:endParaRPr>
          </a:p>
        </p:txBody>
      </p:sp>
      <p:pic>
        <p:nvPicPr>
          <p:cNvPr id="48" name="" descr=""/>
          <p:cNvPicPr/>
          <p:nvPr/>
        </p:nvPicPr>
        <p:blipFill>
          <a:blip r:embed="rId1"/>
          <a:stretch/>
        </p:blipFill>
        <p:spPr>
          <a:xfrm>
            <a:off x="3886200" y="1499040"/>
            <a:ext cx="5069880" cy="35301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Google Shape;296;p44"/>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19 of 30: Showcase CSS Box Model</a:t>
            </a:r>
            <a:endParaRPr b="0" lang="en-US" sz="850" spc="-1" strike="noStrike">
              <a:latin typeface="Arial"/>
            </a:endParaRPr>
          </a:p>
        </p:txBody>
      </p:sp>
      <p:sp>
        <p:nvSpPr>
          <p:cNvPr id="161" name="Google Shape;297;p44"/>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element’s box model values as shown in the Google Chrome or Firefox developer tools style inspector panel,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62" name="Google Shape;298;p44"/>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63" name="Google Shape;299;p44"/>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64" name="Google Shape;300;p44"/>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Box Model</a:t>
            </a:r>
            <a:endParaRPr b="0" lang="en-US" sz="2400" spc="-1" strike="noStrike">
              <a:latin typeface="Arial"/>
            </a:endParaRPr>
          </a:p>
        </p:txBody>
      </p:sp>
      <p:sp>
        <p:nvSpPr>
          <p:cNvPr id="165" name="Google Shape;301;p44"/>
          <p:cNvSpPr/>
          <p:nvPr/>
        </p:nvSpPr>
        <p:spPr>
          <a:xfrm>
            <a:off x="123480" y="1175760"/>
            <a:ext cx="3150360" cy="156528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how you utilize the Box Model for styling elements?</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box-sizing property?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margin?</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border?</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padding?</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width, height, or content?</a:t>
            </a:r>
            <a:endParaRPr b="0" lang="en-US" sz="850" spc="-1" strike="noStrike">
              <a:latin typeface="Arial"/>
            </a:endParaRPr>
          </a:p>
        </p:txBody>
      </p:sp>
      <p:sp>
        <p:nvSpPr>
          <p:cNvPr id="166" name="Google Shape;302;p44"/>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307;p45"/>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20 of 30: Showcase basic CSS properties</a:t>
            </a:r>
            <a:endParaRPr b="0" lang="en-US" sz="850" spc="-1" strike="noStrike">
              <a:latin typeface="Arial"/>
            </a:endParaRPr>
          </a:p>
        </p:txBody>
      </p:sp>
      <p:sp>
        <p:nvSpPr>
          <p:cNvPr id="168" name="Google Shape;308;p45"/>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69" name="Google Shape;309;p45"/>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70" name="Google Shape;310;p45"/>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71" name="Google Shape;311;p45"/>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Basic Properties</a:t>
            </a:r>
            <a:endParaRPr b="0" lang="en-US" sz="2400" spc="-1" strike="noStrike">
              <a:latin typeface="Arial"/>
            </a:endParaRPr>
          </a:p>
        </p:txBody>
      </p:sp>
      <p:sp>
        <p:nvSpPr>
          <p:cNvPr id="172" name="Google Shape;312;p45"/>
          <p:cNvSpPr/>
          <p:nvPr/>
        </p:nvSpPr>
        <p:spPr>
          <a:xfrm>
            <a:off x="123480" y="1175760"/>
            <a:ext cx="3150360" cy="156528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background properties?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color properties?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font and text properties?</a:t>
            </a:r>
            <a:endParaRPr b="0" lang="en-US" sz="850" spc="-1" strike="noStrike">
              <a:latin typeface="Arial"/>
            </a:endParaRPr>
          </a:p>
        </p:txBody>
      </p:sp>
      <p:sp>
        <p:nvSpPr>
          <p:cNvPr id="173" name="Google Shape;313;p45"/>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318;p46"/>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21 of 30: Showcase pseudo-classes with link styles</a:t>
            </a:r>
            <a:endParaRPr b="0" lang="en-US" sz="850" spc="-1" strike="noStrike">
              <a:latin typeface="Arial"/>
            </a:endParaRPr>
          </a:p>
        </p:txBody>
      </p:sp>
      <p:sp>
        <p:nvSpPr>
          <p:cNvPr id="175" name="Google Shape;319;p46"/>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screenshots of the links as they appear on the web page in the browser in their various states,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76" name="Google Shape;320;p46"/>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77" name="Google Shape;321;p46"/>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78" name="Google Shape;322;p46"/>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200" spc="-1" strike="noStrike">
                <a:solidFill>
                  <a:srgbClr val="3e3d3f"/>
                </a:solidFill>
                <a:latin typeface="Arial"/>
                <a:ea typeface="Arial"/>
              </a:rPr>
              <a:t>CSS Pseudo-classes </a:t>
            </a:r>
            <a:endParaRPr b="0" lang="en-US" sz="2200" spc="-1" strike="noStrike">
              <a:latin typeface="Arial"/>
            </a:endParaRPr>
          </a:p>
          <a:p>
            <a:pPr algn="ctr">
              <a:lnSpc>
                <a:spcPct val="114000"/>
              </a:lnSpc>
              <a:buNone/>
              <a:tabLst>
                <a:tab algn="l" pos="0"/>
              </a:tabLst>
            </a:pPr>
            <a:r>
              <a:rPr b="1" lang="en-GB" sz="2200" spc="-1" strike="noStrike">
                <a:solidFill>
                  <a:srgbClr val="3e3d3f"/>
                </a:solidFill>
                <a:latin typeface="Arial"/>
                <a:ea typeface="Arial"/>
              </a:rPr>
              <a:t>&amp; Link Styles</a:t>
            </a:r>
            <a:endParaRPr b="0" lang="en-US" sz="2200" spc="-1" strike="noStrike">
              <a:latin typeface="Arial"/>
            </a:endParaRPr>
          </a:p>
        </p:txBody>
      </p:sp>
      <p:sp>
        <p:nvSpPr>
          <p:cNvPr id="179" name="Google Shape;323;p46"/>
          <p:cNvSpPr/>
          <p:nvPr/>
        </p:nvSpPr>
        <p:spPr>
          <a:xfrm>
            <a:off x="123480" y="1175760"/>
            <a:ext cx="3150360" cy="156528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pseudo-classes in your project?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:link</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:visited</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:hover</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:active or :focus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follow the LVHA order for link styling?</a:t>
            </a:r>
            <a:endParaRPr b="0" lang="en-US" sz="850" spc="-1" strike="noStrike">
              <a:latin typeface="Arial"/>
            </a:endParaRPr>
          </a:p>
        </p:txBody>
      </p:sp>
      <p:sp>
        <p:nvSpPr>
          <p:cNvPr id="180" name="Google Shape;324;p46"/>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Google Shape;329;p47"/>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22 of 30: Showcase Floated Element</a:t>
            </a:r>
            <a:endParaRPr b="0" lang="en-US" sz="850" spc="-1" strike="noStrike">
              <a:latin typeface="Arial"/>
            </a:endParaRPr>
          </a:p>
        </p:txBody>
      </p:sp>
      <p:sp>
        <p:nvSpPr>
          <p:cNvPr id="182" name="Google Shape;330;p47"/>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floated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83" name="Google Shape;331;p47"/>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84" name="Google Shape;332;p47"/>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85" name="Google Shape;333;p47"/>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Float</a:t>
            </a:r>
            <a:endParaRPr b="0" lang="en-US" sz="2400" spc="-1" strike="noStrike">
              <a:latin typeface="Arial"/>
            </a:endParaRPr>
          </a:p>
        </p:txBody>
      </p:sp>
      <p:sp>
        <p:nvSpPr>
          <p:cNvPr id="186" name="Google Shape;334;p47"/>
          <p:cNvSpPr/>
          <p:nvPr/>
        </p:nvSpPr>
        <p:spPr>
          <a:xfrm>
            <a:off x="123480" y="1175760"/>
            <a:ext cx="3150360" cy="156528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 Floated element?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Is it floated left or right? Why?</a:t>
            </a:r>
            <a:endParaRPr b="0" lang="en-US" sz="850" spc="-1" strike="noStrike">
              <a:latin typeface="Arial"/>
            </a:endParaRPr>
          </a:p>
        </p:txBody>
      </p:sp>
      <p:sp>
        <p:nvSpPr>
          <p:cNvPr id="187" name="Google Shape;335;p47"/>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Google Shape;340;p48"/>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23 of 30: Showcase Clear Property</a:t>
            </a:r>
            <a:endParaRPr b="0" lang="en-US" sz="850" spc="-1" strike="noStrike">
              <a:latin typeface="Arial"/>
            </a:endParaRPr>
          </a:p>
        </p:txBody>
      </p:sp>
      <p:sp>
        <p:nvSpPr>
          <p:cNvPr id="189" name="Google Shape;341;p48"/>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cleared elements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they appear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90" name="Google Shape;342;p48"/>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91" name="Google Shape;343;p48"/>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92" name="Google Shape;344;p48"/>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Clear Property</a:t>
            </a:r>
            <a:endParaRPr b="0" lang="en-US" sz="2400" spc="-1" strike="noStrike">
              <a:latin typeface="Arial"/>
            </a:endParaRPr>
          </a:p>
        </p:txBody>
      </p:sp>
      <p:sp>
        <p:nvSpPr>
          <p:cNvPr id="193" name="Google Shape;345;p48"/>
          <p:cNvSpPr/>
          <p:nvPr/>
        </p:nvSpPr>
        <p:spPr>
          <a:xfrm>
            <a:off x="123480" y="1175760"/>
            <a:ext cx="3150360" cy="156528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the clear property?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elements are being cleared, and why?</a:t>
            </a:r>
            <a:endParaRPr b="0" lang="en-US" sz="850" spc="-1" strike="noStrike">
              <a:latin typeface="Arial"/>
            </a:endParaRPr>
          </a:p>
        </p:txBody>
      </p:sp>
      <p:sp>
        <p:nvSpPr>
          <p:cNvPr id="194" name="Google Shape;346;p48"/>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351;p49"/>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24 of 30: Showcase a Flexbox Container</a:t>
            </a:r>
            <a:endParaRPr b="0" lang="en-US" sz="850" spc="-1" strike="noStrike">
              <a:latin typeface="Arial"/>
            </a:endParaRPr>
          </a:p>
        </p:txBody>
      </p:sp>
      <p:sp>
        <p:nvSpPr>
          <p:cNvPr id="196" name="Google Shape;352;p49"/>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flexbox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97" name="Google Shape;353;p49"/>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98" name="Google Shape;354;p49"/>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99" name="Google Shape;355;p49"/>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Flexbox Container</a:t>
            </a:r>
            <a:endParaRPr b="0" lang="en-US" sz="2400" spc="-1" strike="noStrike">
              <a:latin typeface="Arial"/>
            </a:endParaRPr>
          </a:p>
        </p:txBody>
      </p:sp>
      <p:sp>
        <p:nvSpPr>
          <p:cNvPr id="200" name="Google Shape;356;p49"/>
          <p:cNvSpPr/>
          <p:nvPr/>
        </p:nvSpPr>
        <p:spPr>
          <a:xfrm>
            <a:off x="123480" y="1175760"/>
            <a:ext cx="3150360" cy="18273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an element with a display of Flex?</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justify-content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align-items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flex-wrap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flex-direction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gap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any other properties in the flex container? Which and why?</a:t>
            </a:r>
            <a:endParaRPr b="0" lang="en-US" sz="850" spc="-1" strike="noStrike">
              <a:latin typeface="Arial"/>
            </a:endParaRPr>
          </a:p>
        </p:txBody>
      </p:sp>
      <p:sp>
        <p:nvSpPr>
          <p:cNvPr id="201" name="Google Shape;357;p49"/>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Google Shape;362;p50"/>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25 of 30: Showcase Flexbox Items</a:t>
            </a:r>
            <a:endParaRPr b="0" lang="en-US" sz="850" spc="-1" strike="noStrike">
              <a:latin typeface="Arial"/>
            </a:endParaRPr>
          </a:p>
        </p:txBody>
      </p:sp>
      <p:sp>
        <p:nvSpPr>
          <p:cNvPr id="203" name="Google Shape;363;p50"/>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flexbox items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they appear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04" name="Google Shape;364;p50"/>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05" name="Google Shape;365;p50"/>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06" name="Google Shape;366;p50"/>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Flexbox Items</a:t>
            </a:r>
            <a:endParaRPr b="0" lang="en-US" sz="2400" spc="-1" strike="noStrike">
              <a:latin typeface="Arial"/>
            </a:endParaRPr>
          </a:p>
        </p:txBody>
      </p:sp>
      <p:sp>
        <p:nvSpPr>
          <p:cNvPr id="207" name="Google Shape;367;p50"/>
          <p:cNvSpPr/>
          <p:nvPr/>
        </p:nvSpPr>
        <p:spPr>
          <a:xfrm>
            <a:off x="123480" y="1175760"/>
            <a:ext cx="3150360" cy="13953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two or more elements that are contained in a flexbox?</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 properties?</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align-self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order property?</a:t>
            </a:r>
            <a:endParaRPr b="0" lang="en-US" sz="850" spc="-1" strike="noStrike">
              <a:latin typeface="Arial"/>
            </a:endParaRPr>
          </a:p>
        </p:txBody>
      </p:sp>
      <p:sp>
        <p:nvSpPr>
          <p:cNvPr id="208" name="Google Shape;368;p50"/>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373;p51"/>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26 of 30: Showcase CSS Grid</a:t>
            </a:r>
            <a:endParaRPr b="0" lang="en-US" sz="850" spc="-1" strike="noStrike">
              <a:latin typeface="Arial"/>
            </a:endParaRPr>
          </a:p>
        </p:txBody>
      </p:sp>
      <p:sp>
        <p:nvSpPr>
          <p:cNvPr id="210" name="Google Shape;374;p51"/>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grid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11" name="Google Shape;375;p51"/>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12" name="Google Shape;376;p51"/>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13" name="Google Shape;377;p51"/>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Grid</a:t>
            </a:r>
            <a:endParaRPr b="0" lang="en-US" sz="2400" spc="-1" strike="noStrike">
              <a:latin typeface="Arial"/>
            </a:endParaRPr>
          </a:p>
        </p:txBody>
      </p:sp>
      <p:sp>
        <p:nvSpPr>
          <p:cNvPr id="214" name="Google Shape;378;p51"/>
          <p:cNvSpPr/>
          <p:nvPr/>
        </p:nvSpPr>
        <p:spPr>
          <a:xfrm>
            <a:off x="123480" y="1175760"/>
            <a:ext cx="3150360" cy="161892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an element with a display of grid?</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grid-template-columns?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grid-template-rows?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 areas? Named or unnamed?</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gap property?</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any other grid properties?</a:t>
            </a:r>
            <a:endParaRPr b="0" lang="en-US" sz="850" spc="-1" strike="noStrike">
              <a:latin typeface="Arial"/>
            </a:endParaRPr>
          </a:p>
        </p:txBody>
      </p:sp>
      <p:sp>
        <p:nvSpPr>
          <p:cNvPr id="215" name="Google Shape;379;p51"/>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384;p52"/>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27 of 30: Showcase use of Overflow</a:t>
            </a:r>
            <a:endParaRPr b="0" lang="en-US" sz="850" spc="-1" strike="noStrike">
              <a:latin typeface="Arial"/>
            </a:endParaRPr>
          </a:p>
        </p:txBody>
      </p:sp>
      <p:sp>
        <p:nvSpPr>
          <p:cNvPr id="217" name="Google Shape;385;p52"/>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with adjusted overflow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18" name="Google Shape;386;p52"/>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19" name="Google Shape;387;p52"/>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20" name="Google Shape;388;p52"/>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Overflow Property</a:t>
            </a:r>
            <a:endParaRPr b="0" lang="en-US" sz="2400" spc="-1" strike="noStrike">
              <a:latin typeface="Arial"/>
            </a:endParaRPr>
          </a:p>
        </p:txBody>
      </p:sp>
      <p:sp>
        <p:nvSpPr>
          <p:cNvPr id="221" name="Google Shape;389;p52"/>
          <p:cNvSpPr/>
          <p:nvPr/>
        </p:nvSpPr>
        <p:spPr>
          <a:xfrm>
            <a:off x="123480" y="1175760"/>
            <a:ext cx="3150360" cy="161892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the overflow property?</a:t>
            </a:r>
            <a:endParaRPr b="0" lang="en-US" sz="850" spc="-1" strike="noStrike">
              <a:latin typeface="Arial"/>
            </a:endParaRPr>
          </a:p>
        </p:txBody>
      </p:sp>
      <p:sp>
        <p:nvSpPr>
          <p:cNvPr id="222" name="Google Shape;390;p52"/>
          <p:cNvSpPr/>
          <p:nvPr/>
        </p:nvSpPr>
        <p:spPr>
          <a:xfrm>
            <a:off x="205200" y="3003840"/>
            <a:ext cx="3068280" cy="102348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395;p53"/>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28 of 30: Showcase CSS Syntax &amp; Format</a:t>
            </a:r>
            <a:endParaRPr b="0" lang="en-US" sz="850" spc="-1" strike="noStrike">
              <a:latin typeface="Arial"/>
            </a:endParaRPr>
          </a:p>
        </p:txBody>
      </p:sp>
      <p:sp>
        <p:nvSpPr>
          <p:cNvPr id="224" name="Google Shape;396;p53"/>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CSS code,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25" name="Google Shape;397;p53"/>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26" name="Google Shape;398;p53"/>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27" name="Google Shape;399;p53"/>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Syntax &amp; Formatting</a:t>
            </a:r>
            <a:endParaRPr b="0" lang="en-US" sz="2400" spc="-1" strike="noStrike">
              <a:latin typeface="Arial"/>
            </a:endParaRPr>
          </a:p>
        </p:txBody>
      </p:sp>
      <p:sp>
        <p:nvSpPr>
          <p:cNvPr id="228" name="Google Shape;400;p53"/>
          <p:cNvSpPr/>
          <p:nvPr/>
        </p:nvSpPr>
        <p:spPr>
          <a:xfrm>
            <a:off x="123480" y="1175760"/>
            <a:ext cx="3150360" cy="161892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Does your CSS have proper indentation and white space usage?</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Are your CSS declarations organized in a good order without specificity conflicts?</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Google Shape;117;p27"/>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 of 30: Share your GitHub repository</a:t>
            </a:r>
            <a:endParaRPr b="0" lang="en-US" sz="850" spc="-1" strike="noStrike">
              <a:latin typeface="Arial"/>
            </a:endParaRPr>
          </a:p>
        </p:txBody>
      </p:sp>
      <p:sp>
        <p:nvSpPr>
          <p:cNvPr id="50" name="Google Shape;119;p27"/>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51" name="Google Shape;120;p27"/>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52" name="Google Shape;121;p27"/>
          <p:cNvSpPr/>
          <p:nvPr/>
        </p:nvSpPr>
        <p:spPr>
          <a:xfrm>
            <a:off x="2985480" y="1128960"/>
            <a:ext cx="5700960" cy="410760"/>
          </a:xfrm>
          <a:prstGeom prst="rect">
            <a:avLst/>
          </a:prstGeom>
          <a:noFill/>
          <a:ln w="0">
            <a:noFill/>
          </a:ln>
        </p:spPr>
        <p:style>
          <a:lnRef idx="0"/>
          <a:fillRef idx="0"/>
          <a:effectRef idx="0"/>
          <a:fontRef idx="minor"/>
        </p:style>
        <p:txBody>
          <a:bodyPr lIns="90000" rIns="90000" tIns="45000" bIns="45000" anchor="t">
            <a:noAutofit/>
          </a:bodyPr>
          <a:p>
            <a:pPr>
              <a:lnSpc>
                <a:spcPct val="114000"/>
              </a:lnSpc>
              <a:buNone/>
              <a:tabLst>
                <a:tab algn="l" pos="0"/>
              </a:tabLst>
            </a:pPr>
            <a:r>
              <a:rPr b="1" i="1" lang="en-GB" sz="1800" spc="-1" strike="noStrike">
                <a:solidFill>
                  <a:srgbClr val="04488e"/>
                </a:solidFill>
                <a:latin typeface="Arial"/>
                <a:ea typeface="Arial"/>
              </a:rPr>
              <a:t>&lt;your GitHub repository link&gt;</a:t>
            </a:r>
            <a:endParaRPr b="0" lang="en-US" sz="1800" spc="-1" strike="noStrike">
              <a:latin typeface="Arial"/>
            </a:endParaRPr>
          </a:p>
        </p:txBody>
      </p:sp>
      <p:sp>
        <p:nvSpPr>
          <p:cNvPr id="53" name="Google Shape;122;p27"/>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GitHub Repository</a:t>
            </a:r>
            <a:endParaRPr b="0" lang="en-US" sz="2400" spc="-1" strike="noStrike">
              <a:latin typeface="Arial"/>
            </a:endParaRPr>
          </a:p>
        </p:txBody>
      </p:sp>
      <p:sp>
        <p:nvSpPr>
          <p:cNvPr id="54" name="Google Shape;123;p27"/>
          <p:cNvSpPr/>
          <p:nvPr/>
        </p:nvSpPr>
        <p:spPr>
          <a:xfrm>
            <a:off x="123480" y="1175760"/>
            <a:ext cx="3150360" cy="76464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Is your project on GitHub?</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can a potential employer check it out? (clone)</a:t>
            </a:r>
            <a:endParaRPr b="0" lang="en-US" sz="850" spc="-1" strike="noStrike">
              <a:latin typeface="Arial"/>
            </a:endParaRPr>
          </a:p>
        </p:txBody>
      </p:sp>
      <p:pic>
        <p:nvPicPr>
          <p:cNvPr id="55" name="" descr=""/>
          <p:cNvPicPr/>
          <p:nvPr/>
        </p:nvPicPr>
        <p:blipFill>
          <a:blip r:embed="rId1"/>
          <a:stretch/>
        </p:blipFill>
        <p:spPr>
          <a:xfrm>
            <a:off x="4343400" y="1491480"/>
            <a:ext cx="4136400" cy="35377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Google Shape;405;p54"/>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29 of 30: Showcase CSS Comments</a:t>
            </a:r>
            <a:endParaRPr b="0" lang="en-US" sz="850" spc="-1" strike="noStrike">
              <a:latin typeface="Arial"/>
            </a:endParaRPr>
          </a:p>
        </p:txBody>
      </p:sp>
      <p:sp>
        <p:nvSpPr>
          <p:cNvPr id="230" name="Google Shape;406;p54"/>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CSS comments</a:t>
            </a:r>
            <a:br>
              <a:rPr sz="1500"/>
            </a:br>
            <a:r>
              <a:rPr b="0" i="1" lang="en-GB" sz="1500" spc="-1" strike="noStrike">
                <a:solidFill>
                  <a:srgbClr val="04488e"/>
                </a:solidFill>
                <a:latin typeface="Arial"/>
                <a:ea typeface="Arial"/>
              </a:rPr>
              <a:t>*highlight how you use CSS comments,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31" name="Google Shape;407;p54"/>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32" name="Google Shape;408;p54"/>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33" name="Google Shape;409;p54"/>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CSS Comments</a:t>
            </a:r>
            <a:endParaRPr b="0" lang="en-US" sz="2400" spc="-1" strike="noStrike">
              <a:latin typeface="Arial"/>
            </a:endParaRPr>
          </a:p>
        </p:txBody>
      </p:sp>
      <p:sp>
        <p:nvSpPr>
          <p:cNvPr id="234" name="Google Shape;410;p54"/>
          <p:cNvSpPr/>
          <p:nvPr/>
        </p:nvSpPr>
        <p:spPr>
          <a:xfrm>
            <a:off x="123480" y="1175760"/>
            <a:ext cx="3150360" cy="161892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comment lines in your CSS?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Give some examples of where, how and why.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415;p55"/>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30 of 30: Showcase your Biggest Challenge</a:t>
            </a:r>
            <a:endParaRPr b="0" lang="en-US" sz="850" spc="-1" strike="noStrike">
              <a:latin typeface="Arial"/>
            </a:endParaRPr>
          </a:p>
        </p:txBody>
      </p:sp>
      <p:sp>
        <p:nvSpPr>
          <p:cNvPr id="236" name="Google Shape;416;p55"/>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37" name="Google Shape;417;p55"/>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38" name="Google Shape;418;p55"/>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Biggest Challenge</a:t>
            </a:r>
            <a:endParaRPr b="0" lang="en-US" sz="2400" spc="-1" strike="noStrike">
              <a:latin typeface="Arial"/>
            </a:endParaRPr>
          </a:p>
        </p:txBody>
      </p:sp>
      <p:sp>
        <p:nvSpPr>
          <p:cNvPr id="239" name="Google Shape;419;p55"/>
          <p:cNvSpPr/>
          <p:nvPr/>
        </p:nvSpPr>
        <p:spPr>
          <a:xfrm>
            <a:off x="123480" y="1175760"/>
            <a:ext cx="3150360" cy="17478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was your biggest challenge or struggle with the project so far?</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If you overcame it, how did you do it?</a:t>
            </a:r>
            <a:endParaRPr b="0" lang="en-US" sz="850" spc="-1" strike="noStrike">
              <a:latin typeface="Arial"/>
            </a:endParaRPr>
          </a:p>
        </p:txBody>
      </p:sp>
      <p:sp>
        <p:nvSpPr>
          <p:cNvPr id="240" name="Google Shape;420;p55"/>
          <p:cNvSpPr/>
          <p:nvPr/>
        </p:nvSpPr>
        <p:spPr>
          <a:xfrm>
            <a:off x="3584520" y="1510200"/>
            <a:ext cx="5101920" cy="346176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Google Shape;128;p28"/>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3 of 30: Showcase how your Files are Organized</a:t>
            </a:r>
            <a:endParaRPr b="0" lang="en-US" sz="850" spc="-1" strike="noStrike">
              <a:latin typeface="Arial"/>
            </a:endParaRPr>
          </a:p>
        </p:txBody>
      </p:sp>
      <p:sp>
        <p:nvSpPr>
          <p:cNvPr id="57" name="Google Shape;129;p28"/>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project directories and files as they appear on VS Code explorer panel, and remove this frame and text.</a:t>
            </a:r>
            <a:endParaRPr b="0" lang="en-US" sz="1500" spc="-1" strike="noStrike">
              <a:latin typeface="Arial"/>
            </a:endParaRPr>
          </a:p>
        </p:txBody>
      </p:sp>
      <p:sp>
        <p:nvSpPr>
          <p:cNvPr id="58" name="Google Shape;130;p28"/>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59" name="Google Shape;131;p28"/>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60" name="Google Shape;132;p28"/>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Project File Structure</a:t>
            </a:r>
            <a:endParaRPr b="0" lang="en-US" sz="2400" spc="-1" strike="noStrike">
              <a:latin typeface="Arial"/>
            </a:endParaRPr>
          </a:p>
        </p:txBody>
      </p:sp>
      <p:sp>
        <p:nvSpPr>
          <p:cNvPr id="61" name="Google Shape;133;p28"/>
          <p:cNvSpPr/>
          <p:nvPr/>
        </p:nvSpPr>
        <p:spPr>
          <a:xfrm>
            <a:off x="123480" y="1175760"/>
            <a:ext cx="3150360" cy="13953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an index.html at the root?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it isn’t at the root explain why.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other HTML pages? Where?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CSS files? Where?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Where/how do you organize your assets?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other files do you have, if any?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Google Shape;138;p29"/>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4 of 30: Showcase how you document with README file</a:t>
            </a:r>
            <a:endParaRPr b="0" lang="en-US" sz="850" spc="-1" strike="noStrike">
              <a:latin typeface="Arial"/>
            </a:endParaRPr>
          </a:p>
        </p:txBody>
      </p:sp>
      <p:sp>
        <p:nvSpPr>
          <p:cNvPr id="63" name="Google Shape;139;p29"/>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project’s README file content, and remove this frame and text.</a:t>
            </a:r>
            <a:endParaRPr b="0" lang="en-US" sz="1500" spc="-1" strike="noStrike">
              <a:latin typeface="Arial"/>
            </a:endParaRPr>
          </a:p>
        </p:txBody>
      </p:sp>
      <p:sp>
        <p:nvSpPr>
          <p:cNvPr id="64" name="Google Shape;140;p29"/>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65" name="Google Shape;141;p29"/>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66" name="Google Shape;142;p29"/>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README File</a:t>
            </a:r>
            <a:endParaRPr b="0" lang="en-US" sz="2400" spc="-1" strike="noStrike">
              <a:latin typeface="Arial"/>
            </a:endParaRPr>
          </a:p>
        </p:txBody>
      </p:sp>
      <p:sp>
        <p:nvSpPr>
          <p:cNvPr id="67" name="Google Shape;143;p29"/>
          <p:cNvSpPr/>
          <p:nvPr/>
        </p:nvSpPr>
        <p:spPr>
          <a:xfrm>
            <a:off x="123480" y="1175760"/>
            <a:ext cx="3150360" cy="18327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a README.md file?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Where is it in the project structure?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does it have?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it describe the project well?</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it indicate who the author(s) and contributor(s) of the project are?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necessary, does it include instructions for how to use or navigate your web project?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Is the README file formatted well?</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48;p30"/>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5 of 30: Showcase how you use HTML5 boilerplate</a:t>
            </a:r>
            <a:endParaRPr b="0" lang="en-US" sz="850" spc="-1" strike="noStrike">
              <a:latin typeface="Arial"/>
            </a:endParaRPr>
          </a:p>
        </p:txBody>
      </p:sp>
      <p:sp>
        <p:nvSpPr>
          <p:cNvPr id="69" name="Google Shape;149;p30"/>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HTML5 boilerplate from any of your HTML files, and remove this frame and text.</a:t>
            </a:r>
            <a:endParaRPr b="0" lang="en-US" sz="1500" spc="-1" strike="noStrike">
              <a:latin typeface="Arial"/>
            </a:endParaRPr>
          </a:p>
        </p:txBody>
      </p:sp>
      <p:sp>
        <p:nvSpPr>
          <p:cNvPr id="70" name="Google Shape;150;p30"/>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71" name="Google Shape;151;p30"/>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72" name="Google Shape;152;p30"/>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HTML5 Boilerplate</a:t>
            </a:r>
            <a:endParaRPr b="0" lang="en-US" sz="2400" spc="-1" strike="noStrike">
              <a:latin typeface="Arial"/>
            </a:endParaRPr>
          </a:p>
        </p:txBody>
      </p:sp>
      <p:sp>
        <p:nvSpPr>
          <p:cNvPr id="73" name="Google Shape;153;p30"/>
          <p:cNvSpPr/>
          <p:nvPr/>
        </p:nvSpPr>
        <p:spPr>
          <a:xfrm>
            <a:off x="123480" y="1175760"/>
            <a:ext cx="3150360" cy="18327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Does your html have: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DOCTYPE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lang attribute in &lt;html&gt;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charset metadata</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viewport metadata</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page title</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58;p31"/>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6 of 30: Showcase landing page navigation</a:t>
            </a:r>
            <a:endParaRPr b="0" lang="en-US" sz="850" spc="-1" strike="noStrike">
              <a:latin typeface="Arial"/>
            </a:endParaRPr>
          </a:p>
        </p:txBody>
      </p:sp>
      <p:sp>
        <p:nvSpPr>
          <p:cNvPr id="75" name="Google Shape;159;p31"/>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 (nav, menu, anchors) of your landing page navigation, and remove this frame and text.</a:t>
            </a:r>
            <a:endParaRPr b="0" lang="en-US" sz="1500" spc="-1" strike="noStrike">
              <a:latin typeface="Arial"/>
            </a:endParaRPr>
          </a:p>
        </p:txBody>
      </p:sp>
      <p:sp>
        <p:nvSpPr>
          <p:cNvPr id="76" name="Google Shape;160;p31"/>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77" name="Google Shape;161;p31"/>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78" name="Google Shape;162;p31"/>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Landing Page Navigation</a:t>
            </a:r>
            <a:endParaRPr b="0" lang="en-US" sz="2400" spc="-1" strike="noStrike">
              <a:latin typeface="Arial"/>
            </a:endParaRPr>
          </a:p>
        </p:txBody>
      </p:sp>
      <p:sp>
        <p:nvSpPr>
          <p:cNvPr id="79" name="Google Shape;163;p31"/>
          <p:cNvSpPr/>
          <p:nvPr/>
        </p:nvSpPr>
        <p:spPr>
          <a:xfrm>
            <a:off x="123480" y="1175760"/>
            <a:ext cx="3150360" cy="18327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Which page is the one that browsers will load initially?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to other parts of the landing page, and/or to other pages in the website? </a:t>
            </a:r>
            <a:endParaRPr b="0" lang="en-US" sz="850" spc="-1" strike="noStrike">
              <a:latin typeface="Arial"/>
            </a:endParaRPr>
          </a:p>
        </p:txBody>
      </p:sp>
      <p:sp>
        <p:nvSpPr>
          <p:cNvPr id="80" name="Google Shape;164;p31"/>
          <p:cNvSpPr/>
          <p:nvPr/>
        </p:nvSpPr>
        <p:spPr>
          <a:xfrm>
            <a:off x="213120" y="2661480"/>
            <a:ext cx="3068280" cy="183276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screenshot of your landing page navigation menu as it appears on the browser,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169;p32"/>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7 of 30: Showcase navigation between pages</a:t>
            </a:r>
            <a:endParaRPr b="0" lang="en-US" sz="850" spc="-1" strike="noStrike">
              <a:latin typeface="Arial"/>
            </a:endParaRPr>
          </a:p>
        </p:txBody>
      </p:sp>
      <p:sp>
        <p:nvSpPr>
          <p:cNvPr id="82" name="Google Shape;170;p32"/>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 (nav, menu, anchors) of other pages, and remove this frame and text.</a:t>
            </a:r>
            <a:endParaRPr b="0" lang="en-US" sz="1500" spc="-1" strike="noStrike">
              <a:latin typeface="Arial"/>
            </a:endParaRPr>
          </a:p>
        </p:txBody>
      </p:sp>
      <p:sp>
        <p:nvSpPr>
          <p:cNvPr id="83" name="Google Shape;171;p32"/>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84" name="Google Shape;172;p32"/>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85" name="Google Shape;173;p32"/>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Multi-Page Navigation</a:t>
            </a:r>
            <a:endParaRPr b="0" lang="en-US" sz="2400" spc="-1" strike="noStrike">
              <a:latin typeface="Arial"/>
            </a:endParaRPr>
          </a:p>
        </p:txBody>
      </p:sp>
      <p:sp>
        <p:nvSpPr>
          <p:cNvPr id="86" name="Google Shape;174;p32"/>
          <p:cNvSpPr/>
          <p:nvPr/>
        </p:nvSpPr>
        <p:spPr>
          <a:xfrm>
            <a:off x="123480" y="1175760"/>
            <a:ext cx="3150360" cy="183276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from other pages back to the home page?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between pages (back-and-forth) in general? </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179;p33"/>
          <p:cNvSpPr/>
          <p:nvPr/>
        </p:nvSpPr>
        <p:spPr>
          <a:xfrm>
            <a:off x="123480" y="940320"/>
            <a:ext cx="3150360" cy="230400"/>
          </a:xfrm>
          <a:prstGeom prst="rect">
            <a:avLst/>
          </a:prstGeom>
          <a:noFill/>
          <a:ln w="0">
            <a:noFill/>
          </a:ln>
        </p:spPr>
        <p:style>
          <a:lnRef idx="0"/>
          <a:fillRef idx="0"/>
          <a:effectRef idx="0"/>
          <a:fontRef idx="minor"/>
        </p:style>
        <p:txBody>
          <a:bodyPr lIns="90000" rIns="90000" tIns="45000" bIns="45000" anchor="t">
            <a:normAutofit fontScale="95000"/>
          </a:bodyPr>
          <a:p>
            <a:pPr>
              <a:lnSpc>
                <a:spcPct val="114000"/>
              </a:lnSpc>
              <a:buNone/>
              <a:tabLst>
                <a:tab algn="l" pos="0"/>
              </a:tabLst>
            </a:pPr>
            <a:r>
              <a:rPr b="1" lang="en-GB" sz="850" spc="-1" strike="noStrike">
                <a:solidFill>
                  <a:srgbClr val="3e3d3f"/>
                </a:solidFill>
                <a:latin typeface="Arial"/>
                <a:ea typeface="Arial"/>
              </a:rPr>
              <a:t>8 of 30: Showcase HTML structure</a:t>
            </a:r>
            <a:endParaRPr b="0" lang="en-US" sz="850" spc="-1" strike="noStrike">
              <a:latin typeface="Arial"/>
            </a:endParaRPr>
          </a:p>
        </p:txBody>
      </p:sp>
      <p:sp>
        <p:nvSpPr>
          <p:cNvPr id="88" name="Google Shape;180;p33"/>
          <p:cNvSpPr/>
          <p:nvPr/>
        </p:nvSpPr>
        <p:spPr>
          <a:xfrm>
            <a:off x="3397680" y="1510200"/>
            <a:ext cx="5288760" cy="3213000"/>
          </a:xfrm>
          <a:prstGeom prst="rect">
            <a:avLst/>
          </a:prstGeom>
          <a:noFill/>
          <a:ln w="9525">
            <a:solidFill>
              <a:srgbClr val="000000"/>
            </a:solidFill>
            <a:prstDash val="dot"/>
            <a:round/>
          </a:ln>
        </p:spPr>
        <p:style>
          <a:lnRef idx="0"/>
          <a:fillRef idx="0"/>
          <a:effectRef idx="0"/>
          <a:fontRef idx="minor"/>
        </p:style>
        <p:txBody>
          <a:bodyPr lIns="90000" rIns="90000"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a:t>
            </a:r>
            <a:br>
              <a:rPr sz="1500"/>
            </a:br>
            <a:r>
              <a:rPr b="0" i="1" lang="en-GB" sz="1500" spc="-1" strike="noStrike">
                <a:solidFill>
                  <a:srgbClr val="04488e"/>
                </a:solidFill>
                <a:latin typeface="Arial"/>
                <a:ea typeface="Arial"/>
              </a:rPr>
              <a:t>*highlight how elements, especially sections, are nested</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*highlight how indentation and white spaces are used,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89" name="Google Shape;181;p33"/>
          <p:cNvSpPr/>
          <p:nvPr/>
        </p:nvSpPr>
        <p:spPr>
          <a:xfrm>
            <a:off x="1820160" y="335880"/>
            <a:ext cx="5506560" cy="3258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90" name="Google Shape;182;p33"/>
          <p:cNvSpPr/>
          <p:nvPr/>
        </p:nvSpPr>
        <p:spPr>
          <a:xfrm>
            <a:off x="1820160" y="111960"/>
            <a:ext cx="5506560" cy="22320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91" name="Google Shape;183;p33"/>
          <p:cNvSpPr/>
          <p:nvPr/>
        </p:nvSpPr>
        <p:spPr>
          <a:xfrm>
            <a:off x="1820160" y="717120"/>
            <a:ext cx="5506560" cy="410760"/>
          </a:xfrm>
          <a:prstGeom prst="rect">
            <a:avLst/>
          </a:prstGeom>
          <a:noFill/>
          <a:ln w="0">
            <a:noFill/>
          </a:ln>
        </p:spPr>
        <p:style>
          <a:lnRef idx="0"/>
          <a:fillRef idx="0"/>
          <a:effectRef idx="0"/>
          <a:fontRef idx="minor"/>
        </p:style>
        <p:txBody>
          <a:bodyPr lIns="90000" rIns="90000" tIns="45000" bIns="45000" anchor="t">
            <a:noAutofit/>
          </a:bodyPr>
          <a:p>
            <a:pPr algn="ctr">
              <a:lnSpc>
                <a:spcPct val="114000"/>
              </a:lnSpc>
              <a:buNone/>
              <a:tabLst>
                <a:tab algn="l" pos="0"/>
              </a:tabLst>
            </a:pPr>
            <a:r>
              <a:rPr b="1" lang="en-GB" sz="2400" spc="-1" strike="noStrike">
                <a:solidFill>
                  <a:srgbClr val="3e3d3f"/>
                </a:solidFill>
                <a:latin typeface="Arial"/>
                <a:ea typeface="Arial"/>
              </a:rPr>
              <a:t>General HTML Structure &amp; Format</a:t>
            </a:r>
            <a:endParaRPr b="0" lang="en-US" sz="2400" spc="-1" strike="noStrike">
              <a:latin typeface="Arial"/>
            </a:endParaRPr>
          </a:p>
        </p:txBody>
      </p:sp>
      <p:sp>
        <p:nvSpPr>
          <p:cNvPr id="92" name="Google Shape;184;p33"/>
          <p:cNvSpPr/>
          <p:nvPr/>
        </p:nvSpPr>
        <p:spPr>
          <a:xfrm>
            <a:off x="123480" y="1175760"/>
            <a:ext cx="3150360" cy="2966400"/>
          </a:xfrm>
          <a:prstGeom prst="rect">
            <a:avLst/>
          </a:prstGeom>
          <a:noFill/>
          <a:ln w="0">
            <a:noFill/>
          </a:ln>
        </p:spPr>
        <p:style>
          <a:lnRef idx="0"/>
          <a:fillRef idx="0"/>
          <a:effectRef idx="0"/>
          <a:fontRef idx="minor"/>
        </p:style>
        <p:txBody>
          <a:bodyPr lIns="90000" rIns="90000" tIns="45000" bIns="45000"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are your HTML elements nested?</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&lt;header&gt; section?</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so, what is in it? If your &lt;nav&gt; is not in it explain why.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&lt;main&gt; section? </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so, what is in it? If not, explain why.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other &lt;sections&gt;? Which?</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&lt;footer&gt;?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other section elements?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Ensure there are no noticeable issues with how your HTML is structured and formatted.</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dda704"/>
      </a:accent6>
      <a:hlink>
        <a:srgbClr val="2598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PPTXPresentationEditor/1.1.0.0$MacOSX_AARCH64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2025-08-27T10:37:15Z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