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520" r:id="rId3"/>
    <p:sldId id="541" r:id="rId4"/>
    <p:sldId id="544" r:id="rId5"/>
    <p:sldId id="545" r:id="rId6"/>
    <p:sldId id="548" r:id="rId7"/>
    <p:sldId id="546" r:id="rId8"/>
    <p:sldId id="547" r:id="rId9"/>
    <p:sldId id="559" r:id="rId10"/>
    <p:sldId id="569" r:id="rId11"/>
    <p:sldId id="549" r:id="rId12"/>
    <p:sldId id="550" r:id="rId13"/>
    <p:sldId id="556" r:id="rId14"/>
    <p:sldId id="551" r:id="rId15"/>
    <p:sldId id="553" r:id="rId16"/>
    <p:sldId id="552" r:id="rId17"/>
    <p:sldId id="554" r:id="rId18"/>
    <p:sldId id="557" r:id="rId19"/>
    <p:sldId id="555" r:id="rId20"/>
    <p:sldId id="560" r:id="rId21"/>
    <p:sldId id="561" r:id="rId22"/>
    <p:sldId id="563" r:id="rId23"/>
    <p:sldId id="564" r:id="rId24"/>
    <p:sldId id="565" r:id="rId25"/>
    <p:sldId id="566" r:id="rId26"/>
    <p:sldId id="567" r:id="rId27"/>
    <p:sldId id="568" r:id="rId28"/>
    <p:sldId id="558" r:id="rId29"/>
    <p:sldId id="543"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92D050"/>
    <a:srgbClr val="FF8400"/>
    <a:srgbClr val="33A8FF"/>
    <a:srgbClr val="AF3C33"/>
    <a:srgbClr val="262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3" autoAdjust="0"/>
    <p:restoredTop sz="82180" autoAdjust="0"/>
  </p:normalViewPr>
  <p:slideViewPr>
    <p:cSldViewPr snapToObjects="1">
      <p:cViewPr>
        <p:scale>
          <a:sx n="80" d="100"/>
          <a:sy n="80" d="100"/>
        </p:scale>
        <p:origin x="-1128"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33B6808E-BC7B-4482-9902-0856725DA3D1}" type="datetimeFigureOut">
              <a:rPr lang="zh-CN" altLang="en-US" smtClean="0"/>
              <a:pPr/>
              <a:t>2014-6-13</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FD140B6F-3FEA-4ABD-AEEC-54E41C3D422B}" type="slidenum">
              <a:rPr lang="zh-CN" altLang="en-US" smtClean="0"/>
              <a:pPr/>
              <a:t>‹#›</a:t>
            </a:fld>
            <a:endParaRPr lang="zh-CN" altLang="en-US" dirty="0"/>
          </a:p>
        </p:txBody>
      </p:sp>
    </p:spTree>
    <p:extLst>
      <p:ext uri="{BB962C8B-B14F-4D97-AF65-F5344CB8AC3E}">
        <p14:creationId xmlns:p14="http://schemas.microsoft.com/office/powerpoint/2010/main" val="422899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1</a:t>
            </a:fld>
            <a:endParaRPr lang="zh-CN" altLang="en-US"/>
          </a:p>
        </p:txBody>
      </p:sp>
    </p:spTree>
    <p:extLst>
      <p:ext uri="{BB962C8B-B14F-4D97-AF65-F5344CB8AC3E}">
        <p14:creationId xmlns:p14="http://schemas.microsoft.com/office/powerpoint/2010/main" val="2318678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19</a:t>
            </a:fld>
            <a:endParaRPr lang="zh-CN" altLang="en-US" dirty="0"/>
          </a:p>
        </p:txBody>
      </p:sp>
    </p:spTree>
    <p:extLst>
      <p:ext uri="{BB962C8B-B14F-4D97-AF65-F5344CB8AC3E}">
        <p14:creationId xmlns:p14="http://schemas.microsoft.com/office/powerpoint/2010/main" val="3235436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20</a:t>
            </a:fld>
            <a:endParaRPr lang="zh-CN" altLang="en-US" dirty="0"/>
          </a:p>
        </p:txBody>
      </p:sp>
    </p:spTree>
    <p:extLst>
      <p:ext uri="{BB962C8B-B14F-4D97-AF65-F5344CB8AC3E}">
        <p14:creationId xmlns:p14="http://schemas.microsoft.com/office/powerpoint/2010/main" val="3235436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22</a:t>
            </a:fld>
            <a:endParaRPr lang="zh-CN" altLang="en-US" dirty="0"/>
          </a:p>
        </p:txBody>
      </p:sp>
    </p:spTree>
    <p:extLst>
      <p:ext uri="{BB962C8B-B14F-4D97-AF65-F5344CB8AC3E}">
        <p14:creationId xmlns:p14="http://schemas.microsoft.com/office/powerpoint/2010/main" val="3235436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23</a:t>
            </a:fld>
            <a:endParaRPr lang="zh-CN" altLang="en-US" dirty="0"/>
          </a:p>
        </p:txBody>
      </p:sp>
    </p:spTree>
    <p:extLst>
      <p:ext uri="{BB962C8B-B14F-4D97-AF65-F5344CB8AC3E}">
        <p14:creationId xmlns:p14="http://schemas.microsoft.com/office/powerpoint/2010/main" val="3235436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24</a:t>
            </a:fld>
            <a:endParaRPr lang="zh-CN" altLang="en-US" dirty="0"/>
          </a:p>
        </p:txBody>
      </p:sp>
    </p:spTree>
    <p:extLst>
      <p:ext uri="{BB962C8B-B14F-4D97-AF65-F5344CB8AC3E}">
        <p14:creationId xmlns:p14="http://schemas.microsoft.com/office/powerpoint/2010/main" val="323543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25</a:t>
            </a:fld>
            <a:endParaRPr lang="zh-CN" altLang="en-US" dirty="0"/>
          </a:p>
        </p:txBody>
      </p:sp>
    </p:spTree>
    <p:extLst>
      <p:ext uri="{BB962C8B-B14F-4D97-AF65-F5344CB8AC3E}">
        <p14:creationId xmlns:p14="http://schemas.microsoft.com/office/powerpoint/2010/main" val="3235436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26</a:t>
            </a:fld>
            <a:endParaRPr lang="zh-CN" altLang="en-US" dirty="0"/>
          </a:p>
        </p:txBody>
      </p:sp>
    </p:spTree>
    <p:extLst>
      <p:ext uri="{BB962C8B-B14F-4D97-AF65-F5344CB8AC3E}">
        <p14:creationId xmlns:p14="http://schemas.microsoft.com/office/powerpoint/2010/main" val="3235436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27</a:t>
            </a:fld>
            <a:endParaRPr lang="zh-CN" altLang="en-US" dirty="0"/>
          </a:p>
        </p:txBody>
      </p:sp>
    </p:spTree>
    <p:extLst>
      <p:ext uri="{BB962C8B-B14F-4D97-AF65-F5344CB8AC3E}">
        <p14:creationId xmlns:p14="http://schemas.microsoft.com/office/powerpoint/2010/main" val="3235436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28</a:t>
            </a:fld>
            <a:endParaRPr lang="zh-CN" altLang="en-US" dirty="0"/>
          </a:p>
        </p:txBody>
      </p:sp>
    </p:spTree>
    <p:extLst>
      <p:ext uri="{BB962C8B-B14F-4D97-AF65-F5344CB8AC3E}">
        <p14:creationId xmlns:p14="http://schemas.microsoft.com/office/powerpoint/2010/main" val="323543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5</a:t>
            </a:fld>
            <a:endParaRPr lang="zh-CN" altLang="en-US" dirty="0"/>
          </a:p>
        </p:txBody>
      </p:sp>
    </p:spTree>
    <p:extLst>
      <p:ext uri="{BB962C8B-B14F-4D97-AF65-F5344CB8AC3E}">
        <p14:creationId xmlns:p14="http://schemas.microsoft.com/office/powerpoint/2010/main" val="3235436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6</a:t>
            </a:fld>
            <a:endParaRPr lang="zh-CN" altLang="en-US" dirty="0"/>
          </a:p>
        </p:txBody>
      </p:sp>
    </p:spTree>
    <p:extLst>
      <p:ext uri="{BB962C8B-B14F-4D97-AF65-F5344CB8AC3E}">
        <p14:creationId xmlns:p14="http://schemas.microsoft.com/office/powerpoint/2010/main" val="3235436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8</a:t>
            </a:fld>
            <a:endParaRPr lang="zh-CN" altLang="en-US" dirty="0"/>
          </a:p>
        </p:txBody>
      </p:sp>
    </p:spTree>
    <p:extLst>
      <p:ext uri="{BB962C8B-B14F-4D97-AF65-F5344CB8AC3E}">
        <p14:creationId xmlns:p14="http://schemas.microsoft.com/office/powerpoint/2010/main" val="3235436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12</a:t>
            </a:fld>
            <a:endParaRPr lang="zh-CN" altLang="en-US" dirty="0"/>
          </a:p>
        </p:txBody>
      </p:sp>
    </p:spTree>
    <p:extLst>
      <p:ext uri="{BB962C8B-B14F-4D97-AF65-F5344CB8AC3E}">
        <p14:creationId xmlns:p14="http://schemas.microsoft.com/office/powerpoint/2010/main" val="3235436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14</a:t>
            </a:fld>
            <a:endParaRPr lang="zh-CN" altLang="en-US" dirty="0"/>
          </a:p>
        </p:txBody>
      </p:sp>
    </p:spTree>
    <p:extLst>
      <p:ext uri="{BB962C8B-B14F-4D97-AF65-F5344CB8AC3E}">
        <p14:creationId xmlns:p14="http://schemas.microsoft.com/office/powerpoint/2010/main" val="3235436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15</a:t>
            </a:fld>
            <a:endParaRPr lang="zh-CN" altLang="en-US" dirty="0"/>
          </a:p>
        </p:txBody>
      </p:sp>
    </p:spTree>
    <p:extLst>
      <p:ext uri="{BB962C8B-B14F-4D97-AF65-F5344CB8AC3E}">
        <p14:creationId xmlns:p14="http://schemas.microsoft.com/office/powerpoint/2010/main" val="3235436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16</a:t>
            </a:fld>
            <a:endParaRPr lang="zh-CN" altLang="en-US" dirty="0"/>
          </a:p>
        </p:txBody>
      </p:sp>
    </p:spTree>
    <p:extLst>
      <p:ext uri="{BB962C8B-B14F-4D97-AF65-F5344CB8AC3E}">
        <p14:creationId xmlns:p14="http://schemas.microsoft.com/office/powerpoint/2010/main" val="3235436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lumMod val="60000"/>
                    <a:lumOff val="40000"/>
                  </a:schemeClr>
                </a:solidFill>
                <a:latin typeface="微软雅黑" pitchFamily="34" charset="-122"/>
                <a:ea typeface="微软雅黑"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itchFamily="34" charset="-122"/>
                <a:ea typeface="微软雅黑" pitchFamily="34" charset="-122"/>
              </a:rPr>
              <a:t>!</a:t>
            </a:r>
            <a:r>
              <a:rPr lang="zh-CN" altLang="en-US" sz="1200" dirty="0" smtClean="0">
                <a:solidFill>
                  <a:schemeClr val="tx2">
                    <a:lumMod val="60000"/>
                    <a:lumOff val="40000"/>
                  </a:schemeClr>
                </a:solidFill>
                <a:latin typeface="微软雅黑" pitchFamily="34" charset="-122"/>
                <a:ea typeface="微软雅黑"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pPr/>
              <a:t>17</a:t>
            </a:fld>
            <a:endParaRPr lang="zh-CN" altLang="en-US" dirty="0"/>
          </a:p>
        </p:txBody>
      </p:sp>
    </p:spTree>
    <p:extLst>
      <p:ext uri="{BB962C8B-B14F-4D97-AF65-F5344CB8AC3E}">
        <p14:creationId xmlns:p14="http://schemas.microsoft.com/office/powerpoint/2010/main" val="3235436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030514"/>
            <a:ext cx="4038600" cy="50956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30514"/>
            <a:ext cx="4038600" cy="50956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3581"/>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83657"/>
            <a:ext cx="4040188" cy="44425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983581"/>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83657"/>
            <a:ext cx="4041775" cy="44425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71600" y="27856"/>
            <a:ext cx="8172400" cy="66484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986971"/>
            <a:ext cx="8229600" cy="532234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itchFamily="34" charset="-122"/>
              </a:defRPr>
            </a:lvl1pPr>
          </a:lstStyle>
          <a:p>
            <a:fld id="{530820CF-B880-4189-942D-D702A7CBA730}" type="datetimeFigureOut">
              <a:rPr lang="zh-CN" altLang="en-US" smtClean="0"/>
              <a:pPr/>
              <a:t>2014-6-13</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spcBef>
          <a:spcPct val="0"/>
        </a:spcBef>
        <a:buNone/>
        <a:defRPr sz="28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rdc.taobao.com/team/jm/archives/1450"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hyperlink" Target="http://alibaba.github.io/dubbo-doc-static/Zookeeper+Registry+Installation-zh.ht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alibaba.github.io/dubbo-doc-static/Home-zh.htm"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hyperlink" Target="http://zookeeper.apache.org/releases.html" TargetMode="External"/><Relationship Id="rId4" Type="http://schemas.openxmlformats.org/officeDocument/2006/relationships/hyperlink" Target="http://alibaba.github.io/dubbo-doc-static/Zookeeper+Registry+Installation-zh.ht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5157192"/>
            <a:ext cx="9144000" cy="151216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pPr algn="ct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 y="2708920"/>
            <a:ext cx="9143999" cy="707886"/>
          </a:xfrm>
          <a:prstGeom prst="rect">
            <a:avLst/>
          </a:prstGeom>
        </p:spPr>
        <p:txBody>
          <a:bodyPr wrap="square">
            <a:spAutoFit/>
          </a:bodyPr>
          <a:lstStyle/>
          <a:p>
            <a:pPr algn="ctr"/>
            <a:r>
              <a:rPr lang="en-US" altLang="zh-CN" sz="4000" dirty="0"/>
              <a:t>Dubbo</a:t>
            </a:r>
            <a:r>
              <a:rPr lang="zh-CN" altLang="en-US" sz="4000" dirty="0"/>
              <a:t>培训与实战</a:t>
            </a:r>
            <a:endParaRPr lang="zh-CN" altLang="en-US" sz="4000" dirty="0"/>
          </a:p>
        </p:txBody>
      </p:sp>
    </p:spTree>
    <p:extLst>
      <p:ext uri="{BB962C8B-B14F-4D97-AF65-F5344CB8AC3E}">
        <p14:creationId xmlns:p14="http://schemas.microsoft.com/office/powerpoint/2010/main" val="26322236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5356"/>
            <a:ext cx="9144000" cy="664840"/>
          </a:xfrm>
        </p:spPr>
        <p:txBody>
          <a:bodyPr/>
          <a:lstStyle/>
          <a:p>
            <a:r>
              <a:rPr lang="en-US" altLang="zh-CN" dirty="0" smtClean="0"/>
              <a:t>Dubbo</a:t>
            </a:r>
            <a:r>
              <a:rPr lang="zh-CN" altLang="en-US" dirty="0" smtClean="0"/>
              <a:t>基本原理</a:t>
            </a:r>
            <a:r>
              <a:rPr lang="en-US" altLang="zh-CN" dirty="0" smtClean="0"/>
              <a:t>-</a:t>
            </a:r>
            <a:r>
              <a:rPr lang="zh-CN" altLang="en-US" dirty="0" smtClean="0"/>
              <a:t>分布式服务框架</a:t>
            </a:r>
            <a:endParaRPr lang="zh-CN" altLang="en-US" dirty="0"/>
          </a:p>
        </p:txBody>
      </p:sp>
      <p:sp>
        <p:nvSpPr>
          <p:cNvPr id="5" name="Rectangle 5"/>
          <p:cNvSpPr>
            <a:spLocks noChangeArrowheads="1"/>
          </p:cNvSpPr>
          <p:nvPr/>
        </p:nvSpPr>
        <p:spPr bwMode="auto">
          <a:xfrm>
            <a:off x="1565920" y="4135016"/>
            <a:ext cx="1066800" cy="457200"/>
          </a:xfrm>
          <a:prstGeom prst="rect">
            <a:avLst/>
          </a:prstGeom>
          <a:solidFill>
            <a:srgbClr val="008080"/>
          </a:solidFill>
          <a:ln w="9525" algn="ctr">
            <a:solidFill>
              <a:srgbClr val="085886"/>
            </a:solidFill>
            <a:miter lim="800000"/>
            <a:headEnd/>
            <a:tailEnd/>
          </a:ln>
        </p:spPr>
        <p:txBody>
          <a:bodyPr anchor="ctr"/>
          <a:lstStyle/>
          <a:p>
            <a:pPr algn="ctr"/>
            <a:r>
              <a:rPr lang="en-US" altLang="zh-CN" sz="1200" b="1" dirty="0">
                <a:solidFill>
                  <a:srgbClr val="FFFFFF"/>
                </a:solidFill>
                <a:latin typeface="Trebuchet MS" pitchFamily="34" charset="0"/>
              </a:rPr>
              <a:t>Service</a:t>
            </a:r>
          </a:p>
          <a:p>
            <a:pPr algn="ctr"/>
            <a:r>
              <a:rPr lang="en-US" altLang="zh-CN" sz="1200" b="1" dirty="0">
                <a:solidFill>
                  <a:srgbClr val="FFFFFF"/>
                </a:solidFill>
                <a:latin typeface="Trebuchet MS" pitchFamily="34" charset="0"/>
              </a:rPr>
              <a:t>Consumer</a:t>
            </a:r>
          </a:p>
        </p:txBody>
      </p:sp>
      <p:sp>
        <p:nvSpPr>
          <p:cNvPr id="6" name="Rectangle 6"/>
          <p:cNvSpPr/>
          <p:nvPr/>
        </p:nvSpPr>
        <p:spPr>
          <a:xfrm>
            <a:off x="3779912" y="1916832"/>
            <a:ext cx="1224136" cy="5334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Dubbo</a:t>
            </a:r>
          </a:p>
          <a:p>
            <a:pPr algn="ctr">
              <a:defRPr/>
            </a:pPr>
            <a:r>
              <a:rPr lang="en-US" sz="1400" dirty="0"/>
              <a:t>Registry</a:t>
            </a:r>
            <a:endParaRPr lang="en-US" altLang="zh-CN" sz="1400" dirty="0"/>
          </a:p>
        </p:txBody>
      </p:sp>
      <p:sp>
        <p:nvSpPr>
          <p:cNvPr id="7" name="Rectangle 7"/>
          <p:cNvSpPr>
            <a:spLocks noChangeArrowheads="1"/>
          </p:cNvSpPr>
          <p:nvPr/>
        </p:nvSpPr>
        <p:spPr bwMode="auto">
          <a:xfrm>
            <a:off x="6457528" y="4135016"/>
            <a:ext cx="1066800" cy="457200"/>
          </a:xfrm>
          <a:prstGeom prst="rect">
            <a:avLst/>
          </a:prstGeom>
          <a:solidFill>
            <a:srgbClr val="008080"/>
          </a:solidFill>
          <a:ln w="9525" algn="ctr">
            <a:solidFill>
              <a:srgbClr val="085886"/>
            </a:solidFill>
            <a:miter lim="800000"/>
            <a:headEnd/>
            <a:tailEnd/>
          </a:ln>
        </p:spPr>
        <p:txBody>
          <a:bodyPr anchor="ctr"/>
          <a:lstStyle/>
          <a:p>
            <a:pPr algn="ctr"/>
            <a:r>
              <a:rPr lang="en-US" altLang="zh-CN" sz="1200" b="1" dirty="0">
                <a:solidFill>
                  <a:srgbClr val="FFFFFF"/>
                </a:solidFill>
                <a:latin typeface="Trebuchet MS" pitchFamily="34" charset="0"/>
              </a:rPr>
              <a:t>Service</a:t>
            </a:r>
          </a:p>
          <a:p>
            <a:pPr algn="ctr"/>
            <a:r>
              <a:rPr lang="en-US" altLang="zh-CN" sz="1200" b="1" dirty="0">
                <a:solidFill>
                  <a:srgbClr val="FFFFFF"/>
                </a:solidFill>
                <a:latin typeface="Trebuchet MS" pitchFamily="34" charset="0"/>
              </a:rPr>
              <a:t>Provider</a:t>
            </a:r>
          </a:p>
        </p:txBody>
      </p:sp>
      <p:cxnSp>
        <p:nvCxnSpPr>
          <p:cNvPr id="8" name="Straight Arrow Connector 9"/>
          <p:cNvCxnSpPr>
            <a:cxnSpLocks noChangeShapeType="1"/>
            <a:stCxn id="11" idx="0"/>
            <a:endCxn id="6" idx="2"/>
          </p:cNvCxnSpPr>
          <p:nvPr/>
        </p:nvCxnSpPr>
        <p:spPr bwMode="auto">
          <a:xfrm rot="16200000" flipV="1">
            <a:off x="5077662" y="1764550"/>
            <a:ext cx="1227584" cy="2598948"/>
          </a:xfrm>
          <a:prstGeom prst="straightConnector1">
            <a:avLst/>
          </a:prstGeom>
          <a:noFill/>
          <a:ln w="31750" algn="ctr">
            <a:solidFill>
              <a:srgbClr val="003366"/>
            </a:solidFill>
            <a:round/>
            <a:headEnd/>
            <a:tailEnd type="arrow" w="med" len="med"/>
          </a:ln>
        </p:spPr>
      </p:cxnSp>
      <p:cxnSp>
        <p:nvCxnSpPr>
          <p:cNvPr id="9" name="Straight Arrow Connector 12"/>
          <p:cNvCxnSpPr>
            <a:cxnSpLocks noChangeShapeType="1"/>
            <a:stCxn id="10" idx="0"/>
            <a:endCxn id="6" idx="2"/>
          </p:cNvCxnSpPr>
          <p:nvPr/>
        </p:nvCxnSpPr>
        <p:spPr bwMode="auto">
          <a:xfrm rot="5400000" flipH="1" flipV="1">
            <a:off x="2631858" y="1917694"/>
            <a:ext cx="1227584" cy="2292660"/>
          </a:xfrm>
          <a:prstGeom prst="straightConnector1">
            <a:avLst/>
          </a:prstGeom>
          <a:noFill/>
          <a:ln w="31750" algn="ctr">
            <a:solidFill>
              <a:srgbClr val="003366"/>
            </a:solidFill>
            <a:round/>
            <a:headEnd type="arrow" w="med" len="med"/>
            <a:tailEnd type="arrow" w="med" len="med"/>
          </a:ln>
        </p:spPr>
      </p:cxnSp>
      <p:sp>
        <p:nvSpPr>
          <p:cNvPr id="10" name="Rectangle 17"/>
          <p:cNvSpPr/>
          <p:nvPr/>
        </p:nvSpPr>
        <p:spPr>
          <a:xfrm>
            <a:off x="1565920" y="3677816"/>
            <a:ext cx="10668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200" b="1" dirty="0">
                <a:solidFill>
                  <a:srgbClr val="FFFFFF"/>
                </a:solidFill>
                <a:latin typeface="Trebuchet MS" pitchFamily="34" charset="0"/>
              </a:rPr>
              <a:t>Dubbo Invoker</a:t>
            </a:r>
          </a:p>
        </p:txBody>
      </p:sp>
      <p:sp>
        <p:nvSpPr>
          <p:cNvPr id="11" name="Rectangle 19"/>
          <p:cNvSpPr/>
          <p:nvPr/>
        </p:nvSpPr>
        <p:spPr>
          <a:xfrm>
            <a:off x="6457528" y="3677816"/>
            <a:ext cx="10668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200" b="1" dirty="0">
                <a:solidFill>
                  <a:srgbClr val="FFFFFF"/>
                </a:solidFill>
                <a:latin typeface="Trebuchet MS" pitchFamily="34" charset="0"/>
              </a:rPr>
              <a:t>Dubbo Exporter</a:t>
            </a:r>
          </a:p>
        </p:txBody>
      </p:sp>
      <p:sp>
        <p:nvSpPr>
          <p:cNvPr id="12" name="TextBox 29"/>
          <p:cNvSpPr txBox="1">
            <a:spLocks noChangeArrowheads="1"/>
          </p:cNvSpPr>
          <p:nvPr/>
        </p:nvSpPr>
        <p:spPr bwMode="auto">
          <a:xfrm>
            <a:off x="2411760" y="2708920"/>
            <a:ext cx="2016224" cy="307777"/>
          </a:xfrm>
          <a:prstGeom prst="rect">
            <a:avLst/>
          </a:prstGeom>
          <a:noFill/>
          <a:ln w="9525">
            <a:noFill/>
            <a:miter lim="800000"/>
            <a:headEnd/>
            <a:tailEnd/>
          </a:ln>
        </p:spPr>
        <p:txBody>
          <a:bodyPr wrap="square">
            <a:spAutoFit/>
          </a:bodyPr>
          <a:lstStyle/>
          <a:p>
            <a:r>
              <a:rPr lang="en-US" altLang="zh-CN" sz="1400" dirty="0">
                <a:latin typeface="+mj-ea"/>
                <a:ea typeface="+mj-ea"/>
                <a:cs typeface="Apple LiGothic Medium"/>
              </a:rPr>
              <a:t>2</a:t>
            </a:r>
            <a:r>
              <a:rPr lang="en-US" altLang="zh-CN" sz="1400" dirty="0" smtClean="0">
                <a:latin typeface="+mj-ea"/>
                <a:ea typeface="+mj-ea"/>
                <a:cs typeface="Apple LiGothic Medium"/>
              </a:rPr>
              <a:t>.</a:t>
            </a:r>
            <a:r>
              <a:rPr lang="zh-CN" altLang="en-US" sz="1400" dirty="0" smtClean="0">
                <a:latin typeface="+mj-ea"/>
                <a:ea typeface="+mj-ea"/>
                <a:cs typeface="Apple LiGothic Medium"/>
              </a:rPr>
              <a:t>启动时</a:t>
            </a:r>
            <a:r>
              <a:rPr lang="en-US" sz="1400" dirty="0" err="1" smtClean="0">
                <a:latin typeface="+mj-ea"/>
                <a:ea typeface="+mj-ea"/>
                <a:cs typeface="Apple LiGothic Medium"/>
              </a:rPr>
              <a:t>订阅服务</a:t>
            </a:r>
            <a:r>
              <a:rPr lang="zh-CN" altLang="en-US" sz="1400" dirty="0" smtClean="0">
                <a:latin typeface="+mj-ea"/>
                <a:ea typeface="+mj-ea"/>
                <a:cs typeface="Apple LiGothic Medium"/>
              </a:rPr>
              <a:t>地址</a:t>
            </a:r>
            <a:endParaRPr lang="en-US" sz="1400" dirty="0">
              <a:latin typeface="+mj-ea"/>
              <a:ea typeface="+mj-ea"/>
              <a:cs typeface="Apple LiGothic Medium"/>
            </a:endParaRPr>
          </a:p>
        </p:txBody>
      </p:sp>
      <p:sp>
        <p:nvSpPr>
          <p:cNvPr id="13" name="TextBox 30"/>
          <p:cNvSpPr txBox="1">
            <a:spLocks noChangeArrowheads="1"/>
          </p:cNvSpPr>
          <p:nvPr/>
        </p:nvSpPr>
        <p:spPr bwMode="auto">
          <a:xfrm>
            <a:off x="5076056" y="2924944"/>
            <a:ext cx="1980029" cy="307777"/>
          </a:xfrm>
          <a:prstGeom prst="rect">
            <a:avLst/>
          </a:prstGeom>
          <a:noFill/>
          <a:ln w="9525">
            <a:noFill/>
            <a:miter lim="800000"/>
            <a:headEnd/>
            <a:tailEnd/>
          </a:ln>
        </p:spPr>
        <p:txBody>
          <a:bodyPr wrap="none">
            <a:spAutoFit/>
          </a:bodyPr>
          <a:lstStyle/>
          <a:p>
            <a:r>
              <a:rPr lang="en-US" altLang="zh-CN" sz="1400" dirty="0">
                <a:latin typeface="+mj-ea"/>
                <a:ea typeface="+mj-ea"/>
                <a:cs typeface="Apple LiGothic Medium"/>
              </a:rPr>
              <a:t>1</a:t>
            </a:r>
            <a:r>
              <a:rPr lang="en-US" altLang="zh-CN" sz="1400" dirty="0" smtClean="0">
                <a:latin typeface="+mj-ea"/>
                <a:ea typeface="+mj-ea"/>
                <a:cs typeface="Apple LiGothic Medium"/>
              </a:rPr>
              <a:t>.</a:t>
            </a:r>
            <a:r>
              <a:rPr lang="zh-CN" altLang="en-US" sz="1400" dirty="0" smtClean="0">
                <a:latin typeface="+mj-ea"/>
                <a:ea typeface="+mj-ea"/>
                <a:cs typeface="Apple LiGothic Medium"/>
              </a:rPr>
              <a:t>启动时</a:t>
            </a:r>
            <a:r>
              <a:rPr lang="en-US" sz="1400" dirty="0" err="1" smtClean="0">
                <a:latin typeface="+mj-ea"/>
                <a:ea typeface="+mj-ea"/>
                <a:cs typeface="Apple LiGothic Medium"/>
              </a:rPr>
              <a:t>注册服务</a:t>
            </a:r>
            <a:r>
              <a:rPr lang="zh-CN" altLang="en-US" sz="1400" dirty="0" smtClean="0">
                <a:latin typeface="+mj-ea"/>
                <a:ea typeface="+mj-ea"/>
                <a:cs typeface="Apple LiGothic Medium"/>
              </a:rPr>
              <a:t>地址</a:t>
            </a:r>
            <a:endParaRPr lang="en-US" sz="1400" dirty="0">
              <a:latin typeface="+mj-ea"/>
              <a:ea typeface="+mj-ea"/>
              <a:cs typeface="Apple LiGothic Medium"/>
            </a:endParaRPr>
          </a:p>
        </p:txBody>
      </p:sp>
      <p:sp>
        <p:nvSpPr>
          <p:cNvPr id="14" name="TextBox 31"/>
          <p:cNvSpPr txBox="1">
            <a:spLocks noChangeArrowheads="1"/>
          </p:cNvSpPr>
          <p:nvPr/>
        </p:nvSpPr>
        <p:spPr bwMode="auto">
          <a:xfrm>
            <a:off x="2627784" y="3573016"/>
            <a:ext cx="3775393" cy="307777"/>
          </a:xfrm>
          <a:prstGeom prst="rect">
            <a:avLst/>
          </a:prstGeom>
          <a:noFill/>
          <a:ln w="9525">
            <a:noFill/>
            <a:miter lim="800000"/>
            <a:headEnd/>
            <a:tailEnd/>
          </a:ln>
        </p:spPr>
        <p:txBody>
          <a:bodyPr wrap="none">
            <a:spAutoFit/>
          </a:bodyPr>
          <a:lstStyle/>
          <a:p>
            <a:r>
              <a:rPr lang="en-US" altLang="zh-CN" sz="1400" dirty="0">
                <a:latin typeface="+mj-ea"/>
                <a:ea typeface="+mj-ea"/>
                <a:cs typeface="Apple LiGothic Medium"/>
              </a:rPr>
              <a:t>4</a:t>
            </a:r>
            <a:r>
              <a:rPr lang="en-US" altLang="zh-CN" sz="1400" dirty="0" smtClean="0">
                <a:latin typeface="+mj-ea"/>
                <a:ea typeface="+mj-ea"/>
                <a:cs typeface="Apple LiGothic Medium"/>
              </a:rPr>
              <a:t>.</a:t>
            </a:r>
            <a:r>
              <a:rPr lang="zh-CN" altLang="en-US" sz="1400" dirty="0" smtClean="0">
                <a:latin typeface="+mj-ea"/>
                <a:cs typeface="Apple LiGothic Medium"/>
              </a:rPr>
              <a:t>随机</a:t>
            </a:r>
            <a:r>
              <a:rPr lang="zh-CN" altLang="en-US" sz="1400" dirty="0" smtClean="0">
                <a:latin typeface="+mj-ea"/>
                <a:ea typeface="+mj-ea"/>
                <a:cs typeface="Apple LiGothic Medium"/>
              </a:rPr>
              <a:t>调用一个服务地址，失败重试另一地址</a:t>
            </a:r>
            <a:endParaRPr lang="en-US" sz="1400" dirty="0">
              <a:latin typeface="+mj-ea"/>
              <a:ea typeface="+mj-ea"/>
              <a:cs typeface="Apple LiGothic Medium"/>
            </a:endParaRPr>
          </a:p>
        </p:txBody>
      </p:sp>
      <p:sp>
        <p:nvSpPr>
          <p:cNvPr id="15" name="TextBox 32"/>
          <p:cNvSpPr txBox="1">
            <a:spLocks noChangeArrowheads="1"/>
          </p:cNvSpPr>
          <p:nvPr/>
        </p:nvSpPr>
        <p:spPr bwMode="auto">
          <a:xfrm>
            <a:off x="2232898" y="3049215"/>
            <a:ext cx="2339102" cy="307777"/>
          </a:xfrm>
          <a:prstGeom prst="rect">
            <a:avLst/>
          </a:prstGeom>
          <a:noFill/>
          <a:ln w="9525">
            <a:noFill/>
            <a:miter lim="800000"/>
            <a:headEnd/>
            <a:tailEnd/>
          </a:ln>
        </p:spPr>
        <p:txBody>
          <a:bodyPr wrap="none">
            <a:spAutoFit/>
          </a:bodyPr>
          <a:lstStyle/>
          <a:p>
            <a:r>
              <a:rPr lang="en-US" altLang="zh-CN" sz="1400" dirty="0">
                <a:latin typeface="+mj-ea"/>
                <a:ea typeface="+mj-ea"/>
                <a:cs typeface="Apple LiGothic Medium"/>
              </a:rPr>
              <a:t>3</a:t>
            </a:r>
            <a:r>
              <a:rPr lang="en-US" altLang="zh-CN" sz="1400" dirty="0" smtClean="0">
                <a:latin typeface="+mj-ea"/>
                <a:ea typeface="+mj-ea"/>
                <a:cs typeface="Apple LiGothic Medium"/>
              </a:rPr>
              <a:t>.</a:t>
            </a:r>
            <a:r>
              <a:rPr lang="zh-CN" altLang="en-US" sz="1400" dirty="0" smtClean="0">
                <a:latin typeface="+mj-ea"/>
                <a:ea typeface="+mj-ea"/>
                <a:cs typeface="Apple LiGothic Medium"/>
              </a:rPr>
              <a:t>变更时</a:t>
            </a:r>
            <a:r>
              <a:rPr lang="en-US" sz="1400" dirty="0" smtClean="0">
                <a:latin typeface="+mj-ea"/>
                <a:ea typeface="+mj-ea"/>
                <a:cs typeface="Apple LiGothic Medium"/>
              </a:rPr>
              <a:t>推送服务</a:t>
            </a:r>
            <a:r>
              <a:rPr lang="zh-CN" altLang="en-US" sz="1400" dirty="0" smtClean="0">
                <a:latin typeface="+mj-ea"/>
                <a:ea typeface="+mj-ea"/>
                <a:cs typeface="Apple LiGothic Medium"/>
              </a:rPr>
              <a:t>地址列表</a:t>
            </a:r>
            <a:endParaRPr lang="en-US" sz="1400" dirty="0">
              <a:latin typeface="+mj-ea"/>
              <a:ea typeface="+mj-ea"/>
              <a:cs typeface="Apple LiGothic Medium"/>
            </a:endParaRPr>
          </a:p>
        </p:txBody>
      </p:sp>
      <p:sp>
        <p:nvSpPr>
          <p:cNvPr id="16" name="Rectangle 15"/>
          <p:cNvSpPr/>
          <p:nvPr/>
        </p:nvSpPr>
        <p:spPr>
          <a:xfrm>
            <a:off x="3851920" y="5157192"/>
            <a:ext cx="1219200" cy="5334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smtClean="0"/>
              <a:t>Dubbo</a:t>
            </a:r>
            <a:endParaRPr lang="en-US" sz="1400" dirty="0"/>
          </a:p>
          <a:p>
            <a:pPr algn="ctr">
              <a:defRPr/>
            </a:pPr>
            <a:r>
              <a:rPr lang="en-US" sz="1400" dirty="0"/>
              <a:t>M</a:t>
            </a:r>
            <a:r>
              <a:rPr lang="en-US" altLang="zh-CN" sz="1400" dirty="0"/>
              <a:t>onitor</a:t>
            </a:r>
          </a:p>
        </p:txBody>
      </p:sp>
      <p:cxnSp>
        <p:nvCxnSpPr>
          <p:cNvPr id="17" name="Straight Arrow Connector 20"/>
          <p:cNvCxnSpPr>
            <a:cxnSpLocks noChangeShapeType="1"/>
            <a:endCxn id="16" idx="0"/>
          </p:cNvCxnSpPr>
          <p:nvPr/>
        </p:nvCxnSpPr>
        <p:spPr bwMode="auto">
          <a:xfrm>
            <a:off x="2627784" y="4149080"/>
            <a:ext cx="1833736" cy="1008112"/>
          </a:xfrm>
          <a:prstGeom prst="straightConnector1">
            <a:avLst/>
          </a:prstGeom>
          <a:noFill/>
          <a:ln w="31750" algn="ctr">
            <a:solidFill>
              <a:srgbClr val="003366"/>
            </a:solidFill>
            <a:prstDash val="dash"/>
            <a:round/>
            <a:headEnd/>
            <a:tailEnd type="arrow" w="med" len="med"/>
          </a:ln>
        </p:spPr>
      </p:cxnSp>
      <p:cxnSp>
        <p:nvCxnSpPr>
          <p:cNvPr id="18" name="Straight Arrow Connector 24"/>
          <p:cNvCxnSpPr>
            <a:cxnSpLocks noChangeShapeType="1"/>
            <a:endCxn id="16" idx="0"/>
          </p:cNvCxnSpPr>
          <p:nvPr/>
        </p:nvCxnSpPr>
        <p:spPr bwMode="auto">
          <a:xfrm rot="10800000" flipV="1">
            <a:off x="4461520" y="4149080"/>
            <a:ext cx="1910680" cy="1008112"/>
          </a:xfrm>
          <a:prstGeom prst="straightConnector1">
            <a:avLst/>
          </a:prstGeom>
          <a:noFill/>
          <a:ln w="31750" algn="ctr">
            <a:solidFill>
              <a:srgbClr val="003366"/>
            </a:solidFill>
            <a:prstDash val="dash"/>
            <a:round/>
            <a:headEnd/>
            <a:tailEnd type="arrow" w="med" len="med"/>
          </a:ln>
        </p:spPr>
      </p:cxnSp>
      <p:sp>
        <p:nvSpPr>
          <p:cNvPr id="19" name="TextBox 27"/>
          <p:cNvSpPr txBox="1">
            <a:spLocks noChangeArrowheads="1"/>
          </p:cNvSpPr>
          <p:nvPr/>
        </p:nvSpPr>
        <p:spPr bwMode="auto">
          <a:xfrm>
            <a:off x="2627784" y="4653136"/>
            <a:ext cx="3954929" cy="307777"/>
          </a:xfrm>
          <a:prstGeom prst="rect">
            <a:avLst/>
          </a:prstGeom>
          <a:noFill/>
          <a:ln w="9525">
            <a:noFill/>
            <a:miter lim="800000"/>
            <a:headEnd/>
            <a:tailEnd/>
          </a:ln>
        </p:spPr>
        <p:txBody>
          <a:bodyPr wrap="none">
            <a:spAutoFit/>
          </a:bodyPr>
          <a:lstStyle/>
          <a:p>
            <a:r>
              <a:rPr lang="en-US" altLang="zh-CN" sz="1400" dirty="0">
                <a:latin typeface="+mj-ea"/>
                <a:ea typeface="+mj-ea"/>
                <a:cs typeface="Apple LiGothic Medium"/>
              </a:rPr>
              <a:t>5</a:t>
            </a:r>
            <a:r>
              <a:rPr lang="en-US" altLang="zh-CN" sz="1400" dirty="0" smtClean="0">
                <a:latin typeface="+mj-ea"/>
                <a:ea typeface="+mj-ea"/>
                <a:cs typeface="Apple LiGothic Medium"/>
              </a:rPr>
              <a:t>.</a:t>
            </a:r>
            <a:r>
              <a:rPr lang="zh-CN" altLang="en-US" sz="1400" dirty="0" smtClean="0">
                <a:latin typeface="+mj-ea"/>
                <a:ea typeface="+mj-ea"/>
                <a:cs typeface="Apple LiGothic Medium"/>
              </a:rPr>
              <a:t>后台定时采集服务调用次数和调用时间等信息</a:t>
            </a:r>
            <a:endParaRPr lang="en-US" sz="1400" dirty="0">
              <a:latin typeface="+mj-ea"/>
              <a:ea typeface="+mj-ea"/>
              <a:cs typeface="Apple LiGothic Medium"/>
            </a:endParaRPr>
          </a:p>
        </p:txBody>
      </p:sp>
      <p:cxnSp>
        <p:nvCxnSpPr>
          <p:cNvPr id="20" name="Straight Arrow Connector 9"/>
          <p:cNvCxnSpPr>
            <a:cxnSpLocks noChangeShapeType="1"/>
            <a:stCxn id="10" idx="3"/>
            <a:endCxn id="11" idx="1"/>
          </p:cNvCxnSpPr>
          <p:nvPr/>
        </p:nvCxnSpPr>
        <p:spPr bwMode="auto">
          <a:xfrm>
            <a:off x="2632720" y="3906416"/>
            <a:ext cx="3824808" cy="1588"/>
          </a:xfrm>
          <a:prstGeom prst="straightConnector1">
            <a:avLst/>
          </a:prstGeom>
          <a:noFill/>
          <a:ln w="31750" algn="ctr">
            <a:solidFill>
              <a:srgbClr val="003366"/>
            </a:solidFill>
            <a:round/>
            <a:headEnd/>
            <a:tailEnd type="arrow" w="med" len="med"/>
          </a:ln>
        </p:spPr>
      </p:cxnSp>
      <p:cxnSp>
        <p:nvCxnSpPr>
          <p:cNvPr id="21" name="Straight Arrow Connector 9"/>
          <p:cNvCxnSpPr>
            <a:cxnSpLocks noChangeShapeType="1"/>
          </p:cNvCxnSpPr>
          <p:nvPr/>
        </p:nvCxnSpPr>
        <p:spPr bwMode="auto">
          <a:xfrm>
            <a:off x="1547664" y="2060848"/>
            <a:ext cx="576064" cy="1588"/>
          </a:xfrm>
          <a:prstGeom prst="straightConnector1">
            <a:avLst/>
          </a:prstGeom>
          <a:noFill/>
          <a:ln w="31750" algn="ctr">
            <a:solidFill>
              <a:srgbClr val="003366"/>
            </a:solidFill>
            <a:round/>
            <a:headEnd/>
            <a:tailEnd type="arrow" w="med" len="med"/>
          </a:ln>
        </p:spPr>
      </p:cxnSp>
      <p:cxnSp>
        <p:nvCxnSpPr>
          <p:cNvPr id="22" name="Straight Arrow Connector 20"/>
          <p:cNvCxnSpPr>
            <a:cxnSpLocks noChangeShapeType="1"/>
          </p:cNvCxnSpPr>
          <p:nvPr/>
        </p:nvCxnSpPr>
        <p:spPr bwMode="auto">
          <a:xfrm>
            <a:off x="1547664" y="2348880"/>
            <a:ext cx="576064" cy="1588"/>
          </a:xfrm>
          <a:prstGeom prst="straightConnector1">
            <a:avLst/>
          </a:prstGeom>
          <a:noFill/>
          <a:ln w="31750" algn="ctr">
            <a:solidFill>
              <a:srgbClr val="003366"/>
            </a:solidFill>
            <a:prstDash val="dash"/>
            <a:round/>
            <a:headEnd/>
            <a:tailEnd type="arrow" w="med" len="med"/>
          </a:ln>
        </p:spPr>
      </p:cxnSp>
      <p:sp>
        <p:nvSpPr>
          <p:cNvPr id="23" name="TextBox 27"/>
          <p:cNvSpPr txBox="1"/>
          <p:nvPr/>
        </p:nvSpPr>
        <p:spPr>
          <a:xfrm>
            <a:off x="2123728" y="1916832"/>
            <a:ext cx="723275" cy="307777"/>
          </a:xfrm>
          <a:prstGeom prst="rect">
            <a:avLst/>
          </a:prstGeom>
          <a:noFill/>
        </p:spPr>
        <p:txBody>
          <a:bodyPr wrap="none" rtlCol="0">
            <a:spAutoFit/>
          </a:bodyPr>
          <a:lstStyle/>
          <a:p>
            <a:r>
              <a:rPr lang="zh-CN" altLang="en-US" sz="1400" dirty="0" smtClean="0"/>
              <a:t>长连接</a:t>
            </a:r>
            <a:endParaRPr lang="zh-CN" altLang="en-US" sz="1400" dirty="0"/>
          </a:p>
        </p:txBody>
      </p:sp>
      <p:sp>
        <p:nvSpPr>
          <p:cNvPr id="24" name="TextBox 28"/>
          <p:cNvSpPr txBox="1"/>
          <p:nvPr/>
        </p:nvSpPr>
        <p:spPr>
          <a:xfrm>
            <a:off x="2123728" y="2204864"/>
            <a:ext cx="723275" cy="307777"/>
          </a:xfrm>
          <a:prstGeom prst="rect">
            <a:avLst/>
          </a:prstGeom>
          <a:noFill/>
        </p:spPr>
        <p:txBody>
          <a:bodyPr wrap="none" rtlCol="0">
            <a:spAutoFit/>
          </a:bodyPr>
          <a:lstStyle/>
          <a:p>
            <a:r>
              <a:rPr lang="zh-CN" altLang="en-US" sz="1400" dirty="0" smtClean="0"/>
              <a:t>短连接</a:t>
            </a:r>
            <a:endParaRPr lang="zh-CN" altLang="en-US" sz="1400" dirty="0"/>
          </a:p>
        </p:txBody>
      </p:sp>
      <p:cxnSp>
        <p:nvCxnSpPr>
          <p:cNvPr id="25" name="直接箭头连接符 29"/>
          <p:cNvCxnSpPr/>
          <p:nvPr/>
        </p:nvCxnSpPr>
        <p:spPr>
          <a:xfrm rot="5400000" flipH="1" flipV="1">
            <a:off x="2304145" y="4112679"/>
            <a:ext cx="360040" cy="79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30"/>
          <p:cNvCxnSpPr/>
          <p:nvPr/>
        </p:nvCxnSpPr>
        <p:spPr>
          <a:xfrm rot="5400000">
            <a:off x="6407410" y="4185084"/>
            <a:ext cx="360834" cy="79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56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4</a:t>
            </a:r>
            <a:r>
              <a:rPr lang="zh-CN" altLang="en-US" sz="4000" dirty="0" smtClean="0"/>
              <a:t>、快速启动</a:t>
            </a:r>
            <a:endParaRPr lang="en-US" altLang="zh-CN" sz="4000" dirty="0" smtClean="0"/>
          </a:p>
        </p:txBody>
      </p:sp>
    </p:spTree>
    <p:extLst>
      <p:ext uri="{BB962C8B-B14F-4D97-AF65-F5344CB8AC3E}">
        <p14:creationId xmlns:p14="http://schemas.microsoft.com/office/powerpoint/2010/main" val="1479103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lstStyle/>
          <a:p>
            <a:pPr marL="514350" indent="-514350"/>
            <a:r>
              <a:rPr lang="zh-CN" altLang="en-US" dirty="0" smtClean="0"/>
              <a:t>快速启动</a:t>
            </a:r>
            <a:endParaRPr lang="en-US" altLang="zh-CN" dirty="0" smtClean="0"/>
          </a:p>
        </p:txBody>
      </p:sp>
      <p:sp>
        <p:nvSpPr>
          <p:cNvPr id="3" name="TextBox 2"/>
          <p:cNvSpPr txBox="1"/>
          <p:nvPr/>
        </p:nvSpPr>
        <p:spPr>
          <a:xfrm>
            <a:off x="683568" y="1124744"/>
            <a:ext cx="7920880" cy="2123658"/>
          </a:xfrm>
          <a:prstGeom prst="rect">
            <a:avLst/>
          </a:prstGeom>
          <a:noFill/>
        </p:spPr>
        <p:txBody>
          <a:bodyPr wrap="square" rtlCol="0">
            <a:spAutoFit/>
          </a:bodyPr>
          <a:lstStyle/>
          <a:p>
            <a:r>
              <a:rPr lang="zh-CN" altLang="en-US" sz="3600" dirty="0" smtClean="0">
                <a:solidFill>
                  <a:schemeClr val="tx2">
                    <a:lumMod val="60000"/>
                    <a:lumOff val="40000"/>
                  </a:schemeClr>
                </a:solidFill>
                <a:latin typeface="微软雅黑" pitchFamily="34" charset="-122"/>
                <a:ea typeface="微软雅黑" pitchFamily="34" charset="-122"/>
              </a:rPr>
              <a:t>快速启动</a:t>
            </a:r>
            <a:endParaRPr lang="en-US" altLang="zh-CN" sz="3600" dirty="0" smtClean="0">
              <a:solidFill>
                <a:schemeClr val="tx2">
                  <a:lumMod val="60000"/>
                  <a:lumOff val="40000"/>
                </a:schemeClr>
              </a:solidFill>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en-US" altLang="zh-CN" sz="2400" dirty="0"/>
              <a:t>Dubbo</a:t>
            </a:r>
            <a:r>
              <a:rPr lang="zh-CN" altLang="en-US" sz="2400" dirty="0"/>
              <a:t>采用全</a:t>
            </a:r>
            <a:r>
              <a:rPr lang="en-US" altLang="zh-CN" sz="2400" dirty="0"/>
              <a:t>Spring</a:t>
            </a:r>
            <a:r>
              <a:rPr lang="zh-CN" altLang="en-US" sz="2400" dirty="0"/>
              <a:t>配置方式，透明化接入应用，对应用没有任何</a:t>
            </a:r>
            <a:r>
              <a:rPr lang="en-US" altLang="zh-CN" sz="2400" dirty="0"/>
              <a:t>API</a:t>
            </a:r>
            <a:r>
              <a:rPr lang="zh-CN" altLang="en-US" sz="2400" dirty="0"/>
              <a:t>侵入，只需用</a:t>
            </a:r>
            <a:r>
              <a:rPr lang="en-US" altLang="zh-CN" sz="2400" dirty="0"/>
              <a:t>Spring</a:t>
            </a:r>
            <a:r>
              <a:rPr lang="zh-CN" altLang="en-US" sz="2400" dirty="0"/>
              <a:t>加载</a:t>
            </a:r>
            <a:r>
              <a:rPr lang="en-US" altLang="zh-CN" sz="2400" dirty="0"/>
              <a:t>Dubbo</a:t>
            </a:r>
            <a:r>
              <a:rPr lang="zh-CN" altLang="en-US" sz="2400" dirty="0"/>
              <a:t>的配置即可，</a:t>
            </a:r>
            <a:r>
              <a:rPr lang="en-US" altLang="zh-CN" sz="2400" dirty="0"/>
              <a:t>Dubbo</a:t>
            </a:r>
            <a:r>
              <a:rPr lang="zh-CN" altLang="en-US" sz="2400" dirty="0"/>
              <a:t>基于</a:t>
            </a:r>
            <a:r>
              <a:rPr lang="en-US" altLang="zh-CN" sz="2400" dirty="0"/>
              <a:t>Spring</a:t>
            </a:r>
            <a:r>
              <a:rPr lang="zh-CN" altLang="en-US" sz="2400" dirty="0"/>
              <a:t>的</a:t>
            </a:r>
            <a:r>
              <a:rPr lang="en-US" altLang="zh-CN" sz="2400" dirty="0"/>
              <a:t>Schema</a:t>
            </a:r>
            <a:r>
              <a:rPr lang="zh-CN" altLang="en-US" sz="2400" dirty="0"/>
              <a:t>扩展进行加载。</a:t>
            </a:r>
            <a:endParaRPr lang="zh-CN" altLang="en-US" sz="2400" b="1" dirty="0"/>
          </a:p>
        </p:txBody>
      </p:sp>
    </p:spTree>
    <p:extLst>
      <p:ext uri="{BB962C8B-B14F-4D97-AF65-F5344CB8AC3E}">
        <p14:creationId xmlns:p14="http://schemas.microsoft.com/office/powerpoint/2010/main" val="3346705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5</a:t>
            </a:r>
            <a:r>
              <a:rPr lang="zh-CN" altLang="en-US" sz="4000" dirty="0" smtClean="0"/>
              <a:t>、服务提供者</a:t>
            </a:r>
            <a:endParaRPr lang="en-US" altLang="zh-CN" sz="4000" dirty="0" smtClean="0"/>
          </a:p>
        </p:txBody>
      </p:sp>
    </p:spTree>
    <p:extLst>
      <p:ext uri="{BB962C8B-B14F-4D97-AF65-F5344CB8AC3E}">
        <p14:creationId xmlns:p14="http://schemas.microsoft.com/office/powerpoint/2010/main" val="1762489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lstStyle/>
          <a:p>
            <a:pPr marL="514350" indent="-514350"/>
            <a:r>
              <a:rPr lang="zh-CN" altLang="en-US" dirty="0" smtClean="0"/>
              <a:t>服务提供者</a:t>
            </a:r>
            <a:endParaRPr lang="en-US" altLang="zh-CN" dirty="0" smtClean="0"/>
          </a:p>
        </p:txBody>
      </p:sp>
      <p:sp>
        <p:nvSpPr>
          <p:cNvPr id="3" name="TextBox 2"/>
          <p:cNvSpPr txBox="1"/>
          <p:nvPr/>
        </p:nvSpPr>
        <p:spPr>
          <a:xfrm>
            <a:off x="683568" y="1124744"/>
            <a:ext cx="7920880" cy="1754326"/>
          </a:xfrm>
          <a:prstGeom prst="rect">
            <a:avLst/>
          </a:prstGeom>
          <a:noFill/>
        </p:spPr>
        <p:txBody>
          <a:bodyPr wrap="square" rtlCol="0">
            <a:spAutoFit/>
          </a:bodyPr>
          <a:lstStyle/>
          <a:p>
            <a:r>
              <a:rPr lang="zh-CN" altLang="en-US" sz="3600" dirty="0">
                <a:solidFill>
                  <a:schemeClr val="tx2">
                    <a:lumMod val="60000"/>
                    <a:lumOff val="40000"/>
                  </a:schemeClr>
                </a:solidFill>
                <a:latin typeface="微软雅黑" pitchFamily="34" charset="-122"/>
                <a:ea typeface="微软雅黑" pitchFamily="34" charset="-122"/>
              </a:rPr>
              <a:t>定义服务</a:t>
            </a:r>
            <a:r>
              <a:rPr lang="zh-CN" altLang="en-US" sz="3600" dirty="0" smtClean="0">
                <a:solidFill>
                  <a:schemeClr val="tx2">
                    <a:lumMod val="60000"/>
                    <a:lumOff val="40000"/>
                  </a:schemeClr>
                </a:solidFill>
                <a:latin typeface="微软雅黑" pitchFamily="34" charset="-122"/>
                <a:ea typeface="微软雅黑" pitchFamily="34" charset="-122"/>
              </a:rPr>
              <a:t>接口</a:t>
            </a:r>
            <a:endParaRPr lang="en-US" altLang="zh-CN" sz="3600" dirty="0" smtClean="0">
              <a:solidFill>
                <a:schemeClr val="tx2">
                  <a:lumMod val="60000"/>
                  <a:lumOff val="40000"/>
                </a:schemeClr>
              </a:solidFill>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a:t>定义服务接口</a:t>
            </a:r>
            <a:r>
              <a:rPr lang="en-US" altLang="zh-CN" sz="2400" dirty="0"/>
              <a:t>: (</a:t>
            </a:r>
            <a:r>
              <a:rPr lang="zh-CN" altLang="en-US" sz="2400" dirty="0"/>
              <a:t>该接口需单独打包，在服务提供方和消费方共享</a:t>
            </a:r>
            <a:r>
              <a:rPr lang="en-US" altLang="zh-CN" sz="2400" dirty="0"/>
              <a:t>)</a:t>
            </a:r>
            <a:endParaRPr lang="zh-CN" altLang="en-US" sz="24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996952"/>
            <a:ext cx="551497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18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lstStyle/>
          <a:p>
            <a:pPr marL="514350" indent="-514350"/>
            <a:r>
              <a:rPr lang="zh-CN" altLang="en-US" dirty="0"/>
              <a:t>在服务提供方实现接口</a:t>
            </a:r>
            <a:endParaRPr lang="en-US" altLang="zh-CN" dirty="0" smtClean="0"/>
          </a:p>
        </p:txBody>
      </p:sp>
      <p:sp>
        <p:nvSpPr>
          <p:cNvPr id="3" name="TextBox 2"/>
          <p:cNvSpPr txBox="1"/>
          <p:nvPr/>
        </p:nvSpPr>
        <p:spPr>
          <a:xfrm>
            <a:off x="683568" y="1124744"/>
            <a:ext cx="7920880" cy="1384995"/>
          </a:xfrm>
          <a:prstGeom prst="rect">
            <a:avLst/>
          </a:prstGeom>
          <a:noFill/>
        </p:spPr>
        <p:txBody>
          <a:bodyPr wrap="square" rtlCol="0">
            <a:spAutoFit/>
          </a:bodyPr>
          <a:lstStyle/>
          <a:p>
            <a:r>
              <a:rPr lang="zh-CN" altLang="en-US" sz="3600" dirty="0">
                <a:solidFill>
                  <a:schemeClr val="tx2">
                    <a:lumMod val="60000"/>
                    <a:lumOff val="40000"/>
                  </a:schemeClr>
                </a:solidFill>
                <a:latin typeface="微软雅黑" pitchFamily="34" charset="-122"/>
                <a:ea typeface="微软雅黑" pitchFamily="34" charset="-122"/>
              </a:rPr>
              <a:t>在服务提供方实现</a:t>
            </a:r>
            <a:r>
              <a:rPr lang="zh-CN" altLang="en-US" sz="3600" dirty="0" smtClean="0">
                <a:solidFill>
                  <a:schemeClr val="tx2">
                    <a:lumMod val="60000"/>
                    <a:lumOff val="40000"/>
                  </a:schemeClr>
                </a:solidFill>
                <a:latin typeface="微软雅黑" pitchFamily="34" charset="-122"/>
                <a:ea typeface="微软雅黑" pitchFamily="34" charset="-122"/>
              </a:rPr>
              <a:t>接口</a:t>
            </a:r>
            <a:endParaRPr lang="en-US" altLang="zh-CN" sz="3600" dirty="0" smtClean="0">
              <a:solidFill>
                <a:schemeClr val="tx2">
                  <a:lumMod val="60000"/>
                  <a:lumOff val="40000"/>
                </a:schemeClr>
              </a:solidFill>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a:t>在服务提供方实现接口：</a:t>
            </a:r>
            <a:r>
              <a:rPr lang="en-US" altLang="zh-CN" sz="2400" dirty="0"/>
              <a:t>(</a:t>
            </a:r>
            <a:r>
              <a:rPr lang="zh-CN" altLang="en-US" sz="2400" dirty="0"/>
              <a:t>对服务消费方隐藏实现</a:t>
            </a:r>
            <a:r>
              <a:rPr lang="en-US" altLang="zh-CN" sz="2400" dirty="0"/>
              <a:t>)</a:t>
            </a:r>
            <a:endParaRPr lang="zh-CN" altLang="en-US" sz="24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636912"/>
            <a:ext cx="5524500"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7488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lstStyle/>
          <a:p>
            <a:pPr marL="514350" indent="-514350"/>
            <a:r>
              <a:rPr lang="zh-CN" altLang="en-US" dirty="0"/>
              <a:t>用</a:t>
            </a:r>
            <a:r>
              <a:rPr lang="en-US" altLang="zh-CN" dirty="0"/>
              <a:t>Spring</a:t>
            </a:r>
            <a:r>
              <a:rPr lang="zh-CN" altLang="en-US" dirty="0"/>
              <a:t>配置声明暴露服务</a:t>
            </a:r>
            <a:endParaRPr lang="en-US" altLang="zh-CN" dirty="0" smtClean="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980728"/>
            <a:ext cx="8401050"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9389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lstStyle/>
          <a:p>
            <a:pPr marL="514350" indent="-514350"/>
            <a:r>
              <a:rPr lang="zh-CN" altLang="en-US" dirty="0"/>
              <a:t>加载</a:t>
            </a:r>
            <a:r>
              <a:rPr lang="en-US" altLang="zh-CN" dirty="0"/>
              <a:t>Spring</a:t>
            </a:r>
            <a:r>
              <a:rPr lang="zh-CN" altLang="en-US" dirty="0"/>
              <a:t>配置</a:t>
            </a:r>
            <a:endParaRPr lang="en-US" altLang="zh-CN"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052736"/>
            <a:ext cx="769620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472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6</a:t>
            </a:r>
            <a:r>
              <a:rPr lang="zh-CN" altLang="en-US" sz="4000" dirty="0" smtClean="0"/>
              <a:t>、服务消费者</a:t>
            </a:r>
            <a:endParaRPr lang="en-US" altLang="zh-CN" sz="4000" dirty="0" smtClean="0"/>
          </a:p>
        </p:txBody>
      </p:sp>
    </p:spTree>
    <p:extLst>
      <p:ext uri="{BB962C8B-B14F-4D97-AF65-F5344CB8AC3E}">
        <p14:creationId xmlns:p14="http://schemas.microsoft.com/office/powerpoint/2010/main" val="30888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25" y="27856"/>
            <a:ext cx="8982075" cy="664840"/>
          </a:xfrm>
        </p:spPr>
        <p:txBody>
          <a:bodyPr/>
          <a:lstStyle/>
          <a:p>
            <a:pPr marL="514350" indent="-514350"/>
            <a:r>
              <a:rPr lang="zh-CN" altLang="en-US" dirty="0"/>
              <a:t>通过</a:t>
            </a:r>
            <a:r>
              <a:rPr lang="en-US" altLang="zh-CN" dirty="0"/>
              <a:t>Spring</a:t>
            </a:r>
            <a:r>
              <a:rPr lang="zh-CN" altLang="en-US" dirty="0"/>
              <a:t>配置引用远程服务</a:t>
            </a:r>
            <a:endParaRPr lang="en-US" altLang="zh-CN"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985838"/>
            <a:ext cx="882015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472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18" y="27856"/>
            <a:ext cx="9123182" cy="664840"/>
          </a:xfrm>
        </p:spPr>
        <p:txBody>
          <a:bodyPr/>
          <a:lstStyle/>
          <a:p>
            <a:pPr algn="ctr"/>
            <a:r>
              <a:rPr lang="zh-CN" altLang="en-US" dirty="0" smtClean="0"/>
              <a:t>课程内容</a:t>
            </a:r>
            <a:endParaRPr lang="zh-CN" altLang="en-US" dirty="0"/>
          </a:p>
        </p:txBody>
      </p:sp>
      <p:sp>
        <p:nvSpPr>
          <p:cNvPr id="3" name="TextBox 2"/>
          <p:cNvSpPr txBox="1"/>
          <p:nvPr/>
        </p:nvSpPr>
        <p:spPr>
          <a:xfrm>
            <a:off x="2195736" y="1268760"/>
            <a:ext cx="4702249" cy="3108543"/>
          </a:xfrm>
          <a:prstGeom prst="rect">
            <a:avLst/>
          </a:prstGeom>
          <a:noFill/>
        </p:spPr>
        <p:txBody>
          <a:bodyPr wrap="none" rtlCol="0">
            <a:spAutoFit/>
          </a:bodyPr>
          <a:lstStyle/>
          <a:p>
            <a:pPr marL="514350" indent="-514350">
              <a:buFont typeface="+mj-lt"/>
              <a:buAutoNum type="arabicPeriod"/>
            </a:pPr>
            <a:r>
              <a:rPr lang="en-US" altLang="zh-CN" sz="2800" dirty="0">
                <a:latin typeface="微软雅黑" pitchFamily="34" charset="-122"/>
                <a:ea typeface="微软雅黑" pitchFamily="34" charset="-122"/>
              </a:rPr>
              <a:t>Dubbo</a:t>
            </a:r>
            <a:r>
              <a:rPr lang="zh-CN" altLang="en-US" sz="2800" dirty="0">
                <a:latin typeface="微软雅黑" pitchFamily="34" charset="-122"/>
                <a:ea typeface="微软雅黑" pitchFamily="34" charset="-122"/>
              </a:rPr>
              <a:t>是</a:t>
            </a:r>
            <a:r>
              <a:rPr lang="zh-CN" altLang="en-US" sz="2800" dirty="0" smtClean="0">
                <a:latin typeface="微软雅黑" pitchFamily="34" charset="-122"/>
                <a:ea typeface="微软雅黑" pitchFamily="34" charset="-122"/>
              </a:rPr>
              <a:t>什么？</a:t>
            </a:r>
            <a:endParaRPr lang="en-US" altLang="zh-CN" sz="2800" dirty="0" smtClean="0">
              <a:latin typeface="微软雅黑" pitchFamily="34" charset="-122"/>
              <a:ea typeface="微软雅黑" pitchFamily="34" charset="-122"/>
            </a:endParaRPr>
          </a:p>
          <a:p>
            <a:pPr marL="514350" indent="-514350">
              <a:buFont typeface="+mj-lt"/>
              <a:buAutoNum type="arabicPeriod"/>
            </a:pPr>
            <a:r>
              <a:rPr lang="en-US" altLang="zh-CN" sz="2800" dirty="0">
                <a:latin typeface="微软雅黑" pitchFamily="34" charset="-122"/>
                <a:ea typeface="微软雅黑" pitchFamily="34" charset="-122"/>
              </a:rPr>
              <a:t>Dubbo</a:t>
            </a:r>
            <a:r>
              <a:rPr lang="zh-CN" altLang="en-US" sz="2800" dirty="0">
                <a:latin typeface="微软雅黑" pitchFamily="34" charset="-122"/>
                <a:ea typeface="微软雅黑" pitchFamily="34" charset="-122"/>
              </a:rPr>
              <a:t>能做什么</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514350" indent="-514350">
              <a:buFont typeface="+mj-lt"/>
              <a:buAutoNum type="arabicPeriod"/>
            </a:pPr>
            <a:r>
              <a:rPr lang="en-US" altLang="zh-CN" sz="2800" dirty="0" smtClean="0">
                <a:latin typeface="微软雅黑" pitchFamily="34" charset="-122"/>
                <a:ea typeface="微软雅黑" pitchFamily="34" charset="-122"/>
              </a:rPr>
              <a:t>Dubbo</a:t>
            </a:r>
            <a:r>
              <a:rPr lang="zh-CN" altLang="en-US" sz="2800" dirty="0" smtClean="0">
                <a:latin typeface="微软雅黑" pitchFamily="34" charset="-122"/>
                <a:ea typeface="微软雅黑" pitchFamily="34" charset="-122"/>
              </a:rPr>
              <a:t>的原理</a:t>
            </a:r>
            <a:endParaRPr lang="en-US" altLang="zh-CN" sz="2800" dirty="0" smtClean="0">
              <a:latin typeface="微软雅黑" pitchFamily="34" charset="-122"/>
              <a:ea typeface="微软雅黑" pitchFamily="34" charset="-122"/>
            </a:endParaRPr>
          </a:p>
          <a:p>
            <a:pPr marL="514350" indent="-514350">
              <a:buFont typeface="+mj-lt"/>
              <a:buAutoNum type="arabicPeriod"/>
            </a:pPr>
            <a:r>
              <a:rPr lang="zh-CN" altLang="en-US" sz="2800" dirty="0" smtClean="0">
                <a:latin typeface="微软雅黑" pitchFamily="34" charset="-122"/>
                <a:ea typeface="微软雅黑" pitchFamily="34" charset="-122"/>
              </a:rPr>
              <a:t>快速启动</a:t>
            </a:r>
            <a:endParaRPr lang="en-US" altLang="zh-CN" sz="2800" dirty="0" smtClean="0">
              <a:latin typeface="微软雅黑" pitchFamily="34" charset="-122"/>
              <a:ea typeface="微软雅黑" pitchFamily="34" charset="-122"/>
            </a:endParaRPr>
          </a:p>
          <a:p>
            <a:pPr marL="514350" indent="-514350">
              <a:buFont typeface="+mj-lt"/>
              <a:buAutoNum type="arabicPeriod"/>
            </a:pPr>
            <a:r>
              <a:rPr lang="zh-CN" altLang="en-US" sz="2800" dirty="0" smtClean="0">
                <a:latin typeface="微软雅黑" pitchFamily="34" charset="-122"/>
                <a:ea typeface="微软雅黑" pitchFamily="34" charset="-122"/>
              </a:rPr>
              <a:t>服务提供者</a:t>
            </a:r>
            <a:endParaRPr lang="en-US" altLang="zh-CN" sz="2800" dirty="0" smtClean="0">
              <a:latin typeface="微软雅黑" pitchFamily="34" charset="-122"/>
              <a:ea typeface="微软雅黑" pitchFamily="34" charset="-122"/>
            </a:endParaRPr>
          </a:p>
          <a:p>
            <a:pPr marL="514350" indent="-514350">
              <a:buFont typeface="+mj-lt"/>
              <a:buAutoNum type="arabicPeriod"/>
            </a:pPr>
            <a:r>
              <a:rPr lang="zh-CN" altLang="en-US" sz="2800" dirty="0" smtClean="0">
                <a:latin typeface="微软雅黑" pitchFamily="34" charset="-122"/>
                <a:ea typeface="微软雅黑" pitchFamily="34" charset="-122"/>
              </a:rPr>
              <a:t>服务消费者</a:t>
            </a:r>
            <a:endParaRPr lang="en-US" altLang="zh-CN" sz="2800" dirty="0" smtClean="0">
              <a:latin typeface="微软雅黑" pitchFamily="34" charset="-122"/>
              <a:ea typeface="微软雅黑" pitchFamily="34" charset="-122"/>
            </a:endParaRPr>
          </a:p>
          <a:p>
            <a:pPr marL="514350" indent="-514350">
              <a:buFont typeface="+mj-lt"/>
              <a:buAutoNum type="arabicPeriod"/>
            </a:pPr>
            <a:r>
              <a:rPr lang="en-US" altLang="zh-CN" sz="2800" dirty="0">
                <a:latin typeface="微软雅黑" pitchFamily="34" charset="-122"/>
                <a:ea typeface="微软雅黑" pitchFamily="34" charset="-122"/>
              </a:rPr>
              <a:t>Zookeeper</a:t>
            </a:r>
            <a:r>
              <a:rPr lang="zh-CN" altLang="en-US" sz="2800" dirty="0">
                <a:latin typeface="微软雅黑" pitchFamily="34" charset="-122"/>
                <a:ea typeface="微软雅黑" pitchFamily="34" charset="-122"/>
              </a:rPr>
              <a:t>注册中心</a:t>
            </a:r>
            <a:r>
              <a:rPr lang="zh-CN" altLang="en-US" sz="2800" dirty="0" smtClean="0">
                <a:latin typeface="微软雅黑" pitchFamily="34" charset="-122"/>
                <a:ea typeface="微软雅黑" pitchFamily="34" charset="-122"/>
              </a:rPr>
              <a:t>安装</a:t>
            </a:r>
            <a:endParaRPr lang="zh-CN" altLang="en-US" sz="2800" dirty="0"/>
          </a:p>
        </p:txBody>
      </p:sp>
    </p:spTree>
    <p:extLst>
      <p:ext uri="{BB962C8B-B14F-4D97-AF65-F5344CB8AC3E}">
        <p14:creationId xmlns:p14="http://schemas.microsoft.com/office/powerpoint/2010/main" val="3715844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normAutofit/>
          </a:bodyPr>
          <a:lstStyle/>
          <a:p>
            <a:pPr marL="514350" indent="-514350"/>
            <a:r>
              <a:rPr lang="zh-CN" altLang="en-US" dirty="0"/>
              <a:t>加载</a:t>
            </a:r>
            <a:r>
              <a:rPr lang="en-US" altLang="zh-CN" dirty="0"/>
              <a:t>Spring</a:t>
            </a:r>
            <a:r>
              <a:rPr lang="zh-CN" altLang="en-US" dirty="0"/>
              <a:t>配置，并调用远程服务：</a:t>
            </a:r>
            <a:r>
              <a:rPr lang="en-US" altLang="zh-CN" sz="2000" dirty="0"/>
              <a:t>(</a:t>
            </a:r>
            <a:r>
              <a:rPr lang="zh-CN" altLang="en-US" sz="2000" dirty="0"/>
              <a:t>也可以使用</a:t>
            </a:r>
            <a:r>
              <a:rPr lang="en-US" altLang="zh-CN" sz="2000" dirty="0"/>
              <a:t>IoC</a:t>
            </a:r>
            <a:r>
              <a:rPr lang="zh-CN" altLang="en-US" sz="2000" dirty="0"/>
              <a:t>注入</a:t>
            </a:r>
            <a:r>
              <a:rPr lang="en-US" altLang="zh-CN" sz="2000" dirty="0"/>
              <a:t>)</a:t>
            </a:r>
            <a:endParaRPr lang="en-US" altLang="zh-CN" sz="200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985838"/>
            <a:ext cx="871537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331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6</a:t>
            </a:r>
            <a:r>
              <a:rPr lang="zh-CN" altLang="en-US" sz="4000" dirty="0" smtClean="0"/>
              <a:t>、</a:t>
            </a:r>
            <a:r>
              <a:rPr lang="en-US" altLang="zh-CN" sz="4000" dirty="0"/>
              <a:t>Zookeeper</a:t>
            </a:r>
            <a:r>
              <a:rPr lang="zh-CN" altLang="en-US" sz="4000" dirty="0"/>
              <a:t>注册中心安装</a:t>
            </a:r>
            <a:endParaRPr lang="en-US" altLang="zh-CN" sz="4000" dirty="0" smtClean="0"/>
          </a:p>
        </p:txBody>
      </p:sp>
    </p:spTree>
    <p:extLst>
      <p:ext uri="{BB962C8B-B14F-4D97-AF65-F5344CB8AC3E}">
        <p14:creationId xmlns:p14="http://schemas.microsoft.com/office/powerpoint/2010/main" val="643504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en-US" altLang="zh-CN" sz="2400" dirty="0"/>
              <a:t>Zookeeper</a:t>
            </a:r>
            <a:r>
              <a:rPr lang="zh-CN" altLang="en-US" sz="2400" dirty="0"/>
              <a:t>注册中心安装</a:t>
            </a:r>
            <a:endParaRPr lang="en-US" altLang="zh-CN" sz="2400" dirty="0" smtClean="0"/>
          </a:p>
        </p:txBody>
      </p:sp>
      <p:sp>
        <p:nvSpPr>
          <p:cNvPr id="4" name="TextBox 3"/>
          <p:cNvSpPr txBox="1"/>
          <p:nvPr/>
        </p:nvSpPr>
        <p:spPr>
          <a:xfrm>
            <a:off x="683568" y="1124744"/>
            <a:ext cx="7992888" cy="7571303"/>
          </a:xfrm>
          <a:prstGeom prst="rect">
            <a:avLst/>
          </a:prstGeom>
          <a:noFill/>
        </p:spPr>
        <p:txBody>
          <a:bodyPr wrap="square" rtlCol="0">
            <a:spAutoFit/>
          </a:bodyPr>
          <a:lstStyle/>
          <a:p>
            <a:pPr marL="342900" indent="-342900">
              <a:buFont typeface="Wingdings" pitchFamily="2" charset="2"/>
              <a:buChar char="n"/>
            </a:pPr>
            <a:r>
              <a:rPr lang="zh-CN" altLang="en-US" sz="2400" dirty="0">
                <a:solidFill>
                  <a:schemeClr val="tx2">
                    <a:lumMod val="75000"/>
                  </a:schemeClr>
                </a:solidFill>
                <a:latin typeface="微软雅黑" pitchFamily="34" charset="-122"/>
                <a:ea typeface="微软雅黑" pitchFamily="34" charset="-122"/>
              </a:rPr>
              <a:t>建议使用</a:t>
            </a:r>
            <a:r>
              <a:rPr lang="en-US" altLang="zh-CN" sz="2400" dirty="0">
                <a:solidFill>
                  <a:schemeClr val="tx2">
                    <a:lumMod val="75000"/>
                  </a:schemeClr>
                </a:solidFill>
                <a:latin typeface="微软雅黑" pitchFamily="34" charset="-122"/>
                <a:ea typeface="微软雅黑" pitchFamily="34" charset="-122"/>
              </a:rPr>
              <a:t>dubbo-2.3.3</a:t>
            </a:r>
            <a:r>
              <a:rPr lang="zh-CN" altLang="en-US" sz="2400" dirty="0">
                <a:solidFill>
                  <a:schemeClr val="tx2">
                    <a:lumMod val="75000"/>
                  </a:schemeClr>
                </a:solidFill>
                <a:latin typeface="微软雅黑" pitchFamily="34" charset="-122"/>
                <a:ea typeface="微软雅黑" pitchFamily="34" charset="-122"/>
              </a:rPr>
              <a:t>以上版本的</a:t>
            </a:r>
            <a:r>
              <a:rPr lang="en-US" altLang="zh-CN" sz="2400" dirty="0">
                <a:solidFill>
                  <a:schemeClr val="tx2">
                    <a:lumMod val="75000"/>
                  </a:schemeClr>
                </a:solidFill>
                <a:latin typeface="微软雅黑" pitchFamily="34" charset="-122"/>
                <a:ea typeface="微软雅黑" pitchFamily="34" charset="-122"/>
              </a:rPr>
              <a:t>zookeeper</a:t>
            </a:r>
            <a:r>
              <a:rPr lang="zh-CN" altLang="en-US" sz="2400" dirty="0">
                <a:solidFill>
                  <a:schemeClr val="tx2">
                    <a:lumMod val="75000"/>
                  </a:schemeClr>
                </a:solidFill>
                <a:latin typeface="微软雅黑" pitchFamily="34" charset="-122"/>
                <a:ea typeface="微软雅黑" pitchFamily="34" charset="-122"/>
              </a:rPr>
              <a:t>注册中心</a:t>
            </a:r>
            <a:r>
              <a:rPr lang="zh-CN" altLang="en-US" sz="2400" dirty="0" smtClean="0">
                <a:solidFill>
                  <a:schemeClr val="tx2">
                    <a:lumMod val="75000"/>
                  </a:schemeClr>
                </a:solidFill>
                <a:latin typeface="微软雅黑" pitchFamily="34" charset="-122"/>
                <a:ea typeface="微软雅黑" pitchFamily="34" charset="-122"/>
              </a:rPr>
              <a:t>客户端。</a:t>
            </a:r>
            <a:endParaRPr lang="en-US" altLang="zh-CN" sz="2400" dirty="0" smtClean="0">
              <a:solidFill>
                <a:schemeClr val="tx2">
                  <a:lumMod val="75000"/>
                </a:schemeClr>
              </a:solidFill>
              <a:latin typeface="微软雅黑" pitchFamily="34" charset="-122"/>
              <a:ea typeface="微软雅黑" pitchFamily="34" charset="-122"/>
            </a:endParaRPr>
          </a:p>
          <a:p>
            <a:endParaRPr lang="en-US" altLang="zh-CN" sz="2400" dirty="0" smtClean="0">
              <a:solidFill>
                <a:schemeClr val="tx2">
                  <a:lumMod val="75000"/>
                </a:schemeClr>
              </a:solidFill>
              <a:latin typeface="微软雅黑" pitchFamily="34" charset="-122"/>
              <a:ea typeface="微软雅黑" pitchFamily="34" charset="-122"/>
            </a:endParaRPr>
          </a:p>
          <a:p>
            <a:pPr marL="342900" indent="-342900">
              <a:buFont typeface="Wingdings" pitchFamily="2" charset="2"/>
              <a:buChar char="n"/>
            </a:pPr>
            <a:r>
              <a:rPr lang="en-US" altLang="zh-CN" sz="2400" dirty="0">
                <a:solidFill>
                  <a:schemeClr val="tx2">
                    <a:lumMod val="75000"/>
                  </a:schemeClr>
                </a:solidFill>
                <a:latin typeface="微软雅黑" pitchFamily="34" charset="-122"/>
                <a:ea typeface="微软雅黑" pitchFamily="34" charset="-122"/>
              </a:rPr>
              <a:t>Zookeeper</a:t>
            </a:r>
            <a:r>
              <a:rPr lang="zh-CN" altLang="en-US" sz="2400" dirty="0">
                <a:solidFill>
                  <a:schemeClr val="tx2">
                    <a:lumMod val="75000"/>
                  </a:schemeClr>
                </a:solidFill>
                <a:latin typeface="微软雅黑" pitchFamily="34" charset="-122"/>
                <a:ea typeface="微软雅黑" pitchFamily="34" charset="-122"/>
              </a:rPr>
              <a:t>是</a:t>
            </a:r>
            <a:r>
              <a:rPr lang="en-US" altLang="zh-CN" sz="2400" dirty="0">
                <a:solidFill>
                  <a:schemeClr val="tx2">
                    <a:lumMod val="75000"/>
                  </a:schemeClr>
                </a:solidFill>
                <a:latin typeface="微软雅黑" pitchFamily="34" charset="-122"/>
                <a:ea typeface="微软雅黑" pitchFamily="34" charset="-122"/>
              </a:rPr>
              <a:t>Apache Hadoop</a:t>
            </a:r>
            <a:r>
              <a:rPr lang="zh-CN" altLang="en-US" sz="2400" dirty="0">
                <a:solidFill>
                  <a:schemeClr val="tx2">
                    <a:lumMod val="75000"/>
                  </a:schemeClr>
                </a:solidFill>
                <a:latin typeface="微软雅黑" pitchFamily="34" charset="-122"/>
                <a:ea typeface="微软雅黑" pitchFamily="34" charset="-122"/>
              </a:rPr>
              <a:t>的子项目，强度相对较好，建议生产环境使用该注册中心</a:t>
            </a:r>
            <a:r>
              <a:rPr lang="zh-CN" altLang="en-US" sz="2400" dirty="0" smtClean="0">
                <a:solidFill>
                  <a:schemeClr val="tx2">
                    <a:lumMod val="75000"/>
                  </a:schemeClr>
                </a:solidFill>
                <a:latin typeface="微软雅黑" pitchFamily="34" charset="-122"/>
                <a:ea typeface="微软雅黑" pitchFamily="34" charset="-122"/>
              </a:rPr>
              <a:t>。</a:t>
            </a:r>
            <a:endParaRPr lang="en-US" altLang="zh-CN" sz="2400" dirty="0" smtClean="0">
              <a:solidFill>
                <a:schemeClr val="tx2">
                  <a:lumMod val="75000"/>
                </a:schemeClr>
              </a:solidFill>
              <a:latin typeface="微软雅黑" pitchFamily="34" charset="-122"/>
              <a:ea typeface="微软雅黑" pitchFamily="34" charset="-122"/>
            </a:endParaRPr>
          </a:p>
          <a:p>
            <a:endParaRPr lang="en-US" altLang="zh-CN" sz="2400" dirty="0" smtClean="0">
              <a:solidFill>
                <a:schemeClr val="tx2">
                  <a:lumMod val="75000"/>
                </a:schemeClr>
              </a:solidFill>
              <a:latin typeface="微软雅黑" pitchFamily="34" charset="-122"/>
              <a:ea typeface="微软雅黑" pitchFamily="34" charset="-122"/>
            </a:endParaRPr>
          </a:p>
          <a:p>
            <a:pPr marL="342900" indent="-342900">
              <a:buFont typeface="Wingdings" pitchFamily="2" charset="2"/>
              <a:buChar char="n"/>
            </a:pPr>
            <a:r>
              <a:rPr lang="en-US" altLang="zh-CN" sz="2400" dirty="0">
                <a:solidFill>
                  <a:schemeClr val="tx2">
                    <a:lumMod val="75000"/>
                  </a:schemeClr>
                </a:solidFill>
                <a:latin typeface="微软雅黑" pitchFamily="34" charset="-122"/>
                <a:ea typeface="微软雅黑" pitchFamily="34" charset="-122"/>
              </a:rPr>
              <a:t>Dubbo</a:t>
            </a:r>
            <a:r>
              <a:rPr lang="zh-CN" altLang="en-US" sz="2400" dirty="0">
                <a:solidFill>
                  <a:schemeClr val="tx2">
                    <a:lumMod val="75000"/>
                  </a:schemeClr>
                </a:solidFill>
                <a:latin typeface="微软雅黑" pitchFamily="34" charset="-122"/>
                <a:ea typeface="微软雅黑" pitchFamily="34" charset="-122"/>
              </a:rPr>
              <a:t>未对</a:t>
            </a:r>
            <a:r>
              <a:rPr lang="en-US" altLang="zh-CN" sz="2400" dirty="0">
                <a:solidFill>
                  <a:schemeClr val="tx2">
                    <a:lumMod val="75000"/>
                  </a:schemeClr>
                </a:solidFill>
                <a:latin typeface="微软雅黑" pitchFamily="34" charset="-122"/>
                <a:ea typeface="微软雅黑" pitchFamily="34" charset="-122"/>
              </a:rPr>
              <a:t>Zookeeper</a:t>
            </a:r>
            <a:r>
              <a:rPr lang="zh-CN" altLang="en-US" sz="2400" dirty="0">
                <a:solidFill>
                  <a:schemeClr val="tx2">
                    <a:lumMod val="75000"/>
                  </a:schemeClr>
                </a:solidFill>
                <a:latin typeface="微软雅黑" pitchFamily="34" charset="-122"/>
                <a:ea typeface="微软雅黑" pitchFamily="34" charset="-122"/>
              </a:rPr>
              <a:t>服务器端做任何侵入修改，只需安装原生的</a:t>
            </a:r>
            <a:r>
              <a:rPr lang="en-US" altLang="zh-CN" sz="2400" dirty="0">
                <a:solidFill>
                  <a:schemeClr val="tx2">
                    <a:lumMod val="75000"/>
                  </a:schemeClr>
                </a:solidFill>
                <a:latin typeface="微软雅黑" pitchFamily="34" charset="-122"/>
                <a:ea typeface="微软雅黑" pitchFamily="34" charset="-122"/>
              </a:rPr>
              <a:t>Zookeeper</a:t>
            </a:r>
            <a:r>
              <a:rPr lang="zh-CN" altLang="en-US" sz="2400" dirty="0">
                <a:solidFill>
                  <a:schemeClr val="tx2">
                    <a:lumMod val="75000"/>
                  </a:schemeClr>
                </a:solidFill>
                <a:latin typeface="微软雅黑" pitchFamily="34" charset="-122"/>
                <a:ea typeface="微软雅黑" pitchFamily="34" charset="-122"/>
              </a:rPr>
              <a:t>服务器即可，所有注册中心逻辑适配都在调用</a:t>
            </a:r>
            <a:r>
              <a:rPr lang="en-US" altLang="zh-CN" sz="2400" dirty="0">
                <a:solidFill>
                  <a:schemeClr val="tx2">
                    <a:lumMod val="75000"/>
                  </a:schemeClr>
                </a:solidFill>
                <a:latin typeface="微软雅黑" pitchFamily="34" charset="-122"/>
                <a:ea typeface="微软雅黑" pitchFamily="34" charset="-122"/>
              </a:rPr>
              <a:t>Zookeeper</a:t>
            </a:r>
            <a:r>
              <a:rPr lang="zh-CN" altLang="en-US" sz="2400" dirty="0">
                <a:solidFill>
                  <a:schemeClr val="tx2">
                    <a:lumMod val="75000"/>
                  </a:schemeClr>
                </a:solidFill>
                <a:latin typeface="微软雅黑" pitchFamily="34" charset="-122"/>
                <a:ea typeface="微软雅黑" pitchFamily="34" charset="-122"/>
              </a:rPr>
              <a:t>客户端时完成</a:t>
            </a:r>
            <a:r>
              <a:rPr lang="zh-CN" altLang="en-US" sz="2400" dirty="0" smtClean="0">
                <a:solidFill>
                  <a:schemeClr val="tx2">
                    <a:lumMod val="75000"/>
                  </a:schemeClr>
                </a:solidFill>
                <a:latin typeface="微软雅黑" pitchFamily="34" charset="-122"/>
                <a:ea typeface="微软雅黑" pitchFamily="34" charset="-122"/>
              </a:rPr>
              <a:t>。</a:t>
            </a:r>
            <a:endParaRPr lang="en-US" altLang="zh-CN" sz="2400" dirty="0" smtClean="0">
              <a:solidFill>
                <a:schemeClr val="tx2">
                  <a:lumMod val="75000"/>
                </a:schemeClr>
              </a:solidFill>
              <a:latin typeface="微软雅黑" pitchFamily="34" charset="-122"/>
              <a:ea typeface="微软雅黑" pitchFamily="34" charset="-122"/>
            </a:endParaRPr>
          </a:p>
          <a:p>
            <a:pPr marL="342900" indent="-342900">
              <a:buFont typeface="Wingdings" pitchFamily="2" charset="2"/>
              <a:buChar char="n"/>
            </a:pPr>
            <a:endParaRPr lang="en-US" altLang="zh-CN" sz="2400" dirty="0" smtClean="0">
              <a:solidFill>
                <a:schemeClr val="tx2">
                  <a:lumMod val="75000"/>
                </a:schemeClr>
              </a:solidFill>
              <a:latin typeface="微软雅黑" pitchFamily="34" charset="-122"/>
              <a:ea typeface="微软雅黑" pitchFamily="34" charset="-122"/>
            </a:endParaRPr>
          </a:p>
          <a:p>
            <a:pPr marL="342900" indent="-342900">
              <a:buFont typeface="Wingdings" pitchFamily="2" charset="2"/>
              <a:buChar char="n"/>
            </a:pPr>
            <a:r>
              <a:rPr lang="zh-CN" altLang="en-US" sz="2400" dirty="0">
                <a:solidFill>
                  <a:schemeClr val="tx2">
                    <a:lumMod val="75000"/>
                  </a:schemeClr>
                </a:solidFill>
                <a:latin typeface="微软雅黑" pitchFamily="34" charset="-122"/>
                <a:ea typeface="微软雅黑" pitchFamily="34" charset="-122"/>
              </a:rPr>
              <a:t>如果需要，可以考虑使用</a:t>
            </a:r>
            <a:r>
              <a:rPr lang="en-US" altLang="zh-CN" sz="2400" dirty="0" err="1">
                <a:solidFill>
                  <a:schemeClr val="tx2">
                    <a:lumMod val="75000"/>
                  </a:schemeClr>
                </a:solidFill>
                <a:latin typeface="微软雅黑" pitchFamily="34" charset="-122"/>
                <a:ea typeface="微软雅黑" pitchFamily="34" charset="-122"/>
              </a:rPr>
              <a:t>taobao</a:t>
            </a:r>
            <a:r>
              <a:rPr lang="zh-CN" altLang="en-US" sz="2400" dirty="0">
                <a:solidFill>
                  <a:schemeClr val="tx2">
                    <a:lumMod val="75000"/>
                  </a:schemeClr>
                </a:solidFill>
                <a:latin typeface="微软雅黑" pitchFamily="34" charset="-122"/>
                <a:ea typeface="微软雅黑" pitchFamily="34" charset="-122"/>
              </a:rPr>
              <a:t>的</a:t>
            </a:r>
            <a:r>
              <a:rPr lang="en-US" altLang="zh-CN" sz="2400" dirty="0">
                <a:solidFill>
                  <a:schemeClr val="tx2">
                    <a:lumMod val="75000"/>
                  </a:schemeClr>
                </a:solidFill>
                <a:latin typeface="微软雅黑" pitchFamily="34" charset="-122"/>
                <a:ea typeface="微软雅黑" pitchFamily="34" charset="-122"/>
              </a:rPr>
              <a:t>zookeeper</a:t>
            </a:r>
            <a:r>
              <a:rPr lang="zh-CN" altLang="en-US" sz="2400" dirty="0">
                <a:solidFill>
                  <a:schemeClr val="tx2">
                    <a:lumMod val="75000"/>
                  </a:schemeClr>
                </a:solidFill>
                <a:latin typeface="微软雅黑" pitchFamily="34" charset="-122"/>
                <a:ea typeface="微软雅黑" pitchFamily="34" charset="-122"/>
              </a:rPr>
              <a:t>监控：</a:t>
            </a:r>
            <a:r>
              <a:rPr lang="en-US" altLang="zh-CN" sz="2400" dirty="0">
                <a:solidFill>
                  <a:schemeClr val="tx2">
                    <a:lumMod val="75000"/>
                  </a:schemeClr>
                </a:solidFill>
                <a:latin typeface="微软雅黑" pitchFamily="34" charset="-122"/>
                <a:ea typeface="微软雅黑" pitchFamily="34" charset="-122"/>
                <a:hlinkClick r:id="rId3"/>
              </a:rPr>
              <a:t>http://</a:t>
            </a:r>
            <a:r>
              <a:rPr lang="en-US" altLang="zh-CN" sz="2400" dirty="0" smtClean="0">
                <a:solidFill>
                  <a:schemeClr val="tx2">
                    <a:lumMod val="75000"/>
                  </a:schemeClr>
                </a:solidFill>
                <a:latin typeface="微软雅黑" pitchFamily="34" charset="-122"/>
                <a:ea typeface="微软雅黑" pitchFamily="34" charset="-122"/>
                <a:hlinkClick r:id="rId3"/>
              </a:rPr>
              <a:t>rdc.taobao.com/team/jm/archives/1450</a:t>
            </a:r>
            <a:endParaRPr lang="en-US" altLang="zh-CN" sz="2400" dirty="0" smtClean="0">
              <a:solidFill>
                <a:schemeClr val="tx2">
                  <a:lumMod val="75000"/>
                </a:schemeClr>
              </a:solidFill>
              <a:latin typeface="微软雅黑" pitchFamily="34" charset="-122"/>
              <a:ea typeface="微软雅黑" pitchFamily="34" charset="-122"/>
            </a:endParaRPr>
          </a:p>
          <a:p>
            <a:endParaRPr lang="en-US" altLang="zh-CN" sz="2400" dirty="0" smtClean="0">
              <a:solidFill>
                <a:schemeClr val="tx2">
                  <a:lumMod val="75000"/>
                </a:schemeClr>
              </a:solidFill>
              <a:latin typeface="微软雅黑" pitchFamily="34" charset="-122"/>
              <a:ea typeface="微软雅黑" pitchFamily="34" charset="-122"/>
            </a:endParaRPr>
          </a:p>
          <a:p>
            <a:endParaRPr lang="en-US" altLang="zh-CN" sz="2400" dirty="0" smtClean="0">
              <a:solidFill>
                <a:schemeClr val="tx2">
                  <a:lumMod val="75000"/>
                </a:schemeClr>
              </a:solidFill>
              <a:latin typeface="微软雅黑" pitchFamily="34" charset="-122"/>
              <a:ea typeface="微软雅黑" pitchFamily="34" charset="-122"/>
            </a:endParaRPr>
          </a:p>
          <a:p>
            <a:endParaRPr lang="en-US" altLang="zh-CN" sz="2400" dirty="0" smtClean="0">
              <a:solidFill>
                <a:schemeClr val="tx2">
                  <a:lumMod val="75000"/>
                </a:schemeClr>
              </a:solidFill>
              <a:latin typeface="微软雅黑" pitchFamily="34" charset="-122"/>
              <a:ea typeface="微软雅黑" pitchFamily="34" charset="-122"/>
            </a:endParaRPr>
          </a:p>
          <a:p>
            <a:endParaRPr lang="en-US" altLang="zh-CN" sz="2400" dirty="0" smtClean="0">
              <a:solidFill>
                <a:schemeClr val="tx2">
                  <a:lumMod val="75000"/>
                </a:schemeClr>
              </a:solidFill>
              <a:latin typeface="微软雅黑" pitchFamily="34" charset="-122"/>
              <a:ea typeface="微软雅黑" pitchFamily="34" charset="-122"/>
            </a:endParaRPr>
          </a:p>
          <a:p>
            <a:endParaRPr lang="en-US" altLang="zh-CN" sz="2400" dirty="0">
              <a:solidFill>
                <a:schemeClr val="tx2">
                  <a:lumMod val="75000"/>
                </a:schemeClr>
              </a:solidFill>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网址：</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hlinkClick r:id="rId4"/>
              </a:rPr>
              <a:t>http://</a:t>
            </a:r>
            <a:r>
              <a:rPr lang="en-US" altLang="zh-CN" dirty="0" smtClean="0">
                <a:latin typeface="微软雅黑" pitchFamily="34" charset="-122"/>
                <a:ea typeface="微软雅黑" pitchFamily="34" charset="-122"/>
                <a:hlinkClick r:id="rId4"/>
              </a:rPr>
              <a:t>alibaba.github.io/dubbo-doc-static/Zookeeper+Registry+Installation-zh.htm</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1186531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zh-CN" altLang="en-US" sz="2400" dirty="0" smtClean="0"/>
              <a:t>安装、配置</a:t>
            </a:r>
            <a:endParaRPr lang="en-US" altLang="zh-CN" sz="2400" dirty="0" smtClean="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itchFamily="2" charset="2"/>
              <a:buChar char="n"/>
            </a:pPr>
            <a:endParaRPr lang="en-US" altLang="zh-CN" dirty="0" smtClean="0">
              <a:latin typeface="微软雅黑" pitchFamily="34" charset="-122"/>
              <a:ea typeface="微软雅黑" pitchFamily="34" charset="-122"/>
            </a:endParaRPr>
          </a:p>
        </p:txBody>
      </p:sp>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69218"/>
            <a:ext cx="8591550"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8835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zh-CN" altLang="en-US" sz="2400" dirty="0" smtClean="0"/>
              <a:t>安装、配置</a:t>
            </a:r>
            <a:endParaRPr lang="en-US" altLang="zh-CN" sz="2400" dirty="0" smtClean="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itchFamily="2" charset="2"/>
              <a:buChar char="n"/>
            </a:pPr>
            <a:endParaRPr lang="en-US" altLang="zh-CN" dirty="0" smtClean="0">
              <a:latin typeface="微软雅黑" pitchFamily="34" charset="-122"/>
              <a:ea typeface="微软雅黑" pitchFamily="34" charset="-122"/>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51" y="1112168"/>
            <a:ext cx="86106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7482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zh-CN" altLang="en-US" sz="2400" dirty="0" smtClean="0"/>
              <a:t>安装、配置</a:t>
            </a:r>
            <a:endParaRPr lang="en-US" altLang="zh-CN" sz="2400" dirty="0" smtClean="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itchFamily="2" charset="2"/>
              <a:buChar char="n"/>
            </a:pPr>
            <a:endParaRPr lang="en-US" altLang="zh-CN" dirty="0" smtClean="0">
              <a:latin typeface="微软雅黑" pitchFamily="34" charset="-122"/>
              <a:ea typeface="微软雅黑" pitchFamily="34" charset="-122"/>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06177"/>
            <a:ext cx="8077200"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3493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normAutofit/>
          </a:bodyPr>
          <a:lstStyle/>
          <a:p>
            <a:pPr marL="514350" indent="-514350"/>
            <a:r>
              <a:rPr lang="zh-CN" altLang="en-US" sz="2400" dirty="0" smtClean="0"/>
              <a:t>启动、停止</a:t>
            </a:r>
            <a:endParaRPr lang="en-US" altLang="zh-CN" sz="2400" dirty="0" smtClean="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itchFamily="2" charset="2"/>
              <a:buChar char="n"/>
            </a:pPr>
            <a:endParaRPr lang="en-US" altLang="zh-CN" dirty="0" smtClean="0">
              <a:latin typeface="微软雅黑" pitchFamily="34" charset="-122"/>
              <a:ea typeface="微软雅黑" pitchFamily="34" charset="-122"/>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1142578"/>
            <a:ext cx="855345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4658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zh-CN" altLang="en-US" sz="2400" dirty="0"/>
              <a:t>用法</a:t>
            </a:r>
            <a:endParaRPr lang="en-US" altLang="zh-CN" sz="2400" dirty="0" smtClean="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itchFamily="2" charset="2"/>
              <a:buChar char="n"/>
            </a:pPr>
            <a:endParaRPr lang="en-US" altLang="zh-CN" dirty="0" smtClean="0">
              <a:latin typeface="微软雅黑" pitchFamily="34" charset="-122"/>
              <a:ea typeface="微软雅黑" pitchFamily="34" charset="-122"/>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93" y="1109310"/>
            <a:ext cx="86201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8364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normAutofit/>
          </a:bodyPr>
          <a:lstStyle/>
          <a:p>
            <a:pPr marL="514350" indent="-514350"/>
            <a:r>
              <a:rPr lang="zh-CN" altLang="en-US" sz="2000" dirty="0" smtClean="0"/>
              <a:t>参考资料</a:t>
            </a:r>
            <a:endParaRPr lang="en-US" altLang="zh-CN" sz="2000" dirty="0" smtClean="0"/>
          </a:p>
        </p:txBody>
      </p:sp>
      <p:sp>
        <p:nvSpPr>
          <p:cNvPr id="14" name="TextBox 13"/>
          <p:cNvSpPr txBox="1"/>
          <p:nvPr/>
        </p:nvSpPr>
        <p:spPr>
          <a:xfrm>
            <a:off x="683568" y="1124744"/>
            <a:ext cx="7920880" cy="3785652"/>
          </a:xfrm>
          <a:prstGeom prst="rect">
            <a:avLst/>
          </a:prstGeom>
          <a:noFill/>
        </p:spPr>
        <p:txBody>
          <a:bodyPr wrap="square" rtlCol="0">
            <a:spAutoFit/>
          </a:bodyPr>
          <a:lstStyle/>
          <a:p>
            <a:r>
              <a:rPr lang="zh-CN" altLang="en-US" sz="2400" dirty="0">
                <a:latin typeface="微软雅黑" pitchFamily="34" charset="-122"/>
                <a:ea typeface="微软雅黑" pitchFamily="34" charset="-122"/>
              </a:rPr>
              <a:t>开</a:t>
            </a:r>
            <a:r>
              <a:rPr lang="zh-CN" altLang="en-US" sz="2400" dirty="0" smtClean="0">
                <a:latin typeface="微软雅黑" pitchFamily="34" charset="-122"/>
                <a:ea typeface="微软雅黑" pitchFamily="34" charset="-122"/>
              </a:rPr>
              <a:t>源网址：</a:t>
            </a:r>
            <a:endParaRPr lang="en-US" altLang="zh-CN" sz="2400" dirty="0" smtClean="0">
              <a:latin typeface="微软雅黑" pitchFamily="34" charset="-122"/>
              <a:ea typeface="微软雅黑" pitchFamily="34" charset="-122"/>
            </a:endParaRPr>
          </a:p>
          <a:p>
            <a:r>
              <a:rPr lang="en-US" altLang="zh-CN" sz="2400" dirty="0" smtClean="0">
                <a:hlinkClick r:id="rId3"/>
              </a:rPr>
              <a:t>http</a:t>
            </a:r>
            <a:r>
              <a:rPr lang="en-US" altLang="zh-CN" sz="2400" dirty="0">
                <a:hlinkClick r:id="rId3"/>
              </a:rPr>
              <a:t>://</a:t>
            </a:r>
            <a:r>
              <a:rPr lang="en-US" altLang="zh-CN" sz="2400" dirty="0" smtClean="0">
                <a:hlinkClick r:id="rId3"/>
              </a:rPr>
              <a:t>alibaba.github.io/dubbo-doc-static/Home-zh.htm</a:t>
            </a:r>
            <a:endParaRPr lang="en-US" altLang="zh-CN" sz="2400" dirty="0" smtClean="0"/>
          </a:p>
          <a:p>
            <a:endParaRPr lang="en-US" altLang="zh-CN" sz="2400" dirty="0" smtClean="0">
              <a:hlinkClick r:id="rId4"/>
            </a:endParaRPr>
          </a:p>
          <a:p>
            <a:endParaRPr lang="en-US" altLang="zh-CN" sz="2400" dirty="0" smtClean="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Zookeeper</a:t>
            </a:r>
            <a:r>
              <a:rPr lang="zh-CN" altLang="en-US" sz="2400" dirty="0" smtClean="0">
                <a:latin typeface="微软雅黑" pitchFamily="34" charset="-122"/>
                <a:ea typeface="微软雅黑" pitchFamily="34" charset="-122"/>
              </a:rPr>
              <a:t>下载地址：</a:t>
            </a:r>
            <a:endParaRPr lang="en-US" altLang="zh-CN" sz="2400" dirty="0" smtClean="0">
              <a:latin typeface="微软雅黑" pitchFamily="34" charset="-122"/>
              <a:ea typeface="微软雅黑" pitchFamily="34" charset="-122"/>
            </a:endParaRPr>
          </a:p>
          <a:p>
            <a:r>
              <a:rPr lang="en-US" altLang="zh-CN" sz="2400" dirty="0">
                <a:hlinkClick r:id="rId5"/>
              </a:rPr>
              <a:t>http://zookeeper.apache.org/releases.html</a:t>
            </a:r>
            <a:endParaRPr lang="en-US" altLang="zh-CN" sz="2400" dirty="0" smtClean="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Zookeeper</a:t>
            </a:r>
            <a:r>
              <a:rPr lang="zh-CN" altLang="en-US" sz="2400" dirty="0">
                <a:latin typeface="微软雅黑" pitchFamily="34" charset="-122"/>
                <a:ea typeface="微软雅黑" pitchFamily="34" charset="-122"/>
              </a:rPr>
              <a:t>注册中心</a:t>
            </a:r>
            <a:r>
              <a:rPr lang="zh-CN" altLang="en-US" sz="2400" dirty="0" smtClean="0">
                <a:latin typeface="微软雅黑" pitchFamily="34" charset="-122"/>
                <a:ea typeface="微软雅黑" pitchFamily="34" charset="-122"/>
              </a:rPr>
              <a:t>安装：</a:t>
            </a:r>
            <a:endParaRPr lang="en-US" altLang="zh-CN" sz="2400" dirty="0" smtClean="0">
              <a:hlinkClick r:id="rId4"/>
            </a:endParaRPr>
          </a:p>
          <a:p>
            <a:r>
              <a:rPr lang="en-US" altLang="zh-CN" sz="2400" dirty="0" smtClean="0">
                <a:hlinkClick r:id="rId4"/>
              </a:rPr>
              <a:t>http</a:t>
            </a:r>
            <a:r>
              <a:rPr lang="en-US" altLang="zh-CN" sz="2400" dirty="0">
                <a:hlinkClick r:id="rId4"/>
              </a:rPr>
              <a:t>://alibaba.github.io/dubbo-doc-static/Zookeeper+Registry+Installation-zh.htm</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802605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9176" y="1988840"/>
            <a:ext cx="8625631" cy="2123658"/>
          </a:xfrm>
          <a:prstGeom prst="rect">
            <a:avLst/>
          </a:prstGeom>
          <a:noFill/>
        </p:spPr>
        <p:txBody>
          <a:bodyPr wrap="none" rtlCol="0">
            <a:spAutoFit/>
          </a:bodyPr>
          <a:lstStyle/>
          <a:p>
            <a:pPr algn="ctr"/>
            <a:r>
              <a:rPr lang="zh-CN" altLang="en-US" sz="6600" b="1" dirty="0" smtClean="0"/>
              <a:t>谢谢！</a:t>
            </a:r>
            <a:endParaRPr lang="en-US" altLang="zh-CN" sz="6600" b="1" dirty="0" smtClean="0"/>
          </a:p>
          <a:p>
            <a:pPr algn="ctr"/>
            <a:r>
              <a:rPr lang="en-US" altLang="zh-CN" sz="6600" b="1" dirty="0" smtClean="0"/>
              <a:t>Thank You Very Much</a:t>
            </a:r>
            <a:r>
              <a:rPr lang="zh-CN" altLang="en-US" sz="6600" b="1" dirty="0" smtClean="0"/>
              <a:t>！</a:t>
            </a:r>
            <a:endParaRPr lang="zh-CN" altLang="en-US" sz="6600" b="1" dirty="0"/>
          </a:p>
        </p:txBody>
      </p:sp>
    </p:spTree>
    <p:extLst>
      <p:ext uri="{BB962C8B-B14F-4D97-AF65-F5344CB8AC3E}">
        <p14:creationId xmlns:p14="http://schemas.microsoft.com/office/powerpoint/2010/main" val="1573965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27856"/>
            <a:ext cx="7236296" cy="664840"/>
          </a:xfrm>
        </p:spPr>
        <p:txBody>
          <a:bodyPr/>
          <a:lstStyle/>
          <a:p>
            <a:pPr algn="ctr"/>
            <a:r>
              <a:rPr lang="zh-CN" altLang="en-US" dirty="0" smtClean="0"/>
              <a:t>课程目标</a:t>
            </a:r>
            <a:endParaRPr lang="zh-CN" altLang="en-US" dirty="0"/>
          </a:p>
        </p:txBody>
      </p:sp>
      <p:sp>
        <p:nvSpPr>
          <p:cNvPr id="3" name="TextBox 2"/>
          <p:cNvSpPr txBox="1"/>
          <p:nvPr/>
        </p:nvSpPr>
        <p:spPr>
          <a:xfrm>
            <a:off x="1505073" y="1268760"/>
            <a:ext cx="6630815" cy="1384995"/>
          </a:xfrm>
          <a:prstGeom prst="rect">
            <a:avLst/>
          </a:prstGeom>
          <a:noFill/>
        </p:spPr>
        <p:txBody>
          <a:bodyPr wrap="square" rtlCol="0">
            <a:spAutoFit/>
          </a:bodyPr>
          <a:lstStyle/>
          <a:p>
            <a:pPr marL="514350" indent="-514350">
              <a:buFont typeface="+mj-lt"/>
              <a:buAutoNum type="arabicPeriod"/>
            </a:pPr>
            <a:r>
              <a:rPr lang="zh-CN" altLang="en-US" sz="2800" dirty="0" smtClean="0">
                <a:latin typeface="微软雅黑" pitchFamily="34" charset="-122"/>
                <a:ea typeface="微软雅黑" pitchFamily="34" charset="-122"/>
              </a:rPr>
              <a:t>对</a:t>
            </a:r>
            <a:r>
              <a:rPr lang="en-US" altLang="zh-CN" sz="2800" dirty="0" smtClean="0">
                <a:latin typeface="微软雅黑" pitchFamily="34" charset="-122"/>
                <a:ea typeface="微软雅黑" pitchFamily="34" charset="-122"/>
              </a:rPr>
              <a:t>Dubbo</a:t>
            </a:r>
            <a:r>
              <a:rPr lang="zh-CN" altLang="en-US" sz="2800" dirty="0" smtClean="0">
                <a:latin typeface="微软雅黑" pitchFamily="34" charset="-122"/>
                <a:ea typeface="微软雅黑" pitchFamily="34" charset="-122"/>
              </a:rPr>
              <a:t>有基本的认识</a:t>
            </a:r>
            <a:endParaRPr lang="en-US" altLang="zh-CN" sz="2800" dirty="0" smtClean="0">
              <a:latin typeface="微软雅黑" pitchFamily="34" charset="-122"/>
              <a:ea typeface="微软雅黑" pitchFamily="34" charset="-122"/>
            </a:endParaRPr>
          </a:p>
          <a:p>
            <a:pPr marL="514350" indent="-514350">
              <a:buFont typeface="+mj-lt"/>
              <a:buAutoNum type="arabicPeriod"/>
            </a:pPr>
            <a:r>
              <a:rPr lang="zh-CN" altLang="en-US" sz="2800" dirty="0" smtClean="0">
                <a:latin typeface="微软雅黑" pitchFamily="34" charset="-122"/>
                <a:ea typeface="微软雅黑" pitchFamily="34" charset="-122"/>
              </a:rPr>
              <a:t>掌握</a:t>
            </a:r>
            <a:r>
              <a:rPr lang="en-US" altLang="zh-CN" sz="2800" dirty="0" smtClean="0">
                <a:latin typeface="微软雅黑" pitchFamily="34" charset="-122"/>
                <a:ea typeface="微软雅黑" pitchFamily="34" charset="-122"/>
              </a:rPr>
              <a:t>Dubbo</a:t>
            </a:r>
            <a:r>
              <a:rPr lang="zh-CN" altLang="en-US" sz="2800" dirty="0" smtClean="0">
                <a:latin typeface="微软雅黑" pitchFamily="34" charset="-122"/>
                <a:ea typeface="微软雅黑" pitchFamily="34" charset="-122"/>
              </a:rPr>
              <a:t>的基本原理</a:t>
            </a:r>
            <a:endParaRPr lang="en-US" altLang="zh-CN" sz="2800" dirty="0" smtClean="0">
              <a:latin typeface="微软雅黑" pitchFamily="34" charset="-122"/>
              <a:ea typeface="微软雅黑" pitchFamily="34" charset="-122"/>
            </a:endParaRPr>
          </a:p>
          <a:p>
            <a:pPr marL="514350" indent="-514350">
              <a:buFont typeface="+mj-lt"/>
              <a:buAutoNum type="arabicPeriod"/>
            </a:pPr>
            <a:r>
              <a:rPr lang="zh-CN" altLang="en-US" sz="2800" dirty="0" smtClean="0">
                <a:latin typeface="微软雅黑" pitchFamily="34" charset="-122"/>
                <a:ea typeface="微软雅黑" pitchFamily="34" charset="-122"/>
              </a:rPr>
              <a:t>能够快速启动</a:t>
            </a:r>
            <a:r>
              <a:rPr lang="en-US" altLang="zh-CN" sz="2800" dirty="0" smtClean="0">
                <a:latin typeface="微软雅黑" pitchFamily="34" charset="-122"/>
                <a:ea typeface="微软雅黑" pitchFamily="34" charset="-122"/>
              </a:rPr>
              <a:t>Dubbo</a:t>
            </a:r>
            <a:r>
              <a:rPr lang="zh-CN" altLang="en-US" sz="2800" dirty="0" smtClean="0">
                <a:latin typeface="微软雅黑" pitchFamily="34" charset="-122"/>
                <a:ea typeface="微软雅黑" pitchFamily="34" charset="-122"/>
              </a:rPr>
              <a:t>示例</a:t>
            </a: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3581136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1</a:t>
            </a:r>
            <a:r>
              <a:rPr lang="zh-CN" altLang="en-US" sz="4000" dirty="0" smtClean="0"/>
              <a:t>、</a:t>
            </a:r>
            <a:r>
              <a:rPr lang="en-US" altLang="zh-CN" sz="4000" dirty="0" smtClean="0"/>
              <a:t>Dubbo</a:t>
            </a:r>
            <a:r>
              <a:rPr lang="zh-CN" altLang="en-US" sz="4000" dirty="0" smtClean="0"/>
              <a:t>是什么？</a:t>
            </a: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787285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9864"/>
            <a:ext cx="9144000" cy="736848"/>
          </a:xfrm>
        </p:spPr>
        <p:txBody>
          <a:bodyPr/>
          <a:lstStyle/>
          <a:p>
            <a:pPr marL="514350" indent="-514350"/>
            <a:r>
              <a:rPr lang="en-US" altLang="zh-CN" dirty="0" smtClean="0"/>
              <a:t>Dubbo</a:t>
            </a:r>
            <a:r>
              <a:rPr lang="zh-CN" altLang="en-US" dirty="0" smtClean="0"/>
              <a:t>是什么</a:t>
            </a:r>
            <a:r>
              <a:rPr lang="en-US" altLang="zh-CN" dirty="0" smtClean="0"/>
              <a:t>?</a:t>
            </a:r>
          </a:p>
        </p:txBody>
      </p:sp>
      <p:sp>
        <p:nvSpPr>
          <p:cNvPr id="3" name="TextBox 2"/>
          <p:cNvSpPr txBox="1"/>
          <p:nvPr/>
        </p:nvSpPr>
        <p:spPr>
          <a:xfrm>
            <a:off x="683568" y="1124744"/>
            <a:ext cx="7920880" cy="1754326"/>
          </a:xfrm>
          <a:prstGeom prst="rect">
            <a:avLst/>
          </a:prstGeom>
          <a:noFill/>
        </p:spPr>
        <p:txBody>
          <a:bodyPr wrap="square" rtlCol="0">
            <a:spAutoFit/>
          </a:bodyPr>
          <a:lstStyle/>
          <a:p>
            <a:r>
              <a:rPr lang="en-US" altLang="zh-CN" sz="3600" dirty="0" smtClean="0">
                <a:solidFill>
                  <a:schemeClr val="tx2">
                    <a:lumMod val="60000"/>
                    <a:lumOff val="40000"/>
                  </a:schemeClr>
                </a:solidFill>
                <a:latin typeface="微软雅黑" pitchFamily="34" charset="-122"/>
                <a:ea typeface="微软雅黑" pitchFamily="34" charset="-122"/>
              </a:rPr>
              <a:t>Dubbo</a:t>
            </a:r>
            <a:r>
              <a:rPr lang="zh-CN" altLang="en-US" sz="3600" dirty="0" smtClean="0">
                <a:solidFill>
                  <a:schemeClr val="tx2">
                    <a:lumMod val="60000"/>
                    <a:lumOff val="40000"/>
                  </a:schemeClr>
                </a:solidFill>
                <a:latin typeface="微软雅黑" pitchFamily="34" charset="-122"/>
                <a:ea typeface="微软雅黑" pitchFamily="34" charset="-122"/>
              </a:rPr>
              <a:t>是什么？</a:t>
            </a:r>
            <a:endParaRPr lang="en-US" altLang="zh-CN" sz="3600" dirty="0" smtClean="0">
              <a:solidFill>
                <a:schemeClr val="tx2">
                  <a:lumMod val="60000"/>
                  <a:lumOff val="40000"/>
                </a:schemeClr>
              </a:solidFill>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en-US" altLang="zh-CN" sz="2400" dirty="0" err="1" smtClean="0">
                <a:latin typeface="微软雅黑" pitchFamily="34" charset="-122"/>
                <a:ea typeface="微软雅黑" pitchFamily="34" charset="-122"/>
              </a:rPr>
              <a:t>Dubbo</a:t>
            </a:r>
            <a:r>
              <a:rPr lang="zh-CN" altLang="en-US" sz="2400" dirty="0">
                <a:latin typeface="微软雅黑" pitchFamily="34" charset="-122"/>
                <a:ea typeface="微软雅黑" pitchFamily="34" charset="-122"/>
              </a:rPr>
              <a:t>是一个分布式服务框架，致力于提供高性能和透明化的</a:t>
            </a:r>
            <a:r>
              <a:rPr lang="en-US" altLang="zh-CN" sz="2400" dirty="0">
                <a:latin typeface="微软雅黑" pitchFamily="34" charset="-122"/>
                <a:ea typeface="微软雅黑" pitchFamily="34" charset="-122"/>
              </a:rPr>
              <a:t>RPC</a:t>
            </a:r>
            <a:r>
              <a:rPr lang="zh-CN" altLang="en-US" sz="2400" dirty="0">
                <a:latin typeface="微软雅黑" pitchFamily="34" charset="-122"/>
                <a:ea typeface="微软雅黑" pitchFamily="34" charset="-122"/>
              </a:rPr>
              <a:t>远程服务调用方案，以及</a:t>
            </a:r>
            <a:r>
              <a:rPr lang="en-US" altLang="zh-CN" sz="2400" dirty="0">
                <a:latin typeface="微软雅黑" pitchFamily="34" charset="-122"/>
                <a:ea typeface="微软雅黑" pitchFamily="34" charset="-122"/>
              </a:rPr>
              <a:t>SOA</a:t>
            </a:r>
            <a:r>
              <a:rPr lang="zh-CN" altLang="en-US" sz="2400" dirty="0">
                <a:latin typeface="微软雅黑" pitchFamily="34" charset="-122"/>
                <a:ea typeface="微软雅黑" pitchFamily="34" charset="-122"/>
              </a:rPr>
              <a:t>服务治理方案</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514452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808856"/>
          </a:xfrm>
        </p:spPr>
        <p:txBody>
          <a:bodyPr/>
          <a:lstStyle/>
          <a:p>
            <a:pPr marL="514350" indent="-514350"/>
            <a:r>
              <a:rPr lang="en-US" altLang="zh-CN" dirty="0" smtClean="0"/>
              <a:t>Dubbo</a:t>
            </a:r>
            <a:r>
              <a:rPr lang="zh-CN" altLang="en-US" dirty="0" smtClean="0"/>
              <a:t>核心部分</a:t>
            </a:r>
            <a:endParaRPr lang="en-US" altLang="zh-CN" dirty="0" smtClean="0"/>
          </a:p>
        </p:txBody>
      </p:sp>
      <p:sp>
        <p:nvSpPr>
          <p:cNvPr id="3" name="TextBox 2"/>
          <p:cNvSpPr txBox="1"/>
          <p:nvPr/>
        </p:nvSpPr>
        <p:spPr>
          <a:xfrm>
            <a:off x="683568" y="1124744"/>
            <a:ext cx="7920880" cy="3693319"/>
          </a:xfrm>
          <a:prstGeom prst="rect">
            <a:avLst/>
          </a:prstGeom>
          <a:noFill/>
        </p:spPr>
        <p:txBody>
          <a:bodyPr wrap="square" rtlCol="0">
            <a:spAutoFit/>
          </a:bodyPr>
          <a:lstStyle/>
          <a:p>
            <a:r>
              <a:rPr lang="zh-CN" altLang="en-US" sz="3600" dirty="0">
                <a:solidFill>
                  <a:schemeClr val="tx2">
                    <a:lumMod val="60000"/>
                    <a:lumOff val="40000"/>
                  </a:schemeClr>
                </a:solidFill>
                <a:latin typeface="微软雅黑" pitchFamily="34" charset="-122"/>
                <a:ea typeface="微软雅黑" pitchFamily="34" charset="-122"/>
              </a:rPr>
              <a:t>其核心部分</a:t>
            </a:r>
            <a:r>
              <a:rPr lang="zh-CN" altLang="en-US" sz="3600" dirty="0" smtClean="0">
                <a:solidFill>
                  <a:schemeClr val="tx2">
                    <a:lumMod val="60000"/>
                    <a:lumOff val="40000"/>
                  </a:schemeClr>
                </a:solidFill>
                <a:latin typeface="微软雅黑" pitchFamily="34" charset="-122"/>
                <a:ea typeface="微软雅黑" pitchFamily="34" charset="-122"/>
              </a:rPr>
              <a:t>包含：</a:t>
            </a:r>
            <a:endParaRPr lang="en-US" altLang="zh-CN" sz="3600" dirty="0" smtClean="0">
              <a:solidFill>
                <a:schemeClr val="tx2">
                  <a:lumMod val="60000"/>
                  <a:lumOff val="40000"/>
                </a:schemeClr>
              </a:solidFill>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pPr marL="342900" indent="-342900">
              <a:buFont typeface="Wingdings" pitchFamily="2" charset="2"/>
              <a:buChar char="n"/>
            </a:pPr>
            <a:r>
              <a:rPr lang="zh-CN" altLang="en-US" sz="2400" dirty="0">
                <a:latin typeface="微软雅黑" pitchFamily="34" charset="-122"/>
                <a:ea typeface="微软雅黑" pitchFamily="34" charset="-122"/>
              </a:rPr>
              <a:t>远程通讯</a:t>
            </a:r>
            <a:r>
              <a:rPr lang="en-US" altLang="zh-CN" sz="24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提供</a:t>
            </a:r>
            <a:r>
              <a:rPr lang="zh-CN" altLang="en-US" sz="2000" dirty="0">
                <a:latin typeface="微软雅黑" pitchFamily="34" charset="-122"/>
                <a:ea typeface="微软雅黑" pitchFamily="34" charset="-122"/>
              </a:rPr>
              <a:t>对多种基于长连接的</a:t>
            </a:r>
            <a:r>
              <a:rPr lang="en-US" altLang="zh-CN" sz="2000" dirty="0">
                <a:latin typeface="微软雅黑" pitchFamily="34" charset="-122"/>
                <a:ea typeface="微软雅黑" pitchFamily="34" charset="-122"/>
              </a:rPr>
              <a:t>NIO</a:t>
            </a:r>
            <a:r>
              <a:rPr lang="zh-CN" altLang="en-US" sz="2000" dirty="0">
                <a:latin typeface="微软雅黑" pitchFamily="34" charset="-122"/>
                <a:ea typeface="微软雅黑" pitchFamily="34" charset="-122"/>
              </a:rPr>
              <a:t>框架抽象封装，包括多种线程模型，序列化，以及“请求</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响应”模式的信息交换方式</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pPr marL="342900" indent="-342900">
              <a:buFont typeface="Wingdings" pitchFamily="2" charset="2"/>
              <a:buChar char="n"/>
            </a:pPr>
            <a:r>
              <a:rPr lang="zh-CN" altLang="en-US" sz="2400" dirty="0">
                <a:latin typeface="微软雅黑" pitchFamily="34" charset="-122"/>
                <a:ea typeface="微软雅黑" pitchFamily="34" charset="-122"/>
              </a:rPr>
              <a:t>集群容错</a:t>
            </a:r>
            <a:r>
              <a:rPr lang="en-US" altLang="zh-CN" sz="2400" dirty="0" smtClean="0">
                <a:latin typeface="微软雅黑" pitchFamily="34" charset="-122"/>
                <a:ea typeface="微软雅黑" pitchFamily="34" charset="-122"/>
              </a:rPr>
              <a:t>:</a:t>
            </a:r>
            <a:r>
              <a:rPr lang="zh-CN" altLang="en-US" sz="2000" dirty="0">
                <a:latin typeface="微软雅黑" pitchFamily="34" charset="-122"/>
                <a:ea typeface="微软雅黑" pitchFamily="34" charset="-122"/>
              </a:rPr>
              <a:t>提供基于接口方法的透明远程过程调用，包括多协议支持，以及软负载均衡，失败容错，地址路由，动态配置等集群支持。</a:t>
            </a:r>
            <a:endParaRPr lang="en-US" altLang="zh-CN" sz="20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pPr marL="342900" indent="-342900">
              <a:buFont typeface="Wingdings" pitchFamily="2" charset="2"/>
              <a:buChar char="n"/>
            </a:pPr>
            <a:r>
              <a:rPr lang="zh-CN" altLang="en-US" sz="2400" dirty="0">
                <a:latin typeface="微软雅黑" pitchFamily="34" charset="-122"/>
                <a:ea typeface="微软雅黑" pitchFamily="34" charset="-122"/>
              </a:rPr>
              <a:t>自动发现</a:t>
            </a:r>
            <a:r>
              <a:rPr lang="en-US" altLang="zh-CN" sz="2400" dirty="0" smtClean="0">
                <a:latin typeface="微软雅黑" pitchFamily="34" charset="-122"/>
                <a:ea typeface="微软雅黑" pitchFamily="34" charset="-122"/>
              </a:rPr>
              <a:t>:</a:t>
            </a:r>
            <a:r>
              <a:rPr lang="zh-CN" altLang="en-US" sz="2000" dirty="0">
                <a:latin typeface="微软雅黑" pitchFamily="34" charset="-122"/>
                <a:ea typeface="微软雅黑" pitchFamily="34" charset="-122"/>
              </a:rPr>
              <a:t>基于注册中心目录服务，使服务消费方能动态的查找服务提供方，使地址透明，使服务提供方可以平滑增加或减少机器。</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4049121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2</a:t>
            </a:r>
            <a:r>
              <a:rPr lang="zh-CN" altLang="en-US" sz="4000" dirty="0" smtClean="0"/>
              <a:t>、</a:t>
            </a:r>
            <a:r>
              <a:rPr lang="en-US" altLang="zh-CN" sz="4000" dirty="0" smtClean="0"/>
              <a:t>Dubbo</a:t>
            </a:r>
            <a:r>
              <a:rPr lang="zh-CN" altLang="en-US" sz="4000" dirty="0" smtClean="0"/>
              <a:t>能做什么？</a:t>
            </a: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324516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736848"/>
          </a:xfrm>
        </p:spPr>
        <p:txBody>
          <a:bodyPr/>
          <a:lstStyle/>
          <a:p>
            <a:pPr marL="514350" indent="-514350"/>
            <a:r>
              <a:rPr lang="en-US" altLang="zh-CN" dirty="0" smtClean="0"/>
              <a:t>Dubbo</a:t>
            </a:r>
            <a:r>
              <a:rPr lang="zh-CN" altLang="en-US" dirty="0" smtClean="0"/>
              <a:t>能做什么</a:t>
            </a:r>
            <a:r>
              <a:rPr lang="en-US" altLang="zh-CN" dirty="0" smtClean="0"/>
              <a:t>?</a:t>
            </a:r>
          </a:p>
        </p:txBody>
      </p:sp>
      <p:sp>
        <p:nvSpPr>
          <p:cNvPr id="3" name="TextBox 2"/>
          <p:cNvSpPr txBox="1"/>
          <p:nvPr/>
        </p:nvSpPr>
        <p:spPr>
          <a:xfrm>
            <a:off x="683568" y="1124744"/>
            <a:ext cx="7920880" cy="4339650"/>
          </a:xfrm>
          <a:prstGeom prst="rect">
            <a:avLst/>
          </a:prstGeom>
          <a:noFill/>
        </p:spPr>
        <p:txBody>
          <a:bodyPr wrap="square" rtlCol="0">
            <a:spAutoFit/>
          </a:bodyPr>
          <a:lstStyle/>
          <a:p>
            <a:r>
              <a:rPr lang="en-US" altLang="zh-CN" sz="3600" dirty="0" smtClean="0">
                <a:solidFill>
                  <a:schemeClr val="tx2">
                    <a:lumMod val="60000"/>
                    <a:lumOff val="40000"/>
                  </a:schemeClr>
                </a:solidFill>
                <a:latin typeface="微软雅黑" pitchFamily="34" charset="-122"/>
                <a:ea typeface="微软雅黑" pitchFamily="34" charset="-122"/>
              </a:rPr>
              <a:t>Dubbo</a:t>
            </a:r>
            <a:r>
              <a:rPr lang="zh-CN" altLang="en-US" sz="3600" dirty="0" smtClean="0">
                <a:solidFill>
                  <a:schemeClr val="tx2">
                    <a:lumMod val="60000"/>
                    <a:lumOff val="40000"/>
                  </a:schemeClr>
                </a:solidFill>
                <a:latin typeface="微软雅黑" pitchFamily="34" charset="-122"/>
                <a:ea typeface="微软雅黑" pitchFamily="34" charset="-122"/>
              </a:rPr>
              <a:t>能做什么？</a:t>
            </a:r>
            <a:endParaRPr lang="en-US" altLang="zh-CN" sz="3600" dirty="0" smtClean="0">
              <a:solidFill>
                <a:schemeClr val="tx2">
                  <a:lumMod val="60000"/>
                  <a:lumOff val="40000"/>
                </a:schemeClr>
              </a:solidFill>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pPr marL="342900" indent="-342900">
              <a:buFont typeface="Wingdings" pitchFamily="2" charset="2"/>
              <a:buChar char="n"/>
            </a:pPr>
            <a:r>
              <a:rPr lang="zh-CN" altLang="en-US" sz="2400" dirty="0">
                <a:latin typeface="微软雅黑" pitchFamily="34" charset="-122"/>
                <a:ea typeface="微软雅黑" pitchFamily="34" charset="-122"/>
              </a:rPr>
              <a:t>透明化的远程方法调用，就像调用本地方法一样调用远程方法，只需简单配置，没有任何</a:t>
            </a:r>
            <a:r>
              <a:rPr lang="en-US" altLang="zh-CN" sz="2400" dirty="0">
                <a:latin typeface="微软雅黑" pitchFamily="34" charset="-122"/>
                <a:ea typeface="微软雅黑" pitchFamily="34" charset="-122"/>
              </a:rPr>
              <a:t>API</a:t>
            </a:r>
            <a:r>
              <a:rPr lang="zh-CN" altLang="en-US" sz="2400" dirty="0">
                <a:latin typeface="微软雅黑" pitchFamily="34" charset="-122"/>
                <a:ea typeface="微软雅黑" pitchFamily="34" charset="-122"/>
              </a:rPr>
              <a:t>侵入</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342900" indent="-342900">
              <a:buFont typeface="Wingdings" pitchFamily="2" charset="2"/>
              <a:buChar char="n"/>
            </a:pPr>
            <a:endParaRPr lang="en-US" altLang="zh-CN" sz="2400" dirty="0" smtClean="0">
              <a:latin typeface="微软雅黑" pitchFamily="34" charset="-122"/>
              <a:ea typeface="微软雅黑" pitchFamily="34" charset="-122"/>
            </a:endParaRPr>
          </a:p>
          <a:p>
            <a:pPr marL="342900" indent="-342900">
              <a:buFont typeface="Wingdings" pitchFamily="2" charset="2"/>
              <a:buChar char="n"/>
            </a:pPr>
            <a:r>
              <a:rPr lang="zh-CN" altLang="en-US" sz="2400" dirty="0">
                <a:latin typeface="微软雅黑" pitchFamily="34" charset="-122"/>
                <a:ea typeface="微软雅黑" pitchFamily="34" charset="-122"/>
              </a:rPr>
              <a:t>软负载均衡及容错机制，可在内网替代</a:t>
            </a:r>
            <a:r>
              <a:rPr lang="en-US" altLang="zh-CN" sz="2400" dirty="0">
                <a:latin typeface="微软雅黑" pitchFamily="34" charset="-122"/>
                <a:ea typeface="微软雅黑" pitchFamily="34" charset="-122"/>
              </a:rPr>
              <a:t>F5</a:t>
            </a:r>
            <a:r>
              <a:rPr lang="zh-CN" altLang="en-US" sz="2400" dirty="0">
                <a:latin typeface="微软雅黑" pitchFamily="34" charset="-122"/>
                <a:ea typeface="微软雅黑" pitchFamily="34" charset="-122"/>
              </a:rPr>
              <a:t>等硬件负载均衡器，降低成本，减少单点</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342900" indent="-342900">
              <a:buFont typeface="Wingdings" pitchFamily="2" charset="2"/>
              <a:buChar char="n"/>
            </a:pPr>
            <a:endParaRPr lang="en-US" altLang="zh-CN" sz="2400" dirty="0">
              <a:latin typeface="微软雅黑" pitchFamily="34" charset="-122"/>
              <a:ea typeface="微软雅黑" pitchFamily="34" charset="-122"/>
            </a:endParaRPr>
          </a:p>
          <a:p>
            <a:pPr marL="342900" indent="-342900">
              <a:buFont typeface="Wingdings" pitchFamily="2" charset="2"/>
              <a:buChar char="n"/>
            </a:pPr>
            <a:r>
              <a:rPr lang="zh-CN" altLang="en-US" sz="2400" dirty="0">
                <a:latin typeface="微软雅黑" pitchFamily="34" charset="-122"/>
                <a:ea typeface="微软雅黑" pitchFamily="34" charset="-122"/>
              </a:rPr>
              <a:t>服务自动注册与发现，不再需要写死服务提供方地址，注册中心基于接口名查询服务提供者的</a:t>
            </a:r>
            <a:r>
              <a:rPr lang="en-US" altLang="zh-CN" sz="2400" dirty="0">
                <a:latin typeface="微软雅黑" pitchFamily="34" charset="-122"/>
                <a:ea typeface="微软雅黑" pitchFamily="34" charset="-122"/>
              </a:rPr>
              <a:t>IP</a:t>
            </a:r>
            <a:r>
              <a:rPr lang="zh-CN" altLang="en-US" sz="2400" dirty="0">
                <a:latin typeface="微软雅黑" pitchFamily="34" charset="-122"/>
                <a:ea typeface="微软雅黑" pitchFamily="34" charset="-122"/>
              </a:rPr>
              <a:t>地址，并且能够平滑添加或删除服务提供者。</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572452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3</a:t>
            </a:r>
            <a:r>
              <a:rPr lang="zh-CN" altLang="en-US" sz="4000" dirty="0" smtClean="0"/>
              <a:t>、</a:t>
            </a:r>
            <a:r>
              <a:rPr lang="en-US" altLang="zh-CN" sz="4000" dirty="0" smtClean="0"/>
              <a:t>Dubbo</a:t>
            </a:r>
            <a:r>
              <a:rPr lang="zh-CN" altLang="en-US" sz="4000" dirty="0" smtClean="0"/>
              <a:t>的原理</a:t>
            </a:r>
            <a:endParaRPr lang="en-US" altLang="zh-CN" sz="4000" dirty="0" smtClean="0"/>
          </a:p>
        </p:txBody>
      </p:sp>
    </p:spTree>
    <p:extLst>
      <p:ext uri="{BB962C8B-B14F-4D97-AF65-F5344CB8AC3E}">
        <p14:creationId xmlns:p14="http://schemas.microsoft.com/office/powerpoint/2010/main" val="1593346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9144</TotalTime>
  <Words>3437</Words>
  <Application>Microsoft Office PowerPoint</Application>
  <PresentationFormat>全屏显示(4:3)</PresentationFormat>
  <Paragraphs>210</Paragraphs>
  <Slides>29</Slides>
  <Notes>18</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PowerPoint 演示文稿</vt:lpstr>
      <vt:lpstr>课程内容</vt:lpstr>
      <vt:lpstr>课程目标</vt:lpstr>
      <vt:lpstr>PowerPoint 演示文稿</vt:lpstr>
      <vt:lpstr>Dubbo是什么?</vt:lpstr>
      <vt:lpstr>Dubbo核心部分</vt:lpstr>
      <vt:lpstr>PowerPoint 演示文稿</vt:lpstr>
      <vt:lpstr>Dubbo能做什么?</vt:lpstr>
      <vt:lpstr>PowerPoint 演示文稿</vt:lpstr>
      <vt:lpstr>Dubbo基本原理-分布式服务框架</vt:lpstr>
      <vt:lpstr>PowerPoint 演示文稿</vt:lpstr>
      <vt:lpstr>快速启动</vt:lpstr>
      <vt:lpstr>PowerPoint 演示文稿</vt:lpstr>
      <vt:lpstr>服务提供者</vt:lpstr>
      <vt:lpstr>在服务提供方实现接口</vt:lpstr>
      <vt:lpstr>用Spring配置声明暴露服务</vt:lpstr>
      <vt:lpstr>加载Spring配置</vt:lpstr>
      <vt:lpstr>PowerPoint 演示文稿</vt:lpstr>
      <vt:lpstr>通过Spring配置引用远程服务</vt:lpstr>
      <vt:lpstr>加载Spring配置，并调用远程服务：(也可以使用IoC注入)</vt:lpstr>
      <vt:lpstr>PowerPoint 演示文稿</vt:lpstr>
      <vt:lpstr>Zookeeper注册中心安装</vt:lpstr>
      <vt:lpstr>安装、配置</vt:lpstr>
      <vt:lpstr>安装、配置</vt:lpstr>
      <vt:lpstr>安装、配置</vt:lpstr>
      <vt:lpstr>启动、停止</vt:lpstr>
      <vt:lpstr>用法</vt:lpstr>
      <vt:lpstr>参考资料</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张亮</dc:creator>
  <cp:lastModifiedBy>fangdong</cp:lastModifiedBy>
  <cp:revision>1532</cp:revision>
  <dcterms:created xsi:type="dcterms:W3CDTF">2013-08-02T09:02:02Z</dcterms:created>
  <dcterms:modified xsi:type="dcterms:W3CDTF">2014-06-13T02:25:09Z</dcterms:modified>
</cp:coreProperties>
</file>