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0" r:id="rId4"/>
    <p:sldId id="257" r:id="rId5"/>
    <p:sldId id="275" r:id="rId6"/>
    <p:sldId id="278" r:id="rId7"/>
    <p:sldId id="276" r:id="rId8"/>
    <p:sldId id="277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4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2" d="100"/>
          <a:sy n="132" d="100"/>
        </p:scale>
        <p:origin x="-552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5F4B8-9D9D-834F-B046-013F1632595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B48751A-4090-7040-AA03-067A1207BCCD}">
      <dgm:prSet phldrT="[Text]"/>
      <dgm:spPr/>
      <dgm:t>
        <a:bodyPr/>
        <a:lstStyle/>
        <a:p>
          <a:r>
            <a:rPr lang="en-US" dirty="0" smtClean="0"/>
            <a:t>Data Loading</a:t>
          </a:r>
          <a:endParaRPr lang="en-US" dirty="0"/>
        </a:p>
      </dgm:t>
    </dgm:pt>
    <dgm:pt modelId="{48762139-09B9-CC40-87B7-E4A244BCCEA9}" type="parTrans" cxnId="{B1EFD079-EA80-4247-BC01-A29E9165009F}">
      <dgm:prSet/>
      <dgm:spPr/>
      <dgm:t>
        <a:bodyPr/>
        <a:lstStyle/>
        <a:p>
          <a:endParaRPr lang="en-US"/>
        </a:p>
      </dgm:t>
    </dgm:pt>
    <dgm:pt modelId="{8DA1CA3B-11A2-7245-BEBE-0C59306B0547}" type="sibTrans" cxnId="{B1EFD079-EA80-4247-BC01-A29E9165009F}">
      <dgm:prSet/>
      <dgm:spPr/>
      <dgm:t>
        <a:bodyPr/>
        <a:lstStyle/>
        <a:p>
          <a:endParaRPr lang="en-US"/>
        </a:p>
      </dgm:t>
    </dgm:pt>
    <dgm:pt modelId="{498685A1-879D-B245-8A7B-C88CC4723944}">
      <dgm:prSet phldrT="[Text]"/>
      <dgm:spPr/>
      <dgm:t>
        <a:bodyPr/>
        <a:lstStyle/>
        <a:p>
          <a:r>
            <a:rPr lang="en-US" dirty="0" smtClean="0"/>
            <a:t>Model</a:t>
          </a:r>
        </a:p>
        <a:p>
          <a:r>
            <a:rPr lang="en-US" dirty="0" smtClean="0"/>
            <a:t>Training</a:t>
          </a:r>
          <a:endParaRPr lang="en-US" dirty="0"/>
        </a:p>
      </dgm:t>
    </dgm:pt>
    <dgm:pt modelId="{8FBCB779-F61C-644B-888E-1FE09F083869}" type="parTrans" cxnId="{4E5D194D-5233-034C-9249-329D77A825D7}">
      <dgm:prSet/>
      <dgm:spPr/>
      <dgm:t>
        <a:bodyPr/>
        <a:lstStyle/>
        <a:p>
          <a:endParaRPr lang="en-US"/>
        </a:p>
      </dgm:t>
    </dgm:pt>
    <dgm:pt modelId="{01C39D18-268A-2E49-89B7-68B7D062D07C}" type="sibTrans" cxnId="{4E5D194D-5233-034C-9249-329D77A825D7}">
      <dgm:prSet/>
      <dgm:spPr/>
      <dgm:t>
        <a:bodyPr/>
        <a:lstStyle/>
        <a:p>
          <a:endParaRPr lang="en-US"/>
        </a:p>
      </dgm:t>
    </dgm:pt>
    <dgm:pt modelId="{DCF242DB-EC2E-514F-B7E9-B65DC104890B}">
      <dgm:prSet phldrT="[Text]"/>
      <dgm:spPr/>
      <dgm:t>
        <a:bodyPr/>
        <a:lstStyle/>
        <a:p>
          <a:r>
            <a:rPr lang="en-US" dirty="0" smtClean="0"/>
            <a:t>Model Prediction</a:t>
          </a:r>
          <a:endParaRPr lang="en-US" dirty="0"/>
        </a:p>
      </dgm:t>
    </dgm:pt>
    <dgm:pt modelId="{761F6A36-E577-EE47-BD54-2AB5412A23D4}" type="parTrans" cxnId="{F4199B81-33AB-174C-8E49-4485CCB11F84}">
      <dgm:prSet/>
      <dgm:spPr/>
      <dgm:t>
        <a:bodyPr/>
        <a:lstStyle/>
        <a:p>
          <a:endParaRPr lang="en-US"/>
        </a:p>
      </dgm:t>
    </dgm:pt>
    <dgm:pt modelId="{63D45DA4-6347-4A48-A915-06451A4BFF80}" type="sibTrans" cxnId="{F4199B81-33AB-174C-8E49-4485CCB11F84}">
      <dgm:prSet/>
      <dgm:spPr/>
      <dgm:t>
        <a:bodyPr/>
        <a:lstStyle/>
        <a:p>
          <a:endParaRPr lang="en-US"/>
        </a:p>
      </dgm:t>
    </dgm:pt>
    <dgm:pt modelId="{22423B13-FC2A-8C4E-8FBF-B3EBDFD38AFE}">
      <dgm:prSet phldrT="[Text]"/>
      <dgm:spPr/>
      <dgm:t>
        <a:bodyPr/>
        <a:lstStyle/>
        <a:p>
          <a:r>
            <a:rPr lang="en-US" smtClean="0"/>
            <a:t>Feature Mapping</a:t>
          </a:r>
          <a:endParaRPr lang="en-US" dirty="0"/>
        </a:p>
      </dgm:t>
    </dgm:pt>
    <dgm:pt modelId="{F11376D2-1989-FE4B-90E5-03FFA5B4629B}" type="parTrans" cxnId="{F62A7C8E-81C3-6746-8E16-2E24B63C94DE}">
      <dgm:prSet/>
      <dgm:spPr/>
      <dgm:t>
        <a:bodyPr/>
        <a:lstStyle/>
        <a:p>
          <a:endParaRPr lang="en-US"/>
        </a:p>
      </dgm:t>
    </dgm:pt>
    <dgm:pt modelId="{7A35C323-D57C-3043-BF1B-BD62FE3E1B4A}" type="sibTrans" cxnId="{F62A7C8E-81C3-6746-8E16-2E24B63C94DE}">
      <dgm:prSet/>
      <dgm:spPr/>
      <dgm:t>
        <a:bodyPr/>
        <a:lstStyle/>
        <a:p>
          <a:endParaRPr lang="en-US"/>
        </a:p>
      </dgm:t>
    </dgm:pt>
    <dgm:pt modelId="{30D9259E-922D-D142-AEFB-98F029482586}" type="pres">
      <dgm:prSet presAssocID="{3E95F4B8-9D9D-834F-B046-013F16325954}" presName="Name0" presStyleCnt="0">
        <dgm:presLayoutVars>
          <dgm:dir/>
          <dgm:resizeHandles val="exact"/>
        </dgm:presLayoutVars>
      </dgm:prSet>
      <dgm:spPr/>
    </dgm:pt>
    <dgm:pt modelId="{39311F84-5FA5-6045-A7B2-DC1DAF7DAE42}" type="pres">
      <dgm:prSet presAssocID="{EB48751A-4090-7040-AA03-067A1207BCC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1A00F-881C-CB4B-BEAF-C5311AAD1E9C}" type="pres">
      <dgm:prSet presAssocID="{8DA1CA3B-11A2-7245-BEBE-0C59306B054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2929468-1155-804C-958D-E6C46ECEE337}" type="pres">
      <dgm:prSet presAssocID="{8DA1CA3B-11A2-7245-BEBE-0C59306B054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AA95F3D-E911-3F44-88B2-5786A7D80995}" type="pres">
      <dgm:prSet presAssocID="{22423B13-FC2A-8C4E-8FBF-B3EBDFD38AF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C4E71-C60A-A041-938F-282609CF98DC}" type="pres">
      <dgm:prSet presAssocID="{7A35C323-D57C-3043-BF1B-BD62FE3E1B4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C4871E3-8C8E-444A-95FC-051979952083}" type="pres">
      <dgm:prSet presAssocID="{7A35C323-D57C-3043-BF1B-BD62FE3E1B4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000413E-C69A-004D-9455-197027F65CA3}" type="pres">
      <dgm:prSet presAssocID="{498685A1-879D-B245-8A7B-C88CC472394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D3407-8BF6-1548-8F7F-60AD5B034FF9}" type="pres">
      <dgm:prSet presAssocID="{01C39D18-268A-2E49-89B7-68B7D062D07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CD4D711-A73E-3245-A141-0BCCF5D7B61C}" type="pres">
      <dgm:prSet presAssocID="{01C39D18-268A-2E49-89B7-68B7D062D07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FDA9A81-9515-FC42-8D70-56B7FA24DB3F}" type="pres">
      <dgm:prSet presAssocID="{DCF242DB-EC2E-514F-B7E9-B65DC104890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37C0F6-62F4-894A-ABF3-92A93DB55FCE}" type="presOf" srcId="{7A35C323-D57C-3043-BF1B-BD62FE3E1B4A}" destId="{E12C4E71-C60A-A041-938F-282609CF98DC}" srcOrd="0" destOrd="0" presId="urn:microsoft.com/office/officeart/2005/8/layout/process1"/>
    <dgm:cxn modelId="{CA664670-9312-2847-B73D-9CFC4823F237}" type="presOf" srcId="{22423B13-FC2A-8C4E-8FBF-B3EBDFD38AFE}" destId="{EAA95F3D-E911-3F44-88B2-5786A7D80995}" srcOrd="0" destOrd="0" presId="urn:microsoft.com/office/officeart/2005/8/layout/process1"/>
    <dgm:cxn modelId="{B1EFD079-EA80-4247-BC01-A29E9165009F}" srcId="{3E95F4B8-9D9D-834F-B046-013F16325954}" destId="{EB48751A-4090-7040-AA03-067A1207BCCD}" srcOrd="0" destOrd="0" parTransId="{48762139-09B9-CC40-87B7-E4A244BCCEA9}" sibTransId="{8DA1CA3B-11A2-7245-BEBE-0C59306B0547}"/>
    <dgm:cxn modelId="{842DDBD8-01BF-B348-A410-951A1160F5DD}" type="presOf" srcId="{498685A1-879D-B245-8A7B-C88CC4723944}" destId="{1000413E-C69A-004D-9455-197027F65CA3}" srcOrd="0" destOrd="0" presId="urn:microsoft.com/office/officeart/2005/8/layout/process1"/>
    <dgm:cxn modelId="{56446755-CA0F-004D-9FF1-EB853E8C3D72}" type="presOf" srcId="{8DA1CA3B-11A2-7245-BEBE-0C59306B0547}" destId="{22929468-1155-804C-958D-E6C46ECEE337}" srcOrd="1" destOrd="0" presId="urn:microsoft.com/office/officeart/2005/8/layout/process1"/>
    <dgm:cxn modelId="{F62A7C8E-81C3-6746-8E16-2E24B63C94DE}" srcId="{3E95F4B8-9D9D-834F-B046-013F16325954}" destId="{22423B13-FC2A-8C4E-8FBF-B3EBDFD38AFE}" srcOrd="1" destOrd="0" parTransId="{F11376D2-1989-FE4B-90E5-03FFA5B4629B}" sibTransId="{7A35C323-D57C-3043-BF1B-BD62FE3E1B4A}"/>
    <dgm:cxn modelId="{F4199B81-33AB-174C-8E49-4485CCB11F84}" srcId="{3E95F4B8-9D9D-834F-B046-013F16325954}" destId="{DCF242DB-EC2E-514F-B7E9-B65DC104890B}" srcOrd="3" destOrd="0" parTransId="{761F6A36-E577-EE47-BD54-2AB5412A23D4}" sibTransId="{63D45DA4-6347-4A48-A915-06451A4BFF80}"/>
    <dgm:cxn modelId="{31FE76F5-5730-1A45-B778-7418699C648E}" type="presOf" srcId="{7A35C323-D57C-3043-BF1B-BD62FE3E1B4A}" destId="{2C4871E3-8C8E-444A-95FC-051979952083}" srcOrd="1" destOrd="0" presId="urn:microsoft.com/office/officeart/2005/8/layout/process1"/>
    <dgm:cxn modelId="{E8D39BC1-BE52-CB4C-83D9-8B9362491D5C}" type="presOf" srcId="{8DA1CA3B-11A2-7245-BEBE-0C59306B0547}" destId="{B1F1A00F-881C-CB4B-BEAF-C5311AAD1E9C}" srcOrd="0" destOrd="0" presId="urn:microsoft.com/office/officeart/2005/8/layout/process1"/>
    <dgm:cxn modelId="{4E5D194D-5233-034C-9249-329D77A825D7}" srcId="{3E95F4B8-9D9D-834F-B046-013F16325954}" destId="{498685A1-879D-B245-8A7B-C88CC4723944}" srcOrd="2" destOrd="0" parTransId="{8FBCB779-F61C-644B-888E-1FE09F083869}" sibTransId="{01C39D18-268A-2E49-89B7-68B7D062D07C}"/>
    <dgm:cxn modelId="{2E2E5A8B-44A7-8F47-94A0-1216AADBD555}" type="presOf" srcId="{01C39D18-268A-2E49-89B7-68B7D062D07C}" destId="{3CD4D711-A73E-3245-A141-0BCCF5D7B61C}" srcOrd="1" destOrd="0" presId="urn:microsoft.com/office/officeart/2005/8/layout/process1"/>
    <dgm:cxn modelId="{64A0DD7B-585A-5747-800F-2C6B566B5B03}" type="presOf" srcId="{DCF242DB-EC2E-514F-B7E9-B65DC104890B}" destId="{1FDA9A81-9515-FC42-8D70-56B7FA24DB3F}" srcOrd="0" destOrd="0" presId="urn:microsoft.com/office/officeart/2005/8/layout/process1"/>
    <dgm:cxn modelId="{C987AA1A-789B-3744-A4B5-99DFAC03D4C9}" type="presOf" srcId="{EB48751A-4090-7040-AA03-067A1207BCCD}" destId="{39311F84-5FA5-6045-A7B2-DC1DAF7DAE42}" srcOrd="0" destOrd="0" presId="urn:microsoft.com/office/officeart/2005/8/layout/process1"/>
    <dgm:cxn modelId="{B039F346-31CB-A64F-96CA-09F45A21327F}" type="presOf" srcId="{01C39D18-268A-2E49-89B7-68B7D062D07C}" destId="{EDED3407-8BF6-1548-8F7F-60AD5B034FF9}" srcOrd="0" destOrd="0" presId="urn:microsoft.com/office/officeart/2005/8/layout/process1"/>
    <dgm:cxn modelId="{9F6645E2-B769-C64B-8440-B4891E1EFDFD}" type="presOf" srcId="{3E95F4B8-9D9D-834F-B046-013F16325954}" destId="{30D9259E-922D-D142-AEFB-98F029482586}" srcOrd="0" destOrd="0" presId="urn:microsoft.com/office/officeart/2005/8/layout/process1"/>
    <dgm:cxn modelId="{73D4704C-A172-B64D-AA5F-427B30BBFC76}" type="presParOf" srcId="{30D9259E-922D-D142-AEFB-98F029482586}" destId="{39311F84-5FA5-6045-A7B2-DC1DAF7DAE42}" srcOrd="0" destOrd="0" presId="urn:microsoft.com/office/officeart/2005/8/layout/process1"/>
    <dgm:cxn modelId="{DDD96506-ACEF-E344-8B94-4731FCB6436C}" type="presParOf" srcId="{30D9259E-922D-D142-AEFB-98F029482586}" destId="{B1F1A00F-881C-CB4B-BEAF-C5311AAD1E9C}" srcOrd="1" destOrd="0" presId="urn:microsoft.com/office/officeart/2005/8/layout/process1"/>
    <dgm:cxn modelId="{A56E7716-E914-834B-9C4F-025E1BA4F4FA}" type="presParOf" srcId="{B1F1A00F-881C-CB4B-BEAF-C5311AAD1E9C}" destId="{22929468-1155-804C-958D-E6C46ECEE337}" srcOrd="0" destOrd="0" presId="urn:microsoft.com/office/officeart/2005/8/layout/process1"/>
    <dgm:cxn modelId="{DD090FB7-25D3-D841-96A5-A3941445B0C1}" type="presParOf" srcId="{30D9259E-922D-D142-AEFB-98F029482586}" destId="{EAA95F3D-E911-3F44-88B2-5786A7D80995}" srcOrd="2" destOrd="0" presId="urn:microsoft.com/office/officeart/2005/8/layout/process1"/>
    <dgm:cxn modelId="{C262C612-0895-A646-87EC-BD5C6F3DFA83}" type="presParOf" srcId="{30D9259E-922D-D142-AEFB-98F029482586}" destId="{E12C4E71-C60A-A041-938F-282609CF98DC}" srcOrd="3" destOrd="0" presId="urn:microsoft.com/office/officeart/2005/8/layout/process1"/>
    <dgm:cxn modelId="{CFBD1914-120D-8243-A91D-E01C018EBBC9}" type="presParOf" srcId="{E12C4E71-C60A-A041-938F-282609CF98DC}" destId="{2C4871E3-8C8E-444A-95FC-051979952083}" srcOrd="0" destOrd="0" presId="urn:microsoft.com/office/officeart/2005/8/layout/process1"/>
    <dgm:cxn modelId="{A9F80188-135E-624C-B23C-18D4163B7057}" type="presParOf" srcId="{30D9259E-922D-D142-AEFB-98F029482586}" destId="{1000413E-C69A-004D-9455-197027F65CA3}" srcOrd="4" destOrd="0" presId="urn:microsoft.com/office/officeart/2005/8/layout/process1"/>
    <dgm:cxn modelId="{EDF9A50B-B256-A040-A44C-43F29F440351}" type="presParOf" srcId="{30D9259E-922D-D142-AEFB-98F029482586}" destId="{EDED3407-8BF6-1548-8F7F-60AD5B034FF9}" srcOrd="5" destOrd="0" presId="urn:microsoft.com/office/officeart/2005/8/layout/process1"/>
    <dgm:cxn modelId="{36E154E6-6BDC-FF4D-BB40-9097AEEE24E0}" type="presParOf" srcId="{EDED3407-8BF6-1548-8F7F-60AD5B034FF9}" destId="{3CD4D711-A73E-3245-A141-0BCCF5D7B61C}" srcOrd="0" destOrd="0" presId="urn:microsoft.com/office/officeart/2005/8/layout/process1"/>
    <dgm:cxn modelId="{1076A5C1-3368-954C-824A-7F3904809356}" type="presParOf" srcId="{30D9259E-922D-D142-AEFB-98F029482586}" destId="{1FDA9A81-9515-FC42-8D70-56B7FA24DB3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11F84-5FA5-6045-A7B2-DC1DAF7DAE42}">
      <dsp:nvSpPr>
        <dsp:cNvPr id="0" name=""/>
        <dsp:cNvSpPr/>
      </dsp:nvSpPr>
      <dsp:spPr>
        <a:xfrm>
          <a:off x="3616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Loading</a:t>
          </a:r>
          <a:endParaRPr lang="en-US" sz="2100" kern="1200" dirty="0"/>
        </a:p>
      </dsp:txBody>
      <dsp:txXfrm>
        <a:off x="31403" y="1816401"/>
        <a:ext cx="1525650" cy="893160"/>
      </dsp:txXfrm>
    </dsp:sp>
    <dsp:sp modelId="{B1F1A00F-881C-CB4B-BEAF-C5311AAD1E9C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2963" y="2145338"/>
        <a:ext cx="234653" cy="235285"/>
      </dsp:txXfrm>
    </dsp:sp>
    <dsp:sp modelId="{EAA95F3D-E911-3F44-88B2-5786A7D80995}">
      <dsp:nvSpPr>
        <dsp:cNvPr id="0" name=""/>
        <dsp:cNvSpPr/>
      </dsp:nvSpPr>
      <dsp:spPr>
        <a:xfrm>
          <a:off x="2217330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Feature Mapping</a:t>
          </a:r>
          <a:endParaRPr lang="en-US" sz="2100" kern="1200" dirty="0"/>
        </a:p>
      </dsp:txBody>
      <dsp:txXfrm>
        <a:off x="2245117" y="1816401"/>
        <a:ext cx="1525650" cy="893160"/>
      </dsp:txXfrm>
    </dsp:sp>
    <dsp:sp modelId="{E12C4E71-C60A-A041-938F-282609CF98DC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56677" y="2145338"/>
        <a:ext cx="234653" cy="235285"/>
      </dsp:txXfrm>
    </dsp:sp>
    <dsp:sp modelId="{1000413E-C69A-004D-9455-197027F65CA3}">
      <dsp:nvSpPr>
        <dsp:cNvPr id="0" name=""/>
        <dsp:cNvSpPr/>
      </dsp:nvSpPr>
      <dsp:spPr>
        <a:xfrm>
          <a:off x="4431044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Training</a:t>
          </a:r>
          <a:endParaRPr lang="en-US" sz="2100" kern="1200" dirty="0"/>
        </a:p>
      </dsp:txBody>
      <dsp:txXfrm>
        <a:off x="4458831" y="1816401"/>
        <a:ext cx="1525650" cy="893160"/>
      </dsp:txXfrm>
    </dsp:sp>
    <dsp:sp modelId="{EDED3407-8BF6-1548-8F7F-60AD5B034FF9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170391" y="2145338"/>
        <a:ext cx="234653" cy="235285"/>
      </dsp:txXfrm>
    </dsp:sp>
    <dsp:sp modelId="{1FDA9A81-9515-FC42-8D70-56B7FA24DB3F}">
      <dsp:nvSpPr>
        <dsp:cNvPr id="0" name=""/>
        <dsp:cNvSpPr/>
      </dsp:nvSpPr>
      <dsp:spPr>
        <a:xfrm>
          <a:off x="6644759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Prediction</a:t>
          </a:r>
          <a:endParaRPr lang="en-US" sz="2100" kern="1200" dirty="0"/>
        </a:p>
      </dsp:txBody>
      <dsp:txXfrm>
        <a:off x="6672546" y="1816401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0832-9CBE-934A-9E53-F3799B05F90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3AA8-A651-9B47-AB71-5D019978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Highly-optimized Logistic Regression for Spark Model </a:t>
            </a:r>
            <a:r>
              <a:rPr lang="en-US" dirty="0"/>
              <a:t>T</a:t>
            </a:r>
            <a:r>
              <a:rPr lang="en-US" dirty="0" smtClean="0"/>
              <a:t>raining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Tianbing XU</a:t>
            </a:r>
          </a:p>
          <a:p>
            <a:r>
              <a:rPr lang="en-US" dirty="0" err="1" smtClean="0"/>
              <a:t>Quan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Infra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9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Conjugate gradient</a:t>
            </a:r>
          </a:p>
          <a:p>
            <a:pPr lvl="1"/>
            <a:r>
              <a:rPr lang="en-US" dirty="0"/>
              <a:t>Strong Global linear Convergence guarantee[1,3]</a:t>
            </a:r>
          </a:p>
          <a:p>
            <a:pPr lvl="1"/>
            <a:r>
              <a:rPr lang="en-US" dirty="0"/>
              <a:t>Local superliner </a:t>
            </a:r>
            <a:r>
              <a:rPr lang="en-US" dirty="0" smtClean="0"/>
              <a:t>or quadratic convergence </a:t>
            </a:r>
            <a:r>
              <a:rPr lang="en-US" dirty="0"/>
              <a:t>rate</a:t>
            </a:r>
          </a:p>
          <a:p>
            <a:pPr lvl="1"/>
            <a:r>
              <a:rPr lang="en-US" dirty="0"/>
              <a:t>Cheap computational cost per </a:t>
            </a:r>
            <a:r>
              <a:rPr lang="en-US" dirty="0" smtClean="0"/>
              <a:t>iteration</a:t>
            </a:r>
          </a:p>
          <a:p>
            <a:r>
              <a:rPr lang="en-US" dirty="0" smtClean="0"/>
              <a:t>Time complexity to achieve epsilon-accuracy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nd</a:t>
            </a:r>
            <a:r>
              <a:rPr lang="en-US" dirty="0" smtClean="0"/>
              <a:t> log(1/epsilon))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0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Computations optimization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from matrix-vector multiple to add</a:t>
            </a:r>
            <a:endParaRPr lang="en-US" dirty="0"/>
          </a:p>
        </p:txBody>
      </p:sp>
      <p:pic>
        <p:nvPicPr>
          <p:cNvPr id="6" name="Picture 5" descr="computations.jp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5" y="2126437"/>
            <a:ext cx="7014047" cy="45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optimization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Representation Optimization</a:t>
            </a:r>
          </a:p>
          <a:p>
            <a:r>
              <a:rPr lang="en-US" dirty="0" smtClean="0"/>
              <a:t>Tuning Garbage Collection (Thanks to </a:t>
            </a:r>
            <a:r>
              <a:rPr lang="en-US" dirty="0" err="1" smtClean="0"/>
              <a:t>Ning</a:t>
            </a:r>
            <a:r>
              <a:rPr lang="en-US" dirty="0" smtClean="0"/>
              <a:t> </a:t>
            </a:r>
            <a:r>
              <a:rPr lang="en-US" dirty="0" err="1" smtClean="0"/>
              <a:t>Qu’s</a:t>
            </a:r>
            <a:r>
              <a:rPr lang="en-US" dirty="0" smtClean="0"/>
              <a:t> discussion)</a:t>
            </a:r>
          </a:p>
          <a:p>
            <a:r>
              <a:rPr lang="en-US" dirty="0" smtClean="0"/>
              <a:t>Model Representation</a:t>
            </a:r>
            <a:r>
              <a:rPr lang="en-US" dirty="0"/>
              <a:t> O</a:t>
            </a:r>
            <a:r>
              <a:rPr lang="en-US" dirty="0" smtClean="0"/>
              <a:t>ptimization</a:t>
            </a:r>
          </a:p>
        </p:txBody>
      </p:sp>
    </p:spTree>
    <p:extLst>
      <p:ext uri="{BB962C8B-B14F-4D97-AF65-F5344CB8AC3E}">
        <p14:creationId xmlns:p14="http://schemas.microsoft.com/office/powerpoint/2010/main" val="55745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Mini-batch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Reduce training time</a:t>
            </a:r>
          </a:p>
          <a:p>
            <a:pPr lvl="1"/>
            <a:r>
              <a:rPr lang="en-US" dirty="0" smtClean="0"/>
              <a:t>Boost model prediction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0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dimension reduction</a:t>
            </a:r>
          </a:p>
          <a:p>
            <a:pPr lvl="1"/>
            <a:r>
              <a:rPr lang="en-US" dirty="0" smtClean="0"/>
              <a:t>Reduced from 10B </a:t>
            </a:r>
            <a:r>
              <a:rPr lang="en-US" dirty="0"/>
              <a:t>to about 100K – 10M </a:t>
            </a:r>
            <a:r>
              <a:rPr lang="en-US" dirty="0" smtClean="0"/>
              <a:t>dim </a:t>
            </a:r>
          </a:p>
          <a:p>
            <a:pPr lvl="1"/>
            <a:r>
              <a:rPr lang="en-US" dirty="0" smtClean="0"/>
              <a:t>Tradeoff between computations/memory cost and prediction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3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 Training Systems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1972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37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Introductory Lectures on Convex Programming, Volume I: Basic course, </a:t>
            </a:r>
            <a:r>
              <a:rPr lang="en-US" b="1" i="1" dirty="0" smtClean="0"/>
              <a:t>Yu. </a:t>
            </a:r>
            <a:r>
              <a:rPr lang="en-US" b="1" i="1" dirty="0" err="1" smtClean="0"/>
              <a:t>Nesterov</a:t>
            </a:r>
            <a:endParaRPr lang="en-US" b="1" i="1" dirty="0" smtClean="0"/>
          </a:p>
          <a:p>
            <a:r>
              <a:rPr lang="en-US" dirty="0" smtClean="0"/>
              <a:t>2. On optimization methods for deep learning, </a:t>
            </a:r>
            <a:r>
              <a:rPr lang="en-US" dirty="0" err="1" smtClean="0"/>
              <a:t>Quoc</a:t>
            </a:r>
            <a:r>
              <a:rPr lang="en-US" dirty="0" smtClean="0"/>
              <a:t> V. Le , </a:t>
            </a:r>
            <a:r>
              <a:rPr lang="en-US" dirty="0" err="1" smtClean="0"/>
              <a:t>Jiquan</a:t>
            </a:r>
            <a:r>
              <a:rPr lang="en-US" dirty="0" smtClean="0"/>
              <a:t> </a:t>
            </a:r>
            <a:r>
              <a:rPr lang="en-US" dirty="0" err="1" smtClean="0"/>
              <a:t>Ngiam</a:t>
            </a:r>
            <a:r>
              <a:rPr lang="en-US" dirty="0" smtClean="0"/>
              <a:t> , Adam Coates , </a:t>
            </a:r>
            <a:r>
              <a:rPr lang="en-US" dirty="0" err="1" smtClean="0"/>
              <a:t>Abhik</a:t>
            </a:r>
            <a:r>
              <a:rPr lang="en-US" dirty="0" smtClean="0"/>
              <a:t> </a:t>
            </a:r>
            <a:r>
              <a:rPr lang="en-US" dirty="0" err="1" smtClean="0"/>
              <a:t>Lahiri</a:t>
            </a:r>
            <a:r>
              <a:rPr lang="en-US" dirty="0" smtClean="0"/>
              <a:t> , Bobby </a:t>
            </a:r>
            <a:r>
              <a:rPr lang="en-US" dirty="0" err="1" smtClean="0"/>
              <a:t>Prochnow</a:t>
            </a:r>
            <a:r>
              <a:rPr lang="en-US" dirty="0" smtClean="0"/>
              <a:t> , </a:t>
            </a:r>
            <a:r>
              <a:rPr lang="en-US" b="1" i="1" dirty="0" smtClean="0"/>
              <a:t>Andrew Y. Ng</a:t>
            </a:r>
          </a:p>
          <a:p>
            <a:r>
              <a:rPr lang="en-US" dirty="0"/>
              <a:t>3. A Nonlinear Conjugate Gradient Method with a Strong Global Convergence </a:t>
            </a:r>
            <a:r>
              <a:rPr lang="en-US" dirty="0" smtClean="0"/>
              <a:t>Property</a:t>
            </a:r>
            <a:r>
              <a:rPr lang="en-US" dirty="0"/>
              <a:t>, Y. H. Dai and Y. </a:t>
            </a:r>
            <a:r>
              <a:rPr lang="en-US" b="1" i="1" dirty="0"/>
              <a:t>Yuan</a:t>
            </a:r>
            <a:endParaRPr lang="en-US" b="1" i="1" dirty="0" smtClean="0"/>
          </a:p>
          <a:p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7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 descr="boy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931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Baidu’s</a:t>
            </a:r>
            <a:r>
              <a:rPr lang="en-US" dirty="0" smtClean="0"/>
              <a:t> Challenges: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b="1" i="1" dirty="0" smtClean="0"/>
              <a:t>Large</a:t>
            </a:r>
            <a:r>
              <a:rPr lang="en-US" dirty="0" smtClean="0"/>
              <a:t> scale problems at Baidu, 10-100 Terabytes training </a:t>
            </a:r>
          </a:p>
          <a:p>
            <a:pPr lvl="1"/>
            <a:r>
              <a:rPr lang="en-US" b="1" dirty="0" smtClean="0"/>
              <a:t>Huge</a:t>
            </a:r>
            <a:r>
              <a:rPr lang="en-US" dirty="0" smtClean="0"/>
              <a:t> dimension feature space, 10 - 100 Billions</a:t>
            </a:r>
          </a:p>
          <a:p>
            <a:r>
              <a:rPr lang="en-US" dirty="0" smtClean="0"/>
              <a:t>Performance </a:t>
            </a:r>
          </a:p>
          <a:p>
            <a:pPr lvl="1"/>
            <a:r>
              <a:rPr lang="en-US" b="1" i="1" dirty="0" smtClean="0"/>
              <a:t>Daily </a:t>
            </a:r>
            <a:r>
              <a:rPr lang="en-US" dirty="0" smtClean="0"/>
              <a:t>model training, within 10 hours</a:t>
            </a:r>
          </a:p>
          <a:p>
            <a:pPr lvl="1"/>
            <a:r>
              <a:rPr lang="en-US" b="1" i="1" dirty="0" smtClean="0"/>
              <a:t>Accurate</a:t>
            </a:r>
            <a:r>
              <a:rPr lang="en-US" dirty="0" smtClean="0"/>
              <a:t> model prediction, e.g. 0.85-0.88 AUC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901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not choose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SGD </a:t>
            </a:r>
          </a:p>
          <a:p>
            <a:pPr lvl="1"/>
            <a:r>
              <a:rPr lang="en-US" dirty="0" smtClean="0"/>
              <a:t>Slow convergence rate, not able to achieve desirable high accuracy</a:t>
            </a:r>
          </a:p>
          <a:p>
            <a:r>
              <a:rPr lang="en-US" dirty="0" err="1" smtClean="0"/>
              <a:t>MLLib</a:t>
            </a:r>
            <a:r>
              <a:rPr lang="en-US" dirty="0" smtClean="0"/>
              <a:t> LBFGS </a:t>
            </a:r>
          </a:p>
          <a:p>
            <a:pPr lvl="1"/>
            <a:r>
              <a:rPr lang="en-US" dirty="0" smtClean="0"/>
              <a:t>not able to scale to large data, crash when training about 400G data</a:t>
            </a:r>
          </a:p>
        </p:txBody>
      </p:sp>
    </p:spTree>
    <p:extLst>
      <p:ext uri="{BB962C8B-B14F-4D97-AF65-F5344CB8AC3E}">
        <p14:creationId xmlns:p14="http://schemas.microsoft.com/office/powerpoint/2010/main" val="63618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as </a:t>
            </a:r>
            <a:r>
              <a:rPr lang="en-US" b="1" i="1" dirty="0" smtClean="0"/>
              <a:t>fast</a:t>
            </a:r>
            <a:r>
              <a:rPr lang="en-US" dirty="0" smtClean="0"/>
              <a:t> and </a:t>
            </a:r>
            <a:r>
              <a:rPr lang="en-US" b="1" i="1" dirty="0" smtClean="0"/>
              <a:t>accurate</a:t>
            </a:r>
            <a:r>
              <a:rPr lang="en-US" dirty="0" smtClean="0"/>
              <a:t> as possible Logistic regression (LR) algorithms for </a:t>
            </a:r>
            <a:r>
              <a:rPr lang="en-US" dirty="0" err="1" smtClean="0"/>
              <a:t>Baidu’s</a:t>
            </a:r>
            <a:r>
              <a:rPr lang="en-US" dirty="0" smtClean="0"/>
              <a:t> scale</a:t>
            </a:r>
          </a:p>
          <a:p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b="1" i="1" dirty="0" smtClean="0"/>
              <a:t>effective</a:t>
            </a:r>
            <a:r>
              <a:rPr lang="en-US" dirty="0" smtClean="0"/>
              <a:t> and </a:t>
            </a:r>
            <a:r>
              <a:rPr lang="en-US" b="1" i="1" dirty="0" smtClean="0"/>
              <a:t>easy to use </a:t>
            </a:r>
            <a:r>
              <a:rPr lang="en-US" dirty="0" smtClean="0"/>
              <a:t>model training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model </a:t>
            </a:r>
            <a:r>
              <a:rPr lang="en-US" dirty="0" smtClean="0"/>
              <a:t>converges </a:t>
            </a:r>
            <a:r>
              <a:rPr lang="en-US" b="1" dirty="0"/>
              <a:t>fast</a:t>
            </a:r>
            <a:r>
              <a:rPr lang="en-US" dirty="0"/>
              <a:t> with </a:t>
            </a:r>
            <a:r>
              <a:rPr lang="en-US" b="1" dirty="0"/>
              <a:t>high accuracy </a:t>
            </a:r>
            <a:r>
              <a:rPr lang="en-US" dirty="0"/>
              <a:t>while maintain </a:t>
            </a:r>
            <a:r>
              <a:rPr lang="en-US" b="1" dirty="0"/>
              <a:t>cheap computations </a:t>
            </a:r>
            <a:r>
              <a:rPr lang="en-US" dirty="0"/>
              <a:t>and superior </a:t>
            </a:r>
            <a:r>
              <a:rPr lang="en-US" b="1" dirty="0"/>
              <a:t>scalability </a:t>
            </a:r>
            <a:endParaRPr lang="en-US" b="1" dirty="0" smtClean="0"/>
          </a:p>
          <a:p>
            <a:pPr lvl="1"/>
            <a:r>
              <a:rPr lang="en-US" dirty="0" smtClean="0"/>
              <a:t>Train </a:t>
            </a:r>
            <a:r>
              <a:rPr lang="en-US" b="1" i="1" dirty="0" smtClean="0"/>
              <a:t>1T – 10 T</a:t>
            </a:r>
            <a:r>
              <a:rPr lang="en-US" dirty="0" smtClean="0"/>
              <a:t> data in 50 – 150 machines cluster</a:t>
            </a:r>
          </a:p>
          <a:p>
            <a:pPr lvl="1"/>
            <a:r>
              <a:rPr lang="en-US" b="1" i="1" dirty="0" smtClean="0"/>
              <a:t>10X – 20X </a:t>
            </a:r>
            <a:r>
              <a:rPr lang="en-US" dirty="0" smtClean="0"/>
              <a:t>speedup compared to </a:t>
            </a:r>
            <a:r>
              <a:rPr lang="en-US" dirty="0" err="1" smtClean="0"/>
              <a:t>MLLib</a:t>
            </a:r>
            <a:r>
              <a:rPr lang="en-US" dirty="0" smtClean="0"/>
              <a:t> SGD</a:t>
            </a:r>
          </a:p>
          <a:p>
            <a:pPr lvl="1"/>
            <a:r>
              <a:rPr lang="en-US" dirty="0" smtClean="0"/>
              <a:t>Significant better Accuracy (AUC) than </a:t>
            </a:r>
            <a:r>
              <a:rPr lang="en-US" dirty="0" err="1" smtClean="0"/>
              <a:t>MLLib</a:t>
            </a:r>
            <a:r>
              <a:rPr lang="en-US" dirty="0" smtClean="0"/>
              <a:t> SGD, comparable to industrial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Rates Comparison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700 M training data, 1.2 K </a:t>
            </a:r>
            <a:r>
              <a:rPr lang="en-US" sz="3600" dirty="0" smtClean="0"/>
              <a:t>dim)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li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0" y="141763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</a:t>
            </a:r>
            <a:r>
              <a:rPr lang="en-US" dirty="0" smtClean="0"/>
              <a:t>Terabytes </a:t>
            </a:r>
            <a:r>
              <a:rPr lang="en-US" dirty="0"/>
              <a:t>train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sz="3600" dirty="0" smtClean="0"/>
              <a:t>(63 nodes, 500 cores, 20G memory per node)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253775"/>
              </p:ext>
            </p:extLst>
          </p:nvPr>
        </p:nvGraphicFramePr>
        <p:xfrm>
          <a:off x="1917676" y="1950501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1.2</a:t>
                      </a:r>
                      <a:r>
                        <a:rPr lang="en-US" dirty="0" smtClean="0"/>
                        <a:t> </a:t>
                      </a:r>
                      <a:r>
                        <a:rPr lang="en-US" b="1" i="1" dirty="0" smtClean="0"/>
                        <a:t>Terabytes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0.545 Billions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 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r>
                        <a:rPr lang="en-US" baseline="0" dirty="0" smtClean="0"/>
                        <a:t> Terabytes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40951"/>
              </p:ext>
            </p:extLst>
          </p:nvPr>
        </p:nvGraphicFramePr>
        <p:xfrm>
          <a:off x="580192" y="4069203"/>
          <a:ext cx="8106608" cy="142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52"/>
                <a:gridCol w="2026652"/>
                <a:gridCol w="2026652"/>
                <a:gridCol w="2026652"/>
              </a:tblGrid>
              <a:tr h="474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MLLib</a:t>
                      </a:r>
                      <a:r>
                        <a:rPr lang="en-US" baseline="0" dirty="0" smtClean="0"/>
                        <a:t> SGD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4745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25.4</a:t>
                      </a:r>
                      <a:r>
                        <a:rPr lang="en-US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438.1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17.2</a:t>
                      </a:r>
                      <a:endParaRPr lang="en-US" b="1" i="1" dirty="0"/>
                    </a:p>
                  </a:txBody>
                  <a:tcPr/>
                </a:tc>
              </a:tr>
              <a:tr h="4745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0.894410465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0.530167961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9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/>
              <a:t>Terabytes train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sz="3600" dirty="0" smtClean="0"/>
              <a:t>(147 </a:t>
            </a:r>
            <a:r>
              <a:rPr lang="en-US" sz="3600" dirty="0"/>
              <a:t>nodes, </a:t>
            </a:r>
            <a:r>
              <a:rPr lang="en-US" sz="3600" dirty="0" smtClean="0"/>
              <a:t>730 cores</a:t>
            </a:r>
            <a:r>
              <a:rPr lang="en-US" sz="3600" dirty="0"/>
              <a:t>, </a:t>
            </a:r>
            <a:r>
              <a:rPr lang="en-US" sz="3600" dirty="0" smtClean="0"/>
              <a:t>30G memory per node)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810610"/>
              </p:ext>
            </p:extLst>
          </p:nvPr>
        </p:nvGraphicFramePr>
        <p:xfrm>
          <a:off x="1712340" y="2550558"/>
          <a:ext cx="5486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13 Terabytes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 Billions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0.75 Terabytes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28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achieve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Algorithms</a:t>
            </a:r>
          </a:p>
          <a:p>
            <a:r>
              <a:rPr lang="en-US" dirty="0" smtClean="0"/>
              <a:t>Computations optimization</a:t>
            </a:r>
          </a:p>
          <a:p>
            <a:r>
              <a:rPr lang="en-US" dirty="0" smtClean="0"/>
              <a:t>Memory optimization</a:t>
            </a:r>
          </a:p>
          <a:p>
            <a:r>
              <a:rPr lang="en-US" dirty="0" smtClean="0"/>
              <a:t>Mini-batch</a:t>
            </a:r>
          </a:p>
          <a:p>
            <a:r>
              <a:rPr lang="en-US" dirty="0" smtClean="0"/>
              <a:t>Feature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1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11686</TotalTime>
  <Words>439</Words>
  <Application>Microsoft Macintosh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Highly-optimized Logistic Regression for Spark Model Training Systems</vt:lpstr>
      <vt:lpstr>Baidu’s Challenges: </vt:lpstr>
      <vt:lpstr>Why we not choose MLLib</vt:lpstr>
      <vt:lpstr>What we have done</vt:lpstr>
      <vt:lpstr>Major results</vt:lpstr>
      <vt:lpstr>Convergence Rates Comparison (700 M training data, 1.2 K dim)</vt:lpstr>
      <vt:lpstr>1 Terabytes train data (63 nodes, 500 cores, 20G memory per node)</vt:lpstr>
      <vt:lpstr>10 Terabytes train data (147 nodes, 730 cores, 30G memory per node)</vt:lpstr>
      <vt:lpstr>How we achieve it?</vt:lpstr>
      <vt:lpstr>Algorithms </vt:lpstr>
      <vt:lpstr>Computations optimization </vt:lpstr>
      <vt:lpstr>Memory optimization </vt:lpstr>
      <vt:lpstr>Mini-batch </vt:lpstr>
      <vt:lpstr>Feature mapping</vt:lpstr>
      <vt:lpstr>Easy to use Training Systems</vt:lpstr>
      <vt:lpstr>Reference</vt:lpstr>
      <vt:lpstr>Thank you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Highly-optimized Logistic Regression for model training systems</dc:title>
  <dc:creator>Tianbing Xu</dc:creator>
  <cp:lastModifiedBy>Tianbing Xu</cp:lastModifiedBy>
  <cp:revision>64</cp:revision>
  <dcterms:created xsi:type="dcterms:W3CDTF">2015-11-23T04:53:34Z</dcterms:created>
  <dcterms:modified xsi:type="dcterms:W3CDTF">2018-09-02T19:41:46Z</dcterms:modified>
</cp:coreProperties>
</file>