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2"/>
  </p:sldMasterIdLst>
  <p:notesMasterIdLst>
    <p:notesMasterId r:id="rId36"/>
  </p:notesMasterIdLst>
  <p:handoutMasterIdLst>
    <p:handoutMasterId r:id="rId37"/>
  </p:handoutMasterIdLst>
  <p:sldIdLst>
    <p:sldId id="297" r:id="rId3"/>
    <p:sldId id="298" r:id="rId4"/>
    <p:sldId id="299" r:id="rId5"/>
    <p:sldId id="300" r:id="rId6"/>
    <p:sldId id="301" r:id="rId7"/>
    <p:sldId id="303" r:id="rId8"/>
    <p:sldId id="304" r:id="rId9"/>
    <p:sldId id="305" r:id="rId10"/>
    <p:sldId id="302" r:id="rId11"/>
    <p:sldId id="315" r:id="rId12"/>
    <p:sldId id="319" r:id="rId13"/>
    <p:sldId id="317" r:id="rId14"/>
    <p:sldId id="318" r:id="rId15"/>
    <p:sldId id="320" r:id="rId16"/>
    <p:sldId id="321" r:id="rId17"/>
    <p:sldId id="311" r:id="rId18"/>
    <p:sldId id="332" r:id="rId19"/>
    <p:sldId id="322" r:id="rId20"/>
    <p:sldId id="333" r:id="rId21"/>
    <p:sldId id="334" r:id="rId22"/>
    <p:sldId id="323" r:id="rId23"/>
    <p:sldId id="324" r:id="rId24"/>
    <p:sldId id="325" r:id="rId25"/>
    <p:sldId id="326" r:id="rId26"/>
    <p:sldId id="327" r:id="rId27"/>
    <p:sldId id="328" r:id="rId28"/>
    <p:sldId id="330" r:id="rId29"/>
    <p:sldId id="331" r:id="rId30"/>
    <p:sldId id="335" r:id="rId31"/>
    <p:sldId id="312" r:id="rId32"/>
    <p:sldId id="316" r:id="rId33"/>
    <p:sldId id="313" r:id="rId34"/>
    <p:sldId id="310" r:id="rId35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2" userDrawn="1">
          <p15:clr>
            <a:srgbClr val="A4A3A4"/>
          </p15:clr>
        </p15:guide>
        <p15:guide id="2" pos="2876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恒衡" initials="HH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92" autoAdjust="0"/>
    <p:restoredTop sz="94684" autoAdjust="0"/>
  </p:normalViewPr>
  <p:slideViewPr>
    <p:cSldViewPr showGuides="1">
      <p:cViewPr varScale="1">
        <p:scale>
          <a:sx n="79" d="100"/>
          <a:sy n="79" d="100"/>
        </p:scale>
        <p:origin x="1841" y="41"/>
      </p:cViewPr>
      <p:guideLst>
        <p:guide orient="horz" pos="2162"/>
        <p:guide pos="2876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handoutMaster" Target="handoutMasters/handout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commentAuthors" Target="commentAuthor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6-15T17:41:29.020" idx="3">
    <p:pos x="4130" y="962"/>
    <p:text>删除</p:text>
  </p:cm>
</p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7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E00B01F3-32AD-4BC4-84E8-1E4816CB70A5}" type="slidenum">
              <a:rPr lang="en-US" altLang="zh-CN"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4294967295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31" tIns="45716" rIns="91431" bIns="45716" numCol="1" anchor="b" anchorCtr="0" compatLnSpc="1"/>
          <a:lstStyle>
            <a:lvl1pPr algn="r" eaLnBrk="1" hangingPunct="1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B8DE9E20-473F-4C80-B5B8-9061F40A8512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8DE9E20-473F-4C80-B5B8-9061F40A8512}" type="slidenum">
              <a:rPr lang="en-US" altLang="zh-CN" smtClean="0"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2" descr="CITTEXT"/>
          <p:cNvSpPr>
            <a:spLocks noChangeArrowheads="1"/>
          </p:cNvSpPr>
          <p:nvPr/>
        </p:nvSpPr>
        <p:spPr bwMode="auto">
          <a:xfrm>
            <a:off x="0" y="0"/>
            <a:ext cx="2895600" cy="6858000"/>
          </a:xfrm>
          <a:custGeom>
            <a:avLst/>
            <a:gdLst>
              <a:gd name="T0" fmla="*/ 0 w 1824"/>
              <a:gd name="T1" fmla="*/ 6858000 h 3840"/>
              <a:gd name="T2" fmla="*/ 0 w 1824"/>
              <a:gd name="T3" fmla="*/ 0 h 3840"/>
              <a:gd name="T4" fmla="*/ 2895600 w 1824"/>
              <a:gd name="T5" fmla="*/ 0 h 3840"/>
              <a:gd name="T6" fmla="*/ 925513 w 1824"/>
              <a:gd name="T7" fmla="*/ 6858000 h 3840"/>
              <a:gd name="T8" fmla="*/ 0 w 1824"/>
              <a:gd name="T9" fmla="*/ 6858000 h 384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1824" h="3840">
                <a:moveTo>
                  <a:pt x="0" y="3840"/>
                </a:moveTo>
                <a:lnTo>
                  <a:pt x="0" y="0"/>
                </a:lnTo>
                <a:lnTo>
                  <a:pt x="1824" y="0"/>
                </a:lnTo>
                <a:cubicBezTo>
                  <a:pt x="74" y="1204"/>
                  <a:pt x="465" y="3655"/>
                  <a:pt x="583" y="3840"/>
                </a:cubicBezTo>
                <a:cubicBezTo>
                  <a:pt x="291" y="3840"/>
                  <a:pt x="0" y="3840"/>
                  <a:pt x="0" y="3840"/>
                </a:cubicBezTo>
                <a:close/>
              </a:path>
            </a:pathLst>
          </a:custGeom>
          <a:blipFill dpi="0" rotWithShape="0">
            <a:blip r:embed="rId2"/>
            <a:srcRect/>
            <a:tile tx="0" ty="0" sx="100000" sy="100000" flip="none" algn="tl"/>
          </a:blip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grpSp>
        <p:nvGrpSpPr>
          <p:cNvPr id="6" name="Group 6"/>
          <p:cNvGrpSpPr/>
          <p:nvPr/>
        </p:nvGrpSpPr>
        <p:grpSpPr bwMode="auto">
          <a:xfrm>
            <a:off x="0" y="3567113"/>
            <a:ext cx="5781675" cy="149225"/>
            <a:chOff x="0" y="2256"/>
            <a:chExt cx="3642" cy="94"/>
          </a:xfrm>
        </p:grpSpPr>
        <p:sp>
          <p:nvSpPr>
            <p:cNvPr id="7" name="Freeform 7"/>
            <p:cNvSpPr>
              <a:spLocks noChangeArrowheads="1"/>
            </p:cNvSpPr>
            <p:nvPr userDrawn="1"/>
          </p:nvSpPr>
          <p:spPr bwMode="auto">
            <a:xfrm>
              <a:off x="0" y="2310"/>
              <a:ext cx="3642" cy="1"/>
            </a:xfrm>
            <a:custGeom>
              <a:avLst/>
              <a:gdLst>
                <a:gd name="T0" fmla="*/ 0 w 3642"/>
                <a:gd name="T1" fmla="*/ 0 h 1"/>
                <a:gd name="T2" fmla="*/ 3642 w 3642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642" h="1">
                  <a:moveTo>
                    <a:pt x="0" y="0"/>
                  </a:moveTo>
                  <a:lnTo>
                    <a:pt x="3642" y="0"/>
                  </a:lnTo>
                </a:path>
              </a:pathLst>
            </a:custGeom>
            <a:noFill/>
            <a:ln w="9525">
              <a:solidFill>
                <a:schemeClr val="accent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Group 8"/>
            <p:cNvGrpSpPr/>
            <p:nvPr userDrawn="1"/>
          </p:nvGrpSpPr>
          <p:grpSpPr bwMode="auto">
            <a:xfrm>
              <a:off x="960" y="2256"/>
              <a:ext cx="1678" cy="94"/>
              <a:chOff x="419" y="1193"/>
              <a:chExt cx="1678" cy="94"/>
            </a:xfrm>
          </p:grpSpPr>
          <p:sp>
            <p:nvSpPr>
              <p:cNvPr id="9" name="Oval 9"/>
              <p:cNvSpPr>
                <a:spLocks noChangeArrowheads="1"/>
              </p:cNvSpPr>
              <p:nvPr/>
            </p:nvSpPr>
            <p:spPr bwMode="auto">
              <a:xfrm>
                <a:off x="419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0" name="Oval 10"/>
              <p:cNvSpPr>
                <a:spLocks noChangeArrowheads="1"/>
              </p:cNvSpPr>
              <p:nvPr/>
            </p:nvSpPr>
            <p:spPr bwMode="auto">
              <a:xfrm>
                <a:off x="947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1" name="Oval 11"/>
              <p:cNvSpPr>
                <a:spLocks noChangeArrowheads="1"/>
              </p:cNvSpPr>
              <p:nvPr/>
            </p:nvSpPr>
            <p:spPr bwMode="auto">
              <a:xfrm>
                <a:off x="1475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  <p:sp>
            <p:nvSpPr>
              <p:cNvPr id="12" name="Oval 12"/>
              <p:cNvSpPr>
                <a:spLocks noChangeArrowheads="1"/>
              </p:cNvSpPr>
              <p:nvPr/>
            </p:nvSpPr>
            <p:spPr bwMode="auto">
              <a:xfrm>
                <a:off x="2003" y="1193"/>
                <a:ext cx="94" cy="94"/>
              </a:xfrm>
              <a:prstGeom prst="ellipse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accent2">
                      <a:gamma/>
                      <a:shade val="60784"/>
                      <a:invGamma/>
                    </a:schemeClr>
                  </a:gs>
                </a:gsLst>
                <a:lin ang="0" scaled="1"/>
              </a:gradFill>
              <a:ln>
                <a:noFill/>
              </a:ln>
              <a:effectLst/>
            </p:spPr>
            <p:txBody>
              <a:bodyPr wrap="none" anchor="ctr"/>
              <a:lstStyle/>
              <a:p>
                <a:pPr eaLnBrk="1" hangingPunct="1">
                  <a:defRPr/>
                </a:pPr>
                <a:endParaRPr lang="zh-CN" altLang="en-US">
                  <a:latin typeface="Arial" panose="020B0604020202020204" pitchFamily="34" charset="0"/>
                </a:endParaRPr>
              </a:p>
            </p:txBody>
          </p:sp>
        </p:grpSp>
      </p:grp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8104188" y="14288"/>
            <a:ext cx="1004887" cy="338137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sz="16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endParaRPr lang="en-US" altLang="zh-CN" sz="1600" dirty="0">
              <a:latin typeface="楷体" panose="02010609060101010101" pitchFamily="49" charset="-122"/>
              <a:ea typeface="楷体" panose="02010609060101010101" pitchFamily="49" charset="-122"/>
              <a:cs typeface="Arial" panose="020B0604020202020204" pitchFamily="34" charset="0"/>
            </a:endParaRPr>
          </a:p>
        </p:txBody>
      </p:sp>
      <p:pic>
        <p:nvPicPr>
          <p:cNvPr id="14" name="Picture 11" descr="工大标志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4392613" cy="117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0419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500313"/>
            <a:ext cx="7772400" cy="641350"/>
          </a:xfrm>
        </p:spPr>
        <p:txBody>
          <a:bodyPr anchor="b">
            <a:spAutoFit/>
          </a:bodyPr>
          <a:lstStyle>
            <a:lvl1pPr algn="ctr">
              <a:defRPr sz="3600"/>
            </a:lvl1pPr>
          </a:lstStyle>
          <a:p>
            <a:pPr lvl="0"/>
            <a:r>
              <a:rPr lang="zh-CN" altLang="en-US" noProof="0" dirty="0"/>
              <a:t>单击此处编辑母版标题样式</a:t>
            </a:r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396875"/>
          </a:xfrm>
        </p:spPr>
        <p:txBody>
          <a:bodyPr>
            <a:spAutoFit/>
          </a:bodyPr>
          <a:lstStyle>
            <a:lvl1pPr marL="0" indent="0" algn="ctr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None/>
              <a:defRPr b="0">
                <a:ea typeface="楷体_GB2312" pitchFamily="49" charset="-122"/>
                <a:cs typeface="宋体" panose="02010600030101010101" pitchFamily="2" charset="-122"/>
              </a:defRPr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496050" y="508000"/>
            <a:ext cx="2124075" cy="608965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825" y="508000"/>
            <a:ext cx="6219825" cy="608965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395288" y="1484313"/>
            <a:ext cx="4027487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5175" y="1484313"/>
            <a:ext cx="4029075" cy="51133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  <a:p>
            <a:pPr lvl="1"/>
            <a:r>
              <a:rPr lang="zh-CN" altLang="en-US" noProof="1"/>
              <a:t>第二级</a:t>
            </a:r>
          </a:p>
          <a:p>
            <a:pPr lvl="2"/>
            <a:r>
              <a:rPr lang="zh-CN" altLang="en-US" noProof="1"/>
              <a:t>第三级</a:t>
            </a:r>
          </a:p>
          <a:p>
            <a:pPr lvl="3"/>
            <a:r>
              <a:rPr lang="zh-CN" altLang="en-US" noProof="1"/>
              <a:t>第四级</a:t>
            </a:r>
          </a:p>
          <a:p>
            <a:pPr lvl="4"/>
            <a:r>
              <a:rPr lang="zh-CN" altLang="en-US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1028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11"/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123825" y="508000"/>
            <a:ext cx="8496300" cy="649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51" name="Rectangle 12"/>
          <p:cNvSpPr>
            <a:spLocks noGrp="1" noChangeArrowheads="1"/>
          </p:cNvSpPr>
          <p:nvPr>
            <p:ph type="body" idx="9"/>
          </p:nvPr>
        </p:nvSpPr>
        <p:spPr bwMode="auto">
          <a:xfrm>
            <a:off x="395288" y="1484313"/>
            <a:ext cx="8208962" cy="5113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</a:p>
        </p:txBody>
      </p:sp>
      <p:sp>
        <p:nvSpPr>
          <p:cNvPr id="2052" name="Freeform 13"/>
          <p:cNvSpPr>
            <a:spLocks noChangeArrowheads="1"/>
          </p:cNvSpPr>
          <p:nvPr userDrawn="1"/>
        </p:nvSpPr>
        <p:spPr bwMode="auto">
          <a:xfrm>
            <a:off x="152400" y="1268413"/>
            <a:ext cx="7732713" cy="5589587"/>
          </a:xfrm>
          <a:custGeom>
            <a:avLst/>
            <a:gdLst>
              <a:gd name="T0" fmla="*/ 0 w 4320"/>
              <a:gd name="T1" fmla="*/ 5589587 h 3264"/>
              <a:gd name="T2" fmla="*/ 0 w 4320"/>
              <a:gd name="T3" fmla="*/ 0 h 3264"/>
              <a:gd name="T4" fmla="*/ 7732713 w 4320"/>
              <a:gd name="T5" fmla="*/ 0 h 3264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320" h="3264">
                <a:moveTo>
                  <a:pt x="0" y="3264"/>
                </a:moveTo>
                <a:lnTo>
                  <a:pt x="0" y="0"/>
                </a:lnTo>
                <a:lnTo>
                  <a:pt x="4320" y="0"/>
                </a:lnTo>
              </a:path>
            </a:pathLst>
          </a:custGeom>
          <a:noFill/>
          <a:ln w="9525">
            <a:solidFill>
              <a:schemeClr val="accent1"/>
            </a:solidFill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9406" name="Oval 14"/>
          <p:cNvSpPr>
            <a:spLocks noChangeArrowheads="1"/>
          </p:cNvSpPr>
          <p:nvPr/>
        </p:nvSpPr>
        <p:spPr bwMode="auto">
          <a:xfrm>
            <a:off x="6651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7" name="Oval 15"/>
          <p:cNvSpPr>
            <a:spLocks noChangeArrowheads="1"/>
          </p:cNvSpPr>
          <p:nvPr/>
        </p:nvSpPr>
        <p:spPr bwMode="auto">
          <a:xfrm>
            <a:off x="15033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8" name="Oval 16"/>
          <p:cNvSpPr>
            <a:spLocks noChangeArrowheads="1"/>
          </p:cNvSpPr>
          <p:nvPr/>
        </p:nvSpPr>
        <p:spPr bwMode="auto">
          <a:xfrm>
            <a:off x="23415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59409" name="Oval 17"/>
          <p:cNvSpPr>
            <a:spLocks noChangeArrowheads="1"/>
          </p:cNvSpPr>
          <p:nvPr/>
        </p:nvSpPr>
        <p:spPr bwMode="auto">
          <a:xfrm>
            <a:off x="3179763" y="1196975"/>
            <a:ext cx="149225" cy="149225"/>
          </a:xfrm>
          <a:prstGeom prst="ellipse">
            <a:avLst/>
          </a:prstGeom>
          <a:gradFill rotWithShape="0">
            <a:gsLst>
              <a:gs pos="0">
                <a:schemeClr val="accent2"/>
              </a:gs>
              <a:gs pos="100000">
                <a:schemeClr val="accent2">
                  <a:gamma/>
                  <a:shade val="60784"/>
                  <a:invGamma/>
                </a:schemeClr>
              </a:gs>
            </a:gsLst>
            <a:lin ang="0" scaled="1"/>
          </a:gradFill>
          <a:ln>
            <a:noFill/>
          </a:ln>
          <a:effectLst/>
        </p:spPr>
        <p:txBody>
          <a:bodyPr wrap="none" anchor="ctr"/>
          <a:lstStyle/>
          <a:p>
            <a:pPr eaLnBrk="1" hangingPunct="1">
              <a:defRPr/>
            </a:pPr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33" name="Rectangle 18"/>
          <p:cNvSpPr>
            <a:spLocks noChangeArrowheads="1"/>
          </p:cNvSpPr>
          <p:nvPr/>
        </p:nvSpPr>
        <p:spPr bwMode="auto">
          <a:xfrm>
            <a:off x="1600200" y="352425"/>
            <a:ext cx="7543800" cy="762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34" name="Text Box 19"/>
          <p:cNvSpPr txBox="1">
            <a:spLocks noChangeArrowheads="1"/>
          </p:cNvSpPr>
          <p:nvPr/>
        </p:nvSpPr>
        <p:spPr bwMode="auto">
          <a:xfrm>
            <a:off x="6532563" y="19050"/>
            <a:ext cx="2685351" cy="323165"/>
          </a:xfrm>
          <a:prstGeom prst="rect">
            <a:avLst/>
          </a:prstGeom>
          <a:noFill/>
          <a:ln>
            <a:noFill/>
          </a:ln>
          <a:effectLst/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《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软件工程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》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第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2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轮</a:t>
            </a:r>
            <a:r>
              <a:rPr lang="en-US" altLang="zh-CN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 </a:t>
            </a:r>
            <a:r>
              <a:rPr lang="zh-CN" altLang="en-US" sz="1500" dirty="0">
                <a:latin typeface="楷体" panose="02010609060101010101" pitchFamily="49" charset="-122"/>
                <a:ea typeface="楷体" panose="02010609060101010101" pitchFamily="49" charset="-122"/>
                <a:cs typeface="Arial" panose="020B0604020202020204" pitchFamily="34" charset="0"/>
              </a:rPr>
              <a:t>检查汇报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楷体" panose="02010609060101010101" pitchFamily="49" charset="-122"/>
          <a:ea typeface="楷体" panose="02010609060101010101" pitchFamily="49" charset="-122"/>
          <a:cs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000">
          <a:solidFill>
            <a:schemeClr val="tx1"/>
          </a:solidFill>
          <a:latin typeface="Calibri" panose="020F0502020204030204" pitchFamily="34" charset="0"/>
          <a:ea typeface="楷体_GB2312" pitchFamily="49" charset="-122"/>
          <a:cs typeface="宋体" panose="02010600030101010101" pitchFamily="2" charset="-122"/>
        </a:defRPr>
      </a:lvl9pPr>
    </p:titleStyle>
    <p:bodyStyle>
      <a:lvl1pPr marL="228600" indent="-227330" algn="l" rtl="0" eaLnBrk="0" fontAlgn="base" hangingPunct="0">
        <a:spcBef>
          <a:spcPct val="35000"/>
        </a:spcBef>
        <a:spcAft>
          <a:spcPct val="15000"/>
        </a:spcAft>
        <a:buClr>
          <a:schemeClr val="accent2"/>
        </a:buClr>
        <a:buFont typeface="Wingdings" panose="05000000000000000000" pitchFamily="2" charset="2"/>
        <a:buChar char="§"/>
        <a:defRPr sz="2000" b="1">
          <a:solidFill>
            <a:srgbClr val="000000"/>
          </a:solidFill>
          <a:latin typeface="+mn-lt"/>
          <a:ea typeface="+mn-ea"/>
          <a:cs typeface="+mn-cs"/>
        </a:defRPr>
      </a:lvl1pPr>
      <a:lvl2pPr marL="457200" indent="-227330" algn="l" rtl="0" eaLnBrk="0" fontAlgn="base" hangingPunct="0">
        <a:spcBef>
          <a:spcPct val="25000"/>
        </a:spcBef>
        <a:spcAft>
          <a:spcPct val="15000"/>
        </a:spcAft>
        <a:buClr>
          <a:schemeClr val="accent2"/>
        </a:buClr>
        <a:buFont typeface="Arial" panose="020B0604020202020204" pitchFamily="34" charset="0"/>
        <a:buChar char="–"/>
        <a:defRPr>
          <a:solidFill>
            <a:srgbClr val="000000"/>
          </a:solidFill>
          <a:latin typeface="+mn-lt"/>
          <a:ea typeface="+mn-ea"/>
        </a:defRPr>
      </a:lvl2pPr>
      <a:lvl3pPr marL="682625" indent="-224155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Char char="•"/>
        <a:defRPr sz="1600">
          <a:solidFill>
            <a:srgbClr val="000000"/>
          </a:solidFill>
          <a:latin typeface="+mn-lt"/>
          <a:ea typeface="+mn-ea"/>
        </a:defRPr>
      </a:lvl3pPr>
      <a:lvl4pPr marL="91313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–"/>
        <a:defRPr sz="1400">
          <a:solidFill>
            <a:srgbClr val="000000"/>
          </a:solidFill>
          <a:latin typeface="+mn-lt"/>
          <a:ea typeface="+mn-ea"/>
        </a:defRPr>
      </a:lvl4pPr>
      <a:lvl5pPr marL="1143000" indent="-22733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5pPr>
      <a:lvl6pPr marL="1600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6pPr>
      <a:lvl7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7pPr>
      <a:lvl8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8pPr>
      <a:lvl9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Font typeface="Arial" panose="020B0604020202020204" pitchFamily="34" charset="0"/>
        <a:buChar char="&gt;"/>
        <a:defRPr sz="1200">
          <a:solidFill>
            <a:srgbClr val="000000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"/>
          <p:cNvSpPr>
            <a:spLocks noGrp="1" noChangeArrowheads="1"/>
          </p:cNvSpPr>
          <p:nvPr>
            <p:ph type="ctrTitle"/>
          </p:nvPr>
        </p:nvSpPr>
        <p:spPr>
          <a:xfrm>
            <a:off x="685800" y="1617663"/>
            <a:ext cx="7772400" cy="1506537"/>
          </a:xfrm>
        </p:spPr>
        <p:txBody>
          <a:bodyPr/>
          <a:lstStyle/>
          <a:p>
            <a:pPr eaLnBrk="1" hangingPunct="1"/>
            <a:r>
              <a:rPr lang="zh-CN" altLang="zh-CN" sz="2800" dirty="0"/>
              <a:t>哈工大计算学部</a:t>
            </a:r>
            <a:r>
              <a:rPr lang="en-US" altLang="zh-CN" sz="2800" dirty="0"/>
              <a:t>2025</a:t>
            </a:r>
            <a:r>
              <a:rPr lang="zh-CN" altLang="en-US" sz="2800" dirty="0"/>
              <a:t>年春季学期</a:t>
            </a:r>
            <a:br>
              <a:rPr lang="zh-CN" altLang="en-US" sz="2800" dirty="0"/>
            </a:br>
            <a:r>
              <a:rPr lang="en-US" altLang="zh-CN" sz="2800" dirty="0"/>
              <a:t>《</a:t>
            </a:r>
            <a:r>
              <a:rPr lang="zh-CN" altLang="en-US" sz="2800" dirty="0"/>
              <a:t>软件工程</a:t>
            </a:r>
            <a:r>
              <a:rPr lang="en-US" altLang="zh-CN" sz="2800" dirty="0"/>
              <a:t>》Project</a:t>
            </a:r>
            <a:br>
              <a:rPr lang="en-US" altLang="zh-CN" sz="2800" dirty="0"/>
            </a:br>
            <a:r>
              <a:rPr lang="zh-CN" altLang="en-US" dirty="0"/>
              <a:t>第</a:t>
            </a:r>
            <a:r>
              <a:rPr lang="en-US" altLang="zh-CN" dirty="0"/>
              <a:t>2</a:t>
            </a:r>
            <a:r>
              <a:rPr lang="zh-CN" altLang="en-US" dirty="0"/>
              <a:t>轮</a:t>
            </a:r>
            <a:r>
              <a:rPr lang="en-US" altLang="zh-CN" dirty="0"/>
              <a:t> </a:t>
            </a:r>
            <a:r>
              <a:rPr lang="zh-CN" altLang="en-US" dirty="0"/>
              <a:t>检查汇报</a:t>
            </a:r>
          </a:p>
        </p:txBody>
      </p:sp>
      <p:sp>
        <p:nvSpPr>
          <p:cNvPr id="7171" name="Rectangle 19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183063"/>
            <a:ext cx="6400800" cy="1136650"/>
          </a:xfrm>
        </p:spPr>
        <p:txBody>
          <a:bodyPr/>
          <a:lstStyle/>
          <a:p>
            <a:pPr eaLnBrk="1" hangingPunct="1"/>
            <a:r>
              <a:rPr lang="zh-CN" altLang="en-US" noProof="1"/>
              <a:t>小组成员：</a:t>
            </a:r>
            <a:r>
              <a:rPr lang="zh-CN" altLang="zh-CN" noProof="1"/>
              <a:t> _</a:t>
            </a:r>
            <a:r>
              <a:rPr lang="zh-CN" altLang="en-US" u="sng" noProof="1"/>
              <a:t>宫名扬</a:t>
            </a:r>
            <a:r>
              <a:rPr lang="zh-CN" altLang="zh-CN" noProof="1"/>
              <a:t>_</a:t>
            </a:r>
            <a:r>
              <a:rPr lang="zh-CN" altLang="en-US" noProof="1"/>
              <a:t>、</a:t>
            </a:r>
            <a:r>
              <a:rPr lang="zh-CN" altLang="zh-CN" noProof="1"/>
              <a:t>_</a:t>
            </a:r>
            <a:r>
              <a:rPr lang="zh-CN" altLang="en-US" u="sng" noProof="1"/>
              <a:t>常添</a:t>
            </a:r>
            <a:r>
              <a:rPr lang="zh-CN" altLang="zh-CN" noProof="1"/>
              <a:t>_</a:t>
            </a:r>
            <a:r>
              <a:rPr lang="zh-CN" altLang="en-US" noProof="1"/>
              <a:t>、</a:t>
            </a:r>
            <a:r>
              <a:rPr lang="zh-CN" altLang="zh-CN" noProof="1"/>
              <a:t>_</a:t>
            </a:r>
            <a:r>
              <a:rPr lang="zh-CN" altLang="en-US" u="sng" noProof="1"/>
              <a:t>方恒杰</a:t>
            </a:r>
            <a:r>
              <a:rPr lang="zh-CN" altLang="zh-CN" noProof="1"/>
              <a:t>_</a:t>
            </a:r>
          </a:p>
          <a:p>
            <a:pPr eaLnBrk="1" hangingPunct="1"/>
            <a:endParaRPr lang="zh-CN" altLang="zh-CN" noProof="1"/>
          </a:p>
          <a:p>
            <a:pPr eaLnBrk="1" hangingPunct="1"/>
            <a:fld id="{C89F43D9-17A5-4FEF-9BCE-A1EBF701B548}" type="datetime2">
              <a:rPr lang="zh-CN" altLang="en-US" noProof="1" smtClean="0"/>
              <a:t>2025年6月22日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分析类图</a:t>
            </a:r>
            <a:endParaRPr lang="en-US" altLang="zh-C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403648" y="1904378"/>
            <a:ext cx="6048672" cy="4918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分析类图</a:t>
            </a:r>
            <a:endParaRPr lang="en-US" altLang="zh-C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187944" y="1929765"/>
            <a:ext cx="6048032" cy="4652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领域类图</a:t>
            </a:r>
            <a:endParaRPr lang="en-US" altLang="zh-C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986492" y="1484313"/>
            <a:ext cx="4954992" cy="5350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时序图</a:t>
            </a:r>
            <a:endParaRPr lang="en-US" altLang="zh-CN" dirty="0"/>
          </a:p>
          <a:p>
            <a:pPr marL="1270" indent="0" eaLnBrk="1" hangingPunct="1">
              <a:buNone/>
            </a:pPr>
            <a:r>
              <a:rPr lang="en-US" altLang="zh-CN" sz="1600" dirty="0"/>
              <a:t>    </a:t>
            </a:r>
            <a:r>
              <a:rPr lang="zh-CN" altLang="en-US" sz="1600" dirty="0"/>
              <a:t>销售开单</a:t>
            </a:r>
            <a:endParaRPr lang="en-US" altLang="zh-CN" sz="1600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547664" y="1696316"/>
            <a:ext cx="7424284" cy="5001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时序图</a:t>
            </a:r>
            <a:endParaRPr lang="en-US" altLang="zh-CN" dirty="0"/>
          </a:p>
          <a:p>
            <a:pPr marL="1270" indent="0" eaLnBrk="1" hangingPunct="1">
              <a:buNone/>
            </a:pPr>
            <a:r>
              <a:rPr lang="zh-CN" altLang="en-US" sz="1600" dirty="0"/>
              <a:t>     出库管理</a:t>
            </a:r>
            <a:endParaRPr lang="en-US" altLang="zh-CN" sz="16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B172E15-4842-411F-AA50-AA4BA98EB4A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6279" y="1484313"/>
            <a:ext cx="7034694" cy="599839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类设计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时序图</a:t>
            </a:r>
            <a:endParaRPr lang="en-US" altLang="zh-CN" dirty="0"/>
          </a:p>
          <a:p>
            <a:pPr marL="1270" indent="0" eaLnBrk="1" hangingPunct="1">
              <a:buNone/>
            </a:pPr>
            <a:r>
              <a:rPr lang="en-US" altLang="zh-CN" dirty="0"/>
              <a:t>     </a:t>
            </a:r>
            <a:r>
              <a:rPr lang="zh-CN" altLang="en-US" sz="1600" dirty="0"/>
              <a:t>采购开单</a:t>
            </a:r>
            <a:endParaRPr lang="en-US" altLang="zh-CN" sz="1600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691680" y="1490290"/>
            <a:ext cx="7060866" cy="50290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成果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按照业务逻辑，粘贴主要成果的界面截图</a:t>
            </a:r>
          </a:p>
          <a:p>
            <a:pPr marL="0" indent="0" eaLnBrk="1" hangingPunct="1">
              <a:buFont typeface="Wingdings" panose="05000000000000000000" pitchFamily="2" charset="2"/>
              <a:buNone/>
            </a:pPr>
            <a:r>
              <a:rPr lang="zh-CN" altLang="zh-CN" dirty="0"/>
              <a:t>注意：界面截图中的数据需要认真准备，模拟现实中真实运行的数据。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数据看板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24585"/>
            <a:ext cx="9133205" cy="461835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库存查询及报表</a:t>
            </a: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114790" cy="460946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采购报表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172575" cy="46386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选题与分组</a:t>
            </a:r>
          </a:p>
        </p:txBody>
      </p:sp>
      <p:graphicFrame>
        <p:nvGraphicFramePr>
          <p:cNvPr id="138295" name="Group 55"/>
          <p:cNvGraphicFramePr>
            <a:graphicFrameLocks noGrp="1"/>
          </p:cNvGraphicFramePr>
          <p:nvPr/>
        </p:nvGraphicFramePr>
        <p:xfrm>
          <a:off x="468313" y="1412875"/>
          <a:ext cx="8135937" cy="4716464"/>
        </p:xfrm>
        <a:graphic>
          <a:graphicData uri="http://schemas.openxmlformats.org/drawingml/2006/table">
            <a:tbl>
              <a:tblPr/>
              <a:tblGrid>
                <a:gridCol w="1498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29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16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081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题    目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定制</a:t>
                      </a: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ERP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班    号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2203102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444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姓名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学号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联系方式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r>
                        <a:rPr kumimoji="0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宫名扬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2022113557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13950003961</a:t>
                      </a:r>
                      <a:endParaRPr kumimoji="0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组长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2146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常添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2022111699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13936408592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zh-CN" altLang="zh-CN" sz="2000" dirty="0"/>
                        <a:t>方恒杰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  <a:defRPr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2022113568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lang="en-US" altLang="zh-CN" sz="2000" b="1" kern="1200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  <a:cs typeface="+mn-cs"/>
                        </a:rPr>
                        <a:t>19859626220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组员</a:t>
                      </a:r>
                      <a:endParaRPr kumimoji="0" lang="zh-CN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03209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项目</a:t>
                      </a:r>
                      <a:r>
                        <a:rPr kumimoji="0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Github</a:t>
                      </a: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地址</a:t>
                      </a: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https://github.com/ghkjk462/lab02-erp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93733">
                <a:tc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指导教师</a:t>
                      </a:r>
                      <a:endParaRPr kumimoji="0" lang="zh-CN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>
                      <a:lvl1pPr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Wingdings" panose="05000000000000000000" pitchFamily="2" charset="2"/>
                        <a:defRPr b="1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1pPr>
                      <a:lvl2pPr marL="230505">
                        <a:spcBef>
                          <a:spcPct val="2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6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2pPr>
                      <a:lvl3pPr marL="459105">
                        <a:spcBef>
                          <a:spcPct val="20000"/>
                        </a:spcBef>
                        <a:buClr>
                          <a:schemeClr val="accent2"/>
                        </a:buClr>
                        <a:defRPr sz="14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3pPr>
                      <a:lvl4pPr marL="68453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2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4pPr>
                      <a:lvl5pPr marL="9144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5pPr>
                      <a:lvl6pPr marL="13716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6pPr>
                      <a:lvl7pPr marL="18288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7pPr>
                      <a:lvl8pPr marL="22860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8pPr>
                      <a:lvl9pPr marL="2743200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2"/>
                        </a:buClr>
                        <a:buFont typeface="Arial" panose="020B0604020202020204" pitchFamily="34" charset="0"/>
                        <a:defRPr sz="1000">
                          <a:solidFill>
                            <a:srgbClr val="000000"/>
                          </a:solidFill>
                          <a:latin typeface="Calibri" panose="020F050202020403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35000"/>
                        </a:spcBef>
                        <a:spcAft>
                          <a:spcPct val="15000"/>
                        </a:spcAft>
                        <a:buClr>
                          <a:schemeClr val="accent2"/>
                        </a:buClr>
                        <a:buSzTx/>
                        <a:buFont typeface="Wingdings" panose="05000000000000000000" pitchFamily="2" charset="2"/>
                        <a:buNone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ea typeface="宋体" panose="02010600030101010101" pitchFamily="2" charset="-122"/>
                        </a:rPr>
                        <a:t>刘铭</a:t>
                      </a:r>
                      <a:endParaRPr kumimoji="0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1" marB="46801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销售报表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145905" cy="462534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采购开单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340"/>
            <a:ext cx="9156065" cy="4629785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销售开单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9081135" cy="459232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入库管理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5080" y="1157605"/>
            <a:ext cx="9149080" cy="462661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出库管理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121140" cy="4612640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产品管理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96975"/>
            <a:ext cx="9130030" cy="4617085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仓库管理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10615"/>
            <a:ext cx="9168130" cy="4636770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客户管理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164955" cy="4634865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供应商管理</a:t>
            </a: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57605"/>
            <a:ext cx="9089390" cy="4596765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员工账号管理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65" y="1124585"/>
            <a:ext cx="9131935" cy="461772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对题目的理解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基本背景：该</a:t>
            </a:r>
            <a:r>
              <a:rPr lang="en-US" altLang="zh-CN" dirty="0"/>
              <a:t>ERP</a:t>
            </a:r>
            <a:r>
              <a:rPr lang="zh-CN" altLang="en-US" dirty="0"/>
              <a:t>仓储管理系统是专为中小型企业设计的企业资源管理解决方案，旨在实现业务流程自动化和数据可视化，帮助企业提高运营效率。</a:t>
            </a:r>
            <a:endParaRPr lang="en-US" altLang="zh-CN" dirty="0"/>
          </a:p>
          <a:p>
            <a:pPr eaLnBrk="1" hangingPunct="1"/>
            <a:r>
              <a:rPr lang="zh-CN" altLang="en-US" dirty="0"/>
              <a:t>现实意义：该</a:t>
            </a:r>
            <a:r>
              <a:rPr lang="en-US" altLang="zh-CN" dirty="0"/>
              <a:t>ERP</a:t>
            </a:r>
            <a:r>
              <a:rPr lang="zh-CN" altLang="en-US" dirty="0"/>
              <a:t>仓储管理系统通过整合采购、库存、销售等业务流程，有效降低库存成本、提高资源配置效率，并为企业提供全面的业务管理支持。</a:t>
            </a:r>
            <a:endParaRPr lang="en-US" altLang="zh-CN" dirty="0"/>
          </a:p>
          <a:p>
            <a:pPr eaLnBrk="1" hangingPunct="1"/>
            <a:r>
              <a:rPr lang="zh-CN" altLang="en-US" dirty="0"/>
              <a:t>用户类型：该</a:t>
            </a:r>
            <a:r>
              <a:rPr lang="en-US" altLang="zh-CN" dirty="0"/>
              <a:t>ERP</a:t>
            </a:r>
            <a:r>
              <a:rPr lang="zh-CN" altLang="en-US" dirty="0"/>
              <a:t>仓储管理系统主要面向中小型企业的管理人员和员工，包括采购人员、销售人员、仓库管理员以及系统管理员。</a:t>
            </a:r>
            <a:endParaRPr lang="en-US" altLang="zh-CN" dirty="0"/>
          </a:p>
          <a:p>
            <a:pPr eaLnBrk="1" hangingPunct="1"/>
            <a:r>
              <a:rPr lang="zh-CN" altLang="en-US" dirty="0"/>
              <a:t>需求：该</a:t>
            </a:r>
            <a:r>
              <a:rPr lang="en-US" altLang="zh-CN" dirty="0"/>
              <a:t>ERP</a:t>
            </a:r>
            <a:r>
              <a:rPr lang="zh-CN" altLang="en-US" dirty="0"/>
              <a:t>仓储管理系统对应的用户需求列出如下：</a:t>
            </a:r>
            <a:endParaRPr lang="en-US" altLang="zh-CN" dirty="0"/>
          </a:p>
          <a:p>
            <a:pPr lvl="1"/>
            <a:r>
              <a:rPr lang="zh-CN" altLang="en-US" dirty="0"/>
              <a:t>库存管理</a:t>
            </a:r>
            <a:r>
              <a:rPr lang="zh-CN" altLang="en-US" b="0" dirty="0"/>
              <a:t>：支持库存查询、入库管理、出库管理。</a:t>
            </a:r>
          </a:p>
          <a:p>
            <a:pPr lvl="1"/>
            <a:r>
              <a:rPr lang="zh-CN" altLang="en-US" dirty="0"/>
              <a:t>采购管理</a:t>
            </a:r>
            <a:r>
              <a:rPr lang="zh-CN" altLang="en-US" b="0" dirty="0"/>
              <a:t>：包括采购开单、采购作废及供应商管理。</a:t>
            </a:r>
          </a:p>
          <a:p>
            <a:pPr lvl="1"/>
            <a:r>
              <a:rPr lang="zh-CN" altLang="en-US" dirty="0"/>
              <a:t>销售管理</a:t>
            </a:r>
            <a:r>
              <a:rPr lang="zh-CN" altLang="en-US" b="0" dirty="0"/>
              <a:t>：涵盖销售开单、销售</a:t>
            </a:r>
            <a:r>
              <a:rPr lang="zh-CN" altLang="en-US" dirty="0"/>
              <a:t>作废</a:t>
            </a:r>
            <a:r>
              <a:rPr lang="zh-CN" altLang="en-US" b="0" dirty="0"/>
              <a:t>及客户管理。</a:t>
            </a:r>
          </a:p>
          <a:p>
            <a:pPr lvl="1"/>
            <a:r>
              <a:rPr lang="zh-CN" altLang="en-US" dirty="0"/>
              <a:t>基础数据管理</a:t>
            </a:r>
            <a:r>
              <a:rPr lang="zh-CN" altLang="en-US" b="0" dirty="0"/>
              <a:t>：管理产品信息、分类及计量单位。</a:t>
            </a:r>
          </a:p>
          <a:p>
            <a:pPr lvl="1"/>
            <a:r>
              <a:rPr lang="zh-CN" altLang="en-US" dirty="0"/>
              <a:t>系统管理</a:t>
            </a:r>
            <a:r>
              <a:rPr lang="zh-CN" altLang="en-US" b="0" dirty="0"/>
              <a:t>：提供系统配置及权限管理功能。</a:t>
            </a:r>
          </a:p>
          <a:p>
            <a:pPr lvl="1"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两轮</a:t>
            </a:r>
            <a:r>
              <a:rPr lang="en-US" altLang="zh-CN" dirty="0"/>
              <a:t>Project</a:t>
            </a:r>
            <a:r>
              <a:rPr lang="zh-CN" altLang="en-US" dirty="0"/>
              <a:t>对比</a:t>
            </a:r>
            <a:r>
              <a:rPr lang="en-US" altLang="zh-CN" dirty="0"/>
              <a:t>	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分析所学</a:t>
            </a:r>
            <a:r>
              <a:rPr lang="en-US" altLang="zh-CN" noProof="1"/>
              <a:t>OO</a:t>
            </a:r>
            <a:r>
              <a:rPr lang="zh-CN" altLang="en-US" noProof="1"/>
              <a:t>分析与设计知识，在第</a:t>
            </a:r>
            <a:r>
              <a:rPr lang="en-US" altLang="zh-CN" noProof="1"/>
              <a:t>2</a:t>
            </a:r>
            <a:r>
              <a:rPr lang="zh-CN" altLang="en-US" noProof="1"/>
              <a:t>轮中对第</a:t>
            </a:r>
            <a:r>
              <a:rPr lang="en-US" altLang="zh-CN" noProof="1"/>
              <a:t>1</a:t>
            </a:r>
            <a:r>
              <a:rPr lang="zh-CN" altLang="en-US" noProof="1"/>
              <a:t>轮内容的改进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添加了一个外部系统</a:t>
            </a:r>
            <a:r>
              <a:rPr lang="en-US" altLang="zh-CN" noProof="1"/>
              <a:t>celery</a:t>
            </a:r>
            <a:r>
              <a:rPr lang="zh-CN" altLang="en-US" noProof="1"/>
              <a:t>定时器，以此实现事件定时触发的功能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优化了类之间的关系，新增一个类专门用来保存数据看板更新后的结果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补全了需求中所需要的功能，例如各种报表的查看，供应商和客户的管理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其他需要说明的事项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无</a:t>
            </a:r>
            <a:endParaRPr lang="en-US" altLang="zh-CN" noProof="1"/>
          </a:p>
          <a:p>
            <a:pPr marL="228600" lvl="1" indent="0" eaLnBrk="1" hangingPunct="1">
              <a:buNone/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/>
              <a:t>Project</a:t>
            </a:r>
            <a:r>
              <a:rPr lang="zh-CN" altLang="en-US" dirty="0"/>
              <a:t>总结</a:t>
            </a:r>
            <a:r>
              <a:rPr lang="en-US" altLang="zh-CN" dirty="0"/>
              <a:t>	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，收获和感受：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通过两轮</a:t>
            </a:r>
            <a:r>
              <a:rPr lang="en-US" altLang="zh-CN" noProof="1"/>
              <a:t>Project</a:t>
            </a:r>
            <a:r>
              <a:rPr lang="zh-CN" altLang="en-US" noProof="1"/>
              <a:t>，我们熟悉了软件开发的基本过程，更加熟悉如何需求分析，面向对象分析，面向对象设计；掌握了用例图、分析类图、领域类图、时序图、部署图、泳道图、协作图的制作。</a:t>
            </a:r>
            <a:endParaRPr lang="en-US" altLang="zh-CN" noProof="1"/>
          </a:p>
          <a:p>
            <a:pPr indent="-228600" eaLnBrk="1" hangingPunct="1">
              <a:defRPr/>
            </a:pPr>
            <a:r>
              <a:rPr lang="zh-CN" altLang="en-US" noProof="1"/>
              <a:t>对课程的建议和意见</a:t>
            </a:r>
            <a:endParaRPr lang="en-US" altLang="zh-CN" noProof="1"/>
          </a:p>
          <a:p>
            <a:pPr lvl="1" indent="-228600" eaLnBrk="1" hangingPunct="1">
              <a:defRPr/>
            </a:pPr>
            <a:r>
              <a:rPr lang="zh-CN" altLang="en-US" noProof="1"/>
              <a:t>绘制各种图需要比较长的时间，是否可以在立项完成之后就说明有哪些图需要制作。</a:t>
            </a:r>
            <a:endParaRPr lang="en-US" altLang="zh-CN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endParaRPr lang="zh-CN" altLang="en-US" noProof="1"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检查材料提交</a:t>
            </a:r>
            <a:r>
              <a:rPr lang="en-US" altLang="zh-CN"/>
              <a:t>	</a:t>
            </a:r>
          </a:p>
        </p:txBody>
      </p:sp>
      <p:sp>
        <p:nvSpPr>
          <p:cNvPr id="16387" name="Rectangle 3"/>
          <p:cNvSpPr>
            <a:spLocks noGrp="1"/>
          </p:cNvSpPr>
          <p:nvPr>
            <p:ph idx="1"/>
          </p:nvPr>
        </p:nvSpPr>
        <p:spPr>
          <a:xfrm>
            <a:off x="395606" y="1484630"/>
            <a:ext cx="8224520" cy="5113020"/>
          </a:xfrm>
        </p:spPr>
        <p:txBody>
          <a:bodyPr/>
          <a:lstStyle/>
          <a:p>
            <a:pPr indent="-228600" eaLnBrk="1" hangingPunct="1">
              <a:defRPr/>
            </a:pPr>
            <a:r>
              <a:rPr lang="zh-CN" altLang="en-US" noProof="1"/>
              <a:t>提交时间：</a:t>
            </a:r>
          </a:p>
          <a:p>
            <a:pPr lvl="1" eaLnBrk="1" hangingPunct="1">
              <a:defRPr/>
            </a:pPr>
            <a:r>
              <a:rPr lang="zh-CN" altLang="en-US" noProof="1"/>
              <a:t>第</a:t>
            </a:r>
            <a:r>
              <a:rPr lang="en-US" altLang="zh-CN" noProof="1"/>
              <a:t>17</a:t>
            </a:r>
            <a:r>
              <a:rPr lang="zh-CN" altLang="en-US" noProof="1"/>
              <a:t>周周日，</a:t>
            </a:r>
            <a:r>
              <a:rPr lang="en-US" altLang="zh-CN" noProof="1"/>
              <a:t>6</a:t>
            </a:r>
            <a:r>
              <a:rPr lang="zh-CN" altLang="en-US" noProof="1"/>
              <a:t>月</a:t>
            </a:r>
            <a:r>
              <a:rPr lang="en-US" altLang="zh-CN" noProof="1"/>
              <a:t>22</a:t>
            </a:r>
            <a:r>
              <a:rPr lang="zh-CN" altLang="en-US" noProof="1"/>
              <a:t>日，晚</a:t>
            </a:r>
            <a:r>
              <a:rPr lang="en-US" altLang="zh-CN" noProof="1"/>
              <a:t>23:55</a:t>
            </a:r>
            <a:r>
              <a:rPr lang="zh-CN" altLang="en-US" noProof="1"/>
              <a:t>分之前。</a:t>
            </a:r>
          </a:p>
          <a:p>
            <a:pPr indent="-228600" eaLnBrk="1" hangingPunct="1">
              <a:defRPr/>
            </a:pPr>
            <a:r>
              <a:rPr lang="zh-CN" altLang="en-US" noProof="1"/>
              <a:t>提交到头歌平台的班级项目目录中的“</a:t>
            </a:r>
            <a:r>
              <a:rPr lang="en-US" altLang="zh-CN" noProof="1"/>
              <a:t>Project</a:t>
            </a:r>
            <a:r>
              <a:rPr lang="zh-CN" altLang="en-US" noProof="1"/>
              <a:t>第</a:t>
            </a:r>
            <a:r>
              <a:rPr lang="en-US" altLang="zh-CN" noProof="1"/>
              <a:t>2</a:t>
            </a:r>
            <a:r>
              <a:rPr lang="zh-CN" altLang="en-US" noProof="1"/>
              <a:t>轮提交”</a:t>
            </a:r>
          </a:p>
          <a:p>
            <a:pPr indent="-228600" eaLnBrk="1" hangingPunct="1">
              <a:defRPr/>
            </a:pPr>
            <a:endParaRPr lang="zh-CN" altLang="en-US" noProof="1"/>
          </a:p>
          <a:p>
            <a:pPr indent="-228600" eaLnBrk="1" hangingPunct="1">
              <a:defRPr/>
            </a:pPr>
            <a:r>
              <a:rPr lang="zh-CN" altLang="en-US" noProof="1"/>
              <a:t>提交内容：</a:t>
            </a: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检查汇报PPT，文件名称为“学号-姓名-Project第</a:t>
            </a:r>
            <a:r>
              <a:rPr lang="en-US" altLang="zh-CN" noProof="1">
                <a:cs typeface="+mn-ea"/>
                <a:sym typeface="+mn-ea"/>
              </a:rPr>
              <a:t>2</a:t>
            </a:r>
            <a:r>
              <a:rPr lang="zh-CN" altLang="en-US" noProof="1">
                <a:cs typeface="+mn-ea"/>
                <a:sym typeface="+mn-ea"/>
              </a:rPr>
              <a:t>轮检查.ppt</a:t>
            </a:r>
            <a:r>
              <a:rPr lang="en-US" altLang="zh-CN" noProof="1">
                <a:cs typeface="+mn-ea"/>
                <a:sym typeface="+mn-ea"/>
              </a:rPr>
              <a:t>/pptx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代码打包，文件名称为“学号-姓名-Project代码.</a:t>
            </a:r>
            <a:r>
              <a:rPr lang="en-US" altLang="zh-CN" noProof="1">
                <a:cs typeface="+mn-ea"/>
                <a:sym typeface="+mn-ea"/>
              </a:rPr>
              <a:t>zip/rar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lvl="1"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录制系统演示视频</a:t>
            </a:r>
            <a:r>
              <a:rPr lang="en-US" altLang="zh-CN" noProof="1">
                <a:cs typeface="+mn-ea"/>
                <a:sym typeface="+mn-ea"/>
              </a:rPr>
              <a:t>5</a:t>
            </a:r>
            <a:r>
              <a:rPr lang="zh-CN" altLang="en-US" noProof="1">
                <a:cs typeface="+mn-ea"/>
                <a:sym typeface="+mn-ea"/>
              </a:rPr>
              <a:t>分钟以上，有讲解，文件名称为“学号-姓名-Project视频.</a:t>
            </a:r>
            <a:r>
              <a:rPr lang="en-US" altLang="zh-CN" noProof="1">
                <a:cs typeface="+mn-ea"/>
                <a:sym typeface="+mn-ea"/>
              </a:rPr>
              <a:t>zip/rar</a:t>
            </a:r>
            <a:r>
              <a:rPr lang="zh-CN" altLang="en-US" noProof="1">
                <a:cs typeface="+mn-ea"/>
                <a:sym typeface="+mn-ea"/>
              </a:rPr>
              <a:t>”</a:t>
            </a:r>
            <a:endParaRPr lang="en-US" altLang="zh-CN" noProof="1">
              <a:cs typeface="+mn-ea"/>
              <a:sym typeface="+mn-ea"/>
            </a:endParaRPr>
          </a:p>
          <a:p>
            <a:pPr eaLnBrk="1" hangingPunct="1">
              <a:defRPr/>
            </a:pPr>
            <a:r>
              <a:rPr lang="zh-CN" altLang="en-US" noProof="1">
                <a:cs typeface="+mn-ea"/>
                <a:sym typeface="+mn-ea"/>
              </a:rPr>
              <a:t>小组内有一位同学提交即可</a:t>
            </a: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授课教师、实验教师、</a:t>
            </a:r>
            <a:r>
              <a:rPr lang="en-US" altLang="zh-CN" noProof="1">
                <a:highlight>
                  <a:srgbClr val="FFFF00"/>
                </a:highlight>
              </a:rPr>
              <a:t>TA</a:t>
            </a:r>
            <a:r>
              <a:rPr lang="zh-CN" altLang="en-US" noProof="1">
                <a:highlight>
                  <a:srgbClr val="FFFF00"/>
                </a:highlight>
              </a:rPr>
              <a:t>将根据所提交材料和现场答辩进行评价。</a:t>
            </a:r>
            <a:endParaRPr lang="en-US" altLang="zh-CN" noProof="1">
              <a:highlight>
                <a:srgbClr val="FFFF00"/>
              </a:highlight>
            </a:endParaRPr>
          </a:p>
          <a:p>
            <a:pPr indent="-228600" eaLnBrk="1" hangingPunct="1">
              <a:defRPr/>
            </a:pPr>
            <a:r>
              <a:rPr lang="zh-CN" altLang="en-US" noProof="1">
                <a:highlight>
                  <a:srgbClr val="FFFF00"/>
                </a:highlight>
              </a:rPr>
              <a:t>此页在正式提交时，请删除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结束</a:t>
            </a:r>
          </a:p>
        </p:txBody>
      </p:sp>
      <p:sp>
        <p:nvSpPr>
          <p:cNvPr id="2048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fld id="{E48960D5-84C6-4B70-92D8-351CAEB210D2}" type="datetime2">
              <a:rPr lang="zh-CN" altLang="en-US" noProof="1" smtClean="0"/>
              <a:t>2025年6月22日</a:t>
            </a:fld>
            <a:endParaRPr lang="zh-CN" altLang="en-US" noProof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功能清单</a:t>
            </a: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123825" y="1340768"/>
            <a:ext cx="8892480" cy="5113337"/>
          </a:xfrm>
        </p:spPr>
        <p:txBody>
          <a:bodyPr/>
          <a:lstStyle/>
          <a:p>
            <a:pPr eaLnBrk="1" hangingPunct="1"/>
            <a:r>
              <a:rPr lang="zh-CN" altLang="en-US" dirty="0"/>
              <a:t>本系统所包含的全部功能清单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1. </a:t>
            </a:r>
            <a:r>
              <a:rPr lang="zh-CN" altLang="en-US" dirty="0"/>
              <a:t>库存查询： 提供查询当前所有产品库存状态的功能，帮助仓库管理员及时了解库存情况。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2. </a:t>
            </a:r>
            <a:r>
              <a:rPr lang="zh-CN" altLang="en-US" dirty="0"/>
              <a:t>入库管理：支持记录产品入库信息，准确跟踪库存增加情况。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3. </a:t>
            </a:r>
            <a:r>
              <a:rPr lang="zh-CN" altLang="en-US" dirty="0"/>
              <a:t>出库管理：支持记录产品出库信息，准确跟踪库存减少情况。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4. </a:t>
            </a:r>
            <a:r>
              <a:rPr lang="zh-CN" altLang="en-US" dirty="0"/>
              <a:t>销售开单：提供创建销售订单的功能，记录客户购买的产品和数量。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5. </a:t>
            </a:r>
            <a:r>
              <a:rPr lang="zh-CN" altLang="en-US" dirty="0"/>
              <a:t>采购开单：提供创建采购订单的功能，记录从供应商购买的产品和数量。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6. </a:t>
            </a:r>
            <a:r>
              <a:rPr lang="zh-CN" altLang="en-US" dirty="0"/>
              <a:t>员工账号管理： 支持员工账号的创建、修改</a:t>
            </a:r>
            <a:r>
              <a:rPr lang="zh-CN" altLang="en-US"/>
              <a:t>和删除。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7. </a:t>
            </a:r>
            <a:r>
              <a:rPr lang="zh-CN" altLang="en-US" dirty="0"/>
              <a:t>销售报表查看：提供查看销售报表的功能，帮助分析销售趋势和制定销售策略。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8. </a:t>
            </a:r>
            <a:r>
              <a:rPr lang="zh-CN" altLang="en-US" dirty="0"/>
              <a:t>采购报表查看：提供查看采购报表的功能，帮助分析采购趋势和优化采购策略。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9. </a:t>
            </a:r>
            <a:r>
              <a:rPr lang="zh-CN" altLang="en-US" dirty="0"/>
              <a:t>客户管理：支持客户信息的录入、修改和查询，维护客户关系。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10. </a:t>
            </a:r>
            <a:r>
              <a:rPr lang="zh-CN" altLang="en-US" dirty="0"/>
              <a:t>供应商管理：支持供应商信息的录入、修改和查询，维护供应商关系。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11. </a:t>
            </a:r>
            <a:r>
              <a:rPr lang="zh-CN" altLang="en-US" dirty="0"/>
              <a:t>数据看板：提供重要数据的可视化展示功能，帮助用户快速了解业务状况。</a:t>
            </a:r>
            <a:endParaRPr lang="en-US" altLang="zh-C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非功能需求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简要阐述本系统拟达到的各方面</a:t>
            </a:r>
            <a:r>
              <a:rPr lang="en-US" altLang="zh-CN" dirty="0"/>
              <a:t>NFR</a:t>
            </a:r>
            <a:r>
              <a:rPr lang="zh-CN" altLang="en-US" dirty="0"/>
              <a:t>，并介绍为何。</a:t>
            </a:r>
            <a:endParaRPr lang="en-US" altLang="zh-CN" dirty="0"/>
          </a:p>
          <a:p>
            <a:r>
              <a:rPr lang="zh-CN" altLang="en-US" dirty="0"/>
              <a:t>可维护性</a:t>
            </a:r>
            <a:endParaRPr lang="zh-CN" altLang="en-US" b="0" dirty="0"/>
          </a:p>
          <a:p>
            <a:pPr lvl="1"/>
            <a:r>
              <a:rPr lang="zh-CN" altLang="en-US" dirty="0"/>
              <a:t>代码结构清晰，模块划分明确，便于后续维护和升级。</a:t>
            </a:r>
          </a:p>
          <a:p>
            <a:pPr lvl="1"/>
            <a:r>
              <a:rPr lang="zh-CN" altLang="en-US" dirty="0"/>
              <a:t>使用标准化的框架和工具（如</a:t>
            </a:r>
            <a:r>
              <a:rPr lang="en-US" altLang="zh-CN" dirty="0"/>
              <a:t>Django</a:t>
            </a:r>
            <a:r>
              <a:rPr lang="zh-CN" altLang="en-US" dirty="0"/>
              <a:t>、</a:t>
            </a:r>
            <a:r>
              <a:rPr lang="en-US" altLang="zh-CN" dirty="0"/>
              <a:t>Vue</a:t>
            </a:r>
            <a:r>
              <a:rPr lang="zh-CN" altLang="en-US" dirty="0"/>
              <a:t>），降低维护成本。</a:t>
            </a:r>
          </a:p>
          <a:p>
            <a:r>
              <a:rPr lang="zh-CN" altLang="en-US" dirty="0"/>
              <a:t>可扩展性</a:t>
            </a:r>
            <a:endParaRPr lang="zh-CN" altLang="en-US" b="0" dirty="0"/>
          </a:p>
          <a:p>
            <a:pPr lvl="1"/>
            <a:r>
              <a:rPr lang="zh-CN" altLang="en-US" dirty="0"/>
              <a:t>模块化设计，支持功能模块的扩展，例如新增业务流程或报表类型。</a:t>
            </a:r>
          </a:p>
          <a:p>
            <a:pPr lvl="1"/>
            <a:r>
              <a:rPr lang="zh-CN" altLang="en-US" dirty="0"/>
              <a:t>数据库采用</a:t>
            </a:r>
            <a:r>
              <a:rPr lang="en-US" altLang="zh-CN" dirty="0"/>
              <a:t>MySQL</a:t>
            </a:r>
            <a:r>
              <a:rPr lang="zh-CN" altLang="en-US" dirty="0"/>
              <a:t>，支持大规模数据存储和扩展。</a:t>
            </a:r>
          </a:p>
          <a:p>
            <a:pPr eaLnBrk="1" hangingPunct="1"/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系统开发技术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389458" y="1556792"/>
            <a:ext cx="8935069" cy="5113337"/>
          </a:xfrm>
        </p:spPr>
        <p:txBody>
          <a:bodyPr/>
          <a:lstStyle/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编程语言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&amp; Vue(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前端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Python(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后端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开发环境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Node.js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npm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/yarn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 3.9</a:t>
            </a:r>
            <a:endParaRPr lang="zh-CN" altLang="en-US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运行环境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现代浏览器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(Chrome/Firefox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等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r>
              <a:rPr lang="en-US" altLang="zh-CN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Django</a:t>
            </a:r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服务器</a:t>
            </a:r>
            <a:endParaRPr lang="en-US" altLang="zh-CN" dirty="0"/>
          </a:p>
          <a:p>
            <a:pPr eaLnBrk="1" hangingPunct="1"/>
            <a:r>
              <a:rPr lang="zh-CN" altLang="en-US" dirty="0"/>
              <a:t>主要技术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前端技术：</a:t>
            </a:r>
            <a:r>
              <a:rPr lang="en-US" altLang="zh-CN" b="1" dirty="0"/>
              <a:t>Vue.js</a:t>
            </a:r>
            <a:r>
              <a:rPr lang="zh-CN" altLang="en-US" dirty="0"/>
              <a:t>、</a:t>
            </a:r>
            <a:r>
              <a:rPr lang="en-US" altLang="zh-CN" dirty="0"/>
              <a:t>Ant Design Vue</a:t>
            </a:r>
            <a:r>
              <a:rPr lang="zh-CN" altLang="en-US" dirty="0"/>
              <a:t>、</a:t>
            </a:r>
            <a:r>
              <a:rPr lang="en-US" altLang="zh-CN" dirty="0" err="1"/>
              <a:t>Axios</a:t>
            </a:r>
            <a:r>
              <a:rPr lang="zh-CN" altLang="en-US" dirty="0"/>
              <a:t>、</a:t>
            </a:r>
            <a:r>
              <a:rPr lang="en-US" altLang="zh-CN" dirty="0"/>
              <a:t>Less</a:t>
            </a:r>
          </a:p>
          <a:p>
            <a:pPr lvl="1" eaLnBrk="1" hangingPunct="1"/>
            <a:r>
              <a:rPr lang="zh-CN" altLang="en-US" dirty="0"/>
              <a:t>后端技术：</a:t>
            </a:r>
            <a:r>
              <a:rPr lang="en-US" altLang="zh-CN" b="1" dirty="0"/>
              <a:t>Django</a:t>
            </a:r>
            <a:r>
              <a:rPr lang="zh-CN" altLang="en-US" dirty="0"/>
              <a:t>、</a:t>
            </a:r>
            <a:r>
              <a:rPr lang="en-US" altLang="zh-CN" dirty="0"/>
              <a:t>Django REST Framework</a:t>
            </a:r>
            <a:r>
              <a:rPr lang="zh-CN" altLang="en-US" dirty="0"/>
              <a:t>、</a:t>
            </a:r>
            <a:r>
              <a:rPr lang="en-US" altLang="zh-CN" dirty="0"/>
              <a:t>Celery</a:t>
            </a:r>
            <a:r>
              <a:rPr lang="zh-CN" altLang="en-US" dirty="0"/>
              <a:t>、</a:t>
            </a:r>
            <a:r>
              <a:rPr lang="en-US" altLang="zh-CN" dirty="0"/>
              <a:t>Django Filters</a:t>
            </a:r>
          </a:p>
          <a:p>
            <a:pPr lvl="1" eaLnBrk="1" hangingPunct="1"/>
            <a:r>
              <a:rPr lang="zh-CN" altLang="en-US" dirty="0"/>
              <a:t>数据库：</a:t>
            </a:r>
            <a:r>
              <a:rPr lang="en-US" altLang="zh-CN" b="1" dirty="0"/>
              <a:t>MySQL</a:t>
            </a:r>
          </a:p>
          <a:p>
            <a:pPr lvl="1" eaLnBrk="1" hangingPunct="1"/>
            <a:r>
              <a:rPr lang="zh-CN" altLang="en-US" dirty="0"/>
              <a:t>任务队列：</a:t>
            </a:r>
            <a:r>
              <a:rPr lang="en-US" altLang="zh-CN" b="1" dirty="0"/>
              <a:t>Celery + Redis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团队分工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宫名扬：主要负责第一轮迭代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常添：撰写文档、报告、PPT和演示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方恒杰：主要负责第二轮迭代</a:t>
            </a:r>
          </a:p>
          <a:p>
            <a:pPr eaLnBrk="1" hangingPunct="1"/>
            <a:r>
              <a:rPr lang="zh-CN" altLang="en-US" b="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共同职责：需求分析、系统设计、代码审查</a:t>
            </a:r>
            <a:endParaRPr lang="en-US" altLang="zh-CN" dirty="0"/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123825" y="332656"/>
            <a:ext cx="8496300" cy="649288"/>
          </a:xfrm>
        </p:spPr>
        <p:txBody>
          <a:bodyPr/>
          <a:lstStyle/>
          <a:p>
            <a:pPr eaLnBrk="1" hangingPunct="1"/>
            <a:r>
              <a:rPr lang="zh-CN" altLang="en-US" dirty="0"/>
              <a:t>开发进度计划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1270" indent="0" eaLnBrk="1" hangingPunct="1">
              <a:buNone/>
            </a:pPr>
            <a:endParaRPr lang="zh-CN" altLang="en-US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/>
        </p:nvGraphicFramePr>
        <p:xfrm>
          <a:off x="107504" y="968474"/>
          <a:ext cx="8856984" cy="576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83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762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5233">
                <a:tc>
                  <a:txBody>
                    <a:bodyPr/>
                    <a:lstStyle/>
                    <a:p>
                      <a:r>
                        <a:rPr lang="zh-CN" altLang="en-US" dirty="0"/>
                        <a:t>目标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计划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实际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库存查询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入库管理（前半段）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5.7 — 5.13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10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日完成库存查询</a:t>
                      </a:r>
                      <a:endParaRPr lang="en-US" altLang="zh-CN" b="1">
                        <a:solidFill>
                          <a:srgbClr val="00B0F0"/>
                        </a:solidFill>
                      </a:endParaRPr>
                    </a:p>
                    <a:p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入库管理（收尾）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出库管理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销售开单（首日）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5.14 — 5.20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14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日完成入库管理</a:t>
                      </a:r>
                      <a:endParaRPr lang="en-US" altLang="zh-CN" b="1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>
                          <a:solidFill>
                            <a:srgbClr val="00B0F0"/>
                          </a:solidFill>
                        </a:rPr>
                        <a:t>19</a:t>
                      </a:r>
                      <a:r>
                        <a:rPr lang="zh-CN" altLang="en-US" b="1">
                          <a:solidFill>
                            <a:srgbClr val="00B0F0"/>
                          </a:solidFill>
                        </a:rPr>
                        <a:t>日完成出库管理</a:t>
                      </a:r>
                      <a:endParaRPr lang="zh-CN" altLang="en-US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销售开单（收尾）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采购开单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员工账号管理（首日）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5.21 — 5.27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21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日完成销售开单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24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日完成采购开单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5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28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日完成员工账号管理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05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员工账号管理（收尾）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销售报表查看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采购报表查看（首日）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5.28 — 6.3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1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日完成销售报表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采购报表查看（收尾）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客户管理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6.4 — 6.10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日完成采购报表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  <a:p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6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月</a:t>
                      </a:r>
                      <a:r>
                        <a:rPr lang="en-US" altLang="zh-CN" dirty="0">
                          <a:solidFill>
                            <a:srgbClr val="7030A0"/>
                          </a:solidFill>
                        </a:rPr>
                        <a:t>11</a:t>
                      </a:r>
                      <a:r>
                        <a:rPr lang="zh-CN" altLang="en-US" dirty="0">
                          <a:solidFill>
                            <a:srgbClr val="7030A0"/>
                          </a:solidFill>
                        </a:rPr>
                        <a:t>日完成客户管理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3040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供应商管理</a:t>
                      </a:r>
                      <a:endParaRPr lang="en-US" altLang="zh-CN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数据看板（前半段）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6.11 — 6.17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12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日完成供应商管理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23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数据看板（收尾）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6.18 — 6.20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15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日完成数据看板</a:t>
                      </a:r>
                      <a:endParaRPr lang="en-US" altLang="zh-CN" b="1" dirty="0">
                        <a:solidFill>
                          <a:srgbClr val="00B0F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233">
                <a:tc>
                  <a:txBody>
                    <a:bodyPr/>
                    <a:lstStyle/>
                    <a:p>
                      <a:r>
                        <a:rPr lang="zh-CN" altLang="en-US" dirty="0"/>
                        <a:t>数据看板的定时更新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月</a:t>
                      </a:r>
                      <a:r>
                        <a:rPr lang="en-US" altLang="zh-CN" b="1" dirty="0">
                          <a:solidFill>
                            <a:srgbClr val="00B0F0"/>
                          </a:solidFill>
                        </a:rPr>
                        <a:t>16</a:t>
                      </a:r>
                      <a:r>
                        <a:rPr lang="zh-CN" altLang="en-US" b="1" dirty="0">
                          <a:solidFill>
                            <a:srgbClr val="00B0F0"/>
                          </a:solidFill>
                        </a:rPr>
                        <a:t>日完成定时更新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体系结构设计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>
                <a:solidFill>
                  <a:schemeClr val="tx1"/>
                </a:solidFill>
              </a:rPr>
              <a:t>系统采用</a:t>
            </a:r>
            <a:r>
              <a:rPr lang="en-US" altLang="zh-CN" dirty="0">
                <a:solidFill>
                  <a:schemeClr val="tx1"/>
                </a:solidFill>
              </a:rPr>
              <a:t>MVC</a:t>
            </a:r>
            <a:r>
              <a:rPr lang="zh-CN" altLang="en-US" dirty="0">
                <a:solidFill>
                  <a:schemeClr val="tx1"/>
                </a:solidFill>
              </a:rPr>
              <a:t>架构，</a:t>
            </a:r>
            <a:r>
              <a:rPr lang="en-US" altLang="zh-CN" dirty="0">
                <a:solidFill>
                  <a:schemeClr val="tx1"/>
                </a:solidFill>
              </a:rPr>
              <a:t>View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>
                <a:solidFill>
                  <a:schemeClr val="tx1"/>
                </a:solidFill>
              </a:rPr>
              <a:t>Vue</a:t>
            </a:r>
            <a:r>
              <a:rPr lang="zh-CN" altLang="en-US" dirty="0">
                <a:solidFill>
                  <a:schemeClr val="tx1"/>
                </a:solidFill>
              </a:rPr>
              <a:t>实现，</a:t>
            </a:r>
            <a:r>
              <a:rPr lang="en-US" altLang="zh-CN" dirty="0">
                <a:solidFill>
                  <a:schemeClr val="tx1"/>
                </a:solidFill>
              </a:rPr>
              <a:t>Model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Controller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 err="1">
                <a:solidFill>
                  <a:schemeClr val="tx1"/>
                </a:solidFill>
              </a:rPr>
              <a:t>django</a:t>
            </a:r>
            <a:r>
              <a:rPr lang="zh-CN" altLang="en-US" dirty="0">
                <a:solidFill>
                  <a:schemeClr val="tx1"/>
                </a:solidFill>
              </a:rPr>
              <a:t>实现，如下图</a:t>
            </a:r>
          </a:p>
        </p:txBody>
      </p:sp>
      <p:pic>
        <p:nvPicPr>
          <p:cNvPr id="1026" name="Picture 2" descr="9db2cf25699259821241a0ed714e14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132856"/>
            <a:ext cx="6664236" cy="4548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1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ITRUS">
  <a:themeElements>
    <a:clrScheme name="1_CITRUS 2">
      <a:dk1>
        <a:srgbClr val="000000"/>
      </a:dk1>
      <a:lt1>
        <a:srgbClr val="FFFFFF"/>
      </a:lt1>
      <a:dk2>
        <a:srgbClr val="000000"/>
      </a:dk2>
      <a:lt2>
        <a:srgbClr val="777777"/>
      </a:lt2>
      <a:accent1>
        <a:srgbClr val="00CC00"/>
      </a:accent1>
      <a:accent2>
        <a:srgbClr val="FF822D"/>
      </a:accent2>
      <a:accent3>
        <a:srgbClr val="FFFFFF"/>
      </a:accent3>
      <a:accent4>
        <a:srgbClr val="000000"/>
      </a:accent4>
      <a:accent5>
        <a:srgbClr val="AAE2AA"/>
      </a:accent5>
      <a:accent6>
        <a:srgbClr val="E77528"/>
      </a:accent6>
      <a:hlink>
        <a:srgbClr val="FF63B1"/>
      </a:hlink>
      <a:folHlink>
        <a:srgbClr val="B2B2B2"/>
      </a:folHlink>
    </a:clrScheme>
    <a:fontScheme name="1_CITRUS">
      <a:majorFont>
        <a:latin typeface="Calibri"/>
        <a:ea typeface="楷体_GB2312"/>
        <a:cs typeface="宋体"/>
      </a:majorFont>
      <a:minorFont>
        <a:latin typeface="Calibri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1_CITRUS 1">
        <a:dk1>
          <a:srgbClr val="FC6600"/>
        </a:dk1>
        <a:lt1>
          <a:srgbClr val="C6FE82"/>
        </a:lt1>
        <a:dk2>
          <a:srgbClr val="FFFFFF"/>
        </a:dk2>
        <a:lt2>
          <a:srgbClr val="000000"/>
        </a:lt2>
        <a:accent1>
          <a:srgbClr val="00CC00"/>
        </a:accent1>
        <a:accent2>
          <a:srgbClr val="FF822D"/>
        </a:accent2>
        <a:accent3>
          <a:srgbClr val="DFFEC1"/>
        </a:accent3>
        <a:accent4>
          <a:srgbClr val="D756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2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00CC00"/>
        </a:accent1>
        <a:accent2>
          <a:srgbClr val="FF822D"/>
        </a:accent2>
        <a:accent3>
          <a:srgbClr val="FFFFFF"/>
        </a:accent3>
        <a:accent4>
          <a:srgbClr val="000000"/>
        </a:accent4>
        <a:accent5>
          <a:srgbClr val="AAE2AA"/>
        </a:accent5>
        <a:accent6>
          <a:srgbClr val="E77528"/>
        </a:accent6>
        <a:hlink>
          <a:srgbClr val="FF63B1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3">
        <a:dk1>
          <a:srgbClr val="000000"/>
        </a:dk1>
        <a:lt1>
          <a:srgbClr val="FFFFFF"/>
        </a:lt1>
        <a:dk2>
          <a:srgbClr val="000000"/>
        </a:dk2>
        <a:lt2>
          <a:srgbClr val="4D4D4D"/>
        </a:lt2>
        <a:accent1>
          <a:srgbClr val="C0C0C0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4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72CE86"/>
        </a:accent1>
        <a:accent2>
          <a:srgbClr val="F6B070"/>
        </a:accent2>
        <a:accent3>
          <a:srgbClr val="FFFFFF"/>
        </a:accent3>
        <a:accent4>
          <a:srgbClr val="000000"/>
        </a:accent4>
        <a:accent5>
          <a:srgbClr val="BCE3C3"/>
        </a:accent5>
        <a:accent6>
          <a:srgbClr val="DF9F65"/>
        </a:accent6>
        <a:hlink>
          <a:srgbClr val="EB9DC4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5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58F91"/>
        </a:accent1>
        <a:accent2>
          <a:srgbClr val="CE7162"/>
        </a:accent2>
        <a:accent3>
          <a:srgbClr val="FFFFFF"/>
        </a:accent3>
        <a:accent4>
          <a:srgbClr val="000000"/>
        </a:accent4>
        <a:accent5>
          <a:srgbClr val="F9C6C7"/>
        </a:accent5>
        <a:accent6>
          <a:srgbClr val="BA6658"/>
        </a:accent6>
        <a:hlink>
          <a:srgbClr val="F6CA7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6">
        <a:dk1>
          <a:srgbClr val="000000"/>
        </a:dk1>
        <a:lt1>
          <a:srgbClr val="FFFFFF"/>
        </a:lt1>
        <a:dk2>
          <a:srgbClr val="000000"/>
        </a:dk2>
        <a:lt2>
          <a:srgbClr val="777777"/>
        </a:lt2>
        <a:accent1>
          <a:srgbClr val="FAB774"/>
        </a:accent1>
        <a:accent2>
          <a:srgbClr val="CBACD4"/>
        </a:accent2>
        <a:accent3>
          <a:srgbClr val="FFFFFF"/>
        </a:accent3>
        <a:accent4>
          <a:srgbClr val="000000"/>
        </a:accent4>
        <a:accent5>
          <a:srgbClr val="FCD8BC"/>
        </a:accent5>
        <a:accent6>
          <a:srgbClr val="B89BC0"/>
        </a:accent6>
        <a:hlink>
          <a:srgbClr val="C2EB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7">
        <a:dk1>
          <a:srgbClr val="3B6147"/>
        </a:dk1>
        <a:lt1>
          <a:srgbClr val="CED5E8"/>
        </a:lt1>
        <a:dk2>
          <a:srgbClr val="FFFFFF"/>
        </a:dk2>
        <a:lt2>
          <a:srgbClr val="777777"/>
        </a:lt2>
        <a:accent1>
          <a:srgbClr val="FEA868"/>
        </a:accent1>
        <a:accent2>
          <a:srgbClr val="9AA8D0"/>
        </a:accent2>
        <a:accent3>
          <a:srgbClr val="E3E7F2"/>
        </a:accent3>
        <a:accent4>
          <a:srgbClr val="31523B"/>
        </a:accent4>
        <a:accent5>
          <a:srgbClr val="FED1B9"/>
        </a:accent5>
        <a:accent6>
          <a:srgbClr val="8B98BC"/>
        </a:accent6>
        <a:hlink>
          <a:srgbClr val="9CE15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CITRUS 8">
        <a:dk1>
          <a:srgbClr val="2C395E"/>
        </a:dk1>
        <a:lt1>
          <a:srgbClr val="8798C7"/>
        </a:lt1>
        <a:dk2>
          <a:srgbClr val="FFFFFF"/>
        </a:dk2>
        <a:lt2>
          <a:srgbClr val="000000"/>
        </a:lt2>
        <a:accent1>
          <a:srgbClr val="FEE168"/>
        </a:accent1>
        <a:accent2>
          <a:srgbClr val="BAE482"/>
        </a:accent2>
        <a:accent3>
          <a:srgbClr val="C3CAE0"/>
        </a:accent3>
        <a:accent4>
          <a:srgbClr val="242F4F"/>
        </a:accent4>
        <a:accent5>
          <a:srgbClr val="FEEEB9"/>
        </a:accent5>
        <a:accent6>
          <a:srgbClr val="A8CF75"/>
        </a:accent6>
        <a:hlink>
          <a:srgbClr val="EFAD6B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1339</Words>
  <Application>Microsoft Office PowerPoint</Application>
  <PresentationFormat>全屏显示(4:3)</PresentationFormat>
  <Paragraphs>181</Paragraphs>
  <Slides>33</Slides>
  <Notes>1</Notes>
  <HiddenSlides>1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楷体</vt:lpstr>
      <vt:lpstr>楷体_GB2312</vt:lpstr>
      <vt:lpstr>Arial</vt:lpstr>
      <vt:lpstr>Calibri</vt:lpstr>
      <vt:lpstr>Times New Roman</vt:lpstr>
      <vt:lpstr>Wingdings</vt:lpstr>
      <vt:lpstr>1_CITRUS</vt:lpstr>
      <vt:lpstr>2_CITRUS</vt:lpstr>
      <vt:lpstr>哈工大计算学部2025年春季学期 《软件工程》Project 第2轮 检查汇报</vt:lpstr>
      <vt:lpstr>选题与分组</vt:lpstr>
      <vt:lpstr>对题目的理解</vt:lpstr>
      <vt:lpstr>功能清单</vt:lpstr>
      <vt:lpstr>非功能需求</vt:lpstr>
      <vt:lpstr>系统开发技术</vt:lpstr>
      <vt:lpstr>团队分工</vt:lpstr>
      <vt:lpstr>开发进度计划</vt:lpstr>
      <vt:lpstr>体系结构设计</vt:lpstr>
      <vt:lpstr>类设计</vt:lpstr>
      <vt:lpstr>类设计</vt:lpstr>
      <vt:lpstr>类设计</vt:lpstr>
      <vt:lpstr>类设计</vt:lpstr>
      <vt:lpstr>类设计</vt:lpstr>
      <vt:lpstr>类设计</vt:lpstr>
      <vt:lpstr>Project成果</vt:lpstr>
      <vt:lpstr>数据看板</vt:lpstr>
      <vt:lpstr>库存查询及报表</vt:lpstr>
      <vt:lpstr>采购报表</vt:lpstr>
      <vt:lpstr>销售报表</vt:lpstr>
      <vt:lpstr>采购开单</vt:lpstr>
      <vt:lpstr>销售开单</vt:lpstr>
      <vt:lpstr>入库管理</vt:lpstr>
      <vt:lpstr>出库管理</vt:lpstr>
      <vt:lpstr>产品管理</vt:lpstr>
      <vt:lpstr>仓库管理</vt:lpstr>
      <vt:lpstr>客户管理</vt:lpstr>
      <vt:lpstr>供应商管理</vt:lpstr>
      <vt:lpstr>员工账号管理</vt:lpstr>
      <vt:lpstr>两轮Project对比 </vt:lpstr>
      <vt:lpstr>Project总结 </vt:lpstr>
      <vt:lpstr>检查材料提交 </vt:lpstr>
      <vt:lpstr>结束</vt:lpstr>
    </vt:vector>
  </TitlesOfParts>
  <Company>HIT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哈尔滨工业大学计算机科学与技术学院 07-08春季学期2005级本科必修课程 软件工程 Software Engineering</dc:title>
  <dc:creator>Wang Zhongjie</dc:creator>
  <cp:lastModifiedBy>Tian Chang</cp:lastModifiedBy>
  <cp:revision>480</cp:revision>
  <dcterms:created xsi:type="dcterms:W3CDTF">2007-06-25T17:21:00Z</dcterms:created>
  <dcterms:modified xsi:type="dcterms:W3CDTF">2025-06-22T08:12:38Z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B2418288248AE02F81E45B66F0153367_42</vt:lpwstr>
  </property>
  <property fmtid="{D5CDD505-2E9C-101B-9397-08002B2CF9AE}" pid="3" name="KSOProductBuildVer">
    <vt:lpwstr>2052-12.1.0.21171</vt:lpwstr>
  </property>
</Properties>
</file>