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handoutMasterIdLst>
    <p:handoutMasterId r:id="rId26"/>
  </p:handoutMasterIdLst>
  <p:sldIdLst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8" r:id="rId12"/>
    <p:sldId id="311" r:id="rId13"/>
    <p:sldId id="323" r:id="rId14"/>
    <p:sldId id="314" r:id="rId15"/>
    <p:sldId id="315" r:id="rId16"/>
    <p:sldId id="316" r:id="rId17"/>
    <p:sldId id="317" r:id="rId18"/>
    <p:sldId id="319" r:id="rId19"/>
    <p:sldId id="320" r:id="rId20"/>
    <p:sldId id="321" r:id="rId21"/>
    <p:sldId id="312" r:id="rId22"/>
    <p:sldId id="313" r:id="rId23"/>
    <p:sldId id="310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3" autoAdjust="0"/>
    <p:restoredTop sz="94684" autoAdjust="0"/>
  </p:normalViewPr>
  <p:slideViewPr>
    <p:cSldViewPr>
      <p:cViewPr varScale="1">
        <p:scale>
          <a:sx n="79" d="100"/>
          <a:sy n="79" d="100"/>
        </p:scale>
        <p:origin x="1606" y="41"/>
      </p:cViewPr>
      <p:guideLst>
        <p:guide orient="horz" pos="216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21489A1B-C30D-4A2D-AD6F-72C4054A6D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89E6A0A5-B054-4435-9BCD-60BBB2AC9B0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4D0AC7F7-28E0-4451-9E7F-BBE89653D3D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24AFA55E-C78D-4271-A1AA-21C60951ACC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E00B01F3-32AD-4BC4-84E8-1E4816CB70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3653242-5CA7-4CB8-9947-3FD00403C6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78825CA-6BCC-4690-9AB9-0EFC3D93DA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algn="r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2C39313D-6AF2-4912-A75A-2D3B86A55B1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A8C80EFC-FB0D-438E-8C50-9959271D37A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2E129E5-C647-4DFD-9481-EA3DF425B7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8D457D3-D93F-4D1B-96E3-B6FE70608E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algn="r" eaLnBrk="1" hangingPunct="1">
              <a:defRPr sz="12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B8DE9E20-473F-4C80-B5B8-9061F40A85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>
            <a:extLst>
              <a:ext uri="{FF2B5EF4-FFF2-40B4-BE49-F238E27FC236}">
                <a16:creationId xmlns:a16="http://schemas.microsoft.com/office/drawing/2014/main" id="{4F009FC3-CDD1-4766-8FCC-B205A3E79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2A8C24-C896-4764-A12B-E389E1BBB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3EB143B4-6FFF-4F66-B3F3-3E3AED936DFC}"/>
              </a:ext>
            </a:extLst>
          </p:cNvPr>
          <p:cNvGrpSpPr>
            <a:grpSpLocks/>
          </p:cNvGrpSpPr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D034F10-CEAC-4BCB-9AE2-AF3DA06267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0C0C959F-856D-4D22-BD79-8A38F9C183E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>
                <a:extLst>
                  <a:ext uri="{FF2B5EF4-FFF2-40B4-BE49-F238E27FC236}">
                    <a16:creationId xmlns:a16="http://schemas.microsoft.com/office/drawing/2014/main" id="{51CC8923-5B8E-4FF3-8CD8-DCBB1232D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  <p:sp>
            <p:nvSpPr>
              <p:cNvPr id="10" name="Oval 10">
                <a:extLst>
                  <a:ext uri="{FF2B5EF4-FFF2-40B4-BE49-F238E27FC236}">
                    <a16:creationId xmlns:a16="http://schemas.microsoft.com/office/drawing/2014/main" id="{32C558DE-7DD1-4A28-AD5B-C08B87A84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  <p:sp>
            <p:nvSpPr>
              <p:cNvPr id="11" name="Oval 11">
                <a:extLst>
                  <a:ext uri="{FF2B5EF4-FFF2-40B4-BE49-F238E27FC236}">
                    <a16:creationId xmlns:a16="http://schemas.microsoft.com/office/drawing/2014/main" id="{D7D2CB88-62A8-447D-89D3-0364613E1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  <p:sp>
            <p:nvSpPr>
              <p:cNvPr id="12" name="Oval 12">
                <a:extLst>
                  <a:ext uri="{FF2B5EF4-FFF2-40B4-BE49-F238E27FC236}">
                    <a16:creationId xmlns:a16="http://schemas.microsoft.com/office/drawing/2014/main" id="{3CF28040-2646-4705-A0A4-E0C37BE02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</p:grpSp>
      </p:grpSp>
      <p:sp>
        <p:nvSpPr>
          <p:cNvPr id="13" name="Text Box 13">
            <a:extLst>
              <a:ext uri="{FF2B5EF4-FFF2-40B4-BE49-F238E27FC236}">
                <a16:creationId xmlns:a16="http://schemas.microsoft.com/office/drawing/2014/main" id="{A9466556-3805-4AAD-B02D-9B031AAA4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软件工程</a:t>
            </a:r>
            <a:endParaRPr lang="en-US" altLang="zh-CN" sz="1600" dirty="0">
              <a:latin typeface="楷体" pitchFamily="49" charset="-122"/>
              <a:ea typeface="楷体" pitchFamily="49" charset="-122"/>
              <a:cs typeface="Arial" panose="020B0604020202090204" pitchFamily="34" charset="0"/>
            </a:endParaRPr>
          </a:p>
        </p:txBody>
      </p:sp>
      <p:pic>
        <p:nvPicPr>
          <p:cNvPr id="14" name="Picture 11" descr="工大标志">
            <a:extLst>
              <a:ext uri="{FF2B5EF4-FFF2-40B4-BE49-F238E27FC236}">
                <a16:creationId xmlns:a16="http://schemas.microsoft.com/office/drawing/2014/main" id="{0D75B532-FB3A-40B6-A7E4-D9EC420270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62514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989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48571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>
            <a:extLst>
              <a:ext uri="{FF2B5EF4-FFF2-40B4-BE49-F238E27FC236}">
                <a16:creationId xmlns:a16="http://schemas.microsoft.com/office/drawing/2014/main" id="{DB27856A-E224-43E9-8210-C57B68C67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357E8D-C3F2-4501-9095-617EE42E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AEDDEE18-C965-49ED-9F34-7203B85876C7}"/>
              </a:ext>
            </a:extLst>
          </p:cNvPr>
          <p:cNvGrpSpPr>
            <a:grpSpLocks/>
          </p:cNvGrpSpPr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9EC09FC-E867-4A77-805A-FE55FD570C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>
              <a:extLst>
                <a:ext uri="{FF2B5EF4-FFF2-40B4-BE49-F238E27FC236}">
                  <a16:creationId xmlns:a16="http://schemas.microsoft.com/office/drawing/2014/main" id="{0A2B49C0-558A-4F76-B67F-515AA3DFEA3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>
                <a:extLst>
                  <a:ext uri="{FF2B5EF4-FFF2-40B4-BE49-F238E27FC236}">
                    <a16:creationId xmlns:a16="http://schemas.microsoft.com/office/drawing/2014/main" id="{9483AC56-EC46-40EE-A0C5-449E6D799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  <p:sp>
            <p:nvSpPr>
              <p:cNvPr id="10" name="Oval 10">
                <a:extLst>
                  <a:ext uri="{FF2B5EF4-FFF2-40B4-BE49-F238E27FC236}">
                    <a16:creationId xmlns:a16="http://schemas.microsoft.com/office/drawing/2014/main" id="{0A8900DF-A97F-4ADD-9306-C87A12CA5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  <p:sp>
            <p:nvSpPr>
              <p:cNvPr id="11" name="Oval 11">
                <a:extLst>
                  <a:ext uri="{FF2B5EF4-FFF2-40B4-BE49-F238E27FC236}">
                    <a16:creationId xmlns:a16="http://schemas.microsoft.com/office/drawing/2014/main" id="{C8924437-B1A0-415C-AD0B-06102F49A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  <p:sp>
            <p:nvSpPr>
              <p:cNvPr id="12" name="Oval 12">
                <a:extLst>
                  <a:ext uri="{FF2B5EF4-FFF2-40B4-BE49-F238E27FC236}">
                    <a16:creationId xmlns:a16="http://schemas.microsoft.com/office/drawing/2014/main" id="{BA6C8C63-1F76-4A95-ABB4-92D2C0BCD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90204" pitchFamily="34" charset="0"/>
                </a:endParaRPr>
              </a:p>
            </p:txBody>
          </p:sp>
        </p:grpSp>
      </p:grpSp>
      <p:sp>
        <p:nvSpPr>
          <p:cNvPr id="13" name="Text Box 13">
            <a:extLst>
              <a:ext uri="{FF2B5EF4-FFF2-40B4-BE49-F238E27FC236}">
                <a16:creationId xmlns:a16="http://schemas.microsoft.com/office/drawing/2014/main" id="{7D7CCD77-A105-4B1E-8A73-37357788C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软件工程</a:t>
            </a:r>
            <a:endParaRPr lang="en-US" altLang="zh-CN" sz="1600" dirty="0">
              <a:latin typeface="楷体" pitchFamily="49" charset="-122"/>
              <a:ea typeface="楷体" pitchFamily="49" charset="-122"/>
              <a:cs typeface="Arial" panose="020B0604020202090204" pitchFamily="34" charset="0"/>
            </a:endParaRPr>
          </a:p>
        </p:txBody>
      </p:sp>
      <p:pic>
        <p:nvPicPr>
          <p:cNvPr id="14" name="Picture 11" descr="工大标志">
            <a:extLst>
              <a:ext uri="{FF2B5EF4-FFF2-40B4-BE49-F238E27FC236}">
                <a16:creationId xmlns:a16="http://schemas.microsoft.com/office/drawing/2014/main" id="{3EB678AD-4AD1-488A-AA7D-A40687A68E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8184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7246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83367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80612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83343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121502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034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683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99248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55655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3737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90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213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614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434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4787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93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7513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47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>
            <a:extLst>
              <a:ext uri="{FF2B5EF4-FFF2-40B4-BE49-F238E27FC236}">
                <a16:creationId xmlns:a16="http://schemas.microsoft.com/office/drawing/2014/main" id="{FB979DEF-EF2C-4AC2-A86A-47E2A9839A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2">
            <a:extLst>
              <a:ext uri="{FF2B5EF4-FFF2-40B4-BE49-F238E27FC236}">
                <a16:creationId xmlns:a16="http://schemas.microsoft.com/office/drawing/2014/main" id="{FFE5D71C-0B6C-4488-9B33-5D8768850EE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Freeform 13">
            <a:extLst>
              <a:ext uri="{FF2B5EF4-FFF2-40B4-BE49-F238E27FC236}">
                <a16:creationId xmlns:a16="http://schemas.microsoft.com/office/drawing/2014/main" id="{91657657-335D-4DBF-B2AC-19C07C48A4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>
            <a:extLst>
              <a:ext uri="{FF2B5EF4-FFF2-40B4-BE49-F238E27FC236}">
                <a16:creationId xmlns:a16="http://schemas.microsoft.com/office/drawing/2014/main" id="{0C6B3323-7494-40F6-86FB-AE08793B5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9407" name="Oval 15">
            <a:extLst>
              <a:ext uri="{FF2B5EF4-FFF2-40B4-BE49-F238E27FC236}">
                <a16:creationId xmlns:a16="http://schemas.microsoft.com/office/drawing/2014/main" id="{1268F838-0455-438E-ACDE-FB6F172D6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9408" name="Oval 16">
            <a:extLst>
              <a:ext uri="{FF2B5EF4-FFF2-40B4-BE49-F238E27FC236}">
                <a16:creationId xmlns:a16="http://schemas.microsoft.com/office/drawing/2014/main" id="{2DEEAE5B-DFE8-446B-AC14-37B95A73A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9409" name="Oval 17">
            <a:extLst>
              <a:ext uri="{FF2B5EF4-FFF2-40B4-BE49-F238E27FC236}">
                <a16:creationId xmlns:a16="http://schemas.microsoft.com/office/drawing/2014/main" id="{189D22FB-4E52-4019-8000-839D53431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1033" name="Rectangle 18">
            <a:extLst>
              <a:ext uri="{FF2B5EF4-FFF2-40B4-BE49-F238E27FC236}">
                <a16:creationId xmlns:a16="http://schemas.microsoft.com/office/drawing/2014/main" id="{384191E2-5D36-4D3F-9A68-9504B45B1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>
            <a:extLst>
              <a:ext uri="{FF2B5EF4-FFF2-40B4-BE49-F238E27FC236}">
                <a16:creationId xmlns:a16="http://schemas.microsoft.com/office/drawing/2014/main" id="{398CF841-FCFA-4189-AC1E-A721DA3D5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《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软件工程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》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第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1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轮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 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检查汇报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9pPr>
    </p:titleStyle>
    <p:bodyStyle>
      <a:lvl1pPr marL="228600" indent="-227013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2813" indent="-227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">
            <a:extLst>
              <a:ext uri="{FF2B5EF4-FFF2-40B4-BE49-F238E27FC236}">
                <a16:creationId xmlns:a16="http://schemas.microsoft.com/office/drawing/2014/main" id="{8E8CDE96-FA30-4719-BAB8-71D2BFFDD26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12">
            <a:extLst>
              <a:ext uri="{FF2B5EF4-FFF2-40B4-BE49-F238E27FC236}">
                <a16:creationId xmlns:a16="http://schemas.microsoft.com/office/drawing/2014/main" id="{605C9420-4BCA-48F3-AD57-7427DF504F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2" name="Freeform 13">
            <a:extLst>
              <a:ext uri="{FF2B5EF4-FFF2-40B4-BE49-F238E27FC236}">
                <a16:creationId xmlns:a16="http://schemas.microsoft.com/office/drawing/2014/main" id="{E1D79AAF-C553-4D4B-9164-AE710AF67CE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>
            <a:extLst>
              <a:ext uri="{FF2B5EF4-FFF2-40B4-BE49-F238E27FC236}">
                <a16:creationId xmlns:a16="http://schemas.microsoft.com/office/drawing/2014/main" id="{33072174-0E9A-480E-92E5-B0A33D64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9407" name="Oval 15">
            <a:extLst>
              <a:ext uri="{FF2B5EF4-FFF2-40B4-BE49-F238E27FC236}">
                <a16:creationId xmlns:a16="http://schemas.microsoft.com/office/drawing/2014/main" id="{1C4CFA92-0414-4F59-9C01-7A96AE69B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9408" name="Oval 16">
            <a:extLst>
              <a:ext uri="{FF2B5EF4-FFF2-40B4-BE49-F238E27FC236}">
                <a16:creationId xmlns:a16="http://schemas.microsoft.com/office/drawing/2014/main" id="{8CF00E8B-0A18-4C66-8D2D-4CE460BC4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59409" name="Oval 17">
            <a:extLst>
              <a:ext uri="{FF2B5EF4-FFF2-40B4-BE49-F238E27FC236}">
                <a16:creationId xmlns:a16="http://schemas.microsoft.com/office/drawing/2014/main" id="{D9E5C399-9DC5-4558-B2F7-85FBCB650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90204" pitchFamily="34" charset="0"/>
            </a:endParaRPr>
          </a:p>
        </p:txBody>
      </p:sp>
      <p:sp>
        <p:nvSpPr>
          <p:cNvPr id="1033" name="Rectangle 18">
            <a:extLst>
              <a:ext uri="{FF2B5EF4-FFF2-40B4-BE49-F238E27FC236}">
                <a16:creationId xmlns:a16="http://schemas.microsoft.com/office/drawing/2014/main" id="{B0E96F7F-DC19-4A8A-A8A4-0D73496FD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>
            <a:extLst>
              <a:ext uri="{FF2B5EF4-FFF2-40B4-BE49-F238E27FC236}">
                <a16:creationId xmlns:a16="http://schemas.microsoft.com/office/drawing/2014/main" id="{5C46D4B1-8241-4419-AC61-388D25237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2563" y="19050"/>
            <a:ext cx="2611437" cy="32226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《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软件工程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》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第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1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轮</a:t>
            </a:r>
            <a:r>
              <a:rPr lang="en-US" altLang="zh-CN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 </a:t>
            </a:r>
            <a:r>
              <a:rPr lang="zh-CN" altLang="en-US" sz="1500" dirty="0">
                <a:latin typeface="楷体" pitchFamily="49" charset="-122"/>
                <a:ea typeface="楷体" pitchFamily="49" charset="-122"/>
                <a:cs typeface="Arial" panose="020B0604020202090204" pitchFamily="34" charset="0"/>
              </a:rPr>
              <a:t>检查汇报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itchFamily="49" charset="-122"/>
          <a:ea typeface="楷体" pitchFamily="49" charset="-122"/>
          <a:cs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  <a:ea typeface="楷体_GB2312" pitchFamily="49" charset="-122"/>
          <a:cs typeface="宋体" pitchFamily="2" charset="-122"/>
        </a:defRPr>
      </a:lvl9pPr>
    </p:titleStyle>
    <p:bodyStyle>
      <a:lvl1pPr marL="228600" indent="-227013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013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38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2813" indent="-227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0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9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>
            <a:extLst>
              <a:ext uri="{FF2B5EF4-FFF2-40B4-BE49-F238E27FC236}">
                <a16:creationId xmlns:a16="http://schemas.microsoft.com/office/drawing/2014/main" id="{435804FC-E64C-4184-9A4A-DE6B688D7B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617663"/>
            <a:ext cx="7772400" cy="1506537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哈工大计算学部</a:t>
            </a:r>
            <a:r>
              <a:rPr lang="en-US" altLang="zh-CN" sz="2800" dirty="0"/>
              <a:t>2025</a:t>
            </a:r>
            <a:r>
              <a:rPr lang="zh-CN" altLang="en-US" sz="2800" dirty="0"/>
              <a:t>年春季学期</a:t>
            </a:r>
            <a:br>
              <a:rPr lang="zh-CN" altLang="en-US" sz="2800" dirty="0"/>
            </a:br>
            <a:r>
              <a:rPr lang="en-US" altLang="zh-CN" sz="2800" dirty="0"/>
              <a:t>《</a:t>
            </a:r>
            <a:r>
              <a:rPr lang="zh-CN" altLang="en-US" sz="2800" dirty="0"/>
              <a:t>软件工程</a:t>
            </a:r>
            <a:r>
              <a:rPr lang="en-US" altLang="zh-CN" sz="2800" dirty="0"/>
              <a:t>》Project</a:t>
            </a:r>
            <a:br>
              <a:rPr lang="en-US" altLang="zh-CN" sz="2800" dirty="0"/>
            </a:b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轮</a:t>
            </a:r>
            <a:r>
              <a:rPr lang="en-US" altLang="zh-CN" dirty="0"/>
              <a:t> </a:t>
            </a:r>
            <a:r>
              <a:rPr lang="zh-CN" altLang="en-US" dirty="0"/>
              <a:t>检查汇报</a:t>
            </a:r>
          </a:p>
        </p:txBody>
      </p:sp>
      <p:sp>
        <p:nvSpPr>
          <p:cNvPr id="7171" name="Rectangle 193">
            <a:extLst>
              <a:ext uri="{FF2B5EF4-FFF2-40B4-BE49-F238E27FC236}">
                <a16:creationId xmlns:a16="http://schemas.microsoft.com/office/drawing/2014/main" id="{C8CEA891-BAEE-453B-A300-41E3875F45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769441"/>
          </a:xfrm>
        </p:spPr>
        <p:txBody>
          <a:bodyPr/>
          <a:lstStyle/>
          <a:p>
            <a:pPr eaLnBrk="1" hangingPunct="1"/>
            <a:r>
              <a:rPr lang="zh-CN" altLang="en-US" noProof="1"/>
              <a:t>小组成员：</a:t>
            </a:r>
            <a:r>
              <a:rPr lang="zh-CN" altLang="zh-CN" dirty="0"/>
              <a:t>宫名扬</a:t>
            </a:r>
            <a:r>
              <a:rPr lang="zh-CN" altLang="en-US" noProof="1"/>
              <a:t>、</a:t>
            </a:r>
            <a:r>
              <a:rPr lang="zh-CN" altLang="zh-CN" dirty="0"/>
              <a:t>常添</a:t>
            </a:r>
            <a:r>
              <a:rPr lang="zh-CN" altLang="en-US" noProof="1"/>
              <a:t>、</a:t>
            </a:r>
            <a:r>
              <a:rPr lang="zh-CN" altLang="zh-CN" dirty="0"/>
              <a:t>方恒杰</a:t>
            </a:r>
            <a:endParaRPr lang="zh-CN" altLang="zh-CN" noProof="1"/>
          </a:p>
          <a:p>
            <a:pPr eaLnBrk="1" hangingPunct="1"/>
            <a:fld id="{C89F43D9-17A5-4FEF-9BCE-A1EBF701B548}" type="datetime2">
              <a:rPr lang="zh-CN" altLang="en-US" noProof="1" smtClean="0"/>
              <a:pPr eaLnBrk="1" hangingPunct="1"/>
              <a:t>2025年5月27日</a:t>
            </a:fld>
            <a:endParaRPr lang="zh-CN" alt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BA2FD11-0BDA-4770-9E98-74FAB5E30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可行性分析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65931FF-0F58-45EC-973D-A69A6955D7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技术可行性：所选技术栈成熟稳定，团队具备相关技术能力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经济可行性：使用开源框架和工具，开发成本可控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操作可行性：系统界面设计简洁直观，易于用户操作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时间可行性：项目周期合理安排，能够在规定时间内完成开发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法律可行性：系统不涉及法律法规限制的功能，合规合法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6DDAF12-D9C2-4C18-99DD-48829312E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轮成果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F3A06E5-2897-498D-8302-75AC439A06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b="0" dirty="0"/>
              <a:t>完成了系统基础框架搭建和部分核心功能实现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b="0" dirty="0"/>
              <a:t>实现了用户登录、产品管理、采购开单、销售开单、入库管理、出库管理等功能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b="0" dirty="0"/>
              <a:t>优化了用户界面，提高了系统易用性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b="0" dirty="0"/>
              <a:t>完成了数据库设计和核心业务流程实现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b="0" dirty="0"/>
              <a:t>系统已能够支持基本的进销存业务流程</a:t>
            </a:r>
            <a:endParaRPr lang="en-US" altLang="zh-CN" b="0" dirty="0"/>
          </a:p>
          <a:p>
            <a:pPr marL="1587" indent="0" algn="l">
              <a:spcBef>
                <a:spcPts val="150"/>
              </a:spcBef>
              <a:spcAft>
                <a:spcPts val="150"/>
              </a:spcAft>
              <a:buNone/>
            </a:pPr>
            <a:endParaRPr lang="zh-CN" altLang="en-US" b="0" dirty="0">
              <a:solidFill>
                <a:srgbClr val="C0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AF43C-2767-26A7-2450-DDDFE1331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5768D5F-54F3-87C5-BB78-5B945FA1C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库存查询及报表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2DF090-BB6D-B3B8-EC18-5614AA0D3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094"/>
            <a:ext cx="9144000" cy="462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31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5190A-E57F-8F2B-1663-9055CCC3E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B462FEE-2C8F-D7EC-5069-6B5903544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采购开单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D5067A-AB5A-A83F-A061-664D85760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094"/>
            <a:ext cx="9144000" cy="462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7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77BCF-FEE7-89B1-C8B1-8DE3BE9A2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5249D22-0971-786D-2107-13352FF20E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销售开单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C3414BC-D8CC-FF43-8AFC-B6483E2B6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094"/>
            <a:ext cx="9144000" cy="462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6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14D61-A893-0153-5D0C-DDF2BC749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52384C6-FEE0-BE9C-3A3A-BCFFD6C0B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入库管理（采购开单等待入库）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7CC41B-0D47-EA60-B7C4-10CE4542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094"/>
            <a:ext cx="9144000" cy="462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6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7719C-BA9D-C1DD-9F7C-575AB474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105FB86-68BA-31E0-9E6E-1EBED4BF9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出库管理（销售开单等待出库）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36520C0-A7E0-F082-3AC9-1AE4942BD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094"/>
            <a:ext cx="9144000" cy="462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52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07AD1-41F1-F7B0-F894-B4B7DF6F1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1046489-20B3-6FB1-9D29-DC2F2E37D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产品管理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FF406F6-A820-9E7E-F240-9CD31AD30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094"/>
            <a:ext cx="9144000" cy="462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00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91DE8-9615-CDBC-FDBD-3103ECEFF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ED1B62D-55E3-CCD9-F0B3-74C1116FA6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仓库管理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8B158E-89B7-521A-6ADB-DA7C3A36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094"/>
            <a:ext cx="9144000" cy="462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12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3796F-B161-3EC9-E6A3-1B185DBD0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645F881-D3A3-D0AA-0EE7-2CA3FC658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员工账号管理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431623-4EBD-F775-D5BB-0E94DBB44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094"/>
            <a:ext cx="9144000" cy="462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3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13CA0C2-76C3-4DAF-9962-5FA61FA4C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选题与分组</a:t>
            </a:r>
          </a:p>
        </p:txBody>
      </p:sp>
      <p:graphicFrame>
        <p:nvGraphicFramePr>
          <p:cNvPr id="138295" name="Group 55">
            <a:extLst>
              <a:ext uri="{FF2B5EF4-FFF2-40B4-BE49-F238E27FC236}">
                <a16:creationId xmlns:a16="http://schemas.microsoft.com/office/drawing/2014/main" id="{4C5BC54B-DC9B-4676-BA31-A76FA650F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110475"/>
              </p:ext>
            </p:extLst>
          </p:nvPr>
        </p:nvGraphicFramePr>
        <p:xfrm>
          <a:off x="468313" y="1412875"/>
          <a:ext cx="8135937" cy="4716464"/>
        </p:xfrm>
        <a:graphic>
          <a:graphicData uri="http://schemas.openxmlformats.org/drawingml/2006/table">
            <a:tbl>
              <a:tblPr/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题    目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ERP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仓储管理系统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班    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2203102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4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姓名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学号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联系方式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组长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dirty="0"/>
                        <a:t>宫名扬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2022113557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13950003961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组长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14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dirty="0"/>
                        <a:t>常添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2022111699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kern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13936408592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dirty="0"/>
                        <a:t>方恒杰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2022113568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kern="120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  <a:cs typeface="+mn-cs"/>
                        </a:rPr>
                        <a:t>19859626220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320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项目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Github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地址</a:t>
                      </a: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https://github.com/ghkjk462/lab02-erp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503050405090304" pitchFamily="18" charset="0"/>
                        <a:ea typeface="宋体" pitchFamily="2" charset="-122"/>
                        <a:cs typeface="Times New Roman" panose="0202050305040509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503050405090304" pitchFamily="18" charset="0"/>
                          <a:ea typeface="宋体" pitchFamily="2" charset="-122"/>
                          <a:cs typeface="Times New Roman" panose="02020503050405090304" pitchFamily="18" charset="0"/>
                        </a:rPr>
                        <a:t>指导教师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6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2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90204" pitchFamily="34" charset="0"/>
                        <a:defRPr sz="1000">
                          <a:solidFill>
                            <a:srgbClr val="000000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刘铭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CC24D53-4AE9-4238-A74A-E55086D2D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  <a:r>
              <a:rPr lang="en-US" altLang="zh-CN"/>
              <a:t>	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684DB62-7C8D-4BBD-86E3-9CE69008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eaLnBrk="1" hangingPunct="1">
              <a:defRPr/>
            </a:pPr>
            <a:r>
              <a:rPr lang="zh-CN" altLang="zh-CN" noProof="1"/>
              <a:t>第</a:t>
            </a:r>
            <a:r>
              <a:rPr lang="en-US" altLang="zh-CN" noProof="1"/>
              <a:t>1</a:t>
            </a:r>
            <a:r>
              <a:rPr lang="zh-CN" altLang="en-US" noProof="1"/>
              <a:t>轮总体完成情况</a:t>
            </a:r>
            <a:endParaRPr lang="en-US" altLang="zh-CN" noProof="1"/>
          </a:p>
          <a:p>
            <a:pPr indent="-228600" eaLnBrk="1" hangingPunct="1">
              <a:defRPr/>
            </a:pPr>
            <a:r>
              <a:rPr lang="zh-CN" altLang="en-US" b="0" dirty="0"/>
              <a:t>完成了系统基础框架和核心功能，基本满足用户需求</a:t>
            </a:r>
            <a:endParaRPr lang="zh-CN" altLang="en-US" b="0" noProof="1"/>
          </a:p>
          <a:p>
            <a:pPr indent="-228600" eaLnBrk="1" hangingPunct="1">
              <a:defRPr/>
            </a:pPr>
            <a:r>
              <a:rPr lang="zh-CN" altLang="en-US" noProof="1"/>
              <a:t>第</a:t>
            </a:r>
            <a:r>
              <a:rPr lang="en-US" altLang="zh-CN" noProof="1"/>
              <a:t>2</a:t>
            </a:r>
            <a:r>
              <a:rPr lang="zh-CN" altLang="en-US" noProof="1"/>
              <a:t>轮需要改进的地方和措施</a:t>
            </a:r>
            <a:endParaRPr lang="en-US" altLang="zh-CN" noProof="1"/>
          </a:p>
          <a:p>
            <a:pPr indent="-228600" eaLnBrk="1" hangingPunct="1">
              <a:defRPr/>
            </a:pPr>
            <a:r>
              <a:rPr lang="zh-CN" altLang="en-US" b="0" dirty="0"/>
              <a:t>完善报表功能，优化数据可视化，提高系统性能</a:t>
            </a:r>
            <a:endParaRPr lang="zh-CN" altLang="en-US" b="0" noProof="1"/>
          </a:p>
          <a:p>
            <a:pPr indent="-228600" eaLnBrk="1" hangingPunct="1">
              <a:defRPr/>
            </a:pPr>
            <a:r>
              <a:rPr lang="zh-CN" altLang="en-US" noProof="1"/>
              <a:t>其他需要说明的事项</a:t>
            </a:r>
            <a:endParaRPr lang="en-US" altLang="zh-CN" noProof="1"/>
          </a:p>
          <a:p>
            <a:pPr indent="-228600" eaLnBrk="1" hangingPunct="1">
              <a:defRPr/>
            </a:pPr>
            <a:r>
              <a:rPr lang="zh-CN" altLang="en-US" b="0" dirty="0"/>
              <a:t>在开发过程中简化了一些复杂功能，等待第</a:t>
            </a:r>
            <a:r>
              <a:rPr lang="en-US" altLang="zh-CN" b="0" dirty="0"/>
              <a:t>2</a:t>
            </a:r>
            <a:r>
              <a:rPr lang="zh-CN" altLang="en-US" b="0"/>
              <a:t>轮完善</a:t>
            </a:r>
            <a:endParaRPr lang="zh-CN" altLang="en-US" b="0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7FC88BF-2799-4D57-8F4C-3B4AB49C4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检查材料提交</a:t>
            </a:r>
            <a:r>
              <a:rPr lang="en-US" altLang="zh-CN"/>
              <a:t>	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5AB5CC0-B9E1-4B6A-9672-871B70E33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606" y="1484630"/>
            <a:ext cx="8224520" cy="5113020"/>
          </a:xfrm>
        </p:spPr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提交时间：</a:t>
            </a:r>
          </a:p>
          <a:p>
            <a:pPr lvl="1" eaLnBrk="1" hangingPunct="1">
              <a:defRPr/>
            </a:pPr>
            <a:r>
              <a:rPr lang="zh-CN" altLang="en-US" noProof="1"/>
              <a:t>第</a:t>
            </a:r>
            <a:r>
              <a:rPr lang="en-US" altLang="zh-CN" noProof="1"/>
              <a:t>14</a:t>
            </a:r>
            <a:r>
              <a:rPr lang="zh-CN" altLang="en-US" noProof="1"/>
              <a:t>周周日，</a:t>
            </a:r>
            <a:r>
              <a:rPr lang="en-US" altLang="zh-CN" noProof="1"/>
              <a:t>6</a:t>
            </a:r>
            <a:r>
              <a:rPr lang="zh-CN" altLang="en-US" noProof="1"/>
              <a:t>月</a:t>
            </a:r>
            <a:r>
              <a:rPr lang="en-US" altLang="zh-CN" noProof="1"/>
              <a:t>1</a:t>
            </a:r>
            <a:r>
              <a:rPr lang="zh-CN" altLang="en-US" noProof="1"/>
              <a:t>日，晚</a:t>
            </a:r>
            <a:r>
              <a:rPr lang="en-US" altLang="zh-CN" noProof="1"/>
              <a:t>23:55</a:t>
            </a:r>
            <a:r>
              <a:rPr lang="zh-CN" altLang="en-US" noProof="1"/>
              <a:t>分之前。</a:t>
            </a:r>
          </a:p>
          <a:p>
            <a:pPr indent="-228600" eaLnBrk="1" hangingPunct="1">
              <a:defRPr/>
            </a:pPr>
            <a:r>
              <a:rPr lang="zh-CN" altLang="en-US" noProof="1"/>
              <a:t>提交到头歌平台所在班级项目目录中的“</a:t>
            </a:r>
            <a:r>
              <a:rPr lang="en-US" altLang="zh-CN" noProof="1"/>
              <a:t>Project</a:t>
            </a:r>
            <a:r>
              <a:rPr lang="zh-CN" altLang="en-US" noProof="1"/>
              <a:t>第</a:t>
            </a:r>
            <a:r>
              <a:rPr lang="en-US" altLang="zh-CN" noProof="1"/>
              <a:t>1</a:t>
            </a:r>
            <a:r>
              <a:rPr lang="zh-CN" altLang="en-US" noProof="1"/>
              <a:t>轮检查”</a:t>
            </a:r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提交内容：</a:t>
            </a:r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检查汇报PPT</a:t>
            </a:r>
            <a:r>
              <a:rPr lang="en-US" altLang="zh-CN" noProof="1">
                <a:cs typeface="+mn-ea"/>
                <a:sym typeface="+mn-ea"/>
              </a:rPr>
              <a:t>(</a:t>
            </a:r>
            <a:r>
              <a:rPr lang="zh-CN" altLang="en-US" noProof="1">
                <a:cs typeface="+mn-ea"/>
                <a:sym typeface="+mn-ea"/>
              </a:rPr>
              <a:t>当前文件</a:t>
            </a:r>
            <a:r>
              <a:rPr lang="en-US" altLang="zh-CN" noProof="1">
                <a:cs typeface="+mn-ea"/>
                <a:sym typeface="+mn-ea"/>
              </a:rPr>
              <a:t>)</a:t>
            </a:r>
            <a:r>
              <a:rPr lang="zh-CN" altLang="en-US" noProof="1">
                <a:cs typeface="+mn-ea"/>
                <a:sym typeface="+mn-ea"/>
              </a:rPr>
              <a:t>，文件名称为“学号-姓名-Project第1轮检查.ppt</a:t>
            </a:r>
            <a:r>
              <a:rPr lang="en-US" altLang="zh-CN" noProof="1">
                <a:cs typeface="+mn-ea"/>
                <a:sym typeface="+mn-ea"/>
              </a:rPr>
              <a:t>/pptx</a:t>
            </a:r>
            <a:r>
              <a:rPr lang="zh-CN" altLang="en-US" noProof="1">
                <a:cs typeface="+mn-ea"/>
                <a:sym typeface="+mn-ea"/>
              </a:rPr>
              <a:t>”</a:t>
            </a:r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录制一段不超过5分钟的系统演示视频，有配音讲解</a:t>
            </a:r>
            <a:endParaRPr lang="en-US" altLang="zh-CN" noProof="1">
              <a:cs typeface="+mn-ea"/>
              <a:sym typeface="+mn-ea"/>
            </a:endParaRPr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组内每个同学都要分别提交</a:t>
            </a:r>
            <a:endParaRPr lang="zh-CN" altLang="en-US" noProof="1">
              <a:cs typeface="+mn-ea"/>
            </a:endParaRPr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  <a:p>
            <a:pPr indent="-228600" eaLnBrk="1" hangingPunct="1">
              <a:defRPr/>
            </a:pPr>
            <a:r>
              <a:rPr lang="zh-CN" altLang="en-US" noProof="1">
                <a:highlight>
                  <a:srgbClr val="FFFF00"/>
                </a:highlight>
              </a:rPr>
              <a:t>授课教师、实验教师、</a:t>
            </a:r>
            <a:r>
              <a:rPr lang="en-US" altLang="zh-CN" noProof="1">
                <a:highlight>
                  <a:srgbClr val="FFFF00"/>
                </a:highlight>
              </a:rPr>
              <a:t>TA</a:t>
            </a:r>
            <a:r>
              <a:rPr lang="zh-CN" altLang="en-US" noProof="1">
                <a:highlight>
                  <a:srgbClr val="FFFF00"/>
                </a:highlight>
              </a:rPr>
              <a:t>将根据所提交</a:t>
            </a:r>
            <a:r>
              <a:rPr lang="en-US" altLang="zh-CN" noProof="1">
                <a:highlight>
                  <a:srgbClr val="FFFF00"/>
                </a:highlight>
              </a:rPr>
              <a:t>PPT</a:t>
            </a:r>
            <a:r>
              <a:rPr lang="zh-CN" altLang="en-US" noProof="1">
                <a:highlight>
                  <a:srgbClr val="FFFF00"/>
                </a:highlight>
              </a:rPr>
              <a:t>和</a:t>
            </a:r>
            <a:r>
              <a:rPr lang="en-US" altLang="zh-CN" noProof="1">
                <a:highlight>
                  <a:srgbClr val="FFFF00"/>
                </a:highlight>
              </a:rPr>
              <a:t>Demo</a:t>
            </a:r>
            <a:r>
              <a:rPr lang="zh-CN" altLang="en-US" noProof="1">
                <a:highlight>
                  <a:srgbClr val="FFFF00"/>
                </a:highlight>
              </a:rPr>
              <a:t>进行评价。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A564CBD8-6FA5-40D1-88C8-53D8EC986C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结束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7112D08B-1843-4156-BBAB-F0C623CA17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fld id="{E48960D5-84C6-4B70-92D8-351CAEB210D2}" type="datetime2">
              <a:rPr lang="zh-CN" altLang="en-US" noProof="1" smtClean="0"/>
              <a:pPr eaLnBrk="1" hangingPunct="1"/>
              <a:t>2025年5月27日</a:t>
            </a:fld>
            <a:endParaRPr lang="zh-CN" altLang="en-US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3F7F266-DACF-4860-9697-CF8E96797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对题目的理解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87902CB-819B-4398-9403-A9555625A5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solidFill>
                  <a:schemeClr val="tx1"/>
                </a:solidFill>
              </a:rPr>
              <a:t>本系统是一个面向中小型企业的进销存管理系统</a:t>
            </a:r>
          </a:p>
          <a:p>
            <a:pPr eaLnBrk="1" hangingPunct="1"/>
            <a:r>
              <a:rPr lang="zh-CN" altLang="en-US" b="0" dirty="0">
                <a:solidFill>
                  <a:schemeClr val="tx1"/>
                </a:solidFill>
              </a:rPr>
              <a:t>系统旨在简化企业日常业务流程，实现采购、销售、库存管理的信息化</a:t>
            </a:r>
          </a:p>
          <a:p>
            <a:pPr eaLnBrk="1" hangingPunct="1"/>
            <a:r>
              <a:rPr lang="zh-CN" altLang="en-US" b="0" dirty="0">
                <a:solidFill>
                  <a:schemeClr val="tx1"/>
                </a:solidFill>
              </a:rPr>
              <a:t>主要用户包括：仓库管理员、采购人员、销售人员、系统管理员等</a:t>
            </a:r>
          </a:p>
          <a:p>
            <a:pPr eaLnBrk="1" hangingPunct="1"/>
            <a:r>
              <a:rPr lang="zh-CN" altLang="en-US" b="0" dirty="0">
                <a:solidFill>
                  <a:schemeClr val="tx1"/>
                </a:solidFill>
              </a:rPr>
              <a:t>系统需求：简化企业进销存业务流程，提高工作效率，降低人为错误，实现数据可视化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178E5D1-7A97-4AD7-9235-30AEABC96A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功能清单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AC49035-F1C9-40AD-9E20-D0B3957283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solidFill>
                  <a:schemeClr val="tx1"/>
                </a:solidFill>
              </a:rPr>
              <a:t>基础管理：仓库管理，方便对物理仓库进行管理</a:t>
            </a:r>
          </a:p>
          <a:p>
            <a:pPr eaLnBrk="1" hangingPunct="1"/>
            <a:r>
              <a:rPr lang="zh-CN" altLang="en-US" b="0" dirty="0">
                <a:solidFill>
                  <a:schemeClr val="tx1"/>
                </a:solidFill>
              </a:rPr>
              <a:t>产品管理：管理产品信息和分类，是系统基础数据</a:t>
            </a:r>
          </a:p>
          <a:p>
            <a:pPr eaLnBrk="1" hangingPunct="1"/>
            <a:r>
              <a:rPr lang="zh-CN" altLang="en-US" b="0" dirty="0">
                <a:solidFill>
                  <a:schemeClr val="tx1"/>
                </a:solidFill>
              </a:rPr>
              <a:t>采购管理：采购开单、采购记录查询，记录从供应商购买的产品</a:t>
            </a:r>
          </a:p>
          <a:p>
            <a:pPr eaLnBrk="1" hangingPunct="1"/>
            <a:r>
              <a:rPr lang="zh-CN" altLang="en-US" b="0" dirty="0">
                <a:solidFill>
                  <a:schemeClr val="tx1"/>
                </a:solidFill>
              </a:rPr>
              <a:t>销售管理：销售开单、销售记录查询，记录销售给客户的产品</a:t>
            </a:r>
          </a:p>
          <a:p>
            <a:pPr eaLnBrk="1" hangingPunct="1"/>
            <a:r>
              <a:rPr lang="zh-CN" altLang="en-US" b="0" dirty="0">
                <a:solidFill>
                  <a:schemeClr val="tx1"/>
                </a:solidFill>
              </a:rPr>
              <a:t>库存管理：入库管理、出库管理、库存报表，实时监控库存变动</a:t>
            </a:r>
          </a:p>
          <a:p>
            <a:pPr eaLnBrk="1" hangingPunct="1"/>
            <a:r>
              <a:rPr lang="zh-CN" altLang="en-US" b="0" dirty="0">
                <a:solidFill>
                  <a:schemeClr val="tx1"/>
                </a:solidFill>
              </a:rPr>
              <a:t>系统管理：员工账号管理，控制系统访问权限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35C0C8F-91A3-4472-A8CB-884AC02D5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非功能需求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B1EB50B-B1AA-4E9D-ABD3-6B1FCCFE94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solidFill>
                  <a:schemeClr val="tx1"/>
                </a:solidFill>
              </a:rPr>
              <a:t>安全性：用户身份验证、访问控制，保障业务数据安全</a:t>
            </a:r>
          </a:p>
          <a:p>
            <a:pPr eaLnBrk="1" hangingPunct="1"/>
            <a:r>
              <a:rPr lang="zh-CN" altLang="en-US" b="0" dirty="0">
                <a:solidFill>
                  <a:schemeClr val="tx1"/>
                </a:solidFill>
              </a:rPr>
              <a:t>易用性：简洁直观的用户界面，降低用户学习成本</a:t>
            </a:r>
          </a:p>
          <a:p>
            <a:pPr eaLnBrk="1" hangingPunct="1"/>
            <a:r>
              <a:rPr lang="zh-CN" altLang="en-US" b="0" dirty="0">
                <a:solidFill>
                  <a:schemeClr val="tx1"/>
                </a:solidFill>
              </a:rPr>
              <a:t>可靠性：数据一致性保障，防止并发操作导致数据错误</a:t>
            </a:r>
          </a:p>
          <a:p>
            <a:pPr eaLnBrk="1" hangingPunct="1"/>
            <a:r>
              <a:rPr lang="zh-CN" altLang="en-US" b="0" dirty="0">
                <a:solidFill>
                  <a:schemeClr val="tx1"/>
                </a:solidFill>
              </a:rPr>
              <a:t>性能：响应时间快，支持多用户同时操作</a:t>
            </a:r>
          </a:p>
          <a:p>
            <a:pPr eaLnBrk="1" hangingPunct="1"/>
            <a:r>
              <a:rPr lang="zh-CN" altLang="en-US" b="0" dirty="0">
                <a:solidFill>
                  <a:schemeClr val="tx1"/>
                </a:solidFill>
              </a:rPr>
              <a:t>可扩展性：模块化设计，便于后续功能扩展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EC1E3E4-4E7D-4233-90BD-35909CF9A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系统的体系结构构思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239DC44-1199-4ABC-A3F1-B84929C268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采用前后端分离的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B/S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架构</a:t>
            </a:r>
          </a:p>
          <a:p>
            <a:pPr eaLnBrk="1" hangingPunct="1"/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前端：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框架，负责用户界面和交互</a:t>
            </a:r>
          </a:p>
          <a:p>
            <a:pPr eaLnBrk="1" hangingPunct="1"/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后端：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框架，提供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接口</a:t>
            </a:r>
          </a:p>
          <a:p>
            <a:pPr eaLnBrk="1" hangingPunct="1"/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数据库：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，存储业务数据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8FC960-F076-0A8A-0FAE-BD55FE0AA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49" y="3284984"/>
            <a:ext cx="5904656" cy="32537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C7B9A5F-2CB9-4E9B-8328-682E5E9A2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系统开发技术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0DF192F-4797-4662-B3A0-BA76C07BD7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编程语言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&amp; Vue(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前端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Python(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后端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开发环境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/yarn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 3.9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运行环境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现代浏览器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(Chrome/Firefox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主要技术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前端：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后端：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REST framework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数据库：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Server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6460647-A818-4407-BE45-BAF41FC02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团队分工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CD5598D-8805-4B45-9C4D-9902738BD9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团队成员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：负责前端框架搭建、用户界面设计和实现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团队成员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：负责后端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设计、数据库设计和核心业务逻辑实现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团队成员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：负责系统测试、文档编写和项目管理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共同职责：需求分析、系统设计、代码审查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287BE11-7E85-4C14-92EE-33137DA7A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开发进度计划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620E365-B08C-474B-AD5F-9C46391E56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周（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 — 5.13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库存查询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入库管理（前半段）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周（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5.14 — 5.20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入库管理（收尾）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出库管理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销售开单（首日）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周（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5.21 — 5.27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销售开单（收尾），采购开单，员工账号管理（首日）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周（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5.28 — 6.3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员工账号管理（收尾），销售报表查看，采购报表查看（首日）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周（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6.4 — 6.10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采购报表查看（收尾），客户管理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周（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6.11 — 6.17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供应商管理，数据看板（前半段）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周（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6.18 — 6.20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数据看板（收尾）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938</Words>
  <Application>Microsoft Office PowerPoint</Application>
  <PresentationFormat>全屏显示(4:3)</PresentationFormat>
  <Paragraphs>116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楷体</vt:lpstr>
      <vt:lpstr>楷体_GB2312</vt:lpstr>
      <vt:lpstr>Arial</vt:lpstr>
      <vt:lpstr>Calibri</vt:lpstr>
      <vt:lpstr>Times New Roman</vt:lpstr>
      <vt:lpstr>Wingdings</vt:lpstr>
      <vt:lpstr>1_CITRUS</vt:lpstr>
      <vt:lpstr>2_CITRUS</vt:lpstr>
      <vt:lpstr>哈工大计算学部2025年春季学期 《软件工程》Project 第1轮 检查汇报</vt:lpstr>
      <vt:lpstr>选题与分组</vt:lpstr>
      <vt:lpstr>对题目的理解</vt:lpstr>
      <vt:lpstr>功能清单</vt:lpstr>
      <vt:lpstr>非功能需求</vt:lpstr>
      <vt:lpstr>系统的体系结构构思</vt:lpstr>
      <vt:lpstr>系统开发技术</vt:lpstr>
      <vt:lpstr>团队分工</vt:lpstr>
      <vt:lpstr>开发进度计划</vt:lpstr>
      <vt:lpstr>可行性分析</vt:lpstr>
      <vt:lpstr>第1轮成果</vt:lpstr>
      <vt:lpstr>库存查询及报表</vt:lpstr>
      <vt:lpstr>采购开单</vt:lpstr>
      <vt:lpstr>销售开单</vt:lpstr>
      <vt:lpstr>入库管理（采购开单等待入库）</vt:lpstr>
      <vt:lpstr>出库管理（销售开单等待出库）</vt:lpstr>
      <vt:lpstr>产品管理</vt:lpstr>
      <vt:lpstr>仓库管理</vt:lpstr>
      <vt:lpstr>员工账号管理</vt:lpstr>
      <vt:lpstr>小结 </vt:lpstr>
      <vt:lpstr>检查材料提交 </vt:lpstr>
      <vt:lpstr>结束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哈尔滨工业大学计算机科学与技术学院 07-08春季学期2005级本科必修课程 软件工程 Software Engineering</dc:title>
  <dc:creator>Wang Zhongjie</dc:creator>
  <cp:lastModifiedBy>Tian Chang</cp:lastModifiedBy>
  <cp:revision>477</cp:revision>
  <dcterms:created xsi:type="dcterms:W3CDTF">2007-06-25T17:21:56Z</dcterms:created>
  <dcterms:modified xsi:type="dcterms:W3CDTF">2025-05-27T04:50:08Z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B2418288248AE02F81E45B66F0153367_42</vt:lpwstr>
  </property>
  <property fmtid="{D5CDD505-2E9C-101B-9397-08002B2CF9AE}" pid="3" name="KSOProductBuildVer">
    <vt:lpwstr>2052-6.7.1.8828</vt:lpwstr>
  </property>
</Properties>
</file>