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94"/>
  </p:notesMasterIdLst>
  <p:sldIdLst>
    <p:sldId id="256" r:id="rId2"/>
    <p:sldId id="258" r:id="rId3"/>
    <p:sldId id="282" r:id="rId4"/>
    <p:sldId id="260" r:id="rId5"/>
    <p:sldId id="261" r:id="rId6"/>
    <p:sldId id="263" r:id="rId7"/>
    <p:sldId id="264" r:id="rId8"/>
    <p:sldId id="285" r:id="rId9"/>
    <p:sldId id="293" r:id="rId10"/>
    <p:sldId id="286" r:id="rId11"/>
    <p:sldId id="287" r:id="rId12"/>
    <p:sldId id="295" r:id="rId13"/>
    <p:sldId id="288" r:id="rId14"/>
    <p:sldId id="289" r:id="rId15"/>
    <p:sldId id="268" r:id="rId16"/>
    <p:sldId id="269" r:id="rId17"/>
    <p:sldId id="270" r:id="rId18"/>
    <p:sldId id="271" r:id="rId19"/>
    <p:sldId id="272" r:id="rId20"/>
    <p:sldId id="273" r:id="rId21"/>
    <p:sldId id="283" r:id="rId22"/>
    <p:sldId id="262" r:id="rId23"/>
    <p:sldId id="297" r:id="rId24"/>
    <p:sldId id="298" r:id="rId25"/>
    <p:sldId id="299" r:id="rId26"/>
    <p:sldId id="300" r:id="rId27"/>
    <p:sldId id="301" r:id="rId28"/>
    <p:sldId id="302" r:id="rId29"/>
    <p:sldId id="303" r:id="rId30"/>
    <p:sldId id="305" r:id="rId31"/>
    <p:sldId id="306" r:id="rId32"/>
    <p:sldId id="308" r:id="rId33"/>
    <p:sldId id="307" r:id="rId34"/>
    <p:sldId id="309" r:id="rId35"/>
    <p:sldId id="310" r:id="rId36"/>
    <p:sldId id="311" r:id="rId37"/>
    <p:sldId id="312" r:id="rId38"/>
    <p:sldId id="313" r:id="rId39"/>
    <p:sldId id="317" r:id="rId40"/>
    <p:sldId id="318" r:id="rId41"/>
    <p:sldId id="319" r:id="rId42"/>
    <p:sldId id="321" r:id="rId43"/>
    <p:sldId id="322" r:id="rId44"/>
    <p:sldId id="327" r:id="rId45"/>
    <p:sldId id="328" r:id="rId46"/>
    <p:sldId id="329" r:id="rId47"/>
    <p:sldId id="330" r:id="rId48"/>
    <p:sldId id="332" r:id="rId49"/>
    <p:sldId id="333"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8" r:id="rId63"/>
    <p:sldId id="349" r:id="rId64"/>
    <p:sldId id="350" r:id="rId65"/>
    <p:sldId id="352" r:id="rId66"/>
    <p:sldId id="353" r:id="rId67"/>
    <p:sldId id="354" r:id="rId68"/>
    <p:sldId id="355" r:id="rId69"/>
    <p:sldId id="356" r:id="rId70"/>
    <p:sldId id="357" r:id="rId71"/>
    <p:sldId id="359" r:id="rId72"/>
    <p:sldId id="360" r:id="rId73"/>
    <p:sldId id="361" r:id="rId74"/>
    <p:sldId id="362" r:id="rId75"/>
    <p:sldId id="363" r:id="rId76"/>
    <p:sldId id="366" r:id="rId77"/>
    <p:sldId id="367" r:id="rId78"/>
    <p:sldId id="368" r:id="rId79"/>
    <p:sldId id="369" r:id="rId80"/>
    <p:sldId id="370" r:id="rId81"/>
    <p:sldId id="371" r:id="rId82"/>
    <p:sldId id="372" r:id="rId83"/>
    <p:sldId id="373" r:id="rId84"/>
    <p:sldId id="374" r:id="rId85"/>
    <p:sldId id="375" r:id="rId86"/>
    <p:sldId id="376" r:id="rId87"/>
    <p:sldId id="377" r:id="rId88"/>
    <p:sldId id="378" r:id="rId89"/>
    <p:sldId id="379" r:id="rId90"/>
    <p:sldId id="380" r:id="rId91"/>
    <p:sldId id="381" r:id="rId92"/>
    <p:sldId id="382"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CC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50" autoAdjust="0"/>
  </p:normalViewPr>
  <p:slideViewPr>
    <p:cSldViewPr snapToGrid="0">
      <p:cViewPr varScale="1">
        <p:scale>
          <a:sx n="116" d="100"/>
          <a:sy n="116" d="100"/>
        </p:scale>
        <p:origin x="696" y="4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56013-B121-4F12-9B78-F5588AB4A294}" type="doc">
      <dgm:prSet loTypeId="urn:microsoft.com/office/officeart/2005/8/layout/hierarchy3" loCatId="hierarchy" qsTypeId="urn:microsoft.com/office/officeart/2005/8/quickstyle/simple2" qsCatId="simple" csTypeId="urn:microsoft.com/office/officeart/2005/8/colors/colorful1" csCatId="colorful" phldr="1"/>
      <dgm:spPr/>
      <dgm:t>
        <a:bodyPr/>
        <a:lstStyle/>
        <a:p>
          <a:endParaRPr lang="zh-CN" altLang="en-US"/>
        </a:p>
      </dgm:t>
    </dgm:pt>
    <dgm:pt modelId="{8CD56019-D645-4620-B0DA-F25A439AEA9F}">
      <dgm:prSet custT="1"/>
      <dgm:spPr/>
      <dgm:t>
        <a:bodyPr/>
        <a:lstStyle/>
        <a:p>
          <a:pPr algn="ctr" rtl="0"/>
          <a:r>
            <a:rPr kumimoji="1" lang="zh-CN" altLang="en-US" sz="2400" b="0" dirty="0"/>
            <a:t>两种典型存储体系</a:t>
          </a:r>
          <a:endParaRPr lang="zh-CN" altLang="en-US" sz="2400" dirty="0"/>
        </a:p>
      </dgm:t>
    </dgm:pt>
    <dgm:pt modelId="{8B2B2373-202F-42CA-B8E1-3242C90F970E}" type="parTrans" cxnId="{9436F518-34AA-4E96-B918-2E657EC13EFA}">
      <dgm:prSet/>
      <dgm:spPr/>
      <dgm:t>
        <a:bodyPr/>
        <a:lstStyle/>
        <a:p>
          <a:endParaRPr lang="zh-CN" altLang="en-US"/>
        </a:p>
      </dgm:t>
    </dgm:pt>
    <dgm:pt modelId="{D1F3E1C3-BC94-42FB-BDFF-2A9CB7DFF022}" type="sibTrans" cxnId="{9436F518-34AA-4E96-B918-2E657EC13EFA}">
      <dgm:prSet/>
      <dgm:spPr/>
      <dgm:t>
        <a:bodyPr/>
        <a:lstStyle/>
        <a:p>
          <a:endParaRPr lang="zh-CN" altLang="en-US"/>
        </a:p>
      </dgm:t>
    </dgm:pt>
    <dgm:pt modelId="{26416F77-A66D-4211-B447-C55F1C4EE7E2}">
      <dgm:prSet custT="1"/>
      <dgm:spPr/>
      <dgm:t>
        <a:bodyPr/>
        <a:lstStyle/>
        <a:p>
          <a:pPr algn="l" rtl="0"/>
          <a:r>
            <a:rPr kumimoji="1" lang="zh-CN" sz="2200" b="0" dirty="0"/>
            <a:t>以</a:t>
          </a:r>
          <a:r>
            <a:rPr kumimoji="1" lang="en-US" sz="2200" b="0" dirty="0"/>
            <a:t>CPU</a:t>
          </a:r>
          <a:r>
            <a:rPr kumimoji="1" lang="zh-CN" sz="2200" b="0" dirty="0"/>
            <a:t>为核心的、片内和片外存储资源相融合的存储体系；</a:t>
          </a:r>
          <a:endParaRPr lang="zh-CN" sz="2200" dirty="0"/>
        </a:p>
      </dgm:t>
    </dgm:pt>
    <dgm:pt modelId="{36511176-1293-42AC-A9F9-08C23705CB74}" type="parTrans" cxnId="{F859BAD8-8244-401F-B00B-DFCD929E2F1A}">
      <dgm:prSet/>
      <dgm:spPr/>
      <dgm:t>
        <a:bodyPr/>
        <a:lstStyle/>
        <a:p>
          <a:endParaRPr lang="zh-CN" altLang="en-US"/>
        </a:p>
      </dgm:t>
    </dgm:pt>
    <dgm:pt modelId="{71AA9A14-6BE7-468D-BB3F-04D3C37EFE10}" type="sibTrans" cxnId="{F859BAD8-8244-401F-B00B-DFCD929E2F1A}">
      <dgm:prSet/>
      <dgm:spPr/>
      <dgm:t>
        <a:bodyPr/>
        <a:lstStyle/>
        <a:p>
          <a:endParaRPr lang="zh-CN" altLang="en-US"/>
        </a:p>
      </dgm:t>
    </dgm:pt>
    <dgm:pt modelId="{992B5139-65C6-4A25-A2AA-DE7BCD9A5520}">
      <dgm:prSet custT="1"/>
      <dgm:spPr/>
      <dgm:t>
        <a:bodyPr/>
        <a:lstStyle/>
        <a:p>
          <a:pPr algn="l" rtl="0"/>
          <a:r>
            <a:rPr kumimoji="1" lang="zh-CN" altLang="en-US" sz="2200" b="0" dirty="0"/>
            <a:t>与通用计算机相似的存储体系；</a:t>
          </a:r>
          <a:endParaRPr lang="zh-CN" altLang="en-US" sz="2200" dirty="0"/>
        </a:p>
      </dgm:t>
    </dgm:pt>
    <dgm:pt modelId="{A0206019-C064-4D59-A18C-93BF57198A58}" type="parTrans" cxnId="{06EAA862-B401-4C41-84C7-2F5B3A68871E}">
      <dgm:prSet/>
      <dgm:spPr/>
      <dgm:t>
        <a:bodyPr/>
        <a:lstStyle/>
        <a:p>
          <a:endParaRPr lang="zh-CN" altLang="en-US"/>
        </a:p>
      </dgm:t>
    </dgm:pt>
    <dgm:pt modelId="{B4BB2D6D-3C2C-47B3-9161-25E4355B9908}" type="sibTrans" cxnId="{06EAA862-B401-4C41-84C7-2F5B3A68871E}">
      <dgm:prSet/>
      <dgm:spPr/>
      <dgm:t>
        <a:bodyPr/>
        <a:lstStyle/>
        <a:p>
          <a:endParaRPr lang="zh-CN" altLang="en-US"/>
        </a:p>
      </dgm:t>
    </dgm:pt>
    <dgm:pt modelId="{52F7C81A-6CF2-4FA7-A5D4-842B78FB96EC}" type="pres">
      <dgm:prSet presAssocID="{A5556013-B121-4F12-9B78-F5588AB4A294}" presName="diagram" presStyleCnt="0">
        <dgm:presLayoutVars>
          <dgm:chPref val="1"/>
          <dgm:dir/>
          <dgm:animOne val="branch"/>
          <dgm:animLvl val="lvl"/>
          <dgm:resizeHandles/>
        </dgm:presLayoutVars>
      </dgm:prSet>
      <dgm:spPr/>
    </dgm:pt>
    <dgm:pt modelId="{8D5AA0CD-0EA3-4FCD-A7AB-267AD2629244}" type="pres">
      <dgm:prSet presAssocID="{8CD56019-D645-4620-B0DA-F25A439AEA9F}" presName="root" presStyleCnt="0"/>
      <dgm:spPr/>
    </dgm:pt>
    <dgm:pt modelId="{BFD07E0E-B03F-4635-88A3-1B4F38FD33F7}" type="pres">
      <dgm:prSet presAssocID="{8CD56019-D645-4620-B0DA-F25A439AEA9F}" presName="rootComposite" presStyleCnt="0"/>
      <dgm:spPr/>
    </dgm:pt>
    <dgm:pt modelId="{E1321F46-B986-4544-9D5B-05F996A79879}" type="pres">
      <dgm:prSet presAssocID="{8CD56019-D645-4620-B0DA-F25A439AEA9F}" presName="rootText" presStyleLbl="node1" presStyleIdx="0" presStyleCnt="1" custScaleX="104298" custScaleY="62039"/>
      <dgm:spPr/>
    </dgm:pt>
    <dgm:pt modelId="{46F49255-9FD1-41B5-9A28-D5325766E8E1}" type="pres">
      <dgm:prSet presAssocID="{8CD56019-D645-4620-B0DA-F25A439AEA9F}" presName="rootConnector" presStyleLbl="node1" presStyleIdx="0" presStyleCnt="1"/>
      <dgm:spPr/>
    </dgm:pt>
    <dgm:pt modelId="{64090D1E-9148-4E74-B13B-468581AD4A7C}" type="pres">
      <dgm:prSet presAssocID="{8CD56019-D645-4620-B0DA-F25A439AEA9F}" presName="childShape" presStyleCnt="0"/>
      <dgm:spPr/>
    </dgm:pt>
    <dgm:pt modelId="{9A83CCF6-01CA-4C6F-8C4C-BE971B66E63A}" type="pres">
      <dgm:prSet presAssocID="{36511176-1293-42AC-A9F9-08C23705CB74}" presName="Name13" presStyleLbl="parChTrans1D2" presStyleIdx="0" presStyleCnt="2"/>
      <dgm:spPr/>
    </dgm:pt>
    <dgm:pt modelId="{C64E10A1-B08F-46F5-BE40-CC3AD3816556}" type="pres">
      <dgm:prSet presAssocID="{26416F77-A66D-4211-B447-C55F1C4EE7E2}" presName="childText" presStyleLbl="bgAcc1" presStyleIdx="0" presStyleCnt="2" custScaleX="126610" custLinFactNeighborX="155" custLinFactNeighborY="5882">
        <dgm:presLayoutVars>
          <dgm:bulletEnabled val="1"/>
        </dgm:presLayoutVars>
      </dgm:prSet>
      <dgm:spPr/>
    </dgm:pt>
    <dgm:pt modelId="{83AA358C-1641-4091-9711-5BDDA381E0C5}" type="pres">
      <dgm:prSet presAssocID="{A0206019-C064-4D59-A18C-93BF57198A58}" presName="Name13" presStyleLbl="parChTrans1D2" presStyleIdx="1" presStyleCnt="2"/>
      <dgm:spPr/>
    </dgm:pt>
    <dgm:pt modelId="{0FF2C35F-B394-4DEE-8F1F-77AE2A24B83A}" type="pres">
      <dgm:prSet presAssocID="{992B5139-65C6-4A25-A2AA-DE7BCD9A5520}" presName="childText" presStyleLbl="bgAcc1" presStyleIdx="1" presStyleCnt="2" custScaleX="126610">
        <dgm:presLayoutVars>
          <dgm:bulletEnabled val="1"/>
        </dgm:presLayoutVars>
      </dgm:prSet>
      <dgm:spPr/>
    </dgm:pt>
  </dgm:ptLst>
  <dgm:cxnLst>
    <dgm:cxn modelId="{9436F518-34AA-4E96-B918-2E657EC13EFA}" srcId="{A5556013-B121-4F12-9B78-F5588AB4A294}" destId="{8CD56019-D645-4620-B0DA-F25A439AEA9F}" srcOrd="0" destOrd="0" parTransId="{8B2B2373-202F-42CA-B8E1-3242C90F970E}" sibTransId="{D1F3E1C3-BC94-42FB-BDFF-2A9CB7DFF022}"/>
    <dgm:cxn modelId="{06EAA862-B401-4C41-84C7-2F5B3A68871E}" srcId="{8CD56019-D645-4620-B0DA-F25A439AEA9F}" destId="{992B5139-65C6-4A25-A2AA-DE7BCD9A5520}" srcOrd="1" destOrd="0" parTransId="{A0206019-C064-4D59-A18C-93BF57198A58}" sibTransId="{B4BB2D6D-3C2C-47B3-9161-25E4355B9908}"/>
    <dgm:cxn modelId="{E29D5444-7E23-424E-B305-3EAB4E1C6C11}" type="presOf" srcId="{8CD56019-D645-4620-B0DA-F25A439AEA9F}" destId="{E1321F46-B986-4544-9D5B-05F996A79879}" srcOrd="0" destOrd="0" presId="urn:microsoft.com/office/officeart/2005/8/layout/hierarchy3"/>
    <dgm:cxn modelId="{E877AA7B-5B7F-477D-A24D-E49CBD6BE9C0}" type="presOf" srcId="{A0206019-C064-4D59-A18C-93BF57198A58}" destId="{83AA358C-1641-4091-9711-5BDDA381E0C5}" srcOrd="0" destOrd="0" presId="urn:microsoft.com/office/officeart/2005/8/layout/hierarchy3"/>
    <dgm:cxn modelId="{70E535A5-AA8B-4501-A125-D9A1CE34BCE9}" type="presOf" srcId="{26416F77-A66D-4211-B447-C55F1C4EE7E2}" destId="{C64E10A1-B08F-46F5-BE40-CC3AD3816556}" srcOrd="0" destOrd="0" presId="urn:microsoft.com/office/officeart/2005/8/layout/hierarchy3"/>
    <dgm:cxn modelId="{F0A0D0C1-9007-4E9C-B684-68B408FA93E8}" type="presOf" srcId="{8CD56019-D645-4620-B0DA-F25A439AEA9F}" destId="{46F49255-9FD1-41B5-9A28-D5325766E8E1}" srcOrd="1" destOrd="0" presId="urn:microsoft.com/office/officeart/2005/8/layout/hierarchy3"/>
    <dgm:cxn modelId="{8D570AD4-BABD-40F9-A82A-18E6FE4FC5A3}" type="presOf" srcId="{36511176-1293-42AC-A9F9-08C23705CB74}" destId="{9A83CCF6-01CA-4C6F-8C4C-BE971B66E63A}" srcOrd="0" destOrd="0" presId="urn:microsoft.com/office/officeart/2005/8/layout/hierarchy3"/>
    <dgm:cxn modelId="{F859BAD8-8244-401F-B00B-DFCD929E2F1A}" srcId="{8CD56019-D645-4620-B0DA-F25A439AEA9F}" destId="{26416F77-A66D-4211-B447-C55F1C4EE7E2}" srcOrd="0" destOrd="0" parTransId="{36511176-1293-42AC-A9F9-08C23705CB74}" sibTransId="{71AA9A14-6BE7-468D-BB3F-04D3C37EFE10}"/>
    <dgm:cxn modelId="{9B208FF4-71A0-47CE-94DE-F238F252A4AC}" type="presOf" srcId="{A5556013-B121-4F12-9B78-F5588AB4A294}" destId="{52F7C81A-6CF2-4FA7-A5D4-842B78FB96EC}" srcOrd="0" destOrd="0" presId="urn:microsoft.com/office/officeart/2005/8/layout/hierarchy3"/>
    <dgm:cxn modelId="{CE08CBF5-E7EC-4848-9188-3B5F01A9732E}" type="presOf" srcId="{992B5139-65C6-4A25-A2AA-DE7BCD9A5520}" destId="{0FF2C35F-B394-4DEE-8F1F-77AE2A24B83A}" srcOrd="0" destOrd="0" presId="urn:microsoft.com/office/officeart/2005/8/layout/hierarchy3"/>
    <dgm:cxn modelId="{16B33446-5A35-416B-9750-3D34069AB18C}" type="presParOf" srcId="{52F7C81A-6CF2-4FA7-A5D4-842B78FB96EC}" destId="{8D5AA0CD-0EA3-4FCD-A7AB-267AD2629244}" srcOrd="0" destOrd="0" presId="urn:microsoft.com/office/officeart/2005/8/layout/hierarchy3"/>
    <dgm:cxn modelId="{9D66E952-0BE1-4288-A234-3FE60B7F70DD}" type="presParOf" srcId="{8D5AA0CD-0EA3-4FCD-A7AB-267AD2629244}" destId="{BFD07E0E-B03F-4635-88A3-1B4F38FD33F7}" srcOrd="0" destOrd="0" presId="urn:microsoft.com/office/officeart/2005/8/layout/hierarchy3"/>
    <dgm:cxn modelId="{2F7BC5EB-1BC6-4007-BA3C-FAED268065BA}" type="presParOf" srcId="{BFD07E0E-B03F-4635-88A3-1B4F38FD33F7}" destId="{E1321F46-B986-4544-9D5B-05F996A79879}" srcOrd="0" destOrd="0" presId="urn:microsoft.com/office/officeart/2005/8/layout/hierarchy3"/>
    <dgm:cxn modelId="{4BBEEEE3-D9D3-447A-9FAE-F40DFE626B2C}" type="presParOf" srcId="{BFD07E0E-B03F-4635-88A3-1B4F38FD33F7}" destId="{46F49255-9FD1-41B5-9A28-D5325766E8E1}" srcOrd="1" destOrd="0" presId="urn:microsoft.com/office/officeart/2005/8/layout/hierarchy3"/>
    <dgm:cxn modelId="{4E2009E7-B6C7-4663-ABBD-1DBB9E708F45}" type="presParOf" srcId="{8D5AA0CD-0EA3-4FCD-A7AB-267AD2629244}" destId="{64090D1E-9148-4E74-B13B-468581AD4A7C}" srcOrd="1" destOrd="0" presId="urn:microsoft.com/office/officeart/2005/8/layout/hierarchy3"/>
    <dgm:cxn modelId="{E1D45A9B-754E-41BA-9B8C-825539839B81}" type="presParOf" srcId="{64090D1E-9148-4E74-B13B-468581AD4A7C}" destId="{9A83CCF6-01CA-4C6F-8C4C-BE971B66E63A}" srcOrd="0" destOrd="0" presId="urn:microsoft.com/office/officeart/2005/8/layout/hierarchy3"/>
    <dgm:cxn modelId="{D64610C9-0BCC-4C3D-8510-67C0D591B4FE}" type="presParOf" srcId="{64090D1E-9148-4E74-B13B-468581AD4A7C}" destId="{C64E10A1-B08F-46F5-BE40-CC3AD3816556}" srcOrd="1" destOrd="0" presId="urn:microsoft.com/office/officeart/2005/8/layout/hierarchy3"/>
    <dgm:cxn modelId="{48C74ED9-22AD-4534-8785-62DD198AF2B0}" type="presParOf" srcId="{64090D1E-9148-4E74-B13B-468581AD4A7C}" destId="{83AA358C-1641-4091-9711-5BDDA381E0C5}" srcOrd="2" destOrd="0" presId="urn:microsoft.com/office/officeart/2005/8/layout/hierarchy3"/>
    <dgm:cxn modelId="{B9F952F2-1412-4FA2-94A3-E78762AFCFFB}" type="presParOf" srcId="{64090D1E-9148-4E74-B13B-468581AD4A7C}" destId="{0FF2C35F-B394-4DEE-8F1F-77AE2A24B83A}"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21F46-B986-4544-9D5B-05F996A79879}">
      <dsp:nvSpPr>
        <dsp:cNvPr id="0" name=""/>
        <dsp:cNvSpPr/>
      </dsp:nvSpPr>
      <dsp:spPr>
        <a:xfrm>
          <a:off x="378963" y="2198"/>
          <a:ext cx="2801263" cy="833130"/>
        </a:xfrm>
        <a:prstGeom prst="roundRect">
          <a:avLst>
            <a:gd name="adj" fmla="val 10000"/>
          </a:avLst>
        </a:prstGeom>
        <a:solidFill>
          <a:schemeClr val="accent2">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kumimoji="1" lang="zh-CN" altLang="en-US" sz="2400" b="0" kern="1200" dirty="0"/>
            <a:t>两种典型存储体系</a:t>
          </a:r>
          <a:endParaRPr lang="zh-CN" altLang="en-US" sz="2400" kern="1200" dirty="0"/>
        </a:p>
      </dsp:txBody>
      <dsp:txXfrm>
        <a:off x="403365" y="26600"/>
        <a:ext cx="2752459" cy="784326"/>
      </dsp:txXfrm>
    </dsp:sp>
    <dsp:sp modelId="{9A83CCF6-01CA-4C6F-8C4C-BE971B66E63A}">
      <dsp:nvSpPr>
        <dsp:cNvPr id="0" name=""/>
        <dsp:cNvSpPr/>
      </dsp:nvSpPr>
      <dsp:spPr>
        <a:xfrm>
          <a:off x="659089" y="835328"/>
          <a:ext cx="283456" cy="1086175"/>
        </a:xfrm>
        <a:custGeom>
          <a:avLst/>
          <a:gdLst/>
          <a:ahLst/>
          <a:cxnLst/>
          <a:rect l="0" t="0" r="0" b="0"/>
          <a:pathLst>
            <a:path>
              <a:moveTo>
                <a:pt x="0" y="0"/>
              </a:moveTo>
              <a:lnTo>
                <a:pt x="0" y="1086175"/>
              </a:lnTo>
              <a:lnTo>
                <a:pt x="283456" y="1086175"/>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E10A1-B08F-46F5-BE40-CC3AD3816556}">
      <dsp:nvSpPr>
        <dsp:cNvPr id="0" name=""/>
        <dsp:cNvSpPr/>
      </dsp:nvSpPr>
      <dsp:spPr>
        <a:xfrm>
          <a:off x="942546" y="1250046"/>
          <a:ext cx="2720420" cy="1342913"/>
        </a:xfrm>
        <a:prstGeom prst="roundRect">
          <a:avLst>
            <a:gd name="adj" fmla="val 10000"/>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kumimoji="1" lang="zh-CN" sz="2200" b="0" kern="1200" dirty="0"/>
            <a:t>以</a:t>
          </a:r>
          <a:r>
            <a:rPr kumimoji="1" lang="en-US" sz="2200" b="0" kern="1200" dirty="0"/>
            <a:t>CPU</a:t>
          </a:r>
          <a:r>
            <a:rPr kumimoji="1" lang="zh-CN" sz="2200" b="0" kern="1200" dirty="0"/>
            <a:t>为核心的、片内和片外存储资源相融合的存储体系；</a:t>
          </a:r>
          <a:endParaRPr lang="zh-CN" sz="2200" kern="1200" dirty="0"/>
        </a:p>
      </dsp:txBody>
      <dsp:txXfrm>
        <a:off x="981879" y="1289379"/>
        <a:ext cx="2641754" cy="1264247"/>
      </dsp:txXfrm>
    </dsp:sp>
    <dsp:sp modelId="{83AA358C-1641-4091-9711-5BDDA381E0C5}">
      <dsp:nvSpPr>
        <dsp:cNvPr id="0" name=""/>
        <dsp:cNvSpPr/>
      </dsp:nvSpPr>
      <dsp:spPr>
        <a:xfrm>
          <a:off x="659089" y="835328"/>
          <a:ext cx="280126" cy="2685826"/>
        </a:xfrm>
        <a:custGeom>
          <a:avLst/>
          <a:gdLst/>
          <a:ahLst/>
          <a:cxnLst/>
          <a:rect l="0" t="0" r="0" b="0"/>
          <a:pathLst>
            <a:path>
              <a:moveTo>
                <a:pt x="0" y="0"/>
              </a:moveTo>
              <a:lnTo>
                <a:pt x="0" y="2685826"/>
              </a:lnTo>
              <a:lnTo>
                <a:pt x="280126" y="2685826"/>
              </a:lnTo>
            </a:path>
          </a:pathLst>
        </a:custGeom>
        <a:noFill/>
        <a:ln w="19050"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F2C35F-B394-4DEE-8F1F-77AE2A24B83A}">
      <dsp:nvSpPr>
        <dsp:cNvPr id="0" name=""/>
        <dsp:cNvSpPr/>
      </dsp:nvSpPr>
      <dsp:spPr>
        <a:xfrm>
          <a:off x="939216" y="2849698"/>
          <a:ext cx="2720420" cy="134291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7940" rIns="41910" bIns="27940" numCol="1" spcCol="1270" anchor="ctr" anchorCtr="0">
          <a:noAutofit/>
        </a:bodyPr>
        <a:lstStyle/>
        <a:p>
          <a:pPr marL="0" lvl="0" indent="0" algn="l" defTabSz="977900" rtl="0">
            <a:lnSpc>
              <a:spcPct val="90000"/>
            </a:lnSpc>
            <a:spcBef>
              <a:spcPct val="0"/>
            </a:spcBef>
            <a:spcAft>
              <a:spcPct val="35000"/>
            </a:spcAft>
            <a:buNone/>
          </a:pPr>
          <a:r>
            <a:rPr kumimoji="1" lang="zh-CN" altLang="en-US" sz="2200" b="0" kern="1200" dirty="0"/>
            <a:t>与通用计算机相似的存储体系；</a:t>
          </a:r>
          <a:endParaRPr lang="zh-CN" altLang="en-US" sz="2200" kern="1200" dirty="0"/>
        </a:p>
      </dsp:txBody>
      <dsp:txXfrm>
        <a:off x="978549" y="2889031"/>
        <a:ext cx="2641754" cy="12642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t>2025/3/24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t>‹#›</a:t>
            </a:fld>
            <a:endParaRPr lang="zh-CN" altLang="en-US"/>
          </a:p>
        </p:txBody>
      </p:sp>
    </p:spTree>
    <p:extLst>
      <p:ext uri="{BB962C8B-B14F-4D97-AF65-F5344CB8AC3E}">
        <p14:creationId xmlns:p14="http://schemas.microsoft.com/office/powerpoint/2010/main" val="191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mtoou.info/wp-content/uploads/2011/03/EEPROM.jpg"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t>1</a:t>
            </a:fld>
            <a:endParaRPr lang="zh-CN" altLang="en-US"/>
          </a:p>
        </p:txBody>
      </p:sp>
    </p:spTree>
    <p:extLst>
      <p:ext uri="{BB962C8B-B14F-4D97-AF65-F5344CB8AC3E}">
        <p14:creationId xmlns:p14="http://schemas.microsoft.com/office/powerpoint/2010/main" val="2749554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C1DCAF1-228F-440D-88AE-66AA5ACEC689}" type="slidenum">
              <a:rPr lang="en-US" altLang="zh-CN" sz="1300" smtClean="0"/>
              <a:pPr>
                <a:spcBef>
                  <a:spcPct val="0"/>
                </a:spcBef>
              </a:pPr>
              <a:t>49</a:t>
            </a:fld>
            <a:endParaRPr lang="en-US" altLang="zh-CN" sz="1300"/>
          </a:p>
        </p:txBody>
      </p:sp>
      <p:sp>
        <p:nvSpPr>
          <p:cNvPr id="269315" name="Rectangle 2"/>
          <p:cNvSpPr>
            <a:spLocks noGrp="1" noRot="1" noChangeAspect="1" noChangeArrowheads="1" noTextEdit="1"/>
          </p:cNvSpPr>
          <p:nvPr>
            <p:ph type="sldImg"/>
          </p:nvPr>
        </p:nvSpPr>
        <p:spPr>
          <a:xfrm>
            <a:off x="992188" y="768350"/>
            <a:ext cx="5114925" cy="3836988"/>
          </a:xfrm>
          <a:ln/>
        </p:spPr>
      </p:sp>
      <p:sp>
        <p:nvSpPr>
          <p:cNvPr id="269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目前，在嵌入式系统中广泛使用的</a:t>
            </a:r>
            <a:r>
              <a:rPr lang="en-US" altLang="zh-CN">
                <a:latin typeface="Arial" panose="020B0604020202020204" pitchFamily="34" charset="0"/>
              </a:rPr>
              <a:t>PROM</a:t>
            </a:r>
            <a:r>
              <a:rPr lang="zh-CN" altLang="en-US">
                <a:latin typeface="Arial" panose="020B0604020202020204" pitchFamily="34" charset="0"/>
              </a:rPr>
              <a:t>称为</a:t>
            </a:r>
            <a:r>
              <a:rPr lang="en-US" altLang="zh-CN">
                <a:latin typeface="Arial" panose="020B0604020202020204" pitchFamily="34" charset="0"/>
              </a:rPr>
              <a:t>OTP</a:t>
            </a:r>
            <a:r>
              <a:rPr lang="zh-CN" altLang="en-US">
                <a:latin typeface="Arial" panose="020B0604020202020204" pitchFamily="34" charset="0"/>
              </a:rPr>
              <a:t>（</a:t>
            </a:r>
            <a:r>
              <a:rPr lang="en-US" altLang="zh-CN">
                <a:latin typeface="Arial" panose="020B0604020202020204" pitchFamily="34" charset="0"/>
              </a:rPr>
              <a:t>Once Time Program</a:t>
            </a:r>
            <a:r>
              <a:rPr lang="zh-CN" altLang="en-US">
                <a:latin typeface="Arial" panose="020B0604020202020204" pitchFamily="34" charset="0"/>
              </a:rPr>
              <a:t>）。</a:t>
            </a:r>
            <a:r>
              <a:rPr lang="en-US" altLang="zh-CN">
                <a:latin typeface="Arial" panose="020B0604020202020204" pitchFamily="34" charset="0"/>
              </a:rPr>
              <a:t>OTP</a:t>
            </a:r>
            <a:r>
              <a:rPr lang="zh-CN" altLang="en-US">
                <a:latin typeface="Arial" panose="020B0604020202020204" pitchFamily="34" charset="0"/>
              </a:rPr>
              <a:t>通常与嵌入式微控制器集成在一起。这样的嵌入式微控制器一般不需要扩充外部程序存储器，甚至有的根本无法扩充 </a:t>
            </a:r>
          </a:p>
        </p:txBody>
      </p:sp>
    </p:spTree>
    <p:extLst>
      <p:ext uri="{BB962C8B-B14F-4D97-AF65-F5344CB8AC3E}">
        <p14:creationId xmlns:p14="http://schemas.microsoft.com/office/powerpoint/2010/main" val="397531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721C731-6595-4673-A131-0382C1792695}" type="slidenum">
              <a:rPr lang="en-US" altLang="zh-CN" sz="1300" smtClean="0"/>
              <a:pPr>
                <a:spcBef>
                  <a:spcPct val="0"/>
                </a:spcBef>
              </a:pPr>
              <a:t>50</a:t>
            </a:fld>
            <a:endParaRPr lang="en-US" altLang="zh-CN" sz="1300"/>
          </a:p>
        </p:txBody>
      </p:sp>
      <p:sp>
        <p:nvSpPr>
          <p:cNvPr id="272387" name="Rectangle 2"/>
          <p:cNvSpPr>
            <a:spLocks noGrp="1" noRot="1" noChangeAspect="1" noChangeArrowheads="1" noTextEdit="1"/>
          </p:cNvSpPr>
          <p:nvPr>
            <p:ph type="sldImg"/>
          </p:nvPr>
        </p:nvSpPr>
        <p:spPr>
          <a:xfrm>
            <a:off x="992188" y="768350"/>
            <a:ext cx="5114925" cy="3836988"/>
          </a:xfrm>
          <a:ln/>
        </p:spPr>
      </p:sp>
      <p:sp>
        <p:nvSpPr>
          <p:cNvPr id="272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PROM</a:t>
            </a:r>
            <a:r>
              <a:rPr lang="zh-CN" altLang="en-US">
                <a:latin typeface="Arial" panose="020B0604020202020204" pitchFamily="34" charset="0"/>
              </a:rPr>
              <a:t>是可以实现一次性编程的只读存储器，上图是</a:t>
            </a:r>
            <a:r>
              <a:rPr lang="en-US" altLang="zh-CN">
                <a:latin typeface="Arial" panose="020B0604020202020204" pitchFamily="34" charset="0"/>
              </a:rPr>
              <a:t>16K×1</a:t>
            </a:r>
            <a:r>
              <a:rPr lang="zh-CN" altLang="en-US">
                <a:latin typeface="Arial" panose="020B0604020202020204" pitchFamily="34" charset="0"/>
              </a:rPr>
              <a:t>位双极型镍铬熔丝式</a:t>
            </a:r>
            <a:r>
              <a:rPr lang="en-US" altLang="zh-CN">
                <a:latin typeface="Arial" panose="020B0604020202020204" pitchFamily="34" charset="0"/>
              </a:rPr>
              <a:t>PROM</a:t>
            </a:r>
            <a:r>
              <a:rPr lang="zh-CN" altLang="en-US">
                <a:latin typeface="Arial" panose="020B0604020202020204" pitchFamily="34" charset="0"/>
              </a:rPr>
              <a:t>芯片，其基本单元电路是由双极型电路和熔丝构成的。</a:t>
            </a:r>
            <a:br>
              <a:rPr lang="zh-CN" altLang="en-US">
                <a:latin typeface="Arial" panose="020B0604020202020204" pitchFamily="34" charset="0"/>
              </a:rPr>
            </a:br>
            <a:r>
              <a:rPr lang="zh-CN" altLang="en-US">
                <a:latin typeface="Arial" panose="020B0604020202020204" pitchFamily="34" charset="0"/>
              </a:rPr>
              <a:t>　　在这个电路中，基极由行选择线控制，发射极与列线之间形成一条镍铬合金薄膜制成的熔丝</a:t>
            </a:r>
            <a:r>
              <a:rPr lang="en-US" altLang="zh-CN">
                <a:latin typeface="Arial" panose="020B0604020202020204" pitchFamily="34" charset="0"/>
              </a:rPr>
              <a:t>(</a:t>
            </a:r>
            <a:r>
              <a:rPr lang="zh-CN" altLang="en-US">
                <a:latin typeface="Arial" panose="020B0604020202020204" pitchFamily="34" charset="0"/>
              </a:rPr>
              <a:t>可用光刻技术实现</a:t>
            </a:r>
            <a:r>
              <a:rPr lang="en-US" altLang="zh-CN">
                <a:latin typeface="Arial" panose="020B0604020202020204" pitchFamily="34" charset="0"/>
              </a:rPr>
              <a:t>)</a:t>
            </a:r>
            <a:r>
              <a:rPr lang="zh-CN" altLang="en-US">
                <a:latin typeface="Arial" panose="020B0604020202020204" pitchFamily="34" charset="0"/>
              </a:rPr>
              <a:t>，集电极接电源</a:t>
            </a:r>
            <a:r>
              <a:rPr lang="en-US" altLang="zh-CN">
                <a:latin typeface="Arial" panose="020B0604020202020204" pitchFamily="34" charset="0"/>
              </a:rPr>
              <a:t>VCC</a:t>
            </a:r>
            <a:r>
              <a:rPr lang="zh-CN" altLang="en-US">
                <a:latin typeface="Arial" panose="020B0604020202020204" pitchFamily="34" charset="0"/>
              </a:rPr>
              <a:t>。用户在使用前可按需要将信息存入行、列交叉的耦合元件内。若欲存“</a:t>
            </a:r>
            <a:r>
              <a:rPr lang="en-US" altLang="zh-CN">
                <a:latin typeface="Arial" panose="020B0604020202020204" pitchFamily="34" charset="0"/>
              </a:rPr>
              <a:t>0”</a:t>
            </a:r>
            <a:r>
              <a:rPr lang="zh-CN" altLang="en-US">
                <a:latin typeface="Arial" panose="020B0604020202020204" pitchFamily="34" charset="0"/>
              </a:rPr>
              <a:t>，则置耦合元件</a:t>
            </a:r>
            <a:r>
              <a:rPr lang="en-US" altLang="zh-CN">
                <a:latin typeface="Arial" panose="020B0604020202020204" pitchFamily="34" charset="0"/>
              </a:rPr>
              <a:t>—</a:t>
            </a:r>
            <a:r>
              <a:rPr lang="zh-CN" altLang="en-US">
                <a:latin typeface="Arial" panose="020B0604020202020204" pitchFamily="34" charset="0"/>
              </a:rPr>
              <a:t>个大电流，将熔丝烧掉。若欲存“</a:t>
            </a:r>
            <a:r>
              <a:rPr lang="en-US" altLang="zh-CN">
                <a:latin typeface="Arial" panose="020B0604020202020204" pitchFamily="34" charset="0"/>
              </a:rPr>
              <a:t>1”</a:t>
            </a:r>
            <a:r>
              <a:rPr lang="zh-CN" altLang="en-US">
                <a:latin typeface="Arial" panose="020B0604020202020204" pitchFamily="34" charset="0"/>
              </a:rPr>
              <a:t>，则耦合处不置大电流，熔丝不断。当被选中时，熔丝断掉处将读得“</a:t>
            </a:r>
            <a:r>
              <a:rPr lang="en-US" altLang="zh-CN">
                <a:latin typeface="Arial" panose="020B0604020202020204" pitchFamily="34" charset="0"/>
              </a:rPr>
              <a:t>0”</a:t>
            </a:r>
            <a:r>
              <a:rPr lang="zh-CN" altLang="en-US">
                <a:latin typeface="Arial" panose="020B0604020202020204" pitchFamily="34" charset="0"/>
              </a:rPr>
              <a:t>，熔丝未断处将读得“</a:t>
            </a:r>
            <a:r>
              <a:rPr lang="en-US" altLang="zh-CN">
                <a:latin typeface="Arial" panose="020B0604020202020204" pitchFamily="34" charset="0"/>
              </a:rPr>
              <a:t>1”</a:t>
            </a:r>
            <a:r>
              <a:rPr lang="zh-CN" altLang="en-US">
                <a:latin typeface="Arial" panose="020B0604020202020204" pitchFamily="34" charset="0"/>
              </a:rPr>
              <a:t>。当然，已断的熔丝是无法再恢复的，故这种</a:t>
            </a:r>
            <a:r>
              <a:rPr lang="en-US" altLang="zh-CN">
                <a:latin typeface="Arial" panose="020B0604020202020204" pitchFamily="34" charset="0"/>
              </a:rPr>
              <a:t>ROM</a:t>
            </a:r>
            <a:r>
              <a:rPr lang="zh-CN" altLang="en-US">
                <a:latin typeface="Arial" panose="020B0604020202020204" pitchFamily="34" charset="0"/>
              </a:rPr>
              <a:t>往往只能实现一次编程，不得再修改。</a:t>
            </a:r>
            <a:br>
              <a:rPr lang="zh-CN" altLang="en-US">
                <a:latin typeface="Arial" panose="020B0604020202020204" pitchFamily="34" charset="0"/>
              </a:rPr>
            </a:br>
            <a:endParaRPr lang="zh-CN" altLang="en-US">
              <a:latin typeface="Arial" panose="020B0604020202020204" pitchFamily="34" charset="0"/>
            </a:endParaRPr>
          </a:p>
        </p:txBody>
      </p:sp>
    </p:spTree>
    <p:extLst>
      <p:ext uri="{BB962C8B-B14F-4D97-AF65-F5344CB8AC3E}">
        <p14:creationId xmlns:p14="http://schemas.microsoft.com/office/powerpoint/2010/main" val="154571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FA68C8-69B4-49F4-851C-11FC06A72BF7}" type="slidenum">
              <a:rPr lang="en-US" altLang="zh-CN" sz="1300" smtClean="0"/>
              <a:pPr>
                <a:spcBef>
                  <a:spcPct val="0"/>
                </a:spcBef>
              </a:pPr>
              <a:t>51</a:t>
            </a:fld>
            <a:endParaRPr lang="en-US" altLang="zh-CN" sz="1300"/>
          </a:p>
        </p:txBody>
      </p:sp>
      <p:sp>
        <p:nvSpPr>
          <p:cNvPr id="274435" name="Rectangle 2"/>
          <p:cNvSpPr>
            <a:spLocks noGrp="1" noRot="1" noChangeAspect="1" noChangeArrowheads="1" noTextEdit="1"/>
          </p:cNvSpPr>
          <p:nvPr>
            <p:ph type="sldImg"/>
          </p:nvPr>
        </p:nvSpPr>
        <p:spPr>
          <a:xfrm>
            <a:off x="992188" y="768350"/>
            <a:ext cx="5114925" cy="3836988"/>
          </a:xfrm>
          <a:ln/>
        </p:spPr>
      </p:sp>
      <p:sp>
        <p:nvSpPr>
          <p:cNvPr id="274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698046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xfrm>
            <a:off x="992188" y="768350"/>
            <a:ext cx="5114925" cy="3836988"/>
          </a:xfrm>
          <a:ln/>
        </p:spPr>
      </p:sp>
      <p:sp>
        <p:nvSpPr>
          <p:cNvPr id="3" name="备注占位符 2"/>
          <p:cNvSpPr>
            <a:spLocks noGrp="1"/>
          </p:cNvSpPr>
          <p:nvPr>
            <p:ph type="body" idx="1"/>
          </p:nvPr>
        </p:nvSpPr>
        <p:spPr/>
        <p:txBody>
          <a:bodyPr>
            <a:normAutofit fontScale="85000" lnSpcReduction="20000"/>
          </a:bodyPr>
          <a:lstStyle/>
          <a:p>
            <a:pPr>
              <a:defRPr/>
            </a:pPr>
            <a:r>
              <a:rPr lang="en-US" altLang="zh-CN" b="1" dirty="0"/>
              <a:t>EEPROM</a:t>
            </a:r>
            <a:r>
              <a:rPr lang="zh-CN" altLang="en-US" b="1" dirty="0"/>
              <a:t>是什么</a:t>
            </a:r>
            <a:r>
              <a:rPr lang="en-US" altLang="zh-CN" b="1" dirty="0"/>
              <a:t>?</a:t>
            </a:r>
            <a:r>
              <a:rPr lang="zh-CN" altLang="en-US" b="1" dirty="0"/>
              <a:t>电可擦除编程介绍（</a:t>
            </a:r>
            <a:r>
              <a:rPr lang="en-US" altLang="zh-CN" b="1" dirty="0"/>
              <a:t>Flash ROM</a:t>
            </a:r>
            <a:r>
              <a:rPr lang="zh-CN" altLang="en-US" b="1" dirty="0"/>
              <a:t>等三种分类）</a:t>
            </a:r>
          </a:p>
          <a:p>
            <a:pPr>
              <a:defRPr/>
            </a:pPr>
            <a:r>
              <a:rPr lang="zh-CN" altLang="en-US" dirty="0"/>
              <a:t>目前主板上常用的</a:t>
            </a:r>
            <a:r>
              <a:rPr lang="en-US" altLang="zh-CN" b="1" dirty="0"/>
              <a:t>EEPROM</a:t>
            </a:r>
            <a:r>
              <a:rPr lang="zh-CN" altLang="en-US" dirty="0"/>
              <a:t>芯片主要有三类： </a:t>
            </a:r>
            <a:br>
              <a:rPr lang="zh-CN" altLang="en-US" dirty="0"/>
            </a:br>
            <a:br>
              <a:rPr lang="zh-CN" altLang="en-US" dirty="0"/>
            </a:br>
            <a:r>
              <a:rPr lang="zh-CN" altLang="en-US" dirty="0"/>
              <a:t>      第一类是以</a:t>
            </a:r>
            <a:r>
              <a:rPr lang="en-US" altLang="zh-CN" dirty="0"/>
              <a:t>Intel</a:t>
            </a:r>
            <a:r>
              <a:rPr lang="zh-CN" altLang="en-US" dirty="0"/>
              <a:t>的</a:t>
            </a:r>
            <a:r>
              <a:rPr lang="en-US" altLang="zh-CN" dirty="0"/>
              <a:t>28</a:t>
            </a:r>
            <a:r>
              <a:rPr lang="zh-CN" altLang="en-US" dirty="0"/>
              <a:t>系列小于</a:t>
            </a:r>
            <a:r>
              <a:rPr lang="en-US" altLang="zh-CN" dirty="0"/>
              <a:t>1MB</a:t>
            </a:r>
            <a:r>
              <a:rPr lang="zh-CN" altLang="en-US" dirty="0"/>
              <a:t>的芯片和</a:t>
            </a:r>
            <a:r>
              <a:rPr lang="en-US" altLang="zh-CN" dirty="0" err="1"/>
              <a:t>winbond</a:t>
            </a:r>
            <a:r>
              <a:rPr lang="zh-CN" altLang="en-US" dirty="0"/>
              <a:t>的</a:t>
            </a:r>
            <a:r>
              <a:rPr lang="en-US" altLang="zh-CN" dirty="0"/>
              <a:t>29E</a:t>
            </a:r>
            <a:r>
              <a:rPr lang="zh-CN" altLang="en-US" dirty="0"/>
              <a:t>系列芯为代表的分块式的</a:t>
            </a:r>
            <a:r>
              <a:rPr lang="en-US" altLang="zh-CN" dirty="0"/>
              <a:t>EEPROM</a:t>
            </a:r>
            <a:r>
              <a:rPr lang="zh-CN" altLang="en-US" dirty="0"/>
              <a:t>，如</a:t>
            </a:r>
            <a:r>
              <a:rPr lang="en-US" altLang="zh-CN" dirty="0"/>
              <a:t>Intel</a:t>
            </a:r>
            <a:r>
              <a:rPr lang="zh-CN" altLang="en-US" dirty="0"/>
              <a:t>的</a:t>
            </a:r>
            <a:r>
              <a:rPr lang="en-US" altLang="zh-CN" dirty="0"/>
              <a:t>28F001BXT150</a:t>
            </a:r>
            <a:r>
              <a:rPr lang="zh-CN" altLang="en-US" dirty="0"/>
              <a:t>以及</a:t>
            </a:r>
            <a:r>
              <a:rPr lang="en-US" altLang="zh-CN" dirty="0" err="1"/>
              <a:t>winbond</a:t>
            </a:r>
            <a:r>
              <a:rPr lang="zh-CN" altLang="en-US" dirty="0"/>
              <a:t>的</a:t>
            </a:r>
            <a:r>
              <a:rPr lang="en-US" altLang="zh-CN" dirty="0"/>
              <a:t>29E011-15</a:t>
            </a:r>
            <a:r>
              <a:rPr lang="zh-CN" altLang="en-US" dirty="0"/>
              <a:t>等，都是</a:t>
            </a:r>
            <a:r>
              <a:rPr lang="en-US" altLang="zh-CN" dirty="0"/>
              <a:t>150ns 1MB</a:t>
            </a:r>
            <a:r>
              <a:rPr lang="zh-CN" altLang="en-US" dirty="0"/>
              <a:t>的</a:t>
            </a:r>
            <a:r>
              <a:rPr lang="en-US" altLang="zh-CN" b="1" dirty="0"/>
              <a:t>EEPROM</a:t>
            </a:r>
            <a:r>
              <a:rPr lang="zh-CN" altLang="en-US" dirty="0"/>
              <a:t>。这种芯片与常用的可擦写</a:t>
            </a:r>
            <a:r>
              <a:rPr lang="en-US" altLang="zh-CN" dirty="0"/>
              <a:t>ROM</a:t>
            </a:r>
            <a:r>
              <a:rPr lang="zh-CN" altLang="en-US" dirty="0"/>
              <a:t>有一定区别，如</a:t>
            </a:r>
            <a:r>
              <a:rPr lang="en-US" altLang="zh-CN" dirty="0"/>
              <a:t>28F001</a:t>
            </a:r>
            <a:r>
              <a:rPr lang="zh-CN" altLang="en-US" dirty="0"/>
              <a:t>将内部</a:t>
            </a:r>
            <a:r>
              <a:rPr lang="en-US" altLang="zh-CN" dirty="0"/>
              <a:t>128KB</a:t>
            </a:r>
            <a:r>
              <a:rPr lang="zh-CN" altLang="en-US" dirty="0"/>
              <a:t>的内存分为几个块，其中引导块需达到</a:t>
            </a:r>
            <a:r>
              <a:rPr lang="en-US" altLang="zh-CN" dirty="0"/>
              <a:t>VPP=12V</a:t>
            </a:r>
            <a:r>
              <a:rPr lang="zh-CN" altLang="en-US" dirty="0"/>
              <a:t>、</a:t>
            </a:r>
            <a:r>
              <a:rPr lang="en-US" altLang="zh-CN" dirty="0"/>
              <a:t>PR#=12V</a:t>
            </a:r>
            <a:r>
              <a:rPr lang="zh-CN" altLang="en-US" dirty="0"/>
              <a:t>才能变成，有效保护了</a:t>
            </a:r>
            <a:r>
              <a:rPr lang="en-US" altLang="zh-CN" dirty="0"/>
              <a:t>BIOS</a:t>
            </a:r>
            <a:r>
              <a:rPr lang="zh-CN" altLang="en-US" dirty="0"/>
              <a:t>启动区。 </a:t>
            </a:r>
            <a:br>
              <a:rPr lang="zh-CN" altLang="en-US" dirty="0"/>
            </a:br>
            <a:r>
              <a:rPr lang="en-US" altLang="zh-CN" dirty="0">
                <a:hlinkClick r:id="rId3"/>
              </a:rPr>
              <a:t>&lt;</a:t>
            </a:r>
            <a:r>
              <a:rPr lang="en-US" altLang="zh-CN" dirty="0" err="1">
                <a:hlinkClick r:id="rId3"/>
              </a:rPr>
              <a:t>img</a:t>
            </a:r>
            <a:r>
              <a:rPr lang="en-US" altLang="zh-CN" dirty="0">
                <a:hlinkClick r:id="rId3"/>
              </a:rPr>
              <a:t> class="</a:t>
            </a:r>
            <a:r>
              <a:rPr lang="en-US" altLang="zh-CN" dirty="0" err="1">
                <a:hlinkClick r:id="rId3"/>
              </a:rPr>
              <a:t>aligncenter</a:t>
            </a:r>
            <a:r>
              <a:rPr lang="en-US" altLang="zh-CN" dirty="0">
                <a:hlinkClick r:id="rId3"/>
              </a:rPr>
              <a:t> size-full wp-image-2337" title="EEPROM" </a:t>
            </a:r>
            <a:r>
              <a:rPr lang="en-US" altLang="zh-CN" dirty="0" err="1">
                <a:hlinkClick r:id="rId3"/>
              </a:rPr>
              <a:t>src</a:t>
            </a:r>
            <a:r>
              <a:rPr lang="en-US" altLang="zh-CN" dirty="0">
                <a:hlinkClick r:id="rId3"/>
              </a:rPr>
              <a:t>="http://mtoou.info/wp-content/uploads/2011/03/EEPROM.jpg" alt="" width="300" height="151" /&gt;</a:t>
            </a:r>
            <a:endParaRPr lang="zh-CN" altLang="en-US" dirty="0"/>
          </a:p>
          <a:p>
            <a:pPr>
              <a:defRPr/>
            </a:pPr>
            <a:br>
              <a:rPr lang="zh-CN" altLang="en-US" dirty="0"/>
            </a:br>
            <a:r>
              <a:rPr lang="zh-CN" altLang="en-US" dirty="0"/>
              <a:t>      第二类是工业上常用的以</a:t>
            </a:r>
            <a:r>
              <a:rPr lang="en-US" altLang="zh-CN" dirty="0"/>
              <a:t>Intel</a:t>
            </a:r>
            <a:r>
              <a:rPr lang="zh-CN" altLang="en-US" dirty="0"/>
              <a:t>为代表的大于</a:t>
            </a:r>
            <a:r>
              <a:rPr lang="en-US" altLang="zh-CN" dirty="0"/>
              <a:t>1MB</a:t>
            </a:r>
            <a:r>
              <a:rPr lang="zh-CN" altLang="en-US" dirty="0"/>
              <a:t>的</a:t>
            </a:r>
            <a:r>
              <a:rPr lang="en-US" altLang="zh-CN" dirty="0"/>
              <a:t>28</a:t>
            </a:r>
            <a:r>
              <a:rPr lang="zh-CN" altLang="en-US" dirty="0"/>
              <a:t>系列芯片。如</a:t>
            </a:r>
            <a:r>
              <a:rPr lang="en-US" altLang="zh-CN" dirty="0"/>
              <a:t>28F010</a:t>
            </a:r>
            <a:r>
              <a:rPr lang="zh-CN" altLang="en-US" dirty="0"/>
              <a:t>芯片的第</a:t>
            </a:r>
            <a:r>
              <a:rPr lang="en-US" altLang="zh-CN" dirty="0"/>
              <a:t>1</a:t>
            </a:r>
            <a:r>
              <a:rPr lang="zh-CN" altLang="en-US" dirty="0"/>
              <a:t>脚要加</a:t>
            </a:r>
            <a:r>
              <a:rPr lang="en-US" altLang="zh-CN" dirty="0"/>
              <a:t>VPP</a:t>
            </a:r>
            <a:r>
              <a:rPr lang="zh-CN" altLang="en-US" dirty="0"/>
              <a:t>（</a:t>
            </a:r>
            <a:r>
              <a:rPr lang="en-US" altLang="zh-CN" dirty="0"/>
              <a:t>+12V</a:t>
            </a:r>
            <a:r>
              <a:rPr lang="zh-CN" altLang="en-US" dirty="0"/>
              <a:t>）编程电压才能写操作。由此可见，以上两类</a:t>
            </a:r>
            <a:r>
              <a:rPr lang="en-US" altLang="zh-CN" b="1" dirty="0"/>
              <a:t>EEPROM</a:t>
            </a:r>
            <a:r>
              <a:rPr lang="zh-CN" altLang="en-US" dirty="0"/>
              <a:t>芯片是双电压设计的，他可以在</a:t>
            </a:r>
            <a:r>
              <a:rPr lang="en-US" altLang="zh-CN" dirty="0"/>
              <a:t>+5V</a:t>
            </a:r>
            <a:r>
              <a:rPr lang="zh-CN" altLang="en-US" dirty="0"/>
              <a:t>的电压下正常读取，写入必须是</a:t>
            </a:r>
            <a:r>
              <a:rPr lang="en-US" altLang="zh-CN" dirty="0"/>
              <a:t>+12V</a:t>
            </a:r>
            <a:r>
              <a:rPr lang="zh-CN" altLang="en-US" dirty="0"/>
              <a:t>的电压。 </a:t>
            </a:r>
            <a:br>
              <a:rPr lang="zh-CN" altLang="en-US" dirty="0"/>
            </a:br>
            <a:br>
              <a:rPr lang="zh-CN" altLang="en-US" dirty="0"/>
            </a:br>
            <a:r>
              <a:rPr lang="zh-CN" altLang="en-US" dirty="0"/>
              <a:t>      第三类是单电压的</a:t>
            </a:r>
            <a:r>
              <a:rPr lang="en-US" altLang="zh-CN" dirty="0"/>
              <a:t>EEPROM</a:t>
            </a:r>
            <a:r>
              <a:rPr lang="zh-CN" altLang="en-US" dirty="0"/>
              <a:t>芯片，即快闪</a:t>
            </a:r>
            <a:r>
              <a:rPr lang="en-US" altLang="zh-CN" dirty="0"/>
              <a:t>Flash ROM</a:t>
            </a:r>
            <a:r>
              <a:rPr lang="zh-CN" altLang="en-US" dirty="0"/>
              <a:t>。其特点是能在其安装的电路板上直接擦除和重新编程。</a:t>
            </a:r>
            <a:r>
              <a:rPr lang="en-US" altLang="zh-CN" dirty="0"/>
              <a:t>Flash ROM</a:t>
            </a:r>
            <a:r>
              <a:rPr lang="zh-CN" altLang="en-US" dirty="0"/>
              <a:t>作为</a:t>
            </a:r>
            <a:r>
              <a:rPr lang="en-US" altLang="zh-CN" b="1" dirty="0"/>
              <a:t>EPROM</a:t>
            </a:r>
            <a:r>
              <a:rPr lang="zh-CN" altLang="en-US" dirty="0"/>
              <a:t>的一种。事实上，二者还是有差别的。</a:t>
            </a:r>
            <a:r>
              <a:rPr lang="en-US" altLang="zh-CN" dirty="0"/>
              <a:t>Flash ROM</a:t>
            </a:r>
            <a:r>
              <a:rPr lang="zh-CN" altLang="en-US" dirty="0"/>
              <a:t>在擦除时也要执行专用的刷新程序，但是在删除资料时并非以</a:t>
            </a:r>
            <a:r>
              <a:rPr lang="en-US" altLang="zh-CN" dirty="0"/>
              <a:t>Byte</a:t>
            </a:r>
            <a:r>
              <a:rPr lang="zh-CN" altLang="en-US" dirty="0"/>
              <a:t>为单位，而是以块为单位，块的大小由厂商来定；只有在写入是，才一字节为基本单位进行写入。</a:t>
            </a:r>
            <a:r>
              <a:rPr lang="en-US" altLang="zh-CN" dirty="0"/>
              <a:t>Flash ROM</a:t>
            </a:r>
            <a:r>
              <a:rPr lang="zh-CN" altLang="en-US" dirty="0"/>
              <a:t>芯片的读和写操作都是在单电压下进行的，只利用专用程序即可方便的进行写操作</a:t>
            </a:r>
            <a:r>
              <a:rPr lang="en-US" altLang="zh-CN" dirty="0"/>
              <a:t>Flash ROM</a:t>
            </a:r>
            <a:r>
              <a:rPr lang="zh-CN" altLang="en-US" dirty="0"/>
              <a:t>的存储容量普遍大于</a:t>
            </a:r>
            <a:r>
              <a:rPr lang="en-US" altLang="zh-CN" dirty="0"/>
              <a:t>EPROM</a:t>
            </a:r>
            <a:r>
              <a:rPr lang="zh-CN" altLang="en-US" dirty="0"/>
              <a:t>以及普通型的</a:t>
            </a:r>
            <a:r>
              <a:rPr lang="en-US" altLang="zh-CN" dirty="0"/>
              <a:t>EEPROM</a:t>
            </a:r>
            <a:r>
              <a:rPr lang="zh-CN" altLang="en-US" dirty="0"/>
              <a:t>，约为</a:t>
            </a:r>
            <a:r>
              <a:rPr lang="en-US" altLang="zh-CN" dirty="0"/>
              <a:t>512KB~8MB</a:t>
            </a:r>
            <a:r>
              <a:rPr lang="zh-CN" altLang="en-US" dirty="0"/>
              <a:t>，由于大批量生产，价格也比价低廉，近年来已经逐渐取代了</a:t>
            </a:r>
            <a:r>
              <a:rPr lang="en-US" altLang="zh-CN" b="1" dirty="0"/>
              <a:t>EPROM</a:t>
            </a:r>
            <a:r>
              <a:rPr lang="zh-CN" altLang="en-US" dirty="0"/>
              <a:t>，广泛用于做主板的</a:t>
            </a:r>
            <a:r>
              <a:rPr lang="en-US" altLang="zh-CN" dirty="0"/>
              <a:t>ROM</a:t>
            </a:r>
            <a:r>
              <a:rPr lang="zh-CN" altLang="en-US" dirty="0"/>
              <a:t>芯片（就是常说的</a:t>
            </a:r>
            <a:r>
              <a:rPr lang="en-US" altLang="zh-CN" dirty="0"/>
              <a:t>BIOS</a:t>
            </a:r>
            <a:r>
              <a:rPr lang="zh-CN" altLang="en-US" dirty="0"/>
              <a:t>）。 </a:t>
            </a:r>
            <a:br>
              <a:rPr lang="zh-CN" altLang="en-US" dirty="0"/>
            </a:br>
            <a:br>
              <a:rPr lang="zh-CN" altLang="en-US" dirty="0"/>
            </a:br>
            <a:r>
              <a:rPr lang="zh-CN" altLang="en-US" dirty="0"/>
              <a:t>      </a:t>
            </a:r>
            <a:r>
              <a:rPr lang="en-US" altLang="zh-CN" dirty="0"/>
              <a:t>Flash ROM</a:t>
            </a:r>
            <a:r>
              <a:rPr lang="zh-CN" altLang="en-US" dirty="0"/>
              <a:t>有两种封装，一种是长方形封装形式</a:t>
            </a:r>
            <a:r>
              <a:rPr lang="en-US" altLang="zh-CN" dirty="0"/>
              <a:t>DIP</a:t>
            </a:r>
            <a:r>
              <a:rPr lang="zh-CN" altLang="en-US" dirty="0"/>
              <a:t>，另一种是近似正方形的封装形式</a:t>
            </a:r>
            <a:r>
              <a:rPr lang="en-US" altLang="zh-CN" dirty="0"/>
              <a:t>PLCC</a:t>
            </a:r>
            <a:r>
              <a:rPr lang="zh-CN" altLang="en-US" dirty="0"/>
              <a:t>。现在的电脑主板大多都采用的</a:t>
            </a:r>
            <a:r>
              <a:rPr lang="en-US" altLang="zh-CN" dirty="0"/>
              <a:t>PLCC</a:t>
            </a:r>
            <a:r>
              <a:rPr lang="zh-CN" altLang="en-US" dirty="0"/>
              <a:t>封装形式的。 </a:t>
            </a:r>
            <a:br>
              <a:rPr lang="zh-CN" altLang="en-US" dirty="0"/>
            </a:br>
            <a:br>
              <a:rPr lang="zh-CN" altLang="en-US" dirty="0"/>
            </a:br>
            <a:endParaRPr lang="zh-CN" altLang="en-US" dirty="0"/>
          </a:p>
        </p:txBody>
      </p:sp>
      <p:sp>
        <p:nvSpPr>
          <p:cNvPr id="278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0BF943F-25FC-49BE-A8A4-5DD9A5C1389D}" type="slidenum">
              <a:rPr lang="en-US" altLang="zh-CN" sz="1300" smtClean="0"/>
              <a:pPr>
                <a:spcBef>
                  <a:spcPct val="0"/>
                </a:spcBef>
              </a:pPr>
              <a:t>54</a:t>
            </a:fld>
            <a:endParaRPr lang="en-US" altLang="zh-CN" sz="1300"/>
          </a:p>
        </p:txBody>
      </p:sp>
    </p:spTree>
    <p:extLst>
      <p:ext uri="{BB962C8B-B14F-4D97-AF65-F5344CB8AC3E}">
        <p14:creationId xmlns:p14="http://schemas.microsoft.com/office/powerpoint/2010/main" val="982521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3A876C-87E5-42D3-96F6-D4ADBF27015D}" type="slidenum">
              <a:rPr lang="en-US" altLang="zh-CN" sz="1300" smtClean="0"/>
              <a:pPr>
                <a:spcBef>
                  <a:spcPct val="0"/>
                </a:spcBef>
              </a:pPr>
              <a:t>59</a:t>
            </a:fld>
            <a:endParaRPr lang="en-US" altLang="zh-CN" sz="1300"/>
          </a:p>
        </p:txBody>
      </p:sp>
      <p:sp>
        <p:nvSpPr>
          <p:cNvPr id="284675" name="Rectangle 2"/>
          <p:cNvSpPr>
            <a:spLocks noGrp="1" noRot="1" noChangeAspect="1" noChangeArrowheads="1" noTextEdit="1"/>
          </p:cNvSpPr>
          <p:nvPr>
            <p:ph type="sldImg"/>
          </p:nvPr>
        </p:nvSpPr>
        <p:spPr>
          <a:xfrm>
            <a:off x="992188" y="768350"/>
            <a:ext cx="5114925" cy="3836988"/>
          </a:xfrm>
          <a:ln/>
        </p:spPr>
      </p:sp>
      <p:sp>
        <p:nvSpPr>
          <p:cNvPr id="284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latin typeface="Arial" panose="020B0604020202020204" pitchFamily="34" charset="0"/>
            </a:endParaRPr>
          </a:p>
        </p:txBody>
      </p:sp>
    </p:spTree>
    <p:extLst>
      <p:ext uri="{BB962C8B-B14F-4D97-AF65-F5344CB8AC3E}">
        <p14:creationId xmlns:p14="http://schemas.microsoft.com/office/powerpoint/2010/main" val="4069125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217F638-DA63-4218-BF5D-C551A400C811}" type="slidenum">
              <a:rPr lang="en-US" altLang="zh-CN" sz="1300" smtClean="0"/>
              <a:pPr>
                <a:spcBef>
                  <a:spcPct val="0"/>
                </a:spcBef>
              </a:pPr>
              <a:t>62</a:t>
            </a:fld>
            <a:endParaRPr lang="en-US" altLang="zh-CN" sz="1300"/>
          </a:p>
        </p:txBody>
      </p:sp>
      <p:sp>
        <p:nvSpPr>
          <p:cNvPr id="289795" name="Rectangle 2"/>
          <p:cNvSpPr>
            <a:spLocks noGrp="1" noRot="1" noChangeAspect="1" noChangeArrowheads="1" noTextEdit="1"/>
          </p:cNvSpPr>
          <p:nvPr>
            <p:ph type="sldImg"/>
          </p:nvPr>
        </p:nvSpPr>
        <p:spPr>
          <a:xfrm>
            <a:off x="992188" y="768350"/>
            <a:ext cx="5114925" cy="3836988"/>
          </a:xfrm>
          <a:ln/>
        </p:spPr>
      </p:sp>
      <p:sp>
        <p:nvSpPr>
          <p:cNvPr id="289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NOR</a:t>
            </a:r>
            <a:r>
              <a:rPr lang="zh-CN" altLang="en-US">
                <a:latin typeface="Arial" panose="020B0604020202020204" pitchFamily="34" charset="0"/>
              </a:rPr>
              <a:t>和</a:t>
            </a:r>
            <a:r>
              <a:rPr lang="en-US" altLang="zh-CN">
                <a:latin typeface="Arial" panose="020B0604020202020204" pitchFamily="34" charset="0"/>
              </a:rPr>
              <a:t>NAND</a:t>
            </a:r>
            <a:r>
              <a:rPr lang="zh-CN" altLang="en-US">
                <a:latin typeface="Arial" panose="020B0604020202020204" pitchFamily="34" charset="0"/>
              </a:rPr>
              <a:t>的区别有</a:t>
            </a:r>
            <a:br>
              <a:rPr lang="zh-CN" altLang="en-US">
                <a:latin typeface="Arial" panose="020B0604020202020204" pitchFamily="34" charset="0"/>
              </a:rPr>
            </a:br>
            <a:br>
              <a:rPr lang="zh-CN" altLang="en-US">
                <a:latin typeface="Arial" panose="020B0604020202020204" pitchFamily="34" charset="0"/>
              </a:rPr>
            </a:br>
            <a:r>
              <a:rPr lang="en-US" altLang="zh-CN">
                <a:latin typeface="Arial" panose="020B0604020202020204" pitchFamily="34" charset="0"/>
              </a:rPr>
              <a:t>1</a:t>
            </a:r>
            <a:r>
              <a:rPr lang="zh-CN" altLang="en-US">
                <a:latin typeface="Arial" panose="020B0604020202020204" pitchFamily="34" charset="0"/>
              </a:rPr>
              <a:t>：内部</a:t>
            </a:r>
            <a:r>
              <a:rPr lang="en-US" altLang="zh-CN">
                <a:latin typeface="Arial" panose="020B0604020202020204" pitchFamily="34" charset="0"/>
              </a:rPr>
              <a:t>memory</a:t>
            </a:r>
            <a:r>
              <a:rPr lang="zh-CN" altLang="en-US">
                <a:latin typeface="Arial" panose="020B0604020202020204" pitchFamily="34" charset="0"/>
              </a:rPr>
              <a:t>架构不同</a:t>
            </a:r>
            <a:br>
              <a:rPr lang="zh-CN" altLang="en-US">
                <a:latin typeface="Arial" panose="020B0604020202020204" pitchFamily="34" charset="0"/>
              </a:rPr>
            </a:br>
            <a:br>
              <a:rPr lang="zh-CN" altLang="en-US">
                <a:latin typeface="Arial" panose="020B0604020202020204" pitchFamily="34" charset="0"/>
              </a:rPr>
            </a:br>
            <a:r>
              <a:rPr lang="en-US" altLang="zh-CN">
                <a:latin typeface="Arial" panose="020B0604020202020204" pitchFamily="34" charset="0"/>
              </a:rPr>
              <a:t>2</a:t>
            </a:r>
            <a:r>
              <a:rPr lang="zh-CN" altLang="en-US">
                <a:latin typeface="Arial" panose="020B0604020202020204" pitchFamily="34" charset="0"/>
              </a:rPr>
              <a:t>：接口不同。</a:t>
            </a:r>
            <a:r>
              <a:rPr lang="en-US" altLang="zh-CN">
                <a:latin typeface="Arial" panose="020B0604020202020204" pitchFamily="34" charset="0"/>
              </a:rPr>
              <a:t>NOR</a:t>
            </a:r>
            <a:r>
              <a:rPr lang="zh-CN" altLang="en-US">
                <a:latin typeface="Arial" panose="020B0604020202020204" pitchFamily="34" charset="0"/>
              </a:rPr>
              <a:t>是属于</a:t>
            </a:r>
            <a:r>
              <a:rPr lang="en-US" altLang="zh-CN">
                <a:latin typeface="Arial" panose="020B0604020202020204" pitchFamily="34" charset="0"/>
              </a:rPr>
              <a:t>SRAM</a:t>
            </a:r>
            <a:r>
              <a:rPr lang="zh-CN" altLang="en-US">
                <a:latin typeface="Arial" panose="020B0604020202020204" pitchFamily="34" charset="0"/>
              </a:rPr>
              <a:t>型接口，</a:t>
            </a:r>
            <a:r>
              <a:rPr lang="en-US" altLang="zh-CN">
                <a:latin typeface="Arial" panose="020B0604020202020204" pitchFamily="34" charset="0"/>
              </a:rPr>
              <a:t>NAND</a:t>
            </a:r>
            <a:r>
              <a:rPr lang="zh-CN" altLang="en-US">
                <a:latin typeface="Arial" panose="020B0604020202020204" pitchFamily="34" charset="0"/>
              </a:rPr>
              <a:t>属于</a:t>
            </a:r>
            <a:r>
              <a:rPr lang="en-US" altLang="zh-CN">
                <a:latin typeface="Arial" panose="020B0604020202020204" pitchFamily="34" charset="0"/>
              </a:rPr>
              <a:t>I/O</a:t>
            </a:r>
            <a:r>
              <a:rPr lang="zh-CN" altLang="en-US">
                <a:latin typeface="Arial" panose="020B0604020202020204" pitchFamily="34" charset="0"/>
              </a:rPr>
              <a:t>接口</a:t>
            </a:r>
            <a:br>
              <a:rPr lang="zh-CN" altLang="en-US">
                <a:latin typeface="Arial" panose="020B0604020202020204" pitchFamily="34" charset="0"/>
              </a:rPr>
            </a:br>
            <a:br>
              <a:rPr lang="zh-CN" altLang="en-US">
                <a:latin typeface="Arial" panose="020B0604020202020204" pitchFamily="34" charset="0"/>
              </a:rPr>
            </a:br>
            <a:r>
              <a:rPr lang="en-US" altLang="zh-CN">
                <a:latin typeface="Arial" panose="020B0604020202020204" pitchFamily="34" charset="0"/>
              </a:rPr>
              <a:t>3</a:t>
            </a:r>
            <a:r>
              <a:rPr lang="zh-CN" altLang="en-US">
                <a:latin typeface="Arial" panose="020B0604020202020204" pitchFamily="34" charset="0"/>
              </a:rPr>
              <a:t>：随机读取速度不同，决定其应用场合不同。</a:t>
            </a:r>
            <a:r>
              <a:rPr lang="en-US" altLang="zh-CN">
                <a:latin typeface="Arial" panose="020B0604020202020204" pitchFamily="34" charset="0"/>
              </a:rPr>
              <a:t>Nor</a:t>
            </a:r>
            <a:r>
              <a:rPr lang="zh-CN" altLang="en-US">
                <a:latin typeface="Arial" panose="020B0604020202020204" pitchFamily="34" charset="0"/>
              </a:rPr>
              <a:t>可以取代</a:t>
            </a:r>
            <a:r>
              <a:rPr lang="en-US" altLang="zh-CN">
                <a:latin typeface="Arial" panose="020B0604020202020204" pitchFamily="34" charset="0"/>
              </a:rPr>
              <a:t>EEPROM</a:t>
            </a:r>
            <a:r>
              <a:rPr lang="zh-CN" altLang="en-US">
                <a:latin typeface="Arial" panose="020B0604020202020204" pitchFamily="34" charset="0"/>
              </a:rPr>
              <a:t>，多用于</a:t>
            </a:r>
            <a:r>
              <a:rPr lang="en-US" altLang="zh-CN">
                <a:latin typeface="Arial" panose="020B0604020202020204" pitchFamily="34" charset="0"/>
              </a:rPr>
              <a:t>BOOT ROM</a:t>
            </a:r>
            <a:br>
              <a:rPr lang="en-US" altLang="zh-CN">
                <a:latin typeface="Arial" panose="020B0604020202020204" pitchFamily="34" charset="0"/>
              </a:rPr>
            </a:br>
            <a:r>
              <a:rPr lang="en-US" altLang="zh-CN">
                <a:latin typeface="Arial" panose="020B0604020202020204" pitchFamily="34" charset="0"/>
              </a:rPr>
              <a:t>NAND</a:t>
            </a:r>
            <a:r>
              <a:rPr lang="zh-CN" altLang="en-US">
                <a:latin typeface="Arial" panose="020B0604020202020204" pitchFamily="34" charset="0"/>
              </a:rPr>
              <a:t>由于其高密度，多用于大量</a:t>
            </a:r>
            <a:r>
              <a:rPr lang="en-US" altLang="zh-CN">
                <a:latin typeface="Arial" panose="020B0604020202020204" pitchFamily="34" charset="0"/>
              </a:rPr>
              <a:t>data</a:t>
            </a:r>
            <a:r>
              <a:rPr lang="zh-CN" altLang="en-US">
                <a:latin typeface="Arial" panose="020B0604020202020204" pitchFamily="34" charset="0"/>
              </a:rPr>
              <a:t>存储。如</a:t>
            </a:r>
            <a:r>
              <a:rPr lang="en-US" altLang="zh-CN">
                <a:latin typeface="Arial" panose="020B0604020202020204" pitchFamily="34" charset="0"/>
              </a:rPr>
              <a:t>U</a:t>
            </a:r>
            <a:r>
              <a:rPr lang="zh-CN" altLang="en-US">
                <a:latin typeface="Arial" panose="020B0604020202020204" pitchFamily="34" charset="0"/>
              </a:rPr>
              <a:t>盘等 </a:t>
            </a:r>
          </a:p>
          <a:p>
            <a:pPr eaLnBrk="1" hangingPunct="1"/>
            <a:endParaRPr lang="zh-CN" altLang="en-US">
              <a:latin typeface="Arial" panose="020B0604020202020204" pitchFamily="34" charset="0"/>
            </a:endParaRPr>
          </a:p>
          <a:p>
            <a:pPr eaLnBrk="1" hangingPunct="1"/>
            <a:r>
              <a:rPr lang="en-US" altLang="zh-CN">
                <a:latin typeface="Arial" panose="020B0604020202020204" pitchFamily="34" charset="0"/>
              </a:rPr>
              <a:t>MOS(Metal-OxideSemiconductor </a:t>
            </a:r>
            <a:r>
              <a:rPr lang="zh-CN" altLang="en-US">
                <a:latin typeface="Arial" panose="020B0604020202020204" pitchFamily="34" charset="0"/>
              </a:rPr>
              <a:t>金属</a:t>
            </a:r>
            <a:r>
              <a:rPr lang="en-US" altLang="zh-CN">
                <a:latin typeface="Arial" panose="020B0604020202020204" pitchFamily="34" charset="0"/>
              </a:rPr>
              <a:t>-</a:t>
            </a:r>
            <a:r>
              <a:rPr lang="zh-CN" altLang="en-US">
                <a:latin typeface="Arial" panose="020B0604020202020204" pitchFamily="34" charset="0"/>
              </a:rPr>
              <a:t>氧化物半导体场效应管</a:t>
            </a:r>
            <a:r>
              <a:rPr lang="en-US" altLang="zh-CN">
                <a:latin typeface="Arial" panose="020B0604020202020204" pitchFamily="34" charset="0"/>
              </a:rPr>
              <a:t>,</a:t>
            </a:r>
            <a:r>
              <a:rPr lang="zh-CN" altLang="en-US">
                <a:latin typeface="Arial" panose="020B0604020202020204" pitchFamily="34" charset="0"/>
              </a:rPr>
              <a:t>单极性</a:t>
            </a:r>
            <a:r>
              <a:rPr lang="en-US" altLang="zh-CN">
                <a:latin typeface="Arial" panose="020B0604020202020204" pitchFamily="34" charset="0"/>
              </a:rPr>
              <a:t>)</a:t>
            </a:r>
            <a:r>
              <a:rPr lang="zh-CN" altLang="en-US">
                <a:latin typeface="Arial" panose="020B0604020202020204" pitchFamily="34" charset="0"/>
              </a:rPr>
              <a:t>有增强型和耗尽型两种</a:t>
            </a:r>
            <a:r>
              <a:rPr lang="en-US" altLang="zh-CN">
                <a:latin typeface="Arial" panose="020B0604020202020204" pitchFamily="34" charset="0"/>
              </a:rPr>
              <a:t>,</a:t>
            </a:r>
            <a:r>
              <a:rPr lang="zh-CN" altLang="en-US">
                <a:latin typeface="Arial" panose="020B0604020202020204" pitchFamily="34" charset="0"/>
              </a:rPr>
              <a:t>主要是以下三类</a:t>
            </a:r>
            <a:br>
              <a:rPr lang="zh-CN" altLang="en-US">
                <a:latin typeface="Arial" panose="020B0604020202020204" pitchFamily="34" charset="0"/>
              </a:rPr>
            </a:br>
            <a:r>
              <a:rPr lang="en-US" altLang="zh-CN">
                <a:latin typeface="Arial" panose="020B0604020202020204" pitchFamily="34" charset="0"/>
              </a:rPr>
              <a:t>P</a:t>
            </a:r>
            <a:r>
              <a:rPr lang="zh-CN" altLang="en-US">
                <a:latin typeface="Arial" panose="020B0604020202020204" pitchFamily="34" charset="0"/>
              </a:rPr>
              <a:t>沟道增强型管构成的</a:t>
            </a:r>
            <a:r>
              <a:rPr lang="en-US" altLang="zh-CN">
                <a:latin typeface="Arial" panose="020B0604020202020204" pitchFamily="34" charset="0"/>
              </a:rPr>
              <a:t>PMOS</a:t>
            </a:r>
            <a:r>
              <a:rPr lang="zh-CN" altLang="en-US">
                <a:latin typeface="Arial" panose="020B0604020202020204" pitchFamily="34" charset="0"/>
              </a:rPr>
              <a:t>电路</a:t>
            </a:r>
            <a:br>
              <a:rPr lang="zh-CN" altLang="en-US">
                <a:latin typeface="Arial" panose="020B0604020202020204" pitchFamily="34" charset="0"/>
              </a:rPr>
            </a:br>
            <a:r>
              <a:rPr lang="en-US" altLang="zh-CN">
                <a:latin typeface="Arial" panose="020B0604020202020204" pitchFamily="34" charset="0"/>
              </a:rPr>
              <a:t>N</a:t>
            </a:r>
            <a:r>
              <a:rPr lang="zh-CN" altLang="en-US">
                <a:latin typeface="Arial" panose="020B0604020202020204" pitchFamily="34" charset="0"/>
              </a:rPr>
              <a:t>沟道增强型管构成的</a:t>
            </a:r>
            <a:r>
              <a:rPr lang="en-US" altLang="zh-CN">
                <a:latin typeface="Arial" panose="020B0604020202020204" pitchFamily="34" charset="0"/>
              </a:rPr>
              <a:t>NMOS</a:t>
            </a:r>
            <a:r>
              <a:rPr lang="zh-CN" altLang="en-US">
                <a:latin typeface="Arial" panose="020B0604020202020204" pitchFamily="34" charset="0"/>
              </a:rPr>
              <a:t>电路</a:t>
            </a:r>
            <a:br>
              <a:rPr lang="zh-CN" altLang="en-US">
                <a:latin typeface="Arial" panose="020B0604020202020204" pitchFamily="34" charset="0"/>
              </a:rPr>
            </a:br>
            <a:r>
              <a:rPr lang="en-US" altLang="zh-CN">
                <a:latin typeface="Arial" panose="020B0604020202020204" pitchFamily="34" charset="0"/>
              </a:rPr>
              <a:t>PMOS</a:t>
            </a:r>
            <a:r>
              <a:rPr lang="zh-CN" altLang="en-US">
                <a:latin typeface="Arial" panose="020B0604020202020204" pitchFamily="34" charset="0"/>
              </a:rPr>
              <a:t>和</a:t>
            </a:r>
            <a:r>
              <a:rPr lang="en-US" altLang="zh-CN">
                <a:latin typeface="Arial" panose="020B0604020202020204" pitchFamily="34" charset="0"/>
              </a:rPr>
              <a:t>NMOS</a:t>
            </a:r>
            <a:r>
              <a:rPr lang="zh-CN" altLang="en-US">
                <a:latin typeface="Arial" panose="020B0604020202020204" pitchFamily="34" charset="0"/>
              </a:rPr>
              <a:t>构成的</a:t>
            </a:r>
            <a:r>
              <a:rPr lang="en-US" altLang="zh-CN">
                <a:latin typeface="Arial" panose="020B0604020202020204" pitchFamily="34" charset="0"/>
              </a:rPr>
              <a:t>CMOS(</a:t>
            </a:r>
            <a:r>
              <a:rPr lang="zh-CN" altLang="en-US">
                <a:latin typeface="Arial" panose="020B0604020202020204" pitchFamily="34" charset="0"/>
              </a:rPr>
              <a:t>互补</a:t>
            </a:r>
            <a:r>
              <a:rPr lang="en-US" altLang="zh-CN">
                <a:latin typeface="Arial" panose="020B0604020202020204" pitchFamily="34" charset="0"/>
              </a:rPr>
              <a:t>MOS,Complementary Metal-Oxide-Semiconductor Transistor </a:t>
            </a:r>
            <a:r>
              <a:rPr lang="zh-CN" altLang="en-US">
                <a:latin typeface="Arial" panose="020B0604020202020204" pitchFamily="34" charset="0"/>
              </a:rPr>
              <a:t>互补型金属氧化物半导体</a:t>
            </a:r>
            <a:r>
              <a:rPr lang="en-US" altLang="zh-CN">
                <a:latin typeface="Arial" panose="020B0604020202020204" pitchFamily="34" charset="0"/>
              </a:rPr>
              <a:t>)</a:t>
            </a:r>
            <a:r>
              <a:rPr lang="zh-CN" altLang="en-US">
                <a:latin typeface="Arial" panose="020B0604020202020204" pitchFamily="34" charset="0"/>
              </a:rPr>
              <a:t>电路 </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3896039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幻灯片图像占位符 1"/>
          <p:cNvSpPr>
            <a:spLocks noGrp="1" noRot="1" noChangeAspect="1" noTextEdit="1"/>
          </p:cNvSpPr>
          <p:nvPr>
            <p:ph type="sldImg"/>
          </p:nvPr>
        </p:nvSpPr>
        <p:spPr>
          <a:xfrm>
            <a:off x="992188" y="768350"/>
            <a:ext cx="5114925" cy="3836988"/>
          </a:xfrm>
          <a:ln/>
        </p:spPr>
      </p:sp>
      <p:sp>
        <p:nvSpPr>
          <p:cNvPr id="302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　我们向来用</a:t>
            </a:r>
            <a:r>
              <a:rPr lang="en-US" altLang="zh-CN">
                <a:latin typeface="Arial" panose="020B0604020202020204" pitchFamily="34" charset="0"/>
              </a:rPr>
              <a:t>EEPROM </a:t>
            </a:r>
            <a:r>
              <a:rPr lang="zh-CN" altLang="en-US">
                <a:latin typeface="Arial" panose="020B0604020202020204" pitchFamily="34" charset="0"/>
              </a:rPr>
              <a:t>来存储设置资料和启动程式，用</a:t>
            </a:r>
            <a:r>
              <a:rPr lang="en-US" altLang="zh-CN">
                <a:latin typeface="Arial" panose="020B0604020202020204" pitchFamily="34" charset="0"/>
              </a:rPr>
              <a:t>SRAM </a:t>
            </a:r>
            <a:r>
              <a:rPr lang="zh-CN" altLang="en-US">
                <a:latin typeface="Arial" panose="020B0604020202020204" pitchFamily="34" charset="0"/>
              </a:rPr>
              <a:t>来暂存系统或运算变数．如果掉电后这些数据仍需保留的话，我们会通过加上后备电池的方法去实现．很久以来我们没有检验这种记忆体架构的合理性．铁电存贮器（</a:t>
            </a:r>
            <a:r>
              <a:rPr lang="en-US" altLang="zh-CN">
                <a:latin typeface="Arial" panose="020B0604020202020204" pitchFamily="34" charset="0"/>
              </a:rPr>
              <a:t>FRAM</a:t>
            </a:r>
            <a:r>
              <a:rPr lang="zh-CN" altLang="en-US">
                <a:latin typeface="Arial" panose="020B0604020202020204" pitchFamily="34" charset="0"/>
              </a:rPr>
              <a:t>）的出现为大家提供了一个简洁而高性能的一体化存贮技术．</a:t>
            </a:r>
          </a:p>
        </p:txBody>
      </p:sp>
      <p:sp>
        <p:nvSpPr>
          <p:cNvPr id="302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8F4FD47-6A06-4936-B345-619CE7B193C2}" type="slidenum">
              <a:rPr lang="en-US" altLang="zh-CN" sz="1300" smtClean="0"/>
              <a:pPr>
                <a:spcBef>
                  <a:spcPct val="0"/>
                </a:spcBef>
              </a:pPr>
              <a:t>71</a:t>
            </a:fld>
            <a:endParaRPr lang="en-US" altLang="zh-CN" sz="1300"/>
          </a:p>
        </p:txBody>
      </p:sp>
    </p:spTree>
    <p:extLst>
      <p:ext uri="{BB962C8B-B14F-4D97-AF65-F5344CB8AC3E}">
        <p14:creationId xmlns:p14="http://schemas.microsoft.com/office/powerpoint/2010/main" val="3013364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E44D22-89EA-4A3F-B045-BFC69B103773}" type="slidenum">
              <a:rPr lang="en-US" altLang="zh-CN" sz="1300" smtClean="0"/>
              <a:pPr>
                <a:spcBef>
                  <a:spcPct val="0"/>
                </a:spcBef>
              </a:pPr>
              <a:t>80</a:t>
            </a:fld>
            <a:endParaRPr lang="en-US" altLang="zh-CN" sz="1300"/>
          </a:p>
        </p:txBody>
      </p:sp>
      <p:sp>
        <p:nvSpPr>
          <p:cNvPr id="313347" name="Rectangle 2"/>
          <p:cNvSpPr>
            <a:spLocks noGrp="1" noRot="1" noChangeAspect="1" noChangeArrowheads="1" noTextEdit="1"/>
          </p:cNvSpPr>
          <p:nvPr>
            <p:ph type="sldImg"/>
          </p:nvPr>
        </p:nvSpPr>
        <p:spPr>
          <a:xfrm>
            <a:off x="992188" y="768350"/>
            <a:ext cx="5114925" cy="3836988"/>
          </a:xfrm>
          <a:ln/>
        </p:spPr>
      </p:sp>
      <p:sp>
        <p:nvSpPr>
          <p:cNvPr id="313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一个严格的嵌入式系统的软件首先运行的部分是存储器的测试代码。 </a:t>
            </a:r>
          </a:p>
        </p:txBody>
      </p:sp>
    </p:spTree>
    <p:extLst>
      <p:ext uri="{BB962C8B-B14F-4D97-AF65-F5344CB8AC3E}">
        <p14:creationId xmlns:p14="http://schemas.microsoft.com/office/powerpoint/2010/main" val="564748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33238AD-AE1D-46B2-A0DE-6AFD61FEE651}" type="slidenum">
              <a:rPr lang="en-US" altLang="zh-CN" sz="1300" smtClean="0"/>
              <a:pPr>
                <a:spcBef>
                  <a:spcPct val="0"/>
                </a:spcBef>
              </a:pPr>
              <a:t>81</a:t>
            </a:fld>
            <a:endParaRPr lang="en-US" altLang="zh-CN" sz="1300"/>
          </a:p>
        </p:txBody>
      </p:sp>
      <p:sp>
        <p:nvSpPr>
          <p:cNvPr id="315395" name="Rectangle 2"/>
          <p:cNvSpPr>
            <a:spLocks noGrp="1" noRot="1" noChangeAspect="1" noChangeArrowheads="1" noTextEdit="1"/>
          </p:cNvSpPr>
          <p:nvPr>
            <p:ph type="sldImg"/>
          </p:nvPr>
        </p:nvSpPr>
        <p:spPr>
          <a:xfrm>
            <a:off x="992188" y="768350"/>
            <a:ext cx="5114925" cy="3836988"/>
          </a:xfrm>
          <a:ln/>
        </p:spPr>
      </p:sp>
      <p:sp>
        <p:nvSpPr>
          <p:cNvPr id="315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存储器的问题可能发生在存储器芯片的内部或外部。</a:t>
            </a:r>
          </a:p>
          <a:p>
            <a:pPr eaLnBrk="1" hangingPunct="1"/>
            <a:r>
              <a:rPr lang="zh-CN" altLang="en-US">
                <a:latin typeface="Arial" panose="020B0604020202020204" pitchFamily="34" charset="0"/>
              </a:rPr>
              <a:t>内部问题表现在存储器芯片内的某一个或某一部分存储单元出了问题。外部问题指的是存储器芯片的连线、时序问题等。</a:t>
            </a:r>
          </a:p>
          <a:p>
            <a:pPr eaLnBrk="1" hangingPunct="1"/>
            <a:r>
              <a:rPr lang="zh-CN" altLang="en-US">
                <a:latin typeface="Arial" panose="020B0604020202020204" pitchFamily="34" charset="0"/>
              </a:rPr>
              <a:t>实际上，存储器的内部出现问题的情况日益减少。存储设备的制造商们对于每一个批量的芯片都进行了各种后期测试。</a:t>
            </a:r>
          </a:p>
          <a:p>
            <a:pPr eaLnBrk="1" hangingPunct="1"/>
            <a:r>
              <a:rPr lang="zh-CN" altLang="en-US">
                <a:latin typeface="Arial" panose="020B0604020202020204" pitchFamily="34" charset="0"/>
              </a:rPr>
              <a:t>存储器的另一个问题是存储器芯片灾难性的失效。这通常是在加工好之后芯片受到物理或者是电子损伤造成的。灾难性失效是少见的，通常影响芯片中的大部分。因为一大片区域受到影响，所以灾难性的失效当然可以被合适的测试算法检测到。</a:t>
            </a:r>
          </a:p>
          <a:p>
            <a:pPr eaLnBrk="1" hangingPunct="1"/>
            <a:r>
              <a:rPr lang="zh-CN" altLang="en-US">
                <a:latin typeface="Arial" panose="020B0604020202020204" pitchFamily="34" charset="0"/>
              </a:rPr>
              <a:t>出现最多的问题是电路板故障。典型的电路板故障如下：</a:t>
            </a:r>
          </a:p>
          <a:p>
            <a:pPr eaLnBrk="1" hangingPunct="1"/>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）在处理器与存储设备之间的连线问题。</a:t>
            </a:r>
          </a:p>
          <a:p>
            <a:pPr eaLnBrk="1" hangingPunct="1"/>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）无存储器芯片。</a:t>
            </a:r>
          </a:p>
          <a:p>
            <a:pPr eaLnBrk="1" hangingPunct="1"/>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）存储器芯片的不正确插入。</a:t>
            </a:r>
          </a:p>
        </p:txBody>
      </p:sp>
    </p:spTree>
    <p:extLst>
      <p:ext uri="{BB962C8B-B14F-4D97-AF65-F5344CB8AC3E}">
        <p14:creationId xmlns:p14="http://schemas.microsoft.com/office/powerpoint/2010/main" val="3255980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49B526F-1DA9-4825-A499-976433C47176}" type="slidenum">
              <a:rPr lang="en-US" altLang="zh-CN" sz="1300" smtClean="0"/>
              <a:pPr>
                <a:spcBef>
                  <a:spcPct val="0"/>
                </a:spcBef>
              </a:pPr>
              <a:t>82</a:t>
            </a:fld>
            <a:endParaRPr lang="en-US" altLang="zh-CN" sz="1300"/>
          </a:p>
        </p:txBody>
      </p:sp>
      <p:sp>
        <p:nvSpPr>
          <p:cNvPr id="317443" name="Rectangle 2"/>
          <p:cNvSpPr>
            <a:spLocks noGrp="1" noRot="1" noChangeAspect="1" noChangeArrowheads="1" noTextEdit="1"/>
          </p:cNvSpPr>
          <p:nvPr>
            <p:ph type="sldImg"/>
          </p:nvPr>
        </p:nvSpPr>
        <p:spPr>
          <a:xfrm>
            <a:off x="992188" y="768350"/>
            <a:ext cx="5114925" cy="3836988"/>
          </a:xfrm>
          <a:ln/>
        </p:spPr>
      </p:sp>
      <p:sp>
        <p:nvSpPr>
          <p:cNvPr id="317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一个数据位可能或者粘高（总是</a:t>
            </a:r>
            <a:r>
              <a:rPr lang="en-US" altLang="zh-CN">
                <a:latin typeface="Arial" panose="020B0604020202020204" pitchFamily="34" charset="0"/>
              </a:rPr>
              <a:t>1</a:t>
            </a:r>
            <a:r>
              <a:rPr lang="zh-CN" altLang="en-US">
                <a:latin typeface="Arial" panose="020B0604020202020204" pitchFamily="34" charset="0"/>
              </a:rPr>
              <a:t>），或者粘低（总是</a:t>
            </a:r>
            <a:r>
              <a:rPr lang="en-US" altLang="zh-CN">
                <a:latin typeface="Arial" panose="020B0604020202020204" pitchFamily="34" charset="0"/>
              </a:rPr>
              <a:t>0</a:t>
            </a:r>
            <a:r>
              <a:rPr lang="zh-CN" altLang="en-US">
                <a:latin typeface="Arial" panose="020B0604020202020204" pitchFamily="34" charset="0"/>
              </a:rPr>
              <a:t>）。这些问题可以通过写入一个设计好的数据序列来检测。每</a:t>
            </a:r>
            <a:r>
              <a:rPr lang="en-US" altLang="zh-CN">
                <a:latin typeface="Arial" panose="020B0604020202020204" pitchFamily="34" charset="0"/>
              </a:rPr>
              <a:t>—</a:t>
            </a:r>
            <a:r>
              <a:rPr lang="zh-CN" altLang="en-US">
                <a:latin typeface="Arial" panose="020B0604020202020204" pitchFamily="34" charset="0"/>
              </a:rPr>
              <a:t>个数据管脚可以被设置成</a:t>
            </a:r>
            <a:r>
              <a:rPr lang="en-US" altLang="zh-CN">
                <a:latin typeface="Arial" panose="020B0604020202020204" pitchFamily="34" charset="0"/>
              </a:rPr>
              <a:t>0</a:t>
            </a:r>
            <a:r>
              <a:rPr lang="zh-CN" altLang="en-US">
                <a:latin typeface="Arial" panose="020B0604020202020204" pitchFamily="34" charset="0"/>
              </a:rPr>
              <a:t>和</a:t>
            </a:r>
            <a:r>
              <a:rPr lang="en-US" altLang="zh-CN">
                <a:latin typeface="Arial" panose="020B0604020202020204" pitchFamily="34" charset="0"/>
              </a:rPr>
              <a:t>1</a:t>
            </a:r>
            <a:r>
              <a:rPr lang="zh-CN" altLang="en-US">
                <a:latin typeface="Arial" panose="020B0604020202020204" pitchFamily="34" charset="0"/>
              </a:rPr>
              <a:t>，而不受其他管脚的影响。 </a:t>
            </a:r>
          </a:p>
        </p:txBody>
      </p:sp>
    </p:spTree>
    <p:extLst>
      <p:ext uri="{BB962C8B-B14F-4D97-AF65-F5344CB8AC3E}">
        <p14:creationId xmlns:p14="http://schemas.microsoft.com/office/powerpoint/2010/main" val="607186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C7B523A-B4DC-4420-B677-78C999505CB5}" type="slidenum">
              <a:rPr lang="en-US" altLang="zh-CN" sz="1300" smtClean="0"/>
              <a:pPr>
                <a:spcBef>
                  <a:spcPct val="0"/>
                </a:spcBef>
              </a:pPr>
              <a:t>18</a:t>
            </a:fld>
            <a:endParaRPr lang="en-US" altLang="zh-CN" sz="1300"/>
          </a:p>
        </p:txBody>
      </p:sp>
      <p:sp>
        <p:nvSpPr>
          <p:cNvPr id="204803" name="Rectangle 2"/>
          <p:cNvSpPr>
            <a:spLocks noGrp="1" noRot="1" noChangeAspect="1" noChangeArrowheads="1" noTextEdit="1"/>
          </p:cNvSpPr>
          <p:nvPr>
            <p:ph type="sldImg"/>
          </p:nvPr>
        </p:nvSpPr>
        <p:spPr>
          <a:xfrm>
            <a:off x="992188" y="768350"/>
            <a:ext cx="5114925" cy="3836988"/>
          </a:xfrm>
          <a:ln/>
        </p:spPr>
      </p:sp>
      <p:sp>
        <p:nvSpPr>
          <p:cNvPr id="204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比如，读出时，存储器往数据总线上输出数据就是操作结束的标志。</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en-US" altLang="zh-CN">
                <a:latin typeface="Arial" panose="020B0604020202020204" pitchFamily="34" charset="0"/>
              </a:rPr>
              <a:t>CMOS</a:t>
            </a:r>
            <a:r>
              <a:rPr lang="zh-CN" altLang="en-US">
                <a:latin typeface="Arial" panose="020B0604020202020204" pitchFamily="34" charset="0"/>
              </a:rPr>
              <a:t>（</a:t>
            </a:r>
            <a:r>
              <a:rPr lang="en-US" altLang="zh-CN">
                <a:latin typeface="Arial" panose="020B0604020202020204" pitchFamily="34" charset="0"/>
              </a:rPr>
              <a:t>Complementary Metal Oxide Semiconductor</a:t>
            </a:r>
            <a:r>
              <a:rPr lang="zh-CN" altLang="en-US">
                <a:latin typeface="Arial" panose="020B0604020202020204" pitchFamily="34" charset="0"/>
              </a:rPr>
              <a:t>），互补金属氧化物半导体，电压控制的一种放大器件，是组成</a:t>
            </a:r>
            <a:r>
              <a:rPr lang="en-US" altLang="zh-CN">
                <a:latin typeface="Arial" panose="020B0604020202020204" pitchFamily="34" charset="0"/>
              </a:rPr>
              <a:t>CMOS</a:t>
            </a:r>
            <a:r>
              <a:rPr lang="zh-CN" altLang="en-US">
                <a:latin typeface="Arial" panose="020B0604020202020204" pitchFamily="34" charset="0"/>
              </a:rPr>
              <a:t>数字集成电路的基本单元。</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2032050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B0E6D22-7E4E-4E52-B345-6D937F1F95F4}" type="slidenum">
              <a:rPr lang="en-US" altLang="zh-CN" sz="1300" smtClean="0"/>
              <a:pPr>
                <a:spcBef>
                  <a:spcPct val="0"/>
                </a:spcBef>
              </a:pPr>
              <a:t>89</a:t>
            </a:fld>
            <a:endParaRPr lang="en-US" altLang="zh-CN" sz="1300"/>
          </a:p>
        </p:txBody>
      </p:sp>
      <p:sp>
        <p:nvSpPr>
          <p:cNvPr id="325635" name="Rectangle 2"/>
          <p:cNvSpPr>
            <a:spLocks noGrp="1" noRot="1" noChangeAspect="1" noChangeArrowheads="1" noTextEdit="1"/>
          </p:cNvSpPr>
          <p:nvPr>
            <p:ph type="sldImg"/>
          </p:nvPr>
        </p:nvSpPr>
        <p:spPr>
          <a:xfrm>
            <a:off x="992188" y="768350"/>
            <a:ext cx="5114925" cy="3836988"/>
          </a:xfrm>
          <a:ln/>
        </p:spPr>
      </p:sp>
      <p:sp>
        <p:nvSpPr>
          <p:cNvPr id="325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一个芯片可能会被遗漏、不正确地插入、物理或者电子损伤，也可能是电子线路问题。 </a:t>
            </a:r>
          </a:p>
          <a:p>
            <a:pPr eaLnBrk="1" hangingPunct="1"/>
            <a:r>
              <a:rPr lang="zh-CN" altLang="en-US">
                <a:latin typeface="Arial" panose="020B0604020202020204" pitchFamily="34" charset="0"/>
              </a:rPr>
              <a:t>校验和方法的一个值得注意的缺陷是：如果所有的数据（包括存储的校验和）意外地被重写为零，那么这个数据错误将不会被检测出来。一大块零的和也是零。克服这个缺陷的最简单的办法是向校验和算法中加入最后的一步：把结果取反。 </a:t>
            </a:r>
          </a:p>
        </p:txBody>
      </p:sp>
    </p:spTree>
    <p:extLst>
      <p:ext uri="{BB962C8B-B14F-4D97-AF65-F5344CB8AC3E}">
        <p14:creationId xmlns:p14="http://schemas.microsoft.com/office/powerpoint/2010/main" val="366735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F749EAD-2FC8-4545-81FF-DC2136178284}" type="slidenum">
              <a:rPr lang="en-US" altLang="zh-CN" sz="1300" smtClean="0"/>
              <a:pPr>
                <a:spcBef>
                  <a:spcPct val="0"/>
                </a:spcBef>
              </a:pPr>
              <a:t>19</a:t>
            </a:fld>
            <a:endParaRPr lang="en-US" altLang="zh-CN" sz="1300"/>
          </a:p>
        </p:txBody>
      </p:sp>
      <p:sp>
        <p:nvSpPr>
          <p:cNvPr id="206851" name="Rectangle 2"/>
          <p:cNvSpPr>
            <a:spLocks noGrp="1" noRot="1" noChangeAspect="1" noChangeArrowheads="1" noTextEdit="1"/>
          </p:cNvSpPr>
          <p:nvPr>
            <p:ph type="sldImg"/>
          </p:nvPr>
        </p:nvSpPr>
        <p:spPr>
          <a:xfrm>
            <a:off x="992188" y="768350"/>
            <a:ext cx="5114925" cy="3836988"/>
          </a:xfrm>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High density Metal-Oxide Semiconductor</a:t>
            </a:r>
            <a:r>
              <a:rPr lang="zh-CN" altLang="en-US">
                <a:latin typeface="Arial" panose="020B0604020202020204" pitchFamily="34" charset="0"/>
              </a:rPr>
              <a:t>，</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1868915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8AA665-4B4F-45B5-8F4D-97DBEABB0B25}" type="slidenum">
              <a:rPr lang="en-US" altLang="zh-CN" sz="1300" smtClean="0"/>
              <a:pPr>
                <a:spcBef>
                  <a:spcPct val="0"/>
                </a:spcBef>
              </a:pPr>
              <a:t>23</a:t>
            </a:fld>
            <a:endParaRPr lang="en-US" altLang="zh-CN" sz="1300"/>
          </a:p>
        </p:txBody>
      </p:sp>
      <p:sp>
        <p:nvSpPr>
          <p:cNvPr id="223235" name="Rectangle 2"/>
          <p:cNvSpPr>
            <a:spLocks noGrp="1" noRot="1" noChangeAspect="1" noChangeArrowheads="1" noTextEdit="1"/>
          </p:cNvSpPr>
          <p:nvPr>
            <p:ph type="sldImg"/>
          </p:nvPr>
        </p:nvSpPr>
        <p:spPr>
          <a:xfrm>
            <a:off x="992188" y="768350"/>
            <a:ext cx="5114925" cy="3836988"/>
          </a:xfrm>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SRAM</a:t>
            </a:r>
            <a:r>
              <a:rPr lang="zh-CN" altLang="en-US">
                <a:latin typeface="Arial" panose="020B0604020202020204" pitchFamily="34" charset="0"/>
              </a:rPr>
              <a:t>和</a:t>
            </a:r>
            <a:r>
              <a:rPr lang="en-US" altLang="zh-CN">
                <a:latin typeface="Arial" panose="020B0604020202020204" pitchFamily="34" charset="0"/>
              </a:rPr>
              <a:t>DRAM</a:t>
            </a:r>
            <a:r>
              <a:rPr lang="zh-CN" altLang="en-US">
                <a:latin typeface="Arial" panose="020B0604020202020204" pitchFamily="34" charset="0"/>
              </a:rPr>
              <a:t>的特点比较如下：</a:t>
            </a:r>
          </a:p>
          <a:p>
            <a:pPr eaLnBrk="1" hangingPunct="1"/>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SRAM</a:t>
            </a:r>
            <a:r>
              <a:rPr lang="zh-CN" altLang="en-US">
                <a:latin typeface="Arial" panose="020B0604020202020204" pitchFamily="34" charset="0"/>
              </a:rPr>
              <a:t>比</a:t>
            </a:r>
            <a:r>
              <a:rPr lang="en-US" altLang="zh-CN">
                <a:latin typeface="Arial" panose="020B0604020202020204" pitchFamily="34" charset="0"/>
              </a:rPr>
              <a:t>DRAM</a:t>
            </a:r>
            <a:r>
              <a:rPr lang="zh-CN" altLang="en-US">
                <a:latin typeface="Arial" panose="020B0604020202020204" pitchFamily="34" charset="0"/>
              </a:rPr>
              <a:t>快。</a:t>
            </a:r>
          </a:p>
          <a:p>
            <a:pPr eaLnBrk="1" hangingPunct="1"/>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）工作时，</a:t>
            </a:r>
            <a:r>
              <a:rPr lang="en-US" altLang="zh-CN">
                <a:latin typeface="Arial" panose="020B0604020202020204" pitchFamily="34" charset="0"/>
              </a:rPr>
              <a:t>SRAM</a:t>
            </a:r>
            <a:r>
              <a:rPr lang="zh-CN" altLang="en-US">
                <a:latin typeface="Arial" panose="020B0604020202020204" pitchFamily="34" charset="0"/>
              </a:rPr>
              <a:t>比</a:t>
            </a:r>
            <a:r>
              <a:rPr lang="en-US" altLang="zh-CN">
                <a:latin typeface="Arial" panose="020B0604020202020204" pitchFamily="34" charset="0"/>
              </a:rPr>
              <a:t>DRAM</a:t>
            </a:r>
            <a:r>
              <a:rPr lang="zh-CN" altLang="en-US">
                <a:latin typeface="Arial" panose="020B0604020202020204" pitchFamily="34" charset="0"/>
              </a:rPr>
              <a:t>耗电多。</a:t>
            </a:r>
          </a:p>
          <a:p>
            <a:pPr eaLnBrk="1" hangingPunct="1"/>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a:t>
            </a:r>
            <a:r>
              <a:rPr lang="en-US" altLang="zh-CN">
                <a:latin typeface="Arial" panose="020B0604020202020204" pitchFamily="34" charset="0"/>
              </a:rPr>
              <a:t>DRAM</a:t>
            </a:r>
            <a:r>
              <a:rPr lang="zh-CN" altLang="en-US">
                <a:latin typeface="Arial" panose="020B0604020202020204" pitchFamily="34" charset="0"/>
              </a:rPr>
              <a:t>的存储密度大于</a:t>
            </a:r>
            <a:r>
              <a:rPr lang="en-US" altLang="zh-CN">
                <a:latin typeface="Arial" panose="020B0604020202020204" pitchFamily="34" charset="0"/>
              </a:rPr>
              <a:t>SRAM</a:t>
            </a:r>
            <a:r>
              <a:rPr lang="zh-CN" altLang="en-US">
                <a:latin typeface="Arial" panose="020B0604020202020204" pitchFamily="34" charset="0"/>
              </a:rPr>
              <a:t>，在一个芯片上可以放置更多的</a:t>
            </a:r>
            <a:r>
              <a:rPr lang="en-US" altLang="zh-CN">
                <a:latin typeface="Arial" panose="020B0604020202020204" pitchFamily="34" charset="0"/>
              </a:rPr>
              <a:t>DRAM</a:t>
            </a:r>
            <a:r>
              <a:rPr lang="zh-CN" altLang="en-US">
                <a:latin typeface="Arial" panose="020B0604020202020204" pitchFamily="34" charset="0"/>
              </a:rPr>
              <a:t>。</a:t>
            </a:r>
          </a:p>
          <a:p>
            <a:pPr eaLnBrk="1" hangingPunct="1"/>
            <a:r>
              <a:rPr lang="zh-CN" altLang="en-US">
                <a:latin typeface="Arial" panose="020B0604020202020204" pitchFamily="34" charset="0"/>
              </a:rPr>
              <a:t>（</a:t>
            </a:r>
            <a:r>
              <a:rPr lang="en-US" altLang="zh-CN">
                <a:latin typeface="Arial" panose="020B0604020202020204" pitchFamily="34" charset="0"/>
              </a:rPr>
              <a:t>4</a:t>
            </a:r>
            <a:r>
              <a:rPr lang="zh-CN" altLang="en-US">
                <a:latin typeface="Arial" panose="020B0604020202020204" pitchFamily="34" charset="0"/>
              </a:rPr>
              <a:t>）</a:t>
            </a:r>
            <a:r>
              <a:rPr lang="en-US" altLang="zh-CN">
                <a:latin typeface="Arial" panose="020B0604020202020204" pitchFamily="34" charset="0"/>
              </a:rPr>
              <a:t>DRAM</a:t>
            </a:r>
            <a:r>
              <a:rPr lang="zh-CN" altLang="en-US">
                <a:latin typeface="Arial" panose="020B0604020202020204" pitchFamily="34" charset="0"/>
              </a:rPr>
              <a:t>需要周期性刷新，需要使用专用的</a:t>
            </a:r>
            <a:r>
              <a:rPr lang="en-US" altLang="zh-CN">
                <a:latin typeface="Arial" panose="020B0604020202020204" pitchFamily="34" charset="0"/>
              </a:rPr>
              <a:t>DRAM</a:t>
            </a:r>
            <a:r>
              <a:rPr lang="zh-CN" altLang="en-US">
                <a:latin typeface="Arial" panose="020B0604020202020204" pitchFamily="34" charset="0"/>
              </a:rPr>
              <a:t>控制器。</a:t>
            </a:r>
          </a:p>
          <a:p>
            <a:pPr eaLnBrk="1" hangingPunct="1"/>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）关于价格，小容量使用时，</a:t>
            </a:r>
            <a:r>
              <a:rPr lang="en-US" altLang="zh-CN">
                <a:latin typeface="Arial" panose="020B0604020202020204" pitchFamily="34" charset="0"/>
              </a:rPr>
              <a:t>SRAM</a:t>
            </a:r>
            <a:r>
              <a:rPr lang="zh-CN" altLang="en-US">
                <a:latin typeface="Arial" panose="020B0604020202020204" pitchFamily="34" charset="0"/>
              </a:rPr>
              <a:t>是比较适宜的；大容量使用时，</a:t>
            </a:r>
            <a:r>
              <a:rPr lang="en-US" altLang="zh-CN">
                <a:latin typeface="Arial" panose="020B0604020202020204" pitchFamily="34" charset="0"/>
              </a:rPr>
              <a:t>DRAM</a:t>
            </a:r>
            <a:r>
              <a:rPr lang="zh-CN" altLang="en-US">
                <a:latin typeface="Arial" panose="020B0604020202020204" pitchFamily="34" charset="0"/>
              </a:rPr>
              <a:t>比较经济，特别是</a:t>
            </a:r>
            <a:r>
              <a:rPr lang="en-US" altLang="zh-CN">
                <a:latin typeface="Arial" panose="020B0604020202020204" pitchFamily="34" charset="0"/>
              </a:rPr>
              <a:t>RAM</a:t>
            </a:r>
            <a:r>
              <a:rPr lang="zh-CN" altLang="en-US">
                <a:latin typeface="Arial" panose="020B0604020202020204" pitchFamily="34" charset="0"/>
              </a:rPr>
              <a:t>系统的容量越大，</a:t>
            </a:r>
            <a:r>
              <a:rPr lang="en-US" altLang="zh-CN">
                <a:latin typeface="Arial" panose="020B0604020202020204" pitchFamily="34" charset="0"/>
              </a:rPr>
              <a:t>DRAM</a:t>
            </a:r>
            <a:r>
              <a:rPr lang="zh-CN" altLang="en-US">
                <a:latin typeface="Arial" panose="020B0604020202020204" pitchFamily="34" charset="0"/>
              </a:rPr>
              <a:t>的综合成本越低。 </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349477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幻灯片图像占位符 1"/>
          <p:cNvSpPr>
            <a:spLocks noGrp="1" noRot="1" noChangeAspect="1" noTextEdit="1"/>
          </p:cNvSpPr>
          <p:nvPr>
            <p:ph type="sldImg"/>
          </p:nvPr>
        </p:nvSpPr>
        <p:spPr>
          <a:xfrm>
            <a:off x="992188" y="768350"/>
            <a:ext cx="5114925" cy="3836988"/>
          </a:xfrm>
          <a:ln/>
        </p:spPr>
      </p:sp>
      <p:sp>
        <p:nvSpPr>
          <p:cNvPr id="2293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293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00F775-DAA5-4478-AF1D-F5143E146ED3}" type="slidenum">
              <a:rPr lang="en-US" altLang="zh-CN" smtClean="0"/>
              <a:pPr/>
              <a:t>28</a:t>
            </a:fld>
            <a:endParaRPr lang="en-US" altLang="zh-CN"/>
          </a:p>
        </p:txBody>
      </p:sp>
    </p:spTree>
    <p:extLst>
      <p:ext uri="{BB962C8B-B14F-4D97-AF65-F5344CB8AC3E}">
        <p14:creationId xmlns:p14="http://schemas.microsoft.com/office/powerpoint/2010/main" val="717361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幻灯片图像占位符 1"/>
          <p:cNvSpPr>
            <a:spLocks noGrp="1" noRot="1" noChangeAspect="1" noTextEdit="1"/>
          </p:cNvSpPr>
          <p:nvPr>
            <p:ph type="sldImg"/>
          </p:nvPr>
        </p:nvSpPr>
        <p:spPr>
          <a:xfrm>
            <a:off x="992188" y="768350"/>
            <a:ext cx="5114925" cy="3836988"/>
          </a:xfrm>
          <a:ln/>
        </p:spPr>
      </p:sp>
      <p:sp>
        <p:nvSpPr>
          <p:cNvPr id="2344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Arial" panose="020B0604020202020204" pitchFamily="34" charset="0"/>
              </a:rPr>
              <a:t>操作时，两个</a:t>
            </a:r>
            <a:r>
              <a:rPr lang="en-US" altLang="zh-CN">
                <a:latin typeface="Arial" panose="020B0604020202020204" pitchFamily="34" charset="0"/>
              </a:rPr>
              <a:t>MOS</a:t>
            </a:r>
            <a:r>
              <a:rPr lang="zh-CN" altLang="zh-CN">
                <a:latin typeface="Arial" panose="020B0604020202020204" pitchFamily="34" charset="0"/>
              </a:rPr>
              <a:t>管被选中，数据从</a:t>
            </a:r>
            <a:r>
              <a:rPr lang="en-US" altLang="zh-CN">
                <a:latin typeface="Arial" panose="020B0604020202020204" pitchFamily="34" charset="0"/>
              </a:rPr>
              <a:t>I/O</a:t>
            </a:r>
            <a:r>
              <a:rPr lang="zh-CN" altLang="zh-CN">
                <a:latin typeface="Arial" panose="020B0604020202020204" pitchFamily="34" charset="0"/>
              </a:rPr>
              <a:t>引脚输入。如果写入的是</a:t>
            </a:r>
            <a:r>
              <a:rPr lang="en-US" altLang="zh-CN">
                <a:latin typeface="Arial" panose="020B0604020202020204" pitchFamily="34" charset="0"/>
              </a:rPr>
              <a:t>“1”</a:t>
            </a:r>
            <a:r>
              <a:rPr lang="zh-CN" altLang="zh-CN">
                <a:latin typeface="Arial" panose="020B0604020202020204" pitchFamily="34" charset="0"/>
              </a:rPr>
              <a:t>，</a:t>
            </a:r>
            <a:r>
              <a:rPr lang="en-US" altLang="zh-CN">
                <a:latin typeface="Arial" panose="020B0604020202020204" pitchFamily="34" charset="0"/>
              </a:rPr>
              <a:t>I/O</a:t>
            </a:r>
            <a:r>
              <a:rPr lang="zh-CN" altLang="zh-CN">
                <a:latin typeface="Arial" panose="020B0604020202020204" pitchFamily="34" charset="0"/>
              </a:rPr>
              <a:t>引脚为高电平经选通的</a:t>
            </a:r>
            <a:r>
              <a:rPr lang="en-US" altLang="zh-CN">
                <a:latin typeface="Arial" panose="020B0604020202020204" pitchFamily="34" charset="0"/>
              </a:rPr>
              <a:t>T</a:t>
            </a:r>
            <a:r>
              <a:rPr lang="en-US" altLang="zh-CN" baseline="-25000">
                <a:latin typeface="Arial" panose="020B0604020202020204" pitchFamily="34" charset="0"/>
              </a:rPr>
              <a:t>2</a:t>
            </a:r>
            <a:r>
              <a:rPr lang="zh-CN" altLang="zh-CN">
                <a:latin typeface="Arial" panose="020B0604020202020204" pitchFamily="34" charset="0"/>
              </a:rPr>
              <a:t>、</a:t>
            </a:r>
            <a:r>
              <a:rPr lang="en-US" altLang="zh-CN">
                <a:latin typeface="Arial" panose="020B0604020202020204" pitchFamily="34" charset="0"/>
              </a:rPr>
              <a:t>T</a:t>
            </a:r>
            <a:r>
              <a:rPr lang="en-US" altLang="zh-CN" baseline="-25000">
                <a:latin typeface="Arial" panose="020B0604020202020204" pitchFamily="34" charset="0"/>
              </a:rPr>
              <a:t>1</a:t>
            </a:r>
            <a:r>
              <a:rPr lang="en-US" altLang="zh-CN">
                <a:latin typeface="Arial" panose="020B0604020202020204" pitchFamily="34" charset="0"/>
              </a:rPr>
              <a:t> MOS</a:t>
            </a:r>
            <a:r>
              <a:rPr lang="zh-CN" altLang="zh-CN">
                <a:latin typeface="Arial" panose="020B0604020202020204" pitchFamily="34" charset="0"/>
              </a:rPr>
              <a:t>管对电容充电，而写</a:t>
            </a:r>
            <a:r>
              <a:rPr lang="en-US" altLang="zh-CN">
                <a:latin typeface="Arial" panose="020B0604020202020204" pitchFamily="34" charset="0"/>
              </a:rPr>
              <a:t>“0”</a:t>
            </a:r>
            <a:r>
              <a:rPr lang="zh-CN" altLang="zh-CN">
                <a:latin typeface="Arial" panose="020B0604020202020204" pitchFamily="34" charset="0"/>
              </a:rPr>
              <a:t>时，</a:t>
            </a:r>
            <a:r>
              <a:rPr lang="en-US" altLang="zh-CN">
                <a:latin typeface="Arial" panose="020B0604020202020204" pitchFamily="34" charset="0"/>
              </a:rPr>
              <a:t>I/O</a:t>
            </a:r>
            <a:r>
              <a:rPr lang="zh-CN" altLang="zh-CN">
                <a:latin typeface="Arial" panose="020B0604020202020204" pitchFamily="34" charset="0"/>
              </a:rPr>
              <a:t>引脚为低电平，电容放电。</a:t>
            </a:r>
            <a:endParaRPr lang="zh-CN" altLang="en-US">
              <a:latin typeface="Arial" panose="020B0604020202020204" pitchFamily="34" charset="0"/>
            </a:endParaRPr>
          </a:p>
        </p:txBody>
      </p:sp>
      <p:sp>
        <p:nvSpPr>
          <p:cNvPr id="2345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E25565-D7F6-4497-A568-8C9668689634}" type="slidenum">
              <a:rPr lang="en-US" altLang="zh-CN" smtClean="0"/>
              <a:pPr/>
              <a:t>31</a:t>
            </a:fld>
            <a:endParaRPr lang="en-US" altLang="zh-CN"/>
          </a:p>
        </p:txBody>
      </p:sp>
    </p:spTree>
    <p:extLst>
      <p:ext uri="{BB962C8B-B14F-4D97-AF65-F5344CB8AC3E}">
        <p14:creationId xmlns:p14="http://schemas.microsoft.com/office/powerpoint/2010/main" val="26405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幻灯片图像占位符 1"/>
          <p:cNvSpPr>
            <a:spLocks noGrp="1" noRot="1" noChangeAspect="1" noTextEdit="1"/>
          </p:cNvSpPr>
          <p:nvPr>
            <p:ph type="sldImg"/>
          </p:nvPr>
        </p:nvSpPr>
        <p:spPr>
          <a:xfrm>
            <a:off x="992188" y="768350"/>
            <a:ext cx="5114925" cy="3836988"/>
          </a:xfrm>
          <a:ln/>
        </p:spPr>
      </p:sp>
      <p:sp>
        <p:nvSpPr>
          <p:cNvPr id="3" name="备注占位符 2"/>
          <p:cNvSpPr>
            <a:spLocks noGrp="1"/>
          </p:cNvSpPr>
          <p:nvPr>
            <p:ph type="body" idx="1"/>
          </p:nvPr>
        </p:nvSpPr>
        <p:spPr/>
        <p:txBody>
          <a:bodyPr>
            <a:normAutofit fontScale="70000" lnSpcReduction="20000"/>
          </a:bodyPr>
          <a:lstStyle/>
          <a:p>
            <a:pPr>
              <a:defRPr/>
            </a:pPr>
            <a:r>
              <a:rPr lang="en-US" altLang="zh-CN" dirty="0"/>
              <a:t>1</a:t>
            </a:r>
            <a:r>
              <a:rPr lang="zh-CN" altLang="en-US" dirty="0"/>
              <a:t>． </a:t>
            </a:r>
            <a:r>
              <a:rPr lang="en-US" altLang="zh-CN" dirty="0"/>
              <a:t>FPM DRAM</a:t>
            </a:r>
            <a:r>
              <a:rPr lang="zh-CN" altLang="en-US" dirty="0"/>
              <a:t>（</a:t>
            </a:r>
            <a:r>
              <a:rPr lang="en-US" altLang="zh-CN" dirty="0"/>
              <a:t>FAST PAGE MODE DRAM</a:t>
            </a:r>
            <a:r>
              <a:rPr lang="zh-CN" altLang="en-US" dirty="0"/>
              <a:t>，快速页模式</a:t>
            </a:r>
            <a:r>
              <a:rPr lang="en-US" altLang="zh-CN" dirty="0"/>
              <a:t>DRAM</a:t>
            </a:r>
            <a:r>
              <a:rPr lang="zh-CN" altLang="en-US" dirty="0"/>
              <a:t>）</a:t>
            </a:r>
            <a:br>
              <a:rPr lang="zh-CN" altLang="en-US" dirty="0"/>
            </a:br>
            <a:br>
              <a:rPr lang="zh-CN" altLang="en-US" dirty="0"/>
            </a:br>
            <a:r>
              <a:rPr lang="zh-CN" altLang="en-US" dirty="0"/>
              <a:t>　 传统的</a:t>
            </a:r>
            <a:r>
              <a:rPr lang="en-US" altLang="zh-CN" dirty="0"/>
              <a:t>DRAM</a:t>
            </a:r>
            <a:r>
              <a:rPr lang="zh-CN" altLang="en-US" dirty="0"/>
              <a:t>在存取一个</a:t>
            </a:r>
            <a:r>
              <a:rPr lang="en-US" altLang="zh-CN" dirty="0"/>
              <a:t>BIT</a:t>
            </a:r>
            <a:r>
              <a:rPr lang="zh-CN" altLang="en-US" dirty="0"/>
              <a:t>的数据时，必须送出行地址和列地址各一次才能读写数据。</a:t>
            </a:r>
            <a:r>
              <a:rPr lang="en-US" altLang="zh-CN" dirty="0"/>
              <a:t>FRM DRAM</a:t>
            </a:r>
            <a:r>
              <a:rPr lang="zh-CN" altLang="en-US" dirty="0"/>
              <a:t>对此做了改进，在触发了行地址后，如果</a:t>
            </a:r>
            <a:r>
              <a:rPr lang="en-US" altLang="zh-CN" dirty="0"/>
              <a:t>CPU</a:t>
            </a:r>
            <a:r>
              <a:rPr lang="zh-CN" altLang="en-US" dirty="0"/>
              <a:t>需要的地址在同一行内，则可以连续输出列地址而不必再输出行地址了。由于一般的程序和数据在内存中排列的地址是连续的，这种情况下输出行地址后连续输出列地址就可以得到所需要的数据。因此</a:t>
            </a:r>
            <a:r>
              <a:rPr lang="en-US" altLang="zh-CN" dirty="0"/>
              <a:t>FPM DRAM</a:t>
            </a:r>
            <a:r>
              <a:rPr lang="zh-CN" altLang="en-US" dirty="0"/>
              <a:t>的设计可以提高内存的传输速率。在</a:t>
            </a:r>
            <a:r>
              <a:rPr lang="en-US" altLang="zh-CN" dirty="0"/>
              <a:t>96</a:t>
            </a:r>
            <a:r>
              <a:rPr lang="zh-CN" altLang="en-US" dirty="0"/>
              <a:t>年以前，在</a:t>
            </a:r>
            <a:r>
              <a:rPr lang="en-US" altLang="zh-CN" dirty="0"/>
              <a:t>486</a:t>
            </a:r>
            <a:r>
              <a:rPr lang="zh-CN" altLang="en-US" dirty="0"/>
              <a:t>时代和</a:t>
            </a:r>
            <a:r>
              <a:rPr lang="en-US" altLang="zh-CN" dirty="0"/>
              <a:t>PENTIUM</a:t>
            </a:r>
            <a:r>
              <a:rPr lang="zh-CN" altLang="en-US" dirty="0"/>
              <a:t>时代的初期，</a:t>
            </a:r>
            <a:r>
              <a:rPr lang="en-US" altLang="zh-CN" dirty="0"/>
              <a:t>FPM DRAM</a:t>
            </a:r>
            <a:r>
              <a:rPr lang="zh-CN" altLang="en-US" dirty="0"/>
              <a:t>被大量使用。</a:t>
            </a:r>
            <a:br>
              <a:rPr lang="zh-CN" altLang="en-US" dirty="0"/>
            </a:br>
            <a:br>
              <a:rPr lang="zh-CN" altLang="en-US" dirty="0"/>
            </a:br>
            <a:r>
              <a:rPr lang="zh-CN" altLang="en-US" dirty="0"/>
              <a:t>　 </a:t>
            </a:r>
            <a:r>
              <a:rPr lang="en-US" altLang="zh-CN" dirty="0"/>
              <a:t>2</a:t>
            </a:r>
            <a:r>
              <a:rPr lang="zh-CN" altLang="en-US" dirty="0"/>
              <a:t>． </a:t>
            </a:r>
            <a:r>
              <a:rPr lang="en-US" altLang="zh-CN" dirty="0"/>
              <a:t>EDO DRAM</a:t>
            </a:r>
            <a:r>
              <a:rPr lang="zh-CN" altLang="en-US" dirty="0"/>
              <a:t>（</a:t>
            </a:r>
            <a:r>
              <a:rPr lang="en-US" altLang="zh-CN" dirty="0"/>
              <a:t>EXTENDED DATA OUT DRAM</a:t>
            </a:r>
            <a:r>
              <a:rPr lang="zh-CN" altLang="en-US" dirty="0"/>
              <a:t>，扩充数据输出</a:t>
            </a:r>
            <a:r>
              <a:rPr lang="en-US" altLang="zh-CN" dirty="0"/>
              <a:t>DRAM</a:t>
            </a:r>
            <a:r>
              <a:rPr lang="zh-CN" altLang="en-US" dirty="0"/>
              <a:t>）</a:t>
            </a:r>
            <a:br>
              <a:rPr lang="zh-CN" altLang="en-US" dirty="0"/>
            </a:br>
            <a:br>
              <a:rPr lang="zh-CN" altLang="en-US" dirty="0"/>
            </a:br>
            <a:r>
              <a:rPr lang="zh-CN" altLang="en-US" dirty="0"/>
              <a:t>　 传统的</a:t>
            </a:r>
            <a:r>
              <a:rPr lang="en-US" altLang="zh-CN" dirty="0"/>
              <a:t>DRAM</a:t>
            </a:r>
            <a:r>
              <a:rPr lang="zh-CN" altLang="en-US" dirty="0"/>
              <a:t>和</a:t>
            </a:r>
            <a:r>
              <a:rPr lang="en-US" altLang="zh-CN" dirty="0"/>
              <a:t>FPM DRAM </a:t>
            </a:r>
            <a:r>
              <a:rPr lang="zh-CN" altLang="en-US" dirty="0"/>
              <a:t>在存取每一</a:t>
            </a:r>
            <a:r>
              <a:rPr lang="en-US" altLang="zh-CN" dirty="0"/>
              <a:t>BIT </a:t>
            </a:r>
            <a:r>
              <a:rPr lang="zh-CN" altLang="en-US" dirty="0"/>
              <a:t>数据时必须输出行地址和列地址并使其稳定一段时间，然后才能读写有效的数据。而下一个</a:t>
            </a:r>
            <a:r>
              <a:rPr lang="en-US" altLang="zh-CN" dirty="0"/>
              <a:t>BIT</a:t>
            </a:r>
            <a:r>
              <a:rPr lang="zh-CN" altLang="en-US" dirty="0"/>
              <a:t>的地址必须等待这次读写操作完成才能输出。</a:t>
            </a:r>
            <a:r>
              <a:rPr lang="en-US" altLang="zh-CN" dirty="0"/>
              <a:t>EDO DRAM</a:t>
            </a:r>
            <a:r>
              <a:rPr lang="zh-CN" altLang="en-US" dirty="0"/>
              <a:t>对</a:t>
            </a:r>
            <a:r>
              <a:rPr lang="en-US" altLang="zh-CN" dirty="0"/>
              <a:t>FPM DRAM </a:t>
            </a:r>
            <a:r>
              <a:rPr lang="zh-CN" altLang="en-US" dirty="0"/>
              <a:t>的改进主要是缩短等待输出地址的时间。</a:t>
            </a:r>
            <a:r>
              <a:rPr lang="en-US" altLang="zh-CN" dirty="0"/>
              <a:t>EDO DRAM</a:t>
            </a:r>
            <a:r>
              <a:rPr lang="zh-CN" altLang="en-US" dirty="0"/>
              <a:t>不必等待资料的读写操作是否完成，只要规定的有效时间一到就可以准备输出下一个地址，由此可以减小等待时间。从另一个角度说，</a:t>
            </a:r>
            <a:r>
              <a:rPr lang="en-US" altLang="zh-CN" dirty="0"/>
              <a:t>EDO DRAM </a:t>
            </a:r>
            <a:r>
              <a:rPr lang="zh-CN" altLang="en-US" dirty="0"/>
              <a:t>在读写数据的同时进行下一地址的准备工作，提高了工作效率。后期的</a:t>
            </a:r>
            <a:r>
              <a:rPr lang="en-US" altLang="zh-CN" dirty="0"/>
              <a:t>486</a:t>
            </a:r>
            <a:r>
              <a:rPr lang="zh-CN" altLang="en-US" dirty="0"/>
              <a:t>系统开始支持</a:t>
            </a:r>
            <a:r>
              <a:rPr lang="en-US" altLang="zh-CN" dirty="0"/>
              <a:t>EDO DRAM</a:t>
            </a:r>
            <a:r>
              <a:rPr lang="zh-CN" altLang="en-US" dirty="0"/>
              <a:t>，到</a:t>
            </a:r>
            <a:r>
              <a:rPr lang="en-US" altLang="zh-CN" dirty="0"/>
              <a:t>96</a:t>
            </a:r>
            <a:r>
              <a:rPr lang="zh-CN" altLang="en-US" dirty="0"/>
              <a:t>年后期，</a:t>
            </a:r>
            <a:r>
              <a:rPr lang="en-US" altLang="zh-CN" dirty="0"/>
              <a:t>EDO DRAM</a:t>
            </a:r>
            <a:r>
              <a:rPr lang="zh-CN" altLang="en-US" dirty="0"/>
              <a:t>开始执行。</a:t>
            </a:r>
            <a:br>
              <a:rPr lang="zh-CN" altLang="en-US" dirty="0"/>
            </a:br>
            <a:br>
              <a:rPr lang="zh-CN" altLang="en-US" dirty="0"/>
            </a:br>
            <a:r>
              <a:rPr lang="zh-CN" altLang="en-US" dirty="0"/>
              <a:t>　 </a:t>
            </a:r>
            <a:r>
              <a:rPr lang="en-US" altLang="zh-CN" dirty="0"/>
              <a:t>3</a:t>
            </a:r>
            <a:r>
              <a:rPr lang="zh-CN" altLang="en-US" dirty="0"/>
              <a:t>． </a:t>
            </a:r>
            <a:r>
              <a:rPr lang="en-US" altLang="zh-CN" dirty="0"/>
              <a:t>BEDO DRAM </a:t>
            </a:r>
            <a:r>
              <a:rPr lang="zh-CN" altLang="en-US" dirty="0"/>
              <a:t>（</a:t>
            </a:r>
            <a:r>
              <a:rPr lang="en-US" altLang="zh-CN" dirty="0"/>
              <a:t>BURST EDO DRAM </a:t>
            </a:r>
            <a:r>
              <a:rPr lang="zh-CN" altLang="en-US" dirty="0"/>
              <a:t>，突发式</a:t>
            </a:r>
            <a:r>
              <a:rPr lang="en-US" altLang="zh-CN" dirty="0"/>
              <a:t>EDO DRAM</a:t>
            </a:r>
            <a:r>
              <a:rPr lang="zh-CN" altLang="en-US" dirty="0"/>
              <a:t>）</a:t>
            </a:r>
            <a:br>
              <a:rPr lang="zh-CN" altLang="en-US" dirty="0"/>
            </a:br>
            <a:br>
              <a:rPr lang="zh-CN" altLang="en-US" dirty="0"/>
            </a:br>
            <a:r>
              <a:rPr lang="zh-CN" altLang="en-US" dirty="0"/>
              <a:t>　 </a:t>
            </a:r>
            <a:r>
              <a:rPr lang="en-US" altLang="zh-CN" dirty="0"/>
              <a:t>BEDO DRAM</a:t>
            </a:r>
            <a:r>
              <a:rPr lang="zh-CN" altLang="en-US" dirty="0"/>
              <a:t>是突发式的读取方式，也就是当一个数据地址被送出后，剩下的三个数据每一个都只需要一个周期就能读取。</a:t>
            </a:r>
            <a:r>
              <a:rPr lang="en-US" altLang="zh-CN" dirty="0"/>
              <a:t>BEDO </a:t>
            </a:r>
            <a:r>
              <a:rPr lang="zh-CN" altLang="en-US" dirty="0"/>
              <a:t>的主要加强之处是在芯片上增加了一个地址计数器来追踪下一个地址。</a:t>
            </a:r>
            <a:r>
              <a:rPr lang="en-US" altLang="zh-CN" dirty="0"/>
              <a:t>BEDO DRAM</a:t>
            </a:r>
            <a:r>
              <a:rPr lang="zh-CN" altLang="en-US" dirty="0"/>
              <a:t>可以一次存取一批数据而</a:t>
            </a:r>
            <a:r>
              <a:rPr lang="en-US" altLang="zh-CN" dirty="0"/>
              <a:t>EDO DRAM</a:t>
            </a:r>
            <a:r>
              <a:rPr lang="zh-CN" altLang="en-US" dirty="0"/>
              <a:t>只能存取一组数据，所以</a:t>
            </a:r>
            <a:r>
              <a:rPr lang="en-US" altLang="zh-CN" dirty="0"/>
              <a:t>BEDO DRAM</a:t>
            </a:r>
            <a:r>
              <a:rPr lang="zh-CN" altLang="en-US" dirty="0"/>
              <a:t>比</a:t>
            </a:r>
            <a:r>
              <a:rPr lang="en-US" altLang="zh-CN" dirty="0"/>
              <a:t>EDO DRAM</a:t>
            </a:r>
            <a:r>
              <a:rPr lang="zh-CN" altLang="en-US" dirty="0"/>
              <a:t>更快。但</a:t>
            </a:r>
            <a:r>
              <a:rPr lang="en-US" altLang="zh-CN" dirty="0"/>
              <a:t>BEDO DRAM </a:t>
            </a:r>
            <a:r>
              <a:rPr lang="zh-CN" altLang="en-US" dirty="0"/>
              <a:t>在内存市场上只是昙花一现，只有很少的主板支持（如</a:t>
            </a:r>
            <a:r>
              <a:rPr lang="en-US" altLang="zh-CN" dirty="0"/>
              <a:t>VIA APOLLO VP2</a:t>
            </a:r>
            <a:r>
              <a:rPr lang="zh-CN" altLang="en-US" dirty="0"/>
              <a:t>），很快就被</a:t>
            </a:r>
            <a:r>
              <a:rPr lang="en-US" altLang="zh-CN" dirty="0"/>
              <a:t>DRAM</a:t>
            </a:r>
            <a:r>
              <a:rPr lang="zh-CN" altLang="en-US" dirty="0"/>
              <a:t>替代了。</a:t>
            </a:r>
            <a:br>
              <a:rPr lang="zh-CN" altLang="en-US" dirty="0"/>
            </a:br>
            <a:br>
              <a:rPr lang="zh-CN" altLang="en-US" dirty="0"/>
            </a:br>
            <a:r>
              <a:rPr lang="zh-CN" altLang="en-US" dirty="0"/>
              <a:t>　 </a:t>
            </a:r>
            <a:r>
              <a:rPr lang="en-US" altLang="zh-CN" dirty="0"/>
              <a:t>4</a:t>
            </a:r>
            <a:r>
              <a:rPr lang="zh-CN" altLang="en-US" dirty="0"/>
              <a:t>． </a:t>
            </a:r>
            <a:r>
              <a:rPr lang="en-US" altLang="zh-CN" dirty="0"/>
              <a:t>SDRAM</a:t>
            </a:r>
            <a:r>
              <a:rPr lang="zh-CN" altLang="en-US" dirty="0"/>
              <a:t>（</a:t>
            </a:r>
            <a:r>
              <a:rPr lang="en-US" altLang="zh-CN" dirty="0"/>
              <a:t>SYNCHRONOUS DRAM</a:t>
            </a:r>
            <a:r>
              <a:rPr lang="zh-CN" altLang="en-US" dirty="0"/>
              <a:t>）</a:t>
            </a:r>
            <a:br>
              <a:rPr lang="zh-CN" altLang="en-US" dirty="0"/>
            </a:br>
            <a:br>
              <a:rPr lang="zh-CN" altLang="en-US" dirty="0"/>
            </a:br>
            <a:r>
              <a:rPr lang="zh-CN" altLang="en-US" dirty="0"/>
              <a:t>　 </a:t>
            </a:r>
            <a:r>
              <a:rPr lang="en-US" altLang="zh-CN" dirty="0"/>
              <a:t>SDRAM </a:t>
            </a:r>
            <a:r>
              <a:rPr lang="zh-CN" altLang="en-US" dirty="0"/>
              <a:t>的最大特点就是可以与</a:t>
            </a:r>
            <a:r>
              <a:rPr lang="en-US" altLang="zh-CN" dirty="0"/>
              <a:t>CPU</a:t>
            </a:r>
            <a:r>
              <a:rPr lang="zh-CN" altLang="en-US" dirty="0"/>
              <a:t>的外频同步，可以取消等待周期，减少了数据传输的延迟。而此前的</a:t>
            </a:r>
            <a:r>
              <a:rPr lang="en-US" altLang="zh-CN" dirty="0"/>
              <a:t>DRAM </a:t>
            </a:r>
            <a:r>
              <a:rPr lang="zh-CN" altLang="en-US" dirty="0"/>
              <a:t>都使用异步方式工作，由于没有与系统的外频同步，在存取数据时，，如</a:t>
            </a:r>
            <a:r>
              <a:rPr lang="en-US" altLang="zh-CN" dirty="0"/>
              <a:t>SDRAM</a:t>
            </a:r>
            <a:r>
              <a:rPr lang="zh-CN" altLang="en-US" dirty="0"/>
              <a:t>可以使存储器控制器知道在哪一个时钟脉冲周期使数据请求使能，因此数据可在脉冲沿来到之前便开始传输，而</a:t>
            </a:r>
            <a:r>
              <a:rPr lang="en-US" altLang="zh-CN" dirty="0"/>
              <a:t>EDO DRAM</a:t>
            </a:r>
            <a:r>
              <a:rPr lang="zh-CN" altLang="en-US" dirty="0"/>
              <a:t>每隔</a:t>
            </a:r>
            <a:r>
              <a:rPr lang="en-US" altLang="zh-CN" dirty="0"/>
              <a:t>2</a:t>
            </a:r>
            <a:r>
              <a:rPr lang="zh-CN" altLang="en-US" dirty="0"/>
              <a:t>时钟才开系统必须等待若干时序才能接受和送出数据始传输，</a:t>
            </a:r>
            <a:r>
              <a:rPr lang="en-US" altLang="zh-CN" dirty="0"/>
              <a:t>FPM DRAM</a:t>
            </a:r>
            <a:r>
              <a:rPr lang="zh-CN" altLang="en-US" dirty="0"/>
              <a:t>每隔</a:t>
            </a:r>
            <a:r>
              <a:rPr lang="en-US" altLang="zh-CN" dirty="0"/>
              <a:t>3</a:t>
            </a:r>
            <a:r>
              <a:rPr lang="zh-CN" altLang="en-US" dirty="0"/>
              <a:t>个时钟脉冲周期才开始传输，从而制约了传输率。当</a:t>
            </a:r>
            <a:r>
              <a:rPr lang="en-US" altLang="zh-CN" dirty="0"/>
              <a:t>CPU</a:t>
            </a:r>
            <a:r>
              <a:rPr lang="zh-CN" altLang="en-US" dirty="0"/>
              <a:t>的频率越来越高后，异步</a:t>
            </a:r>
            <a:r>
              <a:rPr lang="en-US" altLang="zh-CN" dirty="0"/>
              <a:t>DRAM</a:t>
            </a:r>
            <a:r>
              <a:rPr lang="zh-CN" altLang="en-US" dirty="0"/>
              <a:t>的数据传输率就成为系统的瓶颈，而且，随着频率的提高，异步</a:t>
            </a:r>
            <a:r>
              <a:rPr lang="en-US" altLang="zh-CN" dirty="0"/>
              <a:t>DRAM</a:t>
            </a:r>
            <a:r>
              <a:rPr lang="zh-CN" altLang="en-US" dirty="0"/>
              <a:t>与</a:t>
            </a:r>
            <a:r>
              <a:rPr lang="en-US" altLang="zh-CN" dirty="0"/>
              <a:t>SDRAM</a:t>
            </a:r>
            <a:r>
              <a:rPr lang="zh-CN" altLang="en-US" dirty="0"/>
              <a:t>的性能差距会越来越大。</a:t>
            </a:r>
            <a:br>
              <a:rPr lang="zh-CN" altLang="en-US" dirty="0"/>
            </a:br>
            <a:endParaRPr lang="zh-CN" altLang="en-US" dirty="0"/>
          </a:p>
        </p:txBody>
      </p:sp>
      <p:sp>
        <p:nvSpPr>
          <p:cNvPr id="24064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B393BE5-0CE0-4098-B932-680C23E54050}" type="slidenum">
              <a:rPr lang="en-US" altLang="zh-CN" sz="1300" smtClean="0"/>
              <a:pPr>
                <a:spcBef>
                  <a:spcPct val="0"/>
                </a:spcBef>
              </a:pPr>
              <a:t>36</a:t>
            </a:fld>
            <a:endParaRPr lang="en-US" altLang="zh-CN" sz="1300"/>
          </a:p>
        </p:txBody>
      </p:sp>
    </p:spTree>
    <p:extLst>
      <p:ext uri="{BB962C8B-B14F-4D97-AF65-F5344CB8AC3E}">
        <p14:creationId xmlns:p14="http://schemas.microsoft.com/office/powerpoint/2010/main" val="708770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xfrm>
            <a:off x="992188" y="768350"/>
            <a:ext cx="5114925" cy="3836988"/>
          </a:xfrm>
          <a:ln/>
        </p:spPr>
      </p:sp>
      <p:sp>
        <p:nvSpPr>
          <p:cNvPr id="2600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601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AF4F38-BC99-47B1-8A30-E263689DCFDB}" type="slidenum">
              <a:rPr lang="en-US" altLang="zh-CN" sz="1300" smtClean="0"/>
              <a:pPr>
                <a:spcBef>
                  <a:spcPct val="0"/>
                </a:spcBef>
              </a:pPr>
              <a:t>44</a:t>
            </a:fld>
            <a:endParaRPr lang="en-US" altLang="zh-CN" sz="1300"/>
          </a:p>
        </p:txBody>
      </p:sp>
    </p:spTree>
    <p:extLst>
      <p:ext uri="{BB962C8B-B14F-4D97-AF65-F5344CB8AC3E}">
        <p14:creationId xmlns:p14="http://schemas.microsoft.com/office/powerpoint/2010/main" val="1805623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9CF8A9B-2F22-4ABF-94D2-7F94241247AD}" type="slidenum">
              <a:rPr lang="en-US" altLang="zh-CN" sz="1300" smtClean="0"/>
              <a:pPr>
                <a:spcBef>
                  <a:spcPct val="0"/>
                </a:spcBef>
              </a:pPr>
              <a:t>48</a:t>
            </a:fld>
            <a:endParaRPr lang="en-US" altLang="zh-CN" sz="1300"/>
          </a:p>
        </p:txBody>
      </p:sp>
      <p:sp>
        <p:nvSpPr>
          <p:cNvPr id="267267" name="Rectangle 2"/>
          <p:cNvSpPr>
            <a:spLocks noGrp="1" noRot="1" noChangeAspect="1" noChangeArrowheads="1" noTextEdit="1"/>
          </p:cNvSpPr>
          <p:nvPr>
            <p:ph type="sldImg"/>
          </p:nvPr>
        </p:nvSpPr>
        <p:spPr>
          <a:xfrm>
            <a:off x="992188" y="768350"/>
            <a:ext cx="5114925" cy="3836988"/>
          </a:xfrm>
          <a:ln/>
        </p:spPr>
      </p:sp>
      <p:sp>
        <p:nvSpPr>
          <p:cNvPr id="267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其容量为</a:t>
            </a:r>
            <a:r>
              <a:rPr lang="en-US" altLang="zh-CN">
                <a:latin typeface="Arial" panose="020B0604020202020204" pitchFamily="34" charset="0"/>
              </a:rPr>
              <a:t>1K×1</a:t>
            </a:r>
            <a:r>
              <a:rPr lang="zh-CN" altLang="en-US">
                <a:latin typeface="Arial" panose="020B0604020202020204" pitchFamily="34" charset="0"/>
              </a:rPr>
              <a:t>位，采用重合法驱动，行、列地址线分别经行、列译码器，各得</a:t>
            </a:r>
            <a:r>
              <a:rPr lang="en-US" altLang="zh-CN">
                <a:latin typeface="Arial" panose="020B0604020202020204" pitchFamily="34" charset="0"/>
              </a:rPr>
              <a:t>32</a:t>
            </a:r>
            <a:r>
              <a:rPr lang="zh-CN" altLang="en-US">
                <a:latin typeface="Arial" panose="020B0604020202020204" pitchFamily="34" charset="0"/>
              </a:rPr>
              <a:t>根行、列选择线。行选择线与列选择线交叉处既可有耦合元件</a:t>
            </a:r>
            <a:r>
              <a:rPr lang="en-US" altLang="zh-CN">
                <a:latin typeface="Arial" panose="020B0604020202020204" pitchFamily="34" charset="0"/>
              </a:rPr>
              <a:t>MOS</a:t>
            </a:r>
            <a:r>
              <a:rPr lang="zh-CN" altLang="en-US">
                <a:latin typeface="Arial" panose="020B0604020202020204" pitchFamily="34" charset="0"/>
              </a:rPr>
              <a:t>管，也可没有。列选择线各控制一个列控制管，</a:t>
            </a:r>
            <a:r>
              <a:rPr lang="en-US" altLang="zh-CN">
                <a:latin typeface="Arial" panose="020B0604020202020204" pitchFamily="34" charset="0"/>
              </a:rPr>
              <a:t>32</a:t>
            </a:r>
            <a:r>
              <a:rPr lang="zh-CN" altLang="en-US">
                <a:latin typeface="Arial" panose="020B0604020202020204" pitchFamily="34" charset="0"/>
              </a:rPr>
              <a:t>个列控制管的输出端共连一个读放大器；当地址为全“</a:t>
            </a:r>
            <a:r>
              <a:rPr lang="en-US" altLang="zh-CN">
                <a:latin typeface="Arial" panose="020B0604020202020204" pitchFamily="34" charset="0"/>
              </a:rPr>
              <a:t>0”</a:t>
            </a:r>
            <a:r>
              <a:rPr lang="zh-CN" altLang="en-US">
                <a:latin typeface="Arial" panose="020B0604020202020204" pitchFamily="34" charset="0"/>
              </a:rPr>
              <a:t>时；第</a:t>
            </a:r>
            <a:r>
              <a:rPr lang="en-US" altLang="zh-CN">
                <a:latin typeface="Arial" panose="020B0604020202020204" pitchFamily="34" charset="0"/>
              </a:rPr>
              <a:t>0</a:t>
            </a:r>
            <a:r>
              <a:rPr lang="zh-CN" altLang="en-US">
                <a:latin typeface="Arial" panose="020B0604020202020204" pitchFamily="34" charset="0"/>
              </a:rPr>
              <a:t>行、</a:t>
            </a:r>
            <a:r>
              <a:rPr lang="en-US" altLang="zh-CN">
                <a:latin typeface="Arial" panose="020B0604020202020204" pitchFamily="34" charset="0"/>
              </a:rPr>
              <a:t>0</a:t>
            </a:r>
            <a:r>
              <a:rPr lang="zh-CN" altLang="en-US">
                <a:latin typeface="Arial" panose="020B0604020202020204" pitchFamily="34" charset="0"/>
              </a:rPr>
              <a:t>列被选中，若其交叉处有耦合元件</a:t>
            </a:r>
            <a:r>
              <a:rPr lang="en-US" altLang="zh-CN">
                <a:latin typeface="Arial" panose="020B0604020202020204" pitchFamily="34" charset="0"/>
              </a:rPr>
              <a:t>MOS</a:t>
            </a:r>
            <a:r>
              <a:rPr lang="zh-CN" altLang="en-US">
                <a:latin typeface="Arial" panose="020B0604020202020204" pitchFamily="34" charset="0"/>
              </a:rPr>
              <a:t>管，因其导通而使列线输出为低电平，经读放大器反相为高电平，输出“</a:t>
            </a:r>
            <a:r>
              <a:rPr lang="en-US" altLang="zh-CN">
                <a:latin typeface="Arial" panose="020B0604020202020204" pitchFamily="34" charset="0"/>
              </a:rPr>
              <a:t>1”</a:t>
            </a:r>
            <a:r>
              <a:rPr lang="zh-CN" altLang="en-US">
                <a:latin typeface="Arial" panose="020B0604020202020204" pitchFamily="34" charset="0"/>
              </a:rPr>
              <a:t>。当地址</a:t>
            </a:r>
            <a:r>
              <a:rPr lang="en-US" altLang="zh-CN">
                <a:latin typeface="Arial" panose="020B0604020202020204" pitchFamily="34" charset="0"/>
              </a:rPr>
              <a:t>A4</a:t>
            </a:r>
            <a:r>
              <a:rPr lang="zh-CN" altLang="en-US">
                <a:latin typeface="Arial" panose="020B0604020202020204" pitchFamily="34" charset="0"/>
              </a:rPr>
              <a:t>～</a:t>
            </a:r>
            <a:r>
              <a:rPr lang="en-US" altLang="zh-CN">
                <a:latin typeface="Arial" panose="020B0604020202020204" pitchFamily="34" charset="0"/>
              </a:rPr>
              <a:t>A0</a:t>
            </a:r>
            <a:r>
              <a:rPr lang="zh-CN" altLang="en-US">
                <a:latin typeface="Arial" panose="020B0604020202020204" pitchFamily="34" charset="0"/>
              </a:rPr>
              <a:t>为</a:t>
            </a:r>
            <a:r>
              <a:rPr lang="en-US" altLang="zh-CN">
                <a:latin typeface="Arial" panose="020B0604020202020204" pitchFamily="34" charset="0"/>
              </a:rPr>
              <a:t>11111</a:t>
            </a:r>
            <a:r>
              <a:rPr lang="zh-CN" altLang="en-US">
                <a:latin typeface="Arial" panose="020B0604020202020204" pitchFamily="34" charset="0"/>
              </a:rPr>
              <a:t>，</a:t>
            </a:r>
            <a:r>
              <a:rPr lang="en-US" altLang="zh-CN">
                <a:latin typeface="Arial" panose="020B0604020202020204" pitchFamily="34" charset="0"/>
              </a:rPr>
              <a:t>A9</a:t>
            </a:r>
            <a:r>
              <a:rPr lang="zh-CN" altLang="en-US">
                <a:latin typeface="Arial" panose="020B0604020202020204" pitchFamily="34" charset="0"/>
              </a:rPr>
              <a:t>～</a:t>
            </a:r>
            <a:r>
              <a:rPr lang="en-US" altLang="zh-CN">
                <a:latin typeface="Arial" panose="020B0604020202020204" pitchFamily="34" charset="0"/>
              </a:rPr>
              <a:t>A5</a:t>
            </a:r>
            <a:r>
              <a:rPr lang="zh-CN" altLang="en-US">
                <a:latin typeface="Arial" panose="020B0604020202020204" pitchFamily="34" charset="0"/>
              </a:rPr>
              <a:t>为</a:t>
            </a:r>
            <a:r>
              <a:rPr lang="en-US" altLang="zh-CN">
                <a:latin typeface="Arial" panose="020B0604020202020204" pitchFamily="34" charset="0"/>
              </a:rPr>
              <a:t>00000</a:t>
            </a:r>
            <a:r>
              <a:rPr lang="zh-CN" altLang="en-US">
                <a:latin typeface="Arial" panose="020B0604020202020204" pitchFamily="34" charset="0"/>
              </a:rPr>
              <a:t>时，即第</a:t>
            </a:r>
            <a:r>
              <a:rPr lang="en-US" altLang="zh-CN">
                <a:latin typeface="Arial" panose="020B0604020202020204" pitchFamily="34" charset="0"/>
              </a:rPr>
              <a:t>31</a:t>
            </a:r>
            <a:r>
              <a:rPr lang="zh-CN" altLang="en-US">
                <a:latin typeface="Arial" panose="020B0604020202020204" pitchFamily="34" charset="0"/>
              </a:rPr>
              <a:t>行、第</a:t>
            </a:r>
            <a:r>
              <a:rPr lang="en-US" altLang="zh-CN">
                <a:latin typeface="Arial" panose="020B0604020202020204" pitchFamily="34" charset="0"/>
              </a:rPr>
              <a:t>0</a:t>
            </a:r>
            <a:r>
              <a:rPr lang="zh-CN" altLang="en-US">
                <a:latin typeface="Arial" panose="020B0604020202020204" pitchFamily="34" charset="0"/>
              </a:rPr>
              <a:t>列被选中，但此刻行、列的交叉处无</a:t>
            </a:r>
            <a:r>
              <a:rPr lang="en-US" altLang="zh-CN">
                <a:latin typeface="Arial" panose="020B0604020202020204" pitchFamily="34" charset="0"/>
              </a:rPr>
              <a:t>MOS</a:t>
            </a:r>
            <a:r>
              <a:rPr lang="zh-CN" altLang="en-US">
                <a:latin typeface="Arial" panose="020B0604020202020204" pitchFamily="34" charset="0"/>
              </a:rPr>
              <a:t>管，故</a:t>
            </a:r>
            <a:r>
              <a:rPr lang="en-US" altLang="zh-CN">
                <a:latin typeface="Arial" panose="020B0604020202020204" pitchFamily="34" charset="0"/>
              </a:rPr>
              <a:t>0</a:t>
            </a:r>
            <a:r>
              <a:rPr lang="zh-CN" altLang="en-US">
                <a:latin typeface="Arial" panose="020B0604020202020204" pitchFamily="34" charset="0"/>
              </a:rPr>
              <a:t>列线输出为高电平，经读放大器反相为“</a:t>
            </a:r>
            <a:r>
              <a:rPr lang="en-US" altLang="zh-CN">
                <a:latin typeface="Arial" panose="020B0604020202020204" pitchFamily="34" charset="0"/>
              </a:rPr>
              <a:t>0”</a:t>
            </a:r>
            <a:r>
              <a:rPr lang="zh-CN" altLang="en-US">
                <a:latin typeface="Arial" panose="020B0604020202020204" pitchFamily="34" charset="0"/>
              </a:rPr>
              <a:t>输出。可见，用行、列交叉处是否有耦合元件</a:t>
            </a:r>
            <a:r>
              <a:rPr lang="en-US" altLang="zh-CN">
                <a:latin typeface="Arial" panose="020B0604020202020204" pitchFamily="34" charset="0"/>
              </a:rPr>
              <a:t>MOS</a:t>
            </a:r>
            <a:r>
              <a:rPr lang="zh-CN" altLang="en-US">
                <a:latin typeface="Arial" panose="020B0604020202020204" pitchFamily="34" charset="0"/>
              </a:rPr>
              <a:t>管，便可区分原存放“</a:t>
            </a:r>
            <a:r>
              <a:rPr lang="en-US" altLang="zh-CN">
                <a:latin typeface="Arial" panose="020B0604020202020204" pitchFamily="34" charset="0"/>
              </a:rPr>
              <a:t>1”</a:t>
            </a:r>
            <a:r>
              <a:rPr lang="zh-CN" altLang="en-US">
                <a:latin typeface="Arial" panose="020B0604020202020204" pitchFamily="34" charset="0"/>
              </a:rPr>
              <a:t>还是存“</a:t>
            </a:r>
            <a:r>
              <a:rPr lang="en-US" altLang="zh-CN">
                <a:latin typeface="Arial" panose="020B0604020202020204" pitchFamily="34" charset="0"/>
              </a:rPr>
              <a:t>0”</a:t>
            </a:r>
            <a:r>
              <a:rPr lang="zh-CN" altLang="en-US">
                <a:latin typeface="Arial" panose="020B0604020202020204" pitchFamily="34" charset="0"/>
              </a:rPr>
              <a:t>。当然，此</a:t>
            </a:r>
            <a:r>
              <a:rPr lang="en-US" altLang="zh-CN">
                <a:latin typeface="Arial" panose="020B0604020202020204" pitchFamily="34" charset="0"/>
              </a:rPr>
              <a:t>ROM</a:t>
            </a:r>
            <a:r>
              <a:rPr lang="zh-CN" altLang="en-US">
                <a:latin typeface="Arial" panose="020B0604020202020204" pitchFamily="34" charset="0"/>
              </a:rPr>
              <a:t>制成后不可能改变原行、列交叉处的是否存在</a:t>
            </a:r>
            <a:r>
              <a:rPr lang="en-US" altLang="zh-CN">
                <a:latin typeface="Arial" panose="020B0604020202020204" pitchFamily="34" charset="0"/>
              </a:rPr>
              <a:t>MOS</a:t>
            </a:r>
            <a:r>
              <a:rPr lang="zh-CN" altLang="en-US">
                <a:latin typeface="Arial" panose="020B0604020202020204" pitchFamily="34" charset="0"/>
              </a:rPr>
              <a:t>管，所以，用户是无法改变原始状态的。</a:t>
            </a:r>
            <a:br>
              <a:rPr lang="zh-CN" altLang="en-US">
                <a:latin typeface="Arial" panose="020B0604020202020204" pitchFamily="34" charset="0"/>
              </a:rPr>
            </a:br>
            <a:endParaRPr lang="zh-CN" altLang="en-US">
              <a:latin typeface="Arial" panose="020B0604020202020204" pitchFamily="34" charset="0"/>
            </a:endParaRPr>
          </a:p>
        </p:txBody>
      </p:sp>
    </p:spTree>
    <p:extLst>
      <p:ext uri="{BB962C8B-B14F-4D97-AF65-F5344CB8AC3E}">
        <p14:creationId xmlns:p14="http://schemas.microsoft.com/office/powerpoint/2010/main" val="409521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t>‹#›</a:t>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951540751"/>
      </p:ext>
    </p:extLst>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93303429"/>
      </p:ext>
    </p:extLst>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79288925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11367309"/>
      </p:ext>
    </p:extLst>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497121878"/>
      </p:ext>
    </p:extLst>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525367455"/>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48118857"/>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571332271"/>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64599560"/>
      </p:ext>
    </p:extLst>
  </p:cSld>
  <p:clrMapOvr>
    <a:masterClrMapping/>
  </p:clrMapOvr>
  <p:transition spd="med">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8229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95400"/>
            <a:ext cx="3962400" cy="4602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4400" y="1295400"/>
            <a:ext cx="3962400" cy="4602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7E2FC368-C494-4FB4-8DBA-B1DCFADE2584}" type="slidenum">
              <a:rPr lang="en-US" altLang="zh-CN"/>
              <a:pPr>
                <a:defRPr/>
              </a:pPr>
              <a:t>‹#›</a:t>
            </a:fld>
            <a:endParaRPr lang="en-US" altLang="zh-CN" dirty="0"/>
          </a:p>
        </p:txBody>
      </p:sp>
    </p:spTree>
    <p:extLst>
      <p:ext uri="{BB962C8B-B14F-4D97-AF65-F5344CB8AC3E}">
        <p14:creationId xmlns:p14="http://schemas.microsoft.com/office/powerpoint/2010/main" val="346483580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9"/>
            <a:ext cx="7055380" cy="536870"/>
          </a:xfrm>
        </p:spPr>
        <p:txBody>
          <a:bodyPr/>
          <a:lstStyle>
            <a:lvl1pPr>
              <a:defRPr sz="2800">
                <a:solidFill>
                  <a:srgbClr val="FFC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270451"/>
            <a:ext cx="8071485" cy="5016056"/>
          </a:xfrm>
        </p:spPr>
        <p:txBody>
          <a:bodyPr/>
          <a:lstStyle>
            <a:lvl1pPr marL="342906" indent="-342906" algn="just">
              <a:lnSpc>
                <a:spcPts val="2900"/>
              </a:lnSpc>
              <a:spcBef>
                <a:spcPts val="0"/>
              </a:spcBef>
              <a:buClr>
                <a:srgbClr val="FFFFCC"/>
              </a:buClr>
              <a:buSzPct val="75000"/>
              <a:buFont typeface="Wingdings" panose="05000000000000000000" pitchFamily="2" charset="2"/>
              <a:buChar char="p"/>
              <a:defRPr sz="2600">
                <a:solidFill>
                  <a:srgbClr val="FFFF00"/>
                </a:solidFill>
              </a:defRPr>
            </a:lvl1pPr>
            <a:lvl2pPr marL="742962" indent="-285755" algn="just">
              <a:lnSpc>
                <a:spcPts val="2900"/>
              </a:lnSpc>
              <a:spcBef>
                <a:spcPts val="0"/>
              </a:spcBef>
              <a:buClr>
                <a:srgbClr val="FFC000"/>
              </a:buClr>
              <a:buSzPct val="75000"/>
              <a:buFont typeface="Wingdings" panose="05000000000000000000" pitchFamily="2" charset="2"/>
              <a:buChar char="Ø"/>
              <a:defRPr sz="2400"/>
            </a:lvl2pPr>
            <a:lvl3pPr marL="1143020" indent="-228604" algn="just">
              <a:lnSpc>
                <a:spcPts val="2900"/>
              </a:lnSpc>
              <a:spcBef>
                <a:spcPts val="0"/>
              </a:spcBef>
              <a:buClr>
                <a:srgbClr val="92D050"/>
              </a:buClr>
              <a:buSzPct val="75000"/>
              <a:buFont typeface="Wingdings" panose="05000000000000000000" pitchFamily="2" charset="2"/>
              <a:buChar char="u"/>
              <a:defRPr sz="2000"/>
            </a:lvl3pPr>
            <a:lvl4pPr marL="1600227" indent="-228604" algn="just">
              <a:lnSpc>
                <a:spcPts val="2900"/>
              </a:lnSpc>
              <a:spcBef>
                <a:spcPts val="0"/>
              </a:spcBef>
              <a:buClr>
                <a:srgbClr val="FFFFCC"/>
              </a:buClr>
              <a:buSzPct val="75000"/>
              <a:buFont typeface="Wingdings" panose="05000000000000000000" pitchFamily="2" charset="2"/>
              <a:buChar char="p"/>
              <a:defRPr sz="1800"/>
            </a:lvl4pPr>
            <a:lvl5pPr marL="2057434" indent="-228604" algn="just">
              <a:lnSpc>
                <a:spcPts val="2900"/>
              </a:lnSpc>
              <a:spcBef>
                <a:spcPts val="0"/>
              </a:spcBef>
              <a:buClr>
                <a:srgbClr val="FFFFCC"/>
              </a:buClr>
              <a:buSzPct val="75000"/>
              <a:buFont typeface="Wingdings" panose="05000000000000000000" pitchFamily="2" charset="2"/>
              <a:buChar char="p"/>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2400"/>
            </a:lvl1pPr>
          </a:lstStyle>
          <a:p>
            <a:fld id="{4CA3740B-48FD-45C0-9C37-24627F0F7EDC}" type="slidenum">
              <a:rPr lang="zh-CN" altLang="en-US" smtClean="0"/>
              <a:pPr/>
              <a:t>‹#›</a:t>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710315148"/>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30244012"/>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5618208"/>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84881129"/>
      </p:ext>
    </p:extLst>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77227352"/>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19788987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90678759"/>
      </p:ext>
    </p:extLst>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953182559"/>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8489515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Lst>
  <p:transition spd="med">
    <p:push/>
  </p:transition>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03916"/>
            <a:ext cx="8229600" cy="1277130"/>
          </a:xfrm>
        </p:spPr>
        <p:txBody>
          <a:bodyPr/>
          <a:lstStyle/>
          <a:p>
            <a:pPr algn="ctr"/>
            <a:r>
              <a:rPr lang="zh-CN" altLang="en-US" sz="4000" b="1" dirty="0">
                <a:solidFill>
                  <a:srgbClr val="FFC000"/>
                </a:solidFill>
                <a:latin typeface="+mj-ea"/>
              </a:rPr>
              <a:t>嵌入式存储器子系统</a:t>
            </a: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t>1</a:t>
            </a:fld>
            <a:endParaRPr lang="zh-CN" altLang="en-US" dirty="0"/>
          </a:p>
        </p:txBody>
      </p:sp>
    </p:spTree>
    <p:extLst>
      <p:ext uri="{BB962C8B-B14F-4D97-AF65-F5344CB8AC3E}">
        <p14:creationId xmlns:p14="http://schemas.microsoft.com/office/powerpoint/2010/main" val="619440489"/>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F65EAAE-9A61-4292-AADA-65BFC67DE797}"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10</a:t>
            </a:fld>
            <a:endParaRPr kumimoji="0" lang="en-US" altLang="zh-CN" sz="1400" b="0">
              <a:solidFill>
                <a:srgbClr val="FF99FF"/>
              </a:solidFill>
              <a:latin typeface="Arial" panose="020B0604020202020204" pitchFamily="34" charset="0"/>
            </a:endParaRPr>
          </a:p>
        </p:txBody>
      </p:sp>
      <p:graphicFrame>
        <p:nvGraphicFramePr>
          <p:cNvPr id="209924" name="Object 4"/>
          <p:cNvGraphicFramePr>
            <a:graphicFrameLocks noChangeAspect="1"/>
          </p:cNvGraphicFramePr>
          <p:nvPr/>
        </p:nvGraphicFramePr>
        <p:xfrm>
          <a:off x="0" y="609600"/>
          <a:ext cx="9144000" cy="2138363"/>
        </p:xfrm>
        <a:graphic>
          <a:graphicData uri="http://schemas.openxmlformats.org/presentationml/2006/ole">
            <mc:AlternateContent xmlns:mc="http://schemas.openxmlformats.org/markup-compatibility/2006">
              <mc:Choice xmlns:v="urn:schemas-microsoft-com:vml" Requires="v">
                <p:oleObj spid="_x0000_s9314" name="图片" r:id="rId3" imgW="5135880" imgH="3418332" progId="Word.Picture.8">
                  <p:embed/>
                </p:oleObj>
              </mc:Choice>
              <mc:Fallback>
                <p:oleObj name="图片" r:id="rId3" imgW="5135880" imgH="341833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700" t="-421" r="562" b="65190"/>
                      <a:stretch>
                        <a:fillRect/>
                      </a:stretch>
                    </p:blipFill>
                    <p:spPr bwMode="auto">
                      <a:xfrm>
                        <a:off x="0" y="609600"/>
                        <a:ext cx="9144000" cy="2138363"/>
                      </a:xfrm>
                      <a:prstGeom prst="rect">
                        <a:avLst/>
                      </a:prstGeom>
                      <a:solidFill>
                        <a:schemeClr val="tx1"/>
                      </a:solidFill>
                      <a:ln w="6350">
                        <a:solidFill>
                          <a:schemeClr val="tx1">
                            <a:lumMod val="75000"/>
                          </a:schemeClr>
                        </a:solidFill>
                        <a:miter lim="800000"/>
                        <a:headEnd/>
                        <a:tailEnd/>
                      </a:ln>
                    </p:spPr>
                  </p:pic>
                </p:oleObj>
              </mc:Fallback>
            </mc:AlternateContent>
          </a:graphicData>
        </a:graphic>
      </p:graphicFrame>
      <p:sp>
        <p:nvSpPr>
          <p:cNvPr id="129029" name="Rectangle 5"/>
          <p:cNvSpPr>
            <a:spLocks noChangeArrowheads="1"/>
          </p:cNvSpPr>
          <p:nvPr/>
        </p:nvSpPr>
        <p:spPr bwMode="auto">
          <a:xfrm>
            <a:off x="457200" y="3138488"/>
            <a:ext cx="838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defRPr/>
            </a:pPr>
            <a:r>
              <a:rPr lang="en-US" altLang="zh-CN" sz="2200" b="0" i="1" dirty="0" err="1">
                <a:solidFill>
                  <a:schemeClr val="tx1"/>
                </a:solidFill>
                <a:ea typeface="Tahoma" panose="020B0604030504040204" pitchFamily="34" charset="0"/>
              </a:rPr>
              <a:t>t</a:t>
            </a:r>
            <a:r>
              <a:rPr lang="en-US" altLang="zh-CN" sz="2200" b="0" baseline="-25000" dirty="0" err="1">
                <a:solidFill>
                  <a:schemeClr val="tx1"/>
                </a:solidFill>
                <a:ea typeface="Tahoma" panose="020B0604030504040204" pitchFamily="34" charset="0"/>
              </a:rPr>
              <a:t>A</a:t>
            </a:r>
            <a:r>
              <a:rPr lang="en-US" altLang="zh-CN" sz="2200" b="0" baseline="-25000" dirty="0">
                <a:solidFill>
                  <a:schemeClr val="tx1"/>
                </a:solidFill>
                <a:ea typeface="Tahoma" panose="020B0604030504040204" pitchFamily="34" charset="0"/>
              </a:rPr>
              <a:t> </a:t>
            </a:r>
            <a:r>
              <a:rPr lang="zh-CN" altLang="en-US" sz="2200" b="0" dirty="0">
                <a:solidFill>
                  <a:schemeClr val="tx1"/>
                </a:solidFill>
                <a:ea typeface="+mn-ea"/>
              </a:rPr>
              <a:t>：地址有效到数据有效的时间；</a:t>
            </a:r>
          </a:p>
          <a:p>
            <a:pPr eaLnBrk="1" hangingPunct="1">
              <a:lnSpc>
                <a:spcPct val="90000"/>
              </a:lnSpc>
              <a:defRPr/>
            </a:pPr>
            <a:r>
              <a:rPr lang="en-US" altLang="zh-CN" sz="2200" b="0" i="1" dirty="0" err="1">
                <a:solidFill>
                  <a:schemeClr val="tx1"/>
                </a:solidFill>
                <a:ea typeface="Tahoma" panose="020B0604030504040204" pitchFamily="34" charset="0"/>
              </a:rPr>
              <a:t>t</a:t>
            </a:r>
            <a:r>
              <a:rPr lang="en-US" altLang="zh-CN" sz="2200" b="0" baseline="-25000" dirty="0" err="1">
                <a:solidFill>
                  <a:schemeClr val="tx1"/>
                </a:solidFill>
                <a:ea typeface="Tahoma" panose="020B0604030504040204" pitchFamily="34" charset="0"/>
              </a:rPr>
              <a:t>CO</a:t>
            </a:r>
            <a:r>
              <a:rPr lang="en-US" altLang="zh-CN" sz="2200" b="0" baseline="-25000" dirty="0">
                <a:solidFill>
                  <a:schemeClr val="tx1"/>
                </a:solidFill>
                <a:ea typeface="Tahoma" panose="020B0604030504040204" pitchFamily="34" charset="0"/>
              </a:rPr>
              <a:t> </a:t>
            </a:r>
            <a:r>
              <a:rPr lang="zh-CN" altLang="en-US" sz="2200" b="0" dirty="0">
                <a:solidFill>
                  <a:schemeClr val="tx1"/>
                </a:solidFill>
                <a:ea typeface="+mn-ea"/>
              </a:rPr>
              <a:t>：芯片输出允许信号到数据有效的时间；</a:t>
            </a:r>
          </a:p>
          <a:p>
            <a:pPr eaLnBrk="1" hangingPunct="1">
              <a:lnSpc>
                <a:spcPct val="90000"/>
              </a:lnSpc>
              <a:defRPr/>
            </a:pPr>
            <a:r>
              <a:rPr lang="en-US" altLang="zh-CN" sz="2200" b="0" i="1" dirty="0" err="1">
                <a:solidFill>
                  <a:schemeClr val="tx1"/>
                </a:solidFill>
                <a:ea typeface="Tahoma" panose="020B0604030504040204" pitchFamily="34" charset="0"/>
              </a:rPr>
              <a:t>t</a:t>
            </a:r>
            <a:r>
              <a:rPr lang="en-US" altLang="zh-CN" sz="2200" b="0" baseline="-25000" dirty="0" err="1">
                <a:solidFill>
                  <a:schemeClr val="tx1"/>
                </a:solidFill>
                <a:ea typeface="Tahoma" panose="020B0604030504040204" pitchFamily="34" charset="0"/>
              </a:rPr>
              <a:t>A</a:t>
            </a:r>
            <a:r>
              <a:rPr lang="en-US" altLang="zh-CN" sz="2200" b="0" baseline="-25000" dirty="0">
                <a:solidFill>
                  <a:schemeClr val="tx1"/>
                </a:solidFill>
                <a:ea typeface="Tahoma" panose="020B0604030504040204" pitchFamily="34" charset="0"/>
              </a:rPr>
              <a:t> </a:t>
            </a:r>
            <a:r>
              <a:rPr lang="zh-CN" altLang="en-US" sz="2200" b="0" dirty="0">
                <a:solidFill>
                  <a:schemeClr val="tx1"/>
                </a:solidFill>
                <a:ea typeface="+mn-ea"/>
              </a:rPr>
              <a:t>一般要比</a:t>
            </a:r>
            <a:r>
              <a:rPr lang="en-US" altLang="zh-CN" sz="2200" b="0" i="1" dirty="0" err="1">
                <a:solidFill>
                  <a:schemeClr val="tx1"/>
                </a:solidFill>
                <a:ea typeface="Tahoma" panose="020B0604030504040204" pitchFamily="34" charset="0"/>
              </a:rPr>
              <a:t>t</a:t>
            </a:r>
            <a:r>
              <a:rPr lang="en-US" altLang="zh-CN" sz="2200" b="0" baseline="-25000" dirty="0" err="1">
                <a:solidFill>
                  <a:schemeClr val="tx1"/>
                </a:solidFill>
                <a:ea typeface="Tahoma" panose="020B0604030504040204" pitchFamily="34" charset="0"/>
              </a:rPr>
              <a:t>CO</a:t>
            </a:r>
            <a:r>
              <a:rPr lang="zh-CN" altLang="en-US" sz="2200" b="0" dirty="0">
                <a:solidFill>
                  <a:schemeClr val="tx1"/>
                </a:solidFill>
                <a:ea typeface="+mn-ea"/>
              </a:rPr>
              <a:t>长  </a:t>
            </a:r>
            <a:r>
              <a:rPr lang="zh-CN" altLang="en-US" sz="2200" b="0" dirty="0">
                <a:solidFill>
                  <a:schemeClr val="tx1"/>
                </a:solidFill>
                <a:ea typeface="+mn-ea"/>
                <a:sym typeface="Wingdings" panose="05000000000000000000" pitchFamily="2" charset="2"/>
              </a:rPr>
              <a:t>  </a:t>
            </a:r>
            <a:r>
              <a:rPr lang="zh-CN" altLang="en-US" sz="2200" b="0" dirty="0">
                <a:solidFill>
                  <a:schemeClr val="tx1"/>
                </a:solidFill>
                <a:ea typeface="+mn-ea"/>
              </a:rPr>
              <a:t>将</a:t>
            </a:r>
            <a:r>
              <a:rPr lang="en-US" altLang="zh-CN" sz="2200" b="0" i="1" dirty="0" err="1">
                <a:solidFill>
                  <a:schemeClr val="tx1"/>
                </a:solidFill>
                <a:ea typeface="Tahoma" panose="020B0604030504040204" pitchFamily="34" charset="0"/>
              </a:rPr>
              <a:t>t</a:t>
            </a:r>
            <a:r>
              <a:rPr lang="en-US" altLang="zh-CN" sz="2200" b="0" baseline="-25000" dirty="0" err="1">
                <a:solidFill>
                  <a:schemeClr val="tx1"/>
                </a:solidFill>
                <a:ea typeface="Tahoma" panose="020B0604030504040204" pitchFamily="34" charset="0"/>
              </a:rPr>
              <a:t>A</a:t>
            </a:r>
            <a:r>
              <a:rPr lang="zh-CN" altLang="en-US" sz="2200" b="0" dirty="0">
                <a:solidFill>
                  <a:schemeClr val="tx1"/>
                </a:solidFill>
                <a:ea typeface="+mn-ea"/>
              </a:rPr>
              <a:t>时间作为读取时间；</a:t>
            </a:r>
          </a:p>
          <a:p>
            <a:pPr eaLnBrk="1" hangingPunct="1">
              <a:lnSpc>
                <a:spcPct val="90000"/>
              </a:lnSpc>
              <a:defRPr/>
            </a:pPr>
            <a:r>
              <a:rPr lang="zh-CN" altLang="en-US" sz="2200" b="0" dirty="0">
                <a:solidFill>
                  <a:srgbClr val="FFFF00"/>
                </a:solidFill>
                <a:latin typeface="楷体" panose="02010609060101010101" pitchFamily="49" charset="-122"/>
                <a:ea typeface="楷体" panose="02010609060101010101" pitchFamily="49" charset="-122"/>
              </a:rPr>
              <a:t>注意：</a:t>
            </a:r>
            <a:r>
              <a:rPr lang="zh-CN" altLang="en-US" sz="2200" b="0" dirty="0">
                <a:solidFill>
                  <a:schemeClr val="tx1"/>
                </a:solidFill>
                <a:latin typeface="楷体" panose="02010609060101010101" pitchFamily="49" charset="-122"/>
                <a:ea typeface="楷体" panose="02010609060101010101" pitchFamily="49" charset="-122"/>
              </a:rPr>
              <a:t>数据有效后不能立即启动下一次读操作，因为存储器在此之后还要花费时间来完成内部操作，这段时间为读恢复时间；</a:t>
            </a:r>
          </a:p>
          <a:p>
            <a:pPr eaLnBrk="1" hangingPunct="1">
              <a:lnSpc>
                <a:spcPct val="90000"/>
              </a:lnSpc>
              <a:defRPr/>
            </a:pPr>
            <a:r>
              <a:rPr lang="zh-CN" altLang="en-US" sz="2200" b="0" dirty="0">
                <a:solidFill>
                  <a:srgbClr val="FFC000"/>
                </a:solidFill>
                <a:ea typeface="+mn-ea"/>
              </a:rPr>
              <a:t>读取时间和读恢复时间的和是存储器读出周期；</a:t>
            </a:r>
          </a:p>
          <a:p>
            <a:pPr eaLnBrk="1" hangingPunct="1">
              <a:lnSpc>
                <a:spcPct val="90000"/>
              </a:lnSpc>
              <a:defRPr/>
            </a:pPr>
            <a:r>
              <a:rPr lang="zh-CN" altLang="en-US" sz="2200" b="0" dirty="0">
                <a:solidFill>
                  <a:schemeClr val="tx1"/>
                </a:solidFill>
                <a:ea typeface="+mn-ea"/>
              </a:rPr>
              <a:t>读周期和读取时间不同，读周期比读取时间长。</a:t>
            </a:r>
          </a:p>
        </p:txBody>
      </p:sp>
      <p:sp>
        <p:nvSpPr>
          <p:cNvPr id="129030" name="AutoShape 6"/>
          <p:cNvSpPr>
            <a:spLocks noChangeArrowheads="1"/>
          </p:cNvSpPr>
          <p:nvPr/>
        </p:nvSpPr>
        <p:spPr bwMode="auto">
          <a:xfrm>
            <a:off x="1447800" y="838200"/>
            <a:ext cx="4648200" cy="152400"/>
          </a:xfrm>
          <a:prstGeom prst="leftRightArrow">
            <a:avLst>
              <a:gd name="adj1" fmla="val 50000"/>
              <a:gd name="adj2" fmla="val 61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29031" name="AutoShape 7"/>
          <p:cNvSpPr>
            <a:spLocks noChangeArrowheads="1"/>
          </p:cNvSpPr>
          <p:nvPr/>
        </p:nvSpPr>
        <p:spPr bwMode="auto">
          <a:xfrm>
            <a:off x="4038600" y="1447800"/>
            <a:ext cx="2057400" cy="152400"/>
          </a:xfrm>
          <a:prstGeom prst="leftRightArrow">
            <a:avLst>
              <a:gd name="adj1" fmla="val 50000"/>
              <a:gd name="adj2" fmla="val 27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29032" name="AutoShape 8"/>
          <p:cNvSpPr>
            <a:spLocks noChangeArrowheads="1"/>
          </p:cNvSpPr>
          <p:nvPr/>
        </p:nvSpPr>
        <p:spPr bwMode="auto">
          <a:xfrm>
            <a:off x="3962400" y="1981200"/>
            <a:ext cx="1447800" cy="152400"/>
          </a:xfrm>
          <a:prstGeom prst="leftRightArrow">
            <a:avLst>
              <a:gd name="adj1" fmla="val 50000"/>
              <a:gd name="adj2" fmla="val 19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29033" name="AutoShape 9"/>
          <p:cNvSpPr>
            <a:spLocks noChangeArrowheads="1"/>
          </p:cNvSpPr>
          <p:nvPr/>
        </p:nvSpPr>
        <p:spPr bwMode="auto">
          <a:xfrm>
            <a:off x="5410200" y="2209800"/>
            <a:ext cx="2819400" cy="228600"/>
          </a:xfrm>
          <a:prstGeom prst="rightArrow">
            <a:avLst>
              <a:gd name="adj1" fmla="val 50000"/>
              <a:gd name="adj2" fmla="val 308333"/>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207020463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290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29">
                                            <p:txEl>
                                              <p:pRg st="1" end="1"/>
                                            </p:txEl>
                                          </p:spTgt>
                                        </p:tgtEl>
                                        <p:attrNameLst>
                                          <p:attrName>style.visibility</p:attrName>
                                        </p:attrNameLst>
                                      </p:cBhvr>
                                      <p:to>
                                        <p:strVal val="visible"/>
                                      </p:to>
                                    </p:set>
                                  </p:childTnLst>
                                </p:cTn>
                              </p:par>
                            </p:childTnLst>
                          </p:cTn>
                        </p:par>
                        <p:par>
                          <p:cTn id="9" fill="hold" nodeType="afterGroup">
                            <p:stCondLst>
                              <p:cond delay="0"/>
                            </p:stCondLst>
                            <p:childTnLst>
                              <p:par>
                                <p:cTn id="10" presetID="1" presetClass="entr" presetSubtype="0" fill="hold" nodeType="afterEffect">
                                  <p:stCondLst>
                                    <p:cond delay="0"/>
                                  </p:stCondLst>
                                  <p:childTnLst>
                                    <p:set>
                                      <p:cBhvr>
                                        <p:cTn id="11" dur="1" fill="hold">
                                          <p:stCondLst>
                                            <p:cond delay="0"/>
                                          </p:stCondLst>
                                        </p:cTn>
                                        <p:tgtEl>
                                          <p:spTgt spid="129029">
                                            <p:txEl>
                                              <p:pRg st="2" end="2"/>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repeatCount="3000" fill="hold" grpId="0" nodeType="clickEffect">
                                  <p:stCondLst>
                                    <p:cond delay="0"/>
                                  </p:stCondLst>
                                  <p:childTnLst>
                                    <p:set>
                                      <p:cBhvr>
                                        <p:cTn id="15" dur="1" fill="hold">
                                          <p:stCondLst>
                                            <p:cond delay="0"/>
                                          </p:stCondLst>
                                        </p:cTn>
                                        <p:tgtEl>
                                          <p:spTgt spid="129030"/>
                                        </p:tgtEl>
                                        <p:attrNameLst>
                                          <p:attrName>style.visibility</p:attrName>
                                        </p:attrNameLst>
                                      </p:cBhvr>
                                      <p:to>
                                        <p:strVal val="visible"/>
                                      </p:to>
                                    </p:set>
                                    <p:anim calcmode="lin" valueType="num">
                                      <p:cBhvr>
                                        <p:cTn id="16" dur="1000" fill="hold"/>
                                        <p:tgtEl>
                                          <p:spTgt spid="129030"/>
                                        </p:tgtEl>
                                        <p:attrNameLst>
                                          <p:attrName>ppt_w</p:attrName>
                                        </p:attrNameLst>
                                      </p:cBhvr>
                                      <p:tavLst>
                                        <p:tav tm="0">
                                          <p:val>
                                            <p:fltVal val="0"/>
                                          </p:val>
                                        </p:tav>
                                        <p:tav tm="100000">
                                          <p:val>
                                            <p:strVal val="#ppt_w"/>
                                          </p:val>
                                        </p:tav>
                                      </p:tavLst>
                                    </p:anim>
                                    <p:anim calcmode="lin" valueType="num">
                                      <p:cBhvr>
                                        <p:cTn id="17" dur="1000" fill="hold"/>
                                        <p:tgtEl>
                                          <p:spTgt spid="12903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29030"/>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repeatCount="3000" fill="hold" grpId="0" nodeType="clickEffect">
                                  <p:stCondLst>
                                    <p:cond delay="0"/>
                                  </p:stCondLst>
                                  <p:childTnLst>
                                    <p:set>
                                      <p:cBhvr>
                                        <p:cTn id="21" dur="1" fill="hold">
                                          <p:stCondLst>
                                            <p:cond delay="0"/>
                                          </p:stCondLst>
                                        </p:cTn>
                                        <p:tgtEl>
                                          <p:spTgt spid="129031"/>
                                        </p:tgtEl>
                                        <p:attrNameLst>
                                          <p:attrName>style.visibility</p:attrName>
                                        </p:attrNameLst>
                                      </p:cBhvr>
                                      <p:to>
                                        <p:strVal val="visible"/>
                                      </p:to>
                                    </p:set>
                                    <p:anim calcmode="lin" valueType="num">
                                      <p:cBhvr>
                                        <p:cTn id="22" dur="1000" fill="hold"/>
                                        <p:tgtEl>
                                          <p:spTgt spid="129031"/>
                                        </p:tgtEl>
                                        <p:attrNameLst>
                                          <p:attrName>ppt_w</p:attrName>
                                        </p:attrNameLst>
                                      </p:cBhvr>
                                      <p:tavLst>
                                        <p:tav tm="0">
                                          <p:val>
                                            <p:fltVal val="0"/>
                                          </p:val>
                                        </p:tav>
                                        <p:tav tm="100000">
                                          <p:val>
                                            <p:strVal val="#ppt_w"/>
                                          </p:val>
                                        </p:tav>
                                      </p:tavLst>
                                    </p:anim>
                                    <p:anim calcmode="lin" valueType="num">
                                      <p:cBhvr>
                                        <p:cTn id="23" dur="1000" fill="hold"/>
                                        <p:tgtEl>
                                          <p:spTgt spid="12903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29031"/>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0" repeatCount="3000" fill="hold" grpId="0" nodeType="clickEffect">
                                  <p:stCondLst>
                                    <p:cond delay="0"/>
                                  </p:stCondLst>
                                  <p:childTnLst>
                                    <p:set>
                                      <p:cBhvr>
                                        <p:cTn id="27" dur="1" fill="hold">
                                          <p:stCondLst>
                                            <p:cond delay="0"/>
                                          </p:stCondLst>
                                        </p:cTn>
                                        <p:tgtEl>
                                          <p:spTgt spid="129032"/>
                                        </p:tgtEl>
                                        <p:attrNameLst>
                                          <p:attrName>style.visibility</p:attrName>
                                        </p:attrNameLst>
                                      </p:cBhvr>
                                      <p:to>
                                        <p:strVal val="visible"/>
                                      </p:to>
                                    </p:set>
                                    <p:anim calcmode="lin" valueType="num">
                                      <p:cBhvr>
                                        <p:cTn id="28" dur="1000" fill="hold"/>
                                        <p:tgtEl>
                                          <p:spTgt spid="129032"/>
                                        </p:tgtEl>
                                        <p:attrNameLst>
                                          <p:attrName>ppt_w</p:attrName>
                                        </p:attrNameLst>
                                      </p:cBhvr>
                                      <p:tavLst>
                                        <p:tav tm="0">
                                          <p:val>
                                            <p:fltVal val="0"/>
                                          </p:val>
                                        </p:tav>
                                        <p:tav tm="100000">
                                          <p:val>
                                            <p:strVal val="#ppt_w"/>
                                          </p:val>
                                        </p:tav>
                                      </p:tavLst>
                                    </p:anim>
                                    <p:anim calcmode="lin" valueType="num">
                                      <p:cBhvr>
                                        <p:cTn id="29" dur="1000" fill="hold"/>
                                        <p:tgtEl>
                                          <p:spTgt spid="12903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29032"/>
                                        </p:tgtEl>
                                        <p:attrNameLst>
                                          <p:attrName>style.visibility</p:attrName>
                                        </p:attrNameLst>
                                      </p:cBhvr>
                                      <p:to>
                                        <p:strVal val="hidden"/>
                                      </p:to>
                                    </p:set>
                                  </p:subTnLst>
                                </p:cTn>
                              </p:par>
                            </p:childTnLst>
                          </p:cTn>
                        </p:par>
                        <p:par>
                          <p:cTn id="30" fill="hold" nodeType="afterGroup">
                            <p:stCondLst>
                              <p:cond delay="3000"/>
                            </p:stCondLst>
                            <p:childTnLst>
                              <p:par>
                                <p:cTn id="31" presetID="12" presetClass="entr" presetSubtype="8" repeatCount="3000" fill="hold" grpId="0" nodeType="afterEffect">
                                  <p:stCondLst>
                                    <p:cond delay="0"/>
                                  </p:stCondLst>
                                  <p:childTnLst>
                                    <p:set>
                                      <p:cBhvr>
                                        <p:cTn id="32" dur="1" fill="hold">
                                          <p:stCondLst>
                                            <p:cond delay="0"/>
                                          </p:stCondLst>
                                        </p:cTn>
                                        <p:tgtEl>
                                          <p:spTgt spid="129033"/>
                                        </p:tgtEl>
                                        <p:attrNameLst>
                                          <p:attrName>style.visibility</p:attrName>
                                        </p:attrNameLst>
                                      </p:cBhvr>
                                      <p:to>
                                        <p:strVal val="visible"/>
                                      </p:to>
                                    </p:set>
                                    <p:animEffect transition="in" filter="slide(fromLeft)">
                                      <p:cBhvr>
                                        <p:cTn id="33" dur="1000"/>
                                        <p:tgtEl>
                                          <p:spTgt spid="129033"/>
                                        </p:tgtEl>
                                      </p:cBhvr>
                                    </p:animEffect>
                                  </p:childTnLst>
                                  <p:subTnLst>
                                    <p:set>
                                      <p:cBhvr override="childStyle">
                                        <p:cTn dur="1" fill="hold" display="0" masterRel="nextClick" afterEffect="1"/>
                                        <p:tgtEl>
                                          <p:spTgt spid="129033"/>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129029">
                                            <p:txEl>
                                              <p:pRg st="3" end="3"/>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0"/>
                                          </p:stCondLst>
                                        </p:cTn>
                                        <p:tgtEl>
                                          <p:spTgt spid="129029">
                                            <p:txEl>
                                              <p:pRg st="4" end="4"/>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1290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animBg="1"/>
      <p:bldP spid="129031" grpId="0" animBg="1"/>
      <p:bldP spid="129032" grpId="0" animBg="1"/>
      <p:bldP spid="1290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灯片编号占位符 3"/>
          <p:cNvSpPr>
            <a:spLocks noGrp="1"/>
          </p:cNvSpPr>
          <p:nvPr>
            <p:ph type="sldNum" sz="quarter" idx="12"/>
          </p:nvPr>
        </p:nvSpPr>
        <p:spPr>
          <a:xfrm>
            <a:off x="7766431" y="295736"/>
            <a:ext cx="628813" cy="43768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None/>
            </a:pPr>
            <a:fld id="{DAAE8FEF-B555-41E2-A627-E92A0A148B92}" type="slidenum">
              <a:rPr kumimoji="0" lang="en-US" altLang="zh-CN" sz="2400" b="0">
                <a:solidFill>
                  <a:schemeClr val="tx1"/>
                </a:solidFill>
                <a:latin typeface="Arial" panose="020B0604020202020204" pitchFamily="34" charset="0"/>
              </a:rPr>
              <a:pPr algn="ctr">
                <a:lnSpc>
                  <a:spcPct val="100000"/>
                </a:lnSpc>
                <a:spcBef>
                  <a:spcPct val="0"/>
                </a:spcBef>
                <a:spcAft>
                  <a:spcPct val="0"/>
                </a:spcAft>
                <a:buClrTx/>
                <a:buSzTx/>
                <a:buNone/>
              </a:pPr>
              <a:t>11</a:t>
            </a:fld>
            <a:endParaRPr kumimoji="0" lang="en-US" altLang="zh-CN" sz="2400" b="0" dirty="0">
              <a:solidFill>
                <a:schemeClr val="tx1"/>
              </a:solidFill>
              <a:latin typeface="Arial" panose="020B0604020202020204" pitchFamily="34" charset="0"/>
            </a:endParaRPr>
          </a:p>
        </p:txBody>
      </p:sp>
      <p:sp>
        <p:nvSpPr>
          <p:cNvPr id="130056" name="Rectangle 8"/>
          <p:cNvSpPr>
            <a:spLocks noChangeArrowheads="1"/>
          </p:cNvSpPr>
          <p:nvPr/>
        </p:nvSpPr>
        <p:spPr bwMode="auto">
          <a:xfrm>
            <a:off x="457200" y="11080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r>
              <a:rPr lang="zh-CN" altLang="en-US" sz="2400" b="0" dirty="0">
                <a:solidFill>
                  <a:srgbClr val="FFFF00"/>
                </a:solidFill>
                <a:latin typeface="Arial" panose="020B0604020202020204" pitchFamily="34" charset="0"/>
              </a:rPr>
              <a:t>读取  时序</a:t>
            </a:r>
          </a:p>
          <a:p>
            <a:pPr lvl="1" eaLnBrk="1" hangingPunct="1"/>
            <a:r>
              <a:rPr lang="en-US" altLang="zh-CN" sz="2200" b="0" dirty="0">
                <a:latin typeface="Arial" panose="020B0604020202020204" pitchFamily="34" charset="0"/>
              </a:rPr>
              <a:t>A</a:t>
            </a:r>
            <a:r>
              <a:rPr lang="zh-CN" altLang="en-US" sz="2200" b="0" dirty="0">
                <a:latin typeface="Arial" panose="020B0604020202020204" pitchFamily="34" charset="0"/>
              </a:rPr>
              <a:t>点，</a:t>
            </a:r>
            <a:r>
              <a:rPr lang="en-US" altLang="zh-CN" sz="2200" b="0" dirty="0">
                <a:latin typeface="Arial" panose="020B0604020202020204" pitchFamily="34" charset="0"/>
              </a:rPr>
              <a:t>CPU</a:t>
            </a:r>
            <a:r>
              <a:rPr lang="zh-CN" altLang="en-US" sz="2200" b="0" dirty="0">
                <a:latin typeface="Arial" panose="020B0604020202020204" pitchFamily="34" charset="0"/>
              </a:rPr>
              <a:t>选出存储单元地址，读周期开始；</a:t>
            </a:r>
          </a:p>
          <a:p>
            <a:pPr lvl="1" eaLnBrk="1" hangingPunct="1"/>
            <a:r>
              <a:rPr lang="zh-CN" altLang="en-US" sz="2200" b="0" dirty="0">
                <a:latin typeface="Arial" panose="020B0604020202020204" pitchFamily="34" charset="0"/>
              </a:rPr>
              <a:t>为在</a:t>
            </a:r>
            <a:r>
              <a:rPr lang="en-US" altLang="zh-CN" sz="2200" b="0" i="1" dirty="0" err="1">
                <a:latin typeface="Arial" panose="020B0604020202020204" pitchFamily="34" charset="0"/>
              </a:rPr>
              <a:t>t</a:t>
            </a:r>
            <a:r>
              <a:rPr lang="en-US" altLang="zh-CN" sz="2200" b="0" baseline="-25000" dirty="0" err="1">
                <a:latin typeface="Arial" panose="020B0604020202020204" pitchFamily="34" charset="0"/>
              </a:rPr>
              <a:t>A</a:t>
            </a:r>
            <a:r>
              <a:rPr lang="zh-CN" altLang="en-US" sz="2200" b="0" dirty="0">
                <a:latin typeface="Arial" panose="020B0604020202020204" pitchFamily="34" charset="0"/>
              </a:rPr>
              <a:t>时间后读出的数据真正在数据总线上稳定，要求在地址信号有效后不超过</a:t>
            </a:r>
            <a:r>
              <a:rPr lang="en-US" altLang="zh-CN" sz="2200" b="0" dirty="0">
                <a:latin typeface="Arial" panose="020B0604020202020204" pitchFamily="34" charset="0"/>
              </a:rPr>
              <a:t>(</a:t>
            </a:r>
            <a:r>
              <a:rPr lang="en-US" altLang="zh-CN" sz="2200" b="0" i="1" dirty="0" err="1">
                <a:latin typeface="Arial" panose="020B0604020202020204" pitchFamily="34" charset="0"/>
              </a:rPr>
              <a:t>t</a:t>
            </a:r>
            <a:r>
              <a:rPr lang="en-US" altLang="zh-CN" sz="2200" b="0" baseline="-25000" dirty="0" err="1">
                <a:latin typeface="Arial" panose="020B0604020202020204" pitchFamily="34" charset="0"/>
              </a:rPr>
              <a:t>A</a:t>
            </a:r>
            <a:r>
              <a:rPr lang="en-US" altLang="zh-CN" sz="2200" b="0" dirty="0" err="1">
                <a:latin typeface="Arial" panose="020B0604020202020204" pitchFamily="34" charset="0"/>
              </a:rPr>
              <a:t>-</a:t>
            </a:r>
            <a:r>
              <a:rPr lang="en-US" altLang="zh-CN" sz="2200" b="0" i="1" dirty="0" err="1">
                <a:latin typeface="Arial" panose="020B0604020202020204" pitchFamily="34" charset="0"/>
              </a:rPr>
              <a:t>t</a:t>
            </a:r>
            <a:r>
              <a:rPr lang="en-US" altLang="zh-CN" sz="2200" b="0" baseline="-25000" dirty="0" err="1">
                <a:latin typeface="Arial" panose="020B0604020202020204" pitchFamily="34" charset="0"/>
              </a:rPr>
              <a:t>CO</a:t>
            </a:r>
            <a:r>
              <a:rPr lang="en-US" altLang="zh-CN" sz="2200" b="0" dirty="0">
                <a:latin typeface="Arial" panose="020B0604020202020204" pitchFamily="34" charset="0"/>
              </a:rPr>
              <a:t>)</a:t>
            </a:r>
            <a:r>
              <a:rPr lang="zh-CN" altLang="en-US" sz="2200" b="0" dirty="0">
                <a:latin typeface="Arial" panose="020B0604020202020204" pitchFamily="34" charset="0"/>
              </a:rPr>
              <a:t>中片选信号有效；</a:t>
            </a:r>
          </a:p>
          <a:p>
            <a:pPr lvl="1" eaLnBrk="1" hangingPunct="1"/>
            <a:r>
              <a:rPr lang="en-US" altLang="zh-CN" sz="2200" b="0" dirty="0">
                <a:latin typeface="Arial" panose="020B0604020202020204" pitchFamily="34" charset="0"/>
              </a:rPr>
              <a:t>C</a:t>
            </a:r>
            <a:r>
              <a:rPr lang="zh-CN" altLang="en-US" sz="2200" b="0" dirty="0">
                <a:latin typeface="Arial" panose="020B0604020202020204" pitchFamily="34" charset="0"/>
              </a:rPr>
              <a:t>点后，输出数据有效，只要地址信号和输出允许信号有效，输出数据就会一直保持有效；</a:t>
            </a:r>
          </a:p>
          <a:p>
            <a:pPr lvl="1" eaLnBrk="1" hangingPunct="1"/>
            <a:r>
              <a:rPr lang="zh-CN" altLang="en-US" sz="2200" b="0" dirty="0">
                <a:latin typeface="Arial" panose="020B0604020202020204" pitchFamily="34" charset="0"/>
              </a:rPr>
              <a:t>在整个读周期中，</a:t>
            </a:r>
            <a:r>
              <a:rPr lang="en-US" altLang="zh-CN" sz="2200" b="0" dirty="0">
                <a:latin typeface="Arial" panose="020B0604020202020204" pitchFamily="34" charset="0"/>
              </a:rPr>
              <a:t>R/W</a:t>
            </a:r>
            <a:r>
              <a:rPr lang="zh-CN" altLang="en-US" sz="2200" b="0" dirty="0">
                <a:latin typeface="Arial" panose="020B0604020202020204" pitchFamily="34" charset="0"/>
              </a:rPr>
              <a:t>应保持高电平。</a:t>
            </a:r>
          </a:p>
        </p:txBody>
      </p:sp>
      <p:graphicFrame>
        <p:nvGraphicFramePr>
          <p:cNvPr id="210948" name="Object 9"/>
          <p:cNvGraphicFramePr>
            <a:graphicFrameLocks noChangeAspect="1"/>
          </p:cNvGraphicFramePr>
          <p:nvPr/>
        </p:nvGraphicFramePr>
        <p:xfrm>
          <a:off x="0" y="4495800"/>
          <a:ext cx="9144000" cy="2287588"/>
        </p:xfrm>
        <a:graphic>
          <a:graphicData uri="http://schemas.openxmlformats.org/presentationml/2006/ole">
            <mc:AlternateContent xmlns:mc="http://schemas.openxmlformats.org/markup-compatibility/2006">
              <mc:Choice xmlns:v="urn:schemas-microsoft-com:vml" Requires="v">
                <p:oleObj spid="_x0000_s10338" name="图片" r:id="rId3" imgW="5135880" imgH="3418332" progId="Word.Picture.8">
                  <p:embed/>
                </p:oleObj>
              </mc:Choice>
              <mc:Fallback>
                <p:oleObj name="图片" r:id="rId3" imgW="5135880" imgH="341833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700" t="-421" r="562" b="65190"/>
                      <a:stretch>
                        <a:fillRect/>
                      </a:stretch>
                    </p:blipFill>
                    <p:spPr bwMode="auto">
                      <a:xfrm>
                        <a:off x="0" y="4495800"/>
                        <a:ext cx="9144000" cy="2287588"/>
                      </a:xfrm>
                      <a:prstGeom prst="rect">
                        <a:avLst/>
                      </a:prstGeom>
                      <a:solidFill>
                        <a:schemeClr val="tx1"/>
                      </a:solidFill>
                      <a:ln w="9525">
                        <a:solidFill>
                          <a:srgbClr val="C0C0C0"/>
                        </a:solidFill>
                        <a:miter lim="800000"/>
                        <a:headEnd/>
                        <a:tailEnd/>
                      </a:ln>
                    </p:spPr>
                  </p:pic>
                </p:oleObj>
              </mc:Fallback>
            </mc:AlternateContent>
          </a:graphicData>
        </a:graphic>
      </p:graphicFrame>
      <p:sp>
        <p:nvSpPr>
          <p:cNvPr id="130058" name="AutoShape 10"/>
          <p:cNvSpPr>
            <a:spLocks noChangeArrowheads="1"/>
          </p:cNvSpPr>
          <p:nvPr/>
        </p:nvSpPr>
        <p:spPr bwMode="auto">
          <a:xfrm>
            <a:off x="1323975" y="5138738"/>
            <a:ext cx="228600" cy="609600"/>
          </a:xfrm>
          <a:prstGeom prst="triangle">
            <a:avLst>
              <a:gd name="adj" fmla="val 50000"/>
            </a:avLst>
          </a:prstGeom>
          <a:solidFill>
            <a:srgbClr val="FF0000">
              <a:alpha val="79999"/>
            </a:srgbClr>
          </a:solidFill>
          <a:ln w="9525">
            <a:solidFill>
              <a:schemeClr val="tx1"/>
            </a:solidFill>
            <a:miter lim="800000"/>
            <a:headEnd/>
            <a:tailEnd/>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30059" name="AutoShape 11"/>
          <p:cNvSpPr>
            <a:spLocks noChangeArrowheads="1"/>
          </p:cNvSpPr>
          <p:nvPr/>
        </p:nvSpPr>
        <p:spPr bwMode="auto">
          <a:xfrm>
            <a:off x="5272088" y="6172200"/>
            <a:ext cx="228600" cy="609600"/>
          </a:xfrm>
          <a:prstGeom prst="triangle">
            <a:avLst>
              <a:gd name="adj" fmla="val 50000"/>
            </a:avLst>
          </a:prstGeom>
          <a:solidFill>
            <a:srgbClr val="FF0000">
              <a:alpha val="79999"/>
            </a:srgbClr>
          </a:solidFill>
          <a:ln w="9525">
            <a:solidFill>
              <a:schemeClr val="tx1"/>
            </a:solidFill>
            <a:miter lim="800000"/>
            <a:headEnd/>
            <a:tailEnd/>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199372596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30058"/>
                                        </p:tgtEl>
                                        <p:attrNameLst>
                                          <p:attrName>style.visibility</p:attrName>
                                        </p:attrNameLst>
                                      </p:cBhvr>
                                      <p:to>
                                        <p:strVal val="visible"/>
                                      </p:to>
                                    </p:set>
                                  </p:childTnLst>
                                </p:cTn>
                              </p:par>
                              <p:par>
                                <p:cTn id="10" presetID="27" presetClass="emph" presetSubtype="0" repeatCount="indefinite" fill="hold" grpId="1" nodeType="withEffect">
                                  <p:stCondLst>
                                    <p:cond delay="0"/>
                                  </p:stCondLst>
                                  <p:endCondLst>
                                    <p:cond evt="onNext" delay="0">
                                      <p:tgtEl>
                                        <p:sldTgt/>
                                      </p:tgtEl>
                                    </p:cond>
                                  </p:endCondLst>
                                  <p:childTnLst>
                                    <p:animClr clrSpc="rgb" dir="cw">
                                      <p:cBhvr override="childStyle">
                                        <p:cTn id="11" dur="500" autoRev="1" fill="hold"/>
                                        <p:tgtEl>
                                          <p:spTgt spid="130058"/>
                                        </p:tgtEl>
                                        <p:attrNameLst>
                                          <p:attrName>style.color</p:attrName>
                                        </p:attrNameLst>
                                      </p:cBhvr>
                                      <p:to>
                                        <a:schemeClr val="tx1"/>
                                      </p:to>
                                    </p:animClr>
                                    <p:animClr clrSpc="rgb" dir="cw">
                                      <p:cBhvr>
                                        <p:cTn id="12" dur="500" autoRev="1" fill="hold"/>
                                        <p:tgtEl>
                                          <p:spTgt spid="130058"/>
                                        </p:tgtEl>
                                        <p:attrNameLst>
                                          <p:attrName>fillcolor</p:attrName>
                                        </p:attrNameLst>
                                      </p:cBhvr>
                                      <p:to>
                                        <a:schemeClr val="tx1"/>
                                      </p:to>
                                    </p:animClr>
                                    <p:set>
                                      <p:cBhvr>
                                        <p:cTn id="13" dur="500" autoRev="1" fill="hold"/>
                                        <p:tgtEl>
                                          <p:spTgt spid="130058"/>
                                        </p:tgtEl>
                                        <p:attrNameLst>
                                          <p:attrName>fill.type</p:attrName>
                                        </p:attrNameLst>
                                      </p:cBhvr>
                                      <p:to>
                                        <p:strVal val="solid"/>
                                      </p:to>
                                    </p:set>
                                    <p:set>
                                      <p:cBhvr>
                                        <p:cTn id="14" dur="500" autoRev="1" fill="hold"/>
                                        <p:tgtEl>
                                          <p:spTgt spid="130058"/>
                                        </p:tgtEl>
                                        <p:attrNameLst>
                                          <p:attrName>fill.on</p:attrName>
                                        </p:attrNameLst>
                                      </p:cBhvr>
                                      <p:to>
                                        <p:strVal val="true"/>
                                      </p:to>
                                    </p:set>
                                  </p:childTnLst>
                                  <p:subTnLst>
                                    <p:set>
                                      <p:cBhvr override="childStyle">
                                        <p:cTn dur="1" fill="hold" display="0" masterRel="nextClick" afterEffect="1"/>
                                        <p:tgtEl>
                                          <p:spTgt spid="13005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0056">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0056">
                                            <p:txEl>
                                              <p:pRg st="3" end="3"/>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30059"/>
                                        </p:tgtEl>
                                        <p:attrNameLst>
                                          <p:attrName>style.visibility</p:attrName>
                                        </p:attrNameLst>
                                      </p:cBhvr>
                                      <p:to>
                                        <p:strVal val="visible"/>
                                      </p:to>
                                    </p:set>
                                  </p:childTnLst>
                                </p:cTn>
                              </p:par>
                              <p:par>
                                <p:cTn id="26" presetID="27" presetClass="emph" presetSubtype="0" repeatCount="indefinite" fill="hold" grpId="1" nodeType="withEffect">
                                  <p:stCondLst>
                                    <p:cond delay="0"/>
                                  </p:stCondLst>
                                  <p:endCondLst>
                                    <p:cond evt="onNext" delay="0">
                                      <p:tgtEl>
                                        <p:sldTgt/>
                                      </p:tgtEl>
                                    </p:cond>
                                  </p:endCondLst>
                                  <p:childTnLst>
                                    <p:animClr clrSpc="rgb" dir="cw">
                                      <p:cBhvr override="childStyle">
                                        <p:cTn id="27" dur="500" autoRev="1" fill="hold"/>
                                        <p:tgtEl>
                                          <p:spTgt spid="130059"/>
                                        </p:tgtEl>
                                        <p:attrNameLst>
                                          <p:attrName>style.color</p:attrName>
                                        </p:attrNameLst>
                                      </p:cBhvr>
                                      <p:to>
                                        <a:schemeClr val="tx1"/>
                                      </p:to>
                                    </p:animClr>
                                    <p:animClr clrSpc="rgb" dir="cw">
                                      <p:cBhvr>
                                        <p:cTn id="28" dur="500" autoRev="1" fill="hold"/>
                                        <p:tgtEl>
                                          <p:spTgt spid="130059"/>
                                        </p:tgtEl>
                                        <p:attrNameLst>
                                          <p:attrName>fillcolor</p:attrName>
                                        </p:attrNameLst>
                                      </p:cBhvr>
                                      <p:to>
                                        <a:schemeClr val="tx1"/>
                                      </p:to>
                                    </p:animClr>
                                    <p:set>
                                      <p:cBhvr>
                                        <p:cTn id="29" dur="500" autoRev="1" fill="hold"/>
                                        <p:tgtEl>
                                          <p:spTgt spid="130059"/>
                                        </p:tgtEl>
                                        <p:attrNameLst>
                                          <p:attrName>fill.type</p:attrName>
                                        </p:attrNameLst>
                                      </p:cBhvr>
                                      <p:to>
                                        <p:strVal val="solid"/>
                                      </p:to>
                                    </p:set>
                                    <p:set>
                                      <p:cBhvr>
                                        <p:cTn id="30" dur="500" autoRev="1" fill="hold"/>
                                        <p:tgtEl>
                                          <p:spTgt spid="130059"/>
                                        </p:tgtEl>
                                        <p:attrNameLst>
                                          <p:attrName>fill.on</p:attrName>
                                        </p:attrNameLst>
                                      </p:cBhvr>
                                      <p:to>
                                        <p:strVal val="true"/>
                                      </p:to>
                                    </p:set>
                                  </p:childTnLst>
                                  <p:subTnLst>
                                    <p:set>
                                      <p:cBhvr override="childStyle">
                                        <p:cTn dur="1" fill="hold" display="0" masterRel="nextClick" afterEffect="1"/>
                                        <p:tgtEl>
                                          <p:spTgt spid="13005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00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8" grpId="0" animBg="1"/>
      <p:bldP spid="130058" grpId="1" animBg="1"/>
      <p:bldP spid="130059" grpId="0" animBg="1"/>
      <p:bldP spid="13005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99683" name="内容占位符 2"/>
          <p:cNvSpPr>
            <a:spLocks noGrp="1"/>
          </p:cNvSpPr>
          <p:nvPr>
            <p:ph idx="1"/>
          </p:nvPr>
        </p:nvSpPr>
        <p:spPr/>
        <p:txBody>
          <a:bodyPr/>
          <a:lstStyle/>
          <a:p>
            <a:r>
              <a:rPr lang="zh-CN" altLang="en-US" sz="2400" dirty="0"/>
              <a:t>写操作基本过程</a:t>
            </a:r>
            <a:endParaRPr lang="en-US" altLang="zh-CN" sz="2400" dirty="0"/>
          </a:p>
          <a:p>
            <a:pPr lvl="1"/>
            <a:r>
              <a:rPr lang="zh-CN" altLang="zh-CN" sz="2200" dirty="0"/>
              <a:t>处理器对存储器的访问都遵守</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先地址有效</a:t>
            </a:r>
            <a:r>
              <a:rPr lang="zh-CN" altLang="zh-CN" sz="2200" dirty="0">
                <a:solidFill>
                  <a:srgbClr val="FFC000"/>
                </a:solidFill>
                <a:effectLst>
                  <a:outerShdw blurRad="38100" dist="38100" dir="2700000" algn="tl">
                    <a:srgbClr val="000000">
                      <a:alpha val="43137"/>
                    </a:srgbClr>
                  </a:outerShdw>
                </a:effectLst>
              </a:rPr>
              <a:t>、</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再数据访问</a:t>
            </a:r>
            <a:r>
              <a:rPr lang="zh-CN" altLang="zh-CN" sz="2200" dirty="0"/>
              <a:t>的基本逻辑次序</a:t>
            </a:r>
            <a:r>
              <a:rPr lang="zh-CN" altLang="en-US" sz="2200" dirty="0"/>
              <a:t>；</a:t>
            </a:r>
            <a:endParaRPr lang="en-US" altLang="zh-CN" sz="2200" dirty="0"/>
          </a:p>
          <a:p>
            <a:pPr lvl="1"/>
            <a:r>
              <a:rPr lang="zh-CN" altLang="zh-CN" sz="2200" dirty="0"/>
              <a:t>两次写操作之间的最小时间间隔就是</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写周期</a:t>
            </a:r>
            <a:r>
              <a:rPr lang="en-US" altLang="zh-CN" sz="2200" dirty="0" err="1">
                <a:solidFill>
                  <a:srgbClr val="FFC000"/>
                </a:solidFill>
                <a:effectLst>
                  <a:outerShdw blurRad="38100" dist="38100" dir="2700000" algn="tl">
                    <a:srgbClr val="000000">
                      <a:alpha val="43137"/>
                    </a:srgbClr>
                  </a:outerShdw>
                </a:effectLst>
              </a:rPr>
              <a:t>t</a:t>
            </a:r>
            <a:r>
              <a:rPr lang="en-US" altLang="zh-CN" sz="2200" baseline="-25000" dirty="0" err="1">
                <a:solidFill>
                  <a:srgbClr val="FFC000"/>
                </a:solidFill>
                <a:effectLst>
                  <a:outerShdw blurRad="38100" dist="38100" dir="2700000" algn="tl">
                    <a:srgbClr val="000000">
                      <a:alpha val="43137"/>
                    </a:srgbClr>
                  </a:outerShdw>
                </a:effectLst>
              </a:rPr>
              <a:t>WC</a:t>
            </a:r>
            <a:r>
              <a:rPr lang="zh-CN" altLang="zh-CN" sz="2200" dirty="0"/>
              <a:t>，是</a:t>
            </a:r>
            <a:r>
              <a:rPr lang="en-US" altLang="zh-CN" sz="2200" dirty="0" err="1"/>
              <a:t>t</a:t>
            </a:r>
            <a:r>
              <a:rPr lang="en-US" altLang="zh-CN" sz="2200" baseline="-25000" dirty="0" err="1"/>
              <a:t>AW</a:t>
            </a:r>
            <a:r>
              <a:rPr lang="zh-CN" altLang="zh-CN" sz="2200" dirty="0"/>
              <a:t>、</a:t>
            </a:r>
            <a:r>
              <a:rPr lang="en-US" altLang="zh-CN" sz="2200" dirty="0" err="1"/>
              <a:t>t</a:t>
            </a:r>
            <a:r>
              <a:rPr lang="en-US" altLang="zh-CN" sz="2200" baseline="-25000" dirty="0" err="1"/>
              <a:t>W</a:t>
            </a:r>
            <a:r>
              <a:rPr lang="zh-CN" altLang="zh-CN" sz="2200" dirty="0"/>
              <a:t>与</a:t>
            </a:r>
            <a:r>
              <a:rPr lang="en-US" altLang="zh-CN" sz="2200" dirty="0" err="1"/>
              <a:t>t</a:t>
            </a:r>
            <a:r>
              <a:rPr lang="en-US" altLang="zh-CN" sz="2200" baseline="-25000" dirty="0" err="1"/>
              <a:t>WR</a:t>
            </a:r>
            <a:r>
              <a:rPr lang="zh-CN" altLang="zh-CN" sz="2200" dirty="0"/>
              <a:t>三者之和。</a:t>
            </a:r>
            <a:endParaRPr lang="zh-CN" altLang="en-US" sz="2200" dirty="0"/>
          </a:p>
        </p:txBody>
      </p:sp>
      <p:sp>
        <p:nvSpPr>
          <p:cNvPr id="1996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E4AC3D59-A68F-456E-92D6-4A30EEF55E07}"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12</a:t>
            </a:fld>
            <a:endParaRPr lang="en-US" altLang="zh-CN" sz="2400" b="0" dirty="0">
              <a:solidFill>
                <a:schemeClr val="tx1">
                  <a:tint val="75000"/>
                </a:schemeClr>
              </a:solidFill>
              <a:latin typeface="+mn-lt"/>
              <a:ea typeface="+mn-ea"/>
              <a:cs typeface="+mn-cs"/>
            </a:endParaRPr>
          </a:p>
        </p:txBody>
      </p:sp>
      <p:pic>
        <p:nvPicPr>
          <p:cNvPr id="199685" name="图片 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84844" y="3392488"/>
            <a:ext cx="7010400"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283940"/>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None/>
            </a:pPr>
            <a:fld id="{ECDB26E8-382E-47B2-93ED-8D16AE022CE7}" type="slidenum">
              <a:rPr kumimoji="0" lang="en-US" altLang="zh-CN" sz="2400" b="0">
                <a:solidFill>
                  <a:schemeClr val="tx1"/>
                </a:solidFill>
                <a:latin typeface="Arial" panose="020B0604020202020204" pitchFamily="34" charset="0"/>
              </a:rPr>
              <a:pPr algn="ctr">
                <a:lnSpc>
                  <a:spcPct val="100000"/>
                </a:lnSpc>
                <a:spcBef>
                  <a:spcPct val="0"/>
                </a:spcBef>
                <a:spcAft>
                  <a:spcPct val="0"/>
                </a:spcAft>
                <a:buClrTx/>
                <a:buSzTx/>
                <a:buNone/>
              </a:pPr>
              <a:t>13</a:t>
            </a:fld>
            <a:endParaRPr kumimoji="0" lang="en-US" altLang="zh-CN" sz="2400" b="0" dirty="0">
              <a:solidFill>
                <a:schemeClr val="tx1"/>
              </a:solidFill>
              <a:latin typeface="Arial" panose="020B0604020202020204" pitchFamily="34" charset="0"/>
            </a:endParaRPr>
          </a:p>
        </p:txBody>
      </p:sp>
      <p:sp>
        <p:nvSpPr>
          <p:cNvPr id="131074" name="Rectangle 2"/>
          <p:cNvSpPr>
            <a:spLocks noGrp="1" noChangeArrowheads="1"/>
          </p:cNvSpPr>
          <p:nvPr>
            <p:ph type="title"/>
          </p:nvPr>
        </p:nvSpPr>
        <p:spPr/>
        <p:txBody>
          <a:bodyPr/>
          <a:lstStyle/>
          <a:p>
            <a:pPr algn="l" eaLnBrk="1" hangingPunct="1">
              <a:defRPr/>
            </a:pPr>
            <a:endParaRPr lang="zh-CN" altLang="en-US" sz="2800" b="1" dirty="0"/>
          </a:p>
        </p:txBody>
      </p:sp>
      <p:sp>
        <p:nvSpPr>
          <p:cNvPr id="131075" name="Rectangle 3"/>
          <p:cNvSpPr>
            <a:spLocks noGrp="1" noChangeArrowheads="1"/>
          </p:cNvSpPr>
          <p:nvPr>
            <p:ph type="body" idx="1"/>
          </p:nvPr>
        </p:nvSpPr>
        <p:spPr/>
        <p:txBody>
          <a:bodyPr>
            <a:normAutofit/>
          </a:bodyPr>
          <a:lstStyle/>
          <a:p>
            <a:pPr marL="342900" indent="-342900" defTabSz="914400">
              <a:lnSpc>
                <a:spcPct val="110000"/>
              </a:lnSpc>
              <a:spcBef>
                <a:spcPct val="10000"/>
              </a:spcBef>
              <a:spcAft>
                <a:spcPct val="10000"/>
              </a:spcAft>
              <a:buClr>
                <a:srgbClr val="FF0000"/>
              </a:buClr>
              <a:buSzPct val="90000"/>
              <a:buFont typeface="Wingdings" panose="05000000000000000000" pitchFamily="2" charset="2"/>
              <a:buChar char="o"/>
            </a:pPr>
            <a:r>
              <a:rPr kumimoji="1" lang="zh-CN" altLang="en-US" sz="2400" dirty="0">
                <a:latin typeface="Arial" panose="020B0604020202020204" pitchFamily="34" charset="0"/>
                <a:ea typeface="宋体" panose="02010600030101010101" pitchFamily="2" charset="-122"/>
                <a:cs typeface="Times New Roman" panose="02020603050405020304" pitchFamily="18" charset="0"/>
              </a:rPr>
              <a:t>写操作</a:t>
            </a:r>
            <a:endParaRPr kumimoji="1" lang="en-US" altLang="zh-CN" sz="2400" dirty="0">
              <a:latin typeface="Arial" panose="020B0604020202020204" pitchFamily="34" charset="0"/>
              <a:ea typeface="宋体" panose="02010600030101010101" pitchFamily="2" charset="-122"/>
              <a:cs typeface="Times New Roman" panose="02020603050405020304" pitchFamily="18" charset="0"/>
            </a:endParaRPr>
          </a:p>
          <a:p>
            <a:pPr lvl="1"/>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地址建立时间</a:t>
            </a:r>
            <a:r>
              <a:rPr lang="zh-CN" altLang="en-US" sz="2000" dirty="0">
                <a:solidFill>
                  <a:schemeClr val="tx1"/>
                </a:solidFill>
              </a:rPr>
              <a:t>是指地址出现到稳定的时间，写操作时，要求在写脉冲到来之前，地址就已经稳定； </a:t>
            </a:r>
          </a:p>
          <a:p>
            <a:pPr lvl="1"/>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写脉冲宽度</a:t>
            </a:r>
            <a:r>
              <a:rPr lang="zh-CN" altLang="en-US" sz="2000" dirty="0">
                <a:solidFill>
                  <a:schemeClr val="tx1"/>
                </a:solidFill>
              </a:rPr>
              <a:t>是读</a:t>
            </a:r>
            <a:r>
              <a:rPr lang="en-US" altLang="zh-CN" sz="2000" dirty="0">
                <a:solidFill>
                  <a:schemeClr val="tx1"/>
                </a:solidFill>
              </a:rPr>
              <a:t>/</a:t>
            </a:r>
            <a:r>
              <a:rPr lang="zh-CN" altLang="en-US" sz="2000" dirty="0">
                <a:solidFill>
                  <a:schemeClr val="tx1"/>
                </a:solidFill>
              </a:rPr>
              <a:t>写控制线维持低电平的时间，不能小于规定值；</a:t>
            </a:r>
          </a:p>
          <a:p>
            <a:pPr lvl="1"/>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写周期</a:t>
            </a:r>
            <a:r>
              <a:rPr lang="zh-CN" altLang="en-US" sz="2000" dirty="0">
                <a:solidFill>
                  <a:schemeClr val="tx1"/>
                </a:solidFill>
              </a:rPr>
              <a:t>是地址建立时间、写脉冲宽度和写操作恢复时间三者总和；</a:t>
            </a:r>
          </a:p>
          <a:p>
            <a:pPr lvl="1"/>
            <a:r>
              <a:rPr lang="zh-CN" altLang="en-US" sz="2000" dirty="0">
                <a:solidFill>
                  <a:schemeClr val="tx1"/>
                </a:solidFill>
              </a:rPr>
              <a:t>写周期开始，先要求一段地址建立时间，为提高速度，地址信号有效时要求片选信号和写信号均处于低电平；</a:t>
            </a:r>
          </a:p>
          <a:p>
            <a:pPr lvl="1"/>
            <a:r>
              <a:rPr lang="zh-CN" altLang="en-US" sz="2000" dirty="0">
                <a:solidFill>
                  <a:schemeClr val="tx1"/>
                </a:solidFill>
              </a:rPr>
              <a:t>在片选信号和读</a:t>
            </a:r>
            <a:r>
              <a:rPr lang="en-US" altLang="zh-CN" sz="2000" dirty="0">
                <a:solidFill>
                  <a:schemeClr val="tx1"/>
                </a:solidFill>
              </a:rPr>
              <a:t>/</a:t>
            </a:r>
            <a:r>
              <a:rPr lang="zh-CN" altLang="en-US" sz="2000" dirty="0">
                <a:solidFill>
                  <a:schemeClr val="tx1"/>
                </a:solidFill>
              </a:rPr>
              <a:t>写信号为低电平时，数据要保持稳定；为了简单，可以使数据在整个周期中保持稳定；</a:t>
            </a:r>
          </a:p>
        </p:txBody>
      </p:sp>
    </p:spTree>
    <p:extLst>
      <p:ext uri="{BB962C8B-B14F-4D97-AF65-F5344CB8AC3E}">
        <p14:creationId xmlns:p14="http://schemas.microsoft.com/office/powerpoint/2010/main" val="377915434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10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0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10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灯片编号占位符 3"/>
          <p:cNvSpPr>
            <a:spLocks noGrp="1"/>
          </p:cNvSpPr>
          <p:nvPr>
            <p:ph type="sldNum" sz="quarter" idx="12"/>
          </p:nvPr>
        </p:nvSpPr>
        <p:spPr>
          <a:xfrm>
            <a:off x="7766431" y="295737"/>
            <a:ext cx="628813" cy="4218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74A91C00-AD38-40D2-AC7B-86F7327909B4}" type="slidenum">
              <a:rPr kumimoji="0" lang="en-US" altLang="zh-CN" sz="2400" b="0" smtClean="0">
                <a:solidFill>
                  <a:schemeClr val="tx1"/>
                </a:solidFill>
                <a:latin typeface="Arial" panose="020B0604020202020204" pitchFamily="34" charset="0"/>
              </a:rPr>
              <a:pPr algn="ctr">
                <a:lnSpc>
                  <a:spcPct val="100000"/>
                </a:lnSpc>
                <a:spcBef>
                  <a:spcPct val="0"/>
                </a:spcBef>
                <a:spcAft>
                  <a:spcPct val="0"/>
                </a:spcAft>
                <a:buClrTx/>
                <a:buSzTx/>
                <a:buFontTx/>
                <a:buNone/>
              </a:pPr>
              <a:t>14</a:t>
            </a:fld>
            <a:endParaRPr kumimoji="0" lang="en-US" altLang="zh-CN" sz="2400" b="0" dirty="0">
              <a:solidFill>
                <a:schemeClr val="tx1"/>
              </a:solidFill>
              <a:latin typeface="Arial" panose="020B0604020202020204" pitchFamily="34" charset="0"/>
            </a:endParaRPr>
          </a:p>
        </p:txBody>
      </p:sp>
      <p:sp>
        <p:nvSpPr>
          <p:cNvPr id="132114" name="Text Box 18"/>
          <p:cNvSpPr txBox="1">
            <a:spLocks noChangeArrowheads="1"/>
          </p:cNvSpPr>
          <p:nvPr/>
        </p:nvSpPr>
        <p:spPr bwMode="auto">
          <a:xfrm>
            <a:off x="0" y="762000"/>
            <a:ext cx="457200" cy="3733800"/>
          </a:xfrm>
          <a:prstGeom prst="rect">
            <a:avLst/>
          </a:prstGeom>
          <a:noFill/>
          <a:ln w="9525">
            <a:noFill/>
            <a:miter lim="800000"/>
            <a:headEnd/>
            <a:tailEnd/>
          </a:ln>
          <a:effectLst/>
        </p:spPr>
        <p:txBody>
          <a:bodyPr lIns="18000" rIns="18000">
            <a:spAutoFit/>
          </a:bodyPr>
          <a:lstStyle/>
          <a:p>
            <a:pPr algn="r" eaLnBrk="1" hangingPunct="1">
              <a:spcBef>
                <a:spcPct val="50000"/>
              </a:spcBef>
              <a:defRPr/>
            </a:pPr>
            <a:r>
              <a:rPr lang="en-US" altLang="zh-CN" sz="2000">
                <a:solidFill>
                  <a:schemeClr val="bg2"/>
                </a:solidFill>
                <a:effectLst>
                  <a:outerShdw blurRad="38100" dist="38100" dir="2700000" algn="tl">
                    <a:srgbClr val="C0C0C0"/>
                  </a:outerShdw>
                </a:effectLst>
                <a:latin typeface="Arial" charset="0"/>
                <a:ea typeface="华文行楷" pitchFamily="2" charset="-122"/>
              </a:rPr>
              <a:t>2.3</a:t>
            </a:r>
          </a:p>
          <a:p>
            <a:pPr algn="r" eaLnBrk="1" hangingPunct="1">
              <a:spcBef>
                <a:spcPct val="50000"/>
              </a:spcBef>
              <a:defRPr/>
            </a:pPr>
            <a:r>
              <a:rPr lang="zh-CN" altLang="en-US" sz="2000">
                <a:solidFill>
                  <a:schemeClr val="bg2"/>
                </a:solidFill>
                <a:effectLst>
                  <a:outerShdw blurRad="38100" dist="38100" dir="2700000" algn="tl">
                    <a:srgbClr val="C0C0C0"/>
                  </a:outerShdw>
                </a:effectLst>
                <a:latin typeface="Arial" charset="0"/>
                <a:ea typeface="华文行楷" pitchFamily="2" charset="-122"/>
              </a:rPr>
              <a:t>存储设备</a:t>
            </a:r>
          </a:p>
          <a:p>
            <a:pPr algn="r" eaLnBrk="1" hangingPunct="1">
              <a:spcBef>
                <a:spcPct val="50000"/>
              </a:spcBef>
              <a:defRPr/>
            </a:pPr>
            <a:endParaRPr lang="zh-CN" altLang="en-US" sz="2000">
              <a:solidFill>
                <a:schemeClr val="bg2"/>
              </a:solidFill>
              <a:effectLst>
                <a:outerShdw blurRad="38100" dist="38100" dir="2700000" algn="tl">
                  <a:srgbClr val="C0C0C0"/>
                </a:outerShdw>
              </a:effectLst>
              <a:latin typeface="Arial" charset="0"/>
              <a:ea typeface="华文行楷" pitchFamily="2" charset="-122"/>
            </a:endParaRPr>
          </a:p>
          <a:p>
            <a:pPr algn="r" eaLnBrk="1" hangingPunct="1">
              <a:spcBef>
                <a:spcPct val="35000"/>
              </a:spcBef>
              <a:defRPr/>
            </a:pPr>
            <a:r>
              <a:rPr lang="en-US" altLang="zh-CN" sz="2000">
                <a:solidFill>
                  <a:schemeClr val="bg2"/>
                </a:solidFill>
                <a:effectLst>
                  <a:outerShdw blurRad="38100" dist="38100" dir="2700000" algn="tl">
                    <a:srgbClr val="C0C0C0"/>
                  </a:outerShdw>
                </a:effectLst>
                <a:latin typeface="Arial" charset="0"/>
                <a:ea typeface="华文行楷" pitchFamily="2" charset="-122"/>
              </a:rPr>
              <a:t>2 </a:t>
            </a:r>
          </a:p>
          <a:p>
            <a:pPr algn="r" eaLnBrk="1" hangingPunct="1">
              <a:spcBef>
                <a:spcPct val="10000"/>
              </a:spcBef>
              <a:defRPr/>
            </a:pPr>
            <a:r>
              <a:rPr lang="zh-CN" altLang="en-US" sz="2000">
                <a:solidFill>
                  <a:schemeClr val="bg2"/>
                </a:solidFill>
                <a:effectLst>
                  <a:outerShdw blurRad="38100" dist="38100" dir="2700000" algn="tl">
                    <a:srgbClr val="C0C0C0"/>
                  </a:outerShdw>
                </a:effectLst>
                <a:latin typeface="Arial" charset="0"/>
                <a:ea typeface="华文行楷" pitchFamily="2" charset="-122"/>
              </a:rPr>
              <a:t>学时</a:t>
            </a:r>
          </a:p>
          <a:p>
            <a:pPr algn="r" eaLnBrk="1" hangingPunct="1">
              <a:spcBef>
                <a:spcPct val="50000"/>
              </a:spcBef>
              <a:defRPr/>
            </a:pPr>
            <a:endParaRPr lang="en-US" altLang="zh-CN" sz="2000">
              <a:solidFill>
                <a:schemeClr val="bg2"/>
              </a:solidFill>
              <a:effectLst>
                <a:outerShdw blurRad="38100" dist="38100" dir="2700000" algn="tl">
                  <a:srgbClr val="C0C0C0"/>
                </a:outerShdw>
              </a:effectLst>
              <a:latin typeface="Arial" charset="0"/>
              <a:ea typeface="华文行楷" pitchFamily="2" charset="-122"/>
            </a:endParaRPr>
          </a:p>
        </p:txBody>
      </p:sp>
      <p:graphicFrame>
        <p:nvGraphicFramePr>
          <p:cNvPr id="212996" name="Object 4"/>
          <p:cNvGraphicFramePr>
            <a:graphicFrameLocks noChangeAspect="1"/>
          </p:cNvGraphicFramePr>
          <p:nvPr>
            <p:extLst>
              <p:ext uri="{D42A27DB-BD31-4B8C-83A1-F6EECF244321}">
                <p14:modId xmlns:p14="http://schemas.microsoft.com/office/powerpoint/2010/main" val="2352710768"/>
              </p:ext>
            </p:extLst>
          </p:nvPr>
        </p:nvGraphicFramePr>
        <p:xfrm>
          <a:off x="0" y="909805"/>
          <a:ext cx="9144000" cy="3044825"/>
        </p:xfrm>
        <a:graphic>
          <a:graphicData uri="http://schemas.openxmlformats.org/presentationml/2006/ole">
            <mc:AlternateContent xmlns:mc="http://schemas.openxmlformats.org/markup-compatibility/2006">
              <mc:Choice xmlns:v="urn:schemas-microsoft-com:vml" Requires="v">
                <p:oleObj spid="_x0000_s11362" name="图片" r:id="rId3" imgW="5135880" imgH="3418332" progId="Word.Picture.8">
                  <p:embed/>
                </p:oleObj>
              </mc:Choice>
              <mc:Fallback>
                <p:oleObj name="图片" r:id="rId3" imgW="5135880" imgH="341833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700" t="39809" r="562" b="10005"/>
                      <a:stretch>
                        <a:fillRect/>
                      </a:stretch>
                    </p:blipFill>
                    <p:spPr bwMode="auto">
                      <a:xfrm>
                        <a:off x="0" y="909805"/>
                        <a:ext cx="9144000" cy="3044825"/>
                      </a:xfrm>
                      <a:prstGeom prst="rect">
                        <a:avLst/>
                      </a:prstGeom>
                      <a:solidFill>
                        <a:schemeClr val="tx1"/>
                      </a:solidFill>
                      <a:ln w="9525">
                        <a:solidFill>
                          <a:srgbClr val="C0C0C0"/>
                        </a:solidFill>
                        <a:miter lim="800000"/>
                        <a:headEnd/>
                        <a:tailEnd/>
                      </a:ln>
                    </p:spPr>
                  </p:pic>
                </p:oleObj>
              </mc:Fallback>
            </mc:AlternateContent>
          </a:graphicData>
        </a:graphic>
      </p:graphicFrame>
      <p:grpSp>
        <p:nvGrpSpPr>
          <p:cNvPr id="2" name="Group 5"/>
          <p:cNvGrpSpPr>
            <a:grpSpLocks/>
          </p:cNvGrpSpPr>
          <p:nvPr/>
        </p:nvGrpSpPr>
        <p:grpSpPr bwMode="auto">
          <a:xfrm>
            <a:off x="1447800" y="1952625"/>
            <a:ext cx="1143000" cy="152400"/>
            <a:chOff x="1008" y="1824"/>
            <a:chExt cx="720" cy="96"/>
          </a:xfrm>
        </p:grpSpPr>
        <p:sp>
          <p:nvSpPr>
            <p:cNvPr id="213008" name="AutoShape 6"/>
            <p:cNvSpPr>
              <a:spLocks noChangeArrowheads="1"/>
            </p:cNvSpPr>
            <p:nvPr/>
          </p:nvSpPr>
          <p:spPr bwMode="auto">
            <a:xfrm>
              <a:off x="1392" y="1824"/>
              <a:ext cx="336" cy="96"/>
            </a:xfrm>
            <a:prstGeom prst="homePlate">
              <a:avLst>
                <a:gd name="adj" fmla="val 100000"/>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213009" name="AutoShape 7"/>
            <p:cNvSpPr>
              <a:spLocks noChangeArrowheads="1"/>
            </p:cNvSpPr>
            <p:nvPr/>
          </p:nvSpPr>
          <p:spPr bwMode="auto">
            <a:xfrm rot="10800000">
              <a:off x="1008" y="1824"/>
              <a:ext cx="384" cy="96"/>
            </a:xfrm>
            <a:prstGeom prst="homePlate">
              <a:avLst>
                <a:gd name="adj" fmla="val 100000"/>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grpSp>
      <p:grpSp>
        <p:nvGrpSpPr>
          <p:cNvPr id="3" name="Group 8"/>
          <p:cNvGrpSpPr>
            <a:grpSpLocks/>
          </p:cNvGrpSpPr>
          <p:nvPr/>
        </p:nvGrpSpPr>
        <p:grpSpPr bwMode="auto">
          <a:xfrm>
            <a:off x="2590800" y="2514600"/>
            <a:ext cx="3657600" cy="152400"/>
            <a:chOff x="1008" y="1824"/>
            <a:chExt cx="720" cy="96"/>
          </a:xfrm>
        </p:grpSpPr>
        <p:sp>
          <p:nvSpPr>
            <p:cNvPr id="213006" name="AutoShape 9"/>
            <p:cNvSpPr>
              <a:spLocks noChangeArrowheads="1"/>
            </p:cNvSpPr>
            <p:nvPr/>
          </p:nvSpPr>
          <p:spPr bwMode="auto">
            <a:xfrm>
              <a:off x="1344" y="1824"/>
              <a:ext cx="384" cy="96"/>
            </a:xfrm>
            <a:prstGeom prst="homePlate">
              <a:avLst>
                <a:gd name="adj" fmla="val 100000"/>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213007" name="AutoShape 10"/>
            <p:cNvSpPr>
              <a:spLocks noChangeArrowheads="1"/>
            </p:cNvSpPr>
            <p:nvPr/>
          </p:nvSpPr>
          <p:spPr bwMode="auto">
            <a:xfrm rot="10800000">
              <a:off x="1008" y="1824"/>
              <a:ext cx="336" cy="96"/>
            </a:xfrm>
            <a:prstGeom prst="homePlate">
              <a:avLst>
                <a:gd name="adj" fmla="val 100000"/>
              </a:avLst>
            </a:prstGeom>
            <a:solidFill>
              <a:srgbClr val="FF0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grpSp>
      <p:grpSp>
        <p:nvGrpSpPr>
          <p:cNvPr id="4" name="Group 11"/>
          <p:cNvGrpSpPr>
            <a:grpSpLocks/>
          </p:cNvGrpSpPr>
          <p:nvPr/>
        </p:nvGrpSpPr>
        <p:grpSpPr bwMode="auto">
          <a:xfrm>
            <a:off x="6324600" y="1981200"/>
            <a:ext cx="1143000" cy="152400"/>
            <a:chOff x="1008" y="1824"/>
            <a:chExt cx="720" cy="96"/>
          </a:xfrm>
        </p:grpSpPr>
        <p:sp>
          <p:nvSpPr>
            <p:cNvPr id="213004" name="AutoShape 12"/>
            <p:cNvSpPr>
              <a:spLocks noChangeArrowheads="1"/>
            </p:cNvSpPr>
            <p:nvPr/>
          </p:nvSpPr>
          <p:spPr bwMode="auto">
            <a:xfrm>
              <a:off x="1392" y="1824"/>
              <a:ext cx="336" cy="96"/>
            </a:xfrm>
            <a:prstGeom prst="homePlate">
              <a:avLst>
                <a:gd name="adj" fmla="val 100000"/>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213005" name="AutoShape 13"/>
            <p:cNvSpPr>
              <a:spLocks noChangeArrowheads="1"/>
            </p:cNvSpPr>
            <p:nvPr/>
          </p:nvSpPr>
          <p:spPr bwMode="auto">
            <a:xfrm rot="10800000">
              <a:off x="1008" y="1824"/>
              <a:ext cx="384" cy="96"/>
            </a:xfrm>
            <a:prstGeom prst="homePlate">
              <a:avLst>
                <a:gd name="adj" fmla="val 100000"/>
              </a:avLst>
            </a:prstGeom>
            <a:solidFill>
              <a:srgbClr val="0000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grpSp>
      <p:grpSp>
        <p:nvGrpSpPr>
          <p:cNvPr id="5" name="Group 14"/>
          <p:cNvGrpSpPr>
            <a:grpSpLocks/>
          </p:cNvGrpSpPr>
          <p:nvPr/>
        </p:nvGrpSpPr>
        <p:grpSpPr bwMode="auto">
          <a:xfrm>
            <a:off x="1447800" y="1416050"/>
            <a:ext cx="6019800" cy="155575"/>
            <a:chOff x="1008" y="1822"/>
            <a:chExt cx="720" cy="98"/>
          </a:xfrm>
        </p:grpSpPr>
        <p:sp>
          <p:nvSpPr>
            <p:cNvPr id="213002" name="AutoShape 15"/>
            <p:cNvSpPr>
              <a:spLocks noChangeArrowheads="1"/>
            </p:cNvSpPr>
            <p:nvPr/>
          </p:nvSpPr>
          <p:spPr bwMode="auto">
            <a:xfrm>
              <a:off x="1392" y="1822"/>
              <a:ext cx="336" cy="98"/>
            </a:xfrm>
            <a:prstGeom prst="homePlate">
              <a:avLst>
                <a:gd name="adj" fmla="val 100000"/>
              </a:avLst>
            </a:prstGeom>
            <a:solidFill>
              <a:srgbClr val="008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213003" name="AutoShape 16"/>
            <p:cNvSpPr>
              <a:spLocks noChangeArrowheads="1"/>
            </p:cNvSpPr>
            <p:nvPr/>
          </p:nvSpPr>
          <p:spPr bwMode="auto">
            <a:xfrm rot="10800000">
              <a:off x="1008" y="1824"/>
              <a:ext cx="384" cy="96"/>
            </a:xfrm>
            <a:prstGeom prst="homePlate">
              <a:avLst>
                <a:gd name="adj" fmla="val 100000"/>
              </a:avLst>
            </a:prstGeom>
            <a:solidFill>
              <a:srgbClr val="0080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grpSp>
      <p:sp>
        <p:nvSpPr>
          <p:cNvPr id="132113" name="Rectangle 17"/>
          <p:cNvSpPr>
            <a:spLocks noChangeArrowheads="1"/>
          </p:cNvSpPr>
          <p:nvPr/>
        </p:nvSpPr>
        <p:spPr bwMode="auto">
          <a:xfrm>
            <a:off x="533400" y="4156075"/>
            <a:ext cx="8229600" cy="2168525"/>
          </a:xfrm>
          <a:prstGeom prst="rect">
            <a:avLst/>
          </a:prstGeom>
          <a:noFill/>
          <a:ln w="9525">
            <a:noFill/>
            <a:miter lim="800000"/>
            <a:headEnd/>
            <a:tailEnd/>
          </a:ln>
          <a:effectLst/>
        </p:spPr>
        <p:txBody>
          <a:bodyPr/>
          <a:lstStyle/>
          <a:p>
            <a:pPr marL="342900" indent="-342900" algn="just">
              <a:lnSpc>
                <a:spcPct val="110000"/>
              </a:lnSpc>
              <a:spcBef>
                <a:spcPct val="10000"/>
              </a:spcBef>
              <a:spcAft>
                <a:spcPct val="10000"/>
              </a:spcAft>
              <a:buClr>
                <a:srgbClr val="FF0000"/>
              </a:buClr>
              <a:buSzPct val="90000"/>
              <a:buFont typeface="Wingdings" pitchFamily="2" charset="2"/>
              <a:buChar char="o"/>
              <a:defRPr/>
            </a:pPr>
            <a:r>
              <a:rPr kumimoji="1" lang="en-US" altLang="zh-CN" sz="2400" b="1" dirty="0">
                <a:solidFill>
                  <a:srgbClr val="FFFF00"/>
                </a:solidFill>
                <a:latin typeface="Arial" charset="0"/>
              </a:rPr>
              <a:t>A-B</a:t>
            </a:r>
            <a:r>
              <a:rPr kumimoji="1" lang="zh-CN" altLang="en-US" sz="2400" b="1" dirty="0">
                <a:solidFill>
                  <a:srgbClr val="FFFF00"/>
                </a:solidFill>
                <a:latin typeface="Arial" charset="0"/>
              </a:rPr>
              <a:t>：</a:t>
            </a:r>
            <a:r>
              <a:rPr kumimoji="1" lang="zh-CN" altLang="en-US" sz="2400" dirty="0">
                <a:latin typeface="Arial" charset="0"/>
              </a:rPr>
              <a:t>建立地址，</a:t>
            </a:r>
            <a:r>
              <a:rPr kumimoji="1" lang="en-US" altLang="zh-CN" sz="2400" dirty="0">
                <a:latin typeface="Arial" charset="0"/>
              </a:rPr>
              <a:t>B</a:t>
            </a:r>
            <a:r>
              <a:rPr kumimoji="1" lang="zh-CN" altLang="en-US" sz="2400" dirty="0">
                <a:latin typeface="Arial" charset="0"/>
              </a:rPr>
              <a:t>点写信号、片选信号同时有效</a:t>
            </a:r>
          </a:p>
          <a:p>
            <a:pPr marL="342900" indent="-342900" algn="just">
              <a:lnSpc>
                <a:spcPct val="110000"/>
              </a:lnSpc>
              <a:spcBef>
                <a:spcPct val="10000"/>
              </a:spcBef>
              <a:spcAft>
                <a:spcPct val="10000"/>
              </a:spcAft>
              <a:buClr>
                <a:srgbClr val="FF0000"/>
              </a:buClr>
              <a:buSzPct val="90000"/>
              <a:buFont typeface="Wingdings" pitchFamily="2" charset="2"/>
              <a:buChar char="o"/>
              <a:defRPr/>
            </a:pPr>
            <a:r>
              <a:rPr kumimoji="1" lang="en-US" altLang="zh-CN" sz="2400" b="1" dirty="0">
                <a:solidFill>
                  <a:srgbClr val="FFFF00"/>
                </a:solidFill>
                <a:latin typeface="Arial" charset="0"/>
              </a:rPr>
              <a:t>B-C</a:t>
            </a:r>
            <a:r>
              <a:rPr kumimoji="1" lang="zh-CN" altLang="en-US" sz="2400" b="1" dirty="0">
                <a:solidFill>
                  <a:srgbClr val="FFFF00"/>
                </a:solidFill>
                <a:latin typeface="Arial" charset="0"/>
              </a:rPr>
              <a:t>：</a:t>
            </a:r>
            <a:r>
              <a:rPr kumimoji="1" lang="zh-CN" altLang="en-US" sz="2400" dirty="0">
                <a:latin typeface="Arial" charset="0"/>
              </a:rPr>
              <a:t>允许写入的脉冲宽度</a:t>
            </a:r>
          </a:p>
          <a:p>
            <a:pPr marL="342900" indent="-342900" algn="just">
              <a:lnSpc>
                <a:spcPct val="110000"/>
              </a:lnSpc>
              <a:spcBef>
                <a:spcPct val="10000"/>
              </a:spcBef>
              <a:spcAft>
                <a:spcPct val="10000"/>
              </a:spcAft>
              <a:buClr>
                <a:srgbClr val="FF0000"/>
              </a:buClr>
              <a:buSzPct val="90000"/>
              <a:buFont typeface="Wingdings" pitchFamily="2" charset="2"/>
              <a:buChar char="o"/>
              <a:defRPr/>
            </a:pPr>
            <a:r>
              <a:rPr kumimoji="1" lang="en-US" altLang="zh-CN" sz="2400" b="1" dirty="0">
                <a:solidFill>
                  <a:srgbClr val="FFFF00"/>
                </a:solidFill>
                <a:latin typeface="Arial" charset="0"/>
              </a:rPr>
              <a:t>C-D</a:t>
            </a:r>
            <a:r>
              <a:rPr kumimoji="1" lang="zh-CN" altLang="en-US" sz="2400" b="1" dirty="0">
                <a:solidFill>
                  <a:srgbClr val="FFFF00"/>
                </a:solidFill>
                <a:latin typeface="Arial" charset="0"/>
              </a:rPr>
              <a:t>：</a:t>
            </a:r>
            <a:r>
              <a:rPr kumimoji="1" lang="zh-CN" altLang="en-US" sz="2400" dirty="0">
                <a:latin typeface="Arial" charset="0"/>
              </a:rPr>
              <a:t>写恢复</a:t>
            </a:r>
          </a:p>
          <a:p>
            <a:pPr marL="342900" indent="-342900" algn="just" eaLnBrk="1" hangingPunct="1">
              <a:lnSpc>
                <a:spcPct val="110000"/>
              </a:lnSpc>
              <a:spcBef>
                <a:spcPct val="10000"/>
              </a:spcBef>
              <a:spcAft>
                <a:spcPct val="10000"/>
              </a:spcAft>
              <a:buClr>
                <a:srgbClr val="FF0000"/>
              </a:buClr>
              <a:buSzPct val="90000"/>
              <a:buFont typeface="Wingdings" pitchFamily="2" charset="2"/>
              <a:buChar char="o"/>
              <a:defRPr/>
            </a:pPr>
            <a:r>
              <a:rPr kumimoji="1" lang="en-US" altLang="zh-CN" sz="2400" b="1" dirty="0">
                <a:solidFill>
                  <a:srgbClr val="00CC00"/>
                </a:solidFill>
                <a:latin typeface="Arial" charset="0"/>
              </a:rPr>
              <a:t>A-D</a:t>
            </a:r>
            <a:r>
              <a:rPr kumimoji="1" lang="zh-CN" altLang="en-US" sz="2400" b="1" dirty="0">
                <a:solidFill>
                  <a:srgbClr val="00CC00"/>
                </a:solidFill>
                <a:latin typeface="Arial" charset="0"/>
              </a:rPr>
              <a:t>：</a:t>
            </a:r>
            <a:r>
              <a:rPr kumimoji="1" lang="zh-CN" altLang="en-US" sz="2400" dirty="0">
                <a:latin typeface="Arial" charset="0"/>
              </a:rPr>
              <a:t>写周期</a:t>
            </a:r>
          </a:p>
        </p:txBody>
      </p:sp>
    </p:spTree>
    <p:extLst>
      <p:ext uri="{BB962C8B-B14F-4D97-AF65-F5344CB8AC3E}">
        <p14:creationId xmlns:p14="http://schemas.microsoft.com/office/powerpoint/2010/main" val="214246360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 presetClass="entr" presetSubtype="0" fill="hold" nodeType="withEffect">
                                  <p:stCondLst>
                                    <p:cond delay="0"/>
                                  </p:stCondLst>
                                  <p:childTnLst>
                                    <p:set>
                                      <p:cBhvr>
                                        <p:cTn id="9" dur="1" fill="hold">
                                          <p:stCondLst>
                                            <p:cond delay="0"/>
                                          </p:stCondLst>
                                        </p:cTn>
                                        <p:tgtEl>
                                          <p:spTgt spid="132113">
                                            <p:txEl>
                                              <p:pRg st="0" end="0"/>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2000"/>
                                        <p:tgtEl>
                                          <p:spTgt spid="3"/>
                                        </p:tgtEl>
                                      </p:cBhvr>
                                    </p:animEffect>
                                  </p:childTnLst>
                                </p:cTn>
                              </p:par>
                              <p:par>
                                <p:cTn id="15" presetID="1" presetClass="entr" presetSubtype="0" fill="hold" nodeType="withEffect">
                                  <p:stCondLst>
                                    <p:cond delay="0"/>
                                  </p:stCondLst>
                                  <p:childTnLst>
                                    <p:set>
                                      <p:cBhvr>
                                        <p:cTn id="16" dur="1" fill="hold">
                                          <p:stCondLst>
                                            <p:cond delay="0"/>
                                          </p:stCondLst>
                                        </p:cTn>
                                        <p:tgtEl>
                                          <p:spTgt spid="132113">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2000"/>
                                        <p:tgtEl>
                                          <p:spTgt spid="4"/>
                                        </p:tgtEl>
                                      </p:cBhvr>
                                    </p:animEffect>
                                  </p:childTnLst>
                                </p:cTn>
                              </p:par>
                              <p:par>
                                <p:cTn id="22" presetID="1" presetClass="entr" presetSubtype="0" fill="hold" nodeType="withEffect">
                                  <p:stCondLst>
                                    <p:cond delay="0"/>
                                  </p:stCondLst>
                                  <p:childTnLst>
                                    <p:set>
                                      <p:cBhvr>
                                        <p:cTn id="23" dur="1" fill="hold">
                                          <p:stCondLst>
                                            <p:cond delay="0"/>
                                          </p:stCondLst>
                                        </p:cTn>
                                        <p:tgtEl>
                                          <p:spTgt spid="132113">
                                            <p:txEl>
                                              <p:pRg st="2" end="2"/>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20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1321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903A4DBA-7589-4555-BFCA-A6B87A67AE35}"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15</a:t>
            </a:fld>
            <a:endParaRPr lang="en-US" altLang="zh-CN" sz="2400" b="0" dirty="0">
              <a:solidFill>
                <a:schemeClr val="tx1">
                  <a:tint val="75000"/>
                </a:schemeClr>
              </a:solidFill>
              <a:latin typeface="+mn-lt"/>
              <a:ea typeface="+mn-ea"/>
              <a:cs typeface="+mn-cs"/>
            </a:endParaRPr>
          </a:p>
        </p:txBody>
      </p:sp>
      <p:sp>
        <p:nvSpPr>
          <p:cNvPr id="120834" name="Rectangle 2"/>
          <p:cNvSpPr>
            <a:spLocks noGrp="1" noChangeArrowheads="1"/>
          </p:cNvSpPr>
          <p:nvPr>
            <p:ph type="title"/>
          </p:nvPr>
        </p:nvSpPr>
        <p:spPr/>
        <p:txBody>
          <a:bodyPr/>
          <a:lstStyle/>
          <a:p>
            <a:pPr algn="l" eaLnBrk="1" hangingPunct="1">
              <a:defRPr/>
            </a:pPr>
            <a:r>
              <a:rPr lang="zh-CN" altLang="en-US" dirty="0"/>
              <a:t>存储器的性能指标</a:t>
            </a:r>
            <a:endParaRPr lang="zh-CN" altLang="en-US" sz="3200" dirty="0"/>
          </a:p>
        </p:txBody>
      </p:sp>
      <p:sp>
        <p:nvSpPr>
          <p:cNvPr id="120835" name="Rectangle 3"/>
          <p:cNvSpPr>
            <a:spLocks noGrp="1" noChangeArrowheads="1"/>
          </p:cNvSpPr>
          <p:nvPr>
            <p:ph type="body" idx="1"/>
          </p:nvPr>
        </p:nvSpPr>
        <p:spPr/>
        <p:txBody>
          <a:bodyPr/>
          <a:lstStyle/>
          <a:p>
            <a:pPr eaLnBrk="1" hangingPunct="1"/>
            <a:r>
              <a:rPr lang="zh-CN" altLang="en-US" sz="2400" dirty="0"/>
              <a:t>只读性</a:t>
            </a:r>
          </a:p>
          <a:p>
            <a:pPr lvl="1" eaLnBrk="1" hangingPunct="1"/>
            <a:r>
              <a:rPr lang="zh-CN" altLang="en-US" sz="2000" dirty="0"/>
              <a:t>只读性是区分存储器种类的一个重要特性；</a:t>
            </a:r>
          </a:p>
          <a:p>
            <a:pPr lvl="1" eaLnBrk="1" hangingPunct="1"/>
            <a:r>
              <a:rPr lang="zh-CN" altLang="en-US" sz="2000" dirty="0"/>
              <a:t>若存储器中写入数据后，只能被读出，但不能用通常的办法重写或改写，这种存储器为</a:t>
            </a:r>
            <a:r>
              <a:rPr lang="zh-CN" altLang="en-US" sz="2000" dirty="0">
                <a:solidFill>
                  <a:srgbClr val="FFC000"/>
                </a:solidFill>
                <a:effectLst>
                  <a:outerShdw blurRad="38100" dist="38100" dir="2700000" algn="tl">
                    <a:srgbClr val="000000">
                      <a:alpha val="43137"/>
                    </a:srgbClr>
                  </a:outerShdw>
                </a:effectLst>
              </a:rPr>
              <a:t>只读存储器</a:t>
            </a:r>
            <a:r>
              <a:rPr lang="zh-CN" altLang="en-US" sz="2000" dirty="0"/>
              <a:t>，即</a:t>
            </a:r>
            <a:r>
              <a:rPr lang="en-US" altLang="zh-CN" sz="2000" dirty="0"/>
              <a:t>ROM</a:t>
            </a:r>
            <a:r>
              <a:rPr lang="zh-CN" altLang="en-US" sz="2000" dirty="0"/>
              <a:t>；</a:t>
            </a:r>
          </a:p>
          <a:p>
            <a:pPr lvl="1" eaLnBrk="1" hangingPunct="1"/>
            <a:r>
              <a:rPr lang="zh-CN" altLang="en-US" sz="2000" dirty="0"/>
              <a:t>若存储器在写入数据后，既可对它进行读出，又可再对它写入，为</a:t>
            </a:r>
            <a:r>
              <a:rPr lang="zh-CN" altLang="en-US" sz="2000" dirty="0">
                <a:solidFill>
                  <a:srgbClr val="FFC000"/>
                </a:solidFill>
                <a:effectLst>
                  <a:outerShdw blurRad="38100" dist="38100" dir="2700000" algn="tl">
                    <a:srgbClr val="000000">
                      <a:alpha val="43137"/>
                    </a:srgbClr>
                  </a:outerShdw>
                </a:effectLst>
              </a:rPr>
              <a:t>可读</a:t>
            </a:r>
            <a:r>
              <a:rPr lang="en-US" altLang="zh-CN" sz="2000" dirty="0">
                <a:solidFill>
                  <a:srgbClr val="FFC000"/>
                </a:solidFill>
                <a:effectLst>
                  <a:outerShdw blurRad="38100" dist="38100" dir="2700000" algn="tl">
                    <a:srgbClr val="000000">
                      <a:alpha val="43137"/>
                    </a:srgbClr>
                  </a:outerShdw>
                </a:effectLst>
              </a:rPr>
              <a:t>/</a:t>
            </a:r>
            <a:r>
              <a:rPr lang="zh-CN" altLang="en-US" sz="2000" dirty="0">
                <a:solidFill>
                  <a:srgbClr val="FFC000"/>
                </a:solidFill>
                <a:effectLst>
                  <a:outerShdw blurRad="38100" dist="38100" dir="2700000" algn="tl">
                    <a:srgbClr val="000000">
                      <a:alpha val="43137"/>
                    </a:srgbClr>
                  </a:outerShdw>
                </a:effectLst>
              </a:rPr>
              <a:t>写存储器</a:t>
            </a:r>
            <a:r>
              <a:rPr lang="zh-CN" altLang="en-US" sz="2000" dirty="0"/>
              <a:t>，或</a:t>
            </a:r>
            <a:r>
              <a:rPr lang="zh-CN" altLang="en-US" sz="2000" dirty="0">
                <a:solidFill>
                  <a:srgbClr val="FFC000"/>
                </a:solidFill>
                <a:effectLst>
                  <a:outerShdw blurRad="38100" dist="38100" dir="2700000" algn="tl">
                    <a:srgbClr val="000000">
                      <a:alpha val="43137"/>
                    </a:srgbClr>
                  </a:outerShdw>
                </a:effectLst>
              </a:rPr>
              <a:t>随机存储器</a:t>
            </a:r>
            <a:r>
              <a:rPr lang="zh-CN" altLang="en-US" sz="2000" dirty="0"/>
              <a:t>。</a:t>
            </a:r>
          </a:p>
          <a:p>
            <a:pPr lvl="1" eaLnBrk="1" hangingPunct="1"/>
            <a:r>
              <a:rPr lang="zh-CN" altLang="en-US" sz="2000" dirty="0"/>
              <a:t>按只读性分为两类：</a:t>
            </a:r>
            <a:r>
              <a:rPr lang="en-US" altLang="zh-CN" sz="2000" dirty="0">
                <a:solidFill>
                  <a:srgbClr val="FFC000"/>
                </a:solidFill>
                <a:effectLst>
                  <a:outerShdw blurRad="38100" dist="38100" dir="2700000" algn="tl">
                    <a:srgbClr val="000000">
                      <a:alpha val="43137"/>
                    </a:srgbClr>
                  </a:outerShdw>
                </a:effectLst>
              </a:rPr>
              <a:t>ROM</a:t>
            </a:r>
            <a:r>
              <a:rPr lang="zh-CN" altLang="en-US" sz="2000" dirty="0"/>
              <a:t>和</a:t>
            </a:r>
            <a:r>
              <a:rPr lang="en-US" altLang="zh-CN" sz="2000" dirty="0">
                <a:solidFill>
                  <a:srgbClr val="FFC000"/>
                </a:solidFill>
                <a:effectLst>
                  <a:outerShdw blurRad="38100" dist="38100" dir="2700000" algn="tl">
                    <a:srgbClr val="000000">
                      <a:alpha val="43137"/>
                    </a:srgbClr>
                  </a:outerShdw>
                </a:effectLst>
              </a:rPr>
              <a:t>RAM</a:t>
            </a:r>
            <a:r>
              <a:rPr lang="zh-CN" altLang="en-US" sz="2000" dirty="0"/>
              <a:t>。</a:t>
            </a:r>
            <a:r>
              <a:rPr lang="en-US" altLang="zh-CN" sz="2000" dirty="0"/>
              <a:t>ROM</a:t>
            </a:r>
            <a:r>
              <a:rPr lang="zh-CN" altLang="en-US" sz="2000" dirty="0"/>
              <a:t>除了具有只读性外，当然还具有非易失性。</a:t>
            </a:r>
          </a:p>
        </p:txBody>
      </p:sp>
    </p:spTree>
    <p:extLst>
      <p:ext uri="{BB962C8B-B14F-4D97-AF65-F5344CB8AC3E}">
        <p14:creationId xmlns:p14="http://schemas.microsoft.com/office/powerpoint/2010/main" val="332972908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79D5570F-6825-45CF-A1C4-102A05DA9261}"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16</a:t>
            </a:fld>
            <a:endParaRPr lang="en-US" altLang="zh-CN" sz="2400" b="0" dirty="0">
              <a:solidFill>
                <a:schemeClr val="tx1">
                  <a:tint val="75000"/>
                </a:schemeClr>
              </a:solidFill>
              <a:latin typeface="+mn-lt"/>
              <a:ea typeface="+mn-ea"/>
              <a:cs typeface="+mn-cs"/>
            </a:endParaRPr>
          </a:p>
        </p:txBody>
      </p:sp>
      <p:sp>
        <p:nvSpPr>
          <p:cNvPr id="2" name="Rectangle 2"/>
          <p:cNvSpPr>
            <a:spLocks noGrp="1" noChangeArrowheads="1"/>
          </p:cNvSpPr>
          <p:nvPr>
            <p:ph type="title"/>
          </p:nvPr>
        </p:nvSpPr>
        <p:spPr/>
        <p:txBody>
          <a:bodyPr/>
          <a:lstStyle/>
          <a:p>
            <a:pPr algn="l" eaLnBrk="1" hangingPunct="1">
              <a:defRPr/>
            </a:pPr>
            <a:endParaRPr lang="zh-CN" altLang="zh-CN" sz="3200"/>
          </a:p>
        </p:txBody>
      </p:sp>
      <p:sp>
        <p:nvSpPr>
          <p:cNvPr id="119811" name="Rectangle 3"/>
          <p:cNvSpPr>
            <a:spLocks noGrp="1" noChangeArrowheads="1"/>
          </p:cNvSpPr>
          <p:nvPr>
            <p:ph type="body" idx="1"/>
          </p:nvPr>
        </p:nvSpPr>
        <p:spPr/>
        <p:txBody>
          <a:bodyPr/>
          <a:lstStyle/>
          <a:p>
            <a:pPr eaLnBrk="1" hangingPunct="1"/>
            <a:r>
              <a:rPr lang="zh-CN" altLang="en-US" sz="2400" dirty="0"/>
              <a:t>易失性</a:t>
            </a:r>
          </a:p>
          <a:p>
            <a:pPr lvl="1" algn="l" eaLnBrk="1" hangingPunct="1"/>
            <a:r>
              <a:rPr lang="zh-CN" altLang="en-US" sz="2000" dirty="0"/>
              <a:t>易失性是指电源断开之后，存储器的内容是否丢失；</a:t>
            </a:r>
          </a:p>
          <a:p>
            <a:pPr lvl="1" algn="l" eaLnBrk="1" hangingPunct="1"/>
            <a:r>
              <a:rPr lang="zh-CN" altLang="en-US" sz="2000" dirty="0"/>
              <a:t>若存储器在断电之后，仍能保存其中的内容，则称为非易失性存储器；否则，就叫</a:t>
            </a:r>
            <a:r>
              <a:rPr lang="zh-CN" altLang="en-US" sz="2000" dirty="0">
                <a:solidFill>
                  <a:srgbClr val="FFC000"/>
                </a:solidFill>
                <a:effectLst>
                  <a:outerShdw blurRad="38100" dist="38100" dir="2700000" algn="tl">
                    <a:srgbClr val="000000">
                      <a:alpha val="43137"/>
                    </a:srgbClr>
                  </a:outerShdw>
                </a:effectLst>
              </a:rPr>
              <a:t>易失性存储器</a:t>
            </a:r>
            <a:r>
              <a:rPr lang="zh-CN" altLang="en-US" sz="2000" dirty="0"/>
              <a:t>；</a:t>
            </a:r>
          </a:p>
          <a:p>
            <a:pPr lvl="1" algn="l" eaLnBrk="1" hangingPunct="1"/>
            <a:r>
              <a:rPr lang="zh-CN" altLang="en-US" sz="2000" dirty="0"/>
              <a:t>对于易失性存储器来说，即使电源只是瞬间断开，也会使原有的指令和数据丢失殆尽，因此，计算机每次启动时，都要对这部分存储器中的程序进行装配；</a:t>
            </a:r>
          </a:p>
          <a:p>
            <a:pPr lvl="1" algn="l" eaLnBrk="1" hangingPunct="1"/>
            <a:r>
              <a:rPr lang="zh-CN" altLang="en-US" sz="2000" dirty="0"/>
              <a:t>在嵌入式系统中，要求系统必须有一部分存储器是非易失性的，用于存放启动和初始化代码；</a:t>
            </a:r>
          </a:p>
          <a:p>
            <a:pPr lvl="1" algn="l" eaLnBrk="1" hangingPunct="1"/>
            <a:r>
              <a:rPr lang="zh-CN" altLang="en-US" sz="2000" dirty="0"/>
              <a:t>只读存储器（</a:t>
            </a:r>
            <a:r>
              <a:rPr lang="en-US" altLang="zh-CN" sz="2000" dirty="0"/>
              <a:t>ROM</a:t>
            </a:r>
            <a:r>
              <a:rPr lang="zh-CN" altLang="en-US" sz="2000" dirty="0"/>
              <a:t>）是非易失性的，随机存储器（</a:t>
            </a:r>
            <a:r>
              <a:rPr lang="en-US" altLang="zh-CN" sz="2000" dirty="0"/>
              <a:t>RAM</a:t>
            </a:r>
            <a:r>
              <a:rPr lang="zh-CN" altLang="en-US" sz="2000" dirty="0"/>
              <a:t>）是易失性的。</a:t>
            </a:r>
          </a:p>
        </p:txBody>
      </p:sp>
    </p:spTree>
    <p:extLst>
      <p:ext uri="{BB962C8B-B14F-4D97-AF65-F5344CB8AC3E}">
        <p14:creationId xmlns:p14="http://schemas.microsoft.com/office/powerpoint/2010/main" val="159040965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54982C19-0874-4E29-BAE0-5E47CD09C569}"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17</a:t>
            </a:fld>
            <a:endParaRPr lang="en-US" altLang="zh-CN" sz="2400" b="0" dirty="0">
              <a:solidFill>
                <a:schemeClr val="tx1">
                  <a:tint val="75000"/>
                </a:schemeClr>
              </a:solidFill>
              <a:latin typeface="+mn-lt"/>
              <a:ea typeface="+mn-ea"/>
              <a:cs typeface="+mn-cs"/>
            </a:endParaRPr>
          </a:p>
        </p:txBody>
      </p:sp>
      <p:sp>
        <p:nvSpPr>
          <p:cNvPr id="121858" name="Rectangle 2"/>
          <p:cNvSpPr>
            <a:spLocks noGrp="1" noChangeArrowheads="1"/>
          </p:cNvSpPr>
          <p:nvPr>
            <p:ph type="title"/>
          </p:nvPr>
        </p:nvSpPr>
        <p:spPr/>
        <p:txBody>
          <a:bodyPr/>
          <a:lstStyle/>
          <a:p>
            <a:pPr eaLnBrk="1" hangingPunct="1">
              <a:defRPr/>
            </a:pPr>
            <a:endParaRPr lang="zh-CN" altLang="zh-CN"/>
          </a:p>
        </p:txBody>
      </p:sp>
      <p:sp>
        <p:nvSpPr>
          <p:cNvPr id="121859" name="Rectangle 3"/>
          <p:cNvSpPr>
            <a:spLocks noGrp="1" noChangeArrowheads="1"/>
          </p:cNvSpPr>
          <p:nvPr>
            <p:ph type="body" idx="1"/>
          </p:nvPr>
        </p:nvSpPr>
        <p:spPr/>
        <p:txBody>
          <a:bodyPr/>
          <a:lstStyle/>
          <a:p>
            <a:pPr eaLnBrk="1" hangingPunct="1"/>
            <a:r>
              <a:rPr lang="zh-CN" altLang="en-US" sz="2400" dirty="0"/>
              <a:t>位容量</a:t>
            </a:r>
          </a:p>
          <a:p>
            <a:pPr lvl="1" eaLnBrk="1" hangingPunct="1"/>
            <a:r>
              <a:rPr lang="zh-CN" altLang="en-US" sz="2000" dirty="0"/>
              <a:t>用大规模集成电路构成的半导体存储器件常用位容量来表示其存储能力；</a:t>
            </a:r>
          </a:p>
          <a:p>
            <a:pPr lvl="1" eaLnBrk="1" hangingPunct="1"/>
            <a:r>
              <a:rPr lang="zh-CN" altLang="en-US" sz="2000" dirty="0"/>
              <a:t>如，</a:t>
            </a:r>
            <a:r>
              <a:rPr lang="en-US" altLang="zh-CN" sz="2000" dirty="0"/>
              <a:t>4K×1</a:t>
            </a:r>
            <a:r>
              <a:rPr lang="zh-CN" altLang="en-US" sz="2000" dirty="0"/>
              <a:t>和</a:t>
            </a:r>
            <a:r>
              <a:rPr lang="en-US" altLang="zh-CN" sz="2000" dirty="0"/>
              <a:t>1K×4</a:t>
            </a:r>
            <a:r>
              <a:rPr lang="zh-CN" altLang="en-US" sz="2000" dirty="0"/>
              <a:t>的器件的位容量相同。前者可以用来读写</a:t>
            </a:r>
            <a:r>
              <a:rPr lang="en-US" altLang="zh-CN" sz="2000" dirty="0"/>
              <a:t>4K</a:t>
            </a:r>
            <a:r>
              <a:rPr lang="zh-CN" altLang="en-US" sz="2000" dirty="0"/>
              <a:t>内存单元的某</a:t>
            </a:r>
            <a:r>
              <a:rPr lang="en-US" altLang="zh-CN" sz="2000" dirty="0"/>
              <a:t>1</a:t>
            </a:r>
            <a:r>
              <a:rPr lang="zh-CN" altLang="en-US" sz="2000" dirty="0"/>
              <a:t>位，芯片只有</a:t>
            </a:r>
            <a:r>
              <a:rPr lang="en-US" altLang="zh-CN" sz="2000" dirty="0"/>
              <a:t>1</a:t>
            </a:r>
            <a:r>
              <a:rPr lang="zh-CN" altLang="en-US" sz="2000" dirty="0"/>
              <a:t>个数据输入端和</a:t>
            </a:r>
            <a:r>
              <a:rPr lang="en-US" altLang="zh-CN" sz="2000" dirty="0"/>
              <a:t>1</a:t>
            </a:r>
            <a:r>
              <a:rPr lang="zh-CN" altLang="en-US" sz="2000" dirty="0"/>
              <a:t>个数据输出端；后者则可用来读写</a:t>
            </a:r>
            <a:r>
              <a:rPr lang="en-US" altLang="zh-CN" sz="2000" dirty="0"/>
              <a:t>1K</a:t>
            </a:r>
            <a:r>
              <a:rPr lang="zh-CN" altLang="en-US" sz="2000" dirty="0"/>
              <a:t>内存单元的某</a:t>
            </a:r>
            <a:r>
              <a:rPr lang="en-US" altLang="zh-CN" sz="2000" dirty="0"/>
              <a:t>4</a:t>
            </a:r>
            <a:r>
              <a:rPr lang="zh-CN" altLang="en-US" sz="2000" dirty="0"/>
              <a:t>位，有</a:t>
            </a:r>
            <a:r>
              <a:rPr lang="en-US" altLang="zh-CN" sz="2000" dirty="0"/>
              <a:t>4</a:t>
            </a:r>
            <a:r>
              <a:rPr lang="zh-CN" altLang="en-US" sz="2000" dirty="0"/>
              <a:t>个数据输入端和</a:t>
            </a:r>
            <a:r>
              <a:rPr lang="en-US" altLang="zh-CN" sz="2000" dirty="0"/>
              <a:t>4</a:t>
            </a:r>
            <a:r>
              <a:rPr lang="zh-CN" altLang="en-US" sz="2000" dirty="0"/>
              <a:t>个数据输出端；</a:t>
            </a:r>
          </a:p>
          <a:p>
            <a:pPr lvl="1" eaLnBrk="1" hangingPunct="1"/>
            <a:r>
              <a:rPr lang="zh-CN" altLang="en-US" sz="2000" dirty="0"/>
              <a:t>应该采用位容量高的器件。</a:t>
            </a:r>
          </a:p>
        </p:txBody>
      </p:sp>
    </p:spTree>
    <p:extLst>
      <p:ext uri="{BB962C8B-B14F-4D97-AF65-F5344CB8AC3E}">
        <p14:creationId xmlns:p14="http://schemas.microsoft.com/office/powerpoint/2010/main" val="331958419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32B5389E-0F54-4BB8-BF59-B124BD1DC27F}"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18</a:t>
            </a:fld>
            <a:endParaRPr lang="en-US" altLang="zh-CN" sz="2400" b="0" dirty="0">
              <a:solidFill>
                <a:schemeClr val="tx1">
                  <a:tint val="75000"/>
                </a:schemeClr>
              </a:solidFill>
              <a:latin typeface="+mn-lt"/>
              <a:ea typeface="+mn-ea"/>
              <a:cs typeface="+mn-cs"/>
            </a:endParaRPr>
          </a:p>
        </p:txBody>
      </p:sp>
      <p:sp>
        <p:nvSpPr>
          <p:cNvPr id="122882" name="Rectangle 2"/>
          <p:cNvSpPr>
            <a:spLocks noGrp="1" noChangeArrowheads="1"/>
          </p:cNvSpPr>
          <p:nvPr>
            <p:ph type="title"/>
          </p:nvPr>
        </p:nvSpPr>
        <p:spPr/>
        <p:txBody>
          <a:bodyPr/>
          <a:lstStyle/>
          <a:p>
            <a:pPr eaLnBrk="1" hangingPunct="1">
              <a:defRPr/>
            </a:pPr>
            <a:endParaRPr lang="zh-CN" altLang="zh-CN"/>
          </a:p>
        </p:txBody>
      </p:sp>
      <p:sp>
        <p:nvSpPr>
          <p:cNvPr id="122883" name="Rectangle 3"/>
          <p:cNvSpPr>
            <a:spLocks noGrp="1" noChangeArrowheads="1"/>
          </p:cNvSpPr>
          <p:nvPr>
            <p:ph type="body" idx="1"/>
          </p:nvPr>
        </p:nvSpPr>
        <p:spPr/>
        <p:txBody>
          <a:bodyPr/>
          <a:lstStyle/>
          <a:p>
            <a:pPr eaLnBrk="1" hangingPunct="1"/>
            <a:r>
              <a:rPr lang="zh-CN" altLang="en-US" sz="2400" dirty="0"/>
              <a:t>速度</a:t>
            </a:r>
          </a:p>
          <a:p>
            <a:pPr lvl="1" eaLnBrk="1" hangingPunct="1"/>
            <a:r>
              <a:rPr lang="zh-CN" altLang="en-US" sz="2000" dirty="0"/>
              <a:t>存储器速度是用存储器访问时间来衡量的，访问时间就是指存储器从接收到稳定的地址输入到完成操作的时间；</a:t>
            </a:r>
          </a:p>
          <a:p>
            <a:pPr lvl="1" eaLnBrk="1" hangingPunct="1"/>
            <a:r>
              <a:rPr lang="zh-CN" altLang="en-US" sz="2000" dirty="0"/>
              <a:t>访问时间的长短决定于许多因素，主要与制造器件的工艺有关；</a:t>
            </a:r>
          </a:p>
          <a:p>
            <a:pPr lvl="1" eaLnBrk="1" hangingPunct="1"/>
            <a:r>
              <a:rPr lang="zh-CN" altLang="en-US" sz="2000" dirty="0"/>
              <a:t>当前，半导体存储器主要有两大类工艺：</a:t>
            </a:r>
          </a:p>
          <a:p>
            <a:pPr lvl="2" eaLnBrk="1" hangingPunct="1"/>
            <a:r>
              <a:rPr lang="zh-CN" altLang="en-US" sz="1800" dirty="0">
                <a:solidFill>
                  <a:srgbClr val="FFC000"/>
                </a:solidFill>
                <a:effectLst>
                  <a:outerShdw blurRad="38100" dist="38100" dir="2700000" algn="tl">
                    <a:srgbClr val="000000">
                      <a:alpha val="43137"/>
                    </a:srgbClr>
                  </a:outerShdw>
                </a:effectLst>
              </a:rPr>
              <a:t>双极型，</a:t>
            </a:r>
            <a:r>
              <a:rPr lang="zh-CN" altLang="en-US" sz="1800" dirty="0"/>
              <a:t>基于该技术的器件速度快，但功耗大，价格高；</a:t>
            </a:r>
          </a:p>
          <a:p>
            <a:pPr lvl="2" eaLnBrk="1" hangingPunct="1"/>
            <a:r>
              <a:rPr lang="en-US" altLang="zh-CN" sz="1800" dirty="0">
                <a:solidFill>
                  <a:srgbClr val="FFC000"/>
                </a:solidFill>
                <a:effectLst>
                  <a:outerShdw blurRad="38100" dist="38100" dir="2700000" algn="tl">
                    <a:srgbClr val="000000">
                      <a:alpha val="43137"/>
                    </a:srgbClr>
                  </a:outerShdw>
                </a:effectLst>
              </a:rPr>
              <a:t>CMOS</a:t>
            </a:r>
            <a:r>
              <a:rPr lang="zh-CN" altLang="en-US" sz="1800" dirty="0">
                <a:solidFill>
                  <a:srgbClr val="FFC000"/>
                </a:solidFill>
                <a:effectLst>
                  <a:outerShdw blurRad="38100" dist="38100" dir="2700000" algn="tl">
                    <a:srgbClr val="000000">
                      <a:alpha val="43137"/>
                    </a:srgbClr>
                  </a:outerShdw>
                </a:effectLst>
              </a:rPr>
              <a:t>，</a:t>
            </a:r>
            <a:r>
              <a:rPr lang="zh-CN" altLang="en-US" sz="1800" dirty="0"/>
              <a:t>基于该技术制造的器件功耗非常低，但速度较慢，随着工艺的提高和改进，此类器件的速度也在不断提高。</a:t>
            </a:r>
          </a:p>
        </p:txBody>
      </p:sp>
    </p:spTree>
    <p:extLst>
      <p:ext uri="{BB962C8B-B14F-4D97-AF65-F5344CB8AC3E}">
        <p14:creationId xmlns:p14="http://schemas.microsoft.com/office/powerpoint/2010/main" val="415341445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1228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1DBD2D1E-89D7-45E3-B416-38AD912528D2}"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19</a:t>
            </a:fld>
            <a:endParaRPr lang="en-US" altLang="zh-CN" sz="2400" b="0" dirty="0">
              <a:solidFill>
                <a:schemeClr val="tx1">
                  <a:tint val="75000"/>
                </a:schemeClr>
              </a:solidFill>
              <a:latin typeface="+mn-lt"/>
              <a:ea typeface="+mn-ea"/>
              <a:cs typeface="+mn-cs"/>
            </a:endParaRPr>
          </a:p>
        </p:txBody>
      </p:sp>
      <p:sp>
        <p:nvSpPr>
          <p:cNvPr id="124930" name="Rectangle 2"/>
          <p:cNvSpPr>
            <a:spLocks noGrp="1" noChangeArrowheads="1"/>
          </p:cNvSpPr>
          <p:nvPr>
            <p:ph type="title"/>
          </p:nvPr>
        </p:nvSpPr>
        <p:spPr/>
        <p:txBody>
          <a:bodyPr/>
          <a:lstStyle/>
          <a:p>
            <a:pPr eaLnBrk="1" hangingPunct="1">
              <a:defRPr/>
            </a:pPr>
            <a:endParaRPr lang="zh-CN" altLang="zh-CN"/>
          </a:p>
        </p:txBody>
      </p:sp>
      <p:sp>
        <p:nvSpPr>
          <p:cNvPr id="124931" name="Rectangle 3"/>
          <p:cNvSpPr>
            <a:spLocks noGrp="1" noChangeArrowheads="1"/>
          </p:cNvSpPr>
          <p:nvPr>
            <p:ph type="body" idx="1"/>
          </p:nvPr>
        </p:nvSpPr>
        <p:spPr/>
        <p:txBody>
          <a:bodyPr/>
          <a:lstStyle/>
          <a:p>
            <a:pPr eaLnBrk="1" hangingPunct="1"/>
            <a:r>
              <a:rPr lang="zh-CN" altLang="en-US" sz="2400" dirty="0"/>
              <a:t>功耗</a:t>
            </a:r>
          </a:p>
          <a:p>
            <a:pPr lvl="1" eaLnBrk="1" hangingPunct="1"/>
            <a:r>
              <a:rPr lang="zh-CN" altLang="en-US" sz="2000" dirty="0"/>
              <a:t>功耗对于电池供电系统尤为重要；</a:t>
            </a:r>
          </a:p>
          <a:p>
            <a:pPr lvl="1" eaLnBrk="1" hangingPunct="1"/>
            <a:r>
              <a:rPr lang="en-US" altLang="zh-CN" sz="2000" dirty="0"/>
              <a:t>CMOS</a:t>
            </a:r>
            <a:r>
              <a:rPr lang="zh-CN" altLang="en-US" sz="2000" dirty="0"/>
              <a:t>能够很好地满足低功耗的要求；</a:t>
            </a:r>
          </a:p>
          <a:p>
            <a:pPr lvl="1" eaLnBrk="1" hangingPunct="1"/>
            <a:r>
              <a:rPr lang="zh-CN" altLang="en-US" sz="2000" dirty="0"/>
              <a:t>功耗和速度是成正比的，既达到低功耗又得到高速度很困难；</a:t>
            </a:r>
          </a:p>
          <a:p>
            <a:pPr lvl="1" eaLnBrk="1" hangingPunct="1"/>
            <a:r>
              <a:rPr lang="zh-CN" altLang="en-US" sz="2000" dirty="0"/>
              <a:t>当前，高密度金属氧化物半导体技术（</a:t>
            </a:r>
            <a:r>
              <a:rPr lang="en-US" altLang="zh-CN" sz="2000" dirty="0"/>
              <a:t>HMOS</a:t>
            </a:r>
            <a:r>
              <a:rPr lang="zh-CN" altLang="en-US" sz="2000" dirty="0"/>
              <a:t>）制造的存储器在速度、功耗、器件容量方面已经进行了恰当的折衷。</a:t>
            </a:r>
          </a:p>
        </p:txBody>
      </p:sp>
    </p:spTree>
    <p:extLst>
      <p:ext uri="{BB962C8B-B14F-4D97-AF65-F5344CB8AC3E}">
        <p14:creationId xmlns:p14="http://schemas.microsoft.com/office/powerpoint/2010/main" val="253825798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7532" y="2122099"/>
            <a:ext cx="7646288" cy="4164408"/>
          </a:xfrm>
        </p:spPr>
        <p:txBody>
          <a:bodyPr/>
          <a:lstStyle/>
          <a:p>
            <a:pPr marL="0" indent="0">
              <a:buNone/>
            </a:pPr>
            <a:r>
              <a:rPr lang="en-US" altLang="zh-CN" dirty="0"/>
              <a:t>4.1 </a:t>
            </a:r>
            <a:r>
              <a:rPr lang="zh-CN" altLang="en-US" dirty="0"/>
              <a:t>基本存储体系与模型（回顾、导入）</a:t>
            </a:r>
            <a:endParaRPr lang="en-US" altLang="zh-CN" dirty="0"/>
          </a:p>
          <a:p>
            <a:pPr marL="0" indent="0">
              <a:buNone/>
            </a:pPr>
            <a:r>
              <a:rPr lang="en-US" altLang="zh-CN" dirty="0"/>
              <a:t>4.2 </a:t>
            </a:r>
            <a:r>
              <a:rPr lang="zh-CN" altLang="en-US" dirty="0"/>
              <a:t>存储器分类与特性（重点）</a:t>
            </a:r>
            <a:endParaRPr lang="en-US" altLang="zh-CN" dirty="0"/>
          </a:p>
          <a:p>
            <a:pPr marL="0" indent="0">
              <a:buNone/>
            </a:pPr>
            <a:r>
              <a:rPr lang="en-US" altLang="zh-CN" dirty="0">
                <a:solidFill>
                  <a:srgbClr val="00B050"/>
                </a:solidFill>
              </a:rPr>
              <a:t>4.3 </a:t>
            </a:r>
            <a:r>
              <a:rPr lang="zh-CN" altLang="en-US" dirty="0">
                <a:solidFill>
                  <a:srgbClr val="00B050"/>
                </a:solidFill>
              </a:rPr>
              <a:t>存储器测试与验证（自学）</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a:t>
            </a:fld>
            <a:endParaRPr lang="zh-CN" altLang="en-US" dirty="0"/>
          </a:p>
        </p:txBody>
      </p:sp>
    </p:spTree>
    <p:extLst>
      <p:ext uri="{BB962C8B-B14F-4D97-AF65-F5344CB8AC3E}">
        <p14:creationId xmlns:p14="http://schemas.microsoft.com/office/powerpoint/2010/main" val="266186892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87DFB049-3CA9-4056-8999-D18796BB0575}"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20</a:t>
            </a:fld>
            <a:endParaRPr lang="en-US" altLang="zh-CN" sz="2400" b="0" dirty="0">
              <a:solidFill>
                <a:schemeClr val="tx1">
                  <a:tint val="75000"/>
                </a:schemeClr>
              </a:solidFill>
              <a:latin typeface="+mn-lt"/>
              <a:ea typeface="+mn-ea"/>
              <a:cs typeface="+mn-cs"/>
            </a:endParaRPr>
          </a:p>
        </p:txBody>
      </p:sp>
      <p:sp>
        <p:nvSpPr>
          <p:cNvPr id="126978" name="Rectangle 2"/>
          <p:cNvSpPr>
            <a:spLocks noGrp="1" noChangeArrowheads="1"/>
          </p:cNvSpPr>
          <p:nvPr>
            <p:ph type="title"/>
          </p:nvPr>
        </p:nvSpPr>
        <p:spPr/>
        <p:txBody>
          <a:bodyPr/>
          <a:lstStyle/>
          <a:p>
            <a:pPr eaLnBrk="1" hangingPunct="1">
              <a:defRPr/>
            </a:pPr>
            <a:endParaRPr lang="zh-CN" altLang="zh-CN"/>
          </a:p>
        </p:txBody>
      </p:sp>
      <p:sp>
        <p:nvSpPr>
          <p:cNvPr id="126979" name="Rectangle 3"/>
          <p:cNvSpPr>
            <a:spLocks noGrp="1" noChangeArrowheads="1"/>
          </p:cNvSpPr>
          <p:nvPr>
            <p:ph type="body" idx="1"/>
          </p:nvPr>
        </p:nvSpPr>
        <p:spPr/>
        <p:txBody>
          <a:bodyPr/>
          <a:lstStyle/>
          <a:p>
            <a:pPr eaLnBrk="1" hangingPunct="1"/>
            <a:r>
              <a:rPr lang="zh-CN" altLang="en-US" sz="2400" dirty="0"/>
              <a:t>可靠性</a:t>
            </a:r>
          </a:p>
          <a:p>
            <a:pPr lvl="1" eaLnBrk="1" hangingPunct="1"/>
            <a:r>
              <a:rPr lang="zh-CN" altLang="en-US" sz="2000" dirty="0"/>
              <a:t>存储器件可靠性、外围电路可靠性两方面；</a:t>
            </a:r>
          </a:p>
          <a:p>
            <a:pPr lvl="1" eaLnBrk="1" hangingPunct="1"/>
            <a:r>
              <a:rPr lang="zh-CN" altLang="en-US" sz="2000" dirty="0"/>
              <a:t>存储器的可靠性主要取决于管脚的接触、插件板的接触及存储器模块板的复杂性；</a:t>
            </a:r>
          </a:p>
          <a:p>
            <a:pPr lvl="1" eaLnBrk="1" hangingPunct="1"/>
            <a:r>
              <a:rPr lang="zh-CN" altLang="en-US" sz="2000" dirty="0"/>
              <a:t>器件引脚的减少和内存结构的模块化都有利于提高可靠性；</a:t>
            </a:r>
          </a:p>
          <a:p>
            <a:pPr eaLnBrk="1" hangingPunct="1"/>
            <a:r>
              <a:rPr lang="zh-CN" altLang="en-US" sz="2400" dirty="0"/>
              <a:t>价格  </a:t>
            </a:r>
            <a:r>
              <a:rPr lang="zh-CN" altLang="en-US" sz="2400" dirty="0">
                <a:solidFill>
                  <a:srgbClr val="0000FF"/>
                </a:solidFill>
              </a:rPr>
              <a:t>   </a:t>
            </a:r>
          </a:p>
          <a:p>
            <a:pPr lvl="1" eaLnBrk="1" hangingPunct="1"/>
            <a:r>
              <a:rPr lang="zh-CN" altLang="en-US" sz="2000" dirty="0"/>
              <a:t>一是存储器本身的价格；</a:t>
            </a:r>
          </a:p>
          <a:p>
            <a:pPr lvl="1" eaLnBrk="1" hangingPunct="1"/>
            <a:r>
              <a:rPr lang="zh-CN" altLang="en-US" sz="2000" dirty="0"/>
              <a:t>二是存储器模块中附加电路的价格，也叫固定开销，对不同容量的模块，价格几乎相同；</a:t>
            </a:r>
          </a:p>
          <a:p>
            <a:pPr lvl="1" eaLnBrk="1" hangingPunct="1"/>
            <a:r>
              <a:rPr lang="zh-CN" altLang="en-US" sz="2000" dirty="0"/>
              <a:t>应该使模块的数目尽可能少，而每个模块的容量尽可能大。</a:t>
            </a:r>
          </a:p>
        </p:txBody>
      </p:sp>
    </p:spTree>
    <p:extLst>
      <p:ext uri="{BB962C8B-B14F-4D97-AF65-F5344CB8AC3E}">
        <p14:creationId xmlns:p14="http://schemas.microsoft.com/office/powerpoint/2010/main" val="185385330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794" y="2743200"/>
            <a:ext cx="8124026" cy="685800"/>
          </a:xfrm>
        </p:spPr>
        <p:txBody>
          <a:bodyPr>
            <a:normAutofit/>
          </a:bodyPr>
          <a:lstStyle/>
          <a:p>
            <a:pPr marL="0" indent="0" algn="ctr">
              <a:buNone/>
            </a:pPr>
            <a:r>
              <a:rPr lang="en-US" altLang="zh-CN" sz="2800" dirty="0"/>
              <a:t>4.2 </a:t>
            </a:r>
            <a:r>
              <a:rPr lang="zh-CN" altLang="en-US" sz="2800" dirty="0"/>
              <a:t>存储器分类与特性（重点）</a:t>
            </a:r>
            <a:endParaRPr lang="zh-CN" altLang="en-US" sz="2800" dirty="0">
              <a:solidFill>
                <a:srgbClr val="00B050"/>
              </a:solidFill>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21</a:t>
            </a:fld>
            <a:endParaRPr lang="zh-CN" altLang="en-US" dirty="0"/>
          </a:p>
        </p:txBody>
      </p:sp>
    </p:spTree>
    <p:extLst>
      <p:ext uri="{BB962C8B-B14F-4D97-AF65-F5344CB8AC3E}">
        <p14:creationId xmlns:p14="http://schemas.microsoft.com/office/powerpoint/2010/main" val="26847865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endParaRPr lang="zh-CN" altLang="en-US"/>
          </a:p>
        </p:txBody>
      </p:sp>
      <p:sp>
        <p:nvSpPr>
          <p:cNvPr id="9" name="内容占位符 8"/>
          <p:cNvSpPr>
            <a:spLocks noGrp="1"/>
          </p:cNvSpPr>
          <p:nvPr>
            <p:ph idx="1"/>
          </p:nvPr>
        </p:nvSpPr>
        <p:spPr/>
        <p:txBody>
          <a:bodyPr>
            <a:normAutofit/>
          </a:bodyPr>
          <a:lstStyle/>
          <a:p>
            <a:r>
              <a:rPr lang="zh-CN" altLang="en-US" sz="2400" dirty="0"/>
              <a:t>嵌入式系统基本都使用半导体存储器；</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22</a:t>
            </a:fld>
            <a:endParaRPr lang="zh-CN" altLang="en-US" dirty="0"/>
          </a:p>
        </p:txBody>
      </p:sp>
      <p:pic>
        <p:nvPicPr>
          <p:cNvPr id="2" name="图片 1"/>
          <p:cNvPicPr>
            <a:picLocks noChangeAspect="1"/>
          </p:cNvPicPr>
          <p:nvPr/>
        </p:nvPicPr>
        <p:blipFill>
          <a:blip r:embed="rId2"/>
          <a:stretch>
            <a:fillRect/>
          </a:stretch>
        </p:blipFill>
        <p:spPr>
          <a:xfrm>
            <a:off x="1311591" y="2162854"/>
            <a:ext cx="6591300" cy="3838575"/>
          </a:xfrm>
          <a:prstGeom prst="rect">
            <a:avLst/>
          </a:prstGeom>
        </p:spPr>
      </p:pic>
    </p:spTree>
    <p:extLst>
      <p:ext uri="{BB962C8B-B14F-4D97-AF65-F5344CB8AC3E}">
        <p14:creationId xmlns:p14="http://schemas.microsoft.com/office/powerpoint/2010/main" val="282724732"/>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08277FF-81D3-47EC-A701-5F7ECF496F52}"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23</a:t>
            </a:fld>
            <a:endParaRPr kumimoji="0" lang="en-US" altLang="zh-CN" sz="1400" b="0">
              <a:solidFill>
                <a:srgbClr val="FF99FF"/>
              </a:solidFill>
              <a:latin typeface="Arial" panose="020B0604020202020204" pitchFamily="34" charset="0"/>
            </a:endParaRPr>
          </a:p>
        </p:txBody>
      </p:sp>
      <p:sp>
        <p:nvSpPr>
          <p:cNvPr id="142338" name="Rectangle 2"/>
          <p:cNvSpPr>
            <a:spLocks noGrp="1" noChangeArrowheads="1"/>
          </p:cNvSpPr>
          <p:nvPr>
            <p:ph type="title"/>
          </p:nvPr>
        </p:nvSpPr>
        <p:spPr>
          <a:xfrm>
            <a:off x="523371" y="654423"/>
            <a:ext cx="7055380" cy="418089"/>
          </a:xfrm>
        </p:spPr>
        <p:txBody>
          <a:bodyPr/>
          <a:lstStyle/>
          <a:p>
            <a:pPr eaLnBrk="1" hangingPunct="1">
              <a:defRPr/>
            </a:pPr>
            <a:r>
              <a:rPr lang="zh-CN" altLang="en-US" sz="2400" dirty="0"/>
              <a:t>随机存储器</a:t>
            </a:r>
          </a:p>
        </p:txBody>
      </p:sp>
      <p:sp>
        <p:nvSpPr>
          <p:cNvPr id="142339" name="Rectangle 3"/>
          <p:cNvSpPr>
            <a:spLocks noGrp="1" noChangeArrowheads="1"/>
          </p:cNvSpPr>
          <p:nvPr>
            <p:ph type="body" idx="1"/>
          </p:nvPr>
        </p:nvSpPr>
        <p:spPr/>
        <p:txBody>
          <a:bodyPr/>
          <a:lstStyle/>
          <a:p>
            <a:pPr eaLnBrk="1" hangingPunct="1">
              <a:lnSpc>
                <a:spcPct val="100000"/>
              </a:lnSpc>
            </a:pPr>
            <a:r>
              <a:rPr lang="zh-CN" altLang="en-US" sz="2400" dirty="0"/>
              <a:t>随机存储器可被随机读</a:t>
            </a:r>
            <a:r>
              <a:rPr lang="en-US" altLang="zh-CN" sz="2400" dirty="0"/>
              <a:t>/</a:t>
            </a:r>
            <a:r>
              <a:rPr lang="zh-CN" altLang="en-US" sz="2400" dirty="0"/>
              <a:t>写，与磁盘不同，允许以任意次序读</a:t>
            </a:r>
            <a:r>
              <a:rPr lang="en-US" altLang="zh-CN" sz="2400" dirty="0"/>
              <a:t>/</a:t>
            </a:r>
            <a:r>
              <a:rPr lang="zh-CN" altLang="en-US" sz="2400" dirty="0"/>
              <a:t>写；</a:t>
            </a:r>
            <a:endParaRPr lang="en-US" altLang="zh-CN" sz="2400" dirty="0"/>
          </a:p>
          <a:p>
            <a:pPr eaLnBrk="1" hangingPunct="1">
              <a:lnSpc>
                <a:spcPct val="100000"/>
              </a:lnSpc>
            </a:pPr>
            <a:endParaRPr lang="zh-CN" altLang="en-US" sz="2400" dirty="0"/>
          </a:p>
          <a:p>
            <a:pPr eaLnBrk="1" hangingPunct="1">
              <a:lnSpc>
                <a:spcPct val="100000"/>
              </a:lnSpc>
            </a:pPr>
            <a:r>
              <a:rPr lang="zh-CN" altLang="en-US" sz="2400" dirty="0"/>
              <a:t>两大类    </a:t>
            </a:r>
            <a:r>
              <a:rPr lang="zh-CN" altLang="en-US" sz="2200" dirty="0">
                <a:solidFill>
                  <a:srgbClr val="FFC000"/>
                </a:solidFill>
                <a:latin typeface="楷体" panose="02010609060101010101" pitchFamily="49" charset="-122"/>
                <a:ea typeface="楷体" panose="02010609060101010101" pitchFamily="49" charset="-122"/>
              </a:rPr>
              <a:t>主要差别：所存储数据的寿命 </a:t>
            </a:r>
          </a:p>
          <a:p>
            <a:pPr lvl="1" eaLnBrk="1" hangingPunct="1">
              <a:lnSpc>
                <a:spcPct val="100000"/>
              </a:lnSpc>
            </a:pPr>
            <a:r>
              <a:rPr lang="en-US" altLang="zh-CN" sz="2200" dirty="0"/>
              <a:t>SRAM</a:t>
            </a:r>
            <a:r>
              <a:rPr lang="zh-CN" altLang="en-US" sz="2200" dirty="0"/>
              <a:t>：只要芯片有电，内容存在，掉电后内容丢失； </a:t>
            </a:r>
          </a:p>
          <a:p>
            <a:pPr lvl="1" eaLnBrk="1" hangingPunct="1">
              <a:lnSpc>
                <a:spcPct val="100000"/>
              </a:lnSpc>
            </a:pPr>
            <a:r>
              <a:rPr lang="en-US" altLang="zh-CN" sz="2200" dirty="0"/>
              <a:t>DRAM</a:t>
            </a:r>
            <a:r>
              <a:rPr lang="zh-CN" altLang="en-US" sz="2200" dirty="0"/>
              <a:t>：数据寿命短，通常不超过</a:t>
            </a:r>
            <a:r>
              <a:rPr lang="en-US" altLang="zh-CN" sz="2200" dirty="0"/>
              <a:t>0.25s</a:t>
            </a:r>
            <a:r>
              <a:rPr lang="zh-CN" altLang="en-US" sz="2200" dirty="0"/>
              <a:t>，即使连续供电；</a:t>
            </a:r>
          </a:p>
          <a:p>
            <a:pPr eaLnBrk="1" hangingPunct="1">
              <a:lnSpc>
                <a:spcPct val="100000"/>
              </a:lnSpc>
            </a:pPr>
            <a:r>
              <a:rPr lang="zh-CN" altLang="en-US" sz="2400" dirty="0"/>
              <a:t>特点比较</a:t>
            </a:r>
          </a:p>
          <a:p>
            <a:pPr lvl="1" eaLnBrk="1" hangingPunct="1">
              <a:lnSpc>
                <a:spcPct val="100000"/>
              </a:lnSpc>
            </a:pPr>
            <a:r>
              <a:rPr lang="en-US" altLang="zh-CN" sz="2000" dirty="0"/>
              <a:t>SRAM</a:t>
            </a:r>
            <a:r>
              <a:rPr lang="zh-CN" altLang="en-US" sz="2000" dirty="0"/>
              <a:t>比</a:t>
            </a:r>
            <a:r>
              <a:rPr lang="en-US" altLang="zh-CN" sz="2000" dirty="0"/>
              <a:t>DRAM</a:t>
            </a:r>
            <a:r>
              <a:rPr lang="zh-CN" altLang="en-US" sz="2000" dirty="0"/>
              <a:t>快；</a:t>
            </a:r>
          </a:p>
          <a:p>
            <a:pPr lvl="1" eaLnBrk="1" hangingPunct="1">
              <a:lnSpc>
                <a:spcPct val="100000"/>
              </a:lnSpc>
            </a:pPr>
            <a:r>
              <a:rPr lang="zh-CN" altLang="en-US" sz="2000" dirty="0"/>
              <a:t>工作时，</a:t>
            </a:r>
            <a:r>
              <a:rPr lang="en-US" altLang="zh-CN" sz="2000" dirty="0"/>
              <a:t>SRAM</a:t>
            </a:r>
            <a:r>
              <a:rPr lang="zh-CN" altLang="en-US" sz="2000" dirty="0"/>
              <a:t>比</a:t>
            </a:r>
            <a:r>
              <a:rPr lang="en-US" altLang="zh-CN" sz="2000" dirty="0"/>
              <a:t>DRAM</a:t>
            </a:r>
            <a:r>
              <a:rPr lang="zh-CN" altLang="en-US" sz="2000" dirty="0"/>
              <a:t>耗电多；</a:t>
            </a:r>
          </a:p>
          <a:p>
            <a:pPr lvl="1" eaLnBrk="1" hangingPunct="1">
              <a:lnSpc>
                <a:spcPct val="100000"/>
              </a:lnSpc>
            </a:pPr>
            <a:r>
              <a:rPr lang="en-US" altLang="zh-CN" sz="2000" dirty="0"/>
              <a:t>DRAM</a:t>
            </a:r>
            <a:r>
              <a:rPr lang="zh-CN" altLang="en-US" sz="2000" dirty="0"/>
              <a:t>的存储密度大于</a:t>
            </a:r>
            <a:r>
              <a:rPr lang="en-US" altLang="zh-CN" sz="2000" dirty="0"/>
              <a:t>SRAM</a:t>
            </a:r>
            <a:r>
              <a:rPr lang="zh-CN" altLang="en-US" sz="2000" dirty="0"/>
              <a:t>，在一个芯片上可以置放更多的</a:t>
            </a:r>
            <a:r>
              <a:rPr lang="en-US" altLang="zh-CN" sz="2000" dirty="0"/>
              <a:t>DRAM</a:t>
            </a:r>
            <a:r>
              <a:rPr lang="zh-CN" altLang="en-US" sz="2000" dirty="0"/>
              <a:t>；</a:t>
            </a:r>
          </a:p>
          <a:p>
            <a:pPr lvl="1" eaLnBrk="1" hangingPunct="1">
              <a:lnSpc>
                <a:spcPct val="100000"/>
              </a:lnSpc>
            </a:pPr>
            <a:r>
              <a:rPr lang="en-US" altLang="zh-CN" sz="2000" dirty="0"/>
              <a:t>DRAM</a:t>
            </a:r>
            <a:r>
              <a:rPr lang="zh-CN" altLang="en-US" sz="2000" dirty="0"/>
              <a:t>需要周期性刷新，需要使用专用的</a:t>
            </a:r>
            <a:r>
              <a:rPr lang="en-US" altLang="zh-CN" sz="2000" dirty="0"/>
              <a:t>DRAM</a:t>
            </a:r>
            <a:r>
              <a:rPr lang="zh-CN" altLang="en-US" sz="2000" dirty="0"/>
              <a:t>控制器（嵌入式处理器通常集成了</a:t>
            </a:r>
            <a:r>
              <a:rPr lang="en-US" altLang="zh-CN" sz="2000" dirty="0"/>
              <a:t>DRAM</a:t>
            </a:r>
            <a:r>
              <a:rPr lang="zh-CN" altLang="en-US" sz="2000" dirty="0"/>
              <a:t>控制器）。</a:t>
            </a:r>
          </a:p>
        </p:txBody>
      </p:sp>
    </p:spTree>
    <p:extLst>
      <p:ext uri="{BB962C8B-B14F-4D97-AF65-F5344CB8AC3E}">
        <p14:creationId xmlns:p14="http://schemas.microsoft.com/office/powerpoint/2010/main" val="361203560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3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33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233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23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23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C5860B7-5360-4FE5-9352-0D95480C9506}"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24</a:t>
            </a:fld>
            <a:endParaRPr kumimoji="0" lang="en-US" altLang="zh-CN" sz="1400" b="0">
              <a:solidFill>
                <a:srgbClr val="FF99FF"/>
              </a:solidFill>
              <a:latin typeface="Arial" panose="020B0604020202020204" pitchFamily="34" charset="0"/>
            </a:endParaRPr>
          </a:p>
        </p:txBody>
      </p:sp>
      <p:sp>
        <p:nvSpPr>
          <p:cNvPr id="144386" name="Rectangle 2"/>
          <p:cNvSpPr>
            <a:spLocks noGrp="1" noChangeArrowheads="1"/>
          </p:cNvSpPr>
          <p:nvPr>
            <p:ph type="title"/>
          </p:nvPr>
        </p:nvSpPr>
        <p:spPr>
          <a:xfrm>
            <a:off x="519953" y="618564"/>
            <a:ext cx="8281147" cy="448235"/>
          </a:xfrm>
        </p:spPr>
        <p:txBody>
          <a:bodyPr/>
          <a:lstStyle/>
          <a:p>
            <a:pPr algn="l" eaLnBrk="1" hangingPunct="1">
              <a:defRPr/>
            </a:pPr>
            <a:r>
              <a:rPr lang="en-US" altLang="zh-CN" sz="2400" dirty="0">
                <a:latin typeface="Times New Roman" panose="02020603050405020304" pitchFamily="18" charset="0"/>
                <a:cs typeface="Times New Roman" panose="02020603050405020304" pitchFamily="18" charset="0"/>
              </a:rPr>
              <a:t>SRAM</a:t>
            </a:r>
          </a:p>
        </p:txBody>
      </p:sp>
      <p:sp>
        <p:nvSpPr>
          <p:cNvPr id="144390" name="Rectangle 6"/>
          <p:cNvSpPr>
            <a:spLocks noChangeArrowheads="1"/>
          </p:cNvSpPr>
          <p:nvPr/>
        </p:nvSpPr>
        <p:spPr bwMode="auto">
          <a:xfrm>
            <a:off x="685800" y="1184275"/>
            <a:ext cx="8001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800100" indent="-34290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r>
              <a:rPr lang="zh-CN" altLang="en-US" sz="2400" b="0">
                <a:solidFill>
                  <a:schemeClr val="tx1"/>
                </a:solidFill>
                <a:latin typeface="Arial" panose="020B0604020202020204" pitchFamily="34" charset="0"/>
              </a:rPr>
              <a:t>存储元</a:t>
            </a:r>
            <a:endParaRPr lang="en-US" altLang="zh-CN" sz="2400" b="0">
              <a:solidFill>
                <a:schemeClr val="tx1"/>
              </a:solidFill>
              <a:latin typeface="Arial" panose="020B0604020202020204" pitchFamily="34" charset="0"/>
            </a:endParaRPr>
          </a:p>
          <a:p>
            <a:pPr lvl="1" eaLnBrk="1" hangingPunct="1">
              <a:buClr>
                <a:srgbClr val="FF0000"/>
              </a:buClr>
            </a:pPr>
            <a:r>
              <a:rPr kumimoji="0" lang="zh-CN" altLang="zh-CN" sz="2200" b="0">
                <a:latin typeface="Arial" panose="020B0604020202020204" pitchFamily="34" charset="0"/>
              </a:rPr>
              <a:t>基于双极型晶体管或</a:t>
            </a:r>
            <a:r>
              <a:rPr kumimoji="0" lang="en-US" altLang="zh-CN" sz="2200" b="0">
                <a:latin typeface="Arial" panose="020B0604020202020204" pitchFamily="34" charset="0"/>
              </a:rPr>
              <a:t>MOS</a:t>
            </a:r>
            <a:r>
              <a:rPr kumimoji="0" lang="zh-CN" altLang="zh-CN" sz="2200" b="0">
                <a:latin typeface="Arial" panose="020B0604020202020204" pitchFamily="34" charset="0"/>
              </a:rPr>
              <a:t>晶体管的静态</a:t>
            </a:r>
            <a:r>
              <a:rPr kumimoji="0" lang="en-US" altLang="zh-CN" sz="2200" b="0">
                <a:latin typeface="Arial" panose="020B0604020202020204" pitchFamily="34" charset="0"/>
              </a:rPr>
              <a:t>RS</a:t>
            </a:r>
            <a:r>
              <a:rPr kumimoji="0" lang="zh-CN" altLang="zh-CN" sz="2200" b="0">
                <a:latin typeface="Arial" panose="020B0604020202020204" pitchFamily="34" charset="0"/>
              </a:rPr>
              <a:t>逻辑触发器</a:t>
            </a:r>
            <a:r>
              <a:rPr kumimoji="0" lang="zh-CN" altLang="en-US" sz="2200" b="0">
                <a:latin typeface="Arial" panose="020B0604020202020204" pitchFamily="34" charset="0"/>
              </a:rPr>
              <a:t>；</a:t>
            </a:r>
            <a:endParaRPr kumimoji="0" lang="en-US" altLang="zh-CN" sz="2200" b="0">
              <a:latin typeface="Arial" panose="020B0604020202020204" pitchFamily="34" charset="0"/>
            </a:endParaRPr>
          </a:p>
          <a:p>
            <a:pPr lvl="1" eaLnBrk="1" hangingPunct="1">
              <a:buClr>
                <a:srgbClr val="FF0000"/>
              </a:buClr>
            </a:pPr>
            <a:r>
              <a:rPr kumimoji="0" lang="zh-CN" altLang="zh-CN" sz="2200" b="0">
                <a:latin typeface="Arial" panose="020B0604020202020204" pitchFamily="34" charset="0"/>
              </a:rPr>
              <a:t>六管静态存储元电路</a:t>
            </a:r>
            <a:r>
              <a:rPr kumimoji="0" lang="zh-CN" altLang="en-US" sz="2200" b="0">
                <a:latin typeface="Arial" panose="020B0604020202020204" pitchFamily="34" charset="0"/>
              </a:rPr>
              <a:t>：</a:t>
            </a:r>
            <a:r>
              <a:rPr kumimoji="0" lang="zh-CN" altLang="zh-CN" sz="2200" b="0">
                <a:latin typeface="Arial" panose="020B0604020202020204" pitchFamily="34" charset="0"/>
              </a:rPr>
              <a:t>电路具有两种稳定的记忆状态，</a:t>
            </a:r>
            <a:r>
              <a:rPr kumimoji="0" lang="en-US" altLang="zh-CN" sz="2200" b="0">
                <a:latin typeface="Arial" panose="020B0604020202020204" pitchFamily="34" charset="0"/>
              </a:rPr>
              <a:t>T1</a:t>
            </a:r>
            <a:r>
              <a:rPr kumimoji="0" lang="zh-CN" altLang="zh-CN" sz="2200" b="0">
                <a:latin typeface="Arial" panose="020B0604020202020204" pitchFamily="34" charset="0"/>
              </a:rPr>
              <a:t>截止、</a:t>
            </a:r>
            <a:r>
              <a:rPr kumimoji="0" lang="en-US" altLang="zh-CN" sz="2200" b="0">
                <a:latin typeface="Arial" panose="020B0604020202020204" pitchFamily="34" charset="0"/>
              </a:rPr>
              <a:t>T2</a:t>
            </a:r>
            <a:r>
              <a:rPr kumimoji="0" lang="zh-CN" altLang="zh-CN" sz="2200" b="0">
                <a:latin typeface="Arial" panose="020B0604020202020204" pitchFamily="34" charset="0"/>
              </a:rPr>
              <a:t>导通时为</a:t>
            </a:r>
            <a:r>
              <a:rPr kumimoji="0" lang="en-US" altLang="zh-CN" sz="2200" b="0">
                <a:latin typeface="Arial" panose="020B0604020202020204" pitchFamily="34" charset="0"/>
              </a:rPr>
              <a:t>“1”</a:t>
            </a:r>
            <a:r>
              <a:rPr kumimoji="0" lang="zh-CN" altLang="zh-CN" sz="2200" b="0">
                <a:latin typeface="Arial" panose="020B0604020202020204" pitchFamily="34" charset="0"/>
              </a:rPr>
              <a:t>状态，反之为</a:t>
            </a:r>
            <a:r>
              <a:rPr kumimoji="0" lang="en-US" altLang="zh-CN" sz="2200" b="0">
                <a:latin typeface="Arial" panose="020B0604020202020204" pitchFamily="34" charset="0"/>
              </a:rPr>
              <a:t>“0”</a:t>
            </a:r>
            <a:r>
              <a:rPr kumimoji="0" lang="zh-CN" altLang="zh-CN" sz="2200" b="0">
                <a:latin typeface="Arial" panose="020B0604020202020204" pitchFamily="34" charset="0"/>
              </a:rPr>
              <a:t>状态</a:t>
            </a:r>
            <a:r>
              <a:rPr kumimoji="0" lang="zh-CN" altLang="en-US" sz="2200" b="0">
                <a:latin typeface="Arial" panose="020B0604020202020204" pitchFamily="34" charset="0"/>
              </a:rPr>
              <a:t>。</a:t>
            </a:r>
          </a:p>
        </p:txBody>
      </p:sp>
      <p:sp>
        <p:nvSpPr>
          <p:cNvPr id="3" name="矩形 2"/>
          <p:cNvSpPr/>
          <p:nvPr/>
        </p:nvSpPr>
        <p:spPr bwMode="auto">
          <a:xfrm>
            <a:off x="3495675" y="6275388"/>
            <a:ext cx="2203450" cy="319087"/>
          </a:xfrm>
          <a:prstGeom prst="rect">
            <a:avLst/>
          </a:prstGeom>
        </p:spPr>
        <p:txBody>
          <a:bodyPr wrap="none">
            <a:spAutoFit/>
          </a:bodyPr>
          <a:lstStyle/>
          <a:p>
            <a:pPr>
              <a:defRPr/>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rPr>
              <a:t>4.6</a:t>
            </a:r>
            <a:r>
              <a:rPr lang="zh-CN" altLang="zh-CN" sz="1400" kern="100" dirty="0">
                <a:latin typeface="Times New Roman" panose="02020603050405020304" pitchFamily="18" charset="0"/>
                <a:cs typeface="Times New Roman" panose="02020603050405020304" pitchFamily="18" charset="0"/>
              </a:rPr>
              <a:t>六管静态存储元电路</a:t>
            </a:r>
            <a:endParaRPr lang="zh-CN" altLang="en-US" sz="1400" dirty="0"/>
          </a:p>
        </p:txBody>
      </p:sp>
      <p:pic>
        <p:nvPicPr>
          <p:cNvPr id="2" name="图片 1"/>
          <p:cNvPicPr>
            <a:picLocks noChangeAspect="1"/>
          </p:cNvPicPr>
          <p:nvPr/>
        </p:nvPicPr>
        <p:blipFill>
          <a:blip r:embed="rId2"/>
          <a:stretch>
            <a:fillRect/>
          </a:stretch>
        </p:blipFill>
        <p:spPr>
          <a:xfrm>
            <a:off x="2324100" y="3241676"/>
            <a:ext cx="4724400" cy="2895600"/>
          </a:xfrm>
          <a:prstGeom prst="rect">
            <a:avLst/>
          </a:prstGeom>
        </p:spPr>
      </p:pic>
    </p:spTree>
    <p:extLst>
      <p:ext uri="{BB962C8B-B14F-4D97-AF65-F5344CB8AC3E}">
        <p14:creationId xmlns:p14="http://schemas.microsoft.com/office/powerpoint/2010/main" val="205409202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9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96C0A4D-93B1-426B-BD7C-060D745BA2AF}"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25</a:t>
            </a:fld>
            <a:endParaRPr kumimoji="0" lang="en-US" altLang="zh-CN" sz="1400" b="0">
              <a:solidFill>
                <a:srgbClr val="FF99FF"/>
              </a:solidFill>
              <a:latin typeface="Arial" panose="020B0604020202020204" pitchFamily="34" charset="0"/>
            </a:endParaRPr>
          </a:p>
        </p:txBody>
      </p:sp>
      <p:sp>
        <p:nvSpPr>
          <p:cNvPr id="225283" name="Rectangle 6"/>
          <p:cNvSpPr>
            <a:spLocks noChangeArrowheads="1"/>
          </p:cNvSpPr>
          <p:nvPr/>
        </p:nvSpPr>
        <p:spPr bwMode="auto">
          <a:xfrm>
            <a:off x="685800" y="1119188"/>
            <a:ext cx="457200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r>
              <a:rPr lang="en-US" altLang="zh-CN" sz="2400" b="0" dirty="0">
                <a:solidFill>
                  <a:srgbClr val="FFFF00"/>
                </a:solidFill>
                <a:latin typeface="Arial" panose="020B0604020202020204" pitchFamily="34" charset="0"/>
              </a:rPr>
              <a:t>SRAM</a:t>
            </a:r>
            <a:r>
              <a:rPr lang="zh-CN" altLang="en-US" sz="2400" b="0" dirty="0">
                <a:solidFill>
                  <a:srgbClr val="FFFF00"/>
                </a:solidFill>
                <a:latin typeface="Arial" panose="020B0604020202020204" pitchFamily="34" charset="0"/>
              </a:rPr>
              <a:t>引脚</a:t>
            </a:r>
          </a:p>
          <a:p>
            <a:pPr lvl="1" eaLnBrk="1" hangingPunct="1"/>
            <a:r>
              <a:rPr lang="zh-CN" altLang="en-US" b="0" dirty="0">
                <a:latin typeface="Arial" panose="020B0604020202020204" pitchFamily="34" charset="0"/>
              </a:rPr>
              <a:t>数据</a:t>
            </a:r>
          </a:p>
          <a:p>
            <a:pPr lvl="1" eaLnBrk="1" hangingPunct="1"/>
            <a:r>
              <a:rPr lang="zh-CN" altLang="en-US" b="0" dirty="0">
                <a:latin typeface="Arial" panose="020B0604020202020204" pitchFamily="34" charset="0"/>
              </a:rPr>
              <a:t>地址</a:t>
            </a:r>
          </a:p>
          <a:p>
            <a:pPr lvl="1" eaLnBrk="1" hangingPunct="1"/>
            <a:r>
              <a:rPr lang="zh-CN" altLang="en-US" b="0" dirty="0">
                <a:latin typeface="Arial" panose="020B0604020202020204" pitchFamily="34" charset="0"/>
              </a:rPr>
              <a:t>读</a:t>
            </a:r>
            <a:r>
              <a:rPr lang="en-US" altLang="zh-CN" b="0" dirty="0">
                <a:latin typeface="Arial" panose="020B0604020202020204" pitchFamily="34" charset="0"/>
              </a:rPr>
              <a:t>/</a:t>
            </a:r>
            <a:r>
              <a:rPr lang="zh-CN" altLang="en-US" b="0" dirty="0">
                <a:latin typeface="Arial" panose="020B0604020202020204" pitchFamily="34" charset="0"/>
              </a:rPr>
              <a:t>写</a:t>
            </a:r>
          </a:p>
          <a:p>
            <a:pPr lvl="1" eaLnBrk="1" hangingPunct="1"/>
            <a:r>
              <a:rPr lang="zh-CN" altLang="en-US" b="0" dirty="0">
                <a:latin typeface="Arial" panose="020B0604020202020204" pitchFamily="34" charset="0"/>
              </a:rPr>
              <a:t>片选</a:t>
            </a:r>
          </a:p>
          <a:p>
            <a:pPr lvl="1" eaLnBrk="1" hangingPunct="1"/>
            <a:r>
              <a:rPr lang="zh-CN" altLang="en-US" b="0" dirty="0">
                <a:latin typeface="Arial" panose="020B0604020202020204" pitchFamily="34" charset="0"/>
              </a:rPr>
              <a:t>其它（时钟、复位等）</a:t>
            </a:r>
          </a:p>
        </p:txBody>
      </p:sp>
      <p:graphicFrame>
        <p:nvGraphicFramePr>
          <p:cNvPr id="225284" name="Object 7"/>
          <p:cNvGraphicFramePr>
            <a:graphicFrameLocks noGrp="1" noChangeAspect="1"/>
          </p:cNvGraphicFramePr>
          <p:nvPr>
            <p:ph idx="1"/>
            <p:extLst>
              <p:ext uri="{D42A27DB-BD31-4B8C-83A1-F6EECF244321}">
                <p14:modId xmlns:p14="http://schemas.microsoft.com/office/powerpoint/2010/main" val="284513775"/>
              </p:ext>
            </p:extLst>
          </p:nvPr>
        </p:nvGraphicFramePr>
        <p:xfrm>
          <a:off x="4803605" y="819756"/>
          <a:ext cx="3979863" cy="3005138"/>
        </p:xfrm>
        <a:graphic>
          <a:graphicData uri="http://schemas.openxmlformats.org/presentationml/2006/ole">
            <mc:AlternateContent xmlns:mc="http://schemas.openxmlformats.org/markup-compatibility/2006">
              <mc:Choice xmlns:v="urn:schemas-microsoft-com:vml" Requires="v">
                <p:oleObj spid="_x0000_s14430" name="Visio" r:id="rId3" imgW="1101913" imgH="831738" progId="Visio.Drawing.11">
                  <p:embed/>
                </p:oleObj>
              </mc:Choice>
              <mc:Fallback>
                <p:oleObj name="Visio" r:id="rId3" imgW="1101913" imgH="83173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3605" y="819756"/>
                        <a:ext cx="3979863" cy="3005138"/>
                      </a:xfrm>
                      <a:prstGeom prst="rect">
                        <a:avLst/>
                      </a:prstGeom>
                      <a:solidFill>
                        <a:srgbClr val="FFFFCC"/>
                      </a:solidFill>
                      <a:ln>
                        <a:noFill/>
                      </a:ln>
                      <a:effectLst/>
                    </p:spPr>
                  </p:pic>
                </p:oleObj>
              </mc:Fallback>
            </mc:AlternateContent>
          </a:graphicData>
        </a:graphic>
      </p:graphicFrame>
      <p:pic>
        <p:nvPicPr>
          <p:cNvPr id="2" name="图片 1"/>
          <p:cNvPicPr>
            <a:picLocks noChangeAspect="1"/>
          </p:cNvPicPr>
          <p:nvPr/>
        </p:nvPicPr>
        <p:blipFill>
          <a:blip r:embed="rId5"/>
          <a:stretch>
            <a:fillRect/>
          </a:stretch>
        </p:blipFill>
        <p:spPr>
          <a:xfrm>
            <a:off x="5035419" y="3920749"/>
            <a:ext cx="3979863" cy="2797037"/>
          </a:xfrm>
          <a:prstGeom prst="rect">
            <a:avLst/>
          </a:prstGeom>
        </p:spPr>
      </p:pic>
    </p:spTree>
    <p:extLst>
      <p:ext uri="{BB962C8B-B14F-4D97-AF65-F5344CB8AC3E}">
        <p14:creationId xmlns:p14="http://schemas.microsoft.com/office/powerpoint/2010/main" val="3719433657"/>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285F30D-844B-4390-930B-C798C99EEC7C}"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26</a:t>
            </a:fld>
            <a:endParaRPr kumimoji="0" lang="en-US" altLang="zh-CN" sz="1400" b="0">
              <a:solidFill>
                <a:srgbClr val="FF99FF"/>
              </a:solidFill>
              <a:latin typeface="Arial" panose="020B0604020202020204" pitchFamily="34" charset="0"/>
            </a:endParaRPr>
          </a:p>
        </p:txBody>
      </p:sp>
      <p:graphicFrame>
        <p:nvGraphicFramePr>
          <p:cNvPr id="226308" name="Object 4"/>
          <p:cNvGraphicFramePr>
            <a:graphicFrameLocks noChangeAspect="1"/>
          </p:cNvGraphicFramePr>
          <p:nvPr/>
        </p:nvGraphicFramePr>
        <p:xfrm>
          <a:off x="0" y="1066800"/>
          <a:ext cx="9144000" cy="5146675"/>
        </p:xfrm>
        <a:graphic>
          <a:graphicData uri="http://schemas.openxmlformats.org/presentationml/2006/ole">
            <mc:AlternateContent xmlns:mc="http://schemas.openxmlformats.org/markup-compatibility/2006">
              <mc:Choice xmlns:v="urn:schemas-microsoft-com:vml" Requires="v">
                <p:oleObj spid="_x0000_s15454" r:id="rId3" imgW="6408673" imgH="5174852" progId="Visio.Drawing.11">
                  <p:embed/>
                </p:oleObj>
              </mc:Choice>
              <mc:Fallback>
                <p:oleObj r:id="rId3" imgW="6408673" imgH="517485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37" t="29149" r="-224" b="557"/>
                      <a:stretch>
                        <a:fillRect/>
                      </a:stretch>
                    </p:blipFill>
                    <p:spPr bwMode="auto">
                      <a:xfrm>
                        <a:off x="0" y="1066800"/>
                        <a:ext cx="9144000" cy="5146675"/>
                      </a:xfrm>
                      <a:prstGeom prst="rect">
                        <a:avLst/>
                      </a:prstGeom>
                      <a:solidFill>
                        <a:srgbClr val="FFFF99"/>
                      </a:solidFill>
                      <a:ln w="9525">
                        <a:solidFill>
                          <a:schemeClr val="bg2"/>
                        </a:solidFill>
                        <a:miter lim="800000"/>
                        <a:headEnd/>
                        <a:tailEnd/>
                      </a:ln>
                    </p:spPr>
                  </p:pic>
                </p:oleObj>
              </mc:Fallback>
            </mc:AlternateContent>
          </a:graphicData>
        </a:graphic>
      </p:graphicFrame>
      <p:sp>
        <p:nvSpPr>
          <p:cNvPr id="148485" name="AutoShape 5"/>
          <p:cNvSpPr>
            <a:spLocks noChangeArrowheads="1"/>
          </p:cNvSpPr>
          <p:nvPr/>
        </p:nvSpPr>
        <p:spPr bwMode="auto">
          <a:xfrm>
            <a:off x="3810000" y="1828800"/>
            <a:ext cx="4267200" cy="2362200"/>
          </a:xfrm>
          <a:prstGeom prst="wedgeRoundRectCallout">
            <a:avLst>
              <a:gd name="adj1" fmla="val -75931"/>
              <a:gd name="adj2" fmla="val 52083"/>
              <a:gd name="adj3" fmla="val 16667"/>
            </a:avLst>
          </a:prstGeom>
          <a:solidFill>
            <a:srgbClr val="00B050"/>
          </a:solidFill>
          <a:ln w="9525">
            <a:solidFill>
              <a:schemeClr val="bg2"/>
            </a:solidFill>
            <a:miter lim="800000"/>
            <a:headEnd/>
            <a:tailEnd/>
          </a:ln>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r>
              <a:rPr kumimoji="0" lang="zh-CN" altLang="en-US" sz="2200">
                <a:solidFill>
                  <a:schemeClr val="bg1"/>
                </a:solidFill>
              </a:rPr>
              <a:t>读操作</a:t>
            </a:r>
          </a:p>
          <a:p>
            <a:pPr lvl="1" algn="l" eaLnBrk="1" hangingPunct="1">
              <a:lnSpc>
                <a:spcPct val="100000"/>
              </a:lnSpc>
              <a:spcBef>
                <a:spcPct val="0"/>
              </a:spcBef>
              <a:spcAft>
                <a:spcPct val="0"/>
              </a:spcAft>
              <a:buClrTx/>
              <a:buSzTx/>
              <a:buFontTx/>
              <a:buChar char="•"/>
            </a:pPr>
            <a:r>
              <a:rPr kumimoji="0" lang="zh-CN" altLang="en-US" sz="2200">
                <a:solidFill>
                  <a:schemeClr val="bg1"/>
                </a:solidFill>
              </a:rPr>
              <a:t> 置</a:t>
            </a:r>
            <a:r>
              <a:rPr kumimoji="0" lang="en-US" altLang="zh-CN" sz="2200">
                <a:solidFill>
                  <a:schemeClr val="bg1"/>
                </a:solidFill>
              </a:rPr>
              <a:t>CE=0</a:t>
            </a:r>
            <a:r>
              <a:rPr kumimoji="0" lang="zh-CN" altLang="en-US" sz="2200">
                <a:solidFill>
                  <a:schemeClr val="bg1"/>
                </a:solidFill>
              </a:rPr>
              <a:t>，</a:t>
            </a:r>
            <a:r>
              <a:rPr kumimoji="0" lang="en-US" altLang="zh-CN" sz="2200">
                <a:solidFill>
                  <a:schemeClr val="bg1"/>
                </a:solidFill>
              </a:rPr>
              <a:t>R/W=1</a:t>
            </a:r>
            <a:r>
              <a:rPr kumimoji="0" lang="zh-CN" altLang="en-US" sz="2200">
                <a:solidFill>
                  <a:schemeClr val="bg1"/>
                </a:solidFill>
              </a:rPr>
              <a:t>；</a:t>
            </a:r>
          </a:p>
          <a:p>
            <a:pPr lvl="1" algn="l" eaLnBrk="1" hangingPunct="1">
              <a:lnSpc>
                <a:spcPct val="100000"/>
              </a:lnSpc>
              <a:spcBef>
                <a:spcPct val="0"/>
              </a:spcBef>
              <a:spcAft>
                <a:spcPct val="0"/>
              </a:spcAft>
              <a:buClrTx/>
              <a:buSzTx/>
              <a:buFontTx/>
              <a:buChar char="•"/>
            </a:pPr>
            <a:r>
              <a:rPr kumimoji="0" lang="zh-CN" altLang="en-US" sz="2200">
                <a:solidFill>
                  <a:schemeClr val="bg1"/>
                </a:solidFill>
              </a:rPr>
              <a:t> 将地址送到地址线上。</a:t>
            </a:r>
          </a:p>
          <a:p>
            <a:pPr lvl="1" algn="l" eaLnBrk="1" hangingPunct="1">
              <a:lnSpc>
                <a:spcPct val="100000"/>
              </a:lnSpc>
              <a:spcBef>
                <a:spcPct val="0"/>
              </a:spcBef>
              <a:spcAft>
                <a:spcPct val="0"/>
              </a:spcAft>
              <a:buClrTx/>
              <a:buSzTx/>
              <a:buFontTx/>
              <a:buChar char="•"/>
            </a:pPr>
            <a:r>
              <a:rPr kumimoji="0" lang="zh-CN" altLang="en-US" sz="2200">
                <a:solidFill>
                  <a:schemeClr val="bg1"/>
                </a:solidFill>
              </a:rPr>
              <a:t> 过了一些延迟后，数据出现在数据线上。</a:t>
            </a:r>
          </a:p>
        </p:txBody>
      </p:sp>
      <p:sp>
        <p:nvSpPr>
          <p:cNvPr id="148486" name="AutoShape 6"/>
          <p:cNvSpPr>
            <a:spLocks noChangeArrowheads="1"/>
          </p:cNvSpPr>
          <p:nvPr/>
        </p:nvSpPr>
        <p:spPr bwMode="auto">
          <a:xfrm>
            <a:off x="609600" y="1600200"/>
            <a:ext cx="4267200" cy="2514600"/>
          </a:xfrm>
          <a:prstGeom prst="wedgeRoundRectCallout">
            <a:avLst>
              <a:gd name="adj1" fmla="val 57440"/>
              <a:gd name="adj2" fmla="val 32449"/>
              <a:gd name="adj3" fmla="val 16667"/>
            </a:avLst>
          </a:prstGeom>
          <a:solidFill>
            <a:srgbClr val="00B050"/>
          </a:solidFill>
          <a:ln w="9525">
            <a:solidFill>
              <a:schemeClr val="bg2"/>
            </a:solidFill>
            <a:miter lim="800000"/>
            <a:headEnd/>
            <a:tailEnd/>
          </a:ln>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r>
              <a:rPr kumimoji="0" lang="zh-CN" altLang="en-US" sz="2200">
                <a:solidFill>
                  <a:schemeClr val="bg1"/>
                </a:solidFill>
              </a:rPr>
              <a:t>写操作</a:t>
            </a:r>
          </a:p>
          <a:p>
            <a:pPr algn="l" eaLnBrk="1" hangingPunct="1">
              <a:lnSpc>
                <a:spcPct val="100000"/>
              </a:lnSpc>
              <a:spcBef>
                <a:spcPct val="0"/>
              </a:spcBef>
              <a:spcAft>
                <a:spcPct val="0"/>
              </a:spcAft>
              <a:buClrTx/>
              <a:buSzTx/>
              <a:buFontTx/>
              <a:buChar char="•"/>
            </a:pPr>
            <a:r>
              <a:rPr kumimoji="0" lang="zh-CN" altLang="en-US" sz="2200">
                <a:solidFill>
                  <a:schemeClr val="bg1"/>
                </a:solidFill>
              </a:rPr>
              <a:t> 让</a:t>
            </a:r>
            <a:r>
              <a:rPr kumimoji="0" lang="en-US" altLang="zh-CN" sz="2200">
                <a:solidFill>
                  <a:schemeClr val="bg1"/>
                </a:solidFill>
              </a:rPr>
              <a:t>CE=0;</a:t>
            </a:r>
          </a:p>
          <a:p>
            <a:pPr algn="l" eaLnBrk="1" hangingPunct="1">
              <a:lnSpc>
                <a:spcPct val="100000"/>
              </a:lnSpc>
              <a:spcBef>
                <a:spcPct val="0"/>
              </a:spcBef>
              <a:spcAft>
                <a:spcPct val="0"/>
              </a:spcAft>
              <a:buClrTx/>
              <a:buSzTx/>
              <a:buFontTx/>
              <a:buChar char="•"/>
            </a:pPr>
            <a:r>
              <a:rPr kumimoji="0" lang="en-US" altLang="zh-CN" sz="2200">
                <a:solidFill>
                  <a:schemeClr val="bg1"/>
                </a:solidFill>
              </a:rPr>
              <a:t> </a:t>
            </a:r>
            <a:r>
              <a:rPr kumimoji="0" lang="zh-CN" altLang="en-US" sz="2200">
                <a:solidFill>
                  <a:schemeClr val="bg1"/>
                </a:solidFill>
              </a:rPr>
              <a:t>让</a:t>
            </a:r>
            <a:r>
              <a:rPr kumimoji="0" lang="en-US" altLang="zh-CN" sz="2200">
                <a:solidFill>
                  <a:schemeClr val="bg1"/>
                </a:solidFill>
              </a:rPr>
              <a:t>R/W=0;    </a:t>
            </a:r>
          </a:p>
          <a:p>
            <a:pPr algn="l" eaLnBrk="1" hangingPunct="1">
              <a:lnSpc>
                <a:spcPct val="100000"/>
              </a:lnSpc>
              <a:spcBef>
                <a:spcPct val="0"/>
              </a:spcBef>
              <a:spcAft>
                <a:spcPct val="0"/>
              </a:spcAft>
              <a:buClrTx/>
              <a:buSzTx/>
              <a:buFontTx/>
              <a:buChar char="•"/>
            </a:pPr>
            <a:r>
              <a:rPr kumimoji="0" lang="en-US" altLang="zh-CN" sz="2200">
                <a:solidFill>
                  <a:schemeClr val="bg1"/>
                </a:solidFill>
              </a:rPr>
              <a:t> </a:t>
            </a:r>
            <a:r>
              <a:rPr kumimoji="0" lang="zh-CN" altLang="en-US" sz="2200">
                <a:solidFill>
                  <a:schemeClr val="bg1"/>
                </a:solidFill>
              </a:rPr>
              <a:t>地址出现在地址线上，出现在数据线上的数据被写入地址线给出的存储单元内。</a:t>
            </a:r>
            <a:r>
              <a:rPr kumimoji="0" lang="zh-CN" altLang="en-US" sz="2200" b="0">
                <a:solidFill>
                  <a:schemeClr val="bg1"/>
                </a:solidFill>
              </a:rPr>
              <a:t> </a:t>
            </a:r>
          </a:p>
        </p:txBody>
      </p:sp>
    </p:spTree>
    <p:extLst>
      <p:ext uri="{BB962C8B-B14F-4D97-AF65-F5344CB8AC3E}">
        <p14:creationId xmlns:p14="http://schemas.microsoft.com/office/powerpoint/2010/main" val="103535390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8485"/>
                                        </p:tgtEl>
                                        <p:attrNameLst>
                                          <p:attrName>style.visibility</p:attrName>
                                        </p:attrNameLst>
                                      </p:cBhvr>
                                      <p:to>
                                        <p:strVal val="visible"/>
                                      </p:to>
                                    </p:set>
                                    <p:animEffect transition="in" filter="fade">
                                      <p:cBhvr>
                                        <p:cTn id="7" dur="2000"/>
                                        <p:tgtEl>
                                          <p:spTgt spid="148485"/>
                                        </p:tgtEl>
                                      </p:cBhvr>
                                    </p:animEffect>
                                  </p:childTnLst>
                                  <p:subTnLst>
                                    <p:set>
                                      <p:cBhvr override="childStyle">
                                        <p:cTn dur="1" fill="hold" display="0" masterRel="nextClick" afterEffect="1"/>
                                        <p:tgtEl>
                                          <p:spTgt spid="148485"/>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8486"/>
                                        </p:tgtEl>
                                        <p:attrNameLst>
                                          <p:attrName>style.visibility</p:attrName>
                                        </p:attrNameLst>
                                      </p:cBhvr>
                                      <p:to>
                                        <p:strVal val="visible"/>
                                      </p:to>
                                    </p:set>
                                    <p:animEffect transition="in" filter="fade">
                                      <p:cBhvr>
                                        <p:cTn id="12" dur="2000"/>
                                        <p:tgtEl>
                                          <p:spTgt spid="148486"/>
                                        </p:tgtEl>
                                      </p:cBhvr>
                                    </p:animEffect>
                                  </p:childTnLst>
                                  <p:subTnLst>
                                    <p:set>
                                      <p:cBhvr override="childStyle">
                                        <p:cTn dur="1" fill="hold" display="0" masterRel="nextClick" afterEffect="1"/>
                                        <p:tgtEl>
                                          <p:spTgt spid="14848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nimBg="1"/>
      <p:bldP spid="14848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280AFFA-41E6-467F-81A2-E42434593E43}"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27</a:t>
            </a:fld>
            <a:endParaRPr kumimoji="0" lang="en-US" altLang="zh-CN" sz="1400" b="0">
              <a:solidFill>
                <a:srgbClr val="FF99FF"/>
              </a:solidFill>
              <a:latin typeface="Arial" panose="020B0604020202020204" pitchFamily="34" charset="0"/>
            </a:endParaRPr>
          </a:p>
        </p:txBody>
      </p:sp>
      <p:sp>
        <p:nvSpPr>
          <p:cNvPr id="149506" name="Rectangle 2"/>
          <p:cNvSpPr>
            <a:spLocks noGrp="1" noChangeArrowheads="1"/>
          </p:cNvSpPr>
          <p:nvPr>
            <p:ph type="title"/>
          </p:nvPr>
        </p:nvSpPr>
        <p:spPr>
          <a:xfrm>
            <a:off x="492125" y="619124"/>
            <a:ext cx="8229600" cy="555625"/>
          </a:xfrm>
        </p:spPr>
        <p:txBody>
          <a:bodyPr/>
          <a:lstStyle/>
          <a:p>
            <a:pPr algn="l" eaLnBrk="1" hangingPunct="1">
              <a:defRPr/>
            </a:pPr>
            <a:r>
              <a:rPr lang="en-US" altLang="zh-CN" sz="2400" dirty="0">
                <a:latin typeface="Times New Roman" panose="02020603050405020304" pitchFamily="18" charset="0"/>
                <a:cs typeface="Times New Roman" panose="02020603050405020304" pitchFamily="18" charset="0"/>
              </a:rPr>
              <a:t>SRAM</a:t>
            </a:r>
            <a:r>
              <a:rPr lang="zh-CN" altLang="en-US" sz="2400" dirty="0">
                <a:latin typeface="Times New Roman" panose="02020603050405020304" pitchFamily="18" charset="0"/>
                <a:cs typeface="Times New Roman" panose="02020603050405020304" pitchFamily="18" charset="0"/>
              </a:rPr>
              <a:t>示例：</a:t>
            </a:r>
            <a:r>
              <a:rPr lang="en-US" altLang="zh-CN" sz="2400" dirty="0">
                <a:latin typeface="Times New Roman" panose="02020603050405020304" pitchFamily="18" charset="0"/>
                <a:cs typeface="Times New Roman" panose="02020603050405020304" pitchFamily="18" charset="0"/>
              </a:rPr>
              <a:t>IS64WV1288DBLL SRAM</a:t>
            </a:r>
          </a:p>
        </p:txBody>
      </p:sp>
      <p:sp>
        <p:nvSpPr>
          <p:cNvPr id="149507" name="Rectangle 3"/>
          <p:cNvSpPr>
            <a:spLocks noGrp="1" noChangeArrowheads="1"/>
          </p:cNvSpPr>
          <p:nvPr>
            <p:ph type="body" idx="1"/>
          </p:nvPr>
        </p:nvSpPr>
        <p:spPr>
          <a:xfrm>
            <a:off x="617538" y="1174750"/>
            <a:ext cx="4868862" cy="5257800"/>
          </a:xfrm>
        </p:spPr>
        <p:txBody>
          <a:bodyPr/>
          <a:lstStyle/>
          <a:p>
            <a:pPr eaLnBrk="1" hangingPunct="1"/>
            <a:r>
              <a:rPr lang="en-US" altLang="zh-CN" sz="2400" dirty="0"/>
              <a:t>128K×8</a:t>
            </a:r>
            <a:r>
              <a:rPr lang="zh-CN" altLang="en-US" sz="2400" dirty="0"/>
              <a:t>位</a:t>
            </a:r>
            <a:r>
              <a:rPr lang="en-US" altLang="zh-CN" sz="2400" dirty="0"/>
              <a:t>SRAM</a:t>
            </a:r>
            <a:r>
              <a:rPr lang="en-US" altLang="zh-CN" sz="2400" dirty="0">
                <a:sym typeface="Wingdings" panose="05000000000000000000" pitchFamily="2" charset="2"/>
              </a:rPr>
              <a:t></a:t>
            </a:r>
            <a:r>
              <a:rPr lang="en-US" altLang="zh-CN" sz="2400" dirty="0"/>
              <a:t>17</a:t>
            </a:r>
            <a:r>
              <a:rPr lang="zh-CN" altLang="en-US" sz="2400" dirty="0"/>
              <a:t>条地址线，</a:t>
            </a:r>
            <a:r>
              <a:rPr lang="en-US" altLang="zh-CN" sz="2400" dirty="0"/>
              <a:t>8</a:t>
            </a:r>
            <a:r>
              <a:rPr lang="zh-CN" altLang="en-US" sz="2400" dirty="0"/>
              <a:t>条数据线；</a:t>
            </a:r>
          </a:p>
          <a:p>
            <a:pPr eaLnBrk="1" hangingPunct="1"/>
            <a:r>
              <a:rPr lang="zh-CN" altLang="en-US" sz="2400" dirty="0"/>
              <a:t>特性：</a:t>
            </a:r>
          </a:p>
          <a:p>
            <a:pPr lvl="1" eaLnBrk="1" hangingPunct="1"/>
            <a:r>
              <a:rPr lang="zh-CN" altLang="en-US" sz="2200" dirty="0"/>
              <a:t>高速访问</a:t>
            </a:r>
            <a:endParaRPr lang="en-US" altLang="zh-CN" sz="2200" dirty="0"/>
          </a:p>
          <a:p>
            <a:pPr lvl="1" eaLnBrk="1" hangingPunct="1"/>
            <a:r>
              <a:rPr lang="en-US" altLang="zh-CN" sz="2200" dirty="0"/>
              <a:t>CMOS</a:t>
            </a:r>
            <a:r>
              <a:rPr lang="zh-CN" altLang="zh-CN" sz="2200" dirty="0"/>
              <a:t>型</a:t>
            </a:r>
            <a:endParaRPr lang="en-US" altLang="zh-CN" sz="2200" dirty="0"/>
          </a:p>
          <a:p>
            <a:pPr lvl="1" eaLnBrk="1" hangingPunct="1"/>
            <a:r>
              <a:rPr lang="en-US" altLang="zh-CN" sz="2200" dirty="0"/>
              <a:t>2.4V~3.6V</a:t>
            </a:r>
            <a:r>
              <a:rPr lang="zh-CN" altLang="zh-CN" sz="2200" dirty="0"/>
              <a:t>单电压供电</a:t>
            </a:r>
            <a:endParaRPr lang="en-US" altLang="zh-CN" sz="2200" dirty="0"/>
          </a:p>
          <a:p>
            <a:pPr lvl="1" eaLnBrk="1" hangingPunct="1"/>
            <a:r>
              <a:rPr lang="en-US" altLang="zh-CN" sz="2200" dirty="0"/>
              <a:t>135mW</a:t>
            </a:r>
          </a:p>
          <a:p>
            <a:pPr lvl="1" eaLnBrk="1" hangingPunct="1"/>
            <a:r>
              <a:rPr lang="zh-CN" altLang="zh-CN" sz="2200" dirty="0"/>
              <a:t>待机功耗</a:t>
            </a:r>
            <a:r>
              <a:rPr lang="en-US" altLang="zh-CN" sz="2200" dirty="0"/>
              <a:t>12μW</a:t>
            </a:r>
          </a:p>
          <a:p>
            <a:pPr lvl="1" eaLnBrk="1" hangingPunct="1"/>
            <a:r>
              <a:rPr lang="zh-CN" altLang="zh-CN" sz="2200" dirty="0"/>
              <a:t>存储温度</a:t>
            </a:r>
            <a:r>
              <a:rPr lang="en-US" altLang="zh-CN" sz="2200" dirty="0"/>
              <a:t>-65</a:t>
            </a:r>
            <a:r>
              <a:rPr lang="zh-CN" altLang="en-US" sz="2200" dirty="0"/>
              <a:t>℃</a:t>
            </a:r>
            <a:r>
              <a:rPr lang="en-US" altLang="zh-CN" sz="2200" dirty="0"/>
              <a:t>~150</a:t>
            </a:r>
            <a:r>
              <a:rPr lang="zh-CN" altLang="en-US" sz="2200" dirty="0"/>
              <a:t> ℃</a:t>
            </a:r>
            <a:endParaRPr lang="en-US" altLang="zh-CN" sz="2200" dirty="0"/>
          </a:p>
          <a:p>
            <a:pPr lvl="1" eaLnBrk="1" hangingPunct="1"/>
            <a:r>
              <a:rPr lang="en-US" altLang="zh-CN" sz="2200" dirty="0"/>
              <a:t>32</a:t>
            </a:r>
            <a:r>
              <a:rPr lang="zh-CN" altLang="zh-CN" sz="2200" dirty="0"/>
              <a:t>引脚的</a:t>
            </a:r>
            <a:r>
              <a:rPr lang="en-US" altLang="zh-CN" sz="2200" dirty="0"/>
              <a:t>TSOP</a:t>
            </a:r>
            <a:r>
              <a:rPr lang="zh-CN" altLang="zh-CN" sz="2200" dirty="0"/>
              <a:t>、</a:t>
            </a:r>
            <a:r>
              <a:rPr lang="en-US" altLang="zh-CN" sz="2200" dirty="0" err="1"/>
              <a:t>sTSOP</a:t>
            </a:r>
            <a:r>
              <a:rPr lang="zh-CN" altLang="zh-CN" sz="2200" dirty="0"/>
              <a:t>、</a:t>
            </a:r>
            <a:r>
              <a:rPr lang="en-US" altLang="zh-CN" sz="2200" dirty="0"/>
              <a:t>SOJ</a:t>
            </a:r>
            <a:r>
              <a:rPr lang="zh-CN" altLang="zh-CN" sz="2200" dirty="0"/>
              <a:t>封装以及</a:t>
            </a:r>
            <a:r>
              <a:rPr lang="en-US" altLang="zh-CN" sz="2200" dirty="0"/>
              <a:t>48</a:t>
            </a:r>
            <a:r>
              <a:rPr lang="zh-CN" altLang="zh-CN" sz="2200" dirty="0"/>
              <a:t>引脚</a:t>
            </a:r>
            <a:r>
              <a:rPr lang="en-US" altLang="zh-CN" sz="2200" dirty="0" err="1"/>
              <a:t>miniBGA</a:t>
            </a:r>
            <a:r>
              <a:rPr lang="zh-CN" altLang="zh-CN" sz="2200" dirty="0"/>
              <a:t>等封装</a:t>
            </a:r>
            <a:r>
              <a:rPr lang="zh-CN" altLang="en-US" sz="2200" dirty="0"/>
              <a:t>。</a:t>
            </a:r>
            <a:endParaRPr lang="en-US" altLang="zh-CN" sz="2200" dirty="0"/>
          </a:p>
        </p:txBody>
      </p:sp>
      <p:pic>
        <p:nvPicPr>
          <p:cNvPr id="3" name="图片 2"/>
          <p:cNvPicPr>
            <a:picLocks noChangeAspect="1"/>
          </p:cNvPicPr>
          <p:nvPr/>
        </p:nvPicPr>
        <p:blipFill>
          <a:blip r:embed="rId2"/>
          <a:stretch>
            <a:fillRect/>
          </a:stretch>
        </p:blipFill>
        <p:spPr>
          <a:xfrm>
            <a:off x="5768975" y="1736725"/>
            <a:ext cx="2952750" cy="4133850"/>
          </a:xfrm>
          <a:prstGeom prst="rect">
            <a:avLst/>
          </a:prstGeom>
        </p:spPr>
      </p:pic>
    </p:spTree>
    <p:extLst>
      <p:ext uri="{BB962C8B-B14F-4D97-AF65-F5344CB8AC3E}">
        <p14:creationId xmlns:p14="http://schemas.microsoft.com/office/powerpoint/2010/main" val="243695771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49507">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49507">
                                            <p:txEl>
                                              <p:pRg st="3" end="3"/>
                                            </p:txEl>
                                          </p:spTgt>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nodeType="afterEffect">
                                  <p:stCondLst>
                                    <p:cond delay="0"/>
                                  </p:stCondLst>
                                  <p:childTnLst>
                                    <p:set>
                                      <p:cBhvr>
                                        <p:cTn id="15" dur="1" fill="hold">
                                          <p:stCondLst>
                                            <p:cond delay="0"/>
                                          </p:stCondLst>
                                        </p:cTn>
                                        <p:tgtEl>
                                          <p:spTgt spid="149507">
                                            <p:txEl>
                                              <p:pRg st="4" end="4"/>
                                            </p:txEl>
                                          </p:spTgt>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149507">
                                            <p:txEl>
                                              <p:pRg st="5" end="5"/>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149507">
                                            <p:txEl>
                                              <p:pRg st="6" end="6"/>
                                            </p:txEl>
                                          </p:spTgt>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149507">
                                            <p:txEl>
                                              <p:pRg st="7" end="7"/>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495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28355" name="内容占位符 2"/>
          <p:cNvSpPr>
            <a:spLocks noGrp="1"/>
          </p:cNvSpPr>
          <p:nvPr>
            <p:ph idx="1"/>
          </p:nvPr>
        </p:nvSpPr>
        <p:spPr/>
        <p:txBody>
          <a:bodyPr/>
          <a:lstStyle/>
          <a:p>
            <a:r>
              <a:rPr lang="zh-CN" altLang="en-US" sz="2400"/>
              <a:t>读周期</a:t>
            </a:r>
          </a:p>
        </p:txBody>
      </p:sp>
      <p:sp>
        <p:nvSpPr>
          <p:cNvPr id="2283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681F079-8A81-43B5-9F5E-E98A4BABC021}" type="slidenum">
              <a:rPr kumimoji="0" lang="en-US" altLang="zh-CN" sz="1400" b="0" smtClean="0">
                <a:solidFill>
                  <a:schemeClr val="tx1"/>
                </a:solidFill>
              </a:rPr>
              <a:pPr algn="r">
                <a:lnSpc>
                  <a:spcPct val="100000"/>
                </a:lnSpc>
                <a:spcBef>
                  <a:spcPct val="0"/>
                </a:spcBef>
                <a:spcAft>
                  <a:spcPct val="0"/>
                </a:spcAft>
                <a:buClrTx/>
                <a:buSzTx/>
                <a:buFontTx/>
                <a:buNone/>
              </a:pPr>
              <a:t>28</a:t>
            </a:fld>
            <a:endParaRPr kumimoji="0" lang="en-US" altLang="zh-CN" sz="1400" b="0">
              <a:solidFill>
                <a:schemeClr val="tx1"/>
              </a:solidFill>
            </a:endParaRPr>
          </a:p>
        </p:txBody>
      </p:sp>
      <p:pic>
        <p:nvPicPr>
          <p:cNvPr id="513026" name="Picture 2" descr="图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27250"/>
            <a:ext cx="7232650" cy="313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30375" y="3195638"/>
            <a:ext cx="6515100"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27173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500" fill="hold"/>
                                        <p:tgtEl>
                                          <p:spTgt spid="513026"/>
                                        </p:tgtEl>
                                      </p:cBhvr>
                                      <p:by x="75000" y="75000"/>
                                    </p:animScale>
                                  </p:childTnLst>
                                </p:cTn>
                              </p:par>
                              <p:par>
                                <p:cTn id="7" presetID="42" presetClass="path" presetSubtype="0" accel="50000" decel="50000" fill="hold" nodeType="withEffect">
                                  <p:stCondLst>
                                    <p:cond delay="0"/>
                                  </p:stCondLst>
                                  <p:childTnLst>
                                    <p:animMotion origin="layout" path="M 3.88889E-6 4.07407E-6 L 0.12118 -0.32153 " pathEditMode="relative" rAng="0" ptsTypes="AA">
                                      <p:cBhvr>
                                        <p:cTn id="8" dur="750" fill="hold"/>
                                        <p:tgtEl>
                                          <p:spTgt spid="513026"/>
                                        </p:tgtEl>
                                        <p:attrNameLst>
                                          <p:attrName>ppt_x</p:attrName>
                                          <p:attrName>ppt_y</p:attrName>
                                        </p:attrNameLst>
                                      </p:cBhvr>
                                      <p:rCtr x="6059" y="-16088"/>
                                    </p:animMotion>
                                  </p:childTnLst>
                                </p:cTn>
                              </p:par>
                            </p:childTnLst>
                          </p:cTn>
                        </p:par>
                        <p:par>
                          <p:cTn id="9" fill="hold" nodeType="afterGroup">
                            <p:stCondLst>
                              <p:cond delay="750"/>
                            </p:stCondLst>
                            <p:childTnLst>
                              <p:par>
                                <p:cTn id="10" presetID="1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250"/>
                                        <p:tgtEl>
                                          <p:spTgt spid="5"/>
                                        </p:tgtEl>
                                        <p:attrNameLst>
                                          <p:attrName>ppt_x</p:attrName>
                                        </p:attrNameLst>
                                      </p:cBhvr>
                                      <p:tavLst>
                                        <p:tav tm="0">
                                          <p:val>
                                            <p:strVal val="#ppt_x+#ppt_w*1.125000"/>
                                          </p:val>
                                        </p:tav>
                                        <p:tav tm="100000">
                                          <p:val>
                                            <p:strVal val="#ppt_x"/>
                                          </p:val>
                                        </p:tav>
                                      </p:tavLst>
                                    </p:anim>
                                    <p:animEffect transition="in" filter="wipe(left)">
                                      <p:cBhvr>
                                        <p:cTn id="13"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2CD706C7-B1CF-4CC0-B5C9-3812D7C8B8CE}"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29</a:t>
            </a:fld>
            <a:endParaRPr kumimoji="0" lang="en-US" altLang="zh-CN" sz="1400" b="0">
              <a:solidFill>
                <a:srgbClr val="FF99FF"/>
              </a:solidFill>
              <a:latin typeface="Arial" panose="020B0604020202020204" pitchFamily="34" charset="0"/>
            </a:endParaRPr>
          </a:p>
        </p:txBody>
      </p:sp>
      <p:sp>
        <p:nvSpPr>
          <p:cNvPr id="149506" name="Rectangle 2"/>
          <p:cNvSpPr>
            <a:spLocks noGrp="1" noChangeArrowheads="1"/>
          </p:cNvSpPr>
          <p:nvPr>
            <p:ph type="title"/>
          </p:nvPr>
        </p:nvSpPr>
        <p:spPr/>
        <p:txBody>
          <a:bodyPr/>
          <a:lstStyle/>
          <a:p>
            <a:pPr algn="l" eaLnBrk="1" hangingPunct="1">
              <a:defRPr/>
            </a:pPr>
            <a:r>
              <a:rPr lang="en-US" altLang="zh-CN" sz="2400" dirty="0">
                <a:latin typeface="Times New Roman" panose="02020603050405020304" pitchFamily="18" charset="0"/>
                <a:cs typeface="Times New Roman" panose="02020603050405020304" pitchFamily="18" charset="0"/>
              </a:rPr>
              <a:t>SRAM</a:t>
            </a:r>
            <a:r>
              <a:rPr lang="zh-CN" altLang="en-US" sz="2400" dirty="0">
                <a:latin typeface="Times New Roman" panose="02020603050405020304" pitchFamily="18" charset="0"/>
                <a:cs typeface="Times New Roman" panose="02020603050405020304" pitchFamily="18" charset="0"/>
              </a:rPr>
              <a:t>示例：</a:t>
            </a:r>
            <a:r>
              <a:rPr lang="en-US" altLang="zh-CN" sz="2400" dirty="0">
                <a:latin typeface="Times New Roman" panose="02020603050405020304" pitchFamily="18" charset="0"/>
                <a:cs typeface="Times New Roman" panose="02020603050405020304" pitchFamily="18" charset="0"/>
              </a:rPr>
              <a:t>IS62C1024</a:t>
            </a:r>
          </a:p>
        </p:txBody>
      </p:sp>
      <p:sp>
        <p:nvSpPr>
          <p:cNvPr id="149507" name="Rectangle 3"/>
          <p:cNvSpPr>
            <a:spLocks noGrp="1" noChangeArrowheads="1"/>
          </p:cNvSpPr>
          <p:nvPr>
            <p:ph type="body" idx="1"/>
          </p:nvPr>
        </p:nvSpPr>
        <p:spPr/>
        <p:txBody>
          <a:bodyPr/>
          <a:lstStyle/>
          <a:p>
            <a:pPr eaLnBrk="1" hangingPunct="1"/>
            <a:r>
              <a:rPr lang="en-US" altLang="zh-CN" sz="2400" dirty="0"/>
              <a:t>128K×8</a:t>
            </a:r>
            <a:r>
              <a:rPr lang="zh-CN" altLang="en-US" sz="2400" dirty="0"/>
              <a:t>静态</a:t>
            </a:r>
            <a:r>
              <a:rPr lang="en-US" altLang="zh-CN" sz="2400" dirty="0"/>
              <a:t>RAM</a:t>
            </a:r>
            <a:r>
              <a:rPr lang="en-US" altLang="zh-CN" sz="2400" dirty="0">
                <a:sym typeface="Wingdings" panose="05000000000000000000" pitchFamily="2" charset="2"/>
              </a:rPr>
              <a:t></a:t>
            </a:r>
            <a:r>
              <a:rPr lang="en-US" altLang="zh-CN" sz="2400" dirty="0"/>
              <a:t>17</a:t>
            </a:r>
            <a:r>
              <a:rPr lang="zh-CN" altLang="en-US" sz="2400" dirty="0"/>
              <a:t>条地址线，</a:t>
            </a:r>
            <a:r>
              <a:rPr lang="en-US" altLang="zh-CN" sz="2400" dirty="0"/>
              <a:t>8</a:t>
            </a:r>
            <a:r>
              <a:rPr lang="zh-CN" altLang="en-US" sz="2400" dirty="0"/>
              <a:t>条数据线；</a:t>
            </a:r>
          </a:p>
          <a:p>
            <a:pPr eaLnBrk="1" hangingPunct="1"/>
            <a:r>
              <a:rPr lang="zh-CN" altLang="en-US" sz="2400" dirty="0"/>
              <a:t>特性：</a:t>
            </a:r>
          </a:p>
          <a:p>
            <a:pPr lvl="1" eaLnBrk="1" hangingPunct="1"/>
            <a:r>
              <a:rPr lang="zh-CN" altLang="en-US" sz="2000" dirty="0"/>
              <a:t>高速访问时间：</a:t>
            </a:r>
            <a:r>
              <a:rPr lang="en-US" altLang="zh-CN" sz="2000" dirty="0"/>
              <a:t>35ns</a:t>
            </a:r>
            <a:r>
              <a:rPr lang="zh-CN" altLang="en-US" sz="2000" dirty="0"/>
              <a:t>、</a:t>
            </a:r>
            <a:r>
              <a:rPr lang="en-US" altLang="zh-CN" sz="2000" dirty="0"/>
              <a:t>45ns</a:t>
            </a:r>
            <a:r>
              <a:rPr lang="zh-CN" altLang="en-US" sz="2000" dirty="0"/>
              <a:t>、</a:t>
            </a:r>
            <a:r>
              <a:rPr lang="en-US" altLang="zh-CN" sz="2000" dirty="0"/>
              <a:t>55ns</a:t>
            </a:r>
            <a:r>
              <a:rPr lang="zh-CN" altLang="en-US" sz="2000" dirty="0"/>
              <a:t>、</a:t>
            </a:r>
            <a:r>
              <a:rPr lang="en-US" altLang="zh-CN" sz="2000" dirty="0"/>
              <a:t>70ns</a:t>
            </a:r>
            <a:r>
              <a:rPr lang="zh-CN" altLang="en-US" sz="2000" dirty="0"/>
              <a:t>；</a:t>
            </a:r>
          </a:p>
          <a:p>
            <a:pPr lvl="1" eaLnBrk="1" hangingPunct="1"/>
            <a:r>
              <a:rPr lang="zh-CN" altLang="en-US" sz="2000" dirty="0"/>
              <a:t>低功耗：</a:t>
            </a:r>
            <a:r>
              <a:rPr lang="en-US" altLang="zh-CN" sz="2000" dirty="0"/>
              <a:t>450mW</a:t>
            </a:r>
            <a:r>
              <a:rPr lang="zh-CN" altLang="en-US" sz="2000" dirty="0"/>
              <a:t>（典型）；</a:t>
            </a:r>
          </a:p>
          <a:p>
            <a:pPr lvl="1" eaLnBrk="1" hangingPunct="1"/>
            <a:r>
              <a:rPr lang="zh-CN" altLang="en-US" sz="2000" dirty="0"/>
              <a:t>低待机功率：</a:t>
            </a:r>
            <a:r>
              <a:rPr lang="en-US" altLang="zh-CN" sz="2000" dirty="0"/>
              <a:t>500μW</a:t>
            </a:r>
            <a:r>
              <a:rPr lang="zh-CN" altLang="en-US" sz="2000" dirty="0"/>
              <a:t>；</a:t>
            </a:r>
          </a:p>
          <a:p>
            <a:pPr lvl="1" eaLnBrk="1" hangingPunct="1"/>
            <a:r>
              <a:rPr lang="zh-CN" altLang="en-US" sz="2000" dirty="0"/>
              <a:t>具有两个芯片使能（ </a:t>
            </a:r>
            <a:r>
              <a:rPr lang="en-US" altLang="zh-CN" sz="2000" u="sng" dirty="0"/>
              <a:t>CE1</a:t>
            </a:r>
            <a:r>
              <a:rPr lang="zh-CN" altLang="en-US" sz="2000" dirty="0"/>
              <a:t>和</a:t>
            </a:r>
            <a:r>
              <a:rPr lang="en-US" altLang="zh-CN" sz="2000" dirty="0"/>
              <a:t>CE2</a:t>
            </a:r>
            <a:r>
              <a:rPr lang="zh-CN" altLang="en-US" sz="2000" dirty="0"/>
              <a:t>），接不同译码器；</a:t>
            </a:r>
          </a:p>
          <a:p>
            <a:pPr lvl="1" eaLnBrk="1" hangingPunct="1"/>
            <a:r>
              <a:rPr lang="zh-CN" altLang="en-US" sz="2000" dirty="0"/>
              <a:t>全静态操作：没有时钟和刷新的要求；</a:t>
            </a:r>
          </a:p>
          <a:p>
            <a:pPr lvl="1" eaLnBrk="1" hangingPunct="1"/>
            <a:r>
              <a:rPr lang="en-US" altLang="zh-CN" sz="2000" dirty="0"/>
              <a:t>TTL</a:t>
            </a:r>
            <a:r>
              <a:rPr lang="zh-CN" altLang="en-US" sz="2000" dirty="0"/>
              <a:t>兼容的输入和输出；</a:t>
            </a:r>
          </a:p>
          <a:p>
            <a:pPr lvl="1" eaLnBrk="1" hangingPunct="1"/>
            <a:r>
              <a:rPr lang="zh-CN" altLang="en-US" sz="2000" dirty="0"/>
              <a:t>单＋</a:t>
            </a:r>
            <a:r>
              <a:rPr lang="en-US" altLang="zh-CN" sz="2000" dirty="0"/>
              <a:t>5V</a:t>
            </a:r>
            <a:r>
              <a:rPr lang="zh-CN" altLang="en-US" sz="2000" dirty="0"/>
              <a:t>（</a:t>
            </a:r>
            <a:r>
              <a:rPr lang="en-US" altLang="zh-CN" sz="2000" dirty="0"/>
              <a:t>±10%</a:t>
            </a:r>
            <a:r>
              <a:rPr lang="zh-CN" altLang="en-US" sz="2000" dirty="0"/>
              <a:t>）电源；</a:t>
            </a:r>
          </a:p>
        </p:txBody>
      </p:sp>
      <p:pic>
        <p:nvPicPr>
          <p:cNvPr id="23040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6834" y="4230731"/>
            <a:ext cx="348615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986917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9794" y="2667000"/>
            <a:ext cx="8095451" cy="1743075"/>
          </a:xfrm>
        </p:spPr>
        <p:txBody>
          <a:bodyPr>
            <a:normAutofit/>
          </a:bodyPr>
          <a:lstStyle/>
          <a:p>
            <a:pPr marL="0" indent="0" algn="ctr">
              <a:buNone/>
            </a:pPr>
            <a:r>
              <a:rPr lang="en-US" altLang="zh-CN" sz="2800" dirty="0"/>
              <a:t>4.1 </a:t>
            </a:r>
            <a:r>
              <a:rPr lang="zh-CN" altLang="en-US" sz="2800" dirty="0"/>
              <a:t>基本存储体系与模型（回顾、导入）</a:t>
            </a:r>
            <a:endParaRPr lang="zh-CN" altLang="en-US" sz="2800" dirty="0">
              <a:solidFill>
                <a:srgbClr val="00B050"/>
              </a:solidFill>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a:t>
            </a:fld>
            <a:endParaRPr lang="zh-CN" altLang="en-US" dirty="0"/>
          </a:p>
        </p:txBody>
      </p:sp>
    </p:spTree>
    <p:extLst>
      <p:ext uri="{BB962C8B-B14F-4D97-AF65-F5344CB8AC3E}">
        <p14:creationId xmlns:p14="http://schemas.microsoft.com/office/powerpoint/2010/main" val="4007262166"/>
      </p:ext>
    </p:extLst>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7DDFBA5-A646-4762-ADCC-54A8FF5CF3F0}"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30</a:t>
            </a:fld>
            <a:endParaRPr kumimoji="0" lang="en-US" altLang="zh-CN" sz="1400" b="0">
              <a:solidFill>
                <a:srgbClr val="FF99FF"/>
              </a:solidFill>
              <a:latin typeface="Arial" panose="020B0604020202020204" pitchFamily="34" charset="0"/>
            </a:endParaRPr>
          </a:p>
        </p:txBody>
      </p:sp>
      <p:sp>
        <p:nvSpPr>
          <p:cNvPr id="151554" name="Rectangle 2"/>
          <p:cNvSpPr>
            <a:spLocks noGrp="1" noChangeArrowheads="1"/>
          </p:cNvSpPr>
          <p:nvPr>
            <p:ph type="title"/>
          </p:nvPr>
        </p:nvSpPr>
        <p:spPr/>
        <p:txBody>
          <a:bodyPr/>
          <a:lstStyle/>
          <a:p>
            <a:pPr eaLnBrk="1" hangingPunct="1">
              <a:defRPr/>
            </a:pPr>
            <a:endParaRPr lang="zh-CN" altLang="zh-CN"/>
          </a:p>
        </p:txBody>
      </p:sp>
      <p:sp>
        <p:nvSpPr>
          <p:cNvPr id="232452" name="Rectangle 3"/>
          <p:cNvSpPr>
            <a:spLocks noGrp="1" noChangeArrowheads="1"/>
          </p:cNvSpPr>
          <p:nvPr>
            <p:ph type="body" idx="1"/>
          </p:nvPr>
        </p:nvSpPr>
        <p:spPr/>
        <p:txBody>
          <a:bodyPr/>
          <a:lstStyle/>
          <a:p>
            <a:pPr eaLnBrk="1" hangingPunct="1"/>
            <a:r>
              <a:rPr lang="en-US" altLang="zh-CN" sz="2400" dirty="0"/>
              <a:t>IS62C1024 SRAM</a:t>
            </a:r>
            <a:r>
              <a:rPr lang="zh-CN" altLang="en-US" sz="2400" dirty="0"/>
              <a:t>的使用</a:t>
            </a:r>
          </a:p>
          <a:p>
            <a:pPr lvl="1" eaLnBrk="1" hangingPunct="1"/>
            <a:r>
              <a:rPr lang="en-US" altLang="zh-CN" sz="2000" dirty="0"/>
              <a:t>I/O0</a:t>
            </a:r>
            <a:r>
              <a:rPr lang="zh-CN" altLang="en-US" sz="2000" dirty="0"/>
              <a:t>～</a:t>
            </a:r>
            <a:r>
              <a:rPr lang="en-US" altLang="zh-CN" sz="2000" dirty="0"/>
              <a:t>I/O7</a:t>
            </a:r>
            <a:r>
              <a:rPr lang="zh-CN" altLang="en-US" sz="2000" dirty="0"/>
              <a:t>接到系统的数据总线； </a:t>
            </a:r>
          </a:p>
          <a:p>
            <a:pPr lvl="1" eaLnBrk="1" hangingPunct="1"/>
            <a:r>
              <a:rPr lang="en-US" altLang="zh-CN" sz="2000" dirty="0"/>
              <a:t>A0</a:t>
            </a:r>
            <a:r>
              <a:rPr lang="zh-CN" altLang="en-US" sz="2000" dirty="0"/>
              <a:t>～</a:t>
            </a:r>
            <a:r>
              <a:rPr lang="en-US" altLang="zh-CN" sz="2000" dirty="0"/>
              <a:t>A16</a:t>
            </a:r>
            <a:r>
              <a:rPr lang="zh-CN" altLang="en-US" sz="2000" dirty="0"/>
              <a:t>接到系统的地址总线； </a:t>
            </a:r>
          </a:p>
          <a:p>
            <a:pPr lvl="1" eaLnBrk="1" hangingPunct="1"/>
            <a:r>
              <a:rPr lang="en-US" altLang="zh-CN" sz="2000" u="sng" dirty="0"/>
              <a:t>OE</a:t>
            </a:r>
            <a:r>
              <a:rPr lang="zh-CN" altLang="en-US" sz="2000" dirty="0"/>
              <a:t>接到处理器的读控制信号； </a:t>
            </a:r>
          </a:p>
          <a:p>
            <a:pPr lvl="1" eaLnBrk="1" hangingPunct="1"/>
            <a:r>
              <a:rPr lang="en-US" altLang="zh-CN" sz="2000" u="sng" dirty="0"/>
              <a:t>WE</a:t>
            </a:r>
            <a:r>
              <a:rPr lang="zh-CN" altLang="en-US" sz="2000" dirty="0"/>
              <a:t>接到处理器的写控制信号； </a:t>
            </a:r>
          </a:p>
          <a:p>
            <a:pPr lvl="1" eaLnBrk="1" hangingPunct="1"/>
            <a:r>
              <a:rPr lang="zh-CN" altLang="en-US" sz="2000" dirty="0"/>
              <a:t>芯片使能</a:t>
            </a:r>
            <a:r>
              <a:rPr lang="en-US" altLang="zh-CN" sz="2000" u="sng" dirty="0"/>
              <a:t>CE1</a:t>
            </a:r>
            <a:r>
              <a:rPr lang="zh-CN" altLang="en-US" sz="2000" dirty="0"/>
              <a:t>、</a:t>
            </a:r>
            <a:r>
              <a:rPr lang="en-US" altLang="zh-CN" sz="2000" dirty="0"/>
              <a:t>CE2</a:t>
            </a:r>
            <a:r>
              <a:rPr lang="zh-CN" altLang="en-US" sz="2000" dirty="0"/>
              <a:t>，需接到译码电路输出上；</a:t>
            </a:r>
          </a:p>
          <a:p>
            <a:pPr lvl="1" eaLnBrk="1" hangingPunct="1"/>
            <a:r>
              <a:rPr lang="en-US" altLang="zh-CN" sz="2000" dirty="0"/>
              <a:t>SRAM</a:t>
            </a:r>
            <a:r>
              <a:rPr lang="zh-CN" altLang="en-US" sz="2000" dirty="0"/>
              <a:t>的电源和地之间需要接一个去耦电容；</a:t>
            </a:r>
          </a:p>
          <a:p>
            <a:pPr lvl="1" eaLnBrk="1" hangingPunct="1"/>
            <a:r>
              <a:rPr lang="zh-CN" altLang="en-US" sz="2000" dirty="0"/>
              <a:t>注意工作电压与处理器匹配</a:t>
            </a:r>
          </a:p>
          <a:p>
            <a:pPr lvl="1" eaLnBrk="1" hangingPunct="1"/>
            <a:endParaRPr lang="en-US" altLang="zh-CN" dirty="0"/>
          </a:p>
        </p:txBody>
      </p:sp>
    </p:spTree>
    <p:extLst>
      <p:ext uri="{BB962C8B-B14F-4D97-AF65-F5344CB8AC3E}">
        <p14:creationId xmlns:p14="http://schemas.microsoft.com/office/powerpoint/2010/main" val="1693672197"/>
      </p:ext>
    </p:extLst>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85775" y="513557"/>
            <a:ext cx="8229600" cy="533400"/>
          </a:xfrm>
        </p:spPr>
        <p:txBody>
          <a:bodyPr/>
          <a:lstStyle/>
          <a:p>
            <a:pPr>
              <a:defRPr/>
            </a:pPr>
            <a:r>
              <a:rPr lang="en-US" altLang="zh-CN" dirty="0">
                <a:latin typeface="Times New Roman" panose="02020603050405020304" pitchFamily="18" charset="0"/>
                <a:cs typeface="Times New Roman" panose="02020603050405020304" pitchFamily="18" charset="0"/>
              </a:rPr>
              <a:t>DRAM</a:t>
            </a:r>
            <a:endParaRPr lang="zh-CN" altLang="en-US" dirty="0">
              <a:latin typeface="Times New Roman" panose="02020603050405020304" pitchFamily="18" charset="0"/>
              <a:cs typeface="Times New Roman" panose="02020603050405020304" pitchFamily="18" charset="0"/>
            </a:endParaRPr>
          </a:p>
        </p:txBody>
      </p:sp>
      <p:sp>
        <p:nvSpPr>
          <p:cNvPr id="233475" name="内容占位符 3"/>
          <p:cNvSpPr>
            <a:spLocks noGrp="1"/>
          </p:cNvSpPr>
          <p:nvPr>
            <p:ph idx="1"/>
          </p:nvPr>
        </p:nvSpPr>
        <p:spPr>
          <a:xfrm>
            <a:off x="609600" y="1295400"/>
            <a:ext cx="7924800" cy="4602163"/>
          </a:xfrm>
        </p:spPr>
        <p:txBody>
          <a:bodyPr/>
          <a:lstStyle/>
          <a:p>
            <a:r>
              <a:rPr lang="zh-CN" altLang="zh-CN" sz="2200" dirty="0">
                <a:solidFill>
                  <a:schemeClr val="tx1"/>
                </a:solidFill>
              </a:rPr>
              <a:t>存储元以电容中的电荷存储状态来表示“</a:t>
            </a:r>
            <a:r>
              <a:rPr lang="en-US" altLang="zh-CN" sz="2200" dirty="0">
                <a:solidFill>
                  <a:schemeClr val="tx1"/>
                </a:solidFill>
              </a:rPr>
              <a:t>0</a:t>
            </a:r>
            <a:r>
              <a:rPr lang="zh-CN" altLang="zh-CN" sz="2200" dirty="0">
                <a:solidFill>
                  <a:schemeClr val="tx1"/>
                </a:solidFill>
              </a:rPr>
              <a:t>”和“</a:t>
            </a:r>
            <a:r>
              <a:rPr lang="en-US" altLang="zh-CN" sz="2200" dirty="0">
                <a:solidFill>
                  <a:schemeClr val="tx1"/>
                </a:solidFill>
              </a:rPr>
              <a:t>1</a:t>
            </a:r>
            <a:r>
              <a:rPr lang="zh-CN" altLang="zh-CN" sz="2200" dirty="0">
                <a:solidFill>
                  <a:schemeClr val="tx1"/>
                </a:solidFill>
              </a:rPr>
              <a:t>”状态</a:t>
            </a:r>
            <a:r>
              <a:rPr lang="zh-CN" altLang="en-US" sz="2200" dirty="0">
                <a:solidFill>
                  <a:schemeClr val="tx1"/>
                </a:solidFill>
              </a:rPr>
              <a:t>；</a:t>
            </a:r>
            <a:endParaRPr lang="en-US" altLang="zh-CN" sz="2200" dirty="0">
              <a:solidFill>
                <a:schemeClr val="tx1"/>
              </a:solidFill>
            </a:endParaRPr>
          </a:p>
          <a:p>
            <a:r>
              <a:rPr lang="zh-CN" altLang="zh-CN" sz="2200" dirty="0">
                <a:solidFill>
                  <a:schemeClr val="tx1"/>
                </a:solidFill>
              </a:rPr>
              <a:t>动态</a:t>
            </a:r>
            <a:r>
              <a:rPr lang="en-US" altLang="zh-CN" sz="2200" dirty="0">
                <a:solidFill>
                  <a:schemeClr val="tx1"/>
                </a:solidFill>
              </a:rPr>
              <a:t>RAM</a:t>
            </a:r>
            <a:r>
              <a:rPr lang="zh-CN" altLang="zh-CN" sz="2200" dirty="0">
                <a:solidFill>
                  <a:schemeClr val="tx1"/>
                </a:solidFill>
              </a:rPr>
              <a:t>的存储元可以有单管、三管、四管等形式</a:t>
            </a:r>
            <a:r>
              <a:rPr lang="zh-CN" altLang="en-US" sz="2200" dirty="0">
                <a:solidFill>
                  <a:schemeClr val="tx1"/>
                </a:solidFill>
              </a:rPr>
              <a:t>；</a:t>
            </a:r>
            <a:endParaRPr lang="en-US" altLang="zh-CN" sz="2200" dirty="0">
              <a:solidFill>
                <a:schemeClr val="tx1"/>
              </a:solidFill>
            </a:endParaRPr>
          </a:p>
          <a:p>
            <a:r>
              <a:rPr lang="zh-CN" altLang="zh-CN" sz="2200" dirty="0">
                <a:solidFill>
                  <a:schemeClr val="tx1"/>
                </a:solidFill>
              </a:rPr>
              <a:t>由于电容中的电量会发生泄漏，因此即使是连续供电，动态</a:t>
            </a:r>
            <a:r>
              <a:rPr lang="en-US" altLang="zh-CN" sz="2200" dirty="0">
                <a:solidFill>
                  <a:schemeClr val="tx1"/>
                </a:solidFill>
              </a:rPr>
              <a:t>RAM</a:t>
            </a:r>
            <a:r>
              <a:rPr lang="zh-CN" altLang="zh-CN" sz="2200" dirty="0">
                <a:solidFill>
                  <a:schemeClr val="tx1"/>
                </a:solidFill>
              </a:rPr>
              <a:t>中的信息也会因电荷泄漏而丢失。</a:t>
            </a:r>
            <a:endParaRPr lang="zh-CN" altLang="en-US" sz="2200" dirty="0">
              <a:solidFill>
                <a:schemeClr val="tx1"/>
              </a:solidFill>
            </a:endParaRPr>
          </a:p>
        </p:txBody>
      </p:sp>
      <p:sp>
        <p:nvSpPr>
          <p:cNvPr id="2334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2E9A4913-FC0C-4B60-8261-342F3062987B}" type="slidenum">
              <a:rPr kumimoji="0" lang="en-US" altLang="zh-CN" sz="1400" b="0" smtClean="0">
                <a:solidFill>
                  <a:schemeClr val="tx1"/>
                </a:solidFill>
              </a:rPr>
              <a:pPr algn="r">
                <a:lnSpc>
                  <a:spcPct val="100000"/>
                </a:lnSpc>
                <a:spcBef>
                  <a:spcPct val="0"/>
                </a:spcBef>
                <a:spcAft>
                  <a:spcPct val="0"/>
                </a:spcAft>
                <a:buClrTx/>
                <a:buSzTx/>
                <a:buFontTx/>
                <a:buNone/>
              </a:pPr>
              <a:t>31</a:t>
            </a:fld>
            <a:endParaRPr kumimoji="0" lang="en-US" altLang="zh-CN" sz="1400" b="0">
              <a:solidFill>
                <a:schemeClr val="tx1"/>
              </a:solidFill>
            </a:endParaRPr>
          </a:p>
        </p:txBody>
      </p:sp>
      <p:pic>
        <p:nvPicPr>
          <p:cNvPr id="2" name="图片 1"/>
          <p:cNvPicPr>
            <a:picLocks noChangeAspect="1"/>
          </p:cNvPicPr>
          <p:nvPr/>
        </p:nvPicPr>
        <p:blipFill>
          <a:blip r:embed="rId3"/>
          <a:stretch>
            <a:fillRect/>
          </a:stretch>
        </p:blipFill>
        <p:spPr>
          <a:xfrm>
            <a:off x="2097881" y="3195272"/>
            <a:ext cx="4948238" cy="2398284"/>
          </a:xfrm>
          <a:prstGeom prst="rect">
            <a:avLst/>
          </a:prstGeom>
        </p:spPr>
      </p:pic>
    </p:spTree>
    <p:extLst>
      <p:ext uri="{BB962C8B-B14F-4D97-AF65-F5344CB8AC3E}">
        <p14:creationId xmlns:p14="http://schemas.microsoft.com/office/powerpoint/2010/main" val="769058896"/>
      </p:ext>
    </p:extLst>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F942A37-8486-4036-8665-12256F7E0877}"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32</a:t>
            </a:fld>
            <a:endParaRPr kumimoji="0" lang="en-US" altLang="zh-CN" sz="1400" b="0">
              <a:solidFill>
                <a:srgbClr val="FF99FF"/>
              </a:solidFill>
              <a:latin typeface="Arial" panose="020B0604020202020204" pitchFamily="34" charset="0"/>
            </a:endParaRPr>
          </a:p>
        </p:txBody>
      </p:sp>
      <p:sp>
        <p:nvSpPr>
          <p:cNvPr id="154626" name="Rectangle 2"/>
          <p:cNvSpPr>
            <a:spLocks noGrp="1" noChangeArrowheads="1"/>
          </p:cNvSpPr>
          <p:nvPr>
            <p:ph type="title"/>
          </p:nvPr>
        </p:nvSpPr>
        <p:spPr/>
        <p:txBody>
          <a:bodyPr/>
          <a:lstStyle/>
          <a:p>
            <a:pPr eaLnBrk="1" hangingPunct="1">
              <a:defRPr/>
            </a:pPr>
            <a:endParaRPr lang="zh-CN" altLang="zh-CN"/>
          </a:p>
        </p:txBody>
      </p:sp>
      <p:sp>
        <p:nvSpPr>
          <p:cNvPr id="236548" name="Rectangle 3"/>
          <p:cNvSpPr>
            <a:spLocks noGrp="1" noChangeArrowheads="1"/>
          </p:cNvSpPr>
          <p:nvPr>
            <p:ph type="body" idx="1"/>
          </p:nvPr>
        </p:nvSpPr>
        <p:spPr>
          <a:xfrm>
            <a:off x="457200" y="1143000"/>
            <a:ext cx="8382000" cy="5181600"/>
          </a:xfrm>
        </p:spPr>
        <p:txBody>
          <a:bodyPr>
            <a:normAutofit/>
          </a:bodyPr>
          <a:lstStyle/>
          <a:p>
            <a:pPr eaLnBrk="1" hangingPunct="1"/>
            <a:r>
              <a:rPr lang="en-US" altLang="zh-CN" sz="2400" dirty="0"/>
              <a:t>DRAM</a:t>
            </a:r>
            <a:r>
              <a:rPr lang="zh-CN" altLang="en-US" sz="2400" dirty="0"/>
              <a:t>芯片模型</a:t>
            </a:r>
          </a:p>
          <a:p>
            <a:pPr lvl="1" algn="l" eaLnBrk="1" hangingPunct="1"/>
            <a:r>
              <a:rPr lang="en-US" altLang="zh-CN" sz="2000" u="sng" dirty="0"/>
              <a:t>CE</a:t>
            </a:r>
            <a:r>
              <a:rPr lang="zh-CN" altLang="en-US" sz="2000" dirty="0"/>
              <a:t>：片选端 </a:t>
            </a:r>
          </a:p>
          <a:p>
            <a:pPr lvl="1" algn="l" eaLnBrk="1" hangingPunct="1"/>
            <a:r>
              <a:rPr lang="en-US" altLang="zh-CN" sz="2000" dirty="0"/>
              <a:t>R/</a:t>
            </a:r>
            <a:r>
              <a:rPr lang="en-US" altLang="zh-CN" sz="2000" u="sng" dirty="0"/>
              <a:t>W</a:t>
            </a:r>
            <a:r>
              <a:rPr lang="zh-CN" altLang="en-US" sz="2000" dirty="0"/>
              <a:t>：读写控制端，</a:t>
            </a:r>
            <a:r>
              <a:rPr lang="en-US" altLang="zh-CN" sz="2000" dirty="0"/>
              <a:t>R/</a:t>
            </a:r>
            <a:r>
              <a:rPr lang="en-US" altLang="zh-CN" sz="2000" u="sng" dirty="0"/>
              <a:t>W</a:t>
            </a:r>
            <a:r>
              <a:rPr lang="en-US" altLang="zh-CN" sz="2000" dirty="0"/>
              <a:t>=1</a:t>
            </a:r>
            <a:r>
              <a:rPr lang="zh-CN" altLang="en-US" sz="2000" dirty="0"/>
              <a:t>，执行读操作，</a:t>
            </a:r>
            <a:r>
              <a:rPr lang="en-US" altLang="zh-CN" sz="2000" dirty="0"/>
              <a:t>R/</a:t>
            </a:r>
            <a:r>
              <a:rPr lang="en-US" altLang="zh-CN" sz="2000" u="sng" dirty="0"/>
              <a:t>W</a:t>
            </a:r>
            <a:r>
              <a:rPr lang="en-US" altLang="zh-CN" sz="2000" dirty="0"/>
              <a:t>=0</a:t>
            </a:r>
            <a:r>
              <a:rPr lang="zh-CN" altLang="en-US" sz="2000" dirty="0"/>
              <a:t>，执行写操作； </a:t>
            </a:r>
          </a:p>
          <a:p>
            <a:pPr lvl="1" algn="l" eaLnBrk="1" hangingPunct="1"/>
            <a:r>
              <a:rPr lang="en-US" altLang="zh-CN" sz="2000" u="sng" dirty="0"/>
              <a:t>RAS</a:t>
            </a:r>
            <a:r>
              <a:rPr lang="zh-CN" altLang="en-US" sz="2000" dirty="0"/>
              <a:t>行地址选通信号，通常接地址的高位部分； </a:t>
            </a:r>
          </a:p>
          <a:p>
            <a:pPr lvl="1" algn="l" eaLnBrk="1" hangingPunct="1"/>
            <a:r>
              <a:rPr lang="en-US" altLang="zh-CN" sz="2000" u="sng" dirty="0"/>
              <a:t>CAS</a:t>
            </a:r>
            <a:r>
              <a:rPr lang="zh-CN" altLang="en-US" sz="2000" dirty="0"/>
              <a:t>列地址选通信号，通常接地址的低位部分； </a:t>
            </a:r>
          </a:p>
          <a:p>
            <a:pPr lvl="1" algn="l" eaLnBrk="1" hangingPunct="1"/>
            <a:r>
              <a:rPr lang="en-US" altLang="zh-CN" sz="2000" dirty="0" err="1"/>
              <a:t>Adrs</a:t>
            </a:r>
            <a:r>
              <a:rPr lang="zh-CN" altLang="en-US" sz="2000" dirty="0"/>
              <a:t>：地址线的输入； </a:t>
            </a:r>
          </a:p>
          <a:p>
            <a:pPr lvl="1" algn="l" eaLnBrk="1" hangingPunct="1"/>
            <a:r>
              <a:rPr lang="en-US" altLang="zh-CN" sz="2000" dirty="0"/>
              <a:t>Data</a:t>
            </a:r>
            <a:r>
              <a:rPr lang="zh-CN" altLang="en-US" sz="2000" dirty="0"/>
              <a:t>：数据线，双向。</a:t>
            </a:r>
          </a:p>
        </p:txBody>
      </p:sp>
      <p:pic>
        <p:nvPicPr>
          <p:cNvPr id="2" name="图片 1"/>
          <p:cNvPicPr>
            <a:picLocks noChangeAspect="1"/>
          </p:cNvPicPr>
          <p:nvPr/>
        </p:nvPicPr>
        <p:blipFill>
          <a:blip r:embed="rId2"/>
          <a:stretch>
            <a:fillRect/>
          </a:stretch>
        </p:blipFill>
        <p:spPr>
          <a:xfrm>
            <a:off x="934797" y="3871912"/>
            <a:ext cx="7515225" cy="2771775"/>
          </a:xfrm>
          <a:prstGeom prst="rect">
            <a:avLst/>
          </a:prstGeom>
        </p:spPr>
      </p:pic>
    </p:spTree>
    <p:extLst>
      <p:ext uri="{BB962C8B-B14F-4D97-AF65-F5344CB8AC3E}">
        <p14:creationId xmlns:p14="http://schemas.microsoft.com/office/powerpoint/2010/main" val="1912119970"/>
      </p:ext>
    </p:extLst>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灯片编号占位符 4"/>
          <p:cNvSpPr>
            <a:spLocks noGrp="1"/>
          </p:cNvSpPr>
          <p:nvPr>
            <p:ph type="sldNum" sz="quarter" idx="12"/>
          </p:nvPr>
        </p:nvSpPr>
        <p:spPr>
          <a:xfrm>
            <a:off x="7766431" y="295737"/>
            <a:ext cx="628813" cy="3964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7B021DB-8689-42F7-9B2D-D095C19162EC}"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33</a:t>
            </a:fld>
            <a:endParaRPr kumimoji="0" lang="en-US" altLang="zh-CN" sz="1400" b="0" dirty="0">
              <a:solidFill>
                <a:srgbClr val="FF99FF"/>
              </a:solidFill>
              <a:latin typeface="Arial" panose="020B0604020202020204" pitchFamily="34" charset="0"/>
            </a:endParaRPr>
          </a:p>
        </p:txBody>
      </p:sp>
      <p:sp>
        <p:nvSpPr>
          <p:cNvPr id="152581" name="Rectangle 5"/>
          <p:cNvSpPr>
            <a:spLocks noChangeArrowheads="1"/>
          </p:cNvSpPr>
          <p:nvPr/>
        </p:nvSpPr>
        <p:spPr bwMode="auto">
          <a:xfrm>
            <a:off x="527050" y="1404938"/>
            <a:ext cx="8035925"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r>
              <a:rPr lang="en-US" altLang="zh-CN" sz="2400" b="0" dirty="0">
                <a:solidFill>
                  <a:srgbClr val="FFFF00"/>
                </a:solidFill>
                <a:latin typeface="Arial Unicode MS" panose="020B0604020202020204" pitchFamily="34" charset="-122"/>
                <a:ea typeface="Arial Unicode MS" panose="020B0604020202020204" pitchFamily="34" charset="-122"/>
                <a:cs typeface="Arial Unicode MS" panose="020B0604020202020204" pitchFamily="34" charset="-122"/>
              </a:rPr>
              <a:t>DRAM</a:t>
            </a:r>
            <a:r>
              <a:rPr lang="zh-CN" altLang="en-US" sz="2400" b="0" dirty="0">
                <a:solidFill>
                  <a:srgbClr val="FFFF00"/>
                </a:solidFill>
                <a:latin typeface="+mj-ea"/>
                <a:ea typeface="+mj-ea"/>
                <a:cs typeface="Arial Unicode MS" panose="020B0604020202020204" pitchFamily="34" charset="-122"/>
              </a:rPr>
              <a:t>接口设计</a:t>
            </a:r>
            <a:endParaRPr lang="en-US" altLang="zh-CN" sz="2400" b="0" dirty="0">
              <a:solidFill>
                <a:srgbClr val="FFC000"/>
              </a:solidFill>
              <a:latin typeface="+mj-ea"/>
              <a:ea typeface="+mj-ea"/>
              <a:cs typeface="Arial Unicode MS" panose="020B0604020202020204" pitchFamily="34" charset="-122"/>
            </a:endParaRPr>
          </a:p>
          <a:p>
            <a:pPr lvl="1"/>
            <a:r>
              <a:rPr lang="en-US" altLang="zh-CN" sz="2000" b="0" dirty="0">
                <a:solidFill>
                  <a:srgbClr val="FFC000"/>
                </a:solidFill>
                <a:latin typeface="Arial" panose="020B0604020202020204" pitchFamily="34" charset="0"/>
              </a:rPr>
              <a:t>DRAM</a:t>
            </a:r>
            <a:r>
              <a:rPr lang="zh-CN" altLang="en-US" sz="2000" b="0" dirty="0">
                <a:solidFill>
                  <a:srgbClr val="FFC000"/>
                </a:solidFill>
                <a:latin typeface="楷体" panose="02010609060101010101" pitchFamily="49" charset="-122"/>
                <a:ea typeface="楷体" panose="02010609060101010101" pitchFamily="49" charset="-122"/>
              </a:rPr>
              <a:t>控制器</a:t>
            </a:r>
            <a:r>
              <a:rPr lang="zh-CN" altLang="en-US" sz="2000" b="0" dirty="0">
                <a:solidFill>
                  <a:srgbClr val="FFC000"/>
                </a:solidFill>
                <a:latin typeface="Arial" panose="020B0604020202020204" pitchFamily="34" charset="0"/>
              </a:rPr>
              <a:t>：</a:t>
            </a:r>
            <a:r>
              <a:rPr lang="zh-CN" altLang="en-US" sz="2000" b="0" dirty="0">
                <a:solidFill>
                  <a:schemeClr val="tx1"/>
                </a:solidFill>
                <a:latin typeface="Arial" panose="020B0604020202020204" pitchFamily="34" charset="0"/>
              </a:rPr>
              <a:t>执行</a:t>
            </a:r>
            <a:r>
              <a:rPr lang="en-US" altLang="zh-CN" sz="2000" b="0" dirty="0">
                <a:solidFill>
                  <a:schemeClr val="tx1"/>
                </a:solidFill>
                <a:latin typeface="Arial" panose="020B0604020202020204" pitchFamily="34" charset="0"/>
              </a:rPr>
              <a:t>DRAM</a:t>
            </a:r>
            <a:r>
              <a:rPr lang="zh-CN" altLang="en-US" sz="2000" b="0" dirty="0">
                <a:solidFill>
                  <a:schemeClr val="tx1"/>
                </a:solidFill>
                <a:latin typeface="Arial" panose="020B0604020202020204" pitchFamily="34" charset="0"/>
              </a:rPr>
              <a:t>的刷新操作，使</a:t>
            </a:r>
            <a:r>
              <a:rPr lang="en-US" altLang="zh-CN" sz="2000" b="0" dirty="0">
                <a:solidFill>
                  <a:schemeClr val="tx1"/>
                </a:solidFill>
                <a:latin typeface="Arial" panose="020B0604020202020204" pitchFamily="34" charset="0"/>
              </a:rPr>
              <a:t>DRAM</a:t>
            </a:r>
            <a:r>
              <a:rPr lang="zh-CN" altLang="en-US" sz="2000" b="0" dirty="0">
                <a:solidFill>
                  <a:schemeClr val="tx1"/>
                </a:solidFill>
                <a:latin typeface="Arial" panose="020B0604020202020204" pitchFamily="34" charset="0"/>
              </a:rPr>
              <a:t>中数据有效；其需要初始化代码来完成初始化工作；</a:t>
            </a:r>
          </a:p>
          <a:p>
            <a:pPr lvl="1"/>
            <a:r>
              <a:rPr lang="zh-CN" altLang="en-US" sz="2000" b="0" dirty="0">
                <a:solidFill>
                  <a:schemeClr val="tx1"/>
                </a:solidFill>
                <a:latin typeface="Arial" panose="020B0604020202020204" pitchFamily="34" charset="0"/>
              </a:rPr>
              <a:t>嵌入式处理器上通常集成</a:t>
            </a:r>
            <a:r>
              <a:rPr lang="en-US" altLang="zh-CN" sz="2000" b="0" dirty="0">
                <a:solidFill>
                  <a:schemeClr val="tx1"/>
                </a:solidFill>
                <a:latin typeface="Arial" panose="020B0604020202020204" pitchFamily="34" charset="0"/>
              </a:rPr>
              <a:t>DRAM</a:t>
            </a:r>
            <a:r>
              <a:rPr lang="zh-CN" altLang="en-US" sz="2000" b="0" dirty="0">
                <a:solidFill>
                  <a:schemeClr val="tx1"/>
                </a:solidFill>
                <a:latin typeface="Arial" panose="020B0604020202020204" pitchFamily="34" charset="0"/>
              </a:rPr>
              <a:t>控制器，多数设计可不采用独立的</a:t>
            </a:r>
            <a:r>
              <a:rPr lang="en-US" altLang="zh-CN" sz="2000" b="0" dirty="0">
                <a:solidFill>
                  <a:schemeClr val="tx1"/>
                </a:solidFill>
                <a:latin typeface="Arial" panose="020B0604020202020204" pitchFamily="34" charset="0"/>
              </a:rPr>
              <a:t>DRAM</a:t>
            </a:r>
            <a:r>
              <a:rPr lang="zh-CN" altLang="en-US" sz="2000" b="0" dirty="0">
                <a:solidFill>
                  <a:schemeClr val="tx1"/>
                </a:solidFill>
                <a:latin typeface="Arial" panose="020B0604020202020204" pitchFamily="34" charset="0"/>
              </a:rPr>
              <a:t>控制器。</a:t>
            </a:r>
          </a:p>
        </p:txBody>
      </p:sp>
      <p:pic>
        <p:nvPicPr>
          <p:cNvPr id="2" name="图片 1"/>
          <p:cNvPicPr>
            <a:picLocks noChangeAspect="1"/>
          </p:cNvPicPr>
          <p:nvPr/>
        </p:nvPicPr>
        <p:blipFill>
          <a:blip r:embed="rId2"/>
          <a:stretch>
            <a:fillRect/>
          </a:stretch>
        </p:blipFill>
        <p:spPr>
          <a:xfrm>
            <a:off x="2342669" y="3676676"/>
            <a:ext cx="4381981" cy="2159986"/>
          </a:xfrm>
          <a:prstGeom prst="rect">
            <a:avLst/>
          </a:prstGeom>
        </p:spPr>
      </p:pic>
    </p:spTree>
    <p:extLst>
      <p:ext uri="{BB962C8B-B14F-4D97-AF65-F5344CB8AC3E}">
        <p14:creationId xmlns:p14="http://schemas.microsoft.com/office/powerpoint/2010/main" val="290602037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灯片编号占位符 4"/>
          <p:cNvSpPr>
            <a:spLocks noGrp="1"/>
          </p:cNvSpPr>
          <p:nvPr>
            <p:ph type="sldNum" sz="quarter" idx="12"/>
          </p:nvPr>
        </p:nvSpPr>
        <p:spPr>
          <a:xfrm>
            <a:off x="7766431" y="295736"/>
            <a:ext cx="628813" cy="3424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DE0BAB9-ECF5-446D-81E4-C013EC55B90D}"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34</a:t>
            </a:fld>
            <a:endParaRPr kumimoji="0" lang="en-US" altLang="zh-CN" sz="1400" b="0" dirty="0">
              <a:solidFill>
                <a:srgbClr val="FF99FF"/>
              </a:solidFill>
              <a:latin typeface="Arial" panose="020B0604020202020204" pitchFamily="34" charset="0"/>
            </a:endParaRPr>
          </a:p>
        </p:txBody>
      </p:sp>
      <p:sp>
        <p:nvSpPr>
          <p:cNvPr id="155653" name="Rectangle 5"/>
          <p:cNvSpPr>
            <a:spLocks noChangeArrowheads="1"/>
          </p:cNvSpPr>
          <p:nvPr/>
        </p:nvSpPr>
        <p:spPr bwMode="auto">
          <a:xfrm>
            <a:off x="533400" y="304800"/>
            <a:ext cx="8229600" cy="658813"/>
          </a:xfrm>
          <a:prstGeom prst="rect">
            <a:avLst/>
          </a:prstGeom>
          <a:noFill/>
          <a:ln w="9525">
            <a:noFill/>
            <a:miter lim="800000"/>
            <a:headEnd/>
            <a:tailEnd/>
          </a:ln>
          <a:effectLst/>
        </p:spPr>
        <p:txBody>
          <a:bodyPr anchor="ctr"/>
          <a:lstStyle/>
          <a:p>
            <a:pPr marL="342906" indent="-342906" algn="just" defTabSz="457207">
              <a:lnSpc>
                <a:spcPts val="2900"/>
              </a:lnSpc>
              <a:buClr>
                <a:srgbClr val="FFFFCC"/>
              </a:buClr>
              <a:buSzPct val="75000"/>
              <a:buFont typeface="Wingdings" panose="05000000000000000000" pitchFamily="2" charset="2"/>
              <a:buChar char="p"/>
              <a:defRPr/>
            </a:pPr>
            <a:r>
              <a:rPr lang="en-US" altLang="zh-CN" sz="2400" dirty="0">
                <a:solidFill>
                  <a:srgbClr val="FFFF00"/>
                </a:solidFill>
                <a:latin typeface="+mj-lt"/>
                <a:ea typeface="+mj-ea"/>
                <a:cs typeface="+mj-cs"/>
              </a:rPr>
              <a:t>DRAM</a:t>
            </a:r>
            <a:r>
              <a:rPr lang="zh-CN" altLang="en-US" sz="2400" dirty="0">
                <a:solidFill>
                  <a:srgbClr val="FFFF00"/>
                </a:solidFill>
                <a:latin typeface="+mj-lt"/>
                <a:ea typeface="+mj-ea"/>
                <a:cs typeface="+mj-cs"/>
              </a:rPr>
              <a:t>操作</a:t>
            </a:r>
          </a:p>
        </p:txBody>
      </p:sp>
      <p:sp>
        <p:nvSpPr>
          <p:cNvPr id="155654" name="Rectangle 6"/>
          <p:cNvSpPr>
            <a:spLocks noChangeArrowheads="1"/>
          </p:cNvSpPr>
          <p:nvPr/>
        </p:nvSpPr>
        <p:spPr bwMode="auto">
          <a:xfrm>
            <a:off x="533400" y="1143000"/>
            <a:ext cx="8229600" cy="4648200"/>
          </a:xfrm>
          <a:prstGeom prst="rect">
            <a:avLst/>
          </a:prstGeom>
          <a:noFill/>
          <a:ln w="9525">
            <a:noFill/>
            <a:miter lim="800000"/>
            <a:headEnd/>
            <a:tailEnd/>
          </a:ln>
          <a:effectLst/>
        </p:spPr>
        <p:txBody>
          <a:bodyPr/>
          <a:lstStyle/>
          <a:p>
            <a:pPr marL="342900" indent="-342900" algn="just" eaLnBrk="1" hangingPunct="1">
              <a:lnSpc>
                <a:spcPct val="110000"/>
              </a:lnSpc>
              <a:spcBef>
                <a:spcPct val="10000"/>
              </a:spcBef>
              <a:spcAft>
                <a:spcPct val="10000"/>
              </a:spcAft>
              <a:buClr>
                <a:srgbClr val="FF0000"/>
              </a:buClr>
              <a:buSzPct val="90000"/>
              <a:buFont typeface="Wingdings" pitchFamily="2" charset="2"/>
              <a:buChar char="o"/>
              <a:defRPr/>
            </a:pPr>
            <a:r>
              <a:rPr kumimoji="1" lang="zh-CN" altLang="en-US" sz="2400" dirty="0">
                <a:latin typeface="Arial" charset="0"/>
              </a:rPr>
              <a:t>所需的引脚数少使得</a:t>
            </a:r>
            <a:r>
              <a:rPr kumimoji="1" lang="en-US" altLang="zh-CN" sz="2400" dirty="0">
                <a:latin typeface="Arial" charset="0"/>
              </a:rPr>
              <a:t>DRAM</a:t>
            </a:r>
            <a:r>
              <a:rPr kumimoji="1" lang="zh-CN" altLang="en-US" sz="2400" dirty="0">
                <a:latin typeface="Arial" charset="0"/>
              </a:rPr>
              <a:t>的接口比较复杂；</a:t>
            </a:r>
          </a:p>
          <a:p>
            <a:pPr marL="342900" indent="-342900" algn="just" eaLnBrk="1" hangingPunct="1">
              <a:lnSpc>
                <a:spcPct val="110000"/>
              </a:lnSpc>
              <a:spcBef>
                <a:spcPct val="10000"/>
              </a:spcBef>
              <a:spcAft>
                <a:spcPct val="10000"/>
              </a:spcAft>
              <a:buClr>
                <a:srgbClr val="FF0000"/>
              </a:buClr>
              <a:buSzPct val="90000"/>
              <a:buFont typeface="Wingdings" pitchFamily="2" charset="2"/>
              <a:buChar char="o"/>
              <a:defRPr/>
            </a:pPr>
            <a:r>
              <a:rPr kumimoji="1" lang="en-US" altLang="zh-CN" sz="2400" dirty="0">
                <a:latin typeface="Arial" charset="0"/>
              </a:rPr>
              <a:t>DRAM</a:t>
            </a:r>
            <a:r>
              <a:rPr kumimoji="1" lang="zh-CN" altLang="en-US" sz="2400" dirty="0">
                <a:latin typeface="Arial" charset="0"/>
              </a:rPr>
              <a:t>需要刷新，</a:t>
            </a:r>
            <a:r>
              <a:rPr kumimoji="1" lang="zh-CN" altLang="en-US" sz="2400" dirty="0">
                <a:solidFill>
                  <a:srgbClr val="FFFF00"/>
                </a:solidFill>
                <a:latin typeface="Arial" charset="0"/>
              </a:rPr>
              <a:t>因为其使用内部电路系统（通常使用电容）来存数据。存储在电容上的电荷会泄露，因此需要刷新，一次刷新请求可刷新</a:t>
            </a:r>
            <a:r>
              <a:rPr kumimoji="1" lang="en-US" altLang="zh-CN" sz="2400" dirty="0">
                <a:solidFill>
                  <a:srgbClr val="FFFF00"/>
                </a:solidFill>
                <a:latin typeface="Arial" charset="0"/>
              </a:rPr>
              <a:t>DRAM</a:t>
            </a:r>
            <a:r>
              <a:rPr kumimoji="1" lang="zh-CN" altLang="en-US" sz="2400" dirty="0">
                <a:solidFill>
                  <a:srgbClr val="FFFF00"/>
                </a:solidFill>
                <a:latin typeface="Arial" charset="0"/>
              </a:rPr>
              <a:t>的一整行。 </a:t>
            </a:r>
          </a:p>
          <a:p>
            <a:pPr marL="342900" indent="-342900" algn="just" eaLnBrk="1" hangingPunct="1">
              <a:lnSpc>
                <a:spcPct val="110000"/>
              </a:lnSpc>
              <a:spcBef>
                <a:spcPct val="10000"/>
              </a:spcBef>
              <a:spcAft>
                <a:spcPct val="10000"/>
              </a:spcAft>
              <a:buClr>
                <a:srgbClr val="FF0000"/>
              </a:buClr>
              <a:buSzPct val="90000"/>
              <a:buFont typeface="Wingdings" pitchFamily="2" charset="2"/>
              <a:buChar char="o"/>
              <a:defRPr/>
            </a:pPr>
            <a:r>
              <a:rPr kumimoji="1" lang="zh-CN" altLang="en-US" sz="2400" dirty="0">
                <a:solidFill>
                  <a:srgbClr val="FFFF00"/>
                </a:solidFill>
                <a:latin typeface="Arial" charset="0"/>
              </a:rPr>
              <a:t>与</a:t>
            </a:r>
            <a:r>
              <a:rPr kumimoji="1" lang="en-US" altLang="zh-CN" sz="2400" dirty="0">
                <a:solidFill>
                  <a:srgbClr val="FFFF00"/>
                </a:solidFill>
                <a:latin typeface="Arial" charset="0"/>
              </a:rPr>
              <a:t>SRAM</a:t>
            </a:r>
            <a:r>
              <a:rPr kumimoji="1" lang="zh-CN" altLang="en-US" sz="2400" dirty="0">
                <a:solidFill>
                  <a:srgbClr val="FFFF00"/>
                </a:solidFill>
                <a:latin typeface="Arial" charset="0"/>
              </a:rPr>
              <a:t>的操作基本相同</a:t>
            </a:r>
          </a:p>
          <a:p>
            <a:pPr marL="342900" indent="-342900" algn="just" eaLnBrk="1" hangingPunct="1">
              <a:lnSpc>
                <a:spcPct val="110000"/>
              </a:lnSpc>
              <a:spcBef>
                <a:spcPct val="10000"/>
              </a:spcBef>
              <a:spcAft>
                <a:spcPct val="10000"/>
              </a:spcAft>
              <a:buClr>
                <a:srgbClr val="FF0000"/>
              </a:buClr>
              <a:buSzPct val="90000"/>
              <a:buFont typeface="Wingdings" pitchFamily="2" charset="2"/>
              <a:buChar char="o"/>
              <a:defRPr/>
            </a:pPr>
            <a:r>
              <a:rPr kumimoji="1" lang="en-US" altLang="zh-CN" sz="2400" dirty="0">
                <a:solidFill>
                  <a:srgbClr val="FFC000"/>
                </a:solidFill>
                <a:latin typeface="Arial" charset="0"/>
              </a:rPr>
              <a:t>CPU</a:t>
            </a:r>
            <a:r>
              <a:rPr kumimoji="1" lang="zh-CN" altLang="en-US" sz="2400" dirty="0">
                <a:solidFill>
                  <a:srgbClr val="FFC000"/>
                </a:solidFill>
                <a:latin typeface="Arial" charset="0"/>
              </a:rPr>
              <a:t>发送地址，地址线只提供地址的一半：</a:t>
            </a:r>
          </a:p>
          <a:p>
            <a:pPr marL="742950" lvl="1" indent="-285750" algn="just" eaLnBrk="1" hangingPunct="1">
              <a:lnSpc>
                <a:spcPct val="110000"/>
              </a:lnSpc>
              <a:spcBef>
                <a:spcPct val="10000"/>
              </a:spcBef>
              <a:spcAft>
                <a:spcPct val="10000"/>
              </a:spcAft>
              <a:buClr>
                <a:srgbClr val="00FF00"/>
              </a:buClr>
              <a:buSzPct val="90000"/>
              <a:buFont typeface="Wingdings" pitchFamily="2" charset="2"/>
              <a:buChar char="o"/>
              <a:defRPr/>
            </a:pPr>
            <a:r>
              <a:rPr kumimoji="1" lang="zh-CN" altLang="en-US" sz="2000" dirty="0">
                <a:latin typeface="Arial" charset="0"/>
              </a:rPr>
              <a:t>首先，</a:t>
            </a:r>
            <a:r>
              <a:rPr kumimoji="1" lang="en-US" altLang="zh-CN" sz="2000" u="sng" dirty="0">
                <a:latin typeface="Arial" charset="0"/>
              </a:rPr>
              <a:t>RAS</a:t>
            </a:r>
            <a:r>
              <a:rPr kumimoji="1" lang="zh-CN" altLang="en-US" sz="2000" dirty="0">
                <a:latin typeface="Arial" charset="0"/>
              </a:rPr>
              <a:t>置</a:t>
            </a:r>
            <a:r>
              <a:rPr kumimoji="1" lang="en-US" altLang="zh-CN" sz="2000" dirty="0">
                <a:latin typeface="Arial" charset="0"/>
              </a:rPr>
              <a:t>0</a:t>
            </a:r>
            <a:r>
              <a:rPr kumimoji="1" lang="zh-CN" altLang="en-US" sz="2000" dirty="0">
                <a:latin typeface="Arial" charset="0"/>
              </a:rPr>
              <a:t>，地址的行部分（高位部分）置于地址线；</a:t>
            </a:r>
          </a:p>
          <a:p>
            <a:pPr marL="742950" lvl="1" indent="-285750" algn="just" eaLnBrk="1" hangingPunct="1">
              <a:lnSpc>
                <a:spcPct val="110000"/>
              </a:lnSpc>
              <a:spcBef>
                <a:spcPct val="10000"/>
              </a:spcBef>
              <a:spcAft>
                <a:spcPct val="10000"/>
              </a:spcAft>
              <a:buClr>
                <a:srgbClr val="00FF00"/>
              </a:buClr>
              <a:buSzPct val="90000"/>
              <a:buFont typeface="Wingdings" pitchFamily="2" charset="2"/>
              <a:buChar char="o"/>
              <a:defRPr/>
            </a:pPr>
            <a:r>
              <a:rPr kumimoji="1" lang="zh-CN" altLang="en-US" sz="2000" dirty="0">
                <a:latin typeface="Arial" charset="0"/>
              </a:rPr>
              <a:t>然后，</a:t>
            </a:r>
            <a:r>
              <a:rPr kumimoji="1" lang="en-US" altLang="zh-CN" sz="2000" u="sng" dirty="0">
                <a:latin typeface="Arial" charset="0"/>
              </a:rPr>
              <a:t>CAS</a:t>
            </a:r>
            <a:r>
              <a:rPr kumimoji="1" lang="zh-CN" altLang="en-US" sz="2000" dirty="0">
                <a:latin typeface="Arial" charset="0"/>
              </a:rPr>
              <a:t>置</a:t>
            </a:r>
            <a:r>
              <a:rPr kumimoji="1" lang="en-US" altLang="zh-CN" sz="2000" dirty="0">
                <a:latin typeface="Arial" charset="0"/>
              </a:rPr>
              <a:t>0</a:t>
            </a:r>
            <a:r>
              <a:rPr kumimoji="1" lang="zh-CN" altLang="en-US" sz="2000" dirty="0">
                <a:latin typeface="Arial" charset="0"/>
              </a:rPr>
              <a:t>，地址的列部分（低位部分）置于地址线；</a:t>
            </a:r>
          </a:p>
          <a:p>
            <a:pPr marL="742950" lvl="1" indent="-285750" algn="just" eaLnBrk="1" hangingPunct="1">
              <a:lnSpc>
                <a:spcPct val="110000"/>
              </a:lnSpc>
              <a:spcBef>
                <a:spcPct val="10000"/>
              </a:spcBef>
              <a:spcAft>
                <a:spcPct val="10000"/>
              </a:spcAft>
              <a:buClr>
                <a:srgbClr val="00FF00"/>
              </a:buClr>
              <a:buSzPct val="90000"/>
              <a:buFont typeface="Wingdings" pitchFamily="2" charset="2"/>
              <a:buChar char="o"/>
              <a:defRPr/>
            </a:pPr>
            <a:r>
              <a:rPr kumimoji="1" lang="zh-CN" altLang="en-US" sz="2000" dirty="0">
                <a:latin typeface="Arial" charset="0"/>
              </a:rPr>
              <a:t>节省引脚 </a:t>
            </a:r>
          </a:p>
        </p:txBody>
      </p:sp>
      <p:graphicFrame>
        <p:nvGraphicFramePr>
          <p:cNvPr id="155655" name="Object 7"/>
          <p:cNvGraphicFramePr>
            <a:graphicFrameLocks noChangeAspect="1"/>
          </p:cNvGraphicFramePr>
          <p:nvPr>
            <p:extLst>
              <p:ext uri="{D42A27DB-BD31-4B8C-83A1-F6EECF244321}">
                <p14:modId xmlns:p14="http://schemas.microsoft.com/office/powerpoint/2010/main" val="1290540933"/>
              </p:ext>
            </p:extLst>
          </p:nvPr>
        </p:nvGraphicFramePr>
        <p:xfrm>
          <a:off x="0" y="885825"/>
          <a:ext cx="9144000" cy="5651500"/>
        </p:xfrm>
        <a:graphic>
          <a:graphicData uri="http://schemas.openxmlformats.org/presentationml/2006/ole">
            <mc:AlternateContent xmlns:mc="http://schemas.openxmlformats.org/markup-compatibility/2006">
              <mc:Choice xmlns:v="urn:schemas-microsoft-com:vml" Requires="v">
                <p:oleObj spid="_x0000_s17496" r:id="rId3" imgW="5377302" imgH="4747457" progId="Visio.Drawing.11">
                  <p:embed/>
                </p:oleObj>
              </mc:Choice>
              <mc:Fallback>
                <p:oleObj r:id="rId3" imgW="5377302" imgH="4747457"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401" t="29649" r="1405" b="1593"/>
                      <a:stretch>
                        <a:fillRect/>
                      </a:stretch>
                    </p:blipFill>
                    <p:spPr bwMode="auto">
                      <a:xfrm>
                        <a:off x="0" y="885825"/>
                        <a:ext cx="9144000" cy="5651500"/>
                      </a:xfrm>
                      <a:prstGeom prst="rect">
                        <a:avLst/>
                      </a:prstGeom>
                      <a:solidFill>
                        <a:schemeClr val="tx1"/>
                      </a:solidFill>
                      <a:ln>
                        <a:noFill/>
                      </a:ln>
                    </p:spPr>
                  </p:pic>
                </p:oleObj>
              </mc:Fallback>
            </mc:AlternateContent>
          </a:graphicData>
        </a:graphic>
      </p:graphicFrame>
      <p:sp>
        <p:nvSpPr>
          <p:cNvPr id="155656" name="AutoShape 8"/>
          <p:cNvSpPr>
            <a:spLocks noChangeArrowheads="1"/>
          </p:cNvSpPr>
          <p:nvPr/>
        </p:nvSpPr>
        <p:spPr bwMode="auto">
          <a:xfrm>
            <a:off x="914400" y="1219200"/>
            <a:ext cx="381000" cy="3810000"/>
          </a:xfrm>
          <a:prstGeom prst="downArrow">
            <a:avLst>
              <a:gd name="adj1" fmla="val 50000"/>
              <a:gd name="adj2" fmla="val 250000"/>
            </a:avLst>
          </a:prstGeom>
          <a:solidFill>
            <a:schemeClr val="accent1"/>
          </a:solidFill>
          <a:ln w="9525">
            <a:solidFill>
              <a:schemeClr val="tx1"/>
            </a:solidFill>
            <a:miter lim="800000"/>
            <a:headEnd/>
            <a:tailEnd/>
          </a:ln>
        </p:spPr>
        <p:txBody>
          <a:bodyPr vert="eaVert"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55657" name="AutoShape 9"/>
          <p:cNvSpPr>
            <a:spLocks noChangeArrowheads="1"/>
          </p:cNvSpPr>
          <p:nvPr/>
        </p:nvSpPr>
        <p:spPr bwMode="auto">
          <a:xfrm>
            <a:off x="3657600" y="3810000"/>
            <a:ext cx="381000" cy="1295400"/>
          </a:xfrm>
          <a:prstGeom prst="downArrow">
            <a:avLst>
              <a:gd name="adj1" fmla="val 50000"/>
              <a:gd name="adj2" fmla="val 85000"/>
            </a:avLst>
          </a:prstGeom>
          <a:solidFill>
            <a:schemeClr val="accent1"/>
          </a:solidFill>
          <a:ln w="9525">
            <a:solidFill>
              <a:schemeClr val="tx1"/>
            </a:solidFill>
            <a:miter lim="800000"/>
            <a:headEnd/>
            <a:tailEnd/>
          </a:ln>
        </p:spPr>
        <p:txBody>
          <a:bodyPr vert="eaVert"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55658" name="AutoShape 10"/>
          <p:cNvSpPr>
            <a:spLocks noChangeArrowheads="1"/>
          </p:cNvSpPr>
          <p:nvPr/>
        </p:nvSpPr>
        <p:spPr bwMode="auto">
          <a:xfrm>
            <a:off x="5715000" y="4876800"/>
            <a:ext cx="381000" cy="685800"/>
          </a:xfrm>
          <a:prstGeom prst="downArrow">
            <a:avLst>
              <a:gd name="adj1" fmla="val 50000"/>
              <a:gd name="adj2" fmla="val 45000"/>
            </a:avLst>
          </a:prstGeom>
          <a:solidFill>
            <a:schemeClr val="accent1"/>
          </a:solidFill>
          <a:ln w="9525">
            <a:solidFill>
              <a:schemeClr val="tx1"/>
            </a:solidFill>
            <a:miter lim="800000"/>
            <a:headEnd/>
            <a:tailEnd/>
          </a:ln>
        </p:spPr>
        <p:txBody>
          <a:bodyPr vert="eaVert"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402150969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565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65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65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565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55655"/>
                                        </p:tgtEl>
                                        <p:attrNameLst>
                                          <p:attrName>style.visibility</p:attrName>
                                        </p:attrNameLst>
                                      </p:cBhvr>
                                      <p:to>
                                        <p:strVal val="visible"/>
                                      </p:to>
                                    </p:set>
                                    <p:animEffect transition="in" filter="fade">
                                      <p:cBhvr>
                                        <p:cTn id="19" dur="2000"/>
                                        <p:tgtEl>
                                          <p:spTgt spid="15565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1" fill="hold" grpId="0" nodeType="clickEffect">
                                  <p:stCondLst>
                                    <p:cond delay="0"/>
                                  </p:stCondLst>
                                  <p:childTnLst>
                                    <p:set>
                                      <p:cBhvr>
                                        <p:cTn id="23" dur="1" fill="hold">
                                          <p:stCondLst>
                                            <p:cond delay="0"/>
                                          </p:stCondLst>
                                        </p:cTn>
                                        <p:tgtEl>
                                          <p:spTgt spid="155656"/>
                                        </p:tgtEl>
                                        <p:attrNameLst>
                                          <p:attrName>style.visibility</p:attrName>
                                        </p:attrNameLst>
                                      </p:cBhvr>
                                      <p:to>
                                        <p:strVal val="visible"/>
                                      </p:to>
                                    </p:set>
                                    <p:animEffect transition="in" filter="slide(fromTop)">
                                      <p:cBhvr>
                                        <p:cTn id="24" dur="500"/>
                                        <p:tgtEl>
                                          <p:spTgt spid="1556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1" fill="hold" grpId="0" nodeType="clickEffect">
                                  <p:stCondLst>
                                    <p:cond delay="0"/>
                                  </p:stCondLst>
                                  <p:childTnLst>
                                    <p:set>
                                      <p:cBhvr>
                                        <p:cTn id="28" dur="1" fill="hold">
                                          <p:stCondLst>
                                            <p:cond delay="0"/>
                                          </p:stCondLst>
                                        </p:cTn>
                                        <p:tgtEl>
                                          <p:spTgt spid="155657"/>
                                        </p:tgtEl>
                                        <p:attrNameLst>
                                          <p:attrName>style.visibility</p:attrName>
                                        </p:attrNameLst>
                                      </p:cBhvr>
                                      <p:to>
                                        <p:strVal val="visible"/>
                                      </p:to>
                                    </p:set>
                                    <p:animEffect transition="in" filter="slide(fromTop)">
                                      <p:cBhvr>
                                        <p:cTn id="29" dur="500"/>
                                        <p:tgtEl>
                                          <p:spTgt spid="15565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155658"/>
                                        </p:tgtEl>
                                        <p:attrNameLst>
                                          <p:attrName>style.visibility</p:attrName>
                                        </p:attrNameLst>
                                      </p:cBhvr>
                                      <p:to>
                                        <p:strVal val="visible"/>
                                      </p:to>
                                    </p:set>
                                    <p:animEffect transition="in" filter="slide(fromTop)">
                                      <p:cBhvr>
                                        <p:cTn id="34" dur="500"/>
                                        <p:tgtEl>
                                          <p:spTgt spid="155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6" grpId="0" animBg="1"/>
      <p:bldP spid="155657" grpId="0" animBg="1"/>
      <p:bldP spid="15565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B0CD99A-5BB4-47AA-962C-5408F5AEE508}"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35</a:t>
            </a:fld>
            <a:endParaRPr kumimoji="0" lang="en-US" altLang="zh-CN" sz="1400" b="0">
              <a:solidFill>
                <a:srgbClr val="FF99FF"/>
              </a:solidFill>
              <a:latin typeface="Arial" panose="020B0604020202020204" pitchFamily="34" charset="0"/>
            </a:endParaRPr>
          </a:p>
        </p:txBody>
      </p:sp>
      <p:sp>
        <p:nvSpPr>
          <p:cNvPr id="157698" name="Rectangle 2"/>
          <p:cNvSpPr>
            <a:spLocks noGrp="1" noChangeArrowheads="1"/>
          </p:cNvSpPr>
          <p:nvPr>
            <p:ph type="title"/>
          </p:nvPr>
        </p:nvSpPr>
        <p:spPr/>
        <p:txBody>
          <a:bodyPr/>
          <a:lstStyle/>
          <a:p>
            <a:pPr eaLnBrk="1" hangingPunct="1">
              <a:defRPr/>
            </a:pPr>
            <a:endParaRPr lang="zh-CN" altLang="zh-CN"/>
          </a:p>
        </p:txBody>
      </p:sp>
      <p:sp>
        <p:nvSpPr>
          <p:cNvPr id="157699" name="Rectangle 3"/>
          <p:cNvSpPr>
            <a:spLocks noGrp="1" noChangeArrowheads="1"/>
          </p:cNvSpPr>
          <p:nvPr>
            <p:ph type="body" idx="1"/>
          </p:nvPr>
        </p:nvSpPr>
        <p:spPr>
          <a:xfrm>
            <a:off x="609600" y="1295400"/>
            <a:ext cx="8077200" cy="4876800"/>
          </a:xfrm>
        </p:spPr>
        <p:txBody>
          <a:bodyPr/>
          <a:lstStyle/>
          <a:p>
            <a:pPr eaLnBrk="1" hangingPunct="1"/>
            <a:r>
              <a:rPr lang="zh-CN" altLang="en-US" dirty="0"/>
              <a:t>提高</a:t>
            </a:r>
            <a:r>
              <a:rPr lang="en-US" altLang="zh-CN" dirty="0"/>
              <a:t>DRAM</a:t>
            </a:r>
            <a:r>
              <a:rPr lang="zh-CN" altLang="en-US" dirty="0"/>
              <a:t>效率的技术</a:t>
            </a:r>
          </a:p>
          <a:p>
            <a:pPr lvl="1" eaLnBrk="1" hangingPunct="1"/>
            <a:r>
              <a:rPr lang="zh-CN" altLang="en-US" dirty="0">
                <a:solidFill>
                  <a:srgbClr val="FFC000"/>
                </a:solidFill>
              </a:rPr>
              <a:t>为什么可能降低效率？</a:t>
            </a:r>
          </a:p>
          <a:p>
            <a:pPr lvl="2" eaLnBrk="1" hangingPunct="1"/>
            <a:r>
              <a:rPr lang="en-US" altLang="zh-CN" sz="2400" dirty="0"/>
              <a:t>CPU</a:t>
            </a:r>
            <a:r>
              <a:rPr lang="zh-CN" altLang="en-US" sz="2400" dirty="0"/>
              <a:t>访问</a:t>
            </a:r>
            <a:r>
              <a:rPr lang="en-US" altLang="zh-CN" sz="2400" dirty="0"/>
              <a:t>DRAM</a:t>
            </a:r>
            <a:r>
              <a:rPr lang="zh-CN" altLang="en-US" sz="2400" dirty="0"/>
              <a:t>和</a:t>
            </a:r>
            <a:r>
              <a:rPr lang="en-US" altLang="zh-CN" sz="2400" dirty="0"/>
              <a:t>DRAM</a:t>
            </a:r>
            <a:r>
              <a:rPr lang="zh-CN" altLang="en-US" sz="2400" dirty="0"/>
              <a:t>刷新可能冲突</a:t>
            </a:r>
            <a:r>
              <a:rPr lang="en-US" altLang="zh-CN" sz="2400" dirty="0"/>
              <a:t>;</a:t>
            </a:r>
          </a:p>
          <a:p>
            <a:pPr lvl="2" eaLnBrk="1" hangingPunct="1"/>
            <a:r>
              <a:rPr lang="zh-CN" altLang="en-US" sz="2400" dirty="0"/>
              <a:t>刷新期间</a:t>
            </a:r>
            <a:r>
              <a:rPr lang="en-US" altLang="zh-CN" sz="2400" dirty="0"/>
              <a:t>DRAM</a:t>
            </a:r>
            <a:r>
              <a:rPr lang="zh-CN" altLang="en-US" sz="2400" dirty="0"/>
              <a:t>控制器向</a:t>
            </a:r>
            <a:r>
              <a:rPr lang="en-US" altLang="zh-CN" sz="2400" dirty="0"/>
              <a:t>CPU</a:t>
            </a:r>
            <a:r>
              <a:rPr lang="zh-CN" altLang="en-US" sz="2400" dirty="0"/>
              <a:t>发出</a:t>
            </a:r>
            <a:r>
              <a:rPr lang="en-US" altLang="zh-CN" sz="2400" dirty="0"/>
              <a:t>DRAM</a:t>
            </a:r>
            <a:r>
              <a:rPr lang="zh-CN" altLang="en-US" sz="2400" dirty="0"/>
              <a:t>忙信号，</a:t>
            </a:r>
            <a:r>
              <a:rPr lang="en-US" altLang="zh-CN" sz="2400" dirty="0"/>
              <a:t>CPU</a:t>
            </a:r>
            <a:r>
              <a:rPr lang="zh-CN" altLang="en-US" sz="2400" dirty="0"/>
              <a:t>插入等待周期 </a:t>
            </a:r>
            <a:r>
              <a:rPr lang="zh-CN" altLang="en-US" sz="2400" dirty="0">
                <a:solidFill>
                  <a:srgbClr val="00CC00"/>
                </a:solidFill>
                <a:sym typeface="Wingdings" panose="05000000000000000000" pitchFamily="2" charset="2"/>
              </a:rPr>
              <a:t> </a:t>
            </a:r>
            <a:r>
              <a:rPr lang="zh-CN" altLang="en-US" sz="2400" dirty="0"/>
              <a:t>降低了系统的性能</a:t>
            </a:r>
            <a:r>
              <a:rPr lang="en-US" altLang="zh-CN" sz="2400" dirty="0"/>
              <a:t>;</a:t>
            </a:r>
          </a:p>
          <a:p>
            <a:pPr lvl="1" eaLnBrk="1" hangingPunct="1"/>
            <a:r>
              <a:rPr lang="zh-CN" altLang="en-US" dirty="0">
                <a:solidFill>
                  <a:srgbClr val="FFC000"/>
                </a:solidFill>
              </a:rPr>
              <a:t>技术原理</a:t>
            </a:r>
          </a:p>
          <a:p>
            <a:pPr lvl="2" eaLnBrk="1" hangingPunct="1"/>
            <a:r>
              <a:rPr lang="zh-CN" altLang="en-US" sz="2400" dirty="0">
                <a:latin typeface="楷体" panose="02010609060101010101" pitchFamily="49" charset="-122"/>
                <a:ea typeface="楷体" panose="02010609060101010101" pitchFamily="49" charset="-122"/>
              </a:rPr>
              <a:t>页模式</a:t>
            </a:r>
            <a:r>
              <a:rPr lang="zh-CN" altLang="en-US" sz="2400" dirty="0"/>
              <a:t>：计算机访问的局部性原理</a:t>
            </a:r>
            <a:r>
              <a:rPr lang="en-US" altLang="zh-CN" sz="2400" dirty="0"/>
              <a:t>;</a:t>
            </a:r>
          </a:p>
          <a:p>
            <a:pPr lvl="2" eaLnBrk="1" hangingPunct="1"/>
            <a:r>
              <a:rPr lang="en-US" altLang="zh-CN" sz="2400" dirty="0"/>
              <a:t>EDO</a:t>
            </a:r>
            <a:r>
              <a:rPr lang="zh-CN" altLang="en-US" sz="2400" dirty="0"/>
              <a:t>：扩展的数据输出</a:t>
            </a:r>
            <a:r>
              <a:rPr lang="en-US" altLang="zh-CN" sz="2400" dirty="0"/>
              <a:t>;</a:t>
            </a:r>
          </a:p>
          <a:p>
            <a:pPr lvl="2" eaLnBrk="1" hangingPunct="1"/>
            <a:r>
              <a:rPr lang="zh-CN" altLang="en-US" sz="2400" dirty="0">
                <a:latin typeface="楷体" panose="02010609060101010101" pitchFamily="49" charset="-122"/>
                <a:ea typeface="楷体" panose="02010609060101010101" pitchFamily="49" charset="-122"/>
              </a:rPr>
              <a:t>同步</a:t>
            </a:r>
            <a:r>
              <a:rPr lang="en-US" altLang="zh-CN" sz="2400" dirty="0"/>
              <a:t>DRAM</a:t>
            </a:r>
            <a:r>
              <a:rPr lang="zh-CN" altLang="en-US" sz="2400" dirty="0"/>
              <a:t>：</a:t>
            </a:r>
            <a:r>
              <a:rPr lang="en-US" altLang="zh-CN" sz="2400" dirty="0"/>
              <a:t>DRAM</a:t>
            </a:r>
            <a:r>
              <a:rPr lang="zh-CN" altLang="en-US" sz="2400" dirty="0"/>
              <a:t>中引入时钟，</a:t>
            </a:r>
            <a:r>
              <a:rPr lang="en-US" altLang="zh-CN" sz="2400" dirty="0"/>
              <a:t>SDRAM;</a:t>
            </a:r>
          </a:p>
        </p:txBody>
      </p:sp>
    </p:spTree>
    <p:extLst>
      <p:ext uri="{BB962C8B-B14F-4D97-AF65-F5344CB8AC3E}">
        <p14:creationId xmlns:p14="http://schemas.microsoft.com/office/powerpoint/2010/main" val="238734242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76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576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769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769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7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4F0BE87-2F61-4AAD-9B31-260B38C17510}"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36</a:t>
            </a:fld>
            <a:endParaRPr kumimoji="0" lang="en-US" altLang="zh-CN" sz="1400" b="0">
              <a:solidFill>
                <a:srgbClr val="FF99FF"/>
              </a:solidFill>
              <a:latin typeface="Arial" panose="020B0604020202020204" pitchFamily="34" charset="0"/>
            </a:endParaRPr>
          </a:p>
        </p:txBody>
      </p:sp>
      <p:sp>
        <p:nvSpPr>
          <p:cNvPr id="158725" name="Rectangle 5"/>
          <p:cNvSpPr>
            <a:spLocks noChangeArrowheads="1"/>
          </p:cNvSpPr>
          <p:nvPr/>
        </p:nvSpPr>
        <p:spPr bwMode="auto">
          <a:xfrm>
            <a:off x="495300" y="114935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90000"/>
              </a:lnSpc>
            </a:pPr>
            <a:r>
              <a:rPr lang="zh-CN" altLang="en-US" b="0" dirty="0">
                <a:solidFill>
                  <a:srgbClr val="FFFF00"/>
                </a:solidFill>
                <a:latin typeface="Arial" panose="020B0604020202020204" pitchFamily="34" charset="0"/>
              </a:rPr>
              <a:t>页模式（异步）</a:t>
            </a:r>
          </a:p>
          <a:p>
            <a:pPr lvl="1" eaLnBrk="1" hangingPunct="1">
              <a:lnSpc>
                <a:spcPct val="90000"/>
              </a:lnSpc>
            </a:pPr>
            <a:r>
              <a:rPr lang="zh-CN" altLang="en-US" b="0" dirty="0">
                <a:latin typeface="Arial" panose="020B0604020202020204" pitchFamily="34" charset="0"/>
              </a:rPr>
              <a:t>计算机访问的局部性原理</a:t>
            </a:r>
            <a:r>
              <a:rPr lang="en-US" altLang="zh-CN" b="0" dirty="0">
                <a:latin typeface="Arial" panose="020B0604020202020204" pitchFamily="34" charset="0"/>
              </a:rPr>
              <a:t>;</a:t>
            </a:r>
          </a:p>
          <a:p>
            <a:pPr lvl="1" eaLnBrk="1" hangingPunct="1">
              <a:lnSpc>
                <a:spcPct val="90000"/>
              </a:lnSpc>
            </a:pPr>
            <a:r>
              <a:rPr lang="zh-CN" altLang="en-US" b="0" dirty="0">
                <a:latin typeface="Arial" panose="020B0604020202020204" pitchFamily="34" charset="0"/>
              </a:rPr>
              <a:t>页模式一次访问同一行：提供一个行地址、多个列地址。当</a:t>
            </a:r>
            <a:r>
              <a:rPr lang="en-US" altLang="zh-CN" b="0" dirty="0">
                <a:latin typeface="Arial" panose="020B0604020202020204" pitchFamily="34" charset="0"/>
              </a:rPr>
              <a:t>DRAM</a:t>
            </a:r>
            <a:r>
              <a:rPr lang="zh-CN" altLang="en-US" b="0" dirty="0">
                <a:latin typeface="Arial" panose="020B0604020202020204" pitchFamily="34" charset="0"/>
              </a:rPr>
              <a:t>控制器被探测到列地址到来时， </a:t>
            </a:r>
            <a:r>
              <a:rPr lang="en-US" altLang="zh-CN" b="0" dirty="0">
                <a:latin typeface="Arial" panose="020B0604020202020204" pitchFamily="34" charset="0"/>
              </a:rPr>
              <a:t>CAS* </a:t>
            </a:r>
            <a:r>
              <a:rPr lang="zh-CN" altLang="en-US" b="0" dirty="0">
                <a:latin typeface="Arial" panose="020B0604020202020204" pitchFamily="34" charset="0"/>
              </a:rPr>
              <a:t>置</a:t>
            </a:r>
            <a:r>
              <a:rPr lang="en-US" altLang="zh-CN" b="0" dirty="0">
                <a:latin typeface="Arial" panose="020B0604020202020204" pitchFamily="34" charset="0"/>
              </a:rPr>
              <a:t>0</a:t>
            </a:r>
            <a:r>
              <a:rPr lang="zh-CN" altLang="en-US" b="0" dirty="0">
                <a:latin typeface="Arial" panose="020B0604020202020204" pitchFamily="34" charset="0"/>
              </a:rPr>
              <a:t>，同时读取多列；</a:t>
            </a:r>
          </a:p>
          <a:p>
            <a:pPr eaLnBrk="1" hangingPunct="1">
              <a:lnSpc>
                <a:spcPct val="90000"/>
              </a:lnSpc>
            </a:pPr>
            <a:r>
              <a:rPr lang="en-US" altLang="zh-CN" b="0" dirty="0">
                <a:solidFill>
                  <a:srgbClr val="FFFF00"/>
                </a:solidFill>
                <a:latin typeface="Arial" panose="020B0604020202020204" pitchFamily="34" charset="0"/>
              </a:rPr>
              <a:t>EDO</a:t>
            </a:r>
            <a:r>
              <a:rPr lang="zh-CN" altLang="en-US" b="0" dirty="0">
                <a:solidFill>
                  <a:srgbClr val="FFFF00"/>
                </a:solidFill>
                <a:latin typeface="Arial" panose="020B0604020202020204" pitchFamily="34" charset="0"/>
              </a:rPr>
              <a:t> （异步）</a:t>
            </a:r>
            <a:endParaRPr lang="en-US" altLang="zh-CN" b="0" dirty="0">
              <a:solidFill>
                <a:srgbClr val="FFFF00"/>
              </a:solidFill>
              <a:latin typeface="Arial" panose="020B0604020202020204" pitchFamily="34" charset="0"/>
            </a:endParaRPr>
          </a:p>
          <a:p>
            <a:pPr lvl="1">
              <a:lnSpc>
                <a:spcPct val="90000"/>
              </a:lnSpc>
            </a:pPr>
            <a:r>
              <a:rPr lang="zh-CN" altLang="en-US" b="0" dirty="0">
                <a:latin typeface="Arial" panose="020B0604020202020204" pitchFamily="34" charset="0"/>
              </a:rPr>
              <a:t>扩展的数据输出，是页模式的改进；</a:t>
            </a:r>
          </a:p>
          <a:p>
            <a:pPr lvl="1">
              <a:lnSpc>
                <a:spcPct val="90000"/>
              </a:lnSpc>
            </a:pPr>
            <a:r>
              <a:rPr lang="zh-CN" altLang="en-US" b="0" dirty="0">
                <a:latin typeface="Arial" panose="020B0604020202020204" pitchFamily="34" charset="0"/>
              </a:rPr>
              <a:t>不等待数据读写操作是否完成，规定的有效时间一到即可准备输出下一地址，有并行提高效率。 </a:t>
            </a:r>
          </a:p>
          <a:p>
            <a:pPr>
              <a:lnSpc>
                <a:spcPct val="90000"/>
              </a:lnSpc>
            </a:pPr>
            <a:r>
              <a:rPr lang="zh-CN" altLang="en-US" b="0" dirty="0">
                <a:solidFill>
                  <a:srgbClr val="FFFF00"/>
                </a:solidFill>
                <a:latin typeface="Arial" panose="020B0604020202020204" pitchFamily="34" charset="0"/>
              </a:rPr>
              <a:t>同步</a:t>
            </a:r>
            <a:r>
              <a:rPr lang="en-US" altLang="zh-CN" b="0" dirty="0">
                <a:solidFill>
                  <a:srgbClr val="FFFF00"/>
                </a:solidFill>
                <a:latin typeface="Arial" panose="020B0604020202020204" pitchFamily="34" charset="0"/>
              </a:rPr>
              <a:t>DRAM   </a:t>
            </a:r>
            <a:r>
              <a:rPr lang="zh-CN" altLang="en-US" b="0" dirty="0">
                <a:solidFill>
                  <a:srgbClr val="FFFF00"/>
                </a:solidFill>
                <a:latin typeface="Arial" panose="020B0604020202020204" pitchFamily="34" charset="0"/>
              </a:rPr>
              <a:t>即</a:t>
            </a:r>
            <a:r>
              <a:rPr lang="en-US" altLang="zh-CN" b="0" dirty="0">
                <a:solidFill>
                  <a:srgbClr val="FFFF00"/>
                </a:solidFill>
                <a:latin typeface="Arial" panose="020B0604020202020204" pitchFamily="34" charset="0"/>
              </a:rPr>
              <a:t>SDRAM</a:t>
            </a:r>
          </a:p>
          <a:p>
            <a:pPr lvl="1" eaLnBrk="1" hangingPunct="1">
              <a:lnSpc>
                <a:spcPct val="90000"/>
              </a:lnSpc>
            </a:pPr>
            <a:r>
              <a:rPr lang="en-US" altLang="zh-CN" b="0" dirty="0">
                <a:latin typeface="Arial" panose="020B0604020202020204" pitchFamily="34" charset="0"/>
              </a:rPr>
              <a:t>DRAM</a:t>
            </a:r>
            <a:r>
              <a:rPr lang="zh-CN" altLang="en-US" b="0" dirty="0">
                <a:latin typeface="Arial" panose="020B0604020202020204" pitchFamily="34" charset="0"/>
              </a:rPr>
              <a:t>中引入时钟，与</a:t>
            </a:r>
            <a:r>
              <a:rPr lang="en-US" altLang="zh-CN" b="0" dirty="0">
                <a:latin typeface="Arial" panose="020B0604020202020204" pitchFamily="34" charset="0"/>
              </a:rPr>
              <a:t>CPU</a:t>
            </a:r>
            <a:r>
              <a:rPr lang="zh-CN" altLang="en-US" b="0" dirty="0">
                <a:latin typeface="Arial" panose="020B0604020202020204" pitchFamily="34" charset="0"/>
              </a:rPr>
              <a:t>外频同步，取消等待周期；</a:t>
            </a:r>
          </a:p>
          <a:p>
            <a:pPr lvl="1" eaLnBrk="1" hangingPunct="1">
              <a:lnSpc>
                <a:spcPct val="90000"/>
              </a:lnSpc>
            </a:pPr>
            <a:r>
              <a:rPr lang="zh-CN" altLang="en-US" b="0" dirty="0">
                <a:latin typeface="Arial" panose="020B0604020202020204" pitchFamily="34" charset="0"/>
              </a:rPr>
              <a:t>输入的改变发生在时钟沿，输出与</a:t>
            </a:r>
            <a:r>
              <a:rPr lang="en-US" altLang="zh-CN" b="0" dirty="0">
                <a:latin typeface="Arial" panose="020B0604020202020204" pitchFamily="34" charset="0"/>
              </a:rPr>
              <a:t>DRAM</a:t>
            </a:r>
            <a:r>
              <a:rPr lang="zh-CN" altLang="en-US" b="0" dirty="0">
                <a:latin typeface="Arial" panose="020B0604020202020204" pitchFamily="34" charset="0"/>
              </a:rPr>
              <a:t>一样；</a:t>
            </a:r>
          </a:p>
          <a:p>
            <a:pPr lvl="1" eaLnBrk="1" hangingPunct="1">
              <a:lnSpc>
                <a:spcPct val="90000"/>
              </a:lnSpc>
            </a:pPr>
            <a:r>
              <a:rPr lang="zh-CN" altLang="en-US" b="0" dirty="0">
                <a:latin typeface="Arial" panose="020B0604020202020204" pitchFamily="34" charset="0"/>
              </a:rPr>
              <a:t>默认模式是准备接收行地址；</a:t>
            </a:r>
          </a:p>
        </p:txBody>
      </p:sp>
    </p:spTree>
    <p:extLst>
      <p:ext uri="{BB962C8B-B14F-4D97-AF65-F5344CB8AC3E}">
        <p14:creationId xmlns:p14="http://schemas.microsoft.com/office/powerpoint/2010/main" val="360753257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872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72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872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72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87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56F690C-07EB-4907-B5BB-F27EA4E4EEE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37</a:t>
            </a:fld>
            <a:endParaRPr kumimoji="0" lang="en-US" altLang="zh-CN" sz="1400" b="0">
              <a:solidFill>
                <a:srgbClr val="FF99FF"/>
              </a:solidFill>
              <a:latin typeface="Arial" panose="020B0604020202020204" pitchFamily="34" charset="0"/>
            </a:endParaRPr>
          </a:p>
        </p:txBody>
      </p:sp>
      <p:sp>
        <p:nvSpPr>
          <p:cNvPr id="160770" name="Rectangle 2"/>
          <p:cNvSpPr>
            <a:spLocks noGrp="1" noChangeArrowheads="1"/>
          </p:cNvSpPr>
          <p:nvPr>
            <p:ph type="title"/>
          </p:nvPr>
        </p:nvSpPr>
        <p:spPr>
          <a:xfrm>
            <a:off x="532335" y="609599"/>
            <a:ext cx="7055380" cy="418089"/>
          </a:xfrm>
        </p:spPr>
        <p:txBody>
          <a:bodyPr/>
          <a:lstStyle/>
          <a:p>
            <a:pPr algn="l" eaLnBrk="1" hangingPunct="1">
              <a:defRPr/>
            </a:pPr>
            <a:r>
              <a:rPr lang="en-US" altLang="zh-CN" sz="2400" dirty="0">
                <a:latin typeface="Times New Roman" panose="02020603050405020304" pitchFamily="18" charset="0"/>
                <a:cs typeface="Times New Roman" panose="02020603050405020304" pitchFamily="18" charset="0"/>
              </a:rPr>
              <a:t>SDRAM</a:t>
            </a:r>
            <a:r>
              <a:rPr lang="zh-CN" altLang="en-US" sz="2400" dirty="0">
                <a:latin typeface="Times New Roman" panose="02020603050405020304" pitchFamily="18" charset="0"/>
                <a:cs typeface="Times New Roman" panose="02020603050405020304" pitchFamily="18" charset="0"/>
              </a:rPr>
              <a:t>示例：</a:t>
            </a:r>
            <a:r>
              <a:rPr lang="zh-CN" altLang="zh-CN" sz="2400" dirty="0"/>
              <a:t>美光</a:t>
            </a:r>
            <a:r>
              <a:rPr lang="en-US" altLang="zh-CN" sz="2400" dirty="0"/>
              <a:t>MT46H16M32LG</a:t>
            </a:r>
            <a:endParaRPr lang="zh-CN" altLang="en-US" sz="2400" dirty="0">
              <a:latin typeface="Times New Roman" panose="02020603050405020304" pitchFamily="18" charset="0"/>
              <a:cs typeface="Times New Roman" panose="02020603050405020304" pitchFamily="18" charset="0"/>
            </a:endParaRPr>
          </a:p>
        </p:txBody>
      </p:sp>
      <p:sp>
        <p:nvSpPr>
          <p:cNvPr id="241668" name="Rectangle 3"/>
          <p:cNvSpPr>
            <a:spLocks noGrp="1" noChangeArrowheads="1"/>
          </p:cNvSpPr>
          <p:nvPr>
            <p:ph type="body" idx="1"/>
          </p:nvPr>
        </p:nvSpPr>
        <p:spPr>
          <a:xfrm>
            <a:off x="609600" y="1135063"/>
            <a:ext cx="8077200" cy="4602162"/>
          </a:xfrm>
        </p:spPr>
        <p:txBody>
          <a:bodyPr/>
          <a:lstStyle/>
          <a:p>
            <a:pPr eaLnBrk="1" hangingPunct="1">
              <a:lnSpc>
                <a:spcPct val="100000"/>
              </a:lnSpc>
            </a:pPr>
            <a:r>
              <a:rPr lang="en-US" altLang="zh-CN" sz="2200" dirty="0"/>
              <a:t>LPDDR SDRAM</a:t>
            </a:r>
            <a:r>
              <a:rPr lang="zh-CN" altLang="zh-CN" sz="2200" dirty="0"/>
              <a:t>类型</a:t>
            </a:r>
            <a:r>
              <a:rPr lang="zh-CN" altLang="en-US" sz="2200" dirty="0"/>
              <a:t>；（</a:t>
            </a:r>
            <a:r>
              <a:rPr lang="en-US" altLang="zh-CN" sz="1600" b="1" i="0" dirty="0">
                <a:effectLst/>
                <a:latin typeface="PingFang SC"/>
              </a:rPr>
              <a:t> Low Power Double Data Rate SDRAM </a:t>
            </a:r>
            <a:r>
              <a:rPr lang="zh-CN" altLang="en-US" sz="2200" dirty="0"/>
              <a:t>）</a:t>
            </a:r>
            <a:endParaRPr lang="en-US" altLang="zh-CN" sz="2200" dirty="0"/>
          </a:p>
          <a:p>
            <a:pPr eaLnBrk="1" hangingPunct="1">
              <a:lnSpc>
                <a:spcPct val="100000"/>
              </a:lnSpc>
            </a:pPr>
            <a:r>
              <a:rPr lang="zh-CN" altLang="zh-CN" sz="2200" dirty="0"/>
              <a:t>四个</a:t>
            </a:r>
            <a:r>
              <a:rPr lang="en-US" altLang="zh-CN" sz="2200" dirty="0"/>
              <a:t>128Mb</a:t>
            </a:r>
            <a:r>
              <a:rPr lang="zh-CN" altLang="zh-CN" sz="2200" dirty="0"/>
              <a:t>的存储阵列</a:t>
            </a:r>
            <a:r>
              <a:rPr lang="zh-CN" altLang="en-US" sz="2200" dirty="0"/>
              <a:t>：</a:t>
            </a:r>
            <a:r>
              <a:rPr lang="zh-CN" altLang="zh-CN" sz="2200" dirty="0"/>
              <a:t>每个存储阵列的位宽</a:t>
            </a:r>
            <a:r>
              <a:rPr lang="en-US" altLang="zh-CN" sz="2200" dirty="0"/>
              <a:t>32</a:t>
            </a:r>
            <a:r>
              <a:rPr lang="zh-CN" altLang="zh-CN" sz="2200" dirty="0"/>
              <a:t>位，</a:t>
            </a:r>
            <a:r>
              <a:rPr lang="en-US" altLang="zh-CN" sz="2200" dirty="0"/>
              <a:t>16K</a:t>
            </a:r>
            <a:r>
              <a:rPr lang="zh-CN" altLang="zh-CN" sz="2200" dirty="0"/>
              <a:t>行地址</a:t>
            </a:r>
            <a:r>
              <a:rPr lang="en-US" altLang="zh-CN" sz="2200" dirty="0"/>
              <a:t>A[13:0]</a:t>
            </a:r>
            <a:r>
              <a:rPr lang="zh-CN" altLang="zh-CN" sz="2200" dirty="0"/>
              <a:t>和</a:t>
            </a:r>
            <a:r>
              <a:rPr lang="en-US" altLang="zh-CN" sz="2200" dirty="0"/>
              <a:t>256</a:t>
            </a:r>
            <a:r>
              <a:rPr lang="zh-CN" altLang="zh-CN" sz="2200" dirty="0"/>
              <a:t>个列地址</a:t>
            </a:r>
            <a:r>
              <a:rPr lang="en-US" altLang="zh-CN" sz="2200" dirty="0"/>
              <a:t>A[7:0]</a:t>
            </a:r>
            <a:r>
              <a:rPr lang="zh-CN" altLang="en-US" sz="2200" dirty="0"/>
              <a:t>；</a:t>
            </a:r>
          </a:p>
        </p:txBody>
      </p:sp>
      <p:pic>
        <p:nvPicPr>
          <p:cNvPr id="2" name="图片 1"/>
          <p:cNvPicPr>
            <a:picLocks noChangeAspect="1"/>
          </p:cNvPicPr>
          <p:nvPr/>
        </p:nvPicPr>
        <p:blipFill>
          <a:blip r:embed="rId2"/>
          <a:stretch>
            <a:fillRect/>
          </a:stretch>
        </p:blipFill>
        <p:spPr>
          <a:xfrm>
            <a:off x="679926" y="2351087"/>
            <a:ext cx="7936547" cy="4402138"/>
          </a:xfrm>
          <a:prstGeom prst="rect">
            <a:avLst/>
          </a:prstGeom>
        </p:spPr>
      </p:pic>
    </p:spTree>
    <p:extLst>
      <p:ext uri="{BB962C8B-B14F-4D97-AF65-F5344CB8AC3E}">
        <p14:creationId xmlns:p14="http://schemas.microsoft.com/office/powerpoint/2010/main" val="4106442056"/>
      </p:ext>
    </p:extLst>
  </p:cSld>
  <p:clrMapOvr>
    <a:masterClrMapping/>
  </p:clrMapOvr>
  <p:transition spd="med">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EE6668E9-1ACF-471A-90EE-78D62A189670}" type="slidenum">
              <a:rPr lang="en-US" altLang="zh-CN" sz="2801" b="0">
                <a:solidFill>
                  <a:schemeClr val="tx1">
                    <a:tint val="75000"/>
                  </a:schemeClr>
                </a:solidFill>
                <a:latin typeface="+mn-lt"/>
                <a:ea typeface="+mn-ea"/>
                <a:cs typeface="+mn-cs"/>
              </a:rPr>
              <a:pPr algn="ctr">
                <a:lnSpc>
                  <a:spcPct val="100000"/>
                </a:lnSpc>
                <a:spcBef>
                  <a:spcPct val="0"/>
                </a:spcBef>
                <a:spcAft>
                  <a:spcPct val="0"/>
                </a:spcAft>
                <a:buClrTx/>
                <a:buSzTx/>
                <a:buFontTx/>
                <a:buNone/>
              </a:pPr>
              <a:t>38</a:t>
            </a:fld>
            <a:endParaRPr lang="en-US" altLang="zh-CN" sz="2801" b="0" dirty="0">
              <a:solidFill>
                <a:schemeClr val="tx1">
                  <a:tint val="75000"/>
                </a:schemeClr>
              </a:solidFill>
              <a:latin typeface="+mn-lt"/>
              <a:ea typeface="+mn-ea"/>
              <a:cs typeface="+mn-cs"/>
            </a:endParaRPr>
          </a:p>
        </p:txBody>
      </p:sp>
      <p:sp>
        <p:nvSpPr>
          <p:cNvPr id="160770" name="Rectangle 2"/>
          <p:cNvSpPr>
            <a:spLocks noGrp="1" noChangeArrowheads="1"/>
          </p:cNvSpPr>
          <p:nvPr>
            <p:ph type="title"/>
          </p:nvPr>
        </p:nvSpPr>
        <p:spPr>
          <a:xfrm>
            <a:off x="532335" y="618564"/>
            <a:ext cx="7055380" cy="471879"/>
          </a:xfrm>
        </p:spPr>
        <p:txBody>
          <a:bodyPr/>
          <a:lstStyle/>
          <a:p>
            <a:pPr algn="l" eaLnBrk="1" hangingPunct="1">
              <a:defRPr/>
            </a:pPr>
            <a:r>
              <a:rPr lang="en-US" altLang="zh-CN" sz="2400" dirty="0">
                <a:latin typeface="Times New Roman" panose="02020603050405020304" pitchFamily="18" charset="0"/>
                <a:cs typeface="Times New Roman" panose="02020603050405020304" pitchFamily="18" charset="0"/>
              </a:rPr>
              <a:t>DRAM</a:t>
            </a:r>
            <a:r>
              <a:rPr lang="zh-CN" altLang="en-US" sz="2400" dirty="0">
                <a:latin typeface="Times New Roman" panose="02020603050405020304" pitchFamily="18" charset="0"/>
                <a:cs typeface="Times New Roman" panose="02020603050405020304" pitchFamily="18" charset="0"/>
              </a:rPr>
              <a:t>示例：</a:t>
            </a:r>
            <a:r>
              <a:rPr lang="en-US" altLang="zh-CN" sz="2400" dirty="0">
                <a:solidFill>
                  <a:schemeClr val="tx1"/>
                </a:solidFill>
              </a:rPr>
              <a:t>MT48CL4M16A2</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242692" name="Rectangle 3"/>
          <p:cNvSpPr>
            <a:spLocks noGrp="1" noChangeArrowheads="1"/>
          </p:cNvSpPr>
          <p:nvPr>
            <p:ph type="body" idx="1"/>
          </p:nvPr>
        </p:nvSpPr>
        <p:spPr>
          <a:xfrm>
            <a:off x="532335" y="1108526"/>
            <a:ext cx="8071485" cy="5016056"/>
          </a:xfrm>
        </p:spPr>
        <p:txBody>
          <a:bodyPr>
            <a:normAutofit/>
          </a:bodyPr>
          <a:lstStyle/>
          <a:p>
            <a:pPr lvl="1" eaLnBrk="1" hangingPunct="1">
              <a:lnSpc>
                <a:spcPct val="100000"/>
              </a:lnSpc>
            </a:pPr>
            <a:r>
              <a:rPr lang="en-US" altLang="zh-CN" sz="2200" dirty="0"/>
              <a:t>PC66</a:t>
            </a:r>
            <a:r>
              <a:rPr lang="zh-CN" altLang="en-US" sz="2200" dirty="0"/>
              <a:t>、</a:t>
            </a:r>
            <a:r>
              <a:rPr lang="en-US" altLang="zh-CN" sz="2200" dirty="0"/>
              <a:t>PC100</a:t>
            </a:r>
            <a:r>
              <a:rPr lang="zh-CN" altLang="en-US" sz="2200" dirty="0"/>
              <a:t>、</a:t>
            </a:r>
            <a:r>
              <a:rPr lang="en-US" altLang="zh-CN" sz="2200" dirty="0"/>
              <a:t>PC133</a:t>
            </a:r>
            <a:r>
              <a:rPr lang="zh-CN" altLang="en-US" sz="2200" dirty="0"/>
              <a:t>兼容；</a:t>
            </a:r>
          </a:p>
          <a:p>
            <a:pPr lvl="1" eaLnBrk="1" hangingPunct="1">
              <a:lnSpc>
                <a:spcPct val="100000"/>
              </a:lnSpc>
            </a:pPr>
            <a:r>
              <a:rPr lang="zh-CN" altLang="en-US" sz="2200" dirty="0"/>
              <a:t>同步操作：所有信号锁存在系统时钟的上升沿；</a:t>
            </a:r>
          </a:p>
          <a:p>
            <a:pPr lvl="1" eaLnBrk="1" hangingPunct="1">
              <a:lnSpc>
                <a:spcPct val="100000"/>
              </a:lnSpc>
            </a:pPr>
            <a:r>
              <a:rPr lang="zh-CN" altLang="en-US" sz="2200" dirty="0"/>
              <a:t>内部管道操作：列地址在每个时钟周期都可以改变；</a:t>
            </a:r>
          </a:p>
          <a:p>
            <a:pPr lvl="1" eaLnBrk="1" hangingPunct="1">
              <a:lnSpc>
                <a:spcPct val="100000"/>
              </a:lnSpc>
            </a:pPr>
            <a:endParaRPr lang="zh-CN" altLang="en-US" sz="2200" dirty="0"/>
          </a:p>
          <a:p>
            <a:pPr lvl="1" eaLnBrk="1" hangingPunct="1">
              <a:lnSpc>
                <a:spcPct val="100000"/>
              </a:lnSpc>
            </a:pPr>
            <a:r>
              <a:rPr lang="zh-CN" altLang="en-US" sz="2200" dirty="0"/>
              <a:t>可编程的突发访问数据长度：</a:t>
            </a:r>
            <a:r>
              <a:rPr lang="en-US" altLang="zh-CN" sz="2200" dirty="0"/>
              <a:t>1</a:t>
            </a:r>
            <a:r>
              <a:rPr lang="zh-CN" altLang="en-US" sz="2200" dirty="0"/>
              <a:t>、</a:t>
            </a:r>
            <a:r>
              <a:rPr lang="en-US" altLang="zh-CN" sz="2200" dirty="0"/>
              <a:t>2</a:t>
            </a:r>
            <a:r>
              <a:rPr lang="zh-CN" altLang="en-US" sz="2200" dirty="0"/>
              <a:t>、</a:t>
            </a:r>
            <a:r>
              <a:rPr lang="en-US" altLang="zh-CN" sz="2200" dirty="0"/>
              <a:t>4</a:t>
            </a:r>
            <a:r>
              <a:rPr lang="zh-CN" altLang="en-US" sz="2200" dirty="0"/>
              <a:t>、</a:t>
            </a:r>
            <a:r>
              <a:rPr lang="en-US" altLang="zh-CN" sz="2200" dirty="0"/>
              <a:t>8</a:t>
            </a:r>
            <a:r>
              <a:rPr lang="zh-CN" altLang="en-US" sz="2200" dirty="0"/>
              <a:t>或全页面；</a:t>
            </a:r>
          </a:p>
          <a:p>
            <a:pPr lvl="1" eaLnBrk="1" hangingPunct="1">
              <a:lnSpc>
                <a:spcPct val="100000"/>
              </a:lnSpc>
            </a:pPr>
            <a:r>
              <a:rPr lang="zh-CN" altLang="en-US" sz="2200" dirty="0"/>
              <a:t>自动刷新模式：标准和低功耗；</a:t>
            </a:r>
          </a:p>
          <a:p>
            <a:pPr lvl="1" eaLnBrk="1" hangingPunct="1">
              <a:lnSpc>
                <a:spcPct val="100000"/>
              </a:lnSpc>
            </a:pPr>
            <a:r>
              <a:rPr lang="en-US" altLang="zh-CN" sz="2200" dirty="0"/>
              <a:t>64ms</a:t>
            </a:r>
            <a:r>
              <a:rPr lang="zh-CN" altLang="en-US" sz="2200" dirty="0"/>
              <a:t>，</a:t>
            </a:r>
            <a:r>
              <a:rPr lang="en-US" altLang="zh-CN" sz="2200" dirty="0"/>
              <a:t>4096</a:t>
            </a:r>
            <a:r>
              <a:rPr lang="zh-CN" altLang="en-US" sz="2200" dirty="0"/>
              <a:t>个周期刷新；</a:t>
            </a:r>
          </a:p>
          <a:p>
            <a:pPr lvl="1" eaLnBrk="1" hangingPunct="1">
              <a:lnSpc>
                <a:spcPct val="100000"/>
              </a:lnSpc>
            </a:pPr>
            <a:r>
              <a:rPr lang="en-US" altLang="zh-CN" sz="2200" dirty="0"/>
              <a:t>LVTTL</a:t>
            </a:r>
            <a:r>
              <a:rPr lang="zh-CN" altLang="en-US" sz="2200" dirty="0"/>
              <a:t>兼容的输入和数出；</a:t>
            </a:r>
          </a:p>
          <a:p>
            <a:pPr lvl="1" eaLnBrk="1" hangingPunct="1">
              <a:lnSpc>
                <a:spcPct val="100000"/>
              </a:lnSpc>
            </a:pPr>
            <a:r>
              <a:rPr lang="zh-CN" altLang="en-US" sz="2200" dirty="0"/>
              <a:t>单电源</a:t>
            </a:r>
            <a:r>
              <a:rPr lang="en-US" altLang="zh-CN" sz="2200" dirty="0"/>
              <a:t>3±0.3V</a:t>
            </a:r>
            <a:r>
              <a:rPr lang="zh-CN" altLang="en-US" sz="2200" dirty="0"/>
              <a:t>供电。</a:t>
            </a:r>
          </a:p>
        </p:txBody>
      </p:sp>
    </p:spTree>
    <p:extLst>
      <p:ext uri="{BB962C8B-B14F-4D97-AF65-F5344CB8AC3E}">
        <p14:creationId xmlns:p14="http://schemas.microsoft.com/office/powerpoint/2010/main" val="3268597324"/>
      </p:ext>
    </p:extLst>
  </p:cSld>
  <p:clrMapOvr>
    <a:masterClrMapping/>
  </p:clrMapOvr>
  <p:transition spd="med">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2D5A493-9ED5-466A-B47E-03DF27BF03C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39</a:t>
            </a:fld>
            <a:endParaRPr kumimoji="0" lang="en-US" altLang="zh-CN" sz="1400" b="0">
              <a:solidFill>
                <a:srgbClr val="FF99FF"/>
              </a:solidFill>
              <a:latin typeface="Arial" panose="020B0604020202020204" pitchFamily="34" charset="0"/>
            </a:endParaRPr>
          </a:p>
        </p:txBody>
      </p:sp>
      <p:sp>
        <p:nvSpPr>
          <p:cNvPr id="2" name="Rectangle 2"/>
          <p:cNvSpPr>
            <a:spLocks noGrp="1" noChangeArrowheads="1"/>
          </p:cNvSpPr>
          <p:nvPr>
            <p:ph type="title"/>
          </p:nvPr>
        </p:nvSpPr>
        <p:spPr/>
        <p:txBody>
          <a:bodyPr/>
          <a:lstStyle/>
          <a:p>
            <a:pPr eaLnBrk="1" hangingPunct="1">
              <a:defRPr/>
            </a:pPr>
            <a:r>
              <a:rPr lang="zh-CN" altLang="en-US" sz="2800" dirty="0">
                <a:latin typeface="Times New Roman" panose="02020603050405020304" pitchFamily="18" charset="0"/>
                <a:cs typeface="Times New Roman" panose="02020603050405020304" pitchFamily="18" charset="0"/>
              </a:rPr>
              <a:t>双端口</a:t>
            </a:r>
            <a:r>
              <a:rPr lang="en-US" altLang="zh-CN" sz="2800" dirty="0">
                <a:latin typeface="Times New Roman" panose="02020603050405020304" pitchFamily="18" charset="0"/>
                <a:cs typeface="Times New Roman" panose="02020603050405020304" pitchFamily="18" charset="0"/>
              </a:rPr>
              <a:t>RAM</a:t>
            </a:r>
          </a:p>
        </p:txBody>
      </p:sp>
      <p:sp>
        <p:nvSpPr>
          <p:cNvPr id="164867" name="Rectangle 3"/>
          <p:cNvSpPr>
            <a:spLocks noGrp="1" noChangeArrowheads="1"/>
          </p:cNvSpPr>
          <p:nvPr>
            <p:ph type="body" idx="1"/>
          </p:nvPr>
        </p:nvSpPr>
        <p:spPr/>
        <p:txBody>
          <a:bodyPr/>
          <a:lstStyle/>
          <a:p>
            <a:pPr eaLnBrk="1" hangingPunct="1"/>
            <a:r>
              <a:rPr lang="zh-CN" altLang="en-US" sz="2400" dirty="0"/>
              <a:t>双端口</a:t>
            </a:r>
            <a:r>
              <a:rPr lang="en-US" altLang="zh-CN" sz="2400" dirty="0"/>
              <a:t>RAM</a:t>
            </a:r>
            <a:r>
              <a:rPr lang="zh-CN" altLang="zh-CN" sz="2400" dirty="0"/>
              <a:t>（</a:t>
            </a:r>
            <a:r>
              <a:rPr lang="en-US" altLang="zh-CN" sz="2400" dirty="0"/>
              <a:t>Dual-Port RAM, DPRAM</a:t>
            </a:r>
            <a:r>
              <a:rPr lang="zh-CN" altLang="zh-CN" sz="2400" dirty="0"/>
              <a:t>）</a:t>
            </a:r>
            <a:r>
              <a:rPr lang="zh-CN" altLang="en-US" sz="2400" dirty="0">
                <a:solidFill>
                  <a:schemeClr val="tx1"/>
                </a:solidFill>
              </a:rPr>
              <a:t>是一套存储体与两套独立访问端口构成的存储器；</a:t>
            </a:r>
            <a:endParaRPr lang="en-US" altLang="zh-CN" sz="2400" dirty="0">
              <a:solidFill>
                <a:schemeClr val="tx1"/>
              </a:solidFill>
            </a:endParaRPr>
          </a:p>
          <a:p>
            <a:r>
              <a:rPr lang="zh-CN" altLang="zh-CN" sz="2400" dirty="0">
                <a:solidFill>
                  <a:schemeClr val="tx1"/>
                </a:solidFill>
              </a:rPr>
              <a:t>容量可以由几十</a:t>
            </a:r>
            <a:r>
              <a:rPr lang="en-US" altLang="zh-CN" sz="2400" dirty="0">
                <a:solidFill>
                  <a:schemeClr val="tx1"/>
                </a:solidFill>
              </a:rPr>
              <a:t>Kb</a:t>
            </a:r>
            <a:r>
              <a:rPr lang="zh-CN" altLang="zh-CN" sz="2400" dirty="0">
                <a:solidFill>
                  <a:schemeClr val="tx1"/>
                </a:solidFill>
              </a:rPr>
              <a:t>到几十</a:t>
            </a:r>
            <a:r>
              <a:rPr lang="en-US" altLang="zh-CN" sz="2400" dirty="0">
                <a:solidFill>
                  <a:schemeClr val="tx1"/>
                </a:solidFill>
              </a:rPr>
              <a:t>Mb</a:t>
            </a:r>
            <a:r>
              <a:rPr lang="zh-CN" altLang="zh-CN" sz="2400" dirty="0">
                <a:solidFill>
                  <a:schemeClr val="tx1"/>
                </a:solidFill>
              </a:rPr>
              <a:t>等，额定电压一般为</a:t>
            </a:r>
            <a:r>
              <a:rPr lang="en-US" altLang="zh-CN" sz="2400" dirty="0">
                <a:solidFill>
                  <a:schemeClr val="tx1"/>
                </a:solidFill>
              </a:rPr>
              <a:t>1.8V</a:t>
            </a:r>
            <a:r>
              <a:rPr lang="zh-CN" altLang="zh-CN" sz="2400" dirty="0">
                <a:solidFill>
                  <a:schemeClr val="tx1"/>
                </a:solidFill>
              </a:rPr>
              <a:t>、</a:t>
            </a:r>
            <a:r>
              <a:rPr lang="en-US" altLang="zh-CN" sz="2400" dirty="0">
                <a:solidFill>
                  <a:schemeClr val="tx1"/>
                </a:solidFill>
              </a:rPr>
              <a:t>3.2V</a:t>
            </a:r>
            <a:r>
              <a:rPr lang="zh-CN" altLang="zh-CN" sz="2400" dirty="0">
                <a:solidFill>
                  <a:schemeClr val="tx1"/>
                </a:solidFill>
              </a:rPr>
              <a:t>、</a:t>
            </a:r>
            <a:r>
              <a:rPr lang="en-US" altLang="zh-CN" sz="2400" dirty="0">
                <a:solidFill>
                  <a:schemeClr val="tx1"/>
                </a:solidFill>
              </a:rPr>
              <a:t>5V</a:t>
            </a:r>
            <a:r>
              <a:rPr lang="zh-CN" altLang="zh-CN" sz="2400" dirty="0">
                <a:solidFill>
                  <a:schemeClr val="tx1"/>
                </a:solidFill>
              </a:rPr>
              <a:t>或</a:t>
            </a:r>
            <a:r>
              <a:rPr lang="en-US" altLang="zh-CN" sz="2400" dirty="0">
                <a:solidFill>
                  <a:schemeClr val="tx1"/>
                </a:solidFill>
              </a:rPr>
              <a:t>5.5V</a:t>
            </a:r>
            <a:r>
              <a:rPr lang="zh-CN" altLang="en-US" sz="2400" dirty="0">
                <a:solidFill>
                  <a:schemeClr val="tx1"/>
                </a:solidFill>
              </a:rPr>
              <a:t>；</a:t>
            </a:r>
          </a:p>
          <a:p>
            <a:r>
              <a:rPr lang="zh-CN" altLang="en-US" sz="2400" dirty="0">
                <a:solidFill>
                  <a:schemeClr val="tx1"/>
                </a:solidFill>
              </a:rPr>
              <a:t>两个主设备（如嵌入式处理器）可以分别接在两个不同的端口上，同时访问此芯片； </a:t>
            </a:r>
          </a:p>
          <a:p>
            <a:pPr eaLnBrk="1" hangingPunct="1"/>
            <a:r>
              <a:rPr lang="zh-CN" altLang="en-US" sz="2400" dirty="0">
                <a:solidFill>
                  <a:srgbClr val="00CC00"/>
                </a:solidFill>
              </a:rPr>
              <a:t>编程需要考虑</a:t>
            </a:r>
            <a:r>
              <a:rPr lang="en-US" altLang="zh-CN" sz="2400" dirty="0">
                <a:solidFill>
                  <a:srgbClr val="00CC00"/>
                </a:solidFill>
              </a:rPr>
              <a:t>DPRAM</a:t>
            </a:r>
            <a:r>
              <a:rPr lang="zh-CN" altLang="en-US" sz="2400" dirty="0">
                <a:solidFill>
                  <a:srgbClr val="00CC00"/>
                </a:solidFill>
              </a:rPr>
              <a:t>存储器的管理问题，同步与互斥。</a:t>
            </a:r>
          </a:p>
        </p:txBody>
      </p:sp>
      <p:pic>
        <p:nvPicPr>
          <p:cNvPr id="164868"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155" r="92"/>
          <a:stretch/>
        </p:blipFill>
        <p:spPr bwMode="auto">
          <a:xfrm>
            <a:off x="2259328" y="4217994"/>
            <a:ext cx="4695825" cy="21828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023818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48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4867">
                                            <p:txEl>
                                              <p:pRg st="2" end="2"/>
                                            </p:txEl>
                                          </p:spTgt>
                                        </p:tgtEl>
                                        <p:attrNameLst>
                                          <p:attrName>style.visibility</p:attrName>
                                        </p:attrNameLst>
                                      </p:cBhvr>
                                      <p:to>
                                        <p:strVal val="visible"/>
                                      </p:to>
                                    </p:set>
                                  </p:childTnLst>
                                </p:cTn>
                              </p:par>
                            </p:childTnLst>
                          </p:cTn>
                        </p:par>
                        <p:par>
                          <p:cTn id="11" fill="hold" nodeType="afterGroup">
                            <p:stCondLst>
                              <p:cond delay="0"/>
                            </p:stCondLst>
                            <p:childTnLst>
                              <p:par>
                                <p:cTn id="12" presetID="12" presetClass="entr" presetSubtype="2" fill="hold" nodeType="afterEffect">
                                  <p:stCondLst>
                                    <p:cond delay="0"/>
                                  </p:stCondLst>
                                  <p:childTnLst>
                                    <p:set>
                                      <p:cBhvr>
                                        <p:cTn id="13" dur="1" fill="hold">
                                          <p:stCondLst>
                                            <p:cond delay="0"/>
                                          </p:stCondLst>
                                        </p:cTn>
                                        <p:tgtEl>
                                          <p:spTgt spid="164868"/>
                                        </p:tgtEl>
                                        <p:attrNameLst>
                                          <p:attrName>style.visibility</p:attrName>
                                        </p:attrNameLst>
                                      </p:cBhvr>
                                      <p:to>
                                        <p:strVal val="visible"/>
                                      </p:to>
                                    </p:set>
                                    <p:anim calcmode="lin" valueType="num">
                                      <p:cBhvr additive="base">
                                        <p:cTn id="14" dur="500"/>
                                        <p:tgtEl>
                                          <p:spTgt spid="164868"/>
                                        </p:tgtEl>
                                        <p:attrNameLst>
                                          <p:attrName>ppt_x</p:attrName>
                                        </p:attrNameLst>
                                      </p:cBhvr>
                                      <p:tavLst>
                                        <p:tav tm="0">
                                          <p:val>
                                            <p:strVal val="#ppt_x+#ppt_w*1.125000"/>
                                          </p:val>
                                        </p:tav>
                                        <p:tav tm="100000">
                                          <p:val>
                                            <p:strVal val="#ppt_x"/>
                                          </p:val>
                                        </p:tav>
                                      </p:tavLst>
                                    </p:anim>
                                    <p:animEffect transition="in" filter="wipe(left)">
                                      <p:cBhvr>
                                        <p:cTn id="15" dur="500"/>
                                        <p:tgtEl>
                                          <p:spTgt spid="16486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648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zh-CN" sz="2400" dirty="0">
                <a:solidFill>
                  <a:schemeClr val="tx1"/>
                </a:solidFill>
              </a:rPr>
              <a:t>存储系统是计算装置中用于存放数据和程序的记忆性子系统，用以满足计算装置不同类型数据的临时</a:t>
            </a:r>
            <a:r>
              <a:rPr lang="en-US" altLang="zh-CN" sz="2400" dirty="0">
                <a:solidFill>
                  <a:schemeClr val="tx1"/>
                </a:solidFill>
              </a:rPr>
              <a:t>/</a:t>
            </a:r>
            <a:r>
              <a:rPr lang="zh-CN" altLang="zh-CN" sz="2400" dirty="0">
                <a:solidFill>
                  <a:schemeClr val="tx1"/>
                </a:solidFill>
              </a:rPr>
              <a:t>永久存储需要。</a:t>
            </a:r>
            <a:endParaRPr lang="en-US" altLang="zh-CN" sz="2400" dirty="0">
              <a:solidFill>
                <a:schemeClr val="tx1"/>
              </a:solidFill>
            </a:endParaRPr>
          </a:p>
          <a:p>
            <a:r>
              <a:rPr lang="zh-CN" altLang="zh-CN" sz="2400" dirty="0"/>
              <a:t>分级的存储体系</a:t>
            </a:r>
            <a:endParaRPr lang="en-US" altLang="zh-CN" sz="2400" dirty="0"/>
          </a:p>
          <a:p>
            <a:pPr lvl="1"/>
            <a:r>
              <a:rPr lang="zh-CN" altLang="zh-CN" sz="2200" dirty="0"/>
              <a:t>不同类型数据存储、访问要求</a:t>
            </a:r>
            <a:r>
              <a:rPr lang="zh-CN" altLang="en-US" sz="2200" dirty="0"/>
              <a:t>具有</a:t>
            </a:r>
            <a:r>
              <a:rPr lang="zh-CN" altLang="zh-CN" sz="2200" dirty="0"/>
              <a:t>差异</a:t>
            </a:r>
            <a:r>
              <a:rPr lang="zh-CN" altLang="en-US" sz="2200" dirty="0"/>
              <a:t>，</a:t>
            </a:r>
            <a:r>
              <a:rPr lang="zh-CN" altLang="zh-CN" sz="2200" dirty="0">
                <a:solidFill>
                  <a:srgbClr val="FFC000"/>
                </a:solidFill>
                <a:effectLst>
                  <a:outerShdw blurRad="38100" dist="38100" dir="2700000" algn="tl">
                    <a:srgbClr val="000000">
                      <a:alpha val="43137"/>
                    </a:srgbClr>
                  </a:outerShdw>
                </a:effectLst>
              </a:rPr>
              <a:t>数据访问</a:t>
            </a:r>
            <a:r>
              <a:rPr lang="zh-CN" altLang="en-US" sz="2200" dirty="0">
                <a:solidFill>
                  <a:srgbClr val="FFC000"/>
                </a:solidFill>
                <a:effectLst>
                  <a:outerShdw blurRad="38100" dist="38100" dir="2700000" algn="tl">
                    <a:srgbClr val="000000">
                      <a:alpha val="43137"/>
                    </a:srgbClr>
                  </a:outerShdw>
                </a:effectLst>
              </a:rPr>
              <a:t>在</a:t>
            </a:r>
            <a:r>
              <a:rPr lang="zh-CN" altLang="zh-CN" sz="2200" dirty="0">
                <a:solidFill>
                  <a:srgbClr val="FFC000"/>
                </a:solidFill>
                <a:effectLst>
                  <a:outerShdw blurRad="38100" dist="38100" dir="2700000" algn="tl">
                    <a:srgbClr val="000000">
                      <a:alpha val="43137"/>
                    </a:srgbClr>
                  </a:outerShdw>
                </a:effectLst>
              </a:rPr>
              <a:t>时间、空间和顺序</a:t>
            </a:r>
            <a:r>
              <a:rPr lang="zh-CN" altLang="en-US" sz="2200" dirty="0">
                <a:solidFill>
                  <a:srgbClr val="FFC000"/>
                </a:solidFill>
                <a:effectLst>
                  <a:outerShdw blurRad="38100" dist="38100" dir="2700000" algn="tl">
                    <a:srgbClr val="000000">
                      <a:alpha val="43137"/>
                    </a:srgbClr>
                  </a:outerShdw>
                </a:effectLst>
              </a:rPr>
              <a:t>上的</a:t>
            </a:r>
            <a:r>
              <a:rPr lang="zh-CN" altLang="zh-CN" sz="2200" dirty="0">
                <a:solidFill>
                  <a:srgbClr val="FFC000"/>
                </a:solidFill>
                <a:effectLst>
                  <a:outerShdw blurRad="38100" dist="38100" dir="2700000" algn="tl">
                    <a:srgbClr val="000000">
                      <a:alpha val="43137"/>
                    </a:srgbClr>
                  </a:outerShdw>
                </a:effectLst>
              </a:rPr>
              <a:t>局部性原理</a:t>
            </a:r>
            <a:r>
              <a:rPr lang="zh-CN" altLang="en-US" sz="2200" dirty="0"/>
              <a:t>；</a:t>
            </a:r>
            <a:endParaRPr lang="en-US" altLang="zh-CN" sz="2200" dirty="0"/>
          </a:p>
          <a:p>
            <a:pPr lvl="1"/>
            <a:r>
              <a:rPr lang="zh-CN" altLang="zh-CN" sz="2200" dirty="0"/>
              <a:t>通用计算机采用了</a:t>
            </a:r>
            <a:r>
              <a:rPr lang="en-US" altLang="zh-CN" sz="2200" dirty="0"/>
              <a:t>Cache</a:t>
            </a:r>
            <a:r>
              <a:rPr lang="zh-CN" altLang="zh-CN" sz="2200" dirty="0"/>
              <a:t>、主存储器（</a:t>
            </a:r>
            <a:r>
              <a:rPr lang="en-US" altLang="zh-CN" sz="2200" dirty="0"/>
              <a:t>RAM</a:t>
            </a:r>
            <a:r>
              <a:rPr lang="zh-CN" altLang="zh-CN" sz="2200" dirty="0"/>
              <a:t>，内存）、外部存储器组成的三级存储体系</a:t>
            </a:r>
            <a:r>
              <a:rPr lang="zh-CN" altLang="en-US" sz="2200" dirty="0"/>
              <a:t>；</a:t>
            </a:r>
            <a:endParaRPr lang="en-US" altLang="zh-CN" sz="2200" dirty="0"/>
          </a:p>
          <a:p>
            <a:pPr lvl="1"/>
            <a:r>
              <a:rPr lang="zh-CN" altLang="zh-CN" sz="2200" dirty="0"/>
              <a:t>多级存储体系的计算</a:t>
            </a:r>
            <a:r>
              <a:rPr lang="zh-CN" altLang="en-US" sz="2200" dirty="0"/>
              <a:t>装置</a:t>
            </a:r>
            <a:r>
              <a:rPr lang="zh-CN" altLang="zh-CN" sz="2200" dirty="0"/>
              <a:t>主要围绕</a:t>
            </a:r>
            <a:r>
              <a:rPr lang="zh-CN" altLang="zh-CN" sz="2200" dirty="0">
                <a:solidFill>
                  <a:srgbClr val="FFC000"/>
                </a:solidFill>
                <a:effectLst>
                  <a:outerShdw blurRad="38100" dist="38100" dir="2700000" algn="tl">
                    <a:srgbClr val="000000">
                      <a:alpha val="43137"/>
                    </a:srgbClr>
                  </a:outerShdw>
                </a:effectLst>
              </a:rPr>
              <a:t>主存储器</a:t>
            </a:r>
            <a:r>
              <a:rPr lang="zh-CN" altLang="zh-CN" sz="2200" dirty="0"/>
              <a:t>来组织和运行</a:t>
            </a:r>
            <a:r>
              <a:rPr lang="zh-CN" altLang="en-US" sz="2200" dirty="0"/>
              <a:t>；</a:t>
            </a:r>
            <a:endParaRPr lang="en-US" altLang="zh-CN" sz="2200" dirty="0"/>
          </a:p>
          <a:p>
            <a:pPr lvl="1"/>
            <a:endParaRPr lang="en-US" altLang="zh-CN" sz="2200" dirty="0"/>
          </a:p>
          <a:p>
            <a:pPr lvl="1"/>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对于体积、重量、功耗、可靠性以及成本等方面有特定要求的各类嵌入式系统而言，存储子系统的设计具有定制和多元的特征与要求。</a:t>
            </a:r>
            <a:endParaRPr lang="zh-CN" altLang="en-US"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a:t>
            </a:fld>
            <a:endParaRPr lang="zh-CN" altLang="en-US" dirty="0"/>
          </a:p>
        </p:txBody>
      </p:sp>
    </p:spTree>
    <p:extLst>
      <p:ext uri="{BB962C8B-B14F-4D97-AF65-F5344CB8AC3E}">
        <p14:creationId xmlns:p14="http://schemas.microsoft.com/office/powerpoint/2010/main" val="312397083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46787" name="内容占位符 2"/>
          <p:cNvSpPr>
            <a:spLocks noGrp="1"/>
          </p:cNvSpPr>
          <p:nvPr>
            <p:ph idx="1"/>
          </p:nvPr>
        </p:nvSpPr>
        <p:spPr>
          <a:xfrm>
            <a:off x="609600" y="1295400"/>
            <a:ext cx="8229600" cy="4602163"/>
          </a:xfrm>
        </p:spPr>
        <p:txBody>
          <a:bodyPr/>
          <a:lstStyle/>
          <a:p>
            <a:r>
              <a:rPr lang="zh-CN" altLang="zh-CN" sz="2400" dirty="0"/>
              <a:t>按照双端口操作特性</a:t>
            </a:r>
            <a:endParaRPr lang="en-US" altLang="zh-CN" sz="2400" dirty="0"/>
          </a:p>
          <a:p>
            <a:pPr lvl="1"/>
            <a:r>
              <a:rPr lang="zh-CN" altLang="zh-CN" sz="2200" dirty="0"/>
              <a:t>伪双端口</a:t>
            </a:r>
            <a:r>
              <a:rPr lang="en-US" altLang="zh-CN" sz="2200" dirty="0"/>
              <a:t>RAM</a:t>
            </a:r>
            <a:r>
              <a:rPr lang="zh-CN" altLang="en-US" sz="2200" dirty="0"/>
              <a:t>：</a:t>
            </a:r>
            <a:r>
              <a:rPr lang="zh-CN" altLang="zh-CN" sz="2200" dirty="0"/>
              <a:t>一个为只读端口，另一个为只写端口</a:t>
            </a:r>
            <a:r>
              <a:rPr lang="zh-CN" altLang="en-US" sz="2200" dirty="0"/>
              <a:t>；</a:t>
            </a:r>
            <a:endParaRPr lang="en-US" altLang="zh-CN" sz="2200" dirty="0"/>
          </a:p>
          <a:p>
            <a:pPr lvl="1"/>
            <a:r>
              <a:rPr lang="zh-CN" altLang="zh-CN" sz="2200" dirty="0"/>
              <a:t>双端口</a:t>
            </a:r>
            <a:r>
              <a:rPr lang="en-US" altLang="zh-CN" sz="2200" dirty="0"/>
              <a:t>RAM</a:t>
            </a:r>
            <a:r>
              <a:rPr lang="zh-CN" altLang="en-US" sz="2200" dirty="0"/>
              <a:t>：两个端口均可进行读和写。</a:t>
            </a:r>
            <a:endParaRPr lang="en-US" altLang="zh-CN" sz="2200" dirty="0"/>
          </a:p>
          <a:p>
            <a:r>
              <a:rPr lang="zh-CN" altLang="zh-CN" sz="2400" dirty="0"/>
              <a:t>按照存储体类型</a:t>
            </a:r>
            <a:endParaRPr lang="en-US" altLang="zh-CN" sz="2400" dirty="0"/>
          </a:p>
          <a:p>
            <a:pPr lvl="1"/>
            <a:r>
              <a:rPr lang="en-US" altLang="zh-CN" sz="2200" dirty="0"/>
              <a:t>SRAM</a:t>
            </a:r>
            <a:r>
              <a:rPr lang="zh-CN" altLang="en-US" sz="2200" dirty="0"/>
              <a:t>型、</a:t>
            </a:r>
            <a:r>
              <a:rPr lang="en-US" altLang="zh-CN" sz="2200" dirty="0"/>
              <a:t>DRAM</a:t>
            </a:r>
            <a:r>
              <a:rPr lang="zh-CN" altLang="en-US" sz="2200" dirty="0"/>
              <a:t>型和</a:t>
            </a:r>
            <a:r>
              <a:rPr lang="en-US" altLang="zh-CN" sz="2200" dirty="0"/>
              <a:t>SDRAM</a:t>
            </a:r>
            <a:r>
              <a:rPr lang="zh-CN" altLang="en-US" sz="2200" dirty="0"/>
              <a:t>型。</a:t>
            </a:r>
            <a:endParaRPr lang="en-US" altLang="zh-CN" sz="2200" dirty="0"/>
          </a:p>
          <a:p>
            <a:pPr lvl="1"/>
            <a:endParaRPr lang="en-US" altLang="zh-CN" sz="2200" dirty="0"/>
          </a:p>
          <a:p>
            <a:r>
              <a:rPr lang="zh-CN" altLang="en-US" sz="2400" dirty="0"/>
              <a:t>双端口</a:t>
            </a:r>
            <a:r>
              <a:rPr lang="en-US" altLang="zh-CN" sz="2400" dirty="0"/>
              <a:t>RAM</a:t>
            </a:r>
            <a:r>
              <a:rPr lang="zh-CN" altLang="en-US" sz="2400" dirty="0"/>
              <a:t>通常应用于两个嵌入式处理器共享内存，两个处理器通信时，不需数据块的拷贝，效率高；</a:t>
            </a:r>
            <a:endParaRPr lang="en-US" altLang="zh-CN" sz="2400" dirty="0"/>
          </a:p>
          <a:p>
            <a:pPr lvl="1"/>
            <a:endParaRPr lang="zh-CN" altLang="en-US" sz="2200" dirty="0"/>
          </a:p>
        </p:txBody>
      </p:sp>
      <p:sp>
        <p:nvSpPr>
          <p:cNvPr id="24678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E641665A-C1E5-4AAE-A356-E5A5FD6FD875}" type="slidenum">
              <a:rPr kumimoji="0" lang="en-US" altLang="zh-CN" sz="1400" b="0" smtClean="0">
                <a:solidFill>
                  <a:schemeClr val="tx1"/>
                </a:solidFill>
              </a:rPr>
              <a:pPr algn="r">
                <a:lnSpc>
                  <a:spcPct val="100000"/>
                </a:lnSpc>
                <a:spcBef>
                  <a:spcPct val="0"/>
                </a:spcBef>
                <a:spcAft>
                  <a:spcPct val="0"/>
                </a:spcAft>
                <a:buClrTx/>
                <a:buSzTx/>
                <a:buFontTx/>
                <a:buNone/>
              </a:pPr>
              <a:t>40</a:t>
            </a:fld>
            <a:endParaRPr kumimoji="0" lang="en-US" altLang="zh-CN" sz="1400" b="0">
              <a:solidFill>
                <a:schemeClr val="tx1"/>
              </a:solidFill>
            </a:endParaRPr>
          </a:p>
        </p:txBody>
      </p:sp>
    </p:spTree>
    <p:extLst>
      <p:ext uri="{BB962C8B-B14F-4D97-AF65-F5344CB8AC3E}">
        <p14:creationId xmlns:p14="http://schemas.microsoft.com/office/powerpoint/2010/main" val="169431220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7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478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9E616036-D0D6-4CF9-A962-CD0757302364}" type="slidenum">
              <a:rPr kumimoji="0" lang="en-US" altLang="zh-CN" sz="1400" b="0" smtClean="0">
                <a:solidFill>
                  <a:schemeClr val="tx1"/>
                </a:solidFill>
              </a:rPr>
              <a:pPr algn="r">
                <a:lnSpc>
                  <a:spcPct val="100000"/>
                </a:lnSpc>
                <a:spcBef>
                  <a:spcPct val="0"/>
                </a:spcBef>
                <a:spcAft>
                  <a:spcPct val="0"/>
                </a:spcAft>
                <a:buClrTx/>
                <a:buSzTx/>
                <a:buFontTx/>
                <a:buNone/>
              </a:pPr>
              <a:t>41</a:t>
            </a:fld>
            <a:endParaRPr kumimoji="0" lang="en-US" altLang="zh-CN" sz="1400" b="0">
              <a:solidFill>
                <a:schemeClr val="tx1"/>
              </a:solidFill>
            </a:endParaRPr>
          </a:p>
        </p:txBody>
      </p:sp>
      <p:sp>
        <p:nvSpPr>
          <p:cNvPr id="6" name="矩形 5"/>
          <p:cNvSpPr/>
          <p:nvPr/>
        </p:nvSpPr>
        <p:spPr>
          <a:xfrm>
            <a:off x="3408363" y="5788025"/>
            <a:ext cx="2390775" cy="307975"/>
          </a:xfrm>
          <a:prstGeom prst="rect">
            <a:avLst/>
          </a:prstGeom>
        </p:spPr>
        <p:txBody>
          <a:bodyPr wrap="none">
            <a:spAutoFit/>
          </a:bodyPr>
          <a:lstStyle/>
          <a:p>
            <a:pPr>
              <a:defRPr/>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rPr>
              <a:t>4.17 </a:t>
            </a:r>
            <a:r>
              <a:rPr lang="zh-CN" altLang="zh-CN" sz="1400" kern="100" dirty="0">
                <a:latin typeface="Times New Roman" panose="02020603050405020304" pitchFamily="18" charset="0"/>
                <a:cs typeface="Times New Roman" panose="02020603050405020304" pitchFamily="18" charset="0"/>
              </a:rPr>
              <a:t>双端口</a:t>
            </a:r>
            <a:r>
              <a:rPr lang="en-US" altLang="zh-CN" sz="1400" kern="100" dirty="0">
                <a:latin typeface="Times New Roman" panose="02020603050405020304" pitchFamily="18" charset="0"/>
              </a:rPr>
              <a:t>RAM</a:t>
            </a:r>
            <a:r>
              <a:rPr lang="zh-CN" altLang="zh-CN" sz="1400" kern="100" dirty="0">
                <a:latin typeface="Times New Roman" panose="02020603050405020304" pitchFamily="18" charset="0"/>
                <a:cs typeface="Times New Roman" panose="02020603050405020304" pitchFamily="18" charset="0"/>
              </a:rPr>
              <a:t>基本逻辑</a:t>
            </a:r>
            <a:endParaRPr lang="zh-CN" altLang="en-US" sz="1400" dirty="0"/>
          </a:p>
        </p:txBody>
      </p:sp>
      <p:pic>
        <p:nvPicPr>
          <p:cNvPr id="3" name="图片 2"/>
          <p:cNvPicPr>
            <a:picLocks noChangeAspect="1"/>
          </p:cNvPicPr>
          <p:nvPr/>
        </p:nvPicPr>
        <p:blipFill>
          <a:blip r:embed="rId2"/>
          <a:stretch>
            <a:fillRect/>
          </a:stretch>
        </p:blipFill>
        <p:spPr>
          <a:xfrm>
            <a:off x="1970087" y="2547937"/>
            <a:ext cx="5267325" cy="3019425"/>
          </a:xfrm>
          <a:prstGeom prst="rect">
            <a:avLst/>
          </a:prstGeom>
        </p:spPr>
      </p:pic>
    </p:spTree>
    <p:extLst>
      <p:ext uri="{BB962C8B-B14F-4D97-AF65-F5344CB8AC3E}">
        <p14:creationId xmlns:p14="http://schemas.microsoft.com/office/powerpoint/2010/main" val="999670476"/>
      </p:ext>
    </p:extLst>
  </p:cSld>
  <p:clrMapOvr>
    <a:masterClrMapping/>
  </p:clrMapOvr>
  <p:transition spd="med">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4985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213D14F-60F6-4E91-88B1-392731EB84C8}" type="slidenum">
              <a:rPr kumimoji="0" lang="en-US" altLang="zh-CN" sz="1400" b="0" smtClean="0">
                <a:solidFill>
                  <a:schemeClr val="tx1"/>
                </a:solidFill>
              </a:rPr>
              <a:pPr algn="r">
                <a:lnSpc>
                  <a:spcPct val="100000"/>
                </a:lnSpc>
                <a:spcBef>
                  <a:spcPct val="0"/>
                </a:spcBef>
                <a:spcAft>
                  <a:spcPct val="0"/>
                </a:spcAft>
                <a:buClrTx/>
                <a:buSzTx/>
                <a:buFontTx/>
                <a:buNone/>
              </a:pPr>
              <a:t>42</a:t>
            </a:fld>
            <a:endParaRPr kumimoji="0" lang="en-US" altLang="zh-CN" sz="1400" b="0">
              <a:solidFill>
                <a:schemeClr val="tx1"/>
              </a:solidFill>
            </a:endParaRPr>
          </a:p>
        </p:txBody>
      </p:sp>
      <p:sp>
        <p:nvSpPr>
          <p:cNvPr id="6" name="矩形 5"/>
          <p:cNvSpPr/>
          <p:nvPr/>
        </p:nvSpPr>
        <p:spPr>
          <a:xfrm>
            <a:off x="2362200" y="5802313"/>
            <a:ext cx="4572000" cy="369887"/>
          </a:xfrm>
          <a:prstGeom prst="rect">
            <a:avLst/>
          </a:prstGeom>
        </p:spPr>
        <p:txBody>
          <a:bodyPr>
            <a:spAutoFit/>
          </a:bodyPr>
          <a:lstStyle/>
          <a:p>
            <a:pPr algn="ctr">
              <a:defRPr/>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rPr>
              <a:t>4.19 </a:t>
            </a:r>
            <a:r>
              <a:rPr lang="zh-CN" altLang="zh-CN" sz="1400" kern="100" dirty="0">
                <a:latin typeface="Times New Roman" panose="02020603050405020304" pitchFamily="18" charset="0"/>
                <a:cs typeface="Times New Roman" panose="02020603050405020304" pitchFamily="18" charset="0"/>
              </a:rPr>
              <a:t>“左端口写</a:t>
            </a:r>
            <a:r>
              <a:rPr lang="en-US" altLang="zh-CN" kern="100" dirty="0">
                <a:latin typeface="Times New Roman" panose="02020603050405020304" pitchFamily="18" charset="0"/>
              </a:rPr>
              <a:t>—</a:t>
            </a:r>
            <a:r>
              <a:rPr lang="zh-CN" altLang="zh-CN" sz="1400" kern="100" dirty="0">
                <a:latin typeface="Times New Roman" panose="02020603050405020304" pitchFamily="18" charset="0"/>
                <a:cs typeface="Times New Roman" panose="02020603050405020304" pitchFamily="18" charset="0"/>
              </a:rPr>
              <a:t>右端口流水线读”时序</a:t>
            </a:r>
            <a:endParaRPr lang="zh-CN" altLang="en-US" sz="1400" dirty="0"/>
          </a:p>
        </p:txBody>
      </p:sp>
      <p:pic>
        <p:nvPicPr>
          <p:cNvPr id="3" name="图片 2"/>
          <p:cNvPicPr>
            <a:picLocks noChangeAspect="1"/>
          </p:cNvPicPr>
          <p:nvPr/>
        </p:nvPicPr>
        <p:blipFill>
          <a:blip r:embed="rId2"/>
          <a:stretch>
            <a:fillRect/>
          </a:stretch>
        </p:blipFill>
        <p:spPr>
          <a:xfrm>
            <a:off x="533400" y="1257300"/>
            <a:ext cx="8077200" cy="4343400"/>
          </a:xfrm>
          <a:prstGeom prst="rect">
            <a:avLst/>
          </a:prstGeom>
        </p:spPr>
      </p:pic>
    </p:spTree>
    <p:extLst>
      <p:ext uri="{BB962C8B-B14F-4D97-AF65-F5344CB8AC3E}">
        <p14:creationId xmlns:p14="http://schemas.microsoft.com/office/powerpoint/2010/main" val="322615406"/>
      </p:ext>
    </p:extLst>
  </p:cSld>
  <p:clrMapOvr>
    <a:masterClrMapping/>
  </p:clrMapOvr>
  <p:transition spd="med">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D6624FE-8CD3-4DE0-AB09-BFA017EA5B84}"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43</a:t>
            </a:fld>
            <a:endParaRPr kumimoji="0" lang="en-US" altLang="zh-CN" sz="1400" b="0">
              <a:solidFill>
                <a:srgbClr val="FF99FF"/>
              </a:solidFill>
              <a:latin typeface="Arial" panose="020B0604020202020204" pitchFamily="34" charset="0"/>
            </a:endParaRPr>
          </a:p>
        </p:txBody>
      </p:sp>
      <p:sp>
        <p:nvSpPr>
          <p:cNvPr id="2" name="Rectangle 2"/>
          <p:cNvSpPr>
            <a:spLocks noGrp="1" noChangeArrowheads="1"/>
          </p:cNvSpPr>
          <p:nvPr>
            <p:ph type="title"/>
          </p:nvPr>
        </p:nvSpPr>
        <p:spPr>
          <a:xfrm>
            <a:off x="609600" y="549275"/>
            <a:ext cx="8229600" cy="441325"/>
          </a:xfrm>
        </p:spPr>
        <p:txBody>
          <a:bodyPr/>
          <a:lstStyle/>
          <a:p>
            <a:pPr algn="l" eaLnBrk="1" hangingPunct="1">
              <a:defRPr/>
            </a:pPr>
            <a:r>
              <a:rPr lang="zh-CN" altLang="en-US" sz="2800" dirty="0">
                <a:latin typeface="Times New Roman" panose="02020603050405020304" pitchFamily="18" charset="0"/>
                <a:cs typeface="Times New Roman" panose="02020603050405020304" pitchFamily="18" charset="0"/>
              </a:rPr>
              <a:t>双端口</a:t>
            </a:r>
            <a:r>
              <a:rPr lang="en-US" altLang="zh-CN" sz="2800" dirty="0">
                <a:latin typeface="Times New Roman" panose="02020603050405020304" pitchFamily="18" charset="0"/>
                <a:cs typeface="Times New Roman" panose="02020603050405020304" pitchFamily="18" charset="0"/>
              </a:rPr>
              <a:t>RAM</a:t>
            </a:r>
            <a:r>
              <a:rPr lang="zh-CN" altLang="en-US" sz="2800" dirty="0">
                <a:latin typeface="Times New Roman" panose="02020603050405020304" pitchFamily="18" charset="0"/>
                <a:cs typeface="Times New Roman" panose="02020603050405020304" pitchFamily="18" charset="0"/>
              </a:rPr>
              <a:t>工作方式</a:t>
            </a:r>
          </a:p>
        </p:txBody>
      </p:sp>
      <p:sp>
        <p:nvSpPr>
          <p:cNvPr id="250884" name="Rectangle 3"/>
          <p:cNvSpPr>
            <a:spLocks noGrp="1" noChangeArrowheads="1"/>
          </p:cNvSpPr>
          <p:nvPr>
            <p:ph type="body" idx="1"/>
          </p:nvPr>
        </p:nvSpPr>
        <p:spPr>
          <a:xfrm>
            <a:off x="1066800" y="1489075"/>
            <a:ext cx="5638800" cy="4911725"/>
          </a:xfrm>
        </p:spPr>
        <p:txBody>
          <a:bodyPr/>
          <a:lstStyle/>
          <a:p>
            <a:pPr eaLnBrk="1" hangingPunct="1"/>
            <a:r>
              <a:rPr lang="zh-CN" altLang="en-US" dirty="0"/>
              <a:t>中断方式</a:t>
            </a:r>
          </a:p>
          <a:p>
            <a:pPr eaLnBrk="1" hangingPunct="1"/>
            <a:r>
              <a:rPr lang="zh-CN" altLang="en-US" dirty="0"/>
              <a:t>忙逻辑方式</a:t>
            </a:r>
          </a:p>
          <a:p>
            <a:pPr eaLnBrk="1" hangingPunct="1"/>
            <a:r>
              <a:rPr lang="zh-CN" altLang="en-US" dirty="0"/>
              <a:t>信号量方式</a:t>
            </a:r>
          </a:p>
        </p:txBody>
      </p:sp>
    </p:spTree>
    <p:extLst>
      <p:ext uri="{BB962C8B-B14F-4D97-AF65-F5344CB8AC3E}">
        <p14:creationId xmlns:p14="http://schemas.microsoft.com/office/powerpoint/2010/main" val="2280205391"/>
      </p:ext>
    </p:extLst>
  </p:cSld>
  <p:clrMapOvr>
    <a:masterClrMapping/>
  </p:clrMapOvr>
  <p:transition spd="med">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684647C2-ED64-4783-A283-9882274A5DA0}"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44</a:t>
            </a:fld>
            <a:endParaRPr kumimoji="0" lang="en-US" altLang="zh-CN" sz="1400" b="0">
              <a:solidFill>
                <a:srgbClr val="FF99FF"/>
              </a:solidFill>
              <a:latin typeface="Arial" panose="020B0604020202020204" pitchFamily="34" charset="0"/>
            </a:endParaRPr>
          </a:p>
        </p:txBody>
      </p:sp>
      <p:sp>
        <p:nvSpPr>
          <p:cNvPr id="259076" name="Rectangle 3"/>
          <p:cNvSpPr>
            <a:spLocks noGrp="1" noChangeArrowheads="1"/>
          </p:cNvSpPr>
          <p:nvPr>
            <p:ph type="body" idx="1"/>
          </p:nvPr>
        </p:nvSpPr>
        <p:spPr>
          <a:xfrm>
            <a:off x="457200" y="1447800"/>
            <a:ext cx="8305800" cy="4572000"/>
          </a:xfrm>
        </p:spPr>
        <p:txBody>
          <a:bodyPr/>
          <a:lstStyle/>
          <a:p>
            <a:r>
              <a:rPr lang="zh-CN" altLang="en-US" sz="2400" dirty="0"/>
              <a:t>如何选择随机存储器</a:t>
            </a:r>
            <a:endParaRPr lang="en-US" altLang="zh-CN" sz="2400" dirty="0">
              <a:solidFill>
                <a:schemeClr val="tx1"/>
              </a:solidFill>
            </a:endParaRPr>
          </a:p>
          <a:p>
            <a:pPr lvl="1"/>
            <a:r>
              <a:rPr lang="zh-CN" altLang="en-US" sz="2200" dirty="0">
                <a:solidFill>
                  <a:schemeClr val="tx1"/>
                </a:solidFill>
              </a:rPr>
              <a:t>成本：如果系统随机存储器的容量不是很大，一般采用</a:t>
            </a:r>
            <a:r>
              <a:rPr lang="en-US" altLang="zh-CN" sz="2200" dirty="0">
                <a:solidFill>
                  <a:schemeClr val="tx1"/>
                </a:solidFill>
              </a:rPr>
              <a:t>SRAM</a:t>
            </a:r>
            <a:r>
              <a:rPr lang="zh-CN" altLang="en-US" sz="2200" dirty="0">
                <a:solidFill>
                  <a:schemeClr val="tx1"/>
                </a:solidFill>
              </a:rPr>
              <a:t>，反之，选择</a:t>
            </a:r>
            <a:r>
              <a:rPr lang="en-US" altLang="zh-CN" sz="2200" dirty="0">
                <a:solidFill>
                  <a:schemeClr val="tx1"/>
                </a:solidFill>
              </a:rPr>
              <a:t>DRAM</a:t>
            </a:r>
            <a:r>
              <a:rPr lang="zh-CN" altLang="en-US" sz="2200" dirty="0">
                <a:solidFill>
                  <a:schemeClr val="tx1"/>
                </a:solidFill>
              </a:rPr>
              <a:t>存储器；</a:t>
            </a:r>
          </a:p>
          <a:p>
            <a:pPr lvl="1"/>
            <a:r>
              <a:rPr lang="zh-CN" altLang="en-US" sz="2200" dirty="0">
                <a:solidFill>
                  <a:schemeClr val="tx1"/>
                </a:solidFill>
              </a:rPr>
              <a:t>若嵌入式处理器芯片已集成了</a:t>
            </a:r>
            <a:r>
              <a:rPr lang="en-US" altLang="zh-CN" sz="2200" dirty="0">
                <a:solidFill>
                  <a:schemeClr val="tx1"/>
                </a:solidFill>
              </a:rPr>
              <a:t>DRAM</a:t>
            </a:r>
            <a:r>
              <a:rPr lang="zh-CN" altLang="en-US" sz="2200" dirty="0">
                <a:solidFill>
                  <a:schemeClr val="tx1"/>
                </a:solidFill>
              </a:rPr>
              <a:t>控制器，可选择</a:t>
            </a:r>
            <a:r>
              <a:rPr lang="en-US" altLang="zh-CN" sz="2200" dirty="0">
                <a:solidFill>
                  <a:schemeClr val="tx1"/>
                </a:solidFill>
              </a:rPr>
              <a:t>DRAM</a:t>
            </a:r>
            <a:r>
              <a:rPr lang="zh-CN" altLang="en-US" sz="2200" dirty="0">
                <a:solidFill>
                  <a:schemeClr val="tx1"/>
                </a:solidFill>
              </a:rPr>
              <a:t>；</a:t>
            </a:r>
          </a:p>
          <a:p>
            <a:pPr lvl="1"/>
            <a:r>
              <a:rPr lang="zh-CN" altLang="en-US" sz="2200" dirty="0">
                <a:solidFill>
                  <a:schemeClr val="tx1"/>
                </a:solidFill>
              </a:rPr>
              <a:t>一般，小规模的嵌入式系统不建议使用分离的</a:t>
            </a:r>
            <a:r>
              <a:rPr lang="en-US" altLang="zh-CN" sz="2200" dirty="0">
                <a:solidFill>
                  <a:schemeClr val="tx1"/>
                </a:solidFill>
              </a:rPr>
              <a:t>DRAM</a:t>
            </a:r>
            <a:r>
              <a:rPr lang="zh-CN" altLang="en-US" sz="2200" dirty="0">
                <a:solidFill>
                  <a:schemeClr val="tx1"/>
                </a:solidFill>
              </a:rPr>
              <a:t>控制器＋</a:t>
            </a:r>
            <a:r>
              <a:rPr lang="en-US" altLang="zh-CN" sz="2200" dirty="0">
                <a:solidFill>
                  <a:schemeClr val="tx1"/>
                </a:solidFill>
              </a:rPr>
              <a:t>DRAM</a:t>
            </a:r>
            <a:r>
              <a:rPr lang="zh-CN" altLang="en-US" sz="2200" dirty="0">
                <a:solidFill>
                  <a:schemeClr val="tx1"/>
                </a:solidFill>
              </a:rPr>
              <a:t>的方案，会增加系统的复杂性；</a:t>
            </a:r>
          </a:p>
          <a:p>
            <a:pPr lvl="1"/>
            <a:r>
              <a:rPr lang="zh-CN" altLang="en-US" sz="2200" dirty="0">
                <a:solidFill>
                  <a:schemeClr val="tx1"/>
                </a:solidFill>
              </a:rPr>
              <a:t>对于特别高速的应用，可使用</a:t>
            </a:r>
            <a:r>
              <a:rPr lang="en-US" altLang="zh-CN" sz="2200" dirty="0">
                <a:solidFill>
                  <a:schemeClr val="tx1"/>
                </a:solidFill>
              </a:rPr>
              <a:t>SRAM</a:t>
            </a:r>
            <a:r>
              <a:rPr lang="zh-CN" altLang="en-US" sz="2200" dirty="0">
                <a:solidFill>
                  <a:schemeClr val="tx1"/>
                </a:solidFill>
              </a:rPr>
              <a:t>；</a:t>
            </a:r>
          </a:p>
          <a:p>
            <a:pPr lvl="1"/>
            <a:r>
              <a:rPr lang="zh-CN" altLang="en-US" sz="2200" dirty="0">
                <a:solidFill>
                  <a:schemeClr val="tx1"/>
                </a:solidFill>
              </a:rPr>
              <a:t>若嵌入式系统对功耗很敏感，可使用</a:t>
            </a:r>
            <a:r>
              <a:rPr lang="en-US" altLang="zh-CN" sz="2200" dirty="0">
                <a:solidFill>
                  <a:schemeClr val="tx1"/>
                </a:solidFill>
              </a:rPr>
              <a:t>DRAM</a:t>
            </a:r>
            <a:r>
              <a:rPr lang="zh-CN" altLang="en-US" sz="2200" dirty="0">
                <a:solidFill>
                  <a:schemeClr val="tx1"/>
                </a:solidFill>
              </a:rPr>
              <a:t>；</a:t>
            </a:r>
            <a:r>
              <a:rPr lang="zh-CN" altLang="en-US" dirty="0">
                <a:solidFill>
                  <a:schemeClr val="tx1"/>
                </a:solidFill>
              </a:rPr>
              <a:t> </a:t>
            </a:r>
            <a:endParaRPr lang="en-US" altLang="zh-CN" dirty="0">
              <a:solidFill>
                <a:schemeClr val="tx1"/>
              </a:solidFill>
            </a:endParaRPr>
          </a:p>
          <a:p>
            <a:pPr lvl="1">
              <a:lnSpc>
                <a:spcPct val="100000"/>
              </a:lnSpc>
            </a:pPr>
            <a:r>
              <a:rPr lang="zh-CN" altLang="en-US" sz="2200" dirty="0">
                <a:solidFill>
                  <a:schemeClr val="tx1"/>
                </a:solidFill>
              </a:rPr>
              <a:t>复杂嵌入式系统可使用</a:t>
            </a:r>
            <a:r>
              <a:rPr lang="en-US" altLang="zh-CN" sz="2200" dirty="0">
                <a:solidFill>
                  <a:schemeClr val="tx1"/>
                </a:solidFill>
              </a:rPr>
              <a:t>SRAM</a:t>
            </a:r>
            <a:r>
              <a:rPr lang="zh-CN" altLang="en-US" sz="2200" dirty="0">
                <a:solidFill>
                  <a:schemeClr val="tx1"/>
                </a:solidFill>
              </a:rPr>
              <a:t>和</a:t>
            </a:r>
            <a:r>
              <a:rPr lang="en-US" altLang="zh-CN" sz="2200" dirty="0">
                <a:solidFill>
                  <a:schemeClr val="tx1"/>
                </a:solidFill>
              </a:rPr>
              <a:t>DRAM</a:t>
            </a:r>
            <a:r>
              <a:rPr lang="zh-CN" altLang="en-US" sz="2200" dirty="0">
                <a:solidFill>
                  <a:schemeClr val="tx1"/>
                </a:solidFill>
              </a:rPr>
              <a:t>混合设计的方案；</a:t>
            </a:r>
          </a:p>
          <a:p>
            <a:pPr lvl="1">
              <a:lnSpc>
                <a:spcPct val="100000"/>
              </a:lnSpc>
            </a:pPr>
            <a:r>
              <a:rPr lang="zh-CN" altLang="en-US" sz="2200" dirty="0">
                <a:solidFill>
                  <a:schemeClr val="tx1"/>
                </a:solidFill>
              </a:rPr>
              <a:t>基于</a:t>
            </a:r>
            <a:r>
              <a:rPr lang="en-US" altLang="zh-CN" sz="2200" dirty="0">
                <a:solidFill>
                  <a:schemeClr val="tx1"/>
                </a:solidFill>
              </a:rPr>
              <a:t>32</a:t>
            </a:r>
            <a:r>
              <a:rPr lang="zh-CN" altLang="en-US" sz="2200" dirty="0">
                <a:solidFill>
                  <a:schemeClr val="tx1"/>
                </a:solidFill>
              </a:rPr>
              <a:t>位嵌入式处理器的嵌入式系统一般会使用</a:t>
            </a:r>
            <a:r>
              <a:rPr lang="en-US" altLang="zh-CN" sz="2200" dirty="0">
                <a:solidFill>
                  <a:schemeClr val="tx1"/>
                </a:solidFill>
              </a:rPr>
              <a:t>DRAM</a:t>
            </a:r>
            <a:r>
              <a:rPr lang="zh-CN" altLang="en-US" sz="2200" dirty="0">
                <a:solidFill>
                  <a:schemeClr val="tx1"/>
                </a:solidFill>
              </a:rPr>
              <a:t>；</a:t>
            </a:r>
          </a:p>
          <a:p>
            <a:pPr lvl="1">
              <a:lnSpc>
                <a:spcPct val="100000"/>
              </a:lnSpc>
            </a:pPr>
            <a:r>
              <a:rPr lang="zh-CN" altLang="en-US" sz="2200" dirty="0">
                <a:solidFill>
                  <a:schemeClr val="tx1"/>
                </a:solidFill>
              </a:rPr>
              <a:t>双端口</a:t>
            </a:r>
            <a:r>
              <a:rPr lang="en-US" altLang="zh-CN" sz="2200" dirty="0">
                <a:solidFill>
                  <a:schemeClr val="tx1"/>
                </a:solidFill>
              </a:rPr>
              <a:t>RAM</a:t>
            </a:r>
            <a:r>
              <a:rPr lang="zh-CN" altLang="en-US" sz="2200" dirty="0">
                <a:solidFill>
                  <a:schemeClr val="tx1"/>
                </a:solidFill>
              </a:rPr>
              <a:t>价格较高，通常用于两个数据处理单元之间的高速数据共享。</a:t>
            </a:r>
          </a:p>
          <a:p>
            <a:pPr lvl="1"/>
            <a:endParaRPr lang="zh-CN" altLang="en-US" dirty="0">
              <a:solidFill>
                <a:schemeClr val="tx1"/>
              </a:solidFill>
            </a:endParaRP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69010882"/>
      </p:ext>
    </p:extLst>
  </p:cSld>
  <p:clrMapOvr>
    <a:masterClrMapping/>
  </p:clrMapOvr>
  <p:transition spd="med">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40A3946-BA04-4E9C-9C6C-21CE29AD2C3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45</a:t>
            </a:fld>
            <a:endParaRPr kumimoji="0" lang="en-US" altLang="zh-CN" sz="1400" b="0">
              <a:solidFill>
                <a:srgbClr val="FF99FF"/>
              </a:solidFill>
              <a:latin typeface="Arial" panose="020B0604020202020204" pitchFamily="34" charset="0"/>
            </a:endParaRPr>
          </a:p>
        </p:txBody>
      </p:sp>
      <p:sp>
        <p:nvSpPr>
          <p:cNvPr id="174082" name="Rectangle 2"/>
          <p:cNvSpPr>
            <a:spLocks noGrp="1" noChangeArrowheads="1"/>
          </p:cNvSpPr>
          <p:nvPr>
            <p:ph type="title"/>
          </p:nvPr>
        </p:nvSpPr>
        <p:spPr/>
        <p:txBody>
          <a:bodyPr/>
          <a:lstStyle/>
          <a:p>
            <a:pPr eaLnBrk="1" hangingPunct="1">
              <a:defRPr/>
            </a:pPr>
            <a:r>
              <a:rPr lang="zh-CN" altLang="en-US" dirty="0"/>
              <a:t>只读存储器</a:t>
            </a:r>
          </a:p>
        </p:txBody>
      </p:sp>
      <p:sp>
        <p:nvSpPr>
          <p:cNvPr id="262148" name="Rectangle 3"/>
          <p:cNvSpPr>
            <a:spLocks noGrp="1" noChangeArrowheads="1"/>
          </p:cNvSpPr>
          <p:nvPr>
            <p:ph type="body" idx="1"/>
          </p:nvPr>
        </p:nvSpPr>
        <p:spPr>
          <a:xfrm>
            <a:off x="762000" y="1371600"/>
            <a:ext cx="8080375" cy="4343400"/>
          </a:xfrm>
        </p:spPr>
        <p:txBody>
          <a:bodyPr/>
          <a:lstStyle/>
          <a:p>
            <a:pPr eaLnBrk="1" hangingPunct="1"/>
            <a:r>
              <a:rPr lang="zh-CN" altLang="en-US" sz="2400" dirty="0"/>
              <a:t>掩模</a:t>
            </a:r>
            <a:r>
              <a:rPr lang="en-US" altLang="zh-CN" sz="2400" dirty="0"/>
              <a:t>ROM</a:t>
            </a:r>
          </a:p>
          <a:p>
            <a:pPr eaLnBrk="1" hangingPunct="1"/>
            <a:r>
              <a:rPr lang="en-US" altLang="zh-CN" sz="2400" dirty="0"/>
              <a:t>PROM</a:t>
            </a:r>
          </a:p>
          <a:p>
            <a:pPr eaLnBrk="1" hangingPunct="1"/>
            <a:r>
              <a:rPr lang="en-US" altLang="zh-CN" sz="2400" dirty="0"/>
              <a:t>EPROM</a:t>
            </a:r>
          </a:p>
          <a:p>
            <a:pPr eaLnBrk="1" hangingPunct="1"/>
            <a:r>
              <a:rPr lang="en-US" altLang="zh-CN" sz="2400" dirty="0"/>
              <a:t>EEPROM</a:t>
            </a:r>
          </a:p>
          <a:p>
            <a:pPr eaLnBrk="1" hangingPunct="1"/>
            <a:r>
              <a:rPr lang="en-US" altLang="zh-CN" sz="2400" dirty="0"/>
              <a:t>FLASH</a:t>
            </a:r>
          </a:p>
          <a:p>
            <a:pPr lvl="1" eaLnBrk="1" hangingPunct="1"/>
            <a:r>
              <a:rPr lang="zh-CN" altLang="en-US" dirty="0"/>
              <a:t>应用</a:t>
            </a:r>
          </a:p>
          <a:p>
            <a:pPr lvl="2" eaLnBrk="1" hangingPunct="1"/>
            <a:r>
              <a:rPr lang="zh-CN" altLang="en-US" dirty="0"/>
              <a:t>普通的程序存储器</a:t>
            </a:r>
          </a:p>
          <a:p>
            <a:pPr lvl="2" eaLnBrk="1" hangingPunct="1"/>
            <a:r>
              <a:rPr lang="en-US" altLang="zh-CN" dirty="0"/>
              <a:t>flash</a:t>
            </a:r>
            <a:r>
              <a:rPr lang="zh-CN" altLang="en-US" dirty="0"/>
              <a:t>文件系统</a:t>
            </a:r>
          </a:p>
          <a:p>
            <a:pPr lvl="2" eaLnBrk="1" hangingPunct="1"/>
            <a:r>
              <a:rPr lang="zh-CN" altLang="en-US" dirty="0"/>
              <a:t>便携装置的存储器：</a:t>
            </a:r>
            <a:r>
              <a:rPr lang="en-US" altLang="zh-CN" dirty="0"/>
              <a:t>PDA</a:t>
            </a:r>
            <a:r>
              <a:rPr lang="zh-CN" altLang="en-US" dirty="0"/>
              <a:t>，数码相机等</a:t>
            </a:r>
          </a:p>
        </p:txBody>
      </p:sp>
      <p:sp>
        <p:nvSpPr>
          <p:cNvPr id="174084" name="AutoShape 4"/>
          <p:cNvSpPr>
            <a:spLocks noChangeArrowheads="1"/>
          </p:cNvSpPr>
          <p:nvPr/>
        </p:nvSpPr>
        <p:spPr bwMode="auto">
          <a:xfrm>
            <a:off x="4191000" y="1371600"/>
            <a:ext cx="4494213" cy="2286000"/>
          </a:xfrm>
          <a:prstGeom prst="roundRect">
            <a:avLst>
              <a:gd name="adj" fmla="val 5417"/>
            </a:avLst>
          </a:prstGeom>
          <a:solidFill>
            <a:srgbClr val="008000"/>
          </a:solidFill>
          <a:ln w="9525">
            <a:solidFill>
              <a:srgbClr val="FF6600"/>
            </a:solidFill>
            <a:round/>
            <a:headEnd/>
            <a:tailEnd/>
          </a:ln>
        </p:spPr>
        <p:txBody>
          <a:bodyPr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kumimoji="0" lang="en-US" altLang="zh-CN" sz="2400" b="0" dirty="0">
                <a:solidFill>
                  <a:srgbClr val="FFFFCC"/>
                </a:solidFill>
                <a:latin typeface="Arial" panose="020B0604020202020204" pitchFamily="34" charset="0"/>
              </a:rPr>
              <a:t>    </a:t>
            </a:r>
            <a:r>
              <a:rPr kumimoji="0" lang="zh-CN" altLang="en-US" sz="2400" b="0" dirty="0">
                <a:solidFill>
                  <a:srgbClr val="FFFFCC"/>
                </a:solidFill>
                <a:latin typeface="Arial" panose="020B0604020202020204" pitchFamily="34" charset="0"/>
              </a:rPr>
              <a:t>按照向其中写入新数据的方法及其可以重写的次数来划分。</a:t>
            </a:r>
          </a:p>
          <a:p>
            <a:pPr eaLnBrk="1" hangingPunct="1">
              <a:lnSpc>
                <a:spcPct val="100000"/>
              </a:lnSpc>
              <a:spcBef>
                <a:spcPct val="0"/>
              </a:spcBef>
              <a:spcAft>
                <a:spcPct val="0"/>
              </a:spcAft>
              <a:buClrTx/>
              <a:buSzTx/>
              <a:buFontTx/>
              <a:buNone/>
            </a:pPr>
            <a:r>
              <a:rPr kumimoji="0" lang="zh-CN" altLang="en-US" sz="2400" b="0" dirty="0">
                <a:solidFill>
                  <a:srgbClr val="FFFFCC"/>
                </a:solidFill>
                <a:latin typeface="Arial" panose="020B0604020202020204" pitchFamily="34" charset="0"/>
              </a:rPr>
              <a:t>    反映了</a:t>
            </a:r>
            <a:r>
              <a:rPr kumimoji="0" lang="en-US" altLang="zh-CN" sz="2400" b="0" dirty="0">
                <a:solidFill>
                  <a:srgbClr val="FFFFCC"/>
                </a:solidFill>
                <a:latin typeface="Arial" panose="020B0604020202020204" pitchFamily="34" charset="0"/>
              </a:rPr>
              <a:t>ROM</a:t>
            </a:r>
            <a:r>
              <a:rPr kumimoji="0" lang="zh-CN" altLang="en-US" sz="2400" b="0" dirty="0">
                <a:solidFill>
                  <a:srgbClr val="FFFFCC"/>
                </a:solidFill>
                <a:latin typeface="Arial" panose="020B0604020202020204" pitchFamily="34" charset="0"/>
              </a:rPr>
              <a:t>从掩膜到一次性可编程，再到可擦写可编程的演化过程。 </a:t>
            </a:r>
          </a:p>
        </p:txBody>
      </p:sp>
    </p:spTree>
    <p:extLst>
      <p:ext uri="{BB962C8B-B14F-4D97-AF65-F5344CB8AC3E}">
        <p14:creationId xmlns:p14="http://schemas.microsoft.com/office/powerpoint/2010/main" val="28410796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EDAC5F2E-AFA1-47E3-BA6A-8715511D74D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46</a:t>
            </a:fld>
            <a:endParaRPr kumimoji="0" lang="en-US" altLang="zh-CN" sz="1400" b="0">
              <a:solidFill>
                <a:srgbClr val="FF99FF"/>
              </a:solidFill>
              <a:latin typeface="Arial" panose="020B0604020202020204" pitchFamily="34" charset="0"/>
            </a:endParaRPr>
          </a:p>
        </p:txBody>
      </p:sp>
      <p:sp>
        <p:nvSpPr>
          <p:cNvPr id="263171" name="Rectangle 2"/>
          <p:cNvSpPr>
            <a:spLocks noGrp="1" noChangeArrowheads="1"/>
          </p:cNvSpPr>
          <p:nvPr>
            <p:ph type="body" idx="1"/>
          </p:nvPr>
        </p:nvSpPr>
        <p:spPr>
          <a:xfrm>
            <a:off x="609600" y="1295400"/>
            <a:ext cx="7778750" cy="4602163"/>
          </a:xfrm>
        </p:spPr>
        <p:txBody>
          <a:bodyPr/>
          <a:lstStyle/>
          <a:p>
            <a:pPr eaLnBrk="1" hangingPunct="1"/>
            <a:r>
              <a:rPr lang="zh-CN" altLang="en-US" dirty="0"/>
              <a:t>掩膜</a:t>
            </a:r>
            <a:r>
              <a:rPr lang="en-US" altLang="zh-CN" dirty="0"/>
              <a:t>ROM</a:t>
            </a:r>
          </a:p>
          <a:p>
            <a:pPr lvl="1" eaLnBrk="1" hangingPunct="1"/>
            <a:r>
              <a:rPr lang="zh-CN" altLang="en-US" dirty="0"/>
              <a:t>内容在芯片生产出来前就指定；</a:t>
            </a:r>
          </a:p>
          <a:p>
            <a:pPr lvl="1" eaLnBrk="1" hangingPunct="1"/>
            <a:r>
              <a:rPr lang="zh-CN" altLang="en-US" dirty="0"/>
              <a:t>主要优点是大批量生产时的成本较低；</a:t>
            </a:r>
          </a:p>
          <a:p>
            <a:pPr lvl="1" eaLnBrk="1" hangingPunct="1"/>
            <a:r>
              <a:rPr lang="zh-CN" altLang="en-US" dirty="0"/>
              <a:t>掩膜型</a:t>
            </a:r>
            <a:r>
              <a:rPr lang="en-US" altLang="zh-CN" dirty="0"/>
              <a:t>ROM</a:t>
            </a:r>
            <a:r>
              <a:rPr lang="zh-CN" altLang="en-US" dirty="0"/>
              <a:t>分为</a:t>
            </a:r>
            <a:r>
              <a:rPr lang="en-US" altLang="zh-CN" dirty="0"/>
              <a:t>MOS</a:t>
            </a:r>
            <a:r>
              <a:rPr lang="zh-CN" altLang="en-US" dirty="0"/>
              <a:t>型和双极型两种</a:t>
            </a:r>
          </a:p>
          <a:p>
            <a:pPr lvl="2" eaLnBrk="1" hangingPunct="1"/>
            <a:r>
              <a:rPr lang="en-US" altLang="zh-CN" sz="2400" dirty="0">
                <a:solidFill>
                  <a:srgbClr val="FFC000"/>
                </a:solidFill>
              </a:rPr>
              <a:t>MOS</a:t>
            </a:r>
            <a:r>
              <a:rPr lang="zh-CN" altLang="en-US" sz="2400" dirty="0">
                <a:solidFill>
                  <a:srgbClr val="FFC000"/>
                </a:solidFill>
              </a:rPr>
              <a:t>型</a:t>
            </a:r>
            <a:r>
              <a:rPr lang="zh-CN" altLang="en-US" sz="2400" dirty="0"/>
              <a:t>功耗小，速度较慢，早期微型机中用的主要是</a:t>
            </a:r>
            <a:r>
              <a:rPr lang="en-US" altLang="zh-CN" sz="2400" dirty="0"/>
              <a:t>MOS</a:t>
            </a:r>
            <a:r>
              <a:rPr lang="zh-CN" altLang="en-US" sz="2400" dirty="0"/>
              <a:t>型；</a:t>
            </a:r>
          </a:p>
          <a:p>
            <a:pPr lvl="2" eaLnBrk="1" hangingPunct="1"/>
            <a:r>
              <a:rPr lang="zh-CN" altLang="en-US" sz="2400" dirty="0">
                <a:solidFill>
                  <a:srgbClr val="FFC000"/>
                </a:solidFill>
              </a:rPr>
              <a:t>双极型</a:t>
            </a:r>
            <a:r>
              <a:rPr lang="zh-CN" altLang="en-US" sz="2400" dirty="0"/>
              <a:t>速度快，但功耗大，只用在速度较高的系统中。</a:t>
            </a:r>
          </a:p>
        </p:txBody>
      </p:sp>
    </p:spTree>
    <p:extLst>
      <p:ext uri="{BB962C8B-B14F-4D97-AF65-F5344CB8AC3E}">
        <p14:creationId xmlns:p14="http://schemas.microsoft.com/office/powerpoint/2010/main" val="2451381317"/>
      </p:ext>
    </p:extLst>
  </p:cSld>
  <p:clrMapOvr>
    <a:masterClrMapping/>
  </p:clrMapOvr>
  <p:transition spd="med">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6419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EFA24C8-4ED3-488A-8C0E-2344C740DA89}" type="slidenum">
              <a:rPr kumimoji="0" lang="en-US" altLang="zh-CN" sz="1400" b="0" smtClean="0">
                <a:solidFill>
                  <a:schemeClr val="tx1"/>
                </a:solidFill>
              </a:rPr>
              <a:pPr algn="r">
                <a:lnSpc>
                  <a:spcPct val="100000"/>
                </a:lnSpc>
                <a:spcBef>
                  <a:spcPct val="0"/>
                </a:spcBef>
                <a:spcAft>
                  <a:spcPct val="0"/>
                </a:spcAft>
                <a:buClrTx/>
                <a:buSzTx/>
                <a:buFontTx/>
                <a:buNone/>
              </a:pPr>
              <a:t>47</a:t>
            </a:fld>
            <a:endParaRPr kumimoji="0" lang="en-US" altLang="zh-CN" sz="1400" b="0">
              <a:solidFill>
                <a:schemeClr val="tx1"/>
              </a:solidFill>
            </a:endParaRPr>
          </a:p>
        </p:txBody>
      </p:sp>
      <p:sp>
        <p:nvSpPr>
          <p:cNvPr id="6" name="矩形 5"/>
          <p:cNvSpPr/>
          <p:nvPr/>
        </p:nvSpPr>
        <p:spPr>
          <a:xfrm>
            <a:off x="457200" y="5689600"/>
            <a:ext cx="8229600" cy="584200"/>
          </a:xfrm>
          <a:prstGeom prst="rect">
            <a:avLst/>
          </a:prstGeom>
        </p:spPr>
        <p:txBody>
          <a:bodyPr>
            <a:spAutoFit/>
          </a:bodyPr>
          <a:lstStyle/>
          <a:p>
            <a:pPr indent="914400" algn="ctr">
              <a:spcAft>
                <a:spcPts val="0"/>
              </a:spcAft>
              <a:defRPr/>
            </a:pPr>
            <a:r>
              <a:rPr lang="en-US" altLang="zh-CN" sz="1600" kern="100" dirty="0">
                <a:latin typeface="Times New Roman" panose="02020603050405020304" pitchFamily="18" charset="0"/>
                <a:cs typeface="Times New Roman" panose="02020603050405020304" pitchFamily="18" charset="0"/>
              </a:rPr>
              <a:t>(a) </a:t>
            </a:r>
            <a:r>
              <a:rPr lang="zh-CN" altLang="zh-CN" sz="1600" kern="100" dirty="0">
                <a:latin typeface="Times New Roman" panose="02020603050405020304" pitchFamily="18" charset="0"/>
                <a:cs typeface="Times New Roman" panose="02020603050405020304" pitchFamily="18" charset="0"/>
              </a:rPr>
              <a:t>二极管掩膜</a:t>
            </a:r>
            <a:r>
              <a:rPr lang="en-US" altLang="zh-CN" sz="1600" kern="100" dirty="0">
                <a:latin typeface="Times New Roman" panose="02020603050405020304" pitchFamily="18" charset="0"/>
                <a:cs typeface="Times New Roman" panose="02020603050405020304" pitchFamily="18" charset="0"/>
              </a:rPr>
              <a:t>ROM                                                      (b) </a:t>
            </a:r>
            <a:r>
              <a:rPr lang="zh-CN" altLang="zh-CN" sz="1600" kern="100" dirty="0">
                <a:latin typeface="Times New Roman" panose="02020603050405020304" pitchFamily="18" charset="0"/>
                <a:cs typeface="Times New Roman" panose="02020603050405020304" pitchFamily="18" charset="0"/>
              </a:rPr>
              <a:t>双极型掩膜</a:t>
            </a:r>
            <a:r>
              <a:rPr lang="en-US" altLang="zh-CN" sz="1600" kern="100" dirty="0">
                <a:latin typeface="Times New Roman" panose="02020603050405020304" pitchFamily="18" charset="0"/>
                <a:cs typeface="Times New Roman" panose="02020603050405020304" pitchFamily="18" charset="0"/>
              </a:rPr>
              <a:t>ROM</a:t>
            </a:r>
            <a:endParaRPr lang="zh-CN" altLang="zh-CN" sz="2400" kern="100" dirty="0">
              <a:latin typeface="Calibri" panose="020F0502020204030204" pitchFamily="34" charset="0"/>
              <a:cs typeface="Times New Roman" panose="02020603050405020304" pitchFamily="18" charset="0"/>
            </a:endParaRPr>
          </a:p>
          <a:p>
            <a:pPr algn="ctr">
              <a:defRPr/>
            </a:pPr>
            <a:r>
              <a:rPr lang="zh-CN" altLang="zh-CN" sz="1600" kern="100" dirty="0">
                <a:latin typeface="Times New Roman" panose="02020603050405020304" pitchFamily="18" charset="0"/>
                <a:cs typeface="Times New Roman" panose="02020603050405020304" pitchFamily="18" charset="0"/>
              </a:rPr>
              <a:t>图</a:t>
            </a:r>
            <a:r>
              <a:rPr lang="en-US" altLang="zh-CN" sz="1600" kern="100" dirty="0">
                <a:latin typeface="Times New Roman" panose="02020603050405020304" pitchFamily="18" charset="0"/>
              </a:rPr>
              <a:t>4.20 </a:t>
            </a:r>
            <a:r>
              <a:rPr lang="zh-CN" altLang="zh-CN" sz="1600" kern="100" dirty="0">
                <a:latin typeface="Times New Roman" panose="02020603050405020304" pitchFamily="18" charset="0"/>
                <a:cs typeface="Times New Roman" panose="02020603050405020304" pitchFamily="18" charset="0"/>
              </a:rPr>
              <a:t>二极管、三极管掩膜</a:t>
            </a:r>
            <a:r>
              <a:rPr lang="en-US" altLang="zh-CN" sz="1600" kern="100" dirty="0">
                <a:latin typeface="Times New Roman" panose="02020603050405020304" pitchFamily="18" charset="0"/>
              </a:rPr>
              <a:t>ROM</a:t>
            </a:r>
            <a:r>
              <a:rPr lang="zh-CN" altLang="zh-CN" sz="1600" kern="100" dirty="0">
                <a:latin typeface="Times New Roman" panose="02020603050405020304" pitchFamily="18" charset="0"/>
                <a:cs typeface="Times New Roman" panose="02020603050405020304" pitchFamily="18" charset="0"/>
              </a:rPr>
              <a:t>逻辑</a:t>
            </a:r>
            <a:endParaRPr lang="zh-CN" altLang="en-US" sz="1400" dirty="0"/>
          </a:p>
        </p:txBody>
      </p:sp>
      <p:pic>
        <p:nvPicPr>
          <p:cNvPr id="3" name="图片 2"/>
          <p:cNvPicPr>
            <a:picLocks noChangeAspect="1"/>
          </p:cNvPicPr>
          <p:nvPr/>
        </p:nvPicPr>
        <p:blipFill>
          <a:blip r:embed="rId2"/>
          <a:stretch>
            <a:fillRect/>
          </a:stretch>
        </p:blipFill>
        <p:spPr>
          <a:xfrm>
            <a:off x="1138237" y="2019300"/>
            <a:ext cx="7458075" cy="3505200"/>
          </a:xfrm>
          <a:prstGeom prst="rect">
            <a:avLst/>
          </a:prstGeom>
        </p:spPr>
      </p:pic>
    </p:spTree>
    <p:extLst>
      <p:ext uri="{BB962C8B-B14F-4D97-AF65-F5344CB8AC3E}">
        <p14:creationId xmlns:p14="http://schemas.microsoft.com/office/powerpoint/2010/main" val="1523569727"/>
      </p:ext>
    </p:extLst>
  </p:cSld>
  <p:clrMapOvr>
    <a:masterClrMapping/>
  </p:clrMapOvr>
  <p:transition spd="med">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43" name="Picture 2" descr="s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4" y="1812855"/>
            <a:ext cx="5400675" cy="3987870"/>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66244" name="Text Box 3"/>
          <p:cNvSpPr txBox="1">
            <a:spLocks noChangeArrowheads="1"/>
          </p:cNvSpPr>
          <p:nvPr/>
        </p:nvSpPr>
        <p:spPr bwMode="auto">
          <a:xfrm>
            <a:off x="3352800" y="5867400"/>
            <a:ext cx="193864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r>
              <a:rPr kumimoji="0" lang="en-US" altLang="zh-CN" sz="1800" b="0" dirty="0">
                <a:solidFill>
                  <a:schemeClr val="tx1"/>
                </a:solidFill>
                <a:latin typeface="Arial" panose="020B0604020202020204" pitchFamily="34" charset="0"/>
              </a:rPr>
              <a:t>MOS</a:t>
            </a:r>
            <a:r>
              <a:rPr kumimoji="0" lang="zh-CN" altLang="en-US" sz="1800" b="0" dirty="0">
                <a:solidFill>
                  <a:schemeClr val="tx1"/>
                </a:solidFill>
                <a:latin typeface="Arial" panose="020B0604020202020204" pitchFamily="34" charset="0"/>
              </a:rPr>
              <a:t>型掩膜</a:t>
            </a:r>
            <a:r>
              <a:rPr kumimoji="0" lang="en-US" altLang="zh-CN" sz="1800" b="0" dirty="0">
                <a:solidFill>
                  <a:schemeClr val="tx1"/>
                </a:solidFill>
                <a:latin typeface="Arial" panose="020B0604020202020204" pitchFamily="34" charset="0"/>
              </a:rPr>
              <a:t>ROM</a:t>
            </a:r>
          </a:p>
        </p:txBody>
      </p:sp>
    </p:spTree>
    <p:extLst>
      <p:ext uri="{BB962C8B-B14F-4D97-AF65-F5344CB8AC3E}">
        <p14:creationId xmlns:p14="http://schemas.microsoft.com/office/powerpoint/2010/main" val="96602929"/>
      </p:ext>
    </p:extLst>
  </p:cSld>
  <p:clrMapOvr>
    <a:masterClrMapping/>
  </p:clrMapOvr>
  <p:transition spd="med">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CA334A6-958C-4942-9005-0932CF437610}"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49</a:t>
            </a:fld>
            <a:endParaRPr kumimoji="0" lang="en-US" altLang="zh-CN" sz="1400" b="0">
              <a:solidFill>
                <a:srgbClr val="FF99FF"/>
              </a:solidFill>
              <a:latin typeface="Arial" panose="020B0604020202020204" pitchFamily="34" charset="0"/>
            </a:endParaRPr>
          </a:p>
        </p:txBody>
      </p:sp>
      <p:sp>
        <p:nvSpPr>
          <p:cNvPr id="268291" name="Rectangle 2"/>
          <p:cNvSpPr>
            <a:spLocks noGrp="1" noChangeArrowheads="1"/>
          </p:cNvSpPr>
          <p:nvPr>
            <p:ph type="body" idx="1"/>
          </p:nvPr>
        </p:nvSpPr>
        <p:spPr/>
        <p:txBody>
          <a:bodyPr>
            <a:normAutofit/>
          </a:bodyPr>
          <a:lstStyle/>
          <a:p>
            <a:pPr eaLnBrk="1" hangingPunct="1"/>
            <a:r>
              <a:rPr lang="en-US" altLang="zh-CN" sz="2400" dirty="0"/>
              <a:t>PROM</a:t>
            </a:r>
          </a:p>
          <a:p>
            <a:pPr lvl="1" eaLnBrk="1" hangingPunct="1"/>
            <a:r>
              <a:rPr lang="en-US" altLang="zh-CN" sz="2000" dirty="0"/>
              <a:t>PROM</a:t>
            </a:r>
            <a:r>
              <a:rPr lang="zh-CN" altLang="en-US" sz="2000" dirty="0"/>
              <a:t>属于一次性编程的只读存储器；</a:t>
            </a:r>
          </a:p>
          <a:p>
            <a:pPr lvl="1" eaLnBrk="1" hangingPunct="1"/>
            <a:r>
              <a:rPr lang="zh-CN" altLang="en-US" sz="2000" dirty="0"/>
              <a:t>初始时处于未编程状态，全</a:t>
            </a:r>
            <a:r>
              <a:rPr lang="en-US" altLang="zh-CN" sz="2000" dirty="0"/>
              <a:t>1</a:t>
            </a:r>
            <a:r>
              <a:rPr lang="zh-CN" altLang="en-US" sz="2000" dirty="0"/>
              <a:t>；</a:t>
            </a:r>
          </a:p>
          <a:p>
            <a:pPr lvl="1" eaLnBrk="1" hangingPunct="1"/>
            <a:r>
              <a:rPr lang="zh-CN" altLang="en-US" sz="2000" dirty="0"/>
              <a:t>编程时，编程器通过向芯片的管脚加电，每次向设备中写入</a:t>
            </a:r>
            <a:r>
              <a:rPr lang="zh-CN" altLang="en-US" sz="2000" b="1" dirty="0"/>
              <a:t>一个字节</a:t>
            </a:r>
            <a:r>
              <a:rPr lang="zh-CN" altLang="en-US" sz="2000" dirty="0"/>
              <a:t>；</a:t>
            </a:r>
          </a:p>
          <a:p>
            <a:pPr lvl="1" eaLnBrk="1" hangingPunct="1"/>
            <a:r>
              <a:rPr lang="zh-CN" altLang="en-US" sz="2000" dirty="0"/>
              <a:t>一旦</a:t>
            </a:r>
            <a:r>
              <a:rPr lang="en-US" altLang="zh-CN" sz="2000" dirty="0"/>
              <a:t>PROM</a:t>
            </a:r>
            <a:r>
              <a:rPr lang="zh-CN" altLang="en-US" sz="2000" dirty="0"/>
              <a:t>被编程了，其内容就再也不能改变；若必须改变，则需要换新的</a:t>
            </a:r>
            <a:r>
              <a:rPr lang="en-US" altLang="zh-CN" sz="2000" dirty="0"/>
              <a:t>PROM</a:t>
            </a:r>
            <a:r>
              <a:rPr lang="zh-CN" altLang="en-US" sz="2000" dirty="0"/>
              <a:t>；</a:t>
            </a:r>
          </a:p>
          <a:p>
            <a:pPr lvl="1" eaLnBrk="1" hangingPunct="1"/>
            <a:r>
              <a:rPr lang="zh-CN" altLang="en-US" sz="2000" dirty="0"/>
              <a:t>嵌入系统中广泛使用的</a:t>
            </a:r>
            <a:r>
              <a:rPr lang="en-US" altLang="zh-CN" sz="2000" dirty="0"/>
              <a:t>PROM</a:t>
            </a:r>
            <a:r>
              <a:rPr lang="zh-CN" altLang="en-US" sz="2000" dirty="0"/>
              <a:t>称为</a:t>
            </a:r>
            <a:r>
              <a:rPr lang="en-US" altLang="zh-CN" sz="2000" dirty="0"/>
              <a:t>OTP</a:t>
            </a:r>
            <a:r>
              <a:rPr lang="zh-CN" altLang="en-US" sz="2000" dirty="0"/>
              <a:t>（</a:t>
            </a:r>
            <a:r>
              <a:rPr lang="en-US" altLang="zh-CN" sz="2000" dirty="0"/>
              <a:t>Once Time Program</a:t>
            </a:r>
            <a:r>
              <a:rPr lang="zh-CN" altLang="en-US" sz="2000" dirty="0"/>
              <a:t>），常与嵌入式微控制器集成在一起；</a:t>
            </a:r>
          </a:p>
        </p:txBody>
      </p:sp>
    </p:spTree>
    <p:extLst>
      <p:ext uri="{BB962C8B-B14F-4D97-AF65-F5344CB8AC3E}">
        <p14:creationId xmlns:p14="http://schemas.microsoft.com/office/powerpoint/2010/main" val="375877899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8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8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82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82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8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5</a:t>
            </a:fld>
            <a:endParaRPr lang="zh-CN" altLang="en-US" dirty="0"/>
          </a:p>
        </p:txBody>
      </p:sp>
      <p:graphicFrame>
        <p:nvGraphicFramePr>
          <p:cNvPr id="5" name="内容占位符 10"/>
          <p:cNvGraphicFramePr>
            <a:graphicFrameLocks noGrp="1"/>
          </p:cNvGraphicFramePr>
          <p:nvPr>
            <p:ph idx="1"/>
            <p:extLst>
              <p:ext uri="{D42A27DB-BD31-4B8C-83A1-F6EECF244321}">
                <p14:modId xmlns:p14="http://schemas.microsoft.com/office/powerpoint/2010/main" val="772811622"/>
              </p:ext>
            </p:extLst>
          </p:nvPr>
        </p:nvGraphicFramePr>
        <p:xfrm>
          <a:off x="498310" y="1291591"/>
          <a:ext cx="4038600" cy="41948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图片 10"/>
          <p:cNvPicPr>
            <a:picLocks noChangeAspect="1"/>
          </p:cNvPicPr>
          <p:nvPr/>
        </p:nvPicPr>
        <p:blipFill>
          <a:blip r:embed="rId7"/>
          <a:stretch>
            <a:fillRect/>
          </a:stretch>
        </p:blipFill>
        <p:spPr>
          <a:xfrm>
            <a:off x="4870994" y="1890712"/>
            <a:ext cx="3524250" cy="4124325"/>
          </a:xfrm>
          <a:prstGeom prst="rect">
            <a:avLst/>
          </a:prstGeom>
        </p:spPr>
      </p:pic>
    </p:spTree>
    <p:extLst>
      <p:ext uri="{BB962C8B-B14F-4D97-AF65-F5344CB8AC3E}">
        <p14:creationId xmlns:p14="http://schemas.microsoft.com/office/powerpoint/2010/main" val="157277080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25591443-ADD0-4916-8539-17113E33E1CB}"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50</a:t>
            </a:fld>
            <a:endParaRPr kumimoji="0" lang="en-US" altLang="zh-CN" sz="1400" b="0">
              <a:solidFill>
                <a:srgbClr val="FF99FF"/>
              </a:solidFill>
              <a:latin typeface="Arial" panose="020B0604020202020204" pitchFamily="34" charset="0"/>
            </a:endParaRPr>
          </a:p>
        </p:txBody>
      </p:sp>
      <p:pic>
        <p:nvPicPr>
          <p:cNvPr id="271363" name="Picture 2" descr="s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513"/>
            <a:ext cx="6629400" cy="6332537"/>
          </a:xfrm>
          <a:prstGeom prst="rect">
            <a:avLst/>
          </a:prstGeom>
          <a:noFill/>
          <a:ln w="2857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80227" name="Text Box 3"/>
          <p:cNvSpPr txBox="1">
            <a:spLocks noChangeArrowheads="1"/>
          </p:cNvSpPr>
          <p:nvPr/>
        </p:nvSpPr>
        <p:spPr bwMode="auto">
          <a:xfrm>
            <a:off x="7842404" y="1063423"/>
            <a:ext cx="551090" cy="4132479"/>
          </a:xfrm>
          <a:prstGeom prst="rect">
            <a:avLst/>
          </a:prstGeom>
          <a:solidFill>
            <a:srgbClr val="FFFF00"/>
          </a:solidFill>
          <a:ln w="9525">
            <a:noFill/>
            <a:miter lim="800000"/>
            <a:headEnd/>
            <a:tailEnd/>
          </a:ln>
          <a:effectLst/>
        </p:spPr>
        <p:txBody>
          <a:bodyPr vert="eaVert" wrap="none" lIns="90000" tIns="46800" rIns="90000" bIns="46800">
            <a:spAutoFit/>
          </a:bodyPr>
          <a:lstStyle/>
          <a:p>
            <a:pPr eaLnBrk="1" hangingPunct="1">
              <a:defRPr/>
            </a:pPr>
            <a:r>
              <a:rPr lang="zh-CN" altLang="en-US" sz="2400" b="1" dirty="0">
                <a:solidFill>
                  <a:srgbClr val="0000FF"/>
                </a:solidFill>
                <a:effectLst>
                  <a:outerShdw blurRad="38100" dist="38100" dir="2700000" algn="tl">
                    <a:srgbClr val="C0C0C0"/>
                  </a:outerShdw>
                </a:effectLst>
                <a:latin typeface="Arial" charset="0"/>
              </a:rPr>
              <a:t>双极型镍铬熔丝式</a:t>
            </a:r>
            <a:r>
              <a:rPr lang="en-US" altLang="zh-CN" sz="2400" b="1" dirty="0">
                <a:solidFill>
                  <a:srgbClr val="0000FF"/>
                </a:solidFill>
                <a:effectLst>
                  <a:outerShdw blurRad="38100" dist="38100" dir="2700000" algn="tl">
                    <a:srgbClr val="C0C0C0"/>
                  </a:outerShdw>
                </a:effectLst>
                <a:latin typeface="Arial" charset="0"/>
              </a:rPr>
              <a:t>PROM</a:t>
            </a:r>
            <a:r>
              <a:rPr lang="zh-CN" altLang="en-US" sz="2400" b="1" dirty="0">
                <a:solidFill>
                  <a:srgbClr val="0000FF"/>
                </a:solidFill>
                <a:effectLst>
                  <a:outerShdw blurRad="38100" dist="38100" dir="2700000" algn="tl">
                    <a:srgbClr val="C0C0C0"/>
                  </a:outerShdw>
                </a:effectLst>
                <a:latin typeface="Arial" charset="0"/>
              </a:rPr>
              <a:t>芯片</a:t>
            </a:r>
            <a:r>
              <a:rPr lang="zh-CN" altLang="en-US" sz="2400" b="1" dirty="0">
                <a:latin typeface="Arial" charset="0"/>
              </a:rPr>
              <a:t> </a:t>
            </a:r>
          </a:p>
        </p:txBody>
      </p:sp>
      <p:sp>
        <p:nvSpPr>
          <p:cNvPr id="180244" name="AutoShape 20"/>
          <p:cNvSpPr>
            <a:spLocks noChangeArrowheads="1"/>
          </p:cNvSpPr>
          <p:nvPr/>
        </p:nvSpPr>
        <p:spPr bwMode="auto">
          <a:xfrm>
            <a:off x="4591050" y="1157987"/>
            <a:ext cx="4114800" cy="1781175"/>
          </a:xfrm>
          <a:prstGeom prst="wedgeRoundRectCallout">
            <a:avLst>
              <a:gd name="adj1" fmla="val -65125"/>
              <a:gd name="adj2" fmla="val 40773"/>
              <a:gd name="adj3" fmla="val 16667"/>
            </a:avLst>
          </a:prstGeom>
          <a:solidFill>
            <a:schemeClr val="tx1"/>
          </a:solidFill>
          <a:ln w="9525">
            <a:solidFill>
              <a:srgbClr val="00B050"/>
            </a:solidFill>
            <a:miter lim="800000"/>
            <a:headEnd/>
            <a:tailEnd/>
          </a:ln>
        </p:spPr>
        <p:txBody>
          <a:bodyPr lIns="0" tIns="46800" rIns="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r>
              <a:rPr kumimoji="0" lang="zh-CN" altLang="en-US" sz="2000">
                <a:solidFill>
                  <a:schemeClr val="bg1"/>
                </a:solidFill>
                <a:latin typeface="Arial" panose="020B0604020202020204" pitchFamily="34" charset="0"/>
              </a:rPr>
              <a:t>熔丝断掉处表示“</a:t>
            </a:r>
            <a:r>
              <a:rPr kumimoji="0" lang="en-US" altLang="zh-CN" sz="2000">
                <a:solidFill>
                  <a:schemeClr val="bg1"/>
                </a:solidFill>
                <a:latin typeface="Arial" panose="020B0604020202020204" pitchFamily="34" charset="0"/>
              </a:rPr>
              <a:t>0”</a:t>
            </a:r>
            <a:r>
              <a:rPr kumimoji="0" lang="zh-CN" altLang="en-US" sz="2000">
                <a:solidFill>
                  <a:schemeClr val="bg1"/>
                </a:solidFill>
                <a:latin typeface="Arial" panose="020B0604020202020204" pitchFamily="34" charset="0"/>
              </a:rPr>
              <a:t>，熔丝未断表示“</a:t>
            </a:r>
            <a:r>
              <a:rPr kumimoji="0" lang="en-US" altLang="zh-CN" sz="2000">
                <a:solidFill>
                  <a:schemeClr val="bg1"/>
                </a:solidFill>
                <a:latin typeface="Arial" panose="020B0604020202020204" pitchFamily="34" charset="0"/>
              </a:rPr>
              <a:t>1”</a:t>
            </a:r>
            <a:r>
              <a:rPr kumimoji="0" lang="zh-CN" altLang="en-US" sz="2000">
                <a:solidFill>
                  <a:schemeClr val="bg1"/>
                </a:solidFill>
                <a:latin typeface="Arial" panose="020B0604020202020204" pitchFamily="34" charset="0"/>
              </a:rPr>
              <a:t>；</a:t>
            </a:r>
          </a:p>
          <a:p>
            <a:pPr algn="l" eaLnBrk="1" hangingPunct="1">
              <a:lnSpc>
                <a:spcPct val="100000"/>
              </a:lnSpc>
              <a:spcBef>
                <a:spcPct val="0"/>
              </a:spcBef>
              <a:spcAft>
                <a:spcPct val="0"/>
              </a:spcAft>
              <a:buClrTx/>
              <a:buSzTx/>
              <a:buFontTx/>
              <a:buNone/>
            </a:pPr>
            <a:r>
              <a:rPr kumimoji="0" lang="zh-CN" altLang="en-US" sz="2000">
                <a:solidFill>
                  <a:schemeClr val="bg1"/>
                </a:solidFill>
                <a:latin typeface="Arial" panose="020B0604020202020204" pitchFamily="34" charset="0"/>
              </a:rPr>
              <a:t>已断的熔丝是无法再恢复的，故这种</a:t>
            </a:r>
            <a:r>
              <a:rPr kumimoji="0" lang="en-US" altLang="zh-CN" sz="2000">
                <a:solidFill>
                  <a:schemeClr val="bg1"/>
                </a:solidFill>
                <a:latin typeface="Arial" panose="020B0604020202020204" pitchFamily="34" charset="0"/>
              </a:rPr>
              <a:t>ROM</a:t>
            </a:r>
            <a:r>
              <a:rPr kumimoji="0" lang="zh-CN" altLang="en-US" sz="2000">
                <a:solidFill>
                  <a:schemeClr val="bg1"/>
                </a:solidFill>
                <a:latin typeface="Arial" panose="020B0604020202020204" pitchFamily="34" charset="0"/>
              </a:rPr>
              <a:t>只能实现一次编程，不得再修改。</a:t>
            </a:r>
          </a:p>
        </p:txBody>
      </p:sp>
    </p:spTree>
    <p:extLst>
      <p:ext uri="{BB962C8B-B14F-4D97-AF65-F5344CB8AC3E}">
        <p14:creationId xmlns:p14="http://schemas.microsoft.com/office/powerpoint/2010/main" val="77869181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0244"/>
                                        </p:tgtEl>
                                        <p:attrNameLst>
                                          <p:attrName>style.visibility</p:attrName>
                                        </p:attrNameLst>
                                      </p:cBhvr>
                                      <p:to>
                                        <p:strVal val="visible"/>
                                      </p:to>
                                    </p:set>
                                    <p:animEffect transition="in" filter="fade">
                                      <p:cBhvr>
                                        <p:cTn id="7" dur="2000"/>
                                        <p:tgtEl>
                                          <p:spTgt spid="180244"/>
                                        </p:tgtEl>
                                      </p:cBhvr>
                                    </p:animEffect>
                                  </p:childTnLst>
                                  <p:subTnLst>
                                    <p:set>
                                      <p:cBhvr override="childStyle">
                                        <p:cTn dur="1" fill="hold" display="0" masterRel="nextClick" afterEffect="1"/>
                                        <p:tgtEl>
                                          <p:spTgt spid="18024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E55A4C7-9433-4EAB-98D4-45922C3E875B}"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51</a:t>
            </a:fld>
            <a:endParaRPr kumimoji="0" lang="en-US" altLang="zh-CN" sz="1400" b="0">
              <a:solidFill>
                <a:srgbClr val="FF99FF"/>
              </a:solidFill>
              <a:latin typeface="Arial" panose="020B0604020202020204" pitchFamily="34" charset="0"/>
            </a:endParaRPr>
          </a:p>
        </p:txBody>
      </p:sp>
      <p:sp>
        <p:nvSpPr>
          <p:cNvPr id="182274" name="Rectangle 2"/>
          <p:cNvSpPr>
            <a:spLocks noGrp="1" noChangeArrowheads="1"/>
          </p:cNvSpPr>
          <p:nvPr>
            <p:ph type="title"/>
          </p:nvPr>
        </p:nvSpPr>
        <p:spPr/>
        <p:txBody>
          <a:bodyPr/>
          <a:lstStyle/>
          <a:p>
            <a:pPr eaLnBrk="1" hangingPunct="1">
              <a:defRPr/>
            </a:pPr>
            <a:endParaRPr lang="zh-CN" altLang="zh-CN"/>
          </a:p>
        </p:txBody>
      </p:sp>
      <p:sp>
        <p:nvSpPr>
          <p:cNvPr id="182275" name="Rectangle 3"/>
          <p:cNvSpPr>
            <a:spLocks noGrp="1" noChangeArrowheads="1"/>
          </p:cNvSpPr>
          <p:nvPr>
            <p:ph type="body" idx="1"/>
          </p:nvPr>
        </p:nvSpPr>
        <p:spPr/>
        <p:txBody>
          <a:bodyPr>
            <a:normAutofit/>
          </a:bodyPr>
          <a:lstStyle/>
          <a:p>
            <a:pPr eaLnBrk="1" hangingPunct="1"/>
            <a:r>
              <a:rPr lang="en-US" altLang="zh-CN" sz="2400" dirty="0"/>
              <a:t>EPROM </a:t>
            </a:r>
          </a:p>
          <a:p>
            <a:pPr lvl="1" eaLnBrk="1" hangingPunct="1"/>
            <a:r>
              <a:rPr lang="zh-CN" altLang="en-US" sz="2000" dirty="0"/>
              <a:t>可多次进行擦除和重写的</a:t>
            </a:r>
            <a:r>
              <a:rPr lang="en-US" altLang="zh-CN" sz="2000" dirty="0"/>
              <a:t>ROM</a:t>
            </a:r>
            <a:r>
              <a:rPr lang="zh-CN" altLang="en-US" sz="2000" dirty="0"/>
              <a:t>；</a:t>
            </a:r>
          </a:p>
          <a:p>
            <a:pPr lvl="1" eaLnBrk="1" hangingPunct="1"/>
            <a:r>
              <a:rPr lang="zh-CN" altLang="en-US" sz="2000" dirty="0"/>
              <a:t>需要使用紫外线擦除：把</a:t>
            </a:r>
            <a:r>
              <a:rPr lang="en-US" altLang="zh-CN" sz="2000" dirty="0"/>
              <a:t>EPROM</a:t>
            </a:r>
            <a:r>
              <a:rPr lang="zh-CN" altLang="en-US" sz="2000" dirty="0"/>
              <a:t>暴露在强紫外线光源下，从而把整个芯片重置到其初始未编程状态；</a:t>
            </a:r>
          </a:p>
          <a:p>
            <a:pPr lvl="1" eaLnBrk="1" hangingPunct="1"/>
            <a:r>
              <a:rPr lang="zh-CN" altLang="en-US" sz="2000" dirty="0"/>
              <a:t>将</a:t>
            </a:r>
            <a:r>
              <a:rPr lang="en-US" altLang="zh-CN" sz="2000" dirty="0"/>
              <a:t>EPROM</a:t>
            </a:r>
            <a:r>
              <a:rPr lang="zh-CN" altLang="en-US" sz="2000" dirty="0"/>
              <a:t>放在紫外线光源下照射</a:t>
            </a:r>
            <a:r>
              <a:rPr lang="en-US" altLang="zh-CN" sz="2000" dirty="0"/>
              <a:t>30min</a:t>
            </a:r>
            <a:r>
              <a:rPr lang="zh-CN" altLang="en-US" sz="2000" dirty="0"/>
              <a:t>（一般为</a:t>
            </a:r>
            <a:r>
              <a:rPr lang="en-US" altLang="zh-CN" sz="2000" dirty="0"/>
              <a:t>10</a:t>
            </a:r>
            <a:r>
              <a:rPr lang="zh-CN" altLang="en-US" sz="2000" dirty="0"/>
              <a:t>～</a:t>
            </a:r>
            <a:r>
              <a:rPr lang="en-US" altLang="zh-CN" sz="2000" dirty="0"/>
              <a:t>50min</a:t>
            </a:r>
            <a:r>
              <a:rPr lang="zh-CN" altLang="en-US" sz="2000" dirty="0"/>
              <a:t>）后，</a:t>
            </a:r>
            <a:r>
              <a:rPr lang="en-US" altLang="zh-CN" sz="2000" dirty="0"/>
              <a:t>EPROM</a:t>
            </a:r>
            <a:r>
              <a:rPr lang="zh-CN" altLang="en-US" sz="2000" dirty="0"/>
              <a:t>恢复到初始状态；</a:t>
            </a:r>
          </a:p>
          <a:p>
            <a:pPr lvl="1" eaLnBrk="1" hangingPunct="1"/>
            <a:r>
              <a:rPr lang="zh-CN" altLang="en-US" sz="2000" dirty="0"/>
              <a:t>为了使</a:t>
            </a:r>
            <a:r>
              <a:rPr lang="en-US" altLang="zh-CN" sz="2000" dirty="0"/>
              <a:t>EPROM</a:t>
            </a:r>
            <a:r>
              <a:rPr lang="zh-CN" altLang="en-US" sz="2000" dirty="0"/>
              <a:t>具有可修改性，芯片上方有一个石英窗，允许紫外线穿过而照射到电路上；</a:t>
            </a:r>
          </a:p>
          <a:p>
            <a:pPr marL="457207" lvl="1" indent="0" eaLnBrk="1" hangingPunct="1">
              <a:buNone/>
            </a:pPr>
            <a:endParaRPr lang="zh-CN" altLang="en-US" sz="2000" dirty="0"/>
          </a:p>
        </p:txBody>
      </p:sp>
    </p:spTree>
    <p:extLst>
      <p:ext uri="{BB962C8B-B14F-4D97-AF65-F5344CB8AC3E}">
        <p14:creationId xmlns:p14="http://schemas.microsoft.com/office/powerpoint/2010/main" val="102900635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FF6C7A6-03E7-4F74-87FC-910243D68357}"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52</a:t>
            </a:fld>
            <a:endParaRPr kumimoji="0" lang="en-US" altLang="zh-CN" sz="1400" b="0">
              <a:solidFill>
                <a:srgbClr val="FF99FF"/>
              </a:solidFill>
              <a:latin typeface="Arial" panose="020B0604020202020204" pitchFamily="34" charset="0"/>
            </a:endParaRPr>
          </a:p>
        </p:txBody>
      </p:sp>
      <p:sp>
        <p:nvSpPr>
          <p:cNvPr id="184322" name="Rectangle 2"/>
          <p:cNvSpPr>
            <a:spLocks noGrp="1" noChangeArrowheads="1"/>
          </p:cNvSpPr>
          <p:nvPr>
            <p:ph type="body" idx="1"/>
          </p:nvPr>
        </p:nvSpPr>
        <p:spPr/>
        <p:txBody>
          <a:bodyPr/>
          <a:lstStyle/>
          <a:p>
            <a:pPr eaLnBrk="1" hangingPunct="1"/>
            <a:r>
              <a:rPr lang="en-US" altLang="zh-CN" sz="2400" dirty="0">
                <a:solidFill>
                  <a:schemeClr val="tx1"/>
                </a:solidFill>
              </a:rPr>
              <a:t>EPROM</a:t>
            </a:r>
            <a:r>
              <a:rPr lang="zh-CN" altLang="en-US" sz="2400" dirty="0">
                <a:solidFill>
                  <a:schemeClr val="tx1"/>
                </a:solidFill>
              </a:rPr>
              <a:t>中，信息存储是通过电荷分布来决定的，所以，编程过程就是一个电荷注入过程；</a:t>
            </a:r>
          </a:p>
          <a:p>
            <a:pPr eaLnBrk="1" hangingPunct="1"/>
            <a:r>
              <a:rPr lang="zh-CN" altLang="en-US" sz="2400" dirty="0">
                <a:solidFill>
                  <a:schemeClr val="tx1"/>
                </a:solidFill>
              </a:rPr>
              <a:t>编程结束后，由于绝缘层的包围，注入的电荷无法泄漏，因此电荷分布能维持不变  </a:t>
            </a:r>
            <a:r>
              <a:rPr lang="zh-CN" altLang="en-US" sz="2400" dirty="0">
                <a:sym typeface="Wingdings" panose="05000000000000000000" pitchFamily="2" charset="2"/>
              </a:rPr>
              <a:t>  </a:t>
            </a:r>
            <a:r>
              <a:rPr lang="en-US" altLang="zh-CN" sz="2400" dirty="0">
                <a:solidFill>
                  <a:schemeClr val="tx1"/>
                </a:solidFill>
              </a:rPr>
              <a:t>EPROM</a:t>
            </a:r>
            <a:r>
              <a:rPr lang="zh-CN" altLang="en-US" sz="2400" dirty="0">
                <a:solidFill>
                  <a:schemeClr val="tx1"/>
                </a:solidFill>
              </a:rPr>
              <a:t>也是一种非易失性的存储器件；</a:t>
            </a:r>
          </a:p>
          <a:p>
            <a:pPr eaLnBrk="1" hangingPunct="1"/>
            <a:r>
              <a:rPr lang="zh-CN" altLang="en-US" sz="2400" dirty="0">
                <a:solidFill>
                  <a:schemeClr val="tx1"/>
                </a:solidFill>
              </a:rPr>
              <a:t>当某一个外部能源（如紫外线光源）加到</a:t>
            </a:r>
            <a:r>
              <a:rPr lang="en-US" altLang="zh-CN" sz="2400" dirty="0">
                <a:solidFill>
                  <a:schemeClr val="tx1"/>
                </a:solidFill>
              </a:rPr>
              <a:t>EPROM</a:t>
            </a:r>
            <a:r>
              <a:rPr lang="zh-CN" altLang="en-US" sz="2400" dirty="0">
                <a:solidFill>
                  <a:schemeClr val="tx1"/>
                </a:solidFill>
              </a:rPr>
              <a:t>上时，其内部电荷分布被破坏，聚集在各基本存储电路中的电荷会形成光电流泄漏，电路恢复初始状态；</a:t>
            </a:r>
          </a:p>
          <a:p>
            <a:pPr eaLnBrk="1" hangingPunct="1"/>
            <a:r>
              <a:rPr lang="en-US" altLang="zh-CN" sz="2400" dirty="0">
                <a:solidFill>
                  <a:schemeClr val="tx1"/>
                </a:solidFill>
              </a:rPr>
              <a:t>EPROM</a:t>
            </a:r>
            <a:r>
              <a:rPr lang="zh-CN" altLang="en-US" sz="2400" dirty="0">
                <a:solidFill>
                  <a:schemeClr val="tx1"/>
                </a:solidFill>
              </a:rPr>
              <a:t>的写入过程很慢，其仍然是作为只读存储器在计算机系统中使用；</a:t>
            </a:r>
          </a:p>
        </p:txBody>
      </p:sp>
    </p:spTree>
    <p:extLst>
      <p:ext uri="{BB962C8B-B14F-4D97-AF65-F5344CB8AC3E}">
        <p14:creationId xmlns:p14="http://schemas.microsoft.com/office/powerpoint/2010/main" val="37439503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2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2400" dirty="0"/>
              <a:t>类型</a:t>
            </a:r>
            <a:endParaRPr lang="en-US" altLang="zh-CN" sz="2400" dirty="0"/>
          </a:p>
          <a:p>
            <a:pPr lvl="1"/>
            <a:r>
              <a:rPr lang="zh-CN" altLang="zh-CN" sz="2000" dirty="0"/>
              <a:t>叠栅雪崩注入</a:t>
            </a:r>
            <a:r>
              <a:rPr lang="en-US" altLang="zh-CN" sz="2000" dirty="0"/>
              <a:t>MOS</a:t>
            </a:r>
            <a:r>
              <a:rPr lang="zh-CN" altLang="zh-CN" sz="2000" dirty="0"/>
              <a:t>（</a:t>
            </a:r>
            <a:r>
              <a:rPr lang="en-US" altLang="zh-CN" sz="2000" dirty="0"/>
              <a:t>SIMOS</a:t>
            </a:r>
            <a:r>
              <a:rPr lang="zh-CN" altLang="zh-CN" sz="2000" dirty="0"/>
              <a:t>）</a:t>
            </a:r>
            <a:endParaRPr lang="en-US" altLang="zh-CN" sz="2000" dirty="0"/>
          </a:p>
          <a:p>
            <a:pPr lvl="1"/>
            <a:r>
              <a:rPr lang="zh-CN" altLang="zh-CN" sz="2000" dirty="0"/>
              <a:t>浮栅雪崩注入</a:t>
            </a:r>
            <a:r>
              <a:rPr lang="en-US" altLang="zh-CN" sz="2000" dirty="0"/>
              <a:t>MOS</a:t>
            </a:r>
            <a:r>
              <a:rPr lang="zh-CN" altLang="zh-CN" sz="2000" dirty="0"/>
              <a:t>（</a:t>
            </a:r>
            <a:r>
              <a:rPr lang="en-US" altLang="zh-CN" sz="2000" dirty="0"/>
              <a:t>FAMOS</a:t>
            </a:r>
            <a:r>
              <a:rPr lang="zh-CN" altLang="zh-CN" sz="2000" dirty="0"/>
              <a:t>）</a:t>
            </a:r>
            <a:endParaRPr lang="zh-CN" altLang="en-US" sz="2000" dirty="0"/>
          </a:p>
        </p:txBody>
      </p:sp>
      <p:sp>
        <p:nvSpPr>
          <p:cNvPr id="27648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68C5757E-9AD5-4364-9AC4-A8C5F03EE1F3}" type="slidenum">
              <a:rPr kumimoji="0" lang="en-US" altLang="zh-CN" sz="1400" b="0" smtClean="0">
                <a:solidFill>
                  <a:schemeClr val="tx1"/>
                </a:solidFill>
              </a:rPr>
              <a:pPr algn="r">
                <a:lnSpc>
                  <a:spcPct val="100000"/>
                </a:lnSpc>
                <a:spcBef>
                  <a:spcPct val="0"/>
                </a:spcBef>
                <a:spcAft>
                  <a:spcPct val="0"/>
                </a:spcAft>
                <a:buClrTx/>
                <a:buSzTx/>
                <a:buFontTx/>
                <a:buNone/>
              </a:pPr>
              <a:t>53</a:t>
            </a:fld>
            <a:endParaRPr kumimoji="0" lang="en-US" altLang="zh-CN" sz="1400" b="0">
              <a:solidFill>
                <a:schemeClr val="tx1"/>
              </a:solidFill>
            </a:endParaRPr>
          </a:p>
        </p:txBody>
      </p:sp>
      <p:pic>
        <p:nvPicPr>
          <p:cNvPr id="4" name="图片 3">
            <a:extLst>
              <a:ext uri="{FF2B5EF4-FFF2-40B4-BE49-F238E27FC236}">
                <a16:creationId xmlns:a16="http://schemas.microsoft.com/office/drawing/2014/main" id="{BDC8EF14-A51B-4712-954F-745157B47CF0}"/>
              </a:ext>
            </a:extLst>
          </p:cNvPr>
          <p:cNvPicPr>
            <a:picLocks noChangeAspect="1"/>
          </p:cNvPicPr>
          <p:nvPr/>
        </p:nvPicPr>
        <p:blipFill>
          <a:blip r:embed="rId2"/>
          <a:stretch>
            <a:fillRect/>
          </a:stretch>
        </p:blipFill>
        <p:spPr>
          <a:xfrm>
            <a:off x="1100279" y="2626098"/>
            <a:ext cx="6494195" cy="3461664"/>
          </a:xfrm>
          <a:prstGeom prst="rect">
            <a:avLst/>
          </a:prstGeom>
        </p:spPr>
      </p:pic>
    </p:spTree>
    <p:extLst>
      <p:ext uri="{BB962C8B-B14F-4D97-AF65-F5344CB8AC3E}">
        <p14:creationId xmlns:p14="http://schemas.microsoft.com/office/powerpoint/2010/main" val="114560224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9" presetClass="emph" presetSubtype="0" fill="hold" nodeType="withEffect">
                                  <p:stCondLst>
                                    <p:cond delay="0"/>
                                  </p:stCondLst>
                                  <p:childTnLst>
                                    <p:animClr clrSpc="rgb" dir="cw">
                                      <p:cBhvr override="childStyle">
                                        <p:cTn id="8" dur="250" fill="hold"/>
                                        <p:tgtEl>
                                          <p:spTgt spid="3">
                                            <p:txEl>
                                              <p:pRg st="1" end="1"/>
                                            </p:txEl>
                                          </p:spTgt>
                                        </p:tgtEl>
                                        <p:attrNameLst>
                                          <p:attrName>style.color</p:attrName>
                                        </p:attrNameLst>
                                      </p:cBhvr>
                                      <p:to>
                                        <a:srgbClr val="D8D8D8"/>
                                      </p:to>
                                    </p:animClr>
                                    <p:animClr clrSpc="rgb" dir="cw">
                                      <p:cBhvr>
                                        <p:cTn id="9" dur="250" fill="hold"/>
                                        <p:tgtEl>
                                          <p:spTgt spid="3">
                                            <p:txEl>
                                              <p:pRg st="1" end="1"/>
                                            </p:txEl>
                                          </p:spTgt>
                                        </p:tgtEl>
                                        <p:attrNameLst>
                                          <p:attrName>fillcolor</p:attrName>
                                        </p:attrNameLst>
                                      </p:cBhvr>
                                      <p:to>
                                        <a:srgbClr val="D8D8D8"/>
                                      </p:to>
                                    </p:animClr>
                                    <p:set>
                                      <p:cBhvr>
                                        <p:cTn id="10" dur="250" fill="hold"/>
                                        <p:tgtEl>
                                          <p:spTgt spid="3">
                                            <p:txEl>
                                              <p:pRg st="1" end="1"/>
                                            </p:txEl>
                                          </p:spTgt>
                                        </p:tgtEl>
                                        <p:attrNameLst>
                                          <p:attrName>fill.type</p:attrName>
                                        </p:attrNameLst>
                                      </p:cBhvr>
                                      <p:to>
                                        <p:strVal val="solid"/>
                                      </p:to>
                                    </p:set>
                                    <p:set>
                                      <p:cBhvr>
                                        <p:cTn id="11" dur="250" fill="hold"/>
                                        <p:tgtEl>
                                          <p:spTgt spid="3">
                                            <p:txEl>
                                              <p:pRg st="1" end="1"/>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A852477-87F7-46B9-98E8-2C9B8A86F2C4}"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54</a:t>
            </a:fld>
            <a:endParaRPr kumimoji="0" lang="en-US" altLang="zh-CN" sz="1400" b="0">
              <a:solidFill>
                <a:srgbClr val="FF99FF"/>
              </a:solidFill>
              <a:latin typeface="Arial" panose="020B0604020202020204" pitchFamily="34" charset="0"/>
            </a:endParaRPr>
          </a:p>
        </p:txBody>
      </p:sp>
      <p:sp>
        <p:nvSpPr>
          <p:cNvPr id="185346" name="Rectangle 2"/>
          <p:cNvSpPr>
            <a:spLocks noGrp="1" noChangeArrowheads="1"/>
          </p:cNvSpPr>
          <p:nvPr>
            <p:ph type="title"/>
          </p:nvPr>
        </p:nvSpPr>
        <p:spPr/>
        <p:txBody>
          <a:bodyPr/>
          <a:lstStyle/>
          <a:p>
            <a:pPr eaLnBrk="1" hangingPunct="1">
              <a:defRPr/>
            </a:pPr>
            <a:endParaRPr lang="zh-CN" altLang="zh-CN"/>
          </a:p>
        </p:txBody>
      </p:sp>
      <p:sp>
        <p:nvSpPr>
          <p:cNvPr id="277508" name="Rectangle 3"/>
          <p:cNvSpPr>
            <a:spLocks noGrp="1" noChangeArrowheads="1"/>
          </p:cNvSpPr>
          <p:nvPr>
            <p:ph type="body" idx="1"/>
          </p:nvPr>
        </p:nvSpPr>
        <p:spPr>
          <a:xfrm>
            <a:off x="609600" y="1295400"/>
            <a:ext cx="8229600" cy="4602163"/>
          </a:xfrm>
        </p:spPr>
        <p:txBody>
          <a:bodyPr/>
          <a:lstStyle/>
          <a:p>
            <a:pPr algn="l" eaLnBrk="1" hangingPunct="1"/>
            <a:r>
              <a:rPr lang="en-US" altLang="zh-CN" sz="2400" dirty="0"/>
              <a:t>EEPROM       </a:t>
            </a:r>
            <a:r>
              <a:rPr lang="en-US" altLang="zh-CN" sz="2000" dirty="0"/>
              <a:t>E</a:t>
            </a:r>
            <a:r>
              <a:rPr lang="en-US" altLang="zh-CN" sz="2000" baseline="30000" dirty="0"/>
              <a:t>2</a:t>
            </a:r>
            <a:r>
              <a:rPr lang="en-US" altLang="zh-CN" sz="2000" dirty="0"/>
              <a:t>PROM </a:t>
            </a:r>
          </a:p>
          <a:p>
            <a:pPr lvl="1" algn="l" eaLnBrk="1" hangingPunct="1"/>
            <a:r>
              <a:rPr lang="zh-CN" altLang="en-US" sz="2000" dirty="0"/>
              <a:t>电可擦除可编程</a:t>
            </a:r>
            <a:r>
              <a:rPr lang="en-US" altLang="zh-CN" sz="2000" dirty="0"/>
              <a:t>ROM</a:t>
            </a:r>
            <a:r>
              <a:rPr lang="zh-CN" altLang="en-US" sz="2000" dirty="0"/>
              <a:t>，内部和</a:t>
            </a:r>
            <a:r>
              <a:rPr lang="en-US" altLang="zh-CN" sz="2000" dirty="0"/>
              <a:t>EPROM</a:t>
            </a:r>
            <a:r>
              <a:rPr lang="zh-CN" altLang="en-US" sz="2000" dirty="0"/>
              <a:t>类似，但擦除操作是完全依靠电力，而且通常需要更高的电压；</a:t>
            </a:r>
          </a:p>
          <a:p>
            <a:pPr lvl="1" algn="l" eaLnBrk="1" hangingPunct="1"/>
            <a:r>
              <a:rPr lang="en-US" altLang="zh-CN" sz="2000" dirty="0"/>
              <a:t>EEPROM</a:t>
            </a:r>
            <a:r>
              <a:rPr lang="zh-CN" altLang="en-US" sz="2000" dirty="0"/>
              <a:t>中的任何一个字节都可以擦除和重写；</a:t>
            </a:r>
          </a:p>
          <a:p>
            <a:pPr lvl="1" algn="l" eaLnBrk="1" hangingPunct="1"/>
            <a:r>
              <a:rPr lang="zh-CN" altLang="en-US" sz="2000" dirty="0"/>
              <a:t>一旦写入，数据就永久保留在设备中，直到被擦除；</a:t>
            </a:r>
          </a:p>
          <a:p>
            <a:pPr lvl="1" algn="l" eaLnBrk="1" hangingPunct="1"/>
            <a:r>
              <a:rPr lang="zh-CN" altLang="en-US" sz="2000" dirty="0"/>
              <a:t>价格比</a:t>
            </a:r>
            <a:r>
              <a:rPr lang="en-US" altLang="zh-CN" sz="2000" dirty="0"/>
              <a:t>EPROM</a:t>
            </a:r>
            <a:r>
              <a:rPr lang="zh-CN" altLang="en-US" sz="2000" dirty="0"/>
              <a:t>高，写入周期比</a:t>
            </a:r>
            <a:r>
              <a:rPr lang="en-US" altLang="zh-CN" sz="2000" dirty="0"/>
              <a:t>RAM</a:t>
            </a:r>
            <a:r>
              <a:rPr lang="zh-CN" altLang="en-US" sz="2000" dirty="0"/>
              <a:t>长，不能代替</a:t>
            </a:r>
            <a:r>
              <a:rPr lang="en-US" altLang="zh-CN" sz="2000" dirty="0"/>
              <a:t>RAM</a:t>
            </a:r>
            <a:r>
              <a:rPr lang="zh-CN" altLang="en-US" sz="2000" dirty="0"/>
              <a:t>作系统的内存。</a:t>
            </a:r>
            <a:endParaRPr lang="zh-CN" altLang="en-US" dirty="0"/>
          </a:p>
        </p:txBody>
      </p:sp>
    </p:spTree>
    <p:extLst>
      <p:ext uri="{BB962C8B-B14F-4D97-AF65-F5344CB8AC3E}">
        <p14:creationId xmlns:p14="http://schemas.microsoft.com/office/powerpoint/2010/main" val="4057533991"/>
      </p:ext>
    </p:extLst>
  </p:cSld>
  <p:clrMapOvr>
    <a:masterClrMapping/>
  </p:clrMapOvr>
  <p:transition spd="med">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279555" name="内容占位符 2"/>
          <p:cNvSpPr>
            <a:spLocks noGrp="1"/>
          </p:cNvSpPr>
          <p:nvPr>
            <p:ph idx="1"/>
          </p:nvPr>
        </p:nvSpPr>
        <p:spPr/>
        <p:txBody>
          <a:bodyPr/>
          <a:lstStyle/>
          <a:p>
            <a:pPr lvl="1"/>
            <a:r>
              <a:rPr lang="zh-CN" altLang="zh-CN" sz="2000" dirty="0"/>
              <a:t>采用浮栅管单元技术，以隧道</a:t>
            </a:r>
            <a:r>
              <a:rPr lang="en-US" altLang="zh-CN" sz="2000" dirty="0"/>
              <a:t>MOS</a:t>
            </a:r>
            <a:r>
              <a:rPr lang="zh-CN" altLang="zh-CN" sz="2000" dirty="0"/>
              <a:t>管（</a:t>
            </a:r>
            <a:r>
              <a:rPr lang="en-US" altLang="zh-CN" sz="2000" dirty="0"/>
              <a:t>FLOTOX</a:t>
            </a:r>
            <a:r>
              <a:rPr lang="zh-CN" altLang="zh-CN" sz="2000" dirty="0"/>
              <a:t>）作为存储元基本电路，擦除速度在毫秒级</a:t>
            </a:r>
            <a:r>
              <a:rPr lang="zh-CN" altLang="en-US" sz="2000" dirty="0"/>
              <a:t>；</a:t>
            </a:r>
            <a:endParaRPr lang="en-US" altLang="zh-CN" sz="2000" dirty="0"/>
          </a:p>
          <a:p>
            <a:pPr lvl="1"/>
            <a:r>
              <a:rPr lang="zh-CN" altLang="en-US" sz="2000" dirty="0"/>
              <a:t>当漏极接地、</a:t>
            </a:r>
            <a:r>
              <a:rPr lang="en-US" altLang="zh-CN" sz="2000" dirty="0"/>
              <a:t>T2</a:t>
            </a:r>
            <a:r>
              <a:rPr lang="zh-CN" altLang="en-US" sz="2000" dirty="0"/>
              <a:t>接高电压时，在</a:t>
            </a:r>
            <a:r>
              <a:rPr lang="en-US" altLang="zh-CN" sz="2000" dirty="0"/>
              <a:t>T1</a:t>
            </a:r>
            <a:r>
              <a:rPr lang="zh-CN" altLang="en-US" sz="2000" dirty="0"/>
              <a:t>和漏极之间便会产生隧道效应，负电荷注入到</a:t>
            </a:r>
            <a:r>
              <a:rPr lang="en-US" altLang="zh-CN" sz="2000" dirty="0"/>
              <a:t>T1</a:t>
            </a:r>
            <a:r>
              <a:rPr lang="zh-CN" altLang="en-US" sz="2000" dirty="0"/>
              <a:t>，实现数据位的写入。反之，当漏极接高电压、</a:t>
            </a:r>
            <a:r>
              <a:rPr lang="en-US" altLang="zh-CN" sz="2000" dirty="0"/>
              <a:t>T2</a:t>
            </a:r>
            <a:r>
              <a:rPr lang="zh-CN" altLang="en-US" sz="2000" dirty="0"/>
              <a:t>接地时，浮栅放电；</a:t>
            </a:r>
            <a:endParaRPr lang="en-US" altLang="zh-CN" sz="2000" dirty="0"/>
          </a:p>
          <a:p>
            <a:pPr lvl="1"/>
            <a:r>
              <a:rPr lang="zh-CN" altLang="zh-CN" sz="2000" dirty="0"/>
              <a:t>控制栅上</a:t>
            </a:r>
            <a:r>
              <a:rPr lang="en-US" altLang="zh-CN" sz="2000" dirty="0"/>
              <a:t>+3V</a:t>
            </a:r>
            <a:r>
              <a:rPr lang="zh-CN" altLang="zh-CN" sz="2000" dirty="0"/>
              <a:t>和字线上</a:t>
            </a:r>
            <a:r>
              <a:rPr lang="en-US" altLang="zh-CN" sz="2000" dirty="0"/>
              <a:t>+5V</a:t>
            </a:r>
            <a:r>
              <a:rPr lang="zh-CN" altLang="zh-CN" sz="2000" dirty="0"/>
              <a:t>为正常读取电压</a:t>
            </a:r>
            <a:r>
              <a:rPr lang="zh-CN" altLang="en-US" sz="2000" dirty="0"/>
              <a:t>；</a:t>
            </a:r>
            <a:r>
              <a:rPr lang="zh-CN" altLang="zh-CN" sz="2000" dirty="0"/>
              <a:t>写入</a:t>
            </a:r>
            <a:r>
              <a:rPr lang="zh-CN" altLang="en-US" sz="2000" dirty="0"/>
              <a:t>时</a:t>
            </a:r>
            <a:r>
              <a:rPr lang="zh-CN" altLang="zh-CN" sz="2000" dirty="0"/>
              <a:t>字线与控制栅上是</a:t>
            </a:r>
            <a:r>
              <a:rPr lang="en-US" altLang="zh-CN" sz="2000" dirty="0"/>
              <a:t>+20V</a:t>
            </a:r>
            <a:r>
              <a:rPr lang="zh-CN" altLang="zh-CN" sz="2000" dirty="0"/>
              <a:t>电压。</a:t>
            </a:r>
            <a:endParaRPr lang="zh-CN" altLang="en-US" sz="2000" dirty="0"/>
          </a:p>
        </p:txBody>
      </p:sp>
      <p:sp>
        <p:nvSpPr>
          <p:cNvPr id="27955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285D8EF2-722C-432F-8E0C-ABA1ABBCF47B}" type="slidenum">
              <a:rPr kumimoji="0" lang="en-US" altLang="zh-CN" sz="1400" b="0" smtClean="0">
                <a:solidFill>
                  <a:schemeClr val="tx1"/>
                </a:solidFill>
              </a:rPr>
              <a:pPr algn="r">
                <a:lnSpc>
                  <a:spcPct val="100000"/>
                </a:lnSpc>
                <a:spcBef>
                  <a:spcPct val="0"/>
                </a:spcBef>
                <a:spcAft>
                  <a:spcPct val="0"/>
                </a:spcAft>
                <a:buClrTx/>
                <a:buSzTx/>
                <a:buFontTx/>
                <a:buNone/>
              </a:pPr>
              <a:t>55</a:t>
            </a:fld>
            <a:endParaRPr kumimoji="0" lang="en-US" altLang="zh-CN" sz="1400" b="0">
              <a:solidFill>
                <a:schemeClr val="tx1"/>
              </a:solidFill>
            </a:endParaRPr>
          </a:p>
        </p:txBody>
      </p:sp>
      <p:sp>
        <p:nvSpPr>
          <p:cNvPr id="6" name="矩形 5"/>
          <p:cNvSpPr/>
          <p:nvPr/>
        </p:nvSpPr>
        <p:spPr bwMode="auto">
          <a:xfrm>
            <a:off x="1464878" y="5797003"/>
            <a:ext cx="3846513" cy="338137"/>
          </a:xfrm>
          <a:prstGeom prst="rect">
            <a:avLst/>
          </a:prstGeom>
        </p:spPr>
        <p:txBody>
          <a:bodyPr wrap="none">
            <a:spAutoFit/>
          </a:bodyPr>
          <a:lstStyle/>
          <a:p>
            <a:pPr>
              <a:defRPr/>
            </a:pPr>
            <a:r>
              <a:rPr lang="zh-CN" altLang="zh-CN" sz="1600" kern="100" dirty="0">
                <a:latin typeface="Times New Roman" panose="02020603050405020304" pitchFamily="18" charset="0"/>
                <a:cs typeface="Times New Roman" panose="02020603050405020304" pitchFamily="18" charset="0"/>
              </a:rPr>
              <a:t>图</a:t>
            </a:r>
            <a:r>
              <a:rPr lang="en-US" altLang="zh-CN" sz="1600" kern="100" dirty="0">
                <a:latin typeface="Times New Roman" panose="02020603050405020304" pitchFamily="18" charset="0"/>
              </a:rPr>
              <a:t>4.25 FLOTOX</a:t>
            </a:r>
            <a:r>
              <a:rPr lang="zh-CN" altLang="zh-CN" sz="1600" kern="100" dirty="0">
                <a:latin typeface="Times New Roman" panose="02020603050405020304" pitchFamily="18" charset="0"/>
                <a:cs typeface="Times New Roman" panose="02020603050405020304" pitchFamily="18" charset="0"/>
              </a:rPr>
              <a:t>管结构和</a:t>
            </a:r>
            <a:r>
              <a:rPr lang="en-US" altLang="zh-CN" sz="1600" kern="100" dirty="0">
                <a:latin typeface="Times New Roman" panose="02020603050405020304" pitchFamily="18" charset="0"/>
              </a:rPr>
              <a:t>E2PROM</a:t>
            </a:r>
            <a:r>
              <a:rPr lang="zh-CN" altLang="zh-CN" sz="1600" kern="100" dirty="0">
                <a:latin typeface="Times New Roman" panose="02020603050405020304" pitchFamily="18" charset="0"/>
                <a:cs typeface="Times New Roman" panose="02020603050405020304" pitchFamily="18" charset="0"/>
              </a:rPr>
              <a:t>存储元</a:t>
            </a:r>
            <a:endParaRPr lang="zh-CN" altLang="en-US" sz="1600" dirty="0"/>
          </a:p>
        </p:txBody>
      </p:sp>
      <p:pic>
        <p:nvPicPr>
          <p:cNvPr id="3" name="图片 2"/>
          <p:cNvPicPr>
            <a:picLocks noChangeAspect="1"/>
          </p:cNvPicPr>
          <p:nvPr/>
        </p:nvPicPr>
        <p:blipFill>
          <a:blip r:embed="rId2"/>
          <a:stretch>
            <a:fillRect/>
          </a:stretch>
        </p:blipFill>
        <p:spPr>
          <a:xfrm>
            <a:off x="1464878" y="4184024"/>
            <a:ext cx="3489010" cy="1461612"/>
          </a:xfrm>
          <a:prstGeom prst="rect">
            <a:avLst/>
          </a:prstGeom>
        </p:spPr>
      </p:pic>
      <p:pic>
        <p:nvPicPr>
          <p:cNvPr id="18434" name="Picture 2">
            <a:extLst>
              <a:ext uri="{FF2B5EF4-FFF2-40B4-BE49-F238E27FC236}">
                <a16:creationId xmlns:a16="http://schemas.microsoft.com/office/drawing/2014/main" id="{8B474DB6-3079-4348-BE56-1DFCE44CC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1391" y="3903165"/>
            <a:ext cx="3370774" cy="246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71712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95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28649"/>
            <a:ext cx="7055380" cy="399039"/>
          </a:xfrm>
        </p:spPr>
        <p:txBody>
          <a:bodyPr/>
          <a:lstStyle/>
          <a:p>
            <a:pPr>
              <a:defRPr/>
            </a:pPr>
            <a:r>
              <a:rPr lang="en-US" altLang="zh-CN" sz="2400" dirty="0">
                <a:latin typeface="Times New Roman" panose="02020603050405020304" pitchFamily="18" charset="0"/>
                <a:cs typeface="Times New Roman" panose="02020603050405020304" pitchFamily="18" charset="0"/>
              </a:rPr>
              <a:t>EEPROM</a:t>
            </a:r>
            <a:r>
              <a:rPr lang="zh-CN" altLang="en-US" sz="2400" dirty="0">
                <a:latin typeface="Times New Roman" panose="02020603050405020304" pitchFamily="18" charset="0"/>
                <a:cs typeface="Times New Roman" panose="02020603050405020304" pitchFamily="18" charset="0"/>
              </a:rPr>
              <a:t>示例：</a:t>
            </a:r>
            <a:r>
              <a:rPr lang="en-US" altLang="zh-CN" sz="2400" dirty="0">
                <a:latin typeface="Times New Roman" panose="02020603050405020304" pitchFamily="18" charset="0"/>
                <a:cs typeface="Times New Roman" panose="02020603050405020304" pitchFamily="18" charset="0"/>
              </a:rPr>
              <a:t>AT24C16</a:t>
            </a:r>
            <a:endParaRPr lang="zh-CN" altLang="en-US" sz="2400" dirty="0">
              <a:latin typeface="Times New Roman" panose="02020603050405020304" pitchFamily="18" charset="0"/>
              <a:cs typeface="Times New Roman" panose="02020603050405020304" pitchFamily="18" charset="0"/>
            </a:endParaRPr>
          </a:p>
        </p:txBody>
      </p:sp>
      <p:sp>
        <p:nvSpPr>
          <p:cNvPr id="280579" name="内容占位符 2"/>
          <p:cNvSpPr>
            <a:spLocks noGrp="1"/>
          </p:cNvSpPr>
          <p:nvPr>
            <p:ph idx="1"/>
          </p:nvPr>
        </p:nvSpPr>
        <p:spPr/>
        <p:txBody>
          <a:bodyPr/>
          <a:lstStyle/>
          <a:p>
            <a:r>
              <a:rPr lang="en-US" altLang="zh-CN" sz="2200" dirty="0">
                <a:solidFill>
                  <a:schemeClr val="tx1"/>
                </a:solidFill>
              </a:rPr>
              <a:t>8</a:t>
            </a:r>
            <a:r>
              <a:rPr lang="zh-CN" altLang="zh-CN" sz="2200" dirty="0">
                <a:solidFill>
                  <a:schemeClr val="tx1"/>
                </a:solidFill>
              </a:rPr>
              <a:t>引脚</a:t>
            </a:r>
            <a:r>
              <a:rPr lang="en-US" altLang="zh-CN" sz="2200" dirty="0">
                <a:solidFill>
                  <a:schemeClr val="tx1"/>
                </a:solidFill>
              </a:rPr>
              <a:t>E</a:t>
            </a:r>
            <a:r>
              <a:rPr lang="en-US" altLang="zh-CN" sz="2200" baseline="30000" dirty="0">
                <a:solidFill>
                  <a:schemeClr val="tx1"/>
                </a:solidFill>
              </a:rPr>
              <a:t>2</a:t>
            </a:r>
            <a:r>
              <a:rPr lang="en-US" altLang="zh-CN" sz="2200" dirty="0">
                <a:solidFill>
                  <a:schemeClr val="tx1"/>
                </a:solidFill>
              </a:rPr>
              <a:t>PROM</a:t>
            </a:r>
            <a:r>
              <a:rPr lang="zh-CN" altLang="zh-CN" sz="2200" dirty="0">
                <a:solidFill>
                  <a:schemeClr val="tx1"/>
                </a:solidFill>
              </a:rPr>
              <a:t>器件</a:t>
            </a:r>
            <a:r>
              <a:rPr lang="en-US" altLang="zh-CN" sz="2200" dirty="0">
                <a:solidFill>
                  <a:schemeClr val="tx1"/>
                </a:solidFill>
              </a:rPr>
              <a:t>;</a:t>
            </a:r>
          </a:p>
          <a:p>
            <a:r>
              <a:rPr lang="zh-CN" altLang="zh-CN" sz="2200" dirty="0">
                <a:solidFill>
                  <a:schemeClr val="tx1"/>
                </a:solidFill>
              </a:rPr>
              <a:t>存储容量为</a:t>
            </a:r>
            <a:r>
              <a:rPr lang="en-US" altLang="zh-CN" sz="2200" dirty="0">
                <a:solidFill>
                  <a:schemeClr val="tx1"/>
                </a:solidFill>
              </a:rPr>
              <a:t>2048</a:t>
            </a:r>
            <a:r>
              <a:rPr lang="zh-CN" altLang="zh-CN" sz="2200" dirty="0">
                <a:solidFill>
                  <a:schemeClr val="tx1"/>
                </a:solidFill>
              </a:rPr>
              <a:t>×</a:t>
            </a:r>
            <a:r>
              <a:rPr lang="en-US" altLang="zh-CN" sz="2200" dirty="0">
                <a:solidFill>
                  <a:schemeClr val="tx1"/>
                </a:solidFill>
              </a:rPr>
              <a:t>8</a:t>
            </a:r>
            <a:r>
              <a:rPr lang="zh-CN" altLang="zh-CN" sz="2200" dirty="0">
                <a:solidFill>
                  <a:schemeClr val="tx1"/>
                </a:solidFill>
              </a:rPr>
              <a:t>位，分为</a:t>
            </a:r>
            <a:r>
              <a:rPr lang="en-US" altLang="zh-CN" sz="2200" dirty="0">
                <a:solidFill>
                  <a:schemeClr val="tx1"/>
                </a:solidFill>
              </a:rPr>
              <a:t>128</a:t>
            </a:r>
            <a:r>
              <a:rPr lang="zh-CN" altLang="zh-CN" sz="2200" dirty="0">
                <a:solidFill>
                  <a:schemeClr val="tx1"/>
                </a:solidFill>
              </a:rPr>
              <a:t>个</a:t>
            </a:r>
            <a:r>
              <a:rPr lang="en-US" altLang="zh-CN" sz="2200" dirty="0">
                <a:solidFill>
                  <a:schemeClr val="tx1"/>
                </a:solidFill>
              </a:rPr>
              <a:t>16</a:t>
            </a:r>
            <a:r>
              <a:rPr lang="zh-CN" altLang="zh-CN" sz="2200" dirty="0">
                <a:solidFill>
                  <a:schemeClr val="tx1"/>
                </a:solidFill>
              </a:rPr>
              <a:t>字节的页</a:t>
            </a:r>
            <a:r>
              <a:rPr lang="en-US" altLang="zh-CN" sz="2200" dirty="0">
                <a:solidFill>
                  <a:schemeClr val="tx1"/>
                </a:solidFill>
              </a:rPr>
              <a:t>;</a:t>
            </a:r>
          </a:p>
          <a:p>
            <a:r>
              <a:rPr lang="zh-CN" altLang="en-US" sz="2200" dirty="0">
                <a:solidFill>
                  <a:schemeClr val="tx1"/>
                </a:solidFill>
              </a:rPr>
              <a:t>内部有数据字地址计数器；</a:t>
            </a:r>
            <a:endParaRPr lang="en-US" altLang="zh-CN" sz="2200" dirty="0">
              <a:solidFill>
                <a:schemeClr val="tx1"/>
              </a:solidFill>
            </a:endParaRPr>
          </a:p>
          <a:p>
            <a:r>
              <a:rPr lang="zh-CN" altLang="en-US" sz="2200" dirty="0">
                <a:solidFill>
                  <a:schemeClr val="tx1"/>
                </a:solidFill>
              </a:rPr>
              <a:t>提供半双工的</a:t>
            </a:r>
            <a:r>
              <a:rPr lang="en-US" altLang="zh-CN" sz="2200" dirty="0">
                <a:solidFill>
                  <a:schemeClr val="tx1"/>
                </a:solidFill>
              </a:rPr>
              <a:t>2</a:t>
            </a:r>
            <a:r>
              <a:rPr lang="zh-CN" altLang="en-US" sz="2200" dirty="0">
                <a:solidFill>
                  <a:schemeClr val="tx1"/>
                </a:solidFill>
              </a:rPr>
              <a:t>线（串行数据线</a:t>
            </a:r>
            <a:r>
              <a:rPr lang="en-US" altLang="zh-CN" sz="2200" dirty="0">
                <a:solidFill>
                  <a:schemeClr val="tx1"/>
                </a:solidFill>
              </a:rPr>
              <a:t>SDA</a:t>
            </a:r>
            <a:r>
              <a:rPr lang="zh-CN" altLang="en-US" sz="2200" dirty="0">
                <a:solidFill>
                  <a:schemeClr val="tx1"/>
                </a:solidFill>
              </a:rPr>
              <a:t>、串行时钟输入</a:t>
            </a:r>
            <a:r>
              <a:rPr lang="en-US" altLang="zh-CN" sz="2200" dirty="0">
                <a:solidFill>
                  <a:schemeClr val="tx1"/>
                </a:solidFill>
              </a:rPr>
              <a:t>SCL</a:t>
            </a:r>
            <a:r>
              <a:rPr lang="zh-CN" altLang="en-US" sz="2200" dirty="0">
                <a:solidFill>
                  <a:schemeClr val="tx1"/>
                </a:solidFill>
              </a:rPr>
              <a:t>）应答式通信接口；</a:t>
            </a:r>
            <a:endParaRPr lang="en-US" altLang="zh-CN" sz="2200" dirty="0">
              <a:solidFill>
                <a:schemeClr val="tx1"/>
              </a:solidFill>
            </a:endParaRPr>
          </a:p>
          <a:p>
            <a:r>
              <a:rPr lang="zh-CN" altLang="en-US" sz="2200" dirty="0">
                <a:solidFill>
                  <a:schemeClr val="tx1"/>
                </a:solidFill>
              </a:rPr>
              <a:t>支持按全页写和部分页写模式，最大写周期</a:t>
            </a:r>
            <a:r>
              <a:rPr lang="en-US" altLang="zh-CN" sz="2200" dirty="0">
                <a:solidFill>
                  <a:schemeClr val="tx1"/>
                </a:solidFill>
              </a:rPr>
              <a:t>5ms</a:t>
            </a:r>
            <a:r>
              <a:rPr lang="zh-CN" altLang="en-US" sz="2200" dirty="0">
                <a:solidFill>
                  <a:schemeClr val="tx1"/>
                </a:solidFill>
              </a:rPr>
              <a:t>；</a:t>
            </a:r>
            <a:endParaRPr lang="en-US" altLang="zh-CN" sz="2200" dirty="0">
              <a:solidFill>
                <a:schemeClr val="tx1"/>
              </a:solidFill>
            </a:endParaRPr>
          </a:p>
          <a:p>
            <a:r>
              <a:rPr lang="zh-CN" altLang="en-US" sz="2200" dirty="0">
                <a:solidFill>
                  <a:schemeClr val="tx1"/>
                </a:solidFill>
              </a:rPr>
              <a:t>支持中等电压和标准电压操作模式，</a:t>
            </a:r>
            <a:r>
              <a:rPr lang="en-US" altLang="zh-CN" sz="2200" dirty="0">
                <a:solidFill>
                  <a:schemeClr val="tx1"/>
                </a:solidFill>
              </a:rPr>
              <a:t>2.7V</a:t>
            </a:r>
            <a:r>
              <a:rPr lang="zh-CN" altLang="en-US" sz="2200" dirty="0">
                <a:solidFill>
                  <a:schemeClr val="tx1"/>
                </a:solidFill>
              </a:rPr>
              <a:t>时访问频率为</a:t>
            </a:r>
            <a:r>
              <a:rPr lang="en-US" altLang="zh-CN" sz="2200" dirty="0">
                <a:solidFill>
                  <a:schemeClr val="tx1"/>
                </a:solidFill>
              </a:rPr>
              <a:t>100KHz</a:t>
            </a:r>
            <a:r>
              <a:rPr lang="zh-CN" altLang="en-US" sz="2200" dirty="0">
                <a:solidFill>
                  <a:schemeClr val="tx1"/>
                </a:solidFill>
              </a:rPr>
              <a:t>，</a:t>
            </a:r>
            <a:r>
              <a:rPr lang="en-US" altLang="zh-CN" sz="2200" dirty="0">
                <a:solidFill>
                  <a:schemeClr val="tx1"/>
                </a:solidFill>
              </a:rPr>
              <a:t>5V</a:t>
            </a:r>
            <a:r>
              <a:rPr lang="zh-CN" altLang="en-US" sz="2200" dirty="0">
                <a:solidFill>
                  <a:schemeClr val="tx1"/>
                </a:solidFill>
              </a:rPr>
              <a:t>时为</a:t>
            </a:r>
            <a:r>
              <a:rPr lang="en-US" altLang="zh-CN" sz="2200" dirty="0">
                <a:solidFill>
                  <a:schemeClr val="tx1"/>
                </a:solidFill>
              </a:rPr>
              <a:t>400KHz</a:t>
            </a:r>
            <a:r>
              <a:rPr lang="zh-CN" altLang="en-US" sz="2200" dirty="0">
                <a:solidFill>
                  <a:schemeClr val="tx1"/>
                </a:solidFill>
              </a:rPr>
              <a:t>；</a:t>
            </a:r>
            <a:endParaRPr lang="en-US" altLang="zh-CN" sz="2200" dirty="0">
              <a:solidFill>
                <a:schemeClr val="tx1"/>
              </a:solidFill>
            </a:endParaRPr>
          </a:p>
          <a:p>
            <a:r>
              <a:rPr lang="zh-CN" altLang="en-US" sz="2200" dirty="0">
                <a:solidFill>
                  <a:schemeClr val="tx1"/>
                </a:solidFill>
              </a:rPr>
              <a:t>允许一百万次重复写，数据可有效保持约一百年。</a:t>
            </a:r>
            <a:endParaRPr lang="en-US" altLang="zh-CN" sz="2200" dirty="0">
              <a:solidFill>
                <a:schemeClr val="tx1"/>
              </a:solidFill>
            </a:endParaRPr>
          </a:p>
          <a:p>
            <a:endParaRPr lang="zh-CN" altLang="en-US" dirty="0"/>
          </a:p>
        </p:txBody>
      </p:sp>
      <p:sp>
        <p:nvSpPr>
          <p:cNvPr id="280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80D3339-1F28-401B-AAF8-8033C7488482}" type="slidenum">
              <a:rPr kumimoji="0" lang="en-US" altLang="zh-CN" sz="1400" b="0" smtClean="0">
                <a:solidFill>
                  <a:schemeClr val="tx1"/>
                </a:solidFill>
              </a:rPr>
              <a:pPr algn="r">
                <a:lnSpc>
                  <a:spcPct val="100000"/>
                </a:lnSpc>
                <a:spcBef>
                  <a:spcPct val="0"/>
                </a:spcBef>
                <a:spcAft>
                  <a:spcPct val="0"/>
                </a:spcAft>
                <a:buClrTx/>
                <a:buSzTx/>
                <a:buFontTx/>
                <a:buNone/>
              </a:pPr>
              <a:t>56</a:t>
            </a:fld>
            <a:endParaRPr kumimoji="0" lang="en-US" altLang="zh-CN" sz="1400" b="0">
              <a:solidFill>
                <a:schemeClr val="tx1"/>
              </a:solidFill>
            </a:endParaRPr>
          </a:p>
        </p:txBody>
      </p:sp>
    </p:spTree>
    <p:extLst>
      <p:ext uri="{BB962C8B-B14F-4D97-AF65-F5344CB8AC3E}">
        <p14:creationId xmlns:p14="http://schemas.microsoft.com/office/powerpoint/2010/main" val="2948978762"/>
      </p:ext>
    </p:extLst>
  </p:cSld>
  <p:clrMapOvr>
    <a:masterClrMapping/>
  </p:clrMapOvr>
  <p:transition spd="med">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54BFE01-C05E-41A9-ACEC-609930E2D2BA}"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57</a:t>
            </a:fld>
            <a:endParaRPr kumimoji="0" lang="en-US" altLang="zh-CN" sz="1400" b="0">
              <a:solidFill>
                <a:srgbClr val="FF99FF"/>
              </a:solidFill>
              <a:latin typeface="Arial" panose="020B0604020202020204" pitchFamily="34" charset="0"/>
            </a:endParaRPr>
          </a:p>
        </p:txBody>
      </p:sp>
      <p:sp>
        <p:nvSpPr>
          <p:cNvPr id="193538" name="Rectangle 2"/>
          <p:cNvSpPr>
            <a:spLocks noGrp="1" noChangeArrowheads="1"/>
          </p:cNvSpPr>
          <p:nvPr>
            <p:ph type="title"/>
          </p:nvPr>
        </p:nvSpPr>
        <p:spPr>
          <a:xfrm>
            <a:off x="609600" y="717348"/>
            <a:ext cx="8229600" cy="450951"/>
          </a:xfrm>
        </p:spPr>
        <p:txBody>
          <a:bodyPr/>
          <a:lstStyle/>
          <a:p>
            <a:pPr algn="l" eaLnBrk="1" hangingPunct="1">
              <a:defRPr/>
            </a:pPr>
            <a:r>
              <a:rPr lang="zh-CN" altLang="en-US" sz="2400" dirty="0">
                <a:solidFill>
                  <a:srgbClr val="FFC000"/>
                </a:solidFill>
                <a:effectLst/>
                <a:latin typeface="+mn-ea"/>
                <a:ea typeface="+mn-ea"/>
              </a:rPr>
              <a:t>只读存储器的编程与设备</a:t>
            </a:r>
          </a:p>
        </p:txBody>
      </p:sp>
      <p:sp>
        <p:nvSpPr>
          <p:cNvPr id="281604" name="Rectangle 3"/>
          <p:cNvSpPr>
            <a:spLocks noGrp="1" noChangeArrowheads="1"/>
          </p:cNvSpPr>
          <p:nvPr>
            <p:ph type="body" sz="half" idx="1"/>
          </p:nvPr>
        </p:nvSpPr>
        <p:spPr>
          <a:xfrm>
            <a:off x="609600" y="1295400"/>
            <a:ext cx="5486400" cy="4602163"/>
          </a:xfrm>
        </p:spPr>
        <p:txBody>
          <a:bodyPr/>
          <a:lstStyle/>
          <a:p>
            <a:pPr eaLnBrk="1" hangingPunct="1">
              <a:lnSpc>
                <a:spcPct val="90000"/>
              </a:lnSpc>
            </a:pPr>
            <a:r>
              <a:rPr lang="zh-CN" altLang="en-US" sz="2400" b="0" dirty="0">
                <a:solidFill>
                  <a:srgbClr val="FFFF00"/>
                </a:solidFill>
                <a:effectLst/>
              </a:rPr>
              <a:t>擦除器：</a:t>
            </a:r>
            <a:r>
              <a:rPr lang="zh-CN" altLang="en-US" sz="2400" b="0" dirty="0">
                <a:solidFill>
                  <a:schemeClr val="tx1"/>
                </a:solidFill>
                <a:effectLst/>
              </a:rPr>
              <a:t>擦除数据，如紫外线擦除器</a:t>
            </a:r>
          </a:p>
          <a:p>
            <a:pPr eaLnBrk="1" hangingPunct="1">
              <a:lnSpc>
                <a:spcPct val="90000"/>
              </a:lnSpc>
            </a:pPr>
            <a:r>
              <a:rPr lang="zh-CN" altLang="en-US" sz="2400" dirty="0">
                <a:solidFill>
                  <a:srgbClr val="FFFF00"/>
                </a:solidFill>
              </a:rPr>
              <a:t>编程器：</a:t>
            </a:r>
            <a:r>
              <a:rPr lang="zh-CN" altLang="en-US" sz="2400" b="0" dirty="0">
                <a:solidFill>
                  <a:schemeClr val="tx1"/>
                </a:solidFill>
                <a:effectLst/>
              </a:rPr>
              <a:t>写入数据</a:t>
            </a:r>
          </a:p>
          <a:p>
            <a:pPr eaLnBrk="1" hangingPunct="1">
              <a:lnSpc>
                <a:spcPct val="90000"/>
              </a:lnSpc>
            </a:pPr>
            <a:r>
              <a:rPr lang="zh-CN" altLang="en-US" sz="2400" dirty="0">
                <a:solidFill>
                  <a:srgbClr val="FFFF00"/>
                </a:solidFill>
              </a:rPr>
              <a:t>编程器的输入文件</a:t>
            </a:r>
          </a:p>
          <a:p>
            <a:pPr lvl="1" eaLnBrk="1" hangingPunct="1">
              <a:lnSpc>
                <a:spcPct val="90000"/>
              </a:lnSpc>
            </a:pPr>
            <a:r>
              <a:rPr lang="en-US" altLang="zh-CN" sz="1800" b="0" dirty="0">
                <a:effectLst/>
              </a:rPr>
              <a:t>intel 16</a:t>
            </a:r>
            <a:r>
              <a:rPr lang="zh-CN" altLang="en-US" sz="1800" b="0" dirty="0">
                <a:effectLst/>
              </a:rPr>
              <a:t>进制格式</a:t>
            </a:r>
          </a:p>
          <a:p>
            <a:pPr lvl="1" eaLnBrk="1" hangingPunct="1">
              <a:lnSpc>
                <a:spcPct val="90000"/>
              </a:lnSpc>
            </a:pPr>
            <a:r>
              <a:rPr lang="en-US" altLang="zh-CN" sz="1800" b="0" dirty="0" err="1">
                <a:effectLst/>
              </a:rPr>
              <a:t>motorola</a:t>
            </a:r>
            <a:r>
              <a:rPr lang="zh-CN" altLang="en-US" sz="1800" b="0" dirty="0">
                <a:effectLst/>
              </a:rPr>
              <a:t>格式</a:t>
            </a:r>
          </a:p>
          <a:p>
            <a:pPr lvl="1" eaLnBrk="1" hangingPunct="1">
              <a:lnSpc>
                <a:spcPct val="90000"/>
              </a:lnSpc>
            </a:pPr>
            <a:r>
              <a:rPr lang="zh-CN" altLang="en-US" sz="1800" b="0" dirty="0">
                <a:effectLst/>
              </a:rPr>
              <a:t>二进制型</a:t>
            </a:r>
          </a:p>
          <a:p>
            <a:pPr lvl="1" eaLnBrk="1" hangingPunct="1">
              <a:lnSpc>
                <a:spcPct val="90000"/>
              </a:lnSpc>
            </a:pPr>
            <a:r>
              <a:rPr lang="en-US" altLang="zh-CN" sz="1800" b="0" dirty="0">
                <a:effectLst/>
              </a:rPr>
              <a:t>JEDEC</a:t>
            </a:r>
            <a:r>
              <a:rPr lang="zh-CN" altLang="en-US" sz="1800" b="0" dirty="0">
                <a:effectLst/>
              </a:rPr>
              <a:t>：</a:t>
            </a:r>
            <a:r>
              <a:rPr lang="en-US" altLang="zh-CN" sz="1800" b="0" dirty="0">
                <a:effectLst/>
              </a:rPr>
              <a:t>PLD</a:t>
            </a:r>
            <a:r>
              <a:rPr lang="zh-CN" altLang="en-US" sz="1800" b="0" dirty="0">
                <a:effectLst/>
              </a:rPr>
              <a:t>使用</a:t>
            </a:r>
          </a:p>
          <a:p>
            <a:pPr eaLnBrk="1" hangingPunct="1">
              <a:lnSpc>
                <a:spcPct val="90000"/>
              </a:lnSpc>
            </a:pPr>
            <a:r>
              <a:rPr lang="zh-CN" altLang="en-US" sz="2400" dirty="0">
                <a:solidFill>
                  <a:srgbClr val="FFFF00"/>
                </a:solidFill>
              </a:rPr>
              <a:t>在线编程</a:t>
            </a:r>
          </a:p>
          <a:p>
            <a:pPr lvl="1" eaLnBrk="1" hangingPunct="1">
              <a:lnSpc>
                <a:spcPct val="90000"/>
              </a:lnSpc>
            </a:pPr>
            <a:r>
              <a:rPr lang="en-US" altLang="zh-CN" sz="1800" b="0" dirty="0">
                <a:effectLst/>
              </a:rPr>
              <a:t>JTAG</a:t>
            </a:r>
            <a:r>
              <a:rPr lang="zh-CN" altLang="en-US" sz="1800" b="0" dirty="0">
                <a:effectLst/>
              </a:rPr>
              <a:t>编程器</a:t>
            </a:r>
          </a:p>
          <a:p>
            <a:pPr lvl="1" eaLnBrk="1" hangingPunct="1">
              <a:lnSpc>
                <a:spcPct val="90000"/>
              </a:lnSpc>
            </a:pPr>
            <a:r>
              <a:rPr lang="en-US" altLang="zh-CN" sz="1800" b="0" dirty="0">
                <a:effectLst/>
              </a:rPr>
              <a:t>monitor</a:t>
            </a:r>
            <a:r>
              <a:rPr lang="zh-CN" altLang="en-US" sz="1800" b="0" dirty="0">
                <a:effectLst/>
              </a:rPr>
              <a:t>方式</a:t>
            </a:r>
          </a:p>
          <a:p>
            <a:pPr lvl="1" eaLnBrk="1" hangingPunct="1">
              <a:lnSpc>
                <a:spcPct val="90000"/>
              </a:lnSpc>
            </a:pPr>
            <a:r>
              <a:rPr lang="zh-CN" altLang="en-US" sz="1800" b="0" dirty="0">
                <a:effectLst/>
              </a:rPr>
              <a:t>现场软件编程－－便于系统的维护</a:t>
            </a:r>
          </a:p>
        </p:txBody>
      </p:sp>
    </p:spTree>
    <p:extLst>
      <p:ext uri="{BB962C8B-B14F-4D97-AF65-F5344CB8AC3E}">
        <p14:creationId xmlns:p14="http://schemas.microsoft.com/office/powerpoint/2010/main" val="183533572"/>
      </p:ext>
    </p:extLst>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6162924C-BCFE-4A67-B43B-7B69A9600458}"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58</a:t>
            </a:fld>
            <a:endParaRPr kumimoji="0" lang="en-US" altLang="zh-CN" sz="1400" b="0">
              <a:solidFill>
                <a:srgbClr val="FF99FF"/>
              </a:solidFill>
              <a:latin typeface="Arial" panose="020B0604020202020204" pitchFamily="34" charset="0"/>
            </a:endParaRPr>
          </a:p>
        </p:txBody>
      </p:sp>
      <p:sp>
        <p:nvSpPr>
          <p:cNvPr id="194562" name="Rectangle 2"/>
          <p:cNvSpPr>
            <a:spLocks noGrp="1" noChangeArrowheads="1"/>
          </p:cNvSpPr>
          <p:nvPr>
            <p:ph type="title"/>
          </p:nvPr>
        </p:nvSpPr>
        <p:spPr>
          <a:xfrm>
            <a:off x="532335" y="647699"/>
            <a:ext cx="7055380" cy="437139"/>
          </a:xfrm>
        </p:spPr>
        <p:txBody>
          <a:bodyPr/>
          <a:lstStyle/>
          <a:p>
            <a:pPr eaLnBrk="1" hangingPunct="1">
              <a:defRPr/>
            </a:pPr>
            <a:r>
              <a:rPr lang="zh-CN" altLang="en-US" sz="2400" dirty="0"/>
              <a:t>混合存储器</a:t>
            </a:r>
          </a:p>
        </p:txBody>
      </p:sp>
      <p:sp>
        <p:nvSpPr>
          <p:cNvPr id="194563" name="Rectangle 3"/>
          <p:cNvSpPr>
            <a:spLocks noGrp="1" noChangeArrowheads="1"/>
          </p:cNvSpPr>
          <p:nvPr>
            <p:ph type="body" idx="1"/>
          </p:nvPr>
        </p:nvSpPr>
        <p:spPr>
          <a:xfrm>
            <a:off x="457200" y="1295400"/>
            <a:ext cx="8229600" cy="4953000"/>
          </a:xfrm>
        </p:spPr>
        <p:txBody>
          <a:bodyPr/>
          <a:lstStyle/>
          <a:p>
            <a:pPr eaLnBrk="1" hangingPunct="1"/>
            <a:r>
              <a:rPr lang="zh-CN" altLang="en-US" sz="2400" dirty="0"/>
              <a:t>既具有</a:t>
            </a:r>
            <a:r>
              <a:rPr lang="en-US" altLang="zh-CN" sz="2400" dirty="0"/>
              <a:t>RAM</a:t>
            </a:r>
            <a:r>
              <a:rPr lang="zh-CN" altLang="en-US" sz="2400" dirty="0"/>
              <a:t>快速读写访问的特性，又具有不挥发性，介于</a:t>
            </a:r>
            <a:r>
              <a:rPr lang="en-US" altLang="zh-CN" sz="2400" dirty="0"/>
              <a:t>RAM</a:t>
            </a:r>
            <a:r>
              <a:rPr lang="zh-CN" altLang="en-US" sz="2400" dirty="0"/>
              <a:t>和</a:t>
            </a:r>
            <a:r>
              <a:rPr lang="en-US" altLang="zh-CN" sz="2400" dirty="0"/>
              <a:t>ROM</a:t>
            </a:r>
            <a:r>
              <a:rPr lang="zh-CN" altLang="en-US" sz="2400" dirty="0"/>
              <a:t>之间； </a:t>
            </a:r>
          </a:p>
          <a:p>
            <a:pPr lvl="1" eaLnBrk="1" hangingPunct="1"/>
            <a:r>
              <a:rPr lang="zh-CN" altLang="en-US" sz="2200" dirty="0">
                <a:solidFill>
                  <a:srgbClr val="FFC000"/>
                </a:solidFill>
                <a:effectLst>
                  <a:outerShdw blurRad="38100" dist="38100" dir="2700000" algn="tl">
                    <a:srgbClr val="000000">
                      <a:alpha val="43137"/>
                    </a:srgbClr>
                  </a:outerShdw>
                </a:effectLst>
              </a:rPr>
              <a:t>特点</a:t>
            </a:r>
          </a:p>
          <a:p>
            <a:pPr lvl="2" eaLnBrk="1" hangingPunct="1"/>
            <a:r>
              <a:rPr lang="zh-CN" altLang="en-US" dirty="0"/>
              <a:t>通电和</a:t>
            </a:r>
            <a:r>
              <a:rPr lang="en-US" altLang="zh-CN" dirty="0"/>
              <a:t>SRAM</a:t>
            </a:r>
            <a:r>
              <a:rPr lang="zh-CN" altLang="en-US" dirty="0"/>
              <a:t>一样</a:t>
            </a:r>
            <a:endParaRPr lang="en-US" altLang="zh-CN" dirty="0"/>
          </a:p>
          <a:p>
            <a:pPr lvl="2" eaLnBrk="1" hangingPunct="1"/>
            <a:r>
              <a:rPr lang="zh-CN" altLang="en-US" dirty="0"/>
              <a:t>断电后可保持其内容 </a:t>
            </a:r>
          </a:p>
          <a:p>
            <a:pPr lvl="2" eaLnBrk="1" hangingPunct="1"/>
            <a:r>
              <a:rPr lang="zh-CN" altLang="en-US" dirty="0"/>
              <a:t>速度快</a:t>
            </a:r>
            <a:endParaRPr lang="en-US" altLang="zh-CN" dirty="0"/>
          </a:p>
          <a:p>
            <a:pPr lvl="2" eaLnBrk="1" hangingPunct="1"/>
            <a:r>
              <a:rPr lang="zh-CN" altLang="en-US" dirty="0"/>
              <a:t>价格高</a:t>
            </a:r>
          </a:p>
          <a:p>
            <a:pPr lvl="1"/>
            <a:r>
              <a:rPr lang="zh-CN" altLang="en-US" sz="2200" dirty="0">
                <a:solidFill>
                  <a:srgbClr val="FFC000"/>
                </a:solidFill>
                <a:effectLst>
                  <a:outerShdw blurRad="38100" dist="38100" dir="2700000" algn="tl">
                    <a:srgbClr val="000000">
                      <a:alpha val="43137"/>
                    </a:srgbClr>
                  </a:outerShdw>
                </a:effectLst>
              </a:rPr>
              <a:t>用途</a:t>
            </a:r>
          </a:p>
          <a:p>
            <a:pPr lvl="2" eaLnBrk="1" hangingPunct="1"/>
            <a:r>
              <a:rPr lang="zh-CN" altLang="en-US" dirty="0"/>
              <a:t>存储系统数据、配置数据等，要求高速度的应用。</a:t>
            </a:r>
          </a:p>
        </p:txBody>
      </p:sp>
    </p:spTree>
    <p:extLst>
      <p:ext uri="{BB962C8B-B14F-4D97-AF65-F5344CB8AC3E}">
        <p14:creationId xmlns:p14="http://schemas.microsoft.com/office/powerpoint/2010/main" val="170518917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945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6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6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6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C3E04423-40A9-4BEA-B29A-D635C088732C}"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59</a:t>
            </a:fld>
            <a:endParaRPr kumimoji="0" lang="en-US" altLang="zh-CN" sz="1400" b="0">
              <a:solidFill>
                <a:srgbClr val="FF99FF"/>
              </a:solidFill>
              <a:latin typeface="Arial" panose="020B0604020202020204" pitchFamily="34" charset="0"/>
            </a:endParaRPr>
          </a:p>
        </p:txBody>
      </p:sp>
      <p:sp>
        <p:nvSpPr>
          <p:cNvPr id="271364" name="Rectangle 3"/>
          <p:cNvSpPr>
            <a:spLocks noGrp="1" noChangeArrowheads="1"/>
          </p:cNvSpPr>
          <p:nvPr>
            <p:ph type="body" idx="1"/>
          </p:nvPr>
        </p:nvSpPr>
        <p:spPr>
          <a:xfrm>
            <a:off x="609600" y="1295400"/>
            <a:ext cx="8077200" cy="5029200"/>
          </a:xfrm>
        </p:spPr>
        <p:txBody>
          <a:bodyPr/>
          <a:lstStyle/>
          <a:p>
            <a:pPr eaLnBrk="1" hangingPunct="1">
              <a:lnSpc>
                <a:spcPct val="100000"/>
              </a:lnSpc>
            </a:pPr>
            <a:r>
              <a:rPr lang="en-US" altLang="zh-CN" dirty="0"/>
              <a:t>Flash</a:t>
            </a:r>
            <a:endParaRPr lang="en-US" altLang="zh-CN" dirty="0">
              <a:solidFill>
                <a:srgbClr val="FF0000"/>
              </a:solidFill>
            </a:endParaRPr>
          </a:p>
          <a:p>
            <a:pPr lvl="1" eaLnBrk="1" hangingPunct="1">
              <a:lnSpc>
                <a:spcPct val="100000"/>
              </a:lnSpc>
            </a:pPr>
            <a:r>
              <a:rPr lang="zh-CN" altLang="en-US" sz="2200" dirty="0">
                <a:solidFill>
                  <a:srgbClr val="FFFF00"/>
                </a:solidFill>
              </a:rPr>
              <a:t>又称为单电压的</a:t>
            </a:r>
            <a:r>
              <a:rPr lang="en-US" altLang="en-US" sz="2200" dirty="0">
                <a:solidFill>
                  <a:srgbClr val="FFFF00"/>
                </a:solidFill>
              </a:rPr>
              <a:t>EEPROM</a:t>
            </a:r>
            <a:r>
              <a:rPr lang="zh-CN" altLang="en-US" sz="2200" dirty="0">
                <a:solidFill>
                  <a:srgbClr val="FFFF00"/>
                </a:solidFill>
              </a:rPr>
              <a:t>，在其安装的电路板上直接擦除和重新编程，且</a:t>
            </a:r>
            <a:r>
              <a:rPr lang="en-US" altLang="zh-CN" sz="2200" dirty="0">
                <a:solidFill>
                  <a:srgbClr val="FFFF00"/>
                </a:solidFill>
              </a:rPr>
              <a:t>Flash</a:t>
            </a:r>
            <a:r>
              <a:rPr lang="zh-CN" altLang="en-US" sz="2200" dirty="0">
                <a:solidFill>
                  <a:srgbClr val="FFFF00"/>
                </a:solidFill>
              </a:rPr>
              <a:t>设备一次能擦除一个扇区，而不是逐个字节擦除；</a:t>
            </a:r>
          </a:p>
          <a:p>
            <a:pPr lvl="1" eaLnBrk="1" hangingPunct="1">
              <a:lnSpc>
                <a:spcPct val="100000"/>
              </a:lnSpc>
            </a:pPr>
            <a:r>
              <a:rPr lang="zh-CN" altLang="en-US" sz="2200" dirty="0"/>
              <a:t>结合了目前为止所有存储器件的优点，具有高密度、低价格、非易失性、快速（读取，而不是写入）以及电可重编程等特点；</a:t>
            </a:r>
          </a:p>
          <a:p>
            <a:pPr lvl="1" eaLnBrk="1" hangingPunct="1">
              <a:lnSpc>
                <a:spcPct val="100000"/>
              </a:lnSpc>
            </a:pPr>
            <a:r>
              <a:rPr lang="zh-CN" altLang="en-US" sz="2200" dirty="0"/>
              <a:t>一块</a:t>
            </a:r>
            <a:r>
              <a:rPr lang="en-US" altLang="zh-CN" sz="2200" dirty="0"/>
              <a:t>1M</a:t>
            </a:r>
            <a:r>
              <a:rPr lang="zh-CN" altLang="en-US" sz="2200" dirty="0"/>
              <a:t>位的闪速存储芯片的擦除、重写时间小于</a:t>
            </a:r>
            <a:r>
              <a:rPr lang="en-US" altLang="zh-CN" sz="2200" dirty="0"/>
              <a:t>5μs</a:t>
            </a:r>
            <a:r>
              <a:rPr lang="zh-CN" altLang="en-US" sz="2200" dirty="0"/>
              <a:t>，比</a:t>
            </a:r>
            <a:r>
              <a:rPr lang="en-US" altLang="zh-CN" sz="2200" dirty="0"/>
              <a:t>EEPROM</a:t>
            </a:r>
            <a:r>
              <a:rPr lang="zh-CN" altLang="en-US" sz="2200" dirty="0"/>
              <a:t>快得多，具备</a:t>
            </a:r>
            <a:r>
              <a:rPr lang="en-US" altLang="zh-CN" sz="2200" dirty="0"/>
              <a:t>RAM</a:t>
            </a:r>
            <a:r>
              <a:rPr lang="zh-CN" altLang="en-US" sz="2200" dirty="0"/>
              <a:t>的功能以及高速编程的特点；</a:t>
            </a:r>
          </a:p>
          <a:p>
            <a:pPr lvl="1" eaLnBrk="1" hangingPunct="1">
              <a:lnSpc>
                <a:spcPct val="100000"/>
              </a:lnSpc>
            </a:pPr>
            <a:r>
              <a:rPr lang="zh-CN" altLang="en-US" sz="2200" dirty="0"/>
              <a:t>允许某些块被保护，将引导代码放进保护块而允许更新设备上其他的存储器块，被称为</a:t>
            </a:r>
            <a:r>
              <a:rPr lang="zh-CN" altLang="en-US" sz="2200" dirty="0">
                <a:solidFill>
                  <a:srgbClr val="FFFF00"/>
                </a:solidFill>
              </a:rPr>
              <a:t>引导块闪存。</a:t>
            </a:r>
            <a:r>
              <a:rPr lang="zh-CN" altLang="en-US" sz="2200" dirty="0">
                <a:solidFill>
                  <a:srgbClr val="0000FF"/>
                </a:solidFill>
              </a:rPr>
              <a:t>   </a:t>
            </a:r>
          </a:p>
        </p:txBody>
      </p:sp>
    </p:spTree>
    <p:extLst>
      <p:ext uri="{BB962C8B-B14F-4D97-AF65-F5344CB8AC3E}">
        <p14:creationId xmlns:p14="http://schemas.microsoft.com/office/powerpoint/2010/main" val="29609353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136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136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136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136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存储器结构模型</a:t>
            </a:r>
            <a:br>
              <a:rPr lang="en-US" altLang="zh-CN" dirty="0"/>
            </a:br>
            <a:endParaRPr lang="zh-CN" altLang="en-US" dirty="0"/>
          </a:p>
        </p:txBody>
      </p:sp>
      <p:sp>
        <p:nvSpPr>
          <p:cNvPr id="3" name="内容占位符 2"/>
          <p:cNvSpPr>
            <a:spLocks noGrp="1"/>
          </p:cNvSpPr>
          <p:nvPr>
            <p:ph idx="1"/>
          </p:nvPr>
        </p:nvSpPr>
        <p:spPr>
          <a:xfrm>
            <a:off x="572538" y="1254041"/>
            <a:ext cx="8071485" cy="2085224"/>
          </a:xfrm>
        </p:spPr>
        <p:txBody>
          <a:bodyPr/>
          <a:lstStyle/>
          <a:p>
            <a:pPr>
              <a:lnSpc>
                <a:spcPts val="2900"/>
              </a:lnSpc>
            </a:pPr>
            <a:r>
              <a:rPr lang="zh-CN" altLang="zh-CN" sz="2400" dirty="0"/>
              <a:t>“存储体</a:t>
            </a:r>
            <a:r>
              <a:rPr lang="en-US" altLang="zh-CN" sz="2400" dirty="0"/>
              <a:t> + I/O</a:t>
            </a:r>
            <a:r>
              <a:rPr lang="zh-CN" altLang="zh-CN" sz="2400" dirty="0"/>
              <a:t>接口电路</a:t>
            </a:r>
            <a:r>
              <a:rPr lang="en-US" altLang="zh-CN" sz="2400" dirty="0"/>
              <a:t> + </a:t>
            </a:r>
            <a:r>
              <a:rPr lang="zh-CN" altLang="en-US" sz="2400" dirty="0"/>
              <a:t>信号线</a:t>
            </a:r>
            <a:r>
              <a:rPr lang="zh-CN" altLang="zh-CN" sz="2400" dirty="0"/>
              <a:t>”的基本结构</a:t>
            </a:r>
            <a:r>
              <a:rPr lang="zh-CN" altLang="en-US" sz="2400" dirty="0"/>
              <a:t>；</a:t>
            </a:r>
            <a:endParaRPr lang="en-US" altLang="zh-CN" sz="2400" dirty="0"/>
          </a:p>
          <a:p>
            <a:pPr lvl="1">
              <a:lnSpc>
                <a:spcPts val="2900"/>
              </a:lnSpc>
            </a:pPr>
            <a:r>
              <a:rPr lang="zh-CN" altLang="en-US"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存储体</a:t>
            </a:r>
            <a:r>
              <a:rPr lang="zh-CN" altLang="en-US" sz="2200" dirty="0">
                <a:solidFill>
                  <a:schemeClr val="tx1"/>
                </a:solidFill>
              </a:rPr>
              <a:t>：</a:t>
            </a:r>
            <a:r>
              <a:rPr lang="zh-CN" altLang="en-US" sz="2200" dirty="0"/>
              <a:t>用于存储的介质；</a:t>
            </a:r>
            <a:endParaRPr lang="en-US" altLang="zh-CN" sz="2200" dirty="0"/>
          </a:p>
          <a:p>
            <a:pPr lvl="1">
              <a:lnSpc>
                <a:spcPts val="2900"/>
              </a:lnSpc>
            </a:pPr>
            <a:r>
              <a:rPr lang="en-US"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I/O</a:t>
            </a:r>
            <a:r>
              <a:rPr lang="zh-CN" altLang="en-US"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接口电路</a:t>
            </a:r>
            <a:r>
              <a:rPr lang="zh-CN" altLang="en-US" sz="2200" dirty="0"/>
              <a:t>：用于访问存储体；</a:t>
            </a:r>
          </a:p>
          <a:p>
            <a:pPr lvl="1">
              <a:lnSpc>
                <a:spcPts val="2900"/>
              </a:lnSpc>
            </a:pPr>
            <a:r>
              <a:rPr lang="zh-CN" altLang="en-US"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信号线（对外构成访问接口）</a:t>
            </a:r>
            <a:r>
              <a:rPr lang="zh-CN" altLang="en-US" sz="2200" dirty="0">
                <a:solidFill>
                  <a:schemeClr val="tx1"/>
                </a:solidFill>
              </a:rPr>
              <a:t>：</a:t>
            </a:r>
            <a:r>
              <a:rPr lang="zh-CN" altLang="en-US" sz="2200" dirty="0"/>
              <a:t>地址线、数据线、控制线（读、写）、片选线、辅助线（时钟、复位等）；</a:t>
            </a:r>
          </a:p>
          <a:p>
            <a:pPr lvl="1"/>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6</a:t>
            </a:fld>
            <a:endParaRPr lang="zh-CN" altLang="en-US" dirty="0"/>
          </a:p>
        </p:txBody>
      </p:sp>
      <p:grpSp>
        <p:nvGrpSpPr>
          <p:cNvPr id="6" name="Group 21"/>
          <p:cNvGrpSpPr>
            <a:grpSpLocks/>
          </p:cNvGrpSpPr>
          <p:nvPr/>
        </p:nvGrpSpPr>
        <p:grpSpPr bwMode="auto">
          <a:xfrm>
            <a:off x="1655530" y="3460450"/>
            <a:ext cx="5905500" cy="3154608"/>
            <a:chOff x="1392" y="1824"/>
            <a:chExt cx="4080" cy="2352"/>
          </a:xfrm>
        </p:grpSpPr>
        <p:sp>
          <p:nvSpPr>
            <p:cNvPr id="7" name="AutoShape 20"/>
            <p:cNvSpPr>
              <a:spLocks noChangeArrowheads="1"/>
            </p:cNvSpPr>
            <p:nvPr/>
          </p:nvSpPr>
          <p:spPr bwMode="auto">
            <a:xfrm>
              <a:off x="1392" y="1824"/>
              <a:ext cx="4080" cy="2352"/>
            </a:xfrm>
            <a:prstGeom prst="roundRect">
              <a:avLst>
                <a:gd name="adj" fmla="val 4972"/>
              </a:avLst>
            </a:prstGeom>
            <a:solidFill>
              <a:schemeClr val="bg1"/>
            </a:solidFill>
            <a:ln w="9525">
              <a:solidFill>
                <a:srgbClr val="00FF00"/>
              </a:solidFill>
              <a:round/>
              <a:headEnd/>
              <a:tailEnd/>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8" name="Rectangle 6"/>
            <p:cNvSpPr>
              <a:spLocks noChangeArrowheads="1"/>
            </p:cNvSpPr>
            <p:nvPr/>
          </p:nvSpPr>
          <p:spPr bwMode="auto">
            <a:xfrm>
              <a:off x="4272" y="1920"/>
              <a:ext cx="1056" cy="2160"/>
            </a:xfrm>
            <a:prstGeom prst="rect">
              <a:avLst/>
            </a:prstGeom>
            <a:solidFill>
              <a:schemeClr val="accent1"/>
            </a:solidFill>
            <a:ln w="9525">
              <a:solidFill>
                <a:schemeClr val="tx1"/>
              </a:solidFill>
              <a:miter lim="800000"/>
              <a:headEnd/>
              <a:tailEnd/>
            </a:ln>
          </p:spPr>
          <p:txBody>
            <a:bodyPr wrap="none"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00000"/>
                </a:lnSpc>
                <a:spcBef>
                  <a:spcPct val="0"/>
                </a:spcBef>
                <a:spcAft>
                  <a:spcPct val="0"/>
                </a:spcAft>
                <a:buClrTx/>
                <a:buSzTx/>
                <a:buFontTx/>
                <a:buNone/>
              </a:pPr>
              <a:r>
                <a:rPr kumimoji="0" lang="zh-CN" altLang="en-US" sz="2400" b="0" dirty="0">
                  <a:solidFill>
                    <a:schemeClr val="tx1"/>
                  </a:solidFill>
                  <a:latin typeface="Arial" panose="020B0604020202020204" pitchFamily="34" charset="0"/>
                </a:rPr>
                <a:t>存储器</a:t>
              </a:r>
            </a:p>
          </p:txBody>
        </p:sp>
        <p:sp>
          <p:nvSpPr>
            <p:cNvPr id="9" name="Line 7"/>
            <p:cNvSpPr>
              <a:spLocks noChangeShapeType="1"/>
            </p:cNvSpPr>
            <p:nvPr/>
          </p:nvSpPr>
          <p:spPr bwMode="auto">
            <a:xfrm>
              <a:off x="2592" y="2064"/>
              <a:ext cx="16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2592" y="2331"/>
              <a:ext cx="168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2640" y="2598"/>
              <a:ext cx="163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a:off x="2592" y="2866"/>
              <a:ext cx="16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a:off x="2544" y="3133"/>
              <a:ext cx="17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flipH="1">
              <a:off x="3360" y="1920"/>
              <a:ext cx="144"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H="1">
              <a:off x="3504" y="220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4"/>
            <p:cNvSpPr txBox="1">
              <a:spLocks noChangeArrowheads="1"/>
            </p:cNvSpPr>
            <p:nvPr/>
          </p:nvSpPr>
          <p:spPr bwMode="auto">
            <a:xfrm>
              <a:off x="1536" y="1920"/>
              <a:ext cx="960" cy="1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地址线</a:t>
              </a:r>
            </a:p>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数据线</a:t>
              </a:r>
            </a:p>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读</a:t>
              </a:r>
            </a:p>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写</a:t>
              </a:r>
            </a:p>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片选</a:t>
              </a:r>
            </a:p>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复位</a:t>
              </a:r>
            </a:p>
            <a:p>
              <a:pPr algn="l" eaLnBrk="1" hangingPunct="1">
                <a:lnSpc>
                  <a:spcPct val="100000"/>
                </a:lnSpc>
                <a:spcBef>
                  <a:spcPct val="50000"/>
                </a:spcBef>
                <a:spcAft>
                  <a:spcPct val="0"/>
                </a:spcAft>
                <a:buClrTx/>
                <a:buSzTx/>
                <a:buFontTx/>
                <a:buNone/>
              </a:pPr>
              <a:r>
                <a:rPr kumimoji="0" lang="zh-CN" altLang="en-US" sz="1600" b="0" dirty="0">
                  <a:solidFill>
                    <a:schemeClr val="tx1"/>
                  </a:solidFill>
                  <a:latin typeface="Arial" panose="020B0604020202020204" pitchFamily="34" charset="0"/>
                </a:rPr>
                <a:t>时钟</a:t>
              </a:r>
            </a:p>
            <a:p>
              <a:pPr algn="l" eaLnBrk="1" hangingPunct="1">
                <a:lnSpc>
                  <a:spcPct val="100000"/>
                </a:lnSpc>
                <a:spcBef>
                  <a:spcPct val="50000"/>
                </a:spcBef>
                <a:spcAft>
                  <a:spcPct val="0"/>
                </a:spcAft>
                <a:buClrTx/>
                <a:buSzTx/>
                <a:buFontTx/>
                <a:buNone/>
              </a:pPr>
              <a:r>
                <a:rPr kumimoji="0" lang="en-US" altLang="zh-CN" sz="1600" b="0" dirty="0">
                  <a:solidFill>
                    <a:schemeClr val="tx1"/>
                  </a:solidFill>
                  <a:latin typeface="Arial" panose="020B0604020202020204" pitchFamily="34" charset="0"/>
                </a:rPr>
                <a:t>ready</a:t>
              </a:r>
            </a:p>
          </p:txBody>
        </p:sp>
        <p:sp>
          <p:nvSpPr>
            <p:cNvPr id="17" name="Line 15"/>
            <p:cNvSpPr>
              <a:spLocks noChangeShapeType="1"/>
            </p:cNvSpPr>
            <p:nvPr/>
          </p:nvSpPr>
          <p:spPr bwMode="auto">
            <a:xfrm>
              <a:off x="2544" y="3401"/>
              <a:ext cx="17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6"/>
            <p:cNvSpPr>
              <a:spLocks noChangeShapeType="1"/>
            </p:cNvSpPr>
            <p:nvPr/>
          </p:nvSpPr>
          <p:spPr bwMode="auto">
            <a:xfrm>
              <a:off x="2544" y="3668"/>
              <a:ext cx="172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p:cNvSpPr>
              <a:spLocks noChangeShapeType="1"/>
            </p:cNvSpPr>
            <p:nvPr/>
          </p:nvSpPr>
          <p:spPr bwMode="auto">
            <a:xfrm>
              <a:off x="2544" y="3936"/>
              <a:ext cx="172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18"/>
            <p:cNvSpPr txBox="1">
              <a:spLocks noChangeArrowheads="1"/>
            </p:cNvSpPr>
            <p:nvPr/>
          </p:nvSpPr>
          <p:spPr bwMode="auto">
            <a:xfrm>
              <a:off x="3552" y="182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50000"/>
                </a:spcBef>
                <a:spcAft>
                  <a:spcPct val="0"/>
                </a:spcAft>
                <a:buClrTx/>
                <a:buSzTx/>
                <a:buFontTx/>
                <a:buNone/>
              </a:pPr>
              <a:r>
                <a:rPr kumimoji="0" lang="en-US" altLang="zh-CN" sz="1800" b="0">
                  <a:solidFill>
                    <a:schemeClr val="tx1"/>
                  </a:solidFill>
                  <a:latin typeface="Arial" panose="020B0604020202020204" pitchFamily="34" charset="0"/>
                </a:rPr>
                <a:t>m</a:t>
              </a:r>
            </a:p>
          </p:txBody>
        </p:sp>
        <p:sp>
          <p:nvSpPr>
            <p:cNvPr id="21" name="Text Box 19"/>
            <p:cNvSpPr txBox="1">
              <a:spLocks noChangeArrowheads="1"/>
            </p:cNvSpPr>
            <p:nvPr/>
          </p:nvSpPr>
          <p:spPr bwMode="auto">
            <a:xfrm>
              <a:off x="3648" y="2304"/>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50000"/>
                </a:spcBef>
                <a:spcAft>
                  <a:spcPct val="0"/>
                </a:spcAft>
                <a:buClrTx/>
                <a:buSzTx/>
                <a:buFontTx/>
                <a:buNone/>
              </a:pPr>
              <a:r>
                <a:rPr kumimoji="0" lang="en-US" altLang="zh-CN" sz="1800" b="0">
                  <a:solidFill>
                    <a:schemeClr val="tx1"/>
                  </a:solidFill>
                  <a:latin typeface="Arial" panose="020B0604020202020204" pitchFamily="34" charset="0"/>
                </a:rPr>
                <a:t>n</a:t>
              </a:r>
            </a:p>
          </p:txBody>
        </p:sp>
      </p:grpSp>
    </p:spTree>
    <p:extLst>
      <p:ext uri="{BB962C8B-B14F-4D97-AF65-F5344CB8AC3E}">
        <p14:creationId xmlns:p14="http://schemas.microsoft.com/office/powerpoint/2010/main" val="287191804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720BB18-49C4-4C98-B4BC-81D43E43E5DA}"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60</a:t>
            </a:fld>
            <a:endParaRPr kumimoji="0" lang="en-US" altLang="zh-CN" sz="1400" b="0">
              <a:solidFill>
                <a:srgbClr val="FF99FF"/>
              </a:solidFill>
              <a:latin typeface="Arial" panose="020B0604020202020204" pitchFamily="34" charset="0"/>
            </a:endParaRPr>
          </a:p>
        </p:txBody>
      </p:sp>
      <p:sp>
        <p:nvSpPr>
          <p:cNvPr id="285699" name="Rectangle 2"/>
          <p:cNvSpPr>
            <a:spLocks noGrp="1" noChangeArrowheads="1"/>
          </p:cNvSpPr>
          <p:nvPr>
            <p:ph type="body" idx="1"/>
          </p:nvPr>
        </p:nvSpPr>
        <p:spPr/>
        <p:txBody>
          <a:bodyPr/>
          <a:lstStyle/>
          <a:p>
            <a:pPr lvl="1" eaLnBrk="1" hangingPunct="1"/>
            <a:r>
              <a:rPr lang="zh-CN" altLang="en-US" dirty="0">
                <a:solidFill>
                  <a:srgbClr val="FFFF00"/>
                </a:solidFill>
              </a:rPr>
              <a:t>与传统存储器相比，</a:t>
            </a:r>
            <a:r>
              <a:rPr lang="en-US" altLang="zh-CN" dirty="0">
                <a:solidFill>
                  <a:srgbClr val="FFFF00"/>
                </a:solidFill>
              </a:rPr>
              <a:t>Flash</a:t>
            </a:r>
            <a:r>
              <a:rPr lang="zh-CN" altLang="en-US" dirty="0">
                <a:solidFill>
                  <a:srgbClr val="FFFF00"/>
                </a:solidFill>
              </a:rPr>
              <a:t>的主要优势</a:t>
            </a:r>
          </a:p>
          <a:p>
            <a:pPr lvl="2" eaLnBrk="1" hangingPunct="1"/>
            <a:r>
              <a:rPr lang="zh-CN" altLang="en-US" dirty="0">
                <a:solidFill>
                  <a:srgbClr val="FFC000"/>
                </a:solidFill>
              </a:rPr>
              <a:t>固有不挥发性：</a:t>
            </a:r>
            <a:r>
              <a:rPr lang="zh-CN" altLang="en-US" dirty="0"/>
              <a:t>不像</a:t>
            </a:r>
            <a:r>
              <a:rPr lang="en-US" altLang="zh-CN" dirty="0"/>
              <a:t>SRAM</a:t>
            </a:r>
            <a:r>
              <a:rPr lang="zh-CN" altLang="en-US" dirty="0"/>
              <a:t>（静态随机存储器），</a:t>
            </a:r>
            <a:r>
              <a:rPr lang="en-US" altLang="zh-CN" dirty="0"/>
              <a:t>Flash</a:t>
            </a:r>
            <a:r>
              <a:rPr lang="zh-CN" altLang="en-US" dirty="0"/>
              <a:t>无须后备电源来保证数据不变；</a:t>
            </a:r>
          </a:p>
          <a:p>
            <a:pPr lvl="2" eaLnBrk="1" hangingPunct="1"/>
            <a:r>
              <a:rPr lang="zh-CN" altLang="en-US" dirty="0">
                <a:solidFill>
                  <a:srgbClr val="FFC000"/>
                </a:solidFill>
              </a:rPr>
              <a:t>易更新性：</a:t>
            </a:r>
            <a:r>
              <a:rPr lang="zh-CN" altLang="en-US" dirty="0"/>
              <a:t>相对于</a:t>
            </a:r>
            <a:r>
              <a:rPr lang="en-US" altLang="zh-CN" dirty="0"/>
              <a:t>EPROM</a:t>
            </a:r>
            <a:r>
              <a:rPr lang="zh-CN" altLang="en-US" dirty="0"/>
              <a:t>的紫外线擦除工艺，</a:t>
            </a:r>
            <a:r>
              <a:rPr lang="en-US" altLang="zh-CN" dirty="0"/>
              <a:t>Flash</a:t>
            </a:r>
            <a:r>
              <a:rPr lang="zh-CN" altLang="en-US" dirty="0"/>
              <a:t>的电擦除功能为开发者节省了时间，也为用户更新存储器内容提供了可能。而与</a:t>
            </a:r>
            <a:r>
              <a:rPr lang="en-US" altLang="zh-CN" dirty="0"/>
              <a:t>EEPROM</a:t>
            </a:r>
            <a:r>
              <a:rPr lang="zh-CN" altLang="en-US" dirty="0"/>
              <a:t>相比较，</a:t>
            </a:r>
            <a:r>
              <a:rPr lang="en-US" altLang="zh-CN" dirty="0"/>
              <a:t>Flash</a:t>
            </a:r>
            <a:r>
              <a:rPr lang="zh-CN" altLang="en-US" dirty="0"/>
              <a:t>的成本更低，密度和可靠性更高；</a:t>
            </a:r>
          </a:p>
          <a:p>
            <a:pPr lvl="2" eaLnBrk="1" hangingPunct="1"/>
            <a:r>
              <a:rPr lang="zh-CN" altLang="en-US" dirty="0"/>
              <a:t>一般可重复写</a:t>
            </a:r>
            <a:r>
              <a:rPr lang="en-US" altLang="zh-CN" dirty="0"/>
              <a:t>1</a:t>
            </a:r>
            <a:r>
              <a:rPr lang="zh-CN" altLang="en-US" dirty="0"/>
              <a:t>～</a:t>
            </a:r>
            <a:r>
              <a:rPr lang="en-US" altLang="zh-CN" dirty="0"/>
              <a:t>10</a:t>
            </a:r>
            <a:r>
              <a:rPr lang="zh-CN" altLang="en-US" dirty="0"/>
              <a:t>万次，甚至上百万次，数据保持期通常可超过十年</a:t>
            </a:r>
            <a:r>
              <a:rPr lang="en-US" altLang="zh-CN" dirty="0"/>
              <a:t>(</a:t>
            </a:r>
            <a:r>
              <a:rPr lang="zh-CN" altLang="en-US" dirty="0"/>
              <a:t>但这受编程次数的影响</a:t>
            </a:r>
            <a:r>
              <a:rPr lang="en-US" altLang="zh-CN" dirty="0"/>
              <a:t>)</a:t>
            </a:r>
            <a:r>
              <a:rPr lang="zh-CN" altLang="en-US" dirty="0"/>
              <a:t>。</a:t>
            </a:r>
          </a:p>
        </p:txBody>
      </p:sp>
    </p:spTree>
    <p:extLst>
      <p:ext uri="{BB962C8B-B14F-4D97-AF65-F5344CB8AC3E}">
        <p14:creationId xmlns:p14="http://schemas.microsoft.com/office/powerpoint/2010/main" val="3653864888"/>
      </p:ext>
    </p:extLst>
  </p:cSld>
  <p:clrMapOvr>
    <a:masterClrMapping/>
  </p:clrMapOvr>
  <p:transition spd="med">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532335" y="1184726"/>
            <a:ext cx="8071485" cy="5016056"/>
          </a:xfrm>
        </p:spPr>
        <p:txBody>
          <a:bodyPr>
            <a:normAutofit/>
          </a:bodyPr>
          <a:lstStyle/>
          <a:p>
            <a:r>
              <a:rPr lang="zh-CN" altLang="en-US" sz="2400" dirty="0"/>
              <a:t>基本原理</a:t>
            </a:r>
            <a:endParaRPr lang="en-US" altLang="zh-CN" sz="2400" dirty="0"/>
          </a:p>
          <a:p>
            <a:pPr lvl="1"/>
            <a:r>
              <a:rPr lang="zh-CN" altLang="zh-CN" sz="2000" dirty="0"/>
              <a:t>浮栅管单元技术，且基于隧道效应的编程与擦除机制与</a:t>
            </a:r>
            <a:r>
              <a:rPr lang="en-US" altLang="zh-CN" sz="2000" dirty="0"/>
              <a:t>E</a:t>
            </a:r>
            <a:r>
              <a:rPr lang="en-US" altLang="zh-CN" sz="2000" baseline="30000" dirty="0"/>
              <a:t>2</a:t>
            </a:r>
            <a:r>
              <a:rPr lang="en-US" altLang="zh-CN" sz="2000" dirty="0"/>
              <a:t>PROM</a:t>
            </a:r>
            <a:r>
              <a:rPr lang="zh-CN" altLang="zh-CN" sz="2000" dirty="0"/>
              <a:t>相似</a:t>
            </a:r>
            <a:r>
              <a:rPr lang="zh-CN" altLang="en-US" sz="2000" dirty="0"/>
              <a:t>；</a:t>
            </a:r>
            <a:endParaRPr lang="en-US" altLang="zh-CN" sz="2000" dirty="0"/>
          </a:p>
          <a:p>
            <a:pPr lvl="1"/>
            <a:r>
              <a:rPr lang="zh-CN" altLang="en-US" sz="2000" dirty="0"/>
              <a:t>区别在于，</a:t>
            </a:r>
            <a:r>
              <a:rPr lang="en-US" altLang="zh-CN" sz="2000" dirty="0"/>
              <a:t>Flash</a:t>
            </a:r>
            <a:r>
              <a:rPr lang="zh-CN" altLang="en-US" sz="2000" dirty="0"/>
              <a:t>采用新型隧道氧化层</a:t>
            </a:r>
            <a:r>
              <a:rPr lang="en-US" altLang="zh-CN" sz="2000" dirty="0"/>
              <a:t>MOS</a:t>
            </a:r>
            <a:r>
              <a:rPr lang="zh-CN" altLang="en-US" sz="2000" dirty="0"/>
              <a:t>管，其隧道层在源区且更薄，允许在控制栅和源极之间加</a:t>
            </a:r>
            <a:r>
              <a:rPr lang="en-US" altLang="zh-CN" sz="2000" dirty="0"/>
              <a:t>+12V</a:t>
            </a:r>
            <a:r>
              <a:rPr lang="zh-CN" altLang="en-US" sz="2000" dirty="0"/>
              <a:t>电压时就使隧道导通；</a:t>
            </a:r>
            <a:endParaRPr lang="en-US" altLang="zh-CN" sz="2000" dirty="0"/>
          </a:p>
          <a:p>
            <a:pPr lvl="1"/>
            <a:r>
              <a:rPr lang="zh-CN" altLang="en-US" sz="2000" dirty="0"/>
              <a:t>用存储元的源、漏极是否导通来表示“</a:t>
            </a:r>
            <a:r>
              <a:rPr lang="en-US" altLang="zh-CN" sz="2000" dirty="0"/>
              <a:t>0”</a:t>
            </a:r>
            <a:r>
              <a:rPr lang="zh-CN" altLang="en-US" sz="2000" dirty="0"/>
              <a:t>和“</a:t>
            </a:r>
            <a:r>
              <a:rPr lang="en-US" altLang="zh-CN" sz="2000" dirty="0"/>
              <a:t>1”</a:t>
            </a:r>
            <a:r>
              <a:rPr lang="zh-CN" altLang="en-US" sz="2000" dirty="0"/>
              <a:t>；</a:t>
            </a:r>
            <a:endParaRPr lang="en-US" altLang="zh-CN" sz="2000" dirty="0"/>
          </a:p>
          <a:p>
            <a:pPr lvl="1"/>
            <a:r>
              <a:rPr lang="en-US" altLang="zh-CN" sz="2000" dirty="0"/>
              <a:t>Flash</a:t>
            </a:r>
            <a:r>
              <a:rPr lang="zh-CN" altLang="en-US" sz="2000" dirty="0"/>
              <a:t>芯片内集成了高压产生电路（电荷泵），因此可以在单电压供电输入的基础上，面向不同操作特性来提供不同的电压。</a:t>
            </a:r>
          </a:p>
        </p:txBody>
      </p:sp>
      <p:sp>
        <p:nvSpPr>
          <p:cNvPr id="286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4814B39-ED0B-4CEB-A0BA-06CB39D88429}" type="slidenum">
              <a:rPr kumimoji="0" lang="en-US" altLang="zh-CN" sz="1400" b="0" smtClean="0">
                <a:solidFill>
                  <a:schemeClr val="tx1"/>
                </a:solidFill>
              </a:rPr>
              <a:pPr algn="r">
                <a:lnSpc>
                  <a:spcPct val="100000"/>
                </a:lnSpc>
                <a:spcBef>
                  <a:spcPct val="0"/>
                </a:spcBef>
                <a:spcAft>
                  <a:spcPct val="0"/>
                </a:spcAft>
                <a:buClrTx/>
                <a:buSzTx/>
                <a:buFontTx/>
                <a:buNone/>
              </a:pPr>
              <a:t>61</a:t>
            </a:fld>
            <a:endParaRPr kumimoji="0" lang="en-US" altLang="zh-CN" sz="1400" b="0">
              <a:solidFill>
                <a:schemeClr val="tx1"/>
              </a:solidFill>
            </a:endParaRPr>
          </a:p>
        </p:txBody>
      </p:sp>
      <p:pic>
        <p:nvPicPr>
          <p:cNvPr id="4" name="图片 3"/>
          <p:cNvPicPr>
            <a:picLocks noChangeAspect="1"/>
          </p:cNvPicPr>
          <p:nvPr/>
        </p:nvPicPr>
        <p:blipFill>
          <a:blip r:embed="rId2"/>
          <a:stretch>
            <a:fillRect/>
          </a:stretch>
        </p:blipFill>
        <p:spPr>
          <a:xfrm>
            <a:off x="1955845" y="4490163"/>
            <a:ext cx="5224463" cy="1529637"/>
          </a:xfrm>
          <a:prstGeom prst="rect">
            <a:avLst/>
          </a:prstGeom>
        </p:spPr>
      </p:pic>
    </p:spTree>
    <p:extLst>
      <p:ext uri="{BB962C8B-B14F-4D97-AF65-F5344CB8AC3E}">
        <p14:creationId xmlns:p14="http://schemas.microsoft.com/office/powerpoint/2010/main" val="168336169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9" presetClass="emph" presetSubtype="0" fill="hold" nodeType="afterEffect">
                                  <p:stCondLst>
                                    <p:cond delay="0"/>
                                  </p:stCondLst>
                                  <p:childTnLst>
                                    <p:animClr clrSpc="rgb" dir="cw">
                                      <p:cBhvr override="childStyle">
                                        <p:cTn id="6" dur="250" fill="hold"/>
                                        <p:tgtEl>
                                          <p:spTgt spid="3">
                                            <p:txEl>
                                              <p:pRg st="1" end="1"/>
                                            </p:txEl>
                                          </p:spTgt>
                                        </p:tgtEl>
                                        <p:attrNameLst>
                                          <p:attrName>style.color</p:attrName>
                                        </p:attrNameLst>
                                      </p:cBhvr>
                                      <p:to>
                                        <a:srgbClr val="D8D8D8"/>
                                      </p:to>
                                    </p:animClr>
                                    <p:animClr clrSpc="rgb" dir="cw">
                                      <p:cBhvr>
                                        <p:cTn id="7" dur="250" fill="hold"/>
                                        <p:tgtEl>
                                          <p:spTgt spid="3">
                                            <p:txEl>
                                              <p:pRg st="1" end="1"/>
                                            </p:txEl>
                                          </p:spTgt>
                                        </p:tgtEl>
                                        <p:attrNameLst>
                                          <p:attrName>fillcolor</p:attrName>
                                        </p:attrNameLst>
                                      </p:cBhvr>
                                      <p:to>
                                        <a:srgbClr val="D8D8D8"/>
                                      </p:to>
                                    </p:animClr>
                                    <p:set>
                                      <p:cBhvr>
                                        <p:cTn id="8" dur="250" fill="hold"/>
                                        <p:tgtEl>
                                          <p:spTgt spid="3">
                                            <p:txEl>
                                              <p:pRg st="1" end="1"/>
                                            </p:txEl>
                                          </p:spTgt>
                                        </p:tgtEl>
                                        <p:attrNameLst>
                                          <p:attrName>fill.type</p:attrName>
                                        </p:attrNameLst>
                                      </p:cBhvr>
                                      <p:to>
                                        <p:strVal val="solid"/>
                                      </p:to>
                                    </p:set>
                                    <p:set>
                                      <p:cBhvr>
                                        <p:cTn id="9" dur="250" fill="hold"/>
                                        <p:tgtEl>
                                          <p:spTgt spid="3">
                                            <p:txEl>
                                              <p:pRg st="1" end="1"/>
                                            </p:txEl>
                                          </p:spTgt>
                                        </p:tgtEl>
                                        <p:attrNameLst>
                                          <p:attrName>fill.on</p:attrName>
                                        </p:attrNameLst>
                                      </p:cBhvr>
                                      <p:to>
                                        <p:strVal val="true"/>
                                      </p:to>
                                    </p:set>
                                  </p:childTnLst>
                                </p:cTn>
                              </p:par>
                              <p:par>
                                <p:cTn id="10" presetID="19" presetClass="emph" presetSubtype="0" fill="hold" nodeType="withEffect">
                                  <p:stCondLst>
                                    <p:cond delay="0"/>
                                  </p:stCondLst>
                                  <p:childTnLst>
                                    <p:animClr clrSpc="rgb" dir="cw">
                                      <p:cBhvr override="childStyle">
                                        <p:cTn id="11" dur="250" fill="hold"/>
                                        <p:tgtEl>
                                          <p:spTgt spid="3">
                                            <p:txEl>
                                              <p:pRg st="2" end="2"/>
                                            </p:txEl>
                                          </p:spTgt>
                                        </p:tgtEl>
                                        <p:attrNameLst>
                                          <p:attrName>style.color</p:attrName>
                                        </p:attrNameLst>
                                      </p:cBhvr>
                                      <p:to>
                                        <a:srgbClr val="D8D8D8"/>
                                      </p:to>
                                    </p:animClr>
                                    <p:animClr clrSpc="rgb" dir="cw">
                                      <p:cBhvr>
                                        <p:cTn id="12" dur="250" fill="hold"/>
                                        <p:tgtEl>
                                          <p:spTgt spid="3">
                                            <p:txEl>
                                              <p:pRg st="2" end="2"/>
                                            </p:txEl>
                                          </p:spTgt>
                                        </p:tgtEl>
                                        <p:attrNameLst>
                                          <p:attrName>fillcolor</p:attrName>
                                        </p:attrNameLst>
                                      </p:cBhvr>
                                      <p:to>
                                        <a:srgbClr val="D8D8D8"/>
                                      </p:to>
                                    </p:animClr>
                                    <p:set>
                                      <p:cBhvr>
                                        <p:cTn id="13" dur="250" fill="hold"/>
                                        <p:tgtEl>
                                          <p:spTgt spid="3">
                                            <p:txEl>
                                              <p:pRg st="2" end="2"/>
                                            </p:txEl>
                                          </p:spTgt>
                                        </p:tgtEl>
                                        <p:attrNameLst>
                                          <p:attrName>fill.type</p:attrName>
                                        </p:attrNameLst>
                                      </p:cBhvr>
                                      <p:to>
                                        <p:strVal val="solid"/>
                                      </p:to>
                                    </p:set>
                                    <p:set>
                                      <p:cBhvr>
                                        <p:cTn id="14" dur="250" fill="hold"/>
                                        <p:tgtEl>
                                          <p:spTgt spid="3">
                                            <p:txEl>
                                              <p:pRg st="2" end="2"/>
                                            </p:txEl>
                                          </p:spTgt>
                                        </p:tgtEl>
                                        <p:attrNameLst>
                                          <p:attrName>fill.on</p:attrName>
                                        </p:attrNameLst>
                                      </p:cBhvr>
                                      <p:to>
                                        <p:strVal val="true"/>
                                      </p:to>
                                    </p:set>
                                  </p:childTnLst>
                                </p:cTn>
                              </p:par>
                              <p:par>
                                <p:cTn id="15" presetID="19" presetClass="emph" presetSubtype="0" fill="hold" nodeType="withEffect">
                                  <p:stCondLst>
                                    <p:cond delay="0"/>
                                  </p:stCondLst>
                                  <p:childTnLst>
                                    <p:animClr clrSpc="rgb" dir="cw">
                                      <p:cBhvr override="childStyle">
                                        <p:cTn id="16" dur="250" fill="hold"/>
                                        <p:tgtEl>
                                          <p:spTgt spid="3">
                                            <p:txEl>
                                              <p:pRg st="3" end="3"/>
                                            </p:txEl>
                                          </p:spTgt>
                                        </p:tgtEl>
                                        <p:attrNameLst>
                                          <p:attrName>style.color</p:attrName>
                                        </p:attrNameLst>
                                      </p:cBhvr>
                                      <p:to>
                                        <a:srgbClr val="D8D8D8"/>
                                      </p:to>
                                    </p:animClr>
                                    <p:animClr clrSpc="rgb" dir="cw">
                                      <p:cBhvr>
                                        <p:cTn id="17" dur="250" fill="hold"/>
                                        <p:tgtEl>
                                          <p:spTgt spid="3">
                                            <p:txEl>
                                              <p:pRg st="3" end="3"/>
                                            </p:txEl>
                                          </p:spTgt>
                                        </p:tgtEl>
                                        <p:attrNameLst>
                                          <p:attrName>fillcolor</p:attrName>
                                        </p:attrNameLst>
                                      </p:cBhvr>
                                      <p:to>
                                        <a:srgbClr val="D8D8D8"/>
                                      </p:to>
                                    </p:animClr>
                                    <p:set>
                                      <p:cBhvr>
                                        <p:cTn id="18" dur="250" fill="hold"/>
                                        <p:tgtEl>
                                          <p:spTgt spid="3">
                                            <p:txEl>
                                              <p:pRg st="3" end="3"/>
                                            </p:txEl>
                                          </p:spTgt>
                                        </p:tgtEl>
                                        <p:attrNameLst>
                                          <p:attrName>fill.type</p:attrName>
                                        </p:attrNameLst>
                                      </p:cBhvr>
                                      <p:to>
                                        <p:strVal val="solid"/>
                                      </p:to>
                                    </p:set>
                                    <p:set>
                                      <p:cBhvr>
                                        <p:cTn id="19" dur="250" fill="hold"/>
                                        <p:tgtEl>
                                          <p:spTgt spid="3">
                                            <p:txEl>
                                              <p:pRg st="3" end="3"/>
                                            </p:txEl>
                                          </p:spTgt>
                                        </p:tgtEl>
                                        <p:attrNameLst>
                                          <p:attrName>fill.on</p:attrName>
                                        </p:attrNameLst>
                                      </p:cBhvr>
                                      <p:to>
                                        <p:strVal val="true"/>
                                      </p:to>
                                    </p:set>
                                  </p:childTnLst>
                                </p:cTn>
                              </p:par>
                            </p:childTnLst>
                          </p:cTn>
                        </p:par>
                        <p:par>
                          <p:cTn id="20" fill="hold" nodeType="afterGroup">
                            <p:stCondLst>
                              <p:cond delay="25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3145590-455B-46DD-8D7B-061E50CCDF7E}"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62</a:t>
            </a:fld>
            <a:endParaRPr kumimoji="0" lang="en-US" altLang="zh-CN" sz="1400" b="0">
              <a:solidFill>
                <a:srgbClr val="FF99FF"/>
              </a:solidFill>
              <a:latin typeface="Arial" panose="020B0604020202020204" pitchFamily="34" charset="0"/>
            </a:endParaRPr>
          </a:p>
        </p:txBody>
      </p:sp>
      <p:sp>
        <p:nvSpPr>
          <p:cNvPr id="275459" name="Rectangle 2"/>
          <p:cNvSpPr>
            <a:spLocks noGrp="1" noChangeArrowheads="1"/>
          </p:cNvSpPr>
          <p:nvPr>
            <p:ph type="body" idx="1"/>
          </p:nvPr>
        </p:nvSpPr>
        <p:spPr/>
        <p:txBody>
          <a:bodyPr/>
          <a:lstStyle/>
          <a:p>
            <a:pPr eaLnBrk="1" hangingPunct="1"/>
            <a:r>
              <a:rPr lang="zh-CN" altLang="en-US" dirty="0"/>
              <a:t>主要分为两类：</a:t>
            </a:r>
            <a:r>
              <a:rPr lang="en-US" altLang="zh-CN" dirty="0"/>
              <a:t>NOR</a:t>
            </a:r>
            <a:r>
              <a:rPr lang="zh-CN" altLang="en-US" dirty="0"/>
              <a:t>和</a:t>
            </a:r>
            <a:r>
              <a:rPr lang="en-US" altLang="zh-CN" dirty="0"/>
              <a:t>NAND</a:t>
            </a:r>
            <a:r>
              <a:rPr lang="zh-CN" altLang="en-US" dirty="0"/>
              <a:t>型</a:t>
            </a:r>
            <a:endParaRPr lang="en-US" altLang="zh-CN" dirty="0"/>
          </a:p>
          <a:p>
            <a:pPr lvl="1" eaLnBrk="1" hangingPunct="1"/>
            <a:r>
              <a:rPr lang="zh-CN" altLang="en-US" dirty="0"/>
              <a:t>内部存储体的架构；</a:t>
            </a:r>
            <a:endParaRPr lang="en-US" altLang="zh-CN" dirty="0"/>
          </a:p>
          <a:p>
            <a:pPr lvl="1" eaLnBrk="1" hangingPunct="1"/>
            <a:r>
              <a:rPr lang="zh-CN" altLang="en-US" dirty="0"/>
              <a:t>接口不同</a:t>
            </a:r>
            <a:endParaRPr lang="en-US" altLang="zh-CN" dirty="0"/>
          </a:p>
          <a:p>
            <a:pPr lvl="2" eaLnBrk="1" hangingPunct="1"/>
            <a:r>
              <a:rPr lang="en-US" altLang="zh-CN" sz="2200" dirty="0"/>
              <a:t>NOR</a:t>
            </a:r>
            <a:r>
              <a:rPr lang="zh-CN" altLang="en-US" sz="2200" dirty="0"/>
              <a:t>是属于</a:t>
            </a:r>
            <a:r>
              <a:rPr lang="en-US" altLang="zh-CN" sz="2200" dirty="0"/>
              <a:t>SRAM</a:t>
            </a:r>
            <a:r>
              <a:rPr lang="zh-CN" altLang="en-US" sz="2200" dirty="0"/>
              <a:t>型接口，</a:t>
            </a:r>
            <a:r>
              <a:rPr lang="en-US" altLang="zh-CN" sz="2200" dirty="0"/>
              <a:t>NAND</a:t>
            </a:r>
            <a:r>
              <a:rPr lang="zh-CN" altLang="en-US" sz="2200" dirty="0"/>
              <a:t>使用属于</a:t>
            </a:r>
            <a:r>
              <a:rPr lang="en-US" altLang="zh-CN" sz="2200" dirty="0"/>
              <a:t>I/O</a:t>
            </a:r>
            <a:r>
              <a:rPr lang="zh-CN" altLang="en-US" sz="2200" dirty="0"/>
              <a:t>接口；</a:t>
            </a:r>
            <a:endParaRPr lang="en-US" altLang="zh-CN" sz="2200" dirty="0"/>
          </a:p>
          <a:p>
            <a:pPr lvl="1" eaLnBrk="1" hangingPunct="1"/>
            <a:r>
              <a:rPr lang="zh-CN" altLang="en-US" dirty="0"/>
              <a:t>随机读取速度不同</a:t>
            </a:r>
            <a:endParaRPr lang="en-US" altLang="zh-CN" dirty="0"/>
          </a:p>
          <a:p>
            <a:pPr lvl="2" eaLnBrk="1" hangingPunct="1"/>
            <a:r>
              <a:rPr lang="en-US" altLang="zh-CN" sz="2200" dirty="0"/>
              <a:t>NOR</a:t>
            </a:r>
            <a:r>
              <a:rPr lang="zh-CN" altLang="en-US" sz="2200" dirty="0"/>
              <a:t>可以取代</a:t>
            </a:r>
            <a:r>
              <a:rPr lang="en-US" altLang="zh-CN" sz="2200" dirty="0"/>
              <a:t>EEPROM</a:t>
            </a:r>
            <a:r>
              <a:rPr lang="zh-CN" altLang="en-US" sz="2200" dirty="0"/>
              <a:t>，多用于</a:t>
            </a:r>
            <a:r>
              <a:rPr lang="en-US" altLang="zh-CN" sz="2200" dirty="0"/>
              <a:t>BOOT ROM</a:t>
            </a:r>
            <a:r>
              <a:rPr lang="zh-CN" altLang="en-US" sz="2200" dirty="0"/>
              <a:t>；</a:t>
            </a:r>
            <a:endParaRPr lang="en-US" altLang="zh-CN" sz="2200" dirty="0"/>
          </a:p>
          <a:p>
            <a:pPr lvl="2" eaLnBrk="1" hangingPunct="1"/>
            <a:r>
              <a:rPr lang="en-US" altLang="zh-CN" sz="2200" dirty="0"/>
              <a:t>NAND</a:t>
            </a:r>
            <a:r>
              <a:rPr lang="zh-CN" altLang="en-US" sz="2200" dirty="0"/>
              <a:t>由于其高密度，多用于大量</a:t>
            </a:r>
            <a:r>
              <a:rPr lang="en-US" altLang="zh-CN" sz="2200" dirty="0"/>
              <a:t>data</a:t>
            </a:r>
            <a:r>
              <a:rPr lang="zh-CN" altLang="en-US" sz="2200" dirty="0"/>
              <a:t>存储。</a:t>
            </a:r>
          </a:p>
        </p:txBody>
      </p:sp>
    </p:spTree>
    <p:extLst>
      <p:ext uri="{BB962C8B-B14F-4D97-AF65-F5344CB8AC3E}">
        <p14:creationId xmlns:p14="http://schemas.microsoft.com/office/powerpoint/2010/main" val="42813005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5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545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754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54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5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6" name="Picture 11" descr="C:\Users\Clement\Desktop\u=1134217532,3797696641&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4067175"/>
            <a:ext cx="55626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pPr>
              <a:defRPr/>
            </a:pPr>
            <a:endParaRPr lang="zh-CN" altLang="en-US"/>
          </a:p>
        </p:txBody>
      </p:sp>
      <p:sp>
        <p:nvSpPr>
          <p:cNvPr id="277508" name="内容占位符 2"/>
          <p:cNvSpPr>
            <a:spLocks noGrp="1"/>
          </p:cNvSpPr>
          <p:nvPr>
            <p:ph idx="1"/>
          </p:nvPr>
        </p:nvSpPr>
        <p:spPr>
          <a:xfrm>
            <a:off x="609600" y="1143000"/>
            <a:ext cx="8077200" cy="4602163"/>
          </a:xfrm>
        </p:spPr>
        <p:txBody>
          <a:bodyPr/>
          <a:lstStyle/>
          <a:p>
            <a:pPr lvl="1" eaLnBrk="1" hangingPunct="1"/>
            <a:r>
              <a:rPr lang="en-US" altLang="zh-CN" dirty="0">
                <a:solidFill>
                  <a:srgbClr val="FFFF00"/>
                </a:solidFill>
              </a:rPr>
              <a:t>NOR Flash</a:t>
            </a:r>
            <a:r>
              <a:rPr lang="zh-CN" altLang="en-US" dirty="0"/>
              <a:t>在</a:t>
            </a:r>
            <a:r>
              <a:rPr lang="en-US" altLang="zh-CN" dirty="0"/>
              <a:t>EEPROM</a:t>
            </a:r>
            <a:r>
              <a:rPr lang="zh-CN" altLang="en-US" dirty="0"/>
              <a:t>基础上发展起来，其存储单元由</a:t>
            </a:r>
            <a:r>
              <a:rPr lang="en-US" altLang="zh-CN" dirty="0"/>
              <a:t>NMOS</a:t>
            </a:r>
            <a:r>
              <a:rPr lang="zh-CN" altLang="en-US" dirty="0"/>
              <a:t>构成；特点在于，可随机读取任意单元内容，适合于程序代码的并行读写存储，常用于制作</a:t>
            </a:r>
            <a:r>
              <a:rPr lang="en-US" altLang="zh-CN" dirty="0"/>
              <a:t>BIOS</a:t>
            </a:r>
            <a:r>
              <a:rPr lang="zh-CN" altLang="en-US" dirty="0"/>
              <a:t>存储器和微控制器内部存储器等；</a:t>
            </a:r>
          </a:p>
          <a:p>
            <a:pPr lvl="1" eaLnBrk="1" hangingPunct="1"/>
            <a:r>
              <a:rPr lang="en-US" altLang="zh-CN" dirty="0">
                <a:solidFill>
                  <a:srgbClr val="FFFF00"/>
                </a:solidFill>
              </a:rPr>
              <a:t>NAND Flash</a:t>
            </a:r>
            <a:r>
              <a:rPr lang="zh-CN" altLang="en-US" dirty="0"/>
              <a:t>将几个</a:t>
            </a:r>
            <a:r>
              <a:rPr lang="en-US" altLang="zh-CN" dirty="0"/>
              <a:t>N-MOS</a:t>
            </a:r>
            <a:r>
              <a:rPr lang="zh-CN" altLang="en-US" dirty="0"/>
              <a:t>单元用同一根线连接，可以按顺序读取存储单元内容，适合数据或文件的串行读写存储；</a:t>
            </a:r>
          </a:p>
          <a:p>
            <a:endParaRPr lang="zh-CN" altLang="en-US" dirty="0"/>
          </a:p>
        </p:txBody>
      </p:sp>
      <p:sp>
        <p:nvSpPr>
          <p:cNvPr id="29082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86AD8FC-09E9-4B10-982B-3F269A4C208F}"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63</a:t>
            </a:fld>
            <a:endParaRPr kumimoji="0" lang="en-US" altLang="zh-CN" sz="1400" b="0">
              <a:solidFill>
                <a:srgbClr val="FF99FF"/>
              </a:solidFill>
              <a:latin typeface="Arial" panose="020B0604020202020204" pitchFamily="34" charset="0"/>
            </a:endParaRPr>
          </a:p>
        </p:txBody>
      </p:sp>
      <p:sp>
        <p:nvSpPr>
          <p:cNvPr id="290822" name="矩形 5"/>
          <p:cNvSpPr>
            <a:spLocks noChangeArrowheads="1"/>
          </p:cNvSpPr>
          <p:nvPr/>
        </p:nvSpPr>
        <p:spPr bwMode="auto">
          <a:xfrm>
            <a:off x="1981200" y="6477000"/>
            <a:ext cx="5213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00000"/>
              </a:lnSpc>
              <a:spcBef>
                <a:spcPct val="0"/>
              </a:spcBef>
              <a:spcAft>
                <a:spcPct val="0"/>
              </a:spcAft>
              <a:buClrTx/>
              <a:buSzTx/>
              <a:buFontTx/>
              <a:buNone/>
            </a:pPr>
            <a:r>
              <a:rPr kumimoji="0" lang="en-US" altLang="zh-CN" sz="1600" b="0">
                <a:solidFill>
                  <a:srgbClr val="000000"/>
                </a:solidFill>
                <a:latin typeface="Arial" panose="020B0604020202020204" pitchFamily="34" charset="0"/>
              </a:rPr>
              <a:t>NOR Flash</a:t>
            </a:r>
            <a:r>
              <a:rPr kumimoji="0" lang="zh-CN" altLang="en-US" sz="1600" b="0">
                <a:solidFill>
                  <a:srgbClr val="000000"/>
                </a:solidFill>
                <a:latin typeface="Arial" panose="020B0604020202020204" pitchFamily="34" charset="0"/>
              </a:rPr>
              <a:t>和</a:t>
            </a:r>
            <a:r>
              <a:rPr kumimoji="0" lang="en-US" altLang="zh-CN" sz="1600" b="0">
                <a:solidFill>
                  <a:srgbClr val="000000"/>
                </a:solidFill>
                <a:latin typeface="Arial" panose="020B0604020202020204" pitchFamily="34" charset="0"/>
              </a:rPr>
              <a:t>NAND Flash</a:t>
            </a:r>
            <a:r>
              <a:rPr kumimoji="0" lang="zh-CN" altLang="en-US" sz="1600" b="0">
                <a:solidFill>
                  <a:srgbClr val="000000"/>
                </a:solidFill>
                <a:latin typeface="Arial" panose="020B0604020202020204" pitchFamily="34" charset="0"/>
              </a:rPr>
              <a:t>原理不同</a:t>
            </a:r>
          </a:p>
        </p:txBody>
      </p:sp>
      <p:sp>
        <p:nvSpPr>
          <p:cNvPr id="290823" name="AutoShape 8" descr="http://img5.imgtn.bdimg.com/it/u=1134217532,3797696641&amp;fm=23&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290824" name="AutoShape 10" descr="http://img5.imgtn.bdimg.com/it/u=1134217532,3797696641&amp;fm=23&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Tree>
    <p:extLst>
      <p:ext uri="{BB962C8B-B14F-4D97-AF65-F5344CB8AC3E}">
        <p14:creationId xmlns:p14="http://schemas.microsoft.com/office/powerpoint/2010/main" val="87273631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75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277506"/>
                                        </p:tgtEl>
                                        <p:attrNameLst>
                                          <p:attrName>style.visibility</p:attrName>
                                        </p:attrNameLst>
                                      </p:cBhvr>
                                      <p:to>
                                        <p:strVal val="visible"/>
                                      </p:to>
                                    </p:set>
                                    <p:animEffect transition="in" filter="fade">
                                      <p:cBhvr>
                                        <p:cTn id="11" dur="500"/>
                                        <p:tgtEl>
                                          <p:spTgt spid="277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defRPr/>
            </a:pPr>
            <a:r>
              <a:rPr lang="en-US" altLang="zh-CN" dirty="0">
                <a:solidFill>
                  <a:srgbClr val="0000FF"/>
                </a:solidFill>
              </a:rPr>
              <a:t>NAND</a:t>
            </a:r>
            <a:r>
              <a:rPr lang="zh-CN" altLang="en-US" dirty="0">
                <a:solidFill>
                  <a:srgbClr val="0000FF"/>
                </a:solidFill>
              </a:rPr>
              <a:t> </a:t>
            </a:r>
            <a:r>
              <a:rPr lang="en-US" altLang="zh-CN" dirty="0">
                <a:solidFill>
                  <a:srgbClr val="0000FF"/>
                </a:solidFill>
              </a:rPr>
              <a:t>Flash</a:t>
            </a:r>
            <a:r>
              <a:rPr lang="zh-CN" altLang="en-US" dirty="0">
                <a:solidFill>
                  <a:srgbClr val="0000FF"/>
                </a:solidFill>
              </a:rPr>
              <a:t>特点</a:t>
            </a:r>
            <a:endParaRPr lang="en-US" altLang="zh-CN" dirty="0">
              <a:solidFill>
                <a:srgbClr val="0000FF"/>
              </a:solidFill>
            </a:endParaRPr>
          </a:p>
          <a:p>
            <a:pPr lvl="2">
              <a:defRPr/>
            </a:pPr>
            <a:r>
              <a:rPr lang="zh-CN" altLang="en-US" dirty="0"/>
              <a:t>具有更高的存储密度、更快的写入速度、更低的价格以及更好的擦写耐用性等优点，非常适用于大量数据的存储；</a:t>
            </a:r>
            <a:endParaRPr lang="en-US" altLang="zh-CN" dirty="0"/>
          </a:p>
          <a:p>
            <a:pPr lvl="2">
              <a:defRPr/>
            </a:pPr>
            <a:r>
              <a:rPr lang="zh-CN" altLang="en-US" dirty="0"/>
              <a:t>接口和操作都相对复杂，位交换操作频繁，因此通常还要采用错误探测</a:t>
            </a:r>
            <a:r>
              <a:rPr lang="en-US" altLang="zh-CN" dirty="0"/>
              <a:t>/</a:t>
            </a:r>
            <a:r>
              <a:rPr lang="zh-CN" altLang="en-US" dirty="0"/>
              <a:t>错误纠正（</a:t>
            </a:r>
            <a:r>
              <a:rPr lang="en-US" altLang="zh-CN" dirty="0"/>
              <a:t>EDC/ECC</a:t>
            </a:r>
            <a:r>
              <a:rPr lang="zh-CN" altLang="en-US" dirty="0"/>
              <a:t>）算法来保护关键性数据；</a:t>
            </a:r>
            <a:endParaRPr lang="en-US" altLang="zh-CN" dirty="0"/>
          </a:p>
          <a:p>
            <a:pPr lvl="3">
              <a:defRPr/>
            </a:pPr>
            <a:r>
              <a:rPr lang="zh-CN" altLang="en-US" sz="1800" dirty="0"/>
              <a:t>如，</a:t>
            </a:r>
            <a:r>
              <a:rPr lang="zh-CN" altLang="zh-CN" sz="1800" dirty="0"/>
              <a:t>三星的</a:t>
            </a:r>
            <a:r>
              <a:rPr lang="en-US" altLang="zh-CN" sz="1800" dirty="0"/>
              <a:t>K9F5608UOA NAND Flash</a:t>
            </a:r>
            <a:r>
              <a:rPr lang="zh-CN" altLang="en-US" sz="1800" dirty="0"/>
              <a:t>中，</a:t>
            </a:r>
            <a:r>
              <a:rPr lang="zh-CN" altLang="zh-CN" sz="1800" dirty="0"/>
              <a:t>每页</a:t>
            </a:r>
            <a:r>
              <a:rPr lang="en-US" altLang="zh-CN" sz="1800" dirty="0"/>
              <a:t>512</a:t>
            </a:r>
            <a:r>
              <a:rPr lang="zh-CN" altLang="zh-CN" sz="1800" dirty="0"/>
              <a:t>字节且预留</a:t>
            </a:r>
            <a:r>
              <a:rPr lang="en-US" altLang="zh-CN" sz="1800" dirty="0"/>
              <a:t>16</a:t>
            </a:r>
            <a:r>
              <a:rPr lang="zh-CN" altLang="zh-CN" sz="1800" dirty="0"/>
              <a:t>个字节的错误校验码存放空间（</a:t>
            </a:r>
            <a:r>
              <a:rPr lang="en-US" altLang="zh-CN" sz="1800" dirty="0"/>
              <a:t>Out-of-Band</a:t>
            </a:r>
            <a:r>
              <a:rPr lang="zh-CN" altLang="zh-CN" sz="1800" dirty="0"/>
              <a:t>，</a:t>
            </a:r>
            <a:r>
              <a:rPr lang="en-US" altLang="zh-CN" sz="1800" dirty="0"/>
              <a:t>OOB</a:t>
            </a:r>
            <a:r>
              <a:rPr lang="zh-CN" altLang="zh-CN" sz="1800" dirty="0"/>
              <a:t>空间）。</a:t>
            </a:r>
            <a:endParaRPr lang="en-US" altLang="zh-CN" sz="1800" dirty="0"/>
          </a:p>
          <a:p>
            <a:pPr lvl="2">
              <a:defRPr/>
            </a:pPr>
            <a:r>
              <a:rPr lang="zh-CN" altLang="en-US" dirty="0"/>
              <a:t>地址信息包括了列地址、块地址以及相应的页面地址。</a:t>
            </a:r>
            <a:endParaRPr lang="en-US" altLang="zh-CN" dirty="0"/>
          </a:p>
          <a:p>
            <a:pPr lvl="3">
              <a:defRPr/>
            </a:pPr>
            <a:r>
              <a:rPr lang="zh-CN" altLang="en-US" sz="1800" dirty="0"/>
              <a:t>这些地址通过</a:t>
            </a:r>
            <a:r>
              <a:rPr lang="en-US" altLang="zh-CN" sz="1800" dirty="0"/>
              <a:t>8</a:t>
            </a:r>
            <a:r>
              <a:rPr lang="zh-CN" altLang="en-US" sz="1800" dirty="0"/>
              <a:t>位总线分组传输，需要多个时钟周期。当容量增大时，地址信息增加，那么就需要占用更多的寻址周期，寻址时间也就越长。这导致</a:t>
            </a:r>
            <a:r>
              <a:rPr lang="en-US" altLang="zh-CN" sz="1800" dirty="0"/>
              <a:t>NAND Flash</a:t>
            </a:r>
            <a:r>
              <a:rPr lang="zh-CN" altLang="en-US" sz="1800" dirty="0"/>
              <a:t>的地址传输开销大，因此并不适合于频繁、小数据量访问的应用。</a:t>
            </a:r>
            <a:endParaRPr lang="en-US" altLang="zh-CN" sz="1800" dirty="0"/>
          </a:p>
          <a:p>
            <a:pPr>
              <a:defRPr/>
            </a:pPr>
            <a:endParaRPr lang="zh-CN" altLang="en-US" dirty="0"/>
          </a:p>
        </p:txBody>
      </p:sp>
      <p:sp>
        <p:nvSpPr>
          <p:cNvPr id="29184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F195290-62CD-4587-968D-28AED7EE9B8C}" type="slidenum">
              <a:rPr kumimoji="0" lang="en-US" altLang="zh-CN" sz="1400" b="0" smtClean="0">
                <a:solidFill>
                  <a:schemeClr val="tx1"/>
                </a:solidFill>
              </a:rPr>
              <a:pPr algn="r">
                <a:lnSpc>
                  <a:spcPct val="100000"/>
                </a:lnSpc>
                <a:spcBef>
                  <a:spcPct val="0"/>
                </a:spcBef>
                <a:spcAft>
                  <a:spcPct val="0"/>
                </a:spcAft>
                <a:buClrTx/>
                <a:buSzTx/>
                <a:buFontTx/>
                <a:buNone/>
              </a:pPr>
              <a:t>64</a:t>
            </a:fld>
            <a:endParaRPr kumimoji="0" lang="en-US" altLang="zh-CN" sz="1400" b="0">
              <a:solidFill>
                <a:schemeClr val="tx1"/>
              </a:solidFill>
            </a:endParaRPr>
          </a:p>
        </p:txBody>
      </p:sp>
    </p:spTree>
    <p:extLst>
      <p:ext uri="{BB962C8B-B14F-4D97-AF65-F5344CB8AC3E}">
        <p14:creationId xmlns:p14="http://schemas.microsoft.com/office/powerpoint/2010/main" val="377332485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3C09337-14E8-4114-AC81-26A3EFAB7B68}"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65</a:t>
            </a:fld>
            <a:endParaRPr kumimoji="0" lang="en-US" altLang="zh-CN" sz="1400" b="0">
              <a:solidFill>
                <a:srgbClr val="FF99FF"/>
              </a:solidFill>
              <a:latin typeface="Arial" panose="020B0604020202020204" pitchFamily="34" charset="0"/>
            </a:endParaRPr>
          </a:p>
        </p:txBody>
      </p:sp>
      <p:sp>
        <p:nvSpPr>
          <p:cNvPr id="191490" name="Rectangle 2"/>
          <p:cNvSpPr>
            <a:spLocks noGrp="1" noChangeArrowheads="1"/>
          </p:cNvSpPr>
          <p:nvPr>
            <p:ph type="title"/>
          </p:nvPr>
        </p:nvSpPr>
        <p:spPr/>
        <p:txBody>
          <a:bodyPr/>
          <a:lstStyle/>
          <a:p>
            <a:pPr eaLnBrk="1" hangingPunct="1">
              <a:defRPr/>
            </a:pPr>
            <a:endParaRPr lang="zh-CN" altLang="zh-CN"/>
          </a:p>
        </p:txBody>
      </p:sp>
      <p:sp>
        <p:nvSpPr>
          <p:cNvPr id="293892" name="Rectangle 3"/>
          <p:cNvSpPr>
            <a:spLocks noGrp="1" noChangeArrowheads="1"/>
          </p:cNvSpPr>
          <p:nvPr>
            <p:ph type="body" idx="1"/>
          </p:nvPr>
        </p:nvSpPr>
        <p:spPr/>
        <p:txBody>
          <a:bodyPr/>
          <a:lstStyle/>
          <a:p>
            <a:pPr eaLnBrk="1" hangingPunct="1"/>
            <a:r>
              <a:rPr lang="en-US" altLang="zh-CN" dirty="0">
                <a:solidFill>
                  <a:schemeClr val="tx1"/>
                </a:solidFill>
              </a:rPr>
              <a:t>Flash</a:t>
            </a:r>
            <a:r>
              <a:rPr lang="zh-CN" altLang="en-US" dirty="0">
                <a:solidFill>
                  <a:schemeClr val="tx1"/>
                </a:solidFill>
              </a:rPr>
              <a:t>的使用 </a:t>
            </a:r>
          </a:p>
          <a:p>
            <a:pPr lvl="1" eaLnBrk="1" hangingPunct="1"/>
            <a:r>
              <a:rPr lang="zh-CN" altLang="en-US" dirty="0"/>
              <a:t>嵌入式处理器内部集成</a:t>
            </a:r>
          </a:p>
          <a:p>
            <a:pPr lvl="1" eaLnBrk="1" hangingPunct="1"/>
            <a:r>
              <a:rPr lang="zh-CN" altLang="en-US" dirty="0"/>
              <a:t>片外扩展</a:t>
            </a:r>
          </a:p>
          <a:p>
            <a:pPr eaLnBrk="1" hangingPunct="1"/>
            <a:r>
              <a:rPr lang="en-US" altLang="zh-CN" dirty="0">
                <a:solidFill>
                  <a:schemeClr val="tx1"/>
                </a:solidFill>
              </a:rPr>
              <a:t>Flash</a:t>
            </a:r>
            <a:r>
              <a:rPr lang="zh-CN" altLang="en-US" dirty="0">
                <a:solidFill>
                  <a:schemeClr val="tx1"/>
                </a:solidFill>
              </a:rPr>
              <a:t>操作 </a:t>
            </a:r>
          </a:p>
          <a:p>
            <a:pPr lvl="1" eaLnBrk="1" hangingPunct="1"/>
            <a:r>
              <a:rPr lang="zh-CN" altLang="en-US" dirty="0">
                <a:solidFill>
                  <a:srgbClr val="FFFF00"/>
                </a:solidFill>
              </a:rPr>
              <a:t>读操作：</a:t>
            </a:r>
            <a:r>
              <a:rPr lang="zh-CN" altLang="en-US" dirty="0"/>
              <a:t>处理器只要提供地址、读操作信号和片选信号，存储器返回数据。大部分</a:t>
            </a:r>
            <a:r>
              <a:rPr lang="en-US" altLang="zh-CN" dirty="0"/>
              <a:t>Flash</a:t>
            </a:r>
            <a:r>
              <a:rPr lang="zh-CN" altLang="en-US" dirty="0"/>
              <a:t>在系统重启时自动进入读状态，且不需要特别的初始化序列； </a:t>
            </a:r>
          </a:p>
        </p:txBody>
      </p:sp>
    </p:spTree>
    <p:extLst>
      <p:ext uri="{BB962C8B-B14F-4D97-AF65-F5344CB8AC3E}">
        <p14:creationId xmlns:p14="http://schemas.microsoft.com/office/powerpoint/2010/main" val="2041186876"/>
      </p:ext>
    </p:extLst>
  </p:cSld>
  <p:clrMapOvr>
    <a:masterClrMapping/>
  </p:clrMapOvr>
  <p:transition spd="med">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B2C35DE-7DF4-4297-A0B6-DD5D17EAE706}"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66</a:t>
            </a:fld>
            <a:endParaRPr kumimoji="0" lang="en-US" altLang="zh-CN" sz="1400" b="0">
              <a:solidFill>
                <a:srgbClr val="FF99FF"/>
              </a:solidFill>
              <a:latin typeface="Arial" panose="020B0604020202020204" pitchFamily="34" charset="0"/>
            </a:endParaRPr>
          </a:p>
        </p:txBody>
      </p:sp>
      <p:sp>
        <p:nvSpPr>
          <p:cNvPr id="280579" name="Rectangle 2"/>
          <p:cNvSpPr>
            <a:spLocks noGrp="1" noChangeArrowheads="1"/>
          </p:cNvSpPr>
          <p:nvPr>
            <p:ph type="body" idx="1"/>
          </p:nvPr>
        </p:nvSpPr>
        <p:spPr/>
        <p:txBody>
          <a:bodyPr/>
          <a:lstStyle/>
          <a:p>
            <a:pPr marL="342900" lvl="1" indent="-342900" eaLnBrk="1" hangingPunct="1">
              <a:buClr>
                <a:srgbClr val="FF0000"/>
              </a:buClr>
              <a:defRPr/>
            </a:pPr>
            <a:r>
              <a:rPr lang="zh-CN" altLang="en-US" dirty="0">
                <a:solidFill>
                  <a:srgbClr val="FFFF00"/>
                </a:solidFill>
              </a:rPr>
              <a:t>写操作的几个特点</a:t>
            </a:r>
          </a:p>
          <a:p>
            <a:pPr lvl="1" eaLnBrk="1" hangingPunct="1">
              <a:defRPr/>
            </a:pPr>
            <a:r>
              <a:rPr lang="zh-CN" altLang="en-US" sz="2200" dirty="0">
                <a:latin typeface="楷体" panose="02010609060101010101" pitchFamily="49" charset="-122"/>
                <a:ea typeface="楷体" panose="02010609060101010101" pitchFamily="49" charset="-122"/>
              </a:rPr>
              <a:t>每一个存储位置必须在重写操作之前被擦除</a:t>
            </a:r>
            <a:r>
              <a:rPr lang="zh-CN" altLang="en-US" sz="2200" dirty="0"/>
              <a:t>，否则写结果将可能是新、旧值的某个逻辑组合，产生错误；</a:t>
            </a:r>
          </a:p>
          <a:p>
            <a:pPr lvl="1" eaLnBrk="1" hangingPunct="1">
              <a:defRPr/>
            </a:pPr>
            <a:r>
              <a:rPr lang="zh-CN" altLang="en-US" sz="2200" dirty="0">
                <a:latin typeface="楷体" panose="02010609060101010101" pitchFamily="49" charset="-122"/>
                <a:ea typeface="楷体" panose="02010609060101010101" pitchFamily="49" charset="-122"/>
              </a:rPr>
              <a:t>一次擦除一个扇区块</a:t>
            </a:r>
            <a:r>
              <a:rPr lang="zh-CN" altLang="en-US" sz="2200" dirty="0"/>
              <a:t>，不可能只擦除单个字节；扇区大小随具体器件变化，通常是</a:t>
            </a:r>
            <a:r>
              <a:rPr lang="en-US" altLang="zh-CN" sz="2200" dirty="0"/>
              <a:t>KB</a:t>
            </a:r>
            <a:r>
              <a:rPr lang="zh-CN" altLang="en-US" sz="2200" dirty="0"/>
              <a:t>量级；</a:t>
            </a:r>
          </a:p>
          <a:p>
            <a:pPr lvl="1" eaLnBrk="1" hangingPunct="1">
              <a:defRPr/>
            </a:pPr>
            <a:r>
              <a:rPr lang="zh-CN" altLang="en-US" sz="2200" dirty="0"/>
              <a:t>擦除和写入数据的过程取决于器件特性，较复杂，设计</a:t>
            </a:r>
            <a:r>
              <a:rPr lang="en-US" altLang="zh-CN" sz="2200" dirty="0"/>
              <a:t>Flash</a:t>
            </a:r>
            <a:r>
              <a:rPr lang="zh-CN" altLang="en-US" sz="2200" dirty="0"/>
              <a:t>驱动程序能提供较好支持。</a:t>
            </a:r>
          </a:p>
        </p:txBody>
      </p:sp>
    </p:spTree>
    <p:extLst>
      <p:ext uri="{BB962C8B-B14F-4D97-AF65-F5344CB8AC3E}">
        <p14:creationId xmlns:p14="http://schemas.microsoft.com/office/powerpoint/2010/main" val="239740600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0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05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0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r>
              <a:rPr lang="zh-CN" altLang="zh-CN" sz="2400"/>
              <a:t>半导体工艺已经进入</a:t>
            </a:r>
            <a:r>
              <a:rPr lang="en-US" altLang="zh-CN" sz="2400"/>
              <a:t>10+nm</a:t>
            </a:r>
            <a:r>
              <a:rPr lang="zh-CN" altLang="zh-CN" sz="2400"/>
              <a:t>时代，但不能简单地认为存储器的容量将会越来越大。</a:t>
            </a:r>
            <a:endParaRPr lang="en-US" altLang="zh-CN" sz="2400"/>
          </a:p>
          <a:p>
            <a:pPr lvl="1"/>
            <a:r>
              <a:rPr lang="zh-CN" altLang="en-US" sz="2000"/>
              <a:t>晶体管越小将直接导致存储单元的稳定性、可靠性明显降低</a:t>
            </a:r>
            <a:r>
              <a:rPr lang="en-US" altLang="zh-CN" sz="2000">
                <a:sym typeface="Wingdings" panose="05000000000000000000" pitchFamily="2" charset="2"/>
              </a:rPr>
              <a:t></a:t>
            </a:r>
            <a:r>
              <a:rPr lang="zh-CN" altLang="en-US" sz="2000">
                <a:sym typeface="Wingdings" panose="05000000000000000000" pitchFamily="2" charset="2"/>
              </a:rPr>
              <a:t>单纯靠新的半导体工艺并不能有效提升存储器的容量和性能。</a:t>
            </a:r>
            <a:endParaRPr lang="en-US" altLang="zh-CN" sz="2000">
              <a:sym typeface="Wingdings" panose="05000000000000000000" pitchFamily="2" charset="2"/>
            </a:endParaRPr>
          </a:p>
          <a:p>
            <a:pPr lvl="1"/>
            <a:r>
              <a:rPr lang="en-US" altLang="zh-CN" sz="2000"/>
              <a:t>2013</a:t>
            </a:r>
            <a:r>
              <a:rPr lang="zh-CN" altLang="en-US" sz="2000"/>
              <a:t>年，三星公司基于电荷撷取闪存（</a:t>
            </a:r>
            <a:r>
              <a:rPr lang="en-US" altLang="zh-CN" sz="2000"/>
              <a:t>Charge Trap Flash</a:t>
            </a:r>
            <a:r>
              <a:rPr lang="zh-CN" altLang="en-US" sz="2000"/>
              <a:t>，简称</a:t>
            </a:r>
            <a:r>
              <a:rPr lang="en-US" altLang="zh-CN" sz="2000"/>
              <a:t>CTF</a:t>
            </a:r>
            <a:r>
              <a:rPr lang="zh-CN" altLang="en-US" sz="2000"/>
              <a:t>）技术设计、推出了</a:t>
            </a:r>
            <a:r>
              <a:rPr lang="en-US" altLang="zh-CN" sz="2000"/>
              <a:t>3D</a:t>
            </a:r>
            <a:r>
              <a:rPr lang="zh-CN" altLang="en-US" sz="2000"/>
              <a:t>架构的垂直闪存</a:t>
            </a:r>
            <a:r>
              <a:rPr lang="en-US" altLang="zh-CN" sz="2000"/>
              <a:t>V-NAND</a:t>
            </a:r>
            <a:r>
              <a:rPr lang="zh-CN" altLang="en-US" sz="2000"/>
              <a:t>。</a:t>
            </a:r>
          </a:p>
        </p:txBody>
      </p:sp>
      <p:sp>
        <p:nvSpPr>
          <p:cNvPr id="29594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7E2C7A7-9D65-431C-A52C-2D945F9EA45C}" type="slidenum">
              <a:rPr kumimoji="0" lang="en-US" altLang="zh-CN" sz="1400" b="0" smtClean="0">
                <a:solidFill>
                  <a:schemeClr val="tx1"/>
                </a:solidFill>
              </a:rPr>
              <a:pPr algn="r">
                <a:lnSpc>
                  <a:spcPct val="100000"/>
                </a:lnSpc>
                <a:spcBef>
                  <a:spcPct val="0"/>
                </a:spcBef>
                <a:spcAft>
                  <a:spcPct val="0"/>
                </a:spcAft>
                <a:buClrTx/>
                <a:buSzTx/>
                <a:buFontTx/>
                <a:buNone/>
              </a:pPr>
              <a:t>67</a:t>
            </a:fld>
            <a:endParaRPr kumimoji="0" lang="en-US" altLang="zh-CN" sz="1400" b="0">
              <a:solidFill>
                <a:schemeClr val="tx1"/>
              </a:solidFill>
            </a:endParaRPr>
          </a:p>
        </p:txBody>
      </p:sp>
    </p:spTree>
    <p:extLst>
      <p:ext uri="{BB962C8B-B14F-4D97-AF65-F5344CB8AC3E}">
        <p14:creationId xmlns:p14="http://schemas.microsoft.com/office/powerpoint/2010/main" val="159753123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5300" y="609599"/>
            <a:ext cx="8267700" cy="587375"/>
          </a:xfrm>
        </p:spPr>
        <p:txBody>
          <a:bodyPr/>
          <a:lstStyle/>
          <a:p>
            <a:pPr algn="l">
              <a:defRPr/>
            </a:pPr>
            <a:r>
              <a:rPr lang="en-US" altLang="zh-CN" sz="2400" dirty="0">
                <a:latin typeface="Times New Roman" panose="02020603050405020304" pitchFamily="18" charset="0"/>
                <a:cs typeface="Times New Roman" panose="02020603050405020304" pitchFamily="18" charset="0"/>
              </a:rPr>
              <a:t>Flash</a:t>
            </a:r>
            <a:r>
              <a:rPr lang="zh-CN" altLang="en-US" sz="2400" dirty="0">
                <a:latin typeface="Times New Roman" panose="02020603050405020304" pitchFamily="18" charset="0"/>
                <a:cs typeface="Times New Roman" panose="02020603050405020304" pitchFamily="18" charset="0"/>
              </a:rPr>
              <a:t>示例：</a:t>
            </a:r>
            <a:r>
              <a:rPr lang="zh-CN" altLang="zh-CN" sz="2400" dirty="0">
                <a:latin typeface="Times New Roman" panose="02020603050405020304" pitchFamily="18" charset="0"/>
                <a:cs typeface="Times New Roman" panose="02020603050405020304" pitchFamily="18" charset="0"/>
              </a:rPr>
              <a:t>美光</a:t>
            </a:r>
            <a:r>
              <a:rPr lang="en-US" altLang="zh-CN" sz="2400" dirty="0">
                <a:latin typeface="Times New Roman" panose="02020603050405020304" pitchFamily="18" charset="0"/>
                <a:cs typeface="Times New Roman" panose="02020603050405020304" pitchFamily="18" charset="0"/>
              </a:rPr>
              <a:t>N25Q512A</a:t>
            </a:r>
            <a:r>
              <a:rPr lang="zh-CN" altLang="zh-CN" sz="2400" dirty="0">
                <a:latin typeface="Times New Roman" panose="02020603050405020304" pitchFamily="18" charset="0"/>
                <a:cs typeface="Times New Roman" panose="02020603050405020304" pitchFamily="18" charset="0"/>
              </a:rPr>
              <a:t>串行</a:t>
            </a:r>
            <a:r>
              <a:rPr lang="en-US" altLang="zh-CN" sz="2400" dirty="0">
                <a:latin typeface="Times New Roman" panose="02020603050405020304" pitchFamily="18" charset="0"/>
                <a:cs typeface="Times New Roman" panose="02020603050405020304" pitchFamily="18" charset="0"/>
              </a:rPr>
              <a:t>NOR Flash</a:t>
            </a:r>
            <a:r>
              <a:rPr lang="zh-CN" altLang="zh-CN" sz="2400" dirty="0">
                <a:latin typeface="Times New Roman" panose="02020603050405020304" pitchFamily="18" charset="0"/>
                <a:cs typeface="Times New Roman" panose="02020603050405020304" pitchFamily="18" charset="0"/>
              </a:rPr>
              <a:t>存储芯片</a:t>
            </a:r>
            <a:endParaRPr lang="zh-CN" altLang="en-US" sz="2400" dirty="0">
              <a:latin typeface="Times New Roman" panose="02020603050405020304" pitchFamily="18" charset="0"/>
              <a:cs typeface="Times New Roman" panose="02020603050405020304" pitchFamily="18" charset="0"/>
            </a:endParaRPr>
          </a:p>
        </p:txBody>
      </p:sp>
      <p:sp>
        <p:nvSpPr>
          <p:cNvPr id="296963" name="内容占位符 2"/>
          <p:cNvSpPr>
            <a:spLocks noGrp="1"/>
          </p:cNvSpPr>
          <p:nvPr>
            <p:ph idx="1"/>
          </p:nvPr>
        </p:nvSpPr>
        <p:spPr/>
        <p:txBody>
          <a:bodyPr/>
          <a:lstStyle/>
          <a:p>
            <a:pPr lvl="1"/>
            <a:r>
              <a:rPr lang="zh-CN" altLang="zh-CN" sz="2000" dirty="0"/>
              <a:t>两个</a:t>
            </a:r>
            <a:r>
              <a:rPr lang="en-US" altLang="zh-CN" sz="2000" dirty="0"/>
              <a:t>256Mb</a:t>
            </a:r>
            <a:r>
              <a:rPr lang="zh-CN" altLang="zh-CN" sz="2000" dirty="0"/>
              <a:t>的颗粒堆叠形成，具有</a:t>
            </a:r>
            <a:r>
              <a:rPr lang="en-US" altLang="zh-CN" sz="2000" dirty="0"/>
              <a:t>64</a:t>
            </a:r>
            <a:r>
              <a:rPr lang="zh-CN" altLang="zh-CN" sz="2000" dirty="0"/>
              <a:t>个</a:t>
            </a:r>
            <a:r>
              <a:rPr lang="en-US" altLang="zh-CN" sz="2000" dirty="0"/>
              <a:t>OTP</a:t>
            </a:r>
            <a:r>
              <a:rPr lang="zh-CN" altLang="zh-CN" sz="2000" dirty="0"/>
              <a:t>字节；</a:t>
            </a:r>
            <a:endParaRPr lang="en-US" altLang="zh-CN" sz="2000" dirty="0"/>
          </a:p>
          <a:p>
            <a:pPr lvl="1"/>
            <a:r>
              <a:rPr lang="zh-CN" altLang="zh-CN" sz="2000" dirty="0"/>
              <a:t>存储体划分为</a:t>
            </a:r>
            <a:r>
              <a:rPr lang="en-US" altLang="zh-CN" sz="2000" dirty="0"/>
              <a:t>1024</a:t>
            </a:r>
            <a:r>
              <a:rPr lang="zh-CN" altLang="zh-CN" sz="2000" dirty="0"/>
              <a:t>个</a:t>
            </a:r>
            <a:r>
              <a:rPr lang="en-US" altLang="zh-CN" sz="2000" dirty="0"/>
              <a:t>64KB</a:t>
            </a:r>
            <a:r>
              <a:rPr lang="zh-CN" altLang="zh-CN" sz="2000" dirty="0"/>
              <a:t>扇区、</a:t>
            </a:r>
            <a:r>
              <a:rPr lang="en-US" altLang="zh-CN" sz="2000" dirty="0"/>
              <a:t>16384</a:t>
            </a:r>
            <a:r>
              <a:rPr lang="zh-CN" altLang="zh-CN" sz="2000" dirty="0"/>
              <a:t>个</a:t>
            </a:r>
            <a:r>
              <a:rPr lang="en-US" altLang="zh-CN" sz="2000" dirty="0"/>
              <a:t>4KB</a:t>
            </a:r>
            <a:r>
              <a:rPr lang="zh-CN" altLang="zh-CN" sz="2000" dirty="0"/>
              <a:t>子扇区</a:t>
            </a:r>
            <a:r>
              <a:rPr lang="zh-CN" altLang="en-US" sz="2000" dirty="0"/>
              <a:t>；</a:t>
            </a:r>
            <a:endParaRPr lang="en-US" altLang="zh-CN" sz="2000" dirty="0"/>
          </a:p>
          <a:p>
            <a:pPr lvl="1"/>
            <a:r>
              <a:rPr lang="zh-CN" altLang="en-US" sz="2000" dirty="0"/>
              <a:t>支持单传输速率模式（时钟频率可达</a:t>
            </a:r>
            <a:r>
              <a:rPr lang="en-US" altLang="zh-CN" sz="2000" dirty="0"/>
              <a:t>108MHz</a:t>
            </a:r>
            <a:r>
              <a:rPr lang="zh-CN" altLang="en-US" sz="2000" dirty="0"/>
              <a:t>）和双传输速率模式（时钟频率可达</a:t>
            </a:r>
            <a:r>
              <a:rPr lang="en-US" altLang="zh-CN" sz="2000" dirty="0"/>
              <a:t>54MHz</a:t>
            </a:r>
            <a:r>
              <a:rPr lang="zh-CN" altLang="en-US" sz="2000" dirty="0"/>
              <a:t>）；</a:t>
            </a:r>
            <a:endParaRPr lang="en-US" altLang="zh-CN" sz="2000" dirty="0"/>
          </a:p>
          <a:p>
            <a:pPr lvl="1"/>
            <a:r>
              <a:rPr lang="zh-CN" altLang="en-US" sz="2000" dirty="0"/>
              <a:t>提供按颗粒、按子扇区和按扇区擦除三种模式；</a:t>
            </a:r>
            <a:endParaRPr lang="en-US" altLang="zh-CN" sz="2000" dirty="0"/>
          </a:p>
          <a:p>
            <a:pPr lvl="1"/>
            <a:r>
              <a:rPr lang="zh-CN" altLang="en-US" sz="2000" dirty="0"/>
              <a:t>支持芯片模式配置</a:t>
            </a:r>
            <a:endParaRPr lang="en-US" altLang="zh-CN" sz="2000" dirty="0"/>
          </a:p>
          <a:p>
            <a:pPr lvl="1"/>
            <a:r>
              <a:rPr lang="zh-CN" altLang="en-US" sz="2000" dirty="0"/>
              <a:t>支持</a:t>
            </a:r>
            <a:r>
              <a:rPr lang="en-US" altLang="zh-CN" sz="2000" dirty="0"/>
              <a:t>XIP</a:t>
            </a:r>
            <a:r>
              <a:rPr lang="zh-CN" altLang="en-US" sz="2000" dirty="0"/>
              <a:t>等。</a:t>
            </a:r>
          </a:p>
        </p:txBody>
      </p:sp>
      <p:sp>
        <p:nvSpPr>
          <p:cNvPr id="29696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694BCDB-D3FA-49C4-9B74-BEC41883F97A}" type="slidenum">
              <a:rPr kumimoji="0" lang="en-US" altLang="zh-CN" sz="1400" b="0" smtClean="0">
                <a:solidFill>
                  <a:schemeClr val="tx1"/>
                </a:solidFill>
              </a:rPr>
              <a:pPr algn="r">
                <a:lnSpc>
                  <a:spcPct val="100000"/>
                </a:lnSpc>
                <a:spcBef>
                  <a:spcPct val="0"/>
                </a:spcBef>
                <a:spcAft>
                  <a:spcPct val="0"/>
                </a:spcAft>
                <a:buClrTx/>
                <a:buSzTx/>
                <a:buFontTx/>
                <a:buNone/>
              </a:pPr>
              <a:t>68</a:t>
            </a:fld>
            <a:endParaRPr kumimoji="0" lang="en-US" altLang="zh-CN" sz="1400" b="0">
              <a:solidFill>
                <a:schemeClr val="tx1"/>
              </a:solidFill>
            </a:endParaRPr>
          </a:p>
        </p:txBody>
      </p:sp>
      <p:pic>
        <p:nvPicPr>
          <p:cNvPr id="3" name="图片 2"/>
          <p:cNvPicPr>
            <a:picLocks noChangeAspect="1"/>
          </p:cNvPicPr>
          <p:nvPr/>
        </p:nvPicPr>
        <p:blipFill>
          <a:blip r:embed="rId2"/>
          <a:stretch>
            <a:fillRect/>
          </a:stretch>
        </p:blipFill>
        <p:spPr>
          <a:xfrm>
            <a:off x="4607241" y="3502653"/>
            <a:ext cx="3730244" cy="2945772"/>
          </a:xfrm>
          <a:prstGeom prst="rect">
            <a:avLst/>
          </a:prstGeom>
        </p:spPr>
      </p:pic>
    </p:spTree>
    <p:extLst>
      <p:ext uri="{BB962C8B-B14F-4D97-AF65-F5344CB8AC3E}">
        <p14:creationId xmlns:p14="http://schemas.microsoft.com/office/powerpoint/2010/main" val="2488392391"/>
      </p:ext>
    </p:extLst>
  </p:cSld>
  <p:clrMapOvr>
    <a:masterClrMapping/>
  </p:clrMapOvr>
  <p:transition spd="med">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2441" y="317701"/>
            <a:ext cx="5336859" cy="685800"/>
          </a:xfrm>
        </p:spPr>
        <p:txBody>
          <a:bodyPr/>
          <a:lstStyle/>
          <a:p>
            <a:pPr algn="l">
              <a:defRPr/>
            </a:pPr>
            <a:r>
              <a:rPr lang="en-US" altLang="zh-CN" sz="2200" dirty="0">
                <a:latin typeface="Times New Roman" panose="02020603050405020304" pitchFamily="18" charset="0"/>
                <a:cs typeface="Times New Roman" panose="02020603050405020304" pitchFamily="18" charset="0"/>
              </a:rPr>
              <a:t>Flash</a:t>
            </a:r>
            <a:r>
              <a:rPr lang="zh-CN" altLang="en-US" sz="2200" dirty="0">
                <a:latin typeface="Times New Roman" panose="02020603050405020304" pitchFamily="18" charset="0"/>
                <a:cs typeface="Times New Roman" panose="02020603050405020304" pitchFamily="18" charset="0"/>
              </a:rPr>
              <a:t>示例：三星</a:t>
            </a:r>
            <a:r>
              <a:rPr lang="en-US" altLang="zh-CN" sz="2200" dirty="0">
                <a:latin typeface="Times New Roman" panose="02020603050405020304" pitchFamily="18" charset="0"/>
                <a:cs typeface="Times New Roman" panose="02020603050405020304" pitchFamily="18" charset="0"/>
              </a:rPr>
              <a:t>K9GAG08B0M</a:t>
            </a:r>
            <a:r>
              <a:rPr lang="zh-CN" altLang="en-US" sz="2200" dirty="0">
                <a:latin typeface="Times New Roman" panose="02020603050405020304" pitchFamily="18" charset="0"/>
                <a:cs typeface="Times New Roman" panose="02020603050405020304" pitchFamily="18" charset="0"/>
              </a:rPr>
              <a:t>并行接口</a:t>
            </a:r>
            <a:r>
              <a:rPr lang="en-US" altLang="zh-CN" sz="2200" dirty="0">
                <a:latin typeface="Times New Roman" panose="02020603050405020304" pitchFamily="18" charset="0"/>
                <a:cs typeface="Times New Roman" panose="02020603050405020304" pitchFamily="18" charset="0"/>
              </a:rPr>
              <a:t>NAND Flash</a:t>
            </a:r>
            <a:r>
              <a:rPr lang="zh-CN" altLang="en-US" sz="2200" dirty="0">
                <a:latin typeface="Times New Roman" panose="02020603050405020304" pitchFamily="18" charset="0"/>
                <a:cs typeface="Times New Roman" panose="02020603050405020304" pitchFamily="18" charset="0"/>
              </a:rPr>
              <a:t>存储芯片</a:t>
            </a:r>
          </a:p>
        </p:txBody>
      </p:sp>
      <p:sp>
        <p:nvSpPr>
          <p:cNvPr id="297988" name="内容占位符 2"/>
          <p:cNvSpPr>
            <a:spLocks noGrp="1"/>
          </p:cNvSpPr>
          <p:nvPr>
            <p:ph idx="1"/>
          </p:nvPr>
        </p:nvSpPr>
        <p:spPr/>
        <p:txBody>
          <a:bodyPr/>
          <a:lstStyle/>
          <a:p>
            <a:pPr lvl="1"/>
            <a:r>
              <a:rPr lang="zh-CN" altLang="zh-CN" sz="2000" dirty="0"/>
              <a:t>每个存储元存储</a:t>
            </a:r>
            <a:r>
              <a:rPr lang="en-US" altLang="zh-CN" sz="2000" dirty="0"/>
              <a:t>2</a:t>
            </a:r>
            <a:r>
              <a:rPr lang="zh-CN" altLang="zh-CN" sz="2000" dirty="0"/>
              <a:t>位信息</a:t>
            </a:r>
            <a:r>
              <a:rPr lang="zh-CN" altLang="en-US" sz="2000" dirty="0"/>
              <a:t>；</a:t>
            </a:r>
            <a:endParaRPr lang="en-US" altLang="zh-CN" sz="2000" dirty="0"/>
          </a:p>
          <a:p>
            <a:pPr lvl="1"/>
            <a:r>
              <a:rPr lang="zh-CN" altLang="zh-CN" sz="2000" dirty="0"/>
              <a:t>单片位容量为（</a:t>
            </a:r>
            <a:r>
              <a:rPr lang="en-US" altLang="zh-CN" sz="2000" dirty="0"/>
              <a:t>2G+64M</a:t>
            </a:r>
            <a:r>
              <a:rPr lang="zh-CN" altLang="zh-CN" sz="2000" dirty="0"/>
              <a:t>）×</a:t>
            </a:r>
            <a:r>
              <a:rPr lang="en-US" altLang="zh-CN" sz="2000" dirty="0"/>
              <a:t>8</a:t>
            </a:r>
            <a:r>
              <a:rPr lang="zh-CN" altLang="zh-CN" sz="2000" dirty="0"/>
              <a:t>位，每个（</a:t>
            </a:r>
            <a:r>
              <a:rPr lang="en-US" altLang="zh-CN" sz="2000" dirty="0"/>
              <a:t>512K+16K</a:t>
            </a:r>
            <a:r>
              <a:rPr lang="zh-CN" altLang="zh-CN" sz="2000" dirty="0"/>
              <a:t>）字节的块划分为</a:t>
            </a:r>
            <a:r>
              <a:rPr lang="en-US" altLang="zh-CN" sz="2000" dirty="0"/>
              <a:t>128</a:t>
            </a:r>
            <a:r>
              <a:rPr lang="zh-CN" altLang="zh-CN" sz="2000" dirty="0"/>
              <a:t>个页，并具有（</a:t>
            </a:r>
            <a:r>
              <a:rPr lang="en-US" altLang="zh-CN" sz="2000" dirty="0"/>
              <a:t>4K+128</a:t>
            </a:r>
            <a:r>
              <a:rPr lang="zh-CN" altLang="zh-CN" sz="2000" dirty="0"/>
              <a:t>）×</a:t>
            </a:r>
            <a:r>
              <a:rPr lang="en-US" altLang="zh-CN" sz="2000" dirty="0"/>
              <a:t>8</a:t>
            </a:r>
            <a:r>
              <a:rPr lang="zh-CN" altLang="zh-CN" sz="2000" dirty="0"/>
              <a:t>位数据寄存器</a:t>
            </a:r>
            <a:r>
              <a:rPr lang="zh-CN" altLang="en-US" sz="2000" dirty="0"/>
              <a:t>；</a:t>
            </a:r>
            <a:endParaRPr lang="en-US" altLang="zh-CN" sz="2000" dirty="0"/>
          </a:p>
          <a:p>
            <a:pPr lvl="1"/>
            <a:r>
              <a:rPr lang="en-US" altLang="zh-CN" sz="2000" dirty="0"/>
              <a:t>2.5V~2.9V</a:t>
            </a:r>
            <a:r>
              <a:rPr lang="zh-CN" altLang="en-US" sz="2000" dirty="0"/>
              <a:t>供电电压；</a:t>
            </a:r>
            <a:endParaRPr lang="en-US" altLang="zh-CN" sz="2000" dirty="0"/>
          </a:p>
          <a:p>
            <a:pPr lvl="1"/>
            <a:r>
              <a:rPr lang="zh-CN" altLang="en-US" sz="2000" dirty="0"/>
              <a:t>以块、页分别作为擦除单元和编程单元；</a:t>
            </a:r>
            <a:endParaRPr lang="en-US" altLang="zh-CN" sz="2000" dirty="0"/>
          </a:p>
          <a:p>
            <a:pPr lvl="1"/>
            <a:r>
              <a:rPr lang="zh-CN" altLang="en-US" sz="2000" dirty="0"/>
              <a:t>提供了</a:t>
            </a:r>
            <a:r>
              <a:rPr lang="en-US" altLang="zh-CN" sz="2000" dirty="0"/>
              <a:t>19</a:t>
            </a:r>
            <a:r>
              <a:rPr lang="zh-CN" altLang="en-US" sz="2000" dirty="0"/>
              <a:t>种操作指令；</a:t>
            </a:r>
            <a:endParaRPr lang="en-US" altLang="zh-CN" sz="2000" dirty="0"/>
          </a:p>
          <a:p>
            <a:pPr lvl="1"/>
            <a:r>
              <a:rPr lang="zh-CN" altLang="en-US" sz="2000" dirty="0"/>
              <a:t>命令、地址、数据复用一套</a:t>
            </a:r>
            <a:r>
              <a:rPr lang="en-US" altLang="zh-CN" sz="2000" dirty="0"/>
              <a:t>8</a:t>
            </a:r>
            <a:r>
              <a:rPr lang="zh-CN" altLang="en-US" sz="2000" dirty="0"/>
              <a:t>位</a:t>
            </a:r>
            <a:r>
              <a:rPr lang="en-US" altLang="zh-CN" sz="2000" dirty="0"/>
              <a:t>I/O</a:t>
            </a:r>
            <a:r>
              <a:rPr lang="zh-CN" altLang="en-US" sz="2000" dirty="0"/>
              <a:t>接口；</a:t>
            </a:r>
            <a:endParaRPr lang="en-US" altLang="zh-CN" sz="2000" dirty="0"/>
          </a:p>
          <a:p>
            <a:pPr lvl="1"/>
            <a:r>
              <a:rPr lang="zh-CN" altLang="en-US" sz="2000" dirty="0"/>
              <a:t>访问特性上，复位、擦除及不同模式的编程、读取操作都以命令方式启动和结束。</a:t>
            </a:r>
            <a:endParaRPr lang="en-US" altLang="zh-CN" sz="2000" dirty="0"/>
          </a:p>
          <a:p>
            <a:pPr lvl="1"/>
            <a:endParaRPr lang="zh-CN" altLang="en-US" sz="2000" dirty="0"/>
          </a:p>
        </p:txBody>
      </p:sp>
      <p:sp>
        <p:nvSpPr>
          <p:cNvPr id="29798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A96D788-E670-4BE4-95BB-0AF2C6235221}" type="slidenum">
              <a:rPr kumimoji="0" lang="en-US" altLang="zh-CN" sz="1400" b="0" smtClean="0">
                <a:solidFill>
                  <a:schemeClr val="tx1"/>
                </a:solidFill>
              </a:rPr>
              <a:pPr algn="r">
                <a:lnSpc>
                  <a:spcPct val="100000"/>
                </a:lnSpc>
                <a:spcBef>
                  <a:spcPct val="0"/>
                </a:spcBef>
                <a:spcAft>
                  <a:spcPct val="0"/>
                </a:spcAft>
                <a:buClrTx/>
                <a:buSzTx/>
                <a:buFontTx/>
                <a:buNone/>
              </a:pPr>
              <a:t>69</a:t>
            </a:fld>
            <a:endParaRPr kumimoji="0" lang="en-US" altLang="zh-CN" sz="1400" b="0">
              <a:solidFill>
                <a:schemeClr val="tx1"/>
              </a:solidFill>
            </a:endParaRPr>
          </a:p>
        </p:txBody>
      </p:sp>
    </p:spTree>
    <p:extLst>
      <p:ext uri="{BB962C8B-B14F-4D97-AF65-F5344CB8AC3E}">
        <p14:creationId xmlns:p14="http://schemas.microsoft.com/office/powerpoint/2010/main" val="3834503137"/>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5ED1CBA7-A02F-4323-90C3-CC49DE12DBA0}"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7</a:t>
            </a:fld>
            <a:endParaRPr lang="en-US" altLang="zh-CN" sz="2400" b="0" dirty="0">
              <a:solidFill>
                <a:schemeClr val="tx1">
                  <a:tint val="75000"/>
                </a:schemeClr>
              </a:solidFill>
              <a:latin typeface="+mn-lt"/>
              <a:ea typeface="+mn-ea"/>
              <a:cs typeface="+mn-cs"/>
            </a:endParaRPr>
          </a:p>
        </p:txBody>
      </p:sp>
      <p:sp>
        <p:nvSpPr>
          <p:cNvPr id="2" name="Rectangle 2"/>
          <p:cNvSpPr>
            <a:spLocks noGrp="1" noChangeArrowheads="1"/>
          </p:cNvSpPr>
          <p:nvPr>
            <p:ph type="title"/>
          </p:nvPr>
        </p:nvSpPr>
        <p:spPr/>
        <p:txBody>
          <a:bodyPr/>
          <a:lstStyle/>
          <a:p>
            <a:pPr eaLnBrk="1" hangingPunct="1">
              <a:defRPr/>
            </a:pPr>
            <a:endParaRPr lang="zh-CN" altLang="zh-CN"/>
          </a:p>
        </p:txBody>
      </p:sp>
      <p:sp>
        <p:nvSpPr>
          <p:cNvPr id="113667" name="Rectangle 3"/>
          <p:cNvSpPr>
            <a:spLocks noGrp="1" noChangeArrowheads="1"/>
          </p:cNvSpPr>
          <p:nvPr>
            <p:ph type="body" idx="1"/>
          </p:nvPr>
        </p:nvSpPr>
        <p:spPr>
          <a:xfrm>
            <a:off x="457200" y="1295400"/>
            <a:ext cx="8305800" cy="4602163"/>
          </a:xfrm>
        </p:spPr>
        <p:txBody>
          <a:bodyPr/>
          <a:lstStyle/>
          <a:p>
            <a:r>
              <a:rPr lang="zh-CN" altLang="en-US" sz="2400" dirty="0"/>
              <a:t>信号线</a:t>
            </a:r>
            <a:endParaRPr lang="en-US" altLang="zh-CN" sz="2400" dirty="0"/>
          </a:p>
          <a:p>
            <a:pPr lvl="1"/>
            <a:r>
              <a:rPr lang="en-US" altLang="zh-CN" sz="2000" i="1" dirty="0">
                <a:solidFill>
                  <a:schemeClr val="tx1"/>
                </a:solidFill>
              </a:rPr>
              <a:t>n</a:t>
            </a:r>
            <a:r>
              <a:rPr lang="zh-CN" altLang="en-US" sz="2000" dirty="0">
                <a:solidFill>
                  <a:schemeClr val="tx1"/>
                </a:solidFill>
              </a:rPr>
              <a:t>位地址被分成</a:t>
            </a:r>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行地址</a:t>
            </a:r>
            <a:r>
              <a:rPr lang="zh-CN" altLang="en-US" sz="2000" dirty="0">
                <a:solidFill>
                  <a:schemeClr val="tx1"/>
                </a:solidFill>
              </a:rPr>
              <a:t>和</a:t>
            </a:r>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列地址</a:t>
            </a:r>
            <a:r>
              <a:rPr lang="zh-CN" altLang="en-US" sz="2000" dirty="0">
                <a:solidFill>
                  <a:schemeClr val="tx1"/>
                </a:solidFill>
              </a:rPr>
              <a:t>（</a:t>
            </a:r>
            <a:r>
              <a:rPr lang="en-US" altLang="zh-CN" sz="2000" i="1" dirty="0">
                <a:solidFill>
                  <a:schemeClr val="tx1"/>
                </a:solidFill>
              </a:rPr>
              <a:t>n</a:t>
            </a:r>
            <a:r>
              <a:rPr lang="zh-CN" altLang="en-US" sz="2000" dirty="0">
                <a:solidFill>
                  <a:schemeClr val="tx1"/>
                </a:solidFill>
              </a:rPr>
              <a:t>＝</a:t>
            </a:r>
            <a:r>
              <a:rPr lang="en-US" altLang="zh-CN" sz="2000" i="1" dirty="0" err="1">
                <a:solidFill>
                  <a:schemeClr val="tx1"/>
                </a:solidFill>
              </a:rPr>
              <a:t>r</a:t>
            </a:r>
            <a:r>
              <a:rPr lang="en-US" altLang="zh-CN" sz="2000" dirty="0" err="1">
                <a:solidFill>
                  <a:schemeClr val="tx1"/>
                </a:solidFill>
              </a:rPr>
              <a:t>+</a:t>
            </a:r>
            <a:r>
              <a:rPr lang="en-US" altLang="zh-CN" sz="2000" i="1" dirty="0" err="1">
                <a:solidFill>
                  <a:schemeClr val="tx1"/>
                </a:solidFill>
              </a:rPr>
              <a:t>c</a:t>
            </a:r>
            <a:r>
              <a:rPr lang="zh-CN" altLang="en-US" sz="2000" dirty="0">
                <a:solidFill>
                  <a:schemeClr val="tx1"/>
                </a:solidFill>
              </a:rPr>
              <a:t>），</a:t>
            </a:r>
            <a:r>
              <a:rPr lang="en-US" altLang="zh-CN" sz="2000" i="1" dirty="0">
                <a:solidFill>
                  <a:schemeClr val="tx1"/>
                </a:solidFill>
              </a:rPr>
              <a:t>r</a:t>
            </a:r>
            <a:r>
              <a:rPr lang="zh-CN" altLang="en-US" sz="2000" dirty="0">
                <a:solidFill>
                  <a:schemeClr val="tx1"/>
                </a:solidFill>
              </a:rPr>
              <a:t>是行地址数，</a:t>
            </a:r>
            <a:r>
              <a:rPr lang="en-US" altLang="zh-CN" sz="2000" i="1" dirty="0">
                <a:solidFill>
                  <a:schemeClr val="tx1"/>
                </a:solidFill>
              </a:rPr>
              <a:t>c</a:t>
            </a:r>
            <a:r>
              <a:rPr lang="zh-CN" altLang="en-US" sz="2000" dirty="0">
                <a:solidFill>
                  <a:schemeClr val="tx1"/>
                </a:solidFill>
              </a:rPr>
              <a:t>是列地址数；行和列组合起来选定一个特定存储单元；</a:t>
            </a:r>
          </a:p>
          <a:p>
            <a:pPr lvl="1"/>
            <a:r>
              <a:rPr lang="zh-CN" altLang="en-US" sz="2000" dirty="0">
                <a:solidFill>
                  <a:schemeClr val="tx1"/>
                </a:solidFill>
              </a:rPr>
              <a:t>存储器内部，各位数据存放在位于行地址线和列地址线交叉点的存储元（存储位）中，二维阵列；</a:t>
            </a:r>
          </a:p>
          <a:p>
            <a:pPr lvl="1"/>
            <a:r>
              <a:rPr lang="zh-CN" altLang="en-US" sz="2000" dirty="0">
                <a:solidFill>
                  <a:schemeClr val="tx1"/>
                </a:solidFill>
              </a:rPr>
              <a:t>大部分存储器有一个</a:t>
            </a:r>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使能信号</a:t>
            </a:r>
            <a:r>
              <a:rPr lang="zh-CN" altLang="en-US" sz="2000" dirty="0">
                <a:solidFill>
                  <a:schemeClr val="tx1"/>
                </a:solidFill>
              </a:rPr>
              <a:t>，控制存储器数据引脚的三态；</a:t>
            </a:r>
          </a:p>
          <a:p>
            <a:pPr lvl="1"/>
            <a:r>
              <a:rPr lang="zh-CN" altLang="en-US" sz="2000" dirty="0">
                <a:solidFill>
                  <a:schemeClr val="tx1"/>
                </a:solidFill>
              </a:rPr>
              <a:t>在随机存储器上的</a:t>
            </a:r>
            <a:r>
              <a:rPr lang="zh-CN" altLang="en-US" sz="20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读写信号</a:t>
            </a:r>
            <a:r>
              <a:rPr lang="zh-CN" altLang="en-US" sz="2000" dirty="0">
                <a:solidFill>
                  <a:schemeClr val="tx1"/>
                </a:solidFill>
              </a:rPr>
              <a:t>控制数据传输的方向，存储器芯片读写数据引脚常常不是独立的。</a:t>
            </a:r>
          </a:p>
        </p:txBody>
      </p:sp>
      <p:pic>
        <p:nvPicPr>
          <p:cNvPr id="3" name="图片 2"/>
          <p:cNvPicPr>
            <a:picLocks noChangeAspect="1"/>
          </p:cNvPicPr>
          <p:nvPr/>
        </p:nvPicPr>
        <p:blipFill>
          <a:blip r:embed="rId2"/>
          <a:stretch>
            <a:fillRect/>
          </a:stretch>
        </p:blipFill>
        <p:spPr>
          <a:xfrm>
            <a:off x="1143000" y="4325937"/>
            <a:ext cx="7620000" cy="2143125"/>
          </a:xfrm>
          <a:prstGeom prst="rect">
            <a:avLst/>
          </a:prstGeom>
        </p:spPr>
      </p:pic>
    </p:spTree>
    <p:extLst>
      <p:ext uri="{BB962C8B-B14F-4D97-AF65-F5344CB8AC3E}">
        <p14:creationId xmlns:p14="http://schemas.microsoft.com/office/powerpoint/2010/main" val="314121710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内容占位符 2"/>
          <p:cNvSpPr>
            <a:spLocks noGrp="1"/>
          </p:cNvSpPr>
          <p:nvPr>
            <p:ph idx="1"/>
          </p:nvPr>
        </p:nvSpPr>
        <p:spPr>
          <a:xfrm>
            <a:off x="609600" y="1371600"/>
            <a:ext cx="8077200" cy="4602163"/>
          </a:xfrm>
        </p:spPr>
        <p:txBody>
          <a:bodyPr/>
          <a:lstStyle/>
          <a:p>
            <a:r>
              <a:rPr lang="en-US" altLang="zh-CN" sz="2400" dirty="0"/>
              <a:t>FRAM </a:t>
            </a:r>
            <a:r>
              <a:rPr lang="zh-CN" altLang="en-US" sz="2400" dirty="0"/>
              <a:t>铁电存储器</a:t>
            </a:r>
            <a:endParaRPr lang="en-US" altLang="zh-CN" sz="2400" dirty="0"/>
          </a:p>
          <a:p>
            <a:pPr lvl="1"/>
            <a:r>
              <a:rPr lang="zh-CN" altLang="en-US" sz="2200" dirty="0"/>
              <a:t>拥有随机存取存储器和非易失性存储产品的特性；</a:t>
            </a:r>
            <a:endParaRPr lang="en-US" altLang="zh-CN" sz="2200" dirty="0"/>
          </a:p>
          <a:p>
            <a:pPr lvl="1"/>
            <a:r>
              <a:rPr lang="zh-CN" altLang="en-US" sz="2200" dirty="0">
                <a:solidFill>
                  <a:srgbClr val="FFC000"/>
                </a:solidFill>
                <a:latin typeface="楷体" panose="02010609060101010101" pitchFamily="49" charset="-122"/>
                <a:ea typeface="楷体" panose="02010609060101010101" pitchFamily="49" charset="-122"/>
              </a:rPr>
              <a:t>铁电效应</a:t>
            </a:r>
            <a:r>
              <a:rPr lang="zh-CN" altLang="en-US" sz="2200" dirty="0">
                <a:solidFill>
                  <a:srgbClr val="FFC000"/>
                </a:solidFill>
              </a:rPr>
              <a:t>：</a:t>
            </a:r>
            <a:r>
              <a:rPr lang="zh-CN" altLang="en-US" sz="2200" dirty="0"/>
              <a:t>是指在铁电晶体上施加一定电场时，晶体中心原子在电场的作用下运动并达到一种位置上的稳定状态，这个位置就用来表示“</a:t>
            </a:r>
            <a:r>
              <a:rPr lang="en-US" altLang="zh-CN" sz="2200" dirty="0"/>
              <a:t>0”</a:t>
            </a:r>
            <a:r>
              <a:rPr lang="zh-CN" altLang="en-US" sz="2200" dirty="0"/>
              <a:t>和“</a:t>
            </a:r>
            <a:r>
              <a:rPr lang="en-US" altLang="zh-CN" sz="2200" dirty="0"/>
              <a:t>1”</a:t>
            </a:r>
            <a:r>
              <a:rPr lang="zh-CN" altLang="en-US" sz="2200" dirty="0"/>
              <a:t>。</a:t>
            </a:r>
            <a:endParaRPr lang="en-US" altLang="zh-CN" sz="2200" dirty="0"/>
          </a:p>
          <a:p>
            <a:pPr lvl="2"/>
            <a:r>
              <a:rPr lang="zh-CN" altLang="en-US" sz="1800" dirty="0"/>
              <a:t>电场消失后，中心原子会一直保持在原来的位置，并在常温、没有电场情况下保持这一状态达一百年以上。</a:t>
            </a:r>
            <a:endParaRPr lang="en-US" altLang="zh-CN" sz="1800" dirty="0"/>
          </a:p>
          <a:p>
            <a:pPr lvl="1"/>
            <a:r>
              <a:rPr lang="zh-CN" altLang="en-US" sz="2200" dirty="0"/>
              <a:t>整个物理过程中没有任何原子碰撞，</a:t>
            </a:r>
            <a:r>
              <a:rPr lang="en-US" altLang="zh-CN" sz="2200" dirty="0"/>
              <a:t>FRAM</a:t>
            </a:r>
            <a:r>
              <a:rPr lang="zh-CN" altLang="en-US" sz="2200" dirty="0"/>
              <a:t>拥有高速读写、超低功耗和无限次写入等超级特性；</a:t>
            </a:r>
            <a:endParaRPr lang="en-US" altLang="zh-CN" sz="2200" dirty="0"/>
          </a:p>
          <a:p>
            <a:pPr lvl="1"/>
            <a:r>
              <a:rPr lang="zh-CN" altLang="en-US" sz="2200" dirty="0"/>
              <a:t>使工程师有更大的发挥空间去选择实时记录最新的配置参数，免去是否能在掉电时及时写入的忧虑。</a:t>
            </a:r>
            <a:endParaRPr lang="en-US" altLang="zh-CN" sz="2200" dirty="0"/>
          </a:p>
          <a:p>
            <a:pPr lvl="2"/>
            <a:endParaRPr lang="en-US" altLang="zh-CN" dirty="0">
              <a:solidFill>
                <a:srgbClr val="FF0000"/>
              </a:solidFill>
            </a:endParaRPr>
          </a:p>
          <a:p>
            <a:endParaRPr lang="zh-CN" altLang="en-US" dirty="0"/>
          </a:p>
        </p:txBody>
      </p:sp>
      <p:sp>
        <p:nvSpPr>
          <p:cNvPr id="29901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0F70B78-5B11-40F3-8482-6E76FAAAE38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70</a:t>
            </a:fld>
            <a:endParaRPr kumimoji="0" lang="en-US" altLang="zh-CN" sz="1400" b="0">
              <a:solidFill>
                <a:srgbClr val="FF99FF"/>
              </a:solidFill>
              <a:latin typeface="Arial" panose="020B0604020202020204" pitchFamily="34" charset="0"/>
            </a:endParaRPr>
          </a:p>
        </p:txBody>
      </p:sp>
      <p:pic>
        <p:nvPicPr>
          <p:cNvPr id="299012" name="Picture 2" descr="C:\Users\zhang.kevin\Pictures\906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5388" y="249700"/>
            <a:ext cx="1125537"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181220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160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1603">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8160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81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FA07901-049B-4A46-9891-F38944E1078A}"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71</a:t>
            </a:fld>
            <a:endParaRPr kumimoji="0" lang="en-US" altLang="zh-CN" sz="1400" b="0">
              <a:solidFill>
                <a:srgbClr val="FF99FF"/>
              </a:solidFill>
              <a:latin typeface="Arial" panose="020B0604020202020204" pitchFamily="34" charset="0"/>
            </a:endParaRPr>
          </a:p>
        </p:txBody>
      </p:sp>
      <p:sp>
        <p:nvSpPr>
          <p:cNvPr id="4" name="矩形 3"/>
          <p:cNvSpPr/>
          <p:nvPr/>
        </p:nvSpPr>
        <p:spPr>
          <a:xfrm>
            <a:off x="2335213" y="5578475"/>
            <a:ext cx="4530725" cy="368300"/>
          </a:xfrm>
          <a:prstGeom prst="rect">
            <a:avLst/>
          </a:prstGeom>
        </p:spPr>
        <p:txBody>
          <a:bodyPr wrap="none">
            <a:spAutoFit/>
          </a:bodyPr>
          <a:lstStyle/>
          <a:p>
            <a:pPr>
              <a:defRPr/>
            </a:pPr>
            <a:r>
              <a:rPr lang="zh-CN" altLang="zh-CN" kern="100" dirty="0">
                <a:latin typeface="Times New Roman" panose="02020603050405020304" pitchFamily="18" charset="0"/>
                <a:cs typeface="Times New Roman" panose="02020603050405020304" pitchFamily="18" charset="0"/>
              </a:rPr>
              <a:t>图</a:t>
            </a:r>
            <a:r>
              <a:rPr lang="en-US" altLang="zh-CN" kern="100" dirty="0">
                <a:latin typeface="Times New Roman" panose="02020603050405020304" pitchFamily="18" charset="0"/>
              </a:rPr>
              <a:t>4.40 </a:t>
            </a:r>
            <a:r>
              <a:rPr lang="zh-CN" altLang="zh-CN" kern="100" dirty="0">
                <a:latin typeface="Times New Roman" panose="02020603050405020304" pitchFamily="18" charset="0"/>
                <a:cs typeface="Times New Roman" panose="02020603050405020304" pitchFamily="18" charset="0"/>
              </a:rPr>
              <a:t>基于</a:t>
            </a:r>
            <a:r>
              <a:rPr lang="en-US" altLang="zh-CN" kern="100" dirty="0">
                <a:latin typeface="Times New Roman" panose="02020603050405020304" pitchFamily="18" charset="0"/>
              </a:rPr>
              <a:t>FRAM</a:t>
            </a:r>
            <a:r>
              <a:rPr lang="zh-CN" altLang="zh-CN" kern="100" dirty="0">
                <a:latin typeface="Times New Roman" panose="02020603050405020304" pitchFamily="18" charset="0"/>
                <a:cs typeface="Times New Roman" panose="02020603050405020304" pitchFamily="18" charset="0"/>
              </a:rPr>
              <a:t>的一体化存储子系统设计</a:t>
            </a:r>
            <a:endParaRPr lang="zh-CN" altLang="en-US" dirty="0"/>
          </a:p>
        </p:txBody>
      </p:sp>
      <p:pic>
        <p:nvPicPr>
          <p:cNvPr id="2" name="图片 1"/>
          <p:cNvPicPr>
            <a:picLocks noChangeAspect="1"/>
          </p:cNvPicPr>
          <p:nvPr/>
        </p:nvPicPr>
        <p:blipFill>
          <a:blip r:embed="rId3"/>
          <a:stretch>
            <a:fillRect/>
          </a:stretch>
        </p:blipFill>
        <p:spPr>
          <a:xfrm>
            <a:off x="2424112" y="2196655"/>
            <a:ext cx="4271963" cy="3165920"/>
          </a:xfrm>
          <a:prstGeom prst="rect">
            <a:avLst/>
          </a:prstGeom>
        </p:spPr>
      </p:pic>
    </p:spTree>
    <p:extLst>
      <p:ext uri="{BB962C8B-B14F-4D97-AF65-F5344CB8AC3E}">
        <p14:creationId xmlns:p14="http://schemas.microsoft.com/office/powerpoint/2010/main" val="2816516001"/>
      </p:ext>
    </p:extLst>
  </p:cSld>
  <p:clrMapOvr>
    <a:masterClrMapping/>
  </p:clrMapOvr>
  <p:transition spd="med">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875" y="606425"/>
            <a:ext cx="8229600" cy="685800"/>
          </a:xfrm>
        </p:spPr>
        <p:txBody>
          <a:bodyPr/>
          <a:lstStyle/>
          <a:p>
            <a:pPr algn="l">
              <a:defRPr/>
            </a:pPr>
            <a:r>
              <a:rPr lang="en-US" altLang="zh-CN" sz="2400" dirty="0" err="1">
                <a:latin typeface="Times New Roman" panose="02020603050405020304" pitchFamily="18" charset="0"/>
                <a:cs typeface="Times New Roman" panose="02020603050405020304" pitchFamily="18" charset="0"/>
              </a:rPr>
              <a:t>FeRAM</a:t>
            </a:r>
            <a:r>
              <a:rPr lang="zh-CN" altLang="en-US" sz="2400" dirty="0">
                <a:latin typeface="Times New Roman" panose="02020603050405020304" pitchFamily="18" charset="0"/>
                <a:cs typeface="Times New Roman" panose="02020603050405020304" pitchFamily="18" charset="0"/>
              </a:rPr>
              <a:t>示例：</a:t>
            </a:r>
            <a:r>
              <a:rPr lang="en-US" altLang="zh-CN" sz="2400" dirty="0">
                <a:latin typeface="Times New Roman" panose="02020603050405020304" pitchFamily="18" charset="0"/>
                <a:cs typeface="Times New Roman" panose="02020603050405020304" pitchFamily="18" charset="0"/>
              </a:rPr>
              <a:t>Cypress FM24CL16B</a:t>
            </a:r>
            <a:r>
              <a:rPr lang="zh-CN" altLang="en-US" sz="2400" dirty="0">
                <a:latin typeface="Times New Roman" panose="02020603050405020304" pitchFamily="18" charset="0"/>
                <a:cs typeface="Times New Roman" panose="02020603050405020304" pitchFamily="18" charset="0"/>
              </a:rPr>
              <a:t>铁电存储器芯片</a:t>
            </a:r>
          </a:p>
        </p:txBody>
      </p:sp>
      <p:sp>
        <p:nvSpPr>
          <p:cNvPr id="303107" name="内容占位符 2"/>
          <p:cNvSpPr>
            <a:spLocks noGrp="1"/>
          </p:cNvSpPr>
          <p:nvPr>
            <p:ph idx="1"/>
          </p:nvPr>
        </p:nvSpPr>
        <p:spPr>
          <a:xfrm>
            <a:off x="609600" y="1143000"/>
            <a:ext cx="8153400" cy="4602163"/>
          </a:xfrm>
        </p:spPr>
        <p:txBody>
          <a:bodyPr/>
          <a:lstStyle/>
          <a:p>
            <a:pPr lvl="1"/>
            <a:r>
              <a:rPr lang="en-US" altLang="zh-CN" sz="1800" dirty="0"/>
              <a:t>2K×8</a:t>
            </a:r>
            <a:r>
              <a:rPr lang="zh-CN" altLang="en-US" sz="1800" dirty="0"/>
              <a:t>位</a:t>
            </a:r>
            <a:r>
              <a:rPr lang="zh-CN" altLang="zh-CN" sz="1800" dirty="0"/>
              <a:t>；</a:t>
            </a:r>
            <a:endParaRPr lang="en-US" altLang="zh-CN" sz="1800" dirty="0"/>
          </a:p>
          <a:p>
            <a:pPr lvl="1"/>
            <a:r>
              <a:rPr lang="zh-CN" altLang="zh-CN" sz="1800" dirty="0"/>
              <a:t>工作电压</a:t>
            </a:r>
            <a:r>
              <a:rPr lang="en-US" altLang="zh-CN" sz="1800" dirty="0"/>
              <a:t>2.7V~3.65V</a:t>
            </a:r>
            <a:r>
              <a:rPr lang="zh-CN" altLang="en-US" sz="1800" dirty="0"/>
              <a:t>；</a:t>
            </a:r>
            <a:endParaRPr lang="en-US" altLang="zh-CN" sz="1800" dirty="0"/>
          </a:p>
          <a:p>
            <a:pPr lvl="1"/>
            <a:r>
              <a:rPr lang="zh-CN" altLang="zh-CN" sz="1800" dirty="0"/>
              <a:t>具有可达</a:t>
            </a:r>
            <a:r>
              <a:rPr lang="en-US" altLang="zh-CN" sz="1800" dirty="0"/>
              <a:t>1MHz</a:t>
            </a:r>
            <a:r>
              <a:rPr lang="zh-CN" altLang="zh-CN" sz="1800" dirty="0"/>
              <a:t>频率的快速半双工</a:t>
            </a:r>
            <a:r>
              <a:rPr lang="en-US" altLang="zh-CN" sz="1800" dirty="0"/>
              <a:t>I</a:t>
            </a:r>
            <a:r>
              <a:rPr lang="en-US" altLang="zh-CN" sz="1800" baseline="30000" dirty="0"/>
              <a:t>2</a:t>
            </a:r>
            <a:r>
              <a:rPr lang="en-US" altLang="zh-CN" sz="1800" dirty="0"/>
              <a:t>C</a:t>
            </a:r>
            <a:r>
              <a:rPr lang="zh-CN" altLang="zh-CN" sz="1800" dirty="0"/>
              <a:t>接口</a:t>
            </a:r>
            <a:r>
              <a:rPr lang="zh-CN" altLang="en-US" sz="1800" dirty="0"/>
              <a:t>；</a:t>
            </a:r>
            <a:endParaRPr lang="en-US" altLang="zh-CN" sz="1800" dirty="0"/>
          </a:p>
          <a:p>
            <a:pPr lvl="1"/>
            <a:r>
              <a:rPr lang="zh-CN" altLang="zh-CN" sz="1800" dirty="0"/>
              <a:t>工作功耗</a:t>
            </a:r>
            <a:r>
              <a:rPr lang="en-US" altLang="zh-CN" sz="1800" dirty="0"/>
              <a:t>100μA/100KHz</a:t>
            </a:r>
            <a:r>
              <a:rPr lang="zh-CN" altLang="zh-CN" sz="1800" dirty="0"/>
              <a:t>、待机电流为</a:t>
            </a:r>
            <a:r>
              <a:rPr lang="en-US" altLang="zh-CN" sz="1800" dirty="0"/>
              <a:t>3μA</a:t>
            </a:r>
            <a:r>
              <a:rPr lang="zh-CN" altLang="en-US" sz="1800" dirty="0"/>
              <a:t>；</a:t>
            </a:r>
            <a:endParaRPr lang="en-US" altLang="zh-CN" sz="1800" dirty="0"/>
          </a:p>
          <a:p>
            <a:pPr lvl="1"/>
            <a:r>
              <a:rPr lang="zh-CN" altLang="zh-CN" sz="1800" dirty="0"/>
              <a:t>芯片封装为</a:t>
            </a:r>
            <a:r>
              <a:rPr lang="en-US" altLang="zh-CN" sz="1800" dirty="0"/>
              <a:t>8</a:t>
            </a:r>
            <a:r>
              <a:rPr lang="zh-CN" altLang="zh-CN" sz="1800" dirty="0"/>
              <a:t>引脚的</a:t>
            </a:r>
            <a:r>
              <a:rPr lang="en-US" altLang="zh-CN" sz="1800" dirty="0"/>
              <a:t>SOIC</a:t>
            </a:r>
            <a:r>
              <a:rPr lang="zh-CN" altLang="zh-CN" sz="1800" dirty="0"/>
              <a:t>或</a:t>
            </a:r>
            <a:r>
              <a:rPr lang="en-US" altLang="zh-CN" sz="1800" dirty="0"/>
              <a:t>DFN</a:t>
            </a:r>
            <a:r>
              <a:rPr lang="zh-CN" altLang="zh-CN" sz="1800" dirty="0"/>
              <a:t>形式，五个有效引脚依次为串行</a:t>
            </a:r>
            <a:r>
              <a:rPr lang="en-US" altLang="zh-CN" sz="1800" dirty="0"/>
              <a:t>I/O</a:t>
            </a:r>
            <a:r>
              <a:rPr lang="zh-CN" altLang="zh-CN" sz="1800" dirty="0"/>
              <a:t>引脚</a:t>
            </a:r>
            <a:r>
              <a:rPr lang="en-US" altLang="zh-CN" sz="1800" dirty="0"/>
              <a:t>SDA</a:t>
            </a:r>
            <a:r>
              <a:rPr lang="zh-CN" altLang="zh-CN" sz="1800" dirty="0"/>
              <a:t>、串行时钟</a:t>
            </a:r>
            <a:r>
              <a:rPr lang="en-US" altLang="zh-CN" sz="1800" dirty="0"/>
              <a:t>SCL</a:t>
            </a:r>
            <a:r>
              <a:rPr lang="zh-CN" altLang="zh-CN" sz="1800" dirty="0"/>
              <a:t>、写保护</a:t>
            </a:r>
            <a:r>
              <a:rPr lang="en-US" altLang="zh-CN" sz="1800" dirty="0"/>
              <a:t>WP</a:t>
            </a:r>
            <a:r>
              <a:rPr lang="zh-CN" altLang="zh-CN" sz="1800" dirty="0"/>
              <a:t>、供电</a:t>
            </a:r>
            <a:r>
              <a:rPr lang="en-US" altLang="zh-CN" sz="1800" dirty="0"/>
              <a:t>V</a:t>
            </a:r>
            <a:r>
              <a:rPr lang="en-US" altLang="zh-CN" sz="1800" baseline="-25000" dirty="0"/>
              <a:t>DD</a:t>
            </a:r>
            <a:r>
              <a:rPr lang="zh-CN" altLang="zh-CN" sz="1800" dirty="0"/>
              <a:t>、接地</a:t>
            </a:r>
            <a:r>
              <a:rPr lang="en-US" altLang="zh-CN" sz="1800" dirty="0"/>
              <a:t>V</a:t>
            </a:r>
            <a:r>
              <a:rPr lang="en-US" altLang="zh-CN" sz="1800" baseline="-25000" dirty="0"/>
              <a:t>SS</a:t>
            </a:r>
            <a:r>
              <a:rPr lang="zh-CN" altLang="en-US" sz="1800" dirty="0"/>
              <a:t> ；</a:t>
            </a:r>
            <a:endParaRPr lang="en-US" altLang="zh-CN" sz="1800" dirty="0"/>
          </a:p>
          <a:p>
            <a:pPr lvl="1"/>
            <a:r>
              <a:rPr lang="zh-CN" altLang="zh-CN" sz="1800" dirty="0"/>
              <a:t>具有</a:t>
            </a:r>
            <a:r>
              <a:rPr lang="en-US" altLang="zh-CN" sz="1800" dirty="0"/>
              <a:t>100</a:t>
            </a:r>
            <a:r>
              <a:rPr lang="zh-CN" altLang="zh-CN" sz="1800" dirty="0"/>
              <a:t>万亿次读写能力</a:t>
            </a:r>
            <a:r>
              <a:rPr lang="zh-CN" altLang="en-US" sz="1800" dirty="0"/>
              <a:t>；</a:t>
            </a:r>
            <a:endParaRPr lang="en-US" altLang="zh-CN" sz="1800" dirty="0"/>
          </a:p>
          <a:p>
            <a:pPr lvl="1"/>
            <a:r>
              <a:rPr lang="en-US" altLang="zh-CN" sz="1800" dirty="0"/>
              <a:t>151</a:t>
            </a:r>
            <a:r>
              <a:rPr lang="zh-CN" altLang="zh-CN" sz="1800" dirty="0"/>
              <a:t>年的数据保持、无延迟写及高可靠等特性，可直接替代嵌入式系统中的串行</a:t>
            </a:r>
            <a:r>
              <a:rPr lang="en-US" altLang="zh-CN" sz="1800" dirty="0"/>
              <a:t>E</a:t>
            </a:r>
            <a:r>
              <a:rPr lang="en-US" altLang="zh-CN" sz="1800" baseline="30000" dirty="0"/>
              <a:t>2</a:t>
            </a:r>
            <a:r>
              <a:rPr lang="en-US" altLang="zh-CN" sz="1800" dirty="0"/>
              <a:t>PROM</a:t>
            </a:r>
            <a:r>
              <a:rPr lang="zh-CN" altLang="zh-CN" sz="1800" dirty="0"/>
              <a:t>、</a:t>
            </a:r>
            <a:r>
              <a:rPr lang="en-US" altLang="zh-CN" sz="1800" dirty="0"/>
              <a:t>Flash</a:t>
            </a:r>
            <a:r>
              <a:rPr lang="zh-CN" altLang="zh-CN" sz="1800" dirty="0"/>
              <a:t>芯片</a:t>
            </a:r>
            <a:r>
              <a:rPr lang="zh-CN" altLang="en-US" sz="1800" dirty="0"/>
              <a:t>。</a:t>
            </a:r>
            <a:endParaRPr lang="en-US" altLang="zh-CN" sz="1800" dirty="0"/>
          </a:p>
        </p:txBody>
      </p:sp>
      <p:sp>
        <p:nvSpPr>
          <p:cNvPr id="30310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0F42A4A-3E0A-488E-AF5C-AD344E2F403E}" type="slidenum">
              <a:rPr kumimoji="0" lang="en-US" altLang="zh-CN" sz="1400" b="0" smtClean="0">
                <a:solidFill>
                  <a:schemeClr val="tx1"/>
                </a:solidFill>
              </a:rPr>
              <a:pPr algn="r">
                <a:lnSpc>
                  <a:spcPct val="100000"/>
                </a:lnSpc>
                <a:spcBef>
                  <a:spcPct val="0"/>
                </a:spcBef>
                <a:spcAft>
                  <a:spcPct val="0"/>
                </a:spcAft>
                <a:buClrTx/>
                <a:buSzTx/>
                <a:buFontTx/>
                <a:buNone/>
              </a:pPr>
              <a:t>72</a:t>
            </a:fld>
            <a:endParaRPr kumimoji="0" lang="en-US" altLang="zh-CN" sz="1400" b="0">
              <a:solidFill>
                <a:schemeClr val="tx1"/>
              </a:solidFill>
            </a:endParaRPr>
          </a:p>
        </p:txBody>
      </p:sp>
    </p:spTree>
    <p:extLst>
      <p:ext uri="{BB962C8B-B14F-4D97-AF65-F5344CB8AC3E}">
        <p14:creationId xmlns:p14="http://schemas.microsoft.com/office/powerpoint/2010/main" val="1310996951"/>
      </p:ext>
    </p:extLst>
  </p:cSld>
  <p:clrMapOvr>
    <a:masterClrMapping/>
  </p:clrMapOvr>
  <p:transition spd="med">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579437"/>
            <a:ext cx="8229600" cy="685800"/>
          </a:xfrm>
        </p:spPr>
        <p:txBody>
          <a:bodyPr/>
          <a:lstStyle/>
          <a:p>
            <a:pPr algn="l">
              <a:defRPr/>
            </a:pPr>
            <a:r>
              <a:rPr lang="en-US" altLang="zh-CN" sz="2400" dirty="0" err="1">
                <a:latin typeface="Times New Roman" panose="02020603050405020304" pitchFamily="18" charset="0"/>
                <a:cs typeface="Times New Roman" panose="02020603050405020304" pitchFamily="18" charset="0"/>
              </a:rPr>
              <a:t>FeRAM</a:t>
            </a:r>
            <a:r>
              <a:rPr lang="zh-CN" altLang="en-US" sz="2400" dirty="0">
                <a:latin typeface="Times New Roman" panose="02020603050405020304" pitchFamily="18" charset="0"/>
                <a:cs typeface="Times New Roman" panose="02020603050405020304" pitchFamily="18" charset="0"/>
              </a:rPr>
              <a:t>示例</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Cypress FM22LD16</a:t>
            </a:r>
            <a:r>
              <a:rPr lang="zh-CN" altLang="en-US" sz="2400" dirty="0">
                <a:latin typeface="Times New Roman" panose="02020603050405020304" pitchFamily="18" charset="0"/>
                <a:cs typeface="Times New Roman" panose="02020603050405020304" pitchFamily="18" charset="0"/>
              </a:rPr>
              <a:t>铁电存储器芯片</a:t>
            </a:r>
          </a:p>
        </p:txBody>
      </p:sp>
      <p:sp>
        <p:nvSpPr>
          <p:cNvPr id="30413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63C98A8-0558-49A7-83A7-73461622526C}" type="slidenum">
              <a:rPr kumimoji="0" lang="en-US" altLang="zh-CN" sz="1400" b="0" smtClean="0">
                <a:solidFill>
                  <a:schemeClr val="tx1"/>
                </a:solidFill>
              </a:rPr>
              <a:pPr algn="r">
                <a:lnSpc>
                  <a:spcPct val="100000"/>
                </a:lnSpc>
                <a:spcBef>
                  <a:spcPct val="0"/>
                </a:spcBef>
                <a:spcAft>
                  <a:spcPct val="0"/>
                </a:spcAft>
                <a:buClrTx/>
                <a:buSzTx/>
                <a:buFontTx/>
                <a:buNone/>
              </a:pPr>
              <a:t>73</a:t>
            </a:fld>
            <a:endParaRPr kumimoji="0" lang="en-US" altLang="zh-CN" sz="1400" b="0">
              <a:solidFill>
                <a:schemeClr val="tx1"/>
              </a:solidFill>
            </a:endParaRPr>
          </a:p>
        </p:txBody>
      </p:sp>
      <p:pic>
        <p:nvPicPr>
          <p:cNvPr id="304133"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971788">
            <a:off x="7572375" y="381000"/>
            <a:ext cx="1419225"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4"/>
          <p:cNvSpPr>
            <a:spLocks noGrp="1"/>
          </p:cNvSpPr>
          <p:nvPr>
            <p:ph idx="1"/>
          </p:nvPr>
        </p:nvSpPr>
        <p:spPr/>
        <p:txBody>
          <a:bodyPr>
            <a:normAutofit/>
          </a:bodyPr>
          <a:lstStyle/>
          <a:p>
            <a:pPr lvl="1"/>
            <a:r>
              <a:rPr lang="zh-CN" altLang="en-US" sz="2200" dirty="0"/>
              <a:t>并行接口，</a:t>
            </a:r>
            <a:r>
              <a:rPr lang="en-US" altLang="zh-CN" sz="2200" dirty="0"/>
              <a:t>48</a:t>
            </a:r>
            <a:r>
              <a:rPr lang="zh-CN" altLang="en-US" sz="2200" dirty="0"/>
              <a:t>引脚；</a:t>
            </a:r>
            <a:endParaRPr lang="en-US" altLang="zh-CN" sz="2200" dirty="0"/>
          </a:p>
          <a:p>
            <a:pPr lvl="1"/>
            <a:r>
              <a:rPr lang="zh-CN" altLang="en-US" sz="2200" dirty="0"/>
              <a:t>工作电压</a:t>
            </a:r>
            <a:r>
              <a:rPr lang="en-US" altLang="zh-CN" sz="2200" dirty="0"/>
              <a:t>2.7V-3.6V</a:t>
            </a:r>
            <a:r>
              <a:rPr lang="zh-CN" altLang="en-US" sz="2200" dirty="0"/>
              <a:t>；</a:t>
            </a:r>
            <a:endParaRPr lang="en-US" altLang="zh-CN" sz="2200" dirty="0"/>
          </a:p>
          <a:p>
            <a:pPr lvl="1"/>
            <a:r>
              <a:rPr lang="zh-CN" altLang="en-US" sz="2200" dirty="0"/>
              <a:t>典型工作电流</a:t>
            </a:r>
            <a:r>
              <a:rPr lang="en-US" altLang="zh-CN" sz="2200" dirty="0"/>
              <a:t>8mA</a:t>
            </a:r>
            <a:r>
              <a:rPr lang="zh-CN" altLang="en-US" sz="2200" dirty="0"/>
              <a:t>，待机电流</a:t>
            </a:r>
            <a:r>
              <a:rPr lang="en-US" altLang="zh-CN" sz="2200" dirty="0"/>
              <a:t>90μA</a:t>
            </a:r>
            <a:r>
              <a:rPr lang="zh-CN" altLang="en-US" sz="2200" dirty="0"/>
              <a:t>；</a:t>
            </a:r>
            <a:endParaRPr lang="en-US" altLang="zh-CN" sz="2200" dirty="0"/>
          </a:p>
          <a:p>
            <a:pPr lvl="1"/>
            <a:r>
              <a:rPr lang="zh-CN" altLang="en-US" sz="2200" dirty="0"/>
              <a:t>位容量</a:t>
            </a:r>
            <a:r>
              <a:rPr lang="en-US" altLang="zh-CN" sz="2200" dirty="0"/>
              <a:t>40Mb</a:t>
            </a:r>
            <a:r>
              <a:rPr lang="zh-CN" altLang="en-US" sz="2200" dirty="0"/>
              <a:t>，地址线和数据线宽度分别为</a:t>
            </a:r>
            <a:r>
              <a:rPr lang="en-US" altLang="zh-CN" sz="2200" dirty="0"/>
              <a:t>18</a:t>
            </a:r>
            <a:r>
              <a:rPr lang="zh-CN" altLang="en-US" sz="2200" dirty="0"/>
              <a:t>位、</a:t>
            </a:r>
            <a:r>
              <a:rPr lang="en-US" altLang="zh-CN" sz="2200" dirty="0"/>
              <a:t>16</a:t>
            </a:r>
            <a:r>
              <a:rPr lang="zh-CN" altLang="en-US" sz="2200" dirty="0"/>
              <a:t>位；</a:t>
            </a:r>
            <a:endParaRPr lang="en-US" altLang="zh-CN" sz="2200" dirty="0"/>
          </a:p>
          <a:p>
            <a:pPr lvl="1"/>
            <a:r>
              <a:rPr lang="zh-CN" altLang="en-US" sz="2200" dirty="0"/>
              <a:t>具有与</a:t>
            </a:r>
            <a:r>
              <a:rPr lang="en-US" altLang="zh-CN" sz="2200" dirty="0"/>
              <a:t>SRAM</a:t>
            </a:r>
            <a:r>
              <a:rPr lang="zh-CN" altLang="en-US" sz="2200" dirty="0"/>
              <a:t>兼容的标准接口，通过在</a:t>
            </a:r>
            <a:r>
              <a:rPr lang="en-US" altLang="zh-CN" sz="2200" dirty="0"/>
              <a:t>#CE</a:t>
            </a:r>
            <a:r>
              <a:rPr lang="zh-CN" altLang="en-US" sz="2200" dirty="0"/>
              <a:t>或</a:t>
            </a:r>
            <a:r>
              <a:rPr lang="en-US" altLang="zh-CN" sz="2200" dirty="0"/>
              <a:t>#WE</a:t>
            </a:r>
            <a:r>
              <a:rPr lang="zh-CN" altLang="en-US" sz="2200" dirty="0"/>
              <a:t>引脚上连接</a:t>
            </a:r>
            <a:r>
              <a:rPr lang="en-US" altLang="zh-CN" sz="2200" dirty="0"/>
              <a:t>10KΩ</a:t>
            </a:r>
            <a:r>
              <a:rPr lang="zh-CN" altLang="en-US" sz="2200" dirty="0"/>
              <a:t>上拉电阻即可方便地替换</a:t>
            </a:r>
            <a:r>
              <a:rPr lang="en-US" altLang="zh-CN" sz="2200" dirty="0"/>
              <a:t>SRAM</a:t>
            </a:r>
            <a:r>
              <a:rPr lang="zh-CN" altLang="en-US" sz="2200" dirty="0"/>
              <a:t>。</a:t>
            </a:r>
            <a:endParaRPr lang="en-US" altLang="zh-CN" sz="2200" dirty="0"/>
          </a:p>
        </p:txBody>
      </p:sp>
    </p:spTree>
    <p:extLst>
      <p:ext uri="{BB962C8B-B14F-4D97-AF65-F5344CB8AC3E}">
        <p14:creationId xmlns:p14="http://schemas.microsoft.com/office/powerpoint/2010/main" val="4090271871"/>
      </p:ext>
    </p:extLst>
  </p:cSld>
  <p:clrMapOvr>
    <a:masterClrMapping/>
  </p:clrMapOvr>
  <p:transition spd="med">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0BBD321-0176-4D18-A5AD-4131016E87BA}"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74</a:t>
            </a:fld>
            <a:endParaRPr kumimoji="0" lang="en-US" altLang="zh-CN" sz="1400" b="0">
              <a:solidFill>
                <a:srgbClr val="FF99FF"/>
              </a:solidFill>
              <a:latin typeface="Arial" panose="020B0604020202020204" pitchFamily="34" charset="0"/>
            </a:endParaRPr>
          </a:p>
        </p:txBody>
      </p:sp>
      <p:sp>
        <p:nvSpPr>
          <p:cNvPr id="211970" name="Rectangle 2"/>
          <p:cNvSpPr>
            <a:spLocks noGrp="1" noChangeArrowheads="1"/>
          </p:cNvSpPr>
          <p:nvPr>
            <p:ph type="title"/>
          </p:nvPr>
        </p:nvSpPr>
        <p:spPr/>
        <p:txBody>
          <a:bodyPr/>
          <a:lstStyle/>
          <a:p>
            <a:pPr eaLnBrk="1" hangingPunct="1">
              <a:defRPr/>
            </a:pPr>
            <a:endParaRPr lang="zh-CN" altLang="en-US" dirty="0"/>
          </a:p>
        </p:txBody>
      </p:sp>
      <p:sp>
        <p:nvSpPr>
          <p:cNvPr id="305156" name="Rectangle 3"/>
          <p:cNvSpPr>
            <a:spLocks noGrp="1" noChangeArrowheads="1"/>
          </p:cNvSpPr>
          <p:nvPr>
            <p:ph type="body" idx="1"/>
          </p:nvPr>
        </p:nvSpPr>
        <p:spPr/>
        <p:txBody>
          <a:bodyPr/>
          <a:lstStyle/>
          <a:p>
            <a:r>
              <a:rPr lang="zh-CN" altLang="en-US" sz="2400" dirty="0"/>
              <a:t>系统配置数据存储器</a:t>
            </a:r>
            <a:endParaRPr lang="en-US" altLang="zh-CN" sz="2400" dirty="0"/>
          </a:p>
          <a:p>
            <a:pPr lvl="1"/>
            <a:r>
              <a:rPr lang="zh-CN" altLang="en-US" sz="2200" dirty="0"/>
              <a:t>系统配置数据（常数）描述了系统的参数，这些参数包括软件参数和硬件参数，就像个人计算机中存储器的硬盘参数一样。</a:t>
            </a:r>
          </a:p>
          <a:p>
            <a:pPr lvl="2"/>
            <a:r>
              <a:rPr lang="zh-CN" altLang="en-US" sz="1800" dirty="0"/>
              <a:t>非易失性：掉电时数据不丢失</a:t>
            </a:r>
          </a:p>
          <a:p>
            <a:pPr lvl="2"/>
            <a:r>
              <a:rPr lang="zh-CN" altLang="en-US" sz="1800" dirty="0"/>
              <a:t>访问的方便性：应该像</a:t>
            </a:r>
            <a:r>
              <a:rPr lang="en-US" altLang="zh-CN" sz="1800" dirty="0"/>
              <a:t>RAM</a:t>
            </a:r>
            <a:r>
              <a:rPr lang="zh-CN" altLang="en-US" sz="1800" dirty="0"/>
              <a:t>一样方便快速。</a:t>
            </a:r>
            <a:endParaRPr lang="zh-CN" altLang="en-US" sz="1600" dirty="0"/>
          </a:p>
          <a:p>
            <a:pPr lvl="1"/>
            <a:r>
              <a:rPr lang="zh-CN" altLang="en-US" sz="2200" dirty="0">
                <a:solidFill>
                  <a:srgbClr val="FFC000"/>
                </a:solidFill>
              </a:rPr>
              <a:t>方案</a:t>
            </a:r>
          </a:p>
          <a:p>
            <a:pPr lvl="2"/>
            <a:r>
              <a:rPr lang="en-US" altLang="zh-CN" sz="1800" dirty="0"/>
              <a:t>Flash</a:t>
            </a:r>
            <a:r>
              <a:rPr lang="zh-CN" altLang="en-US" sz="1800" dirty="0"/>
              <a:t>、</a:t>
            </a:r>
            <a:r>
              <a:rPr lang="en-US" altLang="zh-CN" sz="1800" dirty="0"/>
              <a:t>EEPROM</a:t>
            </a:r>
            <a:r>
              <a:rPr lang="zh-CN" altLang="en-US" sz="1800" dirty="0"/>
              <a:t>写入不方便或效率不高</a:t>
            </a:r>
            <a:r>
              <a:rPr lang="en-US" altLang="zh-CN" sz="1800" dirty="0"/>
              <a:t>;</a:t>
            </a:r>
          </a:p>
          <a:p>
            <a:pPr lvl="2"/>
            <a:r>
              <a:rPr lang="en-US" altLang="zh-CN" sz="1800" dirty="0"/>
              <a:t>NVRAM</a:t>
            </a:r>
            <a:r>
              <a:rPr lang="zh-CN" altLang="en-US" sz="1800" dirty="0"/>
              <a:t>、</a:t>
            </a:r>
            <a:r>
              <a:rPr lang="en-US" altLang="zh-CN" sz="1800" dirty="0"/>
              <a:t>FRAM</a:t>
            </a:r>
            <a:r>
              <a:rPr lang="zh-CN" altLang="en-US" sz="1800" dirty="0"/>
              <a:t>读写方便，但是成本高；</a:t>
            </a:r>
          </a:p>
          <a:p>
            <a:pPr lvl="2"/>
            <a:r>
              <a:rPr lang="zh-CN" altLang="en-US" sz="1800" dirty="0"/>
              <a:t>外部电池备份等。</a:t>
            </a:r>
          </a:p>
        </p:txBody>
      </p:sp>
    </p:spTree>
    <p:extLst>
      <p:ext uri="{BB962C8B-B14F-4D97-AF65-F5344CB8AC3E}">
        <p14:creationId xmlns:p14="http://schemas.microsoft.com/office/powerpoint/2010/main" val="3506802754"/>
      </p:ext>
    </p:extLst>
  </p:cSld>
  <p:clrMapOvr>
    <a:masterClrMapping/>
  </p:clrMapOvr>
  <p:transition spd="med">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06179" name="内容占位符 2"/>
          <p:cNvSpPr>
            <a:spLocks noGrp="1"/>
          </p:cNvSpPr>
          <p:nvPr>
            <p:ph idx="1"/>
          </p:nvPr>
        </p:nvSpPr>
        <p:spPr/>
        <p:txBody>
          <a:bodyPr/>
          <a:lstStyle/>
          <a:p>
            <a:r>
              <a:rPr lang="en-US" altLang="zh-CN" sz="2400" dirty="0"/>
              <a:t>BBSRAM</a:t>
            </a:r>
          </a:p>
          <a:p>
            <a:pPr lvl="1"/>
            <a:r>
              <a:rPr lang="zh-CN" altLang="zh-CN" sz="2200" dirty="0"/>
              <a:t>在早期技术发展过程中，</a:t>
            </a:r>
            <a:r>
              <a:rPr lang="en-US" altLang="zh-CN" sz="2200" dirty="0"/>
              <a:t>NVRAM</a:t>
            </a:r>
            <a:r>
              <a:rPr lang="zh-CN" altLang="zh-CN" sz="2200" dirty="0"/>
              <a:t>主要是指有后备电池供电的</a:t>
            </a:r>
            <a:r>
              <a:rPr lang="en-US" altLang="zh-CN" sz="2200" dirty="0"/>
              <a:t>SRAM</a:t>
            </a:r>
            <a:r>
              <a:rPr lang="zh-CN" altLang="zh-CN" sz="2200" dirty="0"/>
              <a:t>（</a:t>
            </a:r>
            <a:r>
              <a:rPr lang="en-US" altLang="zh-CN" sz="2200" dirty="0">
                <a:solidFill>
                  <a:srgbClr val="FFC000"/>
                </a:solidFill>
              </a:rPr>
              <a:t>BBSRAM</a:t>
            </a:r>
            <a:r>
              <a:rPr lang="zh-CN" altLang="zh-CN" sz="2200" dirty="0"/>
              <a:t>），其既保持了</a:t>
            </a:r>
            <a:r>
              <a:rPr lang="en-US" altLang="zh-CN" sz="2200" dirty="0"/>
              <a:t>RAM</a:t>
            </a:r>
            <a:r>
              <a:rPr lang="zh-CN" altLang="zh-CN" sz="2200" dirty="0"/>
              <a:t>的随机、快速访问特性，同时通过后备电源解决了系统掉电后的</a:t>
            </a:r>
            <a:r>
              <a:rPr lang="en-US" altLang="zh-CN" sz="2200" dirty="0"/>
              <a:t>SRAM</a:t>
            </a:r>
            <a:r>
              <a:rPr lang="zh-CN" altLang="zh-CN" sz="2200" dirty="0"/>
              <a:t>供电问题。</a:t>
            </a:r>
            <a:endParaRPr lang="zh-CN" altLang="en-US" sz="2200" dirty="0"/>
          </a:p>
        </p:txBody>
      </p:sp>
      <p:sp>
        <p:nvSpPr>
          <p:cNvPr id="3061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8FA15B9-EA3C-497B-AFE3-FA8E61E85DD1}" type="slidenum">
              <a:rPr kumimoji="0" lang="en-US" altLang="zh-CN" sz="1400" b="0" smtClean="0">
                <a:solidFill>
                  <a:schemeClr val="tx1"/>
                </a:solidFill>
              </a:rPr>
              <a:pPr algn="r">
                <a:lnSpc>
                  <a:spcPct val="100000"/>
                </a:lnSpc>
                <a:spcBef>
                  <a:spcPct val="0"/>
                </a:spcBef>
                <a:spcAft>
                  <a:spcPct val="0"/>
                </a:spcAft>
                <a:buClrTx/>
                <a:buSzTx/>
                <a:buFontTx/>
                <a:buNone/>
              </a:pPr>
              <a:t>75</a:t>
            </a:fld>
            <a:endParaRPr kumimoji="0" lang="en-US" altLang="zh-CN" sz="1400" b="0">
              <a:solidFill>
                <a:schemeClr val="tx1"/>
              </a:solidFill>
            </a:endParaRPr>
          </a:p>
        </p:txBody>
      </p:sp>
      <p:pic>
        <p:nvPicPr>
          <p:cNvPr id="3" name="图片 2"/>
          <p:cNvPicPr>
            <a:picLocks noChangeAspect="1"/>
          </p:cNvPicPr>
          <p:nvPr/>
        </p:nvPicPr>
        <p:blipFill>
          <a:blip r:embed="rId2"/>
          <a:stretch>
            <a:fillRect/>
          </a:stretch>
        </p:blipFill>
        <p:spPr>
          <a:xfrm>
            <a:off x="2606990" y="3455185"/>
            <a:ext cx="3689035" cy="2516998"/>
          </a:xfrm>
          <a:prstGeom prst="rect">
            <a:avLst/>
          </a:prstGeom>
        </p:spPr>
      </p:pic>
    </p:spTree>
    <p:extLst>
      <p:ext uri="{BB962C8B-B14F-4D97-AF65-F5344CB8AC3E}">
        <p14:creationId xmlns:p14="http://schemas.microsoft.com/office/powerpoint/2010/main" val="1582614367"/>
      </p:ext>
    </p:extLst>
  </p:cSld>
  <p:clrMapOvr>
    <a:masterClrMapping/>
  </p:clrMapOvr>
  <p:transition spd="med">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r>
              <a:rPr lang="en-US" altLang="zh-CN"/>
              <a:t>nvSRAM</a:t>
            </a:r>
          </a:p>
          <a:p>
            <a:pPr lvl="1"/>
            <a:r>
              <a:rPr lang="zh-CN" altLang="zh-CN" sz="2200"/>
              <a:t>是一种同时采用了</a:t>
            </a:r>
            <a:r>
              <a:rPr lang="en-US" altLang="zh-CN" sz="2200"/>
              <a:t>SRAM</a:t>
            </a:r>
            <a:r>
              <a:rPr lang="zh-CN" altLang="zh-CN" sz="2200"/>
              <a:t>和非易失性存储元</a:t>
            </a:r>
            <a:r>
              <a:rPr lang="en-US" altLang="zh-CN" sz="2200"/>
              <a:t>E</a:t>
            </a:r>
            <a:r>
              <a:rPr lang="en-US" altLang="zh-CN" sz="2200" baseline="30000"/>
              <a:t>2</a:t>
            </a:r>
            <a:r>
              <a:rPr lang="en-US" altLang="zh-CN" sz="2200"/>
              <a:t>PROM</a:t>
            </a:r>
            <a:r>
              <a:rPr lang="zh-CN" altLang="zh-CN" sz="2200"/>
              <a:t>的复合式新型</a:t>
            </a:r>
            <a:r>
              <a:rPr lang="en-US" altLang="zh-CN" sz="2200"/>
              <a:t>NVRAM</a:t>
            </a:r>
            <a:r>
              <a:rPr lang="zh-CN" altLang="en-US" sz="2200"/>
              <a:t>；</a:t>
            </a:r>
            <a:endParaRPr lang="en-US" altLang="zh-CN" sz="2200"/>
          </a:p>
          <a:p>
            <a:pPr lvl="1"/>
            <a:r>
              <a:rPr lang="zh-CN" altLang="zh-CN" sz="2200"/>
              <a:t>一个非易失性</a:t>
            </a:r>
            <a:r>
              <a:rPr lang="en-US" altLang="zh-CN" sz="2200"/>
              <a:t>E</a:t>
            </a:r>
            <a:r>
              <a:rPr lang="en-US" altLang="zh-CN" sz="2200" baseline="30000"/>
              <a:t>2</a:t>
            </a:r>
            <a:r>
              <a:rPr lang="en-US" altLang="zh-CN" sz="2200"/>
              <a:t>PROM</a:t>
            </a:r>
            <a:r>
              <a:rPr lang="zh-CN" altLang="zh-CN" sz="2200"/>
              <a:t>存储元对应一个</a:t>
            </a:r>
            <a:r>
              <a:rPr lang="en-US" altLang="zh-CN" sz="2200"/>
              <a:t>SRAM</a:t>
            </a:r>
            <a:r>
              <a:rPr lang="zh-CN" altLang="zh-CN" sz="2200"/>
              <a:t>存储元</a:t>
            </a:r>
            <a:r>
              <a:rPr lang="zh-CN" altLang="en-US" sz="2200"/>
              <a:t>；</a:t>
            </a:r>
            <a:endParaRPr lang="en-US" altLang="zh-CN" sz="2200"/>
          </a:p>
          <a:p>
            <a:pPr lvl="1"/>
            <a:r>
              <a:rPr lang="zh-CN" altLang="zh-CN" sz="2200"/>
              <a:t>这里的</a:t>
            </a:r>
            <a:r>
              <a:rPr lang="en-US" altLang="zh-CN" sz="2200"/>
              <a:t>E</a:t>
            </a:r>
            <a:r>
              <a:rPr lang="en-US" altLang="zh-CN" sz="2200" baseline="30000"/>
              <a:t>2</a:t>
            </a:r>
            <a:r>
              <a:rPr lang="en-US" altLang="zh-CN" sz="2200"/>
              <a:t>PROM</a:t>
            </a:r>
            <a:r>
              <a:rPr lang="zh-CN" altLang="zh-CN" sz="2200"/>
              <a:t>通常采用基于氮化硅的存储技术</a:t>
            </a:r>
            <a:r>
              <a:rPr lang="en-US" altLang="zh-CN" sz="2200"/>
              <a:t>SONOS</a:t>
            </a:r>
            <a:r>
              <a:rPr lang="zh-CN" altLang="en-US" sz="2200"/>
              <a:t>，</a:t>
            </a:r>
            <a:r>
              <a:rPr lang="zh-CN" altLang="zh-CN" sz="2200"/>
              <a:t>用厚度更薄的氮化硅层来代替之前的多晶硅浮栅层</a:t>
            </a:r>
            <a:r>
              <a:rPr lang="en-US" altLang="zh-CN" sz="2200">
                <a:sym typeface="Wingdings" panose="05000000000000000000" pitchFamily="2" charset="2"/>
              </a:rPr>
              <a:t></a:t>
            </a:r>
            <a:r>
              <a:rPr lang="zh-CN" altLang="zh-CN" sz="2200"/>
              <a:t>该</a:t>
            </a:r>
            <a:r>
              <a:rPr lang="en-US" altLang="zh-CN" sz="2200"/>
              <a:t>E</a:t>
            </a:r>
            <a:r>
              <a:rPr lang="en-US" altLang="zh-CN" sz="2200" baseline="30000"/>
              <a:t>2</a:t>
            </a:r>
            <a:r>
              <a:rPr lang="en-US" altLang="zh-CN" sz="2200"/>
              <a:t>PROM</a:t>
            </a:r>
            <a:r>
              <a:rPr lang="zh-CN" altLang="zh-CN" sz="2200"/>
              <a:t>的擦写次数约为</a:t>
            </a:r>
            <a:r>
              <a:rPr lang="en-US" altLang="zh-CN" sz="2200"/>
              <a:t>50</a:t>
            </a:r>
            <a:r>
              <a:rPr lang="zh-CN" altLang="zh-CN" sz="2200"/>
              <a:t>万次，系统掉电后数据可保持</a:t>
            </a:r>
            <a:r>
              <a:rPr lang="en-US" altLang="zh-CN" sz="2200"/>
              <a:t>20</a:t>
            </a:r>
            <a:r>
              <a:rPr lang="zh-CN" altLang="zh-CN" sz="2200"/>
              <a:t>年左右</a:t>
            </a:r>
            <a:r>
              <a:rPr lang="zh-CN" altLang="en-US" sz="2200"/>
              <a:t>；</a:t>
            </a:r>
            <a:endParaRPr lang="en-US" altLang="zh-CN" sz="2200"/>
          </a:p>
          <a:p>
            <a:pPr lvl="1"/>
            <a:r>
              <a:rPr lang="en-US" altLang="zh-CN" sz="2200" b="1"/>
              <a:t>SRAM</a:t>
            </a:r>
            <a:r>
              <a:rPr lang="zh-CN" altLang="zh-CN" sz="2200" b="1"/>
              <a:t>模式</a:t>
            </a:r>
            <a:r>
              <a:rPr lang="zh-CN" altLang="zh-CN" sz="2200"/>
              <a:t>下，该存储器就是一个普通的静态</a:t>
            </a:r>
            <a:r>
              <a:rPr lang="en-US" altLang="zh-CN" sz="2200"/>
              <a:t>RAM</a:t>
            </a:r>
            <a:r>
              <a:rPr lang="zh-CN" altLang="en-US" sz="2200"/>
              <a:t>；</a:t>
            </a:r>
            <a:r>
              <a:rPr lang="zh-CN" altLang="zh-CN" sz="2200" b="1"/>
              <a:t>非易失模式</a:t>
            </a:r>
            <a:r>
              <a:rPr lang="zh-CN" altLang="zh-CN" sz="2200"/>
              <a:t>下，数据并行地从</a:t>
            </a:r>
            <a:r>
              <a:rPr lang="en-US" altLang="zh-CN" sz="2200"/>
              <a:t>SRAM</a:t>
            </a:r>
            <a:r>
              <a:rPr lang="zh-CN" altLang="zh-CN" sz="2200"/>
              <a:t>存储到</a:t>
            </a:r>
            <a:r>
              <a:rPr lang="en-US" altLang="zh-CN" sz="2200"/>
              <a:t>E</a:t>
            </a:r>
            <a:r>
              <a:rPr lang="en-US" altLang="zh-CN" sz="2200" baseline="30000"/>
              <a:t>2</a:t>
            </a:r>
            <a:r>
              <a:rPr lang="en-US" altLang="zh-CN" sz="2200"/>
              <a:t>PROM</a:t>
            </a:r>
            <a:r>
              <a:rPr lang="zh-CN" altLang="zh-CN" sz="2200"/>
              <a:t>或者从</a:t>
            </a:r>
            <a:r>
              <a:rPr lang="en-US" altLang="zh-CN" sz="2200"/>
              <a:t>E</a:t>
            </a:r>
            <a:r>
              <a:rPr lang="en-US" altLang="zh-CN" sz="2200" baseline="30000"/>
              <a:t>2</a:t>
            </a:r>
            <a:r>
              <a:rPr lang="en-US" altLang="zh-CN" sz="2200"/>
              <a:t>PROM</a:t>
            </a:r>
            <a:r>
              <a:rPr lang="zh-CN" altLang="zh-CN" sz="2200"/>
              <a:t>恢复到</a:t>
            </a:r>
            <a:r>
              <a:rPr lang="en-US" altLang="zh-CN" sz="2200"/>
              <a:t>SRAM</a:t>
            </a:r>
            <a:r>
              <a:rPr lang="zh-CN" altLang="zh-CN" sz="2200"/>
              <a:t>。</a:t>
            </a:r>
            <a:endParaRPr lang="en-US" altLang="zh-CN" sz="2200"/>
          </a:p>
          <a:p>
            <a:pPr lvl="1"/>
            <a:endParaRPr lang="zh-CN" altLang="en-US" sz="2200"/>
          </a:p>
        </p:txBody>
      </p:sp>
      <p:sp>
        <p:nvSpPr>
          <p:cNvPr id="3092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BA1D5A1-2F06-4D37-8FCA-8BF50B0324B1}" type="slidenum">
              <a:rPr kumimoji="0" lang="en-US" altLang="zh-CN" sz="1400" b="0" smtClean="0">
                <a:solidFill>
                  <a:schemeClr val="tx1"/>
                </a:solidFill>
              </a:rPr>
              <a:pPr algn="r">
                <a:lnSpc>
                  <a:spcPct val="100000"/>
                </a:lnSpc>
                <a:spcBef>
                  <a:spcPct val="0"/>
                </a:spcBef>
                <a:spcAft>
                  <a:spcPct val="0"/>
                </a:spcAft>
                <a:buClrTx/>
                <a:buSzTx/>
                <a:buFontTx/>
                <a:buNone/>
              </a:pPr>
              <a:t>76</a:t>
            </a:fld>
            <a:endParaRPr kumimoji="0" lang="en-US" altLang="zh-CN" sz="1400" b="0">
              <a:solidFill>
                <a:schemeClr val="tx1"/>
              </a:solidFill>
            </a:endParaRPr>
          </a:p>
        </p:txBody>
      </p:sp>
    </p:spTree>
    <p:extLst>
      <p:ext uri="{BB962C8B-B14F-4D97-AF65-F5344CB8AC3E}">
        <p14:creationId xmlns:p14="http://schemas.microsoft.com/office/powerpoint/2010/main" val="44144439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0274" name="图片 5" descr="http://www.cypress.com/sites/default/files/inline/nonvolatile/images/nvS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51" y="228600"/>
            <a:ext cx="1358900" cy="98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29209" y="228600"/>
            <a:ext cx="4772025" cy="685800"/>
          </a:xfrm>
        </p:spPr>
        <p:txBody>
          <a:bodyPr/>
          <a:lstStyle/>
          <a:p>
            <a:pPr algn="l">
              <a:defRPr/>
            </a:pPr>
            <a:r>
              <a:rPr lang="en-US" altLang="zh-CN" sz="2400" dirty="0" err="1">
                <a:latin typeface="Times New Roman" panose="02020603050405020304" pitchFamily="18" charset="0"/>
                <a:cs typeface="Times New Roman" panose="02020603050405020304" pitchFamily="18" charset="0"/>
              </a:rPr>
              <a:t>nvSRAM</a:t>
            </a:r>
            <a:r>
              <a:rPr lang="zh-CN" altLang="en-US" sz="2400" dirty="0">
                <a:latin typeface="Times New Roman" panose="02020603050405020304" pitchFamily="18" charset="0"/>
                <a:cs typeface="Times New Roman" panose="02020603050405020304" pitchFamily="18" charset="0"/>
              </a:rPr>
              <a:t>示例：</a:t>
            </a:r>
            <a:r>
              <a:rPr lang="en-US" altLang="zh-CN" sz="2400" dirty="0">
                <a:latin typeface="Times New Roman" panose="02020603050405020304" pitchFamily="18" charset="0"/>
                <a:cs typeface="Times New Roman" panose="02020603050405020304" pitchFamily="18" charset="0"/>
              </a:rPr>
              <a:t>Cypress CY14B104M </a:t>
            </a:r>
            <a:r>
              <a:rPr lang="en-US" altLang="zh-CN" sz="2400" dirty="0" err="1">
                <a:latin typeface="Times New Roman" panose="02020603050405020304" pitchFamily="18" charset="0"/>
                <a:cs typeface="Times New Roman" panose="02020603050405020304" pitchFamily="18" charset="0"/>
              </a:rPr>
              <a:t>nvSRAM</a:t>
            </a:r>
            <a:r>
              <a:rPr lang="zh-CN" altLang="en-US" sz="2400" dirty="0">
                <a:latin typeface="Times New Roman" panose="02020603050405020304" pitchFamily="18" charset="0"/>
                <a:cs typeface="Times New Roman" panose="02020603050405020304" pitchFamily="18" charset="0"/>
              </a:rPr>
              <a:t>存储芯片</a:t>
            </a:r>
          </a:p>
        </p:txBody>
      </p:sp>
      <p:sp>
        <p:nvSpPr>
          <p:cNvPr id="310276" name="内容占位符 2"/>
          <p:cNvSpPr>
            <a:spLocks noGrp="1"/>
          </p:cNvSpPr>
          <p:nvPr>
            <p:ph idx="1"/>
          </p:nvPr>
        </p:nvSpPr>
        <p:spPr>
          <a:xfrm>
            <a:off x="609600" y="1265238"/>
            <a:ext cx="8153400" cy="4602162"/>
          </a:xfrm>
        </p:spPr>
        <p:txBody>
          <a:bodyPr/>
          <a:lstStyle/>
          <a:p>
            <a:r>
              <a:rPr lang="en-US" altLang="zh-CN" sz="2000" dirty="0"/>
              <a:t>256K</a:t>
            </a:r>
            <a:r>
              <a:rPr lang="zh-CN" altLang="zh-CN" sz="2000" dirty="0"/>
              <a:t>×</a:t>
            </a:r>
            <a:r>
              <a:rPr lang="en-US" altLang="zh-CN" sz="2000" dirty="0"/>
              <a:t>16</a:t>
            </a:r>
            <a:r>
              <a:rPr lang="zh-CN" altLang="zh-CN" sz="2000" dirty="0"/>
              <a:t>位</a:t>
            </a:r>
            <a:r>
              <a:rPr lang="zh-CN" altLang="en-US" sz="2000" dirty="0"/>
              <a:t>；</a:t>
            </a:r>
            <a:endParaRPr lang="en-US" altLang="zh-CN" sz="2000" dirty="0"/>
          </a:p>
          <a:p>
            <a:r>
              <a:rPr lang="en-US" altLang="zh-CN" sz="2000" dirty="0"/>
              <a:t>+3V</a:t>
            </a:r>
            <a:r>
              <a:rPr lang="zh-CN" altLang="zh-CN" sz="2000" dirty="0"/>
              <a:t>供电</a:t>
            </a:r>
            <a:r>
              <a:rPr lang="zh-CN" altLang="en-US" sz="2000" dirty="0"/>
              <a:t>；</a:t>
            </a:r>
            <a:endParaRPr lang="en-US" altLang="zh-CN" sz="2000" dirty="0"/>
          </a:p>
          <a:p>
            <a:r>
              <a:rPr lang="zh-CN" altLang="zh-CN" sz="2000" dirty="0"/>
              <a:t>访问时间</a:t>
            </a:r>
            <a:r>
              <a:rPr lang="en-US" altLang="zh-CN" sz="2000" dirty="0"/>
              <a:t>25ns</a:t>
            </a:r>
            <a:r>
              <a:rPr lang="zh-CN" altLang="zh-CN" sz="2000" dirty="0"/>
              <a:t>、</a:t>
            </a:r>
            <a:r>
              <a:rPr lang="en-US" altLang="zh-CN" sz="2000" dirty="0"/>
              <a:t>45ns</a:t>
            </a:r>
            <a:r>
              <a:rPr lang="zh-CN" altLang="en-US" sz="2000" dirty="0"/>
              <a:t>；</a:t>
            </a:r>
            <a:endParaRPr lang="en-US" altLang="zh-CN" sz="2000" dirty="0"/>
          </a:p>
          <a:p>
            <a:r>
              <a:rPr lang="zh-CN" altLang="zh-CN" sz="2000" dirty="0"/>
              <a:t>提供看门狗定时器、可编程中断的时钟机制</a:t>
            </a:r>
            <a:r>
              <a:rPr lang="zh-CN" altLang="en-US" sz="2000" dirty="0"/>
              <a:t>；</a:t>
            </a:r>
            <a:endParaRPr lang="en-US" altLang="zh-CN" sz="2000" dirty="0"/>
          </a:p>
          <a:p>
            <a:r>
              <a:rPr lang="zh-CN" altLang="zh-CN" sz="2000" dirty="0"/>
              <a:t>通过自带实时时钟（</a:t>
            </a:r>
            <a:r>
              <a:rPr lang="en-US" altLang="zh-CN" sz="2000" dirty="0"/>
              <a:t>RTC</a:t>
            </a:r>
            <a:r>
              <a:rPr lang="zh-CN" altLang="zh-CN" sz="2000" dirty="0"/>
              <a:t>）保证数据的完整性</a:t>
            </a:r>
            <a:r>
              <a:rPr lang="zh-CN" altLang="en-US" sz="2000" dirty="0"/>
              <a:t>；</a:t>
            </a:r>
            <a:endParaRPr lang="en-US" altLang="zh-CN" sz="2000" dirty="0"/>
          </a:p>
          <a:p>
            <a:r>
              <a:rPr lang="zh-CN" altLang="zh-CN" sz="2000" dirty="0"/>
              <a:t>基于一个小电容可以保证掉电时将</a:t>
            </a:r>
            <a:r>
              <a:rPr lang="en-US" altLang="zh-CN" sz="2000" dirty="0"/>
              <a:t>SRAM</a:t>
            </a:r>
            <a:r>
              <a:rPr lang="zh-CN" altLang="zh-CN" sz="2000" dirty="0"/>
              <a:t>中的数据自动备份到</a:t>
            </a:r>
            <a:r>
              <a:rPr lang="en-US" altLang="zh-CN" sz="2000" dirty="0" err="1"/>
              <a:t>QuantumTrap</a:t>
            </a:r>
            <a:r>
              <a:rPr lang="zh-CN" altLang="zh-CN" sz="2000" dirty="0"/>
              <a:t>型非易失性存储元，并在系统上电或发出软件指令时将数据恢复到</a:t>
            </a:r>
            <a:r>
              <a:rPr lang="en-US" altLang="zh-CN" sz="2000" dirty="0"/>
              <a:t>SRAM</a:t>
            </a:r>
            <a:r>
              <a:rPr lang="zh-CN" altLang="zh-CN" sz="2000" dirty="0"/>
              <a:t>中</a:t>
            </a:r>
            <a:r>
              <a:rPr lang="zh-CN" altLang="en-US" sz="2000" dirty="0"/>
              <a:t>；</a:t>
            </a:r>
            <a:endParaRPr lang="en-US" altLang="zh-CN" sz="2000" dirty="0"/>
          </a:p>
          <a:p>
            <a:r>
              <a:rPr lang="en-US" altLang="zh-CN" sz="2000" dirty="0" err="1"/>
              <a:t>QuantumTrap</a:t>
            </a:r>
            <a:r>
              <a:rPr lang="zh-CN" altLang="zh-CN" sz="2000" dirty="0"/>
              <a:t>存储体可存储</a:t>
            </a:r>
            <a:r>
              <a:rPr lang="en-US" altLang="zh-CN" sz="2000" dirty="0"/>
              <a:t>100</a:t>
            </a:r>
            <a:r>
              <a:rPr lang="zh-CN" altLang="zh-CN" sz="2000" dirty="0"/>
              <a:t>万次并保持数据</a:t>
            </a:r>
            <a:r>
              <a:rPr lang="en-US" altLang="zh-CN" sz="2000" dirty="0"/>
              <a:t>20</a:t>
            </a:r>
            <a:r>
              <a:rPr lang="zh-CN" altLang="zh-CN" sz="2000" dirty="0"/>
              <a:t>年以上，当</a:t>
            </a:r>
            <a:r>
              <a:rPr lang="en-US" altLang="zh-CN" sz="2000" dirty="0" err="1"/>
              <a:t>QuantumTrap</a:t>
            </a:r>
            <a:r>
              <a:rPr lang="zh-CN" altLang="zh-CN" sz="2000" dirty="0"/>
              <a:t>存储体失效后，</a:t>
            </a:r>
            <a:r>
              <a:rPr lang="en-US" altLang="zh-CN" sz="2000" dirty="0" err="1"/>
              <a:t>nvSRAM</a:t>
            </a:r>
            <a:r>
              <a:rPr lang="zh-CN" altLang="zh-CN" sz="2000" dirty="0"/>
              <a:t>芯片退化为基本的</a:t>
            </a:r>
            <a:r>
              <a:rPr lang="en-US" altLang="zh-CN" sz="2000" dirty="0"/>
              <a:t>SRAM</a:t>
            </a:r>
            <a:r>
              <a:rPr lang="zh-CN" altLang="en-US" sz="2000" dirty="0"/>
              <a:t>。</a:t>
            </a:r>
            <a:endParaRPr lang="en-US" altLang="zh-CN" sz="2000" dirty="0"/>
          </a:p>
          <a:p>
            <a:endParaRPr lang="en-US" altLang="zh-CN" sz="2000" dirty="0"/>
          </a:p>
        </p:txBody>
      </p:sp>
      <p:sp>
        <p:nvSpPr>
          <p:cNvPr id="31027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2CD19890-006F-40CF-8568-7858C3307416}" type="slidenum">
              <a:rPr kumimoji="0" lang="en-US" altLang="zh-CN" sz="1400" b="0" smtClean="0">
                <a:solidFill>
                  <a:schemeClr val="tx1"/>
                </a:solidFill>
              </a:rPr>
              <a:pPr algn="r">
                <a:lnSpc>
                  <a:spcPct val="100000"/>
                </a:lnSpc>
                <a:spcBef>
                  <a:spcPct val="0"/>
                </a:spcBef>
                <a:spcAft>
                  <a:spcPct val="0"/>
                </a:spcAft>
                <a:buClrTx/>
                <a:buSzTx/>
                <a:buFontTx/>
                <a:buNone/>
              </a:pPr>
              <a:t>77</a:t>
            </a:fld>
            <a:endParaRPr kumimoji="0" lang="en-US" altLang="zh-CN" sz="1400" b="0">
              <a:solidFill>
                <a:schemeClr val="tx1"/>
              </a:solidFill>
            </a:endParaRPr>
          </a:p>
        </p:txBody>
      </p:sp>
    </p:spTree>
    <p:extLst>
      <p:ext uri="{BB962C8B-B14F-4D97-AF65-F5344CB8AC3E}">
        <p14:creationId xmlns:p14="http://schemas.microsoft.com/office/powerpoint/2010/main" val="347099495"/>
      </p:ext>
    </p:extLst>
  </p:cSld>
  <p:clrMapOvr>
    <a:masterClrMapping/>
  </p:clrMapOvr>
  <p:transition spd="med">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9" name="内容占位符 2"/>
          <p:cNvSpPr>
            <a:spLocks noGrp="1"/>
          </p:cNvSpPr>
          <p:nvPr>
            <p:ph idx="1"/>
          </p:nvPr>
        </p:nvSpPr>
        <p:spPr/>
        <p:txBody>
          <a:bodyPr/>
          <a:lstStyle/>
          <a:p>
            <a:endParaRPr lang="zh-CN" altLang="en-US"/>
          </a:p>
        </p:txBody>
      </p:sp>
      <p:sp>
        <p:nvSpPr>
          <p:cNvPr id="3113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2B8FAB55-6417-4EBB-BAC3-CEF755601F2A}" type="slidenum">
              <a:rPr kumimoji="0" lang="en-US" altLang="zh-CN" sz="1400" b="0" smtClean="0">
                <a:solidFill>
                  <a:schemeClr val="tx1"/>
                </a:solidFill>
              </a:rPr>
              <a:pPr algn="r">
                <a:lnSpc>
                  <a:spcPct val="100000"/>
                </a:lnSpc>
                <a:spcBef>
                  <a:spcPct val="0"/>
                </a:spcBef>
                <a:spcAft>
                  <a:spcPct val="0"/>
                </a:spcAft>
                <a:buClrTx/>
                <a:buSzTx/>
                <a:buFontTx/>
                <a:buNone/>
              </a:pPr>
              <a:t>78</a:t>
            </a:fld>
            <a:endParaRPr kumimoji="0" lang="en-US" altLang="zh-CN" sz="1400" b="0">
              <a:solidFill>
                <a:schemeClr val="tx1"/>
              </a:solidFill>
            </a:endParaRPr>
          </a:p>
        </p:txBody>
      </p:sp>
      <p:pic>
        <p:nvPicPr>
          <p:cNvPr id="3" name="图片 2"/>
          <p:cNvPicPr>
            <a:picLocks noChangeAspect="1"/>
          </p:cNvPicPr>
          <p:nvPr/>
        </p:nvPicPr>
        <p:blipFill>
          <a:blip r:embed="rId2"/>
          <a:stretch>
            <a:fillRect/>
          </a:stretch>
        </p:blipFill>
        <p:spPr>
          <a:xfrm>
            <a:off x="1035366" y="1349604"/>
            <a:ext cx="6382756" cy="4432071"/>
          </a:xfrm>
          <a:prstGeom prst="rect">
            <a:avLst/>
          </a:prstGeom>
        </p:spPr>
      </p:pic>
    </p:spTree>
    <p:extLst>
      <p:ext uri="{BB962C8B-B14F-4D97-AF65-F5344CB8AC3E}">
        <p14:creationId xmlns:p14="http://schemas.microsoft.com/office/powerpoint/2010/main" val="627898089"/>
      </p:ext>
    </p:extLst>
  </p:cSld>
  <p:clrMapOvr>
    <a:masterClrMapping/>
  </p:clrMapOvr>
  <p:transition spd="med">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2400299"/>
            <a:ext cx="7994220" cy="3886207"/>
          </a:xfrm>
        </p:spPr>
        <p:txBody>
          <a:bodyPr>
            <a:normAutofit/>
          </a:bodyPr>
          <a:lstStyle/>
          <a:p>
            <a:pPr marL="0" indent="0" algn="ctr">
              <a:buNone/>
            </a:pPr>
            <a:r>
              <a:rPr lang="en-US" altLang="zh-CN" sz="2800" dirty="0">
                <a:solidFill>
                  <a:srgbClr val="00B050"/>
                </a:solidFill>
              </a:rPr>
              <a:t>4.3 </a:t>
            </a:r>
            <a:r>
              <a:rPr lang="zh-CN" altLang="en-US" sz="2800" dirty="0">
                <a:solidFill>
                  <a:srgbClr val="00B050"/>
                </a:solidFill>
              </a:rPr>
              <a:t>存储器测试与验证（自学）</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79</a:t>
            </a:fld>
            <a:endParaRPr lang="zh-CN" altLang="en-US" dirty="0"/>
          </a:p>
        </p:txBody>
      </p:sp>
    </p:spTree>
    <p:extLst>
      <p:ext uri="{BB962C8B-B14F-4D97-AF65-F5344CB8AC3E}">
        <p14:creationId xmlns:p14="http://schemas.microsoft.com/office/powerpoint/2010/main" val="3747903251"/>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None/>
            </a:pPr>
            <a:fld id="{B530FCF7-CA8B-49F9-91AB-EA8C129FA034}" type="slidenum">
              <a:rPr kumimoji="0" lang="en-US" altLang="zh-CN" sz="2400" b="0">
                <a:solidFill>
                  <a:schemeClr val="tx1"/>
                </a:solidFill>
                <a:latin typeface="Arial" panose="020B0604020202020204" pitchFamily="34" charset="0"/>
              </a:rPr>
              <a:pPr algn="ctr">
                <a:lnSpc>
                  <a:spcPct val="100000"/>
                </a:lnSpc>
                <a:spcBef>
                  <a:spcPct val="0"/>
                </a:spcBef>
                <a:spcAft>
                  <a:spcPct val="0"/>
                </a:spcAft>
                <a:buClrTx/>
                <a:buSzTx/>
                <a:buNone/>
              </a:pPr>
              <a:t>8</a:t>
            </a:fld>
            <a:endParaRPr kumimoji="0" lang="en-US" altLang="zh-CN" sz="2400" b="0" dirty="0">
              <a:solidFill>
                <a:schemeClr val="tx1"/>
              </a:solidFill>
              <a:latin typeface="Arial" panose="020B0604020202020204" pitchFamily="34" charset="0"/>
            </a:endParaRPr>
          </a:p>
        </p:txBody>
      </p:sp>
      <p:sp>
        <p:nvSpPr>
          <p:cNvPr id="128002" name="Rectangle 2"/>
          <p:cNvSpPr>
            <a:spLocks noGrp="1" noChangeArrowheads="1"/>
          </p:cNvSpPr>
          <p:nvPr>
            <p:ph type="title"/>
          </p:nvPr>
        </p:nvSpPr>
        <p:spPr>
          <a:xfrm>
            <a:off x="532335" y="547969"/>
            <a:ext cx="7055380" cy="536870"/>
          </a:xfrm>
        </p:spPr>
        <p:txBody>
          <a:bodyPr/>
          <a:lstStyle/>
          <a:p>
            <a:pPr eaLnBrk="1" hangingPunct="1">
              <a:defRPr/>
            </a:pPr>
            <a:r>
              <a:rPr lang="zh-CN" altLang="en-US" dirty="0"/>
              <a:t>存储器操作流程</a:t>
            </a:r>
          </a:p>
        </p:txBody>
      </p:sp>
      <p:sp>
        <p:nvSpPr>
          <p:cNvPr id="128003" name="Rectangle 3"/>
          <p:cNvSpPr>
            <a:spLocks noGrp="1" noChangeArrowheads="1"/>
          </p:cNvSpPr>
          <p:nvPr>
            <p:ph type="body" idx="1"/>
          </p:nvPr>
        </p:nvSpPr>
        <p:spPr>
          <a:xfrm>
            <a:off x="609600" y="1295400"/>
            <a:ext cx="8077200" cy="5181600"/>
          </a:xfrm>
        </p:spPr>
        <p:txBody>
          <a:bodyPr/>
          <a:lstStyle/>
          <a:p>
            <a:pPr eaLnBrk="1" hangingPunct="1"/>
            <a:r>
              <a:rPr lang="zh-CN" altLang="en-US" sz="2400" dirty="0">
                <a:solidFill>
                  <a:schemeClr val="tx1"/>
                </a:solidFill>
              </a:rPr>
              <a:t>存储器操作对输入信号的时序要求很严格，各种不同存储器的时序要求不同；</a:t>
            </a:r>
          </a:p>
          <a:p>
            <a:pPr eaLnBrk="1" hangingPunct="1"/>
            <a:r>
              <a:rPr lang="zh-CN" altLang="en-US" sz="2400" dirty="0">
                <a:solidFill>
                  <a:schemeClr val="tx1"/>
                </a:solidFill>
              </a:rPr>
              <a:t>同一种存储器件的读、写操作时序要求也不同；</a:t>
            </a:r>
            <a:endParaRPr lang="en-US" altLang="zh-CN" sz="2400" dirty="0">
              <a:solidFill>
                <a:schemeClr val="tx1"/>
              </a:solidFill>
            </a:endParaRPr>
          </a:p>
          <a:p>
            <a:pPr eaLnBrk="1" hangingPunct="1"/>
            <a:endParaRPr lang="zh-CN" altLang="en-US" sz="2400" dirty="0">
              <a:solidFill>
                <a:schemeClr val="tx1"/>
              </a:solidFill>
            </a:endParaRPr>
          </a:p>
          <a:p>
            <a:pPr eaLnBrk="1" hangingPunct="1"/>
            <a:r>
              <a:rPr lang="zh-CN" altLang="en-US" sz="2400" dirty="0">
                <a:solidFill>
                  <a:schemeClr val="tx1"/>
                </a:solidFill>
              </a:rPr>
              <a:t>如何知道时序？</a:t>
            </a:r>
          </a:p>
          <a:p>
            <a:pPr lvl="1" eaLnBrk="1" hangingPunct="1"/>
            <a:r>
              <a:rPr lang="zh-CN" altLang="en-US" sz="2000" dirty="0"/>
              <a:t>制造商提供的</a:t>
            </a:r>
            <a:r>
              <a:rPr lang="en-US" altLang="zh-CN" sz="2000" dirty="0" err="1"/>
              <a:t>DataSheet</a:t>
            </a:r>
            <a:r>
              <a:rPr lang="zh-CN" altLang="en-US" sz="2000" dirty="0"/>
              <a:t>； </a:t>
            </a:r>
          </a:p>
          <a:p>
            <a:pPr eaLnBrk="1" hangingPunct="1"/>
            <a:endParaRPr lang="en-US" altLang="zh-CN" sz="2400" dirty="0">
              <a:solidFill>
                <a:schemeClr val="tx1"/>
              </a:solidFill>
            </a:endParaRPr>
          </a:p>
          <a:p>
            <a:pPr eaLnBrk="1" hangingPunct="1"/>
            <a:r>
              <a:rPr lang="zh-CN" altLang="en-US" sz="2400" dirty="0">
                <a:solidFill>
                  <a:schemeClr val="tx1"/>
                </a:solidFill>
              </a:rPr>
              <a:t>在选择存储器时，最重要的参数是存取时间。在存储器读周期中，是指读取时间；而在存储器写周期中，是指写入时间。</a:t>
            </a:r>
          </a:p>
        </p:txBody>
      </p:sp>
    </p:spTree>
    <p:extLst>
      <p:ext uri="{BB962C8B-B14F-4D97-AF65-F5344CB8AC3E}">
        <p14:creationId xmlns:p14="http://schemas.microsoft.com/office/powerpoint/2010/main" val="351525568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80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3CC137C-FB77-4E97-8F43-976F2197CEE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80</a:t>
            </a:fld>
            <a:endParaRPr kumimoji="0" lang="en-US" altLang="zh-CN" sz="1400" b="0">
              <a:solidFill>
                <a:srgbClr val="FF99FF"/>
              </a:solidFill>
              <a:latin typeface="Arial" panose="020B0604020202020204" pitchFamily="34" charset="0"/>
            </a:endParaRPr>
          </a:p>
        </p:txBody>
      </p:sp>
      <p:sp>
        <p:nvSpPr>
          <p:cNvPr id="195587" name="Rectangle 3"/>
          <p:cNvSpPr>
            <a:spLocks noGrp="1" noChangeArrowheads="1"/>
          </p:cNvSpPr>
          <p:nvPr>
            <p:ph type="body" idx="1"/>
          </p:nvPr>
        </p:nvSpPr>
        <p:spPr/>
        <p:txBody>
          <a:bodyPr/>
          <a:lstStyle/>
          <a:p>
            <a:pPr eaLnBrk="1" hangingPunct="1"/>
            <a:r>
              <a:rPr lang="zh-CN" altLang="en-US" sz="2400" dirty="0"/>
              <a:t>测试目的</a:t>
            </a:r>
            <a:endParaRPr lang="en-US" altLang="zh-CN" sz="2400" dirty="0"/>
          </a:p>
          <a:p>
            <a:pPr lvl="1"/>
            <a:r>
              <a:rPr lang="zh-CN" altLang="en-US" sz="2200" dirty="0">
                <a:solidFill>
                  <a:schemeClr val="tx1"/>
                </a:solidFill>
              </a:rPr>
              <a:t>确认在存储设备中的每一个存储单元都在正常工作；</a:t>
            </a:r>
          </a:p>
          <a:p>
            <a:r>
              <a:rPr lang="zh-CN" altLang="en-US" sz="2400" dirty="0"/>
              <a:t>基本思想</a:t>
            </a:r>
            <a:endParaRPr lang="en-US" altLang="zh-CN" sz="2400" dirty="0"/>
          </a:p>
          <a:p>
            <a:pPr lvl="1"/>
            <a:r>
              <a:rPr lang="zh-CN" altLang="en-US" sz="2200" dirty="0">
                <a:solidFill>
                  <a:schemeClr val="tx1"/>
                </a:solidFill>
              </a:rPr>
              <a:t>对于</a:t>
            </a:r>
            <a:r>
              <a:rPr lang="en-US" altLang="zh-CN" sz="2200" dirty="0">
                <a:solidFill>
                  <a:schemeClr val="tx1"/>
                </a:solidFill>
              </a:rPr>
              <a:t>RAM</a:t>
            </a:r>
            <a:r>
              <a:rPr lang="zh-CN" altLang="en-US" sz="2200" dirty="0">
                <a:solidFill>
                  <a:schemeClr val="tx1"/>
                </a:solidFill>
              </a:rPr>
              <a:t>写数据到每一个内存单元，逐个校验读回的数据</a:t>
            </a:r>
            <a:r>
              <a:rPr lang="zh-CN" altLang="en-US" sz="2200" dirty="0"/>
              <a:t>；</a:t>
            </a:r>
            <a:endParaRPr lang="en-US" altLang="zh-CN" sz="2200" dirty="0"/>
          </a:p>
          <a:p>
            <a:pPr lvl="1"/>
            <a:r>
              <a:rPr lang="zh-CN" altLang="en-US" sz="2200" dirty="0"/>
              <a:t>对于</a:t>
            </a:r>
            <a:r>
              <a:rPr lang="en-US" altLang="zh-CN" sz="2200" dirty="0"/>
              <a:t>ROM</a:t>
            </a:r>
            <a:r>
              <a:rPr lang="zh-CN" altLang="en-US" sz="2200" dirty="0"/>
              <a:t>，存储区间的校验码。  </a:t>
            </a:r>
            <a:endParaRPr lang="en-US" altLang="zh-CN" sz="2200" dirty="0"/>
          </a:p>
          <a:p>
            <a:pPr lvl="1"/>
            <a:endParaRPr lang="en-US" altLang="zh-CN" sz="2200" dirty="0">
              <a:solidFill>
                <a:srgbClr val="0000CC"/>
              </a:solidFill>
            </a:endParaRPr>
          </a:p>
          <a:p>
            <a:r>
              <a:rPr lang="zh-CN" altLang="en-US" sz="2400" dirty="0"/>
              <a:t>存储器系统可能会存在下面的问题</a:t>
            </a:r>
          </a:p>
          <a:p>
            <a:pPr lvl="1" eaLnBrk="1" hangingPunct="1"/>
            <a:r>
              <a:rPr lang="zh-CN" altLang="en-US" sz="2200" dirty="0"/>
              <a:t>普通存储器的问题       内部问题和外部问题</a:t>
            </a:r>
          </a:p>
          <a:p>
            <a:pPr lvl="1" eaLnBrk="1" hangingPunct="1"/>
            <a:r>
              <a:rPr lang="zh-CN" altLang="en-US" sz="2200" dirty="0"/>
              <a:t>电子线路的问题</a:t>
            </a:r>
          </a:p>
          <a:p>
            <a:pPr lvl="1" eaLnBrk="1" hangingPunct="1"/>
            <a:r>
              <a:rPr lang="zh-CN" altLang="en-US" sz="2200" dirty="0"/>
              <a:t>无存储器的芯片</a:t>
            </a:r>
          </a:p>
          <a:p>
            <a:pPr lvl="1" eaLnBrk="1" hangingPunct="1"/>
            <a:r>
              <a:rPr lang="zh-CN" altLang="en-US" sz="2200" dirty="0"/>
              <a:t>芯片的不正确插入</a:t>
            </a:r>
          </a:p>
          <a:p>
            <a:pPr lvl="1" eaLnBrk="1" hangingPunct="1"/>
            <a:r>
              <a:rPr lang="zh-CN" altLang="en-US" sz="2200" dirty="0"/>
              <a:t>测试策略</a:t>
            </a:r>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62550631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55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55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558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587">
                                            <p:txEl>
                                              <p:pRg st="6" end="6"/>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0"/>
                                  </p:stCondLst>
                                  <p:childTnLst>
                                    <p:set>
                                      <p:cBhvr>
                                        <p:cTn id="17" dur="1" fill="hold">
                                          <p:stCondLst>
                                            <p:cond delay="0"/>
                                          </p:stCondLst>
                                        </p:cTn>
                                        <p:tgtEl>
                                          <p:spTgt spid="195587">
                                            <p:txEl>
                                              <p:pRg st="7" end="7"/>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95587">
                                            <p:txEl>
                                              <p:pRg st="8" end="8"/>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195587">
                                            <p:txEl>
                                              <p:pRg st="9" end="9"/>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195587">
                                            <p:txEl>
                                              <p:pRg st="10" end="10"/>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nodeType="afterEffect">
                                  <p:stCondLst>
                                    <p:cond delay="0"/>
                                  </p:stCondLst>
                                  <p:childTnLst>
                                    <p:set>
                                      <p:cBhvr>
                                        <p:cTn id="29" dur="1" fill="hold">
                                          <p:stCondLst>
                                            <p:cond delay="0"/>
                                          </p:stCondLst>
                                        </p:cTn>
                                        <p:tgtEl>
                                          <p:spTgt spid="195587">
                                            <p:txEl>
                                              <p:pRg st="11" end="11"/>
                                            </p:txEl>
                                          </p:spTgt>
                                        </p:tgtEl>
                                        <p:attrNameLst>
                                          <p:attrName>style.visibility</p:attrName>
                                        </p:attrNameLst>
                                      </p:cBhvr>
                                      <p:to>
                                        <p:strVal val="visible"/>
                                      </p:to>
                                    </p:set>
                                  </p:childTnLst>
                                </p:cTn>
                              </p:par>
                              <p:par>
                                <p:cTn id="30" presetID="9" presetClass="emph" presetSubtype="0" nodeType="withEffect">
                                  <p:stCondLst>
                                    <p:cond delay="0"/>
                                  </p:stCondLst>
                                  <p:childTnLst>
                                    <p:set>
                                      <p:cBhvr rctx="PPT">
                                        <p:cTn id="31" dur="indefinite"/>
                                        <p:tgtEl>
                                          <p:spTgt spid="195587">
                                            <p:txEl>
                                              <p:pRg st="0" end="0"/>
                                            </p:txEl>
                                          </p:spTgt>
                                        </p:tgtEl>
                                        <p:attrNameLst>
                                          <p:attrName>style.opacity</p:attrName>
                                        </p:attrNameLst>
                                      </p:cBhvr>
                                      <p:to>
                                        <p:strVal val="0.5"/>
                                      </p:to>
                                    </p:set>
                                    <p:animEffect filter="image" prLst="opacity: 0.5">
                                      <p:cBhvr rctx="IE">
                                        <p:cTn id="32" dur="indefinite"/>
                                        <p:tgtEl>
                                          <p:spTgt spid="195587">
                                            <p:txEl>
                                              <p:pRg st="0" end="0"/>
                                            </p:txEl>
                                          </p:spTgt>
                                        </p:tgtEl>
                                      </p:cBhvr>
                                    </p:animEffect>
                                  </p:childTnLst>
                                </p:cTn>
                              </p:par>
                              <p:par>
                                <p:cTn id="33" presetID="9" presetClass="emph" presetSubtype="0" nodeType="withEffect">
                                  <p:stCondLst>
                                    <p:cond delay="0"/>
                                  </p:stCondLst>
                                  <p:childTnLst>
                                    <p:set>
                                      <p:cBhvr rctx="PPT">
                                        <p:cTn id="34" dur="indefinite"/>
                                        <p:tgtEl>
                                          <p:spTgt spid="195587">
                                            <p:txEl>
                                              <p:pRg st="1" end="1"/>
                                            </p:txEl>
                                          </p:spTgt>
                                        </p:tgtEl>
                                        <p:attrNameLst>
                                          <p:attrName>style.opacity</p:attrName>
                                        </p:attrNameLst>
                                      </p:cBhvr>
                                      <p:to>
                                        <p:strVal val="0.5"/>
                                      </p:to>
                                    </p:set>
                                    <p:animEffect filter="image" prLst="opacity: 0.5">
                                      <p:cBhvr rctx="IE">
                                        <p:cTn id="35" dur="indefinite"/>
                                        <p:tgtEl>
                                          <p:spTgt spid="195587">
                                            <p:txEl>
                                              <p:pRg st="1" end="1"/>
                                            </p:txEl>
                                          </p:spTgt>
                                        </p:tgtEl>
                                      </p:cBhvr>
                                    </p:animEffect>
                                  </p:childTnLst>
                                </p:cTn>
                              </p:par>
                              <p:par>
                                <p:cTn id="36" presetID="9" presetClass="emph" presetSubtype="0" nodeType="withEffect">
                                  <p:stCondLst>
                                    <p:cond delay="0"/>
                                  </p:stCondLst>
                                  <p:childTnLst>
                                    <p:set>
                                      <p:cBhvr rctx="PPT">
                                        <p:cTn id="37" dur="indefinite"/>
                                        <p:tgtEl>
                                          <p:spTgt spid="195587">
                                            <p:txEl>
                                              <p:pRg st="2" end="2"/>
                                            </p:txEl>
                                          </p:spTgt>
                                        </p:tgtEl>
                                        <p:attrNameLst>
                                          <p:attrName>style.opacity</p:attrName>
                                        </p:attrNameLst>
                                      </p:cBhvr>
                                      <p:to>
                                        <p:strVal val="0.5"/>
                                      </p:to>
                                    </p:set>
                                    <p:animEffect filter="image" prLst="opacity: 0.5">
                                      <p:cBhvr rctx="IE">
                                        <p:cTn id="38" dur="indefinite"/>
                                        <p:tgtEl>
                                          <p:spTgt spid="195587">
                                            <p:txEl>
                                              <p:pRg st="2" end="2"/>
                                            </p:txEl>
                                          </p:spTgt>
                                        </p:tgtEl>
                                      </p:cBhvr>
                                    </p:animEffect>
                                  </p:childTnLst>
                                </p:cTn>
                              </p:par>
                              <p:par>
                                <p:cTn id="39" presetID="9" presetClass="emph" presetSubtype="0" nodeType="withEffect">
                                  <p:stCondLst>
                                    <p:cond delay="0"/>
                                  </p:stCondLst>
                                  <p:childTnLst>
                                    <p:set>
                                      <p:cBhvr rctx="PPT">
                                        <p:cTn id="40" dur="indefinite"/>
                                        <p:tgtEl>
                                          <p:spTgt spid="195587">
                                            <p:txEl>
                                              <p:pRg st="3" end="3"/>
                                            </p:txEl>
                                          </p:spTgt>
                                        </p:tgtEl>
                                        <p:attrNameLst>
                                          <p:attrName>style.opacity</p:attrName>
                                        </p:attrNameLst>
                                      </p:cBhvr>
                                      <p:to>
                                        <p:strVal val="0.5"/>
                                      </p:to>
                                    </p:set>
                                    <p:animEffect filter="image" prLst="opacity: 0.5">
                                      <p:cBhvr rctx="IE">
                                        <p:cTn id="41" dur="indefinite"/>
                                        <p:tgtEl>
                                          <p:spTgt spid="195587">
                                            <p:txEl>
                                              <p:pRg st="3" end="3"/>
                                            </p:txEl>
                                          </p:spTgt>
                                        </p:tgtEl>
                                      </p:cBhvr>
                                    </p:animEffect>
                                  </p:childTnLst>
                                </p:cTn>
                              </p:par>
                              <p:par>
                                <p:cTn id="42" presetID="9" presetClass="emph" presetSubtype="0" nodeType="withEffect">
                                  <p:stCondLst>
                                    <p:cond delay="0"/>
                                  </p:stCondLst>
                                  <p:childTnLst>
                                    <p:set>
                                      <p:cBhvr rctx="PPT">
                                        <p:cTn id="43" dur="indefinite"/>
                                        <p:tgtEl>
                                          <p:spTgt spid="195587">
                                            <p:txEl>
                                              <p:pRg st="4" end="4"/>
                                            </p:txEl>
                                          </p:spTgt>
                                        </p:tgtEl>
                                        <p:attrNameLst>
                                          <p:attrName>style.opacity</p:attrName>
                                        </p:attrNameLst>
                                      </p:cBhvr>
                                      <p:to>
                                        <p:strVal val="0.5"/>
                                      </p:to>
                                    </p:set>
                                    <p:animEffect filter="image" prLst="opacity: 0.5">
                                      <p:cBhvr rctx="IE">
                                        <p:cTn id="44" dur="indefinite"/>
                                        <p:tgtEl>
                                          <p:spTgt spid="195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7D96760-25FF-460C-BBB7-0A2C5E08E610}"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81</a:t>
            </a:fld>
            <a:endParaRPr kumimoji="0" lang="en-US" altLang="zh-CN" sz="1400" b="0">
              <a:solidFill>
                <a:srgbClr val="FF99FF"/>
              </a:solidFill>
              <a:latin typeface="Arial" panose="020B0604020202020204" pitchFamily="34" charset="0"/>
            </a:endParaRPr>
          </a:p>
        </p:txBody>
      </p:sp>
      <p:sp>
        <p:nvSpPr>
          <p:cNvPr id="314372" name="Rectangle 3"/>
          <p:cNvSpPr>
            <a:spLocks noGrp="1" noChangeArrowheads="1"/>
          </p:cNvSpPr>
          <p:nvPr>
            <p:ph type="body" idx="1"/>
          </p:nvPr>
        </p:nvSpPr>
        <p:spPr/>
        <p:txBody>
          <a:bodyPr/>
          <a:lstStyle/>
          <a:p>
            <a:r>
              <a:rPr lang="zh-CN" altLang="en-US" sz="2400" dirty="0"/>
              <a:t>存储器芯片的问题</a:t>
            </a:r>
            <a:endParaRPr lang="en-US" altLang="zh-CN" sz="2400" dirty="0"/>
          </a:p>
          <a:p>
            <a:pPr lvl="1"/>
            <a:r>
              <a:rPr lang="zh-CN" altLang="en-US" sz="2200" dirty="0"/>
              <a:t>内部的某些存储单元出现问题</a:t>
            </a:r>
          </a:p>
          <a:p>
            <a:pPr lvl="2"/>
            <a:r>
              <a:rPr lang="en-US" altLang="zh-CN" dirty="0">
                <a:solidFill>
                  <a:srgbClr val="FFC000"/>
                </a:solidFill>
              </a:rPr>
              <a:t>flash</a:t>
            </a:r>
            <a:r>
              <a:rPr lang="zh-CN" altLang="en-US" dirty="0">
                <a:solidFill>
                  <a:srgbClr val="FFC000"/>
                </a:solidFill>
              </a:rPr>
              <a:t>擦写次数</a:t>
            </a:r>
          </a:p>
          <a:p>
            <a:pPr lvl="1"/>
            <a:r>
              <a:rPr lang="zh-CN" altLang="en-US" sz="2200" dirty="0"/>
              <a:t>整个芯片出现问题</a:t>
            </a:r>
          </a:p>
          <a:p>
            <a:pPr lvl="1"/>
            <a:r>
              <a:rPr lang="zh-CN" altLang="en-US" sz="2200" dirty="0"/>
              <a:t>随着半导体工艺的发展，这些问题日益减少。</a:t>
            </a:r>
          </a:p>
        </p:txBody>
      </p:sp>
    </p:spTree>
    <p:extLst>
      <p:ext uri="{BB962C8B-B14F-4D97-AF65-F5344CB8AC3E}">
        <p14:creationId xmlns:p14="http://schemas.microsoft.com/office/powerpoint/2010/main" val="2661463837"/>
      </p:ext>
    </p:extLst>
  </p:cSld>
  <p:clrMapOvr>
    <a:masterClrMapping/>
  </p:clrMapOvr>
  <p:transition spd="med">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C87D4A5D-FBA7-4172-B1DE-116148CFA3A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82</a:t>
            </a:fld>
            <a:endParaRPr kumimoji="0" lang="en-US" altLang="zh-CN" sz="1400" b="0">
              <a:solidFill>
                <a:srgbClr val="FF99FF"/>
              </a:solidFill>
              <a:latin typeface="Arial" panose="020B0604020202020204" pitchFamily="34" charset="0"/>
            </a:endParaRPr>
          </a:p>
        </p:txBody>
      </p:sp>
      <p:sp>
        <p:nvSpPr>
          <p:cNvPr id="199682" name="Rectangle 2"/>
          <p:cNvSpPr>
            <a:spLocks noGrp="1" noChangeArrowheads="1"/>
          </p:cNvSpPr>
          <p:nvPr>
            <p:ph type="title"/>
          </p:nvPr>
        </p:nvSpPr>
        <p:spPr>
          <a:xfrm>
            <a:off x="603250" y="571500"/>
            <a:ext cx="8540750" cy="571500"/>
          </a:xfrm>
        </p:spPr>
        <p:txBody>
          <a:bodyPr/>
          <a:lstStyle/>
          <a:p>
            <a:pPr algn="l" eaLnBrk="1" hangingPunct="1">
              <a:defRPr/>
            </a:pPr>
            <a:r>
              <a:rPr lang="zh-CN" altLang="en-US" sz="2400" dirty="0">
                <a:solidFill>
                  <a:srgbClr val="FFFF00"/>
                </a:solidFill>
              </a:rPr>
              <a:t>电子线路问题</a:t>
            </a:r>
          </a:p>
        </p:txBody>
      </p:sp>
      <p:pic>
        <p:nvPicPr>
          <p:cNvPr id="316421" name="Picture 3" descr="6-2 可能出现的错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5480050"/>
          </a:xfrm>
          <a:prstGeom prst="rect">
            <a:avLst/>
          </a:prstGeom>
          <a:solidFill>
            <a:schemeClr val="tx1"/>
          </a:solidFill>
          <a:ln>
            <a:noFill/>
          </a:ln>
        </p:spPr>
      </p:pic>
      <p:sp>
        <p:nvSpPr>
          <p:cNvPr id="199684" name="Oval 4"/>
          <p:cNvSpPr>
            <a:spLocks noChangeArrowheads="1"/>
          </p:cNvSpPr>
          <p:nvPr/>
        </p:nvSpPr>
        <p:spPr bwMode="auto">
          <a:xfrm>
            <a:off x="2895600" y="1981200"/>
            <a:ext cx="685800" cy="1066800"/>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99685" name="Oval 5"/>
          <p:cNvSpPr>
            <a:spLocks noChangeArrowheads="1"/>
          </p:cNvSpPr>
          <p:nvPr/>
        </p:nvSpPr>
        <p:spPr bwMode="auto">
          <a:xfrm>
            <a:off x="8458200" y="2133600"/>
            <a:ext cx="685800" cy="1066800"/>
          </a:xfrm>
          <a:prstGeom prst="ellipse">
            <a:avLst/>
          </a:prstGeom>
          <a:noFill/>
          <a:ln w="381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199686" name="Rectangle 6"/>
          <p:cNvSpPr>
            <a:spLocks noChangeArrowheads="1"/>
          </p:cNvSpPr>
          <p:nvPr/>
        </p:nvSpPr>
        <p:spPr bwMode="auto">
          <a:xfrm>
            <a:off x="839788" y="3230563"/>
            <a:ext cx="7159625" cy="465137"/>
          </a:xfrm>
          <a:prstGeom prst="rect">
            <a:avLst/>
          </a:prstGeom>
          <a:solidFill>
            <a:srgbClr val="FFFF99"/>
          </a:solidFill>
          <a:ln w="9525">
            <a:solidFill>
              <a:schemeClr val="tx2"/>
            </a:solidFill>
            <a:miter lim="800000"/>
            <a:headEnd/>
            <a:tailEnd/>
          </a:ln>
        </p:spPr>
        <p:txBody>
          <a:bodyPr lIns="90000" tIns="46800" rIns="90000" bIns="46800" anchor="ct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00000"/>
              </a:lnSpc>
              <a:spcBef>
                <a:spcPct val="0"/>
              </a:spcBef>
              <a:spcAft>
                <a:spcPct val="0"/>
              </a:spcAft>
              <a:buClrTx/>
              <a:buSzTx/>
              <a:buFontTx/>
              <a:buNone/>
            </a:pPr>
            <a:r>
              <a:rPr kumimoji="0" lang="zh-CN" altLang="en-US" sz="2400" b="0" dirty="0">
                <a:solidFill>
                  <a:schemeClr val="bg1"/>
                </a:solidFill>
                <a:latin typeface="Arial" panose="020B0604020202020204" pitchFamily="34" charset="0"/>
              </a:rPr>
              <a:t>通过写入一个设计好的数据序列来检测。 </a:t>
            </a:r>
          </a:p>
        </p:txBody>
      </p:sp>
    </p:spTree>
    <p:extLst>
      <p:ext uri="{BB962C8B-B14F-4D97-AF65-F5344CB8AC3E}">
        <p14:creationId xmlns:p14="http://schemas.microsoft.com/office/powerpoint/2010/main" val="164224526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fade">
                                      <p:cBhvr>
                                        <p:cTn id="7" dur="1000"/>
                                        <p:tgtEl>
                                          <p:spTgt spid="19968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9685"/>
                                        </p:tgtEl>
                                        <p:attrNameLst>
                                          <p:attrName>style.visibility</p:attrName>
                                        </p:attrNameLst>
                                      </p:cBhvr>
                                      <p:to>
                                        <p:strVal val="visible"/>
                                      </p:to>
                                    </p:set>
                                    <p:animEffect transition="in" filter="fade">
                                      <p:cBhvr>
                                        <p:cTn id="10" dur="1000"/>
                                        <p:tgtEl>
                                          <p:spTgt spid="19968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99686"/>
                                        </p:tgtEl>
                                        <p:attrNameLst>
                                          <p:attrName>style.visibility</p:attrName>
                                        </p:attrNameLst>
                                      </p:cBhvr>
                                      <p:to>
                                        <p:strVal val="visible"/>
                                      </p:to>
                                    </p:set>
                                    <p:animEffect transition="in" filter="slide(fromBottom)">
                                      <p:cBhvr>
                                        <p:cTn id="15" dur="500"/>
                                        <p:tgtEl>
                                          <p:spTgt spid="199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nimBg="1"/>
      <p:bldP spid="199685" grpId="0" animBg="1"/>
      <p:bldP spid="19968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E768BB84-3330-4D14-810C-28D1DECE7B27}"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83</a:t>
            </a:fld>
            <a:endParaRPr kumimoji="0" lang="en-US" altLang="zh-CN" sz="1400" b="0">
              <a:solidFill>
                <a:srgbClr val="FF99FF"/>
              </a:solidFill>
              <a:latin typeface="Arial" panose="020B0604020202020204" pitchFamily="34" charset="0"/>
            </a:endParaRPr>
          </a:p>
        </p:txBody>
      </p:sp>
      <p:sp>
        <p:nvSpPr>
          <p:cNvPr id="201730" name="Rectangle 2"/>
          <p:cNvSpPr>
            <a:spLocks noGrp="1" noChangeArrowheads="1"/>
          </p:cNvSpPr>
          <p:nvPr>
            <p:ph type="title"/>
          </p:nvPr>
        </p:nvSpPr>
        <p:spPr/>
        <p:txBody>
          <a:bodyPr/>
          <a:lstStyle/>
          <a:p>
            <a:pPr>
              <a:defRPr/>
            </a:pPr>
            <a:endParaRPr lang="zh-CN" altLang="en-US" sz="2400" dirty="0">
              <a:solidFill>
                <a:srgbClr val="FFFF00"/>
              </a:solidFill>
            </a:endParaRPr>
          </a:p>
        </p:txBody>
      </p:sp>
      <p:sp>
        <p:nvSpPr>
          <p:cNvPr id="318468" name="Rectangle 3"/>
          <p:cNvSpPr>
            <a:spLocks noGrp="1" noChangeArrowheads="1"/>
          </p:cNvSpPr>
          <p:nvPr>
            <p:ph type="body" idx="1"/>
          </p:nvPr>
        </p:nvSpPr>
        <p:spPr/>
        <p:txBody>
          <a:bodyPr/>
          <a:lstStyle/>
          <a:p>
            <a:r>
              <a:rPr lang="zh-CN" altLang="en-US" sz="2400" dirty="0"/>
              <a:t>无存储器芯片</a:t>
            </a:r>
            <a:endParaRPr lang="en-US" altLang="zh-CN" sz="2400" dirty="0"/>
          </a:p>
          <a:p>
            <a:pPr lvl="1"/>
            <a:r>
              <a:rPr lang="zh-CN" altLang="en-US" sz="2200" dirty="0"/>
              <a:t>芯片未安装，或未良好地接触；</a:t>
            </a:r>
          </a:p>
          <a:p>
            <a:pPr lvl="1"/>
            <a:r>
              <a:rPr lang="zh-CN" altLang="en-US" sz="2200" dirty="0"/>
              <a:t>检测方法</a:t>
            </a:r>
          </a:p>
          <a:p>
            <a:pPr lvl="2"/>
            <a:r>
              <a:rPr lang="zh-CN" altLang="en-US" dirty="0"/>
              <a:t>写入再读出    是否正常</a:t>
            </a:r>
          </a:p>
          <a:p>
            <a:pPr lvl="2"/>
            <a:r>
              <a:rPr lang="zh-CN" altLang="en-US" dirty="0"/>
              <a:t>写入不要立刻读出    是否稳定</a:t>
            </a:r>
          </a:p>
        </p:txBody>
      </p:sp>
    </p:spTree>
    <p:extLst>
      <p:ext uri="{BB962C8B-B14F-4D97-AF65-F5344CB8AC3E}">
        <p14:creationId xmlns:p14="http://schemas.microsoft.com/office/powerpoint/2010/main" val="15293406"/>
      </p:ext>
    </p:extLst>
  </p:cSld>
  <p:clrMapOvr>
    <a:masterClrMapping/>
  </p:clrMapOvr>
  <p:transition spd="med">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4925488-E041-42CC-BDDC-9B1DB7CB1CEB}"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84</a:t>
            </a:fld>
            <a:endParaRPr kumimoji="0" lang="en-US" altLang="zh-CN" sz="1400" b="0">
              <a:solidFill>
                <a:srgbClr val="FF99FF"/>
              </a:solidFill>
              <a:latin typeface="Arial" panose="020B0604020202020204" pitchFamily="34" charset="0"/>
            </a:endParaRPr>
          </a:p>
        </p:txBody>
      </p:sp>
      <p:sp>
        <p:nvSpPr>
          <p:cNvPr id="202754" name="Rectangle 2"/>
          <p:cNvSpPr>
            <a:spLocks noGrp="1" noChangeArrowheads="1"/>
          </p:cNvSpPr>
          <p:nvPr>
            <p:ph type="title"/>
          </p:nvPr>
        </p:nvSpPr>
        <p:spPr/>
        <p:txBody>
          <a:bodyPr/>
          <a:lstStyle/>
          <a:p>
            <a:pPr algn="l" eaLnBrk="1" hangingPunct="1">
              <a:defRPr/>
            </a:pPr>
            <a:endParaRPr lang="zh-CN" altLang="en-US" sz="2800" dirty="0"/>
          </a:p>
        </p:txBody>
      </p:sp>
      <p:sp>
        <p:nvSpPr>
          <p:cNvPr id="319492" name="Rectangle 3"/>
          <p:cNvSpPr>
            <a:spLocks noGrp="1" noChangeArrowheads="1"/>
          </p:cNvSpPr>
          <p:nvPr>
            <p:ph type="body" idx="1"/>
          </p:nvPr>
        </p:nvSpPr>
        <p:spPr/>
        <p:txBody>
          <a:bodyPr/>
          <a:lstStyle/>
          <a:p>
            <a:pPr marL="0" indent="0">
              <a:buNone/>
            </a:pPr>
            <a:r>
              <a:rPr lang="zh-CN" altLang="en-US" sz="2400" dirty="0"/>
              <a:t>存储器的测试策略</a:t>
            </a:r>
            <a:endParaRPr lang="en-US" altLang="zh-CN" sz="2400" dirty="0"/>
          </a:p>
          <a:p>
            <a:pPr marL="0" indent="0">
              <a:buNone/>
            </a:pPr>
            <a:endParaRPr lang="en-US" altLang="zh-CN" sz="2400" dirty="0"/>
          </a:p>
          <a:p>
            <a:pPr marL="609600" indent="-609600" eaLnBrk="1" hangingPunct="1">
              <a:buFont typeface="Wingdings" pitchFamily="2" charset="2"/>
              <a:buAutoNum type="arabicPeriod"/>
            </a:pPr>
            <a:r>
              <a:rPr lang="zh-CN" altLang="en-US" sz="2400" dirty="0">
                <a:solidFill>
                  <a:schemeClr val="tx1"/>
                </a:solidFill>
              </a:rPr>
              <a:t>数据总线测试</a:t>
            </a:r>
          </a:p>
          <a:p>
            <a:pPr marL="609600" indent="-609600" eaLnBrk="1" hangingPunct="1">
              <a:buFont typeface="Wingdings" pitchFamily="2" charset="2"/>
              <a:buAutoNum type="arabicPeriod"/>
            </a:pPr>
            <a:r>
              <a:rPr lang="zh-CN" altLang="en-US" sz="2400" dirty="0">
                <a:solidFill>
                  <a:schemeClr val="tx1"/>
                </a:solidFill>
              </a:rPr>
              <a:t>地址总线测试</a:t>
            </a:r>
          </a:p>
          <a:p>
            <a:pPr marL="609600" indent="-609600" eaLnBrk="1" hangingPunct="1">
              <a:buFont typeface="Wingdings" pitchFamily="2" charset="2"/>
              <a:buAutoNum type="arabicPeriod"/>
            </a:pPr>
            <a:r>
              <a:rPr lang="zh-CN" altLang="en-US" sz="2400" dirty="0">
                <a:solidFill>
                  <a:schemeClr val="tx1"/>
                </a:solidFill>
              </a:rPr>
              <a:t>存储器件测试</a:t>
            </a:r>
          </a:p>
          <a:p>
            <a:pPr marL="609600" indent="-609600" eaLnBrk="1" hangingPunct="1">
              <a:buFont typeface="Wingdings" pitchFamily="2" charset="2"/>
              <a:buAutoNum type="arabicPeriod"/>
            </a:pPr>
            <a:r>
              <a:rPr lang="zh-CN" altLang="en-US" sz="2400" dirty="0">
                <a:solidFill>
                  <a:schemeClr val="tx1"/>
                </a:solidFill>
              </a:rPr>
              <a:t>综合测试</a:t>
            </a:r>
          </a:p>
        </p:txBody>
      </p:sp>
    </p:spTree>
    <p:extLst>
      <p:ext uri="{BB962C8B-B14F-4D97-AF65-F5344CB8AC3E}">
        <p14:creationId xmlns:p14="http://schemas.microsoft.com/office/powerpoint/2010/main" val="2829027783"/>
      </p:ext>
    </p:extLst>
  </p:cSld>
  <p:clrMapOvr>
    <a:masterClrMapping/>
  </p:clrMapOvr>
  <p:transition spd="med">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70FB0AE-6834-4124-AF43-C28FBB99574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85</a:t>
            </a:fld>
            <a:endParaRPr kumimoji="0" lang="en-US" altLang="zh-CN" sz="1400" b="0">
              <a:solidFill>
                <a:srgbClr val="FF99FF"/>
              </a:solidFill>
              <a:latin typeface="Arial" panose="020B0604020202020204" pitchFamily="34" charset="0"/>
            </a:endParaRPr>
          </a:p>
        </p:txBody>
      </p:sp>
      <p:sp>
        <p:nvSpPr>
          <p:cNvPr id="203778" name="Rectangle 2"/>
          <p:cNvSpPr>
            <a:spLocks noGrp="1" noChangeArrowheads="1"/>
          </p:cNvSpPr>
          <p:nvPr>
            <p:ph type="title"/>
          </p:nvPr>
        </p:nvSpPr>
        <p:spPr/>
        <p:txBody>
          <a:bodyPr/>
          <a:lstStyle/>
          <a:p>
            <a:pPr eaLnBrk="1" hangingPunct="1">
              <a:defRPr/>
            </a:pPr>
            <a:endParaRPr lang="zh-CN" altLang="zh-CN"/>
          </a:p>
        </p:txBody>
      </p:sp>
      <p:sp>
        <p:nvSpPr>
          <p:cNvPr id="203779" name="Rectangle 3"/>
          <p:cNvSpPr>
            <a:spLocks noGrp="1" noChangeArrowheads="1"/>
          </p:cNvSpPr>
          <p:nvPr>
            <p:ph type="body" idx="1"/>
          </p:nvPr>
        </p:nvSpPr>
        <p:spPr>
          <a:xfrm>
            <a:off x="609600" y="1295400"/>
            <a:ext cx="7848600" cy="5181600"/>
          </a:xfrm>
        </p:spPr>
        <p:txBody>
          <a:bodyPr>
            <a:noAutofit/>
          </a:bodyPr>
          <a:lstStyle/>
          <a:p>
            <a:pPr eaLnBrk="1" hangingPunct="1">
              <a:lnSpc>
                <a:spcPts val="2600"/>
              </a:lnSpc>
            </a:pPr>
            <a:r>
              <a:rPr lang="zh-CN" altLang="en-US" sz="2400" dirty="0"/>
              <a:t>数据总线测试</a:t>
            </a:r>
            <a:endParaRPr lang="zh-CN" altLang="en-US" sz="2400" dirty="0">
              <a:solidFill>
                <a:srgbClr val="FFFF00"/>
              </a:solidFill>
            </a:endParaRPr>
          </a:p>
          <a:p>
            <a:pPr lvl="1" eaLnBrk="1" hangingPunct="1">
              <a:lnSpc>
                <a:spcPts val="2600"/>
              </a:lnSpc>
            </a:pPr>
            <a:r>
              <a:rPr lang="zh-CN" altLang="en-US" sz="1800" dirty="0">
                <a:solidFill>
                  <a:srgbClr val="FFC000"/>
                </a:solidFill>
              </a:rPr>
              <a:t>目的：</a:t>
            </a:r>
            <a:r>
              <a:rPr lang="zh-CN" altLang="en-US" sz="1800" dirty="0"/>
              <a:t>测试数据线是否正确</a:t>
            </a:r>
          </a:p>
          <a:p>
            <a:pPr lvl="1" eaLnBrk="1" hangingPunct="1">
              <a:lnSpc>
                <a:spcPts val="2600"/>
              </a:lnSpc>
            </a:pPr>
            <a:r>
              <a:rPr lang="zh-CN" altLang="en-US" sz="1800" dirty="0"/>
              <a:t>走</a:t>
            </a:r>
            <a:r>
              <a:rPr lang="en-US" altLang="zh-CN" sz="1800" dirty="0"/>
              <a:t>1</a:t>
            </a:r>
            <a:r>
              <a:rPr lang="zh-CN" altLang="en-US" sz="1800" dirty="0"/>
              <a:t>测试法   </a:t>
            </a:r>
            <a:r>
              <a:rPr lang="en-US" altLang="zh-CN" sz="1800" dirty="0"/>
              <a:t>8</a:t>
            </a:r>
            <a:r>
              <a:rPr lang="zh-CN" altLang="en-US" sz="1800" dirty="0"/>
              <a:t>位为例</a:t>
            </a:r>
            <a:endParaRPr lang="zh-CN" altLang="en-US" sz="1600" dirty="0"/>
          </a:p>
          <a:p>
            <a:pPr lvl="2" eaLnBrk="1" hangingPunct="1">
              <a:lnSpc>
                <a:spcPts val="2600"/>
              </a:lnSpc>
            </a:pPr>
            <a:r>
              <a:rPr lang="zh-CN" altLang="en-US" sz="1800" dirty="0">
                <a:solidFill>
                  <a:srgbClr val="FFFF00"/>
                </a:solidFill>
              </a:rPr>
              <a:t>    </a:t>
            </a:r>
            <a:r>
              <a:rPr lang="en-US" altLang="zh-CN" sz="1800" dirty="0">
                <a:solidFill>
                  <a:srgbClr val="FFFF00"/>
                </a:solidFill>
              </a:rPr>
              <a:t>0000000</a:t>
            </a:r>
            <a:r>
              <a:rPr lang="en-US" altLang="zh-CN" sz="1800" dirty="0">
                <a:solidFill>
                  <a:srgbClr val="FF0000"/>
                </a:solidFill>
              </a:rPr>
              <a:t>1</a:t>
            </a:r>
          </a:p>
          <a:p>
            <a:pPr lvl="2">
              <a:lnSpc>
                <a:spcPts val="2600"/>
              </a:lnSpc>
            </a:pPr>
            <a:r>
              <a:rPr lang="en-US" altLang="zh-CN" sz="1800" dirty="0">
                <a:solidFill>
                  <a:srgbClr val="FFFF00"/>
                </a:solidFill>
              </a:rPr>
              <a:t>    000000</a:t>
            </a:r>
            <a:r>
              <a:rPr lang="en-US" altLang="zh-CN" sz="1800" dirty="0">
                <a:solidFill>
                  <a:srgbClr val="FF0000"/>
                </a:solidFill>
              </a:rPr>
              <a:t>1</a:t>
            </a:r>
            <a:r>
              <a:rPr lang="en-US" altLang="zh-CN" sz="1800" dirty="0">
                <a:solidFill>
                  <a:srgbClr val="FFFF00"/>
                </a:solidFill>
              </a:rPr>
              <a:t>0</a:t>
            </a:r>
          </a:p>
          <a:p>
            <a:pPr lvl="2">
              <a:lnSpc>
                <a:spcPts val="2600"/>
              </a:lnSpc>
            </a:pPr>
            <a:r>
              <a:rPr lang="en-US" altLang="zh-CN" sz="1800" dirty="0">
                <a:solidFill>
                  <a:srgbClr val="FFFF00"/>
                </a:solidFill>
              </a:rPr>
              <a:t>    00000</a:t>
            </a:r>
            <a:r>
              <a:rPr lang="en-US" altLang="zh-CN" sz="1800" dirty="0">
                <a:solidFill>
                  <a:srgbClr val="FF0000"/>
                </a:solidFill>
              </a:rPr>
              <a:t>1</a:t>
            </a:r>
            <a:r>
              <a:rPr lang="en-US" altLang="zh-CN" sz="1800" dirty="0">
                <a:solidFill>
                  <a:srgbClr val="FFFF00"/>
                </a:solidFill>
              </a:rPr>
              <a:t>00</a:t>
            </a:r>
          </a:p>
          <a:p>
            <a:pPr lvl="2">
              <a:lnSpc>
                <a:spcPts val="2600"/>
              </a:lnSpc>
            </a:pPr>
            <a:r>
              <a:rPr lang="en-US" altLang="zh-CN" sz="1800" dirty="0">
                <a:solidFill>
                  <a:srgbClr val="FFFF00"/>
                </a:solidFill>
              </a:rPr>
              <a:t>    0000</a:t>
            </a:r>
            <a:r>
              <a:rPr lang="en-US" altLang="zh-CN" sz="1800" dirty="0">
                <a:solidFill>
                  <a:srgbClr val="FF0000"/>
                </a:solidFill>
              </a:rPr>
              <a:t>1</a:t>
            </a:r>
            <a:r>
              <a:rPr lang="en-US" altLang="zh-CN" sz="1800" dirty="0">
                <a:solidFill>
                  <a:srgbClr val="FFFF00"/>
                </a:solidFill>
              </a:rPr>
              <a:t>000</a:t>
            </a:r>
          </a:p>
          <a:p>
            <a:pPr lvl="2">
              <a:lnSpc>
                <a:spcPts val="2600"/>
              </a:lnSpc>
            </a:pPr>
            <a:r>
              <a:rPr lang="en-US" altLang="zh-CN" sz="1800" dirty="0">
                <a:solidFill>
                  <a:srgbClr val="FFFF00"/>
                </a:solidFill>
              </a:rPr>
              <a:t>    000</a:t>
            </a:r>
            <a:r>
              <a:rPr lang="en-US" altLang="zh-CN" sz="1800" dirty="0">
                <a:solidFill>
                  <a:srgbClr val="FF0000"/>
                </a:solidFill>
              </a:rPr>
              <a:t>1</a:t>
            </a:r>
            <a:r>
              <a:rPr lang="en-US" altLang="zh-CN" sz="1800" dirty="0">
                <a:solidFill>
                  <a:srgbClr val="FFFF00"/>
                </a:solidFill>
              </a:rPr>
              <a:t>0000</a:t>
            </a:r>
          </a:p>
          <a:p>
            <a:pPr lvl="2">
              <a:lnSpc>
                <a:spcPts val="2600"/>
              </a:lnSpc>
            </a:pPr>
            <a:r>
              <a:rPr lang="en-US" altLang="zh-CN" sz="1800" dirty="0">
                <a:solidFill>
                  <a:srgbClr val="FFFF00"/>
                </a:solidFill>
              </a:rPr>
              <a:t>    00</a:t>
            </a:r>
            <a:r>
              <a:rPr lang="en-US" altLang="zh-CN" sz="1800" dirty="0">
                <a:solidFill>
                  <a:srgbClr val="FF0000"/>
                </a:solidFill>
              </a:rPr>
              <a:t>1</a:t>
            </a:r>
            <a:r>
              <a:rPr lang="en-US" altLang="zh-CN" sz="1800" dirty="0">
                <a:solidFill>
                  <a:srgbClr val="FFFF00"/>
                </a:solidFill>
              </a:rPr>
              <a:t>00000</a:t>
            </a:r>
          </a:p>
          <a:p>
            <a:pPr lvl="2">
              <a:lnSpc>
                <a:spcPts val="2600"/>
              </a:lnSpc>
            </a:pPr>
            <a:r>
              <a:rPr lang="en-US" altLang="zh-CN" sz="1800" dirty="0">
                <a:solidFill>
                  <a:srgbClr val="FFFF00"/>
                </a:solidFill>
              </a:rPr>
              <a:t>    0</a:t>
            </a:r>
            <a:r>
              <a:rPr lang="en-US" altLang="zh-CN" sz="1800" dirty="0">
                <a:solidFill>
                  <a:srgbClr val="FF0000"/>
                </a:solidFill>
              </a:rPr>
              <a:t>1</a:t>
            </a:r>
            <a:r>
              <a:rPr lang="en-US" altLang="zh-CN" sz="1800" dirty="0">
                <a:solidFill>
                  <a:srgbClr val="FFFF00"/>
                </a:solidFill>
              </a:rPr>
              <a:t>000000</a:t>
            </a:r>
          </a:p>
          <a:p>
            <a:pPr lvl="2">
              <a:lnSpc>
                <a:spcPts val="2600"/>
              </a:lnSpc>
            </a:pPr>
            <a:r>
              <a:rPr lang="en-US" altLang="zh-CN" sz="1800" dirty="0">
                <a:solidFill>
                  <a:srgbClr val="FFFF00"/>
                </a:solidFill>
              </a:rPr>
              <a:t>    </a:t>
            </a:r>
            <a:r>
              <a:rPr lang="en-US" altLang="zh-CN" sz="1800" dirty="0">
                <a:solidFill>
                  <a:srgbClr val="FF0000"/>
                </a:solidFill>
              </a:rPr>
              <a:t>1</a:t>
            </a:r>
            <a:r>
              <a:rPr lang="en-US" altLang="zh-CN" sz="1800" dirty="0">
                <a:solidFill>
                  <a:srgbClr val="FFFF00"/>
                </a:solidFill>
              </a:rPr>
              <a:t>0000000</a:t>
            </a:r>
          </a:p>
          <a:p>
            <a:pPr lvl="1" eaLnBrk="1" hangingPunct="1">
              <a:lnSpc>
                <a:spcPts val="2600"/>
              </a:lnSpc>
            </a:pPr>
            <a:r>
              <a:rPr lang="zh-CN" altLang="en-US" sz="2000" dirty="0"/>
              <a:t>若各数据位可被设置为</a:t>
            </a:r>
            <a:r>
              <a:rPr lang="en-US" altLang="zh-CN" sz="2000" dirty="0"/>
              <a:t>0</a:t>
            </a:r>
            <a:r>
              <a:rPr lang="zh-CN" altLang="en-US" sz="2000" dirty="0"/>
              <a:t>和</a:t>
            </a:r>
            <a:r>
              <a:rPr lang="en-US" altLang="zh-CN" sz="2000" dirty="0"/>
              <a:t>1</a:t>
            </a:r>
            <a:r>
              <a:rPr lang="zh-CN" altLang="en-US" sz="2000" dirty="0"/>
              <a:t>，且不受其他数据位影响，数据总线就通过了测试；</a:t>
            </a:r>
          </a:p>
          <a:p>
            <a:pPr lvl="1" eaLnBrk="1" hangingPunct="1">
              <a:lnSpc>
                <a:spcPts val="2600"/>
              </a:lnSpc>
            </a:pPr>
            <a:r>
              <a:rPr lang="zh-CN" altLang="en-US" sz="2000" dirty="0"/>
              <a:t>数据测试次数从</a:t>
            </a:r>
            <a:r>
              <a:rPr lang="en-US" altLang="zh-CN" sz="2000" dirty="0"/>
              <a:t>2</a:t>
            </a:r>
            <a:r>
              <a:rPr lang="en-US" altLang="zh-CN" sz="2000" i="1" baseline="30000" dirty="0"/>
              <a:t>n</a:t>
            </a:r>
            <a:r>
              <a:rPr lang="zh-CN" altLang="en-US" sz="2000" dirty="0"/>
              <a:t>减少到</a:t>
            </a:r>
            <a:r>
              <a:rPr lang="en-US" altLang="zh-CN" sz="2000" i="1" dirty="0"/>
              <a:t>n</a:t>
            </a:r>
            <a:r>
              <a:rPr lang="zh-CN" altLang="en-US" sz="2000" dirty="0"/>
              <a:t>，其中</a:t>
            </a:r>
            <a:r>
              <a:rPr lang="en-US" altLang="zh-CN" sz="2000" i="1" dirty="0"/>
              <a:t>n</a:t>
            </a:r>
            <a:r>
              <a:rPr lang="zh-CN" altLang="en-US" sz="2000" dirty="0"/>
              <a:t>是数据总线的宽度。 </a:t>
            </a:r>
          </a:p>
        </p:txBody>
      </p:sp>
    </p:spTree>
    <p:extLst>
      <p:ext uri="{BB962C8B-B14F-4D97-AF65-F5344CB8AC3E}">
        <p14:creationId xmlns:p14="http://schemas.microsoft.com/office/powerpoint/2010/main" val="212938558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377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2578EF9-5E20-420A-AD53-1B05C44CE6B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86</a:t>
            </a:fld>
            <a:endParaRPr kumimoji="0" lang="en-US" altLang="zh-CN" sz="1400" b="0">
              <a:solidFill>
                <a:srgbClr val="FF99FF"/>
              </a:solidFill>
              <a:latin typeface="Arial" panose="020B0604020202020204" pitchFamily="34" charset="0"/>
            </a:endParaRPr>
          </a:p>
        </p:txBody>
      </p:sp>
      <p:sp>
        <p:nvSpPr>
          <p:cNvPr id="321540" name="Rectangle 3"/>
          <p:cNvSpPr>
            <a:spLocks noGrp="1" noChangeArrowheads="1"/>
          </p:cNvSpPr>
          <p:nvPr>
            <p:ph type="body" idx="1"/>
          </p:nvPr>
        </p:nvSpPr>
        <p:spPr>
          <a:xfrm>
            <a:off x="590550" y="1209675"/>
            <a:ext cx="8159750" cy="5184775"/>
          </a:xfrm>
        </p:spPr>
        <p:txBody>
          <a:bodyPr/>
          <a:lstStyle/>
          <a:p>
            <a:pPr eaLnBrk="1" hangingPunct="1"/>
            <a:r>
              <a:rPr lang="zh-CN" altLang="en-US" sz="2400" dirty="0"/>
              <a:t>地址总线测试</a:t>
            </a:r>
          </a:p>
          <a:p>
            <a:pPr lvl="1" eaLnBrk="1" hangingPunct="1"/>
            <a:r>
              <a:rPr lang="zh-CN" altLang="en-US" sz="2000" dirty="0"/>
              <a:t>地址总线的问题导致存储区域的重叠；</a:t>
            </a:r>
          </a:p>
          <a:p>
            <a:pPr lvl="1" eaLnBrk="1" hangingPunct="1"/>
            <a:r>
              <a:rPr lang="zh-CN" altLang="en-US" sz="2000" dirty="0">
                <a:solidFill>
                  <a:srgbClr val="FFC000"/>
                </a:solidFill>
              </a:rPr>
              <a:t>测试位置</a:t>
            </a:r>
            <a:r>
              <a:rPr lang="en-US" altLang="zh-CN" sz="2000" dirty="0">
                <a:solidFill>
                  <a:srgbClr val="FFC000"/>
                </a:solidFill>
              </a:rPr>
              <a:t>2</a:t>
            </a:r>
            <a:r>
              <a:rPr lang="en-US" altLang="zh-CN" sz="2000" baseline="30000" dirty="0">
                <a:solidFill>
                  <a:srgbClr val="FFC000"/>
                </a:solidFill>
              </a:rPr>
              <a:t>n</a:t>
            </a:r>
            <a:r>
              <a:rPr lang="zh-CN" altLang="en-US" sz="2000" dirty="0"/>
              <a:t>，从</a:t>
            </a:r>
            <a:r>
              <a:rPr lang="en-US" altLang="zh-CN" sz="2000" dirty="0"/>
              <a:t>0000H</a:t>
            </a:r>
            <a:r>
              <a:rPr lang="zh-CN" altLang="en-US" sz="2000" dirty="0"/>
              <a:t>地址开始；</a:t>
            </a:r>
          </a:p>
          <a:p>
            <a:pPr lvl="1" eaLnBrk="1" hangingPunct="1"/>
            <a:r>
              <a:rPr lang="zh-CN" altLang="en-US" sz="2000" dirty="0"/>
              <a:t>写入数据后，读回来比较，并比较其它的位置是否写入了同样的数据；与其他所有位置比较，耗费时间多，可采用分块测试；</a:t>
            </a:r>
          </a:p>
          <a:p>
            <a:pPr lvl="1" eaLnBrk="1" hangingPunct="1"/>
            <a:r>
              <a:rPr lang="zh-CN" altLang="en-US" sz="2000" dirty="0"/>
              <a:t>分块测试时，高几位的地址线不变，真正测试有用的地址线只有低位部分；</a:t>
            </a:r>
          </a:p>
        </p:txBody>
      </p:sp>
    </p:spTree>
    <p:extLst>
      <p:ext uri="{BB962C8B-B14F-4D97-AF65-F5344CB8AC3E}">
        <p14:creationId xmlns:p14="http://schemas.microsoft.com/office/powerpoint/2010/main" val="2019451431"/>
      </p:ext>
    </p:extLst>
  </p:cSld>
  <p:clrMapOvr>
    <a:masterClrMapping/>
  </p:clrMapOvr>
  <p:transition spd="med">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03EA694-AF6B-41B6-9F97-FF05C752C39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87</a:t>
            </a:fld>
            <a:endParaRPr kumimoji="0" lang="en-US" altLang="zh-CN" sz="1400" b="0">
              <a:solidFill>
                <a:srgbClr val="FF99FF"/>
              </a:solidFill>
              <a:latin typeface="Arial" panose="020B0604020202020204" pitchFamily="34" charset="0"/>
            </a:endParaRPr>
          </a:p>
        </p:txBody>
      </p:sp>
      <p:sp>
        <p:nvSpPr>
          <p:cNvPr id="205826" name="Rectangle 2"/>
          <p:cNvSpPr>
            <a:spLocks noGrp="1" noChangeArrowheads="1"/>
          </p:cNvSpPr>
          <p:nvPr>
            <p:ph type="title"/>
          </p:nvPr>
        </p:nvSpPr>
        <p:spPr/>
        <p:txBody>
          <a:bodyPr/>
          <a:lstStyle/>
          <a:p>
            <a:pPr eaLnBrk="1" hangingPunct="1">
              <a:defRPr/>
            </a:pPr>
            <a:endParaRPr lang="zh-CN" altLang="zh-CN"/>
          </a:p>
        </p:txBody>
      </p:sp>
      <p:sp>
        <p:nvSpPr>
          <p:cNvPr id="322564" name="Rectangle 3"/>
          <p:cNvSpPr>
            <a:spLocks noGrp="1" noChangeArrowheads="1"/>
          </p:cNvSpPr>
          <p:nvPr>
            <p:ph type="body" idx="1"/>
          </p:nvPr>
        </p:nvSpPr>
        <p:spPr/>
        <p:txBody>
          <a:bodyPr/>
          <a:lstStyle/>
          <a:p>
            <a:pPr eaLnBrk="1" hangingPunct="1"/>
            <a:r>
              <a:rPr lang="zh-CN" altLang="en-US" sz="2400" dirty="0"/>
              <a:t>存储器件的测试</a:t>
            </a:r>
          </a:p>
          <a:p>
            <a:pPr lvl="1" eaLnBrk="1" hangingPunct="1"/>
            <a:r>
              <a:rPr lang="zh-CN" altLang="en-US" sz="2000" dirty="0"/>
              <a:t>每一个存储单元都需要测试</a:t>
            </a:r>
          </a:p>
          <a:p>
            <a:pPr lvl="1" eaLnBrk="1" hangingPunct="1"/>
            <a:r>
              <a:rPr lang="zh-CN" altLang="en-US" sz="2000" dirty="0"/>
              <a:t>测试数据可以任意选取</a:t>
            </a:r>
          </a:p>
          <a:p>
            <a:pPr lvl="1" eaLnBrk="1" hangingPunct="1"/>
            <a:r>
              <a:rPr lang="zh-CN" altLang="en-US" sz="2000" dirty="0"/>
              <a:t>每个存储单元测试两次，测试的数据互为反码</a:t>
            </a:r>
          </a:p>
          <a:p>
            <a:pPr lvl="2" eaLnBrk="1" hangingPunct="1"/>
            <a:r>
              <a:rPr lang="en-US" altLang="zh-CN" sz="1800" dirty="0">
                <a:solidFill>
                  <a:srgbClr val="00CC00"/>
                </a:solidFill>
              </a:rPr>
              <a:t>0000 0001</a:t>
            </a:r>
            <a:r>
              <a:rPr lang="zh-CN" altLang="en-US" sz="1800" dirty="0">
                <a:solidFill>
                  <a:srgbClr val="00CC00"/>
                </a:solidFill>
              </a:rPr>
              <a:t>和 </a:t>
            </a:r>
            <a:r>
              <a:rPr lang="en-US" altLang="zh-CN" sz="1800" dirty="0">
                <a:solidFill>
                  <a:srgbClr val="00CC00"/>
                </a:solidFill>
              </a:rPr>
              <a:t>1111 1110</a:t>
            </a:r>
          </a:p>
          <a:p>
            <a:pPr lvl="2" eaLnBrk="1" hangingPunct="1"/>
            <a:r>
              <a:rPr lang="en-US" altLang="zh-CN" sz="1800" dirty="0">
                <a:solidFill>
                  <a:srgbClr val="00CC00"/>
                </a:solidFill>
              </a:rPr>
              <a:t>1010 1010 </a:t>
            </a:r>
            <a:r>
              <a:rPr lang="zh-CN" altLang="en-US" sz="1800" dirty="0">
                <a:solidFill>
                  <a:srgbClr val="00CC00"/>
                </a:solidFill>
              </a:rPr>
              <a:t>和  </a:t>
            </a:r>
            <a:r>
              <a:rPr lang="en-US" altLang="zh-CN" sz="1800" dirty="0">
                <a:solidFill>
                  <a:srgbClr val="00CC00"/>
                </a:solidFill>
              </a:rPr>
              <a:t>0101 0101</a:t>
            </a:r>
          </a:p>
        </p:txBody>
      </p:sp>
    </p:spTree>
    <p:extLst>
      <p:ext uri="{BB962C8B-B14F-4D97-AF65-F5344CB8AC3E}">
        <p14:creationId xmlns:p14="http://schemas.microsoft.com/office/powerpoint/2010/main" val="3665303159"/>
      </p:ext>
    </p:extLst>
  </p:cSld>
  <p:clrMapOvr>
    <a:masterClrMapping/>
  </p:clrMapOvr>
  <p:transition spd="med">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6C358D82-0CB5-412A-927D-8742623DBC5D}"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88</a:t>
            </a:fld>
            <a:endParaRPr kumimoji="0" lang="en-US" altLang="zh-CN" sz="1400" b="0">
              <a:solidFill>
                <a:srgbClr val="FF99FF"/>
              </a:solidFill>
              <a:latin typeface="Arial" panose="020B0604020202020204" pitchFamily="34" charset="0"/>
            </a:endParaRPr>
          </a:p>
        </p:txBody>
      </p:sp>
      <p:sp>
        <p:nvSpPr>
          <p:cNvPr id="206850" name="Rectangle 2"/>
          <p:cNvSpPr>
            <a:spLocks noGrp="1" noChangeArrowheads="1"/>
          </p:cNvSpPr>
          <p:nvPr>
            <p:ph type="title"/>
          </p:nvPr>
        </p:nvSpPr>
        <p:spPr/>
        <p:txBody>
          <a:bodyPr/>
          <a:lstStyle/>
          <a:p>
            <a:pPr eaLnBrk="1" hangingPunct="1">
              <a:defRPr/>
            </a:pPr>
            <a:endParaRPr lang="zh-CN" altLang="zh-CN"/>
          </a:p>
        </p:txBody>
      </p:sp>
      <p:sp>
        <p:nvSpPr>
          <p:cNvPr id="323588" name="Rectangle 3"/>
          <p:cNvSpPr>
            <a:spLocks noGrp="1" noChangeArrowheads="1"/>
          </p:cNvSpPr>
          <p:nvPr>
            <p:ph type="body" idx="1"/>
          </p:nvPr>
        </p:nvSpPr>
        <p:spPr/>
        <p:txBody>
          <a:bodyPr/>
          <a:lstStyle/>
          <a:p>
            <a:pPr eaLnBrk="1" hangingPunct="1">
              <a:lnSpc>
                <a:spcPct val="100000"/>
              </a:lnSpc>
            </a:pPr>
            <a:r>
              <a:rPr lang="zh-CN" altLang="en-US" sz="2400" dirty="0"/>
              <a:t>综合测试方法</a:t>
            </a:r>
          </a:p>
          <a:p>
            <a:pPr lvl="1" eaLnBrk="1" hangingPunct="1">
              <a:lnSpc>
                <a:spcPct val="100000"/>
              </a:lnSpc>
            </a:pPr>
            <a:r>
              <a:rPr lang="zh-CN" altLang="en-US" sz="2000" dirty="0"/>
              <a:t>嵌入式系统上电时进行；</a:t>
            </a:r>
          </a:p>
          <a:p>
            <a:pPr lvl="1" eaLnBrk="1" hangingPunct="1">
              <a:lnSpc>
                <a:spcPct val="100000"/>
              </a:lnSpc>
            </a:pPr>
            <a:r>
              <a:rPr lang="zh-CN" altLang="en-US" sz="2000" dirty="0"/>
              <a:t>包含上面的三种测试；</a:t>
            </a:r>
          </a:p>
          <a:p>
            <a:pPr lvl="1" eaLnBrk="1" hangingPunct="1">
              <a:lnSpc>
                <a:spcPct val="100000"/>
              </a:lnSpc>
            </a:pPr>
            <a:r>
              <a:rPr lang="zh-CN" altLang="en-US" sz="2000" dirty="0"/>
              <a:t>如存储器出错，停止运行，给出出错信息：指示灯等；</a:t>
            </a:r>
          </a:p>
          <a:p>
            <a:pPr lvl="1" eaLnBrk="1" hangingPunct="1">
              <a:lnSpc>
                <a:spcPct val="100000"/>
              </a:lnSpc>
            </a:pPr>
            <a:r>
              <a:rPr lang="zh-CN" altLang="en-US" sz="2000" dirty="0"/>
              <a:t>运行测试代码需要消耗时间，安全性高的系统需要详细的测试，一般的系统可以简化测试代码。</a:t>
            </a:r>
          </a:p>
        </p:txBody>
      </p:sp>
    </p:spTree>
    <p:extLst>
      <p:ext uri="{BB962C8B-B14F-4D97-AF65-F5344CB8AC3E}">
        <p14:creationId xmlns:p14="http://schemas.microsoft.com/office/powerpoint/2010/main" val="2125182934"/>
      </p:ext>
    </p:extLst>
  </p:cSld>
  <p:clrMapOvr>
    <a:masterClrMapping/>
  </p:clrMapOvr>
  <p:transition spd="med">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508EECE-F604-4D50-8FEB-7FF288A2D4A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89</a:t>
            </a:fld>
            <a:endParaRPr kumimoji="0" lang="en-US" altLang="zh-CN" sz="1400" b="0">
              <a:solidFill>
                <a:srgbClr val="FF99FF"/>
              </a:solidFill>
              <a:latin typeface="Arial" panose="020B0604020202020204" pitchFamily="34" charset="0"/>
            </a:endParaRPr>
          </a:p>
        </p:txBody>
      </p:sp>
      <p:sp>
        <p:nvSpPr>
          <p:cNvPr id="207874" name="Rectangle 2"/>
          <p:cNvSpPr>
            <a:spLocks noGrp="1" noChangeArrowheads="1"/>
          </p:cNvSpPr>
          <p:nvPr>
            <p:ph type="title"/>
          </p:nvPr>
        </p:nvSpPr>
        <p:spPr/>
        <p:txBody>
          <a:bodyPr/>
          <a:lstStyle/>
          <a:p>
            <a:pPr eaLnBrk="1" hangingPunct="1">
              <a:defRPr/>
            </a:pPr>
            <a:endParaRPr lang="zh-CN" altLang="en-US" dirty="0">
              <a:latin typeface="Times New Roman" panose="02020603050405020304" pitchFamily="18" charset="0"/>
              <a:cs typeface="Times New Roman" panose="02020603050405020304" pitchFamily="18" charset="0"/>
            </a:endParaRPr>
          </a:p>
        </p:txBody>
      </p:sp>
      <p:sp>
        <p:nvSpPr>
          <p:cNvPr id="207875" name="Rectangle 3"/>
          <p:cNvSpPr>
            <a:spLocks noGrp="1" noChangeArrowheads="1"/>
          </p:cNvSpPr>
          <p:nvPr>
            <p:ph type="body" idx="1"/>
          </p:nvPr>
        </p:nvSpPr>
        <p:spPr/>
        <p:txBody>
          <a:bodyPr/>
          <a:lstStyle/>
          <a:p>
            <a:r>
              <a:rPr lang="zh-CN" altLang="en-US" sz="2400" dirty="0">
                <a:latin typeface="Times New Roman" panose="02020603050405020304" pitchFamily="18" charset="0"/>
                <a:cs typeface="Times New Roman" panose="02020603050405020304" pitchFamily="18" charset="0"/>
              </a:rPr>
              <a:t>存储器（</a:t>
            </a:r>
            <a:r>
              <a:rPr lang="en-US" altLang="zh-CN" sz="2400" dirty="0">
                <a:latin typeface="Times New Roman" panose="02020603050405020304" pitchFamily="18" charset="0"/>
                <a:cs typeface="Times New Roman" panose="02020603050405020304" pitchFamily="18" charset="0"/>
              </a:rPr>
              <a:t>ROM</a:t>
            </a:r>
            <a:r>
              <a:rPr lang="zh-CN" altLang="en-US" sz="2400" dirty="0">
                <a:latin typeface="Times New Roman" panose="02020603050405020304" pitchFamily="18" charset="0"/>
                <a:cs typeface="Times New Roman" panose="02020603050405020304" pitchFamily="18" charset="0"/>
              </a:rPr>
              <a:t>）的验证</a:t>
            </a:r>
            <a:endParaRPr lang="en-US" altLang="zh-CN" sz="2400" dirty="0">
              <a:solidFill>
                <a:srgbClr val="0000FF"/>
              </a:solidFill>
            </a:endParaRPr>
          </a:p>
          <a:p>
            <a:pPr lvl="1"/>
            <a:r>
              <a:rPr lang="zh-CN" altLang="en-US" sz="2200" dirty="0"/>
              <a:t>为什么要验证存储器</a:t>
            </a:r>
            <a:r>
              <a:rPr lang="en-US" altLang="zh-CN" sz="2200" dirty="0"/>
              <a:t>(</a:t>
            </a:r>
            <a:r>
              <a:rPr lang="zh-CN" altLang="en-US" sz="2200" dirty="0"/>
              <a:t>只读存储器）</a:t>
            </a:r>
          </a:p>
          <a:p>
            <a:pPr lvl="1"/>
            <a:r>
              <a:rPr lang="zh-CN" altLang="en-US" sz="2200" dirty="0"/>
              <a:t>验证方法</a:t>
            </a:r>
          </a:p>
          <a:p>
            <a:pPr lvl="2"/>
            <a:r>
              <a:rPr lang="zh-CN" altLang="en-US" dirty="0">
                <a:solidFill>
                  <a:srgbClr val="FFFF00"/>
                </a:solidFill>
              </a:rPr>
              <a:t>校验和</a:t>
            </a:r>
          </a:p>
          <a:p>
            <a:pPr lvl="3"/>
            <a:r>
              <a:rPr lang="zh-CN" altLang="en-US" dirty="0"/>
              <a:t>编程前，计算校验和</a:t>
            </a:r>
            <a:r>
              <a:rPr lang="zh-CN" altLang="en-US" dirty="0">
                <a:solidFill>
                  <a:srgbClr val="FFC000"/>
                </a:solidFill>
                <a:effectLst>
                  <a:outerShdw blurRad="38100" dist="38100" dir="2700000" algn="tl">
                    <a:srgbClr val="000000">
                      <a:alpha val="43137"/>
                    </a:srgbClr>
                  </a:outerShdw>
                </a:effectLst>
              </a:rPr>
              <a:t>求反？？？</a:t>
            </a:r>
            <a:r>
              <a:rPr lang="zh-CN" altLang="en-US" dirty="0"/>
              <a:t>，存放；</a:t>
            </a:r>
          </a:p>
          <a:p>
            <a:pPr lvl="3"/>
            <a:r>
              <a:rPr lang="zh-CN" altLang="en-US" dirty="0"/>
              <a:t>运行时重新计算，与存放的结果进行比较；</a:t>
            </a:r>
          </a:p>
          <a:p>
            <a:pPr lvl="3"/>
            <a:r>
              <a:rPr lang="zh-CN" altLang="en-US" dirty="0"/>
              <a:t>校验能力较差</a:t>
            </a:r>
          </a:p>
        </p:txBody>
      </p:sp>
    </p:spTree>
    <p:extLst>
      <p:ext uri="{BB962C8B-B14F-4D97-AF65-F5344CB8AC3E}">
        <p14:creationId xmlns:p14="http://schemas.microsoft.com/office/powerpoint/2010/main" val="323826559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78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78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78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78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7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97635" name="内容占位符 2"/>
          <p:cNvSpPr>
            <a:spLocks noGrp="1"/>
          </p:cNvSpPr>
          <p:nvPr>
            <p:ph idx="1"/>
          </p:nvPr>
        </p:nvSpPr>
        <p:spPr/>
        <p:txBody>
          <a:bodyPr>
            <a:normAutofit/>
          </a:bodyPr>
          <a:lstStyle/>
          <a:p>
            <a:r>
              <a:rPr lang="zh-CN" altLang="en-US" sz="2400" dirty="0"/>
              <a:t>读操作基本过程</a:t>
            </a:r>
            <a:endParaRPr lang="en-US" altLang="zh-CN" sz="2400" dirty="0"/>
          </a:p>
          <a:p>
            <a:pPr lvl="1"/>
            <a:r>
              <a:rPr lang="zh-CN" altLang="zh-CN" sz="2200" dirty="0"/>
              <a:t>处理器对存储器的访问都遵守</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先地址有效</a:t>
            </a:r>
            <a:r>
              <a:rPr lang="zh-CN" altLang="zh-CN" sz="2200" dirty="0">
                <a:solidFill>
                  <a:srgbClr val="FFC000"/>
                </a:solidFill>
                <a:effectLst>
                  <a:outerShdw blurRad="38100" dist="38100" dir="2700000" algn="tl">
                    <a:srgbClr val="000000">
                      <a:alpha val="43137"/>
                    </a:srgbClr>
                  </a:outerShdw>
                </a:effectLst>
              </a:rPr>
              <a:t>、</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再数据访问</a:t>
            </a:r>
            <a:r>
              <a:rPr lang="zh-CN" altLang="zh-CN" sz="2200" dirty="0"/>
              <a:t>的基本逻辑次序</a:t>
            </a:r>
            <a:r>
              <a:rPr lang="zh-CN" altLang="en-US" sz="2200" dirty="0"/>
              <a:t>；</a:t>
            </a:r>
            <a:endParaRPr lang="en-US" altLang="zh-CN" sz="2200" dirty="0"/>
          </a:p>
          <a:p>
            <a:pPr lvl="1"/>
            <a:r>
              <a:rPr lang="zh-CN" altLang="zh-CN" sz="2200" dirty="0"/>
              <a:t>两次读取操作之间的最小时间间隔就是一个</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读取周期</a:t>
            </a:r>
            <a:r>
              <a:rPr lang="en-US" altLang="zh-CN" sz="2200" dirty="0" err="1">
                <a:solidFill>
                  <a:srgbClr val="FFC000"/>
                </a:solidFill>
                <a:effectLst>
                  <a:outerShdw blurRad="38100" dist="38100" dir="2700000" algn="tl">
                    <a:srgbClr val="000000">
                      <a:alpha val="43137"/>
                    </a:srgbClr>
                  </a:outerShdw>
                </a:effectLst>
              </a:rPr>
              <a:t>t</a:t>
            </a:r>
            <a:r>
              <a:rPr lang="en-US" altLang="zh-CN" sz="2200" baseline="-25000" dirty="0" err="1">
                <a:solidFill>
                  <a:srgbClr val="FFC000"/>
                </a:solidFill>
                <a:effectLst>
                  <a:outerShdw blurRad="38100" dist="38100" dir="2700000" algn="tl">
                    <a:srgbClr val="000000">
                      <a:alpha val="43137"/>
                    </a:srgbClr>
                  </a:outerShdw>
                </a:effectLst>
              </a:rPr>
              <a:t>RC</a:t>
            </a:r>
            <a:r>
              <a:rPr lang="zh-CN" altLang="zh-CN" sz="2200" dirty="0"/>
              <a:t>，等于</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读取时间</a:t>
            </a:r>
            <a:r>
              <a:rPr lang="en-US" altLang="zh-CN" sz="2200" dirty="0" err="1">
                <a:solidFill>
                  <a:srgbClr val="FFC000"/>
                </a:solidFill>
                <a:effectLst>
                  <a:outerShdw blurRad="38100" dist="38100" dir="2700000" algn="tl">
                    <a:srgbClr val="000000">
                      <a:alpha val="43137"/>
                    </a:srgbClr>
                  </a:outerShdw>
                </a:effectLst>
              </a:rPr>
              <a:t>t</a:t>
            </a:r>
            <a:r>
              <a:rPr lang="en-US" altLang="zh-CN" sz="2200" baseline="-25000" dirty="0" err="1">
                <a:solidFill>
                  <a:srgbClr val="FFC000"/>
                </a:solidFill>
                <a:effectLst>
                  <a:outerShdw blurRad="38100" dist="38100" dir="2700000" algn="tl">
                    <a:srgbClr val="000000">
                      <a:alpha val="43137"/>
                    </a:srgbClr>
                  </a:outerShdw>
                </a:effectLst>
              </a:rPr>
              <a:t>A</a:t>
            </a:r>
            <a:r>
              <a:rPr lang="zh-CN" altLang="zh-CN" sz="2200" dirty="0"/>
              <a:t>与</a:t>
            </a:r>
            <a:r>
              <a:rPr lang="zh-CN" altLang="zh-CN" sz="2200" dirty="0">
                <a:solidFill>
                  <a:srgbClr val="FFC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读恢复时间</a:t>
            </a:r>
            <a:r>
              <a:rPr lang="en-US" altLang="zh-CN" sz="2200" dirty="0" err="1">
                <a:solidFill>
                  <a:srgbClr val="FFC000"/>
                </a:solidFill>
                <a:effectLst>
                  <a:outerShdw blurRad="38100" dist="38100" dir="2700000" algn="tl">
                    <a:srgbClr val="000000">
                      <a:alpha val="43137"/>
                    </a:srgbClr>
                  </a:outerShdw>
                </a:effectLst>
              </a:rPr>
              <a:t>t</a:t>
            </a:r>
            <a:r>
              <a:rPr lang="en-US" altLang="zh-CN" sz="2200" baseline="-25000" dirty="0" err="1">
                <a:solidFill>
                  <a:srgbClr val="FFC000"/>
                </a:solidFill>
                <a:effectLst>
                  <a:outerShdw blurRad="38100" dist="38100" dir="2700000" algn="tl">
                    <a:srgbClr val="000000">
                      <a:alpha val="43137"/>
                    </a:srgbClr>
                  </a:outerShdw>
                </a:effectLst>
              </a:rPr>
              <a:t>OTD</a:t>
            </a:r>
            <a:r>
              <a:rPr lang="zh-CN" altLang="zh-CN" sz="2200" dirty="0"/>
              <a:t>之和。</a:t>
            </a:r>
            <a:endParaRPr lang="zh-CN" altLang="en-US" sz="2200" dirty="0"/>
          </a:p>
        </p:txBody>
      </p:sp>
      <p:sp>
        <p:nvSpPr>
          <p:cNvPr id="197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F28F6FD4-DFE6-4C80-9C3F-A5F133DE3044}"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9</a:t>
            </a:fld>
            <a:endParaRPr lang="en-US" altLang="zh-CN" sz="2400" b="0" dirty="0">
              <a:solidFill>
                <a:schemeClr val="tx1">
                  <a:tint val="75000"/>
                </a:schemeClr>
              </a:solidFill>
              <a:latin typeface="+mn-lt"/>
              <a:ea typeface="+mn-ea"/>
              <a:cs typeface="+mn-cs"/>
            </a:endParaRPr>
          </a:p>
        </p:txBody>
      </p:sp>
      <p:pic>
        <p:nvPicPr>
          <p:cNvPr id="197637" name="图片 4"/>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84819" y="3484563"/>
            <a:ext cx="7315200"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4459256"/>
      </p:ext>
    </p:extLst>
  </p:cSld>
  <p:clrMapOvr>
    <a:masterClrMapping/>
  </p:clrMapOvr>
  <p:transition spd="med">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6AF41AF-7FA2-4CC8-957F-121A4A6A945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90</a:t>
            </a:fld>
            <a:endParaRPr kumimoji="0" lang="en-US" altLang="zh-CN" sz="1400" b="0">
              <a:solidFill>
                <a:srgbClr val="FF99FF"/>
              </a:solidFill>
              <a:latin typeface="Arial" panose="020B0604020202020204" pitchFamily="34" charset="0"/>
            </a:endParaRPr>
          </a:p>
        </p:txBody>
      </p:sp>
      <p:sp>
        <p:nvSpPr>
          <p:cNvPr id="326659" name="Rectangle 2"/>
          <p:cNvSpPr>
            <a:spLocks noGrp="1" noChangeArrowheads="1"/>
          </p:cNvSpPr>
          <p:nvPr>
            <p:ph type="body" idx="1"/>
          </p:nvPr>
        </p:nvSpPr>
        <p:spPr/>
        <p:txBody>
          <a:bodyPr/>
          <a:lstStyle/>
          <a:p>
            <a:pPr lvl="1" eaLnBrk="1" hangingPunct="1"/>
            <a:r>
              <a:rPr lang="en-US" altLang="zh-CN" dirty="0">
                <a:solidFill>
                  <a:srgbClr val="FFFF00"/>
                </a:solidFill>
              </a:rPr>
              <a:t>CRC</a:t>
            </a:r>
            <a:r>
              <a:rPr lang="zh-CN" altLang="en-US" dirty="0">
                <a:solidFill>
                  <a:srgbClr val="FFFF00"/>
                </a:solidFill>
              </a:rPr>
              <a:t>校验</a:t>
            </a:r>
          </a:p>
          <a:p>
            <a:pPr lvl="2" eaLnBrk="1" hangingPunct="1"/>
            <a:r>
              <a:rPr lang="zh-CN" altLang="en-US" dirty="0"/>
              <a:t>原理：生成多项式与信息多项式的除法运算得出校验码，存放；运行时再次同样计算，与存放的结果比较；</a:t>
            </a:r>
          </a:p>
          <a:p>
            <a:pPr lvl="2" eaLnBrk="1" hangingPunct="1"/>
            <a:r>
              <a:rPr lang="zh-CN" altLang="en-US" dirty="0"/>
              <a:t>可靠性比较高，</a:t>
            </a:r>
            <a:r>
              <a:rPr lang="en-US" altLang="zh-CN" dirty="0"/>
              <a:t>99%</a:t>
            </a:r>
            <a:r>
              <a:rPr lang="zh-CN" altLang="en-US" dirty="0"/>
              <a:t>以上；</a:t>
            </a:r>
            <a:endParaRPr lang="zh-CN" altLang="en-US" sz="1800" dirty="0"/>
          </a:p>
        </p:txBody>
      </p:sp>
    </p:spTree>
    <p:extLst>
      <p:ext uri="{BB962C8B-B14F-4D97-AF65-F5344CB8AC3E}">
        <p14:creationId xmlns:p14="http://schemas.microsoft.com/office/powerpoint/2010/main" val="2322424849"/>
      </p:ext>
    </p:extLst>
  </p:cSld>
  <p:clrMapOvr>
    <a:masterClrMapping/>
  </p:clrMapOvr>
  <p:transition spd="med">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F794A91C-45BE-43F0-B697-B30C2AA0826C}"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91</a:t>
            </a:fld>
            <a:endParaRPr kumimoji="0" lang="en-US" altLang="zh-CN" sz="1400" b="0">
              <a:solidFill>
                <a:srgbClr val="FF99FF"/>
              </a:solidFill>
              <a:latin typeface="Arial" panose="020B0604020202020204" pitchFamily="34" charset="0"/>
            </a:endParaRPr>
          </a:p>
        </p:txBody>
      </p:sp>
      <p:sp>
        <p:nvSpPr>
          <p:cNvPr id="210946" name="Rectangle 2"/>
          <p:cNvSpPr>
            <a:spLocks noChangeArrowheads="1"/>
          </p:cNvSpPr>
          <p:nvPr/>
        </p:nvSpPr>
        <p:spPr bwMode="auto">
          <a:xfrm>
            <a:off x="506413" y="533400"/>
            <a:ext cx="8332787" cy="5246688"/>
          </a:xfrm>
          <a:prstGeom prst="rect">
            <a:avLst/>
          </a:prstGeom>
          <a:noFill/>
          <a:ln w="9525">
            <a:noFill/>
            <a:miter lim="800000"/>
            <a:headEnd/>
            <a:tailEnd/>
          </a:ln>
          <a:effectLst/>
        </p:spPr>
        <p:txBody>
          <a:bodyPr/>
          <a:lstStyle/>
          <a:p>
            <a:pPr marL="342900" indent="-342900" algn="just" eaLnBrk="1" hangingPunct="1">
              <a:lnSpc>
                <a:spcPct val="110000"/>
              </a:lnSpc>
              <a:spcBef>
                <a:spcPct val="10000"/>
              </a:spcBef>
              <a:spcAft>
                <a:spcPct val="10000"/>
              </a:spcAft>
              <a:buClr>
                <a:srgbClr val="FF0000"/>
              </a:buClr>
              <a:buSzPct val="90000"/>
              <a:buFont typeface="Wingdings" pitchFamily="2" charset="2"/>
              <a:buNone/>
              <a:defRPr/>
            </a:pPr>
            <a:r>
              <a:rPr kumimoji="1" lang="zh-CN" altLang="en-US" sz="2400" dirty="0">
                <a:solidFill>
                  <a:srgbClr val="FFFF00"/>
                </a:solidFill>
                <a:latin typeface="Arial" charset="0"/>
              </a:rPr>
              <a:t>例，计算</a:t>
            </a:r>
            <a:r>
              <a:rPr kumimoji="1" lang="en-US" altLang="zh-CN" sz="2400" dirty="0">
                <a:solidFill>
                  <a:srgbClr val="FFFF00"/>
                </a:solidFill>
                <a:latin typeface="Arial" charset="0"/>
              </a:rPr>
              <a:t>CRC</a:t>
            </a:r>
            <a:r>
              <a:rPr kumimoji="1" lang="zh-CN" altLang="en-US" sz="2400" dirty="0">
                <a:solidFill>
                  <a:srgbClr val="FFFF00"/>
                </a:solidFill>
                <a:latin typeface="Arial" charset="0"/>
              </a:rPr>
              <a:t>检验码：</a:t>
            </a:r>
          </a:p>
          <a:p>
            <a:pPr marL="342900" indent="-342900" algn="just" eaLnBrk="1" hangingPunct="1">
              <a:lnSpc>
                <a:spcPct val="110000"/>
              </a:lnSpc>
              <a:spcBef>
                <a:spcPct val="10000"/>
              </a:spcBef>
              <a:spcAft>
                <a:spcPct val="10000"/>
              </a:spcAft>
              <a:buClr>
                <a:srgbClr val="FF0000"/>
              </a:buClr>
              <a:buSzPct val="90000"/>
              <a:buFont typeface="Wingdings" pitchFamily="2" charset="2"/>
              <a:buNone/>
              <a:defRPr/>
            </a:pPr>
            <a:r>
              <a:rPr kumimoji="1" lang="zh-CN" altLang="en-US" sz="2800" b="1" dirty="0">
                <a:solidFill>
                  <a:srgbClr val="000099"/>
                </a:solidFill>
                <a:effectLst>
                  <a:outerShdw blurRad="38100" dist="38100" dir="2700000" algn="tl">
                    <a:srgbClr val="C0C0C0"/>
                  </a:outerShdw>
                </a:effectLst>
                <a:latin typeface="Arial" charset="0"/>
              </a:rPr>
              <a:t>    </a:t>
            </a:r>
            <a:r>
              <a:rPr kumimoji="1" lang="zh-CN" altLang="en-US" sz="2400" dirty="0">
                <a:latin typeface="Arial" charset="0"/>
              </a:rPr>
              <a:t>生成多项式</a:t>
            </a:r>
            <a:r>
              <a:rPr kumimoji="1" lang="en-US" altLang="zh-CN" sz="2400" dirty="0">
                <a:latin typeface="Arial" charset="0"/>
              </a:rPr>
              <a:t>G(X)=X</a:t>
            </a:r>
            <a:r>
              <a:rPr kumimoji="1" lang="en-US" altLang="zh-CN" sz="2400" baseline="30000" dirty="0">
                <a:latin typeface="Arial" charset="0"/>
              </a:rPr>
              <a:t>4</a:t>
            </a:r>
            <a:r>
              <a:rPr kumimoji="1" lang="en-US" altLang="zh-CN" sz="2400" dirty="0">
                <a:latin typeface="Arial" charset="0"/>
              </a:rPr>
              <a:t>+X+1</a:t>
            </a:r>
            <a:r>
              <a:rPr kumimoji="1" lang="zh-CN" altLang="en-US" sz="2400" dirty="0">
                <a:latin typeface="Arial" charset="0"/>
              </a:rPr>
              <a:t>（生成码为</a:t>
            </a:r>
            <a:r>
              <a:rPr kumimoji="1" lang="en-US" altLang="zh-CN" sz="2400" dirty="0">
                <a:latin typeface="Arial" charset="0"/>
              </a:rPr>
              <a:t>10011</a:t>
            </a:r>
            <a:r>
              <a:rPr kumimoji="1" lang="zh-CN" altLang="en-US" sz="2400" dirty="0">
                <a:latin typeface="Arial" charset="0"/>
              </a:rPr>
              <a:t>），信息码字为</a:t>
            </a:r>
            <a:r>
              <a:rPr kumimoji="1" lang="en-US" altLang="zh-CN" sz="2400" dirty="0">
                <a:latin typeface="Arial" charset="0"/>
              </a:rPr>
              <a:t>10110</a:t>
            </a:r>
            <a:r>
              <a:rPr kumimoji="1" lang="zh-CN" altLang="en-US" sz="2400" dirty="0">
                <a:latin typeface="Arial" charset="0"/>
              </a:rPr>
              <a:t>；</a:t>
            </a:r>
          </a:p>
          <a:p>
            <a:pPr marL="342900" indent="-342900" algn="just" eaLnBrk="1" hangingPunct="1">
              <a:lnSpc>
                <a:spcPct val="110000"/>
              </a:lnSpc>
              <a:spcBef>
                <a:spcPct val="10000"/>
              </a:spcBef>
              <a:spcAft>
                <a:spcPct val="10000"/>
              </a:spcAft>
              <a:buClr>
                <a:srgbClr val="FF0000"/>
              </a:buClr>
              <a:buSzPct val="90000"/>
              <a:buFont typeface="Wingdings" pitchFamily="2" charset="2"/>
              <a:buNone/>
              <a:defRPr/>
            </a:pPr>
            <a:r>
              <a:rPr kumimoji="1" lang="zh-CN" altLang="en-US" sz="2400" dirty="0">
                <a:solidFill>
                  <a:srgbClr val="000099"/>
                </a:solidFill>
                <a:latin typeface="Arial" charset="0"/>
              </a:rPr>
              <a:t>  </a:t>
            </a:r>
            <a:r>
              <a:rPr kumimoji="1" lang="zh-CN" altLang="en-US" sz="2400" dirty="0">
                <a:solidFill>
                  <a:srgbClr val="00FF00"/>
                </a:solidFill>
                <a:latin typeface="Arial" charset="0"/>
              </a:rPr>
              <a:t> </a:t>
            </a:r>
            <a:r>
              <a:rPr kumimoji="1" lang="zh-CN" altLang="en-US" sz="2400" dirty="0">
                <a:solidFill>
                  <a:srgbClr val="00FF00"/>
                </a:solidFill>
                <a:latin typeface="Arial" charset="0"/>
                <a:sym typeface="Wingdings" pitchFamily="2" charset="2"/>
              </a:rPr>
              <a:t></a:t>
            </a:r>
            <a:r>
              <a:rPr kumimoji="1" lang="zh-CN" altLang="en-US" sz="2400" dirty="0">
                <a:solidFill>
                  <a:srgbClr val="000099"/>
                </a:solidFill>
                <a:latin typeface="Arial" charset="0"/>
                <a:sym typeface="Wingdings" pitchFamily="2" charset="2"/>
              </a:rPr>
              <a:t> </a:t>
            </a:r>
            <a:r>
              <a:rPr kumimoji="1" lang="zh-CN" altLang="en-US" sz="2400" dirty="0">
                <a:latin typeface="Arial" charset="0"/>
                <a:sym typeface="Wingdings" pitchFamily="2" charset="2"/>
              </a:rPr>
              <a:t>信息码左移</a:t>
            </a:r>
            <a:r>
              <a:rPr kumimoji="1" lang="en-US" altLang="zh-CN" sz="2400" dirty="0">
                <a:latin typeface="Arial" charset="0"/>
                <a:sym typeface="Wingdings" pitchFamily="2" charset="2"/>
              </a:rPr>
              <a:t>4</a:t>
            </a:r>
            <a:r>
              <a:rPr kumimoji="1" lang="zh-CN" altLang="en-US" sz="2400" dirty="0">
                <a:latin typeface="Arial" charset="0"/>
                <a:sym typeface="Wingdings" pitchFamily="2" charset="2"/>
              </a:rPr>
              <a:t>位，用以存放检错码：  </a:t>
            </a:r>
          </a:p>
          <a:p>
            <a:pPr marL="342900" indent="-342900" algn="just" eaLnBrk="1" hangingPunct="1">
              <a:lnSpc>
                <a:spcPct val="110000"/>
              </a:lnSpc>
              <a:spcBef>
                <a:spcPct val="10000"/>
              </a:spcBef>
              <a:spcAft>
                <a:spcPct val="10000"/>
              </a:spcAft>
              <a:buClr>
                <a:srgbClr val="FF0000"/>
              </a:buClr>
              <a:buSzPct val="90000"/>
              <a:buFont typeface="Wingdings" pitchFamily="2" charset="2"/>
              <a:buNone/>
              <a:defRPr/>
            </a:pPr>
            <a:r>
              <a:rPr kumimoji="1" lang="zh-CN" altLang="en-US" sz="2400" dirty="0">
                <a:latin typeface="Arial" charset="0"/>
                <a:sym typeface="Wingdings" pitchFamily="2" charset="2"/>
              </a:rPr>
              <a:t>        </a:t>
            </a:r>
            <a:r>
              <a:rPr kumimoji="1" lang="en-US" altLang="zh-CN" sz="2400" dirty="0">
                <a:latin typeface="Arial" charset="0"/>
                <a:sym typeface="Wingdings" pitchFamily="2" charset="2"/>
              </a:rPr>
              <a:t>10110×2</a:t>
            </a:r>
            <a:r>
              <a:rPr kumimoji="1" lang="en-US" altLang="zh-CN" sz="2400" baseline="30000" dirty="0">
                <a:latin typeface="Arial" charset="0"/>
                <a:sym typeface="Wingdings" pitchFamily="2" charset="2"/>
              </a:rPr>
              <a:t>4</a:t>
            </a:r>
            <a:r>
              <a:rPr kumimoji="1" lang="en-US" altLang="zh-CN" sz="2400" dirty="0">
                <a:latin typeface="Arial" charset="0"/>
                <a:sym typeface="Wingdings" pitchFamily="2" charset="2"/>
              </a:rPr>
              <a:t> </a:t>
            </a:r>
            <a:r>
              <a:rPr kumimoji="1" lang="zh-CN" altLang="en-US" sz="2400" dirty="0">
                <a:latin typeface="Arial" charset="0"/>
                <a:sym typeface="Wingdings" pitchFamily="2" charset="2"/>
              </a:rPr>
              <a:t>＝</a:t>
            </a:r>
            <a:r>
              <a:rPr kumimoji="1" lang="en-US" altLang="zh-CN" sz="2400" dirty="0">
                <a:latin typeface="Arial" charset="0"/>
                <a:sym typeface="Wingdings" pitchFamily="2" charset="2"/>
              </a:rPr>
              <a:t>10110</a:t>
            </a:r>
            <a:r>
              <a:rPr kumimoji="1" lang="en-US" altLang="zh-CN" sz="2400" dirty="0">
                <a:solidFill>
                  <a:srgbClr val="FFC000"/>
                </a:solidFill>
                <a:latin typeface="Arial" charset="0"/>
                <a:sym typeface="Wingdings" pitchFamily="2" charset="2"/>
              </a:rPr>
              <a:t>0000</a:t>
            </a:r>
          </a:p>
          <a:p>
            <a:pPr marL="342900" indent="-342900" algn="just">
              <a:lnSpc>
                <a:spcPct val="110000"/>
              </a:lnSpc>
              <a:spcBef>
                <a:spcPct val="10000"/>
              </a:spcBef>
              <a:spcAft>
                <a:spcPct val="10000"/>
              </a:spcAft>
              <a:buClr>
                <a:srgbClr val="FF0000"/>
              </a:buClr>
              <a:buSzPct val="90000"/>
              <a:defRPr/>
            </a:pPr>
            <a:r>
              <a:rPr kumimoji="1" lang="en-US" altLang="zh-CN" sz="2400" dirty="0">
                <a:solidFill>
                  <a:srgbClr val="000099"/>
                </a:solidFill>
                <a:latin typeface="Arial" charset="0"/>
                <a:sym typeface="Wingdings" pitchFamily="2" charset="2"/>
              </a:rPr>
              <a:t>   </a:t>
            </a:r>
            <a:r>
              <a:rPr kumimoji="1" lang="en-US" altLang="zh-CN" sz="2400" dirty="0">
                <a:solidFill>
                  <a:srgbClr val="00FF00"/>
                </a:solidFill>
                <a:latin typeface="Arial" charset="0"/>
                <a:sym typeface="Wingdings" pitchFamily="2" charset="2"/>
              </a:rPr>
              <a:t></a:t>
            </a:r>
            <a:r>
              <a:rPr kumimoji="1" lang="en-US" altLang="zh-CN" sz="2400" dirty="0">
                <a:solidFill>
                  <a:srgbClr val="000099"/>
                </a:solidFill>
                <a:latin typeface="Arial" charset="0"/>
                <a:sym typeface="Wingdings" pitchFamily="2" charset="2"/>
              </a:rPr>
              <a:t> </a:t>
            </a:r>
            <a:r>
              <a:rPr kumimoji="1" lang="zh-CN" altLang="en-US" sz="2400" dirty="0">
                <a:latin typeface="Arial" charset="0"/>
                <a:sym typeface="Wingdings" pitchFamily="2" charset="2"/>
              </a:rPr>
              <a:t>执行模</a:t>
            </a:r>
            <a:r>
              <a:rPr kumimoji="1" lang="en-US" altLang="zh-CN" sz="2400" dirty="0">
                <a:latin typeface="Arial" charset="0"/>
                <a:sym typeface="Wingdings" pitchFamily="2" charset="2"/>
              </a:rPr>
              <a:t>2</a:t>
            </a:r>
            <a:r>
              <a:rPr kumimoji="1" lang="zh-CN" altLang="en-US" sz="2400" dirty="0">
                <a:latin typeface="Arial" charset="0"/>
                <a:sym typeface="Wingdings" pitchFamily="2" charset="2"/>
              </a:rPr>
              <a:t>除法，得到检错码为</a:t>
            </a:r>
            <a:r>
              <a:rPr kumimoji="1" lang="en-US" altLang="zh-CN" sz="2400" dirty="0">
                <a:solidFill>
                  <a:srgbClr val="FFFF00"/>
                </a:solidFill>
                <a:latin typeface="Arial" charset="0"/>
                <a:sym typeface="Wingdings" pitchFamily="2" charset="2"/>
              </a:rPr>
              <a:t>1111</a:t>
            </a:r>
            <a:r>
              <a:rPr kumimoji="1" lang="zh-CN" altLang="en-US" sz="2400" dirty="0">
                <a:latin typeface="Arial" charset="0"/>
              </a:rPr>
              <a:t> ；</a:t>
            </a:r>
            <a:endParaRPr kumimoji="1" lang="zh-CN" altLang="en-US" sz="2400" dirty="0">
              <a:solidFill>
                <a:srgbClr val="000099"/>
              </a:solidFill>
              <a:latin typeface="Arial" charset="0"/>
            </a:endParaRPr>
          </a:p>
        </p:txBody>
      </p:sp>
      <p:grpSp>
        <p:nvGrpSpPr>
          <p:cNvPr id="2" name="Group 3"/>
          <p:cNvGrpSpPr>
            <a:grpSpLocks/>
          </p:cNvGrpSpPr>
          <p:nvPr/>
        </p:nvGrpSpPr>
        <p:grpSpPr bwMode="auto">
          <a:xfrm>
            <a:off x="3048000" y="3540125"/>
            <a:ext cx="2808288" cy="2765425"/>
            <a:chOff x="3606" y="2280"/>
            <a:chExt cx="1769" cy="1649"/>
          </a:xfrm>
        </p:grpSpPr>
        <p:sp>
          <p:nvSpPr>
            <p:cNvPr id="210948" name="Rectangle 4"/>
            <p:cNvSpPr>
              <a:spLocks noChangeArrowheads="1"/>
            </p:cNvSpPr>
            <p:nvPr/>
          </p:nvSpPr>
          <p:spPr bwMode="auto">
            <a:xfrm>
              <a:off x="3606" y="2296"/>
              <a:ext cx="1769" cy="1633"/>
            </a:xfrm>
            <a:prstGeom prst="rect">
              <a:avLst/>
            </a:prstGeom>
            <a:solidFill>
              <a:srgbClr val="FFFFCC"/>
            </a:solidFill>
            <a:ln w="9525" algn="ctr">
              <a:solidFill>
                <a:srgbClr val="000000"/>
              </a:solidFill>
              <a:miter lim="800000"/>
              <a:headEnd/>
              <a:tailEnd/>
            </a:ln>
            <a:effectLst/>
          </p:spPr>
          <p:txBody>
            <a:bodyPr wrap="none" lIns="0" tIns="0" rIns="0" bIns="0"/>
            <a:lstStyle/>
            <a:p>
              <a:pPr algn="ctr" eaLnBrk="1" hangingPunct="1">
                <a:spcBef>
                  <a:spcPct val="20000"/>
                </a:spcBef>
                <a:buClr>
                  <a:srgbClr val="FF3300"/>
                </a:buClr>
                <a:buSzPct val="60000"/>
                <a:buFont typeface="Wingdings" pitchFamily="2" charset="2"/>
                <a:buNone/>
                <a:defRPr/>
              </a:pPr>
              <a:endParaRPr lang="en-US" altLang="zh-CN" sz="2400">
                <a:solidFill>
                  <a:srgbClr val="0000FF"/>
                </a:solidFill>
                <a:effectLst>
                  <a:outerShdw blurRad="38100" dist="38100" dir="2700000" algn="tl">
                    <a:srgbClr val="000000"/>
                  </a:outerShdw>
                </a:effectLst>
                <a:latin typeface="Times New Roman" pitchFamily="18" charset="0"/>
                <a:sym typeface="Wingdings" pitchFamily="2" charset="2"/>
              </a:endParaRPr>
            </a:p>
            <a:p>
              <a:pPr algn="ctr" eaLnBrk="1" hangingPunct="1">
                <a:spcBef>
                  <a:spcPct val="20000"/>
                </a:spcBef>
                <a:buClr>
                  <a:srgbClr val="FF3300"/>
                </a:buClr>
                <a:buSzPct val="60000"/>
                <a:buFont typeface="Wingdings" pitchFamily="2" charset="2"/>
                <a:buNone/>
                <a:defRPr/>
              </a:pPr>
              <a:r>
                <a:rPr lang="en-US" altLang="zh-CN" sz="2400">
                  <a:solidFill>
                    <a:srgbClr val="0000FF"/>
                  </a:solidFill>
                  <a:effectLst>
                    <a:outerShdw blurRad="38100" dist="38100" dir="2700000" algn="tl">
                      <a:srgbClr val="000000"/>
                    </a:outerShdw>
                  </a:effectLst>
                  <a:latin typeface="Times New Roman" pitchFamily="18" charset="0"/>
                  <a:sym typeface="Wingdings" pitchFamily="2" charset="2"/>
                </a:rPr>
                <a:t>        101100000</a:t>
              </a:r>
            </a:p>
            <a:p>
              <a:pPr algn="ctr" eaLnBrk="1" hangingPunct="1">
                <a:defRPr/>
              </a:pPr>
              <a:endParaRPr kumimoji="1" lang="en-US" altLang="zh-CN" sz="2400">
                <a:solidFill>
                  <a:srgbClr val="0000FF"/>
                </a:solidFill>
                <a:latin typeface="Times New Roman" pitchFamily="18" charset="0"/>
              </a:endParaRPr>
            </a:p>
          </p:txBody>
        </p:sp>
        <p:grpSp>
          <p:nvGrpSpPr>
            <p:cNvPr id="327687" name="Group 5"/>
            <p:cNvGrpSpPr>
              <a:grpSpLocks/>
            </p:cNvGrpSpPr>
            <p:nvPr/>
          </p:nvGrpSpPr>
          <p:grpSpPr bwMode="auto">
            <a:xfrm>
              <a:off x="4150" y="2523"/>
              <a:ext cx="1134" cy="363"/>
              <a:chOff x="4241" y="2523"/>
              <a:chExt cx="1134" cy="363"/>
            </a:xfrm>
          </p:grpSpPr>
          <p:sp>
            <p:nvSpPr>
              <p:cNvPr id="327699" name="Line 6"/>
              <p:cNvSpPr>
                <a:spLocks noChangeShapeType="1"/>
              </p:cNvSpPr>
              <p:nvPr/>
            </p:nvSpPr>
            <p:spPr bwMode="auto">
              <a:xfrm>
                <a:off x="4332" y="2523"/>
                <a:ext cx="104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700" name="Line 7"/>
              <p:cNvSpPr>
                <a:spLocks noChangeShapeType="1"/>
              </p:cNvSpPr>
              <p:nvPr/>
            </p:nvSpPr>
            <p:spPr bwMode="auto">
              <a:xfrm flipH="1">
                <a:off x="4241" y="2523"/>
                <a:ext cx="91" cy="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688" name="Text Box 8"/>
            <p:cNvSpPr txBox="1">
              <a:spLocks noChangeArrowheads="1"/>
            </p:cNvSpPr>
            <p:nvPr/>
          </p:nvSpPr>
          <p:spPr bwMode="auto">
            <a:xfrm>
              <a:off x="3606" y="2523"/>
              <a:ext cx="59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10011</a:t>
              </a:r>
            </a:p>
          </p:txBody>
        </p:sp>
        <p:sp>
          <p:nvSpPr>
            <p:cNvPr id="327689" name="Text Box 9"/>
            <p:cNvSpPr txBox="1">
              <a:spLocks noChangeArrowheads="1"/>
            </p:cNvSpPr>
            <p:nvPr/>
          </p:nvSpPr>
          <p:spPr bwMode="auto">
            <a:xfrm>
              <a:off x="4189" y="2734"/>
              <a:ext cx="59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10011</a:t>
              </a:r>
            </a:p>
          </p:txBody>
        </p:sp>
        <p:sp>
          <p:nvSpPr>
            <p:cNvPr id="327690" name="Line 10"/>
            <p:cNvSpPr>
              <a:spLocks noChangeShapeType="1"/>
            </p:cNvSpPr>
            <p:nvPr/>
          </p:nvSpPr>
          <p:spPr bwMode="auto">
            <a:xfrm>
              <a:off x="4150" y="297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691" name="Text Box 11"/>
            <p:cNvSpPr txBox="1">
              <a:spLocks noChangeArrowheads="1"/>
            </p:cNvSpPr>
            <p:nvPr/>
          </p:nvSpPr>
          <p:spPr bwMode="auto">
            <a:xfrm>
              <a:off x="4377" y="2961"/>
              <a:ext cx="5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10100</a:t>
              </a:r>
            </a:p>
          </p:txBody>
        </p:sp>
        <p:sp>
          <p:nvSpPr>
            <p:cNvPr id="327692" name="Text Box 12"/>
            <p:cNvSpPr txBox="1">
              <a:spLocks noChangeArrowheads="1"/>
            </p:cNvSpPr>
            <p:nvPr/>
          </p:nvSpPr>
          <p:spPr bwMode="auto">
            <a:xfrm>
              <a:off x="4584" y="2280"/>
              <a:ext cx="59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10101</a:t>
              </a:r>
            </a:p>
          </p:txBody>
        </p:sp>
        <p:sp>
          <p:nvSpPr>
            <p:cNvPr id="327693" name="Text Box 13"/>
            <p:cNvSpPr txBox="1">
              <a:spLocks noChangeArrowheads="1"/>
            </p:cNvSpPr>
            <p:nvPr/>
          </p:nvSpPr>
          <p:spPr bwMode="auto">
            <a:xfrm>
              <a:off x="4381" y="3097"/>
              <a:ext cx="59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10011</a:t>
              </a:r>
            </a:p>
          </p:txBody>
        </p:sp>
        <p:sp>
          <p:nvSpPr>
            <p:cNvPr id="327694" name="Line 14"/>
            <p:cNvSpPr>
              <a:spLocks noChangeShapeType="1"/>
            </p:cNvSpPr>
            <p:nvPr/>
          </p:nvSpPr>
          <p:spPr bwMode="auto">
            <a:xfrm>
              <a:off x="4342" y="3339"/>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695" name="Text Box 15"/>
            <p:cNvSpPr txBox="1">
              <a:spLocks noChangeArrowheads="1"/>
            </p:cNvSpPr>
            <p:nvPr/>
          </p:nvSpPr>
          <p:spPr bwMode="auto">
            <a:xfrm>
              <a:off x="4558" y="3278"/>
              <a:ext cx="5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11100</a:t>
              </a:r>
            </a:p>
          </p:txBody>
        </p:sp>
        <p:sp>
          <p:nvSpPr>
            <p:cNvPr id="327696" name="Text Box 16"/>
            <p:cNvSpPr txBox="1">
              <a:spLocks noChangeArrowheads="1"/>
            </p:cNvSpPr>
            <p:nvPr/>
          </p:nvSpPr>
          <p:spPr bwMode="auto">
            <a:xfrm>
              <a:off x="4567" y="3430"/>
              <a:ext cx="596"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eaLnBrk="1" hangingPunct="1">
                <a:lnSpc>
                  <a:spcPct val="100000"/>
                </a:lnSpc>
                <a:spcBef>
                  <a:spcPct val="0"/>
                </a:spcBef>
                <a:spcAft>
                  <a:spcPct val="0"/>
                </a:spcAft>
                <a:buClrTx/>
                <a:buSzTx/>
                <a:buFontTx/>
                <a:buNone/>
              </a:pPr>
              <a:r>
                <a:rPr lang="en-US" altLang="zh-CN" sz="2400" b="0">
                  <a:solidFill>
                    <a:srgbClr val="0000FF"/>
                  </a:solidFill>
                </a:rPr>
                <a:t>10011</a:t>
              </a:r>
            </a:p>
          </p:txBody>
        </p:sp>
        <p:sp>
          <p:nvSpPr>
            <p:cNvPr id="327697" name="Line 17"/>
            <p:cNvSpPr>
              <a:spLocks noChangeShapeType="1"/>
            </p:cNvSpPr>
            <p:nvPr/>
          </p:nvSpPr>
          <p:spPr bwMode="auto">
            <a:xfrm>
              <a:off x="4528" y="3672"/>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962" name="Text Box 18"/>
            <p:cNvSpPr txBox="1">
              <a:spLocks noChangeArrowheads="1"/>
            </p:cNvSpPr>
            <p:nvPr/>
          </p:nvSpPr>
          <p:spPr bwMode="auto">
            <a:xfrm>
              <a:off x="4658" y="3621"/>
              <a:ext cx="500" cy="273"/>
            </a:xfrm>
            <a:prstGeom prst="rect">
              <a:avLst/>
            </a:prstGeom>
            <a:noFill/>
            <a:ln w="9525" algn="ctr">
              <a:noFill/>
              <a:miter lim="800000"/>
              <a:headEnd/>
              <a:tailEnd/>
            </a:ln>
            <a:effectLst/>
          </p:spPr>
          <p:txBody>
            <a:bodyPr wrap="none">
              <a:spAutoFit/>
            </a:bodyPr>
            <a:lstStyle/>
            <a:p>
              <a:pPr algn="just" eaLnBrk="1" hangingPunct="1">
                <a:defRPr/>
              </a:pPr>
              <a:r>
                <a:rPr kumimoji="1" lang="en-US" altLang="zh-CN" sz="2400">
                  <a:solidFill>
                    <a:srgbClr val="0000FF"/>
                  </a:solidFill>
                  <a:effectLst>
                    <a:outerShdw blurRad="38100" dist="38100" dir="2700000" algn="tl">
                      <a:srgbClr val="C0C0C0"/>
                    </a:outerShdw>
                  </a:effectLst>
                  <a:latin typeface="Times New Roman" pitchFamily="18" charset="0"/>
                </a:rPr>
                <a:t>1111</a:t>
              </a:r>
            </a:p>
          </p:txBody>
        </p:sp>
      </p:grpSp>
    </p:spTree>
    <p:extLst>
      <p:ext uri="{BB962C8B-B14F-4D97-AF65-F5344CB8AC3E}">
        <p14:creationId xmlns:p14="http://schemas.microsoft.com/office/powerpoint/2010/main" val="368136908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0946">
                                            <p:txEl>
                                              <p:pRg st="2" end="2"/>
                                            </p:txEl>
                                          </p:spTgt>
                                        </p:tgtEl>
                                        <p:attrNameLst>
                                          <p:attrName>style.visibility</p:attrName>
                                        </p:attrNameLst>
                                      </p:cBhvr>
                                      <p:to>
                                        <p:strVal val="visible"/>
                                      </p:to>
                                    </p:set>
                                    <p:animEffect transition="in" filter="wipe(left)">
                                      <p:cBhvr>
                                        <p:cTn id="7" dur="500"/>
                                        <p:tgtEl>
                                          <p:spTgt spid="210946">
                                            <p:txEl>
                                              <p:pRg st="2" end="2"/>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10946">
                                            <p:txEl>
                                              <p:pRg st="3" end="3"/>
                                            </p:txEl>
                                          </p:spTgt>
                                        </p:tgtEl>
                                        <p:attrNameLst>
                                          <p:attrName>style.visibility</p:attrName>
                                        </p:attrNameLst>
                                      </p:cBhvr>
                                      <p:to>
                                        <p:strVal val="visible"/>
                                      </p:to>
                                    </p:set>
                                    <p:animEffect transition="in" filter="wipe(left)">
                                      <p:cBhvr>
                                        <p:cTn id="11" dur="500"/>
                                        <p:tgtEl>
                                          <p:spTgt spid="210946">
                                            <p:txEl>
                                              <p:pRg st="3" end="3"/>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10946">
                                            <p:txEl>
                                              <p:pRg st="4" end="4"/>
                                            </p:txEl>
                                          </p:spTgt>
                                        </p:tgtEl>
                                        <p:attrNameLst>
                                          <p:attrName>style.visibility</p:attrName>
                                        </p:attrNameLst>
                                      </p:cBhvr>
                                      <p:to>
                                        <p:strVal val="visible"/>
                                      </p:to>
                                    </p:set>
                                    <p:animEffect transition="in" filter="wipe(left)">
                                      <p:cBhvr>
                                        <p:cTn id="16" dur="500"/>
                                        <p:tgtEl>
                                          <p:spTgt spid="210946">
                                            <p:txEl>
                                              <p:pRg st="4" end="4"/>
                                            </p:txEl>
                                          </p:spTgt>
                                        </p:tgtEl>
                                      </p:cBhvr>
                                    </p:animEffect>
                                  </p:childTnLst>
                                </p:cTn>
                              </p:par>
                            </p:childTnLst>
                          </p:cTn>
                        </p:par>
                        <p:par>
                          <p:cTn id="17" fill="hold" nodeType="afterGroup">
                            <p:stCondLst>
                              <p:cond delay="500"/>
                            </p:stCondLst>
                            <p:childTnLst>
                              <p:par>
                                <p:cTn id="18" presetID="1" presetClass="entr" presetSubtype="0" fill="hold" nodeType="afterEffect">
                                  <p:stCondLst>
                                    <p:cond delay="50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CBA01389-65A1-4E33-A343-C1E31585E62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92</a:t>
            </a:fld>
            <a:endParaRPr kumimoji="0" lang="en-US" altLang="zh-CN" sz="1400" b="0">
              <a:solidFill>
                <a:srgbClr val="FF99FF"/>
              </a:solidFill>
              <a:latin typeface="Arial" panose="020B0604020202020204" pitchFamily="34" charset="0"/>
            </a:endParaRPr>
          </a:p>
        </p:txBody>
      </p:sp>
      <p:sp>
        <p:nvSpPr>
          <p:cNvPr id="215042" name="Rectangle 2"/>
          <p:cNvSpPr>
            <a:spLocks noGrp="1" noChangeArrowheads="1"/>
          </p:cNvSpPr>
          <p:nvPr>
            <p:ph type="title"/>
          </p:nvPr>
        </p:nvSpPr>
        <p:spPr/>
        <p:txBody>
          <a:bodyPr/>
          <a:lstStyle/>
          <a:p>
            <a:pPr eaLnBrk="1" hangingPunct="1">
              <a:defRPr/>
            </a:pPr>
            <a:r>
              <a:rPr lang="zh-CN" altLang="en-US"/>
              <a:t>小结</a:t>
            </a:r>
          </a:p>
        </p:txBody>
      </p:sp>
      <p:sp>
        <p:nvSpPr>
          <p:cNvPr id="215043" name="Rectangle 3"/>
          <p:cNvSpPr>
            <a:spLocks noGrp="1" noChangeArrowheads="1"/>
          </p:cNvSpPr>
          <p:nvPr>
            <p:ph type="body" idx="1"/>
          </p:nvPr>
        </p:nvSpPr>
        <p:spPr>
          <a:xfrm>
            <a:off x="609600" y="1295400"/>
            <a:ext cx="8077200" cy="5105400"/>
          </a:xfrm>
        </p:spPr>
        <p:txBody>
          <a:bodyPr/>
          <a:lstStyle/>
          <a:p>
            <a:pPr eaLnBrk="1" hangingPunct="1"/>
            <a:r>
              <a:rPr lang="zh-CN" altLang="en-US" sz="2400" dirty="0"/>
              <a:t>存储器的分类、特点、性能指标</a:t>
            </a:r>
          </a:p>
          <a:p>
            <a:pPr eaLnBrk="1" hangingPunct="1"/>
            <a:r>
              <a:rPr lang="zh-CN" altLang="en-US" sz="2400" dirty="0"/>
              <a:t>针对嵌入式系统的特点，介绍了各种存储器的使用方法。</a:t>
            </a:r>
          </a:p>
          <a:p>
            <a:pPr eaLnBrk="1" hangingPunct="1"/>
            <a:r>
              <a:rPr lang="zh-CN" altLang="en-US" sz="2400" dirty="0"/>
              <a:t>通过本章的学习，学会存储器的选型、存储器子系统的综合设计，也包括价格因素。</a:t>
            </a:r>
          </a:p>
          <a:p>
            <a:pPr eaLnBrk="1" hangingPunct="1"/>
            <a:endParaRPr lang="zh-CN" altLang="en-US" sz="2400" dirty="0"/>
          </a:p>
          <a:p>
            <a:pPr eaLnBrk="1" hangingPunct="1"/>
            <a:endParaRPr lang="zh-CN" altLang="en-US" sz="2400" dirty="0"/>
          </a:p>
          <a:p>
            <a:pPr eaLnBrk="1" hangingPunct="1"/>
            <a:r>
              <a:rPr lang="zh-CN" altLang="en-US" sz="2400" dirty="0">
                <a:solidFill>
                  <a:schemeClr val="tx1"/>
                </a:solidFill>
              </a:rPr>
              <a:t>查询路由器的嵌入式硬件系统中，一般都会采用哪些存储器，各有什么用途？</a:t>
            </a:r>
          </a:p>
          <a:p>
            <a:pPr eaLnBrk="1" hangingPunct="1"/>
            <a:r>
              <a:rPr lang="zh-CN" altLang="en-US" sz="2400" dirty="0">
                <a:solidFill>
                  <a:schemeClr val="tx1"/>
                </a:solidFill>
              </a:rPr>
              <a:t>总结</a:t>
            </a:r>
            <a:r>
              <a:rPr lang="en-US" altLang="zh-CN" sz="2400" dirty="0">
                <a:solidFill>
                  <a:schemeClr val="tx1"/>
                </a:solidFill>
              </a:rPr>
              <a:t>Flash</a:t>
            </a:r>
            <a:r>
              <a:rPr lang="zh-CN" altLang="en-US" sz="2400" dirty="0">
                <a:solidFill>
                  <a:schemeClr val="tx1"/>
                </a:solidFill>
              </a:rPr>
              <a:t>的分类，比较其体系结构、工作原理、性能及使用方法等方面的差异。</a:t>
            </a:r>
            <a:endParaRPr lang="en-US" altLang="zh-CN" sz="2400" dirty="0">
              <a:solidFill>
                <a:schemeClr val="tx1"/>
              </a:solidFill>
            </a:endParaRPr>
          </a:p>
          <a:p>
            <a:pPr eaLnBrk="1" hangingPunct="1"/>
            <a:r>
              <a:rPr lang="zh-CN" altLang="en-US" sz="2400" dirty="0">
                <a:solidFill>
                  <a:schemeClr val="tx1"/>
                </a:solidFill>
              </a:rPr>
              <a:t>分析、比较</a:t>
            </a:r>
            <a:r>
              <a:rPr lang="en-US" altLang="zh-CN" sz="2400" dirty="0">
                <a:solidFill>
                  <a:schemeClr val="tx1"/>
                </a:solidFill>
              </a:rPr>
              <a:t>BBSRAM</a:t>
            </a:r>
            <a:r>
              <a:rPr lang="zh-CN" altLang="en-US" sz="2400" dirty="0">
                <a:solidFill>
                  <a:schemeClr val="tx1"/>
                </a:solidFill>
              </a:rPr>
              <a:t>和</a:t>
            </a:r>
            <a:r>
              <a:rPr lang="en-US" altLang="zh-CN" sz="2400" dirty="0" err="1">
                <a:solidFill>
                  <a:schemeClr val="tx1"/>
                </a:solidFill>
              </a:rPr>
              <a:t>nvSRAM</a:t>
            </a:r>
            <a:r>
              <a:rPr lang="zh-CN" altLang="en-US" sz="2400" dirty="0">
                <a:solidFill>
                  <a:schemeClr val="tx1"/>
                </a:solidFill>
              </a:rPr>
              <a:t>的原理和特点。</a:t>
            </a:r>
          </a:p>
        </p:txBody>
      </p:sp>
    </p:spTree>
    <p:extLst>
      <p:ext uri="{BB962C8B-B14F-4D97-AF65-F5344CB8AC3E}">
        <p14:creationId xmlns:p14="http://schemas.microsoft.com/office/powerpoint/2010/main" val="86334369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215043">
                                            <p:txEl>
                                              <p:pRg st="6" end="6"/>
                                            </p:txEl>
                                          </p:spTgt>
                                        </p:tgtEl>
                                        <p:attrNameLst>
                                          <p:attrName>style.visibility</p:attrName>
                                        </p:attrNameLst>
                                      </p:cBhvr>
                                      <p:to>
                                        <p:strVal val="visible"/>
                                      </p:to>
                                    </p:set>
                                    <p:animEffect transition="in" filter="fade">
                                      <p:cBhvr>
                                        <p:cTn id="7" dur="1000"/>
                                        <p:tgtEl>
                                          <p:spTgt spid="215043">
                                            <p:txEl>
                                              <p:pRg st="6" end="6"/>
                                            </p:txEl>
                                          </p:spTgt>
                                        </p:tgtEl>
                                      </p:cBhvr>
                                    </p:animEffect>
                                  </p:childTnLst>
                                </p:cTn>
                              </p:par>
                            </p:childTnLst>
                          </p:cTn>
                        </p:par>
                        <p:par>
                          <p:cTn id="8" fill="hold" nodeType="afterGroup">
                            <p:stCondLst>
                              <p:cond delay="1000"/>
                            </p:stCondLst>
                            <p:childTnLst>
                              <p:par>
                                <p:cTn id="9" presetID="10" presetClass="entr" presetSubtype="0" fill="hold" nodeType="afterEffect">
                                  <p:stCondLst>
                                    <p:cond delay="0"/>
                                  </p:stCondLst>
                                  <p:childTnLst>
                                    <p:set>
                                      <p:cBhvr>
                                        <p:cTn id="10" dur="1" fill="hold">
                                          <p:stCondLst>
                                            <p:cond delay="0"/>
                                          </p:stCondLst>
                                        </p:cTn>
                                        <p:tgtEl>
                                          <p:spTgt spid="215043">
                                            <p:txEl>
                                              <p:pRg st="7" end="7"/>
                                            </p:txEl>
                                          </p:spTgt>
                                        </p:tgtEl>
                                        <p:attrNameLst>
                                          <p:attrName>style.visibility</p:attrName>
                                        </p:attrNameLst>
                                      </p:cBhvr>
                                      <p:to>
                                        <p:strVal val="visible"/>
                                      </p:to>
                                    </p:set>
                                    <p:animEffect transition="in" filter="fade">
                                      <p:cBhvr>
                                        <p:cTn id="11" dur="1000"/>
                                        <p:tgtEl>
                                          <p:spTgt spid="215043">
                                            <p:txEl>
                                              <p:pRg st="7" end="7"/>
                                            </p:txEl>
                                          </p:spTgt>
                                        </p:tgtEl>
                                      </p:cBhvr>
                                    </p:animEffect>
                                  </p:childTnLst>
                                </p:cTn>
                              </p:par>
                            </p:childTnLst>
                          </p:cTn>
                        </p:par>
                        <p:par>
                          <p:cTn id="12" fill="hold" nodeType="afterGroup">
                            <p:stCondLst>
                              <p:cond delay="2000"/>
                            </p:stCondLst>
                            <p:childTnLst>
                              <p:par>
                                <p:cTn id="13" presetID="27" presetClass="emph" presetSubtype="0" repeatCount="3000" fill="hold" nodeType="afterEffect">
                                  <p:stCondLst>
                                    <p:cond delay="0"/>
                                  </p:stCondLst>
                                  <p:childTnLst>
                                    <p:animClr clrSpc="rgb" dir="cw">
                                      <p:cBhvr override="childStyle">
                                        <p:cTn id="14" dur="250" autoRev="1" fill="hold"/>
                                        <p:tgtEl>
                                          <p:spTgt spid="215043">
                                            <p:txEl>
                                              <p:pRg st="6" end="6"/>
                                            </p:txEl>
                                          </p:spTgt>
                                        </p:tgtEl>
                                        <p:attrNameLst>
                                          <p:attrName>style.color</p:attrName>
                                        </p:attrNameLst>
                                      </p:cBhvr>
                                      <p:to>
                                        <a:schemeClr val="bg1"/>
                                      </p:to>
                                    </p:animClr>
                                    <p:animClr clrSpc="rgb" dir="cw">
                                      <p:cBhvr>
                                        <p:cTn id="15" dur="250" autoRev="1" fill="hold"/>
                                        <p:tgtEl>
                                          <p:spTgt spid="215043">
                                            <p:txEl>
                                              <p:pRg st="6" end="6"/>
                                            </p:txEl>
                                          </p:spTgt>
                                        </p:tgtEl>
                                        <p:attrNameLst>
                                          <p:attrName>fillcolor</p:attrName>
                                        </p:attrNameLst>
                                      </p:cBhvr>
                                      <p:to>
                                        <a:schemeClr val="bg1"/>
                                      </p:to>
                                    </p:animClr>
                                    <p:set>
                                      <p:cBhvr>
                                        <p:cTn id="16" dur="250" autoRev="1" fill="hold"/>
                                        <p:tgtEl>
                                          <p:spTgt spid="215043">
                                            <p:txEl>
                                              <p:pRg st="6" end="6"/>
                                            </p:txEl>
                                          </p:spTgt>
                                        </p:tgtEl>
                                        <p:attrNameLst>
                                          <p:attrName>fill.type</p:attrName>
                                        </p:attrNameLst>
                                      </p:cBhvr>
                                      <p:to>
                                        <p:strVal val="solid"/>
                                      </p:to>
                                    </p:set>
                                    <p:set>
                                      <p:cBhvr>
                                        <p:cTn id="17" dur="250" autoRev="1" fill="hold"/>
                                        <p:tgtEl>
                                          <p:spTgt spid="215043">
                                            <p:txEl>
                                              <p:pRg st="6" end="6"/>
                                            </p:txEl>
                                          </p:spTgt>
                                        </p:tgtEl>
                                        <p:attrNameLst>
                                          <p:attrName>fill.on</p:attrName>
                                        </p:attrNameLst>
                                      </p:cBhvr>
                                      <p:to>
                                        <p:strVal val="true"/>
                                      </p:to>
                                    </p:set>
                                  </p:childTnLst>
                                </p:cTn>
                              </p:par>
                            </p:childTnLst>
                          </p:cTn>
                        </p:par>
                        <p:par>
                          <p:cTn id="18" fill="hold" nodeType="afterGroup">
                            <p:stCondLst>
                              <p:cond delay="3500"/>
                            </p:stCondLst>
                            <p:childTnLst>
                              <p:par>
                                <p:cTn id="19" presetID="27" presetClass="emph" presetSubtype="0" repeatCount="3000" fill="hold" nodeType="afterEffect">
                                  <p:stCondLst>
                                    <p:cond delay="0"/>
                                  </p:stCondLst>
                                  <p:childTnLst>
                                    <p:animClr clrSpc="rgb" dir="cw">
                                      <p:cBhvr override="childStyle">
                                        <p:cTn id="20" dur="250" autoRev="1" fill="hold"/>
                                        <p:tgtEl>
                                          <p:spTgt spid="215043">
                                            <p:txEl>
                                              <p:pRg st="7" end="7"/>
                                            </p:txEl>
                                          </p:spTgt>
                                        </p:tgtEl>
                                        <p:attrNameLst>
                                          <p:attrName>style.color</p:attrName>
                                        </p:attrNameLst>
                                      </p:cBhvr>
                                      <p:to>
                                        <a:schemeClr val="bg1"/>
                                      </p:to>
                                    </p:animClr>
                                    <p:animClr clrSpc="rgb" dir="cw">
                                      <p:cBhvr>
                                        <p:cTn id="21" dur="250" autoRev="1" fill="hold"/>
                                        <p:tgtEl>
                                          <p:spTgt spid="215043">
                                            <p:txEl>
                                              <p:pRg st="7" end="7"/>
                                            </p:txEl>
                                          </p:spTgt>
                                        </p:tgtEl>
                                        <p:attrNameLst>
                                          <p:attrName>fillcolor</p:attrName>
                                        </p:attrNameLst>
                                      </p:cBhvr>
                                      <p:to>
                                        <a:schemeClr val="bg1"/>
                                      </p:to>
                                    </p:animClr>
                                    <p:set>
                                      <p:cBhvr>
                                        <p:cTn id="22" dur="250" autoRev="1" fill="hold"/>
                                        <p:tgtEl>
                                          <p:spTgt spid="215043">
                                            <p:txEl>
                                              <p:pRg st="7" end="7"/>
                                            </p:txEl>
                                          </p:spTgt>
                                        </p:tgtEl>
                                        <p:attrNameLst>
                                          <p:attrName>fill.type</p:attrName>
                                        </p:attrNameLst>
                                      </p:cBhvr>
                                      <p:to>
                                        <p:strVal val="solid"/>
                                      </p:to>
                                    </p:set>
                                    <p:set>
                                      <p:cBhvr>
                                        <p:cTn id="23" dur="250" autoRev="1" fill="hold"/>
                                        <p:tgtEl>
                                          <p:spTgt spid="215043">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1158</TotalTime>
  <Words>8680</Words>
  <Application>Microsoft Office PowerPoint</Application>
  <PresentationFormat>全屏显示(4:3)</PresentationFormat>
  <Paragraphs>672</Paragraphs>
  <Slides>92</Slides>
  <Notes>20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92</vt:i4>
      </vt:variant>
    </vt:vector>
  </HeadingPairs>
  <TitlesOfParts>
    <vt:vector size="106" baseType="lpstr">
      <vt:lpstr>Arial Unicode MS</vt:lpstr>
      <vt:lpstr>PingFang SC</vt:lpstr>
      <vt:lpstr>楷体</vt:lpstr>
      <vt:lpstr>宋体</vt:lpstr>
      <vt:lpstr>Arial</vt:lpstr>
      <vt:lpstr>Calibri</vt:lpstr>
      <vt:lpstr>Century Gothic</vt:lpstr>
      <vt:lpstr>Times New Roman</vt:lpstr>
      <vt:lpstr>Wingdings</vt:lpstr>
      <vt:lpstr>Wingdings 3</vt:lpstr>
      <vt:lpstr>离子</vt:lpstr>
      <vt:lpstr>图片</vt:lpstr>
      <vt:lpstr>Visio</vt:lpstr>
      <vt:lpstr>Microsoft Visio 2003-2010 Drawing</vt:lpstr>
      <vt:lpstr>嵌入式存储器子系统</vt:lpstr>
      <vt:lpstr>PowerPoint 演示文稿</vt:lpstr>
      <vt:lpstr>PowerPoint 演示文稿</vt:lpstr>
      <vt:lpstr>PowerPoint 演示文稿</vt:lpstr>
      <vt:lpstr>PowerPoint 演示文稿</vt:lpstr>
      <vt:lpstr>存储器结构模型 </vt:lpstr>
      <vt:lpstr>PowerPoint 演示文稿</vt:lpstr>
      <vt:lpstr>存储器操作流程</vt:lpstr>
      <vt:lpstr>PowerPoint 演示文稿</vt:lpstr>
      <vt:lpstr>PowerPoint 演示文稿</vt:lpstr>
      <vt:lpstr>PowerPoint 演示文稿</vt:lpstr>
      <vt:lpstr>PowerPoint 演示文稿</vt:lpstr>
      <vt:lpstr>PowerPoint 演示文稿</vt:lpstr>
      <vt:lpstr>PowerPoint 演示文稿</vt:lpstr>
      <vt:lpstr>存储器的性能指标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随机存储器</vt:lpstr>
      <vt:lpstr>SRAM</vt:lpstr>
      <vt:lpstr>PowerPoint 演示文稿</vt:lpstr>
      <vt:lpstr>PowerPoint 演示文稿</vt:lpstr>
      <vt:lpstr>SRAM示例：IS64WV1288DBLL SRAM</vt:lpstr>
      <vt:lpstr>PowerPoint 演示文稿</vt:lpstr>
      <vt:lpstr>SRAM示例：IS62C1024</vt:lpstr>
      <vt:lpstr>PowerPoint 演示文稿</vt:lpstr>
      <vt:lpstr>DRAM</vt:lpstr>
      <vt:lpstr>PowerPoint 演示文稿</vt:lpstr>
      <vt:lpstr>PowerPoint 演示文稿</vt:lpstr>
      <vt:lpstr>PowerPoint 演示文稿</vt:lpstr>
      <vt:lpstr>PowerPoint 演示文稿</vt:lpstr>
      <vt:lpstr>PowerPoint 演示文稿</vt:lpstr>
      <vt:lpstr>SDRAM示例：美光MT46H16M32LG</vt:lpstr>
      <vt:lpstr>DRAM示例：MT48CL4M16A2</vt:lpstr>
      <vt:lpstr>双端口RAM</vt:lpstr>
      <vt:lpstr>PowerPoint 演示文稿</vt:lpstr>
      <vt:lpstr>PowerPoint 演示文稿</vt:lpstr>
      <vt:lpstr>PowerPoint 演示文稿</vt:lpstr>
      <vt:lpstr>双端口RAM工作方式</vt:lpstr>
      <vt:lpstr>PowerPoint 演示文稿</vt:lpstr>
      <vt:lpstr>只读存储器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EEPROM示例：AT24C16</vt:lpstr>
      <vt:lpstr>只读存储器的编程与设备</vt:lpstr>
      <vt:lpstr>混合存储器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Flash示例：美光N25Q512A串行NOR Flash存储芯片</vt:lpstr>
      <vt:lpstr>Flash示例：三星K9GAG08B0M并行接口NAND Flash存储芯片</vt:lpstr>
      <vt:lpstr>PowerPoint 演示文稿</vt:lpstr>
      <vt:lpstr>PowerPoint 演示文稿</vt:lpstr>
      <vt:lpstr>FeRAM示例：Cypress FM24CL16B铁电存储器芯片</vt:lpstr>
      <vt:lpstr>FeRAM示例2：Cypress FM22LD16铁电存储器芯片</vt:lpstr>
      <vt:lpstr>PowerPoint 演示文稿</vt:lpstr>
      <vt:lpstr>PowerPoint 演示文稿</vt:lpstr>
      <vt:lpstr>PowerPoint 演示文稿</vt:lpstr>
      <vt:lpstr>nvSRAM示例：Cypress CY14B104M nvSRAM存储芯片</vt:lpstr>
      <vt:lpstr>PowerPoint 演示文稿</vt:lpstr>
      <vt:lpstr>PowerPoint 演示文稿</vt:lpstr>
      <vt:lpstr>PowerPoint 演示文稿</vt:lpstr>
      <vt:lpstr>PowerPoint 演示文稿</vt:lpstr>
      <vt:lpstr>电子线路问题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NPU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L G</cp:lastModifiedBy>
  <cp:revision>271</cp:revision>
  <dcterms:created xsi:type="dcterms:W3CDTF">2016-12-27T01:48:40Z</dcterms:created>
  <dcterms:modified xsi:type="dcterms:W3CDTF">2025-03-24T13:05:13Z</dcterms:modified>
</cp:coreProperties>
</file>