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7"/>
  </p:notesMasterIdLst>
  <p:sldIdLst>
    <p:sldId id="256" r:id="rId2"/>
    <p:sldId id="320" r:id="rId3"/>
    <p:sldId id="257" r:id="rId4"/>
    <p:sldId id="263" r:id="rId5"/>
    <p:sldId id="258" r:id="rId6"/>
    <p:sldId id="262" r:id="rId7"/>
    <p:sldId id="264" r:id="rId8"/>
    <p:sldId id="265" r:id="rId9"/>
    <p:sldId id="266" r:id="rId10"/>
    <p:sldId id="269" r:id="rId11"/>
    <p:sldId id="259" r:id="rId12"/>
    <p:sldId id="270" r:id="rId13"/>
    <p:sldId id="271" r:id="rId14"/>
    <p:sldId id="273" r:id="rId15"/>
    <p:sldId id="274" r:id="rId16"/>
    <p:sldId id="298" r:id="rId17"/>
    <p:sldId id="276" r:id="rId18"/>
    <p:sldId id="277" r:id="rId19"/>
    <p:sldId id="278" r:id="rId20"/>
    <p:sldId id="279" r:id="rId21"/>
    <p:sldId id="284" r:id="rId22"/>
    <p:sldId id="286" r:id="rId23"/>
    <p:sldId id="299" r:id="rId24"/>
    <p:sldId id="300" r:id="rId25"/>
    <p:sldId id="321" r:id="rId26"/>
    <p:sldId id="322" r:id="rId27"/>
    <p:sldId id="323" r:id="rId28"/>
    <p:sldId id="291" r:id="rId29"/>
    <p:sldId id="260" r:id="rId30"/>
    <p:sldId id="302" r:id="rId31"/>
    <p:sldId id="303" r:id="rId32"/>
    <p:sldId id="304" r:id="rId33"/>
    <p:sldId id="305" r:id="rId34"/>
    <p:sldId id="306" r:id="rId35"/>
    <p:sldId id="307" r:id="rId36"/>
    <p:sldId id="311" r:id="rId37"/>
    <p:sldId id="308" r:id="rId38"/>
    <p:sldId id="309" r:id="rId39"/>
    <p:sldId id="261" r:id="rId40"/>
    <p:sldId id="312" r:id="rId41"/>
    <p:sldId id="313" r:id="rId42"/>
    <p:sldId id="314" r:id="rId43"/>
    <p:sldId id="315" r:id="rId44"/>
    <p:sldId id="317" r:id="rId45"/>
    <p:sldId id="318" r:id="rId4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FF"/>
    <a:srgbClr val="00CC00"/>
    <a:srgbClr val="FFFFCC"/>
    <a:srgbClr val="00CC66"/>
    <a:srgbClr val="00B050"/>
    <a:srgbClr val="FF00FF"/>
    <a:srgbClr val="008000"/>
    <a:srgbClr val="000000"/>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223" d="100"/>
          <a:sy n="223" d="100"/>
        </p:scale>
        <p:origin x="210" y="80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C71D1C-6F72-49C2-8A4B-2C84992F65A4}" type="datetimeFigureOut">
              <a:rPr lang="zh-CN" altLang="en-US" smtClean="0"/>
              <a:t>2025/3/10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55579-C5B6-43E5-A470-423433565C78}" type="slidenum">
              <a:rPr lang="zh-CN" altLang="en-US" smtClean="0"/>
              <a:t>‹#›</a:t>
            </a:fld>
            <a:endParaRPr lang="zh-CN" altLang="en-US"/>
          </a:p>
        </p:txBody>
      </p:sp>
    </p:spTree>
    <p:extLst>
      <p:ext uri="{BB962C8B-B14F-4D97-AF65-F5344CB8AC3E}">
        <p14:creationId xmlns:p14="http://schemas.microsoft.com/office/powerpoint/2010/main" val="191195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555579-C5B6-43E5-A470-423433565C78}" type="slidenum">
              <a:rPr lang="zh-CN" altLang="en-US" smtClean="0"/>
              <a:t>1</a:t>
            </a:fld>
            <a:endParaRPr lang="zh-CN" altLang="en-US"/>
          </a:p>
        </p:txBody>
      </p:sp>
    </p:spTree>
    <p:extLst>
      <p:ext uri="{BB962C8B-B14F-4D97-AF65-F5344CB8AC3E}">
        <p14:creationId xmlns:p14="http://schemas.microsoft.com/office/powerpoint/2010/main" val="2749554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2us=12s÷6MHz</a:t>
            </a:r>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t>15</a:t>
            </a:fld>
            <a:endParaRPr lang="zh-CN" altLang="en-US"/>
          </a:p>
        </p:txBody>
      </p:sp>
    </p:spTree>
    <p:extLst>
      <p:ext uri="{BB962C8B-B14F-4D97-AF65-F5344CB8AC3E}">
        <p14:creationId xmlns:p14="http://schemas.microsoft.com/office/powerpoint/2010/main" val="109697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94DFE11-65F2-415F-A70A-61254ABB4DE0}" type="slidenum">
              <a:rPr lang="en-US" altLang="zh-CN" sz="1300" smtClean="0"/>
              <a:pPr>
                <a:spcBef>
                  <a:spcPct val="0"/>
                </a:spcBef>
              </a:pPr>
              <a:t>17</a:t>
            </a:fld>
            <a:endParaRPr lang="en-US" altLang="zh-CN" sz="1300"/>
          </a:p>
        </p:txBody>
      </p:sp>
      <p:sp>
        <p:nvSpPr>
          <p:cNvPr id="343043" name="Rectangle 2"/>
          <p:cNvSpPr>
            <a:spLocks noGrp="1" noRot="1" noChangeAspect="1" noChangeArrowheads="1" noTextEdit="1"/>
          </p:cNvSpPr>
          <p:nvPr>
            <p:ph type="sldImg"/>
          </p:nvPr>
        </p:nvSpPr>
        <p:spPr>
          <a:xfrm>
            <a:off x="992188" y="768350"/>
            <a:ext cx="5114925" cy="3836988"/>
          </a:xfrm>
          <a:ln/>
        </p:spPr>
      </p:sp>
      <p:sp>
        <p:nvSpPr>
          <p:cNvPr id="343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T=rc,</a:t>
            </a:r>
            <a:r>
              <a:rPr lang="zh-CN" altLang="en-US">
                <a:latin typeface="Arial" panose="020B0604020202020204" pitchFamily="34" charset="0"/>
              </a:rPr>
              <a:t>充电时间常数</a:t>
            </a:r>
          </a:p>
          <a:p>
            <a:pPr eaLnBrk="1" hangingPunct="1"/>
            <a:endParaRPr lang="zh-CN" altLang="en-US">
              <a:latin typeface="Arial" panose="020B0604020202020204" pitchFamily="34" charset="0"/>
            </a:endParaRPr>
          </a:p>
          <a:p>
            <a:pPr eaLnBrk="1" hangingPunct="1"/>
            <a:r>
              <a:rPr lang="zh-CN" altLang="en-US">
                <a:latin typeface="Arial" panose="020B0604020202020204" pitchFamily="34" charset="0"/>
              </a:rPr>
              <a:t>通电时，电容</a:t>
            </a:r>
            <a:r>
              <a:rPr lang="en-US" altLang="zh-CN">
                <a:latin typeface="Arial" panose="020B0604020202020204" pitchFamily="34" charset="0"/>
              </a:rPr>
              <a:t>E1</a:t>
            </a:r>
            <a:r>
              <a:rPr lang="zh-CN" altLang="en-US">
                <a:latin typeface="Arial" panose="020B0604020202020204" pitchFamily="34" charset="0"/>
              </a:rPr>
              <a:t>两端相当于短路，</a:t>
            </a:r>
            <a:r>
              <a:rPr lang="en-US" altLang="zh-CN">
                <a:latin typeface="Arial" panose="020B0604020202020204" pitchFamily="34" charset="0"/>
              </a:rPr>
              <a:t>RST</a:t>
            </a:r>
            <a:r>
              <a:rPr lang="zh-CN" altLang="en-US">
                <a:latin typeface="Arial" panose="020B0604020202020204" pitchFamily="34" charset="0"/>
              </a:rPr>
              <a:t>引脚上为高电平，然后电源通过电阻</a:t>
            </a:r>
            <a:r>
              <a:rPr lang="en-US" altLang="zh-CN">
                <a:latin typeface="Arial" panose="020B0604020202020204" pitchFamily="34" charset="0"/>
              </a:rPr>
              <a:t>R1</a:t>
            </a:r>
            <a:r>
              <a:rPr lang="zh-CN" altLang="en-US">
                <a:latin typeface="Arial" panose="020B0604020202020204" pitchFamily="34" charset="0"/>
              </a:rPr>
              <a:t>对电容</a:t>
            </a:r>
            <a:r>
              <a:rPr lang="en-US" altLang="zh-CN">
                <a:latin typeface="Arial" panose="020B0604020202020204" pitchFamily="34" charset="0"/>
              </a:rPr>
              <a:t>E1</a:t>
            </a:r>
            <a:r>
              <a:rPr lang="zh-CN" altLang="en-US">
                <a:latin typeface="Arial" panose="020B0604020202020204" pitchFamily="34" charset="0"/>
              </a:rPr>
              <a:t>充电，</a:t>
            </a:r>
            <a:r>
              <a:rPr lang="en-US" altLang="zh-CN">
                <a:latin typeface="Arial" panose="020B0604020202020204" pitchFamily="34" charset="0"/>
              </a:rPr>
              <a:t>RST</a:t>
            </a:r>
            <a:r>
              <a:rPr lang="zh-CN" altLang="en-US">
                <a:latin typeface="Arial" panose="020B0604020202020204" pitchFamily="34" charset="0"/>
              </a:rPr>
              <a:t>端电压慢慢下降，降到一定电压值以下，即为低电平，单片机开始正常工作。 </a:t>
            </a:r>
          </a:p>
          <a:p>
            <a:pPr eaLnBrk="1" hangingPunct="1"/>
            <a:endParaRPr lang="zh-CN" altLang="en-US">
              <a:latin typeface="Arial" panose="020B0604020202020204" pitchFamily="34" charset="0"/>
            </a:endParaRPr>
          </a:p>
          <a:p>
            <a:pPr eaLnBrk="1" hangingPunct="1"/>
            <a:r>
              <a:rPr lang="zh-CN" altLang="en-US">
                <a:latin typeface="Arial" panose="020B0604020202020204" pitchFamily="34" charset="0"/>
              </a:rPr>
              <a:t>初次设计 </a:t>
            </a:r>
            <a:r>
              <a:rPr lang="en-US" altLang="zh-CN">
                <a:latin typeface="Arial" panose="020B0604020202020204" pitchFamily="34" charset="0"/>
              </a:rPr>
              <a:t>MCU </a:t>
            </a:r>
            <a:r>
              <a:rPr lang="zh-CN" altLang="en-US">
                <a:latin typeface="Arial" panose="020B0604020202020204" pitchFamily="34" charset="0"/>
              </a:rPr>
              <a:t>的硬件复位电路时，采用了 </a:t>
            </a:r>
            <a:r>
              <a:rPr lang="en-US" altLang="zh-CN">
                <a:latin typeface="Arial" panose="020B0604020202020204" pitchFamily="34" charset="0"/>
              </a:rPr>
              <a:t>RC </a:t>
            </a:r>
            <a:r>
              <a:rPr lang="zh-CN" altLang="en-US">
                <a:latin typeface="Arial" panose="020B0604020202020204" pitchFamily="34" charset="0"/>
              </a:rPr>
              <a:t>阻容复位，先选用的是 </a:t>
            </a:r>
            <a:r>
              <a:rPr lang="en-US" altLang="zh-CN">
                <a:latin typeface="Arial" panose="020B0604020202020204" pitchFamily="34" charset="0"/>
              </a:rPr>
              <a:t>10K </a:t>
            </a:r>
            <a:r>
              <a:rPr lang="zh-CN" altLang="en-US">
                <a:latin typeface="Arial" panose="020B0604020202020204" pitchFamily="34" charset="0"/>
              </a:rPr>
              <a:t>电阻、</a:t>
            </a:r>
            <a:r>
              <a:rPr lang="en-US" altLang="zh-CN">
                <a:latin typeface="Arial" panose="020B0604020202020204" pitchFamily="34" charset="0"/>
              </a:rPr>
              <a:t>104 </a:t>
            </a:r>
            <a:r>
              <a:rPr lang="zh-CN" altLang="en-US">
                <a:latin typeface="Arial" panose="020B0604020202020204" pitchFamily="34" charset="0"/>
              </a:rPr>
              <a:t>电容，但复位时间好像不够，后来换成 </a:t>
            </a:r>
            <a:r>
              <a:rPr lang="en-US" altLang="zh-CN">
                <a:latin typeface="Arial" panose="020B0604020202020204" pitchFamily="34" charset="0"/>
              </a:rPr>
              <a:t>100K </a:t>
            </a:r>
            <a:r>
              <a:rPr lang="zh-CN" altLang="en-US">
                <a:latin typeface="Arial" panose="020B0604020202020204" pitchFamily="34" charset="0"/>
              </a:rPr>
              <a:t>电阻，</a:t>
            </a:r>
            <a:r>
              <a:rPr lang="en-US" altLang="zh-CN">
                <a:latin typeface="Arial" panose="020B0604020202020204" pitchFamily="34" charset="0"/>
              </a:rPr>
              <a:t>106 </a:t>
            </a:r>
            <a:r>
              <a:rPr lang="zh-CN" altLang="en-US">
                <a:latin typeface="Arial" panose="020B0604020202020204" pitchFamily="34" charset="0"/>
              </a:rPr>
              <a:t>电容后，时间是够了，但复位不可靠。就是有时候可以，有时候不可以，特别在快速开关机时容易出现复位不良的现象。 </a:t>
            </a:r>
          </a:p>
          <a:p>
            <a:pPr eaLnBrk="1" hangingPunct="1"/>
            <a:r>
              <a:rPr lang="zh-CN" altLang="en-US">
                <a:latin typeface="Arial" panose="020B0604020202020204" pitchFamily="34" charset="0"/>
              </a:rPr>
              <a:t>也许你会说，</a:t>
            </a:r>
            <a:r>
              <a:rPr lang="en-US" altLang="zh-CN">
                <a:latin typeface="Arial" panose="020B0604020202020204" pitchFamily="34" charset="0"/>
              </a:rPr>
              <a:t>10K </a:t>
            </a:r>
            <a:r>
              <a:rPr lang="zh-CN" altLang="en-US">
                <a:latin typeface="Arial" panose="020B0604020202020204" pitchFamily="34" charset="0"/>
              </a:rPr>
              <a:t>和 </a:t>
            </a:r>
            <a:r>
              <a:rPr lang="en-US" altLang="zh-CN">
                <a:latin typeface="Arial" panose="020B0604020202020204" pitchFamily="34" charset="0"/>
              </a:rPr>
              <a:t>10uF </a:t>
            </a:r>
            <a:r>
              <a:rPr lang="zh-CN" altLang="en-US">
                <a:latin typeface="Arial" panose="020B0604020202020204" pitchFamily="34" charset="0"/>
              </a:rPr>
              <a:t>保证可靠，因为很多的教科书都这么写的。</a:t>
            </a:r>
          </a:p>
          <a:p>
            <a:pPr eaLnBrk="1" hangingPunct="1"/>
            <a:r>
              <a:rPr lang="zh-CN" altLang="en-US">
                <a:latin typeface="Arial" panose="020B0604020202020204" pitchFamily="34" charset="0"/>
              </a:rPr>
              <a:t>但是，我的建议是，</a:t>
            </a:r>
            <a:r>
              <a:rPr lang="en-US" altLang="zh-CN">
                <a:latin typeface="Arial" panose="020B0604020202020204" pitchFamily="34" charset="0"/>
              </a:rPr>
              <a:t>R</a:t>
            </a:r>
            <a:r>
              <a:rPr lang="zh-CN" altLang="en-US">
                <a:latin typeface="Arial" panose="020B0604020202020204" pitchFamily="34" charset="0"/>
              </a:rPr>
              <a:t>、</a:t>
            </a:r>
            <a:r>
              <a:rPr lang="en-US" altLang="zh-CN">
                <a:latin typeface="Arial" panose="020B0604020202020204" pitchFamily="34" charset="0"/>
              </a:rPr>
              <a:t>C </a:t>
            </a:r>
            <a:r>
              <a:rPr lang="zh-CN" altLang="en-US">
                <a:latin typeface="Arial" panose="020B0604020202020204" pitchFamily="34" charset="0"/>
              </a:rPr>
              <a:t>复位电路可靠性不高，延迟时间大约为 </a:t>
            </a:r>
            <a:r>
              <a:rPr lang="en-US" altLang="zh-CN">
                <a:latin typeface="Arial" panose="020B0604020202020204" pitchFamily="34" charset="0"/>
              </a:rPr>
              <a:t>0.7R*C</a:t>
            </a:r>
            <a:r>
              <a:rPr lang="zh-CN" altLang="en-US">
                <a:latin typeface="Arial" panose="020B0604020202020204" pitchFamily="34" charset="0"/>
              </a:rPr>
              <a:t>，短时间、非精密电路可尝试用一下，若用于长时间定时，不仅不准确，而且不可靠。如果只是简单的中小规模逻辑功能电路</a:t>
            </a:r>
            <a:r>
              <a:rPr lang="en-US" altLang="zh-CN">
                <a:latin typeface="Arial" panose="020B0604020202020204" pitchFamily="34" charset="0"/>
              </a:rPr>
              <a:t>, </a:t>
            </a:r>
            <a:r>
              <a:rPr lang="zh-CN" altLang="en-US">
                <a:latin typeface="Arial" panose="020B0604020202020204" pitchFamily="34" charset="0"/>
              </a:rPr>
              <a:t>如计数器、寄存器等</a:t>
            </a:r>
            <a:r>
              <a:rPr lang="en-US" altLang="zh-CN">
                <a:latin typeface="Arial" panose="020B0604020202020204" pitchFamily="34" charset="0"/>
              </a:rPr>
              <a:t>, </a:t>
            </a:r>
            <a:r>
              <a:rPr lang="zh-CN" altLang="en-US">
                <a:latin typeface="Arial" panose="020B0604020202020204" pitchFamily="34" charset="0"/>
              </a:rPr>
              <a:t>用 </a:t>
            </a:r>
            <a:r>
              <a:rPr lang="en-US" altLang="zh-CN">
                <a:latin typeface="Arial" panose="020B0604020202020204" pitchFamily="34" charset="0"/>
              </a:rPr>
              <a:t>RC </a:t>
            </a:r>
            <a:r>
              <a:rPr lang="zh-CN" altLang="en-US">
                <a:latin typeface="Arial" panose="020B0604020202020204" pitchFamily="34" charset="0"/>
              </a:rPr>
              <a:t>电路作上电复位基本可行。但如果是微处理器之类的电路</a:t>
            </a:r>
            <a:r>
              <a:rPr lang="en-US" altLang="zh-CN">
                <a:latin typeface="Arial" panose="020B0604020202020204" pitchFamily="34" charset="0"/>
              </a:rPr>
              <a:t>, </a:t>
            </a:r>
            <a:r>
              <a:rPr lang="zh-CN" altLang="en-US">
                <a:latin typeface="Arial" panose="020B0604020202020204" pitchFamily="34" charset="0"/>
              </a:rPr>
              <a:t>或包含处理器的系统</a:t>
            </a:r>
            <a:r>
              <a:rPr lang="en-US" altLang="zh-CN">
                <a:latin typeface="Arial" panose="020B0604020202020204" pitchFamily="34" charset="0"/>
              </a:rPr>
              <a:t>, </a:t>
            </a:r>
            <a:r>
              <a:rPr lang="zh-CN" altLang="en-US">
                <a:latin typeface="Arial" panose="020B0604020202020204" pitchFamily="34" charset="0"/>
              </a:rPr>
              <a:t>对复位时间有要求</a:t>
            </a:r>
            <a:r>
              <a:rPr lang="en-US" altLang="zh-CN">
                <a:latin typeface="Arial" panose="020B0604020202020204" pitchFamily="34" charset="0"/>
              </a:rPr>
              <a:t>, </a:t>
            </a:r>
            <a:r>
              <a:rPr lang="zh-CN" altLang="en-US">
                <a:latin typeface="Arial" panose="020B0604020202020204" pitchFamily="34" charset="0"/>
              </a:rPr>
              <a:t>就不能用简单的 </a:t>
            </a:r>
            <a:r>
              <a:rPr lang="en-US" altLang="zh-CN">
                <a:latin typeface="Arial" panose="020B0604020202020204" pitchFamily="34" charset="0"/>
              </a:rPr>
              <a:t>RC </a:t>
            </a:r>
            <a:r>
              <a:rPr lang="zh-CN" altLang="en-US">
                <a:latin typeface="Arial" panose="020B0604020202020204" pitchFamily="34" charset="0"/>
              </a:rPr>
              <a:t>上电复位了。</a:t>
            </a:r>
            <a:r>
              <a:rPr lang="en-US" altLang="zh-CN">
                <a:latin typeface="Arial" panose="020B0604020202020204" pitchFamily="34" charset="0"/>
              </a:rPr>
              <a:t>---</a:t>
            </a:r>
            <a:r>
              <a:rPr lang="zh-CN" altLang="en-US">
                <a:latin typeface="Arial" panose="020B0604020202020204" pitchFamily="34" charset="0"/>
              </a:rPr>
              <a:t>就不要在这上面费工夫了。</a:t>
            </a:r>
          </a:p>
          <a:p>
            <a:pPr eaLnBrk="1" hangingPunct="1"/>
            <a:endParaRPr lang="en-US" altLang="zh-CN">
              <a:latin typeface="Arial" panose="020B0604020202020204" pitchFamily="34" charset="0"/>
            </a:endParaRPr>
          </a:p>
        </p:txBody>
      </p:sp>
    </p:spTree>
    <p:extLst>
      <p:ext uri="{BB962C8B-B14F-4D97-AF65-F5344CB8AC3E}">
        <p14:creationId xmlns:p14="http://schemas.microsoft.com/office/powerpoint/2010/main" val="202303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13425F8-4463-45C3-99D5-B5D26C0499BB}" type="slidenum">
              <a:rPr lang="en-US" altLang="zh-CN" sz="1300" smtClean="0"/>
              <a:pPr>
                <a:spcBef>
                  <a:spcPct val="0"/>
                </a:spcBef>
              </a:pPr>
              <a:t>25</a:t>
            </a:fld>
            <a:endParaRPr lang="en-US" altLang="zh-CN" sz="1300"/>
          </a:p>
        </p:txBody>
      </p:sp>
      <p:sp>
        <p:nvSpPr>
          <p:cNvPr id="357379" name="Rectangle 2"/>
          <p:cNvSpPr>
            <a:spLocks noGrp="1" noRot="1" noChangeAspect="1" noChangeArrowheads="1" noTextEdit="1"/>
          </p:cNvSpPr>
          <p:nvPr>
            <p:ph type="sldImg"/>
          </p:nvPr>
        </p:nvSpPr>
        <p:spPr>
          <a:xfrm>
            <a:off x="992188" y="768350"/>
            <a:ext cx="5114925" cy="3836988"/>
          </a:xfrm>
          <a:ln/>
        </p:spPr>
      </p:sp>
      <p:sp>
        <p:nvSpPr>
          <p:cNvPr id="3573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MR: Monitor Reset</a:t>
            </a:r>
          </a:p>
          <a:p>
            <a:pPr eaLnBrk="1" hangingPunct="1"/>
            <a:r>
              <a:rPr lang="zh-CN" altLang="en-US">
                <a:latin typeface="Arial" panose="020B0604020202020204" pitchFamily="34" charset="0"/>
              </a:rPr>
              <a:t>（</a:t>
            </a:r>
            <a:r>
              <a:rPr lang="en-US" altLang="zh-CN">
                <a:latin typeface="Arial" panose="020B0604020202020204" pitchFamily="34" charset="0"/>
              </a:rPr>
              <a:t>1</a:t>
            </a:r>
            <a:r>
              <a:rPr lang="zh-CN" altLang="en-US">
                <a:latin typeface="Arial" panose="020B0604020202020204" pitchFamily="34" charset="0"/>
              </a:rPr>
              <a:t>）手动复位信号输入，图中的</a:t>
            </a:r>
            <a:r>
              <a:rPr lang="en-US" altLang="zh-CN">
                <a:latin typeface="Arial" panose="020B0604020202020204" pitchFamily="34" charset="0"/>
              </a:rPr>
              <a:t>SW1</a:t>
            </a:r>
            <a:r>
              <a:rPr lang="zh-CN" altLang="en-US">
                <a:latin typeface="Arial" panose="020B0604020202020204" pitchFamily="34" charset="0"/>
              </a:rPr>
              <a:t>开关。</a:t>
            </a:r>
          </a:p>
          <a:p>
            <a:pPr eaLnBrk="1" hangingPunct="1"/>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）电源电压监控电路，由</a:t>
            </a:r>
            <a:r>
              <a:rPr lang="en-US" altLang="zh-CN" i="1">
                <a:latin typeface="Arial" panose="020B0604020202020204" pitchFamily="34" charset="0"/>
              </a:rPr>
              <a:t>R</a:t>
            </a:r>
            <a:r>
              <a:rPr lang="en-US" altLang="zh-CN">
                <a:latin typeface="Arial" panose="020B0604020202020204" pitchFamily="34" charset="0"/>
              </a:rPr>
              <a:t>1</a:t>
            </a:r>
            <a:r>
              <a:rPr lang="zh-CN" altLang="en-US">
                <a:latin typeface="Arial" panose="020B0604020202020204" pitchFamily="34" charset="0"/>
              </a:rPr>
              <a:t>和</a:t>
            </a:r>
            <a:r>
              <a:rPr lang="en-US" altLang="zh-CN" i="1">
                <a:latin typeface="Arial" panose="020B0604020202020204" pitchFamily="34" charset="0"/>
              </a:rPr>
              <a:t>R</a:t>
            </a:r>
            <a:r>
              <a:rPr lang="en-US" altLang="zh-CN">
                <a:latin typeface="Arial" panose="020B0604020202020204" pitchFamily="34" charset="0"/>
              </a:rPr>
              <a:t>2</a:t>
            </a:r>
            <a:r>
              <a:rPr lang="zh-CN" altLang="en-US">
                <a:latin typeface="Arial" panose="020B0604020202020204" pitchFamily="34" charset="0"/>
              </a:rPr>
              <a:t>的分压接到</a:t>
            </a:r>
            <a:r>
              <a:rPr lang="en-US" altLang="zh-CN">
                <a:latin typeface="Arial" panose="020B0604020202020204" pitchFamily="34" charset="0"/>
              </a:rPr>
              <a:t>PFI</a:t>
            </a:r>
            <a:r>
              <a:rPr lang="zh-CN" altLang="en-US">
                <a:latin typeface="Arial" panose="020B0604020202020204" pitchFamily="34" charset="0"/>
              </a:rPr>
              <a:t>上，如果电源电压下降到给定的值后，产生中断信号，嵌入式处理器进入中断处理，保存运行状态。</a:t>
            </a:r>
          </a:p>
          <a:p>
            <a:pPr eaLnBrk="1" hangingPunct="1"/>
            <a:r>
              <a:rPr lang="zh-CN" altLang="en-US">
                <a:latin typeface="Arial" panose="020B0604020202020204" pitchFamily="34" charset="0"/>
              </a:rPr>
              <a:t>（</a:t>
            </a:r>
            <a:r>
              <a:rPr lang="en-US" altLang="zh-CN">
                <a:latin typeface="Arial" panose="020B0604020202020204" pitchFamily="34" charset="0"/>
              </a:rPr>
              <a:t>3</a:t>
            </a:r>
            <a:r>
              <a:rPr lang="zh-CN" altLang="en-US">
                <a:latin typeface="Arial" panose="020B0604020202020204" pitchFamily="34" charset="0"/>
              </a:rPr>
              <a:t>）看门狗复位电路，通过处理器的通用</a:t>
            </a:r>
            <a:r>
              <a:rPr lang="en-US" altLang="zh-CN">
                <a:latin typeface="Arial" panose="020B0604020202020204" pitchFamily="34" charset="0"/>
              </a:rPr>
              <a:t>I/O</a:t>
            </a:r>
            <a:r>
              <a:rPr lang="zh-CN" altLang="en-US">
                <a:latin typeface="Arial" panose="020B0604020202020204" pitchFamily="34" charset="0"/>
              </a:rPr>
              <a:t>引脚</a:t>
            </a:r>
            <a:r>
              <a:rPr lang="en-US" altLang="zh-CN">
                <a:latin typeface="Arial" panose="020B0604020202020204" pitchFamily="34" charset="0"/>
              </a:rPr>
              <a:t>GPIO</a:t>
            </a:r>
            <a:r>
              <a:rPr lang="zh-CN" altLang="en-US">
                <a:latin typeface="Arial" panose="020B0604020202020204" pitchFamily="34" charset="0"/>
              </a:rPr>
              <a:t>，向处理器监控电路发出复位脉冲，使监控集成电路避免溢出。</a:t>
            </a:r>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endParaRPr lang="en-US" altLang="zh-CN">
              <a:latin typeface="Arial" panose="020B0604020202020204" pitchFamily="34" charset="0"/>
            </a:endParaRPr>
          </a:p>
          <a:p>
            <a:pPr eaLnBrk="1" hangingPunct="1"/>
            <a:r>
              <a:rPr lang="en-US" altLang="zh-CN" u="sng">
                <a:latin typeface="Arial" panose="020B0604020202020204" pitchFamily="34" charset="0"/>
              </a:rPr>
              <a:t>MR</a:t>
            </a:r>
            <a:r>
              <a:rPr lang="zh-CN" altLang="en-US">
                <a:latin typeface="Arial" panose="020B0604020202020204" pitchFamily="34" charset="0"/>
              </a:rPr>
              <a:t>引脚通常为高，即内部应该有上拉电阻，输入为低时为有效信号</a:t>
            </a:r>
          </a:p>
        </p:txBody>
      </p:sp>
    </p:spTree>
    <p:extLst>
      <p:ext uri="{BB962C8B-B14F-4D97-AF65-F5344CB8AC3E}">
        <p14:creationId xmlns:p14="http://schemas.microsoft.com/office/powerpoint/2010/main" val="1961113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30353A2-579C-451D-ACE4-4171CD9D033D}" type="slidenum">
              <a:rPr lang="en-US" altLang="zh-CN" sz="1300" smtClean="0"/>
              <a:pPr>
                <a:spcBef>
                  <a:spcPct val="0"/>
                </a:spcBef>
              </a:pPr>
              <a:t>27</a:t>
            </a:fld>
            <a:endParaRPr lang="en-US" altLang="zh-CN" sz="1300"/>
          </a:p>
        </p:txBody>
      </p:sp>
      <p:sp>
        <p:nvSpPr>
          <p:cNvPr id="360451" name="Rectangle 2"/>
          <p:cNvSpPr>
            <a:spLocks noGrp="1" noRot="1" noChangeAspect="1" noChangeArrowheads="1" noTextEdit="1"/>
          </p:cNvSpPr>
          <p:nvPr>
            <p:ph type="sldImg"/>
          </p:nvPr>
        </p:nvSpPr>
        <p:spPr>
          <a:xfrm>
            <a:off x="992188" y="768350"/>
            <a:ext cx="5114925" cy="3836988"/>
          </a:xfrm>
          <a:ln/>
        </p:spPr>
      </p:sp>
      <p:sp>
        <p:nvSpPr>
          <p:cNvPr id="3604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需要指出，嵌入式微控制器的软件复位后转入</a:t>
            </a:r>
            <a:r>
              <a:rPr lang="en-US" altLang="zh-CN">
                <a:latin typeface="Arial" panose="020B0604020202020204" pitchFamily="34" charset="0"/>
              </a:rPr>
              <a:t>0000H</a:t>
            </a:r>
            <a:r>
              <a:rPr lang="zh-CN" altLang="en-US">
                <a:latin typeface="Arial" panose="020B0604020202020204" pitchFamily="34" charset="0"/>
              </a:rPr>
              <a:t>处的指令与程序中直接跳转到</a:t>
            </a:r>
            <a:r>
              <a:rPr lang="en-US" altLang="zh-CN">
                <a:latin typeface="Arial" panose="020B0604020202020204" pitchFamily="34" charset="0"/>
              </a:rPr>
              <a:t>0000H</a:t>
            </a:r>
            <a:r>
              <a:rPr lang="zh-CN" altLang="en-US">
                <a:latin typeface="Arial" panose="020B0604020202020204" pitchFamily="34" charset="0"/>
              </a:rPr>
              <a:t>处执行指令的结果是不同的。不同之处在于软件复位后，控制器的其他寄存器也被初始化成复位状态，而直接跳转到</a:t>
            </a:r>
            <a:r>
              <a:rPr lang="en-US" altLang="zh-CN">
                <a:latin typeface="Arial" panose="020B0604020202020204" pitchFamily="34" charset="0"/>
              </a:rPr>
              <a:t>0000H</a:t>
            </a:r>
            <a:r>
              <a:rPr lang="zh-CN" altLang="en-US">
                <a:latin typeface="Arial" panose="020B0604020202020204" pitchFamily="34" charset="0"/>
              </a:rPr>
              <a:t>执行指令，不会初始化微控制器的硬件寄存器。</a:t>
            </a:r>
          </a:p>
        </p:txBody>
      </p:sp>
    </p:spTree>
    <p:extLst>
      <p:ext uri="{BB962C8B-B14F-4D97-AF65-F5344CB8AC3E}">
        <p14:creationId xmlns:p14="http://schemas.microsoft.com/office/powerpoint/2010/main" val="6579134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水晶</a:t>
            </a:r>
            <a:r>
              <a:rPr lang="en-US" altLang="zh-CN" sz="1200" b="0" i="0" kern="1200" dirty="0">
                <a:solidFill>
                  <a:schemeClr val="tx1"/>
                </a:solidFill>
                <a:effectLst/>
                <a:latin typeface="+mn-lt"/>
                <a:ea typeface="+mn-ea"/>
                <a:cs typeface="+mn-cs"/>
              </a:rPr>
              <a:t>Rock Crystal Quartz</a:t>
            </a:r>
            <a:r>
              <a:rPr lang="zh-CN" altLang="en-US" sz="1200" b="0" i="0" kern="1200" dirty="0">
                <a:solidFill>
                  <a:schemeClr val="tx1"/>
                </a:solidFill>
                <a:effectLst/>
                <a:latin typeface="+mn-lt"/>
                <a:ea typeface="+mn-ea"/>
                <a:cs typeface="+mn-cs"/>
              </a:rPr>
              <a:t>的最主要元素是</a:t>
            </a:r>
            <a:r>
              <a:rPr lang="en-US" altLang="zh-CN" sz="1200" b="0" i="0" kern="1200" dirty="0">
                <a:solidFill>
                  <a:schemeClr val="tx1"/>
                </a:solidFill>
                <a:effectLst/>
                <a:latin typeface="+mn-lt"/>
                <a:ea typeface="+mn-ea"/>
                <a:cs typeface="+mn-cs"/>
              </a:rPr>
              <a:t>SiO2(</a:t>
            </a:r>
            <a:r>
              <a:rPr lang="zh-CN" altLang="en-US" sz="1200" b="0" i="0" kern="1200" dirty="0">
                <a:solidFill>
                  <a:schemeClr val="tx1"/>
                </a:solidFill>
                <a:effectLst/>
                <a:latin typeface="+mn-lt"/>
                <a:ea typeface="+mn-ea"/>
                <a:cs typeface="+mn-cs"/>
              </a:rPr>
              <a:t>二氧化硅</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，即是</a:t>
            </a:r>
            <a:r>
              <a:rPr lang="en-US" altLang="zh-CN" sz="1200" b="0" i="0" kern="1200" dirty="0">
                <a:solidFill>
                  <a:schemeClr val="tx1"/>
                </a:solidFill>
                <a:effectLst/>
                <a:latin typeface="+mn-lt"/>
                <a:ea typeface="+mn-ea"/>
                <a:cs typeface="+mn-cs"/>
              </a:rPr>
              <a:t>Quartz</a:t>
            </a:r>
            <a:r>
              <a:rPr lang="zh-CN" altLang="en-US" sz="1200" b="0" i="0" kern="1200" dirty="0">
                <a:solidFill>
                  <a:schemeClr val="tx1"/>
                </a:solidFill>
                <a:effectLst/>
                <a:latin typeface="+mn-lt"/>
                <a:ea typeface="+mn-ea"/>
                <a:cs typeface="+mn-cs"/>
              </a:rPr>
              <a:t>（石英）。</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0D555579-C5B6-43E5-A470-423433565C78}" type="slidenum">
              <a:rPr lang="zh-CN" altLang="en-US" smtClean="0"/>
              <a:t>31</a:t>
            </a:fld>
            <a:endParaRPr lang="zh-CN" altLang="en-US"/>
          </a:p>
        </p:txBody>
      </p:sp>
    </p:spTree>
    <p:extLst>
      <p:ext uri="{BB962C8B-B14F-4D97-AF65-F5344CB8AC3E}">
        <p14:creationId xmlns:p14="http://schemas.microsoft.com/office/powerpoint/2010/main" val="2865210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90000"/>
              </a:lnSpc>
            </a:pPr>
            <a:r>
              <a:rPr lang="zh-CN" altLang="en-US" sz="2400" dirty="0"/>
              <a:t>高频时，暴露在电路板上的高频时钟线会产生电磁干扰；在高性能嵌入式处理器上通常采用锁相</a:t>
            </a:r>
            <a:r>
              <a:rPr lang="zh-CN" altLang="en-US" sz="2400" dirty="0">
                <a:solidFill>
                  <a:srgbClr val="0000FF"/>
                </a:solidFill>
              </a:rPr>
              <a:t>倍频</a:t>
            </a:r>
            <a:r>
              <a:rPr lang="zh-CN" altLang="en-US" sz="2400" dirty="0"/>
              <a:t>电路；</a:t>
            </a:r>
          </a:p>
          <a:p>
            <a:pPr eaLnBrk="1" hangingPunct="1">
              <a:lnSpc>
                <a:spcPct val="90000"/>
              </a:lnSpc>
            </a:pPr>
            <a:r>
              <a:rPr lang="zh-CN" altLang="en-US" sz="2400" dirty="0"/>
              <a:t>时钟电路的锁相环是一个倍频锁相环，时钟电路外接的石英晶体通常采用</a:t>
            </a:r>
            <a:r>
              <a:rPr lang="en-US" altLang="zh-CN" sz="2400" dirty="0"/>
              <a:t>32768Hz</a:t>
            </a:r>
            <a:r>
              <a:rPr lang="zh-CN" altLang="en-US" sz="2400" dirty="0"/>
              <a:t>，锁相环的倍频系数可以通过编程设置；</a:t>
            </a:r>
          </a:p>
          <a:p>
            <a:pPr eaLnBrk="1" hangingPunct="1">
              <a:lnSpc>
                <a:spcPct val="90000"/>
              </a:lnSpc>
            </a:pPr>
            <a:r>
              <a:rPr lang="zh-CN" altLang="en-US" sz="2400" dirty="0"/>
              <a:t>倍频得到的高频时钟经过分频器进行分频，分别送到嵌入式处理器的</a:t>
            </a:r>
            <a:r>
              <a:rPr lang="en-US" altLang="zh-CN" sz="2400" dirty="0"/>
              <a:t>CPU</a:t>
            </a:r>
            <a:r>
              <a:rPr lang="zh-CN" altLang="en-US" sz="2400" dirty="0"/>
              <a:t>和各</a:t>
            </a:r>
            <a:r>
              <a:rPr lang="en-US" altLang="zh-CN" sz="2400" dirty="0"/>
              <a:t>I/O</a:t>
            </a:r>
            <a:r>
              <a:rPr lang="zh-CN" altLang="en-US" sz="2400" dirty="0"/>
              <a:t>接口电路；（现在一个电路板上常常可能有十多种频率，用于</a:t>
            </a:r>
            <a:r>
              <a:rPr lang="en-US" altLang="zh-CN" sz="2400" dirty="0"/>
              <a:t>CPU</a:t>
            </a:r>
            <a:r>
              <a:rPr lang="zh-CN" altLang="en-US" sz="2400" dirty="0"/>
              <a:t>、</a:t>
            </a:r>
            <a:r>
              <a:rPr lang="en-US" altLang="zh-CN" sz="2400" dirty="0"/>
              <a:t>USB</a:t>
            </a:r>
            <a:r>
              <a:rPr lang="zh-CN" altLang="en-US" sz="2400" dirty="0"/>
              <a:t>、</a:t>
            </a:r>
            <a:r>
              <a:rPr lang="en-US" altLang="zh-CN" sz="2400" dirty="0"/>
              <a:t>ETHERNET</a:t>
            </a:r>
            <a:r>
              <a:rPr lang="zh-CN" altLang="en-US" sz="2400" dirty="0"/>
              <a:t>等）</a:t>
            </a:r>
          </a:p>
          <a:p>
            <a:pPr eaLnBrk="1" hangingPunct="1">
              <a:lnSpc>
                <a:spcPct val="90000"/>
              </a:lnSpc>
            </a:pPr>
            <a:r>
              <a:rPr lang="zh-CN" altLang="en-US" sz="2400" dirty="0"/>
              <a:t>优点</a:t>
            </a:r>
          </a:p>
          <a:p>
            <a:pPr lvl="1" eaLnBrk="1" hangingPunct="1">
              <a:lnSpc>
                <a:spcPct val="90000"/>
              </a:lnSpc>
            </a:pPr>
            <a:r>
              <a:rPr lang="zh-CN" altLang="en-US" dirty="0"/>
              <a:t>电磁兼容性好</a:t>
            </a:r>
          </a:p>
          <a:p>
            <a:pPr lvl="1" eaLnBrk="1" hangingPunct="1">
              <a:lnSpc>
                <a:spcPct val="90000"/>
              </a:lnSpc>
            </a:pPr>
            <a:r>
              <a:rPr lang="zh-CN" altLang="en-US" dirty="0"/>
              <a:t>为处理器内部提供多路时钟</a:t>
            </a:r>
          </a:p>
          <a:p>
            <a:pPr lvl="1" eaLnBrk="1" hangingPunct="1">
              <a:lnSpc>
                <a:spcPct val="90000"/>
              </a:lnSpc>
            </a:pPr>
            <a:r>
              <a:rPr lang="zh-CN" altLang="en-US" dirty="0"/>
              <a:t>提供灵活的系统功率控制</a:t>
            </a:r>
          </a:p>
          <a:p>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t>35</a:t>
            </a:fld>
            <a:endParaRPr lang="zh-CN" altLang="en-US"/>
          </a:p>
        </p:txBody>
      </p:sp>
    </p:spTree>
    <p:extLst>
      <p:ext uri="{BB962C8B-B14F-4D97-AF65-F5344CB8AC3E}">
        <p14:creationId xmlns:p14="http://schemas.microsoft.com/office/powerpoint/2010/main" val="3038211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810" name="幻灯片图像占位符 1"/>
          <p:cNvSpPr>
            <a:spLocks noGrp="1" noRot="1" noChangeAspect="1" noTextEdit="1"/>
          </p:cNvSpPr>
          <p:nvPr>
            <p:ph type="sldImg"/>
          </p:nvPr>
        </p:nvSpPr>
        <p:spPr>
          <a:xfrm>
            <a:off x="992188" y="768350"/>
            <a:ext cx="5114925" cy="3836988"/>
          </a:xfrm>
          <a:ln/>
        </p:spPr>
      </p:sp>
      <p:sp>
        <p:nvSpPr>
          <p:cNvPr id="3" name="备注占位符 2"/>
          <p:cNvSpPr>
            <a:spLocks noGrp="1"/>
          </p:cNvSpPr>
          <p:nvPr>
            <p:ph type="body" idx="1"/>
          </p:nvPr>
        </p:nvSpPr>
        <p:spPr/>
        <p:txBody>
          <a:bodyPr>
            <a:normAutofit fontScale="85000" lnSpcReduction="20000"/>
          </a:bodyPr>
          <a:lstStyle/>
          <a:p>
            <a:pPr>
              <a:defRPr/>
            </a:pPr>
            <a:r>
              <a:rPr lang="zh-CN" altLang="zh-CN" sz="1200" kern="1200" dirty="0">
                <a:solidFill>
                  <a:schemeClr val="tx1"/>
                </a:solidFill>
                <a:effectLst/>
                <a:latin typeface="+mn-lt"/>
                <a:ea typeface="+mn-ea"/>
                <a:cs typeface="+mn-cs"/>
              </a:rPr>
              <a:t>锁相环本质上就是一个反馈控制电路，由频率基准、相位检波器（</a:t>
            </a:r>
            <a:r>
              <a:rPr lang="en-US" altLang="zh-CN" sz="1200" kern="1200" dirty="0">
                <a:solidFill>
                  <a:schemeClr val="tx1"/>
                </a:solidFill>
                <a:effectLst/>
                <a:latin typeface="+mn-lt"/>
                <a:ea typeface="+mn-ea"/>
                <a:cs typeface="+mn-cs"/>
              </a:rPr>
              <a:t>PD</a:t>
            </a:r>
            <a:r>
              <a:rPr lang="zh-CN" altLang="zh-CN" sz="1200" kern="1200" dirty="0">
                <a:solidFill>
                  <a:schemeClr val="tx1"/>
                </a:solidFill>
                <a:effectLst/>
                <a:latin typeface="+mn-lt"/>
                <a:ea typeface="+mn-ea"/>
                <a:cs typeface="+mn-cs"/>
              </a:rPr>
              <a:t>）、低通滤波器（</a:t>
            </a:r>
            <a:r>
              <a:rPr lang="en-US" altLang="zh-CN" sz="1200" kern="1200" dirty="0">
                <a:solidFill>
                  <a:schemeClr val="tx1"/>
                </a:solidFill>
                <a:effectLst/>
                <a:latin typeface="+mn-lt"/>
                <a:ea typeface="+mn-ea"/>
                <a:cs typeface="+mn-cs"/>
              </a:rPr>
              <a:t>LPF</a:t>
            </a:r>
            <a:r>
              <a:rPr lang="zh-CN" altLang="zh-CN" sz="1200" kern="1200" dirty="0">
                <a:solidFill>
                  <a:schemeClr val="tx1"/>
                </a:solidFill>
                <a:effectLst/>
                <a:latin typeface="+mn-lt"/>
                <a:ea typeface="+mn-ea"/>
                <a:cs typeface="+mn-cs"/>
              </a:rPr>
              <a:t>）、压控振荡器（</a:t>
            </a:r>
            <a:r>
              <a:rPr lang="en-US" altLang="zh-CN" sz="1200" kern="1200" dirty="0">
                <a:solidFill>
                  <a:schemeClr val="tx1"/>
                </a:solidFill>
                <a:effectLst/>
                <a:latin typeface="+mn-lt"/>
                <a:ea typeface="+mn-ea"/>
                <a:cs typeface="+mn-cs"/>
              </a:rPr>
              <a:t>VCO</a:t>
            </a:r>
            <a:r>
              <a:rPr lang="zh-CN" altLang="zh-CN" sz="1200" kern="1200" dirty="0">
                <a:solidFill>
                  <a:schemeClr val="tx1"/>
                </a:solidFill>
                <a:effectLst/>
                <a:latin typeface="+mn-lt"/>
                <a:ea typeface="+mn-ea"/>
                <a:cs typeface="+mn-cs"/>
              </a:rPr>
              <a:t>）和分频反馈回路（</a:t>
            </a:r>
            <a:r>
              <a:rPr lang="en-US" altLang="zh-CN" sz="1200" kern="1200" dirty="0">
                <a:solidFill>
                  <a:schemeClr val="tx1"/>
                </a:solidFill>
                <a:effectLst/>
                <a:latin typeface="+mn-lt"/>
                <a:ea typeface="+mn-ea"/>
                <a:cs typeface="+mn-cs"/>
              </a:rPr>
              <a:t>DIV</a:t>
            </a:r>
            <a:r>
              <a:rPr lang="zh-CN" altLang="zh-CN" sz="1200" kern="1200" dirty="0">
                <a:solidFill>
                  <a:schemeClr val="tx1"/>
                </a:solidFill>
                <a:effectLst/>
                <a:latin typeface="+mn-lt"/>
                <a:ea typeface="+mn-ea"/>
                <a:cs typeface="+mn-cs"/>
              </a:rPr>
              <a:t>）组成</a:t>
            </a:r>
            <a:endParaRPr lang="en-US" altLang="zh-CN" dirty="0"/>
          </a:p>
          <a:p>
            <a:pPr>
              <a:defRPr/>
            </a:pPr>
            <a:endParaRPr lang="en-US" altLang="zh-CN" dirty="0"/>
          </a:p>
          <a:p>
            <a:pPr>
              <a:defRPr/>
            </a:pPr>
            <a:r>
              <a:rPr lang="zh-CN" altLang="en-US" dirty="0"/>
              <a:t>分频，受外部周期信号激励的震荡，其频率恰为激励信号频率的纯分数，都叫做分频。实现分频的电路或装置称为“分频器”。 分频作用是保证主板的外频变化时</a:t>
            </a:r>
            <a:r>
              <a:rPr lang="en-US" altLang="zh-CN" dirty="0"/>
              <a:t>PCI</a:t>
            </a:r>
            <a:r>
              <a:rPr lang="zh-CN" altLang="en-US" dirty="0"/>
              <a:t>等外设的工作频率能够固定在标准频率下，例如</a:t>
            </a:r>
            <a:r>
              <a:rPr lang="en-US" altLang="zh-CN" dirty="0"/>
              <a:t>PCI</a:t>
            </a:r>
            <a:r>
              <a:rPr lang="zh-CN" altLang="en-US" dirty="0"/>
              <a:t>的</a:t>
            </a:r>
            <a:r>
              <a:rPr lang="en-US" altLang="zh-CN" dirty="0"/>
              <a:t>33MHz</a:t>
            </a:r>
            <a:r>
              <a:rPr lang="zh-CN" altLang="en-US" dirty="0"/>
              <a:t>，也就是说当外频变化时，这个分频除以分频数字，便能得到</a:t>
            </a:r>
            <a:r>
              <a:rPr lang="en-US" altLang="zh-CN" dirty="0"/>
              <a:t>PCI</a:t>
            </a:r>
            <a:r>
              <a:rPr lang="zh-CN" altLang="en-US" dirty="0"/>
              <a:t>的工作频率。现在</a:t>
            </a:r>
            <a:r>
              <a:rPr lang="en-US" altLang="zh-CN" dirty="0"/>
              <a:t>CPU</a:t>
            </a:r>
            <a:r>
              <a:rPr lang="zh-CN" altLang="en-US" dirty="0"/>
              <a:t>外频最高能够取到</a:t>
            </a:r>
            <a:r>
              <a:rPr lang="en-US" altLang="zh-CN" dirty="0"/>
              <a:t>200MHz,</a:t>
            </a:r>
            <a:r>
              <a:rPr lang="zh-CN" altLang="en-US" dirty="0"/>
              <a:t>这样当外频为</a:t>
            </a:r>
            <a:r>
              <a:rPr lang="en-US" altLang="zh-CN" dirty="0"/>
              <a:t>200MHz</a:t>
            </a:r>
            <a:r>
              <a:rPr lang="zh-CN" altLang="en-US" dirty="0"/>
              <a:t>的时候，如果主板支持六分频也就是说</a:t>
            </a:r>
            <a:r>
              <a:rPr lang="en-US" altLang="zh-CN" dirty="0"/>
              <a:t>200</a:t>
            </a:r>
            <a:r>
              <a:rPr lang="zh-CN" altLang="en-US" dirty="0"/>
              <a:t>除以</a:t>
            </a:r>
            <a:r>
              <a:rPr lang="en-US" altLang="zh-CN" dirty="0"/>
              <a:t>6</a:t>
            </a:r>
            <a:r>
              <a:rPr lang="zh-CN" altLang="en-US" dirty="0"/>
              <a:t>就得到</a:t>
            </a:r>
            <a:r>
              <a:rPr lang="en-US" altLang="zh-CN" dirty="0"/>
              <a:t>PCI</a:t>
            </a:r>
            <a:r>
              <a:rPr lang="zh-CN" altLang="en-US" dirty="0"/>
              <a:t>的标准频率</a:t>
            </a:r>
            <a:r>
              <a:rPr lang="en-US" altLang="zh-CN" dirty="0"/>
              <a:t>33MHz</a:t>
            </a:r>
            <a:r>
              <a:rPr lang="zh-CN" altLang="en-US" dirty="0"/>
              <a:t>。为什么要求主板支持高分频呢？这是因为如果</a:t>
            </a:r>
            <a:r>
              <a:rPr lang="en-US" altLang="zh-CN" dirty="0"/>
              <a:t>PCI</a:t>
            </a:r>
            <a:r>
              <a:rPr lang="zh-CN" altLang="en-US" dirty="0"/>
              <a:t>、</a:t>
            </a:r>
            <a:r>
              <a:rPr lang="en-US" altLang="zh-CN" dirty="0"/>
              <a:t>AGP</a:t>
            </a:r>
            <a:r>
              <a:rPr lang="zh-CN" altLang="en-US" dirty="0"/>
              <a:t>等设备工作在非标准频率下会对这些设备造成一定损害。 倍频，基频以外的其他振动能级跃迁产生的红外吸收频率统称为倍频。</a:t>
            </a:r>
            <a:r>
              <a:rPr lang="en-US" altLang="zh-CN" dirty="0"/>
              <a:t>v=0</a:t>
            </a:r>
            <a:r>
              <a:rPr lang="zh-CN" altLang="en-US" dirty="0"/>
              <a:t>至</a:t>
            </a:r>
            <a:r>
              <a:rPr lang="en-US" altLang="zh-CN" dirty="0"/>
              <a:t>v=2</a:t>
            </a:r>
            <a:r>
              <a:rPr lang="zh-CN" altLang="en-US" dirty="0"/>
              <a:t>的跃迁称为第一个倍频</a:t>
            </a:r>
            <a:r>
              <a:rPr lang="en-US" altLang="zh-CN" dirty="0"/>
              <a:t>2n</a:t>
            </a:r>
            <a:r>
              <a:rPr lang="zh-CN" altLang="en-US" dirty="0"/>
              <a:t>，相应地</a:t>
            </a:r>
            <a:r>
              <a:rPr lang="en-US" altLang="zh-CN" dirty="0"/>
              <a:t>3n, 4n……</a:t>
            </a:r>
            <a:r>
              <a:rPr lang="zh-CN" altLang="en-US" dirty="0"/>
              <a:t>等均称为倍频。 使获得频率为原频率整数倍的方法。利用非线性器件从原频率产生多次谐波，通过带通滤波器选出所需倍数的那次谐波。在数字电路中则利用逻辑门来实现倍频。 倍频系数是指</a:t>
            </a:r>
            <a:r>
              <a:rPr lang="en-US" altLang="zh-CN" dirty="0"/>
              <a:t>CPU</a:t>
            </a:r>
            <a:r>
              <a:rPr lang="zh-CN" altLang="en-US" dirty="0"/>
              <a:t>主频与外频之间的相对比例关系。最初</a:t>
            </a:r>
            <a:r>
              <a:rPr lang="en-US" altLang="zh-CN" dirty="0"/>
              <a:t>CPU</a:t>
            </a:r>
            <a:r>
              <a:rPr lang="zh-CN" altLang="en-US" dirty="0"/>
              <a:t>主频和系统总线速度是一样的，但</a:t>
            </a:r>
            <a:r>
              <a:rPr lang="en-US" altLang="zh-CN" dirty="0"/>
              <a:t>CPU</a:t>
            </a:r>
            <a:r>
              <a:rPr lang="zh-CN" altLang="en-US" dirty="0"/>
              <a:t>的速度越来越快，倍频技术也就相应产生。它的作用是使系统总线工作在相对较低的频率上，而</a:t>
            </a:r>
            <a:r>
              <a:rPr lang="en-US" altLang="zh-CN" dirty="0"/>
              <a:t>CPU</a:t>
            </a:r>
            <a:r>
              <a:rPr lang="zh-CN" altLang="en-US" dirty="0"/>
              <a:t>速度可以通过倍频来提升。</a:t>
            </a:r>
            <a:r>
              <a:rPr lang="en-US" altLang="zh-CN" dirty="0"/>
              <a:t>CPU</a:t>
            </a:r>
            <a:r>
              <a:rPr lang="zh-CN" altLang="en-US" dirty="0"/>
              <a:t>主频计算方式为：主频 </a:t>
            </a:r>
            <a:r>
              <a:rPr lang="en-US" altLang="zh-CN" dirty="0"/>
              <a:t>= </a:t>
            </a:r>
            <a:r>
              <a:rPr lang="zh-CN" altLang="en-US" dirty="0"/>
              <a:t>外频 </a:t>
            </a:r>
            <a:r>
              <a:rPr lang="en-US" altLang="zh-CN" dirty="0"/>
              <a:t>x </a:t>
            </a:r>
            <a:r>
              <a:rPr lang="zh-CN" altLang="en-US" dirty="0"/>
              <a:t>倍频。倍频也就是指</a:t>
            </a:r>
            <a:r>
              <a:rPr lang="en-US" altLang="zh-CN" dirty="0"/>
              <a:t>CPU</a:t>
            </a:r>
            <a:r>
              <a:rPr lang="zh-CN" altLang="en-US" dirty="0"/>
              <a:t>和系统总线之间相差的倍数，当外频不变时，提高倍频，</a:t>
            </a:r>
            <a:r>
              <a:rPr lang="en-US" altLang="zh-CN" dirty="0"/>
              <a:t>CPU</a:t>
            </a:r>
            <a:r>
              <a:rPr lang="zh-CN" altLang="en-US" dirty="0"/>
              <a:t>主频也就越高。但实际上，在相同外频的前提下，高倍频的</a:t>
            </a:r>
            <a:r>
              <a:rPr lang="en-US" altLang="zh-CN" dirty="0"/>
              <a:t>CPU</a:t>
            </a:r>
            <a:r>
              <a:rPr lang="zh-CN" altLang="en-US" dirty="0"/>
              <a:t>本身意义并不大。这是因为</a:t>
            </a:r>
            <a:r>
              <a:rPr lang="en-US" altLang="zh-CN" dirty="0"/>
              <a:t>CPU</a:t>
            </a:r>
            <a:r>
              <a:rPr lang="zh-CN" altLang="en-US" dirty="0"/>
              <a:t>与系统之间数据传输速度是有限的，一味追求高倍频而得到高主频的</a:t>
            </a:r>
            <a:r>
              <a:rPr lang="en-US" altLang="zh-CN" dirty="0"/>
              <a:t>CPU</a:t>
            </a:r>
            <a:r>
              <a:rPr lang="zh-CN" altLang="en-US" dirty="0"/>
              <a:t>就会出现明显的“瓶颈”效应</a:t>
            </a:r>
            <a:r>
              <a:rPr lang="en-US" altLang="zh-CN" dirty="0"/>
              <a:t>——CPU</a:t>
            </a:r>
            <a:r>
              <a:rPr lang="zh-CN" altLang="en-US" dirty="0"/>
              <a:t>从系统中得到数据的极限速度不能够满足</a:t>
            </a:r>
            <a:r>
              <a:rPr lang="en-US" altLang="zh-CN" dirty="0"/>
              <a:t>CPU</a:t>
            </a:r>
            <a:r>
              <a:rPr lang="zh-CN" altLang="en-US" dirty="0"/>
              <a:t>运算的速度。 </a:t>
            </a:r>
            <a:r>
              <a:rPr lang="en-US" altLang="zh-CN" dirty="0"/>
              <a:t>CPU</a:t>
            </a:r>
            <a:r>
              <a:rPr lang="zh-CN" altLang="en-US" dirty="0"/>
              <a:t>的倍频，全称是倍频系数。</a:t>
            </a:r>
            <a:r>
              <a:rPr lang="en-US" altLang="zh-CN" dirty="0"/>
              <a:t>CPU</a:t>
            </a:r>
            <a:r>
              <a:rPr lang="zh-CN" altLang="en-US" dirty="0"/>
              <a:t>的核心工作频率与外频之间存在着一个比值关系，这个比值就是倍频系数，简称倍频。理论上倍频是从</a:t>
            </a:r>
            <a:r>
              <a:rPr lang="en-US" altLang="zh-CN" dirty="0"/>
              <a:t>1.5</a:t>
            </a:r>
            <a:r>
              <a:rPr lang="zh-CN" altLang="en-US" dirty="0"/>
              <a:t>一直到无限的，但需要注意的是，倍频是以</a:t>
            </a:r>
            <a:r>
              <a:rPr lang="en-US" altLang="zh-CN" dirty="0"/>
              <a:t>0.5</a:t>
            </a:r>
            <a:r>
              <a:rPr lang="zh-CN" altLang="en-US" dirty="0"/>
              <a:t>为一个间隔单位。外频与倍频相乘就是主频，所以其中任何一项提高都可以使</a:t>
            </a:r>
            <a:r>
              <a:rPr lang="en-US" altLang="zh-CN" dirty="0"/>
              <a:t>CPU</a:t>
            </a:r>
            <a:r>
              <a:rPr lang="zh-CN" altLang="en-US" dirty="0"/>
              <a:t>的主频上升。 原先并没有倍频概念，</a:t>
            </a:r>
            <a:r>
              <a:rPr lang="en-US" altLang="zh-CN" dirty="0"/>
              <a:t>CPU</a:t>
            </a:r>
            <a:r>
              <a:rPr lang="zh-CN" altLang="en-US" dirty="0"/>
              <a:t>的主频和系统总线的速度是一样的，但</a:t>
            </a:r>
            <a:r>
              <a:rPr lang="en-US" altLang="zh-CN" dirty="0"/>
              <a:t>CPU</a:t>
            </a:r>
            <a:r>
              <a:rPr lang="zh-CN" altLang="en-US" dirty="0"/>
              <a:t>的速度越来越快，倍频技术也就应允而生。它可使系统总线工作在相对较低的频率上，而</a:t>
            </a:r>
            <a:r>
              <a:rPr lang="en-US" altLang="zh-CN" dirty="0"/>
              <a:t>CPU</a:t>
            </a:r>
            <a:r>
              <a:rPr lang="zh-CN" altLang="en-US" dirty="0"/>
              <a:t>速度可以通过倍频来无限提升。那么</a:t>
            </a:r>
            <a:r>
              <a:rPr lang="en-US" altLang="zh-CN" dirty="0"/>
              <a:t>CPU</a:t>
            </a:r>
            <a:r>
              <a:rPr lang="zh-CN" altLang="en-US" dirty="0"/>
              <a:t>主频的计算方式变为：主频 </a:t>
            </a:r>
            <a:r>
              <a:rPr lang="en-US" altLang="zh-CN" dirty="0"/>
              <a:t>= </a:t>
            </a:r>
            <a:r>
              <a:rPr lang="zh-CN" altLang="en-US" dirty="0"/>
              <a:t>外频 </a:t>
            </a:r>
            <a:r>
              <a:rPr lang="en-US" altLang="zh-CN" dirty="0"/>
              <a:t>x </a:t>
            </a:r>
            <a:r>
              <a:rPr lang="zh-CN" altLang="en-US" dirty="0"/>
              <a:t>倍频。也就是倍频是指</a:t>
            </a:r>
            <a:r>
              <a:rPr lang="en-US" altLang="zh-CN" dirty="0"/>
              <a:t>CPU</a:t>
            </a:r>
            <a:r>
              <a:rPr lang="zh-CN" altLang="en-US" dirty="0"/>
              <a:t>和系统总线之间相差的倍数，当外频不变时，提高倍频，</a:t>
            </a:r>
            <a:r>
              <a:rPr lang="en-US" altLang="zh-CN" dirty="0"/>
              <a:t>CPU</a:t>
            </a:r>
            <a:r>
              <a:rPr lang="zh-CN" altLang="en-US" dirty="0"/>
              <a:t>主频也就越高。 一个</a:t>
            </a:r>
            <a:r>
              <a:rPr lang="en-US" altLang="zh-CN" dirty="0"/>
              <a:t>CPU</a:t>
            </a:r>
            <a:r>
              <a:rPr lang="zh-CN" altLang="en-US" dirty="0"/>
              <a:t>默认的倍频只有一个，主板必须能支持这个倍频。因此在选购主板和</a:t>
            </a:r>
            <a:r>
              <a:rPr lang="en-US" altLang="zh-CN" dirty="0"/>
              <a:t>CPU</a:t>
            </a:r>
            <a:r>
              <a:rPr lang="zh-CN" altLang="en-US" dirty="0"/>
              <a:t>时必须注意这点，如果两者不匹配，系统就无法工作。此外，现在</a:t>
            </a:r>
            <a:r>
              <a:rPr lang="en-US" altLang="zh-CN" dirty="0"/>
              <a:t>CPU</a:t>
            </a:r>
            <a:r>
              <a:rPr lang="zh-CN" altLang="en-US" dirty="0"/>
              <a:t>的倍频很多已经被锁定，无法修改。 </a:t>
            </a:r>
          </a:p>
        </p:txBody>
      </p:sp>
      <p:sp>
        <p:nvSpPr>
          <p:cNvPr id="37581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968E9A8-79B5-48AA-822B-EAA2303853D1}" type="slidenum">
              <a:rPr lang="en-US" altLang="zh-CN" sz="1300" smtClean="0"/>
              <a:pPr>
                <a:spcBef>
                  <a:spcPct val="0"/>
                </a:spcBef>
              </a:pPr>
              <a:t>36</a:t>
            </a:fld>
            <a:endParaRPr lang="en-US" altLang="zh-CN" sz="1300"/>
          </a:p>
        </p:txBody>
      </p:sp>
    </p:spTree>
    <p:extLst>
      <p:ext uri="{BB962C8B-B14F-4D97-AF65-F5344CB8AC3E}">
        <p14:creationId xmlns:p14="http://schemas.microsoft.com/office/powerpoint/2010/main" val="1389645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WS</a:t>
            </a:r>
            <a:r>
              <a:rPr lang="zh-CN" altLang="zh-CN" sz="1200" kern="1200" dirty="0">
                <a:solidFill>
                  <a:schemeClr val="tx1"/>
                </a:solidFill>
                <a:effectLst/>
                <a:latin typeface="+mn-lt"/>
                <a:ea typeface="+mn-ea"/>
                <a:cs typeface="+mn-cs"/>
              </a:rPr>
              <a:t>是等待周期（</a:t>
            </a:r>
            <a:r>
              <a:rPr lang="en-US" altLang="zh-CN" sz="1200" kern="1200" dirty="0" err="1">
                <a:solidFill>
                  <a:schemeClr val="tx1"/>
                </a:solidFill>
                <a:effectLst/>
                <a:latin typeface="+mn-lt"/>
                <a:ea typeface="+mn-ea"/>
                <a:cs typeface="+mn-cs"/>
              </a:rPr>
              <a:t>WaitState</a:t>
            </a:r>
            <a:r>
              <a:rPr lang="zh-CN" altLang="zh-CN" sz="1200" kern="1200" dirty="0">
                <a:solidFill>
                  <a:schemeClr val="tx1"/>
                </a:solidFill>
                <a:effectLst/>
                <a:latin typeface="+mn-lt"/>
                <a:ea typeface="+mn-ea"/>
                <a:cs typeface="+mn-cs"/>
              </a:rPr>
              <a:t>），</a:t>
            </a:r>
            <a:r>
              <a:rPr lang="en-US" altLang="zh-CN" sz="1200" kern="1200" dirty="0" err="1">
                <a:solidFill>
                  <a:schemeClr val="tx1"/>
                </a:solidFill>
                <a:effectLst/>
                <a:latin typeface="+mn-lt"/>
                <a:ea typeface="+mn-ea"/>
                <a:cs typeface="+mn-cs"/>
              </a:rPr>
              <a:t>nWS</a:t>
            </a:r>
            <a:r>
              <a:rPr lang="zh-CN" altLang="zh-CN" sz="1200" kern="1200" dirty="0">
                <a:solidFill>
                  <a:schemeClr val="tx1"/>
                </a:solidFill>
                <a:effectLst/>
                <a:latin typeface="+mn-lt"/>
                <a:ea typeface="+mn-ea"/>
                <a:cs typeface="+mn-cs"/>
              </a:rPr>
              <a:t>表示（</a:t>
            </a:r>
            <a:r>
              <a:rPr lang="en-US" altLang="zh-CN" sz="1200" kern="1200" dirty="0">
                <a:solidFill>
                  <a:schemeClr val="tx1"/>
                </a:solidFill>
                <a:effectLst/>
                <a:latin typeface="+mn-lt"/>
                <a:ea typeface="+mn-ea"/>
                <a:cs typeface="+mn-cs"/>
              </a:rPr>
              <a:t>n+1</a:t>
            </a:r>
            <a:r>
              <a:rPr lang="zh-CN" altLang="zh-CN" sz="1200" kern="1200" dirty="0">
                <a:solidFill>
                  <a:schemeClr val="tx1"/>
                </a:solidFill>
                <a:effectLst/>
                <a:latin typeface="+mn-lt"/>
                <a:ea typeface="+mn-ea"/>
                <a:cs typeface="+mn-cs"/>
              </a:rPr>
              <a:t>）个处理器周期。</a:t>
            </a:r>
            <a:endParaRPr lang="zh-CN" altLang="en-US" dirty="0"/>
          </a:p>
        </p:txBody>
      </p:sp>
      <p:sp>
        <p:nvSpPr>
          <p:cNvPr id="4" name="灯片编号占位符 3"/>
          <p:cNvSpPr>
            <a:spLocks noGrp="1"/>
          </p:cNvSpPr>
          <p:nvPr>
            <p:ph type="sldNum" sz="quarter" idx="10"/>
          </p:nvPr>
        </p:nvSpPr>
        <p:spPr/>
        <p:txBody>
          <a:bodyPr/>
          <a:lstStyle/>
          <a:p>
            <a:fld id="{0D555579-C5B6-43E5-A470-423433565C78}" type="slidenum">
              <a:rPr lang="zh-CN" altLang="en-US" smtClean="0"/>
              <a:t>38</a:t>
            </a:fld>
            <a:endParaRPr lang="zh-CN" altLang="en-US"/>
          </a:p>
        </p:txBody>
      </p:sp>
    </p:spTree>
    <p:extLst>
      <p:ext uri="{BB962C8B-B14F-4D97-AF65-F5344CB8AC3E}">
        <p14:creationId xmlns:p14="http://schemas.microsoft.com/office/powerpoint/2010/main" val="27578636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7766431" y="295737"/>
            <a:ext cx="628813" cy="502776"/>
          </a:xfrm>
        </p:spPr>
        <p:txBody>
          <a:bodyPr/>
          <a:lstStyle/>
          <a:p>
            <a:fld id="{4CA3740B-48FD-45C0-9C37-24627F0F7EDC}" type="slidenum">
              <a:rPr lang="zh-CN" altLang="en-US" smtClean="0"/>
              <a:t>‹#›</a:t>
            </a:fld>
            <a:endParaRPr lang="zh-CN" altLang="en-US"/>
          </a:p>
        </p:txBody>
      </p:sp>
      <p:sp>
        <p:nvSpPr>
          <p:cNvPr id="10"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1" name="Rectangle 9"/>
          <p:cNvSpPr>
            <a:spLocks noChangeArrowheads="1"/>
          </p:cNvSpPr>
          <p:nvPr userDrawn="1"/>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951540751"/>
      </p:ext>
    </p:extLst>
  </p:cSld>
  <p:clrMapOvr>
    <a:masterClrMapping/>
  </p:clrMapOvr>
  <p:transition spd="med">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66443" y="4800587"/>
            <a:ext cx="66209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2" y="685800"/>
            <a:ext cx="662096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3" y="5367325"/>
            <a:ext cx="662096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93303429"/>
      </p:ext>
    </p:extLst>
  </p:cSld>
  <p:clrMapOvr>
    <a:masterClrMapping/>
  </p:clrMapOvr>
  <p:transition spd="med">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866442" y="1447800"/>
            <a:ext cx="6620968" cy="1981200"/>
          </a:xfrm>
        </p:spPr>
        <p:txBody>
          <a:bodyPr/>
          <a:lstStyle>
            <a:lvl1pPr>
              <a:defRPr sz="48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866442" y="3657600"/>
            <a:ext cx="6620968"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792889255"/>
      </p:ext>
    </p:extLst>
  </p:cSld>
  <p:clrMapOvr>
    <a:masterClrMapping/>
  </p:clrMapOvr>
  <p:transition spd="med">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81409" y="1447800"/>
            <a:ext cx="6001049" cy="2323374"/>
          </a:xfrm>
        </p:spPr>
        <p:txBody>
          <a:bodyPr/>
          <a:lstStyle>
            <a:lvl1pPr>
              <a:defRPr sz="4800"/>
            </a:lvl1pPr>
          </a:lstStyle>
          <a:p>
            <a:r>
              <a:rPr lang="zh-CN" altLang="en-US"/>
              <a:t>单击此处编辑母版标题样式</a:t>
            </a:r>
            <a:endParaRPr lang="en-US" dirty="0"/>
          </a:p>
        </p:txBody>
      </p:sp>
      <p:sp>
        <p:nvSpPr>
          <p:cNvPr id="11" name="Text Placeholder 3"/>
          <p:cNvSpPr>
            <a:spLocks noGrp="1"/>
          </p:cNvSpPr>
          <p:nvPr>
            <p:ph type="body" sz="half" idx="14"/>
          </p:nvPr>
        </p:nvSpPr>
        <p:spPr>
          <a:xfrm>
            <a:off x="1448177" y="3771174"/>
            <a:ext cx="546115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zh-CN" altLang="en-US"/>
              <a:t>单击此处编辑母版文本样式</a:t>
            </a:r>
          </a:p>
        </p:txBody>
      </p:sp>
      <p:sp>
        <p:nvSpPr>
          <p:cNvPr id="10" name="Text Placeholder 3"/>
          <p:cNvSpPr>
            <a:spLocks noGrp="1"/>
          </p:cNvSpPr>
          <p:nvPr>
            <p:ph type="body" sz="half" idx="2"/>
          </p:nvPr>
        </p:nvSpPr>
        <p:spPr>
          <a:xfrm>
            <a:off x="866442" y="4350657"/>
            <a:ext cx="6620968"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
        <p:nvSpPr>
          <p:cNvPr id="12" name="TextBox 11"/>
          <p:cNvSpPr txBox="1"/>
          <p:nvPr/>
        </p:nvSpPr>
        <p:spPr>
          <a:xfrm>
            <a:off x="673897" y="971253"/>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
        <p:nvSpPr>
          <p:cNvPr id="15" name="TextBox 14"/>
          <p:cNvSpPr txBox="1"/>
          <p:nvPr/>
        </p:nvSpPr>
        <p:spPr>
          <a:xfrm>
            <a:off x="6999690" y="2613787"/>
            <a:ext cx="601591"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2200" dirty="0"/>
              <a:t>”</a:t>
            </a:r>
          </a:p>
        </p:txBody>
      </p:sp>
    </p:spTree>
    <p:extLst>
      <p:ext uri="{BB962C8B-B14F-4D97-AF65-F5344CB8AC3E}">
        <p14:creationId xmlns:p14="http://schemas.microsoft.com/office/powerpoint/2010/main" val="711367309"/>
      </p:ext>
    </p:extLst>
  </p:cSld>
  <p:clrMapOvr>
    <a:masterClrMapping/>
  </p:clrMapOvr>
  <p:transition spd="med">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866441" y="3124201"/>
            <a:ext cx="6620969" cy="165318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497121878"/>
      </p:ext>
    </p:extLst>
  </p:cSld>
  <p:clrMapOvr>
    <a:masterClrMapping/>
  </p:clrMapOvr>
  <p:transition spd="med">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74834" y="1981200"/>
            <a:ext cx="22107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489475" y="2667000"/>
            <a:ext cx="219608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3504" y="1981200"/>
            <a:ext cx="2202754"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2905586" y="2667000"/>
            <a:ext cx="2210671"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1981200"/>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5344917" y="2667000"/>
            <a:ext cx="2199658"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525367455"/>
      </p:ext>
    </p:extLst>
  </p:cSld>
  <p:clrMapOvr>
    <a:masterClrMapping/>
  </p:clrMapOvr>
  <p:transition spd="med">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zh-CN" altLang="en-US"/>
              <a:t>单击此处编辑母版标题样式</a:t>
            </a:r>
            <a:endParaRPr lang="en-US" dirty="0"/>
          </a:p>
        </p:txBody>
      </p:sp>
      <p:sp>
        <p:nvSpPr>
          <p:cNvPr id="3" name="Text Placeholder 2"/>
          <p:cNvSpPr>
            <a:spLocks noGrp="1"/>
          </p:cNvSpPr>
          <p:nvPr>
            <p:ph type="body" idx="1"/>
          </p:nvPr>
        </p:nvSpPr>
        <p:spPr>
          <a:xfrm>
            <a:off x="489475" y="4250949"/>
            <a:ext cx="22056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9" name="Picture Placeholder 2"/>
          <p:cNvSpPr>
            <a:spLocks noGrp="1" noChangeAspect="1"/>
          </p:cNvSpPr>
          <p:nvPr>
            <p:ph type="pic" idx="15"/>
          </p:nvPr>
        </p:nvSpPr>
        <p:spPr>
          <a:xfrm>
            <a:off x="489475" y="2209800"/>
            <a:ext cx="2205612"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489475" y="4827212"/>
            <a:ext cx="2205612"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2917792" y="4250949"/>
            <a:ext cx="21984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0" name="Picture Placeholder 2"/>
          <p:cNvSpPr>
            <a:spLocks noGrp="1" noChangeAspect="1"/>
          </p:cNvSpPr>
          <p:nvPr>
            <p:ph type="pic" idx="21"/>
          </p:nvPr>
        </p:nvSpPr>
        <p:spPr>
          <a:xfrm>
            <a:off x="2917791" y="2209800"/>
            <a:ext cx="2198466"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2916776" y="4827211"/>
            <a:ext cx="2201378"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344917" y="4250949"/>
            <a:ext cx="219965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1" name="Picture Placeholder 2"/>
          <p:cNvSpPr>
            <a:spLocks noGrp="1" noChangeAspect="1"/>
          </p:cNvSpPr>
          <p:nvPr>
            <p:ph type="pic" idx="22"/>
          </p:nvPr>
        </p:nvSpPr>
        <p:spPr>
          <a:xfrm>
            <a:off x="5344916" y="2209800"/>
            <a:ext cx="2199658"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5344824" y="4827209"/>
            <a:ext cx="2202571"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9" name="Straight Connector 18"/>
          <p:cNvCxnSpPr/>
          <p:nvPr/>
        </p:nvCxnSpPr>
        <p:spPr>
          <a:xfrm>
            <a:off x="2795334"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223030"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endParaRPr lang="zh-CN" altLang="en-US"/>
          </a:p>
        </p:txBody>
      </p:sp>
      <p:sp>
        <p:nvSpPr>
          <p:cNvPr id="4"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48118857"/>
      </p:ext>
    </p:extLst>
  </p:cSld>
  <p:clrMapOvr>
    <a:masterClrMapping/>
  </p:clrMapOvr>
  <p:transition spd="med">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571332271"/>
      </p:ext>
    </p:extLst>
  </p:cSld>
  <p:clrMapOvr>
    <a:masterClrMapping/>
  </p:clrMapOvr>
  <p:transition spd="med">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29782" y="430214"/>
            <a:ext cx="1314793" cy="5826125"/>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89475" y="773205"/>
            <a:ext cx="5568812" cy="5483134"/>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1264599560"/>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532335" y="490818"/>
            <a:ext cx="7055380" cy="631545"/>
          </a:xfrm>
        </p:spPr>
        <p:txBody>
          <a:bodyPr/>
          <a:lstStyle>
            <a:lvl1pPr>
              <a:defRPr sz="2800">
                <a:solidFill>
                  <a:srgbClr val="FFC000"/>
                </a:solidFill>
              </a:defRPr>
            </a:lvl1pPr>
          </a:lstStyle>
          <a:p>
            <a:r>
              <a:rPr lang="zh-CN" altLang="en-US" dirty="0"/>
              <a:t>单击此处编辑母版标题样式</a:t>
            </a:r>
            <a:endParaRPr lang="en-US" dirty="0"/>
          </a:p>
        </p:txBody>
      </p:sp>
      <p:sp>
        <p:nvSpPr>
          <p:cNvPr id="3" name="Content Placeholder 2"/>
          <p:cNvSpPr>
            <a:spLocks noGrp="1"/>
          </p:cNvSpPr>
          <p:nvPr>
            <p:ph idx="1"/>
          </p:nvPr>
        </p:nvSpPr>
        <p:spPr>
          <a:xfrm>
            <a:off x="571499" y="1199073"/>
            <a:ext cx="8071485" cy="5087434"/>
          </a:xfrm>
        </p:spPr>
        <p:txBody>
          <a:bodyPr/>
          <a:lstStyle>
            <a:lvl1pPr marL="342906" indent="-342906" algn="just">
              <a:lnSpc>
                <a:spcPts val="2800"/>
              </a:lnSpc>
              <a:spcBef>
                <a:spcPts val="0"/>
              </a:spcBef>
              <a:buClr>
                <a:srgbClr val="00CC00"/>
              </a:buClr>
              <a:buFont typeface="Wingdings" panose="05000000000000000000" pitchFamily="2" charset="2"/>
              <a:buChar char="p"/>
              <a:defRPr sz="2600" b="0">
                <a:solidFill>
                  <a:srgbClr val="FFFF00"/>
                </a:solidFill>
              </a:defRPr>
            </a:lvl1pPr>
            <a:lvl2pPr marL="742962" indent="-285755" algn="just">
              <a:lnSpc>
                <a:spcPts val="2800"/>
              </a:lnSpc>
              <a:spcBef>
                <a:spcPts val="0"/>
              </a:spcBef>
              <a:buClr>
                <a:srgbClr val="FFC000"/>
              </a:buClr>
              <a:buSzPct val="75000"/>
              <a:buFont typeface="Wingdings" panose="05000000000000000000" pitchFamily="2" charset="2"/>
              <a:buChar char="Ø"/>
              <a:defRPr sz="2400"/>
            </a:lvl2pPr>
            <a:lvl3pPr marL="1143020" indent="-228604" algn="just">
              <a:lnSpc>
                <a:spcPts val="2800"/>
              </a:lnSpc>
              <a:spcBef>
                <a:spcPts val="0"/>
              </a:spcBef>
              <a:buClr>
                <a:srgbClr val="FFFFCC"/>
              </a:buClr>
              <a:buFont typeface="Wingdings" panose="05000000000000000000" pitchFamily="2" charset="2"/>
              <a:buChar char="l"/>
              <a:defRPr sz="2000"/>
            </a:lvl3pPr>
            <a:lvl4pPr algn="just">
              <a:lnSpc>
                <a:spcPts val="2800"/>
              </a:lnSpc>
              <a:spcBef>
                <a:spcPts val="0"/>
              </a:spcBef>
              <a:defRPr sz="1800"/>
            </a:lvl4pPr>
            <a:lvl5pPr algn="just">
              <a:lnSpc>
                <a:spcPts val="2800"/>
              </a:lnSpc>
              <a:spcBef>
                <a:spcPts val="0"/>
              </a:spcBef>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6" name="Slide Number Placeholder 5"/>
          <p:cNvSpPr>
            <a:spLocks noGrp="1"/>
          </p:cNvSpPr>
          <p:nvPr>
            <p:ph type="sldNum" sz="quarter" idx="12"/>
          </p:nvPr>
        </p:nvSpPr>
        <p:spPr>
          <a:xfrm>
            <a:off x="7766431" y="295737"/>
            <a:ext cx="628813" cy="428164"/>
          </a:xfrm>
        </p:spPr>
        <p:txBody>
          <a:bodyPr/>
          <a:lstStyle>
            <a:lvl1pPr>
              <a:defRPr sz="2400"/>
            </a:lvl1pPr>
          </a:lstStyle>
          <a:p>
            <a:fld id="{4CA3740B-48FD-45C0-9C37-24627F0F7EDC}" type="slidenum">
              <a:rPr lang="zh-CN" altLang="en-US" smtClean="0"/>
              <a:pPr/>
              <a:t>‹#›</a:t>
            </a:fld>
            <a:endParaRPr lang="zh-CN" altLang="en-US" dirty="0"/>
          </a:p>
        </p:txBody>
      </p:sp>
      <p:sp>
        <p:nvSpPr>
          <p:cNvPr id="5" name="Rectangle 7"/>
          <p:cNvSpPr>
            <a:spLocks noChangeArrowheads="1"/>
          </p:cNvSpPr>
          <p:nvPr userDrawn="1"/>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8"/>
          <p:cNvSpPr>
            <a:spLocks noChangeArrowheads="1"/>
          </p:cNvSpPr>
          <p:nvPr userDrawn="1"/>
        </p:nvSpPr>
        <p:spPr bwMode="auto">
          <a:xfrm rot="10800000" flipV="1">
            <a:off x="5289550" y="6561138"/>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Rectangle 9"/>
          <p:cNvSpPr>
            <a:spLocks noChangeArrowheads="1"/>
          </p:cNvSpPr>
          <p:nvPr userDrawn="1"/>
        </p:nvSpPr>
        <p:spPr bwMode="auto">
          <a:xfrm flipV="1">
            <a:off x="325438" y="108585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9" name="Rectangle 10"/>
          <p:cNvSpPr>
            <a:spLocks noChangeArrowheads="1"/>
          </p:cNvSpPr>
          <p:nvPr userDrawn="1"/>
        </p:nvSpPr>
        <p:spPr bwMode="auto">
          <a:xfrm rot="16200000" flipV="1">
            <a:off x="6967537" y="4994276"/>
            <a:ext cx="3598863"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Tree>
    <p:extLst>
      <p:ext uri="{BB962C8B-B14F-4D97-AF65-F5344CB8AC3E}">
        <p14:creationId xmlns:p14="http://schemas.microsoft.com/office/powerpoint/2010/main" val="710315148"/>
      </p:ext>
    </p:extLst>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66443" y="2861734"/>
            <a:ext cx="6620967" cy="1915647"/>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2" y="4777381"/>
            <a:ext cx="662096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30244012"/>
      </p:ext>
    </p:extLst>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7700" y="2060576"/>
            <a:ext cx="3298113"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241975" y="2056093"/>
            <a:ext cx="3298115"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5618208"/>
      </p:ext>
    </p:extLst>
  </p:cSld>
  <p:clrMapOvr>
    <a:masterClrMapping/>
  </p:clrMapOvr>
  <p:transition spd="med">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7700" y="1905000"/>
            <a:ext cx="3298112"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27700"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241976" y="1905000"/>
            <a:ext cx="3298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241976" y="2514600"/>
            <a:ext cx="3298113"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984881129"/>
      </p:ext>
    </p:extLst>
  </p:cSld>
  <p:clrMapOvr>
    <a:masterClrMapping/>
  </p:clrMapOvr>
  <p:transition spd="med">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7" name="Date Placeholder 2"/>
          <p:cNvSpPr>
            <a:spLocks noGrp="1"/>
          </p:cNvSpPr>
          <p:nvPr>
            <p:ph type="dt" sz="half" idx="10"/>
          </p:nvPr>
        </p:nvSpPr>
        <p:spPr/>
        <p:txBody>
          <a:bodyPr/>
          <a:lstStyle/>
          <a:p>
            <a:endParaRPr lang="zh-CN" altLang="en-US"/>
          </a:p>
        </p:txBody>
      </p:sp>
      <p:sp>
        <p:nvSpPr>
          <p:cNvPr id="5" name="Footer Placeholder 3"/>
          <p:cNvSpPr>
            <a:spLocks noGrp="1"/>
          </p:cNvSpPr>
          <p:nvPr>
            <p:ph type="ftr" sz="quarter" idx="11"/>
          </p:nvPr>
        </p:nvSpPr>
        <p:spPr/>
        <p:txBody>
          <a:bodyPr/>
          <a:lstStyle/>
          <a:p>
            <a:endParaRPr lang="zh-CN" altLang="en-US"/>
          </a:p>
        </p:txBody>
      </p:sp>
      <p:sp>
        <p:nvSpPr>
          <p:cNvPr id="6" name="Slide Number Placeholder 4"/>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277227352"/>
      </p:ext>
    </p:extLst>
  </p:cSld>
  <p:clrMapOvr>
    <a:masterClrMapping/>
  </p:clrMapOvr>
  <p:transition spd="med">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zh-CN" altLang="en-US"/>
          </a:p>
        </p:txBody>
      </p:sp>
      <p:sp>
        <p:nvSpPr>
          <p:cNvPr id="5" name="Footer Placeholder 2"/>
          <p:cNvSpPr>
            <a:spLocks noGrp="1"/>
          </p:cNvSpPr>
          <p:nvPr>
            <p:ph type="ftr" sz="quarter" idx="11"/>
          </p:nvPr>
        </p:nvSpPr>
        <p:spPr/>
        <p:txBody>
          <a:bodyPr/>
          <a:lstStyle/>
          <a:p>
            <a:endParaRPr lang="zh-CN" altLang="en-US"/>
          </a:p>
        </p:txBody>
      </p:sp>
      <p:sp>
        <p:nvSpPr>
          <p:cNvPr id="6" name="Slide Number Placeholder 3"/>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197889875"/>
      </p:ext>
    </p:extLst>
  </p:cSld>
  <p:clrMapOvr>
    <a:masterClrMapping/>
  </p:clrMapOvr>
  <p:transition spd="med">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66441" y="1447800"/>
            <a:ext cx="2551462" cy="14478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3589397" y="1447800"/>
            <a:ext cx="3898013"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866441" y="3129281"/>
            <a:ext cx="25514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7" name="Date Placeholder 4"/>
          <p:cNvSpPr>
            <a:spLocks noGrp="1"/>
          </p:cNvSpPr>
          <p:nvPr>
            <p:ph type="dt" sz="half" idx="10"/>
          </p:nvPr>
        </p:nvSpPr>
        <p:spPr/>
        <p:txBody>
          <a:bodyPr/>
          <a:lstStyle/>
          <a:p>
            <a:endParaRPr lang="zh-CN" altLang="en-US"/>
          </a:p>
        </p:txBody>
      </p:sp>
      <p:sp>
        <p:nvSpPr>
          <p:cNvPr id="5" name="Footer Placeholder 5"/>
          <p:cNvSpPr>
            <a:spLocks noGrp="1"/>
          </p:cNvSpPr>
          <p:nvPr>
            <p:ph type="ftr" sz="quarter" idx="11"/>
          </p:nvPr>
        </p:nvSpPr>
        <p:spPr/>
        <p:txBody>
          <a:bodyPr/>
          <a:lstStyle/>
          <a:p>
            <a:endParaRPr lang="zh-CN" altLang="en-US"/>
          </a:p>
        </p:txBody>
      </p:sp>
      <p:sp>
        <p:nvSpPr>
          <p:cNvPr id="6"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190678759"/>
      </p:ext>
    </p:extLst>
  </p:cSld>
  <p:clrMapOvr>
    <a:masterClrMapping/>
  </p:clrMapOvr>
  <p:transition spd="med">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65656" y="1854192"/>
            <a:ext cx="3820674" cy="1574808"/>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213517" y="1143000"/>
            <a:ext cx="2400925"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1" y="3657600"/>
            <a:ext cx="3814728"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3953182559"/>
      </p:ext>
    </p:extLst>
  </p:cSld>
  <p:clrMapOvr>
    <a:masterClrMapping/>
  </p:clrMapOvr>
  <p:transition spd="med">
    <p:push/>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2" name="Oval 21"/>
          <p:cNvSpPr/>
          <p:nvPr/>
        </p:nvSpPr>
        <p:spPr>
          <a:xfrm>
            <a:off x="629943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457200"/>
            <a:ext cx="1600200" cy="1600200"/>
          </a:xfrm>
          <a:prstGeom prst="ellipse">
            <a:avLst/>
          </a:prstGeom>
          <a:gradFill flip="none" rotWithShape="1">
            <a:gsLst>
              <a:gs pos="0">
                <a:schemeClr val="bg2">
                  <a:lumMod val="60000"/>
                  <a:lumOff val="40000"/>
                  <a:alpha val="14000"/>
                </a:schemeClr>
              </a:gs>
              <a:gs pos="73000">
                <a:schemeClr val="bg2">
                  <a:lumMod val="60000"/>
                  <a:lumOff val="40000"/>
                  <a:alpha val="0"/>
                </a:schemeClr>
              </a:gs>
              <a:gs pos="36000">
                <a:schemeClr val="bg2">
                  <a:lumMod val="60000"/>
                  <a:lumOff val="4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6096000"/>
            <a:ext cx="990600" cy="990600"/>
          </a:xfrm>
          <a:prstGeom prst="ellipse">
            <a:avLst/>
          </a:prstGeom>
          <a:gradFill flip="none" rotWithShape="1">
            <a:gsLst>
              <a:gs pos="0">
                <a:schemeClr val="bg2">
                  <a:lumMod val="60000"/>
                  <a:lumOff val="40000"/>
                  <a:alpha val="9000"/>
                </a:schemeClr>
              </a:gs>
              <a:gs pos="66000">
                <a:schemeClr val="bg2">
                  <a:lumMod val="60000"/>
                  <a:lumOff val="40000"/>
                  <a:alpha val="0"/>
                </a:schemeClr>
              </a:gs>
              <a:gs pos="36000">
                <a:schemeClr val="bg2">
                  <a:lumMod val="60000"/>
                  <a:lumOff val="40000"/>
                  <a:alpha val="5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3988" y="2667000"/>
            <a:ext cx="4191000" cy="4191000"/>
          </a:xfrm>
          <a:prstGeom prst="ellipse">
            <a:avLst/>
          </a:prstGeom>
          <a:gradFill flip="none" rotWithShape="1">
            <a:gsLst>
              <a:gs pos="0">
                <a:schemeClr val="bg2">
                  <a:lumMod val="60000"/>
                  <a:lumOff val="40000"/>
                  <a:alpha val="11000"/>
                </a:schemeClr>
              </a:gs>
              <a:gs pos="75000">
                <a:schemeClr val="bg2">
                  <a:lumMod val="60000"/>
                  <a:lumOff val="40000"/>
                  <a:alpha val="0"/>
                </a:schemeClr>
              </a:gs>
              <a:gs pos="36000">
                <a:schemeClr val="bg2">
                  <a:lumMod val="60000"/>
                  <a:lumOff val="4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39788" y="2895600"/>
            <a:ext cx="2362200" cy="2362200"/>
          </a:xfrm>
          <a:prstGeom prst="ellipse">
            <a:avLst/>
          </a:prstGeom>
          <a:gradFill flip="none" rotWithShape="1">
            <a:gsLst>
              <a:gs pos="0">
                <a:schemeClr val="bg2">
                  <a:lumMod val="60000"/>
                  <a:lumOff val="40000"/>
                  <a:alpha val="8000"/>
                </a:schemeClr>
              </a:gs>
              <a:gs pos="72000">
                <a:schemeClr val="bg2">
                  <a:lumMod val="60000"/>
                  <a:lumOff val="40000"/>
                  <a:alpha val="0"/>
                </a:schemeClr>
              </a:gs>
              <a:gs pos="36000">
                <a:schemeClr val="bg2">
                  <a:lumMod val="60000"/>
                  <a:lumOff val="4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484710" y="452718"/>
            <a:ext cx="7055380" cy="1400530"/>
          </a:xfrm>
          <a:prstGeom prst="rect">
            <a:avLst/>
          </a:prstGeom>
        </p:spPr>
        <p:txBody>
          <a:bodyPr vert="horz" lIns="91440" tIns="45720" rIns="91440" bIns="45720" rtlCol="0" anchor="t">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7700" y="2052925"/>
            <a:ext cx="6711654" cy="4195481"/>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rot="5400000">
            <a:off x="7494989" y="1828771"/>
            <a:ext cx="990599" cy="22865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endParaRPr lang="zh-CN" altLang="en-US"/>
          </a:p>
        </p:txBody>
      </p:sp>
      <p:sp>
        <p:nvSpPr>
          <p:cNvPr id="5" name="Footer Placeholder 4"/>
          <p:cNvSpPr>
            <a:spLocks noGrp="1"/>
          </p:cNvSpPr>
          <p:nvPr>
            <p:ph type="ftr" sz="quarter" idx="3"/>
          </p:nvPr>
        </p:nvSpPr>
        <p:spPr>
          <a:xfrm rot="5400000">
            <a:off x="6233335" y="3263371"/>
            <a:ext cx="3859795" cy="228660"/>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zh-CN" altLang="en-US"/>
          </a:p>
        </p:txBody>
      </p:sp>
      <p:sp>
        <p:nvSpPr>
          <p:cNvPr id="6" name="Slide Number Placeholder 5"/>
          <p:cNvSpPr>
            <a:spLocks noGrp="1"/>
          </p:cNvSpPr>
          <p:nvPr>
            <p:ph type="sldNum" sz="quarter" idx="4"/>
          </p:nvPr>
        </p:nvSpPr>
        <p:spPr bwMode="gray">
          <a:xfrm>
            <a:off x="7766431" y="295736"/>
            <a:ext cx="628813" cy="767687"/>
          </a:xfrm>
          <a:prstGeom prst="rect">
            <a:avLst/>
          </a:prstGeom>
        </p:spPr>
        <p:txBody>
          <a:bodyPr vert="horz" lIns="91440" tIns="45720" rIns="91440" bIns="45720" rtlCol="0" anchor="b"/>
          <a:lstStyle>
            <a:lvl1pPr algn="ctr">
              <a:defRPr sz="2801" b="0" i="0">
                <a:solidFill>
                  <a:schemeClr val="tx1">
                    <a:tint val="75000"/>
                  </a:schemeClr>
                </a:solidFill>
              </a:defRPr>
            </a:lvl1pPr>
          </a:lstStyle>
          <a:p>
            <a:fld id="{4CA3740B-48FD-45C0-9C37-24627F0F7EDC}" type="slidenum">
              <a:rPr lang="zh-CN" altLang="en-US" smtClean="0"/>
              <a:t>‹#›</a:t>
            </a:fld>
            <a:endParaRPr lang="zh-CN" altLang="en-US"/>
          </a:p>
        </p:txBody>
      </p:sp>
    </p:spTree>
    <p:extLst>
      <p:ext uri="{BB962C8B-B14F-4D97-AF65-F5344CB8AC3E}">
        <p14:creationId xmlns:p14="http://schemas.microsoft.com/office/powerpoint/2010/main" val="2848951510"/>
      </p:ext>
    </p:extLst>
  </p:cSld>
  <p:clrMap bg1="dk1" tx1="lt1" bg2="dk2" tx2="lt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2" r:id="rId12"/>
    <p:sldLayoutId id="2147483793" r:id="rId13"/>
    <p:sldLayoutId id="2147483794" r:id="rId14"/>
    <p:sldLayoutId id="2147483795" r:id="rId15"/>
    <p:sldLayoutId id="2147483796" r:id="rId16"/>
    <p:sldLayoutId id="2147483797" r:id="rId17"/>
  </p:sldLayoutIdLst>
  <p:transition spd="med">
    <p:push/>
  </p:transition>
  <p:hf hdr="0" ftr="0" dt="0"/>
  <p:txStyles>
    <p:titleStyle>
      <a:lvl1pPr algn="l" defTabSz="457207"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6" indent="-342906" algn="l" defTabSz="457207"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62" indent="-285755" algn="l" defTabSz="457207"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20"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2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3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42"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49"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57"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64" indent="-228604" algn="l" defTabSz="457207"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7" rtl="0" eaLnBrk="1" latinLnBrk="0" hangingPunct="1">
        <a:defRPr sz="1800" kern="1200">
          <a:solidFill>
            <a:schemeClr val="tx1"/>
          </a:solidFill>
          <a:latin typeface="+mn-lt"/>
          <a:ea typeface="+mn-ea"/>
          <a:cs typeface="+mn-cs"/>
        </a:defRPr>
      </a:lvl1pPr>
      <a:lvl2pPr marL="457207" algn="l" defTabSz="457207" rtl="0" eaLnBrk="1" latinLnBrk="0" hangingPunct="1">
        <a:defRPr sz="1800" kern="1200">
          <a:solidFill>
            <a:schemeClr val="tx1"/>
          </a:solidFill>
          <a:latin typeface="+mn-lt"/>
          <a:ea typeface="+mn-ea"/>
          <a:cs typeface="+mn-cs"/>
        </a:defRPr>
      </a:lvl2pPr>
      <a:lvl3pPr marL="914415" algn="l" defTabSz="457207" rtl="0" eaLnBrk="1" latinLnBrk="0" hangingPunct="1">
        <a:defRPr sz="1800" kern="1200">
          <a:solidFill>
            <a:schemeClr val="tx1"/>
          </a:solidFill>
          <a:latin typeface="+mn-lt"/>
          <a:ea typeface="+mn-ea"/>
          <a:cs typeface="+mn-cs"/>
        </a:defRPr>
      </a:lvl3pPr>
      <a:lvl4pPr marL="1371622" algn="l" defTabSz="457207" rtl="0" eaLnBrk="1" latinLnBrk="0" hangingPunct="1">
        <a:defRPr sz="1800" kern="1200">
          <a:solidFill>
            <a:schemeClr val="tx1"/>
          </a:solidFill>
          <a:latin typeface="+mn-lt"/>
          <a:ea typeface="+mn-ea"/>
          <a:cs typeface="+mn-cs"/>
        </a:defRPr>
      </a:lvl4pPr>
      <a:lvl5pPr marL="1828831" algn="l" defTabSz="457207" rtl="0" eaLnBrk="1" latinLnBrk="0" hangingPunct="1">
        <a:defRPr sz="1800" kern="1200">
          <a:solidFill>
            <a:schemeClr val="tx1"/>
          </a:solidFill>
          <a:latin typeface="+mn-lt"/>
          <a:ea typeface="+mn-ea"/>
          <a:cs typeface="+mn-cs"/>
        </a:defRPr>
      </a:lvl5pPr>
      <a:lvl6pPr marL="2286038" algn="l" defTabSz="457207" rtl="0" eaLnBrk="1" latinLnBrk="0" hangingPunct="1">
        <a:defRPr sz="1800" kern="1200">
          <a:solidFill>
            <a:schemeClr val="tx1"/>
          </a:solidFill>
          <a:latin typeface="+mn-lt"/>
          <a:ea typeface="+mn-ea"/>
          <a:cs typeface="+mn-cs"/>
        </a:defRPr>
      </a:lvl6pPr>
      <a:lvl7pPr marL="2743246" algn="l" defTabSz="457207" rtl="0" eaLnBrk="1" latinLnBrk="0" hangingPunct="1">
        <a:defRPr sz="1800" kern="1200">
          <a:solidFill>
            <a:schemeClr val="tx1"/>
          </a:solidFill>
          <a:latin typeface="+mn-lt"/>
          <a:ea typeface="+mn-ea"/>
          <a:cs typeface="+mn-cs"/>
        </a:defRPr>
      </a:lvl7pPr>
      <a:lvl8pPr marL="3200453" algn="l" defTabSz="457207" rtl="0" eaLnBrk="1" latinLnBrk="0" hangingPunct="1">
        <a:defRPr sz="1800" kern="1200">
          <a:solidFill>
            <a:schemeClr val="tx1"/>
          </a:solidFill>
          <a:latin typeface="+mn-lt"/>
          <a:ea typeface="+mn-ea"/>
          <a:cs typeface="+mn-cs"/>
        </a:defRPr>
      </a:lvl8pPr>
      <a:lvl9pPr marL="3657661" algn="l" defTabSz="45720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523875" y="1647046"/>
            <a:ext cx="8229600" cy="1277130"/>
          </a:xfrm>
        </p:spPr>
        <p:txBody>
          <a:bodyPr/>
          <a:lstStyle/>
          <a:p>
            <a:pPr algn="ctr"/>
            <a:r>
              <a:rPr lang="zh-CN" altLang="en-US" sz="4000" b="1" dirty="0">
                <a:solidFill>
                  <a:srgbClr val="FFC000"/>
                </a:solidFill>
                <a:latin typeface="+mj-ea"/>
              </a:rPr>
              <a:t>最小系统及外围电路</a:t>
            </a:r>
          </a:p>
        </p:txBody>
      </p:sp>
      <p:sp>
        <p:nvSpPr>
          <p:cNvPr id="4" name="矩形 3"/>
          <p:cNvSpPr/>
          <p:nvPr/>
        </p:nvSpPr>
        <p:spPr>
          <a:xfrm>
            <a:off x="0" y="6507164"/>
            <a:ext cx="9143999" cy="18000"/>
          </a:xfrm>
          <a:prstGeom prst="rect">
            <a:avLst/>
          </a:prstGeom>
          <a:gradFill flip="none" rotWithShape="1">
            <a:gsLst>
              <a:gs pos="0">
                <a:schemeClr val="accent4">
                  <a:lumMod val="40000"/>
                  <a:lumOff val="60000"/>
                </a:schemeClr>
              </a:gs>
              <a:gs pos="46000">
                <a:schemeClr val="accent4">
                  <a:lumMod val="95000"/>
                  <a:lumOff val="5000"/>
                </a:schemeClr>
              </a:gs>
              <a:gs pos="100000">
                <a:schemeClr val="accent4">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7"/>
          <p:cNvSpPr>
            <a:spLocks noChangeArrowheads="1"/>
          </p:cNvSpPr>
          <p:nvPr/>
        </p:nvSpPr>
        <p:spPr bwMode="auto">
          <a:xfrm rot="5400000" flipV="1">
            <a:off x="-2013744" y="2905920"/>
            <a:ext cx="5038725" cy="36512"/>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2" name="Rectangle 9"/>
          <p:cNvSpPr>
            <a:spLocks noChangeArrowheads="1"/>
          </p:cNvSpPr>
          <p:nvPr/>
        </p:nvSpPr>
        <p:spPr bwMode="auto">
          <a:xfrm flipV="1">
            <a:off x="325438" y="762000"/>
            <a:ext cx="5038725" cy="36513"/>
          </a:xfrm>
          <a:prstGeom prst="rect">
            <a:avLst/>
          </a:prstGeom>
          <a:gradFill rotWithShape="1">
            <a:gsLst>
              <a:gs pos="0">
                <a:srgbClr val="FF3131">
                  <a:alpha val="75998"/>
                </a:srgbClr>
              </a:gs>
              <a:gs pos="100000">
                <a:schemeClr val="hlink">
                  <a:alpha val="25998"/>
                </a:schemeClr>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3" name="灯片编号占位符 12"/>
          <p:cNvSpPr>
            <a:spLocks noGrp="1"/>
          </p:cNvSpPr>
          <p:nvPr>
            <p:ph type="sldNum" sz="quarter" idx="12"/>
          </p:nvPr>
        </p:nvSpPr>
        <p:spPr>
          <a:xfrm>
            <a:off x="7766431" y="295737"/>
            <a:ext cx="628813" cy="466263"/>
          </a:xfrm>
        </p:spPr>
        <p:txBody>
          <a:bodyPr/>
          <a:lstStyle/>
          <a:p>
            <a:fld id="{4CA3740B-48FD-45C0-9C37-24627F0F7EDC}" type="slidenum">
              <a:rPr lang="zh-CN" altLang="en-US" smtClean="0"/>
              <a:t>1</a:t>
            </a:fld>
            <a:endParaRPr lang="zh-CN" altLang="en-US" dirty="0"/>
          </a:p>
        </p:txBody>
      </p:sp>
    </p:spTree>
    <p:extLst>
      <p:ext uri="{BB962C8B-B14F-4D97-AF65-F5344CB8AC3E}">
        <p14:creationId xmlns:p14="http://schemas.microsoft.com/office/powerpoint/2010/main" val="619440489"/>
      </p:ext>
    </p:extLst>
  </p:cSld>
  <p:clrMapOvr>
    <a:masterClrMapping/>
  </p:clrMapOvr>
  <p:transition spd="med">
    <p:push/>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10</a:t>
            </a:fld>
            <a:endParaRPr lang="zh-CN" altLang="en-US" dirty="0"/>
          </a:p>
        </p:txBody>
      </p:sp>
      <p:pic>
        <p:nvPicPr>
          <p:cNvPr id="3" name="图片 2"/>
          <p:cNvPicPr>
            <a:picLocks noChangeAspect="1"/>
          </p:cNvPicPr>
          <p:nvPr/>
        </p:nvPicPr>
        <p:blipFill>
          <a:blip r:embed="rId2"/>
          <a:stretch>
            <a:fillRect/>
          </a:stretch>
        </p:blipFill>
        <p:spPr>
          <a:xfrm>
            <a:off x="1528762" y="1938337"/>
            <a:ext cx="6086475" cy="2981325"/>
          </a:xfrm>
          <a:prstGeom prst="rect">
            <a:avLst/>
          </a:prstGeom>
        </p:spPr>
      </p:pic>
    </p:spTree>
    <p:extLst>
      <p:ext uri="{BB962C8B-B14F-4D97-AF65-F5344CB8AC3E}">
        <p14:creationId xmlns:p14="http://schemas.microsoft.com/office/powerpoint/2010/main" val="1350248794"/>
      </p:ext>
    </p:extLst>
  </p:cSld>
  <p:clrMapOvr>
    <a:masterClrMapping/>
  </p:clrMapOvr>
  <p:transition spd="med">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11</a:t>
            </a:fld>
            <a:endParaRPr lang="zh-CN" altLang="en-US" dirty="0"/>
          </a:p>
        </p:txBody>
      </p:sp>
      <p:sp>
        <p:nvSpPr>
          <p:cNvPr id="6" name="内容占位符 2"/>
          <p:cNvSpPr>
            <a:spLocks noGrp="1"/>
          </p:cNvSpPr>
          <p:nvPr>
            <p:ph idx="1"/>
          </p:nvPr>
        </p:nvSpPr>
        <p:spPr>
          <a:xfrm>
            <a:off x="532335" y="2829464"/>
            <a:ext cx="8188971" cy="785004"/>
          </a:xfrm>
        </p:spPr>
        <p:txBody>
          <a:bodyPr>
            <a:normAutofit/>
          </a:bodyPr>
          <a:lstStyle/>
          <a:p>
            <a:pPr marL="0" indent="0" algn="ctr">
              <a:buNone/>
            </a:pPr>
            <a:r>
              <a:rPr lang="en-US" altLang="zh-CN" sz="2800" b="1" dirty="0">
                <a:effectLst>
                  <a:outerShdw blurRad="38100" dist="38100" dir="2700000" algn="tl">
                    <a:srgbClr val="000000">
                      <a:alpha val="43137"/>
                    </a:srgbClr>
                  </a:outerShdw>
                </a:effectLst>
              </a:rPr>
              <a:t>5.2 </a:t>
            </a:r>
            <a:r>
              <a:rPr lang="zh-CN" altLang="en-US" sz="2800" b="1" dirty="0">
                <a:effectLst>
                  <a:outerShdw blurRad="38100" dist="38100" dir="2700000" algn="tl">
                    <a:srgbClr val="000000">
                      <a:alpha val="43137"/>
                    </a:srgbClr>
                  </a:outerShdw>
                </a:effectLst>
              </a:rPr>
              <a:t>复位电路（重点）</a:t>
            </a:r>
            <a:endParaRPr lang="en-US" altLang="zh-C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277694156"/>
      </p:ext>
    </p:extLst>
  </p:cSld>
  <p:clrMapOvr>
    <a:masterClrMapping/>
  </p:clrMapOvr>
  <p:transition spd="med">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0C452FF4-C651-4C6C-8102-E1B60921C1BE}"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12</a:t>
            </a:fld>
            <a:endParaRPr kumimoji="0" lang="en-US" altLang="zh-CN" sz="1400" b="0">
              <a:solidFill>
                <a:srgbClr val="FF99FF"/>
              </a:solidFill>
              <a:latin typeface="Arial" panose="020B0604020202020204" pitchFamily="34" charset="0"/>
            </a:endParaRPr>
          </a:p>
        </p:txBody>
      </p:sp>
      <p:sp>
        <p:nvSpPr>
          <p:cNvPr id="218115" name="Rectangle 3"/>
          <p:cNvSpPr>
            <a:spLocks noGrp="1" noChangeArrowheads="1"/>
          </p:cNvSpPr>
          <p:nvPr>
            <p:ph type="body" idx="1"/>
          </p:nvPr>
        </p:nvSpPr>
        <p:spPr/>
        <p:txBody>
          <a:bodyPr/>
          <a:lstStyle/>
          <a:p>
            <a:pPr marL="365125" indent="-365125" eaLnBrk="1" hangingPunct="1">
              <a:lnSpc>
                <a:spcPct val="90000"/>
              </a:lnSpc>
            </a:pPr>
            <a:r>
              <a:rPr lang="zh-CN" altLang="en-US" sz="2400" dirty="0"/>
              <a:t>用途：</a:t>
            </a:r>
            <a:r>
              <a:rPr lang="zh-CN" altLang="en-US" sz="2400" dirty="0">
                <a:solidFill>
                  <a:schemeClr val="tx1"/>
                </a:solidFill>
              </a:rPr>
              <a:t>在系统电源建立过程中，为</a:t>
            </a:r>
            <a:r>
              <a:rPr lang="en-US" altLang="zh-CN" sz="2400" dirty="0">
                <a:solidFill>
                  <a:schemeClr val="tx1"/>
                </a:solidFill>
              </a:rPr>
              <a:t>CPU</a:t>
            </a:r>
            <a:r>
              <a:rPr lang="zh-CN" altLang="en-US" sz="2400" dirty="0">
                <a:solidFill>
                  <a:schemeClr val="tx1"/>
                </a:solidFill>
              </a:rPr>
              <a:t>或某些接口电路提供一个几十毫秒至数百毫秒的复位脉冲（高或低），利用这段时间（大于芯片最小复位时间要求），系统振荡器启动并稳定下来，</a:t>
            </a:r>
            <a:r>
              <a:rPr lang="en-US" altLang="zh-CN" sz="2400" dirty="0">
                <a:solidFill>
                  <a:schemeClr val="tx1"/>
                </a:solidFill>
              </a:rPr>
              <a:t>CPU</a:t>
            </a:r>
            <a:r>
              <a:rPr lang="zh-CN" altLang="en-US" sz="2400" dirty="0">
                <a:solidFill>
                  <a:schemeClr val="tx1"/>
                </a:solidFill>
              </a:rPr>
              <a:t>复位内部寄存器及指针，为程序运行做准备；</a:t>
            </a:r>
          </a:p>
          <a:p>
            <a:pPr marL="365125" indent="-365125" eaLnBrk="1" hangingPunct="1">
              <a:lnSpc>
                <a:spcPct val="90000"/>
              </a:lnSpc>
            </a:pPr>
            <a:r>
              <a:rPr lang="zh-CN" altLang="en-US" sz="2400" dirty="0"/>
              <a:t>复位电路的形式</a:t>
            </a:r>
          </a:p>
          <a:p>
            <a:pPr marL="898525" lvl="1" indent="-354013" eaLnBrk="1" hangingPunct="1">
              <a:lnSpc>
                <a:spcPct val="90000"/>
              </a:lnSpc>
            </a:pPr>
            <a:r>
              <a:rPr lang="zh-CN" altLang="en-US" dirty="0"/>
              <a:t>阻容复位电路</a:t>
            </a:r>
          </a:p>
          <a:p>
            <a:pPr marL="898525" lvl="1" indent="-354013" eaLnBrk="1" hangingPunct="1">
              <a:lnSpc>
                <a:spcPct val="90000"/>
              </a:lnSpc>
            </a:pPr>
            <a:r>
              <a:rPr lang="zh-CN" altLang="en-US" dirty="0"/>
              <a:t>手动复位</a:t>
            </a:r>
          </a:p>
          <a:p>
            <a:pPr marL="898525" lvl="1" indent="-354013" eaLnBrk="1" hangingPunct="1">
              <a:lnSpc>
                <a:spcPct val="90000"/>
              </a:lnSpc>
            </a:pPr>
            <a:r>
              <a:rPr lang="en-US" altLang="zh-CN" dirty="0"/>
              <a:t>watchdog</a:t>
            </a:r>
            <a:r>
              <a:rPr lang="zh-CN" altLang="en-US" dirty="0"/>
              <a:t>复位</a:t>
            </a:r>
          </a:p>
          <a:p>
            <a:pPr marL="898525" lvl="1" indent="-354013" eaLnBrk="1" hangingPunct="1">
              <a:lnSpc>
                <a:spcPct val="90000"/>
              </a:lnSpc>
            </a:pPr>
            <a:r>
              <a:rPr lang="zh-CN" altLang="en-US" dirty="0"/>
              <a:t>专用复位电路</a:t>
            </a:r>
          </a:p>
          <a:p>
            <a:pPr marL="898525" lvl="1" indent="-354013" eaLnBrk="1" hangingPunct="1">
              <a:lnSpc>
                <a:spcPct val="90000"/>
              </a:lnSpc>
            </a:pPr>
            <a:r>
              <a:rPr lang="zh-CN" altLang="en-US" dirty="0"/>
              <a:t>内部复位</a:t>
            </a:r>
          </a:p>
          <a:p>
            <a:pPr marL="898525" lvl="1" indent="-354013" eaLnBrk="1" hangingPunct="1">
              <a:lnSpc>
                <a:spcPct val="90000"/>
              </a:lnSpc>
            </a:pPr>
            <a:r>
              <a:rPr lang="zh-CN" altLang="en-US" dirty="0"/>
              <a:t>软件复位</a:t>
            </a:r>
          </a:p>
        </p:txBody>
      </p:sp>
      <p:pic>
        <p:nvPicPr>
          <p:cNvPr id="2" name="图片 1"/>
          <p:cNvPicPr>
            <a:picLocks noChangeAspect="1"/>
          </p:cNvPicPr>
          <p:nvPr/>
        </p:nvPicPr>
        <p:blipFill>
          <a:blip r:embed="rId2"/>
          <a:stretch>
            <a:fillRect/>
          </a:stretch>
        </p:blipFill>
        <p:spPr>
          <a:xfrm>
            <a:off x="4251787" y="3579685"/>
            <a:ext cx="3829050" cy="2295525"/>
          </a:xfrm>
          <a:prstGeom prst="rect">
            <a:avLst/>
          </a:prstGeom>
        </p:spPr>
      </p:pic>
    </p:spTree>
    <p:extLst>
      <p:ext uri="{BB962C8B-B14F-4D97-AF65-F5344CB8AC3E}">
        <p14:creationId xmlns:p14="http://schemas.microsoft.com/office/powerpoint/2010/main" val="241964665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218115">
                                            <p:txEl>
                                              <p:pRg st="1" end="1"/>
                                            </p:txEl>
                                          </p:spTgt>
                                        </p:tgtEl>
                                        <p:attrNameLst>
                                          <p:attrName>style.visibility</p:attrName>
                                        </p:attrNameLst>
                                      </p:cBhvr>
                                      <p:to>
                                        <p:strVal val="visible"/>
                                      </p:to>
                                    </p:set>
                                    <p:animEffect transition="in" filter="slide(fromTop)">
                                      <p:cBhvr>
                                        <p:cTn id="7" dur="500"/>
                                        <p:tgtEl>
                                          <p:spTgt spid="218115">
                                            <p:txEl>
                                              <p:pRg st="1" end="1"/>
                                            </p:txEl>
                                          </p:spTgt>
                                        </p:tgtEl>
                                      </p:cBhvr>
                                    </p:animEffect>
                                  </p:childTnLst>
                                </p:cTn>
                              </p:par>
                              <p:par>
                                <p:cTn id="8" presetID="12" presetClass="entr" presetSubtype="1" fill="hold" nodeType="withEffect">
                                  <p:stCondLst>
                                    <p:cond delay="0"/>
                                  </p:stCondLst>
                                  <p:childTnLst>
                                    <p:set>
                                      <p:cBhvr>
                                        <p:cTn id="9" dur="1" fill="hold">
                                          <p:stCondLst>
                                            <p:cond delay="0"/>
                                          </p:stCondLst>
                                        </p:cTn>
                                        <p:tgtEl>
                                          <p:spTgt spid="218115">
                                            <p:txEl>
                                              <p:pRg st="2" end="2"/>
                                            </p:txEl>
                                          </p:spTgt>
                                        </p:tgtEl>
                                        <p:attrNameLst>
                                          <p:attrName>style.visibility</p:attrName>
                                        </p:attrNameLst>
                                      </p:cBhvr>
                                      <p:to>
                                        <p:strVal val="visible"/>
                                      </p:to>
                                    </p:set>
                                    <p:animEffect transition="in" filter="slide(fromTop)">
                                      <p:cBhvr>
                                        <p:cTn id="10" dur="500"/>
                                        <p:tgtEl>
                                          <p:spTgt spid="218115">
                                            <p:txEl>
                                              <p:pRg st="2" end="2"/>
                                            </p:txEl>
                                          </p:spTgt>
                                        </p:tgtEl>
                                      </p:cBhvr>
                                    </p:animEffect>
                                  </p:childTnLst>
                                </p:cTn>
                              </p:par>
                              <p:par>
                                <p:cTn id="11" presetID="12" presetClass="entr" presetSubtype="1" fill="hold" nodeType="withEffect">
                                  <p:stCondLst>
                                    <p:cond delay="0"/>
                                  </p:stCondLst>
                                  <p:childTnLst>
                                    <p:set>
                                      <p:cBhvr>
                                        <p:cTn id="12" dur="1" fill="hold">
                                          <p:stCondLst>
                                            <p:cond delay="0"/>
                                          </p:stCondLst>
                                        </p:cTn>
                                        <p:tgtEl>
                                          <p:spTgt spid="218115">
                                            <p:txEl>
                                              <p:pRg st="3" end="3"/>
                                            </p:txEl>
                                          </p:spTgt>
                                        </p:tgtEl>
                                        <p:attrNameLst>
                                          <p:attrName>style.visibility</p:attrName>
                                        </p:attrNameLst>
                                      </p:cBhvr>
                                      <p:to>
                                        <p:strVal val="visible"/>
                                      </p:to>
                                    </p:set>
                                    <p:animEffect transition="in" filter="slide(fromTop)">
                                      <p:cBhvr>
                                        <p:cTn id="13" dur="500"/>
                                        <p:tgtEl>
                                          <p:spTgt spid="218115">
                                            <p:txEl>
                                              <p:pRg st="3" end="3"/>
                                            </p:txEl>
                                          </p:spTgt>
                                        </p:tgtEl>
                                      </p:cBhvr>
                                    </p:animEffect>
                                  </p:childTnLst>
                                </p:cTn>
                              </p:par>
                              <p:par>
                                <p:cTn id="14" presetID="12" presetClass="entr" presetSubtype="1" fill="hold" nodeType="withEffect">
                                  <p:stCondLst>
                                    <p:cond delay="0"/>
                                  </p:stCondLst>
                                  <p:childTnLst>
                                    <p:set>
                                      <p:cBhvr>
                                        <p:cTn id="15" dur="1" fill="hold">
                                          <p:stCondLst>
                                            <p:cond delay="0"/>
                                          </p:stCondLst>
                                        </p:cTn>
                                        <p:tgtEl>
                                          <p:spTgt spid="218115">
                                            <p:txEl>
                                              <p:pRg st="4" end="4"/>
                                            </p:txEl>
                                          </p:spTgt>
                                        </p:tgtEl>
                                        <p:attrNameLst>
                                          <p:attrName>style.visibility</p:attrName>
                                        </p:attrNameLst>
                                      </p:cBhvr>
                                      <p:to>
                                        <p:strVal val="visible"/>
                                      </p:to>
                                    </p:set>
                                    <p:animEffect transition="in" filter="slide(fromTop)">
                                      <p:cBhvr>
                                        <p:cTn id="16" dur="500"/>
                                        <p:tgtEl>
                                          <p:spTgt spid="218115">
                                            <p:txEl>
                                              <p:pRg st="4" end="4"/>
                                            </p:txEl>
                                          </p:spTgt>
                                        </p:tgtEl>
                                      </p:cBhvr>
                                    </p:animEffect>
                                  </p:childTnLst>
                                </p:cTn>
                              </p:par>
                              <p:par>
                                <p:cTn id="17" presetID="12" presetClass="entr" presetSubtype="1" fill="hold" nodeType="withEffect">
                                  <p:stCondLst>
                                    <p:cond delay="0"/>
                                  </p:stCondLst>
                                  <p:childTnLst>
                                    <p:set>
                                      <p:cBhvr>
                                        <p:cTn id="18" dur="1" fill="hold">
                                          <p:stCondLst>
                                            <p:cond delay="0"/>
                                          </p:stCondLst>
                                        </p:cTn>
                                        <p:tgtEl>
                                          <p:spTgt spid="218115">
                                            <p:txEl>
                                              <p:pRg st="5" end="5"/>
                                            </p:txEl>
                                          </p:spTgt>
                                        </p:tgtEl>
                                        <p:attrNameLst>
                                          <p:attrName>style.visibility</p:attrName>
                                        </p:attrNameLst>
                                      </p:cBhvr>
                                      <p:to>
                                        <p:strVal val="visible"/>
                                      </p:to>
                                    </p:set>
                                    <p:animEffect transition="in" filter="slide(fromTop)">
                                      <p:cBhvr>
                                        <p:cTn id="19" dur="500"/>
                                        <p:tgtEl>
                                          <p:spTgt spid="218115">
                                            <p:txEl>
                                              <p:pRg st="5" end="5"/>
                                            </p:txEl>
                                          </p:spTgt>
                                        </p:tgtEl>
                                      </p:cBhvr>
                                    </p:animEffect>
                                  </p:childTnLst>
                                </p:cTn>
                              </p:par>
                              <p:par>
                                <p:cTn id="20" presetID="12" presetClass="entr" presetSubtype="1" fill="hold" nodeType="withEffect">
                                  <p:stCondLst>
                                    <p:cond delay="0"/>
                                  </p:stCondLst>
                                  <p:childTnLst>
                                    <p:set>
                                      <p:cBhvr>
                                        <p:cTn id="21" dur="1" fill="hold">
                                          <p:stCondLst>
                                            <p:cond delay="0"/>
                                          </p:stCondLst>
                                        </p:cTn>
                                        <p:tgtEl>
                                          <p:spTgt spid="218115">
                                            <p:txEl>
                                              <p:pRg st="6" end="6"/>
                                            </p:txEl>
                                          </p:spTgt>
                                        </p:tgtEl>
                                        <p:attrNameLst>
                                          <p:attrName>style.visibility</p:attrName>
                                        </p:attrNameLst>
                                      </p:cBhvr>
                                      <p:to>
                                        <p:strVal val="visible"/>
                                      </p:to>
                                    </p:set>
                                    <p:animEffect transition="in" filter="slide(fromTop)">
                                      <p:cBhvr>
                                        <p:cTn id="22" dur="500"/>
                                        <p:tgtEl>
                                          <p:spTgt spid="218115">
                                            <p:txEl>
                                              <p:pRg st="6" end="6"/>
                                            </p:txEl>
                                          </p:spTgt>
                                        </p:tgtEl>
                                      </p:cBhvr>
                                    </p:animEffect>
                                  </p:childTnLst>
                                </p:cTn>
                              </p:par>
                              <p:par>
                                <p:cTn id="23" presetID="12" presetClass="entr" presetSubtype="1" fill="hold" nodeType="withEffect">
                                  <p:stCondLst>
                                    <p:cond delay="0"/>
                                  </p:stCondLst>
                                  <p:childTnLst>
                                    <p:set>
                                      <p:cBhvr>
                                        <p:cTn id="24" dur="1" fill="hold">
                                          <p:stCondLst>
                                            <p:cond delay="0"/>
                                          </p:stCondLst>
                                        </p:cTn>
                                        <p:tgtEl>
                                          <p:spTgt spid="218115">
                                            <p:txEl>
                                              <p:pRg st="7" end="7"/>
                                            </p:txEl>
                                          </p:spTgt>
                                        </p:tgtEl>
                                        <p:attrNameLst>
                                          <p:attrName>style.visibility</p:attrName>
                                        </p:attrNameLst>
                                      </p:cBhvr>
                                      <p:to>
                                        <p:strVal val="visible"/>
                                      </p:to>
                                    </p:set>
                                    <p:animEffect transition="in" filter="slide(fromTop)">
                                      <p:cBhvr>
                                        <p:cTn id="25" dur="500"/>
                                        <p:tgtEl>
                                          <p:spTgt spid="2181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05618" y="527489"/>
            <a:ext cx="8229600" cy="561975"/>
          </a:xfrm>
        </p:spPr>
        <p:txBody>
          <a:bodyPr/>
          <a:lstStyle/>
          <a:p>
            <a:pPr algn="l">
              <a:defRPr/>
            </a:pPr>
            <a:r>
              <a:rPr lang="zh-CN" altLang="en-US" dirty="0">
                <a:latin typeface="Times New Roman" panose="02020603050405020304" pitchFamily="18" charset="0"/>
                <a:cs typeface="Times New Roman" panose="02020603050405020304" pitchFamily="18" charset="0"/>
              </a:rPr>
              <a:t>上电复位电路（</a:t>
            </a:r>
            <a:r>
              <a:rPr lang="en-US" altLang="zh-CN" dirty="0">
                <a:latin typeface="Times New Roman" panose="02020603050405020304" pitchFamily="18" charset="0"/>
                <a:cs typeface="Times New Roman" panose="02020603050405020304" pitchFamily="18" charset="0"/>
              </a:rPr>
              <a:t>POR</a:t>
            </a:r>
            <a:r>
              <a:rPr lang="zh-CN" altLang="en-US" dirty="0">
                <a:latin typeface="Times New Roman" panose="02020603050405020304" pitchFamily="18" charset="0"/>
                <a:cs typeface="Times New Roman" panose="02020603050405020304" pitchFamily="18" charset="0"/>
              </a:rPr>
              <a:t>）</a:t>
            </a:r>
          </a:p>
        </p:txBody>
      </p:sp>
      <p:sp>
        <p:nvSpPr>
          <p:cNvPr id="335875" name="内容占位符 2"/>
          <p:cNvSpPr>
            <a:spLocks noGrp="1"/>
          </p:cNvSpPr>
          <p:nvPr>
            <p:ph idx="1"/>
          </p:nvPr>
        </p:nvSpPr>
        <p:spPr/>
        <p:txBody>
          <a:bodyPr/>
          <a:lstStyle/>
          <a:p>
            <a:r>
              <a:rPr lang="zh-CN" altLang="zh-CN" sz="2400"/>
              <a:t>是集成电路芯片的重要组成部分</a:t>
            </a:r>
            <a:r>
              <a:rPr lang="zh-CN" altLang="en-US" sz="2400"/>
              <a:t>；</a:t>
            </a:r>
            <a:endParaRPr lang="en-US" altLang="zh-CN" sz="2400"/>
          </a:p>
          <a:p>
            <a:r>
              <a:rPr lang="zh-CN" altLang="en-US" sz="2400"/>
              <a:t>功能</a:t>
            </a:r>
            <a:endParaRPr lang="en-US" altLang="zh-CN" sz="2400"/>
          </a:p>
          <a:p>
            <a:pPr lvl="1"/>
            <a:r>
              <a:rPr lang="zh-CN" altLang="en-US" sz="2200"/>
              <a:t>当电源电压达到可以正常工作的阈值电压时，集成电路内部的状态机便开始初始化器件，使整个芯片在上电后的一段时间内进入已知状态；</a:t>
            </a:r>
            <a:endParaRPr lang="en-US" altLang="zh-CN" sz="2200"/>
          </a:p>
          <a:p>
            <a:pPr lvl="1"/>
            <a:r>
              <a:rPr lang="zh-CN" altLang="en-US" sz="2200"/>
              <a:t>在完成初始化之前忽略除复位引脚（如有）之外的任何外部信号。</a:t>
            </a:r>
          </a:p>
        </p:txBody>
      </p:sp>
      <p:sp>
        <p:nvSpPr>
          <p:cNvPr id="33587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BFB01E1A-EA6A-4823-AA38-82369FB01B4C}" type="slidenum">
              <a:rPr kumimoji="0" lang="en-US" altLang="zh-CN" sz="1400" b="0" smtClean="0">
                <a:solidFill>
                  <a:schemeClr val="tx1"/>
                </a:solidFill>
              </a:rPr>
              <a:pPr algn="r">
                <a:lnSpc>
                  <a:spcPct val="100000"/>
                </a:lnSpc>
                <a:spcBef>
                  <a:spcPct val="0"/>
                </a:spcBef>
                <a:spcAft>
                  <a:spcPct val="0"/>
                </a:spcAft>
                <a:buClrTx/>
                <a:buSzTx/>
                <a:buFontTx/>
                <a:buNone/>
              </a:pPr>
              <a:t>13</a:t>
            </a:fld>
            <a:endParaRPr kumimoji="0" lang="en-US" altLang="zh-CN" sz="1400" b="0">
              <a:solidFill>
                <a:schemeClr val="tx1"/>
              </a:solidFill>
            </a:endParaRPr>
          </a:p>
        </p:txBody>
      </p:sp>
      <p:sp>
        <p:nvSpPr>
          <p:cNvPr id="6" name="矩形 5"/>
          <p:cNvSpPr/>
          <p:nvPr/>
        </p:nvSpPr>
        <p:spPr bwMode="auto">
          <a:xfrm>
            <a:off x="3494469" y="6197600"/>
            <a:ext cx="2706687" cy="307975"/>
          </a:xfrm>
          <a:prstGeom prst="rect">
            <a:avLst/>
          </a:prstGeom>
        </p:spPr>
        <p:txBody>
          <a:bodyPr wrap="none">
            <a:spAutoFit/>
          </a:bodyPr>
          <a:lstStyle/>
          <a:p>
            <a:pPr algn="ctr">
              <a:defRPr/>
            </a:pPr>
            <a:r>
              <a:rPr lang="zh-CN" altLang="zh-CN" sz="1400" kern="100" dirty="0">
                <a:latin typeface="Times New Roman" panose="02020603050405020304" pitchFamily="18" charset="0"/>
                <a:cs typeface="Times New Roman" panose="02020603050405020304" pitchFamily="18" charset="0"/>
              </a:rPr>
              <a:t>图</a:t>
            </a:r>
            <a:r>
              <a:rPr lang="en-US" altLang="zh-CN" sz="1400" kern="100" dirty="0">
                <a:latin typeface="Times New Roman" panose="02020603050405020304" pitchFamily="18" charset="0"/>
              </a:rPr>
              <a:t>5.7 </a:t>
            </a:r>
            <a:r>
              <a:rPr lang="zh-CN" altLang="zh-CN" sz="1400" kern="100" dirty="0">
                <a:latin typeface="Times New Roman" panose="02020603050405020304" pitchFamily="18" charset="0"/>
                <a:cs typeface="Times New Roman" panose="02020603050405020304" pitchFamily="18" charset="0"/>
              </a:rPr>
              <a:t>简化的</a:t>
            </a:r>
            <a:r>
              <a:rPr lang="en-US" altLang="zh-CN" sz="1400" kern="100" dirty="0" err="1">
                <a:latin typeface="Times New Roman" panose="02020603050405020304" pitchFamily="18" charset="0"/>
              </a:rPr>
              <a:t>PoR</a:t>
            </a:r>
            <a:r>
              <a:rPr lang="zh-CN" altLang="zh-CN" sz="1400" kern="100" dirty="0">
                <a:latin typeface="Times New Roman" panose="02020603050405020304" pitchFamily="18" charset="0"/>
                <a:cs typeface="Times New Roman" panose="02020603050405020304" pitchFamily="18" charset="0"/>
              </a:rPr>
              <a:t>电路及其特性</a:t>
            </a:r>
            <a:endParaRPr lang="zh-CN" altLang="en-US" sz="1400" dirty="0"/>
          </a:p>
        </p:txBody>
      </p:sp>
      <p:pic>
        <p:nvPicPr>
          <p:cNvPr id="10" name="图片 9"/>
          <p:cNvPicPr>
            <a:picLocks noChangeAspect="1"/>
          </p:cNvPicPr>
          <p:nvPr/>
        </p:nvPicPr>
        <p:blipFill>
          <a:blip r:embed="rId2"/>
          <a:stretch>
            <a:fillRect/>
          </a:stretch>
        </p:blipFill>
        <p:spPr>
          <a:xfrm>
            <a:off x="2467355" y="4151107"/>
            <a:ext cx="4875605" cy="1936884"/>
          </a:xfrm>
          <a:prstGeom prst="rect">
            <a:avLst/>
          </a:prstGeom>
        </p:spPr>
      </p:pic>
    </p:spTree>
    <p:extLst>
      <p:ext uri="{BB962C8B-B14F-4D97-AF65-F5344CB8AC3E}">
        <p14:creationId xmlns:p14="http://schemas.microsoft.com/office/powerpoint/2010/main" val="3211325322"/>
      </p:ext>
    </p:extLst>
  </p:cSld>
  <p:clrMapOvr>
    <a:masterClrMapping/>
  </p:clrMapOvr>
  <p:transition spd="med">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2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8D80E974-C775-4C9C-98B6-44A55EE685FF}"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14</a:t>
            </a:fld>
            <a:endParaRPr kumimoji="0" lang="en-US" altLang="zh-CN" sz="1400" b="0">
              <a:solidFill>
                <a:srgbClr val="FF99FF"/>
              </a:solidFill>
              <a:latin typeface="Arial" panose="020B0604020202020204" pitchFamily="34" charset="0"/>
            </a:endParaRPr>
          </a:p>
        </p:txBody>
      </p:sp>
      <p:sp>
        <p:nvSpPr>
          <p:cNvPr id="219138" name="Rectangle 2"/>
          <p:cNvSpPr>
            <a:spLocks noGrp="1" noChangeArrowheads="1"/>
          </p:cNvSpPr>
          <p:nvPr>
            <p:ph type="title"/>
          </p:nvPr>
        </p:nvSpPr>
        <p:spPr>
          <a:xfrm>
            <a:off x="505618" y="579948"/>
            <a:ext cx="7772400" cy="581025"/>
          </a:xfrm>
        </p:spPr>
        <p:txBody>
          <a:bodyPr/>
          <a:lstStyle/>
          <a:p>
            <a:pPr algn="l" eaLnBrk="1" hangingPunct="1">
              <a:defRPr/>
            </a:pPr>
            <a:r>
              <a:rPr lang="zh-CN" altLang="en-US" dirty="0"/>
              <a:t>阻容复位电路</a:t>
            </a:r>
          </a:p>
        </p:txBody>
      </p:sp>
      <p:sp>
        <p:nvSpPr>
          <p:cNvPr id="337924" name="Rectangle 3"/>
          <p:cNvSpPr>
            <a:spLocks noGrp="1" noChangeArrowheads="1"/>
          </p:cNvSpPr>
          <p:nvPr>
            <p:ph type="body" idx="1"/>
          </p:nvPr>
        </p:nvSpPr>
        <p:spPr/>
        <p:txBody>
          <a:bodyPr/>
          <a:lstStyle/>
          <a:p>
            <a:pPr eaLnBrk="1" hangingPunct="1"/>
            <a:r>
              <a:rPr lang="zh-CN" altLang="en-US" sz="2400" dirty="0">
                <a:solidFill>
                  <a:schemeClr val="tx1"/>
                </a:solidFill>
              </a:rPr>
              <a:t>利用电容电压不能突变而是按指数规律上升、下降的特性，配合反相器的输入电平翻转门限产生所需</a:t>
            </a:r>
            <a:r>
              <a:rPr lang="zh-CN" altLang="en-US" sz="2400" dirty="0"/>
              <a:t>复位脉冲</a:t>
            </a:r>
            <a:r>
              <a:rPr lang="zh-CN" altLang="en-US" sz="2400" dirty="0">
                <a:solidFill>
                  <a:schemeClr val="tx1"/>
                </a:solidFill>
              </a:rPr>
              <a:t>；</a:t>
            </a:r>
          </a:p>
        </p:txBody>
      </p:sp>
      <p:sp>
        <p:nvSpPr>
          <p:cNvPr id="10" name="矩形 9"/>
          <p:cNvSpPr/>
          <p:nvPr/>
        </p:nvSpPr>
        <p:spPr>
          <a:xfrm>
            <a:off x="1594231" y="5021263"/>
            <a:ext cx="6172200" cy="708025"/>
          </a:xfrm>
          <a:prstGeom prst="rect">
            <a:avLst/>
          </a:prstGeom>
        </p:spPr>
        <p:txBody>
          <a:bodyPr>
            <a:spAutoFit/>
          </a:bodyPr>
          <a:lstStyle/>
          <a:p>
            <a:pPr algn="ctr">
              <a:spcAft>
                <a:spcPts val="0"/>
              </a:spcAft>
              <a:defRPr/>
            </a:pPr>
            <a:r>
              <a:rPr lang="en-US" altLang="zh-CN" sz="1600" kern="100" dirty="0">
                <a:latin typeface="Times New Roman" panose="02020603050405020304" pitchFamily="18" charset="0"/>
                <a:cs typeface="Times New Roman" panose="02020603050405020304" pitchFamily="18" charset="0"/>
              </a:rPr>
              <a:t>(a) </a:t>
            </a:r>
            <a:r>
              <a:rPr lang="zh-CN" altLang="zh-CN" sz="1600" kern="100" dirty="0">
                <a:latin typeface="Times New Roman" panose="02020603050405020304" pitchFamily="18" charset="0"/>
                <a:cs typeface="Times New Roman" panose="02020603050405020304" pitchFamily="18" charset="0"/>
              </a:rPr>
              <a:t>高电平复位电路</a:t>
            </a:r>
            <a:r>
              <a:rPr lang="en-US" altLang="zh-CN" sz="1600" kern="100" dirty="0">
                <a:latin typeface="Times New Roman" panose="02020603050405020304" pitchFamily="18" charset="0"/>
                <a:cs typeface="Times New Roman" panose="02020603050405020304" pitchFamily="18" charset="0"/>
              </a:rPr>
              <a:t>            (b) </a:t>
            </a:r>
            <a:r>
              <a:rPr lang="zh-CN" altLang="zh-CN" sz="1600" kern="100" dirty="0">
                <a:latin typeface="Times New Roman" panose="02020603050405020304" pitchFamily="18" charset="0"/>
                <a:cs typeface="Times New Roman" panose="02020603050405020304" pitchFamily="18" charset="0"/>
              </a:rPr>
              <a:t>低电平复位电路</a:t>
            </a:r>
            <a:endParaRPr lang="zh-CN" altLang="zh-CN" sz="2400" kern="100" dirty="0">
              <a:latin typeface="Calibri" panose="020F0502020204030204" pitchFamily="34" charset="0"/>
              <a:cs typeface="Times New Roman" panose="02020603050405020304" pitchFamily="18" charset="0"/>
            </a:endParaRPr>
          </a:p>
          <a:p>
            <a:pPr algn="ctr">
              <a:spcAft>
                <a:spcPts val="0"/>
              </a:spcAft>
              <a:defRPr/>
            </a:pPr>
            <a:r>
              <a:rPr lang="zh-CN" altLang="zh-CN" kern="100" dirty="0">
                <a:latin typeface="Times New Roman" panose="02020603050405020304" pitchFamily="18" charset="0"/>
                <a:cs typeface="Times New Roman" panose="02020603050405020304" pitchFamily="18" charset="0"/>
              </a:rPr>
              <a:t>图</a:t>
            </a:r>
            <a:r>
              <a:rPr lang="en-US" altLang="zh-CN" kern="100" dirty="0">
                <a:latin typeface="Times New Roman" panose="02020603050405020304" pitchFamily="18" charset="0"/>
                <a:cs typeface="Times New Roman" panose="02020603050405020304" pitchFamily="18" charset="0"/>
              </a:rPr>
              <a:t>5.11 </a:t>
            </a:r>
            <a:r>
              <a:rPr lang="zh-CN" altLang="zh-CN" kern="100" dirty="0">
                <a:latin typeface="Times New Roman" panose="02020603050405020304" pitchFamily="18" charset="0"/>
                <a:cs typeface="Times New Roman" panose="02020603050405020304" pitchFamily="18" charset="0"/>
              </a:rPr>
              <a:t>基本的阻容式上电复位电路</a:t>
            </a:r>
            <a:endParaRPr lang="zh-CN" altLang="zh-CN" sz="2400" kern="100" dirty="0">
              <a:latin typeface="Calibri" panose="020F0502020204030204" pitchFamily="34" charset="0"/>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2529014" y="2829767"/>
            <a:ext cx="4566730" cy="1983406"/>
          </a:xfrm>
          <a:prstGeom prst="rect">
            <a:avLst/>
          </a:prstGeom>
        </p:spPr>
      </p:pic>
    </p:spTree>
    <p:extLst>
      <p:ext uri="{BB962C8B-B14F-4D97-AF65-F5344CB8AC3E}">
        <p14:creationId xmlns:p14="http://schemas.microsoft.com/office/powerpoint/2010/main" val="2381630088"/>
      </p:ext>
    </p:extLst>
  </p:cSld>
  <p:clrMapOvr>
    <a:masterClrMapping/>
  </p:clrMapOvr>
  <p:transition spd="med">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pPr>
              <a:defRPr/>
            </a:pPr>
            <a:endParaRPr lang="zh-CN" altLang="en-US" dirty="0"/>
          </a:p>
        </p:txBody>
      </p:sp>
      <p:sp>
        <p:nvSpPr>
          <p:cNvPr id="8" name="内容占位符 7"/>
          <p:cNvSpPr>
            <a:spLocks noGrp="1"/>
          </p:cNvSpPr>
          <p:nvPr>
            <p:ph idx="1"/>
          </p:nvPr>
        </p:nvSpPr>
        <p:spPr/>
        <p:txBody>
          <a:bodyPr/>
          <a:lstStyle/>
          <a:p>
            <a:pPr eaLnBrk="1" hangingPunct="1"/>
            <a:r>
              <a:rPr lang="zh-CN" altLang="en-US" sz="2400" dirty="0"/>
              <a:t>复位脉冲宽度取决于电容、电阻的参数；</a:t>
            </a:r>
            <a:endParaRPr lang="en-US" altLang="zh-CN" sz="2400" dirty="0"/>
          </a:p>
          <a:p>
            <a:pPr eaLnBrk="1" hangingPunct="1"/>
            <a:endParaRPr lang="en-US" altLang="zh-CN" sz="2400" dirty="0"/>
          </a:p>
          <a:p>
            <a:pPr lvl="1" eaLnBrk="1" hangingPunct="1"/>
            <a:r>
              <a:rPr lang="zh-CN" altLang="zh-CN" sz="2000" dirty="0"/>
              <a:t>以</a:t>
            </a:r>
            <a:r>
              <a:rPr lang="en-US" altLang="zh-CN" sz="2000" dirty="0"/>
              <a:t>8051 MCU</a:t>
            </a:r>
            <a:r>
              <a:rPr lang="zh-CN" altLang="zh-CN" sz="2000" dirty="0"/>
              <a:t>为例，假设采用</a:t>
            </a:r>
            <a:r>
              <a:rPr lang="en-US" altLang="zh-CN" sz="2000" dirty="0"/>
              <a:t>6MHz</a:t>
            </a:r>
            <a:r>
              <a:rPr lang="zh-CN" altLang="zh-CN" sz="2000" dirty="0"/>
              <a:t>振荡器且电源建立时间不超过</a:t>
            </a:r>
            <a:r>
              <a:rPr lang="en-US" altLang="zh-CN" sz="2000" dirty="0"/>
              <a:t>10ms</a:t>
            </a:r>
            <a:r>
              <a:rPr lang="zh-CN" altLang="zh-CN" sz="2000" dirty="0"/>
              <a:t>、振荡器建立时间不超过</a:t>
            </a:r>
            <a:r>
              <a:rPr lang="en-US" altLang="zh-CN" sz="2000" dirty="0"/>
              <a:t>30ms</a:t>
            </a:r>
            <a:r>
              <a:rPr lang="zh-CN" altLang="zh-CN" sz="2000" dirty="0"/>
              <a:t>时，那么复位脉冲宽度应不小于</a:t>
            </a:r>
            <a:r>
              <a:rPr lang="en-US" altLang="zh-CN" sz="2000" dirty="0" err="1"/>
              <a:t>t</a:t>
            </a:r>
            <a:r>
              <a:rPr lang="en-US" altLang="zh-CN" sz="2000" baseline="-25000" dirty="0" err="1"/>
              <a:t>RST</a:t>
            </a:r>
            <a:r>
              <a:rPr lang="en-US" altLang="zh-CN" sz="2000" dirty="0"/>
              <a:t>=(10ms+30ms+2×2μs)</a:t>
            </a:r>
            <a:r>
              <a:rPr lang="zh-CN" altLang="zh-CN" sz="2000" dirty="0"/>
              <a:t>，此时理论上要求的</a:t>
            </a:r>
            <a:r>
              <a:rPr lang="en-US" altLang="zh-CN" sz="2000" dirty="0"/>
              <a:t>R</a:t>
            </a:r>
            <a:r>
              <a:rPr lang="en-US" altLang="zh-CN" sz="2000" baseline="-25000" dirty="0"/>
              <a:t>1</a:t>
            </a:r>
            <a:r>
              <a:rPr lang="en-US" altLang="zh-CN" sz="2000" dirty="0"/>
              <a:t>C</a:t>
            </a:r>
            <a:r>
              <a:rPr lang="en-US" altLang="zh-CN" sz="2000" baseline="-25000" dirty="0"/>
              <a:t>1</a:t>
            </a:r>
            <a:r>
              <a:rPr lang="zh-CN" altLang="zh-CN" sz="2000" dirty="0"/>
              <a:t>值不小于</a:t>
            </a:r>
            <a:r>
              <a:rPr lang="en-US" altLang="zh-CN" sz="2000" dirty="0"/>
              <a:t>(</a:t>
            </a:r>
            <a:r>
              <a:rPr lang="en-US" altLang="zh-CN" sz="2000" dirty="0" err="1"/>
              <a:t>t</a:t>
            </a:r>
            <a:r>
              <a:rPr lang="en-US" altLang="zh-CN" sz="2000" baseline="-25000" dirty="0" err="1"/>
              <a:t>RST</a:t>
            </a:r>
            <a:r>
              <a:rPr lang="en-US" altLang="zh-CN" sz="2000" dirty="0"/>
              <a:t>/0.7)=57.15ms</a:t>
            </a:r>
            <a:r>
              <a:rPr lang="zh-CN" altLang="zh-CN" sz="2000" dirty="0"/>
              <a:t>。</a:t>
            </a:r>
            <a:endParaRPr lang="en-US" altLang="zh-CN" sz="2000" dirty="0"/>
          </a:p>
          <a:p>
            <a:pPr lvl="1" eaLnBrk="1" hangingPunct="1"/>
            <a:endParaRPr lang="en-US" altLang="zh-CN" sz="2000" dirty="0"/>
          </a:p>
          <a:p>
            <a:pPr eaLnBrk="1" hangingPunct="1"/>
            <a:r>
              <a:rPr lang="zh-CN" altLang="en-US" sz="2400" dirty="0"/>
              <a:t>简单、成本低，大部分时间正常工作，电源产生瞬时跌落的情况下无法获取参数符合要求的脉冲。</a:t>
            </a:r>
          </a:p>
          <a:p>
            <a:endParaRPr lang="zh-CN" altLang="en-US" dirty="0"/>
          </a:p>
        </p:txBody>
      </p:sp>
      <p:sp>
        <p:nvSpPr>
          <p:cNvPr id="338948"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DAF7BD9A-08D0-4AE3-A988-AF6D49972265}" type="slidenum">
              <a:rPr kumimoji="0" lang="en-US" altLang="zh-CN" sz="1400" b="0" smtClean="0">
                <a:solidFill>
                  <a:schemeClr val="tx1"/>
                </a:solidFill>
              </a:rPr>
              <a:pPr algn="r">
                <a:lnSpc>
                  <a:spcPct val="100000"/>
                </a:lnSpc>
                <a:spcBef>
                  <a:spcPct val="0"/>
                </a:spcBef>
                <a:spcAft>
                  <a:spcPct val="0"/>
                </a:spcAft>
                <a:buClrTx/>
                <a:buSzTx/>
                <a:buFontTx/>
                <a:buNone/>
              </a:pPr>
              <a:t>15</a:t>
            </a:fld>
            <a:endParaRPr kumimoji="0" lang="en-US" altLang="zh-CN" sz="1400" b="0">
              <a:solidFill>
                <a:schemeClr val="tx1"/>
              </a:solidFill>
            </a:endParaRPr>
          </a:p>
        </p:txBody>
      </p:sp>
    </p:spTree>
    <p:extLst>
      <p:ext uri="{BB962C8B-B14F-4D97-AF65-F5344CB8AC3E}">
        <p14:creationId xmlns:p14="http://schemas.microsoft.com/office/powerpoint/2010/main" val="310362782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499" y="1199073"/>
            <a:ext cx="8071485" cy="3973002"/>
          </a:xfrm>
        </p:spPr>
        <p:txBody>
          <a:bodyPr/>
          <a:lstStyle/>
          <a:p>
            <a:r>
              <a:rPr lang="zh-CN" altLang="en-US" dirty="0"/>
              <a:t>缺点</a:t>
            </a:r>
            <a:endParaRPr lang="en-US" altLang="zh-CN" dirty="0"/>
          </a:p>
          <a:p>
            <a:pPr lvl="1"/>
            <a:r>
              <a:rPr lang="zh-CN" altLang="zh-CN" dirty="0"/>
              <a:t>在电源瞬时跌落和恢复过程中，电容充放电的指数特性导致电容未完成放电时便又开始充电，从而无法产生合格宽度的复位脉冲</a:t>
            </a:r>
            <a:r>
              <a:rPr lang="zh-CN" altLang="en-US" dirty="0"/>
              <a:t>；</a:t>
            </a:r>
            <a:endParaRPr lang="en-US" altLang="zh-CN" dirty="0"/>
          </a:p>
          <a:p>
            <a:pPr lvl="1"/>
            <a:endParaRPr lang="en-US" altLang="zh-CN" dirty="0"/>
          </a:p>
          <a:p>
            <a:pPr lvl="1"/>
            <a:r>
              <a:rPr lang="zh-CN" altLang="en-US" dirty="0">
                <a:solidFill>
                  <a:srgbClr val="00CC00"/>
                </a:solidFill>
              </a:rPr>
              <a:t>如何改进？</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16</a:t>
            </a:fld>
            <a:endParaRPr lang="zh-CN" altLang="en-US" dirty="0"/>
          </a:p>
        </p:txBody>
      </p:sp>
      <p:grpSp>
        <p:nvGrpSpPr>
          <p:cNvPr id="8" name="组合 7"/>
          <p:cNvGrpSpPr/>
          <p:nvPr/>
        </p:nvGrpSpPr>
        <p:grpSpPr>
          <a:xfrm>
            <a:off x="5973692" y="3629024"/>
            <a:ext cx="1604498" cy="2846073"/>
            <a:chOff x="3753070" y="3543299"/>
            <a:chExt cx="1604498" cy="2846073"/>
          </a:xfrm>
        </p:grpSpPr>
        <p:pic>
          <p:nvPicPr>
            <p:cNvPr id="5" name="图片 4"/>
            <p:cNvPicPr>
              <a:picLocks noChangeAspect="1"/>
            </p:cNvPicPr>
            <p:nvPr/>
          </p:nvPicPr>
          <p:blipFill>
            <a:blip r:embed="rId2">
              <a:duotone>
                <a:schemeClr val="accent1">
                  <a:shade val="45000"/>
                  <a:satMod val="135000"/>
                </a:schemeClr>
                <a:prstClr val="white"/>
              </a:duotone>
            </a:blip>
            <a:stretch>
              <a:fillRect/>
            </a:stretch>
          </p:blipFill>
          <p:spPr>
            <a:xfrm>
              <a:off x="3753070" y="3543299"/>
              <a:ext cx="1604498" cy="2846073"/>
            </a:xfrm>
            <a:prstGeom prst="rect">
              <a:avLst/>
            </a:prstGeom>
          </p:spPr>
        </p:pic>
        <p:sp>
          <p:nvSpPr>
            <p:cNvPr id="6" name="椭圆 5"/>
            <p:cNvSpPr/>
            <p:nvPr/>
          </p:nvSpPr>
          <p:spPr>
            <a:xfrm>
              <a:off x="4457700" y="4467225"/>
              <a:ext cx="685800" cy="638175"/>
            </a:xfrm>
            <a:prstGeom prst="ellipse">
              <a:avLst/>
            </a:prstGeom>
            <a:solidFill>
              <a:srgbClr val="99FF99">
                <a:alpha val="21176"/>
              </a:srgbClr>
            </a:solidFill>
            <a:ln>
              <a:solidFill>
                <a:srgbClr val="008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7" name="图片 9"/>
          <p:cNvPicPr>
            <a:picLocks noChangeAspect="1" noChangeArrowheads="1"/>
          </p:cNvPicPr>
          <p:nvPr/>
        </p:nvPicPr>
        <p:blipFill rotWithShape="1">
          <a:blip r:embed="rId3">
            <a:extLst>
              <a:ext uri="{28A0092B-C50C-407E-A947-70E740481C1C}">
                <a14:useLocalDpi xmlns:a14="http://schemas.microsoft.com/office/drawing/2010/main" val="0"/>
              </a:ext>
            </a:extLst>
          </a:blip>
          <a:srcRect l="56757"/>
          <a:stretch/>
        </p:blipFill>
        <p:spPr bwMode="auto">
          <a:xfrm>
            <a:off x="2993365" y="3629024"/>
            <a:ext cx="2893085" cy="284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696353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8"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p:tgtEl>
                                          <p:spTgt spid="8"/>
                                        </p:tgtEl>
                                        <p:attrNameLst>
                                          <p:attrName>ppt_x</p:attrName>
                                        </p:attrNameLst>
                                      </p:cBhvr>
                                      <p:tavLst>
                                        <p:tav tm="0">
                                          <p:val>
                                            <p:strVal val="#ppt_x-#ppt_w*1.125000"/>
                                          </p:val>
                                        </p:tav>
                                        <p:tav tm="100000">
                                          <p:val>
                                            <p:strVal val="#ppt_x"/>
                                          </p:val>
                                        </p:tav>
                                      </p:tavLst>
                                    </p:anim>
                                    <p:animEffect transition="in" filter="wipe(right)">
                                      <p:cBhvr>
                                        <p:cTn id="12" dur="500"/>
                                        <p:tgtEl>
                                          <p:spTgt spid="8"/>
                                        </p:tgtEl>
                                      </p:cBhvr>
                                    </p:animEffect>
                                  </p:childTnLst>
                                </p:cTn>
                              </p:par>
                            </p:childTnLst>
                          </p:cTn>
                        </p:par>
                        <p:par>
                          <p:cTn id="13" fill="hold">
                            <p:stCondLst>
                              <p:cond delay="500"/>
                            </p:stCondLst>
                            <p:childTnLst>
                              <p:par>
                                <p:cTn id="14" presetID="9" presetClass="emph" presetSubtype="0" nodeType="afterEffect">
                                  <p:stCondLst>
                                    <p:cond delay="0"/>
                                  </p:stCondLst>
                                  <p:childTnLst>
                                    <p:set>
                                      <p:cBhvr rctx="PPT">
                                        <p:cTn id="15" dur="indefinite"/>
                                        <p:tgtEl>
                                          <p:spTgt spid="7"/>
                                        </p:tgtEl>
                                        <p:attrNameLst>
                                          <p:attrName>style.opacity</p:attrName>
                                        </p:attrNameLst>
                                      </p:cBhvr>
                                      <p:to>
                                        <p:strVal val="0.5"/>
                                      </p:to>
                                    </p:set>
                                    <p:animEffect filter="image" prLst="opacity: 0.5">
                                      <p:cBhvr rctx="IE">
                                        <p:cTn id="16" dur="indefinite"/>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386D1D89-8AB6-4854-9E71-67905D389FE2}"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17</a:t>
            </a:fld>
            <a:endParaRPr kumimoji="0" lang="en-US" altLang="zh-CN" sz="1400" b="0">
              <a:solidFill>
                <a:srgbClr val="FF99FF"/>
              </a:solidFill>
              <a:latin typeface="Arial" panose="020B0604020202020204" pitchFamily="34" charset="0"/>
            </a:endParaRPr>
          </a:p>
        </p:txBody>
      </p:sp>
      <p:grpSp>
        <p:nvGrpSpPr>
          <p:cNvPr id="342019" name="Group 2"/>
          <p:cNvGrpSpPr>
            <a:grpSpLocks/>
          </p:cNvGrpSpPr>
          <p:nvPr/>
        </p:nvGrpSpPr>
        <p:grpSpPr bwMode="auto">
          <a:xfrm>
            <a:off x="95250" y="1295400"/>
            <a:ext cx="4648200" cy="4732536"/>
            <a:chOff x="1248" y="309"/>
            <a:chExt cx="3552" cy="3400"/>
          </a:xfrm>
        </p:grpSpPr>
        <p:pic>
          <p:nvPicPr>
            <p:cNvPr id="342022" name="Picture 3" descr="上电复位电路"/>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8" y="309"/>
              <a:ext cx="3552" cy="3099"/>
            </a:xfrm>
            <a:prstGeom prst="rect">
              <a:avLst/>
            </a:prstGeom>
            <a:solidFill>
              <a:srgbClr val="FFFF99"/>
            </a:solidFill>
            <a:ln w="28575">
              <a:solidFill>
                <a:srgbClr val="993366"/>
              </a:solidFill>
              <a:prstDash val="lgDash"/>
              <a:miter lim="800000"/>
              <a:headEnd/>
              <a:tailEnd/>
            </a:ln>
          </p:spPr>
        </p:pic>
        <p:sp>
          <p:nvSpPr>
            <p:cNvPr id="221188" name="Text Box 4"/>
            <p:cNvSpPr txBox="1">
              <a:spLocks noChangeArrowheads="1"/>
            </p:cNvSpPr>
            <p:nvPr/>
          </p:nvSpPr>
          <p:spPr bwMode="auto">
            <a:xfrm>
              <a:off x="1759" y="3422"/>
              <a:ext cx="2531" cy="287"/>
            </a:xfrm>
            <a:prstGeom prst="rect">
              <a:avLst/>
            </a:prstGeom>
            <a:noFill/>
            <a:ln w="9525">
              <a:noFill/>
              <a:miter lim="800000"/>
              <a:headEnd/>
              <a:tailEnd/>
            </a:ln>
            <a:effectLst/>
          </p:spPr>
          <p:txBody>
            <a:bodyPr wrap="none">
              <a:spAutoFit/>
            </a:bodyPr>
            <a:lstStyle/>
            <a:p>
              <a:pPr eaLnBrk="1" hangingPunct="1">
                <a:defRPr/>
              </a:pPr>
              <a:r>
                <a:rPr lang="en-US" altLang="zh-CN" sz="2000" dirty="0">
                  <a:latin typeface="Tahoma" pitchFamily="34" charset="0"/>
                </a:rPr>
                <a:t>8051</a:t>
              </a:r>
              <a:r>
                <a:rPr lang="zh-CN" altLang="en-US" sz="2000" dirty="0">
                  <a:latin typeface="Tahoma" pitchFamily="34" charset="0"/>
                </a:rPr>
                <a:t>  阻容式复位电路应用</a:t>
              </a:r>
            </a:p>
          </p:txBody>
        </p:sp>
      </p:grpSp>
      <p:sp>
        <p:nvSpPr>
          <p:cNvPr id="342020" name="Rectangle 5"/>
          <p:cNvSpPr>
            <a:spLocks noGrp="1" noChangeArrowheads="1"/>
          </p:cNvSpPr>
          <p:nvPr>
            <p:ph type="body" idx="1"/>
          </p:nvPr>
        </p:nvSpPr>
        <p:spPr>
          <a:xfrm>
            <a:off x="4846638" y="1393825"/>
            <a:ext cx="3886200" cy="4114800"/>
          </a:xfrm>
        </p:spPr>
        <p:txBody>
          <a:bodyPr/>
          <a:lstStyle/>
          <a:p>
            <a:pPr eaLnBrk="1" hangingPunct="1"/>
            <a:r>
              <a:rPr lang="zh-CN" altLang="en-US" sz="2000"/>
              <a:t>上电瞬间</a:t>
            </a:r>
            <a:r>
              <a:rPr lang="en-US" altLang="zh-CN" sz="2000"/>
              <a:t>RST/VPD</a:t>
            </a:r>
            <a:r>
              <a:rPr lang="zh-CN" altLang="en-US" sz="2000"/>
              <a:t>端的电位与</a:t>
            </a:r>
            <a:r>
              <a:rPr lang="en-US" altLang="zh-CN" sz="2000"/>
              <a:t>Vcc</a:t>
            </a:r>
            <a:r>
              <a:rPr lang="zh-CN" altLang="en-US" sz="2000"/>
              <a:t>相同，随着充电电流的减少，</a:t>
            </a:r>
            <a:r>
              <a:rPr lang="en-US" altLang="zh-CN" sz="2000"/>
              <a:t>RST/ VPD</a:t>
            </a:r>
            <a:r>
              <a:rPr lang="zh-CN" altLang="en-US" sz="2000"/>
              <a:t>电位逐渐下降；</a:t>
            </a:r>
          </a:p>
          <a:p>
            <a:pPr eaLnBrk="1" hangingPunct="1"/>
            <a:r>
              <a:rPr lang="zh-CN" altLang="en-US" sz="2000"/>
              <a:t>复位电路时间常数为</a:t>
            </a:r>
            <a:r>
              <a:rPr lang="en-US" altLang="zh-CN" sz="2000"/>
              <a:t>10×10</a:t>
            </a:r>
            <a:r>
              <a:rPr lang="en-US" altLang="zh-CN" sz="2000" baseline="30000"/>
              <a:t>-6</a:t>
            </a:r>
            <a:r>
              <a:rPr lang="en-US" altLang="zh-CN" sz="2000"/>
              <a:t>×8.2×10</a:t>
            </a:r>
            <a:r>
              <a:rPr lang="en-US" altLang="zh-CN" sz="2000" baseline="30000"/>
              <a:t>3</a:t>
            </a:r>
            <a:r>
              <a:rPr lang="en-US" altLang="zh-CN" sz="2000"/>
              <a:t> =82ms</a:t>
            </a:r>
            <a:r>
              <a:rPr lang="zh-CN" altLang="en-US" sz="2000"/>
              <a:t>，只要</a:t>
            </a:r>
            <a:r>
              <a:rPr lang="en-US" altLang="zh-CN" sz="2000"/>
              <a:t>Vcc</a:t>
            </a:r>
            <a:r>
              <a:rPr lang="zh-CN" altLang="en-US" sz="2000"/>
              <a:t>上升时间不超过</a:t>
            </a:r>
            <a:r>
              <a:rPr lang="en-US" altLang="zh-CN" sz="2000"/>
              <a:t>1ms</a:t>
            </a:r>
            <a:r>
              <a:rPr lang="zh-CN" altLang="en-US" sz="2000"/>
              <a:t>，振荡器建立时间不超过</a:t>
            </a:r>
            <a:r>
              <a:rPr lang="en-US" altLang="zh-CN" sz="2000"/>
              <a:t>10ms</a:t>
            </a:r>
            <a:r>
              <a:rPr lang="zh-CN" altLang="en-US" sz="2000"/>
              <a:t>，可保证完成复位； </a:t>
            </a:r>
          </a:p>
        </p:txBody>
      </p:sp>
      <p:sp>
        <p:nvSpPr>
          <p:cNvPr id="2" name="矩形 1"/>
          <p:cNvSpPr>
            <a:spLocks noRot="1" noChangeAspect="1" noMove="1" noResize="1" noEditPoints="1" noAdjustHandles="1" noChangeArrowheads="1" noChangeShapeType="1" noTextEdit="1"/>
          </p:cNvSpPr>
          <p:nvPr/>
        </p:nvSpPr>
        <p:spPr>
          <a:xfrm>
            <a:off x="533400" y="152400"/>
            <a:ext cx="8610600" cy="923907"/>
          </a:xfrm>
          <a:prstGeom prst="rect">
            <a:avLst/>
          </a:prstGeom>
          <a:blipFill rotWithShape="0">
            <a:blip r:embed="rId4"/>
            <a:stretch>
              <a:fillRect l="-637" t="-4605" r="-567" b="-7895"/>
            </a:stretch>
          </a:blipFill>
        </p:spPr>
        <p:txBody>
          <a:bodyPr/>
          <a:lstStyle/>
          <a:p>
            <a:pPr>
              <a:defRPr/>
            </a:pPr>
            <a:r>
              <a:rPr lang="zh-CN" altLang="en-US">
                <a:noFill/>
              </a:rPr>
              <a:t> </a:t>
            </a:r>
          </a:p>
        </p:txBody>
      </p:sp>
    </p:spTree>
    <p:extLst>
      <p:ext uri="{BB962C8B-B14F-4D97-AF65-F5344CB8AC3E}">
        <p14:creationId xmlns:p14="http://schemas.microsoft.com/office/powerpoint/2010/main" val="3098068580"/>
      </p:ext>
    </p:extLst>
  </p:cSld>
  <p:clrMapOvr>
    <a:masterClrMapping/>
  </p:clrMapOvr>
  <p:transition spd="med">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52F3623D-CC8A-4397-96A9-6FA6C21D304F}"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18</a:t>
            </a:fld>
            <a:endParaRPr kumimoji="0" lang="en-US" altLang="zh-CN" sz="1400" b="0">
              <a:solidFill>
                <a:srgbClr val="FF99FF"/>
              </a:solidFill>
              <a:latin typeface="Arial" panose="020B0604020202020204" pitchFamily="34" charset="0"/>
            </a:endParaRPr>
          </a:p>
        </p:txBody>
      </p:sp>
      <p:sp>
        <p:nvSpPr>
          <p:cNvPr id="374023" name="Rectangle 263"/>
          <p:cNvSpPr>
            <a:spLocks noChangeArrowheads="1"/>
          </p:cNvSpPr>
          <p:nvPr/>
        </p:nvSpPr>
        <p:spPr bwMode="auto">
          <a:xfrm>
            <a:off x="2466974" y="1480037"/>
            <a:ext cx="4373313" cy="400110"/>
          </a:xfrm>
          <a:prstGeom prst="rect">
            <a:avLst/>
          </a:prstGeom>
          <a:noFill/>
          <a:ln w="9525">
            <a:noFill/>
            <a:miter lim="800000"/>
            <a:headEnd/>
            <a:tailEnd/>
          </a:ln>
          <a:effectLst/>
        </p:spPr>
        <p:txBody>
          <a:bodyPr wrap="none" anchor="ctr">
            <a:spAutoFit/>
          </a:bodyPr>
          <a:lstStyle/>
          <a:p>
            <a:pPr eaLnBrk="1" hangingPunct="1">
              <a:defRPr/>
            </a:pPr>
            <a:r>
              <a:rPr lang="en-US" altLang="zh-CN" sz="2000" dirty="0">
                <a:latin typeface="Arial" charset="0"/>
              </a:rPr>
              <a:t>8051 MCU </a:t>
            </a:r>
            <a:r>
              <a:rPr lang="zh-CN" altLang="en-US" sz="2000" dirty="0">
                <a:latin typeface="Arial" charset="0"/>
              </a:rPr>
              <a:t>复位后的内部寄存器状态 </a:t>
            </a:r>
          </a:p>
        </p:txBody>
      </p:sp>
      <p:pic>
        <p:nvPicPr>
          <p:cNvPr id="2" name="图片 1"/>
          <p:cNvPicPr>
            <a:picLocks noChangeAspect="1"/>
          </p:cNvPicPr>
          <p:nvPr/>
        </p:nvPicPr>
        <p:blipFill>
          <a:blip r:embed="rId2"/>
          <a:stretch>
            <a:fillRect/>
          </a:stretch>
        </p:blipFill>
        <p:spPr>
          <a:xfrm>
            <a:off x="1492991" y="2377439"/>
            <a:ext cx="6587846" cy="3140075"/>
          </a:xfrm>
          <a:prstGeom prst="rect">
            <a:avLst/>
          </a:prstGeom>
        </p:spPr>
      </p:pic>
    </p:spTree>
    <p:extLst>
      <p:ext uri="{BB962C8B-B14F-4D97-AF65-F5344CB8AC3E}">
        <p14:creationId xmlns:p14="http://schemas.microsoft.com/office/powerpoint/2010/main" val="2885884209"/>
      </p:ext>
    </p:extLst>
  </p:cSld>
  <p:clrMapOvr>
    <a:masterClrMapping/>
  </p:clrMapOvr>
  <p:transition spd="med">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pPr>
              <a:defRPr/>
            </a:pPr>
            <a:endParaRPr lang="zh-CN" altLang="en-US"/>
          </a:p>
        </p:txBody>
      </p:sp>
      <p:sp>
        <p:nvSpPr>
          <p:cNvPr id="345091" name="内容占位符 3"/>
          <p:cNvSpPr>
            <a:spLocks noGrp="1"/>
          </p:cNvSpPr>
          <p:nvPr>
            <p:ph idx="1"/>
          </p:nvPr>
        </p:nvSpPr>
        <p:spPr/>
        <p:txBody>
          <a:bodyPr/>
          <a:lstStyle/>
          <a:p>
            <a:r>
              <a:rPr lang="zh-CN" altLang="en-US" sz="2400" dirty="0"/>
              <a:t>进一步：</a:t>
            </a:r>
            <a:r>
              <a:rPr lang="zh-CN" altLang="zh-CN" sz="2400" dirty="0">
                <a:solidFill>
                  <a:schemeClr val="tx1"/>
                </a:solidFill>
              </a:rPr>
              <a:t>为了提高复位电路的抗干扰能力，也可在阻容式复位电路的输出端接一个具有抗干扰能力的施密特</a:t>
            </a:r>
            <a:r>
              <a:rPr lang="zh-CN" altLang="en-US" sz="2400" dirty="0">
                <a:solidFill>
                  <a:schemeClr val="tx1"/>
                </a:solidFill>
              </a:rPr>
              <a:t>器件</a:t>
            </a:r>
            <a:r>
              <a:rPr lang="en-US" altLang="zh-CN" sz="2400" dirty="0">
                <a:solidFill>
                  <a:schemeClr val="tx1"/>
                </a:solidFill>
              </a:rPr>
              <a:t>S1</a:t>
            </a:r>
            <a:r>
              <a:rPr lang="zh-CN" altLang="en-US" sz="2400" dirty="0">
                <a:solidFill>
                  <a:schemeClr val="tx1"/>
                </a:solidFill>
              </a:rPr>
              <a:t>。</a:t>
            </a:r>
            <a:endParaRPr lang="en-US" altLang="zh-CN" sz="2400" dirty="0">
              <a:solidFill>
                <a:schemeClr val="tx1"/>
              </a:solidFill>
            </a:endParaRPr>
          </a:p>
          <a:p>
            <a:pPr lvl="1"/>
            <a:r>
              <a:rPr lang="zh-CN" altLang="zh-CN" dirty="0">
                <a:solidFill>
                  <a:srgbClr val="99FF99"/>
                </a:solidFill>
                <a:latin typeface="楷体" panose="02010609060101010101" pitchFamily="49" charset="-122"/>
                <a:ea typeface="楷体" panose="02010609060101010101" pitchFamily="49" charset="-122"/>
              </a:rPr>
              <a:t>利用施密特器件的迟滞特性，可以在一定程度上消除微小输入电压变化所可能引起的输出电压改变。</a:t>
            </a:r>
            <a:endParaRPr lang="zh-CN" altLang="en-US" dirty="0">
              <a:solidFill>
                <a:srgbClr val="99FF99"/>
              </a:solidFill>
              <a:latin typeface="楷体" panose="02010609060101010101" pitchFamily="49" charset="-122"/>
              <a:ea typeface="楷体" panose="02010609060101010101" pitchFamily="49" charset="-122"/>
            </a:endParaRPr>
          </a:p>
        </p:txBody>
      </p:sp>
      <p:sp>
        <p:nvSpPr>
          <p:cNvPr id="345092"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52019879-E4C4-4042-B9CD-BC735A749592}" type="slidenum">
              <a:rPr kumimoji="0" lang="en-US" altLang="zh-CN" sz="1400" b="0" smtClean="0">
                <a:solidFill>
                  <a:schemeClr val="tx1"/>
                </a:solidFill>
              </a:rPr>
              <a:pPr algn="r">
                <a:lnSpc>
                  <a:spcPct val="100000"/>
                </a:lnSpc>
                <a:spcBef>
                  <a:spcPct val="0"/>
                </a:spcBef>
                <a:spcAft>
                  <a:spcPct val="0"/>
                </a:spcAft>
                <a:buClrTx/>
                <a:buSzTx/>
                <a:buFontTx/>
                <a:buNone/>
              </a:pPr>
              <a:t>19</a:t>
            </a:fld>
            <a:endParaRPr kumimoji="0" lang="en-US" altLang="zh-CN" sz="1400" b="0">
              <a:solidFill>
                <a:schemeClr val="tx1"/>
              </a:solidFill>
            </a:endParaRPr>
          </a:p>
        </p:txBody>
      </p:sp>
      <p:sp>
        <p:nvSpPr>
          <p:cNvPr id="6" name="矩形 5"/>
          <p:cNvSpPr/>
          <p:nvPr/>
        </p:nvSpPr>
        <p:spPr>
          <a:xfrm>
            <a:off x="1104900" y="5848350"/>
            <a:ext cx="7086600" cy="615950"/>
          </a:xfrm>
          <a:prstGeom prst="rect">
            <a:avLst/>
          </a:prstGeom>
        </p:spPr>
        <p:txBody>
          <a:bodyPr>
            <a:spAutoFit/>
          </a:bodyPr>
          <a:lstStyle/>
          <a:p>
            <a:pPr algn="ctr">
              <a:spcAft>
                <a:spcPts val="0"/>
              </a:spcAft>
              <a:defRPr/>
            </a:pPr>
            <a:r>
              <a:rPr lang="en-US" altLang="zh-CN" sz="1600" kern="100" dirty="0">
                <a:latin typeface="Times New Roman" panose="02020603050405020304" pitchFamily="18" charset="0"/>
                <a:cs typeface="Times New Roman" panose="02020603050405020304" pitchFamily="18" charset="0"/>
              </a:rPr>
              <a:t>(a) </a:t>
            </a:r>
            <a:r>
              <a:rPr lang="zh-CN" altLang="zh-CN" sz="1600" kern="100" dirty="0">
                <a:latin typeface="Times New Roman" panose="02020603050405020304" pitchFamily="18" charset="0"/>
                <a:cs typeface="Times New Roman" panose="02020603050405020304" pitchFamily="18" charset="0"/>
              </a:rPr>
              <a:t>基于施密特触发器的反相器</a:t>
            </a:r>
            <a:r>
              <a:rPr lang="en-US" altLang="zh-CN" sz="1600" kern="100" dirty="0">
                <a:latin typeface="Times New Roman" panose="02020603050405020304" pitchFamily="18" charset="0"/>
                <a:cs typeface="Times New Roman" panose="02020603050405020304" pitchFamily="18" charset="0"/>
              </a:rPr>
              <a:t>      (b) </a:t>
            </a:r>
            <a:r>
              <a:rPr lang="zh-CN" altLang="zh-CN" sz="1600" kern="100" dirty="0">
                <a:latin typeface="Times New Roman" panose="02020603050405020304" pitchFamily="18" charset="0"/>
                <a:cs typeface="Times New Roman" panose="02020603050405020304" pitchFamily="18" charset="0"/>
              </a:rPr>
              <a:t>接施密特反相器的复位电路</a:t>
            </a:r>
            <a:endParaRPr lang="zh-CN" altLang="zh-CN" sz="2400" kern="100" dirty="0">
              <a:latin typeface="Calibri" panose="020F0502020204030204" pitchFamily="34" charset="0"/>
              <a:cs typeface="Times New Roman" panose="02020603050405020304" pitchFamily="18" charset="0"/>
            </a:endParaRPr>
          </a:p>
          <a:p>
            <a:pPr algn="ctr">
              <a:defRPr/>
            </a:pPr>
            <a:r>
              <a:rPr lang="zh-CN" altLang="zh-CN" kern="100" dirty="0">
                <a:latin typeface="Times New Roman" panose="02020603050405020304" pitchFamily="18" charset="0"/>
                <a:cs typeface="Times New Roman" panose="02020603050405020304" pitchFamily="18" charset="0"/>
              </a:rPr>
              <a:t>图</a:t>
            </a:r>
            <a:r>
              <a:rPr lang="en-US" altLang="zh-CN" kern="100" dirty="0">
                <a:latin typeface="Times New Roman" panose="02020603050405020304" pitchFamily="18" charset="0"/>
              </a:rPr>
              <a:t>5.14 </a:t>
            </a:r>
            <a:r>
              <a:rPr lang="zh-CN" altLang="zh-CN" kern="100" dirty="0">
                <a:latin typeface="Times New Roman" panose="02020603050405020304" pitchFamily="18" charset="0"/>
                <a:cs typeface="Times New Roman" panose="02020603050405020304" pitchFamily="18" charset="0"/>
              </a:rPr>
              <a:t>施密特反相器及改进的上电复位电路</a:t>
            </a:r>
            <a:endParaRPr lang="zh-CN" altLang="en-US" sz="1600" dirty="0"/>
          </a:p>
        </p:txBody>
      </p:sp>
      <p:pic>
        <p:nvPicPr>
          <p:cNvPr id="2" name="图片 1"/>
          <p:cNvPicPr>
            <a:picLocks noChangeAspect="1"/>
          </p:cNvPicPr>
          <p:nvPr/>
        </p:nvPicPr>
        <p:blipFill>
          <a:blip r:embed="rId2"/>
          <a:stretch>
            <a:fillRect/>
          </a:stretch>
        </p:blipFill>
        <p:spPr>
          <a:xfrm>
            <a:off x="1625282" y="3397417"/>
            <a:ext cx="6141149" cy="2374224"/>
          </a:xfrm>
          <a:prstGeom prst="rect">
            <a:avLst/>
          </a:prstGeom>
        </p:spPr>
      </p:pic>
    </p:spTree>
    <p:extLst>
      <p:ext uri="{BB962C8B-B14F-4D97-AF65-F5344CB8AC3E}">
        <p14:creationId xmlns:p14="http://schemas.microsoft.com/office/powerpoint/2010/main" val="2529824736"/>
      </p:ext>
    </p:extLst>
  </p:cSld>
  <p:clrMapOvr>
    <a:masterClrMapping/>
  </p:clrMapOvr>
  <p:transition spd="med">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a:t>
            </a:fld>
            <a:endParaRPr lang="zh-CN" altLang="en-US" dirty="0"/>
          </a:p>
        </p:txBody>
      </p:sp>
      <p:sp>
        <p:nvSpPr>
          <p:cNvPr id="5" name="AutoShape 7"/>
          <p:cNvSpPr>
            <a:spLocks noChangeArrowheads="1"/>
          </p:cNvSpPr>
          <p:nvPr/>
        </p:nvSpPr>
        <p:spPr bwMode="auto">
          <a:xfrm>
            <a:off x="1470592" y="1998453"/>
            <a:ext cx="5178866" cy="2764767"/>
          </a:xfrm>
          <a:prstGeom prst="roundRect">
            <a:avLst>
              <a:gd name="adj" fmla="val 2462"/>
            </a:avLst>
          </a:prstGeom>
          <a:solidFill>
            <a:srgbClr val="FFFFCC"/>
          </a:solidFill>
          <a:ln w="9525">
            <a:solidFill>
              <a:srgbClr val="C0C0C0"/>
            </a:solidFill>
            <a:round/>
            <a:headEnd/>
            <a:tailEnd/>
          </a:ln>
          <a:effectLst/>
        </p:spPr>
        <p:txBody>
          <a:bodyPr wrap="none" anchor="ctr"/>
          <a:lstStyle/>
          <a:p>
            <a:pPr algn="ctr" eaLnBrk="1" hangingPunct="1">
              <a:defRPr/>
            </a:pPr>
            <a:r>
              <a:rPr lang="zh-CN" altLang="en-US" sz="3200" dirty="0">
                <a:solidFill>
                  <a:srgbClr val="0000FF"/>
                </a:solidFill>
                <a:latin typeface="Arial" charset="0"/>
                <a:ea typeface="华文行楷" pitchFamily="2" charset="-122"/>
              </a:rPr>
              <a:t>内容回顾</a:t>
            </a:r>
            <a:endParaRPr lang="en-US" altLang="zh-CN" sz="3200" dirty="0">
              <a:solidFill>
                <a:srgbClr val="0000FF"/>
              </a:solidFill>
              <a:latin typeface="Arial" charset="0"/>
              <a:ea typeface="华文行楷" pitchFamily="2" charset="-122"/>
            </a:endParaRPr>
          </a:p>
          <a:p>
            <a:pPr eaLnBrk="1" hangingPunct="1">
              <a:defRPr/>
            </a:pPr>
            <a:endParaRPr lang="zh-CN" altLang="en-US" sz="2800" dirty="0">
              <a:solidFill>
                <a:srgbClr val="0000FF"/>
              </a:solidFill>
              <a:latin typeface="Arial" charset="0"/>
              <a:ea typeface="华文行楷" pitchFamily="2" charset="-122"/>
            </a:endParaRPr>
          </a:p>
          <a:p>
            <a:pPr marL="342900" indent="-342900" eaLnBrk="1" hangingPunct="1">
              <a:buFont typeface="Wingdings" panose="05000000000000000000" pitchFamily="2" charset="2"/>
              <a:buChar char="Ø"/>
              <a:defRPr/>
            </a:pPr>
            <a:r>
              <a:rPr kumimoji="1" lang="zh-CN" altLang="en-US" sz="2400" dirty="0">
                <a:solidFill>
                  <a:srgbClr val="000099"/>
                </a:solidFill>
                <a:latin typeface="Arial" charset="0"/>
              </a:rPr>
              <a:t>嵌入式存储子系统体系与模型</a:t>
            </a:r>
            <a:endParaRPr kumimoji="1" lang="en-US" altLang="zh-CN" sz="2400" dirty="0">
              <a:solidFill>
                <a:srgbClr val="000099"/>
              </a:solidFill>
              <a:latin typeface="Arial" charset="0"/>
            </a:endParaRPr>
          </a:p>
          <a:p>
            <a:pPr marL="342900" indent="-342900" eaLnBrk="1" hangingPunct="1">
              <a:buFont typeface="Wingdings" panose="05000000000000000000" pitchFamily="2" charset="2"/>
              <a:buChar char="Ø"/>
              <a:defRPr/>
            </a:pPr>
            <a:r>
              <a:rPr kumimoji="1" lang="zh-CN" altLang="en-US" sz="2400" dirty="0">
                <a:solidFill>
                  <a:srgbClr val="000099"/>
                </a:solidFill>
                <a:latin typeface="Arial" charset="0"/>
              </a:rPr>
              <a:t>嵌入式存储器分类及其特性</a:t>
            </a:r>
            <a:endParaRPr kumimoji="1" lang="en-US" altLang="zh-CN" sz="2400" dirty="0">
              <a:solidFill>
                <a:srgbClr val="000099"/>
              </a:solidFill>
              <a:latin typeface="Arial" charset="0"/>
            </a:endParaRPr>
          </a:p>
          <a:p>
            <a:pPr marL="342900" indent="-342900" eaLnBrk="1" hangingPunct="1">
              <a:buFont typeface="Wingdings" panose="05000000000000000000" pitchFamily="2" charset="2"/>
              <a:buChar char="Ø"/>
              <a:defRPr/>
            </a:pPr>
            <a:r>
              <a:rPr kumimoji="1" lang="zh-CN" altLang="en-US" sz="2400" dirty="0">
                <a:solidFill>
                  <a:srgbClr val="000099"/>
                </a:solidFill>
                <a:latin typeface="Arial" charset="0"/>
              </a:rPr>
              <a:t>存储器测试与验证</a:t>
            </a:r>
            <a:endParaRPr kumimoji="1" lang="en-US" altLang="zh-CN" sz="2400" dirty="0">
              <a:solidFill>
                <a:srgbClr val="000099"/>
              </a:solidFill>
              <a:latin typeface="Arial" charset="0"/>
            </a:endParaRPr>
          </a:p>
        </p:txBody>
      </p:sp>
    </p:spTree>
    <p:extLst>
      <p:ext uri="{BB962C8B-B14F-4D97-AF65-F5344CB8AC3E}">
        <p14:creationId xmlns:p14="http://schemas.microsoft.com/office/powerpoint/2010/main" val="372699875"/>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lide(fromTop)">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9014AC51-3185-44ED-B601-24D3331DBE43}"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20</a:t>
            </a:fld>
            <a:endParaRPr kumimoji="0" lang="en-US" altLang="zh-CN" sz="1400" b="0">
              <a:solidFill>
                <a:srgbClr val="FF99FF"/>
              </a:solidFill>
              <a:latin typeface="Arial" panose="020B0604020202020204" pitchFamily="34" charset="0"/>
            </a:endParaRPr>
          </a:p>
        </p:txBody>
      </p:sp>
      <p:sp>
        <p:nvSpPr>
          <p:cNvPr id="222210" name="Rectangle 2"/>
          <p:cNvSpPr>
            <a:spLocks noGrp="1" noChangeArrowheads="1"/>
          </p:cNvSpPr>
          <p:nvPr>
            <p:ph type="title"/>
          </p:nvPr>
        </p:nvSpPr>
        <p:spPr>
          <a:xfrm>
            <a:off x="505618" y="542925"/>
            <a:ext cx="7806532" cy="523874"/>
          </a:xfrm>
        </p:spPr>
        <p:txBody>
          <a:bodyPr/>
          <a:lstStyle/>
          <a:p>
            <a:pPr algn="l" eaLnBrk="1" hangingPunct="1">
              <a:defRPr/>
            </a:pPr>
            <a:r>
              <a:rPr lang="zh-CN" altLang="en-US" dirty="0"/>
              <a:t>手动复位</a:t>
            </a:r>
          </a:p>
        </p:txBody>
      </p:sp>
      <p:sp>
        <p:nvSpPr>
          <p:cNvPr id="222211" name="Rectangle 3"/>
          <p:cNvSpPr>
            <a:spLocks noGrp="1" noChangeArrowheads="1"/>
          </p:cNvSpPr>
          <p:nvPr>
            <p:ph type="body" idx="1"/>
          </p:nvPr>
        </p:nvSpPr>
        <p:spPr>
          <a:xfrm>
            <a:off x="609600" y="1295400"/>
            <a:ext cx="7877175" cy="4602163"/>
          </a:xfrm>
        </p:spPr>
        <p:txBody>
          <a:bodyPr/>
          <a:lstStyle/>
          <a:p>
            <a:pPr eaLnBrk="1" hangingPunct="1"/>
            <a:r>
              <a:rPr lang="zh-CN" altLang="en-US" sz="2400" dirty="0">
                <a:solidFill>
                  <a:schemeClr val="tx1"/>
                </a:solidFill>
              </a:rPr>
              <a:t>通常配合自动复位电路工作；</a:t>
            </a:r>
          </a:p>
          <a:p>
            <a:pPr eaLnBrk="1" hangingPunct="1"/>
            <a:r>
              <a:rPr lang="zh-CN" altLang="en-US" sz="2400" dirty="0">
                <a:solidFill>
                  <a:schemeClr val="tx1"/>
                </a:solidFill>
              </a:rPr>
              <a:t>手动复位开关产生的复位信号接在复位电路上，而不直接接在处理器复位信号输入端上，可以消除开关</a:t>
            </a:r>
            <a:r>
              <a:rPr lang="zh-CN" altLang="en-US" sz="2400" dirty="0"/>
              <a:t>抖动；</a:t>
            </a:r>
          </a:p>
          <a:p>
            <a:pPr eaLnBrk="1" hangingPunct="1"/>
            <a:r>
              <a:rPr lang="zh-CN" altLang="en-US" sz="2400" dirty="0"/>
              <a:t>抖动产生的原因</a:t>
            </a:r>
            <a:r>
              <a:rPr lang="zh-CN" altLang="en-US" sz="2400" dirty="0">
                <a:solidFill>
                  <a:schemeClr val="tx1"/>
                </a:solidFill>
              </a:rPr>
              <a:t>：普遍意义上包括了</a:t>
            </a:r>
            <a:r>
              <a:rPr lang="zh-CN" altLang="en-US" sz="2400" dirty="0">
                <a:solidFill>
                  <a:schemeClr val="tx1"/>
                </a:solidFill>
                <a:latin typeface="楷体" panose="02010609060101010101" pitchFamily="49" charset="-122"/>
                <a:ea typeface="楷体" panose="02010609060101010101" pitchFamily="49" charset="-122"/>
              </a:rPr>
              <a:t>人为抖动、接触不良、电磁干扰</a:t>
            </a:r>
            <a:r>
              <a:rPr lang="zh-CN" altLang="en-US" sz="2400" dirty="0">
                <a:solidFill>
                  <a:schemeClr val="tx1"/>
                </a:solidFill>
              </a:rPr>
              <a:t>等；</a:t>
            </a:r>
          </a:p>
        </p:txBody>
      </p:sp>
      <p:sp>
        <p:nvSpPr>
          <p:cNvPr id="2" name="矩形 1"/>
          <p:cNvSpPr/>
          <p:nvPr/>
        </p:nvSpPr>
        <p:spPr>
          <a:xfrm>
            <a:off x="685800" y="5589588"/>
            <a:ext cx="6858000" cy="615950"/>
          </a:xfrm>
          <a:prstGeom prst="rect">
            <a:avLst/>
          </a:prstGeom>
        </p:spPr>
        <p:txBody>
          <a:bodyPr>
            <a:spAutoFit/>
          </a:bodyPr>
          <a:lstStyle/>
          <a:p>
            <a:pPr indent="1219200" algn="ctr">
              <a:spcAft>
                <a:spcPts val="0"/>
              </a:spcAft>
              <a:defRPr/>
            </a:pPr>
            <a:r>
              <a:rPr lang="en-US" altLang="zh-CN" sz="1600" kern="100" dirty="0">
                <a:latin typeface="Times New Roman" panose="02020603050405020304" pitchFamily="18" charset="0"/>
                <a:cs typeface="Times New Roman" panose="02020603050405020304" pitchFamily="18" charset="0"/>
              </a:rPr>
              <a:t>(a) </a:t>
            </a:r>
            <a:r>
              <a:rPr lang="zh-CN" altLang="zh-CN" sz="1600" kern="100" dirty="0">
                <a:latin typeface="Times New Roman" panose="02020603050405020304" pitchFamily="18" charset="0"/>
                <a:cs typeface="Times New Roman" panose="02020603050405020304" pitchFamily="18" charset="0"/>
              </a:rPr>
              <a:t>手动高电平复位电路</a:t>
            </a:r>
            <a:r>
              <a:rPr lang="zh-CN" altLang="zh-CN" sz="1600"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sz="1600" kern="100" dirty="0">
                <a:latin typeface="Calibri" panose="020F0502020204030204" pitchFamily="34" charset="0"/>
                <a:ea typeface="Times New Roman" panose="02020603050405020304" pitchFamily="18" charset="0"/>
                <a:cs typeface="Times New Roman" panose="02020603050405020304" pitchFamily="18" charset="0"/>
              </a:rPr>
              <a:t>            (b) </a:t>
            </a:r>
            <a:r>
              <a:rPr lang="zh-CN" altLang="zh-CN" sz="1600" kern="100" dirty="0">
                <a:latin typeface="Times New Roman" panose="02020603050405020304" pitchFamily="18" charset="0"/>
                <a:cs typeface="Times New Roman" panose="02020603050405020304" pitchFamily="18" charset="0"/>
              </a:rPr>
              <a:t>手动低电平复位电路</a:t>
            </a:r>
            <a:endParaRPr lang="zh-CN" altLang="zh-CN" sz="2400" kern="100" dirty="0">
              <a:latin typeface="Calibri" panose="020F0502020204030204" pitchFamily="34" charset="0"/>
              <a:cs typeface="Times New Roman" panose="02020603050405020304" pitchFamily="18" charset="0"/>
            </a:endParaRPr>
          </a:p>
          <a:p>
            <a:pPr algn="ctr">
              <a:defRPr/>
            </a:pPr>
            <a:r>
              <a:rPr lang="en-US" altLang="zh-CN" kern="100" dirty="0">
                <a:latin typeface="Times New Roman" panose="02020603050405020304" pitchFamily="18" charset="0"/>
                <a:cs typeface="Times New Roman" panose="02020603050405020304" pitchFamily="18" charset="0"/>
              </a:rPr>
              <a:t>               </a:t>
            </a:r>
            <a:r>
              <a:rPr lang="zh-CN" altLang="zh-CN" kern="100" dirty="0">
                <a:latin typeface="Times New Roman" panose="02020603050405020304" pitchFamily="18" charset="0"/>
                <a:cs typeface="Times New Roman" panose="02020603050405020304" pitchFamily="18" charset="0"/>
              </a:rPr>
              <a:t>图</a:t>
            </a:r>
            <a:r>
              <a:rPr lang="en-US" altLang="zh-CN" kern="100" dirty="0">
                <a:latin typeface="Times New Roman" panose="02020603050405020304" pitchFamily="18" charset="0"/>
              </a:rPr>
              <a:t>5.17 </a:t>
            </a:r>
            <a:r>
              <a:rPr lang="zh-CN" altLang="zh-CN" kern="100" dirty="0">
                <a:latin typeface="Times New Roman" panose="02020603050405020304" pitchFamily="18" charset="0"/>
                <a:cs typeface="Times New Roman" panose="02020603050405020304" pitchFamily="18" charset="0"/>
              </a:rPr>
              <a:t>手动</a:t>
            </a:r>
            <a:r>
              <a:rPr lang="en-US" altLang="zh-CN" kern="100" dirty="0">
                <a:latin typeface="Times New Roman" panose="02020603050405020304" pitchFamily="18" charset="0"/>
              </a:rPr>
              <a:t>/</a:t>
            </a:r>
            <a:r>
              <a:rPr lang="zh-CN" altLang="zh-CN" kern="100" dirty="0">
                <a:latin typeface="Times New Roman" panose="02020603050405020304" pitchFamily="18" charset="0"/>
                <a:cs typeface="Times New Roman" panose="02020603050405020304" pitchFamily="18" charset="0"/>
              </a:rPr>
              <a:t>上电</a:t>
            </a:r>
            <a:r>
              <a:rPr lang="en-US" altLang="zh-CN" kern="100" dirty="0">
                <a:latin typeface="Times New Roman" panose="02020603050405020304" pitchFamily="18" charset="0"/>
              </a:rPr>
              <a:t>RC</a:t>
            </a:r>
            <a:r>
              <a:rPr lang="zh-CN" altLang="zh-CN" kern="100" dirty="0">
                <a:latin typeface="Times New Roman" panose="02020603050405020304" pitchFamily="18" charset="0"/>
                <a:cs typeface="Times New Roman" panose="02020603050405020304" pitchFamily="18" charset="0"/>
              </a:rPr>
              <a:t>复位电路</a:t>
            </a:r>
            <a:endParaRPr lang="zh-CN" altLang="en-US" sz="1600" dirty="0"/>
          </a:p>
        </p:txBody>
      </p:sp>
      <p:pic>
        <p:nvPicPr>
          <p:cNvPr id="3" name="图片 2"/>
          <p:cNvPicPr>
            <a:picLocks noChangeAspect="1"/>
          </p:cNvPicPr>
          <p:nvPr/>
        </p:nvPicPr>
        <p:blipFill>
          <a:blip r:embed="rId2"/>
          <a:stretch>
            <a:fillRect/>
          </a:stretch>
        </p:blipFill>
        <p:spPr>
          <a:xfrm>
            <a:off x="2343150" y="3645840"/>
            <a:ext cx="4799330" cy="1829448"/>
          </a:xfrm>
          <a:prstGeom prst="rect">
            <a:avLst/>
          </a:prstGeom>
        </p:spPr>
      </p:pic>
    </p:spTree>
    <p:extLst>
      <p:ext uri="{BB962C8B-B14F-4D97-AF65-F5344CB8AC3E}">
        <p14:creationId xmlns:p14="http://schemas.microsoft.com/office/powerpoint/2010/main" val="978057223"/>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22211">
                                            <p:txEl>
                                              <p:pRg st="1" end="1"/>
                                            </p:txEl>
                                          </p:spTgt>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animEffect transition="in" filter="fade">
                                      <p:cBhvr>
                                        <p:cTn id="9" dur="250"/>
                                        <p:tgtEl>
                                          <p:spTgt spid="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2221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258"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A41E262F-EA3B-4EFB-9E4C-8AF5BC423E23}"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21</a:t>
            </a:fld>
            <a:endParaRPr kumimoji="0" lang="en-US" altLang="zh-CN" sz="1400" b="0">
              <a:solidFill>
                <a:srgbClr val="FF99FF"/>
              </a:solidFill>
              <a:latin typeface="Arial" panose="020B0604020202020204" pitchFamily="34" charset="0"/>
            </a:endParaRPr>
          </a:p>
        </p:txBody>
      </p:sp>
      <p:sp>
        <p:nvSpPr>
          <p:cNvPr id="226306" name="Rectangle 2"/>
          <p:cNvSpPr>
            <a:spLocks noGrp="1" noChangeArrowheads="1"/>
          </p:cNvSpPr>
          <p:nvPr>
            <p:ph type="title"/>
          </p:nvPr>
        </p:nvSpPr>
        <p:spPr>
          <a:xfrm>
            <a:off x="571500" y="590549"/>
            <a:ext cx="7673976" cy="485775"/>
          </a:xfrm>
        </p:spPr>
        <p:txBody>
          <a:bodyPr/>
          <a:lstStyle/>
          <a:p>
            <a:pPr algn="l" eaLnBrk="1" hangingPunct="1">
              <a:defRPr/>
            </a:pPr>
            <a:r>
              <a:rPr lang="zh-CN" altLang="en-US" sz="2800" dirty="0"/>
              <a:t>专用复位电路</a:t>
            </a:r>
          </a:p>
        </p:txBody>
      </p:sp>
      <p:sp>
        <p:nvSpPr>
          <p:cNvPr id="352260" name="Rectangle 3"/>
          <p:cNvSpPr>
            <a:spLocks noGrp="1" noChangeArrowheads="1"/>
          </p:cNvSpPr>
          <p:nvPr>
            <p:ph type="body" idx="1"/>
          </p:nvPr>
        </p:nvSpPr>
        <p:spPr/>
        <p:txBody>
          <a:bodyPr>
            <a:normAutofit/>
          </a:bodyPr>
          <a:lstStyle/>
          <a:p>
            <a:pPr eaLnBrk="1" hangingPunct="1">
              <a:lnSpc>
                <a:spcPct val="100000"/>
              </a:lnSpc>
            </a:pPr>
            <a:r>
              <a:rPr lang="zh-CN" altLang="en-US" sz="2400" dirty="0">
                <a:solidFill>
                  <a:schemeClr val="tx1"/>
                </a:solidFill>
              </a:rPr>
              <a:t>是一种专用的集成电路，输出复位信号；</a:t>
            </a:r>
          </a:p>
          <a:p>
            <a:pPr eaLnBrk="1" hangingPunct="1">
              <a:lnSpc>
                <a:spcPct val="100000"/>
              </a:lnSpc>
            </a:pPr>
            <a:r>
              <a:rPr lang="zh-CN" altLang="en-US" sz="2400" dirty="0">
                <a:solidFill>
                  <a:schemeClr val="tx1"/>
                </a:solidFill>
              </a:rPr>
              <a:t>可支持多种复位信号；</a:t>
            </a:r>
          </a:p>
          <a:p>
            <a:pPr eaLnBrk="1" hangingPunct="1">
              <a:lnSpc>
                <a:spcPct val="100000"/>
              </a:lnSpc>
            </a:pPr>
            <a:r>
              <a:rPr lang="zh-CN" altLang="en-US" sz="2400" dirty="0">
                <a:solidFill>
                  <a:schemeClr val="tx1"/>
                </a:solidFill>
              </a:rPr>
              <a:t>所产生的复位信号质量较高；</a:t>
            </a:r>
          </a:p>
        </p:txBody>
      </p:sp>
      <p:pic>
        <p:nvPicPr>
          <p:cNvPr id="3" name="图片 2"/>
          <p:cNvPicPr>
            <a:picLocks noChangeAspect="1"/>
          </p:cNvPicPr>
          <p:nvPr/>
        </p:nvPicPr>
        <p:blipFill>
          <a:blip r:embed="rId2"/>
          <a:stretch>
            <a:fillRect/>
          </a:stretch>
        </p:blipFill>
        <p:spPr>
          <a:xfrm>
            <a:off x="2855277" y="2865120"/>
            <a:ext cx="3800872" cy="2722880"/>
          </a:xfrm>
          <a:prstGeom prst="rect">
            <a:avLst/>
          </a:prstGeom>
        </p:spPr>
      </p:pic>
    </p:spTree>
    <p:extLst>
      <p:ext uri="{BB962C8B-B14F-4D97-AF65-F5344CB8AC3E}">
        <p14:creationId xmlns:p14="http://schemas.microsoft.com/office/powerpoint/2010/main" val="2780945319"/>
      </p:ext>
    </p:extLst>
  </p:cSld>
  <p:clrMapOvr>
    <a:masterClrMapping/>
  </p:clrMapOvr>
  <p:transition spd="med">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BD091A3D-D919-4BD3-87C7-9FA7F19A602B}"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22</a:t>
            </a:fld>
            <a:endParaRPr kumimoji="0" lang="en-US" altLang="zh-CN" sz="1400" b="0">
              <a:solidFill>
                <a:srgbClr val="FF99FF"/>
              </a:solidFill>
              <a:latin typeface="Arial" panose="020B0604020202020204" pitchFamily="34" charset="0"/>
            </a:endParaRPr>
          </a:p>
        </p:txBody>
      </p:sp>
      <p:grpSp>
        <p:nvGrpSpPr>
          <p:cNvPr id="355331" name="Group 2"/>
          <p:cNvGrpSpPr>
            <a:grpSpLocks/>
          </p:cNvGrpSpPr>
          <p:nvPr/>
        </p:nvGrpSpPr>
        <p:grpSpPr bwMode="auto">
          <a:xfrm>
            <a:off x="948134" y="1828800"/>
            <a:ext cx="4495800" cy="4724400"/>
            <a:chOff x="0" y="0"/>
            <a:chExt cx="3072" cy="2976"/>
          </a:xfrm>
        </p:grpSpPr>
        <p:pic>
          <p:nvPicPr>
            <p:cNvPr id="355334" name="Picture 3" descr="集成复位电路功能图"/>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3072" cy="2608"/>
            </a:xfrm>
            <a:prstGeom prst="rect">
              <a:avLst/>
            </a:prstGeom>
            <a:solidFill>
              <a:srgbClr val="CCFFFF"/>
            </a:solidFill>
            <a:ln w="9525">
              <a:solidFill>
                <a:srgbClr val="FF6600"/>
              </a:solidFill>
              <a:miter lim="800000"/>
              <a:headEnd/>
              <a:tailEnd/>
            </a:ln>
          </p:spPr>
        </p:pic>
        <p:sp>
          <p:nvSpPr>
            <p:cNvPr id="355335" name="Rectangle 4"/>
            <p:cNvSpPr>
              <a:spLocks noChangeArrowheads="1"/>
            </p:cNvSpPr>
            <p:nvPr/>
          </p:nvSpPr>
          <p:spPr bwMode="auto">
            <a:xfrm>
              <a:off x="279" y="2726"/>
              <a:ext cx="1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zh-CN" sz="2000">
                <a:solidFill>
                  <a:schemeClr val="tx1"/>
                </a:solidFill>
                <a:latin typeface="Tahoma" panose="020B0604030504040204" pitchFamily="34" charset="0"/>
              </a:endParaRPr>
            </a:p>
          </p:txBody>
        </p:sp>
      </p:grpSp>
      <p:sp>
        <p:nvSpPr>
          <p:cNvPr id="355332" name="Rectangle 5"/>
          <p:cNvSpPr>
            <a:spLocks noGrp="1" noChangeArrowheads="1"/>
          </p:cNvSpPr>
          <p:nvPr>
            <p:ph type="body" idx="1"/>
          </p:nvPr>
        </p:nvSpPr>
        <p:spPr>
          <a:xfrm>
            <a:off x="5695950" y="2800350"/>
            <a:ext cx="2857500" cy="2743200"/>
          </a:xfrm>
        </p:spPr>
        <p:txBody>
          <a:bodyPr lIns="54000" rIns="54000">
            <a:normAutofit lnSpcReduction="10000"/>
          </a:bodyPr>
          <a:lstStyle/>
          <a:p>
            <a:pPr eaLnBrk="1" hangingPunct="1">
              <a:lnSpc>
                <a:spcPct val="150000"/>
              </a:lnSpc>
            </a:pPr>
            <a:r>
              <a:rPr lang="zh-CN" altLang="en-US" dirty="0"/>
              <a:t>两种复位输入</a:t>
            </a:r>
          </a:p>
          <a:p>
            <a:pPr lvl="1" eaLnBrk="1" hangingPunct="1">
              <a:lnSpc>
                <a:spcPct val="150000"/>
              </a:lnSpc>
            </a:pPr>
            <a:r>
              <a:rPr lang="zh-CN" altLang="en-US" dirty="0"/>
              <a:t>上电、手动；</a:t>
            </a:r>
          </a:p>
          <a:p>
            <a:pPr eaLnBrk="1" hangingPunct="1">
              <a:lnSpc>
                <a:spcPct val="150000"/>
              </a:lnSpc>
            </a:pPr>
            <a:r>
              <a:rPr lang="zh-CN" altLang="en-US" dirty="0"/>
              <a:t>两种输出</a:t>
            </a:r>
          </a:p>
          <a:p>
            <a:pPr lvl="1" eaLnBrk="1" hangingPunct="1">
              <a:lnSpc>
                <a:spcPct val="150000"/>
              </a:lnSpc>
            </a:pPr>
            <a:r>
              <a:rPr lang="zh-CN" altLang="en-US" dirty="0"/>
              <a:t>高电平复位；</a:t>
            </a:r>
          </a:p>
          <a:p>
            <a:pPr lvl="1" eaLnBrk="1" hangingPunct="1">
              <a:lnSpc>
                <a:spcPct val="150000"/>
              </a:lnSpc>
            </a:pPr>
            <a:r>
              <a:rPr lang="zh-CN" altLang="en-US" dirty="0"/>
              <a:t>低电平复位；</a:t>
            </a:r>
          </a:p>
        </p:txBody>
      </p:sp>
      <p:sp>
        <p:nvSpPr>
          <p:cNvPr id="229382" name="Rectangle 6"/>
          <p:cNvSpPr>
            <a:spLocks noChangeArrowheads="1"/>
          </p:cNvSpPr>
          <p:nvPr/>
        </p:nvSpPr>
        <p:spPr bwMode="auto">
          <a:xfrm>
            <a:off x="600867" y="1145023"/>
            <a:ext cx="3694907" cy="461665"/>
          </a:xfrm>
          <a:prstGeom prst="rect">
            <a:avLst/>
          </a:prstGeom>
          <a:noFill/>
          <a:ln w="9525">
            <a:noFill/>
            <a:miter lim="800000"/>
            <a:headEnd/>
            <a:tailEnd/>
          </a:ln>
          <a:effectLst/>
        </p:spPr>
        <p:txBody>
          <a:bodyPr wrap="square">
            <a:spAutoFit/>
          </a:bodyPr>
          <a:lstStyle/>
          <a:p>
            <a:pPr eaLnBrk="1" hangingPunct="1">
              <a:defRPr/>
            </a:pPr>
            <a:r>
              <a:rPr lang="zh-CN" altLang="en-US" sz="2400" dirty="0">
                <a:latin typeface="+mj-ea"/>
                <a:ea typeface="+mj-ea"/>
              </a:rPr>
              <a:t>专用复位电路接口示例</a:t>
            </a:r>
          </a:p>
        </p:txBody>
      </p:sp>
    </p:spTree>
    <p:extLst>
      <p:ext uri="{BB962C8B-B14F-4D97-AF65-F5344CB8AC3E}">
        <p14:creationId xmlns:p14="http://schemas.microsoft.com/office/powerpoint/2010/main" val="2783406620"/>
      </p:ext>
    </p:extLst>
  </p:cSld>
  <p:clrMapOvr>
    <a:masterClrMapping/>
  </p:clrMapOvr>
  <p:transition spd="med">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532335" y="552450"/>
            <a:ext cx="7055380" cy="569913"/>
          </a:xfrm>
        </p:spPr>
        <p:txBody>
          <a:bodyPr/>
          <a:lstStyle/>
          <a:p>
            <a:pPr algn="l">
              <a:defRPr/>
            </a:pPr>
            <a:r>
              <a:rPr lang="zh-CN" altLang="en-US" dirty="0"/>
              <a:t>看门狗复位电路</a:t>
            </a:r>
            <a:r>
              <a:rPr lang="zh-CN" altLang="en-US" dirty="0">
                <a:latin typeface="Times New Roman" panose="02020603050405020304" pitchFamily="18" charset="0"/>
                <a:cs typeface="Times New Roman" panose="02020603050405020304" pitchFamily="18" charset="0"/>
              </a:rPr>
              <a:t>（</a:t>
            </a:r>
            <a:r>
              <a:rPr lang="en-US" altLang="zh-CN" dirty="0" err="1">
                <a:latin typeface="Times New Roman" panose="02020603050405020304" pitchFamily="18" charset="0"/>
                <a:cs typeface="Times New Roman" panose="02020603050405020304" pitchFamily="18" charset="0"/>
              </a:rPr>
              <a:t>WatchDog</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WD</a:t>
            </a:r>
            <a:r>
              <a:rPr lang="zh-CN" altLang="en-US" dirty="0">
                <a:latin typeface="Times New Roman" panose="02020603050405020304" pitchFamily="18" charset="0"/>
                <a:cs typeface="Times New Roman" panose="02020603050405020304" pitchFamily="18" charset="0"/>
              </a:rPr>
              <a:t>）</a:t>
            </a:r>
          </a:p>
        </p:txBody>
      </p:sp>
      <p:sp>
        <p:nvSpPr>
          <p:cNvPr id="349187" name="内容占位符 3"/>
          <p:cNvSpPr>
            <a:spLocks noGrp="1"/>
          </p:cNvSpPr>
          <p:nvPr>
            <p:ph idx="1"/>
          </p:nvPr>
        </p:nvSpPr>
        <p:spPr>
          <a:xfrm>
            <a:off x="571499" y="1295399"/>
            <a:ext cx="8071485" cy="4991107"/>
          </a:xfrm>
        </p:spPr>
        <p:txBody>
          <a:bodyPr/>
          <a:lstStyle/>
          <a:p>
            <a:r>
              <a:rPr lang="zh-CN" altLang="en-US" sz="2000" dirty="0">
                <a:solidFill>
                  <a:schemeClr val="tx1"/>
                </a:solidFill>
              </a:rPr>
              <a:t>如何让系统在故障时自动“重新启动”？</a:t>
            </a:r>
            <a:endParaRPr lang="en-US" altLang="zh-CN" sz="2000" dirty="0">
              <a:solidFill>
                <a:schemeClr val="tx1"/>
              </a:solidFill>
            </a:endParaRPr>
          </a:p>
          <a:p>
            <a:pPr lvl="1"/>
            <a:r>
              <a:rPr lang="zh-CN" altLang="en-US" sz="2000" dirty="0">
                <a:solidFill>
                  <a:srgbClr val="FFFF00"/>
                </a:solidFill>
              </a:rPr>
              <a:t>设计一个状态监控电路，监测、控制运行状态！</a:t>
            </a:r>
            <a:endParaRPr lang="en-US" altLang="zh-CN" sz="2000" dirty="0">
              <a:solidFill>
                <a:srgbClr val="FFFF00"/>
              </a:solidFill>
            </a:endParaRPr>
          </a:p>
          <a:p>
            <a:r>
              <a:rPr lang="zh-CN" altLang="zh-CN" sz="2000" dirty="0">
                <a:solidFill>
                  <a:schemeClr val="tx1"/>
                </a:solidFill>
              </a:rPr>
              <a:t>嵌入式</a:t>
            </a:r>
            <a:r>
              <a:rPr lang="zh-CN" altLang="en-US" sz="2000" dirty="0">
                <a:solidFill>
                  <a:schemeClr val="tx1"/>
                </a:solidFill>
              </a:rPr>
              <a:t>系统</a:t>
            </a:r>
            <a:r>
              <a:rPr lang="zh-CN" altLang="zh-CN" sz="2000" dirty="0">
                <a:solidFill>
                  <a:schemeClr val="tx1"/>
                </a:solidFill>
              </a:rPr>
              <a:t>领域，这种具有系统逻辑监控功能和故障时自动复位能力的电路称之为</a:t>
            </a:r>
            <a:r>
              <a:rPr lang="zh-CN" altLang="zh-CN" sz="2000" dirty="0">
                <a:latin typeface="楷体" panose="02010609060101010101" pitchFamily="49" charset="-122"/>
                <a:ea typeface="楷体" panose="02010609060101010101" pitchFamily="49" charset="-122"/>
              </a:rPr>
              <a:t>看门狗复位电路</a:t>
            </a:r>
            <a:r>
              <a:rPr lang="zh-CN" altLang="en-US" sz="2000" dirty="0"/>
              <a:t>；</a:t>
            </a:r>
            <a:endParaRPr lang="en-US" altLang="zh-CN" sz="2000" dirty="0"/>
          </a:p>
          <a:p>
            <a:r>
              <a:rPr lang="zh-CN" altLang="en-US" sz="2000" dirty="0">
                <a:solidFill>
                  <a:schemeClr val="tx1"/>
                </a:solidFill>
              </a:rPr>
              <a:t>具体地，是可以监控嵌入式系统运行状态，并在故障时向</a:t>
            </a:r>
            <a:r>
              <a:rPr lang="en-US" altLang="zh-CN" sz="2000" dirty="0">
                <a:solidFill>
                  <a:schemeClr val="tx1"/>
                </a:solidFill>
              </a:rPr>
              <a:t>RST</a:t>
            </a:r>
            <a:r>
              <a:rPr lang="zh-CN" altLang="en-US" sz="2000" dirty="0">
                <a:solidFill>
                  <a:schemeClr val="tx1"/>
                </a:solidFill>
              </a:rPr>
              <a:t>（</a:t>
            </a:r>
            <a:r>
              <a:rPr lang="en-US" altLang="zh-CN" sz="2000" dirty="0">
                <a:solidFill>
                  <a:schemeClr val="tx1"/>
                </a:solidFill>
              </a:rPr>
              <a:t>(#RST</a:t>
            </a:r>
            <a:r>
              <a:rPr lang="zh-CN" altLang="en-US" sz="2000" dirty="0">
                <a:solidFill>
                  <a:schemeClr val="tx1"/>
                </a:solidFill>
              </a:rPr>
              <a:t>）端输出复位信号的专用电路。</a:t>
            </a:r>
            <a:endParaRPr lang="en-US" altLang="zh-CN" sz="2000" dirty="0">
              <a:solidFill>
                <a:schemeClr val="tx1"/>
              </a:solidFill>
            </a:endParaRPr>
          </a:p>
          <a:p>
            <a:endParaRPr lang="zh-CN" altLang="en-US" sz="2400" dirty="0"/>
          </a:p>
        </p:txBody>
      </p:sp>
      <p:sp>
        <p:nvSpPr>
          <p:cNvPr id="349188" name="灯片编号占位符 1"/>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76035C87-037D-45B8-A3F3-06FB8174A5D4}" type="slidenum">
              <a:rPr kumimoji="0" lang="en-US" altLang="zh-CN" sz="1400" b="0" smtClean="0">
                <a:solidFill>
                  <a:schemeClr val="tx1"/>
                </a:solidFill>
              </a:rPr>
              <a:pPr algn="r">
                <a:lnSpc>
                  <a:spcPct val="100000"/>
                </a:lnSpc>
                <a:spcBef>
                  <a:spcPct val="0"/>
                </a:spcBef>
                <a:spcAft>
                  <a:spcPct val="0"/>
                </a:spcAft>
                <a:buClrTx/>
                <a:buSzTx/>
                <a:buFontTx/>
                <a:buNone/>
              </a:pPr>
              <a:t>23</a:t>
            </a:fld>
            <a:endParaRPr kumimoji="0" lang="en-US" altLang="zh-CN" sz="1400" b="0">
              <a:solidFill>
                <a:schemeClr val="tx1"/>
              </a:solidFill>
            </a:endParaRPr>
          </a:p>
        </p:txBody>
      </p:sp>
    </p:spTree>
    <p:extLst>
      <p:ext uri="{BB962C8B-B14F-4D97-AF65-F5344CB8AC3E}">
        <p14:creationId xmlns:p14="http://schemas.microsoft.com/office/powerpoint/2010/main" val="229309135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91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9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918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210"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18A0860A-98A2-415F-89E3-0C4BF28D5651}"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24</a:t>
            </a:fld>
            <a:endParaRPr kumimoji="0" lang="en-US" altLang="zh-CN" sz="1400" b="0">
              <a:solidFill>
                <a:srgbClr val="FF99FF"/>
              </a:solidFill>
              <a:latin typeface="Arial" panose="020B0604020202020204" pitchFamily="34" charset="0"/>
            </a:endParaRPr>
          </a:p>
        </p:txBody>
      </p:sp>
      <p:sp>
        <p:nvSpPr>
          <p:cNvPr id="224259" name="Rectangle 3"/>
          <p:cNvSpPr>
            <a:spLocks noGrp="1" noChangeArrowheads="1"/>
          </p:cNvSpPr>
          <p:nvPr>
            <p:ph type="body" idx="1"/>
          </p:nvPr>
        </p:nvSpPr>
        <p:spPr>
          <a:xfrm>
            <a:off x="762000" y="1371600"/>
            <a:ext cx="7772400" cy="4838700"/>
          </a:xfrm>
        </p:spPr>
        <p:txBody>
          <a:bodyPr>
            <a:normAutofit/>
          </a:bodyPr>
          <a:lstStyle/>
          <a:p>
            <a:pPr eaLnBrk="1" hangingPunct="1"/>
            <a:r>
              <a:rPr lang="zh-CN" altLang="en-US" dirty="0"/>
              <a:t>看门狗电路工作原理</a:t>
            </a:r>
          </a:p>
          <a:p>
            <a:pPr lvl="1" eaLnBrk="1" hangingPunct="1"/>
            <a:r>
              <a:rPr lang="zh-CN" altLang="en-US" dirty="0"/>
              <a:t>特定硬件，且软硬件配合；</a:t>
            </a:r>
            <a:endParaRPr lang="en-US" altLang="zh-CN" dirty="0"/>
          </a:p>
          <a:p>
            <a:pPr lvl="1" eaLnBrk="1" hangingPunct="1"/>
            <a:r>
              <a:rPr lang="zh-CN" altLang="en-US" dirty="0"/>
              <a:t>嵌入式系统程序，正常逻辑，每个确定的时间必然运行其中的某一部分代码，完成看门狗复位操作；</a:t>
            </a:r>
          </a:p>
          <a:p>
            <a:pPr lvl="1" eaLnBrk="1" hangingPunct="1"/>
            <a:r>
              <a:rPr lang="zh-CN" altLang="en-US" dirty="0"/>
              <a:t>如果在一个特定最大的时间内没有运行该类代码，则认为系统故障，看门狗电路产生复位信号，使处理器强制复位，系统从复位向量处重新运行。</a:t>
            </a:r>
          </a:p>
          <a:p>
            <a:pPr eaLnBrk="1" hangingPunct="1"/>
            <a:r>
              <a:rPr lang="zh-CN" altLang="en-US" dirty="0"/>
              <a:t>使用看门狗复位电路的意义</a:t>
            </a:r>
          </a:p>
          <a:p>
            <a:pPr lvl="1"/>
            <a:r>
              <a:rPr lang="zh-CN" altLang="en-US" dirty="0"/>
              <a:t>环境恶劣时，嵌入式处理器运行过程中可能出现死机和跑飞的情况，此时需要使用特定电路使处理器强制复位；</a:t>
            </a:r>
            <a:endParaRPr lang="en-US" altLang="zh-CN" dirty="0"/>
          </a:p>
          <a:p>
            <a:pPr lvl="1"/>
            <a:r>
              <a:rPr lang="zh-CN" altLang="en-US" dirty="0"/>
              <a:t>实现嵌入式系统的自动状态监测和恢复，提高应用的故障消除能力和可靠性。</a:t>
            </a:r>
            <a:endParaRPr lang="en-US" altLang="zh-CN" dirty="0"/>
          </a:p>
        </p:txBody>
      </p:sp>
    </p:spTree>
    <p:extLst>
      <p:ext uri="{BB962C8B-B14F-4D97-AF65-F5344CB8AC3E}">
        <p14:creationId xmlns:p14="http://schemas.microsoft.com/office/powerpoint/2010/main" val="255859398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afterEffect">
                                  <p:stCondLst>
                                    <p:cond delay="0"/>
                                  </p:stCondLst>
                                  <p:childTnLst>
                                    <p:set>
                                      <p:cBhvr>
                                        <p:cTn id="6" dur="1" fill="hold">
                                          <p:stCondLst>
                                            <p:cond delay="0"/>
                                          </p:stCondLst>
                                        </p:cTn>
                                        <p:tgtEl>
                                          <p:spTgt spid="224259">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224259">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24259">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224259">
                                            <p:txEl>
                                              <p:pRg st="3" end="3"/>
                                            </p:txEl>
                                          </p:spTgt>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224259">
                                            <p:txEl>
                                              <p:pRg st="4" end="4"/>
                                            </p:txEl>
                                          </p:spTgt>
                                        </p:tgtEl>
                                        <p:attrNameLst>
                                          <p:attrName>style.visibility</p:attrName>
                                        </p:attrNameLst>
                                      </p:cBhvr>
                                      <p:to>
                                        <p:strVal val="visible"/>
                                      </p:to>
                                    </p:set>
                                  </p:childTnLst>
                                </p:cTn>
                              </p:par>
                              <p:par>
                                <p:cTn id="22" presetID="9" presetClass="emph" presetSubtype="0" nodeType="withEffect">
                                  <p:stCondLst>
                                    <p:cond delay="0"/>
                                  </p:stCondLst>
                                  <p:childTnLst>
                                    <p:set>
                                      <p:cBhvr rctx="PPT">
                                        <p:cTn id="23" dur="indefinite"/>
                                        <p:tgtEl>
                                          <p:spTgt spid="224259">
                                            <p:txEl>
                                              <p:pRg st="0" end="0"/>
                                            </p:txEl>
                                          </p:spTgt>
                                        </p:tgtEl>
                                        <p:attrNameLst>
                                          <p:attrName>style.opacity</p:attrName>
                                        </p:attrNameLst>
                                      </p:cBhvr>
                                      <p:to>
                                        <p:strVal val="0.5"/>
                                      </p:to>
                                    </p:set>
                                    <p:animEffect filter="image" prLst="opacity: 0.5">
                                      <p:cBhvr rctx="IE">
                                        <p:cTn id="24" dur="indefinite"/>
                                        <p:tgtEl>
                                          <p:spTgt spid="224259">
                                            <p:txEl>
                                              <p:pRg st="0" end="0"/>
                                            </p:txEl>
                                          </p:spTgt>
                                        </p:tgtEl>
                                      </p:cBhvr>
                                    </p:animEffect>
                                  </p:childTnLst>
                                </p:cTn>
                              </p:par>
                              <p:par>
                                <p:cTn id="25" presetID="9" presetClass="emph" presetSubtype="0" nodeType="withEffect">
                                  <p:stCondLst>
                                    <p:cond delay="0"/>
                                  </p:stCondLst>
                                  <p:childTnLst>
                                    <p:set>
                                      <p:cBhvr rctx="PPT">
                                        <p:cTn id="26" dur="indefinite"/>
                                        <p:tgtEl>
                                          <p:spTgt spid="224259">
                                            <p:txEl>
                                              <p:pRg st="1" end="1"/>
                                            </p:txEl>
                                          </p:spTgt>
                                        </p:tgtEl>
                                        <p:attrNameLst>
                                          <p:attrName>style.opacity</p:attrName>
                                        </p:attrNameLst>
                                      </p:cBhvr>
                                      <p:to>
                                        <p:strVal val="0.5"/>
                                      </p:to>
                                    </p:set>
                                    <p:animEffect filter="image" prLst="opacity: 0.5">
                                      <p:cBhvr rctx="IE">
                                        <p:cTn id="27" dur="indefinite"/>
                                        <p:tgtEl>
                                          <p:spTgt spid="224259">
                                            <p:txEl>
                                              <p:pRg st="1" end="1"/>
                                            </p:txEl>
                                          </p:spTgt>
                                        </p:tgtEl>
                                      </p:cBhvr>
                                    </p:animEffect>
                                  </p:childTnLst>
                                </p:cTn>
                              </p:par>
                              <p:par>
                                <p:cTn id="28" presetID="9" presetClass="emph" presetSubtype="0" nodeType="withEffect">
                                  <p:stCondLst>
                                    <p:cond delay="0"/>
                                  </p:stCondLst>
                                  <p:childTnLst>
                                    <p:set>
                                      <p:cBhvr rctx="PPT">
                                        <p:cTn id="29" dur="indefinite"/>
                                        <p:tgtEl>
                                          <p:spTgt spid="224259">
                                            <p:txEl>
                                              <p:pRg st="2" end="2"/>
                                            </p:txEl>
                                          </p:spTgt>
                                        </p:tgtEl>
                                        <p:attrNameLst>
                                          <p:attrName>style.opacity</p:attrName>
                                        </p:attrNameLst>
                                      </p:cBhvr>
                                      <p:to>
                                        <p:strVal val="0.5"/>
                                      </p:to>
                                    </p:set>
                                    <p:animEffect filter="image" prLst="opacity: 0.5">
                                      <p:cBhvr rctx="IE">
                                        <p:cTn id="30" dur="indefinite"/>
                                        <p:tgtEl>
                                          <p:spTgt spid="224259">
                                            <p:txEl>
                                              <p:pRg st="2" end="2"/>
                                            </p:txEl>
                                          </p:spTgt>
                                        </p:tgtEl>
                                      </p:cBhvr>
                                    </p:animEffect>
                                  </p:childTnLst>
                                </p:cTn>
                              </p:par>
                              <p:par>
                                <p:cTn id="31" presetID="9" presetClass="emph" presetSubtype="0" nodeType="withEffect">
                                  <p:stCondLst>
                                    <p:cond delay="0"/>
                                  </p:stCondLst>
                                  <p:childTnLst>
                                    <p:set>
                                      <p:cBhvr rctx="PPT">
                                        <p:cTn id="32" dur="indefinite"/>
                                        <p:tgtEl>
                                          <p:spTgt spid="224259">
                                            <p:txEl>
                                              <p:pRg st="3" end="3"/>
                                            </p:txEl>
                                          </p:spTgt>
                                        </p:tgtEl>
                                        <p:attrNameLst>
                                          <p:attrName>style.opacity</p:attrName>
                                        </p:attrNameLst>
                                      </p:cBhvr>
                                      <p:to>
                                        <p:strVal val="0.5"/>
                                      </p:to>
                                    </p:set>
                                    <p:animEffect filter="image" prLst="opacity: 0.5">
                                      <p:cBhvr rctx="IE">
                                        <p:cTn id="33" dur="indefinite"/>
                                        <p:tgtEl>
                                          <p:spTgt spid="224259">
                                            <p:txEl>
                                              <p:pRg st="3" end="3"/>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224259">
                                            <p:txEl>
                                              <p:pRg st="5" end="5"/>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2242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5" name="Rectangle 2"/>
          <p:cNvSpPr>
            <a:spLocks noChangeArrowheads="1"/>
          </p:cNvSpPr>
          <p:nvPr/>
        </p:nvSpPr>
        <p:spPr bwMode="auto">
          <a:xfrm>
            <a:off x="0" y="202882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l" eaLnBrk="1" hangingPunct="1">
              <a:lnSpc>
                <a:spcPct val="100000"/>
              </a:lnSpc>
              <a:spcBef>
                <a:spcPct val="0"/>
              </a:spcBef>
              <a:spcAft>
                <a:spcPct val="0"/>
              </a:spcAft>
              <a:buClrTx/>
              <a:buSzTx/>
              <a:buFontTx/>
              <a:buNone/>
            </a:pPr>
            <a:endParaRPr kumimoji="0" lang="zh-CN" altLang="en-US" sz="1800" b="0">
              <a:solidFill>
                <a:schemeClr val="tx1"/>
              </a:solidFill>
              <a:latin typeface="Arial" panose="020B0604020202020204" pitchFamily="34" charset="0"/>
            </a:endParaRPr>
          </a:p>
        </p:txBody>
      </p:sp>
      <p:sp>
        <p:nvSpPr>
          <p:cNvPr id="356357" name="Rectangle 4"/>
          <p:cNvSpPr>
            <a:spLocks noChangeArrowheads="1"/>
          </p:cNvSpPr>
          <p:nvPr/>
        </p:nvSpPr>
        <p:spPr bwMode="auto">
          <a:xfrm>
            <a:off x="1981200" y="6167438"/>
            <a:ext cx="49958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lnSpc>
                <a:spcPct val="100000"/>
              </a:lnSpc>
              <a:spcBef>
                <a:spcPct val="0"/>
              </a:spcBef>
              <a:spcAft>
                <a:spcPct val="0"/>
              </a:spcAft>
              <a:buClrTx/>
              <a:buSzTx/>
              <a:buFontTx/>
              <a:buNone/>
            </a:pPr>
            <a:r>
              <a:rPr kumimoji="0" lang="en-US" altLang="zh-CN" sz="2000">
                <a:solidFill>
                  <a:schemeClr val="tx1"/>
                </a:solidFill>
              </a:rPr>
              <a:t>Net+50</a:t>
            </a:r>
            <a:r>
              <a:rPr kumimoji="0" lang="zh-CN" altLang="en-US" sz="2000">
                <a:solidFill>
                  <a:schemeClr val="tx1"/>
                </a:solidFill>
              </a:rPr>
              <a:t>嵌入式处理器的监视电路</a:t>
            </a:r>
            <a:endParaRPr kumimoji="0" lang="zh-CN" altLang="en-US" sz="4000">
              <a:solidFill>
                <a:schemeClr val="tx1"/>
              </a:solidFill>
              <a:latin typeface="Arial" panose="020B0604020202020204" pitchFamily="34" charset="0"/>
            </a:endParaRPr>
          </a:p>
        </p:txBody>
      </p:sp>
      <p:pic>
        <p:nvPicPr>
          <p:cNvPr id="5" name="图片 4"/>
          <p:cNvPicPr>
            <a:picLocks noChangeAspect="1"/>
          </p:cNvPicPr>
          <p:nvPr/>
        </p:nvPicPr>
        <p:blipFill>
          <a:blip r:embed="rId3"/>
          <a:stretch>
            <a:fillRect/>
          </a:stretch>
        </p:blipFill>
        <p:spPr>
          <a:xfrm>
            <a:off x="1029335" y="1145023"/>
            <a:ext cx="7410450" cy="4914900"/>
          </a:xfrm>
          <a:prstGeom prst="rect">
            <a:avLst/>
          </a:prstGeom>
        </p:spPr>
      </p:pic>
    </p:spTree>
    <p:extLst>
      <p:ext uri="{BB962C8B-B14F-4D97-AF65-F5344CB8AC3E}">
        <p14:creationId xmlns:p14="http://schemas.microsoft.com/office/powerpoint/2010/main" val="2134490912"/>
      </p:ext>
    </p:extLst>
  </p:cSld>
  <p:clrMapOvr>
    <a:masterClrMapping/>
  </p:clrMapOvr>
  <p:transition spd="med">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8DB2FFDA-9FFD-470C-8391-5717F64119D9}"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26</a:t>
            </a:fld>
            <a:endParaRPr kumimoji="0" lang="en-US" altLang="zh-CN" sz="1400" b="0">
              <a:solidFill>
                <a:srgbClr val="FF99FF"/>
              </a:solidFill>
              <a:latin typeface="Arial" panose="020B0604020202020204" pitchFamily="34" charset="0"/>
            </a:endParaRPr>
          </a:p>
        </p:txBody>
      </p:sp>
      <p:sp>
        <p:nvSpPr>
          <p:cNvPr id="232450" name="Rectangle 2"/>
          <p:cNvSpPr>
            <a:spLocks noGrp="1" noChangeArrowheads="1"/>
          </p:cNvSpPr>
          <p:nvPr>
            <p:ph type="title"/>
          </p:nvPr>
        </p:nvSpPr>
        <p:spPr>
          <a:xfrm>
            <a:off x="532335" y="523875"/>
            <a:ext cx="7055380" cy="598488"/>
          </a:xfrm>
        </p:spPr>
        <p:txBody>
          <a:bodyPr/>
          <a:lstStyle/>
          <a:p>
            <a:pPr algn="l" eaLnBrk="1" hangingPunct="1">
              <a:defRPr/>
            </a:pPr>
            <a:r>
              <a:rPr lang="zh-CN" altLang="en-US" sz="2800" dirty="0"/>
              <a:t>内部复位</a:t>
            </a:r>
          </a:p>
        </p:txBody>
      </p:sp>
      <p:sp>
        <p:nvSpPr>
          <p:cNvPr id="232451" name="Rectangle 3"/>
          <p:cNvSpPr>
            <a:spLocks noGrp="1" noChangeArrowheads="1"/>
          </p:cNvSpPr>
          <p:nvPr>
            <p:ph type="body" idx="1"/>
          </p:nvPr>
        </p:nvSpPr>
        <p:spPr>
          <a:xfrm>
            <a:off x="603250" y="1219200"/>
            <a:ext cx="8083550" cy="4648200"/>
          </a:xfrm>
        </p:spPr>
        <p:txBody>
          <a:bodyPr/>
          <a:lstStyle/>
          <a:p>
            <a:pPr eaLnBrk="1" hangingPunct="1"/>
            <a:r>
              <a:rPr lang="zh-CN" altLang="en-US"/>
              <a:t>工作原理</a:t>
            </a:r>
          </a:p>
          <a:p>
            <a:pPr lvl="1" eaLnBrk="1" hangingPunct="1"/>
            <a:r>
              <a:rPr lang="zh-CN" altLang="en-US"/>
              <a:t>利用</a:t>
            </a:r>
            <a:r>
              <a:rPr lang="en-US" altLang="zh-CN"/>
              <a:t>watchdog</a:t>
            </a:r>
            <a:r>
              <a:rPr lang="zh-CN" altLang="en-US"/>
              <a:t>复位方式；</a:t>
            </a:r>
          </a:p>
          <a:p>
            <a:pPr lvl="1" eaLnBrk="1" hangingPunct="1"/>
            <a:r>
              <a:rPr lang="zh-CN" altLang="en-US"/>
              <a:t>上电时，程序没有复位</a:t>
            </a:r>
            <a:r>
              <a:rPr lang="en-US" altLang="zh-CN"/>
              <a:t>watchdog</a:t>
            </a:r>
            <a:r>
              <a:rPr lang="zh-CN" altLang="en-US"/>
              <a:t>，</a:t>
            </a:r>
            <a:r>
              <a:rPr lang="en-US" altLang="zh-CN"/>
              <a:t>watchdog timer</a:t>
            </a:r>
            <a:r>
              <a:rPr lang="zh-CN" altLang="en-US"/>
              <a:t>溢出，完成复位；</a:t>
            </a:r>
          </a:p>
          <a:p>
            <a:pPr lvl="1" eaLnBrk="1" hangingPunct="1"/>
            <a:r>
              <a:rPr lang="zh-CN" altLang="en-US"/>
              <a:t>微控制器不需要</a:t>
            </a:r>
            <a:r>
              <a:rPr lang="en-US" altLang="zh-CN"/>
              <a:t>reset</a:t>
            </a:r>
            <a:r>
              <a:rPr lang="zh-CN" altLang="en-US"/>
              <a:t>引脚；</a:t>
            </a:r>
          </a:p>
          <a:p>
            <a:pPr eaLnBrk="1" hangingPunct="1"/>
            <a:r>
              <a:rPr lang="zh-CN" altLang="en-US"/>
              <a:t>例：</a:t>
            </a:r>
            <a:r>
              <a:rPr lang="en-US" altLang="zh-CN"/>
              <a:t>philips </a:t>
            </a:r>
            <a:r>
              <a:rPr lang="zh-CN" altLang="en-US"/>
              <a:t>的</a:t>
            </a:r>
            <a:r>
              <a:rPr lang="en-US" altLang="zh-CN"/>
              <a:t>P87LPC76x</a:t>
            </a:r>
            <a:r>
              <a:rPr lang="zh-CN" altLang="en-US"/>
              <a:t>系列</a:t>
            </a:r>
          </a:p>
          <a:p>
            <a:pPr lvl="1" eaLnBrk="1" hangingPunct="1"/>
            <a:r>
              <a:rPr lang="zh-CN" altLang="en-US"/>
              <a:t>配置成内部复位的时候，</a:t>
            </a:r>
            <a:r>
              <a:rPr lang="en-US" altLang="zh-CN"/>
              <a:t>reset</a:t>
            </a:r>
            <a:r>
              <a:rPr lang="zh-CN" altLang="en-US"/>
              <a:t>引脚可以作为普通的</a:t>
            </a:r>
            <a:r>
              <a:rPr lang="en-US" altLang="zh-CN"/>
              <a:t>I/O</a:t>
            </a:r>
            <a:r>
              <a:rPr lang="zh-CN" altLang="en-US"/>
              <a:t>使用，节省了引脚；</a:t>
            </a:r>
          </a:p>
        </p:txBody>
      </p:sp>
    </p:spTree>
    <p:extLst>
      <p:ext uri="{BB962C8B-B14F-4D97-AF65-F5344CB8AC3E}">
        <p14:creationId xmlns:p14="http://schemas.microsoft.com/office/powerpoint/2010/main" val="392014087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2451">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324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324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2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D143B979-E3FF-43DE-A12E-00952329B929}"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27</a:t>
            </a:fld>
            <a:endParaRPr kumimoji="0" lang="en-US" altLang="zh-CN" sz="1400" b="0">
              <a:solidFill>
                <a:srgbClr val="FF99FF"/>
              </a:solidFill>
              <a:latin typeface="Arial" panose="020B0604020202020204" pitchFamily="34" charset="0"/>
            </a:endParaRPr>
          </a:p>
        </p:txBody>
      </p:sp>
      <p:sp>
        <p:nvSpPr>
          <p:cNvPr id="233474" name="Rectangle 2"/>
          <p:cNvSpPr>
            <a:spLocks noGrp="1" noChangeArrowheads="1"/>
          </p:cNvSpPr>
          <p:nvPr>
            <p:ph type="title"/>
          </p:nvPr>
        </p:nvSpPr>
        <p:spPr>
          <a:xfrm>
            <a:off x="532335" y="542925"/>
            <a:ext cx="7055380" cy="579438"/>
          </a:xfrm>
        </p:spPr>
        <p:txBody>
          <a:bodyPr/>
          <a:lstStyle/>
          <a:p>
            <a:pPr eaLnBrk="1" hangingPunct="1">
              <a:defRPr/>
            </a:pPr>
            <a:r>
              <a:rPr lang="zh-CN" altLang="en-US" dirty="0"/>
              <a:t>软件复位</a:t>
            </a:r>
          </a:p>
        </p:txBody>
      </p:sp>
      <p:sp>
        <p:nvSpPr>
          <p:cNvPr id="233475" name="Rectangle 3"/>
          <p:cNvSpPr>
            <a:spLocks noGrp="1" noChangeArrowheads="1"/>
          </p:cNvSpPr>
          <p:nvPr>
            <p:ph type="body" idx="1"/>
          </p:nvPr>
        </p:nvSpPr>
        <p:spPr>
          <a:xfrm>
            <a:off x="609600" y="1295400"/>
            <a:ext cx="7772400" cy="4602163"/>
          </a:xfrm>
        </p:spPr>
        <p:txBody>
          <a:bodyPr/>
          <a:lstStyle/>
          <a:p>
            <a:pPr eaLnBrk="1" hangingPunct="1"/>
            <a:r>
              <a:rPr lang="zh-CN" altLang="en-US" dirty="0"/>
              <a:t>方法</a:t>
            </a:r>
          </a:p>
          <a:p>
            <a:pPr lvl="1" eaLnBrk="1" hangingPunct="1"/>
            <a:r>
              <a:rPr lang="zh-CN" altLang="en-US" dirty="0"/>
              <a:t>软件复位的方法是通过软件设置一个特殊功能寄存器的位完成控制器的复位，复位结果如同硬件复位一样；  部分</a:t>
            </a:r>
            <a:r>
              <a:rPr lang="en-US" altLang="zh-CN" dirty="0"/>
              <a:t>MCU</a:t>
            </a:r>
            <a:r>
              <a:rPr lang="zh-CN" altLang="en-US" dirty="0"/>
              <a:t>有；</a:t>
            </a:r>
          </a:p>
          <a:p>
            <a:pPr lvl="1" eaLnBrk="1" hangingPunct="1"/>
            <a:r>
              <a:rPr lang="zh-CN" altLang="en-US" b="1" dirty="0">
                <a:solidFill>
                  <a:srgbClr val="00CC00"/>
                </a:solidFill>
              </a:rPr>
              <a:t>注意</a:t>
            </a:r>
          </a:p>
          <a:p>
            <a:pPr lvl="2" eaLnBrk="1" hangingPunct="1"/>
            <a:r>
              <a:rPr lang="zh-CN" altLang="en-US" sz="2400" dirty="0"/>
              <a:t>软件复位与程序从复位向量处开始运行不同；</a:t>
            </a:r>
          </a:p>
          <a:p>
            <a:pPr lvl="2" eaLnBrk="1" hangingPunct="1"/>
            <a:r>
              <a:rPr lang="zh-CN" altLang="en-US" sz="2400" dirty="0"/>
              <a:t>从复位向量处开始运行程序，处理器</a:t>
            </a:r>
            <a:r>
              <a:rPr lang="en-US" altLang="zh-CN" sz="2400" dirty="0"/>
              <a:t>/</a:t>
            </a:r>
            <a:r>
              <a:rPr lang="zh-CN" altLang="en-US" sz="2400" dirty="0"/>
              <a:t>控制器的状态不会回到复位状态，只是从</a:t>
            </a:r>
            <a:r>
              <a:rPr lang="en-US" altLang="zh-CN" sz="2400" dirty="0"/>
              <a:t>start</a:t>
            </a:r>
            <a:r>
              <a:rPr lang="zh-CN" altLang="en-US" sz="2400" dirty="0"/>
              <a:t>处开始运行程序。</a:t>
            </a:r>
          </a:p>
        </p:txBody>
      </p:sp>
    </p:spTree>
    <p:extLst>
      <p:ext uri="{BB962C8B-B14F-4D97-AF65-F5344CB8AC3E}">
        <p14:creationId xmlns:p14="http://schemas.microsoft.com/office/powerpoint/2010/main" val="379058484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3347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3475">
                                            <p:txEl>
                                              <p:pRg st="3" end="3"/>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2334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9" name="灯片编号占位符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81392E47-C4F5-465E-A9CD-9AE8D375ED9B}" type="slidenum">
              <a:rPr kumimoji="0" lang="en-US" altLang="zh-CN" sz="1400" b="0" smtClean="0">
                <a:solidFill>
                  <a:schemeClr val="tx1"/>
                </a:solidFill>
              </a:rPr>
              <a:pPr algn="r">
                <a:lnSpc>
                  <a:spcPct val="100000"/>
                </a:lnSpc>
                <a:spcBef>
                  <a:spcPct val="0"/>
                </a:spcBef>
                <a:spcAft>
                  <a:spcPct val="0"/>
                </a:spcAft>
                <a:buClrTx/>
                <a:buSzTx/>
                <a:buFontTx/>
                <a:buNone/>
              </a:pPr>
              <a:t>28</a:t>
            </a:fld>
            <a:endParaRPr kumimoji="0" lang="en-US" altLang="zh-CN" sz="1400" b="0">
              <a:solidFill>
                <a:schemeClr val="tx1"/>
              </a:solidFill>
            </a:endParaRPr>
          </a:p>
        </p:txBody>
      </p:sp>
      <p:sp>
        <p:nvSpPr>
          <p:cNvPr id="7" name="矩形 6"/>
          <p:cNvSpPr/>
          <p:nvPr/>
        </p:nvSpPr>
        <p:spPr>
          <a:xfrm>
            <a:off x="1473200" y="1685925"/>
            <a:ext cx="6502400" cy="400050"/>
          </a:xfrm>
          <a:prstGeom prst="rect">
            <a:avLst/>
          </a:prstGeom>
        </p:spPr>
        <p:txBody>
          <a:bodyPr>
            <a:spAutoFit/>
          </a:bodyPr>
          <a:lstStyle/>
          <a:p>
            <a:pPr algn="ctr">
              <a:defRPr/>
            </a:pPr>
            <a:r>
              <a:rPr lang="zh-CN" altLang="en-US" sz="2000" kern="100" dirty="0">
                <a:latin typeface="Times New Roman" panose="02020603050405020304" pitchFamily="18" charset="0"/>
              </a:rPr>
              <a:t>例：</a:t>
            </a:r>
            <a:r>
              <a:rPr lang="en-US" altLang="zh-CN" sz="2000" kern="100" dirty="0">
                <a:latin typeface="Times New Roman" panose="02020603050405020304" pitchFamily="18" charset="0"/>
              </a:rPr>
              <a:t>MPC82XX PowerPC</a:t>
            </a:r>
            <a:r>
              <a:rPr lang="zh-CN" altLang="zh-CN" sz="2000" kern="100" dirty="0">
                <a:latin typeface="Times New Roman" panose="02020603050405020304" pitchFamily="18" charset="0"/>
                <a:cs typeface="Times New Roman" panose="02020603050405020304" pitchFamily="18" charset="0"/>
              </a:rPr>
              <a:t>处理器更为复杂的复位机制</a:t>
            </a:r>
            <a:endParaRPr lang="zh-CN" altLang="en-US" sz="2000" dirty="0"/>
          </a:p>
        </p:txBody>
      </p:sp>
      <p:pic>
        <p:nvPicPr>
          <p:cNvPr id="2" name="图片 1"/>
          <p:cNvPicPr>
            <a:picLocks noChangeAspect="1"/>
          </p:cNvPicPr>
          <p:nvPr/>
        </p:nvPicPr>
        <p:blipFill>
          <a:blip r:embed="rId2"/>
          <a:stretch>
            <a:fillRect/>
          </a:stretch>
        </p:blipFill>
        <p:spPr>
          <a:xfrm>
            <a:off x="1709419" y="2641598"/>
            <a:ext cx="6836357" cy="2692401"/>
          </a:xfrm>
          <a:prstGeom prst="rect">
            <a:avLst/>
          </a:prstGeom>
        </p:spPr>
      </p:pic>
    </p:spTree>
    <p:extLst>
      <p:ext uri="{BB962C8B-B14F-4D97-AF65-F5344CB8AC3E}">
        <p14:creationId xmlns:p14="http://schemas.microsoft.com/office/powerpoint/2010/main" val="3486845997"/>
      </p:ext>
    </p:extLst>
  </p:cSld>
  <p:clrMapOvr>
    <a:masterClrMapping/>
  </p:clrMapOvr>
  <p:transition spd="med">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29</a:t>
            </a:fld>
            <a:endParaRPr lang="zh-CN" altLang="en-US" dirty="0"/>
          </a:p>
        </p:txBody>
      </p:sp>
      <p:sp>
        <p:nvSpPr>
          <p:cNvPr id="6" name="内容占位符 2"/>
          <p:cNvSpPr>
            <a:spLocks noGrp="1"/>
          </p:cNvSpPr>
          <p:nvPr>
            <p:ph idx="1"/>
          </p:nvPr>
        </p:nvSpPr>
        <p:spPr>
          <a:xfrm>
            <a:off x="532335" y="2895600"/>
            <a:ext cx="8188971" cy="718868"/>
          </a:xfrm>
        </p:spPr>
        <p:txBody>
          <a:bodyPr>
            <a:normAutofit/>
          </a:bodyPr>
          <a:lstStyle/>
          <a:p>
            <a:pPr marL="0" indent="0" algn="ctr">
              <a:lnSpc>
                <a:spcPct val="100000"/>
              </a:lnSpc>
              <a:buNone/>
            </a:pPr>
            <a:r>
              <a:rPr lang="en-US" altLang="zh-CN" sz="3200" b="1" dirty="0">
                <a:effectLst>
                  <a:outerShdw blurRad="38100" dist="38100" dir="2700000" algn="tl">
                    <a:srgbClr val="000000">
                      <a:alpha val="43137"/>
                    </a:srgbClr>
                  </a:outerShdw>
                </a:effectLst>
              </a:rPr>
              <a:t>5.3 </a:t>
            </a:r>
            <a:r>
              <a:rPr lang="zh-CN" altLang="en-US" sz="3200" b="1" dirty="0">
                <a:effectLst>
                  <a:outerShdw blurRad="38100" dist="38100" dir="2700000" algn="tl">
                    <a:srgbClr val="000000">
                      <a:alpha val="43137"/>
                    </a:srgbClr>
                  </a:outerShdw>
                </a:effectLst>
              </a:rPr>
              <a:t>时钟电路</a:t>
            </a:r>
            <a:endParaRPr lang="en-US" altLang="zh-CN" sz="32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614880560"/>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121775" y="1949568"/>
            <a:ext cx="7038471" cy="3491549"/>
          </a:xfrm>
        </p:spPr>
        <p:txBody>
          <a:bodyPr/>
          <a:lstStyle/>
          <a:p>
            <a:pPr marL="0" indent="0" algn="just">
              <a:lnSpc>
                <a:spcPct val="150000"/>
              </a:lnSpc>
              <a:buNone/>
            </a:pPr>
            <a:r>
              <a:rPr lang="en-US" altLang="zh-CN" dirty="0"/>
              <a:t>5.1 </a:t>
            </a:r>
            <a:r>
              <a:rPr lang="zh-CN" altLang="en-US" dirty="0"/>
              <a:t>电源电路（回顾、导入）</a:t>
            </a:r>
            <a:endParaRPr lang="en-US" altLang="zh-CN" dirty="0"/>
          </a:p>
          <a:p>
            <a:pPr marL="0" indent="0" algn="just">
              <a:lnSpc>
                <a:spcPct val="150000"/>
              </a:lnSpc>
              <a:buNone/>
            </a:pPr>
            <a:r>
              <a:rPr lang="en-US" altLang="zh-CN" dirty="0"/>
              <a:t>5.2 </a:t>
            </a:r>
            <a:r>
              <a:rPr lang="zh-CN" altLang="en-US" dirty="0"/>
              <a:t>复位电路（重点）</a:t>
            </a:r>
            <a:endParaRPr lang="en-US" altLang="zh-CN" dirty="0"/>
          </a:p>
          <a:p>
            <a:pPr marL="0" indent="0" algn="just">
              <a:lnSpc>
                <a:spcPct val="150000"/>
              </a:lnSpc>
              <a:buNone/>
            </a:pPr>
            <a:r>
              <a:rPr lang="en-US" altLang="zh-CN" dirty="0"/>
              <a:t>5.3 </a:t>
            </a:r>
            <a:r>
              <a:rPr lang="zh-CN" altLang="en-US" dirty="0"/>
              <a:t>时钟电路（普通）</a:t>
            </a:r>
            <a:endParaRPr lang="en-US" altLang="zh-CN" dirty="0"/>
          </a:p>
          <a:p>
            <a:pPr marL="0" indent="0" algn="just">
              <a:lnSpc>
                <a:spcPct val="150000"/>
              </a:lnSpc>
              <a:buNone/>
            </a:pPr>
            <a:r>
              <a:rPr lang="en-US" altLang="zh-CN" dirty="0"/>
              <a:t>5.4 </a:t>
            </a:r>
            <a:r>
              <a:rPr lang="zh-CN" altLang="en-US" dirty="0"/>
              <a:t>电路抖动与消抖（重点）</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a:t>
            </a:fld>
            <a:endParaRPr lang="zh-CN" altLang="en-US" dirty="0"/>
          </a:p>
        </p:txBody>
      </p:sp>
      <p:sp>
        <p:nvSpPr>
          <p:cNvPr id="5" name="圆角矩形 4"/>
          <p:cNvSpPr/>
          <p:nvPr/>
        </p:nvSpPr>
        <p:spPr>
          <a:xfrm>
            <a:off x="966157" y="1949568"/>
            <a:ext cx="7349705" cy="3338422"/>
          </a:xfrm>
          <a:prstGeom prst="roundRect">
            <a:avLst>
              <a:gd name="adj" fmla="val 3358"/>
            </a:avLst>
          </a:prstGeom>
        </p:spPr>
        <p:style>
          <a:lnRef idx="1">
            <a:schemeClr val="dk1"/>
          </a:lnRef>
          <a:fillRef idx="3">
            <a:schemeClr val="dk1"/>
          </a:fillRef>
          <a:effectRef idx="2">
            <a:schemeClr val="dk1"/>
          </a:effectRef>
          <a:fontRef idx="minor">
            <a:schemeClr val="lt1"/>
          </a:fontRef>
        </p:style>
        <p:txBody>
          <a:bodyPr rtlCol="0" anchor="ctr"/>
          <a:lstStyle/>
          <a:p>
            <a:pPr marL="285750" indent="-285750" algn="just">
              <a:buFont typeface="Wingdings" panose="05000000000000000000" pitchFamily="2" charset="2"/>
              <a:buChar char="u"/>
            </a:pPr>
            <a:r>
              <a:rPr lang="zh-CN" altLang="zh-CN" dirty="0">
                <a:solidFill>
                  <a:srgbClr val="FFFF00"/>
                </a:solidFill>
              </a:rPr>
              <a:t>嵌入式系统硬件</a:t>
            </a:r>
            <a:r>
              <a:rPr lang="zh-CN" altLang="zh-CN" dirty="0">
                <a:solidFill>
                  <a:schemeClr val="tx1"/>
                </a:solidFill>
              </a:rPr>
              <a:t>是以处理器与存储器为核心，以电子线路连接所有电子元件和接口所形成的器件网络。</a:t>
            </a:r>
            <a:endParaRPr lang="en-US" altLang="zh-CN" dirty="0">
              <a:solidFill>
                <a:schemeClr val="tx1"/>
              </a:solidFill>
            </a:endParaRPr>
          </a:p>
          <a:p>
            <a:pPr marL="285750" indent="-285750" algn="just">
              <a:buFont typeface="Wingdings" panose="05000000000000000000" pitchFamily="2" charset="2"/>
              <a:buChar char="u"/>
            </a:pPr>
            <a:endParaRPr lang="en-US" altLang="zh-CN" dirty="0">
              <a:solidFill>
                <a:schemeClr val="tx1"/>
              </a:solidFill>
            </a:endParaRPr>
          </a:p>
          <a:p>
            <a:pPr marL="285750" indent="-285750" algn="just">
              <a:buFont typeface="Wingdings" panose="05000000000000000000" pitchFamily="2" charset="2"/>
              <a:buChar char="u"/>
            </a:pPr>
            <a:r>
              <a:rPr lang="zh-CN" altLang="zh-CN" b="1" dirty="0">
                <a:solidFill>
                  <a:srgbClr val="FFFF00"/>
                </a:solidFill>
                <a:effectLst>
                  <a:outerShdw blurRad="38100" dist="38100" dir="2700000" algn="tl">
                    <a:srgbClr val="000000">
                      <a:alpha val="43137"/>
                    </a:srgbClr>
                  </a:outerShdw>
                </a:effectLst>
                <a:latin typeface="楷体" panose="02010609060101010101" pitchFamily="49" charset="-122"/>
                <a:ea typeface="楷体" panose="02010609060101010101" pitchFamily="49" charset="-122"/>
              </a:rPr>
              <a:t>最小系统</a:t>
            </a:r>
            <a:r>
              <a:rPr lang="zh-CN" altLang="zh-CN" dirty="0">
                <a:solidFill>
                  <a:srgbClr val="FFC000"/>
                </a:solidFill>
              </a:rPr>
              <a:t>是指一个仅具有进入正确执行模式所需最少资源的系统。</a:t>
            </a:r>
            <a:r>
              <a:rPr lang="zh-CN" altLang="zh-CN" dirty="0">
                <a:solidFill>
                  <a:schemeClr val="tx1"/>
                </a:solidFill>
              </a:rPr>
              <a:t>从硬件角度，最小嵌入式系统硬件包括了嵌入式处理器、片上</a:t>
            </a:r>
            <a:r>
              <a:rPr lang="en-US" altLang="zh-CN" dirty="0">
                <a:solidFill>
                  <a:schemeClr val="tx1"/>
                </a:solidFill>
              </a:rPr>
              <a:t>/</a:t>
            </a:r>
            <a:r>
              <a:rPr lang="zh-CN" altLang="zh-CN" dirty="0">
                <a:solidFill>
                  <a:schemeClr val="tx1"/>
                </a:solidFill>
              </a:rPr>
              <a:t>片外存储器以及电源供电、复位、时钟等外围辅助电路。</a:t>
            </a:r>
            <a:endParaRPr lang="en-US" altLang="zh-CN" dirty="0">
              <a:solidFill>
                <a:schemeClr val="tx1"/>
              </a:solidFill>
            </a:endParaRPr>
          </a:p>
          <a:p>
            <a:pPr marL="285750" indent="-285750" algn="just">
              <a:buFont typeface="Wingdings" panose="05000000000000000000" pitchFamily="2" charset="2"/>
              <a:buChar char="u"/>
            </a:pPr>
            <a:endParaRPr lang="en-US" altLang="zh-CN" dirty="0">
              <a:solidFill>
                <a:schemeClr val="tx1"/>
              </a:solidFill>
            </a:endParaRPr>
          </a:p>
          <a:p>
            <a:pPr marL="285750" indent="-285750" algn="just">
              <a:buFont typeface="Wingdings" panose="05000000000000000000" pitchFamily="2" charset="2"/>
              <a:buChar char="u"/>
            </a:pPr>
            <a:r>
              <a:rPr lang="zh-CN" altLang="zh-CN" dirty="0">
                <a:solidFill>
                  <a:schemeClr val="tx1"/>
                </a:solidFill>
              </a:rPr>
              <a:t>通过设计和验证最小系统硬件，可以掌握以特定型号处理器为核心的嵌入式硬件设计方法，并为进一步的功能、接口、总线扩展奠定基础</a:t>
            </a:r>
            <a:r>
              <a:rPr lang="en-US" altLang="zh-CN" dirty="0">
                <a:solidFill>
                  <a:schemeClr val="tx1"/>
                </a:solidFill>
              </a:rPr>
              <a:t>  </a:t>
            </a:r>
            <a:r>
              <a:rPr lang="en-US" altLang="zh-CN" dirty="0">
                <a:solidFill>
                  <a:srgbClr val="00CC00"/>
                </a:solidFill>
                <a:sym typeface="Wingdings" panose="05000000000000000000" pitchFamily="2" charset="2"/>
              </a:rPr>
              <a:t> </a:t>
            </a:r>
            <a:r>
              <a:rPr lang="en-US" altLang="zh-CN" dirty="0">
                <a:solidFill>
                  <a:schemeClr val="tx1"/>
                </a:solidFill>
                <a:sym typeface="Wingdings" panose="05000000000000000000" pitchFamily="2" charset="2"/>
              </a:rPr>
              <a:t> </a:t>
            </a:r>
            <a:r>
              <a:rPr lang="zh-CN" altLang="en-US" dirty="0">
                <a:solidFill>
                  <a:srgbClr val="FFFF00"/>
                </a:solidFill>
              </a:rPr>
              <a:t>循序渐进之方法</a:t>
            </a:r>
            <a:r>
              <a:rPr lang="zh-CN" altLang="zh-CN" dirty="0">
                <a:solidFill>
                  <a:schemeClr val="tx1"/>
                </a:solidFill>
              </a:rPr>
              <a:t>。</a:t>
            </a:r>
            <a:endParaRPr lang="zh-CN" altLang="en-US" dirty="0">
              <a:solidFill>
                <a:schemeClr val="tx1"/>
              </a:solidFill>
            </a:endParaRPr>
          </a:p>
        </p:txBody>
      </p:sp>
    </p:spTree>
    <p:extLst>
      <p:ext uri="{BB962C8B-B14F-4D97-AF65-F5344CB8AC3E}">
        <p14:creationId xmlns:p14="http://schemas.microsoft.com/office/powerpoint/2010/main" val="312849342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childTnLst>
                                    <p:set>
                                      <p:cBhvr>
                                        <p:cTn id="6" dur="1" fill="hold">
                                          <p:stCondLst>
                                            <p:cond delay="0"/>
                                          </p:stCondLst>
                                        </p:cTn>
                                        <p:tgtEl>
                                          <p:spTgt spid="5">
                                            <p:bg/>
                                          </p:spTgt>
                                        </p:tgtEl>
                                        <p:attrNameLst>
                                          <p:attrName>style.visibility</p:attrName>
                                        </p:attrNameLst>
                                      </p:cBhvr>
                                      <p:to>
                                        <p:strVal val="visible"/>
                                      </p:to>
                                    </p:set>
                                    <p:animEffect transition="in" filter="fade">
                                      <p:cBhvr>
                                        <p:cTn id="7" dur="250"/>
                                        <p:tgtEl>
                                          <p:spTgt spid="5">
                                            <p:bg/>
                                          </p:spTgt>
                                        </p:tgtEl>
                                      </p:cBhvr>
                                    </p:animEffect>
                                  </p:childTnLst>
                                </p:cTn>
                              </p:par>
                              <p:par>
                                <p:cTn id="8" presetID="10" presetClass="entr" presetSubtype="0" fill="hold" grpId="1"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250"/>
                                        <p:tgtEl>
                                          <p:spTgt spid="5">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9" presetClass="emph" presetSubtype="0" nodeType="withEffect">
                                  <p:stCondLst>
                                    <p:cond delay="0"/>
                                  </p:stCondLst>
                                  <p:childTnLst>
                                    <p:set>
                                      <p:cBhvr rctx="PPT">
                                        <p:cTn id="16" dur="indefinite"/>
                                        <p:tgtEl>
                                          <p:spTgt spid="5">
                                            <p:txEl>
                                              <p:pRg st="0" end="0"/>
                                            </p:txEl>
                                          </p:spTgt>
                                        </p:tgtEl>
                                        <p:attrNameLst>
                                          <p:attrName>style.opacity</p:attrName>
                                        </p:attrNameLst>
                                      </p:cBhvr>
                                      <p:to>
                                        <p:strVal val="0.5"/>
                                      </p:to>
                                    </p:set>
                                    <p:animEffect filter="image" prLst="opacity: 0.5">
                                      <p:cBhvr rctx="IE">
                                        <p:cTn id="17" dur="indefinite"/>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1" nodeType="clickEffect">
                                  <p:stCondLst>
                                    <p:cond delay="0"/>
                                  </p:stCondLst>
                                  <p:childTnLst>
                                    <p:set>
                                      <p:cBhvr>
                                        <p:cTn id="21" dur="1" fill="hold">
                                          <p:stCondLst>
                                            <p:cond delay="0"/>
                                          </p:stCondLst>
                                        </p:cTn>
                                        <p:tgtEl>
                                          <p:spTgt spid="5">
                                            <p:txEl>
                                              <p:pRg st="4" end="4"/>
                                            </p:txEl>
                                          </p:spTgt>
                                        </p:tgtEl>
                                        <p:attrNameLst>
                                          <p:attrName>style.visibility</p:attrName>
                                        </p:attrNameLst>
                                      </p:cBhvr>
                                      <p:to>
                                        <p:strVal val="visible"/>
                                      </p:to>
                                    </p:set>
                                  </p:childTnLst>
                                </p:cTn>
                              </p:par>
                              <p:par>
                                <p:cTn id="22" presetID="9" presetClass="emph" presetSubtype="0" nodeType="withEffect">
                                  <p:stCondLst>
                                    <p:cond delay="0"/>
                                  </p:stCondLst>
                                  <p:childTnLst>
                                    <p:set>
                                      <p:cBhvr rctx="PPT">
                                        <p:cTn id="23" dur="indefinite"/>
                                        <p:tgtEl>
                                          <p:spTgt spid="5">
                                            <p:txEl>
                                              <p:pRg st="2" end="2"/>
                                            </p:txEl>
                                          </p:spTgt>
                                        </p:tgtEl>
                                        <p:attrNameLst>
                                          <p:attrName>style.opacity</p:attrName>
                                        </p:attrNameLst>
                                      </p:cBhvr>
                                      <p:to>
                                        <p:strVal val="0.5"/>
                                      </p:to>
                                    </p:set>
                                    <p:animEffect filter="image" prLst="opacity: 0.5">
                                      <p:cBhvr rctx="IE">
                                        <p:cTn id="24" dur="indefinite"/>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7" presetClass="exit" presetSubtype="0" fill="hold" grpId="0" nodeType="clickEffect">
                                  <p:stCondLst>
                                    <p:cond delay="0"/>
                                  </p:stCondLst>
                                  <p:childTnLst>
                                    <p:animEffect transition="out" filter="fade">
                                      <p:cBhvr>
                                        <p:cTn id="28" dur="750"/>
                                        <p:tgtEl>
                                          <p:spTgt spid="5">
                                            <p:txEl>
                                              <p:pRg st="0" end="0"/>
                                            </p:txEl>
                                          </p:spTgt>
                                        </p:tgtEl>
                                      </p:cBhvr>
                                    </p:animEffect>
                                    <p:anim calcmode="lin" valueType="num">
                                      <p:cBhvr>
                                        <p:cTn id="29" dur="750"/>
                                        <p:tgtEl>
                                          <p:spTgt spid="5">
                                            <p:txEl>
                                              <p:pRg st="0" end="0"/>
                                            </p:txEl>
                                          </p:spTgt>
                                        </p:tgtEl>
                                        <p:attrNameLst>
                                          <p:attrName>ppt_x</p:attrName>
                                        </p:attrNameLst>
                                      </p:cBhvr>
                                      <p:tavLst>
                                        <p:tav tm="0">
                                          <p:val>
                                            <p:strVal val="ppt_x"/>
                                          </p:val>
                                        </p:tav>
                                        <p:tav tm="100000">
                                          <p:val>
                                            <p:strVal val="ppt_x"/>
                                          </p:val>
                                        </p:tav>
                                      </p:tavLst>
                                    </p:anim>
                                    <p:anim calcmode="lin" valueType="num">
                                      <p:cBhvr>
                                        <p:cTn id="30" dur="75" decel="100000"/>
                                        <p:tgtEl>
                                          <p:spTgt spid="5">
                                            <p:txEl>
                                              <p:pRg st="0" end="0"/>
                                            </p:txEl>
                                          </p:spTgt>
                                        </p:tgtEl>
                                        <p:attrNameLst>
                                          <p:attrName>ppt_y</p:attrName>
                                        </p:attrNameLst>
                                      </p:cBhvr>
                                      <p:tavLst>
                                        <p:tav tm="0">
                                          <p:val>
                                            <p:strVal val="ppt_y"/>
                                          </p:val>
                                        </p:tav>
                                        <p:tav tm="100000">
                                          <p:val>
                                            <p:strVal val="ppt_y-.03"/>
                                          </p:val>
                                        </p:tav>
                                      </p:tavLst>
                                    </p:anim>
                                    <p:anim calcmode="lin" valueType="num">
                                      <p:cBhvr>
                                        <p:cTn id="31" dur="675" accel="100000">
                                          <p:stCondLst>
                                            <p:cond delay="75"/>
                                          </p:stCondLst>
                                        </p:cTn>
                                        <p:tgtEl>
                                          <p:spTgt spid="5">
                                            <p:txEl>
                                              <p:pRg st="0" end="0"/>
                                            </p:txEl>
                                          </p:spTgt>
                                        </p:tgtEl>
                                        <p:attrNameLst>
                                          <p:attrName>ppt_y</p:attrName>
                                        </p:attrNameLst>
                                      </p:cBhvr>
                                      <p:tavLst>
                                        <p:tav tm="0">
                                          <p:val>
                                            <p:strVal val="ppt_y"/>
                                          </p:val>
                                        </p:tav>
                                        <p:tav tm="100000">
                                          <p:val>
                                            <p:strVal val="ppt_y+1"/>
                                          </p:val>
                                        </p:tav>
                                      </p:tavLst>
                                    </p:anim>
                                    <p:set>
                                      <p:cBhvr>
                                        <p:cTn id="32" dur="1" fill="hold">
                                          <p:stCondLst>
                                            <p:cond delay="749"/>
                                          </p:stCondLst>
                                        </p:cTn>
                                        <p:tgtEl>
                                          <p:spTgt spid="5">
                                            <p:txEl>
                                              <p:pRg st="0" end="0"/>
                                            </p:txEl>
                                          </p:spTgt>
                                        </p:tgtEl>
                                        <p:attrNameLst>
                                          <p:attrName>style.visibility</p:attrName>
                                        </p:attrNameLst>
                                      </p:cBhvr>
                                      <p:to>
                                        <p:strVal val="hidden"/>
                                      </p:to>
                                    </p:set>
                                  </p:childTnLst>
                                </p:cTn>
                              </p:par>
                              <p:par>
                                <p:cTn id="33" presetID="37" presetClass="exit" presetSubtype="0" fill="hold" grpId="0" nodeType="withEffect">
                                  <p:stCondLst>
                                    <p:cond delay="0"/>
                                  </p:stCondLst>
                                  <p:childTnLst>
                                    <p:animEffect transition="out" filter="fade">
                                      <p:cBhvr>
                                        <p:cTn id="34" dur="750"/>
                                        <p:tgtEl>
                                          <p:spTgt spid="5">
                                            <p:txEl>
                                              <p:pRg st="2" end="2"/>
                                            </p:txEl>
                                          </p:spTgt>
                                        </p:tgtEl>
                                      </p:cBhvr>
                                    </p:animEffect>
                                    <p:anim calcmode="lin" valueType="num">
                                      <p:cBhvr>
                                        <p:cTn id="35" dur="750"/>
                                        <p:tgtEl>
                                          <p:spTgt spid="5">
                                            <p:txEl>
                                              <p:pRg st="2" end="2"/>
                                            </p:txEl>
                                          </p:spTgt>
                                        </p:tgtEl>
                                        <p:attrNameLst>
                                          <p:attrName>ppt_x</p:attrName>
                                        </p:attrNameLst>
                                      </p:cBhvr>
                                      <p:tavLst>
                                        <p:tav tm="0">
                                          <p:val>
                                            <p:strVal val="ppt_x"/>
                                          </p:val>
                                        </p:tav>
                                        <p:tav tm="100000">
                                          <p:val>
                                            <p:strVal val="ppt_x"/>
                                          </p:val>
                                        </p:tav>
                                      </p:tavLst>
                                    </p:anim>
                                    <p:anim calcmode="lin" valueType="num">
                                      <p:cBhvr>
                                        <p:cTn id="36" dur="75" decel="100000"/>
                                        <p:tgtEl>
                                          <p:spTgt spid="5">
                                            <p:txEl>
                                              <p:pRg st="2" end="2"/>
                                            </p:txEl>
                                          </p:spTgt>
                                        </p:tgtEl>
                                        <p:attrNameLst>
                                          <p:attrName>ppt_y</p:attrName>
                                        </p:attrNameLst>
                                      </p:cBhvr>
                                      <p:tavLst>
                                        <p:tav tm="0">
                                          <p:val>
                                            <p:strVal val="ppt_y"/>
                                          </p:val>
                                        </p:tav>
                                        <p:tav tm="100000">
                                          <p:val>
                                            <p:strVal val="ppt_y-.03"/>
                                          </p:val>
                                        </p:tav>
                                      </p:tavLst>
                                    </p:anim>
                                    <p:anim calcmode="lin" valueType="num">
                                      <p:cBhvr>
                                        <p:cTn id="37" dur="675" accel="100000">
                                          <p:stCondLst>
                                            <p:cond delay="75"/>
                                          </p:stCondLst>
                                        </p:cTn>
                                        <p:tgtEl>
                                          <p:spTgt spid="5">
                                            <p:txEl>
                                              <p:pRg st="2" end="2"/>
                                            </p:txEl>
                                          </p:spTgt>
                                        </p:tgtEl>
                                        <p:attrNameLst>
                                          <p:attrName>ppt_y</p:attrName>
                                        </p:attrNameLst>
                                      </p:cBhvr>
                                      <p:tavLst>
                                        <p:tav tm="0">
                                          <p:val>
                                            <p:strVal val="ppt_y"/>
                                          </p:val>
                                        </p:tav>
                                        <p:tav tm="100000">
                                          <p:val>
                                            <p:strVal val="ppt_y+1"/>
                                          </p:val>
                                        </p:tav>
                                      </p:tavLst>
                                    </p:anim>
                                    <p:set>
                                      <p:cBhvr>
                                        <p:cTn id="38" dur="1" fill="hold">
                                          <p:stCondLst>
                                            <p:cond delay="749"/>
                                          </p:stCondLst>
                                        </p:cTn>
                                        <p:tgtEl>
                                          <p:spTgt spid="5">
                                            <p:txEl>
                                              <p:pRg st="2" end="2"/>
                                            </p:txEl>
                                          </p:spTgt>
                                        </p:tgtEl>
                                        <p:attrNameLst>
                                          <p:attrName>style.visibility</p:attrName>
                                        </p:attrNameLst>
                                      </p:cBhvr>
                                      <p:to>
                                        <p:strVal val="hidden"/>
                                      </p:to>
                                    </p:set>
                                  </p:childTnLst>
                                </p:cTn>
                              </p:par>
                              <p:par>
                                <p:cTn id="39" presetID="37" presetClass="exit" presetSubtype="0" fill="hold" grpId="0" nodeType="withEffect">
                                  <p:stCondLst>
                                    <p:cond delay="0"/>
                                  </p:stCondLst>
                                  <p:childTnLst>
                                    <p:animEffect transition="out" filter="fade">
                                      <p:cBhvr>
                                        <p:cTn id="40" dur="750"/>
                                        <p:tgtEl>
                                          <p:spTgt spid="5">
                                            <p:txEl>
                                              <p:pRg st="4" end="4"/>
                                            </p:txEl>
                                          </p:spTgt>
                                        </p:tgtEl>
                                      </p:cBhvr>
                                    </p:animEffect>
                                    <p:anim calcmode="lin" valueType="num">
                                      <p:cBhvr>
                                        <p:cTn id="41" dur="750"/>
                                        <p:tgtEl>
                                          <p:spTgt spid="5">
                                            <p:txEl>
                                              <p:pRg st="4" end="4"/>
                                            </p:txEl>
                                          </p:spTgt>
                                        </p:tgtEl>
                                        <p:attrNameLst>
                                          <p:attrName>ppt_x</p:attrName>
                                        </p:attrNameLst>
                                      </p:cBhvr>
                                      <p:tavLst>
                                        <p:tav tm="0">
                                          <p:val>
                                            <p:strVal val="ppt_x"/>
                                          </p:val>
                                        </p:tav>
                                        <p:tav tm="100000">
                                          <p:val>
                                            <p:strVal val="ppt_x"/>
                                          </p:val>
                                        </p:tav>
                                      </p:tavLst>
                                    </p:anim>
                                    <p:anim calcmode="lin" valueType="num">
                                      <p:cBhvr>
                                        <p:cTn id="42" dur="75" decel="100000"/>
                                        <p:tgtEl>
                                          <p:spTgt spid="5">
                                            <p:txEl>
                                              <p:pRg st="4" end="4"/>
                                            </p:txEl>
                                          </p:spTgt>
                                        </p:tgtEl>
                                        <p:attrNameLst>
                                          <p:attrName>ppt_y</p:attrName>
                                        </p:attrNameLst>
                                      </p:cBhvr>
                                      <p:tavLst>
                                        <p:tav tm="0">
                                          <p:val>
                                            <p:strVal val="ppt_y"/>
                                          </p:val>
                                        </p:tav>
                                        <p:tav tm="100000">
                                          <p:val>
                                            <p:strVal val="ppt_y-.03"/>
                                          </p:val>
                                        </p:tav>
                                      </p:tavLst>
                                    </p:anim>
                                    <p:anim calcmode="lin" valueType="num">
                                      <p:cBhvr>
                                        <p:cTn id="43" dur="675" accel="100000">
                                          <p:stCondLst>
                                            <p:cond delay="75"/>
                                          </p:stCondLst>
                                        </p:cTn>
                                        <p:tgtEl>
                                          <p:spTgt spid="5">
                                            <p:txEl>
                                              <p:pRg st="4" end="4"/>
                                            </p:txEl>
                                          </p:spTgt>
                                        </p:tgtEl>
                                        <p:attrNameLst>
                                          <p:attrName>ppt_y</p:attrName>
                                        </p:attrNameLst>
                                      </p:cBhvr>
                                      <p:tavLst>
                                        <p:tav tm="0">
                                          <p:val>
                                            <p:strVal val="ppt_y"/>
                                          </p:val>
                                        </p:tav>
                                        <p:tav tm="100000">
                                          <p:val>
                                            <p:strVal val="ppt_y+1"/>
                                          </p:val>
                                        </p:tav>
                                      </p:tavLst>
                                    </p:anim>
                                    <p:set>
                                      <p:cBhvr>
                                        <p:cTn id="44" dur="1" fill="hold">
                                          <p:stCondLst>
                                            <p:cond delay="749"/>
                                          </p:stCondLst>
                                        </p:cTn>
                                        <p:tgtEl>
                                          <p:spTgt spid="5">
                                            <p:txEl>
                                              <p:pRg st="4" end="4"/>
                                            </p:txEl>
                                          </p:spTgt>
                                        </p:tgtEl>
                                        <p:attrNameLst>
                                          <p:attrName>style.visibility</p:attrName>
                                        </p:attrNameLst>
                                      </p:cBhvr>
                                      <p:to>
                                        <p:strVal val="hidden"/>
                                      </p:to>
                                    </p:set>
                                  </p:childTnLst>
                                </p:cTn>
                              </p:par>
                              <p:par>
                                <p:cTn id="45" presetID="37" presetClass="exit" presetSubtype="0" fill="hold" grpId="0" nodeType="withEffect">
                                  <p:stCondLst>
                                    <p:cond delay="0"/>
                                  </p:stCondLst>
                                  <p:childTnLst>
                                    <p:animEffect transition="out" filter="fade">
                                      <p:cBhvr>
                                        <p:cTn id="46" dur="750"/>
                                        <p:tgtEl>
                                          <p:spTgt spid="5">
                                            <p:bg/>
                                          </p:spTgt>
                                        </p:tgtEl>
                                      </p:cBhvr>
                                    </p:animEffect>
                                    <p:anim calcmode="lin" valueType="num">
                                      <p:cBhvr>
                                        <p:cTn id="47" dur="750"/>
                                        <p:tgtEl>
                                          <p:spTgt spid="5">
                                            <p:bg/>
                                          </p:spTgt>
                                        </p:tgtEl>
                                        <p:attrNameLst>
                                          <p:attrName>ppt_x</p:attrName>
                                        </p:attrNameLst>
                                      </p:cBhvr>
                                      <p:tavLst>
                                        <p:tav tm="0">
                                          <p:val>
                                            <p:strVal val="ppt_x"/>
                                          </p:val>
                                        </p:tav>
                                        <p:tav tm="100000">
                                          <p:val>
                                            <p:strVal val="ppt_x"/>
                                          </p:val>
                                        </p:tav>
                                      </p:tavLst>
                                    </p:anim>
                                    <p:anim calcmode="lin" valueType="num">
                                      <p:cBhvr>
                                        <p:cTn id="48" dur="75" decel="100000"/>
                                        <p:tgtEl>
                                          <p:spTgt spid="5">
                                            <p:bg/>
                                          </p:spTgt>
                                        </p:tgtEl>
                                        <p:attrNameLst>
                                          <p:attrName>ppt_y</p:attrName>
                                        </p:attrNameLst>
                                      </p:cBhvr>
                                      <p:tavLst>
                                        <p:tav tm="0">
                                          <p:val>
                                            <p:strVal val="ppt_y"/>
                                          </p:val>
                                        </p:tav>
                                        <p:tav tm="100000">
                                          <p:val>
                                            <p:strVal val="ppt_y-.03"/>
                                          </p:val>
                                        </p:tav>
                                      </p:tavLst>
                                    </p:anim>
                                    <p:anim calcmode="lin" valueType="num">
                                      <p:cBhvr>
                                        <p:cTn id="49" dur="675" accel="100000">
                                          <p:stCondLst>
                                            <p:cond delay="75"/>
                                          </p:stCondLst>
                                        </p:cTn>
                                        <p:tgtEl>
                                          <p:spTgt spid="5">
                                            <p:bg/>
                                          </p:spTgt>
                                        </p:tgtEl>
                                        <p:attrNameLst>
                                          <p:attrName>ppt_y</p:attrName>
                                        </p:attrNameLst>
                                      </p:cBhvr>
                                      <p:tavLst>
                                        <p:tav tm="0">
                                          <p:val>
                                            <p:strVal val="ppt_y"/>
                                          </p:val>
                                        </p:tav>
                                        <p:tav tm="100000">
                                          <p:val>
                                            <p:strVal val="ppt_y+1"/>
                                          </p:val>
                                        </p:tav>
                                      </p:tavLst>
                                    </p:anim>
                                    <p:set>
                                      <p:cBhvr>
                                        <p:cTn id="50" dur="1" fill="hold">
                                          <p:stCondLst>
                                            <p:cond delay="749"/>
                                          </p:stCondLst>
                                        </p:cTn>
                                        <p:tgtEl>
                                          <p:spTgt spid="5">
                                            <p:bg/>
                                          </p:spTgt>
                                        </p:tgtEl>
                                        <p:attrNameLst>
                                          <p:attrName>style.visibility</p:attrName>
                                        </p:attrNameLst>
                                      </p:cBhvr>
                                      <p:to>
                                        <p:strVal val="hidden"/>
                                      </p:to>
                                    </p:set>
                                  </p:childTnLst>
                                </p:cTn>
                              </p:par>
                            </p:childTnLst>
                          </p:cTn>
                        </p:par>
                        <p:par>
                          <p:cTn id="51" fill="hold">
                            <p:stCondLst>
                              <p:cond delay="750"/>
                            </p:stCondLst>
                            <p:childTnLst>
                              <p:par>
                                <p:cTn id="52" presetID="10" presetClass="entr" presetSubtype="0" fill="hold" grpId="0" nodeType="afterEffect">
                                  <p:stCondLst>
                                    <p:cond delay="0"/>
                                  </p:stCondLst>
                                  <p:childTnLst>
                                    <p:set>
                                      <p:cBhvr>
                                        <p:cTn id="53" dur="1" fill="hold">
                                          <p:stCondLst>
                                            <p:cond delay="0"/>
                                          </p:stCondLst>
                                        </p:cTn>
                                        <p:tgtEl>
                                          <p:spTgt spid="3">
                                            <p:txEl>
                                              <p:pRg st="0" end="0"/>
                                            </p:txEl>
                                          </p:spTgt>
                                        </p:tgtEl>
                                        <p:attrNameLst>
                                          <p:attrName>style.visibility</p:attrName>
                                        </p:attrNameLst>
                                      </p:cBhvr>
                                      <p:to>
                                        <p:strVal val="visible"/>
                                      </p:to>
                                    </p:set>
                                    <p:animEffect transition="in" filter="fade">
                                      <p:cBhvr>
                                        <p:cTn id="54" dur="500"/>
                                        <p:tgtEl>
                                          <p:spTgt spid="3">
                                            <p:txEl>
                                              <p:pRg st="0" end="0"/>
                                            </p:txEl>
                                          </p:spTgt>
                                        </p:tgtEl>
                                      </p:cBhvr>
                                    </p:animEffect>
                                  </p:childTnLst>
                                </p:cTn>
                              </p:par>
                            </p:childTnLst>
                          </p:cTn>
                        </p:par>
                        <p:par>
                          <p:cTn id="55" fill="hold">
                            <p:stCondLst>
                              <p:cond delay="1250"/>
                            </p:stCondLst>
                            <p:childTnLst>
                              <p:par>
                                <p:cTn id="56" presetID="10" presetClass="entr" presetSubtype="0" fill="hold" grpId="0" nodeType="afterEffect">
                                  <p:stCondLst>
                                    <p:cond delay="0"/>
                                  </p:stCondLst>
                                  <p:childTnLst>
                                    <p:set>
                                      <p:cBhvr>
                                        <p:cTn id="57" dur="1" fill="hold">
                                          <p:stCondLst>
                                            <p:cond delay="0"/>
                                          </p:stCondLst>
                                        </p:cTn>
                                        <p:tgtEl>
                                          <p:spTgt spid="3">
                                            <p:txEl>
                                              <p:pRg st="1" end="1"/>
                                            </p:txEl>
                                          </p:spTgt>
                                        </p:tgtEl>
                                        <p:attrNameLst>
                                          <p:attrName>style.visibility</p:attrName>
                                        </p:attrNameLst>
                                      </p:cBhvr>
                                      <p:to>
                                        <p:strVal val="visible"/>
                                      </p:to>
                                    </p:set>
                                    <p:animEffect transition="in" filter="fade">
                                      <p:cBhvr>
                                        <p:cTn id="58" dur="500"/>
                                        <p:tgtEl>
                                          <p:spTgt spid="3">
                                            <p:txEl>
                                              <p:pRg st="1" end="1"/>
                                            </p:txEl>
                                          </p:spTgt>
                                        </p:tgtEl>
                                      </p:cBhvr>
                                    </p:animEffect>
                                  </p:childTnLst>
                                </p:cTn>
                              </p:par>
                            </p:childTnLst>
                          </p:cTn>
                        </p:par>
                        <p:par>
                          <p:cTn id="59" fill="hold">
                            <p:stCondLst>
                              <p:cond delay="1750"/>
                            </p:stCondLst>
                            <p:childTnLst>
                              <p:par>
                                <p:cTn id="60" presetID="10" presetClass="entr" presetSubtype="0" fill="hold" grpId="0" nodeType="afterEffect">
                                  <p:stCondLst>
                                    <p:cond delay="0"/>
                                  </p:stCondLst>
                                  <p:childTnLst>
                                    <p:set>
                                      <p:cBhvr>
                                        <p:cTn id="61" dur="1" fill="hold">
                                          <p:stCondLst>
                                            <p:cond delay="0"/>
                                          </p:stCondLst>
                                        </p:cTn>
                                        <p:tgtEl>
                                          <p:spTgt spid="3">
                                            <p:txEl>
                                              <p:pRg st="2" end="2"/>
                                            </p:txEl>
                                          </p:spTgt>
                                        </p:tgtEl>
                                        <p:attrNameLst>
                                          <p:attrName>style.visibility</p:attrName>
                                        </p:attrNameLst>
                                      </p:cBhvr>
                                      <p:to>
                                        <p:strVal val="visible"/>
                                      </p:to>
                                    </p:set>
                                    <p:animEffect transition="in" filter="fade">
                                      <p:cBhvr>
                                        <p:cTn id="62" dur="500"/>
                                        <p:tgtEl>
                                          <p:spTgt spid="3">
                                            <p:txEl>
                                              <p:pRg st="2" end="2"/>
                                            </p:txEl>
                                          </p:spTgt>
                                        </p:tgtEl>
                                      </p:cBhvr>
                                    </p:animEffect>
                                  </p:childTnLst>
                                </p:cTn>
                              </p:par>
                            </p:childTnLst>
                          </p:cTn>
                        </p:par>
                        <p:par>
                          <p:cTn id="63" fill="hold">
                            <p:stCondLst>
                              <p:cond delay="2250"/>
                            </p:stCondLst>
                            <p:childTnLst>
                              <p:par>
                                <p:cTn id="64" presetID="10" presetClass="entr" presetSubtype="0" fill="hold" grpId="0" nodeType="afterEffect">
                                  <p:stCondLst>
                                    <p:cond delay="0"/>
                                  </p:stCondLst>
                                  <p:childTnLst>
                                    <p:set>
                                      <p:cBhvr>
                                        <p:cTn id="65" dur="1" fill="hold">
                                          <p:stCondLst>
                                            <p:cond delay="0"/>
                                          </p:stCondLst>
                                        </p:cTn>
                                        <p:tgtEl>
                                          <p:spTgt spid="3">
                                            <p:txEl>
                                              <p:pRg st="3" end="3"/>
                                            </p:txEl>
                                          </p:spTgt>
                                        </p:tgtEl>
                                        <p:attrNameLst>
                                          <p:attrName>style.visibility</p:attrName>
                                        </p:attrNameLst>
                                      </p:cBhvr>
                                      <p:to>
                                        <p:strVal val="visible"/>
                                      </p:to>
                                    </p:set>
                                    <p:animEffect transition="in" filter="fade">
                                      <p:cBhvr>
                                        <p:cTn id="66"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allAtOnce" animBg="1"/>
      <p:bldP spid="5" grpId="1" uiExpand="1" build="p"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idx="1"/>
          </p:nvPr>
        </p:nvSpPr>
        <p:spPr/>
        <p:txBody>
          <a:bodyPr/>
          <a:lstStyle/>
          <a:p>
            <a:r>
              <a:rPr lang="zh-CN" altLang="zh-CN" sz="2400" dirty="0"/>
              <a:t>时钟节拍是处理器、存储器</a:t>
            </a:r>
            <a:r>
              <a:rPr lang="zh-CN" altLang="en-US" sz="2400" dirty="0"/>
              <a:t>、</a:t>
            </a:r>
            <a:r>
              <a:rPr lang="en-US" altLang="zh-CN" sz="2400" dirty="0"/>
              <a:t>I/O</a:t>
            </a:r>
            <a:r>
              <a:rPr lang="zh-CN" altLang="zh-CN" sz="2400" dirty="0"/>
              <a:t>等正常工作的必备条件</a:t>
            </a:r>
            <a:r>
              <a:rPr lang="zh-CN" altLang="en-US" sz="2400" dirty="0"/>
              <a:t>；</a:t>
            </a:r>
            <a:endParaRPr lang="en-US" altLang="zh-CN" sz="2400" dirty="0"/>
          </a:p>
          <a:p>
            <a:r>
              <a:rPr lang="zh-CN" altLang="zh-CN" sz="2400" dirty="0">
                <a:latin typeface="楷体" panose="02010609060101010101" pitchFamily="49" charset="-122"/>
                <a:ea typeface="楷体" panose="02010609060101010101" pitchFamily="49" charset="-122"/>
              </a:rPr>
              <a:t>时钟电路</a:t>
            </a:r>
            <a:r>
              <a:rPr lang="zh-CN" altLang="zh-CN" sz="2400" dirty="0">
                <a:solidFill>
                  <a:schemeClr val="tx1"/>
                </a:solidFill>
              </a:rPr>
              <a:t>是计算装置中用于产生并发出原始</a:t>
            </a:r>
            <a:r>
              <a:rPr lang="en-US" altLang="zh-CN" sz="2400" dirty="0">
                <a:solidFill>
                  <a:schemeClr val="tx1"/>
                </a:solidFill>
              </a:rPr>
              <a:t>“</a:t>
            </a:r>
            <a:r>
              <a:rPr lang="zh-CN" altLang="zh-CN" sz="2400" dirty="0">
                <a:solidFill>
                  <a:schemeClr val="tx1"/>
                </a:solidFill>
              </a:rPr>
              <a:t>嘀嗒</a:t>
            </a:r>
            <a:r>
              <a:rPr lang="en-US" altLang="zh-CN" sz="2400" dirty="0">
                <a:solidFill>
                  <a:schemeClr val="tx1"/>
                </a:solidFill>
              </a:rPr>
              <a:t>”</a:t>
            </a:r>
            <a:r>
              <a:rPr lang="zh-CN" altLang="zh-CN" sz="2400" dirty="0">
                <a:solidFill>
                  <a:schemeClr val="tx1"/>
                </a:solidFill>
              </a:rPr>
              <a:t>节拍信号的、必不可少的信号源电路，常常被视为计算装置的心脏。</a:t>
            </a:r>
            <a:endParaRPr lang="en-US" altLang="zh-CN" sz="2400" dirty="0">
              <a:solidFill>
                <a:schemeClr val="tx1"/>
              </a:solidFill>
            </a:endParaRPr>
          </a:p>
          <a:p>
            <a:r>
              <a:rPr lang="zh-CN" altLang="en-US" sz="2400" b="1" dirty="0">
                <a:solidFill>
                  <a:srgbClr val="FFC000"/>
                </a:solidFill>
              </a:rPr>
              <a:t>背景知识</a:t>
            </a:r>
            <a:endParaRPr lang="en-US" altLang="zh-CN" sz="2400" b="1" dirty="0">
              <a:solidFill>
                <a:srgbClr val="FFC000"/>
              </a:solidFill>
            </a:endParaRPr>
          </a:p>
          <a:p>
            <a:pPr lvl="1"/>
            <a:r>
              <a:rPr lang="zh-CN" altLang="zh-CN" sz="2200" dirty="0"/>
              <a:t>信号源：振荡电路原理</a:t>
            </a:r>
            <a:endParaRPr lang="en-US" altLang="zh-CN" sz="2200" dirty="0"/>
          </a:p>
          <a:p>
            <a:pPr lvl="2"/>
            <a:r>
              <a:rPr lang="zh-CN" altLang="zh-CN" b="1" dirty="0">
                <a:solidFill>
                  <a:srgbClr val="00CC00"/>
                </a:solidFill>
              </a:rPr>
              <a:t>正弦波振荡电路</a:t>
            </a:r>
            <a:endParaRPr lang="en-US" altLang="zh-CN" b="1" dirty="0">
              <a:solidFill>
                <a:srgbClr val="00CC00"/>
              </a:solidFill>
            </a:endParaRPr>
          </a:p>
          <a:p>
            <a:pPr lvl="2"/>
            <a:r>
              <a:rPr lang="en-US" altLang="zh-CN" b="1" dirty="0">
                <a:solidFill>
                  <a:srgbClr val="00CC00"/>
                </a:solidFill>
              </a:rPr>
              <a:t>RC</a:t>
            </a:r>
            <a:r>
              <a:rPr lang="zh-CN" altLang="zh-CN" b="1" dirty="0">
                <a:solidFill>
                  <a:srgbClr val="00CC00"/>
                </a:solidFill>
              </a:rPr>
              <a:t>、</a:t>
            </a:r>
            <a:r>
              <a:rPr lang="en-US" altLang="zh-CN" b="1" dirty="0">
                <a:solidFill>
                  <a:srgbClr val="00CC00"/>
                </a:solidFill>
              </a:rPr>
              <a:t>LC</a:t>
            </a:r>
            <a:r>
              <a:rPr lang="zh-CN" altLang="zh-CN" b="1" dirty="0">
                <a:solidFill>
                  <a:srgbClr val="00CC00"/>
                </a:solidFill>
              </a:rPr>
              <a:t>正弦波振荡电路</a:t>
            </a:r>
            <a:endParaRPr lang="zh-CN" altLang="en-US" dirty="0">
              <a:solidFill>
                <a:srgbClr val="00CC00"/>
              </a:solidFill>
            </a:endParaRP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30</a:t>
            </a:fld>
            <a:endParaRPr lang="zh-CN" altLang="en-US" dirty="0"/>
          </a:p>
        </p:txBody>
      </p:sp>
    </p:spTree>
    <p:extLst>
      <p:ext uri="{BB962C8B-B14F-4D97-AF65-F5344CB8AC3E}">
        <p14:creationId xmlns:p14="http://schemas.microsoft.com/office/powerpoint/2010/main" val="154566142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
                                            <p:txEl>
                                              <p:pRg st="0" end="0"/>
                                            </p:txEl>
                                          </p:spTgt>
                                        </p:tgtEl>
                                        <p:attrNameLst>
                                          <p:attrName>style.opacity</p:attrName>
                                        </p:attrNameLst>
                                      </p:cBhvr>
                                      <p:to>
                                        <p:strVal val="0.5"/>
                                      </p:to>
                                    </p:set>
                                    <p:animEffect filter="image" prLst="opacity: 0.5">
                                      <p:cBhvr rctx="IE">
                                        <p:cTn id="9" dur="indefinite"/>
                                        <p:tgtEl>
                                          <p:spTgt spid="3">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mph" presetSubtype="0" nodeType="clickEffect">
                                  <p:stCondLst>
                                    <p:cond delay="0"/>
                                  </p:stCondLst>
                                  <p:childTnLst>
                                    <p:set>
                                      <p:cBhvr rctx="PPT">
                                        <p:cTn id="13" dur="indefinite"/>
                                        <p:tgtEl>
                                          <p:spTgt spid="3">
                                            <p:txEl>
                                              <p:pRg st="1" end="1"/>
                                            </p:txEl>
                                          </p:spTgt>
                                        </p:tgtEl>
                                        <p:attrNameLst>
                                          <p:attrName>style.opacity</p:attrName>
                                        </p:attrNameLst>
                                      </p:cBhvr>
                                      <p:to>
                                        <p:strVal val="0.5"/>
                                      </p:to>
                                    </p:set>
                                    <p:animEffect filter="image" prLst="opacity: 0.5">
                                      <p:cBhvr rctx="IE">
                                        <p:cTn id="14" dur="indefinite"/>
                                        <p:tgtEl>
                                          <p:spTgt spid="3">
                                            <p:txEl>
                                              <p:pRg st="1" end="1"/>
                                            </p:txEl>
                                          </p:spTgt>
                                        </p:tgtEl>
                                      </p:cBhvr>
                                    </p:animEffect>
                                  </p:childTnLst>
                                </p:cTn>
                              </p:par>
                            </p:childTnLst>
                          </p:cTn>
                        </p:par>
                        <p:par>
                          <p:cTn id="15" fill="hold">
                            <p:stCondLst>
                              <p:cond delay="0"/>
                            </p:stCondLst>
                            <p:childTnLst>
                              <p:par>
                                <p:cTn id="16" presetID="10" presetClass="entr" presetSubtype="0" fill="hold" nodeType="after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500"/>
                                        <p:tgtEl>
                                          <p:spTgt spid="3">
                                            <p:txEl>
                                              <p:pRg st="2" end="2"/>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629728"/>
            <a:ext cx="7055380" cy="492635"/>
          </a:xfrm>
        </p:spPr>
        <p:txBody>
          <a:bodyPr/>
          <a:lstStyle/>
          <a:p>
            <a:r>
              <a:rPr lang="zh-CN" altLang="en-US" sz="2400" b="1" dirty="0"/>
              <a:t>石英振荡电路</a:t>
            </a:r>
            <a:endParaRPr lang="zh-CN" altLang="en-US" sz="2400" dirty="0"/>
          </a:p>
        </p:txBody>
      </p:sp>
      <p:sp>
        <p:nvSpPr>
          <p:cNvPr id="3" name="内容占位符 2"/>
          <p:cNvSpPr>
            <a:spLocks noGrp="1"/>
          </p:cNvSpPr>
          <p:nvPr>
            <p:ph idx="1"/>
          </p:nvPr>
        </p:nvSpPr>
        <p:spPr>
          <a:xfrm>
            <a:off x="528369" y="1199073"/>
            <a:ext cx="8071485" cy="5087434"/>
          </a:xfrm>
        </p:spPr>
        <p:txBody>
          <a:bodyPr/>
          <a:lstStyle/>
          <a:p>
            <a:r>
              <a:rPr lang="zh-CN" altLang="zh-CN" sz="2400" b="1" dirty="0">
                <a:effectLst>
                  <a:outerShdw blurRad="38100" dist="38100" dir="2700000" algn="tl">
                    <a:srgbClr val="000000">
                      <a:alpha val="43137"/>
                    </a:srgbClr>
                  </a:outerShdw>
                </a:effectLst>
              </a:rPr>
              <a:t>石英</a:t>
            </a:r>
            <a:r>
              <a:rPr lang="en-US" altLang="zh-CN" sz="2400" dirty="0">
                <a:effectLst>
                  <a:outerShdw blurRad="38100" dist="38100" dir="2700000" algn="tl">
                    <a:srgbClr val="000000">
                      <a:alpha val="43137"/>
                    </a:srgbClr>
                  </a:outerShdw>
                </a:effectLst>
              </a:rPr>
              <a:t>(</a:t>
            </a:r>
            <a:r>
              <a:rPr lang="en-US" altLang="zh-CN" sz="2400" dirty="0"/>
              <a:t>Quartz</a:t>
            </a:r>
            <a:r>
              <a:rPr lang="en-US" altLang="zh-CN" sz="2400" dirty="0">
                <a:effectLst>
                  <a:outerShdw blurRad="38100" dist="38100" dir="2700000" algn="tl">
                    <a:srgbClr val="000000">
                      <a:alpha val="43137"/>
                    </a:srgbClr>
                  </a:outerShdw>
                </a:effectLst>
              </a:rPr>
              <a:t>)</a:t>
            </a:r>
            <a:r>
              <a:rPr lang="zh-CN" altLang="zh-CN" sz="2400" b="1" dirty="0">
                <a:effectLst>
                  <a:outerShdw blurRad="38100" dist="38100" dir="2700000" algn="tl">
                    <a:srgbClr val="000000">
                      <a:alpha val="43137"/>
                    </a:srgbClr>
                  </a:outerShdw>
                </a:effectLst>
              </a:rPr>
              <a:t>晶体振荡</a:t>
            </a:r>
            <a:r>
              <a:rPr lang="zh-CN" altLang="en-US" sz="2400" b="1" dirty="0">
                <a:effectLst>
                  <a:outerShdw blurRad="38100" dist="38100" dir="2700000" algn="tl">
                    <a:srgbClr val="000000">
                      <a:alpha val="43137"/>
                    </a:srgbClr>
                  </a:outerShdw>
                </a:effectLst>
              </a:rPr>
              <a:t>原理</a:t>
            </a:r>
            <a:endParaRPr lang="en-US" altLang="zh-CN" sz="2400" b="1" dirty="0">
              <a:effectLst>
                <a:outerShdw blurRad="38100" dist="38100" dir="2700000" algn="tl">
                  <a:srgbClr val="000000">
                    <a:alpha val="43137"/>
                  </a:srgbClr>
                </a:outerShdw>
              </a:effectLst>
            </a:endParaRPr>
          </a:p>
          <a:p>
            <a:pPr lvl="1"/>
            <a:r>
              <a:rPr lang="zh-CN" altLang="en-US" sz="2200" dirty="0"/>
              <a:t>利用</a:t>
            </a:r>
            <a:r>
              <a:rPr lang="en-US" altLang="zh-CN" sz="2200" dirty="0"/>
              <a:t>α</a:t>
            </a:r>
            <a:r>
              <a:rPr lang="zh-CN" altLang="en-US" sz="2200" dirty="0"/>
              <a:t>石英和</a:t>
            </a:r>
            <a:r>
              <a:rPr lang="en-US" altLang="zh-CN" sz="2200" dirty="0"/>
              <a:t>β</a:t>
            </a:r>
            <a:r>
              <a:rPr lang="zh-CN" altLang="en-US" sz="2200" dirty="0"/>
              <a:t>石英具有压电效应：</a:t>
            </a:r>
            <a:r>
              <a:rPr lang="zh-CN" altLang="zh-CN" sz="2200" dirty="0">
                <a:solidFill>
                  <a:srgbClr val="FF99FF"/>
                </a:solidFill>
                <a:latin typeface="楷体" panose="02010609060101010101" pitchFamily="49" charset="-122"/>
                <a:ea typeface="楷体" panose="02010609060101010101" pitchFamily="49" charset="-122"/>
              </a:rPr>
              <a:t>外加电场时，晶体内部会产生应力形变，进而产生机械振动现象</a:t>
            </a:r>
            <a:r>
              <a:rPr lang="zh-CN" altLang="en-US" sz="2200" dirty="0"/>
              <a:t>；</a:t>
            </a:r>
            <a:endParaRPr lang="en-US" altLang="zh-CN" sz="2200" dirty="0"/>
          </a:p>
          <a:p>
            <a:pPr lvl="1"/>
            <a:r>
              <a:rPr lang="zh-CN" altLang="zh-CN" sz="2200" dirty="0"/>
              <a:t>当在晶片两极加上交变电压时，晶片就会产生机械变形振荡，而机械振荡又会产生交流电场</a:t>
            </a:r>
            <a:r>
              <a:rPr lang="zh-CN" altLang="en-US" sz="2200" dirty="0"/>
              <a:t>；</a:t>
            </a:r>
            <a:endParaRPr lang="en-US" altLang="zh-CN" sz="2200" dirty="0"/>
          </a:p>
          <a:p>
            <a:pPr lvl="1"/>
            <a:r>
              <a:rPr lang="zh-CN" altLang="zh-CN" sz="2200" dirty="0"/>
              <a:t>当外加交变电压频率与晶体的固有频率相等时，会产生压电谐振现象，此时晶体的振幅最大。</a:t>
            </a:r>
            <a:endParaRPr lang="zh-CN" altLang="en-US" sz="22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31</a:t>
            </a:fld>
            <a:endParaRPr lang="zh-CN" altLang="en-US" dirty="0"/>
          </a:p>
        </p:txBody>
      </p:sp>
    </p:spTree>
    <p:extLst>
      <p:ext uri="{BB962C8B-B14F-4D97-AF65-F5344CB8AC3E}">
        <p14:creationId xmlns:p14="http://schemas.microsoft.com/office/powerpoint/2010/main" val="2601321856"/>
      </p:ext>
    </p:extLst>
  </p:cSld>
  <p:clrMapOvr>
    <a:masterClrMapping/>
  </p:clrMapOvr>
  <p:transition spd="med">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b="1" dirty="0">
                <a:effectLst>
                  <a:outerShdw blurRad="38100" dist="38100" dir="2700000" algn="tl">
                    <a:srgbClr val="000000">
                      <a:alpha val="43137"/>
                    </a:srgbClr>
                  </a:outerShdw>
                </a:effectLst>
              </a:rPr>
              <a:t>石英晶体谐振器</a:t>
            </a:r>
            <a:r>
              <a:rPr lang="en-US" altLang="zh-CN" sz="2400" b="1" dirty="0">
                <a:effectLst>
                  <a:outerShdw blurRad="38100" dist="38100" dir="2700000" algn="tl">
                    <a:srgbClr val="000000">
                      <a:alpha val="43137"/>
                    </a:srgbClr>
                  </a:outerShdw>
                </a:effectLst>
              </a:rPr>
              <a:t> </a:t>
            </a:r>
            <a:r>
              <a:rPr lang="zh-CN" altLang="zh-CN" sz="2000" dirty="0"/>
              <a:t>（无源晶振、晶振，常记为</a:t>
            </a:r>
            <a:r>
              <a:rPr lang="en-US" altLang="zh-CN" sz="2000" dirty="0" err="1"/>
              <a:t>Xtal</a:t>
            </a:r>
            <a:r>
              <a:rPr lang="zh-CN" altLang="zh-CN" sz="2000" dirty="0"/>
              <a:t>）</a:t>
            </a:r>
            <a:endParaRPr lang="en-US" altLang="zh-CN" sz="2000" dirty="0"/>
          </a:p>
          <a:p>
            <a:pPr lvl="1"/>
            <a:r>
              <a:rPr lang="zh-CN" altLang="zh-CN" sz="2200" dirty="0"/>
              <a:t>基于压电效应特性并采用特定切割方式和晶片尺寸，在石英晶片加上电极和外壳封装</a:t>
            </a:r>
            <a:r>
              <a:rPr lang="zh-CN" altLang="en-US" sz="2200" dirty="0"/>
              <a:t>所</a:t>
            </a:r>
            <a:r>
              <a:rPr lang="zh-CN" altLang="zh-CN" sz="2200" dirty="0"/>
              <a:t>制造</a:t>
            </a:r>
            <a:r>
              <a:rPr lang="zh-CN" altLang="en-US" sz="2200" dirty="0"/>
              <a:t>的</a:t>
            </a:r>
            <a:r>
              <a:rPr lang="zh-CN" altLang="zh-CN" sz="2200" dirty="0"/>
              <a:t>不同频率谐振元件</a:t>
            </a:r>
            <a:r>
              <a:rPr lang="zh-CN" altLang="en-US" sz="2200" dirty="0"/>
              <a:t>；</a:t>
            </a:r>
            <a:endParaRPr lang="en-US" altLang="zh-CN" sz="2200" dirty="0"/>
          </a:p>
          <a:p>
            <a:pPr lvl="1"/>
            <a:r>
              <a:rPr lang="zh-CN" altLang="zh-CN" sz="2200" dirty="0"/>
              <a:t>可用于稳定频率和选择频率</a:t>
            </a:r>
            <a:r>
              <a:rPr lang="zh-CN" altLang="en-US" sz="2200" dirty="0"/>
              <a:t>。</a:t>
            </a:r>
            <a:endParaRPr lang="en-US" altLang="zh-CN" sz="2200" dirty="0"/>
          </a:p>
          <a:p>
            <a:pPr lvl="1"/>
            <a:endParaRPr lang="en-US" altLang="zh-CN" sz="2200" dirty="0"/>
          </a:p>
          <a:p>
            <a:pPr lvl="1"/>
            <a:endParaRPr lang="zh-CN" altLang="en-US" sz="22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32</a:t>
            </a:fld>
            <a:endParaRPr lang="zh-CN" altLang="en-US" dirty="0"/>
          </a:p>
        </p:txBody>
      </p:sp>
      <p:sp>
        <p:nvSpPr>
          <p:cNvPr id="6" name="矩形 5"/>
          <p:cNvSpPr/>
          <p:nvPr/>
        </p:nvSpPr>
        <p:spPr>
          <a:xfrm>
            <a:off x="2321241" y="5255385"/>
            <a:ext cx="4572000" cy="492443"/>
          </a:xfrm>
          <a:prstGeom prst="rect">
            <a:avLst/>
          </a:prstGeom>
        </p:spPr>
        <p:txBody>
          <a:bodyPr>
            <a:spAutoFit/>
          </a:bodyPr>
          <a:lstStyle/>
          <a:p>
            <a:pPr algn="just">
              <a:spcAft>
                <a:spcPts val="0"/>
              </a:spcAft>
            </a:pPr>
            <a:r>
              <a:rPr lang="en-US" altLang="zh-CN" sz="1200" kern="100" dirty="0">
                <a:latin typeface="Times New Roman" panose="02020603050405020304" pitchFamily="18" charset="0"/>
                <a:cs typeface="Times New Roman" panose="02020603050405020304" pitchFamily="18" charset="0"/>
              </a:rPr>
              <a:t>(a) </a:t>
            </a:r>
            <a:r>
              <a:rPr lang="zh-CN" altLang="zh-CN" sz="1200" kern="100" dirty="0">
                <a:latin typeface="Times New Roman" panose="02020603050405020304" pitchFamily="18" charset="0"/>
                <a:cs typeface="Times New Roman" panose="02020603050405020304" pitchFamily="18" charset="0"/>
              </a:rPr>
              <a:t>石英晶体符号</a:t>
            </a:r>
            <a:r>
              <a:rPr lang="zh-CN" altLang="zh-CN" sz="1200"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sz="1200" kern="100" dirty="0">
                <a:latin typeface="Calibri" panose="020F0502020204030204" pitchFamily="34" charset="0"/>
                <a:ea typeface="Times New Roman" panose="02020603050405020304" pitchFamily="18" charset="0"/>
                <a:cs typeface="Times New Roman" panose="02020603050405020304" pitchFamily="18" charset="0"/>
              </a:rPr>
              <a:t>         (b) </a:t>
            </a:r>
            <a:r>
              <a:rPr lang="zh-CN" altLang="zh-CN" sz="1200" kern="100" dirty="0">
                <a:latin typeface="Times New Roman" panose="02020603050405020304" pitchFamily="18" charset="0"/>
                <a:cs typeface="Times New Roman" panose="02020603050405020304" pitchFamily="18" charset="0"/>
              </a:rPr>
              <a:t>等效电路</a:t>
            </a:r>
            <a:r>
              <a:rPr lang="zh-CN" altLang="zh-CN" sz="1200" kern="100" dirty="0">
                <a:latin typeface="Calibri" panose="020F0502020204030204" pitchFamily="34" charset="0"/>
                <a:ea typeface="Times New Roman" panose="02020603050405020304" pitchFamily="18" charset="0"/>
                <a:cs typeface="Times New Roman" panose="02020603050405020304" pitchFamily="18" charset="0"/>
              </a:rPr>
              <a:t> </a:t>
            </a:r>
            <a:r>
              <a:rPr lang="en-US" altLang="zh-CN" sz="1200" kern="100" dirty="0">
                <a:latin typeface="Calibri" panose="020F0502020204030204" pitchFamily="34" charset="0"/>
                <a:ea typeface="Times New Roman" panose="02020603050405020304" pitchFamily="18" charset="0"/>
                <a:cs typeface="Times New Roman" panose="02020603050405020304" pitchFamily="18" charset="0"/>
              </a:rPr>
              <a:t>             (c) </a:t>
            </a:r>
            <a:r>
              <a:rPr lang="zh-CN" altLang="zh-CN" sz="1200" kern="100" dirty="0">
                <a:latin typeface="Times New Roman" panose="02020603050405020304" pitchFamily="18" charset="0"/>
                <a:cs typeface="Times New Roman" panose="02020603050405020304" pitchFamily="18" charset="0"/>
              </a:rPr>
              <a:t>电抗</a:t>
            </a:r>
            <a:r>
              <a:rPr lang="en-US" altLang="zh-CN" sz="1200" kern="100" dirty="0">
                <a:latin typeface="Times New Roman" panose="02020603050405020304" pitchFamily="18" charset="0"/>
                <a:cs typeface="Times New Roman" panose="02020603050405020304" pitchFamily="18" charset="0"/>
              </a:rPr>
              <a:t>-</a:t>
            </a:r>
            <a:r>
              <a:rPr lang="zh-CN" altLang="zh-CN" sz="1200" kern="100" dirty="0">
                <a:latin typeface="Times New Roman" panose="02020603050405020304" pitchFamily="18" charset="0"/>
                <a:cs typeface="Times New Roman" panose="02020603050405020304" pitchFamily="18" charset="0"/>
              </a:rPr>
              <a:t>频率响应特性</a:t>
            </a:r>
            <a:endParaRPr lang="zh-CN" altLang="zh-CN" kern="100" dirty="0">
              <a:latin typeface="Calibri" panose="020F0502020204030204" pitchFamily="34" charset="0"/>
              <a:cs typeface="Times New Roman" panose="02020603050405020304" pitchFamily="18" charset="0"/>
            </a:endParaRPr>
          </a:p>
          <a:p>
            <a:pPr algn="ctr">
              <a:spcAft>
                <a:spcPts val="0"/>
              </a:spcAft>
            </a:pPr>
            <a:r>
              <a:rPr lang="zh-CN" altLang="zh-CN" sz="1400" kern="100" dirty="0">
                <a:latin typeface="Times New Roman" panose="02020603050405020304" pitchFamily="18" charset="0"/>
                <a:cs typeface="Times New Roman" panose="02020603050405020304" pitchFamily="18" charset="0"/>
              </a:rPr>
              <a:t>图</a:t>
            </a:r>
            <a:r>
              <a:rPr lang="en-US" altLang="zh-CN" sz="1400" kern="100" dirty="0">
                <a:latin typeface="Times New Roman" panose="02020603050405020304" pitchFamily="18" charset="0"/>
                <a:cs typeface="Times New Roman" panose="02020603050405020304" pitchFamily="18" charset="0"/>
              </a:rPr>
              <a:t>5.28 </a:t>
            </a:r>
            <a:r>
              <a:rPr lang="zh-CN" altLang="zh-CN" sz="1400" kern="100" dirty="0">
                <a:latin typeface="Times New Roman" panose="02020603050405020304" pitchFamily="18" charset="0"/>
                <a:cs typeface="Times New Roman" panose="02020603050405020304" pitchFamily="18" charset="0"/>
              </a:rPr>
              <a:t>石英晶体及其等效电路与特性</a:t>
            </a:r>
            <a:endParaRPr lang="zh-CN" altLang="zh-CN" kern="100" dirty="0">
              <a:latin typeface="Calibri" panose="020F0502020204030204" pitchFamily="34" charset="0"/>
              <a:cs typeface="Times New Roman" panose="02020603050405020304" pitchFamily="18" charset="0"/>
            </a:endParaRPr>
          </a:p>
        </p:txBody>
      </p:sp>
      <p:pic>
        <p:nvPicPr>
          <p:cNvPr id="9" name="图片 8"/>
          <p:cNvPicPr>
            <a:picLocks noChangeAspect="1"/>
          </p:cNvPicPr>
          <p:nvPr/>
        </p:nvPicPr>
        <p:blipFill>
          <a:blip r:embed="rId2"/>
          <a:stretch>
            <a:fillRect/>
          </a:stretch>
        </p:blipFill>
        <p:spPr>
          <a:xfrm>
            <a:off x="2412047" y="3596640"/>
            <a:ext cx="4374833" cy="1582035"/>
          </a:xfrm>
          <a:prstGeom prst="rect">
            <a:avLst/>
          </a:prstGeom>
        </p:spPr>
      </p:pic>
    </p:spTree>
    <p:extLst>
      <p:ext uri="{BB962C8B-B14F-4D97-AF65-F5344CB8AC3E}">
        <p14:creationId xmlns:p14="http://schemas.microsoft.com/office/powerpoint/2010/main" val="223272472"/>
      </p:ext>
    </p:extLst>
  </p:cSld>
  <p:clrMapOvr>
    <a:masterClrMapping/>
  </p:clrMapOvr>
  <p:transition spd="med">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4CA3740B-48FD-45C0-9C37-24627F0F7EDC}" type="slidenum">
              <a:rPr lang="zh-CN" altLang="en-US" smtClean="0"/>
              <a:pPr/>
              <a:t>33</a:t>
            </a:fld>
            <a:endParaRPr lang="zh-CN" altLang="en-US" dirty="0"/>
          </a:p>
        </p:txBody>
      </p:sp>
      <p:sp>
        <p:nvSpPr>
          <p:cNvPr id="7" name="矩形 6"/>
          <p:cNvSpPr/>
          <p:nvPr/>
        </p:nvSpPr>
        <p:spPr>
          <a:xfrm>
            <a:off x="711487" y="3419943"/>
            <a:ext cx="4442605" cy="461665"/>
          </a:xfrm>
          <a:prstGeom prst="rect">
            <a:avLst/>
          </a:prstGeom>
        </p:spPr>
        <p:txBody>
          <a:bodyPr wrap="square">
            <a:spAutoFit/>
          </a:bodyPr>
          <a:lstStyle/>
          <a:p>
            <a:r>
              <a:rPr lang="en-US" altLang="zh-CN" sz="1200" dirty="0"/>
              <a:t>(a) </a:t>
            </a:r>
            <a:r>
              <a:rPr lang="zh-CN" altLang="zh-CN" sz="1200" dirty="0"/>
              <a:t>石英晶体谐振器应用电路</a:t>
            </a:r>
            <a:r>
              <a:rPr lang="en-US" altLang="zh-CN" sz="1200" dirty="0"/>
              <a:t>     (b) </a:t>
            </a:r>
            <a:r>
              <a:rPr lang="zh-CN" altLang="zh-CN" sz="1200" dirty="0"/>
              <a:t>石英晶体谐振器及附加电路</a:t>
            </a:r>
          </a:p>
          <a:p>
            <a:pPr algn="ctr"/>
            <a:r>
              <a:rPr lang="zh-CN" altLang="zh-CN" sz="1200" dirty="0"/>
              <a:t>图</a:t>
            </a:r>
            <a:r>
              <a:rPr lang="en-US" altLang="zh-CN" sz="1200" dirty="0"/>
              <a:t>5.29 </a:t>
            </a:r>
            <a:r>
              <a:rPr lang="zh-CN" altLang="zh-CN" sz="1200" dirty="0"/>
              <a:t>基于石英晶体谐振器的时钟电路原理</a:t>
            </a:r>
            <a:endParaRPr lang="zh-CN" altLang="zh-CN" kern="100" dirty="0">
              <a:latin typeface="Calibri" panose="020F0502020204030204" pitchFamily="34" charset="0"/>
              <a:cs typeface="Times New Roman" panose="02020603050405020304" pitchFamily="18" charset="0"/>
            </a:endParaRPr>
          </a:p>
        </p:txBody>
      </p:sp>
      <p:sp>
        <p:nvSpPr>
          <p:cNvPr id="9" name="矩形 8"/>
          <p:cNvSpPr/>
          <p:nvPr/>
        </p:nvSpPr>
        <p:spPr>
          <a:xfrm>
            <a:off x="3001575" y="5842761"/>
            <a:ext cx="5395823" cy="463695"/>
          </a:xfrm>
          <a:prstGeom prst="rect">
            <a:avLst/>
          </a:prstGeom>
        </p:spPr>
        <p:txBody>
          <a:bodyPr wrap="square">
            <a:spAutoFit/>
          </a:bodyPr>
          <a:lstStyle/>
          <a:p>
            <a:pPr algn="ctr">
              <a:spcAft>
                <a:spcPts val="0"/>
              </a:spcAft>
            </a:pPr>
            <a:r>
              <a:rPr lang="en-US" altLang="zh-CN" sz="1200" kern="100" dirty="0">
                <a:latin typeface="Times New Roman" panose="02020603050405020304" pitchFamily="18" charset="0"/>
                <a:cs typeface="Times New Roman" panose="02020603050405020304" pitchFamily="18" charset="0"/>
              </a:rPr>
              <a:t>(a) 8051</a:t>
            </a:r>
            <a:r>
              <a:rPr lang="zh-CN" altLang="zh-CN" sz="1200" kern="100" dirty="0">
                <a:latin typeface="Times New Roman" panose="02020603050405020304" pitchFamily="18" charset="0"/>
                <a:cs typeface="Times New Roman" panose="02020603050405020304" pitchFamily="18" charset="0"/>
              </a:rPr>
              <a:t>外部时钟电路</a:t>
            </a:r>
            <a:r>
              <a:rPr lang="en-US" altLang="zh-CN" sz="1200" kern="100" dirty="0">
                <a:latin typeface="Times New Roman" panose="02020603050405020304" pitchFamily="18" charset="0"/>
                <a:cs typeface="Times New Roman" panose="02020603050405020304" pitchFamily="18" charset="0"/>
              </a:rPr>
              <a:t>         (b) 80C51</a:t>
            </a:r>
            <a:r>
              <a:rPr lang="zh-CN" altLang="zh-CN" sz="1200" kern="100" dirty="0">
                <a:latin typeface="Times New Roman" panose="02020603050405020304" pitchFamily="18" charset="0"/>
                <a:cs typeface="Times New Roman" panose="02020603050405020304" pitchFamily="18" charset="0"/>
              </a:rPr>
              <a:t>外部时钟电路</a:t>
            </a:r>
            <a:r>
              <a:rPr lang="en-US" altLang="zh-CN" sz="1200" kern="100" dirty="0">
                <a:latin typeface="Times New Roman" panose="02020603050405020304" pitchFamily="18" charset="0"/>
                <a:cs typeface="Times New Roman" panose="02020603050405020304" pitchFamily="18" charset="0"/>
              </a:rPr>
              <a:t>      (c) STM32</a:t>
            </a:r>
            <a:r>
              <a:rPr lang="zh-CN" altLang="zh-CN" sz="1200" kern="100" dirty="0">
                <a:latin typeface="Times New Roman" panose="02020603050405020304" pitchFamily="18" charset="0"/>
                <a:cs typeface="Times New Roman" panose="02020603050405020304" pitchFamily="18" charset="0"/>
              </a:rPr>
              <a:t>外部时钟电路</a:t>
            </a:r>
            <a:endParaRPr lang="zh-CN" altLang="zh-CN" kern="100" dirty="0">
              <a:latin typeface="Calibri" panose="020F0502020204030204" pitchFamily="34" charset="0"/>
              <a:cs typeface="Times New Roman" panose="02020603050405020304" pitchFamily="18" charset="0"/>
            </a:endParaRPr>
          </a:p>
          <a:p>
            <a:pPr algn="ctr">
              <a:spcAft>
                <a:spcPts val="0"/>
              </a:spcAft>
            </a:pPr>
            <a:r>
              <a:rPr lang="zh-CN" altLang="zh-CN" sz="1400" kern="100" dirty="0">
                <a:latin typeface="Times New Roman" panose="02020603050405020304" pitchFamily="18" charset="0"/>
                <a:cs typeface="Times New Roman" panose="02020603050405020304" pitchFamily="18" charset="0"/>
              </a:rPr>
              <a:t>图</a:t>
            </a:r>
            <a:r>
              <a:rPr lang="en-US" altLang="zh-CN" sz="1400" kern="100" dirty="0">
                <a:latin typeface="Times New Roman" panose="02020603050405020304" pitchFamily="18" charset="0"/>
                <a:cs typeface="Times New Roman" panose="02020603050405020304" pitchFamily="18" charset="0"/>
              </a:rPr>
              <a:t>5.30 </a:t>
            </a:r>
            <a:r>
              <a:rPr lang="zh-CN" altLang="zh-CN" sz="1400" kern="100" dirty="0">
                <a:latin typeface="Times New Roman" panose="02020603050405020304" pitchFamily="18" charset="0"/>
                <a:cs typeface="Times New Roman" panose="02020603050405020304" pitchFamily="18" charset="0"/>
              </a:rPr>
              <a:t>基于外部时钟源的时钟电路</a:t>
            </a:r>
            <a:endParaRPr lang="zh-CN" altLang="zh-CN" kern="100" dirty="0">
              <a:latin typeface="Calibri" panose="020F0502020204030204" pitchFamily="34" charset="0"/>
              <a:cs typeface="Times New Roman" panose="02020603050405020304" pitchFamily="18" charset="0"/>
            </a:endParaRPr>
          </a:p>
        </p:txBody>
      </p:sp>
      <p:sp>
        <p:nvSpPr>
          <p:cNvPr id="11" name="矩形 10"/>
          <p:cNvSpPr/>
          <p:nvPr/>
        </p:nvSpPr>
        <p:spPr>
          <a:xfrm>
            <a:off x="502456" y="653999"/>
            <a:ext cx="4155808" cy="430887"/>
          </a:xfrm>
          <a:prstGeom prst="rect">
            <a:avLst/>
          </a:prstGeom>
        </p:spPr>
        <p:txBody>
          <a:bodyPr wrap="square">
            <a:spAutoFit/>
          </a:bodyPr>
          <a:lstStyle/>
          <a:p>
            <a:r>
              <a:rPr lang="zh-CN" altLang="en-US" sz="2200" kern="100" dirty="0">
                <a:solidFill>
                  <a:srgbClr val="FFC000"/>
                </a:solidFill>
                <a:latin typeface="Times New Roman" panose="02020603050405020304" pitchFamily="18" charset="0"/>
                <a:cs typeface="Times New Roman" panose="02020603050405020304" pitchFamily="18" charset="0"/>
              </a:rPr>
              <a:t>石英晶体应用电路原理及示例</a:t>
            </a:r>
            <a:endParaRPr lang="zh-CN" altLang="en-US" sz="2200" dirty="0">
              <a:solidFill>
                <a:srgbClr val="FFC000"/>
              </a:solidFill>
            </a:endParaRPr>
          </a:p>
        </p:txBody>
      </p:sp>
      <p:pic>
        <p:nvPicPr>
          <p:cNvPr id="2" name="图片 1"/>
          <p:cNvPicPr>
            <a:picLocks noChangeAspect="1"/>
          </p:cNvPicPr>
          <p:nvPr/>
        </p:nvPicPr>
        <p:blipFill>
          <a:blip r:embed="rId2"/>
          <a:stretch>
            <a:fillRect/>
          </a:stretch>
        </p:blipFill>
        <p:spPr>
          <a:xfrm>
            <a:off x="854710" y="1500845"/>
            <a:ext cx="4154170" cy="1871941"/>
          </a:xfrm>
          <a:prstGeom prst="rect">
            <a:avLst/>
          </a:prstGeom>
        </p:spPr>
      </p:pic>
      <p:pic>
        <p:nvPicPr>
          <p:cNvPr id="12" name="图片 11"/>
          <p:cNvPicPr>
            <a:picLocks noChangeAspect="1"/>
          </p:cNvPicPr>
          <p:nvPr/>
        </p:nvPicPr>
        <p:blipFill>
          <a:blip r:embed="rId3"/>
          <a:stretch>
            <a:fillRect/>
          </a:stretch>
        </p:blipFill>
        <p:spPr>
          <a:xfrm>
            <a:off x="3145790" y="4289769"/>
            <a:ext cx="5165090" cy="1518536"/>
          </a:xfrm>
          <a:prstGeom prst="rect">
            <a:avLst/>
          </a:prstGeom>
        </p:spPr>
      </p:pic>
    </p:spTree>
    <p:extLst>
      <p:ext uri="{BB962C8B-B14F-4D97-AF65-F5344CB8AC3E}">
        <p14:creationId xmlns:p14="http://schemas.microsoft.com/office/powerpoint/2010/main" val="3215509187"/>
      </p:ext>
    </p:extLst>
  </p:cSld>
  <p:clrMapOvr>
    <a:masterClrMapping/>
  </p:clrMapOvr>
  <p:transition spd="med">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b="1" dirty="0">
                <a:effectLst>
                  <a:outerShdw blurRad="38100" dist="38100" dir="2700000" algn="tl">
                    <a:srgbClr val="000000">
                      <a:alpha val="43137"/>
                    </a:srgbClr>
                  </a:outerShdw>
                </a:effectLst>
              </a:rPr>
              <a:t>石英晶体振荡器</a:t>
            </a:r>
            <a:r>
              <a:rPr lang="zh-CN" altLang="en-US" sz="2000" dirty="0"/>
              <a:t>（晶体振荡器、有源晶振）</a:t>
            </a:r>
            <a:endParaRPr lang="en-US" altLang="zh-CN" sz="2000" dirty="0"/>
          </a:p>
          <a:p>
            <a:pPr lvl="1"/>
            <a:r>
              <a:rPr lang="zh-CN" altLang="zh-CN" sz="2200" dirty="0"/>
              <a:t>采用石英谐振器作为选频网络，经扩展放大电路、整形电路等可进一步设计、形成完整的反馈振荡器</a:t>
            </a:r>
            <a:r>
              <a:rPr lang="zh-CN" altLang="en-US" sz="2200" dirty="0"/>
              <a:t>；</a:t>
            </a:r>
            <a:endParaRPr lang="en-US" altLang="zh-CN" sz="2200" dirty="0"/>
          </a:p>
          <a:p>
            <a:pPr lvl="1"/>
            <a:r>
              <a:rPr lang="zh-CN" altLang="zh-CN" sz="2200" dirty="0"/>
              <a:t>一般具有四个引脚</a:t>
            </a:r>
            <a:r>
              <a:rPr lang="zh-CN" altLang="en-US" sz="2200" dirty="0"/>
              <a:t>：</a:t>
            </a:r>
            <a:r>
              <a:rPr lang="zh-CN" altLang="zh-CN" sz="2200" dirty="0"/>
              <a:t>一个电源引脚、一个接地引脚、一个振荡信号输出引脚以及一个空引脚或控制引脚</a:t>
            </a:r>
            <a:r>
              <a:rPr lang="zh-CN" altLang="en-US" sz="2200" dirty="0"/>
              <a:t>；</a:t>
            </a:r>
            <a:endParaRPr lang="en-US" altLang="zh-CN" sz="2200" dirty="0"/>
          </a:p>
          <a:p>
            <a:pPr lvl="1"/>
            <a:r>
              <a:rPr lang="zh-CN" altLang="zh-CN" sz="2200" dirty="0"/>
              <a:t>接通电源后就可直接输出频率稳定度和精确度都非常高的振荡信号</a:t>
            </a:r>
            <a:r>
              <a:rPr lang="zh-CN" altLang="en-US" sz="2200" dirty="0"/>
              <a:t>；</a:t>
            </a:r>
            <a:endParaRPr lang="en-US" altLang="zh-CN" sz="2200" dirty="0"/>
          </a:p>
          <a:p>
            <a:pPr lvl="1"/>
            <a:r>
              <a:rPr lang="zh-CN" altLang="zh-CN" sz="2200" dirty="0"/>
              <a:t>据其工作特性，可将石英晶体振荡器分为普通型（</a:t>
            </a:r>
            <a:r>
              <a:rPr lang="en-US" altLang="zh-CN" sz="2200" dirty="0"/>
              <a:t>SPXO</a:t>
            </a:r>
            <a:r>
              <a:rPr lang="zh-CN" altLang="zh-CN" sz="2200" dirty="0"/>
              <a:t>）、温度补偿型</a:t>
            </a:r>
            <a:r>
              <a:rPr lang="en-US" altLang="zh-CN" sz="2200" dirty="0"/>
              <a:t>(TCXO)</a:t>
            </a:r>
            <a:r>
              <a:rPr lang="zh-CN" altLang="zh-CN" sz="2200" dirty="0"/>
              <a:t>、恒温型（</a:t>
            </a:r>
            <a:r>
              <a:rPr lang="en-US" altLang="zh-CN" sz="2200" dirty="0"/>
              <a:t>OCXO</a:t>
            </a:r>
            <a:r>
              <a:rPr lang="zh-CN" altLang="zh-CN" sz="2200" dirty="0"/>
              <a:t>）以及电压控制型（</a:t>
            </a:r>
            <a:r>
              <a:rPr lang="en-US" altLang="zh-CN" sz="2200" dirty="0"/>
              <a:t>VCXO</a:t>
            </a:r>
            <a:r>
              <a:rPr lang="zh-CN" altLang="zh-CN" sz="2200" dirty="0"/>
              <a:t>）等。</a:t>
            </a:r>
            <a:endParaRPr lang="en-US" altLang="zh-CN" sz="2200" dirty="0"/>
          </a:p>
          <a:p>
            <a:pPr lvl="1"/>
            <a:endParaRPr lang="en-US" altLang="zh-CN" sz="2200" dirty="0"/>
          </a:p>
          <a:p>
            <a:pPr lvl="1"/>
            <a:endParaRPr lang="zh-CN" altLang="en-US" sz="22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34</a:t>
            </a:fld>
            <a:endParaRPr lang="zh-CN" altLang="en-US" dirty="0"/>
          </a:p>
        </p:txBody>
      </p:sp>
    </p:spTree>
    <p:extLst>
      <p:ext uri="{BB962C8B-B14F-4D97-AF65-F5344CB8AC3E}">
        <p14:creationId xmlns:p14="http://schemas.microsoft.com/office/powerpoint/2010/main" val="3009888750"/>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629728"/>
            <a:ext cx="7055380" cy="492635"/>
          </a:xfrm>
        </p:spPr>
        <p:txBody>
          <a:bodyPr/>
          <a:lstStyle/>
          <a:p>
            <a:r>
              <a:rPr lang="zh-CN" altLang="zh-CN" sz="2400" b="1" dirty="0"/>
              <a:t>多时钟管理</a:t>
            </a:r>
            <a:endParaRPr lang="zh-CN" altLang="en-US" sz="2400" b="1" dirty="0"/>
          </a:p>
        </p:txBody>
      </p:sp>
      <p:sp>
        <p:nvSpPr>
          <p:cNvPr id="3" name="内容占位符 2"/>
          <p:cNvSpPr>
            <a:spLocks noGrp="1"/>
          </p:cNvSpPr>
          <p:nvPr>
            <p:ph idx="1"/>
          </p:nvPr>
        </p:nvSpPr>
        <p:spPr/>
        <p:txBody>
          <a:bodyPr>
            <a:normAutofit/>
          </a:bodyPr>
          <a:lstStyle/>
          <a:p>
            <a:r>
              <a:rPr lang="zh-CN" altLang="zh-CN" sz="2400" b="1" dirty="0"/>
              <a:t>多时钟电路</a:t>
            </a:r>
            <a:endParaRPr lang="en-US" altLang="zh-CN" sz="2400" b="1" dirty="0"/>
          </a:p>
          <a:p>
            <a:pPr lvl="1"/>
            <a:r>
              <a:rPr lang="zh-CN" altLang="zh-CN" sz="2200" dirty="0"/>
              <a:t>不同类型的总线、接口、外部组件以及功耗管理等</a:t>
            </a:r>
            <a:r>
              <a:rPr lang="zh-CN" altLang="en-US" sz="2200" dirty="0"/>
              <a:t>可能</a:t>
            </a:r>
            <a:r>
              <a:rPr lang="zh-CN" altLang="zh-CN" sz="2200" dirty="0"/>
              <a:t>需要</a:t>
            </a:r>
            <a:r>
              <a:rPr lang="zh-CN" altLang="en-US" sz="2200" dirty="0"/>
              <a:t>不同</a:t>
            </a:r>
            <a:r>
              <a:rPr lang="zh-CN" altLang="zh-CN" sz="2200" dirty="0"/>
              <a:t>的时钟</a:t>
            </a:r>
            <a:r>
              <a:rPr lang="zh-CN" altLang="en-US" sz="2200" dirty="0"/>
              <a:t>；</a:t>
            </a:r>
            <a:endParaRPr lang="en-US" altLang="zh-CN" sz="2200" dirty="0"/>
          </a:p>
          <a:p>
            <a:pPr lvl="1"/>
            <a:r>
              <a:rPr lang="zh-CN" altLang="zh-CN" sz="2200" dirty="0"/>
              <a:t>嵌入式系统内的时钟源、时钟类型、时钟频率</a:t>
            </a:r>
            <a:r>
              <a:rPr lang="zh-CN" altLang="en-US" sz="2200" dirty="0"/>
              <a:t>日益</a:t>
            </a:r>
            <a:r>
              <a:rPr lang="zh-CN" altLang="zh-CN" sz="2200" dirty="0"/>
              <a:t>多样化，其功能也从基本的工作时钟向复位控制、电源管理、低功耗模式控制等方面不断延伸</a:t>
            </a:r>
            <a:r>
              <a:rPr lang="zh-CN" altLang="en-US" sz="2200" dirty="0"/>
              <a:t>；</a:t>
            </a:r>
            <a:endParaRPr lang="en-US" altLang="zh-CN" sz="2200" dirty="0"/>
          </a:p>
          <a:p>
            <a:pPr lvl="1"/>
            <a:r>
              <a:rPr lang="zh-CN" altLang="zh-CN" sz="2200" dirty="0"/>
              <a:t>为了保证所有时钟同相以尽量避免产生干扰</a:t>
            </a:r>
            <a:r>
              <a:rPr lang="zh-CN" altLang="en-US" sz="2200" dirty="0"/>
              <a:t>，无需</a:t>
            </a:r>
            <a:r>
              <a:rPr lang="zh-CN" altLang="zh-CN" sz="2200" dirty="0"/>
              <a:t>为每个时钟输入提供单独的时钟电路</a:t>
            </a:r>
            <a:r>
              <a:rPr lang="zh-CN" altLang="en-US" sz="2200" dirty="0"/>
              <a:t>；</a:t>
            </a:r>
            <a:endParaRPr lang="en-US" altLang="zh-CN" sz="2200" dirty="0"/>
          </a:p>
          <a:p>
            <a:pPr lvl="2"/>
            <a:r>
              <a:rPr lang="zh-CN" altLang="en-US" b="1" dirty="0">
                <a:solidFill>
                  <a:srgbClr val="00CC00"/>
                </a:solidFill>
                <a:effectLst>
                  <a:outerShdw blurRad="38100" dist="38100" dir="2700000" algn="tl">
                    <a:srgbClr val="000000">
                      <a:alpha val="43137"/>
                    </a:srgbClr>
                  </a:outerShdw>
                </a:effectLst>
              </a:rPr>
              <a:t>同相时钟</a:t>
            </a:r>
            <a:endParaRPr lang="en-US" altLang="zh-CN" b="1" dirty="0">
              <a:solidFill>
                <a:srgbClr val="00CC00"/>
              </a:solidFill>
              <a:effectLst>
                <a:outerShdw blurRad="38100" dist="38100" dir="2700000" algn="tl">
                  <a:srgbClr val="000000">
                    <a:alpha val="43137"/>
                  </a:srgbClr>
                </a:outerShdw>
              </a:effectLst>
            </a:endParaRPr>
          </a:p>
          <a:p>
            <a:pPr lvl="2"/>
            <a:r>
              <a:rPr lang="zh-CN" altLang="zh-CN" b="1" dirty="0">
                <a:solidFill>
                  <a:srgbClr val="00CC00"/>
                </a:solidFill>
                <a:effectLst>
                  <a:outerShdw blurRad="38100" dist="38100" dir="2700000" algn="tl">
                    <a:srgbClr val="000000">
                      <a:alpha val="43137"/>
                    </a:srgbClr>
                  </a:outerShdw>
                </a:effectLst>
              </a:rPr>
              <a:t>锁相环（</a:t>
            </a:r>
            <a:r>
              <a:rPr lang="en-US" altLang="zh-CN" b="1" dirty="0">
                <a:solidFill>
                  <a:srgbClr val="00CC00"/>
                </a:solidFill>
                <a:effectLst>
                  <a:outerShdw blurRad="38100" dist="38100" dir="2700000" algn="tl">
                    <a:srgbClr val="000000">
                      <a:alpha val="43137"/>
                    </a:srgbClr>
                  </a:outerShdw>
                </a:effectLst>
              </a:rPr>
              <a:t>PLL</a:t>
            </a:r>
            <a:r>
              <a:rPr lang="zh-CN" altLang="zh-CN" b="1" dirty="0">
                <a:solidFill>
                  <a:srgbClr val="00CC00"/>
                </a:solidFill>
                <a:effectLst>
                  <a:outerShdw blurRad="38100" dist="38100" dir="2700000" algn="tl">
                    <a:srgbClr val="000000">
                      <a:alpha val="43137"/>
                    </a:srgbClr>
                  </a:outerShdw>
                </a:effectLst>
              </a:rPr>
              <a:t>）</a:t>
            </a:r>
            <a:r>
              <a:rPr lang="zh-CN" altLang="en-US" b="1" dirty="0">
                <a:solidFill>
                  <a:srgbClr val="00CC00"/>
                </a:solidFill>
                <a:effectLst>
                  <a:outerShdw blurRad="38100" dist="38100" dir="2700000" algn="tl">
                    <a:srgbClr val="000000">
                      <a:alpha val="43137"/>
                    </a:srgbClr>
                  </a:outerShdw>
                </a:effectLst>
              </a:rPr>
              <a:t>、</a:t>
            </a:r>
            <a:r>
              <a:rPr lang="zh-CN" altLang="zh-CN" b="1" dirty="0">
                <a:solidFill>
                  <a:srgbClr val="00CC00"/>
                </a:solidFill>
                <a:effectLst>
                  <a:outerShdw blurRad="38100" dist="38100" dir="2700000" algn="tl">
                    <a:srgbClr val="000000">
                      <a:alpha val="43137"/>
                    </a:srgbClr>
                  </a:outerShdw>
                </a:effectLst>
              </a:rPr>
              <a:t>分频器（</a:t>
            </a:r>
            <a:r>
              <a:rPr lang="en-US" altLang="zh-CN" b="1" dirty="0" err="1">
                <a:solidFill>
                  <a:srgbClr val="00CC00"/>
                </a:solidFill>
                <a:effectLst>
                  <a:outerShdw blurRad="38100" dist="38100" dir="2700000" algn="tl">
                    <a:srgbClr val="000000">
                      <a:alpha val="43137"/>
                    </a:srgbClr>
                  </a:outerShdw>
                </a:effectLst>
              </a:rPr>
              <a:t>FreqDiv</a:t>
            </a:r>
            <a:r>
              <a:rPr lang="zh-CN" altLang="zh-CN" b="1" dirty="0">
                <a:solidFill>
                  <a:srgbClr val="00CC00"/>
                </a:solidFill>
                <a:effectLst>
                  <a:outerShdw blurRad="38100" dist="38100" dir="2700000" algn="tl">
                    <a:srgbClr val="000000">
                      <a:alpha val="43137"/>
                    </a:srgbClr>
                  </a:outerShdw>
                </a:effectLst>
              </a:rPr>
              <a:t>）</a:t>
            </a:r>
            <a:endParaRPr lang="zh-CN" altLang="en-US" b="1" dirty="0">
              <a:solidFill>
                <a:srgbClr val="00CC00"/>
              </a:solidFill>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35</a:t>
            </a:fld>
            <a:endParaRPr lang="zh-CN" altLang="en-US" dirty="0"/>
          </a:p>
        </p:txBody>
      </p:sp>
    </p:spTree>
    <p:extLst>
      <p:ext uri="{BB962C8B-B14F-4D97-AF65-F5344CB8AC3E}">
        <p14:creationId xmlns:p14="http://schemas.microsoft.com/office/powerpoint/2010/main" val="3355264138"/>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4786" name="灯片编号占位符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r">
              <a:lnSpc>
                <a:spcPct val="100000"/>
              </a:lnSpc>
              <a:spcBef>
                <a:spcPct val="0"/>
              </a:spcBef>
              <a:spcAft>
                <a:spcPct val="0"/>
              </a:spcAft>
              <a:buClrTx/>
              <a:buSzTx/>
              <a:buFontTx/>
              <a:buNone/>
            </a:pPr>
            <a:fld id="{E1BD317B-18CE-47B4-8C47-DDD533964EC1}" type="slidenum">
              <a:rPr kumimoji="0" lang="en-US" altLang="zh-CN" sz="1400" b="0" smtClean="0">
                <a:solidFill>
                  <a:srgbClr val="FF99FF"/>
                </a:solidFill>
                <a:latin typeface="Arial" panose="020B0604020202020204" pitchFamily="34" charset="0"/>
              </a:rPr>
              <a:pPr algn="r">
                <a:lnSpc>
                  <a:spcPct val="100000"/>
                </a:lnSpc>
                <a:spcBef>
                  <a:spcPct val="0"/>
                </a:spcBef>
                <a:spcAft>
                  <a:spcPct val="0"/>
                </a:spcAft>
                <a:buClrTx/>
                <a:buSzTx/>
                <a:buFontTx/>
                <a:buNone/>
              </a:pPr>
              <a:t>36</a:t>
            </a:fld>
            <a:endParaRPr kumimoji="0" lang="en-US" altLang="zh-CN" sz="1400" b="0">
              <a:solidFill>
                <a:srgbClr val="FF99FF"/>
              </a:solidFill>
              <a:latin typeface="Arial" panose="020B0604020202020204" pitchFamily="34" charset="0"/>
            </a:endParaRPr>
          </a:p>
        </p:txBody>
      </p:sp>
      <p:grpSp>
        <p:nvGrpSpPr>
          <p:cNvPr id="374787" name="Group 2"/>
          <p:cNvGrpSpPr>
            <a:grpSpLocks/>
          </p:cNvGrpSpPr>
          <p:nvPr/>
        </p:nvGrpSpPr>
        <p:grpSpPr bwMode="auto">
          <a:xfrm>
            <a:off x="823823" y="2406770"/>
            <a:ext cx="7681822" cy="4254684"/>
            <a:chOff x="144" y="1392"/>
            <a:chExt cx="5424" cy="2858"/>
          </a:xfrm>
          <a:solidFill>
            <a:schemeClr val="tx1"/>
          </a:solidFill>
        </p:grpSpPr>
        <p:pic>
          <p:nvPicPr>
            <p:cNvPr id="374790" name="Picture 3" descr="锁相环时钟电路原理"/>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 y="1392"/>
              <a:ext cx="5424" cy="2619"/>
            </a:xfrm>
            <a:prstGeom prst="rect">
              <a:avLst/>
            </a:prstGeom>
            <a:grpFill/>
            <a:ln w="28575">
              <a:solidFill>
                <a:schemeClr val="tx1">
                  <a:lumMod val="95000"/>
                </a:schemeClr>
              </a:solidFill>
              <a:miter lim="800000"/>
              <a:headEnd/>
              <a:tailEnd/>
            </a:ln>
          </p:spPr>
        </p:pic>
        <p:sp>
          <p:nvSpPr>
            <p:cNvPr id="374791" name="Rectangle 4"/>
            <p:cNvSpPr>
              <a:spLocks noChangeArrowheads="1"/>
            </p:cNvSpPr>
            <p:nvPr/>
          </p:nvSpPr>
          <p:spPr bwMode="auto">
            <a:xfrm>
              <a:off x="1866" y="4023"/>
              <a:ext cx="2107" cy="227"/>
            </a:xfrm>
            <a:prstGeom prst="rect">
              <a:avLst/>
            </a:prstGeom>
            <a:noFill/>
            <a:ln w="9525">
              <a:noFill/>
              <a:miter lim="800000"/>
              <a:headEnd/>
              <a:tailEnd/>
            </a:ln>
          </p:spPr>
          <p:txBody>
            <a:bodyPr wrap="square">
              <a:spAutoFit/>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eaLnBrk="1" hangingPunct="1">
                <a:lnSpc>
                  <a:spcPct val="100000"/>
                </a:lnSpc>
                <a:spcBef>
                  <a:spcPct val="0"/>
                </a:spcBef>
                <a:spcAft>
                  <a:spcPct val="0"/>
                </a:spcAft>
                <a:buClrTx/>
                <a:buSzTx/>
                <a:buFontTx/>
                <a:buNone/>
              </a:pPr>
              <a:r>
                <a:rPr kumimoji="0" lang="en-US" altLang="zh-CN" sz="1600" b="0" dirty="0">
                  <a:solidFill>
                    <a:schemeClr val="tx1"/>
                  </a:solidFill>
                  <a:latin typeface="Tahoma" panose="020B0604030504040204" pitchFamily="34" charset="0"/>
                </a:rPr>
                <a:t>MC68EZ328</a:t>
              </a:r>
              <a:r>
                <a:rPr kumimoji="0" lang="zh-CN" altLang="en-US" sz="1600" b="0" dirty="0">
                  <a:solidFill>
                    <a:schemeClr val="tx1"/>
                  </a:solidFill>
                  <a:latin typeface="Tahoma" panose="020B0604030504040204" pitchFamily="34" charset="0"/>
                </a:rPr>
                <a:t>的锁相时钟电路</a:t>
              </a:r>
            </a:p>
          </p:txBody>
        </p:sp>
      </p:grpSp>
      <p:sp>
        <p:nvSpPr>
          <p:cNvPr id="241669" name="AutoShape 5"/>
          <p:cNvSpPr>
            <a:spLocks noChangeArrowheads="1"/>
          </p:cNvSpPr>
          <p:nvPr/>
        </p:nvSpPr>
        <p:spPr bwMode="auto">
          <a:xfrm>
            <a:off x="189781" y="422694"/>
            <a:ext cx="4934309" cy="1984076"/>
          </a:xfrm>
          <a:prstGeom prst="wedgeRoundRectCallout">
            <a:avLst>
              <a:gd name="adj1" fmla="val -13727"/>
              <a:gd name="adj2" fmla="val 72093"/>
              <a:gd name="adj3" fmla="val 16667"/>
            </a:avLst>
          </a:prstGeom>
          <a:solidFill>
            <a:srgbClr val="008000"/>
          </a:solidFill>
          <a:ln w="9525">
            <a:solidFill>
              <a:srgbClr val="C0C0C0"/>
            </a:solidFill>
            <a:miter lim="800000"/>
            <a:headEnd/>
            <a:tailEnd/>
          </a:ln>
          <a:effectLst/>
        </p:spPr>
        <p:txBody>
          <a:bodyPr lIns="0" rIns="0"/>
          <a:lstStyle/>
          <a:p>
            <a:pPr marL="365125" indent="-365125" algn="ctr" eaLnBrk="1" hangingPunct="1">
              <a:defRPr/>
            </a:pPr>
            <a:r>
              <a:rPr lang="en-US" altLang="zh-CN" b="1" dirty="0">
                <a:solidFill>
                  <a:srgbClr val="FFC000"/>
                </a:solidFill>
                <a:latin typeface="Tahoma" pitchFamily="34" charset="0"/>
              </a:rPr>
              <a:t>4</a:t>
            </a:r>
            <a:r>
              <a:rPr lang="zh-CN" altLang="en-US" b="1" dirty="0">
                <a:solidFill>
                  <a:srgbClr val="FFC000"/>
                </a:solidFill>
                <a:latin typeface="Tahoma" pitchFamily="34" charset="0"/>
              </a:rPr>
              <a:t>种时钟</a:t>
            </a:r>
          </a:p>
          <a:p>
            <a:pPr marL="365125" indent="-365125" algn="just" eaLnBrk="1" hangingPunct="1">
              <a:buFontTx/>
              <a:buBlip>
                <a:blip r:embed="rId4"/>
              </a:buBlip>
              <a:defRPr/>
            </a:pPr>
            <a:r>
              <a:rPr lang="en-US" altLang="zh-CN" dirty="0">
                <a:latin typeface="Tahoma" pitchFamily="34" charset="0"/>
              </a:rPr>
              <a:t>CLK32</a:t>
            </a:r>
            <a:r>
              <a:rPr lang="zh-CN" altLang="en-US" dirty="0">
                <a:latin typeface="Tahoma" pitchFamily="34" charset="0"/>
              </a:rPr>
              <a:t>：</a:t>
            </a:r>
            <a:r>
              <a:rPr lang="en-US" altLang="zh-CN" dirty="0">
                <a:latin typeface="Tahoma" pitchFamily="34" charset="0"/>
              </a:rPr>
              <a:t>32KHz</a:t>
            </a:r>
            <a:r>
              <a:rPr lang="zh-CN" altLang="en-US" dirty="0">
                <a:latin typeface="Tahoma" pitchFamily="34" charset="0"/>
              </a:rPr>
              <a:t>的时钟源。送给实时时钟电路，完成嵌入式处理器的日历时钟功能；</a:t>
            </a:r>
          </a:p>
          <a:p>
            <a:pPr marL="365125" indent="-365125" algn="just" eaLnBrk="1" hangingPunct="1">
              <a:buFontTx/>
              <a:buBlip>
                <a:blip r:embed="rId4"/>
              </a:buBlip>
              <a:defRPr/>
            </a:pPr>
            <a:r>
              <a:rPr lang="en-US" altLang="zh-CN" dirty="0">
                <a:latin typeface="Tahoma" pitchFamily="34" charset="0"/>
              </a:rPr>
              <a:t>LCDCLK</a:t>
            </a:r>
            <a:r>
              <a:rPr lang="zh-CN" altLang="en-US" dirty="0">
                <a:latin typeface="Tahoma" pitchFamily="34" charset="0"/>
              </a:rPr>
              <a:t>：液晶控制器的时钟；</a:t>
            </a:r>
          </a:p>
          <a:p>
            <a:pPr marL="365125" indent="-365125" algn="just" eaLnBrk="1" hangingPunct="1">
              <a:buFontTx/>
              <a:buBlip>
                <a:blip r:embed="rId4"/>
              </a:buBlip>
              <a:defRPr/>
            </a:pPr>
            <a:r>
              <a:rPr lang="en-US" altLang="zh-CN" dirty="0">
                <a:latin typeface="Tahoma" pitchFamily="34" charset="0"/>
              </a:rPr>
              <a:t>DMACLK</a:t>
            </a:r>
            <a:r>
              <a:rPr lang="zh-CN" altLang="en-US" dirty="0">
                <a:latin typeface="Tahoma" pitchFamily="34" charset="0"/>
              </a:rPr>
              <a:t>：</a:t>
            </a:r>
            <a:r>
              <a:rPr lang="en-US" altLang="zh-CN" dirty="0">
                <a:latin typeface="Tahoma" pitchFamily="34" charset="0"/>
              </a:rPr>
              <a:t>DMA</a:t>
            </a:r>
            <a:r>
              <a:rPr lang="zh-CN" altLang="en-US" dirty="0">
                <a:latin typeface="Tahoma" pitchFamily="34" charset="0"/>
              </a:rPr>
              <a:t>控制器时钟；</a:t>
            </a:r>
          </a:p>
          <a:p>
            <a:pPr marL="365125" indent="-365125" algn="just" eaLnBrk="1" hangingPunct="1">
              <a:buFontTx/>
              <a:buBlip>
                <a:blip r:embed="rId4"/>
              </a:buBlip>
              <a:defRPr/>
            </a:pPr>
            <a:r>
              <a:rPr lang="en-US" altLang="zh-CN" dirty="0">
                <a:latin typeface="Tahoma" pitchFamily="34" charset="0"/>
              </a:rPr>
              <a:t>SYSCLK</a:t>
            </a:r>
            <a:r>
              <a:rPr lang="zh-CN" altLang="en-US" dirty="0">
                <a:latin typeface="Tahoma" pitchFamily="34" charset="0"/>
              </a:rPr>
              <a:t>：系统主时钟；</a:t>
            </a:r>
          </a:p>
        </p:txBody>
      </p:sp>
      <p:pic>
        <p:nvPicPr>
          <p:cNvPr id="374789" name="图片 6"/>
          <p:cNvPicPr>
            <a:picLocks noChangeAspect="1" noChangeArrowheads="1"/>
          </p:cNvPicPr>
          <p:nvPr/>
        </p:nvPicPr>
        <p:blipFill>
          <a:blip r:embed="rId5">
            <a:duotone>
              <a:prstClr val="black"/>
              <a:schemeClr val="accent5">
                <a:tint val="45000"/>
                <a:satMod val="400000"/>
              </a:schemeClr>
            </a:duotone>
            <a:extLst>
              <a:ext uri="{28A0092B-C50C-407E-A947-70E740481C1C}">
                <a14:useLocalDpi xmlns:a14="http://schemas.microsoft.com/office/drawing/2010/main" val="0"/>
              </a:ext>
            </a:extLst>
          </a:blip>
          <a:srcRect/>
          <a:stretch>
            <a:fillRect/>
          </a:stretch>
        </p:blipFill>
        <p:spPr bwMode="auto">
          <a:xfrm>
            <a:off x="5269332" y="422694"/>
            <a:ext cx="3810000" cy="126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822895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1669"/>
                                        </p:tgtEl>
                                        <p:attrNameLst>
                                          <p:attrName>style.visibility</p:attrName>
                                        </p:attrNameLst>
                                      </p:cBhvr>
                                      <p:to>
                                        <p:strVal val="visible"/>
                                      </p:to>
                                    </p:set>
                                    <p:animEffect transition="in" filter="fade">
                                      <p:cBhvr>
                                        <p:cTn id="7" dur="2000"/>
                                        <p:tgtEl>
                                          <p:spTgt spid="2416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9"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500" y="1199073"/>
            <a:ext cx="8044180" cy="5087434"/>
          </a:xfrm>
        </p:spPr>
        <p:txBody>
          <a:bodyPr>
            <a:normAutofit/>
          </a:bodyPr>
          <a:lstStyle/>
          <a:p>
            <a:r>
              <a:rPr lang="zh-CN" altLang="zh-CN" sz="2400" b="1" dirty="0"/>
              <a:t>处理器内部时钟树</a:t>
            </a:r>
            <a:endParaRPr lang="en-US" altLang="zh-CN" sz="2400" b="1" dirty="0"/>
          </a:p>
          <a:p>
            <a:pPr lvl="1"/>
            <a:r>
              <a:rPr lang="zh-CN" altLang="en-US" sz="2200" dirty="0"/>
              <a:t>在</a:t>
            </a:r>
            <a:r>
              <a:rPr lang="zh-CN" altLang="zh-CN" sz="2200" dirty="0"/>
              <a:t>基本时钟基础上，通过扩展锁相环、分频器等电路就可以将几个输入时钟转换为多种类型和用途的时钟</a:t>
            </a:r>
            <a:r>
              <a:rPr lang="zh-CN" altLang="en-US" sz="2200" dirty="0"/>
              <a:t>；</a:t>
            </a:r>
            <a:endParaRPr lang="en-US" altLang="zh-CN" sz="2200" dirty="0"/>
          </a:p>
          <a:p>
            <a:pPr lvl="1"/>
            <a:r>
              <a:rPr lang="zh-CN" altLang="zh-CN" sz="2200" dirty="0"/>
              <a:t>提供了可由软件操作的、用于配置时钟的一组寄存器。</a:t>
            </a:r>
            <a:endParaRPr lang="en-US" altLang="zh-CN" sz="2200" dirty="0"/>
          </a:p>
          <a:p>
            <a:pPr lvl="1"/>
            <a:endParaRPr lang="zh-CN" altLang="en-US" sz="22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37</a:t>
            </a:fld>
            <a:endParaRPr lang="zh-CN" altLang="en-US" dirty="0"/>
          </a:p>
        </p:txBody>
      </p:sp>
    </p:spTree>
    <p:extLst>
      <p:ext uri="{BB962C8B-B14F-4D97-AF65-F5344CB8AC3E}">
        <p14:creationId xmlns:p14="http://schemas.microsoft.com/office/powerpoint/2010/main" val="3810846584"/>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t>延伸：</a:t>
            </a:r>
            <a:r>
              <a:rPr lang="zh-CN" altLang="zh-CN" sz="2400" dirty="0"/>
              <a:t>时钟管理与低功耗设计</a:t>
            </a:r>
            <a:endParaRPr lang="en-US" altLang="zh-CN" sz="2400" dirty="0"/>
          </a:p>
          <a:p>
            <a:pPr lvl="1"/>
            <a:r>
              <a:rPr lang="zh-CN" altLang="zh-CN" sz="2200" dirty="0"/>
              <a:t>动态电压调节、动态时钟频率以及控制启用的外设数量等是优化系统性能、降低功耗的重要方式</a:t>
            </a:r>
            <a:r>
              <a:rPr lang="zh-CN" altLang="en-US" sz="2200" dirty="0"/>
              <a:t>！</a:t>
            </a:r>
            <a:endParaRPr lang="en-US" altLang="zh-CN" sz="2200" dirty="0"/>
          </a:p>
          <a:p>
            <a:pPr lvl="2"/>
            <a:r>
              <a:rPr lang="zh-CN" altLang="en-US" b="1" dirty="0">
                <a:solidFill>
                  <a:srgbClr val="FF99FF"/>
                </a:solidFill>
              </a:rPr>
              <a:t>调节电压，控制频率；</a:t>
            </a:r>
            <a:endParaRPr lang="en-US" altLang="zh-CN" b="1" dirty="0">
              <a:solidFill>
                <a:srgbClr val="FF99FF"/>
              </a:solidFill>
            </a:endParaRPr>
          </a:p>
          <a:p>
            <a:pPr lvl="2"/>
            <a:r>
              <a:rPr lang="zh-CN" altLang="en-US" b="1" dirty="0">
                <a:solidFill>
                  <a:srgbClr val="FF99FF"/>
                </a:solidFill>
              </a:rPr>
              <a:t>选择时钟源。</a:t>
            </a:r>
            <a:endParaRPr lang="en-US" altLang="zh-CN" b="1" dirty="0">
              <a:solidFill>
                <a:srgbClr val="FF99FF"/>
              </a:solidFill>
            </a:endParaRPr>
          </a:p>
          <a:p>
            <a:pPr lvl="1"/>
            <a:endParaRPr lang="en-US" altLang="zh-CN" sz="2200" dirty="0"/>
          </a:p>
          <a:p>
            <a:pPr lvl="1"/>
            <a:endParaRPr lang="zh-CN" altLang="en-US" sz="22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38</a:t>
            </a:fld>
            <a:endParaRPr lang="zh-CN" altLang="en-US" dirty="0"/>
          </a:p>
        </p:txBody>
      </p:sp>
      <p:sp>
        <p:nvSpPr>
          <p:cNvPr id="7" name="矩形 6"/>
          <p:cNvSpPr/>
          <p:nvPr/>
        </p:nvSpPr>
        <p:spPr>
          <a:xfrm>
            <a:off x="5794271" y="5620199"/>
            <a:ext cx="3166251" cy="307777"/>
          </a:xfrm>
          <a:prstGeom prst="rect">
            <a:avLst/>
          </a:prstGeom>
        </p:spPr>
        <p:txBody>
          <a:bodyPr wrap="none">
            <a:spAutoFit/>
          </a:bodyPr>
          <a:lstStyle/>
          <a:p>
            <a:pPr algn="ctr"/>
            <a:r>
              <a:rPr lang="en-US" altLang="zh-CN" sz="1400" kern="100" dirty="0">
                <a:latin typeface="Times New Roman" panose="02020603050405020304" pitchFamily="18" charset="0"/>
              </a:rPr>
              <a:t>STM32 L1</a:t>
            </a:r>
            <a:r>
              <a:rPr lang="zh-CN" altLang="zh-CN" sz="1400" kern="100" dirty="0">
                <a:latin typeface="Times New Roman" panose="02020603050405020304" pitchFamily="18" charset="0"/>
                <a:cs typeface="Times New Roman" panose="02020603050405020304" pitchFamily="18" charset="0"/>
              </a:rPr>
              <a:t>性能与</a:t>
            </a:r>
            <a:r>
              <a:rPr lang="en-US" altLang="zh-CN" sz="1400" kern="100" dirty="0">
                <a:latin typeface="Times New Roman" panose="02020603050405020304" pitchFamily="18" charset="0"/>
              </a:rPr>
              <a:t>V</a:t>
            </a:r>
            <a:r>
              <a:rPr lang="en-US" altLang="zh-CN" sz="1400" kern="100" baseline="-25000" dirty="0">
                <a:latin typeface="Times New Roman" panose="02020603050405020304" pitchFamily="18" charset="0"/>
              </a:rPr>
              <a:t>DD</a:t>
            </a:r>
            <a:r>
              <a:rPr lang="zh-CN" altLang="zh-CN" sz="1400" kern="100" dirty="0">
                <a:latin typeface="Times New Roman" panose="02020603050405020304" pitchFamily="18" charset="0"/>
                <a:cs typeface="Times New Roman" panose="02020603050405020304" pitchFamily="18" charset="0"/>
              </a:rPr>
              <a:t>和</a:t>
            </a:r>
            <a:r>
              <a:rPr lang="en-US" altLang="zh-CN" sz="1400" kern="100" dirty="0">
                <a:latin typeface="Times New Roman" panose="02020603050405020304" pitchFamily="18" charset="0"/>
              </a:rPr>
              <a:t>V</a:t>
            </a:r>
            <a:r>
              <a:rPr lang="en-US" altLang="zh-CN" sz="1400" kern="100" baseline="-25000" dirty="0">
                <a:latin typeface="Times New Roman" panose="02020603050405020304" pitchFamily="18" charset="0"/>
              </a:rPr>
              <a:t>CORE</a:t>
            </a:r>
            <a:r>
              <a:rPr lang="zh-CN" altLang="zh-CN" sz="1400" kern="100" dirty="0">
                <a:latin typeface="Times New Roman" panose="02020603050405020304" pitchFamily="18" charset="0"/>
                <a:cs typeface="Times New Roman" panose="02020603050405020304" pitchFamily="18" charset="0"/>
              </a:rPr>
              <a:t>电压关系</a:t>
            </a:r>
            <a:endParaRPr lang="zh-CN" altLang="en-US" sz="1400" dirty="0"/>
          </a:p>
        </p:txBody>
      </p:sp>
      <p:pic>
        <p:nvPicPr>
          <p:cNvPr id="10" name="图片 9"/>
          <p:cNvPicPr>
            <a:picLocks noChangeAspect="1"/>
          </p:cNvPicPr>
          <p:nvPr/>
        </p:nvPicPr>
        <p:blipFill>
          <a:blip r:embed="rId3"/>
          <a:stretch>
            <a:fillRect/>
          </a:stretch>
        </p:blipFill>
        <p:spPr>
          <a:xfrm>
            <a:off x="5713095" y="3000314"/>
            <a:ext cx="3400425" cy="2543175"/>
          </a:xfrm>
          <a:prstGeom prst="rect">
            <a:avLst/>
          </a:prstGeom>
        </p:spPr>
      </p:pic>
      <p:pic>
        <p:nvPicPr>
          <p:cNvPr id="11" name="图片 10"/>
          <p:cNvPicPr>
            <a:picLocks noChangeAspect="1"/>
          </p:cNvPicPr>
          <p:nvPr/>
        </p:nvPicPr>
        <p:blipFill>
          <a:blip r:embed="rId4"/>
          <a:stretch>
            <a:fillRect/>
          </a:stretch>
        </p:blipFill>
        <p:spPr>
          <a:xfrm>
            <a:off x="505618" y="3866964"/>
            <a:ext cx="5133493" cy="1362392"/>
          </a:xfrm>
          <a:prstGeom prst="rect">
            <a:avLst/>
          </a:prstGeom>
        </p:spPr>
      </p:pic>
    </p:spTree>
    <p:extLst>
      <p:ext uri="{BB962C8B-B14F-4D97-AF65-F5344CB8AC3E}">
        <p14:creationId xmlns:p14="http://schemas.microsoft.com/office/powerpoint/2010/main" val="1461039485"/>
      </p:ext>
    </p:extLst>
  </p:cSld>
  <p:clrMapOvr>
    <a:masterClrMapping/>
  </p:clrMapOvr>
  <p:transition spd="med">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39</a:t>
            </a:fld>
            <a:endParaRPr lang="zh-CN" altLang="en-US" dirty="0"/>
          </a:p>
        </p:txBody>
      </p:sp>
      <p:sp>
        <p:nvSpPr>
          <p:cNvPr id="6" name="内容占位符 2"/>
          <p:cNvSpPr>
            <a:spLocks noGrp="1"/>
          </p:cNvSpPr>
          <p:nvPr>
            <p:ph idx="1"/>
          </p:nvPr>
        </p:nvSpPr>
        <p:spPr>
          <a:xfrm>
            <a:off x="532335" y="2829464"/>
            <a:ext cx="8188971" cy="785004"/>
          </a:xfrm>
        </p:spPr>
        <p:txBody>
          <a:bodyPr>
            <a:normAutofit/>
          </a:bodyPr>
          <a:lstStyle/>
          <a:p>
            <a:pPr marL="0" indent="0" algn="ctr">
              <a:buNone/>
            </a:pPr>
            <a:r>
              <a:rPr lang="en-US" altLang="zh-CN" sz="2800" b="1" dirty="0">
                <a:effectLst>
                  <a:outerShdw blurRad="38100" dist="38100" dir="2700000" algn="tl">
                    <a:srgbClr val="000000">
                      <a:alpha val="43137"/>
                    </a:srgbClr>
                  </a:outerShdw>
                </a:effectLst>
              </a:rPr>
              <a:t>5.4 </a:t>
            </a:r>
            <a:r>
              <a:rPr lang="zh-CN" altLang="en-US" sz="2800" b="1" dirty="0">
                <a:effectLst>
                  <a:outerShdw blurRad="38100" dist="38100" dir="2700000" algn="tl">
                    <a:srgbClr val="000000">
                      <a:alpha val="43137"/>
                    </a:srgbClr>
                  </a:outerShdw>
                </a:effectLst>
              </a:rPr>
              <a:t>电路抖动与消抖</a:t>
            </a:r>
            <a:endParaRPr lang="en-US" altLang="zh-C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65068285"/>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pPr>
              <a:defRPr/>
            </a:pPr>
            <a:endParaRPr lang="zh-CN" altLang="en-US"/>
          </a:p>
        </p:txBody>
      </p:sp>
      <p:sp>
        <p:nvSpPr>
          <p:cNvPr id="333827" name="内容占位符 4"/>
          <p:cNvSpPr>
            <a:spLocks noGrp="1"/>
          </p:cNvSpPr>
          <p:nvPr>
            <p:ph idx="1"/>
          </p:nvPr>
        </p:nvSpPr>
        <p:spPr>
          <a:xfrm>
            <a:off x="571499" y="1199073"/>
            <a:ext cx="8071485" cy="1600206"/>
          </a:xfrm>
        </p:spPr>
        <p:txBody>
          <a:bodyPr/>
          <a:lstStyle/>
          <a:p>
            <a:r>
              <a:rPr lang="zh-CN" altLang="en-US" dirty="0"/>
              <a:t>最小系统的外围电路</a:t>
            </a:r>
            <a:endParaRPr lang="en-US" altLang="zh-CN" dirty="0"/>
          </a:p>
          <a:p>
            <a:pPr lvl="1"/>
            <a:r>
              <a:rPr lang="zh-CN" altLang="en-US" dirty="0"/>
              <a:t>芯片、器件正常工作所需要的电路；</a:t>
            </a:r>
            <a:endParaRPr lang="en-US" altLang="zh-CN" dirty="0"/>
          </a:p>
          <a:p>
            <a:pPr lvl="1"/>
            <a:r>
              <a:rPr lang="zh-CN" altLang="en-US" dirty="0"/>
              <a:t>供电电路、复位电路、时钟电路</a:t>
            </a:r>
            <a:r>
              <a:rPr lang="en-US" altLang="zh-CN" dirty="0"/>
              <a:t>……</a:t>
            </a:r>
          </a:p>
          <a:p>
            <a:pPr lvl="1"/>
            <a:r>
              <a:rPr lang="zh-CN" altLang="en-US" dirty="0">
                <a:solidFill>
                  <a:srgbClr val="FFC000"/>
                </a:solidFill>
              </a:rPr>
              <a:t>学习、设计、调试，先从最小系统做起！</a:t>
            </a:r>
            <a:endParaRPr lang="en-US" altLang="zh-CN" dirty="0">
              <a:solidFill>
                <a:srgbClr val="FFC000"/>
              </a:solidFill>
            </a:endParaRPr>
          </a:p>
          <a:p>
            <a:pPr lvl="1"/>
            <a:endParaRPr lang="en-US" altLang="zh-CN" dirty="0"/>
          </a:p>
          <a:p>
            <a:pPr lvl="1"/>
            <a:endParaRPr lang="zh-CN" altLang="en-US" dirty="0"/>
          </a:p>
        </p:txBody>
      </p:sp>
      <p:sp>
        <p:nvSpPr>
          <p:cNvPr id="333828" name="灯片编号占位符 2"/>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just">
              <a:lnSpc>
                <a:spcPct val="110000"/>
              </a:lnSpc>
              <a:spcBef>
                <a:spcPct val="10000"/>
              </a:spcBef>
              <a:spcAft>
                <a:spcPct val="10000"/>
              </a:spcAft>
              <a:buClr>
                <a:srgbClr val="FF0000"/>
              </a:buClr>
              <a:buSzPct val="90000"/>
              <a:buFont typeface="Wingdings" panose="05000000000000000000" pitchFamily="2" charset="2"/>
              <a:buChar char="o"/>
              <a:defRPr kumimoji="1" sz="2800" b="1">
                <a:solidFill>
                  <a:srgbClr val="000099"/>
                </a:solidFill>
                <a:latin typeface="Times New Roman" panose="02020603050405020304" pitchFamily="18" charset="0"/>
                <a:ea typeface="宋体" panose="02010600030101010101" pitchFamily="2" charset="-122"/>
                <a:cs typeface="Times New Roman" panose="02020603050405020304" pitchFamily="18" charset="0"/>
              </a:defRPr>
            </a:lvl1pPr>
            <a:lvl2pPr marL="742950" indent="-285750" algn="just">
              <a:lnSpc>
                <a:spcPct val="110000"/>
              </a:lnSpc>
              <a:spcBef>
                <a:spcPct val="10000"/>
              </a:spcBef>
              <a:spcAft>
                <a:spcPct val="10000"/>
              </a:spcAft>
              <a:buClr>
                <a:srgbClr val="00FF00"/>
              </a:buClr>
              <a:buSzPct val="90000"/>
              <a:buFont typeface="Wingdings" panose="05000000000000000000" pitchFamily="2" charset="2"/>
              <a:buChar char="o"/>
              <a:defRPr kumimoji="1" sz="24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2pPr>
            <a:lvl3pPr marL="1143000" indent="-228600" algn="just">
              <a:lnSpc>
                <a:spcPct val="110000"/>
              </a:lnSpc>
              <a:spcBef>
                <a:spcPct val="10000"/>
              </a:spcBef>
              <a:spcAft>
                <a:spcPct val="10000"/>
              </a:spcAft>
              <a:buClr>
                <a:srgbClr val="0000FF"/>
              </a:buClr>
              <a:buSzPct val="90000"/>
              <a:buFont typeface="Wingdings" panose="05000000000000000000" pitchFamily="2" charset="2"/>
              <a:buChar char="o"/>
              <a:defRPr kumimoji="1" sz="2000" b="1">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ea typeface="黑体" panose="02010609060101010101" pitchFamily="49" charset="-122"/>
                <a:cs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cs typeface="Times New Roman" panose="02020603050405020304" pitchFamily="18" charset="0"/>
              </a:defRPr>
            </a:lvl9pPr>
          </a:lstStyle>
          <a:p>
            <a:pPr algn="ctr">
              <a:lnSpc>
                <a:spcPct val="100000"/>
              </a:lnSpc>
              <a:spcBef>
                <a:spcPct val="0"/>
              </a:spcBef>
              <a:spcAft>
                <a:spcPct val="0"/>
              </a:spcAft>
              <a:buClrTx/>
              <a:buSzTx/>
              <a:buFontTx/>
              <a:buNone/>
            </a:pPr>
            <a:fld id="{FB9EF021-D5E1-4491-A054-67D520614436}" type="slidenum">
              <a:rPr lang="en-US" altLang="zh-CN" sz="2400" b="0">
                <a:solidFill>
                  <a:schemeClr val="tx1">
                    <a:tint val="75000"/>
                  </a:schemeClr>
                </a:solidFill>
                <a:latin typeface="+mn-lt"/>
                <a:ea typeface="+mn-ea"/>
                <a:cs typeface="+mn-cs"/>
              </a:rPr>
              <a:pPr algn="ctr">
                <a:lnSpc>
                  <a:spcPct val="100000"/>
                </a:lnSpc>
                <a:spcBef>
                  <a:spcPct val="0"/>
                </a:spcBef>
                <a:spcAft>
                  <a:spcPct val="0"/>
                </a:spcAft>
                <a:buClrTx/>
                <a:buSzTx/>
                <a:buFontTx/>
                <a:buNone/>
              </a:pPr>
              <a:t>4</a:t>
            </a:fld>
            <a:endParaRPr lang="en-US" altLang="zh-CN" sz="2400" b="0" dirty="0">
              <a:solidFill>
                <a:schemeClr val="tx1">
                  <a:tint val="75000"/>
                </a:schemeClr>
              </a:solidFill>
              <a:latin typeface="+mn-lt"/>
              <a:ea typeface="+mn-ea"/>
              <a:cs typeface="+mn-cs"/>
            </a:endParaRPr>
          </a:p>
        </p:txBody>
      </p:sp>
      <p:pic>
        <p:nvPicPr>
          <p:cNvPr id="333829" name="Picture 5"/>
          <p:cNvPicPr>
            <a:picLocks noChangeAspect="1" noChangeArrowheads="1"/>
          </p:cNvPicPr>
          <p:nvPr/>
        </p:nvPicPr>
        <p:blipFill>
          <a:blip r:embed="rId2">
            <a:extLst>
              <a:ext uri="{BEBA8EAE-BF5A-486C-A8C5-ECC9F3942E4B}">
                <a14:imgProps xmlns:a14="http://schemas.microsoft.com/office/drawing/2010/main">
                  <a14:imgLayer r:embed="rId3">
                    <a14:imgEffect>
                      <a14:colorTemperature colorTemp="8800"/>
                    </a14:imgEffect>
                  </a14:imgLayer>
                </a14:imgProps>
              </a:ext>
              <a:ext uri="{28A0092B-C50C-407E-A947-70E740481C1C}">
                <a14:useLocalDpi xmlns:a14="http://schemas.microsoft.com/office/drawing/2010/main" val="0"/>
              </a:ext>
            </a:extLst>
          </a:blip>
          <a:srcRect t="2901" b="5202"/>
          <a:stretch>
            <a:fillRect/>
          </a:stretch>
        </p:blipFill>
        <p:spPr bwMode="auto">
          <a:xfrm>
            <a:off x="814118" y="2799279"/>
            <a:ext cx="3887637" cy="3962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3830" name="Picture 7"/>
          <p:cNvPicPr>
            <a:picLocks noChangeAspect="1" noChangeArrowheads="1"/>
          </p:cNvPicPr>
          <p:nvPr/>
        </p:nvPicPr>
        <p:blipFill>
          <a:blip r:embed="rId4">
            <a:extLst>
              <a:ext uri="{BEBA8EAE-BF5A-486C-A8C5-ECC9F3942E4B}">
                <a14:imgProps xmlns:a14="http://schemas.microsoft.com/office/drawing/2010/main">
                  <a14:imgLayer r:embed="rId5">
                    <a14:imgEffect>
                      <a14:colorTemperature colorTemp="8800"/>
                    </a14:imgEffect>
                    <a14:imgEffect>
                      <a14:saturation sat="300000"/>
                    </a14:imgEffect>
                  </a14:imgLayer>
                </a14:imgProps>
              </a:ext>
              <a:ext uri="{28A0092B-C50C-407E-A947-70E740481C1C}">
                <a14:useLocalDpi xmlns:a14="http://schemas.microsoft.com/office/drawing/2010/main" val="0"/>
              </a:ext>
            </a:extLst>
          </a:blip>
          <a:srcRect/>
          <a:stretch>
            <a:fillRect/>
          </a:stretch>
        </p:blipFill>
        <p:spPr bwMode="auto">
          <a:xfrm>
            <a:off x="4907596" y="2799279"/>
            <a:ext cx="3735388"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6163047"/>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382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2400" dirty="0"/>
              <a:t>抖动</a:t>
            </a:r>
            <a:r>
              <a:rPr lang="zh-CN" altLang="en-US" sz="2400" dirty="0"/>
              <a:t>：</a:t>
            </a:r>
            <a:r>
              <a:rPr lang="zh-CN" altLang="zh-CN" sz="2400" dirty="0">
                <a:solidFill>
                  <a:schemeClr val="tx1"/>
                </a:solidFill>
              </a:rPr>
              <a:t>电子设备中开关引脚的通</a:t>
            </a:r>
            <a:r>
              <a:rPr lang="zh-CN" altLang="en-US" sz="2400" dirty="0">
                <a:solidFill>
                  <a:schemeClr val="tx1"/>
                </a:solidFill>
              </a:rPr>
              <a:t>断</a:t>
            </a:r>
            <a:r>
              <a:rPr lang="zh-CN" altLang="zh-CN" sz="2400" dirty="0">
                <a:solidFill>
                  <a:schemeClr val="tx1"/>
                </a:solidFill>
              </a:rPr>
              <a:t>可能会产生多个信号，或者由于电磁干扰会在信号线上耦合出本不应该出现的毛刺信号</a:t>
            </a:r>
            <a:r>
              <a:rPr lang="zh-CN" altLang="en-US" sz="2400" dirty="0">
                <a:solidFill>
                  <a:schemeClr val="tx1"/>
                </a:solidFill>
              </a:rPr>
              <a:t>；</a:t>
            </a:r>
            <a:endParaRPr lang="en-US" altLang="zh-CN" sz="2400" dirty="0">
              <a:solidFill>
                <a:schemeClr val="tx1"/>
              </a:solidFill>
            </a:endParaRPr>
          </a:p>
          <a:p>
            <a:pPr lvl="1"/>
            <a:r>
              <a:rPr lang="zh-CN" altLang="zh-CN" sz="2200" dirty="0"/>
              <a:t>特征</a:t>
            </a:r>
            <a:r>
              <a:rPr lang="en-US" altLang="zh-CN" sz="2200" dirty="0"/>
              <a:t>—</a:t>
            </a:r>
            <a:r>
              <a:rPr lang="zh-CN" altLang="zh-CN" sz="2200" dirty="0"/>
              <a:t>随机出现且能量极小，其幅值和宽度都远小于正常信号</a:t>
            </a:r>
            <a:r>
              <a:rPr lang="zh-CN" altLang="en-US" sz="2200" dirty="0"/>
              <a:t>。</a:t>
            </a:r>
            <a:endParaRPr lang="en-US" altLang="zh-CN" sz="2200" dirty="0"/>
          </a:p>
          <a:p>
            <a:pPr lvl="1"/>
            <a:endParaRPr lang="en-US" altLang="zh-CN" sz="2200" dirty="0"/>
          </a:p>
          <a:p>
            <a:r>
              <a:rPr lang="zh-CN" altLang="en-US" sz="2400" dirty="0"/>
              <a:t>危害：</a:t>
            </a:r>
            <a:r>
              <a:rPr lang="zh-CN" altLang="zh-CN" sz="2400" dirty="0">
                <a:solidFill>
                  <a:schemeClr val="tx1"/>
                </a:solidFill>
              </a:rPr>
              <a:t>这些额外产生的</a:t>
            </a:r>
            <a:r>
              <a:rPr lang="en-US" altLang="zh-CN" sz="2400" dirty="0">
                <a:solidFill>
                  <a:schemeClr val="tx1"/>
                </a:solidFill>
              </a:rPr>
              <a:t>“</a:t>
            </a:r>
            <a:r>
              <a:rPr lang="zh-CN" altLang="zh-CN" sz="2400" dirty="0">
                <a:solidFill>
                  <a:schemeClr val="tx1"/>
                </a:solidFill>
              </a:rPr>
              <a:t>假信号</a:t>
            </a:r>
            <a:r>
              <a:rPr lang="en-US" altLang="zh-CN" sz="2400" dirty="0">
                <a:solidFill>
                  <a:schemeClr val="tx1"/>
                </a:solidFill>
              </a:rPr>
              <a:t>”</a:t>
            </a:r>
            <a:r>
              <a:rPr lang="zh-CN" altLang="zh-CN" sz="2400" dirty="0">
                <a:solidFill>
                  <a:schemeClr val="tx1"/>
                </a:solidFill>
              </a:rPr>
              <a:t>会使得系统出现错误的响应或行为，对于电子设备而言是非常有害的。</a:t>
            </a:r>
            <a:endParaRPr lang="zh-CN" altLang="en-US" sz="2400" dirty="0">
              <a:solidFill>
                <a:schemeClr val="tx1"/>
              </a:solidFill>
            </a:endParaRP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40</a:t>
            </a:fld>
            <a:endParaRPr lang="zh-CN" altLang="en-US" dirty="0"/>
          </a:p>
        </p:txBody>
      </p:sp>
    </p:spTree>
    <p:extLst>
      <p:ext uri="{BB962C8B-B14F-4D97-AF65-F5344CB8AC3E}">
        <p14:creationId xmlns:p14="http://schemas.microsoft.com/office/powerpoint/2010/main" val="842357331"/>
      </p:ext>
    </p:extLst>
  </p:cSld>
  <p:clrMapOvr>
    <a:masterClrMapping/>
  </p:clrMapOvr>
  <p:transition spd="med">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zh-CN" sz="2400" dirty="0"/>
              <a:t>消除抖动</a:t>
            </a:r>
            <a:endParaRPr lang="en-US" altLang="zh-CN" sz="2400" dirty="0"/>
          </a:p>
          <a:p>
            <a:pPr lvl="1"/>
            <a:r>
              <a:rPr lang="zh-CN" altLang="zh-CN" sz="2000" b="1" dirty="0">
                <a:solidFill>
                  <a:srgbClr val="FF99FF"/>
                </a:solidFill>
              </a:rPr>
              <a:t>优化硬件</a:t>
            </a:r>
            <a:r>
              <a:rPr lang="zh-CN" altLang="en-US" sz="2000" b="1" dirty="0">
                <a:solidFill>
                  <a:srgbClr val="FF99FF"/>
                </a:solidFill>
              </a:rPr>
              <a:t>设计</a:t>
            </a:r>
            <a:endParaRPr lang="en-US" altLang="zh-CN" sz="2000" b="1" dirty="0">
              <a:solidFill>
                <a:srgbClr val="FF99FF"/>
              </a:solidFill>
            </a:endParaRPr>
          </a:p>
          <a:p>
            <a:pPr lvl="2"/>
            <a:r>
              <a:rPr lang="en-US" altLang="zh-CN" b="1" dirty="0">
                <a:solidFill>
                  <a:srgbClr val="00CC00"/>
                </a:solidFill>
                <a:effectLst>
                  <a:outerShdw blurRad="38100" dist="38100" dir="2700000" algn="tl">
                    <a:srgbClr val="000000">
                      <a:alpha val="43137"/>
                    </a:srgbClr>
                  </a:outerShdw>
                </a:effectLst>
              </a:rPr>
              <a:t>RC</a:t>
            </a:r>
            <a:r>
              <a:rPr lang="zh-CN" altLang="zh-CN" b="1" dirty="0">
                <a:solidFill>
                  <a:srgbClr val="00CC00"/>
                </a:solidFill>
                <a:effectLst>
                  <a:outerShdw blurRad="38100" dist="38100" dir="2700000" algn="tl">
                    <a:srgbClr val="000000">
                      <a:alpha val="43137"/>
                    </a:srgbClr>
                  </a:outerShdw>
                </a:effectLst>
              </a:rPr>
              <a:t>消抖电路</a:t>
            </a:r>
            <a:endParaRPr lang="en-US" altLang="zh-CN" b="1" dirty="0">
              <a:solidFill>
                <a:srgbClr val="00CC00"/>
              </a:solidFill>
              <a:effectLst>
                <a:outerShdw blurRad="38100" dist="38100" dir="2700000" algn="tl">
                  <a:srgbClr val="000000">
                    <a:alpha val="43137"/>
                  </a:srgbClr>
                </a:outerShdw>
              </a:effectLst>
            </a:endParaRPr>
          </a:p>
          <a:p>
            <a:pPr lvl="2"/>
            <a:r>
              <a:rPr lang="zh-CN" altLang="zh-CN" b="1" dirty="0">
                <a:solidFill>
                  <a:srgbClr val="00CC00"/>
                </a:solidFill>
                <a:effectLst>
                  <a:outerShdw blurRad="38100" dist="38100" dir="2700000" algn="tl">
                    <a:srgbClr val="000000">
                      <a:alpha val="43137"/>
                    </a:srgbClr>
                  </a:outerShdw>
                </a:effectLst>
              </a:rPr>
              <a:t>基于</a:t>
            </a:r>
            <a:r>
              <a:rPr lang="en-US" altLang="zh-CN" b="1" dirty="0">
                <a:solidFill>
                  <a:srgbClr val="00CC00"/>
                </a:solidFill>
                <a:effectLst>
                  <a:outerShdw blurRad="38100" dist="38100" dir="2700000" algn="tl">
                    <a:srgbClr val="000000">
                      <a:alpha val="43137"/>
                    </a:srgbClr>
                  </a:outerShdw>
                </a:effectLst>
              </a:rPr>
              <a:t>RS</a:t>
            </a:r>
            <a:r>
              <a:rPr lang="zh-CN" altLang="zh-CN" b="1" dirty="0">
                <a:solidFill>
                  <a:srgbClr val="00CC00"/>
                </a:solidFill>
                <a:effectLst>
                  <a:outerShdw blurRad="38100" dist="38100" dir="2700000" algn="tl">
                    <a:srgbClr val="000000">
                      <a:alpha val="43137"/>
                    </a:srgbClr>
                  </a:outerShdw>
                </a:effectLst>
              </a:rPr>
              <a:t>双稳态触发器的电路消抖</a:t>
            </a:r>
            <a:endParaRPr lang="en-US" altLang="zh-CN" b="1" dirty="0">
              <a:solidFill>
                <a:srgbClr val="00CC00"/>
              </a:solidFill>
              <a:effectLst>
                <a:outerShdw blurRad="38100" dist="38100" dir="2700000" algn="tl">
                  <a:srgbClr val="000000">
                    <a:alpha val="43137"/>
                  </a:srgbClr>
                </a:outerShdw>
              </a:effectLst>
            </a:endParaRPr>
          </a:p>
          <a:p>
            <a:pPr lvl="2"/>
            <a:r>
              <a:rPr lang="zh-CN" altLang="zh-CN" b="1" dirty="0">
                <a:solidFill>
                  <a:srgbClr val="00CC00"/>
                </a:solidFill>
                <a:effectLst>
                  <a:outerShdw blurRad="38100" dist="38100" dir="2700000" algn="tl">
                    <a:srgbClr val="000000">
                      <a:alpha val="43137"/>
                    </a:srgbClr>
                  </a:outerShdw>
                </a:effectLst>
              </a:rPr>
              <a:t>专用消抖器件</a:t>
            </a:r>
            <a:endParaRPr lang="zh-CN" altLang="en-US" b="1" dirty="0">
              <a:solidFill>
                <a:srgbClr val="00CC00"/>
              </a:solidFill>
              <a:effectLst>
                <a:outerShdw blurRad="38100" dist="38100" dir="2700000" algn="tl">
                  <a:srgbClr val="000000">
                    <a:alpha val="43137"/>
                  </a:srgbClr>
                </a:outerShdw>
              </a:effectLst>
            </a:endParaRP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41</a:t>
            </a:fld>
            <a:endParaRPr lang="zh-CN" altLang="en-US" dirty="0"/>
          </a:p>
        </p:txBody>
      </p:sp>
      <p:sp>
        <p:nvSpPr>
          <p:cNvPr id="12" name="矩形 11"/>
          <p:cNvSpPr/>
          <p:nvPr/>
        </p:nvSpPr>
        <p:spPr>
          <a:xfrm>
            <a:off x="5806260" y="3088087"/>
            <a:ext cx="2938625" cy="307777"/>
          </a:xfrm>
          <a:prstGeom prst="rect">
            <a:avLst/>
          </a:prstGeom>
        </p:spPr>
        <p:txBody>
          <a:bodyPr wrap="none">
            <a:spAutoFit/>
          </a:bodyPr>
          <a:lstStyle/>
          <a:p>
            <a:r>
              <a:rPr lang="zh-CN" altLang="zh-CN" sz="1400" kern="100" dirty="0">
                <a:latin typeface="Times New Roman" panose="02020603050405020304" pitchFamily="18" charset="0"/>
                <a:cs typeface="Times New Roman" panose="02020603050405020304" pitchFamily="18" charset="0"/>
              </a:rPr>
              <a:t>基于</a:t>
            </a:r>
            <a:r>
              <a:rPr lang="en-US" altLang="zh-CN" sz="1400" kern="100" dirty="0">
                <a:latin typeface="Times New Roman" panose="02020603050405020304" pitchFamily="18" charset="0"/>
              </a:rPr>
              <a:t>MAX6818</a:t>
            </a:r>
            <a:r>
              <a:rPr lang="zh-CN" altLang="en-US" sz="1400" kern="100" dirty="0">
                <a:latin typeface="Times New Roman" panose="02020603050405020304" pitchFamily="18" charset="0"/>
              </a:rPr>
              <a:t>的</a:t>
            </a:r>
            <a:r>
              <a:rPr lang="zh-CN" altLang="zh-CN" sz="1400" kern="100" dirty="0">
                <a:latin typeface="Times New Roman" panose="02020603050405020304" pitchFamily="18" charset="0"/>
                <a:cs typeface="Times New Roman" panose="02020603050405020304" pitchFamily="18" charset="0"/>
              </a:rPr>
              <a:t>开关数据采集电路</a:t>
            </a:r>
            <a:endParaRPr lang="zh-CN" altLang="en-US" sz="1400" dirty="0"/>
          </a:p>
        </p:txBody>
      </p:sp>
      <p:sp>
        <p:nvSpPr>
          <p:cNvPr id="14" name="圆角矩形 13"/>
          <p:cNvSpPr/>
          <p:nvPr/>
        </p:nvSpPr>
        <p:spPr>
          <a:xfrm>
            <a:off x="1245242" y="5004118"/>
            <a:ext cx="7150002" cy="1777093"/>
          </a:xfrm>
          <a:prstGeom prst="roundRect">
            <a:avLst>
              <a:gd name="adj" fmla="val 21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2"/>
            <a:r>
              <a:rPr lang="zh-CN" altLang="zh-CN" sz="2000" dirty="0"/>
              <a:t>硬件消抖是解决信号抖动的根本方式</a:t>
            </a:r>
            <a:r>
              <a:rPr lang="zh-CN" altLang="en-US" sz="2000" dirty="0"/>
              <a:t>！</a:t>
            </a:r>
            <a:endParaRPr lang="en-US" altLang="zh-CN" sz="2000" dirty="0"/>
          </a:p>
          <a:p>
            <a:pPr marL="0" lvl="2"/>
            <a:r>
              <a:rPr lang="zh-CN" altLang="zh-CN" sz="2000" dirty="0">
                <a:solidFill>
                  <a:srgbClr val="FFFF00"/>
                </a:solidFill>
              </a:rPr>
              <a:t>缺点</a:t>
            </a:r>
            <a:r>
              <a:rPr lang="zh-CN" altLang="en-US" sz="2000" dirty="0">
                <a:solidFill>
                  <a:srgbClr val="FFFF00"/>
                </a:solidFill>
              </a:rPr>
              <a:t>在于：</a:t>
            </a:r>
            <a:endParaRPr lang="en-US" altLang="zh-CN" sz="2000" dirty="0">
              <a:solidFill>
                <a:srgbClr val="FFFF00"/>
              </a:solidFill>
            </a:endParaRPr>
          </a:p>
          <a:p>
            <a:pPr marL="0" lvl="2"/>
            <a:r>
              <a:rPr lang="zh-CN" altLang="zh-CN" sz="2000" dirty="0"/>
              <a:t>第一是增加硬件设计的复杂度和成本</a:t>
            </a:r>
            <a:r>
              <a:rPr lang="zh-CN" altLang="en-US" sz="2000" dirty="0"/>
              <a:t>；</a:t>
            </a:r>
            <a:endParaRPr lang="en-US" altLang="zh-CN" sz="2000" dirty="0"/>
          </a:p>
          <a:p>
            <a:pPr marL="0" lvl="2"/>
            <a:r>
              <a:rPr lang="zh-CN" altLang="zh-CN" sz="2000" dirty="0"/>
              <a:t>第二是当硬件中噪声不可避免时，优化硬件可能无法解决问题，同时由于硬件的加工、调试会使整个项目周期显著延长。</a:t>
            </a:r>
            <a:endParaRPr lang="en-US" altLang="zh-CN" sz="2000" dirty="0"/>
          </a:p>
        </p:txBody>
      </p:sp>
      <p:pic>
        <p:nvPicPr>
          <p:cNvPr id="15" name="图片 14"/>
          <p:cNvPicPr>
            <a:picLocks noChangeAspect="1"/>
          </p:cNvPicPr>
          <p:nvPr/>
        </p:nvPicPr>
        <p:blipFill>
          <a:blip r:embed="rId2"/>
          <a:stretch>
            <a:fillRect/>
          </a:stretch>
        </p:blipFill>
        <p:spPr>
          <a:xfrm>
            <a:off x="5699760" y="3409200"/>
            <a:ext cx="3009105" cy="1514718"/>
          </a:xfrm>
          <a:prstGeom prst="rect">
            <a:avLst/>
          </a:prstGeom>
        </p:spPr>
      </p:pic>
      <p:pic>
        <p:nvPicPr>
          <p:cNvPr id="16" name="图片 15"/>
          <p:cNvPicPr>
            <a:picLocks noChangeAspect="1"/>
          </p:cNvPicPr>
          <p:nvPr/>
        </p:nvPicPr>
        <p:blipFill>
          <a:blip r:embed="rId3"/>
          <a:stretch>
            <a:fillRect/>
          </a:stretch>
        </p:blipFill>
        <p:spPr>
          <a:xfrm>
            <a:off x="312022" y="3239120"/>
            <a:ext cx="4914900" cy="1488691"/>
          </a:xfrm>
          <a:prstGeom prst="rect">
            <a:avLst/>
          </a:prstGeom>
        </p:spPr>
      </p:pic>
      <p:pic>
        <p:nvPicPr>
          <p:cNvPr id="17" name="图片 16"/>
          <p:cNvPicPr>
            <a:picLocks noChangeAspect="1"/>
          </p:cNvPicPr>
          <p:nvPr/>
        </p:nvPicPr>
        <p:blipFill>
          <a:blip r:embed="rId4"/>
          <a:stretch>
            <a:fillRect/>
          </a:stretch>
        </p:blipFill>
        <p:spPr>
          <a:xfrm>
            <a:off x="5556309" y="704369"/>
            <a:ext cx="3438525" cy="2333625"/>
          </a:xfrm>
          <a:prstGeom prst="rect">
            <a:avLst/>
          </a:prstGeom>
        </p:spPr>
      </p:pic>
    </p:spTree>
    <p:extLst>
      <p:ext uri="{BB962C8B-B14F-4D97-AF65-F5344CB8AC3E}">
        <p14:creationId xmlns:p14="http://schemas.microsoft.com/office/powerpoint/2010/main" val="226814846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9" presetClass="emph" presetSubtype="0" nodeType="withEffect">
                                  <p:stCondLst>
                                    <p:cond delay="0"/>
                                  </p:stCondLst>
                                  <p:childTnLst>
                                    <p:set>
                                      <p:cBhvr rctx="PPT">
                                        <p:cTn id="12" dur="indefinite"/>
                                        <p:tgtEl>
                                          <p:spTgt spid="3">
                                            <p:txEl>
                                              <p:pRg st="2" end="2"/>
                                            </p:txEl>
                                          </p:spTgt>
                                        </p:tgtEl>
                                        <p:attrNameLst>
                                          <p:attrName>style.opacity</p:attrName>
                                        </p:attrNameLst>
                                      </p:cBhvr>
                                      <p:to>
                                        <p:strVal val="0.5"/>
                                      </p:to>
                                    </p:set>
                                    <p:animEffect filter="image" prLst="opacity: 0.5">
                                      <p:cBhvr rctx="IE">
                                        <p:cTn id="13" dur="indefinite"/>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par>
                                <p:cTn id="18" presetID="9" presetClass="emph" presetSubtype="0" nodeType="withEffect">
                                  <p:stCondLst>
                                    <p:cond delay="0"/>
                                  </p:stCondLst>
                                  <p:childTnLst>
                                    <p:set>
                                      <p:cBhvr rctx="PPT">
                                        <p:cTn id="19" dur="indefinite"/>
                                        <p:tgtEl>
                                          <p:spTgt spid="3">
                                            <p:txEl>
                                              <p:pRg st="3" end="3"/>
                                            </p:txEl>
                                          </p:spTgt>
                                        </p:tgtEl>
                                        <p:attrNameLst>
                                          <p:attrName>style.opacity</p:attrName>
                                        </p:attrNameLst>
                                      </p:cBhvr>
                                      <p:to>
                                        <p:strVal val="0.5"/>
                                      </p:to>
                                    </p:set>
                                    <p:animEffect filter="image" prLst="opacity: 0.5">
                                      <p:cBhvr rctx="IE">
                                        <p:cTn id="20" dur="indefinite"/>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2"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p:tgtEl>
                                          <p:spTgt spid="14"/>
                                        </p:tgtEl>
                                        <p:attrNameLst>
                                          <p:attrName>ppt_x</p:attrName>
                                        </p:attrNameLst>
                                      </p:cBhvr>
                                      <p:tavLst>
                                        <p:tav tm="0">
                                          <p:val>
                                            <p:strVal val="#ppt_x+#ppt_w*1.125000"/>
                                          </p:val>
                                        </p:tav>
                                        <p:tav tm="100000">
                                          <p:val>
                                            <p:strVal val="#ppt_x"/>
                                          </p:val>
                                        </p:tav>
                                      </p:tavLst>
                                    </p:anim>
                                    <p:animEffect transition="in" filter="wipe(left)">
                                      <p:cBhvr>
                                        <p:cTn id="2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zh-CN" altLang="zh-CN" sz="2200" b="1" dirty="0">
                <a:solidFill>
                  <a:srgbClr val="FF99FF"/>
                </a:solidFill>
              </a:rPr>
              <a:t>优化硬件</a:t>
            </a:r>
            <a:r>
              <a:rPr lang="zh-CN" altLang="en-US" sz="2200" b="1" dirty="0">
                <a:solidFill>
                  <a:srgbClr val="FF99FF"/>
                </a:solidFill>
              </a:rPr>
              <a:t>设计</a:t>
            </a:r>
            <a:endParaRPr lang="en-US" altLang="zh-CN" sz="2200" b="1" dirty="0">
              <a:solidFill>
                <a:srgbClr val="FF99FF"/>
              </a:solidFill>
            </a:endParaRPr>
          </a:p>
          <a:p>
            <a:pPr lvl="2"/>
            <a:r>
              <a:rPr lang="zh-CN" altLang="zh-CN" b="1" dirty="0"/>
              <a:t>基于采样统计思想的软件消抖</a:t>
            </a:r>
            <a:endParaRPr lang="en-US" altLang="zh-CN" b="1" dirty="0">
              <a:solidFill>
                <a:srgbClr val="FF99FF"/>
              </a:solidFill>
            </a:endParaRPr>
          </a:p>
          <a:p>
            <a:pPr lvl="2"/>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42</a:t>
            </a:fld>
            <a:endParaRPr lang="zh-CN" altLang="en-US" dirty="0"/>
          </a:p>
        </p:txBody>
      </p:sp>
      <p:pic>
        <p:nvPicPr>
          <p:cNvPr id="7" name="图片 6"/>
          <p:cNvPicPr>
            <a:picLocks noChangeAspect="1"/>
          </p:cNvPicPr>
          <p:nvPr/>
        </p:nvPicPr>
        <p:blipFill>
          <a:blip r:embed="rId2">
            <a:duotone>
              <a:schemeClr val="accent1">
                <a:shade val="45000"/>
                <a:satMod val="135000"/>
              </a:schemeClr>
              <a:prstClr val="white"/>
            </a:duotone>
          </a:blip>
          <a:stretch>
            <a:fillRect/>
          </a:stretch>
        </p:blipFill>
        <p:spPr>
          <a:xfrm>
            <a:off x="4098025" y="2510287"/>
            <a:ext cx="4900279" cy="3210284"/>
          </a:xfrm>
          <a:prstGeom prst="rect">
            <a:avLst/>
          </a:prstGeom>
        </p:spPr>
      </p:pic>
      <p:pic>
        <p:nvPicPr>
          <p:cNvPr id="10" name="图片 9"/>
          <p:cNvPicPr>
            <a:picLocks noChangeAspect="1"/>
          </p:cNvPicPr>
          <p:nvPr/>
        </p:nvPicPr>
        <p:blipFill>
          <a:blip r:embed="rId3"/>
          <a:stretch>
            <a:fillRect/>
          </a:stretch>
        </p:blipFill>
        <p:spPr>
          <a:xfrm>
            <a:off x="782187" y="3699568"/>
            <a:ext cx="3105150" cy="1524000"/>
          </a:xfrm>
          <a:prstGeom prst="rect">
            <a:avLst/>
          </a:prstGeom>
        </p:spPr>
      </p:pic>
    </p:spTree>
    <p:extLst>
      <p:ext uri="{BB962C8B-B14F-4D97-AF65-F5344CB8AC3E}">
        <p14:creationId xmlns:p14="http://schemas.microsoft.com/office/powerpoint/2010/main" val="408059887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ppt_x</p:attrName>
                                        </p:attrNameLst>
                                      </p:cBhvr>
                                      <p:tavLst>
                                        <p:tav tm="0">
                                          <p:val>
                                            <p:strVal val="#ppt_x-#ppt_w*1.125000"/>
                                          </p:val>
                                        </p:tav>
                                        <p:tav tm="100000">
                                          <p:val>
                                            <p:strVal val="#ppt_x"/>
                                          </p:val>
                                        </p:tav>
                                      </p:tavLst>
                                    </p:anim>
                                    <p:animEffect transition="in" filter="wipe(right)">
                                      <p:cBhvr>
                                        <p:cTn id="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499" y="1199073"/>
            <a:ext cx="8071485" cy="1199070"/>
          </a:xfrm>
        </p:spPr>
        <p:txBody>
          <a:bodyPr/>
          <a:lstStyle/>
          <a:p>
            <a:pPr lvl="2"/>
            <a:r>
              <a:rPr lang="zh-CN" altLang="zh-CN" b="1" dirty="0"/>
              <a:t>噪声识别消抖</a:t>
            </a:r>
            <a:endParaRPr lang="en-US" altLang="zh-CN" b="1" dirty="0"/>
          </a:p>
          <a:p>
            <a:pPr lvl="3"/>
            <a:r>
              <a:rPr lang="zh-CN" altLang="zh-CN" sz="2000" b="1" dirty="0">
                <a:solidFill>
                  <a:srgbClr val="00CC00"/>
                </a:solidFill>
                <a:effectLst>
                  <a:outerShdw blurRad="38100" dist="38100" dir="2700000" algn="tl">
                    <a:srgbClr val="000000">
                      <a:alpha val="43137"/>
                    </a:srgbClr>
                  </a:outerShdw>
                </a:effectLst>
              </a:rPr>
              <a:t>耦合噪声信号的特点</a:t>
            </a:r>
            <a:r>
              <a:rPr lang="zh-CN" altLang="en-US" sz="2000" b="1" dirty="0">
                <a:solidFill>
                  <a:srgbClr val="00CC00"/>
                </a:solidFill>
                <a:effectLst>
                  <a:outerShdw blurRad="38100" dist="38100" dir="2700000" algn="tl">
                    <a:srgbClr val="000000">
                      <a:alpha val="43137"/>
                    </a:srgbClr>
                  </a:outerShdw>
                </a:effectLst>
              </a:rPr>
              <a:t>之一</a:t>
            </a:r>
            <a:r>
              <a:rPr lang="zh-CN" altLang="zh-CN" sz="2000" b="1" dirty="0">
                <a:solidFill>
                  <a:srgbClr val="00CC00"/>
                </a:solidFill>
                <a:effectLst>
                  <a:outerShdw blurRad="38100" dist="38100" dir="2700000" algn="tl">
                    <a:srgbClr val="000000">
                      <a:alpha val="43137"/>
                    </a:srgbClr>
                  </a:outerShdw>
                </a:effectLst>
              </a:rPr>
              <a:t>就是宽度</a:t>
            </a:r>
            <a:r>
              <a:rPr lang="zh-CN" altLang="en-US" sz="2000" b="1" dirty="0">
                <a:solidFill>
                  <a:srgbClr val="00CC00"/>
                </a:solidFill>
                <a:effectLst>
                  <a:outerShdw blurRad="38100" dist="38100" dir="2700000" algn="tl">
                    <a:srgbClr val="000000">
                      <a:alpha val="43137"/>
                    </a:srgbClr>
                  </a:outerShdw>
                </a:effectLst>
              </a:rPr>
              <a:t>极小于正常信号；</a:t>
            </a:r>
            <a:endParaRPr lang="en-US" altLang="zh-CN" sz="2000" b="1" dirty="0">
              <a:solidFill>
                <a:srgbClr val="00CC00"/>
              </a:solidFill>
              <a:effectLst>
                <a:outerShdw blurRad="38100" dist="38100" dir="2700000" algn="tl">
                  <a:srgbClr val="000000">
                    <a:alpha val="43137"/>
                  </a:srgbClr>
                </a:outerShdw>
              </a:effectLst>
            </a:endParaRPr>
          </a:p>
          <a:p>
            <a:pPr lvl="3"/>
            <a:r>
              <a:rPr lang="zh-CN" altLang="en-US" sz="2000" b="1" dirty="0">
                <a:solidFill>
                  <a:srgbClr val="00CC00"/>
                </a:solidFill>
                <a:effectLst>
                  <a:outerShdw blurRad="38100" dist="38100" dir="2700000" algn="tl">
                    <a:srgbClr val="000000">
                      <a:alpha val="43137"/>
                    </a:srgbClr>
                  </a:outerShdw>
                </a:effectLst>
              </a:rPr>
              <a:t>上升沿计时、下降沿计时，计算信号时长（宽度）。</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43</a:t>
            </a:fld>
            <a:endParaRPr lang="zh-CN" altLang="en-US" dirty="0"/>
          </a:p>
        </p:txBody>
      </p:sp>
      <p:pic>
        <p:nvPicPr>
          <p:cNvPr id="6" name="图片 5"/>
          <p:cNvPicPr>
            <a:picLocks noChangeAspect="1"/>
          </p:cNvPicPr>
          <p:nvPr/>
        </p:nvPicPr>
        <p:blipFill>
          <a:blip r:embed="rId2"/>
          <a:stretch>
            <a:fillRect/>
          </a:stretch>
        </p:blipFill>
        <p:spPr>
          <a:xfrm>
            <a:off x="1926272" y="3342640"/>
            <a:ext cx="6369241" cy="1582420"/>
          </a:xfrm>
          <a:prstGeom prst="rect">
            <a:avLst/>
          </a:prstGeom>
        </p:spPr>
      </p:pic>
    </p:spTree>
    <p:extLst>
      <p:ext uri="{BB962C8B-B14F-4D97-AF65-F5344CB8AC3E}">
        <p14:creationId xmlns:p14="http://schemas.microsoft.com/office/powerpoint/2010/main" val="1325260109"/>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a:t>小结</a:t>
            </a:r>
            <a:endParaRPr lang="en-US" altLang="zh-CN" dirty="0"/>
          </a:p>
          <a:p>
            <a:pPr lvl="1"/>
            <a:r>
              <a:rPr lang="zh-CN" altLang="en-US" dirty="0"/>
              <a:t>最小系统</a:t>
            </a:r>
            <a:endParaRPr lang="en-US" altLang="zh-CN" dirty="0"/>
          </a:p>
          <a:p>
            <a:pPr lvl="1"/>
            <a:r>
              <a:rPr lang="zh-CN" altLang="en-US" dirty="0"/>
              <a:t>外围电路及延伸</a:t>
            </a:r>
            <a:endParaRPr lang="en-US" altLang="zh-CN" dirty="0"/>
          </a:p>
          <a:p>
            <a:pPr lvl="1"/>
            <a:r>
              <a:rPr lang="zh-CN" altLang="en-US" dirty="0"/>
              <a:t>电路抖动与消除方法</a:t>
            </a:r>
            <a:endParaRPr lang="en-US" altLang="zh-CN" dirty="0"/>
          </a:p>
          <a:p>
            <a:pPr lvl="1"/>
            <a:endParaRPr lang="en-US" altLang="zh-CN" dirty="0"/>
          </a:p>
          <a:p>
            <a:pPr lvl="1"/>
            <a:endParaRPr lang="en-US" altLang="zh-CN" dirty="0"/>
          </a:p>
          <a:p>
            <a:pPr lvl="1"/>
            <a:endParaRPr lang="en-US" altLang="zh-CN" dirty="0"/>
          </a:p>
          <a:p>
            <a:r>
              <a:rPr lang="zh-CN" altLang="en-US"/>
              <a:t>作业</a:t>
            </a:r>
            <a:endParaRPr lang="en-US" altLang="zh-CN"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44</a:t>
            </a:fld>
            <a:endParaRPr lang="zh-CN" altLang="en-US" dirty="0"/>
          </a:p>
        </p:txBody>
      </p:sp>
    </p:spTree>
    <p:extLst>
      <p:ext uri="{BB962C8B-B14F-4D97-AF65-F5344CB8AC3E}">
        <p14:creationId xmlns:p14="http://schemas.microsoft.com/office/powerpoint/2010/main" val="3892000120"/>
      </p:ext>
    </p:extLst>
  </p:cSld>
  <p:clrMapOvr>
    <a:masterClrMapping/>
  </p:clrMapOvr>
  <p:transition spd="med">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45</a:t>
            </a:fld>
            <a:endParaRPr lang="zh-CN" altLang="en-US" dirty="0"/>
          </a:p>
        </p:txBody>
      </p:sp>
    </p:spTree>
    <p:extLst>
      <p:ext uri="{BB962C8B-B14F-4D97-AF65-F5344CB8AC3E}">
        <p14:creationId xmlns:p14="http://schemas.microsoft.com/office/powerpoint/2010/main" val="1117574225"/>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5</a:t>
            </a:fld>
            <a:endParaRPr lang="zh-CN" altLang="en-US" dirty="0"/>
          </a:p>
        </p:txBody>
      </p:sp>
      <p:sp>
        <p:nvSpPr>
          <p:cNvPr id="6" name="内容占位符 2"/>
          <p:cNvSpPr>
            <a:spLocks noGrp="1"/>
          </p:cNvSpPr>
          <p:nvPr>
            <p:ph idx="1"/>
          </p:nvPr>
        </p:nvSpPr>
        <p:spPr>
          <a:xfrm>
            <a:off x="532335" y="2829464"/>
            <a:ext cx="8188971" cy="785004"/>
          </a:xfrm>
        </p:spPr>
        <p:txBody>
          <a:bodyPr>
            <a:normAutofit/>
          </a:bodyPr>
          <a:lstStyle/>
          <a:p>
            <a:pPr marL="0" indent="0" algn="ctr">
              <a:buNone/>
            </a:pPr>
            <a:r>
              <a:rPr lang="en-US" altLang="zh-CN" sz="2800" b="1" dirty="0">
                <a:effectLst>
                  <a:outerShdw blurRad="38100" dist="38100" dir="2700000" algn="tl">
                    <a:srgbClr val="000000">
                      <a:alpha val="43137"/>
                    </a:srgbClr>
                  </a:outerShdw>
                </a:effectLst>
              </a:rPr>
              <a:t>5.1 </a:t>
            </a:r>
            <a:r>
              <a:rPr lang="zh-CN" altLang="en-US" sz="2800" b="1" dirty="0">
                <a:effectLst>
                  <a:outerShdw blurRad="38100" dist="38100" dir="2700000" algn="tl">
                    <a:srgbClr val="000000">
                      <a:alpha val="43137"/>
                    </a:srgbClr>
                  </a:outerShdw>
                </a:effectLst>
              </a:rPr>
              <a:t>电源电路（回顾、导入）</a:t>
            </a:r>
            <a:endParaRPr lang="en-US" altLang="zh-CN" sz="28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055330893"/>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571499" y="1199073"/>
            <a:ext cx="8071485" cy="3761864"/>
          </a:xfrm>
        </p:spPr>
        <p:txBody>
          <a:bodyPr/>
          <a:lstStyle/>
          <a:p>
            <a:r>
              <a:rPr lang="zh-CN" altLang="zh-CN" dirty="0"/>
              <a:t>供电电路</a:t>
            </a:r>
            <a:endParaRPr lang="en-US" altLang="zh-CN" dirty="0"/>
          </a:p>
          <a:p>
            <a:pPr lvl="1"/>
            <a:r>
              <a:rPr lang="zh-CN" altLang="zh-CN" dirty="0"/>
              <a:t>是嵌入式系统硬件的基本组成，为系统提供一种或多种负载能力的电压输出</a:t>
            </a:r>
            <a:r>
              <a:rPr lang="zh-CN" altLang="en-US" dirty="0"/>
              <a:t>；</a:t>
            </a:r>
            <a:endParaRPr lang="en-US" altLang="zh-CN" dirty="0"/>
          </a:p>
          <a:p>
            <a:pPr lvl="1"/>
            <a:r>
              <a:rPr lang="zh-CN" altLang="en-US" dirty="0"/>
              <a:t>其</a:t>
            </a:r>
            <a:r>
              <a:rPr lang="zh-CN" altLang="zh-CN" dirty="0"/>
              <a:t>稳定性对整个系统硬件的安全、可靠运行具有重要影响</a:t>
            </a:r>
            <a:r>
              <a:rPr lang="zh-CN" altLang="en-US" dirty="0"/>
              <a:t>；</a:t>
            </a:r>
            <a:endParaRPr lang="en-US" altLang="zh-CN" dirty="0"/>
          </a:p>
          <a:p>
            <a:pPr lvl="1"/>
            <a:r>
              <a:rPr lang="zh-CN" altLang="en-US" dirty="0"/>
              <a:t>嵌入式系统中大都采用</a:t>
            </a:r>
            <a:r>
              <a:rPr lang="zh-CN" altLang="zh-CN" dirty="0">
                <a:solidFill>
                  <a:srgbClr val="FFC000"/>
                </a:solidFill>
                <a:latin typeface="楷体" panose="02010609060101010101" pitchFamily="49" charset="-122"/>
                <a:ea typeface="楷体" panose="02010609060101010101" pitchFamily="49" charset="-122"/>
              </a:rPr>
              <a:t>直流稳压电源电路</a:t>
            </a:r>
            <a:endParaRPr lang="en-US" altLang="zh-CN" dirty="0">
              <a:latin typeface="楷体" panose="02010609060101010101" pitchFamily="49" charset="-122"/>
              <a:ea typeface="楷体" panose="02010609060101010101" pitchFamily="49" charset="-122"/>
            </a:endParaRPr>
          </a:p>
          <a:p>
            <a:pPr lvl="1"/>
            <a:r>
              <a:rPr lang="zh-CN" altLang="en-US" dirty="0">
                <a:solidFill>
                  <a:srgbClr val="FFC000"/>
                </a:solidFill>
                <a:latin typeface="楷体" panose="02010609060101010101" pitchFamily="49" charset="-122"/>
                <a:ea typeface="楷体" panose="02010609060101010101" pitchFamily="49" charset="-122"/>
              </a:rPr>
              <a:t>供电电路设计</a:t>
            </a:r>
            <a:endParaRPr lang="en-US" altLang="zh-CN" dirty="0">
              <a:solidFill>
                <a:srgbClr val="FFC000"/>
              </a:solidFill>
              <a:latin typeface="楷体" panose="02010609060101010101" pitchFamily="49" charset="-122"/>
              <a:ea typeface="楷体" panose="02010609060101010101" pitchFamily="49" charset="-122"/>
            </a:endParaRPr>
          </a:p>
          <a:p>
            <a:pPr lvl="2"/>
            <a:r>
              <a:rPr lang="zh-CN" altLang="en-US" dirty="0">
                <a:solidFill>
                  <a:srgbClr val="FFFFCC"/>
                </a:solidFill>
                <a:effectLst>
                  <a:outerShdw blurRad="38100" dist="38100" dir="2700000" algn="tl">
                    <a:srgbClr val="000000">
                      <a:alpha val="43137"/>
                    </a:srgbClr>
                  </a:outerShdw>
                </a:effectLst>
              </a:rPr>
              <a:t>包括下图中的全部，或者后端部分；</a:t>
            </a:r>
            <a:endParaRPr lang="en-US" altLang="zh-CN" dirty="0">
              <a:solidFill>
                <a:srgbClr val="FFFFCC"/>
              </a:solidFill>
              <a:effectLst>
                <a:outerShdw blurRad="38100" dist="38100" dir="2700000" algn="tl">
                  <a:srgbClr val="000000">
                    <a:alpha val="43137"/>
                  </a:srgbClr>
                </a:outerShdw>
              </a:effectLst>
            </a:endParaRPr>
          </a:p>
          <a:p>
            <a:pPr lvl="2"/>
            <a:r>
              <a:rPr lang="zh-CN" altLang="en-US" dirty="0">
                <a:solidFill>
                  <a:srgbClr val="FFFFCC"/>
                </a:solidFill>
                <a:effectLst>
                  <a:outerShdw blurRad="38100" dist="38100" dir="2700000" algn="tl">
                    <a:srgbClr val="000000">
                      <a:alpha val="43137"/>
                    </a:srgbClr>
                  </a:outerShdw>
                </a:effectLst>
              </a:rPr>
              <a:t>可采用元件搭建，也可以直接采用电源器件。</a:t>
            </a: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6</a:t>
            </a:fld>
            <a:endParaRPr lang="zh-CN" altLang="en-US" dirty="0"/>
          </a:p>
        </p:txBody>
      </p:sp>
      <p:sp>
        <p:nvSpPr>
          <p:cNvPr id="7" name="矩形 6"/>
          <p:cNvSpPr/>
          <p:nvPr/>
        </p:nvSpPr>
        <p:spPr>
          <a:xfrm>
            <a:off x="3529413" y="6223033"/>
            <a:ext cx="2236510" cy="338554"/>
          </a:xfrm>
          <a:prstGeom prst="rect">
            <a:avLst/>
          </a:prstGeom>
        </p:spPr>
        <p:txBody>
          <a:bodyPr wrap="none">
            <a:spAutoFit/>
          </a:bodyPr>
          <a:lstStyle/>
          <a:p>
            <a:r>
              <a:rPr lang="zh-CN" altLang="zh-CN" sz="1600" kern="100" dirty="0">
                <a:latin typeface="Times New Roman" panose="02020603050405020304" pitchFamily="18" charset="0"/>
                <a:cs typeface="Times New Roman" panose="02020603050405020304" pitchFamily="18" charset="0"/>
              </a:rPr>
              <a:t>直流稳压电源电路组成</a:t>
            </a:r>
            <a:endParaRPr lang="zh-CN" altLang="en-US" sz="1600" dirty="0"/>
          </a:p>
        </p:txBody>
      </p:sp>
      <p:pic>
        <p:nvPicPr>
          <p:cNvPr id="10" name="图片 9"/>
          <p:cNvPicPr>
            <a:picLocks noChangeAspect="1"/>
          </p:cNvPicPr>
          <p:nvPr/>
        </p:nvPicPr>
        <p:blipFill>
          <a:blip r:embed="rId2"/>
          <a:stretch>
            <a:fillRect/>
          </a:stretch>
        </p:blipFill>
        <p:spPr>
          <a:xfrm>
            <a:off x="1937131" y="4926521"/>
            <a:ext cx="5829300" cy="1019175"/>
          </a:xfrm>
          <a:prstGeom prst="rect">
            <a:avLst/>
          </a:prstGeom>
        </p:spPr>
      </p:pic>
    </p:spTree>
    <p:extLst>
      <p:ext uri="{BB962C8B-B14F-4D97-AF65-F5344CB8AC3E}">
        <p14:creationId xmlns:p14="http://schemas.microsoft.com/office/powerpoint/2010/main" val="3132914621"/>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9" presetClass="emph" presetSubtype="0" nodeType="withEffect">
                                  <p:stCondLst>
                                    <p:cond delay="0"/>
                                  </p:stCondLst>
                                  <p:childTnLst>
                                    <p:set>
                                      <p:cBhvr rctx="PPT">
                                        <p:cTn id="8" dur="indefinite"/>
                                        <p:tgtEl>
                                          <p:spTgt spid="3">
                                            <p:txEl>
                                              <p:pRg st="1" end="1"/>
                                            </p:txEl>
                                          </p:spTgt>
                                        </p:tgtEl>
                                        <p:attrNameLst>
                                          <p:attrName>style.opacity</p:attrName>
                                        </p:attrNameLst>
                                      </p:cBhvr>
                                      <p:to>
                                        <p:strVal val="0.5"/>
                                      </p:to>
                                    </p:set>
                                    <p:animEffect filter="image" prLst="opacity: 0.5">
                                      <p:cBhvr rctx="IE">
                                        <p:cTn id="9" dur="indefinite"/>
                                        <p:tgtEl>
                                          <p:spTgt spid="3">
                                            <p:txEl>
                                              <p:pRg st="1" end="1"/>
                                            </p:txEl>
                                          </p:spTgt>
                                        </p:tgtEl>
                                      </p:cBhvr>
                                    </p:animEffect>
                                  </p:childTnLst>
                                </p:cTn>
                              </p:par>
                              <p:par>
                                <p:cTn id="10" presetID="9" presetClass="emph" presetSubtype="0" nodeType="withEffect">
                                  <p:stCondLst>
                                    <p:cond delay="0"/>
                                  </p:stCondLst>
                                  <p:childTnLst>
                                    <p:set>
                                      <p:cBhvr rctx="PPT">
                                        <p:cTn id="11" dur="indefinite"/>
                                        <p:tgtEl>
                                          <p:spTgt spid="3">
                                            <p:txEl>
                                              <p:pRg st="2" end="2"/>
                                            </p:txEl>
                                          </p:spTgt>
                                        </p:tgtEl>
                                        <p:attrNameLst>
                                          <p:attrName>style.opacity</p:attrName>
                                        </p:attrNameLst>
                                      </p:cBhvr>
                                      <p:to>
                                        <p:strVal val="0.5"/>
                                      </p:to>
                                    </p:set>
                                    <p:animEffect filter="image" prLst="opacity: 0.5">
                                      <p:cBhvr rctx="IE">
                                        <p:cTn id="12" dur="indefinite"/>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9" presetClass="emph" presetSubtype="0" nodeType="withEffect">
                                  <p:stCondLst>
                                    <p:cond delay="0"/>
                                  </p:stCondLst>
                                  <p:childTnLst>
                                    <p:set>
                                      <p:cBhvr rctx="PPT">
                                        <p:cTn id="18" dur="indefinite"/>
                                        <p:tgtEl>
                                          <p:spTgt spid="3">
                                            <p:txEl>
                                              <p:pRg st="3" end="3"/>
                                            </p:txEl>
                                          </p:spTgt>
                                        </p:tgtEl>
                                        <p:attrNameLst>
                                          <p:attrName>style.opacity</p:attrName>
                                        </p:attrNameLst>
                                      </p:cBhvr>
                                      <p:to>
                                        <p:strVal val="0.5"/>
                                      </p:to>
                                    </p:set>
                                    <p:animEffect filter="image" prLst="opacity: 0.5">
                                      <p:cBhvr rctx="IE">
                                        <p:cTn id="19" dur="indefinite"/>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647700"/>
            <a:ext cx="7055380" cy="474663"/>
          </a:xfrm>
        </p:spPr>
        <p:txBody>
          <a:bodyPr/>
          <a:lstStyle/>
          <a:p>
            <a:r>
              <a:rPr lang="zh-CN" altLang="en-US" sz="2400" dirty="0"/>
              <a:t>电源电路示例：</a:t>
            </a:r>
            <a:r>
              <a:rPr lang="en-US" altLang="zh-CN" sz="2400" dirty="0"/>
              <a:t>220V</a:t>
            </a:r>
            <a:r>
              <a:rPr lang="zh-CN" altLang="en-US" sz="2400" dirty="0"/>
              <a:t>交流</a:t>
            </a:r>
            <a:r>
              <a:rPr lang="en-US" altLang="zh-CN" sz="2400" dirty="0"/>
              <a:t>-12V</a:t>
            </a:r>
            <a:r>
              <a:rPr lang="zh-CN" altLang="en-US" sz="2400" dirty="0"/>
              <a:t>直流</a:t>
            </a:r>
            <a:br>
              <a:rPr lang="zh-CN" altLang="en-US" sz="2400" dirty="0"/>
            </a:br>
            <a:endParaRPr lang="zh-CN" altLang="en-US" sz="2400" dirty="0"/>
          </a:p>
        </p:txBody>
      </p:sp>
      <p:sp>
        <p:nvSpPr>
          <p:cNvPr id="3" name="内容占位符 2"/>
          <p:cNvSpPr>
            <a:spLocks noGrp="1"/>
          </p:cNvSpPr>
          <p:nvPr>
            <p:ph idx="1"/>
          </p:nvPr>
        </p:nvSpPr>
        <p:spPr/>
        <p:txBody>
          <a:bodyPr>
            <a:normAutofit/>
          </a:bodyPr>
          <a:lstStyle/>
          <a:p>
            <a:r>
              <a:rPr lang="zh-CN" altLang="zh-CN" sz="2400" dirty="0"/>
              <a:t>基于</a:t>
            </a:r>
            <a:r>
              <a:rPr lang="en-US" altLang="zh-CN" sz="2400" dirty="0"/>
              <a:t>7812</a:t>
            </a:r>
            <a:r>
              <a:rPr lang="zh-CN" altLang="zh-CN" sz="2400" dirty="0"/>
              <a:t>集成稳压管的交流</a:t>
            </a:r>
            <a:r>
              <a:rPr lang="en-US" altLang="zh-CN" sz="2400" dirty="0"/>
              <a:t>220V</a:t>
            </a:r>
            <a:r>
              <a:rPr lang="zh-CN" altLang="zh-CN" sz="2400" dirty="0"/>
              <a:t>转直流</a:t>
            </a:r>
            <a:r>
              <a:rPr lang="en-US" altLang="zh-CN" sz="2400" dirty="0"/>
              <a:t>12V</a:t>
            </a:r>
            <a:r>
              <a:rPr lang="zh-CN" altLang="zh-CN" sz="2400" dirty="0"/>
              <a:t>的电源电路，最大输出电流</a:t>
            </a:r>
            <a:r>
              <a:rPr lang="en-US" altLang="zh-CN" sz="2400" dirty="0"/>
              <a:t>1A</a:t>
            </a:r>
            <a:r>
              <a:rPr lang="zh-CN" altLang="zh-CN" sz="2400" dirty="0"/>
              <a:t>。</a:t>
            </a:r>
            <a:endParaRPr lang="zh-CN" altLang="en-US" sz="2400"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7</a:t>
            </a:fld>
            <a:endParaRPr lang="zh-CN" altLang="en-US" dirty="0"/>
          </a:p>
        </p:txBody>
      </p:sp>
      <p:pic>
        <p:nvPicPr>
          <p:cNvPr id="10" name="图片 9"/>
          <p:cNvPicPr>
            <a:picLocks noChangeAspect="1"/>
          </p:cNvPicPr>
          <p:nvPr/>
        </p:nvPicPr>
        <p:blipFill>
          <a:blip r:embed="rId2"/>
          <a:stretch>
            <a:fillRect/>
          </a:stretch>
        </p:blipFill>
        <p:spPr>
          <a:xfrm>
            <a:off x="1808607" y="2811208"/>
            <a:ext cx="6310396" cy="1724216"/>
          </a:xfrm>
          <a:prstGeom prst="rect">
            <a:avLst/>
          </a:prstGeom>
        </p:spPr>
      </p:pic>
    </p:spTree>
    <p:extLst>
      <p:ext uri="{BB962C8B-B14F-4D97-AF65-F5344CB8AC3E}">
        <p14:creationId xmlns:p14="http://schemas.microsoft.com/office/powerpoint/2010/main" val="3201356245"/>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normAutofit/>
          </a:bodyPr>
          <a:lstStyle/>
          <a:p>
            <a:r>
              <a:rPr lang="zh-CN" altLang="en-US" sz="2400" dirty="0"/>
              <a:t>延伸：</a:t>
            </a:r>
            <a:r>
              <a:rPr lang="zh-CN" altLang="zh-CN" sz="2400" dirty="0"/>
              <a:t>电源管理与低功耗设计</a:t>
            </a:r>
            <a:endParaRPr lang="en-US" altLang="zh-CN" sz="2400" dirty="0"/>
          </a:p>
          <a:p>
            <a:pPr lvl="1"/>
            <a:r>
              <a:rPr lang="zh-CN" altLang="en-US" sz="2200" dirty="0">
                <a:solidFill>
                  <a:srgbClr val="FFC000"/>
                </a:solidFill>
              </a:rPr>
              <a:t>功耗与电路中器件的工作状态相关</a:t>
            </a:r>
            <a:endParaRPr lang="en-US" altLang="zh-CN" sz="2200" dirty="0">
              <a:solidFill>
                <a:srgbClr val="FFC000"/>
              </a:solidFill>
            </a:endParaRPr>
          </a:p>
          <a:p>
            <a:pPr lvl="2"/>
            <a:r>
              <a:rPr lang="zh-CN" altLang="en-US" dirty="0"/>
              <a:t>电压越高功耗越大</a:t>
            </a:r>
            <a:endParaRPr lang="en-US" altLang="zh-CN" dirty="0"/>
          </a:p>
          <a:p>
            <a:pPr lvl="2"/>
            <a:r>
              <a:rPr lang="zh-CN" altLang="en-US" dirty="0"/>
              <a:t>频率越高功耗越大</a:t>
            </a:r>
            <a:endParaRPr lang="en-US" altLang="zh-CN" dirty="0"/>
          </a:p>
          <a:p>
            <a:pPr lvl="2"/>
            <a:r>
              <a:rPr lang="zh-CN" altLang="en-US" dirty="0"/>
              <a:t>器件数量越多功耗越大</a:t>
            </a:r>
            <a:endParaRPr lang="en-US" altLang="zh-CN" dirty="0"/>
          </a:p>
          <a:p>
            <a:pPr lvl="1"/>
            <a:r>
              <a:rPr lang="zh-CN" altLang="zh-CN" sz="2200" dirty="0">
                <a:solidFill>
                  <a:srgbClr val="FFC000"/>
                </a:solidFill>
              </a:rPr>
              <a:t>通过对电源电压的动态调节和管理，可进一步使电子器件运行于不同的工作模式</a:t>
            </a:r>
            <a:r>
              <a:rPr lang="zh-CN" altLang="en-US" sz="2200" dirty="0">
                <a:solidFill>
                  <a:srgbClr val="FFC000"/>
                </a:solidFill>
              </a:rPr>
              <a:t>；</a:t>
            </a:r>
            <a:endParaRPr lang="en-US" altLang="zh-CN" sz="2200" dirty="0">
              <a:solidFill>
                <a:srgbClr val="FFC000"/>
              </a:solidFill>
            </a:endParaRPr>
          </a:p>
          <a:p>
            <a:pPr lvl="2"/>
            <a:r>
              <a:rPr lang="zh-CN" altLang="zh-CN" dirty="0"/>
              <a:t>开启或关闭某些组件的电源</a:t>
            </a:r>
            <a:endParaRPr lang="en-US" altLang="zh-CN" dirty="0"/>
          </a:p>
          <a:p>
            <a:pPr lvl="2"/>
            <a:r>
              <a:rPr lang="zh-CN" altLang="zh-CN" dirty="0"/>
              <a:t>全速运行或睡眠、待机等低功耗状态</a:t>
            </a:r>
            <a:endParaRPr lang="en-US" altLang="zh-CN" dirty="0"/>
          </a:p>
          <a:p>
            <a:pPr lvl="1"/>
            <a:r>
              <a:rPr lang="zh-CN" altLang="zh-CN" dirty="0">
                <a:solidFill>
                  <a:srgbClr val="FFC000"/>
                </a:solidFill>
              </a:rPr>
              <a:t>（智能）电源控制和管理逻辑单元，可以为片内逻辑提供多种电源供给方案和运行模式。</a:t>
            </a:r>
            <a:endParaRPr lang="zh-CN" altLang="en-US" dirty="0">
              <a:solidFill>
                <a:srgbClr val="FFC000"/>
              </a:solidFill>
            </a:endParaRPr>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8</a:t>
            </a:fld>
            <a:endParaRPr lang="zh-CN" altLang="en-US" dirty="0"/>
          </a:p>
        </p:txBody>
      </p:sp>
    </p:spTree>
    <p:extLst>
      <p:ext uri="{BB962C8B-B14F-4D97-AF65-F5344CB8AC3E}">
        <p14:creationId xmlns:p14="http://schemas.microsoft.com/office/powerpoint/2010/main" val="1664685646"/>
      </p:ext>
    </p:extLst>
  </p:cSld>
  <p:clrMapOvr>
    <a:masterClrMapping/>
  </p:clrMapOvr>
  <p:transition spd="med">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9" presetClass="emph" presetSubtype="0" nodeType="withEffect">
                                  <p:stCondLst>
                                    <p:cond delay="0"/>
                                  </p:stCondLst>
                                  <p:childTnLst>
                                    <p:set>
                                      <p:cBhvr rctx="PPT">
                                        <p:cTn id="22" dur="indefinite"/>
                                        <p:tgtEl>
                                          <p:spTgt spid="3">
                                            <p:txEl>
                                              <p:pRg st="1" end="1"/>
                                            </p:txEl>
                                          </p:spTgt>
                                        </p:tgtEl>
                                        <p:attrNameLst>
                                          <p:attrName>style.opacity</p:attrName>
                                        </p:attrNameLst>
                                      </p:cBhvr>
                                      <p:to>
                                        <p:strVal val="0.5"/>
                                      </p:to>
                                    </p:set>
                                    <p:animEffect filter="image" prLst="opacity: 0.5">
                                      <p:cBhvr rctx="IE">
                                        <p:cTn id="23" dur="indefinite"/>
                                        <p:tgtEl>
                                          <p:spTgt spid="3">
                                            <p:txEl>
                                              <p:pRg st="1" end="1"/>
                                            </p:txEl>
                                          </p:spTgt>
                                        </p:tgtEl>
                                      </p:cBhvr>
                                    </p:animEffect>
                                  </p:childTnLst>
                                </p:cTn>
                              </p:par>
                              <p:par>
                                <p:cTn id="24" presetID="9" presetClass="emph" presetSubtype="0" nodeType="withEffect">
                                  <p:stCondLst>
                                    <p:cond delay="0"/>
                                  </p:stCondLst>
                                  <p:childTnLst>
                                    <p:set>
                                      <p:cBhvr rctx="PPT">
                                        <p:cTn id="25" dur="indefinite"/>
                                        <p:tgtEl>
                                          <p:spTgt spid="3">
                                            <p:txEl>
                                              <p:pRg st="2" end="2"/>
                                            </p:txEl>
                                          </p:spTgt>
                                        </p:tgtEl>
                                        <p:attrNameLst>
                                          <p:attrName>style.opacity</p:attrName>
                                        </p:attrNameLst>
                                      </p:cBhvr>
                                      <p:to>
                                        <p:strVal val="0.5"/>
                                      </p:to>
                                    </p:set>
                                    <p:animEffect filter="image" prLst="opacity: 0.5">
                                      <p:cBhvr rctx="IE">
                                        <p:cTn id="26" dur="indefinite"/>
                                        <p:tgtEl>
                                          <p:spTgt spid="3">
                                            <p:txEl>
                                              <p:pRg st="2" end="2"/>
                                            </p:txEl>
                                          </p:spTgt>
                                        </p:tgtEl>
                                      </p:cBhvr>
                                    </p:animEffect>
                                  </p:childTnLst>
                                </p:cTn>
                              </p:par>
                              <p:par>
                                <p:cTn id="27" presetID="9" presetClass="emph" presetSubtype="0" nodeType="withEffect">
                                  <p:stCondLst>
                                    <p:cond delay="0"/>
                                  </p:stCondLst>
                                  <p:childTnLst>
                                    <p:set>
                                      <p:cBhvr rctx="PPT">
                                        <p:cTn id="28" dur="indefinite"/>
                                        <p:tgtEl>
                                          <p:spTgt spid="3">
                                            <p:txEl>
                                              <p:pRg st="3" end="3"/>
                                            </p:txEl>
                                          </p:spTgt>
                                        </p:tgtEl>
                                        <p:attrNameLst>
                                          <p:attrName>style.opacity</p:attrName>
                                        </p:attrNameLst>
                                      </p:cBhvr>
                                      <p:to>
                                        <p:strVal val="0.5"/>
                                      </p:to>
                                    </p:set>
                                    <p:animEffect filter="image" prLst="opacity: 0.5">
                                      <p:cBhvr rctx="IE">
                                        <p:cTn id="29" dur="indefinite"/>
                                        <p:tgtEl>
                                          <p:spTgt spid="3">
                                            <p:txEl>
                                              <p:pRg st="3" end="3"/>
                                            </p:txEl>
                                          </p:spTgt>
                                        </p:tgtEl>
                                      </p:cBhvr>
                                    </p:animEffect>
                                  </p:childTnLst>
                                </p:cTn>
                              </p:par>
                              <p:par>
                                <p:cTn id="30" presetID="9" presetClass="emph" presetSubtype="0" nodeType="withEffect">
                                  <p:stCondLst>
                                    <p:cond delay="0"/>
                                  </p:stCondLst>
                                  <p:childTnLst>
                                    <p:set>
                                      <p:cBhvr rctx="PPT">
                                        <p:cTn id="31" dur="indefinite"/>
                                        <p:tgtEl>
                                          <p:spTgt spid="3">
                                            <p:txEl>
                                              <p:pRg st="4" end="4"/>
                                            </p:txEl>
                                          </p:spTgt>
                                        </p:tgtEl>
                                        <p:attrNameLst>
                                          <p:attrName>style.opacity</p:attrName>
                                        </p:attrNameLst>
                                      </p:cBhvr>
                                      <p:to>
                                        <p:strVal val="0.5"/>
                                      </p:to>
                                    </p:set>
                                    <p:animEffect filter="image" prLst="opacity: 0.5">
                                      <p:cBhvr rctx="IE">
                                        <p:cTn id="32" dur="indefinite"/>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par>
                                <p:cTn id="37" presetID="9" presetClass="emph" presetSubtype="0" nodeType="withEffect">
                                  <p:stCondLst>
                                    <p:cond delay="0"/>
                                  </p:stCondLst>
                                  <p:childTnLst>
                                    <p:set>
                                      <p:cBhvr rctx="PPT">
                                        <p:cTn id="38" dur="indefinite"/>
                                        <p:tgtEl>
                                          <p:spTgt spid="3">
                                            <p:txEl>
                                              <p:pRg st="5" end="5"/>
                                            </p:txEl>
                                          </p:spTgt>
                                        </p:tgtEl>
                                        <p:attrNameLst>
                                          <p:attrName>style.opacity</p:attrName>
                                        </p:attrNameLst>
                                      </p:cBhvr>
                                      <p:to>
                                        <p:strVal val="0.5"/>
                                      </p:to>
                                    </p:set>
                                    <p:animEffect filter="image" prLst="opacity: 0.5">
                                      <p:cBhvr rctx="IE">
                                        <p:cTn id="39" dur="indefinite"/>
                                        <p:tgtEl>
                                          <p:spTgt spid="3">
                                            <p:txEl>
                                              <p:pRg st="5" end="5"/>
                                            </p:txEl>
                                          </p:spTgt>
                                        </p:tgtEl>
                                      </p:cBhvr>
                                    </p:animEffect>
                                  </p:childTnLst>
                                </p:cTn>
                              </p:par>
                              <p:par>
                                <p:cTn id="40" presetID="9" presetClass="emph" presetSubtype="0" nodeType="withEffect">
                                  <p:stCondLst>
                                    <p:cond delay="0"/>
                                  </p:stCondLst>
                                  <p:childTnLst>
                                    <p:set>
                                      <p:cBhvr rctx="PPT">
                                        <p:cTn id="41" dur="indefinite"/>
                                        <p:tgtEl>
                                          <p:spTgt spid="3">
                                            <p:txEl>
                                              <p:pRg st="6" end="6"/>
                                            </p:txEl>
                                          </p:spTgt>
                                        </p:tgtEl>
                                        <p:attrNameLst>
                                          <p:attrName>style.opacity</p:attrName>
                                        </p:attrNameLst>
                                      </p:cBhvr>
                                      <p:to>
                                        <p:strVal val="0.5"/>
                                      </p:to>
                                    </p:set>
                                    <p:animEffect filter="image" prLst="opacity: 0.5">
                                      <p:cBhvr rctx="IE">
                                        <p:cTn id="42" dur="indefinite"/>
                                        <p:tgtEl>
                                          <p:spTgt spid="3">
                                            <p:txEl>
                                              <p:pRg st="6" end="6"/>
                                            </p:txEl>
                                          </p:spTgt>
                                        </p:tgtEl>
                                      </p:cBhvr>
                                    </p:animEffect>
                                  </p:childTnLst>
                                </p:cTn>
                              </p:par>
                              <p:par>
                                <p:cTn id="43" presetID="9" presetClass="emph" presetSubtype="0" nodeType="withEffect">
                                  <p:stCondLst>
                                    <p:cond delay="0"/>
                                  </p:stCondLst>
                                  <p:childTnLst>
                                    <p:set>
                                      <p:cBhvr rctx="PPT">
                                        <p:cTn id="44" dur="indefinite"/>
                                        <p:tgtEl>
                                          <p:spTgt spid="3">
                                            <p:txEl>
                                              <p:pRg st="7" end="7"/>
                                            </p:txEl>
                                          </p:spTgt>
                                        </p:tgtEl>
                                        <p:attrNameLst>
                                          <p:attrName>style.opacity</p:attrName>
                                        </p:attrNameLst>
                                      </p:cBhvr>
                                      <p:to>
                                        <p:strVal val="0.5"/>
                                      </p:to>
                                    </p:set>
                                    <p:animEffect filter="image" prLst="opacity: 0.5">
                                      <p:cBhvr rctx="IE">
                                        <p:cTn id="45" dur="indefinite"/>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32335" y="628650"/>
            <a:ext cx="7055380" cy="493713"/>
          </a:xfrm>
        </p:spPr>
        <p:txBody>
          <a:bodyPr/>
          <a:lstStyle/>
          <a:p>
            <a:r>
              <a:rPr lang="zh-CN" altLang="en-US" sz="2400" dirty="0"/>
              <a:t>电源与功耗示例：</a:t>
            </a:r>
            <a:r>
              <a:rPr lang="en-US" altLang="zh-CN" sz="2400" dirty="0"/>
              <a:t>STM32 L1</a:t>
            </a:r>
            <a:endParaRPr lang="zh-CN" altLang="en-US" sz="2400" dirty="0"/>
          </a:p>
        </p:txBody>
      </p:sp>
      <p:sp>
        <p:nvSpPr>
          <p:cNvPr id="3" name="内容占位符 2"/>
          <p:cNvSpPr>
            <a:spLocks noGrp="1"/>
          </p:cNvSpPr>
          <p:nvPr>
            <p:ph idx="1"/>
          </p:nvPr>
        </p:nvSpPr>
        <p:spPr>
          <a:xfrm>
            <a:off x="571499" y="1199073"/>
            <a:ext cx="8071485" cy="1906077"/>
          </a:xfrm>
        </p:spPr>
        <p:txBody>
          <a:bodyPr/>
          <a:lstStyle/>
          <a:p>
            <a:r>
              <a:rPr lang="zh-CN" altLang="zh-CN" sz="2200" dirty="0">
                <a:solidFill>
                  <a:schemeClr val="tx1"/>
                </a:solidFill>
              </a:rPr>
              <a:t>超低功耗、基于</a:t>
            </a:r>
            <a:r>
              <a:rPr lang="en-US" altLang="zh-CN" sz="2200" dirty="0">
                <a:solidFill>
                  <a:schemeClr val="tx1"/>
                </a:solidFill>
              </a:rPr>
              <a:t>ARM Cortex-M3</a:t>
            </a:r>
            <a:r>
              <a:rPr lang="zh-CN" altLang="zh-CN" sz="2200" dirty="0">
                <a:solidFill>
                  <a:schemeClr val="tx1"/>
                </a:solidFill>
              </a:rPr>
              <a:t>核的高性能</a:t>
            </a:r>
            <a:r>
              <a:rPr lang="en-US" altLang="zh-CN" sz="2200" dirty="0">
                <a:solidFill>
                  <a:schemeClr val="tx1"/>
                </a:solidFill>
              </a:rPr>
              <a:t>32</a:t>
            </a:r>
            <a:r>
              <a:rPr lang="zh-CN" altLang="zh-CN" sz="2200" dirty="0">
                <a:solidFill>
                  <a:schemeClr val="tx1"/>
                </a:solidFill>
              </a:rPr>
              <a:t>位系列</a:t>
            </a:r>
            <a:r>
              <a:rPr lang="en-US" altLang="zh-CN" sz="2200" dirty="0">
                <a:solidFill>
                  <a:schemeClr val="tx1"/>
                </a:solidFill>
              </a:rPr>
              <a:t>MCU</a:t>
            </a:r>
            <a:r>
              <a:rPr lang="zh-CN" altLang="en-US" sz="2200" dirty="0">
                <a:solidFill>
                  <a:schemeClr val="tx1"/>
                </a:solidFill>
              </a:rPr>
              <a:t>；</a:t>
            </a:r>
            <a:endParaRPr lang="en-US" altLang="zh-CN" sz="2200" dirty="0">
              <a:solidFill>
                <a:schemeClr val="tx1"/>
              </a:solidFill>
            </a:endParaRPr>
          </a:p>
          <a:p>
            <a:r>
              <a:rPr lang="zh-CN" altLang="zh-CN" sz="2200" dirty="0">
                <a:solidFill>
                  <a:schemeClr val="tx1"/>
                </a:solidFill>
              </a:rPr>
              <a:t>自主动态电压调节功能和</a:t>
            </a:r>
            <a:r>
              <a:rPr lang="en-US" altLang="zh-CN" sz="2200" dirty="0">
                <a:solidFill>
                  <a:schemeClr val="tx1"/>
                </a:solidFill>
              </a:rPr>
              <a:t>5</a:t>
            </a:r>
            <a:r>
              <a:rPr lang="zh-CN" altLang="zh-CN" sz="2200" dirty="0">
                <a:solidFill>
                  <a:schemeClr val="tx1"/>
                </a:solidFill>
              </a:rPr>
              <a:t>种低功耗模式</a:t>
            </a:r>
            <a:r>
              <a:rPr lang="zh-CN" altLang="en-US" sz="2200" dirty="0">
                <a:solidFill>
                  <a:schemeClr val="tx1"/>
                </a:solidFill>
              </a:rPr>
              <a:t>；</a:t>
            </a:r>
            <a:endParaRPr lang="en-US" altLang="zh-CN" sz="2200" dirty="0">
              <a:solidFill>
                <a:schemeClr val="tx1"/>
              </a:solidFill>
            </a:endParaRPr>
          </a:p>
          <a:p>
            <a:endParaRPr lang="zh-CN" altLang="en-US" dirty="0"/>
          </a:p>
        </p:txBody>
      </p:sp>
      <p:sp>
        <p:nvSpPr>
          <p:cNvPr id="4" name="灯片编号占位符 3"/>
          <p:cNvSpPr>
            <a:spLocks noGrp="1"/>
          </p:cNvSpPr>
          <p:nvPr>
            <p:ph type="sldNum" sz="quarter" idx="12"/>
          </p:nvPr>
        </p:nvSpPr>
        <p:spPr/>
        <p:txBody>
          <a:bodyPr/>
          <a:lstStyle/>
          <a:p>
            <a:fld id="{4CA3740B-48FD-45C0-9C37-24627F0F7EDC}" type="slidenum">
              <a:rPr lang="zh-CN" altLang="en-US" smtClean="0"/>
              <a:pPr/>
              <a:t>9</a:t>
            </a:fld>
            <a:endParaRPr lang="zh-CN" altLang="en-US" dirty="0"/>
          </a:p>
        </p:txBody>
      </p:sp>
      <p:pic>
        <p:nvPicPr>
          <p:cNvPr id="7" name="图片 6"/>
          <p:cNvPicPr/>
          <p:nvPr/>
        </p:nvPicPr>
        <p:blipFill>
          <a:blip r:embed="rId2">
            <a:extLst>
              <a:ext uri="{28A0092B-C50C-407E-A947-70E740481C1C}">
                <a14:useLocalDpi xmlns:a14="http://schemas.microsoft.com/office/drawing/2010/main" val="0"/>
              </a:ext>
            </a:extLst>
          </a:blip>
          <a:srcRect/>
          <a:stretch>
            <a:fillRect/>
          </a:stretch>
        </p:blipFill>
        <p:spPr bwMode="auto">
          <a:xfrm>
            <a:off x="6419913" y="137353"/>
            <a:ext cx="1346518" cy="1061720"/>
          </a:xfrm>
          <a:prstGeom prst="rect">
            <a:avLst/>
          </a:prstGeom>
          <a:noFill/>
        </p:spPr>
      </p:pic>
      <p:sp>
        <p:nvSpPr>
          <p:cNvPr id="8" name="矩形 7"/>
          <p:cNvSpPr/>
          <p:nvPr/>
        </p:nvSpPr>
        <p:spPr>
          <a:xfrm>
            <a:off x="3036136" y="6250374"/>
            <a:ext cx="3142207" cy="338554"/>
          </a:xfrm>
          <a:prstGeom prst="rect">
            <a:avLst/>
          </a:prstGeom>
        </p:spPr>
        <p:txBody>
          <a:bodyPr wrap="none">
            <a:spAutoFit/>
          </a:bodyPr>
          <a:lstStyle/>
          <a:p>
            <a:r>
              <a:rPr lang="en-US" altLang="zh-CN" sz="1600" kern="100" dirty="0">
                <a:latin typeface="Times New Roman" panose="02020603050405020304" pitchFamily="18" charset="0"/>
              </a:rPr>
              <a:t>STM32 L1</a:t>
            </a:r>
            <a:r>
              <a:rPr lang="zh-CN" altLang="zh-CN" sz="1600" kern="100" dirty="0">
                <a:latin typeface="Times New Roman" panose="02020603050405020304" pitchFamily="18" charset="0"/>
                <a:cs typeface="Times New Roman" panose="02020603050405020304" pitchFamily="18" charset="0"/>
              </a:rPr>
              <a:t>处理器中的多类型供电</a:t>
            </a:r>
            <a:endParaRPr lang="zh-CN" altLang="en-US" sz="1600" dirty="0"/>
          </a:p>
        </p:txBody>
      </p:sp>
      <p:pic>
        <p:nvPicPr>
          <p:cNvPr id="5" name="图片 4"/>
          <p:cNvPicPr>
            <a:picLocks noChangeAspect="1"/>
          </p:cNvPicPr>
          <p:nvPr/>
        </p:nvPicPr>
        <p:blipFill>
          <a:blip r:embed="rId3"/>
          <a:stretch>
            <a:fillRect/>
          </a:stretch>
        </p:blipFill>
        <p:spPr>
          <a:xfrm>
            <a:off x="2644568" y="2288574"/>
            <a:ext cx="4039696" cy="3756591"/>
          </a:xfrm>
          <a:prstGeom prst="rect">
            <a:avLst/>
          </a:prstGeom>
        </p:spPr>
      </p:pic>
    </p:spTree>
    <p:extLst>
      <p:ext uri="{BB962C8B-B14F-4D97-AF65-F5344CB8AC3E}">
        <p14:creationId xmlns:p14="http://schemas.microsoft.com/office/powerpoint/2010/main" val="1300516422"/>
      </p:ext>
    </p:extLst>
  </p:cSld>
  <p:clrMapOvr>
    <a:masterClrMapping/>
  </p:clrMapOvr>
  <p:transition spd="med">
    <p:push/>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
  <a:themeElements>
    <a:clrScheme name="离子">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F9C9D"/>
      </a:accent5>
      <a:accent6>
        <a:srgbClr val="9E5E9B"/>
      </a:accent6>
      <a:hlink>
        <a:srgbClr val="58C1BA"/>
      </a:hlink>
      <a:folHlink>
        <a:srgbClr val="9DD0CB"/>
      </a:folHlink>
    </a:clrScheme>
    <a:fontScheme name="离子">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1063</TotalTime>
  <Words>3634</Words>
  <Application>Microsoft Office PowerPoint</Application>
  <PresentationFormat>全屏显示(4:3)</PresentationFormat>
  <Paragraphs>280</Paragraphs>
  <Slides>45</Slides>
  <Notes>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45</vt:i4>
      </vt:variant>
    </vt:vector>
  </HeadingPairs>
  <TitlesOfParts>
    <vt:vector size="55" baseType="lpstr">
      <vt:lpstr>楷体</vt:lpstr>
      <vt:lpstr>宋体</vt:lpstr>
      <vt:lpstr>Arial</vt:lpstr>
      <vt:lpstr>Calibri</vt:lpstr>
      <vt:lpstr>Century Gothic</vt:lpstr>
      <vt:lpstr>Tahoma</vt:lpstr>
      <vt:lpstr>Times New Roman</vt:lpstr>
      <vt:lpstr>Wingdings</vt:lpstr>
      <vt:lpstr>Wingdings 3</vt:lpstr>
      <vt:lpstr>离子</vt:lpstr>
      <vt:lpstr>最小系统及外围电路</vt:lpstr>
      <vt:lpstr>PowerPoint 演示文稿</vt:lpstr>
      <vt:lpstr>PowerPoint 演示文稿</vt:lpstr>
      <vt:lpstr>PowerPoint 演示文稿</vt:lpstr>
      <vt:lpstr>PowerPoint 演示文稿</vt:lpstr>
      <vt:lpstr>PowerPoint 演示文稿</vt:lpstr>
      <vt:lpstr>电源电路示例：220V交流-12V直流 </vt:lpstr>
      <vt:lpstr>PowerPoint 演示文稿</vt:lpstr>
      <vt:lpstr>电源与功耗示例：STM32 L1</vt:lpstr>
      <vt:lpstr>PowerPoint 演示文稿</vt:lpstr>
      <vt:lpstr>PowerPoint 演示文稿</vt:lpstr>
      <vt:lpstr>PowerPoint 演示文稿</vt:lpstr>
      <vt:lpstr>上电复位电路（POR）</vt:lpstr>
      <vt:lpstr>阻容复位电路</vt:lpstr>
      <vt:lpstr>PowerPoint 演示文稿</vt:lpstr>
      <vt:lpstr>PowerPoint 演示文稿</vt:lpstr>
      <vt:lpstr>PowerPoint 演示文稿</vt:lpstr>
      <vt:lpstr>PowerPoint 演示文稿</vt:lpstr>
      <vt:lpstr>PowerPoint 演示文稿</vt:lpstr>
      <vt:lpstr>手动复位</vt:lpstr>
      <vt:lpstr>专用复位电路</vt:lpstr>
      <vt:lpstr>PowerPoint 演示文稿</vt:lpstr>
      <vt:lpstr>看门狗复位电路（WatchDog，WD）</vt:lpstr>
      <vt:lpstr>PowerPoint 演示文稿</vt:lpstr>
      <vt:lpstr>PowerPoint 演示文稿</vt:lpstr>
      <vt:lpstr>内部复位</vt:lpstr>
      <vt:lpstr>软件复位</vt:lpstr>
      <vt:lpstr>PowerPoint 演示文稿</vt:lpstr>
      <vt:lpstr>PowerPoint 演示文稿</vt:lpstr>
      <vt:lpstr>PowerPoint 演示文稿</vt:lpstr>
      <vt:lpstr>石英振荡电路</vt:lpstr>
      <vt:lpstr>PowerPoint 演示文稿</vt:lpstr>
      <vt:lpstr>PowerPoint 演示文稿</vt:lpstr>
      <vt:lpstr>PowerPoint 演示文稿</vt:lpstr>
      <vt:lpstr>多时钟管理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NPU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信息物理融合的智能车优先级 自适应协作模型与方法</dc:title>
  <dc:creator>Clement.ZHANG</dc:creator>
  <cp:lastModifiedBy>L G</cp:lastModifiedBy>
  <cp:revision>348</cp:revision>
  <dcterms:created xsi:type="dcterms:W3CDTF">2016-12-27T01:48:40Z</dcterms:created>
  <dcterms:modified xsi:type="dcterms:W3CDTF">2025-03-10T05:51:48Z</dcterms:modified>
</cp:coreProperties>
</file>