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60" r:id="rId6"/>
    <p:sldId id="275" r:id="rId7"/>
    <p:sldId id="266" r:id="rId8"/>
    <p:sldId id="278" r:id="rId9"/>
    <p:sldId id="273" r:id="rId10"/>
    <p:sldId id="272" r:id="rId11"/>
    <p:sldId id="276" r:id="rId12"/>
    <p:sldId id="277" r:id="rId13"/>
    <p:sldId id="279" r:id="rId14"/>
    <p:sldId id="280" r:id="rId15"/>
    <p:sldId id="282" r:id="rId16"/>
    <p:sldId id="281" r:id="rId17"/>
    <p:sldId id="283" r:id="rId18"/>
    <p:sldId id="284" r:id="rId19"/>
    <p:sldId id="294" r:id="rId20"/>
    <p:sldId id="291" r:id="rId21"/>
    <p:sldId id="295" r:id="rId22"/>
    <p:sldId id="298" r:id="rId23"/>
    <p:sldId id="296" r:id="rId24"/>
    <p:sldId id="299" r:id="rId25"/>
    <p:sldId id="300" r:id="rId26"/>
    <p:sldId id="301" r:id="rId27"/>
    <p:sldId id="302" r:id="rId28"/>
    <p:sldId id="258" r:id="rId29"/>
    <p:sldId id="261" r:id="rId30"/>
    <p:sldId id="262" r:id="rId31"/>
    <p:sldId id="263" r:id="rId32"/>
    <p:sldId id="347" r:id="rId33"/>
    <p:sldId id="303" r:id="rId34"/>
    <p:sldId id="304" r:id="rId35"/>
    <p:sldId id="305" r:id="rId36"/>
    <p:sldId id="308" r:id="rId37"/>
    <p:sldId id="352" r:id="rId38"/>
    <p:sldId id="349" r:id="rId39"/>
    <p:sldId id="348" r:id="rId40"/>
    <p:sldId id="350" r:id="rId41"/>
    <p:sldId id="310" r:id="rId42"/>
    <p:sldId id="311" r:id="rId43"/>
    <p:sldId id="329" r:id="rId44"/>
    <p:sldId id="327" r:id="rId45"/>
    <p:sldId id="330" r:id="rId46"/>
    <p:sldId id="331" r:id="rId47"/>
    <p:sldId id="332" r:id="rId48"/>
    <p:sldId id="333" r:id="rId49"/>
    <p:sldId id="334" r:id="rId50"/>
    <p:sldId id="335" r:id="rId51"/>
    <p:sldId id="336" r:id="rId52"/>
    <p:sldId id="337" r:id="rId53"/>
    <p:sldId id="326" r:id="rId5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99FF"/>
    <a:srgbClr val="FF00FF"/>
    <a:srgbClr val="B01513"/>
    <a:srgbClr val="006600"/>
    <a:srgbClr val="99FF99"/>
    <a:srgbClr val="00CC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32" autoAdjust="0"/>
  </p:normalViewPr>
  <p:slideViewPr>
    <p:cSldViewPr snapToGrid="0">
      <p:cViewPr varScale="1">
        <p:scale>
          <a:sx n="117" d="100"/>
          <a:sy n="117" d="100"/>
        </p:scale>
        <p:origin x="714" y="420"/>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7" Type="http://schemas.openxmlformats.org/officeDocument/2006/relationships/tableStyles" Target="tableStyles.xml"/><Relationship Id="rId56" Type="http://schemas.openxmlformats.org/officeDocument/2006/relationships/viewProps" Target="viewProps.xml"/><Relationship Id="rId55" Type="http://schemas.openxmlformats.org/officeDocument/2006/relationships/presProps" Target="presProps.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a:solidFill>
                  <a:schemeClr val="tx1"/>
                </a:solidFill>
                <a:effectLst/>
                <a:latin typeface="+mn-lt"/>
                <a:ea typeface="+mn-ea"/>
                <a:cs typeface="+mn-cs"/>
              </a:rPr>
              <a:t>Renowned French Marathon Runner Philippe Fuchs Arrives in Beijing after Running for 161 Days and 8,500 Kilometers</a:t>
            </a:r>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STANDARDS SAY:</a:t>
            </a:r>
            <a:endParaRPr lang="en-US" altLang="zh-CN" dirty="0"/>
          </a:p>
          <a:p>
            <a:r>
              <a:rPr lang="en-US" altLang="zh-CN" dirty="0"/>
              <a:t>The RS-422 and RS-485 Standards define the two differential signal lines as the "A" and "B" line. The signal state (0 or 1) is defined as the difference in voltage between the two lines. At any receiver, a "1", (Idle, Mark, or Stop bit), state is defined when the voltage on the "B" line is greater than the voltage on the "A" line by at least 200 mV. A "0" (Space or Start bit), state is defined when the voltage on the "A" line is greater than the voltage on the "B" line by at least 200mV. Shown in the equations below:</a:t>
            </a:r>
            <a:endParaRPr lang="en-US" altLang="zh-CN" dirty="0"/>
          </a:p>
          <a:p>
            <a:endParaRPr lang="en-US" altLang="zh-CN" dirty="0"/>
          </a:p>
          <a:p>
            <a:r>
              <a:rPr lang="en-US" altLang="zh-CN" dirty="0" err="1"/>
              <a:t>Va</a:t>
            </a:r>
            <a:r>
              <a:rPr lang="en-US" altLang="zh-CN" dirty="0"/>
              <a:t> - </a:t>
            </a:r>
            <a:r>
              <a:rPr lang="en-US" altLang="zh-CN" dirty="0" err="1"/>
              <a:t>Vb</a:t>
            </a:r>
            <a:r>
              <a:rPr lang="en-US" altLang="zh-CN" dirty="0"/>
              <a:t> &lt; -0.2V = "1"</a:t>
            </a:r>
            <a:endParaRPr lang="en-US" altLang="zh-CN" dirty="0"/>
          </a:p>
          <a:p>
            <a:r>
              <a:rPr lang="en-US" altLang="zh-CN" dirty="0" err="1"/>
              <a:t>Va</a:t>
            </a:r>
            <a:r>
              <a:rPr lang="en-US" altLang="zh-CN" dirty="0"/>
              <a:t> - </a:t>
            </a:r>
            <a:r>
              <a:rPr lang="en-US" altLang="zh-CN" dirty="0" err="1"/>
              <a:t>Vb</a:t>
            </a:r>
            <a:r>
              <a:rPr lang="en-US" altLang="zh-CN" dirty="0"/>
              <a:t> &gt; 0.2V = "0"</a:t>
            </a:r>
            <a:endParaRPr lang="en-US" altLang="zh-CN" dirty="0"/>
          </a:p>
          <a:p>
            <a:r>
              <a:rPr lang="en-US" altLang="zh-CN" dirty="0"/>
              <a:t>Where </a:t>
            </a:r>
            <a:r>
              <a:rPr lang="en-US" altLang="zh-CN" dirty="0" err="1"/>
              <a:t>Va</a:t>
            </a:r>
            <a:r>
              <a:rPr lang="en-US" altLang="zh-CN" dirty="0"/>
              <a:t> and </a:t>
            </a:r>
            <a:r>
              <a:rPr lang="en-US" altLang="zh-CN" dirty="0" err="1"/>
              <a:t>Vb</a:t>
            </a:r>
            <a:r>
              <a:rPr lang="en-US" altLang="zh-CN" dirty="0"/>
              <a:t> are the voltages on the "A" and "B" lines respectively.</a:t>
            </a:r>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a:t>
            </a:r>
            <a:r>
              <a:rPr lang="en-US" altLang="zh-CN" dirty="0"/>
              <a:t>SPI</a:t>
            </a:r>
            <a:r>
              <a:rPr lang="zh-CN" altLang="en-US" dirty="0"/>
              <a:t>相似：</a:t>
            </a:r>
            <a:endParaRPr lang="en-US" altLang="zh-CN" dirty="0"/>
          </a:p>
          <a:p>
            <a:r>
              <a:rPr lang="en-US" altLang="zh-CN" dirty="0"/>
              <a:t>CPOL</a:t>
            </a:r>
            <a:r>
              <a:rPr lang="zh-CN" altLang="en-US" dirty="0"/>
              <a:t>时钟极性</a:t>
            </a:r>
            <a:endParaRPr lang="en-US" altLang="zh-CN" dirty="0"/>
          </a:p>
          <a:p>
            <a:r>
              <a:rPr lang="en-US" altLang="zh-CN" dirty="0"/>
              <a:t>CPHA</a:t>
            </a:r>
            <a:r>
              <a:rPr lang="zh-CN" altLang="en-US" dirty="0"/>
              <a:t>时钟相位</a:t>
            </a:r>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首先，将一个数据位划分为包括同步段（</a:t>
            </a:r>
            <a:r>
              <a:rPr lang="en-US" altLang="zh-CN" sz="1200" kern="1200" dirty="0">
                <a:solidFill>
                  <a:schemeClr val="tx1"/>
                </a:solidFill>
                <a:effectLst/>
                <a:latin typeface="+mn-lt"/>
                <a:ea typeface="+mn-ea"/>
                <a:cs typeface="+mn-cs"/>
              </a:rPr>
              <a:t>SYNC_SEG, SS</a:t>
            </a:r>
            <a:r>
              <a:rPr lang="zh-CN" altLang="zh-CN" sz="1200" kern="1200" dirty="0">
                <a:solidFill>
                  <a:schemeClr val="tx1"/>
                </a:solidFill>
                <a:effectLst/>
                <a:latin typeface="+mn-lt"/>
                <a:ea typeface="+mn-ea"/>
                <a:cs typeface="+mn-cs"/>
              </a:rPr>
              <a:t>）、补偿物理延迟的传播时间段（</a:t>
            </a:r>
            <a:r>
              <a:rPr lang="en-US" altLang="zh-CN" sz="1200" kern="1200" dirty="0">
                <a:solidFill>
                  <a:schemeClr val="tx1"/>
                </a:solidFill>
                <a:effectLst/>
                <a:latin typeface="+mn-lt"/>
                <a:ea typeface="+mn-ea"/>
                <a:cs typeface="+mn-cs"/>
              </a:rPr>
              <a:t>PROP_SEG, PTS</a:t>
            </a:r>
            <a:r>
              <a:rPr lang="zh-CN" altLang="zh-CN" sz="1200" kern="1200" dirty="0">
                <a:solidFill>
                  <a:schemeClr val="tx1"/>
                </a:solidFill>
                <a:effectLst/>
                <a:latin typeface="+mn-lt"/>
                <a:ea typeface="+mn-ea"/>
                <a:cs typeface="+mn-cs"/>
              </a:rPr>
              <a:t>）和补偿电平跳沿相位错误的相位缓冲段</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PHASE_SEG1, PBS1</a:t>
            </a:r>
            <a:r>
              <a:rPr lang="zh-CN" altLang="zh-CN" sz="1200" kern="1200" dirty="0">
                <a:solidFill>
                  <a:schemeClr val="tx1"/>
                </a:solidFill>
                <a:effectLst/>
                <a:latin typeface="+mn-lt"/>
                <a:ea typeface="+mn-ea"/>
                <a:cs typeface="+mn-cs"/>
              </a:rPr>
              <a:t>）、相位缓冲段</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PHASE_SEG2, PBS2</a:t>
            </a:r>
            <a:r>
              <a:rPr lang="zh-CN" altLang="zh-CN" sz="1200" kern="1200" dirty="0">
                <a:solidFill>
                  <a:schemeClr val="tx1"/>
                </a:solidFill>
                <a:effectLst/>
                <a:latin typeface="+mn-lt"/>
                <a:ea typeface="+mn-ea"/>
                <a:cs typeface="+mn-cs"/>
              </a:rPr>
              <a:t>）在内的位时序，每个段由一个或多个时间片</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构成。</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进而，通过调整各段的</a:t>
            </a:r>
            <a:r>
              <a:rPr lang="en-US" altLang="zh-CN" sz="1200" kern="1200" dirty="0" err="1">
                <a:solidFill>
                  <a:schemeClr val="tx1"/>
                </a:solidFill>
                <a:effectLst/>
                <a:latin typeface="+mn-lt"/>
                <a:ea typeface="+mn-ea"/>
                <a:cs typeface="+mn-cs"/>
              </a:rPr>
              <a:t>T</a:t>
            </a:r>
            <a:r>
              <a:rPr lang="en-US" altLang="zh-CN" sz="1200" kern="1200" baseline="-25000" dirty="0" err="1">
                <a:solidFill>
                  <a:schemeClr val="tx1"/>
                </a:solidFill>
                <a:effectLst/>
                <a:latin typeface="+mn-lt"/>
                <a:ea typeface="+mn-ea"/>
                <a:cs typeface="+mn-cs"/>
              </a:rPr>
              <a:t>q</a:t>
            </a:r>
            <a:r>
              <a:rPr lang="zh-CN" altLang="zh-CN" sz="1200" kern="1200" dirty="0">
                <a:solidFill>
                  <a:schemeClr val="tx1"/>
                </a:solidFill>
                <a:effectLst/>
                <a:latin typeface="+mn-lt"/>
                <a:ea typeface="+mn-ea"/>
                <a:cs typeface="+mn-cs"/>
              </a:rPr>
              <a:t>数实现检测到起始帧时的硬同步。</a:t>
            </a:r>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对于同时发送消息的站点，各站点同时监听总线上的数据状态是否和自身当前发送的数据状态是否一致。若一致，该站点继续发送，否则该站点失掉仲裁，退出发送。</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50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B2D88800-9265-48DC-A3CE-C2673A90263E}" type="slidenum">
              <a:rPr lang="en-US" altLang="zh-CN" sz="1300" smtClean="0"/>
            </a:fld>
            <a:endParaRPr lang="en-US" altLang="zh-CN" sz="1300"/>
          </a:p>
        </p:txBody>
      </p:sp>
      <p:sp>
        <p:nvSpPr>
          <p:cNvPr id="405507" name="Rectangle 2"/>
          <p:cNvSpPr>
            <a:spLocks noGrp="1" noRot="1" noChangeAspect="1" noChangeArrowheads="1" noTextEdit="1"/>
          </p:cNvSpPr>
          <p:nvPr>
            <p:ph type="sldImg"/>
          </p:nvPr>
        </p:nvSpPr>
        <p:spPr>
          <a:xfrm>
            <a:off x="992188" y="768350"/>
            <a:ext cx="5114925" cy="3836988"/>
          </a:xfrm>
        </p:spPr>
      </p:sp>
      <p:sp>
        <p:nvSpPr>
          <p:cNvPr id="4055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在从机模式中，从机的启动逻辑等待</a:t>
            </a:r>
            <a:r>
              <a:rPr lang="en-US" altLang="zh-CN">
                <a:latin typeface="Arial" panose="020B0604020202020204" pitchFamily="34" charset="0"/>
              </a:rPr>
              <a:t>SS*</a:t>
            </a:r>
            <a:r>
              <a:rPr lang="zh-CN" altLang="en-US">
                <a:latin typeface="Arial" panose="020B0604020202020204" pitchFamily="34" charset="0"/>
              </a:rPr>
              <a:t>引脚被拉低，然后通过</a:t>
            </a:r>
            <a:r>
              <a:rPr lang="en-US" altLang="zh-CN">
                <a:latin typeface="Arial" panose="020B0604020202020204" pitchFamily="34" charset="0"/>
              </a:rPr>
              <a:t>SPSCK</a:t>
            </a:r>
            <a:r>
              <a:rPr lang="zh-CN" altLang="en-US">
                <a:latin typeface="Arial" panose="020B0604020202020204" pitchFamily="34" charset="0"/>
              </a:rPr>
              <a:t>与主机同步。</a:t>
            </a:r>
            <a:endParaRPr lang="zh-CN" altLang="en-US">
              <a:latin typeface="Arial" panose="020B0604020202020204" pitchFamily="34" charset="0"/>
            </a:endParaRPr>
          </a:p>
          <a:p>
            <a:pPr eaLnBrk="1" hangingPunct="1"/>
            <a:r>
              <a:rPr lang="zh-CN" altLang="en-US">
                <a:latin typeface="Arial" panose="020B0604020202020204" pitchFamily="34" charset="0"/>
              </a:rPr>
              <a:t>从机的接收模式：从机通过串行移位寄存器从</a:t>
            </a:r>
            <a:r>
              <a:rPr lang="en-US" altLang="zh-CN">
                <a:latin typeface="Arial" panose="020B0604020202020204" pitchFamily="34" charset="0"/>
              </a:rPr>
              <a:t>MOSI</a:t>
            </a:r>
            <a:r>
              <a:rPr lang="zh-CN" altLang="en-US">
                <a:latin typeface="Arial" panose="020B0604020202020204" pitchFamily="34" charset="0"/>
              </a:rPr>
              <a:t>线接收数据并传送到</a:t>
            </a:r>
            <a:r>
              <a:rPr lang="en-US" altLang="zh-CN">
                <a:latin typeface="Arial" panose="020B0604020202020204" pitchFamily="34" charset="0"/>
              </a:rPr>
              <a:t>SPI</a:t>
            </a:r>
            <a:r>
              <a:rPr lang="zh-CN" altLang="en-US">
                <a:latin typeface="Arial" panose="020B0604020202020204" pitchFamily="34" charset="0"/>
              </a:rPr>
              <a:t>接收数据寄存器。当读周期到来时，读取接收数据寄存器中的数据到从模块的内部总线。</a:t>
            </a:r>
            <a:endParaRPr lang="zh-CN" altLang="en-US">
              <a:latin typeface="Arial" panose="020B0604020202020204" pitchFamily="34" charset="0"/>
            </a:endParaRPr>
          </a:p>
          <a:p>
            <a:pPr eaLnBrk="1" hangingPunct="1"/>
            <a:r>
              <a:rPr lang="zh-CN" altLang="en-US">
                <a:latin typeface="Arial" panose="020B0604020202020204" pitchFamily="34" charset="0"/>
              </a:rPr>
              <a:t>从机的发送模式：当写周期来到时，从机的</a:t>
            </a:r>
            <a:r>
              <a:rPr lang="en-US" altLang="zh-CN">
                <a:latin typeface="Arial" panose="020B0604020202020204" pitchFamily="34" charset="0"/>
              </a:rPr>
              <a:t>CPU</a:t>
            </a:r>
            <a:r>
              <a:rPr lang="zh-CN" altLang="en-US">
                <a:latin typeface="Arial" panose="020B0604020202020204" pitchFamily="34" charset="0"/>
              </a:rPr>
              <a:t>从内部数据总线将已经写到</a:t>
            </a:r>
            <a:r>
              <a:rPr lang="en-US" altLang="zh-CN">
                <a:latin typeface="Arial" panose="020B0604020202020204" pitchFamily="34" charset="0"/>
              </a:rPr>
              <a:t>SPDR</a:t>
            </a:r>
            <a:r>
              <a:rPr lang="zh-CN" altLang="en-US">
                <a:latin typeface="Arial" panose="020B0604020202020204" pitchFamily="34" charset="0"/>
              </a:rPr>
              <a:t>中的数据装入</a:t>
            </a:r>
            <a:r>
              <a:rPr lang="en-US" altLang="zh-CN">
                <a:latin typeface="Arial" panose="020B0604020202020204" pitchFamily="34" charset="0"/>
              </a:rPr>
              <a:t>8</a:t>
            </a:r>
            <a:r>
              <a:rPr lang="zh-CN" altLang="en-US">
                <a:latin typeface="Arial" panose="020B0604020202020204" pitchFamily="34" charset="0"/>
              </a:rPr>
              <a:t>位移位寄存器，然后等待从主机来的时钟把数据移位送到</a:t>
            </a:r>
            <a:r>
              <a:rPr lang="en-US" altLang="zh-CN">
                <a:latin typeface="Arial" panose="020B0604020202020204" pitchFamily="34" charset="0"/>
              </a:rPr>
              <a:t>MISO</a:t>
            </a:r>
            <a:r>
              <a:rPr lang="zh-CN" altLang="en-US">
                <a:latin typeface="Arial" panose="020B0604020202020204" pitchFamily="34" charset="0"/>
              </a:rPr>
              <a:t>引脚，随后发送到主机。</a:t>
            </a:r>
            <a:endParaRPr lang="zh-CN"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7AE82640-B072-419B-A929-4CA4AB09501C}" type="slidenum">
              <a:rPr lang="en-US" altLang="zh-CN" sz="1300" smtClean="0"/>
            </a:fld>
            <a:endParaRPr lang="en-US" altLang="zh-CN" sz="1300"/>
          </a:p>
        </p:txBody>
      </p:sp>
      <p:sp>
        <p:nvSpPr>
          <p:cNvPr id="402435" name="Rectangle 2"/>
          <p:cNvSpPr>
            <a:spLocks noGrp="1" noRot="1" noChangeAspect="1" noChangeArrowheads="1" noTextEdit="1"/>
          </p:cNvSpPr>
          <p:nvPr>
            <p:ph type="sldImg"/>
          </p:nvPr>
        </p:nvSpPr>
        <p:spPr>
          <a:xfrm>
            <a:off x="992188" y="768350"/>
            <a:ext cx="5114925" cy="3836988"/>
          </a:xfrm>
        </p:spPr>
      </p:sp>
      <p:sp>
        <p:nvSpPr>
          <p:cNvPr id="4024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串行外部设备接口（</a:t>
            </a:r>
            <a:r>
              <a:rPr lang="en-US" altLang="zh-CN">
                <a:latin typeface="Arial" panose="020B0604020202020204" pitchFamily="34" charset="0"/>
              </a:rPr>
              <a:t>Serial Peripheral Interface</a:t>
            </a:r>
            <a:r>
              <a:rPr lang="zh-CN" altLang="en-US">
                <a:latin typeface="Arial" panose="020B0604020202020204" pitchFamily="34" charset="0"/>
              </a:rPr>
              <a:t>，</a:t>
            </a:r>
            <a:r>
              <a:rPr lang="en-US" altLang="zh-CN">
                <a:latin typeface="Arial" panose="020B0604020202020204" pitchFamily="34" charset="0"/>
              </a:rPr>
              <a:t>SPI</a:t>
            </a:r>
            <a:r>
              <a:rPr lang="zh-CN" altLang="en-US">
                <a:latin typeface="Arial" panose="020B0604020202020204" pitchFamily="34" charset="0"/>
              </a:rPr>
              <a:t>）， </a:t>
            </a:r>
            <a:r>
              <a:rPr lang="en-US" altLang="zh-CN">
                <a:latin typeface="Arial" panose="020B0604020202020204" pitchFamily="34" charset="0"/>
              </a:rPr>
              <a:t>SPI</a:t>
            </a:r>
            <a:r>
              <a:rPr lang="zh-CN" altLang="en-US">
                <a:latin typeface="Arial" panose="020B0604020202020204" pitchFamily="34" charset="0"/>
              </a:rPr>
              <a:t>系统的工作原理好像一个分布式 </a:t>
            </a:r>
            <a:r>
              <a:rPr lang="en-US" altLang="zh-CN">
                <a:latin typeface="Arial" panose="020B0604020202020204" pitchFamily="34" charset="0"/>
              </a:rPr>
              <a:t>16</a:t>
            </a:r>
            <a:r>
              <a:rPr lang="zh-CN" altLang="en-US">
                <a:latin typeface="Arial" panose="020B0604020202020204" pitchFamily="34" charset="0"/>
              </a:rPr>
              <a:t>位移位寄存器，一半在微控制器里（即</a:t>
            </a:r>
            <a:r>
              <a:rPr lang="en-US" altLang="zh-CN">
                <a:latin typeface="Arial" panose="020B0604020202020204" pitchFamily="34" charset="0"/>
              </a:rPr>
              <a:t>SPI</a:t>
            </a:r>
            <a:r>
              <a:rPr lang="zh-CN" altLang="en-US">
                <a:latin typeface="Arial" panose="020B0604020202020204" pitchFamily="34" charset="0"/>
              </a:rPr>
              <a:t>），另外一半在外设里。当微控制器准备好发送数据时，这个分布式</a:t>
            </a:r>
            <a:r>
              <a:rPr lang="en-US" altLang="zh-CN">
                <a:latin typeface="Arial" panose="020B0604020202020204" pitchFamily="34" charset="0"/>
              </a:rPr>
              <a:t>16</a:t>
            </a:r>
            <a:r>
              <a:rPr lang="zh-CN" altLang="en-US">
                <a:latin typeface="Arial" panose="020B0604020202020204" pitchFamily="34" charset="0"/>
              </a:rPr>
              <a:t>位寄存器循环位移</a:t>
            </a:r>
            <a:r>
              <a:rPr lang="en-US" altLang="zh-CN">
                <a:latin typeface="Arial" panose="020B0604020202020204" pitchFamily="34" charset="0"/>
              </a:rPr>
              <a:t>8</a:t>
            </a:r>
            <a:r>
              <a:rPr lang="zh-CN" altLang="en-US">
                <a:latin typeface="Arial" panose="020B0604020202020204" pitchFamily="34" charset="0"/>
              </a:rPr>
              <a:t>位，这样就有效地在微控制器与外设之间交换了数据。在某些情况下，这种循环位移是不完全的，因为数据可能只是从微控制器到外设或从外设到微控制器。</a:t>
            </a:r>
            <a:endParaRPr lang="zh-CN"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888DB4DA-4786-4852-90D3-47F388174419}" type="slidenum">
              <a:rPr lang="en-US" altLang="zh-CN" sz="1300" smtClean="0"/>
            </a:fld>
            <a:endParaRPr lang="en-US" altLang="zh-CN" sz="1300"/>
          </a:p>
        </p:txBody>
      </p:sp>
      <p:sp>
        <p:nvSpPr>
          <p:cNvPr id="411651" name="Rectangle 2"/>
          <p:cNvSpPr>
            <a:spLocks noGrp="1" noRot="1" noChangeAspect="1" noChangeArrowheads="1" noTextEdit="1"/>
          </p:cNvSpPr>
          <p:nvPr>
            <p:ph type="sldImg"/>
          </p:nvPr>
        </p:nvSpPr>
        <p:spPr>
          <a:xfrm>
            <a:off x="992188" y="768350"/>
            <a:ext cx="5114925" cy="3836988"/>
          </a:xfrm>
        </p:spPr>
      </p:sp>
      <p:sp>
        <p:nvSpPr>
          <p:cNvPr id="411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SPRF (SPI Receiver Full). • SPTE (SPI Transmitter Empty). </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zh-CN" altLang="en-US">
                <a:latin typeface="Arial" panose="020B0604020202020204" pitchFamily="34" charset="0"/>
              </a:rPr>
              <a:t>（</a:t>
            </a:r>
            <a:r>
              <a:rPr lang="en-US" altLang="zh-CN">
                <a:latin typeface="Arial" panose="020B0604020202020204" pitchFamily="34" charset="0"/>
              </a:rPr>
              <a:t>5</a:t>
            </a:r>
            <a:r>
              <a:rPr lang="zh-CN" altLang="en-US">
                <a:latin typeface="Arial" panose="020B0604020202020204" pitchFamily="34" charset="0"/>
              </a:rPr>
              <a:t>）</a:t>
            </a:r>
            <a:r>
              <a:rPr lang="en-US" altLang="zh-CN">
                <a:latin typeface="Arial" panose="020B0604020202020204" pitchFamily="34" charset="0"/>
              </a:rPr>
              <a:t>CPHA</a:t>
            </a:r>
            <a:r>
              <a:rPr lang="zh-CN" altLang="en-US">
                <a:latin typeface="Arial" panose="020B0604020202020204" pitchFamily="34" charset="0"/>
              </a:rPr>
              <a:t>为时钟相位。</a:t>
            </a:r>
            <a:endParaRPr lang="zh-CN" altLang="en-US">
              <a:latin typeface="Arial" panose="020B0604020202020204" pitchFamily="34" charset="0"/>
            </a:endParaRPr>
          </a:p>
          <a:p>
            <a:pPr eaLnBrk="1" hangingPunct="1"/>
            <a:r>
              <a:rPr lang="en-US" altLang="zh-CN">
                <a:latin typeface="Arial" panose="020B0604020202020204" pitchFamily="34" charset="0"/>
              </a:rPr>
              <a:t>l=</a:t>
            </a:r>
            <a:r>
              <a:rPr lang="zh-CN" altLang="en-US">
                <a:latin typeface="Arial" panose="020B0604020202020204" pitchFamily="34" charset="0"/>
              </a:rPr>
              <a:t>从机以</a:t>
            </a:r>
            <a:r>
              <a:rPr lang="en-US" altLang="zh-CN">
                <a:latin typeface="Arial" panose="020B0604020202020204" pitchFamily="34" charset="0"/>
              </a:rPr>
              <a:t>SPSCK</a:t>
            </a:r>
            <a:r>
              <a:rPr lang="zh-CN" altLang="en-US">
                <a:latin typeface="Arial" panose="020B0604020202020204" pitchFamily="34" charset="0"/>
              </a:rPr>
              <a:t>的第一次沿跳变为移位开始信号。在多个字节的连续传送过程中，从机的</a:t>
            </a:r>
            <a:r>
              <a:rPr lang="en-US" altLang="zh-CN">
                <a:latin typeface="Arial" panose="020B0604020202020204" pitchFamily="34" charset="0"/>
              </a:rPr>
              <a:t>SS*</a:t>
            </a:r>
            <a:r>
              <a:rPr lang="zh-CN" altLang="en-US">
                <a:latin typeface="Arial" panose="020B0604020202020204" pitchFamily="34" charset="0"/>
              </a:rPr>
              <a:t>引脚信号可始终保持为低电平。</a:t>
            </a:r>
            <a:endParaRPr lang="zh-CN" altLang="en-US">
              <a:latin typeface="Arial" panose="020B0604020202020204" pitchFamily="34" charset="0"/>
            </a:endParaRPr>
          </a:p>
          <a:p>
            <a:pPr eaLnBrk="1" hangingPunct="1"/>
            <a:r>
              <a:rPr lang="en-US" altLang="zh-CN">
                <a:latin typeface="Arial" panose="020B0604020202020204" pitchFamily="34" charset="0"/>
              </a:rPr>
              <a:t>0=</a:t>
            </a:r>
            <a:r>
              <a:rPr lang="zh-CN" altLang="en-US">
                <a:latin typeface="Arial" panose="020B0604020202020204" pitchFamily="34" charset="0"/>
              </a:rPr>
              <a:t>从机以</a:t>
            </a:r>
            <a:r>
              <a:rPr lang="en-US" altLang="zh-CN">
                <a:latin typeface="Arial" panose="020B0604020202020204" pitchFamily="34" charset="0"/>
              </a:rPr>
              <a:t>SS*</a:t>
            </a:r>
            <a:r>
              <a:rPr lang="zh-CN" altLang="en-US">
                <a:latin typeface="Arial" panose="020B0604020202020204" pitchFamily="34" charset="0"/>
              </a:rPr>
              <a:t>的下降沿作为移位开始信号。在</a:t>
            </a:r>
            <a:r>
              <a:rPr lang="en-US" altLang="zh-CN">
                <a:latin typeface="Arial" panose="020B0604020202020204" pitchFamily="34" charset="0"/>
              </a:rPr>
              <a:t>SPSCK</a:t>
            </a:r>
            <a:r>
              <a:rPr lang="zh-CN" altLang="en-US">
                <a:latin typeface="Arial" panose="020B0604020202020204" pitchFamily="34" charset="0"/>
              </a:rPr>
              <a:t>的第一次沿跳变启动第一次数据采样，因此在多个字节的连续传送过程中，从机的</a:t>
            </a:r>
            <a:r>
              <a:rPr lang="en-US" altLang="zh-CN">
                <a:latin typeface="Arial" panose="020B0604020202020204" pitchFamily="34" charset="0"/>
              </a:rPr>
              <a:t>SS*</a:t>
            </a:r>
            <a:r>
              <a:rPr lang="zh-CN" altLang="en-US">
                <a:latin typeface="Arial" panose="020B0604020202020204" pitchFamily="34" charset="0"/>
              </a:rPr>
              <a:t>引脚信号需要不断地恢复为高电平，为每一个字节的传送产生移位开始信号（</a:t>
            </a:r>
            <a:r>
              <a:rPr lang="en-US" altLang="zh-CN">
                <a:latin typeface="Arial" panose="020B0604020202020204" pitchFamily="34" charset="0"/>
              </a:rPr>
              <a:t>SS*</a:t>
            </a:r>
            <a:r>
              <a:rPr lang="zh-CN" altLang="en-US">
                <a:latin typeface="Arial" panose="020B0604020202020204" pitchFamily="34" charset="0"/>
              </a:rPr>
              <a:t>的下降沿）。</a:t>
            </a:r>
            <a:endParaRPr lang="zh-CN" altLang="en-US">
              <a:latin typeface="Arial" panose="020B0604020202020204" pitchFamily="34" charset="0"/>
            </a:endParaRP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a:t>
            </a:r>
            <a:r>
              <a:rPr lang="en-US" altLang="zh-CN">
                <a:latin typeface="Arial" panose="020B0604020202020204" pitchFamily="34" charset="0"/>
              </a:rPr>
              <a:t>8</a:t>
            </a:r>
            <a:r>
              <a:rPr lang="zh-CN" altLang="en-US">
                <a:latin typeface="Arial" panose="020B0604020202020204" pitchFamily="34" charset="0"/>
              </a:rPr>
              <a:t>）</a:t>
            </a:r>
            <a:r>
              <a:rPr lang="en-US" altLang="zh-CN">
                <a:latin typeface="Arial" panose="020B0604020202020204" pitchFamily="34" charset="0"/>
              </a:rPr>
              <a:t>SPTIE</a:t>
            </a:r>
            <a:r>
              <a:rPr lang="zh-CN" altLang="en-US">
                <a:latin typeface="Arial" panose="020B0604020202020204" pitchFamily="34" charset="0"/>
              </a:rPr>
              <a:t>为</a:t>
            </a:r>
            <a:r>
              <a:rPr lang="en-US" altLang="zh-CN">
                <a:latin typeface="Arial" panose="020B0604020202020204" pitchFamily="34" charset="0"/>
              </a:rPr>
              <a:t>SPI</a:t>
            </a:r>
            <a:r>
              <a:rPr lang="zh-CN" altLang="en-US">
                <a:latin typeface="Arial" panose="020B0604020202020204" pitchFamily="34" charset="0"/>
              </a:rPr>
              <a:t>发送中断允许位。</a:t>
            </a:r>
            <a:endParaRPr lang="zh-CN" altLang="en-US">
              <a:latin typeface="Arial" panose="020B0604020202020204" pitchFamily="34" charset="0"/>
            </a:endParaRPr>
          </a:p>
          <a:p>
            <a:pPr eaLnBrk="1" hangingPunct="1"/>
            <a:r>
              <a:rPr lang="en-US" altLang="zh-CN">
                <a:latin typeface="Arial" panose="020B0604020202020204" pitchFamily="34" charset="0"/>
              </a:rPr>
              <a:t>l=</a:t>
            </a:r>
            <a:r>
              <a:rPr lang="zh-CN" altLang="en-US">
                <a:latin typeface="Arial" panose="020B0604020202020204" pitchFamily="34" charset="0"/>
              </a:rPr>
              <a:t>允许</a:t>
            </a:r>
            <a:r>
              <a:rPr lang="en-US" altLang="zh-CN">
                <a:latin typeface="Arial" panose="020B0604020202020204" pitchFamily="34" charset="0"/>
              </a:rPr>
              <a:t>SPI</a:t>
            </a:r>
            <a:r>
              <a:rPr lang="zh-CN" altLang="en-US">
                <a:latin typeface="Arial" panose="020B0604020202020204" pitchFamily="34" charset="0"/>
              </a:rPr>
              <a:t>在</a:t>
            </a:r>
            <a:r>
              <a:rPr lang="en-US" altLang="zh-CN">
                <a:latin typeface="Arial" panose="020B0604020202020204" pitchFamily="34" charset="0"/>
              </a:rPr>
              <a:t>SPTE</a:t>
            </a:r>
            <a:r>
              <a:rPr lang="zh-CN" altLang="en-US">
                <a:latin typeface="Arial" panose="020B0604020202020204" pitchFamily="34" charset="0"/>
              </a:rPr>
              <a:t>位（</a:t>
            </a:r>
            <a:r>
              <a:rPr lang="en-US" altLang="zh-CN">
                <a:latin typeface="Arial" panose="020B0604020202020204" pitchFamily="34" charset="0"/>
              </a:rPr>
              <a:t>SPSCR</a:t>
            </a:r>
            <a:r>
              <a:rPr lang="zh-CN" altLang="en-US">
                <a:latin typeface="Arial" panose="020B0604020202020204" pitchFamily="34" charset="0"/>
              </a:rPr>
              <a:t>中的一位）被置成</a:t>
            </a:r>
            <a:r>
              <a:rPr lang="en-US" altLang="zh-CN">
                <a:latin typeface="Arial" panose="020B0604020202020204" pitchFamily="34" charset="0"/>
              </a:rPr>
              <a:t>1</a:t>
            </a:r>
            <a:r>
              <a:rPr lang="zh-CN" altLang="en-US">
                <a:latin typeface="Arial" panose="020B0604020202020204" pitchFamily="34" charset="0"/>
              </a:rPr>
              <a:t>时产生中断请求。</a:t>
            </a:r>
            <a:endParaRPr lang="zh-CN" altLang="en-US">
              <a:latin typeface="Arial" panose="020B0604020202020204" pitchFamily="34" charset="0"/>
            </a:endParaRPr>
          </a:p>
          <a:p>
            <a:pPr eaLnBrk="1" hangingPunct="1"/>
            <a:r>
              <a:rPr lang="en-US" altLang="zh-CN">
                <a:latin typeface="Arial" panose="020B0604020202020204" pitchFamily="34" charset="0"/>
              </a:rPr>
              <a:t>0=</a:t>
            </a:r>
            <a:r>
              <a:rPr lang="zh-CN" altLang="en-US">
                <a:latin typeface="Arial" panose="020B0604020202020204" pitchFamily="34" charset="0"/>
              </a:rPr>
              <a:t>禁止</a:t>
            </a:r>
            <a:r>
              <a:rPr lang="en-US" altLang="zh-CN">
                <a:latin typeface="Arial" panose="020B0604020202020204" pitchFamily="34" charset="0"/>
              </a:rPr>
              <a:t>SPI</a:t>
            </a:r>
            <a:r>
              <a:rPr lang="zh-CN" altLang="en-US">
                <a:latin typeface="Arial" panose="020B0604020202020204" pitchFamily="34" charset="0"/>
              </a:rPr>
              <a:t>在</a:t>
            </a:r>
            <a:r>
              <a:rPr lang="en-US" altLang="zh-CN">
                <a:latin typeface="Arial" panose="020B0604020202020204" pitchFamily="34" charset="0"/>
              </a:rPr>
              <a:t>SPTE</a:t>
            </a:r>
            <a:r>
              <a:rPr lang="zh-CN" altLang="en-US">
                <a:latin typeface="Arial" panose="020B0604020202020204" pitchFamily="34" charset="0"/>
              </a:rPr>
              <a:t>位被置成</a:t>
            </a:r>
            <a:r>
              <a:rPr lang="en-US" altLang="zh-CN">
                <a:latin typeface="Arial" panose="020B0604020202020204" pitchFamily="34" charset="0"/>
              </a:rPr>
              <a:t>1</a:t>
            </a:r>
            <a:r>
              <a:rPr lang="zh-CN" altLang="en-US">
                <a:latin typeface="Arial" panose="020B0604020202020204" pitchFamily="34" charset="0"/>
              </a:rPr>
              <a:t>时产生中断请求（大多数系统采用的配置）。</a:t>
            </a:r>
            <a:endParaRPr lang="zh-CN"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AAE63C9D-8913-4EA1-9FAC-CCD77E29CB84}" type="slidenum">
              <a:rPr lang="en-US" altLang="zh-CN" sz="1300" smtClean="0"/>
            </a:fld>
            <a:endParaRPr lang="en-US" altLang="zh-CN" sz="1300"/>
          </a:p>
        </p:txBody>
      </p:sp>
      <p:sp>
        <p:nvSpPr>
          <p:cNvPr id="415747" name="Rectangle 2"/>
          <p:cNvSpPr>
            <a:spLocks noGrp="1" noRot="1" noChangeAspect="1" noChangeArrowheads="1" noTextEdit="1"/>
          </p:cNvSpPr>
          <p:nvPr>
            <p:ph type="sldImg"/>
          </p:nvPr>
        </p:nvSpPr>
        <p:spPr>
          <a:xfrm>
            <a:off x="992188" y="768350"/>
            <a:ext cx="5114925" cy="3836988"/>
          </a:xfrm>
        </p:spPr>
      </p:sp>
      <p:sp>
        <p:nvSpPr>
          <p:cNvPr id="415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时钟发生器模块</a:t>
            </a:r>
            <a:r>
              <a:rPr lang="en-US" altLang="zh-CN">
                <a:latin typeface="Arial" panose="020B0604020202020204" pitchFamily="34" charset="0"/>
              </a:rPr>
              <a:t>CGM </a:t>
            </a:r>
            <a:endParaRPr lang="en-US"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SimSun"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SimSun"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SimSun"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SimSun"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SimSun" panose="02010600030101010101" pitchFamily="2" charset="-122"/>
              </a:defRPr>
            </a:lvl9pPr>
          </a:lstStyle>
          <a:p>
            <a:pPr>
              <a:spcBef>
                <a:spcPct val="0"/>
              </a:spcBef>
            </a:pPr>
            <a:fld id="{60E22D9B-327A-4CD8-9323-87160C4B3D05}" type="slidenum">
              <a:rPr lang="en-US" altLang="zh-CN" sz="1300" smtClean="0"/>
            </a:fld>
            <a:endParaRPr lang="en-US" altLang="zh-CN" sz="1300"/>
          </a:p>
        </p:txBody>
      </p:sp>
      <p:sp>
        <p:nvSpPr>
          <p:cNvPr id="413699" name="Rectangle 2"/>
          <p:cNvSpPr>
            <a:spLocks noGrp="1" noRot="1" noChangeAspect="1" noChangeArrowheads="1" noTextEdit="1"/>
          </p:cNvSpPr>
          <p:nvPr>
            <p:ph type="sldImg"/>
          </p:nvPr>
        </p:nvSpPr>
        <p:spPr>
          <a:xfrm>
            <a:off x="992188" y="768350"/>
            <a:ext cx="5114925" cy="3836988"/>
          </a:xfrm>
        </p:spPr>
      </p:sp>
      <p:sp>
        <p:nvSpPr>
          <p:cNvPr id="413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a:t>
            </a:r>
            <a:r>
              <a:rPr lang="en-US" altLang="zh-CN">
                <a:latin typeface="Arial" panose="020B0604020202020204" pitchFamily="34" charset="0"/>
              </a:rPr>
              <a:t>4</a:t>
            </a:r>
            <a:r>
              <a:rPr lang="zh-CN" altLang="en-US">
                <a:latin typeface="Arial" panose="020B0604020202020204" pitchFamily="34" charset="0"/>
              </a:rPr>
              <a:t>）</a:t>
            </a:r>
            <a:r>
              <a:rPr lang="en-US" altLang="zh-CN">
                <a:latin typeface="Arial" panose="020B0604020202020204" pitchFamily="34" charset="0"/>
              </a:rPr>
              <a:t>MODF</a:t>
            </a:r>
            <a:r>
              <a:rPr lang="zh-CN" altLang="en-US">
                <a:latin typeface="Arial" panose="020B0604020202020204" pitchFamily="34" charset="0"/>
              </a:rPr>
              <a:t>为模式设置错误标志位。当</a:t>
            </a:r>
            <a:r>
              <a:rPr lang="en-US" altLang="zh-CN">
                <a:latin typeface="Arial" panose="020B0604020202020204" pitchFamily="34" charset="0"/>
              </a:rPr>
              <a:t>MODFEN</a:t>
            </a:r>
            <a:r>
              <a:rPr lang="zh-CN" altLang="en-US">
                <a:latin typeface="Arial" panose="020B0604020202020204" pitchFamily="34" charset="0"/>
              </a:rPr>
              <a:t>为 </a:t>
            </a:r>
            <a:r>
              <a:rPr lang="en-US" altLang="zh-CN">
                <a:latin typeface="Arial" panose="020B0604020202020204" pitchFamily="34" charset="0"/>
              </a:rPr>
              <a:t>1</a:t>
            </a:r>
            <a:r>
              <a:rPr lang="zh-CN" altLang="en-US">
                <a:latin typeface="Arial" panose="020B0604020202020204" pitchFamily="34" charset="0"/>
              </a:rPr>
              <a:t>，且</a:t>
            </a:r>
            <a:r>
              <a:rPr lang="en-US" altLang="zh-CN">
                <a:latin typeface="Arial" panose="020B0604020202020204" pitchFamily="34" charset="0"/>
              </a:rPr>
              <a:t>SS*</a:t>
            </a:r>
            <a:r>
              <a:rPr lang="zh-CN" altLang="en-US">
                <a:latin typeface="Arial" panose="020B0604020202020204" pitchFamily="34" charset="0"/>
              </a:rPr>
              <a:t>引脚信号与</a:t>
            </a:r>
            <a:r>
              <a:rPr lang="en-US" altLang="zh-CN">
                <a:latin typeface="Arial" panose="020B0604020202020204" pitchFamily="34" charset="0"/>
              </a:rPr>
              <a:t>SPI</a:t>
            </a:r>
            <a:r>
              <a:rPr lang="zh-CN" altLang="en-US">
                <a:latin typeface="Arial" panose="020B0604020202020204" pitchFamily="34" charset="0"/>
              </a:rPr>
              <a:t>当前工作方式（主机或从机）不符时，具体地说，就是当从机的</a:t>
            </a:r>
            <a:r>
              <a:rPr lang="en-US" altLang="zh-CN">
                <a:latin typeface="Arial" panose="020B0604020202020204" pitchFamily="34" charset="0"/>
              </a:rPr>
              <a:t>SS*</a:t>
            </a:r>
            <a:r>
              <a:rPr lang="zh-CN" altLang="en-US">
                <a:latin typeface="Arial" panose="020B0604020202020204" pitchFamily="34" charset="0"/>
              </a:rPr>
              <a:t>为高电平，或是主机的</a:t>
            </a:r>
            <a:r>
              <a:rPr lang="en-US" altLang="zh-CN">
                <a:latin typeface="Arial" panose="020B0604020202020204" pitchFamily="34" charset="0"/>
              </a:rPr>
              <a:t>SS*</a:t>
            </a:r>
            <a:r>
              <a:rPr lang="zh-CN" altLang="en-US">
                <a:latin typeface="Arial" panose="020B0604020202020204" pitchFamily="34" charset="0"/>
              </a:rPr>
              <a:t>为低电平时，</a:t>
            </a:r>
            <a:r>
              <a:rPr lang="en-US" altLang="zh-CN">
                <a:latin typeface="Arial" panose="020B0604020202020204" pitchFamily="34" charset="0"/>
              </a:rPr>
              <a:t>MODF</a:t>
            </a:r>
            <a:r>
              <a:rPr lang="zh-CN" altLang="en-US">
                <a:latin typeface="Arial" panose="020B0604020202020204" pitchFamily="34" charset="0"/>
              </a:rPr>
              <a:t>会被置</a:t>
            </a:r>
            <a:r>
              <a:rPr lang="en-US" altLang="zh-CN">
                <a:latin typeface="Arial" panose="020B0604020202020204" pitchFamily="34" charset="0"/>
              </a:rPr>
              <a:t>1</a:t>
            </a:r>
            <a:r>
              <a:rPr lang="zh-CN" altLang="en-US">
                <a:latin typeface="Arial" panose="020B0604020202020204" pitchFamily="34" charset="0"/>
              </a:rPr>
              <a:t>。</a:t>
            </a:r>
            <a:r>
              <a:rPr lang="en-US" altLang="zh-CN">
                <a:latin typeface="Arial" panose="020B0604020202020204" pitchFamily="34" charset="0"/>
              </a:rPr>
              <a:t>MODF</a:t>
            </a:r>
            <a:r>
              <a:rPr lang="zh-CN" altLang="en-US">
                <a:latin typeface="Arial" panose="020B0604020202020204" pitchFamily="34" charset="0"/>
              </a:rPr>
              <a:t>被置成</a:t>
            </a:r>
            <a:r>
              <a:rPr lang="en-US" altLang="zh-CN">
                <a:latin typeface="Arial" panose="020B0604020202020204" pitchFamily="34" charset="0"/>
              </a:rPr>
              <a:t>1</a:t>
            </a:r>
            <a:r>
              <a:rPr lang="zh-CN" altLang="en-US">
                <a:latin typeface="Arial" panose="020B0604020202020204" pitchFamily="34" charset="0"/>
              </a:rPr>
              <a:t>后，用户在程序里读一次</a:t>
            </a:r>
            <a:r>
              <a:rPr lang="en-US" altLang="zh-CN">
                <a:latin typeface="Arial" panose="020B0604020202020204" pitchFamily="34" charset="0"/>
              </a:rPr>
              <a:t>SPSCR</a:t>
            </a:r>
            <a:r>
              <a:rPr lang="zh-CN" altLang="en-US">
                <a:latin typeface="Arial" panose="020B0604020202020204" pitchFamily="34" charset="0"/>
              </a:rPr>
              <a:t>寄存器，再对</a:t>
            </a:r>
            <a:r>
              <a:rPr lang="en-US" altLang="zh-CN">
                <a:latin typeface="Arial" panose="020B0604020202020204" pitchFamily="34" charset="0"/>
              </a:rPr>
              <a:t>SPCR</a:t>
            </a:r>
            <a:r>
              <a:rPr lang="zh-CN" altLang="en-US">
                <a:latin typeface="Arial" panose="020B0604020202020204" pitchFamily="34" charset="0"/>
              </a:rPr>
              <a:t>做写操作，</a:t>
            </a:r>
            <a:r>
              <a:rPr lang="en-US" altLang="zh-CN">
                <a:latin typeface="Arial" panose="020B0604020202020204" pitchFamily="34" charset="0"/>
              </a:rPr>
              <a:t>MODF</a:t>
            </a:r>
            <a:r>
              <a:rPr lang="zh-CN" altLang="en-US">
                <a:latin typeface="Arial" panose="020B0604020202020204" pitchFamily="34" charset="0"/>
              </a:rPr>
              <a:t>位就被自动清零。</a:t>
            </a:r>
            <a:endParaRPr lang="zh-CN" altLang="en-US">
              <a:latin typeface="Arial" panose="020B0604020202020204" pitchFamily="34" charset="0"/>
            </a:endParaRPr>
          </a:p>
          <a:p>
            <a:pPr eaLnBrk="1" hangingPunct="1"/>
            <a:r>
              <a:rPr lang="en-US" altLang="zh-CN">
                <a:latin typeface="Arial" panose="020B0604020202020204" pitchFamily="34" charset="0"/>
              </a:rPr>
              <a:t>1=SS*</a:t>
            </a:r>
            <a:r>
              <a:rPr lang="zh-CN" altLang="en-US">
                <a:latin typeface="Arial" panose="020B0604020202020204" pitchFamily="34" charset="0"/>
              </a:rPr>
              <a:t>引脚逻辑电平不正确。</a:t>
            </a:r>
            <a:endParaRPr lang="zh-CN" altLang="en-US">
              <a:latin typeface="Arial" panose="020B0604020202020204" pitchFamily="34" charset="0"/>
            </a:endParaRPr>
          </a:p>
          <a:p>
            <a:pPr eaLnBrk="1" hangingPunct="1"/>
            <a:r>
              <a:rPr lang="en-US" altLang="zh-CN">
                <a:latin typeface="Arial" panose="020B0604020202020204" pitchFamily="34" charset="0"/>
              </a:rPr>
              <a:t>0=SS*</a:t>
            </a:r>
            <a:r>
              <a:rPr lang="zh-CN" altLang="en-US">
                <a:latin typeface="Arial" panose="020B0604020202020204" pitchFamily="34" charset="0"/>
              </a:rPr>
              <a:t>引脚逻辑电平正确。</a:t>
            </a:r>
            <a:endParaRPr lang="zh-CN"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幻灯片图像占位符 1"/>
          <p:cNvSpPr>
            <a:spLocks noGrp="1" noRot="1" noChangeAspect="1" noTextEdit="1"/>
          </p:cNvSpPr>
          <p:nvPr>
            <p:ph type="sldImg"/>
          </p:nvPr>
        </p:nvSpPr>
        <p:spPr>
          <a:xfrm>
            <a:off x="992188" y="768350"/>
            <a:ext cx="5114925" cy="3836988"/>
          </a:xfrm>
        </p:spPr>
      </p:sp>
      <p:sp>
        <p:nvSpPr>
          <p:cNvPr id="4321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Arial" panose="020B0604020202020204" pitchFamily="34" charset="0"/>
              </a:rPr>
              <a:t>不同于</a:t>
            </a:r>
            <a:r>
              <a:rPr lang="en-US" altLang="zh-CN">
                <a:latin typeface="Arial" panose="020B0604020202020204" pitchFamily="34" charset="0"/>
              </a:rPr>
              <a:t>SPI</a:t>
            </a:r>
            <a:r>
              <a:rPr lang="zh-CN" altLang="zh-CN">
                <a:latin typeface="Arial" panose="020B0604020202020204" pitchFamily="34" charset="0"/>
              </a:rPr>
              <a:t>和之前的</a:t>
            </a:r>
            <a:r>
              <a:rPr lang="en-US" altLang="zh-CN">
                <a:latin typeface="Arial" panose="020B0604020202020204" pitchFamily="34" charset="0"/>
              </a:rPr>
              <a:t>I</a:t>
            </a:r>
            <a:r>
              <a:rPr lang="en-US" altLang="zh-CN" baseline="30000">
                <a:latin typeface="Arial" panose="020B0604020202020204" pitchFamily="34" charset="0"/>
              </a:rPr>
              <a:t>2</a:t>
            </a:r>
            <a:r>
              <a:rPr lang="en-US" altLang="zh-CN">
                <a:latin typeface="Arial" panose="020B0604020202020204" pitchFamily="34" charset="0"/>
              </a:rPr>
              <a:t>S</a:t>
            </a:r>
            <a:r>
              <a:rPr lang="zh-CN" altLang="zh-CN">
                <a:latin typeface="Arial" panose="020B0604020202020204" pitchFamily="34" charset="0"/>
              </a:rPr>
              <a:t>总线，</a:t>
            </a:r>
            <a:r>
              <a:rPr lang="en-US" altLang="zh-CN">
                <a:latin typeface="Arial" panose="020B0604020202020204" pitchFamily="34" charset="0"/>
              </a:rPr>
              <a:t>I</a:t>
            </a:r>
            <a:r>
              <a:rPr lang="en-US" altLang="zh-CN" baseline="30000">
                <a:latin typeface="Arial" panose="020B0604020202020204" pitchFamily="34" charset="0"/>
              </a:rPr>
              <a:t>2</a:t>
            </a:r>
            <a:r>
              <a:rPr lang="en-US" altLang="zh-CN">
                <a:latin typeface="Arial" panose="020B0604020202020204" pitchFamily="34" charset="0"/>
              </a:rPr>
              <a:t>C</a:t>
            </a:r>
            <a:r>
              <a:rPr lang="zh-CN" altLang="zh-CN">
                <a:latin typeface="Arial" panose="020B0604020202020204" pitchFamily="34" charset="0"/>
              </a:rPr>
              <a:t>是一个具有寻址能力的总线标准。</a:t>
            </a:r>
            <a:endParaRPr lang="zh-CN" altLang="en-US">
              <a:latin typeface="Arial" panose="020B0604020202020204" pitchFamily="34" charset="0"/>
            </a:endParaRPr>
          </a:p>
        </p:txBody>
      </p:sp>
      <p:sp>
        <p:nvSpPr>
          <p:cNvPr id="4321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EE0A65D3-5F6C-47AF-B880-273EE2E5AA5F}"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幻灯片图像占位符 1"/>
          <p:cNvSpPr>
            <a:spLocks noGrp="1" noRot="1" noChangeAspect="1" noTextEdit="1"/>
          </p:cNvSpPr>
          <p:nvPr>
            <p:ph type="sldImg"/>
          </p:nvPr>
        </p:nvSpPr>
        <p:spPr>
          <a:xfrm>
            <a:off x="992188" y="768350"/>
            <a:ext cx="5114925" cy="3836988"/>
          </a:xfrm>
        </p:spPr>
      </p:sp>
      <p:sp>
        <p:nvSpPr>
          <p:cNvPr id="435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Arial" panose="020B0604020202020204" pitchFamily="34" charset="0"/>
              </a:rPr>
              <a:t>在完成读</a:t>
            </a:r>
            <a:r>
              <a:rPr lang="en-US" altLang="zh-CN">
                <a:latin typeface="Arial" panose="020B0604020202020204" pitchFamily="34" charset="0"/>
              </a:rPr>
              <a:t>/</a:t>
            </a:r>
            <a:r>
              <a:rPr lang="zh-CN" altLang="zh-CN">
                <a:latin typeface="Arial" panose="020B0604020202020204" pitchFamily="34" charset="0"/>
              </a:rPr>
              <a:t>写操作或者总线收发异常时，主设备发送重启动信号，重新设定从设备地址和读</a:t>
            </a:r>
            <a:r>
              <a:rPr lang="en-US" altLang="zh-CN">
                <a:latin typeface="Arial" panose="020B0604020202020204" pitchFamily="34" charset="0"/>
              </a:rPr>
              <a:t>/</a:t>
            </a:r>
            <a:r>
              <a:rPr lang="zh-CN" altLang="zh-CN">
                <a:latin typeface="Arial" panose="020B0604020202020204" pitchFamily="34" charset="0"/>
              </a:rPr>
              <a:t>写信号，继续如上所述的应答式数据通信过程。</a:t>
            </a:r>
            <a:endParaRPr lang="zh-CN" altLang="en-US">
              <a:latin typeface="Arial" panose="020B0604020202020204" pitchFamily="34" charset="0"/>
            </a:endParaRPr>
          </a:p>
        </p:txBody>
      </p:sp>
      <p:sp>
        <p:nvSpPr>
          <p:cNvPr id="435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ABCF0A16-7782-436D-82F7-53C5FEBC76E8}"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8" name="幻灯片图像占位符 1"/>
          <p:cNvSpPr>
            <a:spLocks noGrp="1" noRot="1" noChangeAspect="1" noTextEdit="1"/>
          </p:cNvSpPr>
          <p:nvPr>
            <p:ph type="sldImg"/>
          </p:nvPr>
        </p:nvSpPr>
        <p:spPr>
          <a:xfrm>
            <a:off x="992188" y="768350"/>
            <a:ext cx="5114925" cy="3836988"/>
          </a:xfrm>
        </p:spPr>
      </p:sp>
      <p:sp>
        <p:nvSpPr>
          <p:cNvPr id="43929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latin typeface="Arial" panose="020B0604020202020204" pitchFamily="34" charset="0"/>
            </a:endParaRPr>
          </a:p>
          <a:p>
            <a:r>
              <a:rPr lang="en-US" altLang="zh-CN">
                <a:latin typeface="Arial" panose="020B0604020202020204" pitchFamily="34" charset="0"/>
              </a:rPr>
              <a:t>SCI </a:t>
            </a:r>
            <a:r>
              <a:rPr lang="zh-CN" altLang="en-US">
                <a:latin typeface="Arial" panose="020B0604020202020204" pitchFamily="34" charset="0"/>
              </a:rPr>
              <a:t>（串行通讯接口）模块对其进行控制。（注：“</a:t>
            </a:r>
            <a:r>
              <a:rPr lang="en-US" altLang="zh-CN">
                <a:latin typeface="Arial" panose="020B0604020202020204" pitchFamily="34" charset="0"/>
              </a:rPr>
              <a:t>SCI”</a:t>
            </a:r>
            <a:r>
              <a:rPr lang="zh-CN" altLang="en-US">
                <a:latin typeface="Arial" panose="020B0604020202020204" pitchFamily="34" charset="0"/>
              </a:rPr>
              <a:t>首先由</a:t>
            </a:r>
            <a:r>
              <a:rPr lang="en-US" altLang="zh-CN">
                <a:latin typeface="Arial" panose="020B0604020202020204" pitchFamily="34" charset="0"/>
              </a:rPr>
              <a:t>Motorola</a:t>
            </a:r>
            <a:r>
              <a:rPr lang="zh-CN" altLang="en-US">
                <a:latin typeface="Arial" panose="020B0604020202020204" pitchFamily="34" charset="0"/>
              </a:rPr>
              <a:t>微串口微控制器而得名，</a:t>
            </a:r>
            <a:r>
              <a:rPr lang="en-US" altLang="zh-CN">
                <a:latin typeface="Arial" panose="020B0604020202020204" pitchFamily="34" charset="0"/>
              </a:rPr>
              <a:t>SCI</a:t>
            </a:r>
            <a:r>
              <a:rPr lang="zh-CN" altLang="en-US">
                <a:latin typeface="Arial" panose="020B0604020202020204" pitchFamily="34" charset="0"/>
              </a:rPr>
              <a:t>另一种说法是“</a:t>
            </a:r>
            <a:r>
              <a:rPr lang="en-US" altLang="zh-CN">
                <a:latin typeface="Arial" panose="020B0604020202020204" pitchFamily="34" charset="0"/>
              </a:rPr>
              <a:t>UART</a:t>
            </a:r>
            <a:r>
              <a:rPr lang="zh-CN" altLang="en-US">
                <a:latin typeface="Arial" panose="020B0604020202020204" pitchFamily="34" charset="0"/>
              </a:rPr>
              <a:t>控制器”）</a:t>
            </a:r>
            <a:endParaRPr lang="zh-CN" altLang="en-US">
              <a:latin typeface="Arial" panose="020B0604020202020204" pitchFamily="34" charset="0"/>
            </a:endParaRPr>
          </a:p>
        </p:txBody>
      </p:sp>
      <p:sp>
        <p:nvSpPr>
          <p:cNvPr id="43930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SimSun" panose="02010600030101010101" pitchFamily="2" charset="-122"/>
              </a:defRPr>
            </a:lvl1pPr>
            <a:lvl2pPr marL="742950" indent="-285750" defTabSz="990600">
              <a:defRPr>
                <a:solidFill>
                  <a:schemeClr val="tx1"/>
                </a:solidFill>
                <a:latin typeface="Arial" panose="020B0604020202020204" pitchFamily="34" charset="0"/>
                <a:ea typeface="SimSun" panose="02010600030101010101" pitchFamily="2" charset="-122"/>
              </a:defRPr>
            </a:lvl2pPr>
            <a:lvl3pPr marL="1143000" indent="-228600" defTabSz="990600">
              <a:defRPr>
                <a:solidFill>
                  <a:schemeClr val="tx1"/>
                </a:solidFill>
                <a:latin typeface="Arial" panose="020B0604020202020204" pitchFamily="34" charset="0"/>
                <a:ea typeface="SimSun" panose="02010600030101010101" pitchFamily="2" charset="-122"/>
              </a:defRPr>
            </a:lvl3pPr>
            <a:lvl4pPr marL="1600200" indent="-228600" defTabSz="990600">
              <a:defRPr>
                <a:solidFill>
                  <a:schemeClr val="tx1"/>
                </a:solidFill>
                <a:latin typeface="Arial" panose="020B0604020202020204" pitchFamily="34" charset="0"/>
                <a:ea typeface="SimSun" panose="02010600030101010101" pitchFamily="2" charset="-122"/>
              </a:defRPr>
            </a:lvl4pPr>
            <a:lvl5pPr marL="2057400" indent="-228600" defTabSz="990600">
              <a:defRPr>
                <a:solidFill>
                  <a:schemeClr val="tx1"/>
                </a:solidFill>
                <a:latin typeface="Arial" panose="020B0604020202020204" pitchFamily="34" charset="0"/>
                <a:ea typeface="SimSun"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fld id="{7106B991-ED66-48BD-ACD7-1547E39FF35C}"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alphaModFix amt="99000"/>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Tree>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endParaRPr lang="zh-CN" altLang="en-US"/>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panose="020B0604020202020204"/>
                <a:ea typeface="+mj-ea"/>
                <a:cs typeface="+mj-cs"/>
              </a:defRPr>
            </a:lvl1pPr>
          </a:lstStyle>
          <a:p>
            <a:pPr lvl="0"/>
            <a:r>
              <a:rPr lang="en-US" sz="12200" dirty="0"/>
              <a:t>”</a:t>
            </a:r>
            <a:endParaRPr lang="en-US" sz="12200" dirty="0"/>
          </a:p>
        </p:txBody>
      </p:sp>
    </p:spTree>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8"/>
            <a:ext cx="7055380" cy="631545"/>
          </a:xfrm>
        </p:spPr>
        <p:txBody>
          <a:bodyPr/>
          <a:lstStyle>
            <a:lvl1pPr>
              <a:defRPr sz="2800">
                <a:solidFill>
                  <a:srgbClr val="C00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199073"/>
            <a:ext cx="8071485" cy="5087434"/>
          </a:xfrm>
        </p:spPr>
        <p:txBody>
          <a:bodyPr/>
          <a:lstStyle>
            <a:lvl1pPr marL="342900" indent="-342900" algn="just">
              <a:lnSpc>
                <a:spcPts val="2800"/>
              </a:lnSpc>
              <a:spcBef>
                <a:spcPts val="0"/>
              </a:spcBef>
              <a:buClr>
                <a:srgbClr val="0070C0"/>
              </a:buClr>
              <a:buFont typeface="Wingdings" panose="05000000000000000000" pitchFamily="2" charset="2"/>
              <a:buChar char="p"/>
              <a:defRPr sz="2600" b="0">
                <a:solidFill>
                  <a:srgbClr val="0000CC"/>
                </a:solidFill>
              </a:defRPr>
            </a:lvl1pPr>
            <a:lvl2pPr marL="742950" indent="-285750" algn="just">
              <a:lnSpc>
                <a:spcPts val="2800"/>
              </a:lnSpc>
              <a:spcBef>
                <a:spcPts val="0"/>
              </a:spcBef>
              <a:buClr>
                <a:srgbClr val="00B050"/>
              </a:buClr>
              <a:buSzPct val="75000"/>
              <a:buFont typeface="Wingdings" panose="05000000000000000000" pitchFamily="2" charset="2"/>
              <a:buChar char="Ø"/>
              <a:defRPr sz="2400">
                <a:solidFill>
                  <a:srgbClr val="002060"/>
                </a:solidFill>
              </a:defRPr>
            </a:lvl2pPr>
            <a:lvl3pPr marL="1143000" indent="-228600" algn="just">
              <a:lnSpc>
                <a:spcPts val="2800"/>
              </a:lnSpc>
              <a:spcBef>
                <a:spcPts val="0"/>
              </a:spcBef>
              <a:buClr>
                <a:srgbClr val="FF00FF"/>
              </a:buClr>
              <a:buFont typeface="Wingdings" panose="05000000000000000000" pitchFamily="2" charset="2"/>
              <a:buChar char="l"/>
              <a:defRPr sz="2000">
                <a:solidFill>
                  <a:schemeClr val="bg1">
                    <a:lumMod val="85000"/>
                    <a:lumOff val="15000"/>
                  </a:schemeClr>
                </a:solidFill>
              </a:defRPr>
            </a:lvl3pPr>
            <a:lvl4pPr algn="just">
              <a:lnSpc>
                <a:spcPts val="2800"/>
              </a:lnSpc>
              <a:spcBef>
                <a:spcPts val="0"/>
              </a:spcBef>
              <a:defRPr sz="1800">
                <a:solidFill>
                  <a:srgbClr val="00B050"/>
                </a:solidFill>
              </a:defRPr>
            </a:lvl4pPr>
            <a:lvl5pPr algn="just">
              <a:lnSpc>
                <a:spcPts val="2800"/>
              </a:lnSpc>
              <a:spcBef>
                <a:spcPts val="0"/>
              </a:spcBef>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2400"/>
            </a:lvl1pPr>
          </a:lstStyle>
          <a:p>
            <a:fld id="{4CA3740B-48FD-45C0-9C37-24627F0F7EDC}" type="slidenum">
              <a:rPr lang="zh-CN" altLang="en-US" smtClean="0"/>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Tree>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fld>
            <a:endParaRPr lang="zh-CN" altLang="en-US"/>
          </a:p>
        </p:txBody>
      </p:sp>
    </p:spTree>
  </p:cSld>
  <p:clrMapOvr>
    <a:masterClrMapping/>
  </p:clrMapOvr>
  <p:transition spd="med">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A3740B-48FD-45C0-9C37-24627F0F7EDC}" type="slidenum">
              <a:rPr lang="zh-CN" altLang="en-US" smtClean="0"/>
            </a:fld>
            <a:endParaRPr lang="zh-CN" alt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push/>
  </p:transition>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emf"/></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47046"/>
            <a:ext cx="8229600" cy="1277130"/>
          </a:xfrm>
        </p:spPr>
        <p:txBody>
          <a:bodyPr/>
          <a:lstStyle/>
          <a:p>
            <a:pPr algn="ctr"/>
            <a:r>
              <a:rPr lang="zh-CN" altLang="en-US" sz="4000" b="1" dirty="0">
                <a:solidFill>
                  <a:srgbClr val="FFC000"/>
                </a:solidFill>
                <a:latin typeface="+mj-ea"/>
              </a:rPr>
              <a:t>接口、总线与网络扩展</a:t>
            </a:r>
            <a:endParaRPr lang="zh-CN" altLang="en-US" sz="4000" b="1" dirty="0">
              <a:solidFill>
                <a:srgbClr val="FFC000"/>
              </a:solidFill>
              <a:latin typeface="+mj-ea"/>
            </a:endParaRP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SimSun" panose="02010600030101010101" pitchFamily="2" charset="-122"/>
              </a:defRPr>
            </a:lvl1pPr>
            <a:lvl2pPr marL="742950" indent="-285750">
              <a:defRPr>
                <a:solidFill>
                  <a:schemeClr val="tx1"/>
                </a:solidFill>
                <a:latin typeface="Arial" panose="020B0604020202020204" pitchFamily="34" charset="0"/>
                <a:ea typeface="SimSun" panose="02010600030101010101" pitchFamily="2" charset="-122"/>
              </a:defRPr>
            </a:lvl2pPr>
            <a:lvl3pPr marL="1143000" indent="-228600">
              <a:defRPr>
                <a:solidFill>
                  <a:schemeClr val="tx1"/>
                </a:solidFill>
                <a:latin typeface="Arial" panose="020B0604020202020204" pitchFamily="34" charset="0"/>
                <a:ea typeface="SimSun" panose="02010600030101010101" pitchFamily="2" charset="-122"/>
              </a:defRPr>
            </a:lvl3pPr>
            <a:lvl4pPr marL="1600200" indent="-228600">
              <a:defRPr>
                <a:solidFill>
                  <a:schemeClr val="tx1"/>
                </a:solidFill>
                <a:latin typeface="Arial" panose="020B0604020202020204" pitchFamily="34" charset="0"/>
                <a:ea typeface="SimSun" panose="02010600030101010101" pitchFamily="2" charset="-122"/>
              </a:defRPr>
            </a:lvl4pPr>
            <a:lvl5pPr marL="2057400" indent="-22860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SimSun"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fld>
            <a:endParaRPr lang="zh-CN" altLang="en-US" dirty="0"/>
          </a:p>
        </p:txBody>
      </p:sp>
      <p:sp>
        <p:nvSpPr>
          <p:cNvPr id="21" name="AutoShape 6" descr="http://mms.businesswire.com/bwapps/mediaserver/ViewMedia?mgid=147079&amp;vid=5&amp;download=1"/>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Tree>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Rectangle 2"/>
          <p:cNvSpPr txBox="1">
            <a:spLocks noChangeArrowheads="1"/>
          </p:cNvSpPr>
          <p:nvPr/>
        </p:nvSpPr>
        <p:spPr>
          <a:xfrm>
            <a:off x="600808" y="1213339"/>
            <a:ext cx="8077200" cy="5220555"/>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pPr>
              <a:lnSpc>
                <a:spcPct val="100000"/>
              </a:lnSpc>
            </a:pPr>
            <a:r>
              <a:rPr lang="en-US" altLang="zh-CN" sz="2400" dirty="0">
                <a:solidFill>
                  <a:srgbClr val="C00000"/>
                </a:solidFill>
              </a:rPr>
              <a:t>SPI</a:t>
            </a:r>
            <a:r>
              <a:rPr lang="zh-CN" altLang="en-US" sz="2400" dirty="0">
                <a:solidFill>
                  <a:srgbClr val="C00000"/>
                </a:solidFill>
              </a:rPr>
              <a:t>控制寄存器</a:t>
            </a:r>
            <a:r>
              <a:rPr lang="en-US" altLang="zh-CN" sz="2400" dirty="0">
                <a:solidFill>
                  <a:srgbClr val="C00000"/>
                </a:solidFill>
              </a:rPr>
              <a:t>SPCR1 </a:t>
            </a:r>
            <a:endParaRPr lang="en-US" altLang="zh-CN" sz="2400" dirty="0">
              <a:solidFill>
                <a:srgbClr val="C00000"/>
              </a:solidFill>
            </a:endParaRPr>
          </a:p>
          <a:p>
            <a:pPr lvl="1">
              <a:lnSpc>
                <a:spcPct val="100000"/>
              </a:lnSpc>
            </a:pPr>
            <a:r>
              <a:rPr lang="zh-CN" altLang="en-US" sz="2000" dirty="0"/>
              <a:t>只能在复位初始化</a:t>
            </a:r>
            <a:r>
              <a:rPr lang="en-US" altLang="zh-CN" sz="2000" dirty="0"/>
              <a:t>SPI</a:t>
            </a:r>
            <a:r>
              <a:rPr lang="zh-CN" altLang="en-US" sz="2000" dirty="0"/>
              <a:t>时写一次 </a:t>
            </a:r>
            <a:endParaRPr lang="en-US" altLang="zh-CN" sz="2000" dirty="0"/>
          </a:p>
          <a:p>
            <a:pPr lvl="1">
              <a:lnSpc>
                <a:spcPct val="100000"/>
              </a:lnSpc>
            </a:pPr>
            <a:r>
              <a:rPr lang="en-US" altLang="zh-CN" sz="2000" dirty="0">
                <a:solidFill>
                  <a:srgbClr val="C00000"/>
                </a:solidFill>
              </a:rPr>
              <a:t>SPIE</a:t>
            </a:r>
            <a:r>
              <a:rPr lang="zh-CN" altLang="en-US" sz="2000" dirty="0"/>
              <a:t>是中断允许位，“</a:t>
            </a:r>
            <a:r>
              <a:rPr lang="en-US" altLang="zh-CN" sz="2000" dirty="0"/>
              <a:t>1”</a:t>
            </a:r>
            <a:r>
              <a:rPr lang="zh-CN" altLang="en-US" sz="2000" dirty="0"/>
              <a:t>为使能，“</a:t>
            </a:r>
            <a:r>
              <a:rPr lang="en-US" altLang="zh-CN" sz="2000" dirty="0"/>
              <a:t>0”</a:t>
            </a:r>
            <a:r>
              <a:rPr lang="zh-CN" altLang="en-US" sz="2000" dirty="0"/>
              <a:t>为禁止；</a:t>
            </a:r>
            <a:endParaRPr lang="zh-CN" altLang="en-US" sz="2000" dirty="0"/>
          </a:p>
          <a:p>
            <a:pPr lvl="1">
              <a:lnSpc>
                <a:spcPct val="100000"/>
              </a:lnSpc>
            </a:pPr>
            <a:r>
              <a:rPr lang="en-US" altLang="zh-CN" sz="2000" dirty="0">
                <a:solidFill>
                  <a:srgbClr val="C00000"/>
                </a:solidFill>
              </a:rPr>
              <a:t>SPE</a:t>
            </a:r>
            <a:r>
              <a:rPr lang="zh-CN" altLang="en-US" sz="2000" dirty="0"/>
              <a:t>是</a:t>
            </a:r>
            <a:r>
              <a:rPr lang="en-US" altLang="zh-CN" sz="2000" dirty="0"/>
              <a:t>SPI</a:t>
            </a:r>
            <a:r>
              <a:rPr lang="zh-CN" altLang="en-US" sz="2000" dirty="0"/>
              <a:t>使能位，“</a:t>
            </a:r>
            <a:r>
              <a:rPr lang="en-US" altLang="zh-CN" sz="2000" dirty="0"/>
              <a:t>1”</a:t>
            </a:r>
            <a:r>
              <a:rPr lang="zh-CN" altLang="en-US" sz="2000" dirty="0"/>
              <a:t>为使能，“</a:t>
            </a:r>
            <a:r>
              <a:rPr lang="en-US" altLang="zh-CN" sz="2000" dirty="0"/>
              <a:t>0”</a:t>
            </a:r>
            <a:r>
              <a:rPr lang="zh-CN" altLang="en-US" sz="2000" dirty="0"/>
              <a:t>为禁止</a:t>
            </a:r>
            <a:r>
              <a:rPr lang="en-US" altLang="zh-CN" sz="2000" dirty="0"/>
              <a:t>,</a:t>
            </a:r>
            <a:r>
              <a:rPr lang="zh-CN" altLang="en-US" sz="2000" dirty="0"/>
              <a:t>在完成</a:t>
            </a:r>
            <a:r>
              <a:rPr lang="en-US" altLang="zh-CN" sz="2000" dirty="0"/>
              <a:t>SPI</a:t>
            </a:r>
            <a:r>
              <a:rPr lang="zh-CN" altLang="en-US" sz="2000" dirty="0"/>
              <a:t>配置之前该位应置“</a:t>
            </a:r>
            <a:r>
              <a:rPr lang="en-US" altLang="zh-CN" sz="2000" dirty="0"/>
              <a:t>0”</a:t>
            </a:r>
            <a:r>
              <a:rPr lang="zh-CN" altLang="en-US" sz="2000" dirty="0"/>
              <a:t>；</a:t>
            </a:r>
            <a:endParaRPr lang="zh-CN" altLang="en-US" sz="2000" dirty="0"/>
          </a:p>
          <a:p>
            <a:pPr lvl="1">
              <a:lnSpc>
                <a:spcPct val="100000"/>
              </a:lnSpc>
            </a:pPr>
            <a:r>
              <a:rPr lang="en-US" altLang="zh-CN" sz="2000" dirty="0">
                <a:solidFill>
                  <a:srgbClr val="C00000"/>
                </a:solidFill>
              </a:rPr>
              <a:t>SPTIE</a:t>
            </a:r>
            <a:r>
              <a:rPr lang="zh-CN" altLang="en-US" sz="2000" dirty="0"/>
              <a:t>是</a:t>
            </a:r>
            <a:r>
              <a:rPr lang="en-US" altLang="zh-CN" sz="2000" dirty="0"/>
              <a:t>SPI</a:t>
            </a:r>
            <a:r>
              <a:rPr lang="zh-CN" altLang="en-US" sz="2000" dirty="0"/>
              <a:t>传输中断允许位，“</a:t>
            </a:r>
            <a:r>
              <a:rPr lang="en-US" altLang="zh-CN" sz="2000" dirty="0"/>
              <a:t>1”</a:t>
            </a:r>
            <a:r>
              <a:rPr lang="zh-CN" altLang="en-US" sz="2000" dirty="0"/>
              <a:t>表示允许</a:t>
            </a:r>
            <a:r>
              <a:rPr lang="en-US" altLang="zh-CN" sz="2000" dirty="0"/>
              <a:t>SPTE</a:t>
            </a:r>
            <a:r>
              <a:rPr lang="zh-CN" altLang="en-US" sz="2000" dirty="0"/>
              <a:t>中断，“</a:t>
            </a:r>
            <a:r>
              <a:rPr lang="en-US" altLang="zh-CN" sz="2000" dirty="0"/>
              <a:t>0”</a:t>
            </a:r>
            <a:r>
              <a:rPr lang="zh-CN" altLang="en-US" sz="2000" dirty="0"/>
              <a:t>表示禁止；</a:t>
            </a:r>
            <a:endParaRPr lang="zh-CN" altLang="en-US" sz="2000" dirty="0"/>
          </a:p>
          <a:p>
            <a:pPr lvl="1">
              <a:lnSpc>
                <a:spcPct val="100000"/>
              </a:lnSpc>
            </a:pPr>
            <a:r>
              <a:rPr lang="en-US" altLang="zh-CN" sz="2000" dirty="0">
                <a:solidFill>
                  <a:srgbClr val="C00000"/>
                </a:solidFill>
              </a:rPr>
              <a:t>MSTR</a:t>
            </a:r>
            <a:r>
              <a:rPr lang="zh-CN" altLang="en-US" sz="2000" dirty="0"/>
              <a:t>为</a:t>
            </a:r>
            <a:r>
              <a:rPr lang="en-US" altLang="zh-CN" sz="2000" dirty="0"/>
              <a:t>SPI</a:t>
            </a:r>
            <a:r>
              <a:rPr lang="zh-CN" altLang="en-US" sz="2000" dirty="0"/>
              <a:t>主从模式设置位，“</a:t>
            </a:r>
            <a:r>
              <a:rPr lang="en-US" altLang="zh-CN" sz="2000" dirty="0"/>
              <a:t>1”</a:t>
            </a:r>
            <a:r>
              <a:rPr lang="zh-CN" altLang="en-US" sz="2000" dirty="0"/>
              <a:t>为主设备，“</a:t>
            </a:r>
            <a:r>
              <a:rPr lang="en-US" altLang="zh-CN" sz="2000" dirty="0"/>
              <a:t>0”</a:t>
            </a:r>
            <a:r>
              <a:rPr lang="zh-CN" altLang="en-US" sz="2000" dirty="0"/>
              <a:t>为从设备；</a:t>
            </a:r>
            <a:endParaRPr lang="zh-CN" altLang="en-US" sz="2000" dirty="0"/>
          </a:p>
          <a:p>
            <a:pPr lvl="1">
              <a:lnSpc>
                <a:spcPct val="100000"/>
              </a:lnSpc>
            </a:pPr>
            <a:r>
              <a:rPr lang="en-US" altLang="zh-CN" sz="2000" dirty="0">
                <a:solidFill>
                  <a:srgbClr val="C00000"/>
                </a:solidFill>
              </a:rPr>
              <a:t>CPOL</a:t>
            </a:r>
            <a:r>
              <a:rPr lang="zh-CN" altLang="en-US" sz="2000" dirty="0"/>
              <a:t>是时钟极性位，“</a:t>
            </a:r>
            <a:r>
              <a:rPr lang="en-US" altLang="zh-CN" sz="2000" dirty="0"/>
              <a:t>0”</a:t>
            </a:r>
            <a:r>
              <a:rPr lang="zh-CN" altLang="en-US" sz="2000" dirty="0"/>
              <a:t>为正脉冲，“</a:t>
            </a:r>
            <a:r>
              <a:rPr lang="en-US" altLang="zh-CN" sz="2000" dirty="0"/>
              <a:t>1”</a:t>
            </a:r>
            <a:r>
              <a:rPr lang="zh-CN" altLang="en-US" sz="2000" dirty="0"/>
              <a:t>为负脉冲；</a:t>
            </a:r>
            <a:endParaRPr lang="zh-CN" altLang="en-US" sz="2000" dirty="0"/>
          </a:p>
          <a:p>
            <a:pPr lvl="1">
              <a:lnSpc>
                <a:spcPct val="100000"/>
              </a:lnSpc>
            </a:pPr>
            <a:r>
              <a:rPr lang="en-US" altLang="zh-CN" sz="2000" dirty="0">
                <a:solidFill>
                  <a:srgbClr val="C00000"/>
                </a:solidFill>
              </a:rPr>
              <a:t>CPHA</a:t>
            </a:r>
            <a:r>
              <a:rPr lang="zh-CN" altLang="en-US" sz="2000" dirty="0"/>
              <a:t>为时钟相位，表示数据采样和有效的时刻，“</a:t>
            </a:r>
            <a:r>
              <a:rPr lang="en-US" altLang="zh-CN" sz="2000" dirty="0"/>
              <a:t>0”</a:t>
            </a:r>
            <a:r>
              <a:rPr lang="zh-CN" altLang="en-US" sz="2000" dirty="0"/>
              <a:t>表示第一个跳沿采样、第二个跳沿输出，“</a:t>
            </a:r>
            <a:r>
              <a:rPr lang="en-US" altLang="zh-CN" sz="2000" dirty="0"/>
              <a:t>1”</a:t>
            </a:r>
            <a:r>
              <a:rPr lang="zh-CN" altLang="en-US" sz="2000" dirty="0"/>
              <a:t>表示第一个跳沿输出、第二个跳沿采样；</a:t>
            </a:r>
            <a:endParaRPr lang="zh-CN" altLang="en-US" sz="2000" dirty="0"/>
          </a:p>
          <a:p>
            <a:pPr lvl="1">
              <a:lnSpc>
                <a:spcPct val="100000"/>
              </a:lnSpc>
            </a:pPr>
            <a:r>
              <a:rPr lang="en-US" altLang="zh-CN" sz="2000" dirty="0">
                <a:solidFill>
                  <a:srgbClr val="C00000"/>
                </a:solidFill>
              </a:rPr>
              <a:t>SSOE</a:t>
            </a:r>
            <a:r>
              <a:rPr lang="zh-CN" altLang="en-US" sz="2000" dirty="0"/>
              <a:t>是选择从设备的输出使能位；</a:t>
            </a:r>
            <a:endParaRPr lang="zh-CN" altLang="en-US" sz="2000" dirty="0"/>
          </a:p>
          <a:p>
            <a:pPr lvl="1">
              <a:lnSpc>
                <a:spcPct val="100000"/>
              </a:lnSpc>
            </a:pPr>
            <a:r>
              <a:rPr lang="en-US" altLang="zh-CN" sz="2000" dirty="0">
                <a:solidFill>
                  <a:srgbClr val="C00000"/>
                </a:solidFill>
              </a:rPr>
              <a:t>LSBFE</a:t>
            </a:r>
            <a:r>
              <a:rPr lang="zh-CN" altLang="en-US" sz="2000" dirty="0"/>
              <a:t>用以指定数据位的传输顺序，“</a:t>
            </a:r>
            <a:r>
              <a:rPr lang="en-US" altLang="zh-CN" sz="2000" dirty="0"/>
              <a:t>1”</a:t>
            </a:r>
            <a:r>
              <a:rPr lang="zh-CN" altLang="en-US" sz="2000" dirty="0"/>
              <a:t>为低位优先，“</a:t>
            </a:r>
            <a:r>
              <a:rPr lang="en-US" altLang="zh-CN" sz="2000" dirty="0"/>
              <a:t>0”</a:t>
            </a:r>
            <a:r>
              <a:rPr lang="zh-CN" altLang="en-US" sz="2000" dirty="0"/>
              <a:t>为高位优先。</a:t>
            </a:r>
            <a:endParaRPr lang="zh-CN" altLang="en-US" sz="2000" dirty="0"/>
          </a:p>
          <a:p>
            <a:pPr lvl="1">
              <a:lnSpc>
                <a:spcPct val="100000"/>
              </a:lnSpc>
            </a:pPr>
            <a:endParaRPr lang="zh-CN" altLang="en-US" sz="2000" dirty="0"/>
          </a:p>
        </p:txBody>
      </p:sp>
      <p:pic>
        <p:nvPicPr>
          <p:cNvPr id="6" name="图片 6"/>
          <p:cNvPicPr>
            <a:picLocks noChangeAspect="1" noChangeArrowheads="1"/>
          </p:cNvPicPr>
          <p:nvPr/>
        </p:nvPicPr>
        <p:blipFill>
          <a:blip r:embed="rId1">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947548" y="85446"/>
            <a:ext cx="6224954" cy="97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2"/>
          <a:stretch>
            <a:fillRect/>
          </a:stretch>
        </p:blipFill>
        <p:spPr>
          <a:xfrm>
            <a:off x="705583" y="2555400"/>
            <a:ext cx="7867650" cy="2143125"/>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3" name="图片 2"/>
          <p:cNvPicPr>
            <a:picLocks noChangeAspect="1"/>
          </p:cNvPicPr>
          <p:nvPr/>
        </p:nvPicPr>
        <p:blipFill>
          <a:blip r:embed="rId1"/>
          <a:stretch>
            <a:fillRect/>
          </a:stretch>
        </p:blipFill>
        <p:spPr>
          <a:xfrm>
            <a:off x="674606" y="490818"/>
            <a:ext cx="8115300" cy="2724150"/>
          </a:xfrm>
          <a:prstGeom prst="rect">
            <a:avLst/>
          </a:prstGeom>
        </p:spPr>
      </p:pic>
      <p:pic>
        <p:nvPicPr>
          <p:cNvPr id="6" name="图片 5"/>
          <p:cNvPicPr>
            <a:picLocks noChangeAspect="1"/>
          </p:cNvPicPr>
          <p:nvPr/>
        </p:nvPicPr>
        <p:blipFill>
          <a:blip r:embed="rId2"/>
          <a:stretch>
            <a:fillRect/>
          </a:stretch>
        </p:blipFill>
        <p:spPr>
          <a:xfrm>
            <a:off x="674606" y="3410049"/>
            <a:ext cx="8115300" cy="2933700"/>
          </a:xfrm>
          <a:prstGeom prst="rect">
            <a:avLst/>
          </a:prstGeom>
        </p:spPr>
      </p:pic>
    </p:spTree>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380B9D4-E6B6-47F1-945A-BD226DC04E13}"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410627" name="Rectangle 2"/>
          <p:cNvSpPr>
            <a:spLocks noGrp="1" noChangeArrowheads="1"/>
          </p:cNvSpPr>
          <p:nvPr>
            <p:ph type="body" idx="1"/>
          </p:nvPr>
        </p:nvSpPr>
        <p:spPr>
          <a:xfrm>
            <a:off x="609600" y="1524000"/>
            <a:ext cx="8077200" cy="5059363"/>
          </a:xfrm>
        </p:spPr>
        <p:txBody>
          <a:bodyPr/>
          <a:lstStyle/>
          <a:p>
            <a:pPr eaLnBrk="1" hangingPunct="1">
              <a:lnSpc>
                <a:spcPct val="90000"/>
              </a:lnSpc>
            </a:pPr>
            <a:r>
              <a:rPr lang="en-US" altLang="zh-CN" sz="2400" dirty="0">
                <a:solidFill>
                  <a:srgbClr val="C00000"/>
                </a:solidFill>
              </a:rPr>
              <a:t>SPI</a:t>
            </a:r>
            <a:r>
              <a:rPr lang="zh-CN" altLang="en-US" sz="2400" dirty="0">
                <a:solidFill>
                  <a:srgbClr val="C00000"/>
                </a:solidFill>
              </a:rPr>
              <a:t>控制寄存器</a:t>
            </a:r>
            <a:r>
              <a:rPr lang="en-US" altLang="zh-CN" sz="2400" dirty="0">
                <a:solidFill>
                  <a:srgbClr val="C00000"/>
                </a:solidFill>
              </a:rPr>
              <a:t>SPCR2 </a:t>
            </a:r>
            <a:endParaRPr lang="en-US" altLang="zh-CN" sz="2400" dirty="0">
              <a:solidFill>
                <a:srgbClr val="C00000"/>
              </a:solidFill>
            </a:endParaRPr>
          </a:p>
          <a:p>
            <a:pPr lvl="1" eaLnBrk="1" hangingPunct="1">
              <a:lnSpc>
                <a:spcPct val="90000"/>
              </a:lnSpc>
            </a:pPr>
            <a:r>
              <a:rPr lang="en-US" altLang="zh-CN" sz="2000" dirty="0">
                <a:solidFill>
                  <a:srgbClr val="C00000"/>
                </a:solidFill>
              </a:rPr>
              <a:t>MODFEN</a:t>
            </a:r>
            <a:r>
              <a:rPr lang="zh-CN" altLang="en-US" sz="2000" dirty="0"/>
              <a:t>是模式失效（</a:t>
            </a:r>
            <a:r>
              <a:rPr lang="en-US" altLang="zh-CN" sz="2000" dirty="0"/>
              <a:t>MODF</a:t>
            </a:r>
            <a:r>
              <a:rPr lang="zh-CN" altLang="en-US" sz="2000" dirty="0"/>
              <a:t>）允许位；所谓模式失效是指</a:t>
            </a:r>
            <a:r>
              <a:rPr lang="en-US" altLang="zh-CN" sz="2000" dirty="0"/>
              <a:t>(SS) ̅</a:t>
            </a:r>
            <a:r>
              <a:rPr lang="zh-CN" altLang="en-US" sz="2000" dirty="0"/>
              <a:t>与设备模式的不一致，如主模式时</a:t>
            </a:r>
            <a:r>
              <a:rPr lang="en-US" altLang="zh-CN" sz="2000" dirty="0"/>
              <a:t>(SS) ̅</a:t>
            </a:r>
            <a:r>
              <a:rPr lang="zh-CN" altLang="en-US" sz="2000" dirty="0"/>
              <a:t>被设置为低；“</a:t>
            </a:r>
            <a:r>
              <a:rPr lang="en-US" altLang="zh-CN" sz="2000" dirty="0"/>
              <a:t>1”</a:t>
            </a:r>
            <a:r>
              <a:rPr lang="zh-CN" altLang="en-US" sz="2000" dirty="0"/>
              <a:t>表示在</a:t>
            </a:r>
            <a:r>
              <a:rPr lang="en-US" altLang="zh-CN" sz="2000" dirty="0"/>
              <a:t>(SS) ̅</a:t>
            </a:r>
            <a:r>
              <a:rPr lang="zh-CN" altLang="en-US" sz="2000" dirty="0"/>
              <a:t>启用</a:t>
            </a:r>
            <a:r>
              <a:rPr lang="en-US" altLang="zh-CN" sz="2000" dirty="0"/>
              <a:t>MODF</a:t>
            </a:r>
            <a:r>
              <a:rPr lang="zh-CN" altLang="en-US" sz="2000" dirty="0"/>
              <a:t>特征，“</a:t>
            </a:r>
            <a:r>
              <a:rPr lang="en-US" altLang="zh-CN" sz="2000" dirty="0"/>
              <a:t>0”</a:t>
            </a:r>
            <a:r>
              <a:rPr lang="zh-CN" altLang="en-US" sz="2000" dirty="0"/>
              <a:t>为不使用；</a:t>
            </a:r>
            <a:endParaRPr lang="zh-CN" altLang="en-US" sz="2000" dirty="0"/>
          </a:p>
          <a:p>
            <a:pPr lvl="1" eaLnBrk="1" hangingPunct="1">
              <a:lnSpc>
                <a:spcPct val="90000"/>
              </a:lnSpc>
            </a:pPr>
            <a:r>
              <a:rPr lang="en-US" altLang="zh-CN" sz="2000" dirty="0">
                <a:solidFill>
                  <a:srgbClr val="C00000"/>
                </a:solidFill>
              </a:rPr>
              <a:t>BIDIROE</a:t>
            </a:r>
            <a:r>
              <a:rPr lang="zh-CN" altLang="en-US" sz="2000" dirty="0"/>
              <a:t>是双工操作模式下的输出使能位，当双工操作模式启用（</a:t>
            </a:r>
            <a:r>
              <a:rPr lang="en-US" altLang="zh-CN" sz="2000" dirty="0"/>
              <a:t>SPC0</a:t>
            </a:r>
            <a:r>
              <a:rPr lang="zh-CN" altLang="en-US" sz="2000" dirty="0"/>
              <a:t>置位）时，“</a:t>
            </a:r>
            <a:r>
              <a:rPr lang="en-US" altLang="zh-CN" sz="2000" dirty="0"/>
              <a:t>1”</a:t>
            </a:r>
            <a:r>
              <a:rPr lang="zh-CN" altLang="en-US" sz="2000" dirty="0"/>
              <a:t>表示使能输出缓冲区，“</a:t>
            </a:r>
            <a:r>
              <a:rPr lang="en-US" altLang="zh-CN" sz="2000" dirty="0"/>
              <a:t>0”</a:t>
            </a:r>
            <a:r>
              <a:rPr lang="zh-CN" altLang="en-US" sz="2000" dirty="0"/>
              <a:t>为禁止；</a:t>
            </a:r>
            <a:endParaRPr lang="zh-CN" altLang="en-US" sz="2000" dirty="0"/>
          </a:p>
          <a:p>
            <a:pPr lvl="1" eaLnBrk="1" hangingPunct="1">
              <a:lnSpc>
                <a:spcPct val="90000"/>
              </a:lnSpc>
            </a:pPr>
            <a:r>
              <a:rPr lang="en-US" altLang="zh-CN" sz="2000" dirty="0">
                <a:solidFill>
                  <a:srgbClr val="C00000"/>
                </a:solidFill>
              </a:rPr>
              <a:t>SPISWAI</a:t>
            </a:r>
            <a:r>
              <a:rPr lang="zh-CN" altLang="en-US" sz="2000" dirty="0"/>
              <a:t>为等待模式时的停止位，“</a:t>
            </a:r>
            <a:r>
              <a:rPr lang="en-US" altLang="zh-CN" sz="2000" dirty="0"/>
              <a:t>1”</a:t>
            </a:r>
            <a:r>
              <a:rPr lang="zh-CN" altLang="en-US" sz="2000" dirty="0"/>
              <a:t>表示在等待模式中停止</a:t>
            </a:r>
            <a:r>
              <a:rPr lang="en-US" altLang="zh-CN" sz="2000" dirty="0"/>
              <a:t>SPI</a:t>
            </a:r>
            <a:r>
              <a:rPr lang="zh-CN" altLang="en-US" sz="2000" dirty="0"/>
              <a:t>时钟，“</a:t>
            </a:r>
            <a:r>
              <a:rPr lang="en-US" altLang="zh-CN" sz="2000" dirty="0"/>
              <a:t>0”</a:t>
            </a:r>
            <a:r>
              <a:rPr lang="zh-CN" altLang="en-US" sz="2000" dirty="0"/>
              <a:t>表示在等待模式中正常产生</a:t>
            </a:r>
            <a:r>
              <a:rPr lang="en-US" altLang="zh-CN" sz="2000" dirty="0"/>
              <a:t>SPI</a:t>
            </a:r>
            <a:r>
              <a:rPr lang="zh-CN" altLang="en-US" sz="2000" dirty="0"/>
              <a:t>时钟；</a:t>
            </a:r>
            <a:endParaRPr lang="zh-CN" altLang="en-US" sz="2000" dirty="0"/>
          </a:p>
          <a:p>
            <a:pPr lvl="1" eaLnBrk="1" hangingPunct="1">
              <a:lnSpc>
                <a:spcPct val="90000"/>
              </a:lnSpc>
            </a:pPr>
            <a:r>
              <a:rPr lang="en-US" altLang="zh-CN" sz="2000" dirty="0">
                <a:solidFill>
                  <a:srgbClr val="C00000"/>
                </a:solidFill>
              </a:rPr>
              <a:t>SPC0</a:t>
            </a:r>
            <a:r>
              <a:rPr lang="zh-CN" altLang="en-US" sz="2000" dirty="0"/>
              <a:t>是串行引脚控制位，用于控制</a:t>
            </a:r>
            <a:r>
              <a:rPr lang="en-US" altLang="zh-CN" sz="2000" dirty="0"/>
              <a:t>SPI</a:t>
            </a:r>
            <a:r>
              <a:rPr lang="zh-CN" altLang="en-US" sz="2000" dirty="0"/>
              <a:t>通信模式，“</a:t>
            </a:r>
            <a:r>
              <a:rPr lang="en-US" altLang="zh-CN" sz="2000" dirty="0"/>
              <a:t>0”</a:t>
            </a:r>
            <a:r>
              <a:rPr lang="zh-CN" altLang="en-US" sz="2000" dirty="0"/>
              <a:t>是正常模式，“</a:t>
            </a:r>
            <a:r>
              <a:rPr lang="en-US" altLang="zh-CN" sz="2000" dirty="0"/>
              <a:t>1”</a:t>
            </a:r>
            <a:r>
              <a:rPr lang="zh-CN" altLang="en-US" sz="2000" dirty="0"/>
              <a:t>是双向传输模式（</a:t>
            </a:r>
            <a:r>
              <a:rPr lang="en-US" altLang="zh-CN" sz="2000" dirty="0"/>
              <a:t>Bidirectional</a:t>
            </a:r>
            <a:r>
              <a:rPr lang="zh-CN" altLang="en-US" sz="2000" dirty="0"/>
              <a:t>）；主模式下“</a:t>
            </a:r>
            <a:r>
              <a:rPr lang="en-US" altLang="zh-CN" sz="2000" dirty="0"/>
              <a:t>1”</a:t>
            </a:r>
            <a:r>
              <a:rPr lang="zh-CN" altLang="en-US" sz="2000" dirty="0"/>
              <a:t>表示只采用</a:t>
            </a:r>
            <a:r>
              <a:rPr lang="en-US" altLang="zh-CN" sz="2000" dirty="0"/>
              <a:t>MOSI</a:t>
            </a:r>
            <a:r>
              <a:rPr lang="zh-CN" altLang="en-US" sz="2000" dirty="0"/>
              <a:t>引脚，也记为</a:t>
            </a:r>
            <a:r>
              <a:rPr lang="en-US" altLang="zh-CN" sz="2000" dirty="0"/>
              <a:t>MOMI</a:t>
            </a:r>
            <a:r>
              <a:rPr lang="zh-CN" altLang="en-US" sz="2000" dirty="0"/>
              <a:t>，从模式下“</a:t>
            </a:r>
            <a:r>
              <a:rPr lang="en-US" altLang="zh-CN" sz="2000" dirty="0"/>
              <a:t>1”</a:t>
            </a:r>
            <a:r>
              <a:rPr lang="zh-CN" altLang="en-US" sz="2000" dirty="0"/>
              <a:t>表示只采用</a:t>
            </a:r>
            <a:r>
              <a:rPr lang="en-US" altLang="zh-CN" sz="2000" dirty="0"/>
              <a:t>MISO</a:t>
            </a:r>
            <a:r>
              <a:rPr lang="zh-CN" altLang="en-US" sz="2000" dirty="0"/>
              <a:t>引脚，记为</a:t>
            </a:r>
            <a:r>
              <a:rPr lang="en-US" altLang="zh-CN" sz="2000" dirty="0"/>
              <a:t>SISO</a:t>
            </a:r>
            <a:r>
              <a:rPr lang="zh-CN" altLang="en-US" sz="2000" dirty="0"/>
              <a:t>。</a:t>
            </a:r>
            <a:endParaRPr lang="zh-CN" altLang="en-US" sz="2000" dirty="0"/>
          </a:p>
          <a:p>
            <a:pPr lvl="1" eaLnBrk="1" hangingPunct="1">
              <a:lnSpc>
                <a:spcPct val="90000"/>
              </a:lnSpc>
            </a:pPr>
            <a:endParaRPr lang="zh-CN" altLang="en-US" sz="2000" dirty="0"/>
          </a:p>
          <a:p>
            <a:pPr lvl="1" eaLnBrk="1" hangingPunct="1">
              <a:lnSpc>
                <a:spcPct val="90000"/>
              </a:lnSpc>
            </a:pPr>
            <a:endParaRPr lang="zh-CN" altLang="en-US" sz="2000" dirty="0"/>
          </a:p>
        </p:txBody>
      </p:sp>
      <p:pic>
        <p:nvPicPr>
          <p:cNvPr id="410629" name="图片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5068" y="11065"/>
            <a:ext cx="67056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E64A22BE-B9A6-464B-8522-BE6C06D9E448}"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graphicFrame>
        <p:nvGraphicFramePr>
          <p:cNvPr id="282626" name="Group 2"/>
          <p:cNvGraphicFramePr>
            <a:graphicFrameLocks noGrp="1"/>
          </p:cNvGraphicFramePr>
          <p:nvPr/>
        </p:nvGraphicFramePr>
        <p:xfrm>
          <a:off x="1191665" y="3295290"/>
          <a:ext cx="7162800" cy="2362200"/>
        </p:xfrm>
        <a:graphic>
          <a:graphicData uri="http://schemas.openxmlformats.org/drawingml/2006/table">
            <a:tbl>
              <a:tblPr/>
              <a:tblGrid>
                <a:gridCol w="1182688"/>
                <a:gridCol w="1216025"/>
                <a:gridCol w="1585912"/>
                <a:gridCol w="1589088"/>
                <a:gridCol w="1589087"/>
              </a:tblGrid>
              <a:tr h="393700">
                <a:tc gridSpan="2">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SPR</a:t>
                      </a:r>
                      <a:r>
                        <a:rPr kumimoji="1" lang="zh-CN" altLang="en-US" sz="1800"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位</a:t>
                      </a:r>
                      <a:endParaRPr kumimoji="1" lang="zh-CN" altLang="en-US" sz="3600" b="0" i="0" u="none" strike="noStrike" cap="none" normalizeH="0" baseline="0" dirty="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cPr/>
                </a:tc>
                <a:tc rowSpan="2">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zh-CN" altLang="en-US" sz="1800"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内部时钟</a:t>
                      </a:r>
                      <a:endParaRPr kumimoji="1" lang="zh-CN" altLang="en-US" sz="2000" b="0" i="0" u="none" strike="noStrike" cap="none" normalizeH="0" baseline="0" dirty="0">
                        <a:ln>
                          <a:noFill/>
                        </a:ln>
                        <a:solidFill>
                          <a:srgbClr val="0000FF"/>
                        </a:solidFill>
                        <a:effectLst/>
                        <a:latin typeface="Arial" panose="020B0604020202020204" pitchFamily="34" charset="0"/>
                        <a:ea typeface="SimSun"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10000"/>
                        </a:lnSpc>
                        <a:spcBef>
                          <a:spcPct val="0"/>
                        </a:spcBef>
                        <a:spcAft>
                          <a:spcPct val="10000"/>
                        </a:spcAft>
                        <a:buClrTx/>
                        <a:buSzTx/>
                        <a:buFontTx/>
                        <a:buNone/>
                      </a:pPr>
                      <a:r>
                        <a:rPr kumimoji="1" lang="zh-CN" altLang="en-US" sz="1800" b="0" i="0" u="none" strike="noStrike" cap="none" normalizeH="0" baseline="0" dirty="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分频数</a:t>
                      </a:r>
                      <a:endParaRPr kumimoji="1" lang="zh-CN" altLang="en-US" sz="3600" b="0" i="0" u="none" strike="noStrike" cap="none" normalizeH="0" baseline="0" dirty="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gridSpan="2">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CGM</a:t>
                      </a:r>
                      <a:r>
                        <a:rPr kumimoji="1" lang="zh-CN" altLang="en-US" sz="1800" b="0" i="0" u="none" strike="noStrike" cap="none" normalizeH="0" baseline="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基准时钟输出</a:t>
                      </a:r>
                      <a:r>
                        <a:rPr kumimoji="1" lang="en-US" altLang="zh-CN" sz="1800" b="0" i="0" u="none" strike="noStrike" cap="none" normalizeH="0" baseline="0">
                          <a:ln>
                            <a:noFill/>
                          </a:ln>
                          <a:solidFill>
                            <a:srgbClr val="0000FF"/>
                          </a:solidFill>
                          <a:effectLst/>
                          <a:latin typeface="Times New Roman" panose="02020603050405020304" pitchFamily="18" charset="0"/>
                          <a:ea typeface="SimSun" panose="02010600030101010101" pitchFamily="2" charset="-122"/>
                          <a:cs typeface="Times New Roman" panose="02020603050405020304" pitchFamily="18" charset="0"/>
                        </a:rPr>
                        <a:t>MHz</a:t>
                      </a:r>
                      <a:endParaRPr kumimoji="1" lang="en-US" altLang="zh-CN" sz="3600" b="0" i="0" u="none" strike="noStrike" cap="none" normalizeH="0" baseline="0">
                        <a:ln>
                          <a:noFill/>
                        </a:ln>
                        <a:solidFill>
                          <a:srgbClr val="0000FF"/>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cPr/>
                </a:tc>
              </a:tr>
              <a:tr h="393700">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8000"/>
                          </a:solidFill>
                          <a:effectLst/>
                          <a:latin typeface="Times New Roman" panose="02020603050405020304" pitchFamily="18" charset="0"/>
                          <a:ea typeface="SimSun" panose="02010600030101010101" pitchFamily="2" charset="-122"/>
                          <a:cs typeface="Times New Roman" panose="02020603050405020304" pitchFamily="18" charset="0"/>
                        </a:rPr>
                        <a:t>SPR1</a:t>
                      </a:r>
                      <a:endParaRPr kumimoji="1" lang="en-US" altLang="zh-CN" sz="3600" b="0" i="0" u="none" strike="noStrike" cap="none" normalizeH="0" baseline="0">
                        <a:ln>
                          <a:noFill/>
                        </a:ln>
                        <a:solidFill>
                          <a:srgbClr val="008000"/>
                        </a:solidFill>
                        <a:effectLst/>
                        <a:latin typeface="Arial" panose="020B0604020202020204" pitchFamily="34" charset="0"/>
                        <a:ea typeface="SimSun" panose="02010600030101010101" pitchFamily="2" charset="-122"/>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8000"/>
                          </a:solidFill>
                          <a:effectLst/>
                          <a:latin typeface="Times New Roman" panose="02020603050405020304" pitchFamily="18" charset="0"/>
                          <a:ea typeface="SimSun" panose="02010600030101010101" pitchFamily="2" charset="-122"/>
                          <a:cs typeface="Times New Roman" panose="02020603050405020304" pitchFamily="18" charset="0"/>
                        </a:rPr>
                        <a:t>SPR0</a:t>
                      </a:r>
                      <a:endParaRPr kumimoji="1" lang="en-US" altLang="zh-CN" sz="3600" b="0" i="0" u="none" strike="noStrike" cap="none" normalizeH="0" baseline="0" dirty="0">
                        <a:ln>
                          <a:noFill/>
                        </a:ln>
                        <a:solidFill>
                          <a:srgbClr val="008000"/>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vMerge="1">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8000"/>
                          </a:solidFill>
                          <a:effectLst/>
                          <a:latin typeface="Times New Roman" panose="02020603050405020304" pitchFamily="18" charset="0"/>
                          <a:ea typeface="SimSun" panose="02010600030101010101" pitchFamily="2" charset="-122"/>
                          <a:cs typeface="Times New Roman" panose="02020603050405020304" pitchFamily="18" charset="0"/>
                        </a:rPr>
                        <a:t>4.0 MHz</a:t>
                      </a:r>
                      <a:endParaRPr kumimoji="1" lang="en-US" altLang="zh-CN" sz="1800" b="0" i="0" u="none" strike="noStrike" cap="none" normalizeH="0" baseline="0" dirty="0">
                        <a:ln>
                          <a:noFill/>
                        </a:ln>
                        <a:solidFill>
                          <a:srgbClr val="008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8000"/>
                          </a:solidFill>
                          <a:effectLst/>
                          <a:latin typeface="Times New Roman" panose="02020603050405020304" pitchFamily="18" charset="0"/>
                          <a:ea typeface="SimSun" panose="02010600030101010101" pitchFamily="2" charset="-122"/>
                          <a:cs typeface="Times New Roman" panose="02020603050405020304" pitchFamily="18" charset="0"/>
                        </a:rPr>
                        <a:t>2.0 MHz</a:t>
                      </a:r>
                      <a:endParaRPr kumimoji="1" lang="en-US" altLang="zh-CN" sz="1800" b="0" i="0" u="none" strike="noStrike" cap="none" normalizeH="0" baseline="0" dirty="0">
                        <a:ln>
                          <a:noFill/>
                        </a:ln>
                        <a:solidFill>
                          <a:srgbClr val="008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700">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2</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1.000MHz</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500.0kHz</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700">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8</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250.0kHz</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125.0kHz</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700">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0</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32</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62.5kHz</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31.25kHz</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93700">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128</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15.625kHz</a:t>
                      </a:r>
                      <a:endParaRPr kumimoji="1" lang="en-US" altLang="zh-CN" sz="3600" b="0" i="0" u="none" strike="noStrike" cap="none" normalizeH="0" baseline="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1" fontAlgn="base" latinLnBrk="0" hangingPunct="1">
                        <a:lnSpc>
                          <a:spcPct val="110000"/>
                        </a:lnSpc>
                        <a:spcBef>
                          <a:spcPct val="0"/>
                        </a:spcBef>
                        <a:spcAft>
                          <a:spcPct val="10000"/>
                        </a:spcAft>
                        <a:buClrTx/>
                        <a:buSzTx/>
                        <a:buFontTx/>
                        <a:buNone/>
                      </a:pPr>
                      <a:r>
                        <a:rPr kumimoji="1" lang="en-US" altLang="zh-CN" sz="1800" b="0" i="0" u="none" strike="noStrike" cap="none" normalizeH="0" baseline="0" dirty="0">
                          <a:ln>
                            <a:noFill/>
                          </a:ln>
                          <a:solidFill>
                            <a:srgbClr val="000099"/>
                          </a:solidFill>
                          <a:effectLst/>
                          <a:latin typeface="Times New Roman" panose="02020603050405020304" pitchFamily="18" charset="0"/>
                          <a:ea typeface="SimSun" panose="02010600030101010101" pitchFamily="2" charset="-122"/>
                          <a:cs typeface="Times New Roman" panose="02020603050405020304" pitchFamily="18" charset="0"/>
                        </a:rPr>
                        <a:t>7.8125kHz</a:t>
                      </a:r>
                      <a:endParaRPr kumimoji="1" lang="en-US" altLang="zh-CN" sz="3600" b="0" i="0" u="none" strike="noStrike" cap="none" normalizeH="0" baseline="0" dirty="0">
                        <a:ln>
                          <a:noFill/>
                        </a:ln>
                        <a:solidFill>
                          <a:srgbClr val="000099"/>
                        </a:solidFill>
                        <a:effectLst/>
                        <a:latin typeface="Arial" panose="020B0604020202020204" pitchFamily="34" charset="0"/>
                        <a:ea typeface="SimSun"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414766" name="Rectangle 45"/>
          <p:cNvSpPr>
            <a:spLocks noGrp="1" noChangeArrowheads="1"/>
          </p:cNvSpPr>
          <p:nvPr>
            <p:ph type="body" idx="1"/>
          </p:nvPr>
        </p:nvSpPr>
        <p:spPr>
          <a:xfrm>
            <a:off x="609600" y="1219200"/>
            <a:ext cx="7924800" cy="2274498"/>
          </a:xfrm>
        </p:spPr>
        <p:txBody>
          <a:bodyPr>
            <a:normAutofit/>
          </a:bodyPr>
          <a:lstStyle/>
          <a:p>
            <a:pPr eaLnBrk="1" hangingPunct="1">
              <a:lnSpc>
                <a:spcPct val="100000"/>
              </a:lnSpc>
            </a:pPr>
            <a:r>
              <a:rPr lang="en-US" altLang="zh-CN" sz="2400" dirty="0">
                <a:solidFill>
                  <a:srgbClr val="C00000"/>
                </a:solidFill>
              </a:rPr>
              <a:t>SPRIBR</a:t>
            </a:r>
            <a:r>
              <a:rPr lang="zh-CN" altLang="en-US" sz="2400" dirty="0">
                <a:solidFill>
                  <a:srgbClr val="C00000"/>
                </a:solidFill>
              </a:rPr>
              <a:t>波特率寄存器</a:t>
            </a:r>
            <a:endParaRPr lang="en-US" altLang="zh-CN" sz="2400" dirty="0">
              <a:solidFill>
                <a:srgbClr val="C00000"/>
              </a:solidFill>
            </a:endParaRPr>
          </a:p>
          <a:p>
            <a:pPr lvl="1" eaLnBrk="1" hangingPunct="1">
              <a:lnSpc>
                <a:spcPct val="100000"/>
              </a:lnSpc>
            </a:pPr>
            <a:r>
              <a:rPr lang="zh-CN" altLang="en-US" sz="2000" dirty="0">
                <a:solidFill>
                  <a:srgbClr val="0000CC"/>
                </a:solidFill>
              </a:rPr>
              <a:t>计算公式</a:t>
            </a:r>
            <a:endParaRPr lang="zh-CN" altLang="en-US" sz="2000" dirty="0">
              <a:solidFill>
                <a:srgbClr val="0000CC"/>
              </a:solidFill>
            </a:endParaRPr>
          </a:p>
          <a:p>
            <a:pPr lvl="2" eaLnBrk="1" hangingPunct="1">
              <a:lnSpc>
                <a:spcPct val="100000"/>
              </a:lnSpc>
            </a:pPr>
            <a:r>
              <a:rPr lang="zh-CN" altLang="en-US" sz="1800" dirty="0"/>
              <a:t>移位频率</a:t>
            </a:r>
            <a:r>
              <a:rPr lang="en-US" altLang="zh-CN" sz="1800" dirty="0"/>
              <a:t>=SPI</a:t>
            </a:r>
            <a:r>
              <a:rPr lang="zh-CN" altLang="en-US" sz="1800" dirty="0"/>
              <a:t>时钟频率－</a:t>
            </a:r>
            <a:r>
              <a:rPr lang="en-US" altLang="zh-CN" sz="1800" dirty="0"/>
              <a:t>(CGM</a:t>
            </a:r>
            <a:r>
              <a:rPr lang="zh-CN" altLang="en-US" sz="1800" dirty="0"/>
              <a:t>基准时钟输出</a:t>
            </a:r>
            <a:r>
              <a:rPr lang="en-US" altLang="zh-CN" sz="1800" dirty="0"/>
              <a:t>)/(2*</a:t>
            </a:r>
            <a:r>
              <a:rPr lang="zh-CN" altLang="en-US" sz="1800" dirty="0"/>
              <a:t>时钟分频数</a:t>
            </a:r>
            <a:r>
              <a:rPr lang="en-US" altLang="zh-CN" sz="1800" dirty="0"/>
              <a:t>)</a:t>
            </a:r>
            <a:endParaRPr lang="en-US" altLang="zh-CN" sz="1800" dirty="0"/>
          </a:p>
          <a:p>
            <a:pPr lvl="1" eaLnBrk="1" hangingPunct="1">
              <a:lnSpc>
                <a:spcPct val="100000"/>
              </a:lnSpc>
            </a:pPr>
            <a:r>
              <a:rPr lang="zh-CN" altLang="en-US" sz="2000" dirty="0">
                <a:solidFill>
                  <a:srgbClr val="0000CC"/>
                </a:solidFill>
              </a:rPr>
              <a:t>主机模式下时，这两位控制串行时钟</a:t>
            </a:r>
            <a:r>
              <a:rPr lang="en-US" altLang="zh-CN" sz="2000" dirty="0">
                <a:solidFill>
                  <a:srgbClr val="0000CC"/>
                </a:solidFill>
              </a:rPr>
              <a:t>SPSCK</a:t>
            </a:r>
            <a:r>
              <a:rPr lang="zh-CN" altLang="en-US" sz="2000" dirty="0">
                <a:solidFill>
                  <a:srgbClr val="0000CC"/>
                </a:solidFill>
              </a:rPr>
              <a:t>的频率，从机模式下没有意义；</a:t>
            </a:r>
            <a:endParaRPr lang="en-US" altLang="zh-CN" sz="2000" dirty="0">
              <a:solidFill>
                <a:srgbClr val="0000CC"/>
              </a:solidFill>
            </a:endParaRPr>
          </a:p>
          <a:p>
            <a:pPr lvl="1" eaLnBrk="1" hangingPunct="1">
              <a:lnSpc>
                <a:spcPct val="100000"/>
              </a:lnSpc>
            </a:pPr>
            <a:r>
              <a:rPr lang="zh-CN" altLang="en-US" sz="2000" dirty="0">
                <a:solidFill>
                  <a:srgbClr val="0000CC"/>
                </a:solidFill>
              </a:rPr>
              <a:t>例如：</a:t>
            </a:r>
            <a:endParaRPr lang="zh-CN" altLang="en-US" sz="2000" dirty="0">
              <a:solidFill>
                <a:srgbClr val="0000CC"/>
              </a:solidFill>
            </a:endParaRPr>
          </a:p>
        </p:txBody>
      </p:sp>
      <p:pic>
        <p:nvPicPr>
          <p:cNvPr id="414768" name="图片 5"/>
          <p:cNvPicPr>
            <a:picLocks noChangeAspect="1" noChangeArrowheads="1"/>
          </p:cNvPicPr>
          <p:nvPr/>
        </p:nvPicPr>
        <p:blipFill>
          <a:blip r:embed="rId1">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1191665" y="86803"/>
            <a:ext cx="6011392" cy="884747"/>
          </a:xfrm>
          <a:prstGeom prst="rect">
            <a:avLst/>
          </a:prstGeom>
          <a:solidFill>
            <a:schemeClr val="accent3">
              <a:lumMod val="20000"/>
              <a:lumOff val="80000"/>
            </a:schemeClr>
          </a:solidFill>
          <a:ln>
            <a:noFill/>
          </a:ln>
        </p:spPr>
      </p:pic>
    </p:spTree>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9A0B623-F94C-45AC-B906-9E9630533B76}"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412675" name="Rectangle 2"/>
          <p:cNvSpPr>
            <a:spLocks noGrp="1" noChangeArrowheads="1"/>
          </p:cNvSpPr>
          <p:nvPr>
            <p:ph type="body" idx="1"/>
          </p:nvPr>
        </p:nvSpPr>
        <p:spPr>
          <a:xfrm>
            <a:off x="609600" y="1295400"/>
            <a:ext cx="8153400" cy="4114800"/>
          </a:xfrm>
        </p:spPr>
        <p:txBody>
          <a:bodyPr/>
          <a:lstStyle/>
          <a:p>
            <a:pPr eaLnBrk="1" hangingPunct="1">
              <a:lnSpc>
                <a:spcPct val="90000"/>
              </a:lnSpc>
            </a:pPr>
            <a:r>
              <a:rPr lang="en-US" altLang="zh-CN" sz="2400" dirty="0">
                <a:solidFill>
                  <a:srgbClr val="C00000"/>
                </a:solidFill>
              </a:rPr>
              <a:t>SPI</a:t>
            </a:r>
            <a:r>
              <a:rPr lang="zh-CN" altLang="en-US" sz="2400" dirty="0">
                <a:solidFill>
                  <a:srgbClr val="C00000"/>
                </a:solidFill>
              </a:rPr>
              <a:t>状态控制寄存器</a:t>
            </a:r>
            <a:r>
              <a:rPr lang="en-US" altLang="zh-CN" sz="2400" dirty="0">
                <a:solidFill>
                  <a:srgbClr val="C00000"/>
                </a:solidFill>
              </a:rPr>
              <a:t>SPSCR</a:t>
            </a:r>
            <a:endParaRPr lang="en-US" altLang="zh-CN" sz="2400" dirty="0">
              <a:solidFill>
                <a:srgbClr val="C00000"/>
              </a:solidFill>
            </a:endParaRPr>
          </a:p>
          <a:p>
            <a:pPr lvl="1" eaLnBrk="1" hangingPunct="1">
              <a:lnSpc>
                <a:spcPct val="90000"/>
              </a:lnSpc>
            </a:pPr>
            <a:r>
              <a:rPr lang="en-US" altLang="zh-CN" sz="2000" dirty="0"/>
              <a:t>4</a:t>
            </a:r>
            <a:r>
              <a:rPr lang="zh-CN" altLang="en-US" sz="2000" dirty="0"/>
              <a:t>个状态标志，用来指示</a:t>
            </a:r>
            <a:r>
              <a:rPr lang="en-US" altLang="zh-CN" sz="2000" dirty="0"/>
              <a:t>SPI</a:t>
            </a:r>
            <a:r>
              <a:rPr lang="zh-CN" altLang="en-US" sz="2000" dirty="0"/>
              <a:t>系统设置和数据传送过程中的状态；</a:t>
            </a:r>
            <a:endParaRPr lang="zh-CN" altLang="en-US" sz="2000" dirty="0"/>
          </a:p>
          <a:p>
            <a:pPr lvl="1" eaLnBrk="1" hangingPunct="1">
              <a:lnSpc>
                <a:spcPct val="90000"/>
              </a:lnSpc>
            </a:pPr>
            <a:r>
              <a:rPr lang="zh-CN" altLang="en-US" sz="2000" dirty="0"/>
              <a:t>被</a:t>
            </a:r>
            <a:r>
              <a:rPr lang="en-US" altLang="zh-CN" sz="2000" dirty="0"/>
              <a:t>SPI</a:t>
            </a:r>
            <a:r>
              <a:rPr lang="zh-CN" altLang="en-US" sz="2000" dirty="0"/>
              <a:t>事件自动置位，由软件或复位时自动清零；</a:t>
            </a:r>
            <a:endParaRPr lang="zh-CN" altLang="en-US" sz="2000" dirty="0"/>
          </a:p>
          <a:p>
            <a:pPr lvl="1" eaLnBrk="1" hangingPunct="1">
              <a:lnSpc>
                <a:spcPct val="90000"/>
              </a:lnSpc>
            </a:pPr>
            <a:r>
              <a:rPr lang="zh-CN" altLang="en-US" sz="2000" dirty="0"/>
              <a:t>可设置</a:t>
            </a:r>
            <a:r>
              <a:rPr lang="en-US" altLang="zh-CN" sz="2000" dirty="0"/>
              <a:t>SPSCK</a:t>
            </a:r>
            <a:r>
              <a:rPr lang="zh-CN" altLang="en-US" sz="2000" dirty="0"/>
              <a:t>时钟频率、允许</a:t>
            </a:r>
            <a:r>
              <a:rPr lang="en-US" altLang="zh-CN" sz="2000" dirty="0"/>
              <a:t>/</a:t>
            </a:r>
            <a:r>
              <a:rPr lang="zh-CN" altLang="en-US" sz="2000" dirty="0"/>
              <a:t>禁止错误中断等；</a:t>
            </a:r>
            <a:endParaRPr lang="zh-CN" altLang="en-US" sz="2000" dirty="0"/>
          </a:p>
          <a:p>
            <a:pPr lvl="1" eaLnBrk="1" hangingPunct="1">
              <a:lnSpc>
                <a:spcPct val="90000"/>
              </a:lnSpc>
            </a:pPr>
            <a:r>
              <a:rPr lang="en-US" altLang="zh-CN" sz="2000" dirty="0"/>
              <a:t>SPRF</a:t>
            </a:r>
            <a:r>
              <a:rPr lang="zh-CN" altLang="en-US" sz="2000" dirty="0"/>
              <a:t>为</a:t>
            </a:r>
            <a:r>
              <a:rPr lang="en-US" altLang="zh-CN" sz="2000" dirty="0"/>
              <a:t>SPI</a:t>
            </a:r>
            <a:r>
              <a:rPr lang="zh-CN" altLang="en-US" sz="2000" dirty="0"/>
              <a:t>接收结束位 </a:t>
            </a:r>
            <a:endParaRPr lang="zh-CN" altLang="en-US" sz="2000" dirty="0"/>
          </a:p>
          <a:p>
            <a:pPr lvl="1" eaLnBrk="1" hangingPunct="1">
              <a:lnSpc>
                <a:spcPct val="90000"/>
              </a:lnSpc>
            </a:pPr>
            <a:r>
              <a:rPr lang="en-US" altLang="zh-CN" sz="2000" dirty="0"/>
              <a:t>ERRIE</a:t>
            </a:r>
            <a:r>
              <a:rPr lang="zh-CN" altLang="en-US" sz="2000" dirty="0"/>
              <a:t>为错误中断允许位 </a:t>
            </a:r>
            <a:endParaRPr lang="zh-CN" altLang="en-US" sz="2000" dirty="0"/>
          </a:p>
          <a:p>
            <a:pPr lvl="1" eaLnBrk="1" hangingPunct="1">
              <a:lnSpc>
                <a:spcPct val="90000"/>
              </a:lnSpc>
            </a:pPr>
            <a:r>
              <a:rPr lang="en-US" altLang="zh-CN" sz="2000" dirty="0"/>
              <a:t>OVRF</a:t>
            </a:r>
            <a:r>
              <a:rPr lang="zh-CN" altLang="en-US" sz="2000" dirty="0"/>
              <a:t>为溢出标志位 </a:t>
            </a:r>
            <a:endParaRPr lang="zh-CN" altLang="en-US" sz="2000" dirty="0"/>
          </a:p>
          <a:p>
            <a:pPr lvl="1" eaLnBrk="1" hangingPunct="1">
              <a:lnSpc>
                <a:spcPct val="90000"/>
              </a:lnSpc>
            </a:pPr>
            <a:r>
              <a:rPr lang="en-US" altLang="zh-CN" sz="2000" dirty="0"/>
              <a:t>MODF</a:t>
            </a:r>
            <a:r>
              <a:rPr lang="zh-CN" altLang="en-US" sz="2000" dirty="0"/>
              <a:t>为模式设置错误标志位 </a:t>
            </a:r>
            <a:endParaRPr lang="zh-CN" altLang="en-US" sz="2000" dirty="0"/>
          </a:p>
          <a:p>
            <a:pPr lvl="1" eaLnBrk="1" hangingPunct="1">
              <a:lnSpc>
                <a:spcPct val="90000"/>
              </a:lnSpc>
            </a:pPr>
            <a:r>
              <a:rPr lang="en-US" altLang="zh-CN" sz="2000" dirty="0"/>
              <a:t>SPTE</a:t>
            </a:r>
            <a:r>
              <a:rPr lang="zh-CN" altLang="en-US" sz="2000" dirty="0"/>
              <a:t>为</a:t>
            </a:r>
            <a:r>
              <a:rPr lang="en-US" altLang="zh-CN" sz="2000" dirty="0"/>
              <a:t>SPI</a:t>
            </a:r>
            <a:r>
              <a:rPr lang="zh-CN" altLang="en-US" sz="2000" dirty="0"/>
              <a:t>发送结束位 </a:t>
            </a:r>
            <a:endParaRPr lang="zh-CN" altLang="en-US" sz="2000" dirty="0"/>
          </a:p>
          <a:p>
            <a:pPr lvl="1" eaLnBrk="1" hangingPunct="1">
              <a:lnSpc>
                <a:spcPct val="90000"/>
              </a:lnSpc>
            </a:pPr>
            <a:r>
              <a:rPr lang="en-US" altLang="zh-CN" sz="2000" dirty="0"/>
              <a:t>MODFEN</a:t>
            </a:r>
            <a:r>
              <a:rPr lang="zh-CN" altLang="en-US" sz="2000" dirty="0"/>
              <a:t>为模式设置错误检测允许位 </a:t>
            </a:r>
            <a:endParaRPr lang="zh-CN" altLang="en-US" sz="2000" dirty="0"/>
          </a:p>
          <a:p>
            <a:pPr lvl="1" eaLnBrk="1" hangingPunct="1">
              <a:lnSpc>
                <a:spcPct val="90000"/>
              </a:lnSpc>
            </a:pPr>
            <a:r>
              <a:rPr lang="en-US" altLang="zh-CN" sz="2000" dirty="0"/>
              <a:t>SPR1</a:t>
            </a:r>
            <a:r>
              <a:rPr lang="zh-CN" altLang="en-US" sz="2000" dirty="0"/>
              <a:t>／</a:t>
            </a:r>
            <a:r>
              <a:rPr lang="en-US" altLang="zh-CN" sz="2000" dirty="0"/>
              <a:t>SPR0</a:t>
            </a:r>
            <a:r>
              <a:rPr lang="zh-CN" altLang="en-US" sz="2000" dirty="0"/>
              <a:t>为</a:t>
            </a:r>
            <a:r>
              <a:rPr lang="en-US" altLang="zh-CN" sz="2000" dirty="0"/>
              <a:t>SPI</a:t>
            </a:r>
            <a:r>
              <a:rPr lang="zh-CN" altLang="en-US" sz="2000" dirty="0"/>
              <a:t>移位频率选择位  主机模式下有效</a:t>
            </a:r>
            <a:endParaRPr lang="zh-CN" altLang="en-US" sz="2000" dirty="0"/>
          </a:p>
        </p:txBody>
      </p:sp>
      <p:pic>
        <p:nvPicPr>
          <p:cNvPr id="412676" name="Picture 3" descr="SPI状态控制寄存器"/>
          <p:cNvPicPr>
            <a:picLocks noGrp="1" noChangeAspect="1" noChangeArrowheads="1"/>
          </p:cNvPicPr>
          <p:nvPr>
            <p:ph sz="half" idx="4294967295"/>
          </p:nvPr>
        </p:nvPicPr>
        <p:blipFill rotWithShape="1">
          <a:blip r:embed="rId1">
            <a:extLst>
              <a:ext uri="{28A0092B-C50C-407E-A947-70E740481C1C}">
                <a14:useLocalDpi xmlns:a14="http://schemas.microsoft.com/office/drawing/2010/main" val="0"/>
              </a:ext>
            </a:extLst>
          </a:blip>
          <a:srcRect l="5637" r="-1172"/>
          <a:stretch>
            <a:fillRect/>
          </a:stretch>
        </p:blipFill>
        <p:spPr>
          <a:xfrm>
            <a:off x="931653" y="158975"/>
            <a:ext cx="6512944" cy="850675"/>
          </a:xfrm>
          <a:solidFill>
            <a:schemeClr val="accent3">
              <a:lumMod val="20000"/>
              <a:lumOff val="80000"/>
            </a:schemeClr>
          </a:solidFill>
        </p:spPr>
      </p:pic>
    </p:spTree>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3A18CE8-4128-4C24-9B04-EE2CED09E506}"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283650" name="Rectangle 2"/>
          <p:cNvSpPr>
            <a:spLocks noGrp="1" noChangeArrowheads="1"/>
          </p:cNvSpPr>
          <p:nvPr>
            <p:ph type="body" idx="1"/>
          </p:nvPr>
        </p:nvSpPr>
        <p:spPr>
          <a:xfrm>
            <a:off x="685800" y="1447800"/>
            <a:ext cx="7772400" cy="4840288"/>
          </a:xfrm>
        </p:spPr>
        <p:txBody>
          <a:bodyPr/>
          <a:lstStyle/>
          <a:p>
            <a:pPr>
              <a:lnSpc>
                <a:spcPct val="100000"/>
              </a:lnSpc>
            </a:pPr>
            <a:r>
              <a:rPr lang="en-US" altLang="zh-CN" sz="2400" dirty="0">
                <a:solidFill>
                  <a:srgbClr val="C00000"/>
                </a:solidFill>
              </a:rPr>
              <a:t>SPI</a:t>
            </a:r>
            <a:r>
              <a:rPr lang="zh-CN" altLang="en-US" sz="2400" dirty="0">
                <a:solidFill>
                  <a:srgbClr val="C00000"/>
                </a:solidFill>
              </a:rPr>
              <a:t>数据寄存器</a:t>
            </a:r>
            <a:r>
              <a:rPr lang="en-US" altLang="zh-CN" sz="2400" dirty="0">
                <a:solidFill>
                  <a:srgbClr val="C00000"/>
                </a:solidFill>
              </a:rPr>
              <a:t>SPIDR </a:t>
            </a:r>
            <a:endParaRPr lang="en-US" altLang="zh-CN" sz="2400" dirty="0">
              <a:solidFill>
                <a:srgbClr val="C00000"/>
              </a:solidFill>
            </a:endParaRPr>
          </a:p>
          <a:p>
            <a:pPr lvl="1" eaLnBrk="1" hangingPunct="1">
              <a:lnSpc>
                <a:spcPct val="100000"/>
              </a:lnSpc>
            </a:pPr>
            <a:r>
              <a:rPr lang="zh-CN" altLang="en-US" sz="2000" dirty="0"/>
              <a:t>由两个独立的</a:t>
            </a:r>
            <a:r>
              <a:rPr lang="zh-CN" altLang="en-US" sz="2000" dirty="0">
                <a:solidFill>
                  <a:srgbClr val="0000CC"/>
                </a:solidFill>
              </a:rPr>
              <a:t>发送数据寄存器（只写）和接收数据寄存器（只读）</a:t>
            </a:r>
            <a:r>
              <a:rPr lang="zh-CN" altLang="en-US" sz="2000" dirty="0"/>
              <a:t>组成，二者共用一个内存地址；</a:t>
            </a:r>
            <a:endParaRPr lang="zh-CN" altLang="en-US" sz="2000" dirty="0"/>
          </a:p>
          <a:p>
            <a:pPr lvl="1" eaLnBrk="1" hangingPunct="1">
              <a:lnSpc>
                <a:spcPct val="100000"/>
              </a:lnSpc>
            </a:pPr>
            <a:r>
              <a:rPr lang="zh-CN" altLang="en-US" sz="2000" dirty="0"/>
              <a:t>两个独立的数据寄存器，可以同时储存不同的数据</a:t>
            </a:r>
            <a:r>
              <a:rPr lang="en-US" altLang="zh-CN" sz="2000" dirty="0">
                <a:sym typeface="Wingdings" panose="05000000000000000000" pitchFamily="2" charset="2"/>
              </a:rPr>
              <a:t></a:t>
            </a:r>
            <a:r>
              <a:rPr lang="zh-CN" altLang="en-US" sz="2000" dirty="0"/>
              <a:t>向</a:t>
            </a:r>
            <a:r>
              <a:rPr lang="en-US" altLang="zh-CN" sz="2000" dirty="0"/>
              <a:t>SPDR</a:t>
            </a:r>
            <a:r>
              <a:rPr lang="zh-CN" altLang="en-US" sz="2000" dirty="0"/>
              <a:t>写入的数据并不能从</a:t>
            </a:r>
            <a:r>
              <a:rPr lang="en-US" altLang="zh-CN" sz="2000" dirty="0"/>
              <a:t>SPDR</a:t>
            </a:r>
            <a:r>
              <a:rPr lang="zh-CN" altLang="en-US" sz="2000" dirty="0"/>
              <a:t>中读出；</a:t>
            </a:r>
            <a:endParaRPr lang="zh-CN" altLang="en-US" sz="2000" dirty="0"/>
          </a:p>
          <a:p>
            <a:pPr lvl="1" eaLnBrk="1" hangingPunct="1">
              <a:lnSpc>
                <a:spcPct val="100000"/>
              </a:lnSpc>
            </a:pPr>
            <a:r>
              <a:rPr lang="zh-CN" altLang="en-US" sz="2000" dirty="0"/>
              <a:t>数据写入发送数据寄存器，立即送到移位寄存器并将 </a:t>
            </a:r>
            <a:r>
              <a:rPr lang="en-US" altLang="zh-CN" sz="2000" dirty="0"/>
              <a:t>SPTE</a:t>
            </a:r>
            <a:r>
              <a:rPr lang="zh-CN" altLang="en-US" sz="2000" dirty="0"/>
              <a:t>置</a:t>
            </a:r>
            <a:r>
              <a:rPr lang="en-US" altLang="zh-CN" sz="2000" dirty="0"/>
              <a:t>1</a:t>
            </a:r>
            <a:r>
              <a:rPr lang="zh-CN" altLang="en-US" sz="2000" dirty="0"/>
              <a:t>，之后需</a:t>
            </a:r>
            <a:r>
              <a:rPr lang="en-US" altLang="zh-CN" sz="2000" dirty="0"/>
              <a:t>8</a:t>
            </a:r>
            <a:r>
              <a:rPr lang="zh-CN" altLang="en-US" sz="2000" dirty="0"/>
              <a:t>个</a:t>
            </a:r>
            <a:r>
              <a:rPr lang="en-US" altLang="zh-CN" sz="2000" dirty="0"/>
              <a:t>SPSCK</a:t>
            </a:r>
            <a:r>
              <a:rPr lang="zh-CN" altLang="en-US" sz="2000" dirty="0"/>
              <a:t>周期才能完成发送，此时可以向发送数据寄存器写入新的数据；</a:t>
            </a:r>
            <a:endParaRPr lang="en-US" altLang="zh-CN" sz="2000" dirty="0"/>
          </a:p>
          <a:p>
            <a:pPr lvl="2">
              <a:lnSpc>
                <a:spcPct val="100000"/>
              </a:lnSpc>
            </a:pPr>
            <a:r>
              <a:rPr lang="zh-CN" altLang="en-US" sz="1800" dirty="0"/>
              <a:t>一个数据发送完成后，新数据会被立刻从发送数据寄存器中读到移位寄存器中并开始第二次数据发送，同时</a:t>
            </a:r>
            <a:r>
              <a:rPr lang="en-US" altLang="zh-CN" sz="1800" dirty="0"/>
              <a:t>SPTE</a:t>
            </a:r>
            <a:r>
              <a:rPr lang="zh-CN" altLang="en-US" sz="1800" dirty="0"/>
              <a:t>将再次置</a:t>
            </a:r>
            <a:r>
              <a:rPr lang="en-US" altLang="zh-CN" sz="1800" dirty="0"/>
              <a:t>1</a:t>
            </a:r>
            <a:r>
              <a:rPr lang="zh-CN" altLang="en-US" sz="1800" dirty="0"/>
              <a:t>，这时又可以写入新数据。</a:t>
            </a:r>
            <a:endParaRPr lang="zh-CN" altLang="en-US" sz="1800" dirty="0"/>
          </a:p>
        </p:txBody>
      </p:sp>
      <p:pic>
        <p:nvPicPr>
          <p:cNvPr id="416773" name="图片 5" descr="C:\Users\Clement.ZHANG\AppData\Local\Microsoft\Windows\INetCache\Content.Word\图6.10.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4785" y="44118"/>
            <a:ext cx="6477000" cy="931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a:xfrm>
            <a:off x="609600" y="1143000"/>
            <a:ext cx="8077200" cy="4602163"/>
          </a:xfrm>
        </p:spPr>
        <p:txBody>
          <a:bodyPr>
            <a:normAutofit/>
          </a:bodyPr>
          <a:lstStyle/>
          <a:p>
            <a:pPr>
              <a:lnSpc>
                <a:spcPct val="100000"/>
              </a:lnSpc>
            </a:pPr>
            <a:r>
              <a:rPr lang="en-US" altLang="zh-CN" sz="2400" dirty="0"/>
              <a:t>SPI</a:t>
            </a:r>
            <a:r>
              <a:rPr lang="zh-CN" altLang="en-US" sz="2400" dirty="0"/>
              <a:t>协议具有可扩展性</a:t>
            </a:r>
            <a:endParaRPr lang="en-US" altLang="zh-CN" sz="2400" dirty="0"/>
          </a:p>
          <a:p>
            <a:pPr lvl="1">
              <a:lnSpc>
                <a:spcPct val="100000"/>
              </a:lnSpc>
            </a:pPr>
            <a:r>
              <a:rPr lang="zh-CN" altLang="en-US" sz="2000" dirty="0"/>
              <a:t>规范定义了基本的</a:t>
            </a:r>
            <a:r>
              <a:rPr lang="en-US" altLang="zh-CN" sz="2000" dirty="0"/>
              <a:t>SPI</a:t>
            </a:r>
            <a:r>
              <a:rPr lang="zh-CN" altLang="en-US" sz="2000" dirty="0"/>
              <a:t>控制</a:t>
            </a:r>
            <a:r>
              <a:rPr lang="en-US" altLang="zh-CN" sz="2000" dirty="0"/>
              <a:t>/</a:t>
            </a:r>
            <a:r>
              <a:rPr lang="zh-CN" altLang="en-US" sz="2000" dirty="0"/>
              <a:t>状态寄存器和外部</a:t>
            </a:r>
            <a:r>
              <a:rPr lang="en-US" altLang="zh-CN" sz="2000" dirty="0"/>
              <a:t>I/O</a:t>
            </a:r>
            <a:r>
              <a:rPr lang="zh-CN" altLang="en-US" sz="2000" dirty="0"/>
              <a:t>接口特性，在保证外部</a:t>
            </a:r>
            <a:r>
              <a:rPr lang="en-US" altLang="zh-CN" sz="2000" dirty="0"/>
              <a:t>I/O</a:t>
            </a:r>
            <a:r>
              <a:rPr lang="zh-CN" altLang="en-US" sz="2000" dirty="0"/>
              <a:t>接口特性一致的情况下，也允许对内部机制进行修改和扩展。</a:t>
            </a:r>
            <a:endParaRPr lang="en-US" altLang="zh-CN" sz="2000" dirty="0"/>
          </a:p>
          <a:p>
            <a:pPr lvl="1">
              <a:lnSpc>
                <a:spcPct val="100000"/>
              </a:lnSpc>
            </a:pPr>
            <a:endParaRPr lang="zh-CN" altLang="en-US" sz="1600" dirty="0"/>
          </a:p>
        </p:txBody>
      </p:sp>
      <p:sp>
        <p:nvSpPr>
          <p:cNvPr id="41779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793F79E6-F674-479F-B81A-8590E0D6E896}" type="slidenum">
              <a:rPr kumimoji="0" lang="en-US" altLang="zh-CN" sz="1400" b="0" smtClean="0">
                <a:solidFill>
                  <a:schemeClr val="tx1"/>
                </a:solidFill>
              </a:rPr>
            </a:fld>
            <a:endParaRPr kumimoji="0" lang="en-US" altLang="zh-CN" sz="1400" b="0">
              <a:solidFill>
                <a:schemeClr val="tx1"/>
              </a:solidFill>
            </a:endParaRPr>
          </a:p>
        </p:txBody>
      </p:sp>
      <p:pic>
        <p:nvPicPr>
          <p:cNvPr id="6" name="图片 5"/>
          <p:cNvPicPr>
            <a:picLocks noChangeAspect="1"/>
          </p:cNvPicPr>
          <p:nvPr/>
        </p:nvPicPr>
        <p:blipFill rotWithShape="1">
          <a:blip r:embed="rId1"/>
          <a:srcRect r="3854"/>
          <a:stretch>
            <a:fillRect/>
          </a:stretch>
        </p:blipFill>
        <p:spPr>
          <a:xfrm>
            <a:off x="310857" y="3136673"/>
            <a:ext cx="4075294" cy="2629127"/>
          </a:xfrm>
          <a:prstGeom prst="rect">
            <a:avLst/>
          </a:prstGeom>
        </p:spPr>
      </p:pic>
      <p:pic>
        <p:nvPicPr>
          <p:cNvPr id="5" name="图片 4"/>
          <p:cNvPicPr>
            <a:picLocks noChangeAspect="1"/>
          </p:cNvPicPr>
          <p:nvPr/>
        </p:nvPicPr>
        <p:blipFill>
          <a:blip r:embed="rId2"/>
          <a:stretch>
            <a:fillRect/>
          </a:stretch>
        </p:blipFill>
        <p:spPr>
          <a:xfrm>
            <a:off x="4537368" y="3136673"/>
            <a:ext cx="4448175" cy="3257550"/>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250"/>
                                        <p:tgtEl>
                                          <p:spTgt spid="3">
                                            <p:txEl>
                                              <p:pRg st="1" end="1"/>
                                            </p:txEl>
                                          </p:spTgt>
                                        </p:tgtEl>
                                      </p:cBhvr>
                                    </p:animEffect>
                                    <p:set>
                                      <p:cBhvr>
                                        <p:cTn id="7" dur="1" fill="hold">
                                          <p:stCondLst>
                                            <p:cond delay="24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nSpc>
                <a:spcPct val="100000"/>
              </a:lnSpc>
            </a:pPr>
            <a:r>
              <a:rPr lang="zh-CN" altLang="en-US" dirty="0"/>
              <a:t>软件设计</a:t>
            </a:r>
            <a:endParaRPr lang="en-US" altLang="zh-CN" dirty="0"/>
          </a:p>
          <a:p>
            <a:pPr lvl="1">
              <a:lnSpc>
                <a:spcPct val="100000"/>
              </a:lnSpc>
            </a:pPr>
            <a:r>
              <a:rPr lang="zh-CN" altLang="zh-CN" dirty="0"/>
              <a:t>采用标准</a:t>
            </a:r>
            <a:r>
              <a:rPr lang="en-US" altLang="zh-CN" dirty="0"/>
              <a:t>SPI</a:t>
            </a:r>
            <a:r>
              <a:rPr lang="zh-CN" altLang="zh-CN" dirty="0"/>
              <a:t>控制器</a:t>
            </a:r>
            <a:endParaRPr lang="en-US" altLang="zh-CN" dirty="0"/>
          </a:p>
          <a:p>
            <a:pPr lvl="2">
              <a:lnSpc>
                <a:spcPct val="100000"/>
              </a:lnSpc>
            </a:pPr>
            <a:r>
              <a:rPr lang="zh-CN" altLang="zh-CN" dirty="0"/>
              <a:t>通常都提供了相应的驱动和</a:t>
            </a:r>
            <a:r>
              <a:rPr lang="en-US" altLang="zh-CN" dirty="0"/>
              <a:t>API</a:t>
            </a:r>
            <a:r>
              <a:rPr lang="zh-CN" altLang="zh-CN" dirty="0"/>
              <a:t>，如</a:t>
            </a:r>
            <a:r>
              <a:rPr lang="en-US" altLang="zh-CN" b="1" dirty="0" err="1"/>
              <a:t>SPIRead</a:t>
            </a:r>
            <a:r>
              <a:rPr lang="en-US" altLang="zh-CN" dirty="0"/>
              <a:t>(</a:t>
            </a:r>
            <a:r>
              <a:rPr lang="en-US" altLang="zh-CN" dirty="0" err="1"/>
              <a:t>Addr</a:t>
            </a:r>
            <a:r>
              <a:rPr lang="en-US" altLang="zh-CN" dirty="0"/>
              <a:t>, * Value)</a:t>
            </a:r>
            <a:r>
              <a:rPr lang="zh-CN" altLang="zh-CN" dirty="0"/>
              <a:t>、</a:t>
            </a:r>
            <a:r>
              <a:rPr lang="en-US" altLang="zh-CN" b="1" dirty="0" err="1"/>
              <a:t>SPIWrite</a:t>
            </a:r>
            <a:r>
              <a:rPr lang="en-US" altLang="zh-CN" dirty="0"/>
              <a:t>(</a:t>
            </a:r>
            <a:r>
              <a:rPr lang="en-US" altLang="zh-CN" dirty="0" err="1"/>
              <a:t>Addr</a:t>
            </a:r>
            <a:r>
              <a:rPr lang="en-US" altLang="zh-CN" dirty="0"/>
              <a:t>, Value)</a:t>
            </a:r>
            <a:r>
              <a:rPr lang="zh-CN" altLang="zh-CN" dirty="0"/>
              <a:t>等</a:t>
            </a:r>
            <a:r>
              <a:rPr lang="en-US" altLang="zh-CN" dirty="0">
                <a:sym typeface="Wingdings" panose="05000000000000000000" pitchFamily="2" charset="2"/>
              </a:rPr>
              <a:t></a:t>
            </a:r>
            <a:r>
              <a:rPr lang="zh-CN" altLang="zh-CN" dirty="0"/>
              <a:t>无需关注上述</a:t>
            </a:r>
            <a:r>
              <a:rPr lang="en-US" altLang="zh-CN" dirty="0"/>
              <a:t>SPI</a:t>
            </a:r>
            <a:r>
              <a:rPr lang="zh-CN" altLang="zh-CN" dirty="0"/>
              <a:t>协议的具体细节</a:t>
            </a:r>
            <a:r>
              <a:rPr lang="zh-CN" altLang="en-US" dirty="0"/>
              <a:t>；</a:t>
            </a:r>
            <a:endParaRPr lang="en-US" altLang="zh-CN" b="1" dirty="0"/>
          </a:p>
          <a:p>
            <a:pPr lvl="1">
              <a:lnSpc>
                <a:spcPct val="100000"/>
              </a:lnSpc>
            </a:pPr>
            <a:r>
              <a:rPr lang="zh-CN" altLang="zh-CN" dirty="0"/>
              <a:t>也可采用处理器自带的</a:t>
            </a:r>
            <a:r>
              <a:rPr lang="en-US" altLang="zh-CN" dirty="0"/>
              <a:t>GPIO</a:t>
            </a:r>
            <a:r>
              <a:rPr lang="zh-CN" altLang="zh-CN" dirty="0"/>
              <a:t>来模拟</a:t>
            </a:r>
            <a:r>
              <a:rPr lang="en-US" altLang="zh-CN" dirty="0"/>
              <a:t>SPI</a:t>
            </a:r>
            <a:r>
              <a:rPr lang="zh-CN" altLang="zh-CN" dirty="0"/>
              <a:t>主设备的接口</a:t>
            </a:r>
            <a:endParaRPr lang="en-US" altLang="zh-CN" dirty="0"/>
          </a:p>
          <a:p>
            <a:pPr lvl="2">
              <a:lnSpc>
                <a:spcPct val="100000"/>
              </a:lnSpc>
            </a:pP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8" name="图片 7"/>
          <p:cNvPicPr>
            <a:picLocks noChangeAspect="1"/>
          </p:cNvPicPr>
          <p:nvPr/>
        </p:nvPicPr>
        <p:blipFill>
          <a:blip r:embed="rId1"/>
          <a:stretch>
            <a:fillRect/>
          </a:stretch>
        </p:blipFill>
        <p:spPr>
          <a:xfrm>
            <a:off x="2139415" y="3980271"/>
            <a:ext cx="5448300" cy="952500"/>
          </a:xfrm>
          <a:prstGeom prst="rect">
            <a:avLst/>
          </a:prstGeom>
        </p:spPr>
      </p:pic>
    </p:spTree>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71499" y="295736"/>
            <a:ext cx="7055380" cy="812849"/>
          </a:xfrm>
        </p:spPr>
        <p:txBody>
          <a:bodyPr/>
          <a:lstStyle/>
          <a:p>
            <a:pPr algn="l">
              <a:defRPr/>
            </a:pPr>
            <a:r>
              <a:rPr lang="zh-CN" altLang="en-US" sz="2400" dirty="0"/>
              <a:t>例：</a:t>
            </a:r>
            <a:r>
              <a:rPr lang="en-US" altLang="zh-CN" sz="2400" dirty="0"/>
              <a:t>SST25VF032B</a:t>
            </a:r>
            <a:r>
              <a:rPr lang="zh-CN" altLang="zh-CN" sz="2400" dirty="0"/>
              <a:t>是</a:t>
            </a:r>
            <a:r>
              <a:rPr lang="en-US" altLang="zh-CN" sz="2400" dirty="0"/>
              <a:t>Microchip</a:t>
            </a:r>
            <a:r>
              <a:rPr lang="zh-CN" altLang="zh-CN" sz="2400" dirty="0"/>
              <a:t>的</a:t>
            </a:r>
            <a:r>
              <a:rPr lang="en-US" altLang="zh-CN" sz="2400" dirty="0"/>
              <a:t>32Mbit SPI</a:t>
            </a:r>
            <a:r>
              <a:rPr lang="zh-CN" altLang="zh-CN" sz="2400" dirty="0"/>
              <a:t>串行</a:t>
            </a:r>
            <a:r>
              <a:rPr lang="en-US" altLang="zh-CN" sz="2400" dirty="0"/>
              <a:t>Flash</a:t>
            </a:r>
            <a:r>
              <a:rPr lang="zh-CN" altLang="zh-CN" sz="2400" dirty="0"/>
              <a:t>低功耗存储器</a:t>
            </a:r>
            <a:endParaRPr lang="zh-CN" altLang="en-US" sz="2400" dirty="0"/>
          </a:p>
        </p:txBody>
      </p:sp>
      <p:sp>
        <p:nvSpPr>
          <p:cNvPr id="424964"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7A1DCBFC-347E-409D-96C5-7015BEE4B8F1}" type="slidenum">
              <a:rPr kumimoji="0" lang="en-US" altLang="zh-CN" sz="1400" b="0" smtClean="0">
                <a:solidFill>
                  <a:schemeClr val="tx1"/>
                </a:solidFill>
              </a:rPr>
            </a:fld>
            <a:endParaRPr kumimoji="0" lang="en-US" altLang="zh-CN" sz="1400" b="0">
              <a:solidFill>
                <a:schemeClr val="tx1"/>
              </a:solidFill>
            </a:endParaRPr>
          </a:p>
        </p:txBody>
      </p:sp>
      <p:pic>
        <p:nvPicPr>
          <p:cNvPr id="424965" name="图片 5" descr="http://www.bdtic.com/download/microchip/images/small-SST25VF032B-SOIJ-8.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48600" y="685800"/>
            <a:ext cx="1135063"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内容占位符 3"/>
          <p:cNvSpPr>
            <a:spLocks noGrp="1"/>
          </p:cNvSpPr>
          <p:nvPr>
            <p:ph idx="1"/>
          </p:nvPr>
        </p:nvSpPr>
        <p:spPr/>
        <p:txBody>
          <a:bodyPr/>
          <a:lstStyle/>
          <a:p>
            <a:r>
              <a:rPr lang="zh-CN" altLang="zh-CN" sz="2200" dirty="0">
                <a:solidFill>
                  <a:schemeClr val="bg1"/>
                </a:solidFill>
              </a:rPr>
              <a:t>芯片接口兼容模式</a:t>
            </a:r>
            <a:r>
              <a:rPr lang="en-US" altLang="zh-CN" sz="2200" dirty="0">
                <a:solidFill>
                  <a:schemeClr val="bg1"/>
                </a:solidFill>
              </a:rPr>
              <a:t>0</a:t>
            </a:r>
            <a:r>
              <a:rPr lang="zh-CN" altLang="zh-CN" sz="2200" dirty="0">
                <a:solidFill>
                  <a:schemeClr val="bg1"/>
                </a:solidFill>
              </a:rPr>
              <a:t>和模式</a:t>
            </a:r>
            <a:r>
              <a:rPr lang="en-US" altLang="zh-CN" sz="2200" dirty="0">
                <a:solidFill>
                  <a:schemeClr val="bg1"/>
                </a:solidFill>
              </a:rPr>
              <a:t>3</a:t>
            </a:r>
            <a:r>
              <a:rPr lang="zh-CN" altLang="zh-CN" sz="2200" dirty="0">
                <a:solidFill>
                  <a:schemeClr val="bg1"/>
                </a:solidFill>
              </a:rPr>
              <a:t>的</a:t>
            </a:r>
            <a:r>
              <a:rPr lang="en-US" altLang="zh-CN" sz="2200" dirty="0">
                <a:solidFill>
                  <a:schemeClr val="bg1"/>
                </a:solidFill>
              </a:rPr>
              <a:t>SPI</a:t>
            </a:r>
            <a:r>
              <a:rPr lang="zh-CN" altLang="zh-CN" sz="2200" dirty="0">
                <a:solidFill>
                  <a:schemeClr val="bg1"/>
                </a:solidFill>
              </a:rPr>
              <a:t>接口</a:t>
            </a:r>
            <a:endParaRPr lang="en-US" altLang="zh-CN" sz="2200" dirty="0">
              <a:solidFill>
                <a:schemeClr val="bg1"/>
              </a:solidFill>
            </a:endParaRPr>
          </a:p>
          <a:p>
            <a:r>
              <a:rPr lang="zh-CN" altLang="zh-CN" sz="2200" dirty="0">
                <a:solidFill>
                  <a:schemeClr val="bg1"/>
                </a:solidFill>
              </a:rPr>
              <a:t>最高时钟频率可达</a:t>
            </a:r>
            <a:r>
              <a:rPr lang="en-US" altLang="zh-CN" sz="2200" dirty="0">
                <a:solidFill>
                  <a:schemeClr val="bg1"/>
                </a:solidFill>
              </a:rPr>
              <a:t>80MHz</a:t>
            </a:r>
            <a:endParaRPr lang="en-US" altLang="zh-CN" sz="2200" dirty="0">
              <a:solidFill>
                <a:schemeClr val="bg1"/>
              </a:solidFill>
            </a:endParaRPr>
          </a:p>
          <a:p>
            <a:r>
              <a:rPr lang="zh-CN" altLang="zh-CN" sz="2200" dirty="0">
                <a:solidFill>
                  <a:schemeClr val="bg1"/>
                </a:solidFill>
              </a:rPr>
              <a:t>读操作电流</a:t>
            </a:r>
            <a:r>
              <a:rPr lang="en-US" altLang="zh-CN" sz="2200" dirty="0">
                <a:solidFill>
                  <a:schemeClr val="bg1"/>
                </a:solidFill>
              </a:rPr>
              <a:t>10mA</a:t>
            </a:r>
            <a:r>
              <a:rPr lang="zh-CN" altLang="zh-CN" sz="2200" dirty="0">
                <a:solidFill>
                  <a:schemeClr val="bg1"/>
                </a:solidFill>
              </a:rPr>
              <a:t>、待机电流</a:t>
            </a:r>
            <a:r>
              <a:rPr lang="en-US" altLang="zh-CN" sz="2200" dirty="0">
                <a:solidFill>
                  <a:schemeClr val="bg1"/>
                </a:solidFill>
              </a:rPr>
              <a:t>5μA</a:t>
            </a:r>
            <a:r>
              <a:rPr lang="zh-CN" altLang="zh-CN" sz="2200" dirty="0">
                <a:solidFill>
                  <a:schemeClr val="bg1"/>
                </a:solidFill>
              </a:rPr>
              <a:t>的低功耗特性</a:t>
            </a:r>
            <a:endParaRPr lang="en-US" altLang="zh-CN" sz="2200" dirty="0">
              <a:solidFill>
                <a:schemeClr val="bg1"/>
              </a:solidFill>
            </a:endParaRPr>
          </a:p>
          <a:p>
            <a:r>
              <a:rPr lang="zh-CN" altLang="zh-CN" sz="2200" dirty="0">
                <a:solidFill>
                  <a:schemeClr val="bg1"/>
                </a:solidFill>
              </a:rPr>
              <a:t>灵活的擦除（</a:t>
            </a:r>
            <a:r>
              <a:rPr lang="en-US" altLang="zh-CN" sz="2200" dirty="0">
                <a:solidFill>
                  <a:schemeClr val="bg1"/>
                </a:solidFill>
              </a:rPr>
              <a:t>4KB/32KB/64KB</a:t>
            </a:r>
            <a:r>
              <a:rPr lang="zh-CN" altLang="zh-CN" sz="2200" dirty="0">
                <a:solidFill>
                  <a:schemeClr val="bg1"/>
                </a:solidFill>
              </a:rPr>
              <a:t>扇区大小）</a:t>
            </a:r>
            <a:r>
              <a:rPr lang="zh-CN" altLang="en-US" sz="2200" dirty="0">
                <a:solidFill>
                  <a:schemeClr val="bg1"/>
                </a:solidFill>
              </a:rPr>
              <a:t>；</a:t>
            </a:r>
            <a:endParaRPr lang="en-US" altLang="zh-CN" sz="2200" dirty="0">
              <a:solidFill>
                <a:schemeClr val="bg1"/>
              </a:solidFill>
            </a:endParaRPr>
          </a:p>
          <a:p>
            <a:r>
              <a:rPr lang="zh-CN" altLang="zh-CN" sz="2200" dirty="0">
                <a:solidFill>
                  <a:schemeClr val="bg1"/>
                </a:solidFill>
              </a:rPr>
              <a:t>快速写和字节编程</a:t>
            </a:r>
            <a:r>
              <a:rPr lang="zh-CN" altLang="en-US" sz="2200" dirty="0">
                <a:solidFill>
                  <a:schemeClr val="bg1"/>
                </a:solidFill>
              </a:rPr>
              <a:t>；</a:t>
            </a:r>
            <a:endParaRPr lang="en-US" altLang="zh-CN" sz="2200" dirty="0">
              <a:solidFill>
                <a:schemeClr val="bg1"/>
              </a:solidFill>
            </a:endParaRPr>
          </a:p>
          <a:p>
            <a:r>
              <a:rPr lang="zh-CN" altLang="zh-CN" sz="2200" dirty="0">
                <a:solidFill>
                  <a:schemeClr val="bg1"/>
                </a:solidFill>
              </a:rPr>
              <a:t>自动地址增量（</a:t>
            </a:r>
            <a:r>
              <a:rPr lang="en-US" altLang="zh-CN" sz="2200" dirty="0">
                <a:solidFill>
                  <a:schemeClr val="bg1"/>
                </a:solidFill>
              </a:rPr>
              <a:t>AAI</a:t>
            </a:r>
            <a:r>
              <a:rPr lang="zh-CN" altLang="zh-CN" sz="2200" dirty="0">
                <a:solidFill>
                  <a:schemeClr val="bg1"/>
                </a:solidFill>
              </a:rPr>
              <a:t>）字编程能力等</a:t>
            </a:r>
            <a:r>
              <a:rPr lang="zh-CN" altLang="en-US" sz="2200" dirty="0">
                <a:solidFill>
                  <a:schemeClr val="bg1"/>
                </a:solidFill>
              </a:rPr>
              <a:t>。</a:t>
            </a:r>
            <a:endParaRPr lang="en-US" altLang="zh-CN" sz="2200" dirty="0">
              <a:solidFill>
                <a:schemeClr val="bg1"/>
              </a:solidFill>
            </a:endParaRPr>
          </a:p>
          <a:p>
            <a:endParaRPr lang="zh-CN" altLang="en-US" dirty="0"/>
          </a:p>
        </p:txBody>
      </p:sp>
    </p:spTree>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0194351-219D-49CD-805C-6172F78AE67F}"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268290" name="Rectangle 2"/>
          <p:cNvSpPr>
            <a:spLocks noGrp="1" noChangeArrowheads="1"/>
          </p:cNvSpPr>
          <p:nvPr>
            <p:ph type="title"/>
          </p:nvPr>
        </p:nvSpPr>
        <p:spPr>
          <a:xfrm>
            <a:off x="532335" y="589085"/>
            <a:ext cx="7055380" cy="533278"/>
          </a:xfrm>
        </p:spPr>
        <p:txBody>
          <a:bodyPr/>
          <a:lstStyle/>
          <a:p>
            <a:pPr>
              <a:defRPr/>
            </a:pPr>
            <a:r>
              <a:rPr lang="en-US" altLang="zh-CN" dirty="0"/>
              <a:t>I</a:t>
            </a:r>
            <a:r>
              <a:rPr lang="en-US" altLang="zh-CN" baseline="30000" dirty="0"/>
              <a:t>2</a:t>
            </a:r>
            <a:r>
              <a:rPr lang="en-US" altLang="zh-CN" dirty="0"/>
              <a:t>C</a:t>
            </a:r>
            <a:r>
              <a:rPr lang="zh-CN" altLang="en-US" sz="2000" dirty="0"/>
              <a:t>（</a:t>
            </a:r>
            <a:r>
              <a:rPr lang="en-US" altLang="zh-CN" sz="2000" dirty="0"/>
              <a:t>Inter-Integrated Circuit Bus</a:t>
            </a:r>
            <a:r>
              <a:rPr lang="zh-CN" altLang="en-US" sz="2000" dirty="0"/>
              <a:t>，集成电路总线）</a:t>
            </a:r>
            <a:endParaRPr lang="zh-CN" altLang="en-US" sz="1600" dirty="0"/>
          </a:p>
        </p:txBody>
      </p:sp>
      <p:sp>
        <p:nvSpPr>
          <p:cNvPr id="427012" name="Rectangle 3"/>
          <p:cNvSpPr>
            <a:spLocks noGrp="1" noChangeArrowheads="1"/>
          </p:cNvSpPr>
          <p:nvPr>
            <p:ph type="body" idx="1"/>
          </p:nvPr>
        </p:nvSpPr>
        <p:spPr>
          <a:xfrm>
            <a:off x="457200" y="1295400"/>
            <a:ext cx="8382000" cy="5202115"/>
          </a:xfrm>
        </p:spPr>
        <p:txBody>
          <a:bodyPr>
            <a:normAutofit/>
          </a:bodyPr>
          <a:lstStyle/>
          <a:p>
            <a:r>
              <a:rPr lang="en-US" altLang="zh-CN" dirty="0"/>
              <a:t>Philips</a:t>
            </a:r>
            <a:r>
              <a:rPr lang="zh-CN" altLang="en-US" dirty="0"/>
              <a:t>，主从式、可寻址、</a:t>
            </a:r>
            <a:r>
              <a:rPr lang="en-US" altLang="zh-CN" dirty="0"/>
              <a:t>2</a:t>
            </a:r>
            <a:r>
              <a:rPr lang="zh-CN" altLang="en-US" dirty="0"/>
              <a:t>线制近距离串行通信总线，连接微控制器和外围器件的主从式串行通信总线。</a:t>
            </a:r>
            <a:endParaRPr lang="en-US" altLang="zh-CN" dirty="0"/>
          </a:p>
          <a:p>
            <a:pPr eaLnBrk="1" hangingPunct="1"/>
            <a:r>
              <a:rPr lang="zh-CN" altLang="zh-CN" dirty="0"/>
              <a:t>两条双向线</a:t>
            </a:r>
            <a:r>
              <a:rPr lang="zh-CN" altLang="en-US" dirty="0"/>
              <a:t>：</a:t>
            </a:r>
            <a:r>
              <a:rPr lang="en-US" altLang="zh-CN" dirty="0"/>
              <a:t>Serial Data Line (SDA) </a:t>
            </a:r>
            <a:r>
              <a:rPr lang="zh-CN" altLang="en-US" dirty="0"/>
              <a:t>和</a:t>
            </a:r>
            <a:r>
              <a:rPr lang="en-US" altLang="zh-CN" dirty="0"/>
              <a:t>Serial Clock (SCL)</a:t>
            </a:r>
            <a:r>
              <a:rPr lang="zh-CN" altLang="en-US" dirty="0"/>
              <a:t>；</a:t>
            </a:r>
            <a:endParaRPr lang="en-US" altLang="zh-CN" dirty="0"/>
          </a:p>
          <a:p>
            <a:pPr lvl="1"/>
            <a:r>
              <a:rPr lang="en-US" altLang="zh-CN" sz="2000" dirty="0"/>
              <a:t>SCL</a:t>
            </a:r>
            <a:r>
              <a:rPr lang="zh-CN" altLang="zh-CN" sz="2000" dirty="0"/>
              <a:t>：上升沿</a:t>
            </a:r>
            <a:r>
              <a:rPr lang="zh-CN" altLang="en-US" sz="2000" dirty="0"/>
              <a:t>、</a:t>
            </a:r>
            <a:r>
              <a:rPr lang="zh-CN" altLang="zh-CN" sz="2000" dirty="0"/>
              <a:t>下降沿</a:t>
            </a:r>
            <a:r>
              <a:rPr lang="zh-CN" altLang="en-US" sz="2000" dirty="0"/>
              <a:t>传输</a:t>
            </a:r>
            <a:r>
              <a:rPr lang="zh-CN" altLang="zh-CN" sz="2000" dirty="0"/>
              <a:t>数据</a:t>
            </a:r>
            <a:r>
              <a:rPr lang="zh-CN" altLang="en-US" sz="2000" dirty="0"/>
              <a:t>；</a:t>
            </a:r>
            <a:r>
              <a:rPr lang="en-US" altLang="zh-CN" sz="2000" dirty="0"/>
              <a:t>(</a:t>
            </a:r>
            <a:r>
              <a:rPr lang="zh-CN" altLang="zh-CN" sz="2000" dirty="0"/>
              <a:t>边沿触发</a:t>
            </a:r>
            <a:r>
              <a:rPr lang="en-US" altLang="zh-CN" sz="2000" dirty="0"/>
              <a:t>)</a:t>
            </a:r>
            <a:endParaRPr lang="zh-CN" altLang="zh-CN" sz="1200" dirty="0"/>
          </a:p>
          <a:p>
            <a:pPr lvl="1"/>
            <a:r>
              <a:rPr lang="en-US" altLang="zh-CN" sz="2000" dirty="0"/>
              <a:t>SDA</a:t>
            </a:r>
            <a:r>
              <a:rPr lang="zh-CN" altLang="zh-CN" sz="2000" dirty="0"/>
              <a:t>：双向数据线，为</a:t>
            </a:r>
            <a:r>
              <a:rPr lang="en-US" altLang="zh-CN" sz="2000" dirty="0"/>
              <a:t>OD</a:t>
            </a:r>
            <a:r>
              <a:rPr lang="zh-CN" altLang="zh-CN" sz="2000" dirty="0"/>
              <a:t>门。</a:t>
            </a:r>
            <a:endParaRPr lang="en-US" altLang="zh-CN" sz="2000" dirty="0"/>
          </a:p>
          <a:p>
            <a:r>
              <a:rPr lang="zh-CN" altLang="en-US" sz="2400" dirty="0"/>
              <a:t>通信速度</a:t>
            </a:r>
            <a:endParaRPr lang="en-US" altLang="zh-CN" sz="2400" dirty="0"/>
          </a:p>
          <a:p>
            <a:pPr lvl="1"/>
            <a:r>
              <a:rPr lang="en-US" altLang="zh-CN" sz="2000" dirty="0"/>
              <a:t>100kbps</a:t>
            </a:r>
            <a:r>
              <a:rPr lang="zh-CN" altLang="en-US" sz="2000" dirty="0"/>
              <a:t>（</a:t>
            </a:r>
            <a:r>
              <a:rPr lang="zh-CN" altLang="zh-CN" sz="2000" dirty="0"/>
              <a:t>普通模式</a:t>
            </a:r>
            <a:r>
              <a:rPr lang="zh-CN" altLang="en-US" sz="2000" dirty="0"/>
              <a:t>）、</a:t>
            </a:r>
            <a:r>
              <a:rPr lang="en-US" altLang="zh-CN" sz="2000" dirty="0"/>
              <a:t>400kbps</a:t>
            </a:r>
            <a:r>
              <a:rPr lang="zh-CN" altLang="en-US" sz="2000" dirty="0"/>
              <a:t>（</a:t>
            </a:r>
            <a:r>
              <a:rPr lang="zh-CN" altLang="zh-CN" sz="2000" dirty="0"/>
              <a:t>快速模式</a:t>
            </a:r>
            <a:r>
              <a:rPr lang="zh-CN" altLang="en-US" sz="2000" dirty="0"/>
              <a:t>）、</a:t>
            </a:r>
            <a:r>
              <a:rPr lang="en-US" altLang="zh-CN" sz="2000" dirty="0"/>
              <a:t>1kbps</a:t>
            </a:r>
            <a:r>
              <a:rPr lang="zh-CN" altLang="en-US" sz="2000" dirty="0"/>
              <a:t>（增强快速模式）、</a:t>
            </a:r>
            <a:r>
              <a:rPr lang="en-US" altLang="zh-CN" sz="2000" dirty="0"/>
              <a:t>3.4kbps</a:t>
            </a:r>
            <a:r>
              <a:rPr lang="zh-CN" altLang="en-US" sz="2000" dirty="0"/>
              <a:t>（</a:t>
            </a:r>
            <a:r>
              <a:rPr lang="zh-CN" altLang="zh-CN" sz="2000" dirty="0"/>
              <a:t>高速模式</a:t>
            </a:r>
            <a:r>
              <a:rPr lang="zh-CN" altLang="en-US" sz="2000" dirty="0"/>
              <a:t>）</a:t>
            </a:r>
            <a:r>
              <a:rPr lang="zh-CN" altLang="zh-CN" sz="2000" dirty="0"/>
              <a:t>；</a:t>
            </a:r>
            <a:endParaRPr lang="en-US" altLang="zh-CN" sz="2000" dirty="0"/>
          </a:p>
          <a:p>
            <a:pPr lvl="1"/>
            <a:r>
              <a:rPr lang="zh-CN" altLang="en-US" sz="2000" dirty="0"/>
              <a:t>单工传输的超高速模式（</a:t>
            </a:r>
            <a:r>
              <a:rPr lang="en-US" altLang="zh-CN" sz="2000" dirty="0" err="1"/>
              <a:t>UFm</a:t>
            </a:r>
            <a:r>
              <a:rPr lang="zh-CN" altLang="en-US" sz="2000" dirty="0"/>
              <a:t>），其位速率可达</a:t>
            </a:r>
            <a:r>
              <a:rPr lang="en-US" altLang="zh-CN" sz="2000" dirty="0"/>
              <a:t>5Mbps</a:t>
            </a:r>
            <a:r>
              <a:rPr lang="zh-CN" altLang="en-US" sz="2000" dirty="0"/>
              <a:t>；</a:t>
            </a:r>
            <a:endParaRPr lang="en-US" altLang="zh-CN" sz="2000" dirty="0"/>
          </a:p>
          <a:p>
            <a:r>
              <a:rPr lang="zh-CN" altLang="en-US" sz="2400" dirty="0"/>
              <a:t>一般情况下，通信距离为几米到十几米；低传输速率时，通信距离可达数十米乃至数百米。</a:t>
            </a:r>
            <a:endParaRPr lang="zh-CN" altLang="en-US" dirty="0">
              <a:solidFill>
                <a:schemeClr val="tx1"/>
              </a:solidFill>
            </a:endParaRPr>
          </a:p>
        </p:txBody>
      </p:sp>
    </p:spTree>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725283" y="2053086"/>
            <a:ext cx="5598544" cy="3424687"/>
          </a:xfrm>
          <a:ln>
            <a:solidFill>
              <a:srgbClr val="00B050"/>
            </a:solidFill>
          </a:ln>
        </p:spPr>
        <p:txBody>
          <a:bodyPr/>
          <a:lstStyle/>
          <a:p>
            <a:pPr marL="0" indent="0">
              <a:buNone/>
            </a:pPr>
            <a:r>
              <a:rPr lang="en-US" altLang="zh-CN" dirty="0">
                <a:solidFill>
                  <a:srgbClr val="C00000"/>
                </a:solidFill>
              </a:rPr>
              <a:t>6.1 </a:t>
            </a:r>
            <a:r>
              <a:rPr lang="zh-CN" altLang="zh-CN" dirty="0">
                <a:solidFill>
                  <a:srgbClr val="C00000"/>
                </a:solidFill>
              </a:rPr>
              <a:t>通用</a:t>
            </a:r>
            <a:r>
              <a:rPr lang="en-US" altLang="zh-CN" dirty="0">
                <a:solidFill>
                  <a:srgbClr val="C00000"/>
                </a:solidFill>
              </a:rPr>
              <a:t>I/O</a:t>
            </a:r>
            <a:r>
              <a:rPr lang="zh-CN" altLang="zh-CN" dirty="0">
                <a:solidFill>
                  <a:srgbClr val="C00000"/>
                </a:solidFill>
              </a:rPr>
              <a:t>与串行总线</a:t>
            </a:r>
            <a:endParaRPr lang="en-US" altLang="zh-CN" dirty="0">
              <a:solidFill>
                <a:srgbClr val="C00000"/>
              </a:solidFill>
            </a:endParaRPr>
          </a:p>
          <a:p>
            <a:pPr marL="0" indent="0">
              <a:buNone/>
            </a:pPr>
            <a:r>
              <a:rPr lang="en-US" altLang="zh-CN" dirty="0"/>
              <a:t>	</a:t>
            </a:r>
            <a:r>
              <a:rPr lang="en-US" altLang="zh-CN" sz="2000" dirty="0"/>
              <a:t>SPI</a:t>
            </a:r>
            <a:r>
              <a:rPr lang="zh-CN" altLang="en-US" sz="2000" dirty="0"/>
              <a:t>、</a:t>
            </a:r>
            <a:r>
              <a:rPr lang="en-US" altLang="zh-CN" sz="2000" dirty="0"/>
              <a:t>I</a:t>
            </a:r>
            <a:r>
              <a:rPr lang="en-US" altLang="zh-CN" sz="2000" baseline="30000" dirty="0"/>
              <a:t>2</a:t>
            </a:r>
            <a:r>
              <a:rPr lang="en-US" altLang="zh-CN" sz="2000" dirty="0"/>
              <a:t>C</a:t>
            </a:r>
            <a:r>
              <a:rPr lang="zh-CN" altLang="en-US" sz="2000" dirty="0"/>
              <a:t>、</a:t>
            </a:r>
            <a:r>
              <a:rPr lang="en-US" altLang="zh-CN" sz="2000" dirty="0"/>
              <a:t>GPIO</a:t>
            </a:r>
            <a:r>
              <a:rPr lang="zh-CN" altLang="en-US" sz="2000" dirty="0"/>
              <a:t>、</a:t>
            </a:r>
            <a:r>
              <a:rPr lang="en-US" altLang="zh-CN" sz="2000" dirty="0"/>
              <a:t>UART</a:t>
            </a:r>
            <a:r>
              <a:rPr lang="zh-CN" altLang="zh-CN" sz="2000" dirty="0"/>
              <a:t>与</a:t>
            </a:r>
            <a:r>
              <a:rPr lang="en-US" altLang="zh-CN" sz="2000" dirty="0"/>
              <a:t>USART</a:t>
            </a:r>
            <a:r>
              <a:rPr lang="zh-CN" altLang="en-US" sz="2000" dirty="0"/>
              <a:t>（重点）</a:t>
            </a:r>
            <a:endParaRPr lang="en-US" altLang="zh-CN" sz="2000" dirty="0"/>
          </a:p>
          <a:p>
            <a:pPr marL="0" indent="0">
              <a:buNone/>
            </a:pPr>
            <a:r>
              <a:rPr lang="en-US" altLang="zh-CN" sz="2000" dirty="0"/>
              <a:t>	</a:t>
            </a:r>
            <a:r>
              <a:rPr lang="en-US" altLang="zh-CN" sz="2000" dirty="0">
                <a:solidFill>
                  <a:srgbClr val="3399FF"/>
                </a:solidFill>
              </a:rPr>
              <a:t>SDIO</a:t>
            </a:r>
            <a:r>
              <a:rPr lang="zh-CN" altLang="en-US" sz="2000" dirty="0">
                <a:solidFill>
                  <a:srgbClr val="3399FF"/>
                </a:solidFill>
              </a:rPr>
              <a:t>、</a:t>
            </a:r>
            <a:r>
              <a:rPr lang="en-US" altLang="zh-CN" sz="2000" dirty="0">
                <a:solidFill>
                  <a:srgbClr val="3399FF"/>
                </a:solidFill>
              </a:rPr>
              <a:t>I</a:t>
            </a:r>
            <a:r>
              <a:rPr lang="en-US" altLang="zh-CN" sz="2000" baseline="30000" dirty="0">
                <a:solidFill>
                  <a:srgbClr val="3399FF"/>
                </a:solidFill>
              </a:rPr>
              <a:t>2</a:t>
            </a:r>
            <a:r>
              <a:rPr lang="en-US" altLang="zh-CN" sz="2000" dirty="0">
                <a:solidFill>
                  <a:srgbClr val="3399FF"/>
                </a:solidFill>
              </a:rPr>
              <a:t>S</a:t>
            </a:r>
            <a:r>
              <a:rPr lang="zh-CN" altLang="en-US" sz="2000" dirty="0">
                <a:solidFill>
                  <a:srgbClr val="3399FF"/>
                </a:solidFill>
              </a:rPr>
              <a:t>（自学）</a:t>
            </a:r>
            <a:endParaRPr lang="en-US" altLang="zh-CN" sz="2000" dirty="0">
              <a:solidFill>
                <a:srgbClr val="3399FF"/>
              </a:solidFill>
            </a:endParaRPr>
          </a:p>
          <a:p>
            <a:pPr marL="0" indent="0">
              <a:buNone/>
            </a:pPr>
            <a:endParaRPr lang="en-US" altLang="zh-CN" dirty="0">
              <a:solidFill>
                <a:srgbClr val="3399FF"/>
              </a:solidFill>
            </a:endParaRPr>
          </a:p>
          <a:p>
            <a:pPr marL="0" indent="0">
              <a:buNone/>
            </a:pPr>
            <a:r>
              <a:rPr lang="en-US" altLang="zh-CN" dirty="0">
                <a:solidFill>
                  <a:srgbClr val="C00000"/>
                </a:solidFill>
              </a:rPr>
              <a:t>6.2 </a:t>
            </a:r>
            <a:r>
              <a:rPr lang="zh-CN" altLang="zh-CN" dirty="0">
                <a:solidFill>
                  <a:srgbClr val="C00000"/>
                </a:solidFill>
              </a:rPr>
              <a:t>典型工业总线、背板总线及网络</a:t>
            </a:r>
            <a:endParaRPr lang="en-US" altLang="zh-CN" dirty="0">
              <a:solidFill>
                <a:srgbClr val="C00000"/>
              </a:solidFill>
            </a:endParaRPr>
          </a:p>
          <a:p>
            <a:pPr marL="0" indent="0">
              <a:buNone/>
            </a:pPr>
            <a:r>
              <a:rPr lang="en-US" altLang="zh-CN" dirty="0"/>
              <a:t>	</a:t>
            </a:r>
            <a:r>
              <a:rPr lang="en-US" altLang="zh-CN" sz="2000" dirty="0"/>
              <a:t>CAN</a:t>
            </a:r>
            <a:r>
              <a:rPr lang="zh-CN" altLang="zh-CN" sz="2000" dirty="0"/>
              <a:t>总线</a:t>
            </a:r>
            <a:r>
              <a:rPr lang="zh-CN" altLang="en-US" sz="2000" dirty="0"/>
              <a:t>（重点）</a:t>
            </a:r>
            <a:endParaRPr lang="en-US" altLang="zh-CN" sz="2000" dirty="0"/>
          </a:p>
          <a:p>
            <a:pPr marL="0" indent="0">
              <a:buNone/>
            </a:pPr>
            <a:r>
              <a:rPr lang="en-US" altLang="zh-CN" sz="2000" dirty="0"/>
              <a:t>	</a:t>
            </a:r>
            <a:r>
              <a:rPr lang="zh-CN" altLang="zh-CN" sz="2000" dirty="0">
                <a:solidFill>
                  <a:srgbClr val="3399FF"/>
                </a:solidFill>
              </a:rPr>
              <a:t>实时工业以太网</a:t>
            </a:r>
            <a:r>
              <a:rPr lang="zh-CN" altLang="en-US" sz="2000" dirty="0">
                <a:solidFill>
                  <a:srgbClr val="3399FF"/>
                </a:solidFill>
              </a:rPr>
              <a:t>、</a:t>
            </a:r>
            <a:r>
              <a:rPr lang="en-US" altLang="zh-CN" sz="2000" dirty="0">
                <a:solidFill>
                  <a:srgbClr val="3399FF"/>
                </a:solidFill>
              </a:rPr>
              <a:t>VPX</a:t>
            </a:r>
            <a:r>
              <a:rPr lang="zh-CN" altLang="en-US" sz="2000" dirty="0">
                <a:solidFill>
                  <a:srgbClr val="3399FF"/>
                </a:solidFill>
              </a:rPr>
              <a:t>总线（自学）</a:t>
            </a:r>
            <a:endParaRPr lang="en-US" altLang="zh-CN" sz="2000" dirty="0">
              <a:solidFill>
                <a:srgbClr val="3399FF"/>
              </a:solidFill>
            </a:endParaRPr>
          </a:p>
          <a:p>
            <a:pPr marL="0" indent="0">
              <a:buNone/>
            </a:pPr>
            <a:endParaRPr lang="en-US" altLang="zh-CN" dirty="0">
              <a:solidFill>
                <a:srgbClr val="3399FF"/>
              </a:solidFill>
            </a:endParaRPr>
          </a:p>
          <a:p>
            <a:pPr marL="0" indent="0">
              <a:buNone/>
            </a:pPr>
            <a:r>
              <a:rPr lang="en-US" altLang="zh-CN" dirty="0">
                <a:solidFill>
                  <a:schemeClr val="accent1">
                    <a:lumMod val="40000"/>
                    <a:lumOff val="60000"/>
                  </a:schemeClr>
                </a:solidFill>
              </a:rPr>
              <a:t>6.3 </a:t>
            </a:r>
            <a:r>
              <a:rPr lang="zh-CN" altLang="zh-CN" dirty="0">
                <a:solidFill>
                  <a:schemeClr val="accent1">
                    <a:lumMod val="40000"/>
                    <a:lumOff val="60000"/>
                  </a:schemeClr>
                </a:solidFill>
              </a:rPr>
              <a:t>无线接口与网络</a:t>
            </a:r>
            <a:r>
              <a:rPr lang="zh-CN" altLang="en-US" dirty="0">
                <a:solidFill>
                  <a:schemeClr val="accent1">
                    <a:lumMod val="40000"/>
                    <a:lumOff val="60000"/>
                  </a:schemeClr>
                </a:solidFill>
              </a:rPr>
              <a:t>（自学）</a:t>
            </a:r>
            <a:endParaRPr lang="en-US" altLang="zh-CN" dirty="0">
              <a:solidFill>
                <a:schemeClr val="accent1">
                  <a:lumMod val="40000"/>
                  <a:lumOff val="60000"/>
                </a:schemeClr>
              </a:solidFill>
            </a:endParaRPr>
          </a:p>
          <a:p>
            <a:pPr marL="0" indent="0">
              <a:buNone/>
            </a:pP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31107" name="内容占位符 2"/>
          <p:cNvSpPr>
            <a:spLocks noGrp="1"/>
          </p:cNvSpPr>
          <p:nvPr>
            <p:ph idx="1"/>
          </p:nvPr>
        </p:nvSpPr>
        <p:spPr>
          <a:xfrm>
            <a:off x="609600" y="1295400"/>
            <a:ext cx="8229600" cy="4602163"/>
          </a:xfrm>
        </p:spPr>
        <p:txBody>
          <a:bodyPr/>
          <a:lstStyle/>
          <a:p>
            <a:r>
              <a:rPr lang="zh-CN" altLang="en-US" sz="2400" b="1" dirty="0">
                <a:solidFill>
                  <a:srgbClr val="FF0000"/>
                </a:solidFill>
              </a:rPr>
              <a:t>多主</a:t>
            </a:r>
            <a:r>
              <a:rPr lang="zh-CN" altLang="en-US" sz="2400" dirty="0"/>
              <a:t>的主从式通信总线，</a:t>
            </a:r>
            <a:r>
              <a:rPr lang="en-US" altLang="zh-CN" sz="2400" dirty="0"/>
              <a:t>2</a:t>
            </a:r>
            <a:r>
              <a:rPr lang="zh-CN" altLang="en-US" sz="2400" dirty="0"/>
              <a:t>线制</a:t>
            </a:r>
            <a:endParaRPr lang="en-US" altLang="zh-CN" sz="2400" dirty="0"/>
          </a:p>
          <a:p>
            <a:pPr lvl="1"/>
            <a:r>
              <a:rPr lang="zh-CN" altLang="zh-CN" sz="2000" dirty="0"/>
              <a:t>所有外围器件都具有一个</a:t>
            </a:r>
            <a:r>
              <a:rPr lang="en-US" altLang="zh-CN" sz="2000" dirty="0"/>
              <a:t>7</a:t>
            </a:r>
            <a:r>
              <a:rPr lang="zh-CN" altLang="zh-CN" sz="2000" dirty="0"/>
              <a:t>位</a:t>
            </a:r>
            <a:r>
              <a:rPr lang="zh-CN" altLang="en-US" sz="2000" dirty="0"/>
              <a:t>或</a:t>
            </a:r>
            <a:r>
              <a:rPr lang="en-US" altLang="zh-CN" sz="2000" dirty="0"/>
              <a:t>10</a:t>
            </a:r>
            <a:r>
              <a:rPr lang="zh-CN" altLang="en-US" sz="2000" dirty="0"/>
              <a:t>位</a:t>
            </a:r>
            <a:r>
              <a:rPr lang="zh-CN" altLang="zh-CN" sz="2000" dirty="0"/>
              <a:t>的</a:t>
            </a:r>
            <a:r>
              <a:rPr lang="en-US" altLang="zh-CN" sz="2000" dirty="0"/>
              <a:t>“</a:t>
            </a:r>
            <a:r>
              <a:rPr lang="zh-CN" altLang="zh-CN" sz="2000" dirty="0"/>
              <a:t>从器件专用地址码</a:t>
            </a:r>
            <a:r>
              <a:rPr lang="en-US" altLang="zh-CN" sz="2000" dirty="0"/>
              <a:t>”</a:t>
            </a:r>
            <a:r>
              <a:rPr lang="zh-CN" altLang="en-US" sz="2000" dirty="0"/>
              <a:t>；</a:t>
            </a:r>
            <a:endParaRPr lang="en-US" altLang="zh-CN" sz="2000" dirty="0"/>
          </a:p>
          <a:p>
            <a:pPr lvl="1"/>
            <a:r>
              <a:rPr lang="zh-CN" altLang="zh-CN" sz="2000" dirty="0"/>
              <a:t>主控器件通过地址码建立多机通信的机制</a:t>
            </a:r>
            <a:r>
              <a:rPr lang="zh-CN" altLang="en-US" sz="2000" dirty="0"/>
              <a:t>，无需片选线；</a:t>
            </a:r>
            <a:endParaRPr lang="en-US" altLang="zh-CN" sz="2000" dirty="0"/>
          </a:p>
          <a:p>
            <a:pPr lvl="1"/>
            <a:r>
              <a:rPr lang="zh-CN" altLang="en-US" sz="2000" dirty="0">
                <a:solidFill>
                  <a:srgbClr val="C00000"/>
                </a:solidFill>
              </a:rPr>
              <a:t>基于总线仲裁机制，同一时刻只能有一个主端。</a:t>
            </a:r>
            <a:endParaRPr lang="zh-CN" altLang="en-US" sz="2000" dirty="0">
              <a:solidFill>
                <a:srgbClr val="C00000"/>
              </a:solidFill>
            </a:endParaRPr>
          </a:p>
        </p:txBody>
      </p:sp>
      <p:sp>
        <p:nvSpPr>
          <p:cNvPr id="43110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F2DA233-8668-4DEE-841A-971642ADD058}"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Tree>
  </p:cSld>
  <p:clrMapOvr>
    <a:masterClrMapping/>
  </p:clrMapOvr>
  <p:transition spd="med">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dirty="0"/>
          </a:p>
        </p:txBody>
      </p:sp>
      <p:sp>
        <p:nvSpPr>
          <p:cNvPr id="429060"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7B3BB59-2CFC-40B9-A07F-41552F4BC311}"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428035" name="内容占位符 2"/>
          <p:cNvSpPr>
            <a:spLocks noGrp="1"/>
          </p:cNvSpPr>
          <p:nvPr>
            <p:ph idx="1"/>
          </p:nvPr>
        </p:nvSpPr>
        <p:spPr>
          <a:xfrm>
            <a:off x="571499" y="1639021"/>
            <a:ext cx="8071485" cy="4587104"/>
          </a:xfrm>
        </p:spPr>
        <p:txBody>
          <a:bodyPr/>
          <a:lstStyle/>
          <a:p>
            <a:r>
              <a:rPr lang="en-US" altLang="zh-CN" sz="2400" dirty="0"/>
              <a:t>SDA</a:t>
            </a:r>
            <a:r>
              <a:rPr lang="zh-CN" altLang="zh-CN" sz="2400" dirty="0"/>
              <a:t>、</a:t>
            </a:r>
            <a:r>
              <a:rPr lang="en-US" altLang="zh-CN" sz="2400" dirty="0"/>
              <a:t>SCL</a:t>
            </a:r>
            <a:r>
              <a:rPr lang="zh-CN" altLang="zh-CN" sz="2400" dirty="0"/>
              <a:t>为漏极开路结构</a:t>
            </a:r>
            <a:r>
              <a:rPr lang="en-US" altLang="zh-CN" sz="2400" dirty="0"/>
              <a:t>(OD)</a:t>
            </a:r>
            <a:endParaRPr lang="en-US" altLang="zh-CN" sz="2400" dirty="0"/>
          </a:p>
          <a:p>
            <a:pPr marL="0" indent="0">
              <a:buNone/>
            </a:pPr>
            <a:r>
              <a:rPr lang="en-US" altLang="zh-CN" sz="2400" dirty="0">
                <a:solidFill>
                  <a:srgbClr val="C00000"/>
                </a:solidFill>
                <a:sym typeface="Wingdings" panose="05000000000000000000" pitchFamily="2" charset="2"/>
              </a:rPr>
              <a:t>	</a:t>
            </a:r>
            <a:r>
              <a:rPr lang="zh-CN" altLang="zh-CN" sz="2400" dirty="0">
                <a:solidFill>
                  <a:srgbClr val="006600"/>
                </a:solidFill>
              </a:rPr>
              <a:t>必须接上拉电阻</a:t>
            </a:r>
            <a:r>
              <a:rPr lang="zh-CN" altLang="en-US" sz="2400" dirty="0">
                <a:solidFill>
                  <a:srgbClr val="006600"/>
                </a:solidFill>
              </a:rPr>
              <a:t>才能正常工作</a:t>
            </a:r>
            <a:endParaRPr lang="en-US" altLang="zh-CN" sz="2400" dirty="0">
              <a:solidFill>
                <a:srgbClr val="006600"/>
              </a:solidFill>
            </a:endParaRPr>
          </a:p>
          <a:p>
            <a:pPr marL="0" indent="0">
              <a:buNone/>
            </a:pPr>
            <a:r>
              <a:rPr lang="en-US" altLang="zh-CN" sz="2400" dirty="0">
                <a:solidFill>
                  <a:srgbClr val="006600"/>
                </a:solidFill>
              </a:rPr>
              <a:t>         </a:t>
            </a:r>
            <a:r>
              <a:rPr lang="zh-CN" altLang="zh-CN" sz="2400" dirty="0">
                <a:solidFill>
                  <a:srgbClr val="006600"/>
                </a:solidFill>
              </a:rPr>
              <a:t>阻值</a:t>
            </a:r>
            <a:r>
              <a:rPr lang="zh-CN" altLang="en-US" sz="2400" dirty="0">
                <a:solidFill>
                  <a:srgbClr val="006600"/>
                </a:solidFill>
              </a:rPr>
              <a:t>通常可</a:t>
            </a:r>
            <a:r>
              <a:rPr lang="zh-CN" altLang="zh-CN" sz="2400" dirty="0">
                <a:solidFill>
                  <a:srgbClr val="006600"/>
                </a:solidFill>
              </a:rPr>
              <a:t>为</a:t>
            </a:r>
            <a:r>
              <a:rPr lang="zh-CN" altLang="en-US" sz="2400" dirty="0">
                <a:solidFill>
                  <a:srgbClr val="006600"/>
                </a:solidFill>
              </a:rPr>
              <a:t>约</a:t>
            </a:r>
            <a:r>
              <a:rPr lang="en-US" altLang="zh-CN" sz="2400" dirty="0">
                <a:solidFill>
                  <a:srgbClr val="006600"/>
                </a:solidFill>
              </a:rPr>
              <a:t>1.8kΩ, 4.7kΩ</a:t>
            </a:r>
            <a:r>
              <a:rPr lang="zh-CN" altLang="en-US" sz="2400" dirty="0">
                <a:solidFill>
                  <a:srgbClr val="006600"/>
                </a:solidFill>
              </a:rPr>
              <a:t>和</a:t>
            </a:r>
            <a:r>
              <a:rPr lang="en-US" altLang="zh-CN" sz="2400" dirty="0">
                <a:solidFill>
                  <a:srgbClr val="006600"/>
                </a:solidFill>
              </a:rPr>
              <a:t>10kΩ </a:t>
            </a:r>
            <a:r>
              <a:rPr lang="zh-CN" altLang="en-US" sz="2400" dirty="0">
                <a:solidFill>
                  <a:srgbClr val="006600"/>
                </a:solidFill>
              </a:rPr>
              <a:t>。</a:t>
            </a:r>
            <a:endParaRPr lang="zh-CN" altLang="en-US" sz="2400" dirty="0">
              <a:solidFill>
                <a:srgbClr val="006600"/>
              </a:solidFill>
            </a:endParaRPr>
          </a:p>
        </p:txBody>
      </p:sp>
      <p:pic>
        <p:nvPicPr>
          <p:cNvPr id="4" name="图片 3"/>
          <p:cNvPicPr>
            <a:picLocks noChangeAspect="1"/>
          </p:cNvPicPr>
          <p:nvPr/>
        </p:nvPicPr>
        <p:blipFill>
          <a:blip r:embed="rId1"/>
          <a:stretch>
            <a:fillRect/>
          </a:stretch>
        </p:blipFill>
        <p:spPr>
          <a:xfrm>
            <a:off x="1905295" y="3432289"/>
            <a:ext cx="5276850" cy="2105025"/>
          </a:xfrm>
          <a:prstGeom prst="rect">
            <a:avLst/>
          </a:prstGeom>
        </p:spPr>
      </p:pic>
    </p:spTree>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5" name="内容占位符 2"/>
          <p:cNvSpPr>
            <a:spLocks noGrp="1"/>
          </p:cNvSpPr>
          <p:nvPr>
            <p:ph idx="1"/>
          </p:nvPr>
        </p:nvSpPr>
        <p:spPr/>
        <p:txBody>
          <a:bodyPr/>
          <a:lstStyle/>
          <a:p>
            <a:r>
              <a:rPr lang="zh-CN" altLang="en-US" sz="2400" dirty="0"/>
              <a:t>基本通信过程</a:t>
            </a:r>
            <a:endParaRPr lang="en-US" altLang="zh-CN" sz="2400" dirty="0"/>
          </a:p>
          <a:p>
            <a:pPr lvl="1"/>
            <a:r>
              <a:rPr lang="zh-CN" altLang="en-US" sz="2200" dirty="0">
                <a:solidFill>
                  <a:srgbClr val="006600"/>
                </a:solidFill>
              </a:rPr>
              <a:t>主机</a:t>
            </a:r>
            <a:r>
              <a:rPr lang="zh-CN" altLang="en-US" sz="2200" dirty="0"/>
              <a:t>发出开始信号（</a:t>
            </a:r>
            <a:r>
              <a:rPr lang="en-US" altLang="zh-CN" sz="2200" dirty="0">
                <a:solidFill>
                  <a:srgbClr val="FF0000"/>
                </a:solidFill>
              </a:rPr>
              <a:t>S</a:t>
            </a:r>
            <a:r>
              <a:rPr lang="zh-CN" altLang="en-US" sz="2200" dirty="0"/>
              <a:t>）；</a:t>
            </a:r>
            <a:endParaRPr lang="zh-CN" altLang="en-US" sz="2200" dirty="0"/>
          </a:p>
          <a:p>
            <a:pPr lvl="1"/>
            <a:r>
              <a:rPr lang="zh-CN" altLang="en-US" sz="2200" dirty="0">
                <a:solidFill>
                  <a:srgbClr val="006600"/>
                </a:solidFill>
              </a:rPr>
              <a:t>主机</a:t>
            </a:r>
            <a:r>
              <a:rPr lang="zh-CN" altLang="en-US" sz="2200" dirty="0"/>
              <a:t>接着送出</a:t>
            </a:r>
            <a:r>
              <a:rPr lang="en-US" altLang="zh-CN" sz="2200" dirty="0"/>
              <a:t>1</a:t>
            </a:r>
            <a:r>
              <a:rPr lang="zh-CN" altLang="en-US" sz="2200" dirty="0"/>
              <a:t>字节的</a:t>
            </a:r>
            <a:r>
              <a:rPr lang="zh-CN" altLang="en-US" sz="2200" dirty="0">
                <a:solidFill>
                  <a:srgbClr val="FF0000"/>
                </a:solidFill>
              </a:rPr>
              <a:t>从机地址信息</a:t>
            </a:r>
            <a:r>
              <a:rPr lang="zh-CN" altLang="en-US" sz="2200" dirty="0"/>
              <a:t>，其中最低位为读写控制码（</a:t>
            </a:r>
            <a:r>
              <a:rPr lang="en-US" altLang="zh-CN" sz="2200" dirty="0"/>
              <a:t>1</a:t>
            </a:r>
            <a:r>
              <a:rPr lang="zh-CN" altLang="en-US" sz="2200" dirty="0"/>
              <a:t>为读、</a:t>
            </a:r>
            <a:r>
              <a:rPr lang="en-US" altLang="zh-CN" sz="2200" dirty="0"/>
              <a:t>0</a:t>
            </a:r>
            <a:r>
              <a:rPr lang="zh-CN" altLang="en-US" sz="2200" dirty="0"/>
              <a:t>为写），高</a:t>
            </a:r>
            <a:r>
              <a:rPr lang="en-US" altLang="zh-CN" sz="2200" dirty="0"/>
              <a:t>7</a:t>
            </a:r>
            <a:r>
              <a:rPr lang="zh-CN" altLang="en-US" sz="2200" dirty="0"/>
              <a:t>位为从机器件地址代码；</a:t>
            </a:r>
            <a:endParaRPr lang="zh-CN" altLang="en-US" sz="2200" dirty="0"/>
          </a:p>
          <a:p>
            <a:pPr lvl="1"/>
            <a:r>
              <a:rPr lang="zh-CN" altLang="en-US" sz="2200" dirty="0">
                <a:solidFill>
                  <a:srgbClr val="FF00FF"/>
                </a:solidFill>
              </a:rPr>
              <a:t>从机</a:t>
            </a:r>
            <a:r>
              <a:rPr lang="zh-CN" altLang="en-US" sz="2200" dirty="0"/>
              <a:t>发出</a:t>
            </a:r>
            <a:r>
              <a:rPr lang="zh-CN" altLang="en-US" sz="2200" dirty="0">
                <a:solidFill>
                  <a:srgbClr val="FF0000"/>
                </a:solidFill>
              </a:rPr>
              <a:t>应答信号</a:t>
            </a:r>
            <a:r>
              <a:rPr lang="zh-CN" altLang="en-US" sz="2200" dirty="0"/>
              <a:t>；</a:t>
            </a:r>
            <a:endParaRPr lang="zh-CN" altLang="en-US" sz="2200" dirty="0"/>
          </a:p>
          <a:p>
            <a:pPr lvl="1"/>
            <a:r>
              <a:rPr lang="zh-CN" altLang="en-US" sz="2200" dirty="0">
                <a:solidFill>
                  <a:srgbClr val="006600"/>
                </a:solidFill>
              </a:rPr>
              <a:t>主机</a:t>
            </a:r>
            <a:r>
              <a:rPr lang="zh-CN" altLang="en-US" sz="2200" dirty="0"/>
              <a:t>开始发送数据，每发完一字节后，</a:t>
            </a:r>
            <a:r>
              <a:rPr lang="zh-CN" altLang="en-US" sz="2200" dirty="0">
                <a:solidFill>
                  <a:srgbClr val="FF00FF"/>
                </a:solidFill>
              </a:rPr>
              <a:t>从机</a:t>
            </a:r>
            <a:r>
              <a:rPr lang="zh-CN" altLang="en-US" sz="2200" dirty="0"/>
              <a:t>发应答信号给主机；</a:t>
            </a:r>
            <a:endParaRPr lang="zh-CN" altLang="en-US" sz="2200" dirty="0"/>
          </a:p>
          <a:p>
            <a:pPr lvl="1"/>
            <a:r>
              <a:rPr lang="zh-CN" altLang="en-US" sz="2200" dirty="0">
                <a:solidFill>
                  <a:srgbClr val="006600"/>
                </a:solidFill>
              </a:rPr>
              <a:t>主机</a:t>
            </a:r>
            <a:r>
              <a:rPr lang="zh-CN" altLang="en-US" sz="2200" dirty="0"/>
              <a:t>发出停止信号。</a:t>
            </a:r>
            <a:endParaRPr lang="zh-CN" altLang="en-US" sz="2200" dirty="0"/>
          </a:p>
          <a:p>
            <a:endParaRPr lang="zh-CN" altLang="en-US" dirty="0"/>
          </a:p>
        </p:txBody>
      </p:sp>
      <p:sp>
        <p:nvSpPr>
          <p:cNvPr id="43315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E3DC1712-CED2-4E9A-A911-308BCF682C5D}" type="slidenum">
              <a:rPr kumimoji="0" lang="en-US" altLang="zh-CN" sz="1800" b="0" smtClean="0">
                <a:solidFill>
                  <a:schemeClr val="tx1"/>
                </a:solidFill>
                <a:latin typeface="Arial" panose="020B0604020202020204" pitchFamily="34" charset="0"/>
              </a:rPr>
            </a:fld>
            <a:endParaRPr kumimoji="0" lang="en-US" altLang="zh-CN" sz="1800" b="0" dirty="0">
              <a:solidFill>
                <a:schemeClr val="tx1"/>
              </a:solidFill>
              <a:latin typeface="Arial" panose="020B0604020202020204" pitchFamily="34" charset="0"/>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155">
                                            <p:txEl>
                                              <p:pRg st="2" end="2"/>
                                            </p:txEl>
                                          </p:spTgt>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433155">
                                            <p:txEl>
                                              <p:pRg st="1" end="1"/>
                                            </p:txEl>
                                          </p:spTgt>
                                        </p:tgtEl>
                                        <p:attrNameLst>
                                          <p:attrName>style.opacity</p:attrName>
                                        </p:attrNameLst>
                                      </p:cBhvr>
                                      <p:to>
                                        <p:strVal val="0.5"/>
                                      </p:to>
                                    </p:set>
                                    <p:animEffect filter="image" prLst="opacity: 0.5">
                                      <p:cBhvr rctx="IE">
                                        <p:cTn id="9" dur="indefinite"/>
                                        <p:tgtEl>
                                          <p:spTgt spid="43315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33155">
                                            <p:txEl>
                                              <p:pRg st="3" end="3"/>
                                            </p:txEl>
                                          </p:spTgt>
                                        </p:tgtEl>
                                        <p:attrNameLst>
                                          <p:attrName>style.visibility</p:attrName>
                                        </p:attrNameLst>
                                      </p:cBhvr>
                                      <p:to>
                                        <p:strVal val="visible"/>
                                      </p:to>
                                    </p:set>
                                  </p:childTnLst>
                                </p:cTn>
                              </p:par>
                              <p:par>
                                <p:cTn id="14" presetID="9" presetClass="emph" presetSubtype="0" nodeType="withEffect">
                                  <p:stCondLst>
                                    <p:cond delay="0"/>
                                  </p:stCondLst>
                                  <p:childTnLst>
                                    <p:set>
                                      <p:cBhvr rctx="PPT">
                                        <p:cTn id="15" dur="indefinite"/>
                                        <p:tgtEl>
                                          <p:spTgt spid="433155">
                                            <p:txEl>
                                              <p:pRg st="2" end="2"/>
                                            </p:txEl>
                                          </p:spTgt>
                                        </p:tgtEl>
                                        <p:attrNameLst>
                                          <p:attrName>style.opacity</p:attrName>
                                        </p:attrNameLst>
                                      </p:cBhvr>
                                      <p:to>
                                        <p:strVal val="0.5"/>
                                      </p:to>
                                    </p:set>
                                    <p:animEffect filter="image" prLst="opacity: 0.5">
                                      <p:cBhvr rctx="IE">
                                        <p:cTn id="16" dur="indefinite"/>
                                        <p:tgtEl>
                                          <p:spTgt spid="43315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3155">
                                            <p:txEl>
                                              <p:pRg st="4" end="4"/>
                                            </p:txEl>
                                          </p:spTgt>
                                        </p:tgtEl>
                                        <p:attrNameLst>
                                          <p:attrName>style.visibility</p:attrName>
                                        </p:attrNameLst>
                                      </p:cBhvr>
                                      <p:to>
                                        <p:strVal val="visible"/>
                                      </p:to>
                                    </p:set>
                                  </p:childTnLst>
                                </p:cTn>
                              </p:par>
                              <p:par>
                                <p:cTn id="21" presetID="9" presetClass="emph" presetSubtype="0" nodeType="withEffect">
                                  <p:stCondLst>
                                    <p:cond delay="0"/>
                                  </p:stCondLst>
                                  <p:childTnLst>
                                    <p:set>
                                      <p:cBhvr rctx="PPT">
                                        <p:cTn id="22" dur="indefinite"/>
                                        <p:tgtEl>
                                          <p:spTgt spid="433155">
                                            <p:txEl>
                                              <p:pRg st="3" end="3"/>
                                            </p:txEl>
                                          </p:spTgt>
                                        </p:tgtEl>
                                        <p:attrNameLst>
                                          <p:attrName>style.opacity</p:attrName>
                                        </p:attrNameLst>
                                      </p:cBhvr>
                                      <p:to>
                                        <p:strVal val="0.5"/>
                                      </p:to>
                                    </p:set>
                                    <p:animEffect filter="image" prLst="opacity: 0.5">
                                      <p:cBhvr rctx="IE">
                                        <p:cTn id="23" dur="indefinite"/>
                                        <p:tgtEl>
                                          <p:spTgt spid="433155">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33155">
                                            <p:txEl>
                                              <p:pRg st="5" end="5"/>
                                            </p:txEl>
                                          </p:spTgt>
                                        </p:tgtEl>
                                        <p:attrNameLst>
                                          <p:attrName>style.visibility</p:attrName>
                                        </p:attrNameLst>
                                      </p:cBhvr>
                                      <p:to>
                                        <p:strVal val="visible"/>
                                      </p:to>
                                    </p:set>
                                  </p:childTnLst>
                                </p:cTn>
                              </p:par>
                              <p:par>
                                <p:cTn id="28" presetID="9" presetClass="emph" presetSubtype="0" nodeType="withEffect">
                                  <p:stCondLst>
                                    <p:cond delay="0"/>
                                  </p:stCondLst>
                                  <p:childTnLst>
                                    <p:set>
                                      <p:cBhvr rctx="PPT">
                                        <p:cTn id="29" dur="indefinite"/>
                                        <p:tgtEl>
                                          <p:spTgt spid="433155">
                                            <p:txEl>
                                              <p:pRg st="4" end="4"/>
                                            </p:txEl>
                                          </p:spTgt>
                                        </p:tgtEl>
                                        <p:attrNameLst>
                                          <p:attrName>style.opacity</p:attrName>
                                        </p:attrNameLst>
                                      </p:cBhvr>
                                      <p:to>
                                        <p:strVal val="0.5"/>
                                      </p:to>
                                    </p:set>
                                    <p:animEffect filter="image" prLst="opacity: 0.5">
                                      <p:cBhvr rctx="IE">
                                        <p:cTn id="30" dur="indefinite"/>
                                        <p:tgtEl>
                                          <p:spTgt spid="4331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34179"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92981072-CF97-45B8-8A3B-83267E03D833}" type="slidenum">
              <a:rPr kumimoji="0" lang="en-US" altLang="zh-CN" sz="1400" b="0" smtClean="0">
                <a:solidFill>
                  <a:schemeClr val="tx1"/>
                </a:solidFill>
              </a:rPr>
            </a:fld>
            <a:endParaRPr kumimoji="0" lang="en-US" altLang="zh-CN" sz="1400" b="0">
              <a:solidFill>
                <a:schemeClr val="tx1"/>
              </a:solidFill>
            </a:endParaRPr>
          </a:p>
        </p:txBody>
      </p:sp>
      <p:sp>
        <p:nvSpPr>
          <p:cNvPr id="9" name="矩形 8"/>
          <p:cNvSpPr/>
          <p:nvPr/>
        </p:nvSpPr>
        <p:spPr bwMode="auto">
          <a:xfrm>
            <a:off x="2864959" y="6166176"/>
            <a:ext cx="3475630" cy="307777"/>
          </a:xfrm>
          <a:prstGeom prst="rect">
            <a:avLst/>
          </a:prstGeom>
        </p:spPr>
        <p:txBody>
          <a:bodyPr wrap="none">
            <a:spAutoFit/>
          </a:bodyPr>
          <a:lstStyle/>
          <a:p>
            <a:pPr algn="ctr">
              <a:defRPr/>
            </a:pPr>
            <a:r>
              <a:rPr lang="zh-CN" altLang="zh-CN" sz="1400" kern="100" dirty="0">
                <a:solidFill>
                  <a:schemeClr val="bg1"/>
                </a:solidFill>
                <a:latin typeface="Times New Roman" panose="02020603050405020304" pitchFamily="18" charset="0"/>
                <a:cs typeface="Times New Roman" panose="02020603050405020304" pitchFamily="18" charset="0"/>
              </a:rPr>
              <a:t>图</a:t>
            </a:r>
            <a:r>
              <a:rPr lang="en-US" altLang="zh-CN" sz="1400" kern="100" dirty="0">
                <a:solidFill>
                  <a:schemeClr val="bg1"/>
                </a:solidFill>
                <a:latin typeface="Times New Roman" panose="02020603050405020304" pitchFamily="18" charset="0"/>
              </a:rPr>
              <a:t>6.33 </a:t>
            </a:r>
            <a:r>
              <a:rPr lang="zh-CN" altLang="zh-CN" sz="1400" kern="100" dirty="0">
                <a:solidFill>
                  <a:schemeClr val="bg1"/>
                </a:solidFill>
                <a:latin typeface="Times New Roman" panose="02020603050405020304" pitchFamily="18" charset="0"/>
                <a:cs typeface="Times New Roman" panose="02020603050405020304" pitchFamily="18" charset="0"/>
              </a:rPr>
              <a:t>组合的“主</a:t>
            </a:r>
            <a:r>
              <a:rPr lang="en-US" altLang="zh-CN" sz="1400" kern="100" dirty="0">
                <a:solidFill>
                  <a:schemeClr val="bg1"/>
                </a:solidFill>
                <a:latin typeface="Times New Roman" panose="02020603050405020304" pitchFamily="18" charset="0"/>
              </a:rPr>
              <a:t>-</a:t>
            </a:r>
            <a:r>
              <a:rPr lang="zh-CN" altLang="zh-CN" sz="1400" kern="100" dirty="0">
                <a:solidFill>
                  <a:schemeClr val="bg1"/>
                </a:solidFill>
                <a:latin typeface="Times New Roman" panose="02020603050405020304" pitchFamily="18" charset="0"/>
                <a:cs typeface="Times New Roman" panose="02020603050405020304" pitchFamily="18" charset="0"/>
              </a:rPr>
              <a:t>从读写操作”通信过程</a:t>
            </a:r>
            <a:endParaRPr lang="zh-CN" altLang="en-US" sz="1400" dirty="0">
              <a:solidFill>
                <a:schemeClr val="bg1"/>
              </a:solidFill>
            </a:endParaRPr>
          </a:p>
        </p:txBody>
      </p:sp>
      <p:pic>
        <p:nvPicPr>
          <p:cNvPr id="11" name="图片 10"/>
          <p:cNvPicPr>
            <a:picLocks noChangeAspect="1"/>
          </p:cNvPicPr>
          <p:nvPr/>
        </p:nvPicPr>
        <p:blipFill rotWithShape="1">
          <a:blip r:embed="rId1"/>
          <a:srcRect l="6427" t="17307" r="5566" b="40001"/>
          <a:stretch>
            <a:fillRect/>
          </a:stretch>
        </p:blipFill>
        <p:spPr>
          <a:xfrm>
            <a:off x="571501" y="1186962"/>
            <a:ext cx="8062546" cy="2927838"/>
          </a:xfrm>
          <a:prstGeom prst="rect">
            <a:avLst/>
          </a:prstGeom>
        </p:spPr>
      </p:pic>
      <p:pic>
        <p:nvPicPr>
          <p:cNvPr id="3" name="图片 2"/>
          <p:cNvPicPr>
            <a:picLocks noChangeAspect="1"/>
          </p:cNvPicPr>
          <p:nvPr/>
        </p:nvPicPr>
        <p:blipFill>
          <a:blip r:embed="rId2"/>
          <a:stretch>
            <a:fillRect/>
          </a:stretch>
        </p:blipFill>
        <p:spPr>
          <a:xfrm>
            <a:off x="1508289" y="4881223"/>
            <a:ext cx="7033720" cy="1152551"/>
          </a:xfrm>
          <a:prstGeom prst="rect">
            <a:avLst/>
          </a:prstGeom>
        </p:spPr>
      </p:pic>
    </p:spTree>
  </p:cSld>
  <p:clrMapOvr>
    <a:masterClrMapping/>
  </p:clrMapOvr>
  <p:transition spd="med">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zh-CN" altLang="en-US" sz="2400" dirty="0"/>
              <a:t>多个设备同时发送数据时，总线上会产生冲突！</a:t>
            </a:r>
            <a:endParaRPr lang="zh-CN" altLang="en-US" sz="2400" dirty="0"/>
          </a:p>
        </p:txBody>
      </p:sp>
      <p:sp>
        <p:nvSpPr>
          <p:cNvPr id="43622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85F1972-3E6F-4F89-8CB1-82E60706D269}" type="slidenum">
              <a:rPr kumimoji="0" lang="en-US" altLang="zh-CN" sz="1400" b="0" smtClean="0">
                <a:solidFill>
                  <a:schemeClr val="tx1"/>
                </a:solidFill>
              </a:rPr>
            </a:fld>
            <a:endParaRPr kumimoji="0" lang="en-US" altLang="zh-CN" sz="1400" b="0">
              <a:solidFill>
                <a:schemeClr val="tx1"/>
              </a:solidFill>
            </a:endParaRPr>
          </a:p>
        </p:txBody>
      </p:sp>
      <p:sp>
        <p:nvSpPr>
          <p:cNvPr id="7" name="矩形 6"/>
          <p:cNvSpPr/>
          <p:nvPr/>
        </p:nvSpPr>
        <p:spPr>
          <a:xfrm>
            <a:off x="3124200" y="6234113"/>
            <a:ext cx="2716213" cy="338137"/>
          </a:xfrm>
          <a:prstGeom prst="rect">
            <a:avLst/>
          </a:prstGeom>
        </p:spPr>
        <p:txBody>
          <a:bodyPr wrap="none">
            <a:spAutoFit/>
          </a:bodyPr>
          <a:lstStyle/>
          <a:p>
            <a:pPr>
              <a:defRPr/>
            </a:pPr>
            <a:r>
              <a:rPr lang="zh-CN" altLang="zh-CN" sz="1600" kern="100" dirty="0">
                <a:latin typeface="Times New Roman" panose="02020603050405020304" pitchFamily="18" charset="0"/>
                <a:cs typeface="Times New Roman" panose="02020603050405020304" pitchFamily="18" charset="0"/>
              </a:rPr>
              <a:t>图</a:t>
            </a:r>
            <a:r>
              <a:rPr lang="en-US" altLang="zh-CN" sz="1600" kern="100" dirty="0">
                <a:latin typeface="Times New Roman" panose="02020603050405020304" pitchFamily="18" charset="0"/>
              </a:rPr>
              <a:t>6.31 I</a:t>
            </a:r>
            <a:r>
              <a:rPr lang="en-US" altLang="zh-CN" sz="1600" kern="100" baseline="30000" dirty="0">
                <a:latin typeface="Times New Roman" panose="02020603050405020304" pitchFamily="18" charset="0"/>
              </a:rPr>
              <a:t>2</a:t>
            </a:r>
            <a:r>
              <a:rPr lang="en-US" altLang="zh-CN" sz="1600" kern="100" dirty="0">
                <a:latin typeface="Times New Roman" panose="02020603050405020304" pitchFamily="18" charset="0"/>
              </a:rPr>
              <a:t>C</a:t>
            </a:r>
            <a:r>
              <a:rPr lang="zh-CN" altLang="zh-CN" sz="1600" kern="100" dirty="0">
                <a:latin typeface="Times New Roman" panose="02020603050405020304" pitchFamily="18" charset="0"/>
                <a:cs typeface="Times New Roman" panose="02020603050405020304" pitchFamily="18" charset="0"/>
              </a:rPr>
              <a:t>总线仲裁过程示例</a:t>
            </a:r>
            <a:endParaRPr lang="zh-CN" altLang="en-US" sz="1600" dirty="0"/>
          </a:p>
        </p:txBody>
      </p:sp>
      <p:sp>
        <p:nvSpPr>
          <p:cNvPr id="436229" name="矩形 2"/>
          <p:cNvSpPr>
            <a:spLocks noChangeArrowheads="1"/>
          </p:cNvSpPr>
          <p:nvPr/>
        </p:nvSpPr>
        <p:spPr bwMode="auto">
          <a:xfrm>
            <a:off x="506083" y="581654"/>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l">
              <a:lnSpc>
                <a:spcPct val="100000"/>
              </a:lnSpc>
              <a:spcBef>
                <a:spcPct val="0"/>
              </a:spcBef>
              <a:spcAft>
                <a:spcPct val="0"/>
              </a:spcAft>
              <a:buClrTx/>
              <a:buSzTx/>
              <a:buNone/>
            </a:pPr>
            <a:r>
              <a:rPr kumimoji="0" lang="zh-CN" altLang="en-US" sz="2400" b="0" dirty="0">
                <a:solidFill>
                  <a:srgbClr val="FF0000"/>
                </a:solidFill>
                <a:latin typeface="Arial" panose="020B0604020202020204" pitchFamily="34" charset="0"/>
              </a:rPr>
              <a:t>总线仲裁原理</a:t>
            </a:r>
            <a:endParaRPr kumimoji="0" lang="zh-CN" altLang="en-US" sz="2400" b="0" dirty="0">
              <a:solidFill>
                <a:srgbClr val="FF0000"/>
              </a:solidFill>
              <a:latin typeface="Arial" panose="020B0604020202020204" pitchFamily="34" charset="0"/>
            </a:endParaRPr>
          </a:p>
        </p:txBody>
      </p:sp>
      <p:pic>
        <p:nvPicPr>
          <p:cNvPr id="2" name="图片 1"/>
          <p:cNvPicPr>
            <a:picLocks noChangeAspect="1"/>
          </p:cNvPicPr>
          <p:nvPr/>
        </p:nvPicPr>
        <p:blipFill>
          <a:blip r:embed="rId1"/>
          <a:stretch>
            <a:fillRect/>
          </a:stretch>
        </p:blipFill>
        <p:spPr>
          <a:xfrm>
            <a:off x="2442278" y="2359843"/>
            <a:ext cx="4429125" cy="2590800"/>
          </a:xfrm>
          <a:prstGeom prst="rect">
            <a:avLst/>
          </a:prstGeom>
        </p:spPr>
      </p:pic>
    </p:spTree>
  </p:cSld>
  <p:clrMapOvr>
    <a:masterClrMapping/>
  </p:clrMapOvr>
  <p:transition spd="med">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37251" name="内容占位符 2"/>
          <p:cNvSpPr>
            <a:spLocks noGrp="1"/>
          </p:cNvSpPr>
          <p:nvPr>
            <p:ph idx="1"/>
          </p:nvPr>
        </p:nvSpPr>
        <p:spPr/>
        <p:txBody>
          <a:bodyPr/>
          <a:lstStyle/>
          <a:p>
            <a:r>
              <a:rPr lang="zh-CN" altLang="en-US" sz="2400" dirty="0"/>
              <a:t>注意</a:t>
            </a:r>
            <a:endParaRPr lang="en-US" altLang="zh-CN" sz="2400" dirty="0"/>
          </a:p>
          <a:p>
            <a:pPr lvl="1"/>
            <a:r>
              <a:rPr lang="zh-CN" altLang="en-US" sz="2200" dirty="0">
                <a:latin typeface="KaiTi" panose="02010609060101010101" pitchFamily="49" charset="-122"/>
                <a:ea typeface="KaiTi" panose="02010609060101010101" pitchFamily="49" charset="-122"/>
              </a:rPr>
              <a:t>完成读</a:t>
            </a:r>
            <a:r>
              <a:rPr lang="en-US" altLang="zh-CN" sz="2200" dirty="0">
                <a:latin typeface="KaiTi" panose="02010609060101010101" pitchFamily="49" charset="-122"/>
                <a:ea typeface="KaiTi" panose="02010609060101010101" pitchFamily="49" charset="-122"/>
              </a:rPr>
              <a:t>/</a:t>
            </a:r>
            <a:r>
              <a:rPr lang="zh-CN" altLang="en-US" sz="2200" dirty="0">
                <a:latin typeface="KaiTi" panose="02010609060101010101" pitchFamily="49" charset="-122"/>
                <a:ea typeface="KaiTi" panose="02010609060101010101" pitchFamily="49" charset="-122"/>
              </a:rPr>
              <a:t>写操作</a:t>
            </a:r>
            <a:r>
              <a:rPr lang="zh-CN" altLang="en-US" sz="2200" dirty="0"/>
              <a:t>或</a:t>
            </a:r>
            <a:r>
              <a:rPr lang="zh-CN" altLang="en-US" sz="2200" dirty="0">
                <a:latin typeface="KaiTi" panose="02010609060101010101" pitchFamily="49" charset="-122"/>
                <a:ea typeface="KaiTi" panose="02010609060101010101" pitchFamily="49" charset="-122"/>
              </a:rPr>
              <a:t>总线收发异常</a:t>
            </a:r>
            <a:r>
              <a:rPr lang="zh-CN" altLang="en-US" sz="2200" dirty="0"/>
              <a:t>时，主设备发送</a:t>
            </a:r>
            <a:r>
              <a:rPr lang="zh-CN" altLang="en-US" sz="2200" dirty="0">
                <a:latin typeface="KaiTi" panose="02010609060101010101" pitchFamily="49" charset="-122"/>
                <a:ea typeface="KaiTi" panose="02010609060101010101" pitchFamily="49" charset="-122"/>
              </a:rPr>
              <a:t>重启动</a:t>
            </a:r>
            <a:r>
              <a:rPr lang="zh-CN" altLang="en-US" sz="2200" dirty="0"/>
              <a:t>信号，重新设定从设备地址和读</a:t>
            </a:r>
            <a:r>
              <a:rPr lang="en-US" altLang="zh-CN" sz="2200" dirty="0"/>
              <a:t>/</a:t>
            </a:r>
            <a:r>
              <a:rPr lang="zh-CN" altLang="en-US" sz="2200" dirty="0"/>
              <a:t>写信号，继续如上所述的应答式数据通信过程；</a:t>
            </a:r>
            <a:endParaRPr lang="en-US" altLang="zh-CN" sz="2200" dirty="0"/>
          </a:p>
          <a:p>
            <a:pPr lvl="1"/>
            <a:r>
              <a:rPr lang="zh-CN" altLang="en-US" sz="2200" dirty="0"/>
              <a:t>当</a:t>
            </a:r>
            <a:r>
              <a:rPr lang="en-US" altLang="zh-CN" sz="2200" dirty="0"/>
              <a:t>SCL</a:t>
            </a:r>
            <a:r>
              <a:rPr lang="zh-CN" altLang="en-US" sz="2200" dirty="0"/>
              <a:t>被某些未知因素或事件限定在低电平之后，需要触发硬件复位信号；</a:t>
            </a:r>
            <a:endParaRPr lang="en-US" altLang="zh-CN" sz="2200" dirty="0"/>
          </a:p>
          <a:p>
            <a:pPr lvl="1"/>
            <a:r>
              <a:rPr lang="zh-CN" altLang="en-US" sz="2200" dirty="0"/>
              <a:t>若</a:t>
            </a:r>
            <a:r>
              <a:rPr lang="en-US" altLang="zh-CN" sz="2200" dirty="0"/>
              <a:t>I</a:t>
            </a:r>
            <a:r>
              <a:rPr lang="en-US" altLang="zh-CN" sz="2200" baseline="30000" dirty="0"/>
              <a:t>2</a:t>
            </a:r>
            <a:r>
              <a:rPr lang="en-US" altLang="zh-CN" sz="2200" dirty="0"/>
              <a:t>C</a:t>
            </a:r>
            <a:r>
              <a:rPr lang="zh-CN" altLang="en-US" sz="2200" dirty="0"/>
              <a:t>设备没有硬件复位输入，那么就需要关闭总线电源进行上电复位。</a:t>
            </a:r>
            <a:endParaRPr lang="zh-CN" altLang="en-US" sz="2200" dirty="0"/>
          </a:p>
        </p:txBody>
      </p:sp>
      <p:sp>
        <p:nvSpPr>
          <p:cNvPr id="43725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36B39D2-4F92-41A1-A27C-AA219AAFAAAE}" type="slidenum">
              <a:rPr kumimoji="0" lang="en-US" altLang="zh-CN" sz="1400" b="0" smtClean="0">
                <a:solidFill>
                  <a:schemeClr val="tx1"/>
                </a:solidFill>
              </a:rPr>
            </a:fld>
            <a:endParaRPr kumimoji="0" lang="en-US" altLang="zh-CN" sz="1400" b="0">
              <a:solidFill>
                <a:schemeClr val="tx1"/>
              </a:solidFill>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2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2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GPIO</a:t>
            </a:r>
            <a:r>
              <a:rPr lang="zh-CN" altLang="en-US" sz="2000" dirty="0"/>
              <a:t>（</a:t>
            </a:r>
            <a:r>
              <a:rPr lang="en-US" altLang="zh-CN" sz="2000" dirty="0"/>
              <a:t>General Purpose Input Output</a:t>
            </a:r>
            <a:r>
              <a:rPr lang="zh-CN" altLang="en-US" sz="2000" dirty="0"/>
              <a:t>，通用</a:t>
            </a:r>
            <a:r>
              <a:rPr lang="en-US" altLang="zh-CN" sz="2000" dirty="0"/>
              <a:t>IO</a:t>
            </a:r>
            <a:r>
              <a:rPr lang="zh-CN" altLang="en-US" sz="2000" dirty="0"/>
              <a:t>）</a:t>
            </a:r>
            <a:endParaRPr lang="zh-CN" altLang="en-US" sz="2000" dirty="0"/>
          </a:p>
        </p:txBody>
      </p:sp>
      <p:sp>
        <p:nvSpPr>
          <p:cNvPr id="3" name="内容占位符 2"/>
          <p:cNvSpPr>
            <a:spLocks noGrp="1"/>
          </p:cNvSpPr>
          <p:nvPr>
            <p:ph idx="1"/>
          </p:nvPr>
        </p:nvSpPr>
        <p:spPr/>
        <p:txBody>
          <a:bodyPr/>
          <a:lstStyle/>
          <a:p>
            <a:r>
              <a:rPr lang="zh-CN" altLang="zh-CN" dirty="0"/>
              <a:t>嵌入式</a:t>
            </a:r>
            <a:r>
              <a:rPr lang="zh-CN" altLang="en-US" dirty="0"/>
              <a:t>处理器</a:t>
            </a:r>
            <a:r>
              <a:rPr lang="zh-CN" altLang="zh-CN" dirty="0"/>
              <a:t>除采集、传输、处理</a:t>
            </a:r>
            <a:r>
              <a:rPr lang="zh-CN" altLang="en-US" dirty="0"/>
              <a:t>数据</a:t>
            </a:r>
            <a:r>
              <a:rPr lang="zh-CN" altLang="zh-CN" dirty="0"/>
              <a:t>外，还需进行大量开关型外部组件控制，如</a:t>
            </a:r>
            <a:r>
              <a:rPr lang="en-US" altLang="zh-CN" dirty="0"/>
              <a:t>LED</a:t>
            </a:r>
            <a:r>
              <a:rPr lang="zh-CN" altLang="zh-CN" dirty="0"/>
              <a:t>、继电器开关</a:t>
            </a:r>
            <a:r>
              <a:rPr lang="zh-CN" altLang="en-US" dirty="0"/>
              <a:t>；</a:t>
            </a:r>
            <a:endParaRPr lang="en-US" altLang="zh-CN" dirty="0"/>
          </a:p>
          <a:p>
            <a:pPr lvl="1"/>
            <a:r>
              <a:rPr lang="en-US" altLang="zh-CN" dirty="0">
                <a:solidFill>
                  <a:srgbClr val="FF0000"/>
                </a:solidFill>
                <a:sym typeface="Wingdings" panose="05000000000000000000" pitchFamily="2" charset="2"/>
              </a:rPr>
              <a:t></a:t>
            </a:r>
            <a:r>
              <a:rPr lang="zh-CN" altLang="en-US" dirty="0">
                <a:sym typeface="Wingdings" panose="05000000000000000000" pitchFamily="2" charset="2"/>
              </a:rPr>
              <a:t>专用</a:t>
            </a:r>
            <a:r>
              <a:rPr lang="en-US" altLang="zh-CN" dirty="0">
                <a:sym typeface="Wingdings" panose="05000000000000000000" pitchFamily="2" charset="2"/>
              </a:rPr>
              <a:t>I/O</a:t>
            </a:r>
            <a:r>
              <a:rPr lang="zh-CN" altLang="en-US" dirty="0">
                <a:sym typeface="Wingdings" panose="05000000000000000000" pitchFamily="2" charset="2"/>
              </a:rPr>
              <a:t>可以满足要求，但限制了处理器的功能和使用范围；</a:t>
            </a:r>
            <a:endParaRPr lang="en-US" altLang="zh-CN" dirty="0">
              <a:sym typeface="Wingdings" panose="05000000000000000000" pitchFamily="2" charset="2"/>
            </a:endParaRPr>
          </a:p>
          <a:p>
            <a:pPr lvl="1"/>
            <a:r>
              <a:rPr lang="en-US" altLang="zh-CN" dirty="0">
                <a:solidFill>
                  <a:srgbClr val="FF0000"/>
                </a:solidFill>
                <a:sym typeface="Wingdings" panose="05000000000000000000" pitchFamily="2" charset="2"/>
              </a:rPr>
              <a:t> </a:t>
            </a:r>
            <a:r>
              <a:rPr lang="zh-CN" altLang="en-US" dirty="0">
                <a:solidFill>
                  <a:srgbClr val="FF0000"/>
                </a:solidFill>
                <a:sym typeface="Wingdings" panose="05000000000000000000" pitchFamily="2" charset="2"/>
              </a:rPr>
              <a:t>应尽量增强</a:t>
            </a:r>
            <a:r>
              <a:rPr lang="en-US" altLang="zh-CN" dirty="0">
                <a:solidFill>
                  <a:srgbClr val="FF0000"/>
                </a:solidFill>
                <a:sym typeface="Wingdings" panose="05000000000000000000" pitchFamily="2" charset="2"/>
              </a:rPr>
              <a:t>I/O</a:t>
            </a:r>
            <a:r>
              <a:rPr lang="zh-CN" altLang="en-US" dirty="0">
                <a:solidFill>
                  <a:srgbClr val="FF0000"/>
                </a:solidFill>
                <a:sym typeface="Wingdings" panose="05000000000000000000" pitchFamily="2" charset="2"/>
              </a:rPr>
              <a:t>接口的通用性！</a:t>
            </a:r>
            <a:endParaRPr lang="en-US" altLang="zh-CN" dirty="0"/>
          </a:p>
          <a:p>
            <a:endParaRPr lang="en-US" altLang="zh-CN" dirty="0"/>
          </a:p>
          <a:p>
            <a:r>
              <a:rPr lang="en-US" altLang="zh-CN" dirty="0"/>
              <a:t>GPIO</a:t>
            </a:r>
            <a:r>
              <a:rPr lang="zh-CN" altLang="en-US" dirty="0"/>
              <a:t>，</a:t>
            </a:r>
            <a:r>
              <a:rPr lang="zh-CN" altLang="zh-CN" dirty="0"/>
              <a:t>区别于其他专用</a:t>
            </a:r>
            <a:r>
              <a:rPr lang="en-US" altLang="zh-CN" dirty="0"/>
              <a:t>I/O</a:t>
            </a:r>
            <a:r>
              <a:rPr lang="zh-CN" altLang="zh-CN" dirty="0"/>
              <a:t>的、可适用多种输入</a:t>
            </a:r>
            <a:r>
              <a:rPr lang="en-US" altLang="zh-CN" dirty="0"/>
              <a:t>/</a:t>
            </a:r>
            <a:r>
              <a:rPr lang="zh-CN" altLang="zh-CN" dirty="0"/>
              <a:t>输出要求的</a:t>
            </a:r>
            <a:r>
              <a:rPr lang="en-US" altLang="zh-CN" dirty="0"/>
              <a:t>I/O</a:t>
            </a:r>
            <a:r>
              <a:rPr lang="zh-CN" altLang="zh-CN" dirty="0"/>
              <a:t>接口</a:t>
            </a:r>
            <a:r>
              <a:rPr lang="zh-CN" altLang="en-US" dirty="0"/>
              <a:t>；</a:t>
            </a:r>
            <a:endParaRPr lang="en-US" altLang="zh-CN" dirty="0"/>
          </a:p>
          <a:p>
            <a:r>
              <a:rPr lang="zh-CN" altLang="zh-CN" dirty="0"/>
              <a:t>允许用户根据不同的功能需求</a:t>
            </a:r>
            <a:r>
              <a:rPr lang="zh-CN" altLang="en-US" dirty="0"/>
              <a:t>，通过寄存器组，</a:t>
            </a:r>
            <a:r>
              <a:rPr lang="zh-CN" altLang="zh-CN" dirty="0"/>
              <a:t>进行</a:t>
            </a:r>
            <a:r>
              <a:rPr lang="en-US" altLang="zh-CN" dirty="0"/>
              <a:t>I/O</a:t>
            </a:r>
            <a:r>
              <a:rPr lang="zh-CN" altLang="en-US" dirty="0"/>
              <a:t>功能和特性的</a:t>
            </a:r>
            <a:r>
              <a:rPr lang="zh-CN" altLang="zh-CN" dirty="0"/>
              <a:t>动态配置和管理。</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6" name="Picture 14"/>
          <p:cNvPicPr>
            <a:picLocks noChangeAspect="1" noChangeArrowheads="1"/>
          </p:cNvPicPr>
          <p:nvPr/>
        </p:nvPicPr>
        <p:blipFill>
          <a:blip r:embed="rId1">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431642" y="210506"/>
            <a:ext cx="691200" cy="657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t>学习</a:t>
            </a:r>
            <a:r>
              <a:rPr lang="en-US" altLang="zh-CN" sz="2400" dirty="0"/>
              <a:t>GPIO</a:t>
            </a:r>
            <a:endParaRPr lang="en-US" altLang="zh-CN" sz="2400" dirty="0"/>
          </a:p>
          <a:p>
            <a:pPr lvl="1"/>
            <a:r>
              <a:rPr lang="zh-CN" altLang="en-US" sz="2200" dirty="0"/>
              <a:t>掌握各个</a:t>
            </a:r>
            <a:r>
              <a:rPr lang="en-US" altLang="zh-CN" sz="2200" dirty="0"/>
              <a:t>I/O</a:t>
            </a:r>
            <a:r>
              <a:rPr lang="zh-CN" altLang="en-US" sz="2200" dirty="0"/>
              <a:t>端口的特性及其寄存器组</a:t>
            </a:r>
            <a:endParaRPr lang="en-US" altLang="zh-CN" sz="2200" dirty="0"/>
          </a:p>
          <a:p>
            <a:pPr lvl="1"/>
            <a:r>
              <a:rPr lang="zh-CN" altLang="en-US" sz="2200" dirty="0"/>
              <a:t>就输入、输出特性而言，</a:t>
            </a:r>
            <a:r>
              <a:rPr lang="en-US" altLang="zh-CN" sz="2200" dirty="0"/>
              <a:t>GPIO</a:t>
            </a:r>
            <a:r>
              <a:rPr lang="zh-CN" altLang="en-US" sz="2200" dirty="0"/>
              <a:t>的引脚可以有浮空、上拉输入、下拉输入、模拟输入以及开漏输出、可配置的上拉</a:t>
            </a:r>
            <a:r>
              <a:rPr lang="en-US" altLang="zh-CN" sz="2200" dirty="0"/>
              <a:t>/</a:t>
            </a:r>
            <a:r>
              <a:rPr lang="zh-CN" altLang="en-US" sz="2200" dirty="0"/>
              <a:t>下拉推挽输出等模式可供选择；</a:t>
            </a:r>
            <a:endParaRPr lang="en-US" altLang="zh-CN" sz="2200" dirty="0"/>
          </a:p>
          <a:p>
            <a:pPr lvl="1"/>
            <a:r>
              <a:rPr lang="zh-CN" altLang="en-US" sz="2200" dirty="0"/>
              <a:t>接口至少会提供</a:t>
            </a:r>
            <a:r>
              <a:rPr lang="en-US" altLang="zh-CN" sz="2200" dirty="0"/>
              <a:t>GPIO</a:t>
            </a:r>
            <a:r>
              <a:rPr lang="zh-CN" altLang="en-US" sz="2200" dirty="0"/>
              <a:t>控制寄存器和</a:t>
            </a:r>
            <a:r>
              <a:rPr lang="en-US" altLang="zh-CN" sz="2200" dirty="0"/>
              <a:t>GPIO</a:t>
            </a:r>
            <a:r>
              <a:rPr lang="zh-CN" altLang="en-US" sz="2200" dirty="0"/>
              <a:t>数据寄存器，控制寄存器用以控制数据寄存器中各位为输入、输出或其他功能状态；</a:t>
            </a:r>
            <a:endParaRPr lang="en-US" altLang="zh-CN" sz="2200" dirty="0"/>
          </a:p>
          <a:p>
            <a:pPr lvl="1"/>
            <a:r>
              <a:rPr lang="zh-CN" altLang="en-US" sz="2200" dirty="0"/>
              <a:t>功能强大的嵌入式处理器一般还会提供置位</a:t>
            </a:r>
            <a:r>
              <a:rPr lang="en-US" altLang="zh-CN" sz="2200" dirty="0"/>
              <a:t>/</a:t>
            </a:r>
            <a:r>
              <a:rPr lang="zh-CN" altLang="en-US" sz="2200" dirty="0"/>
              <a:t>复位寄存器、上拉</a:t>
            </a:r>
            <a:r>
              <a:rPr lang="en-US" altLang="zh-CN" sz="2200" dirty="0"/>
              <a:t>/</a:t>
            </a:r>
            <a:r>
              <a:rPr lang="zh-CN" altLang="en-US" sz="2200" dirty="0"/>
              <a:t>下拉电阻配置寄存器以及锁存寄存器等，使电路设计更为灵活和方便。</a:t>
            </a:r>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38355"/>
            <a:ext cx="7055380" cy="484008"/>
          </a:xfrm>
        </p:spPr>
        <p:txBody>
          <a:bodyPr/>
          <a:lstStyle/>
          <a:p>
            <a:r>
              <a:rPr lang="en-US" altLang="zh-CN" sz="2400" dirty="0"/>
              <a:t>GPIO</a:t>
            </a:r>
            <a:r>
              <a:rPr lang="zh-CN" altLang="en-US" sz="2400" dirty="0"/>
              <a:t>接口示例：</a:t>
            </a:r>
            <a:endParaRPr lang="zh-CN" altLang="en-US" sz="2400" dirty="0"/>
          </a:p>
        </p:txBody>
      </p:sp>
      <p:sp>
        <p:nvSpPr>
          <p:cNvPr id="3" name="内容占位符 2"/>
          <p:cNvSpPr>
            <a:spLocks noGrp="1"/>
          </p:cNvSpPr>
          <p:nvPr>
            <p:ph idx="1"/>
          </p:nvPr>
        </p:nvSpPr>
        <p:spPr/>
        <p:txBody>
          <a:bodyPr>
            <a:normAutofit/>
          </a:bodyPr>
          <a:lstStyle/>
          <a:p>
            <a:r>
              <a:rPr lang="en-US" altLang="zh-CN" sz="2400" dirty="0"/>
              <a:t>STM32 L1</a:t>
            </a:r>
            <a:r>
              <a:rPr lang="zh-CN" altLang="zh-CN" sz="2400" dirty="0"/>
              <a:t>系列</a:t>
            </a:r>
            <a:r>
              <a:rPr lang="en-US" altLang="zh-CN" sz="2400" dirty="0"/>
              <a:t> STM32L162ZD</a:t>
            </a:r>
            <a:r>
              <a:rPr lang="zh-CN" altLang="zh-CN" sz="2400" dirty="0"/>
              <a:t>嵌入式处理器</a:t>
            </a:r>
            <a:endParaRPr lang="en-US" altLang="zh-CN" sz="2400" dirty="0"/>
          </a:p>
          <a:p>
            <a:pPr lvl="1"/>
            <a:r>
              <a:rPr lang="zh-CN" altLang="zh-CN" sz="2000" dirty="0"/>
              <a:t>在</a:t>
            </a:r>
            <a:r>
              <a:rPr lang="en-US" altLang="zh-CN" sz="2000" dirty="0"/>
              <a:t>AHB</a:t>
            </a:r>
            <a:r>
              <a:rPr lang="zh-CN" altLang="zh-CN" sz="2000" dirty="0"/>
              <a:t>系统总线上提供了</a:t>
            </a:r>
            <a:r>
              <a:rPr lang="en-US" altLang="zh-CN" sz="2000" dirty="0"/>
              <a:t>115</a:t>
            </a:r>
            <a:r>
              <a:rPr lang="zh-CN" altLang="zh-CN" sz="2000" dirty="0"/>
              <a:t>个</a:t>
            </a:r>
            <a:r>
              <a:rPr lang="en-US" altLang="zh-CN" sz="2000" dirty="0"/>
              <a:t>GPIO</a:t>
            </a:r>
            <a:r>
              <a:rPr lang="zh-CN" altLang="zh-CN" sz="2000" dirty="0"/>
              <a:t>引脚</a:t>
            </a:r>
            <a:r>
              <a:rPr lang="zh-CN" altLang="en-US" sz="2000" dirty="0"/>
              <a:t>；</a:t>
            </a:r>
            <a:endParaRPr lang="en-US" altLang="zh-CN" sz="2000" dirty="0"/>
          </a:p>
          <a:p>
            <a:pPr lvl="1"/>
            <a:r>
              <a:rPr lang="en-US" altLang="zh-CN" sz="2000" dirty="0"/>
              <a:t>GPIOH</a:t>
            </a:r>
            <a:r>
              <a:rPr lang="zh-CN" altLang="zh-CN" sz="2000" dirty="0"/>
              <a:t>对应的</a:t>
            </a:r>
            <a:r>
              <a:rPr lang="en-US" altLang="zh-CN" sz="2000" dirty="0"/>
              <a:t>PH</a:t>
            </a:r>
            <a:r>
              <a:rPr lang="zh-CN" altLang="zh-CN" sz="2000" dirty="0"/>
              <a:t>接口共</a:t>
            </a:r>
            <a:r>
              <a:rPr lang="en-US" altLang="zh-CN" sz="2000" dirty="0"/>
              <a:t>3</a:t>
            </a:r>
            <a:r>
              <a:rPr lang="zh-CN" altLang="zh-CN" sz="2000" dirty="0"/>
              <a:t>位，</a:t>
            </a:r>
            <a:r>
              <a:rPr lang="en-US" altLang="zh-CN" sz="2000" dirty="0"/>
              <a:t>GPIOA~GPIOG</a:t>
            </a:r>
            <a:r>
              <a:rPr lang="zh-CN" altLang="zh-CN" sz="2000" dirty="0"/>
              <a:t>对应的</a:t>
            </a:r>
            <a:r>
              <a:rPr lang="en-US" altLang="zh-CN" sz="2000" dirty="0"/>
              <a:t>PA~PG </a:t>
            </a:r>
            <a:r>
              <a:rPr lang="zh-CN" altLang="zh-CN" sz="2000" dirty="0"/>
              <a:t>七个接口都为</a:t>
            </a:r>
            <a:r>
              <a:rPr lang="en-US" altLang="zh-CN" sz="2000" dirty="0"/>
              <a:t>16</a:t>
            </a:r>
            <a:r>
              <a:rPr lang="zh-CN" altLang="zh-CN" sz="2000" dirty="0"/>
              <a:t>位</a:t>
            </a:r>
            <a:r>
              <a:rPr lang="zh-CN" altLang="en-US" sz="2000" dirty="0"/>
              <a:t>；</a:t>
            </a:r>
            <a:endParaRPr lang="en-US" altLang="zh-CN" sz="2000" dirty="0"/>
          </a:p>
          <a:p>
            <a:pPr lvl="1"/>
            <a:r>
              <a:rPr lang="zh-CN" altLang="zh-CN" sz="2000" dirty="0"/>
              <a:t>每</a:t>
            </a:r>
            <a:r>
              <a:rPr lang="zh-CN" altLang="en-US" sz="2000" dirty="0"/>
              <a:t>个</a:t>
            </a:r>
            <a:r>
              <a:rPr lang="en-US" altLang="zh-CN" sz="2000" dirty="0"/>
              <a:t>GPIO</a:t>
            </a:r>
            <a:r>
              <a:rPr lang="zh-CN" altLang="zh-CN" sz="2000" dirty="0"/>
              <a:t>引脚都可以通过软件配置为特定模式，</a:t>
            </a:r>
            <a:r>
              <a:rPr lang="zh-CN" altLang="zh-CN" sz="2000" dirty="0">
                <a:latin typeface="KaiTi" panose="02010609060101010101" pitchFamily="49" charset="-122"/>
                <a:ea typeface="KaiTi" panose="02010609060101010101" pitchFamily="49" charset="-122"/>
              </a:rPr>
              <a:t>如推挽或开漏输出、使用上拉或下拉的输入、不使用上拉和下拉的输入以及外设复用功能等</a:t>
            </a:r>
            <a:r>
              <a:rPr lang="zh-CN" altLang="en-US" sz="2000" dirty="0"/>
              <a:t>；</a:t>
            </a:r>
            <a:endParaRPr lang="en-US" altLang="zh-CN" sz="2000" dirty="0"/>
          </a:p>
          <a:p>
            <a:pPr lvl="1"/>
            <a:r>
              <a:rPr lang="zh-CN" altLang="zh-CN" sz="2000" dirty="0"/>
              <a:t>大多数</a:t>
            </a:r>
            <a:r>
              <a:rPr lang="en-US" altLang="zh-CN" sz="2000" dirty="0"/>
              <a:t>GPIO</a:t>
            </a:r>
            <a:r>
              <a:rPr lang="zh-CN" altLang="zh-CN" sz="2000" dirty="0"/>
              <a:t>引脚共享实现数字、模拟的复用功能</a:t>
            </a:r>
            <a:r>
              <a:rPr lang="zh-CN" altLang="en-US" sz="2000" dirty="0"/>
              <a:t>；</a:t>
            </a:r>
            <a:endParaRPr lang="en-US" altLang="zh-CN" sz="2000" dirty="0"/>
          </a:p>
          <a:p>
            <a:pPr lvl="1"/>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5" name="图片 4" descr="http://files.b2b.cn/product/ProductImages/2013_07/30/151/30151537451.jpg"/>
          <p:cNvPicPr/>
          <p:nvPr/>
        </p:nvPicPr>
        <p:blipFill rotWithShape="1">
          <a:blip r:embed="rId1" cstate="print">
            <a:extLst>
              <a:ext uri="{28A0092B-C50C-407E-A947-70E740481C1C}">
                <a14:useLocalDpi xmlns:a14="http://schemas.microsoft.com/office/drawing/2010/main" val="0"/>
              </a:ext>
            </a:extLst>
          </a:blip>
          <a:srcRect l="2714" t="9510" r="2277" b="2545"/>
          <a:stretch>
            <a:fillRect/>
          </a:stretch>
        </p:blipFill>
        <p:spPr bwMode="auto">
          <a:xfrm>
            <a:off x="5883215" y="68824"/>
            <a:ext cx="1704500" cy="1053540"/>
          </a:xfrm>
          <a:prstGeom prst="rect">
            <a:avLst/>
          </a:prstGeom>
          <a:noFill/>
          <a:ln>
            <a:noFill/>
          </a:ln>
        </p:spPr>
      </p:pic>
    </p:spTree>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圆角矩形 4"/>
          <p:cNvSpPr/>
          <p:nvPr/>
        </p:nvSpPr>
        <p:spPr>
          <a:xfrm>
            <a:off x="861781" y="2126004"/>
            <a:ext cx="7677509" cy="3605841"/>
          </a:xfrm>
          <a:prstGeom prst="roundRect">
            <a:avLst>
              <a:gd name="adj" fmla="val 2244"/>
            </a:avLst>
          </a:prstGeom>
          <a:solidFill>
            <a:srgbClr val="0066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000" b="1" dirty="0">
                <a:solidFill>
                  <a:srgbClr val="FFFF00"/>
                </a:solidFill>
              </a:rPr>
              <a:t>特点</a:t>
            </a:r>
            <a:endParaRPr lang="en-US" altLang="zh-CN" sz="2000" b="1" dirty="0">
              <a:solidFill>
                <a:srgbClr val="FFFF00"/>
              </a:solidFill>
            </a:endParaRPr>
          </a:p>
          <a:p>
            <a:pPr marL="342900" lvl="0" indent="-342900">
              <a:buFont typeface="+mj-lt"/>
              <a:buAutoNum type="arabicPeriod"/>
            </a:pPr>
            <a:r>
              <a:rPr lang="zh-CN" altLang="zh-CN" sz="1600" dirty="0">
                <a:solidFill>
                  <a:schemeClr val="tx1"/>
                </a:solidFill>
              </a:rPr>
              <a:t>每次最多允许控制</a:t>
            </a:r>
            <a:r>
              <a:rPr lang="en-US" altLang="zh-CN" sz="1600" dirty="0">
                <a:solidFill>
                  <a:schemeClr val="tx1"/>
                </a:solidFill>
              </a:rPr>
              <a:t>16</a:t>
            </a:r>
            <a:r>
              <a:rPr lang="zh-CN" altLang="zh-CN" sz="1600" dirty="0">
                <a:solidFill>
                  <a:schemeClr val="tx1"/>
                </a:solidFill>
              </a:rPr>
              <a:t>个</a:t>
            </a:r>
            <a:r>
              <a:rPr lang="en-US" altLang="zh-CN" sz="1600" dirty="0">
                <a:solidFill>
                  <a:schemeClr val="tx1"/>
                </a:solidFill>
              </a:rPr>
              <a:t>I/O</a:t>
            </a:r>
            <a:r>
              <a:rPr lang="zh-CN" altLang="zh-CN" sz="1600" dirty="0">
                <a:solidFill>
                  <a:schemeClr val="tx1"/>
                </a:solidFill>
              </a:rPr>
              <a:t>；</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允许推挽或“开漏</a:t>
            </a:r>
            <a:r>
              <a:rPr lang="en-US" altLang="zh-CN" sz="1600" dirty="0">
                <a:solidFill>
                  <a:schemeClr val="tx1"/>
                </a:solidFill>
              </a:rPr>
              <a:t>+</a:t>
            </a:r>
            <a:r>
              <a:rPr lang="zh-CN" altLang="zh-CN" sz="1600" dirty="0">
                <a:solidFill>
                  <a:schemeClr val="tx1"/>
                </a:solidFill>
              </a:rPr>
              <a:t>上</a:t>
            </a:r>
            <a:r>
              <a:rPr lang="en-US" altLang="zh-CN" sz="1600" dirty="0">
                <a:solidFill>
                  <a:schemeClr val="tx1"/>
                </a:solidFill>
              </a:rPr>
              <a:t>/</a:t>
            </a:r>
            <a:r>
              <a:rPr lang="zh-CN" altLang="zh-CN" sz="1600" dirty="0">
                <a:solidFill>
                  <a:schemeClr val="tx1"/>
                </a:solidFill>
              </a:rPr>
              <a:t>下拉电阻”的输出；</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可以从数据输出</a:t>
            </a:r>
            <a:r>
              <a:rPr lang="en-US" altLang="zh-CN" sz="1600" dirty="0">
                <a:solidFill>
                  <a:schemeClr val="tx1"/>
                </a:solidFill>
              </a:rPr>
              <a:t>/</a:t>
            </a:r>
            <a:r>
              <a:rPr lang="zh-CN" altLang="zh-CN" sz="1600" dirty="0">
                <a:solidFill>
                  <a:schemeClr val="tx1"/>
                </a:solidFill>
              </a:rPr>
              <a:t>输入寄存器（</a:t>
            </a:r>
            <a:r>
              <a:rPr lang="en-US" altLang="zh-CN" sz="1600" dirty="0" err="1">
                <a:solidFill>
                  <a:schemeClr val="tx1"/>
                </a:solidFill>
              </a:rPr>
              <a:t>GPIOx_ODR</a:t>
            </a:r>
            <a:r>
              <a:rPr lang="zh-CN" altLang="zh-CN" sz="1600" dirty="0">
                <a:solidFill>
                  <a:schemeClr val="tx1"/>
                </a:solidFill>
              </a:rPr>
              <a:t>）或外设（复用功能输出</a:t>
            </a:r>
            <a:r>
              <a:rPr lang="en-US" altLang="zh-CN" sz="1600" dirty="0">
                <a:solidFill>
                  <a:schemeClr val="tx1"/>
                </a:solidFill>
              </a:rPr>
              <a:t>/</a:t>
            </a:r>
            <a:r>
              <a:rPr lang="zh-CN" altLang="zh-CN" sz="1600" dirty="0">
                <a:solidFill>
                  <a:schemeClr val="tx1"/>
                </a:solidFill>
              </a:rPr>
              <a:t>输入）输出</a:t>
            </a:r>
            <a:r>
              <a:rPr lang="en-US" altLang="zh-CN" sz="1600" dirty="0">
                <a:solidFill>
                  <a:schemeClr val="tx1"/>
                </a:solidFill>
              </a:rPr>
              <a:t>/</a:t>
            </a:r>
            <a:r>
              <a:rPr lang="zh-CN" altLang="zh-CN" sz="1600" dirty="0">
                <a:solidFill>
                  <a:schemeClr val="tx1"/>
                </a:solidFill>
              </a:rPr>
              <a:t>输入数据；</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为每个</a:t>
            </a:r>
            <a:r>
              <a:rPr lang="en-US" altLang="zh-CN" sz="1600" dirty="0">
                <a:solidFill>
                  <a:schemeClr val="tx1"/>
                </a:solidFill>
              </a:rPr>
              <a:t>I/O</a:t>
            </a:r>
            <a:r>
              <a:rPr lang="zh-CN" altLang="zh-CN" sz="1600" dirty="0">
                <a:solidFill>
                  <a:schemeClr val="tx1"/>
                </a:solidFill>
              </a:rPr>
              <a:t>设定不同的速度；</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支持浮空、上拉</a:t>
            </a:r>
            <a:r>
              <a:rPr lang="en-US" altLang="zh-CN" sz="1600" dirty="0">
                <a:solidFill>
                  <a:schemeClr val="tx1"/>
                </a:solidFill>
              </a:rPr>
              <a:t>/</a:t>
            </a:r>
            <a:r>
              <a:rPr lang="zh-CN" altLang="zh-CN" sz="1600" dirty="0">
                <a:solidFill>
                  <a:schemeClr val="tx1"/>
                </a:solidFill>
              </a:rPr>
              <a:t>下拉、模拟等输入状态；</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按位写输出寄存器（</a:t>
            </a:r>
            <a:r>
              <a:rPr lang="en-US" altLang="zh-CN" sz="1600" dirty="0" err="1">
                <a:solidFill>
                  <a:schemeClr val="tx1"/>
                </a:solidFill>
              </a:rPr>
              <a:t>GPIOx_IDR</a:t>
            </a:r>
            <a:r>
              <a:rPr lang="zh-CN" altLang="zh-CN" sz="1600" dirty="0">
                <a:solidFill>
                  <a:schemeClr val="tx1"/>
                </a:solidFill>
              </a:rPr>
              <a:t>）的置位和复位寄存器（</a:t>
            </a:r>
            <a:r>
              <a:rPr lang="en-US" altLang="zh-CN" sz="1600" dirty="0" err="1">
                <a:solidFill>
                  <a:schemeClr val="tx1"/>
                </a:solidFill>
              </a:rPr>
              <a:t>GPIOx_BSRR</a:t>
            </a:r>
            <a:r>
              <a:rPr lang="zh-CN" altLang="zh-CN" sz="1600" dirty="0">
                <a:solidFill>
                  <a:schemeClr val="tx1"/>
                </a:solidFill>
              </a:rPr>
              <a:t>）；</a:t>
            </a:r>
            <a:endParaRPr lang="zh-CN" altLang="zh-CN" sz="1600" dirty="0">
              <a:solidFill>
                <a:schemeClr val="tx1"/>
              </a:solidFill>
            </a:endParaRPr>
          </a:p>
          <a:p>
            <a:pPr marL="342900" lvl="0" indent="-342900">
              <a:buFont typeface="+mj-lt"/>
              <a:buAutoNum type="arabicPeriod"/>
            </a:pPr>
            <a:r>
              <a:rPr lang="en-US" altLang="zh-CN" sz="1600" dirty="0">
                <a:solidFill>
                  <a:schemeClr val="tx1"/>
                </a:solidFill>
              </a:rPr>
              <a:t>I/O</a:t>
            </a:r>
            <a:r>
              <a:rPr lang="zh-CN" altLang="zh-CN" sz="1600" dirty="0">
                <a:solidFill>
                  <a:schemeClr val="tx1"/>
                </a:solidFill>
              </a:rPr>
              <a:t>类型的寄存器锁定机制（</a:t>
            </a:r>
            <a:r>
              <a:rPr lang="en-US" altLang="zh-CN" sz="1600" dirty="0" err="1">
                <a:solidFill>
                  <a:schemeClr val="tx1"/>
                </a:solidFill>
              </a:rPr>
              <a:t>GPIOx_LCKR</a:t>
            </a:r>
            <a:r>
              <a:rPr lang="zh-CN" altLang="zh-CN" sz="1600" dirty="0">
                <a:solidFill>
                  <a:schemeClr val="tx1"/>
                </a:solidFill>
              </a:rPr>
              <a:t>）；</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两个时钟周期的快速开关；</a:t>
            </a:r>
            <a:endParaRPr lang="zh-CN" altLang="zh-CN" sz="1600" dirty="0">
              <a:solidFill>
                <a:schemeClr val="tx1"/>
              </a:solidFill>
            </a:endParaRPr>
          </a:p>
          <a:p>
            <a:pPr marL="342900" lvl="0" indent="-342900">
              <a:buFont typeface="+mj-lt"/>
              <a:buAutoNum type="arabicPeriod"/>
            </a:pPr>
            <a:r>
              <a:rPr lang="zh-CN" altLang="zh-CN" sz="1600" dirty="0">
                <a:solidFill>
                  <a:schemeClr val="tx1"/>
                </a:solidFill>
              </a:rPr>
              <a:t>高度灵活的引脚复用，允许将</a:t>
            </a:r>
            <a:r>
              <a:rPr lang="en-US" altLang="zh-CN" sz="1600" dirty="0">
                <a:solidFill>
                  <a:schemeClr val="tx1"/>
                </a:solidFill>
              </a:rPr>
              <a:t>I/O</a:t>
            </a:r>
            <a:r>
              <a:rPr lang="zh-CN" altLang="zh-CN" sz="1600" dirty="0">
                <a:solidFill>
                  <a:schemeClr val="tx1"/>
                </a:solidFill>
              </a:rPr>
              <a:t>引脚配置为</a:t>
            </a:r>
            <a:r>
              <a:rPr lang="en-US" altLang="zh-CN" sz="1600" dirty="0">
                <a:solidFill>
                  <a:schemeClr val="tx1"/>
                </a:solidFill>
              </a:rPr>
              <a:t>GPIO</a:t>
            </a:r>
            <a:r>
              <a:rPr lang="zh-CN" altLang="zh-CN" sz="1600" dirty="0">
                <a:solidFill>
                  <a:schemeClr val="tx1"/>
                </a:solidFill>
              </a:rPr>
              <a:t>或其他外设功能模式；复位后，复用功能未被激活，调试引脚</a:t>
            </a:r>
            <a:r>
              <a:rPr lang="en-US" altLang="zh-CN" sz="1600" dirty="0">
                <a:solidFill>
                  <a:schemeClr val="tx1"/>
                </a:solidFill>
              </a:rPr>
              <a:t>PA13</a:t>
            </a:r>
            <a:r>
              <a:rPr lang="zh-CN" altLang="zh-CN" sz="1600" dirty="0">
                <a:solidFill>
                  <a:schemeClr val="tx1"/>
                </a:solidFill>
              </a:rPr>
              <a:t>、</a:t>
            </a:r>
            <a:r>
              <a:rPr lang="en-US" altLang="zh-CN" sz="1600" dirty="0">
                <a:solidFill>
                  <a:schemeClr val="tx1"/>
                </a:solidFill>
              </a:rPr>
              <a:t> PA13</a:t>
            </a:r>
            <a:r>
              <a:rPr lang="zh-CN" altLang="zh-CN" sz="1600" dirty="0">
                <a:solidFill>
                  <a:schemeClr val="tx1"/>
                </a:solidFill>
              </a:rPr>
              <a:t>、</a:t>
            </a:r>
            <a:r>
              <a:rPr lang="en-US" altLang="zh-CN" sz="1600" dirty="0">
                <a:solidFill>
                  <a:schemeClr val="tx1"/>
                </a:solidFill>
              </a:rPr>
              <a:t>PB4</a:t>
            </a:r>
            <a:r>
              <a:rPr lang="zh-CN" altLang="zh-CN" sz="1600" dirty="0">
                <a:solidFill>
                  <a:schemeClr val="tx1"/>
                </a:solidFill>
              </a:rPr>
              <a:t>为上拉状态，</a:t>
            </a:r>
            <a:r>
              <a:rPr lang="en-US" altLang="zh-CN" sz="1600" dirty="0">
                <a:solidFill>
                  <a:schemeClr val="tx1"/>
                </a:solidFill>
              </a:rPr>
              <a:t>PA14</a:t>
            </a:r>
            <a:r>
              <a:rPr lang="zh-CN" altLang="zh-CN" sz="1600" dirty="0">
                <a:solidFill>
                  <a:schemeClr val="tx1"/>
                </a:solidFill>
              </a:rPr>
              <a:t>为下拉状态，其他所有</a:t>
            </a:r>
            <a:r>
              <a:rPr lang="en-US" altLang="zh-CN" sz="1600" dirty="0">
                <a:solidFill>
                  <a:schemeClr val="tx1"/>
                </a:solidFill>
              </a:rPr>
              <a:t>I/O</a:t>
            </a:r>
            <a:r>
              <a:rPr lang="zh-CN" altLang="zh-CN" sz="1600" dirty="0">
                <a:solidFill>
                  <a:schemeClr val="tx1"/>
                </a:solidFill>
              </a:rPr>
              <a:t>端口被默认配置为输入浮动状态。</a:t>
            </a:r>
            <a:endParaRPr lang="zh-CN" altLang="zh-CN" sz="1600" dirty="0">
              <a:solidFill>
                <a:schemeClr val="tx1"/>
              </a:solidFill>
            </a:endParaRPr>
          </a:p>
        </p:txBody>
      </p:sp>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I/O</a:t>
            </a:r>
            <a:r>
              <a:rPr lang="zh-CN" altLang="en-US" dirty="0"/>
              <a:t>子系统模型</a:t>
            </a:r>
            <a:endParaRPr lang="en-US" altLang="zh-CN" dirty="0"/>
          </a:p>
          <a:p>
            <a:pPr lvl="1"/>
            <a:r>
              <a:rPr lang="zh-CN" altLang="en-US" dirty="0"/>
              <a:t>总线连接</a:t>
            </a:r>
            <a:endParaRPr lang="en-US" altLang="zh-CN" dirty="0"/>
          </a:p>
          <a:p>
            <a:pPr lvl="1"/>
            <a:r>
              <a:rPr lang="zh-CN" altLang="en-US" dirty="0"/>
              <a:t>通过寄存器组实现访问</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2154553" y="3054286"/>
            <a:ext cx="5330587" cy="2370300"/>
          </a:xfrm>
          <a:prstGeom prst="rect">
            <a:avLst/>
          </a:prstGeom>
        </p:spPr>
      </p:pic>
    </p:spTree>
  </p:cSld>
  <p:clrMapOvr>
    <a:masterClrMapping/>
  </p:clrMapOvr>
  <p:transition spd="med">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499" y="1199073"/>
            <a:ext cx="8071485" cy="2837392"/>
          </a:xfrm>
        </p:spPr>
        <p:txBody>
          <a:bodyPr/>
          <a:lstStyle/>
          <a:p>
            <a:r>
              <a:rPr lang="zh-CN" altLang="en-US" dirty="0"/>
              <a:t>扩展方法</a:t>
            </a:r>
            <a:endParaRPr lang="en-US" altLang="zh-CN" dirty="0"/>
          </a:p>
          <a:p>
            <a:pPr lvl="1"/>
            <a:r>
              <a:rPr lang="zh-CN" altLang="en-US" dirty="0"/>
              <a:t>若</a:t>
            </a:r>
            <a:r>
              <a:rPr lang="zh-CN" altLang="zh-CN" dirty="0"/>
              <a:t>处理器提供的</a:t>
            </a:r>
            <a:r>
              <a:rPr lang="en-US" altLang="zh-CN" dirty="0"/>
              <a:t>GPIO</a:t>
            </a:r>
            <a:r>
              <a:rPr lang="zh-CN" altLang="zh-CN" dirty="0"/>
              <a:t>数量不够用，还可以采用</a:t>
            </a:r>
            <a:r>
              <a:rPr lang="en-US" altLang="zh-CN" dirty="0"/>
              <a:t>TI</a:t>
            </a:r>
            <a:r>
              <a:rPr lang="zh-CN" altLang="en-US" dirty="0"/>
              <a:t>的</a:t>
            </a:r>
            <a:r>
              <a:rPr lang="en-US" altLang="zh-CN" dirty="0"/>
              <a:t>TCA6418E</a:t>
            </a:r>
            <a:r>
              <a:rPr lang="zh-CN" altLang="en-US" dirty="0"/>
              <a:t>（</a:t>
            </a:r>
            <a:r>
              <a:rPr lang="en-US" altLang="zh-CN" dirty="0"/>
              <a:t>I</a:t>
            </a:r>
            <a:r>
              <a:rPr lang="en-US" altLang="zh-CN" baseline="30000" dirty="0"/>
              <a:t>2</a:t>
            </a:r>
            <a:r>
              <a:rPr lang="en-US" altLang="zh-CN" dirty="0"/>
              <a:t>C</a:t>
            </a:r>
            <a:r>
              <a:rPr lang="zh-CN" altLang="en-US" dirty="0"/>
              <a:t>接口，</a:t>
            </a:r>
            <a:r>
              <a:rPr lang="en-US" altLang="zh-CN" dirty="0"/>
              <a:t>18</a:t>
            </a:r>
            <a:r>
              <a:rPr lang="zh-CN" altLang="en-US" dirty="0"/>
              <a:t>路</a:t>
            </a:r>
            <a:r>
              <a:rPr lang="en-US" altLang="zh-CN" dirty="0"/>
              <a:t>GPIO</a:t>
            </a:r>
            <a:r>
              <a:rPr lang="zh-CN" altLang="en-US" dirty="0"/>
              <a:t>）等器件进行扩展；</a:t>
            </a:r>
            <a:endParaRPr lang="en-US" altLang="zh-CN" dirty="0"/>
          </a:p>
          <a:p>
            <a:pPr lvl="1"/>
            <a:r>
              <a:rPr lang="zh-CN" altLang="en-US" dirty="0"/>
              <a:t>可采用</a:t>
            </a:r>
            <a:r>
              <a:rPr lang="en-US" altLang="zh-CN" dirty="0"/>
              <a:t>MAX7319~ MAX7329</a:t>
            </a:r>
            <a:r>
              <a:rPr lang="zh-CN" altLang="zh-CN" dirty="0"/>
              <a:t>等</a:t>
            </a:r>
            <a:r>
              <a:rPr lang="en-US" altLang="zh-CN" dirty="0"/>
              <a:t>8</a:t>
            </a:r>
            <a:r>
              <a:rPr lang="zh-CN" altLang="zh-CN" dirty="0"/>
              <a:t>端口</a:t>
            </a:r>
            <a:r>
              <a:rPr lang="en-US" altLang="zh-CN" dirty="0"/>
              <a:t>/16</a:t>
            </a:r>
            <a:r>
              <a:rPr lang="zh-CN" altLang="zh-CN" dirty="0"/>
              <a:t>端口</a:t>
            </a:r>
            <a:r>
              <a:rPr lang="en-US" altLang="zh-CN" dirty="0"/>
              <a:t>IO</a:t>
            </a:r>
            <a:r>
              <a:rPr lang="zh-CN" altLang="zh-CN" dirty="0"/>
              <a:t>集成电路器件以及驱动器等对系统电路的</a:t>
            </a:r>
            <a:r>
              <a:rPr lang="en-US" altLang="zh-CN" dirty="0"/>
              <a:t>IO</a:t>
            </a:r>
            <a:r>
              <a:rPr lang="zh-CN" altLang="zh-CN" dirty="0"/>
              <a:t>接口进行扩展</a:t>
            </a:r>
            <a:r>
              <a:rPr lang="zh-CN" altLang="en-US" dirty="0"/>
              <a:t>；</a:t>
            </a:r>
            <a:endParaRPr lang="en-US" altLang="zh-CN" dirty="0"/>
          </a:p>
          <a:p>
            <a:pPr lvl="1"/>
            <a:r>
              <a:rPr lang="zh-CN" altLang="zh-CN" dirty="0"/>
              <a:t>不同处理器的</a:t>
            </a:r>
            <a:r>
              <a:rPr lang="en-US" altLang="zh-CN" dirty="0"/>
              <a:t>GPIO</a:t>
            </a:r>
            <a:r>
              <a:rPr lang="zh-CN" altLang="zh-CN" dirty="0"/>
              <a:t>实现和特性存在差异，同一处理器的</a:t>
            </a:r>
            <a:r>
              <a:rPr lang="en-US" altLang="zh-CN" dirty="0"/>
              <a:t>GPIO</a:t>
            </a:r>
            <a:r>
              <a:rPr lang="zh-CN" altLang="zh-CN" dirty="0"/>
              <a:t>特性也可能不同。</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C070A4EC-3C64-4C02-B5F9-32E202B98C6C}"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290818" name="Rectangle 2"/>
          <p:cNvSpPr>
            <a:spLocks noGrp="1" noChangeArrowheads="1"/>
          </p:cNvSpPr>
          <p:nvPr>
            <p:ph type="title"/>
          </p:nvPr>
        </p:nvSpPr>
        <p:spPr>
          <a:xfrm>
            <a:off x="609600" y="571500"/>
            <a:ext cx="8382000" cy="536330"/>
          </a:xfrm>
        </p:spPr>
        <p:txBody>
          <a:bodyPr/>
          <a:lstStyle/>
          <a:p>
            <a:pPr eaLnBrk="1" hangingPunct="1">
              <a:defRPr/>
            </a:pPr>
            <a:r>
              <a:rPr lang="en-US" altLang="zh-CN" sz="2800" dirty="0">
                <a:latin typeface="Times New Roman" panose="02020603050405020304" pitchFamily="18" charset="0"/>
                <a:cs typeface="Times New Roman" panose="02020603050405020304" pitchFamily="18" charset="0"/>
              </a:rPr>
              <a:t>UART</a:t>
            </a:r>
            <a:r>
              <a:rPr lang="zh-CN" altLang="en-US" sz="2000" dirty="0">
                <a:latin typeface="Times New Roman" panose="02020603050405020304" pitchFamily="18" charset="0"/>
                <a:cs typeface="Times New Roman" panose="02020603050405020304" pitchFamily="18" charset="0"/>
              </a:rPr>
              <a:t>（通用异步通信收发器</a:t>
            </a:r>
            <a:r>
              <a:rPr lang="en-US" altLang="zh-CN" sz="2000" dirty="0">
                <a:latin typeface="Times New Roman" panose="02020603050405020304" pitchFamily="18" charset="0"/>
                <a:cs typeface="Times New Roman" panose="02020603050405020304" pitchFamily="18" charset="0"/>
              </a:rPr>
              <a:t>/SCI</a:t>
            </a:r>
            <a:r>
              <a:rPr lang="zh-CN" altLang="en-US" sz="2000" dirty="0">
                <a:latin typeface="Times New Roman" panose="02020603050405020304" pitchFamily="18" charset="0"/>
                <a:cs typeface="Times New Roman" panose="02020603050405020304" pitchFamily="18" charset="0"/>
              </a:rPr>
              <a:t>串行通讯接口）</a:t>
            </a:r>
            <a:endParaRPr lang="zh-CN" altLang="en-US" sz="2000" dirty="0">
              <a:latin typeface="Times New Roman" panose="02020603050405020304" pitchFamily="18" charset="0"/>
              <a:cs typeface="Times New Roman" panose="02020603050405020304" pitchFamily="18" charset="0"/>
            </a:endParaRPr>
          </a:p>
        </p:txBody>
      </p:sp>
      <p:sp>
        <p:nvSpPr>
          <p:cNvPr id="438276" name="Rectangle 3"/>
          <p:cNvSpPr>
            <a:spLocks noGrp="1" noChangeArrowheads="1"/>
          </p:cNvSpPr>
          <p:nvPr>
            <p:ph type="body" idx="1"/>
          </p:nvPr>
        </p:nvSpPr>
        <p:spPr>
          <a:xfrm>
            <a:off x="609600" y="1295400"/>
            <a:ext cx="8033238" cy="4114800"/>
          </a:xfrm>
        </p:spPr>
        <p:txBody>
          <a:bodyPr>
            <a:normAutofit/>
          </a:bodyPr>
          <a:lstStyle/>
          <a:p>
            <a:pPr eaLnBrk="1" hangingPunct="1">
              <a:lnSpc>
                <a:spcPct val="100000"/>
              </a:lnSpc>
            </a:pPr>
            <a:r>
              <a:rPr lang="zh-CN" altLang="en-US" sz="2200" dirty="0"/>
              <a:t>用于异步通信，可实现</a:t>
            </a:r>
            <a:r>
              <a:rPr lang="zh-CN" altLang="en-US" sz="2200" dirty="0">
                <a:solidFill>
                  <a:srgbClr val="C00000"/>
                </a:solidFill>
              </a:rPr>
              <a:t>全双工</a:t>
            </a:r>
            <a:r>
              <a:rPr lang="zh-CN" altLang="en-US" sz="2200" dirty="0"/>
              <a:t>收发；</a:t>
            </a:r>
            <a:endParaRPr lang="en-US" altLang="zh-CN" sz="2200" dirty="0"/>
          </a:p>
          <a:p>
            <a:pPr eaLnBrk="1" hangingPunct="1">
              <a:lnSpc>
                <a:spcPct val="100000"/>
              </a:lnSpc>
            </a:pPr>
            <a:r>
              <a:rPr lang="zh-CN" altLang="en-US" sz="2200" dirty="0"/>
              <a:t>两个器件</a:t>
            </a:r>
            <a:r>
              <a:rPr lang="zh-CN" altLang="en-US" sz="2200" dirty="0">
                <a:solidFill>
                  <a:srgbClr val="FF0000"/>
                </a:solidFill>
              </a:rPr>
              <a:t>无需</a:t>
            </a:r>
            <a:r>
              <a:rPr lang="zh-CN" altLang="en-US" sz="2200" dirty="0"/>
              <a:t>共享同一个时钟信号就能进行通信；</a:t>
            </a:r>
            <a:endParaRPr lang="zh-CN" altLang="en-US" sz="2200" dirty="0"/>
          </a:p>
          <a:p>
            <a:pPr eaLnBrk="1" hangingPunct="1">
              <a:lnSpc>
                <a:spcPct val="100000"/>
              </a:lnSpc>
            </a:pPr>
            <a:r>
              <a:rPr lang="zh-CN" altLang="en-US" sz="2200" dirty="0"/>
              <a:t>数据收发单位是</a:t>
            </a:r>
            <a:r>
              <a:rPr lang="zh-CN" altLang="en-US" sz="2200" dirty="0">
                <a:solidFill>
                  <a:srgbClr val="C00000"/>
                </a:solidFill>
              </a:rPr>
              <a:t>帧</a:t>
            </a:r>
            <a:r>
              <a:rPr lang="zh-CN" altLang="en-US" sz="2200" dirty="0"/>
              <a:t>；</a:t>
            </a:r>
            <a:endParaRPr lang="en-US" altLang="zh-CN" sz="2200" dirty="0"/>
          </a:p>
          <a:p>
            <a:pPr eaLnBrk="1" hangingPunct="1">
              <a:lnSpc>
                <a:spcPct val="100000"/>
              </a:lnSpc>
            </a:pPr>
            <a:r>
              <a:rPr lang="zh-CN" altLang="en-US" sz="2200" dirty="0"/>
              <a:t>工作模式：中断方式和</a:t>
            </a:r>
            <a:r>
              <a:rPr lang="en-US" altLang="zh-CN" sz="2200" dirty="0"/>
              <a:t>DMA</a:t>
            </a:r>
            <a:r>
              <a:rPr lang="zh-CN" altLang="en-US" sz="2200" dirty="0"/>
              <a:t>工作方式。</a:t>
            </a:r>
            <a:endParaRPr lang="zh-CN" altLang="en-US" sz="2200" dirty="0"/>
          </a:p>
        </p:txBody>
      </p:sp>
      <p:sp>
        <p:nvSpPr>
          <p:cNvPr id="2" name="矩形 1"/>
          <p:cNvSpPr/>
          <p:nvPr/>
        </p:nvSpPr>
        <p:spPr bwMode="auto">
          <a:xfrm>
            <a:off x="854319" y="5184527"/>
            <a:ext cx="7543800" cy="1354217"/>
          </a:xfrm>
          <a:prstGeom prst="rect">
            <a:avLst/>
          </a:prstGeom>
        </p:spPr>
        <p:txBody>
          <a:bodyPr>
            <a:spAutoFit/>
          </a:bodyPr>
          <a:lstStyle/>
          <a:p>
            <a:pPr algn="ctr">
              <a:spcAft>
                <a:spcPts val="0"/>
              </a:spcAft>
              <a:defRPr/>
            </a:pPr>
            <a:r>
              <a:rPr lang="en-US" altLang="zh-CN" sz="1600" kern="100" dirty="0">
                <a:solidFill>
                  <a:schemeClr val="bg1"/>
                </a:solidFill>
                <a:latin typeface="Times New Roman" panose="02020603050405020304" pitchFamily="18" charset="0"/>
                <a:cs typeface="Times New Roman" panose="02020603050405020304" pitchFamily="18" charset="0"/>
              </a:rPr>
              <a:t>(a) DTE</a:t>
            </a:r>
            <a:r>
              <a:rPr lang="zh-CN" altLang="zh-CN" sz="1600" kern="100" dirty="0">
                <a:solidFill>
                  <a:schemeClr val="bg1"/>
                </a:solidFill>
                <a:latin typeface="Times New Roman" panose="02020603050405020304" pitchFamily="18" charset="0"/>
                <a:cs typeface="Times New Roman" panose="02020603050405020304" pitchFamily="18" charset="0"/>
              </a:rPr>
              <a:t>接</a:t>
            </a:r>
            <a:r>
              <a:rPr lang="en-US" altLang="zh-CN" sz="1600" kern="100" dirty="0">
                <a:solidFill>
                  <a:schemeClr val="bg1"/>
                </a:solidFill>
                <a:latin typeface="Times New Roman" panose="02020603050405020304" pitchFamily="18" charset="0"/>
                <a:cs typeface="Times New Roman" panose="02020603050405020304" pitchFamily="18" charset="0"/>
              </a:rPr>
              <a:t>DTE                                                     (b) DTE</a:t>
            </a:r>
            <a:r>
              <a:rPr lang="zh-CN" altLang="zh-CN" sz="1600" kern="100" dirty="0">
                <a:solidFill>
                  <a:schemeClr val="bg1"/>
                </a:solidFill>
                <a:latin typeface="Times New Roman" panose="02020603050405020304" pitchFamily="18" charset="0"/>
                <a:cs typeface="Times New Roman" panose="02020603050405020304" pitchFamily="18" charset="0"/>
              </a:rPr>
              <a:t>接</a:t>
            </a:r>
            <a:r>
              <a:rPr lang="en-US" altLang="zh-CN" sz="1600" kern="100" dirty="0">
                <a:solidFill>
                  <a:schemeClr val="bg1"/>
                </a:solidFill>
                <a:latin typeface="Times New Roman" panose="02020603050405020304" pitchFamily="18" charset="0"/>
                <a:cs typeface="Times New Roman" panose="02020603050405020304" pitchFamily="18" charset="0"/>
              </a:rPr>
              <a:t>DCE</a:t>
            </a:r>
            <a:endParaRPr lang="zh-CN" altLang="zh-CN" sz="2400" kern="100" dirty="0">
              <a:solidFill>
                <a:schemeClr val="bg1"/>
              </a:solidFill>
              <a:latin typeface="Calibri" panose="020F0502020204030204" pitchFamily="34" charset="0"/>
              <a:cs typeface="Times New Roman" panose="02020603050405020304" pitchFamily="18" charset="0"/>
            </a:endParaRPr>
          </a:p>
          <a:p>
            <a:pPr algn="ctr">
              <a:defRPr/>
            </a:pPr>
            <a:r>
              <a:rPr lang="zh-CN" altLang="zh-CN" kern="100" dirty="0">
                <a:solidFill>
                  <a:schemeClr val="bg1"/>
                </a:solidFill>
                <a:latin typeface="Times New Roman" panose="02020603050405020304" pitchFamily="18" charset="0"/>
                <a:cs typeface="Times New Roman" panose="02020603050405020304" pitchFamily="18" charset="0"/>
              </a:rPr>
              <a:t>图</a:t>
            </a:r>
            <a:r>
              <a:rPr lang="en-US" altLang="zh-CN" kern="100" dirty="0">
                <a:solidFill>
                  <a:schemeClr val="bg1"/>
                </a:solidFill>
                <a:latin typeface="Times New Roman" panose="02020603050405020304" pitchFamily="18" charset="0"/>
              </a:rPr>
              <a:t>6.34 UART</a:t>
            </a:r>
            <a:r>
              <a:rPr lang="zh-CN" altLang="zh-CN" kern="100" dirty="0">
                <a:solidFill>
                  <a:schemeClr val="bg1"/>
                </a:solidFill>
                <a:latin typeface="Times New Roman" panose="02020603050405020304" pitchFamily="18" charset="0"/>
                <a:cs typeface="Times New Roman" panose="02020603050405020304" pitchFamily="18" charset="0"/>
              </a:rPr>
              <a:t>设备典型连接</a:t>
            </a:r>
            <a:endParaRPr lang="en-US" altLang="zh-CN" kern="100" dirty="0">
              <a:solidFill>
                <a:schemeClr val="bg1"/>
              </a:solidFill>
              <a:latin typeface="Times New Roman" panose="02020603050405020304" pitchFamily="18" charset="0"/>
              <a:cs typeface="Times New Roman" panose="02020603050405020304" pitchFamily="18" charset="0"/>
            </a:endParaRPr>
          </a:p>
          <a:p>
            <a:pPr algn="ctr">
              <a:defRPr/>
            </a:pPr>
            <a:r>
              <a:rPr lang="en-US" altLang="zh-CN" sz="1600" dirty="0">
                <a:solidFill>
                  <a:schemeClr val="bg1"/>
                </a:solidFill>
              </a:rPr>
              <a:t>DTE</a:t>
            </a:r>
            <a:r>
              <a:rPr lang="zh-CN" altLang="en-US" sz="1600" dirty="0">
                <a:solidFill>
                  <a:schemeClr val="bg1"/>
                </a:solidFill>
              </a:rPr>
              <a:t>（</a:t>
            </a:r>
            <a:r>
              <a:rPr lang="en-US" altLang="zh-CN" sz="1600" dirty="0">
                <a:solidFill>
                  <a:schemeClr val="bg1"/>
                </a:solidFill>
              </a:rPr>
              <a:t>Data Terminal Equipment</a:t>
            </a:r>
            <a:r>
              <a:rPr lang="zh-CN" altLang="en-US" sz="1600" dirty="0">
                <a:solidFill>
                  <a:schemeClr val="bg1"/>
                </a:solidFill>
              </a:rPr>
              <a:t>）</a:t>
            </a:r>
            <a:endParaRPr lang="zh-CN" altLang="en-US" sz="1600" dirty="0">
              <a:solidFill>
                <a:schemeClr val="bg1"/>
              </a:solidFill>
            </a:endParaRPr>
          </a:p>
          <a:p>
            <a:pPr algn="ctr">
              <a:defRPr/>
            </a:pPr>
            <a:r>
              <a:rPr lang="en-US" altLang="zh-CN" sz="1600" dirty="0">
                <a:solidFill>
                  <a:schemeClr val="bg1"/>
                </a:solidFill>
              </a:rPr>
              <a:t>DCE</a:t>
            </a:r>
            <a:r>
              <a:rPr lang="zh-CN" altLang="en-US" sz="1600" dirty="0">
                <a:solidFill>
                  <a:schemeClr val="bg1"/>
                </a:solidFill>
              </a:rPr>
              <a:t>（</a:t>
            </a:r>
            <a:r>
              <a:rPr lang="en-US" altLang="zh-CN" sz="1600" dirty="0">
                <a:solidFill>
                  <a:schemeClr val="bg1"/>
                </a:solidFill>
              </a:rPr>
              <a:t>Data Communication Equipment</a:t>
            </a:r>
            <a:r>
              <a:rPr lang="zh-CN" altLang="en-US" sz="1600" dirty="0">
                <a:solidFill>
                  <a:schemeClr val="bg1"/>
                </a:solidFill>
              </a:rPr>
              <a:t>）​</a:t>
            </a:r>
            <a:endParaRPr lang="en-US" altLang="zh-CN" sz="1600" dirty="0">
              <a:solidFill>
                <a:schemeClr val="bg1"/>
              </a:solidFill>
            </a:endParaRPr>
          </a:p>
          <a:p>
            <a:pPr algn="ctr">
              <a:defRPr/>
            </a:pPr>
            <a:endParaRPr lang="zh-CN" altLang="en-US" sz="1600" dirty="0">
              <a:solidFill>
                <a:schemeClr val="bg1"/>
              </a:solidFill>
            </a:endParaRPr>
          </a:p>
        </p:txBody>
      </p:sp>
      <p:pic>
        <p:nvPicPr>
          <p:cNvPr id="4" name="图片 3"/>
          <p:cNvPicPr>
            <a:picLocks noChangeAspect="1"/>
          </p:cNvPicPr>
          <p:nvPr/>
        </p:nvPicPr>
        <p:blipFill>
          <a:blip r:embed="rId1">
            <a:duotone>
              <a:schemeClr val="accent1">
                <a:shade val="45000"/>
                <a:satMod val="135000"/>
              </a:schemeClr>
              <a:prstClr val="white"/>
            </a:duotone>
          </a:blip>
          <a:stretch>
            <a:fillRect/>
          </a:stretch>
        </p:blipFill>
        <p:spPr>
          <a:xfrm>
            <a:off x="1737721" y="3582669"/>
            <a:ext cx="6343116" cy="1508073"/>
          </a:xfrm>
          <a:prstGeom prst="rect">
            <a:avLst/>
          </a:prstGeom>
        </p:spPr>
      </p:pic>
    </p:spTree>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02189" y="5405726"/>
            <a:ext cx="8303934" cy="922337"/>
          </a:xfrm>
          <a:prstGeom prst="rect">
            <a:avLst/>
          </a:prstGeom>
          <a:solidFill>
            <a:srgbClr val="008000"/>
          </a:solidFill>
        </p:spPr>
        <p:txBody>
          <a:bodyPr wrap="square">
            <a:spAutoFit/>
          </a:bodyPr>
          <a:lstStyle/>
          <a:p>
            <a:pPr algn="just">
              <a:defRPr/>
            </a:pPr>
            <a:r>
              <a:rPr lang="zh-CN" altLang="zh-CN" dirty="0"/>
              <a:t>根据不同要求来设定数据位长度，如</a:t>
            </a:r>
            <a:r>
              <a:rPr lang="en-US" altLang="zh-CN" dirty="0"/>
              <a:t>7</a:t>
            </a:r>
            <a:r>
              <a:rPr lang="zh-CN" altLang="zh-CN" dirty="0"/>
              <a:t>位、</a:t>
            </a:r>
            <a:r>
              <a:rPr lang="en-US" altLang="zh-CN" dirty="0"/>
              <a:t>8</a:t>
            </a:r>
            <a:r>
              <a:rPr lang="zh-CN" altLang="zh-CN" dirty="0"/>
              <a:t>位的</a:t>
            </a:r>
            <a:r>
              <a:rPr lang="en-US" altLang="zh-CN" dirty="0"/>
              <a:t>ASCII</a:t>
            </a:r>
            <a:r>
              <a:rPr lang="zh-CN" altLang="zh-CN" dirty="0"/>
              <a:t>码以及</a:t>
            </a:r>
            <a:r>
              <a:rPr lang="en-US" altLang="zh-CN" dirty="0"/>
              <a:t>9</a:t>
            </a:r>
            <a:r>
              <a:rPr lang="zh-CN" altLang="zh-CN" dirty="0"/>
              <a:t>位的多站通信数据</a:t>
            </a:r>
            <a:r>
              <a:rPr lang="zh-CN" altLang="en-US" dirty="0"/>
              <a:t>。</a:t>
            </a:r>
            <a:endParaRPr lang="en-US" altLang="zh-CN" dirty="0"/>
          </a:p>
          <a:p>
            <a:pPr algn="just">
              <a:defRPr/>
            </a:pPr>
            <a:r>
              <a:rPr lang="zh-CN" altLang="zh-CN" kern="100" dirty="0">
                <a:latin typeface="Times New Roman" panose="02020603050405020304" pitchFamily="18" charset="0"/>
                <a:cs typeface="Times New Roman" panose="02020603050405020304" pitchFamily="18" charset="0"/>
              </a:rPr>
              <a:t>在多站</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多机通信系统中，</a:t>
            </a:r>
            <a:r>
              <a:rPr lang="en-US" altLang="zh-CN" kern="100" dirty="0">
                <a:latin typeface="Times New Roman" panose="02020603050405020304" pitchFamily="18" charset="0"/>
              </a:rPr>
              <a:t>8</a:t>
            </a:r>
            <a:r>
              <a:rPr lang="zh-CN" altLang="zh-CN" kern="100" dirty="0">
                <a:latin typeface="Times New Roman" panose="02020603050405020304" pitchFamily="18" charset="0"/>
                <a:cs typeface="Times New Roman" panose="02020603050405020304" pitchFamily="18" charset="0"/>
              </a:rPr>
              <a:t>位数据位之后的奇偶校验位被用于区分所传输的是地址还是数据，“</a:t>
            </a:r>
            <a:r>
              <a:rPr lang="en-US" altLang="zh-CN" kern="100" dirty="0">
                <a:latin typeface="Times New Roman" panose="02020603050405020304" pitchFamily="18" charset="0"/>
              </a:rPr>
              <a:t>1</a:t>
            </a:r>
            <a:r>
              <a:rPr lang="en-US" altLang="zh-CN" kern="100" dirty="0">
                <a:latin typeface="SimSun" panose="02010600030101010101" pitchFamily="2" charset="-122"/>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表示从机地址，“</a:t>
            </a:r>
            <a:r>
              <a:rPr lang="en-US" altLang="zh-CN" kern="100" dirty="0">
                <a:latin typeface="Times New Roman" panose="02020603050405020304" pitchFamily="18" charset="0"/>
              </a:rPr>
              <a:t>0</a:t>
            </a:r>
            <a:r>
              <a:rPr lang="en-US" altLang="zh-CN" kern="100" dirty="0">
                <a:latin typeface="SimSun" panose="02010600030101010101" pitchFamily="2" charset="-122"/>
                <a:cs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为数据。</a:t>
            </a:r>
            <a:endParaRPr lang="zh-CN" altLang="en-US" dirty="0"/>
          </a:p>
        </p:txBody>
      </p:sp>
      <p:sp>
        <p:nvSpPr>
          <p:cNvPr id="2" name="标题 1"/>
          <p:cNvSpPr>
            <a:spLocks noGrp="1"/>
          </p:cNvSpPr>
          <p:nvPr>
            <p:ph type="title"/>
          </p:nvPr>
        </p:nvSpPr>
        <p:spPr>
          <a:xfrm>
            <a:off x="461997" y="528778"/>
            <a:ext cx="7055380" cy="631545"/>
          </a:xfrm>
        </p:spPr>
        <p:txBody>
          <a:bodyPr/>
          <a:lstStyle/>
          <a:p>
            <a:pPr algn="l">
              <a:defRPr/>
            </a:pPr>
            <a:r>
              <a:rPr lang="en-US" altLang="zh-CN" sz="2400" dirty="0">
                <a:solidFill>
                  <a:srgbClr val="FF0000"/>
                </a:solidFill>
              </a:rPr>
              <a:t>UART: </a:t>
            </a:r>
            <a:r>
              <a:rPr lang="zh-CN" altLang="en-US" sz="2400" dirty="0">
                <a:solidFill>
                  <a:srgbClr val="FF0000"/>
                </a:solidFill>
              </a:rPr>
              <a:t>收发双方要设定相同的数据格式 ★</a:t>
            </a:r>
            <a:endParaRPr lang="zh-CN" altLang="en-US" sz="2400" dirty="0">
              <a:solidFill>
                <a:srgbClr val="FF0000"/>
              </a:solidFill>
            </a:endParaRPr>
          </a:p>
        </p:txBody>
      </p:sp>
      <p:sp>
        <p:nvSpPr>
          <p:cNvPr id="44032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B690B3B-A7B0-4671-BF54-9D0097D6A48C}" type="slidenum">
              <a:rPr kumimoji="0" lang="en-US" altLang="zh-CN" sz="1400" b="0" smtClean="0">
                <a:solidFill>
                  <a:schemeClr val="tx1"/>
                </a:solidFill>
              </a:rPr>
            </a:fld>
            <a:endParaRPr kumimoji="0" lang="en-US" altLang="zh-CN" sz="1400" b="0">
              <a:solidFill>
                <a:schemeClr val="tx1"/>
              </a:solidFill>
            </a:endParaRPr>
          </a:p>
        </p:txBody>
      </p:sp>
      <p:pic>
        <p:nvPicPr>
          <p:cNvPr id="5" name="Picture 4" descr="典型的10位异步通信帧格式"/>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192" y="1059210"/>
            <a:ext cx="8223739" cy="743964"/>
          </a:xfrm>
          <a:prstGeom prst="rect">
            <a:avLst/>
          </a:prstGeom>
          <a:solidFill>
            <a:srgbClr val="FFFFCC"/>
          </a:solidFill>
          <a:ln w="19050">
            <a:solidFill>
              <a:schemeClr val="tx1"/>
            </a:solidFill>
            <a:miter lim="800000"/>
            <a:headEnd/>
            <a:tailEnd/>
          </a:ln>
        </p:spPr>
      </p:pic>
      <p:sp>
        <p:nvSpPr>
          <p:cNvPr id="6" name="AutoShape 5"/>
          <p:cNvSpPr>
            <a:spLocks noChangeArrowheads="1"/>
          </p:cNvSpPr>
          <p:nvPr/>
        </p:nvSpPr>
        <p:spPr bwMode="auto">
          <a:xfrm>
            <a:off x="938602" y="2597224"/>
            <a:ext cx="2831123" cy="1371600"/>
          </a:xfrm>
          <a:prstGeom prst="wedgeRoundRectCallout">
            <a:avLst>
              <a:gd name="adj1" fmla="val 48088"/>
              <a:gd name="adj2" fmla="val -109671"/>
              <a:gd name="adj3" fmla="val 16667"/>
            </a:avLst>
          </a:prstGeom>
          <a:solidFill>
            <a:srgbClr val="993300"/>
          </a:solidFill>
          <a:ln w="9525">
            <a:solidFill>
              <a:srgbClr val="FF9900"/>
            </a:solidFill>
            <a:miter lim="800000"/>
          </a:ln>
        </p:spPr>
        <p:txBody>
          <a:bodyPr lIns="0" rIns="0"/>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r>
              <a:rPr kumimoji="0" lang="zh-CN" altLang="en-US" sz="1800" b="0" dirty="0">
                <a:solidFill>
                  <a:srgbClr val="FFFF00"/>
                </a:solidFill>
                <a:latin typeface="Tahoma" panose="020B0604030504040204" pitchFamily="34" charset="0"/>
              </a:rPr>
              <a:t>一个起始位</a:t>
            </a:r>
            <a:r>
              <a:rPr kumimoji="0" lang="zh-CN" altLang="en-US" sz="1800" b="0" dirty="0">
                <a:solidFill>
                  <a:schemeClr val="tx1"/>
                </a:solidFill>
                <a:latin typeface="Tahoma" panose="020B0604030504040204" pitchFamily="34" charset="0"/>
              </a:rPr>
              <a:t>（</a:t>
            </a:r>
            <a:r>
              <a:rPr kumimoji="0" lang="en-US" altLang="zh-CN" sz="1800" b="0" dirty="0">
                <a:solidFill>
                  <a:schemeClr val="tx1"/>
                </a:solidFill>
                <a:latin typeface="Tahoma" panose="020B0604030504040204" pitchFamily="34" charset="0"/>
              </a:rPr>
              <a:t>0</a:t>
            </a:r>
            <a:r>
              <a:rPr kumimoji="0" lang="zh-CN" altLang="en-US" sz="1800" b="0" dirty="0">
                <a:solidFill>
                  <a:schemeClr val="tx1"/>
                </a:solidFill>
                <a:latin typeface="Tahoma" panose="020B0604030504040204" pitchFamily="34" charset="0"/>
              </a:rPr>
              <a:t>）</a:t>
            </a:r>
            <a:endParaRPr kumimoji="0" lang="zh-CN" altLang="en-US" sz="1800" b="0" dirty="0">
              <a:solidFill>
                <a:schemeClr val="tx1"/>
              </a:solidFill>
              <a:latin typeface="Tahoma" panose="020B0604030504040204" pitchFamily="34" charset="0"/>
            </a:endParaRPr>
          </a:p>
          <a:p>
            <a:pPr algn="l" eaLnBrk="1" hangingPunct="1">
              <a:lnSpc>
                <a:spcPct val="100000"/>
              </a:lnSpc>
              <a:spcBef>
                <a:spcPct val="0"/>
              </a:spcBef>
              <a:spcAft>
                <a:spcPct val="0"/>
              </a:spcAft>
              <a:buClrTx/>
              <a:buSzTx/>
              <a:buFontTx/>
              <a:buNone/>
            </a:pPr>
            <a:r>
              <a:rPr kumimoji="0" lang="zh-CN" altLang="en-US" sz="1800" b="0" dirty="0">
                <a:solidFill>
                  <a:srgbClr val="FFFF00"/>
                </a:solidFill>
                <a:latin typeface="Tahoma" panose="020B0604030504040204" pitchFamily="34" charset="0"/>
              </a:rPr>
              <a:t>数据位： </a:t>
            </a:r>
            <a:r>
              <a:rPr kumimoji="0" lang="zh-CN" altLang="en-US" sz="1800" b="0" dirty="0">
                <a:solidFill>
                  <a:schemeClr val="bg1"/>
                </a:solidFill>
                <a:latin typeface="Tahoma" panose="020B0604030504040204" pitchFamily="34" charset="0"/>
              </a:rPr>
              <a:t> </a:t>
            </a:r>
            <a:r>
              <a:rPr kumimoji="0" lang="en-US" altLang="zh-CN" sz="1800" b="0" dirty="0">
                <a:solidFill>
                  <a:schemeClr val="tx1"/>
                </a:solidFill>
                <a:latin typeface="Tahoma" panose="020B0604030504040204" pitchFamily="34" charset="0"/>
              </a:rPr>
              <a:t>7</a:t>
            </a:r>
            <a:r>
              <a:rPr kumimoji="0" lang="zh-CN" altLang="en-US" sz="1800" b="0" dirty="0">
                <a:solidFill>
                  <a:schemeClr val="tx1"/>
                </a:solidFill>
                <a:latin typeface="Tahoma" panose="020B0604030504040204" pitchFamily="34" charset="0"/>
              </a:rPr>
              <a:t>位、</a:t>
            </a:r>
            <a:r>
              <a:rPr kumimoji="0" lang="en-US" altLang="zh-CN" sz="1800" b="0" dirty="0">
                <a:solidFill>
                  <a:schemeClr val="tx1"/>
                </a:solidFill>
                <a:latin typeface="Tahoma" panose="020B0604030504040204" pitchFamily="34" charset="0"/>
              </a:rPr>
              <a:t>8</a:t>
            </a:r>
            <a:r>
              <a:rPr kumimoji="0" lang="zh-CN" altLang="en-US" sz="1800" b="0" dirty="0">
                <a:solidFill>
                  <a:schemeClr val="tx1"/>
                </a:solidFill>
                <a:latin typeface="Tahoma" panose="020B0604030504040204" pitchFamily="34" charset="0"/>
              </a:rPr>
              <a:t>位、</a:t>
            </a:r>
            <a:r>
              <a:rPr kumimoji="0" lang="en-US" altLang="zh-CN" sz="1800" b="0" dirty="0">
                <a:solidFill>
                  <a:schemeClr val="tx1"/>
                </a:solidFill>
                <a:latin typeface="Tahoma" panose="020B0604030504040204" pitchFamily="34" charset="0"/>
              </a:rPr>
              <a:t>9</a:t>
            </a:r>
            <a:r>
              <a:rPr kumimoji="0" lang="zh-CN" altLang="en-US" sz="1800" b="0" dirty="0">
                <a:solidFill>
                  <a:schemeClr val="tx1"/>
                </a:solidFill>
                <a:latin typeface="Tahoma" panose="020B0604030504040204" pitchFamily="34" charset="0"/>
              </a:rPr>
              <a:t>位</a:t>
            </a:r>
            <a:endParaRPr kumimoji="0" lang="zh-CN" altLang="en-US" sz="1800" b="0" dirty="0">
              <a:solidFill>
                <a:schemeClr val="tx1"/>
              </a:solidFill>
              <a:latin typeface="Tahoma" panose="020B0604030504040204" pitchFamily="34" charset="0"/>
            </a:endParaRPr>
          </a:p>
          <a:p>
            <a:pPr algn="l" eaLnBrk="1" hangingPunct="1">
              <a:lnSpc>
                <a:spcPct val="100000"/>
              </a:lnSpc>
              <a:spcBef>
                <a:spcPct val="0"/>
              </a:spcBef>
              <a:spcAft>
                <a:spcPct val="0"/>
              </a:spcAft>
              <a:buClrTx/>
              <a:buSzTx/>
              <a:buFontTx/>
              <a:buNone/>
            </a:pPr>
            <a:r>
              <a:rPr kumimoji="0" lang="zh-CN" altLang="en-US" sz="1800" b="0" dirty="0">
                <a:solidFill>
                  <a:srgbClr val="FFFF00"/>
                </a:solidFill>
                <a:latin typeface="Tahoma" panose="020B0604030504040204" pitchFamily="34" charset="0"/>
              </a:rPr>
              <a:t>校验位：  </a:t>
            </a:r>
            <a:r>
              <a:rPr kumimoji="0" lang="en-US" altLang="zh-CN" sz="1800" b="0" dirty="0">
                <a:solidFill>
                  <a:schemeClr val="tx1"/>
                </a:solidFill>
                <a:latin typeface="Tahoma" panose="020B0604030504040204" pitchFamily="34" charset="0"/>
              </a:rPr>
              <a:t>1</a:t>
            </a:r>
            <a:r>
              <a:rPr kumimoji="0" lang="zh-CN" altLang="en-US" sz="1800" b="0" dirty="0">
                <a:solidFill>
                  <a:schemeClr val="tx1"/>
                </a:solidFill>
                <a:latin typeface="Tahoma" panose="020B0604030504040204" pitchFamily="34" charset="0"/>
              </a:rPr>
              <a:t>位或无</a:t>
            </a:r>
            <a:endParaRPr kumimoji="0" lang="zh-CN" altLang="en-US" sz="1800" b="0" dirty="0">
              <a:solidFill>
                <a:schemeClr val="tx1"/>
              </a:solidFill>
              <a:latin typeface="Tahoma" panose="020B0604030504040204" pitchFamily="34" charset="0"/>
            </a:endParaRPr>
          </a:p>
          <a:p>
            <a:pPr algn="l" eaLnBrk="1" hangingPunct="1">
              <a:lnSpc>
                <a:spcPct val="100000"/>
              </a:lnSpc>
              <a:spcBef>
                <a:spcPct val="0"/>
              </a:spcBef>
              <a:spcAft>
                <a:spcPct val="0"/>
              </a:spcAft>
              <a:buClrTx/>
              <a:buSzTx/>
              <a:buFontTx/>
              <a:buNone/>
            </a:pPr>
            <a:r>
              <a:rPr kumimoji="0" lang="zh-CN" altLang="en-US" sz="1800" b="0" dirty="0">
                <a:solidFill>
                  <a:srgbClr val="FFFF00"/>
                </a:solidFill>
                <a:latin typeface="Tahoma" panose="020B0604030504040204" pitchFamily="34" charset="0"/>
              </a:rPr>
              <a:t>停止位：</a:t>
            </a:r>
            <a:r>
              <a:rPr kumimoji="0" lang="zh-CN" altLang="en-US" sz="1800" b="0" dirty="0">
                <a:solidFill>
                  <a:schemeClr val="bg1"/>
                </a:solidFill>
                <a:latin typeface="Tahoma" panose="020B0604030504040204" pitchFamily="34" charset="0"/>
              </a:rPr>
              <a:t>  </a:t>
            </a:r>
            <a:r>
              <a:rPr kumimoji="0" lang="en-US" altLang="zh-CN" sz="1800" b="0" dirty="0">
                <a:solidFill>
                  <a:schemeClr val="tx1"/>
                </a:solidFill>
                <a:latin typeface="Tahoma" panose="020B0604030504040204" pitchFamily="34" charset="0"/>
              </a:rPr>
              <a:t>1</a:t>
            </a:r>
            <a:r>
              <a:rPr kumimoji="0" lang="zh-CN" altLang="en-US" sz="1800" b="0" dirty="0">
                <a:solidFill>
                  <a:schemeClr val="tx1"/>
                </a:solidFill>
                <a:latin typeface="Tahoma" panose="020B0604030504040204" pitchFamily="34" charset="0"/>
              </a:rPr>
              <a:t>或</a:t>
            </a:r>
            <a:r>
              <a:rPr kumimoji="0" lang="en-US" altLang="zh-CN" sz="1800" b="0" dirty="0">
                <a:solidFill>
                  <a:schemeClr val="tx1"/>
                </a:solidFill>
                <a:latin typeface="Tahoma" panose="020B0604030504040204" pitchFamily="34" charset="0"/>
              </a:rPr>
              <a:t>1.5</a:t>
            </a:r>
            <a:r>
              <a:rPr kumimoji="0" lang="zh-CN" altLang="en-US" sz="1800" b="0" dirty="0">
                <a:solidFill>
                  <a:schemeClr val="tx1"/>
                </a:solidFill>
                <a:latin typeface="Tahoma" panose="020B0604030504040204" pitchFamily="34" charset="0"/>
              </a:rPr>
              <a:t>或</a:t>
            </a:r>
            <a:r>
              <a:rPr kumimoji="0" lang="en-US" altLang="zh-CN" sz="1800" b="0" dirty="0">
                <a:solidFill>
                  <a:schemeClr val="tx1"/>
                </a:solidFill>
                <a:latin typeface="Tahoma" panose="020B0604030504040204" pitchFamily="34" charset="0"/>
              </a:rPr>
              <a:t>2</a:t>
            </a:r>
            <a:r>
              <a:rPr kumimoji="0" lang="zh-CN" altLang="en-US" sz="1800" b="0" dirty="0">
                <a:solidFill>
                  <a:schemeClr val="tx1"/>
                </a:solidFill>
                <a:latin typeface="Tahoma" panose="020B0604030504040204" pitchFamily="34" charset="0"/>
              </a:rPr>
              <a:t>位</a:t>
            </a:r>
            <a:endParaRPr kumimoji="0" lang="zh-CN" altLang="en-US" sz="1800" b="0" dirty="0">
              <a:solidFill>
                <a:schemeClr val="tx1"/>
              </a:solidFill>
              <a:latin typeface="Tahoma" panose="020B0604030504040204" pitchFamily="34" charset="0"/>
            </a:endParaRPr>
          </a:p>
        </p:txBody>
      </p:sp>
      <p:pic>
        <p:nvPicPr>
          <p:cNvPr id="7" name="图片 6"/>
          <p:cNvPicPr>
            <a:picLocks noChangeAspect="1"/>
          </p:cNvPicPr>
          <p:nvPr/>
        </p:nvPicPr>
        <p:blipFill>
          <a:blip r:embed="rId2"/>
          <a:stretch>
            <a:fillRect/>
          </a:stretch>
        </p:blipFill>
        <p:spPr>
          <a:xfrm>
            <a:off x="4366918" y="2424233"/>
            <a:ext cx="4124325" cy="2171700"/>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ppt_x"/>
                                          </p:val>
                                        </p:tav>
                                        <p:tav tm="100000">
                                          <p:val>
                                            <p:strVal val="#ppt_x"/>
                                          </p:val>
                                        </p:tav>
                                      </p:tavLst>
                                    </p:anim>
                                    <p:anim calcmode="lin" valueType="num">
                                      <p:cBhvr additive="base">
                                        <p:cTn id="8" dur="2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589125"/>
            <a:ext cx="7055380" cy="533238"/>
          </a:xfrm>
        </p:spPr>
        <p:txBody>
          <a:bodyPr/>
          <a:lstStyle/>
          <a:p>
            <a:pPr algn="l">
              <a:defRPr/>
            </a:pPr>
            <a:r>
              <a:rPr lang="en-US" altLang="zh-CN" sz="2400" dirty="0">
                <a:solidFill>
                  <a:srgbClr val="FF0000"/>
                </a:solidFill>
              </a:rPr>
              <a:t>UART: </a:t>
            </a:r>
            <a:r>
              <a:rPr lang="zh-CN" altLang="en-US" sz="2400" dirty="0">
                <a:solidFill>
                  <a:srgbClr val="FF0000"/>
                </a:solidFill>
              </a:rPr>
              <a:t>收发双方要设定相同的数据速率 ★</a:t>
            </a:r>
            <a:endParaRPr lang="zh-CN" altLang="en-US" sz="2400" dirty="0">
              <a:solidFill>
                <a:srgbClr val="FF0000"/>
              </a:solidFill>
            </a:endParaRPr>
          </a:p>
        </p:txBody>
      </p:sp>
      <p:sp>
        <p:nvSpPr>
          <p:cNvPr id="441347" name="内容占位符 2"/>
          <p:cNvSpPr>
            <a:spLocks noGrp="1"/>
          </p:cNvSpPr>
          <p:nvPr>
            <p:ph idx="1"/>
          </p:nvPr>
        </p:nvSpPr>
        <p:spPr/>
        <p:txBody>
          <a:bodyPr>
            <a:normAutofit/>
          </a:bodyPr>
          <a:lstStyle/>
          <a:p>
            <a:r>
              <a:rPr lang="zh-CN" altLang="zh-CN" sz="2200" dirty="0"/>
              <a:t>接收方还需要设置与发送方一致的</a:t>
            </a:r>
            <a:r>
              <a:rPr lang="zh-CN" altLang="zh-CN" sz="2200" dirty="0">
                <a:latin typeface="KaiTi" panose="02010609060101010101" pitchFamily="49" charset="-122"/>
                <a:ea typeface="KaiTi" panose="02010609060101010101" pitchFamily="49" charset="-122"/>
              </a:rPr>
              <a:t>波特率</a:t>
            </a:r>
            <a:r>
              <a:rPr lang="en-US" altLang="zh-CN" sz="2200" dirty="0">
                <a:solidFill>
                  <a:srgbClr val="C00000"/>
                </a:solidFill>
                <a:sym typeface="Wingdings" panose="05000000000000000000" pitchFamily="2" charset="2"/>
              </a:rPr>
              <a:t></a:t>
            </a:r>
            <a:r>
              <a:rPr lang="zh-CN" altLang="zh-CN" sz="2200" dirty="0"/>
              <a:t>匹配的传输速度。</a:t>
            </a:r>
            <a:endParaRPr lang="zh-CN" altLang="en-US" sz="2200" dirty="0"/>
          </a:p>
        </p:txBody>
      </p:sp>
      <p:sp>
        <p:nvSpPr>
          <p:cNvPr id="441348"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1884246-4FB0-4E98-B854-19F2B8A211A6}" type="slidenum">
              <a:rPr kumimoji="0" lang="en-US" altLang="zh-CN" sz="1400" b="0" smtClean="0">
                <a:solidFill>
                  <a:schemeClr val="tx1"/>
                </a:solidFill>
              </a:rPr>
            </a:fld>
            <a:endParaRPr kumimoji="0" lang="en-US" altLang="zh-CN" sz="1400" b="0">
              <a:solidFill>
                <a:schemeClr val="tx1"/>
              </a:solidFill>
            </a:endParaRPr>
          </a:p>
        </p:txBody>
      </p:sp>
      <p:sp>
        <p:nvSpPr>
          <p:cNvPr id="6" name="矩形 5"/>
          <p:cNvSpPr/>
          <p:nvPr/>
        </p:nvSpPr>
        <p:spPr bwMode="auto">
          <a:xfrm>
            <a:off x="2705300" y="4713398"/>
            <a:ext cx="3600450" cy="338138"/>
          </a:xfrm>
          <a:prstGeom prst="rect">
            <a:avLst/>
          </a:prstGeom>
        </p:spPr>
        <p:txBody>
          <a:bodyPr wrap="none">
            <a:spAutoFit/>
          </a:bodyPr>
          <a:lstStyle/>
          <a:p>
            <a:pPr algn="ctr">
              <a:spcAft>
                <a:spcPts val="0"/>
              </a:spcAft>
              <a:defRPr/>
            </a:pPr>
            <a:r>
              <a:rPr lang="zh-CN" altLang="zh-CN" sz="1600" kern="100" dirty="0">
                <a:solidFill>
                  <a:schemeClr val="bg1"/>
                </a:solidFill>
                <a:latin typeface="Times New Roman" panose="02020603050405020304" pitchFamily="18" charset="0"/>
                <a:cs typeface="Times New Roman" panose="02020603050405020304" pitchFamily="18" charset="0"/>
              </a:rPr>
              <a:t>图</a:t>
            </a:r>
            <a:r>
              <a:rPr lang="en-US" altLang="zh-CN" sz="1600" kern="100" dirty="0">
                <a:solidFill>
                  <a:schemeClr val="bg1"/>
                </a:solidFill>
                <a:latin typeface="Times New Roman" panose="02020603050405020304" pitchFamily="18" charset="0"/>
                <a:cs typeface="Times New Roman" panose="02020603050405020304" pitchFamily="18" charset="0"/>
              </a:rPr>
              <a:t>6.36 UART</a:t>
            </a:r>
            <a:r>
              <a:rPr lang="zh-CN" altLang="zh-CN" sz="1600" kern="100" dirty="0">
                <a:solidFill>
                  <a:schemeClr val="bg1"/>
                </a:solidFill>
                <a:latin typeface="Times New Roman" panose="02020603050405020304" pitchFamily="18" charset="0"/>
                <a:cs typeface="Times New Roman" panose="02020603050405020304" pitchFamily="18" charset="0"/>
              </a:rPr>
              <a:t>时钟、波特率与数据采样</a:t>
            </a:r>
            <a:endParaRPr lang="zh-CN" altLang="zh-CN" sz="2000" kern="100" dirty="0">
              <a:solidFill>
                <a:schemeClr val="bg1"/>
              </a:solidFill>
              <a:latin typeface="Calibri" panose="020F0502020204030204" pitchFamily="34" charset="0"/>
              <a:cs typeface="Times New Roman" panose="02020603050405020304" pitchFamily="18" charset="0"/>
            </a:endParaRPr>
          </a:p>
        </p:txBody>
      </p:sp>
      <p:sp>
        <p:nvSpPr>
          <p:cNvPr id="8" name="矩形 7"/>
          <p:cNvSpPr/>
          <p:nvPr/>
        </p:nvSpPr>
        <p:spPr>
          <a:xfrm>
            <a:off x="532335" y="5289125"/>
            <a:ext cx="8251180" cy="923925"/>
          </a:xfrm>
          <a:prstGeom prst="rect">
            <a:avLst/>
          </a:prstGeom>
          <a:solidFill>
            <a:srgbClr val="006600"/>
          </a:solidFill>
        </p:spPr>
        <p:txBody>
          <a:bodyPr wrap="square">
            <a:spAutoFit/>
          </a:bodyPr>
          <a:lstStyle/>
          <a:p>
            <a:pPr algn="just">
              <a:defRPr/>
            </a:pPr>
            <a:r>
              <a:rPr lang="zh-CN" altLang="zh-CN" kern="100" dirty="0">
                <a:latin typeface="Times New Roman" panose="02020603050405020304" pitchFamily="18" charset="0"/>
                <a:cs typeface="Times New Roman" panose="02020603050405020304" pitchFamily="18" charset="0"/>
              </a:rPr>
              <a:t>在第</a:t>
            </a:r>
            <a:r>
              <a:rPr lang="en-US" altLang="zh-CN" kern="100" dirty="0">
                <a:latin typeface="Times New Roman" panose="02020603050405020304" pitchFamily="18" charset="0"/>
              </a:rPr>
              <a:t>9</a:t>
            </a:r>
            <a:r>
              <a:rPr lang="zh-CN" altLang="zh-CN" kern="100" dirty="0">
                <a:latin typeface="Times New Roman" panose="02020603050405020304" pitchFamily="18" charset="0"/>
                <a:cs typeface="Times New Roman" panose="02020603050405020304" pitchFamily="18" charset="0"/>
              </a:rPr>
              <a:t>个时钟信号的上跳沿对</a:t>
            </a:r>
            <a:r>
              <a:rPr lang="en-US" altLang="zh-CN" kern="100" dirty="0">
                <a:latin typeface="Times New Roman" panose="02020603050405020304" pitchFamily="18" charset="0"/>
              </a:rPr>
              <a:t>Rx</a:t>
            </a:r>
            <a:r>
              <a:rPr lang="zh-CN" altLang="zh-CN" kern="100" dirty="0">
                <a:latin typeface="Times New Roman" panose="02020603050405020304" pitchFamily="18" charset="0"/>
                <a:cs typeface="Times New Roman" panose="02020603050405020304" pitchFamily="18" charset="0"/>
              </a:rPr>
              <a:t>上的信号进行采样</a:t>
            </a:r>
            <a:r>
              <a:rPr lang="zh-CN" altLang="en-US" kern="100" dirty="0">
                <a:latin typeface="Times New Roman" panose="02020603050405020304" pitchFamily="18" charset="0"/>
                <a:cs typeface="Times New Roman" panose="02020603050405020304" pitchFamily="18" charset="0"/>
              </a:rPr>
              <a:t>。</a:t>
            </a:r>
            <a:r>
              <a:rPr lang="zh-CN" altLang="zh-CN" dirty="0"/>
              <a:t>也可以在第</a:t>
            </a:r>
            <a:r>
              <a:rPr lang="en-US" altLang="zh-CN" dirty="0"/>
              <a:t>8</a:t>
            </a:r>
            <a:r>
              <a:rPr lang="zh-CN" altLang="zh-CN" dirty="0"/>
              <a:t>、</a:t>
            </a:r>
            <a:r>
              <a:rPr lang="en-US" altLang="zh-CN" dirty="0"/>
              <a:t>9</a:t>
            </a:r>
            <a:r>
              <a:rPr lang="zh-CN" altLang="zh-CN" dirty="0"/>
              <a:t>、</a:t>
            </a:r>
            <a:r>
              <a:rPr lang="en-US" altLang="zh-CN" dirty="0"/>
              <a:t>10</a:t>
            </a:r>
            <a:r>
              <a:rPr lang="zh-CN" altLang="zh-CN" dirty="0"/>
              <a:t>个时钟信号的上跳沿进行采样，根据三个采样数据中的多数状态来判断逻辑高低，这是一种更为可靠、但开销较大的方式。</a:t>
            </a:r>
            <a:endParaRPr lang="zh-CN" altLang="en-US" dirty="0"/>
          </a:p>
        </p:txBody>
      </p:sp>
      <p:pic>
        <p:nvPicPr>
          <p:cNvPr id="3" name="图片 2"/>
          <p:cNvPicPr>
            <a:picLocks noChangeAspect="1"/>
          </p:cNvPicPr>
          <p:nvPr/>
        </p:nvPicPr>
        <p:blipFill>
          <a:blip r:embed="rId1"/>
          <a:stretch>
            <a:fillRect/>
          </a:stretch>
        </p:blipFill>
        <p:spPr>
          <a:xfrm>
            <a:off x="1430392" y="2465446"/>
            <a:ext cx="6455066" cy="2129158"/>
          </a:xfrm>
          <a:prstGeom prst="rect">
            <a:avLst/>
          </a:prstGeom>
        </p:spPr>
      </p:pic>
    </p:spTree>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220" y="337085"/>
            <a:ext cx="7055380" cy="631545"/>
          </a:xfrm>
        </p:spPr>
        <p:txBody>
          <a:bodyPr/>
          <a:lstStyle/>
          <a:p>
            <a:pPr>
              <a:defRPr/>
            </a:pPr>
            <a:r>
              <a:rPr lang="zh-CN" altLang="en-US" sz="2400" dirty="0">
                <a:latin typeface="Times New Roman" panose="02020603050405020304" pitchFamily="18" charset="0"/>
                <a:cs typeface="Times New Roman" panose="02020603050405020304" pitchFamily="18" charset="0"/>
              </a:rPr>
              <a:t>例：</a:t>
            </a:r>
            <a:r>
              <a:rPr lang="en-US" altLang="zh-CN" sz="2400" dirty="0">
                <a:latin typeface="Times New Roman" panose="02020603050405020304" pitchFamily="18" charset="0"/>
                <a:cs typeface="Times New Roman" panose="02020603050405020304" pitchFamily="18" charset="0"/>
              </a:rPr>
              <a:t>TI TL16C2550-Q1</a:t>
            </a:r>
            <a:r>
              <a:rPr lang="zh-CN" altLang="zh-CN" sz="2400" dirty="0">
                <a:latin typeface="Times New Roman" panose="02020603050405020304" pitchFamily="18" charset="0"/>
                <a:cs typeface="Times New Roman" panose="02020603050405020304" pitchFamily="18" charset="0"/>
              </a:rPr>
              <a:t>是面向车载应用、采用</a:t>
            </a:r>
            <a:r>
              <a:rPr lang="en-US" altLang="zh-CN" sz="2400" dirty="0">
                <a:latin typeface="Times New Roman" panose="02020603050405020304" pitchFamily="18" charset="0"/>
                <a:cs typeface="Times New Roman" panose="02020603050405020304" pitchFamily="18" charset="0"/>
              </a:rPr>
              <a:t>16</a:t>
            </a:r>
            <a:r>
              <a:rPr lang="zh-CN" altLang="zh-CN" sz="2400" dirty="0">
                <a:latin typeface="Times New Roman" panose="02020603050405020304" pitchFamily="18" charset="0"/>
                <a:cs typeface="Times New Roman" panose="02020603050405020304" pitchFamily="18" charset="0"/>
              </a:rPr>
              <a:t>字节</a:t>
            </a:r>
            <a:r>
              <a:rPr lang="en-US" altLang="zh-CN" sz="2400" dirty="0">
                <a:latin typeface="Times New Roman" panose="02020603050405020304" pitchFamily="18" charset="0"/>
                <a:cs typeface="Times New Roman" panose="02020603050405020304" pitchFamily="18" charset="0"/>
              </a:rPr>
              <a:t>FIFO</a:t>
            </a:r>
            <a:r>
              <a:rPr lang="zh-CN" altLang="zh-CN" sz="2400" dirty="0">
                <a:latin typeface="Times New Roman" panose="02020603050405020304" pitchFamily="18" charset="0"/>
                <a:cs typeface="Times New Roman" panose="02020603050405020304" pitchFamily="18" charset="0"/>
              </a:rPr>
              <a:t>的</a:t>
            </a:r>
            <a:r>
              <a:rPr lang="en-US" altLang="zh-CN" sz="2400" dirty="0">
                <a:latin typeface="Times New Roman" panose="02020603050405020304" pitchFamily="18" charset="0"/>
                <a:cs typeface="Times New Roman" panose="02020603050405020304" pitchFamily="18" charset="0"/>
              </a:rPr>
              <a:t>UART</a:t>
            </a:r>
            <a:r>
              <a:rPr lang="zh-CN" altLang="zh-CN" sz="2400" dirty="0">
                <a:latin typeface="Times New Roman" panose="02020603050405020304" pitchFamily="18" charset="0"/>
                <a:cs typeface="Times New Roman" panose="02020603050405020304" pitchFamily="18" charset="0"/>
              </a:rPr>
              <a:t>芯片</a:t>
            </a:r>
            <a:endParaRPr lang="zh-CN" altLang="en-US" sz="2400" dirty="0">
              <a:latin typeface="Times New Roman" panose="02020603050405020304" pitchFamily="18" charset="0"/>
              <a:cs typeface="Times New Roman" panose="02020603050405020304" pitchFamily="18" charset="0"/>
            </a:endParaRPr>
          </a:p>
        </p:txBody>
      </p:sp>
      <p:sp>
        <p:nvSpPr>
          <p:cNvPr id="445443" name="内容占位符 2"/>
          <p:cNvSpPr>
            <a:spLocks noGrp="1"/>
          </p:cNvSpPr>
          <p:nvPr>
            <p:ph idx="1"/>
          </p:nvPr>
        </p:nvSpPr>
        <p:spPr/>
        <p:txBody>
          <a:bodyPr/>
          <a:lstStyle/>
          <a:p>
            <a:r>
              <a:rPr lang="en-US" altLang="zh-CN" sz="2000" dirty="0">
                <a:solidFill>
                  <a:schemeClr val="bg1"/>
                </a:solidFill>
              </a:rPr>
              <a:t>48</a:t>
            </a:r>
            <a:r>
              <a:rPr lang="zh-CN" altLang="zh-CN" sz="2000" dirty="0">
                <a:solidFill>
                  <a:schemeClr val="bg1"/>
                </a:solidFill>
              </a:rPr>
              <a:t>个引脚</a:t>
            </a:r>
            <a:r>
              <a:rPr lang="zh-CN" altLang="en-US" sz="2000" dirty="0">
                <a:solidFill>
                  <a:schemeClr val="bg1"/>
                </a:solidFill>
              </a:rPr>
              <a:t>，</a:t>
            </a:r>
            <a:r>
              <a:rPr lang="en-US" altLang="zh-CN" sz="2000" dirty="0"/>
              <a:t>2</a:t>
            </a:r>
            <a:r>
              <a:rPr lang="zh-CN" altLang="zh-CN" sz="2000" dirty="0"/>
              <a:t>路</a:t>
            </a:r>
            <a:r>
              <a:rPr lang="zh-CN" altLang="zh-CN" sz="2000" dirty="0">
                <a:solidFill>
                  <a:schemeClr val="bg1"/>
                </a:solidFill>
              </a:rPr>
              <a:t>独立的</a:t>
            </a:r>
            <a:r>
              <a:rPr lang="en-US" altLang="zh-CN" sz="2000" dirty="0">
                <a:solidFill>
                  <a:schemeClr val="bg1"/>
                </a:solidFill>
              </a:rPr>
              <a:t>UART</a:t>
            </a:r>
            <a:r>
              <a:rPr lang="zh-CN" altLang="zh-CN" sz="2000" dirty="0">
                <a:solidFill>
                  <a:schemeClr val="bg1"/>
                </a:solidFill>
              </a:rPr>
              <a:t>接口</a:t>
            </a:r>
            <a:r>
              <a:rPr lang="zh-CN" altLang="en-US" sz="2000" dirty="0">
                <a:solidFill>
                  <a:schemeClr val="bg1"/>
                </a:solidFill>
              </a:rPr>
              <a:t>；</a:t>
            </a:r>
            <a:endParaRPr lang="en-US" altLang="zh-CN" sz="2000" dirty="0">
              <a:solidFill>
                <a:schemeClr val="bg1"/>
              </a:solidFill>
            </a:endParaRPr>
          </a:p>
          <a:p>
            <a:r>
              <a:rPr lang="zh-CN" altLang="zh-CN" sz="2000" dirty="0">
                <a:solidFill>
                  <a:schemeClr val="bg1"/>
                </a:solidFill>
              </a:rPr>
              <a:t>工作电压为</a:t>
            </a:r>
            <a:r>
              <a:rPr lang="en-US" altLang="zh-CN" sz="2000" u="sng" dirty="0">
                <a:solidFill>
                  <a:srgbClr val="FF0000"/>
                </a:solidFill>
              </a:rPr>
              <a:t>5V</a:t>
            </a:r>
            <a:r>
              <a:rPr lang="zh-CN" altLang="zh-CN" sz="2000" u="sng" dirty="0">
                <a:solidFill>
                  <a:srgbClr val="FF0000"/>
                </a:solidFill>
              </a:rPr>
              <a:t>时</a:t>
            </a:r>
            <a:r>
              <a:rPr lang="zh-CN" altLang="zh-CN" sz="2000" u="sng" dirty="0">
                <a:solidFill>
                  <a:schemeClr val="bg1"/>
                </a:solidFill>
              </a:rPr>
              <a:t>，支持最大时钟频率</a:t>
            </a:r>
            <a:r>
              <a:rPr lang="en-US" altLang="zh-CN" sz="2000" u="sng" dirty="0">
                <a:solidFill>
                  <a:schemeClr val="bg1"/>
                </a:solidFill>
              </a:rPr>
              <a:t>24MHz</a:t>
            </a:r>
            <a:r>
              <a:rPr lang="zh-CN" altLang="zh-CN" sz="2000" u="sng" dirty="0">
                <a:solidFill>
                  <a:schemeClr val="bg1"/>
                </a:solidFill>
              </a:rPr>
              <a:t>和</a:t>
            </a:r>
            <a:r>
              <a:rPr lang="en-US" altLang="zh-CN" sz="2000" u="sng" dirty="0"/>
              <a:t>1.5M</a:t>
            </a:r>
            <a:r>
              <a:rPr lang="zh-CN" altLang="zh-CN" sz="2000" u="sng" dirty="0"/>
              <a:t>波特率</a:t>
            </a:r>
            <a:r>
              <a:rPr lang="zh-CN" altLang="zh-CN" sz="2000" dirty="0">
                <a:solidFill>
                  <a:schemeClr val="bg1"/>
                </a:solidFill>
              </a:rPr>
              <a:t>；工作电压为</a:t>
            </a:r>
            <a:r>
              <a:rPr lang="en-US" altLang="zh-CN" sz="2000" u="sng" dirty="0">
                <a:solidFill>
                  <a:srgbClr val="FF0000"/>
                </a:solidFill>
              </a:rPr>
              <a:t>3.3V</a:t>
            </a:r>
            <a:r>
              <a:rPr lang="zh-CN" altLang="zh-CN" sz="2000" u="sng" dirty="0">
                <a:solidFill>
                  <a:srgbClr val="FF0000"/>
                </a:solidFill>
              </a:rPr>
              <a:t>时</a:t>
            </a:r>
            <a:r>
              <a:rPr lang="zh-CN" altLang="zh-CN" sz="2000" u="sng" dirty="0">
                <a:solidFill>
                  <a:schemeClr val="bg1"/>
                </a:solidFill>
              </a:rPr>
              <a:t>，最大时钟频率</a:t>
            </a:r>
            <a:r>
              <a:rPr lang="en-US" altLang="zh-CN" sz="2000" u="sng" dirty="0">
                <a:solidFill>
                  <a:schemeClr val="bg1"/>
                </a:solidFill>
              </a:rPr>
              <a:t>20MHz</a:t>
            </a:r>
            <a:r>
              <a:rPr lang="zh-CN" altLang="zh-CN" sz="2000" u="sng" dirty="0">
                <a:solidFill>
                  <a:schemeClr val="bg1"/>
                </a:solidFill>
              </a:rPr>
              <a:t>和</a:t>
            </a:r>
            <a:r>
              <a:rPr lang="en-US" altLang="zh-CN" sz="2000" u="sng" dirty="0">
                <a:solidFill>
                  <a:schemeClr val="bg1"/>
                </a:solidFill>
              </a:rPr>
              <a:t>1.25M</a:t>
            </a:r>
            <a:r>
              <a:rPr lang="zh-CN" altLang="zh-CN" sz="2000" u="sng" dirty="0">
                <a:solidFill>
                  <a:schemeClr val="bg1"/>
                </a:solidFill>
              </a:rPr>
              <a:t>波特率</a:t>
            </a:r>
            <a:r>
              <a:rPr lang="zh-CN" altLang="zh-CN" sz="2000" dirty="0">
                <a:solidFill>
                  <a:schemeClr val="bg1"/>
                </a:solidFill>
              </a:rPr>
              <a:t>；工作电压为</a:t>
            </a:r>
            <a:r>
              <a:rPr lang="en-US" altLang="zh-CN" sz="2000" u="sng" dirty="0">
                <a:solidFill>
                  <a:srgbClr val="FF0000"/>
                </a:solidFill>
              </a:rPr>
              <a:t>2.5V</a:t>
            </a:r>
            <a:r>
              <a:rPr lang="zh-CN" altLang="zh-CN" sz="2000" u="sng" dirty="0">
                <a:solidFill>
                  <a:srgbClr val="FF0000"/>
                </a:solidFill>
              </a:rPr>
              <a:t>时</a:t>
            </a:r>
            <a:r>
              <a:rPr lang="zh-CN" altLang="zh-CN" sz="2000" u="sng" dirty="0">
                <a:solidFill>
                  <a:schemeClr val="bg1"/>
                </a:solidFill>
              </a:rPr>
              <a:t>，最大时钟频率</a:t>
            </a:r>
            <a:r>
              <a:rPr lang="en-US" altLang="zh-CN" sz="2000" u="sng" dirty="0">
                <a:solidFill>
                  <a:schemeClr val="bg1"/>
                </a:solidFill>
              </a:rPr>
              <a:t>16MHz</a:t>
            </a:r>
            <a:r>
              <a:rPr lang="zh-CN" altLang="zh-CN" sz="2000" u="sng" dirty="0">
                <a:solidFill>
                  <a:schemeClr val="bg1"/>
                </a:solidFill>
              </a:rPr>
              <a:t>和</a:t>
            </a:r>
            <a:r>
              <a:rPr lang="en-US" altLang="zh-CN" sz="2000" u="sng" dirty="0"/>
              <a:t>1M</a:t>
            </a:r>
            <a:r>
              <a:rPr lang="zh-CN" altLang="zh-CN" sz="2000" u="sng" dirty="0"/>
              <a:t>波特率</a:t>
            </a:r>
            <a:r>
              <a:rPr lang="zh-CN" altLang="zh-CN" sz="2000" dirty="0">
                <a:solidFill>
                  <a:schemeClr val="bg1"/>
                </a:solidFill>
              </a:rPr>
              <a:t>；工作电压为</a:t>
            </a:r>
            <a:r>
              <a:rPr lang="en-US" altLang="zh-CN" sz="2000" u="sng" dirty="0">
                <a:solidFill>
                  <a:srgbClr val="FF0000"/>
                </a:solidFill>
              </a:rPr>
              <a:t>1.8V</a:t>
            </a:r>
            <a:r>
              <a:rPr lang="zh-CN" altLang="zh-CN" sz="2000" u="sng" dirty="0">
                <a:solidFill>
                  <a:srgbClr val="FF0000"/>
                </a:solidFill>
              </a:rPr>
              <a:t>时</a:t>
            </a:r>
            <a:r>
              <a:rPr lang="zh-CN" altLang="zh-CN" sz="2000" u="sng" dirty="0">
                <a:solidFill>
                  <a:schemeClr val="bg1"/>
                </a:solidFill>
              </a:rPr>
              <a:t>，最大时钟频率</a:t>
            </a:r>
            <a:r>
              <a:rPr lang="en-US" altLang="zh-CN" sz="2000" u="sng" dirty="0">
                <a:solidFill>
                  <a:schemeClr val="bg1"/>
                </a:solidFill>
              </a:rPr>
              <a:t>10MHz</a:t>
            </a:r>
            <a:r>
              <a:rPr lang="zh-CN" altLang="zh-CN" sz="2000" u="sng" dirty="0">
                <a:solidFill>
                  <a:schemeClr val="bg1"/>
                </a:solidFill>
              </a:rPr>
              <a:t>和</a:t>
            </a:r>
            <a:r>
              <a:rPr lang="en-US" altLang="zh-CN" sz="2000" u="sng" dirty="0"/>
              <a:t>625K</a:t>
            </a:r>
            <a:r>
              <a:rPr lang="zh-CN" altLang="zh-CN" sz="2000" u="sng" dirty="0"/>
              <a:t>波特率</a:t>
            </a:r>
            <a:r>
              <a:rPr lang="zh-CN" altLang="zh-CN" sz="2000" dirty="0">
                <a:solidFill>
                  <a:schemeClr val="bg1"/>
                </a:solidFill>
              </a:rPr>
              <a:t>；</a:t>
            </a:r>
            <a:endParaRPr lang="en-US" altLang="zh-CN" sz="2000" dirty="0">
              <a:solidFill>
                <a:schemeClr val="bg1"/>
              </a:solidFill>
            </a:endParaRPr>
          </a:p>
          <a:p>
            <a:r>
              <a:rPr lang="zh-CN" altLang="en-US" sz="2000" dirty="0"/>
              <a:t>可编程波特率发生器</a:t>
            </a:r>
            <a:r>
              <a:rPr lang="zh-CN" altLang="en-US" sz="2000" dirty="0">
                <a:solidFill>
                  <a:schemeClr val="bg1"/>
                </a:solidFill>
              </a:rPr>
              <a:t>；</a:t>
            </a:r>
            <a:endParaRPr lang="en-US" altLang="zh-CN" sz="2000" dirty="0">
              <a:solidFill>
                <a:schemeClr val="bg1"/>
              </a:solidFill>
            </a:endParaRPr>
          </a:p>
          <a:p>
            <a:r>
              <a:rPr lang="zh-CN" altLang="zh-CN" sz="2000" dirty="0">
                <a:solidFill>
                  <a:schemeClr val="bg1"/>
                </a:solidFill>
              </a:rPr>
              <a:t>定制数据帧中的</a:t>
            </a:r>
            <a:r>
              <a:rPr lang="zh-CN" altLang="zh-CN" sz="2000" dirty="0"/>
              <a:t>标准异步通信位</a:t>
            </a:r>
            <a:r>
              <a:rPr lang="zh-CN" altLang="zh-CN" sz="2000" dirty="0">
                <a:solidFill>
                  <a:schemeClr val="bg1"/>
                </a:solidFill>
              </a:rPr>
              <a:t>，如起始位、停止位、奇偶校验位等；完全可编程的串口特性，如</a:t>
            </a:r>
            <a:r>
              <a:rPr lang="en-US" altLang="zh-CN" sz="2000" dirty="0">
                <a:solidFill>
                  <a:schemeClr val="bg1"/>
                </a:solidFill>
              </a:rPr>
              <a:t>5~8</a:t>
            </a:r>
            <a:r>
              <a:rPr lang="zh-CN" altLang="zh-CN" sz="2000" dirty="0">
                <a:solidFill>
                  <a:schemeClr val="bg1"/>
                </a:solidFill>
              </a:rPr>
              <a:t>位数据位以及奇校验</a:t>
            </a:r>
            <a:r>
              <a:rPr lang="en-US" altLang="zh-CN" sz="2000" dirty="0">
                <a:solidFill>
                  <a:schemeClr val="bg1"/>
                </a:solidFill>
              </a:rPr>
              <a:t>/</a:t>
            </a:r>
            <a:r>
              <a:rPr lang="zh-CN" altLang="zh-CN" sz="2000" dirty="0">
                <a:solidFill>
                  <a:schemeClr val="bg1"/>
                </a:solidFill>
              </a:rPr>
              <a:t>偶校验</a:t>
            </a:r>
            <a:r>
              <a:rPr lang="en-US" altLang="zh-CN" sz="2000" dirty="0">
                <a:solidFill>
                  <a:schemeClr val="bg1"/>
                </a:solidFill>
              </a:rPr>
              <a:t>/</a:t>
            </a:r>
            <a:r>
              <a:rPr lang="zh-CN" altLang="zh-CN" sz="2000" dirty="0">
                <a:solidFill>
                  <a:schemeClr val="bg1"/>
                </a:solidFill>
              </a:rPr>
              <a:t>无校验位的生成与检测、</a:t>
            </a:r>
            <a:r>
              <a:rPr lang="en-US" altLang="zh-CN" sz="2000" dirty="0">
                <a:solidFill>
                  <a:schemeClr val="bg1"/>
                </a:solidFill>
              </a:rPr>
              <a:t>1</a:t>
            </a:r>
            <a:r>
              <a:rPr lang="zh-CN" altLang="zh-CN" sz="2000" dirty="0">
                <a:solidFill>
                  <a:schemeClr val="bg1"/>
                </a:solidFill>
              </a:rPr>
              <a:t>位</a:t>
            </a:r>
            <a:r>
              <a:rPr lang="en-US" altLang="zh-CN" sz="2000" dirty="0">
                <a:solidFill>
                  <a:schemeClr val="bg1"/>
                </a:solidFill>
              </a:rPr>
              <a:t>/1.5</a:t>
            </a:r>
            <a:r>
              <a:rPr lang="zh-CN" altLang="zh-CN" sz="2000" dirty="0">
                <a:solidFill>
                  <a:schemeClr val="bg1"/>
                </a:solidFill>
              </a:rPr>
              <a:t>位</a:t>
            </a:r>
            <a:r>
              <a:rPr lang="en-US" altLang="zh-CN" sz="2000" dirty="0">
                <a:solidFill>
                  <a:schemeClr val="bg1"/>
                </a:solidFill>
              </a:rPr>
              <a:t>/2</a:t>
            </a:r>
            <a:r>
              <a:rPr lang="zh-CN" altLang="zh-CN" sz="2000" dirty="0">
                <a:solidFill>
                  <a:schemeClr val="bg1"/>
                </a:solidFill>
              </a:rPr>
              <a:t>位停止位的生成等；</a:t>
            </a:r>
            <a:endParaRPr lang="en-US" altLang="zh-CN" sz="2000" dirty="0">
              <a:solidFill>
                <a:schemeClr val="bg1"/>
              </a:solidFill>
            </a:endParaRPr>
          </a:p>
          <a:p>
            <a:r>
              <a:rPr lang="zh-CN" altLang="zh-CN" sz="2000" dirty="0">
                <a:solidFill>
                  <a:schemeClr val="bg1"/>
                </a:solidFill>
              </a:rPr>
              <a:t>独立的接收时钟输入；</a:t>
            </a:r>
            <a:endParaRPr lang="en-US" altLang="zh-CN" sz="2000" dirty="0">
              <a:solidFill>
                <a:schemeClr val="bg1"/>
              </a:solidFill>
            </a:endParaRPr>
          </a:p>
          <a:p>
            <a:r>
              <a:rPr lang="zh-CN" altLang="zh-CN" sz="2000" dirty="0">
                <a:solidFill>
                  <a:schemeClr val="bg1"/>
                </a:solidFill>
              </a:rPr>
              <a:t>对发送、接收、线路状态以及数据</a:t>
            </a:r>
            <a:r>
              <a:rPr lang="zh-CN" altLang="zh-CN" sz="2000" dirty="0"/>
              <a:t>中断的独立控制</a:t>
            </a:r>
            <a:r>
              <a:rPr lang="zh-CN" altLang="zh-CN" sz="2000" dirty="0">
                <a:solidFill>
                  <a:schemeClr val="bg1"/>
                </a:solidFill>
              </a:rPr>
              <a:t>；</a:t>
            </a:r>
            <a:endParaRPr lang="en-US" altLang="zh-CN" sz="2000" dirty="0">
              <a:solidFill>
                <a:schemeClr val="bg1"/>
              </a:solidFill>
            </a:endParaRPr>
          </a:p>
          <a:p>
            <a:r>
              <a:rPr lang="zh-CN" altLang="zh-CN" sz="2000" dirty="0">
                <a:solidFill>
                  <a:schemeClr val="bg1"/>
                </a:solidFill>
              </a:rPr>
              <a:t>数据总线、控制总线的三态输出</a:t>
            </a:r>
            <a:r>
              <a:rPr lang="en-US" altLang="zh-CN" sz="2000" dirty="0"/>
              <a:t>TTL</a:t>
            </a:r>
            <a:r>
              <a:rPr lang="zh-CN" altLang="zh-CN" sz="2000" dirty="0"/>
              <a:t>驱动能力</a:t>
            </a:r>
            <a:r>
              <a:rPr lang="zh-CN" altLang="zh-CN" sz="2000" dirty="0">
                <a:solidFill>
                  <a:schemeClr val="bg1"/>
                </a:solidFill>
              </a:rPr>
              <a:t>；</a:t>
            </a:r>
            <a:endParaRPr lang="en-US" altLang="zh-CN" sz="2000" dirty="0">
              <a:solidFill>
                <a:schemeClr val="bg1"/>
              </a:solidFill>
            </a:endParaRPr>
          </a:p>
          <a:p>
            <a:r>
              <a:rPr lang="zh-CN" altLang="zh-CN" sz="2000" dirty="0">
                <a:solidFill>
                  <a:schemeClr val="bg1"/>
                </a:solidFill>
              </a:rPr>
              <a:t>具有优先级的中断系统控制；</a:t>
            </a:r>
            <a:endParaRPr lang="en-US" altLang="zh-CN" sz="2000" dirty="0">
              <a:solidFill>
                <a:schemeClr val="bg1"/>
              </a:solidFill>
            </a:endParaRPr>
          </a:p>
          <a:p>
            <a:r>
              <a:rPr lang="en-US" altLang="zh-CN" sz="2000" dirty="0">
                <a:solidFill>
                  <a:schemeClr val="bg1"/>
                </a:solidFill>
              </a:rPr>
              <a:t>Modem</a:t>
            </a:r>
            <a:r>
              <a:rPr lang="zh-CN" altLang="zh-CN" sz="2000" dirty="0">
                <a:solidFill>
                  <a:schemeClr val="bg1"/>
                </a:solidFill>
              </a:rPr>
              <a:t>控制功能，</a:t>
            </a:r>
            <a:r>
              <a:rPr lang="en-US" altLang="zh-CN" sz="2000" dirty="0">
                <a:solidFill>
                  <a:schemeClr val="bg1"/>
                </a:solidFill>
              </a:rPr>
              <a:t>CTS</a:t>
            </a:r>
            <a:r>
              <a:rPr lang="zh-CN" altLang="zh-CN" sz="2000" dirty="0">
                <a:solidFill>
                  <a:schemeClr val="bg1"/>
                </a:solidFill>
              </a:rPr>
              <a:t>、</a:t>
            </a:r>
            <a:r>
              <a:rPr lang="en-US" altLang="zh-CN" sz="2000" dirty="0">
                <a:solidFill>
                  <a:schemeClr val="bg1"/>
                </a:solidFill>
              </a:rPr>
              <a:t>RTS</a:t>
            </a:r>
            <a:r>
              <a:rPr lang="zh-CN" altLang="zh-CN" sz="2000" dirty="0">
                <a:solidFill>
                  <a:schemeClr val="bg1"/>
                </a:solidFill>
              </a:rPr>
              <a:t>、</a:t>
            </a:r>
            <a:r>
              <a:rPr lang="en-US" altLang="zh-CN" sz="2000" dirty="0">
                <a:solidFill>
                  <a:schemeClr val="bg1"/>
                </a:solidFill>
              </a:rPr>
              <a:t>DSR</a:t>
            </a:r>
            <a:r>
              <a:rPr lang="zh-CN" altLang="zh-CN" sz="2000" dirty="0">
                <a:solidFill>
                  <a:schemeClr val="bg1"/>
                </a:solidFill>
              </a:rPr>
              <a:t>、</a:t>
            </a:r>
            <a:r>
              <a:rPr lang="en-US" altLang="zh-CN" sz="2000" dirty="0">
                <a:solidFill>
                  <a:schemeClr val="bg1"/>
                </a:solidFill>
              </a:rPr>
              <a:t>DTR</a:t>
            </a:r>
            <a:r>
              <a:rPr lang="zh-CN" altLang="zh-CN" sz="2000" dirty="0">
                <a:solidFill>
                  <a:schemeClr val="bg1"/>
                </a:solidFill>
              </a:rPr>
              <a:t>、</a:t>
            </a:r>
            <a:r>
              <a:rPr lang="en-US" altLang="zh-CN" sz="2000" dirty="0">
                <a:solidFill>
                  <a:schemeClr val="bg1"/>
                </a:solidFill>
              </a:rPr>
              <a:t>RI</a:t>
            </a:r>
            <a:r>
              <a:rPr lang="zh-CN" altLang="zh-CN" sz="2000" dirty="0">
                <a:solidFill>
                  <a:schemeClr val="bg1"/>
                </a:solidFill>
              </a:rPr>
              <a:t>和</a:t>
            </a:r>
            <a:r>
              <a:rPr lang="en-US" altLang="zh-CN" sz="2000" dirty="0">
                <a:solidFill>
                  <a:schemeClr val="bg1"/>
                </a:solidFill>
              </a:rPr>
              <a:t>DCD</a:t>
            </a:r>
            <a:r>
              <a:rPr lang="zh-CN" altLang="zh-CN" sz="2000" dirty="0">
                <a:solidFill>
                  <a:schemeClr val="bg1"/>
                </a:solidFill>
              </a:rPr>
              <a:t>等引脚</a:t>
            </a:r>
            <a:r>
              <a:rPr lang="en-US" altLang="zh-CN" sz="2000" dirty="0">
                <a:solidFill>
                  <a:schemeClr val="bg1"/>
                </a:solidFill>
              </a:rPr>
              <a:t>……</a:t>
            </a:r>
            <a:endParaRPr lang="zh-CN" altLang="en-US" sz="2000" dirty="0">
              <a:solidFill>
                <a:schemeClr val="bg1"/>
              </a:solidFill>
            </a:endParaRPr>
          </a:p>
        </p:txBody>
      </p:sp>
      <p:sp>
        <p:nvSpPr>
          <p:cNvPr id="44544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F282C5C-6CAA-4F0F-B343-62C27E99B72D}" type="slidenum">
              <a:rPr kumimoji="0" lang="en-US" altLang="zh-CN" sz="1400" b="0" smtClean="0">
                <a:solidFill>
                  <a:schemeClr val="tx1"/>
                </a:solidFill>
              </a:rPr>
            </a:fld>
            <a:endParaRPr kumimoji="0" lang="en-US" altLang="zh-CN" sz="1400" b="0">
              <a:solidFill>
                <a:schemeClr val="tx1"/>
              </a:solidFill>
            </a:endParaRPr>
          </a:p>
        </p:txBody>
      </p:sp>
      <p:pic>
        <p:nvPicPr>
          <p:cNvPr id="445445" name="图片 5" descr="具有 16 字节 FIFO 的汽车类 1.8V 至 5V 双路 UART - TL16C2550-Q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94600" y="738188"/>
            <a:ext cx="1370013"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445443">
                                            <p:txEl>
                                              <p:pRg st="0" end="0"/>
                                            </p:txEl>
                                          </p:spTgt>
                                        </p:tgtEl>
                                        <p:attrNameLst>
                                          <p:attrName>style.opacity</p:attrName>
                                        </p:attrNameLst>
                                      </p:cBhvr>
                                      <p:to>
                                        <p:strVal val="0.15"/>
                                      </p:to>
                                    </p:set>
                                    <p:animEffect filter="image" prLst="opacity: 0.15">
                                      <p:cBhvr rctx="IE">
                                        <p:cTn id="7" dur="indefinite"/>
                                        <p:tgtEl>
                                          <p:spTgt spid="445443">
                                            <p:txEl>
                                              <p:pRg st="0" end="0"/>
                                            </p:txEl>
                                          </p:spTgt>
                                        </p:tgtEl>
                                      </p:cBhvr>
                                    </p:animEffect>
                                  </p:childTnLst>
                                </p:cTn>
                              </p:par>
                              <p:par>
                                <p:cTn id="8" presetID="9" presetClass="emph" presetSubtype="0" grpId="0" nodeType="withEffect">
                                  <p:stCondLst>
                                    <p:cond delay="0"/>
                                  </p:stCondLst>
                                  <p:childTnLst>
                                    <p:set>
                                      <p:cBhvr rctx="PPT">
                                        <p:cTn id="9" dur="indefinite"/>
                                        <p:tgtEl>
                                          <p:spTgt spid="445443">
                                            <p:txEl>
                                              <p:pRg st="1" end="1"/>
                                            </p:txEl>
                                          </p:spTgt>
                                        </p:tgtEl>
                                        <p:attrNameLst>
                                          <p:attrName>style.opacity</p:attrName>
                                        </p:attrNameLst>
                                      </p:cBhvr>
                                      <p:to>
                                        <p:strVal val="0.15"/>
                                      </p:to>
                                    </p:set>
                                    <p:animEffect filter="image" prLst="opacity: 0.15">
                                      <p:cBhvr rctx="IE">
                                        <p:cTn id="10" dur="indefinite"/>
                                        <p:tgtEl>
                                          <p:spTgt spid="445443">
                                            <p:txEl>
                                              <p:pRg st="1" end="1"/>
                                            </p:txEl>
                                          </p:spTgt>
                                        </p:tgtEl>
                                      </p:cBhvr>
                                    </p:animEffect>
                                  </p:childTnLst>
                                </p:cTn>
                              </p:par>
                              <p:par>
                                <p:cTn id="11" presetID="9" presetClass="emph" presetSubtype="0" grpId="0" nodeType="withEffect">
                                  <p:stCondLst>
                                    <p:cond delay="0"/>
                                  </p:stCondLst>
                                  <p:childTnLst>
                                    <p:set>
                                      <p:cBhvr rctx="PPT">
                                        <p:cTn id="12" dur="indefinite"/>
                                        <p:tgtEl>
                                          <p:spTgt spid="445443">
                                            <p:txEl>
                                              <p:pRg st="2" end="2"/>
                                            </p:txEl>
                                          </p:spTgt>
                                        </p:tgtEl>
                                        <p:attrNameLst>
                                          <p:attrName>style.opacity</p:attrName>
                                        </p:attrNameLst>
                                      </p:cBhvr>
                                      <p:to>
                                        <p:strVal val="0.15"/>
                                      </p:to>
                                    </p:set>
                                    <p:animEffect filter="image" prLst="opacity: 0.15">
                                      <p:cBhvr rctx="IE">
                                        <p:cTn id="13" dur="indefinite"/>
                                        <p:tgtEl>
                                          <p:spTgt spid="445443">
                                            <p:txEl>
                                              <p:pRg st="2" end="2"/>
                                            </p:txEl>
                                          </p:spTgt>
                                        </p:tgtEl>
                                      </p:cBhvr>
                                    </p:animEffect>
                                  </p:childTnLst>
                                </p:cTn>
                              </p:par>
                              <p:par>
                                <p:cTn id="14" presetID="9" presetClass="emph" presetSubtype="0" grpId="0" nodeType="withEffect">
                                  <p:stCondLst>
                                    <p:cond delay="0"/>
                                  </p:stCondLst>
                                  <p:childTnLst>
                                    <p:set>
                                      <p:cBhvr rctx="PPT">
                                        <p:cTn id="15" dur="indefinite"/>
                                        <p:tgtEl>
                                          <p:spTgt spid="445443">
                                            <p:txEl>
                                              <p:pRg st="3" end="3"/>
                                            </p:txEl>
                                          </p:spTgt>
                                        </p:tgtEl>
                                        <p:attrNameLst>
                                          <p:attrName>style.opacity</p:attrName>
                                        </p:attrNameLst>
                                      </p:cBhvr>
                                      <p:to>
                                        <p:strVal val="0.15"/>
                                      </p:to>
                                    </p:set>
                                    <p:animEffect filter="image" prLst="opacity: 0.15">
                                      <p:cBhvr rctx="IE">
                                        <p:cTn id="16" dur="indefinite"/>
                                        <p:tgtEl>
                                          <p:spTgt spid="445443">
                                            <p:txEl>
                                              <p:pRg st="3" end="3"/>
                                            </p:txEl>
                                          </p:spTgt>
                                        </p:tgtEl>
                                      </p:cBhvr>
                                    </p:animEffect>
                                  </p:childTnLst>
                                </p:cTn>
                              </p:par>
                              <p:par>
                                <p:cTn id="17" presetID="9" presetClass="emph" presetSubtype="0" grpId="0" nodeType="withEffect">
                                  <p:stCondLst>
                                    <p:cond delay="0"/>
                                  </p:stCondLst>
                                  <p:childTnLst>
                                    <p:set>
                                      <p:cBhvr rctx="PPT">
                                        <p:cTn id="18" dur="indefinite"/>
                                        <p:tgtEl>
                                          <p:spTgt spid="445443">
                                            <p:txEl>
                                              <p:pRg st="4" end="4"/>
                                            </p:txEl>
                                          </p:spTgt>
                                        </p:tgtEl>
                                        <p:attrNameLst>
                                          <p:attrName>style.opacity</p:attrName>
                                        </p:attrNameLst>
                                      </p:cBhvr>
                                      <p:to>
                                        <p:strVal val="0.15"/>
                                      </p:to>
                                    </p:set>
                                    <p:animEffect filter="image" prLst="opacity: 0.15">
                                      <p:cBhvr rctx="IE">
                                        <p:cTn id="19" dur="indefinite"/>
                                        <p:tgtEl>
                                          <p:spTgt spid="445443">
                                            <p:txEl>
                                              <p:pRg st="4" end="4"/>
                                            </p:txEl>
                                          </p:spTgt>
                                        </p:tgtEl>
                                      </p:cBhvr>
                                    </p:animEffect>
                                  </p:childTnLst>
                                </p:cTn>
                              </p:par>
                              <p:par>
                                <p:cTn id="20" presetID="9" presetClass="emph" presetSubtype="0" grpId="0" nodeType="withEffect">
                                  <p:stCondLst>
                                    <p:cond delay="0"/>
                                  </p:stCondLst>
                                  <p:childTnLst>
                                    <p:set>
                                      <p:cBhvr rctx="PPT">
                                        <p:cTn id="21" dur="indefinite"/>
                                        <p:tgtEl>
                                          <p:spTgt spid="445443">
                                            <p:txEl>
                                              <p:pRg st="5" end="5"/>
                                            </p:txEl>
                                          </p:spTgt>
                                        </p:tgtEl>
                                        <p:attrNameLst>
                                          <p:attrName>style.opacity</p:attrName>
                                        </p:attrNameLst>
                                      </p:cBhvr>
                                      <p:to>
                                        <p:strVal val="0.15"/>
                                      </p:to>
                                    </p:set>
                                    <p:animEffect filter="image" prLst="opacity: 0.15">
                                      <p:cBhvr rctx="IE">
                                        <p:cTn id="22" dur="indefinite"/>
                                        <p:tgtEl>
                                          <p:spTgt spid="445443">
                                            <p:txEl>
                                              <p:pRg st="5" end="5"/>
                                            </p:txEl>
                                          </p:spTgt>
                                        </p:tgtEl>
                                      </p:cBhvr>
                                    </p:animEffect>
                                  </p:childTnLst>
                                </p:cTn>
                              </p:par>
                              <p:par>
                                <p:cTn id="23" presetID="9" presetClass="emph" presetSubtype="0" grpId="0" nodeType="withEffect">
                                  <p:stCondLst>
                                    <p:cond delay="0"/>
                                  </p:stCondLst>
                                  <p:childTnLst>
                                    <p:set>
                                      <p:cBhvr rctx="PPT">
                                        <p:cTn id="24" dur="indefinite"/>
                                        <p:tgtEl>
                                          <p:spTgt spid="445443">
                                            <p:txEl>
                                              <p:pRg st="6" end="6"/>
                                            </p:txEl>
                                          </p:spTgt>
                                        </p:tgtEl>
                                        <p:attrNameLst>
                                          <p:attrName>style.opacity</p:attrName>
                                        </p:attrNameLst>
                                      </p:cBhvr>
                                      <p:to>
                                        <p:strVal val="0.15"/>
                                      </p:to>
                                    </p:set>
                                    <p:animEffect filter="image" prLst="opacity: 0.15">
                                      <p:cBhvr rctx="IE">
                                        <p:cTn id="25" dur="indefinite"/>
                                        <p:tgtEl>
                                          <p:spTgt spid="445443">
                                            <p:txEl>
                                              <p:pRg st="6" end="6"/>
                                            </p:txEl>
                                          </p:spTgt>
                                        </p:tgtEl>
                                      </p:cBhvr>
                                    </p:animEffect>
                                  </p:childTnLst>
                                </p:cTn>
                              </p:par>
                              <p:par>
                                <p:cTn id="26" presetID="9" presetClass="emph" presetSubtype="0" grpId="0" nodeType="withEffect">
                                  <p:stCondLst>
                                    <p:cond delay="0"/>
                                  </p:stCondLst>
                                  <p:childTnLst>
                                    <p:set>
                                      <p:cBhvr rctx="PPT">
                                        <p:cTn id="27" dur="indefinite"/>
                                        <p:tgtEl>
                                          <p:spTgt spid="445443">
                                            <p:txEl>
                                              <p:pRg st="7" end="7"/>
                                            </p:txEl>
                                          </p:spTgt>
                                        </p:tgtEl>
                                        <p:attrNameLst>
                                          <p:attrName>style.opacity</p:attrName>
                                        </p:attrNameLst>
                                      </p:cBhvr>
                                      <p:to>
                                        <p:strVal val="0.15"/>
                                      </p:to>
                                    </p:set>
                                    <p:animEffect filter="image" prLst="opacity: 0.15">
                                      <p:cBhvr rctx="IE">
                                        <p:cTn id="28" dur="indefinite"/>
                                        <p:tgtEl>
                                          <p:spTgt spid="445443">
                                            <p:txEl>
                                              <p:pRg st="7" end="7"/>
                                            </p:txEl>
                                          </p:spTgt>
                                        </p:tgtEl>
                                      </p:cBhvr>
                                    </p:animEffect>
                                  </p:childTnLst>
                                </p:cTn>
                              </p:par>
                              <p:par>
                                <p:cTn id="29" presetID="9" presetClass="emph" presetSubtype="0" grpId="0" nodeType="withEffect">
                                  <p:stCondLst>
                                    <p:cond delay="0"/>
                                  </p:stCondLst>
                                  <p:childTnLst>
                                    <p:set>
                                      <p:cBhvr rctx="PPT">
                                        <p:cTn id="30" dur="indefinite"/>
                                        <p:tgtEl>
                                          <p:spTgt spid="445443">
                                            <p:txEl>
                                              <p:pRg st="8" end="8"/>
                                            </p:txEl>
                                          </p:spTgt>
                                        </p:tgtEl>
                                        <p:attrNameLst>
                                          <p:attrName>style.opacity</p:attrName>
                                        </p:attrNameLst>
                                      </p:cBhvr>
                                      <p:to>
                                        <p:strVal val="0.15"/>
                                      </p:to>
                                    </p:set>
                                    <p:animEffect filter="image" prLst="opacity: 0.15">
                                      <p:cBhvr rctx="IE">
                                        <p:cTn id="31" dur="indefinite"/>
                                        <p:tgtEl>
                                          <p:spTgt spid="445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内容占位符 2"/>
          <p:cNvSpPr txBox="1"/>
          <p:nvPr/>
        </p:nvSpPr>
        <p:spPr>
          <a:xfrm>
            <a:off x="532335" y="1122363"/>
            <a:ext cx="8071485" cy="5087434"/>
          </a:xfrm>
          <a:prstGeom prst="rect">
            <a:avLst/>
          </a:prstGeom>
        </p:spPr>
        <p:txBody>
          <a:bodyPr vert="horz" lIns="91440" tIns="45720" rIns="91440" bIns="45720" rtlCol="0">
            <a:normAutofit/>
          </a:bodyPr>
          <a:lstStyle>
            <a:lvl1pPr marL="342900" indent="-342900" algn="just" defTabSz="457200" rtl="0" eaLnBrk="1" latinLnBrk="0" hangingPunct="1">
              <a:lnSpc>
                <a:spcPts val="2800"/>
              </a:lnSpc>
              <a:spcBef>
                <a:spcPts val="0"/>
              </a:spcBef>
              <a:spcAft>
                <a:spcPts val="0"/>
              </a:spcAft>
              <a:buClr>
                <a:srgbClr val="0070C0"/>
              </a:buClr>
              <a:buSzPct val="80000"/>
              <a:buFont typeface="Wingdings" panose="05000000000000000000" pitchFamily="2" charset="2"/>
              <a:buChar char="p"/>
              <a:defRPr sz="2600" b="0" i="0" kern="1200">
                <a:solidFill>
                  <a:srgbClr val="0000CC"/>
                </a:solidFill>
                <a:latin typeface="+mj-lt"/>
                <a:ea typeface="+mj-ea"/>
                <a:cs typeface="+mj-cs"/>
              </a:defRPr>
            </a:lvl1pPr>
            <a:lvl2pPr marL="742950" indent="-285750" algn="just" defTabSz="457200" rtl="0" eaLnBrk="1" latinLnBrk="0" hangingPunct="1">
              <a:lnSpc>
                <a:spcPts val="2800"/>
              </a:lnSpc>
              <a:spcBef>
                <a:spcPts val="0"/>
              </a:spcBef>
              <a:spcAft>
                <a:spcPts val="0"/>
              </a:spcAft>
              <a:buClr>
                <a:srgbClr val="00B050"/>
              </a:buClr>
              <a:buSzPct val="75000"/>
              <a:buFont typeface="Wingdings" panose="05000000000000000000" pitchFamily="2" charset="2"/>
              <a:buChar char="Ø"/>
              <a:defRPr sz="2400" b="0" i="0" kern="1200">
                <a:solidFill>
                  <a:srgbClr val="002060"/>
                </a:solidFill>
                <a:latin typeface="+mj-lt"/>
                <a:ea typeface="+mj-ea"/>
                <a:cs typeface="+mj-cs"/>
              </a:defRPr>
            </a:lvl2pPr>
            <a:lvl3pPr marL="1143000" indent="-228600" algn="just" defTabSz="457200" rtl="0" eaLnBrk="1" latinLnBrk="0" hangingPunct="1">
              <a:lnSpc>
                <a:spcPts val="2800"/>
              </a:lnSpc>
              <a:spcBef>
                <a:spcPts val="0"/>
              </a:spcBef>
              <a:spcAft>
                <a:spcPts val="0"/>
              </a:spcAft>
              <a:buClr>
                <a:srgbClr val="FF00FF"/>
              </a:buClr>
              <a:buSzPct val="80000"/>
              <a:buFont typeface="Wingdings" panose="05000000000000000000" pitchFamily="2" charset="2"/>
              <a:buChar char="l"/>
              <a:defRPr sz="2000" b="0" i="0" kern="1200">
                <a:solidFill>
                  <a:schemeClr val="bg1">
                    <a:lumMod val="85000"/>
                    <a:lumOff val="15000"/>
                  </a:schemeClr>
                </a:solidFill>
                <a:latin typeface="+mj-lt"/>
                <a:ea typeface="+mj-ea"/>
                <a:cs typeface="+mj-cs"/>
              </a:defRPr>
            </a:lvl3pPr>
            <a:lvl4pPr marL="16002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800" b="0" i="0" kern="1200">
                <a:solidFill>
                  <a:srgbClr val="00B050"/>
                </a:solidFill>
                <a:latin typeface="+mj-lt"/>
                <a:ea typeface="+mj-ea"/>
                <a:cs typeface="+mj-cs"/>
              </a:defRPr>
            </a:lvl4pPr>
            <a:lvl5pPr marL="2057400" indent="-228600" algn="just" defTabSz="457200" rtl="0" eaLnBrk="1" latinLnBrk="0" hangingPunct="1">
              <a:lnSpc>
                <a:spcPts val="2800"/>
              </a:lnSpc>
              <a:spcBef>
                <a:spcPts val="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panose="05040102010807070707" charset="2"/>
              <a:buChar char=""/>
              <a:defRPr sz="1400" b="0" i="0" kern="1200">
                <a:solidFill>
                  <a:schemeClr val="tx1"/>
                </a:solidFill>
                <a:latin typeface="+mj-lt"/>
                <a:ea typeface="+mj-ea"/>
                <a:cs typeface="+mj-cs"/>
              </a:defRPr>
            </a:lvl9pPr>
          </a:lstStyle>
          <a:p>
            <a:r>
              <a:rPr lang="en-US" altLang="zh-CN" sz="2400" dirty="0"/>
              <a:t>UART</a:t>
            </a:r>
            <a:r>
              <a:rPr lang="zh-CN" altLang="zh-CN" sz="2400" dirty="0"/>
              <a:t>与</a:t>
            </a:r>
            <a:r>
              <a:rPr lang="en-US" altLang="zh-CN" sz="2400" dirty="0"/>
              <a:t>EIA RS-232</a:t>
            </a:r>
            <a:r>
              <a:rPr lang="zh-CN" altLang="zh-CN" sz="2400" dirty="0"/>
              <a:t>、</a:t>
            </a:r>
            <a:r>
              <a:rPr lang="en-US" altLang="zh-CN" sz="2400" dirty="0"/>
              <a:t>RS-422</a:t>
            </a:r>
            <a:r>
              <a:rPr lang="zh-CN" altLang="zh-CN" sz="2400" dirty="0"/>
              <a:t>、</a:t>
            </a:r>
            <a:r>
              <a:rPr lang="en-US" altLang="zh-CN" sz="2400" dirty="0"/>
              <a:t>RS-485</a:t>
            </a:r>
            <a:endParaRPr lang="en-US" altLang="zh-CN" sz="2400" dirty="0"/>
          </a:p>
          <a:p>
            <a:pPr lvl="1"/>
            <a:r>
              <a:rPr lang="en-US" altLang="zh-CN" sz="2000" dirty="0"/>
              <a:t>UART</a:t>
            </a:r>
            <a:r>
              <a:rPr lang="zh-CN" altLang="zh-CN" sz="2000" dirty="0"/>
              <a:t>规范主要定义了</a:t>
            </a:r>
            <a:r>
              <a:rPr lang="en-US" altLang="zh-CN" sz="2000" dirty="0"/>
              <a:t>TTL</a:t>
            </a:r>
            <a:r>
              <a:rPr lang="zh-CN" altLang="zh-CN" sz="2000" dirty="0"/>
              <a:t>电平的可配置通信数据格式以及通信速率、异步采样机制</a:t>
            </a:r>
            <a:r>
              <a:rPr lang="en-US" altLang="zh-CN" sz="2000" dirty="0"/>
              <a:t>;</a:t>
            </a:r>
            <a:endParaRPr lang="en-US" altLang="zh-CN" sz="2000" dirty="0"/>
          </a:p>
          <a:p>
            <a:pPr lvl="1"/>
            <a:r>
              <a:rPr lang="zh-CN" altLang="zh-CN" sz="2000" dirty="0"/>
              <a:t>根据不同类型和距离的外设连接需求，还可以对物理层进行定制和扩展，典型的如</a:t>
            </a:r>
            <a:r>
              <a:rPr lang="en-US" altLang="zh-CN" sz="2000" dirty="0"/>
              <a:t>RS-232</a:t>
            </a:r>
            <a:r>
              <a:rPr lang="zh-CN" altLang="zh-CN" sz="2000" dirty="0"/>
              <a:t>、</a:t>
            </a:r>
            <a:r>
              <a:rPr lang="en-US" altLang="zh-CN" sz="2000" dirty="0"/>
              <a:t>RS-422</a:t>
            </a:r>
            <a:r>
              <a:rPr lang="zh-CN" altLang="zh-CN" sz="2000" dirty="0"/>
              <a:t>、</a:t>
            </a:r>
            <a:r>
              <a:rPr lang="en-US" altLang="zh-CN" sz="2000" dirty="0"/>
              <a:t>RS-485</a:t>
            </a:r>
            <a:r>
              <a:rPr lang="zh-CN" altLang="zh-CN" sz="2000" dirty="0"/>
              <a:t>等。</a:t>
            </a:r>
            <a:endParaRPr lang="zh-CN" altLang="en-US" sz="2000" dirty="0"/>
          </a:p>
        </p:txBody>
      </p:sp>
      <p:sp>
        <p:nvSpPr>
          <p:cNvPr id="7" name="矩形 6"/>
          <p:cNvSpPr/>
          <p:nvPr/>
        </p:nvSpPr>
        <p:spPr>
          <a:xfrm>
            <a:off x="1423622" y="5407434"/>
            <a:ext cx="2316660" cy="307777"/>
          </a:xfrm>
          <a:prstGeom prst="rect">
            <a:avLst/>
          </a:prstGeom>
        </p:spPr>
        <p:txBody>
          <a:bodyPr wrap="none">
            <a:spAutoFit/>
          </a:bodyPr>
          <a:lstStyle/>
          <a:p>
            <a:r>
              <a:rPr lang="en-US" altLang="zh-CN" sz="1400" kern="100" dirty="0">
                <a:solidFill>
                  <a:schemeClr val="bg1"/>
                </a:solidFill>
                <a:latin typeface="Times New Roman" panose="02020603050405020304" pitchFamily="18" charset="0"/>
              </a:rPr>
              <a:t>TTL</a:t>
            </a:r>
            <a:r>
              <a:rPr lang="zh-CN" altLang="zh-CN" sz="1400" kern="100" dirty="0">
                <a:solidFill>
                  <a:schemeClr val="bg1"/>
                </a:solidFill>
                <a:latin typeface="Times New Roman" panose="02020603050405020304" pitchFamily="18" charset="0"/>
                <a:cs typeface="Times New Roman" panose="02020603050405020304" pitchFamily="18" charset="0"/>
              </a:rPr>
              <a:t>电平与</a:t>
            </a:r>
            <a:r>
              <a:rPr lang="en-US" altLang="zh-CN" sz="1400" kern="100" dirty="0">
                <a:solidFill>
                  <a:schemeClr val="bg1"/>
                </a:solidFill>
                <a:latin typeface="Times New Roman" panose="02020603050405020304" pitchFamily="18" charset="0"/>
              </a:rPr>
              <a:t>RS-232</a:t>
            </a:r>
            <a:r>
              <a:rPr lang="zh-CN" altLang="zh-CN" sz="1400" kern="100" dirty="0">
                <a:solidFill>
                  <a:schemeClr val="bg1"/>
                </a:solidFill>
                <a:latin typeface="Times New Roman" panose="02020603050405020304" pitchFamily="18" charset="0"/>
                <a:cs typeface="Times New Roman" panose="02020603050405020304" pitchFamily="18" charset="0"/>
              </a:rPr>
              <a:t>逻辑电平</a:t>
            </a:r>
            <a:endParaRPr lang="zh-CN" altLang="en-US" sz="1400" dirty="0">
              <a:solidFill>
                <a:schemeClr val="bg1"/>
              </a:solidFill>
            </a:endParaRPr>
          </a:p>
        </p:txBody>
      </p:sp>
      <p:pic>
        <p:nvPicPr>
          <p:cNvPr id="16" name="图片 15"/>
          <p:cNvPicPr>
            <a:picLocks noChangeAspect="1"/>
          </p:cNvPicPr>
          <p:nvPr/>
        </p:nvPicPr>
        <p:blipFill>
          <a:blip r:embed="rId1"/>
          <a:stretch>
            <a:fillRect/>
          </a:stretch>
        </p:blipFill>
        <p:spPr>
          <a:xfrm>
            <a:off x="4592188" y="3875397"/>
            <a:ext cx="4105275" cy="1685925"/>
          </a:xfrm>
          <a:prstGeom prst="rect">
            <a:avLst/>
          </a:prstGeom>
        </p:spPr>
      </p:pic>
      <p:pic>
        <p:nvPicPr>
          <p:cNvPr id="19" name="图片 18"/>
          <p:cNvPicPr>
            <a:picLocks noChangeAspect="1"/>
          </p:cNvPicPr>
          <p:nvPr/>
        </p:nvPicPr>
        <p:blipFill>
          <a:blip r:embed="rId2"/>
          <a:stretch>
            <a:fillRect/>
          </a:stretch>
        </p:blipFill>
        <p:spPr>
          <a:xfrm>
            <a:off x="1121397" y="3626289"/>
            <a:ext cx="3035824" cy="1696034"/>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5">
                                            <p:txEl>
                                              <p:pRg st="1" end="1"/>
                                            </p:txEl>
                                          </p:spTgt>
                                        </p:tgtEl>
                                        <p:attrNameLst>
                                          <p:attrName>style.opacity</p:attrName>
                                        </p:attrNameLst>
                                      </p:cBhvr>
                                      <p:to>
                                        <p:strVal val="0.15"/>
                                      </p:to>
                                    </p:set>
                                    <p:animEffect filter="image" prLst="opacity: 0.15">
                                      <p:cBhvr rctx="IE">
                                        <p:cTn id="7" dur="indefinite"/>
                                        <p:tgtEl>
                                          <p:spTgt spid="5">
                                            <p:txEl>
                                              <p:pRg st="1" end="1"/>
                                            </p:txEl>
                                          </p:spTgt>
                                        </p:tgtEl>
                                      </p:cBhvr>
                                    </p:animEffect>
                                  </p:childTnLst>
                                </p:cTn>
                              </p:par>
                              <p:par>
                                <p:cTn id="8" presetID="9" presetClass="emph" presetSubtype="0" nodeType="withEffect">
                                  <p:stCondLst>
                                    <p:cond delay="0"/>
                                  </p:stCondLst>
                                  <p:childTnLst>
                                    <p:set>
                                      <p:cBhvr rctx="PPT">
                                        <p:cTn id="9" dur="indefinite"/>
                                        <p:tgtEl>
                                          <p:spTgt spid="5">
                                            <p:txEl>
                                              <p:pRg st="2" end="2"/>
                                            </p:txEl>
                                          </p:spTgt>
                                        </p:tgtEl>
                                        <p:attrNameLst>
                                          <p:attrName>style.opacity</p:attrName>
                                        </p:attrNameLst>
                                      </p:cBhvr>
                                      <p:to>
                                        <p:strVal val="0.15"/>
                                      </p:to>
                                    </p:set>
                                    <p:animEffect filter="image" prLst="opacity: 0.15">
                                      <p:cBhvr rctx="IE">
                                        <p:cTn id="10" dur="indefinite"/>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内容占位符 14"/>
          <p:cNvSpPr>
            <a:spLocks noGrp="1"/>
          </p:cNvSpPr>
          <p:nvPr>
            <p:ph idx="1"/>
          </p:nvPr>
        </p:nvSpPr>
        <p:spPr>
          <a:xfrm>
            <a:off x="571499" y="1206631"/>
            <a:ext cx="8071485" cy="5079876"/>
          </a:xfrm>
        </p:spPr>
        <p:txBody>
          <a:bodyPr>
            <a:normAutofit/>
          </a:bodyPr>
          <a:lstStyle/>
          <a:p>
            <a:r>
              <a:rPr lang="en-US" altLang="zh-CN" sz="2000" kern="100" dirty="0">
                <a:latin typeface="Times New Roman" panose="02020603050405020304" pitchFamily="18" charset="0"/>
              </a:rPr>
              <a:t>RS-232</a:t>
            </a:r>
            <a:r>
              <a:rPr lang="zh-CN" altLang="zh-CN" sz="2000" kern="100" dirty="0">
                <a:latin typeface="Times New Roman" panose="02020603050405020304" pitchFamily="18" charset="0"/>
                <a:cs typeface="Times New Roman" panose="02020603050405020304" pitchFamily="18" charset="0"/>
              </a:rPr>
              <a:t>优点</a:t>
            </a:r>
            <a:r>
              <a:rPr lang="zh-CN" altLang="en-US" sz="2000" kern="100" dirty="0">
                <a:latin typeface="Times New Roman" panose="02020603050405020304" pitchFamily="18" charset="0"/>
                <a:cs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可以简单地实现与外部设备的串行双工通信</a:t>
            </a:r>
            <a:r>
              <a:rPr lang="zh-CN" altLang="en-US" sz="2000" kern="100" dirty="0">
                <a:latin typeface="Times New Roman" panose="02020603050405020304" pitchFamily="18" charset="0"/>
                <a:cs typeface="Times New Roman" panose="02020603050405020304" pitchFamily="18" charset="0"/>
              </a:rPr>
              <a:t>；</a:t>
            </a:r>
            <a:endParaRPr lang="en-US" altLang="zh-CN" sz="2000" kern="100" dirty="0">
              <a:latin typeface="Times New Roman" panose="02020603050405020304" pitchFamily="18" charset="0"/>
              <a:cs typeface="Times New Roman" panose="02020603050405020304" pitchFamily="18" charset="0"/>
            </a:endParaRPr>
          </a:p>
          <a:p>
            <a:r>
              <a:rPr lang="zh-CN" altLang="zh-CN" sz="2000" b="1" kern="100" dirty="0">
                <a:solidFill>
                  <a:srgbClr val="FF0000"/>
                </a:solidFill>
                <a:latin typeface="Times New Roman" panose="02020603050405020304" pitchFamily="18" charset="0"/>
                <a:cs typeface="Times New Roman" panose="02020603050405020304" pitchFamily="18" charset="0"/>
              </a:rPr>
              <a:t>缺点非常明显</a:t>
            </a:r>
            <a:r>
              <a:rPr lang="zh-CN" altLang="en-US" sz="2000" b="1" kern="100" dirty="0">
                <a:solidFill>
                  <a:srgbClr val="FF0000"/>
                </a:solidFill>
                <a:latin typeface="Times New Roman" panose="02020603050405020304" pitchFamily="18" charset="0"/>
                <a:cs typeface="Times New Roman" panose="02020603050405020304" pitchFamily="18" charset="0"/>
              </a:rPr>
              <a:t>：</a:t>
            </a:r>
            <a:r>
              <a:rPr lang="zh-CN" altLang="zh-CN" sz="2000" kern="100" dirty="0">
                <a:latin typeface="Times New Roman" panose="02020603050405020304" pitchFamily="18" charset="0"/>
                <a:cs typeface="Times New Roman" panose="02020603050405020304" pitchFamily="18" charset="0"/>
              </a:rPr>
              <a:t>由于采用单端通信模式，接口信号电平高、线路抗干扰能力差，只适合于近距离、较低速度的数据通信。</a:t>
            </a:r>
            <a:endParaRPr lang="zh-CN" altLang="en-US" sz="2000" dirty="0"/>
          </a:p>
          <a:p>
            <a:r>
              <a:rPr lang="en-US" altLang="zh-CN" sz="2000" dirty="0"/>
              <a:t>EIA/TIA-422</a:t>
            </a:r>
            <a:r>
              <a:rPr lang="zh-CN" altLang="zh-CN" sz="2000" dirty="0"/>
              <a:t>串行通信兼容</a:t>
            </a:r>
            <a:r>
              <a:rPr lang="en-US" altLang="zh-CN" sz="2000" dirty="0"/>
              <a:t>UART</a:t>
            </a:r>
            <a:r>
              <a:rPr lang="zh-CN" altLang="zh-CN" sz="2000" dirty="0"/>
              <a:t>的数据帧标准</a:t>
            </a:r>
            <a:r>
              <a:rPr lang="zh-CN" altLang="en-US" sz="2000" dirty="0"/>
              <a:t>；</a:t>
            </a:r>
            <a:endParaRPr lang="en-US" altLang="zh-CN" sz="2000" dirty="0"/>
          </a:p>
          <a:p>
            <a:r>
              <a:rPr lang="zh-CN" altLang="zh-CN" sz="2000" dirty="0"/>
              <a:t>定义了差分信号电气特性</a:t>
            </a:r>
            <a:r>
              <a:rPr lang="zh-CN" altLang="en-US" sz="2000" dirty="0"/>
              <a:t>；</a:t>
            </a:r>
            <a:endParaRPr lang="en-US" altLang="zh-CN" sz="2000" dirty="0"/>
          </a:p>
          <a:p>
            <a:r>
              <a:rPr lang="zh-CN" altLang="zh-CN" sz="2000" dirty="0"/>
              <a:t>支持一主多从的多站通信模式。</a:t>
            </a:r>
            <a:endParaRPr lang="zh-CN" altLang="en-US" sz="20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11" name="矩形 10"/>
          <p:cNvSpPr/>
          <p:nvPr/>
        </p:nvSpPr>
        <p:spPr>
          <a:xfrm>
            <a:off x="466085" y="723901"/>
            <a:ext cx="7216014" cy="369332"/>
          </a:xfrm>
          <a:prstGeom prst="rect">
            <a:avLst/>
          </a:prstGeom>
        </p:spPr>
        <p:txBody>
          <a:bodyPr wrap="square">
            <a:spAutoFit/>
          </a:bodyPr>
          <a:lstStyle/>
          <a:p>
            <a:r>
              <a:rPr lang="en-US" altLang="zh-CN" kern="100" dirty="0">
                <a:solidFill>
                  <a:srgbClr val="C00000"/>
                </a:solidFill>
                <a:latin typeface="Times New Roman" panose="02020603050405020304" pitchFamily="18" charset="0"/>
              </a:rPr>
              <a:t>EIA/TIA-422</a:t>
            </a:r>
            <a:r>
              <a:rPr lang="zh-CN" altLang="zh-CN" kern="100" dirty="0">
                <a:solidFill>
                  <a:srgbClr val="C00000"/>
                </a:solidFill>
                <a:latin typeface="Times New Roman" panose="02020603050405020304" pitchFamily="18" charset="0"/>
                <a:cs typeface="Times New Roman" panose="02020603050405020304" pitchFamily="18" charset="0"/>
              </a:rPr>
              <a:t>是</a:t>
            </a:r>
            <a:r>
              <a:rPr lang="en-US" altLang="zh-CN" kern="100" dirty="0">
                <a:solidFill>
                  <a:srgbClr val="C00000"/>
                </a:solidFill>
                <a:latin typeface="Times New Roman" panose="02020603050405020304" pitchFamily="18" charset="0"/>
              </a:rPr>
              <a:t>EIA/TIA</a:t>
            </a:r>
            <a:r>
              <a:rPr lang="zh-CN" altLang="zh-CN" kern="100" dirty="0">
                <a:solidFill>
                  <a:srgbClr val="C00000"/>
                </a:solidFill>
                <a:latin typeface="Times New Roman" panose="02020603050405020304" pitchFamily="18" charset="0"/>
                <a:cs typeface="Times New Roman" panose="02020603050405020304" pitchFamily="18" charset="0"/>
              </a:rPr>
              <a:t>的“平衡电压数字接口电路的电气特性”标准</a:t>
            </a:r>
            <a:endParaRPr lang="zh-CN" altLang="en-US" dirty="0">
              <a:solidFill>
                <a:srgbClr val="C00000"/>
              </a:solidFill>
            </a:endParaRPr>
          </a:p>
        </p:txBody>
      </p:sp>
      <p:grpSp>
        <p:nvGrpSpPr>
          <p:cNvPr id="17" name="组合 16"/>
          <p:cNvGrpSpPr/>
          <p:nvPr/>
        </p:nvGrpSpPr>
        <p:grpSpPr>
          <a:xfrm>
            <a:off x="1465648" y="3438526"/>
            <a:ext cx="6328120" cy="3057524"/>
            <a:chOff x="1799526" y="3525238"/>
            <a:chExt cx="6103076" cy="2761269"/>
          </a:xfrm>
        </p:grpSpPr>
        <p:pic>
          <p:nvPicPr>
            <p:cNvPr id="13" name="图片 12"/>
            <p:cNvPicPr>
              <a:picLocks noChangeAspect="1"/>
            </p:cNvPicPr>
            <p:nvPr/>
          </p:nvPicPr>
          <p:blipFill>
            <a:blip r:embed="rId1"/>
            <a:stretch>
              <a:fillRect/>
            </a:stretch>
          </p:blipFill>
          <p:spPr>
            <a:xfrm>
              <a:off x="1799526" y="3525238"/>
              <a:ext cx="6103076" cy="2761269"/>
            </a:xfrm>
            <a:prstGeom prst="rect">
              <a:avLst/>
            </a:prstGeom>
            <a:ln>
              <a:noFill/>
            </a:ln>
            <a:effectLst>
              <a:outerShdw blurRad="292100" dist="139700" dir="2700000" algn="tl" rotWithShape="0">
                <a:srgbClr val="333333">
                  <a:alpha val="65000"/>
                </a:srgbClr>
              </a:outerShdw>
            </a:effectLst>
          </p:spPr>
        </p:pic>
        <p:sp>
          <p:nvSpPr>
            <p:cNvPr id="16" name="圆角矩形 15"/>
            <p:cNvSpPr/>
            <p:nvPr/>
          </p:nvSpPr>
          <p:spPr>
            <a:xfrm>
              <a:off x="4543425" y="3714750"/>
              <a:ext cx="1828800" cy="2571757"/>
            </a:xfrm>
            <a:prstGeom prst="roundRect">
              <a:avLst>
                <a:gd name="adj" fmla="val 1241"/>
              </a:avLst>
            </a:prstGeom>
            <a:solidFill>
              <a:srgbClr val="B01513">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532475"/>
            <a:ext cx="7055380" cy="631545"/>
          </a:xfrm>
        </p:spPr>
        <p:txBody>
          <a:bodyPr/>
          <a:lstStyle/>
          <a:p>
            <a:r>
              <a:rPr lang="zh-CN" altLang="en-US" sz="2400" dirty="0"/>
              <a:t>补充概念：差分信号与差分传输</a:t>
            </a:r>
            <a:endParaRPr lang="zh-CN" altLang="en-US" sz="2400"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5" name="矩形 4"/>
          <p:cNvSpPr/>
          <p:nvPr/>
        </p:nvSpPr>
        <p:spPr>
          <a:xfrm>
            <a:off x="571499" y="2265462"/>
            <a:ext cx="8240190" cy="1477328"/>
          </a:xfrm>
          <a:prstGeom prst="rect">
            <a:avLst/>
          </a:prstGeom>
          <a:solidFill>
            <a:srgbClr val="006600"/>
          </a:solidFill>
        </p:spPr>
        <p:txBody>
          <a:bodyPr wrap="square">
            <a:spAutoFit/>
          </a:bodyPr>
          <a:lstStyle/>
          <a:p>
            <a:pPr algn="just">
              <a:defRPr/>
            </a:pPr>
            <a:r>
              <a:rPr lang="zh-CN" altLang="en-US" b="1" kern="100" dirty="0">
                <a:solidFill>
                  <a:srgbClr val="FFC000"/>
                </a:solidFill>
                <a:latin typeface="Times New Roman" panose="02020603050405020304" pitchFamily="18" charset="0"/>
                <a:cs typeface="Times New Roman" panose="02020603050405020304" pitchFamily="18" charset="0"/>
              </a:rPr>
              <a:t>差分传输</a:t>
            </a:r>
            <a:r>
              <a:rPr lang="zh-CN" altLang="en-US" kern="100" dirty="0">
                <a:latin typeface="Times New Roman" panose="02020603050405020304" pitchFamily="18" charset="0"/>
                <a:cs typeface="Times New Roman" panose="02020603050405020304" pitchFamily="18" charset="0"/>
              </a:rPr>
              <a:t>是一种信号传输的技术，在两根线上都传输同一信号；这两个信号的振幅相同，相位相反；也称</a:t>
            </a:r>
            <a:r>
              <a:rPr lang="zh-CN" altLang="en-US" b="1" kern="100" dirty="0">
                <a:solidFill>
                  <a:srgbClr val="FFC000"/>
                </a:solidFill>
                <a:latin typeface="Times New Roman" panose="02020603050405020304" pitchFamily="18" charset="0"/>
                <a:cs typeface="Times New Roman" panose="02020603050405020304" pitchFamily="18" charset="0"/>
              </a:rPr>
              <a:t>平衡传输方式</a:t>
            </a:r>
            <a:endParaRPr lang="en-US" altLang="zh-CN" b="1" kern="100" dirty="0">
              <a:solidFill>
                <a:srgbClr val="FFC000"/>
              </a:solidFill>
              <a:latin typeface="Times New Roman" panose="02020603050405020304" pitchFamily="18" charset="0"/>
              <a:cs typeface="Times New Roman" panose="02020603050405020304" pitchFamily="18" charset="0"/>
            </a:endParaRPr>
          </a:p>
          <a:p>
            <a:pPr algn="just">
              <a:defRPr/>
            </a:pPr>
            <a:r>
              <a:rPr lang="zh-CN" altLang="en-US" kern="100" dirty="0">
                <a:latin typeface="Times New Roman" panose="02020603050405020304" pitchFamily="18" charset="0"/>
                <a:cs typeface="Times New Roman" panose="02020603050405020304" pitchFamily="18" charset="0"/>
              </a:rPr>
              <a:t>在这两根线上的传输的信号就是</a:t>
            </a:r>
            <a:r>
              <a:rPr lang="zh-CN" altLang="en-US" b="1" kern="100" dirty="0">
                <a:solidFill>
                  <a:srgbClr val="FFC000"/>
                </a:solidFill>
                <a:latin typeface="Times New Roman" panose="02020603050405020304" pitchFamily="18" charset="0"/>
                <a:cs typeface="Times New Roman" panose="02020603050405020304" pitchFamily="18" charset="0"/>
              </a:rPr>
              <a:t>差分信号</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a:p>
            <a:pPr algn="just">
              <a:defRPr/>
            </a:pPr>
            <a:r>
              <a:rPr lang="zh-CN" altLang="en-US" kern="100" dirty="0">
                <a:latin typeface="Times New Roman" panose="02020603050405020304" pitchFamily="18" charset="0"/>
                <a:cs typeface="Times New Roman" panose="02020603050405020304" pitchFamily="18" charset="0"/>
              </a:rPr>
              <a:t>信号接收端比较这两个电压的差值来判断发送端发送的是逻辑</a:t>
            </a:r>
            <a:r>
              <a:rPr lang="en-US" altLang="zh-CN" kern="100" dirty="0">
                <a:latin typeface="Times New Roman" panose="02020603050405020304" pitchFamily="18" charset="0"/>
                <a:cs typeface="Times New Roman" panose="02020603050405020304" pitchFamily="18" charset="0"/>
              </a:rPr>
              <a:t>0</a:t>
            </a:r>
            <a:r>
              <a:rPr lang="zh-CN" altLang="en-US" kern="100" dirty="0">
                <a:latin typeface="Times New Roman" panose="02020603050405020304" pitchFamily="18" charset="0"/>
                <a:cs typeface="Times New Roman" panose="02020603050405020304" pitchFamily="18" charset="0"/>
              </a:rPr>
              <a:t>还是逻辑</a:t>
            </a:r>
            <a:r>
              <a:rPr lang="en-US" altLang="zh-CN" kern="100" dirty="0">
                <a:latin typeface="Times New Roman" panose="02020603050405020304" pitchFamily="18" charset="0"/>
                <a:cs typeface="Times New Roman" panose="02020603050405020304" pitchFamily="18" charset="0"/>
              </a:rPr>
              <a:t>1</a:t>
            </a:r>
            <a:r>
              <a:rPr lang="zh-CN" altLang="en-US" kern="100" dirty="0">
                <a:latin typeface="Times New Roman" panose="02020603050405020304" pitchFamily="18" charset="0"/>
                <a:cs typeface="Times New Roman" panose="02020603050405020304" pitchFamily="18" charset="0"/>
              </a:rPr>
              <a:t>；</a:t>
            </a:r>
            <a:endParaRPr lang="en-US" altLang="zh-CN" kern="100" dirty="0">
              <a:latin typeface="Times New Roman" panose="02020603050405020304" pitchFamily="18" charset="0"/>
              <a:cs typeface="Times New Roman" panose="02020603050405020304" pitchFamily="18" charset="0"/>
            </a:endParaRPr>
          </a:p>
          <a:p>
            <a:pPr algn="just">
              <a:defRPr/>
            </a:pPr>
            <a:r>
              <a:rPr lang="zh-CN" altLang="en-US" kern="100" dirty="0">
                <a:latin typeface="Times New Roman" panose="02020603050405020304" pitchFamily="18" charset="0"/>
                <a:cs typeface="Times New Roman" panose="02020603050405020304" pitchFamily="18" charset="0"/>
              </a:rPr>
              <a:t>设计电路时，差分走线必须是等长、等宽、紧密靠近且在同一层面的两根线。</a:t>
            </a:r>
            <a:endParaRPr lang="zh-CN" altLang="en-US" dirty="0"/>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p:tgtEl>
                                          <p:spTgt spid="5"/>
                                        </p:tgtEl>
                                        <p:attrNameLst>
                                          <p:attrName>ppt_y</p:attrName>
                                        </p:attrNameLst>
                                      </p:cBhvr>
                                      <p:tavLst>
                                        <p:tav tm="0">
                                          <p:val>
                                            <p:strVal val="#ppt_y+#ppt_h*1.125000"/>
                                          </p:val>
                                        </p:tav>
                                        <p:tav tm="100000">
                                          <p:val>
                                            <p:strVal val="#ppt_y"/>
                                          </p:val>
                                        </p:tav>
                                      </p:tavLst>
                                    </p:anim>
                                    <p:animEffect transition="in" filter="wipe(up)">
                                      <p:cBhvr>
                                        <p:cTn id="8"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499" y="408128"/>
            <a:ext cx="7055380" cy="631545"/>
          </a:xfrm>
        </p:spPr>
        <p:txBody>
          <a:bodyPr/>
          <a:lstStyle/>
          <a:p>
            <a:r>
              <a:rPr lang="en-US" altLang="zh-CN" sz="2000" dirty="0"/>
              <a:t>RS-485</a:t>
            </a:r>
            <a:r>
              <a:rPr lang="zh-CN" altLang="zh-CN" sz="2000" dirty="0"/>
              <a:t>是“用于平衡数字多点系统的发送器、接收器电气特性”标准</a:t>
            </a:r>
            <a:endParaRPr lang="zh-CN" altLang="en-US" sz="2000" dirty="0"/>
          </a:p>
        </p:txBody>
      </p:sp>
      <p:sp>
        <p:nvSpPr>
          <p:cNvPr id="3" name="内容占位符 2"/>
          <p:cNvSpPr>
            <a:spLocks noGrp="1"/>
          </p:cNvSpPr>
          <p:nvPr>
            <p:ph idx="1"/>
          </p:nvPr>
        </p:nvSpPr>
        <p:spPr/>
        <p:txBody>
          <a:bodyPr>
            <a:normAutofit/>
          </a:bodyPr>
          <a:lstStyle/>
          <a:p>
            <a:r>
              <a:rPr lang="en-US" altLang="zh-CN" sz="2400" dirty="0"/>
              <a:t>RS-485</a:t>
            </a:r>
            <a:r>
              <a:rPr lang="zh-CN" altLang="zh-CN" sz="2400" dirty="0"/>
              <a:t>定义了物理层电气信号特性，与</a:t>
            </a:r>
            <a:r>
              <a:rPr lang="en-US" altLang="zh-CN" sz="2400" dirty="0"/>
              <a:t>RS-422</a:t>
            </a:r>
            <a:r>
              <a:rPr lang="zh-CN" altLang="zh-CN" sz="2400" dirty="0"/>
              <a:t>的逻辑表示形式相似</a:t>
            </a:r>
            <a:r>
              <a:rPr lang="zh-CN" altLang="en-US" sz="2400" dirty="0"/>
              <a:t>；</a:t>
            </a:r>
            <a:endParaRPr lang="en-US" altLang="zh-CN" sz="2400" dirty="0"/>
          </a:p>
          <a:p>
            <a:r>
              <a:rPr lang="en-US" altLang="zh-CN" sz="2400" dirty="0"/>
              <a:t>RS-485</a:t>
            </a:r>
            <a:r>
              <a:rPr lang="zh-CN" altLang="zh-CN" sz="2400" dirty="0"/>
              <a:t>的电气信号特性涵盖了</a:t>
            </a:r>
            <a:r>
              <a:rPr lang="en-US" altLang="zh-CN" sz="2400" dirty="0"/>
              <a:t>RS-422</a:t>
            </a:r>
            <a:r>
              <a:rPr lang="zh-CN" altLang="zh-CN" sz="2400" dirty="0"/>
              <a:t>，因此</a:t>
            </a:r>
            <a:r>
              <a:rPr lang="en-US" altLang="zh-CN" sz="2400" dirty="0"/>
              <a:t>RS-485</a:t>
            </a:r>
            <a:r>
              <a:rPr lang="zh-CN" altLang="zh-CN" sz="2400" dirty="0"/>
              <a:t>设备可用于大多数</a:t>
            </a:r>
            <a:r>
              <a:rPr lang="en-US" altLang="zh-CN" sz="2400" dirty="0"/>
              <a:t>RS-422</a:t>
            </a:r>
            <a:r>
              <a:rPr lang="zh-CN" altLang="zh-CN" sz="2400" dirty="0"/>
              <a:t>系统中</a:t>
            </a:r>
            <a:r>
              <a:rPr lang="zh-CN" altLang="en-US" sz="2400" dirty="0"/>
              <a:t>；</a:t>
            </a:r>
            <a:endParaRPr lang="en-US" altLang="zh-CN" sz="2400" dirty="0"/>
          </a:p>
          <a:p>
            <a:r>
              <a:rPr lang="zh-CN" altLang="en-US" sz="2400" dirty="0"/>
              <a:t>不同点</a:t>
            </a:r>
            <a:endParaRPr lang="en-US" altLang="zh-CN" sz="2400" dirty="0"/>
          </a:p>
          <a:p>
            <a:pPr lvl="1"/>
            <a:r>
              <a:rPr lang="en-US" altLang="zh-CN" sz="2200" dirty="0"/>
              <a:t>RS-485</a:t>
            </a:r>
            <a:r>
              <a:rPr lang="zh-CN" altLang="zh-CN" sz="2200" dirty="0"/>
              <a:t>的信号电压范围更小，线路两端都要接与介质特征阻抗匹配的终端电阻，驱动器能力更强，可以驱动至少</a:t>
            </a:r>
            <a:r>
              <a:rPr lang="en-US" altLang="zh-CN" sz="2200" dirty="0"/>
              <a:t>32</a:t>
            </a:r>
            <a:r>
              <a:rPr lang="zh-CN" altLang="zh-CN" sz="2200" dirty="0"/>
              <a:t>个接收器</a:t>
            </a:r>
            <a:r>
              <a:rPr lang="zh-CN" altLang="en-US" sz="2200" dirty="0"/>
              <a:t>；</a:t>
            </a:r>
            <a:endParaRPr lang="en-US" altLang="zh-CN" sz="2200" dirty="0"/>
          </a:p>
          <a:p>
            <a:pPr lvl="1"/>
            <a:r>
              <a:rPr lang="zh-CN" altLang="zh-CN" sz="2000" dirty="0"/>
              <a:t>采用</a:t>
            </a:r>
            <a:r>
              <a:rPr lang="en-US" altLang="zh-CN" sz="2000" dirty="0"/>
              <a:t>2</a:t>
            </a:r>
            <a:r>
              <a:rPr lang="zh-CN" altLang="zh-CN" sz="2000" dirty="0"/>
              <a:t>根差分信号线以</a:t>
            </a:r>
            <a:r>
              <a:rPr lang="en-US" altLang="zh-CN" sz="2000" dirty="0"/>
              <a:t>AA</a:t>
            </a:r>
            <a:r>
              <a:rPr lang="zh-CN" altLang="zh-CN" sz="2000" dirty="0"/>
              <a:t>、</a:t>
            </a:r>
            <a:r>
              <a:rPr lang="en-US" altLang="zh-CN" sz="2000" dirty="0"/>
              <a:t>BB</a:t>
            </a:r>
            <a:r>
              <a:rPr lang="zh-CN" altLang="zh-CN" sz="2000" dirty="0"/>
              <a:t>的方式来连接两个</a:t>
            </a:r>
            <a:r>
              <a:rPr lang="en-US" altLang="zh-CN" sz="2000" dirty="0"/>
              <a:t>RS-485</a:t>
            </a:r>
            <a:r>
              <a:rPr lang="zh-CN" altLang="zh-CN" sz="2000" dirty="0"/>
              <a:t>设备，是半双工通信方式</a:t>
            </a:r>
            <a:r>
              <a:rPr lang="zh-CN" altLang="en-US" sz="2000" dirty="0"/>
              <a:t>；</a:t>
            </a:r>
            <a:endParaRPr lang="en-US" altLang="zh-CN" sz="2000" dirty="0"/>
          </a:p>
          <a:p>
            <a:pPr lvl="1"/>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grpSp>
        <p:nvGrpSpPr>
          <p:cNvPr id="11" name="组合 10"/>
          <p:cNvGrpSpPr/>
          <p:nvPr/>
        </p:nvGrpSpPr>
        <p:grpSpPr>
          <a:xfrm>
            <a:off x="2154609" y="3313825"/>
            <a:ext cx="6328120" cy="3057524"/>
            <a:chOff x="1799526" y="3525238"/>
            <a:chExt cx="6103076" cy="2761269"/>
          </a:xfrm>
        </p:grpSpPr>
        <p:pic>
          <p:nvPicPr>
            <p:cNvPr id="12" name="图片 11"/>
            <p:cNvPicPr>
              <a:picLocks noChangeAspect="1"/>
            </p:cNvPicPr>
            <p:nvPr/>
          </p:nvPicPr>
          <p:blipFill>
            <a:blip r:embed="rId1"/>
            <a:stretch>
              <a:fillRect/>
            </a:stretch>
          </p:blipFill>
          <p:spPr>
            <a:xfrm>
              <a:off x="1799526" y="3525238"/>
              <a:ext cx="6103076" cy="2761269"/>
            </a:xfrm>
            <a:prstGeom prst="rect">
              <a:avLst/>
            </a:prstGeom>
            <a:ln>
              <a:noFill/>
            </a:ln>
            <a:effectLst>
              <a:outerShdw blurRad="292100" dist="139700" dir="2700000" algn="tl" rotWithShape="0">
                <a:srgbClr val="333333">
                  <a:alpha val="65000"/>
                </a:srgbClr>
              </a:outerShdw>
            </a:effectLst>
          </p:spPr>
        </p:pic>
        <p:sp>
          <p:nvSpPr>
            <p:cNvPr id="13" name="圆角矩形 12"/>
            <p:cNvSpPr/>
            <p:nvPr/>
          </p:nvSpPr>
          <p:spPr>
            <a:xfrm>
              <a:off x="6073802" y="3714750"/>
              <a:ext cx="1828800" cy="2571757"/>
            </a:xfrm>
            <a:prstGeom prst="roundRect">
              <a:avLst>
                <a:gd name="adj" fmla="val 1241"/>
              </a:avLst>
            </a:prstGeom>
            <a:solidFill>
              <a:srgbClr val="B01513">
                <a:alpha val="20000"/>
              </a:srgb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24254"/>
            <a:ext cx="7055380" cy="498109"/>
          </a:xfrm>
        </p:spPr>
        <p:txBody>
          <a:bodyPr/>
          <a:lstStyle/>
          <a:p>
            <a:pPr>
              <a:defRPr/>
            </a:pPr>
            <a:r>
              <a:rPr lang="en-US" altLang="zh-CN" dirty="0">
                <a:cs typeface="Times New Roman" panose="02020603050405020304" pitchFamily="18" charset="0"/>
              </a:rPr>
              <a:t>U</a:t>
            </a:r>
            <a:r>
              <a:rPr lang="en-US" altLang="zh-CN" dirty="0">
                <a:solidFill>
                  <a:srgbClr val="0000CC"/>
                </a:solidFill>
                <a:cs typeface="Times New Roman" panose="02020603050405020304" pitchFamily="18" charset="0"/>
              </a:rPr>
              <a:t>S</a:t>
            </a:r>
            <a:r>
              <a:rPr lang="en-US" altLang="zh-CN" dirty="0">
                <a:cs typeface="Times New Roman" panose="02020603050405020304" pitchFamily="18" charset="0"/>
              </a:rPr>
              <a:t>ART</a:t>
            </a:r>
            <a:r>
              <a:rPr lang="zh-CN" altLang="en-US" sz="2000" dirty="0">
                <a:latin typeface="Times New Roman" panose="02020603050405020304" pitchFamily="18" charset="0"/>
                <a:cs typeface="Times New Roman" panose="02020603050405020304" pitchFamily="18" charset="0"/>
              </a:rPr>
              <a:t>（通用</a:t>
            </a:r>
            <a:r>
              <a:rPr lang="zh-CN" altLang="en-US" sz="2000" dirty="0">
                <a:solidFill>
                  <a:srgbClr val="0000CC"/>
                </a:solidFill>
                <a:latin typeface="Times New Roman" panose="02020603050405020304" pitchFamily="18" charset="0"/>
                <a:cs typeface="Times New Roman" panose="02020603050405020304" pitchFamily="18" charset="0"/>
              </a:rPr>
              <a:t>同步</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异步收发器）</a:t>
            </a:r>
            <a:endParaRPr lang="zh-CN" altLang="en-US" sz="2000" dirty="0">
              <a:latin typeface="Times New Roman" panose="02020603050405020304" pitchFamily="18" charset="0"/>
              <a:cs typeface="Times New Roman" panose="02020603050405020304" pitchFamily="18" charset="0"/>
            </a:endParaRPr>
          </a:p>
        </p:txBody>
      </p:sp>
      <p:sp>
        <p:nvSpPr>
          <p:cNvPr id="447491" name="内容占位符 2"/>
          <p:cNvSpPr>
            <a:spLocks noGrp="1"/>
          </p:cNvSpPr>
          <p:nvPr>
            <p:ph idx="1"/>
          </p:nvPr>
        </p:nvSpPr>
        <p:spPr/>
        <p:txBody>
          <a:bodyPr/>
          <a:lstStyle/>
          <a:p>
            <a:r>
              <a:rPr lang="zh-CN" altLang="en-US" sz="2200" dirty="0">
                <a:solidFill>
                  <a:schemeClr val="bg1"/>
                </a:solidFill>
              </a:rPr>
              <a:t>在</a:t>
            </a:r>
            <a:r>
              <a:rPr lang="en-US" altLang="zh-CN" sz="2200" dirty="0">
                <a:solidFill>
                  <a:schemeClr val="bg1"/>
                </a:solidFill>
              </a:rPr>
              <a:t>UART</a:t>
            </a:r>
            <a:r>
              <a:rPr lang="zh-CN" altLang="en-US" sz="2200" dirty="0">
                <a:solidFill>
                  <a:schemeClr val="bg1"/>
                </a:solidFill>
              </a:rPr>
              <a:t>基础上增加了同步机制的、一种可被设置为同步、异步通信模式的全双工串行通信接口；</a:t>
            </a:r>
            <a:endParaRPr lang="en-US" altLang="zh-CN" sz="2200" dirty="0">
              <a:solidFill>
                <a:schemeClr val="bg1"/>
              </a:solidFill>
            </a:endParaRPr>
          </a:p>
          <a:p>
            <a:r>
              <a:rPr lang="zh-CN" altLang="zh-CN" sz="2200" dirty="0">
                <a:solidFill>
                  <a:schemeClr val="bg1"/>
                </a:solidFill>
              </a:rPr>
              <a:t>同步模式下，发送器时钟引脚</a:t>
            </a:r>
            <a:r>
              <a:rPr lang="en-US" altLang="zh-CN" sz="2200" dirty="0">
                <a:solidFill>
                  <a:schemeClr val="bg1"/>
                </a:solidFill>
              </a:rPr>
              <a:t>SCLK</a:t>
            </a:r>
            <a:r>
              <a:rPr lang="zh-CN" altLang="zh-CN" sz="2200" dirty="0">
                <a:solidFill>
                  <a:schemeClr val="bg1"/>
                </a:solidFill>
              </a:rPr>
              <a:t>输出与</a:t>
            </a:r>
            <a:r>
              <a:rPr lang="en-US" altLang="zh-CN" sz="2200" dirty="0">
                <a:solidFill>
                  <a:schemeClr val="bg1"/>
                </a:solidFill>
              </a:rPr>
              <a:t>SPI</a:t>
            </a:r>
            <a:r>
              <a:rPr lang="zh-CN" altLang="zh-CN" sz="2200" dirty="0">
                <a:solidFill>
                  <a:schemeClr val="bg1"/>
                </a:solidFill>
              </a:rPr>
              <a:t>主模式相似的数据传输时钟，相位和极性可通过寄存器来设置。</a:t>
            </a:r>
            <a:endParaRPr lang="zh-CN" altLang="en-US" sz="2200" dirty="0">
              <a:solidFill>
                <a:schemeClr val="bg1"/>
              </a:solidFill>
            </a:endParaRPr>
          </a:p>
        </p:txBody>
      </p:sp>
      <p:sp>
        <p:nvSpPr>
          <p:cNvPr id="447492"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6F5CC718-5C19-489F-BCAF-1F186F10AD8B}" type="slidenum">
              <a:rPr kumimoji="0" lang="en-US" altLang="zh-CN" sz="1400" b="0" smtClean="0">
                <a:solidFill>
                  <a:schemeClr val="tx1"/>
                </a:solidFill>
              </a:rPr>
            </a:fld>
            <a:endParaRPr kumimoji="0" lang="en-US" altLang="zh-CN" sz="1400" b="0">
              <a:solidFill>
                <a:schemeClr val="tx1"/>
              </a:solidFill>
            </a:endParaRPr>
          </a:p>
        </p:txBody>
      </p:sp>
      <p:pic>
        <p:nvPicPr>
          <p:cNvPr id="3" name="图片 2"/>
          <p:cNvPicPr>
            <a:picLocks noChangeAspect="1"/>
          </p:cNvPicPr>
          <p:nvPr/>
        </p:nvPicPr>
        <p:blipFill>
          <a:blip r:embed="rId1"/>
          <a:stretch>
            <a:fillRect/>
          </a:stretch>
        </p:blipFill>
        <p:spPr>
          <a:xfrm>
            <a:off x="1877308" y="2735687"/>
            <a:ext cx="5219700" cy="3743325"/>
          </a:xfrm>
          <a:prstGeom prst="rect">
            <a:avLst/>
          </a:prstGeom>
        </p:spPr>
      </p:pic>
    </p:spTree>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Text Box 12"/>
          <p:cNvSpPr txBox="1">
            <a:spLocks noGrp="1" noChangeArrowheads="1"/>
          </p:cNvSpPr>
          <p:nvPr>
            <p:ph type="title"/>
          </p:nvPr>
        </p:nvSpPr>
        <p:spPr bwMode="auto">
          <a:xfrm>
            <a:off x="1025457" y="2819950"/>
            <a:ext cx="7055380" cy="523220"/>
          </a:xfrm>
          <a:prstGeom prst="rect">
            <a:avLst/>
          </a:prstGeom>
          <a:noFill/>
          <a:ln w="9525">
            <a:noFill/>
            <a:miter lim="800000"/>
          </a:ln>
          <a:effectLst>
            <a:outerShdw blurRad="25400" dist="12700" dir="9000000" algn="tl" rotWithShape="0">
              <a:schemeClr val="tx1">
                <a:alpha val="92000"/>
              </a:schemeClr>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defRPr/>
            </a:pPr>
            <a:r>
              <a:rPr lang="en-US" altLang="zh-CN" sz="2800" dirty="0">
                <a:solidFill>
                  <a:srgbClr val="C00000"/>
                </a:solidFill>
                <a:latin typeface="+mj-lt"/>
                <a:ea typeface="+mj-ea"/>
                <a:cs typeface="+mj-cs"/>
              </a:rPr>
              <a:t>6.1 </a:t>
            </a:r>
            <a:r>
              <a:rPr lang="zh-CN" altLang="en-US" sz="2800" dirty="0">
                <a:solidFill>
                  <a:srgbClr val="C00000"/>
                </a:solidFill>
                <a:latin typeface="+mj-lt"/>
                <a:ea typeface="+mj-ea"/>
                <a:cs typeface="+mj-cs"/>
              </a:rPr>
              <a:t>	通用</a:t>
            </a:r>
            <a:r>
              <a:rPr lang="en-US" altLang="zh-CN" sz="2800" dirty="0">
                <a:solidFill>
                  <a:srgbClr val="C00000"/>
                </a:solidFill>
                <a:latin typeface="+mj-lt"/>
                <a:ea typeface="+mj-ea"/>
                <a:cs typeface="+mj-cs"/>
              </a:rPr>
              <a:t>I/O</a:t>
            </a:r>
            <a:r>
              <a:rPr lang="zh-CN" altLang="en-US" sz="2800" dirty="0">
                <a:solidFill>
                  <a:srgbClr val="C00000"/>
                </a:solidFill>
                <a:latin typeface="+mj-lt"/>
                <a:ea typeface="+mj-ea"/>
                <a:cs typeface="+mj-cs"/>
              </a:rPr>
              <a:t>与串行总线</a:t>
            </a:r>
            <a:endParaRPr lang="zh-CN" altLang="en-US" sz="2800" dirty="0">
              <a:solidFill>
                <a:srgbClr val="C00000"/>
              </a:solidFill>
              <a:latin typeface="+mj-lt"/>
              <a:ea typeface="+mj-ea"/>
              <a:cs typeface="+mj-cs"/>
            </a:endParaRPr>
          </a:p>
        </p:txBody>
      </p:sp>
    </p:spTree>
  </p:cSld>
  <p:clrMapOvr>
    <a:masterClrMapping/>
  </p:clrMapOvr>
  <p:transition spd="med">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3" name="内容占位符 2"/>
          <p:cNvSpPr>
            <a:spLocks noGrp="1"/>
          </p:cNvSpPr>
          <p:nvPr>
            <p:ph idx="1"/>
          </p:nvPr>
        </p:nvSpPr>
        <p:spPr/>
        <p:txBody>
          <a:bodyPr/>
          <a:lstStyle/>
          <a:p>
            <a:r>
              <a:rPr lang="en-US" altLang="zh-CN" dirty="0"/>
              <a:t>USART</a:t>
            </a:r>
            <a:r>
              <a:rPr lang="zh-CN" altLang="en-US" dirty="0"/>
              <a:t>与</a:t>
            </a:r>
            <a:r>
              <a:rPr lang="en-US" altLang="zh-CN" dirty="0"/>
              <a:t>UART</a:t>
            </a:r>
            <a:r>
              <a:rPr lang="zh-CN" altLang="en-US" dirty="0"/>
              <a:t>的区别</a:t>
            </a:r>
            <a:endParaRPr lang="en-US" altLang="zh-CN" dirty="0"/>
          </a:p>
          <a:p>
            <a:pPr lvl="1"/>
            <a:r>
              <a:rPr lang="zh-CN" altLang="zh-CN" dirty="0"/>
              <a:t>位流同步机制不同</a:t>
            </a:r>
            <a:r>
              <a:rPr lang="zh-CN" altLang="en-US" dirty="0"/>
              <a:t>：异步与同步</a:t>
            </a:r>
            <a:endParaRPr lang="en-US" altLang="zh-CN" dirty="0"/>
          </a:p>
          <a:p>
            <a:pPr lvl="1"/>
            <a:r>
              <a:rPr lang="zh-CN" altLang="zh-CN" dirty="0"/>
              <a:t>可支持的协议数量不同</a:t>
            </a:r>
            <a:endParaRPr lang="en-US" altLang="zh-CN" dirty="0"/>
          </a:p>
          <a:p>
            <a:pPr lvl="2"/>
            <a:r>
              <a:rPr lang="en-US" altLang="zh-CN" dirty="0"/>
              <a:t>USART</a:t>
            </a:r>
            <a:r>
              <a:rPr lang="zh-CN" altLang="zh-CN" dirty="0"/>
              <a:t>则更为复杂，不但兼容</a:t>
            </a:r>
            <a:r>
              <a:rPr lang="en-US" altLang="zh-CN" dirty="0"/>
              <a:t>UART</a:t>
            </a:r>
            <a:r>
              <a:rPr lang="zh-CN" altLang="zh-CN" dirty="0"/>
              <a:t>，还可以传输多种不同协议的数据，如</a:t>
            </a:r>
            <a:r>
              <a:rPr lang="en-US" altLang="zh-CN" dirty="0"/>
              <a:t>IrDA</a:t>
            </a:r>
            <a:r>
              <a:rPr lang="zh-CN" altLang="zh-CN" dirty="0"/>
              <a:t>、</a:t>
            </a:r>
            <a:r>
              <a:rPr lang="en-US" altLang="zh-CN" dirty="0"/>
              <a:t>LIN</a:t>
            </a:r>
            <a:r>
              <a:rPr lang="zh-CN" altLang="zh-CN" dirty="0"/>
              <a:t>总线、智能卡、</a:t>
            </a:r>
            <a:r>
              <a:rPr lang="en-US" altLang="zh-CN" dirty="0"/>
              <a:t>Modbus</a:t>
            </a:r>
            <a:r>
              <a:rPr lang="zh-CN" altLang="zh-CN" dirty="0"/>
              <a:t>等。</a:t>
            </a:r>
            <a:endParaRPr lang="en-US" altLang="zh-CN" dirty="0"/>
          </a:p>
          <a:p>
            <a:pPr lvl="1"/>
            <a:r>
              <a:rPr lang="zh-CN" altLang="zh-CN" dirty="0"/>
              <a:t>支持的外设能力有所不同</a:t>
            </a:r>
            <a:endParaRPr lang="en-US" altLang="zh-CN" dirty="0"/>
          </a:p>
          <a:p>
            <a:pPr lvl="2"/>
            <a:r>
              <a:rPr lang="en-US" altLang="zh-CN" dirty="0"/>
              <a:t>USART</a:t>
            </a:r>
            <a:r>
              <a:rPr lang="zh-CN" altLang="en-US" dirty="0"/>
              <a:t>常</a:t>
            </a:r>
            <a:r>
              <a:rPr lang="zh-CN" altLang="zh-CN" dirty="0"/>
              <a:t>用于系统正常运行、高功耗时的串行数据通信</a:t>
            </a:r>
            <a:r>
              <a:rPr lang="zh-CN" altLang="en-US" dirty="0"/>
              <a:t>；</a:t>
            </a:r>
            <a:endParaRPr lang="en-US" altLang="zh-CN" dirty="0"/>
          </a:p>
          <a:p>
            <a:pPr lvl="2"/>
            <a:r>
              <a:rPr lang="zh-CN" altLang="zh-CN" dirty="0"/>
              <a:t>当系统进入休眠等低功耗模式时则采用基于</a:t>
            </a:r>
            <a:r>
              <a:rPr lang="en-US" altLang="zh-CN" dirty="0"/>
              <a:t>UART</a:t>
            </a:r>
            <a:r>
              <a:rPr lang="zh-CN" altLang="zh-CN" dirty="0"/>
              <a:t>的低速通信接口。</a:t>
            </a:r>
            <a:endParaRPr lang="zh-CN" altLang="en-US" dirty="0"/>
          </a:p>
        </p:txBody>
      </p:sp>
      <p:sp>
        <p:nvSpPr>
          <p:cNvPr id="448516"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7738DFE-AA09-449F-9C1F-E552BB77E9ED}" type="slidenum">
              <a:rPr kumimoji="0" lang="en-US" altLang="zh-CN" sz="1400" b="0" smtClean="0">
                <a:solidFill>
                  <a:schemeClr val="tx1"/>
                </a:solidFill>
              </a:rPr>
            </a:fld>
            <a:endParaRPr kumimoji="0" lang="en-US" altLang="zh-CN" sz="1400" b="0">
              <a:solidFill>
                <a:schemeClr val="tx1"/>
              </a:solidFill>
            </a:endParaRPr>
          </a:p>
        </p:txBody>
      </p:sp>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Text Box 12"/>
          <p:cNvSpPr txBox="1">
            <a:spLocks noGrp="1" noChangeArrowheads="1"/>
          </p:cNvSpPr>
          <p:nvPr>
            <p:ph type="title"/>
          </p:nvPr>
        </p:nvSpPr>
        <p:spPr bwMode="auto">
          <a:xfrm>
            <a:off x="1025457" y="2819950"/>
            <a:ext cx="7055380" cy="523220"/>
          </a:xfrm>
          <a:prstGeom prst="rect">
            <a:avLst/>
          </a:prstGeom>
          <a:noFill/>
          <a:ln w="9525">
            <a:noFill/>
            <a:miter lim="800000"/>
          </a:ln>
          <a:effectLst>
            <a:outerShdw blurRad="25400" dist="12700" dir="9000000" algn="tl" rotWithShape="0">
              <a:schemeClr val="tx1">
                <a:alpha val="92000"/>
              </a:schemeClr>
            </a:outerShdw>
          </a:effec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50000"/>
              </a:spcBef>
              <a:defRPr/>
            </a:pPr>
            <a:r>
              <a:rPr lang="en-US" altLang="zh-CN" sz="2800" dirty="0">
                <a:solidFill>
                  <a:srgbClr val="C00000"/>
                </a:solidFill>
              </a:rPr>
              <a:t>6.2 </a:t>
            </a:r>
            <a:r>
              <a:rPr lang="zh-CN" altLang="zh-CN" sz="2800" dirty="0">
                <a:solidFill>
                  <a:srgbClr val="C00000"/>
                </a:solidFill>
              </a:rPr>
              <a:t>典型工业总线、背板总线及网络</a:t>
            </a:r>
            <a:endParaRPr lang="zh-CN" altLang="en-US" sz="2800" dirty="0">
              <a:solidFill>
                <a:srgbClr val="C00000"/>
              </a:solidFill>
              <a:latin typeface="+mj-lt"/>
              <a:ea typeface="+mj-ea"/>
              <a:cs typeface="+mj-cs"/>
            </a:endParaRPr>
          </a:p>
        </p:txBody>
      </p:sp>
    </p:spTree>
  </p:cSld>
  <p:clrMapOvr>
    <a:masterClrMapping/>
  </p:clrMapOvr>
  <p:transition spd="med">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CAN</a:t>
            </a:r>
            <a:r>
              <a:rPr lang="zh-CN" altLang="en-US" dirty="0"/>
              <a:t>总线</a:t>
            </a:r>
            <a:r>
              <a:rPr lang="zh-CN" altLang="en-US" sz="2000" dirty="0"/>
              <a:t>（</a:t>
            </a:r>
            <a:r>
              <a:rPr lang="en-US" altLang="zh-CN" sz="2000" dirty="0"/>
              <a:t>Controller Area Network</a:t>
            </a:r>
            <a:r>
              <a:rPr lang="zh-CN" altLang="zh-CN" sz="2000" dirty="0"/>
              <a:t>，控制区域网络</a:t>
            </a:r>
            <a:r>
              <a:rPr lang="zh-CN" altLang="en-US" sz="2000" dirty="0"/>
              <a:t>）</a:t>
            </a:r>
            <a:endParaRPr lang="zh-CN" altLang="en-US" dirty="0"/>
          </a:p>
        </p:txBody>
      </p:sp>
      <p:sp>
        <p:nvSpPr>
          <p:cNvPr id="3" name="内容占位符 2"/>
          <p:cNvSpPr>
            <a:spLocks noGrp="1"/>
          </p:cNvSpPr>
          <p:nvPr>
            <p:ph idx="1"/>
          </p:nvPr>
        </p:nvSpPr>
        <p:spPr/>
        <p:txBody>
          <a:bodyPr>
            <a:normAutofit/>
          </a:bodyPr>
          <a:lstStyle/>
          <a:p>
            <a:r>
              <a:rPr lang="zh-CN" altLang="zh-CN" sz="2200" dirty="0"/>
              <a:t>随着车载控制</a:t>
            </a:r>
            <a:r>
              <a:rPr lang="en-US" altLang="zh-CN" sz="2200" dirty="0"/>
              <a:t>/</a:t>
            </a:r>
            <a:r>
              <a:rPr lang="zh-CN" altLang="zh-CN" sz="2200" dirty="0"/>
              <a:t>信息系统功能的日益丰富以及对安全性、舒适性、便捷性、可靠性等提出越来越高的要求，车载装置、控制器、传感器等组件的数量不断增加</a:t>
            </a:r>
            <a:r>
              <a:rPr lang="zh-CN" altLang="en-US" sz="2200" dirty="0"/>
              <a:t>；</a:t>
            </a:r>
            <a:endParaRPr lang="en-US" altLang="zh-CN" sz="2200" dirty="0"/>
          </a:p>
          <a:p>
            <a:r>
              <a:rPr lang="zh-CN" altLang="zh-CN" sz="2200" dirty="0"/>
              <a:t>传统点到点网状连接方式的传感器冗余、线束体积大、数据共享能力差、协同控制效率低、可靠性差</a:t>
            </a:r>
            <a:r>
              <a:rPr lang="zh-CN" altLang="en-US" sz="2200" dirty="0"/>
              <a:t>、重量大、成本高</a:t>
            </a:r>
            <a:r>
              <a:rPr lang="zh-CN" altLang="zh-CN" sz="2200" dirty="0"/>
              <a:t>等诸多弊端就不断暴露出来</a:t>
            </a:r>
            <a:r>
              <a:rPr lang="zh-CN" altLang="en-US" sz="2200" dirty="0"/>
              <a:t>；</a:t>
            </a:r>
            <a:endParaRPr lang="en-US" altLang="zh-CN" sz="2200" dirty="0"/>
          </a:p>
          <a:p>
            <a:r>
              <a:rPr lang="zh-CN" altLang="zh-CN" sz="2200" dirty="0"/>
              <a:t>德国</a:t>
            </a:r>
            <a:r>
              <a:rPr lang="en-US" altLang="zh-CN" sz="2200" dirty="0"/>
              <a:t>BOSCH</a:t>
            </a:r>
            <a:r>
              <a:rPr lang="zh-CN" altLang="zh-CN" sz="2200" dirty="0"/>
              <a:t>公司在</a:t>
            </a:r>
            <a:r>
              <a:rPr lang="en-US" altLang="zh-CN" sz="2200" dirty="0"/>
              <a:t>1983</a:t>
            </a:r>
            <a:r>
              <a:rPr lang="zh-CN" altLang="zh-CN" sz="2200" dirty="0"/>
              <a:t>年开始展开了</a:t>
            </a:r>
            <a:r>
              <a:rPr lang="en-US" altLang="zh-CN" sz="2200" dirty="0"/>
              <a:t>CAN</a:t>
            </a:r>
            <a:r>
              <a:rPr lang="zh-CN" altLang="zh-CN" sz="2200" dirty="0"/>
              <a:t>总线技术的研究，并于三年后在美国汽车工程师学会（</a:t>
            </a:r>
            <a:r>
              <a:rPr lang="en-US" altLang="zh-CN" sz="2200" dirty="0"/>
              <a:t>SAE</a:t>
            </a:r>
            <a:r>
              <a:rPr lang="zh-CN" altLang="zh-CN" sz="2200" dirty="0"/>
              <a:t>）的会议上正式发布</a:t>
            </a:r>
            <a:r>
              <a:rPr lang="zh-CN" altLang="en-US" sz="2200" dirty="0"/>
              <a:t>。</a:t>
            </a:r>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5" name="图片 4"/>
          <p:cNvPicPr>
            <a:picLocks noChangeAspect="1"/>
          </p:cNvPicPr>
          <p:nvPr/>
        </p:nvPicPr>
        <p:blipFill>
          <a:blip r:embed="rId1"/>
          <a:stretch>
            <a:fillRect/>
          </a:stretch>
        </p:blipFill>
        <p:spPr>
          <a:xfrm>
            <a:off x="506252" y="4227882"/>
            <a:ext cx="3911990" cy="2174813"/>
          </a:xfrm>
          <a:prstGeom prst="rect">
            <a:avLst/>
          </a:prstGeom>
        </p:spPr>
      </p:pic>
      <p:pic>
        <p:nvPicPr>
          <p:cNvPr id="7" name="图片 6"/>
          <p:cNvPicPr>
            <a:picLocks noChangeAspect="1"/>
          </p:cNvPicPr>
          <p:nvPr/>
        </p:nvPicPr>
        <p:blipFill>
          <a:blip r:embed="rId2"/>
          <a:stretch>
            <a:fillRect/>
          </a:stretch>
        </p:blipFill>
        <p:spPr>
          <a:xfrm>
            <a:off x="4418242" y="4067288"/>
            <a:ext cx="4513523" cy="2480183"/>
          </a:xfrm>
          <a:prstGeom prst="rect">
            <a:avLst/>
          </a:prstGeom>
        </p:spPr>
      </p:pic>
      <p:sp>
        <p:nvSpPr>
          <p:cNvPr id="8" name="右箭头 7"/>
          <p:cNvSpPr/>
          <p:nvPr/>
        </p:nvSpPr>
        <p:spPr>
          <a:xfrm>
            <a:off x="4289050" y="4546121"/>
            <a:ext cx="194439" cy="691335"/>
          </a:xfrm>
          <a:prstGeom prst="rightArrow">
            <a:avLst/>
          </a:prstGeom>
          <a:solidFill>
            <a:srgbClr val="00CC00"/>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duotone>
              <a:schemeClr val="accent1">
                <a:shade val="45000"/>
                <a:satMod val="135000"/>
              </a:schemeClr>
              <a:prstClr val="white"/>
            </a:duotone>
          </a:blip>
          <a:stretch>
            <a:fillRect/>
          </a:stretch>
        </p:blipFill>
        <p:spPr>
          <a:xfrm>
            <a:off x="2142621" y="1440602"/>
            <a:ext cx="4929240" cy="2520644"/>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par>
                          <p:cTn id="9" fill="hold">
                            <p:stCondLst>
                              <p:cond delay="500"/>
                            </p:stCondLst>
                            <p:childTnLst>
                              <p:par>
                                <p:cTn id="10" presetID="12" presetClass="entr" presetSubtype="8"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ppt_x</p:attrName>
                                        </p:attrNameLst>
                                      </p:cBhvr>
                                      <p:tavLst>
                                        <p:tav tm="0">
                                          <p:val>
                                            <p:strVal val="#ppt_x-#ppt_w*1.125000"/>
                                          </p:val>
                                        </p:tav>
                                        <p:tav tm="100000">
                                          <p:val>
                                            <p:strVal val="#ppt_x"/>
                                          </p:val>
                                        </p:tav>
                                      </p:tavLst>
                                    </p:anim>
                                    <p:animEffect transition="in" filter="wipe(right)">
                                      <p:cBhvr>
                                        <p:cTn id="13" dur="500"/>
                                        <p:tgtEl>
                                          <p:spTgt spid="7"/>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p:tgtEl>
                                          <p:spTgt spid="9"/>
                                        </p:tgtEl>
                                        <p:attrNameLst>
                                          <p:attrName>ppt_x</p:attrName>
                                        </p:attrNameLst>
                                      </p:cBhvr>
                                      <p:tavLst>
                                        <p:tav tm="0">
                                          <p:val>
                                            <p:strVal val="#ppt_x+#ppt_w*1.125000"/>
                                          </p:val>
                                        </p:tav>
                                        <p:tav tm="100000">
                                          <p:val>
                                            <p:strVal val="#ppt_x"/>
                                          </p:val>
                                        </p:tav>
                                      </p:tavLst>
                                    </p:anim>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title"/>
          </p:nvPr>
        </p:nvSpPr>
        <p:spPr/>
        <p:txBody>
          <a:bodyPr/>
          <a:lstStyle/>
          <a:p>
            <a:endParaRPr lang="zh-CN" altLang="en-US"/>
          </a:p>
        </p:txBody>
      </p:sp>
      <p:sp>
        <p:nvSpPr>
          <p:cNvPr id="10" name="内容占位符 9"/>
          <p:cNvSpPr>
            <a:spLocks noGrp="1"/>
          </p:cNvSpPr>
          <p:nvPr>
            <p:ph idx="1"/>
          </p:nvPr>
        </p:nvSpPr>
        <p:spPr/>
        <p:txBody>
          <a:bodyPr/>
          <a:lstStyle/>
          <a:p>
            <a:r>
              <a:rPr lang="en-US" altLang="zh-CN" dirty="0"/>
              <a:t>CAN</a:t>
            </a:r>
            <a:r>
              <a:rPr lang="zh-CN" altLang="en-US" dirty="0"/>
              <a:t>是</a:t>
            </a:r>
            <a:r>
              <a:rPr lang="zh-CN" altLang="zh-CN" dirty="0"/>
              <a:t>用于多主控制的</a:t>
            </a:r>
            <a:r>
              <a:rPr lang="zh-CN" altLang="en-US" dirty="0"/>
              <a:t>，</a:t>
            </a:r>
            <a:r>
              <a:rPr lang="en-US" altLang="zh-CN" dirty="0"/>
              <a:t>1</a:t>
            </a:r>
            <a:r>
              <a:rPr lang="zh-CN" altLang="zh-CN" dirty="0"/>
              <a:t>线或差分</a:t>
            </a:r>
            <a:r>
              <a:rPr lang="en-US" altLang="zh-CN" dirty="0"/>
              <a:t>2</a:t>
            </a:r>
            <a:r>
              <a:rPr lang="zh-CN" altLang="zh-CN" dirty="0"/>
              <a:t>线制串行数据通信协议</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graphicFrame>
        <p:nvGraphicFramePr>
          <p:cNvPr id="7" name="表格 6"/>
          <p:cNvGraphicFramePr>
            <a:graphicFrameLocks noGrp="1"/>
          </p:cNvGraphicFramePr>
          <p:nvPr/>
        </p:nvGraphicFramePr>
        <p:xfrm>
          <a:off x="672176" y="5339814"/>
          <a:ext cx="7970808" cy="707302"/>
        </p:xfrm>
        <a:graphic>
          <a:graphicData uri="http://schemas.openxmlformats.org/drawingml/2006/table">
            <a:tbl>
              <a:tblPr firstRow="1" firstCol="1" bandRow="1">
                <a:tableStyleId>{5C22544A-7EE6-4342-B048-85BDC9FD1C3A}</a:tableStyleId>
              </a:tblPr>
              <a:tblGrid>
                <a:gridCol w="1256634"/>
                <a:gridCol w="745163"/>
                <a:gridCol w="746264"/>
                <a:gridCol w="746264"/>
                <a:gridCol w="746264"/>
                <a:gridCol w="745163"/>
                <a:gridCol w="746264"/>
                <a:gridCol w="746264"/>
                <a:gridCol w="746264"/>
                <a:gridCol w="746264"/>
              </a:tblGrid>
              <a:tr h="353651">
                <a:tc>
                  <a:txBody>
                    <a:bodyPr/>
                    <a:lstStyle/>
                    <a:p>
                      <a:pPr algn="just">
                        <a:spcAft>
                          <a:spcPts val="0"/>
                        </a:spcAft>
                      </a:pPr>
                      <a:r>
                        <a:rPr lang="zh-CN" sz="1400" b="0" kern="100" dirty="0">
                          <a:effectLst/>
                          <a:latin typeface="+mj-lt"/>
                        </a:rPr>
                        <a:t>位速率</a:t>
                      </a:r>
                      <a:r>
                        <a:rPr lang="en-US" sz="1400" b="0" kern="100" dirty="0">
                          <a:effectLst/>
                          <a:latin typeface="+mj-lt"/>
                        </a:rPr>
                        <a:t>(Kbps)</a:t>
                      </a:r>
                      <a:endParaRPr lang="zh-CN" sz="2000" b="0" kern="100" dirty="0">
                        <a:effectLst/>
                        <a:latin typeface="+mj-lt"/>
                        <a:ea typeface="SimSun"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400" b="0" kern="100" dirty="0">
                          <a:effectLst/>
                          <a:latin typeface="+mj-lt"/>
                        </a:rPr>
                        <a:t>1000</a:t>
                      </a:r>
                      <a:endParaRPr lang="zh-CN" sz="2000" b="0" kern="100" dirty="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500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250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125</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100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50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20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dirty="0">
                          <a:effectLst/>
                          <a:latin typeface="+mj-lt"/>
                        </a:rPr>
                        <a:t>10</a:t>
                      </a:r>
                      <a:endParaRPr lang="zh-CN" sz="2000" b="0" kern="100" dirty="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5</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r>
              <a:tr h="353651">
                <a:tc>
                  <a:txBody>
                    <a:bodyPr/>
                    <a:lstStyle/>
                    <a:p>
                      <a:pPr algn="just">
                        <a:spcAft>
                          <a:spcPts val="0"/>
                        </a:spcAft>
                      </a:pPr>
                      <a:r>
                        <a:rPr lang="zh-CN" sz="1400" b="0" kern="100">
                          <a:effectLst/>
                          <a:latin typeface="+mj-lt"/>
                        </a:rPr>
                        <a:t>最大距离</a:t>
                      </a:r>
                      <a:r>
                        <a:rPr lang="en-US" sz="1400" b="0" kern="100">
                          <a:effectLst/>
                          <a:latin typeface="+mj-lt"/>
                        </a:rPr>
                        <a:t>(m)</a:t>
                      </a:r>
                      <a:endParaRPr lang="zh-CN" sz="2000" b="0" kern="100">
                        <a:effectLst/>
                        <a:latin typeface="+mj-lt"/>
                        <a:ea typeface="SimSun"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400" b="0" kern="100">
                          <a:effectLst/>
                          <a:latin typeface="+mj-lt"/>
                        </a:rPr>
                        <a:t>40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130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270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530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620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1300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3300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a:effectLst/>
                          <a:latin typeface="+mj-lt"/>
                        </a:rPr>
                        <a:t>6700</a:t>
                      </a:r>
                      <a:endParaRPr lang="zh-CN" sz="2000" b="0" kern="100">
                        <a:effectLst/>
                        <a:latin typeface="+mj-lt"/>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b="0" kern="100" dirty="0">
                          <a:effectLst/>
                          <a:latin typeface="+mj-lt"/>
                        </a:rPr>
                        <a:t>10000</a:t>
                      </a:r>
                      <a:endParaRPr lang="zh-CN" sz="2000" b="0" kern="100" dirty="0">
                        <a:effectLst/>
                        <a:latin typeface="+mj-lt"/>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8" name="矩形 7"/>
          <p:cNvSpPr/>
          <p:nvPr/>
        </p:nvSpPr>
        <p:spPr>
          <a:xfrm>
            <a:off x="2605575" y="4935977"/>
            <a:ext cx="4104009" cy="338554"/>
          </a:xfrm>
          <a:prstGeom prst="rect">
            <a:avLst/>
          </a:prstGeom>
        </p:spPr>
        <p:txBody>
          <a:bodyPr wrap="none">
            <a:spAutoFit/>
          </a:bodyPr>
          <a:lstStyle/>
          <a:p>
            <a:r>
              <a:rPr lang="en-US" altLang="zh-CN" sz="1600" kern="100" dirty="0">
                <a:solidFill>
                  <a:schemeClr val="bg1"/>
                </a:solidFill>
                <a:latin typeface="Times New Roman" panose="02020603050405020304" pitchFamily="18" charset="0"/>
              </a:rPr>
              <a:t>CAN</a:t>
            </a:r>
            <a:r>
              <a:rPr lang="zh-CN" altLang="zh-CN" sz="1600" kern="100" dirty="0">
                <a:solidFill>
                  <a:schemeClr val="bg1"/>
                </a:solidFill>
                <a:latin typeface="Times New Roman" panose="02020603050405020304" pitchFamily="18" charset="0"/>
                <a:cs typeface="Times New Roman" panose="02020603050405020304" pitchFamily="18" charset="0"/>
              </a:rPr>
              <a:t>总线典型通信速率与距离（无中继器）</a:t>
            </a:r>
            <a:endParaRPr lang="zh-CN" altLang="en-US" sz="1600" dirty="0">
              <a:solidFill>
                <a:schemeClr val="bg1"/>
              </a:solidFill>
            </a:endParaRPr>
          </a:p>
        </p:txBody>
      </p:sp>
      <p:pic>
        <p:nvPicPr>
          <p:cNvPr id="2" name="图片 1"/>
          <p:cNvPicPr>
            <a:picLocks noChangeAspect="1"/>
          </p:cNvPicPr>
          <p:nvPr/>
        </p:nvPicPr>
        <p:blipFill>
          <a:blip r:embed="rId1"/>
          <a:stretch>
            <a:fillRect/>
          </a:stretch>
        </p:blipFill>
        <p:spPr>
          <a:xfrm>
            <a:off x="1748427" y="2705861"/>
            <a:ext cx="5534025" cy="1990725"/>
          </a:xfrm>
          <a:prstGeom prst="rect">
            <a:avLst/>
          </a:prstGeom>
        </p:spPr>
      </p:pic>
    </p:spTree>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协议体系</a:t>
            </a:r>
            <a:endParaRPr lang="en-US" altLang="zh-CN" dirty="0"/>
          </a:p>
          <a:p>
            <a:pPr lvl="1"/>
            <a:r>
              <a:rPr lang="zh-CN" altLang="en-US" dirty="0"/>
              <a:t>物理层</a:t>
            </a:r>
            <a:endParaRPr lang="en-US" altLang="zh-CN" dirty="0"/>
          </a:p>
          <a:p>
            <a:pPr lvl="2"/>
            <a:r>
              <a:rPr lang="zh-CN" altLang="zh-CN" dirty="0"/>
              <a:t>无格式的二进制位流</a:t>
            </a:r>
            <a:r>
              <a:rPr lang="zh-CN" altLang="en-US" dirty="0"/>
              <a:t>、</a:t>
            </a:r>
            <a:r>
              <a:rPr lang="en-US" altLang="zh-CN" dirty="0"/>
              <a:t>NRZ</a:t>
            </a:r>
            <a:r>
              <a:rPr lang="zh-CN" altLang="zh-CN" dirty="0"/>
              <a:t>编码</a:t>
            </a:r>
            <a:r>
              <a:rPr lang="zh-CN" altLang="en-US" dirty="0"/>
              <a:t>；</a:t>
            </a:r>
            <a:endParaRPr lang="en-US" altLang="zh-CN" dirty="0"/>
          </a:p>
          <a:p>
            <a:pPr lvl="2"/>
            <a:r>
              <a:rPr lang="zh-CN" altLang="zh-CN" dirty="0"/>
              <a:t>采用同步段（</a:t>
            </a:r>
            <a:r>
              <a:rPr lang="en-US" altLang="zh-CN" dirty="0"/>
              <a:t>SS</a:t>
            </a:r>
            <a:r>
              <a:rPr lang="zh-CN" altLang="zh-CN" dirty="0"/>
              <a:t>）来实现位的同步及再同步功能</a:t>
            </a:r>
            <a:r>
              <a:rPr lang="zh-CN" altLang="en-US" dirty="0"/>
              <a:t>；</a:t>
            </a:r>
            <a:endParaRPr lang="en-US" altLang="zh-CN" dirty="0"/>
          </a:p>
          <a:p>
            <a:pPr lvl="1"/>
            <a:r>
              <a:rPr lang="zh-CN" altLang="en-US" dirty="0"/>
              <a:t>数据链路层</a:t>
            </a:r>
            <a:endParaRPr lang="en-US" altLang="zh-CN" dirty="0"/>
          </a:p>
          <a:p>
            <a:pPr lvl="2"/>
            <a:r>
              <a:rPr lang="zh-CN" altLang="zh-CN" dirty="0"/>
              <a:t>介质访问控制层</a:t>
            </a:r>
            <a:r>
              <a:rPr lang="en-US" altLang="zh-CN" dirty="0"/>
              <a:t>MAC</a:t>
            </a:r>
            <a:r>
              <a:rPr lang="zh-CN" altLang="zh-CN" dirty="0"/>
              <a:t>和逻辑链路控制子层</a:t>
            </a:r>
            <a:r>
              <a:rPr lang="en-US" altLang="zh-CN" dirty="0"/>
              <a:t>LLC</a:t>
            </a:r>
            <a:r>
              <a:rPr lang="zh-CN" altLang="en-US" dirty="0"/>
              <a:t>；</a:t>
            </a:r>
            <a:endParaRPr lang="en-US" altLang="zh-CN" dirty="0"/>
          </a:p>
          <a:p>
            <a:pPr lvl="2"/>
            <a:r>
              <a:rPr lang="en-US" altLang="zh-CN" dirty="0"/>
              <a:t>CSMA/CD</a:t>
            </a:r>
            <a:r>
              <a:rPr lang="zh-CN" altLang="zh-CN" dirty="0"/>
              <a:t>和冲突仲裁相结合的机制来实现多站的竞争式通信管理</a:t>
            </a:r>
            <a:r>
              <a:rPr lang="zh-CN" altLang="en-US" dirty="0"/>
              <a:t>；</a:t>
            </a:r>
            <a:endParaRPr lang="en-US" altLang="zh-CN" dirty="0"/>
          </a:p>
          <a:p>
            <a:pPr lvl="1"/>
            <a:r>
              <a:rPr lang="zh-CN" altLang="en-US" dirty="0"/>
              <a:t>应用层</a:t>
            </a:r>
            <a:endParaRPr lang="en-US" altLang="zh-CN" dirty="0"/>
          </a:p>
          <a:p>
            <a:pPr lvl="2"/>
            <a:r>
              <a:rPr lang="zh-CN" altLang="en-US" dirty="0"/>
              <a:t>衍生出的一组应用协议</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总线机制</a:t>
            </a:r>
            <a:endParaRPr lang="en-US" altLang="zh-CN" dirty="0"/>
          </a:p>
          <a:p>
            <a:pPr lvl="1"/>
            <a:r>
              <a:rPr lang="zh-CN" altLang="zh-CN" b="1" dirty="0"/>
              <a:t>总线结构与信号</a:t>
            </a:r>
            <a:endParaRPr lang="en-US" altLang="zh-CN" b="1" dirty="0"/>
          </a:p>
          <a:p>
            <a:pPr lvl="2"/>
            <a:r>
              <a:rPr lang="zh-CN" altLang="zh-CN" dirty="0"/>
              <a:t>控制器内部的</a:t>
            </a:r>
            <a:r>
              <a:rPr lang="en-US" altLang="zh-CN" dirty="0"/>
              <a:t>CAN</a:t>
            </a:r>
            <a:r>
              <a:rPr lang="zh-CN" altLang="zh-CN" dirty="0"/>
              <a:t>收发器</a:t>
            </a:r>
            <a:r>
              <a:rPr lang="zh-CN" altLang="en-US" dirty="0"/>
              <a:t>；</a:t>
            </a:r>
            <a:endParaRPr lang="en-US" altLang="zh-CN" dirty="0"/>
          </a:p>
          <a:p>
            <a:pPr lvl="2"/>
            <a:r>
              <a:rPr lang="zh-CN" altLang="zh-CN" dirty="0"/>
              <a:t>防止信号反射的终端电阻</a:t>
            </a:r>
            <a:r>
              <a:rPr lang="en-US" altLang="zh-CN" dirty="0"/>
              <a:t>R</a:t>
            </a:r>
            <a:r>
              <a:rPr lang="en-US" altLang="zh-CN" baseline="-25000" dirty="0"/>
              <a:t>L</a:t>
            </a:r>
            <a:r>
              <a:rPr lang="zh-CN" altLang="en-US" dirty="0"/>
              <a:t>；</a:t>
            </a:r>
            <a:endParaRPr lang="en-US" altLang="zh-CN" dirty="0"/>
          </a:p>
          <a:p>
            <a:pPr lvl="2"/>
            <a:r>
              <a:rPr lang="zh-CN" altLang="zh-CN" dirty="0"/>
              <a:t>单端或差分的双向数据线</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041862" y="3450211"/>
            <a:ext cx="7038975" cy="2109443"/>
          </a:xfrm>
          <a:prstGeom prst="rect">
            <a:avLst/>
          </a:prstGeom>
        </p:spPr>
      </p:pic>
    </p:spTree>
  </p:cSld>
  <p:clrMapOvr>
    <a:masterClrMapping/>
  </p:clrMapOvr>
  <p:transition spd="med">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6" name="矩形 5"/>
          <p:cNvSpPr/>
          <p:nvPr/>
        </p:nvSpPr>
        <p:spPr>
          <a:xfrm>
            <a:off x="3322981" y="5516802"/>
            <a:ext cx="2667718" cy="338554"/>
          </a:xfrm>
          <a:prstGeom prst="rect">
            <a:avLst/>
          </a:prstGeom>
        </p:spPr>
        <p:txBody>
          <a:bodyPr wrap="none">
            <a:spAutoFit/>
          </a:bodyPr>
          <a:lstStyle/>
          <a:p>
            <a:r>
              <a:rPr lang="zh-CN" altLang="zh-CN" sz="1600" kern="100" dirty="0">
                <a:solidFill>
                  <a:schemeClr val="bg1"/>
                </a:solidFill>
                <a:latin typeface="Times New Roman" panose="02020603050405020304" pitchFamily="18" charset="0"/>
                <a:cs typeface="Times New Roman" panose="02020603050405020304" pitchFamily="18" charset="0"/>
              </a:rPr>
              <a:t>车载</a:t>
            </a:r>
            <a:r>
              <a:rPr lang="en-US" altLang="zh-CN" sz="1600" kern="100" dirty="0">
                <a:solidFill>
                  <a:schemeClr val="bg1"/>
                </a:solidFill>
                <a:latin typeface="Times New Roman" panose="02020603050405020304" pitchFamily="18" charset="0"/>
              </a:rPr>
              <a:t>CAN</a:t>
            </a:r>
            <a:r>
              <a:rPr lang="zh-CN" altLang="zh-CN" sz="1600" kern="100" dirty="0">
                <a:solidFill>
                  <a:schemeClr val="bg1"/>
                </a:solidFill>
                <a:latin typeface="Times New Roman" panose="02020603050405020304" pitchFamily="18" charset="0"/>
                <a:cs typeface="Times New Roman" panose="02020603050405020304" pitchFamily="18" charset="0"/>
              </a:rPr>
              <a:t>驱动总线</a:t>
            </a:r>
            <a:r>
              <a:rPr lang="zh-CN" altLang="en-US" sz="1600" kern="100" dirty="0">
                <a:solidFill>
                  <a:srgbClr val="C00000"/>
                </a:solidFill>
                <a:latin typeface="Times New Roman" panose="02020603050405020304" pitchFamily="18" charset="0"/>
                <a:cs typeface="Times New Roman" panose="02020603050405020304" pitchFamily="18" charset="0"/>
              </a:rPr>
              <a:t>差分</a:t>
            </a:r>
            <a:r>
              <a:rPr lang="zh-CN" altLang="zh-CN" sz="1600" kern="100" dirty="0">
                <a:solidFill>
                  <a:srgbClr val="C00000"/>
                </a:solidFill>
                <a:latin typeface="Times New Roman" panose="02020603050405020304" pitchFamily="18" charset="0"/>
                <a:cs typeface="Times New Roman" panose="02020603050405020304" pitchFamily="18" charset="0"/>
              </a:rPr>
              <a:t>电平</a:t>
            </a:r>
            <a:endParaRPr lang="zh-CN" altLang="en-US" sz="1600" dirty="0">
              <a:solidFill>
                <a:srgbClr val="C00000"/>
              </a:solidFill>
            </a:endParaRPr>
          </a:p>
        </p:txBody>
      </p:sp>
      <p:pic>
        <p:nvPicPr>
          <p:cNvPr id="10" name="图片 9"/>
          <p:cNvPicPr>
            <a:picLocks noChangeAspect="1"/>
          </p:cNvPicPr>
          <p:nvPr/>
        </p:nvPicPr>
        <p:blipFill>
          <a:blip r:embed="rId1"/>
          <a:stretch>
            <a:fillRect/>
          </a:stretch>
        </p:blipFill>
        <p:spPr>
          <a:xfrm>
            <a:off x="1205108" y="2742168"/>
            <a:ext cx="6696075" cy="2486025"/>
          </a:xfrm>
          <a:prstGeom prst="rect">
            <a:avLst/>
          </a:prstGeom>
        </p:spPr>
      </p:pic>
    </p:spTree>
  </p:cSld>
  <p:clrMapOvr>
    <a:masterClrMapping/>
  </p:clrMapOvr>
  <p:transition spd="med">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99" y="1199073"/>
            <a:ext cx="8071485" cy="2325177"/>
          </a:xfrm>
        </p:spPr>
        <p:txBody>
          <a:bodyPr/>
          <a:lstStyle/>
          <a:p>
            <a:pPr lvl="1"/>
            <a:r>
              <a:rPr lang="zh-CN" altLang="zh-CN" b="1" dirty="0"/>
              <a:t>位时序与同步</a:t>
            </a:r>
            <a:endParaRPr lang="en-US" altLang="zh-CN" b="1" dirty="0"/>
          </a:p>
          <a:p>
            <a:pPr lvl="2"/>
            <a:r>
              <a:rPr lang="en-US" altLang="zh-CN" dirty="0"/>
              <a:t>CAN</a:t>
            </a:r>
            <a:r>
              <a:rPr lang="zh-CN" altLang="en-US" dirty="0"/>
              <a:t>总线只提供了数据线，收发双方需采用各自独立的时钟信号来发送和采样接收信号；</a:t>
            </a:r>
            <a:endParaRPr lang="en-US" altLang="zh-CN" dirty="0"/>
          </a:p>
          <a:p>
            <a:pPr lvl="2"/>
            <a:r>
              <a:rPr lang="zh-CN" altLang="en-US" dirty="0"/>
              <a:t>输出传输过程中存在相位漂移，</a:t>
            </a:r>
            <a:r>
              <a:rPr lang="en-US" altLang="zh-CN" dirty="0"/>
              <a:t>CAN</a:t>
            </a:r>
            <a:r>
              <a:rPr lang="zh-CN" altLang="en-US" dirty="0"/>
              <a:t>总线通过位时序、</a:t>
            </a:r>
            <a:r>
              <a:rPr lang="zh-CN" altLang="zh-CN" dirty="0"/>
              <a:t>硬同步和重同步机制</a:t>
            </a:r>
            <a:r>
              <a:rPr lang="zh-CN" altLang="en-US" dirty="0"/>
              <a:t>解决。（</a:t>
            </a:r>
            <a:r>
              <a:rPr lang="zh-CN" altLang="en-US" dirty="0">
                <a:solidFill>
                  <a:srgbClr val="C00000"/>
                </a:solidFill>
                <a:latin typeface="KaiTi" panose="02010609060101010101" pitchFamily="49" charset="-122"/>
                <a:ea typeface="KaiTi" panose="02010609060101010101" pitchFamily="49" charset="-122"/>
              </a:rPr>
              <a:t>可借鉴思想，开发中不需关注。</a:t>
            </a:r>
            <a:r>
              <a:rPr lang="zh-CN" altLang="en-US"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dirty="0"/>
              <a:t>CAN</a:t>
            </a:r>
            <a:r>
              <a:rPr lang="zh-CN" altLang="zh-CN" dirty="0"/>
              <a:t>报文帧格式</a:t>
            </a:r>
            <a:endParaRPr lang="en-US" altLang="zh-CN" dirty="0"/>
          </a:p>
          <a:p>
            <a:pPr lvl="2"/>
            <a:r>
              <a:rPr lang="zh-CN" altLang="zh-CN" dirty="0"/>
              <a:t>数据帧</a:t>
            </a:r>
            <a:r>
              <a:rPr lang="zh-CN" altLang="en-US" dirty="0"/>
              <a:t>：</a:t>
            </a:r>
            <a:r>
              <a:rPr lang="zh-CN" altLang="zh-CN" dirty="0"/>
              <a:t>发送方向接收方传送数据的报文</a:t>
            </a:r>
            <a:endParaRPr lang="en-US" altLang="zh-CN" dirty="0"/>
          </a:p>
          <a:p>
            <a:pPr lvl="2"/>
            <a:r>
              <a:rPr lang="zh-CN" altLang="zh-CN" dirty="0"/>
              <a:t>远程帧（遥控帧）</a:t>
            </a:r>
            <a:r>
              <a:rPr lang="zh-CN" altLang="en-US" dirty="0"/>
              <a:t>：接收结点向发送结点请求数据时用的帧</a:t>
            </a:r>
            <a:endParaRPr lang="en-US" altLang="zh-CN" dirty="0"/>
          </a:p>
          <a:p>
            <a:pPr lvl="2"/>
            <a:r>
              <a:rPr lang="zh-CN" altLang="zh-CN" dirty="0"/>
              <a:t>错误帧</a:t>
            </a:r>
            <a:r>
              <a:rPr lang="zh-CN" altLang="en-US" dirty="0"/>
              <a:t>：发现错误的</a:t>
            </a:r>
            <a:r>
              <a:rPr lang="en-US" altLang="zh-CN" dirty="0"/>
              <a:t>CAN</a:t>
            </a:r>
            <a:r>
              <a:rPr lang="zh-CN" altLang="en-US" dirty="0"/>
              <a:t>站点向总线广播错误</a:t>
            </a:r>
            <a:endParaRPr lang="en-US" altLang="zh-CN" dirty="0"/>
          </a:p>
          <a:p>
            <a:pPr lvl="2"/>
            <a:r>
              <a:rPr lang="zh-CN" altLang="zh-CN" dirty="0"/>
              <a:t>过载帧</a:t>
            </a:r>
            <a:r>
              <a:rPr lang="zh-CN" altLang="en-US" dirty="0"/>
              <a:t>：</a:t>
            </a:r>
            <a:r>
              <a:rPr lang="zh-CN" altLang="zh-CN" dirty="0"/>
              <a:t>接收单元还没有准备好接收新一帧数据时</a:t>
            </a:r>
            <a:r>
              <a:rPr lang="zh-CN" altLang="en-US" dirty="0"/>
              <a:t>发送</a:t>
            </a:r>
            <a:endParaRPr lang="en-US" altLang="zh-CN" dirty="0"/>
          </a:p>
          <a:p>
            <a:pPr lvl="2"/>
            <a:r>
              <a:rPr lang="zh-CN" altLang="zh-CN" dirty="0"/>
              <a:t>帧间隔</a:t>
            </a:r>
            <a:r>
              <a:rPr lang="zh-CN" altLang="en-US" dirty="0"/>
              <a:t>：</a:t>
            </a:r>
            <a:r>
              <a:rPr lang="zh-CN" altLang="zh-CN" dirty="0"/>
              <a:t>是用于分离数据帧、远程帧与先行帧的特殊数据</a:t>
            </a:r>
            <a:r>
              <a:rPr lang="zh-CN" altLang="en-US" dirty="0"/>
              <a:t>，</a:t>
            </a:r>
            <a:r>
              <a:rPr lang="zh-CN" altLang="zh-CN" dirty="0"/>
              <a:t>使总线保持或恢复为可靠状态。</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967965" y="3913252"/>
            <a:ext cx="5619750" cy="2066925"/>
          </a:xfrm>
          <a:prstGeom prst="rect">
            <a:avLst/>
          </a:prstGeom>
        </p:spPr>
      </p:pic>
    </p:spTree>
  </p:cSld>
  <p:clrMapOvr>
    <a:masterClrMapping/>
  </p:clrMapOvr>
  <p:transition spd="med">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t>优先级仲裁</a:t>
            </a:r>
            <a:endParaRPr lang="en-US" altLang="zh-CN" dirty="0"/>
          </a:p>
          <a:p>
            <a:pPr lvl="2"/>
            <a:r>
              <a:rPr lang="zh-CN" altLang="zh-CN" dirty="0"/>
              <a:t>多个站点同时发起对总线的访问，总线冲突</a:t>
            </a:r>
            <a:r>
              <a:rPr lang="zh-CN" altLang="en-US" dirty="0"/>
              <a:t>；</a:t>
            </a:r>
            <a:endParaRPr lang="en-US" altLang="zh-CN" dirty="0"/>
          </a:p>
          <a:p>
            <a:pPr lvl="2"/>
            <a:r>
              <a:rPr lang="zh-CN" altLang="en-US" dirty="0">
                <a:solidFill>
                  <a:srgbClr val="0000CC"/>
                </a:solidFill>
              </a:rPr>
              <a:t>约定：</a:t>
            </a:r>
            <a:r>
              <a:rPr lang="zh-CN" altLang="zh-CN" dirty="0"/>
              <a:t>从各站点发送的</a:t>
            </a:r>
            <a:r>
              <a:rPr lang="zh-CN" altLang="zh-CN" dirty="0">
                <a:solidFill>
                  <a:srgbClr val="FF0000"/>
                </a:solidFill>
              </a:rPr>
              <a:t>仲裁段</a:t>
            </a:r>
            <a:r>
              <a:rPr lang="zh-CN" altLang="zh-CN" dirty="0"/>
              <a:t>第</a:t>
            </a:r>
            <a:r>
              <a:rPr lang="en-US" altLang="zh-CN" dirty="0"/>
              <a:t>1</a:t>
            </a:r>
            <a:r>
              <a:rPr lang="zh-CN" altLang="zh-CN" dirty="0"/>
              <a:t>位开始进行逐位仲裁，优先级高的站点获得发送权。</a:t>
            </a:r>
            <a:endParaRPr lang="en-US" altLang="zh-CN" dirty="0"/>
          </a:p>
          <a:p>
            <a:pPr lvl="2"/>
            <a:r>
              <a:rPr lang="zh-CN" altLang="zh-CN" dirty="0"/>
              <a:t>仲裁过程中总线上的数据并不会受到影响，和</a:t>
            </a:r>
            <a:r>
              <a:rPr lang="en-US" altLang="zh-CN" dirty="0"/>
              <a:t>I</a:t>
            </a:r>
            <a:r>
              <a:rPr lang="en-US" altLang="zh-CN" baseline="30000" dirty="0"/>
              <a:t>2</a:t>
            </a:r>
            <a:r>
              <a:rPr lang="en-US" altLang="zh-CN" dirty="0"/>
              <a:t>C</a:t>
            </a:r>
            <a:r>
              <a:rPr lang="zh-CN" altLang="zh-CN" dirty="0"/>
              <a:t>总线的仲裁</a:t>
            </a:r>
            <a:r>
              <a:rPr lang="zh-CN" altLang="en-US" dirty="0"/>
              <a:t>相同</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
        <p:nvSpPr>
          <p:cNvPr id="7" name="矩形 6"/>
          <p:cNvSpPr/>
          <p:nvPr/>
        </p:nvSpPr>
        <p:spPr>
          <a:xfrm>
            <a:off x="3643882" y="6183898"/>
            <a:ext cx="2212465" cy="307777"/>
          </a:xfrm>
          <a:prstGeom prst="rect">
            <a:avLst/>
          </a:prstGeom>
        </p:spPr>
        <p:txBody>
          <a:bodyPr wrap="none">
            <a:spAutoFit/>
          </a:bodyPr>
          <a:lstStyle/>
          <a:p>
            <a:r>
              <a:rPr lang="en-US" altLang="zh-CN" sz="1400" kern="100" dirty="0">
                <a:solidFill>
                  <a:schemeClr val="bg1"/>
                </a:solidFill>
                <a:latin typeface="+mj-lt"/>
                <a:cs typeface="Times New Roman" panose="02020603050405020304" pitchFamily="18" charset="0"/>
              </a:rPr>
              <a:t>CAN</a:t>
            </a:r>
            <a:r>
              <a:rPr lang="zh-CN" altLang="en-US" sz="1400" kern="100" dirty="0">
                <a:solidFill>
                  <a:schemeClr val="bg1"/>
                </a:solidFill>
                <a:latin typeface="Times New Roman" panose="02020603050405020304" pitchFamily="18" charset="0"/>
                <a:cs typeface="Times New Roman" panose="02020603050405020304" pitchFamily="18" charset="0"/>
              </a:rPr>
              <a:t>总线</a:t>
            </a:r>
            <a:r>
              <a:rPr lang="zh-CN" altLang="zh-CN" sz="1400" kern="100" dirty="0">
                <a:solidFill>
                  <a:schemeClr val="bg1"/>
                </a:solidFill>
                <a:latin typeface="Times New Roman" panose="02020603050405020304" pitchFamily="18" charset="0"/>
                <a:cs typeface="Times New Roman" panose="02020603050405020304" pitchFamily="18" charset="0"/>
              </a:rPr>
              <a:t>优先级仲裁示例</a:t>
            </a:r>
            <a:endParaRPr lang="zh-CN" altLang="en-US" sz="1400" dirty="0">
              <a:solidFill>
                <a:schemeClr val="bg1"/>
              </a:solidFill>
            </a:endParaRPr>
          </a:p>
        </p:txBody>
      </p:sp>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SPI</a:t>
            </a:r>
            <a:r>
              <a:rPr lang="zh-CN" altLang="zh-CN" sz="2000" dirty="0"/>
              <a:t>（</a:t>
            </a:r>
            <a:r>
              <a:rPr lang="en-US" altLang="zh-CN" sz="2000" dirty="0"/>
              <a:t>Serial Peripheral Interface</a:t>
            </a:r>
            <a:r>
              <a:rPr lang="zh-CN" altLang="zh-CN" sz="2000" dirty="0"/>
              <a:t>，串行外设接口）</a:t>
            </a:r>
            <a:endParaRPr lang="zh-CN" altLang="en-US" sz="2000" dirty="0"/>
          </a:p>
        </p:txBody>
      </p:sp>
      <p:sp>
        <p:nvSpPr>
          <p:cNvPr id="3" name="内容占位符 2"/>
          <p:cNvSpPr>
            <a:spLocks noGrp="1"/>
          </p:cNvSpPr>
          <p:nvPr>
            <p:ph idx="1"/>
          </p:nvPr>
        </p:nvSpPr>
        <p:spPr/>
        <p:txBody>
          <a:bodyPr/>
          <a:lstStyle/>
          <a:p>
            <a:r>
              <a:rPr lang="en-US" altLang="zh-CN" dirty="0"/>
              <a:t>Motorola</a:t>
            </a:r>
            <a:r>
              <a:rPr lang="zh-CN" altLang="en-US" dirty="0"/>
              <a:t>，处理器与外设间的简单串行通信接口；</a:t>
            </a:r>
            <a:endParaRPr lang="en-US" altLang="zh-CN" dirty="0"/>
          </a:p>
          <a:p>
            <a:pPr lvl="1"/>
            <a:r>
              <a:rPr lang="zh-CN" altLang="en-US" dirty="0"/>
              <a:t>全双工、一主多从式通信；</a:t>
            </a:r>
            <a:endParaRPr lang="zh-CN" altLang="en-US" dirty="0"/>
          </a:p>
          <a:p>
            <a:pPr lvl="1"/>
            <a:r>
              <a:rPr lang="zh-CN" altLang="en-US" dirty="0"/>
              <a:t>两条数据线用于收发数据，时钟线用于同步；</a:t>
            </a:r>
            <a:endParaRPr lang="en-US" altLang="zh-CN" dirty="0"/>
          </a:p>
          <a:p>
            <a:pPr lvl="1"/>
            <a:r>
              <a:rPr lang="zh-CN" altLang="en-US" dirty="0"/>
              <a:t>通信速度可达每秒数十</a:t>
            </a:r>
            <a:r>
              <a:rPr lang="en-US" altLang="zh-CN" dirty="0"/>
              <a:t>Mb</a:t>
            </a:r>
            <a:r>
              <a:rPr lang="zh-CN" altLang="en-US" dirty="0"/>
              <a:t>。</a:t>
            </a:r>
            <a:endParaRPr lang="zh-CN" altLang="en-US" dirty="0"/>
          </a:p>
          <a:p>
            <a:r>
              <a:rPr lang="zh-CN" altLang="en-US" dirty="0"/>
              <a:t>原理 </a:t>
            </a:r>
            <a:endParaRPr lang="zh-CN" altLang="en-US" dirty="0"/>
          </a:p>
          <a:p>
            <a:pPr lvl="1"/>
            <a:r>
              <a:rPr lang="zh-CN" altLang="en-US" dirty="0"/>
              <a:t>通过移位或者循环移位完成主从设备间的通信；</a:t>
            </a:r>
            <a:endParaRPr lang="en-US" altLang="zh-CN" dirty="0"/>
          </a:p>
          <a:p>
            <a:pPr lvl="1"/>
            <a:endParaRPr lang="zh-CN" altLang="en-US" dirty="0"/>
          </a:p>
          <a:p>
            <a:r>
              <a:rPr lang="zh-CN" altLang="en-US" dirty="0"/>
              <a:t>应用</a:t>
            </a:r>
            <a:endParaRPr lang="zh-CN" altLang="en-US" dirty="0"/>
          </a:p>
          <a:p>
            <a:pPr lvl="1"/>
            <a:r>
              <a:rPr lang="zh-CN" altLang="en-US" dirty="0"/>
              <a:t>主要用于连接嵌入式处理器与</a:t>
            </a:r>
            <a:r>
              <a:rPr lang="en-US" altLang="zh-CN" dirty="0"/>
              <a:t>Flash</a:t>
            </a:r>
            <a:r>
              <a:rPr lang="zh-CN" altLang="en-US" dirty="0"/>
              <a:t>、</a:t>
            </a:r>
            <a:r>
              <a:rPr lang="en-US" altLang="zh-CN" dirty="0"/>
              <a:t>SD</a:t>
            </a:r>
            <a:r>
              <a:rPr lang="zh-CN" altLang="en-US" dirty="0"/>
              <a:t>卡、</a:t>
            </a:r>
            <a:r>
              <a:rPr lang="en-US" altLang="zh-CN" dirty="0"/>
              <a:t>LCD</a:t>
            </a:r>
            <a:r>
              <a:rPr lang="zh-CN" altLang="en-US" dirty="0"/>
              <a:t>、</a:t>
            </a:r>
            <a:r>
              <a:rPr lang="en-US" altLang="zh-CN" dirty="0"/>
              <a:t>ADC</a:t>
            </a:r>
            <a:r>
              <a:rPr lang="zh-CN" altLang="en-US" dirty="0"/>
              <a:t>、传感器、</a:t>
            </a:r>
            <a:r>
              <a:rPr lang="en-US" altLang="zh-CN" dirty="0" err="1"/>
              <a:t>WiFi</a:t>
            </a:r>
            <a:r>
              <a:rPr lang="zh-CN" altLang="en-US" dirty="0"/>
              <a:t>、蓝牙模块等系统</a:t>
            </a:r>
            <a:r>
              <a:rPr lang="en-US" altLang="zh-CN" dirty="0"/>
              <a:t>I/O</a:t>
            </a:r>
            <a:r>
              <a:rPr lang="zh-CN" altLang="en-US" dirty="0"/>
              <a:t>设备。</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en-US" dirty="0"/>
              <a:t>滤波器</a:t>
            </a:r>
            <a:endParaRPr lang="en-US" altLang="zh-CN" dirty="0"/>
          </a:p>
          <a:p>
            <a:pPr lvl="2"/>
            <a:r>
              <a:rPr lang="en-US" altLang="zh-CN" dirty="0"/>
              <a:t>CAN</a:t>
            </a:r>
            <a:r>
              <a:rPr lang="zh-CN" altLang="zh-CN" dirty="0"/>
              <a:t>总线上</a:t>
            </a:r>
            <a:r>
              <a:rPr lang="zh-CN" altLang="en-US" dirty="0"/>
              <a:t>的</a:t>
            </a:r>
            <a:r>
              <a:rPr lang="zh-CN" altLang="zh-CN" dirty="0"/>
              <a:t>所有站点都可以接收到出现在总线上的数据</a:t>
            </a:r>
            <a:r>
              <a:rPr lang="zh-CN" altLang="en-US" dirty="0"/>
              <a:t>；</a:t>
            </a:r>
            <a:endParaRPr lang="en-US" altLang="zh-CN" dirty="0"/>
          </a:p>
          <a:p>
            <a:pPr lvl="2"/>
            <a:r>
              <a:rPr lang="zh-CN" altLang="zh-CN" dirty="0"/>
              <a:t>滤波器要根据帧</a:t>
            </a:r>
            <a:r>
              <a:rPr lang="en-US" altLang="zh-CN" dirty="0"/>
              <a:t>ID</a:t>
            </a:r>
            <a:r>
              <a:rPr lang="zh-CN" altLang="zh-CN" dirty="0"/>
              <a:t>以及滤波规则来判断接收或丢弃数据</a:t>
            </a:r>
            <a:r>
              <a:rPr lang="zh-CN" altLang="en-US" dirty="0"/>
              <a:t>；</a:t>
            </a:r>
            <a:endParaRPr lang="en-US" altLang="zh-CN" dirty="0"/>
          </a:p>
          <a:p>
            <a:pPr lvl="2"/>
            <a:endParaRPr lang="en-US" altLang="zh-CN" dirty="0"/>
          </a:p>
          <a:p>
            <a:pPr lvl="2"/>
            <a:r>
              <a:rPr lang="zh-CN" altLang="zh-CN" dirty="0"/>
              <a:t>可进一步对帧的</a:t>
            </a:r>
            <a:r>
              <a:rPr lang="en-US" altLang="zh-CN" dirty="0"/>
              <a:t>ID</a:t>
            </a:r>
            <a:r>
              <a:rPr lang="zh-CN" altLang="zh-CN" dirty="0"/>
              <a:t>段进行格式化，使其划分为目标站点</a:t>
            </a:r>
            <a:r>
              <a:rPr lang="en-US" altLang="zh-CN" dirty="0"/>
              <a:t>ID</a:t>
            </a:r>
            <a:r>
              <a:rPr lang="zh-CN" altLang="zh-CN" dirty="0"/>
              <a:t>、源站点</a:t>
            </a:r>
            <a:r>
              <a:rPr lang="en-US" altLang="zh-CN" dirty="0"/>
              <a:t>ID</a:t>
            </a:r>
            <a:r>
              <a:rPr lang="zh-CN" altLang="zh-CN" dirty="0"/>
              <a:t>、数据序号等信息段</a:t>
            </a:r>
            <a:r>
              <a:rPr lang="en-US" altLang="zh-CN" dirty="0">
                <a:sym typeface="Wingdings" panose="05000000000000000000" pitchFamily="2" charset="2"/>
              </a:rPr>
              <a:t></a:t>
            </a:r>
            <a:r>
              <a:rPr lang="zh-CN" altLang="en-US" dirty="0">
                <a:sym typeface="Wingdings" panose="05000000000000000000" pitchFamily="2" charset="2"/>
              </a:rPr>
              <a:t>点到点通信、广播通信</a:t>
            </a:r>
            <a:r>
              <a:rPr lang="zh-CN" altLang="zh-CN" dirty="0"/>
              <a:t>。</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pic>
        <p:nvPicPr>
          <p:cNvPr id="7" name="图片 6"/>
          <p:cNvPicPr>
            <a:picLocks noChangeAspect="1"/>
          </p:cNvPicPr>
          <p:nvPr/>
        </p:nvPicPr>
        <p:blipFill>
          <a:blip r:embed="rId1"/>
          <a:stretch>
            <a:fillRect/>
          </a:stretch>
        </p:blipFill>
        <p:spPr>
          <a:xfrm>
            <a:off x="1213394" y="2301465"/>
            <a:ext cx="7181850" cy="2028825"/>
          </a:xfrm>
          <a:prstGeom prst="rect">
            <a:avLst/>
          </a:prstGeom>
        </p:spPr>
      </p:pic>
    </p:spTree>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04483" name="Rectangle 2"/>
          <p:cNvSpPr>
            <a:spLocks noGrp="1" noChangeArrowheads="1"/>
          </p:cNvSpPr>
          <p:nvPr>
            <p:ph type="body" sz="half" idx="4294967295"/>
          </p:nvPr>
        </p:nvSpPr>
        <p:spPr>
          <a:xfrm>
            <a:off x="914400" y="1447800"/>
            <a:ext cx="7798777" cy="4724400"/>
          </a:xfrm>
        </p:spPr>
        <p:txBody>
          <a:bodyPr/>
          <a:lstStyle/>
          <a:p>
            <a:pPr algn="just" eaLnBrk="1" hangingPunct="1">
              <a:lnSpc>
                <a:spcPct val="90000"/>
              </a:lnSpc>
            </a:pPr>
            <a:r>
              <a:rPr lang="en-US" altLang="zh-CN" sz="2400" dirty="0">
                <a:solidFill>
                  <a:srgbClr val="0000CC"/>
                </a:solidFill>
                <a:effectLst/>
              </a:rPr>
              <a:t>SPI</a:t>
            </a:r>
            <a:r>
              <a:rPr lang="zh-CN" altLang="en-US" sz="2400" dirty="0">
                <a:solidFill>
                  <a:srgbClr val="0000CC"/>
                </a:solidFill>
                <a:effectLst/>
              </a:rPr>
              <a:t>功能</a:t>
            </a:r>
            <a:endParaRPr lang="zh-CN" altLang="en-US" sz="2400" dirty="0">
              <a:solidFill>
                <a:srgbClr val="0000CC"/>
              </a:solidFill>
              <a:effectLst/>
            </a:endParaRPr>
          </a:p>
          <a:p>
            <a:pPr lvl="1" algn="just" eaLnBrk="1" hangingPunct="1">
              <a:lnSpc>
                <a:spcPct val="100000"/>
              </a:lnSpc>
            </a:pPr>
            <a:r>
              <a:rPr lang="zh-CN" altLang="en-US" sz="2000" b="0" dirty="0">
                <a:solidFill>
                  <a:srgbClr val="002060"/>
                </a:solidFill>
                <a:effectLst/>
              </a:rPr>
              <a:t>用</a:t>
            </a:r>
            <a:r>
              <a:rPr lang="en-US" altLang="zh-CN" sz="2000" b="0" dirty="0">
                <a:solidFill>
                  <a:srgbClr val="002060"/>
                </a:solidFill>
                <a:effectLst/>
              </a:rPr>
              <a:t>PD</a:t>
            </a:r>
            <a:r>
              <a:rPr lang="zh-CN" altLang="en-US" sz="2000" b="0" dirty="0">
                <a:solidFill>
                  <a:srgbClr val="002060"/>
                </a:solidFill>
                <a:effectLst/>
              </a:rPr>
              <a:t>端口的</a:t>
            </a:r>
            <a:r>
              <a:rPr lang="en-US" altLang="zh-CN" sz="2000" b="0" dirty="0">
                <a:solidFill>
                  <a:srgbClr val="002060"/>
                </a:solidFill>
                <a:effectLst/>
              </a:rPr>
              <a:t>4</a:t>
            </a:r>
            <a:r>
              <a:rPr lang="zh-CN" altLang="en-US" sz="2000" b="0" dirty="0">
                <a:solidFill>
                  <a:srgbClr val="002060"/>
                </a:solidFill>
                <a:effectLst/>
              </a:rPr>
              <a:t>引脚实现数据传送</a:t>
            </a:r>
            <a:endParaRPr lang="zh-CN" altLang="en-US" sz="2000" b="0" dirty="0">
              <a:solidFill>
                <a:srgbClr val="002060"/>
              </a:solidFill>
              <a:effectLst/>
            </a:endParaRPr>
          </a:p>
          <a:p>
            <a:pPr lvl="2" algn="just" eaLnBrk="1" hangingPunct="1">
              <a:lnSpc>
                <a:spcPct val="100000"/>
              </a:lnSpc>
            </a:pPr>
            <a:r>
              <a:rPr lang="zh-CN" altLang="en-US" sz="1800" b="0" dirty="0">
                <a:solidFill>
                  <a:schemeClr val="bg1"/>
                </a:solidFill>
                <a:effectLst/>
              </a:rPr>
              <a:t>串行时钟</a:t>
            </a:r>
            <a:r>
              <a:rPr lang="en-US" altLang="zh-CN" sz="1800" b="0" dirty="0">
                <a:solidFill>
                  <a:schemeClr val="bg1"/>
                </a:solidFill>
                <a:effectLst/>
              </a:rPr>
              <a:t>SPSCK/PD3</a:t>
            </a:r>
            <a:endParaRPr lang="en-US" altLang="zh-CN" sz="1800" b="0" dirty="0">
              <a:solidFill>
                <a:schemeClr val="bg1"/>
              </a:solidFill>
              <a:effectLst/>
            </a:endParaRPr>
          </a:p>
          <a:p>
            <a:pPr lvl="2" algn="just" eaLnBrk="1" hangingPunct="1">
              <a:lnSpc>
                <a:spcPct val="100000"/>
              </a:lnSpc>
            </a:pPr>
            <a:r>
              <a:rPr lang="zh-CN" altLang="en-US" sz="1800" b="0" dirty="0">
                <a:solidFill>
                  <a:schemeClr val="bg1"/>
                </a:solidFill>
                <a:effectLst/>
              </a:rPr>
              <a:t>主接收从发送 </a:t>
            </a:r>
            <a:r>
              <a:rPr lang="en-US" altLang="zh-CN" sz="1800" b="0" dirty="0">
                <a:solidFill>
                  <a:schemeClr val="bg1"/>
                </a:solidFill>
                <a:effectLst/>
              </a:rPr>
              <a:t>MISO/PD1</a:t>
            </a:r>
            <a:endParaRPr lang="en-US" altLang="zh-CN" sz="1800" b="0" dirty="0">
              <a:solidFill>
                <a:schemeClr val="bg1"/>
              </a:solidFill>
              <a:effectLst/>
            </a:endParaRPr>
          </a:p>
          <a:p>
            <a:pPr lvl="2" algn="just" eaLnBrk="1" hangingPunct="1">
              <a:lnSpc>
                <a:spcPct val="100000"/>
              </a:lnSpc>
            </a:pPr>
            <a:r>
              <a:rPr lang="zh-CN" altLang="en-US" sz="1800" b="0" dirty="0">
                <a:solidFill>
                  <a:schemeClr val="bg1"/>
                </a:solidFill>
                <a:effectLst/>
              </a:rPr>
              <a:t>主发送从接收 </a:t>
            </a:r>
            <a:r>
              <a:rPr lang="en-US" altLang="zh-CN" sz="1800" b="0" dirty="0">
                <a:solidFill>
                  <a:schemeClr val="bg1"/>
                </a:solidFill>
                <a:effectLst/>
              </a:rPr>
              <a:t>MOSI/PD2</a:t>
            </a:r>
            <a:endParaRPr lang="en-US" altLang="zh-CN" sz="1800" b="0" dirty="0">
              <a:solidFill>
                <a:schemeClr val="bg1"/>
              </a:solidFill>
              <a:effectLst/>
            </a:endParaRPr>
          </a:p>
          <a:p>
            <a:pPr lvl="2" algn="just" eaLnBrk="1" hangingPunct="1">
              <a:lnSpc>
                <a:spcPct val="100000"/>
              </a:lnSpc>
            </a:pPr>
            <a:r>
              <a:rPr lang="zh-CN" altLang="en-US" sz="1800" b="0" dirty="0">
                <a:solidFill>
                  <a:schemeClr val="bg1"/>
                </a:solidFill>
                <a:effectLst/>
              </a:rPr>
              <a:t>低有效从机片选</a:t>
            </a:r>
            <a:r>
              <a:rPr lang="en-US" altLang="zh-CN" sz="1800" b="0" dirty="0">
                <a:solidFill>
                  <a:schemeClr val="bg1"/>
                </a:solidFill>
                <a:effectLst/>
              </a:rPr>
              <a:t>SS*/PD0</a:t>
            </a:r>
            <a:r>
              <a:rPr lang="zh-CN" altLang="en-US" sz="1800" b="0" dirty="0">
                <a:solidFill>
                  <a:schemeClr val="bg1"/>
                </a:solidFill>
                <a:effectLst/>
              </a:rPr>
              <a:t>；</a:t>
            </a:r>
            <a:endParaRPr lang="zh-CN" altLang="en-US" sz="1800" b="0" dirty="0">
              <a:solidFill>
                <a:schemeClr val="bg1"/>
              </a:solidFill>
              <a:effectLst/>
            </a:endParaRPr>
          </a:p>
          <a:p>
            <a:pPr lvl="2" algn="just" eaLnBrk="1" hangingPunct="1">
              <a:lnSpc>
                <a:spcPct val="100000"/>
              </a:lnSpc>
            </a:pPr>
            <a:r>
              <a:rPr lang="zh-CN" altLang="en-US" sz="1800" b="0" dirty="0">
                <a:solidFill>
                  <a:schemeClr val="bg1"/>
                </a:solidFill>
                <a:effectLst/>
              </a:rPr>
              <a:t>不用 </a:t>
            </a:r>
            <a:r>
              <a:rPr lang="en-US" altLang="zh-CN" sz="1800" b="0" dirty="0">
                <a:solidFill>
                  <a:schemeClr val="bg1"/>
                </a:solidFill>
                <a:effectLst/>
              </a:rPr>
              <a:t>SPI</a:t>
            </a:r>
            <a:r>
              <a:rPr lang="zh-CN" altLang="en-US" sz="1800" b="0" dirty="0">
                <a:solidFill>
                  <a:schemeClr val="bg1"/>
                </a:solidFill>
                <a:effectLst/>
              </a:rPr>
              <a:t>功能时，这些引脚被配置成通用并行输入线；	</a:t>
            </a:r>
            <a:endParaRPr lang="zh-CN" altLang="en-US" sz="1800" b="0" dirty="0">
              <a:solidFill>
                <a:schemeClr val="bg1"/>
              </a:solidFill>
              <a:effectLst/>
            </a:endParaRPr>
          </a:p>
          <a:p>
            <a:pPr lvl="1" algn="just" eaLnBrk="1" hangingPunct="1">
              <a:lnSpc>
                <a:spcPct val="100000"/>
              </a:lnSpc>
            </a:pPr>
            <a:r>
              <a:rPr lang="zh-CN" altLang="en-US" sz="2000" b="0" dirty="0">
                <a:solidFill>
                  <a:srgbClr val="C00000"/>
                </a:solidFill>
                <a:effectLst/>
              </a:rPr>
              <a:t>主机模式中：</a:t>
            </a:r>
            <a:r>
              <a:rPr lang="zh-CN" altLang="en-US" sz="2000" b="0" dirty="0">
                <a:solidFill>
                  <a:schemeClr val="bg1"/>
                </a:solidFill>
                <a:effectLst/>
              </a:rPr>
              <a:t>发出时钟</a:t>
            </a:r>
            <a:r>
              <a:rPr lang="zh-CN" altLang="en-US" sz="2000" b="0" dirty="0">
                <a:solidFill>
                  <a:schemeClr val="bg1"/>
                </a:solidFill>
                <a:effectLst/>
                <a:sym typeface="Wingdings" panose="05000000000000000000" pitchFamily="2" charset="2"/>
              </a:rPr>
              <a:t>写数据到数据寄存器移位寄存器移位完成后状态位自动置位；</a:t>
            </a:r>
            <a:endParaRPr lang="zh-CN" altLang="en-US" sz="2000" b="0" dirty="0">
              <a:solidFill>
                <a:schemeClr val="bg1"/>
              </a:solidFill>
              <a:effectLst/>
              <a:sym typeface="Wingdings" panose="05000000000000000000" pitchFamily="2" charset="2"/>
            </a:endParaRPr>
          </a:p>
          <a:p>
            <a:pPr lvl="1" algn="just" eaLnBrk="1" hangingPunct="1">
              <a:lnSpc>
                <a:spcPct val="100000"/>
              </a:lnSpc>
            </a:pPr>
            <a:r>
              <a:rPr lang="zh-CN" altLang="en-US" sz="2000" b="0" dirty="0">
                <a:solidFill>
                  <a:srgbClr val="C00000"/>
                </a:solidFill>
                <a:effectLst/>
                <a:sym typeface="Wingdings" panose="05000000000000000000" pitchFamily="2" charset="2"/>
              </a:rPr>
              <a:t>从机模式中：</a:t>
            </a:r>
            <a:r>
              <a:rPr lang="zh-CN" altLang="en-US" sz="2000" b="0" dirty="0">
                <a:solidFill>
                  <a:schemeClr val="bg1"/>
                </a:solidFill>
                <a:effectLst/>
                <a:sym typeface="Wingdings" panose="05000000000000000000" pitchFamily="2" charset="2"/>
              </a:rPr>
              <a:t>等待</a:t>
            </a:r>
            <a:r>
              <a:rPr lang="en-US" altLang="zh-CN" sz="2000" b="0" dirty="0">
                <a:solidFill>
                  <a:schemeClr val="bg1"/>
                </a:solidFill>
                <a:effectLst/>
                <a:sym typeface="Wingdings" panose="05000000000000000000" pitchFamily="2" charset="2"/>
              </a:rPr>
              <a:t>SS*</a:t>
            </a:r>
            <a:r>
              <a:rPr lang="zh-CN" altLang="en-US" sz="2000" b="0" dirty="0">
                <a:solidFill>
                  <a:schemeClr val="bg1"/>
                </a:solidFill>
                <a:effectLst/>
                <a:sym typeface="Wingdings" panose="05000000000000000000" pitchFamily="2" charset="2"/>
              </a:rPr>
              <a:t>拉低，通过</a:t>
            </a:r>
            <a:r>
              <a:rPr lang="en-US" altLang="zh-CN" sz="2000" b="0" dirty="0">
                <a:solidFill>
                  <a:schemeClr val="bg1"/>
                </a:solidFill>
                <a:effectLst/>
                <a:sym typeface="Wingdings" panose="05000000000000000000" pitchFamily="2" charset="2"/>
              </a:rPr>
              <a:t>SPSCK</a:t>
            </a:r>
            <a:r>
              <a:rPr lang="zh-CN" altLang="en-US" sz="2000" b="0" dirty="0">
                <a:solidFill>
                  <a:schemeClr val="bg1"/>
                </a:solidFill>
                <a:effectLst/>
                <a:sym typeface="Wingdings" panose="05000000000000000000" pitchFamily="2" charset="2"/>
              </a:rPr>
              <a:t>与主机同步；</a:t>
            </a:r>
            <a:endParaRPr lang="zh-CN" altLang="en-US" sz="2000" b="0" dirty="0">
              <a:solidFill>
                <a:schemeClr val="bg1"/>
              </a:solidFill>
              <a:effectLst/>
              <a:sym typeface="Wingdings" panose="05000000000000000000" pitchFamily="2" charset="2"/>
            </a:endParaRPr>
          </a:p>
        </p:txBody>
      </p:sp>
      <p:sp>
        <p:nvSpPr>
          <p:cNvPr id="2" name="标题 1"/>
          <p:cNvSpPr>
            <a:spLocks noGrp="1"/>
          </p:cNvSpPr>
          <p:nvPr>
            <p:ph type="title"/>
          </p:nvPr>
        </p:nvSpPr>
        <p:spPr/>
        <p:txBody>
          <a:bodyPr/>
          <a:lstStyle/>
          <a:p>
            <a:endParaRPr lang="zh-CN" altLang="en-US"/>
          </a:p>
        </p:txBody>
      </p:sp>
      <p:graphicFrame>
        <p:nvGraphicFramePr>
          <p:cNvPr id="404484" name="Object 3"/>
          <p:cNvGraphicFramePr>
            <a:graphicFrameLocks noGrp="1" noChangeAspect="1"/>
          </p:cNvGraphicFramePr>
          <p:nvPr>
            <p:ph idx="1"/>
          </p:nvPr>
        </p:nvGraphicFramePr>
        <p:xfrm>
          <a:off x="6254749" y="1049338"/>
          <a:ext cx="1848736" cy="2411395"/>
        </p:xfrm>
        <a:graphic>
          <a:graphicData uri="http://schemas.openxmlformats.org/presentationml/2006/ole">
            <mc:AlternateContent xmlns:mc="http://schemas.openxmlformats.org/markup-compatibility/2006">
              <mc:Choice xmlns:v="urn:schemas-microsoft-com:vml" Requires="v">
                <p:oleObj spid="_x0000_s5451" name="BMP 图像" r:id="rId1" imgW="2190750" imgH="2857500" progId="Paint.Picture">
                  <p:embed/>
                </p:oleObj>
              </mc:Choice>
              <mc:Fallback>
                <p:oleObj name="BMP 图像" r:id="rId1" imgW="2190750" imgH="2857500" progId="Paint.Picture">
                  <p:embed/>
                  <p:pic>
                    <p:nvPicPr>
                      <p:cNvPr id="0" name="图片 5450"/>
                      <p:cNvPicPr>
                        <a:picLocks noChangeAspect="1" noChangeArrowheads="1"/>
                      </p:cNvPicPr>
                      <p:nvPr/>
                    </p:nvPicPr>
                    <p:blipFill>
                      <a:blip r:embed="rId2"/>
                      <a:srcRect t="5972"/>
                      <a:stretch>
                        <a:fillRect/>
                      </a:stretch>
                    </p:blipFill>
                    <p:spPr bwMode="auto">
                      <a:xfrm>
                        <a:off x="6254749" y="1049338"/>
                        <a:ext cx="1848736" cy="2411395"/>
                      </a:xfrm>
                      <a:prstGeom prst="rect">
                        <a:avLst/>
                      </a:prstGeom>
                      <a:noFill/>
                      <a:ln>
                        <a:noFill/>
                      </a:ln>
                      <a:effectLst/>
                    </p:spPr>
                  </p:pic>
                </p:oleObj>
              </mc:Fallback>
            </mc:AlternateContent>
          </a:graphicData>
        </a:graphic>
      </p:graphicFrame>
      <p:sp>
        <p:nvSpPr>
          <p:cNvPr id="404482" name="灯片编号占位符 6"/>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C5C62412-AF59-4FF9-B012-55ED397AA082}"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1"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426B0515-5A86-408B-83F9-4CD695C00FCE}" type="slidenum">
              <a:rPr kumimoji="0" lang="en-US" altLang="zh-CN" sz="1400" b="0" smtClean="0">
                <a:solidFill>
                  <a:srgbClr val="FF99FF"/>
                </a:solidFill>
                <a:latin typeface="Arial" panose="020B0604020202020204" pitchFamily="34" charset="0"/>
              </a:rPr>
            </a:fld>
            <a:endParaRPr kumimoji="0" lang="en-US" altLang="zh-CN" sz="1400" b="0">
              <a:solidFill>
                <a:srgbClr val="FF99FF"/>
              </a:solidFill>
              <a:latin typeface="Arial" panose="020B0604020202020204" pitchFamily="34" charset="0"/>
            </a:endParaRPr>
          </a:p>
        </p:txBody>
      </p:sp>
      <p:sp>
        <p:nvSpPr>
          <p:cNvPr id="401412" name="Rectangle 2"/>
          <p:cNvSpPr>
            <a:spLocks noGrp="1" noChangeArrowheads="1"/>
          </p:cNvSpPr>
          <p:nvPr>
            <p:ph type="body" idx="1"/>
          </p:nvPr>
        </p:nvSpPr>
        <p:spPr>
          <a:xfrm>
            <a:off x="603250" y="1447800"/>
            <a:ext cx="8540750" cy="2209800"/>
          </a:xfrm>
        </p:spPr>
        <p:txBody>
          <a:bodyPr/>
          <a:lstStyle/>
          <a:p>
            <a:pPr eaLnBrk="1" hangingPunct="1"/>
            <a:r>
              <a:rPr lang="zh-CN" altLang="en-US"/>
              <a:t>数据流动</a:t>
            </a:r>
            <a:endParaRPr lang="zh-CN" altLang="en-US"/>
          </a:p>
          <a:p>
            <a:pPr lvl="1" eaLnBrk="1" hangingPunct="1"/>
            <a:r>
              <a:rPr lang="en-US" altLang="zh-CN">
                <a:solidFill>
                  <a:srgbClr val="FF0066"/>
                </a:solidFill>
              </a:rPr>
              <a:t>M</a:t>
            </a:r>
            <a:r>
              <a:rPr lang="en-US" altLang="zh-CN">
                <a:solidFill>
                  <a:srgbClr val="CC6600"/>
                </a:solidFill>
              </a:rPr>
              <a:t>O</a:t>
            </a:r>
            <a:r>
              <a:rPr lang="en-US" altLang="zh-CN">
                <a:solidFill>
                  <a:srgbClr val="00CC00"/>
                </a:solidFill>
              </a:rPr>
              <a:t>S</a:t>
            </a:r>
            <a:r>
              <a:rPr lang="en-US" altLang="zh-CN"/>
              <a:t>I</a:t>
            </a:r>
            <a:r>
              <a:rPr lang="zh-CN" altLang="en-US"/>
              <a:t>：</a:t>
            </a:r>
            <a:r>
              <a:rPr lang="zh-CN" altLang="en-US">
                <a:solidFill>
                  <a:srgbClr val="FF0066"/>
                </a:solidFill>
              </a:rPr>
              <a:t>主</a:t>
            </a:r>
            <a:r>
              <a:rPr lang="zh-CN" altLang="en-US">
                <a:solidFill>
                  <a:srgbClr val="CC6600"/>
                </a:solidFill>
              </a:rPr>
              <a:t>发送</a:t>
            </a:r>
            <a:r>
              <a:rPr lang="zh-CN" altLang="en-US">
                <a:solidFill>
                  <a:srgbClr val="00CC00"/>
                </a:solidFill>
              </a:rPr>
              <a:t>从</a:t>
            </a:r>
            <a:r>
              <a:rPr lang="zh-CN" altLang="en-US"/>
              <a:t>接收  端口</a:t>
            </a:r>
            <a:endParaRPr lang="zh-CN" altLang="en-US"/>
          </a:p>
          <a:p>
            <a:pPr lvl="1" eaLnBrk="1" hangingPunct="1"/>
            <a:r>
              <a:rPr lang="en-US" altLang="zh-CN">
                <a:solidFill>
                  <a:srgbClr val="FF0066"/>
                </a:solidFill>
              </a:rPr>
              <a:t>M</a:t>
            </a:r>
            <a:r>
              <a:rPr lang="en-US" altLang="zh-CN"/>
              <a:t>I</a:t>
            </a:r>
            <a:r>
              <a:rPr lang="en-US" altLang="zh-CN">
                <a:solidFill>
                  <a:srgbClr val="00CC00"/>
                </a:solidFill>
              </a:rPr>
              <a:t>S</a:t>
            </a:r>
            <a:r>
              <a:rPr lang="en-US" altLang="zh-CN">
                <a:solidFill>
                  <a:srgbClr val="CC6600"/>
                </a:solidFill>
              </a:rPr>
              <a:t>O</a:t>
            </a:r>
            <a:r>
              <a:rPr lang="zh-CN" altLang="en-US"/>
              <a:t>：</a:t>
            </a:r>
            <a:r>
              <a:rPr lang="zh-CN" altLang="en-US">
                <a:solidFill>
                  <a:srgbClr val="FF0066"/>
                </a:solidFill>
              </a:rPr>
              <a:t>主</a:t>
            </a:r>
            <a:r>
              <a:rPr lang="zh-CN" altLang="en-US"/>
              <a:t>接收</a:t>
            </a:r>
            <a:r>
              <a:rPr lang="zh-CN" altLang="en-US">
                <a:solidFill>
                  <a:srgbClr val="00CC00"/>
                </a:solidFill>
              </a:rPr>
              <a:t>从</a:t>
            </a:r>
            <a:r>
              <a:rPr lang="zh-CN" altLang="en-US">
                <a:solidFill>
                  <a:srgbClr val="CC6600"/>
                </a:solidFill>
              </a:rPr>
              <a:t>发送</a:t>
            </a:r>
            <a:r>
              <a:rPr lang="zh-CN" altLang="en-US"/>
              <a:t>  端口</a:t>
            </a:r>
            <a:endParaRPr lang="zh-CN" altLang="en-US"/>
          </a:p>
        </p:txBody>
      </p:sp>
      <p:pic>
        <p:nvPicPr>
          <p:cNvPr id="2" name="图片 1"/>
          <p:cNvPicPr>
            <a:picLocks noChangeAspect="1"/>
          </p:cNvPicPr>
          <p:nvPr/>
        </p:nvPicPr>
        <p:blipFill>
          <a:blip r:embed="rId1"/>
          <a:stretch>
            <a:fillRect/>
          </a:stretch>
        </p:blipFill>
        <p:spPr>
          <a:xfrm>
            <a:off x="4687527" y="188438"/>
            <a:ext cx="4105275" cy="1390650"/>
          </a:xfrm>
          <a:prstGeom prst="rect">
            <a:avLst/>
          </a:prstGeom>
        </p:spPr>
      </p:pic>
      <p:pic>
        <p:nvPicPr>
          <p:cNvPr id="3" name="图片 2"/>
          <p:cNvPicPr>
            <a:picLocks noChangeAspect="1"/>
          </p:cNvPicPr>
          <p:nvPr/>
        </p:nvPicPr>
        <p:blipFill>
          <a:blip r:embed="rId2"/>
          <a:stretch>
            <a:fillRect/>
          </a:stretch>
        </p:blipFill>
        <p:spPr>
          <a:xfrm>
            <a:off x="907044" y="3417706"/>
            <a:ext cx="7515225" cy="2266950"/>
          </a:xfrm>
          <a:prstGeom prst="rect">
            <a:avLst/>
          </a:prstGeom>
        </p:spPr>
      </p:pic>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00387"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SimSun"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SimHei"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18CC3E6-B88D-43FB-8605-CD81318701C5}" type="slidenum">
              <a:rPr kumimoji="0" lang="en-US" altLang="zh-CN" sz="1400" b="0" smtClean="0">
                <a:solidFill>
                  <a:schemeClr val="tx1"/>
                </a:solidFill>
              </a:rPr>
            </a:fld>
            <a:endParaRPr kumimoji="0" lang="en-US" altLang="zh-CN" sz="1400" b="0">
              <a:solidFill>
                <a:schemeClr val="tx1"/>
              </a:solidFill>
            </a:endParaRPr>
          </a:p>
        </p:txBody>
      </p:sp>
      <p:pic>
        <p:nvPicPr>
          <p:cNvPr id="400388" name="图片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5484" y="2507473"/>
            <a:ext cx="7396004" cy="211662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矩形 5"/>
          <p:cNvSpPr/>
          <p:nvPr/>
        </p:nvSpPr>
        <p:spPr>
          <a:xfrm>
            <a:off x="457200" y="4703763"/>
            <a:ext cx="8077200" cy="554037"/>
          </a:xfrm>
          <a:prstGeom prst="rect">
            <a:avLst/>
          </a:prstGeom>
        </p:spPr>
        <p:txBody>
          <a:bodyPr>
            <a:spAutoFit/>
          </a:bodyPr>
          <a:lstStyle/>
          <a:p>
            <a:pPr indent="965200" algn="just">
              <a:spcAft>
                <a:spcPts val="0"/>
              </a:spcAft>
              <a:defRPr/>
            </a:pPr>
            <a:r>
              <a:rPr lang="en-US" altLang="zh-CN" sz="1400" kern="100" dirty="0">
                <a:solidFill>
                  <a:schemeClr val="bg1"/>
                </a:solidFill>
                <a:latin typeface="Times New Roman" panose="02020603050405020304" pitchFamily="18" charset="0"/>
                <a:cs typeface="Times New Roman" panose="02020603050405020304" pitchFamily="18" charset="0"/>
              </a:rPr>
              <a:t>(a) </a:t>
            </a:r>
            <a:r>
              <a:rPr lang="zh-CN" altLang="zh-CN" sz="1400" kern="100" dirty="0">
                <a:solidFill>
                  <a:schemeClr val="bg1"/>
                </a:solidFill>
                <a:latin typeface="Times New Roman" panose="02020603050405020304" pitchFamily="18" charset="0"/>
                <a:cs typeface="Times New Roman" panose="02020603050405020304" pitchFamily="18" charset="0"/>
              </a:rPr>
              <a:t>一主多从</a:t>
            </a:r>
            <a:r>
              <a:rPr lang="en-US" altLang="zh-CN" sz="1400" kern="100" dirty="0">
                <a:solidFill>
                  <a:schemeClr val="bg1"/>
                </a:solidFill>
                <a:latin typeface="Times New Roman" panose="02020603050405020304" pitchFamily="18" charset="0"/>
                <a:cs typeface="Times New Roman" panose="02020603050405020304" pitchFamily="18" charset="0"/>
              </a:rPr>
              <a:t>4</a:t>
            </a:r>
            <a:r>
              <a:rPr lang="zh-CN" altLang="zh-CN" sz="1400" kern="100" dirty="0">
                <a:solidFill>
                  <a:schemeClr val="bg1"/>
                </a:solidFill>
                <a:latin typeface="Times New Roman" panose="02020603050405020304" pitchFamily="18" charset="0"/>
                <a:cs typeface="Times New Roman" panose="02020603050405020304" pitchFamily="18" charset="0"/>
              </a:rPr>
              <a:t>线</a:t>
            </a:r>
            <a:r>
              <a:rPr lang="en-US" altLang="zh-CN" sz="1400" kern="100" dirty="0">
                <a:solidFill>
                  <a:schemeClr val="bg1"/>
                </a:solidFill>
                <a:latin typeface="Times New Roman" panose="02020603050405020304" pitchFamily="18" charset="0"/>
                <a:cs typeface="Times New Roman" panose="02020603050405020304" pitchFamily="18" charset="0"/>
              </a:rPr>
              <a:t>SPI</a:t>
            </a:r>
            <a:r>
              <a:rPr lang="zh-CN" altLang="zh-CN" sz="1400" kern="100" dirty="0">
                <a:solidFill>
                  <a:schemeClr val="bg1"/>
                </a:solidFill>
                <a:latin typeface="Times New Roman" panose="02020603050405020304" pitchFamily="18" charset="0"/>
                <a:cs typeface="Times New Roman" panose="02020603050405020304" pitchFamily="18" charset="0"/>
              </a:rPr>
              <a:t>模式</a:t>
            </a:r>
            <a:r>
              <a:rPr lang="en-US" altLang="zh-CN" sz="1400" kern="100" dirty="0">
                <a:solidFill>
                  <a:schemeClr val="bg1"/>
                </a:solidFill>
                <a:latin typeface="Times New Roman" panose="02020603050405020304" pitchFamily="18" charset="0"/>
                <a:cs typeface="Times New Roman" panose="02020603050405020304" pitchFamily="18" charset="0"/>
              </a:rPr>
              <a:t>                                                                       (b) </a:t>
            </a:r>
            <a:r>
              <a:rPr lang="zh-CN" altLang="zh-CN" sz="1400" kern="100" dirty="0">
                <a:solidFill>
                  <a:schemeClr val="bg1"/>
                </a:solidFill>
                <a:latin typeface="Times New Roman" panose="02020603050405020304" pitchFamily="18" charset="0"/>
                <a:cs typeface="Times New Roman" panose="02020603050405020304" pitchFamily="18" charset="0"/>
              </a:rPr>
              <a:t>一主一从</a:t>
            </a:r>
            <a:r>
              <a:rPr lang="en-US" altLang="zh-CN" sz="1400" kern="100" dirty="0">
                <a:solidFill>
                  <a:schemeClr val="bg1"/>
                </a:solidFill>
                <a:latin typeface="Times New Roman" panose="02020603050405020304" pitchFamily="18" charset="0"/>
                <a:cs typeface="Times New Roman" panose="02020603050405020304" pitchFamily="18" charset="0"/>
              </a:rPr>
              <a:t>3</a:t>
            </a:r>
            <a:r>
              <a:rPr lang="zh-CN" altLang="zh-CN" sz="1400" kern="100" dirty="0">
                <a:solidFill>
                  <a:schemeClr val="bg1"/>
                </a:solidFill>
                <a:latin typeface="Times New Roman" panose="02020603050405020304" pitchFamily="18" charset="0"/>
                <a:cs typeface="Times New Roman" panose="02020603050405020304" pitchFamily="18" charset="0"/>
              </a:rPr>
              <a:t>线</a:t>
            </a:r>
            <a:r>
              <a:rPr lang="en-US" altLang="zh-CN" sz="1400" kern="100" dirty="0">
                <a:solidFill>
                  <a:schemeClr val="bg1"/>
                </a:solidFill>
                <a:latin typeface="Times New Roman" panose="02020603050405020304" pitchFamily="18" charset="0"/>
                <a:cs typeface="Times New Roman" panose="02020603050405020304" pitchFamily="18" charset="0"/>
              </a:rPr>
              <a:t>SPI</a:t>
            </a:r>
            <a:r>
              <a:rPr lang="zh-CN" altLang="zh-CN" sz="1400" kern="100" dirty="0">
                <a:solidFill>
                  <a:schemeClr val="bg1"/>
                </a:solidFill>
                <a:latin typeface="Times New Roman" panose="02020603050405020304" pitchFamily="18" charset="0"/>
                <a:cs typeface="Times New Roman" panose="02020603050405020304" pitchFamily="18" charset="0"/>
              </a:rPr>
              <a:t>模式</a:t>
            </a:r>
            <a:endParaRPr lang="zh-CN" altLang="zh-CN" sz="2000" kern="100" dirty="0">
              <a:solidFill>
                <a:schemeClr val="bg1"/>
              </a:solidFill>
              <a:latin typeface="Calibri" panose="020F0502020204030204" pitchFamily="34" charset="0"/>
              <a:cs typeface="Times New Roman" panose="02020603050405020304" pitchFamily="18" charset="0"/>
            </a:endParaRPr>
          </a:p>
          <a:p>
            <a:pPr algn="ctr">
              <a:spcAft>
                <a:spcPts val="0"/>
              </a:spcAft>
              <a:defRPr/>
            </a:pPr>
            <a:r>
              <a:rPr lang="zh-CN" altLang="zh-CN" sz="1600" kern="100" dirty="0">
                <a:solidFill>
                  <a:schemeClr val="bg1"/>
                </a:solidFill>
                <a:latin typeface="Times New Roman" panose="02020603050405020304" pitchFamily="18" charset="0"/>
                <a:cs typeface="Times New Roman" panose="02020603050405020304" pitchFamily="18" charset="0"/>
              </a:rPr>
              <a:t>图</a:t>
            </a:r>
            <a:r>
              <a:rPr lang="en-US" altLang="zh-CN" sz="1600" kern="100" dirty="0">
                <a:solidFill>
                  <a:schemeClr val="bg1"/>
                </a:solidFill>
                <a:latin typeface="Times New Roman" panose="02020603050405020304" pitchFamily="18" charset="0"/>
                <a:cs typeface="Times New Roman" panose="02020603050405020304" pitchFamily="18" charset="0"/>
              </a:rPr>
              <a:t>6.3 SPI</a:t>
            </a:r>
            <a:r>
              <a:rPr lang="zh-CN" altLang="zh-CN" sz="1600" kern="100" dirty="0">
                <a:solidFill>
                  <a:schemeClr val="bg1"/>
                </a:solidFill>
                <a:latin typeface="Times New Roman" panose="02020603050405020304" pitchFamily="18" charset="0"/>
                <a:cs typeface="Times New Roman" panose="02020603050405020304" pitchFamily="18" charset="0"/>
              </a:rPr>
              <a:t>总线模式</a:t>
            </a:r>
            <a:endParaRPr lang="zh-CN" altLang="zh-CN" sz="2000" kern="100" dirty="0">
              <a:solidFill>
                <a:schemeClr val="bg1"/>
              </a:solidFill>
              <a:latin typeface="Calibri" panose="020F0502020204030204" pitchFamily="34" charset="0"/>
              <a:cs typeface="Times New Roman" panose="02020603050405020304" pitchFamily="18" charset="0"/>
            </a:endParaRPr>
          </a:p>
        </p:txBody>
      </p:sp>
    </p:spTree>
  </p:cSld>
  <p:clrMapOvr>
    <a:masterClrMapping/>
  </p:clrMapOvr>
  <p:transition spd="med">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99" y="1199073"/>
            <a:ext cx="8071485" cy="2372263"/>
          </a:xfrm>
        </p:spPr>
        <p:txBody>
          <a:bodyPr/>
          <a:lstStyle/>
          <a:p>
            <a:r>
              <a:rPr lang="en-US" altLang="zh-CN" dirty="0"/>
              <a:t>SPI</a:t>
            </a:r>
            <a:r>
              <a:rPr lang="zh-CN" altLang="en-US" dirty="0"/>
              <a:t>接口操作</a:t>
            </a:r>
            <a:endParaRPr lang="en-US" altLang="zh-CN" dirty="0"/>
          </a:p>
          <a:p>
            <a:pPr lvl="1"/>
            <a:r>
              <a:rPr lang="zh-CN" altLang="zh-CN" dirty="0"/>
              <a:t>基本规范定义了映射到存储模块的一组</a:t>
            </a:r>
            <a:r>
              <a:rPr lang="en-US" altLang="zh-CN" dirty="0"/>
              <a:t>8</a:t>
            </a:r>
            <a:r>
              <a:rPr lang="zh-CN" altLang="zh-CN" dirty="0"/>
              <a:t>位寄存器</a:t>
            </a:r>
            <a:endParaRPr lang="en-US" altLang="zh-CN" dirty="0"/>
          </a:p>
          <a:p>
            <a:pPr lvl="2"/>
            <a:r>
              <a:rPr lang="en-US" altLang="zh-CN" dirty="0"/>
              <a:t>SPI</a:t>
            </a:r>
            <a:r>
              <a:rPr lang="zh-CN" altLang="zh-CN" dirty="0"/>
              <a:t>控制寄存器</a:t>
            </a:r>
            <a:r>
              <a:rPr lang="en-US" altLang="zh-CN" dirty="0"/>
              <a:t>SPICR1</a:t>
            </a:r>
            <a:r>
              <a:rPr lang="zh-CN" altLang="zh-CN" dirty="0"/>
              <a:t>和</a:t>
            </a:r>
            <a:r>
              <a:rPr lang="en-US" altLang="zh-CN" dirty="0"/>
              <a:t>SPICR2</a:t>
            </a:r>
            <a:endParaRPr lang="en-US" altLang="zh-CN" dirty="0"/>
          </a:p>
          <a:p>
            <a:pPr lvl="2"/>
            <a:r>
              <a:rPr lang="zh-CN" altLang="zh-CN" dirty="0"/>
              <a:t>可读写的波特率寄存器</a:t>
            </a:r>
            <a:r>
              <a:rPr lang="en-US" altLang="zh-CN" dirty="0"/>
              <a:t>SPRIBR</a:t>
            </a:r>
            <a:endParaRPr lang="en-US" altLang="zh-CN" dirty="0"/>
          </a:p>
          <a:p>
            <a:pPr lvl="2"/>
            <a:r>
              <a:rPr lang="zh-CN" altLang="zh-CN" dirty="0"/>
              <a:t>只读的</a:t>
            </a:r>
            <a:r>
              <a:rPr lang="en-US" altLang="zh-CN" dirty="0"/>
              <a:t>SPI</a:t>
            </a:r>
            <a:r>
              <a:rPr lang="zh-CN" altLang="zh-CN" dirty="0"/>
              <a:t>状态寄存器</a:t>
            </a:r>
            <a:r>
              <a:rPr lang="en-US" altLang="zh-CN" dirty="0"/>
              <a:t>SPISR</a:t>
            </a:r>
            <a:endParaRPr lang="en-US" altLang="zh-CN" dirty="0"/>
          </a:p>
          <a:p>
            <a:pPr lvl="2"/>
            <a:r>
              <a:rPr lang="zh-CN" altLang="zh-CN" dirty="0"/>
              <a:t>可读写的数据寄存器</a:t>
            </a:r>
            <a:r>
              <a:rPr lang="en-US" altLang="zh-CN" dirty="0"/>
              <a:t>SPIDR</a:t>
            </a:r>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fld>
            <a:endParaRPr lang="zh-CN" altLang="en-US" dirty="0"/>
          </a:p>
        </p:txBody>
      </p:sp>
    </p:spTree>
  </p:cSld>
  <p:clrMapOvr>
    <a:masterClrMapping/>
  </p:clrMapOvr>
  <p:transition spd="med">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7265</Words>
  <Application>WPS 演示</Application>
  <PresentationFormat>全屏显示(4:3)</PresentationFormat>
  <Paragraphs>545</Paragraphs>
  <Slides>51</Slides>
  <Notes>14</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51</vt:i4>
      </vt:variant>
    </vt:vector>
  </HeadingPairs>
  <TitlesOfParts>
    <vt:vector size="66" baseType="lpstr">
      <vt:lpstr>Arial</vt:lpstr>
      <vt:lpstr>SimSun</vt:lpstr>
      <vt:lpstr>Wingdings</vt:lpstr>
      <vt:lpstr>Wingdings 3</vt:lpstr>
      <vt:lpstr>Arial</vt:lpstr>
      <vt:lpstr>Times New Roman</vt:lpstr>
      <vt:lpstr>SimHei</vt:lpstr>
      <vt:lpstr>Calibri</vt:lpstr>
      <vt:lpstr>Century Gothic</vt:lpstr>
      <vt:lpstr>Microsoft YaHei</vt:lpstr>
      <vt:lpstr>Arial Unicode MS</vt:lpstr>
      <vt:lpstr>KaiTi</vt:lpstr>
      <vt:lpstr>Tahoma</vt:lpstr>
      <vt:lpstr>离子</vt:lpstr>
      <vt:lpstr>Paint.Picture</vt:lpstr>
      <vt:lpstr>接口、总线与网络扩展</vt:lpstr>
      <vt:lpstr>PowerPoint 演示文稿</vt:lpstr>
      <vt:lpstr>PowerPoint 演示文稿</vt:lpstr>
      <vt:lpstr>6.1 	通用I/O与串行总线</vt:lpstr>
      <vt:lpstr>SPI（Serial Peripheral Interface，串行外设接口）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例：SST25VF032B是Microchip的32Mbit SPI串行Flash低功耗存储器</vt:lpstr>
      <vt:lpstr>I2C（Inter-Integrated Circuit Bus，集成电路总线）</vt:lpstr>
      <vt:lpstr>PowerPoint 演示文稿</vt:lpstr>
      <vt:lpstr>PowerPoint 演示文稿</vt:lpstr>
      <vt:lpstr>PowerPoint 演示文稿</vt:lpstr>
      <vt:lpstr>PowerPoint 演示文稿</vt:lpstr>
      <vt:lpstr>PowerPoint 演示文稿</vt:lpstr>
      <vt:lpstr>PowerPoint 演示文稿</vt:lpstr>
      <vt:lpstr>GPIO（General Purpose Input Output，通用IO）</vt:lpstr>
      <vt:lpstr>PowerPoint 演示文稿</vt:lpstr>
      <vt:lpstr>GPIO接口示例：</vt:lpstr>
      <vt:lpstr>PowerPoint 演示文稿</vt:lpstr>
      <vt:lpstr>PowerPoint 演示文稿</vt:lpstr>
      <vt:lpstr>UART（通用异步通信收发器/SCI串行通讯接口）</vt:lpstr>
      <vt:lpstr>UART: 收发双方要设定相同的数据格式 ★</vt:lpstr>
      <vt:lpstr>UART: 收发双方要设定相同的数据速率 ★</vt:lpstr>
      <vt:lpstr>例：TI TL16C2550-Q1是面向车载应用、采用16字节FIFO的UART芯片</vt:lpstr>
      <vt:lpstr>PowerPoint 演示文稿</vt:lpstr>
      <vt:lpstr>PowerPoint 演示文稿</vt:lpstr>
      <vt:lpstr>补充概念：差分信号与差分传输</vt:lpstr>
      <vt:lpstr>RS-485是“用于平衡数字多点系统的发送器、接收器电气特性”标准</vt:lpstr>
      <vt:lpstr>USART（通用同步/异步收发器）</vt:lpstr>
      <vt:lpstr>PowerPoint 演示文稿</vt:lpstr>
      <vt:lpstr>6.2 典型工业总线、背板总线及网络</vt:lpstr>
      <vt:lpstr>CAN总线（Controller Area Network，控制区域网络）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秋天</cp:lastModifiedBy>
  <cp:revision>524</cp:revision>
  <dcterms:created xsi:type="dcterms:W3CDTF">2016-12-27T01:48:00Z</dcterms:created>
  <dcterms:modified xsi:type="dcterms:W3CDTF">2025-05-19T00:41:49Z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23E626943DF446E5846A6249004B3AD1_12</vt:lpwstr>
  </property>
  <property fmtid="{D5CDD505-2E9C-101B-9397-08002B2CF9AE}" pid="3" name="KSOProductBuildVer">
    <vt:lpwstr>2052-12.1.0.21171</vt:lpwstr>
  </property>
</Properties>
</file>