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5"/>
  </p:notesMasterIdLst>
  <p:sldIdLst>
    <p:sldId id="256" r:id="rId2"/>
    <p:sldId id="257" r:id="rId3"/>
    <p:sldId id="258" r:id="rId4"/>
    <p:sldId id="261" r:id="rId5"/>
    <p:sldId id="262" r:id="rId6"/>
    <p:sldId id="263" r:id="rId7"/>
    <p:sldId id="268" r:id="rId8"/>
    <p:sldId id="264" r:id="rId9"/>
    <p:sldId id="265" r:id="rId10"/>
    <p:sldId id="266" r:id="rId11"/>
    <p:sldId id="267" r:id="rId12"/>
    <p:sldId id="260" r:id="rId13"/>
    <p:sldId id="269" r:id="rId14"/>
    <p:sldId id="270" r:id="rId15"/>
    <p:sldId id="271" r:id="rId16"/>
    <p:sldId id="272" r:id="rId17"/>
    <p:sldId id="273" r:id="rId18"/>
    <p:sldId id="274" r:id="rId19"/>
    <p:sldId id="308" r:id="rId20"/>
    <p:sldId id="309" r:id="rId21"/>
    <p:sldId id="277" r:id="rId22"/>
    <p:sldId id="278" r:id="rId23"/>
    <p:sldId id="279" r:id="rId24"/>
    <p:sldId id="280" r:id="rId25"/>
    <p:sldId id="282" r:id="rId26"/>
    <p:sldId id="312" r:id="rId27"/>
    <p:sldId id="285" r:id="rId28"/>
    <p:sldId id="291" r:id="rId29"/>
    <p:sldId id="286" r:id="rId30"/>
    <p:sldId id="287" r:id="rId31"/>
    <p:sldId id="314" r:id="rId32"/>
    <p:sldId id="294" r:id="rId33"/>
    <p:sldId id="295" r:id="rId34"/>
    <p:sldId id="316" r:id="rId35"/>
    <p:sldId id="296" r:id="rId36"/>
    <p:sldId id="297" r:id="rId37"/>
    <p:sldId id="300" r:id="rId38"/>
    <p:sldId id="301" r:id="rId39"/>
    <p:sldId id="302" r:id="rId40"/>
    <p:sldId id="303" r:id="rId41"/>
    <p:sldId id="304" r:id="rId42"/>
    <p:sldId id="306" r:id="rId43"/>
    <p:sldId id="307"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006600"/>
    <a:srgbClr val="0000CC"/>
    <a:srgbClr val="FF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7" autoAdjust="0"/>
    <p:restoredTop sz="94660"/>
  </p:normalViewPr>
  <p:slideViewPr>
    <p:cSldViewPr snapToGrid="0">
      <p:cViewPr varScale="1">
        <p:scale>
          <a:sx n="121" d="100"/>
          <a:sy n="121" d="100"/>
        </p:scale>
        <p:origin x="798"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71D1C-6F72-49C2-8A4B-2C84992F65A4}" type="datetimeFigureOut">
              <a:rPr lang="zh-CN" altLang="en-US" smtClean="0"/>
              <a:t>2025/4/2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55579-C5B6-43E5-A470-423433565C78}" type="slidenum">
              <a:rPr lang="zh-CN" altLang="en-US" smtClean="0"/>
              <a:t>‹#›</a:t>
            </a:fld>
            <a:endParaRPr lang="zh-CN" altLang="en-US"/>
          </a:p>
        </p:txBody>
      </p:sp>
    </p:spTree>
    <p:extLst>
      <p:ext uri="{BB962C8B-B14F-4D97-AF65-F5344CB8AC3E}">
        <p14:creationId xmlns:p14="http://schemas.microsoft.com/office/powerpoint/2010/main" val="191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555579-C5B6-43E5-A470-423433565C78}" type="slidenum">
              <a:rPr lang="zh-CN" altLang="en-US" smtClean="0"/>
              <a:t>1</a:t>
            </a:fld>
            <a:endParaRPr lang="zh-CN" altLang="en-US"/>
          </a:p>
        </p:txBody>
      </p:sp>
    </p:spTree>
    <p:extLst>
      <p:ext uri="{BB962C8B-B14F-4D97-AF65-F5344CB8AC3E}">
        <p14:creationId xmlns:p14="http://schemas.microsoft.com/office/powerpoint/2010/main" val="2749554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99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766431" y="295737"/>
            <a:ext cx="628813" cy="502776"/>
          </a:xfrm>
        </p:spPr>
        <p:txBody>
          <a:bodyPr/>
          <a:lstStyle/>
          <a:p>
            <a:fld id="{4CA3740B-48FD-45C0-9C37-24627F0F7EDC}" type="slidenum">
              <a:rPr lang="zh-CN" altLang="en-US" smtClean="0"/>
              <a:t>‹#›</a:t>
            </a:fld>
            <a:endParaRPr lang="zh-CN" altLang="en-US"/>
          </a:p>
        </p:txBody>
      </p:sp>
      <p:sp>
        <p:nvSpPr>
          <p:cNvPr id="10"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Rectangle 9"/>
          <p:cNvSpPr>
            <a:spLocks noChangeArrowheads="1"/>
          </p:cNvSpPr>
          <p:nvPr userDrawn="1"/>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951540751"/>
      </p:ext>
    </p:extLst>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93303429"/>
      </p:ext>
    </p:extLst>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792889255"/>
      </p:ext>
    </p:extLst>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11367309"/>
      </p:ext>
    </p:extLst>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497121878"/>
      </p:ext>
    </p:extLst>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525367455"/>
      </p:ext>
    </p:extLst>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48118857"/>
      </p:ext>
    </p:extLst>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571332271"/>
      </p:ext>
    </p:extLst>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64599560"/>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2335" y="490818"/>
            <a:ext cx="7055380" cy="631545"/>
          </a:xfrm>
        </p:spPr>
        <p:txBody>
          <a:bodyPr/>
          <a:lstStyle>
            <a:lvl1pPr>
              <a:defRPr sz="2800">
                <a:solidFill>
                  <a:srgbClr val="C00000"/>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71499" y="1199073"/>
            <a:ext cx="8071485" cy="5087434"/>
          </a:xfrm>
        </p:spPr>
        <p:txBody>
          <a:bodyPr/>
          <a:lstStyle>
            <a:lvl1pPr marL="342906" indent="-342906" algn="just">
              <a:lnSpc>
                <a:spcPts val="2800"/>
              </a:lnSpc>
              <a:spcBef>
                <a:spcPts val="0"/>
              </a:spcBef>
              <a:buClr>
                <a:srgbClr val="0070C0"/>
              </a:buClr>
              <a:buFont typeface="Wingdings" panose="05000000000000000000" pitchFamily="2" charset="2"/>
              <a:buChar char="p"/>
              <a:defRPr sz="2600" b="0">
                <a:solidFill>
                  <a:srgbClr val="0000CC"/>
                </a:solidFill>
              </a:defRPr>
            </a:lvl1pPr>
            <a:lvl2pPr marL="742962" indent="-285755" algn="just">
              <a:lnSpc>
                <a:spcPts val="2800"/>
              </a:lnSpc>
              <a:spcBef>
                <a:spcPts val="0"/>
              </a:spcBef>
              <a:buClr>
                <a:srgbClr val="00B050"/>
              </a:buClr>
              <a:buSzPct val="75000"/>
              <a:buFont typeface="Wingdings" panose="05000000000000000000" pitchFamily="2" charset="2"/>
              <a:buChar char="Ø"/>
              <a:defRPr sz="2400">
                <a:solidFill>
                  <a:srgbClr val="002060"/>
                </a:solidFill>
              </a:defRPr>
            </a:lvl2pPr>
            <a:lvl3pPr marL="1143020" indent="-228604" algn="just">
              <a:lnSpc>
                <a:spcPts val="2800"/>
              </a:lnSpc>
              <a:spcBef>
                <a:spcPts val="0"/>
              </a:spcBef>
              <a:buClr>
                <a:srgbClr val="FF00FF"/>
              </a:buClr>
              <a:buFont typeface="Wingdings" panose="05000000000000000000" pitchFamily="2" charset="2"/>
              <a:buChar char="l"/>
              <a:defRPr sz="2000">
                <a:solidFill>
                  <a:schemeClr val="bg1">
                    <a:lumMod val="85000"/>
                    <a:lumOff val="15000"/>
                  </a:schemeClr>
                </a:solidFill>
              </a:defRPr>
            </a:lvl3pPr>
            <a:lvl4pPr algn="just">
              <a:lnSpc>
                <a:spcPts val="2800"/>
              </a:lnSpc>
              <a:spcBef>
                <a:spcPts val="0"/>
              </a:spcBef>
              <a:defRPr sz="1800">
                <a:solidFill>
                  <a:srgbClr val="00B050"/>
                </a:solidFill>
              </a:defRPr>
            </a:lvl4pPr>
            <a:lvl5pPr algn="just">
              <a:lnSpc>
                <a:spcPts val="2800"/>
              </a:lnSpc>
              <a:spcBef>
                <a:spcPts val="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7766431" y="295737"/>
            <a:ext cx="628813" cy="428164"/>
          </a:xfrm>
        </p:spPr>
        <p:txBody>
          <a:bodyPr/>
          <a:lstStyle>
            <a:lvl1pPr>
              <a:defRPr sz="2400"/>
            </a:lvl1pPr>
          </a:lstStyle>
          <a:p>
            <a:fld id="{4CA3740B-48FD-45C0-9C37-24627F0F7EDC}" type="slidenum">
              <a:rPr lang="zh-CN" altLang="en-US" smtClean="0"/>
              <a:pPr/>
              <a:t>‹#›</a:t>
            </a:fld>
            <a:endParaRPr lang="zh-CN" altLang="en-US" dirty="0"/>
          </a:p>
        </p:txBody>
      </p:sp>
      <p:sp>
        <p:nvSpPr>
          <p:cNvPr id="5"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8"/>
          <p:cNvSpPr>
            <a:spLocks noChangeArrowheads="1"/>
          </p:cNvSpPr>
          <p:nvPr userDrawn="1"/>
        </p:nvSpPr>
        <p:spPr bwMode="auto">
          <a:xfrm rot="10800000" flipV="1">
            <a:off x="5289550" y="6561138"/>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Rectangle 9"/>
          <p:cNvSpPr>
            <a:spLocks noChangeArrowheads="1"/>
          </p:cNvSpPr>
          <p:nvPr userDrawn="1"/>
        </p:nvSpPr>
        <p:spPr bwMode="auto">
          <a:xfrm flipV="1">
            <a:off x="325438" y="108585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Rectangle 10"/>
          <p:cNvSpPr>
            <a:spLocks noChangeArrowheads="1"/>
          </p:cNvSpPr>
          <p:nvPr userDrawn="1"/>
        </p:nvSpPr>
        <p:spPr bwMode="auto">
          <a:xfrm rot="16200000" flipV="1">
            <a:off x="6967537" y="4994276"/>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710315148"/>
      </p:ext>
    </p:extLst>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30244012"/>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5618208"/>
      </p:ext>
    </p:extLst>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84881129"/>
      </p:ext>
    </p:extLst>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77227352"/>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197889875"/>
      </p:ext>
    </p:extLst>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90678759"/>
      </p:ext>
    </p:extLst>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953182559"/>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84895151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ransition spd="med">
    <p:push/>
  </p:transition>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file:///D:\3%20&#25945;&#23398;\1%20&#26412;&#31185;&#29983;%20&#23884;&#20837;&#24335;&#35745;&#31639;\new\&#35838;&#20214;&#36164;&#28304;&#38142;&#25509;\BSP%20VXWORKS-X86\pcPentium\config.h"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images.google.com/imgres?imgurl=http://www.compu-tel.de/computer-shop/gross/6c29.jpg&amp;imgrefurl=http://www.compu-tel.de/computer-shop/&amp;h=1024&amp;w=690&amp;sz=46&amp;hl=zh-CN&amp;start=183&amp;tbnid=kgu5uYLSZtjMuM:&amp;tbnh=150&amp;tbnw=101&amp;prev=/images?q%3Dcomputer%26start%3D180%26ndsp%3D20%26svnum%3D10%26hl%3Dzh-CN%26lr%3D%26newwindow%3D1%26sa%3DN"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23875" y="1647046"/>
            <a:ext cx="8229600" cy="1277130"/>
          </a:xfrm>
        </p:spPr>
        <p:txBody>
          <a:bodyPr/>
          <a:lstStyle/>
          <a:p>
            <a:pPr algn="ctr"/>
            <a:r>
              <a:rPr lang="zh-CN" altLang="en-US" sz="4000" b="1" dirty="0">
                <a:solidFill>
                  <a:srgbClr val="FFC000"/>
                </a:solidFill>
                <a:latin typeface="+mj-ea"/>
              </a:rPr>
              <a:t>嵌入式软件结构与基础软件</a:t>
            </a:r>
          </a:p>
        </p:txBody>
      </p:sp>
      <p:sp>
        <p:nvSpPr>
          <p:cNvPr id="4" name="矩形 3"/>
          <p:cNvSpPr/>
          <p:nvPr/>
        </p:nvSpPr>
        <p:spPr>
          <a:xfrm>
            <a:off x="0" y="6507164"/>
            <a:ext cx="9143999" cy="1800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7"/>
          <p:cNvSpPr>
            <a:spLocks noChangeArrowheads="1"/>
          </p:cNvSpPr>
          <p:nvPr/>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Rectangle 9"/>
          <p:cNvSpPr>
            <a:spLocks noChangeArrowheads="1"/>
          </p:cNvSpPr>
          <p:nvPr/>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灯片编号占位符 12"/>
          <p:cNvSpPr>
            <a:spLocks noGrp="1"/>
          </p:cNvSpPr>
          <p:nvPr>
            <p:ph type="sldNum" sz="quarter" idx="12"/>
          </p:nvPr>
        </p:nvSpPr>
        <p:spPr>
          <a:xfrm>
            <a:off x="7766431" y="295737"/>
            <a:ext cx="628813" cy="466263"/>
          </a:xfrm>
        </p:spPr>
        <p:txBody>
          <a:bodyPr/>
          <a:lstStyle/>
          <a:p>
            <a:fld id="{4CA3740B-48FD-45C0-9C37-24627F0F7EDC}" type="slidenum">
              <a:rPr lang="zh-CN" altLang="en-US" smtClean="0"/>
              <a:t>1</a:t>
            </a:fld>
            <a:endParaRPr lang="zh-CN" altLang="en-US" dirty="0"/>
          </a:p>
        </p:txBody>
      </p:sp>
    </p:spTree>
    <p:extLst>
      <p:ext uri="{BB962C8B-B14F-4D97-AF65-F5344CB8AC3E}">
        <p14:creationId xmlns:p14="http://schemas.microsoft.com/office/powerpoint/2010/main" val="619440489"/>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10</a:t>
            </a:fld>
            <a:endParaRPr lang="zh-CN" altLang="en-US" dirty="0"/>
          </a:p>
        </p:txBody>
      </p:sp>
      <p:sp>
        <p:nvSpPr>
          <p:cNvPr id="6" name="内容占位符 2"/>
          <p:cNvSpPr>
            <a:spLocks noGrp="1"/>
          </p:cNvSpPr>
          <p:nvPr>
            <p:ph idx="1"/>
          </p:nvPr>
        </p:nvSpPr>
        <p:spPr>
          <a:xfrm>
            <a:off x="609600" y="1143000"/>
            <a:ext cx="8077200" cy="4754563"/>
          </a:xfrm>
        </p:spPr>
        <p:txBody>
          <a:bodyPr/>
          <a:lstStyle/>
          <a:p>
            <a:r>
              <a:rPr lang="zh-CN" altLang="zh-CN" b="0" dirty="0">
                <a:effectLst/>
              </a:rPr>
              <a:t>基于裸机的嵌入式软件</a:t>
            </a:r>
            <a:endParaRPr lang="en-US" altLang="zh-CN" b="0" dirty="0">
              <a:effectLst/>
            </a:endParaRPr>
          </a:p>
          <a:p>
            <a:pPr lvl="1"/>
            <a:r>
              <a:rPr lang="zh-CN" altLang="zh-CN" b="0" dirty="0">
                <a:effectLst/>
              </a:rPr>
              <a:t>直接部署在嵌入式硬件上的软件称之为</a:t>
            </a:r>
            <a:r>
              <a:rPr lang="zh-CN" altLang="zh-CN" b="0" dirty="0">
                <a:effectLst/>
                <a:latin typeface="楷体" panose="02010609060101010101" pitchFamily="49" charset="-122"/>
                <a:ea typeface="楷体" panose="02010609060101010101" pitchFamily="49" charset="-122"/>
              </a:rPr>
              <a:t>裸机器代码</a:t>
            </a:r>
            <a:r>
              <a:rPr lang="zh-CN" altLang="zh-CN" b="0" dirty="0">
                <a:effectLst/>
              </a:rPr>
              <a:t>，或</a:t>
            </a:r>
            <a:r>
              <a:rPr lang="zh-CN" altLang="zh-CN" b="0" dirty="0">
                <a:effectLst/>
                <a:latin typeface="楷体" panose="02010609060101010101" pitchFamily="49" charset="-122"/>
                <a:ea typeface="楷体" panose="02010609060101010101" pitchFamily="49" charset="-122"/>
              </a:rPr>
              <a:t>裸机（应用）程序</a:t>
            </a:r>
            <a:r>
              <a:rPr lang="zh-CN" altLang="en-US" b="0" dirty="0">
                <a:effectLst/>
                <a:latin typeface="楷体" panose="02010609060101010101" pitchFamily="49" charset="-122"/>
                <a:ea typeface="楷体" panose="02010609060101010101" pitchFamily="49" charset="-122"/>
              </a:rPr>
              <a:t>；</a:t>
            </a:r>
            <a:endParaRPr lang="en-US" altLang="zh-CN" b="0" dirty="0">
              <a:effectLst/>
              <a:latin typeface="楷体" panose="02010609060101010101" pitchFamily="49" charset="-122"/>
              <a:ea typeface="楷体" panose="02010609060101010101" pitchFamily="49" charset="-122"/>
            </a:endParaRPr>
          </a:p>
          <a:p>
            <a:pPr lvl="1"/>
            <a:r>
              <a:rPr lang="zh-CN" altLang="en-US" b="0" dirty="0">
                <a:effectLst/>
              </a:rPr>
              <a:t>特点</a:t>
            </a:r>
            <a:endParaRPr lang="en-US" altLang="zh-CN" b="0" dirty="0">
              <a:effectLst/>
            </a:endParaRPr>
          </a:p>
          <a:p>
            <a:pPr lvl="2"/>
            <a:r>
              <a:rPr lang="zh-CN" altLang="zh-CN" b="0" dirty="0">
                <a:solidFill>
                  <a:srgbClr val="FF00FF"/>
                </a:solidFill>
                <a:effectLst/>
              </a:rPr>
              <a:t>通常功能</a:t>
            </a:r>
            <a:r>
              <a:rPr lang="zh-CN" altLang="en-US" b="0" dirty="0">
                <a:solidFill>
                  <a:srgbClr val="FF00FF"/>
                </a:solidFill>
                <a:effectLst/>
              </a:rPr>
              <a:t>相对简单，</a:t>
            </a:r>
            <a:r>
              <a:rPr lang="zh-CN" altLang="zh-CN" b="0" dirty="0">
                <a:solidFill>
                  <a:srgbClr val="FF00FF"/>
                </a:solidFill>
                <a:effectLst/>
              </a:rPr>
              <a:t>代码量不大</a:t>
            </a:r>
            <a:r>
              <a:rPr lang="zh-CN" altLang="en-US" b="0" dirty="0">
                <a:solidFill>
                  <a:srgbClr val="FF00FF"/>
                </a:solidFill>
                <a:effectLst/>
              </a:rPr>
              <a:t>；</a:t>
            </a:r>
            <a:endParaRPr lang="en-US" altLang="zh-CN" b="0" dirty="0">
              <a:solidFill>
                <a:srgbClr val="FF00FF"/>
              </a:solidFill>
              <a:effectLst/>
            </a:endParaRPr>
          </a:p>
          <a:p>
            <a:pPr lvl="2"/>
            <a:r>
              <a:rPr lang="zh-CN" altLang="zh-CN" b="0" dirty="0">
                <a:solidFill>
                  <a:srgbClr val="FF00FF"/>
                </a:solidFill>
                <a:effectLst/>
              </a:rPr>
              <a:t>一般都是无限循环结构</a:t>
            </a:r>
            <a:r>
              <a:rPr lang="zh-CN" altLang="en-US" b="0" dirty="0">
                <a:solidFill>
                  <a:srgbClr val="FF00FF"/>
                </a:solidFill>
                <a:effectLst/>
              </a:rPr>
              <a:t>；</a:t>
            </a:r>
            <a:endParaRPr lang="en-US" altLang="zh-CN" b="0" dirty="0">
              <a:solidFill>
                <a:srgbClr val="FF00FF"/>
              </a:solidFill>
              <a:effectLst/>
            </a:endParaRPr>
          </a:p>
          <a:p>
            <a:pPr lvl="2"/>
            <a:r>
              <a:rPr lang="zh-CN" altLang="en-US" b="0" dirty="0">
                <a:solidFill>
                  <a:srgbClr val="FF00FF"/>
                </a:solidFill>
                <a:effectLst/>
              </a:rPr>
              <a:t>编写</a:t>
            </a:r>
            <a:r>
              <a:rPr lang="zh-CN" altLang="zh-CN" b="0" dirty="0">
                <a:solidFill>
                  <a:srgbClr val="FF00FF"/>
                </a:solidFill>
                <a:effectLst/>
              </a:rPr>
              <a:t>最开始的初始化代码</a:t>
            </a:r>
            <a:r>
              <a:rPr lang="zh-CN" altLang="en-US" b="0" dirty="0">
                <a:solidFill>
                  <a:srgbClr val="FF00FF"/>
                </a:solidFill>
                <a:effectLst/>
              </a:rPr>
              <a:t>，</a:t>
            </a:r>
            <a:r>
              <a:rPr lang="zh-CN" altLang="zh-CN" b="0" dirty="0">
                <a:solidFill>
                  <a:srgbClr val="FF00FF"/>
                </a:solidFill>
                <a:effectLst/>
              </a:rPr>
              <a:t>设定中断向量表、配置时钟、波特率、</a:t>
            </a:r>
            <a:r>
              <a:rPr lang="en-US" altLang="zh-CN" b="0" dirty="0">
                <a:solidFill>
                  <a:srgbClr val="FF00FF"/>
                </a:solidFill>
                <a:effectLst/>
              </a:rPr>
              <a:t>I/O</a:t>
            </a:r>
            <a:r>
              <a:rPr lang="zh-CN" altLang="zh-CN" b="0" dirty="0">
                <a:solidFill>
                  <a:srgbClr val="FF00FF"/>
                </a:solidFill>
                <a:effectLst/>
              </a:rPr>
              <a:t>功能、中断优先级及开关等</a:t>
            </a:r>
            <a:r>
              <a:rPr lang="zh-CN" altLang="en-US" b="0" dirty="0">
                <a:solidFill>
                  <a:srgbClr val="FF00FF"/>
                </a:solidFill>
                <a:effectLst/>
              </a:rPr>
              <a:t>。</a:t>
            </a:r>
            <a:endParaRPr lang="en-US" altLang="zh-CN" b="0" dirty="0">
              <a:solidFill>
                <a:srgbClr val="FF00FF"/>
              </a:solidFill>
              <a:effectLst/>
            </a:endParaRPr>
          </a:p>
          <a:p>
            <a:pPr lvl="2"/>
            <a:r>
              <a:rPr lang="zh-CN" altLang="zh-CN" b="0" dirty="0">
                <a:solidFill>
                  <a:srgbClr val="FF00FF"/>
                </a:solidFill>
                <a:effectLst/>
              </a:rPr>
              <a:t>结构较简单、额外资源开销少</a:t>
            </a:r>
            <a:r>
              <a:rPr lang="zh-CN" altLang="en-US" b="0" dirty="0">
                <a:solidFill>
                  <a:srgbClr val="FF00FF"/>
                </a:solidFill>
                <a:effectLst/>
              </a:rPr>
              <a:t>。</a:t>
            </a:r>
            <a:endParaRPr lang="en-US" altLang="zh-CN" b="0" dirty="0">
              <a:solidFill>
                <a:srgbClr val="FF00FF"/>
              </a:solidFill>
              <a:effectLst/>
            </a:endParaRPr>
          </a:p>
          <a:p>
            <a:pPr lvl="1"/>
            <a:endParaRPr lang="zh-CN" altLang="en-US" b="0" dirty="0">
              <a:solidFill>
                <a:srgbClr val="FF00FF"/>
              </a:solidFill>
              <a:effectLst/>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rotWithShape="1">
          <a:blip r:embed="rId2"/>
          <a:srcRect r="16170" b="15683"/>
          <a:stretch/>
        </p:blipFill>
        <p:spPr>
          <a:xfrm>
            <a:off x="5078557" y="4466559"/>
            <a:ext cx="3002280" cy="2015839"/>
          </a:xfrm>
          <a:prstGeom prst="rect">
            <a:avLst/>
          </a:prstGeom>
        </p:spPr>
      </p:pic>
      <p:pic>
        <p:nvPicPr>
          <p:cNvPr id="3" name="图片 2"/>
          <p:cNvPicPr>
            <a:picLocks noChangeAspect="1"/>
          </p:cNvPicPr>
          <p:nvPr/>
        </p:nvPicPr>
        <p:blipFill>
          <a:blip r:embed="rId3"/>
          <a:stretch>
            <a:fillRect/>
          </a:stretch>
        </p:blipFill>
        <p:spPr>
          <a:xfrm>
            <a:off x="1739265" y="5221288"/>
            <a:ext cx="3105150" cy="1352550"/>
          </a:xfrm>
          <a:prstGeom prst="rect">
            <a:avLst/>
          </a:prstGeom>
        </p:spPr>
      </p:pic>
    </p:spTree>
    <p:extLst>
      <p:ext uri="{BB962C8B-B14F-4D97-AF65-F5344CB8AC3E}">
        <p14:creationId xmlns:p14="http://schemas.microsoft.com/office/powerpoint/2010/main" val="3068256931"/>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11</a:t>
            </a:fld>
            <a:endParaRPr lang="zh-CN" altLang="en-US" dirty="0"/>
          </a:p>
        </p:txBody>
      </p:sp>
      <p:sp>
        <p:nvSpPr>
          <p:cNvPr id="6" name="内容占位符 2"/>
          <p:cNvSpPr>
            <a:spLocks noGrp="1"/>
          </p:cNvSpPr>
          <p:nvPr>
            <p:ph idx="1"/>
          </p:nvPr>
        </p:nvSpPr>
        <p:spPr>
          <a:xfrm>
            <a:off x="609600" y="1295400"/>
            <a:ext cx="8077200" cy="4602163"/>
          </a:xfrm>
        </p:spPr>
        <p:txBody>
          <a:bodyPr/>
          <a:lstStyle/>
          <a:p>
            <a:pPr>
              <a:defRPr/>
            </a:pPr>
            <a:r>
              <a:rPr lang="zh-CN" altLang="zh-CN" dirty="0">
                <a:effectLst/>
              </a:rPr>
              <a:t>基于嵌入式操作系统的软件结构</a:t>
            </a:r>
            <a:endParaRPr lang="en-US" altLang="zh-CN" dirty="0">
              <a:effectLst/>
            </a:endParaRPr>
          </a:p>
          <a:p>
            <a:pPr lvl="1">
              <a:defRPr/>
            </a:pPr>
            <a:r>
              <a:rPr lang="zh-CN" altLang="en-US" dirty="0">
                <a:effectLst/>
              </a:rPr>
              <a:t>经典架构</a:t>
            </a:r>
            <a:endParaRPr lang="en-US" altLang="zh-CN" dirty="0">
              <a:effectLst/>
            </a:endParaRPr>
          </a:p>
          <a:p>
            <a:pPr lvl="1">
              <a:defRPr/>
            </a:pPr>
            <a:r>
              <a:rPr lang="zh-CN" altLang="en-US" dirty="0">
                <a:effectLst/>
              </a:rPr>
              <a:t>衍生架构</a:t>
            </a:r>
            <a:endParaRPr lang="en-US" altLang="zh-CN" dirty="0">
              <a:effectLst/>
            </a:endParaRPr>
          </a:p>
          <a:p>
            <a:pPr lvl="2">
              <a:defRPr/>
            </a:pPr>
            <a:r>
              <a:rPr lang="zh-CN" altLang="en-US" b="0" dirty="0">
                <a:solidFill>
                  <a:srgbClr val="C00000"/>
                </a:solidFill>
                <a:effectLst/>
              </a:rPr>
              <a:t>采用嵌入式中间件的软件结构</a:t>
            </a:r>
            <a:r>
              <a:rPr lang="zh-CN" altLang="en-US" b="0" dirty="0">
                <a:solidFill>
                  <a:schemeClr val="bg1">
                    <a:lumMod val="65000"/>
                    <a:lumOff val="35000"/>
                  </a:schemeClr>
                </a:solidFill>
                <a:effectLst/>
              </a:rPr>
              <a:t>，如</a:t>
            </a:r>
            <a:r>
              <a:rPr lang="zh-CN" altLang="zh-CN" b="0" dirty="0">
                <a:solidFill>
                  <a:schemeClr val="bg1">
                    <a:lumMod val="65000"/>
                    <a:lumOff val="35000"/>
                  </a:schemeClr>
                </a:solidFill>
                <a:effectLst/>
              </a:rPr>
              <a:t>嵌入式</a:t>
            </a:r>
            <a:r>
              <a:rPr lang="en-US" altLang="zh-CN" b="0" dirty="0">
                <a:solidFill>
                  <a:schemeClr val="bg1">
                    <a:lumMod val="65000"/>
                    <a:lumOff val="35000"/>
                  </a:schemeClr>
                </a:solidFill>
                <a:effectLst/>
              </a:rPr>
              <a:t>Java</a:t>
            </a:r>
            <a:r>
              <a:rPr lang="zh-CN" altLang="zh-CN" b="0" dirty="0">
                <a:solidFill>
                  <a:schemeClr val="bg1">
                    <a:lumMod val="65000"/>
                    <a:lumOff val="35000"/>
                  </a:schemeClr>
                </a:solidFill>
                <a:effectLst/>
              </a:rPr>
              <a:t>、面向通信领域的</a:t>
            </a:r>
            <a:r>
              <a:rPr lang="en-US" altLang="zh-CN" b="0" dirty="0" err="1">
                <a:solidFill>
                  <a:schemeClr val="bg1">
                    <a:lumMod val="65000"/>
                    <a:lumOff val="35000"/>
                  </a:schemeClr>
                </a:solidFill>
                <a:effectLst/>
              </a:rPr>
              <a:t>Visibroker</a:t>
            </a:r>
            <a:r>
              <a:rPr lang="zh-CN" altLang="zh-CN" b="0" dirty="0">
                <a:solidFill>
                  <a:schemeClr val="bg1">
                    <a:lumMod val="65000"/>
                    <a:lumOff val="35000"/>
                  </a:schemeClr>
                </a:solidFill>
                <a:effectLst/>
              </a:rPr>
              <a:t>，面向智能家庭的</a:t>
            </a:r>
            <a:r>
              <a:rPr lang="en-US" altLang="zh-CN" b="0" dirty="0" err="1">
                <a:solidFill>
                  <a:schemeClr val="bg1">
                    <a:lumMod val="65000"/>
                    <a:lumOff val="35000"/>
                  </a:schemeClr>
                </a:solidFill>
                <a:effectLst/>
              </a:rPr>
              <a:t>HAVi</a:t>
            </a:r>
            <a:r>
              <a:rPr lang="zh-CN" altLang="zh-CN" b="0" dirty="0">
                <a:solidFill>
                  <a:schemeClr val="bg1">
                    <a:lumMod val="65000"/>
                    <a:lumOff val="35000"/>
                  </a:schemeClr>
                </a:solidFill>
                <a:effectLst/>
              </a:rPr>
              <a:t>、以及面向数字电视的</a:t>
            </a:r>
            <a:r>
              <a:rPr lang="en-US" altLang="zh-CN" b="0" dirty="0">
                <a:solidFill>
                  <a:schemeClr val="bg1">
                    <a:lumMod val="65000"/>
                    <a:lumOff val="35000"/>
                  </a:schemeClr>
                </a:solidFill>
                <a:effectLst/>
              </a:rPr>
              <a:t>DVB-MHP</a:t>
            </a:r>
            <a:r>
              <a:rPr lang="zh-CN" altLang="zh-CN" b="0" dirty="0">
                <a:solidFill>
                  <a:schemeClr val="bg1">
                    <a:lumMod val="65000"/>
                    <a:lumOff val="35000"/>
                  </a:schemeClr>
                </a:solidFill>
                <a:effectLst/>
              </a:rPr>
              <a:t>等</a:t>
            </a:r>
            <a:r>
              <a:rPr lang="zh-CN" altLang="en-US" b="0" dirty="0">
                <a:solidFill>
                  <a:srgbClr val="C00000"/>
                </a:solidFill>
                <a:effectLst/>
              </a:rPr>
              <a:t>；</a:t>
            </a:r>
            <a:endParaRPr lang="en-US" altLang="zh-CN" b="0" dirty="0">
              <a:solidFill>
                <a:srgbClr val="C00000"/>
              </a:solidFill>
              <a:effectLst/>
            </a:endParaRPr>
          </a:p>
          <a:p>
            <a:pPr lvl="2">
              <a:defRPr/>
            </a:pPr>
            <a:r>
              <a:rPr lang="zh-CN" altLang="en-US" b="0" dirty="0">
                <a:solidFill>
                  <a:srgbClr val="C00000"/>
                </a:solidFill>
                <a:effectLst/>
              </a:rPr>
              <a:t>基于</a:t>
            </a:r>
            <a:r>
              <a:rPr lang="zh-CN" altLang="zh-CN" b="0" dirty="0">
                <a:solidFill>
                  <a:srgbClr val="C00000"/>
                </a:solidFill>
                <a:effectLst/>
              </a:rPr>
              <a:t>嵌入式虚拟化（</a:t>
            </a:r>
            <a:r>
              <a:rPr lang="en-US" altLang="zh-CN" b="0" dirty="0">
                <a:solidFill>
                  <a:srgbClr val="C00000"/>
                </a:solidFill>
                <a:effectLst/>
              </a:rPr>
              <a:t>Embedded Visualization</a:t>
            </a:r>
            <a:r>
              <a:rPr lang="zh-CN" altLang="zh-CN" b="0" dirty="0">
                <a:solidFill>
                  <a:srgbClr val="C00000"/>
                </a:solidFill>
                <a:effectLst/>
              </a:rPr>
              <a:t>）技术</a:t>
            </a:r>
            <a:r>
              <a:rPr lang="zh-CN" altLang="en-US" b="0" dirty="0">
                <a:solidFill>
                  <a:srgbClr val="C00000"/>
                </a:solidFill>
                <a:effectLst/>
              </a:rPr>
              <a:t>的软件架构；</a:t>
            </a:r>
            <a:endParaRPr lang="en-US" altLang="zh-CN" b="0" dirty="0">
              <a:solidFill>
                <a:srgbClr val="C00000"/>
              </a:solidFill>
              <a:effectLst/>
            </a:endParaRPr>
          </a:p>
          <a:p>
            <a:pPr lvl="2">
              <a:defRPr/>
            </a:pPr>
            <a:endParaRPr lang="zh-CN" altLang="en-US" dirty="0">
              <a:solidFill>
                <a:srgbClr val="C00000"/>
              </a:solidFill>
            </a:endParaRPr>
          </a:p>
        </p:txBody>
      </p:sp>
      <p:pic>
        <p:nvPicPr>
          <p:cNvPr id="2" name="图片 1"/>
          <p:cNvPicPr>
            <a:picLocks noChangeAspect="1"/>
          </p:cNvPicPr>
          <p:nvPr/>
        </p:nvPicPr>
        <p:blipFill>
          <a:blip r:embed="rId2"/>
          <a:stretch>
            <a:fillRect/>
          </a:stretch>
        </p:blipFill>
        <p:spPr>
          <a:xfrm>
            <a:off x="2150554" y="4283202"/>
            <a:ext cx="5172075" cy="2095500"/>
          </a:xfrm>
          <a:prstGeom prst="rect">
            <a:avLst/>
          </a:prstGeom>
        </p:spPr>
      </p:pic>
    </p:spTree>
    <p:extLst>
      <p:ext uri="{BB962C8B-B14F-4D97-AF65-F5344CB8AC3E}">
        <p14:creationId xmlns:p14="http://schemas.microsoft.com/office/powerpoint/2010/main" val="243911139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99240" y="3026984"/>
            <a:ext cx="7055380" cy="631545"/>
          </a:xfrm>
        </p:spPr>
        <p:txBody>
          <a:bodyPr/>
          <a:lstStyle/>
          <a:p>
            <a:pPr algn="ctr"/>
            <a:r>
              <a:rPr lang="en-US" altLang="zh-CN" dirty="0"/>
              <a:t>7.3 </a:t>
            </a:r>
            <a:r>
              <a:rPr lang="zh-CN" altLang="zh-CN" dirty="0"/>
              <a:t>基础软件组件</a:t>
            </a:r>
            <a:r>
              <a:rPr lang="zh-CN" altLang="en-US" dirty="0">
                <a:solidFill>
                  <a:srgbClr val="0070C0"/>
                </a:solidFill>
              </a:rPr>
              <a:t>（深入学习）</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12</a:t>
            </a:fld>
            <a:endParaRPr lang="zh-CN" altLang="en-US" dirty="0"/>
          </a:p>
        </p:txBody>
      </p:sp>
    </p:spTree>
    <p:extLst>
      <p:ext uri="{BB962C8B-B14F-4D97-AF65-F5344CB8AC3E}">
        <p14:creationId xmlns:p14="http://schemas.microsoft.com/office/powerpoint/2010/main" val="3974905248"/>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13</a:t>
            </a:fld>
            <a:endParaRPr lang="zh-CN" altLang="en-US" dirty="0"/>
          </a:p>
        </p:txBody>
      </p:sp>
      <p:sp>
        <p:nvSpPr>
          <p:cNvPr id="6" name="Rectangle 3"/>
          <p:cNvSpPr txBox="1">
            <a:spLocks noChangeArrowheads="1"/>
          </p:cNvSpPr>
          <p:nvPr/>
        </p:nvSpPr>
        <p:spPr>
          <a:xfrm>
            <a:off x="609600" y="1295400"/>
            <a:ext cx="8153400" cy="46482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en-US" altLang="zh-CN" sz="2400" dirty="0"/>
              <a:t>ROM Monitor </a:t>
            </a:r>
            <a:r>
              <a:rPr lang="zh-CN" altLang="en-US" sz="2400" dirty="0"/>
              <a:t>监控程序</a:t>
            </a:r>
            <a:endParaRPr lang="en-US" altLang="zh-CN" sz="2400" dirty="0"/>
          </a:p>
          <a:p>
            <a:pPr lvl="1">
              <a:defRPr/>
            </a:pPr>
            <a:r>
              <a:rPr lang="zh-CN" altLang="en-US" sz="2000" dirty="0"/>
              <a:t>是运行在嵌入式系统中的一段代码，具有管理系统资源与用户进行交互的功能，操作系统内核的一小部分功能；</a:t>
            </a:r>
          </a:p>
          <a:p>
            <a:pPr lvl="1">
              <a:defRPr/>
            </a:pPr>
            <a:r>
              <a:rPr lang="zh-CN" altLang="en-US" sz="2000" dirty="0"/>
              <a:t>嵌入式系统正式运行时，通常不需要监控程序的干预；而故障时可作为恢复系统的接口和手段；</a:t>
            </a:r>
          </a:p>
          <a:p>
            <a:pPr lvl="1">
              <a:defRPr/>
            </a:pPr>
            <a:r>
              <a:rPr lang="zh-CN" altLang="en-US" sz="2000" dirty="0"/>
              <a:t>有的嵌入式控制器的制造商把监控程序驻留在</a:t>
            </a:r>
            <a:r>
              <a:rPr lang="en-US" altLang="zh-CN" sz="2000" dirty="0"/>
              <a:t>ROM</a:t>
            </a:r>
            <a:r>
              <a:rPr lang="zh-CN" altLang="en-US" sz="2000" dirty="0"/>
              <a:t>中提供给用户在开发时使用，提供的功能如程序下载、调试、固化等</a:t>
            </a:r>
            <a:r>
              <a:rPr lang="en-US" altLang="zh-CN" sz="2000" dirty="0"/>
              <a:t>;</a:t>
            </a:r>
          </a:p>
          <a:p>
            <a:pPr lvl="2">
              <a:defRPr/>
            </a:pPr>
            <a:r>
              <a:rPr lang="zh-CN" altLang="en-US" dirty="0"/>
              <a:t>如</a:t>
            </a:r>
            <a:r>
              <a:rPr lang="en-US" altLang="zh-CN" dirty="0" err="1"/>
              <a:t>motorola</a:t>
            </a:r>
            <a:r>
              <a:rPr lang="zh-CN" altLang="en-US" dirty="0"/>
              <a:t>公司的某些</a:t>
            </a:r>
            <a:r>
              <a:rPr lang="en-US" altLang="zh-CN" dirty="0"/>
              <a:t>8</a:t>
            </a:r>
            <a:r>
              <a:rPr lang="zh-CN" altLang="en-US" dirty="0"/>
              <a:t>位嵌入式微控制器</a:t>
            </a:r>
          </a:p>
          <a:p>
            <a:pPr lvl="1">
              <a:defRPr/>
            </a:pPr>
            <a:r>
              <a:rPr lang="zh-CN" altLang="en-US" sz="2000" dirty="0"/>
              <a:t>目前嵌入式系统中监控程序的作用已经减少。</a:t>
            </a:r>
          </a:p>
        </p:txBody>
      </p:sp>
    </p:spTree>
    <p:extLst>
      <p:ext uri="{BB962C8B-B14F-4D97-AF65-F5344CB8AC3E}">
        <p14:creationId xmlns:p14="http://schemas.microsoft.com/office/powerpoint/2010/main" val="368593368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14</a:t>
            </a:fld>
            <a:endParaRPr lang="zh-CN" altLang="en-US" dirty="0"/>
          </a:p>
        </p:txBody>
      </p:sp>
      <p:sp>
        <p:nvSpPr>
          <p:cNvPr id="6" name="内容占位符 2"/>
          <p:cNvSpPr>
            <a:spLocks noGrp="1"/>
          </p:cNvSpPr>
          <p:nvPr>
            <p:ph idx="1"/>
          </p:nvPr>
        </p:nvSpPr>
        <p:spPr>
          <a:xfrm>
            <a:off x="609600" y="1295400"/>
            <a:ext cx="8077200" cy="4602163"/>
          </a:xfrm>
        </p:spPr>
        <p:txBody>
          <a:bodyPr/>
          <a:lstStyle/>
          <a:p>
            <a:pPr>
              <a:defRPr/>
            </a:pPr>
            <a:r>
              <a:rPr lang="en-US" altLang="zh-CN" sz="2400" dirty="0">
                <a:effectLst/>
              </a:rPr>
              <a:t>ROM Monitor</a:t>
            </a:r>
            <a:r>
              <a:rPr lang="zh-CN" altLang="en-US" sz="2400" dirty="0">
                <a:effectLst/>
              </a:rPr>
              <a:t>的调试功能</a:t>
            </a:r>
            <a:endParaRPr lang="en-US" altLang="zh-CN" sz="2400" dirty="0">
              <a:effectLst/>
            </a:endParaRPr>
          </a:p>
          <a:p>
            <a:pPr lvl="1">
              <a:defRPr/>
            </a:pPr>
            <a:r>
              <a:rPr lang="zh-CN" altLang="zh-CN" sz="2200" b="0" dirty="0">
                <a:effectLst/>
                <a:latin typeface="Times New Roman" panose="02020603050405020304" pitchFamily="18" charset="0"/>
                <a:cs typeface="Times New Roman" panose="02020603050405020304" pitchFamily="18" charset="0"/>
              </a:rPr>
              <a:t>用于嵌入式系统开发过程</a:t>
            </a:r>
            <a:r>
              <a:rPr lang="zh-CN" altLang="en-US" sz="2200" b="0" dirty="0">
                <a:effectLst/>
                <a:latin typeface="Times New Roman" panose="02020603050405020304" pitchFamily="18" charset="0"/>
                <a:cs typeface="Times New Roman" panose="02020603050405020304" pitchFamily="18" charset="0"/>
              </a:rPr>
              <a:t>中</a:t>
            </a:r>
            <a:r>
              <a:rPr lang="zh-CN" altLang="zh-CN" sz="2200" b="0" dirty="0">
                <a:effectLst/>
                <a:latin typeface="Times New Roman" panose="02020603050405020304" pitchFamily="18" charset="0"/>
                <a:cs typeface="Times New Roman" panose="02020603050405020304" pitchFamily="18" charset="0"/>
              </a:rPr>
              <a:t>辅助的资源管理与软件调试</a:t>
            </a:r>
            <a:r>
              <a:rPr lang="zh-CN" altLang="en-US" sz="2200" b="0" dirty="0">
                <a:effectLst/>
                <a:latin typeface="Times New Roman" panose="02020603050405020304" pitchFamily="18" charset="0"/>
                <a:cs typeface="Times New Roman" panose="02020603050405020304" pitchFamily="18" charset="0"/>
              </a:rPr>
              <a:t>；</a:t>
            </a:r>
            <a:endParaRPr lang="en-US" altLang="zh-CN" sz="2200" b="0" dirty="0">
              <a:effectLst/>
              <a:latin typeface="Times New Roman" panose="02020603050405020304" pitchFamily="18" charset="0"/>
              <a:cs typeface="Times New Roman" panose="02020603050405020304" pitchFamily="18" charset="0"/>
            </a:endParaRPr>
          </a:p>
          <a:p>
            <a:pPr lvl="1">
              <a:defRPr/>
            </a:pPr>
            <a:r>
              <a:rPr lang="zh-CN" altLang="zh-CN" sz="2200" b="0" dirty="0">
                <a:effectLst/>
                <a:latin typeface="Times New Roman" panose="02020603050405020304" pitchFamily="18" charset="0"/>
                <a:cs typeface="Times New Roman" panose="02020603050405020304" pitchFamily="18" charset="0"/>
              </a:rPr>
              <a:t>上电后，</a:t>
            </a:r>
            <a:r>
              <a:rPr lang="en-US" altLang="zh-CN" sz="2200" b="0" dirty="0">
                <a:effectLst/>
                <a:latin typeface="Times New Roman" panose="02020603050405020304" pitchFamily="18" charset="0"/>
                <a:cs typeface="Times New Roman" panose="02020603050405020304" pitchFamily="18" charset="0"/>
              </a:rPr>
              <a:t>ROM Monitor</a:t>
            </a:r>
            <a:r>
              <a:rPr lang="zh-CN" altLang="zh-CN" sz="2200" b="0" dirty="0">
                <a:effectLst/>
                <a:latin typeface="Times New Roman" panose="02020603050405020304" pitchFamily="18" charset="0"/>
                <a:cs typeface="Times New Roman" panose="02020603050405020304" pitchFamily="18" charset="0"/>
              </a:rPr>
              <a:t>对硬件进行基本的初始化，进而可以通过串口</a:t>
            </a:r>
            <a:r>
              <a:rPr lang="en-US" altLang="zh-CN" sz="2200" b="0" dirty="0">
                <a:effectLst/>
                <a:latin typeface="Times New Roman" panose="02020603050405020304" pitchFamily="18" charset="0"/>
                <a:cs typeface="Times New Roman" panose="02020603050405020304" pitchFamily="18" charset="0"/>
              </a:rPr>
              <a:t>/</a:t>
            </a:r>
            <a:r>
              <a:rPr lang="zh-CN" altLang="zh-CN" sz="2200" b="0" dirty="0">
                <a:effectLst/>
                <a:latin typeface="Times New Roman" panose="02020603050405020304" pitchFamily="18" charset="0"/>
                <a:cs typeface="Times New Roman" panose="02020603050405020304" pitchFamily="18" charset="0"/>
              </a:rPr>
              <a:t>网口与开发主机交互，执行程序加载、命令执行、程序调试等操作</a:t>
            </a:r>
            <a:r>
              <a:rPr lang="zh-CN" altLang="en-US" sz="2200" b="0" dirty="0">
                <a:effectLst/>
                <a:latin typeface="Times New Roman" panose="02020603050405020304" pitchFamily="18" charset="0"/>
                <a:cs typeface="Times New Roman" panose="02020603050405020304" pitchFamily="18" charset="0"/>
              </a:rPr>
              <a:t>。</a:t>
            </a:r>
            <a:endParaRPr lang="zh-CN" altLang="en-US" sz="2200" b="0" dirty="0">
              <a:latin typeface="Times New Roman" panose="02020603050405020304" pitchFamily="18" charset="0"/>
              <a:cs typeface="Times New Roman" panose="02020603050405020304" pitchFamily="18" charset="0"/>
            </a:endParaRPr>
          </a:p>
        </p:txBody>
      </p:sp>
      <p:sp>
        <p:nvSpPr>
          <p:cNvPr id="7" name="圆角矩形 6"/>
          <p:cNvSpPr/>
          <p:nvPr/>
        </p:nvSpPr>
        <p:spPr bwMode="auto">
          <a:xfrm>
            <a:off x="2209800" y="3352800"/>
            <a:ext cx="4572000" cy="3097213"/>
          </a:xfrm>
          <a:prstGeom prst="roundRect">
            <a:avLst>
              <a:gd name="adj" fmla="val 2701"/>
            </a:avLst>
          </a:prstGeom>
          <a:solidFill>
            <a:srgbClr val="006600"/>
          </a:solidFill>
          <a:ln w="9525" cap="flat" cmpd="sng" algn="ctr">
            <a:solidFill>
              <a:srgbClr val="C0C0C0"/>
            </a:solidFill>
            <a:prstDash val="solid"/>
            <a:round/>
            <a:headEnd type="none" w="med" len="med"/>
            <a:tailEnd type="none" w="med" len="med"/>
          </a:ln>
          <a:effectLst/>
        </p:spPr>
        <p:txBody>
          <a:bodyPr lIns="90000" tIns="46800" rIns="90000" bIns="46800" anchor="ctr"/>
          <a:lstStyle/>
          <a:p>
            <a:pPr algn="ctr">
              <a:defRPr/>
            </a:pPr>
            <a:r>
              <a:rPr lang="en-US" altLang="zh-CN" sz="2000" dirty="0">
                <a:solidFill>
                  <a:srgbClr val="FFFF00"/>
                </a:solidFill>
                <a:latin typeface="楷体" panose="02010609060101010101" pitchFamily="49" charset="-122"/>
                <a:ea typeface="楷体" panose="02010609060101010101" pitchFamily="49" charset="-122"/>
                <a:cs typeface="Times New Roman" panose="02020603050405020304" pitchFamily="18" charset="0"/>
              </a:rPr>
              <a:t>ROM Monitor</a:t>
            </a:r>
            <a:r>
              <a:rPr lang="zh-CN" altLang="en-US" sz="2000" dirty="0">
                <a:solidFill>
                  <a:srgbClr val="FFFF00"/>
                </a:solidFill>
                <a:latin typeface="楷体" panose="02010609060101010101" pitchFamily="49" charset="-122"/>
                <a:ea typeface="楷体" panose="02010609060101010101" pitchFamily="49" charset="-122"/>
                <a:cs typeface="Times New Roman" panose="02020603050405020304" pitchFamily="18" charset="0"/>
              </a:rPr>
              <a:t>基本功能</a:t>
            </a:r>
            <a:endParaRPr lang="en-US" altLang="zh-CN" sz="2000" dirty="0">
              <a:solidFill>
                <a:srgbClr val="FFFF00"/>
              </a:solidFill>
              <a:latin typeface="楷体" panose="02010609060101010101" pitchFamily="49" charset="-122"/>
              <a:ea typeface="楷体" panose="02010609060101010101" pitchFamily="49" charset="-122"/>
              <a:cs typeface="Times New Roman" panose="02020603050405020304" pitchFamily="18" charset="0"/>
            </a:endParaRPr>
          </a:p>
          <a:p>
            <a:pPr algn="ctr">
              <a:defRPr/>
            </a:pP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zh-CN" altLang="en-US" sz="2000" dirty="0">
                <a:latin typeface="楷体" panose="02010609060101010101" pitchFamily="49" charset="-122"/>
                <a:ea typeface="楷体" panose="02010609060101010101" pitchFamily="49" charset="-122"/>
                <a:cs typeface="Times New Roman" panose="02020603050405020304" pitchFamily="18" charset="0"/>
              </a:rPr>
              <a:t>具有基本的系统初始化能力</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zh-CN" altLang="en-US" sz="2000" dirty="0">
                <a:latin typeface="楷体" panose="02010609060101010101" pitchFamily="49" charset="-122"/>
                <a:ea typeface="楷体" panose="02010609060101010101" pitchFamily="49" charset="-122"/>
                <a:cs typeface="Times New Roman" panose="02020603050405020304" pitchFamily="18" charset="0"/>
              </a:rPr>
              <a:t>提供一个简单的用户命令接口</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zh-CN" altLang="en-US" sz="2000" dirty="0">
                <a:latin typeface="楷体" panose="02010609060101010101" pitchFamily="49" charset="-122"/>
                <a:ea typeface="楷体" panose="02010609060101010101" pitchFamily="49" charset="-122"/>
                <a:cs typeface="Times New Roman" panose="02020603050405020304" pitchFamily="18" charset="0"/>
              </a:rPr>
              <a:t>支持程序加载与执行</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zh-CN" altLang="zh-CN" sz="2000" dirty="0">
                <a:latin typeface="楷体" panose="02010609060101010101" pitchFamily="49" charset="-122"/>
                <a:ea typeface="楷体" panose="02010609060101010101" pitchFamily="49" charset="-122"/>
                <a:cs typeface="Times New Roman" panose="02020603050405020304" pitchFamily="18" charset="0"/>
              </a:rPr>
              <a:t>支持对程序设置断点并单步跟踪</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zh-CN" altLang="en-US" sz="2000" dirty="0">
                <a:latin typeface="楷体" panose="02010609060101010101" pitchFamily="49" charset="-122"/>
                <a:ea typeface="楷体" panose="02010609060101010101" pitchFamily="49" charset="-122"/>
                <a:cs typeface="Times New Roman" panose="02020603050405020304" pitchFamily="18" charset="0"/>
              </a:rPr>
              <a:t>允许</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查看寄存器及内存变量的值</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zh-CN" altLang="zh-CN" sz="2000" dirty="0">
                <a:latin typeface="楷体" panose="02010609060101010101" pitchFamily="49" charset="-122"/>
                <a:ea typeface="楷体" panose="02010609060101010101" pitchFamily="49" charset="-122"/>
                <a:cs typeface="Times New Roman" panose="02020603050405020304" pitchFamily="18" charset="0"/>
              </a:rPr>
              <a:t>可以与调试器（</a:t>
            </a:r>
            <a:r>
              <a:rPr lang="en-US" altLang="zh-CN" sz="2000" dirty="0">
                <a:latin typeface="楷体" panose="02010609060101010101" pitchFamily="49" charset="-122"/>
                <a:ea typeface="楷体" panose="02010609060101010101" pitchFamily="49" charset="-122"/>
                <a:cs typeface="Times New Roman" panose="02020603050405020304" pitchFamily="18" charset="0"/>
              </a:rPr>
              <a:t>Debugger</a:t>
            </a:r>
            <a:r>
              <a:rPr lang="zh-CN" altLang="zh-CN" sz="2000" dirty="0">
                <a:latin typeface="楷体" panose="02010609060101010101" pitchFamily="49" charset="-122"/>
                <a:ea typeface="楷体" panose="02010609060101010101" pitchFamily="49" charset="-122"/>
                <a:cs typeface="Times New Roman" panose="02020603050405020304" pitchFamily="18" charset="0"/>
              </a:rPr>
              <a:t>）集成</a:t>
            </a:r>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zh-CN" altLang="zh-CN" sz="2000" dirty="0">
                <a:latin typeface="楷体" panose="02010609060101010101" pitchFamily="49" charset="-122"/>
                <a:ea typeface="楷体" panose="02010609060101010101" pitchFamily="49" charset="-122"/>
                <a:cs typeface="Times New Roman" panose="02020603050405020304" pitchFamily="18" charset="0"/>
              </a:rPr>
              <a:t>与硬件跳线相配合使用</a:t>
            </a:r>
          </a:p>
        </p:txBody>
      </p:sp>
    </p:spTree>
    <p:extLst>
      <p:ext uri="{BB962C8B-B14F-4D97-AF65-F5344CB8AC3E}">
        <p14:creationId xmlns:p14="http://schemas.microsoft.com/office/powerpoint/2010/main" val="1869752373"/>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15</a:t>
            </a:fld>
            <a:endParaRPr lang="zh-CN" altLang="en-US" dirty="0"/>
          </a:p>
        </p:txBody>
      </p:sp>
      <p:sp>
        <p:nvSpPr>
          <p:cNvPr id="6" name="Rectangle 2"/>
          <p:cNvSpPr>
            <a:spLocks noGrp="1" noChangeArrowheads="1"/>
          </p:cNvSpPr>
          <p:nvPr>
            <p:ph type="title"/>
          </p:nvPr>
        </p:nvSpPr>
        <p:spPr>
          <a:xfrm>
            <a:off x="523478" y="543164"/>
            <a:ext cx="8229600" cy="533400"/>
          </a:xfrm>
        </p:spPr>
        <p:txBody>
          <a:bodyPr/>
          <a:lstStyle/>
          <a:p>
            <a:pPr algn="l" eaLnBrk="1" hangingPunct="1"/>
            <a:r>
              <a:rPr lang="zh-CN" altLang="en-US" sz="2600" dirty="0">
                <a:effectLst/>
              </a:rPr>
              <a:t>启动代码：引导＋初始化代码</a:t>
            </a:r>
          </a:p>
        </p:txBody>
      </p:sp>
      <p:sp>
        <p:nvSpPr>
          <p:cNvPr id="7" name="Rectangle 3"/>
          <p:cNvSpPr txBox="1">
            <a:spLocks noChangeArrowheads="1"/>
          </p:cNvSpPr>
          <p:nvPr/>
        </p:nvSpPr>
        <p:spPr>
          <a:xfrm>
            <a:off x="609600" y="1295400"/>
            <a:ext cx="8077200" cy="48768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zh-CN" altLang="en-US"/>
              <a:t>系统加电后通过硬件机制首先进入复位向量，之后执行启动代码；</a:t>
            </a:r>
          </a:p>
          <a:p>
            <a:pPr lvl="1">
              <a:defRPr/>
            </a:pPr>
            <a:r>
              <a:rPr lang="zh-CN" altLang="en-US"/>
              <a:t>硬件不同，复位向量地址不同</a:t>
            </a:r>
          </a:p>
          <a:p>
            <a:pPr lvl="2">
              <a:defRPr/>
            </a:pPr>
            <a:r>
              <a:rPr lang="zh-CN" altLang="en-US"/>
              <a:t>如</a:t>
            </a:r>
            <a:r>
              <a:rPr lang="en-US" altLang="zh-CN"/>
              <a:t>80186</a:t>
            </a:r>
            <a:r>
              <a:rPr lang="zh-CN" altLang="en-US"/>
              <a:t>为</a:t>
            </a:r>
            <a:r>
              <a:rPr lang="en-US" altLang="zh-CN"/>
              <a:t>FFFF0H~FFFFFH</a:t>
            </a:r>
            <a:r>
              <a:rPr lang="zh-CN" altLang="en-US"/>
              <a:t>、</a:t>
            </a:r>
            <a:r>
              <a:rPr lang="en-US" altLang="zh-CN"/>
              <a:t>MCS51</a:t>
            </a:r>
            <a:r>
              <a:rPr lang="zh-CN" altLang="en-US"/>
              <a:t>为</a:t>
            </a:r>
            <a:r>
              <a:rPr lang="en-US" altLang="zh-CN"/>
              <a:t>0000H</a:t>
            </a:r>
            <a:r>
              <a:rPr lang="zh-CN" altLang="en-US"/>
              <a:t>，</a:t>
            </a:r>
            <a:r>
              <a:rPr lang="en-US" altLang="zh-CN"/>
              <a:t>ARM</a:t>
            </a:r>
            <a:r>
              <a:rPr lang="zh-CN" altLang="en-US"/>
              <a:t>为</a:t>
            </a:r>
            <a:r>
              <a:rPr lang="en-US" altLang="zh-CN"/>
              <a:t>00000H</a:t>
            </a:r>
            <a:r>
              <a:rPr lang="zh-CN" altLang="en-US"/>
              <a:t>等；</a:t>
            </a:r>
          </a:p>
          <a:p>
            <a:pPr>
              <a:defRPr/>
            </a:pPr>
            <a:r>
              <a:rPr lang="zh-CN" altLang="en-US"/>
              <a:t>启动代码包括了引导代码和操作系统执行环境的初始化代码；</a:t>
            </a:r>
            <a:endParaRPr lang="zh-CN" altLang="en-US" dirty="0"/>
          </a:p>
        </p:txBody>
      </p:sp>
      <p:pic>
        <p:nvPicPr>
          <p:cNvPr id="2" name="图片 1"/>
          <p:cNvPicPr>
            <a:picLocks noChangeAspect="1"/>
          </p:cNvPicPr>
          <p:nvPr/>
        </p:nvPicPr>
        <p:blipFill>
          <a:blip r:embed="rId2"/>
          <a:stretch>
            <a:fillRect/>
          </a:stretch>
        </p:blipFill>
        <p:spPr>
          <a:xfrm>
            <a:off x="419100" y="3906761"/>
            <a:ext cx="8458200" cy="2667000"/>
          </a:xfrm>
          <a:prstGeom prst="rect">
            <a:avLst/>
          </a:prstGeom>
        </p:spPr>
      </p:pic>
    </p:spTree>
    <p:extLst>
      <p:ext uri="{BB962C8B-B14F-4D97-AF65-F5344CB8AC3E}">
        <p14:creationId xmlns:p14="http://schemas.microsoft.com/office/powerpoint/2010/main" val="1543274804"/>
      </p:ext>
    </p:extLst>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16</a:t>
            </a:fld>
            <a:endParaRPr lang="zh-CN" altLang="en-US" dirty="0"/>
          </a:p>
        </p:txBody>
      </p:sp>
      <p:sp>
        <p:nvSpPr>
          <p:cNvPr id="6" name="Rectangle 3"/>
          <p:cNvSpPr txBox="1">
            <a:spLocks noChangeArrowheads="1"/>
          </p:cNvSpPr>
          <p:nvPr/>
        </p:nvSpPr>
        <p:spPr>
          <a:xfrm>
            <a:off x="609600" y="1295400"/>
            <a:ext cx="8077200" cy="485775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00000"/>
              </a:lnSpc>
            </a:pPr>
            <a:r>
              <a:rPr lang="zh-CN" altLang="en-US" sz="2400" dirty="0"/>
              <a:t>引导代码</a:t>
            </a:r>
            <a:r>
              <a:rPr lang="zh-CN" altLang="en-US" sz="2400" dirty="0">
                <a:solidFill>
                  <a:schemeClr val="bg1"/>
                </a:solidFill>
              </a:rPr>
              <a:t>与具体目标板硬件的配置与设计相关，其设计过程需要关心很多硬件的细节问题；</a:t>
            </a:r>
            <a:r>
              <a:rPr lang="en-US" altLang="zh-CN" sz="2400" dirty="0">
                <a:solidFill>
                  <a:srgbClr val="C00000"/>
                </a:solidFill>
              </a:rPr>
              <a:t>Boot loader</a:t>
            </a:r>
            <a:r>
              <a:rPr lang="zh-CN" altLang="en-US" sz="2400" dirty="0">
                <a:solidFill>
                  <a:srgbClr val="C00000"/>
                </a:solidFill>
              </a:rPr>
              <a:t>技术</a:t>
            </a:r>
            <a:r>
              <a:rPr lang="zh-CN" altLang="en-US" sz="2400" dirty="0">
                <a:solidFill>
                  <a:schemeClr val="bg1"/>
                </a:solidFill>
              </a:rPr>
              <a:t>；</a:t>
            </a:r>
          </a:p>
          <a:p>
            <a:pPr>
              <a:lnSpc>
                <a:spcPct val="100000"/>
              </a:lnSpc>
            </a:pPr>
            <a:r>
              <a:rPr lang="en-US" altLang="zh-CN" sz="2400" dirty="0"/>
              <a:t>PC</a:t>
            </a:r>
            <a:r>
              <a:rPr lang="zh-CN" altLang="en-US" sz="2400" dirty="0"/>
              <a:t>体系中，引导加载程序由</a:t>
            </a:r>
            <a:r>
              <a:rPr lang="en-US" altLang="zh-CN" sz="2400" dirty="0"/>
              <a:t>BIOS</a:t>
            </a:r>
            <a:r>
              <a:rPr lang="zh-CN" altLang="en-US" sz="2400" dirty="0"/>
              <a:t>和位于</a:t>
            </a:r>
            <a:r>
              <a:rPr lang="en-US" altLang="zh-CN" sz="2400" dirty="0"/>
              <a:t>MBR</a:t>
            </a:r>
            <a:r>
              <a:rPr lang="zh-CN" altLang="en-US" sz="2400" dirty="0"/>
              <a:t>中的</a:t>
            </a:r>
            <a:r>
              <a:rPr lang="en-US" altLang="zh-CN" sz="2400" dirty="0"/>
              <a:t>OS Boot Loader</a:t>
            </a:r>
            <a:r>
              <a:rPr lang="zh-CN" altLang="en-US" sz="2400" dirty="0"/>
              <a:t>（如</a:t>
            </a:r>
            <a:r>
              <a:rPr lang="en-US" altLang="zh-CN" sz="2400" dirty="0"/>
              <a:t>GRUB</a:t>
            </a:r>
            <a:r>
              <a:rPr lang="zh-CN" altLang="en-US" sz="2400" dirty="0"/>
              <a:t>、</a:t>
            </a:r>
            <a:r>
              <a:rPr lang="en-US" altLang="zh-CN" sz="2400" dirty="0"/>
              <a:t>LILO</a:t>
            </a:r>
            <a:r>
              <a:rPr lang="zh-CN" altLang="en-US" sz="2400" dirty="0"/>
              <a:t>）组成；</a:t>
            </a:r>
          </a:p>
          <a:p>
            <a:pPr lvl="1">
              <a:lnSpc>
                <a:spcPct val="100000"/>
              </a:lnSpc>
            </a:pPr>
            <a:r>
              <a:rPr lang="en-US" altLang="zh-CN" sz="2200" dirty="0"/>
              <a:t>BIOS</a:t>
            </a:r>
            <a:r>
              <a:rPr lang="zh-CN" altLang="en-US" sz="2200" dirty="0"/>
              <a:t>完成硬件检测和资源分配后，将硬盘</a:t>
            </a:r>
            <a:r>
              <a:rPr lang="en-US" altLang="zh-CN" sz="2200" dirty="0"/>
              <a:t>MBR</a:t>
            </a:r>
            <a:r>
              <a:rPr lang="zh-CN" altLang="en-US" sz="2200" dirty="0"/>
              <a:t>中的</a:t>
            </a:r>
            <a:r>
              <a:rPr lang="en-US" altLang="zh-CN" sz="2200" dirty="0"/>
              <a:t>Boot Loader</a:t>
            </a:r>
            <a:r>
              <a:rPr lang="zh-CN" altLang="en-US" sz="2200" dirty="0"/>
              <a:t>读入内存，转由其执行，</a:t>
            </a:r>
            <a:r>
              <a:rPr lang="en-US" altLang="zh-CN" sz="2200" dirty="0"/>
              <a:t>Loader</a:t>
            </a:r>
            <a:r>
              <a:rPr lang="zh-CN" altLang="en-US" sz="2200" dirty="0"/>
              <a:t>将内核映像从硬盘读入内存，转入内核入口点执行；</a:t>
            </a:r>
          </a:p>
          <a:p>
            <a:pPr>
              <a:lnSpc>
                <a:spcPct val="100000"/>
              </a:lnSpc>
            </a:pPr>
            <a:r>
              <a:rPr lang="zh-CN" altLang="en-US" sz="2400" dirty="0"/>
              <a:t>嵌入式系统没有固化的</a:t>
            </a:r>
            <a:r>
              <a:rPr lang="en-US" altLang="zh-CN" sz="2400" dirty="0"/>
              <a:t>BIOS</a:t>
            </a:r>
            <a:r>
              <a:rPr lang="zh-CN" altLang="en-US" sz="2400" dirty="0"/>
              <a:t>，主要由</a:t>
            </a:r>
            <a:r>
              <a:rPr lang="en-US" altLang="zh-CN" sz="2400" dirty="0"/>
              <a:t>Boot Loader</a:t>
            </a:r>
            <a:r>
              <a:rPr lang="zh-CN" altLang="en-US" sz="2400" dirty="0"/>
              <a:t>完成加载；</a:t>
            </a:r>
            <a:endParaRPr lang="en-US" altLang="zh-CN" sz="2400" dirty="0"/>
          </a:p>
          <a:p>
            <a:pPr lvl="1">
              <a:lnSpc>
                <a:spcPct val="100000"/>
              </a:lnSpc>
            </a:pPr>
            <a:r>
              <a:rPr lang="zh-CN" altLang="en-US" sz="2200" dirty="0"/>
              <a:t>初始化硬件、建立内存映射图，将系统的软硬件环境设置到合适的状态，为内核的运行做好准备；</a:t>
            </a:r>
          </a:p>
          <a:p>
            <a:pPr>
              <a:lnSpc>
                <a:spcPct val="100000"/>
              </a:lnSpc>
            </a:pPr>
            <a:r>
              <a:rPr lang="en-US" altLang="zh-CN" sz="2400" dirty="0"/>
              <a:t>Boot Loader</a:t>
            </a:r>
            <a:r>
              <a:rPr lang="zh-CN" altLang="en-US" sz="2400" dirty="0"/>
              <a:t>与硬件密切相关，不完全通用！</a:t>
            </a:r>
          </a:p>
        </p:txBody>
      </p:sp>
    </p:spTree>
    <p:extLst>
      <p:ext uri="{BB962C8B-B14F-4D97-AF65-F5344CB8AC3E}">
        <p14:creationId xmlns:p14="http://schemas.microsoft.com/office/powerpoint/2010/main" val="3913691497"/>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17</a:t>
            </a:fld>
            <a:endParaRPr lang="zh-CN" altLang="en-US" dirty="0"/>
          </a:p>
        </p:txBody>
      </p:sp>
      <p:sp>
        <p:nvSpPr>
          <p:cNvPr id="6" name="内容占位符 2"/>
          <p:cNvSpPr>
            <a:spLocks noGrp="1"/>
          </p:cNvSpPr>
          <p:nvPr>
            <p:ph idx="1"/>
          </p:nvPr>
        </p:nvSpPr>
        <p:spPr>
          <a:xfrm>
            <a:off x="609600" y="1295400"/>
            <a:ext cx="8077200" cy="3810000"/>
          </a:xfrm>
        </p:spPr>
        <p:txBody>
          <a:bodyPr/>
          <a:lstStyle/>
          <a:p>
            <a:r>
              <a:rPr lang="en-US" altLang="zh-CN" dirty="0">
                <a:effectLst/>
              </a:rPr>
              <a:t>Boot Loader</a:t>
            </a:r>
          </a:p>
          <a:p>
            <a:pPr lvl="1"/>
            <a:r>
              <a:rPr lang="zh-CN" altLang="en-US" sz="2200" b="0" dirty="0">
                <a:effectLst/>
              </a:rPr>
              <a:t>驻留在嵌入式处理器的片上</a:t>
            </a:r>
            <a:r>
              <a:rPr lang="en-US" altLang="zh-CN" sz="2200" b="0" dirty="0">
                <a:effectLst/>
              </a:rPr>
              <a:t>ROM</a:t>
            </a:r>
            <a:r>
              <a:rPr lang="zh-CN" altLang="en-US" sz="2200" b="0" dirty="0">
                <a:effectLst/>
              </a:rPr>
              <a:t>或板上</a:t>
            </a:r>
            <a:r>
              <a:rPr lang="en-US" altLang="zh-CN" sz="2200" b="0" dirty="0">
                <a:effectLst/>
              </a:rPr>
              <a:t>Flash</a:t>
            </a:r>
            <a:r>
              <a:rPr lang="zh-CN" altLang="en-US" sz="2200" b="0" dirty="0">
                <a:effectLst/>
              </a:rPr>
              <a:t>存储区保留分区中的、与具体处理器和硬件特性密切相关的一段可启动代码；</a:t>
            </a:r>
            <a:endParaRPr lang="en-US" altLang="zh-CN" sz="2200" b="0" dirty="0">
              <a:effectLst/>
            </a:endParaRPr>
          </a:p>
          <a:p>
            <a:pPr lvl="1"/>
            <a:r>
              <a:rPr lang="zh-CN" altLang="en-US" sz="2200" b="0" dirty="0">
                <a:effectLst/>
              </a:rPr>
              <a:t>应</a:t>
            </a:r>
            <a:r>
              <a:rPr lang="zh-CN" altLang="zh-CN" sz="2200" b="0" dirty="0">
                <a:effectLst/>
              </a:rPr>
              <a:t>具有最小功能要求，即</a:t>
            </a:r>
            <a:r>
              <a:rPr lang="zh-CN" altLang="en-US" sz="2200" b="0" dirty="0">
                <a:effectLst/>
              </a:rPr>
              <a:t>：</a:t>
            </a:r>
            <a:r>
              <a:rPr lang="zh-CN" altLang="zh-CN" sz="2200" b="0" dirty="0">
                <a:effectLst>
                  <a:outerShdw blurRad="38100" dist="38100" dir="2700000" algn="tl">
                    <a:srgbClr val="000000">
                      <a:alpha val="43137"/>
                    </a:srgbClr>
                  </a:outerShdw>
                </a:effectLst>
                <a:ea typeface="楷体" panose="02010609060101010101" pitchFamily="49" charset="-122"/>
              </a:rPr>
              <a:t>至少驱动一个外部的数据通信接口</a:t>
            </a:r>
            <a:r>
              <a:rPr lang="zh-CN" altLang="zh-CN" sz="2200" b="0" dirty="0">
                <a:effectLst/>
                <a:ea typeface="楷体" panose="02010609060101010101" pitchFamily="49" charset="-122"/>
              </a:rPr>
              <a:t>，且应该</a:t>
            </a:r>
            <a:r>
              <a:rPr lang="zh-CN" altLang="zh-CN" sz="2200" b="0" dirty="0">
                <a:effectLst>
                  <a:outerShdw blurRad="38100" dist="38100" dir="2700000" algn="tl">
                    <a:srgbClr val="000000">
                      <a:alpha val="43137"/>
                    </a:srgbClr>
                  </a:outerShdw>
                </a:effectLst>
                <a:ea typeface="楷体" panose="02010609060101010101" pitchFamily="49" charset="-122"/>
              </a:rPr>
              <a:t>提供至少一种读、写、擦除</a:t>
            </a:r>
            <a:r>
              <a:rPr lang="en-US" altLang="zh-CN" sz="2200" b="0" dirty="0">
                <a:effectLst>
                  <a:outerShdw blurRad="38100" dist="38100" dir="2700000" algn="tl">
                    <a:srgbClr val="000000">
                      <a:alpha val="43137"/>
                    </a:srgbClr>
                  </a:outerShdw>
                </a:effectLst>
                <a:ea typeface="楷体" panose="02010609060101010101" pitchFamily="49" charset="-122"/>
              </a:rPr>
              <a:t>Flash</a:t>
            </a:r>
            <a:r>
              <a:rPr lang="zh-CN" altLang="zh-CN" sz="2200" b="0" dirty="0">
                <a:effectLst>
                  <a:outerShdw blurRad="38100" dist="38100" dir="2700000" algn="tl">
                    <a:srgbClr val="000000">
                      <a:alpha val="43137"/>
                    </a:srgbClr>
                  </a:outerShdw>
                </a:effectLst>
                <a:ea typeface="楷体" panose="02010609060101010101" pitchFamily="49" charset="-122"/>
              </a:rPr>
              <a:t>的方法</a:t>
            </a:r>
            <a:r>
              <a:rPr lang="zh-CN" altLang="en-US" sz="2200" b="0" dirty="0">
                <a:effectLst/>
              </a:rPr>
              <a:t>；</a:t>
            </a:r>
            <a:endParaRPr lang="en-US" altLang="zh-CN" sz="2200" b="0" dirty="0">
              <a:effectLst/>
            </a:endParaRPr>
          </a:p>
          <a:p>
            <a:pPr lvl="1"/>
            <a:r>
              <a:rPr lang="zh-CN" altLang="zh-CN" sz="2200" b="0" dirty="0">
                <a:effectLst/>
              </a:rPr>
              <a:t>不包括应用系统功能，但具备与外界的通信能力，可以支持</a:t>
            </a:r>
            <a:r>
              <a:rPr lang="en-US" altLang="zh-CN" sz="2200" b="0" dirty="0">
                <a:effectLst/>
              </a:rPr>
              <a:t>UART</a:t>
            </a:r>
            <a:r>
              <a:rPr lang="zh-CN" altLang="zh-CN" sz="2200" b="0" dirty="0">
                <a:effectLst/>
              </a:rPr>
              <a:t>、</a:t>
            </a:r>
            <a:r>
              <a:rPr lang="en-US" altLang="zh-CN" sz="2200" b="0" dirty="0">
                <a:effectLst/>
              </a:rPr>
              <a:t>I</a:t>
            </a:r>
            <a:r>
              <a:rPr lang="en-US" altLang="zh-CN" sz="2200" b="0" baseline="30000" dirty="0">
                <a:effectLst/>
              </a:rPr>
              <a:t>2</a:t>
            </a:r>
            <a:r>
              <a:rPr lang="en-US" altLang="zh-CN" sz="2200" b="0" dirty="0">
                <a:effectLst/>
              </a:rPr>
              <a:t>C</a:t>
            </a:r>
            <a:r>
              <a:rPr lang="zh-CN" altLang="zh-CN" sz="2200" b="0" dirty="0">
                <a:effectLst/>
              </a:rPr>
              <a:t>、</a:t>
            </a:r>
            <a:r>
              <a:rPr lang="en-US" altLang="zh-CN" sz="2200" b="0" dirty="0">
                <a:effectLst/>
              </a:rPr>
              <a:t>SPI</a:t>
            </a:r>
            <a:r>
              <a:rPr lang="zh-CN" altLang="zh-CN" sz="2200" b="0" dirty="0">
                <a:effectLst/>
              </a:rPr>
              <a:t>、</a:t>
            </a:r>
            <a:r>
              <a:rPr lang="en-US" altLang="zh-CN" sz="2200" b="0" dirty="0">
                <a:effectLst/>
              </a:rPr>
              <a:t>Ethernet</a:t>
            </a:r>
            <a:r>
              <a:rPr lang="zh-CN" altLang="zh-CN" sz="2200" b="0" dirty="0">
                <a:effectLst/>
              </a:rPr>
              <a:t>或</a:t>
            </a:r>
            <a:r>
              <a:rPr lang="en-US" altLang="zh-CN" sz="2200" b="0" dirty="0">
                <a:effectLst/>
              </a:rPr>
              <a:t>CAN</a:t>
            </a:r>
            <a:r>
              <a:rPr lang="zh-CN" altLang="zh-CN" sz="2200" b="0" dirty="0">
                <a:effectLst/>
              </a:rPr>
              <a:t>等通信接口和协议，同时也</a:t>
            </a:r>
            <a:r>
              <a:rPr lang="zh-CN" altLang="en-US" sz="2200" b="0" dirty="0">
                <a:effectLst/>
              </a:rPr>
              <a:t>应</a:t>
            </a:r>
            <a:r>
              <a:rPr lang="zh-CN" altLang="zh-CN" sz="2200" b="0" dirty="0">
                <a:effectLst/>
              </a:rPr>
              <a:t>非常清楚系统内存的映射模型</a:t>
            </a:r>
            <a:r>
              <a:rPr lang="zh-CN" altLang="en-US" sz="2200" b="0" dirty="0">
                <a:effectLst/>
              </a:rPr>
              <a:t>。</a:t>
            </a:r>
            <a:endParaRPr lang="en-US" altLang="zh-CN" sz="2200" b="0" dirty="0">
              <a:effectLst/>
            </a:endParaRPr>
          </a:p>
          <a:p>
            <a:pPr lvl="1"/>
            <a:endParaRPr lang="zh-CN" altLang="en-US" sz="2200" b="0" dirty="0">
              <a:effectLst/>
            </a:endParaRPr>
          </a:p>
        </p:txBody>
      </p:sp>
    </p:spTree>
    <p:extLst>
      <p:ext uri="{BB962C8B-B14F-4D97-AF65-F5344CB8AC3E}">
        <p14:creationId xmlns:p14="http://schemas.microsoft.com/office/powerpoint/2010/main" val="1642334893"/>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998536" y="486742"/>
            <a:ext cx="7620000" cy="2124075"/>
          </a:xfrm>
          <a:prstGeom prst="rect">
            <a:avLst/>
          </a:prstGeom>
        </p:spPr>
      </p:pic>
      <p:sp>
        <p:nvSpPr>
          <p:cNvPr id="4" name="灯片编号占位符 3"/>
          <p:cNvSpPr>
            <a:spLocks noGrp="1"/>
          </p:cNvSpPr>
          <p:nvPr>
            <p:ph type="sldNum" sz="quarter" idx="12"/>
          </p:nvPr>
        </p:nvSpPr>
        <p:spPr/>
        <p:txBody>
          <a:bodyPr/>
          <a:lstStyle/>
          <a:p>
            <a:fld id="{4CA3740B-48FD-45C0-9C37-24627F0F7EDC}" type="slidenum">
              <a:rPr lang="zh-CN" altLang="en-US" smtClean="0"/>
              <a:pPr/>
              <a:t>18</a:t>
            </a:fld>
            <a:endParaRPr lang="zh-CN" altLang="en-US" dirty="0"/>
          </a:p>
        </p:txBody>
      </p:sp>
      <p:sp>
        <p:nvSpPr>
          <p:cNvPr id="6" name="Rectangle 2"/>
          <p:cNvSpPr>
            <a:spLocks noChangeArrowheads="1"/>
          </p:cNvSpPr>
          <p:nvPr/>
        </p:nvSpPr>
        <p:spPr bwMode="auto">
          <a:xfrm>
            <a:off x="579436" y="2743200"/>
            <a:ext cx="8458200" cy="4114800"/>
          </a:xfrm>
          <a:prstGeom prst="rect">
            <a:avLst/>
          </a:prstGeom>
          <a:solidFill>
            <a:srgbClr val="006600"/>
          </a:solidFill>
          <a:ln>
            <a:noFill/>
          </a:ln>
        </p:spPr>
        <p:txBody>
          <a:bodyPr lIns="0" tIns="0" rIns="0" bIns="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lnSpc>
                <a:spcPct val="100000"/>
              </a:lnSpc>
              <a:spcBef>
                <a:spcPct val="0"/>
              </a:spcBef>
              <a:spcAft>
                <a:spcPct val="0"/>
              </a:spcAft>
              <a:buClrTx/>
              <a:buSzTx/>
              <a:buFontTx/>
              <a:buNone/>
            </a:pPr>
            <a:r>
              <a:rPr kumimoji="0" lang="en-US" altLang="zh-CN" sz="1400" b="0" dirty="0" err="1">
                <a:solidFill>
                  <a:srgbClr val="FFFF00"/>
                </a:solidFill>
              </a:rPr>
              <a:t>StartUp</a:t>
            </a:r>
            <a:r>
              <a:rPr kumimoji="0" lang="en-US" altLang="zh-CN" sz="1400" b="0" dirty="0">
                <a:solidFill>
                  <a:srgbClr val="FFFF00"/>
                </a:solidFill>
              </a:rPr>
              <a:t>() </a:t>
            </a:r>
            <a:r>
              <a:rPr kumimoji="0" lang="zh-CN" altLang="en-US" sz="1400" b="0" dirty="0">
                <a:solidFill>
                  <a:schemeClr val="tx1"/>
                </a:solidFill>
              </a:rPr>
              <a:t>：</a:t>
            </a:r>
            <a:r>
              <a:rPr kumimoji="0" lang="en-US" altLang="zh-CN" sz="1400" b="0" dirty="0">
                <a:solidFill>
                  <a:schemeClr val="tx1"/>
                </a:solidFill>
              </a:rPr>
              <a:t>CPU</a:t>
            </a:r>
            <a:r>
              <a:rPr kumimoji="0" lang="zh-CN" altLang="en-US" sz="1400" b="0" dirty="0">
                <a:solidFill>
                  <a:schemeClr val="tx1"/>
                </a:solidFill>
              </a:rPr>
              <a:t>最先执行的函数，即：启动代码。 </a:t>
            </a:r>
          </a:p>
          <a:p>
            <a:pPr lvl="1" algn="l" eaLnBrk="1" hangingPunct="1">
              <a:lnSpc>
                <a:spcPct val="100000"/>
              </a:lnSpc>
              <a:spcBef>
                <a:spcPct val="0"/>
              </a:spcBef>
              <a:spcAft>
                <a:spcPct val="0"/>
              </a:spcAft>
              <a:buClrTx/>
              <a:buSzTx/>
              <a:buFontTx/>
              <a:buNone/>
            </a:pPr>
            <a:r>
              <a:rPr kumimoji="0" lang="en-US" altLang="zh-CN" sz="1400" b="0" dirty="0" err="1">
                <a:solidFill>
                  <a:srgbClr val="FFFF00"/>
                </a:solidFill>
              </a:rPr>
              <a:t>BootLoaderMain</a:t>
            </a:r>
            <a:r>
              <a:rPr kumimoji="0" lang="en-US" altLang="zh-CN" sz="1400" b="0" dirty="0">
                <a:solidFill>
                  <a:srgbClr val="FFFF00"/>
                </a:solidFill>
              </a:rPr>
              <a:t>() </a:t>
            </a:r>
            <a:r>
              <a:rPr kumimoji="0" lang="zh-CN" altLang="en-US" sz="1400" b="0" dirty="0">
                <a:solidFill>
                  <a:schemeClr val="tx1"/>
                </a:solidFill>
              </a:rPr>
              <a:t>：先后调用</a:t>
            </a:r>
            <a:r>
              <a:rPr kumimoji="0" lang="en-US" altLang="zh-CN" sz="1400" b="0" dirty="0" err="1">
                <a:solidFill>
                  <a:schemeClr val="tx1"/>
                </a:solidFill>
              </a:rPr>
              <a:t>KernelRelocate</a:t>
            </a:r>
            <a:r>
              <a:rPr kumimoji="0" lang="zh-CN" altLang="en-US" sz="1400" b="0" dirty="0">
                <a:solidFill>
                  <a:schemeClr val="tx1"/>
                </a:solidFill>
              </a:rPr>
              <a:t>、</a:t>
            </a:r>
            <a:r>
              <a:rPr kumimoji="0" lang="en-US" altLang="zh-CN" sz="1400" b="0" dirty="0" err="1">
                <a:solidFill>
                  <a:schemeClr val="tx1"/>
                </a:solidFill>
              </a:rPr>
              <a:t>OEMDebugInit</a:t>
            </a:r>
            <a:r>
              <a:rPr kumimoji="0" lang="zh-CN" altLang="en-US" sz="1400" b="0" dirty="0">
                <a:solidFill>
                  <a:schemeClr val="tx1"/>
                </a:solidFill>
              </a:rPr>
              <a:t>、</a:t>
            </a:r>
            <a:r>
              <a:rPr kumimoji="0" lang="en-US" altLang="zh-CN" sz="1400" b="0" dirty="0" err="1">
                <a:solidFill>
                  <a:schemeClr val="tx1"/>
                </a:solidFill>
              </a:rPr>
              <a:t>OEMPlatformInit</a:t>
            </a:r>
            <a:r>
              <a:rPr kumimoji="0" lang="zh-CN" altLang="en-US" sz="1400" b="0" dirty="0">
                <a:solidFill>
                  <a:schemeClr val="tx1"/>
                </a:solidFill>
              </a:rPr>
              <a:t>、</a:t>
            </a:r>
            <a:r>
              <a:rPr kumimoji="0" lang="en-US" altLang="zh-CN" sz="1400" b="0" dirty="0" err="1">
                <a:solidFill>
                  <a:schemeClr val="tx1"/>
                </a:solidFill>
              </a:rPr>
              <a:t>OEMPreDownload</a:t>
            </a:r>
            <a:r>
              <a:rPr kumimoji="0" lang="zh-CN" altLang="en-US" sz="1400" b="0" dirty="0">
                <a:solidFill>
                  <a:schemeClr val="tx1"/>
                </a:solidFill>
              </a:rPr>
              <a:t>。</a:t>
            </a:r>
            <a:br>
              <a:rPr kumimoji="0" lang="zh-CN" altLang="en-US" sz="1400" b="0" dirty="0">
                <a:solidFill>
                  <a:schemeClr val="tx1"/>
                </a:solidFill>
              </a:rPr>
            </a:br>
            <a:r>
              <a:rPr kumimoji="0" lang="en-US" altLang="zh-CN" sz="1400" b="0" dirty="0" err="1">
                <a:solidFill>
                  <a:schemeClr val="tx1"/>
                </a:solidFill>
              </a:rPr>
              <a:t>OEMDebugInit</a:t>
            </a:r>
            <a:r>
              <a:rPr kumimoji="0" lang="en-US" altLang="zh-CN" sz="1400" b="0" dirty="0">
                <a:solidFill>
                  <a:schemeClr val="tx1"/>
                </a:solidFill>
              </a:rPr>
              <a:t>() </a:t>
            </a:r>
            <a:r>
              <a:rPr kumimoji="0" lang="zh-CN" altLang="en-US" sz="1400" b="0" dirty="0">
                <a:solidFill>
                  <a:schemeClr val="tx1"/>
                </a:solidFill>
              </a:rPr>
              <a:t>：初始化串口，开发、调试阶段使用。 </a:t>
            </a:r>
          </a:p>
          <a:p>
            <a:pPr lvl="1" algn="l" eaLnBrk="1" hangingPunct="1">
              <a:lnSpc>
                <a:spcPct val="100000"/>
              </a:lnSpc>
              <a:spcBef>
                <a:spcPct val="0"/>
              </a:spcBef>
              <a:spcAft>
                <a:spcPct val="0"/>
              </a:spcAft>
              <a:buClrTx/>
              <a:buSzTx/>
              <a:buFontTx/>
              <a:buNone/>
            </a:pPr>
            <a:r>
              <a:rPr kumimoji="0" lang="en-US" altLang="zh-CN" sz="1400" b="0" dirty="0" err="1">
                <a:solidFill>
                  <a:schemeClr val="tx1"/>
                </a:solidFill>
              </a:rPr>
              <a:t>OEMPlatformInit</a:t>
            </a:r>
            <a:r>
              <a:rPr kumimoji="0" lang="en-US" altLang="zh-CN" sz="1400" b="0" dirty="0">
                <a:solidFill>
                  <a:schemeClr val="tx1"/>
                </a:solidFill>
              </a:rPr>
              <a:t>() </a:t>
            </a:r>
            <a:r>
              <a:rPr kumimoji="0" lang="zh-CN" altLang="en-US" sz="1400" b="0" dirty="0">
                <a:solidFill>
                  <a:schemeClr val="tx1"/>
                </a:solidFill>
              </a:rPr>
              <a:t>：执行特定平台的初始化工作，如时钟、一些驱动程序。 </a:t>
            </a:r>
          </a:p>
          <a:p>
            <a:pPr lvl="1" algn="l" eaLnBrk="1" hangingPunct="1">
              <a:lnSpc>
                <a:spcPct val="100000"/>
              </a:lnSpc>
              <a:spcBef>
                <a:spcPct val="0"/>
              </a:spcBef>
              <a:spcAft>
                <a:spcPct val="0"/>
              </a:spcAft>
              <a:buClrTx/>
              <a:buSzTx/>
              <a:buFontTx/>
              <a:buNone/>
            </a:pPr>
            <a:r>
              <a:rPr kumimoji="0" lang="en-US" altLang="zh-CN" sz="1400" b="0" dirty="0" err="1">
                <a:solidFill>
                  <a:schemeClr val="tx1"/>
                </a:solidFill>
              </a:rPr>
              <a:t>OEMPreDownload</a:t>
            </a:r>
            <a:r>
              <a:rPr kumimoji="0" lang="en-US" altLang="zh-CN" sz="1400" b="0" dirty="0">
                <a:solidFill>
                  <a:schemeClr val="tx1"/>
                </a:solidFill>
              </a:rPr>
              <a:t>() </a:t>
            </a:r>
            <a:r>
              <a:rPr kumimoji="0" lang="zh-CN" altLang="en-US" sz="1400" b="0" dirty="0">
                <a:solidFill>
                  <a:schemeClr val="tx1"/>
                </a:solidFill>
              </a:rPr>
              <a:t>：做下载前的准备工作。一般用于反馈给用户一些信息。 </a:t>
            </a:r>
          </a:p>
          <a:p>
            <a:pPr lvl="1" algn="l" eaLnBrk="1" hangingPunct="1">
              <a:lnSpc>
                <a:spcPct val="100000"/>
              </a:lnSpc>
              <a:spcBef>
                <a:spcPct val="0"/>
              </a:spcBef>
              <a:spcAft>
                <a:spcPct val="0"/>
              </a:spcAft>
              <a:buClrTx/>
              <a:buSzTx/>
              <a:buFontTx/>
              <a:buNone/>
            </a:pPr>
            <a:r>
              <a:rPr kumimoji="0" lang="en-US" altLang="zh-CN" sz="1400" b="0" dirty="0" err="1">
                <a:solidFill>
                  <a:srgbClr val="FFC000"/>
                </a:solidFill>
              </a:rPr>
              <a:t>DownloadImage</a:t>
            </a:r>
            <a:r>
              <a:rPr kumimoji="0" lang="en-US" altLang="zh-CN" sz="1400" b="0" dirty="0">
                <a:solidFill>
                  <a:srgbClr val="FFC000"/>
                </a:solidFill>
              </a:rPr>
              <a:t>() </a:t>
            </a:r>
            <a:r>
              <a:rPr kumimoji="0" lang="zh-CN" altLang="en-US" sz="1400" b="0" dirty="0">
                <a:solidFill>
                  <a:srgbClr val="FFC000"/>
                </a:solidFill>
              </a:rPr>
              <a:t>：</a:t>
            </a:r>
            <a:r>
              <a:rPr kumimoji="0" lang="zh-CN" altLang="en-US" sz="1400" b="0" dirty="0">
                <a:solidFill>
                  <a:schemeClr val="tx1"/>
                </a:solidFill>
              </a:rPr>
              <a:t>下载操作系统镜像到</a:t>
            </a:r>
            <a:r>
              <a:rPr kumimoji="0" lang="en-US" altLang="zh-CN" sz="1400" b="0" dirty="0">
                <a:solidFill>
                  <a:schemeClr val="tx1"/>
                </a:solidFill>
              </a:rPr>
              <a:t>RAM</a:t>
            </a:r>
            <a:r>
              <a:rPr kumimoji="0" lang="zh-CN" altLang="en-US" sz="1400" b="0" dirty="0">
                <a:solidFill>
                  <a:schemeClr val="tx1"/>
                </a:solidFill>
              </a:rPr>
              <a:t>或者</a:t>
            </a:r>
            <a:r>
              <a:rPr kumimoji="0" lang="en-US" altLang="zh-CN" sz="1400" b="0" dirty="0">
                <a:solidFill>
                  <a:schemeClr val="tx1"/>
                </a:solidFill>
              </a:rPr>
              <a:t>Flash</a:t>
            </a:r>
            <a:r>
              <a:rPr kumimoji="0" lang="zh-CN" altLang="en-US" sz="1400" b="0" dirty="0">
                <a:solidFill>
                  <a:schemeClr val="tx1"/>
                </a:solidFill>
              </a:rPr>
              <a:t>。 </a:t>
            </a:r>
          </a:p>
          <a:p>
            <a:pPr lvl="1" algn="l" eaLnBrk="1" hangingPunct="1">
              <a:lnSpc>
                <a:spcPct val="100000"/>
              </a:lnSpc>
              <a:spcBef>
                <a:spcPct val="0"/>
              </a:spcBef>
              <a:spcAft>
                <a:spcPct val="0"/>
              </a:spcAft>
              <a:buClrTx/>
              <a:buSzTx/>
              <a:buFontTx/>
              <a:buNone/>
            </a:pPr>
            <a:r>
              <a:rPr kumimoji="0" lang="en-US" altLang="zh-CN" sz="1400" b="0" dirty="0" err="1">
                <a:solidFill>
                  <a:schemeClr val="tx1"/>
                </a:solidFill>
              </a:rPr>
              <a:t>OEMLaunch</a:t>
            </a:r>
            <a:r>
              <a:rPr kumimoji="0" lang="en-US" altLang="zh-CN" sz="1400" b="0" dirty="0">
                <a:solidFill>
                  <a:schemeClr val="tx1"/>
                </a:solidFill>
              </a:rPr>
              <a:t>() </a:t>
            </a:r>
            <a:r>
              <a:rPr kumimoji="0" lang="zh-CN" altLang="en-US" sz="1400" b="0" dirty="0">
                <a:solidFill>
                  <a:schemeClr val="tx1"/>
                </a:solidFill>
              </a:rPr>
              <a:t>：负责启动镜像。 </a:t>
            </a:r>
          </a:p>
          <a:p>
            <a:pPr algn="l" eaLnBrk="1" hangingPunct="1">
              <a:lnSpc>
                <a:spcPct val="100000"/>
              </a:lnSpc>
              <a:spcBef>
                <a:spcPct val="0"/>
              </a:spcBef>
              <a:spcAft>
                <a:spcPct val="0"/>
              </a:spcAft>
              <a:buClrTx/>
              <a:buSzTx/>
              <a:buFontTx/>
              <a:buNone/>
            </a:pPr>
            <a:endParaRPr kumimoji="0" lang="zh-CN" altLang="en-US" sz="1400" b="0" dirty="0">
              <a:solidFill>
                <a:schemeClr val="tx1"/>
              </a:solidFill>
            </a:endParaRPr>
          </a:p>
          <a:p>
            <a:pPr algn="l" eaLnBrk="1" hangingPunct="1">
              <a:lnSpc>
                <a:spcPct val="100000"/>
              </a:lnSpc>
              <a:spcBef>
                <a:spcPct val="0"/>
              </a:spcBef>
              <a:spcAft>
                <a:spcPct val="0"/>
              </a:spcAft>
              <a:buClrTx/>
              <a:buSzTx/>
              <a:buFontTx/>
              <a:buNone/>
            </a:pPr>
            <a:r>
              <a:rPr kumimoji="0" lang="en-US" altLang="zh-CN" sz="1400" b="0" dirty="0" err="1">
                <a:solidFill>
                  <a:srgbClr val="FFC000"/>
                </a:solidFill>
              </a:rPr>
              <a:t>OEMReadData</a:t>
            </a:r>
            <a:r>
              <a:rPr kumimoji="0" lang="en-US" altLang="zh-CN" sz="1400" b="0" dirty="0">
                <a:solidFill>
                  <a:srgbClr val="FFC000"/>
                </a:solidFill>
              </a:rPr>
              <a:t>() </a:t>
            </a:r>
            <a:r>
              <a:rPr kumimoji="0" lang="zh-CN" altLang="en-US" sz="1400" b="0" dirty="0">
                <a:solidFill>
                  <a:schemeClr val="tx1"/>
                </a:solidFill>
              </a:rPr>
              <a:t>：从远程计算机读取数据。</a:t>
            </a:r>
          </a:p>
          <a:p>
            <a:pPr algn="l" eaLnBrk="1" hangingPunct="1">
              <a:lnSpc>
                <a:spcPct val="100000"/>
              </a:lnSpc>
              <a:spcBef>
                <a:spcPct val="0"/>
              </a:spcBef>
              <a:spcAft>
                <a:spcPct val="0"/>
              </a:spcAft>
              <a:buClrTx/>
              <a:buSzTx/>
              <a:buFontTx/>
              <a:buNone/>
            </a:pPr>
            <a:r>
              <a:rPr kumimoji="0" lang="en-US" altLang="zh-CN" sz="1400" b="0" dirty="0" err="1">
                <a:solidFill>
                  <a:srgbClr val="FFC000"/>
                </a:solidFill>
              </a:rPr>
              <a:t>OEMMapMemAddr</a:t>
            </a:r>
            <a:r>
              <a:rPr kumimoji="0" lang="en-US" altLang="zh-CN" sz="1400" b="0" dirty="0">
                <a:solidFill>
                  <a:srgbClr val="FFC000"/>
                </a:solidFill>
              </a:rPr>
              <a:t>() </a:t>
            </a:r>
            <a:r>
              <a:rPr kumimoji="0" lang="zh-CN" altLang="en-US" sz="1400" b="0" dirty="0">
                <a:solidFill>
                  <a:schemeClr val="tx1"/>
                </a:solidFill>
              </a:rPr>
              <a:t>：写</a:t>
            </a:r>
            <a:r>
              <a:rPr kumimoji="0" lang="en-US" altLang="zh-CN" sz="1400" b="0" dirty="0">
                <a:solidFill>
                  <a:schemeClr val="tx1"/>
                </a:solidFill>
              </a:rPr>
              <a:t>Flash</a:t>
            </a:r>
            <a:r>
              <a:rPr kumimoji="0" lang="zh-CN" altLang="en-US" sz="1400" b="0" dirty="0">
                <a:solidFill>
                  <a:schemeClr val="tx1"/>
                </a:solidFill>
              </a:rPr>
              <a:t>时使用，因写</a:t>
            </a:r>
            <a:r>
              <a:rPr kumimoji="0" lang="en-US" altLang="zh-CN" sz="1400" b="0" dirty="0">
                <a:solidFill>
                  <a:schemeClr val="tx1"/>
                </a:solidFill>
              </a:rPr>
              <a:t>flash</a:t>
            </a:r>
            <a:r>
              <a:rPr kumimoji="0" lang="zh-CN" altLang="en-US" sz="1400" b="0" dirty="0">
                <a:solidFill>
                  <a:schemeClr val="tx1"/>
                </a:solidFill>
              </a:rPr>
              <a:t>速度非常慢，所以此函数将</a:t>
            </a:r>
            <a:r>
              <a:rPr kumimoji="0" lang="en-US" altLang="zh-CN" sz="1400" b="0" dirty="0">
                <a:solidFill>
                  <a:schemeClr val="tx1"/>
                </a:solidFill>
              </a:rPr>
              <a:t>Flash</a:t>
            </a:r>
            <a:r>
              <a:rPr kumimoji="0" lang="zh-CN" altLang="en-US" sz="1400" b="0" dirty="0">
                <a:solidFill>
                  <a:schemeClr val="tx1"/>
                </a:solidFill>
              </a:rPr>
              <a:t>镜像临时缓冲到</a:t>
            </a:r>
            <a:r>
              <a:rPr kumimoji="0" lang="en-US" altLang="zh-CN" sz="1400" b="0" dirty="0">
                <a:solidFill>
                  <a:schemeClr val="tx1"/>
                </a:solidFill>
              </a:rPr>
              <a:t>RAM</a:t>
            </a:r>
            <a:r>
              <a:rPr kumimoji="0" lang="zh-CN" altLang="en-US" sz="1400" b="0" dirty="0">
                <a:solidFill>
                  <a:schemeClr val="tx1"/>
                </a:solidFill>
              </a:rPr>
              <a:t>中。 </a:t>
            </a:r>
          </a:p>
          <a:p>
            <a:pPr algn="l" eaLnBrk="1" hangingPunct="1">
              <a:lnSpc>
                <a:spcPct val="100000"/>
              </a:lnSpc>
              <a:spcBef>
                <a:spcPct val="0"/>
              </a:spcBef>
              <a:spcAft>
                <a:spcPct val="0"/>
              </a:spcAft>
              <a:buClrTx/>
              <a:buSzTx/>
              <a:buFontTx/>
              <a:buNone/>
            </a:pPr>
            <a:r>
              <a:rPr kumimoji="0" lang="en-US" altLang="zh-CN" sz="1400" b="0" dirty="0" err="1">
                <a:solidFill>
                  <a:srgbClr val="FFC000"/>
                </a:solidFill>
              </a:rPr>
              <a:t>OEMShowProgress</a:t>
            </a:r>
            <a:r>
              <a:rPr kumimoji="0" lang="en-US" altLang="zh-CN" sz="1400" b="0" dirty="0">
                <a:solidFill>
                  <a:srgbClr val="FFC000"/>
                </a:solidFill>
              </a:rPr>
              <a:t>() </a:t>
            </a:r>
          </a:p>
          <a:p>
            <a:pPr algn="l" eaLnBrk="1" hangingPunct="1">
              <a:lnSpc>
                <a:spcPct val="100000"/>
              </a:lnSpc>
              <a:spcBef>
                <a:spcPct val="0"/>
              </a:spcBef>
              <a:spcAft>
                <a:spcPct val="0"/>
              </a:spcAft>
              <a:buClrTx/>
              <a:buSzTx/>
              <a:buFontTx/>
              <a:buNone/>
            </a:pPr>
            <a:endParaRPr kumimoji="0" lang="en-US" altLang="zh-CN" sz="1400" b="0" dirty="0">
              <a:solidFill>
                <a:srgbClr val="FF99FF"/>
              </a:solidFill>
            </a:endParaRPr>
          </a:p>
          <a:p>
            <a:pPr algn="l" eaLnBrk="1" hangingPunct="1">
              <a:lnSpc>
                <a:spcPct val="100000"/>
              </a:lnSpc>
              <a:spcBef>
                <a:spcPct val="0"/>
              </a:spcBef>
              <a:spcAft>
                <a:spcPct val="0"/>
              </a:spcAft>
              <a:buClrTx/>
              <a:buSzTx/>
              <a:buFontTx/>
              <a:buNone/>
            </a:pPr>
            <a:r>
              <a:rPr kumimoji="0" lang="en-US" altLang="zh-CN" sz="1400" b="0" dirty="0" err="1">
                <a:solidFill>
                  <a:srgbClr val="FF99FF"/>
                </a:solidFill>
              </a:rPr>
              <a:t>OEMIsFLashAddr</a:t>
            </a:r>
            <a:r>
              <a:rPr kumimoji="0" lang="en-US" altLang="zh-CN" sz="1400" b="0" dirty="0">
                <a:solidFill>
                  <a:srgbClr val="FF99FF"/>
                </a:solidFill>
              </a:rPr>
              <a:t>() </a:t>
            </a:r>
            <a:r>
              <a:rPr kumimoji="0" lang="zh-CN" altLang="en-US" sz="1400" b="0" dirty="0">
                <a:solidFill>
                  <a:schemeClr val="tx1"/>
                </a:solidFill>
              </a:rPr>
              <a:t>：判断一个地址是否是</a:t>
            </a:r>
            <a:r>
              <a:rPr kumimoji="0" lang="en-US" altLang="zh-CN" sz="1400" b="0" dirty="0">
                <a:solidFill>
                  <a:schemeClr val="tx1"/>
                </a:solidFill>
              </a:rPr>
              <a:t>Flash</a:t>
            </a:r>
            <a:r>
              <a:rPr kumimoji="0" lang="zh-CN" altLang="en-US" sz="1400" b="0" dirty="0">
                <a:solidFill>
                  <a:schemeClr val="tx1"/>
                </a:solidFill>
              </a:rPr>
              <a:t>的地址。 </a:t>
            </a:r>
          </a:p>
          <a:p>
            <a:pPr algn="l" eaLnBrk="1" hangingPunct="1">
              <a:lnSpc>
                <a:spcPct val="100000"/>
              </a:lnSpc>
              <a:spcBef>
                <a:spcPct val="0"/>
              </a:spcBef>
              <a:spcAft>
                <a:spcPct val="0"/>
              </a:spcAft>
              <a:buClrTx/>
              <a:buSzTx/>
              <a:buFontTx/>
              <a:buNone/>
            </a:pPr>
            <a:r>
              <a:rPr kumimoji="0" lang="en-US" altLang="zh-CN" sz="1400" b="0" dirty="0" err="1">
                <a:solidFill>
                  <a:srgbClr val="FF99FF"/>
                </a:solidFill>
              </a:rPr>
              <a:t>OEMFinishEraseFlash</a:t>
            </a:r>
            <a:r>
              <a:rPr kumimoji="0" lang="en-US" altLang="zh-CN" sz="1400" b="0" dirty="0">
                <a:solidFill>
                  <a:srgbClr val="FF99FF"/>
                </a:solidFill>
              </a:rPr>
              <a:t>() </a:t>
            </a:r>
            <a:r>
              <a:rPr kumimoji="0" lang="zh-CN" altLang="en-US" sz="1400" b="0" dirty="0">
                <a:solidFill>
                  <a:schemeClr val="tx1"/>
                </a:solidFill>
              </a:rPr>
              <a:t>：判断是否完成了擦除</a:t>
            </a:r>
            <a:r>
              <a:rPr kumimoji="0" lang="en-US" altLang="zh-CN" sz="1400" b="0" dirty="0">
                <a:solidFill>
                  <a:schemeClr val="tx1"/>
                </a:solidFill>
              </a:rPr>
              <a:t>Flash</a:t>
            </a:r>
            <a:r>
              <a:rPr kumimoji="0" lang="zh-CN" altLang="en-US" sz="1400" b="0" dirty="0">
                <a:solidFill>
                  <a:schemeClr val="tx1"/>
                </a:solidFill>
              </a:rPr>
              <a:t>内容工作。 </a:t>
            </a:r>
          </a:p>
          <a:p>
            <a:pPr algn="l" eaLnBrk="1" hangingPunct="1">
              <a:lnSpc>
                <a:spcPct val="100000"/>
              </a:lnSpc>
              <a:spcBef>
                <a:spcPct val="0"/>
              </a:spcBef>
              <a:spcAft>
                <a:spcPct val="0"/>
              </a:spcAft>
              <a:buClrTx/>
              <a:buSzTx/>
              <a:buFontTx/>
              <a:buNone/>
            </a:pPr>
            <a:r>
              <a:rPr kumimoji="0" lang="en-US" altLang="zh-CN" sz="1400" b="0" dirty="0" err="1">
                <a:solidFill>
                  <a:srgbClr val="FF99FF"/>
                </a:solidFill>
              </a:rPr>
              <a:t>OEMWriteFlash</a:t>
            </a:r>
            <a:r>
              <a:rPr kumimoji="0" lang="en-US" altLang="zh-CN" sz="1400" b="0" dirty="0">
                <a:solidFill>
                  <a:srgbClr val="FF99FF"/>
                </a:solidFill>
              </a:rPr>
              <a:t>() </a:t>
            </a:r>
            <a:r>
              <a:rPr kumimoji="0" lang="zh-CN" altLang="en-US" sz="1400" b="0" dirty="0">
                <a:solidFill>
                  <a:schemeClr val="tx1"/>
                </a:solidFill>
              </a:rPr>
              <a:t>：写镜像到</a:t>
            </a:r>
            <a:r>
              <a:rPr kumimoji="0" lang="en-US" altLang="zh-CN" sz="1400" b="0" dirty="0">
                <a:solidFill>
                  <a:schemeClr val="tx1"/>
                </a:solidFill>
              </a:rPr>
              <a:t>Flash</a:t>
            </a:r>
            <a:r>
              <a:rPr kumimoji="0" lang="zh-CN" altLang="en-US" sz="1400" b="0" dirty="0">
                <a:solidFill>
                  <a:schemeClr val="tx1"/>
                </a:solidFill>
              </a:rPr>
              <a:t>。 </a:t>
            </a:r>
          </a:p>
          <a:p>
            <a:pPr algn="l" eaLnBrk="1" hangingPunct="1">
              <a:lnSpc>
                <a:spcPct val="100000"/>
              </a:lnSpc>
              <a:spcBef>
                <a:spcPct val="0"/>
              </a:spcBef>
              <a:spcAft>
                <a:spcPct val="0"/>
              </a:spcAft>
              <a:buClrTx/>
              <a:buSzTx/>
              <a:buFontTx/>
              <a:buNone/>
            </a:pPr>
            <a:r>
              <a:rPr kumimoji="0" lang="en-US" altLang="zh-CN" sz="1400" b="0" dirty="0" err="1">
                <a:solidFill>
                  <a:srgbClr val="FF99FF"/>
                </a:solidFill>
              </a:rPr>
              <a:t>OEMStartEraseFlash</a:t>
            </a:r>
            <a:r>
              <a:rPr kumimoji="0" lang="en-US" altLang="zh-CN" sz="1400" b="0" dirty="0">
                <a:solidFill>
                  <a:srgbClr val="FF99FF"/>
                </a:solidFill>
              </a:rPr>
              <a:t>() </a:t>
            </a:r>
            <a:r>
              <a:rPr kumimoji="0" lang="zh-CN" altLang="en-US" sz="1400" b="0" dirty="0">
                <a:solidFill>
                  <a:schemeClr val="tx1"/>
                </a:solidFill>
              </a:rPr>
              <a:t>：开始擦除</a:t>
            </a:r>
            <a:r>
              <a:rPr kumimoji="0" lang="en-US" altLang="zh-CN" sz="1400" b="0" dirty="0">
                <a:solidFill>
                  <a:schemeClr val="tx1"/>
                </a:solidFill>
              </a:rPr>
              <a:t>Flash</a:t>
            </a:r>
            <a:r>
              <a:rPr kumimoji="0" lang="zh-CN" altLang="en-US" sz="1400" b="0" dirty="0">
                <a:solidFill>
                  <a:schemeClr val="tx1"/>
                </a:solidFill>
              </a:rPr>
              <a:t>。 </a:t>
            </a:r>
          </a:p>
          <a:p>
            <a:pPr algn="l" eaLnBrk="1" hangingPunct="1">
              <a:lnSpc>
                <a:spcPct val="100000"/>
              </a:lnSpc>
              <a:spcBef>
                <a:spcPct val="0"/>
              </a:spcBef>
              <a:spcAft>
                <a:spcPct val="0"/>
              </a:spcAft>
              <a:buClrTx/>
              <a:buSzTx/>
              <a:buFontTx/>
              <a:buNone/>
            </a:pPr>
            <a:r>
              <a:rPr kumimoji="0" lang="en-US" altLang="zh-CN" sz="1400" b="0" dirty="0" err="1">
                <a:solidFill>
                  <a:srgbClr val="FF99FF"/>
                </a:solidFill>
              </a:rPr>
              <a:t>OEMContinueEraseFlash</a:t>
            </a:r>
            <a:r>
              <a:rPr kumimoji="0" lang="en-US" altLang="zh-CN" sz="1400" b="0" dirty="0">
                <a:solidFill>
                  <a:srgbClr val="FF99FF"/>
                </a:solidFill>
              </a:rPr>
              <a:t>() </a:t>
            </a:r>
            <a:r>
              <a:rPr kumimoji="0" lang="zh-CN" altLang="en-US" sz="1400" b="0" dirty="0">
                <a:solidFill>
                  <a:schemeClr val="tx1"/>
                </a:solidFill>
              </a:rPr>
              <a:t>：继续擦除</a:t>
            </a:r>
            <a:r>
              <a:rPr kumimoji="0" lang="en-US" altLang="zh-CN" sz="1400" b="0" dirty="0">
                <a:solidFill>
                  <a:schemeClr val="tx1"/>
                </a:solidFill>
              </a:rPr>
              <a:t>Flash</a:t>
            </a:r>
            <a:r>
              <a:rPr kumimoji="0" lang="zh-CN" altLang="en-US" sz="1400" b="0" dirty="0">
                <a:solidFill>
                  <a:schemeClr val="tx1"/>
                </a:solidFill>
              </a:rPr>
              <a:t>工作。</a:t>
            </a:r>
          </a:p>
        </p:txBody>
      </p:sp>
      <p:sp>
        <p:nvSpPr>
          <p:cNvPr id="7" name="Rectangle 4"/>
          <p:cNvSpPr>
            <a:spLocks noChangeArrowheads="1"/>
          </p:cNvSpPr>
          <p:nvPr/>
        </p:nvSpPr>
        <p:spPr bwMode="auto">
          <a:xfrm>
            <a:off x="460369" y="569950"/>
            <a:ext cx="421331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lnSpc>
                <a:spcPct val="100000"/>
              </a:lnSpc>
              <a:spcBef>
                <a:spcPct val="0"/>
              </a:spcBef>
              <a:spcAft>
                <a:spcPct val="0"/>
              </a:spcAft>
              <a:buClrTx/>
              <a:buSzTx/>
              <a:buFontTx/>
              <a:buNone/>
            </a:pPr>
            <a:r>
              <a:rPr kumimoji="0" lang="zh-CN" altLang="en-US" sz="2000" b="0" dirty="0">
                <a:solidFill>
                  <a:srgbClr val="A50021"/>
                </a:solidFill>
              </a:rPr>
              <a:t>示例：一个</a:t>
            </a:r>
            <a:r>
              <a:rPr kumimoji="0" lang="en-US" altLang="zh-CN" sz="2000" b="0" dirty="0">
                <a:solidFill>
                  <a:srgbClr val="A50021"/>
                </a:solidFill>
              </a:rPr>
              <a:t>Boot Loader</a:t>
            </a:r>
            <a:r>
              <a:rPr kumimoji="0" lang="zh-CN" altLang="en-US" sz="2000" b="0" dirty="0">
                <a:solidFill>
                  <a:srgbClr val="A50021"/>
                </a:solidFill>
              </a:rPr>
              <a:t>的逻辑组成 </a:t>
            </a:r>
          </a:p>
        </p:txBody>
      </p:sp>
    </p:spTree>
    <p:extLst>
      <p:ext uri="{BB962C8B-B14F-4D97-AF65-F5344CB8AC3E}">
        <p14:creationId xmlns:p14="http://schemas.microsoft.com/office/powerpoint/2010/main" val="399813850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down)">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99" y="1104900"/>
            <a:ext cx="8071485" cy="5181607"/>
          </a:xfrm>
        </p:spPr>
        <p:txBody>
          <a:bodyPr/>
          <a:lstStyle/>
          <a:p>
            <a:r>
              <a:rPr lang="zh-CN" altLang="en-US"/>
              <a:t>运行机制</a:t>
            </a:r>
            <a:endParaRPr lang="en-US" altLang="zh-CN"/>
          </a:p>
          <a:p>
            <a:pPr lvl="1"/>
            <a:r>
              <a:rPr lang="zh-CN" altLang="zh-CN"/>
              <a:t>单阶段运行</a:t>
            </a:r>
            <a:endParaRPr lang="en-US" altLang="zh-CN"/>
          </a:p>
          <a:p>
            <a:pPr lvl="2"/>
            <a:r>
              <a:rPr lang="zh-CN" altLang="zh-CN"/>
              <a:t>在对</a:t>
            </a:r>
            <a:r>
              <a:rPr lang="en-US" altLang="zh-CN"/>
              <a:t>Boot Loader</a:t>
            </a:r>
            <a:r>
              <a:rPr lang="zh-CN" altLang="zh-CN"/>
              <a:t>寻址或将其搬移到</a:t>
            </a:r>
            <a:r>
              <a:rPr lang="en-US" altLang="zh-CN"/>
              <a:t>SRAM</a:t>
            </a:r>
            <a:r>
              <a:rPr lang="zh-CN" altLang="zh-CN"/>
              <a:t>特定位置之后，</a:t>
            </a:r>
            <a:r>
              <a:rPr lang="en-US" altLang="zh-CN"/>
              <a:t>Boot Loader</a:t>
            </a:r>
            <a:r>
              <a:rPr lang="zh-CN" altLang="zh-CN"/>
              <a:t>将完成上述所有功能，并引导操作系统或用户应用程序执行</a:t>
            </a:r>
            <a:r>
              <a:rPr lang="zh-CN" altLang="en-US"/>
              <a:t>；</a:t>
            </a:r>
            <a:endParaRPr lang="en-US" altLang="zh-CN"/>
          </a:p>
          <a:p>
            <a:pPr lvl="2"/>
            <a:r>
              <a:rPr lang="zh-CN" altLang="en-US"/>
              <a:t>鉴于</a:t>
            </a:r>
            <a:r>
              <a:rPr lang="en-US" altLang="zh-CN"/>
              <a:t>SRAM</a:t>
            </a:r>
            <a:r>
              <a:rPr lang="zh-CN" altLang="zh-CN"/>
              <a:t>的存储容量非常有限，单阶段</a:t>
            </a:r>
            <a:r>
              <a:rPr lang="en-US" altLang="zh-CN"/>
              <a:t>Boot Loader</a:t>
            </a:r>
            <a:r>
              <a:rPr lang="zh-CN" altLang="zh-CN"/>
              <a:t>的代码量通常较小，其功能也就比较简单。</a:t>
            </a:r>
            <a:endParaRPr lang="en-US" altLang="zh-CN"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19</a:t>
            </a:fld>
            <a:endParaRPr lang="zh-CN" altLang="en-US" dirty="0"/>
          </a:p>
        </p:txBody>
      </p:sp>
      <p:sp>
        <p:nvSpPr>
          <p:cNvPr id="5" name="Rectangle 4"/>
          <p:cNvSpPr>
            <a:spLocks noChangeArrowheads="1"/>
          </p:cNvSpPr>
          <p:nvPr/>
        </p:nvSpPr>
        <p:spPr bwMode="auto">
          <a:xfrm>
            <a:off x="460369" y="569950"/>
            <a:ext cx="4142779"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lnSpc>
                <a:spcPct val="100000"/>
              </a:lnSpc>
              <a:spcBef>
                <a:spcPct val="0"/>
              </a:spcBef>
              <a:spcAft>
                <a:spcPct val="0"/>
              </a:spcAft>
              <a:buClrTx/>
              <a:buSzTx/>
              <a:buFontTx/>
              <a:buNone/>
            </a:pPr>
            <a:r>
              <a:rPr kumimoji="0" lang="zh-CN" altLang="en-US" sz="2000" b="0" dirty="0">
                <a:solidFill>
                  <a:srgbClr val="A50021"/>
                </a:solidFill>
              </a:rPr>
              <a:t>示例：一个</a:t>
            </a:r>
            <a:r>
              <a:rPr kumimoji="0" lang="en-US" altLang="zh-CN" sz="2000" b="0" dirty="0">
                <a:solidFill>
                  <a:srgbClr val="A50021"/>
                </a:solidFill>
              </a:rPr>
              <a:t>Boot Loader</a:t>
            </a:r>
            <a:r>
              <a:rPr kumimoji="0" lang="zh-CN" altLang="en-US" sz="2000" b="0" dirty="0">
                <a:solidFill>
                  <a:srgbClr val="A50021"/>
                </a:solidFill>
              </a:rPr>
              <a:t>的运行过程</a:t>
            </a:r>
          </a:p>
        </p:txBody>
      </p:sp>
      <p:pic>
        <p:nvPicPr>
          <p:cNvPr id="12" name="图片 11"/>
          <p:cNvPicPr>
            <a:picLocks noChangeAspect="1"/>
          </p:cNvPicPr>
          <p:nvPr/>
        </p:nvPicPr>
        <p:blipFill>
          <a:blip r:embed="rId2"/>
          <a:stretch>
            <a:fillRect/>
          </a:stretch>
        </p:blipFill>
        <p:spPr>
          <a:xfrm>
            <a:off x="2213038" y="3714756"/>
            <a:ext cx="4333875" cy="2952750"/>
          </a:xfrm>
          <a:prstGeom prst="rect">
            <a:avLst/>
          </a:prstGeom>
        </p:spPr>
      </p:pic>
    </p:spTree>
    <p:extLst>
      <p:ext uri="{BB962C8B-B14F-4D97-AF65-F5344CB8AC3E}">
        <p14:creationId xmlns:p14="http://schemas.microsoft.com/office/powerpoint/2010/main" val="3521204658"/>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 name="内容占位符 7"/>
          <p:cNvSpPr>
            <a:spLocks noGrp="1"/>
          </p:cNvSpPr>
          <p:nvPr>
            <p:ph idx="1"/>
          </p:nvPr>
        </p:nvSpPr>
        <p:spPr>
          <a:xfrm>
            <a:off x="1199072" y="2380891"/>
            <a:ext cx="7443912" cy="3905616"/>
          </a:xfrm>
        </p:spPr>
        <p:txBody>
          <a:bodyPr/>
          <a:lstStyle/>
          <a:p>
            <a:pPr marL="0" indent="0">
              <a:buNone/>
            </a:pPr>
            <a:r>
              <a:rPr lang="en-US" altLang="zh-CN" dirty="0"/>
              <a:t>7.1 </a:t>
            </a:r>
            <a:r>
              <a:rPr lang="zh-CN" altLang="zh-CN" dirty="0"/>
              <a:t>计算系统的启动与运行过程</a:t>
            </a:r>
            <a:r>
              <a:rPr lang="zh-CN" altLang="en-US" dirty="0"/>
              <a:t>（回顾、导入）</a:t>
            </a:r>
            <a:endParaRPr lang="en-US" altLang="zh-CN" dirty="0"/>
          </a:p>
          <a:p>
            <a:pPr marL="0" indent="0">
              <a:buNone/>
            </a:pPr>
            <a:r>
              <a:rPr lang="en-US" altLang="zh-CN" dirty="0"/>
              <a:t>7.2 </a:t>
            </a:r>
            <a:r>
              <a:rPr lang="zh-CN" altLang="zh-CN" dirty="0"/>
              <a:t>嵌入式软件体系与结构</a:t>
            </a:r>
            <a:r>
              <a:rPr lang="zh-CN" altLang="en-US" dirty="0">
                <a:solidFill>
                  <a:srgbClr val="C00000"/>
                </a:solidFill>
              </a:rPr>
              <a:t>（重点掌握）</a:t>
            </a:r>
            <a:endParaRPr lang="en-US" altLang="zh-CN" dirty="0">
              <a:solidFill>
                <a:srgbClr val="C00000"/>
              </a:solidFill>
            </a:endParaRPr>
          </a:p>
          <a:p>
            <a:pPr marL="0" indent="0">
              <a:buNone/>
            </a:pPr>
            <a:r>
              <a:rPr lang="en-US" altLang="zh-CN" dirty="0"/>
              <a:t>7.3 </a:t>
            </a:r>
            <a:r>
              <a:rPr lang="zh-CN" altLang="zh-CN" dirty="0"/>
              <a:t>基础软件组件</a:t>
            </a:r>
            <a:r>
              <a:rPr lang="zh-CN" altLang="en-US" dirty="0">
                <a:solidFill>
                  <a:srgbClr val="0070C0"/>
                </a:solidFill>
              </a:rPr>
              <a:t>（深入学习）</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a:t>
            </a:fld>
            <a:endParaRPr lang="zh-CN" altLang="en-US" dirty="0"/>
          </a:p>
        </p:txBody>
      </p:sp>
    </p:spTree>
    <p:extLst>
      <p:ext uri="{BB962C8B-B14F-4D97-AF65-F5344CB8AC3E}">
        <p14:creationId xmlns:p14="http://schemas.microsoft.com/office/powerpoint/2010/main" val="312849342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up)">
                                      <p:cBhvr>
                                        <p:cTn id="7" dur="500"/>
                                        <p:tgtEl>
                                          <p:spTgt spid="8">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up)">
                                      <p:cBhvr>
                                        <p:cTn id="11" dur="500"/>
                                        <p:tgtEl>
                                          <p:spTgt spid="8">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up)">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a:xfrm>
            <a:off x="219074" y="1160973"/>
            <a:ext cx="8467726" cy="5087434"/>
          </a:xfrm>
        </p:spPr>
        <p:txBody>
          <a:bodyPr/>
          <a:lstStyle/>
          <a:p>
            <a:pPr lvl="1"/>
            <a:r>
              <a:rPr lang="zh-CN" altLang="zh-CN" dirty="0"/>
              <a:t>多阶段模式</a:t>
            </a:r>
            <a:endParaRPr lang="en-US" altLang="zh-CN" dirty="0"/>
          </a:p>
          <a:p>
            <a:pPr lvl="2"/>
            <a:r>
              <a:rPr lang="zh-CN" altLang="en-US" dirty="0"/>
              <a:t>第一阶段代码，</a:t>
            </a:r>
            <a:r>
              <a:rPr lang="zh-CN" altLang="zh-CN" dirty="0"/>
              <a:t>为下一段启动代码准备环境，并加载、调度该代码执行</a:t>
            </a:r>
            <a:r>
              <a:rPr lang="zh-CN" altLang="en-US" dirty="0"/>
              <a:t>；</a:t>
            </a:r>
            <a:endParaRPr lang="en-US" altLang="zh-CN" dirty="0"/>
          </a:p>
          <a:p>
            <a:pPr lvl="2"/>
            <a:r>
              <a:rPr lang="zh-CN" altLang="en-US" dirty="0"/>
              <a:t>第二阶段代码，</a:t>
            </a:r>
            <a:r>
              <a:rPr lang="zh-CN" altLang="zh-CN" dirty="0"/>
              <a:t>又为下一段代码准备环境并加载、调度执行，以此类推，直至操作系统或用户程序被启动。</a:t>
            </a:r>
            <a:endParaRPr lang="en-US" altLang="zh-CN" dirty="0"/>
          </a:p>
          <a:p>
            <a:pPr lvl="2"/>
            <a:r>
              <a:rPr lang="zh-CN" altLang="zh-CN" dirty="0"/>
              <a:t>常见“</a:t>
            </a:r>
            <a:r>
              <a:rPr lang="en-US" altLang="zh-CN" dirty="0"/>
              <a:t>Stage1+Stage2</a:t>
            </a:r>
            <a:r>
              <a:rPr lang="zh-CN" altLang="zh-CN" dirty="0"/>
              <a:t>”模式。</a:t>
            </a:r>
            <a:endParaRPr lang="zh-CN" altLang="en-US" dirty="0"/>
          </a:p>
          <a:p>
            <a:pPr lvl="1"/>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20</a:t>
            </a:fld>
            <a:endParaRPr lang="zh-CN" altLang="en-US" dirty="0"/>
          </a:p>
        </p:txBody>
      </p:sp>
    </p:spTree>
    <p:extLst>
      <p:ext uri="{BB962C8B-B14F-4D97-AF65-F5344CB8AC3E}">
        <p14:creationId xmlns:p14="http://schemas.microsoft.com/office/powerpoint/2010/main" val="322812501"/>
      </p:ext>
    </p:extLst>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21</a:t>
            </a:fld>
            <a:endParaRPr lang="zh-CN" altLang="en-US" dirty="0"/>
          </a:p>
        </p:txBody>
      </p:sp>
      <p:sp>
        <p:nvSpPr>
          <p:cNvPr id="6" name="Rectangle 2"/>
          <p:cNvSpPr>
            <a:spLocks noGrp="1" noChangeArrowheads="1"/>
          </p:cNvSpPr>
          <p:nvPr>
            <p:ph type="title"/>
          </p:nvPr>
        </p:nvSpPr>
        <p:spPr>
          <a:xfrm>
            <a:off x="609600" y="381000"/>
            <a:ext cx="8229600" cy="685800"/>
          </a:xfrm>
        </p:spPr>
        <p:txBody>
          <a:bodyPr/>
          <a:lstStyle/>
          <a:p>
            <a:pPr algn="l" eaLnBrk="1" hangingPunct="1">
              <a:defRPr/>
            </a:pPr>
            <a:r>
              <a:rPr lang="en-US" altLang="zh-CN" sz="2800" dirty="0">
                <a:solidFill>
                  <a:srgbClr val="0000FF"/>
                </a:solidFill>
              </a:rPr>
              <a:t>BSP</a:t>
            </a:r>
            <a:r>
              <a:rPr lang="zh-CN" altLang="en-US" sz="2800" dirty="0">
                <a:solidFill>
                  <a:srgbClr val="0000FF"/>
                </a:solidFill>
              </a:rPr>
              <a:t>：板级支持包</a:t>
            </a:r>
          </a:p>
        </p:txBody>
      </p:sp>
      <p:sp>
        <p:nvSpPr>
          <p:cNvPr id="7" name="Rectangle 5"/>
          <p:cNvSpPr txBox="1">
            <a:spLocks noChangeArrowheads="1"/>
          </p:cNvSpPr>
          <p:nvPr/>
        </p:nvSpPr>
        <p:spPr>
          <a:xfrm>
            <a:off x="609600" y="1341438"/>
            <a:ext cx="8077200" cy="4602162"/>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zh-CN" altLang="en-US" sz="2400"/>
              <a:t>是在硬件平台上构建</a:t>
            </a:r>
            <a:r>
              <a:rPr lang="en-US" altLang="zh-CN" sz="2400"/>
              <a:t>EOS</a:t>
            </a:r>
            <a:r>
              <a:rPr lang="zh-CN" altLang="en-US" sz="2400"/>
              <a:t>所需的支撑软件包，介于嵌入式系统硬件和操作系统之间；</a:t>
            </a:r>
          </a:p>
          <a:p>
            <a:pPr>
              <a:defRPr/>
            </a:pPr>
            <a:r>
              <a:rPr lang="zh-CN" altLang="en-US" sz="2400">
                <a:solidFill>
                  <a:srgbClr val="00CC00"/>
                </a:solidFill>
              </a:rPr>
              <a:t>作用：</a:t>
            </a:r>
            <a:r>
              <a:rPr lang="zh-CN" altLang="en-US" sz="2400"/>
              <a:t>具有对硬件、外设初始化功能，支持</a:t>
            </a:r>
            <a:r>
              <a:rPr lang="en-US" altLang="zh-CN" sz="2400"/>
              <a:t>EOS</a:t>
            </a:r>
            <a:r>
              <a:rPr lang="zh-CN" altLang="en-US" sz="2400"/>
              <a:t>能够更好的运行于硬件平台，便于</a:t>
            </a:r>
            <a:r>
              <a:rPr lang="en-US" altLang="zh-CN" sz="2400"/>
              <a:t>EOS</a:t>
            </a:r>
            <a:r>
              <a:rPr lang="zh-CN" altLang="en-US" sz="2400"/>
              <a:t>移植；</a:t>
            </a:r>
          </a:p>
          <a:p>
            <a:pPr>
              <a:defRPr/>
            </a:pPr>
            <a:r>
              <a:rPr lang="zh-CN" altLang="en-US" sz="2400"/>
              <a:t>不是独立的执行体！！！</a:t>
            </a:r>
          </a:p>
          <a:p>
            <a:pPr>
              <a:defRPr/>
            </a:pPr>
            <a:r>
              <a:rPr lang="zh-CN" altLang="en-US" sz="2400"/>
              <a:t>不同的</a:t>
            </a:r>
            <a:r>
              <a:rPr lang="en-US" altLang="zh-CN" sz="2400"/>
              <a:t>EOS</a:t>
            </a:r>
            <a:r>
              <a:rPr lang="zh-CN" altLang="en-US" sz="2400"/>
              <a:t>有不同形式的</a:t>
            </a:r>
            <a:r>
              <a:rPr lang="en-US" altLang="zh-CN" sz="2400"/>
              <a:t>BSP</a:t>
            </a:r>
          </a:p>
          <a:p>
            <a:pPr lvl="1">
              <a:defRPr/>
            </a:pPr>
            <a:r>
              <a:rPr lang="zh-CN" altLang="en-US" sz="2000"/>
              <a:t>如</a:t>
            </a:r>
            <a:r>
              <a:rPr lang="en-US" altLang="zh-CN" sz="2000"/>
              <a:t>X86</a:t>
            </a:r>
            <a:r>
              <a:rPr lang="zh-CN" altLang="en-US" sz="2000"/>
              <a:t>平台，同样的</a:t>
            </a:r>
            <a:r>
              <a:rPr lang="en-US" altLang="zh-CN" sz="2000"/>
              <a:t>BSP</a:t>
            </a:r>
            <a:r>
              <a:rPr lang="zh-CN" altLang="en-US" sz="2000"/>
              <a:t>功能，</a:t>
            </a:r>
            <a:r>
              <a:rPr lang="en-US" altLang="zh-CN" sz="2000"/>
              <a:t>Windows CE</a:t>
            </a:r>
            <a:r>
              <a:rPr lang="zh-CN" altLang="en-US" sz="2000"/>
              <a:t>、</a:t>
            </a:r>
            <a:r>
              <a:rPr lang="en-US" altLang="zh-CN" sz="2000"/>
              <a:t>Linux</a:t>
            </a:r>
            <a:r>
              <a:rPr lang="zh-CN" altLang="en-US" sz="2000"/>
              <a:t>、</a:t>
            </a:r>
            <a:r>
              <a:rPr lang="en-US" altLang="zh-CN" sz="2000"/>
              <a:t>Vxworks</a:t>
            </a:r>
            <a:r>
              <a:rPr lang="zh-CN" altLang="en-US" sz="2000"/>
              <a:t>有不同的</a:t>
            </a:r>
            <a:r>
              <a:rPr lang="en-US" altLang="zh-CN" sz="2000"/>
              <a:t>BSP</a:t>
            </a:r>
            <a:r>
              <a:rPr lang="zh-CN" altLang="en-US" sz="2000"/>
              <a:t>定义形式；</a:t>
            </a:r>
          </a:p>
          <a:p>
            <a:pPr>
              <a:defRPr/>
            </a:pPr>
            <a:r>
              <a:rPr lang="en-US" altLang="zh-CN" sz="2400"/>
              <a:t>BSP</a:t>
            </a:r>
            <a:r>
              <a:rPr lang="zh-CN" altLang="en-US" sz="2400"/>
              <a:t>的编程过程大多是在成型的</a:t>
            </a:r>
            <a:r>
              <a:rPr lang="en-US" altLang="zh-CN" sz="2400"/>
              <a:t>BSP</a:t>
            </a:r>
            <a:r>
              <a:rPr lang="zh-CN" altLang="en-US" sz="2400"/>
              <a:t>模板上修改，而依据则是详细的硬件设计说明及特定</a:t>
            </a:r>
            <a:r>
              <a:rPr lang="en-US" altLang="zh-CN" sz="2400"/>
              <a:t>EOS</a:t>
            </a:r>
            <a:r>
              <a:rPr lang="zh-CN" altLang="en-US" sz="2400"/>
              <a:t>规范。</a:t>
            </a:r>
            <a:endParaRPr lang="zh-CN" altLang="en-US" sz="2400" dirty="0"/>
          </a:p>
        </p:txBody>
      </p:sp>
      <p:sp>
        <p:nvSpPr>
          <p:cNvPr id="14" name="Rectangle 15">
            <a:hlinkClick r:id="rId2" action="ppaction://program"/>
          </p:cNvPr>
          <p:cNvSpPr>
            <a:spLocks noChangeArrowheads="1"/>
          </p:cNvSpPr>
          <p:nvPr/>
        </p:nvSpPr>
        <p:spPr bwMode="auto">
          <a:xfrm>
            <a:off x="5566237" y="5532438"/>
            <a:ext cx="2514600" cy="685800"/>
          </a:xfrm>
          <a:prstGeom prst="rect">
            <a:avLst/>
          </a:prstGeom>
          <a:noFill/>
          <a:ln w="9525">
            <a:solidFill>
              <a:srgbClr val="C0C0C0"/>
            </a:solidFill>
            <a:miter lim="800000"/>
            <a:headEnd/>
            <a:tailEnd/>
          </a:ln>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2000" b="0" dirty="0">
                <a:solidFill>
                  <a:srgbClr val="0000FF"/>
                </a:solidFill>
                <a:ea typeface="华文彩云" panose="02010800040101010101" pitchFamily="2" charset="-122"/>
              </a:rPr>
              <a:t>查看实例</a:t>
            </a:r>
          </a:p>
          <a:p>
            <a:pPr algn="ctr" eaLnBrk="1" hangingPunct="1">
              <a:lnSpc>
                <a:spcPct val="100000"/>
              </a:lnSpc>
              <a:spcBef>
                <a:spcPct val="0"/>
              </a:spcBef>
              <a:spcAft>
                <a:spcPct val="0"/>
              </a:spcAft>
              <a:buClrTx/>
              <a:buSzTx/>
              <a:buFontTx/>
              <a:buNone/>
            </a:pPr>
            <a:r>
              <a:rPr kumimoji="0" lang="en-US" altLang="zh-CN" sz="2000" b="0" dirty="0" err="1">
                <a:solidFill>
                  <a:srgbClr val="0000FF"/>
                </a:solidFill>
                <a:ea typeface="华文彩云" panose="02010800040101010101" pitchFamily="2" charset="-122"/>
              </a:rPr>
              <a:t>Vxworks</a:t>
            </a:r>
            <a:r>
              <a:rPr kumimoji="0" lang="en-US" altLang="zh-CN" sz="2000" b="0" dirty="0">
                <a:solidFill>
                  <a:srgbClr val="0000FF"/>
                </a:solidFill>
                <a:ea typeface="华文彩云" panose="02010800040101010101" pitchFamily="2" charset="-122"/>
              </a:rPr>
              <a:t> for PPC</a:t>
            </a:r>
          </a:p>
        </p:txBody>
      </p:sp>
    </p:spTree>
    <p:extLst>
      <p:ext uri="{BB962C8B-B14F-4D97-AF65-F5344CB8AC3E}">
        <p14:creationId xmlns:p14="http://schemas.microsoft.com/office/powerpoint/2010/main" val="883943051"/>
      </p:ext>
    </p:extLst>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22</a:t>
            </a:fld>
            <a:endParaRPr lang="zh-CN" altLang="en-US" dirty="0"/>
          </a:p>
        </p:txBody>
      </p:sp>
      <p:sp>
        <p:nvSpPr>
          <p:cNvPr id="6"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en-US" altLang="zh-CN" dirty="0"/>
              <a:t>BSP</a:t>
            </a:r>
            <a:r>
              <a:rPr lang="zh-CN" altLang="en-US" dirty="0"/>
              <a:t>的作用</a:t>
            </a:r>
            <a:r>
              <a:rPr lang="zh-CN" altLang="en-US" dirty="0">
                <a:solidFill>
                  <a:schemeClr val="bg1">
                    <a:lumMod val="50000"/>
                  </a:schemeClr>
                </a:solidFill>
                <a:sym typeface="Wingdings" pitchFamily="2" charset="2"/>
              </a:rPr>
              <a:t></a:t>
            </a:r>
            <a:r>
              <a:rPr lang="zh-CN" altLang="en-US" dirty="0">
                <a:sym typeface="Wingdings" pitchFamily="2" charset="2"/>
              </a:rPr>
              <a:t>对不同人员有区别</a:t>
            </a:r>
          </a:p>
          <a:p>
            <a:pPr lvl="1">
              <a:defRPr/>
            </a:pPr>
            <a:r>
              <a:rPr lang="zh-CN" altLang="en-US" dirty="0"/>
              <a:t>应用程序开发者</a:t>
            </a:r>
            <a:endParaRPr lang="en-US" altLang="zh-CN" dirty="0"/>
          </a:p>
          <a:p>
            <a:pPr lvl="2">
              <a:defRPr/>
            </a:pPr>
            <a:r>
              <a:rPr lang="zh-CN" altLang="en-US" dirty="0">
                <a:solidFill>
                  <a:schemeClr val="bg1">
                    <a:lumMod val="50000"/>
                  </a:schemeClr>
                </a:solidFill>
              </a:rPr>
              <a:t>仅将其看作硬件功能调用函数的底层支持函数库；</a:t>
            </a:r>
          </a:p>
          <a:p>
            <a:pPr lvl="1">
              <a:defRPr/>
            </a:pPr>
            <a:r>
              <a:rPr lang="zh-CN" altLang="en-US" dirty="0"/>
              <a:t>操作系统剪裁配置者</a:t>
            </a:r>
            <a:endParaRPr lang="en-US" altLang="zh-CN" dirty="0"/>
          </a:p>
          <a:p>
            <a:pPr lvl="2">
              <a:defRPr/>
            </a:pPr>
            <a:r>
              <a:rPr lang="en-US" altLang="zh-CN" dirty="0">
                <a:solidFill>
                  <a:schemeClr val="bg1">
                    <a:lumMod val="50000"/>
                  </a:schemeClr>
                </a:solidFill>
              </a:rPr>
              <a:t>BSP</a:t>
            </a:r>
            <a:r>
              <a:rPr lang="zh-CN" altLang="en-US" dirty="0">
                <a:solidFill>
                  <a:schemeClr val="bg1">
                    <a:lumMod val="50000"/>
                  </a:schemeClr>
                </a:solidFill>
              </a:rPr>
              <a:t>是对硬件细节的屏蔽层，只涉及对其配置，而不对具体硬件进行调整；</a:t>
            </a:r>
          </a:p>
          <a:p>
            <a:pPr lvl="1">
              <a:defRPr/>
            </a:pPr>
            <a:r>
              <a:rPr lang="zh-CN" altLang="en-US" dirty="0"/>
              <a:t>硬件及驱动开发者</a:t>
            </a:r>
            <a:endParaRPr lang="en-US" altLang="zh-CN" dirty="0"/>
          </a:p>
          <a:p>
            <a:pPr lvl="2">
              <a:defRPr/>
            </a:pPr>
            <a:r>
              <a:rPr lang="zh-CN" altLang="en-US" dirty="0">
                <a:solidFill>
                  <a:schemeClr val="bg1">
                    <a:lumMod val="50000"/>
                  </a:schemeClr>
                </a:solidFill>
              </a:rPr>
              <a:t>要设计硬件，并提供相应硬件的驱动程序，要直接与</a:t>
            </a:r>
            <a:r>
              <a:rPr lang="en-US" altLang="zh-CN" dirty="0">
                <a:solidFill>
                  <a:schemeClr val="bg1">
                    <a:lumMod val="50000"/>
                  </a:schemeClr>
                </a:solidFill>
              </a:rPr>
              <a:t>BSP</a:t>
            </a:r>
            <a:r>
              <a:rPr lang="zh-CN" altLang="en-US" dirty="0">
                <a:solidFill>
                  <a:schemeClr val="bg1">
                    <a:lumMod val="50000"/>
                  </a:schemeClr>
                </a:solidFill>
              </a:rPr>
              <a:t>打交道；</a:t>
            </a:r>
          </a:p>
          <a:p>
            <a:pPr lvl="1">
              <a:defRPr/>
            </a:pPr>
            <a:r>
              <a:rPr lang="en-US" altLang="zh-CN" dirty="0"/>
              <a:t>BSP</a:t>
            </a:r>
            <a:r>
              <a:rPr lang="zh-CN" altLang="en-US" dirty="0"/>
              <a:t>开发者</a:t>
            </a:r>
            <a:endParaRPr lang="en-US" altLang="zh-CN" dirty="0"/>
          </a:p>
          <a:p>
            <a:pPr lvl="2">
              <a:defRPr/>
            </a:pPr>
            <a:r>
              <a:rPr lang="zh-CN" altLang="en-US" dirty="0">
                <a:solidFill>
                  <a:schemeClr val="bg1">
                    <a:lumMod val="50000"/>
                  </a:schemeClr>
                </a:solidFill>
              </a:rPr>
              <a:t>根据嵌入式软硬件平台设计</a:t>
            </a:r>
            <a:r>
              <a:rPr lang="en-US" altLang="zh-CN" dirty="0">
                <a:solidFill>
                  <a:schemeClr val="bg1">
                    <a:lumMod val="50000"/>
                  </a:schemeClr>
                </a:solidFill>
              </a:rPr>
              <a:t>BSP</a:t>
            </a:r>
            <a:r>
              <a:rPr lang="zh-CN" altLang="en-US" dirty="0">
                <a:solidFill>
                  <a:schemeClr val="bg1">
                    <a:lumMod val="50000"/>
                  </a:schemeClr>
                </a:solidFill>
              </a:rPr>
              <a:t>，向下屏蔽、驱动硬件，向上为操作系统提供接口。</a:t>
            </a:r>
          </a:p>
        </p:txBody>
      </p:sp>
    </p:spTree>
    <p:extLst>
      <p:ext uri="{BB962C8B-B14F-4D97-AF65-F5344CB8AC3E}">
        <p14:creationId xmlns:p14="http://schemas.microsoft.com/office/powerpoint/2010/main" val="1552858044"/>
      </p:ext>
    </p:extLst>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23</a:t>
            </a:fld>
            <a:endParaRPr lang="zh-CN" altLang="en-US" dirty="0"/>
          </a:p>
        </p:txBody>
      </p:sp>
      <p:sp>
        <p:nvSpPr>
          <p:cNvPr id="6" name="Rectangle 3"/>
          <p:cNvSpPr txBox="1">
            <a:spLocks noChangeArrowheads="1"/>
          </p:cNvSpPr>
          <p:nvPr/>
        </p:nvSpPr>
        <p:spPr>
          <a:xfrm>
            <a:off x="609600" y="722313"/>
            <a:ext cx="8077200" cy="4602162"/>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altLang="zh-CN" dirty="0"/>
              <a:t>BSP</a:t>
            </a:r>
            <a:r>
              <a:rPr lang="zh-CN" altLang="en-US" dirty="0"/>
              <a:t>中包含的功能</a:t>
            </a:r>
          </a:p>
        </p:txBody>
      </p:sp>
      <p:sp>
        <p:nvSpPr>
          <p:cNvPr id="10" name="矩形 9"/>
          <p:cNvSpPr/>
          <p:nvPr/>
        </p:nvSpPr>
        <p:spPr>
          <a:xfrm>
            <a:off x="3560571" y="6216650"/>
            <a:ext cx="2265428" cy="307777"/>
          </a:xfrm>
          <a:prstGeom prst="rect">
            <a:avLst/>
          </a:prstGeom>
        </p:spPr>
        <p:txBody>
          <a:bodyPr wrap="none">
            <a:spAutoFit/>
          </a:bodyPr>
          <a:lstStyle/>
          <a:p>
            <a:r>
              <a:rPr lang="en-US" altLang="zh-CN" sz="1400" kern="100" dirty="0">
                <a:solidFill>
                  <a:schemeClr val="bg1"/>
                </a:solidFill>
                <a:latin typeface="Times New Roman" panose="02020603050405020304" pitchFamily="18" charset="0"/>
              </a:rPr>
              <a:t>VxWorks</a:t>
            </a:r>
            <a:r>
              <a:rPr lang="zh-CN" altLang="zh-CN" sz="1400" kern="100" dirty="0">
                <a:solidFill>
                  <a:schemeClr val="bg1"/>
                </a:solidFill>
                <a:latin typeface="Times New Roman" panose="02020603050405020304" pitchFamily="18" charset="0"/>
                <a:cs typeface="Times New Roman" panose="02020603050405020304" pitchFamily="18" charset="0"/>
              </a:rPr>
              <a:t>软件结构及其</a:t>
            </a:r>
            <a:r>
              <a:rPr lang="en-US" altLang="zh-CN" sz="1400" kern="100" dirty="0">
                <a:solidFill>
                  <a:schemeClr val="bg1"/>
                </a:solidFill>
                <a:latin typeface="Times New Roman" panose="02020603050405020304" pitchFamily="18" charset="0"/>
              </a:rPr>
              <a:t>BSP</a:t>
            </a:r>
            <a:endParaRPr lang="zh-CN" altLang="en-US" sz="1400" dirty="0">
              <a:solidFill>
                <a:schemeClr val="bg1"/>
              </a:solidFill>
            </a:endParaRPr>
          </a:p>
        </p:txBody>
      </p:sp>
      <p:sp>
        <p:nvSpPr>
          <p:cNvPr id="8" name="圆角矩形 7"/>
          <p:cNvSpPr/>
          <p:nvPr/>
        </p:nvSpPr>
        <p:spPr bwMode="auto">
          <a:xfrm>
            <a:off x="505619" y="1145023"/>
            <a:ext cx="8305800" cy="5567362"/>
          </a:xfrm>
          <a:prstGeom prst="roundRect">
            <a:avLst>
              <a:gd name="adj" fmla="val 1674"/>
            </a:avLst>
          </a:prstGeom>
          <a:solidFill>
            <a:srgbClr val="006600"/>
          </a:solidFill>
          <a:ln w="9525" cap="flat" cmpd="sng" algn="ctr">
            <a:solidFill>
              <a:srgbClr val="C0C0C0"/>
            </a:solidFill>
            <a:prstDash val="solid"/>
            <a:round/>
            <a:headEnd type="none" w="med" len="med"/>
            <a:tailEnd type="none" w="med" len="med"/>
          </a:ln>
          <a:effectLst/>
        </p:spPr>
        <p:txBody>
          <a:bodyPr lIns="90000" tIns="46800" rIns="90000" bIns="46800" anchor="ctr"/>
          <a:lstStyle/>
          <a:p>
            <a:pPr algn="ctr">
              <a:defRPr/>
            </a:pPr>
            <a:r>
              <a:rPr lang="en-US" altLang="zh-CN" sz="2000" b="1" dirty="0">
                <a:solidFill>
                  <a:srgbClr val="FFFF00"/>
                </a:solidFill>
                <a:latin typeface="楷体" panose="02010609060101010101" pitchFamily="49" charset="-122"/>
                <a:ea typeface="楷体" panose="02010609060101010101" pitchFamily="49" charset="-122"/>
                <a:cs typeface="Times New Roman" panose="02020603050405020304" pitchFamily="18" charset="0"/>
              </a:rPr>
              <a:t>BSP</a:t>
            </a:r>
            <a:r>
              <a:rPr lang="zh-CN" altLang="en-US" sz="2000" b="1" dirty="0">
                <a:solidFill>
                  <a:srgbClr val="FFFF00"/>
                </a:solidFill>
                <a:latin typeface="楷体" panose="02010609060101010101" pitchFamily="49" charset="-122"/>
                <a:ea typeface="楷体" panose="02010609060101010101" pitchFamily="49" charset="-122"/>
                <a:cs typeface="Times New Roman" panose="02020603050405020304" pitchFamily="18" charset="0"/>
              </a:rPr>
              <a:t>基本功能</a:t>
            </a:r>
            <a:endParaRPr lang="en-US" altLang="zh-CN" sz="2000" b="1" dirty="0">
              <a:solidFill>
                <a:srgbClr val="FFFF00"/>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en-US" altLang="zh-CN" sz="1700" dirty="0"/>
              <a:t>Boot Monitor</a:t>
            </a:r>
            <a:r>
              <a:rPr lang="zh-CN" altLang="zh-CN" sz="1700" dirty="0"/>
              <a:t>，描述可用的系统启动资源及方法，如</a:t>
            </a:r>
            <a:r>
              <a:rPr lang="en-US" altLang="zh-CN" sz="1700" dirty="0"/>
              <a:t>Ethernet</a:t>
            </a:r>
            <a:r>
              <a:rPr lang="zh-CN" altLang="zh-CN" sz="1700" dirty="0"/>
              <a:t>、</a:t>
            </a:r>
            <a:r>
              <a:rPr lang="en-US" altLang="zh-CN" sz="1700" dirty="0"/>
              <a:t>UART</a:t>
            </a:r>
            <a:r>
              <a:rPr lang="zh-CN" altLang="zh-CN" sz="1700" dirty="0"/>
              <a:t>、</a:t>
            </a:r>
            <a:r>
              <a:rPr lang="en-US" altLang="zh-CN" sz="1700" dirty="0"/>
              <a:t>SCSI</a:t>
            </a:r>
            <a:r>
              <a:rPr lang="zh-CN" altLang="zh-CN" sz="1700" dirty="0"/>
              <a:t>、</a:t>
            </a:r>
            <a:r>
              <a:rPr lang="en-US" altLang="zh-CN" sz="1700" dirty="0"/>
              <a:t>ROM</a:t>
            </a:r>
            <a:r>
              <a:rPr lang="zh-CN" altLang="zh-CN" sz="1700" dirty="0"/>
              <a:t>等组件；</a:t>
            </a:r>
          </a:p>
          <a:p>
            <a:pPr marL="457200" indent="-457200" algn="just">
              <a:buFont typeface="+mj-lt"/>
              <a:buAutoNum type="alphaLcPeriod"/>
              <a:defRPr/>
            </a:pPr>
            <a:r>
              <a:rPr lang="zh-CN" altLang="zh-CN" sz="1700" dirty="0"/>
              <a:t>提供用于网络启动的相关支持，如</a:t>
            </a:r>
            <a:r>
              <a:rPr lang="en-US" altLang="zh-CN" sz="1700" dirty="0"/>
              <a:t>BOOTP</a:t>
            </a:r>
            <a:r>
              <a:rPr lang="zh-CN" altLang="zh-CN" sz="1700" dirty="0"/>
              <a:t>、</a:t>
            </a:r>
            <a:r>
              <a:rPr lang="en-US" altLang="zh-CN" sz="1700" dirty="0"/>
              <a:t>Proxy-ARP</a:t>
            </a:r>
            <a:r>
              <a:rPr lang="zh-CN" altLang="zh-CN" sz="1700" dirty="0"/>
              <a:t>等；</a:t>
            </a:r>
          </a:p>
          <a:p>
            <a:pPr marL="457200" indent="-457200" algn="just">
              <a:buFont typeface="+mj-lt"/>
              <a:buAutoNum type="alphaLcPeriod"/>
              <a:defRPr/>
            </a:pPr>
            <a:r>
              <a:rPr lang="zh-CN" altLang="zh-CN" sz="1700" dirty="0"/>
              <a:t>默认的</a:t>
            </a:r>
            <a:r>
              <a:rPr lang="en-US" altLang="zh-CN" sz="1700" dirty="0"/>
              <a:t>RAM</a:t>
            </a:r>
            <a:r>
              <a:rPr lang="zh-CN" altLang="zh-CN" sz="1700" dirty="0"/>
              <a:t>大小，可配置的内存映射参数；</a:t>
            </a:r>
          </a:p>
          <a:p>
            <a:pPr marL="457200" indent="-457200" algn="just">
              <a:buFont typeface="+mj-lt"/>
              <a:buAutoNum type="alphaLcPeriod"/>
              <a:defRPr/>
            </a:pPr>
            <a:r>
              <a:rPr lang="en-US" altLang="zh-CN" sz="1700" dirty="0"/>
              <a:t>Cache</a:t>
            </a:r>
            <a:r>
              <a:rPr lang="zh-CN" altLang="zh-CN" sz="1700" dirty="0"/>
              <a:t>功能支持；</a:t>
            </a:r>
          </a:p>
          <a:p>
            <a:pPr marL="457200" indent="-457200" algn="just">
              <a:buFont typeface="+mj-lt"/>
              <a:buAutoNum type="alphaLcPeriod"/>
              <a:defRPr/>
            </a:pPr>
            <a:r>
              <a:rPr lang="en-US" altLang="zh-CN" sz="1700" dirty="0"/>
              <a:t>Flash</a:t>
            </a:r>
            <a:r>
              <a:rPr lang="zh-CN" altLang="zh-CN" sz="1700" dirty="0"/>
              <a:t>和</a:t>
            </a:r>
            <a:r>
              <a:rPr lang="en-US" altLang="zh-CN" sz="1700" dirty="0"/>
              <a:t>ROM</a:t>
            </a:r>
            <a:r>
              <a:rPr lang="zh-CN" altLang="zh-CN" sz="1700" dirty="0"/>
              <a:t>存储器配置，包括</a:t>
            </a:r>
            <a:r>
              <a:rPr lang="en-US" altLang="zh-CN" sz="1700" dirty="0"/>
              <a:t>ROM</a:t>
            </a:r>
            <a:r>
              <a:rPr lang="zh-CN" altLang="zh-CN" sz="1700" dirty="0"/>
              <a:t>的创建和安装方式，</a:t>
            </a:r>
            <a:r>
              <a:rPr lang="en-US" altLang="zh-CN" sz="1700" dirty="0"/>
              <a:t>Flash</a:t>
            </a:r>
            <a:r>
              <a:rPr lang="zh-CN" altLang="zh-CN" sz="1700" dirty="0"/>
              <a:t>是否可以固化、如何固化；</a:t>
            </a:r>
          </a:p>
          <a:p>
            <a:pPr marL="457200" indent="-457200" algn="just">
              <a:buFont typeface="+mj-lt"/>
              <a:buAutoNum type="alphaLcPeriod"/>
              <a:defRPr/>
            </a:pPr>
            <a:r>
              <a:rPr lang="zh-CN" altLang="zh-CN" sz="1700" dirty="0"/>
              <a:t>系统时钟与定时器支持，描述</a:t>
            </a:r>
            <a:r>
              <a:rPr lang="en-US" altLang="zh-CN" sz="1700" dirty="0"/>
              <a:t>CPU</a:t>
            </a:r>
            <a:r>
              <a:rPr lang="zh-CN" altLang="zh-CN" sz="1700" dirty="0"/>
              <a:t>速度和定时器的比例关系；</a:t>
            </a:r>
          </a:p>
          <a:p>
            <a:pPr marL="457200" indent="-457200" algn="just">
              <a:buFont typeface="+mj-lt"/>
              <a:buAutoNum type="alphaLcPeriod"/>
              <a:defRPr/>
            </a:pPr>
            <a:r>
              <a:rPr lang="zh-CN" altLang="zh-CN" sz="1700" dirty="0"/>
              <a:t>设备支持，芯片驱动、板级设备驱动及其可支持的其他选项；</a:t>
            </a:r>
          </a:p>
          <a:p>
            <a:pPr marL="457200" indent="-457200" algn="just">
              <a:buFont typeface="+mj-lt"/>
              <a:buAutoNum type="alphaLcPeriod"/>
              <a:defRPr/>
            </a:pPr>
            <a:r>
              <a:rPr lang="zh-CN" altLang="zh-CN" sz="1700" dirty="0"/>
              <a:t>内存映射配置，提供详细的局部总线以及所有扩展总线的内存映射，允许通过配置文件（如</a:t>
            </a:r>
            <a:r>
              <a:rPr lang="en-US" altLang="zh-CN" sz="1700" dirty="0"/>
              <a:t>VxWorks</a:t>
            </a:r>
            <a:r>
              <a:rPr lang="zh-CN" altLang="zh-CN" sz="1700" dirty="0"/>
              <a:t>中为</a:t>
            </a:r>
            <a:r>
              <a:rPr lang="en-US" altLang="zh-CN" sz="1700" dirty="0"/>
              <a:t>“</a:t>
            </a:r>
            <a:r>
              <a:rPr lang="en-US" altLang="zh-CN" sz="1700" dirty="0" err="1"/>
              <a:t>config.h</a:t>
            </a:r>
            <a:r>
              <a:rPr lang="en-US" altLang="zh-CN" sz="1700" dirty="0"/>
              <a:t>”</a:t>
            </a:r>
            <a:r>
              <a:rPr lang="zh-CN" altLang="zh-CN" sz="1700" dirty="0"/>
              <a:t>）来配置地址；如果使用了</a:t>
            </a:r>
            <a:r>
              <a:rPr lang="en-US" altLang="zh-CN" sz="1700" dirty="0"/>
              <a:t>VME</a:t>
            </a:r>
            <a:r>
              <a:rPr lang="zh-CN" altLang="zh-CN" sz="1700" dirty="0"/>
              <a:t>总线，配置默认的主、从窗口参数；如果使用了</a:t>
            </a:r>
            <a:r>
              <a:rPr lang="en-US" altLang="zh-CN" sz="1700" dirty="0"/>
              <a:t>PCI</a:t>
            </a:r>
            <a:r>
              <a:rPr lang="zh-CN" altLang="zh-CN" sz="1700" dirty="0"/>
              <a:t>总线，则配置地址映射；</a:t>
            </a:r>
          </a:p>
          <a:p>
            <a:pPr marL="457200" indent="-457200" algn="just">
              <a:buFont typeface="+mj-lt"/>
              <a:buAutoNum type="alphaLcPeriod"/>
              <a:defRPr/>
            </a:pPr>
            <a:r>
              <a:rPr lang="zh-CN" altLang="zh-CN" sz="1700" dirty="0"/>
              <a:t>共享内存机制，设定主总线及所提供的共享内存支持类型、邮箱类型等；</a:t>
            </a:r>
          </a:p>
          <a:p>
            <a:pPr marL="457200" indent="-457200" algn="just">
              <a:buFont typeface="+mj-lt"/>
              <a:buAutoNum type="alphaLcPeriod"/>
              <a:defRPr/>
            </a:pPr>
            <a:r>
              <a:rPr lang="zh-CN" altLang="zh-CN" sz="1700" dirty="0"/>
              <a:t>可配置的中断参数，提供一个基于优先级和</a:t>
            </a:r>
            <a:r>
              <a:rPr lang="en-US" altLang="zh-CN" sz="1700" dirty="0"/>
              <a:t>/</a:t>
            </a:r>
            <a:r>
              <a:rPr lang="zh-CN" altLang="zh-CN" sz="1700" dirty="0"/>
              <a:t>或向量号的中断、异常列表，具有</a:t>
            </a:r>
            <a:r>
              <a:rPr lang="en-US" altLang="zh-CN" sz="1700" dirty="0"/>
              <a:t>BSP</a:t>
            </a:r>
            <a:r>
              <a:rPr lang="zh-CN" altLang="zh-CN" sz="1700" dirty="0"/>
              <a:t>中使用的中断及其例程；</a:t>
            </a:r>
          </a:p>
          <a:p>
            <a:pPr marL="457200" indent="-457200" algn="just">
              <a:buFont typeface="+mj-lt"/>
              <a:buAutoNum type="alphaLcPeriod"/>
              <a:defRPr/>
            </a:pPr>
            <a:r>
              <a:rPr lang="zh-CN" altLang="zh-CN" sz="1700" dirty="0"/>
              <a:t>串口支持，设定所有串行接口的默认参数；</a:t>
            </a:r>
          </a:p>
          <a:p>
            <a:pPr marL="457200" indent="-457200" algn="just">
              <a:buFont typeface="+mj-lt"/>
              <a:buAutoNum type="alphaLcPeriod"/>
              <a:defRPr/>
            </a:pPr>
            <a:r>
              <a:rPr lang="en-US" altLang="zh-CN" sz="1700" dirty="0"/>
              <a:t>SCSI</a:t>
            </a:r>
            <a:r>
              <a:rPr lang="zh-CN" altLang="zh-CN" sz="1700" dirty="0"/>
              <a:t>接口配置，包括类型（</a:t>
            </a:r>
            <a:r>
              <a:rPr lang="en-US" altLang="zh-CN" sz="1700" dirty="0"/>
              <a:t>SCSI-1</a:t>
            </a:r>
            <a:r>
              <a:rPr lang="zh-CN" altLang="zh-CN" sz="1700" dirty="0"/>
              <a:t>、</a:t>
            </a:r>
            <a:r>
              <a:rPr lang="en-US" altLang="zh-CN" sz="1700" dirty="0"/>
              <a:t>SCSI-2</a:t>
            </a:r>
            <a:r>
              <a:rPr lang="zh-CN" altLang="zh-CN" sz="1700" dirty="0"/>
              <a:t>）及参数；</a:t>
            </a:r>
          </a:p>
          <a:p>
            <a:pPr marL="457200" indent="-457200" algn="just">
              <a:buFont typeface="+mj-lt"/>
              <a:buAutoNum type="alphaLcPeriod"/>
              <a:defRPr/>
            </a:pPr>
            <a:r>
              <a:rPr lang="en-US" altLang="zh-CN" sz="1700" dirty="0"/>
              <a:t>Ethernet</a:t>
            </a:r>
            <a:r>
              <a:rPr lang="zh-CN" altLang="zh-CN" sz="1700" dirty="0"/>
              <a:t>支持，为每一个以太网接口设定相应的参数，包括获取</a:t>
            </a:r>
            <a:r>
              <a:rPr lang="en-US" altLang="zh-CN" sz="1700" dirty="0"/>
              <a:t>IP</a:t>
            </a:r>
            <a:r>
              <a:rPr lang="zh-CN" altLang="zh-CN" sz="1700" dirty="0"/>
              <a:t>地址；</a:t>
            </a:r>
          </a:p>
          <a:p>
            <a:pPr marL="457200" indent="-457200" algn="just">
              <a:buFont typeface="+mj-lt"/>
              <a:buAutoNum type="alphaLcPeriod"/>
              <a:defRPr/>
            </a:pPr>
            <a:r>
              <a:rPr lang="zh-CN" altLang="zh-CN" sz="1700" dirty="0"/>
              <a:t>编译规则，配置哪些预编译对象将随该</a:t>
            </a:r>
            <a:r>
              <a:rPr lang="en-US" altLang="zh-CN" sz="1700" dirty="0"/>
              <a:t>BSP</a:t>
            </a:r>
            <a:r>
              <a:rPr lang="zh-CN" altLang="zh-CN" sz="1700" dirty="0"/>
              <a:t>发布，设定待生成系统内核的类型；</a:t>
            </a:r>
          </a:p>
          <a:p>
            <a:pPr marL="457200" indent="-457200" algn="just">
              <a:buFont typeface="+mj-lt"/>
              <a:buAutoNum type="alphaLcPeriod"/>
              <a:defRPr/>
            </a:pPr>
            <a:r>
              <a:rPr lang="zh-CN" altLang="zh-CN" sz="1700" dirty="0"/>
              <a:t>配置目标机、服务器通信参数，包括名称以及支持的调试代理等。</a:t>
            </a:r>
          </a:p>
        </p:txBody>
      </p:sp>
    </p:spTree>
    <p:extLst>
      <p:ext uri="{BB962C8B-B14F-4D97-AF65-F5344CB8AC3E}">
        <p14:creationId xmlns:p14="http://schemas.microsoft.com/office/powerpoint/2010/main" val="4259144194"/>
      </p:ext>
    </p:extLst>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24</a:t>
            </a:fld>
            <a:endParaRPr lang="zh-CN" altLang="en-US" dirty="0"/>
          </a:p>
        </p:txBody>
      </p:sp>
      <p:sp>
        <p:nvSpPr>
          <p:cNvPr id="5" name="Rectangle 3"/>
          <p:cNvSpPr txBox="1">
            <a:spLocks noChangeArrowheads="1"/>
          </p:cNvSpPr>
          <p:nvPr/>
        </p:nvSpPr>
        <p:spPr>
          <a:xfrm>
            <a:off x="152400" y="1295400"/>
            <a:ext cx="8534400" cy="51816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lnSpc>
                <a:spcPct val="90000"/>
              </a:lnSpc>
              <a:buFont typeface="Wingdings" panose="05000000000000000000" pitchFamily="2" charset="2"/>
              <a:buNone/>
            </a:pPr>
            <a:r>
              <a:rPr lang="zh-CN" altLang="en-US" sz="2400" dirty="0"/>
              <a:t>嵌入式系统</a:t>
            </a:r>
            <a:r>
              <a:rPr lang="en-US" altLang="zh-CN" sz="2400" dirty="0"/>
              <a:t>BSP           vs            </a:t>
            </a:r>
            <a:r>
              <a:rPr lang="zh-CN" altLang="en-US" sz="2400" dirty="0"/>
              <a:t>通用系统的</a:t>
            </a:r>
            <a:r>
              <a:rPr lang="en-US" altLang="zh-CN" sz="2400" dirty="0"/>
              <a:t>BIOS</a:t>
            </a:r>
          </a:p>
          <a:p>
            <a:pPr marL="0" indent="0" algn="ctr">
              <a:lnSpc>
                <a:spcPct val="90000"/>
              </a:lnSpc>
              <a:buFont typeface="Wingdings" panose="05000000000000000000" pitchFamily="2" charset="2"/>
              <a:buNone/>
            </a:pPr>
            <a:endParaRPr lang="zh-CN" altLang="en-US" sz="2400" dirty="0"/>
          </a:p>
          <a:p>
            <a:pPr marL="914400" lvl="1" indent="-457200">
              <a:lnSpc>
                <a:spcPct val="100000"/>
              </a:lnSpc>
              <a:buFont typeface="Arial" panose="020B0604020202020204" pitchFamily="34" charset="0"/>
              <a:buAutoNum type="alphaLcPeriod"/>
            </a:pPr>
            <a:r>
              <a:rPr lang="en-US" altLang="zh-CN" sz="2200" dirty="0"/>
              <a:t>BIOS</a:t>
            </a:r>
            <a:r>
              <a:rPr lang="zh-CN" altLang="en-US" sz="2200" dirty="0"/>
              <a:t>是驻留在板上</a:t>
            </a:r>
            <a:r>
              <a:rPr lang="en-US" altLang="zh-CN" sz="2200" dirty="0"/>
              <a:t>ROM</a:t>
            </a:r>
            <a:r>
              <a:rPr lang="zh-CN" altLang="en-US" sz="2200" dirty="0"/>
              <a:t>或</a:t>
            </a:r>
            <a:r>
              <a:rPr lang="en-US" altLang="zh-CN" sz="2200" dirty="0"/>
              <a:t>Flash</a:t>
            </a:r>
            <a:r>
              <a:rPr lang="zh-CN" altLang="en-US" sz="2200" dirty="0"/>
              <a:t>中的一段可执行程序；</a:t>
            </a:r>
            <a:r>
              <a:rPr lang="en-US" altLang="zh-CN" sz="2200" dirty="0"/>
              <a:t>BSP</a:t>
            </a:r>
            <a:r>
              <a:rPr lang="zh-CN" altLang="en-US" sz="2200" dirty="0"/>
              <a:t>是一个软件包，不能独立编译、运行。</a:t>
            </a:r>
          </a:p>
          <a:p>
            <a:pPr marL="914400" lvl="1" indent="-457200">
              <a:lnSpc>
                <a:spcPct val="100000"/>
              </a:lnSpc>
              <a:buFont typeface="Arial" panose="020B0604020202020204" pitchFamily="34" charset="0"/>
              <a:buAutoNum type="alphaLcPeriod"/>
            </a:pPr>
            <a:r>
              <a:rPr lang="en-US" altLang="zh-CN" sz="2200" dirty="0"/>
              <a:t>BIOS</a:t>
            </a:r>
            <a:r>
              <a:rPr lang="zh-CN" altLang="en-US" sz="2200" dirty="0"/>
              <a:t>对于通用计算机具有一定的通用性；</a:t>
            </a:r>
            <a:r>
              <a:rPr lang="en-US" altLang="zh-CN" sz="2200" dirty="0"/>
              <a:t>BSP</a:t>
            </a:r>
            <a:r>
              <a:rPr lang="zh-CN" altLang="en-US" sz="2200" dirty="0"/>
              <a:t>的形式取决于嵌入式操作系统、内涵取决于嵌入式硬件。</a:t>
            </a:r>
          </a:p>
          <a:p>
            <a:pPr marL="914400" lvl="1" indent="-457200">
              <a:lnSpc>
                <a:spcPct val="100000"/>
              </a:lnSpc>
              <a:buFont typeface="Arial" panose="020B0604020202020204" pitchFamily="34" charset="0"/>
              <a:buAutoNum type="alphaLcPeriod"/>
            </a:pPr>
            <a:r>
              <a:rPr lang="en-US" altLang="zh-CN" sz="2200" dirty="0"/>
              <a:t>BIOS</a:t>
            </a:r>
            <a:r>
              <a:rPr lang="zh-CN" altLang="en-US" sz="2200" dirty="0"/>
              <a:t>执行开机自检、初始化基本环境，加载</a:t>
            </a:r>
            <a:r>
              <a:rPr lang="en-US" altLang="zh-CN" sz="2200" dirty="0"/>
              <a:t>Boot Loader</a:t>
            </a:r>
            <a:r>
              <a:rPr lang="zh-CN" altLang="en-US" sz="2200" dirty="0"/>
              <a:t>，之后将常驻程序库驻留在内存特定位置；</a:t>
            </a:r>
            <a:r>
              <a:rPr lang="en-US" altLang="zh-CN" sz="2200" dirty="0"/>
              <a:t>BSP</a:t>
            </a:r>
            <a:r>
              <a:rPr lang="zh-CN" altLang="en-US" sz="2200" dirty="0"/>
              <a:t>中的组件可实现这些功能，且为操作系统提供了设备驱动。</a:t>
            </a:r>
          </a:p>
          <a:p>
            <a:pPr marL="914400" lvl="1" indent="-457200">
              <a:lnSpc>
                <a:spcPct val="100000"/>
              </a:lnSpc>
              <a:buFont typeface="Arial" panose="020B0604020202020204" pitchFamily="34" charset="0"/>
              <a:buAutoNum type="alphaLcPeriod"/>
            </a:pPr>
            <a:r>
              <a:rPr lang="en-US" altLang="zh-CN" sz="2200" dirty="0"/>
              <a:t>BIOS</a:t>
            </a:r>
            <a:r>
              <a:rPr lang="zh-CN" altLang="en-US" sz="2200" dirty="0"/>
              <a:t>是二进制代码，通常只能由设备提供商修改和升级；</a:t>
            </a:r>
            <a:r>
              <a:rPr lang="en-US" altLang="zh-CN" sz="2200" dirty="0"/>
              <a:t>BSP</a:t>
            </a:r>
            <a:r>
              <a:rPr lang="zh-CN" altLang="en-US" sz="2200" dirty="0"/>
              <a:t>具有开放的源代码，允许设计人员编程修改，并允许在</a:t>
            </a:r>
            <a:r>
              <a:rPr lang="en-US" altLang="zh-CN" sz="2200" dirty="0"/>
              <a:t>BSP</a:t>
            </a:r>
            <a:r>
              <a:rPr lang="zh-CN" altLang="en-US" sz="2200" dirty="0"/>
              <a:t>中添加与本系统无关的驱动或程序。</a:t>
            </a:r>
          </a:p>
        </p:txBody>
      </p:sp>
    </p:spTree>
    <p:extLst>
      <p:ext uri="{BB962C8B-B14F-4D97-AF65-F5344CB8AC3E}">
        <p14:creationId xmlns:p14="http://schemas.microsoft.com/office/powerpoint/2010/main" val="3415388525"/>
      </p:ext>
    </p:extLst>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25</a:t>
            </a:fld>
            <a:endParaRPr lang="zh-CN" altLang="en-US" dirty="0"/>
          </a:p>
        </p:txBody>
      </p:sp>
      <p:sp>
        <p:nvSpPr>
          <p:cNvPr id="5" name="内容占位符 2"/>
          <p:cNvSpPr txBox="1">
            <a:spLocks/>
          </p:cNvSpPr>
          <p:nvPr/>
        </p:nvSpPr>
        <p:spPr>
          <a:xfrm>
            <a:off x="609600" y="1295400"/>
            <a:ext cx="8077200" cy="4602163"/>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en-US" altLang="zh-CN" sz="2400"/>
              <a:t>BSP</a:t>
            </a:r>
            <a:r>
              <a:rPr lang="zh-CN" altLang="en-US" sz="2400"/>
              <a:t>的开发</a:t>
            </a:r>
            <a:endParaRPr lang="en-US" altLang="zh-CN" sz="2400"/>
          </a:p>
          <a:p>
            <a:pPr lvl="1">
              <a:defRPr/>
            </a:pPr>
            <a:r>
              <a:rPr lang="zh-CN" altLang="en-US" sz="2200"/>
              <a:t>开发者</a:t>
            </a:r>
            <a:r>
              <a:rPr lang="zh-CN" altLang="zh-CN" sz="2200"/>
              <a:t>先要非常熟悉具体操作系统</a:t>
            </a:r>
            <a:r>
              <a:rPr lang="en-US" altLang="zh-CN" sz="2200"/>
              <a:t>BSP</a:t>
            </a:r>
            <a:r>
              <a:rPr lang="zh-CN" altLang="zh-CN" sz="2200"/>
              <a:t>的设计规范，即该</a:t>
            </a:r>
            <a:r>
              <a:rPr lang="en-US" altLang="zh-CN" sz="2200"/>
              <a:t>BSP</a:t>
            </a:r>
            <a:r>
              <a:rPr lang="zh-CN" altLang="zh-CN" sz="2200"/>
              <a:t>中文件、内容的组织形式和格式，同时还要很好地掌握目标硬件的体系和参数</a:t>
            </a:r>
            <a:r>
              <a:rPr lang="zh-CN" altLang="en-US" sz="2200"/>
              <a:t>；</a:t>
            </a:r>
            <a:endParaRPr lang="en-US" altLang="zh-CN" sz="2200"/>
          </a:p>
          <a:p>
            <a:pPr lvl="1">
              <a:defRPr/>
            </a:pPr>
            <a:r>
              <a:rPr lang="zh-CN" altLang="en-US" sz="2200"/>
              <a:t>通常</a:t>
            </a:r>
            <a:r>
              <a:rPr lang="zh-CN" altLang="zh-CN" sz="2200"/>
              <a:t>，开发的第一步就是用汇编语言编写将硬件初始化到不会产生未知中断的确定状态，之后采用基于高级语言的代码为操作系统运行初始化环境。</a:t>
            </a:r>
            <a:endParaRPr lang="en-US" altLang="zh-CN" sz="2200"/>
          </a:p>
          <a:p>
            <a:pPr lvl="1">
              <a:defRPr/>
            </a:pPr>
            <a:endParaRPr lang="zh-CN" altLang="en-US" sz="2200" dirty="0"/>
          </a:p>
        </p:txBody>
      </p:sp>
      <p:sp>
        <p:nvSpPr>
          <p:cNvPr id="6" name="圆角矩形 5"/>
          <p:cNvSpPr>
            <a:spLocks noChangeArrowheads="1"/>
          </p:cNvSpPr>
          <p:nvPr/>
        </p:nvSpPr>
        <p:spPr bwMode="auto">
          <a:xfrm>
            <a:off x="2038350" y="3946526"/>
            <a:ext cx="5219700" cy="2522536"/>
          </a:xfrm>
          <a:prstGeom prst="roundRect">
            <a:avLst>
              <a:gd name="adj" fmla="val 2699"/>
            </a:avLst>
          </a:prstGeom>
          <a:solidFill>
            <a:srgbClr val="006600"/>
          </a:solidFill>
          <a:ln w="9525" algn="ctr">
            <a:solidFill>
              <a:srgbClr val="C0C0C0"/>
            </a:solidFill>
            <a:round/>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spcAft>
                <a:spcPct val="0"/>
              </a:spcAft>
              <a:buClrTx/>
              <a:buSzTx/>
              <a:buFontTx/>
              <a:buNone/>
            </a:pPr>
            <a:r>
              <a:rPr kumimoji="0" lang="en-US" altLang="zh-CN" sz="2000" dirty="0">
                <a:solidFill>
                  <a:srgbClr val="FFFF00"/>
                </a:solidFill>
                <a:latin typeface="楷体" panose="02010609060101010101" pitchFamily="49" charset="-122"/>
                <a:ea typeface="楷体" panose="02010609060101010101" pitchFamily="49" charset="-122"/>
                <a:cs typeface="Times New Roman" panose="02020603050405020304" pitchFamily="18" charset="0"/>
              </a:rPr>
              <a:t>BSP</a:t>
            </a:r>
            <a:r>
              <a:rPr kumimoji="0" lang="zh-CN" altLang="en-US" sz="2000" dirty="0">
                <a:solidFill>
                  <a:srgbClr val="FFFF00"/>
                </a:solidFill>
                <a:latin typeface="楷体" panose="02010609060101010101" pitchFamily="49" charset="-122"/>
                <a:ea typeface="楷体" panose="02010609060101010101" pitchFamily="49" charset="-122"/>
                <a:cs typeface="Times New Roman" panose="02020603050405020304" pitchFamily="18" charset="0"/>
              </a:rPr>
              <a:t>的基本开发流程</a:t>
            </a:r>
            <a:endParaRPr kumimoji="0" lang="en-US" altLang="zh-CN" sz="2000" dirty="0">
              <a:solidFill>
                <a:srgbClr val="FFFF00"/>
              </a:solidFill>
              <a:latin typeface="楷体" panose="02010609060101010101" pitchFamily="49" charset="-122"/>
              <a:ea typeface="楷体" panose="02010609060101010101" pitchFamily="49" charset="-122"/>
              <a:cs typeface="Times New Roman" panose="02020603050405020304" pitchFamily="18" charset="0"/>
            </a:endParaRPr>
          </a:p>
          <a:p>
            <a:pPr algn="ctr">
              <a:lnSpc>
                <a:spcPct val="100000"/>
              </a:lnSpc>
              <a:spcBef>
                <a:spcPct val="0"/>
              </a:spcBef>
              <a:spcAft>
                <a:spcPct val="0"/>
              </a:spcAft>
              <a:buClrTx/>
              <a:buSzTx/>
              <a:buFontTx/>
              <a:buNone/>
            </a:pPr>
            <a:endParaRPr kumimoji="0" lang="en-US" altLang="zh-CN" sz="2000" dirty="0">
              <a:solidFill>
                <a:schemeClr val="tx1"/>
              </a:solidFill>
              <a:latin typeface="楷体" panose="02010609060101010101" pitchFamily="49" charset="-122"/>
              <a:ea typeface="楷体" panose="02010609060101010101" pitchFamily="49" charset="-122"/>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2000" b="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配置操作系统的</a:t>
            </a:r>
            <a:r>
              <a:rPr kumimoji="0" lang="en-US" altLang="zh-CN" sz="2000" b="0" dirty="0">
                <a:solidFill>
                  <a:schemeClr val="tx1"/>
                </a:solidFill>
                <a:latin typeface="Times New Roman" panose="02020603050405020304" pitchFamily="18" charset="0"/>
                <a:cs typeface="Times New Roman" panose="02020603050405020304" pitchFamily="18" charset="0"/>
              </a:rPr>
              <a:t>BSP</a:t>
            </a:r>
            <a:r>
              <a:rPr kumimoji="0" lang="zh-CN" altLang="zh-CN" sz="2000" b="0" dirty="0">
                <a:solidFill>
                  <a:schemeClr val="tx1"/>
                </a:solidFill>
                <a:latin typeface="Times New Roman" panose="02020603050405020304" pitchFamily="18" charset="0"/>
                <a:cs typeface="Times New Roman" panose="02020603050405020304" pitchFamily="18" charset="0"/>
              </a:rPr>
              <a:t>开发环境；</a:t>
            </a:r>
            <a:endParaRPr kumimoji="0" lang="en-US" altLang="zh-CN" sz="2000" b="0" dirty="0">
              <a:solidFill>
                <a:schemeClr val="tx1"/>
              </a:solidFill>
              <a:latin typeface="Times New Roman" panose="02020603050405020304" pitchFamily="18" charset="0"/>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2000" b="0" dirty="0">
                <a:solidFill>
                  <a:schemeClr val="tx1"/>
                </a:solidFill>
                <a:latin typeface="Times New Roman" panose="02020603050405020304" pitchFamily="18" charset="0"/>
                <a:cs typeface="Times New Roman" panose="02020603050405020304" pitchFamily="18" charset="0"/>
              </a:rPr>
              <a:t>获取最小化的硬件或硬件模拟器配置；</a:t>
            </a:r>
            <a:endParaRPr kumimoji="0" lang="en-US" altLang="zh-CN" sz="2000" b="0" dirty="0">
              <a:solidFill>
                <a:schemeClr val="tx1"/>
              </a:solidFill>
              <a:latin typeface="Times New Roman" panose="02020603050405020304" pitchFamily="18" charset="0"/>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2000" b="0" dirty="0">
                <a:solidFill>
                  <a:schemeClr val="tx1"/>
                </a:solidFill>
                <a:latin typeface="Times New Roman" panose="02020603050405020304" pitchFamily="18" charset="0"/>
                <a:cs typeface="Times New Roman" panose="02020603050405020304" pitchFamily="18" charset="0"/>
              </a:rPr>
              <a:t>深入、透彻地理解硬件设计；</a:t>
            </a:r>
            <a:endParaRPr kumimoji="0" lang="en-US" altLang="zh-CN" sz="2000" b="0" dirty="0">
              <a:solidFill>
                <a:schemeClr val="tx1"/>
              </a:solidFill>
              <a:latin typeface="Times New Roman" panose="02020603050405020304" pitchFamily="18" charset="0"/>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2000" b="0" dirty="0">
                <a:solidFill>
                  <a:schemeClr val="tx1"/>
                </a:solidFill>
                <a:latin typeface="Times New Roman" panose="02020603050405020304" pitchFamily="18" charset="0"/>
                <a:cs typeface="Times New Roman" panose="02020603050405020304" pitchFamily="18" charset="0"/>
              </a:rPr>
              <a:t>创建一个最小的具有基本功能的内核；</a:t>
            </a:r>
            <a:endParaRPr kumimoji="0" lang="en-US" altLang="zh-CN" sz="2000" b="0" dirty="0">
              <a:solidFill>
                <a:schemeClr val="tx1"/>
              </a:solidFill>
              <a:latin typeface="Times New Roman" panose="02020603050405020304" pitchFamily="18" charset="0"/>
              <a:cs typeface="Times New Roman" panose="02020603050405020304" pitchFamily="18" charset="0"/>
            </a:endParaRPr>
          </a:p>
          <a:p>
            <a:pPr>
              <a:lnSpc>
                <a:spcPct val="100000"/>
              </a:lnSpc>
              <a:spcBef>
                <a:spcPct val="0"/>
              </a:spcBef>
              <a:spcAft>
                <a:spcPct val="0"/>
              </a:spcAft>
              <a:buClrTx/>
              <a:buSzTx/>
              <a:buFont typeface="Arial" panose="020B0604020202020204" pitchFamily="34" charset="0"/>
              <a:buAutoNum type="alphaLcPeriod"/>
            </a:pPr>
            <a:r>
              <a:rPr kumimoji="0" lang="zh-CN" altLang="zh-CN" sz="2000" b="0" dirty="0">
                <a:solidFill>
                  <a:schemeClr val="tx1"/>
                </a:solidFill>
                <a:latin typeface="Times New Roman" panose="02020603050405020304" pitchFamily="18" charset="0"/>
                <a:cs typeface="Times New Roman" panose="02020603050405020304" pitchFamily="18" charset="0"/>
              </a:rPr>
              <a:t>增加设备驱动。</a:t>
            </a:r>
            <a:endParaRPr kumimoji="0" lang="zh-CN" altLang="zh-CN" sz="1800" b="0" dirty="0">
              <a:solidFill>
                <a:schemeClr val="tx1"/>
              </a:solidFill>
              <a:cs typeface="Times New Roman" panose="02020603050405020304" pitchFamily="18" charset="0"/>
            </a:endParaRPr>
          </a:p>
        </p:txBody>
      </p:sp>
      <p:sp>
        <p:nvSpPr>
          <p:cNvPr id="7" name="矩形 6"/>
          <p:cNvSpPr/>
          <p:nvPr/>
        </p:nvSpPr>
        <p:spPr>
          <a:xfrm>
            <a:off x="522921" y="593932"/>
            <a:ext cx="6075702" cy="400110"/>
          </a:xfrm>
          <a:prstGeom prst="rect">
            <a:avLst/>
          </a:prstGeom>
        </p:spPr>
        <p:txBody>
          <a:bodyPr wrap="none">
            <a:spAutoFit/>
          </a:bodyPr>
          <a:lstStyle/>
          <a:p>
            <a:pPr>
              <a:defRPr/>
            </a:pPr>
            <a:r>
              <a:rPr lang="zh-CN" altLang="zh-CN" sz="2000" b="1" kern="100" dirty="0">
                <a:solidFill>
                  <a:srgbClr val="FF0000"/>
                </a:solidFill>
                <a:latin typeface="Times New Roman" panose="02020603050405020304" pitchFamily="18" charset="0"/>
                <a:cs typeface="Times New Roman" panose="02020603050405020304" pitchFamily="18" charset="0"/>
              </a:rPr>
              <a:t>从头编写一个</a:t>
            </a:r>
            <a:r>
              <a:rPr lang="en-US" altLang="zh-CN" sz="2000" b="1" kern="100" dirty="0">
                <a:solidFill>
                  <a:srgbClr val="FF0000"/>
                </a:solidFill>
                <a:latin typeface="Times New Roman" panose="02020603050405020304" pitchFamily="18" charset="0"/>
              </a:rPr>
              <a:t>BSP</a:t>
            </a:r>
            <a:r>
              <a:rPr lang="zh-CN" altLang="zh-CN" sz="2000" b="1" kern="100" dirty="0">
                <a:solidFill>
                  <a:srgbClr val="FF0000"/>
                </a:solidFill>
                <a:latin typeface="Times New Roman" panose="02020603050405020304" pitchFamily="18" charset="0"/>
                <a:cs typeface="Times New Roman" panose="02020603050405020304" pitchFamily="18" charset="0"/>
              </a:rPr>
              <a:t>是</a:t>
            </a:r>
            <a:r>
              <a:rPr lang="zh-CN" altLang="en-US" sz="2000" b="1" kern="100" dirty="0">
                <a:solidFill>
                  <a:srgbClr val="FF0000"/>
                </a:solidFill>
                <a:latin typeface="Times New Roman" panose="02020603050405020304" pitchFamily="18" charset="0"/>
                <a:cs typeface="Times New Roman" panose="02020603050405020304" pitchFamily="18" charset="0"/>
              </a:rPr>
              <a:t>非常</a:t>
            </a:r>
            <a:r>
              <a:rPr lang="zh-CN" altLang="zh-CN" sz="2000" b="1" kern="100" dirty="0">
                <a:solidFill>
                  <a:srgbClr val="FF0000"/>
                </a:solidFill>
                <a:latin typeface="Times New Roman" panose="02020603050405020304" pitchFamily="18" charset="0"/>
                <a:cs typeface="Times New Roman" panose="02020603050405020304" pitchFamily="18" charset="0"/>
              </a:rPr>
              <a:t>复杂的工作，具有挑战性</a:t>
            </a:r>
            <a:r>
              <a:rPr lang="zh-CN" altLang="en-US" sz="2000" b="1" kern="100" dirty="0">
                <a:solidFill>
                  <a:srgbClr val="FF0000"/>
                </a:solidFill>
                <a:latin typeface="Times New Roman" panose="02020603050405020304" pitchFamily="18" charset="0"/>
                <a:cs typeface="Times New Roman" panose="02020603050405020304" pitchFamily="18" charset="0"/>
              </a:rPr>
              <a:t>！</a:t>
            </a:r>
            <a:endParaRPr lang="zh-CN" altLang="en-US" sz="2000" b="1" dirty="0">
              <a:solidFill>
                <a:srgbClr val="FF0000"/>
              </a:solidFill>
            </a:endParaRPr>
          </a:p>
        </p:txBody>
      </p:sp>
    </p:spTree>
    <p:extLst>
      <p:ext uri="{BB962C8B-B14F-4D97-AF65-F5344CB8AC3E}">
        <p14:creationId xmlns:p14="http://schemas.microsoft.com/office/powerpoint/2010/main" val="706663666"/>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26</a:t>
            </a:fld>
            <a:endParaRPr lang="zh-CN" altLang="en-US" dirty="0"/>
          </a:p>
        </p:txBody>
      </p:sp>
      <p:sp>
        <p:nvSpPr>
          <p:cNvPr id="5" name="内容占位符 2"/>
          <p:cNvSpPr>
            <a:spLocks noGrp="1"/>
          </p:cNvSpPr>
          <p:nvPr>
            <p:ph idx="1"/>
          </p:nvPr>
        </p:nvSpPr>
        <p:spPr>
          <a:xfrm>
            <a:off x="503238" y="1171575"/>
            <a:ext cx="8288337" cy="4602163"/>
          </a:xfrm>
        </p:spPr>
        <p:txBody>
          <a:bodyPr/>
          <a:lstStyle/>
          <a:p>
            <a:pPr>
              <a:defRPr/>
            </a:pPr>
            <a:r>
              <a:rPr lang="zh-CN" altLang="zh-CN" sz="2400" b="0" dirty="0">
                <a:effectLst/>
              </a:rPr>
              <a:t>嵌入式操作系统、嵌入式处理器的厂商通常都会不断地丰富其</a:t>
            </a:r>
            <a:r>
              <a:rPr lang="en-US" altLang="zh-CN" sz="2400" b="0" dirty="0">
                <a:effectLst/>
              </a:rPr>
              <a:t>BSP</a:t>
            </a:r>
            <a:r>
              <a:rPr lang="zh-CN" altLang="zh-CN" sz="2400" b="0" dirty="0">
                <a:effectLst/>
              </a:rPr>
              <a:t>资源库</a:t>
            </a:r>
            <a:r>
              <a:rPr lang="zh-CN" altLang="en-US" sz="2400" b="0" dirty="0">
                <a:effectLst/>
              </a:rPr>
              <a:t>；</a:t>
            </a:r>
            <a:endParaRPr lang="en-US" altLang="zh-CN" sz="2400" b="0" dirty="0">
              <a:effectLst/>
            </a:endParaRPr>
          </a:p>
          <a:p>
            <a:pPr lvl="1">
              <a:defRPr/>
            </a:pPr>
            <a:r>
              <a:rPr lang="zh-CN" altLang="en-US" sz="2200" b="0" dirty="0">
                <a:effectLst/>
              </a:rPr>
              <a:t>基于</a:t>
            </a:r>
            <a:r>
              <a:rPr lang="en-US" altLang="zh-CN" sz="2200" b="0" dirty="0">
                <a:effectLst/>
              </a:rPr>
              <a:t>BSP</a:t>
            </a:r>
            <a:r>
              <a:rPr lang="zh-CN" altLang="en-US" sz="2200" b="0" dirty="0">
                <a:effectLst/>
              </a:rPr>
              <a:t>模板的定制、扩展；</a:t>
            </a:r>
            <a:endParaRPr lang="zh-CN" altLang="en-US" sz="2200" b="0" dirty="0"/>
          </a:p>
        </p:txBody>
      </p:sp>
    </p:spTree>
    <p:extLst>
      <p:ext uri="{BB962C8B-B14F-4D97-AF65-F5344CB8AC3E}">
        <p14:creationId xmlns:p14="http://schemas.microsoft.com/office/powerpoint/2010/main" val="2288163116"/>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27</a:t>
            </a:fld>
            <a:endParaRPr lang="zh-CN" altLang="en-US" dirty="0"/>
          </a:p>
        </p:txBody>
      </p:sp>
      <p:sp>
        <p:nvSpPr>
          <p:cNvPr id="5" name="Text Box 4"/>
          <p:cNvSpPr txBox="1">
            <a:spLocks noChangeArrowheads="1"/>
          </p:cNvSpPr>
          <p:nvPr/>
        </p:nvSpPr>
        <p:spPr bwMode="auto">
          <a:xfrm>
            <a:off x="1971675" y="2827745"/>
            <a:ext cx="5197502" cy="1202510"/>
          </a:xfrm>
          <a:prstGeom prst="rect">
            <a:avLst/>
          </a:prstGeom>
          <a:noFill/>
          <a:ln w="9525">
            <a:noFill/>
            <a:miter lim="800000"/>
            <a:headEnd/>
            <a:tailEnd/>
          </a:ln>
          <a:effectLst/>
        </p:spPr>
        <p:txBody>
          <a:bodyPr wrap="square" lIns="90000" tIns="46800" rIns="90000" bIns="46800">
            <a:spAutoFit/>
          </a:bodyPr>
          <a:lstStyle/>
          <a:p>
            <a:pPr algn="ctr" eaLnBrk="1" hangingPunct="1">
              <a:defRPr/>
            </a:pPr>
            <a:r>
              <a:rPr lang="zh-CN" altLang="en-US" sz="3600" dirty="0">
                <a:solidFill>
                  <a:srgbClr val="0000CC"/>
                </a:solidFill>
                <a:effectLst>
                  <a:outerShdw blurRad="38100" dist="38100" dir="2700000" algn="tl">
                    <a:srgbClr val="C0C0C0"/>
                  </a:outerShdw>
                </a:effectLst>
                <a:ea typeface="华文行楷" pitchFamily="2" charset="-122"/>
              </a:rPr>
              <a:t>几个典型</a:t>
            </a:r>
            <a:r>
              <a:rPr lang="en-US" altLang="zh-CN" sz="3600" dirty="0">
                <a:solidFill>
                  <a:srgbClr val="0000CC"/>
                </a:solidFill>
                <a:effectLst>
                  <a:outerShdw blurRad="38100" dist="38100" dir="2700000" algn="tl">
                    <a:srgbClr val="C0C0C0"/>
                  </a:outerShdw>
                </a:effectLst>
                <a:ea typeface="华文行楷" pitchFamily="2" charset="-122"/>
              </a:rPr>
              <a:t>BSP</a:t>
            </a:r>
            <a:r>
              <a:rPr lang="zh-CN" altLang="en-US" sz="3600" dirty="0">
                <a:solidFill>
                  <a:srgbClr val="0000CC"/>
                </a:solidFill>
                <a:effectLst>
                  <a:outerShdw blurRad="38100" dist="38100" dir="2700000" algn="tl">
                    <a:srgbClr val="C0C0C0"/>
                  </a:outerShdw>
                </a:effectLst>
                <a:ea typeface="华文行楷" pitchFamily="2" charset="-122"/>
              </a:rPr>
              <a:t>分析</a:t>
            </a:r>
          </a:p>
          <a:p>
            <a:pPr algn="ctr" eaLnBrk="1" hangingPunct="1">
              <a:defRPr/>
            </a:pPr>
            <a:r>
              <a:rPr lang="zh-CN" altLang="en-US" sz="3600" dirty="0">
                <a:solidFill>
                  <a:srgbClr val="0000CC"/>
                </a:solidFill>
                <a:effectLst>
                  <a:outerShdw blurRad="38100" dist="38100" dir="2700000" algn="tl">
                    <a:srgbClr val="C0C0C0"/>
                  </a:outerShdw>
                </a:effectLst>
                <a:ea typeface="华文行楷" pitchFamily="2" charset="-122"/>
              </a:rPr>
              <a:t>与实践</a:t>
            </a:r>
          </a:p>
        </p:txBody>
      </p:sp>
    </p:spTree>
    <p:extLst>
      <p:ext uri="{BB962C8B-B14F-4D97-AF65-F5344CB8AC3E}">
        <p14:creationId xmlns:p14="http://schemas.microsoft.com/office/powerpoint/2010/main" val="24939796"/>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532335" y="506810"/>
            <a:ext cx="8229600" cy="583406"/>
          </a:xfrm>
          <a:prstGeom prst="rect">
            <a:avLst/>
          </a:prstGeom>
        </p:spPr>
        <p:txBody>
          <a:bodyPr vert="horz" lIns="91440" tIns="45720" rIns="91440" bIns="45720" rtlCol="0" anchor="t">
            <a:noAutofit/>
          </a:bodyPr>
          <a:lstStyle>
            <a:lvl1pPr algn="l" defTabSz="457207" rtl="0" eaLnBrk="1" latinLnBrk="0" hangingPunct="1">
              <a:spcBef>
                <a:spcPct val="0"/>
              </a:spcBef>
              <a:buNone/>
              <a:defRPr sz="2800" b="0" i="0" kern="1200">
                <a:solidFill>
                  <a:srgbClr val="C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zh-CN" altLang="en-US" b="1" dirty="0">
                <a:solidFill>
                  <a:srgbClr val="CC0099"/>
                </a:solidFill>
              </a:rPr>
              <a:t>例：</a:t>
            </a:r>
            <a:r>
              <a:rPr lang="en-US" altLang="zh-CN" sz="2400" b="1" dirty="0">
                <a:solidFill>
                  <a:srgbClr val="CC0099"/>
                </a:solidFill>
              </a:rPr>
              <a:t>Windows CE 6.0  BSP</a:t>
            </a:r>
            <a:endParaRPr lang="en-US" altLang="zh-CN" b="1" dirty="0">
              <a:solidFill>
                <a:srgbClr val="CC0099"/>
              </a:solidFill>
            </a:endParaRPr>
          </a:p>
        </p:txBody>
      </p:sp>
      <p:sp>
        <p:nvSpPr>
          <p:cNvPr id="6" name="Rectangle 3"/>
          <p:cNvSpPr txBox="1">
            <a:spLocks noChangeArrowheads="1"/>
          </p:cNvSpPr>
          <p:nvPr/>
        </p:nvSpPr>
        <p:spPr>
          <a:xfrm>
            <a:off x="609600" y="1295400"/>
            <a:ext cx="8077200" cy="41148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l">
              <a:defRPr/>
            </a:pPr>
            <a:r>
              <a:rPr lang="zh-CN" altLang="en-US" sz="2400" dirty="0">
                <a:solidFill>
                  <a:srgbClr val="C00000"/>
                </a:solidFill>
                <a:latin typeface="Times New Roman" pitchFamily="18" charset="0"/>
              </a:rPr>
              <a:t>主要功能：</a:t>
            </a:r>
            <a:r>
              <a:rPr lang="zh-CN" altLang="en-US" sz="2400" dirty="0">
                <a:latin typeface="Times New Roman" pitchFamily="18" charset="0"/>
              </a:rPr>
              <a:t>配置系统硬件使其工作于正常的状态，完成硬件与软件之间的信息交互，为</a:t>
            </a:r>
            <a:r>
              <a:rPr lang="en-US" altLang="zh-CN" sz="2400" dirty="0">
                <a:latin typeface="Times New Roman" pitchFamily="18" charset="0"/>
              </a:rPr>
              <a:t>OS</a:t>
            </a:r>
            <a:r>
              <a:rPr lang="zh-CN" altLang="en-US" sz="2400" dirty="0">
                <a:latin typeface="Times New Roman" pitchFamily="18" charset="0"/>
              </a:rPr>
              <a:t>及上层应用程序提供一个与硬件无关的软件平台；</a:t>
            </a:r>
          </a:p>
          <a:p>
            <a:pPr algn="l">
              <a:defRPr/>
            </a:pPr>
            <a:r>
              <a:rPr lang="zh-CN" altLang="en-US" sz="2400" dirty="0">
                <a:latin typeface="Times New Roman" pitchFamily="18" charset="0"/>
              </a:rPr>
              <a:t>将系统中与硬件直接相关的一层软件独立出来，</a:t>
            </a:r>
            <a:r>
              <a:rPr lang="zh-CN" altLang="en-US" sz="2400" dirty="0"/>
              <a:t>通过</a:t>
            </a:r>
            <a:r>
              <a:rPr lang="en-US" altLang="zh-CN" sz="2400" dirty="0"/>
              <a:t>BSP</a:t>
            </a:r>
            <a:r>
              <a:rPr lang="zh-CN" altLang="en-US" sz="2400" dirty="0"/>
              <a:t>提供可移植性；</a:t>
            </a:r>
          </a:p>
          <a:p>
            <a:pPr algn="l">
              <a:defRPr/>
            </a:pPr>
            <a:r>
              <a:rPr lang="zh-CN" altLang="en-US" sz="2400" dirty="0"/>
              <a:t>包括了</a:t>
            </a:r>
            <a:r>
              <a:rPr lang="en-US" altLang="zh-CN" sz="2400" dirty="0"/>
              <a:t>Boot loader</a:t>
            </a:r>
            <a:r>
              <a:rPr lang="zh-CN" altLang="en-US" sz="2400" dirty="0"/>
              <a:t>、</a:t>
            </a:r>
            <a:r>
              <a:rPr lang="en-US" altLang="zh-CN" sz="2400" dirty="0"/>
              <a:t>OEM adaptation layer (OAL) </a:t>
            </a:r>
            <a:r>
              <a:rPr lang="zh-CN" altLang="en-US" sz="2400" dirty="0"/>
              <a:t>、</a:t>
            </a:r>
            <a:r>
              <a:rPr lang="en-US" altLang="zh-CN" sz="2400" dirty="0"/>
              <a:t>Device drivers </a:t>
            </a:r>
            <a:r>
              <a:rPr lang="zh-CN" altLang="en-US" sz="2400" dirty="0"/>
              <a:t>、</a:t>
            </a:r>
            <a:r>
              <a:rPr lang="en-US" altLang="zh-CN" sz="2400" dirty="0"/>
              <a:t>Run-time image configuration files</a:t>
            </a:r>
          </a:p>
        </p:txBody>
      </p:sp>
      <p:graphicFrame>
        <p:nvGraphicFramePr>
          <p:cNvPr id="7" name="Group 25"/>
          <p:cNvGraphicFramePr>
            <a:graphicFrameLocks noGrp="1"/>
          </p:cNvGraphicFramePr>
          <p:nvPr>
            <p:ph sz="half" idx="4294967295"/>
            <p:extLst>
              <p:ext uri="{D42A27DB-BD31-4B8C-83A1-F6EECF244321}">
                <p14:modId xmlns:p14="http://schemas.microsoft.com/office/powerpoint/2010/main" val="2959138358"/>
              </p:ext>
            </p:extLst>
          </p:nvPr>
        </p:nvGraphicFramePr>
        <p:xfrm>
          <a:off x="609600" y="3505200"/>
          <a:ext cx="8077200" cy="2728913"/>
        </p:xfrm>
        <a:graphic>
          <a:graphicData uri="http://schemas.openxmlformats.org/drawingml/2006/table">
            <a:tbl>
              <a:tblPr/>
              <a:tblGrid>
                <a:gridCol w="23622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557303">
                <a:tc>
                  <a:txBody>
                    <a:bodyPr/>
                    <a:lstStyle/>
                    <a:p>
                      <a:pPr marL="0" marR="0" lvl="0" indent="0" algn="l" defTabSz="914400" rtl="0" eaLnBrk="1" fontAlgn="base" latinLnBrk="0" hangingPunct="1">
                        <a:lnSpc>
                          <a:spcPct val="110000"/>
                        </a:lnSpc>
                        <a:spcBef>
                          <a:spcPct val="10000"/>
                        </a:spcBef>
                        <a:spcAft>
                          <a:spcPct val="10000"/>
                        </a:spcAft>
                        <a:buClr>
                          <a:srgbClr val="FF0000"/>
                        </a:buClr>
                        <a:buSzPct val="90000"/>
                        <a:buFont typeface="Wingdings" pitchFamily="2" charset="2"/>
                        <a:buNone/>
                        <a:tabLst/>
                      </a:pPr>
                      <a:r>
                        <a:rPr kumimoji="1" lang="en-US" altLang="zh-CN" sz="1600" b="0" i="0" u="none" strike="noStrike" cap="none" normalizeH="0" baseline="0">
                          <a:ln>
                            <a:noFill/>
                          </a:ln>
                          <a:solidFill>
                            <a:schemeClr val="tx1"/>
                          </a:solidFill>
                          <a:effectLst/>
                          <a:latin typeface="Arial" pitchFamily="34" charset="0"/>
                          <a:ea typeface="宋体" pitchFamily="2" charset="-122"/>
                        </a:rPr>
                        <a:t>Boot loader</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10000"/>
                        </a:lnSpc>
                        <a:spcBef>
                          <a:spcPct val="10000"/>
                        </a:spcBef>
                        <a:spcAft>
                          <a:spcPct val="10000"/>
                        </a:spcAft>
                        <a:buClr>
                          <a:srgbClr val="FF0000"/>
                        </a:buClr>
                        <a:buSzPct val="90000"/>
                        <a:buFont typeface="Wingdings" pitchFamily="2" charset="2"/>
                        <a:buNone/>
                        <a:tabLst/>
                      </a:pPr>
                      <a:r>
                        <a:rPr kumimoji="1" lang="en-US" altLang="zh-CN" sz="1600" b="0" i="0" u="none" strike="noStrike" cap="none" normalizeH="0" baseline="0">
                          <a:ln>
                            <a:noFill/>
                          </a:ln>
                          <a:solidFill>
                            <a:schemeClr val="tx1"/>
                          </a:solidFill>
                          <a:effectLst/>
                          <a:latin typeface="Arial" pitchFamily="34" charset="0"/>
                          <a:ea typeface="宋体" pitchFamily="2" charset="-122"/>
                        </a:rPr>
                        <a:t>During development, downloads the OS images. </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extLst>
                  <a:ext uri="{0D108BD9-81ED-4DB2-BD59-A6C34878D82A}">
                    <a16:rowId xmlns:a16="http://schemas.microsoft.com/office/drawing/2014/main" val="10000"/>
                  </a:ext>
                </a:extLst>
              </a:tr>
              <a:tr h="630150">
                <a:tc>
                  <a:txBody>
                    <a:bodyPr/>
                    <a:lstStyle/>
                    <a:p>
                      <a:pPr marL="0" marR="0" lvl="0" indent="0" algn="l" defTabSz="914400" rtl="0" eaLnBrk="1" fontAlgn="base" latinLnBrk="0" hangingPunct="1">
                        <a:lnSpc>
                          <a:spcPct val="110000"/>
                        </a:lnSpc>
                        <a:spcBef>
                          <a:spcPct val="10000"/>
                        </a:spcBef>
                        <a:spcAft>
                          <a:spcPct val="10000"/>
                        </a:spcAft>
                        <a:buClr>
                          <a:srgbClr val="FF0000"/>
                        </a:buClr>
                        <a:buSzPct val="90000"/>
                        <a:buFont typeface="Wingdings" pitchFamily="2" charset="2"/>
                        <a:buNone/>
                        <a:tabLst/>
                      </a:pPr>
                      <a:r>
                        <a:rPr kumimoji="1" lang="en-US" altLang="zh-CN" sz="1600" b="0" i="0" u="none" strike="noStrike" cap="none" normalizeH="0" baseline="0">
                          <a:ln>
                            <a:noFill/>
                          </a:ln>
                          <a:solidFill>
                            <a:schemeClr val="tx1"/>
                          </a:solidFill>
                          <a:effectLst/>
                          <a:latin typeface="Arial" pitchFamily="34" charset="0"/>
                          <a:ea typeface="宋体" pitchFamily="2" charset="-122"/>
                        </a:rPr>
                        <a:t>OEM adaptation layer (OAL)</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10000"/>
                        </a:lnSpc>
                        <a:spcBef>
                          <a:spcPct val="10000"/>
                        </a:spcBef>
                        <a:spcAft>
                          <a:spcPct val="10000"/>
                        </a:spcAft>
                        <a:buClr>
                          <a:srgbClr val="FF0000"/>
                        </a:buClr>
                        <a:buSzPct val="90000"/>
                        <a:buFont typeface="Wingdings" pitchFamily="2" charset="2"/>
                        <a:buNone/>
                        <a:tabLst/>
                      </a:pPr>
                      <a:r>
                        <a:rPr kumimoji="1" lang="en-US" altLang="zh-CN" sz="1600" b="0" i="0" u="none" strike="noStrike" cap="none" normalizeH="0" baseline="0">
                          <a:ln>
                            <a:noFill/>
                          </a:ln>
                          <a:solidFill>
                            <a:schemeClr val="tx1"/>
                          </a:solidFill>
                          <a:effectLst/>
                          <a:latin typeface="Arial" pitchFamily="34" charset="0"/>
                          <a:ea typeface="宋体" pitchFamily="2" charset="-122"/>
                        </a:rPr>
                        <a:t>Links to the kernel image and supports hardware initialization and management. </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extLst>
                  <a:ext uri="{0D108BD9-81ED-4DB2-BD59-A6C34878D82A}">
                    <a16:rowId xmlns:a16="http://schemas.microsoft.com/office/drawing/2014/main" val="10001"/>
                  </a:ext>
                </a:extLst>
              </a:tr>
              <a:tr h="643042">
                <a:tc>
                  <a:txBody>
                    <a:bodyPr/>
                    <a:lstStyle/>
                    <a:p>
                      <a:pPr marL="0" marR="0" lvl="0" indent="0" algn="l" defTabSz="914400" rtl="0" eaLnBrk="1" fontAlgn="base" latinLnBrk="0" hangingPunct="1">
                        <a:lnSpc>
                          <a:spcPct val="110000"/>
                        </a:lnSpc>
                        <a:spcBef>
                          <a:spcPct val="10000"/>
                        </a:spcBef>
                        <a:spcAft>
                          <a:spcPct val="10000"/>
                        </a:spcAft>
                        <a:buClr>
                          <a:srgbClr val="FF0000"/>
                        </a:buClr>
                        <a:buSzPct val="90000"/>
                        <a:buFont typeface="Wingdings" pitchFamily="2" charset="2"/>
                        <a:buNone/>
                        <a:tabLst/>
                      </a:pPr>
                      <a:r>
                        <a:rPr kumimoji="1" lang="en-US" altLang="zh-CN" sz="1600" b="0" i="0" u="none" strike="noStrike" cap="none" normalizeH="0" baseline="0">
                          <a:ln>
                            <a:noFill/>
                          </a:ln>
                          <a:solidFill>
                            <a:schemeClr val="tx1"/>
                          </a:solidFill>
                          <a:effectLst/>
                          <a:latin typeface="Arial" pitchFamily="34" charset="0"/>
                          <a:ea typeface="宋体" pitchFamily="2" charset="-122"/>
                        </a:rPr>
                        <a:t>Device drivers</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10000"/>
                        </a:lnSpc>
                        <a:spcBef>
                          <a:spcPct val="10000"/>
                        </a:spcBef>
                        <a:spcAft>
                          <a:spcPct val="10000"/>
                        </a:spcAft>
                        <a:buClr>
                          <a:srgbClr val="FF0000"/>
                        </a:buClr>
                        <a:buSzPct val="90000"/>
                        <a:buFont typeface="Wingdings" pitchFamily="2" charset="2"/>
                        <a:buNone/>
                        <a:tabLst/>
                      </a:pPr>
                      <a:r>
                        <a:rPr kumimoji="1" lang="en-US" altLang="zh-CN" sz="1600" b="0" i="0" u="none" strike="noStrike" cap="none" normalizeH="0" baseline="0">
                          <a:ln>
                            <a:noFill/>
                          </a:ln>
                          <a:solidFill>
                            <a:schemeClr val="tx1"/>
                          </a:solidFill>
                          <a:effectLst/>
                          <a:latin typeface="Arial" pitchFamily="34" charset="0"/>
                          <a:ea typeface="宋体" pitchFamily="2" charset="-122"/>
                        </a:rPr>
                        <a:t>Supports peripherals on-board or are attached at run time. </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00"/>
                    </a:solidFill>
                  </a:tcPr>
                </a:tc>
                <a:extLst>
                  <a:ext uri="{0D108BD9-81ED-4DB2-BD59-A6C34878D82A}">
                    <a16:rowId xmlns:a16="http://schemas.microsoft.com/office/drawing/2014/main" val="10002"/>
                  </a:ext>
                </a:extLst>
              </a:tr>
              <a:tr h="898418">
                <a:tc>
                  <a:txBody>
                    <a:bodyPr/>
                    <a:lstStyle/>
                    <a:p>
                      <a:pPr marL="0" marR="0" lvl="0" indent="0" algn="l" defTabSz="914400" rtl="0" eaLnBrk="1" fontAlgn="base" latinLnBrk="0" hangingPunct="1">
                        <a:lnSpc>
                          <a:spcPct val="110000"/>
                        </a:lnSpc>
                        <a:spcBef>
                          <a:spcPct val="10000"/>
                        </a:spcBef>
                        <a:spcAft>
                          <a:spcPct val="10000"/>
                        </a:spcAft>
                        <a:buClr>
                          <a:srgbClr val="FF0000"/>
                        </a:buClr>
                        <a:buSzPct val="90000"/>
                        <a:buFont typeface="Wingdings" pitchFamily="2" charset="2"/>
                        <a:buNone/>
                        <a:tabLst/>
                      </a:pPr>
                      <a:r>
                        <a:rPr kumimoji="1" lang="en-US" altLang="zh-CN" sz="1600" b="0" i="0" u="none" strike="noStrike" cap="none" normalizeH="0" baseline="0">
                          <a:ln>
                            <a:noFill/>
                          </a:ln>
                          <a:solidFill>
                            <a:schemeClr val="tx1"/>
                          </a:solidFill>
                          <a:effectLst/>
                          <a:latin typeface="Arial" pitchFamily="34" charset="0"/>
                          <a:ea typeface="宋体" pitchFamily="2" charset="-122"/>
                        </a:rPr>
                        <a:t>Run-time image configuration files</a:t>
                      </a:r>
                    </a:p>
                  </a:txBody>
                  <a:tcPr marL="90000" marR="90000" marT="46808" marB="468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00"/>
                    </a:solidFill>
                  </a:tcPr>
                </a:tc>
                <a:tc>
                  <a:txBody>
                    <a:bodyPr/>
                    <a:lstStyle/>
                    <a:p>
                      <a:pPr marL="0" marR="0" lvl="0" indent="0" algn="l" defTabSz="914400" rtl="0" eaLnBrk="1" fontAlgn="base" latinLnBrk="0" hangingPunct="1">
                        <a:lnSpc>
                          <a:spcPct val="110000"/>
                        </a:lnSpc>
                        <a:spcBef>
                          <a:spcPct val="10000"/>
                        </a:spcBef>
                        <a:spcAft>
                          <a:spcPct val="10000"/>
                        </a:spcAft>
                        <a:buClr>
                          <a:srgbClr val="FF0000"/>
                        </a:buClr>
                        <a:buSzPct val="90000"/>
                        <a:buFont typeface="Wingdings" pitchFamily="2" charset="2"/>
                        <a:buNone/>
                        <a:tabLst/>
                      </a:pPr>
                      <a:r>
                        <a:rPr kumimoji="1" lang="en-US" altLang="zh-CN" sz="1600" b="0" i="0" u="none" strike="noStrike" cap="none" normalizeH="0" baseline="0" dirty="0">
                          <a:ln>
                            <a:noFill/>
                          </a:ln>
                          <a:solidFill>
                            <a:schemeClr val="tx1"/>
                          </a:solidFill>
                          <a:effectLst/>
                          <a:latin typeface="Arial" pitchFamily="34" charset="0"/>
                          <a:ea typeface="宋体" pitchFamily="2" charset="-122"/>
                        </a:rPr>
                        <a:t>When created, a BSP can be reconfigured through environment variables and .bib and .</a:t>
                      </a:r>
                      <a:r>
                        <a:rPr kumimoji="1" lang="en-US" altLang="zh-CN" sz="1600" b="0" i="0" u="none" strike="noStrike" cap="none" normalizeH="0" baseline="0" dirty="0" err="1">
                          <a:ln>
                            <a:noFill/>
                          </a:ln>
                          <a:solidFill>
                            <a:schemeClr val="tx1"/>
                          </a:solidFill>
                          <a:effectLst/>
                          <a:latin typeface="Arial" pitchFamily="34" charset="0"/>
                          <a:ea typeface="宋体" pitchFamily="2" charset="-122"/>
                        </a:rPr>
                        <a:t>reg</a:t>
                      </a:r>
                      <a:r>
                        <a:rPr kumimoji="1" lang="en-US" altLang="zh-CN" sz="1600" b="0" i="0" u="none" strike="noStrike" cap="none" normalizeH="0" baseline="0" dirty="0">
                          <a:ln>
                            <a:noFill/>
                          </a:ln>
                          <a:solidFill>
                            <a:schemeClr val="tx1"/>
                          </a:solidFill>
                          <a:effectLst/>
                          <a:latin typeface="Arial" pitchFamily="34" charset="0"/>
                          <a:ea typeface="宋体" pitchFamily="2" charset="-122"/>
                        </a:rPr>
                        <a:t> file modifications. </a:t>
                      </a:r>
                    </a:p>
                  </a:txBody>
                  <a:tcPr marL="90000" marR="90000" marT="46808" marB="46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6600"/>
                    </a:solidFill>
                  </a:tcPr>
                </a:tc>
                <a:extLst>
                  <a:ext uri="{0D108BD9-81ED-4DB2-BD59-A6C34878D82A}">
                    <a16:rowId xmlns:a16="http://schemas.microsoft.com/office/drawing/2014/main" val="10003"/>
                  </a:ext>
                </a:extLst>
              </a:tr>
            </a:tbl>
          </a:graphicData>
        </a:graphic>
      </p:graphicFrame>
      <p:pic>
        <p:nvPicPr>
          <p:cNvPr id="9" name="Picture 22" descr="mrbs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3609" y="0"/>
            <a:ext cx="1508326" cy="1349148"/>
          </a:xfrm>
          <a:prstGeom prst="rect">
            <a:avLst/>
          </a:prstGeom>
          <a:solidFill>
            <a:schemeClr val="tx1"/>
          </a:solidFill>
          <a:ln>
            <a:noFill/>
          </a:ln>
        </p:spPr>
      </p:pic>
    </p:spTree>
    <p:extLst>
      <p:ext uri="{BB962C8B-B14F-4D97-AF65-F5344CB8AC3E}">
        <p14:creationId xmlns:p14="http://schemas.microsoft.com/office/powerpoint/2010/main" val="153289836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99" y="1293961"/>
            <a:ext cx="8071485" cy="4992545"/>
          </a:xfrm>
        </p:spPr>
        <p:txBody>
          <a:bodyPr>
            <a:normAutofit/>
          </a:bodyPr>
          <a:lstStyle/>
          <a:p>
            <a:pPr>
              <a:defRPr/>
            </a:pPr>
            <a:r>
              <a:rPr lang="en-US" altLang="zh-CN" sz="2400" dirty="0">
                <a:solidFill>
                  <a:srgbClr val="FF00FF"/>
                </a:solidFill>
              </a:rPr>
              <a:t>Bootloader</a:t>
            </a:r>
            <a:r>
              <a:rPr lang="zh-CN" altLang="en-US" sz="2400" dirty="0"/>
              <a:t>主要是管理目标平台的启动过程，包括初始化硬件设备，下载操作系统的映像文件等。有了</a:t>
            </a:r>
            <a:r>
              <a:rPr lang="en-US" altLang="zh-CN" sz="2400" dirty="0"/>
              <a:t>Bootloader</a:t>
            </a:r>
            <a:r>
              <a:rPr lang="zh-CN" altLang="en-US" sz="2400" dirty="0"/>
              <a:t>，用户可以快速下载一个操作系统并映像到硬件平台上运行；</a:t>
            </a:r>
          </a:p>
          <a:p>
            <a:pPr>
              <a:defRPr/>
            </a:pPr>
            <a:r>
              <a:rPr lang="en-US" altLang="zh-CN" sz="2400" dirty="0">
                <a:solidFill>
                  <a:srgbClr val="FF00FF"/>
                </a:solidFill>
              </a:rPr>
              <a:t>OAL(</a:t>
            </a:r>
            <a:r>
              <a:rPr lang="zh-CN" altLang="en-US" sz="2400" dirty="0">
                <a:solidFill>
                  <a:srgbClr val="FF00FF"/>
                </a:solidFill>
              </a:rPr>
              <a:t>即设备商适配层</a:t>
            </a:r>
            <a:r>
              <a:rPr lang="en-US" altLang="zh-CN" sz="2400" dirty="0">
                <a:solidFill>
                  <a:srgbClr val="FF00FF"/>
                </a:solidFill>
              </a:rPr>
              <a:t>)</a:t>
            </a:r>
            <a:r>
              <a:rPr lang="en-US" altLang="zh-CN" sz="2400" dirty="0"/>
              <a:t> </a:t>
            </a:r>
            <a:r>
              <a:rPr lang="zh-CN" altLang="en-US" sz="2400" dirty="0"/>
              <a:t>是位于</a:t>
            </a:r>
            <a:r>
              <a:rPr lang="en-US" altLang="zh-CN" sz="2400" dirty="0"/>
              <a:t>Windows CE</a:t>
            </a:r>
            <a:r>
              <a:rPr lang="zh-CN" altLang="en-US" sz="2400" dirty="0"/>
              <a:t>内核和目标硬件平台之间的代码层。开发</a:t>
            </a:r>
            <a:r>
              <a:rPr lang="en-US" altLang="zh-CN" sz="2400" dirty="0"/>
              <a:t>OAL</a:t>
            </a:r>
            <a:r>
              <a:rPr lang="zh-CN" altLang="en-US" sz="2400" dirty="0"/>
              <a:t>的目是是为了使</a:t>
            </a:r>
            <a:r>
              <a:rPr lang="en-US" altLang="zh-CN" sz="2400" dirty="0"/>
              <a:t>Windows CE.net</a:t>
            </a:r>
            <a:r>
              <a:rPr lang="zh-CN" altLang="en-US" sz="2400" dirty="0"/>
              <a:t>内核和目标硬件之间实现通信，包括处理中断、定时器等一些代码；</a:t>
            </a:r>
          </a:p>
          <a:p>
            <a:pPr>
              <a:defRPr/>
            </a:pPr>
            <a:r>
              <a:rPr lang="en-US" altLang="zh-CN" sz="2400" dirty="0">
                <a:solidFill>
                  <a:srgbClr val="FF00FF"/>
                </a:solidFill>
              </a:rPr>
              <a:t>Device Drivers</a:t>
            </a:r>
            <a:r>
              <a:rPr lang="zh-CN" altLang="en-US" sz="2400" dirty="0"/>
              <a:t>是指能够管理虚拟或者物理设备、协议、服务等的软件模块，操作系统通过驱动程序和硬件直接打交道。</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29</a:t>
            </a:fld>
            <a:endParaRPr lang="zh-CN" altLang="en-US" dirty="0"/>
          </a:p>
        </p:txBody>
      </p:sp>
    </p:spTree>
    <p:extLst>
      <p:ext uri="{BB962C8B-B14F-4D97-AF65-F5344CB8AC3E}">
        <p14:creationId xmlns:p14="http://schemas.microsoft.com/office/powerpoint/2010/main" val="4277698315"/>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2116" y="2801038"/>
            <a:ext cx="7878420" cy="631545"/>
          </a:xfrm>
        </p:spPr>
        <p:txBody>
          <a:bodyPr/>
          <a:lstStyle/>
          <a:p>
            <a:pPr marL="0" indent="0" algn="ctr"/>
            <a:r>
              <a:rPr lang="en-US" altLang="zh-CN" dirty="0"/>
              <a:t>7.1 </a:t>
            </a:r>
            <a:r>
              <a:rPr lang="zh-CN" altLang="zh-CN" dirty="0"/>
              <a:t>计算系统的启动与运行过程</a:t>
            </a:r>
            <a:r>
              <a:rPr lang="zh-CN" altLang="en-US" dirty="0"/>
              <a:t>（回顾、导入）</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a:t>
            </a:fld>
            <a:endParaRPr lang="zh-CN" altLang="en-US" dirty="0"/>
          </a:p>
        </p:txBody>
      </p:sp>
    </p:spTree>
    <p:extLst>
      <p:ext uri="{BB962C8B-B14F-4D97-AF65-F5344CB8AC3E}">
        <p14:creationId xmlns:p14="http://schemas.microsoft.com/office/powerpoint/2010/main" val="2055330893"/>
      </p:ext>
    </p:extLst>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30</a:t>
            </a:fld>
            <a:endParaRPr lang="zh-CN" altLang="en-US" dirty="0"/>
          </a:p>
        </p:txBody>
      </p:sp>
      <p:sp>
        <p:nvSpPr>
          <p:cNvPr id="5" name="Rectangle 3"/>
          <p:cNvSpPr txBox="1">
            <a:spLocks noChangeArrowheads="1"/>
          </p:cNvSpPr>
          <p:nvPr/>
        </p:nvSpPr>
        <p:spPr>
          <a:xfrm>
            <a:off x="609600" y="1295400"/>
            <a:ext cx="3048000" cy="8382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en-US" altLang="zh-CN"/>
              <a:t>OAL</a:t>
            </a:r>
            <a:r>
              <a:rPr lang="zh-CN" altLang="en-US"/>
              <a:t>结构</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33575"/>
            <a:ext cx="64770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173969040"/>
      </p:ext>
    </p:extLst>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r>
              <a:rPr lang="zh-CN" altLang="en-US" dirty="0"/>
              <a:t>例：</a:t>
            </a:r>
            <a:r>
              <a:rPr lang="en-US" altLang="zh-CN" dirty="0"/>
              <a:t>VxWorks </a:t>
            </a:r>
            <a:r>
              <a:rPr lang="zh-CN" altLang="en-US" dirty="0"/>
              <a:t>的</a:t>
            </a:r>
            <a:r>
              <a:rPr lang="en-US" altLang="zh-CN" dirty="0"/>
              <a:t>BSP </a:t>
            </a:r>
            <a:r>
              <a:rPr lang="zh-CN" altLang="en-US" dirty="0"/>
              <a:t>组成及主要文件功能</a:t>
            </a:r>
          </a:p>
          <a:p>
            <a:pPr lvl="1">
              <a:defRPr/>
            </a:pPr>
            <a:r>
              <a:rPr lang="en-US" altLang="zh-CN" dirty="0"/>
              <a:t>Tornado\target\</a:t>
            </a:r>
            <a:r>
              <a:rPr lang="en-US" altLang="zh-CN" dirty="0" err="1"/>
              <a:t>config</a:t>
            </a:r>
            <a:r>
              <a:rPr lang="en-US" altLang="zh-CN" dirty="0"/>
              <a:t>\all\</a:t>
            </a:r>
            <a:r>
              <a:rPr lang="zh-CN" altLang="en-US" dirty="0"/>
              <a:t>目录下的文件</a:t>
            </a:r>
            <a:endParaRPr lang="en-US" altLang="zh-CN" dirty="0"/>
          </a:p>
          <a:p>
            <a:pPr lvl="2">
              <a:defRPr/>
            </a:pPr>
            <a:r>
              <a:rPr lang="zh-CN" altLang="en-US" dirty="0"/>
              <a:t>包括</a:t>
            </a:r>
            <a:r>
              <a:rPr lang="en-US" altLang="zh-CN" dirty="0" err="1"/>
              <a:t>bootConfig.c，bootInit.c，usrConfig.c</a:t>
            </a:r>
            <a:r>
              <a:rPr lang="zh-CN" altLang="en-US" dirty="0"/>
              <a:t>等，是所有</a:t>
            </a:r>
            <a:r>
              <a:rPr lang="en-US" altLang="zh-CN" dirty="0"/>
              <a:t>BSP</a:t>
            </a:r>
            <a:r>
              <a:rPr lang="zh-CN" altLang="en-US" dirty="0"/>
              <a:t>共享的，主要是缺省定义了所有</a:t>
            </a:r>
            <a:r>
              <a:rPr lang="en-US" altLang="zh-CN" dirty="0"/>
              <a:t>VxWorks</a:t>
            </a:r>
            <a:r>
              <a:rPr lang="zh-CN" altLang="en-US" dirty="0"/>
              <a:t>配置以及</a:t>
            </a:r>
            <a:r>
              <a:rPr lang="en-US" altLang="zh-CN" dirty="0"/>
              <a:t>Boot Rom</a:t>
            </a:r>
            <a:r>
              <a:rPr lang="zh-CN" altLang="en-US" dirty="0"/>
              <a:t>的初始化控制代码，所以不是特别需要不要更改里面的任何文件。</a:t>
            </a:r>
          </a:p>
          <a:p>
            <a:pPr lvl="1">
              <a:defRPr/>
            </a:pPr>
            <a:r>
              <a:rPr lang="en-US" altLang="zh-CN" dirty="0"/>
              <a:t>Tornado\target\</a:t>
            </a:r>
            <a:r>
              <a:rPr lang="en-US" altLang="zh-CN" dirty="0" err="1"/>
              <a:t>config</a:t>
            </a:r>
            <a:r>
              <a:rPr lang="en-US" altLang="zh-CN" dirty="0"/>
              <a:t>\</a:t>
            </a:r>
            <a:r>
              <a:rPr lang="en-US" altLang="zh-CN" dirty="0" err="1"/>
              <a:t>bspname</a:t>
            </a:r>
            <a:r>
              <a:rPr lang="en-US" altLang="zh-CN" dirty="0"/>
              <a:t>\</a:t>
            </a:r>
            <a:r>
              <a:rPr lang="zh-CN" altLang="en-US" dirty="0"/>
              <a:t>目录下的文件</a:t>
            </a:r>
            <a:endParaRPr lang="en-US" altLang="zh-CN" dirty="0"/>
          </a:p>
          <a:p>
            <a:pPr lvl="2">
              <a:defRPr/>
            </a:pPr>
            <a:r>
              <a:rPr lang="zh-CN" altLang="en-US" dirty="0"/>
              <a:t>包括</a:t>
            </a:r>
            <a:r>
              <a:rPr lang="en-US" altLang="zh-CN" dirty="0"/>
              <a:t>makefile，depend.bspname，bspname.h，config.h，romInit.s，sysALib.s，sysLib.c，sysSerial.c</a:t>
            </a:r>
            <a:r>
              <a:rPr lang="zh-CN" altLang="en-US" dirty="0"/>
              <a:t>等，其中</a:t>
            </a:r>
            <a:r>
              <a:rPr lang="en-US" altLang="zh-CN" dirty="0" err="1"/>
              <a:t>config.h</a:t>
            </a:r>
            <a:r>
              <a:rPr lang="zh-CN" altLang="en-US" dirty="0"/>
              <a:t>中包含特定</a:t>
            </a:r>
            <a:r>
              <a:rPr lang="en-US" altLang="zh-CN" dirty="0"/>
              <a:t>CPU</a:t>
            </a:r>
            <a:r>
              <a:rPr lang="zh-CN" altLang="en-US" dirty="0"/>
              <a:t>板的所有包含文件和定义。</a:t>
            </a:r>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31</a:t>
            </a:fld>
            <a:endParaRPr lang="zh-CN" altLang="en-US" dirty="0"/>
          </a:p>
        </p:txBody>
      </p:sp>
      <p:sp>
        <p:nvSpPr>
          <p:cNvPr id="5" name="Rectangle 2"/>
          <p:cNvSpPr txBox="1">
            <a:spLocks noChangeArrowheads="1"/>
          </p:cNvSpPr>
          <p:nvPr/>
        </p:nvSpPr>
        <p:spPr>
          <a:xfrm>
            <a:off x="514350" y="533400"/>
            <a:ext cx="8229600" cy="533400"/>
          </a:xfrm>
          <a:prstGeom prst="rect">
            <a:avLst/>
          </a:prstGeom>
        </p:spPr>
        <p:txBody>
          <a:bodyPr vert="horz" lIns="91440" tIns="45720" rIns="91440" bIns="45720" rtlCol="0" anchor="t">
            <a:noAutofit/>
          </a:bodyPr>
          <a:lstStyle>
            <a:lvl1pPr algn="l" defTabSz="457207" rtl="0" eaLnBrk="1" latinLnBrk="0" hangingPunct="1">
              <a:spcBef>
                <a:spcPct val="0"/>
              </a:spcBef>
              <a:buNone/>
              <a:defRPr sz="2800" b="0" i="0" kern="1200">
                <a:solidFill>
                  <a:srgbClr val="C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solidFill>
                  <a:srgbClr val="CC0099"/>
                </a:solidFill>
              </a:rPr>
              <a:t>例：</a:t>
            </a:r>
            <a:r>
              <a:rPr lang="en-US" altLang="zh-CN" sz="3200" dirty="0" err="1">
                <a:solidFill>
                  <a:srgbClr val="CC0099"/>
                </a:solidFill>
              </a:rPr>
              <a:t>vxWorks</a:t>
            </a:r>
            <a:r>
              <a:rPr lang="en-US" altLang="zh-CN" sz="3200" dirty="0">
                <a:solidFill>
                  <a:srgbClr val="CC0099"/>
                </a:solidFill>
              </a:rPr>
              <a:t>  5.5  BSP</a:t>
            </a:r>
          </a:p>
        </p:txBody>
      </p:sp>
    </p:spTree>
    <p:extLst>
      <p:ext uri="{BB962C8B-B14F-4D97-AF65-F5344CB8AC3E}">
        <p14:creationId xmlns:p14="http://schemas.microsoft.com/office/powerpoint/2010/main" val="3871388462"/>
      </p:ext>
    </p:extLst>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spcAft>
                <a:spcPct val="0"/>
              </a:spcAft>
              <a:buClrTx/>
              <a:buSzTx/>
              <a:buFontTx/>
              <a:buNone/>
            </a:pPr>
            <a:fld id="{E60A0280-73F1-4E50-B28C-351EA0A563B6}" type="slidenum">
              <a:rPr kumimoji="0" lang="en-US" altLang="zh-CN" sz="1400" b="0" smtClean="0">
                <a:solidFill>
                  <a:srgbClr val="FF99FF"/>
                </a:solidFill>
              </a:rPr>
              <a:pPr algn="r">
                <a:lnSpc>
                  <a:spcPct val="100000"/>
                </a:lnSpc>
                <a:spcBef>
                  <a:spcPct val="0"/>
                </a:spcBef>
                <a:spcAft>
                  <a:spcPct val="0"/>
                </a:spcAft>
                <a:buClrTx/>
                <a:buSzTx/>
                <a:buFontTx/>
                <a:buNone/>
              </a:pPr>
              <a:t>32</a:t>
            </a:fld>
            <a:endParaRPr kumimoji="0" lang="en-US" altLang="zh-CN" sz="1400" b="0">
              <a:solidFill>
                <a:srgbClr val="FF99FF"/>
              </a:solidFill>
            </a:endParaRPr>
          </a:p>
        </p:txBody>
      </p:sp>
      <p:sp>
        <p:nvSpPr>
          <p:cNvPr id="246786" name="Rectangle 2"/>
          <p:cNvSpPr>
            <a:spLocks noGrp="1" noChangeArrowheads="1"/>
          </p:cNvSpPr>
          <p:nvPr>
            <p:ph type="title"/>
          </p:nvPr>
        </p:nvSpPr>
        <p:spPr/>
        <p:txBody>
          <a:bodyPr/>
          <a:lstStyle/>
          <a:p>
            <a:pPr eaLnBrk="1" hangingPunct="1">
              <a:defRPr/>
            </a:pPr>
            <a:endParaRPr lang="zh-CN" altLang="zh-CN"/>
          </a:p>
        </p:txBody>
      </p:sp>
      <p:sp>
        <p:nvSpPr>
          <p:cNvPr id="50180" name="Rectangle 3"/>
          <p:cNvSpPr>
            <a:spLocks noGrp="1" noChangeArrowheads="1"/>
          </p:cNvSpPr>
          <p:nvPr>
            <p:ph type="body" idx="1"/>
          </p:nvPr>
        </p:nvSpPr>
        <p:spPr/>
        <p:txBody>
          <a:bodyPr/>
          <a:lstStyle/>
          <a:p>
            <a:pPr eaLnBrk="1" hangingPunct="1"/>
            <a:r>
              <a:rPr lang="zh-CN" altLang="en-US" sz="2400" b="0" dirty="0">
                <a:solidFill>
                  <a:srgbClr val="C00000"/>
                </a:solidFill>
                <a:effectLst/>
              </a:rPr>
              <a:t>制作</a:t>
            </a:r>
            <a:r>
              <a:rPr lang="en-US" altLang="zh-CN" sz="2400" b="0" dirty="0">
                <a:solidFill>
                  <a:srgbClr val="C00000"/>
                </a:solidFill>
                <a:effectLst/>
              </a:rPr>
              <a:t>Bootloader</a:t>
            </a:r>
            <a:r>
              <a:rPr lang="zh-CN" altLang="en-US" sz="2400" b="0" dirty="0">
                <a:solidFill>
                  <a:srgbClr val="C00000"/>
                </a:solidFill>
                <a:effectLst/>
              </a:rPr>
              <a:t>需要</a:t>
            </a:r>
            <a:r>
              <a:rPr lang="en-US" altLang="zh-CN" sz="2400" b="0" dirty="0">
                <a:solidFill>
                  <a:srgbClr val="C00000"/>
                </a:solidFill>
                <a:effectLst/>
              </a:rPr>
              <a:t>BSP</a:t>
            </a:r>
            <a:r>
              <a:rPr lang="zh-CN" altLang="en-US" sz="2400" b="0" dirty="0">
                <a:solidFill>
                  <a:srgbClr val="C00000"/>
                </a:solidFill>
                <a:effectLst/>
              </a:rPr>
              <a:t>；</a:t>
            </a:r>
            <a:endParaRPr lang="en-US" altLang="zh-CN" sz="2400" b="0" dirty="0">
              <a:solidFill>
                <a:srgbClr val="C00000"/>
              </a:solidFill>
              <a:effectLst/>
            </a:endParaRPr>
          </a:p>
          <a:p>
            <a:pPr eaLnBrk="1" hangingPunct="1"/>
            <a:endParaRPr lang="en-US" altLang="zh-CN" sz="2400" b="0" dirty="0">
              <a:solidFill>
                <a:srgbClr val="C00000"/>
              </a:solidFill>
              <a:effectLst/>
            </a:endParaRPr>
          </a:p>
          <a:p>
            <a:pPr eaLnBrk="1" hangingPunct="1"/>
            <a:r>
              <a:rPr lang="zh-CN" altLang="en-US" sz="2400" b="0" dirty="0">
                <a:solidFill>
                  <a:srgbClr val="C00000"/>
                </a:solidFill>
                <a:effectLst/>
              </a:rPr>
              <a:t>制作特定</a:t>
            </a:r>
            <a:r>
              <a:rPr lang="en-US" altLang="zh-CN" sz="2400" b="0" dirty="0">
                <a:solidFill>
                  <a:srgbClr val="C00000"/>
                </a:solidFill>
                <a:effectLst/>
              </a:rPr>
              <a:t>EOS</a:t>
            </a:r>
            <a:r>
              <a:rPr lang="zh-CN" altLang="en-US" sz="2400" b="0" dirty="0">
                <a:solidFill>
                  <a:srgbClr val="C00000"/>
                </a:solidFill>
                <a:effectLst/>
              </a:rPr>
              <a:t>映像也需要</a:t>
            </a:r>
            <a:r>
              <a:rPr lang="en-US" altLang="zh-CN" sz="2400" b="0" dirty="0">
                <a:solidFill>
                  <a:srgbClr val="C00000"/>
                </a:solidFill>
                <a:effectLst/>
              </a:rPr>
              <a:t>BSP</a:t>
            </a:r>
            <a:r>
              <a:rPr lang="zh-CN" altLang="en-US" sz="2400" b="0" dirty="0">
                <a:solidFill>
                  <a:srgbClr val="C00000"/>
                </a:solidFill>
                <a:effectLst/>
              </a:rPr>
              <a:t>！</a:t>
            </a:r>
          </a:p>
        </p:txBody>
      </p:sp>
    </p:spTree>
    <p:extLst>
      <p:ext uri="{BB962C8B-B14F-4D97-AF65-F5344CB8AC3E}">
        <p14:creationId xmlns:p14="http://schemas.microsoft.com/office/powerpoint/2010/main" val="2849970708"/>
      </p:ext>
    </p:extLst>
  </p:cSld>
  <p:clrMapOvr>
    <a:masterClrMapping/>
  </p:clrMapOvr>
  <p:transition spd="med">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33</a:t>
            </a:fld>
            <a:endParaRPr lang="zh-CN" altLang="en-US" dirty="0"/>
          </a:p>
        </p:txBody>
      </p:sp>
      <p:sp>
        <p:nvSpPr>
          <p:cNvPr id="5" name="标题 1"/>
          <p:cNvSpPr txBox="1">
            <a:spLocks/>
          </p:cNvSpPr>
          <p:nvPr/>
        </p:nvSpPr>
        <p:spPr>
          <a:xfrm>
            <a:off x="571499" y="548381"/>
            <a:ext cx="8229600" cy="685800"/>
          </a:xfrm>
          <a:prstGeom prst="rect">
            <a:avLst/>
          </a:prstGeom>
        </p:spPr>
        <p:txBody>
          <a:bodyPr vert="horz" lIns="91440" tIns="45720" rIns="91440" bIns="45720" rtlCol="0" anchor="t">
            <a:noAutofit/>
          </a:bodyPr>
          <a:lstStyle>
            <a:lvl1pPr algn="l" defTabSz="457207" rtl="0" eaLnBrk="1" latinLnBrk="0" hangingPunct="1">
              <a:spcBef>
                <a:spcPct val="0"/>
              </a:spcBef>
              <a:buNone/>
              <a:defRPr sz="2800" b="0" i="0" kern="1200">
                <a:solidFill>
                  <a:srgbClr val="C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a:t>嵌入式虚拟机</a:t>
            </a:r>
          </a:p>
        </p:txBody>
      </p:sp>
      <p:sp>
        <p:nvSpPr>
          <p:cNvPr id="6" name="内容占位符 2"/>
          <p:cNvSpPr txBox="1">
            <a:spLocks/>
          </p:cNvSpPr>
          <p:nvPr/>
        </p:nvSpPr>
        <p:spPr>
          <a:xfrm>
            <a:off x="609599" y="1295400"/>
            <a:ext cx="8191499" cy="4602163"/>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2400" dirty="0"/>
              <a:t>虚拟机</a:t>
            </a:r>
            <a:r>
              <a:rPr lang="zh-CN" altLang="zh-CN" sz="2400" dirty="0"/>
              <a:t>诞生于久远的大型机</a:t>
            </a:r>
            <a:r>
              <a:rPr lang="en-US" altLang="zh-CN" sz="2400" dirty="0"/>
              <a:t>(mainframe)</a:t>
            </a:r>
            <a:r>
              <a:rPr lang="zh-CN" altLang="zh-CN" sz="2400" dirty="0"/>
              <a:t>时代</a:t>
            </a:r>
            <a:r>
              <a:rPr lang="zh-CN" altLang="en-US" sz="2400" dirty="0"/>
              <a:t>；</a:t>
            </a:r>
            <a:endParaRPr lang="en-US" altLang="zh-CN" sz="2400" dirty="0"/>
          </a:p>
          <a:p>
            <a:r>
              <a:rPr lang="zh-CN" altLang="en-US" sz="2400" b="1" dirty="0">
                <a:solidFill>
                  <a:srgbClr val="C00000"/>
                </a:solidFill>
              </a:rPr>
              <a:t>管理硬件资源并向上虚拟出新的资源并提供管理服务；</a:t>
            </a:r>
            <a:endParaRPr lang="en-US" altLang="zh-CN" sz="2400" b="1" dirty="0">
              <a:solidFill>
                <a:srgbClr val="C00000"/>
              </a:solidFill>
            </a:endParaRPr>
          </a:p>
          <a:p>
            <a:pPr lvl="1"/>
            <a:r>
              <a:rPr lang="zh-CN" altLang="en-US" sz="2200" dirty="0">
                <a:solidFill>
                  <a:schemeClr val="bg1"/>
                </a:solidFill>
              </a:rPr>
              <a:t>一方面朝着云计算及大数据方向演进，一方面嵌入式领域。</a:t>
            </a:r>
          </a:p>
        </p:txBody>
      </p:sp>
      <p:pic>
        <p:nvPicPr>
          <p:cNvPr id="10242" name="Picture 2" descr="“virtual machine”的图片搜索结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6143" y="2999681"/>
            <a:ext cx="2959101" cy="295910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大型机  哑 终端”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67" y="2876625"/>
            <a:ext cx="3798532" cy="324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923334"/>
      </p:ext>
    </p:extLst>
  </p:cSld>
  <p:clrMapOvr>
    <a:masterClrMapping/>
  </p:clrMapOvr>
  <p:transition spd="med">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常见虚拟机类型</a:t>
            </a:r>
            <a:endParaRPr lang="en-US" altLang="zh-CN" dirty="0"/>
          </a:p>
          <a:p>
            <a:pPr lvl="1"/>
            <a:r>
              <a:rPr lang="zh-CN" altLang="en-US" dirty="0"/>
              <a:t>操作系统就是一类虚拟机；</a:t>
            </a:r>
            <a:endParaRPr lang="en-US" altLang="zh-CN" dirty="0"/>
          </a:p>
          <a:p>
            <a:pPr lvl="1"/>
            <a:r>
              <a:rPr lang="zh-CN" altLang="en-US" dirty="0"/>
              <a:t>独立的虚拟机系统；</a:t>
            </a:r>
            <a:endParaRPr lang="en-US" altLang="zh-CN"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34</a:t>
            </a:fld>
            <a:endParaRPr lang="zh-CN" altLang="en-US" dirty="0"/>
          </a:p>
        </p:txBody>
      </p:sp>
      <p:sp>
        <p:nvSpPr>
          <p:cNvPr id="7" name="矩形 6"/>
          <p:cNvSpPr/>
          <p:nvPr/>
        </p:nvSpPr>
        <p:spPr>
          <a:xfrm>
            <a:off x="2262088" y="5602062"/>
            <a:ext cx="1923928" cy="293254"/>
          </a:xfrm>
          <a:prstGeom prst="rect">
            <a:avLst/>
          </a:prstGeom>
        </p:spPr>
        <p:txBody>
          <a:bodyPr wrap="none">
            <a:spAutoFit/>
          </a:bodyPr>
          <a:lstStyle/>
          <a:p>
            <a:r>
              <a:rPr lang="en-US" altLang="zh-CN" sz="1400" kern="100" dirty="0">
                <a:solidFill>
                  <a:schemeClr val="bg1"/>
                </a:solidFill>
                <a:latin typeface="Times New Roman" panose="02020603050405020304" pitchFamily="18" charset="0"/>
              </a:rPr>
              <a:t>I</a:t>
            </a:r>
            <a:r>
              <a:rPr lang="zh-CN" altLang="zh-CN" sz="1400" kern="100" dirty="0">
                <a:solidFill>
                  <a:schemeClr val="bg1"/>
                </a:solidFill>
                <a:latin typeface="Times New Roman" panose="02020603050405020304" pitchFamily="18" charset="0"/>
                <a:cs typeface="Times New Roman" panose="02020603050405020304" pitchFamily="18" charset="0"/>
              </a:rPr>
              <a:t>型</a:t>
            </a:r>
            <a:r>
              <a:rPr lang="en-US" altLang="zh-CN" sz="1400" kern="100" dirty="0">
                <a:solidFill>
                  <a:schemeClr val="bg1"/>
                </a:solidFill>
                <a:latin typeface="Times New Roman" panose="02020603050405020304" pitchFamily="18" charset="0"/>
              </a:rPr>
              <a:t>VMware</a:t>
            </a:r>
            <a:r>
              <a:rPr lang="zh-CN" altLang="zh-CN" sz="1400" kern="100" dirty="0">
                <a:solidFill>
                  <a:schemeClr val="bg1"/>
                </a:solidFill>
                <a:latin typeface="Times New Roman" panose="02020603050405020304" pitchFamily="18" charset="0"/>
                <a:cs typeface="Times New Roman" panose="02020603050405020304" pitchFamily="18" charset="0"/>
              </a:rPr>
              <a:t>虚拟机架构</a:t>
            </a:r>
            <a:endParaRPr lang="zh-CN" altLang="en-US" sz="1400" dirty="0">
              <a:solidFill>
                <a:schemeClr val="bg1"/>
              </a:solidFill>
            </a:endParaRPr>
          </a:p>
        </p:txBody>
      </p:sp>
      <p:sp>
        <p:nvSpPr>
          <p:cNvPr id="10" name="矩形 9"/>
          <p:cNvSpPr/>
          <p:nvPr/>
        </p:nvSpPr>
        <p:spPr>
          <a:xfrm>
            <a:off x="6147241" y="5319510"/>
            <a:ext cx="2639308" cy="307777"/>
          </a:xfrm>
          <a:prstGeom prst="rect">
            <a:avLst/>
          </a:prstGeom>
        </p:spPr>
        <p:txBody>
          <a:bodyPr wrap="square">
            <a:spAutoFit/>
          </a:bodyPr>
          <a:lstStyle/>
          <a:p>
            <a:pPr algn="ctr"/>
            <a:r>
              <a:rPr lang="en-US" altLang="zh-CN" sz="1400" kern="100" dirty="0">
                <a:solidFill>
                  <a:schemeClr val="bg1"/>
                </a:solidFill>
                <a:latin typeface="Times New Roman" panose="02020603050405020304" pitchFamily="18" charset="0"/>
              </a:rPr>
              <a:t>II</a:t>
            </a:r>
            <a:r>
              <a:rPr lang="zh-CN" altLang="zh-CN" sz="1400" kern="100" dirty="0">
                <a:solidFill>
                  <a:schemeClr val="bg1"/>
                </a:solidFill>
                <a:latin typeface="Times New Roman" panose="02020603050405020304" pitchFamily="18" charset="0"/>
                <a:cs typeface="Times New Roman" panose="02020603050405020304" pitchFamily="18" charset="0"/>
              </a:rPr>
              <a:t>型</a:t>
            </a:r>
            <a:r>
              <a:rPr lang="en-US" altLang="zh-CN" sz="1400" kern="100" dirty="0">
                <a:solidFill>
                  <a:schemeClr val="bg1"/>
                </a:solidFill>
                <a:latin typeface="Times New Roman" panose="02020603050405020304" pitchFamily="18" charset="0"/>
              </a:rPr>
              <a:t>VMware</a:t>
            </a:r>
            <a:r>
              <a:rPr lang="zh-CN" altLang="zh-CN" sz="1400" kern="100" dirty="0">
                <a:solidFill>
                  <a:schemeClr val="bg1"/>
                </a:solidFill>
                <a:latin typeface="Times New Roman" panose="02020603050405020304" pitchFamily="18" charset="0"/>
                <a:cs typeface="Times New Roman" panose="02020603050405020304" pitchFamily="18" charset="0"/>
              </a:rPr>
              <a:t>虚拟机架构</a:t>
            </a:r>
            <a:endParaRPr lang="zh-CN" altLang="en-US" sz="1400" dirty="0">
              <a:solidFill>
                <a:schemeClr val="bg1"/>
              </a:solidFill>
            </a:endParaRPr>
          </a:p>
        </p:txBody>
      </p:sp>
      <p:pic>
        <p:nvPicPr>
          <p:cNvPr id="12" name="图片 11"/>
          <p:cNvPicPr>
            <a:picLocks noChangeAspect="1"/>
          </p:cNvPicPr>
          <p:nvPr/>
        </p:nvPicPr>
        <p:blipFill>
          <a:blip r:embed="rId2"/>
          <a:stretch>
            <a:fillRect/>
          </a:stretch>
        </p:blipFill>
        <p:spPr>
          <a:xfrm>
            <a:off x="6366419" y="3607972"/>
            <a:ext cx="2028825" cy="1666875"/>
          </a:xfrm>
          <a:prstGeom prst="rect">
            <a:avLst/>
          </a:prstGeom>
        </p:spPr>
      </p:pic>
      <p:pic>
        <p:nvPicPr>
          <p:cNvPr id="14" name="图片 13"/>
          <p:cNvPicPr>
            <a:picLocks noChangeAspect="1"/>
          </p:cNvPicPr>
          <p:nvPr/>
        </p:nvPicPr>
        <p:blipFill>
          <a:blip r:embed="rId3"/>
          <a:stretch>
            <a:fillRect/>
          </a:stretch>
        </p:blipFill>
        <p:spPr>
          <a:xfrm>
            <a:off x="936307" y="3444240"/>
            <a:ext cx="4724400" cy="1983007"/>
          </a:xfrm>
          <a:prstGeom prst="rect">
            <a:avLst/>
          </a:prstGeom>
        </p:spPr>
      </p:pic>
    </p:spTree>
    <p:extLst>
      <p:ext uri="{BB962C8B-B14F-4D97-AF65-F5344CB8AC3E}">
        <p14:creationId xmlns:p14="http://schemas.microsoft.com/office/powerpoint/2010/main" val="1972205573"/>
      </p:ext>
    </p:extLst>
  </p:cSld>
  <p:clrMapOvr>
    <a:masterClrMapping/>
  </p:clrMapOvr>
  <p:transition spd="med">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defRPr/>
            </a:pPr>
            <a:r>
              <a:rPr lang="zh-CN" altLang="en-US" sz="2400" dirty="0"/>
              <a:t>虚拟化技术的优点</a:t>
            </a:r>
            <a:endParaRPr lang="en-US" altLang="zh-CN" sz="2400" dirty="0"/>
          </a:p>
          <a:p>
            <a:pPr lvl="1">
              <a:defRPr/>
            </a:pPr>
            <a:r>
              <a:rPr lang="zh-CN" altLang="zh-CN" sz="2200" dirty="0"/>
              <a:t>在同一台机器上同时隔离地运行多个操作系统，降低硬件成本、能耗及体积；</a:t>
            </a:r>
          </a:p>
          <a:p>
            <a:pPr lvl="1">
              <a:defRPr/>
            </a:pPr>
            <a:r>
              <a:rPr lang="zh-CN" altLang="zh-CN" sz="2200" dirty="0"/>
              <a:t>加速新系统的部署速度；</a:t>
            </a:r>
          </a:p>
          <a:p>
            <a:pPr lvl="1">
              <a:defRPr/>
            </a:pPr>
            <a:r>
              <a:rPr lang="zh-CN" altLang="zh-CN" sz="2200" dirty="0"/>
              <a:t>应用隔离运行，避免故障传播，提升可靠性和安全性；</a:t>
            </a:r>
          </a:p>
          <a:p>
            <a:pPr lvl="1">
              <a:defRPr/>
            </a:pPr>
            <a:r>
              <a:rPr lang="zh-CN" altLang="zh-CN" sz="2200" dirty="0"/>
              <a:t>延长各系统的正常运行时间，提升容错能力；</a:t>
            </a:r>
          </a:p>
          <a:p>
            <a:pPr lvl="1">
              <a:defRPr/>
            </a:pPr>
            <a:r>
              <a:rPr lang="zh-CN" altLang="zh-CN" sz="2200" dirty="0"/>
              <a:t>延长早期应用的生命期；</a:t>
            </a:r>
          </a:p>
          <a:p>
            <a:pPr lvl="1">
              <a:defRPr/>
            </a:pPr>
            <a:r>
              <a:rPr lang="zh-CN" altLang="zh-CN" sz="2200" dirty="0"/>
              <a:t>便于将现有系统移植到云端；</a:t>
            </a:r>
          </a:p>
          <a:p>
            <a:pPr lvl="1">
              <a:defRPr/>
            </a:pPr>
            <a:r>
              <a:rPr lang="zh-CN" altLang="zh-CN" sz="2200" dirty="0"/>
              <a:t>可以提供不同于计算机载体的指令集体系结构；</a:t>
            </a:r>
          </a:p>
          <a:p>
            <a:pPr lvl="1">
              <a:defRPr/>
            </a:pPr>
            <a:r>
              <a:rPr lang="zh-CN" altLang="zh-CN" sz="2200" dirty="0"/>
              <a:t>整合与优化资源，提高利用率；虚拟化技术的机制，使其仅消耗约</a:t>
            </a:r>
            <a:r>
              <a:rPr lang="en-US" altLang="zh-CN" sz="2200" dirty="0"/>
              <a:t>2%~8%</a:t>
            </a:r>
            <a:r>
              <a:rPr lang="zh-CN" altLang="zh-CN" sz="2200" dirty="0"/>
              <a:t>的计算机性能；</a:t>
            </a:r>
          </a:p>
          <a:p>
            <a:pPr lvl="1">
              <a:defRPr/>
            </a:pPr>
            <a:r>
              <a:rPr lang="zh-CN" altLang="zh-CN" sz="2200" dirty="0"/>
              <a:t>易于维护。</a:t>
            </a:r>
            <a:endParaRPr lang="zh-CN" altLang="en-US" sz="2200"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35</a:t>
            </a:fld>
            <a:endParaRPr lang="zh-CN" altLang="en-US" dirty="0"/>
          </a:p>
        </p:txBody>
      </p:sp>
    </p:spTree>
    <p:extLst>
      <p:ext uri="{BB962C8B-B14F-4D97-AF65-F5344CB8AC3E}">
        <p14:creationId xmlns:p14="http://schemas.microsoft.com/office/powerpoint/2010/main" val="2010679075"/>
      </p:ext>
    </p:extLst>
  </p:cSld>
  <p:clrMapOvr>
    <a:masterClrMapping/>
  </p:clrMapOvr>
  <p:transition spd="med">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36</a:t>
            </a:fld>
            <a:endParaRPr lang="zh-CN" altLang="en-US" dirty="0"/>
          </a:p>
        </p:txBody>
      </p:sp>
      <p:sp>
        <p:nvSpPr>
          <p:cNvPr id="6" name="内容占位符 2"/>
          <p:cNvSpPr>
            <a:spLocks noGrp="1"/>
          </p:cNvSpPr>
          <p:nvPr>
            <p:ph idx="1"/>
          </p:nvPr>
        </p:nvSpPr>
        <p:spPr>
          <a:xfrm>
            <a:off x="609600" y="1122363"/>
            <a:ext cx="8077200" cy="4602163"/>
          </a:xfrm>
        </p:spPr>
        <p:txBody>
          <a:bodyPr/>
          <a:lstStyle/>
          <a:p>
            <a:r>
              <a:rPr lang="zh-CN" altLang="zh-CN" dirty="0">
                <a:effectLst/>
              </a:rPr>
              <a:t>嵌入式虚拟化技术</a:t>
            </a:r>
            <a:endParaRPr lang="en-US" altLang="zh-CN" dirty="0">
              <a:effectLst/>
            </a:endParaRPr>
          </a:p>
          <a:p>
            <a:pPr lvl="1"/>
            <a:r>
              <a:rPr lang="zh-CN" altLang="zh-CN" sz="2200" b="0" dirty="0">
                <a:effectLst/>
              </a:rPr>
              <a:t>新型的嵌入式设备，不论智能手机还是机载计算机，其计算能力和资源都已实现了跨越式的提升，完全可以满足更为复杂的计算需求。</a:t>
            </a:r>
            <a:endParaRPr lang="en-US" altLang="zh-CN" sz="2200" b="0" dirty="0">
              <a:effectLst/>
            </a:endParaRPr>
          </a:p>
          <a:p>
            <a:pPr lvl="1"/>
            <a:r>
              <a:rPr lang="zh-CN" altLang="zh-CN" sz="2200" b="0" dirty="0">
                <a:effectLst/>
              </a:rPr>
              <a:t>嵌入式系统的虚拟化是指在嵌入式系统中部署裸机直接运行的虚拟机监控程序，监控程序向下屏蔽和管理硬件，向上提供多个虚拟的硬件平台，通常称为“零型”虚拟机监控程序。</a:t>
            </a:r>
            <a:endParaRPr lang="zh-CN" altLang="en-US" sz="2200" b="0" dirty="0">
              <a:effectLst/>
            </a:endParaRPr>
          </a:p>
        </p:txBody>
      </p:sp>
      <p:sp>
        <p:nvSpPr>
          <p:cNvPr id="7" name="圆角矩形 6"/>
          <p:cNvSpPr/>
          <p:nvPr/>
        </p:nvSpPr>
        <p:spPr bwMode="auto">
          <a:xfrm>
            <a:off x="381000" y="2495868"/>
            <a:ext cx="8305800" cy="3967162"/>
          </a:xfrm>
          <a:prstGeom prst="roundRect">
            <a:avLst>
              <a:gd name="adj" fmla="val 2701"/>
            </a:avLst>
          </a:prstGeom>
          <a:solidFill>
            <a:srgbClr val="006600"/>
          </a:solidFill>
          <a:ln w="9525" cap="flat" cmpd="sng" algn="ctr">
            <a:solidFill>
              <a:srgbClr val="C0C0C0"/>
            </a:solidFill>
            <a:prstDash val="solid"/>
            <a:round/>
            <a:headEnd type="none" w="med" len="med"/>
            <a:tailEnd type="none" w="med" len="med"/>
          </a:ln>
          <a:effectLst/>
        </p:spPr>
        <p:txBody>
          <a:bodyPr lIns="90000" tIns="46800" rIns="90000" bIns="46800" anchor="ctr"/>
          <a:lstStyle/>
          <a:p>
            <a:pPr algn="ctr">
              <a:defRPr/>
            </a:pPr>
            <a:r>
              <a:rPr lang="zh-CN" altLang="en-US" sz="2000" b="1" dirty="0">
                <a:solidFill>
                  <a:srgbClr val="FFFF00"/>
                </a:solidFill>
                <a:latin typeface="楷体" panose="02010609060101010101" pitchFamily="49" charset="-122"/>
                <a:ea typeface="楷体" panose="02010609060101010101" pitchFamily="49" charset="-122"/>
                <a:cs typeface="Times New Roman" panose="02020603050405020304" pitchFamily="18" charset="0"/>
              </a:rPr>
              <a:t>嵌入式虚拟化技术的约束与限制</a:t>
            </a:r>
            <a:endParaRPr lang="en-US" altLang="zh-CN" sz="2000" b="1" dirty="0">
              <a:solidFill>
                <a:srgbClr val="FFFF00"/>
              </a:solidFill>
              <a:latin typeface="楷体" panose="02010609060101010101" pitchFamily="49" charset="-122"/>
              <a:ea typeface="楷体" panose="02010609060101010101" pitchFamily="49" charset="-122"/>
              <a:cs typeface="Times New Roman" panose="02020603050405020304" pitchFamily="18" charset="0"/>
            </a:endParaRPr>
          </a:p>
          <a:p>
            <a:pPr algn="ctr">
              <a:defRPr/>
            </a:pPr>
            <a:endParaRPr lang="en-US" altLang="zh-CN" sz="1100" b="1" dirty="0">
              <a:latin typeface="楷体" panose="02010609060101010101" pitchFamily="49" charset="-122"/>
              <a:ea typeface="楷体" panose="02010609060101010101" pitchFamily="49" charset="-122"/>
              <a:cs typeface="Times New Roman" panose="02020603050405020304" pitchFamily="18" charset="0"/>
            </a:endParaRPr>
          </a:p>
          <a:p>
            <a:pPr marL="457200" indent="-457200" algn="just">
              <a:buFont typeface="+mj-lt"/>
              <a:buAutoNum type="alphaLcPeriod"/>
              <a:defRPr/>
            </a:pPr>
            <a:r>
              <a:rPr lang="zh-CN" altLang="zh-CN" sz="1800" dirty="0">
                <a:solidFill>
                  <a:srgbClr val="FFC000"/>
                </a:solidFill>
              </a:rPr>
              <a:t>体积约束：</a:t>
            </a:r>
            <a:r>
              <a:rPr lang="zh-CN" altLang="zh-CN" sz="1800" dirty="0"/>
              <a:t>嵌入式虚拟机监控程序应尽可能地小，通常</a:t>
            </a:r>
            <a:r>
              <a:rPr lang="en-US" altLang="zh-CN" sz="1800" dirty="0"/>
              <a:t>II</a:t>
            </a:r>
            <a:r>
              <a:rPr lang="zh-CN" altLang="zh-CN" sz="1800" dirty="0"/>
              <a:t>型虚拟机监控程序可达数千兆字节，</a:t>
            </a:r>
            <a:r>
              <a:rPr lang="en-US" altLang="zh-CN" sz="1800" dirty="0"/>
              <a:t>I</a:t>
            </a:r>
            <a:r>
              <a:rPr lang="zh-CN" altLang="zh-CN" sz="1800" dirty="0"/>
              <a:t>型虚拟机监控程序约数百兆字节。</a:t>
            </a:r>
          </a:p>
          <a:p>
            <a:pPr marL="457200" indent="-457200" algn="just">
              <a:buFont typeface="+mj-lt"/>
              <a:buAutoNum type="alphaLcPeriod"/>
              <a:defRPr/>
            </a:pPr>
            <a:r>
              <a:rPr lang="zh-CN" altLang="zh-CN" dirty="0">
                <a:solidFill>
                  <a:srgbClr val="FFC000"/>
                </a:solidFill>
              </a:rPr>
              <a:t>效率约束：</a:t>
            </a:r>
            <a:r>
              <a:rPr lang="zh-CN" altLang="zh-CN" sz="1800" dirty="0"/>
              <a:t>虚拟机监控程序的运行应不过多地消耗嵌入式系统的资源，应具有极高的内存使用率，以及很小的规模。</a:t>
            </a:r>
          </a:p>
          <a:p>
            <a:pPr marL="457200" indent="-457200" algn="just">
              <a:buFont typeface="+mj-lt"/>
              <a:buAutoNum type="alphaLcPeriod"/>
              <a:defRPr/>
            </a:pPr>
            <a:r>
              <a:rPr lang="zh-CN" altLang="zh-CN" dirty="0">
                <a:solidFill>
                  <a:srgbClr val="FFC000"/>
                </a:solidFill>
              </a:rPr>
              <a:t>安全约束：</a:t>
            </a:r>
            <a:r>
              <a:rPr lang="zh-CN" altLang="zh-CN" sz="1800" dirty="0"/>
              <a:t>虚拟机监控程序自身应具有极高的安全性，并能为上层虚拟机和应用提供安全性支持。</a:t>
            </a:r>
          </a:p>
          <a:p>
            <a:pPr marL="457200" indent="-457200" algn="just">
              <a:buFont typeface="+mj-lt"/>
              <a:buAutoNum type="alphaLcPeriod"/>
              <a:defRPr/>
            </a:pPr>
            <a:r>
              <a:rPr lang="zh-CN" altLang="zh-CN" dirty="0">
                <a:solidFill>
                  <a:srgbClr val="FFC000"/>
                </a:solidFill>
              </a:rPr>
              <a:t>通信约束：</a:t>
            </a:r>
            <a:r>
              <a:rPr lang="zh-CN" altLang="zh-CN" sz="1800" dirty="0"/>
              <a:t>为多个虚拟机上的应用提供具有不同权限的通信机制，实现多个客户操作系统及用户程序之间的安全通信。</a:t>
            </a:r>
          </a:p>
          <a:p>
            <a:pPr marL="457200" indent="-457200" algn="just">
              <a:buFont typeface="+mj-lt"/>
              <a:buAutoNum type="alphaLcPeriod"/>
              <a:defRPr/>
            </a:pPr>
            <a:r>
              <a:rPr lang="zh-CN" altLang="zh-CN" dirty="0">
                <a:solidFill>
                  <a:srgbClr val="FFC000"/>
                </a:solidFill>
              </a:rPr>
              <a:t>隔离约束：</a:t>
            </a:r>
            <a:r>
              <a:rPr lang="zh-CN" altLang="zh-CN" sz="1800" dirty="0"/>
              <a:t>保证不同虚拟机的软件在隔离的环境中共存，软件之间相互独立，互不影响。</a:t>
            </a:r>
          </a:p>
          <a:p>
            <a:pPr marL="457200" indent="-457200" algn="just">
              <a:buFont typeface="+mj-lt"/>
              <a:buAutoNum type="alphaLcPeriod"/>
              <a:defRPr/>
            </a:pPr>
            <a:r>
              <a:rPr lang="zh-CN" altLang="zh-CN" dirty="0">
                <a:solidFill>
                  <a:srgbClr val="FFC000"/>
                </a:solidFill>
              </a:rPr>
              <a:t>实时性约束：</a:t>
            </a:r>
            <a:r>
              <a:rPr lang="zh-CN" altLang="zh-CN" sz="1800" dirty="0"/>
              <a:t>对于部分应用，虚拟机监控程序必须具有支持实时任务运行的资源管理和调度功能。</a:t>
            </a:r>
          </a:p>
        </p:txBody>
      </p:sp>
    </p:spTree>
    <p:extLst>
      <p:ext uri="{BB962C8B-B14F-4D97-AF65-F5344CB8AC3E}">
        <p14:creationId xmlns:p14="http://schemas.microsoft.com/office/powerpoint/2010/main" val="183849721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嵌入式软件的基本设计方法</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37</a:t>
            </a:fld>
            <a:endParaRPr lang="zh-CN" altLang="en-US" dirty="0"/>
          </a:p>
        </p:txBody>
      </p:sp>
      <p:sp>
        <p:nvSpPr>
          <p:cNvPr id="5"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zh-CN" altLang="en-US" sz="2400" dirty="0"/>
              <a:t>通用计算机的软件开发中开发平台和运行平台相同，</a:t>
            </a:r>
            <a:r>
              <a:rPr lang="zh-CN" altLang="en-US" sz="2400" dirty="0">
                <a:solidFill>
                  <a:srgbClr val="CC0066"/>
                </a:solidFill>
              </a:rPr>
              <a:t>完成开发即可运行</a:t>
            </a:r>
            <a:r>
              <a:rPr lang="zh-CN" altLang="en-US" sz="2400" dirty="0"/>
              <a:t>；</a:t>
            </a:r>
          </a:p>
          <a:p>
            <a:r>
              <a:rPr lang="zh-CN" altLang="en-US" sz="2400" dirty="0"/>
              <a:t>嵌入式软件开发不同，大部分开发平台和运行平台不同；</a:t>
            </a:r>
          </a:p>
          <a:p>
            <a:pPr lvl="1"/>
            <a:r>
              <a:rPr lang="zh-CN" altLang="en-US" sz="2200" dirty="0"/>
              <a:t>需要模拟环境、</a:t>
            </a:r>
            <a:r>
              <a:rPr lang="zh-CN" altLang="en-US" sz="2200" dirty="0">
                <a:solidFill>
                  <a:srgbClr val="0000FF"/>
                </a:solidFill>
              </a:rPr>
              <a:t>交叉编译</a:t>
            </a:r>
            <a:r>
              <a:rPr lang="zh-CN" altLang="en-US" sz="2200" dirty="0"/>
              <a:t>环境等；</a:t>
            </a:r>
          </a:p>
          <a:p>
            <a:pPr lvl="1"/>
            <a:r>
              <a:rPr lang="zh-CN" altLang="en-US" sz="2200" dirty="0"/>
              <a:t>开发的软件需要经过处理才能够在目标平台运行；</a:t>
            </a:r>
          </a:p>
        </p:txBody>
      </p:sp>
      <p:grpSp>
        <p:nvGrpSpPr>
          <p:cNvPr id="6" name="Group 4"/>
          <p:cNvGrpSpPr>
            <a:grpSpLocks/>
          </p:cNvGrpSpPr>
          <p:nvPr/>
        </p:nvGrpSpPr>
        <p:grpSpPr bwMode="auto">
          <a:xfrm>
            <a:off x="249238" y="3632200"/>
            <a:ext cx="8682038" cy="2225675"/>
            <a:chOff x="151" y="2784"/>
            <a:chExt cx="5469" cy="1402"/>
          </a:xfrm>
        </p:grpSpPr>
        <p:pic>
          <p:nvPicPr>
            <p:cNvPr id="7" name="Picture 5" descr="6c29">
              <a:hlinkClick r:id="rId2"/>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 y="2872"/>
              <a:ext cx="847"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6"/>
            <p:cNvGrpSpPr>
              <a:grpSpLocks/>
            </p:cNvGrpSpPr>
            <p:nvPr/>
          </p:nvGrpSpPr>
          <p:grpSpPr bwMode="auto">
            <a:xfrm>
              <a:off x="4320" y="2784"/>
              <a:ext cx="1300" cy="1402"/>
              <a:chOff x="4346" y="2448"/>
              <a:chExt cx="1300" cy="1402"/>
            </a:xfrm>
          </p:grpSpPr>
          <p:pic>
            <p:nvPicPr>
              <p:cNvPr id="10" name="Picture 7" descr="787"/>
              <p:cNvPicPr>
                <a:picLocks noChangeAspect="1" noChangeArrowheads="1"/>
              </p:cNvPicPr>
              <p:nvPr/>
            </p:nvPicPr>
            <p:blipFill>
              <a:blip r:embed="rId4">
                <a:extLst>
                  <a:ext uri="{28A0092B-C50C-407E-A947-70E740481C1C}">
                    <a14:useLocalDpi xmlns:a14="http://schemas.microsoft.com/office/drawing/2010/main" val="0"/>
                  </a:ext>
                </a:extLst>
              </a:blip>
              <a:srcRect l="18182" r="6818"/>
              <a:stretch>
                <a:fillRect/>
              </a:stretch>
            </p:blipFill>
            <p:spPr bwMode="auto">
              <a:xfrm>
                <a:off x="4346" y="2448"/>
                <a:ext cx="1300" cy="1402"/>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11" name="Text Box 8"/>
              <p:cNvSpPr txBox="1">
                <a:spLocks noChangeArrowheads="1"/>
              </p:cNvSpPr>
              <p:nvPr/>
            </p:nvSpPr>
            <p:spPr bwMode="auto">
              <a:xfrm>
                <a:off x="5040" y="2495"/>
                <a:ext cx="116" cy="233"/>
              </a:xfrm>
              <a:prstGeom prst="rect">
                <a:avLst/>
              </a:prstGeom>
              <a:noFill/>
              <a:ln w="9525">
                <a:noFill/>
                <a:miter lim="800000"/>
                <a:headEnd/>
                <a:tailEnd/>
              </a:ln>
              <a:effectLst/>
            </p:spPr>
            <p:txBody>
              <a:bodyPr wrap="none">
                <a:spAutoFit/>
              </a:bodyPr>
              <a:lstStyle/>
              <a:p>
                <a:pPr eaLnBrk="1" hangingPunct="1">
                  <a:defRPr/>
                </a:pPr>
                <a:endParaRPr lang="zh-CN" altLang="en-US" sz="1800" b="1" dirty="0">
                  <a:solidFill>
                    <a:schemeClr val="bg1"/>
                  </a:solidFill>
                  <a:effectLst>
                    <a:outerShdw blurRad="38100" dist="38100" dir="2700000" algn="tl">
                      <a:srgbClr val="C0C0C0"/>
                    </a:outerShdw>
                  </a:effectLst>
                  <a:ea typeface="华文行楷" pitchFamily="2" charset="-122"/>
                </a:endParaRPr>
              </a:p>
            </p:txBody>
          </p:sp>
        </p:grpSp>
        <p:sp>
          <p:nvSpPr>
            <p:cNvPr id="9" name="AutoShape 9"/>
            <p:cNvSpPr>
              <a:spLocks noChangeArrowheads="1"/>
            </p:cNvSpPr>
            <p:nvPr/>
          </p:nvSpPr>
          <p:spPr bwMode="auto">
            <a:xfrm>
              <a:off x="1056" y="3264"/>
              <a:ext cx="3168" cy="384"/>
            </a:xfrm>
            <a:prstGeom prst="rightArrow">
              <a:avLst>
                <a:gd name="adj1" fmla="val 50000"/>
                <a:gd name="adj2" fmla="val 114049"/>
              </a:avLst>
            </a:prstGeom>
            <a:gradFill rotWithShape="1">
              <a:gsLst>
                <a:gs pos="0">
                  <a:srgbClr val="0000FF"/>
                </a:gs>
                <a:gs pos="100000">
                  <a:srgbClr val="000076"/>
                </a:gs>
              </a:gsLst>
              <a:lin ang="0" scaled="1"/>
            </a:gradFill>
            <a:ln w="9525">
              <a:solidFill>
                <a:srgbClr val="C0C0C0"/>
              </a:solidFill>
              <a:miter lim="800000"/>
              <a:headEnd/>
              <a:tailEnd/>
            </a:ln>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lnSpc>
                  <a:spcPct val="100000"/>
                </a:lnSpc>
                <a:spcBef>
                  <a:spcPct val="0"/>
                </a:spcBef>
                <a:spcAft>
                  <a:spcPct val="0"/>
                </a:spcAft>
                <a:buClrTx/>
                <a:buSzTx/>
                <a:buFontTx/>
                <a:buNone/>
              </a:pPr>
              <a:endParaRPr kumimoji="0" lang="zh-CN" altLang="en-US" sz="1200" b="0">
                <a:solidFill>
                  <a:schemeClr val="tx1"/>
                </a:solidFill>
              </a:endParaRPr>
            </a:p>
          </p:txBody>
        </p:sp>
      </p:grpSp>
      <p:pic>
        <p:nvPicPr>
          <p:cNvPr id="12" name="Picture 10" descr="Figure 1-1 C/C++ Program Compile, Link, and Execute Sequ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3850" y="3555206"/>
            <a:ext cx="5178425" cy="24288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13" name="AutoShape 11"/>
          <p:cNvSpPr>
            <a:spLocks noChangeArrowheads="1"/>
          </p:cNvSpPr>
          <p:nvPr/>
        </p:nvSpPr>
        <p:spPr bwMode="auto">
          <a:xfrm>
            <a:off x="1990725" y="4927600"/>
            <a:ext cx="4876800" cy="1143000"/>
          </a:xfrm>
          <a:prstGeom prst="rightArrow">
            <a:avLst>
              <a:gd name="adj1" fmla="val 72759"/>
              <a:gd name="adj2" fmla="val 108049"/>
            </a:avLst>
          </a:prstGeom>
          <a:noFill/>
          <a:ln w="19050">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lnSpc>
                <a:spcPct val="100000"/>
              </a:lnSpc>
              <a:spcBef>
                <a:spcPct val="0"/>
              </a:spcBef>
              <a:spcAft>
                <a:spcPct val="0"/>
              </a:spcAft>
              <a:buClrTx/>
              <a:buSzTx/>
              <a:buFontTx/>
              <a:buNone/>
            </a:pPr>
            <a:endParaRPr kumimoji="0" lang="zh-CN" altLang="en-US" sz="1200" b="0">
              <a:solidFill>
                <a:schemeClr val="tx1"/>
              </a:solidFill>
            </a:endParaRPr>
          </a:p>
        </p:txBody>
      </p:sp>
    </p:spTree>
    <p:extLst>
      <p:ext uri="{BB962C8B-B14F-4D97-AF65-F5344CB8AC3E}">
        <p14:creationId xmlns:p14="http://schemas.microsoft.com/office/powerpoint/2010/main" val="358898083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10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9" presetClass="entr" presetSubtype="0" accel="10000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10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21" dur="10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22" dur="10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38</a:t>
            </a:fld>
            <a:endParaRPr lang="zh-CN" altLang="en-US" dirty="0"/>
          </a:p>
        </p:txBody>
      </p:sp>
      <p:sp>
        <p:nvSpPr>
          <p:cNvPr id="5" name="Rectangle 3"/>
          <p:cNvSpPr txBox="1">
            <a:spLocks noChangeArrowheads="1"/>
          </p:cNvSpPr>
          <p:nvPr/>
        </p:nvSpPr>
        <p:spPr>
          <a:xfrm>
            <a:off x="609600" y="1295400"/>
            <a:ext cx="7848600" cy="42672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100000"/>
              </a:lnSpc>
              <a:defRPr/>
            </a:pPr>
            <a:r>
              <a:rPr lang="zh-CN" altLang="en-US" dirty="0"/>
              <a:t>嵌入式软件开发的形式</a:t>
            </a:r>
          </a:p>
          <a:p>
            <a:pPr lvl="1">
              <a:lnSpc>
                <a:spcPct val="100000"/>
              </a:lnSpc>
              <a:defRPr/>
            </a:pPr>
            <a:r>
              <a:rPr lang="zh-CN" altLang="en-US" dirty="0"/>
              <a:t>基于裸机的软件开发 </a:t>
            </a:r>
          </a:p>
          <a:p>
            <a:pPr lvl="2">
              <a:lnSpc>
                <a:spcPct val="100000"/>
              </a:lnSpc>
              <a:defRPr/>
            </a:pPr>
            <a:r>
              <a:rPr lang="zh-CN" altLang="en-US" dirty="0">
                <a:solidFill>
                  <a:srgbClr val="0000FF"/>
                </a:solidFill>
              </a:rPr>
              <a:t>无操作系统，系统架构简单；</a:t>
            </a:r>
          </a:p>
          <a:p>
            <a:pPr lvl="2">
              <a:lnSpc>
                <a:spcPct val="100000"/>
              </a:lnSpc>
              <a:defRPr/>
            </a:pPr>
            <a:r>
              <a:rPr lang="zh-CN" altLang="en-US" dirty="0">
                <a:solidFill>
                  <a:srgbClr val="0000FF"/>
                </a:solidFill>
              </a:rPr>
              <a:t>应用软件除了完成特定任务处理之外，还要包括底层硬件初始化与管理等工作以使系统正常工作；</a:t>
            </a:r>
          </a:p>
          <a:p>
            <a:pPr lvl="2">
              <a:lnSpc>
                <a:spcPct val="100000"/>
              </a:lnSpc>
              <a:defRPr/>
            </a:pPr>
            <a:r>
              <a:rPr lang="zh-CN" altLang="en-US" dirty="0">
                <a:solidFill>
                  <a:srgbClr val="0000FF"/>
                </a:solidFill>
              </a:rPr>
              <a:t>通常通过多中断实现简单的多任务运行；</a:t>
            </a:r>
          </a:p>
          <a:p>
            <a:pPr lvl="2">
              <a:lnSpc>
                <a:spcPct val="100000"/>
              </a:lnSpc>
              <a:defRPr/>
            </a:pPr>
            <a:r>
              <a:rPr lang="zh-CN" altLang="en-US" dirty="0">
                <a:solidFill>
                  <a:srgbClr val="0000FF"/>
                </a:solidFill>
              </a:rPr>
              <a:t>开发的软件与特定硬件结合，难以在其他平台运行。</a:t>
            </a:r>
          </a:p>
        </p:txBody>
      </p:sp>
      <p:grpSp>
        <p:nvGrpSpPr>
          <p:cNvPr id="6" name="Group 4"/>
          <p:cNvGrpSpPr>
            <a:grpSpLocks/>
          </p:cNvGrpSpPr>
          <p:nvPr/>
        </p:nvGrpSpPr>
        <p:grpSpPr bwMode="auto">
          <a:xfrm>
            <a:off x="5334000" y="1295400"/>
            <a:ext cx="3352800" cy="990600"/>
            <a:chOff x="1968" y="2640"/>
            <a:chExt cx="2112" cy="624"/>
          </a:xfrm>
        </p:grpSpPr>
        <p:sp>
          <p:nvSpPr>
            <p:cNvPr id="7" name="Rectangle 5"/>
            <p:cNvSpPr>
              <a:spLocks noChangeArrowheads="1"/>
            </p:cNvSpPr>
            <p:nvPr/>
          </p:nvSpPr>
          <p:spPr bwMode="auto">
            <a:xfrm>
              <a:off x="1968" y="2976"/>
              <a:ext cx="2112" cy="288"/>
            </a:xfrm>
            <a:prstGeom prst="rect">
              <a:avLst/>
            </a:prstGeom>
            <a:solidFill>
              <a:srgbClr val="006600"/>
            </a:solidFill>
            <a:ln w="9525">
              <a:solidFill>
                <a:srgbClr val="C0C0C0"/>
              </a:solidFill>
              <a:miter lim="800000"/>
              <a:headEnd/>
              <a:tailEnd/>
            </a:ln>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600">
                  <a:solidFill>
                    <a:schemeClr val="tx1"/>
                  </a:solidFill>
                </a:rPr>
                <a:t>硬件（如微控制器，含特定指令集）</a:t>
              </a:r>
            </a:p>
          </p:txBody>
        </p:sp>
        <p:sp>
          <p:nvSpPr>
            <p:cNvPr id="8" name="Rectangle 6"/>
            <p:cNvSpPr>
              <a:spLocks noChangeArrowheads="1"/>
            </p:cNvSpPr>
            <p:nvPr/>
          </p:nvSpPr>
          <p:spPr bwMode="auto">
            <a:xfrm>
              <a:off x="1968" y="2640"/>
              <a:ext cx="2112" cy="288"/>
            </a:xfrm>
            <a:prstGeom prst="rect">
              <a:avLst/>
            </a:prstGeom>
            <a:solidFill>
              <a:srgbClr val="99CCFF"/>
            </a:solidFill>
            <a:ln w="9525">
              <a:solidFill>
                <a:srgbClr val="C0C0C0"/>
              </a:solidFill>
              <a:miter lim="800000"/>
              <a:headEnd/>
              <a:tailEnd/>
            </a:ln>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600" dirty="0">
                  <a:solidFill>
                    <a:srgbClr val="C00000"/>
                  </a:solidFill>
                </a:rPr>
                <a:t>应用软件</a:t>
              </a:r>
            </a:p>
          </p:txBody>
        </p:sp>
      </p:grpSp>
    </p:spTree>
    <p:extLst>
      <p:ext uri="{BB962C8B-B14F-4D97-AF65-F5344CB8AC3E}">
        <p14:creationId xmlns:p14="http://schemas.microsoft.com/office/powerpoint/2010/main" val="13956196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par>
                          <p:cTn id="7" fill="hold">
                            <p:stCondLst>
                              <p:cond delay="0"/>
                            </p:stCondLst>
                            <p:childTnLst>
                              <p:par>
                                <p:cTn id="8" presetID="12" presetClass="entr" presetSubtype="4"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39</a:t>
            </a:fld>
            <a:endParaRPr lang="zh-CN" altLang="en-US" dirty="0"/>
          </a:p>
        </p:txBody>
      </p:sp>
      <p:sp>
        <p:nvSpPr>
          <p:cNvPr id="5" name="Rectangle 3"/>
          <p:cNvSpPr txBox="1">
            <a:spLocks noChangeArrowheads="1"/>
          </p:cNvSpPr>
          <p:nvPr/>
        </p:nvSpPr>
        <p:spPr>
          <a:xfrm>
            <a:off x="609600" y="1143000"/>
            <a:ext cx="7467600" cy="8382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zh-CN" altLang="en-US"/>
              <a:t>裸机软件的开发流程</a:t>
            </a:r>
            <a:endParaRPr lang="zh-CN" altLang="en-US" dirty="0"/>
          </a:p>
        </p:txBody>
      </p:sp>
      <p:graphicFrame>
        <p:nvGraphicFramePr>
          <p:cNvPr id="6" name="Object 7"/>
          <p:cNvGraphicFramePr>
            <a:graphicFrameLocks noGrp="1" noChangeAspect="1"/>
          </p:cNvGraphicFramePr>
          <p:nvPr>
            <p:ph sz="half" idx="4294967295"/>
            <p:extLst>
              <p:ext uri="{D42A27DB-BD31-4B8C-83A1-F6EECF244321}">
                <p14:modId xmlns:p14="http://schemas.microsoft.com/office/powerpoint/2010/main" val="661343359"/>
              </p:ext>
            </p:extLst>
          </p:nvPr>
        </p:nvGraphicFramePr>
        <p:xfrm>
          <a:off x="2025115" y="1981200"/>
          <a:ext cx="5562600" cy="3965008"/>
        </p:xfrm>
        <a:graphic>
          <a:graphicData uri="http://schemas.openxmlformats.org/presentationml/2006/ole">
            <mc:AlternateContent xmlns:mc="http://schemas.openxmlformats.org/markup-compatibility/2006">
              <mc:Choice xmlns:v="urn:schemas-microsoft-com:vml" Requires="v">
                <p:oleObj spid="_x0000_s3184" name="Visio" r:id="rId3" imgW="5600690" imgH="3981498" progId="Visio.Drawing.11">
                  <p:embed/>
                </p:oleObj>
              </mc:Choice>
              <mc:Fallback>
                <p:oleObj name="Visio" r:id="rId3" imgW="5600690" imgH="398149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025115" y="1981200"/>
                        <a:ext cx="5562600" cy="39650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15456741"/>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a:t>
            </a:fld>
            <a:endParaRPr lang="zh-CN" altLang="en-US" dirty="0"/>
          </a:p>
        </p:txBody>
      </p:sp>
      <p:sp>
        <p:nvSpPr>
          <p:cNvPr id="7" name="内容占位符 2"/>
          <p:cNvSpPr>
            <a:spLocks noGrp="1"/>
          </p:cNvSpPr>
          <p:nvPr>
            <p:ph idx="1"/>
          </p:nvPr>
        </p:nvSpPr>
        <p:spPr>
          <a:xfrm>
            <a:off x="457200" y="1143000"/>
            <a:ext cx="8229600" cy="4602163"/>
          </a:xfrm>
        </p:spPr>
        <p:txBody>
          <a:bodyPr>
            <a:normAutofit fontScale="92500"/>
          </a:bodyPr>
          <a:lstStyle/>
          <a:p>
            <a:pPr>
              <a:defRPr/>
            </a:pPr>
            <a:r>
              <a:rPr lang="zh-CN" altLang="en-US" sz="2400" dirty="0">
                <a:effectLst/>
                <a:cs typeface="Times New Roman" panose="02020603050405020304" pitchFamily="18" charset="0"/>
              </a:rPr>
              <a:t>通用计算机</a:t>
            </a:r>
            <a:endParaRPr lang="en-US" altLang="zh-CN" sz="2400" dirty="0">
              <a:effectLst/>
              <a:cs typeface="Times New Roman" panose="02020603050405020304" pitchFamily="18" charset="0"/>
            </a:endParaRPr>
          </a:p>
          <a:p>
            <a:pPr marL="914400" lvl="1" indent="-457200">
              <a:lnSpc>
                <a:spcPct val="110000"/>
              </a:lnSpc>
              <a:buClr>
                <a:srgbClr val="00B050"/>
              </a:buClr>
              <a:buFont typeface="Wingdings" panose="05000000000000000000" pitchFamily="2" charset="2"/>
              <a:buChar char="u"/>
              <a:defRPr/>
            </a:pPr>
            <a:r>
              <a:rPr lang="zh-CN" altLang="zh-CN" sz="2000" b="0" dirty="0">
                <a:effectLst/>
                <a:cs typeface="Times New Roman" panose="02020603050405020304" pitchFamily="18" charset="0"/>
              </a:rPr>
              <a:t>系统上电或复位，</a:t>
            </a:r>
            <a:r>
              <a:rPr lang="en-US" altLang="zh-CN" sz="2000" b="0" dirty="0">
                <a:effectLst/>
                <a:cs typeface="Times New Roman" panose="02020603050405020304" pitchFamily="18" charset="0"/>
              </a:rPr>
              <a:t>x86</a:t>
            </a:r>
            <a:r>
              <a:rPr lang="zh-CN" altLang="zh-CN" sz="2000" b="0" dirty="0">
                <a:effectLst/>
                <a:cs typeface="Times New Roman" panose="02020603050405020304" pitchFamily="18" charset="0"/>
              </a:rPr>
              <a:t>处理器复位，其中代码段寄存器</a:t>
            </a:r>
            <a:r>
              <a:rPr lang="en-US" altLang="zh-CN" sz="2000" b="0" dirty="0">
                <a:effectLst/>
                <a:cs typeface="Times New Roman" panose="02020603050405020304" pitchFamily="18" charset="0"/>
              </a:rPr>
              <a:t>CS</a:t>
            </a:r>
            <a:r>
              <a:rPr lang="zh-CN" altLang="zh-CN" sz="2000" b="0" dirty="0">
                <a:effectLst/>
                <a:cs typeface="Times New Roman" panose="02020603050405020304" pitchFamily="18" charset="0"/>
              </a:rPr>
              <a:t>的初值为</a:t>
            </a:r>
            <a:r>
              <a:rPr lang="en-US" altLang="zh-CN" sz="2000" b="0" dirty="0">
                <a:effectLst/>
                <a:cs typeface="Times New Roman" panose="02020603050405020304" pitchFamily="18" charset="0"/>
              </a:rPr>
              <a:t>0xFFFF</a:t>
            </a:r>
            <a:r>
              <a:rPr lang="zh-CN" altLang="zh-CN" sz="2000" b="0" dirty="0">
                <a:effectLst/>
                <a:cs typeface="Times New Roman" panose="02020603050405020304" pitchFamily="18" charset="0"/>
              </a:rPr>
              <a:t>，指令指针寄存器</a:t>
            </a:r>
            <a:r>
              <a:rPr lang="en-US" altLang="zh-CN" sz="2000" b="0" dirty="0">
                <a:effectLst/>
                <a:cs typeface="Times New Roman" panose="02020603050405020304" pitchFamily="18" charset="0"/>
              </a:rPr>
              <a:t>IP</a:t>
            </a:r>
            <a:r>
              <a:rPr lang="zh-CN" altLang="zh-CN" sz="2000" b="0" dirty="0">
                <a:effectLst/>
                <a:cs typeface="Times New Roman" panose="02020603050405020304" pitchFamily="18" charset="0"/>
              </a:rPr>
              <a:t>的初值为</a:t>
            </a:r>
            <a:r>
              <a:rPr lang="en-US" altLang="zh-CN" sz="2000" b="0" dirty="0">
                <a:effectLst/>
                <a:cs typeface="Times New Roman" panose="02020603050405020304" pitchFamily="18" charset="0"/>
              </a:rPr>
              <a:t>0x0000</a:t>
            </a:r>
            <a:r>
              <a:rPr lang="zh-CN" altLang="zh-CN" sz="2000" b="0" dirty="0">
                <a:effectLst/>
                <a:cs typeface="Times New Roman" panose="02020603050405020304" pitchFamily="18" charset="0"/>
              </a:rPr>
              <a:t>，</a:t>
            </a:r>
            <a:r>
              <a:rPr lang="en-US" altLang="zh-CN" sz="2000" b="0" dirty="0">
                <a:effectLst/>
                <a:ea typeface="楷体" panose="02010609060101010101" pitchFamily="49" charset="-122"/>
                <a:cs typeface="Times New Roman" panose="02020603050405020304" pitchFamily="18" charset="0"/>
              </a:rPr>
              <a:t>CS:IP</a:t>
            </a:r>
            <a:r>
              <a:rPr lang="zh-CN" altLang="zh-CN" sz="2000" b="0" dirty="0">
                <a:effectLst/>
                <a:ea typeface="楷体" panose="02010609060101010101" pitchFamily="49" charset="-122"/>
                <a:cs typeface="Times New Roman" panose="02020603050405020304" pitchFamily="18" charset="0"/>
              </a:rPr>
              <a:t>地址存放的是一条跳转指令</a:t>
            </a:r>
            <a:r>
              <a:rPr lang="zh-CN" altLang="zh-CN" sz="2000" b="0" dirty="0">
                <a:effectLst/>
                <a:cs typeface="Times New Roman" panose="02020603050405020304" pitchFamily="18" charset="0"/>
              </a:rPr>
              <a:t>；</a:t>
            </a:r>
          </a:p>
          <a:p>
            <a:pPr marL="914400" lvl="1" indent="-457200">
              <a:lnSpc>
                <a:spcPct val="110000"/>
              </a:lnSpc>
              <a:buClr>
                <a:srgbClr val="00B050"/>
              </a:buClr>
              <a:buFont typeface="Wingdings" panose="05000000000000000000" pitchFamily="2" charset="2"/>
              <a:buChar char="u"/>
              <a:defRPr/>
            </a:pPr>
            <a:r>
              <a:rPr lang="zh-CN" altLang="zh-CN" sz="2000" b="0" dirty="0">
                <a:effectLst/>
                <a:cs typeface="Times New Roman" panose="02020603050405020304" pitchFamily="18" charset="0"/>
              </a:rPr>
              <a:t>跳转至</a:t>
            </a:r>
            <a:r>
              <a:rPr lang="en-US" altLang="zh-CN" sz="2000" b="0" dirty="0">
                <a:effectLst/>
                <a:cs typeface="Times New Roman" panose="02020603050405020304" pitchFamily="18" charset="0"/>
              </a:rPr>
              <a:t>ROM</a:t>
            </a:r>
            <a:r>
              <a:rPr lang="zh-CN" altLang="zh-CN" sz="2000" b="0" dirty="0">
                <a:effectLst/>
                <a:cs typeface="Times New Roman" panose="02020603050405020304" pitchFamily="18" charset="0"/>
              </a:rPr>
              <a:t>中</a:t>
            </a:r>
            <a:r>
              <a:rPr lang="en-US" altLang="zh-CN" sz="2000" b="0" dirty="0">
                <a:effectLst/>
                <a:cs typeface="Times New Roman" panose="02020603050405020304" pitchFamily="18" charset="0"/>
              </a:rPr>
              <a:t>BIOS</a:t>
            </a:r>
            <a:r>
              <a:rPr lang="zh-CN" altLang="zh-CN" sz="2000" b="0" dirty="0">
                <a:effectLst/>
                <a:cs typeface="Times New Roman" panose="02020603050405020304" pitchFamily="18" charset="0"/>
              </a:rPr>
              <a:t>的入口地址</a:t>
            </a:r>
            <a:r>
              <a:rPr lang="en-US" altLang="zh-CN" sz="2000" b="0" dirty="0">
                <a:effectLst/>
                <a:cs typeface="Times New Roman" panose="02020603050405020304" pitchFamily="18" charset="0"/>
              </a:rPr>
              <a:t>0xFFFFFFF0</a:t>
            </a:r>
            <a:r>
              <a:rPr lang="zh-CN" altLang="zh-CN" sz="2000" b="0" dirty="0">
                <a:effectLst/>
                <a:cs typeface="Times New Roman" panose="02020603050405020304" pitchFamily="18" charset="0"/>
              </a:rPr>
              <a:t>（复位向量地址），启动</a:t>
            </a:r>
            <a:r>
              <a:rPr lang="en-US" altLang="zh-CN" sz="2000" b="0" dirty="0">
                <a:effectLst/>
                <a:cs typeface="Times New Roman" panose="02020603050405020304" pitchFamily="18" charset="0"/>
              </a:rPr>
              <a:t>BIOS</a:t>
            </a:r>
            <a:r>
              <a:rPr lang="zh-CN" altLang="zh-CN" sz="2000" b="0" dirty="0">
                <a:effectLst/>
                <a:cs typeface="Times New Roman" panose="02020603050405020304" pitchFamily="18" charset="0"/>
              </a:rPr>
              <a:t>；</a:t>
            </a:r>
          </a:p>
          <a:p>
            <a:pPr marL="914400" lvl="1" indent="-457200">
              <a:lnSpc>
                <a:spcPct val="110000"/>
              </a:lnSpc>
              <a:buClr>
                <a:srgbClr val="00B050"/>
              </a:buClr>
              <a:buFont typeface="Wingdings" panose="05000000000000000000" pitchFamily="2" charset="2"/>
              <a:buChar char="u"/>
              <a:defRPr/>
            </a:pPr>
            <a:r>
              <a:rPr lang="en-US" altLang="zh-CN" sz="2000" b="0" dirty="0">
                <a:effectLst/>
                <a:cs typeface="Times New Roman" panose="02020603050405020304" pitchFamily="18" charset="0"/>
              </a:rPr>
              <a:t>BIOS</a:t>
            </a:r>
            <a:r>
              <a:rPr lang="zh-CN" altLang="zh-CN" sz="2000" b="0" dirty="0">
                <a:effectLst/>
                <a:cs typeface="Times New Roman" panose="02020603050405020304" pitchFamily="18" charset="0"/>
              </a:rPr>
              <a:t>进行上电自检，若无错误则初始化基本硬件、允许用户进行参数配置，之后将第一个启动设备的第一个扇区加载到系统</a:t>
            </a:r>
            <a:r>
              <a:rPr lang="en-US" altLang="zh-CN" sz="2000" b="0" dirty="0">
                <a:effectLst/>
                <a:cs typeface="Times New Roman" panose="02020603050405020304" pitchFamily="18" charset="0"/>
              </a:rPr>
              <a:t>RAM</a:t>
            </a:r>
            <a:r>
              <a:rPr lang="zh-CN" altLang="zh-CN" sz="2000" b="0" dirty="0">
                <a:effectLst/>
                <a:cs typeface="Times New Roman" panose="02020603050405020304" pitchFamily="18" charset="0"/>
              </a:rPr>
              <a:t>的</a:t>
            </a:r>
            <a:r>
              <a:rPr lang="en-US" altLang="zh-CN" sz="2000" b="0" dirty="0">
                <a:effectLst/>
                <a:cs typeface="Times New Roman" panose="02020603050405020304" pitchFamily="18" charset="0"/>
              </a:rPr>
              <a:t>0x7c000</a:t>
            </a:r>
            <a:r>
              <a:rPr lang="zh-CN" altLang="zh-CN" sz="2000" b="0" dirty="0">
                <a:effectLst/>
                <a:cs typeface="Times New Roman" panose="02020603050405020304" pitchFamily="18" charset="0"/>
              </a:rPr>
              <a:t>地址，启动</a:t>
            </a:r>
            <a:r>
              <a:rPr lang="en-US" altLang="zh-CN" sz="2000" b="0" dirty="0">
                <a:effectLst/>
                <a:cs typeface="Times New Roman" panose="02020603050405020304" pitchFamily="18" charset="0"/>
              </a:rPr>
              <a:t>MBR</a:t>
            </a:r>
            <a:r>
              <a:rPr lang="zh-CN" altLang="zh-CN" sz="2000" b="0" dirty="0">
                <a:effectLst/>
                <a:cs typeface="Times New Roman" panose="02020603050405020304" pitchFamily="18" charset="0"/>
              </a:rPr>
              <a:t>中的引导程序，进入引导的第一阶段；</a:t>
            </a:r>
          </a:p>
          <a:p>
            <a:pPr marL="914400" lvl="1" indent="-457200">
              <a:lnSpc>
                <a:spcPct val="110000"/>
              </a:lnSpc>
              <a:buClr>
                <a:srgbClr val="00B050"/>
              </a:buClr>
              <a:buFont typeface="Wingdings" panose="05000000000000000000" pitchFamily="2" charset="2"/>
              <a:buChar char="u"/>
              <a:defRPr/>
            </a:pPr>
            <a:r>
              <a:rPr lang="zh-CN" altLang="zh-CN" sz="2000" b="0" dirty="0">
                <a:effectLst/>
                <a:cs typeface="Times New Roman" panose="02020603050405020304" pitchFamily="18" charset="0"/>
              </a:rPr>
              <a:t>调用</a:t>
            </a:r>
            <a:r>
              <a:rPr lang="en-US" altLang="zh-CN" sz="2000" b="0" dirty="0">
                <a:effectLst/>
                <a:cs typeface="Times New Roman" panose="02020603050405020304" pitchFamily="18" charset="0"/>
              </a:rPr>
              <a:t>Windows MBR Loader</a:t>
            </a:r>
            <a:r>
              <a:rPr lang="zh-CN" altLang="zh-CN" sz="2000" b="0" dirty="0">
                <a:effectLst/>
                <a:cs typeface="Times New Roman" panose="02020603050405020304" pitchFamily="18" charset="0"/>
              </a:rPr>
              <a:t>或</a:t>
            </a:r>
            <a:r>
              <a:rPr lang="en-US" altLang="zh-CN" sz="2000" b="0" dirty="0">
                <a:effectLst/>
                <a:cs typeface="Times New Roman" panose="02020603050405020304" pitchFamily="18" charset="0"/>
              </a:rPr>
              <a:t>LILO</a:t>
            </a:r>
            <a:r>
              <a:rPr lang="zh-CN" altLang="zh-CN" sz="2000" b="0" dirty="0">
                <a:effectLst/>
                <a:cs typeface="Times New Roman" panose="02020603050405020304" pitchFamily="18" charset="0"/>
              </a:rPr>
              <a:t>、</a:t>
            </a:r>
            <a:r>
              <a:rPr lang="en-US" altLang="zh-CN" sz="2000" b="0" dirty="0">
                <a:effectLst/>
                <a:cs typeface="Times New Roman" panose="02020603050405020304" pitchFamily="18" charset="0"/>
              </a:rPr>
              <a:t>GRUB</a:t>
            </a:r>
            <a:r>
              <a:rPr lang="zh-CN" altLang="zh-CN" sz="2000" b="0" dirty="0">
                <a:effectLst/>
                <a:cs typeface="Times New Roman" panose="02020603050405020304" pitchFamily="18" charset="0"/>
              </a:rPr>
              <a:t>、</a:t>
            </a:r>
            <a:r>
              <a:rPr lang="en-US" altLang="zh-CN" sz="2000" b="0" dirty="0" err="1">
                <a:effectLst/>
                <a:cs typeface="Times New Roman" panose="02020603050405020304" pitchFamily="18" charset="0"/>
              </a:rPr>
              <a:t>WinGrub</a:t>
            </a:r>
            <a:r>
              <a:rPr lang="zh-CN" altLang="zh-CN" sz="2000" b="0" dirty="0">
                <a:effectLst/>
                <a:cs typeface="Times New Roman" panose="02020603050405020304" pitchFamily="18" charset="0"/>
              </a:rPr>
              <a:t>等引导程序运行，进入引导的第二阶段；</a:t>
            </a:r>
          </a:p>
          <a:p>
            <a:pPr marL="914400" lvl="1" indent="-457200">
              <a:lnSpc>
                <a:spcPct val="110000"/>
              </a:lnSpc>
              <a:buClr>
                <a:srgbClr val="00B050"/>
              </a:buClr>
              <a:buFont typeface="Wingdings" panose="05000000000000000000" pitchFamily="2" charset="2"/>
              <a:buChar char="u"/>
              <a:defRPr/>
            </a:pPr>
            <a:r>
              <a:rPr lang="zh-CN" altLang="zh-CN" sz="2000" b="0" dirty="0">
                <a:effectLst/>
                <a:cs typeface="Times New Roman" panose="02020603050405020304" pitchFamily="18" charset="0"/>
              </a:rPr>
              <a:t>引导程序调用</a:t>
            </a:r>
            <a:r>
              <a:rPr lang="en-US" altLang="zh-CN" sz="2000" b="0" dirty="0">
                <a:effectLst/>
                <a:cs typeface="Times New Roman" panose="02020603050405020304" pitchFamily="18" charset="0"/>
              </a:rPr>
              <a:t>OS Boot Loader</a:t>
            </a:r>
            <a:r>
              <a:rPr lang="zh-CN" altLang="zh-CN" sz="2000" b="0" dirty="0">
                <a:effectLst/>
                <a:cs typeface="Times New Roman" panose="02020603050405020304" pitchFamily="18" charset="0"/>
              </a:rPr>
              <a:t>把用户选择的操作系统内核加载到内存，并跳转到操作系统入口地址开始执行；此时计算机的控制权交给了操作系统，基本的启动过程完成。</a:t>
            </a:r>
            <a:endParaRPr lang="zh-CN" altLang="en-US" b="0" dirty="0">
              <a:cs typeface="Times New Roman" panose="02020603050405020304" pitchFamily="18" charset="0"/>
            </a:endParaRPr>
          </a:p>
        </p:txBody>
      </p:sp>
    </p:spTree>
    <p:extLst>
      <p:ext uri="{BB962C8B-B14F-4D97-AF65-F5344CB8AC3E}">
        <p14:creationId xmlns:p14="http://schemas.microsoft.com/office/powerpoint/2010/main" val="312649803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7">
                                            <p:txEl>
                                              <p:pRg st="1" end="1"/>
                                            </p:txEl>
                                          </p:spTgt>
                                        </p:tgtEl>
                                        <p:attrNameLst>
                                          <p:attrName>style.opacity</p:attrName>
                                        </p:attrNameLst>
                                      </p:cBhvr>
                                      <p:to>
                                        <p:strVal val="0.5"/>
                                      </p:to>
                                    </p:set>
                                    <p:animEffect filter="image" prLst="opacity: 0.5">
                                      <p:cBhvr rctx="IE">
                                        <p:cTn id="13" dur="indefinite"/>
                                        <p:tgtEl>
                                          <p:spTgt spid="7">
                                            <p:txEl>
                                              <p:pRg st="1" end="1"/>
                                            </p:txEl>
                                          </p:spTgt>
                                        </p:tgtEl>
                                      </p:cBhvr>
                                    </p:animEffec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9" presetClass="emph" presetSubtype="0" nodeType="withEffect">
                                  <p:stCondLst>
                                    <p:cond delay="0"/>
                                  </p:stCondLst>
                                  <p:childTnLst>
                                    <p:set>
                                      <p:cBhvr rctx="PPT">
                                        <p:cTn id="18" dur="indefinite"/>
                                        <p:tgtEl>
                                          <p:spTgt spid="7">
                                            <p:txEl>
                                              <p:pRg st="2" end="2"/>
                                            </p:txEl>
                                          </p:spTgt>
                                        </p:tgtEl>
                                        <p:attrNameLst>
                                          <p:attrName>style.opacity</p:attrName>
                                        </p:attrNameLst>
                                      </p:cBhvr>
                                      <p:to>
                                        <p:strVal val="0.5"/>
                                      </p:to>
                                    </p:set>
                                    <p:animEffect filter="image" prLst="opacity: 0.5">
                                      <p:cBhvr rctx="IE">
                                        <p:cTn id="19" dur="indefinite"/>
                                        <p:tgtEl>
                                          <p:spTgt spid="7">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childTnLst>
                                </p:cTn>
                              </p:par>
                              <p:par>
                                <p:cTn id="24" presetID="9" presetClass="emph" presetSubtype="0" nodeType="withEffect">
                                  <p:stCondLst>
                                    <p:cond delay="0"/>
                                  </p:stCondLst>
                                  <p:childTnLst>
                                    <p:set>
                                      <p:cBhvr rctx="PPT">
                                        <p:cTn id="25" dur="indefinite"/>
                                        <p:tgtEl>
                                          <p:spTgt spid="7">
                                            <p:txEl>
                                              <p:pRg st="3" end="3"/>
                                            </p:txEl>
                                          </p:spTgt>
                                        </p:tgtEl>
                                        <p:attrNameLst>
                                          <p:attrName>style.opacity</p:attrName>
                                        </p:attrNameLst>
                                      </p:cBhvr>
                                      <p:to>
                                        <p:strVal val="0.5"/>
                                      </p:to>
                                    </p:set>
                                    <p:animEffect filter="image" prLst="opacity: 0.5">
                                      <p:cBhvr rctx="IE">
                                        <p:cTn id="26" dur="indefinite"/>
                                        <p:tgtEl>
                                          <p:spTgt spid="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9" presetClass="emph" presetSubtype="0" nodeType="withEffect">
                                  <p:stCondLst>
                                    <p:cond delay="0"/>
                                  </p:stCondLst>
                                  <p:childTnLst>
                                    <p:set>
                                      <p:cBhvr rctx="PPT">
                                        <p:cTn id="32" dur="indefinite"/>
                                        <p:tgtEl>
                                          <p:spTgt spid="7">
                                            <p:txEl>
                                              <p:pRg st="4" end="4"/>
                                            </p:txEl>
                                          </p:spTgt>
                                        </p:tgtEl>
                                        <p:attrNameLst>
                                          <p:attrName>style.opacity</p:attrName>
                                        </p:attrNameLst>
                                      </p:cBhvr>
                                      <p:to>
                                        <p:strVal val="0.5"/>
                                      </p:to>
                                    </p:set>
                                    <p:animEffect filter="image" prLst="opacity: 0.5">
                                      <p:cBhvr rctx="IE">
                                        <p:cTn id="33" dur="indefinite"/>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40</a:t>
            </a:fld>
            <a:endParaRPr lang="zh-CN" altLang="en-US" dirty="0"/>
          </a:p>
        </p:txBody>
      </p:sp>
      <p:sp>
        <p:nvSpPr>
          <p:cNvPr id="5" name="Rectangle 2"/>
          <p:cNvSpPr txBox="1">
            <a:spLocks noChangeArrowheads="1"/>
          </p:cNvSpPr>
          <p:nvPr/>
        </p:nvSpPr>
        <p:spPr>
          <a:xfrm>
            <a:off x="609600" y="1295400"/>
            <a:ext cx="8077200" cy="52578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defRPr/>
            </a:pPr>
            <a:r>
              <a:rPr lang="zh-CN" altLang="en-US"/>
              <a:t>基于嵌入式操作系统</a:t>
            </a:r>
          </a:p>
          <a:p>
            <a:pPr lvl="2">
              <a:defRPr/>
            </a:pPr>
            <a:r>
              <a:rPr lang="zh-CN" altLang="en-US">
                <a:solidFill>
                  <a:srgbClr val="0000FF"/>
                </a:solidFill>
              </a:rPr>
              <a:t>嵌入式操作系统（</a:t>
            </a:r>
            <a:r>
              <a:rPr lang="en-US" altLang="zh-CN">
                <a:solidFill>
                  <a:srgbClr val="0000FF"/>
                </a:solidFill>
              </a:rPr>
              <a:t>EOS</a:t>
            </a:r>
            <a:r>
              <a:rPr lang="zh-CN" altLang="en-US">
                <a:solidFill>
                  <a:srgbClr val="0000FF"/>
                </a:solidFill>
              </a:rPr>
              <a:t>）作为嵌入式硬件和软件的中间层；</a:t>
            </a:r>
          </a:p>
          <a:p>
            <a:pPr lvl="2">
              <a:defRPr/>
            </a:pPr>
            <a:r>
              <a:rPr lang="en-US" altLang="zh-CN">
                <a:solidFill>
                  <a:srgbClr val="0000FF"/>
                </a:solidFill>
              </a:rPr>
              <a:t>EOS</a:t>
            </a:r>
            <a:r>
              <a:rPr lang="zh-CN" altLang="en-US">
                <a:solidFill>
                  <a:srgbClr val="0000FF"/>
                </a:solidFill>
              </a:rPr>
              <a:t>完成对系统软硬件资源管理，如内存、</a:t>
            </a:r>
            <a:r>
              <a:rPr lang="en-US" altLang="zh-CN">
                <a:solidFill>
                  <a:srgbClr val="0000FF"/>
                </a:solidFill>
              </a:rPr>
              <a:t>I/O</a:t>
            </a:r>
            <a:r>
              <a:rPr lang="zh-CN" altLang="en-US">
                <a:solidFill>
                  <a:srgbClr val="0000FF"/>
                </a:solidFill>
              </a:rPr>
              <a:t>、文件系统、图形设备的管理等；</a:t>
            </a:r>
          </a:p>
          <a:p>
            <a:pPr lvl="2">
              <a:defRPr/>
            </a:pPr>
            <a:r>
              <a:rPr lang="en-US" altLang="zh-CN">
                <a:solidFill>
                  <a:srgbClr val="0000FF"/>
                </a:solidFill>
              </a:rPr>
              <a:t>EOS</a:t>
            </a:r>
            <a:r>
              <a:rPr lang="zh-CN" altLang="en-US">
                <a:solidFill>
                  <a:srgbClr val="0000FF"/>
                </a:solidFill>
              </a:rPr>
              <a:t>可支持多任务，实现多任务调度等功能；</a:t>
            </a:r>
          </a:p>
          <a:p>
            <a:pPr lvl="2">
              <a:defRPr/>
            </a:pPr>
            <a:r>
              <a:rPr lang="en-US" altLang="zh-CN">
                <a:solidFill>
                  <a:srgbClr val="0000FF"/>
                </a:solidFill>
              </a:rPr>
              <a:t>EOS</a:t>
            </a:r>
            <a:r>
              <a:rPr lang="zh-CN" altLang="en-US">
                <a:solidFill>
                  <a:srgbClr val="0000FF"/>
                </a:solidFill>
              </a:rPr>
              <a:t>向上提供应用访问接口（</a:t>
            </a:r>
            <a:r>
              <a:rPr lang="en-US" altLang="zh-CN">
                <a:solidFill>
                  <a:srgbClr val="0000FF"/>
                </a:solidFill>
              </a:rPr>
              <a:t>API</a:t>
            </a:r>
            <a:r>
              <a:rPr lang="zh-CN" altLang="en-US">
                <a:solidFill>
                  <a:srgbClr val="0000FF"/>
                </a:solidFill>
              </a:rPr>
              <a:t>），应用软件不需管理底层硬件，开发与调试方便；</a:t>
            </a:r>
          </a:p>
          <a:p>
            <a:pPr lvl="3">
              <a:defRPr/>
            </a:pPr>
            <a:r>
              <a:rPr lang="zh-CN" altLang="en-US">
                <a:latin typeface="+mn-ea"/>
                <a:ea typeface="+mn-ea"/>
              </a:rPr>
              <a:t>如多任务软件，用户只需创建多任务，分配优先级，设置通信方式即可；</a:t>
            </a:r>
          </a:p>
          <a:p>
            <a:pPr lvl="3">
              <a:defRPr/>
            </a:pPr>
            <a:r>
              <a:rPr lang="zh-CN" altLang="en-US">
                <a:latin typeface="+mn-ea"/>
                <a:ea typeface="+mn-ea"/>
              </a:rPr>
              <a:t>如临界区管理，用户采用</a:t>
            </a:r>
            <a:r>
              <a:rPr lang="en-US" altLang="zh-CN">
                <a:latin typeface="+mn-ea"/>
                <a:ea typeface="+mn-ea"/>
              </a:rPr>
              <a:t>EOS</a:t>
            </a:r>
            <a:r>
              <a:rPr lang="zh-CN" altLang="en-US">
                <a:latin typeface="+mn-ea"/>
                <a:ea typeface="+mn-ea"/>
              </a:rPr>
              <a:t>中的信号量等机制即可；</a:t>
            </a:r>
          </a:p>
          <a:p>
            <a:pPr lvl="3">
              <a:defRPr/>
            </a:pPr>
            <a:r>
              <a:rPr lang="en-US" altLang="zh-CN">
                <a:latin typeface="+mn-ea"/>
                <a:ea typeface="+mn-ea"/>
              </a:rPr>
              <a:t>……</a:t>
            </a:r>
          </a:p>
          <a:p>
            <a:pPr lvl="2">
              <a:defRPr/>
            </a:pPr>
            <a:r>
              <a:rPr lang="en-US" altLang="zh-CN">
                <a:solidFill>
                  <a:srgbClr val="0000FF"/>
                </a:solidFill>
              </a:rPr>
              <a:t>EOS</a:t>
            </a:r>
            <a:r>
              <a:rPr lang="zh-CN" altLang="en-US">
                <a:solidFill>
                  <a:srgbClr val="0000FF"/>
                </a:solidFill>
              </a:rPr>
              <a:t>的复杂程度取决于应用需求，如是否需要实时？是否需要抢先式调度？调度是否引起优先级翻转？</a:t>
            </a:r>
            <a:endParaRPr lang="zh-CN" altLang="en-US" dirty="0">
              <a:solidFill>
                <a:srgbClr val="0000FF"/>
              </a:solidFill>
            </a:endParaRPr>
          </a:p>
        </p:txBody>
      </p:sp>
      <p:sp>
        <p:nvSpPr>
          <p:cNvPr id="6" name="Rectangle 3"/>
          <p:cNvSpPr>
            <a:spLocks noChangeArrowheads="1"/>
          </p:cNvSpPr>
          <p:nvPr/>
        </p:nvSpPr>
        <p:spPr bwMode="auto">
          <a:xfrm>
            <a:off x="5334000" y="1219200"/>
            <a:ext cx="3352800" cy="457200"/>
          </a:xfrm>
          <a:prstGeom prst="rect">
            <a:avLst/>
          </a:prstGeom>
          <a:solidFill>
            <a:srgbClr val="CCFFCC"/>
          </a:solidFill>
          <a:ln w="9525">
            <a:solidFill>
              <a:srgbClr val="C0C0C0"/>
            </a:solidFill>
            <a:miter lim="800000"/>
            <a:headEnd/>
            <a:tailEnd/>
          </a:ln>
          <a:effectLst/>
        </p:spPr>
        <p:txBody>
          <a:bodyPr wrap="none" lIns="90000" tIns="46800" rIns="90000" bIns="46800" anchor="ctr"/>
          <a:lstStyle/>
          <a:p>
            <a:pPr algn="ctr" eaLnBrk="1" hangingPunct="1">
              <a:defRPr/>
            </a:pPr>
            <a:r>
              <a:rPr lang="zh-CN" altLang="en-US" sz="1600" b="1" dirty="0">
                <a:solidFill>
                  <a:srgbClr val="C00000"/>
                </a:solidFill>
              </a:rPr>
              <a:t>硬件（如微处理器，含特定指令集）</a:t>
            </a:r>
          </a:p>
        </p:txBody>
      </p:sp>
      <p:sp>
        <p:nvSpPr>
          <p:cNvPr id="7" name="Rectangle 4"/>
          <p:cNvSpPr>
            <a:spLocks noChangeArrowheads="1"/>
          </p:cNvSpPr>
          <p:nvPr/>
        </p:nvSpPr>
        <p:spPr bwMode="auto">
          <a:xfrm>
            <a:off x="5334000" y="228600"/>
            <a:ext cx="3352800" cy="457200"/>
          </a:xfrm>
          <a:prstGeom prst="rect">
            <a:avLst/>
          </a:prstGeom>
          <a:solidFill>
            <a:srgbClr val="99CCFF"/>
          </a:solidFill>
          <a:ln w="9525">
            <a:solidFill>
              <a:srgbClr val="C0C0C0"/>
            </a:solidFill>
            <a:miter lim="800000"/>
            <a:headEnd/>
            <a:tailEnd/>
          </a:ln>
          <a:effectLst/>
        </p:spPr>
        <p:txBody>
          <a:bodyPr wrap="none" lIns="90000" tIns="46800" rIns="90000" bIns="46800" anchor="ctr"/>
          <a:lstStyle/>
          <a:p>
            <a:pPr algn="ctr" eaLnBrk="1" hangingPunct="1">
              <a:defRPr/>
            </a:pPr>
            <a:r>
              <a:rPr lang="zh-CN" altLang="en-US" sz="1600" b="1">
                <a:solidFill>
                  <a:srgbClr val="FF9900"/>
                </a:solidFill>
                <a:effectLst>
                  <a:outerShdw blurRad="38100" dist="38100" dir="2700000" algn="tl">
                    <a:srgbClr val="000000"/>
                  </a:outerShdw>
                </a:effectLst>
              </a:rPr>
              <a:t>应用软件</a:t>
            </a:r>
          </a:p>
        </p:txBody>
      </p:sp>
      <p:sp>
        <p:nvSpPr>
          <p:cNvPr id="8" name="Rectangle 5"/>
          <p:cNvSpPr>
            <a:spLocks noChangeArrowheads="1"/>
          </p:cNvSpPr>
          <p:nvPr/>
        </p:nvSpPr>
        <p:spPr bwMode="auto">
          <a:xfrm>
            <a:off x="5334000" y="723899"/>
            <a:ext cx="3352800" cy="457200"/>
          </a:xfrm>
          <a:prstGeom prst="rect">
            <a:avLst/>
          </a:prstGeom>
          <a:solidFill>
            <a:srgbClr val="FFFF99"/>
          </a:solidFill>
          <a:ln w="9525">
            <a:solidFill>
              <a:srgbClr val="C0C0C0"/>
            </a:solidFill>
            <a:miter lim="800000"/>
            <a:headEnd/>
            <a:tailEnd/>
          </a:ln>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kumimoji="0" lang="zh-CN" altLang="en-US" sz="1600">
                <a:solidFill>
                  <a:srgbClr val="006600"/>
                </a:solidFill>
              </a:rPr>
              <a:t>操作系统</a:t>
            </a:r>
          </a:p>
        </p:txBody>
      </p:sp>
    </p:spTree>
    <p:extLst>
      <p:ext uri="{BB962C8B-B14F-4D97-AF65-F5344CB8AC3E}">
        <p14:creationId xmlns:p14="http://schemas.microsoft.com/office/powerpoint/2010/main" val="3823007575"/>
      </p:ext>
    </p:extLst>
  </p:cSld>
  <p:clrMapOvr>
    <a:masterClrMapping/>
  </p:clrMapOvr>
  <p:transition spd="med">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41</a:t>
            </a:fld>
            <a:endParaRPr lang="zh-CN" altLang="en-US" dirty="0"/>
          </a:p>
        </p:txBody>
      </p:sp>
      <p:sp>
        <p:nvSpPr>
          <p:cNvPr id="5" name="Rectangle 3"/>
          <p:cNvSpPr txBox="1">
            <a:spLocks noChangeArrowheads="1"/>
          </p:cNvSpPr>
          <p:nvPr/>
        </p:nvSpPr>
        <p:spPr>
          <a:xfrm>
            <a:off x="609600" y="1143000"/>
            <a:ext cx="6629400" cy="1905000"/>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defRPr/>
            </a:pPr>
            <a:r>
              <a:rPr lang="zh-CN" altLang="en-US" dirty="0"/>
              <a:t>复杂计算系统开发流程</a:t>
            </a:r>
          </a:p>
        </p:txBody>
      </p:sp>
      <p:graphicFrame>
        <p:nvGraphicFramePr>
          <p:cNvPr id="6" name="Object 4"/>
          <p:cNvGraphicFramePr>
            <a:graphicFrameLocks noGrp="1" noChangeAspect="1"/>
          </p:cNvGraphicFramePr>
          <p:nvPr>
            <p:ph sz="half" idx="4294967295"/>
            <p:extLst>
              <p:ext uri="{D42A27DB-BD31-4B8C-83A1-F6EECF244321}">
                <p14:modId xmlns:p14="http://schemas.microsoft.com/office/powerpoint/2010/main" val="2574251479"/>
              </p:ext>
            </p:extLst>
          </p:nvPr>
        </p:nvGraphicFramePr>
        <p:xfrm>
          <a:off x="2209800" y="1907038"/>
          <a:ext cx="4610100" cy="3865112"/>
        </p:xfrm>
        <a:graphic>
          <a:graphicData uri="http://schemas.openxmlformats.org/presentationml/2006/ole">
            <mc:AlternateContent xmlns:mc="http://schemas.openxmlformats.org/markup-compatibility/2006">
              <mc:Choice xmlns:v="urn:schemas-microsoft-com:vml" Requires="v">
                <p:oleObj spid="_x0000_s4206" name="Visio" r:id="rId3" imgW="4972028" imgH="4162476" progId="Visio.Drawing.11">
                  <p:embed/>
                </p:oleObj>
              </mc:Choice>
              <mc:Fallback>
                <p:oleObj name="Visio" r:id="rId3" imgW="4972028" imgH="416247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2209800" y="1907038"/>
                        <a:ext cx="4610100" cy="38651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94709774"/>
      </p:ext>
    </p:extLst>
  </p:cSld>
  <p:clrMapOvr>
    <a:masterClrMapping/>
  </p:clrMapOvr>
  <p:transition spd="med">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42</a:t>
            </a:fld>
            <a:endParaRPr lang="zh-CN" altLang="en-US" dirty="0"/>
          </a:p>
        </p:txBody>
      </p:sp>
      <p:sp>
        <p:nvSpPr>
          <p:cNvPr id="5" name="Rectangle 2"/>
          <p:cNvSpPr txBox="1">
            <a:spLocks noChangeArrowheads="1"/>
          </p:cNvSpPr>
          <p:nvPr/>
        </p:nvSpPr>
        <p:spPr>
          <a:xfrm>
            <a:off x="609600" y="527050"/>
            <a:ext cx="8229600" cy="463550"/>
          </a:xfrm>
          <a:prstGeom prst="rect">
            <a:avLst/>
          </a:prstGeom>
        </p:spPr>
        <p:txBody>
          <a:bodyPr vert="horz" lIns="91440" tIns="45720" rIns="91440" bIns="45720" rtlCol="0" anchor="t">
            <a:noAutofit/>
          </a:bodyPr>
          <a:lstStyle>
            <a:lvl1pPr algn="l" defTabSz="457207" rtl="0" eaLnBrk="1" latinLnBrk="0" hangingPunct="1">
              <a:spcBef>
                <a:spcPct val="0"/>
              </a:spcBef>
              <a:buNone/>
              <a:defRPr sz="2800" b="0" i="0" kern="1200">
                <a:solidFill>
                  <a:srgbClr val="C0000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zh-CN" altLang="en-US" dirty="0"/>
              <a:t>应用软件</a:t>
            </a:r>
          </a:p>
        </p:txBody>
      </p:sp>
      <p:sp>
        <p:nvSpPr>
          <p:cNvPr id="6" name="Rectangle 3"/>
          <p:cNvSpPr txBox="1">
            <a:spLocks noChangeArrowheads="1"/>
          </p:cNvSpPr>
          <p:nvPr/>
        </p:nvSpPr>
        <p:spPr>
          <a:xfrm>
            <a:off x="609600" y="1295400"/>
            <a:ext cx="8077200" cy="4602163"/>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nSpc>
                <a:spcPct val="90000"/>
              </a:lnSpc>
              <a:defRPr/>
            </a:pPr>
            <a:r>
              <a:rPr lang="zh-CN" altLang="en-US"/>
              <a:t>嵌入式系统的应用软件一般需要自主开发</a:t>
            </a:r>
          </a:p>
          <a:p>
            <a:pPr>
              <a:lnSpc>
                <a:spcPct val="90000"/>
              </a:lnSpc>
              <a:defRPr/>
            </a:pPr>
            <a:r>
              <a:rPr lang="zh-CN" altLang="en-US"/>
              <a:t>嵌入式应用软件各具特色和功能</a:t>
            </a:r>
          </a:p>
          <a:p>
            <a:pPr lvl="1">
              <a:defRPr/>
            </a:pPr>
            <a:r>
              <a:rPr lang="zh-CN" altLang="en-US"/>
              <a:t>例如常用的应用软件用于</a:t>
            </a:r>
            <a:r>
              <a:rPr lang="en-US" altLang="zh-CN"/>
              <a:t>PDA</a:t>
            </a:r>
            <a:r>
              <a:rPr lang="zh-CN" altLang="en-US"/>
              <a:t>上，记事本、通讯录、计算器等；</a:t>
            </a:r>
          </a:p>
          <a:p>
            <a:pPr lvl="1">
              <a:defRPr/>
            </a:pPr>
            <a:r>
              <a:rPr lang="zh-CN" altLang="en-US"/>
              <a:t>应用于工业现场总线领域的控制软件等；</a:t>
            </a:r>
          </a:p>
          <a:p>
            <a:pPr lvl="1">
              <a:defRPr/>
            </a:pPr>
            <a:r>
              <a:rPr lang="zh-CN" altLang="en-US"/>
              <a:t>应用软件的开发基于操作系统、网络通信协议栈、图形用户接口、文件系统等一系列的低层</a:t>
            </a:r>
            <a:r>
              <a:rPr lang="en-US" altLang="zh-CN"/>
              <a:t>API</a:t>
            </a:r>
            <a:r>
              <a:rPr lang="zh-CN" altLang="en-US"/>
              <a:t>； </a:t>
            </a:r>
          </a:p>
        </p:txBody>
      </p:sp>
    </p:spTree>
    <p:extLst>
      <p:ext uri="{BB962C8B-B14F-4D97-AF65-F5344CB8AC3E}">
        <p14:creationId xmlns:p14="http://schemas.microsoft.com/office/powerpoint/2010/main" val="4232673840"/>
      </p:ext>
    </p:extLst>
  </p:cSld>
  <p:clrMapOvr>
    <a:masterClrMapping/>
  </p:clrMapOvr>
  <p:transition spd="med">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lnSpc>
                <a:spcPct val="100000"/>
              </a:lnSpc>
              <a:spcBef>
                <a:spcPct val="0"/>
              </a:spcBef>
              <a:spcAft>
                <a:spcPct val="0"/>
              </a:spcAft>
              <a:buClrTx/>
              <a:buSzTx/>
              <a:buFontTx/>
              <a:buNone/>
            </a:pPr>
            <a:fld id="{F0CA9058-4B2C-4631-B0EC-A71BED9CA8C5}" type="slidenum">
              <a:rPr kumimoji="0" lang="en-US" altLang="zh-CN" sz="1400" b="0" smtClean="0">
                <a:solidFill>
                  <a:srgbClr val="FF99FF"/>
                </a:solidFill>
              </a:rPr>
              <a:pPr algn="r">
                <a:lnSpc>
                  <a:spcPct val="100000"/>
                </a:lnSpc>
                <a:spcBef>
                  <a:spcPct val="0"/>
                </a:spcBef>
                <a:spcAft>
                  <a:spcPct val="0"/>
                </a:spcAft>
                <a:buClrTx/>
                <a:buSzTx/>
                <a:buFontTx/>
                <a:buNone/>
              </a:pPr>
              <a:t>43</a:t>
            </a:fld>
            <a:endParaRPr kumimoji="0" lang="en-US" altLang="zh-CN" sz="1400" b="0">
              <a:solidFill>
                <a:srgbClr val="FF99FF"/>
              </a:solidFill>
            </a:endParaRPr>
          </a:p>
        </p:txBody>
      </p:sp>
      <p:sp>
        <p:nvSpPr>
          <p:cNvPr id="229378" name="Rectangle 2"/>
          <p:cNvSpPr>
            <a:spLocks noGrp="1" noChangeArrowheads="1"/>
          </p:cNvSpPr>
          <p:nvPr>
            <p:ph type="title"/>
          </p:nvPr>
        </p:nvSpPr>
        <p:spPr/>
        <p:txBody>
          <a:bodyPr/>
          <a:lstStyle/>
          <a:p>
            <a:pPr eaLnBrk="1" hangingPunct="1">
              <a:defRPr/>
            </a:pPr>
            <a:endParaRPr lang="zh-CN" altLang="zh-CN"/>
          </a:p>
        </p:txBody>
      </p:sp>
      <p:sp>
        <p:nvSpPr>
          <p:cNvPr id="67588" name="Rectangle 3"/>
          <p:cNvSpPr>
            <a:spLocks noGrp="1" noChangeArrowheads="1"/>
          </p:cNvSpPr>
          <p:nvPr>
            <p:ph type="body" idx="1"/>
          </p:nvPr>
        </p:nvSpPr>
        <p:spPr/>
        <p:txBody>
          <a:bodyPr/>
          <a:lstStyle/>
          <a:p>
            <a:pPr eaLnBrk="1" hangingPunct="1"/>
            <a:r>
              <a:rPr lang="zh-CN" altLang="en-US" b="0" dirty="0">
                <a:effectLst/>
              </a:rPr>
              <a:t>小结</a:t>
            </a:r>
          </a:p>
          <a:p>
            <a:pPr lvl="1" eaLnBrk="1" hangingPunct="1"/>
            <a:r>
              <a:rPr lang="zh-CN" altLang="en-US" b="0" dirty="0">
                <a:effectLst/>
              </a:rPr>
              <a:t>由启动过程的分析对比导入；</a:t>
            </a:r>
            <a:endParaRPr lang="en-US" altLang="zh-CN" b="0" dirty="0">
              <a:effectLst/>
            </a:endParaRPr>
          </a:p>
          <a:p>
            <a:pPr lvl="1" eaLnBrk="1" hangingPunct="1"/>
            <a:r>
              <a:rPr lang="zh-CN" altLang="en-US" b="0" dirty="0">
                <a:effectLst/>
              </a:rPr>
              <a:t>嵌入式软件系统结构与基本组成；</a:t>
            </a:r>
          </a:p>
          <a:p>
            <a:pPr lvl="2"/>
            <a:r>
              <a:rPr lang="en-US" altLang="zh-CN" b="0" dirty="0">
                <a:effectLst/>
              </a:rPr>
              <a:t>ROM Monitor</a:t>
            </a:r>
            <a:r>
              <a:rPr lang="zh-CN" altLang="en-US" b="0" dirty="0">
                <a:effectLst/>
              </a:rPr>
              <a:t>、</a:t>
            </a:r>
            <a:r>
              <a:rPr lang="en-US" altLang="zh-CN" b="0" dirty="0">
                <a:effectLst/>
              </a:rPr>
              <a:t>Bootloader</a:t>
            </a:r>
            <a:r>
              <a:rPr lang="zh-CN" altLang="en-US" b="0" dirty="0">
                <a:effectLst/>
              </a:rPr>
              <a:t>、</a:t>
            </a:r>
            <a:r>
              <a:rPr lang="en-US" altLang="zh-CN" b="0" dirty="0">
                <a:effectLst/>
              </a:rPr>
              <a:t>BSP</a:t>
            </a:r>
            <a:r>
              <a:rPr lang="zh-CN" altLang="en-US" b="0" dirty="0">
                <a:effectLst/>
              </a:rPr>
              <a:t>概念，功能、运行流程以及与</a:t>
            </a:r>
            <a:r>
              <a:rPr lang="en-US" altLang="zh-CN" b="0" dirty="0">
                <a:effectLst/>
              </a:rPr>
              <a:t>PC BIOS</a:t>
            </a:r>
            <a:r>
              <a:rPr lang="zh-CN" altLang="en-US" b="0" dirty="0">
                <a:effectLst/>
              </a:rPr>
              <a:t>的区别与联系；</a:t>
            </a:r>
            <a:endParaRPr lang="en-US" altLang="zh-CN" b="0" dirty="0">
              <a:effectLst/>
            </a:endParaRPr>
          </a:p>
          <a:p>
            <a:pPr lvl="2"/>
            <a:r>
              <a:rPr lang="zh-CN" altLang="en-US" dirty="0"/>
              <a:t>基本组件；</a:t>
            </a:r>
            <a:endParaRPr lang="en-US" altLang="zh-CN" b="0" dirty="0">
              <a:effectLst/>
            </a:endParaRPr>
          </a:p>
          <a:p>
            <a:pPr lvl="1" eaLnBrk="1" hangingPunct="1"/>
            <a:r>
              <a:rPr lang="zh-CN" altLang="en-US" b="0" dirty="0">
                <a:effectLst/>
              </a:rPr>
              <a:t>嵌入式软件的基本开发方法等。</a:t>
            </a:r>
            <a:endParaRPr lang="en-US" altLang="zh-CN" b="0" dirty="0">
              <a:effectLst/>
            </a:endParaRPr>
          </a:p>
          <a:p>
            <a:pPr lvl="1" eaLnBrk="1" hangingPunct="1"/>
            <a:endParaRPr lang="en-US" altLang="zh-CN" dirty="0"/>
          </a:p>
          <a:p>
            <a:r>
              <a:rPr lang="zh-CN" altLang="en-US" b="0">
                <a:effectLst/>
              </a:rPr>
              <a:t>作业</a:t>
            </a:r>
            <a:endParaRPr lang="en-US" altLang="zh-CN" b="0" dirty="0">
              <a:effectLst/>
            </a:endParaRPr>
          </a:p>
        </p:txBody>
      </p:sp>
    </p:spTree>
    <p:extLst>
      <p:ext uri="{BB962C8B-B14F-4D97-AF65-F5344CB8AC3E}">
        <p14:creationId xmlns:p14="http://schemas.microsoft.com/office/powerpoint/2010/main" val="1380018333"/>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5</a:t>
            </a:fld>
            <a:endParaRPr lang="zh-CN" altLang="en-US" dirty="0"/>
          </a:p>
        </p:txBody>
      </p:sp>
      <p:sp>
        <p:nvSpPr>
          <p:cNvPr id="6" name="标题 1"/>
          <p:cNvSpPr>
            <a:spLocks noGrp="1"/>
          </p:cNvSpPr>
          <p:nvPr>
            <p:ph type="title"/>
          </p:nvPr>
        </p:nvSpPr>
        <p:spPr>
          <a:xfrm>
            <a:off x="609600" y="304800"/>
            <a:ext cx="8229600" cy="685800"/>
          </a:xfrm>
        </p:spPr>
        <p:txBody>
          <a:bodyPr/>
          <a:lstStyle/>
          <a:p>
            <a:pPr>
              <a:defRPr/>
            </a:pPr>
            <a:endParaRPr lang="zh-CN" altLang="en-US"/>
          </a:p>
        </p:txBody>
      </p:sp>
      <p:sp>
        <p:nvSpPr>
          <p:cNvPr id="7" name="内容占位符 2"/>
          <p:cNvSpPr>
            <a:spLocks noGrp="1"/>
          </p:cNvSpPr>
          <p:nvPr>
            <p:ph idx="1"/>
          </p:nvPr>
        </p:nvSpPr>
        <p:spPr>
          <a:xfrm>
            <a:off x="609600" y="1295400"/>
            <a:ext cx="8077200" cy="4602163"/>
          </a:xfrm>
        </p:spPr>
        <p:txBody>
          <a:bodyPr/>
          <a:lstStyle/>
          <a:p>
            <a:pPr>
              <a:defRPr/>
            </a:pPr>
            <a:r>
              <a:rPr lang="zh-CN" altLang="zh-CN" dirty="0">
                <a:effectLst/>
              </a:rPr>
              <a:t>嵌入式系统的引导与启动过程</a:t>
            </a:r>
            <a:endParaRPr lang="en-US" altLang="zh-CN" dirty="0">
              <a:effectLst/>
            </a:endParaRPr>
          </a:p>
          <a:p>
            <a:pPr lvl="1">
              <a:defRPr/>
            </a:pPr>
            <a:r>
              <a:rPr lang="en-US" altLang="zh-CN" b="0" dirty="0">
                <a:effectLst/>
              </a:rPr>
              <a:t>MCS-51 MCU</a:t>
            </a:r>
            <a:r>
              <a:rPr lang="zh-CN" altLang="zh-CN" b="0" dirty="0">
                <a:effectLst/>
              </a:rPr>
              <a:t>的软件启动</a:t>
            </a:r>
            <a:endParaRPr lang="en-US" altLang="zh-CN" b="0" dirty="0">
              <a:effectLst/>
            </a:endParaRPr>
          </a:p>
          <a:p>
            <a:pPr lvl="2">
              <a:defRPr/>
            </a:pPr>
            <a:r>
              <a:rPr lang="zh-CN" altLang="zh-CN" b="0" dirty="0">
                <a:solidFill>
                  <a:schemeClr val="bg1"/>
                </a:solidFill>
                <a:effectLst/>
              </a:rPr>
              <a:t>上电复位</a:t>
            </a:r>
            <a:r>
              <a:rPr lang="zh-CN" altLang="en-US" b="0" dirty="0">
                <a:solidFill>
                  <a:schemeClr val="bg1"/>
                </a:solidFill>
                <a:effectLst/>
              </a:rPr>
              <a:t>，</a:t>
            </a:r>
            <a:r>
              <a:rPr lang="en-US" altLang="zh-CN" b="0" dirty="0">
                <a:solidFill>
                  <a:schemeClr val="bg1"/>
                </a:solidFill>
                <a:effectLst/>
              </a:rPr>
              <a:t>PC</a:t>
            </a:r>
            <a:r>
              <a:rPr lang="zh-CN" altLang="zh-CN" b="0" dirty="0">
                <a:solidFill>
                  <a:schemeClr val="bg1"/>
                </a:solidFill>
                <a:effectLst/>
              </a:rPr>
              <a:t>寄存器的初值为</a:t>
            </a:r>
            <a:r>
              <a:rPr lang="en-US" altLang="zh-CN" b="0" dirty="0">
                <a:solidFill>
                  <a:schemeClr val="bg1"/>
                </a:solidFill>
                <a:effectLst/>
              </a:rPr>
              <a:t>0x0000</a:t>
            </a:r>
            <a:r>
              <a:rPr lang="zh-CN" altLang="en-US" b="0" dirty="0">
                <a:solidFill>
                  <a:schemeClr val="bg1"/>
                </a:solidFill>
                <a:effectLst/>
              </a:rPr>
              <a:t>；</a:t>
            </a:r>
            <a:endParaRPr lang="en-US" altLang="zh-CN" b="0" dirty="0">
              <a:solidFill>
                <a:schemeClr val="bg1"/>
              </a:solidFill>
              <a:effectLst/>
            </a:endParaRPr>
          </a:p>
          <a:p>
            <a:pPr lvl="2">
              <a:defRPr/>
            </a:pPr>
            <a:r>
              <a:rPr lang="en-US" altLang="zh-CN" b="0" dirty="0">
                <a:solidFill>
                  <a:schemeClr val="bg1"/>
                </a:solidFill>
                <a:effectLst/>
              </a:rPr>
              <a:t>0000H</a:t>
            </a:r>
            <a:r>
              <a:rPr lang="zh-CN" altLang="zh-CN" b="0" dirty="0">
                <a:solidFill>
                  <a:schemeClr val="bg1"/>
                </a:solidFill>
                <a:effectLst/>
              </a:rPr>
              <a:t>、</a:t>
            </a:r>
            <a:r>
              <a:rPr lang="en-US" altLang="zh-CN" b="0" dirty="0">
                <a:solidFill>
                  <a:schemeClr val="bg1"/>
                </a:solidFill>
                <a:effectLst/>
              </a:rPr>
              <a:t>0001H</a:t>
            </a:r>
            <a:r>
              <a:rPr lang="zh-CN" altLang="zh-CN" b="0" dirty="0">
                <a:solidFill>
                  <a:schemeClr val="bg1"/>
                </a:solidFill>
                <a:effectLst/>
              </a:rPr>
              <a:t>、</a:t>
            </a:r>
            <a:r>
              <a:rPr lang="en-US" altLang="zh-CN" b="0" dirty="0">
                <a:solidFill>
                  <a:schemeClr val="bg1"/>
                </a:solidFill>
                <a:effectLst/>
              </a:rPr>
              <a:t>0002H</a:t>
            </a:r>
            <a:r>
              <a:rPr lang="zh-CN" altLang="zh-CN" b="0" dirty="0">
                <a:solidFill>
                  <a:schemeClr val="bg1"/>
                </a:solidFill>
                <a:effectLst/>
              </a:rPr>
              <a:t>这三个单元存放了一条无条件跳转指令，当从该地址执行时将直接跳转到主程序的入口地址。</a:t>
            </a:r>
            <a:endParaRPr lang="en-US" altLang="zh-CN" b="0" dirty="0">
              <a:solidFill>
                <a:schemeClr val="bg1"/>
              </a:solidFill>
              <a:effectLst/>
            </a:endParaRPr>
          </a:p>
          <a:p>
            <a:pPr lvl="1">
              <a:defRPr/>
            </a:pPr>
            <a:r>
              <a:rPr lang="en-US" altLang="zh-CN" b="0" dirty="0">
                <a:effectLst/>
              </a:rPr>
              <a:t>ARM</a:t>
            </a:r>
            <a:r>
              <a:rPr lang="zh-CN" altLang="zh-CN" b="0" dirty="0">
                <a:effectLst/>
              </a:rPr>
              <a:t>处理器的操作系统引导</a:t>
            </a:r>
            <a:endParaRPr lang="en-US" altLang="zh-CN" b="0" dirty="0">
              <a:effectLst/>
            </a:endParaRPr>
          </a:p>
          <a:p>
            <a:pPr lvl="2">
              <a:defRPr/>
            </a:pPr>
            <a:r>
              <a:rPr lang="zh-CN" altLang="zh-CN" b="0" dirty="0">
                <a:solidFill>
                  <a:schemeClr val="bg1"/>
                </a:solidFill>
                <a:effectLst/>
              </a:rPr>
              <a:t>复位后将从</a:t>
            </a:r>
            <a:r>
              <a:rPr lang="en-US" altLang="zh-CN" b="0" dirty="0">
                <a:solidFill>
                  <a:schemeClr val="bg1"/>
                </a:solidFill>
                <a:effectLst/>
              </a:rPr>
              <a:t>0x00000000</a:t>
            </a:r>
            <a:r>
              <a:rPr lang="zh-CN" altLang="zh-CN" b="0" dirty="0">
                <a:solidFill>
                  <a:schemeClr val="bg1"/>
                </a:solidFill>
                <a:effectLst/>
              </a:rPr>
              <a:t>地址开始执行指令</a:t>
            </a:r>
            <a:r>
              <a:rPr lang="zh-CN" altLang="en-US" b="0" dirty="0">
                <a:solidFill>
                  <a:schemeClr val="bg1"/>
                </a:solidFill>
                <a:effectLst/>
              </a:rPr>
              <a:t>；</a:t>
            </a:r>
            <a:endParaRPr lang="en-US" altLang="zh-CN" b="0" dirty="0">
              <a:solidFill>
                <a:schemeClr val="bg1"/>
              </a:solidFill>
              <a:effectLst/>
            </a:endParaRPr>
          </a:p>
          <a:p>
            <a:pPr lvl="2">
              <a:defRPr/>
            </a:pPr>
            <a:endParaRPr lang="en-US" altLang="zh-CN" b="0" dirty="0">
              <a:solidFill>
                <a:schemeClr val="bg1"/>
              </a:solidFill>
              <a:effectLst/>
            </a:endParaRPr>
          </a:p>
          <a:p>
            <a:pPr lvl="1">
              <a:defRPr/>
            </a:pPr>
            <a:endParaRPr lang="zh-CN" altLang="en-US" b="0" dirty="0">
              <a:solidFill>
                <a:schemeClr val="bg1"/>
              </a:solidFill>
            </a:endParaRPr>
          </a:p>
        </p:txBody>
      </p:sp>
    </p:spTree>
    <p:extLst>
      <p:ext uri="{BB962C8B-B14F-4D97-AF65-F5344CB8AC3E}">
        <p14:creationId xmlns:p14="http://schemas.microsoft.com/office/powerpoint/2010/main" val="52621856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9" presetClass="emph" presetSubtype="0" fill="hold" nodeType="withEffect">
                                  <p:stCondLst>
                                    <p:cond delay="0"/>
                                  </p:stCondLst>
                                  <p:childTnLst>
                                    <p:animClr clrSpc="rgb" dir="cw">
                                      <p:cBhvr override="childStyle">
                                        <p:cTn id="10" dur="1000" fill="hold"/>
                                        <p:tgtEl>
                                          <p:spTgt spid="7">
                                            <p:txEl>
                                              <p:pRg st="1" end="1"/>
                                            </p:txEl>
                                          </p:spTgt>
                                        </p:tgtEl>
                                        <p:attrNameLst>
                                          <p:attrName>style.color</p:attrName>
                                        </p:attrNameLst>
                                      </p:cBhvr>
                                      <p:to>
                                        <a:srgbClr val="D8D8D8"/>
                                      </p:to>
                                    </p:animClr>
                                    <p:animClr clrSpc="rgb" dir="cw">
                                      <p:cBhvr>
                                        <p:cTn id="11" dur="1000" fill="hold"/>
                                        <p:tgtEl>
                                          <p:spTgt spid="7">
                                            <p:txEl>
                                              <p:pRg st="1" end="1"/>
                                            </p:txEl>
                                          </p:spTgt>
                                        </p:tgtEl>
                                        <p:attrNameLst>
                                          <p:attrName>fillcolor</p:attrName>
                                        </p:attrNameLst>
                                      </p:cBhvr>
                                      <p:to>
                                        <a:srgbClr val="D8D8D8"/>
                                      </p:to>
                                    </p:animClr>
                                    <p:set>
                                      <p:cBhvr>
                                        <p:cTn id="12" dur="1000" fill="hold"/>
                                        <p:tgtEl>
                                          <p:spTgt spid="7">
                                            <p:txEl>
                                              <p:pRg st="1" end="1"/>
                                            </p:txEl>
                                          </p:spTgt>
                                        </p:tgtEl>
                                        <p:attrNameLst>
                                          <p:attrName>fill.type</p:attrName>
                                        </p:attrNameLst>
                                      </p:cBhvr>
                                      <p:to>
                                        <p:strVal val="solid"/>
                                      </p:to>
                                    </p:set>
                                    <p:set>
                                      <p:cBhvr>
                                        <p:cTn id="13" dur="1000" fill="hold"/>
                                        <p:tgtEl>
                                          <p:spTgt spid="7">
                                            <p:txEl>
                                              <p:pRg st="1" end="1"/>
                                            </p:txEl>
                                          </p:spTgt>
                                        </p:tgtEl>
                                        <p:attrNameLst>
                                          <p:attrName>fill.on</p:attrName>
                                        </p:attrNameLst>
                                      </p:cBhvr>
                                      <p:to>
                                        <p:strVal val="true"/>
                                      </p:to>
                                    </p:set>
                                  </p:childTnLst>
                                </p:cTn>
                              </p:par>
                              <p:par>
                                <p:cTn id="14" presetID="19" presetClass="emph" presetSubtype="0" fill="hold" nodeType="withEffect">
                                  <p:stCondLst>
                                    <p:cond delay="0"/>
                                  </p:stCondLst>
                                  <p:childTnLst>
                                    <p:animClr clrSpc="rgb" dir="cw">
                                      <p:cBhvr override="childStyle">
                                        <p:cTn id="15" dur="1000" fill="hold"/>
                                        <p:tgtEl>
                                          <p:spTgt spid="7">
                                            <p:txEl>
                                              <p:pRg st="2" end="2"/>
                                            </p:txEl>
                                          </p:spTgt>
                                        </p:tgtEl>
                                        <p:attrNameLst>
                                          <p:attrName>style.color</p:attrName>
                                        </p:attrNameLst>
                                      </p:cBhvr>
                                      <p:to>
                                        <a:srgbClr val="D8D8D8"/>
                                      </p:to>
                                    </p:animClr>
                                    <p:animClr clrSpc="rgb" dir="cw">
                                      <p:cBhvr>
                                        <p:cTn id="16" dur="1000" fill="hold"/>
                                        <p:tgtEl>
                                          <p:spTgt spid="7">
                                            <p:txEl>
                                              <p:pRg st="2" end="2"/>
                                            </p:txEl>
                                          </p:spTgt>
                                        </p:tgtEl>
                                        <p:attrNameLst>
                                          <p:attrName>fillcolor</p:attrName>
                                        </p:attrNameLst>
                                      </p:cBhvr>
                                      <p:to>
                                        <a:srgbClr val="D8D8D8"/>
                                      </p:to>
                                    </p:animClr>
                                    <p:set>
                                      <p:cBhvr>
                                        <p:cTn id="17" dur="1000" fill="hold"/>
                                        <p:tgtEl>
                                          <p:spTgt spid="7">
                                            <p:txEl>
                                              <p:pRg st="2" end="2"/>
                                            </p:txEl>
                                          </p:spTgt>
                                        </p:tgtEl>
                                        <p:attrNameLst>
                                          <p:attrName>fill.type</p:attrName>
                                        </p:attrNameLst>
                                      </p:cBhvr>
                                      <p:to>
                                        <p:strVal val="solid"/>
                                      </p:to>
                                    </p:set>
                                    <p:set>
                                      <p:cBhvr>
                                        <p:cTn id="18" dur="1000" fill="hold"/>
                                        <p:tgtEl>
                                          <p:spTgt spid="7">
                                            <p:txEl>
                                              <p:pRg st="2" end="2"/>
                                            </p:txEl>
                                          </p:spTgt>
                                        </p:tgtEl>
                                        <p:attrNameLst>
                                          <p:attrName>fill.on</p:attrName>
                                        </p:attrNameLst>
                                      </p:cBhvr>
                                      <p:to>
                                        <p:strVal val="true"/>
                                      </p:to>
                                    </p:set>
                                  </p:childTnLst>
                                </p:cTn>
                              </p:par>
                              <p:par>
                                <p:cTn id="19" presetID="19" presetClass="emph" presetSubtype="0" fill="hold" nodeType="withEffect">
                                  <p:stCondLst>
                                    <p:cond delay="0"/>
                                  </p:stCondLst>
                                  <p:childTnLst>
                                    <p:animClr clrSpc="rgb" dir="cw">
                                      <p:cBhvr override="childStyle">
                                        <p:cTn id="20" dur="1000" fill="hold"/>
                                        <p:tgtEl>
                                          <p:spTgt spid="7">
                                            <p:txEl>
                                              <p:pRg st="3" end="3"/>
                                            </p:txEl>
                                          </p:spTgt>
                                        </p:tgtEl>
                                        <p:attrNameLst>
                                          <p:attrName>style.color</p:attrName>
                                        </p:attrNameLst>
                                      </p:cBhvr>
                                      <p:to>
                                        <a:srgbClr val="D8D8D8"/>
                                      </p:to>
                                    </p:animClr>
                                    <p:animClr clrSpc="rgb" dir="cw">
                                      <p:cBhvr>
                                        <p:cTn id="21" dur="1000" fill="hold"/>
                                        <p:tgtEl>
                                          <p:spTgt spid="7">
                                            <p:txEl>
                                              <p:pRg st="3" end="3"/>
                                            </p:txEl>
                                          </p:spTgt>
                                        </p:tgtEl>
                                        <p:attrNameLst>
                                          <p:attrName>fillcolor</p:attrName>
                                        </p:attrNameLst>
                                      </p:cBhvr>
                                      <p:to>
                                        <a:srgbClr val="D8D8D8"/>
                                      </p:to>
                                    </p:animClr>
                                    <p:set>
                                      <p:cBhvr>
                                        <p:cTn id="22" dur="1000" fill="hold"/>
                                        <p:tgtEl>
                                          <p:spTgt spid="7">
                                            <p:txEl>
                                              <p:pRg st="3" end="3"/>
                                            </p:txEl>
                                          </p:spTgt>
                                        </p:tgtEl>
                                        <p:attrNameLst>
                                          <p:attrName>fill.type</p:attrName>
                                        </p:attrNameLst>
                                      </p:cBhvr>
                                      <p:to>
                                        <p:strVal val="solid"/>
                                      </p:to>
                                    </p:set>
                                    <p:set>
                                      <p:cBhvr>
                                        <p:cTn id="23" dur="1000" fill="hold"/>
                                        <p:tgtEl>
                                          <p:spTgt spid="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defRPr/>
            </a:pPr>
            <a:r>
              <a:rPr lang="zh-CN" altLang="en-US" sz="2400" dirty="0"/>
              <a:t>各</a:t>
            </a:r>
            <a:r>
              <a:rPr lang="zh-CN" altLang="zh-CN" sz="2400" dirty="0"/>
              <a:t>嵌入式系统</a:t>
            </a:r>
            <a:r>
              <a:rPr lang="zh-CN" altLang="en-US" sz="2400" dirty="0"/>
              <a:t>的</a:t>
            </a:r>
            <a:r>
              <a:rPr lang="zh-CN" altLang="zh-CN" sz="2400" dirty="0"/>
              <a:t>启动过程</a:t>
            </a:r>
            <a:r>
              <a:rPr lang="zh-CN" altLang="en-US" sz="2400" dirty="0"/>
              <a:t>和</a:t>
            </a:r>
            <a:r>
              <a:rPr lang="zh-CN" altLang="zh-CN" sz="2400" dirty="0"/>
              <a:t>所涉及的软件构成有所</a:t>
            </a:r>
            <a:r>
              <a:rPr lang="zh-CN" altLang="en-US" sz="2400" dirty="0"/>
              <a:t>差异；</a:t>
            </a:r>
            <a:endParaRPr lang="en-US" altLang="zh-CN" sz="2400" dirty="0"/>
          </a:p>
          <a:p>
            <a:pPr>
              <a:defRPr/>
            </a:pPr>
            <a:r>
              <a:rPr lang="zh-CN" altLang="en-US" sz="2400" dirty="0"/>
              <a:t>相同点</a:t>
            </a:r>
            <a:endParaRPr lang="en-US" altLang="zh-CN" sz="2400" dirty="0"/>
          </a:p>
          <a:p>
            <a:pPr lvl="1">
              <a:defRPr/>
            </a:pPr>
            <a:r>
              <a:rPr lang="zh-CN" altLang="zh-CN" sz="2000" dirty="0"/>
              <a:t>基本</a:t>
            </a:r>
            <a:r>
              <a:rPr lang="zh-CN" altLang="en-US" sz="2000" dirty="0"/>
              <a:t>地，</a:t>
            </a:r>
            <a:r>
              <a:rPr lang="zh-CN" altLang="zh-CN" sz="2000" dirty="0"/>
              <a:t>跳转到入口地址</a:t>
            </a:r>
            <a:r>
              <a:rPr lang="zh-CN" altLang="en-US" sz="2000" dirty="0"/>
              <a:t>；</a:t>
            </a:r>
            <a:endParaRPr lang="en-US" altLang="zh-CN" sz="2000" dirty="0"/>
          </a:p>
          <a:p>
            <a:pPr lvl="1">
              <a:defRPr/>
            </a:pPr>
            <a:r>
              <a:rPr lang="zh-CN" altLang="zh-CN" sz="2000" dirty="0"/>
              <a:t>执行基本的引导程序初始化资源</a:t>
            </a:r>
            <a:r>
              <a:rPr lang="zh-CN" altLang="en-US" sz="2000" dirty="0"/>
              <a:t>；</a:t>
            </a:r>
            <a:endParaRPr lang="en-US" altLang="zh-CN" sz="2000" dirty="0"/>
          </a:p>
          <a:p>
            <a:pPr lvl="1">
              <a:defRPr/>
            </a:pPr>
            <a:r>
              <a:rPr lang="zh-CN" altLang="en-US" sz="2000" dirty="0"/>
              <a:t>（</a:t>
            </a:r>
            <a:r>
              <a:rPr lang="zh-CN" altLang="zh-CN" sz="2000" dirty="0"/>
              <a:t>在内存中</a:t>
            </a:r>
            <a:r>
              <a:rPr lang="zh-CN" altLang="en-US" sz="2000" dirty="0"/>
              <a:t>）</a:t>
            </a:r>
            <a:r>
              <a:rPr lang="zh-CN" altLang="zh-CN" sz="2000" dirty="0"/>
              <a:t>加载应用并启动执行。</a:t>
            </a:r>
            <a:endParaRPr lang="en-US" altLang="zh-CN" sz="2000" dirty="0"/>
          </a:p>
          <a:p>
            <a:pPr>
              <a:defRPr/>
            </a:pPr>
            <a:endParaRPr lang="en-US" altLang="zh-CN" sz="2400" dirty="0"/>
          </a:p>
          <a:p>
            <a:pPr>
              <a:defRPr/>
            </a:pPr>
            <a:r>
              <a:rPr lang="zh-CN" altLang="zh-CN" sz="2400" dirty="0"/>
              <a:t>为了更好理解这一启动过程，就需要进一步仔细阅读相应处理器的技术手册，深入理解其存储模型、引导模式和启动方法。</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6</a:t>
            </a:fld>
            <a:endParaRPr lang="zh-CN" altLang="en-US" dirty="0"/>
          </a:p>
        </p:txBody>
      </p:sp>
    </p:spTree>
    <p:extLst>
      <p:ext uri="{BB962C8B-B14F-4D97-AF65-F5344CB8AC3E}">
        <p14:creationId xmlns:p14="http://schemas.microsoft.com/office/powerpoint/2010/main" val="2557986227"/>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5457" y="2673301"/>
            <a:ext cx="7055380" cy="631545"/>
          </a:xfrm>
        </p:spPr>
        <p:txBody>
          <a:bodyPr/>
          <a:lstStyle/>
          <a:p>
            <a:pPr algn="ctr"/>
            <a:r>
              <a:rPr lang="en-US" altLang="zh-CN" dirty="0"/>
              <a:t>7.2 </a:t>
            </a:r>
            <a:r>
              <a:rPr lang="zh-CN" altLang="zh-CN" dirty="0"/>
              <a:t>嵌入式软件体系与结构</a:t>
            </a:r>
            <a:r>
              <a:rPr lang="zh-CN" altLang="en-US" dirty="0"/>
              <a:t>（重点掌握）</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7</a:t>
            </a:fld>
            <a:endParaRPr lang="zh-CN" altLang="en-US" dirty="0"/>
          </a:p>
        </p:txBody>
      </p:sp>
    </p:spTree>
    <p:extLst>
      <p:ext uri="{BB962C8B-B14F-4D97-AF65-F5344CB8AC3E}">
        <p14:creationId xmlns:p14="http://schemas.microsoft.com/office/powerpoint/2010/main" val="1248314785"/>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软件结构和组成</a:t>
            </a:r>
          </a:p>
        </p:txBody>
      </p:sp>
      <p:sp>
        <p:nvSpPr>
          <p:cNvPr id="3" name="内容占位符 2"/>
          <p:cNvSpPr>
            <a:spLocks noGrp="1"/>
          </p:cNvSpPr>
          <p:nvPr>
            <p:ph idx="1"/>
          </p:nvPr>
        </p:nvSpPr>
        <p:spPr/>
        <p:txBody>
          <a:bodyPr/>
          <a:lstStyle/>
          <a:p>
            <a:pPr>
              <a:defRPr/>
            </a:pPr>
            <a:r>
              <a:rPr lang="zh-CN" altLang="en-US" dirty="0"/>
              <a:t>操作系统等系统软件</a:t>
            </a:r>
            <a:r>
              <a:rPr lang="en-US" altLang="zh-CN" dirty="0"/>
              <a:t>+</a:t>
            </a:r>
            <a:r>
              <a:rPr lang="zh-CN" altLang="en-US" dirty="0"/>
              <a:t>应用软件；</a:t>
            </a:r>
            <a:endParaRPr lang="en-US" altLang="zh-CN" dirty="0"/>
          </a:p>
          <a:p>
            <a:pPr>
              <a:defRPr/>
            </a:pPr>
            <a:endParaRPr lang="en-US" altLang="zh-CN" dirty="0"/>
          </a:p>
          <a:p>
            <a:pPr>
              <a:defRPr/>
            </a:pPr>
            <a:r>
              <a:rPr lang="zh-CN" altLang="en-US" dirty="0"/>
              <a:t>通用平台软件开发时，编程人员无须考虑系统平台细节；</a:t>
            </a:r>
          </a:p>
          <a:p>
            <a:pPr lvl="1">
              <a:defRPr/>
            </a:pPr>
            <a:r>
              <a:rPr lang="zh-CN" altLang="en-US" dirty="0"/>
              <a:t>软件在同一个硬件平台上的同一系统中运行</a:t>
            </a:r>
          </a:p>
          <a:p>
            <a:pPr lvl="1">
              <a:defRPr/>
            </a:pPr>
            <a:r>
              <a:rPr lang="zh-CN" altLang="en-US" dirty="0"/>
              <a:t>纯软件开发需要考虑工具与特定组件的功能与接口</a:t>
            </a:r>
          </a:p>
          <a:p>
            <a:pPr lvl="2">
              <a:defRPr/>
            </a:pPr>
            <a:r>
              <a:rPr lang="zh-CN" altLang="en-US" dirty="0"/>
              <a:t>如数据库、图形组件等</a:t>
            </a:r>
          </a:p>
          <a:p>
            <a:pPr lvl="1">
              <a:defRPr/>
            </a:pPr>
            <a:r>
              <a:rPr lang="zh-CN" altLang="en-US" dirty="0"/>
              <a:t>有硬件开发，使用硬件厂商提供的访问接口与方法</a:t>
            </a:r>
          </a:p>
          <a:p>
            <a:pPr lvl="2">
              <a:defRPr/>
            </a:pPr>
            <a:r>
              <a:rPr lang="zh-CN" altLang="en-US" dirty="0"/>
              <a:t>如数据采集、视频采集等</a:t>
            </a:r>
          </a:p>
          <a:p>
            <a:pPr lvl="1">
              <a:defRPr/>
            </a:pPr>
            <a:r>
              <a:rPr lang="zh-CN" altLang="en-US" dirty="0"/>
              <a:t>开发原则与方法基本相同</a:t>
            </a:r>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8</a:t>
            </a:fld>
            <a:endParaRPr lang="zh-CN" altLang="en-US" dirty="0"/>
          </a:p>
        </p:txBody>
      </p:sp>
      <p:sp>
        <p:nvSpPr>
          <p:cNvPr id="6" name="Rectangle 4"/>
          <p:cNvSpPr>
            <a:spLocks noChangeArrowheads="1"/>
          </p:cNvSpPr>
          <p:nvPr/>
        </p:nvSpPr>
        <p:spPr bwMode="auto">
          <a:xfrm>
            <a:off x="505619" y="1115594"/>
            <a:ext cx="8203245" cy="5105400"/>
          </a:xfrm>
          <a:prstGeom prst="rect">
            <a:avLst/>
          </a:prstGeom>
          <a:solidFill>
            <a:schemeClr val="bg1"/>
          </a:solidFill>
          <a:ln w="9525">
            <a:solidFill>
              <a:srgbClr val="33CCCC"/>
            </a:solidFill>
            <a:miter lim="800000"/>
            <a:headEnd/>
            <a:tailEnd/>
          </a:ln>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Arial" panose="020B0604020202020204" pitchFamily="34" charset="0"/>
                <a:ea typeface="宋体" panose="02010600030101010101" pitchFamily="2" charset="-122"/>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rgbClr val="FF00FF"/>
                </a:solidFill>
                <a:latin typeface="Arial" panose="020B0604020202020204" pitchFamily="34" charset="0"/>
                <a:ea typeface="宋体" panose="02010600030101010101" pitchFamily="2" charset="-122"/>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lnSpc>
                <a:spcPct val="100000"/>
              </a:lnSpc>
              <a:spcBef>
                <a:spcPct val="0"/>
              </a:spcBef>
              <a:spcAft>
                <a:spcPct val="0"/>
              </a:spcAft>
              <a:buClrTx/>
              <a:buSzTx/>
              <a:buFontTx/>
              <a:buNone/>
            </a:pPr>
            <a:r>
              <a:rPr kumimoji="0" lang="en-US" altLang="zh-CN" sz="1400">
                <a:solidFill>
                  <a:schemeClr val="tx1"/>
                </a:solidFill>
              </a:rPr>
              <a:t>#include &lt;stdio.h&gt;</a:t>
            </a:r>
            <a:br>
              <a:rPr kumimoji="0" lang="en-US" altLang="zh-CN" sz="1400">
                <a:solidFill>
                  <a:schemeClr val="tx1"/>
                </a:solidFill>
              </a:rPr>
            </a:br>
            <a:r>
              <a:rPr kumimoji="0" lang="en-US" altLang="zh-CN" sz="1400">
                <a:solidFill>
                  <a:schemeClr val="tx1"/>
                </a:solidFill>
              </a:rPr>
              <a:t>#include &lt;pthread.h&gt;</a:t>
            </a:r>
            <a:br>
              <a:rPr kumimoji="0" lang="en-US" altLang="zh-CN" sz="1400">
                <a:solidFill>
                  <a:schemeClr val="tx1"/>
                </a:solidFill>
              </a:rPr>
            </a:br>
            <a:r>
              <a:rPr kumimoji="0" lang="en-US" altLang="zh-CN" sz="1400">
                <a:solidFill>
                  <a:srgbClr val="00CC00"/>
                </a:solidFill>
              </a:rPr>
              <a:t>void thread1(void){</a:t>
            </a:r>
            <a:br>
              <a:rPr kumimoji="0" lang="en-US" altLang="zh-CN" sz="1400">
                <a:solidFill>
                  <a:srgbClr val="00CC00"/>
                </a:solidFill>
              </a:rPr>
            </a:br>
            <a:r>
              <a:rPr kumimoji="0" lang="zh-CN" altLang="en-US" sz="1400">
                <a:solidFill>
                  <a:srgbClr val="00CC00"/>
                </a:solidFill>
              </a:rPr>
              <a:t>　</a:t>
            </a:r>
            <a:r>
              <a:rPr kumimoji="0" lang="en-US" altLang="zh-CN" sz="1400">
                <a:solidFill>
                  <a:srgbClr val="00CC00"/>
                </a:solidFill>
              </a:rPr>
              <a:t>//</a:t>
            </a:r>
            <a:r>
              <a:rPr kumimoji="0" lang="zh-CN" altLang="en-US" sz="1400">
                <a:solidFill>
                  <a:srgbClr val="00CC00"/>
                </a:solidFill>
              </a:rPr>
              <a:t>线程体，业务处理</a:t>
            </a:r>
          </a:p>
          <a:p>
            <a:pPr algn="l" eaLnBrk="1" hangingPunct="1">
              <a:lnSpc>
                <a:spcPct val="100000"/>
              </a:lnSpc>
              <a:spcBef>
                <a:spcPct val="0"/>
              </a:spcBef>
              <a:spcAft>
                <a:spcPct val="0"/>
              </a:spcAft>
              <a:buClrTx/>
              <a:buSzTx/>
              <a:buFontTx/>
              <a:buNone/>
            </a:pPr>
            <a:r>
              <a:rPr kumimoji="0" lang="en-US" altLang="zh-CN" sz="1400">
                <a:solidFill>
                  <a:srgbClr val="00CC00"/>
                </a:solidFill>
              </a:rPr>
              <a:t>}</a:t>
            </a:r>
            <a:br>
              <a:rPr kumimoji="0" lang="en-US" altLang="zh-CN" sz="1400">
                <a:solidFill>
                  <a:srgbClr val="00CC00"/>
                </a:solidFill>
              </a:rPr>
            </a:br>
            <a:r>
              <a:rPr kumimoji="0" lang="en-US" altLang="zh-CN" sz="1400">
                <a:solidFill>
                  <a:srgbClr val="00CC00"/>
                </a:solidFill>
              </a:rPr>
              <a:t> </a:t>
            </a:r>
            <a:r>
              <a:rPr kumimoji="0" lang="en-US" altLang="zh-CN" sz="1400">
                <a:solidFill>
                  <a:srgbClr val="FF00FF"/>
                </a:solidFill>
              </a:rPr>
              <a:t>void thread2(void){</a:t>
            </a:r>
            <a:br>
              <a:rPr kumimoji="0" lang="en-US" altLang="zh-CN" sz="1400">
                <a:solidFill>
                  <a:srgbClr val="FF00FF"/>
                </a:solidFill>
              </a:rPr>
            </a:br>
            <a:r>
              <a:rPr kumimoji="0" lang="zh-CN" altLang="en-US" sz="1400">
                <a:solidFill>
                  <a:srgbClr val="FF00FF"/>
                </a:solidFill>
              </a:rPr>
              <a:t>　</a:t>
            </a:r>
            <a:r>
              <a:rPr kumimoji="0" lang="en-US" altLang="zh-CN" sz="1400">
                <a:solidFill>
                  <a:srgbClr val="FF00FF"/>
                </a:solidFill>
              </a:rPr>
              <a:t>//</a:t>
            </a:r>
            <a:r>
              <a:rPr kumimoji="0" lang="zh-CN" altLang="en-US" sz="1400">
                <a:solidFill>
                  <a:srgbClr val="FF00FF"/>
                </a:solidFill>
              </a:rPr>
              <a:t>线程体，业务处理</a:t>
            </a:r>
          </a:p>
          <a:p>
            <a:pPr algn="l" eaLnBrk="1" hangingPunct="1">
              <a:lnSpc>
                <a:spcPct val="100000"/>
              </a:lnSpc>
              <a:spcBef>
                <a:spcPct val="0"/>
              </a:spcBef>
              <a:spcAft>
                <a:spcPct val="0"/>
              </a:spcAft>
              <a:buClrTx/>
              <a:buSzTx/>
              <a:buFontTx/>
              <a:buNone/>
            </a:pPr>
            <a:r>
              <a:rPr kumimoji="0" lang="en-US" altLang="zh-CN" sz="1400">
                <a:solidFill>
                  <a:srgbClr val="FF00FF"/>
                </a:solidFill>
              </a:rPr>
              <a:t>}</a:t>
            </a:r>
          </a:p>
          <a:p>
            <a:pPr algn="l" eaLnBrk="1" hangingPunct="1">
              <a:lnSpc>
                <a:spcPct val="100000"/>
              </a:lnSpc>
              <a:spcBef>
                <a:spcPct val="0"/>
              </a:spcBef>
              <a:spcAft>
                <a:spcPct val="0"/>
              </a:spcAft>
              <a:buClrTx/>
              <a:buSzTx/>
              <a:buFontTx/>
              <a:buNone/>
            </a:pPr>
            <a:r>
              <a:rPr kumimoji="0" lang="en-US" altLang="zh-CN" sz="1400">
                <a:solidFill>
                  <a:schemeClr val="tx1"/>
                </a:solidFill>
              </a:rPr>
              <a:t>int main(void)</a:t>
            </a:r>
            <a:br>
              <a:rPr kumimoji="0" lang="en-US" altLang="zh-CN" sz="1400">
                <a:solidFill>
                  <a:schemeClr val="tx1"/>
                </a:solidFill>
              </a:rPr>
            </a:br>
            <a:r>
              <a:rPr kumimoji="0" lang="en-US" altLang="zh-CN" sz="1400">
                <a:solidFill>
                  <a:schemeClr val="tx1"/>
                </a:solidFill>
              </a:rPr>
              <a:t>{</a:t>
            </a:r>
            <a:br>
              <a:rPr kumimoji="0" lang="en-US" altLang="zh-CN" sz="1400">
                <a:solidFill>
                  <a:schemeClr val="tx1"/>
                </a:solidFill>
              </a:rPr>
            </a:br>
            <a:r>
              <a:rPr kumimoji="0" lang="zh-CN" altLang="en-US" sz="1400">
                <a:solidFill>
                  <a:schemeClr val="tx1"/>
                </a:solidFill>
              </a:rPr>
              <a:t>　</a:t>
            </a:r>
            <a:r>
              <a:rPr kumimoji="0" lang="en-US" altLang="zh-CN" sz="1400">
                <a:solidFill>
                  <a:schemeClr val="tx1"/>
                </a:solidFill>
              </a:rPr>
              <a:t>pthread_t id1, id2;</a:t>
            </a:r>
            <a:br>
              <a:rPr kumimoji="0" lang="en-US" altLang="zh-CN" sz="1400">
                <a:solidFill>
                  <a:schemeClr val="tx1"/>
                </a:solidFill>
              </a:rPr>
            </a:br>
            <a:r>
              <a:rPr kumimoji="0" lang="zh-CN" altLang="en-US" sz="1400">
                <a:solidFill>
                  <a:schemeClr val="tx1"/>
                </a:solidFill>
              </a:rPr>
              <a:t>　</a:t>
            </a:r>
            <a:r>
              <a:rPr kumimoji="0" lang="en-US" altLang="zh-CN" sz="1400">
                <a:solidFill>
                  <a:schemeClr val="tx1"/>
                </a:solidFill>
              </a:rPr>
              <a:t>int i,ret1,ret2;</a:t>
            </a:r>
            <a:br>
              <a:rPr kumimoji="0" lang="en-US" altLang="zh-CN" sz="1400">
                <a:solidFill>
                  <a:schemeClr val="tx1"/>
                </a:solidFill>
              </a:rPr>
            </a:br>
            <a:r>
              <a:rPr kumimoji="0" lang="zh-CN" altLang="en-US" sz="1400">
                <a:solidFill>
                  <a:schemeClr val="tx1"/>
                </a:solidFill>
              </a:rPr>
              <a:t>　</a:t>
            </a:r>
            <a:r>
              <a:rPr kumimoji="0" lang="en-US" altLang="zh-CN" sz="1400">
                <a:solidFill>
                  <a:srgbClr val="00CC00"/>
                </a:solidFill>
              </a:rPr>
              <a:t>ret1=pthread_create(&amp;id1, NULL,(void *) thread1, NULL);</a:t>
            </a:r>
            <a:r>
              <a:rPr kumimoji="0" lang="en-US" altLang="zh-CN" sz="1400">
                <a:solidFill>
                  <a:schemeClr val="tx1"/>
                </a:solidFill>
              </a:rPr>
              <a:t> //</a:t>
            </a:r>
            <a:r>
              <a:rPr kumimoji="0" lang="zh-CN" altLang="en-US" sz="1400">
                <a:solidFill>
                  <a:schemeClr val="tx1"/>
                </a:solidFill>
              </a:rPr>
              <a:t>创建线程</a:t>
            </a:r>
          </a:p>
          <a:p>
            <a:pPr algn="l" eaLnBrk="1" hangingPunct="1">
              <a:lnSpc>
                <a:spcPct val="100000"/>
              </a:lnSpc>
              <a:spcBef>
                <a:spcPct val="0"/>
              </a:spcBef>
              <a:spcAft>
                <a:spcPct val="0"/>
              </a:spcAft>
              <a:buClrTx/>
              <a:buSzTx/>
              <a:buFontTx/>
              <a:buNone/>
            </a:pPr>
            <a:r>
              <a:rPr kumimoji="0" lang="zh-CN" altLang="en-US" sz="1400">
                <a:solidFill>
                  <a:schemeClr val="tx1"/>
                </a:solidFill>
              </a:rPr>
              <a:t>    </a:t>
            </a:r>
            <a:r>
              <a:rPr kumimoji="0" lang="en-US" altLang="zh-CN" sz="1400">
                <a:solidFill>
                  <a:srgbClr val="00CC00"/>
                </a:solidFill>
              </a:rPr>
              <a:t>ret2=pthread_create(&amp;id2, NULL,(void *) thread2, NULL);</a:t>
            </a:r>
            <a:r>
              <a:rPr kumimoji="0" lang="en-US" altLang="zh-CN" sz="1400">
                <a:solidFill>
                  <a:schemeClr val="tx1"/>
                </a:solidFill>
              </a:rPr>
              <a:t> //</a:t>
            </a:r>
            <a:r>
              <a:rPr kumimoji="0" lang="zh-CN" altLang="en-US" sz="1400">
                <a:solidFill>
                  <a:schemeClr val="tx1"/>
                </a:solidFill>
              </a:rPr>
              <a:t>创建线程</a:t>
            </a:r>
            <a:br>
              <a:rPr kumimoji="0" lang="zh-CN" altLang="en-US" sz="1400">
                <a:solidFill>
                  <a:schemeClr val="tx1"/>
                </a:solidFill>
              </a:rPr>
            </a:br>
            <a:r>
              <a:rPr kumimoji="0" lang="zh-CN" altLang="en-US" sz="1400">
                <a:solidFill>
                  <a:schemeClr val="tx1"/>
                </a:solidFill>
              </a:rPr>
              <a:t>　</a:t>
            </a:r>
            <a:r>
              <a:rPr kumimoji="0" lang="en-US" altLang="zh-CN" sz="1400">
                <a:solidFill>
                  <a:schemeClr val="tx1"/>
                </a:solidFill>
              </a:rPr>
              <a:t>if( ret1!=0  || ret2!=0 ){</a:t>
            </a:r>
            <a:br>
              <a:rPr kumimoji="0" lang="en-US" altLang="zh-CN" sz="1400">
                <a:solidFill>
                  <a:schemeClr val="tx1"/>
                </a:solidFill>
              </a:rPr>
            </a:br>
            <a:r>
              <a:rPr kumimoji="0" lang="zh-CN" altLang="en-US" sz="1400">
                <a:solidFill>
                  <a:schemeClr val="tx1"/>
                </a:solidFill>
              </a:rPr>
              <a:t>　　</a:t>
            </a:r>
            <a:r>
              <a:rPr kumimoji="0" lang="en-US" altLang="zh-CN" sz="1400">
                <a:solidFill>
                  <a:schemeClr val="tx1"/>
                </a:solidFill>
              </a:rPr>
              <a:t>printf (“Create pthread error!n”);</a:t>
            </a:r>
            <a:br>
              <a:rPr kumimoji="0" lang="en-US" altLang="zh-CN" sz="1400">
                <a:solidFill>
                  <a:schemeClr val="tx1"/>
                </a:solidFill>
              </a:rPr>
            </a:br>
            <a:r>
              <a:rPr kumimoji="0" lang="zh-CN" altLang="en-US" sz="1400">
                <a:solidFill>
                  <a:schemeClr val="tx1"/>
                </a:solidFill>
              </a:rPr>
              <a:t>　　</a:t>
            </a:r>
            <a:r>
              <a:rPr kumimoji="0" lang="en-US" altLang="zh-CN" sz="1400">
                <a:solidFill>
                  <a:schemeClr val="tx1"/>
                </a:solidFill>
              </a:rPr>
              <a:t>exit (1);</a:t>
            </a:r>
            <a:br>
              <a:rPr kumimoji="0" lang="en-US" altLang="zh-CN" sz="1400">
                <a:solidFill>
                  <a:schemeClr val="tx1"/>
                </a:solidFill>
              </a:rPr>
            </a:br>
            <a:r>
              <a:rPr kumimoji="0" lang="zh-CN" altLang="en-US" sz="1400">
                <a:solidFill>
                  <a:schemeClr val="tx1"/>
                </a:solidFill>
              </a:rPr>
              <a:t>　</a:t>
            </a:r>
            <a:r>
              <a:rPr kumimoji="0" lang="en-US" altLang="zh-CN" sz="1400">
                <a:solidFill>
                  <a:schemeClr val="tx1"/>
                </a:solidFill>
              </a:rPr>
              <a:t>}</a:t>
            </a:r>
            <a:br>
              <a:rPr kumimoji="0" lang="en-US" altLang="zh-CN" sz="1400">
                <a:solidFill>
                  <a:schemeClr val="tx1"/>
                </a:solidFill>
              </a:rPr>
            </a:br>
            <a:r>
              <a:rPr kumimoji="0" lang="en-US" altLang="zh-CN" sz="1400">
                <a:solidFill>
                  <a:schemeClr val="tx1"/>
                </a:solidFill>
              </a:rPr>
              <a:t>    ……</a:t>
            </a:r>
          </a:p>
          <a:p>
            <a:pPr algn="l" eaLnBrk="1" hangingPunct="1">
              <a:lnSpc>
                <a:spcPct val="100000"/>
              </a:lnSpc>
              <a:spcBef>
                <a:spcPct val="0"/>
              </a:spcBef>
              <a:spcAft>
                <a:spcPct val="0"/>
              </a:spcAft>
              <a:buClrTx/>
              <a:buSzTx/>
              <a:buFontTx/>
              <a:buNone/>
            </a:pPr>
            <a:r>
              <a:rPr kumimoji="0" lang="en-US" altLang="zh-CN" sz="1400">
                <a:solidFill>
                  <a:schemeClr val="tx1"/>
                </a:solidFill>
              </a:rPr>
              <a:t>    </a:t>
            </a:r>
            <a:r>
              <a:rPr kumimoji="0" lang="en-US" altLang="zh-CN" sz="1400">
                <a:solidFill>
                  <a:srgbClr val="00CC00"/>
                </a:solidFill>
              </a:rPr>
              <a:t>pthread_join(id1, NULL);</a:t>
            </a:r>
            <a:r>
              <a:rPr kumimoji="0" lang="en-US" altLang="zh-CN" sz="1400">
                <a:solidFill>
                  <a:schemeClr val="tx1"/>
                </a:solidFill>
              </a:rPr>
              <a:t>			//</a:t>
            </a:r>
            <a:r>
              <a:rPr kumimoji="0" lang="zh-CN" altLang="en-US" sz="1400">
                <a:solidFill>
                  <a:schemeClr val="tx1"/>
                </a:solidFill>
              </a:rPr>
              <a:t>结束线程</a:t>
            </a:r>
          </a:p>
          <a:p>
            <a:pPr algn="l" eaLnBrk="1" hangingPunct="1">
              <a:lnSpc>
                <a:spcPct val="100000"/>
              </a:lnSpc>
              <a:spcBef>
                <a:spcPct val="0"/>
              </a:spcBef>
              <a:spcAft>
                <a:spcPct val="0"/>
              </a:spcAft>
              <a:buClrTx/>
              <a:buSzTx/>
              <a:buFontTx/>
              <a:buNone/>
            </a:pPr>
            <a:r>
              <a:rPr kumimoji="0" lang="zh-CN" altLang="en-US" sz="1400">
                <a:solidFill>
                  <a:schemeClr val="tx1"/>
                </a:solidFill>
              </a:rPr>
              <a:t>    </a:t>
            </a:r>
            <a:r>
              <a:rPr kumimoji="0" lang="en-US" altLang="zh-CN" sz="1400">
                <a:solidFill>
                  <a:srgbClr val="00CC00"/>
                </a:solidFill>
              </a:rPr>
              <a:t>pthread_join(id2, NULL);</a:t>
            </a:r>
            <a:r>
              <a:rPr kumimoji="0" lang="en-US" altLang="zh-CN" sz="1400">
                <a:solidFill>
                  <a:schemeClr val="tx1"/>
                </a:solidFill>
              </a:rPr>
              <a:t>			//</a:t>
            </a:r>
            <a:r>
              <a:rPr kumimoji="0" lang="zh-CN" altLang="en-US" sz="1400">
                <a:solidFill>
                  <a:schemeClr val="tx1"/>
                </a:solidFill>
              </a:rPr>
              <a:t>结束线程</a:t>
            </a:r>
          </a:p>
          <a:p>
            <a:pPr algn="l" eaLnBrk="1" hangingPunct="1">
              <a:lnSpc>
                <a:spcPct val="100000"/>
              </a:lnSpc>
              <a:spcBef>
                <a:spcPct val="0"/>
              </a:spcBef>
              <a:spcAft>
                <a:spcPct val="0"/>
              </a:spcAft>
              <a:buClrTx/>
              <a:buSzTx/>
              <a:buFontTx/>
              <a:buNone/>
            </a:pPr>
            <a:r>
              <a:rPr kumimoji="0" lang="zh-CN" altLang="en-US" sz="1400">
                <a:solidFill>
                  <a:schemeClr val="tx1"/>
                </a:solidFill>
              </a:rPr>
              <a:t>    </a:t>
            </a:r>
            <a:r>
              <a:rPr kumimoji="0" lang="en-US" altLang="zh-CN" sz="1400">
                <a:solidFill>
                  <a:schemeClr val="tx1"/>
                </a:solidFill>
              </a:rPr>
              <a:t>return (0);</a:t>
            </a:r>
            <a:br>
              <a:rPr kumimoji="0" lang="en-US" altLang="zh-CN" sz="1400">
                <a:solidFill>
                  <a:schemeClr val="tx1"/>
                </a:solidFill>
              </a:rPr>
            </a:br>
            <a:r>
              <a:rPr kumimoji="0" lang="en-US" altLang="zh-CN" sz="1400">
                <a:solidFill>
                  <a:schemeClr val="tx1"/>
                </a:solidFill>
              </a:rPr>
              <a:t>} </a:t>
            </a:r>
          </a:p>
        </p:txBody>
      </p:sp>
    </p:spTree>
    <p:extLst>
      <p:ext uri="{BB962C8B-B14F-4D97-AF65-F5344CB8AC3E}">
        <p14:creationId xmlns:p14="http://schemas.microsoft.com/office/powerpoint/2010/main" val="128872050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lide(from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9</a:t>
            </a:fld>
            <a:endParaRPr lang="zh-CN" altLang="en-US" dirty="0"/>
          </a:p>
        </p:txBody>
      </p:sp>
      <p:sp>
        <p:nvSpPr>
          <p:cNvPr id="6" name="Rectangle 2"/>
          <p:cNvSpPr txBox="1">
            <a:spLocks noChangeArrowheads="1"/>
          </p:cNvSpPr>
          <p:nvPr/>
        </p:nvSpPr>
        <p:spPr>
          <a:xfrm>
            <a:off x="533400" y="1295400"/>
            <a:ext cx="8153400" cy="4346575"/>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533400" indent="-533400"/>
            <a:r>
              <a:rPr lang="zh-CN" altLang="en-US" dirty="0"/>
              <a:t>嵌入式软件开发需要考虑众多问题</a:t>
            </a:r>
          </a:p>
          <a:p>
            <a:pPr marL="914400" lvl="1" indent="-457200"/>
            <a:r>
              <a:rPr lang="zh-CN" altLang="en-US" dirty="0"/>
              <a:t>是否采用</a:t>
            </a:r>
            <a:r>
              <a:rPr lang="en-US" altLang="zh-CN" dirty="0"/>
              <a:t>EOS</a:t>
            </a:r>
            <a:r>
              <a:rPr lang="zh-CN" altLang="en-US" dirty="0"/>
              <a:t>，有什么样的要求？</a:t>
            </a:r>
          </a:p>
          <a:p>
            <a:pPr marL="914400" lvl="1" indent="-457200"/>
            <a:r>
              <a:rPr lang="en-US" altLang="zh-CN" dirty="0"/>
              <a:t>EOS</a:t>
            </a:r>
            <a:r>
              <a:rPr lang="zh-CN" altLang="en-US" dirty="0"/>
              <a:t>与应用软件的集成方式，与</a:t>
            </a:r>
            <a:r>
              <a:rPr lang="en-US" altLang="zh-CN" dirty="0"/>
              <a:t>EOS </a:t>
            </a:r>
            <a:r>
              <a:rPr lang="zh-CN" altLang="en-US" dirty="0"/>
              <a:t>编译为一体还是作为单独的任务启动；</a:t>
            </a:r>
          </a:p>
          <a:p>
            <a:pPr marL="914400" lvl="1" indent="-457200"/>
            <a:r>
              <a:rPr lang="zh-CN" altLang="en-US" dirty="0"/>
              <a:t>嵌入式软件结构，轮询？前后台？多任务？</a:t>
            </a:r>
          </a:p>
          <a:p>
            <a:pPr marL="1295400" lvl="2" indent="-381000"/>
            <a:r>
              <a:rPr lang="zh-CN" altLang="en-US" dirty="0">
                <a:solidFill>
                  <a:srgbClr val="FF00FF"/>
                </a:solidFill>
              </a:rPr>
              <a:t>嵌入式软件通常是无限循环的，尤其是系统软件；</a:t>
            </a:r>
          </a:p>
          <a:p>
            <a:pPr marL="914400" lvl="1" indent="-457200"/>
            <a:r>
              <a:rPr lang="zh-CN" altLang="en-US" dirty="0"/>
              <a:t>嵌入式软件设计需要考虑硬件支持、操作系统支持、程序初始化和引导等诸多方面；</a:t>
            </a:r>
          </a:p>
        </p:txBody>
      </p:sp>
    </p:spTree>
    <p:extLst>
      <p:ext uri="{BB962C8B-B14F-4D97-AF65-F5344CB8AC3E}">
        <p14:creationId xmlns:p14="http://schemas.microsoft.com/office/powerpoint/2010/main" val="115185883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939</TotalTime>
  <Words>3783</Words>
  <Application>Microsoft Office PowerPoint</Application>
  <PresentationFormat>全屏显示(4:3)</PresentationFormat>
  <Paragraphs>317</Paragraphs>
  <Slides>43</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3" baseType="lpstr">
      <vt:lpstr>楷体</vt:lpstr>
      <vt:lpstr>宋体</vt:lpstr>
      <vt:lpstr>Arial</vt:lpstr>
      <vt:lpstr>Calibri</vt:lpstr>
      <vt:lpstr>Century Gothic</vt:lpstr>
      <vt:lpstr>Times New Roman</vt:lpstr>
      <vt:lpstr>Wingdings</vt:lpstr>
      <vt:lpstr>Wingdings 3</vt:lpstr>
      <vt:lpstr>离子</vt:lpstr>
      <vt:lpstr>Visio</vt:lpstr>
      <vt:lpstr>嵌入式软件结构与基础软件</vt:lpstr>
      <vt:lpstr>PowerPoint 演示文稿</vt:lpstr>
      <vt:lpstr>7.1 计算系统的启动与运行过程（回顾、导入）</vt:lpstr>
      <vt:lpstr>PowerPoint 演示文稿</vt:lpstr>
      <vt:lpstr>PowerPoint 演示文稿</vt:lpstr>
      <vt:lpstr>PowerPoint 演示文稿</vt:lpstr>
      <vt:lpstr>7.2 嵌入式软件体系与结构（重点掌握）</vt:lpstr>
      <vt:lpstr>软件结构和组成</vt:lpstr>
      <vt:lpstr>PowerPoint 演示文稿</vt:lpstr>
      <vt:lpstr>PowerPoint 演示文稿</vt:lpstr>
      <vt:lpstr>PowerPoint 演示文稿</vt:lpstr>
      <vt:lpstr>7.3 基础软件组件（深入学习）</vt:lpstr>
      <vt:lpstr>PowerPoint 演示文稿</vt:lpstr>
      <vt:lpstr>PowerPoint 演示文稿</vt:lpstr>
      <vt:lpstr>启动代码：引导＋初始化代码</vt:lpstr>
      <vt:lpstr>PowerPoint 演示文稿</vt:lpstr>
      <vt:lpstr>PowerPoint 演示文稿</vt:lpstr>
      <vt:lpstr>PowerPoint 演示文稿</vt:lpstr>
      <vt:lpstr>PowerPoint 演示文稿</vt:lpstr>
      <vt:lpstr>PowerPoint 演示文稿</vt:lpstr>
      <vt:lpstr>BSP：板级支持包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嵌入式软件的基本设计方法</vt:lpstr>
      <vt:lpstr>PowerPoint 演示文稿</vt:lpstr>
      <vt:lpstr>PowerPoint 演示文稿</vt:lpstr>
      <vt:lpstr>PowerPoint 演示文稿</vt:lpstr>
      <vt:lpstr>PowerPoint 演示文稿</vt:lpstr>
      <vt:lpstr>PowerPoint 演示文稿</vt:lpstr>
      <vt:lpstr>PowerPoint 演示文稿</vt:lpstr>
    </vt:vector>
  </TitlesOfParts>
  <Company>NPU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信息物理融合的智能车优先级 自适应协作模型与方法</dc:title>
  <dc:creator>Clement.ZHANG</dc:creator>
  <cp:lastModifiedBy>L G</cp:lastModifiedBy>
  <cp:revision>290</cp:revision>
  <dcterms:created xsi:type="dcterms:W3CDTF">2016-12-27T01:48:40Z</dcterms:created>
  <dcterms:modified xsi:type="dcterms:W3CDTF">2025-04-02T13:55:39Z</dcterms:modified>
</cp:coreProperties>
</file>