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4" r:id="rId10"/>
    <p:sldId id="265" r:id="rId11"/>
    <p:sldId id="266" r:id="rId12"/>
    <p:sldId id="267" r:id="rId13"/>
    <p:sldId id="268" r:id="rId14"/>
    <p:sldId id="269" r:id="rId15"/>
    <p:sldId id="263" r:id="rId16"/>
    <p:sldId id="271" r:id="rId17"/>
    <p:sldId id="270"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92" r:id="rId31"/>
    <p:sldId id="443" r:id="rId32"/>
    <p:sldId id="285" r:id="rId33"/>
    <p:sldId id="288" r:id="rId34"/>
    <p:sldId id="289" r:id="rId35"/>
    <p:sldId id="290" r:id="rId36"/>
    <p:sldId id="291" r:id="rId37"/>
    <p:sldId id="293" r:id="rId38"/>
    <p:sldId id="294" r:id="rId39"/>
    <p:sldId id="295" r:id="rId40"/>
    <p:sldId id="297" r:id="rId41"/>
    <p:sldId id="298" r:id="rId42"/>
    <p:sldId id="299" r:id="rId43"/>
    <p:sldId id="301" r:id="rId44"/>
    <p:sldId id="302" r:id="rId45"/>
    <p:sldId id="303" r:id="rId46"/>
    <p:sldId id="304" r:id="rId47"/>
    <p:sldId id="305" r:id="rId48"/>
    <p:sldId id="311" r:id="rId49"/>
    <p:sldId id="312" r:id="rId50"/>
    <p:sldId id="313" r:id="rId51"/>
    <p:sldId id="314" r:id="rId52"/>
    <p:sldId id="316" r:id="rId53"/>
    <p:sldId id="309" r:id="rId54"/>
    <p:sldId id="310" r:id="rId55"/>
    <p:sldId id="318" r:id="rId56"/>
    <p:sldId id="320" r:id="rId57"/>
    <p:sldId id="321" r:id="rId58"/>
    <p:sldId id="322" r:id="rId59"/>
    <p:sldId id="324" r:id="rId60"/>
    <p:sldId id="325" r:id="rId61"/>
    <p:sldId id="317" r:id="rId62"/>
    <p:sldId id="326" r:id="rId63"/>
    <p:sldId id="327" r:id="rId64"/>
    <p:sldId id="328" r:id="rId65"/>
    <p:sldId id="345" r:id="rId66"/>
    <p:sldId id="347" r:id="rId67"/>
    <p:sldId id="348" r:id="rId68"/>
    <p:sldId id="349" r:id="rId69"/>
    <p:sldId id="350" r:id="rId70"/>
    <p:sldId id="354" r:id="rId71"/>
    <p:sldId id="355" r:id="rId72"/>
    <p:sldId id="361" r:id="rId73"/>
    <p:sldId id="421"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6600"/>
    <a:srgbClr val="0000CC"/>
    <a:srgbClr val="FF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7" d="100"/>
          <a:sy n="227" d="100"/>
        </p:scale>
        <p:origin x="708" y="8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009FFA0-E77A-4C4E-9F96-C5715A88DD6B}" type="doc">
      <dgm:prSet loTypeId="urn:microsoft.com/office/officeart/2005/8/layout/hList1" loCatId="list" qsTypeId="urn:microsoft.com/office/officeart/2005/8/quickstyle/simple5" qsCatId="simple" csTypeId="urn:microsoft.com/office/officeart/2005/8/colors/colorful4" csCatId="colorful" phldr="1"/>
      <dgm:spPr/>
      <dgm:t>
        <a:bodyPr/>
        <a:lstStyle/>
        <a:p>
          <a:endParaRPr lang="zh-CN" altLang="en-US"/>
        </a:p>
      </dgm:t>
    </dgm:pt>
    <dgm:pt modelId="{3A2D0459-01B7-4EC0-AAB1-3A13E6A509D8}">
      <dgm:prSet phldrT="[文本]" custT="1"/>
      <dgm:spPr/>
      <dgm:t>
        <a:bodyPr/>
        <a:lstStyle/>
        <a:p>
          <a:r>
            <a:rPr lang="zh-CN" altLang="en-US" sz="1600" dirty="0"/>
            <a:t>中断检测</a:t>
          </a:r>
        </a:p>
      </dgm:t>
    </dgm:pt>
    <dgm:pt modelId="{03C6BEC5-F88F-4BDD-9621-CDBECA24CECA}" cxnId="{33A8615E-E93F-457C-B9E0-5E9F47FB0C2A}" type="parTrans">
      <dgm:prSet/>
      <dgm:spPr/>
      <dgm:t>
        <a:bodyPr/>
        <a:lstStyle/>
        <a:p>
          <a:endParaRPr lang="zh-CN" altLang="en-US" sz="1400"/>
        </a:p>
      </dgm:t>
    </dgm:pt>
    <dgm:pt modelId="{FB4DC323-CD79-4F4E-9480-6E8CCB62578A}" cxnId="{33A8615E-E93F-457C-B9E0-5E9F47FB0C2A}" type="sibTrans">
      <dgm:prSet/>
      <dgm:spPr/>
      <dgm:t>
        <a:bodyPr/>
        <a:lstStyle/>
        <a:p>
          <a:endParaRPr lang="zh-CN" altLang="en-US" sz="1400"/>
        </a:p>
      </dgm:t>
    </dgm:pt>
    <dgm:pt modelId="{614D1EFA-EE4C-4D50-A23F-BCEF7A7B0A76}">
      <dgm:prSet phldrT="[文本]" custT="1"/>
      <dgm:spPr/>
      <dgm:t>
        <a:bodyPr/>
        <a:lstStyle/>
        <a:p>
          <a:r>
            <a:rPr lang="zh-CN" altLang="en-US" sz="1600" dirty="0"/>
            <a:t>中断响应</a:t>
          </a:r>
        </a:p>
      </dgm:t>
    </dgm:pt>
    <dgm:pt modelId="{354D0D1E-D848-4D92-9B94-9522ACA9AB70}" cxnId="{C4DA6F10-9184-4F04-9C6B-68DA0946E718}" type="parTrans">
      <dgm:prSet/>
      <dgm:spPr/>
      <dgm:t>
        <a:bodyPr/>
        <a:lstStyle/>
        <a:p>
          <a:endParaRPr lang="zh-CN" altLang="en-US" sz="1400"/>
        </a:p>
      </dgm:t>
    </dgm:pt>
    <dgm:pt modelId="{D59F9698-ED64-40AB-9BB4-12735893A3A3}" cxnId="{C4DA6F10-9184-4F04-9C6B-68DA0946E718}" type="sibTrans">
      <dgm:prSet/>
      <dgm:spPr/>
      <dgm:t>
        <a:bodyPr/>
        <a:lstStyle/>
        <a:p>
          <a:endParaRPr lang="zh-CN" altLang="en-US" sz="1400"/>
        </a:p>
      </dgm:t>
    </dgm:pt>
    <dgm:pt modelId="{B240D4CF-5AB7-413D-8CE4-C7337379FADB}">
      <dgm:prSet phldrT="[文本]" custT="1"/>
      <dgm:spPr/>
      <dgm:t>
        <a:bodyPr/>
        <a:lstStyle/>
        <a:p>
          <a:r>
            <a:rPr lang="zh-CN" altLang="en-US" sz="1600" dirty="0">
              <a:solidFill>
                <a:srgbClr val="0000CC"/>
              </a:solidFill>
            </a:rPr>
            <a:t>中断处理</a:t>
          </a:r>
        </a:p>
      </dgm:t>
    </dgm:pt>
    <dgm:pt modelId="{B095A695-EC17-4354-8481-11CA123AD441}" cxnId="{EFBC22F6-E537-4307-AA25-E63968CBFDBA}" type="parTrans">
      <dgm:prSet/>
      <dgm:spPr/>
      <dgm:t>
        <a:bodyPr/>
        <a:lstStyle/>
        <a:p>
          <a:endParaRPr lang="zh-CN" altLang="en-US" sz="1400"/>
        </a:p>
      </dgm:t>
    </dgm:pt>
    <dgm:pt modelId="{C9C3C618-C71E-4203-A98B-305988D30145}" cxnId="{EFBC22F6-E537-4307-AA25-E63968CBFDBA}" type="sibTrans">
      <dgm:prSet/>
      <dgm:spPr/>
      <dgm:t>
        <a:bodyPr/>
        <a:lstStyle/>
        <a:p>
          <a:endParaRPr lang="zh-CN" altLang="en-US" sz="1400"/>
        </a:p>
      </dgm:t>
    </dgm:pt>
    <dgm:pt modelId="{5A6ACBF5-B34F-4027-A7A4-3033DEC6D6EA}">
      <dgm:prSet custT="1"/>
      <dgm:spPr/>
      <dgm:t>
        <a:bodyPr lIns="18000" rIns="0"/>
        <a:lstStyle/>
        <a:p>
          <a:r>
            <a:rPr lang="zh-CN" sz="1600" dirty="0"/>
            <a:t>处理器的指令周期中通常会设计中断周期</a:t>
          </a:r>
          <a:endParaRPr lang="zh-CN" altLang="en-US" sz="1600" dirty="0"/>
        </a:p>
      </dgm:t>
    </dgm:pt>
    <dgm:pt modelId="{E32566ED-5146-4F1E-AFE3-C98CD154CA5B}" cxnId="{9850FE3B-9906-483E-B560-117FF81B04B6}" type="parTrans">
      <dgm:prSet/>
      <dgm:spPr/>
      <dgm:t>
        <a:bodyPr/>
        <a:lstStyle/>
        <a:p>
          <a:endParaRPr lang="zh-CN" altLang="en-US"/>
        </a:p>
      </dgm:t>
    </dgm:pt>
    <dgm:pt modelId="{80882DEE-06D7-4F84-B4C5-CE8131BAA274}" cxnId="{9850FE3B-9906-483E-B560-117FF81B04B6}" type="sibTrans">
      <dgm:prSet/>
      <dgm:spPr/>
      <dgm:t>
        <a:bodyPr/>
        <a:lstStyle/>
        <a:p>
          <a:endParaRPr lang="zh-CN" altLang="en-US"/>
        </a:p>
      </dgm:t>
    </dgm:pt>
    <dgm:pt modelId="{EBD56E93-C109-4447-8114-BB4E61A2311F}">
      <dgm:prSet custT="1"/>
      <dgm:spPr/>
      <dgm:t>
        <a:bodyPr lIns="18000" rIns="0"/>
        <a:lstStyle/>
        <a:p>
          <a:r>
            <a:rPr lang="zh-CN" altLang="en-US" sz="1600" dirty="0"/>
            <a:t>可屏蔽中断与不可屏蔽中断</a:t>
          </a:r>
          <a:r>
            <a:rPr lang="en-US" altLang="zh-CN" sz="1600" dirty="0"/>
            <a:t>NMI</a:t>
          </a:r>
          <a:endParaRPr lang="zh-CN" altLang="en-US" sz="1600" dirty="0"/>
        </a:p>
      </dgm:t>
    </dgm:pt>
    <dgm:pt modelId="{9454C02D-2C4E-4CD0-845C-B2DD6C4152F8}" cxnId="{8BE53DF6-0D0B-4E94-AB26-1B6A4D5759CA}" type="parTrans">
      <dgm:prSet/>
      <dgm:spPr/>
      <dgm:t>
        <a:bodyPr/>
        <a:lstStyle/>
        <a:p>
          <a:endParaRPr lang="zh-CN" altLang="en-US"/>
        </a:p>
      </dgm:t>
    </dgm:pt>
    <dgm:pt modelId="{976FDB57-1DF2-4BA2-BFE5-345D62EF17A3}" cxnId="{8BE53DF6-0D0B-4E94-AB26-1B6A4D5759CA}" type="sibTrans">
      <dgm:prSet/>
      <dgm:spPr/>
      <dgm:t>
        <a:bodyPr/>
        <a:lstStyle/>
        <a:p>
          <a:endParaRPr lang="zh-CN" altLang="en-US"/>
        </a:p>
      </dgm:t>
    </dgm:pt>
    <dgm:pt modelId="{8C2CAFB9-56F8-439A-BF5A-4CDAAA78F0CC}">
      <dgm:prSet custT="1"/>
      <dgm:spPr/>
      <dgm:t>
        <a:bodyPr lIns="18000" rIns="18000"/>
        <a:lstStyle/>
        <a:p>
          <a:r>
            <a:rPr lang="zh-CN" altLang="en-US" sz="1600" dirty="0"/>
            <a:t>中断到来后，处理器跳转到</a:t>
          </a:r>
          <a:r>
            <a:rPr lang="en-US" altLang="zh-CN" sz="1600" dirty="0"/>
            <a:t>ISR</a:t>
          </a:r>
          <a:r>
            <a:rPr lang="zh-CN" altLang="en-US" sz="1600" dirty="0"/>
            <a:t>入口</a:t>
          </a:r>
        </a:p>
      </dgm:t>
    </dgm:pt>
    <dgm:pt modelId="{003A0353-A139-4B5E-8292-6ECD3DB3E915}" cxnId="{6B9799DC-1F2E-41B2-9DC1-5A742B4621AC}" type="parTrans">
      <dgm:prSet/>
      <dgm:spPr/>
      <dgm:t>
        <a:bodyPr/>
        <a:lstStyle/>
        <a:p>
          <a:endParaRPr lang="zh-CN" altLang="en-US"/>
        </a:p>
      </dgm:t>
    </dgm:pt>
    <dgm:pt modelId="{8270766A-EDBE-4CFD-A1A4-493CE9B1FCAA}" cxnId="{6B9799DC-1F2E-41B2-9DC1-5A742B4621AC}" type="sibTrans">
      <dgm:prSet/>
      <dgm:spPr/>
      <dgm:t>
        <a:bodyPr/>
        <a:lstStyle/>
        <a:p>
          <a:endParaRPr lang="zh-CN" altLang="en-US"/>
        </a:p>
      </dgm:t>
    </dgm:pt>
    <dgm:pt modelId="{DC3D5291-8B38-41C5-9DA0-1E154D21F309}">
      <dgm:prSet custT="1"/>
      <dgm:spPr/>
      <dgm:t>
        <a:bodyPr lIns="18000" rIns="18000"/>
        <a:lstStyle/>
        <a:p>
          <a:r>
            <a:rPr lang="zh-CN" altLang="en-US" sz="1600" dirty="0"/>
            <a:t>三种方式</a:t>
          </a:r>
        </a:p>
      </dgm:t>
    </dgm:pt>
    <dgm:pt modelId="{15F7B75C-7632-4A22-92E7-8DDA0F7201B5}" cxnId="{E4E2E7B8-1CB7-4A9A-81A5-C1044246B2F4}" type="parTrans">
      <dgm:prSet/>
      <dgm:spPr/>
      <dgm:t>
        <a:bodyPr/>
        <a:lstStyle/>
        <a:p>
          <a:endParaRPr lang="zh-CN" altLang="en-US"/>
        </a:p>
      </dgm:t>
    </dgm:pt>
    <dgm:pt modelId="{3758EF3F-55C2-4064-B461-98986CDD3408}" cxnId="{E4E2E7B8-1CB7-4A9A-81A5-C1044246B2F4}" type="sibTrans">
      <dgm:prSet/>
      <dgm:spPr/>
      <dgm:t>
        <a:bodyPr/>
        <a:lstStyle/>
        <a:p>
          <a:endParaRPr lang="zh-CN" altLang="en-US"/>
        </a:p>
      </dgm:t>
    </dgm:pt>
    <dgm:pt modelId="{7F834879-30C3-464E-94DE-C9C9264C5FB9}">
      <dgm:prSet custT="1"/>
      <dgm:spPr/>
      <dgm:t>
        <a:bodyPr lIns="18000" rIns="18000"/>
        <a:lstStyle/>
        <a:p>
          <a:r>
            <a:rPr lang="zh-CN" sz="1600" dirty="0"/>
            <a:t>负责完成特定中断事件的处理</a:t>
          </a:r>
          <a:endParaRPr lang="zh-CN" altLang="en-US" sz="1600" dirty="0"/>
        </a:p>
      </dgm:t>
    </dgm:pt>
    <dgm:pt modelId="{A4C12F7D-F48A-4807-98C4-D6BCF682F7B3}" cxnId="{79AA77CF-567D-447D-A6EA-AE7C14F8AE54}" type="parTrans">
      <dgm:prSet/>
      <dgm:spPr/>
      <dgm:t>
        <a:bodyPr/>
        <a:lstStyle/>
        <a:p>
          <a:endParaRPr lang="zh-CN" altLang="en-US"/>
        </a:p>
      </dgm:t>
    </dgm:pt>
    <dgm:pt modelId="{6E4D75BC-6228-4306-9DC9-651977BCCDA9}" cxnId="{79AA77CF-567D-447D-A6EA-AE7C14F8AE54}" type="sibTrans">
      <dgm:prSet/>
      <dgm:spPr/>
      <dgm:t>
        <a:bodyPr/>
        <a:lstStyle/>
        <a:p>
          <a:endParaRPr lang="zh-CN" altLang="en-US"/>
        </a:p>
      </dgm:t>
    </dgm:pt>
    <dgm:pt modelId="{3B658F7C-F135-4E52-AB91-1606BA5A8464}">
      <dgm:prSet custT="1"/>
      <dgm:spPr/>
      <dgm:t>
        <a:bodyPr lIns="18000" rIns="18000"/>
        <a:lstStyle/>
        <a:p>
          <a:r>
            <a:rPr lang="zh-CN" altLang="en-US" sz="1600" dirty="0"/>
            <a:t>直接中断</a:t>
          </a:r>
        </a:p>
      </dgm:t>
    </dgm:pt>
    <dgm:pt modelId="{BF4A9413-DADE-4FA1-ABBD-6E5B306B288B}" cxnId="{F81227F7-8AAD-4149-8598-217AFF86DF1B}" type="parTrans">
      <dgm:prSet/>
      <dgm:spPr/>
      <dgm:t>
        <a:bodyPr/>
        <a:lstStyle/>
        <a:p>
          <a:endParaRPr lang="zh-CN" altLang="en-US"/>
        </a:p>
      </dgm:t>
    </dgm:pt>
    <dgm:pt modelId="{A4728EB7-8477-4AF8-977C-7EF039970893}" cxnId="{F81227F7-8AAD-4149-8598-217AFF86DF1B}" type="sibTrans">
      <dgm:prSet/>
      <dgm:spPr/>
      <dgm:t>
        <a:bodyPr/>
        <a:lstStyle/>
        <a:p>
          <a:endParaRPr lang="zh-CN" altLang="en-US"/>
        </a:p>
      </dgm:t>
    </dgm:pt>
    <dgm:pt modelId="{90415F0A-B0CC-408D-9310-7586BEAA4006}">
      <dgm:prSet custT="1"/>
      <dgm:spPr/>
      <dgm:t>
        <a:bodyPr lIns="18000" rIns="18000"/>
        <a:lstStyle/>
        <a:p>
          <a:r>
            <a:rPr lang="zh-CN" altLang="en-US" sz="1600" dirty="0"/>
            <a:t>寄存器间接中断</a:t>
          </a:r>
        </a:p>
      </dgm:t>
    </dgm:pt>
    <dgm:pt modelId="{134CA1BE-025E-4371-90BA-266969E5C464}" cxnId="{B93D90CE-B5DE-491C-9237-1321457C2497}" type="parTrans">
      <dgm:prSet/>
      <dgm:spPr/>
      <dgm:t>
        <a:bodyPr/>
        <a:lstStyle/>
        <a:p>
          <a:endParaRPr lang="zh-CN" altLang="en-US"/>
        </a:p>
      </dgm:t>
    </dgm:pt>
    <dgm:pt modelId="{46FDFE8D-A16E-469B-8E28-58A6E548C90F}" cxnId="{B93D90CE-B5DE-491C-9237-1321457C2497}" type="sibTrans">
      <dgm:prSet/>
      <dgm:spPr/>
      <dgm:t>
        <a:bodyPr/>
        <a:lstStyle/>
        <a:p>
          <a:endParaRPr lang="zh-CN" altLang="en-US"/>
        </a:p>
      </dgm:t>
    </dgm:pt>
    <dgm:pt modelId="{824DD300-937B-4049-BD73-B2C7DC216BA1}">
      <dgm:prSet custT="1"/>
      <dgm:spPr/>
      <dgm:t>
        <a:bodyPr lIns="18000" rIns="18000"/>
        <a:lstStyle/>
        <a:p>
          <a:r>
            <a:rPr lang="zh-CN" altLang="en-US" sz="1600" dirty="0"/>
            <a:t>向量中断</a:t>
          </a:r>
        </a:p>
      </dgm:t>
    </dgm:pt>
    <dgm:pt modelId="{7572CA7F-40DA-4E5F-A555-16E7C4CE5EBE}" cxnId="{0D2E0B2A-7459-485D-BD76-FE02B9C252B2}" type="parTrans">
      <dgm:prSet/>
      <dgm:spPr/>
      <dgm:t>
        <a:bodyPr/>
        <a:lstStyle/>
        <a:p>
          <a:endParaRPr lang="zh-CN" altLang="en-US"/>
        </a:p>
      </dgm:t>
    </dgm:pt>
    <dgm:pt modelId="{3EA29D02-B27D-4524-8337-A48908871897}" cxnId="{0D2E0B2A-7459-485D-BD76-FE02B9C252B2}" type="sibTrans">
      <dgm:prSet/>
      <dgm:spPr/>
      <dgm:t>
        <a:bodyPr/>
        <a:lstStyle/>
        <a:p>
          <a:endParaRPr lang="zh-CN" altLang="en-US"/>
        </a:p>
      </dgm:t>
    </dgm:pt>
    <dgm:pt modelId="{63D894F8-EEF4-4AF2-869D-56B4FD00B1D7}">
      <dgm:prSet custT="1"/>
      <dgm:spPr/>
      <dgm:t>
        <a:bodyPr/>
        <a:lstStyle/>
        <a:p>
          <a:r>
            <a:rPr lang="zh-CN" sz="1600" dirty="0"/>
            <a:t>禁止中断（可选）、保存上下文、轮询设备的中断状态寄存器（可选）、逻辑处理、恢复上下文、打开中断（可选）、恢复执行中断前的指令等</a:t>
          </a:r>
          <a:endParaRPr lang="zh-CN" altLang="en-US" sz="1600" dirty="0"/>
        </a:p>
      </dgm:t>
    </dgm:pt>
    <dgm:pt modelId="{E5C58BC8-D65A-4079-A12E-E66162F43F9D}" cxnId="{DF2CF81D-123B-4BF2-A1E2-304D28F01F0A}" type="parTrans">
      <dgm:prSet/>
      <dgm:spPr/>
      <dgm:t>
        <a:bodyPr/>
        <a:lstStyle/>
        <a:p>
          <a:endParaRPr lang="zh-CN" altLang="en-US"/>
        </a:p>
      </dgm:t>
    </dgm:pt>
    <dgm:pt modelId="{4C199533-07E3-4C45-862A-F4514600C3A8}" cxnId="{DF2CF81D-123B-4BF2-A1E2-304D28F01F0A}" type="sibTrans">
      <dgm:prSet/>
      <dgm:spPr/>
      <dgm:t>
        <a:bodyPr/>
        <a:lstStyle/>
        <a:p>
          <a:endParaRPr lang="zh-CN" altLang="en-US"/>
        </a:p>
      </dgm:t>
    </dgm:pt>
    <dgm:pt modelId="{2C8BD43F-CA25-4C06-A705-917545714C47}" type="pres">
      <dgm:prSet presAssocID="{6009FFA0-E77A-4C4E-9F96-C5715A88DD6B}" presName="Name0" presStyleCnt="0">
        <dgm:presLayoutVars>
          <dgm:dir/>
          <dgm:animLvl val="lvl"/>
          <dgm:resizeHandles val="exact"/>
        </dgm:presLayoutVars>
      </dgm:prSet>
      <dgm:spPr/>
    </dgm:pt>
    <dgm:pt modelId="{EC5C070A-421A-4463-A33C-ED1244F7B614}" type="pres">
      <dgm:prSet presAssocID="{3A2D0459-01B7-4EC0-AAB1-3A13E6A509D8}" presName="composite" presStyleCnt="0"/>
      <dgm:spPr/>
    </dgm:pt>
    <dgm:pt modelId="{41E7D408-7CA3-4392-9C2A-FF81CF52DCD6}" type="pres">
      <dgm:prSet presAssocID="{3A2D0459-01B7-4EC0-AAB1-3A13E6A509D8}" presName="parTx" presStyleLbl="alignNode1" presStyleIdx="0" presStyleCnt="3" custLinFactNeighborX="5707">
        <dgm:presLayoutVars>
          <dgm:chMax val="0"/>
          <dgm:chPref val="0"/>
          <dgm:bulletEnabled val="1"/>
        </dgm:presLayoutVars>
      </dgm:prSet>
      <dgm:spPr/>
    </dgm:pt>
    <dgm:pt modelId="{F422F26E-D23A-4994-B368-1E71B47447F2}" type="pres">
      <dgm:prSet presAssocID="{3A2D0459-01B7-4EC0-AAB1-3A13E6A509D8}" presName="desTx" presStyleLbl="alignAccFollowNode1" presStyleIdx="0" presStyleCnt="3" custLinFactNeighborX="5707">
        <dgm:presLayoutVars>
          <dgm:bulletEnabled val="1"/>
        </dgm:presLayoutVars>
      </dgm:prSet>
      <dgm:spPr/>
    </dgm:pt>
    <dgm:pt modelId="{AE4596D6-8EA9-4CC0-8736-A71EB56F2E06}" type="pres">
      <dgm:prSet presAssocID="{FB4DC323-CD79-4F4E-9480-6E8CCB62578A}" presName="space" presStyleCnt="0"/>
      <dgm:spPr/>
    </dgm:pt>
    <dgm:pt modelId="{33DA0DA5-33AC-45C1-A958-95493818D5AD}" type="pres">
      <dgm:prSet presAssocID="{614D1EFA-EE4C-4D50-A23F-BCEF7A7B0A76}" presName="composite" presStyleCnt="0"/>
      <dgm:spPr/>
    </dgm:pt>
    <dgm:pt modelId="{EB6F7F7C-EB32-412C-968C-C9B40CBBBCE8}" type="pres">
      <dgm:prSet presAssocID="{614D1EFA-EE4C-4D50-A23F-BCEF7A7B0A76}" presName="parTx" presStyleLbl="alignNode1" presStyleIdx="1" presStyleCnt="3">
        <dgm:presLayoutVars>
          <dgm:chMax val="0"/>
          <dgm:chPref val="0"/>
          <dgm:bulletEnabled val="1"/>
        </dgm:presLayoutVars>
      </dgm:prSet>
      <dgm:spPr/>
    </dgm:pt>
    <dgm:pt modelId="{8D8C6625-C608-4397-BCB2-3C8FAF02B78F}" type="pres">
      <dgm:prSet presAssocID="{614D1EFA-EE4C-4D50-A23F-BCEF7A7B0A76}" presName="desTx" presStyleLbl="alignAccFollowNode1" presStyleIdx="1" presStyleCnt="3">
        <dgm:presLayoutVars>
          <dgm:bulletEnabled val="1"/>
        </dgm:presLayoutVars>
      </dgm:prSet>
      <dgm:spPr/>
    </dgm:pt>
    <dgm:pt modelId="{A3C02C23-A4CB-4598-B2A5-0055E1CF12D5}" type="pres">
      <dgm:prSet presAssocID="{D59F9698-ED64-40AB-9BB4-12735893A3A3}" presName="space" presStyleCnt="0"/>
      <dgm:spPr/>
    </dgm:pt>
    <dgm:pt modelId="{09EEA1F4-A90B-4E52-A01B-C287A25E431C}" type="pres">
      <dgm:prSet presAssocID="{B240D4CF-5AB7-413D-8CE4-C7337379FADB}" presName="composite" presStyleCnt="0"/>
      <dgm:spPr/>
    </dgm:pt>
    <dgm:pt modelId="{63FF3A13-BC0A-46D4-8BAD-4CF4AD09422E}" type="pres">
      <dgm:prSet presAssocID="{B240D4CF-5AB7-413D-8CE4-C7337379FADB}" presName="parTx" presStyleLbl="alignNode1" presStyleIdx="2" presStyleCnt="3" custLinFactNeighborX="-4796">
        <dgm:presLayoutVars>
          <dgm:chMax val="0"/>
          <dgm:chPref val="0"/>
          <dgm:bulletEnabled val="1"/>
        </dgm:presLayoutVars>
      </dgm:prSet>
      <dgm:spPr/>
    </dgm:pt>
    <dgm:pt modelId="{AE9045B8-8C32-484B-B1FA-ED07B50CC47D}" type="pres">
      <dgm:prSet presAssocID="{B240D4CF-5AB7-413D-8CE4-C7337379FADB}" presName="desTx" presStyleLbl="alignAccFollowNode1" presStyleIdx="2" presStyleCnt="3" custLinFactNeighborX="-4796">
        <dgm:presLayoutVars>
          <dgm:bulletEnabled val="1"/>
        </dgm:presLayoutVars>
      </dgm:prSet>
      <dgm:spPr/>
    </dgm:pt>
  </dgm:ptLst>
  <dgm:cxnLst>
    <dgm:cxn modelId="{7BCA3402-CE72-491C-B5F8-A1C3E51B16A3}" type="presOf" srcId="{6009FFA0-E77A-4C4E-9F96-C5715A88DD6B}" destId="{2C8BD43F-CA25-4C06-A705-917545714C47}" srcOrd="0" destOrd="0" presId="urn:microsoft.com/office/officeart/2005/8/layout/hList1"/>
    <dgm:cxn modelId="{6C05B902-97F6-4BAC-8A75-BC8DAE857CD2}" type="presOf" srcId="{614D1EFA-EE4C-4D50-A23F-BCEF7A7B0A76}" destId="{EB6F7F7C-EB32-412C-968C-C9B40CBBBCE8}" srcOrd="0" destOrd="0" presId="urn:microsoft.com/office/officeart/2005/8/layout/hList1"/>
    <dgm:cxn modelId="{C4DA6F10-9184-4F04-9C6B-68DA0946E718}" srcId="{6009FFA0-E77A-4C4E-9F96-C5715A88DD6B}" destId="{614D1EFA-EE4C-4D50-A23F-BCEF7A7B0A76}" srcOrd="1" destOrd="0" parTransId="{354D0D1E-D848-4D92-9B94-9522ACA9AB70}" sibTransId="{D59F9698-ED64-40AB-9BB4-12735893A3A3}"/>
    <dgm:cxn modelId="{DF2CF81D-123B-4BF2-A1E2-304D28F01F0A}" srcId="{B240D4CF-5AB7-413D-8CE4-C7337379FADB}" destId="{63D894F8-EEF4-4AF2-869D-56B4FD00B1D7}" srcOrd="1" destOrd="0" parTransId="{E5C58BC8-D65A-4079-A12E-E66162F43F9D}" sibTransId="{4C199533-07E3-4C45-862A-F4514600C3A8}"/>
    <dgm:cxn modelId="{6A6FEF28-CFD0-4D72-B102-733991E4027B}" type="presOf" srcId="{B240D4CF-5AB7-413D-8CE4-C7337379FADB}" destId="{63FF3A13-BC0A-46D4-8BAD-4CF4AD09422E}" srcOrd="0" destOrd="0" presId="urn:microsoft.com/office/officeart/2005/8/layout/hList1"/>
    <dgm:cxn modelId="{0D2E0B2A-7459-485D-BD76-FE02B9C252B2}" srcId="{DC3D5291-8B38-41C5-9DA0-1E154D21F309}" destId="{824DD300-937B-4049-BD73-B2C7DC216BA1}" srcOrd="2" destOrd="0" parTransId="{7572CA7F-40DA-4E5F-A555-16E7C4CE5EBE}" sibTransId="{3EA29D02-B27D-4524-8337-A48908871897}"/>
    <dgm:cxn modelId="{9850FE3B-9906-483E-B560-117FF81B04B6}" srcId="{3A2D0459-01B7-4EC0-AAB1-3A13E6A509D8}" destId="{5A6ACBF5-B34F-4027-A7A4-3033DEC6D6EA}" srcOrd="0" destOrd="0" parTransId="{E32566ED-5146-4F1E-AFE3-C98CD154CA5B}" sibTransId="{80882DEE-06D7-4F84-B4C5-CE8131BAA274}"/>
    <dgm:cxn modelId="{54015A40-BDA9-4D58-AB1D-B4F5112A42B3}" type="presOf" srcId="{5A6ACBF5-B34F-4027-A7A4-3033DEC6D6EA}" destId="{F422F26E-D23A-4994-B368-1E71B47447F2}" srcOrd="0" destOrd="0" presId="urn:microsoft.com/office/officeart/2005/8/layout/hList1"/>
    <dgm:cxn modelId="{33A8615E-E93F-457C-B9E0-5E9F47FB0C2A}" srcId="{6009FFA0-E77A-4C4E-9F96-C5715A88DD6B}" destId="{3A2D0459-01B7-4EC0-AAB1-3A13E6A509D8}" srcOrd="0" destOrd="0" parTransId="{03C6BEC5-F88F-4BDD-9621-CDBECA24CECA}" sibTransId="{FB4DC323-CD79-4F4E-9480-6E8CCB62578A}"/>
    <dgm:cxn modelId="{006F9960-8C32-4A2A-9DA1-B7D392461B17}" type="presOf" srcId="{EBD56E93-C109-4447-8114-BB4E61A2311F}" destId="{F422F26E-D23A-4994-B368-1E71B47447F2}" srcOrd="0" destOrd="1" presId="urn:microsoft.com/office/officeart/2005/8/layout/hList1"/>
    <dgm:cxn modelId="{C42FF26A-AFB8-4091-9654-3C6E66D87479}" type="presOf" srcId="{3A2D0459-01B7-4EC0-AAB1-3A13E6A509D8}" destId="{41E7D408-7CA3-4392-9C2A-FF81CF52DCD6}" srcOrd="0" destOrd="0" presId="urn:microsoft.com/office/officeart/2005/8/layout/hList1"/>
    <dgm:cxn modelId="{B4FDED4E-EB89-40E2-A65F-6F3058D55285}" type="presOf" srcId="{7F834879-30C3-464E-94DE-C9C9264C5FB9}" destId="{AE9045B8-8C32-484B-B1FA-ED07B50CC47D}" srcOrd="0" destOrd="0" presId="urn:microsoft.com/office/officeart/2005/8/layout/hList1"/>
    <dgm:cxn modelId="{3ABBEBA1-004E-41DE-88F0-B47C08D5761A}" type="presOf" srcId="{8C2CAFB9-56F8-439A-BF5A-4CDAAA78F0CC}" destId="{8D8C6625-C608-4397-BCB2-3C8FAF02B78F}" srcOrd="0" destOrd="0" presId="urn:microsoft.com/office/officeart/2005/8/layout/hList1"/>
    <dgm:cxn modelId="{6F28E1A4-53DC-4E6D-A66C-3AB7CE71F106}" type="presOf" srcId="{DC3D5291-8B38-41C5-9DA0-1E154D21F309}" destId="{8D8C6625-C608-4397-BCB2-3C8FAF02B78F}" srcOrd="0" destOrd="1" presId="urn:microsoft.com/office/officeart/2005/8/layout/hList1"/>
    <dgm:cxn modelId="{E4E2E7B8-1CB7-4A9A-81A5-C1044246B2F4}" srcId="{614D1EFA-EE4C-4D50-A23F-BCEF7A7B0A76}" destId="{DC3D5291-8B38-41C5-9DA0-1E154D21F309}" srcOrd="1" destOrd="0" parTransId="{15F7B75C-7632-4A22-92E7-8DDA0F7201B5}" sibTransId="{3758EF3F-55C2-4064-B461-98986CDD3408}"/>
    <dgm:cxn modelId="{B93D90CE-B5DE-491C-9237-1321457C2497}" srcId="{DC3D5291-8B38-41C5-9DA0-1E154D21F309}" destId="{90415F0A-B0CC-408D-9310-7586BEAA4006}" srcOrd="1" destOrd="0" parTransId="{134CA1BE-025E-4371-90BA-266969E5C464}" sibTransId="{46FDFE8D-A16E-469B-8E28-58A6E548C90F}"/>
    <dgm:cxn modelId="{5769BFCE-14DA-4A97-87BE-93F07C22D673}" type="presOf" srcId="{90415F0A-B0CC-408D-9310-7586BEAA4006}" destId="{8D8C6625-C608-4397-BCB2-3C8FAF02B78F}" srcOrd="0" destOrd="3" presId="urn:microsoft.com/office/officeart/2005/8/layout/hList1"/>
    <dgm:cxn modelId="{79AA77CF-567D-447D-A6EA-AE7C14F8AE54}" srcId="{B240D4CF-5AB7-413D-8CE4-C7337379FADB}" destId="{7F834879-30C3-464E-94DE-C9C9264C5FB9}" srcOrd="0" destOrd="0" parTransId="{A4C12F7D-F48A-4807-98C4-D6BCF682F7B3}" sibTransId="{6E4D75BC-6228-4306-9DC9-651977BCCDA9}"/>
    <dgm:cxn modelId="{F04B47D0-1401-4F77-9C14-C8565244700B}" type="presOf" srcId="{63D894F8-EEF4-4AF2-869D-56B4FD00B1D7}" destId="{AE9045B8-8C32-484B-B1FA-ED07B50CC47D}" srcOrd="0" destOrd="1" presId="urn:microsoft.com/office/officeart/2005/8/layout/hList1"/>
    <dgm:cxn modelId="{6B9799DC-1F2E-41B2-9DC1-5A742B4621AC}" srcId="{614D1EFA-EE4C-4D50-A23F-BCEF7A7B0A76}" destId="{8C2CAFB9-56F8-439A-BF5A-4CDAAA78F0CC}" srcOrd="0" destOrd="0" parTransId="{003A0353-A139-4B5E-8292-6ECD3DB3E915}" sibTransId="{8270766A-EDBE-4CFD-A1A4-493CE9B1FCAA}"/>
    <dgm:cxn modelId="{8DA36EE2-5C2E-47B6-A1C1-1AE119AABB16}" type="presOf" srcId="{3B658F7C-F135-4E52-AB91-1606BA5A8464}" destId="{8D8C6625-C608-4397-BCB2-3C8FAF02B78F}" srcOrd="0" destOrd="2" presId="urn:microsoft.com/office/officeart/2005/8/layout/hList1"/>
    <dgm:cxn modelId="{E76F58F1-6444-422F-89DA-F071A40E1A95}" type="presOf" srcId="{824DD300-937B-4049-BD73-B2C7DC216BA1}" destId="{8D8C6625-C608-4397-BCB2-3C8FAF02B78F}" srcOrd="0" destOrd="4" presId="urn:microsoft.com/office/officeart/2005/8/layout/hList1"/>
    <dgm:cxn modelId="{EFBC22F6-E537-4307-AA25-E63968CBFDBA}" srcId="{6009FFA0-E77A-4C4E-9F96-C5715A88DD6B}" destId="{B240D4CF-5AB7-413D-8CE4-C7337379FADB}" srcOrd="2" destOrd="0" parTransId="{B095A695-EC17-4354-8481-11CA123AD441}" sibTransId="{C9C3C618-C71E-4203-A98B-305988D30145}"/>
    <dgm:cxn modelId="{8BE53DF6-0D0B-4E94-AB26-1B6A4D5759CA}" srcId="{3A2D0459-01B7-4EC0-AAB1-3A13E6A509D8}" destId="{EBD56E93-C109-4447-8114-BB4E61A2311F}" srcOrd="1" destOrd="0" parTransId="{9454C02D-2C4E-4CD0-845C-B2DD6C4152F8}" sibTransId="{976FDB57-1DF2-4BA2-BFE5-345D62EF17A3}"/>
    <dgm:cxn modelId="{F81227F7-8AAD-4149-8598-217AFF86DF1B}" srcId="{DC3D5291-8B38-41C5-9DA0-1E154D21F309}" destId="{3B658F7C-F135-4E52-AB91-1606BA5A8464}" srcOrd="0" destOrd="0" parTransId="{BF4A9413-DADE-4FA1-ABBD-6E5B306B288B}" sibTransId="{A4728EB7-8477-4AF8-977C-7EF039970893}"/>
    <dgm:cxn modelId="{1D23439B-D841-4C18-9F31-5D6DF0E73D06}" type="presParOf" srcId="{2C8BD43F-CA25-4C06-A705-917545714C47}" destId="{EC5C070A-421A-4463-A33C-ED1244F7B614}" srcOrd="0" destOrd="0" presId="urn:microsoft.com/office/officeart/2005/8/layout/hList1"/>
    <dgm:cxn modelId="{DD36A30D-5362-4057-9EC1-BAD270F552AA}" type="presParOf" srcId="{EC5C070A-421A-4463-A33C-ED1244F7B614}" destId="{41E7D408-7CA3-4392-9C2A-FF81CF52DCD6}" srcOrd="0" destOrd="0" presId="urn:microsoft.com/office/officeart/2005/8/layout/hList1"/>
    <dgm:cxn modelId="{01C6F483-6614-460B-A534-93C22C64EB1E}" type="presParOf" srcId="{EC5C070A-421A-4463-A33C-ED1244F7B614}" destId="{F422F26E-D23A-4994-B368-1E71B47447F2}" srcOrd="1" destOrd="0" presId="urn:microsoft.com/office/officeart/2005/8/layout/hList1"/>
    <dgm:cxn modelId="{BB0CC0E4-FAA1-4B19-900F-2E41F0C4A499}" type="presParOf" srcId="{2C8BD43F-CA25-4C06-A705-917545714C47}" destId="{AE4596D6-8EA9-4CC0-8736-A71EB56F2E06}" srcOrd="1" destOrd="0" presId="urn:microsoft.com/office/officeart/2005/8/layout/hList1"/>
    <dgm:cxn modelId="{EFB7F4C0-3614-4024-ADFB-4F802EE4283F}" type="presParOf" srcId="{2C8BD43F-CA25-4C06-A705-917545714C47}" destId="{33DA0DA5-33AC-45C1-A958-95493818D5AD}" srcOrd="2" destOrd="0" presId="urn:microsoft.com/office/officeart/2005/8/layout/hList1"/>
    <dgm:cxn modelId="{6C00FE8F-F096-44D2-A2BE-224745F0CCA8}" type="presParOf" srcId="{33DA0DA5-33AC-45C1-A958-95493818D5AD}" destId="{EB6F7F7C-EB32-412C-968C-C9B40CBBBCE8}" srcOrd="0" destOrd="0" presId="urn:microsoft.com/office/officeart/2005/8/layout/hList1"/>
    <dgm:cxn modelId="{6AFC9B2E-9839-43C8-93B2-016977EC813C}" type="presParOf" srcId="{33DA0DA5-33AC-45C1-A958-95493818D5AD}" destId="{8D8C6625-C608-4397-BCB2-3C8FAF02B78F}" srcOrd="1" destOrd="0" presId="urn:microsoft.com/office/officeart/2005/8/layout/hList1"/>
    <dgm:cxn modelId="{3FBD9777-F440-4A66-8AE3-67F691D6D23C}" type="presParOf" srcId="{2C8BD43F-CA25-4C06-A705-917545714C47}" destId="{A3C02C23-A4CB-4598-B2A5-0055E1CF12D5}" srcOrd="3" destOrd="0" presId="urn:microsoft.com/office/officeart/2005/8/layout/hList1"/>
    <dgm:cxn modelId="{9878F795-D46A-44F4-9154-8BE9F6C4CFB8}" type="presParOf" srcId="{2C8BD43F-CA25-4C06-A705-917545714C47}" destId="{09EEA1F4-A90B-4E52-A01B-C287A25E431C}" srcOrd="4" destOrd="0" presId="urn:microsoft.com/office/officeart/2005/8/layout/hList1"/>
    <dgm:cxn modelId="{CED81967-F69A-4370-812D-628CAF6F7380}" type="presParOf" srcId="{09EEA1F4-A90B-4E52-A01B-C287A25E431C}" destId="{63FF3A13-BC0A-46D4-8BAD-4CF4AD09422E}" srcOrd="0" destOrd="0" presId="urn:microsoft.com/office/officeart/2005/8/layout/hList1"/>
    <dgm:cxn modelId="{426A603B-4686-4404-B713-F11CD7DEDAFD}" type="presParOf" srcId="{09EEA1F4-A90B-4E52-A01B-C287A25E431C}" destId="{AE9045B8-8C32-484B-B1FA-ED07B50CC47D}"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7D408-7CA3-4392-9C2A-FF81CF52DCD6}">
      <dsp:nvSpPr>
        <dsp:cNvPr id="0" name=""/>
        <dsp:cNvSpPr/>
      </dsp:nvSpPr>
      <dsp:spPr>
        <a:xfrm>
          <a:off x="75308" y="279653"/>
          <a:ext cx="1296292" cy="518517"/>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中断检测</a:t>
          </a:r>
        </a:p>
      </dsp:txBody>
      <dsp:txXfrm>
        <a:off x="75308" y="279653"/>
        <a:ext cx="1296292" cy="518517"/>
      </dsp:txXfrm>
    </dsp:sp>
    <dsp:sp modelId="{F422F26E-D23A-4994-B368-1E71B47447F2}">
      <dsp:nvSpPr>
        <dsp:cNvPr id="0" name=""/>
        <dsp:cNvSpPr/>
      </dsp:nvSpPr>
      <dsp:spPr>
        <a:xfrm>
          <a:off x="75308" y="798171"/>
          <a:ext cx="1296292" cy="4103774"/>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8000" tIns="85344" rIns="0"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处理器的指令周期中通常会设计中断周期</a:t>
          </a:r>
        </a:p>
        <a:p>
          <a:pPr marL="171450" lvl="1" indent="-171450" algn="l" defTabSz="711200">
            <a:lnSpc>
              <a:spcPct val="90000"/>
            </a:lnSpc>
            <a:spcBef>
              <a:spcPct val="0"/>
            </a:spcBef>
            <a:spcAft>
              <a:spcPct val="15000"/>
            </a:spcAft>
            <a:buChar char="•"/>
          </a:pPr>
          <a:r>
            <a:rPr lang="zh-CN" altLang="en-US" sz="1600" kern="1200" dirty="0"/>
            <a:t>可屏蔽中断与不可屏蔽中断</a:t>
          </a:r>
          <a:r>
            <a:rPr lang="en-US" altLang="zh-CN" sz="1600" kern="1200" dirty="0"/>
            <a:t>NMI</a:t>
          </a:r>
          <a:endParaRPr lang="zh-CN" altLang="en-US" sz="1600" kern="1200" dirty="0"/>
        </a:p>
      </dsp:txBody>
      <dsp:txXfrm>
        <a:off x="75308" y="798171"/>
        <a:ext cx="1296292" cy="4103774"/>
      </dsp:txXfrm>
    </dsp:sp>
    <dsp:sp modelId="{EB6F7F7C-EB32-412C-968C-C9B40CBBBCE8}">
      <dsp:nvSpPr>
        <dsp:cNvPr id="0" name=""/>
        <dsp:cNvSpPr/>
      </dsp:nvSpPr>
      <dsp:spPr>
        <a:xfrm>
          <a:off x="1479103" y="279653"/>
          <a:ext cx="1296292" cy="518517"/>
        </a:xfrm>
        <a:prstGeom prst="rect">
          <a:avLst/>
        </a:prstGeom>
        <a:gradFill rotWithShape="0">
          <a:gsLst>
            <a:gs pos="0">
              <a:schemeClr val="accent4">
                <a:hueOff val="792683"/>
                <a:satOff val="-1923"/>
                <a:lumOff val="-2549"/>
                <a:alphaOff val="0"/>
                <a:tint val="98000"/>
                <a:lumMod val="114000"/>
              </a:schemeClr>
            </a:gs>
            <a:gs pos="100000">
              <a:schemeClr val="accent4">
                <a:hueOff val="792683"/>
                <a:satOff val="-1923"/>
                <a:lumOff val="-2549"/>
                <a:alphaOff val="0"/>
                <a:shade val="90000"/>
                <a:lumMod val="84000"/>
              </a:schemeClr>
            </a:gs>
          </a:gsLst>
          <a:lin ang="5400000" scaled="0"/>
        </a:gradFill>
        <a:ln w="9525" cap="rnd" cmpd="sng" algn="ctr">
          <a:solidFill>
            <a:schemeClr val="accent4">
              <a:hueOff val="792683"/>
              <a:satOff val="-1923"/>
              <a:lumOff val="-2549"/>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中断响应</a:t>
          </a:r>
        </a:p>
      </dsp:txBody>
      <dsp:txXfrm>
        <a:off x="1479103" y="279653"/>
        <a:ext cx="1296292" cy="518517"/>
      </dsp:txXfrm>
    </dsp:sp>
    <dsp:sp modelId="{8D8C6625-C608-4397-BCB2-3C8FAF02B78F}">
      <dsp:nvSpPr>
        <dsp:cNvPr id="0" name=""/>
        <dsp:cNvSpPr/>
      </dsp:nvSpPr>
      <dsp:spPr>
        <a:xfrm>
          <a:off x="1479103" y="798171"/>
          <a:ext cx="1296292" cy="4103774"/>
        </a:xfrm>
        <a:prstGeom prst="rect">
          <a:avLst/>
        </a:prstGeom>
        <a:solidFill>
          <a:schemeClr val="accent4">
            <a:tint val="40000"/>
            <a:alpha val="90000"/>
            <a:hueOff val="913032"/>
            <a:satOff val="-2242"/>
            <a:lumOff val="-559"/>
            <a:alphaOff val="0"/>
          </a:schemeClr>
        </a:solidFill>
        <a:ln w="9525" cap="rnd" cmpd="sng" algn="ctr">
          <a:solidFill>
            <a:schemeClr val="accent4">
              <a:tint val="40000"/>
              <a:alpha val="90000"/>
              <a:hueOff val="913032"/>
              <a:satOff val="-2242"/>
              <a:lumOff val="-559"/>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8000" tIns="85344" rIns="18000"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中断到来后，处理器跳转到</a:t>
          </a:r>
          <a:r>
            <a:rPr lang="en-US" altLang="zh-CN" sz="1600" kern="1200" dirty="0"/>
            <a:t>ISR</a:t>
          </a:r>
          <a:r>
            <a:rPr lang="zh-CN" altLang="en-US" sz="1600" kern="1200" dirty="0"/>
            <a:t>入口</a:t>
          </a:r>
        </a:p>
        <a:p>
          <a:pPr marL="171450" lvl="1" indent="-171450" algn="l" defTabSz="711200">
            <a:lnSpc>
              <a:spcPct val="90000"/>
            </a:lnSpc>
            <a:spcBef>
              <a:spcPct val="0"/>
            </a:spcBef>
            <a:spcAft>
              <a:spcPct val="15000"/>
            </a:spcAft>
            <a:buChar char="•"/>
          </a:pPr>
          <a:r>
            <a:rPr lang="zh-CN" altLang="en-US" sz="1600" kern="1200" dirty="0"/>
            <a:t>三种方式</a:t>
          </a:r>
        </a:p>
        <a:p>
          <a:pPr marL="342900" lvl="2" indent="-171450" algn="l" defTabSz="711200">
            <a:lnSpc>
              <a:spcPct val="90000"/>
            </a:lnSpc>
            <a:spcBef>
              <a:spcPct val="0"/>
            </a:spcBef>
            <a:spcAft>
              <a:spcPct val="15000"/>
            </a:spcAft>
            <a:buChar char="•"/>
          </a:pPr>
          <a:r>
            <a:rPr lang="zh-CN" altLang="en-US" sz="1600" kern="1200" dirty="0"/>
            <a:t>直接中断</a:t>
          </a:r>
        </a:p>
        <a:p>
          <a:pPr marL="342900" lvl="2" indent="-171450" algn="l" defTabSz="711200">
            <a:lnSpc>
              <a:spcPct val="90000"/>
            </a:lnSpc>
            <a:spcBef>
              <a:spcPct val="0"/>
            </a:spcBef>
            <a:spcAft>
              <a:spcPct val="15000"/>
            </a:spcAft>
            <a:buChar char="•"/>
          </a:pPr>
          <a:r>
            <a:rPr lang="zh-CN" altLang="en-US" sz="1600" kern="1200" dirty="0"/>
            <a:t>寄存器间接中断</a:t>
          </a:r>
        </a:p>
        <a:p>
          <a:pPr marL="342900" lvl="2" indent="-171450" algn="l" defTabSz="711200">
            <a:lnSpc>
              <a:spcPct val="90000"/>
            </a:lnSpc>
            <a:spcBef>
              <a:spcPct val="0"/>
            </a:spcBef>
            <a:spcAft>
              <a:spcPct val="15000"/>
            </a:spcAft>
            <a:buChar char="•"/>
          </a:pPr>
          <a:r>
            <a:rPr lang="zh-CN" altLang="en-US" sz="1600" kern="1200" dirty="0"/>
            <a:t>向量中断</a:t>
          </a:r>
        </a:p>
      </dsp:txBody>
      <dsp:txXfrm>
        <a:off x="1479103" y="798171"/>
        <a:ext cx="1296292" cy="4103774"/>
      </dsp:txXfrm>
    </dsp:sp>
    <dsp:sp modelId="{63FF3A13-BC0A-46D4-8BAD-4CF4AD09422E}">
      <dsp:nvSpPr>
        <dsp:cNvPr id="0" name=""/>
        <dsp:cNvSpPr/>
      </dsp:nvSpPr>
      <dsp:spPr>
        <a:xfrm>
          <a:off x="2894707" y="279653"/>
          <a:ext cx="1296292" cy="518517"/>
        </a:xfrm>
        <a:prstGeom prst="rect">
          <a:avLst/>
        </a:prstGeom>
        <a:gradFill rotWithShape="0">
          <a:gsLst>
            <a:gs pos="0">
              <a:schemeClr val="accent4">
                <a:hueOff val="1585367"/>
                <a:satOff val="-3846"/>
                <a:lumOff val="-5098"/>
                <a:alphaOff val="0"/>
                <a:tint val="98000"/>
                <a:lumMod val="114000"/>
              </a:schemeClr>
            </a:gs>
            <a:gs pos="100000">
              <a:schemeClr val="accent4">
                <a:hueOff val="1585367"/>
                <a:satOff val="-3846"/>
                <a:lumOff val="-5098"/>
                <a:alphaOff val="0"/>
                <a:shade val="90000"/>
                <a:lumMod val="84000"/>
              </a:schemeClr>
            </a:gs>
          </a:gsLst>
          <a:lin ang="5400000" scaled="0"/>
        </a:gradFill>
        <a:ln w="9525" cap="rnd" cmpd="sng" algn="ctr">
          <a:solidFill>
            <a:schemeClr val="accent4">
              <a:hueOff val="1585367"/>
              <a:satOff val="-3846"/>
              <a:lumOff val="-5098"/>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0000CC"/>
              </a:solidFill>
            </a:rPr>
            <a:t>中断处理</a:t>
          </a:r>
        </a:p>
      </dsp:txBody>
      <dsp:txXfrm>
        <a:off x="2894707" y="279653"/>
        <a:ext cx="1296292" cy="518517"/>
      </dsp:txXfrm>
    </dsp:sp>
    <dsp:sp modelId="{AE9045B8-8C32-484B-B1FA-ED07B50CC47D}">
      <dsp:nvSpPr>
        <dsp:cNvPr id="0" name=""/>
        <dsp:cNvSpPr/>
      </dsp:nvSpPr>
      <dsp:spPr>
        <a:xfrm>
          <a:off x="2894707" y="798171"/>
          <a:ext cx="1296292" cy="4103774"/>
        </a:xfrm>
        <a:prstGeom prst="rect">
          <a:avLst/>
        </a:prstGeom>
        <a:solidFill>
          <a:schemeClr val="accent4">
            <a:tint val="40000"/>
            <a:alpha val="90000"/>
            <a:hueOff val="1826064"/>
            <a:satOff val="-4485"/>
            <a:lumOff val="-1119"/>
            <a:alphaOff val="0"/>
          </a:schemeClr>
        </a:solidFill>
        <a:ln w="9525" cap="rnd" cmpd="sng" algn="ctr">
          <a:solidFill>
            <a:schemeClr val="accent4">
              <a:tint val="40000"/>
              <a:alpha val="90000"/>
              <a:hueOff val="1826064"/>
              <a:satOff val="-4485"/>
              <a:lumOff val="-1119"/>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8000" tIns="85344" rIns="18000"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负责完成特定中断事件的处理</a:t>
          </a:r>
        </a:p>
        <a:p>
          <a:pPr marL="171450" lvl="1" indent="-171450" algn="l" defTabSz="711200">
            <a:lnSpc>
              <a:spcPct val="90000"/>
            </a:lnSpc>
            <a:spcBef>
              <a:spcPct val="0"/>
            </a:spcBef>
            <a:spcAft>
              <a:spcPct val="15000"/>
            </a:spcAft>
            <a:buChar char="•"/>
          </a:pPr>
          <a:r>
            <a:rPr lang="zh-CN" altLang="en-US" sz="1600" kern="1200" dirty="0"/>
            <a:t>禁止中断（可选）、保存上下文、轮询设备的中断状态寄存器（可选）、逻辑处理、恢复上下文、打开中断（可选）、恢复执行中断前的指令等</a:t>
          </a:r>
        </a:p>
      </dsp:txBody>
      <dsp:txXfrm>
        <a:off x="2894707" y="798171"/>
        <a:ext cx="1296292" cy="41037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71D1C-6F72-49C2-8A4B-2C84992F6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55579-C5B6-43E5-A470-423433565C7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555579-C5B6-43E5-A470-423433565C7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99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766431" y="295737"/>
            <a:ext cx="628813" cy="502776"/>
          </a:xfrm>
        </p:spPr>
        <p:txBody>
          <a:bodyPr/>
          <a:lstStyle/>
          <a:p>
            <a:fld id="{4CA3740B-48FD-45C0-9C37-24627F0F7EDC}" type="slidenum">
              <a:rPr lang="zh-CN" altLang="en-US" smtClean="0"/>
            </a:fld>
            <a:endParaRPr lang="zh-CN" altLang="en-US"/>
          </a:p>
        </p:txBody>
      </p:sp>
      <p:sp>
        <p:nvSpPr>
          <p:cNvPr id="10"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11" name="Rectangle 9"/>
          <p:cNvSpPr>
            <a:spLocks noChangeArrowheads="1"/>
          </p:cNvSpPr>
          <p:nvPr userDrawn="1"/>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endParaRPr lang="zh-CN" altLang="en-US"/>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2335" y="490818"/>
            <a:ext cx="7055380" cy="631545"/>
          </a:xfrm>
        </p:spPr>
        <p:txBody>
          <a:bodyPr/>
          <a:lstStyle>
            <a:lvl1pPr>
              <a:defRPr sz="2800">
                <a:solidFill>
                  <a:srgbClr val="C00000"/>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71499" y="1199073"/>
            <a:ext cx="8071485" cy="5087434"/>
          </a:xfrm>
        </p:spPr>
        <p:txBody>
          <a:bodyPr/>
          <a:lstStyle>
            <a:lvl1pPr marL="342900" indent="-342900" algn="just">
              <a:lnSpc>
                <a:spcPts val="2800"/>
              </a:lnSpc>
              <a:spcBef>
                <a:spcPts val="0"/>
              </a:spcBef>
              <a:buClr>
                <a:srgbClr val="0070C0"/>
              </a:buClr>
              <a:buFont typeface="Wingdings" panose="05000000000000000000" pitchFamily="2" charset="2"/>
              <a:buChar char="p"/>
              <a:defRPr sz="2600" b="0">
                <a:solidFill>
                  <a:srgbClr val="0000CC"/>
                </a:solidFill>
              </a:defRPr>
            </a:lvl1pPr>
            <a:lvl2pPr marL="742950" indent="-285750" algn="just">
              <a:lnSpc>
                <a:spcPts val="2800"/>
              </a:lnSpc>
              <a:spcBef>
                <a:spcPts val="0"/>
              </a:spcBef>
              <a:buClr>
                <a:srgbClr val="00B050"/>
              </a:buClr>
              <a:buSzPct val="75000"/>
              <a:buFont typeface="Wingdings" panose="05000000000000000000" pitchFamily="2" charset="2"/>
              <a:buChar char="Ø"/>
              <a:defRPr sz="2400">
                <a:solidFill>
                  <a:srgbClr val="002060"/>
                </a:solidFill>
              </a:defRPr>
            </a:lvl2pPr>
            <a:lvl3pPr marL="1143000" indent="-228600" algn="just">
              <a:lnSpc>
                <a:spcPts val="2800"/>
              </a:lnSpc>
              <a:spcBef>
                <a:spcPts val="0"/>
              </a:spcBef>
              <a:buClr>
                <a:srgbClr val="FF00FF"/>
              </a:buClr>
              <a:buFont typeface="Wingdings" panose="05000000000000000000" pitchFamily="2" charset="2"/>
              <a:buChar char="l"/>
              <a:defRPr sz="2000">
                <a:solidFill>
                  <a:schemeClr val="bg1">
                    <a:lumMod val="85000"/>
                    <a:lumOff val="15000"/>
                  </a:schemeClr>
                </a:solidFill>
              </a:defRPr>
            </a:lvl3pPr>
            <a:lvl4pPr algn="just">
              <a:lnSpc>
                <a:spcPts val="2800"/>
              </a:lnSpc>
              <a:spcBef>
                <a:spcPts val="0"/>
              </a:spcBef>
              <a:defRPr sz="1800">
                <a:solidFill>
                  <a:srgbClr val="00B050"/>
                </a:solidFill>
              </a:defRPr>
            </a:lvl4pPr>
            <a:lvl5pPr algn="just">
              <a:lnSpc>
                <a:spcPts val="2800"/>
              </a:lnSpc>
              <a:spcBef>
                <a:spcPts val="0"/>
              </a:spcBef>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6" name="Slide Number Placeholder 5"/>
          <p:cNvSpPr>
            <a:spLocks noGrp="1"/>
          </p:cNvSpPr>
          <p:nvPr>
            <p:ph type="sldNum" sz="quarter" idx="12"/>
          </p:nvPr>
        </p:nvSpPr>
        <p:spPr>
          <a:xfrm>
            <a:off x="7766431" y="295737"/>
            <a:ext cx="628813" cy="428164"/>
          </a:xfrm>
        </p:spPr>
        <p:txBody>
          <a:bodyPr/>
          <a:lstStyle>
            <a:lvl1pPr>
              <a:defRPr sz="2000"/>
            </a:lvl1pPr>
          </a:lstStyle>
          <a:p>
            <a:fld id="{4CA3740B-48FD-45C0-9C37-24627F0F7EDC}" type="slidenum">
              <a:rPr lang="zh-CN" altLang="en-US" smtClean="0"/>
            </a:fld>
            <a:endParaRPr lang="zh-CN" altLang="en-US" dirty="0"/>
          </a:p>
        </p:txBody>
      </p:sp>
      <p:sp>
        <p:nvSpPr>
          <p:cNvPr id="5"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7" name="Rectangle 8"/>
          <p:cNvSpPr>
            <a:spLocks noChangeArrowheads="1"/>
          </p:cNvSpPr>
          <p:nvPr userDrawn="1"/>
        </p:nvSpPr>
        <p:spPr bwMode="auto">
          <a:xfrm rot="10800000" flipV="1">
            <a:off x="5289550" y="6561138"/>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8" name="Rectangle 9"/>
          <p:cNvSpPr>
            <a:spLocks noChangeArrowheads="1"/>
          </p:cNvSpPr>
          <p:nvPr userDrawn="1"/>
        </p:nvSpPr>
        <p:spPr bwMode="auto">
          <a:xfrm flipV="1">
            <a:off x="325438" y="108585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9" name="Rectangle 10"/>
          <p:cNvSpPr>
            <a:spLocks noChangeArrowheads="1"/>
          </p:cNvSpPr>
          <p:nvPr userDrawn="1"/>
        </p:nvSpPr>
        <p:spPr bwMode="auto">
          <a:xfrm rot="16200000" flipV="1">
            <a:off x="6967537" y="4994276"/>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7" name="Date Placeholder 4"/>
          <p:cNvSpPr>
            <a:spLocks noGrp="1"/>
          </p:cNvSpPr>
          <p:nvPr>
            <p:ph type="dt" sz="half" idx="10"/>
          </p:nvPr>
        </p:nvSpPr>
        <p:spPr/>
        <p:txBody>
          <a:bodyPr/>
          <a:lstStyle/>
          <a:p>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A3740B-48FD-45C0-9C37-24627F0F7EDC}"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push/>
  </p:transition>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523875" y="1647046"/>
            <a:ext cx="8229600" cy="1277130"/>
          </a:xfrm>
        </p:spPr>
        <p:txBody>
          <a:bodyPr/>
          <a:lstStyle/>
          <a:p>
            <a:pPr algn="ctr"/>
            <a:r>
              <a:rPr lang="zh-CN" altLang="en-US" sz="4000" b="1" dirty="0">
                <a:solidFill>
                  <a:srgbClr val="FFC000"/>
                </a:solidFill>
                <a:latin typeface="+mj-ea"/>
              </a:rPr>
              <a:t>嵌入式操作系统及其服务机制</a:t>
            </a:r>
            <a:endParaRPr lang="zh-CN" altLang="en-US" sz="4000" b="1" dirty="0">
              <a:solidFill>
                <a:srgbClr val="FFC000"/>
              </a:solidFill>
              <a:latin typeface="+mj-ea"/>
            </a:endParaRPr>
          </a:p>
        </p:txBody>
      </p:sp>
      <p:sp>
        <p:nvSpPr>
          <p:cNvPr id="4" name="矩形 3"/>
          <p:cNvSpPr/>
          <p:nvPr/>
        </p:nvSpPr>
        <p:spPr>
          <a:xfrm>
            <a:off x="0" y="6507164"/>
            <a:ext cx="9143999" cy="18000"/>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7"/>
          <p:cNvSpPr>
            <a:spLocks noChangeArrowheads="1"/>
          </p:cNvSpPr>
          <p:nvPr/>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12" name="Rectangle 9"/>
          <p:cNvSpPr>
            <a:spLocks noChangeArrowheads="1"/>
          </p:cNvSpPr>
          <p:nvPr/>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13" name="灯片编号占位符 12"/>
          <p:cNvSpPr>
            <a:spLocks noGrp="1"/>
          </p:cNvSpPr>
          <p:nvPr>
            <p:ph type="sldNum" sz="quarter" idx="12"/>
          </p:nvPr>
        </p:nvSpPr>
        <p:spPr>
          <a:xfrm>
            <a:off x="7766431" y="295737"/>
            <a:ext cx="628813" cy="466263"/>
          </a:xfrm>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sz="half" idx="1"/>
          </p:nvPr>
        </p:nvSpPr>
        <p:spPr>
          <a:xfrm>
            <a:off x="533400" y="3505200"/>
            <a:ext cx="8305800" cy="3086100"/>
          </a:xfrm>
        </p:spPr>
        <p:txBody>
          <a:bodyPr/>
          <a:lstStyle/>
          <a:p>
            <a:r>
              <a:rPr lang="zh-CN" altLang="zh-CN" sz="2000" dirty="0">
                <a:solidFill>
                  <a:schemeClr val="bg1"/>
                </a:solidFill>
                <a:effectLst/>
                <a:latin typeface="KaiTi" panose="02010609060101010101" pitchFamily="49" charset="-122"/>
                <a:ea typeface="KaiTi" panose="02010609060101010101" pitchFamily="49" charset="-122"/>
              </a:rPr>
              <a:t>超微内核</a:t>
            </a:r>
            <a:r>
              <a:rPr lang="zh-CN" altLang="en-US" sz="2000" b="0" dirty="0">
                <a:solidFill>
                  <a:schemeClr val="bg1"/>
                </a:solidFill>
                <a:effectLst/>
                <a:latin typeface="KaiTi" panose="02010609060101010101" pitchFamily="49" charset="-122"/>
                <a:ea typeface="KaiTi" panose="02010609060101010101" pitchFamily="49" charset="-122"/>
              </a:rPr>
              <a:t>，</a:t>
            </a:r>
            <a:r>
              <a:rPr lang="zh-CN" altLang="zh-CN" sz="2000" b="0" dirty="0">
                <a:solidFill>
                  <a:schemeClr val="bg1"/>
                </a:solidFill>
                <a:effectLst/>
              </a:rPr>
              <a:t>规模最小，</a:t>
            </a:r>
            <a:r>
              <a:rPr lang="en-US" altLang="zh-CN" sz="2000" b="0" dirty="0">
                <a:solidFill>
                  <a:schemeClr val="bg1"/>
                </a:solidFill>
                <a:effectLst/>
              </a:rPr>
              <a:t>OS</a:t>
            </a:r>
            <a:r>
              <a:rPr lang="zh-CN" altLang="zh-CN" sz="2000" b="0" dirty="0">
                <a:solidFill>
                  <a:schemeClr val="bg1"/>
                </a:solidFill>
                <a:effectLst/>
              </a:rPr>
              <a:t>最核心，主要完成中断、事件的分发，部分还可以对多核处理器资源进行分配；</a:t>
            </a:r>
            <a:endParaRPr lang="en-US" altLang="zh-CN" sz="2000" b="0" dirty="0">
              <a:solidFill>
                <a:schemeClr val="bg1"/>
              </a:solidFill>
              <a:effectLst/>
            </a:endParaRPr>
          </a:p>
          <a:p>
            <a:r>
              <a:rPr lang="zh-CN" altLang="zh-CN" sz="2000" dirty="0">
                <a:solidFill>
                  <a:schemeClr val="bg1"/>
                </a:solidFill>
                <a:effectLst/>
                <a:latin typeface="KaiTi" panose="02010609060101010101" pitchFamily="49" charset="-122"/>
                <a:ea typeface="KaiTi" panose="02010609060101010101" pitchFamily="49" charset="-122"/>
              </a:rPr>
              <a:t>微内核</a:t>
            </a:r>
            <a:r>
              <a:rPr lang="zh-CN" altLang="en-US" sz="2000" b="0" dirty="0">
                <a:solidFill>
                  <a:schemeClr val="bg1"/>
                </a:solidFill>
                <a:effectLst/>
              </a:rPr>
              <a:t>，</a:t>
            </a:r>
            <a:r>
              <a:rPr lang="zh-CN" altLang="zh-CN" sz="2000" b="0" dirty="0">
                <a:solidFill>
                  <a:schemeClr val="bg1"/>
                </a:solidFill>
                <a:effectLst/>
              </a:rPr>
              <a:t>基于超微内核的扩展，具有任务调度等功能；</a:t>
            </a:r>
            <a:endParaRPr lang="en-US" altLang="zh-CN" sz="2000" b="0" dirty="0">
              <a:solidFill>
                <a:schemeClr val="bg1"/>
              </a:solidFill>
              <a:effectLst/>
            </a:endParaRPr>
          </a:p>
          <a:p>
            <a:r>
              <a:rPr lang="zh-CN" altLang="zh-CN" sz="2000" dirty="0">
                <a:solidFill>
                  <a:schemeClr val="bg1"/>
                </a:solidFill>
                <a:effectLst/>
                <a:latin typeface="KaiTi" panose="02010609060101010101" pitchFamily="49" charset="-122"/>
                <a:ea typeface="KaiTi" panose="02010609060101010101" pitchFamily="49" charset="-122"/>
              </a:rPr>
              <a:t>内核</a:t>
            </a:r>
            <a:r>
              <a:rPr lang="zh-CN" altLang="en-US" sz="2000" b="0" dirty="0">
                <a:solidFill>
                  <a:schemeClr val="bg1"/>
                </a:solidFill>
                <a:effectLst/>
              </a:rPr>
              <a:t>，</a:t>
            </a:r>
            <a:r>
              <a:rPr lang="zh-CN" altLang="zh-CN" sz="2000" b="0" dirty="0">
                <a:solidFill>
                  <a:schemeClr val="bg1"/>
                </a:solidFill>
                <a:effectLst/>
              </a:rPr>
              <a:t>一般指增加了任务间同步能力的微内核；</a:t>
            </a:r>
            <a:endParaRPr lang="en-US" altLang="zh-CN" sz="2000" b="0" dirty="0">
              <a:solidFill>
                <a:schemeClr val="bg1"/>
              </a:solidFill>
              <a:effectLst/>
            </a:endParaRPr>
          </a:p>
          <a:p>
            <a:r>
              <a:rPr lang="zh-CN" altLang="zh-CN" sz="2000" dirty="0">
                <a:solidFill>
                  <a:schemeClr val="bg1"/>
                </a:solidFill>
                <a:effectLst/>
                <a:latin typeface="KaiTi" panose="02010609060101010101" pitchFamily="49" charset="-122"/>
                <a:ea typeface="KaiTi" panose="02010609060101010101" pitchFamily="49" charset="-122"/>
              </a:rPr>
              <a:t>执行体</a:t>
            </a:r>
            <a:r>
              <a:rPr lang="zh-CN" altLang="zh-CN" sz="2000" b="0" dirty="0">
                <a:solidFill>
                  <a:schemeClr val="bg1"/>
                </a:solidFill>
                <a:effectLst/>
              </a:rPr>
              <a:t>则是包括了私有内存块、</a:t>
            </a:r>
            <a:r>
              <a:rPr lang="en-US" altLang="zh-CN" sz="2000" b="0" dirty="0">
                <a:solidFill>
                  <a:schemeClr val="bg1"/>
                </a:solidFill>
                <a:effectLst/>
              </a:rPr>
              <a:t>I/O</a:t>
            </a:r>
            <a:r>
              <a:rPr lang="zh-CN" altLang="zh-CN" sz="2000" b="0" dirty="0">
                <a:solidFill>
                  <a:schemeClr val="bg1"/>
                </a:solidFill>
                <a:effectLst/>
              </a:rPr>
              <a:t>服务以及其他复杂机制的微内核，大多数商业嵌入式实时操作系统都属于该形式</a:t>
            </a:r>
            <a:r>
              <a:rPr lang="zh-CN" altLang="en-US" sz="2000" b="0" dirty="0">
                <a:solidFill>
                  <a:schemeClr val="bg1"/>
                </a:solidFill>
                <a:effectLst/>
              </a:rPr>
              <a:t>；</a:t>
            </a:r>
            <a:endParaRPr lang="en-US" altLang="zh-CN" sz="2000" b="0" dirty="0">
              <a:solidFill>
                <a:schemeClr val="bg1"/>
              </a:solidFill>
              <a:effectLst/>
            </a:endParaRPr>
          </a:p>
          <a:p>
            <a:r>
              <a:rPr lang="zh-CN" altLang="zh-CN" sz="2000" dirty="0">
                <a:solidFill>
                  <a:schemeClr val="bg1"/>
                </a:solidFill>
                <a:effectLst/>
                <a:latin typeface="KaiTi" panose="02010609060101010101" pitchFamily="49" charset="-122"/>
                <a:ea typeface="KaiTi" panose="02010609060101010101" pitchFamily="49" charset="-122"/>
              </a:rPr>
              <a:t>操作系统</a:t>
            </a:r>
            <a:r>
              <a:rPr lang="zh-CN" altLang="zh-CN" sz="2000" b="0" dirty="0">
                <a:solidFill>
                  <a:schemeClr val="bg1"/>
                </a:solidFill>
                <a:effectLst/>
              </a:rPr>
              <a:t>通常指提供了用户交互接口、文件系统、数据库、安全服务等组件的执行体，是一个完整的系统软件。</a:t>
            </a:r>
            <a:endParaRPr lang="zh-CN" altLang="en-US" sz="2000" b="0" dirty="0">
              <a:solidFill>
                <a:schemeClr val="bg1"/>
              </a:solidFill>
              <a:effectLst/>
            </a:endParaRPr>
          </a:p>
        </p:txBody>
      </p:sp>
      <p:pic>
        <p:nvPicPr>
          <p:cNvPr id="8"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6896" y="1631611"/>
            <a:ext cx="3703320" cy="167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标题 5"/>
          <p:cNvSpPr>
            <a:spLocks noGrp="1"/>
          </p:cNvSpPr>
          <p:nvPr>
            <p:ph type="title"/>
          </p:nvPr>
        </p:nvSpPr>
        <p:spPr>
          <a:xfrm>
            <a:off x="533400" y="458788"/>
            <a:ext cx="8229600" cy="685800"/>
          </a:xfrm>
        </p:spPr>
        <p:txBody>
          <a:bodyPr/>
          <a:lstStyle/>
          <a:p>
            <a:pPr algn="l"/>
            <a:r>
              <a:rPr lang="en-US" altLang="zh-CN" sz="2400"/>
              <a:t>EOS</a:t>
            </a:r>
            <a:r>
              <a:rPr lang="zh-CN" altLang="en-US" sz="2400"/>
              <a:t>的功能模型</a:t>
            </a:r>
            <a:endParaRPr lang="zh-CN" altLang="en-US"/>
          </a:p>
        </p:txBody>
      </p:sp>
      <p:sp>
        <p:nvSpPr>
          <p:cNvPr id="6" name="内容占位符 6"/>
          <p:cNvSpPr>
            <a:spLocks noGrp="1"/>
          </p:cNvSpPr>
          <p:nvPr>
            <p:ph idx="1"/>
          </p:nvPr>
        </p:nvSpPr>
        <p:spPr>
          <a:xfrm>
            <a:off x="609600" y="1295400"/>
            <a:ext cx="8077200" cy="4602163"/>
          </a:xfrm>
        </p:spPr>
        <p:txBody>
          <a:bodyPr/>
          <a:lstStyle/>
          <a:p>
            <a:r>
              <a:rPr lang="zh-CN" altLang="en-US" dirty="0"/>
              <a:t>经典模型</a:t>
            </a:r>
            <a:endParaRPr lang="en-US" altLang="zh-CN" dirty="0"/>
          </a:p>
          <a:p>
            <a:pPr lvl="1"/>
            <a:endParaRPr lang="zh-CN" altLang="en-US" dirty="0"/>
          </a:p>
        </p:txBody>
      </p:sp>
      <p:sp>
        <p:nvSpPr>
          <p:cNvPr id="8" name="矩形 7"/>
          <p:cNvSpPr/>
          <p:nvPr/>
        </p:nvSpPr>
        <p:spPr>
          <a:xfrm>
            <a:off x="609600" y="3429000"/>
            <a:ext cx="7981950" cy="3416320"/>
          </a:xfrm>
          <a:prstGeom prst="rect">
            <a:avLst/>
          </a:prstGeom>
          <a:solidFill>
            <a:srgbClr val="FFFFCC"/>
          </a:solidFill>
          <a:ln>
            <a:solidFill>
              <a:srgbClr val="00B050"/>
            </a:solidFill>
          </a:ln>
        </p:spPr>
        <p:txBody>
          <a:bodyPr>
            <a:spAutoFit/>
          </a:bodyPr>
          <a:lstStyle/>
          <a:p>
            <a:pPr algn="ctr">
              <a:spcAft>
                <a:spcPts val="0"/>
              </a:spcAft>
              <a:defRPr/>
            </a:pPr>
            <a:r>
              <a:rPr lang="zh-CN" altLang="zh-CN" sz="1800" kern="100" dirty="0">
                <a:solidFill>
                  <a:schemeClr val="bg1"/>
                </a:solidFill>
                <a:latin typeface="Times New Roman" panose="02020603050405020304" pitchFamily="18" charset="0"/>
                <a:cs typeface="Times New Roman" panose="02020603050405020304" pitchFamily="18" charset="0"/>
              </a:rPr>
              <a:t>典型内核组件</a:t>
            </a:r>
            <a:endParaRPr lang="zh-CN" altLang="zh-CN" sz="1800" kern="100" dirty="0">
              <a:solidFill>
                <a:schemeClr val="bg1"/>
              </a:solidFill>
              <a:latin typeface="Calibri" panose="020F0502020204030204" charset="0"/>
              <a:cs typeface="Times New Roman" panose="02020603050405020304" pitchFamily="18" charset="0"/>
            </a:endParaRPr>
          </a:p>
          <a:p>
            <a:pPr marL="342900" indent="-342900" algn="just">
              <a:spcAft>
                <a:spcPts val="0"/>
              </a:spcAft>
              <a:buFont typeface="+mj-lt"/>
              <a:buAutoNum type="alphaLcPeriod"/>
              <a:defRPr/>
            </a:pP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定时器组件，基于硬件时钟为调度器、中断等提供时钟“嘀嗒”；</a:t>
            </a:r>
            <a:endParaRPr lang="zh-CN" altLang="zh-CN" sz="1800" kern="100" dirty="0">
              <a:solidFill>
                <a:schemeClr val="bg1"/>
              </a:solidFill>
              <a:latin typeface="Calibri" panose="020F0502020204030204" charset="0"/>
              <a:cs typeface="Times New Roman" panose="02020603050405020304" pitchFamily="18" charset="0"/>
            </a:endParaRPr>
          </a:p>
          <a:p>
            <a:pPr marL="342900" indent="-342900" algn="just">
              <a:spcAft>
                <a:spcPts val="0"/>
              </a:spcAft>
              <a:buFont typeface="+mj-lt"/>
              <a:buAutoNum type="alphaLcPeriod"/>
              <a:defRPr/>
            </a:pP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更为丰富的任务创建、删除、挂起、阻塞等管理组件，使任务管理更为灵活、可靠；</a:t>
            </a:r>
            <a:endParaRPr lang="zh-CN" altLang="zh-CN" sz="1800" kern="100" dirty="0">
              <a:solidFill>
                <a:schemeClr val="bg1"/>
              </a:solidFill>
              <a:latin typeface="Calibri" panose="020F0502020204030204" charset="0"/>
              <a:cs typeface="Times New Roman" panose="02020603050405020304" pitchFamily="18" charset="0"/>
            </a:endParaRPr>
          </a:p>
          <a:p>
            <a:pPr marL="342900" indent="-342900" algn="just">
              <a:spcAft>
                <a:spcPts val="0"/>
              </a:spcAft>
              <a:buFont typeface="+mj-lt"/>
              <a:buAutoNum type="alphaLcPeriod"/>
              <a:defRPr/>
            </a:pP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支持共享内存、消息队列、邮箱、管道等任务间的数据通信方法；</a:t>
            </a:r>
            <a:endParaRPr lang="zh-CN" altLang="zh-CN" sz="1800" kern="100" dirty="0">
              <a:solidFill>
                <a:schemeClr val="bg1"/>
              </a:solidFill>
              <a:latin typeface="Calibri" panose="020F0502020204030204" charset="0"/>
              <a:cs typeface="Times New Roman" panose="02020603050405020304" pitchFamily="18" charset="0"/>
            </a:endParaRPr>
          </a:p>
          <a:p>
            <a:pPr marL="342900" indent="-342900" algn="just">
              <a:spcAft>
                <a:spcPts val="0"/>
              </a:spcAft>
              <a:buFont typeface="+mj-lt"/>
              <a:buAutoNum type="alphaLcPeriod"/>
              <a:defRPr/>
            </a:pP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提供信号量、事件、信号等任务间的同步、互斥机制，以及良好的多任务支持；</a:t>
            </a:r>
            <a:endParaRPr lang="zh-CN" altLang="zh-CN" sz="1800" kern="100" dirty="0">
              <a:solidFill>
                <a:schemeClr val="bg1"/>
              </a:solidFill>
              <a:latin typeface="Calibri" panose="020F0502020204030204" charset="0"/>
              <a:cs typeface="Times New Roman" panose="02020603050405020304" pitchFamily="18" charset="0"/>
            </a:endParaRPr>
          </a:p>
          <a:p>
            <a:pPr marL="342900" indent="-342900" algn="just">
              <a:spcAft>
                <a:spcPts val="0"/>
              </a:spcAft>
              <a:buFont typeface="+mj-lt"/>
              <a:buAutoNum type="alphaLcPeriod"/>
              <a:defRPr/>
            </a:pP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提供虚拟内存管理组件，支持安全、灵活、高效的内存访问；</a:t>
            </a:r>
            <a:endParaRPr lang="zh-CN" altLang="zh-CN" sz="1800" kern="100" dirty="0">
              <a:solidFill>
                <a:schemeClr val="bg1"/>
              </a:solidFill>
              <a:latin typeface="Calibri" panose="020F0502020204030204" charset="0"/>
              <a:cs typeface="Times New Roman" panose="02020603050405020304" pitchFamily="18" charset="0"/>
            </a:endParaRPr>
          </a:p>
          <a:p>
            <a:pPr marL="342900" indent="-342900" algn="just">
              <a:spcAft>
                <a:spcPts val="0"/>
              </a:spcAft>
              <a:buFont typeface="+mj-lt"/>
              <a:buAutoNum type="alphaLcPeriod"/>
              <a:defRPr/>
            </a:pP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提供中断响应和异常处理组件，能够以异常</a:t>
            </a:r>
            <a:r>
              <a:rPr lang="zh-CN" altLang="en-US"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机制</a:t>
            </a: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进行快速响应；</a:t>
            </a:r>
            <a:endParaRPr lang="zh-CN" altLang="zh-CN" sz="1800" kern="100" dirty="0">
              <a:solidFill>
                <a:schemeClr val="bg1"/>
              </a:solidFill>
              <a:latin typeface="Calibri" panose="020F0502020204030204" charset="0"/>
              <a:cs typeface="Times New Roman" panose="02020603050405020304" pitchFamily="18" charset="0"/>
            </a:endParaRPr>
          </a:p>
          <a:p>
            <a:pPr marL="342900" indent="-342900" algn="just">
              <a:spcAft>
                <a:spcPts val="0"/>
              </a:spcAft>
              <a:buFont typeface="+mj-lt"/>
              <a:buAutoNum type="alphaLcPeriod"/>
              <a:defRPr/>
            </a:pP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针对嵌入式应用，提供看门狗、</a:t>
            </a:r>
            <a:r>
              <a:rPr lang="en-US"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BIT(Built-In Test​​</a:t>
            </a:r>
            <a:r>
              <a:rPr lang="zh-CN" altLang="en-US"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机内自检</a:t>
            </a:r>
            <a:r>
              <a:rPr lang="en-US"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a:t>
            </a: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等可靠性增强的组件；</a:t>
            </a:r>
            <a:endParaRPr lang="zh-CN" altLang="zh-CN" sz="1800" kern="100" dirty="0">
              <a:solidFill>
                <a:schemeClr val="bg1"/>
              </a:solidFill>
              <a:latin typeface="Calibri" panose="020F0502020204030204" charset="0"/>
              <a:cs typeface="Times New Roman" panose="02020603050405020304" pitchFamily="18" charset="0"/>
            </a:endParaRPr>
          </a:p>
          <a:p>
            <a:pPr marL="342900" indent="-342900" algn="just">
              <a:spcAft>
                <a:spcPts val="0"/>
              </a:spcAft>
              <a:buFont typeface="+mj-lt"/>
              <a:buAutoNum type="alphaLcPeriod"/>
              <a:defRPr/>
            </a:pPr>
            <a:r>
              <a:rPr lang="zh-CN" altLang="zh-CN" sz="1800" kern="1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提供一组用于调试和访问内核的工具等。</a:t>
            </a:r>
            <a:endParaRPr lang="zh-CN" altLang="zh-CN" sz="1800" kern="100" dirty="0">
              <a:solidFill>
                <a:schemeClr val="bg1"/>
              </a:solidFill>
              <a:latin typeface="Calibri" panose="020F0502020204030204"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054477" y="801688"/>
            <a:ext cx="4552950" cy="2381250"/>
          </a:xfrm>
          <a:prstGeom prst="rect">
            <a:avLst/>
          </a:prstGeom>
        </p:spPr>
      </p:pic>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7" name="内容占位符 2"/>
          <p:cNvSpPr>
            <a:spLocks noGrp="1"/>
          </p:cNvSpPr>
          <p:nvPr>
            <p:ph idx="1"/>
          </p:nvPr>
        </p:nvSpPr>
        <p:spPr>
          <a:xfrm>
            <a:off x="609600" y="1143000"/>
            <a:ext cx="8077200" cy="5715000"/>
          </a:xfrm>
        </p:spPr>
        <p:txBody>
          <a:bodyPr/>
          <a:lstStyle/>
          <a:p>
            <a:r>
              <a:rPr lang="zh-CN" altLang="en-US" dirty="0"/>
              <a:t>衍生的</a:t>
            </a:r>
            <a:r>
              <a:rPr lang="en-US" altLang="zh-CN" dirty="0"/>
              <a:t>EOS</a:t>
            </a:r>
            <a:r>
              <a:rPr lang="zh-CN" altLang="en-US" dirty="0"/>
              <a:t>功能模型</a:t>
            </a:r>
            <a:endParaRPr lang="en-US" altLang="zh-CN" dirty="0"/>
          </a:p>
          <a:p>
            <a:pPr lvl="1"/>
            <a:r>
              <a:rPr lang="zh-CN" altLang="zh-CN" dirty="0"/>
              <a:t>集成领域功能组件的</a:t>
            </a:r>
            <a:r>
              <a:rPr lang="en-US" altLang="zh-CN" dirty="0"/>
              <a:t>EOS</a:t>
            </a:r>
            <a:r>
              <a:rPr lang="zh-CN" altLang="zh-CN" dirty="0"/>
              <a:t>平台</a:t>
            </a:r>
            <a:endParaRPr lang="en-US" altLang="zh-CN" dirty="0"/>
          </a:p>
          <a:p>
            <a:pPr lvl="2"/>
            <a:r>
              <a:rPr lang="zh-CN" altLang="zh-CN" dirty="0"/>
              <a:t>“扩展</a:t>
            </a:r>
            <a:r>
              <a:rPr lang="en-US" altLang="zh-CN" dirty="0"/>
              <a:t>+</a:t>
            </a:r>
            <a:r>
              <a:rPr lang="zh-CN" altLang="zh-CN" dirty="0"/>
              <a:t>集成”的系统软件设计方式</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en-US" altLang="zh-CN" dirty="0" err="1"/>
              <a:t>μCLinux</a:t>
            </a:r>
            <a:r>
              <a:rPr lang="zh-CN" altLang="zh-CN" dirty="0"/>
              <a:t>、</a:t>
            </a:r>
            <a:r>
              <a:rPr lang="en-US" altLang="zh-CN" dirty="0" err="1"/>
              <a:t>μC</a:t>
            </a:r>
            <a:r>
              <a:rPr lang="en-US" altLang="zh-CN" dirty="0"/>
              <a:t>/OS</a:t>
            </a:r>
            <a:r>
              <a:rPr lang="zh-CN" altLang="zh-CN" dirty="0"/>
              <a:t>、</a:t>
            </a:r>
            <a:r>
              <a:rPr lang="en-US" altLang="zh-CN" dirty="0"/>
              <a:t>Windows CE</a:t>
            </a:r>
            <a:r>
              <a:rPr lang="zh-CN" altLang="zh-CN" dirty="0"/>
              <a:t>更适用于控制系统</a:t>
            </a:r>
            <a:r>
              <a:rPr lang="zh-CN" altLang="en-US" dirty="0"/>
              <a:t>；</a:t>
            </a:r>
            <a:endParaRPr lang="en-US" altLang="zh-CN" dirty="0"/>
          </a:p>
          <a:p>
            <a:pPr lvl="2"/>
            <a:r>
              <a:rPr lang="en-US" altLang="zh-CN" dirty="0"/>
              <a:t>VxWorks</a:t>
            </a:r>
            <a:r>
              <a:rPr lang="zh-CN" altLang="zh-CN" dirty="0"/>
              <a:t>、</a:t>
            </a:r>
            <a:r>
              <a:rPr lang="en-US" altLang="zh-CN" dirty="0" err="1"/>
              <a:t>μC</a:t>
            </a:r>
            <a:r>
              <a:rPr lang="en-US" altLang="zh-CN" dirty="0"/>
              <a:t>/OS</a:t>
            </a:r>
            <a:r>
              <a:rPr lang="zh-CN" altLang="zh-CN" dirty="0"/>
              <a:t>适合于航空航天等复杂实时系统</a:t>
            </a:r>
            <a:r>
              <a:rPr lang="zh-CN" altLang="en-US" dirty="0"/>
              <a:t>；</a:t>
            </a:r>
            <a:endParaRPr lang="en-US" altLang="zh-CN" dirty="0"/>
          </a:p>
          <a:p>
            <a:pPr lvl="2"/>
            <a:r>
              <a:rPr lang="en-US" altLang="zh-CN" dirty="0"/>
              <a:t>Windows Mobile</a:t>
            </a:r>
            <a:r>
              <a:rPr lang="zh-CN" altLang="zh-CN" dirty="0"/>
              <a:t>、</a:t>
            </a:r>
            <a:r>
              <a:rPr lang="en-US" altLang="zh-CN" dirty="0"/>
              <a:t>Android</a:t>
            </a:r>
            <a:r>
              <a:rPr lang="zh-CN" altLang="zh-CN" dirty="0"/>
              <a:t>则主要面向移动设备等。</a:t>
            </a:r>
            <a:endParaRPr lang="zh-CN" altLang="en-US" dirty="0"/>
          </a:p>
        </p:txBody>
      </p:sp>
      <p:pic>
        <p:nvPicPr>
          <p:cNvPr id="2" name="图片 1"/>
          <p:cNvPicPr>
            <a:picLocks noChangeAspect="1"/>
          </p:cNvPicPr>
          <p:nvPr/>
        </p:nvPicPr>
        <p:blipFill>
          <a:blip r:embed="rId1"/>
          <a:stretch>
            <a:fillRect/>
          </a:stretch>
        </p:blipFill>
        <p:spPr>
          <a:xfrm>
            <a:off x="2602991" y="2724913"/>
            <a:ext cx="4273911" cy="2062162"/>
          </a:xfrm>
          <a:prstGeom prst="rect">
            <a:avLst/>
          </a:prstGeom>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p:txBody>
          <a:bodyPr/>
          <a:lstStyle/>
          <a:p>
            <a:pPr lvl="1">
              <a:defRPr/>
            </a:pPr>
            <a:r>
              <a:rPr lang="zh-CN" altLang="zh-CN" dirty="0"/>
              <a:t>面向领域的嵌入式系统开发平台框架</a:t>
            </a:r>
            <a:endParaRPr lang="en-US" altLang="zh-CN" dirty="0"/>
          </a:p>
          <a:p>
            <a:pPr lvl="2">
              <a:defRPr/>
            </a:pPr>
            <a:r>
              <a:rPr lang="zh-CN" altLang="zh-CN" dirty="0"/>
              <a:t>“扩展</a:t>
            </a:r>
            <a:r>
              <a:rPr lang="en-US" altLang="zh-CN" dirty="0"/>
              <a:t>+</a:t>
            </a:r>
            <a:r>
              <a:rPr lang="zh-CN" altLang="zh-CN" dirty="0"/>
              <a:t>集成”</a:t>
            </a:r>
            <a:r>
              <a:rPr lang="zh-CN" altLang="en-US" dirty="0"/>
              <a:t>方式，融合度差，不能满足特定要求；</a:t>
            </a:r>
            <a:endParaRPr lang="en-US" altLang="zh-CN" dirty="0"/>
          </a:p>
          <a:p>
            <a:pPr lvl="2">
              <a:defRPr/>
            </a:pPr>
            <a:r>
              <a:rPr lang="zh-CN" altLang="zh-CN" dirty="0"/>
              <a:t>针对特殊领域需求来设计符合其特征和规范的内核架构、运行机制、服务功能及工具集</a:t>
            </a:r>
            <a:r>
              <a:rPr lang="zh-CN" altLang="en-US" dirty="0"/>
              <a:t>；</a:t>
            </a:r>
            <a:endParaRPr lang="en-US" altLang="zh-CN" dirty="0"/>
          </a:p>
          <a:p>
            <a:pPr lvl="3">
              <a:defRPr/>
            </a:pPr>
            <a:r>
              <a:rPr lang="zh-CN" altLang="en-US" dirty="0"/>
              <a:t>如，</a:t>
            </a:r>
            <a:r>
              <a:rPr lang="zh-CN" altLang="zh-CN" dirty="0"/>
              <a:t>针对</a:t>
            </a:r>
            <a:r>
              <a:rPr lang="en-US" altLang="zh-CN" dirty="0"/>
              <a:t>Android</a:t>
            </a:r>
            <a:r>
              <a:rPr lang="zh-CN" altLang="zh-CN" dirty="0"/>
              <a:t>操作系统融合性差的问题，</a:t>
            </a:r>
            <a:r>
              <a:rPr lang="en-US" altLang="zh-CN" dirty="0"/>
              <a:t>Google</a:t>
            </a:r>
            <a:r>
              <a:rPr lang="zh-CN" altLang="zh-CN" dirty="0"/>
              <a:t>已经在组织研制全新的</a:t>
            </a:r>
            <a:r>
              <a:rPr lang="en-US" altLang="zh-CN" dirty="0"/>
              <a:t>Fuchsia</a:t>
            </a:r>
            <a:r>
              <a:rPr lang="zh-CN" altLang="zh-CN" dirty="0"/>
              <a:t>操作系统。</a:t>
            </a:r>
            <a:endParaRPr lang="en-US" altLang="zh-CN" dirty="0"/>
          </a:p>
          <a:p>
            <a:pPr lvl="3">
              <a:defRPr/>
            </a:pPr>
            <a:endParaRPr lang="en-US" altLang="zh-CN" dirty="0"/>
          </a:p>
          <a:p>
            <a:pPr lvl="2">
              <a:defRPr/>
            </a:pPr>
            <a:r>
              <a:rPr lang="zh-CN" altLang="zh-CN" dirty="0">
                <a:latin typeface="KaiTi" panose="02010609060101010101" pitchFamily="49" charset="-122"/>
                <a:ea typeface="KaiTi" panose="02010609060101010101" pitchFamily="49" charset="-122"/>
              </a:rPr>
              <a:t>面向航空应用的嵌入式实时操作系统</a:t>
            </a:r>
            <a:endParaRPr lang="en-US" altLang="zh-CN" dirty="0">
              <a:latin typeface="KaiTi" panose="02010609060101010101" pitchFamily="49" charset="-122"/>
              <a:ea typeface="KaiTi" panose="02010609060101010101" pitchFamily="49" charset="-122"/>
            </a:endParaRPr>
          </a:p>
          <a:p>
            <a:pPr lvl="2">
              <a:defRPr/>
            </a:pPr>
            <a:r>
              <a:rPr lang="zh-CN" altLang="zh-CN" dirty="0">
                <a:latin typeface="KaiTi" panose="02010609060101010101" pitchFamily="49" charset="-122"/>
                <a:ea typeface="KaiTi" panose="02010609060101010101" pitchFamily="49" charset="-122"/>
              </a:rPr>
              <a:t>面向卫星等航天设备的高可信嵌入式操作系统</a:t>
            </a:r>
            <a:endParaRPr lang="en-US" altLang="zh-CN" dirty="0">
              <a:latin typeface="KaiTi" panose="02010609060101010101" pitchFamily="49" charset="-122"/>
              <a:ea typeface="KaiTi" panose="02010609060101010101" pitchFamily="49" charset="-122"/>
            </a:endParaRPr>
          </a:p>
          <a:p>
            <a:pPr lvl="2">
              <a:defRPr/>
            </a:pPr>
            <a:r>
              <a:rPr lang="zh-CN" altLang="zh-CN" dirty="0">
                <a:latin typeface="KaiTi" panose="02010609060101010101" pitchFamily="49" charset="-122"/>
                <a:ea typeface="KaiTi" panose="02010609060101010101" pitchFamily="49" charset="-122"/>
              </a:rPr>
              <a:t>面向移动手持设备的嵌入式操作系统</a:t>
            </a:r>
            <a:endParaRPr lang="en-US" altLang="zh-CN" dirty="0">
              <a:latin typeface="KaiTi" panose="02010609060101010101" pitchFamily="49" charset="-122"/>
              <a:ea typeface="KaiTi" panose="02010609060101010101" pitchFamily="49" charset="-122"/>
            </a:endParaRPr>
          </a:p>
          <a:p>
            <a:pPr lvl="2">
              <a:defRPr/>
            </a:pPr>
            <a:r>
              <a:rPr lang="zh-CN" altLang="zh-CN" dirty="0">
                <a:latin typeface="KaiTi" panose="02010609060101010101" pitchFamily="49" charset="-122"/>
                <a:ea typeface="KaiTi" panose="02010609060101010101" pitchFamily="49" charset="-122"/>
              </a:rPr>
              <a:t>面向便携式导航设备的嵌入式操作系统</a:t>
            </a:r>
            <a:endParaRPr lang="en-US" altLang="zh-CN" dirty="0">
              <a:latin typeface="KaiTi" panose="02010609060101010101" pitchFamily="49" charset="-122"/>
              <a:ea typeface="KaiTi" panose="02010609060101010101" pitchFamily="49" charset="-122"/>
            </a:endParaRPr>
          </a:p>
          <a:p>
            <a:pPr lvl="2">
              <a:defRPr/>
            </a:pPr>
            <a:r>
              <a:rPr lang="zh-CN" altLang="zh-CN" dirty="0">
                <a:latin typeface="KaiTi" panose="02010609060101010101" pitchFamily="49" charset="-122"/>
                <a:ea typeface="KaiTi" panose="02010609060101010101" pitchFamily="49" charset="-122"/>
              </a:rPr>
              <a:t>面向机器人的嵌入式操作系统</a:t>
            </a:r>
            <a:endParaRPr lang="en-US" altLang="zh-CN" dirty="0">
              <a:latin typeface="KaiTi" panose="02010609060101010101" pitchFamily="49" charset="-122"/>
              <a:ea typeface="KaiTi" panose="02010609060101010101" pitchFamily="49" charset="-122"/>
            </a:endParaRPr>
          </a:p>
          <a:p>
            <a:pPr lvl="2">
              <a:defRPr/>
            </a:pPr>
            <a:r>
              <a:rPr lang="zh-CN" altLang="zh-CN" dirty="0">
                <a:latin typeface="KaiTi" panose="02010609060101010101" pitchFamily="49" charset="-122"/>
                <a:ea typeface="KaiTi" panose="02010609060101010101" pitchFamily="49" charset="-122"/>
              </a:rPr>
              <a:t>面向路由器、交换机等电信设备的嵌入式操作系统</a:t>
            </a:r>
            <a:endParaRPr lang="en-US" altLang="zh-CN" dirty="0">
              <a:latin typeface="KaiTi" panose="02010609060101010101" pitchFamily="49" charset="-122"/>
              <a:ea typeface="KaiTi" panose="02010609060101010101" pitchFamily="49" charset="-122"/>
            </a:endParaRPr>
          </a:p>
          <a:p>
            <a:pPr lvl="2">
              <a:defRPr/>
            </a:pPr>
            <a:r>
              <a:rPr lang="en-US" altLang="zh-CN" dirty="0"/>
              <a:t>……</a:t>
            </a:r>
            <a:endParaRPr lang="zh-CN" altLang="en-US" dirty="0"/>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533400" y="2743200"/>
            <a:ext cx="8229600" cy="685800"/>
          </a:xfrm>
        </p:spPr>
        <p:txBody>
          <a:bodyPr/>
          <a:lstStyle/>
          <a:p>
            <a:pPr algn="ctr"/>
            <a:r>
              <a:rPr lang="en-US" altLang="zh-CN" sz="3200" dirty="0"/>
              <a:t>5.2 </a:t>
            </a:r>
            <a:r>
              <a:rPr lang="zh-CN" altLang="en-US" sz="3200" dirty="0"/>
              <a:t>服务机制与特性</a:t>
            </a:r>
            <a:endParaRPr lang="zh-CN" altLang="en-US" sz="3200" dirty="0"/>
          </a:p>
        </p:txBody>
      </p:sp>
      <p:sp>
        <p:nvSpPr>
          <p:cNvPr id="2150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lnSpc>
                <a:spcPct val="100000"/>
              </a:lnSpc>
              <a:spcBef>
                <a:spcPct val="0"/>
              </a:spcBef>
              <a:spcAft>
                <a:spcPct val="0"/>
              </a:spcAft>
              <a:buClrTx/>
              <a:buSzTx/>
              <a:buFontTx/>
              <a:buNone/>
            </a:pPr>
            <a:fld id="{DB24FA3C-52D3-4801-BEF8-673206674FE0}" type="slidenum">
              <a:rPr kumimoji="0" lang="en-US" altLang="zh-CN" sz="1400" b="0" smtClean="0">
                <a:solidFill>
                  <a:srgbClr val="FF99FF"/>
                </a:solidFill>
              </a:rPr>
            </a:fld>
            <a:endParaRPr kumimoji="0" lang="en-US" altLang="zh-CN" sz="1400" b="0">
              <a:solidFill>
                <a:srgbClr val="FF99FF"/>
              </a:solidFill>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6" name="标题 1"/>
          <p:cNvSpPr>
            <a:spLocks noGrp="1"/>
          </p:cNvSpPr>
          <p:nvPr>
            <p:ph type="title"/>
          </p:nvPr>
        </p:nvSpPr>
        <p:spPr>
          <a:xfrm>
            <a:off x="533400" y="406400"/>
            <a:ext cx="8229600" cy="685800"/>
          </a:xfrm>
        </p:spPr>
        <p:txBody>
          <a:bodyPr/>
          <a:lstStyle/>
          <a:p>
            <a:pPr algn="l"/>
            <a:r>
              <a:rPr lang="zh-CN" altLang="en-US" sz="2800"/>
              <a:t>基本概念</a:t>
            </a:r>
            <a:endParaRPr lang="zh-CN" altLang="en-US" sz="2800"/>
          </a:p>
        </p:txBody>
      </p:sp>
      <p:sp>
        <p:nvSpPr>
          <p:cNvPr id="7" name="内容占位符 2"/>
          <p:cNvSpPr>
            <a:spLocks noGrp="1"/>
          </p:cNvSpPr>
          <p:nvPr>
            <p:ph idx="1"/>
          </p:nvPr>
        </p:nvSpPr>
        <p:spPr>
          <a:xfrm>
            <a:off x="533400" y="1295400"/>
            <a:ext cx="8229600" cy="4602163"/>
          </a:xfrm>
        </p:spPr>
        <p:txBody>
          <a:bodyPr/>
          <a:lstStyle/>
          <a:p>
            <a:r>
              <a:rPr lang="zh-CN" altLang="en-US" sz="2400" dirty="0"/>
              <a:t>内核（</a:t>
            </a:r>
            <a:r>
              <a:rPr lang="en-US" altLang="zh-CN" sz="2400" dirty="0"/>
              <a:t>Kernel</a:t>
            </a:r>
            <a:r>
              <a:rPr lang="zh-CN" altLang="zh-CN" sz="2400" dirty="0"/>
              <a:t>，</a:t>
            </a:r>
            <a:r>
              <a:rPr lang="en-US" altLang="zh-CN" sz="2400" dirty="0"/>
              <a:t>Nucleus</a:t>
            </a:r>
            <a:r>
              <a:rPr lang="zh-CN" altLang="en-US" sz="2400" dirty="0"/>
              <a:t>）</a:t>
            </a:r>
            <a:endParaRPr lang="en-US" altLang="zh-CN" sz="2400" dirty="0"/>
          </a:p>
          <a:p>
            <a:pPr lvl="1"/>
            <a:r>
              <a:rPr lang="en-US" altLang="zh-CN" sz="2000" dirty="0"/>
              <a:t>OS</a:t>
            </a:r>
            <a:r>
              <a:rPr lang="zh-CN" altLang="en-US" sz="2000" dirty="0"/>
              <a:t>的核心组件，是一个可以独立运行的软件对象，与操作系统的其他组件协同工作以提供系统级服务；</a:t>
            </a:r>
            <a:endParaRPr lang="en-US" altLang="zh-CN" sz="2000" dirty="0"/>
          </a:p>
          <a:p>
            <a:pPr lvl="1"/>
            <a:r>
              <a:rPr lang="zh-CN" altLang="zh-CN" sz="2000" dirty="0"/>
              <a:t>提供任务管理、同步、调度</a:t>
            </a:r>
            <a:r>
              <a:rPr lang="zh-CN" altLang="en-US" sz="2000" dirty="0"/>
              <a:t>及</a:t>
            </a:r>
            <a:r>
              <a:rPr lang="zh-CN" altLang="zh-CN" sz="2000" dirty="0"/>
              <a:t>定时器、中断与异常处理、基本的内存管理等功能</a:t>
            </a:r>
            <a:r>
              <a:rPr lang="zh-CN" altLang="en-US" sz="2000" dirty="0"/>
              <a:t>；</a:t>
            </a:r>
            <a:endParaRPr lang="en-US" altLang="zh-CN" sz="2000" dirty="0"/>
          </a:p>
          <a:p>
            <a:pPr lvl="1"/>
            <a:endParaRPr lang="en-US" altLang="zh-CN" sz="2000" dirty="0"/>
          </a:p>
          <a:p>
            <a:pPr lvl="1"/>
            <a:r>
              <a:rPr lang="zh-CN" altLang="en-US" sz="2000" dirty="0"/>
              <a:t>非抢先式内核</a:t>
            </a:r>
            <a:endParaRPr lang="en-US" altLang="zh-CN" sz="2000" dirty="0"/>
          </a:p>
          <a:p>
            <a:pPr lvl="1"/>
            <a:r>
              <a:rPr lang="zh-CN" altLang="zh-CN" sz="2000" dirty="0"/>
              <a:t>抢先式内核</a:t>
            </a:r>
            <a:endParaRPr lang="zh-CN" altLang="en-US" sz="2000" dirty="0"/>
          </a:p>
        </p:txBody>
      </p:sp>
      <p:pic>
        <p:nvPicPr>
          <p:cNvPr id="2" name="图片 1"/>
          <p:cNvPicPr>
            <a:picLocks noChangeAspect="1"/>
          </p:cNvPicPr>
          <p:nvPr/>
        </p:nvPicPr>
        <p:blipFill>
          <a:blip r:embed="rId1"/>
          <a:stretch>
            <a:fillRect/>
          </a:stretch>
        </p:blipFill>
        <p:spPr>
          <a:xfrm>
            <a:off x="3538537" y="3613817"/>
            <a:ext cx="4856707" cy="2051082"/>
          </a:xfrm>
          <a:prstGeom prst="rect">
            <a:avLst/>
          </a:prstGeom>
        </p:spPr>
      </p:pic>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r>
              <a:rPr lang="zh-CN" altLang="zh-CN" sz="2400" dirty="0"/>
              <a:t>任务（</a:t>
            </a:r>
            <a:r>
              <a:rPr lang="en-US" altLang="zh-CN" sz="2400" dirty="0"/>
              <a:t>Task</a:t>
            </a:r>
            <a:r>
              <a:rPr lang="zh-CN" altLang="zh-CN" sz="2400" dirty="0"/>
              <a:t>）</a:t>
            </a:r>
            <a:endParaRPr lang="en-US" altLang="zh-CN" sz="2400" dirty="0"/>
          </a:p>
          <a:p>
            <a:pPr lvl="1"/>
            <a:r>
              <a:rPr lang="zh-CN" altLang="zh-CN" sz="2000" dirty="0"/>
              <a:t>基本概念是指“需要完成工作的一个特定部分”</a:t>
            </a:r>
            <a:r>
              <a:rPr lang="zh-CN" altLang="en-US" sz="2000" dirty="0"/>
              <a:t>，</a:t>
            </a:r>
            <a:r>
              <a:rPr lang="zh-CN" altLang="zh-CN" sz="2000" dirty="0"/>
              <a:t>强调了应用属性</a:t>
            </a:r>
            <a:r>
              <a:rPr lang="zh-CN" altLang="en-US" sz="2000" dirty="0"/>
              <a:t>，是</a:t>
            </a:r>
            <a:r>
              <a:rPr lang="en-US" altLang="zh-CN" sz="2000" dirty="0"/>
              <a:t>EOS</a:t>
            </a:r>
            <a:r>
              <a:rPr lang="zh-CN" altLang="en-US" sz="2000" dirty="0"/>
              <a:t>中的一个软件对象；</a:t>
            </a:r>
            <a:endParaRPr lang="en-US" altLang="zh-CN" sz="2000" dirty="0"/>
          </a:p>
          <a:p>
            <a:pPr lvl="1"/>
            <a:r>
              <a:rPr lang="zh-CN" altLang="en-US" sz="2000" dirty="0"/>
              <a:t>面向无</a:t>
            </a:r>
            <a:r>
              <a:rPr lang="en-US" altLang="zh-CN" sz="2000" dirty="0"/>
              <a:t>MMU</a:t>
            </a:r>
            <a:r>
              <a:rPr lang="zh-CN" altLang="en-US" sz="2000" dirty="0"/>
              <a:t>的</a:t>
            </a:r>
            <a:r>
              <a:rPr lang="en-US" altLang="zh-CN" sz="2000" dirty="0"/>
              <a:t>RTOS</a:t>
            </a:r>
            <a:r>
              <a:rPr lang="zh-CN" altLang="en-US" sz="2000" dirty="0"/>
              <a:t>中采用了新的多任务模型</a:t>
            </a:r>
            <a:endParaRPr lang="en-US" altLang="zh-CN" sz="2000" dirty="0"/>
          </a:p>
          <a:p>
            <a:pPr lvl="2"/>
            <a:r>
              <a:rPr lang="zh-CN" altLang="zh-CN" sz="1800" dirty="0"/>
              <a:t>一个程序被分割为一组同级别的功能函数，如监测、通信、控制等，每个函数都类似于一个“主函数”且大都采用了无限循环</a:t>
            </a:r>
            <a:r>
              <a:rPr lang="zh-CN" altLang="en-US" sz="1800" dirty="0"/>
              <a:t>；</a:t>
            </a:r>
            <a:endParaRPr lang="en-US" altLang="zh-CN" sz="1800" dirty="0"/>
          </a:p>
          <a:p>
            <a:pPr lvl="2"/>
            <a:r>
              <a:rPr lang="zh-CN" altLang="zh-CN" sz="1800" dirty="0"/>
              <a:t>模型中，每个并发的执行单元被称为</a:t>
            </a:r>
            <a:r>
              <a:rPr lang="zh-CN" altLang="zh-CN" sz="1800" dirty="0">
                <a:latin typeface="KaiTi" panose="02010609060101010101" pitchFamily="49" charset="-122"/>
                <a:ea typeface="KaiTi" panose="02010609060101010101" pitchFamily="49" charset="-122"/>
              </a:rPr>
              <a:t>任务</a:t>
            </a:r>
            <a:r>
              <a:rPr lang="zh-CN" altLang="zh-CN" sz="1800" dirty="0"/>
              <a:t>，是可以被调度且并发运行于处理器的软件功能单元。</a:t>
            </a:r>
            <a:endParaRPr lang="en-US" altLang="zh-CN" sz="1800" dirty="0"/>
          </a:p>
          <a:p>
            <a:pPr lvl="1"/>
            <a:r>
              <a:rPr lang="zh-CN" altLang="en-US" sz="2200" dirty="0"/>
              <a:t>属性</a:t>
            </a:r>
            <a:endParaRPr lang="en-US" altLang="zh-CN" sz="2200" dirty="0"/>
          </a:p>
          <a:p>
            <a:pPr lvl="2"/>
            <a:r>
              <a:rPr lang="zh-CN" altLang="en-US" sz="1800" dirty="0">
                <a:solidFill>
                  <a:srgbClr val="006600"/>
                </a:solidFill>
              </a:rPr>
              <a:t>任务结构（物理）</a:t>
            </a:r>
            <a:endParaRPr lang="zh-CN" altLang="en-US" sz="1800" dirty="0">
              <a:solidFill>
                <a:srgbClr val="006600"/>
              </a:solidFill>
            </a:endParaRPr>
          </a:p>
          <a:p>
            <a:pPr lvl="2"/>
            <a:r>
              <a:rPr lang="zh-CN" altLang="en-US" sz="1800" dirty="0">
                <a:solidFill>
                  <a:srgbClr val="006600"/>
                </a:solidFill>
              </a:rPr>
              <a:t>任务状态（逻辑）</a:t>
            </a:r>
            <a:endParaRPr lang="en-US" altLang="zh-CN" sz="1800" dirty="0">
              <a:solidFill>
                <a:srgbClr val="006600"/>
              </a:solidFill>
            </a:endParaRPr>
          </a:p>
        </p:txBody>
      </p:sp>
      <p:pic>
        <p:nvPicPr>
          <p:cNvPr id="2" name="图片 1"/>
          <p:cNvPicPr>
            <a:picLocks noChangeAspect="1"/>
          </p:cNvPicPr>
          <p:nvPr/>
        </p:nvPicPr>
        <p:blipFill>
          <a:blip r:embed="rId1"/>
          <a:stretch>
            <a:fillRect/>
          </a:stretch>
        </p:blipFill>
        <p:spPr>
          <a:xfrm>
            <a:off x="4648200" y="4192588"/>
            <a:ext cx="3905250" cy="1704975"/>
          </a:xfrm>
          <a:prstGeom prst="rect">
            <a:avLst/>
          </a:prstGeom>
        </p:spPr>
      </p:pic>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r>
              <a:rPr lang="zh-CN" altLang="zh-CN" sz="2400" dirty="0"/>
              <a:t>任务状态</a:t>
            </a:r>
            <a:endParaRPr lang="en-US" altLang="zh-CN" sz="2400" dirty="0"/>
          </a:p>
          <a:p>
            <a:pPr lvl="1"/>
            <a:r>
              <a:rPr lang="zh-CN" altLang="zh-CN" sz="2000" dirty="0"/>
              <a:t>反映任务当前在系统中所处的情形，由内核维护</a:t>
            </a:r>
            <a:r>
              <a:rPr lang="zh-CN" altLang="en-US" sz="2000" dirty="0"/>
              <a:t>；</a:t>
            </a:r>
            <a:endParaRPr lang="en-US" altLang="zh-CN" sz="2000" dirty="0"/>
          </a:p>
          <a:p>
            <a:pPr lvl="1"/>
            <a:r>
              <a:rPr lang="zh-CN" altLang="zh-CN" sz="2000" dirty="0"/>
              <a:t>基本状态包括运行、就绪、阻塞、睡眠和挂起等状态</a:t>
            </a:r>
            <a:r>
              <a:rPr lang="zh-CN" altLang="en-US" sz="2000" dirty="0"/>
              <a:t>；</a:t>
            </a:r>
            <a:endParaRPr lang="en-US" altLang="zh-CN" sz="2000" dirty="0"/>
          </a:p>
          <a:p>
            <a:pPr lvl="1"/>
            <a:endParaRPr lang="zh-CN" altLang="en-US" dirty="0"/>
          </a:p>
        </p:txBody>
      </p:sp>
      <p:sp>
        <p:nvSpPr>
          <p:cNvPr id="7" name="矩形 6"/>
          <p:cNvSpPr/>
          <p:nvPr/>
        </p:nvSpPr>
        <p:spPr>
          <a:xfrm>
            <a:off x="2362200" y="5864225"/>
            <a:ext cx="4572000" cy="307975"/>
          </a:xfrm>
          <a:prstGeom prst="rect">
            <a:avLst/>
          </a:prstGeom>
        </p:spPr>
        <p:txBody>
          <a:bodyPr>
            <a:spAutoFit/>
          </a:bodyPr>
          <a:lstStyle/>
          <a:p>
            <a:pPr algn="ctr">
              <a:defRPr/>
            </a:pPr>
            <a:r>
              <a:rPr lang="zh-CN" altLang="zh-CN" sz="1400" kern="100" dirty="0">
                <a:solidFill>
                  <a:srgbClr val="006600"/>
                </a:solidFill>
                <a:latin typeface="Times New Roman" panose="02020603050405020304" pitchFamily="18" charset="0"/>
                <a:cs typeface="Times New Roman" panose="02020603050405020304" pitchFamily="18" charset="0"/>
              </a:rPr>
              <a:t>图</a:t>
            </a:r>
            <a:r>
              <a:rPr lang="en-US" altLang="zh-CN" sz="1400" kern="100" dirty="0">
                <a:solidFill>
                  <a:srgbClr val="006600"/>
                </a:solidFill>
                <a:latin typeface="Times New Roman" panose="02020603050405020304" pitchFamily="18" charset="0"/>
              </a:rPr>
              <a:t>8.9 VxWorks</a:t>
            </a:r>
            <a:r>
              <a:rPr lang="zh-CN" altLang="zh-CN" sz="1400" kern="100" dirty="0">
                <a:solidFill>
                  <a:srgbClr val="006600"/>
                </a:solidFill>
                <a:latin typeface="Times New Roman" panose="02020603050405020304" pitchFamily="18" charset="0"/>
                <a:cs typeface="Times New Roman" panose="02020603050405020304" pitchFamily="18" charset="0"/>
              </a:rPr>
              <a:t>中的任务状态机及相关函数</a:t>
            </a:r>
            <a:endParaRPr lang="zh-CN" altLang="en-US" sz="1400" dirty="0">
              <a:solidFill>
                <a:srgbClr val="006600"/>
              </a:solidFill>
            </a:endParaRPr>
          </a:p>
        </p:txBody>
      </p:sp>
      <p:pic>
        <p:nvPicPr>
          <p:cNvPr id="2" name="图片 1"/>
          <p:cNvPicPr>
            <a:picLocks noChangeAspect="1"/>
          </p:cNvPicPr>
          <p:nvPr/>
        </p:nvPicPr>
        <p:blipFill>
          <a:blip r:embed="rId1"/>
          <a:stretch>
            <a:fillRect/>
          </a:stretch>
        </p:blipFill>
        <p:spPr>
          <a:xfrm>
            <a:off x="2390775" y="3187700"/>
            <a:ext cx="4543425" cy="2390775"/>
          </a:xfrm>
          <a:prstGeom prst="rect">
            <a:avLst/>
          </a:prstGeom>
        </p:spPr>
      </p:pic>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19200"/>
            <a:ext cx="8077200" cy="4602163"/>
          </a:xfrm>
        </p:spPr>
        <p:txBody>
          <a:bodyPr/>
          <a:lstStyle/>
          <a:p>
            <a:r>
              <a:rPr lang="zh-CN" altLang="zh-CN" sz="2400" dirty="0"/>
              <a:t>任务上下文（</a:t>
            </a:r>
            <a:r>
              <a:rPr lang="en-US" altLang="zh-CN" sz="2400" dirty="0"/>
              <a:t>Task Context</a:t>
            </a:r>
            <a:r>
              <a:rPr lang="zh-CN" altLang="zh-CN" sz="2400" dirty="0"/>
              <a:t>）及其切换</a:t>
            </a:r>
            <a:endParaRPr lang="en-US" altLang="zh-CN" sz="2400" dirty="0"/>
          </a:p>
          <a:p>
            <a:pPr lvl="1"/>
            <a:r>
              <a:rPr lang="zh-CN" altLang="zh-CN" sz="2000" dirty="0"/>
              <a:t>任务上下文是多任务系统中，任务被中断时所必须保存的最小数据集，涉及分配给任务的内存区域（包括堆和栈）以及处理器的寄存器组等资源。</a:t>
            </a:r>
            <a:endParaRPr lang="zh-CN" altLang="en-US" sz="2000" dirty="0"/>
          </a:p>
        </p:txBody>
      </p:sp>
      <p:sp>
        <p:nvSpPr>
          <p:cNvPr id="8" name="矩形 7"/>
          <p:cNvSpPr/>
          <p:nvPr/>
        </p:nvSpPr>
        <p:spPr bwMode="auto">
          <a:xfrm>
            <a:off x="3530600" y="6147593"/>
            <a:ext cx="2235200" cy="338137"/>
          </a:xfrm>
          <a:prstGeom prst="rect">
            <a:avLst/>
          </a:prstGeom>
        </p:spPr>
        <p:txBody>
          <a:bodyPr wrap="none">
            <a:spAutoFit/>
          </a:bodyPr>
          <a:lstStyle/>
          <a:p>
            <a:pPr>
              <a:defRPr/>
            </a:pPr>
            <a:r>
              <a:rPr lang="zh-CN" altLang="zh-CN" sz="1600" kern="100" dirty="0">
                <a:solidFill>
                  <a:srgbClr val="006600"/>
                </a:solidFill>
                <a:latin typeface="Times New Roman" panose="02020603050405020304" pitchFamily="18" charset="0"/>
                <a:cs typeface="Times New Roman" panose="02020603050405020304" pitchFamily="18" charset="0"/>
              </a:rPr>
              <a:t>图</a:t>
            </a:r>
            <a:r>
              <a:rPr lang="en-US" altLang="zh-CN" sz="1600" kern="100" dirty="0">
                <a:solidFill>
                  <a:srgbClr val="006600"/>
                </a:solidFill>
                <a:latin typeface="Times New Roman" panose="02020603050405020304" pitchFamily="18" charset="0"/>
              </a:rPr>
              <a:t>8.10 </a:t>
            </a:r>
            <a:r>
              <a:rPr lang="zh-CN" altLang="zh-CN" sz="1600" kern="100" dirty="0">
                <a:solidFill>
                  <a:srgbClr val="006600"/>
                </a:solidFill>
                <a:latin typeface="Times New Roman" panose="02020603050405020304" pitchFamily="18" charset="0"/>
                <a:cs typeface="Times New Roman" panose="02020603050405020304" pitchFamily="18" charset="0"/>
              </a:rPr>
              <a:t>任务上下文示例</a:t>
            </a:r>
            <a:endParaRPr lang="zh-CN" altLang="en-US" sz="1600" dirty="0">
              <a:solidFill>
                <a:srgbClr val="006600"/>
              </a:solidFill>
            </a:endParaRPr>
          </a:p>
        </p:txBody>
      </p:sp>
      <p:pic>
        <p:nvPicPr>
          <p:cNvPr id="2" name="图片 1"/>
          <p:cNvPicPr>
            <a:picLocks noChangeAspect="1"/>
          </p:cNvPicPr>
          <p:nvPr/>
        </p:nvPicPr>
        <p:blipFill>
          <a:blip r:embed="rId1"/>
          <a:stretch>
            <a:fillRect/>
          </a:stretch>
        </p:blipFill>
        <p:spPr>
          <a:xfrm>
            <a:off x="2812542" y="3313099"/>
            <a:ext cx="3848100" cy="2771775"/>
          </a:xfrm>
          <a:prstGeom prst="rect">
            <a:avLst/>
          </a:prstGeom>
        </p:spPr>
      </p:pic>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标题 1"/>
          <p:cNvSpPr>
            <a:spLocks noGrp="1"/>
          </p:cNvSpPr>
          <p:nvPr>
            <p:ph type="title"/>
          </p:nvPr>
        </p:nvSpPr>
        <p:spPr>
          <a:xfrm>
            <a:off x="609600" y="304800"/>
            <a:ext cx="8229600" cy="685800"/>
          </a:xfrm>
        </p:spPr>
        <p:txBody>
          <a:bodyPr/>
          <a:lstStyle/>
          <a:p>
            <a:endParaRPr lang="zh-CN" altLang="en-US" dirty="0"/>
          </a:p>
        </p:txBody>
      </p:sp>
      <p:pic>
        <p:nvPicPr>
          <p:cNvPr id="3" name="图片 2"/>
          <p:cNvPicPr>
            <a:picLocks noChangeAspect="1"/>
          </p:cNvPicPr>
          <p:nvPr/>
        </p:nvPicPr>
        <p:blipFill>
          <a:blip r:embed="rId1"/>
          <a:stretch>
            <a:fillRect/>
          </a:stretch>
        </p:blipFill>
        <p:spPr>
          <a:xfrm>
            <a:off x="1126235" y="1268920"/>
            <a:ext cx="3390900" cy="2619375"/>
          </a:xfrm>
          <a:prstGeom prst="rect">
            <a:avLst/>
          </a:prstGeom>
        </p:spPr>
      </p:pic>
      <p:pic>
        <p:nvPicPr>
          <p:cNvPr id="8" name="图片 7"/>
          <p:cNvPicPr>
            <a:picLocks noChangeAspect="1"/>
          </p:cNvPicPr>
          <p:nvPr/>
        </p:nvPicPr>
        <p:blipFill>
          <a:blip r:embed="rId2"/>
          <a:stretch>
            <a:fillRect/>
          </a:stretch>
        </p:blipFill>
        <p:spPr>
          <a:xfrm>
            <a:off x="3952875" y="4335780"/>
            <a:ext cx="4886325" cy="2209800"/>
          </a:xfrm>
          <a:prstGeom prst="rect">
            <a:avLst/>
          </a:prstGeom>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7" name="AutoShape 5"/>
          <p:cNvSpPr>
            <a:spLocks noChangeArrowheads="1"/>
          </p:cNvSpPr>
          <p:nvPr/>
        </p:nvSpPr>
        <p:spPr bwMode="auto">
          <a:xfrm>
            <a:off x="1603837" y="2057400"/>
            <a:ext cx="6477000" cy="2590800"/>
          </a:xfrm>
          <a:prstGeom prst="roundRect">
            <a:avLst>
              <a:gd name="adj" fmla="val 3901"/>
            </a:avLst>
          </a:prstGeom>
          <a:solidFill>
            <a:schemeClr val="tx1"/>
          </a:solidFill>
          <a:ln w="9525">
            <a:solidFill>
              <a:srgbClr val="00FF00"/>
            </a:solidFill>
            <a:round/>
          </a:ln>
          <a:effectLst/>
        </p:spPr>
        <p:txBody>
          <a:bodyPr wrap="none" anchor="ctr"/>
          <a:lstStyle/>
          <a:p>
            <a:pPr eaLnBrk="1" hangingPunct="1">
              <a:spcBef>
                <a:spcPct val="5000"/>
              </a:spcBef>
              <a:spcAft>
                <a:spcPct val="5000"/>
              </a:spcAft>
              <a:buClr>
                <a:srgbClr val="FF9900"/>
              </a:buClr>
              <a:defRPr/>
            </a:pPr>
            <a:r>
              <a:rPr kumimoji="1" lang="en-US" altLang="zh-CN" sz="2400" dirty="0">
                <a:solidFill>
                  <a:srgbClr val="3333FF"/>
                </a:solidFill>
                <a:latin typeface="+mj-lt"/>
              </a:rPr>
              <a:t>8.1 </a:t>
            </a:r>
            <a:r>
              <a:rPr kumimoji="1" lang="zh-CN" altLang="en-US" sz="2400" dirty="0">
                <a:solidFill>
                  <a:srgbClr val="3333FF"/>
                </a:solidFill>
                <a:latin typeface="+mj-lt"/>
              </a:rPr>
              <a:t>架构与模型（回顾、导入）</a:t>
            </a:r>
            <a:endParaRPr kumimoji="1" lang="zh-CN" altLang="en-US" sz="2400" dirty="0">
              <a:solidFill>
                <a:srgbClr val="3333FF"/>
              </a:solidFill>
              <a:latin typeface="+mj-lt"/>
            </a:endParaRPr>
          </a:p>
          <a:p>
            <a:pPr eaLnBrk="1" hangingPunct="1">
              <a:spcBef>
                <a:spcPct val="5000"/>
              </a:spcBef>
              <a:spcAft>
                <a:spcPct val="5000"/>
              </a:spcAft>
              <a:buClr>
                <a:srgbClr val="FF9900"/>
              </a:buClr>
              <a:defRPr/>
            </a:pPr>
            <a:r>
              <a:rPr kumimoji="1" lang="en-US" altLang="zh-CN" sz="2400" dirty="0">
                <a:solidFill>
                  <a:srgbClr val="3333FF"/>
                </a:solidFill>
                <a:latin typeface="+mj-lt"/>
              </a:rPr>
              <a:t>8.2 </a:t>
            </a:r>
            <a:r>
              <a:rPr kumimoji="1" lang="zh-CN" altLang="en-US" sz="2400" dirty="0">
                <a:solidFill>
                  <a:srgbClr val="3333FF"/>
                </a:solidFill>
                <a:latin typeface="+mj-lt"/>
              </a:rPr>
              <a:t>服务机制与特性（重点）</a:t>
            </a:r>
            <a:endParaRPr kumimoji="1" lang="zh-CN" altLang="en-US" sz="2400" dirty="0">
              <a:solidFill>
                <a:srgbClr val="3333FF"/>
              </a:solidFill>
              <a:latin typeface="+mj-lt"/>
            </a:endParaRPr>
          </a:p>
          <a:p>
            <a:pPr eaLnBrk="1" hangingPunct="1">
              <a:spcBef>
                <a:spcPct val="5000"/>
              </a:spcBef>
              <a:spcAft>
                <a:spcPct val="5000"/>
              </a:spcAft>
              <a:buClr>
                <a:srgbClr val="FF9900"/>
              </a:buClr>
              <a:defRPr/>
            </a:pPr>
            <a:r>
              <a:rPr kumimoji="1" lang="en-US" altLang="zh-CN" sz="2400" dirty="0">
                <a:solidFill>
                  <a:srgbClr val="00B050"/>
                </a:solidFill>
                <a:latin typeface="+mj-lt"/>
              </a:rPr>
              <a:t>8.3 </a:t>
            </a:r>
            <a:r>
              <a:rPr kumimoji="1" lang="zh-CN" altLang="en-US" sz="2400" dirty="0">
                <a:solidFill>
                  <a:srgbClr val="00B050"/>
                </a:solidFill>
                <a:latin typeface="+mj-lt"/>
              </a:rPr>
              <a:t>典型嵌入式操作系统</a:t>
            </a:r>
            <a:endParaRPr kumimoji="1" lang="zh-CN" altLang="en-US" sz="2400" dirty="0">
              <a:solidFill>
                <a:srgbClr val="00B050"/>
              </a:solidFill>
              <a:latin typeface="+mj-lt"/>
            </a:endParaRPr>
          </a:p>
        </p:txBody>
      </p:sp>
      <p:sp>
        <p:nvSpPr>
          <p:cNvPr id="8" name="AutoShape 7"/>
          <p:cNvSpPr>
            <a:spLocks noChangeArrowheads="1"/>
          </p:cNvSpPr>
          <p:nvPr/>
        </p:nvSpPr>
        <p:spPr bwMode="auto">
          <a:xfrm>
            <a:off x="2406115" y="2057400"/>
            <a:ext cx="5181600" cy="2590800"/>
          </a:xfrm>
          <a:prstGeom prst="roundRect">
            <a:avLst>
              <a:gd name="adj" fmla="val 5417"/>
            </a:avLst>
          </a:prstGeom>
          <a:solidFill>
            <a:srgbClr val="006600"/>
          </a:solidFill>
          <a:ln w="9525">
            <a:solidFill>
              <a:srgbClr val="C0C0C0"/>
            </a:solidFill>
            <a:round/>
          </a:ln>
          <a:effectLst/>
        </p:spPr>
        <p:txBody>
          <a:bodyPr wrap="none" anchor="ctr"/>
          <a:lstStyle/>
          <a:p>
            <a:pPr algn="ctr" eaLnBrk="1" hangingPunct="1">
              <a:defRPr/>
            </a:pPr>
            <a:r>
              <a:rPr lang="zh-CN" altLang="en-US" sz="3200" dirty="0">
                <a:solidFill>
                  <a:srgbClr val="FFFF00"/>
                </a:solidFill>
                <a:latin typeface="Arial" panose="020B0604020202020204" pitchFamily="34" charset="0"/>
                <a:ea typeface="STXingkai" panose="02010800040101010101" pitchFamily="2" charset="-122"/>
              </a:rPr>
              <a:t>内容回顾</a:t>
            </a:r>
            <a:endParaRPr lang="zh-CN" altLang="en-US" sz="3200" dirty="0">
              <a:solidFill>
                <a:srgbClr val="FFFF00"/>
              </a:solidFill>
              <a:latin typeface="Arial" panose="020B0604020202020204" pitchFamily="34" charset="0"/>
              <a:ea typeface="STXingkai" panose="02010800040101010101" pitchFamily="2" charset="-122"/>
            </a:endParaRPr>
          </a:p>
          <a:p>
            <a:pPr eaLnBrk="1" hangingPunct="1">
              <a:defRPr/>
            </a:pPr>
            <a:endParaRPr lang="zh-CN" altLang="en-US" sz="1400" dirty="0">
              <a:solidFill>
                <a:srgbClr val="0000FF"/>
              </a:solidFill>
              <a:latin typeface="Arial" panose="020B0604020202020204" pitchFamily="34" charset="0"/>
              <a:ea typeface="STXingkai" panose="02010800040101010101" pitchFamily="2" charset="-122"/>
            </a:endParaRPr>
          </a:p>
          <a:p>
            <a:pPr eaLnBrk="1" hangingPunct="1">
              <a:buFont typeface="Wingdings" panose="05000000000000000000" pitchFamily="2" charset="2"/>
              <a:buChar char="p"/>
              <a:defRPr/>
            </a:pPr>
            <a:r>
              <a:rPr kumimoji="1" lang="zh-CN" altLang="en-US" sz="2400" dirty="0">
                <a:latin typeface="Arial" panose="020B0604020202020204" pitchFamily="34" charset="0"/>
              </a:rPr>
              <a:t>  软件组成</a:t>
            </a:r>
            <a:endParaRPr kumimoji="1" lang="en-US" altLang="zh-CN" sz="2400" dirty="0">
              <a:latin typeface="Arial" panose="020B0604020202020204" pitchFamily="34" charset="0"/>
            </a:endParaRPr>
          </a:p>
          <a:p>
            <a:pPr eaLnBrk="1" hangingPunct="1">
              <a:buFont typeface="Wingdings" panose="05000000000000000000" pitchFamily="2" charset="2"/>
              <a:buChar char="p"/>
              <a:defRPr/>
            </a:pPr>
            <a:r>
              <a:rPr kumimoji="1" lang="zh-CN" altLang="en-US" sz="2400" dirty="0">
                <a:latin typeface="Arial" panose="020B0604020202020204" pitchFamily="34" charset="0"/>
              </a:rPr>
              <a:t>  基本软件组件</a:t>
            </a:r>
            <a:endParaRPr kumimoji="1" lang="en-US" altLang="zh-CN" sz="2400" dirty="0">
              <a:latin typeface="Arial" panose="020B0604020202020204" pitchFamily="34" charset="0"/>
            </a:endParaRPr>
          </a:p>
          <a:p>
            <a:pPr eaLnBrk="1" hangingPunct="1">
              <a:buFont typeface="Wingdings" panose="05000000000000000000" pitchFamily="2" charset="2"/>
              <a:buChar char="p"/>
              <a:defRPr/>
            </a:pPr>
            <a:r>
              <a:rPr kumimoji="1" lang="en-US" altLang="zh-CN" sz="2400" dirty="0">
                <a:latin typeface="Arial" panose="020B0604020202020204" pitchFamily="34" charset="0"/>
              </a:rPr>
              <a:t>  </a:t>
            </a:r>
            <a:r>
              <a:rPr kumimoji="1" lang="zh-CN" altLang="en-US" sz="2400" dirty="0">
                <a:latin typeface="Arial" panose="020B0604020202020204" pitchFamily="34" charset="0"/>
              </a:rPr>
              <a:t>软件开发方法</a:t>
            </a:r>
            <a:endParaRPr kumimoji="1" lang="zh-CN" altLang="en-US" sz="2400" dirty="0">
              <a:latin typeface="Arial" panose="020B0604020202020204" pitchFamily="34" charset="0"/>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To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xit" presetSubtype="0" fill="hold" grpId="1" nodeType="clickEffect">
                                  <p:stCondLst>
                                    <p:cond delay="0"/>
                                  </p:stCondLst>
                                  <p:childTnLst>
                                    <p:animEffect transition="out" filter="fade">
                                      <p:cBhvr>
                                        <p:cTn id="11" dur="800" accel="100000">
                                          <p:stCondLst>
                                            <p:cond delay="200"/>
                                          </p:stCondLst>
                                        </p:cTn>
                                        <p:tgtEl>
                                          <p:spTgt spid="8"/>
                                        </p:tgtEl>
                                      </p:cBhvr>
                                    </p:animEffect>
                                    <p:anim calcmode="lin" valueType="num">
                                      <p:cBhvr>
                                        <p:cTn id="12" dur="800" accel="100000">
                                          <p:stCondLst>
                                            <p:cond delay="200"/>
                                          </p:stCondLst>
                                        </p:cTn>
                                        <p:tgtEl>
                                          <p:spTgt spid="8"/>
                                        </p:tgtEl>
                                        <p:attrNameLst>
                                          <p:attrName>style.rotation</p:attrName>
                                        </p:attrNameLst>
                                      </p:cBhvr>
                                      <p:tavLst>
                                        <p:tav tm="0">
                                          <p:val>
                                            <p:fltVal val="0"/>
                                          </p:val>
                                        </p:tav>
                                        <p:tav tm="100000">
                                          <p:val>
                                            <p:fltVal val="-90"/>
                                          </p:val>
                                        </p:tav>
                                      </p:tavLst>
                                    </p:anim>
                                    <p:anim calcmode="lin" valueType="num">
                                      <p:cBhvr>
                                        <p:cTn id="13" dur="200" decel="100000"/>
                                        <p:tgtEl>
                                          <p:spTgt spid="8"/>
                                        </p:tgtEl>
                                        <p:attrNameLst>
                                          <p:attrName>ppt_x</p:attrName>
                                        </p:attrNameLst>
                                      </p:cBhvr>
                                      <p:tavLst>
                                        <p:tav tm="0">
                                          <p:val>
                                            <p:strVal val="ppt_x"/>
                                          </p:val>
                                        </p:tav>
                                        <p:tav tm="100000">
                                          <p:val>
                                            <p:strVal val="ppt_x-0.05"/>
                                          </p:val>
                                        </p:tav>
                                      </p:tavLst>
                                    </p:anim>
                                    <p:anim calcmode="lin" valueType="num">
                                      <p:cBhvr>
                                        <p:cTn id="14" dur="200" decel="100000"/>
                                        <p:tgtEl>
                                          <p:spTgt spid="8"/>
                                        </p:tgtEl>
                                        <p:attrNameLst>
                                          <p:attrName>ppt_y</p:attrName>
                                        </p:attrNameLst>
                                      </p:cBhvr>
                                      <p:tavLst>
                                        <p:tav tm="0">
                                          <p:val>
                                            <p:strVal val="ppt_y"/>
                                          </p:val>
                                        </p:tav>
                                        <p:tav tm="100000">
                                          <p:val>
                                            <p:strVal val="ppt_y+0.1"/>
                                          </p:val>
                                        </p:tav>
                                      </p:tavLst>
                                    </p:anim>
                                    <p:anim calcmode="lin" valueType="num">
                                      <p:cBhvr>
                                        <p:cTn id="15" dur="800" accel="100000">
                                          <p:stCondLst>
                                            <p:cond delay="200"/>
                                          </p:stCondLst>
                                        </p:cTn>
                                        <p:tgtEl>
                                          <p:spTgt spid="8"/>
                                        </p:tgtEl>
                                        <p:attrNameLst>
                                          <p:attrName>ppt_x</p:attrName>
                                        </p:attrNameLst>
                                      </p:cBhvr>
                                      <p:tavLst>
                                        <p:tav tm="0">
                                          <p:val>
                                            <p:strVal val="ppt_x"/>
                                          </p:val>
                                        </p:tav>
                                        <p:tav tm="100000">
                                          <p:val>
                                            <p:strVal val="ppt_x+0.4+0.05"/>
                                          </p:val>
                                        </p:tav>
                                      </p:tavLst>
                                    </p:anim>
                                    <p:anim calcmode="lin" valueType="num">
                                      <p:cBhvr>
                                        <p:cTn id="16" dur="800" accel="100000">
                                          <p:stCondLst>
                                            <p:cond delay="200"/>
                                          </p:stCondLst>
                                        </p:cTn>
                                        <p:tgtEl>
                                          <p:spTgt spid="8"/>
                                        </p:tgtEl>
                                        <p:attrNameLst>
                                          <p:attrName>ppt_y</p:attrName>
                                        </p:attrNameLst>
                                      </p:cBhvr>
                                      <p:tavLst>
                                        <p:tav tm="0">
                                          <p:val>
                                            <p:strVal val="ppt_y"/>
                                          </p:val>
                                        </p:tav>
                                        <p:tav tm="100000">
                                          <p:val>
                                            <p:strVal val="ppt_y-0.4-0.1"/>
                                          </p:val>
                                        </p:tav>
                                      </p:tavLst>
                                    </p:anim>
                                    <p:set>
                                      <p:cBhvr>
                                        <p:cTn id="17" dur="1" fill="hold">
                                          <p:stCondLst>
                                            <p:cond delay="999"/>
                                          </p:stCondLst>
                                        </p:cTn>
                                        <p:tgtEl>
                                          <p:spTgt spid="8"/>
                                        </p:tgtEl>
                                        <p:attrNameLst>
                                          <p:attrName>style.visibility</p:attrName>
                                        </p:attrNameLst>
                                      </p:cBhvr>
                                      <p:to>
                                        <p:strVal val="hidden"/>
                                      </p:to>
                                    </p:se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104632" cy="4602163"/>
          </a:xfrm>
        </p:spPr>
        <p:txBody>
          <a:bodyPr/>
          <a:lstStyle/>
          <a:p>
            <a:r>
              <a:rPr lang="zh-CN" altLang="zh-CN" sz="2400" dirty="0"/>
              <a:t>任务控制块（</a:t>
            </a:r>
            <a:r>
              <a:rPr lang="en-US" altLang="zh-CN" sz="2400" dirty="0"/>
              <a:t>TCB</a:t>
            </a:r>
            <a:r>
              <a:rPr lang="zh-CN" altLang="zh-CN" sz="2400" dirty="0"/>
              <a:t>）</a:t>
            </a:r>
            <a:endParaRPr lang="en-US" altLang="zh-CN" sz="2400" dirty="0"/>
          </a:p>
          <a:p>
            <a:pPr lvl="1"/>
            <a:r>
              <a:rPr lang="zh-CN" altLang="zh-CN" sz="2000" dirty="0"/>
              <a:t>进行任务管理的数据结构，包括任务上下文及任务</a:t>
            </a:r>
            <a:r>
              <a:rPr lang="en-US" altLang="zh-CN" sz="2000" dirty="0"/>
              <a:t>ID</a:t>
            </a:r>
            <a:r>
              <a:rPr lang="zh-CN" altLang="zh-CN" sz="2000" dirty="0"/>
              <a:t>、状态、指向下一个要执行任务</a:t>
            </a:r>
            <a:r>
              <a:rPr lang="en-US" altLang="zh-CN" sz="2000" dirty="0"/>
              <a:t>TCB</a:t>
            </a:r>
            <a:r>
              <a:rPr lang="zh-CN" altLang="zh-CN" sz="2000" dirty="0"/>
              <a:t>的指针、优先级等内容和属性</a:t>
            </a:r>
            <a:r>
              <a:rPr lang="zh-CN" altLang="en-US" sz="2000" dirty="0"/>
              <a:t>；</a:t>
            </a:r>
            <a:endParaRPr lang="en-US" altLang="zh-CN" sz="2000" dirty="0"/>
          </a:p>
          <a:p>
            <a:pPr lvl="1"/>
            <a:r>
              <a:rPr lang="zh-CN" altLang="zh-CN" sz="2000" dirty="0"/>
              <a:t>内核基于</a:t>
            </a:r>
            <a:r>
              <a:rPr lang="en-US" altLang="zh-CN" sz="2000" dirty="0"/>
              <a:t>TCB</a:t>
            </a:r>
            <a:r>
              <a:rPr lang="zh-CN" altLang="zh-CN" sz="2000" dirty="0"/>
              <a:t>中的信息，将相同状态的任务挂载到相应的任务队列中进行分类管理</a:t>
            </a:r>
            <a:r>
              <a:rPr lang="zh-CN" altLang="en-US" sz="2000" dirty="0"/>
              <a:t>。</a:t>
            </a:r>
            <a:endParaRPr lang="zh-CN" altLang="en-US" sz="2000" dirty="0"/>
          </a:p>
        </p:txBody>
      </p:sp>
      <p:pic>
        <p:nvPicPr>
          <p:cNvPr id="2" name="图片 1"/>
          <p:cNvPicPr>
            <a:picLocks noChangeAspect="1"/>
          </p:cNvPicPr>
          <p:nvPr/>
        </p:nvPicPr>
        <p:blipFill>
          <a:blip r:embed="rId1"/>
          <a:stretch>
            <a:fillRect/>
          </a:stretch>
        </p:blipFill>
        <p:spPr>
          <a:xfrm>
            <a:off x="3241838" y="3487737"/>
            <a:ext cx="3333750" cy="2981325"/>
          </a:xfrm>
          <a:prstGeom prst="rect">
            <a:avLst/>
          </a:prstGeom>
        </p:spPr>
      </p:pic>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normAutofit/>
          </a:bodyPr>
          <a:lstStyle/>
          <a:p>
            <a:pPr>
              <a:lnSpc>
                <a:spcPct val="120000"/>
              </a:lnSpc>
            </a:pPr>
            <a:r>
              <a:rPr lang="zh-CN" altLang="zh-CN" sz="2400" dirty="0"/>
              <a:t>任务调度器（</a:t>
            </a:r>
            <a:r>
              <a:rPr lang="en-US" altLang="zh-CN" sz="2400" dirty="0"/>
              <a:t>Scheduler</a:t>
            </a:r>
            <a:r>
              <a:rPr lang="zh-CN" altLang="zh-CN" sz="2400" dirty="0"/>
              <a:t>）</a:t>
            </a:r>
            <a:endParaRPr lang="en-US" altLang="zh-CN" sz="2400" dirty="0"/>
          </a:p>
          <a:p>
            <a:pPr lvl="1">
              <a:lnSpc>
                <a:spcPct val="120000"/>
              </a:lnSpc>
            </a:pPr>
            <a:r>
              <a:rPr lang="zh-CN" altLang="zh-CN" sz="2000" dirty="0"/>
              <a:t>是内核中以就绪队列为操作对象的任务管理组件</a:t>
            </a:r>
            <a:r>
              <a:rPr lang="zh-CN" altLang="en-US" sz="2000" dirty="0"/>
              <a:t>；</a:t>
            </a:r>
            <a:endParaRPr lang="en-US" altLang="zh-CN" sz="2000" dirty="0"/>
          </a:p>
          <a:p>
            <a:pPr lvl="1">
              <a:lnSpc>
                <a:spcPct val="120000"/>
              </a:lnSpc>
            </a:pPr>
            <a:r>
              <a:rPr lang="zh-CN" altLang="zh-CN" sz="2000" dirty="0"/>
              <a:t>以特定的调度策略从就绪队列中选取要执行的任务，进而在内核态切换任务的上下文并跳转至该任务</a:t>
            </a:r>
            <a:r>
              <a:rPr lang="en-US" altLang="zh-CN" sz="2000" dirty="0"/>
              <a:t>PC</a:t>
            </a:r>
            <a:r>
              <a:rPr lang="zh-CN" altLang="zh-CN" sz="2000" dirty="0"/>
              <a:t>寄存器所指的位置</a:t>
            </a:r>
            <a:r>
              <a:rPr lang="en-US" altLang="zh-CN" sz="2000" dirty="0">
                <a:sym typeface="Wingdings" panose="05000000000000000000" pitchFamily="2" charset="2"/>
              </a:rPr>
              <a:t></a:t>
            </a:r>
            <a:r>
              <a:rPr lang="zh-CN" altLang="zh-CN" sz="2000" dirty="0"/>
              <a:t>系统运行期间无限地实现任务调度管理</a:t>
            </a:r>
            <a:r>
              <a:rPr lang="zh-CN" altLang="en-US" sz="2000" dirty="0"/>
              <a:t>；</a:t>
            </a:r>
            <a:endParaRPr lang="zh-CN" altLang="en-US" sz="2000" dirty="0"/>
          </a:p>
        </p:txBody>
      </p:sp>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7" name="内容占位符 2"/>
          <p:cNvSpPr>
            <a:spLocks noGrp="1"/>
          </p:cNvSpPr>
          <p:nvPr>
            <p:ph idx="1"/>
          </p:nvPr>
        </p:nvSpPr>
        <p:spPr>
          <a:xfrm>
            <a:off x="76200" y="1295400"/>
            <a:ext cx="8610600" cy="4602163"/>
          </a:xfrm>
        </p:spPr>
        <p:txBody>
          <a:bodyPr/>
          <a:lstStyle/>
          <a:p>
            <a:pPr lvl="1">
              <a:lnSpc>
                <a:spcPct val="100000"/>
              </a:lnSpc>
            </a:pPr>
            <a:r>
              <a:rPr lang="zh-CN" altLang="zh-CN" sz="2000" dirty="0"/>
              <a:t>常用的调度策略</a:t>
            </a:r>
            <a:endParaRPr lang="en-US" altLang="zh-CN" sz="2000" dirty="0"/>
          </a:p>
          <a:p>
            <a:pPr lvl="2">
              <a:lnSpc>
                <a:spcPct val="100000"/>
              </a:lnSpc>
            </a:pPr>
            <a:r>
              <a:rPr lang="zh-CN" altLang="zh-CN" sz="1800" dirty="0"/>
              <a:t>基于优先级的抢先式调度</a:t>
            </a:r>
            <a:endParaRPr lang="en-US" altLang="zh-CN" sz="1800" dirty="0"/>
          </a:p>
          <a:p>
            <a:pPr lvl="2">
              <a:lnSpc>
                <a:spcPct val="100000"/>
              </a:lnSpc>
            </a:pPr>
            <a:r>
              <a:rPr lang="zh-CN" altLang="zh-CN" sz="1800" dirty="0"/>
              <a:t>时间片轮转调度</a:t>
            </a:r>
            <a:endParaRPr lang="en-US" altLang="zh-CN" sz="1800" dirty="0"/>
          </a:p>
          <a:p>
            <a:pPr lvl="2">
              <a:lnSpc>
                <a:spcPct val="100000"/>
              </a:lnSpc>
            </a:pPr>
            <a:endParaRPr lang="en-US" altLang="zh-CN" sz="1800" dirty="0"/>
          </a:p>
          <a:p>
            <a:pPr lvl="2">
              <a:lnSpc>
                <a:spcPct val="100000"/>
              </a:lnSpc>
            </a:pPr>
            <a:endParaRPr lang="en-US" altLang="zh-CN" sz="1800" dirty="0"/>
          </a:p>
          <a:p>
            <a:pPr lvl="2">
              <a:lnSpc>
                <a:spcPct val="100000"/>
              </a:lnSpc>
            </a:pPr>
            <a:endParaRPr lang="en-US" altLang="zh-CN" sz="1800" dirty="0"/>
          </a:p>
          <a:p>
            <a:pPr lvl="2">
              <a:lnSpc>
                <a:spcPct val="100000"/>
              </a:lnSpc>
            </a:pPr>
            <a:endParaRPr lang="en-US" altLang="zh-CN" sz="1800" dirty="0"/>
          </a:p>
          <a:p>
            <a:pPr lvl="1">
              <a:lnSpc>
                <a:spcPct val="100000"/>
              </a:lnSpc>
            </a:pPr>
            <a:r>
              <a:rPr lang="zh-CN" altLang="zh-CN" sz="2000" dirty="0"/>
              <a:t>调度器效能的评价指标</a:t>
            </a:r>
            <a:endParaRPr lang="en-US" altLang="zh-CN" sz="2000" dirty="0"/>
          </a:p>
          <a:p>
            <a:pPr lvl="1">
              <a:lnSpc>
                <a:spcPct val="100000"/>
              </a:lnSpc>
            </a:pPr>
            <a:endParaRPr lang="en-US" altLang="zh-CN" sz="2000" dirty="0"/>
          </a:p>
          <a:p>
            <a:pPr lvl="2">
              <a:lnSpc>
                <a:spcPct val="100000"/>
              </a:lnSpc>
            </a:pPr>
            <a:r>
              <a:rPr lang="en-US" altLang="zh-CN" sz="1800" dirty="0">
                <a:latin typeface="Times New Roman" panose="02020603050405020304" pitchFamily="18" charset="0"/>
                <a:ea typeface="KaiTi" panose="02010609060101010101" pitchFamily="49" charset="-122"/>
                <a:cs typeface="Times New Roman" panose="02020603050405020304" pitchFamily="18" charset="0"/>
              </a:rPr>
              <a:t>CPU</a:t>
            </a:r>
            <a:r>
              <a:rPr lang="zh-CN" altLang="zh-CN" sz="1800" dirty="0">
                <a:latin typeface="Times New Roman" panose="02020603050405020304" pitchFamily="18" charset="0"/>
                <a:ea typeface="KaiTi" panose="02010609060101010101" pitchFamily="49" charset="-122"/>
                <a:cs typeface="Times New Roman" panose="02020603050405020304" pitchFamily="18" charset="0"/>
              </a:rPr>
              <a:t>利用率</a:t>
            </a:r>
            <a:endParaRPr lang="en-US" altLang="zh-CN" sz="1800" dirty="0">
              <a:latin typeface="Times New Roman" panose="02020603050405020304" pitchFamily="18" charset="0"/>
              <a:ea typeface="KaiTi" panose="02010609060101010101" pitchFamily="49" charset="-122"/>
              <a:cs typeface="Times New Roman" panose="02020603050405020304" pitchFamily="18" charset="0"/>
            </a:endParaRPr>
          </a:p>
          <a:p>
            <a:pPr lvl="2">
              <a:lnSpc>
                <a:spcPct val="100000"/>
              </a:lnSpc>
            </a:pPr>
            <a:r>
              <a:rPr lang="zh-CN" altLang="zh-CN" sz="1800" dirty="0">
                <a:latin typeface="Times New Roman" panose="02020603050405020304" pitchFamily="18" charset="0"/>
                <a:ea typeface="KaiTi" panose="02010609060101010101" pitchFamily="49" charset="-122"/>
                <a:cs typeface="Times New Roman" panose="02020603050405020304" pitchFamily="18" charset="0"/>
              </a:rPr>
              <a:t>吞吐率</a:t>
            </a:r>
            <a:r>
              <a:rPr lang="zh-CN" altLang="zh-CN" sz="1800" dirty="0">
                <a:cs typeface="Times New Roman" panose="02020603050405020304" pitchFamily="18" charset="0"/>
              </a:rPr>
              <a:t>（</a:t>
            </a:r>
            <a:r>
              <a:rPr lang="en-US" altLang="zh-CN" sz="1800" dirty="0">
                <a:cs typeface="Times New Roman" panose="02020603050405020304" pitchFamily="18" charset="0"/>
              </a:rPr>
              <a:t>Throughput</a:t>
            </a:r>
            <a:r>
              <a:rPr lang="zh-CN" altLang="zh-CN" sz="1800" dirty="0">
                <a:cs typeface="Times New Roman" panose="02020603050405020304" pitchFamily="18" charset="0"/>
              </a:rPr>
              <a:t>），单位时间内完成执行的任务数；</a:t>
            </a:r>
            <a:endParaRPr lang="zh-CN" altLang="zh-CN" sz="1800" dirty="0">
              <a:cs typeface="Times New Roman" panose="02020603050405020304" pitchFamily="18" charset="0"/>
            </a:endParaRPr>
          </a:p>
          <a:p>
            <a:pPr lvl="2">
              <a:lnSpc>
                <a:spcPct val="100000"/>
              </a:lnSpc>
            </a:pPr>
            <a:r>
              <a:rPr lang="zh-CN" altLang="zh-CN" sz="1800" dirty="0">
                <a:latin typeface="Times New Roman" panose="02020603050405020304" pitchFamily="18" charset="0"/>
                <a:ea typeface="KaiTi" panose="02010609060101010101" pitchFamily="49" charset="-122"/>
              </a:rPr>
              <a:t>周转时间</a:t>
            </a:r>
            <a:r>
              <a:rPr lang="zh-CN" altLang="zh-CN" sz="1800" dirty="0"/>
              <a:t>（</a:t>
            </a:r>
            <a:r>
              <a:rPr lang="en-US" altLang="zh-CN" sz="1800" dirty="0"/>
              <a:t>Turnaround time</a:t>
            </a:r>
            <a:r>
              <a:rPr lang="zh-CN" altLang="zh-CN" sz="1800" dirty="0"/>
              <a:t>），从任务提交到其完成之间的时间间隔；</a:t>
            </a:r>
            <a:endParaRPr lang="zh-CN" altLang="zh-CN" sz="1800" dirty="0"/>
          </a:p>
          <a:p>
            <a:pPr lvl="2">
              <a:lnSpc>
                <a:spcPct val="100000"/>
              </a:lnSpc>
            </a:pPr>
            <a:r>
              <a:rPr lang="zh-CN" altLang="zh-CN" sz="1800" dirty="0">
                <a:latin typeface="Times New Roman" panose="02020603050405020304" pitchFamily="18" charset="0"/>
                <a:ea typeface="KaiTi" panose="02010609060101010101" pitchFamily="49" charset="-122"/>
              </a:rPr>
              <a:t>等待时间</a:t>
            </a:r>
            <a:r>
              <a:rPr lang="zh-CN" altLang="zh-CN" sz="1800" dirty="0"/>
              <a:t>（</a:t>
            </a:r>
            <a:r>
              <a:rPr lang="en-US" altLang="zh-CN" sz="1800" dirty="0"/>
              <a:t>Waiting time</a:t>
            </a:r>
            <a:r>
              <a:rPr lang="zh-CN" altLang="zh-CN" sz="1800" dirty="0"/>
              <a:t>），任务在就绪队列的累积等待时间；</a:t>
            </a:r>
            <a:endParaRPr lang="zh-CN" altLang="zh-CN" sz="1800" dirty="0"/>
          </a:p>
          <a:p>
            <a:pPr lvl="2">
              <a:lnSpc>
                <a:spcPct val="100000"/>
              </a:lnSpc>
            </a:pPr>
            <a:r>
              <a:rPr lang="zh-CN" altLang="zh-CN" sz="1800" dirty="0">
                <a:latin typeface="Times New Roman" panose="02020603050405020304" pitchFamily="18" charset="0"/>
                <a:ea typeface="KaiTi" panose="02010609060101010101" pitchFamily="49" charset="-122"/>
              </a:rPr>
              <a:t>响应时间</a:t>
            </a:r>
            <a:r>
              <a:rPr lang="zh-CN" altLang="zh-CN" sz="1800" dirty="0"/>
              <a:t>（</a:t>
            </a:r>
            <a:r>
              <a:rPr lang="en-US" altLang="zh-CN" sz="1800" dirty="0"/>
              <a:t>Response time</a:t>
            </a:r>
            <a:r>
              <a:rPr lang="zh-CN" altLang="zh-CN" sz="1800" dirty="0"/>
              <a:t>），从发出调度请求到任务被调度所经历的时间；</a:t>
            </a:r>
            <a:endParaRPr lang="zh-CN" altLang="zh-CN" sz="1800" dirty="0"/>
          </a:p>
          <a:p>
            <a:pPr lvl="2">
              <a:lnSpc>
                <a:spcPct val="100000"/>
              </a:lnSpc>
            </a:pPr>
            <a:r>
              <a:rPr lang="zh-CN" altLang="zh-CN" sz="1800" dirty="0">
                <a:latin typeface="Times New Roman" panose="02020603050405020304" pitchFamily="18" charset="0"/>
                <a:ea typeface="KaiTi" panose="02010609060101010101" pitchFamily="49" charset="-122"/>
              </a:rPr>
              <a:t>公平性</a:t>
            </a:r>
            <a:r>
              <a:rPr lang="zh-CN" altLang="zh-CN" sz="1800" dirty="0"/>
              <a:t>（</a:t>
            </a:r>
            <a:r>
              <a:rPr lang="en-US" altLang="zh-CN" sz="1800" dirty="0"/>
              <a:t>Fairness</a:t>
            </a:r>
            <a:r>
              <a:rPr lang="zh-CN" altLang="zh-CN" sz="1800" dirty="0"/>
              <a:t>），调度器尽量使所有任务都能获得所需的执行时间。</a:t>
            </a:r>
            <a:endParaRPr lang="zh-CN" altLang="en-US" sz="3600" dirty="0"/>
          </a:p>
        </p:txBody>
      </p:sp>
      <mc:AlternateContent xmlns:mc="http://schemas.openxmlformats.org/markup-compatibility/2006">
        <mc:Choice xmlns:a14="http://schemas.microsoft.com/office/drawing/2010/main" Requires="a14">
          <p:sp>
            <p:nvSpPr>
              <p:cNvPr id="9" name="对象 8"/>
              <p:cNvSpPr txBox="1"/>
              <p:nvPr/>
            </p:nvSpPr>
            <p:spPr bwMode="auto">
              <a:xfrm>
                <a:off x="3962400" y="3635375"/>
                <a:ext cx="1866900" cy="527050"/>
              </a:xfrm>
              <a:prstGeom prst="rect">
                <a:avLst/>
              </a:prstGeom>
              <a:noFill/>
              <a:ln>
                <a:noFill/>
              </a:ln>
            </p:spPr>
            <p:txBody>
              <a:bodyPr>
                <a:normAutofit fontScale="70000" lnSpcReduction="20000"/>
              </a:bodyPr>
              <a:lstStyle/>
              <a:p>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𝑈</m:t>
                          </m:r>
                        </m:e>
                        <m:sub>
                          <m:r>
                            <a:rPr lang="zh-CN" altLang="en-US" i="1">
                              <a:solidFill>
                                <a:srgbClr val="000000"/>
                              </a:solidFill>
                              <a:latin typeface="Cambria Math" panose="02040503050406030204" pitchFamily="18" charset="0"/>
                            </a:rPr>
                            <m:t>𝐶𝑃𝑈</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空闲时间</m:t>
                          </m:r>
                        </m:num>
                        <m:den>
                          <m:r>
                            <a:rPr lang="zh-CN" altLang="en-US" i="1">
                              <a:solidFill>
                                <a:srgbClr val="000000"/>
                              </a:solidFill>
                              <a:latin typeface="Cambria Math" panose="02040503050406030204" pitchFamily="18" charset="0"/>
                            </a:rPr>
                            <m:t>周期</m:t>
                          </m:r>
                        </m:den>
                      </m:f>
                    </m:oMath>
                  </m:oMathPara>
                </a14:m>
                <a:endParaRPr lang="zh-CN" altLang="en-US" dirty="0"/>
              </a:p>
            </p:txBody>
          </p:sp>
        </mc:Choice>
        <mc:Fallback>
          <p:sp>
            <p:nvSpPr>
              <p:cNvPr id="9" name="对象 8"/>
              <p:cNvSpPr txBox="1">
                <a:spLocks noRot="1" noChangeAspect="1" noMove="1" noResize="1" noEditPoints="1" noAdjustHandles="1" noChangeArrowheads="1" noChangeShapeType="1" noTextEdit="1"/>
              </p:cNvSpPr>
              <p:nvPr/>
            </p:nvSpPr>
            <p:spPr bwMode="auto">
              <a:xfrm>
                <a:off x="3962400" y="3635375"/>
                <a:ext cx="1866900" cy="527050"/>
              </a:xfrm>
              <a:prstGeom prst="rect">
                <a:avLst/>
              </a:prstGeom>
              <a:blipFill rotWithShape="1">
                <a:blip r:embed="rId1"/>
                <a:stretch>
                  <a:fillRect/>
                </a:stretch>
              </a:blipFill>
              <a:ln>
                <a:noFill/>
              </a:ln>
            </p:spPr>
            <p:txBody>
              <a:bodyPr/>
              <a:lstStyle/>
              <a:p>
                <a:r>
                  <a:rPr lang="zh-CN" altLang="en-US">
                    <a:noFill/>
                  </a:rPr>
                  <a:t> </a:t>
                </a:r>
              </a:p>
            </p:txBody>
          </p:sp>
        </mc:Fallback>
      </mc:AlternateContent>
    </p:spTree>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r>
              <a:rPr lang="zh-CN" altLang="zh-CN" sz="2400"/>
              <a:t>任务优先级</a:t>
            </a:r>
            <a:endParaRPr lang="en-US" altLang="zh-CN" sz="2400"/>
          </a:p>
          <a:p>
            <a:pPr lvl="1"/>
            <a:r>
              <a:rPr lang="zh-CN" altLang="zh-CN" sz="2000"/>
              <a:t>表示任务紧急程度的重要属性</a:t>
            </a:r>
            <a:r>
              <a:rPr lang="zh-CN" altLang="en-US" sz="2000"/>
              <a:t>；</a:t>
            </a:r>
            <a:endParaRPr lang="en-US" altLang="zh-CN" sz="2000"/>
          </a:p>
          <a:p>
            <a:pPr lvl="1"/>
            <a:r>
              <a:rPr lang="zh-CN" altLang="zh-CN" sz="2000"/>
              <a:t>是嵌入式操作系统内核进行任务、中断管理的重要依据之一</a:t>
            </a:r>
            <a:r>
              <a:rPr lang="zh-CN" altLang="en-US" sz="2000"/>
              <a:t>；</a:t>
            </a:r>
            <a:endParaRPr lang="en-US" altLang="zh-CN" sz="2000"/>
          </a:p>
          <a:p>
            <a:pPr lvl="2"/>
            <a:r>
              <a:rPr lang="zh-CN" altLang="zh-CN" sz="1800"/>
              <a:t>抢先式内核中，任务的优先级越高，表示该任务应该越早地被调度执行</a:t>
            </a:r>
            <a:r>
              <a:rPr lang="zh-CN" altLang="en-US" sz="1800"/>
              <a:t>；</a:t>
            </a:r>
            <a:endParaRPr lang="en-US" altLang="zh-CN" sz="1800"/>
          </a:p>
          <a:p>
            <a:pPr lvl="2"/>
            <a:r>
              <a:rPr lang="zh-CN" altLang="zh-CN" sz="1800"/>
              <a:t>最低优先级的中断程序也要比最高优先级的任务优先执行。</a:t>
            </a:r>
            <a:endParaRPr lang="en-US" altLang="zh-CN" sz="1800"/>
          </a:p>
          <a:p>
            <a:pPr lvl="1"/>
            <a:r>
              <a:rPr lang="zh-CN" altLang="zh-CN" sz="2000"/>
              <a:t>通常情况下，优先级的值越小，表示优先级越高，不同嵌入式操作系统中对任务优先级的约定不同</a:t>
            </a:r>
            <a:r>
              <a:rPr lang="zh-CN" altLang="en-US" sz="2000"/>
              <a:t>；</a:t>
            </a:r>
            <a:endParaRPr lang="en-US" altLang="zh-CN" sz="2000"/>
          </a:p>
          <a:p>
            <a:pPr lvl="1"/>
            <a:endParaRPr lang="en-US" altLang="zh-CN" sz="2000"/>
          </a:p>
          <a:p>
            <a:r>
              <a:rPr lang="zh-CN" altLang="zh-CN" sz="2400"/>
              <a:t>共享资源与临界资源</a:t>
            </a:r>
            <a:endParaRPr lang="en-US" altLang="zh-CN" sz="2400"/>
          </a:p>
          <a:p>
            <a:pPr lvl="1"/>
            <a:r>
              <a:rPr lang="zh-CN" altLang="en-US" sz="2000"/>
              <a:t>共享访问</a:t>
            </a:r>
            <a:endParaRPr lang="en-US" altLang="zh-CN" sz="2000"/>
          </a:p>
          <a:p>
            <a:pPr lvl="1"/>
            <a:r>
              <a:rPr lang="zh-CN" altLang="en-US" sz="2000"/>
              <a:t>临界：一次仅允许一个任务访问</a:t>
            </a:r>
            <a:endParaRPr lang="en-US" altLang="zh-CN" sz="2000"/>
          </a:p>
          <a:p>
            <a:pPr lvl="1"/>
            <a:endParaRPr lang="zh-CN" altLang="en-US" sz="2000"/>
          </a:p>
        </p:txBody>
      </p:sp>
    </p:spTree>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r>
              <a:rPr lang="zh-CN" altLang="en-US" sz="2400"/>
              <a:t>优先级翻转</a:t>
            </a:r>
            <a:endParaRPr lang="en-US" altLang="zh-CN" sz="2400"/>
          </a:p>
          <a:p>
            <a:pPr lvl="1"/>
            <a:r>
              <a:rPr lang="zh-CN" altLang="en-US" sz="2000"/>
              <a:t>理想地，</a:t>
            </a:r>
            <a:r>
              <a:rPr lang="zh-CN" altLang="zh-CN" sz="2000"/>
              <a:t>基于优先级的抢先式调度策略</a:t>
            </a:r>
            <a:r>
              <a:rPr lang="zh-CN" altLang="en-US" sz="2000"/>
              <a:t>：</a:t>
            </a:r>
            <a:r>
              <a:rPr lang="zh-CN" altLang="zh-CN" sz="2000"/>
              <a:t>在任何时刻都应保证高优先级的任务优先执行</a:t>
            </a:r>
            <a:r>
              <a:rPr lang="zh-CN" altLang="en-US" sz="2000"/>
              <a:t>；</a:t>
            </a:r>
            <a:endParaRPr lang="en-US" altLang="zh-CN" sz="2000"/>
          </a:p>
          <a:p>
            <a:pPr lvl="1"/>
            <a:r>
              <a:rPr lang="zh-CN" altLang="en-US" sz="2000"/>
              <a:t>实际上，</a:t>
            </a:r>
            <a:r>
              <a:rPr lang="zh-CN" altLang="zh-CN" sz="2000"/>
              <a:t>常常会出现“</a:t>
            </a:r>
            <a:r>
              <a:rPr lang="zh-CN" altLang="zh-CN" sz="2000">
                <a:latin typeface="KaiTi" panose="02010609060101010101" pitchFamily="49" charset="-122"/>
                <a:ea typeface="KaiTi" panose="02010609060101010101" pitchFamily="49" charset="-122"/>
              </a:rPr>
              <a:t>因为低优先级任务持有高优先级任务所需的临界资源，从而导致高优先级任务被延迟执行</a:t>
            </a:r>
            <a:r>
              <a:rPr lang="zh-CN" altLang="zh-CN" sz="2000"/>
              <a:t>”的现象</a:t>
            </a:r>
            <a:r>
              <a:rPr lang="en-US" altLang="zh-CN" sz="2000">
                <a:sym typeface="Wingdings" panose="05000000000000000000" pitchFamily="2" charset="2"/>
              </a:rPr>
              <a:t></a:t>
            </a:r>
            <a:r>
              <a:rPr lang="zh-CN" altLang="zh-CN" sz="2000"/>
              <a:t>优先级翻转问题（</a:t>
            </a:r>
            <a:r>
              <a:rPr lang="en-US" altLang="zh-CN" sz="2000"/>
              <a:t>Priority Inversion</a:t>
            </a:r>
            <a:r>
              <a:rPr lang="zh-CN" altLang="zh-CN" sz="2000"/>
              <a:t>）</a:t>
            </a:r>
            <a:r>
              <a:rPr lang="zh-CN" altLang="en-US" sz="2000"/>
              <a:t>；</a:t>
            </a:r>
            <a:endParaRPr lang="en-US" altLang="zh-CN" sz="2000"/>
          </a:p>
          <a:p>
            <a:pPr lvl="1"/>
            <a:endParaRPr lang="en-US" altLang="zh-CN" sz="2000"/>
          </a:p>
          <a:p>
            <a:pPr lvl="1"/>
            <a:endParaRPr lang="zh-CN" altLang="en-US" sz="2000"/>
          </a:p>
        </p:txBody>
      </p:sp>
      <p:sp>
        <p:nvSpPr>
          <p:cNvPr id="8" name="矩形 7"/>
          <p:cNvSpPr/>
          <p:nvPr/>
        </p:nvSpPr>
        <p:spPr bwMode="auto">
          <a:xfrm>
            <a:off x="3848100" y="6226165"/>
            <a:ext cx="1981200" cy="307975"/>
          </a:xfrm>
          <a:prstGeom prst="rect">
            <a:avLst/>
          </a:prstGeom>
        </p:spPr>
        <p:txBody>
          <a:bodyPr wrap="none">
            <a:spAutoFit/>
          </a:bodyPr>
          <a:lstStyle/>
          <a:p>
            <a:pPr algn="ctr">
              <a:defRPr/>
            </a:pPr>
            <a:r>
              <a:rPr lang="zh-CN" altLang="zh-CN" sz="1400" kern="100" dirty="0">
                <a:solidFill>
                  <a:srgbClr val="006600"/>
                </a:solidFill>
                <a:latin typeface="Times New Roman" panose="02020603050405020304" pitchFamily="18" charset="0"/>
                <a:cs typeface="Times New Roman" panose="02020603050405020304" pitchFamily="18" charset="0"/>
              </a:rPr>
              <a:t>图</a:t>
            </a:r>
            <a:r>
              <a:rPr lang="en-US" altLang="zh-CN" sz="1400" kern="100" dirty="0">
                <a:solidFill>
                  <a:srgbClr val="006600"/>
                </a:solidFill>
                <a:latin typeface="Times New Roman" panose="02020603050405020304" pitchFamily="18" charset="0"/>
              </a:rPr>
              <a:t>8.15 </a:t>
            </a:r>
            <a:r>
              <a:rPr lang="zh-CN" altLang="zh-CN" sz="1400" kern="100" dirty="0">
                <a:solidFill>
                  <a:srgbClr val="006600"/>
                </a:solidFill>
                <a:latin typeface="Times New Roman" panose="02020603050405020304" pitchFamily="18" charset="0"/>
                <a:cs typeface="Times New Roman" panose="02020603050405020304" pitchFamily="18" charset="0"/>
              </a:rPr>
              <a:t>优先级翻转示例</a:t>
            </a:r>
            <a:endParaRPr lang="zh-CN" altLang="en-US" sz="1400" dirty="0">
              <a:solidFill>
                <a:srgbClr val="006600"/>
              </a:solidFill>
            </a:endParaRPr>
          </a:p>
        </p:txBody>
      </p:sp>
      <p:pic>
        <p:nvPicPr>
          <p:cNvPr id="2" name="图片 1"/>
          <p:cNvPicPr>
            <a:picLocks noChangeAspect="1"/>
          </p:cNvPicPr>
          <p:nvPr/>
        </p:nvPicPr>
        <p:blipFill>
          <a:blip r:embed="rId1"/>
          <a:stretch>
            <a:fillRect/>
          </a:stretch>
        </p:blipFill>
        <p:spPr>
          <a:xfrm>
            <a:off x="2519362" y="4059364"/>
            <a:ext cx="4638675" cy="2085975"/>
          </a:xfrm>
          <a:prstGeom prst="rect">
            <a:avLst/>
          </a:prstGeom>
        </p:spPr>
      </p:pic>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r>
              <a:rPr lang="zh-CN" altLang="en-US" sz="2400" dirty="0"/>
              <a:t>解决优先级翻转问题</a:t>
            </a:r>
            <a:r>
              <a:rPr lang="en-US" altLang="zh-CN" sz="2400" dirty="0"/>
              <a:t>—</a:t>
            </a:r>
            <a:r>
              <a:rPr lang="zh-CN" altLang="en-US" sz="2400" dirty="0"/>
              <a:t>优先级继承协议</a:t>
            </a:r>
            <a:endParaRPr lang="en-US" altLang="zh-CN" sz="2400" dirty="0"/>
          </a:p>
          <a:p>
            <a:pPr lvl="1"/>
            <a:r>
              <a:rPr lang="en-US" altLang="zh-CN" sz="2000" dirty="0"/>
              <a:t>Priority Inheritance Protocol, PIP</a:t>
            </a:r>
            <a:endParaRPr lang="en-US" altLang="zh-CN" sz="2000" dirty="0"/>
          </a:p>
          <a:p>
            <a:pPr lvl="1"/>
            <a:r>
              <a:rPr lang="zh-CN" altLang="zh-CN" sz="2000" b="1" dirty="0"/>
              <a:t>核心思想</a:t>
            </a:r>
            <a:r>
              <a:rPr lang="zh-CN" altLang="en-US" sz="2000" b="1" dirty="0"/>
              <a:t>：</a:t>
            </a:r>
            <a:r>
              <a:rPr lang="zh-CN" altLang="zh-CN" sz="2000" dirty="0"/>
              <a:t>优先级翻转问题发生时，让持有共享资源的低优先级任务获取被阻塞高优先级任务的优先级，以尽快执行并释放共享资源，进而使高优先级任务能够得到快速响应。</a:t>
            </a:r>
            <a:endParaRPr lang="en-US" altLang="zh-CN" sz="2000" dirty="0"/>
          </a:p>
          <a:p>
            <a:pPr lvl="1"/>
            <a:endParaRPr lang="zh-CN" altLang="en-US" sz="2000" dirty="0"/>
          </a:p>
        </p:txBody>
      </p:sp>
      <p:pic>
        <p:nvPicPr>
          <p:cNvPr id="13" name="图片 12"/>
          <p:cNvPicPr>
            <a:picLocks noChangeAspect="1"/>
          </p:cNvPicPr>
          <p:nvPr/>
        </p:nvPicPr>
        <p:blipFill>
          <a:blip r:embed="rId1"/>
          <a:stretch>
            <a:fillRect/>
          </a:stretch>
        </p:blipFill>
        <p:spPr>
          <a:xfrm>
            <a:off x="337629" y="4171416"/>
            <a:ext cx="3269862" cy="1470431"/>
          </a:xfrm>
          <a:prstGeom prst="rect">
            <a:avLst/>
          </a:prstGeom>
        </p:spPr>
      </p:pic>
      <p:pic>
        <p:nvPicPr>
          <p:cNvPr id="3" name="图片 2"/>
          <p:cNvPicPr>
            <a:picLocks noChangeAspect="1"/>
          </p:cNvPicPr>
          <p:nvPr/>
        </p:nvPicPr>
        <p:blipFill>
          <a:blip r:embed="rId2"/>
          <a:stretch>
            <a:fillRect/>
          </a:stretch>
        </p:blipFill>
        <p:spPr>
          <a:xfrm>
            <a:off x="3879462" y="3563606"/>
            <a:ext cx="4752975" cy="2686050"/>
          </a:xfrm>
          <a:prstGeom prst="rect">
            <a:avLst/>
          </a:prstGeom>
        </p:spPr>
      </p:pic>
    </p:spTree>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153400" cy="3515751"/>
          </a:xfrm>
        </p:spPr>
        <p:txBody>
          <a:bodyPr/>
          <a:lstStyle/>
          <a:p>
            <a:pPr>
              <a:lnSpc>
                <a:spcPct val="100000"/>
              </a:lnSpc>
              <a:defRPr/>
            </a:pPr>
            <a:r>
              <a:rPr lang="zh-CN" altLang="en-US" sz="2400" dirty="0"/>
              <a:t>解决优先级翻转问题</a:t>
            </a:r>
            <a:r>
              <a:rPr lang="en-US" altLang="zh-CN" sz="2400" dirty="0"/>
              <a:t>—</a:t>
            </a:r>
            <a:r>
              <a:rPr lang="zh-CN" altLang="en-US" sz="2400" dirty="0"/>
              <a:t>优先级天花板协议</a:t>
            </a:r>
            <a:endParaRPr lang="en-US" altLang="zh-CN" sz="2400" dirty="0"/>
          </a:p>
          <a:p>
            <a:pPr lvl="1">
              <a:lnSpc>
                <a:spcPct val="100000"/>
              </a:lnSpc>
              <a:defRPr/>
            </a:pPr>
            <a:r>
              <a:rPr lang="en-US" altLang="zh-CN" sz="1800" dirty="0"/>
              <a:t>Priority Ceiling Protocol</a:t>
            </a:r>
            <a:r>
              <a:rPr lang="zh-CN" altLang="zh-CN" sz="1800" dirty="0"/>
              <a:t>，</a:t>
            </a:r>
            <a:r>
              <a:rPr lang="en-US" altLang="zh-CN" sz="1800" dirty="0"/>
              <a:t>PCP</a:t>
            </a:r>
            <a:endParaRPr lang="en-US" altLang="zh-CN" sz="1800" dirty="0"/>
          </a:p>
          <a:p>
            <a:pPr lvl="1">
              <a:lnSpc>
                <a:spcPct val="100000"/>
              </a:lnSpc>
              <a:defRPr/>
            </a:pPr>
            <a:r>
              <a:rPr lang="zh-CN" altLang="zh-CN" sz="2000" dirty="0"/>
              <a:t>优先级天花板（</a:t>
            </a:r>
            <a:r>
              <a:rPr lang="en-US" altLang="zh-CN" sz="2000" dirty="0"/>
              <a:t>Priority Ceiling</a:t>
            </a:r>
            <a:r>
              <a:rPr lang="zh-CN" altLang="zh-CN" sz="2000" dirty="0"/>
              <a:t>）意味着要为每个临界资源赋予一个</a:t>
            </a:r>
            <a:r>
              <a:rPr lang="zh-CN" altLang="zh-CN" sz="2000" dirty="0">
                <a:solidFill>
                  <a:srgbClr val="FF0000"/>
                </a:solidFill>
              </a:rPr>
              <a:t>较高的优先级</a:t>
            </a:r>
            <a:r>
              <a:rPr lang="zh-CN" altLang="en-US" sz="2000" dirty="0">
                <a:solidFill>
                  <a:srgbClr val="FF0000"/>
                </a:solidFill>
              </a:rPr>
              <a:t>（什么程度？）</a:t>
            </a:r>
            <a:r>
              <a:rPr lang="zh-CN" altLang="en-US" sz="2000" dirty="0"/>
              <a:t>；</a:t>
            </a:r>
            <a:endParaRPr lang="en-US" altLang="zh-CN" sz="2000" dirty="0"/>
          </a:p>
          <a:p>
            <a:pPr lvl="1">
              <a:lnSpc>
                <a:spcPct val="100000"/>
              </a:lnSpc>
              <a:defRPr/>
            </a:pPr>
            <a:r>
              <a:rPr lang="zh-CN" altLang="zh-CN" sz="2000" dirty="0"/>
              <a:t>基本的优先级天花板协议可描述为：</a:t>
            </a:r>
            <a:endParaRPr lang="zh-CN" altLang="zh-CN" sz="2000" dirty="0"/>
          </a:p>
          <a:p>
            <a:pPr marL="1371600" lvl="2" indent="-457200">
              <a:lnSpc>
                <a:spcPct val="100000"/>
              </a:lnSpc>
              <a:buFont typeface="+mj-ea"/>
              <a:buAutoNum type="circleNumDbPlain"/>
              <a:defRPr/>
            </a:pPr>
            <a:r>
              <a:rPr lang="zh-CN" altLang="zh-CN" sz="1800" dirty="0"/>
              <a:t>任务在临界资源以外时，以原有的优先级运行；</a:t>
            </a:r>
            <a:endParaRPr lang="zh-CN" altLang="zh-CN" sz="1800" dirty="0"/>
          </a:p>
          <a:p>
            <a:pPr marL="1371600" lvl="2" indent="-457200">
              <a:lnSpc>
                <a:spcPct val="100000"/>
              </a:lnSpc>
              <a:buFont typeface="+mj-ea"/>
              <a:buAutoNum type="circleNumDbPlain"/>
              <a:defRPr/>
            </a:pPr>
            <a:r>
              <a:rPr lang="zh-CN" altLang="zh-CN" sz="1800" dirty="0"/>
              <a:t>当一个任务</a:t>
            </a:r>
            <a:r>
              <a:rPr lang="en-US" altLang="zh-CN" sz="1800" dirty="0">
                <a:latin typeface="Times New Roman" panose="02020603050405020304" pitchFamily="18" charset="0"/>
                <a:ea typeface="KaiTi" panose="02010609060101010101" pitchFamily="49" charset="-122"/>
                <a:cs typeface="Times New Roman" panose="02020603050405020304" pitchFamily="18" charset="0"/>
              </a:rPr>
              <a:t>τ</a:t>
            </a:r>
            <a:r>
              <a:rPr lang="zh-CN" altLang="zh-CN" sz="1800" dirty="0"/>
              <a:t>尝试获取一组所需临界资源中的一个资源</a:t>
            </a:r>
            <a:r>
              <a:rPr lang="en-US" altLang="zh-CN" sz="1800" dirty="0"/>
              <a:t>S</a:t>
            </a:r>
            <a:r>
              <a:rPr lang="zh-CN" altLang="zh-CN" sz="1800" dirty="0"/>
              <a:t>时</a:t>
            </a:r>
            <a:endParaRPr lang="en-US" altLang="zh-CN" sz="1800" dirty="0"/>
          </a:p>
          <a:p>
            <a:pPr lvl="3">
              <a:lnSpc>
                <a:spcPct val="100000"/>
              </a:lnSpc>
              <a:buFont typeface="Wingdings" panose="05000000000000000000" pitchFamily="2" charset="2"/>
              <a:buChar char="ü"/>
              <a:defRPr/>
            </a:pPr>
            <a:r>
              <a:rPr lang="zh-CN" altLang="zh-CN" dirty="0">
                <a:solidFill>
                  <a:srgbClr val="006600"/>
                </a:solidFill>
                <a:latin typeface="+mn-ea"/>
              </a:rPr>
              <a:t>如果任务</a:t>
            </a:r>
            <a:r>
              <a:rPr lang="en-US" altLang="zh-CN" dirty="0">
                <a:solidFill>
                  <a:srgbClr val="006600"/>
                </a:solidFill>
                <a:latin typeface="+mn-ea"/>
              </a:rPr>
              <a:t>τ</a:t>
            </a:r>
            <a:r>
              <a:rPr lang="zh-CN" altLang="zh-CN" dirty="0">
                <a:solidFill>
                  <a:srgbClr val="006600"/>
                </a:solidFill>
                <a:latin typeface="+mn-ea"/>
              </a:rPr>
              <a:t>的优先级严格大于已被其他任务所持有临界资源的优先级天花板，任务将能够获得该临界资源；</a:t>
            </a:r>
            <a:endParaRPr lang="en-US" altLang="zh-CN" dirty="0">
              <a:solidFill>
                <a:srgbClr val="006600"/>
              </a:solidFill>
              <a:latin typeface="+mn-ea"/>
            </a:endParaRPr>
          </a:p>
          <a:p>
            <a:pPr lvl="3">
              <a:lnSpc>
                <a:spcPct val="100000"/>
              </a:lnSpc>
              <a:buFont typeface="Wingdings" panose="05000000000000000000" pitchFamily="2" charset="2"/>
              <a:buChar char="ü"/>
              <a:defRPr/>
            </a:pPr>
            <a:r>
              <a:rPr lang="zh-CN" altLang="zh-CN" dirty="0">
                <a:solidFill>
                  <a:srgbClr val="006600"/>
                </a:solidFill>
                <a:latin typeface="+mn-ea"/>
              </a:rPr>
              <a:t>否则，任务</a:t>
            </a:r>
            <a:r>
              <a:rPr lang="en-US" altLang="zh-CN" dirty="0">
                <a:solidFill>
                  <a:srgbClr val="006600"/>
                </a:solidFill>
                <a:latin typeface="+mn-ea"/>
              </a:rPr>
              <a:t>τ</a:t>
            </a:r>
            <a:r>
              <a:rPr lang="zh-CN" altLang="zh-CN" dirty="0">
                <a:solidFill>
                  <a:srgbClr val="006600"/>
                </a:solidFill>
                <a:latin typeface="+mn-ea"/>
              </a:rPr>
              <a:t>被阻塞，而且持有共享资源的任务继承任务</a:t>
            </a:r>
            <a:r>
              <a:rPr lang="en-US" altLang="zh-CN" dirty="0">
                <a:solidFill>
                  <a:srgbClr val="006600"/>
                </a:solidFill>
                <a:latin typeface="+mn-ea"/>
              </a:rPr>
              <a:t>τ</a:t>
            </a:r>
            <a:r>
              <a:rPr lang="zh-CN" altLang="zh-CN" dirty="0">
                <a:solidFill>
                  <a:srgbClr val="006600"/>
                </a:solidFill>
                <a:latin typeface="+mn-ea"/>
              </a:rPr>
              <a:t>的优先级。</a:t>
            </a:r>
            <a:endParaRPr lang="en-US" altLang="zh-CN" dirty="0">
              <a:solidFill>
                <a:srgbClr val="006600"/>
              </a:solidFill>
              <a:latin typeface="+mn-ea"/>
            </a:endParaRPr>
          </a:p>
          <a:p>
            <a:pPr lvl="1">
              <a:lnSpc>
                <a:spcPct val="100000"/>
              </a:lnSpc>
              <a:buFont typeface="Wingdings" panose="05000000000000000000" pitchFamily="2" charset="2"/>
              <a:buChar char="ü"/>
              <a:defRPr/>
            </a:pPr>
            <a:endParaRPr lang="en-US" altLang="zh-CN" sz="1800" dirty="0">
              <a:solidFill>
                <a:srgbClr val="006600"/>
              </a:solidFill>
              <a:latin typeface="+mn-ea"/>
            </a:endParaRPr>
          </a:p>
          <a:p>
            <a:pPr>
              <a:lnSpc>
                <a:spcPct val="100000"/>
              </a:lnSpc>
              <a:defRPr/>
            </a:pPr>
            <a:endParaRPr lang="zh-CN" altLang="en-US" dirty="0"/>
          </a:p>
        </p:txBody>
      </p:sp>
      <p:sp>
        <p:nvSpPr>
          <p:cNvPr id="6" name="矩形 5"/>
          <p:cNvSpPr/>
          <p:nvPr/>
        </p:nvSpPr>
        <p:spPr>
          <a:xfrm>
            <a:off x="533400" y="4763062"/>
            <a:ext cx="8229600" cy="1200150"/>
          </a:xfrm>
          <a:prstGeom prst="rect">
            <a:avLst/>
          </a:prstGeom>
          <a:solidFill>
            <a:srgbClr val="006600"/>
          </a:solidFill>
        </p:spPr>
        <p:txBody>
          <a:bodyPr>
            <a:spAutoFit/>
          </a:bodyPr>
          <a:lstStyle/>
          <a:p>
            <a:pPr>
              <a:defRPr/>
            </a:pPr>
            <a:r>
              <a:rPr lang="zh-CN" altLang="zh-CN" sz="1800" kern="100" dirty="0">
                <a:latin typeface="Times New Roman" panose="02020603050405020304" pitchFamily="18" charset="0"/>
                <a:cs typeface="Times New Roman" panose="02020603050405020304" pitchFamily="18" charset="0"/>
              </a:rPr>
              <a:t>要理解这个较为抽象的优先级天花板协议，一定要记住</a:t>
            </a:r>
            <a:r>
              <a:rPr lang="zh-CN" altLang="zh-CN" sz="1800" kern="100" dirty="0">
                <a:latin typeface="Times New Roman" panose="02020603050405020304" pitchFamily="18" charset="0"/>
                <a:ea typeface="KaiTi" panose="02010609060101010101" pitchFamily="49" charset="-122"/>
                <a:cs typeface="Times New Roman" panose="02020603050405020304" pitchFamily="18" charset="0"/>
              </a:rPr>
              <a:t>“高优先级任务抢先执行”</a:t>
            </a:r>
            <a:r>
              <a:rPr lang="zh-CN" altLang="zh-CN" sz="1800" kern="100" dirty="0">
                <a:latin typeface="Times New Roman" panose="02020603050405020304" pitchFamily="18" charset="0"/>
                <a:cs typeface="Times New Roman" panose="02020603050405020304" pitchFamily="18" charset="0"/>
              </a:rPr>
              <a:t>这个前提</a:t>
            </a:r>
            <a:r>
              <a:rPr lang="zh-CN" altLang="en-US" kern="100" dirty="0">
                <a:latin typeface="Times New Roman" panose="02020603050405020304" pitchFamily="18" charset="0"/>
                <a:cs typeface="Times New Roman" panose="02020603050405020304" pitchFamily="18" charset="0"/>
              </a:rPr>
              <a:t>；</a:t>
            </a:r>
            <a:r>
              <a:rPr lang="zh-CN" altLang="en-US" kern="100" dirty="0">
                <a:latin typeface="KaiTi" panose="02010609060101010101" pitchFamily="49" charset="-122"/>
                <a:ea typeface="KaiTi" panose="02010609060101010101" pitchFamily="49" charset="-122"/>
                <a:cs typeface="Times New Roman" panose="02020603050405020304" pitchFamily="18" charset="0"/>
              </a:rPr>
              <a:t>不仅任务有优先级，资源也有优先级</a:t>
            </a:r>
            <a:r>
              <a:rPr lang="zh-CN" altLang="en-US" kern="100" dirty="0">
                <a:latin typeface="Times New Roman" panose="02020603050405020304" pitchFamily="18" charset="0"/>
                <a:cs typeface="Times New Roman" panose="02020603050405020304" pitchFamily="18" charset="0"/>
              </a:rPr>
              <a:t>。</a:t>
            </a:r>
            <a:endParaRPr lang="en-US" altLang="zh-CN" sz="1800" kern="100" dirty="0">
              <a:latin typeface="Times New Roman" panose="02020603050405020304" pitchFamily="18" charset="0"/>
              <a:cs typeface="Times New Roman" panose="02020603050405020304" pitchFamily="18" charset="0"/>
            </a:endParaRPr>
          </a:p>
          <a:p>
            <a:pPr>
              <a:defRPr/>
            </a:pPr>
            <a:r>
              <a:rPr lang="zh-CN" altLang="zh-CN" sz="1800" kern="100" dirty="0">
                <a:latin typeface="Times New Roman" panose="02020603050405020304" pitchFamily="18" charset="0"/>
                <a:cs typeface="Times New Roman" panose="02020603050405020304" pitchFamily="18" charset="0"/>
              </a:rPr>
              <a:t>协议的第二条是核心，不但涉及任务优先级的管理，还包括了对死锁和阻塞传递的预防。</a:t>
            </a:r>
            <a:endParaRPr lang="zh-CN" altLang="en-US" sz="1800" dirty="0"/>
          </a:p>
        </p:txBody>
      </p:sp>
    </p:spTree>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152400" y="1143000"/>
            <a:ext cx="8610600" cy="4602163"/>
          </a:xfrm>
        </p:spPr>
        <p:txBody>
          <a:bodyPr/>
          <a:lstStyle/>
          <a:p>
            <a:pPr lvl="1"/>
            <a:r>
              <a:rPr lang="zh-CN" altLang="zh-CN" sz="2000" dirty="0"/>
              <a:t>原始天花板优先级协议（</a:t>
            </a:r>
            <a:r>
              <a:rPr lang="en-US" altLang="zh-CN" sz="2000" dirty="0"/>
              <a:t>Original Ceiling Priority Protocol, OCPP</a:t>
            </a:r>
            <a:r>
              <a:rPr lang="zh-CN" altLang="zh-CN" sz="2000" dirty="0"/>
              <a:t>）</a:t>
            </a:r>
            <a:endParaRPr lang="en-US" altLang="zh-CN" sz="2000" dirty="0"/>
          </a:p>
          <a:p>
            <a:pPr lvl="2"/>
            <a:r>
              <a:rPr lang="zh-CN" altLang="zh-CN" sz="1800" dirty="0"/>
              <a:t>每个任务都有一个默认的静态优先级</a:t>
            </a:r>
            <a:r>
              <a:rPr lang="zh-CN" altLang="en-US" sz="1800" dirty="0"/>
              <a:t>；</a:t>
            </a:r>
            <a:endParaRPr lang="en-US" altLang="zh-CN" sz="1800" dirty="0"/>
          </a:p>
          <a:p>
            <a:pPr lvl="2"/>
            <a:r>
              <a:rPr lang="zh-CN" altLang="zh-CN" sz="1800" dirty="0"/>
              <a:t>各共享资源分别有一个静态天花板优先级，设定为使用该资源的任务中的最大优先级</a:t>
            </a:r>
            <a:r>
              <a:rPr lang="zh-CN" altLang="en-US" sz="1800" dirty="0"/>
              <a:t>；</a:t>
            </a:r>
            <a:endParaRPr lang="en-US" altLang="zh-CN" sz="1800" dirty="0"/>
          </a:p>
          <a:p>
            <a:pPr lvl="2"/>
            <a:r>
              <a:rPr lang="zh-CN" altLang="zh-CN" sz="1800" dirty="0"/>
              <a:t>每个任务有一个动态优先级，是其静态优先级和继承</a:t>
            </a:r>
            <a:r>
              <a:rPr lang="zh-CN" altLang="en-US" sz="1800" dirty="0"/>
              <a:t>自</a:t>
            </a:r>
            <a:r>
              <a:rPr lang="zh-CN" altLang="zh-CN" sz="1800" dirty="0"/>
              <a:t>阻塞者任务的优先级中的最大者</a:t>
            </a:r>
            <a:r>
              <a:rPr lang="zh-CN" altLang="en-US" sz="1800" dirty="0"/>
              <a:t>；</a:t>
            </a:r>
            <a:endParaRPr lang="en-US" altLang="zh-CN" sz="1800" dirty="0"/>
          </a:p>
          <a:p>
            <a:pPr lvl="2"/>
            <a:r>
              <a:rPr lang="zh-CN" altLang="en-US" sz="1800" dirty="0">
                <a:solidFill>
                  <a:schemeClr val="bg1"/>
                </a:solidFill>
              </a:rPr>
              <a:t>约定：</a:t>
            </a:r>
            <a:r>
              <a:rPr lang="zh-CN" altLang="zh-CN" sz="1800" dirty="0">
                <a:solidFill>
                  <a:schemeClr val="bg1"/>
                </a:solidFill>
                <a:latin typeface="KaiTi" panose="02010609060101010101" pitchFamily="49" charset="-122"/>
                <a:ea typeface="KaiTi" panose="02010609060101010101" pitchFamily="49" charset="-122"/>
              </a:rPr>
              <a:t>当一个任务申请一个资源时，如果其动态优先级高于任何被其他任务持有的资源的优先级天花板时，该任务将能够获得所申请资源</a:t>
            </a:r>
            <a:r>
              <a:rPr lang="zh-CN" altLang="zh-CN" sz="1800" dirty="0">
                <a:solidFill>
                  <a:schemeClr val="bg1"/>
                </a:solidFill>
              </a:rPr>
              <a:t>。</a:t>
            </a:r>
            <a:endParaRPr lang="en-US" altLang="zh-CN" sz="1800" dirty="0">
              <a:solidFill>
                <a:schemeClr val="bg1"/>
              </a:solidFill>
            </a:endParaRPr>
          </a:p>
        </p:txBody>
      </p:sp>
      <p:grpSp>
        <p:nvGrpSpPr>
          <p:cNvPr id="6" name="组合 5"/>
          <p:cNvGrpSpPr/>
          <p:nvPr/>
        </p:nvGrpSpPr>
        <p:grpSpPr bwMode="auto">
          <a:xfrm>
            <a:off x="501650" y="457200"/>
            <a:ext cx="8305800" cy="6400806"/>
            <a:chOff x="501650" y="457200"/>
            <a:chExt cx="8305800" cy="6400806"/>
          </a:xfrm>
        </p:grpSpPr>
        <p:sp>
          <p:nvSpPr>
            <p:cNvPr id="10" name="矩形 9"/>
            <p:cNvSpPr/>
            <p:nvPr/>
          </p:nvSpPr>
          <p:spPr bwMode="auto">
            <a:xfrm>
              <a:off x="3660775" y="6569081"/>
              <a:ext cx="1536700" cy="288925"/>
            </a:xfrm>
            <a:prstGeom prst="rect">
              <a:avLst/>
            </a:prstGeom>
          </p:spPr>
          <p:txBody>
            <a:bodyPr wrap="none">
              <a:spAutoFit/>
            </a:bodyPr>
            <a:lstStyle/>
            <a:p>
              <a:pPr>
                <a:defRPr/>
              </a:pPr>
              <a:r>
                <a:rPr lang="zh-CN" altLang="zh-CN" sz="1600" kern="100" dirty="0">
                  <a:latin typeface="Times New Roman" panose="02020603050405020304" pitchFamily="18" charset="0"/>
                  <a:cs typeface="Times New Roman" panose="02020603050405020304" pitchFamily="18" charset="0"/>
                </a:rPr>
                <a:t>图</a:t>
              </a:r>
              <a:r>
                <a:rPr lang="en-US" altLang="zh-CN" sz="1600" kern="100" dirty="0">
                  <a:latin typeface="Times New Roman" panose="02020603050405020304" pitchFamily="18" charset="0"/>
                </a:rPr>
                <a:t>8.17 OCPP</a:t>
              </a:r>
              <a:r>
                <a:rPr lang="zh-CN" altLang="zh-CN" sz="1600" kern="100" dirty="0">
                  <a:latin typeface="Times New Roman" panose="02020603050405020304" pitchFamily="18" charset="0"/>
                  <a:cs typeface="Times New Roman" panose="02020603050405020304" pitchFamily="18" charset="0"/>
                </a:rPr>
                <a:t>示例</a:t>
              </a:r>
              <a:endParaRPr lang="zh-CN" altLang="en-US" sz="1600" dirty="0"/>
            </a:p>
          </p:txBody>
        </p:sp>
        <p:sp>
          <p:nvSpPr>
            <p:cNvPr id="8" name="矩形 7"/>
            <p:cNvSpPr/>
            <p:nvPr/>
          </p:nvSpPr>
          <p:spPr>
            <a:xfrm>
              <a:off x="501650" y="457200"/>
              <a:ext cx="8305800" cy="646113"/>
            </a:xfrm>
            <a:prstGeom prst="rect">
              <a:avLst/>
            </a:prstGeom>
            <a:solidFill>
              <a:srgbClr val="00B050"/>
            </a:solidFill>
          </p:spPr>
          <p:txBody>
            <a:bodyPr>
              <a:spAutoFit/>
            </a:bodyPr>
            <a:lstStyle/>
            <a:p>
              <a:pPr>
                <a:defRPr/>
              </a:pPr>
              <a:r>
                <a:rPr lang="zh-CN" altLang="zh-CN" sz="1800" kern="100" dirty="0">
                  <a:latin typeface="Times New Roman" panose="02020603050405020304" pitchFamily="18" charset="0"/>
                  <a:cs typeface="Times New Roman" panose="02020603050405020304" pitchFamily="18" charset="0"/>
                </a:rPr>
                <a:t>假设任务</a:t>
              </a:r>
              <a:r>
                <a:rPr lang="en-US" altLang="zh-CN" sz="1800" kern="100" dirty="0">
                  <a:latin typeface="Times New Roman" panose="02020603050405020304" pitchFamily="18" charset="0"/>
                </a:rPr>
                <a:t>2</a:t>
              </a:r>
              <a:r>
                <a:rPr lang="zh-CN" altLang="zh-CN" sz="1800" kern="100" dirty="0">
                  <a:latin typeface="Times New Roman" panose="02020603050405020304" pitchFamily="18" charset="0"/>
                  <a:cs typeface="Times New Roman" panose="02020603050405020304" pitchFamily="18" charset="0"/>
                </a:rPr>
                <a:t>的优先级高于任务</a:t>
              </a:r>
              <a:r>
                <a:rPr lang="en-US" altLang="zh-CN" sz="1800" kern="100" dirty="0">
                  <a:latin typeface="Times New Roman" panose="02020603050405020304" pitchFamily="18" charset="0"/>
                </a:rPr>
                <a:t>1</a:t>
              </a:r>
              <a:r>
                <a:rPr lang="zh-CN" altLang="zh-CN" sz="1800" kern="100" dirty="0">
                  <a:latin typeface="Times New Roman" panose="02020603050405020304" pitchFamily="18" charset="0"/>
                  <a:cs typeface="Times New Roman" panose="02020603050405020304" pitchFamily="18" charset="0"/>
                </a:rPr>
                <a:t>的优先级，两个任务都使用资源</a:t>
              </a:r>
              <a:r>
                <a:rPr lang="en-US" altLang="zh-CN" sz="1800" kern="100" dirty="0">
                  <a:latin typeface="Times New Roman" panose="02020603050405020304" pitchFamily="18" charset="0"/>
                </a:rPr>
                <a:t>S1</a:t>
              </a:r>
              <a:r>
                <a:rPr lang="zh-CN" altLang="zh-CN" sz="1800" kern="100" dirty="0">
                  <a:latin typeface="Times New Roman" panose="02020603050405020304" pitchFamily="18" charset="0"/>
                  <a:cs typeface="Times New Roman" panose="02020603050405020304" pitchFamily="18" charset="0"/>
                </a:rPr>
                <a:t>和</a:t>
              </a:r>
              <a:r>
                <a:rPr lang="en-US" altLang="zh-CN" sz="1800" kern="100" dirty="0">
                  <a:latin typeface="Times New Roman" panose="02020603050405020304" pitchFamily="18" charset="0"/>
                </a:rPr>
                <a:t>S2</a:t>
              </a:r>
              <a:r>
                <a:rPr lang="zh-CN" altLang="zh-CN" sz="1800" kern="100" dirty="0">
                  <a:latin typeface="Times New Roman" panose="02020603050405020304" pitchFamily="18" charset="0"/>
                  <a:cs typeface="Times New Roman" panose="02020603050405020304" pitchFamily="18" charset="0"/>
                </a:rPr>
                <a:t>，那么，两个临界资源的优先级天花板都将等于任务</a:t>
              </a:r>
              <a:r>
                <a:rPr lang="en-US" altLang="zh-CN" sz="1800" kern="100" dirty="0">
                  <a:latin typeface="Times New Roman" panose="02020603050405020304" pitchFamily="18" charset="0"/>
                </a:rPr>
                <a:t>2</a:t>
              </a:r>
              <a:r>
                <a:rPr lang="zh-CN" altLang="zh-CN" sz="1800" kern="100" dirty="0">
                  <a:latin typeface="Times New Roman" panose="02020603050405020304" pitchFamily="18" charset="0"/>
                  <a:cs typeface="Times New Roman" panose="02020603050405020304" pitchFamily="18" charset="0"/>
                </a:rPr>
                <a:t>的优先级。</a:t>
              </a:r>
              <a:endParaRPr lang="zh-CN" altLang="en-US" sz="1800" dirty="0"/>
            </a:p>
          </p:txBody>
        </p:sp>
      </p:grpSp>
      <p:pic>
        <p:nvPicPr>
          <p:cNvPr id="3" name="图片 2"/>
          <p:cNvPicPr>
            <a:picLocks noChangeAspect="1"/>
          </p:cNvPicPr>
          <p:nvPr/>
        </p:nvPicPr>
        <p:blipFill>
          <a:blip r:embed="rId1"/>
          <a:stretch>
            <a:fillRect/>
          </a:stretch>
        </p:blipFill>
        <p:spPr>
          <a:xfrm>
            <a:off x="1911350" y="4112895"/>
            <a:ext cx="5486400" cy="2381250"/>
          </a:xfrm>
          <a:prstGeom prst="rect">
            <a:avLst/>
          </a:prstGeom>
        </p:spPr>
      </p:pic>
    </p:spTree>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标题 1"/>
          <p:cNvSpPr>
            <a:spLocks noGrp="1"/>
          </p:cNvSpPr>
          <p:nvPr>
            <p:ph type="title"/>
          </p:nvPr>
        </p:nvSpPr>
        <p:spPr>
          <a:xfrm>
            <a:off x="609600" y="304800"/>
            <a:ext cx="8229600" cy="685800"/>
          </a:xfrm>
        </p:spPr>
        <p:txBody>
          <a:bodyPr/>
          <a:lstStyle/>
          <a:p>
            <a:endParaRPr lang="zh-CN" altLang="en-US"/>
          </a:p>
        </p:txBody>
      </p:sp>
      <p:sp>
        <p:nvSpPr>
          <p:cNvPr id="6" name="内容占位符 2"/>
          <p:cNvSpPr>
            <a:spLocks noGrp="1"/>
          </p:cNvSpPr>
          <p:nvPr>
            <p:ph idx="1"/>
          </p:nvPr>
        </p:nvSpPr>
        <p:spPr>
          <a:xfrm>
            <a:off x="609600" y="1112838"/>
            <a:ext cx="8077200" cy="4602162"/>
          </a:xfrm>
        </p:spPr>
        <p:txBody>
          <a:bodyPr/>
          <a:lstStyle/>
          <a:p>
            <a:pPr lvl="1">
              <a:lnSpc>
                <a:spcPct val="100000"/>
              </a:lnSpc>
            </a:pPr>
            <a:r>
              <a:rPr lang="zh-CN" altLang="zh-CN" sz="2000" dirty="0"/>
              <a:t>立即天花板优先级协议（</a:t>
            </a:r>
            <a:r>
              <a:rPr lang="en-US" altLang="zh-CN" sz="2000" dirty="0"/>
              <a:t>Immediate Ceiling Priority Protocol, ICPP</a:t>
            </a:r>
            <a:r>
              <a:rPr lang="zh-CN" altLang="zh-CN" sz="2000" dirty="0"/>
              <a:t>）</a:t>
            </a:r>
            <a:endParaRPr lang="en-US" altLang="zh-CN" sz="2000" dirty="0"/>
          </a:p>
          <a:p>
            <a:pPr lvl="2">
              <a:lnSpc>
                <a:spcPct val="100000"/>
              </a:lnSpc>
            </a:pPr>
            <a:r>
              <a:rPr lang="zh-CN" altLang="zh-CN" sz="1800" dirty="0"/>
              <a:t>和</a:t>
            </a:r>
            <a:r>
              <a:rPr lang="en-US" altLang="zh-CN" sz="1800" dirty="0"/>
              <a:t>OCPP</a:t>
            </a:r>
            <a:r>
              <a:rPr lang="zh-CN" altLang="zh-CN" sz="1800" dirty="0"/>
              <a:t>中的约定相同，任务有一个默认的静态优先级，同时每个资源有一个静态的优先级天花板</a:t>
            </a:r>
            <a:r>
              <a:rPr lang="zh-CN" altLang="en-US" sz="1800" dirty="0"/>
              <a:t>；</a:t>
            </a:r>
            <a:endParaRPr lang="en-US" altLang="zh-CN" sz="1800" dirty="0"/>
          </a:p>
          <a:p>
            <a:pPr lvl="2">
              <a:lnSpc>
                <a:spcPct val="100000"/>
              </a:lnSpc>
            </a:pPr>
            <a:r>
              <a:rPr lang="zh-CN" altLang="zh-CN" sz="1800" dirty="0"/>
              <a:t>不同的是，任务的动态优先级是其静态优先级及其所持有所有资源的优先级天花板中的最大值。</a:t>
            </a:r>
            <a:endParaRPr lang="zh-CN" altLang="en-US" sz="1800" dirty="0"/>
          </a:p>
        </p:txBody>
      </p:sp>
      <p:sp>
        <p:nvSpPr>
          <p:cNvPr id="10" name="矩形 9"/>
          <p:cNvSpPr/>
          <p:nvPr/>
        </p:nvSpPr>
        <p:spPr bwMode="auto">
          <a:xfrm>
            <a:off x="6281762" y="2876555"/>
            <a:ext cx="1690688" cy="307975"/>
          </a:xfrm>
          <a:prstGeom prst="rect">
            <a:avLst/>
          </a:prstGeom>
        </p:spPr>
        <p:txBody>
          <a:bodyPr wrap="none">
            <a:spAutoFit/>
          </a:bodyPr>
          <a:lstStyle/>
          <a:p>
            <a:pPr indent="228600" algn="ctr">
              <a:spcAft>
                <a:spcPts val="0"/>
              </a:spcAft>
              <a:defRPr/>
            </a:pPr>
            <a:r>
              <a:rPr lang="zh-CN" altLang="zh-CN" sz="1400" kern="100" dirty="0">
                <a:latin typeface="Times New Roman" panose="02020603050405020304" pitchFamily="18" charset="0"/>
                <a:cs typeface="Times New Roman" panose="02020603050405020304" pitchFamily="18" charset="0"/>
              </a:rPr>
              <a:t>图</a:t>
            </a:r>
            <a:r>
              <a:rPr lang="en-US" altLang="zh-CN" sz="1400" kern="100" dirty="0">
                <a:latin typeface="Times New Roman" panose="02020603050405020304" pitchFamily="18" charset="0"/>
                <a:cs typeface="Times New Roman" panose="02020603050405020304" pitchFamily="18" charset="0"/>
              </a:rPr>
              <a:t>8.18 ICPP</a:t>
            </a:r>
            <a:r>
              <a:rPr lang="zh-CN" altLang="zh-CN" sz="1400" kern="100" dirty="0">
                <a:latin typeface="Times New Roman" panose="02020603050405020304" pitchFamily="18" charset="0"/>
                <a:cs typeface="Times New Roman" panose="02020603050405020304" pitchFamily="18" charset="0"/>
              </a:rPr>
              <a:t>示例</a:t>
            </a:r>
            <a:endParaRPr lang="zh-CN" altLang="zh-CN" sz="1800" kern="100" dirty="0">
              <a:latin typeface="Calibri" panose="020F0502020204030204"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881187" y="2958274"/>
            <a:ext cx="5534025" cy="3190875"/>
          </a:xfrm>
          <a:prstGeom prst="rect">
            <a:avLst/>
          </a:prstGeom>
        </p:spPr>
      </p:pic>
    </p:spTree>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lnSpc>
                <a:spcPct val="120000"/>
              </a:lnSpc>
            </a:pPr>
            <a:r>
              <a:rPr lang="zh-CN" altLang="en-US" dirty="0"/>
              <a:t>比较</a:t>
            </a:r>
            <a:endParaRPr lang="en-US" altLang="zh-CN" dirty="0"/>
          </a:p>
          <a:p>
            <a:pPr lvl="1">
              <a:lnSpc>
                <a:spcPct val="120000"/>
              </a:lnSpc>
              <a:defRPr/>
            </a:pPr>
            <a:r>
              <a:rPr lang="zh-CN" altLang="en-US" dirty="0">
                <a:latin typeface="Times New Roman" panose="02020603050405020304" pitchFamily="18" charset="0"/>
                <a:cs typeface="Times New Roman" panose="02020603050405020304" pitchFamily="18" charset="0"/>
              </a:rPr>
              <a:t>优先级继承</a:t>
            </a:r>
            <a:endParaRPr lang="en-US" altLang="zh-CN" dirty="0">
              <a:latin typeface="Times New Roman" panose="02020603050405020304" pitchFamily="18" charset="0"/>
              <a:cs typeface="Times New Roman" panose="02020603050405020304" pitchFamily="18" charset="0"/>
            </a:endParaRPr>
          </a:p>
          <a:p>
            <a:pPr lvl="2">
              <a:lnSpc>
                <a:spcPct val="120000"/>
              </a:lnSpc>
              <a:defRPr/>
            </a:pPr>
            <a:r>
              <a:rPr lang="zh-CN" altLang="en-US" dirty="0"/>
              <a:t>仅在发生翻转式更改优先级</a:t>
            </a:r>
            <a:endParaRPr lang="en-US" altLang="zh-CN" dirty="0"/>
          </a:p>
          <a:p>
            <a:pPr lvl="2">
              <a:lnSpc>
                <a:spcPct val="120000"/>
              </a:lnSpc>
              <a:defRPr/>
            </a:pPr>
            <a:r>
              <a:rPr lang="zh-CN" altLang="en-US" dirty="0"/>
              <a:t>可能会多次比较和更改优先级</a:t>
            </a:r>
            <a:endParaRPr lang="en-US" altLang="zh-CN" sz="1800" dirty="0"/>
          </a:p>
          <a:p>
            <a:pPr lvl="3">
              <a:lnSpc>
                <a:spcPct val="120000"/>
              </a:lnSpc>
              <a:defRPr/>
            </a:pPr>
            <a:r>
              <a:rPr lang="en-US" altLang="zh-CN" sz="1600" dirty="0">
                <a:solidFill>
                  <a:srgbClr val="006600"/>
                </a:solidFill>
              </a:rPr>
              <a:t>T1</a:t>
            </a:r>
            <a:r>
              <a:rPr lang="zh-CN" altLang="en-US" sz="1600" dirty="0">
                <a:solidFill>
                  <a:srgbClr val="006600"/>
                </a:solidFill>
              </a:rPr>
              <a:t>持有资源</a:t>
            </a:r>
            <a:r>
              <a:rPr lang="en-US" altLang="zh-CN" sz="1600" dirty="0">
                <a:solidFill>
                  <a:srgbClr val="006600"/>
                </a:solidFill>
              </a:rPr>
              <a:t>S0</a:t>
            </a:r>
            <a:r>
              <a:rPr lang="zh-CN" altLang="en-US" sz="1600" dirty="0">
                <a:solidFill>
                  <a:srgbClr val="006600"/>
                </a:solidFill>
              </a:rPr>
              <a:t>，运行；</a:t>
            </a:r>
            <a:endParaRPr lang="en-US" altLang="zh-CN" sz="1600" dirty="0">
              <a:solidFill>
                <a:srgbClr val="006600"/>
              </a:solidFill>
            </a:endParaRPr>
          </a:p>
          <a:p>
            <a:pPr lvl="3">
              <a:lnSpc>
                <a:spcPct val="120000"/>
              </a:lnSpc>
              <a:defRPr/>
            </a:pPr>
            <a:r>
              <a:rPr lang="en-US" altLang="zh-CN" sz="1600" dirty="0">
                <a:solidFill>
                  <a:srgbClr val="006600"/>
                </a:solidFill>
              </a:rPr>
              <a:t>T2</a:t>
            </a:r>
            <a:r>
              <a:rPr lang="zh-CN" altLang="en-US" sz="1600" dirty="0">
                <a:solidFill>
                  <a:srgbClr val="006600"/>
                </a:solidFill>
              </a:rPr>
              <a:t>（</a:t>
            </a:r>
            <a:r>
              <a:rPr lang="en-US" altLang="zh-CN" sz="1600" dirty="0">
                <a:solidFill>
                  <a:srgbClr val="006600"/>
                </a:solidFill>
              </a:rPr>
              <a:t>P2&gt;P1</a:t>
            </a:r>
            <a:r>
              <a:rPr lang="zh-CN" altLang="en-US" sz="1600" dirty="0">
                <a:solidFill>
                  <a:srgbClr val="006600"/>
                </a:solidFill>
              </a:rPr>
              <a:t>）到来，中断</a:t>
            </a:r>
            <a:r>
              <a:rPr lang="en-US" altLang="zh-CN" sz="1600" dirty="0">
                <a:solidFill>
                  <a:srgbClr val="006600"/>
                </a:solidFill>
              </a:rPr>
              <a:t>T1</a:t>
            </a:r>
            <a:r>
              <a:rPr lang="zh-CN" altLang="en-US" sz="1600" dirty="0">
                <a:solidFill>
                  <a:srgbClr val="006600"/>
                </a:solidFill>
              </a:rPr>
              <a:t>；</a:t>
            </a:r>
            <a:endParaRPr lang="en-US" altLang="zh-CN" sz="1600" dirty="0">
              <a:solidFill>
                <a:srgbClr val="006600"/>
              </a:solidFill>
            </a:endParaRPr>
          </a:p>
          <a:p>
            <a:pPr lvl="3">
              <a:lnSpc>
                <a:spcPct val="120000"/>
              </a:lnSpc>
              <a:defRPr/>
            </a:pPr>
            <a:r>
              <a:rPr lang="en-US" altLang="zh-CN" sz="1600" dirty="0">
                <a:solidFill>
                  <a:srgbClr val="006600"/>
                </a:solidFill>
              </a:rPr>
              <a:t>T3</a:t>
            </a:r>
            <a:r>
              <a:rPr lang="zh-CN" altLang="en-US" sz="1600" dirty="0">
                <a:solidFill>
                  <a:srgbClr val="006600"/>
                </a:solidFill>
              </a:rPr>
              <a:t>（</a:t>
            </a:r>
            <a:r>
              <a:rPr lang="en-US" altLang="zh-CN" sz="1600" dirty="0">
                <a:solidFill>
                  <a:srgbClr val="006600"/>
                </a:solidFill>
              </a:rPr>
              <a:t>P3&gt;P2</a:t>
            </a:r>
            <a:r>
              <a:rPr lang="zh-CN" altLang="en-US" sz="1600" dirty="0">
                <a:solidFill>
                  <a:srgbClr val="006600"/>
                </a:solidFill>
              </a:rPr>
              <a:t>）到来，中断</a:t>
            </a:r>
            <a:r>
              <a:rPr lang="en-US" altLang="zh-CN" sz="1600" dirty="0">
                <a:solidFill>
                  <a:srgbClr val="006600"/>
                </a:solidFill>
              </a:rPr>
              <a:t>T2</a:t>
            </a:r>
            <a:r>
              <a:rPr lang="zh-CN" altLang="en-US" sz="1600" dirty="0">
                <a:solidFill>
                  <a:srgbClr val="006600"/>
                </a:solidFill>
              </a:rPr>
              <a:t>，申请资源</a:t>
            </a:r>
            <a:r>
              <a:rPr lang="en-US" altLang="zh-CN" sz="1600" dirty="0">
                <a:solidFill>
                  <a:srgbClr val="006600"/>
                </a:solidFill>
              </a:rPr>
              <a:t>S0</a:t>
            </a:r>
            <a:r>
              <a:rPr lang="zh-CN" altLang="en-US" sz="1600" dirty="0">
                <a:solidFill>
                  <a:srgbClr val="006600"/>
                </a:solidFill>
              </a:rPr>
              <a:t>；</a:t>
            </a:r>
            <a:endParaRPr lang="en-US" altLang="zh-CN" sz="1600" dirty="0">
              <a:solidFill>
                <a:srgbClr val="006600"/>
              </a:solidFill>
            </a:endParaRPr>
          </a:p>
          <a:p>
            <a:pPr lvl="3">
              <a:lnSpc>
                <a:spcPct val="120000"/>
              </a:lnSpc>
              <a:defRPr/>
            </a:pPr>
            <a:r>
              <a:rPr lang="zh-CN" altLang="en-US" sz="1600" dirty="0">
                <a:solidFill>
                  <a:srgbClr val="006600"/>
                </a:solidFill>
              </a:rPr>
              <a:t>优先级翻转，</a:t>
            </a:r>
            <a:r>
              <a:rPr lang="en-US" altLang="zh-CN" sz="1600" dirty="0">
                <a:solidFill>
                  <a:srgbClr val="006600"/>
                </a:solidFill>
              </a:rPr>
              <a:t>P1</a:t>
            </a:r>
            <a:r>
              <a:rPr lang="zh-CN" altLang="en-US" sz="1600" dirty="0">
                <a:solidFill>
                  <a:srgbClr val="006600"/>
                </a:solidFill>
              </a:rPr>
              <a:t>提升到</a:t>
            </a:r>
            <a:r>
              <a:rPr lang="en-US" altLang="zh-CN" sz="1600" dirty="0">
                <a:solidFill>
                  <a:srgbClr val="006600"/>
                </a:solidFill>
              </a:rPr>
              <a:t>P3</a:t>
            </a:r>
            <a:r>
              <a:rPr lang="zh-CN" altLang="en-US" sz="1600" dirty="0">
                <a:solidFill>
                  <a:srgbClr val="006600"/>
                </a:solidFill>
              </a:rPr>
              <a:t>，</a:t>
            </a:r>
            <a:r>
              <a:rPr lang="en-US" altLang="zh-CN" sz="1600" dirty="0">
                <a:solidFill>
                  <a:srgbClr val="006600"/>
                </a:solidFill>
              </a:rPr>
              <a:t>T1</a:t>
            </a:r>
            <a:r>
              <a:rPr lang="zh-CN" altLang="en-US" sz="1600" dirty="0">
                <a:solidFill>
                  <a:srgbClr val="006600"/>
                </a:solidFill>
              </a:rPr>
              <a:t>执行；</a:t>
            </a:r>
            <a:endParaRPr lang="en-US" altLang="zh-CN" sz="1600" dirty="0">
              <a:solidFill>
                <a:srgbClr val="006600"/>
              </a:solidFill>
            </a:endParaRPr>
          </a:p>
          <a:p>
            <a:pPr lvl="3">
              <a:lnSpc>
                <a:spcPct val="120000"/>
              </a:lnSpc>
              <a:defRPr/>
            </a:pPr>
            <a:r>
              <a:rPr lang="en-US" altLang="zh-CN" sz="1600" dirty="0">
                <a:solidFill>
                  <a:srgbClr val="006600"/>
                </a:solidFill>
              </a:rPr>
              <a:t>T4</a:t>
            </a:r>
            <a:r>
              <a:rPr lang="zh-CN" altLang="en-US" sz="1600" dirty="0">
                <a:solidFill>
                  <a:srgbClr val="006600"/>
                </a:solidFill>
              </a:rPr>
              <a:t>（</a:t>
            </a:r>
            <a:r>
              <a:rPr lang="en-US" altLang="zh-CN" sz="1600" dirty="0">
                <a:solidFill>
                  <a:srgbClr val="006600"/>
                </a:solidFill>
              </a:rPr>
              <a:t>P4&gt;P3</a:t>
            </a:r>
            <a:r>
              <a:rPr lang="zh-CN" altLang="en-US" sz="1600" dirty="0">
                <a:solidFill>
                  <a:srgbClr val="006600"/>
                </a:solidFill>
              </a:rPr>
              <a:t>）到来，申请资源</a:t>
            </a:r>
            <a:r>
              <a:rPr lang="en-US" altLang="zh-CN" sz="1600" dirty="0">
                <a:solidFill>
                  <a:srgbClr val="006600"/>
                </a:solidFill>
              </a:rPr>
              <a:t>S0</a:t>
            </a:r>
            <a:r>
              <a:rPr lang="zh-CN" altLang="en-US" sz="1600" dirty="0">
                <a:solidFill>
                  <a:srgbClr val="006600"/>
                </a:solidFill>
              </a:rPr>
              <a:t>；</a:t>
            </a:r>
            <a:endParaRPr lang="en-US" altLang="zh-CN" sz="1600" dirty="0">
              <a:solidFill>
                <a:srgbClr val="006600"/>
              </a:solidFill>
            </a:endParaRPr>
          </a:p>
          <a:p>
            <a:pPr lvl="3">
              <a:lnSpc>
                <a:spcPct val="120000"/>
              </a:lnSpc>
              <a:defRPr/>
            </a:pPr>
            <a:r>
              <a:rPr lang="zh-CN" altLang="en-US" sz="1600" dirty="0">
                <a:solidFill>
                  <a:srgbClr val="006600"/>
                </a:solidFill>
              </a:rPr>
              <a:t>优先级翻转，提升</a:t>
            </a:r>
            <a:r>
              <a:rPr lang="en-US" altLang="zh-CN" sz="1600" dirty="0">
                <a:solidFill>
                  <a:srgbClr val="006600"/>
                </a:solidFill>
              </a:rPr>
              <a:t>P1</a:t>
            </a:r>
            <a:r>
              <a:rPr lang="zh-CN" altLang="en-US" sz="1600" dirty="0">
                <a:solidFill>
                  <a:srgbClr val="006600"/>
                </a:solidFill>
              </a:rPr>
              <a:t>至</a:t>
            </a:r>
            <a:r>
              <a:rPr lang="en-US" altLang="zh-CN" sz="1600" dirty="0">
                <a:solidFill>
                  <a:srgbClr val="006600"/>
                </a:solidFill>
              </a:rPr>
              <a:t>P4</a:t>
            </a:r>
            <a:r>
              <a:rPr lang="zh-CN" altLang="en-US" sz="1600" dirty="0">
                <a:solidFill>
                  <a:srgbClr val="006600"/>
                </a:solidFill>
              </a:rPr>
              <a:t>，</a:t>
            </a:r>
            <a:r>
              <a:rPr lang="en-US" altLang="zh-CN" sz="1600" dirty="0">
                <a:solidFill>
                  <a:srgbClr val="006600"/>
                </a:solidFill>
              </a:rPr>
              <a:t>T1</a:t>
            </a:r>
            <a:r>
              <a:rPr lang="zh-CN" altLang="en-US" sz="1600" dirty="0">
                <a:solidFill>
                  <a:srgbClr val="006600"/>
                </a:solidFill>
              </a:rPr>
              <a:t>执行；</a:t>
            </a:r>
            <a:endParaRPr lang="en-US" altLang="zh-CN" sz="1600" dirty="0">
              <a:solidFill>
                <a:srgbClr val="006600"/>
              </a:solidFill>
            </a:endParaRPr>
          </a:p>
          <a:p>
            <a:pPr lvl="3">
              <a:lnSpc>
                <a:spcPct val="120000"/>
              </a:lnSpc>
              <a:defRPr/>
            </a:pPr>
            <a:r>
              <a:rPr lang="en-US" altLang="zh-CN" sz="1600" dirty="0">
                <a:solidFill>
                  <a:srgbClr val="006600"/>
                </a:solidFill>
              </a:rPr>
              <a:t>…</a:t>
            </a:r>
            <a:endParaRPr lang="en-US" altLang="zh-CN" dirty="0">
              <a:solidFill>
                <a:srgbClr val="006600"/>
              </a:solidFill>
              <a:latin typeface="Times New Roman" panose="02020603050405020304" pitchFamily="18" charset="0"/>
              <a:cs typeface="Times New Roman" panose="02020603050405020304" pitchFamily="18" charset="0"/>
            </a:endParaRPr>
          </a:p>
          <a:p>
            <a:pPr lvl="1">
              <a:lnSpc>
                <a:spcPct val="120000"/>
              </a:lnSpc>
            </a:pPr>
            <a:r>
              <a:rPr lang="zh-CN" altLang="en-US" dirty="0">
                <a:latin typeface="Times New Roman" panose="02020603050405020304" pitchFamily="18" charset="0"/>
                <a:cs typeface="Times New Roman" panose="02020603050405020304" pitchFamily="18" charset="0"/>
              </a:rPr>
              <a:t>优先级天花板</a:t>
            </a:r>
            <a:endParaRPr lang="en-US" altLang="zh-CN" dirty="0">
              <a:latin typeface="Times New Roman" panose="02020603050405020304" pitchFamily="18" charset="0"/>
              <a:cs typeface="Times New Roman" panose="02020603050405020304" pitchFamily="18" charset="0"/>
            </a:endParaRPr>
          </a:p>
          <a:p>
            <a:pPr lvl="2">
              <a:lnSpc>
                <a:spcPct val="120000"/>
              </a:lnSpc>
            </a:pPr>
            <a:r>
              <a:rPr lang="zh-CN" altLang="en-US" dirty="0">
                <a:latin typeface="Times New Roman" panose="02020603050405020304" pitchFamily="18" charset="0"/>
                <a:cs typeface="Times New Roman" panose="02020603050405020304" pitchFamily="18" charset="0"/>
              </a:rPr>
              <a:t>不论是否发生优先级翻转，只要任务访问共享资源都会提升任务的优先级；</a:t>
            </a:r>
            <a:endParaRPr lang="en-US" altLang="zh-CN" dirty="0">
              <a:latin typeface="Times New Roman" panose="02020603050405020304" pitchFamily="18" charset="0"/>
              <a:cs typeface="Times New Roman" panose="02020603050405020304" pitchFamily="18" charset="0"/>
            </a:endParaRPr>
          </a:p>
          <a:p>
            <a:pPr lvl="2">
              <a:lnSpc>
                <a:spcPct val="120000"/>
              </a:lnSpc>
            </a:pPr>
            <a:r>
              <a:rPr lang="zh-CN" altLang="en-US" dirty="0">
                <a:latin typeface="Times New Roman" panose="02020603050405020304" pitchFamily="18" charset="0"/>
                <a:cs typeface="Times New Roman" panose="02020603050405020304" pitchFamily="18" charset="0"/>
              </a:rPr>
              <a:t>简单，但浪费很多</a:t>
            </a: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时间，影响实时性。</a:t>
            </a:r>
            <a:endParaRPr lang="en-US" altLang="zh-CN" dirty="0">
              <a:latin typeface="Times New Roman" panose="02020603050405020304" pitchFamily="18" charset="0"/>
              <a:cs typeface="Times New Roman" panose="02020603050405020304" pitchFamily="18" charset="0"/>
            </a:endParaRPr>
          </a:p>
          <a:p>
            <a:pPr lvl="1">
              <a:lnSpc>
                <a:spcPct val="120000"/>
              </a:lnSpc>
            </a:pPr>
            <a:endParaRPr lang="en-US" altLang="zh-CN"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fade">
                                      <p:cBhvr>
                                        <p:cTn id="10" dur="500"/>
                                        <p:tgtEl>
                                          <p:spTgt spid="3">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fade">
                                      <p:cBhvr>
                                        <p:cTn id="1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7" name="Rectangle 8"/>
          <p:cNvSpPr txBox="1">
            <a:spLocks noChangeArrowheads="1"/>
          </p:cNvSpPr>
          <p:nvPr/>
        </p:nvSpPr>
        <p:spPr>
          <a:xfrm>
            <a:off x="609600" y="1371600"/>
            <a:ext cx="8040688" cy="4383088"/>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nSpc>
                <a:spcPct val="90000"/>
              </a:lnSpc>
            </a:pPr>
            <a:r>
              <a:rPr lang="zh-CN" altLang="en-US" sz="2400" dirty="0"/>
              <a:t>关于操作系统</a:t>
            </a:r>
            <a:endParaRPr lang="zh-CN" altLang="en-US" sz="2400" dirty="0"/>
          </a:p>
          <a:p>
            <a:pPr lvl="1">
              <a:lnSpc>
                <a:spcPct val="90000"/>
              </a:lnSpc>
            </a:pPr>
            <a:r>
              <a:rPr lang="zh-CN" altLang="en-US" sz="2000" dirty="0"/>
              <a:t>计算机功能的扩展  计算机功能增强</a:t>
            </a:r>
            <a:r>
              <a:rPr lang="zh-CN" altLang="en-US" sz="2000" dirty="0">
                <a:solidFill>
                  <a:srgbClr val="3333FF"/>
                </a:solidFill>
                <a:sym typeface="Wingdings" panose="05000000000000000000" pitchFamily="2" charset="2"/>
              </a:rPr>
              <a:t></a:t>
            </a:r>
            <a:r>
              <a:rPr lang="zh-CN" altLang="en-US" sz="2000" dirty="0">
                <a:sym typeface="Wingdings" panose="05000000000000000000" pitchFamily="2" charset="2"/>
              </a:rPr>
              <a:t>开发工作减少</a:t>
            </a:r>
            <a:endParaRPr lang="zh-CN" altLang="en-US" sz="2000" dirty="0"/>
          </a:p>
          <a:p>
            <a:pPr lvl="1">
              <a:lnSpc>
                <a:spcPct val="90000"/>
              </a:lnSpc>
            </a:pPr>
            <a:r>
              <a:rPr lang="zh-CN" altLang="en-US" sz="2000" dirty="0"/>
              <a:t>资源管理器</a:t>
            </a:r>
            <a:endParaRPr lang="zh-CN" altLang="en-US" sz="2000" dirty="0"/>
          </a:p>
          <a:p>
            <a:pPr lvl="2">
              <a:lnSpc>
                <a:spcPct val="90000"/>
              </a:lnSpc>
            </a:pPr>
            <a:r>
              <a:rPr lang="zh-CN" altLang="en-US" sz="1800" dirty="0"/>
              <a:t>处理机、存储器、设备、文件等</a:t>
            </a:r>
            <a:endParaRPr lang="zh-CN" altLang="en-US" sz="1800" dirty="0"/>
          </a:p>
          <a:p>
            <a:pPr>
              <a:lnSpc>
                <a:spcPct val="90000"/>
              </a:lnSpc>
            </a:pPr>
            <a:r>
              <a:rPr lang="zh-CN" altLang="en-US" sz="2400" dirty="0"/>
              <a:t>操作系统分类</a:t>
            </a:r>
            <a:endParaRPr lang="zh-CN" altLang="en-US" sz="2400" dirty="0"/>
          </a:p>
          <a:p>
            <a:pPr lvl="1">
              <a:lnSpc>
                <a:spcPct val="90000"/>
              </a:lnSpc>
            </a:pPr>
            <a:r>
              <a:rPr lang="zh-CN" altLang="en-US" sz="2000" dirty="0"/>
              <a:t>批处理系统</a:t>
            </a:r>
            <a:endParaRPr lang="zh-CN" altLang="en-US" sz="2000" dirty="0"/>
          </a:p>
          <a:p>
            <a:pPr lvl="2">
              <a:lnSpc>
                <a:spcPct val="90000"/>
              </a:lnSpc>
            </a:pPr>
            <a:r>
              <a:rPr lang="zh-CN" altLang="en-US" sz="1800" dirty="0"/>
              <a:t>单道批处理、多道批处理</a:t>
            </a:r>
            <a:endParaRPr lang="zh-CN" altLang="en-US" sz="1800" dirty="0"/>
          </a:p>
          <a:p>
            <a:pPr lvl="1">
              <a:lnSpc>
                <a:spcPct val="90000"/>
              </a:lnSpc>
            </a:pPr>
            <a:r>
              <a:rPr lang="zh-CN" altLang="en-US" sz="2000" dirty="0"/>
              <a:t>分时系统  </a:t>
            </a:r>
            <a:endParaRPr lang="zh-CN" altLang="en-US" sz="2000" dirty="0"/>
          </a:p>
          <a:p>
            <a:pPr lvl="2">
              <a:lnSpc>
                <a:spcPct val="90000"/>
              </a:lnSpc>
            </a:pPr>
            <a:r>
              <a:rPr lang="zh-CN" altLang="en-US" sz="1800" dirty="0"/>
              <a:t>最早单主机多终端方式</a:t>
            </a:r>
            <a:endParaRPr lang="zh-CN" altLang="en-US" sz="1800" dirty="0"/>
          </a:p>
          <a:p>
            <a:pPr lvl="2">
              <a:lnSpc>
                <a:spcPct val="90000"/>
              </a:lnSpc>
            </a:pPr>
            <a:r>
              <a:rPr lang="zh-CN" altLang="en-US" sz="1800" dirty="0"/>
              <a:t>分时系统适合于交互应用</a:t>
            </a:r>
            <a:endParaRPr lang="zh-CN" altLang="en-US" sz="1800" dirty="0"/>
          </a:p>
          <a:p>
            <a:pPr lvl="1">
              <a:lnSpc>
                <a:spcPct val="90000"/>
              </a:lnSpc>
            </a:pPr>
            <a:r>
              <a:rPr lang="zh-CN" altLang="en-US" sz="2000" dirty="0"/>
              <a:t>实时系统</a:t>
            </a:r>
            <a:endParaRPr lang="zh-CN" altLang="en-US" sz="2000" dirty="0"/>
          </a:p>
          <a:p>
            <a:pPr lvl="2">
              <a:lnSpc>
                <a:spcPct val="90000"/>
              </a:lnSpc>
            </a:pPr>
            <a:r>
              <a:rPr lang="zh-CN" altLang="en-US" sz="1800" dirty="0"/>
              <a:t>实时执行任务，在规定时间内完成；</a:t>
            </a:r>
            <a:endParaRPr lang="zh-CN" altLang="en-US" sz="1800" dirty="0"/>
          </a:p>
          <a:p>
            <a:pPr lvl="2">
              <a:lnSpc>
                <a:spcPct val="90000"/>
              </a:lnSpc>
            </a:pPr>
            <a:r>
              <a:rPr lang="zh-CN" altLang="en-US" sz="1800" dirty="0"/>
              <a:t>毫秒级甚至微秒级；</a:t>
            </a:r>
            <a:endParaRPr lang="zh-CN" altLang="en-US" sz="1800" dirty="0"/>
          </a:p>
        </p:txBody>
      </p:sp>
      <p:grpSp>
        <p:nvGrpSpPr>
          <p:cNvPr id="8" name="Group 9"/>
          <p:cNvGrpSpPr/>
          <p:nvPr/>
        </p:nvGrpSpPr>
        <p:grpSpPr bwMode="auto">
          <a:xfrm>
            <a:off x="4419600" y="2743200"/>
            <a:ext cx="4267200" cy="2079625"/>
            <a:chOff x="2544" y="96"/>
            <a:chExt cx="2928" cy="1310"/>
          </a:xfrm>
        </p:grpSpPr>
        <p:sp>
          <p:nvSpPr>
            <p:cNvPr id="9" name="Rectangle 10"/>
            <p:cNvSpPr>
              <a:spLocks noChangeArrowheads="1"/>
            </p:cNvSpPr>
            <p:nvPr/>
          </p:nvSpPr>
          <p:spPr bwMode="auto">
            <a:xfrm>
              <a:off x="3031" y="108"/>
              <a:ext cx="476" cy="121"/>
            </a:xfrm>
            <a:prstGeom prst="rect">
              <a:avLst/>
            </a:prstGeom>
            <a:solidFill>
              <a:srgbClr val="FFCCFF"/>
            </a:solidFill>
            <a:ln w="9525">
              <a:solidFill>
                <a:schemeClr val="tx1"/>
              </a:solidFill>
              <a:miter lim="800000"/>
            </a:ln>
          </p:spPr>
          <p:txBody>
            <a:bodyPr lIns="0" tIns="0" rIns="0" bIns="0">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200" b="0" dirty="0">
                  <a:solidFill>
                    <a:srgbClr val="000000"/>
                  </a:solidFill>
                  <a:latin typeface="SimSun" panose="02010600030101010101" pitchFamily="2" charset="-122"/>
                  <a:ea typeface="SimHei" panose="02010609060101010101" pitchFamily="49" charset="-122"/>
                </a:rPr>
                <a:t>应用用户</a:t>
              </a:r>
              <a:endParaRPr kumimoji="0" lang="zh-CN" altLang="en-US" sz="1200" b="0" dirty="0">
                <a:solidFill>
                  <a:schemeClr val="tx1"/>
                </a:solidFill>
                <a:ea typeface="SimHei" panose="02010609060101010101" pitchFamily="49" charset="-122"/>
              </a:endParaRPr>
            </a:p>
          </p:txBody>
        </p:sp>
        <p:sp>
          <p:nvSpPr>
            <p:cNvPr id="10" name="Rectangle 11"/>
            <p:cNvSpPr>
              <a:spLocks noChangeArrowheads="1"/>
            </p:cNvSpPr>
            <p:nvPr/>
          </p:nvSpPr>
          <p:spPr bwMode="auto">
            <a:xfrm>
              <a:off x="4105" y="96"/>
              <a:ext cx="713" cy="121"/>
            </a:xfrm>
            <a:prstGeom prst="rect">
              <a:avLst/>
            </a:prstGeom>
            <a:solidFill>
              <a:srgbClr val="FFCC99"/>
            </a:solidFill>
            <a:ln w="9525">
              <a:solidFill>
                <a:schemeClr val="tx1"/>
              </a:solidFill>
              <a:miter lim="800000"/>
            </a:ln>
          </p:spPr>
          <p:txBody>
            <a:bodyPr lIns="0" tIns="0" rIns="0" bIns="0">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200" b="0">
                  <a:solidFill>
                    <a:srgbClr val="000000"/>
                  </a:solidFill>
                  <a:latin typeface="SimSun" panose="02010600030101010101" pitchFamily="2" charset="-122"/>
                  <a:ea typeface="SimHei" panose="02010609060101010101" pitchFamily="49" charset="-122"/>
                </a:rPr>
                <a:t>应用开发人员</a:t>
              </a:r>
              <a:endParaRPr kumimoji="0" lang="zh-CN" altLang="en-US" sz="1200" b="0">
                <a:solidFill>
                  <a:schemeClr val="tx1"/>
                </a:solidFill>
                <a:ea typeface="SimHei" panose="02010609060101010101" pitchFamily="49" charset="-122"/>
              </a:endParaRPr>
            </a:p>
          </p:txBody>
        </p:sp>
        <p:sp>
          <p:nvSpPr>
            <p:cNvPr id="11" name="Rectangle 12"/>
            <p:cNvSpPr>
              <a:spLocks noChangeArrowheads="1"/>
            </p:cNvSpPr>
            <p:nvPr/>
          </p:nvSpPr>
          <p:spPr bwMode="auto">
            <a:xfrm>
              <a:off x="4787" y="560"/>
              <a:ext cx="685" cy="236"/>
            </a:xfrm>
            <a:prstGeom prst="rect">
              <a:avLst/>
            </a:prstGeom>
            <a:solidFill>
              <a:srgbClr val="CCFFCC"/>
            </a:solidFill>
            <a:ln w="9525">
              <a:solidFill>
                <a:schemeClr val="tx1"/>
              </a:solidFill>
              <a:miter lim="800000"/>
            </a:ln>
          </p:spPr>
          <p:txBody>
            <a:bodyPr lIns="0" tIns="0" rIns="0" bIns="0">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200" b="0">
                  <a:solidFill>
                    <a:srgbClr val="000000"/>
                  </a:solidFill>
                  <a:latin typeface="SimHei" panose="02010609060101010101" pitchFamily="49" charset="-122"/>
                  <a:ea typeface="SimHei" panose="02010609060101010101" pitchFamily="49" charset="-122"/>
                </a:rPr>
                <a:t>操作系统</a:t>
              </a:r>
              <a:endParaRPr kumimoji="0" lang="zh-CN" altLang="en-US" sz="1200" b="0">
                <a:solidFill>
                  <a:srgbClr val="000000"/>
                </a:solidFill>
                <a:latin typeface="SimHei" panose="02010609060101010101" pitchFamily="49" charset="-122"/>
                <a:ea typeface="SimHei" panose="02010609060101010101" pitchFamily="49" charset="-122"/>
              </a:endParaRPr>
            </a:p>
            <a:p>
              <a:pPr algn="ctr" eaLnBrk="1" hangingPunct="1">
                <a:lnSpc>
                  <a:spcPct val="100000"/>
                </a:lnSpc>
                <a:spcBef>
                  <a:spcPct val="0"/>
                </a:spcBef>
                <a:spcAft>
                  <a:spcPct val="0"/>
                </a:spcAft>
                <a:buClrTx/>
                <a:buSzTx/>
                <a:buFontTx/>
                <a:buNone/>
              </a:pPr>
              <a:r>
                <a:rPr kumimoji="0" lang="zh-CN" altLang="en-US" sz="1200" b="0">
                  <a:solidFill>
                    <a:srgbClr val="000000"/>
                  </a:solidFill>
                  <a:latin typeface="SimHei" panose="02010609060101010101" pitchFamily="49" charset="-122"/>
                  <a:ea typeface="SimHei" panose="02010609060101010101" pitchFamily="49" charset="-122"/>
                </a:rPr>
                <a:t>开发人员</a:t>
              </a:r>
              <a:endParaRPr kumimoji="0" lang="zh-CN" altLang="en-US" sz="1200" b="0">
                <a:solidFill>
                  <a:srgbClr val="000000"/>
                </a:solidFill>
                <a:latin typeface="SimHei" panose="02010609060101010101" pitchFamily="49" charset="-122"/>
                <a:ea typeface="SimHei" panose="02010609060101010101" pitchFamily="49" charset="-122"/>
              </a:endParaRPr>
            </a:p>
          </p:txBody>
        </p:sp>
        <p:sp>
          <p:nvSpPr>
            <p:cNvPr id="12" name="Rectangle 13"/>
            <p:cNvSpPr>
              <a:spLocks noChangeArrowheads="1"/>
            </p:cNvSpPr>
            <p:nvPr/>
          </p:nvSpPr>
          <p:spPr bwMode="auto">
            <a:xfrm>
              <a:off x="2544" y="1177"/>
              <a:ext cx="2185" cy="229"/>
            </a:xfrm>
            <a:prstGeom prst="rect">
              <a:avLst/>
            </a:prstGeom>
            <a:solidFill>
              <a:schemeClr val="accent1"/>
            </a:solidFill>
            <a:ln w="9525">
              <a:miter lim="800000"/>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600" b="0">
                  <a:solidFill>
                    <a:srgbClr val="000000"/>
                  </a:solidFill>
                  <a:latin typeface="Tahoma" panose="020B0604030504040204" pitchFamily="34" charset="0"/>
                  <a:ea typeface="SimHei" panose="02010609060101010101" pitchFamily="49" charset="-122"/>
                </a:rPr>
                <a:t>计算机硬件</a:t>
              </a:r>
              <a:endParaRPr kumimoji="0" lang="zh-CN" altLang="en-US" sz="1600" b="0">
                <a:solidFill>
                  <a:srgbClr val="000000"/>
                </a:solidFill>
                <a:latin typeface="Tahoma" panose="020B0604030504040204" pitchFamily="34" charset="0"/>
                <a:ea typeface="SimHei" panose="02010609060101010101" pitchFamily="49" charset="-122"/>
              </a:endParaRPr>
            </a:p>
          </p:txBody>
        </p:sp>
        <p:sp>
          <p:nvSpPr>
            <p:cNvPr id="13" name="Rectangle 14"/>
            <p:cNvSpPr>
              <a:spLocks noChangeArrowheads="1"/>
            </p:cNvSpPr>
            <p:nvPr/>
          </p:nvSpPr>
          <p:spPr bwMode="auto">
            <a:xfrm>
              <a:off x="2755" y="948"/>
              <a:ext cx="1791" cy="229"/>
            </a:xfrm>
            <a:prstGeom prst="rect">
              <a:avLst/>
            </a:prstGeom>
            <a:solidFill>
              <a:srgbClr val="FFFF99"/>
            </a:solidFill>
            <a:ln w="9525">
              <a:miter lim="800000"/>
            </a:ln>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p:spPr>
          <p:txBody>
            <a:bodyPr wrap="none" anchor="ctr">
              <a:flatTx/>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600" b="0">
                  <a:solidFill>
                    <a:srgbClr val="000000"/>
                  </a:solidFill>
                  <a:latin typeface="Tahoma" panose="020B0604030504040204" pitchFamily="34" charset="0"/>
                  <a:ea typeface="SimHei" panose="02010609060101010101" pitchFamily="49" charset="-122"/>
                </a:rPr>
                <a:t>操作系统</a:t>
              </a:r>
              <a:endParaRPr kumimoji="0" lang="zh-CN" altLang="en-US" sz="1600" b="0">
                <a:solidFill>
                  <a:srgbClr val="000000"/>
                </a:solidFill>
                <a:latin typeface="Tahoma" panose="020B0604030504040204" pitchFamily="34" charset="0"/>
                <a:ea typeface="SimHei" panose="02010609060101010101" pitchFamily="49" charset="-122"/>
              </a:endParaRPr>
            </a:p>
          </p:txBody>
        </p:sp>
        <p:sp>
          <p:nvSpPr>
            <p:cNvPr id="14" name="Rectangle 15"/>
            <p:cNvSpPr>
              <a:spLocks noChangeArrowheads="1"/>
            </p:cNvSpPr>
            <p:nvPr/>
          </p:nvSpPr>
          <p:spPr bwMode="auto">
            <a:xfrm>
              <a:off x="2999" y="719"/>
              <a:ext cx="1366" cy="228"/>
            </a:xfrm>
            <a:prstGeom prst="rect">
              <a:avLst/>
            </a:prstGeom>
            <a:solidFill>
              <a:srgbClr val="00FFFF"/>
            </a:solidFill>
            <a:ln w="9525">
              <a:miter lim="800000"/>
            </a:ln>
            <a:scene3d>
              <a:camera prst="legacyObliqueTopRight"/>
              <a:lightRig rig="legacyFlat3" dir="b"/>
            </a:scene3d>
            <a:sp3d extrusionH="430200" prstMaterial="legacyMatte">
              <a:bevelT w="13500" h="13500" prst="angle"/>
              <a:bevelB w="13500" h="13500" prst="angle"/>
              <a:extrusionClr>
                <a:srgbClr val="00FFFF"/>
              </a:extrusionClr>
              <a:contourClr>
                <a:srgbClr val="00FFFF"/>
              </a:contourClr>
            </a:sp3d>
          </p:spPr>
          <p:txBody>
            <a:bodyPr wrap="none" anchor="ctr">
              <a:flatTx/>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600" b="0">
                  <a:solidFill>
                    <a:srgbClr val="000000"/>
                  </a:solidFill>
                  <a:latin typeface="Tahoma" panose="020B0604030504040204" pitchFamily="34" charset="0"/>
                  <a:ea typeface="SimHei" panose="02010609060101010101" pitchFamily="49" charset="-122"/>
                </a:rPr>
                <a:t>系统工具</a:t>
              </a:r>
              <a:endParaRPr kumimoji="0" lang="zh-CN" altLang="en-US" sz="1600" b="0">
                <a:solidFill>
                  <a:srgbClr val="000000"/>
                </a:solidFill>
                <a:latin typeface="Tahoma" panose="020B0604030504040204" pitchFamily="34" charset="0"/>
                <a:ea typeface="SimHei" panose="02010609060101010101" pitchFamily="49" charset="-122"/>
              </a:endParaRPr>
            </a:p>
          </p:txBody>
        </p:sp>
        <p:sp>
          <p:nvSpPr>
            <p:cNvPr id="15" name="Rectangle 16"/>
            <p:cNvSpPr>
              <a:spLocks noChangeArrowheads="1"/>
            </p:cNvSpPr>
            <p:nvPr/>
          </p:nvSpPr>
          <p:spPr bwMode="auto">
            <a:xfrm>
              <a:off x="3210" y="490"/>
              <a:ext cx="972" cy="229"/>
            </a:xfrm>
            <a:prstGeom prst="rect">
              <a:avLst/>
            </a:prstGeom>
            <a:solidFill>
              <a:srgbClr val="FF99CC"/>
            </a:solidFill>
            <a:ln w="9525">
              <a:miter lim="800000"/>
            </a:ln>
            <a:scene3d>
              <a:camera prst="legacyObliqueTopRight"/>
              <a:lightRig rig="legacyFlat3" dir="b"/>
            </a:scene3d>
            <a:sp3d extrusionH="430200" prstMaterial="legacyMatte">
              <a:bevelT w="13500" h="13500" prst="angle"/>
              <a:bevelB w="13500" h="13500" prst="angle"/>
              <a:extrusionClr>
                <a:srgbClr val="FF99CC"/>
              </a:extrusionClr>
              <a:contourClr>
                <a:srgbClr val="FF99CC"/>
              </a:contourClr>
            </a:sp3d>
          </p:spPr>
          <p:txBody>
            <a:bodyPr wrap="none" anchor="ctr">
              <a:flatTx/>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600" b="0">
                  <a:solidFill>
                    <a:srgbClr val="000000"/>
                  </a:solidFill>
                  <a:latin typeface="Tahoma" panose="020B0604030504040204" pitchFamily="34" charset="0"/>
                  <a:ea typeface="SimHei" panose="02010609060101010101" pitchFamily="49" charset="-122"/>
                </a:rPr>
                <a:t>用户应用</a:t>
              </a:r>
              <a:endParaRPr kumimoji="0" lang="zh-CN" altLang="en-US" sz="1600" b="0">
                <a:solidFill>
                  <a:srgbClr val="000000"/>
                </a:solidFill>
                <a:latin typeface="Tahoma" panose="020B0604030504040204" pitchFamily="34" charset="0"/>
                <a:ea typeface="SimHei" panose="02010609060101010101" pitchFamily="49" charset="-122"/>
              </a:endParaRPr>
            </a:p>
          </p:txBody>
        </p:sp>
        <p:sp>
          <p:nvSpPr>
            <p:cNvPr id="16" name="Line 17"/>
            <p:cNvSpPr>
              <a:spLocks noChangeShapeType="1"/>
            </p:cNvSpPr>
            <p:nvPr/>
          </p:nvSpPr>
          <p:spPr bwMode="auto">
            <a:xfrm>
              <a:off x="3292" y="257"/>
              <a:ext cx="37" cy="111"/>
            </a:xfrm>
            <a:prstGeom prst="line">
              <a:avLst/>
            </a:prstGeom>
            <a:noFill/>
            <a:ln w="9525">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8"/>
            <p:cNvSpPr>
              <a:spLocks noChangeShapeType="1"/>
            </p:cNvSpPr>
            <p:nvPr/>
          </p:nvSpPr>
          <p:spPr bwMode="auto">
            <a:xfrm flipH="1">
              <a:off x="4608" y="203"/>
              <a:ext cx="60" cy="57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9"/>
            <p:cNvSpPr>
              <a:spLocks noChangeShapeType="1"/>
            </p:cNvSpPr>
            <p:nvPr/>
          </p:nvSpPr>
          <p:spPr bwMode="auto">
            <a:xfrm flipH="1">
              <a:off x="4364" y="259"/>
              <a:ext cx="182" cy="344"/>
            </a:xfrm>
            <a:prstGeom prst="line">
              <a:avLst/>
            </a:prstGeom>
            <a:noFill/>
            <a:ln w="9525">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20"/>
            <p:cNvSpPr>
              <a:spLocks noChangeShapeType="1"/>
            </p:cNvSpPr>
            <p:nvPr/>
          </p:nvSpPr>
          <p:spPr bwMode="auto">
            <a:xfrm flipH="1">
              <a:off x="4729" y="719"/>
              <a:ext cx="181" cy="343"/>
            </a:xfrm>
            <a:prstGeom prst="line">
              <a:avLst/>
            </a:prstGeom>
            <a:noFill/>
            <a:ln w="9525">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41" name="标题 1"/>
          <p:cNvSpPr>
            <a:spLocks noGrp="1"/>
          </p:cNvSpPr>
          <p:nvPr>
            <p:ph type="title"/>
          </p:nvPr>
        </p:nvSpPr>
        <p:spPr>
          <a:xfrm>
            <a:off x="609600" y="304800"/>
            <a:ext cx="8229600" cy="685800"/>
          </a:xfrm>
        </p:spPr>
        <p:txBody>
          <a:bodyPr/>
          <a:lstStyle/>
          <a:p>
            <a:pPr algn="l">
              <a:defRPr/>
            </a:pPr>
            <a:r>
              <a:rPr lang="zh-CN" altLang="en-US" sz="2800" dirty="0">
                <a:latin typeface="+mn-ea"/>
                <a:ea typeface="+mn-ea"/>
              </a:rPr>
              <a:t>操作系统知识回顾</a:t>
            </a:r>
            <a:endParaRPr lang="zh-CN" altLang="en-US" sz="2800" dirty="0">
              <a:latin typeface="+mn-ea"/>
              <a:ea typeface="+mn-ea"/>
            </a:endParaRPr>
          </a:p>
        </p:txBody>
      </p:sp>
    </p:spTree>
  </p:cSld>
  <p:clrMapOvr>
    <a:masterClrMapping/>
  </p:clrMapOvr>
  <p:transition spd="med">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t>调度延迟</a:t>
            </a:r>
            <a:endParaRPr lang="en-US" altLang="zh-CN" sz="2400" dirty="0"/>
          </a:p>
          <a:p>
            <a:pPr lvl="1"/>
            <a:r>
              <a:rPr lang="zh-CN" altLang="zh-CN" sz="2000" dirty="0"/>
              <a:t>指一个任务从就绪到这个任务开始运行之间所需要等待的时间</a:t>
            </a:r>
            <a:r>
              <a:rPr lang="zh-CN" altLang="en-US" sz="2000" dirty="0"/>
              <a:t>；</a:t>
            </a:r>
            <a:endParaRPr lang="zh-CN" altLang="en-US" sz="2000" dirty="0"/>
          </a:p>
          <a:p>
            <a:r>
              <a:rPr lang="zh-CN" altLang="zh-CN" sz="2400" dirty="0"/>
              <a:t>最大中断禁止时间</a:t>
            </a:r>
            <a:endParaRPr lang="en-US" altLang="zh-CN" sz="2400" dirty="0"/>
          </a:p>
          <a:p>
            <a:pPr lvl="1"/>
            <a:r>
              <a:rPr lang="zh-CN" altLang="zh-CN" sz="2000" dirty="0"/>
              <a:t>当操作系统运行在内核态、执行某些系统调用或执行高优先级中断时，不会响应新到来的低优先级中断（可认为中断被禁止）</a:t>
            </a:r>
            <a:r>
              <a:rPr lang="zh-CN" altLang="en-US" sz="2000" dirty="0"/>
              <a:t>；</a:t>
            </a:r>
            <a:endParaRPr lang="en-US" altLang="zh-CN" sz="2000" dirty="0"/>
          </a:p>
          <a:p>
            <a:pPr lvl="1"/>
            <a:r>
              <a:rPr lang="zh-CN" altLang="zh-CN" sz="2000" dirty="0"/>
              <a:t>一般来说，该时间应越小越好。</a:t>
            </a:r>
            <a:endParaRPr lang="en-US" altLang="zh-CN" sz="2000" dirty="0"/>
          </a:p>
          <a:p>
            <a:r>
              <a:rPr lang="zh-CN" altLang="zh-CN" sz="2400" dirty="0"/>
              <a:t>中断延迟与中断响应时间</a:t>
            </a:r>
            <a:endParaRPr lang="en-US" altLang="zh-CN" sz="2400" dirty="0"/>
          </a:p>
          <a:p>
            <a:pPr lvl="1"/>
            <a:r>
              <a:rPr lang="zh-CN" altLang="zh-CN" sz="2000" dirty="0"/>
              <a:t>中断延迟是指从中断发生到中断处理程序开始执行所经历的时间间隔</a:t>
            </a:r>
            <a:r>
              <a:rPr lang="zh-CN" altLang="en-US" sz="2000" dirty="0"/>
              <a:t>；</a:t>
            </a:r>
            <a:endParaRPr lang="en-US" altLang="zh-CN" sz="2000" dirty="0"/>
          </a:p>
          <a:p>
            <a:pPr lvl="1"/>
            <a:r>
              <a:rPr lang="zh-CN" altLang="zh-CN" sz="2000" dirty="0"/>
              <a:t>“中断延迟</a:t>
            </a:r>
            <a:r>
              <a:rPr lang="en-US" altLang="zh-CN" sz="2000" dirty="0"/>
              <a:t>+</a:t>
            </a:r>
            <a:r>
              <a:rPr lang="zh-CN" altLang="zh-CN" sz="2000" dirty="0"/>
              <a:t>中断处理时间”是中断响应时间。</a:t>
            </a:r>
            <a:endParaRPr lang="en-US" altLang="zh-CN" sz="2000"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7" name="内容占位符 2"/>
          <p:cNvSpPr>
            <a:spLocks noGrp="1"/>
          </p:cNvSpPr>
          <p:nvPr>
            <p:ph idx="1"/>
          </p:nvPr>
        </p:nvSpPr>
        <p:spPr>
          <a:xfrm>
            <a:off x="609600" y="1295400"/>
            <a:ext cx="8077200" cy="4602163"/>
          </a:xfrm>
        </p:spPr>
        <p:txBody>
          <a:bodyPr/>
          <a:lstStyle/>
          <a:p>
            <a:r>
              <a:rPr lang="zh-CN" altLang="zh-CN" sz="2400" dirty="0"/>
              <a:t>计算的时间正确性</a:t>
            </a:r>
            <a:endParaRPr lang="en-US" altLang="zh-CN" sz="2400" dirty="0"/>
          </a:p>
          <a:p>
            <a:pPr lvl="1"/>
            <a:r>
              <a:rPr lang="zh-CN" altLang="zh-CN" sz="2200" dirty="0"/>
              <a:t>通用计算系统，计算逻辑的正确性是设计者和终端用户所共同关注的核心指标</a:t>
            </a:r>
            <a:r>
              <a:rPr lang="zh-CN" altLang="en-US" sz="2200" dirty="0"/>
              <a:t>；</a:t>
            </a:r>
            <a:endParaRPr lang="en-US" altLang="zh-CN" sz="2200" dirty="0"/>
          </a:p>
          <a:p>
            <a:pPr lvl="1"/>
            <a:r>
              <a:rPr lang="zh-CN" altLang="en-US" sz="2200" dirty="0"/>
              <a:t>相当一部分应用中，结果的正确性与计算时间密切相关，甚至时间更为重要；</a:t>
            </a:r>
            <a:endParaRPr lang="zh-CN" altLang="en-US" sz="2200" dirty="0"/>
          </a:p>
          <a:p>
            <a:pPr lvl="2" eaLnBrk="1" hangingPunct="1"/>
            <a:r>
              <a:rPr lang="zh-CN" altLang="en-US" dirty="0"/>
              <a:t>声纳探测距离礁石：</a:t>
            </a:r>
            <a:r>
              <a:rPr lang="en-US" altLang="zh-CN" dirty="0"/>
              <a:t>10min×</a:t>
            </a:r>
            <a:r>
              <a:rPr lang="zh-CN" altLang="en-US" dirty="0"/>
              <a:t>当前速度 </a:t>
            </a:r>
            <a:endParaRPr lang="en-US" altLang="zh-CN" dirty="0"/>
          </a:p>
          <a:p>
            <a:pPr lvl="2" eaLnBrk="1" hangingPunct="1"/>
            <a:r>
              <a:rPr lang="zh-CN" altLang="en-US" dirty="0"/>
              <a:t>调整控制需要</a:t>
            </a:r>
            <a:r>
              <a:rPr lang="en-US" altLang="zh-CN" dirty="0"/>
              <a:t>9.5min</a:t>
            </a:r>
            <a:endParaRPr lang="en-US" altLang="zh-CN" dirty="0"/>
          </a:p>
          <a:p>
            <a:pPr lvl="2" eaLnBrk="1" hangingPunct="1"/>
            <a:r>
              <a:rPr lang="zh-CN" altLang="en-US" dirty="0"/>
              <a:t>计算时间必须小于</a:t>
            </a:r>
            <a:r>
              <a:rPr lang="en-US" altLang="zh-CN" dirty="0"/>
              <a:t>0.5min</a:t>
            </a:r>
            <a:endParaRPr lang="zh-CN" altLang="en-US" dirty="0"/>
          </a:p>
          <a:p>
            <a:pPr lvl="1"/>
            <a:endParaRPr lang="zh-CN" altLang="en-US" sz="2000" dirty="0"/>
          </a:p>
        </p:txBody>
      </p:sp>
      <p:sp>
        <p:nvSpPr>
          <p:cNvPr id="8" name="矩形 7"/>
          <p:cNvSpPr>
            <a:spLocks noChangeArrowheads="1"/>
          </p:cNvSpPr>
          <p:nvPr/>
        </p:nvSpPr>
        <p:spPr bwMode="auto">
          <a:xfrm>
            <a:off x="533400" y="5106988"/>
            <a:ext cx="8229600" cy="1322387"/>
          </a:xfrm>
          <a:prstGeom prst="rect">
            <a:avLst/>
          </a:prstGeom>
          <a:solidFill>
            <a:srgbClr val="006600"/>
          </a:solidFill>
          <a:ln>
            <a:noFill/>
          </a:ln>
        </p:spPr>
        <p:txBody>
          <a:bodyP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spcAft>
                <a:spcPct val="0"/>
              </a:spcAft>
              <a:buClrTx/>
              <a:buSzTx/>
              <a:buFontTx/>
              <a:buNone/>
            </a:pPr>
            <a:r>
              <a:rPr kumimoji="0" lang="zh-CN" altLang="en-US" sz="2000" b="0" dirty="0">
                <a:solidFill>
                  <a:schemeClr val="tx1"/>
                </a:solidFill>
              </a:rPr>
              <a:t>系统的计算必须产生正确的结果，称为</a:t>
            </a:r>
            <a:r>
              <a:rPr kumimoji="0" lang="zh-CN" altLang="en-US" sz="2000" dirty="0">
                <a:solidFill>
                  <a:schemeClr val="tx1"/>
                </a:solidFill>
              </a:rPr>
              <a:t>逻辑或功能正确</a:t>
            </a:r>
            <a:r>
              <a:rPr kumimoji="0" lang="zh-CN" altLang="en-US" sz="2000" b="0" dirty="0">
                <a:solidFill>
                  <a:schemeClr val="tx1"/>
                </a:solidFill>
              </a:rPr>
              <a:t>（</a:t>
            </a:r>
            <a:r>
              <a:rPr kumimoji="0" lang="en-US" altLang="zh-CN" sz="2000" b="0" dirty="0">
                <a:solidFill>
                  <a:schemeClr val="tx1"/>
                </a:solidFill>
              </a:rPr>
              <a:t>Logical or Functional Correctness）；</a:t>
            </a:r>
            <a:endParaRPr kumimoji="0" lang="en-US" altLang="zh-CN" sz="2000" b="0" dirty="0">
              <a:solidFill>
                <a:schemeClr val="tx1"/>
              </a:solidFill>
            </a:endParaRPr>
          </a:p>
          <a:p>
            <a:pPr eaLnBrk="1" hangingPunct="1">
              <a:lnSpc>
                <a:spcPct val="100000"/>
              </a:lnSpc>
              <a:spcBef>
                <a:spcPct val="0"/>
              </a:spcBef>
              <a:spcAft>
                <a:spcPct val="0"/>
              </a:spcAft>
              <a:buClrTx/>
              <a:buSzTx/>
              <a:buFontTx/>
              <a:buNone/>
            </a:pPr>
            <a:r>
              <a:rPr kumimoji="0" lang="zh-CN" altLang="en-US" sz="2000" b="0" dirty="0">
                <a:solidFill>
                  <a:schemeClr val="tx1"/>
                </a:solidFill>
              </a:rPr>
              <a:t>系统的计算必须在预定的时间内完成，称为</a:t>
            </a:r>
            <a:r>
              <a:rPr kumimoji="0" lang="zh-CN" altLang="en-US" sz="2000" dirty="0">
                <a:solidFill>
                  <a:schemeClr val="tx1"/>
                </a:solidFill>
              </a:rPr>
              <a:t>时间正确</a:t>
            </a:r>
            <a:r>
              <a:rPr kumimoji="0" lang="zh-CN" altLang="en-US" sz="2000" b="0" dirty="0">
                <a:solidFill>
                  <a:schemeClr val="tx1"/>
                </a:solidFill>
              </a:rPr>
              <a:t>（</a:t>
            </a:r>
            <a:r>
              <a:rPr kumimoji="0" lang="en-US" altLang="zh-CN" sz="2000" b="0" dirty="0">
                <a:solidFill>
                  <a:schemeClr val="tx1"/>
                </a:solidFill>
              </a:rPr>
              <a:t>Timing Correctness</a:t>
            </a:r>
            <a:r>
              <a:rPr kumimoji="0" lang="zh-CN" altLang="en-US" sz="2000" b="0" dirty="0">
                <a:solidFill>
                  <a:schemeClr val="tx1"/>
                </a:solidFill>
              </a:rPr>
              <a:t>）</a:t>
            </a:r>
            <a:endParaRPr kumimoji="0" lang="zh-CN" altLang="en-US" sz="2000" b="0" dirty="0">
              <a:solidFill>
                <a:schemeClr val="tx1"/>
              </a:solidFill>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l="668"/>
          <a:stretch>
            <a:fillRect/>
          </a:stretch>
        </p:blipFill>
        <p:spPr bwMode="auto">
          <a:xfrm>
            <a:off x="4992144" y="3716537"/>
            <a:ext cx="3732756" cy="94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a:xfrm>
            <a:off x="533400" y="400050"/>
            <a:ext cx="8229600" cy="685800"/>
          </a:xfrm>
        </p:spPr>
        <p:txBody>
          <a:bodyPr/>
          <a:lstStyle/>
          <a:p>
            <a:pPr algn="l"/>
            <a:r>
              <a:rPr lang="zh-CN" altLang="en-US" sz="2800" dirty="0"/>
              <a:t>关于实时</a:t>
            </a:r>
            <a:endParaRPr lang="zh-CN" altLang="en-US" sz="2800" dirty="0"/>
          </a:p>
        </p:txBody>
      </p:sp>
    </p:spTree>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189038"/>
            <a:ext cx="8077200" cy="4602162"/>
          </a:xfrm>
        </p:spPr>
        <p:txBody>
          <a:bodyPr/>
          <a:lstStyle/>
          <a:p>
            <a:r>
              <a:rPr lang="zh-CN" altLang="zh-CN" sz="2400" dirty="0"/>
              <a:t>实时性与实时系统</a:t>
            </a:r>
            <a:endParaRPr lang="en-US" altLang="zh-CN" sz="2400" dirty="0"/>
          </a:p>
          <a:p>
            <a:pPr lvl="1"/>
            <a:r>
              <a:rPr lang="zh-CN" altLang="en-US" sz="2000" dirty="0"/>
              <a:t>定义与内涵</a:t>
            </a:r>
            <a:endParaRPr lang="en-US" altLang="zh-CN" sz="2000" dirty="0"/>
          </a:p>
          <a:p>
            <a:pPr lvl="2"/>
            <a:r>
              <a:rPr lang="zh-CN" altLang="zh-CN" sz="1800" dirty="0"/>
              <a:t>计算的“时间限定”属性，要求计算结果要具有时间约束</a:t>
            </a:r>
            <a:r>
              <a:rPr lang="zh-CN" altLang="en-US" sz="1800" dirty="0"/>
              <a:t>；</a:t>
            </a:r>
            <a:endParaRPr lang="en-US" altLang="zh-CN" sz="1800" dirty="0"/>
          </a:p>
          <a:p>
            <a:pPr lvl="2"/>
            <a:r>
              <a:rPr lang="zh-CN" altLang="zh-CN" sz="1800" dirty="0"/>
              <a:t>不论任务什么时候到来，其都能在可估计的时间内响应和完成。</a:t>
            </a:r>
            <a:endParaRPr lang="en-US" altLang="zh-CN" sz="1800" dirty="0"/>
          </a:p>
          <a:p>
            <a:pPr lvl="2"/>
            <a:endParaRPr lang="en-US" altLang="zh-CN" sz="1800" dirty="0"/>
          </a:p>
          <a:p>
            <a:pPr lvl="2"/>
            <a:r>
              <a:rPr lang="en-US" altLang="zh-CN" sz="1800" b="1" dirty="0"/>
              <a:t>POSIX 1003.b </a:t>
            </a:r>
            <a:r>
              <a:rPr lang="zh-CN" altLang="zh-CN" sz="1800" b="1" dirty="0"/>
              <a:t>实时性标准</a:t>
            </a:r>
            <a:r>
              <a:rPr lang="zh-CN" altLang="zh-CN" sz="1800" dirty="0"/>
              <a:t>中的描述，</a:t>
            </a:r>
            <a:r>
              <a:rPr lang="zh-CN" altLang="zh-CN" sz="1800" dirty="0">
                <a:latin typeface="KaiTi" panose="02010609060101010101" pitchFamily="49" charset="-122"/>
                <a:ea typeface="KaiTi" panose="02010609060101010101" pitchFamily="49" charset="-122"/>
              </a:rPr>
              <a:t>实时是指系统能够在限定的响应时间内提供所需水平的服务</a:t>
            </a:r>
            <a:r>
              <a:rPr lang="zh-CN" altLang="en-US" sz="1800" dirty="0"/>
              <a:t>；</a:t>
            </a:r>
            <a:endParaRPr lang="en-US" altLang="zh-CN" sz="1800" dirty="0"/>
          </a:p>
          <a:p>
            <a:pPr lvl="2"/>
            <a:endParaRPr lang="en-US" altLang="zh-CN" sz="1800" dirty="0"/>
          </a:p>
          <a:p>
            <a:pPr lvl="2"/>
            <a:r>
              <a:rPr lang="en-US" altLang="zh-CN" sz="1800" b="1" dirty="0"/>
              <a:t>Donald </a:t>
            </a:r>
            <a:r>
              <a:rPr lang="en-US" altLang="zh-CN" sz="1800" b="1" dirty="0" err="1"/>
              <a:t>Gillies</a:t>
            </a:r>
            <a:r>
              <a:rPr lang="zh-CN" altLang="en-US" sz="1800" b="1" dirty="0"/>
              <a:t>教授</a:t>
            </a:r>
            <a:r>
              <a:rPr lang="zh-CN" altLang="en-US" sz="1800" dirty="0"/>
              <a:t>给出的实时系统定义：</a:t>
            </a:r>
            <a:r>
              <a:rPr lang="zh-CN" altLang="en-US" sz="1800" dirty="0">
                <a:latin typeface="KaiTi" panose="02010609060101010101" pitchFamily="49" charset="-122"/>
                <a:ea typeface="KaiTi" panose="02010609060101010101" pitchFamily="49" charset="-122"/>
              </a:rPr>
              <a:t>一个实时系统是指计算的正确性不仅取决于程序的逻辑正确性，也取决于结果产生的时间，如果系统的时间约束条件得不到满足，将会发生系统出错</a:t>
            </a:r>
            <a:r>
              <a:rPr lang="zh-CN" altLang="en-US" sz="1800" dirty="0"/>
              <a:t>。</a:t>
            </a:r>
            <a:endParaRPr lang="zh-CN" altLang="en-US" sz="1800" dirty="0"/>
          </a:p>
        </p:txBody>
      </p:sp>
    </p:spTree>
  </p:cSld>
  <p:clrMapOvr>
    <a:masterClrMapping/>
  </p:clrMapOvr>
  <p:transition spd="med">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5334000"/>
          </a:xfrm>
        </p:spPr>
        <p:txBody>
          <a:bodyPr/>
          <a:lstStyle/>
          <a:p>
            <a:pPr lvl="1" eaLnBrk="1" hangingPunct="1"/>
            <a:r>
              <a:rPr lang="zh-CN" altLang="en-US" dirty="0"/>
              <a:t>基本特点</a:t>
            </a:r>
            <a:endParaRPr lang="en-US" altLang="zh-CN" dirty="0"/>
          </a:p>
          <a:p>
            <a:pPr lvl="2" eaLnBrk="1" hangingPunct="1"/>
            <a:r>
              <a:rPr lang="zh-CN" altLang="en-US" dirty="0"/>
              <a:t>时间约束性：硬实时，软实时</a:t>
            </a:r>
            <a:endParaRPr lang="en-US" altLang="zh-CN" dirty="0"/>
          </a:p>
          <a:p>
            <a:pPr lvl="2" eaLnBrk="1" hangingPunct="1"/>
            <a:r>
              <a:rPr lang="zh-CN" altLang="en-US" dirty="0"/>
              <a:t>可预测性</a:t>
            </a:r>
            <a:endParaRPr lang="en-US" altLang="zh-CN" dirty="0"/>
          </a:p>
          <a:p>
            <a:pPr lvl="2" eaLnBrk="1" hangingPunct="1"/>
            <a:r>
              <a:rPr lang="zh-CN" altLang="en-US" dirty="0"/>
              <a:t>可靠性</a:t>
            </a:r>
            <a:endParaRPr lang="en-US" altLang="zh-CN" dirty="0"/>
          </a:p>
          <a:p>
            <a:pPr lvl="2" eaLnBrk="1" hangingPunct="1"/>
            <a:r>
              <a:rPr lang="zh-CN" altLang="en-US" dirty="0"/>
              <a:t>外部环境的交互作用：控制，</a:t>
            </a:r>
            <a:r>
              <a:rPr lang="en-US" altLang="zh-CN" dirty="0"/>
              <a:t>CPS</a:t>
            </a:r>
            <a:endParaRPr lang="en-US" altLang="zh-CN" dirty="0"/>
          </a:p>
          <a:p>
            <a:pPr lvl="1" eaLnBrk="1" hangingPunct="1"/>
            <a:r>
              <a:rPr lang="zh-CN" altLang="en-US" dirty="0"/>
              <a:t>新特点</a:t>
            </a:r>
            <a:endParaRPr lang="en-US" altLang="zh-CN" dirty="0"/>
          </a:p>
          <a:p>
            <a:pPr lvl="2" eaLnBrk="1" hangingPunct="1"/>
            <a:r>
              <a:rPr lang="zh-CN" altLang="en-US" dirty="0"/>
              <a:t>多任务类型：周期、非周期、偶发、</a:t>
            </a:r>
            <a:r>
              <a:rPr lang="en-US" altLang="zh-CN" dirty="0"/>
              <a:t>anytime</a:t>
            </a:r>
            <a:r>
              <a:rPr lang="zh-CN" altLang="en-US" dirty="0"/>
              <a:t>；</a:t>
            </a:r>
            <a:endParaRPr lang="en-US" altLang="zh-CN" dirty="0"/>
          </a:p>
          <a:p>
            <a:pPr lvl="2" eaLnBrk="1" hangingPunct="1"/>
            <a:r>
              <a:rPr lang="zh-CN" altLang="en-US" dirty="0"/>
              <a:t>约束的复杂性：时间约束、资源约束、执行顺序约束和性能约束；</a:t>
            </a:r>
            <a:endParaRPr lang="en-US" altLang="zh-CN" dirty="0"/>
          </a:p>
          <a:p>
            <a:pPr lvl="2" eaLnBrk="1" hangingPunct="1"/>
            <a:r>
              <a:rPr lang="zh-CN" altLang="en-US" dirty="0"/>
              <a:t>具有短暂超载的特点：元件老化、环境动态变化、应用规模超载等引起；</a:t>
            </a:r>
            <a:endParaRPr lang="zh-CN" altLang="en-US" dirty="0"/>
          </a:p>
          <a:p>
            <a:pPr eaLnBrk="1" hangingPunct="1"/>
            <a:endParaRPr lang="zh-CN" altLang="en-US" dirty="0"/>
          </a:p>
        </p:txBody>
      </p:sp>
    </p:spTree>
  </p:cSld>
  <p:clrMapOvr>
    <a:masterClrMapping/>
  </p:clrMapOvr>
  <p:transition spd="med">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381000" y="1295400"/>
            <a:ext cx="8305800" cy="4602163"/>
          </a:xfrm>
        </p:spPr>
        <p:txBody>
          <a:bodyPr>
            <a:normAutofit/>
          </a:bodyPr>
          <a:lstStyle/>
          <a:p>
            <a:pPr lvl="1"/>
            <a:r>
              <a:rPr lang="zh-CN" altLang="zh-CN" dirty="0"/>
              <a:t>任务的时间属性</a:t>
            </a:r>
            <a:endParaRPr lang="en-US" altLang="zh-CN" dirty="0"/>
          </a:p>
          <a:p>
            <a:pPr lvl="2"/>
            <a:r>
              <a:rPr lang="zh-CN" altLang="zh-CN" dirty="0"/>
              <a:t>实时任务</a:t>
            </a:r>
            <a:r>
              <a:rPr lang="zh-CN" altLang="en-US" dirty="0"/>
              <a:t>；</a:t>
            </a:r>
            <a:endParaRPr lang="en-US" altLang="zh-CN" dirty="0"/>
          </a:p>
          <a:p>
            <a:pPr lvl="2"/>
            <a:r>
              <a:rPr lang="zh-CN" altLang="zh-CN" dirty="0"/>
              <a:t>不仅要具备传统的功能属性，同时还要具备包括时间约束、可靠性等的非功能属性。</a:t>
            </a:r>
            <a:endParaRPr lang="zh-CN" altLang="en-US" dirty="0"/>
          </a:p>
        </p:txBody>
      </p:sp>
      <p:pic>
        <p:nvPicPr>
          <p:cNvPr id="2" name="图片 1"/>
          <p:cNvPicPr>
            <a:picLocks noChangeAspect="1"/>
          </p:cNvPicPr>
          <p:nvPr/>
        </p:nvPicPr>
        <p:blipFill>
          <a:blip r:embed="rId1"/>
          <a:stretch>
            <a:fillRect/>
          </a:stretch>
        </p:blipFill>
        <p:spPr>
          <a:xfrm>
            <a:off x="2260282" y="3390328"/>
            <a:ext cx="4714875" cy="1704975"/>
          </a:xfrm>
          <a:prstGeom prst="rect">
            <a:avLst/>
          </a:prstGeom>
        </p:spPr>
      </p:pic>
    </p:spTree>
  </p:cSld>
  <p:clrMapOvr>
    <a:masterClrMapping/>
  </p:clrMapOvr>
  <p:transition spd="med">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152400" y="1295400"/>
            <a:ext cx="8534400" cy="4602163"/>
          </a:xfrm>
        </p:spPr>
        <p:txBody>
          <a:bodyPr>
            <a:normAutofit/>
          </a:bodyPr>
          <a:lstStyle/>
          <a:p>
            <a:pPr lvl="1">
              <a:lnSpc>
                <a:spcPct val="110000"/>
              </a:lnSpc>
            </a:pPr>
            <a:r>
              <a:rPr lang="zh-CN" altLang="en-US" dirty="0"/>
              <a:t>任务的调度特性</a:t>
            </a:r>
            <a:endParaRPr lang="en-US" altLang="zh-CN" dirty="0"/>
          </a:p>
          <a:p>
            <a:pPr lvl="2">
              <a:lnSpc>
                <a:spcPct val="110000"/>
              </a:lnSpc>
            </a:pPr>
            <a:r>
              <a:rPr lang="zh-CN" altLang="en-US"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（任务）</a:t>
            </a:r>
            <a:r>
              <a:rPr lang="zh-CN" altLang="zh-CN"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可调度</a:t>
            </a:r>
            <a:r>
              <a:rPr lang="zh-CN" altLang="zh-CN"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Feasible schedule</a:t>
            </a:r>
            <a:r>
              <a:rPr lang="zh-CN" altLang="zh-CN" dirty="0">
                <a:solidFill>
                  <a:schemeClr val="bg1"/>
                </a:solidFill>
                <a:latin typeface="Times New Roman" panose="02020603050405020304" pitchFamily="18" charset="0"/>
                <a:cs typeface="Times New Roman" panose="02020603050405020304" pitchFamily="18" charset="0"/>
              </a:rPr>
              <a:t>），对于每一个具有截止期要求的任务，不论何时，只要在释放时间时（后）启动，就都能够在截止期之前完成；</a:t>
            </a:r>
            <a:endParaRPr lang="zh-CN" altLang="zh-CN" dirty="0">
              <a:solidFill>
                <a:schemeClr val="bg1"/>
              </a:solidFill>
              <a:latin typeface="Times New Roman" panose="02020603050405020304" pitchFamily="18" charset="0"/>
              <a:cs typeface="Times New Roman" panose="02020603050405020304" pitchFamily="18" charset="0"/>
            </a:endParaRPr>
          </a:p>
          <a:p>
            <a:pPr lvl="2">
              <a:lnSpc>
                <a:spcPct val="110000"/>
              </a:lnSpc>
            </a:pPr>
            <a:r>
              <a:rPr lang="zh-CN" altLang="zh-CN" dirty="0">
                <a:solidFill>
                  <a:schemeClr val="bg1"/>
                </a:solidFill>
                <a:latin typeface="Times New Roman" panose="02020603050405020304" pitchFamily="18" charset="0"/>
                <a:ea typeface="KaiTi" panose="02010609060101010101" pitchFamily="49" charset="-122"/>
              </a:rPr>
              <a:t>可调度性</a:t>
            </a:r>
            <a:r>
              <a:rPr lang="zh-CN" altLang="zh-CN"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Schedulable</a:t>
            </a:r>
            <a:r>
              <a:rPr lang="zh-CN" altLang="zh-CN" dirty="0">
                <a:solidFill>
                  <a:schemeClr val="bg1"/>
                </a:solidFill>
                <a:latin typeface="Times New Roman" panose="02020603050405020304" pitchFamily="18" charset="0"/>
                <a:cs typeface="Times New Roman" panose="02020603050405020304" pitchFamily="18" charset="0"/>
              </a:rPr>
              <a:t>），对于一个调度算法，一组任务总是有可行的调度方案；如果一个系统中的所有任务都是可调度的，就可以说这个系统就是实时的；</a:t>
            </a:r>
            <a:endParaRPr lang="zh-CN" altLang="zh-CN" dirty="0">
              <a:solidFill>
                <a:schemeClr val="bg1"/>
              </a:solidFill>
              <a:latin typeface="Times New Roman" panose="02020603050405020304" pitchFamily="18" charset="0"/>
              <a:cs typeface="Times New Roman" panose="02020603050405020304" pitchFamily="18" charset="0"/>
            </a:endParaRPr>
          </a:p>
          <a:p>
            <a:pPr lvl="2">
              <a:lnSpc>
                <a:spcPct val="110000"/>
              </a:lnSpc>
            </a:pPr>
            <a:r>
              <a:rPr lang="zh-CN" altLang="zh-CN" dirty="0">
                <a:solidFill>
                  <a:schemeClr val="bg1"/>
                </a:solidFill>
                <a:latin typeface="Times New Roman" panose="02020603050405020304" pitchFamily="18" charset="0"/>
                <a:ea typeface="KaiTi" panose="02010609060101010101" pitchFamily="49" charset="-122"/>
              </a:rPr>
              <a:t>调度优化</a:t>
            </a:r>
            <a:r>
              <a:rPr lang="zh-CN" altLang="zh-CN"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Optimal Schedule</a:t>
            </a:r>
            <a:r>
              <a:rPr lang="zh-CN" altLang="zh-CN" dirty="0">
                <a:solidFill>
                  <a:schemeClr val="bg1"/>
                </a:solidFill>
                <a:latin typeface="Times New Roman" panose="02020603050405020304" pitchFamily="18" charset="0"/>
                <a:cs typeface="Times New Roman" panose="02020603050405020304" pitchFamily="18" charset="0"/>
              </a:rPr>
              <a:t>），只要存在，调度算法总是可以找到这个可行的调度序列；</a:t>
            </a:r>
            <a:endParaRPr lang="zh-CN" altLang="zh-CN" dirty="0">
              <a:solidFill>
                <a:schemeClr val="bg1"/>
              </a:solidFill>
              <a:latin typeface="Times New Roman" panose="02020603050405020304" pitchFamily="18" charset="0"/>
              <a:cs typeface="Times New Roman" panose="02020603050405020304" pitchFamily="18" charset="0"/>
            </a:endParaRPr>
          </a:p>
          <a:p>
            <a:pPr lvl="2">
              <a:lnSpc>
                <a:spcPct val="110000"/>
              </a:lnSpc>
            </a:pPr>
            <a:r>
              <a:rPr lang="zh-CN" altLang="zh-CN" dirty="0">
                <a:solidFill>
                  <a:schemeClr val="bg1"/>
                </a:solidFill>
                <a:latin typeface="Times New Roman" panose="02020603050405020304" pitchFamily="18" charset="0"/>
                <a:ea typeface="KaiTi" panose="02010609060101010101" pitchFamily="49" charset="-122"/>
              </a:rPr>
              <a:t>错失率</a:t>
            </a:r>
            <a:r>
              <a:rPr lang="zh-CN" altLang="zh-CN"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Miss rate</a:t>
            </a:r>
            <a:r>
              <a:rPr lang="zh-CN" altLang="zh-CN" dirty="0">
                <a:solidFill>
                  <a:schemeClr val="bg1"/>
                </a:solidFill>
                <a:latin typeface="Times New Roman" panose="02020603050405020304" pitchFamily="18" charset="0"/>
                <a:cs typeface="Times New Roman" panose="02020603050405020304" pitchFamily="18" charset="0"/>
              </a:rPr>
              <a:t>），已执行任务中，完成执行但超过截止期的任务所占的比例；</a:t>
            </a:r>
            <a:endParaRPr lang="zh-CN" altLang="zh-CN" dirty="0">
              <a:solidFill>
                <a:schemeClr val="bg1"/>
              </a:solidFill>
              <a:latin typeface="Times New Roman" panose="02020603050405020304" pitchFamily="18" charset="0"/>
              <a:cs typeface="Times New Roman" panose="02020603050405020304" pitchFamily="18" charset="0"/>
            </a:endParaRPr>
          </a:p>
          <a:p>
            <a:pPr lvl="2">
              <a:lnSpc>
                <a:spcPct val="110000"/>
              </a:lnSpc>
            </a:pPr>
            <a:r>
              <a:rPr lang="zh-CN" altLang="zh-CN" dirty="0">
                <a:solidFill>
                  <a:schemeClr val="bg1"/>
                </a:solidFill>
                <a:latin typeface="Times New Roman" panose="02020603050405020304" pitchFamily="18" charset="0"/>
                <a:ea typeface="KaiTi" panose="02010609060101010101" pitchFamily="49" charset="-122"/>
              </a:rPr>
              <a:t>丢失率</a:t>
            </a:r>
            <a:r>
              <a:rPr lang="zh-CN" altLang="zh-CN"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Loss rate</a:t>
            </a:r>
            <a:r>
              <a:rPr lang="zh-CN" altLang="zh-CN" dirty="0">
                <a:solidFill>
                  <a:schemeClr val="bg1"/>
                </a:solidFill>
                <a:latin typeface="Times New Roman" panose="02020603050405020304" pitchFamily="18" charset="0"/>
                <a:cs typeface="Times New Roman" panose="02020603050405020304" pitchFamily="18" charset="0"/>
              </a:rPr>
              <a:t>），丢弃的任务所占的比例；</a:t>
            </a:r>
            <a:endParaRPr lang="zh-CN" altLang="zh-CN" dirty="0">
              <a:solidFill>
                <a:schemeClr val="bg1"/>
              </a:solidFill>
              <a:latin typeface="Times New Roman" panose="02020603050405020304" pitchFamily="18" charset="0"/>
              <a:cs typeface="Times New Roman" panose="02020603050405020304" pitchFamily="18" charset="0"/>
            </a:endParaRPr>
          </a:p>
          <a:p>
            <a:pPr lvl="2">
              <a:lnSpc>
                <a:spcPct val="110000"/>
              </a:lnSpc>
            </a:pPr>
            <a:r>
              <a:rPr lang="zh-CN" altLang="zh-CN" dirty="0">
                <a:solidFill>
                  <a:schemeClr val="bg1"/>
                </a:solidFill>
                <a:latin typeface="Times New Roman" panose="02020603050405020304" pitchFamily="18" charset="0"/>
                <a:ea typeface="KaiTi" panose="02010609060101010101" pitchFamily="49" charset="-122"/>
              </a:rPr>
              <a:t>失效率</a:t>
            </a:r>
            <a:r>
              <a:rPr lang="zh-CN" altLang="zh-CN"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cs typeface="Times New Roman" panose="02020603050405020304" pitchFamily="18" charset="0"/>
              </a:rPr>
              <a:t>Invalid rate</a:t>
            </a:r>
            <a:r>
              <a:rPr lang="zh-CN" altLang="zh-CN" dirty="0">
                <a:solidFill>
                  <a:schemeClr val="bg1"/>
                </a:solidFill>
                <a:latin typeface="Times New Roman" panose="02020603050405020304" pitchFamily="18" charset="0"/>
                <a:cs typeface="Times New Roman" panose="02020603050405020304" pitchFamily="18" charset="0"/>
              </a:rPr>
              <a:t>），等于“错失率</a:t>
            </a:r>
            <a:r>
              <a:rPr lang="en-US" altLang="zh-CN" dirty="0">
                <a:solidFill>
                  <a:schemeClr val="bg1"/>
                </a:solidFill>
                <a:latin typeface="Times New Roman" panose="02020603050405020304" pitchFamily="18" charset="0"/>
                <a:cs typeface="Times New Roman" panose="02020603050405020304" pitchFamily="18" charset="0"/>
              </a:rPr>
              <a:t>+</a:t>
            </a:r>
            <a:r>
              <a:rPr lang="zh-CN" altLang="zh-CN" dirty="0">
                <a:solidFill>
                  <a:schemeClr val="bg1"/>
                </a:solidFill>
                <a:latin typeface="Times New Roman" panose="02020603050405020304" pitchFamily="18" charset="0"/>
                <a:cs typeface="Times New Roman" panose="02020603050405020304" pitchFamily="18" charset="0"/>
              </a:rPr>
              <a:t>丢失率”。</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533400" y="1295400"/>
            <a:ext cx="8305800" cy="4602163"/>
          </a:xfrm>
        </p:spPr>
        <p:txBody>
          <a:bodyPr/>
          <a:lstStyle/>
          <a:p>
            <a:pPr lvl="1">
              <a:lnSpc>
                <a:spcPct val="100000"/>
              </a:lnSpc>
              <a:defRPr/>
            </a:pPr>
            <a:r>
              <a:rPr lang="zh-CN" altLang="zh-CN" dirty="0"/>
              <a:t>硬实时</a:t>
            </a:r>
            <a:endParaRPr lang="en-US" altLang="zh-CN" dirty="0"/>
          </a:p>
          <a:p>
            <a:pPr lvl="2">
              <a:lnSpc>
                <a:spcPct val="100000"/>
              </a:lnSpc>
              <a:defRPr/>
            </a:pPr>
            <a:r>
              <a:rPr lang="zh-CN" altLang="en-US" dirty="0">
                <a:latin typeface="Times New Roman" panose="02020603050405020304" pitchFamily="18" charset="0"/>
                <a:cs typeface="Times New Roman" panose="02020603050405020304" pitchFamily="18" charset="0"/>
              </a:rPr>
              <a:t>截止期必须被满足</a:t>
            </a:r>
            <a:endParaRPr lang="en-US" altLang="zh-CN" dirty="0">
              <a:latin typeface="Times New Roman" panose="02020603050405020304" pitchFamily="18" charset="0"/>
              <a:cs typeface="Times New Roman" panose="02020603050405020304" pitchFamily="18" charset="0"/>
            </a:endParaRPr>
          </a:p>
          <a:p>
            <a:pPr lvl="3" algn="just">
              <a:lnSpc>
                <a:spcPct val="100000"/>
              </a:lnSpc>
              <a:defRPr/>
            </a:pPr>
            <a:r>
              <a:rPr lang="zh-CN" altLang="en-US" sz="1800" dirty="0">
                <a:solidFill>
                  <a:srgbClr val="006600"/>
                </a:solidFill>
              </a:rPr>
              <a:t>一个任务的截止期必须被满足</a:t>
            </a:r>
            <a:r>
              <a:rPr lang="en-US" altLang="zh-CN" sz="1800" dirty="0">
                <a:solidFill>
                  <a:srgbClr val="006600"/>
                </a:solidFill>
                <a:sym typeface="Wingdings" panose="05000000000000000000" pitchFamily="2" charset="2"/>
              </a:rPr>
              <a:t></a:t>
            </a:r>
            <a:r>
              <a:rPr lang="zh-CN" altLang="en-US" sz="1800" dirty="0">
                <a:solidFill>
                  <a:srgbClr val="006600"/>
                </a:solidFill>
                <a:sym typeface="Wingdings" panose="05000000000000000000" pitchFamily="2" charset="2"/>
              </a:rPr>
              <a:t>硬实时任务；</a:t>
            </a:r>
            <a:endParaRPr lang="en-US" altLang="zh-CN" sz="1800" dirty="0">
              <a:solidFill>
                <a:srgbClr val="006600"/>
              </a:solidFill>
            </a:endParaRPr>
          </a:p>
          <a:p>
            <a:pPr lvl="3" algn="just">
              <a:lnSpc>
                <a:spcPct val="100000"/>
              </a:lnSpc>
              <a:defRPr/>
            </a:pPr>
            <a:r>
              <a:rPr lang="zh-CN" altLang="en-US" sz="1800" dirty="0">
                <a:solidFill>
                  <a:srgbClr val="006600"/>
                </a:solidFill>
                <a:sym typeface="Wingdings" panose="05000000000000000000" pitchFamily="2" charset="2"/>
              </a:rPr>
              <a:t>如果任何截止期超越都会导致系统错误；</a:t>
            </a:r>
            <a:endParaRPr lang="en-US" altLang="zh-CN" sz="1800" dirty="0">
              <a:solidFill>
                <a:srgbClr val="006600"/>
              </a:solidFill>
            </a:endParaRPr>
          </a:p>
          <a:p>
            <a:pPr lvl="3" algn="just">
              <a:lnSpc>
                <a:spcPct val="100000"/>
              </a:lnSpc>
              <a:defRPr/>
            </a:pPr>
            <a:r>
              <a:rPr lang="zh-CN" altLang="en-US" sz="1800" dirty="0">
                <a:solidFill>
                  <a:srgbClr val="006600"/>
                </a:solidFill>
              </a:rPr>
              <a:t>因此，需要来验证是否每一个任务的截止期都能被满足。</a:t>
            </a:r>
            <a:endParaRPr lang="en-US" altLang="zh-CN" sz="1800" dirty="0">
              <a:solidFill>
                <a:srgbClr val="006600"/>
              </a:solidFill>
            </a:endParaRPr>
          </a:p>
          <a:p>
            <a:pPr lvl="2">
              <a:lnSpc>
                <a:spcPct val="100000"/>
              </a:lnSpc>
              <a:defRPr/>
            </a:pPr>
            <a:r>
              <a:rPr lang="zh-CN" altLang="en-US" dirty="0">
                <a:latin typeface="Times New Roman" panose="02020603050405020304" pitchFamily="18" charset="0"/>
                <a:cs typeface="Times New Roman" panose="02020603050405020304" pitchFamily="18" charset="0"/>
              </a:rPr>
              <a:t>硬实时系统</a:t>
            </a:r>
            <a:endParaRPr lang="en-US" altLang="zh-CN" dirty="0">
              <a:latin typeface="Times New Roman" panose="02020603050405020304" pitchFamily="18" charset="0"/>
              <a:cs typeface="Times New Roman" panose="02020603050405020304" pitchFamily="18" charset="0"/>
            </a:endParaRPr>
          </a:p>
          <a:p>
            <a:pPr lvl="3" algn="just">
              <a:lnSpc>
                <a:spcPct val="100000"/>
              </a:lnSpc>
              <a:defRPr/>
            </a:pPr>
            <a:r>
              <a:rPr lang="zh-CN" altLang="en-US" sz="1800" dirty="0">
                <a:solidFill>
                  <a:srgbClr val="006600"/>
                </a:solidFill>
              </a:rPr>
              <a:t>所有具有截止期的任务，其截止期都必须被满足，即所有实时任务都是硬实时任务</a:t>
            </a:r>
            <a:r>
              <a:rPr lang="en-US" altLang="zh-CN" sz="1800" dirty="0">
                <a:solidFill>
                  <a:srgbClr val="006600"/>
                </a:solidFill>
                <a:sym typeface="Wingdings" panose="05000000000000000000" pitchFamily="2" charset="2"/>
              </a:rPr>
              <a:t></a:t>
            </a:r>
            <a:r>
              <a:rPr lang="zh-CN" altLang="en-US" sz="1800" dirty="0">
                <a:solidFill>
                  <a:srgbClr val="006600"/>
                </a:solidFill>
                <a:sym typeface="Wingdings" panose="05000000000000000000" pitchFamily="2" charset="2"/>
              </a:rPr>
              <a:t>硬实时系统；</a:t>
            </a:r>
            <a:endParaRPr lang="en-US" altLang="zh-CN" sz="1800" dirty="0">
              <a:solidFill>
                <a:srgbClr val="006600"/>
              </a:solidFill>
              <a:sym typeface="Wingdings" panose="05000000000000000000" pitchFamily="2" charset="2"/>
            </a:endParaRPr>
          </a:p>
          <a:p>
            <a:pPr lvl="3" algn="just">
              <a:lnSpc>
                <a:spcPct val="100000"/>
              </a:lnSpc>
              <a:defRPr/>
            </a:pPr>
            <a:r>
              <a:rPr lang="zh-CN" altLang="en-US" sz="1800" dirty="0">
                <a:solidFill>
                  <a:srgbClr val="006600"/>
                </a:solidFill>
              </a:rPr>
              <a:t>例如：飞行控制、核电站控制。</a:t>
            </a:r>
            <a:endParaRPr lang="en-US" altLang="zh-CN" sz="1800" dirty="0">
              <a:solidFill>
                <a:srgbClr val="006600"/>
              </a:solidFill>
            </a:endParaRPr>
          </a:p>
          <a:p>
            <a:pPr lvl="2">
              <a:lnSpc>
                <a:spcPct val="100000"/>
              </a:lnSpc>
              <a:defRPr/>
            </a:pPr>
            <a:endParaRPr lang="zh-CN" altLang="en-US" dirty="0"/>
          </a:p>
        </p:txBody>
      </p:sp>
    </p:spTree>
  </p:cSld>
  <p:clrMapOvr>
    <a:masterClrMapping/>
  </p:clrMapOvr>
  <p:transition spd="med">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457200" y="1295400"/>
            <a:ext cx="8229600" cy="4602163"/>
          </a:xfrm>
        </p:spPr>
        <p:txBody>
          <a:bodyPr/>
          <a:lstStyle/>
          <a:p>
            <a:pPr lvl="1">
              <a:lnSpc>
                <a:spcPct val="100000"/>
              </a:lnSpc>
              <a:defRPr/>
            </a:pPr>
            <a:r>
              <a:rPr lang="zh-CN" altLang="en-US" dirty="0"/>
              <a:t>软实时</a:t>
            </a:r>
            <a:endParaRPr lang="en-US" altLang="zh-CN" dirty="0"/>
          </a:p>
          <a:p>
            <a:pPr lvl="2">
              <a:lnSpc>
                <a:spcPct val="100000"/>
              </a:lnSpc>
              <a:defRPr/>
            </a:pPr>
            <a:r>
              <a:rPr lang="zh-CN" altLang="en-US" dirty="0">
                <a:latin typeface="Times New Roman" panose="02020603050405020304" pitchFamily="18" charset="0"/>
                <a:cs typeface="Times New Roman" panose="02020603050405020304" pitchFamily="18" charset="0"/>
              </a:rPr>
              <a:t>软截止期允许被错过</a:t>
            </a:r>
            <a:endParaRPr lang="en-US" altLang="zh-CN" dirty="0">
              <a:latin typeface="Times New Roman" panose="02020603050405020304" pitchFamily="18" charset="0"/>
              <a:cs typeface="Times New Roman" panose="02020603050405020304" pitchFamily="18" charset="0"/>
            </a:endParaRPr>
          </a:p>
          <a:p>
            <a:pPr lvl="3" algn="just">
              <a:lnSpc>
                <a:spcPct val="100000"/>
              </a:lnSpc>
              <a:defRPr/>
            </a:pPr>
            <a:r>
              <a:rPr lang="zh-CN" altLang="en-US" sz="1800" dirty="0">
                <a:solidFill>
                  <a:srgbClr val="006600"/>
                </a:solidFill>
              </a:rPr>
              <a:t>一个任务的截止期被错过时，不会引发严重后果</a:t>
            </a:r>
            <a:r>
              <a:rPr lang="en-US" altLang="zh-CN" sz="1800" dirty="0">
                <a:solidFill>
                  <a:srgbClr val="006600"/>
                </a:solidFill>
                <a:sym typeface="Wingdings" panose="05000000000000000000" pitchFamily="2" charset="2"/>
              </a:rPr>
              <a:t></a:t>
            </a:r>
            <a:r>
              <a:rPr lang="zh-CN" altLang="en-US" sz="1800" dirty="0">
                <a:solidFill>
                  <a:srgbClr val="006600"/>
                </a:solidFill>
                <a:sym typeface="Wingdings" panose="05000000000000000000" pitchFamily="2" charset="2"/>
              </a:rPr>
              <a:t>软实时任务；</a:t>
            </a:r>
            <a:endParaRPr lang="en-US" altLang="zh-CN" sz="1800" dirty="0">
              <a:solidFill>
                <a:srgbClr val="006600"/>
              </a:solidFill>
              <a:sym typeface="Wingdings" panose="05000000000000000000" pitchFamily="2" charset="2"/>
            </a:endParaRPr>
          </a:p>
          <a:p>
            <a:pPr lvl="3" algn="just">
              <a:lnSpc>
                <a:spcPct val="100000"/>
              </a:lnSpc>
              <a:defRPr/>
            </a:pPr>
            <a:r>
              <a:rPr lang="zh-CN" altLang="en-US" sz="1800" dirty="0">
                <a:solidFill>
                  <a:srgbClr val="006600"/>
                </a:solidFill>
              </a:rPr>
              <a:t>完成时间超过截止期越久（滞后时间越长），逻辑结果的可信度越差</a:t>
            </a:r>
            <a:r>
              <a:rPr lang="en-US" altLang="zh-CN" sz="1800" dirty="0">
                <a:solidFill>
                  <a:srgbClr val="006600"/>
                </a:solidFill>
                <a:sym typeface="Wingdings" panose="05000000000000000000" pitchFamily="2" charset="2"/>
              </a:rPr>
              <a:t></a:t>
            </a:r>
            <a:r>
              <a:rPr lang="zh-CN" altLang="en-US" sz="1800" dirty="0">
                <a:solidFill>
                  <a:srgbClr val="006600"/>
                </a:solidFill>
                <a:sym typeface="Wingdings" panose="05000000000000000000" pitchFamily="2" charset="2"/>
              </a:rPr>
              <a:t>统计思想；</a:t>
            </a:r>
            <a:endParaRPr lang="en-US" altLang="zh-CN" sz="1800" b="1" dirty="0">
              <a:solidFill>
                <a:srgbClr val="006600"/>
              </a:solidFill>
            </a:endParaRPr>
          </a:p>
          <a:p>
            <a:pPr lvl="2">
              <a:lnSpc>
                <a:spcPct val="100000"/>
              </a:lnSpc>
              <a:defRPr/>
            </a:pPr>
            <a:r>
              <a:rPr lang="zh-CN" altLang="en-US" dirty="0">
                <a:latin typeface="Times New Roman" panose="02020603050405020304" pitchFamily="18" charset="0"/>
                <a:cs typeface="Times New Roman" panose="02020603050405020304" pitchFamily="18" charset="0"/>
              </a:rPr>
              <a:t>软实时系统</a:t>
            </a:r>
            <a:endParaRPr lang="en-US" altLang="zh-CN" dirty="0">
              <a:latin typeface="Times New Roman" panose="02020603050405020304" pitchFamily="18" charset="0"/>
              <a:cs typeface="Times New Roman" panose="02020603050405020304" pitchFamily="18" charset="0"/>
            </a:endParaRPr>
          </a:p>
          <a:p>
            <a:pPr lvl="3">
              <a:lnSpc>
                <a:spcPct val="100000"/>
              </a:lnSpc>
              <a:defRPr/>
            </a:pPr>
            <a:r>
              <a:rPr lang="zh-CN" altLang="en-US" dirty="0">
                <a:solidFill>
                  <a:srgbClr val="006600"/>
                </a:solidFill>
              </a:rPr>
              <a:t>存在一些任务为软实时任务的系统</a:t>
            </a:r>
            <a:r>
              <a:rPr lang="en-US" altLang="zh-CN" dirty="0">
                <a:solidFill>
                  <a:srgbClr val="006600"/>
                </a:solidFill>
                <a:sym typeface="Wingdings" panose="05000000000000000000" pitchFamily="2" charset="2"/>
              </a:rPr>
              <a:t></a:t>
            </a:r>
            <a:r>
              <a:rPr lang="zh-CN" altLang="en-US" dirty="0">
                <a:solidFill>
                  <a:srgbClr val="006600"/>
                </a:solidFill>
                <a:sym typeface="Wingdings" panose="05000000000000000000" pitchFamily="2" charset="2"/>
              </a:rPr>
              <a:t>软实时系统</a:t>
            </a:r>
            <a:r>
              <a:rPr lang="en-US" altLang="zh-CN" dirty="0">
                <a:solidFill>
                  <a:srgbClr val="006600"/>
                </a:solidFill>
              </a:rPr>
              <a:t>;</a:t>
            </a:r>
            <a:endParaRPr lang="en-US" altLang="zh-CN" dirty="0">
              <a:solidFill>
                <a:srgbClr val="006600"/>
              </a:solidFill>
            </a:endParaRPr>
          </a:p>
          <a:p>
            <a:pPr lvl="3">
              <a:lnSpc>
                <a:spcPct val="100000"/>
              </a:lnSpc>
              <a:defRPr/>
            </a:pPr>
            <a:r>
              <a:rPr lang="zh-CN" altLang="en-US" dirty="0">
                <a:solidFill>
                  <a:srgbClr val="006600"/>
                </a:solidFill>
              </a:rPr>
              <a:t>如多媒体应用等。</a:t>
            </a:r>
            <a:endParaRPr lang="en-US" altLang="zh-CN" dirty="0">
              <a:solidFill>
                <a:srgbClr val="006600"/>
              </a:solidFill>
            </a:endParaRPr>
          </a:p>
          <a:p>
            <a:pPr lvl="2">
              <a:lnSpc>
                <a:spcPct val="100000"/>
              </a:lnSpc>
              <a:defRPr/>
            </a:pPr>
            <a:endParaRPr lang="zh-CN" altLang="en-US" dirty="0"/>
          </a:p>
        </p:txBody>
      </p:sp>
    </p:spTree>
  </p:cSld>
  <p:clrMapOvr>
    <a:masterClrMapping/>
  </p:clrMapOvr>
  <p:transition spd="med">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标题 1"/>
          <p:cNvSpPr>
            <a:spLocks noGrp="1"/>
          </p:cNvSpPr>
          <p:nvPr>
            <p:ph type="title"/>
          </p:nvPr>
        </p:nvSpPr>
        <p:spPr>
          <a:xfrm>
            <a:off x="533400" y="533400"/>
            <a:ext cx="8229600" cy="557213"/>
          </a:xfrm>
        </p:spPr>
        <p:txBody>
          <a:bodyPr/>
          <a:lstStyle/>
          <a:p>
            <a:pPr algn="l"/>
            <a:r>
              <a:rPr lang="zh-CN" altLang="zh-CN" sz="2400"/>
              <a:t>内核服务机制</a:t>
            </a:r>
            <a:endParaRPr lang="zh-CN" altLang="en-US" sz="2400"/>
          </a:p>
        </p:txBody>
      </p:sp>
      <p:sp>
        <p:nvSpPr>
          <p:cNvPr id="6" name="内容占位符 2"/>
          <p:cNvSpPr>
            <a:spLocks noGrp="1"/>
          </p:cNvSpPr>
          <p:nvPr>
            <p:ph idx="1"/>
          </p:nvPr>
        </p:nvSpPr>
        <p:spPr>
          <a:xfrm>
            <a:off x="609600" y="1295400"/>
            <a:ext cx="8077200" cy="4602163"/>
          </a:xfrm>
        </p:spPr>
        <p:txBody>
          <a:bodyPr/>
          <a:lstStyle/>
          <a:p>
            <a:pPr marL="457200" indent="-457200">
              <a:buFont typeface="+mj-lt"/>
              <a:buAutoNum type="arabicPeriod"/>
              <a:defRPr/>
            </a:pPr>
            <a:r>
              <a:rPr lang="zh-CN" altLang="en-US" sz="2400" dirty="0"/>
              <a:t>任务管理</a:t>
            </a:r>
            <a:endParaRPr lang="en-US" altLang="zh-CN" sz="2400" dirty="0"/>
          </a:p>
          <a:p>
            <a:pPr lvl="1">
              <a:defRPr/>
            </a:pPr>
            <a:r>
              <a:rPr lang="zh-CN" altLang="zh-CN" sz="2000" dirty="0"/>
              <a:t>是操作系统内核的核心</a:t>
            </a:r>
            <a:r>
              <a:rPr lang="zh-CN" altLang="en-US" sz="2000" dirty="0"/>
              <a:t>，</a:t>
            </a:r>
            <a:r>
              <a:rPr lang="zh-CN" altLang="zh-CN" sz="2000" dirty="0"/>
              <a:t>涵盖了系统运行中依需要进行的任务创建、调度与删除等功能。</a:t>
            </a:r>
            <a:endParaRPr lang="en-US" altLang="zh-CN" sz="2000" dirty="0"/>
          </a:p>
          <a:p>
            <a:pPr lvl="1">
              <a:defRPr/>
            </a:pPr>
            <a:r>
              <a:rPr lang="zh-CN" altLang="en-US" sz="2000" b="1" dirty="0"/>
              <a:t>任务的基本操作</a:t>
            </a:r>
            <a:endParaRPr lang="en-US" altLang="zh-CN" sz="2000" b="1" dirty="0"/>
          </a:p>
          <a:p>
            <a:pPr lvl="2">
              <a:defRPr/>
            </a:pPr>
            <a:r>
              <a:rPr lang="zh-CN" altLang="zh-CN" sz="1800" dirty="0">
                <a:latin typeface="KaiTi" panose="02010609060101010101" pitchFamily="49" charset="-122"/>
                <a:ea typeface="KaiTi" panose="02010609060101010101" pitchFamily="49" charset="-122"/>
              </a:rPr>
              <a:t>任务创建</a:t>
            </a:r>
            <a:r>
              <a:rPr lang="zh-CN" altLang="en-US" sz="1800" dirty="0"/>
              <a:t>：</a:t>
            </a:r>
            <a:r>
              <a:rPr lang="zh-CN" altLang="zh-CN" sz="1800" dirty="0"/>
              <a:t>在内存中为任务控制块和栈分配空间，进而初始化并激活任务控制块</a:t>
            </a:r>
            <a:r>
              <a:rPr lang="zh-CN" altLang="en-US" sz="1800" dirty="0"/>
              <a:t>；</a:t>
            </a:r>
            <a:endParaRPr lang="en-US" altLang="zh-CN" sz="1800" dirty="0"/>
          </a:p>
          <a:p>
            <a:pPr lvl="2">
              <a:defRPr/>
            </a:pPr>
            <a:r>
              <a:rPr lang="zh-CN" altLang="zh-CN" sz="1800" dirty="0">
                <a:latin typeface="KaiTi" panose="02010609060101010101" pitchFamily="49" charset="-122"/>
                <a:ea typeface="KaiTi" panose="02010609060101010101" pitchFamily="49" charset="-122"/>
              </a:rPr>
              <a:t>任务删除</a:t>
            </a:r>
            <a:r>
              <a:rPr lang="zh-CN" altLang="en-US" sz="1800" dirty="0"/>
              <a:t>：</a:t>
            </a:r>
            <a:r>
              <a:rPr lang="zh-CN" altLang="zh-CN" sz="1800" dirty="0"/>
              <a:t>结束任务执行，删除任务实体并释放其所占用的资源</a:t>
            </a:r>
            <a:r>
              <a:rPr lang="zh-CN" altLang="en-US" sz="1800" dirty="0"/>
              <a:t>，或者挂起任务；</a:t>
            </a:r>
            <a:endParaRPr lang="en-US" altLang="zh-CN" sz="1800" dirty="0"/>
          </a:p>
          <a:p>
            <a:pPr lvl="2">
              <a:defRPr/>
            </a:pPr>
            <a:r>
              <a:rPr lang="zh-CN" altLang="zh-CN" sz="1800" dirty="0">
                <a:latin typeface="KaiTi" panose="02010609060101010101" pitchFamily="49" charset="-122"/>
                <a:ea typeface="KaiTi" panose="02010609060101010101" pitchFamily="49" charset="-122"/>
              </a:rPr>
              <a:t>任务控制</a:t>
            </a:r>
            <a:r>
              <a:rPr lang="zh-CN" altLang="en-US" sz="1800" dirty="0"/>
              <a:t>：软件中通过系统调用，</a:t>
            </a:r>
            <a:r>
              <a:rPr lang="zh-CN" altLang="zh-CN" sz="1800" dirty="0"/>
              <a:t>对任务运行状态进行动态控制</a:t>
            </a:r>
            <a:r>
              <a:rPr lang="zh-CN" altLang="en-US" sz="1800" dirty="0"/>
              <a:t>；</a:t>
            </a:r>
            <a:endParaRPr lang="en-US" altLang="zh-CN" sz="1800" dirty="0"/>
          </a:p>
          <a:p>
            <a:pPr lvl="3">
              <a:defRPr/>
            </a:pPr>
            <a:r>
              <a:rPr lang="zh-CN" altLang="en-US" sz="1600" dirty="0"/>
              <a:t>如</a:t>
            </a:r>
            <a:r>
              <a:rPr lang="en-US" altLang="zh-CN" sz="1600" dirty="0" err="1"/>
              <a:t>OSTaskChangePrio</a:t>
            </a:r>
            <a:r>
              <a:rPr lang="en-US" altLang="zh-CN" sz="1600" dirty="0"/>
              <a:t>( )</a:t>
            </a:r>
            <a:r>
              <a:rPr lang="zh-CN" altLang="en-US" sz="1600" dirty="0"/>
              <a:t>、</a:t>
            </a:r>
            <a:r>
              <a:rPr lang="en-US" altLang="zh-CN" sz="1600" dirty="0"/>
              <a:t> </a:t>
            </a:r>
            <a:r>
              <a:rPr lang="en-US" altLang="zh-CN" sz="1600" dirty="0" err="1"/>
              <a:t>taskPrioritySet</a:t>
            </a:r>
            <a:r>
              <a:rPr lang="en-US" altLang="zh-CN" sz="1600" dirty="0"/>
              <a:t>( )</a:t>
            </a:r>
            <a:endParaRPr lang="en-US" altLang="zh-CN" sz="1600" dirty="0"/>
          </a:p>
          <a:p>
            <a:pPr lvl="2">
              <a:defRPr/>
            </a:pPr>
            <a:endParaRPr lang="zh-CN" altLang="en-US" sz="1800" dirty="0"/>
          </a:p>
        </p:txBody>
      </p:sp>
    </p:spTree>
  </p:cSld>
  <p:clrMapOvr>
    <a:masterClrMapping/>
  </p:clrMapOvr>
  <p:transition spd="med">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46188"/>
            <a:ext cx="8077200" cy="4602162"/>
          </a:xfrm>
        </p:spPr>
        <p:txBody>
          <a:bodyPr/>
          <a:lstStyle/>
          <a:p>
            <a:pPr lvl="1">
              <a:lnSpc>
                <a:spcPct val="100000"/>
              </a:lnSpc>
              <a:defRPr/>
            </a:pPr>
            <a:r>
              <a:rPr lang="zh-CN" altLang="zh-CN" sz="2000" b="1" dirty="0"/>
              <a:t>任务调度</a:t>
            </a:r>
            <a:endParaRPr lang="en-US" altLang="zh-CN" sz="2000" b="1" dirty="0"/>
          </a:p>
          <a:p>
            <a:pPr lvl="2">
              <a:lnSpc>
                <a:spcPct val="100000"/>
              </a:lnSpc>
              <a:defRPr/>
            </a:pPr>
            <a:r>
              <a:rPr lang="zh-CN" altLang="zh-CN" sz="1800" dirty="0"/>
              <a:t>是任务管理的重要功能，由内核中的任务调度器根据具体的调度算法和策略对就绪队列中的任务进行调度管理。</a:t>
            </a:r>
            <a:endParaRPr lang="en-US" altLang="zh-CN" sz="1800" dirty="0"/>
          </a:p>
          <a:p>
            <a:pPr lvl="2">
              <a:lnSpc>
                <a:spcPct val="100000"/>
              </a:lnSpc>
              <a:defRPr/>
            </a:pPr>
            <a:r>
              <a:rPr lang="zh-CN" altLang="en-US" sz="1800" dirty="0"/>
              <a:t>典型调度算法</a:t>
            </a:r>
            <a:endParaRPr lang="en-US" altLang="zh-CN" sz="1800" dirty="0"/>
          </a:p>
          <a:p>
            <a:pPr lvl="3">
              <a:lnSpc>
                <a:spcPct val="100000"/>
              </a:lnSpc>
              <a:defRPr/>
            </a:pPr>
            <a:r>
              <a:rPr lang="zh-CN" altLang="zh-CN" sz="1800" dirty="0">
                <a:solidFill>
                  <a:srgbClr val="006600"/>
                </a:solidFill>
              </a:rPr>
              <a:t>单调速率调度（</a:t>
            </a:r>
            <a:r>
              <a:rPr lang="en-US" altLang="zh-CN" sz="1800" dirty="0">
                <a:solidFill>
                  <a:srgbClr val="006600"/>
                </a:solidFill>
              </a:rPr>
              <a:t>Rate Monotonic Scheduling, RM</a:t>
            </a:r>
            <a:r>
              <a:rPr lang="zh-CN" altLang="zh-CN" sz="1800" dirty="0">
                <a:solidFill>
                  <a:srgbClr val="006600"/>
                </a:solidFill>
              </a:rPr>
              <a:t>）</a:t>
            </a:r>
            <a:r>
              <a:rPr lang="zh-CN" altLang="en-US" sz="1800" dirty="0">
                <a:solidFill>
                  <a:srgbClr val="006600"/>
                </a:solidFill>
              </a:rPr>
              <a:t>，衍生的</a:t>
            </a:r>
            <a:r>
              <a:rPr lang="zh-CN" altLang="zh-CN" sz="1800" dirty="0">
                <a:solidFill>
                  <a:srgbClr val="006600"/>
                </a:solidFill>
              </a:rPr>
              <a:t>单调截止期调度（</a:t>
            </a:r>
            <a:r>
              <a:rPr lang="en-US" altLang="zh-CN" sz="1800" dirty="0">
                <a:solidFill>
                  <a:srgbClr val="006600"/>
                </a:solidFill>
              </a:rPr>
              <a:t>Deadline Monotonic Scheduling, DM</a:t>
            </a:r>
            <a:r>
              <a:rPr lang="zh-CN" altLang="zh-CN" sz="1800" dirty="0">
                <a:solidFill>
                  <a:srgbClr val="006600"/>
                </a:solidFill>
              </a:rPr>
              <a:t>）</a:t>
            </a:r>
            <a:endParaRPr lang="en-US" altLang="zh-CN" sz="1800" dirty="0">
              <a:solidFill>
                <a:srgbClr val="006600"/>
              </a:solidFill>
            </a:endParaRPr>
          </a:p>
          <a:p>
            <a:pPr lvl="3">
              <a:lnSpc>
                <a:spcPct val="100000"/>
              </a:lnSpc>
              <a:defRPr/>
            </a:pPr>
            <a:r>
              <a:rPr lang="zh-CN" altLang="zh-CN" sz="1800" dirty="0">
                <a:solidFill>
                  <a:srgbClr val="006600"/>
                </a:solidFill>
              </a:rPr>
              <a:t>最早截止期调度（</a:t>
            </a:r>
            <a:r>
              <a:rPr lang="en-US" altLang="zh-CN" sz="1800" dirty="0">
                <a:solidFill>
                  <a:srgbClr val="006600"/>
                </a:solidFill>
              </a:rPr>
              <a:t>Earliest Deadline First Scheduling, EDF</a:t>
            </a:r>
            <a:r>
              <a:rPr lang="zh-CN" altLang="zh-CN" sz="1800" dirty="0">
                <a:solidFill>
                  <a:srgbClr val="006600"/>
                </a:solidFill>
              </a:rPr>
              <a:t>）</a:t>
            </a:r>
            <a:endParaRPr lang="en-US" altLang="zh-CN" sz="1800" dirty="0">
              <a:solidFill>
                <a:srgbClr val="006600"/>
              </a:solidFill>
            </a:endParaRPr>
          </a:p>
          <a:p>
            <a:pPr lvl="3">
              <a:lnSpc>
                <a:spcPct val="100000"/>
              </a:lnSpc>
              <a:defRPr/>
            </a:pPr>
            <a:r>
              <a:rPr lang="zh-CN" altLang="zh-CN" sz="1800" dirty="0">
                <a:solidFill>
                  <a:srgbClr val="006600"/>
                </a:solidFill>
              </a:rPr>
              <a:t>轮转调度（</a:t>
            </a:r>
            <a:r>
              <a:rPr lang="en-US" altLang="zh-CN" sz="1800" dirty="0">
                <a:solidFill>
                  <a:srgbClr val="006600"/>
                </a:solidFill>
              </a:rPr>
              <a:t>Round Robin Scheduling</a:t>
            </a:r>
            <a:r>
              <a:rPr lang="zh-CN" altLang="zh-CN" sz="1800" dirty="0">
                <a:solidFill>
                  <a:srgbClr val="006600"/>
                </a:solidFill>
              </a:rPr>
              <a:t>，</a:t>
            </a:r>
            <a:r>
              <a:rPr lang="en-US" altLang="zh-CN" sz="1800" dirty="0">
                <a:solidFill>
                  <a:srgbClr val="006600"/>
                </a:solidFill>
              </a:rPr>
              <a:t>RR</a:t>
            </a:r>
            <a:r>
              <a:rPr lang="zh-CN" altLang="zh-CN" sz="1800" dirty="0">
                <a:solidFill>
                  <a:srgbClr val="006600"/>
                </a:solidFill>
              </a:rPr>
              <a:t>）</a:t>
            </a:r>
            <a:endParaRPr lang="en-US" altLang="zh-CN" sz="1800" b="1" dirty="0">
              <a:solidFill>
                <a:srgbClr val="006600"/>
              </a:solidFill>
            </a:endParaRPr>
          </a:p>
          <a:p>
            <a:pPr lvl="2">
              <a:lnSpc>
                <a:spcPct val="100000"/>
              </a:lnSpc>
              <a:defRPr/>
            </a:pPr>
            <a:endParaRPr lang="zh-CN" altLang="en-US" dirty="0">
              <a:solidFill>
                <a:srgbClr val="006600"/>
              </a:solidFill>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pPr>
            <a:r>
              <a:rPr lang="zh-CN" altLang="en-US" dirty="0">
                <a:solidFill>
                  <a:schemeClr val="accent2"/>
                </a:solidFill>
              </a:rPr>
              <a:t>功能</a:t>
            </a:r>
            <a:endParaRPr lang="en-US" altLang="zh-CN" dirty="0">
              <a:solidFill>
                <a:schemeClr val="accent2"/>
              </a:solidFill>
            </a:endParaRPr>
          </a:p>
          <a:p>
            <a:pPr lvl="1">
              <a:lnSpc>
                <a:spcPct val="90000"/>
              </a:lnSpc>
              <a:buClr>
                <a:srgbClr val="FF0000"/>
              </a:buClr>
            </a:pPr>
            <a:r>
              <a:rPr lang="zh-CN" altLang="en-US" dirty="0">
                <a:solidFill>
                  <a:schemeClr val="accent2"/>
                </a:solidFill>
              </a:rPr>
              <a:t>处理机管理</a:t>
            </a:r>
            <a:endParaRPr lang="zh-CN" altLang="en-US" dirty="0">
              <a:solidFill>
                <a:schemeClr val="accent2"/>
              </a:solidFill>
            </a:endParaRPr>
          </a:p>
          <a:p>
            <a:pPr lvl="2">
              <a:lnSpc>
                <a:spcPct val="90000"/>
              </a:lnSpc>
              <a:buClr>
                <a:srgbClr val="00FF00"/>
              </a:buClr>
            </a:pPr>
            <a:r>
              <a:rPr lang="zh-CN" altLang="en-US" dirty="0"/>
              <a:t>低速外设会使得</a:t>
            </a:r>
            <a:r>
              <a:rPr lang="en-US" altLang="zh-CN" dirty="0"/>
              <a:t>CPU</a:t>
            </a:r>
            <a:r>
              <a:rPr lang="zh-CN" altLang="en-US" dirty="0"/>
              <a:t>经常处于等待状态，管理的主要任务是提高</a:t>
            </a:r>
            <a:r>
              <a:rPr lang="en-US" altLang="zh-CN" dirty="0"/>
              <a:t>CPU</a:t>
            </a:r>
            <a:r>
              <a:rPr lang="zh-CN" altLang="en-US" dirty="0"/>
              <a:t>的利用率； </a:t>
            </a:r>
            <a:endParaRPr lang="zh-CN" altLang="en-US" dirty="0"/>
          </a:p>
          <a:p>
            <a:pPr lvl="1">
              <a:lnSpc>
                <a:spcPct val="90000"/>
              </a:lnSpc>
              <a:buClr>
                <a:srgbClr val="FF0000"/>
              </a:buClr>
            </a:pPr>
            <a:r>
              <a:rPr lang="zh-CN" altLang="en-US" dirty="0">
                <a:solidFill>
                  <a:srgbClr val="000099"/>
                </a:solidFill>
              </a:rPr>
              <a:t>任务调度</a:t>
            </a:r>
            <a:endParaRPr lang="zh-CN" altLang="en-US" dirty="0">
              <a:solidFill>
                <a:srgbClr val="000099"/>
              </a:solidFill>
            </a:endParaRPr>
          </a:p>
          <a:p>
            <a:pPr lvl="3">
              <a:lnSpc>
                <a:spcPct val="90000"/>
              </a:lnSpc>
              <a:spcBef>
                <a:spcPct val="10000"/>
              </a:spcBef>
              <a:spcAft>
                <a:spcPct val="10000"/>
              </a:spcAft>
              <a:buClr>
                <a:srgbClr val="0000FF"/>
              </a:buClr>
              <a:buSzPct val="90000"/>
              <a:buFont typeface="Wingdings" panose="05000000000000000000" pitchFamily="2" charset="2"/>
              <a:buChar char="o"/>
            </a:pPr>
            <a:r>
              <a:rPr kumimoji="1" lang="zh-CN" altLang="en-US" sz="2000" dirty="0"/>
              <a:t>管理多个任务并发运行；</a:t>
            </a:r>
            <a:endParaRPr kumimoji="1" lang="zh-CN" altLang="en-US" sz="2000" dirty="0"/>
          </a:p>
          <a:p>
            <a:pPr lvl="3">
              <a:lnSpc>
                <a:spcPct val="90000"/>
              </a:lnSpc>
              <a:spcBef>
                <a:spcPct val="10000"/>
              </a:spcBef>
              <a:spcAft>
                <a:spcPct val="10000"/>
              </a:spcAft>
              <a:buClr>
                <a:srgbClr val="0000FF"/>
              </a:buClr>
              <a:buSzPct val="90000"/>
              <a:buFont typeface="Wingdings" panose="05000000000000000000" pitchFamily="2" charset="2"/>
              <a:buChar char="o"/>
            </a:pPr>
            <a:r>
              <a:rPr kumimoji="1" lang="zh-CN" altLang="en-US" sz="2000" dirty="0"/>
              <a:t>任务处于运行、就绪或阻塞状态；</a:t>
            </a:r>
            <a:endParaRPr kumimoji="1" lang="zh-CN" altLang="en-US" sz="2000" dirty="0"/>
          </a:p>
          <a:p>
            <a:pPr lvl="3">
              <a:lnSpc>
                <a:spcPct val="90000"/>
              </a:lnSpc>
              <a:spcBef>
                <a:spcPct val="10000"/>
              </a:spcBef>
              <a:spcAft>
                <a:spcPct val="10000"/>
              </a:spcAft>
              <a:buClr>
                <a:srgbClr val="0000FF"/>
              </a:buClr>
              <a:buSzPct val="90000"/>
              <a:buFont typeface="Wingdings" panose="05000000000000000000" pitchFamily="2" charset="2"/>
              <a:buChar char="o"/>
            </a:pPr>
            <a:r>
              <a:rPr kumimoji="1" lang="zh-CN" altLang="en-US" sz="2000" dirty="0">
                <a:solidFill>
                  <a:srgbClr val="3333FF"/>
                </a:solidFill>
              </a:rPr>
              <a:t>调度程序</a:t>
            </a:r>
            <a:r>
              <a:rPr kumimoji="1" lang="zh-CN" altLang="en-US" sz="2000" dirty="0"/>
              <a:t>维护一个或多个跟踪每个任务状态的内部列表，并根据特定算法进行调度；</a:t>
            </a:r>
            <a:endParaRPr kumimoji="1" lang="zh-CN" altLang="en-US" sz="2000" dirty="0"/>
          </a:p>
          <a:p>
            <a:pPr lvl="3">
              <a:lnSpc>
                <a:spcPct val="90000"/>
              </a:lnSpc>
              <a:spcBef>
                <a:spcPct val="10000"/>
              </a:spcBef>
              <a:spcAft>
                <a:spcPct val="10000"/>
              </a:spcAft>
              <a:buClr>
                <a:srgbClr val="0000FF"/>
              </a:buClr>
              <a:buSzPct val="90000"/>
              <a:buFont typeface="Wingdings" panose="05000000000000000000" pitchFamily="2" charset="2"/>
              <a:buChar char="o"/>
            </a:pPr>
            <a:r>
              <a:rPr kumimoji="1" lang="zh-CN" altLang="en-US" sz="2000" dirty="0">
                <a:solidFill>
                  <a:srgbClr val="3333FF"/>
                </a:solidFill>
              </a:rPr>
              <a:t>任务切换包括：</a:t>
            </a:r>
            <a:r>
              <a:rPr kumimoji="1" lang="zh-CN" altLang="en-US" sz="2000" dirty="0"/>
              <a:t>保存当前任务的上下文到任务控制块、选择下一任务、加载下一任务的上下文、恢复下一任务执行；</a:t>
            </a:r>
            <a:endParaRPr kumimoji="1" lang="zh-CN" altLang="en-US" sz="2000" dirty="0"/>
          </a:p>
          <a:p>
            <a:endParaRPr lang="zh-CN" altLang="en-US" sz="28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pPr marL="457200" indent="-457200">
              <a:lnSpc>
                <a:spcPct val="100000"/>
              </a:lnSpc>
              <a:buFont typeface="Arial" panose="020B0604020202020204" pitchFamily="34" charset="0"/>
              <a:buAutoNum type="arabicPeriod" startAt="2"/>
            </a:pPr>
            <a:r>
              <a:rPr lang="zh-CN" altLang="zh-CN" sz="2400" dirty="0"/>
              <a:t>时钟管理服务</a:t>
            </a:r>
            <a:endParaRPr lang="en-US" altLang="zh-CN" sz="2400" dirty="0"/>
          </a:p>
          <a:p>
            <a:pPr lvl="1">
              <a:lnSpc>
                <a:spcPct val="100000"/>
              </a:lnSpc>
            </a:pPr>
            <a:r>
              <a:rPr lang="zh-CN" altLang="zh-CN" sz="2000" dirty="0"/>
              <a:t>时钟服务</a:t>
            </a:r>
            <a:endParaRPr lang="en-US" altLang="zh-CN" sz="2000" dirty="0"/>
          </a:p>
          <a:p>
            <a:pPr lvl="2">
              <a:lnSpc>
                <a:spcPct val="100000"/>
              </a:lnSpc>
            </a:pPr>
            <a:r>
              <a:rPr lang="zh-CN" altLang="zh-CN" sz="1800" dirty="0"/>
              <a:t>嵌入式系统硬件为内核提供了一个系统定时器以计算时间的流逝</a:t>
            </a:r>
            <a:r>
              <a:rPr lang="zh-CN" altLang="en-US" sz="1800" dirty="0"/>
              <a:t>；</a:t>
            </a:r>
            <a:endParaRPr lang="en-US" altLang="zh-CN" sz="1800" dirty="0"/>
          </a:p>
          <a:p>
            <a:pPr lvl="2">
              <a:lnSpc>
                <a:spcPct val="100000"/>
              </a:lnSpc>
            </a:pPr>
            <a:r>
              <a:rPr lang="zh-CN" altLang="zh-CN" sz="1800" dirty="0"/>
              <a:t>系统定时器以某种频率自行触发时钟中断，这个频率称作</a:t>
            </a:r>
            <a:r>
              <a:rPr lang="zh-CN" altLang="zh-CN" sz="1800" dirty="0">
                <a:latin typeface="KaiTi" panose="02010609060101010101" pitchFamily="49" charset="-122"/>
                <a:ea typeface="KaiTi" panose="02010609060101010101" pitchFamily="49" charset="-122"/>
              </a:rPr>
              <a:t>时钟频率</a:t>
            </a:r>
            <a:r>
              <a:rPr lang="zh-CN" altLang="zh-CN" sz="1800" dirty="0"/>
              <a:t>（</a:t>
            </a:r>
            <a:r>
              <a:rPr lang="en-US" altLang="zh-CN" sz="1800" dirty="0"/>
              <a:t>Hz</a:t>
            </a:r>
            <a:r>
              <a:rPr lang="zh-CN" altLang="zh-CN" sz="1800" dirty="0"/>
              <a:t>），又称</a:t>
            </a:r>
            <a:r>
              <a:rPr lang="zh-CN" altLang="zh-CN" sz="1800" dirty="0">
                <a:latin typeface="KaiTi" panose="02010609060101010101" pitchFamily="49" charset="-122"/>
                <a:ea typeface="KaiTi" panose="02010609060101010101" pitchFamily="49" charset="-122"/>
              </a:rPr>
              <a:t>系统定时器频率</a:t>
            </a:r>
            <a:r>
              <a:rPr lang="zh-CN" altLang="zh-CN" sz="1800" dirty="0"/>
              <a:t>、</a:t>
            </a:r>
            <a:r>
              <a:rPr lang="zh-CN" altLang="zh-CN" sz="1800" dirty="0">
                <a:latin typeface="KaiTi" panose="02010609060101010101" pitchFamily="49" charset="-122"/>
                <a:ea typeface="KaiTi" panose="02010609060101010101" pitchFamily="49" charset="-122"/>
              </a:rPr>
              <a:t>节拍率</a:t>
            </a:r>
            <a:r>
              <a:rPr lang="zh-CN" altLang="zh-CN" sz="1800" dirty="0"/>
              <a:t>（</a:t>
            </a:r>
            <a:r>
              <a:rPr lang="en-US" altLang="zh-CN" sz="1800" dirty="0"/>
              <a:t>Tick Rate</a:t>
            </a:r>
            <a:r>
              <a:rPr lang="zh-CN" altLang="zh-CN" sz="1800" dirty="0"/>
              <a:t>）</a:t>
            </a:r>
            <a:r>
              <a:rPr lang="zh-CN" altLang="en-US" sz="1800" dirty="0"/>
              <a:t>；</a:t>
            </a:r>
            <a:endParaRPr lang="en-US" altLang="zh-CN" sz="1800" dirty="0"/>
          </a:p>
          <a:p>
            <a:pPr lvl="2">
              <a:lnSpc>
                <a:spcPct val="100000"/>
              </a:lnSpc>
            </a:pPr>
            <a:r>
              <a:rPr lang="zh-CN" altLang="zh-CN" sz="1800" dirty="0"/>
              <a:t>系统时钟连续两次时钟中断的间隔时间，称作</a:t>
            </a:r>
            <a:r>
              <a:rPr lang="zh-CN" altLang="zh-CN" sz="1800" dirty="0">
                <a:latin typeface="KaiTi" panose="02010609060101010101" pitchFamily="49" charset="-122"/>
                <a:ea typeface="KaiTi" panose="02010609060101010101" pitchFamily="49" charset="-122"/>
              </a:rPr>
              <a:t>节拍</a:t>
            </a:r>
            <a:r>
              <a:rPr lang="zh-CN" altLang="zh-CN" sz="1800" dirty="0"/>
              <a:t>（</a:t>
            </a:r>
            <a:r>
              <a:rPr lang="en-US" altLang="zh-CN" sz="1800" dirty="0"/>
              <a:t>Tick</a:t>
            </a:r>
            <a:r>
              <a:rPr lang="zh-CN" altLang="zh-CN" sz="1800" dirty="0"/>
              <a:t>），等于节拍率分之一</a:t>
            </a:r>
            <a:r>
              <a:rPr lang="zh-CN" altLang="en-US" sz="1800" dirty="0"/>
              <a:t>；</a:t>
            </a:r>
            <a:endParaRPr lang="en-US" altLang="zh-CN" sz="1800" dirty="0"/>
          </a:p>
          <a:p>
            <a:pPr lvl="2">
              <a:lnSpc>
                <a:spcPct val="100000"/>
              </a:lnSpc>
            </a:pPr>
            <a:endParaRPr lang="en-US" altLang="zh-CN" sz="1800" dirty="0"/>
          </a:p>
          <a:p>
            <a:pPr lvl="2">
              <a:lnSpc>
                <a:spcPct val="100000"/>
              </a:lnSpc>
            </a:pPr>
            <a:r>
              <a:rPr lang="zh-CN" altLang="en-US" sz="1800" dirty="0"/>
              <a:t>内核中与</a:t>
            </a:r>
            <a:r>
              <a:rPr lang="zh-CN" altLang="zh-CN" sz="1800" dirty="0"/>
              <a:t>时间相关的服务或函数，大都以</a:t>
            </a:r>
            <a:r>
              <a:rPr lang="en-US" altLang="zh-CN" sz="1800" dirty="0"/>
              <a:t>Tick</a:t>
            </a:r>
            <a:r>
              <a:rPr lang="zh-CN" altLang="zh-CN" sz="1800" dirty="0"/>
              <a:t>作为参数。</a:t>
            </a:r>
            <a:endParaRPr lang="zh-CN" altLang="en-US" sz="1800" dirty="0"/>
          </a:p>
        </p:txBody>
      </p:sp>
      <p:sp>
        <p:nvSpPr>
          <p:cNvPr id="6" name="矩形 5"/>
          <p:cNvSpPr/>
          <p:nvPr/>
        </p:nvSpPr>
        <p:spPr>
          <a:xfrm>
            <a:off x="533400" y="4819650"/>
            <a:ext cx="8229600" cy="1200150"/>
          </a:xfrm>
          <a:prstGeom prst="rect">
            <a:avLst/>
          </a:prstGeom>
          <a:solidFill>
            <a:srgbClr val="006600"/>
          </a:solidFill>
        </p:spPr>
        <p:txBody>
          <a:bodyPr>
            <a:spAutoFit/>
          </a:bodyPr>
          <a:lstStyle/>
          <a:p>
            <a:pPr algn="just">
              <a:defRPr/>
            </a:pPr>
            <a:r>
              <a:rPr lang="en-US" altLang="zh-CN" sz="1800" kern="100" dirty="0">
                <a:latin typeface="Times New Roman" panose="02020603050405020304" pitchFamily="18" charset="0"/>
              </a:rPr>
              <a:t>VxWorks</a:t>
            </a:r>
            <a:r>
              <a:rPr lang="zh-CN" altLang="zh-CN" sz="1800" kern="100" dirty="0">
                <a:latin typeface="Times New Roman" panose="02020603050405020304" pitchFamily="18" charset="0"/>
                <a:cs typeface="Times New Roman" panose="02020603050405020304" pitchFamily="18" charset="0"/>
              </a:rPr>
              <a:t>内核中，基于宏</a:t>
            </a:r>
            <a:r>
              <a:rPr lang="en-US" altLang="zh-CN" sz="1800" kern="100" dirty="0">
                <a:latin typeface="Times New Roman" panose="02020603050405020304" pitchFamily="18" charset="0"/>
              </a:rPr>
              <a:t>SYS_CLK_RATE</a:t>
            </a:r>
            <a:r>
              <a:rPr lang="zh-CN" altLang="zh-CN" sz="1800" kern="100" dirty="0">
                <a:latin typeface="Times New Roman" panose="02020603050405020304" pitchFamily="18" charset="0"/>
                <a:cs typeface="Times New Roman" panose="02020603050405020304" pitchFamily="18" charset="0"/>
              </a:rPr>
              <a:t>来定义</a:t>
            </a:r>
            <a:r>
              <a:rPr lang="en-US" altLang="zh-CN" sz="1800" kern="100" dirty="0">
                <a:latin typeface="Times New Roman" panose="02020603050405020304" pitchFamily="18" charset="0"/>
              </a:rPr>
              <a:t>Tick</a:t>
            </a:r>
            <a:r>
              <a:rPr lang="zh-CN" altLang="zh-CN" sz="1800" kern="100" dirty="0">
                <a:latin typeface="Times New Roman" panose="02020603050405020304" pitchFamily="18" charset="0"/>
                <a:cs typeface="Times New Roman" panose="02020603050405020304" pitchFamily="18" charset="0"/>
              </a:rPr>
              <a:t>的时间长度，即每个</a:t>
            </a:r>
            <a:r>
              <a:rPr lang="en-US" altLang="zh-CN" sz="1800" kern="100" dirty="0">
                <a:latin typeface="Times New Roman" panose="02020603050405020304" pitchFamily="18" charset="0"/>
              </a:rPr>
              <a:t>Tick</a:t>
            </a:r>
            <a:r>
              <a:rPr lang="zh-CN" altLang="zh-CN" sz="1800" kern="100" dirty="0">
                <a:latin typeface="Times New Roman" panose="02020603050405020304" pitchFamily="18" charset="0"/>
                <a:cs typeface="Times New Roman" panose="02020603050405020304" pitchFamily="18" charset="0"/>
              </a:rPr>
              <a:t>时长为（</a:t>
            </a:r>
            <a:r>
              <a:rPr lang="en-US" altLang="zh-CN" sz="1800" kern="100" dirty="0">
                <a:latin typeface="Times New Roman" panose="02020603050405020304" pitchFamily="18" charset="0"/>
              </a:rPr>
              <a:t>1/SYS_CLK_RATE</a:t>
            </a:r>
            <a:r>
              <a:rPr lang="zh-CN" altLang="zh-CN" sz="1800" kern="100" dirty="0">
                <a:latin typeface="Times New Roman" panose="02020603050405020304" pitchFamily="18" charset="0"/>
                <a:cs typeface="Times New Roman" panose="02020603050405020304" pitchFamily="18" charset="0"/>
              </a:rPr>
              <a:t>）秒。</a:t>
            </a:r>
            <a:endParaRPr lang="en-US" altLang="zh-CN" sz="1800" kern="100" dirty="0">
              <a:latin typeface="Times New Roman" panose="02020603050405020304" pitchFamily="18" charset="0"/>
              <a:cs typeface="Times New Roman" panose="02020603050405020304" pitchFamily="18" charset="0"/>
            </a:endParaRPr>
          </a:p>
          <a:p>
            <a:pPr algn="just">
              <a:defRPr/>
            </a:pPr>
            <a:r>
              <a:rPr lang="zh-CN" altLang="zh-CN" sz="1800" dirty="0"/>
              <a:t>提供了三个基本的定时器时钟（</a:t>
            </a:r>
            <a:r>
              <a:rPr lang="en-US" altLang="zh-CN" sz="1800" dirty="0"/>
              <a:t>Timer</a:t>
            </a:r>
            <a:r>
              <a:rPr lang="zh-CN" altLang="zh-CN" sz="1800" dirty="0"/>
              <a:t>）类型，分别用作系统时钟（</a:t>
            </a:r>
            <a:r>
              <a:rPr lang="en-US" altLang="zh-CN" sz="1800" dirty="0" err="1"/>
              <a:t>sysClk</a:t>
            </a:r>
            <a:r>
              <a:rPr lang="zh-CN" altLang="zh-CN" sz="1800" dirty="0"/>
              <a:t>）、辅助时钟（</a:t>
            </a:r>
            <a:r>
              <a:rPr lang="en-US" altLang="zh-CN" sz="1800" dirty="0" err="1"/>
              <a:t>sysAuxClk</a:t>
            </a:r>
            <a:r>
              <a:rPr lang="zh-CN" altLang="zh-CN" sz="1800" dirty="0"/>
              <a:t>）和时间戳（</a:t>
            </a:r>
            <a:r>
              <a:rPr lang="en-US" altLang="zh-CN" sz="1800" dirty="0"/>
              <a:t>Timestamp</a:t>
            </a:r>
            <a:r>
              <a:rPr lang="zh-CN" altLang="zh-CN" sz="1800" dirty="0"/>
              <a:t>）时钟</a:t>
            </a:r>
            <a:r>
              <a:rPr lang="zh-CN" altLang="en-US" sz="1800" dirty="0"/>
              <a:t>。</a:t>
            </a:r>
            <a:endParaRPr lang="zh-CN" altLang="en-US" sz="1800" dirty="0"/>
          </a:p>
        </p:txBody>
      </p:sp>
    </p:spTree>
  </p:cSld>
  <p:clrMapOvr>
    <a:masterClrMapping/>
  </p:clrMapOvr>
  <p:transition spd="med">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01000" cy="3133725"/>
          </a:xfrm>
        </p:spPr>
        <p:txBody>
          <a:bodyPr/>
          <a:lstStyle/>
          <a:p>
            <a:pPr lvl="1">
              <a:lnSpc>
                <a:spcPct val="100000"/>
              </a:lnSpc>
              <a:defRPr/>
            </a:pPr>
            <a:r>
              <a:rPr lang="zh-CN" altLang="zh-CN" sz="2000" dirty="0"/>
              <a:t>延时服务</a:t>
            </a:r>
            <a:endParaRPr lang="en-US" altLang="zh-CN" sz="2000" dirty="0"/>
          </a:p>
          <a:p>
            <a:pPr lvl="2">
              <a:lnSpc>
                <a:spcPct val="100000"/>
              </a:lnSpc>
              <a:defRPr/>
            </a:pPr>
            <a:r>
              <a:rPr lang="zh-CN" altLang="zh-CN" sz="1800" dirty="0"/>
              <a:t>是一种让任务执行推迟一段时间再执行的内核机制</a:t>
            </a:r>
            <a:r>
              <a:rPr lang="zh-CN" altLang="en-US" sz="1800" dirty="0"/>
              <a:t>；</a:t>
            </a:r>
            <a:endParaRPr lang="en-US" altLang="zh-CN" sz="1800" dirty="0"/>
          </a:p>
          <a:p>
            <a:pPr lvl="2">
              <a:lnSpc>
                <a:spcPct val="100000"/>
              </a:lnSpc>
              <a:defRPr/>
            </a:pPr>
            <a:r>
              <a:rPr lang="zh-CN" altLang="zh-CN" sz="1800" dirty="0"/>
              <a:t>本质</a:t>
            </a:r>
            <a:r>
              <a:rPr lang="zh-CN" altLang="en-US" sz="1800" dirty="0"/>
              <a:t>上</a:t>
            </a:r>
            <a:r>
              <a:rPr lang="zh-CN" altLang="zh-CN" sz="1800" dirty="0"/>
              <a:t>，让当前执行的任务主动让出处理器，在等待特定时间之后再由内核调度该任务恢复执行</a:t>
            </a:r>
            <a:r>
              <a:rPr lang="zh-CN" altLang="en-US" sz="1800" dirty="0"/>
              <a:t>；</a:t>
            </a:r>
            <a:endParaRPr lang="en-US" altLang="zh-CN" sz="1800" dirty="0"/>
          </a:p>
          <a:p>
            <a:pPr lvl="2">
              <a:lnSpc>
                <a:spcPct val="100000"/>
              </a:lnSpc>
              <a:defRPr/>
            </a:pPr>
            <a:endParaRPr lang="en-US" altLang="zh-CN" sz="1800" dirty="0"/>
          </a:p>
          <a:p>
            <a:pPr lvl="2">
              <a:lnSpc>
                <a:spcPct val="100000"/>
              </a:lnSpc>
              <a:defRPr/>
            </a:pPr>
            <a:r>
              <a:rPr lang="zh-CN" altLang="en-US" sz="1800" dirty="0"/>
              <a:t>目的</a:t>
            </a:r>
            <a:endParaRPr lang="en-US" altLang="zh-CN" sz="1800" dirty="0"/>
          </a:p>
          <a:p>
            <a:pPr lvl="3">
              <a:lnSpc>
                <a:spcPct val="100000"/>
              </a:lnSpc>
              <a:defRPr/>
            </a:pPr>
            <a:r>
              <a:rPr lang="zh-CN" altLang="zh-CN" sz="1800" dirty="0"/>
              <a:t>让任务休眠一段时间再执行，可用于设计周期性任务；</a:t>
            </a:r>
            <a:endParaRPr lang="en-US" altLang="zh-CN" sz="1800" dirty="0"/>
          </a:p>
          <a:p>
            <a:pPr lvl="3">
              <a:lnSpc>
                <a:spcPct val="100000"/>
              </a:lnSpc>
              <a:defRPr/>
            </a:pPr>
            <a:r>
              <a:rPr lang="zh-CN" altLang="zh-CN" sz="1800" dirty="0"/>
              <a:t>进行一些特殊的软件处理</a:t>
            </a:r>
            <a:r>
              <a:rPr lang="zh-CN" altLang="en-US" sz="1800" dirty="0"/>
              <a:t>，如软件消抖。</a:t>
            </a:r>
            <a:endParaRPr lang="en-US" altLang="zh-CN" sz="1800" dirty="0"/>
          </a:p>
          <a:p>
            <a:pPr lvl="2">
              <a:lnSpc>
                <a:spcPct val="100000"/>
              </a:lnSpc>
              <a:defRPr/>
            </a:pPr>
            <a:endParaRPr lang="zh-CN" altLang="en-US" sz="1800" dirty="0"/>
          </a:p>
        </p:txBody>
      </p:sp>
      <p:sp>
        <p:nvSpPr>
          <p:cNvPr id="6" name="矩形 5"/>
          <p:cNvSpPr>
            <a:spLocks noChangeArrowheads="1"/>
          </p:cNvSpPr>
          <p:nvPr/>
        </p:nvSpPr>
        <p:spPr bwMode="auto">
          <a:xfrm>
            <a:off x="495300" y="4187952"/>
            <a:ext cx="8229600" cy="646113"/>
          </a:xfrm>
          <a:prstGeom prst="rect">
            <a:avLst/>
          </a:prstGeom>
          <a:solidFill>
            <a:srgbClr val="006600"/>
          </a:solidFill>
          <a:ln>
            <a:noFill/>
          </a:ln>
        </p:spPr>
        <p:txBody>
          <a:bodyP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nSpc>
                <a:spcPct val="100000"/>
              </a:lnSpc>
              <a:spcBef>
                <a:spcPct val="0"/>
              </a:spcBef>
              <a:spcAft>
                <a:spcPct val="0"/>
              </a:spcAft>
              <a:buClrTx/>
              <a:buSzTx/>
              <a:buFontTx/>
              <a:buNone/>
            </a:pPr>
            <a:r>
              <a:rPr kumimoji="0" lang="zh-CN" altLang="en-US" sz="1800" b="0" dirty="0">
                <a:solidFill>
                  <a:schemeClr val="tx1"/>
                </a:solidFill>
              </a:rPr>
              <a:t>使用延时函数</a:t>
            </a:r>
            <a:r>
              <a:rPr kumimoji="0" lang="en-US" altLang="zh-CN" sz="1800" b="0" dirty="0">
                <a:solidFill>
                  <a:schemeClr val="tx1"/>
                </a:solidFill>
              </a:rPr>
              <a:t>Delay(</a:t>
            </a:r>
            <a:r>
              <a:rPr kumimoji="0" lang="en-US" altLang="zh-CN" sz="1800" b="0" dirty="0" err="1">
                <a:solidFill>
                  <a:schemeClr val="tx1"/>
                </a:solidFill>
              </a:rPr>
              <a:t>ms</a:t>
            </a:r>
            <a:r>
              <a:rPr kumimoji="0" lang="en-US" altLang="zh-CN" sz="1800" b="0" dirty="0">
                <a:solidFill>
                  <a:schemeClr val="tx1"/>
                </a:solidFill>
              </a:rPr>
              <a:t>)</a:t>
            </a:r>
            <a:r>
              <a:rPr kumimoji="0" lang="zh-CN" altLang="en-US" sz="1800" b="0" dirty="0">
                <a:solidFill>
                  <a:schemeClr val="tx1"/>
                </a:solidFill>
              </a:rPr>
              <a:t>、</a:t>
            </a:r>
            <a:r>
              <a:rPr kumimoji="0" lang="en-US" altLang="zh-CN" sz="1800" b="0" dirty="0" err="1">
                <a:solidFill>
                  <a:schemeClr val="tx1"/>
                </a:solidFill>
              </a:rPr>
              <a:t>taskDelay</a:t>
            </a:r>
            <a:r>
              <a:rPr kumimoji="0" lang="en-US" altLang="zh-CN" sz="1800" b="0" dirty="0">
                <a:solidFill>
                  <a:schemeClr val="tx1"/>
                </a:solidFill>
              </a:rPr>
              <a:t>(</a:t>
            </a:r>
            <a:r>
              <a:rPr kumimoji="0" lang="en-US" altLang="zh-CN" sz="1800" b="0" dirty="0" err="1">
                <a:solidFill>
                  <a:schemeClr val="tx1"/>
                </a:solidFill>
              </a:rPr>
              <a:t>ms</a:t>
            </a:r>
            <a:r>
              <a:rPr kumimoji="0" lang="en-US" altLang="zh-CN" sz="1800" b="0" dirty="0">
                <a:solidFill>
                  <a:schemeClr val="tx1"/>
                </a:solidFill>
              </a:rPr>
              <a:t>)</a:t>
            </a:r>
            <a:r>
              <a:rPr kumimoji="0" lang="zh-CN" altLang="en-US" sz="1800" b="0" dirty="0">
                <a:solidFill>
                  <a:schemeClr val="tx1"/>
                </a:solidFill>
              </a:rPr>
              <a:t>、</a:t>
            </a:r>
            <a:r>
              <a:rPr kumimoji="0" lang="en-US" altLang="zh-CN" sz="1800" b="0" dirty="0" err="1">
                <a:solidFill>
                  <a:schemeClr val="tx1"/>
                </a:solidFill>
              </a:rPr>
              <a:t>OSTimeDly</a:t>
            </a:r>
            <a:r>
              <a:rPr kumimoji="0" lang="en-US" altLang="zh-CN" sz="1800" b="0" dirty="0">
                <a:solidFill>
                  <a:schemeClr val="tx1"/>
                </a:solidFill>
              </a:rPr>
              <a:t>(n)</a:t>
            </a:r>
            <a:r>
              <a:rPr kumimoji="0" lang="zh-CN" altLang="en-US" sz="1800" b="0" dirty="0">
                <a:solidFill>
                  <a:schemeClr val="tx1"/>
                </a:solidFill>
              </a:rPr>
              <a:t>、</a:t>
            </a:r>
            <a:r>
              <a:rPr kumimoji="0" lang="en-US" altLang="zh-CN" sz="1800" b="0" dirty="0">
                <a:solidFill>
                  <a:schemeClr val="tx1"/>
                </a:solidFill>
              </a:rPr>
              <a:t>sleep(s)</a:t>
            </a:r>
            <a:r>
              <a:rPr kumimoji="0" lang="zh-CN" altLang="en-US" sz="1800" b="0" dirty="0">
                <a:solidFill>
                  <a:schemeClr val="tx1"/>
                </a:solidFill>
              </a:rPr>
              <a:t>、</a:t>
            </a:r>
            <a:r>
              <a:rPr kumimoji="0" lang="en-US" altLang="zh-CN" sz="1800" b="0" dirty="0" err="1">
                <a:solidFill>
                  <a:schemeClr val="tx1"/>
                </a:solidFill>
              </a:rPr>
              <a:t>usleep</a:t>
            </a:r>
            <a:r>
              <a:rPr kumimoji="0" lang="en-US" altLang="zh-CN" sz="1800" b="0" dirty="0">
                <a:solidFill>
                  <a:schemeClr val="tx1"/>
                </a:solidFill>
              </a:rPr>
              <a:t>(</a:t>
            </a:r>
            <a:r>
              <a:rPr kumimoji="0" lang="en-US" altLang="zh-CN" sz="1800" b="0" dirty="0" err="1">
                <a:solidFill>
                  <a:schemeClr val="tx1"/>
                </a:solidFill>
              </a:rPr>
              <a:t>ms</a:t>
            </a:r>
            <a:r>
              <a:rPr kumimoji="0" lang="en-US" altLang="zh-CN" sz="1800" b="0" dirty="0">
                <a:solidFill>
                  <a:schemeClr val="tx1"/>
                </a:solidFill>
              </a:rPr>
              <a:t>)</a:t>
            </a:r>
            <a:r>
              <a:rPr kumimoji="0" lang="zh-CN" altLang="en-US" sz="1800" b="0" dirty="0">
                <a:solidFill>
                  <a:schemeClr val="tx1"/>
                </a:solidFill>
              </a:rPr>
              <a:t>等；</a:t>
            </a:r>
            <a:endParaRPr kumimoji="0" lang="zh-CN" altLang="en-US" sz="1800" b="0" dirty="0">
              <a:solidFill>
                <a:schemeClr val="tx1"/>
              </a:solidFill>
            </a:endParaRPr>
          </a:p>
        </p:txBody>
      </p:sp>
    </p:spTree>
  </p:cSld>
  <p:clrMapOvr>
    <a:masterClrMapping/>
  </p:clrMapOvr>
  <p:transition spd="med">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Rectangle 3"/>
          <p:cNvSpPr txBox="1">
            <a:spLocks noChangeArrowheads="1"/>
          </p:cNvSpPr>
          <p:nvPr/>
        </p:nvSpPr>
        <p:spPr>
          <a:xfrm>
            <a:off x="609600" y="1295400"/>
            <a:ext cx="8077200" cy="2895600"/>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zh-CN" altLang="en-US" sz="2400" dirty="0"/>
              <a:t>问题：</a:t>
            </a:r>
            <a:r>
              <a:rPr lang="en-US" altLang="zh-CN" sz="2400" dirty="0"/>
              <a:t>Delay(3)</a:t>
            </a:r>
            <a:r>
              <a:rPr lang="zh-CN" altLang="en-US" sz="2400" dirty="0"/>
              <a:t>中，</a:t>
            </a:r>
            <a:r>
              <a:rPr lang="en-US" altLang="zh-CN" sz="2400" dirty="0"/>
              <a:t>3</a:t>
            </a:r>
            <a:r>
              <a:rPr lang="zh-CN" altLang="en-US" sz="2400" dirty="0"/>
              <a:t>毫秒软件延时是否精确</a:t>
            </a:r>
            <a:r>
              <a:rPr lang="en-US" altLang="zh-CN" sz="2400" dirty="0"/>
              <a:t>?</a:t>
            </a:r>
            <a:endParaRPr lang="zh-CN" altLang="en-US" sz="2400" dirty="0"/>
          </a:p>
          <a:p>
            <a:pPr lvl="1"/>
            <a:r>
              <a:rPr lang="en-US" altLang="zh-CN" sz="2000" dirty="0"/>
              <a:t>RTOS</a:t>
            </a:r>
            <a:r>
              <a:rPr lang="zh-CN" altLang="en-US" sz="2000" dirty="0"/>
              <a:t>通过一个独立的硬件来产生周期性中断，如每毫秒产生一次中断；</a:t>
            </a:r>
            <a:endParaRPr lang="zh-CN" altLang="en-US" sz="2000" dirty="0"/>
          </a:p>
          <a:p>
            <a:pPr lvl="1"/>
            <a:r>
              <a:rPr lang="zh-CN" altLang="en-US" sz="2000" dirty="0"/>
              <a:t>每毫秒产生一次中断时，</a:t>
            </a:r>
            <a:r>
              <a:rPr lang="en-US" altLang="zh-CN" sz="2000" dirty="0"/>
              <a:t>Delay(3)</a:t>
            </a:r>
            <a:r>
              <a:rPr lang="zh-CN" altLang="en-US" sz="2000" dirty="0"/>
              <a:t>执行后，任务将阻塞直到第三个时钟中断到来；</a:t>
            </a:r>
            <a:endParaRPr lang="zh-CN" altLang="en-US" sz="2000" dirty="0"/>
          </a:p>
        </p:txBody>
      </p:sp>
      <p:pic>
        <p:nvPicPr>
          <p:cNvPr id="2" name="图片 1"/>
          <p:cNvPicPr>
            <a:picLocks noChangeAspect="1"/>
          </p:cNvPicPr>
          <p:nvPr/>
        </p:nvPicPr>
        <p:blipFill>
          <a:blip r:embed="rId1"/>
          <a:stretch>
            <a:fillRect/>
          </a:stretch>
        </p:blipFill>
        <p:spPr>
          <a:xfrm>
            <a:off x="1468582" y="3594062"/>
            <a:ext cx="6612255" cy="2099129"/>
          </a:xfrm>
          <a:prstGeom prst="rect">
            <a:avLst/>
          </a:prstGeom>
        </p:spPr>
      </p:pic>
    </p:spTree>
  </p:cSld>
  <p:clrMapOvr>
    <a:masterClrMapping/>
  </p:clrMapOvr>
  <p:transition spd="med">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圆角矩形 4"/>
          <p:cNvSpPr>
            <a:spLocks noChangeArrowheads="1"/>
          </p:cNvSpPr>
          <p:nvPr/>
        </p:nvSpPr>
        <p:spPr bwMode="auto">
          <a:xfrm>
            <a:off x="810883" y="2514600"/>
            <a:ext cx="7647317" cy="2895600"/>
          </a:xfrm>
          <a:prstGeom prst="roundRect">
            <a:avLst>
              <a:gd name="adj" fmla="val 4880"/>
            </a:avLst>
          </a:prstGeom>
          <a:solidFill>
            <a:srgbClr val="006600"/>
          </a:solidFill>
          <a:ln w="9525" algn="ctr">
            <a:solidFill>
              <a:schemeClr val="tx1"/>
            </a:solidFill>
            <a:round/>
          </a:ln>
        </p:spPr>
        <p:txBody>
          <a:bodyPr lIns="90000" tIns="46800" rIns="90000" bIns="46800"/>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l" eaLnBrk="1" hangingPunct="1">
              <a:lnSpc>
                <a:spcPct val="100000"/>
              </a:lnSpc>
              <a:spcBef>
                <a:spcPct val="0"/>
              </a:spcBef>
              <a:spcAft>
                <a:spcPct val="0"/>
              </a:spcAft>
              <a:buClrTx/>
              <a:buSzTx/>
              <a:buFontTx/>
              <a:buNone/>
            </a:pPr>
            <a:r>
              <a:rPr kumimoji="0" lang="zh-CN" altLang="en-US" sz="2000" b="0" dirty="0">
                <a:solidFill>
                  <a:schemeClr val="tx1"/>
                </a:solidFill>
              </a:rPr>
              <a:t>可以！</a:t>
            </a:r>
            <a:endParaRPr kumimoji="0" lang="en-US" altLang="zh-CN" sz="2000" b="0" dirty="0">
              <a:solidFill>
                <a:schemeClr val="tx1"/>
              </a:solidFill>
            </a:endParaRPr>
          </a:p>
          <a:p>
            <a:pPr algn="l" eaLnBrk="1" hangingPunct="1">
              <a:lnSpc>
                <a:spcPct val="100000"/>
              </a:lnSpc>
              <a:spcBef>
                <a:spcPct val="0"/>
              </a:spcBef>
              <a:spcAft>
                <a:spcPct val="0"/>
              </a:spcAft>
              <a:buClrTx/>
              <a:buSzTx/>
              <a:buFontTx/>
              <a:buNone/>
            </a:pPr>
            <a:endParaRPr kumimoji="0" lang="en-US" altLang="zh-CN" sz="2000" b="0" dirty="0">
              <a:solidFill>
                <a:schemeClr val="tx1"/>
              </a:solidFill>
            </a:endParaRPr>
          </a:p>
          <a:p>
            <a:pPr algn="l" eaLnBrk="1" hangingPunct="1">
              <a:lnSpc>
                <a:spcPct val="100000"/>
              </a:lnSpc>
              <a:spcBef>
                <a:spcPct val="0"/>
              </a:spcBef>
              <a:spcAft>
                <a:spcPct val="0"/>
              </a:spcAft>
              <a:buClrTx/>
              <a:buSzTx/>
              <a:buFontTx/>
              <a:buNone/>
            </a:pPr>
            <a:r>
              <a:rPr kumimoji="0" lang="zh-CN" altLang="zh-CN" sz="2000" b="0" dirty="0">
                <a:solidFill>
                  <a:schemeClr val="tx1"/>
                </a:solidFill>
              </a:rPr>
              <a:t>在需要延时的位置插入多条空指令（如</a:t>
            </a:r>
            <a:r>
              <a:rPr kumimoji="0" lang="en-US" altLang="zh-CN" sz="2000" b="0" dirty="0">
                <a:solidFill>
                  <a:schemeClr val="tx1"/>
                </a:solidFill>
              </a:rPr>
              <a:t>NOP</a:t>
            </a:r>
            <a:r>
              <a:rPr kumimoji="0" lang="zh-CN" altLang="zh-CN" sz="2000" b="0" dirty="0">
                <a:solidFill>
                  <a:schemeClr val="tx1"/>
                </a:solidFill>
              </a:rPr>
              <a:t>），数量等于“需要延迟的总时间÷当前处理器上执行一条空指令的时间”，或者将这些指令封装成一个延时函数。</a:t>
            </a:r>
            <a:endParaRPr kumimoji="0" lang="en-US" altLang="zh-CN" sz="2000" b="0" dirty="0">
              <a:solidFill>
                <a:schemeClr val="tx1"/>
              </a:solidFill>
            </a:endParaRPr>
          </a:p>
          <a:p>
            <a:pPr algn="l" eaLnBrk="1" hangingPunct="1">
              <a:lnSpc>
                <a:spcPct val="100000"/>
              </a:lnSpc>
              <a:spcBef>
                <a:spcPct val="0"/>
              </a:spcBef>
              <a:spcAft>
                <a:spcPct val="0"/>
              </a:spcAft>
              <a:buClrTx/>
              <a:buSzTx/>
              <a:buFontTx/>
              <a:buNone/>
            </a:pPr>
            <a:endParaRPr kumimoji="0" lang="en-US" altLang="zh-CN" sz="2000" b="0" dirty="0">
              <a:solidFill>
                <a:schemeClr val="tx1"/>
              </a:solidFill>
            </a:endParaRPr>
          </a:p>
          <a:p>
            <a:pPr algn="l" eaLnBrk="1" hangingPunct="1">
              <a:lnSpc>
                <a:spcPct val="100000"/>
              </a:lnSpc>
              <a:spcBef>
                <a:spcPct val="0"/>
              </a:spcBef>
              <a:spcAft>
                <a:spcPct val="0"/>
              </a:spcAft>
              <a:buClrTx/>
              <a:buSzTx/>
              <a:buFontTx/>
              <a:buNone/>
            </a:pPr>
            <a:r>
              <a:rPr kumimoji="0" lang="zh-CN" altLang="zh-CN" sz="2000" b="0" dirty="0">
                <a:solidFill>
                  <a:schemeClr val="tx1"/>
                </a:solidFill>
              </a:rPr>
              <a:t>缺点是代码的可移植性差，更换处理器或更改运行频率之后，设计者需要对代码逻辑进行修改。</a:t>
            </a:r>
            <a:endParaRPr kumimoji="0" lang="zh-CN" altLang="en-US" sz="2000" b="0" dirty="0">
              <a:solidFill>
                <a:schemeClr val="tx1"/>
              </a:solidFill>
            </a:endParaRPr>
          </a:p>
        </p:txBody>
      </p:sp>
      <p:sp>
        <p:nvSpPr>
          <p:cNvPr id="6" name="矩形 2"/>
          <p:cNvSpPr>
            <a:spLocks noChangeArrowheads="1"/>
          </p:cNvSpPr>
          <p:nvPr/>
        </p:nvSpPr>
        <p:spPr bwMode="auto">
          <a:xfrm>
            <a:off x="876300" y="1552575"/>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l" eaLnBrk="1" hangingPunct="1">
              <a:lnSpc>
                <a:spcPct val="100000"/>
              </a:lnSpc>
              <a:spcBef>
                <a:spcPct val="0"/>
              </a:spcBef>
              <a:spcAft>
                <a:spcPct val="0"/>
              </a:spcAft>
              <a:buClrTx/>
              <a:buSzTx/>
              <a:buFontTx/>
              <a:buNone/>
            </a:pPr>
            <a:r>
              <a:rPr kumimoji="0" lang="zh-CN" altLang="en-US" sz="2000" b="0" dirty="0">
                <a:solidFill>
                  <a:schemeClr val="bg1"/>
                </a:solidFill>
              </a:rPr>
              <a:t>汇编语言中，可能没有时延函数，此时是否可以实现延时操作？</a:t>
            </a:r>
            <a:endParaRPr kumimoji="0" lang="zh-CN" altLang="en-US" sz="2000" b="0" dirty="0">
              <a:solidFill>
                <a:schemeClr val="bg1"/>
              </a:solidFill>
            </a:endParaRPr>
          </a:p>
        </p:txBody>
      </p:sp>
    </p:spTree>
  </p:cSld>
  <p:clrMapOvr>
    <a:masterClrMapping/>
  </p:clrMapOvr>
  <p:transition spd="med">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pPr marL="457200" indent="-457200">
              <a:buFont typeface="Arial" panose="020B0604020202020204" pitchFamily="34" charset="0"/>
              <a:buAutoNum type="arabicPeriod" startAt="3"/>
            </a:pPr>
            <a:r>
              <a:rPr lang="zh-CN" altLang="en-US" sz="2400" dirty="0"/>
              <a:t>任务间通信</a:t>
            </a:r>
            <a:endParaRPr lang="en-US" altLang="zh-CN" sz="2400" dirty="0"/>
          </a:p>
          <a:p>
            <a:pPr lvl="1" eaLnBrk="1" hangingPunct="1"/>
            <a:r>
              <a:rPr lang="zh-CN" altLang="en-US" sz="2000" dirty="0"/>
              <a:t>多任务系统中，任务间必须能够互相通信以协调行动、交换数据；</a:t>
            </a:r>
            <a:endParaRPr lang="zh-CN" altLang="en-US" sz="2000" dirty="0"/>
          </a:p>
          <a:p>
            <a:pPr lvl="2" eaLnBrk="1" hangingPunct="1"/>
            <a:r>
              <a:rPr lang="zh-CN" altLang="en-US" dirty="0"/>
              <a:t>飞机飞行过程中通过综合传感器感知任务感知姿态、油料数量，进而进行控制；</a:t>
            </a:r>
            <a:endParaRPr lang="zh-CN" altLang="en-US" dirty="0"/>
          </a:p>
          <a:p>
            <a:pPr lvl="2" eaLnBrk="1" hangingPunct="1"/>
            <a:r>
              <a:rPr lang="zh-CN" altLang="en-US" dirty="0"/>
              <a:t>打印机任务</a:t>
            </a:r>
            <a:r>
              <a:rPr lang="en-US" altLang="zh-CN" dirty="0"/>
              <a:t>1</a:t>
            </a:r>
            <a:r>
              <a:rPr lang="zh-CN" altLang="en-US" dirty="0"/>
              <a:t>从串口接收数据，将数据传送给控制打印机的任务</a:t>
            </a:r>
            <a:r>
              <a:rPr lang="en-US" altLang="zh-CN" dirty="0"/>
              <a:t>2</a:t>
            </a:r>
            <a:r>
              <a:rPr lang="zh-CN" altLang="en-US" dirty="0"/>
              <a:t>，任务</a:t>
            </a:r>
            <a:r>
              <a:rPr lang="en-US" altLang="zh-CN" dirty="0"/>
              <a:t>2</a:t>
            </a:r>
            <a:r>
              <a:rPr lang="zh-CN" altLang="en-US" dirty="0"/>
              <a:t>控制打印；</a:t>
            </a:r>
            <a:endParaRPr lang="zh-CN" altLang="en-US" dirty="0"/>
          </a:p>
          <a:p>
            <a:pPr lvl="2" eaLnBrk="1" hangingPunct="1"/>
            <a:r>
              <a:rPr lang="zh-CN" altLang="en-US" dirty="0"/>
              <a:t>对于先来先服务的要求，可以采用队列机制。</a:t>
            </a:r>
            <a:endParaRPr lang="zh-CN" altLang="en-US" dirty="0"/>
          </a:p>
          <a:p>
            <a:pPr lvl="1"/>
            <a:endParaRPr lang="zh-CN" altLang="en-US" sz="2000" dirty="0"/>
          </a:p>
        </p:txBody>
      </p:sp>
    </p:spTree>
  </p:cSld>
  <p:clrMapOvr>
    <a:masterClrMapping/>
  </p:clrMapOvr>
  <p:transition spd="med">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9" name="内容占位符 2"/>
          <p:cNvSpPr>
            <a:spLocks noGrp="1"/>
          </p:cNvSpPr>
          <p:nvPr>
            <p:ph idx="1"/>
          </p:nvPr>
        </p:nvSpPr>
        <p:spPr>
          <a:xfrm>
            <a:off x="609600" y="1295400"/>
            <a:ext cx="8077200" cy="4602163"/>
          </a:xfrm>
        </p:spPr>
        <p:txBody>
          <a:bodyPr/>
          <a:lstStyle/>
          <a:p>
            <a:pPr lvl="1"/>
            <a:r>
              <a:rPr lang="zh-CN" altLang="en-US" sz="2200" dirty="0"/>
              <a:t>通信方式一：</a:t>
            </a:r>
            <a:r>
              <a:rPr lang="zh-CN" altLang="zh-CN" sz="2200" dirty="0"/>
              <a:t>共享</a:t>
            </a:r>
            <a:r>
              <a:rPr lang="zh-CN" altLang="en-US" sz="2200" dirty="0"/>
              <a:t>内存区域</a:t>
            </a:r>
            <a:endParaRPr lang="en-US" altLang="zh-CN" sz="2200" dirty="0"/>
          </a:p>
          <a:p>
            <a:pPr lvl="2"/>
            <a:r>
              <a:rPr lang="zh-CN" altLang="zh-CN" sz="1800" dirty="0"/>
              <a:t>在公共内存区间，创建可由多个任务共同访问的存储空间并创立相应的数据结构，可以实现多任务间的数据交换。</a:t>
            </a:r>
            <a:endParaRPr lang="en-US" altLang="zh-CN" sz="1800" dirty="0"/>
          </a:p>
          <a:p>
            <a:pPr lvl="2"/>
            <a:r>
              <a:rPr lang="zh-CN" altLang="zh-CN" sz="1800" dirty="0"/>
              <a:t>多个任务要进行写操作时，必须对</a:t>
            </a:r>
            <a:r>
              <a:rPr lang="zh-CN" altLang="en-US" sz="1800" dirty="0"/>
              <a:t>区域</a:t>
            </a:r>
            <a:r>
              <a:rPr lang="zh-CN" altLang="zh-CN" sz="1800" dirty="0"/>
              <a:t>进行互斥保护。</a:t>
            </a:r>
            <a:endParaRPr lang="en-US" altLang="zh-CN" sz="1800" dirty="0"/>
          </a:p>
          <a:p>
            <a:pPr lvl="2"/>
            <a:r>
              <a:rPr lang="zh-CN" altLang="en-US" sz="1800" dirty="0"/>
              <a:t>可</a:t>
            </a:r>
            <a:r>
              <a:rPr lang="zh-CN" altLang="zh-CN" sz="1800" dirty="0"/>
              <a:t>采用更为复杂的、可容纳更多数值的共享数组（线性缓冲区）、循环数组（环形缓冲区）、链表、指针变量等数据结构。</a:t>
            </a:r>
            <a:endParaRPr lang="en-US" altLang="zh-CN" sz="1800" dirty="0"/>
          </a:p>
          <a:p>
            <a:pPr lvl="2"/>
            <a:endParaRPr lang="en-US" altLang="zh-CN" sz="1800" dirty="0"/>
          </a:p>
          <a:p>
            <a:pPr lvl="2"/>
            <a:endParaRPr lang="en-US" altLang="zh-CN" sz="1800" dirty="0"/>
          </a:p>
          <a:p>
            <a:pPr lvl="2"/>
            <a:r>
              <a:rPr lang="zh-CN" altLang="en-US" sz="1800" dirty="0"/>
              <a:t>任务之间，或处理机之间（如</a:t>
            </a:r>
            <a:r>
              <a:rPr lang="en-US" altLang="zh-CN" sz="1800" dirty="0"/>
              <a:t>VME</a:t>
            </a:r>
            <a:r>
              <a:rPr lang="zh-CN" altLang="en-US" sz="1800" dirty="0"/>
              <a:t>总线的共享内存区间）。</a:t>
            </a:r>
            <a:endParaRPr lang="zh-CN" altLang="zh-CN" sz="1800" dirty="0"/>
          </a:p>
          <a:p>
            <a:pPr lvl="1"/>
            <a:endParaRPr lang="zh-CN" altLang="en-US" sz="2000" dirty="0"/>
          </a:p>
        </p:txBody>
      </p:sp>
    </p:spTree>
  </p:cSld>
  <p:clrMapOvr>
    <a:masterClrMapping/>
  </p:clrMapOvr>
  <p:transition spd="med">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pPr lvl="1"/>
            <a:r>
              <a:rPr lang="zh-CN" altLang="en-US" sz="2200" dirty="0"/>
              <a:t>通信方式二：消息队列</a:t>
            </a:r>
            <a:endParaRPr lang="en-US" altLang="zh-CN" sz="2200" dirty="0"/>
          </a:p>
          <a:p>
            <a:pPr lvl="2"/>
            <a:r>
              <a:rPr lang="zh-CN" altLang="zh-CN" dirty="0"/>
              <a:t>内核中为多任务交互提供的以消息为单元的数据交互机制。</a:t>
            </a:r>
            <a:endParaRPr lang="en-US" altLang="zh-CN" dirty="0"/>
          </a:p>
          <a:p>
            <a:pPr lvl="2"/>
            <a:r>
              <a:rPr lang="zh-CN" altLang="zh-CN" dirty="0"/>
              <a:t>内核可以同时创建、维护多个消息队列。</a:t>
            </a:r>
            <a:endParaRPr lang="en-US" altLang="zh-CN" dirty="0"/>
          </a:p>
          <a:p>
            <a:pPr lvl="2"/>
            <a:r>
              <a:rPr lang="zh-CN" altLang="zh-CN" dirty="0"/>
              <a:t>每个队列有其独立的</a:t>
            </a:r>
            <a:r>
              <a:rPr lang="en-US" altLang="zh-CN" dirty="0"/>
              <a:t>ID</a:t>
            </a:r>
            <a:r>
              <a:rPr lang="zh-CN" altLang="zh-CN" dirty="0"/>
              <a:t>，队列中的消息数量和长度可变。</a:t>
            </a:r>
            <a:endParaRPr lang="en-US" altLang="zh-CN" dirty="0"/>
          </a:p>
          <a:p>
            <a:pPr lvl="2"/>
            <a:r>
              <a:rPr lang="zh-CN" altLang="zh-CN" dirty="0"/>
              <a:t>考虑任务的优先级因素，嵌入式操作系统内核一般都会支持传统</a:t>
            </a:r>
            <a:r>
              <a:rPr lang="en-US" altLang="zh-CN" dirty="0"/>
              <a:t>FIFO</a:t>
            </a:r>
            <a:r>
              <a:rPr lang="zh-CN" altLang="zh-CN" dirty="0"/>
              <a:t>队列和优先级消息队列机制。</a:t>
            </a:r>
            <a:endParaRPr lang="en-US" altLang="zh-CN" dirty="0"/>
          </a:p>
          <a:p>
            <a:pPr lvl="2"/>
            <a:endParaRPr lang="en-US" altLang="zh-CN" sz="1800" dirty="0"/>
          </a:p>
          <a:p>
            <a:endParaRPr lang="zh-CN" altLang="en-US" sz="2400" dirty="0"/>
          </a:p>
        </p:txBody>
      </p:sp>
    </p:spTree>
  </p:cSld>
  <p:clrMapOvr>
    <a:masterClrMapping/>
  </p:clrMapOvr>
  <p:transition spd="med">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Rectangle 3"/>
          <p:cNvSpPr txBox="1">
            <a:spLocks noChangeArrowheads="1"/>
          </p:cNvSpPr>
          <p:nvPr/>
        </p:nvSpPr>
        <p:spPr>
          <a:xfrm>
            <a:off x="609600" y="1295400"/>
            <a:ext cx="8077200" cy="2286000"/>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endParaRPr lang="zh-CN" altLang="en-US"/>
          </a:p>
          <a:p>
            <a:pPr lvl="1"/>
            <a:r>
              <a:rPr lang="zh-CN" altLang="en-US"/>
              <a:t>任务</a:t>
            </a:r>
            <a:r>
              <a:rPr lang="en-US" altLang="zh-CN"/>
              <a:t>1</a:t>
            </a:r>
            <a:r>
              <a:rPr lang="zh-CN" altLang="en-US"/>
              <a:t>向任务</a:t>
            </a:r>
            <a:r>
              <a:rPr lang="en-US" altLang="zh-CN"/>
              <a:t>2</a:t>
            </a:r>
            <a:r>
              <a:rPr lang="zh-CN" altLang="en-US"/>
              <a:t>通过队列传递数据</a:t>
            </a:r>
            <a:endParaRPr lang="zh-CN" altLang="en-US"/>
          </a:p>
          <a:p>
            <a:pPr lvl="2"/>
            <a:r>
              <a:rPr lang="zh-CN" altLang="en-US"/>
              <a:t>任务</a:t>
            </a:r>
            <a:r>
              <a:rPr lang="en-US" altLang="zh-CN"/>
              <a:t>1</a:t>
            </a:r>
            <a:r>
              <a:rPr lang="zh-CN" altLang="en-US"/>
              <a:t>：</a:t>
            </a:r>
            <a:r>
              <a:rPr lang="en-US" altLang="zh-CN"/>
              <a:t>AddToQueue</a:t>
            </a:r>
            <a:r>
              <a:rPr lang="zh-CN" altLang="en-US"/>
              <a:t>（）</a:t>
            </a:r>
            <a:endParaRPr lang="zh-CN" altLang="en-US"/>
          </a:p>
          <a:p>
            <a:pPr lvl="2"/>
            <a:r>
              <a:rPr lang="zh-CN" altLang="en-US"/>
              <a:t>任务</a:t>
            </a:r>
            <a:r>
              <a:rPr lang="en-US" altLang="zh-CN"/>
              <a:t>2</a:t>
            </a:r>
            <a:r>
              <a:rPr lang="zh-CN" altLang="en-US"/>
              <a:t>：</a:t>
            </a:r>
            <a:r>
              <a:rPr lang="en-US" altLang="zh-CN"/>
              <a:t>ReadFromQueue</a:t>
            </a:r>
            <a:r>
              <a:rPr lang="zh-CN" altLang="en-US"/>
              <a:t>（）</a:t>
            </a:r>
            <a:endParaRPr lang="zh-CN" altLang="en-US"/>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3352800"/>
            <a:ext cx="7467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Rectangle 3"/>
          <p:cNvSpPr txBox="1">
            <a:spLocks noChangeArrowheads="1"/>
          </p:cNvSpPr>
          <p:nvPr/>
        </p:nvSpPr>
        <p:spPr>
          <a:xfrm>
            <a:off x="533400" y="1143000"/>
            <a:ext cx="8077200" cy="5029200"/>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zh-CN" altLang="en-US"/>
              <a:t>更多的细节</a:t>
            </a:r>
            <a:endParaRPr lang="zh-CN" altLang="en-US"/>
          </a:p>
          <a:p>
            <a:pPr lvl="1"/>
            <a:r>
              <a:rPr lang="zh-CN" altLang="en-US"/>
              <a:t>队列是较为复杂的系统机制；</a:t>
            </a:r>
            <a:endParaRPr lang="zh-CN" altLang="en-US"/>
          </a:p>
          <a:p>
            <a:pPr lvl="1"/>
            <a:r>
              <a:rPr lang="zh-CN" altLang="en-US"/>
              <a:t>绝大部分</a:t>
            </a:r>
            <a:r>
              <a:rPr lang="en-US" altLang="zh-CN"/>
              <a:t>RTOS</a:t>
            </a:r>
            <a:r>
              <a:rPr lang="zh-CN" altLang="en-US"/>
              <a:t>需要调用特定函数初始化队列，部分系统中，用户负责为系统管理队列申请内存；</a:t>
            </a:r>
            <a:endParaRPr lang="zh-CN" altLang="en-US"/>
          </a:p>
          <a:p>
            <a:pPr lvl="1"/>
            <a:r>
              <a:rPr lang="zh-CN" altLang="en-US"/>
              <a:t>大多数</a:t>
            </a:r>
            <a:r>
              <a:rPr lang="en-US" altLang="zh-CN"/>
              <a:t>RTOS</a:t>
            </a:r>
            <a:r>
              <a:rPr lang="zh-CN" altLang="en-US"/>
              <a:t>允许建立多个队列，因此需要在队列构造函数的参数中加入队列标识，指明要写、读的是哪个队列；</a:t>
            </a:r>
            <a:endParaRPr lang="zh-CN" altLang="en-US"/>
          </a:p>
          <a:p>
            <a:pPr lvl="1"/>
            <a:r>
              <a:rPr lang="zh-CN" altLang="en-US"/>
              <a:t>如果要写入的队列已满，则</a:t>
            </a:r>
            <a:r>
              <a:rPr lang="en-US" altLang="zh-CN"/>
              <a:t>RTOS</a:t>
            </a:r>
            <a:r>
              <a:rPr lang="zh-CN" altLang="en-US"/>
              <a:t>要么阻塞任务，要么提示异常；</a:t>
            </a:r>
            <a:endParaRPr lang="zh-CN" altLang="en-US"/>
          </a:p>
          <a:p>
            <a:pPr lvl="1"/>
            <a:r>
              <a:rPr lang="zh-CN" altLang="en-US"/>
              <a:t>许多</a:t>
            </a:r>
            <a:r>
              <a:rPr lang="en-US" altLang="zh-CN"/>
              <a:t>RTOS</a:t>
            </a:r>
            <a:r>
              <a:rPr lang="zh-CN" altLang="en-US"/>
              <a:t>提供一个读取函数，队列无数据时应返回特定标识；</a:t>
            </a:r>
            <a:endParaRPr lang="zh-CN" altLang="en-US"/>
          </a:p>
        </p:txBody>
      </p:sp>
    </p:spTree>
  </p:cSld>
  <p:clrMapOvr>
    <a:masterClrMapping/>
  </p:clrMapOvr>
  <p:transition spd="med">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标题 1"/>
          <p:cNvSpPr txBox="1"/>
          <p:nvPr/>
        </p:nvSpPr>
        <p:spPr bwMode="auto">
          <a:xfrm>
            <a:off x="0" y="4429125"/>
            <a:ext cx="533400" cy="1866900"/>
          </a:xfrm>
          <a:prstGeom prst="rect">
            <a:avLst/>
          </a:prstGeom>
          <a:noFill/>
          <a:ln w="9525">
            <a:noFill/>
            <a:miter lim="800000"/>
          </a:ln>
          <a:effectLst/>
        </p:spPr>
        <p:txBody>
          <a:bodyPr anchor="ctr"/>
          <a:lstStyle>
            <a:lvl1pPr algn="ctr" rtl="0" eaLnBrk="0" fontAlgn="base" hangingPunct="0">
              <a:spcBef>
                <a:spcPct val="0"/>
              </a:spcBef>
              <a:spcAft>
                <a:spcPct val="0"/>
              </a:spcAft>
              <a:defRPr sz="3000">
                <a:solidFill>
                  <a:srgbClr val="C00000"/>
                </a:solidFill>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9pPr>
          </a:lstStyle>
          <a:p>
            <a:pPr>
              <a:defRPr/>
            </a:pPr>
            <a:r>
              <a:rPr lang="zh-CN" altLang="en-US" sz="1800" kern="0" dirty="0">
                <a:solidFill>
                  <a:schemeClr val="tx1">
                    <a:lumMod val="50000"/>
                    <a:lumOff val="50000"/>
                  </a:schemeClr>
                </a:solidFill>
                <a:latin typeface="KaiTi" panose="02010609060101010101" pitchFamily="49" charset="-122"/>
                <a:ea typeface="KaiTi" panose="02010609060101010101" pitchFamily="49" charset="-122"/>
              </a:rPr>
              <a:t>内核服务机制</a:t>
            </a:r>
            <a:endParaRPr lang="en-US" altLang="zh-CN" sz="1800" kern="0" dirty="0">
              <a:solidFill>
                <a:schemeClr val="tx1">
                  <a:lumMod val="50000"/>
                  <a:lumOff val="50000"/>
                </a:schemeClr>
              </a:solidFill>
              <a:latin typeface="KaiTi" panose="02010609060101010101" pitchFamily="49" charset="-122"/>
              <a:ea typeface="KaiTi" panose="02010609060101010101" pitchFamily="49" charset="-122"/>
            </a:endParaRPr>
          </a:p>
        </p:txBody>
      </p:sp>
      <p:sp>
        <p:nvSpPr>
          <p:cNvPr id="7" name="Rectangle 2"/>
          <p:cNvSpPr>
            <a:spLocks noGrp="1" noChangeArrowheads="1"/>
          </p:cNvSpPr>
          <p:nvPr>
            <p:ph type="title"/>
          </p:nvPr>
        </p:nvSpPr>
        <p:spPr>
          <a:xfrm>
            <a:off x="609600" y="304800"/>
            <a:ext cx="8229600" cy="685800"/>
          </a:xfrm>
        </p:spPr>
        <p:txBody>
          <a:bodyPr/>
          <a:lstStyle/>
          <a:p>
            <a:pPr eaLnBrk="1" hangingPunct="1"/>
            <a:endParaRPr lang="zh-CN" altLang="zh-CN"/>
          </a:p>
        </p:txBody>
      </p:sp>
      <p:sp>
        <p:nvSpPr>
          <p:cNvPr id="8" name="Rectangle 3"/>
          <p:cNvSpPr txBox="1">
            <a:spLocks noChangeArrowheads="1"/>
          </p:cNvSpPr>
          <p:nvPr/>
        </p:nvSpPr>
        <p:spPr>
          <a:xfrm>
            <a:off x="609600" y="1295400"/>
            <a:ext cx="8077200" cy="1981200"/>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zh-CN" altLang="en-US" sz="2400"/>
              <a:t>解决办法：</a:t>
            </a:r>
            <a:endParaRPr lang="zh-CN" altLang="en-US" sz="2400"/>
          </a:p>
          <a:p>
            <a:pPr lvl="1"/>
            <a:r>
              <a:rPr lang="zh-CN" altLang="en-US" sz="2000"/>
              <a:t>将数据映射为无类型指针，即：</a:t>
            </a:r>
            <a:r>
              <a:rPr lang="zh-CN" altLang="en-US" sz="2000">
                <a:solidFill>
                  <a:srgbClr val="3333FF"/>
                </a:solidFill>
              </a:rPr>
              <a:t>要在不同的任务间传递数据，先将数据放在缓冲区中，然后再将指向这个缓冲区的指针放入队列中，接收任务读取指针，依指针读取数据；</a:t>
            </a:r>
            <a:endParaRPr lang="zh-CN" altLang="en-US" sz="2000">
              <a:solidFill>
                <a:srgbClr val="3333FF"/>
              </a:solidFill>
            </a:endParaRPr>
          </a:p>
        </p:txBody>
      </p:sp>
      <p:pic>
        <p:nvPicPr>
          <p:cNvPr id="3" name="图片 2"/>
          <p:cNvPicPr>
            <a:picLocks noChangeAspect="1"/>
          </p:cNvPicPr>
          <p:nvPr/>
        </p:nvPicPr>
        <p:blipFill>
          <a:blip r:embed="rId1"/>
          <a:stretch>
            <a:fillRect/>
          </a:stretch>
        </p:blipFill>
        <p:spPr>
          <a:xfrm>
            <a:off x="2238375" y="3276600"/>
            <a:ext cx="4819650" cy="2505075"/>
          </a:xfrm>
          <a:prstGeom prst="rect">
            <a:avLst/>
          </a:prstGeom>
        </p:spPr>
      </p:pic>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00000"/>
              </a:lnSpc>
            </a:pPr>
            <a:r>
              <a:rPr lang="zh-CN" altLang="en-US" sz="2400" dirty="0"/>
              <a:t>协作与占先多任务管理</a:t>
            </a:r>
            <a:endParaRPr lang="zh-CN" altLang="en-US" sz="2400" dirty="0"/>
          </a:p>
          <a:p>
            <a:pPr lvl="1">
              <a:lnSpc>
                <a:spcPct val="100000"/>
              </a:lnSpc>
            </a:pPr>
            <a:r>
              <a:rPr lang="zh-CN" altLang="en-US" sz="2000" dirty="0">
                <a:solidFill>
                  <a:srgbClr val="3333FF"/>
                </a:solidFill>
              </a:rPr>
              <a:t>协作式多任务</a:t>
            </a:r>
            <a:r>
              <a:rPr lang="en-US" altLang="zh-CN" sz="2000" dirty="0">
                <a:solidFill>
                  <a:srgbClr val="3333FF"/>
                </a:solidFill>
              </a:rPr>
              <a:t>OS</a:t>
            </a:r>
            <a:r>
              <a:rPr lang="zh-CN" altLang="en-US" sz="2000" dirty="0">
                <a:solidFill>
                  <a:srgbClr val="3333FF"/>
                </a:solidFill>
              </a:rPr>
              <a:t>：</a:t>
            </a:r>
            <a:r>
              <a:rPr lang="zh-CN" altLang="en-US" sz="2000" dirty="0"/>
              <a:t>每个任务执行中调度</a:t>
            </a:r>
            <a:r>
              <a:rPr lang="en-US" altLang="zh-CN" sz="2000" dirty="0"/>
              <a:t>OS</a:t>
            </a:r>
            <a:r>
              <a:rPr lang="zh-CN" altLang="en-US" sz="2000" dirty="0"/>
              <a:t>的调度程序，从而主动放弃</a:t>
            </a:r>
            <a:r>
              <a:rPr lang="en-US" altLang="zh-CN" sz="2000" dirty="0"/>
              <a:t>CPU</a:t>
            </a:r>
            <a:r>
              <a:rPr lang="zh-CN" altLang="en-US" sz="2000" dirty="0"/>
              <a:t>，调度程序再调用相应任务；</a:t>
            </a:r>
            <a:endParaRPr lang="zh-CN" altLang="en-US" sz="2000" dirty="0"/>
          </a:p>
          <a:p>
            <a:pPr lvl="2">
              <a:lnSpc>
                <a:spcPct val="100000"/>
              </a:lnSpc>
            </a:pPr>
            <a:r>
              <a:rPr lang="zh-CN" altLang="en-US" sz="1800" dirty="0">
                <a:solidFill>
                  <a:srgbClr val="339933"/>
                </a:solidFill>
              </a:rPr>
              <a:t>可能导致系统整体异常！为什么？</a:t>
            </a:r>
            <a:endParaRPr lang="zh-CN" altLang="en-US" sz="1800" dirty="0">
              <a:solidFill>
                <a:srgbClr val="339933"/>
              </a:solidFill>
            </a:endParaRPr>
          </a:p>
          <a:p>
            <a:pPr lvl="1">
              <a:lnSpc>
                <a:spcPct val="100000"/>
              </a:lnSpc>
            </a:pPr>
            <a:r>
              <a:rPr lang="zh-CN" altLang="en-US" sz="2000" dirty="0">
                <a:solidFill>
                  <a:srgbClr val="3333FF"/>
                </a:solidFill>
              </a:rPr>
              <a:t>占先式多任务</a:t>
            </a:r>
            <a:r>
              <a:rPr lang="en-US" altLang="zh-CN" sz="2000" dirty="0">
                <a:solidFill>
                  <a:srgbClr val="3333FF"/>
                </a:solidFill>
              </a:rPr>
              <a:t>OS</a:t>
            </a:r>
            <a:r>
              <a:rPr lang="zh-CN" altLang="en-US" sz="2000" dirty="0">
                <a:solidFill>
                  <a:srgbClr val="3333FF"/>
                </a:solidFill>
              </a:rPr>
              <a:t>：</a:t>
            </a:r>
            <a:r>
              <a:rPr lang="zh-CN" altLang="en-US" sz="2000" dirty="0"/>
              <a:t>基于时钟中断的调度程序可占先应用执行，完成任务调度；</a:t>
            </a:r>
            <a:endParaRPr lang="zh-CN" altLang="en-US" sz="2000" dirty="0"/>
          </a:p>
          <a:p>
            <a:pPr>
              <a:lnSpc>
                <a:spcPct val="100000"/>
              </a:lnSpc>
            </a:pPr>
            <a:r>
              <a:rPr lang="zh-CN" altLang="en-US" sz="2400" dirty="0"/>
              <a:t>任务间通信</a:t>
            </a:r>
            <a:endParaRPr lang="zh-CN" altLang="en-US" sz="2400" dirty="0"/>
          </a:p>
          <a:p>
            <a:pPr lvl="1">
              <a:lnSpc>
                <a:spcPct val="100000"/>
              </a:lnSpc>
            </a:pPr>
            <a:r>
              <a:rPr lang="zh-CN" altLang="en-US" sz="2000" dirty="0"/>
              <a:t>任务间互相传递信息，也就是进程间交换数据；</a:t>
            </a:r>
            <a:endParaRPr lang="zh-CN" altLang="en-US" sz="2000" dirty="0"/>
          </a:p>
          <a:p>
            <a:pPr lvl="1">
              <a:lnSpc>
                <a:spcPct val="100000"/>
              </a:lnSpc>
            </a:pPr>
            <a:r>
              <a:rPr lang="zh-CN" altLang="en-US" sz="2000" dirty="0"/>
              <a:t>交换的数据：控制信息、大批数据</a:t>
            </a:r>
            <a:endParaRPr lang="zh-CN" altLang="en-US" sz="2000"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pPr lvl="1">
              <a:defRPr/>
            </a:pPr>
            <a:r>
              <a:rPr lang="zh-CN" altLang="en-US" sz="2200" dirty="0"/>
              <a:t>通信方式三：消息邮箱</a:t>
            </a:r>
            <a:endParaRPr lang="en-US" altLang="zh-CN" sz="2200" dirty="0"/>
          </a:p>
          <a:p>
            <a:pPr lvl="2">
              <a:defRPr/>
            </a:pPr>
            <a:r>
              <a:rPr lang="zh-CN" altLang="en-US" dirty="0"/>
              <a:t>内核机制，</a:t>
            </a:r>
            <a:r>
              <a:rPr lang="zh-CN" altLang="zh-CN" dirty="0"/>
              <a:t>可看作长度非常短的消息队列。</a:t>
            </a:r>
            <a:endParaRPr lang="en-US" altLang="zh-CN" dirty="0"/>
          </a:p>
          <a:p>
            <a:pPr lvl="3">
              <a:defRPr/>
            </a:pPr>
            <a:r>
              <a:rPr lang="en-US" altLang="zh-CN" sz="1800" dirty="0" err="1"/>
              <a:t>μC</a:t>
            </a:r>
            <a:r>
              <a:rPr lang="en-US" altLang="zh-CN" sz="1800" dirty="0"/>
              <a:t>/OS II</a:t>
            </a:r>
            <a:r>
              <a:rPr lang="zh-CN" altLang="zh-CN" sz="1800" dirty="0"/>
              <a:t>内核中的邮箱大小固定为一个消息指针</a:t>
            </a:r>
            <a:r>
              <a:rPr lang="zh-CN" altLang="en-US" sz="1800" dirty="0"/>
              <a:t>；</a:t>
            </a:r>
            <a:endParaRPr lang="en-US" altLang="zh-CN" sz="1800" dirty="0"/>
          </a:p>
          <a:p>
            <a:pPr lvl="3">
              <a:defRPr/>
            </a:pPr>
            <a:r>
              <a:rPr lang="en-US" altLang="zh-CN" sz="1800" dirty="0"/>
              <a:t>Nucleus</a:t>
            </a:r>
            <a:r>
              <a:rPr lang="zh-CN" altLang="zh-CN" sz="1800" dirty="0"/>
              <a:t>内核中的邮箱仅是一个（</a:t>
            </a:r>
            <a:r>
              <a:rPr lang="en-US" altLang="zh-CN" sz="1800" dirty="0"/>
              <a:t>4</a:t>
            </a:r>
            <a:r>
              <a:rPr lang="zh-CN" altLang="zh-CN" sz="1800" dirty="0"/>
              <a:t>×</a:t>
            </a:r>
            <a:r>
              <a:rPr lang="en-US" altLang="zh-CN" sz="1800" dirty="0"/>
              <a:t>32</a:t>
            </a:r>
            <a:r>
              <a:rPr lang="zh-CN" altLang="zh-CN" sz="1800" dirty="0"/>
              <a:t>位）的消息大小</a:t>
            </a:r>
            <a:r>
              <a:rPr lang="zh-CN" altLang="en-US" sz="1800" dirty="0"/>
              <a:t>；</a:t>
            </a:r>
            <a:endParaRPr lang="en-US" altLang="zh-CN" sz="1800" dirty="0"/>
          </a:p>
          <a:p>
            <a:pPr lvl="3">
              <a:defRPr/>
            </a:pPr>
            <a:r>
              <a:rPr lang="en-US" altLang="zh-CN" sz="1800" dirty="0"/>
              <a:t>RTX</a:t>
            </a:r>
            <a:r>
              <a:rPr lang="zh-CN" altLang="zh-CN" sz="1800" dirty="0"/>
              <a:t>内核中邮箱的大小可变。</a:t>
            </a:r>
            <a:endParaRPr lang="en-US" altLang="zh-CN" sz="1800" dirty="0"/>
          </a:p>
          <a:p>
            <a:pPr lvl="2" eaLnBrk="1" hangingPunct="1">
              <a:defRPr/>
            </a:pPr>
            <a:r>
              <a:rPr lang="zh-CN" altLang="en-US" dirty="0"/>
              <a:t>消耗的资源少于队列、运行速度快于队列；</a:t>
            </a:r>
            <a:endParaRPr lang="zh-CN" altLang="en-US" dirty="0"/>
          </a:p>
          <a:p>
            <a:pPr lvl="2" eaLnBrk="1" hangingPunct="1">
              <a:defRPr/>
            </a:pPr>
            <a:r>
              <a:rPr lang="zh-CN" altLang="zh-CN" dirty="0"/>
              <a:t>区别于消息机制，邮箱机制主要用于任务之间的少量消息传递</a:t>
            </a:r>
            <a:r>
              <a:rPr lang="zh-CN" altLang="en-US" dirty="0"/>
              <a:t>；</a:t>
            </a:r>
            <a:r>
              <a:rPr lang="zh-CN" altLang="zh-CN" dirty="0"/>
              <a:t>也可用于任务间的同步</a:t>
            </a:r>
            <a:r>
              <a:rPr lang="zh-CN" altLang="en-US" dirty="0"/>
              <a:t>，接收者不再关注消息内容；</a:t>
            </a:r>
            <a:endParaRPr lang="en-US" altLang="zh-CN" dirty="0"/>
          </a:p>
          <a:p>
            <a:pPr lvl="2" eaLnBrk="1" hangingPunct="1">
              <a:defRPr/>
            </a:pPr>
            <a:r>
              <a:rPr lang="en-US" altLang="zh-CN" dirty="0"/>
              <a:t>RTOS</a:t>
            </a:r>
            <a:r>
              <a:rPr lang="zh-CN" altLang="en-US" dirty="0"/>
              <a:t>自带信箱创建、读取、写入信箱以及查询信箱状态、销毁信箱的函数；</a:t>
            </a:r>
            <a:endParaRPr lang="en-US" altLang="zh-CN" dirty="0"/>
          </a:p>
          <a:p>
            <a:pPr lvl="2">
              <a:defRPr/>
            </a:pPr>
            <a:endParaRPr lang="en-US" altLang="zh-CN" dirty="0"/>
          </a:p>
        </p:txBody>
      </p:sp>
      <p:pic>
        <p:nvPicPr>
          <p:cNvPr id="6" name="Picture 5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b="9665"/>
          <a:stretch>
            <a:fillRect/>
          </a:stretch>
        </p:blipFill>
        <p:spPr bwMode="auto">
          <a:xfrm>
            <a:off x="2425700" y="4960938"/>
            <a:ext cx="46482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523875" y="447675"/>
            <a:ext cx="8229600" cy="646113"/>
          </a:xfrm>
          <a:prstGeom prst="rect">
            <a:avLst/>
          </a:prstGeom>
          <a:solidFill>
            <a:srgbClr val="006600"/>
          </a:solidFill>
          <a:ln>
            <a:noFill/>
          </a:ln>
          <a:effectLst>
            <a:outerShdw blurRad="50800" dist="38100" dir="2700000" algn="tl" rotWithShape="0">
              <a:prstClr val="black">
                <a:alpha val="40000"/>
              </a:prstClr>
            </a:outerShdw>
          </a:effectLst>
        </p:spPr>
        <p:txBody>
          <a:bodyP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nSpc>
                <a:spcPct val="100000"/>
              </a:lnSpc>
              <a:spcBef>
                <a:spcPct val="0"/>
              </a:spcBef>
              <a:spcAft>
                <a:spcPct val="0"/>
              </a:spcAft>
              <a:buClrTx/>
              <a:buSzTx/>
              <a:buFontTx/>
              <a:buNone/>
            </a:pPr>
            <a:r>
              <a:rPr kumimoji="0" lang="zh-CN" altLang="zh-CN" sz="1800" b="0" dirty="0">
                <a:solidFill>
                  <a:schemeClr val="tx1"/>
                </a:solidFill>
              </a:rPr>
              <a:t>鉴于邮箱机制与队列机制较为相似，在</a:t>
            </a:r>
            <a:r>
              <a:rPr kumimoji="0" lang="en-US" altLang="zh-CN" sz="1800" b="0" dirty="0">
                <a:solidFill>
                  <a:schemeClr val="tx1"/>
                </a:solidFill>
              </a:rPr>
              <a:t>VxWorks</a:t>
            </a:r>
            <a:r>
              <a:rPr kumimoji="0" lang="zh-CN" altLang="zh-CN" sz="1800" b="0" dirty="0">
                <a:solidFill>
                  <a:schemeClr val="tx1"/>
                </a:solidFill>
              </a:rPr>
              <a:t>、</a:t>
            </a:r>
            <a:r>
              <a:rPr kumimoji="0" lang="en-US" altLang="zh-CN" sz="1800" b="0" dirty="0" err="1">
                <a:solidFill>
                  <a:schemeClr val="tx1"/>
                </a:solidFill>
              </a:rPr>
              <a:t>μCLinux</a:t>
            </a:r>
            <a:r>
              <a:rPr kumimoji="0" lang="zh-CN" altLang="zh-CN" sz="1800" b="0" dirty="0">
                <a:solidFill>
                  <a:schemeClr val="tx1"/>
                </a:solidFill>
              </a:rPr>
              <a:t>等嵌入式操作系统中都不再提供邮箱机制</a:t>
            </a:r>
            <a:r>
              <a:rPr kumimoji="0" lang="zh-CN" altLang="en-US" sz="1800" b="0" dirty="0">
                <a:solidFill>
                  <a:schemeClr val="tx1"/>
                </a:solidFill>
              </a:rPr>
              <a:t>。</a:t>
            </a:r>
            <a:endParaRPr kumimoji="0" lang="zh-CN" altLang="en-US" sz="1800" b="0" dirty="0">
              <a:solidFill>
                <a:schemeClr val="tx1"/>
              </a:solidFill>
            </a:endParaRPr>
          </a:p>
        </p:txBody>
      </p:sp>
    </p:spTree>
  </p:cSld>
  <p:clrMapOvr>
    <a:masterClrMapping/>
  </p:clrMapOvr>
  <p:transition spd="med">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140127"/>
            <a:ext cx="8077200" cy="4602163"/>
          </a:xfrm>
        </p:spPr>
        <p:txBody>
          <a:bodyPr>
            <a:normAutofit/>
          </a:bodyPr>
          <a:lstStyle/>
          <a:p>
            <a:pPr lvl="1">
              <a:lnSpc>
                <a:spcPct val="100000"/>
              </a:lnSpc>
              <a:defRPr/>
            </a:pPr>
            <a:r>
              <a:rPr lang="zh-CN" altLang="en-US" sz="2200" dirty="0"/>
              <a:t>通信方式四：管道</a:t>
            </a:r>
            <a:endParaRPr lang="en-US" altLang="zh-CN" sz="2200" dirty="0"/>
          </a:p>
          <a:p>
            <a:pPr lvl="2">
              <a:lnSpc>
                <a:spcPct val="100000"/>
              </a:lnSpc>
              <a:defRPr/>
            </a:pPr>
            <a:r>
              <a:rPr lang="zh-CN" altLang="zh-CN" dirty="0"/>
              <a:t>在任务之间提供</a:t>
            </a:r>
            <a:r>
              <a:rPr lang="zh-CN" altLang="zh-CN" dirty="0">
                <a:solidFill>
                  <a:srgbClr val="FF0000"/>
                </a:solidFill>
              </a:rPr>
              <a:t>消息流</a:t>
            </a:r>
            <a:r>
              <a:rPr lang="zh-CN" altLang="zh-CN" dirty="0"/>
              <a:t>的</a:t>
            </a:r>
            <a:r>
              <a:rPr lang="en-US" altLang="zh-CN" dirty="0"/>
              <a:t>I/O</a:t>
            </a:r>
            <a:r>
              <a:rPr lang="zh-CN" altLang="zh-CN" dirty="0"/>
              <a:t>设备，也是多个任务间进行数据交互的一个有效手段</a:t>
            </a:r>
            <a:r>
              <a:rPr lang="zh-CN" altLang="en-US" dirty="0"/>
              <a:t>；</a:t>
            </a:r>
            <a:endParaRPr lang="en-US" altLang="zh-CN" dirty="0"/>
          </a:p>
          <a:p>
            <a:pPr lvl="2">
              <a:lnSpc>
                <a:spcPct val="100000"/>
              </a:lnSpc>
              <a:defRPr/>
            </a:pPr>
            <a:r>
              <a:rPr lang="zh-CN" altLang="zh-CN" dirty="0"/>
              <a:t>允许写入的消息长度不受限制，而消息队列和邮箱都要求写入固定长度的消息</a:t>
            </a:r>
            <a:r>
              <a:rPr lang="zh-CN" altLang="en-US" dirty="0"/>
              <a:t>；</a:t>
            </a:r>
            <a:endParaRPr lang="en-US" altLang="zh-CN" dirty="0"/>
          </a:p>
          <a:p>
            <a:pPr lvl="2">
              <a:lnSpc>
                <a:spcPct val="100000"/>
              </a:lnSpc>
              <a:defRPr/>
            </a:pPr>
            <a:r>
              <a:rPr lang="zh-CN" altLang="zh-CN" dirty="0"/>
              <a:t>管道通常是完全面向字节流的，可以按</a:t>
            </a:r>
            <a:r>
              <a:rPr lang="en-US" altLang="zh-CN" dirty="0"/>
              <a:t>M</a:t>
            </a:r>
            <a:r>
              <a:rPr lang="zh-CN" altLang="zh-CN" dirty="0"/>
              <a:t>个字节写入、按</a:t>
            </a:r>
            <a:r>
              <a:rPr lang="en-US" altLang="zh-CN" dirty="0"/>
              <a:t>N</a:t>
            </a:r>
            <a:r>
              <a:rPr lang="zh-CN" altLang="zh-CN" dirty="0"/>
              <a:t>个字节读出，每次读写的字节长度可不同</a:t>
            </a:r>
            <a:r>
              <a:rPr lang="zh-CN" altLang="en-US" dirty="0"/>
              <a:t>；</a:t>
            </a:r>
            <a:endParaRPr lang="en-US" altLang="zh-CN" dirty="0"/>
          </a:p>
          <a:p>
            <a:pPr lvl="2" eaLnBrk="1" hangingPunct="1">
              <a:lnSpc>
                <a:spcPct val="100000"/>
              </a:lnSpc>
              <a:defRPr/>
            </a:pPr>
            <a:r>
              <a:rPr lang="zh-CN" altLang="en-US" dirty="0"/>
              <a:t>与队列相似，由内核自带的创建、读出、写入管道函数；</a:t>
            </a:r>
            <a:endParaRPr lang="en-US" altLang="zh-CN" dirty="0"/>
          </a:p>
          <a:p>
            <a:pPr lvl="3" eaLnBrk="1" hangingPunct="1">
              <a:lnSpc>
                <a:spcPct val="100000"/>
              </a:lnSpc>
              <a:defRPr/>
            </a:pPr>
            <a:r>
              <a:rPr lang="en-US" altLang="zh-CN" sz="1800" dirty="0"/>
              <a:t>Linux</a:t>
            </a:r>
            <a:r>
              <a:rPr lang="zh-CN" altLang="zh-CN" sz="1800" dirty="0"/>
              <a:t>中的</a:t>
            </a:r>
            <a:r>
              <a:rPr lang="en-US" altLang="zh-CN" sz="1800" dirty="0"/>
              <a:t>pipe( )</a:t>
            </a:r>
            <a:r>
              <a:rPr lang="zh-CN" altLang="zh-CN" sz="1800" dirty="0"/>
              <a:t>函数、</a:t>
            </a:r>
            <a:r>
              <a:rPr lang="en-US" altLang="zh-CN" sz="1800" dirty="0"/>
              <a:t>VxWorks</a:t>
            </a:r>
            <a:r>
              <a:rPr lang="zh-CN" altLang="zh-CN" sz="1800" dirty="0"/>
              <a:t>中的</a:t>
            </a:r>
            <a:r>
              <a:rPr lang="en-US" altLang="zh-CN" sz="1800" dirty="0" err="1"/>
              <a:t>pipeDevCreate</a:t>
            </a:r>
            <a:r>
              <a:rPr lang="en-US" altLang="zh-CN" sz="1800" dirty="0"/>
              <a:t>( )</a:t>
            </a:r>
            <a:r>
              <a:rPr lang="zh-CN" altLang="zh-CN" sz="1800" dirty="0"/>
              <a:t>函数</a:t>
            </a:r>
            <a:r>
              <a:rPr lang="zh-CN" altLang="en-US" sz="1800" dirty="0"/>
              <a:t>；</a:t>
            </a:r>
            <a:endParaRPr lang="zh-CN" altLang="en-US" sz="1800" dirty="0"/>
          </a:p>
          <a:p>
            <a:pPr lvl="2" eaLnBrk="1" hangingPunct="1">
              <a:lnSpc>
                <a:spcPct val="100000"/>
              </a:lnSpc>
              <a:defRPr/>
            </a:pPr>
            <a:r>
              <a:rPr lang="zh-CN" altLang="en-US" dirty="0"/>
              <a:t>一些内核使用标准的</a:t>
            </a:r>
            <a:r>
              <a:rPr lang="en-US" altLang="zh-CN" dirty="0"/>
              <a:t>I/O</a:t>
            </a:r>
            <a:r>
              <a:rPr lang="zh-CN" altLang="en-US" dirty="0"/>
              <a:t>或文件读写函数对管道操作；</a:t>
            </a:r>
            <a:endParaRPr lang="en-US" altLang="zh-CN" dirty="0"/>
          </a:p>
          <a:p>
            <a:pPr lvl="3" eaLnBrk="1" hangingPunct="1">
              <a:lnSpc>
                <a:spcPct val="100000"/>
              </a:lnSpc>
              <a:defRPr/>
            </a:pPr>
            <a:r>
              <a:rPr lang="en-US" altLang="zh-CN" sz="1800" dirty="0"/>
              <a:t>open( )</a:t>
            </a:r>
            <a:r>
              <a:rPr lang="zh-CN" altLang="zh-CN" sz="1800" dirty="0"/>
              <a:t>、</a:t>
            </a:r>
            <a:r>
              <a:rPr lang="en-US" altLang="zh-CN" sz="1800" dirty="0"/>
              <a:t>read( )</a:t>
            </a:r>
            <a:r>
              <a:rPr lang="zh-CN" altLang="zh-CN" sz="1800" dirty="0"/>
              <a:t>、</a:t>
            </a:r>
            <a:r>
              <a:rPr lang="en-US" altLang="zh-CN" sz="1800" dirty="0"/>
              <a:t>write( )</a:t>
            </a:r>
            <a:r>
              <a:rPr lang="zh-CN" altLang="zh-CN" sz="1800" dirty="0"/>
              <a:t>、</a:t>
            </a:r>
            <a:r>
              <a:rPr lang="en-US" altLang="zh-CN" sz="1800" dirty="0"/>
              <a:t>close( )</a:t>
            </a:r>
            <a:r>
              <a:rPr lang="zh-CN" altLang="zh-CN" sz="1800" dirty="0"/>
              <a:t>等标准的</a:t>
            </a:r>
            <a:r>
              <a:rPr lang="en-US" altLang="zh-CN" sz="1800" dirty="0"/>
              <a:t>I/O</a:t>
            </a:r>
            <a:r>
              <a:rPr lang="zh-CN" altLang="zh-CN" sz="1800" dirty="0"/>
              <a:t>操作函数</a:t>
            </a:r>
            <a:r>
              <a:rPr lang="zh-CN" altLang="en-US" sz="1800" dirty="0"/>
              <a:t>；</a:t>
            </a:r>
            <a:endParaRPr lang="en-US" altLang="zh-CN" sz="1800" dirty="0"/>
          </a:p>
          <a:p>
            <a:pPr lvl="3" eaLnBrk="1" hangingPunct="1">
              <a:lnSpc>
                <a:spcPct val="100000"/>
              </a:lnSpc>
              <a:defRPr/>
            </a:pPr>
            <a:r>
              <a:rPr lang="zh-CN" altLang="zh-CN" sz="1800" dirty="0"/>
              <a:t>标准的文件读写函数</a:t>
            </a:r>
            <a:r>
              <a:rPr lang="en-US" altLang="zh-CN" sz="1800" dirty="0" err="1"/>
              <a:t>fread</a:t>
            </a:r>
            <a:r>
              <a:rPr lang="en-US" altLang="zh-CN" sz="1800" dirty="0"/>
              <a:t>( )</a:t>
            </a:r>
            <a:r>
              <a:rPr lang="zh-CN" altLang="zh-CN" sz="1800" dirty="0"/>
              <a:t>、</a:t>
            </a:r>
            <a:r>
              <a:rPr lang="en-US" altLang="zh-CN" sz="1800" dirty="0" err="1"/>
              <a:t>fwrite</a:t>
            </a:r>
            <a:r>
              <a:rPr lang="en-US" altLang="zh-CN" sz="1800" dirty="0"/>
              <a:t>( )</a:t>
            </a:r>
            <a:r>
              <a:rPr lang="zh-CN" altLang="en-US" sz="1800" dirty="0"/>
              <a:t>；</a:t>
            </a:r>
            <a:endParaRPr lang="en-US" altLang="zh-CN" sz="1800" dirty="0"/>
          </a:p>
          <a:p>
            <a:pPr>
              <a:lnSpc>
                <a:spcPct val="100000"/>
              </a:lnSpc>
              <a:defRPr/>
            </a:pPr>
            <a:endParaRPr lang="zh-CN" altLang="en-US" sz="2400" dirty="0"/>
          </a:p>
        </p:txBody>
      </p:sp>
      <p:sp>
        <p:nvSpPr>
          <p:cNvPr id="6" name="矩形 5"/>
          <p:cNvSpPr/>
          <p:nvPr/>
        </p:nvSpPr>
        <p:spPr>
          <a:xfrm>
            <a:off x="533400" y="5101117"/>
            <a:ext cx="8229600" cy="1477962"/>
          </a:xfrm>
          <a:prstGeom prst="rect">
            <a:avLst/>
          </a:prstGeom>
          <a:solidFill>
            <a:srgbClr val="006600"/>
          </a:solidFill>
        </p:spPr>
        <p:txBody>
          <a:bodyPr>
            <a:spAutoFit/>
          </a:bodyPr>
          <a:lstStyle/>
          <a:p>
            <a:pPr marL="285750" indent="-285750" algn="just">
              <a:buClr>
                <a:srgbClr val="FFFF00"/>
              </a:buClr>
              <a:buSzPct val="90000"/>
              <a:buFont typeface="Wingdings" panose="05000000000000000000" pitchFamily="2" charset="2"/>
              <a:buChar char="Ø"/>
              <a:defRPr/>
            </a:pPr>
            <a:r>
              <a:rPr lang="zh-CN" altLang="zh-CN" sz="1800" kern="100" dirty="0">
                <a:latin typeface="Times New Roman" panose="02020603050405020304" pitchFamily="18" charset="0"/>
                <a:cs typeface="Times New Roman" panose="02020603050405020304" pitchFamily="18" charset="0"/>
              </a:rPr>
              <a:t>管道</a:t>
            </a:r>
            <a:r>
              <a:rPr lang="zh-CN" altLang="en-US" sz="1800" kern="100" dirty="0">
                <a:latin typeface="Times New Roman" panose="02020603050405020304" pitchFamily="18" charset="0"/>
                <a:cs typeface="Times New Roman" panose="02020603050405020304" pitchFamily="18" charset="0"/>
              </a:rPr>
              <a:t>具有</a:t>
            </a:r>
            <a:r>
              <a:rPr lang="zh-CN" altLang="zh-CN" sz="1800" kern="100" dirty="0">
                <a:latin typeface="Times New Roman" panose="02020603050405020304" pitchFamily="18" charset="0"/>
                <a:cs typeface="Times New Roman" panose="02020603050405020304" pitchFamily="18" charset="0"/>
              </a:rPr>
              <a:t>消息队列和邮箱不具备的一个重要特性</a:t>
            </a:r>
            <a:r>
              <a:rPr lang="zh-CN" altLang="en-US" sz="1800" kern="100" dirty="0">
                <a:latin typeface="Times New Roman" panose="02020603050405020304" pitchFamily="18" charset="0"/>
                <a:cs typeface="Times New Roman" panose="02020603050405020304" pitchFamily="18" charset="0"/>
              </a:rPr>
              <a:t>：</a:t>
            </a:r>
            <a:r>
              <a:rPr lang="zh-CN" altLang="zh-CN" sz="1800" kern="100" dirty="0">
                <a:latin typeface="Times New Roman" panose="02020603050405020304" pitchFamily="18" charset="0"/>
                <a:ea typeface="KaiTi" panose="02010609060101010101" pitchFamily="49" charset="-122"/>
                <a:cs typeface="Times New Roman" panose="02020603050405020304" pitchFamily="18" charset="0"/>
              </a:rPr>
              <a:t>作为</a:t>
            </a:r>
            <a:r>
              <a:rPr lang="en-US" altLang="zh-CN" sz="1800" kern="100" dirty="0">
                <a:latin typeface="Times New Roman" panose="02020603050405020304" pitchFamily="18" charset="0"/>
                <a:ea typeface="KaiTi" panose="02010609060101010101" pitchFamily="49" charset="-122"/>
                <a:cs typeface="Times New Roman" panose="02020603050405020304" pitchFamily="18" charset="0"/>
              </a:rPr>
              <a:t>I/O</a:t>
            </a:r>
            <a:r>
              <a:rPr lang="zh-CN" altLang="zh-CN" sz="1800" kern="100" dirty="0">
                <a:latin typeface="Times New Roman" panose="02020603050405020304" pitchFamily="18" charset="0"/>
                <a:ea typeface="KaiTi" panose="02010609060101010101" pitchFamily="49" charset="-122"/>
                <a:cs typeface="Times New Roman" panose="02020603050405020304" pitchFamily="18" charset="0"/>
              </a:rPr>
              <a:t>设备，可使用标准的</a:t>
            </a:r>
            <a:r>
              <a:rPr lang="en-US" altLang="zh-CN" sz="1800" kern="100" dirty="0">
                <a:latin typeface="Times New Roman" panose="02020603050405020304" pitchFamily="18" charset="0"/>
                <a:ea typeface="KaiTi" panose="02010609060101010101" pitchFamily="49" charset="-122"/>
                <a:cs typeface="Times New Roman" panose="02020603050405020304" pitchFamily="18" charset="0"/>
              </a:rPr>
              <a:t>select( )</a:t>
            </a:r>
            <a:r>
              <a:rPr lang="zh-CN" altLang="zh-CN" sz="1800" kern="100" dirty="0">
                <a:latin typeface="Times New Roman" panose="02020603050405020304" pitchFamily="18" charset="0"/>
                <a:ea typeface="KaiTi" panose="02010609060101010101" pitchFamily="49" charset="-122"/>
                <a:cs typeface="Times New Roman" panose="02020603050405020304" pitchFamily="18" charset="0"/>
              </a:rPr>
              <a:t>函数来读管道。</a:t>
            </a:r>
            <a:endParaRPr lang="en-US" altLang="zh-CN" sz="1800" kern="100" dirty="0">
              <a:latin typeface="Times New Roman" panose="02020603050405020304" pitchFamily="18" charset="0"/>
              <a:ea typeface="KaiTi" panose="02010609060101010101" pitchFamily="49" charset="-122"/>
              <a:cs typeface="Times New Roman" panose="02020603050405020304" pitchFamily="18" charset="0"/>
            </a:endParaRPr>
          </a:p>
          <a:p>
            <a:pPr marL="285750" indent="-285750" algn="just">
              <a:buClr>
                <a:srgbClr val="FFFF00"/>
              </a:buClr>
              <a:buSzPct val="90000"/>
              <a:buFont typeface="Wingdings" panose="05000000000000000000" pitchFamily="2" charset="2"/>
              <a:buChar char="Ø"/>
              <a:defRPr/>
            </a:pPr>
            <a:r>
              <a:rPr lang="en-US" altLang="zh-CN" sz="1800" kern="100" dirty="0">
                <a:latin typeface="Times New Roman" panose="02020603050405020304" pitchFamily="18" charset="0"/>
              </a:rPr>
              <a:t>select( )</a:t>
            </a:r>
            <a:r>
              <a:rPr lang="zh-CN" altLang="zh-CN" sz="1800" kern="100" dirty="0">
                <a:latin typeface="Times New Roman" panose="02020603050405020304" pitchFamily="18" charset="0"/>
                <a:cs typeface="Times New Roman" panose="02020603050405020304" pitchFamily="18" charset="0"/>
              </a:rPr>
              <a:t>函数允许任务根据要读取的一个或一组同步</a:t>
            </a:r>
            <a:r>
              <a:rPr lang="en-US" altLang="zh-CN" sz="1800" kern="100" dirty="0">
                <a:latin typeface="Times New Roman" panose="02020603050405020304" pitchFamily="18" charset="0"/>
              </a:rPr>
              <a:t>/</a:t>
            </a:r>
            <a:r>
              <a:rPr lang="zh-CN" altLang="zh-CN" sz="1800" kern="100" dirty="0">
                <a:latin typeface="Times New Roman" panose="02020603050405020304" pitchFamily="18" charset="0"/>
                <a:cs typeface="Times New Roman" panose="02020603050405020304" pitchFamily="18" charset="0"/>
              </a:rPr>
              <a:t>异步</a:t>
            </a:r>
            <a:r>
              <a:rPr lang="en-US" altLang="zh-CN" sz="1800" kern="100" dirty="0">
                <a:latin typeface="Times New Roman" panose="02020603050405020304" pitchFamily="18" charset="0"/>
              </a:rPr>
              <a:t>I/O</a:t>
            </a:r>
            <a:r>
              <a:rPr lang="zh-CN" altLang="zh-CN" sz="1800" kern="100" dirty="0">
                <a:latin typeface="Times New Roman" panose="02020603050405020304" pitchFamily="18" charset="0"/>
                <a:cs typeface="Times New Roman" panose="02020603050405020304" pitchFamily="18" charset="0"/>
              </a:rPr>
              <a:t>设备（包括网络套接字和串行设备等）</a:t>
            </a:r>
            <a:r>
              <a:rPr lang="zh-CN" altLang="en-US" sz="1800" kern="100" dirty="0">
                <a:latin typeface="Times New Roman" panose="02020603050405020304" pitchFamily="18" charset="0"/>
                <a:cs typeface="Times New Roman" panose="02020603050405020304" pitchFamily="18" charset="0"/>
              </a:rPr>
              <a:t>设置</a:t>
            </a:r>
            <a:r>
              <a:rPr lang="zh-CN" altLang="zh-CN" sz="1800" kern="100" dirty="0">
                <a:latin typeface="Times New Roman" panose="02020603050405020304" pitchFamily="18" charset="0"/>
                <a:cs typeface="Times New Roman" panose="02020603050405020304" pitchFamily="18" charset="0"/>
              </a:rPr>
              <a:t>变量</a:t>
            </a:r>
            <a:r>
              <a:rPr lang="en-US" altLang="zh-CN" sz="1800" kern="100" dirty="0" err="1">
                <a:latin typeface="Times New Roman" panose="02020603050405020304" pitchFamily="18" charset="0"/>
              </a:rPr>
              <a:t>fd_set</a:t>
            </a:r>
            <a:r>
              <a:rPr lang="en-US" altLang="zh-CN" sz="1800" kern="100" dirty="0">
                <a:latin typeface="Times New Roman" panose="02020603050405020304" pitchFamily="18" charset="0"/>
              </a:rPr>
              <a:t> * </a:t>
            </a:r>
            <a:r>
              <a:rPr lang="en-US" altLang="zh-CN" sz="1800" kern="100" dirty="0" err="1">
                <a:latin typeface="Times New Roman" panose="02020603050405020304" pitchFamily="18" charset="0"/>
              </a:rPr>
              <a:t>pReadFds</a:t>
            </a:r>
            <a:r>
              <a:rPr lang="zh-CN" altLang="zh-CN" sz="1800" kern="100" dirty="0">
                <a:latin typeface="Times New Roman" panose="02020603050405020304" pitchFamily="18" charset="0"/>
                <a:cs typeface="Times New Roman" panose="02020603050405020304" pitchFamily="18" charset="0"/>
              </a:rPr>
              <a:t>，进而在这一个</a:t>
            </a:r>
            <a:r>
              <a:rPr lang="en-US" altLang="zh-CN" sz="1800" kern="100" dirty="0">
                <a:latin typeface="Times New Roman" panose="02020603050405020304" pitchFamily="18" charset="0"/>
              </a:rPr>
              <a:t>/</a:t>
            </a:r>
            <a:r>
              <a:rPr lang="zh-CN" altLang="zh-CN" sz="1800" kern="100" dirty="0">
                <a:latin typeface="Times New Roman" panose="02020603050405020304" pitchFamily="18" charset="0"/>
                <a:cs typeface="Times New Roman" panose="02020603050405020304" pitchFamily="18" charset="0"/>
              </a:rPr>
              <a:t>一组</a:t>
            </a:r>
            <a:r>
              <a:rPr lang="en-US" altLang="zh-CN" sz="1800" kern="100" dirty="0">
                <a:latin typeface="Times New Roman" panose="02020603050405020304" pitchFamily="18" charset="0"/>
              </a:rPr>
              <a:t>I/O</a:t>
            </a:r>
            <a:r>
              <a:rPr lang="zh-CN" altLang="zh-CN" sz="1800" kern="100" dirty="0">
                <a:latin typeface="Times New Roman" panose="02020603050405020304" pitchFamily="18" charset="0"/>
                <a:cs typeface="Times New Roman" panose="02020603050405020304" pitchFamily="18" charset="0"/>
              </a:rPr>
              <a:t>上等待数据，直至可用</a:t>
            </a:r>
            <a:r>
              <a:rPr lang="zh-CN" altLang="en-US" sz="1800" kern="100" dirty="0">
                <a:latin typeface="Times New Roman" panose="02020603050405020304" pitchFamily="18" charset="0"/>
                <a:cs typeface="Times New Roman" panose="02020603050405020304" pitchFamily="18" charset="0"/>
              </a:rPr>
              <a:t>，</a:t>
            </a:r>
            <a:r>
              <a:rPr lang="zh-CN" altLang="zh-CN" sz="1800" kern="100" dirty="0">
                <a:latin typeface="Times New Roman" panose="02020603050405020304" pitchFamily="18" charset="0"/>
                <a:cs typeface="Times New Roman" panose="02020603050405020304" pitchFamily="18" charset="0"/>
              </a:rPr>
              <a:t>可以大大简化嵌入式软件中读取一组</a:t>
            </a:r>
            <a:r>
              <a:rPr lang="en-US" altLang="zh-CN" sz="1800" kern="100" dirty="0">
                <a:latin typeface="Times New Roman" panose="02020603050405020304" pitchFamily="18" charset="0"/>
              </a:rPr>
              <a:t>I/O</a:t>
            </a:r>
            <a:r>
              <a:rPr lang="zh-CN" altLang="zh-CN" sz="1800" kern="100" dirty="0">
                <a:latin typeface="Times New Roman" panose="02020603050405020304" pitchFamily="18" charset="0"/>
                <a:cs typeface="Times New Roman" panose="02020603050405020304" pitchFamily="18" charset="0"/>
              </a:rPr>
              <a:t>设备的代码。</a:t>
            </a:r>
            <a:endParaRPr lang="zh-CN" altLang="en-US" sz="1800" dirty="0"/>
          </a:p>
        </p:txBody>
      </p:sp>
    </p:spTree>
  </p:cSld>
  <p:clrMapOvr>
    <a:masterClrMapping/>
  </p:clrMapOvr>
  <p:transition spd="med">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47085" y="1199073"/>
            <a:ext cx="8071485" cy="5087434"/>
          </a:xfrm>
        </p:spPr>
        <p:txBody>
          <a:bodyPr/>
          <a:lstStyle/>
          <a:p>
            <a:pPr lvl="1"/>
            <a:r>
              <a:rPr lang="zh-CN" altLang="en-US" sz="2200" dirty="0"/>
              <a:t>其他通信方式</a:t>
            </a:r>
            <a:endParaRPr lang="en-US" altLang="zh-CN" sz="2200" dirty="0"/>
          </a:p>
          <a:p>
            <a:pPr lvl="2"/>
            <a:r>
              <a:rPr lang="en-US" altLang="zh-CN" sz="1800" dirty="0"/>
              <a:t>TCP/IP  Socket</a:t>
            </a:r>
            <a:endParaRPr lang="en-US" altLang="zh-CN" sz="1800" dirty="0"/>
          </a:p>
          <a:p>
            <a:pPr lvl="2"/>
            <a:r>
              <a:rPr lang="en-US" altLang="zh-CN" sz="1800" dirty="0"/>
              <a:t>VME</a:t>
            </a:r>
            <a:r>
              <a:rPr lang="zh-CN" altLang="en-US" sz="1800" dirty="0"/>
              <a:t>共享内存</a:t>
            </a:r>
            <a:endParaRPr lang="en-US" altLang="zh-CN" sz="1800" dirty="0"/>
          </a:p>
          <a:p>
            <a:pPr lvl="2"/>
            <a:r>
              <a:rPr lang="zh-CN" altLang="en-US" sz="1800" dirty="0"/>
              <a:t>反射内存网络</a:t>
            </a:r>
            <a:endParaRPr lang="en-US" altLang="zh-CN" sz="1800" dirty="0"/>
          </a:p>
          <a:p>
            <a:pPr lvl="2"/>
            <a:r>
              <a:rPr lang="en-US" altLang="zh-CN" sz="1800" dirty="0"/>
              <a:t>……</a:t>
            </a:r>
            <a:endParaRPr lang="en-US" altLang="zh-CN" sz="1800"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Rectangle 3"/>
          <p:cNvSpPr txBox="1">
            <a:spLocks noChangeArrowheads="1"/>
          </p:cNvSpPr>
          <p:nvPr/>
        </p:nvSpPr>
        <p:spPr>
          <a:xfrm>
            <a:off x="609600" y="1295400"/>
            <a:ext cx="8077200" cy="4602163"/>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lvl="1"/>
            <a:r>
              <a:rPr lang="zh-CN" altLang="en-US"/>
              <a:t>缺陷</a:t>
            </a:r>
            <a:endParaRPr lang="zh-CN" altLang="en-US"/>
          </a:p>
          <a:p>
            <a:pPr lvl="2"/>
            <a:r>
              <a:rPr lang="zh-CN" altLang="en-US"/>
              <a:t>队列、信箱、管道可以为共享数据提供方便，但也容易出现系统错误；</a:t>
            </a:r>
            <a:endParaRPr lang="zh-CN" altLang="en-US"/>
          </a:p>
          <a:p>
            <a:pPr lvl="2"/>
            <a:r>
              <a:rPr lang="zh-CN" altLang="en-US">
                <a:solidFill>
                  <a:schemeClr val="accent2"/>
                </a:solidFill>
              </a:rPr>
              <a:t>队列等的空间已满对于嵌入式软件来说是灾难性的，要保证其拥有足够空间；</a:t>
            </a:r>
            <a:endParaRPr lang="zh-CN" altLang="en-US">
              <a:solidFill>
                <a:schemeClr val="accent2"/>
              </a:solidFill>
            </a:endParaRPr>
          </a:p>
          <a:p>
            <a:pPr lvl="2"/>
            <a:r>
              <a:rPr lang="zh-CN" altLang="en-US">
                <a:solidFill>
                  <a:schemeClr val="accent2"/>
                </a:solidFill>
              </a:rPr>
              <a:t>通过队列等机制传递指针可能引起共享数据问题；</a:t>
            </a:r>
            <a:endParaRPr lang="zh-CN" altLang="en-US" dirty="0">
              <a:solidFill>
                <a:schemeClr val="accent2"/>
              </a:solidFill>
            </a:endParaRPr>
          </a:p>
        </p:txBody>
      </p:sp>
    </p:spTree>
  </p:cSld>
  <p:clrMapOvr>
    <a:masterClrMapping/>
  </p:clrMapOvr>
  <p:transition spd="med">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pPr marL="457200" indent="-457200">
              <a:buFont typeface="Arial" panose="020B0604020202020204" pitchFamily="34" charset="0"/>
              <a:buAutoNum type="arabicPeriod" startAt="4"/>
            </a:pPr>
            <a:r>
              <a:rPr lang="zh-CN" altLang="zh-CN" sz="2400" dirty="0"/>
              <a:t>任务间协同</a:t>
            </a:r>
            <a:endParaRPr lang="en-US" altLang="zh-CN" sz="2400" dirty="0"/>
          </a:p>
          <a:p>
            <a:pPr lvl="1"/>
            <a:r>
              <a:rPr lang="zh-CN" altLang="zh-CN" sz="2000" dirty="0"/>
              <a:t>多个任务以及任务与中断服务程序之间也常常需要执行逻辑的协同，以正确实现应用功能</a:t>
            </a:r>
            <a:r>
              <a:rPr lang="zh-CN" altLang="en-US" sz="2000" dirty="0"/>
              <a:t>；</a:t>
            </a:r>
            <a:endParaRPr lang="en-US" altLang="zh-CN" sz="2000" dirty="0"/>
          </a:p>
          <a:p>
            <a:pPr lvl="1"/>
            <a:r>
              <a:rPr lang="zh-CN" altLang="zh-CN" sz="2000" dirty="0"/>
              <a:t>内核中，一般会提供事件、事件组、信号量、信号等机制中的部分或全部</a:t>
            </a:r>
            <a:r>
              <a:rPr lang="zh-CN" altLang="en-US" sz="2000" dirty="0"/>
              <a:t>；</a:t>
            </a:r>
            <a:endParaRPr lang="en-US" altLang="zh-CN" sz="2000" dirty="0"/>
          </a:p>
        </p:txBody>
      </p:sp>
    </p:spTree>
  </p:cSld>
  <p:clrMapOvr>
    <a:masterClrMapping/>
  </p:clrMapOvr>
  <p:transition spd="med">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876800"/>
          </a:xfrm>
        </p:spPr>
        <p:txBody>
          <a:bodyPr/>
          <a:lstStyle/>
          <a:p>
            <a:pPr lvl="1">
              <a:lnSpc>
                <a:spcPct val="100000"/>
              </a:lnSpc>
              <a:defRPr/>
            </a:pPr>
            <a:r>
              <a:rPr lang="zh-CN" altLang="zh-CN" sz="2200" dirty="0"/>
              <a:t>事件与事件组</a:t>
            </a:r>
            <a:endParaRPr lang="en-US" altLang="zh-CN" sz="2200" dirty="0"/>
          </a:p>
          <a:p>
            <a:pPr lvl="2">
              <a:lnSpc>
                <a:spcPct val="100000"/>
              </a:lnSpc>
              <a:defRPr/>
            </a:pPr>
            <a:r>
              <a:rPr lang="zh-CN" altLang="zh-CN" dirty="0"/>
              <a:t>事件是基于同步模型的多任务之间、任务与中断服务程序之间、任务与操作系统资源之间的通信机制</a:t>
            </a:r>
            <a:r>
              <a:rPr lang="zh-CN" altLang="en-US" dirty="0"/>
              <a:t>；</a:t>
            </a:r>
            <a:endParaRPr lang="en-US" altLang="zh-CN" dirty="0"/>
          </a:p>
          <a:p>
            <a:pPr lvl="2">
              <a:lnSpc>
                <a:spcPct val="100000"/>
              </a:lnSpc>
              <a:defRPr/>
            </a:pPr>
            <a:r>
              <a:rPr lang="zh-CN" altLang="zh-CN" dirty="0"/>
              <a:t>支持事件机制的操作系统内核中，每个任务的</a:t>
            </a:r>
            <a:r>
              <a:rPr lang="en-US" altLang="zh-CN" dirty="0"/>
              <a:t>TCB</a:t>
            </a:r>
            <a:r>
              <a:rPr lang="zh-CN" altLang="zh-CN" dirty="0"/>
              <a:t>中会包括一个二进制的事件寄存器，寄存器的每一位对应一个事件</a:t>
            </a:r>
            <a:r>
              <a:rPr lang="en-US" altLang="zh-CN" dirty="0">
                <a:sym typeface="Wingdings" panose="05000000000000000000" pitchFamily="2" charset="2"/>
              </a:rPr>
              <a:t></a:t>
            </a:r>
            <a:r>
              <a:rPr lang="zh-CN" altLang="zh-CN" dirty="0">
                <a:latin typeface="KaiTi" panose="02010609060101010101" pitchFamily="49" charset="-122"/>
                <a:ea typeface="KaiTi" panose="02010609060101010101" pitchFamily="49" charset="-122"/>
              </a:rPr>
              <a:t>二进制事件标志</a:t>
            </a:r>
            <a:r>
              <a:rPr lang="zh-CN" altLang="zh-CN" dirty="0"/>
              <a:t>（</a:t>
            </a:r>
            <a:r>
              <a:rPr lang="en-US" altLang="zh-CN" dirty="0"/>
              <a:t>Event flag</a:t>
            </a:r>
            <a:r>
              <a:rPr lang="zh-CN" altLang="zh-CN" dirty="0"/>
              <a:t>）</a:t>
            </a:r>
            <a:r>
              <a:rPr lang="zh-CN" altLang="en-US" dirty="0"/>
              <a:t>；</a:t>
            </a:r>
            <a:endParaRPr lang="en-US" altLang="zh-CN" dirty="0"/>
          </a:p>
          <a:p>
            <a:pPr lvl="2">
              <a:lnSpc>
                <a:spcPct val="100000"/>
              </a:lnSpc>
              <a:defRPr/>
            </a:pPr>
            <a:r>
              <a:rPr lang="zh-CN" altLang="zh-CN" dirty="0"/>
              <a:t>允许多个任务阻塞在同一个事件上</a:t>
            </a:r>
            <a:r>
              <a:rPr lang="en-US" altLang="zh-CN" dirty="0">
                <a:sym typeface="Wingdings" panose="05000000000000000000" pitchFamily="2" charset="2"/>
              </a:rPr>
              <a:t></a:t>
            </a:r>
            <a:r>
              <a:rPr lang="zh-CN" altLang="zh-CN" dirty="0"/>
              <a:t>当事件到来时，内核将依据任务的优先级从阻塞在该事件的任务</a:t>
            </a:r>
            <a:r>
              <a:rPr lang="zh-CN" altLang="en-US" dirty="0"/>
              <a:t>队列</a:t>
            </a:r>
            <a:r>
              <a:rPr lang="zh-CN" altLang="zh-CN" dirty="0"/>
              <a:t>中选择并释放一个任务</a:t>
            </a:r>
            <a:r>
              <a:rPr lang="zh-CN" altLang="en-US" dirty="0"/>
              <a:t>；</a:t>
            </a:r>
            <a:endParaRPr lang="en-US" altLang="zh-CN" dirty="0"/>
          </a:p>
          <a:p>
            <a:pPr lvl="2">
              <a:lnSpc>
                <a:spcPct val="100000"/>
              </a:lnSpc>
              <a:defRPr/>
            </a:pPr>
            <a:r>
              <a:rPr lang="zh-CN" altLang="zh-CN" dirty="0"/>
              <a:t>允许一个任务等待在“与”或“或”逻辑的事件组上</a:t>
            </a:r>
            <a:r>
              <a:rPr lang="zh-CN" altLang="en-US" dirty="0"/>
              <a:t>；</a:t>
            </a:r>
            <a:endParaRPr lang="en-US" altLang="zh-CN" dirty="0"/>
          </a:p>
          <a:p>
            <a:pPr lvl="2">
              <a:lnSpc>
                <a:spcPct val="100000"/>
              </a:lnSpc>
              <a:defRPr/>
            </a:pPr>
            <a:r>
              <a:rPr lang="zh-CN" altLang="zh-CN" dirty="0"/>
              <a:t>当一个事件解除了一个等待的任务后，一定要对该事件的值进行</a:t>
            </a:r>
            <a:r>
              <a:rPr lang="zh-CN" altLang="en-US" dirty="0"/>
              <a:t>重置</a:t>
            </a:r>
            <a:r>
              <a:rPr lang="zh-CN" altLang="zh-CN" dirty="0"/>
              <a:t>（</a:t>
            </a:r>
            <a:r>
              <a:rPr lang="zh-CN" altLang="en-US" dirty="0"/>
              <a:t>清除、</a:t>
            </a:r>
            <a:r>
              <a:rPr lang="zh-CN" altLang="zh-CN" dirty="0"/>
              <a:t>复位）</a:t>
            </a:r>
            <a:r>
              <a:rPr lang="zh-CN" altLang="en-US" dirty="0"/>
              <a:t>；</a:t>
            </a:r>
            <a:endParaRPr lang="en-US" altLang="zh-CN" dirty="0"/>
          </a:p>
          <a:p>
            <a:pPr lvl="3">
              <a:lnSpc>
                <a:spcPct val="100000"/>
              </a:lnSpc>
              <a:defRPr/>
            </a:pPr>
            <a:r>
              <a:rPr lang="zh-CN" altLang="en-US" dirty="0"/>
              <a:t>内核复位、代码复位</a:t>
            </a:r>
            <a:endParaRPr lang="en-US" altLang="zh-CN" dirty="0"/>
          </a:p>
        </p:txBody>
      </p:sp>
    </p:spTree>
  </p:cSld>
  <p:clrMapOvr>
    <a:masterClrMapping/>
  </p:clrMapOvr>
  <p:transition spd="med">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6" name="矩形 5"/>
          <p:cNvSpPr/>
          <p:nvPr/>
        </p:nvSpPr>
        <p:spPr>
          <a:xfrm>
            <a:off x="3211872" y="5470585"/>
            <a:ext cx="2835275" cy="307975"/>
          </a:xfrm>
          <a:prstGeom prst="rect">
            <a:avLst/>
          </a:prstGeom>
        </p:spPr>
        <p:txBody>
          <a:bodyPr wrap="none">
            <a:spAutoFit/>
          </a:bodyPr>
          <a:lstStyle/>
          <a:p>
            <a:pPr>
              <a:defRPr/>
            </a:pPr>
            <a:r>
              <a:rPr lang="zh-CN" altLang="zh-CN" sz="1400" kern="100" dirty="0">
                <a:solidFill>
                  <a:schemeClr val="bg1"/>
                </a:solidFill>
                <a:latin typeface="Times New Roman" panose="02020603050405020304" pitchFamily="18" charset="0"/>
                <a:cs typeface="Times New Roman" panose="02020603050405020304" pitchFamily="18" charset="0"/>
              </a:rPr>
              <a:t>图</a:t>
            </a:r>
            <a:r>
              <a:rPr lang="en-US" altLang="zh-CN" sz="1400" kern="100" dirty="0">
                <a:solidFill>
                  <a:schemeClr val="bg1"/>
                </a:solidFill>
                <a:latin typeface="Times New Roman" panose="02020603050405020304" pitchFamily="18" charset="0"/>
              </a:rPr>
              <a:t>8.25 </a:t>
            </a:r>
            <a:r>
              <a:rPr lang="en-US" altLang="zh-CN" sz="1400" kern="100" dirty="0" err="1">
                <a:solidFill>
                  <a:schemeClr val="bg1"/>
                </a:solidFill>
                <a:latin typeface="Times New Roman" panose="02020603050405020304" pitchFamily="18" charset="0"/>
              </a:rPr>
              <a:t>μC</a:t>
            </a:r>
            <a:r>
              <a:rPr lang="en-US" altLang="zh-CN" sz="1400" kern="100" dirty="0">
                <a:solidFill>
                  <a:schemeClr val="bg1"/>
                </a:solidFill>
                <a:latin typeface="Times New Roman" panose="02020603050405020304" pitchFamily="18" charset="0"/>
              </a:rPr>
              <a:t>/OS</a:t>
            </a:r>
            <a:r>
              <a:rPr lang="zh-CN" altLang="zh-CN" sz="1400" kern="100" dirty="0">
                <a:solidFill>
                  <a:schemeClr val="bg1"/>
                </a:solidFill>
                <a:latin typeface="Times New Roman" panose="02020603050405020304" pitchFamily="18" charset="0"/>
                <a:cs typeface="Times New Roman" panose="02020603050405020304" pitchFamily="18" charset="0"/>
              </a:rPr>
              <a:t>中的事件标志组机制</a:t>
            </a:r>
            <a:endParaRPr lang="zh-CN" altLang="en-US" sz="1400" dirty="0">
              <a:solidFill>
                <a:schemeClr val="bg1"/>
              </a:solidFill>
            </a:endParaRPr>
          </a:p>
        </p:txBody>
      </p:sp>
      <p:pic>
        <p:nvPicPr>
          <p:cNvPr id="3" name="图片 2"/>
          <p:cNvPicPr>
            <a:picLocks noChangeAspect="1"/>
          </p:cNvPicPr>
          <p:nvPr/>
        </p:nvPicPr>
        <p:blipFill>
          <a:blip r:embed="rId1"/>
          <a:stretch>
            <a:fillRect/>
          </a:stretch>
        </p:blipFill>
        <p:spPr>
          <a:xfrm>
            <a:off x="2353246" y="2287143"/>
            <a:ext cx="4638675" cy="2686050"/>
          </a:xfrm>
          <a:prstGeom prst="rect">
            <a:avLst/>
          </a:prstGeom>
        </p:spPr>
      </p:pic>
    </p:spTree>
  </p:cSld>
  <p:clrMapOvr>
    <a:masterClrMapping/>
  </p:clrMapOvr>
  <p:transition spd="med">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r>
              <a:rPr lang="zh-CN" altLang="zh-CN" sz="2000" dirty="0"/>
              <a:t>自</a:t>
            </a:r>
            <a:r>
              <a:rPr lang="en-US" altLang="zh-CN" sz="2000" dirty="0"/>
              <a:t>VxWorks 5.5</a:t>
            </a:r>
            <a:r>
              <a:rPr lang="zh-CN" altLang="zh-CN" sz="2000" dirty="0"/>
              <a:t>之后的内核版本中提供了对事件机制的支持</a:t>
            </a:r>
            <a:r>
              <a:rPr lang="zh-CN" altLang="en-US" sz="2000" dirty="0"/>
              <a:t>；</a:t>
            </a:r>
            <a:endParaRPr lang="en-US" altLang="zh-CN" sz="2000" dirty="0"/>
          </a:p>
          <a:p>
            <a:r>
              <a:rPr lang="zh-CN" altLang="zh-CN" sz="2000" dirty="0"/>
              <a:t>每一个任务的</a:t>
            </a:r>
            <a:r>
              <a:rPr lang="en-US" altLang="zh-CN" sz="2000" dirty="0"/>
              <a:t>TCB</a:t>
            </a:r>
            <a:r>
              <a:rPr lang="zh-CN" altLang="zh-CN" sz="2000" dirty="0"/>
              <a:t>中都包含了一个</a:t>
            </a:r>
            <a:r>
              <a:rPr lang="en-US" altLang="zh-CN" sz="2000" dirty="0"/>
              <a:t>32</a:t>
            </a:r>
            <a:r>
              <a:rPr lang="zh-CN" altLang="zh-CN" sz="2000" dirty="0"/>
              <a:t>位的事件寄存器，其中高</a:t>
            </a:r>
            <a:r>
              <a:rPr lang="en-US" altLang="zh-CN" sz="2000" dirty="0"/>
              <a:t>8</a:t>
            </a:r>
            <a:r>
              <a:rPr lang="zh-CN" altLang="zh-CN" sz="2000" dirty="0"/>
              <a:t>位为系统保留，低</a:t>
            </a:r>
            <a:r>
              <a:rPr lang="en-US" altLang="zh-CN" sz="2000" dirty="0"/>
              <a:t>24</a:t>
            </a:r>
            <a:r>
              <a:rPr lang="zh-CN" altLang="zh-CN" sz="2000" dirty="0"/>
              <a:t>位为用户自定义事件</a:t>
            </a:r>
            <a:r>
              <a:rPr lang="zh-CN" altLang="en-US" sz="2000" dirty="0"/>
              <a:t>；</a:t>
            </a:r>
            <a:endParaRPr lang="en-US" altLang="zh-CN" sz="2000" dirty="0"/>
          </a:p>
          <a:p>
            <a:r>
              <a:rPr lang="zh-CN" altLang="zh-CN" sz="2000" dirty="0"/>
              <a:t>用“</a:t>
            </a:r>
            <a:r>
              <a:rPr lang="en-US" altLang="zh-CN" sz="2000" dirty="0"/>
              <a:t>0</a:t>
            </a:r>
            <a:r>
              <a:rPr lang="zh-CN" altLang="zh-CN" sz="2000" dirty="0"/>
              <a:t>”、“</a:t>
            </a:r>
            <a:r>
              <a:rPr lang="en-US" altLang="zh-CN" sz="2000" dirty="0"/>
              <a:t>1</a:t>
            </a:r>
            <a:r>
              <a:rPr lang="zh-CN" altLang="zh-CN" sz="2000" dirty="0"/>
              <a:t>”状态表示该事件是否已经到来，因此操作系统并不能对多次发生的同一事件进行计数</a:t>
            </a:r>
            <a:r>
              <a:rPr lang="zh-CN" altLang="en-US" sz="2000" dirty="0"/>
              <a:t>；</a:t>
            </a:r>
            <a:endParaRPr lang="en-US" altLang="zh-CN" sz="2000" dirty="0"/>
          </a:p>
          <a:p>
            <a:r>
              <a:rPr lang="zh-CN" altLang="zh-CN" sz="2000" dirty="0"/>
              <a:t>工作在事件上下文中的资源，如队列、信号量，也可以和任务进行事件方式的通信</a:t>
            </a:r>
            <a:r>
              <a:rPr lang="zh-CN" altLang="en-US" sz="2000" dirty="0"/>
              <a:t>；</a:t>
            </a:r>
            <a:endParaRPr lang="en-US" altLang="zh-CN" sz="2000" dirty="0"/>
          </a:p>
          <a:p>
            <a:pPr lvl="1"/>
            <a:r>
              <a:rPr lang="zh-CN" altLang="zh-CN" sz="1800" dirty="0"/>
              <a:t>当消息队列中有消息到来且没有任务阻塞在该事件时，消息队列的事件将会发送给注册在该事件上的任务</a:t>
            </a:r>
            <a:r>
              <a:rPr lang="zh-CN" altLang="en-US" sz="1800" dirty="0"/>
              <a:t>；</a:t>
            </a:r>
            <a:r>
              <a:rPr lang="zh-CN" altLang="zh-CN" sz="1800" dirty="0"/>
              <a:t>信号量事件也是如此</a:t>
            </a:r>
            <a:r>
              <a:rPr lang="zh-CN" altLang="en-US" sz="1800" dirty="0"/>
              <a:t>；</a:t>
            </a:r>
            <a:endParaRPr lang="en-US" altLang="zh-CN" sz="1800" dirty="0"/>
          </a:p>
          <a:p>
            <a:r>
              <a:rPr lang="en-US" altLang="zh-CN" sz="2000" b="1" dirty="0">
                <a:solidFill>
                  <a:srgbClr val="C00000"/>
                </a:solidFill>
              </a:rPr>
              <a:t>VxWorks</a:t>
            </a:r>
            <a:r>
              <a:rPr lang="zh-CN" altLang="zh-CN" sz="2000" b="1" dirty="0">
                <a:solidFill>
                  <a:srgbClr val="C00000"/>
                </a:solidFill>
              </a:rPr>
              <a:t>中约定</a:t>
            </a:r>
            <a:r>
              <a:rPr lang="zh-CN" altLang="en-US" sz="2000" b="1" dirty="0">
                <a:solidFill>
                  <a:srgbClr val="C00000"/>
                </a:solidFill>
              </a:rPr>
              <a:t>：</a:t>
            </a:r>
            <a:r>
              <a:rPr lang="zh-CN" altLang="zh-CN" sz="2000" dirty="0"/>
              <a:t>任务、中断服务程序和资源都可以发送事件，但只有任务可以接收事件。</a:t>
            </a:r>
            <a:endParaRPr lang="zh-CN" altLang="en-US" sz="2000" dirty="0"/>
          </a:p>
        </p:txBody>
      </p:sp>
      <p:sp>
        <p:nvSpPr>
          <p:cNvPr id="6" name="标题 1"/>
          <p:cNvSpPr txBox="1"/>
          <p:nvPr/>
        </p:nvSpPr>
        <p:spPr bwMode="auto">
          <a:xfrm>
            <a:off x="533400" y="457200"/>
            <a:ext cx="8229600" cy="685800"/>
          </a:xfrm>
          <a:prstGeom prst="rect">
            <a:avLst/>
          </a:prstGeom>
          <a:noFill/>
          <a:ln w="9525">
            <a:noFill/>
            <a:miter lim="800000"/>
          </a:ln>
          <a:effectLst/>
        </p:spPr>
        <p:txBody>
          <a:bodyPr anchor="ctr"/>
          <a:lstStyle>
            <a:lvl1pPr algn="ctr" rtl="0" eaLnBrk="0" fontAlgn="base" hangingPunct="0">
              <a:spcBef>
                <a:spcPct val="0"/>
              </a:spcBef>
              <a:spcAft>
                <a:spcPct val="0"/>
              </a:spcAft>
              <a:defRPr sz="3000">
                <a:solidFill>
                  <a:srgbClr val="C00000"/>
                </a:solidFill>
                <a:effectLst/>
                <a:latin typeface="+mj-lt"/>
                <a:ea typeface="+mj-ea"/>
                <a:cs typeface="+mj-cs"/>
              </a:defRPr>
            </a:lvl1pPr>
            <a:lvl2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2pPr>
            <a:lvl3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3pPr>
            <a:lvl4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4pPr>
            <a:lvl5pPr algn="ctr" rtl="0" eaLnBrk="0" fontAlgn="base" hangingPunct="0">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5pPr>
            <a:lvl6pPr marL="457200" algn="ctr" rtl="0" fontAlgn="base">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6pPr>
            <a:lvl7pPr marL="914400" algn="ctr" rtl="0" fontAlgn="base">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7pPr>
            <a:lvl8pPr marL="1371600" algn="ctr" rtl="0" fontAlgn="base">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8pPr>
            <a:lvl9pPr marL="1828800" algn="ctr" rtl="0" fontAlgn="base">
              <a:spcBef>
                <a:spcPct val="0"/>
              </a:spcBef>
              <a:spcAft>
                <a:spcPct val="0"/>
              </a:spcAft>
              <a:defRPr sz="3600">
                <a:solidFill>
                  <a:schemeClr val="accent2"/>
                </a:solidFill>
                <a:effectLst>
                  <a:outerShdw blurRad="38100" dist="38100" dir="2700000" algn="tl">
                    <a:srgbClr val="C0C0C0"/>
                  </a:outerShdw>
                </a:effectLst>
                <a:latin typeface="Arial" panose="020B0604020202020204" pitchFamily="34" charset="0"/>
                <a:ea typeface="SimHei" panose="02010609060101010101" pitchFamily="49" charset="-122"/>
              </a:defRPr>
            </a:lvl9pPr>
          </a:lstStyle>
          <a:p>
            <a:pPr algn="l">
              <a:defRPr/>
            </a:pPr>
            <a:r>
              <a:rPr lang="zh-CN" altLang="en-US" sz="2000" kern="0" dirty="0"/>
              <a:t>例：</a:t>
            </a:r>
            <a:r>
              <a:rPr lang="en-US" altLang="zh-CN" sz="2000" kern="0" dirty="0"/>
              <a:t>VxWorks</a:t>
            </a:r>
            <a:endParaRPr lang="zh-CN" altLang="en-US" sz="2000" kern="0" dirty="0"/>
          </a:p>
        </p:txBody>
      </p:sp>
    </p:spTree>
  </p:cSld>
  <p:clrMapOvr>
    <a:masterClrMapping/>
  </p:clrMapOvr>
  <p:transition spd="med">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lstStyle/>
          <a:p>
            <a:pPr lvl="1">
              <a:defRPr/>
            </a:pPr>
            <a:r>
              <a:rPr lang="zh-CN" altLang="en-US" dirty="0"/>
              <a:t>信号量</a:t>
            </a:r>
            <a:endParaRPr lang="en-US" altLang="zh-CN" dirty="0"/>
          </a:p>
          <a:p>
            <a:pPr lvl="2">
              <a:defRPr/>
            </a:pPr>
            <a:r>
              <a:rPr lang="zh-CN" altLang="zh-CN" dirty="0"/>
              <a:t>是多任务操作系统内核必备的服务机制</a:t>
            </a:r>
            <a:r>
              <a:rPr lang="zh-CN" altLang="en-US" dirty="0"/>
              <a:t>！</a:t>
            </a:r>
            <a:endParaRPr lang="en-US" altLang="zh-CN" dirty="0"/>
          </a:p>
          <a:p>
            <a:pPr lvl="2">
              <a:defRPr/>
            </a:pPr>
            <a:r>
              <a:rPr lang="zh-CN" altLang="en-US" dirty="0">
                <a:latin typeface="STKaiti" panose="02010600040101010101" pitchFamily="2" charset="-122"/>
                <a:ea typeface="STKaiti" panose="02010600040101010101" pitchFamily="2" charset="-122"/>
              </a:rPr>
              <a:t>在多处理单元之间，可以通过增加新的硬件信号量机制</a:t>
            </a:r>
            <a:r>
              <a:rPr lang="zh-CN" altLang="en-US" dirty="0"/>
              <a:t>，应用程序通过其驱动和接口来访问；</a:t>
            </a:r>
            <a:endParaRPr lang="en-US" altLang="zh-CN" dirty="0"/>
          </a:p>
          <a:p>
            <a:pPr lvl="2">
              <a:defRPr/>
            </a:pPr>
            <a:r>
              <a:rPr lang="zh-CN" altLang="en-US" dirty="0"/>
              <a:t>功能</a:t>
            </a:r>
            <a:endParaRPr lang="en-US" altLang="zh-CN" dirty="0"/>
          </a:p>
          <a:p>
            <a:pPr lvl="3">
              <a:defRPr/>
            </a:pPr>
            <a:r>
              <a:rPr lang="zh-CN" altLang="zh-CN" dirty="0">
                <a:solidFill>
                  <a:srgbClr val="C00000"/>
                </a:solidFill>
              </a:rPr>
              <a:t>一方面，信号量主要用于共享资源的互斥访问</a:t>
            </a:r>
            <a:r>
              <a:rPr lang="zh-CN" altLang="en-US" dirty="0">
                <a:solidFill>
                  <a:srgbClr val="C00000"/>
                </a:solidFill>
              </a:rPr>
              <a:t>；</a:t>
            </a:r>
            <a:endParaRPr lang="en-US" altLang="zh-CN" dirty="0">
              <a:solidFill>
                <a:srgbClr val="C00000"/>
              </a:solidFill>
            </a:endParaRPr>
          </a:p>
          <a:p>
            <a:pPr lvl="3">
              <a:defRPr/>
            </a:pPr>
            <a:r>
              <a:rPr lang="zh-CN" altLang="zh-CN" dirty="0">
                <a:solidFill>
                  <a:srgbClr val="C00000"/>
                </a:solidFill>
              </a:rPr>
              <a:t>另一方面也越来越多地用于中断服务程序和任务、任务和任务之间的同步操作</a:t>
            </a:r>
            <a:r>
              <a:rPr lang="zh-CN" altLang="en-US" dirty="0">
                <a:solidFill>
                  <a:srgbClr val="C00000"/>
                </a:solidFill>
              </a:rPr>
              <a:t>；</a:t>
            </a:r>
            <a:endParaRPr lang="en-US" altLang="zh-CN" dirty="0">
              <a:solidFill>
                <a:srgbClr val="C00000"/>
              </a:solidFill>
            </a:endParaRPr>
          </a:p>
          <a:p>
            <a:pPr lvl="2">
              <a:defRPr/>
            </a:pPr>
            <a:r>
              <a:rPr lang="zh-CN" altLang="en-US" dirty="0"/>
              <a:t>常见信号量类型</a:t>
            </a:r>
            <a:endParaRPr lang="en-US" altLang="zh-CN" dirty="0"/>
          </a:p>
          <a:p>
            <a:pPr lvl="3">
              <a:defRPr/>
            </a:pPr>
            <a:r>
              <a:rPr lang="zh-CN" altLang="zh-CN" sz="1800" dirty="0">
                <a:solidFill>
                  <a:srgbClr val="C00000"/>
                </a:solidFill>
              </a:rPr>
              <a:t>二进制信号量</a:t>
            </a:r>
            <a:endParaRPr lang="en-US" altLang="zh-CN" sz="1800" dirty="0">
              <a:solidFill>
                <a:srgbClr val="C00000"/>
              </a:solidFill>
            </a:endParaRPr>
          </a:p>
          <a:p>
            <a:pPr lvl="3">
              <a:defRPr/>
            </a:pPr>
            <a:r>
              <a:rPr lang="zh-CN" altLang="zh-CN" sz="1800" dirty="0">
                <a:solidFill>
                  <a:srgbClr val="C00000"/>
                </a:solidFill>
              </a:rPr>
              <a:t>互斥信号量</a:t>
            </a:r>
            <a:endParaRPr lang="en-US" altLang="zh-CN" sz="1800" dirty="0">
              <a:solidFill>
                <a:srgbClr val="C00000"/>
              </a:solidFill>
            </a:endParaRPr>
          </a:p>
          <a:p>
            <a:pPr lvl="3">
              <a:defRPr/>
            </a:pPr>
            <a:r>
              <a:rPr lang="zh-CN" altLang="zh-CN" sz="1800" dirty="0">
                <a:solidFill>
                  <a:srgbClr val="C00000"/>
                </a:solidFill>
              </a:rPr>
              <a:t>计数信号量</a:t>
            </a:r>
            <a:endParaRPr lang="zh-CN" altLang="en-US" sz="1800" dirty="0">
              <a:solidFill>
                <a:srgbClr val="C00000"/>
              </a:solidFill>
            </a:endParaRPr>
          </a:p>
        </p:txBody>
      </p:sp>
    </p:spTree>
  </p:cSld>
  <p:clrMapOvr>
    <a:masterClrMapping/>
  </p:clrMapOvr>
  <p:transition spd="med">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Rectangle 2"/>
          <p:cNvSpPr>
            <a:spLocks noGrp="1" noChangeArrowheads="1"/>
          </p:cNvSpPr>
          <p:nvPr>
            <p:ph type="title"/>
          </p:nvPr>
        </p:nvSpPr>
        <p:spPr>
          <a:xfrm>
            <a:off x="504825" y="1123950"/>
            <a:ext cx="8229600" cy="685800"/>
          </a:xfrm>
        </p:spPr>
        <p:txBody>
          <a:bodyPr/>
          <a:lstStyle/>
          <a:p>
            <a:pPr eaLnBrk="1" hangingPunct="1">
              <a:defRPr/>
            </a:pPr>
            <a:r>
              <a:rPr lang="zh-CN" altLang="en-US" sz="2000" dirty="0">
                <a:latin typeface="+mn-ea"/>
                <a:ea typeface="+mn-ea"/>
              </a:rPr>
              <a:t>利用信号量管理临界资源</a:t>
            </a:r>
            <a:endParaRPr lang="zh-CN" altLang="en-US" sz="2000" dirty="0">
              <a:latin typeface="+mn-ea"/>
              <a:ea typeface="+mn-ea"/>
            </a:endParaRPr>
          </a:p>
        </p:txBody>
      </p:sp>
      <p:sp>
        <p:nvSpPr>
          <p:cNvPr id="6" name="Oval 3"/>
          <p:cNvSpPr>
            <a:spLocks noChangeArrowheads="1"/>
          </p:cNvSpPr>
          <p:nvPr/>
        </p:nvSpPr>
        <p:spPr bwMode="auto">
          <a:xfrm>
            <a:off x="762000" y="4343400"/>
            <a:ext cx="1600200" cy="990600"/>
          </a:xfrm>
          <a:prstGeom prst="ellipse">
            <a:avLst/>
          </a:prstGeom>
          <a:solidFill>
            <a:schemeClr val="tx1"/>
          </a:solidFill>
          <a:ln w="9525">
            <a:solidFill>
              <a:schemeClr val="tx1">
                <a:lumMod val="50000"/>
              </a:schemeClr>
            </a:solidFill>
            <a:round/>
          </a:ln>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2400" b="0" dirty="0">
                <a:solidFill>
                  <a:schemeClr val="bg1"/>
                </a:solidFill>
                <a:latin typeface="Garamond" panose="02020404030301010803" pitchFamily="18" charset="0"/>
              </a:rPr>
              <a:t>任务</a:t>
            </a:r>
            <a:endParaRPr kumimoji="0" lang="zh-CN" altLang="en-US" sz="2400" b="0" dirty="0">
              <a:solidFill>
                <a:schemeClr val="bg1"/>
              </a:solidFill>
              <a:latin typeface="Garamond" panose="02020404030301010803" pitchFamily="18" charset="0"/>
            </a:endParaRPr>
          </a:p>
        </p:txBody>
      </p:sp>
      <p:sp>
        <p:nvSpPr>
          <p:cNvPr id="7" name="Oval 4"/>
          <p:cNvSpPr>
            <a:spLocks noChangeArrowheads="1"/>
          </p:cNvSpPr>
          <p:nvPr/>
        </p:nvSpPr>
        <p:spPr bwMode="auto">
          <a:xfrm>
            <a:off x="2743200" y="4314825"/>
            <a:ext cx="1600200" cy="990600"/>
          </a:xfrm>
          <a:prstGeom prst="ellipse">
            <a:avLst/>
          </a:prstGeom>
          <a:solidFill>
            <a:schemeClr val="tx1"/>
          </a:solidFill>
          <a:ln w="9525">
            <a:solidFill>
              <a:schemeClr val="tx1">
                <a:lumMod val="50000"/>
              </a:schemeClr>
            </a:solidFill>
            <a:round/>
          </a:ln>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2400" b="0">
                <a:solidFill>
                  <a:schemeClr val="bg1"/>
                </a:solidFill>
                <a:latin typeface="Garamond" panose="02020404030301010803" pitchFamily="18" charset="0"/>
              </a:rPr>
              <a:t>任务</a:t>
            </a:r>
            <a:endParaRPr kumimoji="0" lang="zh-CN" altLang="en-US" sz="2400" b="0">
              <a:solidFill>
                <a:schemeClr val="bg1"/>
              </a:solidFill>
              <a:latin typeface="Garamond" panose="02020404030301010803" pitchFamily="18" charset="0"/>
            </a:endParaRPr>
          </a:p>
        </p:txBody>
      </p:sp>
      <p:grpSp>
        <p:nvGrpSpPr>
          <p:cNvPr id="8" name="Group 5"/>
          <p:cNvGrpSpPr/>
          <p:nvPr/>
        </p:nvGrpSpPr>
        <p:grpSpPr bwMode="auto">
          <a:xfrm>
            <a:off x="2133600" y="3162300"/>
            <a:ext cx="990600" cy="974725"/>
            <a:chOff x="2400" y="1296"/>
            <a:chExt cx="624" cy="614"/>
          </a:xfrm>
        </p:grpSpPr>
        <p:sp>
          <p:nvSpPr>
            <p:cNvPr id="9" name="Rectangle 6"/>
            <p:cNvSpPr>
              <a:spLocks noChangeArrowheads="1"/>
            </p:cNvSpPr>
            <p:nvPr/>
          </p:nvSpPr>
          <p:spPr bwMode="auto">
            <a:xfrm>
              <a:off x="2400" y="1296"/>
              <a:ext cx="624" cy="288"/>
            </a:xfrm>
            <a:prstGeom prst="rect">
              <a:avLst/>
            </a:prstGeom>
            <a:solidFill>
              <a:srgbClr val="993300"/>
            </a:solidFill>
            <a:ln w="9525">
              <a:solidFill>
                <a:schemeClr val="tx1"/>
              </a:solidFill>
              <a:miter lim="800000"/>
            </a:ln>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800" b="0" dirty="0">
                  <a:solidFill>
                    <a:schemeClr val="tx1"/>
                  </a:solidFill>
                  <a:latin typeface="Garamond" panose="02020404030301010803" pitchFamily="18" charset="0"/>
                </a:rPr>
                <a:t>信号量</a:t>
              </a:r>
              <a:endParaRPr kumimoji="0" lang="zh-CN" altLang="en-US" sz="1800" b="0" dirty="0">
                <a:solidFill>
                  <a:schemeClr val="tx1"/>
                </a:solidFill>
                <a:latin typeface="Garamond" panose="02020404030301010803" pitchFamily="18" charset="0"/>
              </a:endParaRPr>
            </a:p>
          </p:txBody>
        </p:sp>
        <p:sp>
          <p:nvSpPr>
            <p:cNvPr id="10" name="Line 7"/>
            <p:cNvSpPr>
              <a:spLocks noChangeShapeType="1"/>
            </p:cNvSpPr>
            <p:nvPr/>
          </p:nvSpPr>
          <p:spPr bwMode="auto">
            <a:xfrm>
              <a:off x="2405" y="1574"/>
              <a:ext cx="0" cy="336"/>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 name="Rectangle 8"/>
          <p:cNvSpPr>
            <a:spLocks noChangeArrowheads="1"/>
          </p:cNvSpPr>
          <p:nvPr/>
        </p:nvSpPr>
        <p:spPr bwMode="auto">
          <a:xfrm>
            <a:off x="1181100" y="2238375"/>
            <a:ext cx="2895600" cy="533400"/>
          </a:xfrm>
          <a:prstGeom prst="rect">
            <a:avLst/>
          </a:prstGeom>
        </p:spPr>
        <p:style>
          <a:lnRef idx="0">
            <a:schemeClr val="accent1"/>
          </a:lnRef>
          <a:fillRef idx="3">
            <a:schemeClr val="accent1"/>
          </a:fillRef>
          <a:effectRef idx="3">
            <a:schemeClr val="accent1"/>
          </a:effectRef>
          <a:fontRef idx="minor">
            <a:schemeClr val="lt1"/>
          </a:fontRef>
        </p:style>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2400" b="0" dirty="0">
                <a:solidFill>
                  <a:srgbClr val="FFFF00"/>
                </a:solidFill>
                <a:latin typeface="Garamond" panose="02020404030301010803" pitchFamily="18" charset="0"/>
              </a:rPr>
              <a:t>临界资源</a:t>
            </a:r>
            <a:endParaRPr kumimoji="0" lang="zh-CN" altLang="en-US" sz="2400" b="0" dirty="0">
              <a:solidFill>
                <a:srgbClr val="FFFF00"/>
              </a:solidFill>
              <a:latin typeface="Garamond" panose="02020404030301010803" pitchFamily="18" charset="0"/>
            </a:endParaRPr>
          </a:p>
        </p:txBody>
      </p:sp>
      <p:sp>
        <p:nvSpPr>
          <p:cNvPr id="12" name="Rectangle 9"/>
          <p:cNvSpPr txBox="1">
            <a:spLocks noChangeArrowheads="1"/>
          </p:cNvSpPr>
          <p:nvPr/>
        </p:nvSpPr>
        <p:spPr>
          <a:xfrm>
            <a:off x="4724400" y="2781300"/>
            <a:ext cx="3962400" cy="2247900"/>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gn="l"/>
            <a:r>
              <a:rPr lang="zh-CN" altLang="en-US" sz="2400"/>
              <a:t>操作方法</a:t>
            </a:r>
            <a:endParaRPr lang="zh-CN" altLang="en-US" sz="2400"/>
          </a:p>
          <a:p>
            <a:pPr lvl="1" algn="l"/>
            <a:r>
              <a:rPr lang="zh-CN" altLang="en-US" sz="2000"/>
              <a:t>使用临界资源前，得到信号量；</a:t>
            </a:r>
            <a:endParaRPr lang="zh-CN" altLang="en-US" sz="2000"/>
          </a:p>
          <a:p>
            <a:pPr lvl="1" algn="l"/>
            <a:r>
              <a:rPr lang="zh-CN" altLang="en-US" sz="2000"/>
              <a:t>使用临界资源；</a:t>
            </a:r>
            <a:endParaRPr lang="zh-CN" altLang="en-US" sz="2000"/>
          </a:p>
          <a:p>
            <a:pPr lvl="1" algn="l"/>
            <a:r>
              <a:rPr lang="zh-CN" altLang="en-US" sz="2000"/>
              <a:t>使用完后，释放信号量；</a:t>
            </a:r>
            <a:endParaRPr lang="zh-CN" altLang="en-US" sz="2000"/>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00000"/>
              </a:lnSpc>
            </a:pPr>
            <a:r>
              <a:rPr lang="zh-CN" altLang="en-US" sz="2400" dirty="0"/>
              <a:t>存储管理</a:t>
            </a:r>
            <a:endParaRPr lang="zh-CN" altLang="en-US" sz="2400" dirty="0"/>
          </a:p>
          <a:p>
            <a:pPr lvl="1">
              <a:lnSpc>
                <a:spcPct val="100000"/>
              </a:lnSpc>
            </a:pPr>
            <a:r>
              <a:rPr lang="zh-CN" altLang="en-US" sz="2000" dirty="0"/>
              <a:t>最基本的内存管理：分配与释放</a:t>
            </a:r>
            <a:endParaRPr lang="zh-CN" altLang="en-US" sz="2000" dirty="0"/>
          </a:p>
          <a:p>
            <a:pPr lvl="1">
              <a:lnSpc>
                <a:spcPct val="100000"/>
              </a:lnSpc>
            </a:pPr>
            <a:r>
              <a:rPr lang="zh-CN" altLang="en-US" sz="2000" dirty="0"/>
              <a:t>存储管理单元</a:t>
            </a:r>
            <a:r>
              <a:rPr lang="en-US" altLang="zh-CN" sz="2000" dirty="0"/>
              <a:t>-MMU</a:t>
            </a:r>
            <a:r>
              <a:rPr lang="zh-CN" altLang="en-US" sz="2000" dirty="0"/>
              <a:t>，虚拟存储器管理</a:t>
            </a:r>
            <a:endParaRPr lang="zh-CN" altLang="en-US" sz="2000" dirty="0"/>
          </a:p>
          <a:p>
            <a:pPr>
              <a:lnSpc>
                <a:spcPct val="100000"/>
              </a:lnSpc>
            </a:pPr>
            <a:r>
              <a:rPr lang="zh-CN" altLang="en-US" sz="2400" dirty="0"/>
              <a:t>文件管理</a:t>
            </a:r>
            <a:endParaRPr lang="zh-CN" altLang="en-US" sz="2400" dirty="0"/>
          </a:p>
          <a:p>
            <a:pPr lvl="1">
              <a:lnSpc>
                <a:spcPct val="100000"/>
              </a:lnSpc>
            </a:pPr>
            <a:r>
              <a:rPr lang="zh-CN" altLang="en-US" sz="2000" dirty="0"/>
              <a:t>信息的组织、存取和保管非常重要，文件系统是计算机组织、存取和保存信息的重要手段； </a:t>
            </a:r>
            <a:endParaRPr lang="zh-CN" altLang="en-US" sz="2000" dirty="0"/>
          </a:p>
          <a:p>
            <a:pPr lvl="1">
              <a:lnSpc>
                <a:spcPct val="100000"/>
              </a:lnSpc>
            </a:pPr>
            <a:r>
              <a:rPr lang="zh-CN" altLang="en-US" sz="2000" dirty="0"/>
              <a:t>文件系统的功能涉及文件系统的逻辑结构和存取方法、文件的物理结构与存储设备、文件存储空间管理、文件目录管理、文件存取控制、文件的使用、文件系统的层次模型。</a:t>
            </a:r>
            <a:endParaRPr lang="zh-CN" altLang="en-US" sz="2000"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609600" y="1295400"/>
            <a:ext cx="8077200" cy="4602163"/>
          </a:xfrm>
        </p:spPr>
        <p:txBody>
          <a:bodyPr>
            <a:normAutofit/>
          </a:bodyPr>
          <a:lstStyle/>
          <a:p>
            <a:pPr lvl="2">
              <a:defRPr/>
            </a:pPr>
            <a:r>
              <a:rPr lang="zh-CN" altLang="en-US" sz="2400" dirty="0">
                <a:solidFill>
                  <a:srgbClr val="C00000"/>
                </a:solidFill>
              </a:rPr>
              <a:t>二进制信号量</a:t>
            </a:r>
            <a:endParaRPr lang="en-US" altLang="zh-CN" sz="2400" dirty="0">
              <a:solidFill>
                <a:srgbClr val="C00000"/>
              </a:solidFill>
            </a:endParaRPr>
          </a:p>
          <a:p>
            <a:pPr lvl="3">
              <a:defRPr/>
            </a:pPr>
            <a:r>
              <a:rPr lang="zh-CN" altLang="zh-CN" sz="2000" dirty="0">
                <a:solidFill>
                  <a:schemeClr val="bg1"/>
                </a:solidFill>
              </a:rPr>
              <a:t>仅有表示资源可用和不可用的两种状态，即满（</a:t>
            </a:r>
            <a:r>
              <a:rPr lang="en-US" altLang="zh-CN" sz="2000" dirty="0">
                <a:solidFill>
                  <a:schemeClr val="bg1"/>
                </a:solidFill>
              </a:rPr>
              <a:t>FULL</a:t>
            </a:r>
            <a:r>
              <a:rPr lang="zh-CN" altLang="zh-CN" sz="2000" dirty="0">
                <a:solidFill>
                  <a:schemeClr val="bg1"/>
                </a:solidFill>
              </a:rPr>
              <a:t>）和空（</a:t>
            </a:r>
            <a:r>
              <a:rPr lang="en-US" altLang="zh-CN" sz="2000" dirty="0">
                <a:solidFill>
                  <a:schemeClr val="bg1"/>
                </a:solidFill>
              </a:rPr>
              <a:t>EMPTY</a:t>
            </a:r>
            <a:r>
              <a:rPr lang="zh-CN" altLang="zh-CN" sz="2000" dirty="0">
                <a:solidFill>
                  <a:schemeClr val="bg1"/>
                </a:solidFill>
              </a:rPr>
              <a:t>）</a:t>
            </a:r>
            <a:r>
              <a:rPr lang="zh-CN" altLang="en-US" sz="2000" dirty="0">
                <a:solidFill>
                  <a:schemeClr val="bg1"/>
                </a:solidFill>
              </a:rPr>
              <a:t>；</a:t>
            </a:r>
            <a:endParaRPr lang="en-US" altLang="zh-CN" sz="2000" dirty="0">
              <a:solidFill>
                <a:schemeClr val="bg1"/>
              </a:solidFill>
            </a:endParaRPr>
          </a:p>
          <a:p>
            <a:pPr lvl="3">
              <a:defRPr/>
            </a:pPr>
            <a:endParaRPr lang="en-US" altLang="zh-CN" sz="2000" dirty="0">
              <a:solidFill>
                <a:schemeClr val="bg1"/>
              </a:solidFill>
            </a:endParaRPr>
          </a:p>
          <a:p>
            <a:pPr lvl="3">
              <a:defRPr/>
            </a:pPr>
            <a:r>
              <a:rPr lang="zh-CN" altLang="zh-CN" sz="2000" b="1" dirty="0">
                <a:solidFill>
                  <a:schemeClr val="bg1"/>
                </a:solidFill>
              </a:rPr>
              <a:t>用法</a:t>
            </a:r>
            <a:r>
              <a:rPr lang="zh-CN" altLang="en-US" sz="2000" b="1" dirty="0">
                <a:solidFill>
                  <a:schemeClr val="bg1"/>
                </a:solidFill>
              </a:rPr>
              <a:t>一：</a:t>
            </a:r>
            <a:r>
              <a:rPr lang="zh-CN" altLang="zh-CN" sz="2000" dirty="0">
                <a:solidFill>
                  <a:schemeClr val="bg1"/>
                </a:solidFill>
              </a:rPr>
              <a:t>互斥访问共享资源，信号量的初值为</a:t>
            </a:r>
            <a:r>
              <a:rPr lang="en-US" altLang="zh-CN" sz="2000" dirty="0">
                <a:solidFill>
                  <a:schemeClr val="bg1"/>
                </a:solidFill>
              </a:rPr>
              <a:t>FULL</a:t>
            </a:r>
            <a:r>
              <a:rPr lang="zh-CN" altLang="zh-CN" sz="2000" dirty="0">
                <a:solidFill>
                  <a:schemeClr val="bg1"/>
                </a:solidFill>
              </a:rPr>
              <a:t>，表示最初的资源可用</a:t>
            </a:r>
            <a:r>
              <a:rPr lang="zh-CN" altLang="en-US" sz="2000" dirty="0">
                <a:solidFill>
                  <a:schemeClr val="bg1"/>
                </a:solidFill>
              </a:rPr>
              <a:t>；</a:t>
            </a:r>
            <a:endParaRPr lang="en-US" altLang="zh-CN" sz="2000" dirty="0">
              <a:solidFill>
                <a:schemeClr val="bg1"/>
              </a:solidFill>
            </a:endParaRPr>
          </a:p>
          <a:p>
            <a:pPr lvl="3">
              <a:defRPr/>
            </a:pPr>
            <a:r>
              <a:rPr lang="zh-CN" altLang="en-US" sz="2000" b="1" dirty="0">
                <a:solidFill>
                  <a:schemeClr val="bg1"/>
                </a:solidFill>
              </a:rPr>
              <a:t>用法二：</a:t>
            </a:r>
            <a:r>
              <a:rPr lang="zh-CN" altLang="zh-CN" sz="2000" dirty="0">
                <a:solidFill>
                  <a:schemeClr val="bg1"/>
                </a:solidFill>
              </a:rPr>
              <a:t>任务间的同步，用信号量来表示某个事件是否发生，信号量的初值为</a:t>
            </a:r>
            <a:r>
              <a:rPr lang="en-US" altLang="zh-CN" sz="2000" dirty="0">
                <a:solidFill>
                  <a:schemeClr val="bg1"/>
                </a:solidFill>
              </a:rPr>
              <a:t>EMPTY</a:t>
            </a:r>
            <a:r>
              <a:rPr lang="zh-CN" altLang="zh-CN" sz="2000" dirty="0">
                <a:solidFill>
                  <a:schemeClr val="bg1"/>
                </a:solidFill>
              </a:rPr>
              <a:t>。</a:t>
            </a:r>
            <a:endParaRPr lang="zh-CN" altLang="en-US" sz="2000" dirty="0">
              <a:solidFill>
                <a:schemeClr val="bg1"/>
              </a:solidFill>
            </a:endParaRPr>
          </a:p>
        </p:txBody>
      </p:sp>
    </p:spTree>
  </p:cSld>
  <p:clrMapOvr>
    <a:masterClrMapping/>
  </p:clrMapOvr>
  <p:transition spd="med">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76200" y="1295400"/>
            <a:ext cx="8610600" cy="4602163"/>
          </a:xfrm>
        </p:spPr>
        <p:txBody>
          <a:bodyPr>
            <a:normAutofit/>
          </a:bodyPr>
          <a:lstStyle/>
          <a:p>
            <a:pPr lvl="2">
              <a:defRPr/>
            </a:pPr>
            <a:r>
              <a:rPr lang="zh-CN" altLang="en-US" sz="2400" dirty="0">
                <a:solidFill>
                  <a:srgbClr val="C00000"/>
                </a:solidFill>
              </a:rPr>
              <a:t>互斥信号量</a:t>
            </a:r>
            <a:endParaRPr lang="en-US" altLang="zh-CN" sz="2400" dirty="0">
              <a:solidFill>
                <a:srgbClr val="C00000"/>
              </a:solidFill>
            </a:endParaRPr>
          </a:p>
          <a:p>
            <a:pPr lvl="3" algn="just">
              <a:defRPr/>
            </a:pPr>
            <a:r>
              <a:rPr lang="zh-CN" altLang="zh-CN" sz="2000" dirty="0">
                <a:solidFill>
                  <a:schemeClr val="bg1"/>
                </a:solidFill>
              </a:rPr>
              <a:t>仅用于互斥，且仅能由持有该信号量的任务进行释放，不能在可能引起任务调度的中断服务程序中进行释放</a:t>
            </a:r>
            <a:r>
              <a:rPr lang="zh-CN" altLang="en-US" sz="2000" dirty="0">
                <a:solidFill>
                  <a:schemeClr val="bg1"/>
                </a:solidFill>
              </a:rPr>
              <a:t>；</a:t>
            </a:r>
            <a:endParaRPr lang="en-US" altLang="zh-CN" sz="2000" dirty="0">
              <a:solidFill>
                <a:schemeClr val="bg1"/>
              </a:solidFill>
            </a:endParaRPr>
          </a:p>
          <a:p>
            <a:pPr lvl="3" algn="just">
              <a:defRPr/>
            </a:pPr>
            <a:r>
              <a:rPr lang="zh-CN" altLang="zh-CN" sz="2000" dirty="0">
                <a:solidFill>
                  <a:schemeClr val="bg1"/>
                </a:solidFill>
              </a:rPr>
              <a:t>实时操作系统中，互斥信号量机制中还常常提供优先级翻转安全、删除保护、资源递归访问等一些高级特性，允许解决一些影响实时性、可靠性的软件问题</a:t>
            </a:r>
            <a:r>
              <a:rPr lang="zh-CN" altLang="en-US" sz="2000" dirty="0">
                <a:solidFill>
                  <a:schemeClr val="bg1"/>
                </a:solidFill>
              </a:rPr>
              <a:t>；</a:t>
            </a:r>
            <a:endParaRPr lang="en-US" altLang="zh-CN" sz="2000" dirty="0">
              <a:solidFill>
                <a:schemeClr val="bg1"/>
              </a:solidFill>
            </a:endParaRPr>
          </a:p>
          <a:p>
            <a:pPr lvl="3" algn="just">
              <a:defRPr/>
            </a:pPr>
            <a:endParaRPr lang="en-US" altLang="zh-CN" sz="2000" dirty="0">
              <a:solidFill>
                <a:schemeClr val="bg1"/>
              </a:solidFill>
            </a:endParaRPr>
          </a:p>
          <a:p>
            <a:pPr lvl="3" algn="just">
              <a:defRPr/>
            </a:pPr>
            <a:r>
              <a:rPr lang="zh-CN" altLang="zh-CN" sz="2000" dirty="0">
                <a:solidFill>
                  <a:srgbClr val="0070C0"/>
                </a:solidFill>
                <a:latin typeface="KaiTi" panose="02010609060101010101" pitchFamily="49" charset="-122"/>
                <a:ea typeface="KaiTi" panose="02010609060101010101" pitchFamily="49" charset="-122"/>
              </a:rPr>
              <a:t>例</a:t>
            </a:r>
            <a:r>
              <a:rPr lang="zh-CN" altLang="en-US" sz="2000" dirty="0">
                <a:solidFill>
                  <a:srgbClr val="0070C0"/>
                </a:solidFill>
              </a:rPr>
              <a:t>：</a:t>
            </a:r>
            <a:r>
              <a:rPr lang="zh-CN" altLang="zh-CN" sz="2000" dirty="0">
                <a:solidFill>
                  <a:srgbClr val="0070C0"/>
                </a:solidFill>
              </a:rPr>
              <a:t>在</a:t>
            </a:r>
            <a:r>
              <a:rPr lang="en-US" altLang="zh-CN" sz="2000" dirty="0" err="1">
                <a:solidFill>
                  <a:srgbClr val="0070C0"/>
                </a:solidFill>
              </a:rPr>
              <a:t>μC</a:t>
            </a:r>
            <a:r>
              <a:rPr lang="en-US" altLang="zh-CN" sz="2000" dirty="0">
                <a:solidFill>
                  <a:srgbClr val="0070C0"/>
                </a:solidFill>
              </a:rPr>
              <a:t>/OS III</a:t>
            </a:r>
            <a:r>
              <a:rPr lang="zh-CN" altLang="zh-CN" sz="2000" dirty="0">
                <a:solidFill>
                  <a:srgbClr val="0070C0"/>
                </a:solidFill>
              </a:rPr>
              <a:t>中使用</a:t>
            </a:r>
            <a:r>
              <a:rPr lang="en-US" altLang="zh-CN" sz="2000" dirty="0" err="1">
                <a:solidFill>
                  <a:srgbClr val="0070C0"/>
                </a:solidFill>
              </a:rPr>
              <a:t>OSMutexCreate</a:t>
            </a:r>
            <a:r>
              <a:rPr lang="en-US" altLang="zh-CN" sz="2000" dirty="0">
                <a:solidFill>
                  <a:srgbClr val="0070C0"/>
                </a:solidFill>
              </a:rPr>
              <a:t>( )</a:t>
            </a:r>
            <a:r>
              <a:rPr lang="zh-CN" altLang="zh-CN" sz="2000" dirty="0">
                <a:solidFill>
                  <a:srgbClr val="0070C0"/>
                </a:solidFill>
              </a:rPr>
              <a:t>创建的互斥信号量默认就具有优先级继承的属性</a:t>
            </a:r>
            <a:r>
              <a:rPr lang="zh-CN" altLang="en-US" sz="2000" dirty="0">
                <a:solidFill>
                  <a:srgbClr val="0070C0"/>
                </a:solidFill>
              </a:rPr>
              <a:t>；</a:t>
            </a:r>
            <a:endParaRPr lang="en-US" altLang="zh-CN" sz="2000" dirty="0">
              <a:solidFill>
                <a:srgbClr val="0070C0"/>
              </a:solidFill>
            </a:endParaRPr>
          </a:p>
          <a:p>
            <a:pPr lvl="3" algn="just">
              <a:defRPr/>
            </a:pPr>
            <a:r>
              <a:rPr lang="zh-CN" altLang="zh-CN" sz="2000" dirty="0">
                <a:solidFill>
                  <a:srgbClr val="0070C0"/>
                </a:solidFill>
                <a:latin typeface="KaiTi" panose="02010609060101010101" pitchFamily="49" charset="-122"/>
                <a:ea typeface="KaiTi" panose="02010609060101010101" pitchFamily="49" charset="-122"/>
              </a:rPr>
              <a:t>例</a:t>
            </a:r>
            <a:r>
              <a:rPr lang="zh-CN" altLang="en-US" sz="2000" dirty="0">
                <a:solidFill>
                  <a:srgbClr val="0070C0"/>
                </a:solidFill>
              </a:rPr>
              <a:t>：</a:t>
            </a:r>
            <a:r>
              <a:rPr lang="en-US" altLang="zh-CN" sz="2000" dirty="0">
                <a:solidFill>
                  <a:srgbClr val="0070C0"/>
                </a:solidFill>
              </a:rPr>
              <a:t>VxWorks</a:t>
            </a:r>
            <a:r>
              <a:rPr lang="zh-CN" altLang="zh-CN" sz="2000" dirty="0">
                <a:solidFill>
                  <a:srgbClr val="0070C0"/>
                </a:solidFill>
              </a:rPr>
              <a:t>中，使用</a:t>
            </a:r>
            <a:r>
              <a:rPr lang="en-US" altLang="zh-CN" sz="2000" dirty="0" err="1">
                <a:solidFill>
                  <a:srgbClr val="0070C0"/>
                </a:solidFill>
              </a:rPr>
              <a:t>semMCreate</a:t>
            </a:r>
            <a:r>
              <a:rPr lang="en-US" altLang="zh-CN" sz="2000" dirty="0">
                <a:solidFill>
                  <a:srgbClr val="0070C0"/>
                </a:solidFill>
              </a:rPr>
              <a:t>( )</a:t>
            </a:r>
            <a:r>
              <a:rPr lang="zh-CN" altLang="zh-CN" sz="2000" dirty="0">
                <a:solidFill>
                  <a:srgbClr val="0070C0"/>
                </a:solidFill>
              </a:rPr>
              <a:t>函数以及</a:t>
            </a:r>
            <a:r>
              <a:rPr lang="en-US" altLang="zh-CN" sz="2000" dirty="0">
                <a:solidFill>
                  <a:srgbClr val="0070C0"/>
                </a:solidFill>
              </a:rPr>
              <a:t>SEM_Q_ PRIORITY </a:t>
            </a:r>
            <a:r>
              <a:rPr lang="zh-CN" altLang="zh-CN" sz="2000" dirty="0">
                <a:solidFill>
                  <a:srgbClr val="0070C0"/>
                </a:solidFill>
              </a:rPr>
              <a:t>和</a:t>
            </a:r>
            <a:r>
              <a:rPr lang="en-US" altLang="zh-CN" sz="2000" dirty="0">
                <a:solidFill>
                  <a:srgbClr val="0070C0"/>
                </a:solidFill>
              </a:rPr>
              <a:t>SEM_INVERSION_SAFE</a:t>
            </a:r>
            <a:r>
              <a:rPr lang="zh-CN" altLang="zh-CN" sz="2000" dirty="0">
                <a:solidFill>
                  <a:srgbClr val="0070C0"/>
                </a:solidFill>
              </a:rPr>
              <a:t>属性，才可以创建具有优先级继承能力的互斥信号量。</a:t>
            </a:r>
            <a:endParaRPr lang="zh-CN" altLang="en-US" sz="2000" dirty="0">
              <a:solidFill>
                <a:srgbClr val="0070C0"/>
              </a:solidFill>
            </a:endParaRPr>
          </a:p>
        </p:txBody>
      </p:sp>
    </p:spTree>
  </p:cSld>
  <p:clrMapOvr>
    <a:masterClrMapping/>
  </p:clrMapOvr>
  <p:transition spd="med">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a:spLocks noGrp="1"/>
          </p:cNvSpPr>
          <p:nvPr>
            <p:ph idx="1"/>
          </p:nvPr>
        </p:nvSpPr>
        <p:spPr>
          <a:xfrm>
            <a:off x="138113" y="1131887"/>
            <a:ext cx="8610600" cy="4602163"/>
          </a:xfrm>
        </p:spPr>
        <p:txBody>
          <a:bodyPr>
            <a:noAutofit/>
          </a:bodyPr>
          <a:lstStyle/>
          <a:p>
            <a:pPr lvl="2">
              <a:lnSpc>
                <a:spcPct val="100000"/>
              </a:lnSpc>
              <a:defRPr/>
            </a:pPr>
            <a:r>
              <a:rPr lang="zh-CN" altLang="zh-CN" sz="2400" dirty="0">
                <a:solidFill>
                  <a:srgbClr val="C00000"/>
                </a:solidFill>
              </a:rPr>
              <a:t>计数信号量</a:t>
            </a:r>
            <a:endParaRPr lang="en-US" altLang="zh-CN" sz="2400" dirty="0">
              <a:solidFill>
                <a:srgbClr val="C00000"/>
              </a:solidFill>
            </a:endParaRPr>
          </a:p>
          <a:p>
            <a:pPr lvl="3" algn="just">
              <a:lnSpc>
                <a:spcPct val="100000"/>
              </a:lnSpc>
              <a:defRPr/>
            </a:pPr>
            <a:r>
              <a:rPr lang="zh-CN" altLang="zh-CN" sz="2000" dirty="0">
                <a:solidFill>
                  <a:schemeClr val="bg1"/>
                </a:solidFill>
              </a:rPr>
              <a:t>能够记录信号量的释放次数，每释放一次信号量，信号量计数器的值加</a:t>
            </a:r>
            <a:r>
              <a:rPr lang="en-US" altLang="zh-CN" sz="2000" dirty="0">
                <a:solidFill>
                  <a:schemeClr val="bg1"/>
                </a:solidFill>
              </a:rPr>
              <a:t>1</a:t>
            </a:r>
            <a:r>
              <a:rPr lang="zh-CN" altLang="zh-CN" sz="2000" dirty="0">
                <a:solidFill>
                  <a:schemeClr val="bg1"/>
                </a:solidFill>
              </a:rPr>
              <a:t>，每获取一次信号量，计数器的值减</a:t>
            </a:r>
            <a:r>
              <a:rPr lang="en-US" altLang="zh-CN" sz="2000" dirty="0">
                <a:solidFill>
                  <a:schemeClr val="bg1"/>
                </a:solidFill>
              </a:rPr>
              <a:t>1</a:t>
            </a:r>
            <a:r>
              <a:rPr lang="zh-CN" altLang="en-US" sz="2000" dirty="0">
                <a:solidFill>
                  <a:schemeClr val="bg1"/>
                </a:solidFill>
              </a:rPr>
              <a:t>；</a:t>
            </a:r>
            <a:endParaRPr lang="en-US" altLang="zh-CN" sz="2000" dirty="0">
              <a:solidFill>
                <a:schemeClr val="bg1"/>
              </a:solidFill>
            </a:endParaRPr>
          </a:p>
          <a:p>
            <a:pPr lvl="3" algn="just">
              <a:lnSpc>
                <a:spcPct val="100000"/>
              </a:lnSpc>
              <a:defRPr/>
            </a:pPr>
            <a:r>
              <a:rPr lang="zh-CN" altLang="zh-CN" sz="2000" dirty="0">
                <a:solidFill>
                  <a:schemeClr val="bg1"/>
                </a:solidFill>
              </a:rPr>
              <a:t>当计数器为“</a:t>
            </a:r>
            <a:r>
              <a:rPr lang="en-US" altLang="zh-CN" sz="2000" dirty="0">
                <a:solidFill>
                  <a:schemeClr val="bg1"/>
                </a:solidFill>
              </a:rPr>
              <a:t>0</a:t>
            </a:r>
            <a:r>
              <a:rPr lang="zh-CN" altLang="zh-CN" sz="2000" dirty="0">
                <a:solidFill>
                  <a:schemeClr val="bg1"/>
                </a:solidFill>
              </a:rPr>
              <a:t>”时，尝试获取信号量的任务将被阻塞</a:t>
            </a:r>
            <a:r>
              <a:rPr lang="zh-CN" altLang="en-US" sz="2000" dirty="0">
                <a:solidFill>
                  <a:schemeClr val="bg1"/>
                </a:solidFill>
              </a:rPr>
              <a:t>；</a:t>
            </a:r>
            <a:endParaRPr lang="en-US" altLang="zh-CN" sz="2000" dirty="0">
              <a:solidFill>
                <a:schemeClr val="bg1"/>
              </a:solidFill>
            </a:endParaRPr>
          </a:p>
          <a:p>
            <a:pPr lvl="3" algn="just">
              <a:lnSpc>
                <a:spcPct val="100000"/>
              </a:lnSpc>
              <a:defRPr/>
            </a:pPr>
            <a:r>
              <a:rPr lang="zh-CN" altLang="zh-CN" sz="2000" dirty="0">
                <a:solidFill>
                  <a:schemeClr val="bg1"/>
                </a:solidFill>
              </a:rPr>
              <a:t>其他属性与二进制信号量类似</a:t>
            </a:r>
            <a:r>
              <a:rPr lang="zh-CN" altLang="en-US" sz="2000" dirty="0">
                <a:solidFill>
                  <a:schemeClr val="bg1"/>
                </a:solidFill>
              </a:rPr>
              <a:t>。</a:t>
            </a:r>
            <a:endParaRPr lang="en-US" altLang="zh-CN" sz="2000" dirty="0">
              <a:solidFill>
                <a:schemeClr val="bg1"/>
              </a:solidFill>
            </a:endParaRPr>
          </a:p>
          <a:p>
            <a:pPr lvl="2">
              <a:lnSpc>
                <a:spcPct val="100000"/>
              </a:lnSpc>
              <a:defRPr/>
            </a:pPr>
            <a:r>
              <a:rPr lang="zh-CN" altLang="zh-CN" sz="2400" dirty="0">
                <a:solidFill>
                  <a:srgbClr val="C00000"/>
                </a:solidFill>
              </a:rPr>
              <a:t>任务信号量</a:t>
            </a:r>
            <a:endParaRPr lang="en-US" altLang="zh-CN" sz="2400" dirty="0">
              <a:solidFill>
                <a:srgbClr val="C00000"/>
              </a:solidFill>
            </a:endParaRPr>
          </a:p>
          <a:p>
            <a:pPr lvl="3">
              <a:lnSpc>
                <a:spcPct val="100000"/>
              </a:lnSpc>
              <a:defRPr/>
            </a:pPr>
            <a:r>
              <a:rPr lang="zh-CN" altLang="zh-CN" sz="2000" dirty="0">
                <a:solidFill>
                  <a:schemeClr val="bg1"/>
                </a:solidFill>
              </a:rPr>
              <a:t>使用信号量向任务发送信号是一个非常流行的任务同步方法</a:t>
            </a:r>
            <a:r>
              <a:rPr lang="zh-CN" altLang="en-US" sz="2000" dirty="0">
                <a:solidFill>
                  <a:schemeClr val="bg1"/>
                </a:solidFill>
              </a:rPr>
              <a:t>；</a:t>
            </a:r>
            <a:endParaRPr lang="en-US" altLang="zh-CN" sz="2000" dirty="0">
              <a:solidFill>
                <a:schemeClr val="bg1"/>
              </a:solidFill>
            </a:endParaRPr>
          </a:p>
          <a:p>
            <a:pPr lvl="3">
              <a:lnSpc>
                <a:spcPct val="100000"/>
              </a:lnSpc>
              <a:defRPr/>
            </a:pPr>
            <a:r>
              <a:rPr lang="zh-CN" altLang="zh-CN" sz="2000" dirty="0">
                <a:solidFill>
                  <a:schemeClr val="bg1"/>
                </a:solidFill>
              </a:rPr>
              <a:t>为了增强这种同步方式并简化代码的设计，某些嵌入式操作系统中为每个任务增加了内置的信号量，称之为</a:t>
            </a:r>
            <a:r>
              <a:rPr lang="zh-CN" altLang="zh-CN" sz="2000" b="1" dirty="0">
                <a:solidFill>
                  <a:schemeClr val="bg1"/>
                </a:solidFill>
                <a:latin typeface="KaiTi" panose="02010609060101010101" pitchFamily="49" charset="-122"/>
                <a:ea typeface="KaiTi" panose="02010609060101010101" pitchFamily="49" charset="-122"/>
              </a:rPr>
              <a:t>任务信号量</a:t>
            </a:r>
            <a:r>
              <a:rPr lang="zh-CN" altLang="en-US" sz="2000" dirty="0">
                <a:solidFill>
                  <a:schemeClr val="bg1"/>
                </a:solidFill>
              </a:rPr>
              <a:t>；</a:t>
            </a:r>
            <a:endParaRPr lang="en-US" altLang="zh-CN" sz="2000" dirty="0">
              <a:solidFill>
                <a:schemeClr val="bg1"/>
              </a:solidFill>
            </a:endParaRPr>
          </a:p>
          <a:p>
            <a:pPr lvl="4">
              <a:lnSpc>
                <a:spcPct val="100000"/>
              </a:lnSpc>
              <a:defRPr/>
            </a:pPr>
            <a:r>
              <a:rPr lang="en-US" altLang="zh-CN" sz="1800" dirty="0" err="1">
                <a:solidFill>
                  <a:srgbClr val="0070C0"/>
                </a:solidFill>
              </a:rPr>
              <a:t>μC</a:t>
            </a:r>
            <a:r>
              <a:rPr lang="en-US" altLang="zh-CN" sz="1800" dirty="0">
                <a:solidFill>
                  <a:srgbClr val="0070C0"/>
                </a:solidFill>
              </a:rPr>
              <a:t>/OS III</a:t>
            </a:r>
            <a:r>
              <a:rPr lang="zh-CN" altLang="en-US" sz="1800" dirty="0">
                <a:solidFill>
                  <a:srgbClr val="0070C0"/>
                </a:solidFill>
              </a:rPr>
              <a:t>的任务信号量机制</a:t>
            </a:r>
            <a:endParaRPr lang="en-US" altLang="zh-CN" sz="1800" dirty="0">
              <a:solidFill>
                <a:srgbClr val="0070C0"/>
              </a:solidFill>
            </a:endParaRPr>
          </a:p>
          <a:p>
            <a:pPr lvl="4">
              <a:lnSpc>
                <a:spcPct val="100000"/>
              </a:lnSpc>
              <a:defRPr/>
            </a:pPr>
            <a:r>
              <a:rPr lang="en-US" altLang="zh-CN" sz="1800" dirty="0" err="1">
                <a:solidFill>
                  <a:srgbClr val="0070C0"/>
                </a:solidFill>
              </a:rPr>
              <a:t>μC</a:t>
            </a:r>
            <a:r>
              <a:rPr lang="en-US" altLang="zh-CN" sz="1800" dirty="0">
                <a:solidFill>
                  <a:srgbClr val="0070C0"/>
                </a:solidFill>
              </a:rPr>
              <a:t>/OS III</a:t>
            </a:r>
            <a:r>
              <a:rPr lang="zh-CN" altLang="en-US" sz="1800" dirty="0">
                <a:solidFill>
                  <a:srgbClr val="0070C0"/>
                </a:solidFill>
              </a:rPr>
              <a:t>提供</a:t>
            </a:r>
            <a:r>
              <a:rPr lang="en-US" altLang="zh-CN" sz="1800" dirty="0" err="1">
                <a:solidFill>
                  <a:srgbClr val="0070C0"/>
                </a:solidFill>
              </a:rPr>
              <a:t>OSTaskSem</a:t>
            </a:r>
            <a:r>
              <a:rPr lang="en-US" altLang="zh-CN" sz="1800" dirty="0">
                <a:solidFill>
                  <a:srgbClr val="0070C0"/>
                </a:solidFill>
              </a:rPr>
              <a:t>***( )</a:t>
            </a:r>
            <a:r>
              <a:rPr lang="zh-CN" altLang="en-US" sz="1800" dirty="0">
                <a:solidFill>
                  <a:srgbClr val="0070C0"/>
                </a:solidFill>
              </a:rPr>
              <a:t>函数组</a:t>
            </a:r>
            <a:endParaRPr lang="en-US" altLang="zh-CN" sz="1800" dirty="0">
              <a:solidFill>
                <a:srgbClr val="0070C0"/>
              </a:solidFill>
            </a:endParaRPr>
          </a:p>
          <a:p>
            <a:pPr lvl="4" algn="just">
              <a:lnSpc>
                <a:spcPct val="100000"/>
              </a:lnSpc>
              <a:defRPr/>
            </a:pPr>
            <a:r>
              <a:rPr lang="zh-CN" altLang="zh-CN" sz="1800" dirty="0">
                <a:solidFill>
                  <a:srgbClr val="0070C0"/>
                </a:solidFill>
              </a:rPr>
              <a:t>中断或其他任务通过设置</a:t>
            </a:r>
            <a:r>
              <a:rPr lang="en-US" altLang="zh-CN" sz="1800" dirty="0" err="1">
                <a:solidFill>
                  <a:srgbClr val="0070C0"/>
                </a:solidFill>
              </a:rPr>
              <a:t>OSTaskSemPost</a:t>
            </a:r>
            <a:r>
              <a:rPr lang="en-US" altLang="zh-CN" sz="1800" dirty="0">
                <a:solidFill>
                  <a:srgbClr val="0070C0"/>
                </a:solidFill>
              </a:rPr>
              <a:t>( )</a:t>
            </a:r>
            <a:r>
              <a:rPr lang="zh-CN" altLang="en-US" sz="1800" dirty="0">
                <a:solidFill>
                  <a:srgbClr val="0070C0"/>
                </a:solidFill>
              </a:rPr>
              <a:t>的</a:t>
            </a:r>
            <a:r>
              <a:rPr lang="zh-CN" altLang="zh-CN" sz="1800" dirty="0">
                <a:solidFill>
                  <a:srgbClr val="0070C0"/>
                </a:solidFill>
              </a:rPr>
              <a:t>目标任务</a:t>
            </a:r>
            <a:r>
              <a:rPr lang="en-US" altLang="zh-CN" sz="1800" dirty="0">
                <a:solidFill>
                  <a:srgbClr val="0070C0"/>
                </a:solidFill>
              </a:rPr>
              <a:t>TCB</a:t>
            </a:r>
            <a:r>
              <a:rPr lang="zh-CN" altLang="zh-CN" sz="1800" dirty="0">
                <a:solidFill>
                  <a:srgbClr val="0070C0"/>
                </a:solidFill>
              </a:rPr>
              <a:t>指针，向目标任务发送一个释放任务信号量的信号</a:t>
            </a:r>
            <a:r>
              <a:rPr lang="zh-CN" altLang="en-US" sz="1800" dirty="0">
                <a:solidFill>
                  <a:srgbClr val="0070C0"/>
                </a:solidFill>
              </a:rPr>
              <a:t>；</a:t>
            </a:r>
            <a:r>
              <a:rPr lang="zh-CN" altLang="zh-CN" sz="1800" dirty="0">
                <a:solidFill>
                  <a:srgbClr val="0070C0"/>
                </a:solidFill>
              </a:rPr>
              <a:t>目标任务通过阻塞或非阻塞地调用</a:t>
            </a:r>
            <a:r>
              <a:rPr lang="en-US" altLang="zh-CN" sz="1800" dirty="0" err="1">
                <a:solidFill>
                  <a:srgbClr val="0070C0"/>
                </a:solidFill>
              </a:rPr>
              <a:t>OSTaskSemPend</a:t>
            </a:r>
            <a:r>
              <a:rPr lang="en-US" altLang="zh-CN" sz="1800" dirty="0">
                <a:solidFill>
                  <a:srgbClr val="0070C0"/>
                </a:solidFill>
              </a:rPr>
              <a:t>( )</a:t>
            </a:r>
            <a:r>
              <a:rPr lang="zh-CN" altLang="zh-CN" sz="1800" dirty="0">
                <a:solidFill>
                  <a:srgbClr val="0070C0"/>
                </a:solidFill>
              </a:rPr>
              <a:t>函数来等待、获取一个任务信号量。</a:t>
            </a:r>
            <a:endParaRPr lang="en-US" altLang="zh-CN" sz="1800" dirty="0">
              <a:solidFill>
                <a:srgbClr val="0070C0"/>
              </a:solidFill>
            </a:endParaRPr>
          </a:p>
        </p:txBody>
      </p:sp>
      <p:sp>
        <p:nvSpPr>
          <p:cNvPr id="6" name="矩形 5"/>
          <p:cNvSpPr/>
          <p:nvPr/>
        </p:nvSpPr>
        <p:spPr>
          <a:xfrm>
            <a:off x="542925" y="5734050"/>
            <a:ext cx="8205788" cy="831850"/>
          </a:xfrm>
          <a:prstGeom prst="rect">
            <a:avLst/>
          </a:prstGeom>
          <a:solidFill>
            <a:srgbClr val="00B050"/>
          </a:solidFill>
        </p:spPr>
        <p:txBody>
          <a:bodyPr>
            <a:spAutoFit/>
          </a:bodyPr>
          <a:lstStyle/>
          <a:p>
            <a:pPr algn="just">
              <a:defRPr/>
            </a:pPr>
            <a:r>
              <a:rPr lang="en-US" altLang="zh-CN" sz="1600" kern="100" dirty="0" err="1">
                <a:latin typeface="Times New Roman" panose="02020603050405020304" pitchFamily="18" charset="0"/>
              </a:rPr>
              <a:t>μC</a:t>
            </a:r>
            <a:r>
              <a:rPr lang="en-US" altLang="zh-CN" sz="1600" kern="100" dirty="0">
                <a:latin typeface="Times New Roman" panose="02020603050405020304" pitchFamily="18" charset="0"/>
              </a:rPr>
              <a:t>/OS II</a:t>
            </a:r>
            <a:r>
              <a:rPr lang="zh-CN" altLang="zh-CN" sz="1600" kern="100" dirty="0">
                <a:latin typeface="Times New Roman" panose="02020603050405020304" pitchFamily="18" charset="0"/>
                <a:cs typeface="Times New Roman" panose="02020603050405020304" pitchFamily="18" charset="0"/>
              </a:rPr>
              <a:t>和</a:t>
            </a:r>
            <a:r>
              <a:rPr lang="en-US" altLang="zh-CN" sz="1600" kern="100" dirty="0" err="1">
                <a:latin typeface="Times New Roman" panose="02020603050405020304" pitchFamily="18" charset="0"/>
              </a:rPr>
              <a:t>μC</a:t>
            </a:r>
            <a:r>
              <a:rPr lang="en-US" altLang="zh-CN" sz="1600" kern="100" dirty="0">
                <a:latin typeface="Times New Roman" panose="02020603050405020304" pitchFamily="18" charset="0"/>
              </a:rPr>
              <a:t>/OS III</a:t>
            </a:r>
            <a:r>
              <a:rPr lang="zh-CN" altLang="zh-CN" sz="1600" kern="100" dirty="0">
                <a:latin typeface="Times New Roman" panose="02020603050405020304" pitchFamily="18" charset="0"/>
                <a:cs typeface="Times New Roman" panose="02020603050405020304" pitchFamily="18" charset="0"/>
              </a:rPr>
              <a:t>操作系统中，中断服务程序可以调用释放信号量的</a:t>
            </a:r>
            <a:r>
              <a:rPr lang="en-US" altLang="zh-CN" sz="1600" kern="100" dirty="0" err="1">
                <a:latin typeface="Times New Roman" panose="02020603050405020304" pitchFamily="18" charset="0"/>
              </a:rPr>
              <a:t>OSSemPost</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函数，这是因为操作系统内核机制可以识别释放信号量的是中断服务程序还是任务，因此，并不会在中断服务程序中触发任务的切换。</a:t>
            </a:r>
            <a:endParaRPr lang="zh-CN" altLang="en-US" sz="1600" dirty="0"/>
          </a:p>
        </p:txBody>
      </p:sp>
    </p:spTree>
  </p:cSld>
  <p:clrMapOvr>
    <a:masterClrMapping/>
  </p:clrMapOvr>
  <p:transition spd="med">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3" name="Rectangle 3"/>
          <p:cNvSpPr txBox="1">
            <a:spLocks noChangeArrowheads="1"/>
          </p:cNvSpPr>
          <p:nvPr/>
        </p:nvSpPr>
        <p:spPr>
          <a:xfrm>
            <a:off x="609600" y="1295400"/>
            <a:ext cx="8077200" cy="4602163"/>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zh-CN" altLang="en-US" sz="2800" dirty="0"/>
              <a:t>任务间通信、同步方法比较</a:t>
            </a:r>
            <a:endParaRPr lang="en-US" altLang="zh-CN" sz="2800" dirty="0"/>
          </a:p>
          <a:p>
            <a:pPr lvl="1"/>
            <a:endParaRPr lang="en-US" altLang="zh-CN" dirty="0"/>
          </a:p>
          <a:p>
            <a:pPr lvl="1"/>
            <a:r>
              <a:rPr lang="zh-CN" altLang="en-US" dirty="0"/>
              <a:t>信号量是最快、最简洁的方法，但其仅能传递一位的信息，传递的信息少；</a:t>
            </a:r>
            <a:endParaRPr lang="en-US" altLang="zh-CN" dirty="0"/>
          </a:p>
          <a:p>
            <a:pPr lvl="1"/>
            <a:endParaRPr lang="zh-CN" altLang="en-US" dirty="0"/>
          </a:p>
          <a:p>
            <a:pPr lvl="1"/>
            <a:r>
              <a:rPr lang="zh-CN" altLang="en-US" dirty="0"/>
              <a:t>事件比信号量复杂，需要占用更多的处理器时间；</a:t>
            </a:r>
            <a:r>
              <a:rPr lang="zh-CN" altLang="en-US" dirty="0">
                <a:solidFill>
                  <a:srgbClr val="3333FF"/>
                </a:solidFill>
              </a:rPr>
              <a:t>较信号量的优势</a:t>
            </a:r>
            <a:r>
              <a:rPr lang="zh-CN" altLang="en-US" dirty="0"/>
              <a:t>在于一个任务可以等待在多个事件上；</a:t>
            </a:r>
            <a:endParaRPr lang="zh-CN" altLang="en-US" dirty="0"/>
          </a:p>
          <a:p>
            <a:pPr lvl="1"/>
            <a:endParaRPr lang="en-US" altLang="zh-CN" dirty="0"/>
          </a:p>
          <a:p>
            <a:pPr lvl="1"/>
            <a:r>
              <a:rPr lang="zh-CN" altLang="en-US" dirty="0"/>
              <a:t>队列允许任务间传递大量信息，较事件更为灵活，</a:t>
            </a:r>
            <a:r>
              <a:rPr lang="zh-CN" altLang="en-US" dirty="0">
                <a:solidFill>
                  <a:srgbClr val="3333FF"/>
                </a:solidFill>
              </a:rPr>
              <a:t>缺点是</a:t>
            </a:r>
            <a:r>
              <a:rPr lang="zh-CN" altLang="en-US" dirty="0"/>
              <a:t>：在队列中写入或读出信息要更多消耗处理器时间；  邮箱和管道也是如此。</a:t>
            </a:r>
            <a:endParaRPr lang="zh-CN" altLang="en-US" dirty="0"/>
          </a:p>
          <a:p>
            <a:endParaRPr lang="en-US" altLang="zh-CN" sz="2800" dirty="0"/>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3" name="内容占位符 2"/>
          <p:cNvSpPr>
            <a:spLocks noGrp="1"/>
          </p:cNvSpPr>
          <p:nvPr>
            <p:ph idx="1"/>
          </p:nvPr>
        </p:nvSpPr>
        <p:spPr>
          <a:xfrm>
            <a:off x="609600" y="1295400"/>
            <a:ext cx="4114800" cy="4602163"/>
          </a:xfrm>
        </p:spPr>
        <p:txBody>
          <a:bodyPr/>
          <a:lstStyle/>
          <a:p>
            <a:pPr marL="457200" indent="-457200">
              <a:lnSpc>
                <a:spcPct val="100000"/>
              </a:lnSpc>
              <a:buFont typeface="Arial" panose="020B0604020202020204" pitchFamily="34" charset="0"/>
              <a:buAutoNum type="arabicPeriod" startAt="5"/>
            </a:pPr>
            <a:r>
              <a:rPr lang="zh-CN" altLang="en-US" sz="2400" dirty="0"/>
              <a:t>中断与异常管理</a:t>
            </a:r>
            <a:endParaRPr lang="en-US" altLang="zh-CN" sz="2400" dirty="0"/>
          </a:p>
          <a:p>
            <a:pPr lvl="1">
              <a:lnSpc>
                <a:spcPct val="100000"/>
              </a:lnSpc>
            </a:pPr>
            <a:r>
              <a:rPr lang="zh-CN" altLang="zh-CN" sz="2200" dirty="0"/>
              <a:t>基本中断机制</a:t>
            </a:r>
            <a:endParaRPr lang="en-US" altLang="zh-CN" sz="2200" dirty="0"/>
          </a:p>
          <a:p>
            <a:pPr lvl="2">
              <a:lnSpc>
                <a:spcPct val="100000"/>
              </a:lnSpc>
            </a:pPr>
            <a:r>
              <a:rPr lang="zh-CN" altLang="zh-CN" sz="1800" dirty="0"/>
              <a:t>是处理器快速响应外部事件的异步机制，可能在系统执行的任何时刻随机到来</a:t>
            </a:r>
            <a:r>
              <a:rPr lang="zh-CN" altLang="en-US" sz="1800" dirty="0"/>
              <a:t>；</a:t>
            </a:r>
            <a:endParaRPr lang="en-US" altLang="zh-CN" sz="1800" dirty="0"/>
          </a:p>
          <a:p>
            <a:pPr lvl="2">
              <a:lnSpc>
                <a:spcPct val="100000"/>
              </a:lnSpc>
            </a:pPr>
            <a:r>
              <a:rPr lang="zh-CN" altLang="zh-CN" sz="1800" dirty="0"/>
              <a:t>中断发生后，处理器识别中断请求（</a:t>
            </a:r>
            <a:r>
              <a:rPr lang="en-US" altLang="zh-CN" sz="1800" dirty="0"/>
              <a:t>IRQ</a:t>
            </a:r>
            <a:r>
              <a:rPr lang="zh-CN" altLang="zh-CN" sz="1800" dirty="0"/>
              <a:t>）并将自动跳转到该中断请求所对应的中断服务程序执行</a:t>
            </a:r>
            <a:r>
              <a:rPr lang="zh-CN" altLang="en-US" sz="1800" dirty="0"/>
              <a:t>；</a:t>
            </a:r>
            <a:endParaRPr lang="en-US" altLang="zh-CN" sz="1800" dirty="0"/>
          </a:p>
          <a:p>
            <a:pPr lvl="2">
              <a:lnSpc>
                <a:spcPct val="100000"/>
              </a:lnSpc>
            </a:pPr>
            <a:r>
              <a:rPr lang="zh-CN" altLang="zh-CN" sz="1800" b="1" dirty="0">
                <a:solidFill>
                  <a:srgbClr val="C00000"/>
                </a:solidFill>
              </a:rPr>
              <a:t>中断检测、中断响应到中断处理的过程可全部由处理器独立完成。</a:t>
            </a:r>
            <a:endParaRPr lang="zh-CN" altLang="en-US" sz="1800" b="1" dirty="0">
              <a:solidFill>
                <a:srgbClr val="C00000"/>
              </a:solidFill>
            </a:endParaRPr>
          </a:p>
        </p:txBody>
      </p:sp>
      <p:graphicFrame>
        <p:nvGraphicFramePr>
          <p:cNvPr id="5" name="图示 4"/>
          <p:cNvGraphicFramePr/>
          <p:nvPr/>
        </p:nvGraphicFramePr>
        <p:xfrm>
          <a:off x="4724400" y="1143000"/>
          <a:ext cx="42545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3" name="内容占位符 2"/>
          <p:cNvSpPr>
            <a:spLocks noGrp="1"/>
          </p:cNvSpPr>
          <p:nvPr>
            <p:ph idx="1"/>
          </p:nvPr>
        </p:nvSpPr>
        <p:spPr>
          <a:xfrm>
            <a:off x="609600" y="1143000"/>
            <a:ext cx="8077200" cy="4602163"/>
          </a:xfrm>
        </p:spPr>
        <p:txBody>
          <a:bodyPr/>
          <a:lstStyle/>
          <a:p>
            <a:pPr lvl="1">
              <a:defRPr/>
            </a:pPr>
            <a:r>
              <a:rPr lang="zh-CN" altLang="zh-CN" sz="2200" dirty="0"/>
              <a:t>操作系统中的中断管理</a:t>
            </a:r>
            <a:endParaRPr lang="en-US" altLang="zh-CN" sz="2200" dirty="0"/>
          </a:p>
          <a:p>
            <a:pPr lvl="2">
              <a:defRPr/>
            </a:pPr>
            <a:r>
              <a:rPr lang="zh-CN" altLang="zh-CN" dirty="0"/>
              <a:t>现代操作系统中，中断的概念得到进一步的扩展</a:t>
            </a:r>
            <a:r>
              <a:rPr lang="zh-CN" altLang="en-US" dirty="0"/>
              <a:t>；</a:t>
            </a:r>
            <a:endParaRPr lang="en-US" altLang="zh-CN" dirty="0"/>
          </a:p>
          <a:p>
            <a:pPr lvl="2">
              <a:defRPr/>
            </a:pPr>
            <a:r>
              <a:rPr lang="zh-CN" altLang="zh-CN" dirty="0"/>
              <a:t>硬件中断、软件中断以及异常等可能引起程序正常执行流程发生改变的事件，都被广义地定义为</a:t>
            </a:r>
            <a:r>
              <a:rPr lang="zh-CN" altLang="zh-CN" dirty="0">
                <a:solidFill>
                  <a:srgbClr val="C00000"/>
                </a:solidFill>
                <a:latin typeface="KaiTi" panose="02010609060101010101" pitchFamily="49" charset="-122"/>
                <a:ea typeface="KaiTi" panose="02010609060101010101" pitchFamily="49" charset="-122"/>
              </a:rPr>
              <a:t>中断</a:t>
            </a:r>
            <a:r>
              <a:rPr lang="zh-CN" altLang="zh-CN" dirty="0"/>
              <a:t>或</a:t>
            </a:r>
            <a:r>
              <a:rPr lang="zh-CN" altLang="zh-CN" dirty="0">
                <a:solidFill>
                  <a:srgbClr val="C00000"/>
                </a:solidFill>
                <a:latin typeface="KaiTi" panose="02010609060101010101" pitchFamily="49" charset="-122"/>
                <a:ea typeface="KaiTi" panose="02010609060101010101" pitchFamily="49" charset="-122"/>
              </a:rPr>
              <a:t>异常</a:t>
            </a:r>
            <a:r>
              <a:rPr lang="zh-CN" altLang="en-US" dirty="0"/>
              <a:t>；</a:t>
            </a:r>
            <a:endParaRPr lang="en-US" altLang="zh-CN" dirty="0"/>
          </a:p>
          <a:p>
            <a:pPr lvl="3" algn="just">
              <a:lnSpc>
                <a:spcPct val="100000"/>
              </a:lnSpc>
              <a:defRPr/>
            </a:pPr>
            <a:r>
              <a:rPr lang="zh-CN" altLang="zh-CN" sz="1800" dirty="0">
                <a:solidFill>
                  <a:srgbClr val="006600"/>
                </a:solidFill>
              </a:rPr>
              <a:t>硬件中断是异步事件，是处理器机制</a:t>
            </a:r>
            <a:r>
              <a:rPr lang="zh-CN" altLang="en-US" sz="1800" dirty="0">
                <a:solidFill>
                  <a:srgbClr val="006600"/>
                </a:solidFill>
              </a:rPr>
              <a:t>；</a:t>
            </a:r>
            <a:endParaRPr lang="en-US" altLang="zh-CN" sz="1800" dirty="0">
              <a:solidFill>
                <a:srgbClr val="006600"/>
              </a:solidFill>
            </a:endParaRPr>
          </a:p>
          <a:p>
            <a:pPr lvl="3" algn="just">
              <a:lnSpc>
                <a:spcPct val="100000"/>
              </a:lnSpc>
              <a:defRPr/>
            </a:pPr>
            <a:r>
              <a:rPr lang="zh-CN" altLang="zh-CN" sz="1800" dirty="0">
                <a:solidFill>
                  <a:srgbClr val="006600"/>
                </a:solidFill>
              </a:rPr>
              <a:t>软件中断、异常则是同步事件，是操作系统内核中扩展、实现的机制</a:t>
            </a:r>
            <a:r>
              <a:rPr lang="zh-CN" altLang="en-US" sz="1800" dirty="0">
                <a:solidFill>
                  <a:srgbClr val="006600"/>
                </a:solidFill>
              </a:rPr>
              <a:t>；</a:t>
            </a:r>
            <a:endParaRPr lang="en-US" altLang="zh-CN" sz="1800" dirty="0">
              <a:solidFill>
                <a:srgbClr val="006600"/>
              </a:solidFill>
            </a:endParaRPr>
          </a:p>
          <a:p>
            <a:pPr lvl="2">
              <a:defRPr/>
            </a:pPr>
            <a:r>
              <a:rPr lang="zh-CN" altLang="zh-CN" dirty="0"/>
              <a:t>中断向量表也常常被称为</a:t>
            </a:r>
            <a:r>
              <a:rPr lang="zh-CN" altLang="zh-CN" dirty="0">
                <a:solidFill>
                  <a:srgbClr val="C00000"/>
                </a:solidFill>
                <a:latin typeface="KaiTi" panose="02010609060101010101" pitchFamily="49" charset="-122"/>
                <a:ea typeface="KaiTi" panose="02010609060101010101" pitchFamily="49" charset="-122"/>
              </a:rPr>
              <a:t>异常向量表</a:t>
            </a:r>
            <a:r>
              <a:rPr lang="zh-CN" altLang="en-US" dirty="0"/>
              <a:t>；</a:t>
            </a:r>
            <a:endParaRPr lang="zh-CN" altLang="en-US" dirty="0"/>
          </a:p>
        </p:txBody>
      </p:sp>
      <p:sp>
        <p:nvSpPr>
          <p:cNvPr id="5" name="圆角矩形 4"/>
          <p:cNvSpPr/>
          <p:nvPr/>
        </p:nvSpPr>
        <p:spPr bwMode="auto">
          <a:xfrm>
            <a:off x="533400" y="3919188"/>
            <a:ext cx="8229600" cy="2895600"/>
          </a:xfrm>
          <a:prstGeom prst="roundRect">
            <a:avLst>
              <a:gd name="adj" fmla="val 3811"/>
            </a:avLst>
          </a:prstGeom>
          <a:solidFill>
            <a:srgbClr val="006600"/>
          </a:solidFill>
          <a:ln w="9525" cap="flat" cmpd="sng" algn="ctr">
            <a:solidFill>
              <a:srgbClr val="00B050"/>
            </a:solidFill>
            <a:prstDash val="solid"/>
            <a:round/>
            <a:headEnd type="none" w="med" len="med"/>
            <a:tailEnd type="none" w="med" len="med"/>
          </a:ln>
          <a:effectLst/>
        </p:spPr>
        <p:txBody>
          <a:bodyPr lIns="90000" tIns="46800" rIns="90000" bIns="46800" anchor="ctr"/>
          <a:lstStyle/>
          <a:p>
            <a:pPr algn="ctr" eaLnBrk="1" hangingPunct="1">
              <a:defRPr/>
            </a:pPr>
            <a:r>
              <a:rPr lang="zh-CN" altLang="en-US" sz="1800" b="1" dirty="0"/>
              <a:t>注意</a:t>
            </a:r>
            <a:endParaRPr lang="en-US" altLang="zh-CN" sz="1800" b="1" dirty="0"/>
          </a:p>
          <a:p>
            <a:pPr marL="285750" indent="-285750" algn="just" eaLnBrk="1" hangingPunct="1">
              <a:buFont typeface="Arial" panose="020B0604020202020204" pitchFamily="34" charset="0"/>
              <a:buChar char="•"/>
              <a:defRPr/>
            </a:pPr>
            <a:r>
              <a:rPr lang="zh-CN" altLang="zh-CN" sz="1800" dirty="0"/>
              <a:t>为了统一地管理这些不同的中断事件，内核中通常会增加一个</a:t>
            </a:r>
            <a:r>
              <a:rPr lang="zh-CN" altLang="zh-CN" sz="1800" dirty="0">
                <a:solidFill>
                  <a:srgbClr val="FFFF00"/>
                </a:solidFill>
                <a:latin typeface="KaiTi" panose="02010609060101010101" pitchFamily="49" charset="-122"/>
                <a:ea typeface="KaiTi" panose="02010609060101010101" pitchFamily="49" charset="-122"/>
              </a:rPr>
              <a:t>中断接管程序</a:t>
            </a:r>
            <a:r>
              <a:rPr lang="zh-CN" altLang="zh-CN" sz="1800" dirty="0"/>
              <a:t>和映射至中断向量表的</a:t>
            </a:r>
            <a:r>
              <a:rPr lang="zh-CN" altLang="zh-CN" sz="1800" dirty="0">
                <a:solidFill>
                  <a:srgbClr val="FFFF00"/>
                </a:solidFill>
                <a:latin typeface="KaiTi" panose="02010609060101010101" pitchFamily="49" charset="-122"/>
                <a:ea typeface="KaiTi" panose="02010609060101010101" pitchFamily="49" charset="-122"/>
              </a:rPr>
              <a:t>虚拟中断向量表</a:t>
            </a:r>
            <a:r>
              <a:rPr lang="zh-CN" altLang="en-US" sz="1800" dirty="0"/>
              <a:t>；</a:t>
            </a:r>
            <a:endParaRPr lang="en-US" altLang="zh-CN" sz="1800" dirty="0"/>
          </a:p>
          <a:p>
            <a:pPr marL="285750" indent="-285750" algn="just" eaLnBrk="1" hangingPunct="1">
              <a:buFont typeface="Arial" panose="020B0604020202020204" pitchFamily="34" charset="0"/>
              <a:buChar char="•"/>
              <a:defRPr/>
            </a:pPr>
            <a:r>
              <a:rPr lang="zh-CN" altLang="zh-CN" sz="1800" dirty="0"/>
              <a:t>中断产生后，</a:t>
            </a:r>
            <a:r>
              <a:rPr lang="zh-CN" altLang="zh-CN" sz="1800" dirty="0">
                <a:solidFill>
                  <a:srgbClr val="FFFF00"/>
                </a:solidFill>
              </a:rPr>
              <a:t>中断接管程序</a:t>
            </a:r>
            <a:r>
              <a:rPr lang="zh-CN" altLang="zh-CN" sz="1800" dirty="0"/>
              <a:t>将接收该中断事件，进而在虚拟中断向量表中查询、获得相应的中断服务程序</a:t>
            </a:r>
            <a:r>
              <a:rPr lang="zh-CN" altLang="en-US" sz="1800" dirty="0"/>
              <a:t>；</a:t>
            </a:r>
            <a:endParaRPr lang="en-US" altLang="zh-CN" sz="1800" dirty="0"/>
          </a:p>
          <a:p>
            <a:pPr marL="285750" indent="-285750" algn="just" eaLnBrk="1" hangingPunct="1">
              <a:buFont typeface="Arial" panose="020B0604020202020204" pitchFamily="34" charset="0"/>
              <a:buChar char="•"/>
              <a:defRPr/>
            </a:pPr>
            <a:r>
              <a:rPr lang="zh-CN" altLang="zh-CN" sz="1800" dirty="0"/>
              <a:t>运行中断服务程序前，</a:t>
            </a:r>
            <a:r>
              <a:rPr lang="zh-CN" altLang="zh-CN" sz="1800" dirty="0">
                <a:solidFill>
                  <a:srgbClr val="FFFF00"/>
                </a:solidFill>
              </a:rPr>
              <a:t>接管程序</a:t>
            </a:r>
            <a:r>
              <a:rPr lang="zh-CN" altLang="zh-CN" sz="1800" dirty="0"/>
              <a:t>保存上下文信息并在中断栈中设置起始位置</a:t>
            </a:r>
            <a:r>
              <a:rPr lang="zh-CN" altLang="en-US" sz="1800" dirty="0"/>
              <a:t>；</a:t>
            </a:r>
            <a:endParaRPr lang="en-US" altLang="zh-CN" sz="1800" dirty="0"/>
          </a:p>
          <a:p>
            <a:pPr marL="285750" indent="-285750" algn="just" eaLnBrk="1" hangingPunct="1">
              <a:buFont typeface="Arial" panose="020B0604020202020204" pitchFamily="34" charset="0"/>
              <a:buChar char="•"/>
              <a:defRPr/>
            </a:pPr>
            <a:r>
              <a:rPr lang="zh-CN" altLang="zh-CN" sz="1800" dirty="0"/>
              <a:t>中断服务程序可以使用被中断任务的堆栈，但为了提高可靠性，内核通常会为所有中断程序划定一个单独的中断栈</a:t>
            </a:r>
            <a:r>
              <a:rPr lang="zh-CN" altLang="en-US" sz="1800" dirty="0"/>
              <a:t>；</a:t>
            </a:r>
            <a:endParaRPr lang="en-US" altLang="zh-CN" sz="1800" dirty="0"/>
          </a:p>
          <a:p>
            <a:pPr marL="285750" indent="-285750" algn="just" eaLnBrk="1" hangingPunct="1">
              <a:buFont typeface="Arial" panose="020B0604020202020204" pitchFamily="34" charset="0"/>
              <a:buChar char="•"/>
              <a:defRPr/>
            </a:pPr>
            <a:r>
              <a:rPr lang="zh-CN" altLang="zh-CN" sz="1800" dirty="0"/>
              <a:t>中断服务程序完成后，</a:t>
            </a:r>
            <a:r>
              <a:rPr lang="zh-CN" altLang="zh-CN" sz="1800" dirty="0">
                <a:solidFill>
                  <a:srgbClr val="FFFF00"/>
                </a:solidFill>
              </a:rPr>
              <a:t>接管程序</a:t>
            </a:r>
            <a:r>
              <a:rPr lang="zh-CN" altLang="zh-CN" sz="1800" dirty="0"/>
              <a:t>恢复上下文和堆栈，并负责使处理器恢复到之前被中断的任务或中断服务程序继续执行。</a:t>
            </a:r>
            <a:endParaRPr lang="zh-CN" altLang="en-US" sz="1800" dirty="0">
              <a:latin typeface="Arial" panose="020B0604020202020204" pitchFamily="34" charset="0"/>
            </a:endParaRPr>
          </a:p>
        </p:txBody>
      </p:sp>
    </p:spTree>
  </p:cSld>
  <p:clrMapOvr>
    <a:masterClrMapping/>
  </p:clrMapOvr>
  <p:transition spd="med">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3" name="内容占位符 2"/>
          <p:cNvSpPr>
            <a:spLocks noGrp="1"/>
          </p:cNvSpPr>
          <p:nvPr>
            <p:ph idx="1"/>
          </p:nvPr>
        </p:nvSpPr>
        <p:spPr>
          <a:xfrm>
            <a:off x="609600" y="1295400"/>
            <a:ext cx="8153400" cy="4602163"/>
          </a:xfrm>
        </p:spPr>
        <p:txBody>
          <a:bodyPr/>
          <a:lstStyle/>
          <a:p>
            <a:pPr marL="457200" indent="-457200">
              <a:buFont typeface="Arial" panose="020B0604020202020204" pitchFamily="34" charset="0"/>
              <a:buAutoNum type="arabicPeriod" startAt="6"/>
            </a:pPr>
            <a:r>
              <a:rPr lang="zh-CN" altLang="en-US" sz="2400" dirty="0"/>
              <a:t>存储管理</a:t>
            </a:r>
            <a:endParaRPr lang="en-US" altLang="zh-CN" sz="2400" dirty="0"/>
          </a:p>
          <a:p>
            <a:pPr lvl="1"/>
            <a:r>
              <a:rPr lang="zh-CN" altLang="zh-CN" sz="2000" dirty="0"/>
              <a:t>操作系统存储管理</a:t>
            </a:r>
            <a:r>
              <a:rPr lang="zh-CN" altLang="en-US" sz="2000" dirty="0"/>
              <a:t>，</a:t>
            </a:r>
            <a:r>
              <a:rPr lang="zh-CN" altLang="zh-CN" sz="2000" dirty="0"/>
              <a:t>重点是对物理内存以及基于</a:t>
            </a:r>
            <a:r>
              <a:rPr lang="en-US" altLang="zh-CN" sz="2000" dirty="0"/>
              <a:t>MMU</a:t>
            </a:r>
            <a:r>
              <a:rPr lang="zh-CN" altLang="zh-CN" sz="2000" dirty="0"/>
              <a:t>的虚拟内存的管理，而外部存储器的管理一般交给文件系统负责</a:t>
            </a:r>
            <a:r>
              <a:rPr lang="zh-CN" altLang="en-US" sz="2000" dirty="0"/>
              <a:t>；</a:t>
            </a:r>
            <a:endParaRPr lang="en-US" altLang="zh-CN" sz="2000" dirty="0"/>
          </a:p>
          <a:p>
            <a:pPr lvl="1"/>
            <a:r>
              <a:rPr lang="zh-CN" altLang="zh-CN" sz="2000" dirty="0"/>
              <a:t>内存管理涉及动态跟踪哪些内存区域已被使用，哪些区域空闲，如何为任务分配内存，如何回收和整理内存等</a:t>
            </a:r>
            <a:r>
              <a:rPr lang="zh-CN" altLang="en-US" sz="2000" dirty="0"/>
              <a:t>；</a:t>
            </a:r>
            <a:endParaRPr lang="en-US" altLang="zh-CN" sz="2000" dirty="0"/>
          </a:p>
          <a:p>
            <a:pPr lvl="1"/>
            <a:r>
              <a:rPr lang="zh-CN" altLang="en-US" sz="2000" dirty="0"/>
              <a:t>两种主要方式</a:t>
            </a:r>
            <a:endParaRPr lang="en-US" altLang="zh-CN" sz="2000" dirty="0"/>
          </a:p>
          <a:p>
            <a:pPr lvl="2"/>
            <a:r>
              <a:rPr lang="zh-CN" altLang="en-US" sz="1800" dirty="0"/>
              <a:t>静态使用                静态变量、全局变量</a:t>
            </a:r>
            <a:endParaRPr lang="en-US" altLang="zh-CN" sz="1800" dirty="0"/>
          </a:p>
          <a:p>
            <a:pPr lvl="2" algn="l" eaLnBrk="1" hangingPunct="1"/>
            <a:r>
              <a:rPr lang="zh-CN" altLang="en-US" sz="1800" dirty="0"/>
              <a:t>动态使用                动态存储器管理、分区存储器管理</a:t>
            </a:r>
            <a:endParaRPr lang="zh-CN" altLang="en-US" sz="1600" dirty="0"/>
          </a:p>
          <a:p>
            <a:pPr lvl="1"/>
            <a:r>
              <a:rPr lang="en-US" altLang="zh-CN" sz="2000" dirty="0"/>
              <a:t>EOS</a:t>
            </a:r>
            <a:r>
              <a:rPr lang="zh-CN" altLang="en-US" sz="2000" dirty="0"/>
              <a:t>，尤其是</a:t>
            </a:r>
            <a:r>
              <a:rPr lang="en-US" altLang="zh-CN" sz="2000" dirty="0"/>
              <a:t>RTOS</a:t>
            </a:r>
            <a:r>
              <a:rPr lang="zh-CN" altLang="en-US" sz="2000" dirty="0"/>
              <a:t>中，</a:t>
            </a:r>
            <a:r>
              <a:rPr lang="zh-CN" altLang="zh-CN" sz="2000" dirty="0"/>
              <a:t>内存管理操作不仅必须是高效率的，还必须是可靠的和可预测的</a:t>
            </a:r>
            <a:r>
              <a:rPr lang="zh-CN" altLang="en-US" sz="2000" dirty="0"/>
              <a:t>！</a:t>
            </a:r>
            <a:endParaRPr lang="en-US" altLang="zh-CN" sz="2000" dirty="0"/>
          </a:p>
          <a:p>
            <a:pPr lvl="1"/>
            <a:r>
              <a:rPr lang="zh-CN" altLang="en-US" sz="2000" dirty="0"/>
              <a:t>如何设计？</a:t>
            </a:r>
            <a:endParaRPr lang="zh-CN" altLang="en-US" dirty="0"/>
          </a:p>
        </p:txBody>
      </p:sp>
      <p:sp>
        <p:nvSpPr>
          <p:cNvPr id="5" name="矩形 4"/>
          <p:cNvSpPr>
            <a:spLocks noChangeArrowheads="1"/>
          </p:cNvSpPr>
          <p:nvPr/>
        </p:nvSpPr>
        <p:spPr bwMode="auto">
          <a:xfrm>
            <a:off x="523436" y="453547"/>
            <a:ext cx="8267700" cy="646113"/>
          </a:xfrm>
          <a:prstGeom prst="rect">
            <a:avLst/>
          </a:prstGeom>
          <a:solidFill>
            <a:srgbClr val="006600"/>
          </a:solidFill>
          <a:ln>
            <a:noFill/>
          </a:ln>
        </p:spPr>
        <p:txBody>
          <a:bodyPr>
            <a:spAutoFit/>
          </a:bodyPr>
          <a:lstStyle>
            <a:lvl1pPr marL="342900" indent="-342900"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marL="0" lvl="2" algn="l" eaLnBrk="1" hangingPunct="1">
              <a:lnSpc>
                <a:spcPct val="100000"/>
              </a:lnSpc>
              <a:spcBef>
                <a:spcPct val="0"/>
              </a:spcBef>
              <a:spcAft>
                <a:spcPct val="0"/>
              </a:spcAft>
              <a:buClrTx/>
              <a:buSzTx/>
              <a:buFontTx/>
              <a:buNone/>
            </a:pPr>
            <a:r>
              <a:rPr kumimoji="0" lang="zh-CN" altLang="en-US" sz="1800" b="0" dirty="0"/>
              <a:t>静态：不会引起内存空间的不可预测访问，系统运行可靠性高；</a:t>
            </a:r>
            <a:endParaRPr kumimoji="0" lang="zh-CN" altLang="en-US" sz="1800" b="0" dirty="0"/>
          </a:p>
          <a:p>
            <a:pPr marL="0" lvl="2" algn="l" eaLnBrk="1" hangingPunct="1">
              <a:lnSpc>
                <a:spcPct val="100000"/>
              </a:lnSpc>
              <a:spcBef>
                <a:spcPct val="0"/>
              </a:spcBef>
              <a:spcAft>
                <a:spcPct val="0"/>
              </a:spcAft>
              <a:buClrTx/>
              <a:buSzTx/>
              <a:buFontTx/>
              <a:buNone/>
            </a:pPr>
            <a:r>
              <a:rPr kumimoji="0" lang="zh-CN" altLang="en-US" sz="1800" b="0" dirty="0"/>
              <a:t>动态：不为所有变量都分配空间，内存利用率高；</a:t>
            </a:r>
            <a:endParaRPr kumimoji="0" lang="en-US" altLang="zh-CN" sz="1800" b="0" dirty="0"/>
          </a:p>
        </p:txBody>
      </p:sp>
    </p:spTree>
  </p:cSld>
  <p:clrMapOvr>
    <a:masterClrMapping/>
  </p:clrMapOvr>
  <p:transition spd="med">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6" name="内容占位符 2"/>
          <p:cNvSpPr>
            <a:spLocks noGrp="1"/>
          </p:cNvSpPr>
          <p:nvPr>
            <p:ph idx="1"/>
          </p:nvPr>
        </p:nvSpPr>
        <p:spPr>
          <a:xfrm>
            <a:off x="609600" y="1143000"/>
            <a:ext cx="8077200" cy="4754563"/>
          </a:xfrm>
        </p:spPr>
        <p:txBody>
          <a:bodyPr/>
          <a:lstStyle/>
          <a:p>
            <a:pPr lvl="1"/>
            <a:r>
              <a:rPr lang="zh-CN" altLang="zh-CN" sz="2200" dirty="0"/>
              <a:t>静态内存管理</a:t>
            </a:r>
            <a:endParaRPr lang="en-US" altLang="zh-CN" sz="2200" dirty="0"/>
          </a:p>
          <a:p>
            <a:pPr lvl="2"/>
            <a:r>
              <a:rPr lang="zh-CN" altLang="zh-CN" dirty="0"/>
              <a:t>提前将内存空间分段划分为多个区域，以供不同的代码或系统功能使用</a:t>
            </a:r>
            <a:r>
              <a:rPr lang="zh-CN" altLang="en-US" dirty="0"/>
              <a:t>；</a:t>
            </a:r>
            <a:endParaRPr lang="en-US" altLang="zh-CN" dirty="0"/>
          </a:p>
          <a:p>
            <a:pPr lvl="2"/>
            <a:r>
              <a:rPr lang="zh-CN" altLang="zh-CN" dirty="0"/>
              <a:t>计算系统的物理内存可被划分为三个大的区域，即代码区、数据区以及可动态使用的存储区域。</a:t>
            </a:r>
            <a:endParaRPr lang="zh-CN" altLang="en-US" dirty="0"/>
          </a:p>
        </p:txBody>
      </p:sp>
      <p:pic>
        <p:nvPicPr>
          <p:cNvPr id="2" name="图片 1"/>
          <p:cNvPicPr>
            <a:picLocks noChangeAspect="1"/>
          </p:cNvPicPr>
          <p:nvPr/>
        </p:nvPicPr>
        <p:blipFill>
          <a:blip r:embed="rId1"/>
          <a:stretch>
            <a:fillRect/>
          </a:stretch>
        </p:blipFill>
        <p:spPr>
          <a:xfrm>
            <a:off x="2056198" y="3361436"/>
            <a:ext cx="5710233" cy="2955226"/>
          </a:xfrm>
          <a:prstGeom prst="rect">
            <a:avLst/>
          </a:prstGeom>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3" name="标题 1"/>
          <p:cNvSpPr>
            <a:spLocks noGrp="1"/>
          </p:cNvSpPr>
          <p:nvPr>
            <p:ph type="title"/>
          </p:nvPr>
        </p:nvSpPr>
        <p:spPr>
          <a:xfrm>
            <a:off x="609600" y="304800"/>
            <a:ext cx="8229600" cy="685800"/>
          </a:xfrm>
        </p:spPr>
        <p:txBody>
          <a:bodyPr/>
          <a:lstStyle/>
          <a:p>
            <a:endParaRPr lang="zh-CN" altLang="en-US"/>
          </a:p>
        </p:txBody>
      </p:sp>
      <p:sp>
        <p:nvSpPr>
          <p:cNvPr id="5" name="内容占位符 2"/>
          <p:cNvSpPr>
            <a:spLocks noGrp="1"/>
          </p:cNvSpPr>
          <p:nvPr>
            <p:ph idx="1"/>
          </p:nvPr>
        </p:nvSpPr>
        <p:spPr>
          <a:xfrm>
            <a:off x="609600" y="1295400"/>
            <a:ext cx="8077200" cy="5105400"/>
          </a:xfrm>
        </p:spPr>
        <p:txBody>
          <a:bodyPr>
            <a:normAutofit/>
          </a:bodyPr>
          <a:lstStyle/>
          <a:p>
            <a:pPr lvl="1">
              <a:lnSpc>
                <a:spcPct val="100000"/>
              </a:lnSpc>
              <a:defRPr/>
            </a:pPr>
            <a:r>
              <a:rPr lang="zh-CN" altLang="en-US" sz="2200" dirty="0"/>
              <a:t>动态</a:t>
            </a:r>
            <a:r>
              <a:rPr lang="zh-CN" altLang="zh-CN" sz="2200" dirty="0"/>
              <a:t>内存管理</a:t>
            </a:r>
            <a:endParaRPr lang="en-US" altLang="zh-CN" sz="2200" dirty="0"/>
          </a:p>
          <a:p>
            <a:pPr lvl="2">
              <a:lnSpc>
                <a:spcPct val="100000"/>
              </a:lnSpc>
              <a:defRPr/>
            </a:pPr>
            <a:r>
              <a:rPr lang="zh-CN" altLang="zh-CN" dirty="0"/>
              <a:t>无论操作系统内核还是任务，在运行过程中都需要使用动态操作内存</a:t>
            </a:r>
            <a:r>
              <a:rPr lang="zh-CN" altLang="en-US" dirty="0"/>
              <a:t>，需要动态访问和管理内存堆；</a:t>
            </a:r>
            <a:endParaRPr lang="en-US" altLang="zh-CN" dirty="0"/>
          </a:p>
          <a:p>
            <a:pPr lvl="2">
              <a:lnSpc>
                <a:spcPct val="100000"/>
              </a:lnSpc>
              <a:defRPr/>
            </a:pPr>
            <a:r>
              <a:rPr lang="zh-CN" altLang="zh-CN" dirty="0"/>
              <a:t>函数</a:t>
            </a:r>
            <a:r>
              <a:rPr lang="en-US" altLang="zh-CN" dirty="0" err="1"/>
              <a:t>malloc</a:t>
            </a:r>
            <a:r>
              <a:rPr lang="en-US" altLang="zh-CN" dirty="0"/>
              <a:t>( )</a:t>
            </a:r>
            <a:r>
              <a:rPr lang="zh-CN" altLang="zh-CN" dirty="0"/>
              <a:t>和</a:t>
            </a:r>
            <a:r>
              <a:rPr lang="en-US" altLang="zh-CN" dirty="0"/>
              <a:t>free( )</a:t>
            </a:r>
            <a:r>
              <a:rPr lang="zh-CN" altLang="zh-CN" dirty="0"/>
              <a:t>，动态地从</a:t>
            </a:r>
            <a:r>
              <a:rPr lang="en-US" altLang="zh-CN" dirty="0"/>
              <a:t>/</a:t>
            </a:r>
            <a:r>
              <a:rPr lang="zh-CN" altLang="zh-CN" dirty="0"/>
              <a:t>向物理内存的堆中分配、释放一个任意大小的内存块，允许任务在需要时按需使用内存空间，不需要时释放</a:t>
            </a:r>
            <a:r>
              <a:rPr lang="zh-CN" altLang="en-US" dirty="0"/>
              <a:t>；</a:t>
            </a:r>
            <a:endParaRPr lang="en-US" altLang="zh-CN" dirty="0">
              <a:solidFill>
                <a:srgbClr val="006600"/>
              </a:solidFill>
              <a:sym typeface="Wingdings" panose="05000000000000000000" pitchFamily="2" charset="2"/>
            </a:endParaRPr>
          </a:p>
          <a:p>
            <a:pPr lvl="3">
              <a:lnSpc>
                <a:spcPct val="100000"/>
              </a:lnSpc>
              <a:defRPr/>
            </a:pPr>
            <a:r>
              <a:rPr lang="zh-CN" altLang="en-US" sz="1800" dirty="0">
                <a:solidFill>
                  <a:srgbClr val="006600"/>
                </a:solidFill>
              </a:rPr>
              <a:t>优点：</a:t>
            </a:r>
            <a:r>
              <a:rPr lang="zh-CN" altLang="zh-CN" sz="1800" dirty="0">
                <a:solidFill>
                  <a:srgbClr val="006600"/>
                </a:solidFill>
              </a:rPr>
              <a:t>灵活性强、内存利用率非常高</a:t>
            </a:r>
            <a:r>
              <a:rPr lang="zh-CN" altLang="en-US" sz="1800" dirty="0">
                <a:solidFill>
                  <a:srgbClr val="006600"/>
                </a:solidFill>
              </a:rPr>
              <a:t>！</a:t>
            </a:r>
            <a:endParaRPr lang="en-US" altLang="zh-CN" sz="1800" dirty="0">
              <a:solidFill>
                <a:srgbClr val="006600"/>
              </a:solidFill>
            </a:endParaRPr>
          </a:p>
          <a:p>
            <a:pPr lvl="3">
              <a:lnSpc>
                <a:spcPct val="100000"/>
              </a:lnSpc>
              <a:defRPr/>
            </a:pPr>
            <a:r>
              <a:rPr lang="zh-CN" altLang="en-US" sz="1800" dirty="0">
                <a:solidFill>
                  <a:srgbClr val="006600"/>
                </a:solidFill>
              </a:rPr>
              <a:t>缺点：</a:t>
            </a:r>
            <a:r>
              <a:rPr lang="zh-CN" altLang="zh-CN" sz="1800" dirty="0">
                <a:solidFill>
                  <a:srgbClr val="006600"/>
                </a:solidFill>
              </a:rPr>
              <a:t>内存碎片</a:t>
            </a:r>
            <a:r>
              <a:rPr lang="zh-CN" altLang="en-US" sz="1800" dirty="0">
                <a:solidFill>
                  <a:srgbClr val="006600"/>
                </a:solidFill>
              </a:rPr>
              <a:t>、分配失败。</a:t>
            </a:r>
            <a:endParaRPr lang="en-US" altLang="zh-CN" sz="1800" dirty="0">
              <a:solidFill>
                <a:srgbClr val="006600"/>
              </a:solidFill>
            </a:endParaRPr>
          </a:p>
          <a:p>
            <a:pPr lvl="2">
              <a:lnSpc>
                <a:spcPct val="100000"/>
              </a:lnSpc>
              <a:defRPr/>
            </a:pPr>
            <a:r>
              <a:rPr lang="zh-CN" altLang="zh-CN" dirty="0"/>
              <a:t>内存堆上的分区存储器管理机制</a:t>
            </a:r>
            <a:endParaRPr lang="en-US" altLang="zh-CN" dirty="0"/>
          </a:p>
          <a:p>
            <a:pPr lvl="3">
              <a:lnSpc>
                <a:spcPct val="100000"/>
              </a:lnSpc>
              <a:defRPr/>
            </a:pPr>
            <a:r>
              <a:rPr lang="zh-CN" altLang="zh-CN" sz="1800" dirty="0">
                <a:solidFill>
                  <a:srgbClr val="006600"/>
                </a:solidFill>
              </a:rPr>
              <a:t>基本思想</a:t>
            </a:r>
            <a:r>
              <a:rPr lang="zh-CN" altLang="en-US" sz="1800" dirty="0">
                <a:solidFill>
                  <a:srgbClr val="006600"/>
                </a:solidFill>
              </a:rPr>
              <a:t>：</a:t>
            </a:r>
            <a:r>
              <a:rPr lang="zh-CN" altLang="zh-CN" sz="1800" dirty="0">
                <a:solidFill>
                  <a:srgbClr val="006600"/>
                </a:solidFill>
              </a:rPr>
              <a:t>对系统内存中的堆资源进行提前分配，创建一组确定大小的内存块（</a:t>
            </a:r>
            <a:r>
              <a:rPr lang="en-US" altLang="zh-CN" sz="1800" dirty="0">
                <a:solidFill>
                  <a:srgbClr val="006600"/>
                </a:solidFill>
              </a:rPr>
              <a:t>Block</a:t>
            </a:r>
            <a:r>
              <a:rPr lang="zh-CN" altLang="zh-CN" sz="1800" dirty="0">
                <a:solidFill>
                  <a:srgbClr val="006600"/>
                </a:solidFill>
              </a:rPr>
              <a:t>），一组内存块组成内存池（</a:t>
            </a:r>
            <a:r>
              <a:rPr lang="en-US" altLang="zh-CN" sz="1800" dirty="0">
                <a:solidFill>
                  <a:srgbClr val="006600"/>
                </a:solidFill>
              </a:rPr>
              <a:t>Pool</a:t>
            </a:r>
            <a:r>
              <a:rPr lang="zh-CN" altLang="zh-CN" sz="1800" dirty="0">
                <a:solidFill>
                  <a:srgbClr val="006600"/>
                </a:solidFill>
              </a:rPr>
              <a:t>），一组内存池构成一个分区（</a:t>
            </a:r>
            <a:r>
              <a:rPr lang="en-US" altLang="zh-CN" sz="1800" dirty="0">
                <a:solidFill>
                  <a:srgbClr val="006600"/>
                </a:solidFill>
              </a:rPr>
              <a:t>Partition</a:t>
            </a:r>
            <a:r>
              <a:rPr lang="zh-CN" altLang="zh-CN" sz="1800" dirty="0">
                <a:solidFill>
                  <a:srgbClr val="006600"/>
                </a:solidFill>
              </a:rPr>
              <a:t>）</a:t>
            </a:r>
            <a:r>
              <a:rPr lang="zh-CN" altLang="en-US" sz="1800" dirty="0">
                <a:solidFill>
                  <a:srgbClr val="006600"/>
                </a:solidFill>
              </a:rPr>
              <a:t>；</a:t>
            </a:r>
            <a:endParaRPr lang="en-US" altLang="zh-CN" sz="1800" dirty="0">
              <a:solidFill>
                <a:srgbClr val="006600"/>
              </a:solidFill>
            </a:endParaRPr>
          </a:p>
          <a:p>
            <a:pPr lvl="3">
              <a:lnSpc>
                <a:spcPct val="100000"/>
              </a:lnSpc>
              <a:defRPr/>
            </a:pPr>
            <a:r>
              <a:rPr lang="en-US" altLang="zh-CN" sz="1800" dirty="0">
                <a:solidFill>
                  <a:srgbClr val="006600"/>
                </a:solidFill>
              </a:rPr>
              <a:t>VxWorks</a:t>
            </a:r>
            <a:r>
              <a:rPr lang="zh-CN" altLang="zh-CN" sz="1800" dirty="0">
                <a:solidFill>
                  <a:srgbClr val="006600"/>
                </a:solidFill>
              </a:rPr>
              <a:t>内核在启动时会创建一个系统内存池</a:t>
            </a:r>
            <a:r>
              <a:rPr lang="zh-CN" altLang="en-US" sz="1800" dirty="0">
                <a:solidFill>
                  <a:srgbClr val="006600"/>
                </a:solidFill>
              </a:rPr>
              <a:t>；</a:t>
            </a:r>
            <a:endParaRPr lang="en-US" altLang="zh-CN" sz="1800" dirty="0">
              <a:solidFill>
                <a:srgbClr val="006600"/>
              </a:solidFill>
            </a:endParaRPr>
          </a:p>
          <a:p>
            <a:pPr lvl="3">
              <a:lnSpc>
                <a:spcPct val="100000"/>
              </a:lnSpc>
              <a:defRPr/>
            </a:pPr>
            <a:r>
              <a:rPr lang="en-US" altLang="zh-CN" sz="1800" dirty="0" err="1">
                <a:solidFill>
                  <a:srgbClr val="006600"/>
                </a:solidFill>
              </a:rPr>
              <a:t>μC</a:t>
            </a:r>
            <a:r>
              <a:rPr lang="en-US" altLang="zh-CN" sz="1800" dirty="0">
                <a:solidFill>
                  <a:srgbClr val="006600"/>
                </a:solidFill>
              </a:rPr>
              <a:t>/OS III</a:t>
            </a:r>
            <a:r>
              <a:rPr lang="zh-CN" altLang="zh-CN" sz="1800" dirty="0">
                <a:solidFill>
                  <a:srgbClr val="006600"/>
                </a:solidFill>
              </a:rPr>
              <a:t>操作系统仅提供了创建分区池、获取分区、释放分区等三类操作</a:t>
            </a:r>
            <a:r>
              <a:rPr lang="zh-CN" altLang="en-US" sz="1800" dirty="0">
                <a:solidFill>
                  <a:srgbClr val="006600"/>
                </a:solidFill>
              </a:rPr>
              <a:t>；</a:t>
            </a:r>
            <a:endParaRPr lang="en-US" altLang="zh-CN" sz="1800" dirty="0">
              <a:solidFill>
                <a:srgbClr val="006600"/>
              </a:solidFill>
            </a:endParaRPr>
          </a:p>
          <a:p>
            <a:pPr lvl="3">
              <a:lnSpc>
                <a:spcPct val="100000"/>
              </a:lnSpc>
              <a:defRPr/>
            </a:pPr>
            <a:endParaRPr lang="en-US" altLang="zh-CN" dirty="0"/>
          </a:p>
          <a:p>
            <a:pPr lvl="2">
              <a:lnSpc>
                <a:spcPct val="100000"/>
              </a:lnSpc>
              <a:defRPr/>
            </a:pPr>
            <a:endParaRPr lang="en-US" altLang="zh-CN" dirty="0"/>
          </a:p>
          <a:p>
            <a:pPr lvl="2">
              <a:lnSpc>
                <a:spcPct val="100000"/>
              </a:lnSpc>
              <a:defRPr/>
            </a:pPr>
            <a:endParaRPr lang="zh-CN" altLang="en-US" dirty="0"/>
          </a:p>
        </p:txBody>
      </p:sp>
      <p:pic>
        <p:nvPicPr>
          <p:cNvPr id="2" name="图片 1"/>
          <p:cNvPicPr>
            <a:picLocks noChangeAspect="1"/>
          </p:cNvPicPr>
          <p:nvPr/>
        </p:nvPicPr>
        <p:blipFill>
          <a:blip r:embed="rId1"/>
          <a:stretch>
            <a:fillRect/>
          </a:stretch>
        </p:blipFill>
        <p:spPr>
          <a:xfrm>
            <a:off x="2050478" y="1828673"/>
            <a:ext cx="5779961" cy="2019427"/>
          </a:xfrm>
          <a:prstGeom prst="rect">
            <a:avLst/>
          </a:prstGeom>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z="2000" smtClean="0"/>
            </a:fld>
            <a:endParaRPr lang="zh-CN" altLang="en-US" sz="2000" dirty="0"/>
          </a:p>
        </p:txBody>
      </p:sp>
      <p:sp>
        <p:nvSpPr>
          <p:cNvPr id="3" name="圆角矩形 2"/>
          <p:cNvSpPr>
            <a:spLocks noChangeArrowheads="1"/>
          </p:cNvSpPr>
          <p:nvPr/>
        </p:nvSpPr>
        <p:spPr bwMode="auto">
          <a:xfrm>
            <a:off x="534801" y="1554403"/>
            <a:ext cx="8153400" cy="4495800"/>
          </a:xfrm>
          <a:prstGeom prst="roundRect">
            <a:avLst>
              <a:gd name="adj" fmla="val 1838"/>
            </a:avLst>
          </a:prstGeom>
          <a:solidFill>
            <a:srgbClr val="006600"/>
          </a:solidFill>
          <a:ln w="9525" algn="ctr">
            <a:solidFill>
              <a:srgbClr val="00B050"/>
            </a:solidFill>
            <a:rou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a:lnSpc>
                <a:spcPct val="100000"/>
              </a:lnSpc>
              <a:spcBef>
                <a:spcPct val="0"/>
              </a:spcBef>
              <a:spcAft>
                <a:spcPct val="0"/>
              </a:spcAft>
              <a:buClrTx/>
              <a:buSzTx/>
              <a:buFontTx/>
              <a:buNone/>
            </a:pPr>
            <a:r>
              <a:rPr kumimoji="0" lang="zh-CN" altLang="zh-CN" sz="2000" b="0" dirty="0">
                <a:solidFill>
                  <a:schemeClr val="tx1"/>
                </a:solidFill>
                <a:latin typeface="KaiTi" panose="02010609060101010101" pitchFamily="49" charset="-122"/>
                <a:ea typeface="KaiTi" panose="02010609060101010101" pitchFamily="49" charset="-122"/>
                <a:cs typeface="Times New Roman" panose="02020603050405020304" pitchFamily="18" charset="0"/>
              </a:rPr>
              <a:t>分区内存管理</a:t>
            </a:r>
            <a:r>
              <a:rPr kumimoji="0" lang="zh-CN" altLang="en-US" sz="2000" b="0" dirty="0">
                <a:solidFill>
                  <a:schemeClr val="tx1"/>
                </a:solidFill>
                <a:latin typeface="KaiTi" panose="02010609060101010101" pitchFamily="49" charset="-122"/>
                <a:ea typeface="KaiTi" panose="02010609060101010101" pitchFamily="49" charset="-122"/>
                <a:cs typeface="Times New Roman" panose="02020603050405020304" pitchFamily="18" charset="0"/>
              </a:rPr>
              <a:t>时，基本</a:t>
            </a:r>
            <a:r>
              <a:rPr kumimoji="0" lang="zh-CN" altLang="zh-CN" sz="2000" b="0" dirty="0">
                <a:solidFill>
                  <a:schemeClr val="tx1"/>
                </a:solidFill>
                <a:latin typeface="KaiTi" panose="02010609060101010101" pitchFamily="49" charset="-122"/>
                <a:ea typeface="KaiTi" panose="02010609060101010101" pitchFamily="49" charset="-122"/>
                <a:cs typeface="Times New Roman" panose="02020603050405020304" pitchFamily="18" charset="0"/>
              </a:rPr>
              <a:t>的任务动态内存申请、释放过程</a:t>
            </a:r>
            <a:endParaRPr kumimoji="0" lang="en-US" altLang="zh-CN" sz="2000" b="0" dirty="0">
              <a:solidFill>
                <a:schemeClr val="tx1"/>
              </a:solidFill>
              <a:latin typeface="KaiTi" panose="02010609060101010101" pitchFamily="49" charset="-122"/>
              <a:ea typeface="KaiTi" panose="02010609060101010101" pitchFamily="49" charset="-122"/>
              <a:cs typeface="Times New Roman" panose="02020603050405020304" pitchFamily="18" charset="0"/>
            </a:endParaRPr>
          </a:p>
          <a:p>
            <a:pPr>
              <a:lnSpc>
                <a:spcPct val="100000"/>
              </a:lnSpc>
              <a:spcBef>
                <a:spcPct val="0"/>
              </a:spcBef>
              <a:spcAft>
                <a:spcPct val="0"/>
              </a:spcAft>
              <a:buClrTx/>
              <a:buSzTx/>
              <a:buFontTx/>
              <a:buNone/>
            </a:pPr>
            <a:endPar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系统或任务初始化时，调用系统函数（如</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μC</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/OS III</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的</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OSMemCreate</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VxWorks</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的</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memPartCreate</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），通过内核创建内存池；</a:t>
            </a:r>
            <a:endPar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当一个任务需要动态使用内存时，将通过系统调用（如</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μC</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/OS III</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的</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OSMemGet</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 )</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VxWorks</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的</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memPartAlloc</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）向内核发起申请；</a:t>
            </a:r>
            <a:endPar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收到申请后，内核尝试从特定内存池分配，如果有空闲内存块则分配给该任务并对所分配内存块进行标记，否则返回分配失效提示；</a:t>
            </a:r>
            <a:endPar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当任务调用系统函数（如</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μC</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/OS III</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的</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OSMemPut</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VxWorks</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的</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memPartFree</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）释放内存分区时，内核将所释放内存块标记为空闲，并添加至空闲内存块链表；</a:t>
            </a:r>
            <a:endPar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不再使用内存池时，调用系统函数（如</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VxWorks</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的</a:t>
            </a:r>
            <a:r>
              <a:rPr kumimoji="0" lang="en-US" altLang="zh-CN" sz="1800" b="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memPartDelete</a:t>
            </a:r>
            <a:r>
              <a:rPr kumimoji="0" lang="en-US"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）将其删除（释放，物理操作）。</a:t>
            </a:r>
            <a:endParaRPr kumimoji="0" lang="zh-CN" altLang="zh-CN" sz="1800" b="0"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eaLnBrk="1" hangingPunct="1">
              <a:lnSpc>
                <a:spcPct val="100000"/>
              </a:lnSpc>
              <a:spcBef>
                <a:spcPct val="0"/>
              </a:spcBef>
              <a:spcAft>
                <a:spcPct val="0"/>
              </a:spcAft>
              <a:buClrTx/>
              <a:buSzTx/>
              <a:buFontTx/>
              <a:buNone/>
            </a:pPr>
            <a:endParaRPr kumimoji="0" lang="zh-CN" altLang="en-US" sz="1800" b="0" dirty="0">
              <a:solidFill>
                <a:schemeClr val="tx1"/>
              </a:solidFill>
              <a:cs typeface="Times New Roman" panose="02020603050405020304" pitchFamily="18" charset="0"/>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标题 1"/>
          <p:cNvSpPr txBox="1"/>
          <p:nvPr/>
        </p:nvSpPr>
        <p:spPr>
          <a:xfrm>
            <a:off x="533400" y="2743200"/>
            <a:ext cx="8136147" cy="685800"/>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rgbClr val="C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sz="3200" dirty="0"/>
              <a:t>5.1 </a:t>
            </a:r>
            <a:r>
              <a:rPr lang="zh-CN" altLang="en-US" sz="3200" dirty="0"/>
              <a:t>架构与模型</a:t>
            </a:r>
            <a:endParaRPr lang="zh-CN" altLang="en-US" sz="3200" dirty="0"/>
          </a:p>
        </p:txBody>
      </p:sp>
    </p:spTree>
  </p:cSld>
  <p:clrMapOvr>
    <a:masterClrMapping/>
  </p:clrMapOvr>
  <p:transition spd="med">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3" name="Rectangle 3"/>
          <p:cNvSpPr txBox="1">
            <a:spLocks noChangeArrowheads="1"/>
          </p:cNvSpPr>
          <p:nvPr/>
        </p:nvSpPr>
        <p:spPr>
          <a:xfrm>
            <a:off x="609600" y="1295400"/>
            <a:ext cx="8077200" cy="4602163"/>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nSpc>
                <a:spcPct val="100000"/>
              </a:lnSpc>
            </a:pPr>
            <a:r>
              <a:rPr lang="zh-CN" altLang="en-US" sz="2400" dirty="0"/>
              <a:t>小结</a:t>
            </a:r>
            <a:endParaRPr lang="zh-CN" altLang="en-US" sz="2400" dirty="0"/>
          </a:p>
          <a:p>
            <a:pPr lvl="1">
              <a:lnSpc>
                <a:spcPct val="100000"/>
              </a:lnSpc>
              <a:spcBef>
                <a:spcPct val="5000"/>
              </a:spcBef>
              <a:spcAft>
                <a:spcPct val="5000"/>
              </a:spcAft>
              <a:buClr>
                <a:srgbClr val="FF9900"/>
              </a:buClr>
              <a:buFont typeface="Wingdings" panose="05000000000000000000" pitchFamily="2" charset="2"/>
              <a:buChar char="p"/>
            </a:pPr>
            <a:r>
              <a:rPr lang="zh-CN" altLang="en-US" sz="2000" dirty="0">
                <a:solidFill>
                  <a:srgbClr val="3333FF"/>
                </a:solidFill>
              </a:rPr>
              <a:t>架构与模型</a:t>
            </a:r>
            <a:endParaRPr lang="zh-CN" altLang="en-US" sz="2000" dirty="0">
              <a:solidFill>
                <a:srgbClr val="3333FF"/>
              </a:solidFill>
            </a:endParaRPr>
          </a:p>
          <a:p>
            <a:pPr lvl="1">
              <a:lnSpc>
                <a:spcPct val="100000"/>
              </a:lnSpc>
              <a:spcBef>
                <a:spcPct val="5000"/>
              </a:spcBef>
              <a:spcAft>
                <a:spcPct val="5000"/>
              </a:spcAft>
              <a:buClr>
                <a:srgbClr val="FF9900"/>
              </a:buClr>
              <a:buFont typeface="Wingdings" panose="05000000000000000000" pitchFamily="2" charset="2"/>
              <a:buChar char="p"/>
            </a:pPr>
            <a:r>
              <a:rPr lang="zh-CN" altLang="en-US" sz="2000" dirty="0">
                <a:solidFill>
                  <a:srgbClr val="3333FF"/>
                </a:solidFill>
              </a:rPr>
              <a:t>服务机制与特性</a:t>
            </a:r>
            <a:endParaRPr lang="en-US" altLang="zh-CN" sz="2000" dirty="0">
              <a:solidFill>
                <a:srgbClr val="3333FF"/>
              </a:solidFill>
            </a:endParaRPr>
          </a:p>
          <a:p>
            <a:pPr lvl="2">
              <a:lnSpc>
                <a:spcPct val="100000"/>
              </a:lnSpc>
            </a:pPr>
            <a:r>
              <a:rPr lang="zh-CN" altLang="en-US" sz="1800" dirty="0"/>
              <a:t>共享内存、消息队列、信箱和管道</a:t>
            </a:r>
            <a:endParaRPr lang="zh-CN" altLang="en-US" sz="1800" dirty="0"/>
          </a:p>
          <a:p>
            <a:pPr lvl="2">
              <a:lnSpc>
                <a:spcPct val="100000"/>
              </a:lnSpc>
            </a:pPr>
            <a:r>
              <a:rPr lang="zh-CN" altLang="en-US" sz="1800" dirty="0"/>
              <a:t>定时器函数</a:t>
            </a:r>
            <a:endParaRPr lang="zh-CN" altLang="en-US" sz="1800" dirty="0"/>
          </a:p>
          <a:p>
            <a:pPr lvl="2">
              <a:lnSpc>
                <a:spcPct val="100000"/>
              </a:lnSpc>
            </a:pPr>
            <a:r>
              <a:rPr lang="zh-CN" altLang="en-US" sz="1800" dirty="0"/>
              <a:t>事件、时间组、信号、信号量</a:t>
            </a:r>
            <a:endParaRPr lang="zh-CN" altLang="en-US" sz="1800" dirty="0"/>
          </a:p>
          <a:p>
            <a:pPr lvl="2">
              <a:lnSpc>
                <a:spcPct val="100000"/>
              </a:lnSpc>
            </a:pPr>
            <a:r>
              <a:rPr lang="zh-CN" altLang="en-US" sz="1800" dirty="0"/>
              <a:t>存储管理</a:t>
            </a:r>
            <a:endParaRPr lang="zh-CN" altLang="en-US" sz="1800" dirty="0"/>
          </a:p>
          <a:p>
            <a:pPr lvl="1">
              <a:lnSpc>
                <a:spcPct val="100000"/>
              </a:lnSpc>
              <a:spcBef>
                <a:spcPct val="5000"/>
              </a:spcBef>
              <a:spcAft>
                <a:spcPct val="5000"/>
              </a:spcAft>
              <a:buClr>
                <a:srgbClr val="FF9900"/>
              </a:buClr>
              <a:buFont typeface="Wingdings" panose="05000000000000000000" pitchFamily="2" charset="2"/>
              <a:buChar char="p"/>
            </a:pPr>
            <a:r>
              <a:rPr lang="zh-CN" altLang="en-US" sz="2000" dirty="0">
                <a:solidFill>
                  <a:srgbClr val="3333FF"/>
                </a:solidFill>
              </a:rPr>
              <a:t>典型嵌入式操作系统</a:t>
            </a:r>
            <a:endParaRPr lang="zh-CN" altLang="en-US" dirty="0"/>
          </a:p>
          <a:p>
            <a:pPr lvl="1">
              <a:lnSpc>
                <a:spcPct val="100000"/>
              </a:lnSpc>
            </a:pPr>
            <a:endParaRPr lang="zh-CN" altLang="en-US" sz="2000" dirty="0"/>
          </a:p>
        </p:txBody>
      </p:sp>
    </p:spTree>
  </p:cSld>
  <p:clrMapOvr>
    <a:masterClrMapping/>
  </p:clrMapOvr>
  <p:transition spd="med">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标题 1"/>
          <p:cNvSpPr>
            <a:spLocks noGrp="1"/>
          </p:cNvSpPr>
          <p:nvPr>
            <p:ph type="title"/>
          </p:nvPr>
        </p:nvSpPr>
        <p:spPr>
          <a:xfrm>
            <a:off x="533400" y="2362200"/>
            <a:ext cx="8229600" cy="685800"/>
          </a:xfrm>
        </p:spPr>
        <p:txBody>
          <a:bodyPr/>
          <a:lstStyle/>
          <a:p>
            <a:pPr algn="ctr"/>
            <a:r>
              <a:rPr lang="zh-CN" altLang="en-US" dirty="0"/>
              <a:t>嵌入式操作系统产品百花齐放，不必一一列举；</a:t>
            </a:r>
            <a:br>
              <a:rPr lang="en-US" altLang="zh-CN" dirty="0"/>
            </a:br>
            <a:r>
              <a:rPr lang="zh-CN" altLang="en-US" dirty="0"/>
              <a:t>具体系统实例请自行学习。</a:t>
            </a:r>
            <a:endParaRPr lang="zh-CN" altLang="en-US" dirty="0"/>
          </a:p>
        </p:txBody>
      </p:sp>
      <p:sp>
        <p:nvSpPr>
          <p:cNvPr id="19968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SimSun"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SimSun"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Hei"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lnSpc>
                <a:spcPct val="100000"/>
              </a:lnSpc>
              <a:spcBef>
                <a:spcPct val="0"/>
              </a:spcBef>
              <a:spcAft>
                <a:spcPct val="0"/>
              </a:spcAft>
              <a:buClrTx/>
              <a:buSzTx/>
              <a:buFontTx/>
              <a:buNone/>
            </a:pPr>
            <a:fld id="{2A1A2F9D-29D1-4866-925F-54138277683D}" type="slidenum">
              <a:rPr kumimoji="0" lang="en-US" altLang="zh-CN" sz="1400" b="0" smtClean="0">
                <a:solidFill>
                  <a:srgbClr val="FF99FF"/>
                </a:solidFill>
              </a:rPr>
            </a:fld>
            <a:endParaRPr kumimoji="0" lang="en-US" altLang="zh-CN" sz="1400" b="0">
              <a:solidFill>
                <a:srgbClr val="FF99FF"/>
              </a:solidFill>
            </a:endParaRPr>
          </a:p>
        </p:txBody>
      </p:sp>
      <p:pic>
        <p:nvPicPr>
          <p:cNvPr id="199684" name="Picture 2" descr="“embedded operating system   list”的图片搜索结果"/>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38272" y="3483864"/>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标题 1"/>
          <p:cNvSpPr txBox="1"/>
          <p:nvPr/>
        </p:nvSpPr>
        <p:spPr>
          <a:xfrm>
            <a:off x="609600" y="522289"/>
            <a:ext cx="8229600" cy="490536"/>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rgbClr val="C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dirty="0"/>
              <a:t>结构模型</a:t>
            </a:r>
            <a:endParaRPr lang="zh-CN" altLang="en-US" sz="2400" dirty="0"/>
          </a:p>
        </p:txBody>
      </p:sp>
      <p:sp>
        <p:nvSpPr>
          <p:cNvPr id="6" name="内容占位符 2"/>
          <p:cNvSpPr txBox="1"/>
          <p:nvPr/>
        </p:nvSpPr>
        <p:spPr>
          <a:xfrm>
            <a:off x="609600" y="1295400"/>
            <a:ext cx="8077200" cy="4602163"/>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zh-CN" altLang="zh-CN" sz="2400" dirty="0"/>
              <a:t>微内核、超微内核架构</a:t>
            </a:r>
            <a:endParaRPr lang="en-US" altLang="zh-CN" sz="2400" dirty="0"/>
          </a:p>
          <a:p>
            <a:pPr lvl="1"/>
            <a:r>
              <a:rPr lang="zh-CN" altLang="en-US" sz="2000" dirty="0"/>
              <a:t>现代操作系统的架构，</a:t>
            </a:r>
            <a:r>
              <a:rPr lang="zh-CN" altLang="zh-CN" sz="2000" dirty="0"/>
              <a:t>将共性核心功能与可选组件进行分离</a:t>
            </a:r>
            <a:r>
              <a:rPr lang="zh-CN" altLang="en-US" sz="2000" dirty="0"/>
              <a:t>；</a:t>
            </a:r>
            <a:endParaRPr lang="en-US" altLang="zh-CN" sz="2000" dirty="0"/>
          </a:p>
          <a:p>
            <a:pPr lvl="1"/>
            <a:r>
              <a:rPr lang="zh-CN" altLang="zh-CN" sz="2000" dirty="0"/>
              <a:t>内核是最早被加载运行的组件，提供任务调度、任务间通信、中断</a:t>
            </a:r>
            <a:r>
              <a:rPr lang="en-US" altLang="zh-CN" sz="2000" dirty="0"/>
              <a:t>/</a:t>
            </a:r>
            <a:r>
              <a:rPr lang="zh-CN" altLang="zh-CN" sz="2000" dirty="0"/>
              <a:t>事件分发等基本、核心的系统服务，并以其为中心向外扩展软件功能</a:t>
            </a:r>
            <a:r>
              <a:rPr lang="zh-CN" altLang="en-US" sz="2000" dirty="0"/>
              <a:t>；</a:t>
            </a:r>
            <a:endParaRPr lang="en-US" altLang="zh-CN" sz="2000" dirty="0"/>
          </a:p>
          <a:p>
            <a:pPr lvl="1"/>
            <a:r>
              <a:rPr lang="zh-CN" altLang="en-US" sz="2000" dirty="0"/>
              <a:t>优点</a:t>
            </a:r>
            <a:endParaRPr lang="en-US" altLang="zh-CN" sz="2000" dirty="0"/>
          </a:p>
          <a:p>
            <a:pPr lvl="2"/>
            <a:r>
              <a:rPr lang="zh-CN" altLang="en-US" sz="1800" dirty="0"/>
              <a:t>结构灵活、关键代码分区存放、</a:t>
            </a:r>
            <a:r>
              <a:rPr lang="zh-CN" altLang="zh-CN" sz="1800" dirty="0"/>
              <a:t>防止非法访问</a:t>
            </a:r>
            <a:r>
              <a:rPr lang="zh-CN" altLang="en-US" sz="1800" dirty="0"/>
              <a:t>；</a:t>
            </a:r>
            <a:endParaRPr lang="en-US" altLang="zh-CN" sz="1800" dirty="0"/>
          </a:p>
          <a:p>
            <a:pPr lvl="2"/>
            <a:r>
              <a:rPr lang="zh-CN" altLang="zh-CN" sz="1800" dirty="0"/>
              <a:t>微内核</a:t>
            </a:r>
            <a:r>
              <a:rPr lang="en-US" altLang="zh-CN" sz="1800" dirty="0"/>
              <a:t>OS</a:t>
            </a:r>
            <a:r>
              <a:rPr lang="zh-CN" altLang="zh-CN" sz="1800" dirty="0"/>
              <a:t>较单内核</a:t>
            </a:r>
            <a:r>
              <a:rPr lang="en-US" altLang="zh-CN" sz="1800" dirty="0"/>
              <a:t>OS</a:t>
            </a:r>
            <a:r>
              <a:rPr lang="zh-CN" altLang="zh-CN" sz="1800" dirty="0"/>
              <a:t>具有核心更小、组件化程度高、使用更灵活</a:t>
            </a:r>
            <a:endParaRPr lang="zh-CN" altLang="en-US" sz="1800" dirty="0"/>
          </a:p>
          <a:p>
            <a:pPr lvl="1"/>
            <a:endParaRPr lang="en-US" altLang="zh-CN" sz="2200" dirty="0"/>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9" name="内容占位符 5"/>
          <p:cNvSpPr>
            <a:spLocks noGrp="1"/>
          </p:cNvSpPr>
          <p:nvPr>
            <p:ph sz="half" idx="1"/>
          </p:nvPr>
        </p:nvSpPr>
        <p:spPr>
          <a:xfrm>
            <a:off x="609600" y="1295400"/>
            <a:ext cx="8153400" cy="4602163"/>
          </a:xfrm>
        </p:spPr>
        <p:txBody>
          <a:bodyPr/>
          <a:lstStyle/>
          <a:p>
            <a:pPr>
              <a:defRPr/>
            </a:pPr>
            <a:r>
              <a:rPr lang="en-US" altLang="zh-CN" sz="2400" b="0" dirty="0">
                <a:effectLst/>
              </a:rPr>
              <a:t>EOS</a:t>
            </a:r>
            <a:r>
              <a:rPr lang="zh-CN" altLang="en-US" sz="2400" b="0" dirty="0">
                <a:effectLst/>
              </a:rPr>
              <a:t>采用微内核结构</a:t>
            </a:r>
            <a:endParaRPr lang="en-US" altLang="zh-CN" sz="2400" b="0" dirty="0">
              <a:effectLst/>
            </a:endParaRPr>
          </a:p>
          <a:p>
            <a:pPr lvl="1">
              <a:defRPr/>
            </a:pPr>
            <a:r>
              <a:rPr lang="zh-CN" altLang="zh-CN" sz="2000" b="0" dirty="0">
                <a:solidFill>
                  <a:schemeClr val="bg1"/>
                </a:solidFill>
                <a:effectLst/>
              </a:rPr>
              <a:t>基于微内核或超微内核（</a:t>
            </a:r>
            <a:r>
              <a:rPr lang="en-US" altLang="zh-CN" sz="2000" b="0" dirty="0" err="1">
                <a:solidFill>
                  <a:schemeClr val="bg1"/>
                </a:solidFill>
                <a:effectLst/>
              </a:rPr>
              <a:t>Nanokernel</a:t>
            </a:r>
            <a:r>
              <a:rPr lang="zh-CN" altLang="zh-CN" sz="2000" b="0" dirty="0">
                <a:solidFill>
                  <a:schemeClr val="bg1"/>
                </a:solidFill>
                <a:effectLst/>
              </a:rPr>
              <a:t>）</a:t>
            </a:r>
            <a:r>
              <a:rPr lang="zh-CN" altLang="en-US" sz="2000" b="0" dirty="0">
                <a:solidFill>
                  <a:schemeClr val="bg1"/>
                </a:solidFill>
                <a:effectLst/>
              </a:rPr>
              <a:t>，内核</a:t>
            </a:r>
            <a:r>
              <a:rPr lang="zh-CN" altLang="zh-CN" sz="2000" b="0" dirty="0">
                <a:solidFill>
                  <a:schemeClr val="bg1"/>
                </a:solidFill>
                <a:effectLst/>
              </a:rPr>
              <a:t>缩小至几十</a:t>
            </a:r>
            <a:r>
              <a:rPr lang="en-US" altLang="zh-CN" sz="2000" b="0" dirty="0">
                <a:solidFill>
                  <a:schemeClr val="bg1"/>
                </a:solidFill>
                <a:effectLst/>
              </a:rPr>
              <a:t>KB</a:t>
            </a:r>
            <a:r>
              <a:rPr lang="zh-CN" altLang="zh-CN" sz="2000" b="0" dirty="0">
                <a:solidFill>
                  <a:schemeClr val="bg1"/>
                </a:solidFill>
                <a:effectLst/>
              </a:rPr>
              <a:t>甚至几</a:t>
            </a:r>
            <a:r>
              <a:rPr lang="en-US" altLang="zh-CN" sz="2000" b="0" dirty="0">
                <a:solidFill>
                  <a:schemeClr val="bg1"/>
                </a:solidFill>
                <a:effectLst/>
              </a:rPr>
              <a:t>KB</a:t>
            </a:r>
            <a:r>
              <a:rPr lang="zh-CN" altLang="en-US" sz="2000" b="0" dirty="0">
                <a:solidFill>
                  <a:schemeClr val="bg1"/>
                </a:solidFill>
                <a:effectLst/>
              </a:rPr>
              <a:t>；</a:t>
            </a:r>
            <a:endParaRPr lang="en-US" altLang="zh-CN" sz="2000" b="0" dirty="0">
              <a:solidFill>
                <a:schemeClr val="bg1"/>
              </a:solidFill>
              <a:effectLst/>
            </a:endParaRPr>
          </a:p>
          <a:p>
            <a:pPr lvl="1">
              <a:defRPr/>
            </a:pPr>
            <a:r>
              <a:rPr lang="zh-CN" altLang="zh-CN" sz="2000" b="0" dirty="0">
                <a:solidFill>
                  <a:schemeClr val="bg1"/>
                </a:solidFill>
                <a:effectLst/>
              </a:rPr>
              <a:t>高度组件化</a:t>
            </a:r>
            <a:r>
              <a:rPr lang="zh-CN" altLang="en-US" sz="2000" b="0" dirty="0">
                <a:solidFill>
                  <a:schemeClr val="bg1"/>
                </a:solidFill>
                <a:effectLst/>
              </a:rPr>
              <a:t>，提升</a:t>
            </a:r>
            <a:r>
              <a:rPr lang="zh-CN" altLang="zh-CN" sz="2000" b="0" dirty="0">
                <a:solidFill>
                  <a:schemeClr val="bg1"/>
                </a:solidFill>
                <a:effectLst/>
              </a:rPr>
              <a:t>可配置、可裁剪能力</a:t>
            </a:r>
            <a:r>
              <a:rPr lang="zh-CN" altLang="en-US" sz="2000" b="0" dirty="0">
                <a:solidFill>
                  <a:schemeClr val="bg1"/>
                </a:solidFill>
                <a:effectLst/>
              </a:rPr>
              <a:t>；</a:t>
            </a:r>
            <a:endParaRPr lang="en-US" altLang="zh-CN" sz="2000" b="0" dirty="0">
              <a:solidFill>
                <a:schemeClr val="bg1"/>
              </a:solidFill>
              <a:effectLst/>
            </a:endParaRPr>
          </a:p>
          <a:p>
            <a:pPr lvl="1">
              <a:defRPr/>
            </a:pPr>
            <a:r>
              <a:rPr lang="zh-CN" altLang="en-US" sz="2000" b="0" dirty="0">
                <a:solidFill>
                  <a:schemeClr val="bg1"/>
                </a:solidFill>
                <a:effectLst/>
              </a:rPr>
              <a:t>单</a:t>
            </a:r>
            <a:r>
              <a:rPr lang="zh-CN" altLang="zh-CN" sz="2000" b="0" dirty="0">
                <a:solidFill>
                  <a:schemeClr val="bg1"/>
                </a:solidFill>
                <a:effectLst/>
              </a:rPr>
              <a:t>核处理器上的超微内核是一个事件分发器，能够最先捕获系统中产生的中断和事件，进而将其分发给上层的系统内核或应用</a:t>
            </a:r>
            <a:r>
              <a:rPr lang="zh-CN" altLang="en-US" sz="2000" b="0" dirty="0">
                <a:solidFill>
                  <a:schemeClr val="bg1"/>
                </a:solidFill>
                <a:effectLst/>
              </a:rPr>
              <a:t>；</a:t>
            </a:r>
            <a:r>
              <a:rPr lang="zh-CN" altLang="zh-CN" sz="2000" b="0" dirty="0">
                <a:solidFill>
                  <a:schemeClr val="bg1"/>
                </a:solidFill>
                <a:effectLst/>
              </a:rPr>
              <a:t>多核处理器</a:t>
            </a:r>
            <a:r>
              <a:rPr lang="zh-CN" altLang="en-US" sz="2000" b="0" dirty="0">
                <a:solidFill>
                  <a:schemeClr val="bg1"/>
                </a:solidFill>
                <a:effectLst/>
              </a:rPr>
              <a:t>上，</a:t>
            </a:r>
            <a:r>
              <a:rPr lang="zh-CN" altLang="zh-CN" sz="2000" b="0" dirty="0">
                <a:solidFill>
                  <a:schemeClr val="bg1"/>
                </a:solidFill>
                <a:effectLst/>
              </a:rPr>
              <a:t>超微内核根据需要</a:t>
            </a:r>
            <a:r>
              <a:rPr lang="zh-CN" altLang="en-US" sz="2000" b="0" dirty="0">
                <a:solidFill>
                  <a:schemeClr val="bg1"/>
                </a:solidFill>
                <a:effectLst/>
              </a:rPr>
              <a:t>分配</a:t>
            </a:r>
            <a:r>
              <a:rPr lang="zh-CN" altLang="zh-CN" sz="2000" b="0" dirty="0">
                <a:solidFill>
                  <a:schemeClr val="bg1"/>
                </a:solidFill>
                <a:effectLst/>
              </a:rPr>
              <a:t>处理器核资源</a:t>
            </a:r>
            <a:r>
              <a:rPr lang="zh-CN" altLang="en-US" sz="2000" b="0" dirty="0">
                <a:solidFill>
                  <a:schemeClr val="bg1"/>
                </a:solidFill>
                <a:effectLst/>
              </a:rPr>
              <a:t>。</a:t>
            </a:r>
            <a:endParaRPr lang="zh-CN" altLang="en-US" sz="2000" b="0" dirty="0">
              <a:solidFill>
                <a:schemeClr val="bg1"/>
              </a:solidFill>
            </a:endParaRPr>
          </a:p>
        </p:txBody>
      </p:sp>
      <p:pic>
        <p:nvPicPr>
          <p:cNvPr id="3" name="图片 2"/>
          <p:cNvPicPr>
            <a:picLocks noChangeAspect="1"/>
          </p:cNvPicPr>
          <p:nvPr/>
        </p:nvPicPr>
        <p:blipFill>
          <a:blip r:embed="rId1"/>
          <a:stretch>
            <a:fillRect/>
          </a:stretch>
        </p:blipFill>
        <p:spPr>
          <a:xfrm>
            <a:off x="2929699" y="4187951"/>
            <a:ext cx="2790825" cy="1989201"/>
          </a:xfrm>
          <a:prstGeom prst="rect">
            <a:avLst/>
          </a:prstGeom>
        </p:spPr>
      </p:pic>
    </p:spTree>
  </p:cSld>
  <p:clrMapOvr>
    <a:masterClrMapping/>
  </p:clrMapOvr>
  <p:transition spd="med">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11798</Words>
  <Application>WPS 演示</Application>
  <PresentationFormat>全屏显示(4:3)</PresentationFormat>
  <Paragraphs>767</Paragraphs>
  <Slides>71</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71</vt:i4>
      </vt:variant>
    </vt:vector>
  </HeadingPairs>
  <TitlesOfParts>
    <vt:vector size="89" baseType="lpstr">
      <vt:lpstr>Arial</vt:lpstr>
      <vt:lpstr>SimSun</vt:lpstr>
      <vt:lpstr>Wingdings</vt:lpstr>
      <vt:lpstr>Wingdings 3</vt:lpstr>
      <vt:lpstr>Arial</vt:lpstr>
      <vt:lpstr>STXingkai</vt:lpstr>
      <vt:lpstr>SimHei</vt:lpstr>
      <vt:lpstr>Tahoma</vt:lpstr>
      <vt:lpstr>KaiTi</vt:lpstr>
      <vt:lpstr>Century Gothic</vt:lpstr>
      <vt:lpstr>Microsoft YaHei</vt:lpstr>
      <vt:lpstr>Arial Unicode MS</vt:lpstr>
      <vt:lpstr>Calibri</vt:lpstr>
      <vt:lpstr>Times New Roman</vt:lpstr>
      <vt:lpstr>Cambria Math</vt:lpstr>
      <vt:lpstr>STKaiti</vt:lpstr>
      <vt:lpstr>Garamond</vt:lpstr>
      <vt:lpstr>离子</vt:lpstr>
      <vt:lpstr>嵌入式操作系统及其服务机制</vt:lpstr>
      <vt:lpstr>PowerPoint 演示文稿</vt:lpstr>
      <vt:lpstr>操作系统知识回顾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EOS的功能模型</vt:lpstr>
      <vt:lpstr>PowerPoint 演示文稿</vt:lpstr>
      <vt:lpstr>PowerPoint 演示文稿</vt:lpstr>
      <vt:lpstr>5.2 服务机制与特性</vt:lpstr>
      <vt:lpstr>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关于实时</vt:lpstr>
      <vt:lpstr>PowerPoint 演示文稿</vt:lpstr>
      <vt:lpstr>PowerPoint 演示文稿</vt:lpstr>
      <vt:lpstr>PowerPoint 演示文稿</vt:lpstr>
      <vt:lpstr>PowerPoint 演示文稿</vt:lpstr>
      <vt:lpstr>PowerPoint 演示文稿</vt:lpstr>
      <vt:lpstr>PowerPoint 演示文稿</vt:lpstr>
      <vt:lpstr>内核服务机制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利用信号量管理临界资源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嵌入式操作系统产品百花齐放，不必一一列举； 具体系统实例请自行学习。</vt:lpstr>
    </vt:vector>
  </TitlesOfParts>
  <Company>NPU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信息物理融合的智能车优先级 自适应协作模型与方法</dc:title>
  <dc:creator>Clement.ZHANG</dc:creator>
  <cp:lastModifiedBy>秋天</cp:lastModifiedBy>
  <cp:revision>461</cp:revision>
  <dcterms:created xsi:type="dcterms:W3CDTF">2016-12-27T01:48:00Z</dcterms:created>
  <dcterms:modified xsi:type="dcterms:W3CDTF">2025-05-19T00:12:39Z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918061B786494DBCA34DAA2484F79FB3_12</vt:lpwstr>
  </property>
  <property fmtid="{D5CDD505-2E9C-101B-9397-08002B2CF9AE}" pid="3" name="KSOProductBuildVer">
    <vt:lpwstr>2052-12.1.0.21171</vt:lpwstr>
  </property>
</Properties>
</file>