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77"/>
  </p:notesMasterIdLst>
  <p:sldIdLst>
    <p:sldId id="256" r:id="rId2"/>
    <p:sldId id="257" r:id="rId3"/>
    <p:sldId id="259" r:id="rId4"/>
    <p:sldId id="258" r:id="rId5"/>
    <p:sldId id="260" r:id="rId6"/>
    <p:sldId id="261" r:id="rId7"/>
    <p:sldId id="262" r:id="rId8"/>
    <p:sldId id="263" r:id="rId9"/>
    <p:sldId id="264" r:id="rId10"/>
    <p:sldId id="265" r:id="rId11"/>
    <p:sldId id="267" r:id="rId12"/>
    <p:sldId id="402" r:id="rId13"/>
    <p:sldId id="268" r:id="rId14"/>
    <p:sldId id="403" r:id="rId15"/>
    <p:sldId id="269" r:id="rId16"/>
    <p:sldId id="270" r:id="rId17"/>
    <p:sldId id="275" r:id="rId18"/>
    <p:sldId id="286" r:id="rId19"/>
    <p:sldId id="287" r:id="rId20"/>
    <p:sldId id="291" r:id="rId21"/>
    <p:sldId id="292" r:id="rId22"/>
    <p:sldId id="296" r:id="rId23"/>
    <p:sldId id="297" r:id="rId24"/>
    <p:sldId id="298" r:id="rId25"/>
    <p:sldId id="299" r:id="rId26"/>
    <p:sldId id="301" r:id="rId27"/>
    <p:sldId id="302" r:id="rId28"/>
    <p:sldId id="303" r:id="rId29"/>
    <p:sldId id="304" r:id="rId30"/>
    <p:sldId id="306" r:id="rId31"/>
    <p:sldId id="347" r:id="rId32"/>
    <p:sldId id="404" r:id="rId33"/>
    <p:sldId id="344" r:id="rId34"/>
    <p:sldId id="307" r:id="rId35"/>
    <p:sldId id="309" r:id="rId36"/>
    <p:sldId id="310" r:id="rId37"/>
    <p:sldId id="311" r:id="rId38"/>
    <p:sldId id="312" r:id="rId39"/>
    <p:sldId id="313" r:id="rId40"/>
    <p:sldId id="405" r:id="rId41"/>
    <p:sldId id="315" r:id="rId42"/>
    <p:sldId id="317" r:id="rId43"/>
    <p:sldId id="318" r:id="rId44"/>
    <p:sldId id="319" r:id="rId45"/>
    <p:sldId id="320" r:id="rId46"/>
    <p:sldId id="323" r:id="rId47"/>
    <p:sldId id="326" r:id="rId48"/>
    <p:sldId id="367" r:id="rId49"/>
    <p:sldId id="324" r:id="rId50"/>
    <p:sldId id="328" r:id="rId51"/>
    <p:sldId id="406" r:id="rId52"/>
    <p:sldId id="331" r:id="rId53"/>
    <p:sldId id="332" r:id="rId54"/>
    <p:sldId id="333" r:id="rId55"/>
    <p:sldId id="349" r:id="rId56"/>
    <p:sldId id="350" r:id="rId57"/>
    <p:sldId id="351" r:id="rId58"/>
    <p:sldId id="353" r:id="rId59"/>
    <p:sldId id="364" r:id="rId60"/>
    <p:sldId id="365" r:id="rId61"/>
    <p:sldId id="369" r:id="rId62"/>
    <p:sldId id="374" r:id="rId63"/>
    <p:sldId id="368" r:id="rId64"/>
    <p:sldId id="370" r:id="rId65"/>
    <p:sldId id="371" r:id="rId66"/>
    <p:sldId id="372" r:id="rId67"/>
    <p:sldId id="376" r:id="rId68"/>
    <p:sldId id="327" r:id="rId69"/>
    <p:sldId id="325" r:id="rId70"/>
    <p:sldId id="334" r:id="rId71"/>
    <p:sldId id="335" r:id="rId72"/>
    <p:sldId id="336" r:id="rId73"/>
    <p:sldId id="337" r:id="rId74"/>
    <p:sldId id="338" r:id="rId75"/>
    <p:sldId id="397" r:id="rId7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00CC"/>
    <a:srgbClr val="FFFFFF"/>
    <a:srgbClr val="FF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1334" autoAdjust="0"/>
  </p:normalViewPr>
  <p:slideViewPr>
    <p:cSldViewPr snapToGrid="0">
      <p:cViewPr varScale="1">
        <p:scale>
          <a:sx n="120" d="100"/>
          <a:sy n="120" d="100"/>
        </p:scale>
        <p:origin x="144" y="28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71D1C-6F72-49C2-8A4B-2C84992F65A4}" type="datetimeFigureOut">
              <a:rPr lang="zh-CN" altLang="en-US" smtClean="0"/>
              <a:t>2025/4/7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55579-C5B6-43E5-A470-423433565C78}" type="slidenum">
              <a:rPr lang="zh-CN" altLang="en-US" smtClean="0"/>
              <a:t>‹#›</a:t>
            </a:fld>
            <a:endParaRPr lang="zh-CN" altLang="en-US"/>
          </a:p>
        </p:txBody>
      </p:sp>
    </p:spTree>
    <p:extLst>
      <p:ext uri="{BB962C8B-B14F-4D97-AF65-F5344CB8AC3E}">
        <p14:creationId xmlns:p14="http://schemas.microsoft.com/office/powerpoint/2010/main" val="191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item/%E7%A6%8F%E5%B2%9B"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baike.baidu.com/item/%E6%94%BE%E5%B0%84%E6%80%A7%E7%89%A9%E8%B4%A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555579-C5B6-43E5-A470-423433565C78}" type="slidenum">
              <a:rPr lang="zh-CN" altLang="en-US" smtClean="0"/>
              <a:t>1</a:t>
            </a:fld>
            <a:endParaRPr lang="zh-CN" altLang="en-US"/>
          </a:p>
        </p:txBody>
      </p:sp>
    </p:spTree>
    <p:extLst>
      <p:ext uri="{BB962C8B-B14F-4D97-AF65-F5344CB8AC3E}">
        <p14:creationId xmlns:p14="http://schemas.microsoft.com/office/powerpoint/2010/main" val="2749554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2011</a:t>
            </a:r>
            <a:r>
              <a:rPr lang="zh-CN" altLang="en-US" sz="1200" b="0" i="0" kern="1200">
                <a:solidFill>
                  <a:schemeClr val="tx1"/>
                </a:solidFill>
                <a:effectLst/>
                <a:latin typeface="+mn-lt"/>
                <a:ea typeface="+mn-ea"/>
                <a:cs typeface="+mn-cs"/>
              </a:rPr>
              <a:t>年</a:t>
            </a:r>
            <a:r>
              <a:rPr lang="en-US" altLang="zh-CN" sz="1200" b="0" i="0" kern="1200">
                <a:solidFill>
                  <a:schemeClr val="tx1"/>
                </a:solidFill>
                <a:effectLst/>
                <a:latin typeface="+mn-lt"/>
                <a:ea typeface="+mn-ea"/>
                <a:cs typeface="+mn-cs"/>
              </a:rPr>
              <a:t>3</a:t>
            </a:r>
            <a:r>
              <a:rPr lang="zh-CN" altLang="en-US" sz="1200" b="0" i="0" kern="1200">
                <a:solidFill>
                  <a:schemeClr val="tx1"/>
                </a:solidFill>
                <a:effectLst/>
                <a:latin typeface="+mn-lt"/>
                <a:ea typeface="+mn-ea"/>
                <a:cs typeface="+mn-cs"/>
              </a:rPr>
              <a:t>月</a:t>
            </a:r>
            <a:r>
              <a:rPr lang="en-US" altLang="zh-CN" sz="1200" b="0" i="0" kern="1200">
                <a:solidFill>
                  <a:schemeClr val="tx1"/>
                </a:solidFill>
                <a:effectLst/>
                <a:latin typeface="+mn-lt"/>
                <a:ea typeface="+mn-ea"/>
                <a:cs typeface="+mn-cs"/>
              </a:rPr>
              <a:t>12</a:t>
            </a:r>
            <a:r>
              <a:rPr lang="zh-CN" altLang="en-US" sz="1200" b="0" i="0" kern="1200">
                <a:solidFill>
                  <a:schemeClr val="tx1"/>
                </a:solidFill>
                <a:effectLst/>
                <a:latin typeface="+mn-lt"/>
                <a:ea typeface="+mn-ea"/>
                <a:cs typeface="+mn-cs"/>
              </a:rPr>
              <a:t>日宣布，日本受</a:t>
            </a:r>
            <a:r>
              <a:rPr lang="en-US" altLang="zh-CN" sz="1200" b="0" i="0" kern="1200">
                <a:solidFill>
                  <a:schemeClr val="tx1"/>
                </a:solidFill>
                <a:effectLst/>
                <a:latin typeface="+mn-lt"/>
                <a:ea typeface="+mn-ea"/>
                <a:cs typeface="+mn-cs"/>
              </a:rPr>
              <a:t>9</a:t>
            </a:r>
            <a:r>
              <a:rPr lang="zh-CN" altLang="en-US" sz="1200" b="0" i="0" kern="1200">
                <a:solidFill>
                  <a:schemeClr val="tx1"/>
                </a:solidFill>
                <a:effectLst/>
                <a:latin typeface="+mn-lt"/>
                <a:ea typeface="+mn-ea"/>
                <a:cs typeface="+mn-cs"/>
              </a:rPr>
              <a:t>级特大地震影响，</a:t>
            </a:r>
            <a:r>
              <a:rPr lang="zh-CN" altLang="en-US" sz="1200" b="0" i="0" u="none" strike="noStrike" kern="1200">
                <a:solidFill>
                  <a:schemeClr val="tx1"/>
                </a:solidFill>
                <a:effectLst/>
                <a:latin typeface="+mn-lt"/>
                <a:ea typeface="+mn-ea"/>
                <a:cs typeface="+mn-cs"/>
                <a:hlinkClick r:id="rId3"/>
              </a:rPr>
              <a:t>福岛</a:t>
            </a:r>
            <a:r>
              <a:rPr lang="zh-CN" altLang="en-US" sz="1200" b="0" i="0" kern="1200">
                <a:solidFill>
                  <a:schemeClr val="tx1"/>
                </a:solidFill>
                <a:effectLst/>
                <a:latin typeface="+mn-lt"/>
                <a:ea typeface="+mn-ea"/>
                <a:cs typeface="+mn-cs"/>
              </a:rPr>
              <a:t>第一核电站的</a:t>
            </a:r>
            <a:r>
              <a:rPr lang="zh-CN" altLang="en-US" sz="1200" b="0" i="0" u="none" strike="noStrike" kern="1200">
                <a:solidFill>
                  <a:schemeClr val="tx1"/>
                </a:solidFill>
                <a:effectLst/>
                <a:latin typeface="+mn-lt"/>
                <a:ea typeface="+mn-ea"/>
                <a:cs typeface="+mn-cs"/>
                <a:hlinkClick r:id="rId4"/>
              </a:rPr>
              <a:t>放射性物质</a:t>
            </a:r>
            <a:r>
              <a:rPr lang="zh-CN" altLang="en-US" sz="1200" b="0" i="0" kern="1200">
                <a:solidFill>
                  <a:schemeClr val="tx1"/>
                </a:solidFill>
                <a:effectLst/>
                <a:latin typeface="+mn-lt"/>
                <a:ea typeface="+mn-ea"/>
                <a:cs typeface="+mn-cs"/>
              </a:rPr>
              <a:t>发生泄露。</a:t>
            </a:r>
            <a:r>
              <a:rPr lang="en-US" altLang="zh-CN" sz="1200" b="0" i="0" kern="1200">
                <a:solidFill>
                  <a:schemeClr val="tx1"/>
                </a:solidFill>
                <a:effectLst/>
                <a:latin typeface="+mn-lt"/>
                <a:ea typeface="+mn-ea"/>
                <a:cs typeface="+mn-cs"/>
              </a:rPr>
              <a:t>2011</a:t>
            </a:r>
            <a:r>
              <a:rPr lang="zh-CN" altLang="en-US" sz="1200" b="0" i="0" kern="1200">
                <a:solidFill>
                  <a:schemeClr val="tx1"/>
                </a:solidFill>
                <a:effectLst/>
                <a:latin typeface="+mn-lt"/>
                <a:ea typeface="+mn-ea"/>
                <a:cs typeface="+mn-cs"/>
              </a:rPr>
              <a:t>年</a:t>
            </a:r>
            <a:r>
              <a:rPr lang="en-US" altLang="zh-CN" sz="1200" b="0" i="0" kern="1200">
                <a:solidFill>
                  <a:schemeClr val="tx1"/>
                </a:solidFill>
                <a:effectLst/>
                <a:latin typeface="+mn-lt"/>
                <a:ea typeface="+mn-ea"/>
                <a:cs typeface="+mn-cs"/>
              </a:rPr>
              <a:t>4</a:t>
            </a:r>
            <a:r>
              <a:rPr lang="zh-CN" altLang="en-US" sz="1200" b="0" i="0" kern="1200">
                <a:solidFill>
                  <a:schemeClr val="tx1"/>
                </a:solidFill>
                <a:effectLst/>
                <a:latin typeface="+mn-lt"/>
                <a:ea typeface="+mn-ea"/>
                <a:cs typeface="+mn-cs"/>
              </a:rPr>
              <a:t>月</a:t>
            </a:r>
            <a:r>
              <a:rPr lang="en-US" altLang="zh-CN" sz="1200" b="0" i="0" kern="1200">
                <a:solidFill>
                  <a:schemeClr val="tx1"/>
                </a:solidFill>
                <a:effectLst/>
                <a:latin typeface="+mn-lt"/>
                <a:ea typeface="+mn-ea"/>
                <a:cs typeface="+mn-cs"/>
              </a:rPr>
              <a:t>11</a:t>
            </a:r>
            <a:r>
              <a:rPr lang="zh-CN" altLang="en-US" sz="1200" b="0" i="0" kern="1200">
                <a:solidFill>
                  <a:schemeClr val="tx1"/>
                </a:solidFill>
                <a:effectLst/>
                <a:latin typeface="+mn-lt"/>
                <a:ea typeface="+mn-ea"/>
                <a:cs typeface="+mn-cs"/>
              </a:rPr>
              <a:t>日</a:t>
            </a:r>
            <a:r>
              <a:rPr lang="en-US" altLang="zh-CN" sz="1200" b="0" i="0" kern="1200">
                <a:solidFill>
                  <a:schemeClr val="tx1"/>
                </a:solidFill>
                <a:effectLst/>
                <a:latin typeface="+mn-lt"/>
                <a:ea typeface="+mn-ea"/>
                <a:cs typeface="+mn-cs"/>
              </a:rPr>
              <a:t>16</a:t>
            </a:r>
            <a:r>
              <a:rPr lang="zh-CN" altLang="en-US" sz="1200" b="0" i="0" kern="1200">
                <a:solidFill>
                  <a:schemeClr val="tx1"/>
                </a:solidFill>
                <a:effectLst/>
                <a:latin typeface="+mn-lt"/>
                <a:ea typeface="+mn-ea"/>
                <a:cs typeface="+mn-cs"/>
              </a:rPr>
              <a:t>点</a:t>
            </a:r>
            <a:r>
              <a:rPr lang="en-US" altLang="zh-CN" sz="1200" b="0" i="0" kern="1200">
                <a:solidFill>
                  <a:schemeClr val="tx1"/>
                </a:solidFill>
                <a:effectLst/>
                <a:latin typeface="+mn-lt"/>
                <a:ea typeface="+mn-ea"/>
                <a:cs typeface="+mn-cs"/>
              </a:rPr>
              <a:t>16</a:t>
            </a:r>
            <a:r>
              <a:rPr lang="zh-CN" altLang="en-US" sz="1200" b="0" i="0" kern="1200">
                <a:solidFill>
                  <a:schemeClr val="tx1"/>
                </a:solidFill>
                <a:effectLst/>
                <a:latin typeface="+mn-lt"/>
                <a:ea typeface="+mn-ea"/>
                <a:cs typeface="+mn-cs"/>
              </a:rPr>
              <a:t>分福岛再次发生</a:t>
            </a:r>
            <a:r>
              <a:rPr lang="en-US" altLang="zh-CN" sz="1200" b="0" i="0" kern="1200">
                <a:solidFill>
                  <a:schemeClr val="tx1"/>
                </a:solidFill>
                <a:effectLst/>
                <a:latin typeface="+mn-lt"/>
                <a:ea typeface="+mn-ea"/>
                <a:cs typeface="+mn-cs"/>
              </a:rPr>
              <a:t>7.1</a:t>
            </a:r>
            <a:r>
              <a:rPr lang="zh-CN" altLang="en-US" sz="1200" b="0" i="0" kern="1200">
                <a:solidFill>
                  <a:schemeClr val="tx1"/>
                </a:solidFill>
                <a:effectLst/>
                <a:latin typeface="+mn-lt"/>
                <a:ea typeface="+mn-ea"/>
                <a:cs typeface="+mn-cs"/>
              </a:rPr>
              <a:t>级地震，日本再次发布海啸预警和核泄露警报。</a:t>
            </a:r>
            <a:endParaRPr lang="zh-CN" altLang="en-US"/>
          </a:p>
        </p:txBody>
      </p:sp>
      <p:sp>
        <p:nvSpPr>
          <p:cNvPr id="4" name="灯片编号占位符 3"/>
          <p:cNvSpPr>
            <a:spLocks noGrp="1"/>
          </p:cNvSpPr>
          <p:nvPr>
            <p:ph type="sldNum" sz="quarter" idx="10"/>
          </p:nvPr>
        </p:nvSpPr>
        <p:spPr/>
        <p:txBody>
          <a:bodyPr/>
          <a:lstStyle/>
          <a:p>
            <a:fld id="{0D555579-C5B6-43E5-A470-423433565C78}" type="slidenum">
              <a:rPr lang="zh-CN" altLang="en-US" smtClean="0"/>
              <a:t>34</a:t>
            </a:fld>
            <a:endParaRPr lang="zh-CN" altLang="en-US"/>
          </a:p>
        </p:txBody>
      </p:sp>
    </p:spTree>
    <p:extLst>
      <p:ext uri="{BB962C8B-B14F-4D97-AF65-F5344CB8AC3E}">
        <p14:creationId xmlns:p14="http://schemas.microsoft.com/office/powerpoint/2010/main" val="2709036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alphaModFix amt="9900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766431" y="295737"/>
            <a:ext cx="628813" cy="502776"/>
          </a:xfrm>
        </p:spPr>
        <p:txBody>
          <a:bodyPr/>
          <a:lstStyle/>
          <a:p>
            <a:fld id="{4CA3740B-48FD-45C0-9C37-24627F0F7EDC}" type="slidenum">
              <a:rPr lang="zh-CN" altLang="en-US" smtClean="0"/>
              <a:t>‹#›</a:t>
            </a:fld>
            <a:endParaRPr lang="zh-CN" altLang="en-US"/>
          </a:p>
        </p:txBody>
      </p:sp>
      <p:sp>
        <p:nvSpPr>
          <p:cNvPr id="10"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Rectangle 9"/>
          <p:cNvSpPr>
            <a:spLocks noChangeArrowheads="1"/>
          </p:cNvSpPr>
          <p:nvPr userDrawn="1"/>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Tree>
    <p:extLst>
      <p:ext uri="{BB962C8B-B14F-4D97-AF65-F5344CB8AC3E}">
        <p14:creationId xmlns:p14="http://schemas.microsoft.com/office/powerpoint/2010/main" val="951540751"/>
      </p:ext>
    </p:extLst>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293303429"/>
      </p:ext>
    </p:extLst>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792889255"/>
      </p:ext>
    </p:extLst>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711367309"/>
      </p:ext>
    </p:extLst>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497121878"/>
      </p:ext>
    </p:extLst>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525367455"/>
      </p:ext>
    </p:extLst>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248118857"/>
      </p:ext>
    </p:extLst>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571332271"/>
      </p:ext>
    </p:extLst>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264599560"/>
      </p:ext>
    </p:extLst>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2335" y="490818"/>
            <a:ext cx="7055380" cy="631545"/>
          </a:xfrm>
        </p:spPr>
        <p:txBody>
          <a:bodyPr/>
          <a:lstStyle>
            <a:lvl1pPr>
              <a:defRPr sz="2800">
                <a:solidFill>
                  <a:srgbClr val="C00000"/>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571499" y="1199073"/>
            <a:ext cx="8071485" cy="5087434"/>
          </a:xfrm>
        </p:spPr>
        <p:txBody>
          <a:bodyPr/>
          <a:lstStyle>
            <a:lvl1pPr marL="342906" indent="-342906" algn="just">
              <a:lnSpc>
                <a:spcPts val="2800"/>
              </a:lnSpc>
              <a:spcBef>
                <a:spcPts val="0"/>
              </a:spcBef>
              <a:buClr>
                <a:srgbClr val="0070C0"/>
              </a:buClr>
              <a:buFont typeface="Wingdings" panose="05000000000000000000" pitchFamily="2" charset="2"/>
              <a:buChar char="p"/>
              <a:defRPr sz="2600" b="0">
                <a:solidFill>
                  <a:srgbClr val="0000CC"/>
                </a:solidFill>
              </a:defRPr>
            </a:lvl1pPr>
            <a:lvl2pPr marL="742962" indent="-285755" algn="just">
              <a:lnSpc>
                <a:spcPts val="2800"/>
              </a:lnSpc>
              <a:spcBef>
                <a:spcPts val="0"/>
              </a:spcBef>
              <a:buClr>
                <a:srgbClr val="00B050"/>
              </a:buClr>
              <a:buSzPct val="75000"/>
              <a:buFont typeface="Wingdings" panose="05000000000000000000" pitchFamily="2" charset="2"/>
              <a:buChar char="Ø"/>
              <a:defRPr sz="2400">
                <a:solidFill>
                  <a:srgbClr val="002060"/>
                </a:solidFill>
              </a:defRPr>
            </a:lvl2pPr>
            <a:lvl3pPr marL="1143020" indent="-228604" algn="just">
              <a:lnSpc>
                <a:spcPts val="2800"/>
              </a:lnSpc>
              <a:spcBef>
                <a:spcPts val="0"/>
              </a:spcBef>
              <a:buClr>
                <a:srgbClr val="FF00FF"/>
              </a:buClr>
              <a:buFont typeface="Wingdings" panose="05000000000000000000" pitchFamily="2" charset="2"/>
              <a:buChar char="l"/>
              <a:defRPr sz="2000">
                <a:solidFill>
                  <a:schemeClr val="bg1">
                    <a:lumMod val="85000"/>
                    <a:lumOff val="15000"/>
                  </a:schemeClr>
                </a:solidFill>
              </a:defRPr>
            </a:lvl3pPr>
            <a:lvl4pPr algn="just">
              <a:lnSpc>
                <a:spcPts val="2800"/>
              </a:lnSpc>
              <a:spcBef>
                <a:spcPts val="0"/>
              </a:spcBef>
              <a:defRPr sz="1800">
                <a:solidFill>
                  <a:srgbClr val="00B050"/>
                </a:solidFill>
              </a:defRPr>
            </a:lvl4pPr>
            <a:lvl5pPr algn="just">
              <a:lnSpc>
                <a:spcPts val="2800"/>
              </a:lnSpc>
              <a:spcBef>
                <a:spcPts val="0"/>
              </a:spcBef>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12"/>
          </p:nvPr>
        </p:nvSpPr>
        <p:spPr>
          <a:xfrm>
            <a:off x="7766431" y="295737"/>
            <a:ext cx="628813" cy="428164"/>
          </a:xfrm>
        </p:spPr>
        <p:txBody>
          <a:bodyPr/>
          <a:lstStyle>
            <a:lvl1pPr>
              <a:defRPr sz="1800"/>
            </a:lvl1pPr>
          </a:lstStyle>
          <a:p>
            <a:fld id="{4CA3740B-48FD-45C0-9C37-24627F0F7EDC}" type="slidenum">
              <a:rPr lang="zh-CN" altLang="en-US" smtClean="0"/>
              <a:pPr/>
              <a:t>‹#›</a:t>
            </a:fld>
            <a:endParaRPr lang="zh-CN" altLang="en-US" dirty="0"/>
          </a:p>
        </p:txBody>
      </p:sp>
      <p:sp>
        <p:nvSpPr>
          <p:cNvPr id="5"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Rectangle 8"/>
          <p:cNvSpPr>
            <a:spLocks noChangeArrowheads="1"/>
          </p:cNvSpPr>
          <p:nvPr userDrawn="1"/>
        </p:nvSpPr>
        <p:spPr bwMode="auto">
          <a:xfrm rot="10800000" flipV="1">
            <a:off x="5289550" y="6561138"/>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Rectangle 9"/>
          <p:cNvSpPr>
            <a:spLocks noChangeArrowheads="1"/>
          </p:cNvSpPr>
          <p:nvPr userDrawn="1"/>
        </p:nvSpPr>
        <p:spPr bwMode="auto">
          <a:xfrm flipV="1">
            <a:off x="325438" y="108585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Rectangle 10"/>
          <p:cNvSpPr>
            <a:spLocks noChangeArrowheads="1"/>
          </p:cNvSpPr>
          <p:nvPr userDrawn="1"/>
        </p:nvSpPr>
        <p:spPr bwMode="auto">
          <a:xfrm rot="16200000" flipV="1">
            <a:off x="6967537" y="4994276"/>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Tree>
    <p:extLst>
      <p:ext uri="{BB962C8B-B14F-4D97-AF65-F5344CB8AC3E}">
        <p14:creationId xmlns:p14="http://schemas.microsoft.com/office/powerpoint/2010/main" val="710315148"/>
      </p:ext>
    </p:extLst>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130244012"/>
      </p:ext>
    </p:extLst>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95618208"/>
      </p:ext>
    </p:extLst>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984881129"/>
      </p:ext>
    </p:extLst>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277227352"/>
      </p:ext>
    </p:extLst>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197889875"/>
      </p:ext>
    </p:extLst>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190678759"/>
      </p:ext>
    </p:extLst>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953182559"/>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84895151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ransition spd="med">
    <p:push/>
  </p:transition>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image" Target="../media/image12.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file:///E:\&#26032;&#21152;&#21367;(E&#65306;)\9%20&#31243;&#24207;&#20195;&#30721;\Uppaal&#21450;&#28436;&#31034;\uppaal-4.0.12-com\uppaal-4.0.12-com\Windows-Linux\uppaal-4.0.12\uppaal.jar"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523875" y="1647046"/>
            <a:ext cx="8229600" cy="1277130"/>
          </a:xfrm>
        </p:spPr>
        <p:txBody>
          <a:bodyPr/>
          <a:lstStyle/>
          <a:p>
            <a:pPr algn="ctr"/>
            <a:r>
              <a:rPr lang="zh-CN" altLang="en-US" sz="4000" b="1" dirty="0">
                <a:solidFill>
                  <a:srgbClr val="FFC000"/>
                </a:solidFill>
                <a:latin typeface="+mj-ea"/>
              </a:rPr>
              <a:t>嵌入式应用软件设计方法</a:t>
            </a:r>
          </a:p>
        </p:txBody>
      </p:sp>
      <p:sp>
        <p:nvSpPr>
          <p:cNvPr id="4" name="矩形 3"/>
          <p:cNvSpPr/>
          <p:nvPr/>
        </p:nvSpPr>
        <p:spPr>
          <a:xfrm>
            <a:off x="0" y="6507164"/>
            <a:ext cx="9143999" cy="18000"/>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7"/>
          <p:cNvSpPr>
            <a:spLocks noChangeArrowheads="1"/>
          </p:cNvSpPr>
          <p:nvPr/>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Rectangle 9"/>
          <p:cNvSpPr>
            <a:spLocks noChangeArrowheads="1"/>
          </p:cNvSpPr>
          <p:nvPr/>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灯片编号占位符 12"/>
          <p:cNvSpPr>
            <a:spLocks noGrp="1"/>
          </p:cNvSpPr>
          <p:nvPr>
            <p:ph type="sldNum" sz="quarter" idx="12"/>
          </p:nvPr>
        </p:nvSpPr>
        <p:spPr>
          <a:xfrm>
            <a:off x="7766431" y="295737"/>
            <a:ext cx="628813" cy="466263"/>
          </a:xfrm>
        </p:spPr>
        <p:txBody>
          <a:bodyPr/>
          <a:lstStyle/>
          <a:p>
            <a:fld id="{4CA3740B-48FD-45C0-9C37-24627F0F7EDC}" type="slidenum">
              <a:rPr lang="zh-CN" altLang="en-US" smtClean="0"/>
              <a:t>1</a:t>
            </a:fld>
            <a:endParaRPr lang="zh-CN" altLang="en-US" dirty="0"/>
          </a:p>
        </p:txBody>
      </p:sp>
    </p:spTree>
    <p:extLst>
      <p:ext uri="{BB962C8B-B14F-4D97-AF65-F5344CB8AC3E}">
        <p14:creationId xmlns:p14="http://schemas.microsoft.com/office/powerpoint/2010/main" val="619440489"/>
      </p:ext>
    </p:extLst>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10</a:t>
            </a:fld>
            <a:endParaRPr lang="zh-CN" altLang="en-US" dirty="0"/>
          </a:p>
        </p:txBody>
      </p:sp>
      <p:sp>
        <p:nvSpPr>
          <p:cNvPr id="7" name="Rectangle 3"/>
          <p:cNvSpPr txBox="1">
            <a:spLocks noChangeArrowheads="1"/>
          </p:cNvSpPr>
          <p:nvPr/>
        </p:nvSpPr>
        <p:spPr bwMode="auto">
          <a:xfrm>
            <a:off x="609600" y="11430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333399"/>
                </a:solidFill>
                <a:effectLst/>
                <a:uLnTx/>
                <a:uFillTx/>
                <a:latin typeface="+mj-lt"/>
                <a:ea typeface="宋体"/>
              </a:rPr>
              <a:t>基于定时器中断的轮转软件结构</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CC0099"/>
                </a:solidFill>
                <a:effectLst/>
                <a:uLnTx/>
                <a:uFillTx/>
                <a:latin typeface="+mj-lt"/>
                <a:ea typeface="宋体"/>
              </a:rPr>
              <a:t>主程序进行系统初始化，设置并启动定时器中断；</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CC0099"/>
                </a:solidFill>
                <a:effectLst/>
                <a:uLnTx/>
                <a:uFillTx/>
                <a:latin typeface="+mj-lt"/>
                <a:ea typeface="宋体"/>
              </a:rPr>
              <a:t>定时器中断程序中轮询完成事务处理；</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endParaRPr kumimoji="1" lang="zh-CN" altLang="en-US" sz="2400" b="0" i="0" u="none" strike="noStrike" kern="0" cap="none" spc="0" normalizeH="0" baseline="0" noProof="0">
              <a:ln>
                <a:noFill/>
              </a:ln>
              <a:solidFill>
                <a:srgbClr val="CC0099"/>
              </a:solidFill>
              <a:effectLst/>
              <a:uLnTx/>
              <a:uFillTx/>
              <a:latin typeface="+mj-lt"/>
              <a:ea typeface="宋体"/>
            </a:endParaRP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000000"/>
                </a:solidFill>
                <a:effectLst/>
                <a:uLnTx/>
                <a:uFillTx/>
                <a:latin typeface="+mj-lt"/>
                <a:ea typeface="宋体"/>
              </a:rPr>
              <a:t>优点</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CC0099"/>
                </a:solidFill>
                <a:effectLst/>
                <a:uLnTx/>
                <a:uFillTx/>
                <a:latin typeface="+mj-lt"/>
                <a:ea typeface="宋体"/>
              </a:rPr>
              <a:t>较前两种方式更加节能；</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000000"/>
                </a:solidFill>
                <a:effectLst/>
                <a:uLnTx/>
                <a:uFillTx/>
                <a:latin typeface="+mj-lt"/>
                <a:ea typeface="宋体"/>
              </a:rPr>
              <a:t>缺点</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CC0099"/>
                </a:solidFill>
                <a:effectLst/>
                <a:uLnTx/>
                <a:uFillTx/>
                <a:latin typeface="+mj-lt"/>
                <a:ea typeface="宋体"/>
              </a:rPr>
              <a:t>和方式一一样只能顺序处理；</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CC0099"/>
                </a:solidFill>
                <a:effectLst/>
                <a:uLnTx/>
                <a:uFillTx/>
                <a:latin typeface="+mj-lt"/>
                <a:ea typeface="宋体"/>
              </a:rPr>
              <a:t>中断间隔过短可能造成等待，过长可能降低系统灵敏度；</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CC0099"/>
                </a:solidFill>
                <a:effectLst/>
                <a:uLnTx/>
                <a:uFillTx/>
                <a:latin typeface="+mj-lt"/>
                <a:ea typeface="宋体"/>
              </a:rPr>
              <a:t>不易扩展，增加新的事务，要重新计算时间；</a:t>
            </a:r>
          </a:p>
        </p:txBody>
      </p:sp>
    </p:spTree>
    <p:extLst>
      <p:ext uri="{BB962C8B-B14F-4D97-AF65-F5344CB8AC3E}">
        <p14:creationId xmlns:p14="http://schemas.microsoft.com/office/powerpoint/2010/main" val="183947580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
                                            <p:txEl>
                                              <p:pRg st="4" end="4"/>
                                            </p:txEl>
                                          </p:spTgt>
                                        </p:tgtEl>
                                        <p:attrNameLst>
                                          <p:attrName>style.visibility</p:attrName>
                                        </p:attrNameLst>
                                      </p:cBhvr>
                                      <p:to>
                                        <p:strVal val="visible"/>
                                      </p:to>
                                    </p:set>
                                  </p:childTnLst>
                                </p:cTn>
                              </p:par>
                            </p:childTnLst>
                          </p:cTn>
                        </p:par>
                        <p:par>
                          <p:cTn id="14" fill="hold">
                            <p:stCondLst>
                              <p:cond delay="0"/>
                            </p:stCondLst>
                            <p:childTnLst>
                              <p:par>
                                <p:cTn id="15" presetID="27" presetClass="entr" presetSubtype="0" fill="hold" nodeType="afterEffect">
                                  <p:stCondLst>
                                    <p:cond delay="0"/>
                                  </p:stCondLst>
                                  <p:iterate type="lt">
                                    <p:tmPct val="50000"/>
                                  </p:iterate>
                                  <p:childTnLst>
                                    <p:set>
                                      <p:cBhvr>
                                        <p:cTn id="16" dur="1" fill="hold">
                                          <p:stCondLst>
                                            <p:cond delay="0"/>
                                          </p:stCondLst>
                                        </p:cTn>
                                        <p:tgtEl>
                                          <p:spTgt spid="7">
                                            <p:txEl>
                                              <p:pRg st="5" end="5"/>
                                            </p:txEl>
                                          </p:spTgt>
                                        </p:tgtEl>
                                        <p:attrNameLst>
                                          <p:attrName>style.visibility</p:attrName>
                                        </p:attrNameLst>
                                      </p:cBhvr>
                                      <p:to>
                                        <p:strVal val="visible"/>
                                      </p:to>
                                    </p:set>
                                    <p:anim calcmode="discrete" valueType="clr">
                                      <p:cBhvr override="childStyle">
                                        <p:cTn id="17" dur="80"/>
                                        <p:tgtEl>
                                          <p:spTgt spid="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7">
                                            <p:txEl>
                                              <p:pRg st="5" end="5"/>
                                            </p:txEl>
                                          </p:spTgt>
                                        </p:tgtEl>
                                        <p:attrNameLst>
                                          <p:attrName>fillcolor</p:attrName>
                                        </p:attrNameLst>
                                      </p:cBhvr>
                                      <p:tavLst>
                                        <p:tav tm="0">
                                          <p:val>
                                            <p:clrVal>
                                              <a:schemeClr val="accent2"/>
                                            </p:clrVal>
                                          </p:val>
                                        </p:tav>
                                        <p:tav tm="50000">
                                          <p:val>
                                            <p:clrVal>
                                              <a:schemeClr val="hlink"/>
                                            </p:clrVal>
                                          </p:val>
                                        </p:tav>
                                      </p:tavLst>
                                    </p:anim>
                                    <p:set>
                                      <p:cBhvr>
                                        <p:cTn id="19" dur="80"/>
                                        <p:tgtEl>
                                          <p:spTgt spid="7">
                                            <p:txEl>
                                              <p:pRg st="5" end="5"/>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7">
                                            <p:txEl>
                                              <p:pRg st="7" end="7"/>
                                            </p:txEl>
                                          </p:spTgt>
                                        </p:tgtEl>
                                        <p:attrNameLst>
                                          <p:attrName>style.visibility</p:attrName>
                                        </p:attrNameLst>
                                      </p:cBhvr>
                                      <p:to>
                                        <p:strVal val="visible"/>
                                      </p:to>
                                    </p:set>
                                    <p:anim calcmode="discrete" valueType="clr">
                                      <p:cBhvr override="childStyle">
                                        <p:cTn id="28" dur="80"/>
                                        <p:tgtEl>
                                          <p:spTgt spid="7">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
                                            <p:txEl>
                                              <p:pRg st="7" end="7"/>
                                            </p:txEl>
                                          </p:spTgt>
                                        </p:tgtEl>
                                        <p:attrNameLst>
                                          <p:attrName>fillcolor</p:attrName>
                                        </p:attrNameLst>
                                      </p:cBhvr>
                                      <p:tavLst>
                                        <p:tav tm="0">
                                          <p:val>
                                            <p:clrVal>
                                              <a:schemeClr val="accent2"/>
                                            </p:clrVal>
                                          </p:val>
                                        </p:tav>
                                        <p:tav tm="50000">
                                          <p:val>
                                            <p:clrVal>
                                              <a:schemeClr val="hlink"/>
                                            </p:clrVal>
                                          </p:val>
                                        </p:tav>
                                      </p:tavLst>
                                    </p:anim>
                                    <p:set>
                                      <p:cBhvr>
                                        <p:cTn id="30" dur="80"/>
                                        <p:tgtEl>
                                          <p:spTgt spid="7">
                                            <p:txEl>
                                              <p:pRg st="7" end="7"/>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7">
                                            <p:txEl>
                                              <p:pRg st="8" end="8"/>
                                            </p:txEl>
                                          </p:spTgt>
                                        </p:tgtEl>
                                        <p:attrNameLst>
                                          <p:attrName>style.visibility</p:attrName>
                                        </p:attrNameLst>
                                      </p:cBhvr>
                                      <p:to>
                                        <p:strVal val="visible"/>
                                      </p:to>
                                    </p:set>
                                    <p:anim calcmode="discrete" valueType="clr">
                                      <p:cBhvr override="childStyle">
                                        <p:cTn id="35" dur="80"/>
                                        <p:tgtEl>
                                          <p:spTgt spid="7">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
                                            <p:txEl>
                                              <p:pRg st="8" end="8"/>
                                            </p:txEl>
                                          </p:spTgt>
                                        </p:tgtEl>
                                        <p:attrNameLst>
                                          <p:attrName>fillcolor</p:attrName>
                                        </p:attrNameLst>
                                      </p:cBhvr>
                                      <p:tavLst>
                                        <p:tav tm="0">
                                          <p:val>
                                            <p:clrVal>
                                              <a:schemeClr val="accent2"/>
                                            </p:clrVal>
                                          </p:val>
                                        </p:tav>
                                        <p:tav tm="50000">
                                          <p:val>
                                            <p:clrVal>
                                              <a:schemeClr val="hlink"/>
                                            </p:clrVal>
                                          </p:val>
                                        </p:tav>
                                      </p:tavLst>
                                    </p:anim>
                                    <p:set>
                                      <p:cBhvr>
                                        <p:cTn id="37" dur="80"/>
                                        <p:tgtEl>
                                          <p:spTgt spid="7">
                                            <p:txEl>
                                              <p:pRg st="8" end="8"/>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7">
                                            <p:txEl>
                                              <p:pRg st="9" end="9"/>
                                            </p:txEl>
                                          </p:spTgt>
                                        </p:tgtEl>
                                        <p:attrNameLst>
                                          <p:attrName>style.visibility</p:attrName>
                                        </p:attrNameLst>
                                      </p:cBhvr>
                                      <p:to>
                                        <p:strVal val="visible"/>
                                      </p:to>
                                    </p:set>
                                    <p:anim calcmode="discrete" valueType="clr">
                                      <p:cBhvr override="childStyle">
                                        <p:cTn id="42" dur="80"/>
                                        <p:tgtEl>
                                          <p:spTgt spid="7">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7">
                                            <p:txEl>
                                              <p:pRg st="9" end="9"/>
                                            </p:txEl>
                                          </p:spTgt>
                                        </p:tgtEl>
                                        <p:attrNameLst>
                                          <p:attrName>fillcolor</p:attrName>
                                        </p:attrNameLst>
                                      </p:cBhvr>
                                      <p:tavLst>
                                        <p:tav tm="0">
                                          <p:val>
                                            <p:clrVal>
                                              <a:schemeClr val="accent2"/>
                                            </p:clrVal>
                                          </p:val>
                                        </p:tav>
                                        <p:tav tm="50000">
                                          <p:val>
                                            <p:clrVal>
                                              <a:schemeClr val="hlink"/>
                                            </p:clrVal>
                                          </p:val>
                                        </p:tav>
                                      </p:tavLst>
                                    </p:anim>
                                    <p:set>
                                      <p:cBhvr>
                                        <p:cTn id="44" dur="80"/>
                                        <p:tgtEl>
                                          <p:spTgt spid="7">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11</a:t>
            </a:fld>
            <a:endParaRPr lang="zh-CN" altLang="en-US" dirty="0"/>
          </a:p>
        </p:txBody>
      </p:sp>
      <p:sp>
        <p:nvSpPr>
          <p:cNvPr id="7"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kern="0" cap="none" spc="0" normalizeH="0" baseline="0" noProof="0">
                <a:ln>
                  <a:noFill/>
                </a:ln>
                <a:solidFill>
                  <a:srgbClr val="000099"/>
                </a:solidFill>
                <a:effectLst/>
                <a:uLnTx/>
                <a:uFillTx/>
                <a:latin typeface="+mj-lt"/>
                <a:ea typeface="宋体"/>
              </a:rPr>
              <a:t>该结构可进一步演化为</a:t>
            </a:r>
            <a:r>
              <a:rPr kumimoji="1" lang="zh-CN" altLang="en-US" sz="2400" b="0" i="0" u="none" kern="0" cap="none" spc="0" normalizeH="0" baseline="0" noProof="0">
                <a:ln>
                  <a:noFill/>
                </a:ln>
                <a:solidFill>
                  <a:srgbClr val="0000FF"/>
                </a:solidFill>
                <a:effectLst/>
                <a:uLnTx/>
                <a:uFillTx/>
                <a:latin typeface="+mj-lt"/>
                <a:ea typeface="宋体"/>
              </a:rPr>
              <a:t>中断（事件）驱动系统</a:t>
            </a:r>
            <a:r>
              <a:rPr kumimoji="1" lang="zh-CN" altLang="en-US" sz="2400" b="0" i="0" u="none" kern="0" cap="none" spc="0" normalizeH="0" baseline="0" noProof="0">
                <a:ln>
                  <a:noFill/>
                </a:ln>
                <a:solidFill>
                  <a:srgbClr val="000099"/>
                </a:solidFill>
                <a:effectLst/>
                <a:uLnTx/>
                <a:uFillTx/>
                <a:latin typeface="+mj-lt"/>
                <a:ea typeface="宋体"/>
              </a:rPr>
              <a:t> </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kern="0" cap="none" spc="0" normalizeH="0" baseline="0" noProof="0">
                <a:ln>
                  <a:noFill/>
                </a:ln>
                <a:solidFill>
                  <a:srgbClr val="000099"/>
                </a:solidFill>
                <a:effectLst/>
                <a:uLnTx/>
                <a:uFillTx/>
                <a:latin typeface="+mj-lt"/>
                <a:ea typeface="宋体"/>
              </a:rPr>
              <a:t>原理</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kern="0" cap="none" spc="0" normalizeH="0" baseline="0" noProof="0">
                <a:ln>
                  <a:noFill/>
                </a:ln>
                <a:solidFill>
                  <a:srgbClr val="FF00FF"/>
                </a:solidFill>
                <a:effectLst/>
                <a:uLnTx/>
                <a:uFillTx/>
                <a:latin typeface="+mj-lt"/>
                <a:ea typeface="宋体"/>
              </a:rPr>
              <a:t>主程序完成系统的初始化工作；</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kern="0" cap="none" spc="0" normalizeH="0" baseline="0" noProof="0">
                <a:ln>
                  <a:noFill/>
                </a:ln>
                <a:solidFill>
                  <a:srgbClr val="FF00FF"/>
                </a:solidFill>
                <a:effectLst/>
                <a:uLnTx/>
                <a:uFillTx/>
                <a:latin typeface="+mj-lt"/>
                <a:ea typeface="宋体"/>
              </a:rPr>
              <a:t>整个嵌入式系统软件由中断服务程序构成；</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kern="0" cap="none" spc="0" normalizeH="0" baseline="0" noProof="0">
                <a:ln>
                  <a:noFill/>
                </a:ln>
                <a:solidFill>
                  <a:srgbClr val="000099"/>
                </a:solidFill>
                <a:effectLst/>
                <a:uLnTx/>
                <a:uFillTx/>
                <a:latin typeface="+mj-lt"/>
                <a:ea typeface="宋体"/>
              </a:rPr>
              <a:t>构成</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kern="0" cap="none" spc="0" normalizeH="0" baseline="0" noProof="0">
                <a:ln>
                  <a:noFill/>
                </a:ln>
                <a:solidFill>
                  <a:srgbClr val="FF00FF"/>
                </a:solidFill>
                <a:effectLst/>
                <a:uLnTx/>
                <a:uFillTx/>
                <a:latin typeface="+mj-lt"/>
                <a:ea typeface="宋体"/>
              </a:rPr>
              <a:t>主程序与多个中断服务例程；</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kern="0" cap="none" spc="0" normalizeH="0" baseline="0" noProof="0">
                <a:ln>
                  <a:noFill/>
                </a:ln>
                <a:solidFill>
                  <a:srgbClr val="FF00FF"/>
                </a:solidFill>
                <a:effectLst/>
                <a:uLnTx/>
                <a:uFillTx/>
                <a:latin typeface="+mj-lt"/>
                <a:ea typeface="宋体"/>
              </a:rPr>
              <a:t>中断不能过多，否则可能导致某些中断不能及时被响应；</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kern="0" cap="none" spc="0" normalizeH="0" baseline="0" noProof="0">
                <a:ln>
                  <a:noFill/>
                </a:ln>
                <a:solidFill>
                  <a:srgbClr val="000099"/>
                </a:solidFill>
                <a:effectLst/>
                <a:uLnTx/>
                <a:uFillTx/>
                <a:latin typeface="+mj-lt"/>
                <a:ea typeface="宋体"/>
              </a:rPr>
              <a:t>应用</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kern="0" cap="none" spc="0" normalizeH="0" baseline="0" noProof="0">
                <a:ln>
                  <a:noFill/>
                </a:ln>
                <a:solidFill>
                  <a:srgbClr val="FF00FF"/>
                </a:solidFill>
                <a:effectLst/>
                <a:uLnTx/>
                <a:uFillTx/>
                <a:latin typeface="+mj-lt"/>
                <a:ea typeface="宋体"/>
              </a:rPr>
              <a:t>低功耗系统设计、事件驱动系统；</a:t>
            </a:r>
          </a:p>
        </p:txBody>
      </p:sp>
    </p:spTree>
    <p:extLst>
      <p:ext uri="{BB962C8B-B14F-4D97-AF65-F5344CB8AC3E}">
        <p14:creationId xmlns:p14="http://schemas.microsoft.com/office/powerpoint/2010/main" val="1107926927"/>
      </p:ext>
    </p:extLst>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12</a:t>
            </a:fld>
            <a:endParaRPr lang="zh-CN" altLang="en-US" dirty="0"/>
          </a:p>
        </p:txBody>
      </p:sp>
      <p:sp>
        <p:nvSpPr>
          <p:cNvPr id="5" name="Rectangle 11"/>
          <p:cNvSpPr>
            <a:spLocks noChangeArrowheads="1"/>
          </p:cNvSpPr>
          <p:nvPr/>
        </p:nvSpPr>
        <p:spPr bwMode="auto">
          <a:xfrm>
            <a:off x="990600" y="1371600"/>
            <a:ext cx="3729038" cy="4572000"/>
          </a:xfrm>
          <a:prstGeom prst="rect">
            <a:avLst/>
          </a:prstGeom>
          <a:solidFill>
            <a:srgbClr val="FFFFFF"/>
          </a:solidFill>
          <a:ln w="9525">
            <a:solidFill>
              <a:srgbClr val="0000FF"/>
            </a:solidFill>
            <a:miter lim="800000"/>
            <a:headEnd/>
            <a:tailEnd/>
          </a:ln>
          <a:effectLst/>
        </p:spPr>
        <p:txBody>
          <a:bodyPr/>
          <a:lstStyle/>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endParaRPr kumimoji="1" lang="en-US" altLang="zh-CN" sz="1800" i="0" u="none" kern="0" cap="none" spc="0" normalizeH="0" baseline="0" noProof="0">
              <a:ln>
                <a:noFill/>
              </a:ln>
              <a:solidFill>
                <a:srgbClr val="00CC00"/>
              </a:solidFill>
              <a:uLnTx/>
              <a:uFillTx/>
              <a:latin typeface="+mj-lt"/>
            </a:endParaRP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zh-CN" altLang="en-US" sz="1800" i="0" u="none" kern="0" cap="none" spc="0" normalizeH="0" baseline="0" noProof="0">
                <a:ln>
                  <a:noFill/>
                </a:ln>
                <a:solidFill>
                  <a:srgbClr val="00CC00"/>
                </a:solidFill>
                <a:uLnTx/>
                <a:uFillTx/>
                <a:latin typeface="+mj-lt"/>
              </a:rPr>
              <a:t>主程序</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endParaRPr kumimoji="1" lang="zh-CN" altLang="en-US" sz="1800" i="0" u="none" kern="0" cap="none" spc="0" normalizeH="0" baseline="0" noProof="0">
              <a:ln>
                <a:noFill/>
              </a:ln>
              <a:solidFill>
                <a:srgbClr val="00CC00"/>
              </a:solidFill>
              <a:uLnTx/>
              <a:uFillTx/>
              <a:latin typeface="+mj-lt"/>
            </a:endParaRP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a:ln>
                  <a:noFill/>
                </a:ln>
                <a:solidFill>
                  <a:srgbClr val="000000"/>
                </a:solidFill>
                <a:uLnTx/>
                <a:uFillTx/>
                <a:latin typeface="+mj-lt"/>
              </a:rPr>
              <a:t>main() {</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a:ln>
                  <a:noFill/>
                </a:ln>
                <a:solidFill>
                  <a:srgbClr val="000000"/>
                </a:solidFill>
                <a:uLnTx/>
                <a:uFillTx/>
                <a:latin typeface="+mj-lt"/>
              </a:rPr>
              <a:t>	/*</a:t>
            </a:r>
            <a:r>
              <a:rPr kumimoji="1" lang="zh-CN" altLang="en-US" sz="1800" i="0" u="none" kern="0" cap="none" spc="0" normalizeH="0" baseline="0" noProof="0">
                <a:ln>
                  <a:noFill/>
                </a:ln>
                <a:solidFill>
                  <a:srgbClr val="000000"/>
                </a:solidFill>
                <a:uLnTx/>
                <a:uFillTx/>
                <a:latin typeface="+mj-lt"/>
              </a:rPr>
              <a:t>系统的初始化 *</a:t>
            </a:r>
            <a:r>
              <a:rPr kumimoji="1" lang="en-US" altLang="zh-CN" sz="1800" i="0" u="none" kern="0" cap="none" spc="0" normalizeH="0" baseline="0" noProof="0">
                <a:ln>
                  <a:noFill/>
                </a:ln>
                <a:solidFill>
                  <a:srgbClr val="000000"/>
                </a:solidFill>
                <a:uLnTx/>
                <a:uFillTx/>
                <a:latin typeface="+mj-lt"/>
              </a:rPr>
              <a:t>/</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a:ln>
                  <a:noFill/>
                </a:ln>
                <a:solidFill>
                  <a:srgbClr val="000000"/>
                </a:solidFill>
                <a:uLnTx/>
                <a:uFillTx/>
                <a:latin typeface="+mj-lt"/>
              </a:rPr>
              <a:t>    while(1){</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a:ln>
                  <a:noFill/>
                </a:ln>
                <a:solidFill>
                  <a:srgbClr val="000000"/>
                </a:solidFill>
                <a:uLnTx/>
                <a:uFillTx/>
                <a:latin typeface="+mj-lt"/>
              </a:rPr>
              <a:t>       ……</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a:ln>
                  <a:noFill/>
                </a:ln>
                <a:solidFill>
                  <a:srgbClr val="000099"/>
                </a:solidFill>
                <a:uLnTx/>
                <a:uFillTx/>
                <a:latin typeface="+mj-lt"/>
              </a:rPr>
              <a:t>       </a:t>
            </a:r>
            <a:r>
              <a:rPr kumimoji="1" lang="en-US" altLang="zh-CN" sz="1800" i="0" u="none" kern="0" cap="none" spc="0" normalizeH="0" baseline="0" noProof="0">
                <a:ln>
                  <a:noFill/>
                </a:ln>
                <a:solidFill>
                  <a:srgbClr val="000000"/>
                </a:solidFill>
                <a:uLnTx/>
                <a:uFillTx/>
                <a:latin typeface="+mj-lt"/>
              </a:rPr>
              <a:t>/*</a:t>
            </a:r>
            <a:r>
              <a:rPr kumimoji="1" lang="zh-CN" altLang="en-US" sz="1800" i="0" u="none" kern="0" cap="none" spc="0" normalizeH="0" baseline="0" noProof="0">
                <a:ln>
                  <a:noFill/>
                </a:ln>
                <a:solidFill>
                  <a:srgbClr val="000000"/>
                </a:solidFill>
                <a:uLnTx/>
                <a:uFillTx/>
                <a:latin typeface="+mj-lt"/>
              </a:rPr>
              <a:t>进入低功耗状态*</a:t>
            </a:r>
            <a:r>
              <a:rPr kumimoji="1" lang="en-US" altLang="zh-CN" sz="1800" i="0" u="none" kern="0" cap="none" spc="0" normalizeH="0" baseline="0" noProof="0">
                <a:ln>
                  <a:noFill/>
                </a:ln>
                <a:solidFill>
                  <a:srgbClr val="000000"/>
                </a:solidFill>
                <a:uLnTx/>
                <a:uFillTx/>
                <a:latin typeface="+mj-lt"/>
              </a:rPr>
              <a:t>/</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a:ln>
                  <a:noFill/>
                </a:ln>
                <a:solidFill>
                  <a:srgbClr val="000000"/>
                </a:solidFill>
                <a:uLnTx/>
                <a:uFillTx/>
                <a:latin typeface="+mj-lt"/>
              </a:rPr>
              <a:t>       enter_low_power();</a:t>
            </a:r>
            <a:r>
              <a:rPr kumimoji="1" lang="en-US" altLang="zh-CN" sz="1800" i="0" u="none" kern="0" cap="none" spc="0" normalizeH="0" baseline="0" noProof="0">
                <a:ln>
                  <a:noFill/>
                </a:ln>
                <a:solidFill>
                  <a:srgbClr val="000099"/>
                </a:solidFill>
                <a:uLnTx/>
                <a:uFillTx/>
                <a:latin typeface="+mj-lt"/>
              </a:rPr>
              <a:t> </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a:ln>
                  <a:noFill/>
                </a:ln>
                <a:solidFill>
                  <a:srgbClr val="000000"/>
                </a:solidFill>
                <a:uLnTx/>
                <a:uFillTx/>
                <a:latin typeface="+mj-lt"/>
              </a:rPr>
              <a:t>    }</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a:ln>
                  <a:noFill/>
                </a:ln>
                <a:solidFill>
                  <a:srgbClr val="000000"/>
                </a:solidFill>
                <a:uLnTx/>
                <a:uFillTx/>
                <a:latin typeface="+mj-lt"/>
              </a:rPr>
              <a:t>}</a:t>
            </a:r>
          </a:p>
        </p:txBody>
      </p:sp>
      <p:sp>
        <p:nvSpPr>
          <p:cNvPr id="6" name="Rectangle 12"/>
          <p:cNvSpPr>
            <a:spLocks noChangeArrowheads="1"/>
          </p:cNvSpPr>
          <p:nvPr/>
        </p:nvSpPr>
        <p:spPr bwMode="auto">
          <a:xfrm>
            <a:off x="4724400" y="1371600"/>
            <a:ext cx="3886200" cy="4572000"/>
          </a:xfrm>
          <a:prstGeom prst="rect">
            <a:avLst/>
          </a:prstGeom>
          <a:solidFill>
            <a:srgbClr val="FFFFFF"/>
          </a:solidFill>
          <a:ln w="9525">
            <a:solidFill>
              <a:srgbClr val="CC0099"/>
            </a:solidFill>
            <a:miter lim="800000"/>
            <a:headEnd/>
            <a:tailEnd/>
          </a:ln>
          <a:effectLst/>
        </p:spPr>
        <p:txBody>
          <a:bodyPr/>
          <a:lstStyle/>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endParaRPr kumimoji="1" lang="en-US" altLang="zh-CN" sz="2000" i="0" u="none" kern="0" cap="none" spc="0" normalizeH="0" baseline="0" noProof="0" dirty="0">
              <a:ln>
                <a:noFill/>
              </a:ln>
              <a:solidFill>
                <a:srgbClr val="000099"/>
              </a:solidFill>
              <a:uLnTx/>
              <a:uFillTx/>
              <a:latin typeface="+mj-lt"/>
            </a:endParaRP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zh-CN" altLang="en-US" sz="1800" i="0" u="none" kern="0" cap="none" spc="0" normalizeH="0" baseline="0" noProof="0" dirty="0">
                <a:ln>
                  <a:noFill/>
                </a:ln>
                <a:solidFill>
                  <a:srgbClr val="00CC00"/>
                </a:solidFill>
                <a:uLnTx/>
                <a:uFillTx/>
                <a:latin typeface="+mj-lt"/>
              </a:rPr>
              <a:t>中断程序</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endParaRPr kumimoji="1" lang="zh-CN" altLang="en-US" sz="1800" i="0" u="none" kern="0" cap="none" spc="0" normalizeH="0" baseline="0" noProof="0" dirty="0">
              <a:ln>
                <a:noFill/>
              </a:ln>
              <a:solidFill>
                <a:srgbClr val="00CC00"/>
              </a:solidFill>
              <a:uLnTx/>
              <a:uFillTx/>
              <a:latin typeface="+mj-lt"/>
            </a:endParaRP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dirty="0">
                <a:ln>
                  <a:noFill/>
                </a:ln>
                <a:solidFill>
                  <a:srgbClr val="0000FF"/>
                </a:solidFill>
                <a:uLnTx/>
                <a:uFillTx/>
                <a:latin typeface="+mj-lt"/>
              </a:rPr>
              <a:t>Isr_1() { /* </a:t>
            </a:r>
            <a:r>
              <a:rPr kumimoji="1" lang="zh-CN" altLang="en-US" sz="1800" i="0" u="none" kern="0" cap="none" spc="0" normalizeH="0" baseline="0" noProof="0" dirty="0">
                <a:ln>
                  <a:noFill/>
                </a:ln>
                <a:solidFill>
                  <a:srgbClr val="0000FF"/>
                </a:solidFill>
                <a:uLnTx/>
                <a:uFillTx/>
                <a:latin typeface="+mj-lt"/>
              </a:rPr>
              <a:t>中断服务程序 *</a:t>
            </a:r>
            <a:r>
              <a:rPr kumimoji="1" lang="en-US" altLang="zh-CN" sz="1800" i="0" u="none" kern="0" cap="none" spc="0" normalizeH="0" baseline="0" noProof="0" dirty="0">
                <a:ln>
                  <a:noFill/>
                </a:ln>
                <a:solidFill>
                  <a:srgbClr val="0000FF"/>
                </a:solidFill>
                <a:uLnTx/>
                <a:uFillTx/>
                <a:latin typeface="+mj-lt"/>
              </a:rPr>
              <a:t>/</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dirty="0">
                <a:ln>
                  <a:noFill/>
                </a:ln>
                <a:solidFill>
                  <a:srgbClr val="0000FF"/>
                </a:solidFill>
                <a:uLnTx/>
                <a:uFillTx/>
                <a:latin typeface="+mj-lt"/>
              </a:rPr>
              <a:t>	/* </a:t>
            </a:r>
            <a:r>
              <a:rPr kumimoji="1" lang="zh-CN" altLang="en-US" sz="1800" i="0" u="none" kern="0" cap="none" spc="0" normalizeH="0" baseline="0" noProof="0" dirty="0">
                <a:ln>
                  <a:noFill/>
                </a:ln>
                <a:solidFill>
                  <a:srgbClr val="0000FF"/>
                </a:solidFill>
                <a:uLnTx/>
                <a:uFillTx/>
                <a:latin typeface="+mj-lt"/>
              </a:rPr>
              <a:t>处理中断事件 *</a:t>
            </a:r>
            <a:r>
              <a:rPr kumimoji="1" lang="en-US" altLang="zh-CN" sz="1800" i="0" u="none" kern="0" cap="none" spc="0" normalizeH="0" baseline="0" noProof="0" dirty="0">
                <a:ln>
                  <a:noFill/>
                </a:ln>
                <a:solidFill>
                  <a:srgbClr val="0000FF"/>
                </a:solidFill>
                <a:uLnTx/>
                <a:uFillTx/>
                <a:latin typeface="+mj-lt"/>
              </a:rPr>
              <a:t>/</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dirty="0">
                <a:ln>
                  <a:noFill/>
                </a:ln>
                <a:solidFill>
                  <a:srgbClr val="0000FF"/>
                </a:solidFill>
                <a:uLnTx/>
                <a:uFillTx/>
                <a:latin typeface="+mj-lt"/>
              </a:rPr>
              <a:t>     </a:t>
            </a:r>
            <a:r>
              <a:rPr kumimoji="1" lang="zh-CN" altLang="en-US" sz="1800" i="0" u="none" kern="0" cap="none" spc="0" normalizeH="0" baseline="0" noProof="0" dirty="0">
                <a:ln>
                  <a:noFill/>
                </a:ln>
                <a:solidFill>
                  <a:srgbClr val="0000FF"/>
                </a:solidFill>
                <a:uLnTx/>
                <a:uFillTx/>
                <a:latin typeface="+mj-lt"/>
              </a:rPr>
              <a:t>处理更多事务</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dirty="0">
                <a:ln>
                  <a:noFill/>
                </a:ln>
                <a:solidFill>
                  <a:srgbClr val="0000FF"/>
                </a:solidFill>
                <a:uLnTx/>
                <a:uFillTx/>
                <a:latin typeface="+mj-lt"/>
              </a:rPr>
              <a:t>}</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dirty="0">
                <a:ln>
                  <a:noFill/>
                </a:ln>
                <a:solidFill>
                  <a:srgbClr val="000000"/>
                </a:solidFill>
                <a:uLnTx/>
                <a:uFillTx/>
                <a:latin typeface="+mj-lt"/>
              </a:rPr>
              <a:t>……</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dirty="0" err="1">
                <a:ln>
                  <a:noFill/>
                </a:ln>
                <a:solidFill>
                  <a:srgbClr val="CC0099"/>
                </a:solidFill>
                <a:uLnTx/>
                <a:uFillTx/>
                <a:latin typeface="+mj-lt"/>
              </a:rPr>
              <a:t>Isr_n</a:t>
            </a:r>
            <a:r>
              <a:rPr kumimoji="1" lang="en-US" altLang="zh-CN" sz="1800" i="0" u="none" kern="0" cap="none" spc="0" normalizeH="0" baseline="0" noProof="0" dirty="0">
                <a:ln>
                  <a:noFill/>
                </a:ln>
                <a:solidFill>
                  <a:srgbClr val="CC0099"/>
                </a:solidFill>
                <a:uLnTx/>
                <a:uFillTx/>
                <a:latin typeface="+mj-lt"/>
              </a:rPr>
              <a:t>() { /* </a:t>
            </a:r>
            <a:r>
              <a:rPr kumimoji="1" lang="zh-CN" altLang="en-US" sz="1800" i="0" u="none" kern="0" cap="none" spc="0" normalizeH="0" baseline="0" noProof="0" dirty="0">
                <a:ln>
                  <a:noFill/>
                </a:ln>
                <a:solidFill>
                  <a:srgbClr val="CC0099"/>
                </a:solidFill>
                <a:uLnTx/>
                <a:uFillTx/>
                <a:latin typeface="+mj-lt"/>
              </a:rPr>
              <a:t>中断服务程序 *</a:t>
            </a:r>
            <a:r>
              <a:rPr kumimoji="1" lang="en-US" altLang="zh-CN" sz="1800" i="0" u="none" kern="0" cap="none" spc="0" normalizeH="0" baseline="0" noProof="0" dirty="0">
                <a:ln>
                  <a:noFill/>
                </a:ln>
                <a:solidFill>
                  <a:srgbClr val="CC0099"/>
                </a:solidFill>
                <a:uLnTx/>
                <a:uFillTx/>
                <a:latin typeface="+mj-lt"/>
              </a:rPr>
              <a:t>/</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dirty="0">
                <a:ln>
                  <a:noFill/>
                </a:ln>
                <a:solidFill>
                  <a:srgbClr val="CC0099"/>
                </a:solidFill>
                <a:uLnTx/>
                <a:uFillTx/>
                <a:latin typeface="+mj-lt"/>
              </a:rPr>
              <a:t>	/* </a:t>
            </a:r>
            <a:r>
              <a:rPr kumimoji="1" lang="zh-CN" altLang="en-US" sz="1800" i="0" u="none" kern="0" cap="none" spc="0" normalizeH="0" baseline="0" noProof="0" dirty="0">
                <a:ln>
                  <a:noFill/>
                </a:ln>
                <a:solidFill>
                  <a:srgbClr val="CC0099"/>
                </a:solidFill>
                <a:uLnTx/>
                <a:uFillTx/>
                <a:latin typeface="+mj-lt"/>
              </a:rPr>
              <a:t>处理中断事件 *</a:t>
            </a:r>
            <a:r>
              <a:rPr kumimoji="1" lang="en-US" altLang="zh-CN" sz="1800" i="0" u="none" kern="0" cap="none" spc="0" normalizeH="0" baseline="0" noProof="0" dirty="0">
                <a:ln>
                  <a:noFill/>
                </a:ln>
                <a:solidFill>
                  <a:srgbClr val="CC0099"/>
                </a:solidFill>
                <a:uLnTx/>
                <a:uFillTx/>
                <a:latin typeface="+mj-lt"/>
              </a:rPr>
              <a:t>/</a:t>
            </a: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dirty="0">
                <a:ln>
                  <a:noFill/>
                </a:ln>
                <a:solidFill>
                  <a:srgbClr val="CC0099"/>
                </a:solidFill>
                <a:uLnTx/>
                <a:uFillTx/>
                <a:latin typeface="+mj-lt"/>
              </a:rPr>
              <a:t>	</a:t>
            </a:r>
            <a:r>
              <a:rPr kumimoji="1" lang="zh-CN" altLang="en-US" sz="1800" i="0" u="none" kern="0" cap="none" spc="0" normalizeH="0" baseline="0" noProof="0" dirty="0">
                <a:ln>
                  <a:noFill/>
                </a:ln>
                <a:solidFill>
                  <a:srgbClr val="0000FF"/>
                </a:solidFill>
                <a:uLnTx/>
                <a:uFillTx/>
                <a:latin typeface="+mj-lt"/>
              </a:rPr>
              <a:t>处理更多事务</a:t>
            </a:r>
            <a:endParaRPr kumimoji="1" lang="zh-CN" altLang="en-US" sz="1800" i="0" u="none" kern="0" cap="none" spc="0" normalizeH="0" baseline="0" noProof="0" dirty="0">
              <a:ln>
                <a:noFill/>
              </a:ln>
              <a:solidFill>
                <a:srgbClr val="CC0099"/>
              </a:solidFill>
              <a:uLnTx/>
              <a:uFillTx/>
              <a:latin typeface="+mj-lt"/>
            </a:endParaRPr>
          </a:p>
          <a:p>
            <a:pPr marL="342900" marR="0" lvl="0" indent="-342900" algn="just" defTabSz="914400" eaLnBrk="1" fontAlgn="base" latinLnBrk="0" hangingPunct="1">
              <a:lnSpc>
                <a:spcPct val="110000"/>
              </a:lnSpc>
              <a:spcBef>
                <a:spcPct val="10000"/>
              </a:spcBef>
              <a:spcAft>
                <a:spcPct val="10000"/>
              </a:spcAft>
              <a:buClr>
                <a:srgbClr val="FF0000"/>
              </a:buClr>
              <a:buSzPct val="90000"/>
              <a:buFont typeface="Wingdings" pitchFamily="2" charset="2"/>
              <a:buNone/>
              <a:tabLst/>
              <a:defRPr/>
            </a:pPr>
            <a:r>
              <a:rPr kumimoji="1" lang="en-US" altLang="zh-CN" sz="1800" i="0" u="none" kern="0" cap="none" spc="0" normalizeH="0" baseline="0" noProof="0" dirty="0">
                <a:ln>
                  <a:noFill/>
                </a:ln>
                <a:solidFill>
                  <a:srgbClr val="CC0099"/>
                </a:solidFill>
                <a:uLnTx/>
                <a:uFillTx/>
                <a:latin typeface="+mj-lt"/>
              </a:rPr>
              <a:t>}</a:t>
            </a:r>
          </a:p>
        </p:txBody>
      </p:sp>
    </p:spTree>
    <p:extLst>
      <p:ext uri="{BB962C8B-B14F-4D97-AF65-F5344CB8AC3E}">
        <p14:creationId xmlns:p14="http://schemas.microsoft.com/office/powerpoint/2010/main" val="1851950516"/>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13</a:t>
            </a:fld>
            <a:endParaRPr lang="zh-CN" altLang="en-US" dirty="0"/>
          </a:p>
        </p:txBody>
      </p:sp>
      <p:sp>
        <p:nvSpPr>
          <p:cNvPr id="7" name="Rectangle 2"/>
          <p:cNvSpPr txBox="1">
            <a:spLocks noChangeArrowheads="1"/>
          </p:cNvSpPr>
          <p:nvPr/>
        </p:nvSpPr>
        <p:spPr bwMode="auto">
          <a:xfrm>
            <a:off x="609600" y="533400"/>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a:ln>
                  <a:noFill/>
                </a:ln>
                <a:solidFill>
                  <a:srgbClr val="0000FF"/>
                </a:solidFill>
                <a:effectLst/>
                <a:uLnTx/>
                <a:uFillTx/>
                <a:ea typeface="黑体"/>
                <a:cs typeface="+mj-cs"/>
              </a:rPr>
              <a:t>（</a:t>
            </a:r>
            <a:r>
              <a:rPr kumimoji="0" lang="en-US" altLang="zh-CN" sz="2400" i="0" u="none" strike="noStrike" kern="0" cap="none" spc="0" normalizeH="0" baseline="0" noProof="0">
                <a:ln>
                  <a:noFill/>
                </a:ln>
                <a:solidFill>
                  <a:srgbClr val="0000FF"/>
                </a:solidFill>
                <a:effectLst/>
                <a:uLnTx/>
                <a:uFillTx/>
                <a:ea typeface="黑体"/>
                <a:cs typeface="+mj-cs"/>
              </a:rPr>
              <a:t>3</a:t>
            </a:r>
            <a:r>
              <a:rPr kumimoji="0" lang="zh-CN" altLang="en-US" sz="2400" i="0" u="none" strike="noStrike" kern="0" cap="none" spc="0" normalizeH="0" baseline="0" noProof="0">
                <a:ln>
                  <a:noFill/>
                </a:ln>
                <a:solidFill>
                  <a:srgbClr val="0000FF"/>
                </a:solidFill>
                <a:effectLst/>
                <a:uLnTx/>
                <a:uFillTx/>
                <a:ea typeface="黑体"/>
                <a:cs typeface="+mj-cs"/>
              </a:rPr>
              <a:t>）函数队列调度结构</a:t>
            </a:r>
          </a:p>
        </p:txBody>
      </p:sp>
      <p:sp>
        <p:nvSpPr>
          <p:cNvPr id="8"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cs typeface="+mn-cs"/>
              </a:rPr>
              <a:t>中断程序不做具体事务处理，只在函数指针队列中添加相应的函数指针，供</a:t>
            </a:r>
            <a:r>
              <a:rPr kumimoji="1" lang="en-US" altLang="zh-CN" sz="2800" b="0" i="0" u="none" strike="noStrike" kern="0" cap="none" spc="0" normalizeH="0" baseline="0" noProof="0">
                <a:ln>
                  <a:noFill/>
                </a:ln>
                <a:solidFill>
                  <a:srgbClr val="000099"/>
                </a:solidFill>
                <a:effectLst/>
                <a:uLnTx/>
                <a:uFillTx/>
                <a:latin typeface="+mj-lt"/>
                <a:ea typeface="宋体"/>
                <a:cs typeface="+mn-cs"/>
              </a:rPr>
              <a:t>main</a:t>
            </a:r>
            <a:r>
              <a:rPr kumimoji="1" lang="zh-CN" altLang="en-US" sz="2800" b="0" i="0" u="none" strike="noStrike" kern="0" cap="none" spc="0" normalizeH="0" baseline="0" noProof="0">
                <a:ln>
                  <a:noFill/>
                </a:ln>
                <a:solidFill>
                  <a:srgbClr val="000099"/>
                </a:solidFill>
                <a:effectLst/>
                <a:uLnTx/>
                <a:uFillTx/>
                <a:latin typeface="+mj-lt"/>
                <a:ea typeface="宋体"/>
                <a:cs typeface="+mn-cs"/>
              </a:rPr>
              <a:t>调用；</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cs typeface="+mn-cs"/>
              </a:rPr>
              <a:t>主程序仅需从该队列中读取相应指针并调用相关函数即可；</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cs typeface="+mn-cs"/>
              </a:rPr>
              <a:t>最高优先级中断代码的最坏响应时间等于最长任务代码执行时间；</a:t>
            </a:r>
            <a:endParaRPr kumimoji="1" lang="zh-CN" altLang="en-US" sz="2800" b="0" i="0" u="none" strike="noStrike" kern="0" cap="none" spc="0" normalizeH="0" baseline="0" noProof="0" dirty="0">
              <a:ln>
                <a:noFill/>
              </a:ln>
              <a:solidFill>
                <a:srgbClr val="000099"/>
              </a:solidFill>
              <a:effectLst/>
              <a:uLnTx/>
              <a:uFillTx/>
              <a:latin typeface="+mj-lt"/>
              <a:ea typeface="宋体"/>
              <a:cs typeface="+mn-cs"/>
            </a:endParaRPr>
          </a:p>
        </p:txBody>
      </p:sp>
    </p:spTree>
    <p:extLst>
      <p:ext uri="{BB962C8B-B14F-4D97-AF65-F5344CB8AC3E}">
        <p14:creationId xmlns:p14="http://schemas.microsoft.com/office/powerpoint/2010/main" val="1213922668"/>
      </p:ext>
    </p:extLst>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14</a:t>
            </a:fld>
            <a:endParaRPr lang="zh-CN" altLang="en-US" dirty="0"/>
          </a:p>
        </p:txBody>
      </p:sp>
      <p:pic>
        <p:nvPicPr>
          <p:cNvPr id="6" name="图片 5"/>
          <p:cNvPicPr>
            <a:picLocks noChangeAspect="1"/>
          </p:cNvPicPr>
          <p:nvPr/>
        </p:nvPicPr>
        <p:blipFill>
          <a:blip r:embed="rId2"/>
          <a:stretch>
            <a:fillRect/>
          </a:stretch>
        </p:blipFill>
        <p:spPr>
          <a:xfrm>
            <a:off x="1470237" y="1751568"/>
            <a:ext cx="6467475" cy="4467225"/>
          </a:xfrm>
          <a:prstGeom prst="rect">
            <a:avLst/>
          </a:prstGeom>
        </p:spPr>
      </p:pic>
    </p:spTree>
    <p:extLst>
      <p:ext uri="{BB962C8B-B14F-4D97-AF65-F5344CB8AC3E}">
        <p14:creationId xmlns:p14="http://schemas.microsoft.com/office/powerpoint/2010/main" val="697143720"/>
      </p:ext>
    </p:extLst>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15</a:t>
            </a:fld>
            <a:endParaRPr lang="zh-CN" altLang="en-US" dirty="0"/>
          </a:p>
        </p:txBody>
      </p:sp>
      <p:sp>
        <p:nvSpPr>
          <p:cNvPr id="7" name="Rectangle 3"/>
          <p:cNvSpPr txBox="1">
            <a:spLocks noChangeArrowheads="1"/>
          </p:cNvSpPr>
          <p:nvPr/>
        </p:nvSpPr>
        <p:spPr>
          <a:xfrm>
            <a:off x="609600" y="1295400"/>
            <a:ext cx="8077200" cy="4602163"/>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defRPr/>
            </a:pPr>
            <a:r>
              <a:rPr lang="zh-CN" altLang="en-US" dirty="0"/>
              <a:t>优点</a:t>
            </a:r>
          </a:p>
          <a:p>
            <a:pPr lvl="1">
              <a:defRPr/>
            </a:pPr>
            <a:r>
              <a:rPr lang="zh-CN" altLang="en-US" dirty="0"/>
              <a:t>与轮转结构、带中断的轮转结构相比，</a:t>
            </a:r>
            <a:r>
              <a:rPr lang="en-US" altLang="zh-CN" dirty="0"/>
              <a:t>main</a:t>
            </a:r>
            <a:r>
              <a:rPr lang="zh-CN" altLang="en-US" dirty="0"/>
              <a:t>不再按照严格的顺序来执行；</a:t>
            </a:r>
          </a:p>
          <a:p>
            <a:pPr lvl="1">
              <a:defRPr/>
            </a:pPr>
            <a:r>
              <a:rPr lang="zh-CN" altLang="en-US" dirty="0"/>
              <a:t>只需对函数指针进行排队过程进行调整，即可依据任何可达目标的优先级方案来调用函数；</a:t>
            </a:r>
          </a:p>
          <a:p>
            <a:pPr lvl="1">
              <a:defRPr/>
            </a:pPr>
            <a:endParaRPr lang="zh-CN" altLang="en-US" dirty="0"/>
          </a:p>
          <a:p>
            <a:pPr>
              <a:defRPr/>
            </a:pPr>
            <a:r>
              <a:rPr lang="zh-CN" altLang="en-US" dirty="0"/>
              <a:t>缺点</a:t>
            </a:r>
          </a:p>
          <a:p>
            <a:pPr lvl="1">
              <a:defRPr/>
            </a:pPr>
            <a:r>
              <a:rPr lang="zh-CN" altLang="en-US" dirty="0"/>
              <a:t>需要维护函数指针队列；</a:t>
            </a:r>
          </a:p>
          <a:p>
            <a:pPr lvl="1">
              <a:defRPr/>
            </a:pPr>
            <a:r>
              <a:rPr lang="zh-CN" altLang="en-US" dirty="0"/>
              <a:t>低优先级函数可能永远都不能执行，</a:t>
            </a:r>
            <a:r>
              <a:rPr lang="zh-CN" altLang="en-US" dirty="0">
                <a:solidFill>
                  <a:srgbClr val="4D4D4D"/>
                </a:solidFill>
              </a:rPr>
              <a:t>为什么</a:t>
            </a:r>
            <a:r>
              <a:rPr lang="zh-CN" altLang="en-US" dirty="0"/>
              <a:t>？</a:t>
            </a:r>
          </a:p>
        </p:txBody>
      </p:sp>
    </p:spTree>
    <p:extLst>
      <p:ext uri="{BB962C8B-B14F-4D97-AF65-F5344CB8AC3E}">
        <p14:creationId xmlns:p14="http://schemas.microsoft.com/office/powerpoint/2010/main" val="171123272"/>
      </p:ext>
    </p:extLst>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16</a:t>
            </a:fld>
            <a:endParaRPr lang="zh-CN" altLang="en-US" dirty="0"/>
          </a:p>
        </p:txBody>
      </p:sp>
      <p:sp>
        <p:nvSpPr>
          <p:cNvPr id="7" name="Rectangle 2"/>
          <p:cNvSpPr txBox="1">
            <a:spLocks noChangeArrowheads="1"/>
          </p:cNvSpPr>
          <p:nvPr/>
        </p:nvSpPr>
        <p:spPr bwMode="auto">
          <a:xfrm>
            <a:off x="609600" y="381000"/>
            <a:ext cx="70104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i="0" u="none" strike="noStrike" kern="0" cap="none" spc="0" normalizeH="0" baseline="0" noProof="0">
                <a:ln>
                  <a:noFill/>
                </a:ln>
                <a:solidFill>
                  <a:srgbClr val="0000FF"/>
                </a:solidFill>
                <a:effectLst/>
                <a:uLnTx/>
                <a:uFillTx/>
                <a:latin typeface="Arial"/>
                <a:ea typeface="黑体"/>
                <a:cs typeface="+mj-cs"/>
              </a:rPr>
              <a:t>（</a:t>
            </a:r>
            <a:r>
              <a:rPr kumimoji="0" lang="en-US" altLang="zh-CN" sz="2000" i="0" u="none" strike="noStrike" kern="0" cap="none" spc="0" normalizeH="0" baseline="0" noProof="0">
                <a:ln>
                  <a:noFill/>
                </a:ln>
                <a:solidFill>
                  <a:srgbClr val="0000FF"/>
                </a:solidFill>
                <a:effectLst/>
                <a:uLnTx/>
                <a:uFillTx/>
                <a:latin typeface="Arial"/>
                <a:ea typeface="黑体"/>
                <a:cs typeface="+mj-cs"/>
              </a:rPr>
              <a:t>4</a:t>
            </a:r>
            <a:r>
              <a:rPr kumimoji="0" lang="zh-CN" altLang="en-US" sz="2000" i="0" u="none" strike="noStrike" kern="0" cap="none" spc="0" normalizeH="0" baseline="0" noProof="0">
                <a:ln>
                  <a:noFill/>
                </a:ln>
                <a:solidFill>
                  <a:srgbClr val="0000FF"/>
                </a:solidFill>
                <a:effectLst/>
                <a:uLnTx/>
                <a:uFillTx/>
                <a:latin typeface="Arial"/>
                <a:ea typeface="黑体"/>
                <a:cs typeface="+mj-cs"/>
              </a:rPr>
              <a:t>）</a:t>
            </a:r>
            <a:r>
              <a:rPr kumimoji="0" lang="zh-CN" altLang="en-US" sz="2400" i="0" u="none" strike="noStrike" kern="0" cap="none" spc="0" normalizeH="0" baseline="0" noProof="0">
                <a:ln>
                  <a:noFill/>
                </a:ln>
                <a:solidFill>
                  <a:srgbClr val="0000FF"/>
                </a:solidFill>
                <a:effectLst/>
                <a:uLnTx/>
                <a:uFillTx/>
                <a:latin typeface="Arial"/>
                <a:ea typeface="黑体"/>
                <a:cs typeface="+mj-cs"/>
              </a:rPr>
              <a:t>基于嵌入式操作系统的软件设计</a:t>
            </a:r>
            <a:endParaRPr kumimoji="0" lang="zh-CN" altLang="en-US" sz="2400" i="0" u="none" strike="noStrike" kern="0" cap="none" spc="0" normalizeH="0" baseline="0" noProof="0" dirty="0">
              <a:ln>
                <a:noFill/>
              </a:ln>
              <a:solidFill>
                <a:srgbClr val="0000FF"/>
              </a:solidFill>
              <a:effectLst/>
              <a:uLnTx/>
              <a:uFillTx/>
              <a:latin typeface="Arial"/>
              <a:ea typeface="黑体"/>
              <a:cs typeface="+mj-cs"/>
            </a:endParaRPr>
          </a:p>
        </p:txBody>
      </p:sp>
      <p:sp>
        <p:nvSpPr>
          <p:cNvPr id="8" name="Rectangle 3"/>
          <p:cNvSpPr txBox="1">
            <a:spLocks noChangeArrowheads="1"/>
          </p:cNvSpPr>
          <p:nvPr/>
        </p:nvSpPr>
        <p:spPr bwMode="auto">
          <a:xfrm>
            <a:off x="609600" y="1295400"/>
            <a:ext cx="80010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a:ln>
                  <a:noFill/>
                </a:ln>
                <a:solidFill>
                  <a:srgbClr val="000099"/>
                </a:solidFill>
                <a:effectLst/>
                <a:uLnTx/>
                <a:uFillTx/>
                <a:latin typeface="Arial"/>
                <a:ea typeface="宋体"/>
              </a:rPr>
              <a:t>嵌入式应用的发展越来越复杂，很多嵌入式系统呈现多任务特征；</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Arial"/>
                <a:ea typeface="宋体"/>
              </a:rPr>
              <a:t>硬件平台的功能日益强大，资源更为丰富；</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Arial"/>
                <a:ea typeface="宋体"/>
              </a:rPr>
              <a:t>嵌入式软件更为复杂，大多要求提供多任务支持；</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Arial"/>
                <a:ea typeface="宋体"/>
              </a:rPr>
              <a:t>无操作系统的软件结构已很难满足应用需求；</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a:ln>
                  <a:noFill/>
                </a:ln>
                <a:solidFill>
                  <a:srgbClr val="000099"/>
                </a:solidFill>
                <a:effectLst/>
                <a:uLnTx/>
                <a:uFillTx/>
                <a:latin typeface="Arial"/>
                <a:ea typeface="宋体"/>
              </a:rPr>
              <a:t>嵌入式操作系统是面向嵌入式应用的、小型操作系统；</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Arial"/>
                <a:ea typeface="宋体"/>
              </a:rPr>
              <a:t>具有领域化、可定制、体积小、所需资源少等特点；</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Arial"/>
                <a:ea typeface="宋体"/>
              </a:rPr>
              <a:t>支持多进程、多线程等多任务服务；</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Arial"/>
                <a:ea typeface="宋体"/>
              </a:rPr>
              <a:t>支持更为强大的管理能力等；</a:t>
            </a:r>
          </a:p>
        </p:txBody>
      </p:sp>
    </p:spTree>
    <p:extLst>
      <p:ext uri="{BB962C8B-B14F-4D97-AF65-F5344CB8AC3E}">
        <p14:creationId xmlns:p14="http://schemas.microsoft.com/office/powerpoint/2010/main" val="328821900"/>
      </p:ext>
    </p:extLst>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17</a:t>
            </a:fld>
            <a:endParaRPr lang="zh-CN" altLang="en-US" dirty="0"/>
          </a:p>
        </p:txBody>
      </p:sp>
      <p:sp>
        <p:nvSpPr>
          <p:cNvPr id="7" name="Rectangle 3"/>
          <p:cNvSpPr txBox="1">
            <a:spLocks noChangeArrowheads="1"/>
          </p:cNvSpPr>
          <p:nvPr/>
        </p:nvSpPr>
        <p:spPr bwMode="auto">
          <a:xfrm>
            <a:off x="609600" y="1341438"/>
            <a:ext cx="8077200" cy="460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mj-lt"/>
                <a:ea typeface="宋体"/>
              </a:rPr>
              <a:t>操作系统根据中断因素调度任务代码，触发相应的代码执行，而不用共享变量；</a:t>
            </a:r>
            <a:r>
              <a:rPr kumimoji="1" lang="zh-CN" altLang="en-US" sz="2400" b="0" i="0" u="none" strike="noStrike" kern="0" cap="none" spc="0" normalizeH="0" baseline="0" noProof="0" dirty="0">
                <a:ln>
                  <a:noFill/>
                </a:ln>
                <a:solidFill>
                  <a:srgbClr val="0000FF"/>
                </a:solidFill>
                <a:effectLst/>
                <a:uLnTx/>
                <a:uFillTx/>
                <a:latin typeface="+mj-lt"/>
                <a:ea typeface="宋体"/>
              </a:rPr>
              <a:t>（使用方便）</a:t>
            </a:r>
          </a:p>
          <a:p>
            <a:pPr marL="342900" marR="0" lvl="0" indent="-342900" algn="l"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mj-lt"/>
                <a:ea typeface="宋体"/>
              </a:rPr>
              <a:t>代码中并不用循环来决定下一步该做什么，操作系统决定下一个执行的任务； </a:t>
            </a:r>
            <a:r>
              <a:rPr kumimoji="1" lang="zh-CN" altLang="en-US" sz="2400" b="0" i="0" u="none" strike="noStrike" kern="0" cap="none" spc="0" normalizeH="0" baseline="0" noProof="0" dirty="0">
                <a:ln>
                  <a:noFill/>
                </a:ln>
                <a:solidFill>
                  <a:srgbClr val="0000FF"/>
                </a:solidFill>
                <a:effectLst/>
                <a:uLnTx/>
                <a:uFillTx/>
                <a:latin typeface="+mj-lt"/>
                <a:ea typeface="宋体"/>
              </a:rPr>
              <a:t>（使用方便）</a:t>
            </a:r>
          </a:p>
          <a:p>
            <a:pPr marL="342900" marR="0" lvl="0" indent="-342900" algn="l"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mj-lt"/>
                <a:ea typeface="宋体"/>
              </a:rPr>
              <a:t>实时操作系统可在一个任务执行期间将其挂起，运行另一个程序；</a:t>
            </a:r>
          </a:p>
          <a:p>
            <a:pPr marL="742950" marR="0" lvl="1" indent="-285750" algn="l"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mj-lt"/>
                <a:ea typeface="宋体"/>
              </a:rPr>
              <a:t>操作系统可控制任务代码和中断程序的响应时间；</a:t>
            </a:r>
          </a:p>
          <a:p>
            <a:pPr marL="742950" marR="0" lvl="1" indent="-285750" algn="l"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mj-lt"/>
                <a:ea typeface="宋体"/>
              </a:rPr>
              <a:t>任务有优先级，保证高优先级任务可中断低优先级任务执行；</a:t>
            </a:r>
          </a:p>
          <a:p>
            <a:pPr marL="742950" marR="0" lvl="1" indent="-285750" algn="l"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00"/>
                </a:solidFill>
                <a:effectLst/>
                <a:uLnTx/>
                <a:uFillTx/>
                <a:latin typeface="+mj-lt"/>
                <a:ea typeface="宋体"/>
              </a:rPr>
              <a:t>即使某任务代码变长也不会影响系统的响应时间，</a:t>
            </a:r>
            <a:r>
              <a:rPr kumimoji="1" lang="zh-CN" altLang="en-US" sz="2000" b="0" i="0" u="none" strike="noStrike" kern="0" cap="none" spc="0" normalizeH="0" baseline="0" noProof="0" dirty="0">
                <a:ln>
                  <a:noFill/>
                </a:ln>
                <a:solidFill>
                  <a:srgbClr val="4D4D4D"/>
                </a:solidFill>
                <a:effectLst/>
                <a:uLnTx/>
                <a:uFillTx/>
                <a:latin typeface="+mj-lt"/>
                <a:ea typeface="宋体"/>
              </a:rPr>
              <a:t>为什么？</a:t>
            </a:r>
          </a:p>
        </p:txBody>
      </p:sp>
    </p:spTree>
    <p:extLst>
      <p:ext uri="{BB962C8B-B14F-4D97-AF65-F5344CB8AC3E}">
        <p14:creationId xmlns:p14="http://schemas.microsoft.com/office/powerpoint/2010/main" val="2442357231"/>
      </p:ext>
    </p:extLst>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18</a:t>
            </a:fld>
            <a:endParaRPr lang="zh-CN" altLang="en-US" dirty="0"/>
          </a:p>
        </p:txBody>
      </p:sp>
      <p:sp>
        <p:nvSpPr>
          <p:cNvPr id="11" name="Rectangle 2"/>
          <p:cNvSpPr txBox="1">
            <a:spLocks noChangeArrowheads="1"/>
          </p:cNvSpPr>
          <p:nvPr/>
        </p:nvSpPr>
        <p:spPr bwMode="auto">
          <a:xfrm>
            <a:off x="609600" y="539165"/>
            <a:ext cx="8229600" cy="4988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ctr" defTabSz="914400" rtl="0" eaLnBrk="1" fontAlgn="base" latinLnBrk="0" hangingPunct="1">
              <a:spcBef>
                <a:spcPts val="0"/>
              </a:spcBef>
              <a:spcAft>
                <a:spcPts val="0"/>
              </a:spcAft>
              <a:buClrTx/>
              <a:buSzTx/>
              <a:buFontTx/>
              <a:buNone/>
              <a:tabLst/>
              <a:defRPr/>
            </a:pPr>
            <a:r>
              <a:rPr kumimoji="0" lang="zh-CN" altLang="en-US" sz="2800" i="0" u="none" strike="noStrike" kern="0" cap="none" spc="0" normalizeH="0" baseline="0" noProof="0" dirty="0">
                <a:ln>
                  <a:noFill/>
                </a:ln>
                <a:solidFill>
                  <a:srgbClr val="A50021"/>
                </a:solidFill>
                <a:effectLst/>
                <a:uLnTx/>
                <a:uFillTx/>
                <a:latin typeface="Arial"/>
                <a:ea typeface="黑体"/>
                <a:cs typeface="+mj-cs"/>
              </a:rPr>
              <a:t>软件结构的选择</a:t>
            </a:r>
          </a:p>
        </p:txBody>
      </p:sp>
      <p:sp>
        <p:nvSpPr>
          <p:cNvPr id="12"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ts val="0"/>
              </a:spcBef>
              <a:spcAft>
                <a:spcPts val="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Arial"/>
                <a:ea typeface="宋体"/>
                <a:cs typeface="+mn-cs"/>
              </a:rPr>
              <a:t>结合嵌入式系统功能需求，如多任务并发；</a:t>
            </a:r>
          </a:p>
          <a:p>
            <a:pPr marL="342900" marR="0" lvl="0" indent="-342900" algn="l" defTabSz="914400" rtl="0" eaLnBrk="1" fontAlgn="base" latinLnBrk="0" hangingPunct="1">
              <a:lnSpc>
                <a:spcPct val="100000"/>
              </a:lnSpc>
              <a:spcBef>
                <a:spcPts val="0"/>
              </a:spcBef>
              <a:spcAft>
                <a:spcPts val="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Arial"/>
                <a:ea typeface="宋体"/>
                <a:cs typeface="+mn-cs"/>
              </a:rPr>
              <a:t>嵌入式系统性能需求，如响应时间限制；</a:t>
            </a:r>
          </a:p>
          <a:p>
            <a:pPr marL="342900" marR="0" lvl="0" indent="-342900" algn="l" defTabSz="914400" rtl="0" eaLnBrk="1" fontAlgn="base" latinLnBrk="0" hangingPunct="1">
              <a:lnSpc>
                <a:spcPct val="100000"/>
              </a:lnSpc>
              <a:spcBef>
                <a:spcPts val="0"/>
              </a:spcBef>
              <a:spcAft>
                <a:spcPts val="0"/>
              </a:spcAft>
              <a:buClr>
                <a:srgbClr val="FF0000"/>
              </a:buClr>
              <a:buSzPct val="90000"/>
              <a:buFont typeface="Wingdings" pitchFamily="2" charset="2"/>
              <a:buChar char="o"/>
              <a:tabLst/>
              <a:defRPr/>
            </a:pPr>
            <a:endParaRPr kumimoji="1" lang="zh-CN" altLang="en-US" sz="2400" b="0" i="0" u="none" strike="noStrike" kern="0" cap="none" spc="0" normalizeH="0" baseline="0" noProof="0" dirty="0">
              <a:ln>
                <a:noFill/>
              </a:ln>
              <a:solidFill>
                <a:srgbClr val="000099"/>
              </a:solidFill>
              <a:effectLst/>
              <a:uLnTx/>
              <a:uFillTx/>
              <a:latin typeface="Arial"/>
              <a:ea typeface="宋体"/>
              <a:cs typeface="+mn-cs"/>
            </a:endParaRPr>
          </a:p>
          <a:p>
            <a:pPr marL="342900" marR="0" lvl="0" indent="-342900" algn="l" defTabSz="914400" rtl="0" eaLnBrk="1" fontAlgn="base" latinLnBrk="0" hangingPunct="1">
              <a:lnSpc>
                <a:spcPct val="100000"/>
              </a:lnSpc>
              <a:spcBef>
                <a:spcPts val="0"/>
              </a:spcBef>
              <a:spcAft>
                <a:spcPts val="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Arial"/>
                <a:ea typeface="宋体"/>
                <a:cs typeface="+mn-cs"/>
              </a:rPr>
              <a:t>选择满足条件的最简单结构；</a:t>
            </a:r>
          </a:p>
          <a:p>
            <a:pPr marL="342900" marR="0" lvl="0" indent="-342900" algn="l" defTabSz="914400" rtl="0" eaLnBrk="1" fontAlgn="base" latinLnBrk="0" hangingPunct="1">
              <a:lnSpc>
                <a:spcPct val="100000"/>
              </a:lnSpc>
              <a:spcBef>
                <a:spcPts val="0"/>
              </a:spcBef>
              <a:spcAft>
                <a:spcPts val="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Arial"/>
                <a:ea typeface="宋体"/>
                <a:cs typeface="+mn-cs"/>
              </a:rPr>
              <a:t>可</a:t>
            </a:r>
            <a:r>
              <a:rPr lang="zh-CN" altLang="en-US" sz="2400" b="0" kern="0" dirty="0">
                <a:effectLst/>
                <a:latin typeface="Arial"/>
                <a:ea typeface="宋体"/>
              </a:rPr>
              <a:t>为</a:t>
            </a:r>
            <a:r>
              <a:rPr kumimoji="1" lang="zh-CN" altLang="en-US" sz="2400" b="0" i="0" u="none" strike="noStrike" kern="0" cap="none" spc="0" normalizeH="0" baseline="0" noProof="0" dirty="0">
                <a:ln>
                  <a:noFill/>
                </a:ln>
                <a:solidFill>
                  <a:srgbClr val="A50021"/>
                </a:solidFill>
                <a:effectLst/>
                <a:uLnTx/>
                <a:uFillTx/>
                <a:latin typeface="Arial"/>
                <a:ea typeface="宋体"/>
                <a:cs typeface="+mn-cs"/>
              </a:rPr>
              <a:t>单一结构</a:t>
            </a:r>
            <a:r>
              <a:rPr kumimoji="1" lang="zh-CN" altLang="en-US" sz="2400" b="0" i="0" u="none" strike="noStrike" kern="0" cap="none" spc="0" normalizeH="0" baseline="0" noProof="0" dirty="0">
                <a:ln>
                  <a:noFill/>
                </a:ln>
                <a:solidFill>
                  <a:srgbClr val="000099"/>
                </a:solidFill>
                <a:effectLst/>
                <a:uLnTx/>
                <a:uFillTx/>
                <a:latin typeface="Arial"/>
                <a:ea typeface="宋体"/>
                <a:cs typeface="+mn-cs"/>
              </a:rPr>
              <a:t>，如轮转、中断或嵌入式操作系统结构等；</a:t>
            </a:r>
          </a:p>
          <a:p>
            <a:pPr marL="342900" marR="0" lvl="0" indent="-342900" algn="l" defTabSz="914400" rtl="0" eaLnBrk="1" fontAlgn="base" latinLnBrk="0" hangingPunct="1">
              <a:lnSpc>
                <a:spcPct val="100000"/>
              </a:lnSpc>
              <a:spcBef>
                <a:spcPts val="0"/>
              </a:spcBef>
              <a:spcAft>
                <a:spcPts val="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Arial"/>
                <a:ea typeface="宋体"/>
                <a:cs typeface="+mn-cs"/>
              </a:rPr>
              <a:t>也可以是</a:t>
            </a:r>
            <a:r>
              <a:rPr kumimoji="1" lang="zh-CN" altLang="en-US" sz="2400" b="0" i="0" u="none" strike="noStrike" kern="0" cap="none" spc="0" normalizeH="0" baseline="0" noProof="0" dirty="0">
                <a:ln>
                  <a:noFill/>
                </a:ln>
                <a:solidFill>
                  <a:srgbClr val="A50021"/>
                </a:solidFill>
                <a:effectLst/>
                <a:uLnTx/>
                <a:uFillTx/>
                <a:latin typeface="Arial"/>
                <a:ea typeface="宋体"/>
                <a:cs typeface="+mn-cs"/>
              </a:rPr>
              <a:t>复合结构</a:t>
            </a:r>
            <a:r>
              <a:rPr kumimoji="1" lang="zh-CN" altLang="en-US" sz="2400" b="0" i="0" u="none" strike="noStrike" kern="0" cap="none" spc="0" normalizeH="0" baseline="0" noProof="0" dirty="0">
                <a:ln>
                  <a:noFill/>
                </a:ln>
                <a:solidFill>
                  <a:srgbClr val="000099"/>
                </a:solidFill>
                <a:effectLst/>
                <a:uLnTx/>
                <a:uFillTx/>
                <a:latin typeface="Arial"/>
                <a:ea typeface="宋体"/>
                <a:cs typeface="+mn-cs"/>
              </a:rPr>
              <a:t>，如采用嵌入式实时操作系统，普通任务用查询方式，紧急任务用中断；</a:t>
            </a:r>
          </a:p>
        </p:txBody>
      </p:sp>
    </p:spTree>
    <p:extLst>
      <p:ext uri="{BB962C8B-B14F-4D97-AF65-F5344CB8AC3E}">
        <p14:creationId xmlns:p14="http://schemas.microsoft.com/office/powerpoint/2010/main" val="2584853781"/>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19</a:t>
            </a:fld>
            <a:endParaRPr lang="zh-CN" altLang="en-US" dirty="0"/>
          </a:p>
        </p:txBody>
      </p:sp>
      <p:sp>
        <p:nvSpPr>
          <p:cNvPr id="10" name="Rectangle 78"/>
          <p:cNvSpPr txBox="1">
            <a:spLocks noChangeArrowheads="1"/>
          </p:cNvSpPr>
          <p:nvPr/>
        </p:nvSpPr>
        <p:spPr bwMode="auto">
          <a:xfrm>
            <a:off x="609600" y="304800"/>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0" cap="none" spc="0" normalizeH="0" baseline="0" noProof="0" dirty="0">
                <a:ln>
                  <a:noFill/>
                </a:ln>
                <a:solidFill>
                  <a:srgbClr val="333399"/>
                </a:solidFill>
                <a:effectLst/>
                <a:uLnTx/>
                <a:uFillTx/>
                <a:latin typeface="Arial"/>
                <a:ea typeface="黑体"/>
                <a:cs typeface="+mj-cs"/>
              </a:rPr>
              <a:t>总结</a:t>
            </a:r>
          </a:p>
        </p:txBody>
      </p:sp>
      <p:pic>
        <p:nvPicPr>
          <p:cNvPr id="2" name="图片 1"/>
          <p:cNvPicPr>
            <a:picLocks noChangeAspect="1"/>
          </p:cNvPicPr>
          <p:nvPr/>
        </p:nvPicPr>
        <p:blipFill>
          <a:blip r:embed="rId2"/>
          <a:stretch>
            <a:fillRect/>
          </a:stretch>
        </p:blipFill>
        <p:spPr>
          <a:xfrm>
            <a:off x="1597549" y="2111245"/>
            <a:ext cx="6594344" cy="3342650"/>
          </a:xfrm>
          <a:prstGeom prst="rect">
            <a:avLst/>
          </a:prstGeom>
        </p:spPr>
      </p:pic>
    </p:spTree>
    <p:extLst>
      <p:ext uri="{BB962C8B-B14F-4D97-AF65-F5344CB8AC3E}">
        <p14:creationId xmlns:p14="http://schemas.microsoft.com/office/powerpoint/2010/main" val="4277663255"/>
      </p:ext>
    </p:extLst>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664899" y="2441275"/>
            <a:ext cx="6978086" cy="3845231"/>
          </a:xfrm>
        </p:spPr>
        <p:txBody>
          <a:bodyPr/>
          <a:lstStyle/>
          <a:p>
            <a:pPr marL="0" indent="0">
              <a:lnSpc>
                <a:spcPts val="3000"/>
              </a:lnSpc>
              <a:buNone/>
            </a:pPr>
            <a:r>
              <a:rPr lang="en-US" altLang="zh-CN" sz="2800" dirty="0"/>
              <a:t>10.1 </a:t>
            </a:r>
            <a:r>
              <a:rPr lang="zh-CN" altLang="zh-CN" sz="2800" dirty="0"/>
              <a:t>嵌入式软件典型结构</a:t>
            </a:r>
            <a:r>
              <a:rPr lang="zh-CN" altLang="en-US" sz="2800" dirty="0"/>
              <a:t>（重点）</a:t>
            </a:r>
            <a:endParaRPr lang="en-US" altLang="zh-CN" sz="2800" dirty="0"/>
          </a:p>
          <a:p>
            <a:pPr marL="0" indent="0">
              <a:lnSpc>
                <a:spcPts val="3000"/>
              </a:lnSpc>
              <a:buNone/>
            </a:pPr>
            <a:r>
              <a:rPr lang="en-US" altLang="zh-CN" sz="2800" dirty="0"/>
              <a:t>10.2 </a:t>
            </a:r>
            <a:r>
              <a:rPr lang="zh-CN" altLang="zh-CN" sz="2800" dirty="0"/>
              <a:t>中断与数据共享问题</a:t>
            </a:r>
            <a:r>
              <a:rPr lang="zh-CN" altLang="en-US" sz="2800" dirty="0"/>
              <a:t>（重点）</a:t>
            </a:r>
            <a:endParaRPr lang="en-US" altLang="zh-CN" sz="2800" dirty="0"/>
          </a:p>
          <a:p>
            <a:pPr marL="0" indent="0">
              <a:lnSpc>
                <a:spcPts val="3000"/>
              </a:lnSpc>
              <a:buNone/>
            </a:pPr>
            <a:r>
              <a:rPr lang="en-US" altLang="zh-CN" sz="2800" dirty="0">
                <a:solidFill>
                  <a:srgbClr val="00B0F0"/>
                </a:solidFill>
              </a:rPr>
              <a:t>10.3 </a:t>
            </a:r>
            <a:r>
              <a:rPr lang="zh-CN" altLang="zh-CN" sz="2800" dirty="0">
                <a:solidFill>
                  <a:srgbClr val="00B0F0"/>
                </a:solidFill>
              </a:rPr>
              <a:t>嵌入式软件设计机制</a:t>
            </a:r>
            <a:r>
              <a:rPr lang="zh-CN" altLang="en-US" sz="2800" dirty="0">
                <a:solidFill>
                  <a:srgbClr val="00B0F0"/>
                </a:solidFill>
              </a:rPr>
              <a:t>（部分内容）</a:t>
            </a:r>
            <a:endParaRPr lang="en-US" altLang="zh-CN" sz="2800" dirty="0">
              <a:solidFill>
                <a:srgbClr val="00B0F0"/>
              </a:solidFill>
            </a:endParaRPr>
          </a:p>
          <a:p>
            <a:pPr marL="0" indent="0">
              <a:lnSpc>
                <a:spcPts val="3000"/>
              </a:lnSpc>
              <a:buNone/>
            </a:pPr>
            <a:r>
              <a:rPr lang="en-US" altLang="zh-CN" sz="2800" dirty="0">
                <a:solidFill>
                  <a:srgbClr val="00B0F0"/>
                </a:solidFill>
              </a:rPr>
              <a:t>10.4 </a:t>
            </a:r>
            <a:r>
              <a:rPr lang="zh-CN" altLang="en-US" sz="2800" dirty="0">
                <a:solidFill>
                  <a:srgbClr val="00B0F0"/>
                </a:solidFill>
              </a:rPr>
              <a:t>软件工程方法（部分内容）</a:t>
            </a:r>
            <a:endParaRPr lang="zh-CN" altLang="zh-CN" sz="2800" dirty="0">
              <a:solidFill>
                <a:srgbClr val="00B0F0"/>
              </a:solidFill>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a:t>
            </a:fld>
            <a:endParaRPr lang="zh-CN" altLang="en-US" dirty="0"/>
          </a:p>
        </p:txBody>
      </p:sp>
      <p:sp>
        <p:nvSpPr>
          <p:cNvPr id="8" name="AutoShape 10"/>
          <p:cNvSpPr>
            <a:spLocks noChangeArrowheads="1"/>
          </p:cNvSpPr>
          <p:nvPr/>
        </p:nvSpPr>
        <p:spPr bwMode="auto">
          <a:xfrm>
            <a:off x="1227827" y="1572883"/>
            <a:ext cx="6777486" cy="3357792"/>
          </a:xfrm>
          <a:prstGeom prst="roundRect">
            <a:avLst>
              <a:gd name="adj" fmla="val 5417"/>
            </a:avLst>
          </a:prstGeom>
          <a:solidFill>
            <a:schemeClr val="tx1"/>
          </a:solidFill>
          <a:ln w="9525">
            <a:solidFill>
              <a:srgbClr val="C0C0C0"/>
            </a:solidFill>
            <a:round/>
            <a:headEnd/>
            <a:tailEnd/>
          </a:ln>
          <a:effectLst/>
        </p:spPr>
        <p:txBody>
          <a:bodyPr wrap="none" anchor="ctr"/>
          <a:lstStyle/>
          <a:p>
            <a:pPr eaLnBrk="1" hangingPunct="1">
              <a:defRPr/>
            </a:pPr>
            <a:r>
              <a:rPr lang="zh-CN" altLang="en-US" sz="2800" dirty="0">
                <a:solidFill>
                  <a:srgbClr val="0000FF"/>
                </a:solidFill>
                <a:latin typeface="Arial" charset="0"/>
                <a:ea typeface="华文行楷" pitchFamily="2" charset="-122"/>
              </a:rPr>
              <a:t>内容回顾</a:t>
            </a:r>
          </a:p>
          <a:p>
            <a:pPr>
              <a:spcBef>
                <a:spcPct val="5000"/>
              </a:spcBef>
              <a:spcAft>
                <a:spcPct val="5000"/>
              </a:spcAft>
              <a:buClr>
                <a:srgbClr val="FF9900"/>
              </a:buClr>
              <a:defRPr/>
            </a:pPr>
            <a:r>
              <a:rPr kumimoji="1" lang="zh-CN" altLang="en-US" sz="2800" dirty="0">
                <a:solidFill>
                  <a:srgbClr val="3333FF"/>
                </a:solidFill>
              </a:rPr>
              <a:t>嵌入式操作系统架构与模型</a:t>
            </a:r>
            <a:endParaRPr kumimoji="1" lang="en-US" altLang="zh-CN" sz="2800" dirty="0">
              <a:solidFill>
                <a:srgbClr val="3333FF"/>
              </a:solidFill>
            </a:endParaRPr>
          </a:p>
          <a:p>
            <a:pPr>
              <a:spcBef>
                <a:spcPct val="5000"/>
              </a:spcBef>
              <a:spcAft>
                <a:spcPct val="5000"/>
              </a:spcAft>
              <a:buClr>
                <a:srgbClr val="FF9900"/>
              </a:buClr>
              <a:defRPr/>
            </a:pPr>
            <a:r>
              <a:rPr kumimoji="1" lang="zh-CN" altLang="en-US" sz="2800" dirty="0">
                <a:solidFill>
                  <a:srgbClr val="3333FF"/>
                </a:solidFill>
              </a:rPr>
              <a:t>内核服务机制及其特性</a:t>
            </a:r>
          </a:p>
          <a:p>
            <a:pPr>
              <a:spcBef>
                <a:spcPct val="5000"/>
              </a:spcBef>
              <a:spcAft>
                <a:spcPct val="5000"/>
              </a:spcAft>
              <a:buClr>
                <a:srgbClr val="FF9900"/>
              </a:buClr>
              <a:defRPr/>
            </a:pPr>
            <a:r>
              <a:rPr kumimoji="1" lang="zh-CN" altLang="en-US" sz="2800" dirty="0">
                <a:solidFill>
                  <a:srgbClr val="00B050"/>
                </a:solidFill>
              </a:rPr>
              <a:t>典型嵌入式操作系统</a:t>
            </a:r>
          </a:p>
        </p:txBody>
      </p:sp>
    </p:spTree>
    <p:extLst>
      <p:ext uri="{BB962C8B-B14F-4D97-AF65-F5344CB8AC3E}">
        <p14:creationId xmlns:p14="http://schemas.microsoft.com/office/powerpoint/2010/main" val="312849342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To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xit" presetSubtype="0" fill="hold" grpId="1" nodeType="clickEffect">
                                  <p:stCondLst>
                                    <p:cond delay="0"/>
                                  </p:stCondLst>
                                  <p:childTnLst>
                                    <p:animEffect transition="out" filter="fade">
                                      <p:cBhvr>
                                        <p:cTn id="11" dur="800" accel="100000">
                                          <p:stCondLst>
                                            <p:cond delay="200"/>
                                          </p:stCondLst>
                                        </p:cTn>
                                        <p:tgtEl>
                                          <p:spTgt spid="8"/>
                                        </p:tgtEl>
                                      </p:cBhvr>
                                    </p:animEffect>
                                    <p:anim calcmode="lin" valueType="num">
                                      <p:cBhvr>
                                        <p:cTn id="12" dur="800" accel="100000">
                                          <p:stCondLst>
                                            <p:cond delay="200"/>
                                          </p:stCondLst>
                                        </p:cTn>
                                        <p:tgtEl>
                                          <p:spTgt spid="8"/>
                                        </p:tgtEl>
                                        <p:attrNameLst>
                                          <p:attrName>style.rotation</p:attrName>
                                        </p:attrNameLst>
                                      </p:cBhvr>
                                      <p:tavLst>
                                        <p:tav tm="0">
                                          <p:val>
                                            <p:fltVal val="0"/>
                                          </p:val>
                                        </p:tav>
                                        <p:tav tm="100000">
                                          <p:val>
                                            <p:fltVal val="-90"/>
                                          </p:val>
                                        </p:tav>
                                      </p:tavLst>
                                    </p:anim>
                                    <p:anim calcmode="lin" valueType="num">
                                      <p:cBhvr>
                                        <p:cTn id="13" dur="200" decel="100000"/>
                                        <p:tgtEl>
                                          <p:spTgt spid="8"/>
                                        </p:tgtEl>
                                        <p:attrNameLst>
                                          <p:attrName>ppt_x</p:attrName>
                                        </p:attrNameLst>
                                      </p:cBhvr>
                                      <p:tavLst>
                                        <p:tav tm="0">
                                          <p:val>
                                            <p:strVal val="ppt_x"/>
                                          </p:val>
                                        </p:tav>
                                        <p:tav tm="100000">
                                          <p:val>
                                            <p:strVal val="ppt_x-0.05"/>
                                          </p:val>
                                        </p:tav>
                                      </p:tavLst>
                                    </p:anim>
                                    <p:anim calcmode="lin" valueType="num">
                                      <p:cBhvr>
                                        <p:cTn id="14" dur="200" decel="100000"/>
                                        <p:tgtEl>
                                          <p:spTgt spid="8"/>
                                        </p:tgtEl>
                                        <p:attrNameLst>
                                          <p:attrName>ppt_y</p:attrName>
                                        </p:attrNameLst>
                                      </p:cBhvr>
                                      <p:tavLst>
                                        <p:tav tm="0">
                                          <p:val>
                                            <p:strVal val="ppt_y"/>
                                          </p:val>
                                        </p:tav>
                                        <p:tav tm="100000">
                                          <p:val>
                                            <p:strVal val="ppt_y+0.1"/>
                                          </p:val>
                                        </p:tav>
                                      </p:tavLst>
                                    </p:anim>
                                    <p:anim calcmode="lin" valueType="num">
                                      <p:cBhvr>
                                        <p:cTn id="15" dur="800" accel="100000">
                                          <p:stCondLst>
                                            <p:cond delay="200"/>
                                          </p:stCondLst>
                                        </p:cTn>
                                        <p:tgtEl>
                                          <p:spTgt spid="8"/>
                                        </p:tgtEl>
                                        <p:attrNameLst>
                                          <p:attrName>ppt_x</p:attrName>
                                        </p:attrNameLst>
                                      </p:cBhvr>
                                      <p:tavLst>
                                        <p:tav tm="0">
                                          <p:val>
                                            <p:strVal val="ppt_x"/>
                                          </p:val>
                                        </p:tav>
                                        <p:tav tm="100000">
                                          <p:val>
                                            <p:strVal val="ppt_x+0.4+0.05"/>
                                          </p:val>
                                        </p:tav>
                                      </p:tavLst>
                                    </p:anim>
                                    <p:anim calcmode="lin" valueType="num">
                                      <p:cBhvr>
                                        <p:cTn id="16" dur="800" accel="100000">
                                          <p:stCondLst>
                                            <p:cond delay="200"/>
                                          </p:stCondLst>
                                        </p:cTn>
                                        <p:tgtEl>
                                          <p:spTgt spid="8"/>
                                        </p:tgtEl>
                                        <p:attrNameLst>
                                          <p:attrName>ppt_y</p:attrName>
                                        </p:attrNameLst>
                                      </p:cBhvr>
                                      <p:tavLst>
                                        <p:tav tm="0">
                                          <p:val>
                                            <p:strVal val="ppt_y"/>
                                          </p:val>
                                        </p:tav>
                                        <p:tav tm="100000">
                                          <p:val>
                                            <p:strVal val="ppt_y-0.4-0.1"/>
                                          </p:val>
                                        </p:tav>
                                      </p:tavLst>
                                    </p:anim>
                                    <p:set>
                                      <p:cBhvr>
                                        <p:cTn id="17"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664899" y="2725615"/>
            <a:ext cx="6978086" cy="3560891"/>
          </a:xfrm>
        </p:spPr>
        <p:txBody>
          <a:bodyPr/>
          <a:lstStyle/>
          <a:p>
            <a:pPr marL="0" indent="0">
              <a:lnSpc>
                <a:spcPts val="3000"/>
              </a:lnSpc>
              <a:buNone/>
            </a:pPr>
            <a:r>
              <a:rPr lang="en-US" altLang="zh-CN" sz="2800" dirty="0"/>
              <a:t>10.2 </a:t>
            </a:r>
            <a:r>
              <a:rPr lang="zh-CN" altLang="zh-CN" sz="2800" dirty="0"/>
              <a:t>中断与数据共享问题</a:t>
            </a:r>
            <a:r>
              <a:rPr lang="zh-CN" altLang="en-US" sz="2800" dirty="0"/>
              <a:t>（重点）</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20</a:t>
            </a:fld>
            <a:endParaRPr lang="zh-CN" altLang="en-US" dirty="0"/>
          </a:p>
        </p:txBody>
      </p:sp>
    </p:spTree>
    <p:extLst>
      <p:ext uri="{BB962C8B-B14F-4D97-AF65-F5344CB8AC3E}">
        <p14:creationId xmlns:p14="http://schemas.microsoft.com/office/powerpoint/2010/main" val="127755164"/>
      </p:ext>
    </p:extLst>
  </p:cSld>
  <p:clrMapOvr>
    <a:masterClrMapping/>
  </p:clrMapOvr>
  <p:transition spd="med">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21</a:t>
            </a:fld>
            <a:endParaRPr lang="zh-CN" altLang="en-US" dirty="0"/>
          </a:p>
        </p:txBody>
      </p:sp>
      <p:sp>
        <p:nvSpPr>
          <p:cNvPr id="17" name="Rectangle 2"/>
          <p:cNvSpPr txBox="1">
            <a:spLocks noChangeArrowheads="1"/>
          </p:cNvSpPr>
          <p:nvPr/>
        </p:nvSpPr>
        <p:spPr bwMode="auto">
          <a:xfrm>
            <a:off x="609600" y="428626"/>
            <a:ext cx="8229600" cy="5619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i="0" u="none" strike="noStrike" kern="0" cap="none" spc="0" normalizeH="0" baseline="0" noProof="0" dirty="0">
                <a:ln>
                  <a:noFill/>
                </a:ln>
                <a:solidFill>
                  <a:srgbClr val="0000CC"/>
                </a:solidFill>
                <a:effectLst/>
                <a:uLnTx/>
                <a:uFillTx/>
                <a:ea typeface="黑体"/>
                <a:cs typeface="+mj-cs"/>
              </a:rPr>
              <a:t>内  容</a:t>
            </a:r>
          </a:p>
        </p:txBody>
      </p:sp>
      <p:sp>
        <p:nvSpPr>
          <p:cNvPr id="18" name="Rectangle 3"/>
          <p:cNvSpPr txBox="1">
            <a:spLocks noChangeArrowheads="1"/>
          </p:cNvSpPr>
          <p:nvPr/>
        </p:nvSpPr>
        <p:spPr bwMode="auto">
          <a:xfrm>
            <a:off x="2743200" y="1890713"/>
            <a:ext cx="3200400" cy="2667000"/>
          </a:xfrm>
          <a:prstGeom prst="rect">
            <a:avLst/>
          </a:prstGeom>
          <a:noFill/>
          <a:ln w="9525">
            <a:solidFill>
              <a:srgbClr val="00FF00"/>
            </a:solidFill>
            <a:miter lim="800000"/>
            <a:headEnd/>
            <a:tailEnd/>
          </a:ln>
          <a:effectLst/>
        </p:spPr>
        <p:txBody>
          <a:bodyPr vert="horz" wrap="square" lIns="91440" tIns="45720" rIns="91440" bIns="45720" numCol="1" anchor="ctr"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mj-lt"/>
                <a:ea typeface="宋体"/>
                <a:cs typeface="+mn-cs"/>
              </a:rPr>
              <a:t>中断基础知识</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mj-lt"/>
                <a:ea typeface="宋体"/>
                <a:cs typeface="+mn-cs"/>
              </a:rPr>
              <a:t>共享数据问题</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mj-lt"/>
                <a:ea typeface="宋体"/>
                <a:cs typeface="+mn-cs"/>
              </a:rPr>
              <a:t>中断延迟</a:t>
            </a:r>
          </a:p>
        </p:txBody>
      </p:sp>
      <p:sp>
        <p:nvSpPr>
          <p:cNvPr id="19" name="AutoShape 5"/>
          <p:cNvSpPr>
            <a:spLocks noChangeArrowheads="1"/>
          </p:cNvSpPr>
          <p:nvPr/>
        </p:nvSpPr>
        <p:spPr bwMode="auto">
          <a:xfrm>
            <a:off x="505619" y="4557712"/>
            <a:ext cx="8167041" cy="2220159"/>
          </a:xfrm>
          <a:prstGeom prst="roundRect">
            <a:avLst>
              <a:gd name="adj" fmla="val 4449"/>
            </a:avLst>
          </a:prstGeom>
          <a:solidFill>
            <a:srgbClr val="FFFFFF"/>
          </a:solidFill>
          <a:ln w="9525">
            <a:solidFill>
              <a:srgbClr val="3366FF"/>
            </a:solidFill>
            <a:round/>
            <a:headEnd/>
            <a:tailEnd/>
          </a:ln>
          <a:effectLst/>
        </p:spPr>
        <p:txBody>
          <a:bodyPr anchor="ctr"/>
          <a:lstStyle/>
          <a:p>
            <a:pPr fontAlgn="base">
              <a:spcBef>
                <a:spcPct val="0"/>
              </a:spcBef>
              <a:spcAft>
                <a:spcPct val="0"/>
              </a:spcAft>
              <a:defRPr/>
            </a:pPr>
            <a:r>
              <a:rPr lang="zh-CN" altLang="en-US" sz="2000" dirty="0">
                <a:solidFill>
                  <a:srgbClr val="000000"/>
                </a:solidFill>
                <a:latin typeface="+mj-lt"/>
              </a:rPr>
              <a:t>嵌入式系统在运行过程中，可能需要</a:t>
            </a:r>
            <a:r>
              <a:rPr lang="zh-CN" altLang="en-US" sz="2000" dirty="0">
                <a:solidFill>
                  <a:srgbClr val="0000CC"/>
                </a:solidFill>
                <a:latin typeface="+mj-lt"/>
              </a:rPr>
              <a:t>快速响应</a:t>
            </a:r>
            <a:r>
              <a:rPr lang="zh-CN" altLang="en-US" sz="2000" dirty="0">
                <a:solidFill>
                  <a:srgbClr val="000000"/>
                </a:solidFill>
                <a:latin typeface="+mj-lt"/>
              </a:rPr>
              <a:t>外部事件。如何才能够快速响应？</a:t>
            </a:r>
          </a:p>
          <a:p>
            <a:pPr fontAlgn="base">
              <a:spcBef>
                <a:spcPct val="0"/>
              </a:spcBef>
              <a:spcAft>
                <a:spcPct val="0"/>
              </a:spcAft>
              <a:defRPr/>
            </a:pPr>
            <a:r>
              <a:rPr lang="zh-CN" altLang="en-US" sz="2000" dirty="0">
                <a:solidFill>
                  <a:srgbClr val="000000"/>
                </a:solidFill>
                <a:latin typeface="+mj-lt"/>
              </a:rPr>
              <a:t>解决这个问题的一个方法就是使用查询方式</a:t>
            </a:r>
            <a:r>
              <a:rPr lang="en-US" altLang="zh-CN" sz="2000" dirty="0">
                <a:solidFill>
                  <a:srgbClr val="000000"/>
                </a:solidFill>
                <a:latin typeface="+mj-lt"/>
              </a:rPr>
              <a:t>;</a:t>
            </a:r>
          </a:p>
          <a:p>
            <a:pPr fontAlgn="base">
              <a:spcBef>
                <a:spcPct val="0"/>
              </a:spcBef>
              <a:spcAft>
                <a:spcPct val="0"/>
              </a:spcAft>
              <a:defRPr/>
            </a:pPr>
            <a:r>
              <a:rPr lang="zh-CN" altLang="en-US" sz="2000" dirty="0">
                <a:solidFill>
                  <a:srgbClr val="000000"/>
                </a:solidFill>
                <a:latin typeface="+mj-lt"/>
              </a:rPr>
              <a:t>查询会导致吞吐量降低、功耗增加；</a:t>
            </a:r>
          </a:p>
          <a:p>
            <a:pPr fontAlgn="base">
              <a:spcBef>
                <a:spcPct val="0"/>
              </a:spcBef>
              <a:spcAft>
                <a:spcPct val="0"/>
              </a:spcAft>
              <a:defRPr/>
            </a:pPr>
            <a:r>
              <a:rPr lang="zh-CN" altLang="en-US" sz="2000" dirty="0">
                <a:solidFill>
                  <a:srgbClr val="000000"/>
                </a:solidFill>
                <a:latin typeface="+mj-lt"/>
              </a:rPr>
              <a:t>另一个方案是</a:t>
            </a:r>
            <a:r>
              <a:rPr lang="zh-CN" altLang="en-US" sz="2000" dirty="0">
                <a:solidFill>
                  <a:srgbClr val="FF0000"/>
                </a:solidFill>
                <a:latin typeface="+mj-lt"/>
              </a:rPr>
              <a:t>中断</a:t>
            </a:r>
            <a:r>
              <a:rPr lang="en-US" altLang="zh-CN" sz="2000" dirty="0">
                <a:solidFill>
                  <a:srgbClr val="000000"/>
                </a:solidFill>
                <a:latin typeface="+mj-lt"/>
              </a:rPr>
              <a:t>;</a:t>
            </a:r>
          </a:p>
          <a:p>
            <a:pPr fontAlgn="base">
              <a:spcBef>
                <a:spcPct val="0"/>
              </a:spcBef>
              <a:spcAft>
                <a:spcPct val="0"/>
              </a:spcAft>
              <a:defRPr/>
            </a:pPr>
            <a:r>
              <a:rPr lang="zh-CN" altLang="en-US" sz="2000" dirty="0">
                <a:solidFill>
                  <a:srgbClr val="000000"/>
                </a:solidFill>
                <a:latin typeface="+mj-lt"/>
              </a:rPr>
              <a:t>然而，引入中断将导致软件设计更加复杂，同时也将引入数据共享等问题，必须对中断技术进行深入研究。</a:t>
            </a:r>
          </a:p>
        </p:txBody>
      </p:sp>
    </p:spTree>
    <p:extLst>
      <p:ext uri="{BB962C8B-B14F-4D97-AF65-F5344CB8AC3E}">
        <p14:creationId xmlns:p14="http://schemas.microsoft.com/office/powerpoint/2010/main" val="678284711"/>
      </p:ext>
    </p:extLst>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22</a:t>
            </a:fld>
            <a:endParaRPr lang="zh-CN" altLang="en-US" dirty="0"/>
          </a:p>
        </p:txBody>
      </p:sp>
      <p:sp>
        <p:nvSpPr>
          <p:cNvPr id="7" name="Rectangle 2"/>
          <p:cNvSpPr txBox="1">
            <a:spLocks noChangeArrowheads="1"/>
          </p:cNvSpPr>
          <p:nvPr/>
        </p:nvSpPr>
        <p:spPr bwMode="auto">
          <a:xfrm>
            <a:off x="609600" y="304800"/>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0" cap="none" spc="0" normalizeH="0" baseline="0" noProof="0" dirty="0">
                <a:ln>
                  <a:noFill/>
                </a:ln>
                <a:solidFill>
                  <a:srgbClr val="CC6600"/>
                </a:solidFill>
                <a:effectLst/>
                <a:uLnTx/>
                <a:uFillTx/>
                <a:ea typeface="黑体"/>
                <a:cs typeface="+mj-cs"/>
              </a:rPr>
              <a:t>中断基础知识</a:t>
            </a:r>
          </a:p>
        </p:txBody>
      </p:sp>
      <p:sp>
        <p:nvSpPr>
          <p:cNvPr id="8" name="Rectangle 3"/>
          <p:cNvSpPr txBox="1">
            <a:spLocks noChangeArrowheads="1"/>
          </p:cNvSpPr>
          <p:nvPr/>
        </p:nvSpPr>
        <p:spPr bwMode="auto">
          <a:xfrm>
            <a:off x="609600" y="1143000"/>
            <a:ext cx="8077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rPr>
              <a:t>当串口芯片收到来自串口的数据时，需要微处理器将其读入内存中，但如何告知微处理器？</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rPr>
              <a:t>微处理器如何才能及时感知并响应外围设备的服务请求？</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rPr>
              <a:t>为微处理器设置特殊的引脚，使得处理器可以及时感知到引脚上特定服务请求的发生；</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通过中断引脚接收中断请求（</a:t>
            </a:r>
            <a:r>
              <a:rPr kumimoji="1" lang="en-US" altLang="zh-CN" sz="2400" b="0" i="0" u="none" strike="noStrike" kern="0" cap="none" spc="0" normalizeH="0" baseline="0" noProof="0">
                <a:ln>
                  <a:noFill/>
                </a:ln>
                <a:solidFill>
                  <a:srgbClr val="FF00FF"/>
                </a:solidFill>
                <a:effectLst/>
                <a:uLnTx/>
                <a:uFillTx/>
                <a:latin typeface="+mj-lt"/>
                <a:ea typeface="宋体"/>
              </a:rPr>
              <a:t>IRQ</a:t>
            </a:r>
            <a:r>
              <a:rPr kumimoji="1" lang="zh-CN" altLang="en-US" sz="2400" b="0" i="0" u="none" strike="noStrike" kern="0" cap="none" spc="0" normalizeH="0" baseline="0" noProof="0">
                <a:ln>
                  <a:noFill/>
                </a:ln>
                <a:solidFill>
                  <a:srgbClr val="FF00FF"/>
                </a:solidFill>
                <a:effectLst/>
                <a:uLnTx/>
                <a:uFillTx/>
                <a:latin typeface="+mj-lt"/>
                <a:ea typeface="宋体"/>
              </a:rPr>
              <a:t>）；</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收到</a:t>
            </a:r>
            <a:r>
              <a:rPr kumimoji="1" lang="en-US" altLang="zh-CN" sz="2400" b="0" i="0" u="none" strike="noStrike" kern="0" cap="none" spc="0" normalizeH="0" baseline="0" noProof="0">
                <a:ln>
                  <a:noFill/>
                </a:ln>
                <a:solidFill>
                  <a:srgbClr val="FF00FF"/>
                </a:solidFill>
                <a:effectLst/>
                <a:uLnTx/>
                <a:uFillTx/>
                <a:latin typeface="+mj-lt"/>
                <a:ea typeface="宋体"/>
              </a:rPr>
              <a:t>IRQ</a:t>
            </a:r>
            <a:r>
              <a:rPr kumimoji="1" lang="zh-CN" altLang="en-US" sz="2400" b="0" i="0" u="none" strike="noStrike" kern="0" cap="none" spc="0" normalizeH="0" baseline="0" noProof="0">
                <a:ln>
                  <a:noFill/>
                </a:ln>
                <a:solidFill>
                  <a:srgbClr val="FF00FF"/>
                </a:solidFill>
                <a:effectLst/>
                <a:uLnTx/>
                <a:uFillTx/>
                <a:latin typeface="+mj-lt"/>
                <a:ea typeface="宋体"/>
              </a:rPr>
              <a:t>时，将下一条要执行的指令地址入栈，依照</a:t>
            </a:r>
            <a:r>
              <a:rPr kumimoji="1" lang="zh-CN" altLang="en-US" sz="2400" b="0" i="0" u="none" strike="noStrike" kern="0" cap="none" spc="0" normalizeH="0" baseline="0" noProof="0">
                <a:ln>
                  <a:noFill/>
                </a:ln>
                <a:solidFill>
                  <a:srgbClr val="292929"/>
                </a:solidFill>
                <a:effectLst/>
                <a:uLnTx/>
                <a:uFillTx/>
                <a:latin typeface="+mj-lt"/>
                <a:ea typeface="宋体"/>
              </a:rPr>
              <a:t>中断向量表</a:t>
            </a:r>
            <a:r>
              <a:rPr kumimoji="1" lang="zh-CN" altLang="en-US" sz="2400" b="0" i="0" u="none" strike="noStrike" kern="0" cap="none" spc="0" normalizeH="0" baseline="0" noProof="0">
                <a:ln>
                  <a:noFill/>
                </a:ln>
                <a:solidFill>
                  <a:srgbClr val="FF00FF"/>
                </a:solidFill>
                <a:effectLst/>
                <a:uLnTx/>
                <a:uFillTx/>
                <a:latin typeface="+mj-lt"/>
                <a:ea typeface="宋体"/>
              </a:rPr>
              <a:t>跳转到</a:t>
            </a:r>
            <a:r>
              <a:rPr kumimoji="1" lang="zh-CN" altLang="en-US" sz="2400" b="0" i="0" u="none" strike="noStrike" kern="0" cap="none" spc="0" normalizeH="0" baseline="0" noProof="0">
                <a:ln>
                  <a:noFill/>
                </a:ln>
                <a:solidFill>
                  <a:srgbClr val="292929"/>
                </a:solidFill>
                <a:effectLst/>
                <a:uLnTx/>
                <a:uFillTx/>
                <a:latin typeface="+mj-lt"/>
                <a:ea typeface="宋体"/>
              </a:rPr>
              <a:t>中断程序</a:t>
            </a:r>
            <a:r>
              <a:rPr kumimoji="1" lang="zh-CN" altLang="en-US" sz="2400" b="0" i="0" u="none" strike="noStrike" kern="0" cap="none" spc="0" normalizeH="0" baseline="0" noProof="0">
                <a:ln>
                  <a:noFill/>
                </a:ln>
                <a:solidFill>
                  <a:srgbClr val="FF00FF"/>
                </a:solidFill>
                <a:effectLst/>
                <a:uLnTx/>
                <a:uFillTx/>
                <a:latin typeface="+mj-lt"/>
                <a:ea typeface="宋体"/>
              </a:rPr>
              <a:t>（中断处理程序、中断服务程序）；</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0000CC"/>
                </a:solidFill>
                <a:effectLst/>
                <a:uLnTx/>
                <a:uFillTx/>
                <a:latin typeface="+mj-lt"/>
                <a:ea typeface="宋体"/>
              </a:rPr>
              <a:t>中断向量表、中断程序从何而来？</a:t>
            </a:r>
          </a:p>
        </p:txBody>
      </p:sp>
    </p:spTree>
    <p:extLst>
      <p:ext uri="{BB962C8B-B14F-4D97-AF65-F5344CB8AC3E}">
        <p14:creationId xmlns:p14="http://schemas.microsoft.com/office/powerpoint/2010/main" val="1840796726"/>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23</a:t>
            </a:fld>
            <a:endParaRPr lang="zh-CN" altLang="en-US" dirty="0"/>
          </a:p>
        </p:txBody>
      </p:sp>
      <p:sp>
        <p:nvSpPr>
          <p:cNvPr id="7" name="Rectangle 3"/>
          <p:cNvSpPr txBox="1">
            <a:spLocks noChangeArrowheads="1"/>
          </p:cNvSpPr>
          <p:nvPr/>
        </p:nvSpPr>
        <p:spPr bwMode="auto">
          <a:xfrm>
            <a:off x="609600" y="1143000"/>
            <a:ext cx="8077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Arial"/>
                <a:ea typeface="宋体"/>
                <a:cs typeface="+mn-cs"/>
              </a:rPr>
              <a:t>保存上下文  </a:t>
            </a:r>
            <a:r>
              <a:rPr kumimoji="1" lang="zh-CN" altLang="en-US" sz="2800" b="0" i="0" u="none" strike="noStrike" kern="0" cap="none" spc="0" normalizeH="0" baseline="0" noProof="0">
                <a:ln>
                  <a:noFill/>
                </a:ln>
                <a:solidFill>
                  <a:srgbClr val="0000FF"/>
                </a:solidFill>
                <a:effectLst/>
                <a:uLnTx/>
                <a:uFillTx/>
                <a:latin typeface="Arial"/>
                <a:ea typeface="宋体"/>
                <a:cs typeface="+mn-cs"/>
              </a:rPr>
              <a:t>将所有寄存器压栈</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Arial"/>
                <a:ea typeface="宋体"/>
                <a:cs typeface="+mn-cs"/>
              </a:rPr>
              <a:t>恢复上下文  </a:t>
            </a:r>
            <a:r>
              <a:rPr kumimoji="1" lang="zh-CN" altLang="en-US" sz="2800" b="0" i="0" u="none" strike="noStrike" kern="0" cap="none" spc="0" normalizeH="0" baseline="0" noProof="0">
                <a:ln>
                  <a:noFill/>
                </a:ln>
                <a:solidFill>
                  <a:srgbClr val="0000FF"/>
                </a:solidFill>
                <a:effectLst/>
                <a:uLnTx/>
                <a:uFillTx/>
                <a:latin typeface="Arial"/>
                <a:ea typeface="宋体"/>
                <a:cs typeface="+mn-cs"/>
              </a:rPr>
              <a:t>中断程序结束后弹栈</a:t>
            </a:r>
            <a:endParaRPr kumimoji="1" lang="zh-CN" altLang="en-US" sz="2800" b="0" i="0" u="none" strike="noStrike" kern="0" cap="none" spc="0" normalizeH="0" baseline="0" noProof="0" dirty="0">
              <a:ln>
                <a:noFill/>
              </a:ln>
              <a:solidFill>
                <a:srgbClr val="0000FF"/>
              </a:solidFill>
              <a:effectLst/>
              <a:uLnTx/>
              <a:uFillTx/>
              <a:latin typeface="Arial"/>
              <a:ea typeface="宋体"/>
              <a:cs typeface="+mn-cs"/>
            </a:endParaRPr>
          </a:p>
        </p:txBody>
      </p:sp>
    </p:spTree>
    <p:extLst>
      <p:ext uri="{BB962C8B-B14F-4D97-AF65-F5344CB8AC3E}">
        <p14:creationId xmlns:p14="http://schemas.microsoft.com/office/powerpoint/2010/main" val="673972792"/>
      </p:ext>
    </p:extLst>
  </p:cSld>
  <p:clrMapOvr>
    <a:masterClrMapping/>
  </p:clrMapOvr>
  <p:transition spd="med">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24</a:t>
            </a:fld>
            <a:endParaRPr lang="zh-CN" altLang="en-US" dirty="0"/>
          </a:p>
        </p:txBody>
      </p:sp>
      <p:sp>
        <p:nvSpPr>
          <p:cNvPr id="7" name="Rectangle 3"/>
          <p:cNvSpPr txBox="1">
            <a:spLocks noChangeArrowheads="1"/>
          </p:cNvSpPr>
          <p:nvPr/>
        </p:nvSpPr>
        <p:spPr bwMode="auto">
          <a:xfrm>
            <a:off x="609600" y="1143000"/>
            <a:ext cx="80772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mj-lt"/>
                <a:ea typeface="宋体"/>
              </a:rPr>
              <a:t>禁止中断</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mj-lt"/>
                <a:ea typeface="宋体"/>
              </a:rPr>
              <a:t>系统做某些处理的时候不应该响应中断，如任务代码中要读取变量</a:t>
            </a:r>
            <a:r>
              <a:rPr kumimoji="1" lang="en-US" altLang="zh-CN" sz="2000" b="0" i="0" u="none" strike="noStrike" kern="0" cap="none" spc="0" normalizeH="0" baseline="0" noProof="0" dirty="0">
                <a:ln>
                  <a:noFill/>
                </a:ln>
                <a:solidFill>
                  <a:srgbClr val="FF00FF"/>
                </a:solidFill>
                <a:effectLst/>
                <a:uLnTx/>
                <a:uFillTx/>
                <a:latin typeface="+mj-lt"/>
                <a:ea typeface="宋体"/>
              </a:rPr>
              <a:t>A</a:t>
            </a:r>
            <a:r>
              <a:rPr kumimoji="1" lang="zh-CN" altLang="en-US" sz="2000" b="0" i="0" u="none" strike="noStrike" kern="0" cap="none" spc="0" normalizeH="0" baseline="0" noProof="0" dirty="0">
                <a:ln>
                  <a:noFill/>
                </a:ln>
                <a:solidFill>
                  <a:srgbClr val="FF00FF"/>
                </a:solidFill>
                <a:effectLst/>
                <a:uLnTx/>
                <a:uFillTx/>
                <a:latin typeface="+mj-lt"/>
                <a:ea typeface="宋体"/>
              </a:rPr>
              <a:t>的值，而中断程序向</a:t>
            </a:r>
            <a:r>
              <a:rPr kumimoji="1" lang="en-US" altLang="zh-CN" sz="2000" b="0" i="0" u="none" strike="noStrike" kern="0" cap="none" spc="0" normalizeH="0" baseline="0" noProof="0" dirty="0">
                <a:ln>
                  <a:noFill/>
                </a:ln>
                <a:solidFill>
                  <a:srgbClr val="FF00FF"/>
                </a:solidFill>
                <a:effectLst/>
                <a:uLnTx/>
                <a:uFillTx/>
                <a:latin typeface="+mj-lt"/>
                <a:ea typeface="宋体"/>
              </a:rPr>
              <a:t>A</a:t>
            </a:r>
            <a:r>
              <a:rPr kumimoji="1" lang="zh-CN" altLang="en-US" sz="2000" b="0" i="0" u="none" strike="noStrike" kern="0" cap="none" spc="0" normalizeH="0" baseline="0" noProof="0" dirty="0">
                <a:ln>
                  <a:noFill/>
                </a:ln>
                <a:solidFill>
                  <a:srgbClr val="FF00FF"/>
                </a:solidFill>
                <a:effectLst/>
                <a:uLnTx/>
                <a:uFillTx/>
                <a:latin typeface="+mj-lt"/>
                <a:ea typeface="宋体"/>
              </a:rPr>
              <a:t>写入数据，读取时应该禁止写中断；</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mj-lt"/>
                <a:ea typeface="宋体"/>
              </a:rPr>
              <a:t>为了解决共享数据等问题，提高可靠性，应该屏蔽掉中断；</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mj-lt"/>
                <a:ea typeface="宋体"/>
              </a:rPr>
              <a:t>设置寄存器状态来禁止中断，或者忽略某一个中断；</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mj-lt"/>
                <a:ea typeface="宋体"/>
              </a:rPr>
              <a:t>不可屏蔽中断</a:t>
            </a:r>
            <a:r>
              <a:rPr kumimoji="1" lang="en-US" altLang="zh-CN" sz="2400" b="0" i="0" u="none" strike="noStrike" kern="0" cap="none" spc="0" normalizeH="0" baseline="0" noProof="0" dirty="0">
                <a:ln>
                  <a:noFill/>
                </a:ln>
                <a:solidFill>
                  <a:srgbClr val="000099"/>
                </a:solidFill>
                <a:effectLst/>
                <a:uLnTx/>
                <a:uFillTx/>
                <a:latin typeface="+mj-lt"/>
                <a:ea typeface="宋体"/>
              </a:rPr>
              <a:t>NMI </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mj-lt"/>
                <a:ea typeface="宋体"/>
              </a:rPr>
              <a:t>有些中断是不应被屏蔽的，其要处理超出常规处理范围的事件，如电源故障、核泄漏等；</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mj-lt"/>
                <a:ea typeface="宋体"/>
              </a:rPr>
              <a:t>不可屏蔽是指其不受一般总中断开关的影响，但有的处理器也提供专用</a:t>
            </a:r>
            <a:r>
              <a:rPr kumimoji="1" lang="en-US" altLang="zh-CN" sz="2000" b="0" i="0" u="none" strike="noStrike" kern="0" cap="none" spc="0" normalizeH="0" baseline="0" noProof="0" dirty="0">
                <a:ln>
                  <a:noFill/>
                </a:ln>
                <a:solidFill>
                  <a:srgbClr val="FF00FF"/>
                </a:solidFill>
                <a:effectLst/>
                <a:uLnTx/>
                <a:uFillTx/>
                <a:latin typeface="+mj-lt"/>
                <a:ea typeface="宋体"/>
              </a:rPr>
              <a:t>NMI</a:t>
            </a:r>
            <a:r>
              <a:rPr kumimoji="1" lang="zh-CN" altLang="en-US" sz="2000" b="0" i="0" u="none" strike="noStrike" kern="0" cap="none" spc="0" normalizeH="0" baseline="0" noProof="0" dirty="0">
                <a:ln>
                  <a:noFill/>
                </a:ln>
                <a:solidFill>
                  <a:srgbClr val="FF00FF"/>
                </a:solidFill>
                <a:effectLst/>
                <a:uLnTx/>
                <a:uFillTx/>
                <a:latin typeface="+mj-lt"/>
                <a:ea typeface="宋体"/>
              </a:rPr>
              <a:t>中断管理器，允许</a:t>
            </a:r>
            <a:r>
              <a:rPr kumimoji="1" lang="en-US" altLang="zh-CN" sz="2000" b="0" i="0" u="none" strike="noStrike" kern="0" cap="none" spc="0" normalizeH="0" baseline="0" noProof="0" dirty="0">
                <a:ln>
                  <a:noFill/>
                </a:ln>
                <a:solidFill>
                  <a:srgbClr val="FF00FF"/>
                </a:solidFill>
                <a:effectLst/>
                <a:uLnTx/>
                <a:uFillTx/>
                <a:latin typeface="+mj-lt"/>
                <a:ea typeface="宋体"/>
              </a:rPr>
              <a:t>NMI</a:t>
            </a:r>
            <a:r>
              <a:rPr kumimoji="1" lang="zh-CN" altLang="en-US" sz="2000" b="0" i="0" u="none" strike="noStrike" kern="0" cap="none" spc="0" normalizeH="0" baseline="0" noProof="0" dirty="0">
                <a:ln>
                  <a:noFill/>
                </a:ln>
                <a:solidFill>
                  <a:srgbClr val="FF00FF"/>
                </a:solidFill>
                <a:effectLst/>
                <a:uLnTx/>
                <a:uFillTx/>
                <a:latin typeface="+mj-lt"/>
                <a:ea typeface="宋体"/>
              </a:rPr>
              <a:t>被屏蔽；</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mj-lt"/>
                <a:ea typeface="宋体"/>
              </a:rPr>
              <a:t>既然无法屏蔽，那么应避免其与任务代码的数据共享等问题。</a:t>
            </a:r>
          </a:p>
        </p:txBody>
      </p:sp>
    </p:spTree>
    <p:extLst>
      <p:ext uri="{BB962C8B-B14F-4D97-AF65-F5344CB8AC3E}">
        <p14:creationId xmlns:p14="http://schemas.microsoft.com/office/powerpoint/2010/main" val="385981451"/>
      </p:ext>
    </p:extLst>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25</a:t>
            </a:fld>
            <a:endParaRPr lang="zh-CN" altLang="en-US" dirty="0"/>
          </a:p>
        </p:txBody>
      </p:sp>
      <p:sp>
        <p:nvSpPr>
          <p:cNvPr id="7" name="Rectangle 3"/>
          <p:cNvSpPr txBox="1">
            <a:spLocks noChangeArrowheads="1"/>
          </p:cNvSpPr>
          <p:nvPr/>
        </p:nvSpPr>
        <p:spPr bwMode="auto">
          <a:xfrm>
            <a:off x="609600" y="1143000"/>
            <a:ext cx="78486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a:ln>
                  <a:noFill/>
                </a:ln>
                <a:solidFill>
                  <a:srgbClr val="000099"/>
                </a:solidFill>
                <a:effectLst/>
                <a:uLnTx/>
                <a:uFillTx/>
                <a:latin typeface="+mj-lt"/>
                <a:ea typeface="宋体"/>
              </a:rPr>
              <a:t>一些常见的问题</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mj-lt"/>
                <a:ea typeface="宋体"/>
              </a:rPr>
              <a:t>中断发生时，微处理器如何获知到哪里找中断程序？</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1800" b="0" i="0" u="none" strike="noStrike" kern="0" cap="none" spc="0" normalizeH="0" baseline="0" noProof="0">
                <a:ln>
                  <a:noFill/>
                </a:ln>
                <a:solidFill>
                  <a:srgbClr val="000000"/>
                </a:solidFill>
                <a:effectLst/>
                <a:uLnTx/>
                <a:uFillTx/>
                <a:latin typeface="+mj-lt"/>
                <a:ea typeface="宋体"/>
              </a:rPr>
              <a:t>不同处理器有不同的处理机制，但类似的都有映射机制；</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en-US" altLang="zh-CN" sz="1800" b="0" i="0" u="none" strike="noStrike" kern="0" cap="none" spc="0" normalizeH="0" baseline="0" noProof="0">
                <a:ln>
                  <a:noFill/>
                </a:ln>
                <a:solidFill>
                  <a:srgbClr val="000000"/>
                </a:solidFill>
                <a:effectLst/>
                <a:uLnTx/>
                <a:uFillTx/>
                <a:latin typeface="+mj-lt"/>
                <a:ea typeface="宋体"/>
              </a:rPr>
              <a:t>51</a:t>
            </a:r>
            <a:r>
              <a:rPr kumimoji="1" lang="zh-CN" altLang="en-US" sz="1800" b="0" i="0" u="none" strike="noStrike" kern="0" cap="none" spc="0" normalizeH="0" baseline="0" noProof="0">
                <a:ln>
                  <a:noFill/>
                </a:ln>
                <a:solidFill>
                  <a:srgbClr val="000000"/>
                </a:solidFill>
                <a:effectLst/>
                <a:uLnTx/>
                <a:uFillTx/>
                <a:latin typeface="+mj-lt"/>
                <a:ea typeface="宋体"/>
              </a:rPr>
              <a:t>系列将特定引脚中断转到固定地址；</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1800" b="0" i="0" u="none" strike="noStrike" kern="0" cap="none" spc="0" normalizeH="0" baseline="0" noProof="0">
                <a:ln>
                  <a:noFill/>
                </a:ln>
                <a:solidFill>
                  <a:srgbClr val="000000"/>
                </a:solidFill>
                <a:effectLst/>
                <a:uLnTx/>
                <a:uFillTx/>
                <a:latin typeface="+mj-lt"/>
                <a:ea typeface="宋体"/>
              </a:rPr>
              <a:t>复杂一些，可以在内存中放置一个中断向量表，一条记录就是一个中断及其对应的地址；</a:t>
            </a:r>
          </a:p>
        </p:txBody>
      </p:sp>
    </p:spTree>
    <p:extLst>
      <p:ext uri="{BB962C8B-B14F-4D97-AF65-F5344CB8AC3E}">
        <p14:creationId xmlns:p14="http://schemas.microsoft.com/office/powerpoint/2010/main" val="4138815122"/>
      </p:ext>
    </p:extLst>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26</a:t>
            </a:fld>
            <a:endParaRPr lang="zh-CN" altLang="en-US" dirty="0"/>
          </a:p>
        </p:txBody>
      </p:sp>
      <p:sp>
        <p:nvSpPr>
          <p:cNvPr id="7" name="Rectangle 2"/>
          <p:cNvSpPr txBox="1">
            <a:spLocks noChangeArrowheads="1"/>
          </p:cNvSpPr>
          <p:nvPr/>
        </p:nvSpPr>
        <p:spPr bwMode="auto">
          <a:xfrm>
            <a:off x="609600" y="609600"/>
            <a:ext cx="82296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i="0" u="none" strike="noStrike" kern="0" cap="none" spc="0" normalizeH="0" baseline="0" noProof="0">
                <a:ln>
                  <a:noFill/>
                </a:ln>
                <a:solidFill>
                  <a:srgbClr val="CC6600"/>
                </a:solidFill>
                <a:effectLst/>
                <a:uLnTx/>
                <a:uFillTx/>
                <a:ea typeface="黑体"/>
                <a:cs typeface="+mj-cs"/>
              </a:rPr>
              <a:t>一些常见问题</a:t>
            </a:r>
          </a:p>
        </p:txBody>
      </p:sp>
      <p:sp>
        <p:nvSpPr>
          <p:cNvPr id="8" name="Rectangle 3"/>
          <p:cNvSpPr txBox="1">
            <a:spLocks noChangeArrowheads="1"/>
          </p:cNvSpPr>
          <p:nvPr/>
        </p:nvSpPr>
        <p:spPr bwMode="auto">
          <a:xfrm>
            <a:off x="609600" y="11430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en-US" altLang="zh-CN" sz="2400" b="0" i="0" u="none" strike="noStrike" kern="0" cap="none" spc="0" normalizeH="0" baseline="0" noProof="0">
                <a:ln>
                  <a:noFill/>
                </a:ln>
                <a:solidFill>
                  <a:srgbClr val="FF00FF"/>
                </a:solidFill>
                <a:effectLst/>
                <a:uLnTx/>
                <a:uFillTx/>
                <a:latin typeface="+mj-lt"/>
                <a:ea typeface="宋体"/>
              </a:rPr>
              <a:t>CPU</a:t>
            </a:r>
            <a:r>
              <a:rPr kumimoji="1" lang="zh-CN" altLang="en-US" sz="2400" b="0" i="0" u="none" strike="noStrike" kern="0" cap="none" spc="0" normalizeH="0" baseline="0" noProof="0">
                <a:ln>
                  <a:noFill/>
                </a:ln>
                <a:solidFill>
                  <a:srgbClr val="FF00FF"/>
                </a:solidFill>
                <a:effectLst/>
                <a:uLnTx/>
                <a:uFillTx/>
                <a:latin typeface="+mj-lt"/>
                <a:ea typeface="宋体"/>
              </a:rPr>
              <a:t>是如何探测到中断请求的？ </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每一条指令执行结束，</a:t>
            </a:r>
            <a:r>
              <a:rPr kumimoji="1" lang="en-US" altLang="zh-CN" sz="2000" b="0" i="0" u="none" strike="noStrike" kern="0" cap="none" spc="0" normalizeH="0" baseline="0" noProof="0">
                <a:ln>
                  <a:noFill/>
                </a:ln>
                <a:solidFill>
                  <a:srgbClr val="000000"/>
                </a:solidFill>
                <a:effectLst/>
                <a:uLnTx/>
                <a:uFillTx/>
                <a:latin typeface="+mj-lt"/>
                <a:ea typeface="宋体"/>
              </a:rPr>
              <a:t>CPU</a:t>
            </a:r>
            <a:r>
              <a:rPr kumimoji="1" lang="zh-CN" altLang="en-US" sz="2000" b="0" i="0" u="none" strike="noStrike" kern="0" cap="none" spc="0" normalizeH="0" baseline="0" noProof="0">
                <a:ln>
                  <a:noFill/>
                </a:ln>
                <a:solidFill>
                  <a:srgbClr val="000000"/>
                </a:solidFill>
                <a:effectLst/>
                <a:uLnTx/>
                <a:uFillTx/>
                <a:latin typeface="+mj-lt"/>
                <a:ea typeface="宋体"/>
              </a:rPr>
              <a:t>都要查询是否有中断请求发生；</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en-US" altLang="zh-CN" sz="2000" b="0" i="0" u="none" strike="noStrike" kern="0" cap="none" spc="0" normalizeH="0" baseline="0" noProof="0">
                <a:ln>
                  <a:noFill/>
                </a:ln>
                <a:solidFill>
                  <a:srgbClr val="0000CC"/>
                </a:solidFill>
                <a:effectLst/>
                <a:uLnTx/>
                <a:uFillTx/>
                <a:latin typeface="+mj-lt"/>
                <a:ea typeface="宋体"/>
              </a:rPr>
              <a:t>8086</a:t>
            </a:r>
            <a:r>
              <a:rPr kumimoji="1" lang="zh-CN" altLang="en-US" sz="2000" b="0" i="0" u="none" strike="noStrike" kern="0" cap="none" spc="0" normalizeH="0" baseline="0" noProof="0">
                <a:ln>
                  <a:noFill/>
                </a:ln>
                <a:solidFill>
                  <a:srgbClr val="0000CC"/>
                </a:solidFill>
                <a:effectLst/>
                <a:uLnTx/>
                <a:uFillTx/>
                <a:latin typeface="+mj-lt"/>
                <a:ea typeface="宋体"/>
              </a:rPr>
              <a:t>中</a:t>
            </a:r>
            <a:r>
              <a:rPr kumimoji="1" lang="en-US" altLang="zh-CN" sz="2000" b="0" i="0" u="none" strike="noStrike" kern="0" cap="none" spc="0" normalizeH="0" baseline="0" noProof="0">
                <a:ln>
                  <a:noFill/>
                </a:ln>
                <a:solidFill>
                  <a:srgbClr val="0000CC"/>
                </a:solidFill>
                <a:effectLst/>
                <a:uLnTx/>
                <a:uFillTx/>
                <a:latin typeface="+mj-lt"/>
                <a:ea typeface="宋体"/>
              </a:rPr>
              <a:t>CPU</a:t>
            </a:r>
            <a:r>
              <a:rPr kumimoji="1" lang="zh-CN" altLang="en-US" sz="2000" b="0" i="0" u="none" strike="noStrike" kern="0" cap="none" spc="0" normalizeH="0" baseline="0" noProof="0">
                <a:ln>
                  <a:noFill/>
                </a:ln>
                <a:solidFill>
                  <a:srgbClr val="0000CC"/>
                </a:solidFill>
                <a:effectLst/>
                <a:uLnTx/>
                <a:uFillTx/>
                <a:latin typeface="+mj-lt"/>
                <a:ea typeface="宋体"/>
              </a:rPr>
              <a:t>查询的顺序是：</a:t>
            </a:r>
            <a:r>
              <a:rPr kumimoji="1" lang="zh-CN" altLang="en-US" sz="2000" b="0" i="0" u="none" strike="noStrike" kern="0" cap="none" spc="0" normalizeH="0" baseline="0" noProof="0">
                <a:ln>
                  <a:noFill/>
                </a:ln>
                <a:solidFill>
                  <a:srgbClr val="000000"/>
                </a:solidFill>
                <a:effectLst/>
                <a:uLnTx/>
                <a:uFillTx/>
                <a:latin typeface="+mj-lt"/>
                <a:ea typeface="宋体"/>
              </a:rPr>
              <a:t>被</a:t>
            </a:r>
            <a:r>
              <a:rPr kumimoji="1" lang="en-US" altLang="zh-CN" sz="2000" b="0" i="0" u="none" strike="noStrike" kern="0" cap="none" spc="0" normalizeH="0" baseline="0" noProof="0">
                <a:ln>
                  <a:noFill/>
                </a:ln>
                <a:solidFill>
                  <a:srgbClr val="000000"/>
                </a:solidFill>
                <a:effectLst/>
                <a:uLnTx/>
                <a:uFillTx/>
                <a:latin typeface="+mj-lt"/>
                <a:ea typeface="宋体"/>
              </a:rPr>
              <a:t>0</a:t>
            </a:r>
            <a:r>
              <a:rPr kumimoji="1" lang="zh-CN" altLang="en-US" sz="2000" b="0" i="0" u="none" strike="noStrike" kern="0" cap="none" spc="0" normalizeH="0" baseline="0" noProof="0">
                <a:ln>
                  <a:noFill/>
                </a:ln>
                <a:solidFill>
                  <a:srgbClr val="000000"/>
                </a:solidFill>
                <a:effectLst/>
                <a:uLnTx/>
                <a:uFillTx/>
                <a:latin typeface="+mj-lt"/>
                <a:ea typeface="宋体"/>
              </a:rPr>
              <a:t>除中断</a:t>
            </a:r>
            <a:r>
              <a:rPr kumimoji="1" lang="zh-CN" altLang="en-US" sz="2000" b="0" i="0" u="none" strike="noStrike" kern="0" cap="none" spc="0" normalizeH="0" baseline="0" noProof="0">
                <a:ln>
                  <a:noFill/>
                </a:ln>
                <a:solidFill>
                  <a:srgbClr val="00CC00"/>
                </a:solidFill>
                <a:effectLst/>
                <a:uLnTx/>
                <a:uFillTx/>
                <a:latin typeface="+mj-lt"/>
                <a:ea typeface="宋体"/>
                <a:sym typeface="Wingdings" pitchFamily="2" charset="2"/>
              </a:rPr>
              <a:t></a:t>
            </a:r>
            <a:r>
              <a:rPr kumimoji="1" lang="zh-CN" altLang="en-US" sz="2000" b="0" i="0" u="none" strike="noStrike" kern="0" cap="none" spc="0" normalizeH="0" baseline="0" noProof="0">
                <a:ln>
                  <a:noFill/>
                </a:ln>
                <a:solidFill>
                  <a:srgbClr val="000000"/>
                </a:solidFill>
                <a:effectLst/>
                <a:uLnTx/>
                <a:uFillTx/>
                <a:latin typeface="+mj-lt"/>
                <a:ea typeface="宋体"/>
              </a:rPr>
              <a:t>溢出中断</a:t>
            </a:r>
            <a:r>
              <a:rPr kumimoji="1" lang="zh-CN" altLang="en-US" sz="2000" b="0" i="0" u="none" strike="noStrike" kern="0" cap="none" spc="0" normalizeH="0" baseline="0" noProof="0">
                <a:ln>
                  <a:noFill/>
                </a:ln>
                <a:solidFill>
                  <a:srgbClr val="00CC00"/>
                </a:solidFill>
                <a:effectLst/>
                <a:uLnTx/>
                <a:uFillTx/>
                <a:latin typeface="+mj-lt"/>
                <a:ea typeface="宋体"/>
                <a:sym typeface="Wingdings" pitchFamily="2" charset="2"/>
              </a:rPr>
              <a:t></a:t>
            </a:r>
            <a:r>
              <a:rPr kumimoji="1" lang="zh-CN" altLang="en-US" sz="2000" b="0" i="0" u="none" strike="noStrike" kern="0" cap="none" spc="0" normalizeH="0" baseline="0" noProof="0">
                <a:ln>
                  <a:noFill/>
                </a:ln>
                <a:solidFill>
                  <a:srgbClr val="000000"/>
                </a:solidFill>
                <a:effectLst/>
                <a:uLnTx/>
                <a:uFillTx/>
                <a:latin typeface="+mj-lt"/>
                <a:ea typeface="宋体"/>
              </a:rPr>
              <a:t> </a:t>
            </a:r>
            <a:r>
              <a:rPr kumimoji="1" lang="en-US" altLang="zh-CN" sz="2000" b="0" i="0" u="none" strike="noStrike" kern="0" cap="none" spc="0" normalizeH="0" baseline="0" noProof="0">
                <a:ln>
                  <a:noFill/>
                </a:ln>
                <a:solidFill>
                  <a:srgbClr val="000000"/>
                </a:solidFill>
                <a:effectLst/>
                <a:uLnTx/>
                <a:uFillTx/>
                <a:latin typeface="+mj-lt"/>
                <a:ea typeface="宋体"/>
              </a:rPr>
              <a:t>INT n</a:t>
            </a:r>
            <a:r>
              <a:rPr kumimoji="1" lang="zh-CN" altLang="en-US" sz="2000" b="0" i="0" u="none" strike="noStrike" kern="0" cap="none" spc="0" normalizeH="0" baseline="0" noProof="0">
                <a:ln>
                  <a:noFill/>
                </a:ln>
                <a:solidFill>
                  <a:srgbClr val="000000"/>
                </a:solidFill>
                <a:effectLst/>
                <a:uLnTx/>
                <a:uFillTx/>
                <a:latin typeface="+mj-lt"/>
                <a:ea typeface="宋体"/>
              </a:rPr>
              <a:t>中断</a:t>
            </a:r>
            <a:r>
              <a:rPr kumimoji="1" lang="zh-CN" altLang="en-US" sz="2000" b="0" i="0" u="none" strike="noStrike" kern="0" cap="none" spc="0" normalizeH="0" baseline="0" noProof="0">
                <a:ln>
                  <a:noFill/>
                </a:ln>
                <a:solidFill>
                  <a:srgbClr val="00CC00"/>
                </a:solidFill>
                <a:effectLst/>
                <a:uLnTx/>
                <a:uFillTx/>
                <a:latin typeface="+mj-lt"/>
                <a:ea typeface="宋体"/>
                <a:sym typeface="Wingdings" pitchFamily="2" charset="2"/>
              </a:rPr>
              <a:t></a:t>
            </a:r>
            <a:r>
              <a:rPr kumimoji="1" lang="zh-CN" altLang="en-US" sz="2000" b="0" i="0" u="none" strike="noStrike" kern="0" cap="none" spc="0" normalizeH="0" baseline="0" noProof="0">
                <a:ln>
                  <a:noFill/>
                </a:ln>
                <a:solidFill>
                  <a:srgbClr val="000000"/>
                </a:solidFill>
                <a:effectLst/>
                <a:uLnTx/>
                <a:uFillTx/>
                <a:latin typeface="+mj-lt"/>
                <a:ea typeface="宋体"/>
              </a:rPr>
              <a:t> </a:t>
            </a:r>
            <a:r>
              <a:rPr kumimoji="1" lang="en-US" altLang="zh-CN" sz="2000" b="0" i="0" u="none" strike="noStrike" kern="0" cap="none" spc="0" normalizeH="0" baseline="0" noProof="0">
                <a:ln>
                  <a:noFill/>
                </a:ln>
                <a:solidFill>
                  <a:srgbClr val="000000"/>
                </a:solidFill>
                <a:effectLst/>
                <a:uLnTx/>
                <a:uFillTx/>
                <a:latin typeface="+mj-lt"/>
                <a:ea typeface="宋体"/>
              </a:rPr>
              <a:t>NMI </a:t>
            </a:r>
            <a:r>
              <a:rPr kumimoji="1" lang="en-US" altLang="zh-CN" sz="2000" b="0" i="0" u="none" strike="noStrike" kern="0" cap="none" spc="0" normalizeH="0" baseline="0" noProof="0">
                <a:ln>
                  <a:noFill/>
                </a:ln>
                <a:solidFill>
                  <a:srgbClr val="00CC00"/>
                </a:solidFill>
                <a:effectLst/>
                <a:uLnTx/>
                <a:uFillTx/>
                <a:latin typeface="+mj-lt"/>
                <a:ea typeface="宋体"/>
                <a:sym typeface="Wingdings" pitchFamily="2" charset="2"/>
              </a:rPr>
              <a:t></a:t>
            </a:r>
            <a:r>
              <a:rPr kumimoji="1" lang="zh-CN" altLang="en-US" sz="2000" b="0" i="0" u="none" strike="noStrike" kern="0" cap="none" spc="0" normalizeH="0" baseline="0" noProof="0">
                <a:ln>
                  <a:noFill/>
                </a:ln>
                <a:solidFill>
                  <a:srgbClr val="000000"/>
                </a:solidFill>
                <a:effectLst/>
                <a:uLnTx/>
                <a:uFillTx/>
                <a:latin typeface="+mj-lt"/>
                <a:ea typeface="宋体"/>
              </a:rPr>
              <a:t>最后是单步中断；</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如何知道中断向量表在什么地方？</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有些处理器中，中断向量表总在一个地方，如</a:t>
            </a:r>
            <a:r>
              <a:rPr kumimoji="1" lang="en-US" altLang="zh-CN" sz="2000" b="0" i="0" u="none" strike="noStrike" kern="0" cap="none" spc="0" normalizeH="0" baseline="0" noProof="0">
                <a:ln>
                  <a:noFill/>
                </a:ln>
                <a:solidFill>
                  <a:srgbClr val="000000"/>
                </a:solidFill>
                <a:effectLst/>
                <a:uLnTx/>
                <a:uFillTx/>
                <a:latin typeface="+mj-lt"/>
                <a:ea typeface="宋体"/>
              </a:rPr>
              <a:t>80186</a:t>
            </a:r>
            <a:r>
              <a:rPr kumimoji="1" lang="zh-CN" altLang="en-US" sz="2000" b="0" i="0" u="none" strike="noStrike" kern="0" cap="none" spc="0" normalizeH="0" baseline="0" noProof="0">
                <a:ln>
                  <a:noFill/>
                </a:ln>
                <a:solidFill>
                  <a:srgbClr val="000000"/>
                </a:solidFill>
                <a:effectLst/>
                <a:uLnTx/>
                <a:uFillTx/>
                <a:latin typeface="+mj-lt"/>
                <a:ea typeface="宋体"/>
              </a:rPr>
              <a:t>的中断向量表总在</a:t>
            </a:r>
            <a:r>
              <a:rPr kumimoji="1" lang="en-US" altLang="zh-CN" sz="2000" b="0" i="0" u="none" strike="noStrike" kern="0" cap="none" spc="0" normalizeH="0" baseline="0" noProof="0">
                <a:ln>
                  <a:noFill/>
                </a:ln>
                <a:solidFill>
                  <a:srgbClr val="000000"/>
                </a:solidFill>
                <a:effectLst/>
                <a:uLnTx/>
                <a:uFillTx/>
                <a:latin typeface="+mj-lt"/>
                <a:ea typeface="宋体"/>
              </a:rPr>
              <a:t>0x00000</a:t>
            </a:r>
            <a:r>
              <a:rPr kumimoji="1" lang="zh-CN" altLang="en-US" sz="2000" b="0" i="0" u="none" strike="noStrike" kern="0" cap="none" spc="0" normalizeH="0" baseline="0" noProof="0">
                <a:ln>
                  <a:noFill/>
                </a:ln>
                <a:solidFill>
                  <a:srgbClr val="000000"/>
                </a:solidFill>
                <a:effectLst/>
                <a:uLnTx/>
                <a:uFillTx/>
                <a:latin typeface="+mj-lt"/>
                <a:ea typeface="宋体"/>
              </a:rPr>
              <a:t>处；</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有些处理器中，</a:t>
            </a:r>
            <a:r>
              <a:rPr kumimoji="1" lang="en-US" altLang="zh-CN" sz="2000" b="0" i="0" u="none" strike="noStrike" kern="0" cap="none" spc="0" normalizeH="0" baseline="0" noProof="0">
                <a:ln>
                  <a:noFill/>
                </a:ln>
                <a:solidFill>
                  <a:srgbClr val="000000"/>
                </a:solidFill>
                <a:effectLst/>
                <a:uLnTx/>
                <a:uFillTx/>
                <a:latin typeface="+mj-lt"/>
                <a:ea typeface="宋体"/>
              </a:rPr>
              <a:t>IVT</a:t>
            </a:r>
            <a:r>
              <a:rPr kumimoji="1" lang="zh-CN" altLang="en-US" sz="2000" b="0" i="0" u="none" strike="noStrike" kern="0" cap="none" spc="0" normalizeH="0" baseline="0" noProof="0">
                <a:ln>
                  <a:noFill/>
                </a:ln>
                <a:solidFill>
                  <a:srgbClr val="000000"/>
                </a:solidFill>
                <a:effectLst/>
                <a:uLnTx/>
                <a:uFillTx/>
                <a:latin typeface="+mj-lt"/>
                <a:ea typeface="宋体"/>
              </a:rPr>
              <a:t>位置不固定，允许用户设置并允许用户程序通过某种方法获取；</a:t>
            </a:r>
            <a:endParaRPr kumimoji="1" lang="zh-CN" altLang="en-US" sz="2000" b="0" i="0" u="none" strike="noStrike" kern="0" cap="none" spc="0" normalizeH="0" baseline="0" noProof="0" dirty="0">
              <a:ln>
                <a:noFill/>
              </a:ln>
              <a:solidFill>
                <a:srgbClr val="000000"/>
              </a:solidFill>
              <a:effectLst/>
              <a:uLnTx/>
              <a:uFillTx/>
              <a:latin typeface="+mj-lt"/>
              <a:ea typeface="宋体"/>
            </a:endParaRPr>
          </a:p>
        </p:txBody>
      </p:sp>
    </p:spTree>
    <p:extLst>
      <p:ext uri="{BB962C8B-B14F-4D97-AF65-F5344CB8AC3E}">
        <p14:creationId xmlns:p14="http://schemas.microsoft.com/office/powerpoint/2010/main" val="2189106060"/>
      </p:ext>
    </p:extLst>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27</a:t>
            </a:fld>
            <a:endParaRPr lang="zh-CN" altLang="en-US" dirty="0"/>
          </a:p>
        </p:txBody>
      </p:sp>
      <p:sp>
        <p:nvSpPr>
          <p:cNvPr id="7" name="Rectangle 3"/>
          <p:cNvSpPr txBox="1">
            <a:spLocks noChangeArrowheads="1"/>
          </p:cNvSpPr>
          <p:nvPr/>
        </p:nvSpPr>
        <p:spPr bwMode="auto">
          <a:xfrm>
            <a:off x="609600" y="1143000"/>
            <a:ext cx="8077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一条指令在执行中，微处理器可否被中断？</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通常是不行的！大多处理器只有在执行完当前指令后才跳转到中断程序；</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CC"/>
                </a:solidFill>
                <a:effectLst/>
                <a:uLnTx/>
                <a:uFillTx/>
                <a:latin typeface="+mj-lt"/>
                <a:ea typeface="宋体"/>
              </a:rPr>
              <a:t>例外：</a:t>
            </a:r>
            <a:r>
              <a:rPr kumimoji="1" lang="zh-CN" altLang="en-US" sz="2000" b="0" i="0" u="none" strike="noStrike" kern="0" cap="none" spc="0" normalizeH="0" baseline="0" noProof="0">
                <a:ln>
                  <a:noFill/>
                </a:ln>
                <a:solidFill>
                  <a:srgbClr val="000000"/>
                </a:solidFill>
                <a:effectLst/>
                <a:uLnTx/>
                <a:uFillTx/>
                <a:latin typeface="+mj-lt"/>
                <a:ea typeface="宋体"/>
              </a:rPr>
              <a:t>单条指令在移动大量数据时，可能被中断；</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两个中断同时产生，微处理器应该优先响应哪一个？</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微处理器会给每个中断分配优先级，先执行优先级高的；</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一个中断请求信号能否中断另一个中断程序？</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大多数处理器允许产生中断嵌套；</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某些处理器要求中断程序中必须加入一两条指令后才能允许嵌套，如</a:t>
            </a:r>
            <a:r>
              <a:rPr kumimoji="1" lang="en-US" altLang="zh-CN" sz="2000" b="0" i="0" u="none" strike="noStrike" kern="0" cap="none" spc="0" normalizeH="0" baseline="0" noProof="0">
                <a:ln>
                  <a:noFill/>
                </a:ln>
                <a:solidFill>
                  <a:srgbClr val="000000"/>
                </a:solidFill>
                <a:effectLst/>
                <a:uLnTx/>
                <a:uFillTx/>
                <a:latin typeface="+mj-lt"/>
                <a:ea typeface="宋体"/>
              </a:rPr>
              <a:t>x86</a:t>
            </a:r>
            <a:r>
              <a:rPr kumimoji="1" lang="zh-CN" altLang="en-US" sz="2000" b="0" i="0" u="none" strike="noStrike" kern="0" cap="none" spc="0" normalizeH="0" baseline="0" noProof="0">
                <a:ln>
                  <a:noFill/>
                </a:ln>
                <a:solidFill>
                  <a:srgbClr val="000000"/>
                </a:solidFill>
                <a:effectLst/>
                <a:uLnTx/>
                <a:uFillTx/>
                <a:latin typeface="+mj-lt"/>
                <a:ea typeface="宋体"/>
              </a:rPr>
              <a:t>系列中，处理器进入中断程序后会关闭所有中断，要允许中断嵌套必须在中断程序中重新打开；</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CC"/>
                </a:solidFill>
                <a:effectLst/>
                <a:uLnTx/>
                <a:uFillTx/>
                <a:latin typeface="+mj-lt"/>
                <a:ea typeface="宋体"/>
              </a:rPr>
              <a:t>普遍规律：</a:t>
            </a:r>
            <a:r>
              <a:rPr kumimoji="1" lang="zh-CN" altLang="en-US" sz="2000" b="0" i="0" u="none" strike="noStrike" kern="0" cap="none" spc="0" normalizeH="0" baseline="0" noProof="0">
                <a:ln>
                  <a:noFill/>
                </a:ln>
                <a:solidFill>
                  <a:srgbClr val="000000"/>
                </a:solidFill>
                <a:effectLst/>
                <a:uLnTx/>
                <a:uFillTx/>
                <a:latin typeface="+mj-lt"/>
                <a:ea typeface="宋体"/>
              </a:rPr>
              <a:t>高优先级中断能够中断低优先级中断程序；反过来不允许！</a:t>
            </a:r>
            <a:endParaRPr kumimoji="1" lang="zh-CN" altLang="en-US" sz="2000" b="0" i="0" u="none" strike="noStrike" kern="0" cap="none" spc="0" normalizeH="0" baseline="0" noProof="0" dirty="0">
              <a:ln>
                <a:noFill/>
              </a:ln>
              <a:solidFill>
                <a:srgbClr val="000000"/>
              </a:solidFill>
              <a:effectLst/>
              <a:uLnTx/>
              <a:uFillTx/>
              <a:latin typeface="+mj-lt"/>
              <a:ea typeface="宋体"/>
            </a:endParaRPr>
          </a:p>
        </p:txBody>
      </p:sp>
    </p:spTree>
    <p:extLst>
      <p:ext uri="{BB962C8B-B14F-4D97-AF65-F5344CB8AC3E}">
        <p14:creationId xmlns:p14="http://schemas.microsoft.com/office/powerpoint/2010/main" val="3054962889"/>
      </p:ext>
    </p:extLst>
  </p:cSld>
  <p:clrMapOvr>
    <a:masterClrMapping/>
  </p:clrMapOvr>
  <p:transition spd="med">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28</a:t>
            </a:fld>
            <a:endParaRPr lang="zh-CN" altLang="en-US" dirty="0"/>
          </a:p>
        </p:txBody>
      </p:sp>
      <p:sp>
        <p:nvSpPr>
          <p:cNvPr id="7" name="Rectangle 3"/>
          <p:cNvSpPr txBox="1">
            <a:spLocks noChangeArrowheads="1"/>
          </p:cNvSpPr>
          <p:nvPr/>
        </p:nvSpPr>
        <p:spPr bwMode="auto">
          <a:xfrm>
            <a:off x="609600" y="1143000"/>
            <a:ext cx="8077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中断被禁止的情况下，中断请求如何处理？</a:t>
            </a:r>
          </a:p>
          <a:p>
            <a:pPr marL="1143000" marR="0" lvl="2" indent="-228600" algn="just"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大多数情况下，微处理器会记录发出请求的中断，等到允许时再去执行中断程序；</a:t>
            </a:r>
          </a:p>
          <a:p>
            <a:pPr marL="1143000" marR="0" lvl="2" indent="-228600" algn="just"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若在此期间发生了多个中断请求信号，微处理器将会按照优先级进行排序，等到允许时再顺序执行；</a:t>
            </a:r>
          </a:p>
          <a:p>
            <a:pPr marL="1143000" marR="0" lvl="2" indent="-228600" algn="just"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中断并没有真正被禁止，只是推迟了；</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如果忘了恢复被禁止的中断会怎样？</a:t>
            </a:r>
          </a:p>
          <a:p>
            <a:pPr marL="1143000" marR="0" lvl="2" indent="-228600" algn="just"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微处理器将不再执行该中断程序，任何跟其相关的处理都会受到影响；</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如果禁止</a:t>
            </a:r>
            <a:r>
              <a:rPr kumimoji="1" lang="en-US" altLang="zh-CN" sz="2400" b="0" i="0" u="none" strike="noStrike" kern="0" cap="none" spc="0" normalizeH="0" baseline="0" noProof="0">
                <a:ln>
                  <a:noFill/>
                </a:ln>
                <a:solidFill>
                  <a:srgbClr val="FF00FF"/>
                </a:solidFill>
                <a:effectLst/>
                <a:uLnTx/>
                <a:uFillTx/>
                <a:latin typeface="+mj-lt"/>
                <a:ea typeface="宋体"/>
              </a:rPr>
              <a:t>/</a:t>
            </a:r>
            <a:r>
              <a:rPr kumimoji="1" lang="zh-CN" altLang="en-US" sz="2400" b="0" i="0" u="none" strike="noStrike" kern="0" cap="none" spc="0" normalizeH="0" baseline="0" noProof="0">
                <a:ln>
                  <a:noFill/>
                </a:ln>
                <a:solidFill>
                  <a:srgbClr val="FF00FF"/>
                </a:solidFill>
                <a:effectLst/>
                <a:uLnTx/>
                <a:uFillTx/>
                <a:latin typeface="+mj-lt"/>
                <a:ea typeface="宋体"/>
              </a:rPr>
              <a:t>允许一个已被禁止</a:t>
            </a:r>
            <a:r>
              <a:rPr kumimoji="1" lang="en-US" altLang="zh-CN" sz="2400" b="0" i="0" u="none" strike="noStrike" kern="0" cap="none" spc="0" normalizeH="0" baseline="0" noProof="0">
                <a:ln>
                  <a:noFill/>
                </a:ln>
                <a:solidFill>
                  <a:srgbClr val="FF00FF"/>
                </a:solidFill>
                <a:effectLst/>
                <a:uLnTx/>
                <a:uFillTx/>
                <a:latin typeface="+mj-lt"/>
                <a:ea typeface="宋体"/>
              </a:rPr>
              <a:t>/</a:t>
            </a:r>
            <a:r>
              <a:rPr kumimoji="1" lang="zh-CN" altLang="en-US" sz="2400" b="0" i="0" u="none" strike="noStrike" kern="0" cap="none" spc="0" normalizeH="0" baseline="0" noProof="0">
                <a:ln>
                  <a:noFill/>
                </a:ln>
                <a:solidFill>
                  <a:srgbClr val="FF00FF"/>
                </a:solidFill>
                <a:effectLst/>
                <a:uLnTx/>
                <a:uFillTx/>
                <a:latin typeface="+mj-lt"/>
                <a:ea typeface="宋体"/>
              </a:rPr>
              <a:t>允许的中断会怎样？</a:t>
            </a:r>
          </a:p>
          <a:p>
            <a:pPr marL="1143000" marR="0" lvl="2" indent="-228600" algn="just"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不会发生任何事情</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微处理器启动时中断是被禁止的还是启动的？</a:t>
            </a:r>
          </a:p>
          <a:p>
            <a:pPr marL="1143000" marR="0" lvl="2" indent="-228600" algn="just"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禁止的，在初始化中断向量后打开；</a:t>
            </a:r>
            <a:endParaRPr kumimoji="1" lang="zh-CN" altLang="en-US" sz="2000" b="0" i="0" u="none" strike="noStrike" kern="0" cap="none" spc="0" normalizeH="0" baseline="0" noProof="0" dirty="0">
              <a:ln>
                <a:noFill/>
              </a:ln>
              <a:solidFill>
                <a:srgbClr val="000000"/>
              </a:solidFill>
              <a:effectLst/>
              <a:uLnTx/>
              <a:uFillTx/>
              <a:latin typeface="+mj-lt"/>
              <a:ea typeface="宋体"/>
            </a:endParaRPr>
          </a:p>
        </p:txBody>
      </p:sp>
    </p:spTree>
    <p:extLst>
      <p:ext uri="{BB962C8B-B14F-4D97-AF65-F5344CB8AC3E}">
        <p14:creationId xmlns:p14="http://schemas.microsoft.com/office/powerpoint/2010/main" val="3340884162"/>
      </p:ext>
    </p:extLst>
  </p:cSld>
  <p:clrMapOvr>
    <a:masterClrMapping/>
  </p:clrMapOvr>
  <p:transition spd="med">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29</a:t>
            </a:fld>
            <a:endParaRPr lang="zh-CN" altLang="en-US" dirty="0"/>
          </a:p>
        </p:txBody>
      </p:sp>
      <p:sp>
        <p:nvSpPr>
          <p:cNvPr id="7" name="Rectangle 3"/>
          <p:cNvSpPr txBox="1">
            <a:spLocks noChangeArrowheads="1"/>
          </p:cNvSpPr>
          <p:nvPr/>
        </p:nvSpPr>
        <p:spPr bwMode="auto">
          <a:xfrm>
            <a:off x="609600" y="1143000"/>
            <a:ext cx="80772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是否可以用</a:t>
            </a:r>
            <a:r>
              <a:rPr kumimoji="1" lang="en-US" altLang="zh-CN" sz="2400" b="0" i="0" u="none" strike="noStrike" kern="0" cap="none" spc="0" normalizeH="0" baseline="0" noProof="0">
                <a:ln>
                  <a:noFill/>
                </a:ln>
                <a:solidFill>
                  <a:srgbClr val="FF00FF"/>
                </a:solidFill>
                <a:effectLst/>
                <a:uLnTx/>
                <a:uFillTx/>
                <a:latin typeface="+mj-lt"/>
                <a:ea typeface="宋体"/>
              </a:rPr>
              <a:t>C</a:t>
            </a:r>
            <a:r>
              <a:rPr kumimoji="1" lang="zh-CN" altLang="en-US" sz="2400" b="0" i="0" u="none" strike="noStrike" kern="0" cap="none" spc="0" normalizeH="0" baseline="0" noProof="0">
                <a:ln>
                  <a:noFill/>
                </a:ln>
                <a:solidFill>
                  <a:srgbClr val="FF00FF"/>
                </a:solidFill>
                <a:effectLst/>
                <a:uLnTx/>
                <a:uFillTx/>
                <a:latin typeface="+mj-lt"/>
                <a:ea typeface="宋体"/>
              </a:rPr>
              <a:t>语言编写中断程序？</a:t>
            </a:r>
          </a:p>
          <a:p>
            <a:pPr marL="1143000" marR="0" lvl="2" indent="-228600" algn="just"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通常是可以的</a:t>
            </a:r>
          </a:p>
          <a:p>
            <a:pPr marL="1143000" marR="0" lvl="2" indent="-228600" algn="just"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大多数嵌入式系统上的编译器会识别一个非标准的关键字</a:t>
            </a:r>
            <a:r>
              <a:rPr kumimoji="1" lang="en-US" altLang="zh-CN" sz="2000" b="0" i="0" u="none" strike="noStrike" kern="0" cap="none" spc="0" normalizeH="0" baseline="0" noProof="0">
                <a:ln>
                  <a:noFill/>
                </a:ln>
                <a:solidFill>
                  <a:srgbClr val="000000"/>
                </a:solidFill>
                <a:effectLst/>
                <a:uLnTx/>
                <a:uFillTx/>
                <a:latin typeface="+mj-lt"/>
                <a:ea typeface="宋体"/>
              </a:rPr>
              <a:t>interrupt</a:t>
            </a:r>
            <a:r>
              <a:rPr kumimoji="1" lang="zh-CN" altLang="en-US" sz="2000" b="0" i="0" u="none" strike="noStrike" kern="0" cap="none" spc="0" normalizeH="0" baseline="0" noProof="0">
                <a:ln>
                  <a:noFill/>
                </a:ln>
                <a:solidFill>
                  <a:srgbClr val="000000"/>
                </a:solidFill>
                <a:effectLst/>
                <a:uLnTx/>
                <a:uFillTx/>
                <a:latin typeface="+mj-lt"/>
                <a:ea typeface="宋体"/>
              </a:rPr>
              <a:t>，该关键字声明的程序是中断程序；</a:t>
            </a:r>
          </a:p>
          <a:p>
            <a:pPr marL="1143000" marR="0" lvl="2" indent="-228600" algn="just"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编译器会在程序上添加保存和恢复上下文的代码；</a:t>
            </a:r>
          </a:p>
          <a:p>
            <a:pPr marL="1143000" marR="0" lvl="2" indent="-228600" algn="just"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CC"/>
                </a:solidFill>
                <a:effectLst/>
                <a:uLnTx/>
                <a:uFillTx/>
                <a:latin typeface="+mj-lt"/>
                <a:ea typeface="宋体"/>
              </a:rPr>
              <a:t>编程人员必须用中断程序的地址建立中断向量表；</a:t>
            </a:r>
          </a:p>
          <a:p>
            <a:pPr marL="1143000" marR="0" lvl="2" indent="-228600" algn="just"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当然，用汇编语言写的中断程序将比</a:t>
            </a:r>
            <a:r>
              <a:rPr kumimoji="1" lang="en-US" altLang="zh-CN" sz="2000" b="0" i="0" u="none" strike="noStrike" kern="0" cap="none" spc="0" normalizeH="0" baseline="0" noProof="0">
                <a:ln>
                  <a:noFill/>
                </a:ln>
                <a:solidFill>
                  <a:srgbClr val="000000"/>
                </a:solidFill>
                <a:effectLst/>
                <a:uLnTx/>
                <a:uFillTx/>
                <a:latin typeface="+mj-lt"/>
                <a:ea typeface="宋体"/>
              </a:rPr>
              <a:t>C</a:t>
            </a:r>
            <a:r>
              <a:rPr kumimoji="1" lang="zh-CN" altLang="en-US" sz="2000" b="0" i="0" u="none" strike="noStrike" kern="0" cap="none" spc="0" normalizeH="0" baseline="0" noProof="0">
                <a:ln>
                  <a:noFill/>
                </a:ln>
                <a:solidFill>
                  <a:srgbClr val="000000"/>
                </a:solidFill>
                <a:effectLst/>
                <a:uLnTx/>
                <a:uFillTx/>
                <a:latin typeface="+mj-lt"/>
                <a:ea typeface="宋体"/>
              </a:rPr>
              <a:t>语言写的程序执行速度更快；</a:t>
            </a:r>
          </a:p>
        </p:txBody>
      </p:sp>
    </p:spTree>
    <p:extLst>
      <p:ext uri="{BB962C8B-B14F-4D97-AF65-F5344CB8AC3E}">
        <p14:creationId xmlns:p14="http://schemas.microsoft.com/office/powerpoint/2010/main" val="1470510968"/>
      </p:ext>
    </p:extLst>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a:t>
            </a:fld>
            <a:endParaRPr lang="zh-CN" altLang="en-US" dirty="0"/>
          </a:p>
        </p:txBody>
      </p:sp>
      <p:sp>
        <p:nvSpPr>
          <p:cNvPr id="5" name="内容占位符 2"/>
          <p:cNvSpPr txBox="1">
            <a:spLocks/>
          </p:cNvSpPr>
          <p:nvPr/>
        </p:nvSpPr>
        <p:spPr>
          <a:xfrm>
            <a:off x="1664899" y="2691442"/>
            <a:ext cx="6978086" cy="3595064"/>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ts val="3000"/>
              </a:lnSpc>
              <a:buFont typeface="Wingdings" panose="05000000000000000000" pitchFamily="2" charset="2"/>
              <a:buNone/>
            </a:pPr>
            <a:r>
              <a:rPr lang="en-US" altLang="zh-CN" sz="2800" dirty="0"/>
              <a:t>10.1 </a:t>
            </a:r>
            <a:r>
              <a:rPr lang="zh-CN" altLang="zh-CN" sz="2800" dirty="0"/>
              <a:t>嵌入式软件典型结构</a:t>
            </a:r>
            <a:r>
              <a:rPr lang="zh-CN" altLang="en-US" sz="2800" dirty="0"/>
              <a:t>（重点）</a:t>
            </a:r>
            <a:endParaRPr lang="zh-CN" altLang="en-US" dirty="0"/>
          </a:p>
        </p:txBody>
      </p:sp>
      <p:sp>
        <p:nvSpPr>
          <p:cNvPr id="8" name="AutoShape 4"/>
          <p:cNvSpPr>
            <a:spLocks noChangeArrowheads="1"/>
          </p:cNvSpPr>
          <p:nvPr/>
        </p:nvSpPr>
        <p:spPr bwMode="auto">
          <a:xfrm>
            <a:off x="1587261" y="1901049"/>
            <a:ext cx="5576977" cy="2587925"/>
          </a:xfrm>
          <a:prstGeom prst="roundRect">
            <a:avLst>
              <a:gd name="adj" fmla="val 3060"/>
            </a:avLst>
          </a:prstGeom>
          <a:solidFill>
            <a:srgbClr val="FFFFFF"/>
          </a:solidFill>
          <a:ln w="9525">
            <a:solidFill>
              <a:srgbClr val="00FF00"/>
            </a:solidFill>
            <a:round/>
            <a:headEnd/>
            <a:tailEnd/>
          </a:ln>
        </p:spPr>
        <p:txBody>
          <a:bodyPr wrap="none"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1" indent="0" algn="l" defTabSz="914400" eaLnBrk="1" fontAlgn="base" latinLnBrk="0" hangingPunct="1">
              <a:lnSpc>
                <a:spcPct val="100000"/>
              </a:lnSpc>
              <a:spcBef>
                <a:spcPct val="0"/>
              </a:spcBef>
              <a:spcAft>
                <a:spcPct val="0"/>
              </a:spcAft>
              <a:buClr>
                <a:srgbClr val="A50021"/>
              </a:buClr>
              <a:buSzPct val="90000"/>
              <a:buFont typeface="Wingdings" panose="05000000000000000000" pitchFamily="2" charset="2"/>
              <a:buChar char="p"/>
              <a:tabLst/>
              <a:defRPr/>
            </a:pPr>
            <a:r>
              <a:rPr kumimoji="0" lang="zh-CN" altLang="en-US" b="0"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轮转结构</a:t>
            </a:r>
          </a:p>
          <a:p>
            <a:pPr marL="0" marR="0" lvl="1" indent="0" algn="l" defTabSz="914400" eaLnBrk="1" fontAlgn="base" latinLnBrk="0" hangingPunct="1">
              <a:lnSpc>
                <a:spcPct val="100000"/>
              </a:lnSpc>
              <a:spcBef>
                <a:spcPct val="0"/>
              </a:spcBef>
              <a:spcAft>
                <a:spcPct val="0"/>
              </a:spcAft>
              <a:buClr>
                <a:srgbClr val="A50021"/>
              </a:buClr>
              <a:buSzPct val="90000"/>
              <a:buFont typeface="Wingdings" panose="05000000000000000000" pitchFamily="2" charset="2"/>
              <a:buChar char="p"/>
              <a:tabLst/>
              <a:defRPr/>
            </a:pPr>
            <a:r>
              <a:rPr kumimoji="0" lang="zh-CN" altLang="en-US" b="0"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带有中断的轮转结构</a:t>
            </a:r>
          </a:p>
          <a:p>
            <a:pPr marL="0" marR="0" lvl="1" indent="0" algn="l" defTabSz="914400" eaLnBrk="1" fontAlgn="base" latinLnBrk="0" hangingPunct="1">
              <a:lnSpc>
                <a:spcPct val="100000"/>
              </a:lnSpc>
              <a:spcBef>
                <a:spcPct val="0"/>
              </a:spcBef>
              <a:spcAft>
                <a:spcPct val="0"/>
              </a:spcAft>
              <a:buClr>
                <a:srgbClr val="A50021"/>
              </a:buClr>
              <a:buSzPct val="90000"/>
              <a:buFont typeface="Wingdings" panose="05000000000000000000" pitchFamily="2" charset="2"/>
              <a:buChar char="p"/>
              <a:tabLst/>
              <a:defRPr/>
            </a:pPr>
            <a:r>
              <a:rPr kumimoji="0" lang="zh-CN" altLang="en-US" b="0"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函数队列调度结构</a:t>
            </a:r>
          </a:p>
          <a:p>
            <a:pPr marL="0" marR="0" lvl="1" indent="0" algn="l" defTabSz="914400" eaLnBrk="1" fontAlgn="base" latinLnBrk="0" hangingPunct="1">
              <a:lnSpc>
                <a:spcPct val="100000"/>
              </a:lnSpc>
              <a:spcBef>
                <a:spcPct val="0"/>
              </a:spcBef>
              <a:spcAft>
                <a:spcPct val="0"/>
              </a:spcAft>
              <a:buClr>
                <a:srgbClr val="A50021"/>
              </a:buClr>
              <a:buSzPct val="90000"/>
              <a:buFont typeface="Wingdings" panose="05000000000000000000" pitchFamily="2" charset="2"/>
              <a:buChar char="p"/>
              <a:tabLst/>
              <a:defRPr/>
            </a:pPr>
            <a:r>
              <a:rPr kumimoji="0" lang="zh-CN" altLang="en-US" b="0"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基于嵌入式操作系统的结构</a:t>
            </a:r>
          </a:p>
          <a:p>
            <a:pPr marL="0" marR="0" lvl="2" indent="0" algn="l" defTabSz="914400" eaLnBrk="1" fontAlgn="base" latinLnBrk="0" hangingPunct="1">
              <a:lnSpc>
                <a:spcPct val="100000"/>
              </a:lnSpc>
              <a:spcBef>
                <a:spcPct val="0"/>
              </a:spcBef>
              <a:spcAft>
                <a:spcPct val="0"/>
              </a:spcAft>
              <a:buClr>
                <a:srgbClr val="A50021"/>
              </a:buClr>
              <a:buSzPct val="90000"/>
              <a:buFont typeface="Wingdings" panose="05000000000000000000" pitchFamily="2" charset="2"/>
              <a:buChar char="p"/>
              <a:tabLst/>
              <a:defRPr/>
            </a:pPr>
            <a:r>
              <a:rPr kumimoji="0" lang="zh-CN" altLang="en-US" sz="2400" b="0" i="0" u="none" strike="noStrike" kern="0" cap="none" spc="0" normalizeH="0" baseline="0" noProof="0" dirty="0">
                <a:ln>
                  <a:noFill/>
                </a:ln>
                <a:solidFill>
                  <a:srgbClr val="FF00FF"/>
                </a:solidFill>
                <a:effectLst/>
                <a:uLnTx/>
                <a:uFillTx/>
                <a:latin typeface="Arial" panose="020B0604020202020204" pitchFamily="34" charset="0"/>
                <a:ea typeface="宋体" panose="02010600030101010101" pitchFamily="2" charset="-122"/>
              </a:rPr>
              <a:t>工程实例分析</a:t>
            </a:r>
          </a:p>
          <a:p>
            <a:pPr marL="0" marR="0" lvl="1" indent="0" algn="l" defTabSz="914400" eaLnBrk="1" fontAlgn="base" latinLnBrk="0" hangingPunct="1">
              <a:lnSpc>
                <a:spcPct val="100000"/>
              </a:lnSpc>
              <a:spcBef>
                <a:spcPct val="0"/>
              </a:spcBef>
              <a:spcAft>
                <a:spcPct val="0"/>
              </a:spcAft>
              <a:buClr>
                <a:srgbClr val="A50021"/>
              </a:buClr>
              <a:buSzPct val="90000"/>
              <a:buFont typeface="Wingdings" panose="05000000000000000000" pitchFamily="2" charset="2"/>
              <a:buChar char="p"/>
              <a:tabLst/>
              <a:defRPr/>
            </a:pPr>
            <a:r>
              <a:rPr kumimoji="0" lang="zh-CN" altLang="en-US" b="0"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软件结构选择</a:t>
            </a:r>
            <a:endParaRPr kumimoji="0" lang="zh-CN" altLang="en-US" b="0" i="0" u="none" strike="noStrike" kern="0" cap="none" spc="0" normalizeH="0" baseline="0" noProof="0" dirty="0">
              <a:ln>
                <a:noFill/>
              </a:ln>
              <a:solidFill>
                <a:srgbClr val="FF99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18749291"/>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30</a:t>
            </a:fld>
            <a:endParaRPr lang="zh-CN" altLang="en-US" dirty="0"/>
          </a:p>
        </p:txBody>
      </p:sp>
      <p:sp>
        <p:nvSpPr>
          <p:cNvPr id="8" name="矩形 2"/>
          <p:cNvSpPr>
            <a:spLocks noChangeArrowheads="1"/>
          </p:cNvSpPr>
          <p:nvPr/>
        </p:nvSpPr>
        <p:spPr bwMode="auto">
          <a:xfrm>
            <a:off x="505619" y="149275"/>
            <a:ext cx="8196532" cy="1138773"/>
          </a:xfrm>
          <a:prstGeom prst="rect">
            <a:avLst/>
          </a:prstGeom>
          <a:solidFill>
            <a:srgbClr val="00CC00"/>
          </a:solidFill>
          <a:ln>
            <a:noFill/>
          </a:ln>
          <a:effectLst>
            <a:outerShdw blurRad="50800" dist="38100" dir="13500000" algn="b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0" fontAlgn="base" hangingPunct="0">
              <a:lnSpc>
                <a:spcPct val="100000"/>
              </a:lnSpc>
              <a:spcBef>
                <a:spcPct val="0"/>
              </a:spcBef>
              <a:spcAft>
                <a:spcPct val="0"/>
              </a:spcAft>
              <a:buClrTx/>
              <a:buSzTx/>
              <a:buFontTx/>
              <a:buNone/>
            </a:pPr>
            <a:r>
              <a:rPr kumimoji="0" lang="zh-CN" altLang="en-US" sz="1700" b="0" dirty="0">
                <a:solidFill>
                  <a:srgbClr val="000000"/>
                </a:solidFill>
                <a:latin typeface="Times New Roman" panose="02020603050405020304" pitchFamily="18" charset="0"/>
                <a:cs typeface="Times New Roman" panose="02020603050405020304" pitchFamily="18" charset="0"/>
              </a:rPr>
              <a:t>并非所有的编译器都支持</a:t>
            </a:r>
            <a:r>
              <a:rPr kumimoji="0" lang="en-US" altLang="zh-CN" sz="1700" b="0" dirty="0">
                <a:solidFill>
                  <a:srgbClr val="000000"/>
                </a:solidFill>
                <a:latin typeface="Times New Roman" panose="02020603050405020304" pitchFamily="18" charset="0"/>
                <a:cs typeface="Times New Roman" panose="02020603050405020304" pitchFamily="18" charset="0"/>
              </a:rPr>
              <a:t>interrupt </a:t>
            </a:r>
            <a:r>
              <a:rPr kumimoji="0" lang="zh-CN" altLang="en-US" sz="1700" b="0" dirty="0">
                <a:solidFill>
                  <a:srgbClr val="000000"/>
                </a:solidFill>
                <a:latin typeface="Times New Roman" panose="02020603050405020304" pitchFamily="18" charset="0"/>
                <a:cs typeface="Times New Roman" panose="02020603050405020304" pitchFamily="18" charset="0"/>
              </a:rPr>
              <a:t>关键字；</a:t>
            </a:r>
            <a:endParaRPr kumimoji="0" lang="en-US" altLang="zh-CN" sz="1700" b="0" dirty="0">
              <a:solidFill>
                <a:srgbClr val="000000"/>
              </a:solidFill>
              <a:latin typeface="Times New Roman" panose="02020603050405020304" pitchFamily="18" charset="0"/>
              <a:cs typeface="Times New Roman" panose="02020603050405020304" pitchFamily="18" charset="0"/>
            </a:endParaRPr>
          </a:p>
          <a:p>
            <a:pPr algn="l" eaLnBrk="0" fontAlgn="base" hangingPunct="0">
              <a:lnSpc>
                <a:spcPct val="100000"/>
              </a:lnSpc>
              <a:spcBef>
                <a:spcPct val="0"/>
              </a:spcBef>
              <a:spcAft>
                <a:spcPct val="0"/>
              </a:spcAft>
              <a:buClrTx/>
              <a:buSzTx/>
              <a:buFontTx/>
              <a:buNone/>
            </a:pPr>
            <a:r>
              <a:rPr kumimoji="0" lang="en-US" altLang="zh-CN" sz="1700" b="0" dirty="0">
                <a:solidFill>
                  <a:srgbClr val="000000"/>
                </a:solidFill>
                <a:latin typeface="Times New Roman" panose="02020603050405020304" pitchFamily="18" charset="0"/>
                <a:cs typeface="Times New Roman" panose="02020603050405020304" pitchFamily="18" charset="0"/>
              </a:rPr>
              <a:t>VxWorks </a:t>
            </a:r>
            <a:r>
              <a:rPr kumimoji="0" lang="zh-CN" altLang="en-US" sz="1700" b="0" dirty="0">
                <a:solidFill>
                  <a:srgbClr val="000000"/>
                </a:solidFill>
                <a:latin typeface="Times New Roman" panose="02020603050405020304" pitchFamily="18" charset="0"/>
                <a:cs typeface="Times New Roman" panose="02020603050405020304" pitchFamily="18" charset="0"/>
              </a:rPr>
              <a:t>中中断服务程序的声明和普通函数相同；</a:t>
            </a:r>
            <a:endParaRPr kumimoji="0" lang="en-US" altLang="zh-CN" sz="1700" b="0"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ClrTx/>
              <a:buSzTx/>
              <a:buFontTx/>
              <a:buNone/>
            </a:pPr>
            <a:r>
              <a:rPr kumimoji="0" lang="en-US" altLang="zh-CN" sz="1700" b="0" dirty="0">
                <a:solidFill>
                  <a:srgbClr val="000000"/>
                </a:solidFill>
                <a:latin typeface="Times New Roman" panose="02020603050405020304" pitchFamily="18" charset="0"/>
                <a:cs typeface="Times New Roman" panose="02020603050405020304" pitchFamily="18" charset="0"/>
              </a:rPr>
              <a:t>VxWorks </a:t>
            </a:r>
            <a:r>
              <a:rPr kumimoji="0" lang="zh-CN" altLang="en-US" sz="1700" b="0" dirty="0">
                <a:solidFill>
                  <a:srgbClr val="000000"/>
                </a:solidFill>
                <a:latin typeface="Times New Roman" panose="02020603050405020304" pitchFamily="18" charset="0"/>
                <a:cs typeface="Times New Roman" panose="02020603050405020304" pitchFamily="18" charset="0"/>
              </a:rPr>
              <a:t>中还针对多个</a:t>
            </a:r>
            <a:r>
              <a:rPr kumimoji="0" lang="en-US" altLang="zh-CN" sz="1700" b="0" dirty="0">
                <a:solidFill>
                  <a:srgbClr val="000000"/>
                </a:solidFill>
                <a:latin typeface="Times New Roman" panose="02020603050405020304" pitchFamily="18" charset="0"/>
                <a:cs typeface="Times New Roman" panose="02020603050405020304" pitchFamily="18" charset="0"/>
              </a:rPr>
              <a:t>PCI </a:t>
            </a:r>
            <a:r>
              <a:rPr kumimoji="0" lang="zh-CN" altLang="en-US" sz="1700" b="0" dirty="0">
                <a:solidFill>
                  <a:srgbClr val="000000"/>
                </a:solidFill>
                <a:latin typeface="Times New Roman" panose="02020603050405020304" pitchFamily="18" charset="0"/>
                <a:cs typeface="Times New Roman" panose="02020603050405020304" pitchFamily="18" charset="0"/>
              </a:rPr>
              <a:t>设备可以共享一个中断的特征提供了一种共享式的中断关联机制，允许通过</a:t>
            </a:r>
            <a:r>
              <a:rPr kumimoji="0" lang="en-US" altLang="zh-CN" sz="1700" b="0" dirty="0" err="1">
                <a:solidFill>
                  <a:srgbClr val="000000"/>
                </a:solidFill>
                <a:latin typeface="Times New Roman" panose="02020603050405020304" pitchFamily="18" charset="0"/>
                <a:cs typeface="Times New Roman" panose="02020603050405020304" pitchFamily="18" charset="0"/>
              </a:rPr>
              <a:t>pciIntConnect</a:t>
            </a:r>
            <a:r>
              <a:rPr kumimoji="0" lang="en-US" altLang="zh-CN" sz="1700" b="0" dirty="0">
                <a:solidFill>
                  <a:srgbClr val="000000"/>
                </a:solidFill>
                <a:latin typeface="Times New Roman" panose="02020603050405020304" pitchFamily="18" charset="0"/>
                <a:cs typeface="Times New Roman" panose="02020603050405020304" pitchFamily="18" charset="0"/>
              </a:rPr>
              <a:t>( )</a:t>
            </a:r>
            <a:r>
              <a:rPr kumimoji="0" lang="zh-CN" altLang="en-US" sz="1700" b="0" dirty="0">
                <a:solidFill>
                  <a:srgbClr val="000000"/>
                </a:solidFill>
                <a:latin typeface="Times New Roman" panose="02020603050405020304" pitchFamily="18" charset="0"/>
                <a:cs typeface="Times New Roman" panose="02020603050405020304" pitchFamily="18" charset="0"/>
              </a:rPr>
              <a:t>函数将一个中断处理函数挂接到某一个</a:t>
            </a:r>
            <a:r>
              <a:rPr kumimoji="0" lang="en-US" altLang="zh-CN" sz="1700" b="0" dirty="0">
                <a:solidFill>
                  <a:srgbClr val="000000"/>
                </a:solidFill>
                <a:latin typeface="Times New Roman" panose="02020603050405020304" pitchFamily="18" charset="0"/>
                <a:cs typeface="Times New Roman" panose="02020603050405020304" pitchFamily="18" charset="0"/>
              </a:rPr>
              <a:t>PCI </a:t>
            </a:r>
            <a:r>
              <a:rPr kumimoji="0" lang="zh-CN" altLang="en-US" sz="1700" b="0" dirty="0">
                <a:solidFill>
                  <a:srgbClr val="000000"/>
                </a:solidFill>
                <a:latin typeface="Times New Roman" panose="02020603050405020304" pitchFamily="18" charset="0"/>
                <a:cs typeface="Times New Roman" panose="02020603050405020304" pitchFamily="18" charset="0"/>
              </a:rPr>
              <a:t>中断。</a:t>
            </a:r>
          </a:p>
        </p:txBody>
      </p:sp>
      <p:pic>
        <p:nvPicPr>
          <p:cNvPr id="3" name="图片 2"/>
          <p:cNvPicPr>
            <a:picLocks noChangeAspect="1"/>
          </p:cNvPicPr>
          <p:nvPr/>
        </p:nvPicPr>
        <p:blipFill>
          <a:blip r:embed="rId2"/>
          <a:stretch>
            <a:fillRect/>
          </a:stretch>
        </p:blipFill>
        <p:spPr>
          <a:xfrm>
            <a:off x="741497" y="1641900"/>
            <a:ext cx="7724775" cy="4543425"/>
          </a:xfrm>
          <a:prstGeom prst="rect">
            <a:avLst/>
          </a:prstGeom>
        </p:spPr>
      </p:pic>
    </p:spTree>
    <p:extLst>
      <p:ext uri="{BB962C8B-B14F-4D97-AF65-F5344CB8AC3E}">
        <p14:creationId xmlns:p14="http://schemas.microsoft.com/office/powerpoint/2010/main" val="2019609390"/>
      </p:ext>
    </p:extLst>
  </p:cSld>
  <p:clrMapOvr>
    <a:masterClrMapping/>
  </p:clrMapOvr>
  <p:transition spd="med">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335" y="591128"/>
            <a:ext cx="7055380" cy="531236"/>
          </a:xfrm>
        </p:spPr>
        <p:txBody>
          <a:bodyPr/>
          <a:lstStyle/>
          <a:p>
            <a:r>
              <a:rPr lang="zh-CN" altLang="en-US" b="1" dirty="0"/>
              <a:t>中断程序设计规则</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31</a:t>
            </a:fld>
            <a:endParaRPr lang="zh-CN" altLang="en-US" dirty="0"/>
          </a:p>
        </p:txBody>
      </p:sp>
      <p:sp>
        <p:nvSpPr>
          <p:cNvPr id="6"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33400" marR="0" lvl="0" indent="-5334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en-US" altLang="zh-CN" sz="2800" b="0" i="0" u="none" strike="noStrike" kern="0" cap="none" spc="0" normalizeH="0" baseline="0" noProof="0" dirty="0">
                <a:ln>
                  <a:noFill/>
                </a:ln>
                <a:solidFill>
                  <a:srgbClr val="000099"/>
                </a:solidFill>
                <a:effectLst/>
                <a:uLnTx/>
                <a:uFillTx/>
                <a:latin typeface="Arial"/>
                <a:ea typeface="宋体"/>
                <a:cs typeface="+mn-cs"/>
              </a:rPr>
              <a:t>RTOS</a:t>
            </a:r>
            <a:r>
              <a:rPr kumimoji="1" lang="zh-CN" altLang="en-US" sz="2800" b="0" i="0" u="none" strike="noStrike" kern="0" cap="none" spc="0" normalizeH="0" baseline="0" noProof="0" dirty="0">
                <a:ln>
                  <a:noFill/>
                </a:ln>
                <a:solidFill>
                  <a:srgbClr val="000099"/>
                </a:solidFill>
                <a:effectLst/>
                <a:uLnTx/>
                <a:uFillTx/>
                <a:latin typeface="Arial"/>
                <a:ea typeface="宋体"/>
                <a:cs typeface="+mn-cs"/>
              </a:rPr>
              <a:t>环境中，中断程序必须遵守的规则</a:t>
            </a:r>
          </a:p>
          <a:p>
            <a:pPr marL="895350" marR="0" lvl="1" indent="-381000" eaLnBrk="1" hangingPunct="1">
              <a:lnSpc>
                <a:spcPct val="100000"/>
              </a:lnSpc>
              <a:buClr>
                <a:srgbClr val="0000FF"/>
              </a:buClr>
              <a:tabLst/>
              <a:defRPr/>
            </a:pPr>
            <a:r>
              <a:rPr lang="zh-CN" altLang="en-US" b="0" kern="0" dirty="0">
                <a:effectLst/>
                <a:latin typeface="Arial"/>
                <a:ea typeface="宋体"/>
              </a:rPr>
              <a:t>规则</a:t>
            </a:r>
            <a:r>
              <a:rPr lang="en-US" altLang="zh-CN" b="0" kern="0" dirty="0">
                <a:effectLst/>
                <a:latin typeface="Arial"/>
                <a:ea typeface="宋体"/>
              </a:rPr>
              <a:t>1</a:t>
            </a:r>
            <a:r>
              <a:rPr lang="zh-CN" altLang="en-US" b="0" kern="0" dirty="0">
                <a:effectLst/>
                <a:latin typeface="Arial"/>
                <a:ea typeface="宋体"/>
              </a:rPr>
              <a:t>：中断程序不能调用任何可能会阻塞自己的</a:t>
            </a:r>
            <a:r>
              <a:rPr lang="en-US" altLang="zh-CN" b="0" kern="0" dirty="0">
                <a:effectLst/>
                <a:latin typeface="Arial"/>
                <a:ea typeface="宋体"/>
              </a:rPr>
              <a:t>RTOS</a:t>
            </a:r>
            <a:r>
              <a:rPr lang="zh-CN" altLang="en-US" b="0" kern="0" dirty="0">
                <a:effectLst/>
                <a:latin typeface="Arial"/>
                <a:ea typeface="宋体"/>
              </a:rPr>
              <a:t>服务；	</a:t>
            </a:r>
          </a:p>
          <a:p>
            <a:pPr marL="1295400" marR="0" lvl="2" indent="-381000" algn="just"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dirty="0">
                <a:ln>
                  <a:noFill/>
                </a:ln>
                <a:solidFill>
                  <a:srgbClr val="000000"/>
                </a:solidFill>
                <a:effectLst/>
                <a:uLnTx/>
                <a:uFillTx/>
                <a:latin typeface="Arial"/>
                <a:ea typeface="宋体"/>
              </a:rPr>
              <a:t>如获取信号量、阻塞式读取可能为空的队列或信箱、等待事件等；</a:t>
            </a:r>
          </a:p>
          <a:p>
            <a:pPr marL="1295400" marR="0" lvl="2" indent="-381000" algn="just"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dirty="0">
                <a:ln>
                  <a:noFill/>
                </a:ln>
                <a:solidFill>
                  <a:srgbClr val="000000"/>
                </a:solidFill>
                <a:effectLst/>
                <a:uLnTx/>
                <a:uFillTx/>
                <a:latin typeface="Arial"/>
                <a:ea typeface="宋体"/>
              </a:rPr>
              <a:t>如果中断中使用了该类机制，那么中断程序可能会被阻塞，被中断程序中断的任务也可能被</a:t>
            </a:r>
            <a:r>
              <a:rPr kumimoji="1" lang="zh-CN" altLang="en-US" sz="2400" b="0" i="0" u="none" strike="noStrike" kern="0" cap="none" spc="0" normalizeH="0" baseline="0" noProof="0" dirty="0">
                <a:ln>
                  <a:noFill/>
                </a:ln>
                <a:solidFill>
                  <a:srgbClr val="000000"/>
                </a:solidFill>
                <a:effectLst/>
                <a:uLnTx/>
                <a:uFillTx/>
                <a:latin typeface="Arial"/>
                <a:ea typeface="宋体"/>
              </a:rPr>
              <a:t>阻塞；</a:t>
            </a:r>
            <a:endParaRPr kumimoji="1" lang="en-US" altLang="zh-CN" sz="2400" b="0" i="0" u="none" strike="noStrike" kern="0" cap="none" spc="0" normalizeH="0" baseline="0" noProof="0" dirty="0">
              <a:ln>
                <a:noFill/>
              </a:ln>
              <a:solidFill>
                <a:srgbClr val="000000"/>
              </a:solidFill>
              <a:effectLst/>
              <a:uLnTx/>
              <a:uFillTx/>
              <a:latin typeface="Arial"/>
              <a:ea typeface="宋体"/>
            </a:endParaRPr>
          </a:p>
          <a:p>
            <a:pPr marL="895350" lvl="1" indent="-381000" eaLnBrk="1" hangingPunct="1">
              <a:lnSpc>
                <a:spcPct val="100000"/>
              </a:lnSpc>
              <a:buClr>
                <a:srgbClr val="0000FF"/>
              </a:buClr>
              <a:defRPr/>
            </a:pPr>
            <a:r>
              <a:rPr lang="zh-CN" altLang="en-US" b="0" kern="0" dirty="0">
                <a:effectLst/>
                <a:latin typeface="Arial"/>
                <a:ea typeface="宋体"/>
              </a:rPr>
              <a:t>规则</a:t>
            </a:r>
            <a:r>
              <a:rPr lang="en-US" altLang="zh-CN" b="0" kern="0" dirty="0">
                <a:effectLst/>
                <a:latin typeface="Arial"/>
                <a:ea typeface="宋体"/>
              </a:rPr>
              <a:t>2</a:t>
            </a:r>
            <a:r>
              <a:rPr lang="zh-CN" altLang="en-US" b="0" kern="0" dirty="0">
                <a:effectLst/>
                <a:latin typeface="Arial"/>
                <a:ea typeface="宋体"/>
              </a:rPr>
              <a:t>：确保</a:t>
            </a:r>
            <a:r>
              <a:rPr lang="en-US" altLang="zh-CN" b="0" kern="0" dirty="0">
                <a:effectLst/>
                <a:latin typeface="Arial"/>
                <a:ea typeface="宋体"/>
              </a:rPr>
              <a:t>RTOS</a:t>
            </a:r>
            <a:r>
              <a:rPr lang="zh-CN" altLang="en-US" b="0" kern="0" dirty="0">
                <a:effectLst/>
                <a:latin typeface="Arial"/>
                <a:ea typeface="宋体"/>
              </a:rPr>
              <a:t>调用返回中断程序</a:t>
            </a:r>
            <a:endParaRPr lang="en-US" altLang="zh-CN" b="0" kern="0" dirty="0">
              <a:effectLst/>
              <a:latin typeface="Arial"/>
              <a:ea typeface="宋体"/>
            </a:endParaRPr>
          </a:p>
          <a:p>
            <a:pPr marL="895350" lvl="1" indent="-381000" eaLnBrk="1" hangingPunct="1">
              <a:lnSpc>
                <a:spcPct val="100000"/>
              </a:lnSpc>
              <a:buClr>
                <a:srgbClr val="0000FF"/>
              </a:buClr>
              <a:defRPr/>
            </a:pPr>
            <a:r>
              <a:rPr lang="zh-CN" altLang="en-US" b="0" kern="0" dirty="0">
                <a:effectLst/>
                <a:latin typeface="Arial"/>
                <a:ea typeface="宋体"/>
              </a:rPr>
              <a:t>规则</a:t>
            </a:r>
            <a:r>
              <a:rPr lang="en-US" altLang="zh-CN" b="0" kern="0" dirty="0">
                <a:effectLst/>
                <a:latin typeface="Arial"/>
                <a:ea typeface="宋体"/>
              </a:rPr>
              <a:t>3</a:t>
            </a:r>
            <a:r>
              <a:rPr lang="zh-CN" altLang="en-US" b="0" kern="0" dirty="0">
                <a:effectLst/>
                <a:latin typeface="Arial"/>
                <a:ea typeface="宋体"/>
              </a:rPr>
              <a:t>：避免执行分配、释放内存的操作</a:t>
            </a:r>
          </a:p>
          <a:p>
            <a:pPr marL="895350" lvl="1" indent="-381000" eaLnBrk="1" hangingPunct="1">
              <a:lnSpc>
                <a:spcPct val="100000"/>
              </a:lnSpc>
              <a:buClr>
                <a:srgbClr val="0000FF"/>
              </a:buClr>
              <a:defRPr/>
            </a:pPr>
            <a:endParaRPr lang="zh-CN" altLang="en-US" b="0" kern="0" dirty="0">
              <a:effectLst/>
              <a:latin typeface="Arial"/>
              <a:ea typeface="宋体"/>
            </a:endParaRPr>
          </a:p>
        </p:txBody>
      </p:sp>
    </p:spTree>
    <p:extLst>
      <p:ext uri="{BB962C8B-B14F-4D97-AF65-F5344CB8AC3E}">
        <p14:creationId xmlns:p14="http://schemas.microsoft.com/office/powerpoint/2010/main" val="3994886482"/>
      </p:ext>
    </p:extLst>
  </p:cSld>
  <p:clrMapOvr>
    <a:masterClrMapping/>
  </p:clrMapOvr>
  <p:transition spd="med">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32</a:t>
            </a:fld>
            <a:endParaRPr lang="zh-CN" altLang="en-US" dirty="0"/>
          </a:p>
        </p:txBody>
      </p:sp>
      <p:sp>
        <p:nvSpPr>
          <p:cNvPr id="5" name="矩形 4"/>
          <p:cNvSpPr/>
          <p:nvPr/>
        </p:nvSpPr>
        <p:spPr>
          <a:xfrm>
            <a:off x="35241" y="3944451"/>
            <a:ext cx="9144000" cy="2554545"/>
          </a:xfrm>
          <a:prstGeom prst="rect">
            <a:avLst/>
          </a:prstGeom>
          <a:solidFill>
            <a:srgbClr val="00B050"/>
          </a:solidFill>
        </p:spPr>
        <p:txBody>
          <a:bodyPr wrap="square">
            <a:spAutoFit/>
          </a:bodyPr>
          <a:lstStyle/>
          <a:p>
            <a:pPr marL="285750" indent="-285750" algn="just" eaLnBrk="0" fontAlgn="base" hangingPunct="0">
              <a:spcBef>
                <a:spcPct val="0"/>
              </a:spcBef>
              <a:spcAft>
                <a:spcPct val="0"/>
              </a:spcAft>
              <a:buFont typeface="Arial" panose="020B0604020202020204" pitchFamily="34" charset="0"/>
              <a:buChar char="•"/>
            </a:pPr>
            <a:r>
              <a:rPr lang="zh-CN" altLang="zh-CN" sz="2000" kern="100" dirty="0">
                <a:solidFill>
                  <a:srgbClr val="000000"/>
                </a:solidFill>
                <a:latin typeface="+mj-lt"/>
                <a:cs typeface="Times New Roman" panose="02020603050405020304" pitchFamily="18" charset="0"/>
              </a:rPr>
              <a:t>在</a:t>
            </a:r>
            <a:r>
              <a:rPr lang="en-US" altLang="zh-CN" sz="2000" kern="100" dirty="0" err="1">
                <a:solidFill>
                  <a:srgbClr val="000000"/>
                </a:solidFill>
                <a:latin typeface="+mj-lt"/>
              </a:rPr>
              <a:t>μC</a:t>
            </a:r>
            <a:r>
              <a:rPr lang="en-US" altLang="zh-CN" sz="2000" kern="100" dirty="0">
                <a:solidFill>
                  <a:srgbClr val="000000"/>
                </a:solidFill>
                <a:latin typeface="+mj-lt"/>
              </a:rPr>
              <a:t>/OS III</a:t>
            </a:r>
            <a:r>
              <a:rPr lang="zh-CN" altLang="zh-CN" sz="2000" kern="100" dirty="0">
                <a:solidFill>
                  <a:srgbClr val="000000"/>
                </a:solidFill>
                <a:latin typeface="+mj-lt"/>
                <a:cs typeface="Times New Roman" panose="02020603050405020304" pitchFamily="18" charset="0"/>
              </a:rPr>
              <a:t>内核中提供了一个所有中断服务程序可共享使用的中断嵌套计数变量“</a:t>
            </a:r>
            <a:r>
              <a:rPr lang="en-US" altLang="zh-CN" sz="2000" kern="100" dirty="0" err="1">
                <a:solidFill>
                  <a:srgbClr val="000000"/>
                </a:solidFill>
                <a:latin typeface="+mj-lt"/>
              </a:rPr>
              <a:t>OSIntNestingCtr</a:t>
            </a:r>
            <a:r>
              <a:rPr lang="zh-CN" altLang="zh-CN" sz="2000" kern="100" dirty="0">
                <a:solidFill>
                  <a:srgbClr val="000000"/>
                </a:solidFill>
                <a:latin typeface="+mj-lt"/>
                <a:cs typeface="Times New Roman" panose="02020603050405020304" pitchFamily="18" charset="0"/>
              </a:rPr>
              <a:t>”。在用户设计的每一个中断服务程序开始都会增加一条“</a:t>
            </a:r>
            <a:r>
              <a:rPr lang="en-US" altLang="zh-CN" sz="2000" kern="100" dirty="0" err="1">
                <a:solidFill>
                  <a:srgbClr val="000000"/>
                </a:solidFill>
                <a:latin typeface="+mj-lt"/>
              </a:rPr>
              <a:t>OSIntNestingCtr</a:t>
            </a:r>
            <a:r>
              <a:rPr lang="en-US" altLang="zh-CN" sz="2000" kern="100" dirty="0">
                <a:solidFill>
                  <a:srgbClr val="000000"/>
                </a:solidFill>
                <a:latin typeface="+mj-lt"/>
              </a:rPr>
              <a:t>++;</a:t>
            </a:r>
            <a:r>
              <a:rPr lang="zh-CN" altLang="zh-CN" sz="2000" kern="100" dirty="0">
                <a:solidFill>
                  <a:srgbClr val="000000"/>
                </a:solidFill>
                <a:latin typeface="+mj-lt"/>
                <a:cs typeface="Times New Roman" panose="02020603050405020304" pitchFamily="18" charset="0"/>
              </a:rPr>
              <a:t>”语句</a:t>
            </a:r>
            <a:r>
              <a:rPr lang="zh-CN" altLang="en-US" sz="2000" kern="100" dirty="0">
                <a:solidFill>
                  <a:srgbClr val="000000"/>
                </a:solidFill>
                <a:latin typeface="+mj-lt"/>
                <a:cs typeface="Times New Roman" panose="02020603050405020304" pitchFamily="18" charset="0"/>
              </a:rPr>
              <a:t>；</a:t>
            </a:r>
            <a:endParaRPr lang="en-US" altLang="zh-CN" sz="2000" kern="100" dirty="0">
              <a:solidFill>
                <a:srgbClr val="000000"/>
              </a:solidFill>
              <a:latin typeface="+mj-lt"/>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zh-CN" altLang="zh-CN" sz="2000" kern="100" dirty="0">
                <a:solidFill>
                  <a:srgbClr val="000000"/>
                </a:solidFill>
                <a:latin typeface="+mj-lt"/>
                <a:cs typeface="Times New Roman" panose="02020603050405020304" pitchFamily="18" charset="0"/>
              </a:rPr>
              <a:t>在中断服务程序退出时调用</a:t>
            </a:r>
            <a:r>
              <a:rPr lang="en-US" altLang="zh-CN" sz="2000" kern="100" dirty="0" err="1">
                <a:solidFill>
                  <a:srgbClr val="000000"/>
                </a:solidFill>
                <a:latin typeface="+mj-lt"/>
              </a:rPr>
              <a:t>OSIntExit</a:t>
            </a:r>
            <a:r>
              <a:rPr lang="en-US" altLang="zh-CN" sz="2000" kern="100" dirty="0">
                <a:solidFill>
                  <a:srgbClr val="000000"/>
                </a:solidFill>
                <a:latin typeface="+mj-lt"/>
              </a:rPr>
              <a:t>( )</a:t>
            </a:r>
            <a:r>
              <a:rPr lang="zh-CN" altLang="zh-CN" sz="2000" kern="100" dirty="0">
                <a:solidFill>
                  <a:srgbClr val="000000"/>
                </a:solidFill>
                <a:latin typeface="+mj-lt"/>
                <a:cs typeface="Times New Roman" panose="02020603050405020304" pitchFamily="18" charset="0"/>
              </a:rPr>
              <a:t>函数</a:t>
            </a:r>
            <a:r>
              <a:rPr lang="zh-CN" altLang="en-US" sz="2000" kern="100" dirty="0">
                <a:solidFill>
                  <a:srgbClr val="000000"/>
                </a:solidFill>
                <a:latin typeface="+mj-lt"/>
                <a:cs typeface="Times New Roman" panose="02020603050405020304" pitchFamily="18" charset="0"/>
              </a:rPr>
              <a:t>，</a:t>
            </a:r>
            <a:r>
              <a:rPr lang="zh-CN" altLang="zh-CN" sz="2000" kern="100" dirty="0">
                <a:solidFill>
                  <a:srgbClr val="000000"/>
                </a:solidFill>
                <a:latin typeface="+mj-lt"/>
                <a:cs typeface="Times New Roman" panose="02020603050405020304" pitchFamily="18" charset="0"/>
              </a:rPr>
              <a:t>每退出一个中断服务程序，内核对</a:t>
            </a:r>
            <a:r>
              <a:rPr lang="en-US" altLang="zh-CN" sz="2000" kern="100" dirty="0" err="1">
                <a:solidFill>
                  <a:srgbClr val="000000"/>
                </a:solidFill>
                <a:latin typeface="+mj-lt"/>
              </a:rPr>
              <a:t>OSIntNestingCtr</a:t>
            </a:r>
            <a:r>
              <a:rPr lang="zh-CN" altLang="zh-CN" sz="2000" kern="100" dirty="0">
                <a:solidFill>
                  <a:srgbClr val="000000"/>
                </a:solidFill>
                <a:latin typeface="+mj-lt"/>
                <a:cs typeface="Times New Roman" panose="02020603050405020304" pitchFamily="18" charset="0"/>
              </a:rPr>
              <a:t>减</a:t>
            </a:r>
            <a:r>
              <a:rPr lang="en-US" altLang="zh-CN" sz="2000" kern="100" dirty="0">
                <a:solidFill>
                  <a:srgbClr val="000000"/>
                </a:solidFill>
                <a:latin typeface="+mj-lt"/>
              </a:rPr>
              <a:t>1</a:t>
            </a:r>
            <a:r>
              <a:rPr lang="zh-CN" altLang="zh-CN" sz="2000" kern="100" dirty="0">
                <a:solidFill>
                  <a:srgbClr val="000000"/>
                </a:solidFill>
                <a:latin typeface="+mj-lt"/>
                <a:cs typeface="Times New Roman" panose="02020603050405020304" pitchFamily="18" charset="0"/>
              </a:rPr>
              <a:t>。</a:t>
            </a:r>
            <a:endParaRPr lang="en-US" altLang="zh-CN" sz="2000" kern="100" dirty="0">
              <a:solidFill>
                <a:srgbClr val="000000"/>
              </a:solidFill>
              <a:latin typeface="+mj-lt"/>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zh-CN" altLang="zh-CN" sz="2000" kern="100" dirty="0">
                <a:solidFill>
                  <a:srgbClr val="000000"/>
                </a:solidFill>
                <a:latin typeface="+mj-lt"/>
                <a:cs typeface="Times New Roman" panose="02020603050405020304" pitchFamily="18" charset="0"/>
              </a:rPr>
              <a:t>操作系统内核就可以根据当前的</a:t>
            </a:r>
            <a:r>
              <a:rPr lang="en-US" altLang="zh-CN" sz="2000" kern="100" dirty="0" err="1">
                <a:solidFill>
                  <a:srgbClr val="000000"/>
                </a:solidFill>
                <a:latin typeface="+mj-lt"/>
              </a:rPr>
              <a:t>OSIntNestingCtr</a:t>
            </a:r>
            <a:r>
              <a:rPr lang="zh-CN" altLang="zh-CN" sz="2000" kern="100" dirty="0">
                <a:solidFill>
                  <a:srgbClr val="000000"/>
                </a:solidFill>
                <a:latin typeface="+mj-lt"/>
                <a:cs typeface="Times New Roman" panose="02020603050405020304" pitchFamily="18" charset="0"/>
              </a:rPr>
              <a:t>值来判断是否所有中断都已完成，以及是否可以进行任务调度。</a:t>
            </a:r>
            <a:endParaRPr lang="en-US" altLang="zh-CN" sz="2000" kern="100" dirty="0">
              <a:solidFill>
                <a:srgbClr val="000000"/>
              </a:solidFill>
              <a:latin typeface="+mj-lt"/>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zh-CN" altLang="zh-CN" sz="2000" kern="100" dirty="0">
                <a:solidFill>
                  <a:srgbClr val="000000"/>
                </a:solidFill>
                <a:latin typeface="+mj-lt"/>
                <a:cs typeface="Times New Roman" panose="02020603050405020304" pitchFamily="18" charset="0"/>
              </a:rPr>
              <a:t>在这种情形下，中断服务程序可以部分地使用内核机制。</a:t>
            </a:r>
            <a:endParaRPr lang="zh-CN" altLang="en-US" sz="2000" dirty="0">
              <a:solidFill>
                <a:srgbClr val="000000"/>
              </a:solidFill>
              <a:latin typeface="+mj-lt"/>
            </a:endParaRPr>
          </a:p>
        </p:txBody>
      </p:sp>
      <p:pic>
        <p:nvPicPr>
          <p:cNvPr id="6" name="图片 5"/>
          <p:cNvPicPr>
            <a:picLocks noChangeAspect="1"/>
          </p:cNvPicPr>
          <p:nvPr/>
        </p:nvPicPr>
        <p:blipFill>
          <a:blip r:embed="rId2">
            <a:duotone>
              <a:schemeClr val="accent1">
                <a:shade val="45000"/>
                <a:satMod val="135000"/>
              </a:schemeClr>
              <a:prstClr val="white"/>
            </a:duotone>
          </a:blip>
          <a:stretch>
            <a:fillRect/>
          </a:stretch>
        </p:blipFill>
        <p:spPr>
          <a:xfrm>
            <a:off x="940786" y="564126"/>
            <a:ext cx="7332910" cy="31879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500730"/>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left)">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33</a:t>
            </a:fld>
            <a:endParaRPr lang="zh-CN" altLang="en-US" dirty="0"/>
          </a:p>
        </p:txBody>
      </p:sp>
      <p:sp>
        <p:nvSpPr>
          <p:cNvPr id="6" name="内容占位符 2"/>
          <p:cNvSpPr>
            <a:spLocks noGrp="1"/>
          </p:cNvSpPr>
          <p:nvPr>
            <p:ph idx="1"/>
          </p:nvPr>
        </p:nvSpPr>
        <p:spPr>
          <a:xfrm>
            <a:off x="609600" y="1295400"/>
            <a:ext cx="8077200" cy="4602163"/>
          </a:xfrm>
        </p:spPr>
        <p:txBody>
          <a:bodyPr/>
          <a:lstStyle/>
          <a:p>
            <a:r>
              <a:rPr lang="zh-CN" altLang="en-US" sz="2400" b="0" dirty="0">
                <a:effectLst/>
              </a:rPr>
              <a:t>思考并总结：</a:t>
            </a:r>
            <a:endParaRPr lang="en-US" altLang="zh-CN" sz="2400" b="0" dirty="0">
              <a:effectLst/>
            </a:endParaRPr>
          </a:p>
          <a:p>
            <a:pPr lvl="1"/>
            <a:r>
              <a:rPr lang="zh-CN" altLang="en-US" sz="2000" b="0" dirty="0">
                <a:effectLst/>
              </a:rPr>
              <a:t>为什么中断程序中使用</a:t>
            </a:r>
            <a:r>
              <a:rPr lang="en-US" altLang="zh-CN" sz="2000" b="0" dirty="0">
                <a:effectLst/>
              </a:rPr>
              <a:t>RTOS</a:t>
            </a:r>
            <a:r>
              <a:rPr lang="zh-CN" altLang="en-US" sz="2000" b="0" dirty="0">
                <a:effectLst/>
              </a:rPr>
              <a:t>提供的信号量、邮箱等机制会引起系统错误？</a:t>
            </a:r>
            <a:endParaRPr lang="en-US" altLang="zh-CN" sz="2000" b="0" dirty="0">
              <a:effectLst/>
            </a:endParaRPr>
          </a:p>
          <a:p>
            <a:pPr lvl="1"/>
            <a:endParaRPr lang="en-US" altLang="zh-CN" sz="2000" dirty="0"/>
          </a:p>
          <a:p>
            <a:pPr lvl="1"/>
            <a:endParaRPr lang="en-US" altLang="zh-CN" sz="2000" b="0" dirty="0">
              <a:effectLst/>
            </a:endParaRPr>
          </a:p>
          <a:p>
            <a:pPr lvl="1"/>
            <a:endParaRPr lang="en-US" altLang="zh-CN" sz="2000" dirty="0"/>
          </a:p>
          <a:p>
            <a:endParaRPr lang="zh-CN" altLang="en-US" dirty="0"/>
          </a:p>
        </p:txBody>
      </p:sp>
    </p:spTree>
    <p:extLst>
      <p:ext uri="{BB962C8B-B14F-4D97-AF65-F5344CB8AC3E}">
        <p14:creationId xmlns:p14="http://schemas.microsoft.com/office/powerpoint/2010/main" val="431927513"/>
      </p:ext>
    </p:extLst>
  </p:cSld>
  <p:clrMapOvr>
    <a:masterClrMapping/>
  </p:clrMapOvr>
  <p:transition spd="med">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34</a:t>
            </a:fld>
            <a:endParaRPr lang="zh-CN" altLang="en-US" dirty="0"/>
          </a:p>
        </p:txBody>
      </p:sp>
      <p:sp>
        <p:nvSpPr>
          <p:cNvPr id="7" name="灯片编号占位符 5"/>
          <p:cNvSpPr txBox="1">
            <a:spLocks/>
          </p:cNvSpPr>
          <p:nvPr/>
        </p:nvSpPr>
        <p:spPr bwMode="auto">
          <a:xfrm>
            <a:off x="7073900" y="6305550"/>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just" rtl="0" eaLnBrk="1" fontAlgn="base" hangingPunct="1">
              <a:lnSpc>
                <a:spcPct val="110000"/>
              </a:lnSpc>
              <a:spcBef>
                <a:spcPct val="10000"/>
              </a:spcBef>
              <a:spcAft>
                <a:spcPct val="10000"/>
              </a:spcAft>
              <a:buClr>
                <a:srgbClr val="FF0000"/>
              </a:buClr>
              <a:buSzPct val="90000"/>
              <a:buFont typeface="Wingdings" panose="05000000000000000000" pitchFamily="2" charset="2"/>
              <a:buChar char="o"/>
              <a:defRPr kumimoji="1" sz="2800" b="1" kern="1200">
                <a:solidFill>
                  <a:srgbClr val="000099"/>
                </a:solidFill>
                <a:latin typeface="Arial" panose="020B0604020202020204" pitchFamily="34" charset="0"/>
                <a:ea typeface="宋体" panose="02010600030101010101" pitchFamily="2" charset="-122"/>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anose="05000000000000000000" pitchFamily="2" charset="2"/>
              <a:buChar char="o"/>
              <a:defRPr kumimoji="1" sz="2400" b="1" kern="1200">
                <a:solidFill>
                  <a:srgbClr val="FF00FF"/>
                </a:solidFill>
                <a:latin typeface="Arial" panose="020B0604020202020204" pitchFamily="34" charset="0"/>
                <a:ea typeface="宋体" panose="02010600030101010101" pitchFamily="2" charset="-122"/>
                <a:cs typeface="+mn-cs"/>
              </a:defRPr>
            </a:lvl2pPr>
            <a:lvl3pPr marL="1143000" indent="-228600" algn="just" rtl="0" eaLnBrk="0" fontAlgn="base" hangingPunct="0">
              <a:lnSpc>
                <a:spcPct val="110000"/>
              </a:lnSpc>
              <a:spcBef>
                <a:spcPct val="10000"/>
              </a:spcBef>
              <a:spcAft>
                <a:spcPct val="10000"/>
              </a:spcAft>
              <a:buClr>
                <a:srgbClr val="0000FF"/>
              </a:buClr>
              <a:buSzPct val="90000"/>
              <a:buFont typeface="Wingdings" panose="05000000000000000000" pitchFamily="2" charset="2"/>
              <a:buChar char="o"/>
              <a:defRPr kumimoji="1" sz="20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黑体" panose="02010609060101010101" pitchFamily="49"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E5709D-4311-4C01-9B23-B071D9793B73}" type="slidenum">
              <a:rPr kumimoji="0" lang="en-US" altLang="zh-CN" sz="1400" b="0" i="0" u="none" strike="noStrike" kern="1200" cap="none" spc="0" normalizeH="0" baseline="0" noProof="0" smtClean="0">
                <a:ln>
                  <a:noFill/>
                </a:ln>
                <a:solidFill>
                  <a:srgbClr val="FF99FF"/>
                </a:solidFill>
                <a:uLnTx/>
                <a:uFillTx/>
                <a:latin typeface="+mj-lt"/>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400" b="0" i="0" u="none" strike="noStrike" kern="1200" cap="none" spc="0" normalizeH="0" baseline="0" noProof="0">
              <a:ln>
                <a:noFill/>
              </a:ln>
              <a:solidFill>
                <a:srgbClr val="FF99FF"/>
              </a:solidFill>
              <a:uLnTx/>
              <a:uFillTx/>
              <a:latin typeface="+mj-lt"/>
              <a:ea typeface="宋体" panose="02010600030101010101" pitchFamily="2" charset="-122"/>
              <a:cs typeface="+mn-cs"/>
            </a:endParaRPr>
          </a:p>
        </p:txBody>
      </p:sp>
      <p:sp>
        <p:nvSpPr>
          <p:cNvPr id="8" name="Rectangle 2"/>
          <p:cNvSpPr txBox="1">
            <a:spLocks noChangeArrowheads="1"/>
          </p:cNvSpPr>
          <p:nvPr/>
        </p:nvSpPr>
        <p:spPr bwMode="auto">
          <a:xfrm>
            <a:off x="609600" y="304800"/>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i="0" u="none" strike="noStrike" kern="0" cap="none" spc="0" normalizeH="0" baseline="0" noProof="0" dirty="0">
                <a:ln>
                  <a:noFill/>
                </a:ln>
                <a:solidFill>
                  <a:srgbClr val="CC6600"/>
                </a:solidFill>
                <a:effectLst/>
                <a:uLnTx/>
                <a:uFillTx/>
                <a:ea typeface="黑体"/>
                <a:cs typeface="+mj-cs"/>
              </a:rPr>
              <a:t>共享数据问题</a:t>
            </a:r>
          </a:p>
        </p:txBody>
      </p:sp>
      <p:sp>
        <p:nvSpPr>
          <p:cNvPr id="9" name="Rectangle 3"/>
          <p:cNvSpPr txBox="1">
            <a:spLocks noChangeArrowheads="1"/>
          </p:cNvSpPr>
          <p:nvPr/>
        </p:nvSpPr>
        <p:spPr bwMode="auto">
          <a:xfrm>
            <a:off x="609600" y="11430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cs typeface="+mn-cs"/>
              </a:rPr>
              <a:t>中断程序不可能完成所有的处理任务，通常还需要任务代码来进行后续处理；</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cs typeface="+mn-cs"/>
              </a:rPr>
              <a:t>二者可能共享数据，但可能引起新问题！</a:t>
            </a:r>
          </a:p>
        </p:txBody>
      </p:sp>
    </p:spTree>
    <p:extLst>
      <p:ext uri="{BB962C8B-B14F-4D97-AF65-F5344CB8AC3E}">
        <p14:creationId xmlns:p14="http://schemas.microsoft.com/office/powerpoint/2010/main" val="501056974"/>
      </p:ext>
    </p:extLst>
  </p:cSld>
  <p:clrMapOvr>
    <a:masterClrMapping/>
  </p:clrMapOvr>
  <p:transition spd="med">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35</a:t>
            </a:fld>
            <a:endParaRPr lang="zh-CN" altLang="en-US" dirty="0"/>
          </a:p>
        </p:txBody>
      </p:sp>
      <p:sp>
        <p:nvSpPr>
          <p:cNvPr id="7" name="Rectangle 2"/>
          <p:cNvSpPr txBox="1">
            <a:spLocks noChangeArrowheads="1"/>
          </p:cNvSpPr>
          <p:nvPr/>
        </p:nvSpPr>
        <p:spPr bwMode="auto">
          <a:xfrm>
            <a:off x="609600" y="304800"/>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600" i="0" u="none" strike="noStrike" kern="0" cap="none" spc="0" normalizeH="0" baseline="0" noProof="0">
              <a:ln>
                <a:noFill/>
              </a:ln>
              <a:solidFill>
                <a:srgbClr val="CC6600"/>
              </a:solidFill>
              <a:effectLst/>
              <a:uLnTx/>
              <a:uFillTx/>
              <a:ea typeface="黑体"/>
              <a:cs typeface="+mj-cs"/>
            </a:endParaRPr>
          </a:p>
        </p:txBody>
      </p:sp>
      <p:sp>
        <p:nvSpPr>
          <p:cNvPr id="8" name="Rectangle 3"/>
          <p:cNvSpPr txBox="1">
            <a:spLocks noChangeArrowheads="1"/>
          </p:cNvSpPr>
          <p:nvPr/>
        </p:nvSpPr>
        <p:spPr bwMode="auto">
          <a:xfrm>
            <a:off x="609600" y="10668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mj-lt"/>
                <a:ea typeface="宋体"/>
                <a:cs typeface="+mn-cs"/>
              </a:rPr>
              <a:t>显然，问题是</a:t>
            </a:r>
            <a:r>
              <a:rPr kumimoji="1" lang="en-US" altLang="zh-CN" sz="2400" b="0" i="0" u="none" strike="noStrike" kern="0" cap="none" spc="0" normalizeH="0" baseline="0" noProof="0" dirty="0">
                <a:ln>
                  <a:noFill/>
                </a:ln>
                <a:solidFill>
                  <a:srgbClr val="000099"/>
                </a:solidFill>
                <a:effectLst/>
                <a:uLnTx/>
                <a:uFillTx/>
                <a:latin typeface="+mj-lt"/>
                <a:ea typeface="宋体"/>
                <a:cs typeface="+mn-cs"/>
              </a:rPr>
              <a:t>main</a:t>
            </a:r>
            <a:r>
              <a:rPr kumimoji="1" lang="zh-CN" altLang="en-US" sz="2400" b="0" i="0" u="none" strike="noStrike" kern="0" cap="none" spc="0" normalizeH="0" baseline="0" noProof="0" dirty="0">
                <a:ln>
                  <a:noFill/>
                </a:ln>
                <a:solidFill>
                  <a:srgbClr val="000099"/>
                </a:solidFill>
                <a:effectLst/>
                <a:uLnTx/>
                <a:uFillTx/>
                <a:latin typeface="+mj-lt"/>
                <a:ea typeface="宋体"/>
                <a:cs typeface="+mn-cs"/>
              </a:rPr>
              <a:t>函数执行过程中被中断了；</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mj-lt"/>
                <a:ea typeface="宋体"/>
                <a:cs typeface="+mn-cs"/>
              </a:rPr>
              <a:t>修改为如下形式是否还有问题？</a:t>
            </a:r>
          </a:p>
        </p:txBody>
      </p:sp>
      <p:sp>
        <p:nvSpPr>
          <p:cNvPr id="9" name="Rectangle 5"/>
          <p:cNvSpPr>
            <a:spLocks noChangeArrowheads="1"/>
          </p:cNvSpPr>
          <p:nvPr/>
        </p:nvSpPr>
        <p:spPr bwMode="auto">
          <a:xfrm>
            <a:off x="685800" y="2195452"/>
            <a:ext cx="7924800" cy="4362450"/>
          </a:xfrm>
          <a:prstGeom prst="rect">
            <a:avLst/>
          </a:prstGeom>
          <a:solidFill>
            <a:srgbClr val="EAEAEA"/>
          </a:solidFill>
          <a:ln w="9525">
            <a:solidFill>
              <a:srgbClr val="008080"/>
            </a:solidFill>
            <a:miter lim="800000"/>
            <a:headEnd/>
            <a:tailEnd/>
          </a:ln>
          <a:effectLst/>
        </p:spPr>
        <p:txBody>
          <a:bodyPr lIns="144000" tIns="46800" rIns="0" bIns="46800" anchor="ctr"/>
          <a:lstStyle/>
          <a:p>
            <a:pPr fontAlgn="base">
              <a:spcBef>
                <a:spcPct val="0"/>
              </a:spcBef>
              <a:spcAft>
                <a:spcPct val="0"/>
              </a:spcAft>
              <a:defRPr/>
            </a:pPr>
            <a:r>
              <a:rPr lang="en-US" altLang="zh-CN" sz="1400">
                <a:solidFill>
                  <a:srgbClr val="000000"/>
                </a:solidFill>
                <a:latin typeface="+mj-lt"/>
              </a:rPr>
              <a:t>static int  iTemperatures[2];</a:t>
            </a:r>
          </a:p>
          <a:p>
            <a:pPr fontAlgn="base">
              <a:spcBef>
                <a:spcPct val="0"/>
              </a:spcBef>
              <a:spcAft>
                <a:spcPct val="0"/>
              </a:spcAft>
              <a:defRPr/>
            </a:pPr>
            <a:endParaRPr lang="en-US" altLang="zh-CN" sz="1400">
              <a:solidFill>
                <a:srgbClr val="000000"/>
              </a:solidFill>
              <a:latin typeface="+mj-lt"/>
            </a:endParaRPr>
          </a:p>
          <a:p>
            <a:pPr fontAlgn="base">
              <a:spcBef>
                <a:spcPct val="0"/>
              </a:spcBef>
              <a:spcAft>
                <a:spcPct val="0"/>
              </a:spcAft>
              <a:defRPr/>
            </a:pPr>
            <a:r>
              <a:rPr lang="en-US" altLang="zh-CN" sz="1400">
                <a:solidFill>
                  <a:srgbClr val="000000"/>
                </a:solidFill>
                <a:latin typeface="+mj-lt"/>
              </a:rPr>
              <a:t>void interrupt  vReadTemperatures(void)</a:t>
            </a:r>
          </a:p>
          <a:p>
            <a:pPr fontAlgn="base">
              <a:spcBef>
                <a:spcPct val="0"/>
              </a:spcBef>
              <a:spcAft>
                <a:spcPct val="0"/>
              </a:spcAft>
              <a:defRPr/>
            </a:pPr>
            <a:r>
              <a:rPr lang="en-US" altLang="zh-CN" sz="1400">
                <a:solidFill>
                  <a:srgbClr val="000000"/>
                </a:solidFill>
                <a:latin typeface="+mj-lt"/>
              </a:rPr>
              <a:t>{</a:t>
            </a:r>
          </a:p>
          <a:p>
            <a:pPr fontAlgn="base">
              <a:spcBef>
                <a:spcPct val="0"/>
              </a:spcBef>
              <a:spcAft>
                <a:spcPct val="0"/>
              </a:spcAft>
              <a:defRPr/>
            </a:pPr>
            <a:r>
              <a:rPr lang="en-US" altLang="zh-CN" sz="1400">
                <a:solidFill>
                  <a:srgbClr val="000000"/>
                </a:solidFill>
                <a:latin typeface="+mj-lt"/>
              </a:rPr>
              <a:t>	iTemperatures[0]=//</a:t>
            </a:r>
            <a:r>
              <a:rPr lang="zh-CN" altLang="en-US" sz="1400">
                <a:solidFill>
                  <a:srgbClr val="000000"/>
                </a:solidFill>
                <a:latin typeface="+mj-lt"/>
              </a:rPr>
              <a:t>从硬件读取的温度；</a:t>
            </a:r>
          </a:p>
          <a:p>
            <a:pPr fontAlgn="base">
              <a:spcBef>
                <a:spcPct val="0"/>
              </a:spcBef>
              <a:spcAft>
                <a:spcPct val="0"/>
              </a:spcAft>
              <a:defRPr/>
            </a:pPr>
            <a:r>
              <a:rPr lang="zh-CN" altLang="en-US" sz="1400">
                <a:solidFill>
                  <a:srgbClr val="000000"/>
                </a:solidFill>
                <a:latin typeface="+mj-lt"/>
              </a:rPr>
              <a:t>	</a:t>
            </a:r>
            <a:r>
              <a:rPr lang="en-US" altLang="zh-CN" sz="1400">
                <a:solidFill>
                  <a:srgbClr val="000000"/>
                </a:solidFill>
                <a:latin typeface="+mj-lt"/>
              </a:rPr>
              <a:t>iTemperatures[1]=//</a:t>
            </a:r>
            <a:r>
              <a:rPr lang="zh-CN" altLang="en-US" sz="1400">
                <a:solidFill>
                  <a:srgbClr val="000000"/>
                </a:solidFill>
                <a:latin typeface="+mj-lt"/>
              </a:rPr>
              <a:t>从硬件读取的温度；</a:t>
            </a:r>
          </a:p>
          <a:p>
            <a:pPr fontAlgn="base">
              <a:spcBef>
                <a:spcPct val="0"/>
              </a:spcBef>
              <a:spcAft>
                <a:spcPct val="0"/>
              </a:spcAft>
              <a:defRPr/>
            </a:pPr>
            <a:r>
              <a:rPr lang="en-US" altLang="zh-CN" sz="1400">
                <a:solidFill>
                  <a:srgbClr val="000000"/>
                </a:solidFill>
                <a:latin typeface="+mj-lt"/>
              </a:rPr>
              <a:t>}</a:t>
            </a:r>
          </a:p>
          <a:p>
            <a:pPr fontAlgn="base">
              <a:spcBef>
                <a:spcPct val="0"/>
              </a:spcBef>
              <a:spcAft>
                <a:spcPct val="0"/>
              </a:spcAft>
              <a:defRPr/>
            </a:pPr>
            <a:endParaRPr lang="en-US" altLang="zh-CN" sz="1400">
              <a:solidFill>
                <a:srgbClr val="000000"/>
              </a:solidFill>
              <a:latin typeface="+mj-lt"/>
            </a:endParaRPr>
          </a:p>
          <a:p>
            <a:pPr fontAlgn="base">
              <a:spcBef>
                <a:spcPct val="0"/>
              </a:spcBef>
              <a:spcAft>
                <a:spcPct val="0"/>
              </a:spcAft>
              <a:defRPr/>
            </a:pPr>
            <a:r>
              <a:rPr lang="en-US" altLang="zh-CN" sz="1400">
                <a:solidFill>
                  <a:srgbClr val="000000"/>
                </a:solidFill>
                <a:latin typeface="+mj-lt"/>
              </a:rPr>
              <a:t>void  main(void)</a:t>
            </a:r>
          </a:p>
          <a:p>
            <a:pPr fontAlgn="base">
              <a:spcBef>
                <a:spcPct val="0"/>
              </a:spcBef>
              <a:spcAft>
                <a:spcPct val="0"/>
              </a:spcAft>
              <a:defRPr/>
            </a:pPr>
            <a:r>
              <a:rPr lang="en-US" altLang="zh-CN" sz="1400">
                <a:solidFill>
                  <a:srgbClr val="000000"/>
                </a:solidFill>
                <a:latin typeface="+mj-lt"/>
              </a:rPr>
              <a:t>{</a:t>
            </a:r>
          </a:p>
          <a:p>
            <a:pPr fontAlgn="base">
              <a:spcBef>
                <a:spcPct val="0"/>
              </a:spcBef>
              <a:spcAft>
                <a:spcPct val="0"/>
              </a:spcAft>
              <a:defRPr/>
            </a:pPr>
            <a:r>
              <a:rPr lang="en-US" altLang="zh-CN" sz="1400">
                <a:solidFill>
                  <a:srgbClr val="000000"/>
                </a:solidFill>
                <a:latin typeface="+mj-lt"/>
              </a:rPr>
              <a:t>	……</a:t>
            </a:r>
          </a:p>
          <a:p>
            <a:pPr fontAlgn="base">
              <a:spcBef>
                <a:spcPct val="0"/>
              </a:spcBef>
              <a:spcAft>
                <a:spcPct val="0"/>
              </a:spcAft>
              <a:defRPr/>
            </a:pPr>
            <a:r>
              <a:rPr lang="en-US" altLang="zh-CN" sz="1400">
                <a:solidFill>
                  <a:srgbClr val="000000"/>
                </a:solidFill>
                <a:latin typeface="+mj-lt"/>
              </a:rPr>
              <a:t>	while(TRUE)</a:t>
            </a:r>
          </a:p>
          <a:p>
            <a:pPr fontAlgn="base">
              <a:spcBef>
                <a:spcPct val="0"/>
              </a:spcBef>
              <a:spcAft>
                <a:spcPct val="0"/>
              </a:spcAft>
              <a:defRPr/>
            </a:pPr>
            <a:r>
              <a:rPr lang="en-US" altLang="zh-CN" sz="1400">
                <a:solidFill>
                  <a:srgbClr val="000000"/>
                </a:solidFill>
                <a:latin typeface="+mj-lt"/>
              </a:rPr>
              <a:t>	{</a:t>
            </a:r>
          </a:p>
          <a:p>
            <a:pPr fontAlgn="base">
              <a:spcBef>
                <a:spcPct val="10000"/>
              </a:spcBef>
              <a:spcAft>
                <a:spcPct val="10000"/>
              </a:spcAft>
              <a:defRPr/>
            </a:pPr>
            <a:r>
              <a:rPr lang="en-US" altLang="zh-CN" sz="1400">
                <a:solidFill>
                  <a:srgbClr val="000000"/>
                </a:solidFill>
                <a:latin typeface="+mj-lt"/>
              </a:rPr>
              <a:t>		if(</a:t>
            </a:r>
            <a:r>
              <a:rPr lang="en-US" altLang="zh-CN" sz="1400">
                <a:solidFill>
                  <a:srgbClr val="00CC00"/>
                </a:solidFill>
                <a:latin typeface="+mj-lt"/>
              </a:rPr>
              <a:t>iTemperatures[0] != iTemperatures[1]</a:t>
            </a:r>
            <a:r>
              <a:rPr lang="en-US" altLang="zh-CN" sz="1400">
                <a:solidFill>
                  <a:srgbClr val="000000"/>
                </a:solidFill>
                <a:latin typeface="+mj-lt"/>
              </a:rPr>
              <a:t>)</a:t>
            </a:r>
          </a:p>
          <a:p>
            <a:pPr fontAlgn="base">
              <a:spcBef>
                <a:spcPct val="10000"/>
              </a:spcBef>
              <a:spcAft>
                <a:spcPct val="10000"/>
              </a:spcAft>
              <a:defRPr/>
            </a:pPr>
            <a:r>
              <a:rPr lang="en-US" altLang="zh-CN" sz="1400">
                <a:solidFill>
                  <a:srgbClr val="000000"/>
                </a:solidFill>
                <a:latin typeface="+mj-lt"/>
              </a:rPr>
              <a:t>			//</a:t>
            </a:r>
            <a:r>
              <a:rPr lang="zh-CN" altLang="en-US" sz="1400">
                <a:solidFill>
                  <a:srgbClr val="000000"/>
                </a:solidFill>
                <a:latin typeface="+mj-lt"/>
              </a:rPr>
              <a:t>发出警报</a:t>
            </a:r>
          </a:p>
          <a:p>
            <a:pPr fontAlgn="base">
              <a:spcBef>
                <a:spcPct val="0"/>
              </a:spcBef>
              <a:spcAft>
                <a:spcPct val="0"/>
              </a:spcAft>
              <a:defRPr/>
            </a:pPr>
            <a:r>
              <a:rPr lang="zh-CN" altLang="en-US" sz="1400">
                <a:solidFill>
                  <a:srgbClr val="000000"/>
                </a:solidFill>
                <a:latin typeface="+mj-lt"/>
              </a:rPr>
              <a:t>	</a:t>
            </a:r>
            <a:r>
              <a:rPr lang="en-US" altLang="zh-CN" sz="1400">
                <a:solidFill>
                  <a:srgbClr val="000000"/>
                </a:solidFill>
                <a:latin typeface="+mj-lt"/>
              </a:rPr>
              <a:t>}</a:t>
            </a:r>
          </a:p>
          <a:p>
            <a:pPr fontAlgn="base">
              <a:spcBef>
                <a:spcPct val="0"/>
              </a:spcBef>
              <a:spcAft>
                <a:spcPct val="0"/>
              </a:spcAft>
              <a:defRPr/>
            </a:pPr>
            <a:r>
              <a:rPr lang="en-US" altLang="zh-CN" sz="1400">
                <a:solidFill>
                  <a:srgbClr val="000000"/>
                </a:solidFill>
                <a:latin typeface="+mj-lt"/>
              </a:rPr>
              <a:t>	……</a:t>
            </a:r>
          </a:p>
          <a:p>
            <a:pPr fontAlgn="base">
              <a:spcBef>
                <a:spcPct val="0"/>
              </a:spcBef>
              <a:spcAft>
                <a:spcPct val="0"/>
              </a:spcAft>
              <a:defRPr/>
            </a:pPr>
            <a:r>
              <a:rPr lang="en-US" altLang="zh-CN" sz="1400">
                <a:solidFill>
                  <a:srgbClr val="000000"/>
                </a:solidFill>
                <a:latin typeface="+mj-lt"/>
              </a:rPr>
              <a:t>}</a:t>
            </a:r>
          </a:p>
        </p:txBody>
      </p:sp>
      <p:sp>
        <p:nvSpPr>
          <p:cNvPr id="11" name="Rectangle 8"/>
          <p:cNvSpPr>
            <a:spLocks noChangeArrowheads="1"/>
          </p:cNvSpPr>
          <p:nvPr/>
        </p:nvSpPr>
        <p:spPr bwMode="auto">
          <a:xfrm>
            <a:off x="2667000" y="5105400"/>
            <a:ext cx="3505200" cy="533400"/>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uLnTx/>
              <a:uFillTx/>
              <a:latin typeface="+mj-lt"/>
              <a:ea typeface="宋体" panose="02010600030101010101" pitchFamily="2" charset="-122"/>
            </a:endParaRPr>
          </a:p>
        </p:txBody>
      </p:sp>
      <p:sp>
        <p:nvSpPr>
          <p:cNvPr id="13" name="Rectangle 7"/>
          <p:cNvSpPr>
            <a:spLocks noChangeArrowheads="1"/>
          </p:cNvSpPr>
          <p:nvPr/>
        </p:nvSpPr>
        <p:spPr bwMode="auto">
          <a:xfrm>
            <a:off x="5731104" y="1561855"/>
            <a:ext cx="3276600" cy="4710112"/>
          </a:xfrm>
          <a:prstGeom prst="rect">
            <a:avLst/>
          </a:prstGeom>
          <a:solidFill>
            <a:srgbClr val="FFFFFF"/>
          </a:solidFill>
          <a:ln w="9525">
            <a:solidFill>
              <a:srgbClr val="808080"/>
            </a:solidFill>
            <a:miter lim="800000"/>
            <a:headEnd/>
            <a:tailEnd/>
          </a:ln>
          <a:effectLst/>
        </p:spPr>
        <p:txBody>
          <a:bodyPr lIns="90000" tIns="46800" rIns="90000" bIns="46800"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uLnTx/>
                <a:uFillTx/>
                <a:latin typeface="+mj-lt"/>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CC00"/>
                </a:solidFill>
                <a:uLnTx/>
                <a:uFillTx/>
                <a:latin typeface="+mj-lt"/>
              </a:rPr>
              <a:t>    MOVE	R1, (</a:t>
            </a:r>
            <a:r>
              <a:rPr kumimoji="0" lang="en-US" altLang="zh-CN" sz="1600" i="0" u="none" strike="noStrike" kern="0" cap="none" spc="0" normalizeH="0" baseline="0" noProof="0" dirty="0" err="1">
                <a:ln>
                  <a:noFill/>
                </a:ln>
                <a:solidFill>
                  <a:srgbClr val="00CC00"/>
                </a:solidFill>
                <a:uLnTx/>
                <a:uFillTx/>
                <a:latin typeface="+mj-lt"/>
              </a:rPr>
              <a:t>iTemperatures</a:t>
            </a:r>
            <a:r>
              <a:rPr kumimoji="0" lang="en-US" altLang="zh-CN" sz="1600" i="0" u="none" strike="noStrike" kern="0" cap="none" spc="0" normalizeH="0" baseline="0" noProof="0" dirty="0">
                <a:ln>
                  <a:noFill/>
                </a:ln>
                <a:solidFill>
                  <a:srgbClr val="00CC00"/>
                </a:solidFill>
                <a:uLnTx/>
                <a:uFillTx/>
                <a:latin typeface="+mj-lt"/>
              </a:rPr>
              <a:t>[0)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CC00"/>
                </a:solidFill>
                <a:uLnTx/>
                <a:uFillTx/>
                <a:latin typeface="+mj-lt"/>
              </a:rPr>
              <a:t>    MOVE	R2, (</a:t>
            </a:r>
            <a:r>
              <a:rPr kumimoji="0" lang="en-US" altLang="zh-CN" sz="1600" i="0" u="none" strike="noStrike" kern="0" cap="none" spc="0" normalizeH="0" baseline="0" noProof="0" dirty="0" err="1">
                <a:ln>
                  <a:noFill/>
                </a:ln>
                <a:solidFill>
                  <a:srgbClr val="00CC00"/>
                </a:solidFill>
                <a:uLnTx/>
                <a:uFillTx/>
                <a:latin typeface="+mj-lt"/>
              </a:rPr>
              <a:t>iTemperatures</a:t>
            </a:r>
            <a:r>
              <a:rPr kumimoji="0" lang="en-US" altLang="zh-CN" sz="1600" i="0" u="none" strike="noStrike" kern="0" cap="none" spc="0" normalizeH="0" baseline="0" noProof="0" dirty="0">
                <a:ln>
                  <a:noFill/>
                </a:ln>
                <a:solidFill>
                  <a:srgbClr val="00CC00"/>
                </a:solidFill>
                <a:uLnTx/>
                <a:uFillTx/>
                <a:latin typeface="+mj-lt"/>
              </a:rPr>
              <a:t>[1)</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CC00"/>
                </a:solidFill>
                <a:uLnTx/>
                <a:uFillTx/>
                <a:latin typeface="+mj-lt"/>
              </a:rPr>
              <a:t>    SUBTRACT  R1, R2</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CC00"/>
                </a:solidFill>
                <a:uLnTx/>
                <a:uFillTx/>
                <a:latin typeface="+mj-lt"/>
              </a:rPr>
              <a:t>    JCOND ZERO, TEMPERA_OK</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8000"/>
                </a:solidFill>
                <a:uLnTx/>
                <a:uFillTx/>
                <a:latin typeface="+mj-lt"/>
              </a:rPr>
              <a:t>    </a:t>
            </a:r>
            <a:r>
              <a:rPr kumimoji="0" lang="en-US" altLang="zh-CN" sz="1600" i="0" u="none" strike="noStrike" kern="0" cap="none" spc="0" normalizeH="0" baseline="0" noProof="0" dirty="0">
                <a:ln>
                  <a:noFill/>
                </a:ln>
                <a:solidFill>
                  <a:srgbClr val="000000"/>
                </a:solidFill>
                <a:uLnTx/>
                <a:uFillTx/>
                <a:latin typeface="+mj-lt"/>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uLnTx/>
                <a:uFillTx/>
                <a:latin typeface="+mj-lt"/>
              </a:rPr>
              <a:t>    ;</a:t>
            </a:r>
            <a:r>
              <a:rPr kumimoji="0" lang="zh-CN" altLang="en-US" sz="1600" i="0" u="none" strike="noStrike" kern="0" cap="none" spc="0" normalizeH="0" baseline="0" noProof="0" dirty="0">
                <a:ln>
                  <a:noFill/>
                </a:ln>
                <a:solidFill>
                  <a:srgbClr val="000000"/>
                </a:solidFill>
                <a:uLnTx/>
                <a:uFillTx/>
                <a:latin typeface="+mj-lt"/>
              </a:rPr>
              <a:t>发出警报</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i="0" u="none" strike="noStrike" kern="0" cap="none" spc="0" normalizeH="0" baseline="0" noProof="0" dirty="0">
                <a:ln>
                  <a:noFill/>
                </a:ln>
                <a:solidFill>
                  <a:srgbClr val="000000"/>
                </a:solidFill>
                <a:uLnTx/>
                <a:uFillTx/>
                <a:latin typeface="+mj-lt"/>
              </a:rPr>
              <a:t>    </a:t>
            </a:r>
            <a:r>
              <a:rPr kumimoji="0" lang="en-US" altLang="zh-CN" sz="1600" i="0" u="none" strike="noStrike" kern="0" cap="none" spc="0" normalizeH="0" baseline="0" noProof="0" dirty="0">
                <a:ln>
                  <a:noFill/>
                </a:ln>
                <a:solidFill>
                  <a:srgbClr val="000000"/>
                </a:solidFill>
                <a:uLnTx/>
                <a:uFillTx/>
                <a:latin typeface="+mj-lt"/>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uLnTx/>
                <a:uFillTx/>
                <a:latin typeface="+mj-lt"/>
              </a:rPr>
              <a:t>TEMPERA_OK:</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uLnTx/>
                <a:uFillTx/>
                <a:latin typeface="+mj-lt"/>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FF0000"/>
                </a:solidFill>
                <a:uLnTx/>
                <a:uFillTx/>
                <a:latin typeface="+mj-lt"/>
              </a:rPr>
              <a:t>        </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1800" i="0" u="none" strike="noStrike" kern="0" cap="none" spc="0" normalizeH="0" baseline="0" noProof="0" dirty="0">
              <a:ln>
                <a:noFill/>
              </a:ln>
              <a:solidFill>
                <a:srgbClr val="FF0000"/>
              </a:solidFill>
              <a:uLnTx/>
              <a:uFillTx/>
              <a:latin typeface="+mj-lt"/>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1800" i="0" u="none" strike="noStrike" kern="0" cap="none" spc="0" normalizeH="0" baseline="0" noProof="0" dirty="0">
              <a:ln>
                <a:noFill/>
              </a:ln>
              <a:solidFill>
                <a:srgbClr val="FF0000"/>
              </a:solidFill>
              <a:uLnTx/>
              <a:uFillTx/>
              <a:latin typeface="+mj-lt"/>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1800" i="0" u="none" strike="noStrike" kern="0" cap="none" spc="0" normalizeH="0" baseline="0" noProof="0" dirty="0">
              <a:ln>
                <a:noFill/>
              </a:ln>
              <a:solidFill>
                <a:srgbClr val="FF0000"/>
              </a:solidFill>
              <a:uLnTx/>
              <a:uFillTx/>
              <a:latin typeface="+mj-lt"/>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1800" i="0" u="none" strike="noStrike" kern="0" cap="none" spc="0" normalizeH="0" baseline="0" noProof="0" dirty="0">
              <a:ln>
                <a:noFill/>
              </a:ln>
              <a:solidFill>
                <a:srgbClr val="FF0000"/>
              </a:solidFill>
              <a:uLnTx/>
              <a:uFillTx/>
              <a:latin typeface="+mj-lt"/>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1800" i="0" u="none" strike="noStrike" kern="0" cap="none" spc="0" normalizeH="0" baseline="0" noProof="0" dirty="0">
              <a:ln>
                <a:noFill/>
              </a:ln>
              <a:solidFill>
                <a:srgbClr val="FF0000"/>
              </a:solidFill>
              <a:uLnTx/>
              <a:uFillTx/>
              <a:latin typeface="+mj-lt"/>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uLnTx/>
                <a:uFillTx/>
                <a:latin typeface="+mj-lt"/>
              </a:rPr>
              <a:t>   </a:t>
            </a:r>
          </a:p>
        </p:txBody>
      </p:sp>
      <p:sp>
        <p:nvSpPr>
          <p:cNvPr id="16" name="Line 9"/>
          <p:cNvSpPr>
            <a:spLocks noChangeShapeType="1"/>
          </p:cNvSpPr>
          <p:nvPr/>
        </p:nvSpPr>
        <p:spPr bwMode="auto">
          <a:xfrm flipV="1">
            <a:off x="4407922" y="2119252"/>
            <a:ext cx="1323181" cy="2972752"/>
          </a:xfrm>
          <a:prstGeom prst="line">
            <a:avLst/>
          </a:prstGeom>
          <a:noFill/>
          <a:ln w="38100" cmpd="dbl">
            <a:solidFill>
              <a:srgbClr val="FF00FF"/>
            </a:solidFill>
            <a:round/>
            <a:headEnd/>
            <a:tailEnd type="stealth" w="lg" len="lg"/>
          </a:ln>
          <a:extLst>
            <a:ext uri="{909E8E84-426E-40DD-AFC4-6F175D3DCCD1}">
              <a14:hiddenFill xmlns:a14="http://schemas.microsoft.com/office/drawing/2010/main">
                <a:noFill/>
              </a14:hiddenFill>
            </a:ext>
          </a:extLst>
        </p:spPr>
        <p:txBody>
          <a:bodyPr lIns="90000" tIns="46800" rIns="90000" bIns="46800" anchor="ctr"/>
          <a:lstStyle/>
          <a:p>
            <a:pPr eaLnBrk="0" fontAlgn="base" hangingPunct="0">
              <a:spcBef>
                <a:spcPct val="0"/>
              </a:spcBef>
              <a:spcAft>
                <a:spcPct val="0"/>
              </a:spcAft>
            </a:pPr>
            <a:endParaRPr lang="zh-CN" altLang="en-US">
              <a:solidFill>
                <a:srgbClr val="000000"/>
              </a:solidFill>
              <a:latin typeface="+mj-lt"/>
            </a:endParaRPr>
          </a:p>
        </p:txBody>
      </p:sp>
      <p:sp>
        <p:nvSpPr>
          <p:cNvPr id="17" name="Rectangle 13"/>
          <p:cNvSpPr>
            <a:spLocks noChangeArrowheads="1"/>
          </p:cNvSpPr>
          <p:nvPr/>
        </p:nvSpPr>
        <p:spPr bwMode="auto">
          <a:xfrm>
            <a:off x="5807304" y="4229100"/>
            <a:ext cx="3124200" cy="1752600"/>
          </a:xfrm>
          <a:prstGeom prst="rect">
            <a:avLst/>
          </a:prstGeom>
          <a:noFill/>
          <a:ln w="9525">
            <a:noFill/>
            <a:miter lim="800000"/>
            <a:headEnd/>
            <a:tailEnd/>
          </a:ln>
          <a:effectLst/>
        </p:spPr>
        <p:txBody>
          <a:bodyPr lIns="54000" tIns="46800" rIns="18000" bIns="46800"/>
          <a:lstStyle/>
          <a:p>
            <a:pPr fontAlgn="base">
              <a:spcBef>
                <a:spcPct val="0"/>
              </a:spcBef>
              <a:spcAft>
                <a:spcPct val="0"/>
              </a:spcAft>
              <a:defRPr/>
            </a:pPr>
            <a:r>
              <a:rPr lang="en-US" altLang="zh-CN" dirty="0">
                <a:solidFill>
                  <a:srgbClr val="FF0000"/>
                </a:solidFill>
                <a:latin typeface="+mj-lt"/>
              </a:rPr>
              <a:t>        </a:t>
            </a:r>
            <a:r>
              <a:rPr lang="zh-CN" altLang="en-US" dirty="0">
                <a:solidFill>
                  <a:srgbClr val="FF0000"/>
                </a:solidFill>
                <a:latin typeface="+mj-lt"/>
              </a:rPr>
              <a:t>显然，</a:t>
            </a:r>
            <a:r>
              <a:rPr lang="en-US" altLang="zh-CN" dirty="0">
                <a:solidFill>
                  <a:srgbClr val="000000"/>
                </a:solidFill>
                <a:latin typeface="+mj-lt"/>
              </a:rPr>
              <a:t>if </a:t>
            </a:r>
            <a:r>
              <a:rPr lang="zh-CN" altLang="en-US" dirty="0">
                <a:solidFill>
                  <a:srgbClr val="FF0000"/>
                </a:solidFill>
                <a:latin typeface="+mj-lt"/>
              </a:rPr>
              <a:t>及 “</a:t>
            </a:r>
            <a:r>
              <a:rPr lang="en-US" altLang="zh-CN" dirty="0">
                <a:solidFill>
                  <a:srgbClr val="000000"/>
                </a:solidFill>
                <a:latin typeface="+mj-lt"/>
              </a:rPr>
              <a:t>!=</a:t>
            </a:r>
            <a:r>
              <a:rPr lang="en-US" altLang="zh-CN" dirty="0">
                <a:solidFill>
                  <a:srgbClr val="FF0000"/>
                </a:solidFill>
                <a:latin typeface="+mj-lt"/>
              </a:rPr>
              <a:t>” </a:t>
            </a:r>
            <a:r>
              <a:rPr lang="zh-CN" altLang="en-US" dirty="0">
                <a:solidFill>
                  <a:srgbClr val="FF0000"/>
                </a:solidFill>
                <a:latin typeface="+mj-lt"/>
              </a:rPr>
              <a:t>判断语句对应了多条汇编语句，不是原子指令；</a:t>
            </a:r>
          </a:p>
          <a:p>
            <a:pPr fontAlgn="base">
              <a:spcBef>
                <a:spcPct val="0"/>
              </a:spcBef>
              <a:spcAft>
                <a:spcPct val="0"/>
              </a:spcAft>
              <a:defRPr/>
            </a:pPr>
            <a:r>
              <a:rPr lang="zh-CN" altLang="en-US" dirty="0">
                <a:solidFill>
                  <a:srgbClr val="FF0000"/>
                </a:solidFill>
                <a:latin typeface="+mj-lt"/>
              </a:rPr>
              <a:t>        如果在两条</a:t>
            </a:r>
            <a:r>
              <a:rPr lang="en-US" altLang="zh-CN" dirty="0">
                <a:solidFill>
                  <a:srgbClr val="FF0000"/>
                </a:solidFill>
                <a:latin typeface="+mj-lt"/>
              </a:rPr>
              <a:t>MOVE</a:t>
            </a:r>
            <a:r>
              <a:rPr lang="zh-CN" altLang="en-US" dirty="0">
                <a:solidFill>
                  <a:srgbClr val="FF0000"/>
                </a:solidFill>
                <a:latin typeface="+mj-lt"/>
              </a:rPr>
              <a:t>指令之间产生了中断，那么也会出现同样的数据不一致问题！</a:t>
            </a:r>
            <a:endParaRPr lang="zh-CN" altLang="en-US" dirty="0">
              <a:solidFill>
                <a:srgbClr val="000000"/>
              </a:solidFill>
              <a:latin typeface="+mj-lt"/>
            </a:endParaRPr>
          </a:p>
        </p:txBody>
      </p:sp>
    </p:spTree>
    <p:extLst>
      <p:ext uri="{BB962C8B-B14F-4D97-AF65-F5344CB8AC3E}">
        <p14:creationId xmlns:p14="http://schemas.microsoft.com/office/powerpoint/2010/main" val="2888876700"/>
      </p:ext>
    </p:extLst>
  </p:cSld>
  <p:clrMapOvr>
    <a:masterClrMapping/>
  </p:clrMapOvr>
  <p:transition spd="med">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36</a:t>
            </a:fld>
            <a:endParaRPr lang="zh-CN" altLang="en-US" dirty="0"/>
          </a:p>
        </p:txBody>
      </p:sp>
      <p:sp>
        <p:nvSpPr>
          <p:cNvPr id="7" name="Rectangle 3"/>
          <p:cNvSpPr txBox="1">
            <a:spLocks noChangeArrowheads="1"/>
          </p:cNvSpPr>
          <p:nvPr/>
        </p:nvSpPr>
        <p:spPr>
          <a:xfrm>
            <a:off x="457200" y="1143000"/>
            <a:ext cx="8305800" cy="5410200"/>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00000"/>
              </a:lnSpc>
              <a:spcBef>
                <a:spcPct val="0"/>
              </a:spcBef>
              <a:spcAft>
                <a:spcPct val="5000"/>
              </a:spcAft>
              <a:defRPr/>
            </a:pPr>
            <a:r>
              <a:rPr lang="zh-CN" altLang="en-US" dirty="0">
                <a:latin typeface="Times New Roman" panose="02020603050405020304" pitchFamily="18" charset="0"/>
                <a:cs typeface="Times New Roman" panose="02020603050405020304" pitchFamily="18" charset="0"/>
              </a:rPr>
              <a:t>共享数据问题的特征</a:t>
            </a:r>
          </a:p>
          <a:p>
            <a:pPr lvl="1">
              <a:lnSpc>
                <a:spcPct val="100000"/>
              </a:lnSpc>
              <a:spcBef>
                <a:spcPct val="0"/>
              </a:spcBef>
              <a:spcAft>
                <a:spcPct val="5000"/>
              </a:spcAft>
              <a:defRPr/>
            </a:pPr>
            <a:r>
              <a:rPr lang="zh-CN" altLang="en-US" dirty="0">
                <a:latin typeface="Times New Roman" panose="02020603050405020304" pitchFamily="18" charset="0"/>
                <a:cs typeface="Times New Roman" panose="02020603050405020304" pitchFamily="18" charset="0"/>
              </a:rPr>
              <a:t>由于任务代码和中断程序共享了数组</a:t>
            </a:r>
            <a:r>
              <a:rPr lang="en-US" altLang="zh-CN" dirty="0" err="1">
                <a:latin typeface="Times New Roman" panose="02020603050405020304" pitchFamily="18" charset="0"/>
                <a:cs typeface="Times New Roman" panose="02020603050405020304" pitchFamily="18" charset="0"/>
              </a:rPr>
              <a:t>iTemperatures</a:t>
            </a:r>
            <a:r>
              <a:rPr lang="zh-CN" altLang="en-US" dirty="0">
                <a:latin typeface="Times New Roman" panose="02020603050405020304" pitchFamily="18" charset="0"/>
                <a:cs typeface="Times New Roman" panose="02020603050405020304" pitchFamily="18" charset="0"/>
              </a:rPr>
              <a:t>，那么</a:t>
            </a:r>
            <a:r>
              <a:rPr lang="en-US" altLang="zh-CN" dirty="0">
                <a:latin typeface="Times New Roman" panose="02020603050405020304" pitchFamily="18" charset="0"/>
                <a:cs typeface="Times New Roman" panose="02020603050405020304" pitchFamily="18" charset="0"/>
              </a:rPr>
              <a:t>main</a:t>
            </a:r>
            <a:r>
              <a:rPr lang="zh-CN" altLang="en-US" dirty="0">
                <a:latin typeface="Times New Roman" panose="02020603050405020304" pitchFamily="18" charset="0"/>
                <a:cs typeface="Times New Roman" panose="02020603050405020304" pitchFamily="18" charset="0"/>
              </a:rPr>
              <a:t>程序正使用数组时，共享问题就可能出现；</a:t>
            </a:r>
          </a:p>
          <a:p>
            <a:pPr lvl="1">
              <a:lnSpc>
                <a:spcPct val="100000"/>
              </a:lnSpc>
              <a:spcBef>
                <a:spcPct val="0"/>
              </a:spcBef>
              <a:spcAft>
                <a:spcPct val="5000"/>
              </a:spcAft>
              <a:defRPr/>
            </a:pPr>
            <a:r>
              <a:rPr lang="zh-CN" altLang="en-US" dirty="0">
                <a:latin typeface="Times New Roman" panose="02020603050405020304" pitchFamily="18" charset="0"/>
                <a:cs typeface="Times New Roman" panose="02020603050405020304" pitchFamily="18" charset="0"/>
              </a:rPr>
              <a:t>只有中断发生在两条关键指令中间时，才可能出现异常，否则程序正常运行；</a:t>
            </a:r>
          </a:p>
          <a:p>
            <a:pPr lvl="1">
              <a:lnSpc>
                <a:spcPct val="100000"/>
              </a:lnSpc>
              <a:spcBef>
                <a:spcPct val="0"/>
              </a:spcBef>
              <a:spcAft>
                <a:spcPct val="5000"/>
              </a:spcAft>
              <a:defRPr/>
            </a:pPr>
            <a:r>
              <a:rPr lang="zh-CN" altLang="en-US" dirty="0">
                <a:latin typeface="Times New Roman" panose="02020603050405020304" pitchFamily="18" charset="0"/>
                <a:cs typeface="Times New Roman" panose="02020603050405020304" pitchFamily="18" charset="0"/>
              </a:rPr>
              <a:t>又因指令执行是毫秒乃至微秒时间，因此中断出现在关键指令间的概率并不高，但问题存在且很难发现；</a:t>
            </a:r>
          </a:p>
          <a:p>
            <a:pPr lvl="1">
              <a:lnSpc>
                <a:spcPct val="100000"/>
              </a:lnSpc>
              <a:spcBef>
                <a:spcPct val="0"/>
              </a:spcBef>
              <a:spcAft>
                <a:spcPct val="5000"/>
              </a:spcAft>
              <a:defRPr/>
            </a:pPr>
            <a:endParaRPr lang="en-US" altLang="zh-CN" dirty="0">
              <a:latin typeface="Times New Roman" panose="02020603050405020304" pitchFamily="18" charset="0"/>
              <a:cs typeface="Times New Roman" panose="02020603050405020304" pitchFamily="18" charset="0"/>
            </a:endParaRPr>
          </a:p>
          <a:p>
            <a:pPr lvl="1">
              <a:lnSpc>
                <a:spcPct val="100000"/>
              </a:lnSpc>
              <a:spcBef>
                <a:spcPct val="0"/>
              </a:spcBef>
              <a:spcAft>
                <a:spcPct val="5000"/>
              </a:spcAft>
              <a:defRPr/>
            </a:pPr>
            <a:r>
              <a:rPr lang="zh-CN" altLang="en-US" dirty="0">
                <a:solidFill>
                  <a:srgbClr val="0000CC"/>
                </a:solidFill>
                <a:latin typeface="Times New Roman" panose="02020603050405020304" pitchFamily="18" charset="0"/>
                <a:cs typeface="Times New Roman" panose="02020603050405020304" pitchFamily="18" charset="0"/>
              </a:rPr>
              <a:t>一旦所设计的中断程序与任务代码共享了数据，那么请务必保持怀疑的态度！</a:t>
            </a:r>
          </a:p>
        </p:txBody>
      </p:sp>
    </p:spTree>
    <p:extLst>
      <p:ext uri="{BB962C8B-B14F-4D97-AF65-F5344CB8AC3E}">
        <p14:creationId xmlns:p14="http://schemas.microsoft.com/office/powerpoint/2010/main" val="1796288460"/>
      </p:ext>
    </p:extLst>
  </p:cSld>
  <p:clrMapOvr>
    <a:masterClrMapping/>
  </p:clrMapOvr>
  <p:transition spd="med">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37</a:t>
            </a:fld>
            <a:endParaRPr lang="zh-CN" altLang="en-US" dirty="0"/>
          </a:p>
        </p:txBody>
      </p:sp>
      <p:sp>
        <p:nvSpPr>
          <p:cNvPr id="7" name="Rectangle 3"/>
          <p:cNvSpPr txBox="1">
            <a:spLocks noChangeArrowheads="1"/>
          </p:cNvSpPr>
          <p:nvPr/>
        </p:nvSpPr>
        <p:spPr bwMode="auto">
          <a:xfrm>
            <a:off x="609600" y="1143000"/>
            <a:ext cx="79248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rPr>
              <a:t>解决共享数据问题</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在访问共享数据的时候不允许中断，关中断后微处理器将不会响应中断直至重新开中断；</a:t>
            </a:r>
          </a:p>
        </p:txBody>
      </p:sp>
      <p:sp>
        <p:nvSpPr>
          <p:cNvPr id="9" name="Rectangle 5"/>
          <p:cNvSpPr>
            <a:spLocks noChangeArrowheads="1"/>
          </p:cNvSpPr>
          <p:nvPr/>
        </p:nvSpPr>
        <p:spPr bwMode="auto">
          <a:xfrm>
            <a:off x="4694548" y="2611225"/>
            <a:ext cx="4267200" cy="4246774"/>
          </a:xfrm>
          <a:prstGeom prst="rect">
            <a:avLst/>
          </a:prstGeom>
          <a:solidFill>
            <a:srgbClr val="EAEAEA"/>
          </a:solidFill>
          <a:ln w="9525">
            <a:solidFill>
              <a:srgbClr val="008080"/>
            </a:solidFill>
            <a:miter lim="800000"/>
            <a:headEnd/>
            <a:tailEnd/>
          </a:ln>
          <a:effectLst/>
        </p:spPr>
        <p:txBody>
          <a:bodyPr lIns="36000" tIns="46800" rIns="0" bIns="46800" anchor="ctr"/>
          <a:lstStyle/>
          <a:p>
            <a:pPr fontAlgn="base">
              <a:spcBef>
                <a:spcPct val="0"/>
              </a:spcBef>
              <a:spcAft>
                <a:spcPct val="0"/>
              </a:spcAft>
              <a:defRPr/>
            </a:pPr>
            <a:r>
              <a:rPr lang="en-US" altLang="zh-CN" sz="1400" dirty="0">
                <a:solidFill>
                  <a:srgbClr val="000000"/>
                </a:solidFill>
                <a:latin typeface="+mj-lt"/>
              </a:rPr>
              <a:t>static </a:t>
            </a:r>
            <a:r>
              <a:rPr lang="en-US" altLang="zh-CN" sz="1400" dirty="0" err="1">
                <a:solidFill>
                  <a:srgbClr val="000000"/>
                </a:solidFill>
                <a:latin typeface="+mj-lt"/>
              </a:rPr>
              <a:t>int</a:t>
            </a:r>
            <a:r>
              <a:rPr lang="en-US" altLang="zh-CN" sz="1400" dirty="0">
                <a:solidFill>
                  <a:srgbClr val="000000"/>
                </a:solidFill>
                <a:latin typeface="+mj-lt"/>
              </a:rPr>
              <a:t>  </a:t>
            </a:r>
            <a:r>
              <a:rPr lang="en-US" altLang="zh-CN" sz="1400" dirty="0" err="1">
                <a:solidFill>
                  <a:srgbClr val="000000"/>
                </a:solidFill>
                <a:latin typeface="+mj-lt"/>
              </a:rPr>
              <a:t>iTemperatures</a:t>
            </a:r>
            <a:r>
              <a:rPr lang="en-US" altLang="zh-CN" sz="1400" dirty="0">
                <a:solidFill>
                  <a:srgbClr val="000000"/>
                </a:solidFill>
                <a:latin typeface="+mj-lt"/>
              </a:rPr>
              <a:t>[2];</a:t>
            </a:r>
          </a:p>
          <a:p>
            <a:pPr fontAlgn="base">
              <a:spcBef>
                <a:spcPct val="0"/>
              </a:spcBef>
              <a:spcAft>
                <a:spcPct val="0"/>
              </a:spcAft>
              <a:defRPr/>
            </a:pPr>
            <a:endParaRPr lang="en-US" altLang="zh-CN" sz="1400" dirty="0">
              <a:solidFill>
                <a:srgbClr val="000000"/>
              </a:solidFill>
              <a:latin typeface="+mj-lt"/>
            </a:endParaRPr>
          </a:p>
          <a:p>
            <a:pPr fontAlgn="base">
              <a:spcBef>
                <a:spcPct val="0"/>
              </a:spcBef>
              <a:spcAft>
                <a:spcPct val="0"/>
              </a:spcAft>
              <a:defRPr/>
            </a:pPr>
            <a:r>
              <a:rPr lang="en-US" altLang="zh-CN" sz="1400" dirty="0">
                <a:solidFill>
                  <a:srgbClr val="000000"/>
                </a:solidFill>
                <a:latin typeface="+mj-lt"/>
              </a:rPr>
              <a:t>void interrupt  </a:t>
            </a:r>
            <a:r>
              <a:rPr lang="en-US" altLang="zh-CN" sz="1400" dirty="0" err="1">
                <a:solidFill>
                  <a:srgbClr val="000000"/>
                </a:solidFill>
                <a:latin typeface="+mj-lt"/>
              </a:rPr>
              <a:t>vReadTemperatures</a:t>
            </a:r>
            <a:r>
              <a:rPr lang="en-US" altLang="zh-CN" sz="1400" dirty="0">
                <a:solidFill>
                  <a:srgbClr val="000000"/>
                </a:solidFill>
                <a:latin typeface="+mj-lt"/>
              </a:rPr>
              <a:t>(void) {</a:t>
            </a:r>
          </a:p>
          <a:p>
            <a:pPr fontAlgn="base">
              <a:spcBef>
                <a:spcPct val="0"/>
              </a:spcBef>
              <a:spcAft>
                <a:spcPct val="0"/>
              </a:spcAft>
              <a:defRPr/>
            </a:pPr>
            <a:r>
              <a:rPr lang="en-US" altLang="zh-CN" sz="1400" dirty="0">
                <a:solidFill>
                  <a:srgbClr val="000000"/>
                </a:solidFill>
                <a:latin typeface="+mj-lt"/>
              </a:rPr>
              <a:t>	</a:t>
            </a:r>
            <a:r>
              <a:rPr lang="en-US" altLang="zh-CN" sz="1400" dirty="0" err="1">
                <a:solidFill>
                  <a:srgbClr val="000000"/>
                </a:solidFill>
                <a:latin typeface="+mj-lt"/>
              </a:rPr>
              <a:t>iTemperatures</a:t>
            </a:r>
            <a:r>
              <a:rPr lang="en-US" altLang="zh-CN" sz="1400" dirty="0">
                <a:solidFill>
                  <a:srgbClr val="000000"/>
                </a:solidFill>
                <a:latin typeface="+mj-lt"/>
              </a:rPr>
              <a:t>[0]=//</a:t>
            </a:r>
            <a:r>
              <a:rPr lang="zh-CN" altLang="en-US" sz="1400" dirty="0">
                <a:solidFill>
                  <a:srgbClr val="000000"/>
                </a:solidFill>
                <a:latin typeface="+mj-lt"/>
              </a:rPr>
              <a:t>从硬件读取的温度；</a:t>
            </a:r>
          </a:p>
          <a:p>
            <a:pPr fontAlgn="base">
              <a:spcBef>
                <a:spcPct val="0"/>
              </a:spcBef>
              <a:spcAft>
                <a:spcPct val="0"/>
              </a:spcAft>
              <a:defRPr/>
            </a:pPr>
            <a:r>
              <a:rPr lang="zh-CN" altLang="en-US" sz="1400" dirty="0">
                <a:solidFill>
                  <a:srgbClr val="000000"/>
                </a:solidFill>
                <a:latin typeface="+mj-lt"/>
              </a:rPr>
              <a:t>	</a:t>
            </a:r>
            <a:r>
              <a:rPr lang="en-US" altLang="zh-CN" sz="1400" dirty="0" err="1">
                <a:solidFill>
                  <a:srgbClr val="000000"/>
                </a:solidFill>
                <a:latin typeface="+mj-lt"/>
              </a:rPr>
              <a:t>iTemperatures</a:t>
            </a:r>
            <a:r>
              <a:rPr lang="en-US" altLang="zh-CN" sz="1400" dirty="0">
                <a:solidFill>
                  <a:srgbClr val="000000"/>
                </a:solidFill>
                <a:latin typeface="+mj-lt"/>
              </a:rPr>
              <a:t>[1]=//</a:t>
            </a:r>
            <a:r>
              <a:rPr lang="zh-CN" altLang="en-US" sz="1400" dirty="0">
                <a:solidFill>
                  <a:srgbClr val="000000"/>
                </a:solidFill>
                <a:latin typeface="+mj-lt"/>
              </a:rPr>
              <a:t>从硬件读取的温度；</a:t>
            </a:r>
          </a:p>
          <a:p>
            <a:pPr fontAlgn="base">
              <a:spcBef>
                <a:spcPct val="0"/>
              </a:spcBef>
              <a:spcAft>
                <a:spcPct val="0"/>
              </a:spcAft>
              <a:defRPr/>
            </a:pPr>
            <a:r>
              <a:rPr lang="en-US" altLang="zh-CN" sz="1400" dirty="0">
                <a:solidFill>
                  <a:srgbClr val="000000"/>
                </a:solidFill>
                <a:latin typeface="+mj-lt"/>
              </a:rPr>
              <a:t>}</a:t>
            </a:r>
          </a:p>
          <a:p>
            <a:pPr fontAlgn="base">
              <a:spcBef>
                <a:spcPct val="0"/>
              </a:spcBef>
              <a:spcAft>
                <a:spcPct val="0"/>
              </a:spcAft>
              <a:defRPr/>
            </a:pPr>
            <a:endParaRPr lang="en-US" altLang="zh-CN" sz="1400" dirty="0">
              <a:solidFill>
                <a:srgbClr val="000000"/>
              </a:solidFill>
              <a:latin typeface="+mj-lt"/>
            </a:endParaRPr>
          </a:p>
          <a:p>
            <a:pPr fontAlgn="base">
              <a:spcBef>
                <a:spcPct val="0"/>
              </a:spcBef>
              <a:spcAft>
                <a:spcPct val="0"/>
              </a:spcAft>
              <a:defRPr/>
            </a:pPr>
            <a:r>
              <a:rPr lang="en-US" altLang="zh-CN" sz="1400" dirty="0">
                <a:solidFill>
                  <a:srgbClr val="000000"/>
                </a:solidFill>
                <a:latin typeface="+mj-lt"/>
              </a:rPr>
              <a:t>void  main(void) {</a:t>
            </a:r>
          </a:p>
          <a:p>
            <a:pPr fontAlgn="base">
              <a:spcBef>
                <a:spcPct val="0"/>
              </a:spcBef>
              <a:spcAft>
                <a:spcPct val="0"/>
              </a:spcAft>
              <a:defRPr/>
            </a:pPr>
            <a:r>
              <a:rPr lang="en-US" altLang="zh-CN" sz="1400" dirty="0">
                <a:solidFill>
                  <a:srgbClr val="000000"/>
                </a:solidFill>
                <a:latin typeface="+mj-lt"/>
              </a:rPr>
              <a:t>	</a:t>
            </a:r>
            <a:r>
              <a:rPr lang="en-US" altLang="zh-CN" sz="1400" dirty="0" err="1">
                <a:solidFill>
                  <a:srgbClr val="000000"/>
                </a:solidFill>
                <a:latin typeface="+mj-lt"/>
              </a:rPr>
              <a:t>int</a:t>
            </a:r>
            <a:r>
              <a:rPr lang="en-US" altLang="zh-CN" sz="1400" dirty="0">
                <a:solidFill>
                  <a:srgbClr val="000000"/>
                </a:solidFill>
                <a:latin typeface="+mj-lt"/>
              </a:rPr>
              <a:t>     iTemp0, iTemp1;</a:t>
            </a:r>
          </a:p>
          <a:p>
            <a:pPr fontAlgn="base">
              <a:spcBef>
                <a:spcPct val="0"/>
              </a:spcBef>
              <a:spcAft>
                <a:spcPct val="0"/>
              </a:spcAft>
              <a:defRPr/>
            </a:pPr>
            <a:r>
              <a:rPr lang="en-US" altLang="zh-CN" sz="1400" dirty="0">
                <a:solidFill>
                  <a:srgbClr val="000000"/>
                </a:solidFill>
                <a:latin typeface="+mj-lt"/>
              </a:rPr>
              <a:t>	</a:t>
            </a:r>
          </a:p>
          <a:p>
            <a:pPr fontAlgn="base">
              <a:spcBef>
                <a:spcPct val="0"/>
              </a:spcBef>
              <a:spcAft>
                <a:spcPct val="0"/>
              </a:spcAft>
              <a:defRPr/>
            </a:pPr>
            <a:r>
              <a:rPr lang="en-US" altLang="zh-CN" sz="1400" dirty="0">
                <a:solidFill>
                  <a:srgbClr val="000000"/>
                </a:solidFill>
                <a:latin typeface="+mj-lt"/>
              </a:rPr>
              <a:t>	while(TRUE) {</a:t>
            </a:r>
          </a:p>
          <a:p>
            <a:pPr fontAlgn="base">
              <a:spcBef>
                <a:spcPct val="0"/>
              </a:spcBef>
              <a:spcAft>
                <a:spcPct val="0"/>
              </a:spcAft>
              <a:defRPr/>
            </a:pPr>
            <a:r>
              <a:rPr lang="en-US" altLang="zh-CN" sz="1400" dirty="0">
                <a:solidFill>
                  <a:srgbClr val="000000"/>
                </a:solidFill>
                <a:latin typeface="+mj-lt"/>
              </a:rPr>
              <a:t>		</a:t>
            </a:r>
            <a:r>
              <a:rPr lang="en-US" altLang="zh-CN" sz="1400" dirty="0">
                <a:solidFill>
                  <a:srgbClr val="FF0000"/>
                </a:solidFill>
                <a:latin typeface="+mj-lt"/>
              </a:rPr>
              <a:t>disable( );</a:t>
            </a:r>
          </a:p>
          <a:p>
            <a:pPr fontAlgn="base">
              <a:spcBef>
                <a:spcPct val="0"/>
              </a:spcBef>
              <a:spcAft>
                <a:spcPct val="0"/>
              </a:spcAft>
              <a:defRPr/>
            </a:pPr>
            <a:r>
              <a:rPr lang="en-US" altLang="zh-CN" sz="1400" dirty="0">
                <a:solidFill>
                  <a:srgbClr val="000000"/>
                </a:solidFill>
                <a:latin typeface="+mj-lt"/>
              </a:rPr>
              <a:t>		</a:t>
            </a:r>
            <a:r>
              <a:rPr lang="en-US" altLang="zh-CN" sz="1400" dirty="0">
                <a:solidFill>
                  <a:srgbClr val="00CC00"/>
                </a:solidFill>
                <a:latin typeface="+mj-lt"/>
              </a:rPr>
              <a:t>iTemp0 = </a:t>
            </a:r>
            <a:r>
              <a:rPr lang="en-US" altLang="zh-CN" sz="1400" dirty="0" err="1">
                <a:solidFill>
                  <a:srgbClr val="00CC00"/>
                </a:solidFill>
                <a:latin typeface="+mj-lt"/>
              </a:rPr>
              <a:t>iTemperatures</a:t>
            </a:r>
            <a:r>
              <a:rPr lang="en-US" altLang="zh-CN" sz="1400" dirty="0">
                <a:solidFill>
                  <a:srgbClr val="00CC00"/>
                </a:solidFill>
                <a:latin typeface="+mj-lt"/>
              </a:rPr>
              <a:t>[0];</a:t>
            </a:r>
          </a:p>
          <a:p>
            <a:pPr fontAlgn="base">
              <a:spcBef>
                <a:spcPct val="0"/>
              </a:spcBef>
              <a:spcAft>
                <a:spcPct val="0"/>
              </a:spcAft>
              <a:defRPr/>
            </a:pPr>
            <a:r>
              <a:rPr lang="en-US" altLang="zh-CN" sz="1400" dirty="0">
                <a:solidFill>
                  <a:srgbClr val="00CC00"/>
                </a:solidFill>
                <a:latin typeface="+mj-lt"/>
              </a:rPr>
              <a:t>		iTemp1 = </a:t>
            </a:r>
            <a:r>
              <a:rPr lang="en-US" altLang="zh-CN" sz="1400" dirty="0" err="1">
                <a:solidFill>
                  <a:srgbClr val="00CC00"/>
                </a:solidFill>
                <a:latin typeface="+mj-lt"/>
              </a:rPr>
              <a:t>iTemperatures</a:t>
            </a:r>
            <a:r>
              <a:rPr lang="en-US" altLang="zh-CN" sz="1400" dirty="0">
                <a:solidFill>
                  <a:srgbClr val="00CC00"/>
                </a:solidFill>
                <a:latin typeface="+mj-lt"/>
              </a:rPr>
              <a:t>[1];</a:t>
            </a:r>
          </a:p>
          <a:p>
            <a:pPr fontAlgn="base">
              <a:spcBef>
                <a:spcPct val="0"/>
              </a:spcBef>
              <a:spcAft>
                <a:spcPct val="0"/>
              </a:spcAft>
              <a:defRPr/>
            </a:pPr>
            <a:r>
              <a:rPr lang="en-US" altLang="zh-CN" sz="1400" dirty="0">
                <a:solidFill>
                  <a:srgbClr val="00CC00"/>
                </a:solidFill>
                <a:latin typeface="+mj-lt"/>
              </a:rPr>
              <a:t>		</a:t>
            </a:r>
            <a:r>
              <a:rPr lang="en-US" altLang="zh-CN" sz="1400" dirty="0">
                <a:solidFill>
                  <a:srgbClr val="FF0000"/>
                </a:solidFill>
                <a:latin typeface="+mj-lt"/>
              </a:rPr>
              <a:t>enable( );</a:t>
            </a:r>
          </a:p>
          <a:p>
            <a:pPr fontAlgn="base">
              <a:spcBef>
                <a:spcPct val="0"/>
              </a:spcBef>
              <a:spcAft>
                <a:spcPct val="0"/>
              </a:spcAft>
              <a:defRPr/>
            </a:pPr>
            <a:r>
              <a:rPr lang="en-US" altLang="zh-CN" sz="1400" dirty="0">
                <a:solidFill>
                  <a:srgbClr val="000000"/>
                </a:solidFill>
                <a:latin typeface="+mj-lt"/>
              </a:rPr>
              <a:t>		if(iTemp0 !=  iTemp1)</a:t>
            </a:r>
          </a:p>
          <a:p>
            <a:pPr fontAlgn="base">
              <a:spcBef>
                <a:spcPct val="0"/>
              </a:spcBef>
              <a:spcAft>
                <a:spcPct val="0"/>
              </a:spcAft>
              <a:defRPr/>
            </a:pPr>
            <a:r>
              <a:rPr lang="en-US" altLang="zh-CN" sz="1400" dirty="0">
                <a:solidFill>
                  <a:srgbClr val="000000"/>
                </a:solidFill>
                <a:latin typeface="+mj-lt"/>
              </a:rPr>
              <a:t>			//</a:t>
            </a:r>
            <a:r>
              <a:rPr lang="zh-CN" altLang="en-US" sz="1400" dirty="0">
                <a:solidFill>
                  <a:srgbClr val="000000"/>
                </a:solidFill>
                <a:latin typeface="+mj-lt"/>
              </a:rPr>
              <a:t>发出警报</a:t>
            </a:r>
          </a:p>
          <a:p>
            <a:pPr fontAlgn="base">
              <a:spcBef>
                <a:spcPct val="0"/>
              </a:spcBef>
              <a:spcAft>
                <a:spcPct val="0"/>
              </a:spcAft>
              <a:defRPr/>
            </a:pPr>
            <a:r>
              <a:rPr lang="zh-CN" altLang="en-US" sz="1400" dirty="0">
                <a:solidFill>
                  <a:srgbClr val="000000"/>
                </a:solidFill>
                <a:latin typeface="+mj-lt"/>
              </a:rPr>
              <a:t>	</a:t>
            </a:r>
            <a:r>
              <a:rPr lang="en-US" altLang="zh-CN" sz="1400" dirty="0">
                <a:solidFill>
                  <a:srgbClr val="000000"/>
                </a:solidFill>
                <a:latin typeface="+mj-lt"/>
              </a:rPr>
              <a:t>}</a:t>
            </a:r>
          </a:p>
          <a:p>
            <a:pPr fontAlgn="base">
              <a:spcBef>
                <a:spcPct val="0"/>
              </a:spcBef>
              <a:spcAft>
                <a:spcPct val="0"/>
              </a:spcAft>
              <a:defRPr/>
            </a:pPr>
            <a:r>
              <a:rPr lang="en-US" altLang="zh-CN" sz="1400" dirty="0">
                <a:solidFill>
                  <a:srgbClr val="000000"/>
                </a:solidFill>
                <a:latin typeface="+mj-lt"/>
              </a:rPr>
              <a:t>}</a:t>
            </a:r>
          </a:p>
        </p:txBody>
      </p:sp>
      <p:sp>
        <p:nvSpPr>
          <p:cNvPr id="11" name="Rectangle 8"/>
          <p:cNvSpPr>
            <a:spLocks noChangeArrowheads="1"/>
          </p:cNvSpPr>
          <p:nvPr/>
        </p:nvSpPr>
        <p:spPr bwMode="auto">
          <a:xfrm>
            <a:off x="923287" y="3390899"/>
            <a:ext cx="3457575" cy="3352800"/>
          </a:xfrm>
          <a:prstGeom prst="rect">
            <a:avLst/>
          </a:prstGeom>
          <a:solidFill>
            <a:srgbClr val="FFFFFF"/>
          </a:solidFill>
          <a:ln w="57150" cmpd="thinThick">
            <a:solidFill>
              <a:srgbClr val="808080"/>
            </a:solidFill>
            <a:miter lim="800000"/>
            <a:headEnd/>
            <a:tailEnd/>
          </a:ln>
          <a:effectLst/>
        </p:spPr>
        <p:txBody>
          <a:bodyPr lIns="90000" tIns="46800" rIns="90000" bIns="46800"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uLnTx/>
                <a:uFillTx/>
                <a:latin typeface="+mj-lt"/>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CC00"/>
                </a:solidFill>
                <a:uLnTx/>
                <a:uFillTx/>
                <a:latin typeface="+mj-lt"/>
              </a:rPr>
              <a:t>    </a:t>
            </a:r>
            <a:r>
              <a:rPr kumimoji="0" lang="en-US" altLang="zh-CN" sz="1400" i="0" u="none" strike="noStrike" kern="0" cap="none" spc="0" normalizeH="0" baseline="0" noProof="0" dirty="0">
                <a:ln>
                  <a:noFill/>
                </a:ln>
                <a:solidFill>
                  <a:srgbClr val="FF0000"/>
                </a:solidFill>
                <a:uLnTx/>
                <a:uFillTx/>
                <a:latin typeface="+mj-lt"/>
              </a:rPr>
              <a:t>DI</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CC00"/>
                </a:solidFill>
                <a:uLnTx/>
                <a:uFillTx/>
                <a:latin typeface="+mj-lt"/>
              </a:rPr>
              <a:t>    MOVE	R1, (</a:t>
            </a:r>
            <a:r>
              <a:rPr kumimoji="0" lang="en-US" altLang="zh-CN" sz="1600" i="0" u="none" strike="noStrike" kern="0" cap="none" spc="0" normalizeH="0" baseline="0" noProof="0" dirty="0" err="1">
                <a:ln>
                  <a:noFill/>
                </a:ln>
                <a:solidFill>
                  <a:srgbClr val="00CC00"/>
                </a:solidFill>
                <a:uLnTx/>
                <a:uFillTx/>
                <a:latin typeface="+mj-lt"/>
              </a:rPr>
              <a:t>iTemperatures</a:t>
            </a:r>
            <a:r>
              <a:rPr kumimoji="0" lang="en-US" altLang="zh-CN" sz="1600" i="0" u="none" strike="noStrike" kern="0" cap="none" spc="0" normalizeH="0" baseline="0" noProof="0" dirty="0">
                <a:ln>
                  <a:noFill/>
                </a:ln>
                <a:solidFill>
                  <a:srgbClr val="00CC00"/>
                </a:solidFill>
                <a:uLnTx/>
                <a:uFillTx/>
                <a:latin typeface="+mj-lt"/>
              </a:rPr>
              <a:t>[0)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CC00"/>
                </a:solidFill>
                <a:uLnTx/>
                <a:uFillTx/>
                <a:latin typeface="+mj-lt"/>
              </a:rPr>
              <a:t>    MOVE	R2, (</a:t>
            </a:r>
            <a:r>
              <a:rPr kumimoji="0" lang="en-US" altLang="zh-CN" sz="1600" i="0" u="none" strike="noStrike" kern="0" cap="none" spc="0" normalizeH="0" baseline="0" noProof="0" dirty="0" err="1">
                <a:ln>
                  <a:noFill/>
                </a:ln>
                <a:solidFill>
                  <a:srgbClr val="00CC00"/>
                </a:solidFill>
                <a:uLnTx/>
                <a:uFillTx/>
                <a:latin typeface="+mj-lt"/>
              </a:rPr>
              <a:t>iTemperatures</a:t>
            </a:r>
            <a:r>
              <a:rPr kumimoji="0" lang="en-US" altLang="zh-CN" sz="1600" i="0" u="none" strike="noStrike" kern="0" cap="none" spc="0" normalizeH="0" baseline="0" noProof="0" dirty="0">
                <a:ln>
                  <a:noFill/>
                </a:ln>
                <a:solidFill>
                  <a:srgbClr val="00CC00"/>
                </a:solidFill>
                <a:uLnTx/>
                <a:uFillTx/>
                <a:latin typeface="+mj-lt"/>
              </a:rPr>
              <a:t>[1)</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CC00"/>
                </a:solidFill>
                <a:uLnTx/>
                <a:uFillTx/>
                <a:latin typeface="+mj-lt"/>
              </a:rPr>
              <a:t>    </a:t>
            </a:r>
            <a:r>
              <a:rPr kumimoji="0" lang="en-US" altLang="zh-CN" sz="1400" i="0" u="none" strike="noStrike" kern="0" cap="none" spc="0" normalizeH="0" baseline="0" noProof="0" dirty="0">
                <a:ln>
                  <a:noFill/>
                </a:ln>
                <a:solidFill>
                  <a:srgbClr val="FF0000"/>
                </a:solidFill>
                <a:uLnTx/>
                <a:uFillTx/>
                <a:latin typeface="+mj-lt"/>
              </a:rPr>
              <a:t>EI</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CC00"/>
                </a:solidFill>
                <a:uLnTx/>
                <a:uFillTx/>
                <a:latin typeface="+mj-lt"/>
              </a:rPr>
              <a:t>    SUBTRACT  R1, R2</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CC00"/>
                </a:solidFill>
                <a:uLnTx/>
                <a:uFillTx/>
                <a:latin typeface="+mj-lt"/>
              </a:rPr>
              <a:t>    JCOND ZERO, TEMPERA_OK</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8000"/>
                </a:solidFill>
                <a:uLnTx/>
                <a:uFillTx/>
                <a:latin typeface="+mj-lt"/>
              </a:rPr>
              <a:t>    </a:t>
            </a:r>
            <a:r>
              <a:rPr kumimoji="0" lang="en-US" altLang="zh-CN" sz="1600" i="0" u="none" strike="noStrike" kern="0" cap="none" spc="0" normalizeH="0" baseline="0" noProof="0" dirty="0">
                <a:ln>
                  <a:noFill/>
                </a:ln>
                <a:solidFill>
                  <a:srgbClr val="000000"/>
                </a:solidFill>
                <a:uLnTx/>
                <a:uFillTx/>
                <a:latin typeface="+mj-lt"/>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uLnTx/>
                <a:uFillTx/>
                <a:latin typeface="+mj-lt"/>
              </a:rPr>
              <a:t>    ;</a:t>
            </a:r>
            <a:r>
              <a:rPr kumimoji="0" lang="zh-CN" altLang="en-US" sz="1600" i="0" u="none" strike="noStrike" kern="0" cap="none" spc="0" normalizeH="0" baseline="0" noProof="0" dirty="0">
                <a:ln>
                  <a:noFill/>
                </a:ln>
                <a:solidFill>
                  <a:srgbClr val="000000"/>
                </a:solidFill>
                <a:uLnTx/>
                <a:uFillTx/>
                <a:latin typeface="+mj-lt"/>
              </a:rPr>
              <a:t>发出警报</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i="0" u="none" strike="noStrike" kern="0" cap="none" spc="0" normalizeH="0" baseline="0" noProof="0" dirty="0">
                <a:ln>
                  <a:noFill/>
                </a:ln>
                <a:solidFill>
                  <a:srgbClr val="000000"/>
                </a:solidFill>
                <a:uLnTx/>
                <a:uFillTx/>
                <a:latin typeface="+mj-lt"/>
              </a:rPr>
              <a:t>    </a:t>
            </a:r>
            <a:r>
              <a:rPr kumimoji="0" lang="en-US" altLang="zh-CN" sz="1600" i="0" u="none" strike="noStrike" kern="0" cap="none" spc="0" normalizeH="0" baseline="0" noProof="0" dirty="0">
                <a:ln>
                  <a:noFill/>
                </a:ln>
                <a:solidFill>
                  <a:srgbClr val="000000"/>
                </a:solidFill>
                <a:uLnTx/>
                <a:uFillTx/>
                <a:latin typeface="+mj-lt"/>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uLnTx/>
                <a:uFillTx/>
                <a:latin typeface="+mj-lt"/>
              </a:rPr>
              <a:t>TEMPERA_OK:</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uLnTx/>
                <a:uFillTx/>
                <a:latin typeface="+mj-lt"/>
              </a:rPr>
              <a:t>    ……  </a:t>
            </a:r>
          </a:p>
        </p:txBody>
      </p:sp>
    </p:spTree>
    <p:extLst>
      <p:ext uri="{BB962C8B-B14F-4D97-AF65-F5344CB8AC3E}">
        <p14:creationId xmlns:p14="http://schemas.microsoft.com/office/powerpoint/2010/main" val="913136018"/>
      </p:ext>
    </p:extLst>
  </p:cSld>
  <p:clrMapOvr>
    <a:masterClrMapping/>
  </p:clrMapOvr>
  <p:transition spd="med">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38</a:t>
            </a:fld>
            <a:endParaRPr lang="zh-CN" altLang="en-US" dirty="0"/>
          </a:p>
        </p:txBody>
      </p:sp>
      <p:sp>
        <p:nvSpPr>
          <p:cNvPr id="7" name="Rectangle 3"/>
          <p:cNvSpPr txBox="1">
            <a:spLocks noChangeArrowheads="1"/>
          </p:cNvSpPr>
          <p:nvPr/>
        </p:nvSpPr>
        <p:spPr bwMode="auto">
          <a:xfrm>
            <a:off x="609600" y="11430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en-US" altLang="zh-CN" sz="2800" b="0" i="0" u="none" strike="noStrike" kern="0" cap="none" spc="0" normalizeH="0" baseline="0" noProof="0" dirty="0">
                <a:ln>
                  <a:noFill/>
                </a:ln>
                <a:solidFill>
                  <a:srgbClr val="000099"/>
                </a:solidFill>
                <a:effectLst/>
                <a:uLnTx/>
                <a:uFillTx/>
                <a:latin typeface="+mj-lt"/>
                <a:ea typeface="宋体"/>
              </a:rPr>
              <a:t>“</a:t>
            </a:r>
            <a:r>
              <a:rPr kumimoji="1" lang="zh-CN" altLang="en-US" sz="2800" b="0" i="0" u="none" strike="noStrike" kern="0" cap="none" spc="0" normalizeH="0" baseline="0" noProof="0" dirty="0">
                <a:ln>
                  <a:noFill/>
                </a:ln>
                <a:solidFill>
                  <a:srgbClr val="000099"/>
                </a:solidFill>
                <a:effectLst/>
                <a:uLnTx/>
                <a:uFillTx/>
                <a:latin typeface="+mj-lt"/>
                <a:ea typeface="宋体"/>
              </a:rPr>
              <a:t>原子操作”和“临界区”</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70C0"/>
                </a:solidFill>
                <a:effectLst/>
                <a:uLnTx/>
                <a:uFillTx/>
                <a:latin typeface="+mj-lt"/>
                <a:ea typeface="宋体"/>
              </a:rPr>
              <a:t>“原子操作”是最小单位，不可拆分，原子代码的执行是不被中断的；</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70C0"/>
                </a:solidFill>
                <a:effectLst/>
                <a:uLnTx/>
                <a:uFillTx/>
                <a:latin typeface="+mj-lt"/>
                <a:ea typeface="宋体"/>
              </a:rPr>
              <a:t>之所以产生共享数据问题就是因为任务代码中使用共享数据的代码不是原子的；</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70C0"/>
                </a:solidFill>
                <a:effectLst/>
                <a:uLnTx/>
                <a:uFillTx/>
                <a:latin typeface="+mj-lt"/>
                <a:ea typeface="宋体"/>
              </a:rPr>
              <a:t>关中断可以保证数据访问的原子性；</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70C0"/>
                </a:solidFill>
                <a:effectLst/>
                <a:uLnTx/>
                <a:uFillTx/>
                <a:latin typeface="+mj-lt"/>
                <a:ea typeface="宋体"/>
              </a:rPr>
              <a:t>将必须是“原子的”以保证系统正常运行的指令集合定义为临界区；</a:t>
            </a:r>
          </a:p>
        </p:txBody>
      </p:sp>
      <p:sp>
        <p:nvSpPr>
          <p:cNvPr id="8" name="Rectangle 4"/>
          <p:cNvSpPr>
            <a:spLocks noChangeArrowheads="1"/>
          </p:cNvSpPr>
          <p:nvPr/>
        </p:nvSpPr>
        <p:spPr bwMode="auto">
          <a:xfrm>
            <a:off x="3505200" y="4495800"/>
            <a:ext cx="3276600" cy="1749425"/>
          </a:xfrm>
          <a:prstGeom prst="rect">
            <a:avLst/>
          </a:prstGeom>
          <a:noFill/>
          <a:ln w="9525">
            <a:solidFill>
              <a:srgbClr val="000000"/>
            </a:solidFill>
            <a:miter lim="800000"/>
            <a:headEnd/>
            <a:tailEnd/>
          </a:ln>
          <a:effectLst/>
        </p:spPr>
        <p:txBody>
          <a:bodyPr lIns="90000" tIns="46800" rIns="90000" bIns="46800">
            <a:spAutoFit/>
          </a:bodyPr>
          <a:lstStyle/>
          <a:p>
            <a:pPr fontAlgn="base">
              <a:spcBef>
                <a:spcPct val="0"/>
              </a:spcBef>
              <a:spcAft>
                <a:spcPct val="0"/>
              </a:spcAft>
              <a:defRPr/>
            </a:pPr>
            <a:r>
              <a:rPr lang="en-US" altLang="zh-CN">
                <a:solidFill>
                  <a:srgbClr val="0000CC"/>
                </a:solidFill>
                <a:latin typeface="+mj-lt"/>
              </a:rPr>
              <a:t>//</a:t>
            </a:r>
            <a:r>
              <a:rPr lang="zh-CN" altLang="en-US">
                <a:solidFill>
                  <a:srgbClr val="0000CC"/>
                </a:solidFill>
                <a:latin typeface="+mj-lt"/>
              </a:rPr>
              <a:t>临界区开始</a:t>
            </a:r>
          </a:p>
          <a:p>
            <a:pPr fontAlgn="base">
              <a:spcBef>
                <a:spcPct val="0"/>
              </a:spcBef>
              <a:spcAft>
                <a:spcPct val="0"/>
              </a:spcAft>
              <a:defRPr/>
            </a:pPr>
            <a:r>
              <a:rPr lang="en-US" altLang="zh-CN">
                <a:solidFill>
                  <a:srgbClr val="00CC00"/>
                </a:solidFill>
                <a:latin typeface="+mj-lt"/>
              </a:rPr>
              <a:t>iTemp0 = iTemperatures[0];</a:t>
            </a:r>
          </a:p>
          <a:p>
            <a:pPr fontAlgn="base">
              <a:spcBef>
                <a:spcPct val="0"/>
              </a:spcBef>
              <a:spcAft>
                <a:spcPct val="0"/>
              </a:spcAft>
              <a:defRPr/>
            </a:pPr>
            <a:r>
              <a:rPr lang="en-US" altLang="zh-CN">
                <a:solidFill>
                  <a:srgbClr val="00CC00"/>
                </a:solidFill>
                <a:latin typeface="+mj-lt"/>
              </a:rPr>
              <a:t>iTemp1 = iTemperatures[1];</a:t>
            </a:r>
          </a:p>
          <a:p>
            <a:pPr fontAlgn="base">
              <a:spcBef>
                <a:spcPct val="0"/>
              </a:spcBef>
              <a:spcAft>
                <a:spcPct val="0"/>
              </a:spcAft>
              <a:defRPr/>
            </a:pPr>
            <a:r>
              <a:rPr lang="en-US" altLang="zh-CN">
                <a:solidFill>
                  <a:srgbClr val="0000CC"/>
                </a:solidFill>
                <a:latin typeface="+mj-lt"/>
              </a:rPr>
              <a:t>//</a:t>
            </a:r>
            <a:r>
              <a:rPr lang="zh-CN" altLang="en-US">
                <a:solidFill>
                  <a:srgbClr val="0000CC"/>
                </a:solidFill>
                <a:latin typeface="+mj-lt"/>
              </a:rPr>
              <a:t>结束</a:t>
            </a:r>
          </a:p>
          <a:p>
            <a:pPr fontAlgn="base">
              <a:spcBef>
                <a:spcPct val="0"/>
              </a:spcBef>
              <a:spcAft>
                <a:spcPct val="0"/>
              </a:spcAft>
              <a:defRPr/>
            </a:pPr>
            <a:r>
              <a:rPr lang="en-US" altLang="zh-CN">
                <a:solidFill>
                  <a:srgbClr val="808080"/>
                </a:solidFill>
                <a:latin typeface="+mj-lt"/>
              </a:rPr>
              <a:t>if(iTemp0 !=  iTemp1)</a:t>
            </a:r>
          </a:p>
          <a:p>
            <a:pPr fontAlgn="base">
              <a:spcBef>
                <a:spcPct val="0"/>
              </a:spcBef>
              <a:spcAft>
                <a:spcPct val="0"/>
              </a:spcAft>
              <a:defRPr/>
            </a:pPr>
            <a:r>
              <a:rPr lang="en-US" altLang="zh-CN">
                <a:solidFill>
                  <a:srgbClr val="808080"/>
                </a:solidFill>
                <a:latin typeface="+mj-lt"/>
              </a:rPr>
              <a:t>	//</a:t>
            </a:r>
            <a:r>
              <a:rPr lang="zh-CN" altLang="en-US">
                <a:solidFill>
                  <a:srgbClr val="808080"/>
                </a:solidFill>
                <a:latin typeface="+mj-lt"/>
              </a:rPr>
              <a:t>发出警报</a:t>
            </a:r>
          </a:p>
        </p:txBody>
      </p:sp>
    </p:spTree>
    <p:extLst>
      <p:ext uri="{BB962C8B-B14F-4D97-AF65-F5344CB8AC3E}">
        <p14:creationId xmlns:p14="http://schemas.microsoft.com/office/powerpoint/2010/main" val="3943746191"/>
      </p:ext>
    </p:extLst>
  </p:cSld>
  <p:clrMapOvr>
    <a:masterClrMapping/>
  </p:clrMapOvr>
  <p:transition spd="med">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39</a:t>
            </a:fld>
            <a:endParaRPr lang="zh-CN" altLang="en-US" dirty="0"/>
          </a:p>
        </p:txBody>
      </p:sp>
      <p:sp>
        <p:nvSpPr>
          <p:cNvPr id="7" name="Rectangle 3"/>
          <p:cNvSpPr txBox="1">
            <a:spLocks noChangeArrowheads="1"/>
          </p:cNvSpPr>
          <p:nvPr/>
        </p:nvSpPr>
        <p:spPr bwMode="auto">
          <a:xfrm>
            <a:off x="609600" y="11430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rPr>
              <a:t>更多的例子</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0" lang="zh-CN" altLang="en-US" sz="2400" b="0" i="0" u="none" strike="noStrike" kern="0" cap="none" spc="0" normalizeH="0" baseline="0" noProof="0">
                <a:ln>
                  <a:noFill/>
                </a:ln>
                <a:solidFill>
                  <a:srgbClr val="000000"/>
                </a:solidFill>
                <a:effectLst/>
                <a:uLnTx/>
                <a:uFillTx/>
                <a:latin typeface="+mj-lt"/>
                <a:ea typeface="宋体"/>
              </a:rPr>
              <a:t>系统的硬件定时器每一秒产生一个中断，由中断程序</a:t>
            </a:r>
            <a:r>
              <a:rPr kumimoji="0" lang="en-US" altLang="zh-CN" sz="2400" b="0" i="0" u="none" strike="noStrike" kern="0" cap="none" spc="0" normalizeH="0" baseline="0" noProof="0">
                <a:ln>
                  <a:noFill/>
                </a:ln>
                <a:solidFill>
                  <a:srgbClr val="000000"/>
                </a:solidFill>
                <a:effectLst/>
                <a:uLnTx/>
                <a:uFillTx/>
                <a:latin typeface="+mj-lt"/>
                <a:ea typeface="宋体"/>
              </a:rPr>
              <a:t>vUpdateTime</a:t>
            </a:r>
            <a:r>
              <a:rPr kumimoji="0" lang="zh-CN" altLang="en-US" sz="2400" b="0" i="0" u="none" strike="noStrike" kern="0" cap="none" spc="0" normalizeH="0" baseline="0" noProof="0">
                <a:ln>
                  <a:noFill/>
                </a:ln>
                <a:solidFill>
                  <a:srgbClr val="000000"/>
                </a:solidFill>
                <a:effectLst/>
                <a:uLnTx/>
                <a:uFillTx/>
                <a:latin typeface="+mj-lt"/>
                <a:ea typeface="宋体"/>
              </a:rPr>
              <a:t>进行计时；</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0" lang="zh-CN" altLang="en-US" sz="2400" b="0" i="0" u="none" strike="noStrike" kern="0" cap="none" spc="0" normalizeH="0" baseline="0" noProof="0">
                <a:ln>
                  <a:noFill/>
                </a:ln>
                <a:solidFill>
                  <a:srgbClr val="000000"/>
                </a:solidFill>
                <a:effectLst/>
                <a:uLnTx/>
                <a:uFillTx/>
                <a:latin typeface="+mj-lt"/>
                <a:ea typeface="宋体"/>
              </a:rPr>
              <a:t>任务函数</a:t>
            </a:r>
            <a:r>
              <a:rPr kumimoji="0" lang="en-US" altLang="zh-CN" sz="2400" b="0" i="0" u="none" strike="noStrike" kern="0" cap="none" spc="0" normalizeH="0" baseline="0" noProof="0">
                <a:ln>
                  <a:noFill/>
                </a:ln>
                <a:solidFill>
                  <a:srgbClr val="000000"/>
                </a:solidFill>
                <a:effectLst/>
                <a:uLnTx/>
                <a:uFillTx/>
                <a:latin typeface="+mj-lt"/>
                <a:ea typeface="宋体"/>
              </a:rPr>
              <a:t>ISecondsSinceMidnight</a:t>
            </a:r>
            <a:r>
              <a:rPr kumimoji="0" lang="zh-CN" altLang="en-US" sz="2400" b="0" i="0" u="none" strike="noStrike" kern="0" cap="none" spc="0" normalizeH="0" baseline="0" noProof="0">
                <a:ln>
                  <a:noFill/>
                </a:ln>
                <a:solidFill>
                  <a:srgbClr val="000000"/>
                </a:solidFill>
                <a:effectLst/>
                <a:uLnTx/>
                <a:uFillTx/>
                <a:latin typeface="+mj-lt"/>
                <a:ea typeface="宋体"/>
              </a:rPr>
              <a:t>用于计算午夜零点到当前时间的秒数；</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0" lang="zh-CN" altLang="en-US" sz="2400" b="0" i="0" u="none" strike="noStrike" kern="0" cap="none" spc="0" normalizeH="0" baseline="0" noProof="0">
                <a:ln>
                  <a:noFill/>
                </a:ln>
                <a:solidFill>
                  <a:srgbClr val="000000"/>
                </a:solidFill>
                <a:effectLst/>
                <a:uLnTx/>
                <a:uFillTx/>
                <a:latin typeface="+mj-lt"/>
                <a:ea typeface="宋体"/>
              </a:rPr>
              <a:t>当在</a:t>
            </a:r>
            <a:r>
              <a:rPr kumimoji="0" lang="en-US" altLang="zh-CN" sz="2400" b="0" i="0" u="none" strike="noStrike" kern="0" cap="none" spc="0" normalizeH="0" baseline="0" noProof="0">
                <a:ln>
                  <a:noFill/>
                </a:ln>
                <a:solidFill>
                  <a:srgbClr val="000000"/>
                </a:solidFill>
                <a:effectLst/>
                <a:uLnTx/>
                <a:uFillTx/>
                <a:latin typeface="+mj-lt"/>
                <a:ea typeface="宋体"/>
              </a:rPr>
              <a:t>ISecondsSinceMidnight</a:t>
            </a:r>
            <a:r>
              <a:rPr kumimoji="0" lang="zh-CN" altLang="en-US" sz="2400" b="0" i="0" u="none" strike="noStrike" kern="0" cap="none" spc="0" normalizeH="0" baseline="0" noProof="0">
                <a:ln>
                  <a:noFill/>
                </a:ln>
                <a:solidFill>
                  <a:srgbClr val="000000"/>
                </a:solidFill>
                <a:effectLst/>
                <a:uLnTx/>
                <a:uFillTx/>
                <a:latin typeface="+mj-lt"/>
                <a:ea typeface="宋体"/>
              </a:rPr>
              <a:t>中进行时间运算的时候产生中断就有可能产生错误！</a:t>
            </a:r>
          </a:p>
        </p:txBody>
      </p:sp>
      <p:sp>
        <p:nvSpPr>
          <p:cNvPr id="8" name="Rectangle 4"/>
          <p:cNvSpPr>
            <a:spLocks noChangeArrowheads="1"/>
          </p:cNvSpPr>
          <p:nvPr/>
        </p:nvSpPr>
        <p:spPr bwMode="auto">
          <a:xfrm>
            <a:off x="557610" y="1623767"/>
            <a:ext cx="8181180" cy="5236590"/>
          </a:xfrm>
          <a:prstGeom prst="rect">
            <a:avLst/>
          </a:prstGeom>
          <a:solidFill>
            <a:srgbClr val="FFFFFF"/>
          </a:solidFill>
          <a:ln w="9525">
            <a:solidFill>
              <a:srgbClr val="808080"/>
            </a:solidFill>
            <a:miter lim="800000"/>
            <a:headEnd/>
            <a:tailEnd/>
          </a:ln>
          <a:effectLst/>
        </p:spPr>
        <p:txBody>
          <a:bodyPr wrap="none" lIns="198000" tIns="118800" rIns="90000" bIns="46800"/>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static  </a:t>
            </a:r>
            <a:r>
              <a:rPr kumimoji="0" lang="en-US" altLang="zh-CN" sz="1800" i="0" u="none" strike="noStrike" kern="0" cap="none" spc="0" normalizeH="0" baseline="0" noProof="0" dirty="0" err="1">
                <a:ln>
                  <a:noFill/>
                </a:ln>
                <a:solidFill>
                  <a:srgbClr val="000000"/>
                </a:solidFill>
                <a:uLnTx/>
                <a:uFillTx/>
                <a:latin typeface="+mj-lt"/>
              </a:rPr>
              <a:t>int</a:t>
            </a:r>
            <a:r>
              <a:rPr kumimoji="0" lang="en-US" altLang="zh-CN" sz="1800" i="0" u="none" strike="noStrike" kern="0" cap="none" spc="0" normalizeH="0" baseline="0" noProof="0" dirty="0">
                <a:ln>
                  <a:noFill/>
                </a:ln>
                <a:solidFill>
                  <a:srgbClr val="000000"/>
                </a:solidFill>
                <a:uLnTx/>
                <a:uFillTx/>
                <a:latin typeface="+mj-lt"/>
              </a:rPr>
              <a:t>  </a:t>
            </a:r>
            <a:r>
              <a:rPr kumimoji="0" lang="en-US" altLang="zh-CN" sz="1800" i="0" u="none" strike="noStrike" kern="0" cap="none" spc="0" normalizeH="0" baseline="0" noProof="0" dirty="0" err="1">
                <a:ln>
                  <a:noFill/>
                </a:ln>
                <a:solidFill>
                  <a:srgbClr val="000000"/>
                </a:solidFill>
                <a:uLnTx/>
                <a:uFillTx/>
                <a:latin typeface="+mj-lt"/>
              </a:rPr>
              <a:t>iSeconds</a:t>
            </a:r>
            <a:r>
              <a:rPr kumimoji="0" lang="en-US" altLang="zh-CN" sz="1800" i="0" u="none" strike="noStrike" kern="0" cap="none" spc="0" normalizeH="0" baseline="0" noProof="0" dirty="0">
                <a:ln>
                  <a:noFill/>
                </a:ln>
                <a:solidFill>
                  <a:srgbClr val="000000"/>
                </a:solidFill>
                <a:uLnTx/>
                <a:uFillTx/>
                <a:latin typeface="+mj-lt"/>
              </a:rPr>
              <a:t>, </a:t>
            </a:r>
            <a:r>
              <a:rPr kumimoji="0" lang="en-US" altLang="zh-CN" sz="1800" i="0" u="none" strike="noStrike" kern="0" cap="none" spc="0" normalizeH="0" baseline="0" noProof="0" dirty="0" err="1">
                <a:ln>
                  <a:noFill/>
                </a:ln>
                <a:solidFill>
                  <a:srgbClr val="000000"/>
                </a:solidFill>
                <a:uLnTx/>
                <a:uFillTx/>
                <a:latin typeface="+mj-lt"/>
              </a:rPr>
              <a:t>iMinutes</a:t>
            </a:r>
            <a:r>
              <a:rPr kumimoji="0" lang="en-US" altLang="zh-CN" sz="1800" i="0" u="none" strike="noStrike" kern="0" cap="none" spc="0" normalizeH="0" baseline="0" noProof="0" dirty="0">
                <a:ln>
                  <a:noFill/>
                </a:ln>
                <a:solidFill>
                  <a:srgbClr val="000000"/>
                </a:solidFill>
                <a:uLnTx/>
                <a:uFillTx/>
                <a:latin typeface="+mj-lt"/>
              </a:rPr>
              <a:t>, </a:t>
            </a:r>
            <a:r>
              <a:rPr kumimoji="0" lang="en-US" altLang="zh-CN" sz="1800" i="0" u="none" strike="noStrike" kern="0" cap="none" spc="0" normalizeH="0" baseline="0" noProof="0" dirty="0" err="1">
                <a:ln>
                  <a:noFill/>
                </a:ln>
                <a:solidFill>
                  <a:srgbClr val="000000"/>
                </a:solidFill>
                <a:uLnTx/>
                <a:uFillTx/>
                <a:latin typeface="+mj-lt"/>
              </a:rPr>
              <a:t>iHours</a:t>
            </a:r>
            <a:r>
              <a:rPr kumimoji="0" lang="en-US" altLang="zh-CN" sz="1800" i="0" u="none" strike="noStrike" kern="0" cap="none" spc="0" normalizeH="0" baseline="0" noProof="0" dirty="0">
                <a:ln>
                  <a:noFill/>
                </a:ln>
                <a:solidFill>
                  <a:srgbClr val="000000"/>
                </a:solidFill>
                <a:uLnTx/>
                <a:uFillTx/>
                <a:latin typeface="+mj-lt"/>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void  interrupt  </a:t>
            </a:r>
            <a:r>
              <a:rPr kumimoji="0" lang="en-US" altLang="zh-CN" sz="1800" i="0" u="none" strike="noStrike" kern="0" cap="none" spc="0" normalizeH="0" baseline="0" noProof="0" dirty="0" err="1">
                <a:ln>
                  <a:noFill/>
                </a:ln>
                <a:solidFill>
                  <a:srgbClr val="000000"/>
                </a:solidFill>
                <a:uLnTx/>
                <a:uFillTx/>
                <a:latin typeface="+mj-lt"/>
              </a:rPr>
              <a:t>vUpdateTime</a:t>
            </a:r>
            <a:r>
              <a:rPr kumimoji="0" lang="en-US" altLang="zh-CN" sz="1800" i="0" u="none" strike="noStrike" kern="0" cap="none" spc="0" normalizeH="0" baseline="0" noProof="0" dirty="0">
                <a:ln>
                  <a:noFill/>
                </a:ln>
                <a:solidFill>
                  <a:srgbClr val="000000"/>
                </a:solidFill>
                <a:uLnTx/>
                <a:uFillTx/>
                <a:latin typeface="+mj-lt"/>
              </a:rPr>
              <a:t> (void){</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	++ </a:t>
            </a:r>
            <a:r>
              <a:rPr kumimoji="0" lang="en-US" altLang="zh-CN" sz="1800" i="0" u="none" strike="noStrike" kern="0" cap="none" spc="0" normalizeH="0" baseline="0" noProof="0" dirty="0" err="1">
                <a:ln>
                  <a:noFill/>
                </a:ln>
                <a:solidFill>
                  <a:srgbClr val="000000"/>
                </a:solidFill>
                <a:uLnTx/>
                <a:uFillTx/>
                <a:latin typeface="+mj-lt"/>
              </a:rPr>
              <a:t>iSeconds</a:t>
            </a:r>
            <a:r>
              <a:rPr kumimoji="0" lang="en-US" altLang="zh-CN" sz="1800" i="0" u="none" strike="noStrike" kern="0" cap="none" spc="0" normalizeH="0" baseline="0" noProof="0" dirty="0">
                <a:ln>
                  <a:noFill/>
                </a:ln>
                <a:solidFill>
                  <a:srgbClr val="000000"/>
                </a:solidFill>
                <a:uLnTx/>
                <a:uFillTx/>
                <a:latin typeface="+mj-lt"/>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	if (</a:t>
            </a:r>
            <a:r>
              <a:rPr kumimoji="0" lang="en-US" altLang="zh-CN" sz="1800" i="0" u="none" strike="noStrike" kern="0" cap="none" spc="0" normalizeH="0" baseline="0" noProof="0" dirty="0" err="1">
                <a:ln>
                  <a:noFill/>
                </a:ln>
                <a:solidFill>
                  <a:srgbClr val="000000"/>
                </a:solidFill>
                <a:uLnTx/>
                <a:uFillTx/>
                <a:latin typeface="+mj-lt"/>
              </a:rPr>
              <a:t>iSeconds</a:t>
            </a:r>
            <a:r>
              <a:rPr kumimoji="0" lang="en-US" altLang="zh-CN" sz="1800" i="0" u="none" strike="noStrike" kern="0" cap="none" spc="0" normalizeH="0" baseline="0" noProof="0" dirty="0">
                <a:ln>
                  <a:noFill/>
                </a:ln>
                <a:solidFill>
                  <a:srgbClr val="000000"/>
                </a:solidFill>
                <a:uLnTx/>
                <a:uFillTx/>
                <a:latin typeface="+mj-lt"/>
              </a:rPr>
              <a:t> &gt;= 60){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		</a:t>
            </a:r>
            <a:r>
              <a:rPr kumimoji="0" lang="en-US" altLang="zh-CN" sz="1800" i="0" u="none" strike="noStrike" kern="0" cap="none" spc="0" normalizeH="0" baseline="0" noProof="0" dirty="0" err="1">
                <a:ln>
                  <a:noFill/>
                </a:ln>
                <a:solidFill>
                  <a:srgbClr val="000000"/>
                </a:solidFill>
                <a:uLnTx/>
                <a:uFillTx/>
                <a:latin typeface="+mj-lt"/>
              </a:rPr>
              <a:t>iSeconds</a:t>
            </a:r>
            <a:r>
              <a:rPr kumimoji="0" lang="en-US" altLang="zh-CN" sz="1800" i="0" u="none" strike="noStrike" kern="0" cap="none" spc="0" normalizeH="0" baseline="0" noProof="0" dirty="0">
                <a:ln>
                  <a:noFill/>
                </a:ln>
                <a:solidFill>
                  <a:srgbClr val="000000"/>
                </a:solidFill>
                <a:uLnTx/>
                <a:uFillTx/>
                <a:latin typeface="+mj-lt"/>
              </a:rPr>
              <a:t>=0;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		++</a:t>
            </a:r>
            <a:r>
              <a:rPr kumimoji="0" lang="en-US" altLang="zh-CN" sz="1800" i="0" u="none" strike="noStrike" kern="0" cap="none" spc="0" normalizeH="0" baseline="0" noProof="0" dirty="0" err="1">
                <a:ln>
                  <a:noFill/>
                </a:ln>
                <a:solidFill>
                  <a:srgbClr val="000000"/>
                </a:solidFill>
                <a:uLnTx/>
                <a:uFillTx/>
                <a:latin typeface="+mj-lt"/>
              </a:rPr>
              <a:t>iMinutes</a:t>
            </a:r>
            <a:r>
              <a:rPr kumimoji="0" lang="en-US" altLang="zh-CN" sz="1800" i="0" u="none" strike="noStrike" kern="0" cap="none" spc="0" normalizeH="0" baseline="0" noProof="0" dirty="0">
                <a:ln>
                  <a:noFill/>
                </a:ln>
                <a:solidFill>
                  <a:srgbClr val="000000"/>
                </a:solidFill>
                <a:uLnTx/>
                <a:uFillTx/>
                <a:latin typeface="+mj-lt"/>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		if (</a:t>
            </a:r>
            <a:r>
              <a:rPr kumimoji="0" lang="en-US" altLang="zh-CN" sz="1800" i="0" u="none" strike="noStrike" kern="0" cap="none" spc="0" normalizeH="0" baseline="0" noProof="0" dirty="0" err="1">
                <a:ln>
                  <a:noFill/>
                </a:ln>
                <a:solidFill>
                  <a:srgbClr val="000000"/>
                </a:solidFill>
                <a:uLnTx/>
                <a:uFillTx/>
                <a:latin typeface="+mj-lt"/>
              </a:rPr>
              <a:t>iMinutes</a:t>
            </a:r>
            <a:r>
              <a:rPr kumimoji="0" lang="en-US" altLang="zh-CN" sz="1800" i="0" u="none" strike="noStrike" kern="0" cap="none" spc="0" normalizeH="0" baseline="0" noProof="0" dirty="0">
                <a:ln>
                  <a:noFill/>
                </a:ln>
                <a:solidFill>
                  <a:srgbClr val="000000"/>
                </a:solidFill>
                <a:uLnTx/>
                <a:uFillTx/>
                <a:latin typeface="+mj-lt"/>
              </a:rPr>
              <a:t> &gt;= 60){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			</a:t>
            </a:r>
            <a:r>
              <a:rPr kumimoji="0" lang="en-US" altLang="zh-CN" sz="1800" i="0" u="none" strike="noStrike" kern="0" cap="none" spc="0" normalizeH="0" baseline="0" noProof="0" dirty="0" err="1">
                <a:ln>
                  <a:noFill/>
                </a:ln>
                <a:solidFill>
                  <a:srgbClr val="000000"/>
                </a:solidFill>
                <a:uLnTx/>
                <a:uFillTx/>
                <a:latin typeface="+mj-lt"/>
              </a:rPr>
              <a:t>iMinutes</a:t>
            </a:r>
            <a:r>
              <a:rPr kumimoji="0" lang="en-US" altLang="zh-CN" sz="1800" i="0" u="none" strike="noStrike" kern="0" cap="none" spc="0" normalizeH="0" baseline="0" noProof="0" dirty="0">
                <a:ln>
                  <a:noFill/>
                </a:ln>
                <a:solidFill>
                  <a:srgbClr val="000000"/>
                </a:solidFill>
                <a:uLnTx/>
                <a:uFillTx/>
                <a:latin typeface="+mj-lt"/>
              </a:rPr>
              <a:t>=0;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			++ </a:t>
            </a:r>
            <a:r>
              <a:rPr kumimoji="0" lang="en-US" altLang="zh-CN" sz="1800" i="0" u="none" strike="noStrike" kern="0" cap="none" spc="0" normalizeH="0" baseline="0" noProof="0" dirty="0" err="1">
                <a:ln>
                  <a:noFill/>
                </a:ln>
                <a:solidFill>
                  <a:srgbClr val="000000"/>
                </a:solidFill>
                <a:uLnTx/>
                <a:uFillTx/>
                <a:latin typeface="+mj-lt"/>
              </a:rPr>
              <a:t>iHours</a:t>
            </a:r>
            <a:r>
              <a:rPr kumimoji="0" lang="en-US" altLang="zh-CN" sz="1800" i="0" u="none" strike="noStrike" kern="0" cap="none" spc="0" normalizeH="0" baseline="0" noProof="0" dirty="0">
                <a:ln>
                  <a:noFill/>
                </a:ln>
                <a:solidFill>
                  <a:srgbClr val="000000"/>
                </a:solidFill>
                <a:uLnTx/>
                <a:uFillTx/>
                <a:latin typeface="+mj-lt"/>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			if (</a:t>
            </a:r>
            <a:r>
              <a:rPr kumimoji="0" lang="en-US" altLang="zh-CN" sz="1800" i="0" u="none" strike="noStrike" kern="0" cap="none" spc="0" normalizeH="0" baseline="0" noProof="0" dirty="0" err="1">
                <a:ln>
                  <a:noFill/>
                </a:ln>
                <a:solidFill>
                  <a:srgbClr val="000000"/>
                </a:solidFill>
                <a:uLnTx/>
                <a:uFillTx/>
                <a:latin typeface="+mj-lt"/>
              </a:rPr>
              <a:t>iHours</a:t>
            </a:r>
            <a:r>
              <a:rPr kumimoji="0" lang="en-US" altLang="zh-CN" sz="1800" i="0" u="none" strike="noStrike" kern="0" cap="none" spc="0" normalizeH="0" baseline="0" noProof="0" dirty="0">
                <a:ln>
                  <a:noFill/>
                </a:ln>
                <a:solidFill>
                  <a:srgbClr val="000000"/>
                </a:solidFill>
                <a:uLnTx/>
                <a:uFillTx/>
                <a:latin typeface="+mj-lt"/>
              </a:rPr>
              <a:t> &gt;= 24)</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				 </a:t>
            </a:r>
            <a:r>
              <a:rPr kumimoji="0" lang="en-US" altLang="zh-CN" sz="1800" i="0" u="none" strike="noStrike" kern="0" cap="none" spc="0" normalizeH="0" baseline="0" noProof="0" dirty="0" err="1">
                <a:ln>
                  <a:noFill/>
                </a:ln>
                <a:solidFill>
                  <a:srgbClr val="000000"/>
                </a:solidFill>
                <a:uLnTx/>
                <a:uFillTx/>
                <a:latin typeface="+mj-lt"/>
              </a:rPr>
              <a:t>iHours</a:t>
            </a:r>
            <a:r>
              <a:rPr kumimoji="0" lang="en-US" altLang="zh-CN" sz="1800" i="0" u="none" strike="noStrike" kern="0" cap="none" spc="0" normalizeH="0" baseline="0" noProof="0" dirty="0">
                <a:ln>
                  <a:noFill/>
                </a:ln>
                <a:solidFill>
                  <a:srgbClr val="000000"/>
                </a:solidFill>
                <a:uLnTx/>
                <a:uFillTx/>
                <a:latin typeface="+mj-lt"/>
              </a:rPr>
              <a:t>=0;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long  </a:t>
            </a:r>
            <a:r>
              <a:rPr kumimoji="0" lang="en-US" altLang="zh-CN" sz="1800" i="0" u="none" strike="noStrike" kern="0" cap="none" spc="0" normalizeH="0" baseline="0" noProof="0" dirty="0" err="1">
                <a:ln>
                  <a:noFill/>
                </a:ln>
                <a:solidFill>
                  <a:srgbClr val="000000"/>
                </a:solidFill>
                <a:uLnTx/>
                <a:uFillTx/>
                <a:latin typeface="+mj-lt"/>
              </a:rPr>
              <a:t>ISecondsSinceMidnight</a:t>
            </a:r>
            <a:r>
              <a:rPr kumimoji="0" lang="en-US" altLang="zh-CN" sz="1800" i="0" u="none" strike="noStrike" kern="0" cap="none" spc="0" normalizeH="0" baseline="0" noProof="0" dirty="0">
                <a:ln>
                  <a:noFill/>
                </a:ln>
                <a:solidFill>
                  <a:srgbClr val="000000"/>
                </a:solidFill>
                <a:uLnTx/>
                <a:uFillTx/>
                <a:latin typeface="+mj-lt"/>
              </a:rPr>
              <a:t> (void){</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	return( (((</a:t>
            </a:r>
            <a:r>
              <a:rPr kumimoji="0" lang="en-US" altLang="zh-CN" sz="1800" i="0" u="none" strike="noStrike" kern="0" cap="none" spc="0" normalizeH="0" baseline="0" noProof="0" dirty="0" err="1">
                <a:ln>
                  <a:noFill/>
                </a:ln>
                <a:solidFill>
                  <a:srgbClr val="000000"/>
                </a:solidFill>
                <a:uLnTx/>
                <a:uFillTx/>
                <a:latin typeface="+mj-lt"/>
              </a:rPr>
              <a:t>iHours</a:t>
            </a:r>
            <a:r>
              <a:rPr kumimoji="0" lang="en-US" altLang="zh-CN" sz="1800" i="0" u="none" strike="noStrike" kern="0" cap="none" spc="0" normalizeH="0" baseline="0" noProof="0" dirty="0">
                <a:ln>
                  <a:noFill/>
                </a:ln>
                <a:solidFill>
                  <a:srgbClr val="000000"/>
                </a:solidFill>
                <a:uLnTx/>
                <a:uFillTx/>
                <a:latin typeface="+mj-lt"/>
              </a:rPr>
              <a:t>*60) + </a:t>
            </a:r>
            <a:r>
              <a:rPr kumimoji="0" lang="en-US" altLang="zh-CN" sz="1800" i="0" u="none" strike="noStrike" kern="0" cap="none" spc="0" normalizeH="0" baseline="0" noProof="0" dirty="0" err="1">
                <a:ln>
                  <a:noFill/>
                </a:ln>
                <a:solidFill>
                  <a:srgbClr val="000000"/>
                </a:solidFill>
                <a:uLnTx/>
                <a:uFillTx/>
                <a:latin typeface="+mj-lt"/>
              </a:rPr>
              <a:t>iMinutes</a:t>
            </a:r>
            <a:r>
              <a:rPr kumimoji="0" lang="en-US" altLang="zh-CN" sz="1800" i="0" u="none" strike="noStrike" kern="0" cap="none" spc="0" normalizeH="0" baseline="0" noProof="0" dirty="0">
                <a:ln>
                  <a:noFill/>
                </a:ln>
                <a:solidFill>
                  <a:srgbClr val="000000"/>
                </a:solidFill>
                <a:uLnTx/>
                <a:uFillTx/>
                <a:latin typeface="+mj-lt"/>
              </a:rPr>
              <a:t>) * 60) + </a:t>
            </a:r>
            <a:r>
              <a:rPr kumimoji="0" lang="en-US" altLang="zh-CN" sz="1800" i="0" u="none" strike="noStrike" kern="0" cap="none" spc="0" normalizeH="0" baseline="0" noProof="0" dirty="0" err="1">
                <a:ln>
                  <a:noFill/>
                </a:ln>
                <a:solidFill>
                  <a:srgbClr val="000000"/>
                </a:solidFill>
                <a:uLnTx/>
                <a:uFillTx/>
                <a:latin typeface="+mj-lt"/>
              </a:rPr>
              <a:t>iSeconds</a:t>
            </a:r>
            <a:r>
              <a:rPr kumimoji="0" lang="en-US" altLang="zh-CN" sz="1800" i="0" u="none" strike="noStrike" kern="0" cap="none" spc="0" normalizeH="0" baseline="0" noProof="0" dirty="0">
                <a:ln>
                  <a:noFill/>
                </a:ln>
                <a:solidFill>
                  <a:srgbClr val="000000"/>
                </a:solidFill>
                <a:uLnTx/>
                <a:uFillTx/>
                <a:latin typeface="+mj-lt"/>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i="0" u="none" strike="noStrike" kern="0" cap="none" spc="0" normalizeH="0" baseline="0" noProof="0" dirty="0">
                <a:ln>
                  <a:noFill/>
                </a:ln>
                <a:solidFill>
                  <a:srgbClr val="000000"/>
                </a:solidFill>
                <a:uLnTx/>
                <a:uFillTx/>
                <a:latin typeface="+mj-lt"/>
              </a:rPr>
              <a:t>}</a:t>
            </a:r>
          </a:p>
        </p:txBody>
      </p:sp>
    </p:spTree>
    <p:extLst>
      <p:ext uri="{BB962C8B-B14F-4D97-AF65-F5344CB8AC3E}">
        <p14:creationId xmlns:p14="http://schemas.microsoft.com/office/powerpoint/2010/main" val="393702269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a:t>
            </a:fld>
            <a:endParaRPr lang="zh-CN" altLang="en-US" dirty="0"/>
          </a:p>
        </p:txBody>
      </p:sp>
      <p:sp>
        <p:nvSpPr>
          <p:cNvPr id="7" name="Rectangle 3"/>
          <p:cNvSpPr txBox="1">
            <a:spLocks noChangeArrowheads="1"/>
          </p:cNvSpPr>
          <p:nvPr/>
        </p:nvSpPr>
        <p:spPr>
          <a:xfrm>
            <a:off x="609600" y="1295400"/>
            <a:ext cx="8077200" cy="4602163"/>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defRPr/>
            </a:pPr>
            <a:r>
              <a:rPr lang="zh-CN" altLang="en-US" dirty="0"/>
              <a:t>主要讨论四种结构</a:t>
            </a:r>
          </a:p>
          <a:p>
            <a:pPr lvl="1">
              <a:defRPr/>
            </a:pPr>
            <a:r>
              <a:rPr lang="zh-CN" altLang="en-US" dirty="0"/>
              <a:t>轮转结构（</a:t>
            </a:r>
            <a:r>
              <a:rPr lang="en-US" altLang="zh-CN" dirty="0"/>
              <a:t>round-robin</a:t>
            </a:r>
            <a:r>
              <a:rPr lang="zh-CN" altLang="en-US" dirty="0"/>
              <a:t>）</a:t>
            </a:r>
          </a:p>
          <a:p>
            <a:pPr lvl="1">
              <a:defRPr/>
            </a:pPr>
            <a:r>
              <a:rPr lang="zh-CN" altLang="en-US" dirty="0"/>
              <a:t>带有中断的轮转结构（</a:t>
            </a:r>
            <a:r>
              <a:rPr lang="en-US" altLang="zh-CN" dirty="0"/>
              <a:t>round-robin with interrupt</a:t>
            </a:r>
            <a:r>
              <a:rPr lang="zh-CN" altLang="en-US" dirty="0"/>
              <a:t>）</a:t>
            </a:r>
          </a:p>
          <a:p>
            <a:pPr lvl="1">
              <a:defRPr/>
            </a:pPr>
            <a:r>
              <a:rPr lang="zh-CN" altLang="en-US" dirty="0"/>
              <a:t>函数队列调度结构（</a:t>
            </a:r>
            <a:r>
              <a:rPr lang="en-US" altLang="zh-CN" dirty="0"/>
              <a:t>function-queue-scheduling</a:t>
            </a:r>
            <a:r>
              <a:rPr lang="zh-CN" altLang="en-US" dirty="0"/>
              <a:t>）</a:t>
            </a:r>
          </a:p>
          <a:p>
            <a:pPr lvl="1">
              <a:defRPr/>
            </a:pPr>
            <a:r>
              <a:rPr lang="zh-CN" altLang="en-US" dirty="0"/>
              <a:t>实时操作系统结构（</a:t>
            </a:r>
            <a:r>
              <a:rPr lang="en-US" altLang="zh-CN" dirty="0"/>
              <a:t>real-time  operating system</a:t>
            </a:r>
            <a:r>
              <a:rPr lang="zh-CN" altLang="en-US" dirty="0"/>
              <a:t>）</a:t>
            </a:r>
          </a:p>
          <a:p>
            <a:pPr>
              <a:defRPr/>
            </a:pPr>
            <a:endParaRPr lang="en-US" altLang="zh-CN" dirty="0"/>
          </a:p>
          <a:p>
            <a:pPr>
              <a:defRPr/>
            </a:pPr>
            <a:r>
              <a:rPr lang="zh-CN" altLang="en-US" dirty="0"/>
              <a:t>结构不同，对系统的控制能力不同，响应速度不同，系统设计的复杂程度不同</a:t>
            </a:r>
            <a:r>
              <a:rPr lang="en-US" altLang="zh-CN" dirty="0"/>
              <a:t>……</a:t>
            </a:r>
          </a:p>
        </p:txBody>
      </p:sp>
    </p:spTree>
    <p:extLst>
      <p:ext uri="{BB962C8B-B14F-4D97-AF65-F5344CB8AC3E}">
        <p14:creationId xmlns:p14="http://schemas.microsoft.com/office/powerpoint/2010/main" val="2055330893"/>
      </p:ext>
    </p:extLst>
  </p:cSld>
  <p:clrMapOvr>
    <a:masterClrMapping/>
  </p:clrMapOvr>
  <p:transition spd="med">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请阅读并分析</a:t>
            </a:r>
            <a:r>
              <a:rPr lang="en-US" altLang="zh-CN" dirty="0"/>
              <a:t>10.2</a:t>
            </a:r>
            <a:r>
              <a:rPr lang="zh-CN" altLang="en-US" dirty="0"/>
              <a:t>节的相关方法</a:t>
            </a:r>
            <a:endParaRPr lang="en-US" altLang="zh-CN" dirty="0"/>
          </a:p>
          <a:p>
            <a:r>
              <a:rPr lang="zh-CN" altLang="en-US" dirty="0"/>
              <a:t>讨论</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40</a:t>
            </a:fld>
            <a:endParaRPr lang="zh-CN" altLang="en-US" dirty="0"/>
          </a:p>
        </p:txBody>
      </p:sp>
    </p:spTree>
    <p:extLst>
      <p:ext uri="{BB962C8B-B14F-4D97-AF65-F5344CB8AC3E}">
        <p14:creationId xmlns:p14="http://schemas.microsoft.com/office/powerpoint/2010/main" val="828330320"/>
      </p:ext>
    </p:extLst>
  </p:cSld>
  <p:clrMapOvr>
    <a:masterClrMapping/>
  </p:clrMapOvr>
  <p:transition spd="med">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41</a:t>
            </a:fld>
            <a:endParaRPr lang="zh-CN" altLang="en-US" dirty="0"/>
          </a:p>
        </p:txBody>
      </p:sp>
      <p:sp>
        <p:nvSpPr>
          <p:cNvPr id="7" name="Rectangle 3"/>
          <p:cNvSpPr txBox="1">
            <a:spLocks noChangeArrowheads="1"/>
          </p:cNvSpPr>
          <p:nvPr/>
        </p:nvSpPr>
        <p:spPr bwMode="auto">
          <a:xfrm>
            <a:off x="505619" y="2858678"/>
            <a:ext cx="8077200" cy="2438400"/>
          </a:xfrm>
          <a:prstGeom prst="rect">
            <a:avLst/>
          </a:prstGeom>
          <a:solidFill>
            <a:srgbClr val="FFFFFF">
              <a:alpha val="80000"/>
            </a:srgb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mj-lt"/>
                <a:ea typeface="宋体"/>
              </a:rPr>
              <a:t>问题在于：</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mj-lt"/>
                <a:ea typeface="宋体"/>
              </a:rPr>
              <a:t>编译器为了优化程序做了一些假设，如</a:t>
            </a:r>
            <a:r>
              <a:rPr kumimoji="1" lang="zh-CN" altLang="en-US" sz="2000" b="0" i="0" u="none" strike="noStrike" kern="0" cap="none" spc="0" normalizeH="0" baseline="0" noProof="0" dirty="0">
                <a:ln>
                  <a:noFill/>
                </a:ln>
                <a:solidFill>
                  <a:srgbClr val="0000CC"/>
                </a:solidFill>
                <a:effectLst/>
                <a:uLnTx/>
                <a:uFillTx/>
                <a:latin typeface="+mj-lt"/>
                <a:ea typeface="宋体"/>
              </a:rPr>
              <a:t>除非程序改变了内存中的值，否则内存中的值就保持不变</a:t>
            </a:r>
            <a:r>
              <a:rPr kumimoji="1" lang="zh-CN" altLang="en-US" sz="2000" b="0" i="0" u="none" strike="noStrike" kern="0" cap="none" spc="0" normalizeH="0" baseline="0" noProof="0" dirty="0">
                <a:ln>
                  <a:noFill/>
                </a:ln>
                <a:solidFill>
                  <a:srgbClr val="FF00FF"/>
                </a:solidFill>
                <a:effectLst/>
                <a:uLnTx/>
                <a:uFillTx/>
                <a:latin typeface="+mj-lt"/>
                <a:ea typeface="宋体"/>
              </a:rPr>
              <a:t>；</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mj-lt"/>
                <a:ea typeface="宋体"/>
              </a:rPr>
              <a:t>上述程序执行到</a:t>
            </a:r>
            <a:r>
              <a:rPr kumimoji="1" lang="en-US" altLang="zh-CN" sz="2000" b="0" i="0" u="none" strike="noStrike" kern="0" cap="none" spc="0" normalizeH="0" baseline="0" noProof="0" dirty="0">
                <a:ln>
                  <a:noFill/>
                </a:ln>
                <a:solidFill>
                  <a:srgbClr val="FF00FF"/>
                </a:solidFill>
                <a:effectLst/>
                <a:uLnTx/>
                <a:uFillTx/>
                <a:latin typeface="+mj-lt"/>
                <a:ea typeface="宋体"/>
              </a:rPr>
              <a:t>while</a:t>
            </a:r>
            <a:r>
              <a:rPr kumimoji="1" lang="zh-CN" altLang="en-US" sz="2000" b="0" i="0" u="none" strike="noStrike" kern="0" cap="none" spc="0" normalizeH="0" baseline="0" noProof="0" dirty="0">
                <a:ln>
                  <a:noFill/>
                </a:ln>
                <a:solidFill>
                  <a:srgbClr val="FF00FF"/>
                </a:solidFill>
                <a:effectLst/>
                <a:uLnTx/>
                <a:uFillTx/>
                <a:latin typeface="+mj-lt"/>
                <a:ea typeface="宋体"/>
              </a:rPr>
              <a:t>语句时，编译器中的优化程序会发现已经读过了</a:t>
            </a:r>
            <a:r>
              <a:rPr kumimoji="0" lang="en-US" altLang="zh-CN" sz="2000" b="0" i="0" u="none" strike="noStrike" kern="0" cap="none" spc="0" normalizeH="0" baseline="0" noProof="0" dirty="0" err="1">
                <a:ln>
                  <a:noFill/>
                </a:ln>
                <a:solidFill>
                  <a:srgbClr val="0000CC"/>
                </a:solidFill>
                <a:effectLst/>
                <a:uLnTx/>
                <a:uFillTx/>
                <a:latin typeface="+mj-lt"/>
                <a:ea typeface="宋体"/>
              </a:rPr>
              <a:t>lSecondsToday</a:t>
            </a:r>
            <a:r>
              <a:rPr kumimoji="0" lang="zh-CN" altLang="en-US" sz="2000" b="0" i="0" u="none" strike="noStrike" kern="0" cap="none" spc="0" normalizeH="0" baseline="0" noProof="0" dirty="0">
                <a:ln>
                  <a:noFill/>
                </a:ln>
                <a:solidFill>
                  <a:srgbClr val="0000CC"/>
                </a:solidFill>
                <a:effectLst/>
                <a:uLnTx/>
                <a:uFillTx/>
                <a:latin typeface="+mj-lt"/>
                <a:ea typeface="宋体"/>
              </a:rPr>
              <a:t>变量，其值在寄存器中，于是不再从内存中进行读取，这将产生问题；</a:t>
            </a:r>
          </a:p>
        </p:txBody>
      </p:sp>
      <p:sp>
        <p:nvSpPr>
          <p:cNvPr id="13" name="Rectangle 11"/>
          <p:cNvSpPr>
            <a:spLocks noChangeArrowheads="1"/>
          </p:cNvSpPr>
          <p:nvPr/>
        </p:nvSpPr>
        <p:spPr bwMode="auto">
          <a:xfrm>
            <a:off x="2201552" y="1411048"/>
            <a:ext cx="4648200" cy="925511"/>
          </a:xfrm>
          <a:prstGeom prst="rect">
            <a:avLst/>
          </a:prstGeom>
          <a:noFill/>
          <a:ln w="9525">
            <a:noFill/>
            <a:miter lim="800000"/>
            <a:headEnd/>
            <a:tailEnd/>
          </a:ln>
          <a:effectLst/>
        </p:spPr>
        <p:txBody>
          <a:bodyPr lIns="90000" tIns="46800" rIns="90000" bIns="46800">
            <a:spAutoFit/>
          </a:bodyPr>
          <a:lstStyle/>
          <a:p>
            <a:pPr fontAlgn="base">
              <a:spcBef>
                <a:spcPct val="0"/>
              </a:spcBef>
              <a:spcAft>
                <a:spcPct val="0"/>
              </a:spcAft>
              <a:defRPr/>
            </a:pPr>
            <a:r>
              <a:rPr lang="en-US" altLang="zh-CN" dirty="0" err="1">
                <a:solidFill>
                  <a:srgbClr val="FF0000"/>
                </a:solidFill>
                <a:latin typeface="+mj-lt"/>
              </a:rPr>
              <a:t>lReturn</a:t>
            </a:r>
            <a:r>
              <a:rPr lang="en-US" altLang="zh-CN" dirty="0">
                <a:solidFill>
                  <a:srgbClr val="FF0000"/>
                </a:solidFill>
                <a:latin typeface="+mj-lt"/>
              </a:rPr>
              <a:t> = </a:t>
            </a:r>
            <a:r>
              <a:rPr lang="en-US" altLang="zh-CN" dirty="0" err="1">
                <a:solidFill>
                  <a:srgbClr val="FF0000"/>
                </a:solidFill>
                <a:latin typeface="+mj-lt"/>
              </a:rPr>
              <a:t>lSecondsToday</a:t>
            </a:r>
            <a:r>
              <a:rPr lang="zh-CN" altLang="en-US" dirty="0">
                <a:solidFill>
                  <a:srgbClr val="FF0000"/>
                </a:solidFill>
                <a:latin typeface="+mj-lt"/>
              </a:rPr>
              <a:t>；</a:t>
            </a:r>
          </a:p>
          <a:p>
            <a:pPr fontAlgn="base">
              <a:spcBef>
                <a:spcPct val="0"/>
              </a:spcBef>
              <a:spcAft>
                <a:spcPct val="0"/>
              </a:spcAft>
              <a:defRPr/>
            </a:pPr>
            <a:r>
              <a:rPr lang="en-US" altLang="zh-CN" dirty="0">
                <a:solidFill>
                  <a:srgbClr val="FF0000"/>
                </a:solidFill>
                <a:latin typeface="+mj-lt"/>
              </a:rPr>
              <a:t>while (</a:t>
            </a:r>
            <a:r>
              <a:rPr lang="en-US" altLang="zh-CN" dirty="0" err="1">
                <a:solidFill>
                  <a:srgbClr val="FF0000"/>
                </a:solidFill>
                <a:latin typeface="+mj-lt"/>
              </a:rPr>
              <a:t>lReturn</a:t>
            </a:r>
            <a:r>
              <a:rPr lang="en-US" altLang="zh-CN" dirty="0">
                <a:solidFill>
                  <a:srgbClr val="FF0000"/>
                </a:solidFill>
                <a:latin typeface="+mj-lt"/>
              </a:rPr>
              <a:t> != </a:t>
            </a:r>
            <a:r>
              <a:rPr lang="en-US" altLang="zh-CN" dirty="0" err="1">
                <a:solidFill>
                  <a:srgbClr val="FF0000"/>
                </a:solidFill>
                <a:latin typeface="+mj-lt"/>
              </a:rPr>
              <a:t>lSecondsToday</a:t>
            </a:r>
            <a:r>
              <a:rPr lang="en-US" altLang="zh-CN" dirty="0">
                <a:solidFill>
                  <a:srgbClr val="FF0000"/>
                </a:solidFill>
                <a:latin typeface="+mj-lt"/>
              </a:rPr>
              <a:t>)</a:t>
            </a:r>
          </a:p>
          <a:p>
            <a:pPr fontAlgn="base">
              <a:spcBef>
                <a:spcPct val="0"/>
              </a:spcBef>
              <a:spcAft>
                <a:spcPct val="0"/>
              </a:spcAft>
              <a:defRPr/>
            </a:pPr>
            <a:r>
              <a:rPr lang="en-US" altLang="zh-CN" dirty="0">
                <a:solidFill>
                  <a:srgbClr val="FF0000"/>
                </a:solidFill>
                <a:latin typeface="+mj-lt"/>
              </a:rPr>
              <a:t>	</a:t>
            </a:r>
            <a:r>
              <a:rPr lang="en-US" altLang="zh-CN" dirty="0" err="1">
                <a:solidFill>
                  <a:srgbClr val="FF0000"/>
                </a:solidFill>
                <a:latin typeface="+mj-lt"/>
              </a:rPr>
              <a:t>lReturn</a:t>
            </a:r>
            <a:r>
              <a:rPr lang="en-US" altLang="zh-CN" dirty="0">
                <a:solidFill>
                  <a:srgbClr val="FF0000"/>
                </a:solidFill>
                <a:latin typeface="+mj-lt"/>
              </a:rPr>
              <a:t> = </a:t>
            </a:r>
            <a:r>
              <a:rPr lang="en-US" altLang="zh-CN" dirty="0" err="1">
                <a:solidFill>
                  <a:srgbClr val="FF0000"/>
                </a:solidFill>
                <a:latin typeface="+mj-lt"/>
              </a:rPr>
              <a:t>lSecondsToday</a:t>
            </a:r>
            <a:r>
              <a:rPr lang="zh-CN" altLang="en-US" dirty="0">
                <a:solidFill>
                  <a:srgbClr val="FF0000"/>
                </a:solidFill>
                <a:latin typeface="+mj-lt"/>
              </a:rPr>
              <a:t>；</a:t>
            </a:r>
          </a:p>
        </p:txBody>
      </p:sp>
    </p:spTree>
    <p:extLst>
      <p:ext uri="{BB962C8B-B14F-4D97-AF65-F5344CB8AC3E}">
        <p14:creationId xmlns:p14="http://schemas.microsoft.com/office/powerpoint/2010/main" val="3602509947"/>
      </p:ext>
    </p:extLst>
  </p:cSld>
  <p:clrMapOvr>
    <a:masterClrMapping/>
  </p:clrMapOvr>
  <p:transition spd="med">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42</a:t>
            </a:fld>
            <a:endParaRPr lang="zh-CN" altLang="en-US" dirty="0"/>
          </a:p>
        </p:txBody>
      </p:sp>
      <p:sp>
        <p:nvSpPr>
          <p:cNvPr id="8" name="Rectangle 3"/>
          <p:cNvSpPr txBox="1">
            <a:spLocks noChangeArrowheads="1"/>
          </p:cNvSpPr>
          <p:nvPr/>
        </p:nvSpPr>
        <p:spPr bwMode="auto">
          <a:xfrm>
            <a:off x="609600" y="1143000"/>
            <a:ext cx="80772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dirty="0">
                <a:ln>
                  <a:noFill/>
                </a:ln>
                <a:solidFill>
                  <a:srgbClr val="FF0000"/>
                </a:solidFill>
                <a:effectLst/>
                <a:uLnTx/>
                <a:uFillTx/>
                <a:latin typeface="+mj-lt"/>
                <a:ea typeface="宋体"/>
              </a:rPr>
              <a:t>显然</a:t>
            </a:r>
            <a:r>
              <a:rPr kumimoji="1" lang="en-US" altLang="zh-CN" sz="2800" b="0" i="0" u="none" strike="noStrike" kern="0" cap="none" spc="0" normalizeH="0" baseline="0" noProof="0" dirty="0">
                <a:ln>
                  <a:noFill/>
                </a:ln>
                <a:solidFill>
                  <a:srgbClr val="FF0000"/>
                </a:solidFill>
                <a:effectLst/>
                <a:uLnTx/>
                <a:uFillTx/>
                <a:latin typeface="+mj-lt"/>
                <a:ea typeface="宋体"/>
              </a:rPr>
              <a:t>while</a:t>
            </a:r>
            <a:r>
              <a:rPr kumimoji="1" lang="zh-CN" altLang="en-US" sz="2800" b="0" i="0" u="none" strike="noStrike" kern="0" cap="none" spc="0" normalizeH="0" baseline="0" noProof="0" dirty="0">
                <a:ln>
                  <a:noFill/>
                </a:ln>
                <a:solidFill>
                  <a:srgbClr val="FF0000"/>
                </a:solidFill>
                <a:effectLst/>
                <a:uLnTx/>
                <a:uFillTx/>
                <a:latin typeface="+mj-lt"/>
                <a:ea typeface="宋体"/>
              </a:rPr>
              <a:t>循环是有用的，那么如何解决问题？</a:t>
            </a:r>
          </a:p>
          <a:p>
            <a:pPr marL="742950" marR="0" lvl="1" indent="-285750" algn="l"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en-US" altLang="zh-CN" sz="2400" b="0" i="0" u="none" strike="noStrike" kern="0" cap="none" spc="0" normalizeH="0" baseline="0" noProof="0" dirty="0">
                <a:ln>
                  <a:noFill/>
                </a:ln>
                <a:solidFill>
                  <a:srgbClr val="FF00FF"/>
                </a:solidFill>
                <a:effectLst/>
                <a:uLnTx/>
                <a:uFillTx/>
                <a:latin typeface="+mj-lt"/>
                <a:ea typeface="宋体"/>
              </a:rPr>
              <a:t>C</a:t>
            </a:r>
            <a:r>
              <a:rPr kumimoji="1" lang="zh-CN" altLang="en-US" sz="2400" b="0" i="0" u="none" strike="noStrike" kern="0" cap="none" spc="0" normalizeH="0" baseline="0" noProof="0" dirty="0">
                <a:ln>
                  <a:noFill/>
                </a:ln>
                <a:solidFill>
                  <a:srgbClr val="FF00FF"/>
                </a:solidFill>
                <a:effectLst/>
                <a:uLnTx/>
                <a:uFillTx/>
                <a:latin typeface="+mj-lt"/>
                <a:ea typeface="宋体"/>
              </a:rPr>
              <a:t>标准的关键字</a:t>
            </a:r>
            <a:r>
              <a:rPr kumimoji="1" lang="en-US" altLang="zh-CN" sz="2400" b="0" i="0" u="none" strike="noStrike" kern="0" cap="none" spc="0" normalizeH="0" baseline="0" noProof="0" dirty="0">
                <a:ln>
                  <a:noFill/>
                </a:ln>
                <a:solidFill>
                  <a:srgbClr val="0000CC"/>
                </a:solidFill>
                <a:effectLst/>
                <a:uLnTx/>
                <a:uFillTx/>
                <a:latin typeface="+mj-lt"/>
                <a:ea typeface="宋体"/>
              </a:rPr>
              <a:t>volatile</a:t>
            </a:r>
            <a:r>
              <a:rPr kumimoji="1" lang="zh-CN" altLang="en-US" sz="2400" b="0" i="0" u="none" strike="noStrike" kern="0" cap="none" spc="0" normalizeH="0" baseline="0" noProof="0" dirty="0">
                <a:ln>
                  <a:noFill/>
                </a:ln>
                <a:solidFill>
                  <a:srgbClr val="FF00FF"/>
                </a:solidFill>
                <a:effectLst/>
                <a:uLnTx/>
                <a:uFillTx/>
                <a:latin typeface="+mj-lt"/>
                <a:ea typeface="宋体"/>
              </a:rPr>
              <a:t>；</a:t>
            </a:r>
          </a:p>
          <a:p>
            <a:pPr marL="742950" marR="0" lvl="1" indent="-285750" algn="l"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en-US" altLang="zh-CN" sz="2400" b="0" i="0" u="none" strike="noStrike" kern="0" cap="none" spc="0" normalizeH="0" baseline="0" noProof="0" dirty="0">
                <a:ln>
                  <a:noFill/>
                </a:ln>
                <a:solidFill>
                  <a:srgbClr val="0000CC"/>
                </a:solidFill>
                <a:effectLst/>
                <a:uLnTx/>
                <a:uFillTx/>
                <a:latin typeface="+mj-lt"/>
                <a:ea typeface="宋体"/>
              </a:rPr>
              <a:t>volatile</a:t>
            </a:r>
            <a:r>
              <a:rPr kumimoji="1" lang="zh-CN" altLang="en-US" sz="2400" b="0" i="0" u="none" strike="noStrike" kern="0" cap="none" spc="0" normalizeH="0" baseline="0" noProof="0" dirty="0">
                <a:ln>
                  <a:noFill/>
                </a:ln>
                <a:solidFill>
                  <a:srgbClr val="FF00FF"/>
                </a:solidFill>
                <a:effectLst/>
                <a:uLnTx/>
                <a:uFillTx/>
                <a:latin typeface="+mj-lt"/>
                <a:ea typeface="宋体"/>
              </a:rPr>
              <a:t>可以警告编译器：</a:t>
            </a:r>
            <a:r>
              <a:rPr kumimoji="1" lang="zh-CN" altLang="en-US" sz="2400" b="0" i="0" u="none" strike="noStrike" kern="0" cap="none" spc="0" normalizeH="0" baseline="0" noProof="0" dirty="0">
                <a:ln>
                  <a:noFill/>
                </a:ln>
                <a:solidFill>
                  <a:srgbClr val="990000"/>
                </a:solidFill>
                <a:effectLst/>
                <a:uLnTx/>
                <a:uFillTx/>
                <a:latin typeface="+mj-lt"/>
                <a:ea typeface="宋体"/>
              </a:rPr>
              <a:t>所声明的变量可能因为中断程序或者其他编译器不知道的原因而发生改变！</a:t>
            </a:r>
          </a:p>
          <a:p>
            <a:pPr marL="1143000" marR="0" lvl="2" indent="-228600" algn="l"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dirty="0">
                <a:ln>
                  <a:noFill/>
                </a:ln>
                <a:solidFill>
                  <a:srgbClr val="333399"/>
                </a:solidFill>
                <a:effectLst/>
                <a:uLnTx/>
                <a:uFillTx/>
                <a:latin typeface="+mj-lt"/>
                <a:ea typeface="宋体"/>
              </a:rPr>
              <a:t>将变量声明为：</a:t>
            </a:r>
            <a:r>
              <a:rPr kumimoji="1" lang="zh-CN" altLang="en-US" sz="2000" b="0" i="0" u="none" strike="noStrike" kern="0" cap="none" spc="0" normalizeH="0" baseline="0" noProof="0" dirty="0">
                <a:ln>
                  <a:noFill/>
                </a:ln>
                <a:solidFill>
                  <a:srgbClr val="000000"/>
                </a:solidFill>
                <a:effectLst/>
                <a:uLnTx/>
                <a:uFillTx/>
                <a:latin typeface="+mj-lt"/>
                <a:ea typeface="宋体"/>
              </a:rPr>
              <a:t> </a:t>
            </a:r>
            <a:r>
              <a:rPr kumimoji="0" lang="en-US" altLang="zh-CN" sz="2000" b="0" i="0" u="none" strike="noStrike" kern="0" cap="none" spc="0" normalizeH="0" baseline="0" noProof="0" dirty="0">
                <a:ln>
                  <a:noFill/>
                </a:ln>
                <a:solidFill>
                  <a:srgbClr val="990000"/>
                </a:solidFill>
                <a:effectLst/>
                <a:uLnTx/>
                <a:uFillTx/>
                <a:latin typeface="+mj-lt"/>
                <a:ea typeface="宋体"/>
              </a:rPr>
              <a:t>static </a:t>
            </a:r>
            <a:r>
              <a:rPr kumimoji="1" lang="en-US" altLang="zh-CN" sz="2000" b="0" i="0" u="none" strike="noStrike" kern="0" cap="none" spc="0" normalizeH="0" baseline="0" noProof="0" dirty="0">
                <a:ln>
                  <a:noFill/>
                </a:ln>
                <a:solidFill>
                  <a:srgbClr val="0000CC"/>
                </a:solidFill>
                <a:effectLst/>
                <a:uLnTx/>
                <a:uFillTx/>
                <a:latin typeface="+mj-lt"/>
                <a:ea typeface="宋体"/>
              </a:rPr>
              <a:t>volatile</a:t>
            </a:r>
            <a:r>
              <a:rPr kumimoji="0" lang="en-US" altLang="zh-CN" sz="2000" b="0" i="0" u="none" strike="noStrike" kern="0" cap="none" spc="0" normalizeH="0" baseline="0" noProof="0" dirty="0">
                <a:ln>
                  <a:noFill/>
                </a:ln>
                <a:solidFill>
                  <a:srgbClr val="990000"/>
                </a:solidFill>
                <a:effectLst/>
                <a:uLnTx/>
                <a:uFillTx/>
                <a:latin typeface="+mj-lt"/>
                <a:ea typeface="宋体"/>
              </a:rPr>
              <a:t> long  </a:t>
            </a:r>
            <a:r>
              <a:rPr kumimoji="0" lang="en-US" altLang="zh-CN" sz="2000" b="0" i="0" u="none" strike="noStrike" kern="0" cap="none" spc="0" normalizeH="0" baseline="0" noProof="0" dirty="0" err="1">
                <a:ln>
                  <a:noFill/>
                </a:ln>
                <a:solidFill>
                  <a:srgbClr val="990000"/>
                </a:solidFill>
                <a:effectLst/>
                <a:uLnTx/>
                <a:uFillTx/>
                <a:latin typeface="+mj-lt"/>
                <a:ea typeface="宋体"/>
              </a:rPr>
              <a:t>lSecondsToday</a:t>
            </a:r>
            <a:endParaRPr kumimoji="0" lang="en-US" altLang="zh-CN" sz="2000" b="0" i="0" u="none" strike="noStrike" kern="0" cap="none" spc="0" normalizeH="0" baseline="0" noProof="0" dirty="0">
              <a:ln>
                <a:noFill/>
              </a:ln>
              <a:solidFill>
                <a:srgbClr val="990000"/>
              </a:solidFill>
              <a:effectLst/>
              <a:uLnTx/>
              <a:uFillTx/>
              <a:latin typeface="+mj-lt"/>
              <a:ea typeface="宋体"/>
            </a:endParaRPr>
          </a:p>
          <a:p>
            <a:pPr marL="1143000" marR="0" lvl="2" indent="-228600" algn="l"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0" lang="zh-CN" altLang="en-US" sz="2000" b="0" i="0" u="none" strike="noStrike" kern="0" cap="none" spc="0" normalizeH="0" baseline="0" noProof="0" dirty="0">
                <a:ln>
                  <a:noFill/>
                </a:ln>
                <a:solidFill>
                  <a:srgbClr val="333399"/>
                </a:solidFill>
                <a:effectLst/>
                <a:uLnTx/>
                <a:uFillTx/>
                <a:latin typeface="+mj-lt"/>
                <a:ea typeface="宋体"/>
              </a:rPr>
              <a:t>此后，编译器就知道：</a:t>
            </a:r>
            <a:r>
              <a:rPr kumimoji="0" lang="zh-CN" altLang="en-US" sz="2000" b="0" i="0" u="none" strike="noStrike" kern="0" cap="none" spc="0" normalizeH="0" baseline="0" noProof="0" dirty="0">
                <a:ln>
                  <a:noFill/>
                </a:ln>
                <a:solidFill>
                  <a:srgbClr val="990000"/>
                </a:solidFill>
                <a:effectLst/>
                <a:uLnTx/>
                <a:uFillTx/>
                <a:latin typeface="+mj-lt"/>
                <a:ea typeface="宋体"/>
              </a:rPr>
              <a:t>凡是引用</a:t>
            </a:r>
            <a:r>
              <a:rPr kumimoji="0" lang="en-US" altLang="zh-CN" sz="2000" b="0" i="0" u="none" strike="noStrike" kern="0" cap="none" spc="0" normalizeH="0" baseline="0" noProof="0" dirty="0" err="1">
                <a:ln>
                  <a:noFill/>
                </a:ln>
                <a:solidFill>
                  <a:srgbClr val="990000"/>
                </a:solidFill>
                <a:effectLst/>
                <a:uLnTx/>
                <a:uFillTx/>
                <a:latin typeface="+mj-lt"/>
                <a:ea typeface="宋体"/>
              </a:rPr>
              <a:t>lSecondsToday</a:t>
            </a:r>
            <a:r>
              <a:rPr kumimoji="0" lang="zh-CN" altLang="en-US" sz="2000" b="0" i="0" u="none" strike="noStrike" kern="0" cap="none" spc="0" normalizeH="0" baseline="0" noProof="0" dirty="0">
                <a:ln>
                  <a:noFill/>
                </a:ln>
                <a:solidFill>
                  <a:srgbClr val="990000"/>
                </a:solidFill>
                <a:effectLst/>
                <a:uLnTx/>
                <a:uFillTx/>
                <a:latin typeface="+mj-lt"/>
                <a:ea typeface="宋体"/>
              </a:rPr>
              <a:t>的地方，都必须从内存中重新读取其值；不允许编译器将读、写</a:t>
            </a:r>
            <a:r>
              <a:rPr kumimoji="0" lang="en-US" altLang="zh-CN" sz="2000" b="0" i="0" u="none" strike="noStrike" kern="0" cap="none" spc="0" normalizeH="0" baseline="0" noProof="0" dirty="0" err="1">
                <a:ln>
                  <a:noFill/>
                </a:ln>
                <a:solidFill>
                  <a:srgbClr val="990000"/>
                </a:solidFill>
                <a:effectLst/>
                <a:uLnTx/>
                <a:uFillTx/>
                <a:latin typeface="+mj-lt"/>
                <a:ea typeface="宋体"/>
              </a:rPr>
              <a:t>lSecondsToday</a:t>
            </a:r>
            <a:r>
              <a:rPr kumimoji="0" lang="zh-CN" altLang="en-US" sz="2000" b="0" i="0" u="none" strike="noStrike" kern="0" cap="none" spc="0" normalizeH="0" baseline="0" noProof="0" dirty="0">
                <a:ln>
                  <a:noFill/>
                </a:ln>
                <a:solidFill>
                  <a:srgbClr val="990000"/>
                </a:solidFill>
                <a:effectLst/>
                <a:uLnTx/>
                <a:uFillTx/>
                <a:latin typeface="+mj-lt"/>
                <a:ea typeface="宋体"/>
              </a:rPr>
              <a:t>变量的代码优化掉；</a:t>
            </a:r>
          </a:p>
          <a:p>
            <a:pPr marL="742950" marR="0" lvl="1" indent="-285750" algn="l"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FF00FF"/>
                </a:solidFill>
                <a:effectLst/>
                <a:uLnTx/>
                <a:uFillTx/>
                <a:latin typeface="+mj-lt"/>
                <a:ea typeface="宋体"/>
              </a:rPr>
              <a:t>如果编译器不支持</a:t>
            </a:r>
            <a:r>
              <a:rPr kumimoji="1" lang="en-US" altLang="zh-CN" sz="2400" b="0" i="0" u="none" strike="noStrike" kern="0" cap="none" spc="0" normalizeH="0" baseline="0" noProof="0" dirty="0">
                <a:ln>
                  <a:noFill/>
                </a:ln>
                <a:solidFill>
                  <a:srgbClr val="0000CC"/>
                </a:solidFill>
                <a:effectLst/>
                <a:uLnTx/>
                <a:uFillTx/>
                <a:latin typeface="+mj-lt"/>
                <a:ea typeface="宋体"/>
              </a:rPr>
              <a:t>volatile</a:t>
            </a:r>
            <a:r>
              <a:rPr kumimoji="1" lang="zh-CN" altLang="en-US" sz="2400" b="0" i="0" u="none" strike="noStrike" kern="0" cap="none" spc="0" normalizeH="0" baseline="0" noProof="0" dirty="0">
                <a:ln>
                  <a:noFill/>
                </a:ln>
                <a:solidFill>
                  <a:srgbClr val="FF00FF"/>
                </a:solidFill>
                <a:effectLst/>
                <a:uLnTx/>
                <a:uFillTx/>
                <a:latin typeface="+mj-lt"/>
                <a:ea typeface="宋体"/>
              </a:rPr>
              <a:t>关键字，又该怎么办？</a:t>
            </a:r>
          </a:p>
          <a:p>
            <a:pPr marL="1143000" marR="0" lvl="2" indent="-228600" algn="l" defTabSz="914400" rtl="0" eaLnBrk="1" fontAlgn="base" latinLnBrk="0" hangingPunct="1">
              <a:lnSpc>
                <a:spcPct val="10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dirty="0">
                <a:ln>
                  <a:noFill/>
                </a:ln>
                <a:solidFill>
                  <a:srgbClr val="000000"/>
                </a:solidFill>
                <a:effectLst/>
                <a:uLnTx/>
                <a:uFillTx/>
                <a:latin typeface="+mj-lt"/>
                <a:ea typeface="宋体"/>
              </a:rPr>
              <a:t>关闭编译器的代码优化功能！</a:t>
            </a:r>
          </a:p>
        </p:txBody>
      </p:sp>
      <p:sp>
        <p:nvSpPr>
          <p:cNvPr id="9" name="Rectangle 5"/>
          <p:cNvSpPr>
            <a:spLocks noChangeArrowheads="1"/>
          </p:cNvSpPr>
          <p:nvPr/>
        </p:nvSpPr>
        <p:spPr bwMode="auto">
          <a:xfrm>
            <a:off x="4114800" y="76200"/>
            <a:ext cx="4648200" cy="92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808080"/>
                </a:solidFill>
                <a:uLnTx/>
                <a:uFillTx/>
                <a:latin typeface="+mj-lt"/>
                <a:ea typeface="宋体" panose="02010600030101010101" pitchFamily="2" charset="-122"/>
              </a:rPr>
              <a:t>lReturn = lSecondsToday</a:t>
            </a:r>
            <a:r>
              <a:rPr kumimoji="0" lang="zh-CN" altLang="en-US" sz="1800" b="0" i="0" u="none" strike="noStrike" kern="0" cap="none" spc="0" normalizeH="0" baseline="0" noProof="0">
                <a:ln>
                  <a:noFill/>
                </a:ln>
                <a:solidFill>
                  <a:srgbClr val="808080"/>
                </a:solidFill>
                <a:uLnTx/>
                <a:uFillTx/>
                <a:latin typeface="+mj-lt"/>
                <a:ea typeface="宋体" panose="02010600030101010101" pitchFamily="2" charset="-122"/>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808080"/>
                </a:solidFill>
                <a:uLnTx/>
                <a:uFillTx/>
                <a:latin typeface="+mj-lt"/>
                <a:ea typeface="宋体" panose="02010600030101010101" pitchFamily="2" charset="-122"/>
              </a:rPr>
              <a:t>while (lReturn != lSecondsToday)</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808080"/>
                </a:solidFill>
                <a:uLnTx/>
                <a:uFillTx/>
                <a:latin typeface="+mj-lt"/>
                <a:ea typeface="宋体" panose="02010600030101010101" pitchFamily="2" charset="-122"/>
              </a:rPr>
              <a:t>	lReturn = lSecondsToday</a:t>
            </a:r>
            <a:r>
              <a:rPr kumimoji="0" lang="zh-CN" altLang="en-US" sz="1800" b="0" i="0" u="none" strike="noStrike" kern="0" cap="none" spc="0" normalizeH="0" baseline="0" noProof="0">
                <a:ln>
                  <a:noFill/>
                </a:ln>
                <a:solidFill>
                  <a:srgbClr val="808080"/>
                </a:solidFill>
                <a:uLnTx/>
                <a:uFillTx/>
                <a:latin typeface="+mj-lt"/>
                <a:ea typeface="宋体" panose="02010600030101010101" pitchFamily="2" charset="-122"/>
              </a:rPr>
              <a:t>；</a:t>
            </a:r>
          </a:p>
        </p:txBody>
      </p:sp>
    </p:spTree>
    <p:extLst>
      <p:ext uri="{BB962C8B-B14F-4D97-AF65-F5344CB8AC3E}">
        <p14:creationId xmlns:p14="http://schemas.microsoft.com/office/powerpoint/2010/main" val="1987903030"/>
      </p:ext>
    </p:extLst>
  </p:cSld>
  <p:clrMapOvr>
    <a:masterClrMapping/>
  </p:clrMapOvr>
  <p:transition spd="med">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43</a:t>
            </a:fld>
            <a:endParaRPr lang="zh-CN" altLang="en-US" dirty="0"/>
          </a:p>
        </p:txBody>
      </p:sp>
      <p:pic>
        <p:nvPicPr>
          <p:cNvPr id="6" name="Picture 14"/>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1642" y="210506"/>
            <a:ext cx="691200" cy="65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609600" y="304800"/>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i="0" u="none" strike="noStrike" kern="0" cap="none" spc="0" normalizeH="0" baseline="0" noProof="0" dirty="0">
                <a:ln>
                  <a:noFill/>
                </a:ln>
                <a:solidFill>
                  <a:srgbClr val="0000CC"/>
                </a:solidFill>
                <a:effectLst/>
                <a:uLnTx/>
                <a:uFillTx/>
                <a:ea typeface="黑体"/>
                <a:cs typeface="+mj-cs"/>
              </a:rPr>
              <a:t> </a:t>
            </a:r>
            <a:r>
              <a:rPr kumimoji="0" lang="zh-CN" altLang="en-US" sz="3200" i="0" u="none" strike="noStrike" kern="0" cap="none" spc="0" normalizeH="0" baseline="0" noProof="0" dirty="0">
                <a:ln>
                  <a:noFill/>
                </a:ln>
                <a:solidFill>
                  <a:srgbClr val="0000CC"/>
                </a:solidFill>
                <a:effectLst/>
                <a:uLnTx/>
                <a:uFillTx/>
                <a:ea typeface="黑体"/>
                <a:cs typeface="+mj-cs"/>
              </a:rPr>
              <a:t>中断延迟</a:t>
            </a:r>
          </a:p>
        </p:txBody>
      </p:sp>
      <p:sp>
        <p:nvSpPr>
          <p:cNvPr id="9" name="Rectangle 3"/>
          <p:cNvSpPr txBox="1">
            <a:spLocks noChangeArrowheads="1"/>
          </p:cNvSpPr>
          <p:nvPr/>
        </p:nvSpPr>
        <p:spPr bwMode="auto">
          <a:xfrm>
            <a:off x="609600" y="1265238"/>
            <a:ext cx="8077200" cy="460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33400" marR="0" lvl="0" indent="-533400" algn="just" defTabSz="914400" rtl="0" eaLnBrk="1" fontAlgn="base" latinLnBrk="0" hangingPunct="1">
              <a:lnSpc>
                <a:spcPct val="100000"/>
              </a:lnSpc>
              <a:spcBef>
                <a:spcPct val="5000"/>
              </a:spcBef>
              <a:spcAft>
                <a:spcPct val="5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rPr>
              <a:t>中断是从系统获取更好响应的一种有效方式；</a:t>
            </a:r>
          </a:p>
          <a:p>
            <a:pPr marL="533400" marR="0" lvl="0" indent="-533400" algn="just" defTabSz="914400" rtl="0" eaLnBrk="1" fontAlgn="base" latinLnBrk="0" hangingPunct="1">
              <a:lnSpc>
                <a:spcPct val="100000"/>
              </a:lnSpc>
              <a:spcBef>
                <a:spcPct val="5000"/>
              </a:spcBef>
              <a:spcAft>
                <a:spcPct val="5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rPr>
              <a:t>系统对中断的响应到底能有多快？</a:t>
            </a:r>
          </a:p>
          <a:p>
            <a:pPr marL="914400" marR="0" lvl="1" indent="-457200" algn="just" defTabSz="914400" rtl="0" eaLnBrk="1" fontAlgn="base" latinLnBrk="0" hangingPunct="1">
              <a:lnSpc>
                <a:spcPct val="100000"/>
              </a:lnSpc>
              <a:spcBef>
                <a:spcPct val="5000"/>
              </a:spcBef>
              <a:spcAft>
                <a:spcPct val="5000"/>
              </a:spcAft>
              <a:buClr>
                <a:srgbClr val="00FF00"/>
              </a:buClr>
              <a:buSzPct val="90000"/>
              <a:buFont typeface="Wingdings" pitchFamily="2" charset="2"/>
              <a:buAutoNum type="arabicPeriod"/>
              <a:tabLst/>
              <a:defRPr/>
            </a:pPr>
            <a:r>
              <a:rPr kumimoji="1" lang="zh-CN" altLang="en-US" sz="2400" b="0" i="0" u="none" strike="noStrike" kern="0" cap="none" spc="0" normalizeH="0" baseline="0" noProof="0">
                <a:ln>
                  <a:noFill/>
                </a:ln>
                <a:solidFill>
                  <a:srgbClr val="FF00FF"/>
                </a:solidFill>
                <a:effectLst/>
                <a:uLnTx/>
                <a:uFillTx/>
                <a:latin typeface="+mj-lt"/>
                <a:ea typeface="宋体"/>
              </a:rPr>
              <a:t>中断（或所有中断）被禁止的最长时间</a:t>
            </a:r>
          </a:p>
          <a:p>
            <a:pPr marL="914400" marR="0" lvl="1" indent="-457200" algn="just" defTabSz="914400" rtl="0" eaLnBrk="1" fontAlgn="base" latinLnBrk="0" hangingPunct="1">
              <a:lnSpc>
                <a:spcPct val="100000"/>
              </a:lnSpc>
              <a:spcBef>
                <a:spcPct val="5000"/>
              </a:spcBef>
              <a:spcAft>
                <a:spcPct val="5000"/>
              </a:spcAft>
              <a:buClr>
                <a:srgbClr val="00FF00"/>
              </a:buClr>
              <a:buSzPct val="90000"/>
              <a:buFont typeface="Wingdings" pitchFamily="2" charset="2"/>
              <a:buAutoNum type="arabicPeriod"/>
              <a:tabLst/>
              <a:defRPr/>
            </a:pPr>
            <a:r>
              <a:rPr kumimoji="1" lang="zh-CN" altLang="en-US" sz="2400" b="0" i="0" u="none" strike="noStrike" kern="0" cap="none" spc="0" normalizeH="0" baseline="0" noProof="0">
                <a:ln>
                  <a:noFill/>
                </a:ln>
                <a:solidFill>
                  <a:srgbClr val="FF00FF"/>
                </a:solidFill>
                <a:effectLst/>
                <a:uLnTx/>
                <a:uFillTx/>
                <a:latin typeface="+mj-lt"/>
                <a:ea typeface="宋体"/>
              </a:rPr>
              <a:t>任一优先级更高的中断的中断程序执行时间</a:t>
            </a:r>
          </a:p>
          <a:p>
            <a:pPr marL="914400" marR="0" lvl="1" indent="-457200" algn="just" defTabSz="914400" rtl="0" eaLnBrk="1" fontAlgn="base" latinLnBrk="0" hangingPunct="1">
              <a:lnSpc>
                <a:spcPct val="100000"/>
              </a:lnSpc>
              <a:spcBef>
                <a:spcPct val="5000"/>
              </a:spcBef>
              <a:spcAft>
                <a:spcPct val="5000"/>
              </a:spcAft>
              <a:buClr>
                <a:srgbClr val="00FF00"/>
              </a:buClr>
              <a:buSzPct val="90000"/>
              <a:buFont typeface="Wingdings" pitchFamily="2" charset="2"/>
              <a:buAutoNum type="arabicPeriod"/>
              <a:tabLst/>
              <a:defRPr/>
            </a:pPr>
            <a:r>
              <a:rPr kumimoji="1" lang="zh-CN" altLang="en-US" sz="2400" b="0" i="0" u="none" strike="noStrike" kern="0" cap="none" spc="0" normalizeH="0" baseline="0" noProof="0">
                <a:ln>
                  <a:noFill/>
                </a:ln>
                <a:solidFill>
                  <a:srgbClr val="FF00FF"/>
                </a:solidFill>
                <a:effectLst/>
                <a:uLnTx/>
                <a:uFillTx/>
                <a:latin typeface="+mj-lt"/>
                <a:ea typeface="宋体"/>
              </a:rPr>
              <a:t>微处理器停止当前任务、保存必要信息以及执行中断中指令所需的时间</a:t>
            </a:r>
          </a:p>
          <a:p>
            <a:pPr marL="914400" marR="0" lvl="1" indent="-457200" algn="just" defTabSz="914400" rtl="0" eaLnBrk="1" fontAlgn="base" latinLnBrk="0" hangingPunct="1">
              <a:lnSpc>
                <a:spcPct val="100000"/>
              </a:lnSpc>
              <a:spcBef>
                <a:spcPct val="5000"/>
              </a:spcBef>
              <a:spcAft>
                <a:spcPct val="5000"/>
              </a:spcAft>
              <a:buClr>
                <a:srgbClr val="00FF00"/>
              </a:buClr>
              <a:buSzPct val="90000"/>
              <a:buFont typeface="Wingdings" pitchFamily="2" charset="2"/>
              <a:buAutoNum type="arabicPeriod"/>
              <a:tabLst/>
              <a:defRPr/>
            </a:pPr>
            <a:r>
              <a:rPr kumimoji="1" lang="zh-CN" altLang="en-US" sz="2400" b="0" i="0" u="none" strike="noStrike" kern="0" cap="none" spc="0" normalizeH="0" baseline="0" noProof="0">
                <a:ln>
                  <a:noFill/>
                </a:ln>
                <a:solidFill>
                  <a:srgbClr val="FF00FF"/>
                </a:solidFill>
                <a:effectLst/>
                <a:uLnTx/>
                <a:uFillTx/>
                <a:latin typeface="+mj-lt"/>
                <a:ea typeface="宋体"/>
              </a:rPr>
              <a:t>从中断程序保存上下文到完成一次响应需要的时间</a:t>
            </a:r>
          </a:p>
          <a:p>
            <a:pPr marL="533400" marR="0" lvl="0" indent="-533400" algn="just" defTabSz="914400" rtl="0" eaLnBrk="1" fontAlgn="base" latinLnBrk="0" hangingPunct="1">
              <a:lnSpc>
                <a:spcPct val="100000"/>
              </a:lnSpc>
              <a:spcBef>
                <a:spcPct val="5000"/>
              </a:spcBef>
              <a:spcAft>
                <a:spcPct val="5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CC"/>
                </a:solidFill>
                <a:effectLst/>
                <a:uLnTx/>
                <a:uFillTx/>
                <a:latin typeface="+mj-lt"/>
                <a:ea typeface="宋体"/>
              </a:rPr>
              <a:t>中断延迟：</a:t>
            </a:r>
            <a:r>
              <a:rPr kumimoji="1" lang="zh-CN" altLang="en-US" sz="2800" b="0" i="0" u="none" strike="noStrike" kern="0" cap="none" spc="0" normalizeH="0" baseline="0" noProof="0">
                <a:ln>
                  <a:noFill/>
                </a:ln>
                <a:solidFill>
                  <a:srgbClr val="000000"/>
                </a:solidFill>
                <a:effectLst/>
                <a:uLnTx/>
                <a:uFillTx/>
                <a:latin typeface="+mj-lt"/>
                <a:ea typeface="宋体"/>
              </a:rPr>
              <a:t>系统响应一个中断需要花费的时间</a:t>
            </a:r>
          </a:p>
        </p:txBody>
      </p:sp>
      <p:sp>
        <p:nvSpPr>
          <p:cNvPr id="10" name="AutoShape 6"/>
          <p:cNvSpPr>
            <a:spLocks noChangeArrowheads="1"/>
          </p:cNvSpPr>
          <p:nvPr/>
        </p:nvSpPr>
        <p:spPr bwMode="auto">
          <a:xfrm>
            <a:off x="2895600" y="12700"/>
            <a:ext cx="6172200" cy="2044700"/>
          </a:xfrm>
          <a:prstGeom prst="wedgeRoundRectCallout">
            <a:avLst>
              <a:gd name="adj1" fmla="val 4139"/>
              <a:gd name="adj2" fmla="val 65046"/>
              <a:gd name="adj3" fmla="val 16667"/>
            </a:avLst>
          </a:prstGeom>
          <a:solidFill>
            <a:srgbClr val="FFFFFF"/>
          </a:solidFill>
          <a:ln w="9525">
            <a:solidFill>
              <a:srgbClr val="00FF00"/>
            </a:solidFill>
            <a:miter lim="800000"/>
            <a:headEnd/>
            <a:tailEnd/>
          </a:ln>
          <a:effectLst/>
        </p:spPr>
        <p:txBody>
          <a:bodyPr lIns="54000" tIns="46800" rIns="18000" bIns="46800" anchor="ctr"/>
          <a:lstStyle/>
          <a:p>
            <a:pPr marL="0" marR="0" lvl="0" indent="0" defTabSz="914400" eaLnBrk="1" fontAlgn="base" latinLnBrk="0" hangingPunct="1">
              <a:lnSpc>
                <a:spcPct val="100000"/>
              </a:lnSpc>
              <a:spcBef>
                <a:spcPct val="0"/>
              </a:spcBef>
              <a:spcAft>
                <a:spcPct val="0"/>
              </a:spcAft>
              <a:buClr>
                <a:srgbClr val="0000CC"/>
              </a:buClr>
              <a:buSzTx/>
              <a:buFont typeface="Wingdings" pitchFamily="2" charset="2"/>
              <a:buChar char="u"/>
              <a:tabLst/>
              <a:defRPr/>
            </a:pPr>
            <a:r>
              <a:rPr kumimoji="0" lang="zh-CN" altLang="en-US" sz="2000" i="0" u="none" strike="noStrike" kern="0" cap="none" spc="0" normalizeH="0" baseline="0" noProof="0" dirty="0">
                <a:ln>
                  <a:noFill/>
                </a:ln>
                <a:solidFill>
                  <a:srgbClr val="008000"/>
                </a:solidFill>
                <a:uLnTx/>
                <a:uFillTx/>
                <a:latin typeface="+mj-lt"/>
              </a:rPr>
              <a:t>第</a:t>
            </a:r>
            <a:r>
              <a:rPr kumimoji="0" lang="en-US" altLang="zh-CN" sz="2000" i="0" u="none" strike="noStrike" kern="0" cap="none" spc="0" normalizeH="0" baseline="0" noProof="0" dirty="0">
                <a:ln>
                  <a:noFill/>
                </a:ln>
                <a:solidFill>
                  <a:srgbClr val="008000"/>
                </a:solidFill>
                <a:uLnTx/>
                <a:uFillTx/>
                <a:latin typeface="+mj-lt"/>
              </a:rPr>
              <a:t>4</a:t>
            </a:r>
            <a:r>
              <a:rPr kumimoji="0" lang="zh-CN" altLang="en-US" sz="2000" i="0" u="none" strike="noStrike" kern="0" cap="none" spc="0" normalizeH="0" baseline="0" noProof="0" dirty="0">
                <a:ln>
                  <a:noFill/>
                </a:ln>
                <a:solidFill>
                  <a:srgbClr val="008000"/>
                </a:solidFill>
                <a:uLnTx/>
                <a:uFillTx/>
                <a:latin typeface="+mj-lt"/>
              </a:rPr>
              <a:t>个因素，</a:t>
            </a:r>
            <a:r>
              <a:rPr kumimoji="0" lang="zh-CN" altLang="en-US" sz="2000" i="0" u="none" strike="noStrike" kern="0" cap="none" spc="0" normalizeH="0" baseline="0" noProof="0" dirty="0">
                <a:ln>
                  <a:noFill/>
                </a:ln>
                <a:solidFill>
                  <a:srgbClr val="000000"/>
                </a:solidFill>
                <a:uLnTx/>
                <a:uFillTx/>
                <a:latin typeface="+mj-lt"/>
              </a:rPr>
              <a:t>可以通过编写高效率的代码解决；</a:t>
            </a:r>
          </a:p>
          <a:p>
            <a:pPr marL="0" marR="0" lvl="0" indent="0" defTabSz="914400" eaLnBrk="1" fontAlgn="base" latinLnBrk="0" hangingPunct="1">
              <a:lnSpc>
                <a:spcPct val="100000"/>
              </a:lnSpc>
              <a:spcBef>
                <a:spcPct val="0"/>
              </a:spcBef>
              <a:spcAft>
                <a:spcPct val="0"/>
              </a:spcAft>
              <a:buClr>
                <a:srgbClr val="0000CC"/>
              </a:buClr>
              <a:buSzTx/>
              <a:buFont typeface="Wingdings" pitchFamily="2" charset="2"/>
              <a:buChar char="u"/>
              <a:tabLst/>
              <a:defRPr/>
            </a:pPr>
            <a:r>
              <a:rPr kumimoji="0" lang="zh-CN" altLang="en-US" sz="2000" i="0" u="none" strike="noStrike" kern="0" cap="none" spc="0" normalizeH="0" baseline="0" noProof="0" dirty="0">
                <a:ln>
                  <a:noFill/>
                </a:ln>
                <a:solidFill>
                  <a:srgbClr val="008000"/>
                </a:solidFill>
                <a:uLnTx/>
                <a:uFillTx/>
                <a:latin typeface="+mj-lt"/>
              </a:rPr>
              <a:t>第</a:t>
            </a:r>
            <a:r>
              <a:rPr kumimoji="0" lang="en-US" altLang="zh-CN" sz="2000" i="0" u="none" strike="noStrike" kern="0" cap="none" spc="0" normalizeH="0" baseline="0" noProof="0" dirty="0">
                <a:ln>
                  <a:noFill/>
                </a:ln>
                <a:solidFill>
                  <a:srgbClr val="008000"/>
                </a:solidFill>
                <a:uLnTx/>
                <a:uFillTx/>
                <a:latin typeface="+mj-lt"/>
              </a:rPr>
              <a:t>3</a:t>
            </a:r>
            <a:r>
              <a:rPr kumimoji="0" lang="zh-CN" altLang="en-US" sz="2000" i="0" u="none" strike="noStrike" kern="0" cap="none" spc="0" normalizeH="0" baseline="0" noProof="0" dirty="0">
                <a:ln>
                  <a:noFill/>
                </a:ln>
                <a:solidFill>
                  <a:srgbClr val="008000"/>
                </a:solidFill>
                <a:uLnTx/>
                <a:uFillTx/>
                <a:latin typeface="+mj-lt"/>
              </a:rPr>
              <a:t>个因素，</a:t>
            </a:r>
            <a:r>
              <a:rPr kumimoji="0" lang="zh-CN" altLang="en-US" sz="2000" i="0" u="none" strike="noStrike" kern="0" cap="none" spc="0" normalizeH="0" baseline="0" noProof="0" dirty="0">
                <a:ln>
                  <a:noFill/>
                </a:ln>
                <a:solidFill>
                  <a:srgbClr val="000000"/>
                </a:solidFill>
                <a:uLnTx/>
                <a:uFillTx/>
                <a:latin typeface="+mj-lt"/>
              </a:rPr>
              <a:t>取决于硬件本身，软件不能干预；</a:t>
            </a:r>
          </a:p>
          <a:p>
            <a:pPr marL="0" marR="0" lvl="0" indent="0" defTabSz="914400" eaLnBrk="1" fontAlgn="base" latinLnBrk="0" hangingPunct="1">
              <a:lnSpc>
                <a:spcPct val="100000"/>
              </a:lnSpc>
              <a:spcBef>
                <a:spcPct val="0"/>
              </a:spcBef>
              <a:spcAft>
                <a:spcPct val="0"/>
              </a:spcAft>
              <a:buClr>
                <a:srgbClr val="0000CC"/>
              </a:buClr>
              <a:buSzTx/>
              <a:buFont typeface="Wingdings" pitchFamily="2" charset="2"/>
              <a:buChar char="u"/>
              <a:tabLst/>
              <a:defRPr/>
            </a:pPr>
            <a:r>
              <a:rPr kumimoji="0" lang="zh-CN" altLang="en-US" sz="2000" i="0" u="none" strike="noStrike" kern="0" cap="none" spc="0" normalizeH="0" baseline="0" noProof="0" dirty="0">
                <a:ln>
                  <a:noFill/>
                </a:ln>
                <a:solidFill>
                  <a:srgbClr val="FF9900"/>
                </a:solidFill>
                <a:uLnTx/>
                <a:uFillTx/>
                <a:latin typeface="+mj-lt"/>
              </a:rPr>
              <a:t>第</a:t>
            </a:r>
            <a:r>
              <a:rPr kumimoji="0" lang="en-US" altLang="zh-CN" sz="2000" i="0" u="none" strike="noStrike" kern="0" cap="none" spc="0" normalizeH="0" baseline="0" noProof="0" dirty="0">
                <a:ln>
                  <a:noFill/>
                </a:ln>
                <a:solidFill>
                  <a:srgbClr val="FF9900"/>
                </a:solidFill>
                <a:uLnTx/>
                <a:uFillTx/>
                <a:latin typeface="+mj-lt"/>
              </a:rPr>
              <a:t>2</a:t>
            </a:r>
            <a:r>
              <a:rPr kumimoji="0" lang="zh-CN" altLang="en-US" sz="2000" i="0" u="none" strike="noStrike" kern="0" cap="none" spc="0" normalizeH="0" baseline="0" noProof="0" dirty="0">
                <a:ln>
                  <a:noFill/>
                </a:ln>
                <a:solidFill>
                  <a:srgbClr val="FF9900"/>
                </a:solidFill>
                <a:uLnTx/>
                <a:uFillTx/>
                <a:latin typeface="+mj-lt"/>
              </a:rPr>
              <a:t>个因素</a:t>
            </a:r>
            <a:r>
              <a:rPr kumimoji="0" lang="zh-CN" altLang="en-US" sz="2000" i="0" u="none" strike="noStrike" kern="0" cap="none" spc="0" normalizeH="0" baseline="0" noProof="0" dirty="0">
                <a:ln>
                  <a:noFill/>
                </a:ln>
                <a:solidFill>
                  <a:srgbClr val="000000"/>
                </a:solidFill>
                <a:uLnTx/>
                <a:uFillTx/>
                <a:latin typeface="+mj-lt"/>
              </a:rPr>
              <a:t>与软件相关，中断程序占用微处理器的处理时间就降低了其他相同或更低优先级中断的响应；</a:t>
            </a:r>
          </a:p>
          <a:p>
            <a:pPr marL="0" marR="0" lvl="0" indent="0" defTabSz="914400" eaLnBrk="1" fontAlgn="base" latinLnBrk="0" hangingPunct="1">
              <a:lnSpc>
                <a:spcPct val="100000"/>
              </a:lnSpc>
              <a:spcBef>
                <a:spcPct val="0"/>
              </a:spcBef>
              <a:spcAft>
                <a:spcPct val="0"/>
              </a:spcAft>
              <a:buClr>
                <a:srgbClr val="0000CC"/>
              </a:buClr>
              <a:buSzTx/>
              <a:buFont typeface="Wingdings" pitchFamily="2" charset="2"/>
              <a:buChar char="u"/>
              <a:tabLst/>
              <a:defRPr/>
            </a:pPr>
            <a:r>
              <a:rPr kumimoji="0" lang="zh-CN" altLang="en-US" sz="2000" i="0" u="none" strike="noStrike" kern="0" cap="none" spc="0" normalizeH="0" baseline="0" noProof="0" dirty="0">
                <a:ln>
                  <a:noFill/>
                </a:ln>
                <a:solidFill>
                  <a:srgbClr val="008000"/>
                </a:solidFill>
                <a:uLnTx/>
                <a:uFillTx/>
                <a:latin typeface="+mj-lt"/>
              </a:rPr>
              <a:t>第</a:t>
            </a:r>
            <a:r>
              <a:rPr kumimoji="0" lang="en-US" altLang="zh-CN" sz="2000" i="0" u="none" strike="noStrike" kern="0" cap="none" spc="0" normalizeH="0" baseline="0" noProof="0" dirty="0">
                <a:ln>
                  <a:noFill/>
                </a:ln>
                <a:solidFill>
                  <a:srgbClr val="008000"/>
                </a:solidFill>
                <a:uLnTx/>
                <a:uFillTx/>
                <a:latin typeface="+mj-lt"/>
              </a:rPr>
              <a:t>1</a:t>
            </a:r>
            <a:r>
              <a:rPr kumimoji="0" lang="zh-CN" altLang="en-US" sz="2000" i="0" u="none" strike="noStrike" kern="0" cap="none" spc="0" normalizeH="0" baseline="0" noProof="0" dirty="0">
                <a:ln>
                  <a:noFill/>
                </a:ln>
                <a:solidFill>
                  <a:srgbClr val="008000"/>
                </a:solidFill>
                <a:uLnTx/>
                <a:uFillTx/>
                <a:latin typeface="+mj-lt"/>
              </a:rPr>
              <a:t>个因素</a:t>
            </a:r>
            <a:r>
              <a:rPr kumimoji="0" lang="zh-CN" altLang="en-US" sz="2000" i="0" u="none" strike="noStrike" kern="0" cap="none" spc="0" normalizeH="0" baseline="0" noProof="0" dirty="0">
                <a:ln>
                  <a:noFill/>
                </a:ln>
                <a:solidFill>
                  <a:srgbClr val="000000"/>
                </a:solidFill>
                <a:uLnTx/>
                <a:uFillTx/>
                <a:latin typeface="+mj-lt"/>
              </a:rPr>
              <a:t>，软件关闭中断的处理时间；</a:t>
            </a:r>
          </a:p>
        </p:txBody>
      </p:sp>
    </p:spTree>
    <p:extLst>
      <p:ext uri="{BB962C8B-B14F-4D97-AF65-F5344CB8AC3E}">
        <p14:creationId xmlns:p14="http://schemas.microsoft.com/office/powerpoint/2010/main" val="421630114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44</a:t>
            </a:fld>
            <a:endParaRPr lang="zh-CN" altLang="en-US" dirty="0"/>
          </a:p>
        </p:txBody>
      </p:sp>
      <p:sp>
        <p:nvSpPr>
          <p:cNvPr id="7" name="Rectangle 3"/>
          <p:cNvSpPr txBox="1">
            <a:spLocks noChangeArrowheads="1"/>
          </p:cNvSpPr>
          <p:nvPr/>
        </p:nvSpPr>
        <p:spPr bwMode="auto">
          <a:xfrm>
            <a:off x="609600" y="11430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rPr>
              <a:t>应该让中断程序尽可能短！</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低优先级中断的响应时间需求不是非常重要，所以才将它们设置为低优先级；</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如果高优先级中断程序的执行时间很长，那么低优先级中断程序可能很长时间不能执行，也可能引起系统错误！</a:t>
            </a:r>
          </a:p>
        </p:txBody>
      </p:sp>
      <p:sp>
        <p:nvSpPr>
          <p:cNvPr id="9" name="AutoShape 8"/>
          <p:cNvSpPr>
            <a:spLocks noChangeArrowheads="1"/>
          </p:cNvSpPr>
          <p:nvPr/>
        </p:nvSpPr>
        <p:spPr bwMode="auto">
          <a:xfrm>
            <a:off x="4170575" y="4300477"/>
            <a:ext cx="304800" cy="609600"/>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15ms</a:t>
            </a:r>
          </a:p>
        </p:txBody>
      </p:sp>
      <p:sp>
        <p:nvSpPr>
          <p:cNvPr id="10" name="Rectangle 9"/>
          <p:cNvSpPr>
            <a:spLocks noChangeArrowheads="1"/>
          </p:cNvSpPr>
          <p:nvPr/>
        </p:nvSpPr>
        <p:spPr bwMode="auto">
          <a:xfrm>
            <a:off x="5313575" y="4376677"/>
            <a:ext cx="1752600" cy="1447800"/>
          </a:xfrm>
          <a:prstGeom prst="rect">
            <a:avLst/>
          </a:prstGeom>
          <a:solidFill>
            <a:srgbClr val="969696"/>
          </a:solidFill>
          <a:ln w="57150" cmpd="thickThin">
            <a:solidFill>
              <a:srgbClr val="008080"/>
            </a:solidFill>
            <a:miter lim="800000"/>
            <a:headEnd/>
            <a:tailEnd/>
          </a:ln>
          <a:effectLst/>
        </p:spPr>
        <p:txBody>
          <a:bodyPr wrap="none" lIns="90000" tIns="46800" rIns="90000" bIns="46800" anchor="ctr"/>
          <a:lstStyle/>
          <a:p>
            <a:pPr algn="ctr" fontAlgn="base">
              <a:spcBef>
                <a:spcPct val="0"/>
              </a:spcBef>
              <a:spcAft>
                <a:spcPct val="0"/>
              </a:spcAft>
              <a:defRPr/>
            </a:pPr>
            <a:r>
              <a:rPr lang="zh-CN" altLang="en-US" dirty="0">
                <a:solidFill>
                  <a:srgbClr val="FFFFCC"/>
                </a:solidFill>
                <a:latin typeface="+mj-lt"/>
              </a:rPr>
              <a:t>处理器</a:t>
            </a:r>
          </a:p>
        </p:txBody>
      </p:sp>
      <p:sp>
        <p:nvSpPr>
          <p:cNvPr id="11" name="AutoShape 13"/>
          <p:cNvSpPr>
            <a:spLocks noChangeArrowheads="1"/>
          </p:cNvSpPr>
          <p:nvPr/>
        </p:nvSpPr>
        <p:spPr bwMode="auto">
          <a:xfrm>
            <a:off x="3637175" y="4300477"/>
            <a:ext cx="304800" cy="609600"/>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15ms</a:t>
            </a:r>
          </a:p>
        </p:txBody>
      </p:sp>
      <p:sp>
        <p:nvSpPr>
          <p:cNvPr id="12" name="AutoShape 14"/>
          <p:cNvSpPr>
            <a:spLocks noChangeArrowheads="1"/>
          </p:cNvSpPr>
          <p:nvPr/>
        </p:nvSpPr>
        <p:spPr bwMode="auto">
          <a:xfrm>
            <a:off x="3103775" y="4300477"/>
            <a:ext cx="304800" cy="609600"/>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15ms</a:t>
            </a:r>
          </a:p>
        </p:txBody>
      </p:sp>
      <p:sp>
        <p:nvSpPr>
          <p:cNvPr id="13" name="AutoShape 15"/>
          <p:cNvSpPr>
            <a:spLocks noChangeArrowheads="1"/>
          </p:cNvSpPr>
          <p:nvPr/>
        </p:nvSpPr>
        <p:spPr bwMode="auto">
          <a:xfrm>
            <a:off x="2570375" y="4300477"/>
            <a:ext cx="304800" cy="609600"/>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15ms</a:t>
            </a:r>
          </a:p>
        </p:txBody>
      </p:sp>
      <p:sp>
        <p:nvSpPr>
          <p:cNvPr id="14" name="AutoShape 20"/>
          <p:cNvSpPr>
            <a:spLocks noChangeArrowheads="1"/>
          </p:cNvSpPr>
          <p:nvPr/>
        </p:nvSpPr>
        <p:spPr bwMode="auto">
          <a:xfrm>
            <a:off x="3789575" y="5062477"/>
            <a:ext cx="685800" cy="609600"/>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30ms</a:t>
            </a:r>
          </a:p>
        </p:txBody>
      </p:sp>
      <p:sp>
        <p:nvSpPr>
          <p:cNvPr id="15" name="AutoShape 25"/>
          <p:cNvSpPr>
            <a:spLocks noChangeArrowheads="1"/>
          </p:cNvSpPr>
          <p:nvPr/>
        </p:nvSpPr>
        <p:spPr bwMode="auto">
          <a:xfrm>
            <a:off x="3941975" y="4300477"/>
            <a:ext cx="228600" cy="609600"/>
          </a:xfrm>
          <a:prstGeom prst="flowChartProcess">
            <a:avLst/>
          </a:prstGeom>
          <a:solidFill>
            <a:srgbClr val="FF99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ms</a:t>
            </a:r>
          </a:p>
        </p:txBody>
      </p:sp>
      <p:sp>
        <p:nvSpPr>
          <p:cNvPr id="16" name="AutoShape 26"/>
          <p:cNvSpPr>
            <a:spLocks noChangeArrowheads="1"/>
          </p:cNvSpPr>
          <p:nvPr/>
        </p:nvSpPr>
        <p:spPr bwMode="auto">
          <a:xfrm>
            <a:off x="3408575" y="4300477"/>
            <a:ext cx="228600" cy="609600"/>
          </a:xfrm>
          <a:prstGeom prst="flowChartProcess">
            <a:avLst/>
          </a:prstGeom>
          <a:solidFill>
            <a:srgbClr val="FF99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ms</a:t>
            </a:r>
          </a:p>
        </p:txBody>
      </p:sp>
      <p:sp>
        <p:nvSpPr>
          <p:cNvPr id="17" name="AutoShape 27"/>
          <p:cNvSpPr>
            <a:spLocks noChangeArrowheads="1"/>
          </p:cNvSpPr>
          <p:nvPr/>
        </p:nvSpPr>
        <p:spPr bwMode="auto">
          <a:xfrm>
            <a:off x="2875175" y="4300477"/>
            <a:ext cx="228600" cy="609600"/>
          </a:xfrm>
          <a:prstGeom prst="flowChartProcess">
            <a:avLst/>
          </a:prstGeom>
          <a:solidFill>
            <a:srgbClr val="FF99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ms</a:t>
            </a:r>
          </a:p>
        </p:txBody>
      </p:sp>
      <p:sp>
        <p:nvSpPr>
          <p:cNvPr id="18" name="AutoShape 28"/>
          <p:cNvSpPr>
            <a:spLocks noChangeArrowheads="1"/>
          </p:cNvSpPr>
          <p:nvPr/>
        </p:nvSpPr>
        <p:spPr bwMode="auto">
          <a:xfrm>
            <a:off x="4551575" y="4910077"/>
            <a:ext cx="990600" cy="381000"/>
          </a:xfrm>
          <a:prstGeom prst="rightArrow">
            <a:avLst>
              <a:gd name="adj1" fmla="val 50000"/>
              <a:gd name="adj2" fmla="val 65000"/>
            </a:avLst>
          </a:prstGeom>
          <a:gradFill rotWithShape="1">
            <a:gsLst>
              <a:gs pos="0">
                <a:srgbClr val="FFFFFF"/>
              </a:gs>
              <a:gs pos="100000">
                <a:srgbClr val="FF0000"/>
              </a:gs>
            </a:gsLst>
            <a:lin ang="0" scaled="1"/>
          </a:gradFill>
          <a:ln w="9525">
            <a:solidFill>
              <a:srgbClr val="000000"/>
            </a:solidFill>
            <a:miter lim="800000"/>
            <a:headEnd/>
            <a:tailEnd/>
          </a:ln>
        </p:spPr>
        <p:txBody>
          <a:bodyPr wrap="none"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uLnTx/>
              <a:uFillTx/>
              <a:latin typeface="+mj-lt"/>
              <a:ea typeface="宋体" panose="02010600030101010101" pitchFamily="2" charset="-122"/>
            </a:endParaRPr>
          </a:p>
        </p:txBody>
      </p:sp>
      <p:grpSp>
        <p:nvGrpSpPr>
          <p:cNvPr id="19" name="Group 29"/>
          <p:cNvGrpSpPr>
            <a:grpSpLocks/>
          </p:cNvGrpSpPr>
          <p:nvPr/>
        </p:nvGrpSpPr>
        <p:grpSpPr bwMode="auto">
          <a:xfrm>
            <a:off x="2570375" y="4300477"/>
            <a:ext cx="1905000" cy="609600"/>
            <a:chOff x="1536" y="2832"/>
            <a:chExt cx="1200" cy="384"/>
          </a:xfrm>
        </p:grpSpPr>
        <p:sp>
          <p:nvSpPr>
            <p:cNvPr id="20" name="AutoShape 30"/>
            <p:cNvSpPr>
              <a:spLocks noChangeArrowheads="1"/>
            </p:cNvSpPr>
            <p:nvPr/>
          </p:nvSpPr>
          <p:spPr bwMode="auto">
            <a:xfrm>
              <a:off x="2544" y="2832"/>
              <a:ext cx="192" cy="384"/>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15ms</a:t>
              </a:r>
            </a:p>
          </p:txBody>
        </p:sp>
        <p:sp>
          <p:nvSpPr>
            <p:cNvPr id="21" name="AutoShape 31"/>
            <p:cNvSpPr>
              <a:spLocks noChangeArrowheads="1"/>
            </p:cNvSpPr>
            <p:nvPr/>
          </p:nvSpPr>
          <p:spPr bwMode="auto">
            <a:xfrm>
              <a:off x="2208" y="2832"/>
              <a:ext cx="192" cy="384"/>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15ms</a:t>
              </a:r>
            </a:p>
          </p:txBody>
        </p:sp>
        <p:sp>
          <p:nvSpPr>
            <p:cNvPr id="22" name="AutoShape 32"/>
            <p:cNvSpPr>
              <a:spLocks noChangeArrowheads="1"/>
            </p:cNvSpPr>
            <p:nvPr/>
          </p:nvSpPr>
          <p:spPr bwMode="auto">
            <a:xfrm>
              <a:off x="1872" y="2832"/>
              <a:ext cx="192" cy="384"/>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15ms</a:t>
              </a:r>
            </a:p>
          </p:txBody>
        </p:sp>
        <p:sp>
          <p:nvSpPr>
            <p:cNvPr id="23" name="AutoShape 33"/>
            <p:cNvSpPr>
              <a:spLocks noChangeArrowheads="1"/>
            </p:cNvSpPr>
            <p:nvPr/>
          </p:nvSpPr>
          <p:spPr bwMode="auto">
            <a:xfrm>
              <a:off x="1536" y="2832"/>
              <a:ext cx="192" cy="384"/>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15ms</a:t>
              </a:r>
            </a:p>
          </p:txBody>
        </p:sp>
        <p:sp>
          <p:nvSpPr>
            <p:cNvPr id="24" name="AutoShape 34"/>
            <p:cNvSpPr>
              <a:spLocks noChangeArrowheads="1"/>
            </p:cNvSpPr>
            <p:nvPr/>
          </p:nvSpPr>
          <p:spPr bwMode="auto">
            <a:xfrm>
              <a:off x="2400" y="2832"/>
              <a:ext cx="144" cy="384"/>
            </a:xfrm>
            <a:prstGeom prst="flowChartProcess">
              <a:avLst/>
            </a:prstGeom>
            <a:solidFill>
              <a:srgbClr val="FF99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ms</a:t>
              </a:r>
            </a:p>
          </p:txBody>
        </p:sp>
        <p:sp>
          <p:nvSpPr>
            <p:cNvPr id="25" name="AutoShape 35"/>
            <p:cNvSpPr>
              <a:spLocks noChangeArrowheads="1"/>
            </p:cNvSpPr>
            <p:nvPr/>
          </p:nvSpPr>
          <p:spPr bwMode="auto">
            <a:xfrm>
              <a:off x="2064" y="2832"/>
              <a:ext cx="144" cy="384"/>
            </a:xfrm>
            <a:prstGeom prst="flowChartProcess">
              <a:avLst/>
            </a:prstGeom>
            <a:solidFill>
              <a:srgbClr val="FF99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ms</a:t>
              </a:r>
            </a:p>
          </p:txBody>
        </p:sp>
        <p:sp>
          <p:nvSpPr>
            <p:cNvPr id="26" name="AutoShape 36"/>
            <p:cNvSpPr>
              <a:spLocks noChangeArrowheads="1"/>
            </p:cNvSpPr>
            <p:nvPr/>
          </p:nvSpPr>
          <p:spPr bwMode="auto">
            <a:xfrm>
              <a:off x="1728" y="2832"/>
              <a:ext cx="144" cy="384"/>
            </a:xfrm>
            <a:prstGeom prst="flowChartProcess">
              <a:avLst/>
            </a:prstGeom>
            <a:solidFill>
              <a:srgbClr val="FF99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ms</a:t>
              </a:r>
            </a:p>
          </p:txBody>
        </p:sp>
      </p:grpSp>
      <p:grpSp>
        <p:nvGrpSpPr>
          <p:cNvPr id="27" name="Group 37"/>
          <p:cNvGrpSpPr>
            <a:grpSpLocks/>
          </p:cNvGrpSpPr>
          <p:nvPr/>
        </p:nvGrpSpPr>
        <p:grpSpPr bwMode="auto">
          <a:xfrm>
            <a:off x="2875175" y="4300477"/>
            <a:ext cx="1600200" cy="609600"/>
            <a:chOff x="1536" y="3360"/>
            <a:chExt cx="1008" cy="384"/>
          </a:xfrm>
        </p:grpSpPr>
        <p:sp>
          <p:nvSpPr>
            <p:cNvPr id="28" name="AutoShape 38"/>
            <p:cNvSpPr>
              <a:spLocks noChangeArrowheads="1"/>
            </p:cNvSpPr>
            <p:nvPr/>
          </p:nvSpPr>
          <p:spPr bwMode="auto">
            <a:xfrm>
              <a:off x="2208" y="3360"/>
              <a:ext cx="192" cy="384"/>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15ms</a:t>
              </a:r>
            </a:p>
          </p:txBody>
        </p:sp>
        <p:sp>
          <p:nvSpPr>
            <p:cNvPr id="29" name="AutoShape 39"/>
            <p:cNvSpPr>
              <a:spLocks noChangeArrowheads="1"/>
            </p:cNvSpPr>
            <p:nvPr/>
          </p:nvSpPr>
          <p:spPr bwMode="auto">
            <a:xfrm>
              <a:off x="1872" y="3360"/>
              <a:ext cx="192" cy="384"/>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15ms</a:t>
              </a:r>
            </a:p>
          </p:txBody>
        </p:sp>
        <p:sp>
          <p:nvSpPr>
            <p:cNvPr id="30" name="AutoShape 40"/>
            <p:cNvSpPr>
              <a:spLocks noChangeArrowheads="1"/>
            </p:cNvSpPr>
            <p:nvPr/>
          </p:nvSpPr>
          <p:spPr bwMode="auto">
            <a:xfrm>
              <a:off x="1536" y="3360"/>
              <a:ext cx="192" cy="384"/>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15ms</a:t>
              </a:r>
            </a:p>
          </p:txBody>
        </p:sp>
        <p:sp>
          <p:nvSpPr>
            <p:cNvPr id="31" name="AutoShape 41"/>
            <p:cNvSpPr>
              <a:spLocks noChangeArrowheads="1"/>
            </p:cNvSpPr>
            <p:nvPr/>
          </p:nvSpPr>
          <p:spPr bwMode="auto">
            <a:xfrm>
              <a:off x="2400" y="3360"/>
              <a:ext cx="144" cy="384"/>
            </a:xfrm>
            <a:prstGeom prst="flowChartProcess">
              <a:avLst/>
            </a:prstGeom>
            <a:solidFill>
              <a:srgbClr val="FF99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ms</a:t>
              </a:r>
            </a:p>
          </p:txBody>
        </p:sp>
        <p:sp>
          <p:nvSpPr>
            <p:cNvPr id="32" name="AutoShape 42"/>
            <p:cNvSpPr>
              <a:spLocks noChangeArrowheads="1"/>
            </p:cNvSpPr>
            <p:nvPr/>
          </p:nvSpPr>
          <p:spPr bwMode="auto">
            <a:xfrm>
              <a:off x="2064" y="3360"/>
              <a:ext cx="144" cy="384"/>
            </a:xfrm>
            <a:prstGeom prst="flowChartProcess">
              <a:avLst/>
            </a:prstGeom>
            <a:solidFill>
              <a:srgbClr val="FF99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ms</a:t>
              </a:r>
            </a:p>
          </p:txBody>
        </p:sp>
        <p:sp>
          <p:nvSpPr>
            <p:cNvPr id="33" name="AutoShape 43"/>
            <p:cNvSpPr>
              <a:spLocks noChangeArrowheads="1"/>
            </p:cNvSpPr>
            <p:nvPr/>
          </p:nvSpPr>
          <p:spPr bwMode="auto">
            <a:xfrm>
              <a:off x="1728" y="3360"/>
              <a:ext cx="144" cy="384"/>
            </a:xfrm>
            <a:prstGeom prst="flowChartProcess">
              <a:avLst/>
            </a:prstGeom>
            <a:solidFill>
              <a:srgbClr val="FF99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ms</a:t>
              </a:r>
            </a:p>
          </p:txBody>
        </p:sp>
      </p:grpSp>
      <p:sp>
        <p:nvSpPr>
          <p:cNvPr id="34" name="AutoShape 44"/>
          <p:cNvSpPr>
            <a:spLocks noChangeArrowheads="1"/>
          </p:cNvSpPr>
          <p:nvPr/>
        </p:nvSpPr>
        <p:spPr bwMode="auto">
          <a:xfrm>
            <a:off x="3560975" y="5062477"/>
            <a:ext cx="228600" cy="609600"/>
          </a:xfrm>
          <a:prstGeom prst="flowChartProcess">
            <a:avLst/>
          </a:prstGeom>
          <a:solidFill>
            <a:srgbClr val="FF99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ms</a:t>
            </a:r>
          </a:p>
        </p:txBody>
      </p:sp>
      <p:sp>
        <p:nvSpPr>
          <p:cNvPr id="35" name="AutoShape 21"/>
          <p:cNvSpPr>
            <a:spLocks noChangeArrowheads="1"/>
          </p:cNvSpPr>
          <p:nvPr/>
        </p:nvSpPr>
        <p:spPr bwMode="auto">
          <a:xfrm>
            <a:off x="3256175" y="5214877"/>
            <a:ext cx="685800" cy="609600"/>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30ms</a:t>
            </a:r>
          </a:p>
        </p:txBody>
      </p:sp>
      <p:sp>
        <p:nvSpPr>
          <p:cNvPr id="36" name="AutoShape 45"/>
          <p:cNvSpPr>
            <a:spLocks noChangeArrowheads="1"/>
          </p:cNvSpPr>
          <p:nvPr/>
        </p:nvSpPr>
        <p:spPr bwMode="auto">
          <a:xfrm>
            <a:off x="3027575" y="5214877"/>
            <a:ext cx="228600" cy="609600"/>
          </a:xfrm>
          <a:prstGeom prst="flowChartProcess">
            <a:avLst/>
          </a:prstGeom>
          <a:solidFill>
            <a:srgbClr val="FF99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ms</a:t>
            </a:r>
          </a:p>
        </p:txBody>
      </p:sp>
      <p:sp>
        <p:nvSpPr>
          <p:cNvPr id="37" name="AutoShape 23"/>
          <p:cNvSpPr>
            <a:spLocks noChangeArrowheads="1"/>
          </p:cNvSpPr>
          <p:nvPr/>
        </p:nvSpPr>
        <p:spPr bwMode="auto">
          <a:xfrm>
            <a:off x="2722775" y="5367277"/>
            <a:ext cx="685800" cy="609600"/>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30ms</a:t>
            </a:r>
          </a:p>
        </p:txBody>
      </p:sp>
      <p:sp>
        <p:nvSpPr>
          <p:cNvPr id="38" name="AutoShape 48"/>
          <p:cNvSpPr>
            <a:spLocks noChangeArrowheads="1"/>
          </p:cNvSpPr>
          <p:nvPr/>
        </p:nvSpPr>
        <p:spPr bwMode="auto">
          <a:xfrm>
            <a:off x="2494175" y="5367277"/>
            <a:ext cx="228600" cy="609600"/>
          </a:xfrm>
          <a:prstGeom prst="flowChartProcess">
            <a:avLst/>
          </a:prstGeom>
          <a:solidFill>
            <a:srgbClr val="FF99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ms</a:t>
            </a:r>
          </a:p>
        </p:txBody>
      </p:sp>
      <p:sp>
        <p:nvSpPr>
          <p:cNvPr id="39" name="AutoShape 49"/>
          <p:cNvSpPr>
            <a:spLocks noChangeArrowheads="1"/>
          </p:cNvSpPr>
          <p:nvPr/>
        </p:nvSpPr>
        <p:spPr bwMode="auto">
          <a:xfrm>
            <a:off x="2189375" y="5519677"/>
            <a:ext cx="685800" cy="609600"/>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30ms</a:t>
            </a:r>
          </a:p>
        </p:txBody>
      </p:sp>
      <p:sp>
        <p:nvSpPr>
          <p:cNvPr id="40" name="AutoShape 50"/>
          <p:cNvSpPr>
            <a:spLocks noChangeArrowheads="1"/>
          </p:cNvSpPr>
          <p:nvPr/>
        </p:nvSpPr>
        <p:spPr bwMode="auto">
          <a:xfrm>
            <a:off x="1960775" y="5519677"/>
            <a:ext cx="228600" cy="609600"/>
          </a:xfrm>
          <a:prstGeom prst="flowChartProcess">
            <a:avLst/>
          </a:prstGeom>
          <a:solidFill>
            <a:srgbClr val="FF99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5</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200" b="0" i="0" u="none" strike="noStrike" kern="0" cap="none" spc="0" normalizeH="0" baseline="0" noProof="0">
                <a:ln>
                  <a:noFill/>
                </a:ln>
                <a:solidFill>
                  <a:srgbClr val="000000"/>
                </a:solidFill>
                <a:uLnTx/>
                <a:uFillTx/>
                <a:latin typeface="+mj-lt"/>
                <a:ea typeface="宋体" panose="02010600030101010101" pitchFamily="2" charset="-122"/>
              </a:rPr>
              <a:t>ms</a:t>
            </a:r>
          </a:p>
        </p:txBody>
      </p:sp>
      <p:sp>
        <p:nvSpPr>
          <p:cNvPr id="41" name="AutoShape 52"/>
          <p:cNvSpPr>
            <a:spLocks noChangeArrowheads="1"/>
          </p:cNvSpPr>
          <p:nvPr/>
        </p:nvSpPr>
        <p:spPr bwMode="auto">
          <a:xfrm>
            <a:off x="2570375" y="4300477"/>
            <a:ext cx="304800" cy="609600"/>
          </a:xfrm>
          <a:prstGeom prst="flowChartProcess">
            <a:avLst/>
          </a:prstGeom>
          <a:solidFill>
            <a:srgbClr val="CCFFCC"/>
          </a:solidFill>
          <a:ln w="9525">
            <a:solidFill>
              <a:srgbClr val="00000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uLnTx/>
                <a:uFillTx/>
                <a:latin typeface="+mj-lt"/>
                <a:ea typeface="宋体" panose="02010600030101010101" pitchFamily="2" charset="-122"/>
              </a:rPr>
              <a:t>15ms</a:t>
            </a:r>
          </a:p>
        </p:txBody>
      </p:sp>
    </p:spTree>
    <p:extLst>
      <p:ext uri="{BB962C8B-B14F-4D97-AF65-F5344CB8AC3E}">
        <p14:creationId xmlns:p14="http://schemas.microsoft.com/office/powerpoint/2010/main" val="3183214631"/>
      </p:ext>
    </p:extLst>
  </p:cSld>
  <p:clrMapOvr>
    <a:masterClrMapping/>
  </p:clrMapOvr>
  <p:transition spd="med">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45</a:t>
            </a:fld>
            <a:endParaRPr lang="zh-CN" altLang="en-US" dirty="0"/>
          </a:p>
        </p:txBody>
      </p:sp>
      <p:sp>
        <p:nvSpPr>
          <p:cNvPr id="7" name="Rectangle 2"/>
          <p:cNvSpPr txBox="1">
            <a:spLocks noChangeArrowheads="1"/>
          </p:cNvSpPr>
          <p:nvPr/>
        </p:nvSpPr>
        <p:spPr bwMode="auto">
          <a:xfrm>
            <a:off x="542017" y="571501"/>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600" i="0" u="none" strike="noStrike" kern="0" cap="none" spc="0" normalizeH="0" baseline="0" noProof="0">
              <a:ln>
                <a:noFill/>
              </a:ln>
              <a:solidFill>
                <a:srgbClr val="CC6600"/>
              </a:solidFill>
              <a:effectLst/>
              <a:uLnTx/>
              <a:uFillTx/>
              <a:ea typeface="黑体"/>
              <a:cs typeface="+mj-cs"/>
            </a:endParaRPr>
          </a:p>
        </p:txBody>
      </p:sp>
      <p:sp>
        <p:nvSpPr>
          <p:cNvPr id="8" name="Rectangle 3"/>
          <p:cNvSpPr txBox="1">
            <a:spLocks noChangeArrowheads="1"/>
          </p:cNvSpPr>
          <p:nvPr/>
        </p:nvSpPr>
        <p:spPr bwMode="auto">
          <a:xfrm>
            <a:off x="542017" y="1409701"/>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dirty="0">
                <a:ln>
                  <a:noFill/>
                </a:ln>
                <a:solidFill>
                  <a:srgbClr val="000099"/>
                </a:solidFill>
                <a:effectLst/>
                <a:uLnTx/>
                <a:uFillTx/>
                <a:latin typeface="+mj-lt"/>
                <a:ea typeface="宋体"/>
              </a:rPr>
              <a:t>禁止中断影响中断延迟时间</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FF00FF"/>
                </a:solidFill>
                <a:effectLst/>
                <a:uLnTx/>
                <a:uFillTx/>
                <a:latin typeface="+mj-lt"/>
                <a:ea typeface="宋体"/>
              </a:rPr>
              <a:t>即第</a:t>
            </a:r>
            <a:r>
              <a:rPr kumimoji="1" lang="en-US" altLang="zh-CN" sz="2400" b="0" i="0" u="none" strike="noStrike" kern="0" cap="none" spc="0" normalizeH="0" baseline="0" noProof="0" dirty="0">
                <a:ln>
                  <a:noFill/>
                </a:ln>
                <a:solidFill>
                  <a:srgbClr val="FF00FF"/>
                </a:solidFill>
                <a:effectLst/>
                <a:uLnTx/>
                <a:uFillTx/>
                <a:latin typeface="+mj-lt"/>
                <a:ea typeface="宋体"/>
              </a:rPr>
              <a:t>1</a:t>
            </a:r>
            <a:r>
              <a:rPr kumimoji="1" lang="zh-CN" altLang="en-US" sz="2400" b="0" i="0" u="none" strike="noStrike" kern="0" cap="none" spc="0" normalizeH="0" baseline="0" noProof="0" dirty="0">
                <a:ln>
                  <a:noFill/>
                </a:ln>
                <a:solidFill>
                  <a:srgbClr val="FF00FF"/>
                </a:solidFill>
                <a:effectLst/>
                <a:uLnTx/>
                <a:uFillTx/>
                <a:latin typeface="+mj-lt"/>
                <a:ea typeface="宋体"/>
              </a:rPr>
              <a:t>个影响中断响应时间的因素；</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FF00FF"/>
                </a:solidFill>
                <a:effectLst/>
                <a:uLnTx/>
                <a:uFillTx/>
                <a:latin typeface="+mj-lt"/>
                <a:ea typeface="宋体"/>
              </a:rPr>
              <a:t>为了解决共享数据问题，有时候禁止中断是必要的；</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FF00FF"/>
                </a:solidFill>
                <a:effectLst/>
                <a:uLnTx/>
                <a:uFillTx/>
                <a:latin typeface="+mj-lt"/>
                <a:ea typeface="宋体"/>
              </a:rPr>
              <a:t>禁止中断时间越短，系统的响应性能就越好！</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endParaRPr kumimoji="1" lang="zh-CN" altLang="en-US" sz="2400" b="0" i="0" u="none" strike="noStrike" kern="0" cap="none" spc="0" normalizeH="0" baseline="0" noProof="0" dirty="0">
              <a:ln>
                <a:noFill/>
              </a:ln>
              <a:solidFill>
                <a:srgbClr val="FF00FF"/>
              </a:solidFill>
              <a:effectLst/>
              <a:uLnTx/>
              <a:uFillTx/>
              <a:latin typeface="+mj-lt"/>
              <a:ea typeface="宋体"/>
            </a:endParaRP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endParaRPr kumimoji="1" lang="zh-CN" altLang="en-US" sz="2400" b="0" i="0" u="none" strike="noStrike" kern="0" cap="none" spc="0" normalizeH="0" baseline="0" noProof="0" dirty="0">
              <a:ln>
                <a:noFill/>
              </a:ln>
              <a:solidFill>
                <a:srgbClr val="FF00FF"/>
              </a:solidFill>
              <a:effectLst/>
              <a:uLnTx/>
              <a:uFillTx/>
              <a:latin typeface="+mj-lt"/>
              <a:ea typeface="宋体"/>
            </a:endParaRP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00"/>
                </a:solidFill>
                <a:effectLst/>
                <a:uLnTx/>
                <a:uFillTx/>
                <a:latin typeface="+mj-lt"/>
                <a:ea typeface="宋体"/>
              </a:rPr>
              <a:t>禁止中断的时间随着处理器的不同会不同，如处理器</a:t>
            </a:r>
            <a:r>
              <a:rPr kumimoji="1" lang="en-US" altLang="zh-CN" sz="2400" b="0" i="0" u="none" strike="noStrike" kern="0" cap="none" spc="0" normalizeH="0" baseline="0" noProof="0" dirty="0">
                <a:ln>
                  <a:noFill/>
                </a:ln>
                <a:solidFill>
                  <a:srgbClr val="000000"/>
                </a:solidFill>
                <a:effectLst/>
                <a:uLnTx/>
                <a:uFillTx/>
                <a:latin typeface="+mj-lt"/>
                <a:ea typeface="宋体"/>
              </a:rPr>
              <a:t>A</a:t>
            </a:r>
            <a:r>
              <a:rPr kumimoji="1" lang="zh-CN" altLang="en-US" sz="2400" b="0" i="0" u="none" strike="noStrike" kern="0" cap="none" spc="0" normalizeH="0" baseline="0" noProof="0" dirty="0">
                <a:ln>
                  <a:noFill/>
                </a:ln>
                <a:solidFill>
                  <a:srgbClr val="000000"/>
                </a:solidFill>
                <a:effectLst/>
                <a:uLnTx/>
                <a:uFillTx/>
                <a:latin typeface="+mj-lt"/>
                <a:ea typeface="宋体"/>
              </a:rPr>
              <a:t>是</a:t>
            </a:r>
            <a:r>
              <a:rPr kumimoji="1" lang="en-US" altLang="zh-CN" sz="2400" b="0" i="0" u="none" strike="noStrike" kern="0" cap="none" spc="0" normalizeH="0" baseline="0" noProof="0" dirty="0">
                <a:ln>
                  <a:noFill/>
                </a:ln>
                <a:solidFill>
                  <a:srgbClr val="000000"/>
                </a:solidFill>
                <a:effectLst/>
                <a:uLnTx/>
                <a:uFillTx/>
                <a:latin typeface="+mj-lt"/>
                <a:ea typeface="宋体"/>
              </a:rPr>
              <a:t>B</a:t>
            </a:r>
            <a:r>
              <a:rPr kumimoji="1" lang="zh-CN" altLang="en-US" sz="2400" b="0" i="0" u="none" strike="noStrike" kern="0" cap="none" spc="0" normalizeH="0" baseline="0" noProof="0" dirty="0">
                <a:ln>
                  <a:noFill/>
                </a:ln>
                <a:solidFill>
                  <a:srgbClr val="000000"/>
                </a:solidFill>
                <a:effectLst/>
                <a:uLnTx/>
                <a:uFillTx/>
                <a:latin typeface="+mj-lt"/>
                <a:ea typeface="宋体"/>
              </a:rPr>
              <a:t>运算速度的</a:t>
            </a:r>
            <a:r>
              <a:rPr kumimoji="1" lang="en-US" altLang="zh-CN" sz="2400" b="0" i="0" u="none" strike="noStrike" kern="0" cap="none" spc="0" normalizeH="0" baseline="0" noProof="0" dirty="0">
                <a:ln>
                  <a:noFill/>
                </a:ln>
                <a:solidFill>
                  <a:srgbClr val="000000"/>
                </a:solidFill>
                <a:effectLst/>
                <a:uLnTx/>
                <a:uFillTx/>
                <a:latin typeface="+mj-lt"/>
                <a:ea typeface="宋体"/>
              </a:rPr>
              <a:t>2</a:t>
            </a:r>
            <a:r>
              <a:rPr kumimoji="1" lang="zh-CN" altLang="en-US" sz="2400" b="0" i="0" u="none" strike="noStrike" kern="0" cap="none" spc="0" normalizeH="0" baseline="0" noProof="0" dirty="0">
                <a:ln>
                  <a:noFill/>
                </a:ln>
                <a:solidFill>
                  <a:srgbClr val="000000"/>
                </a:solidFill>
                <a:effectLst/>
                <a:uLnTx/>
                <a:uFillTx/>
                <a:latin typeface="+mj-lt"/>
                <a:ea typeface="宋体"/>
              </a:rPr>
              <a:t>倍，那么</a:t>
            </a:r>
            <a:r>
              <a:rPr kumimoji="1" lang="en-US" altLang="zh-CN" sz="2400" b="0" i="0" u="none" strike="noStrike" kern="0" cap="none" spc="0" normalizeH="0" baseline="0" noProof="0" dirty="0">
                <a:ln>
                  <a:noFill/>
                </a:ln>
                <a:solidFill>
                  <a:srgbClr val="000000"/>
                </a:solidFill>
                <a:effectLst/>
                <a:uLnTx/>
                <a:uFillTx/>
                <a:latin typeface="+mj-lt"/>
                <a:ea typeface="宋体"/>
              </a:rPr>
              <a:t>A</a:t>
            </a:r>
            <a:r>
              <a:rPr kumimoji="1" lang="zh-CN" altLang="en-US" sz="2400" b="0" i="0" u="none" strike="noStrike" kern="0" cap="none" spc="0" normalizeH="0" baseline="0" noProof="0" dirty="0">
                <a:ln>
                  <a:noFill/>
                </a:ln>
                <a:solidFill>
                  <a:srgbClr val="000000"/>
                </a:solidFill>
                <a:effectLst/>
                <a:uLnTx/>
                <a:uFillTx/>
                <a:latin typeface="+mj-lt"/>
                <a:ea typeface="宋体"/>
              </a:rPr>
              <a:t>上执行</a:t>
            </a:r>
            <a:r>
              <a:rPr kumimoji="1" lang="en-US" altLang="zh-CN" sz="2400" b="0" i="0" u="none" strike="noStrike" kern="0" cap="none" spc="0" normalizeH="0" baseline="0" noProof="0" dirty="0">
                <a:ln>
                  <a:noFill/>
                </a:ln>
                <a:solidFill>
                  <a:srgbClr val="000000"/>
                </a:solidFill>
                <a:effectLst/>
                <a:uLnTx/>
                <a:uFillTx/>
                <a:latin typeface="+mj-lt"/>
                <a:ea typeface="宋体"/>
              </a:rPr>
              <a:t>200us</a:t>
            </a:r>
            <a:r>
              <a:rPr kumimoji="1" lang="zh-CN" altLang="en-US" sz="2400" b="0" i="0" u="none" strike="noStrike" kern="0" cap="none" spc="0" normalizeH="0" baseline="0" noProof="0" dirty="0">
                <a:ln>
                  <a:noFill/>
                </a:ln>
                <a:solidFill>
                  <a:srgbClr val="000000"/>
                </a:solidFill>
                <a:effectLst/>
                <a:uLnTx/>
                <a:uFillTx/>
                <a:latin typeface="+mj-lt"/>
                <a:ea typeface="宋体"/>
              </a:rPr>
              <a:t>的代码在</a:t>
            </a:r>
            <a:r>
              <a:rPr kumimoji="1" lang="en-US" altLang="zh-CN" sz="2400" b="0" i="0" u="none" strike="noStrike" kern="0" cap="none" spc="0" normalizeH="0" baseline="0" noProof="0" dirty="0">
                <a:ln>
                  <a:noFill/>
                </a:ln>
                <a:solidFill>
                  <a:srgbClr val="000000"/>
                </a:solidFill>
                <a:effectLst/>
                <a:uLnTx/>
                <a:uFillTx/>
                <a:latin typeface="+mj-lt"/>
                <a:ea typeface="宋体"/>
              </a:rPr>
              <a:t>B</a:t>
            </a:r>
            <a:r>
              <a:rPr kumimoji="1" lang="zh-CN" altLang="en-US" sz="2400" b="0" i="0" u="none" strike="noStrike" kern="0" cap="none" spc="0" normalizeH="0" baseline="0" noProof="0" dirty="0">
                <a:ln>
                  <a:noFill/>
                </a:ln>
                <a:solidFill>
                  <a:srgbClr val="000000"/>
                </a:solidFill>
                <a:effectLst/>
                <a:uLnTx/>
                <a:uFillTx/>
                <a:latin typeface="+mj-lt"/>
                <a:ea typeface="宋体"/>
              </a:rPr>
              <a:t>上就需要执行</a:t>
            </a:r>
            <a:r>
              <a:rPr kumimoji="1" lang="en-US" altLang="zh-CN" sz="2400" b="0" i="0" u="none" strike="noStrike" kern="0" cap="none" spc="0" normalizeH="0" baseline="0" noProof="0" dirty="0">
                <a:ln>
                  <a:noFill/>
                </a:ln>
                <a:solidFill>
                  <a:srgbClr val="000000"/>
                </a:solidFill>
                <a:effectLst/>
                <a:uLnTx/>
                <a:uFillTx/>
                <a:latin typeface="+mj-lt"/>
                <a:ea typeface="宋体"/>
              </a:rPr>
              <a:t>400us</a:t>
            </a:r>
            <a:r>
              <a:rPr kumimoji="1" lang="zh-CN" altLang="en-US" sz="2400" b="0" i="0" u="none" strike="noStrike" kern="0" cap="none" spc="0" normalizeH="0" baseline="0" noProof="0" dirty="0">
                <a:ln>
                  <a:noFill/>
                </a:ln>
                <a:solidFill>
                  <a:srgbClr val="000000"/>
                </a:solidFill>
                <a:effectLst/>
                <a:uLnTx/>
                <a:uFillTx/>
                <a:latin typeface="+mj-lt"/>
                <a:ea typeface="宋体"/>
              </a:rPr>
              <a:t>，因此软件中禁止中断的时间也应该随之改变，代码的移植性受到了影响！</a:t>
            </a:r>
          </a:p>
        </p:txBody>
      </p:sp>
    </p:spTree>
    <p:extLst>
      <p:ext uri="{BB962C8B-B14F-4D97-AF65-F5344CB8AC3E}">
        <p14:creationId xmlns:p14="http://schemas.microsoft.com/office/powerpoint/2010/main" val="2330259865"/>
      </p:ext>
    </p:extLst>
  </p:cSld>
  <p:clrMapOvr>
    <a:masterClrMapping/>
  </p:clrMapOvr>
  <p:transition spd="med">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46</a:t>
            </a:fld>
            <a:endParaRPr lang="zh-CN" altLang="en-US" dirty="0"/>
          </a:p>
        </p:txBody>
      </p:sp>
      <p:sp>
        <p:nvSpPr>
          <p:cNvPr id="7" name="Rectangle 3"/>
          <p:cNvSpPr txBox="1">
            <a:spLocks noChangeArrowheads="1"/>
          </p:cNvSpPr>
          <p:nvPr/>
        </p:nvSpPr>
        <p:spPr bwMode="auto">
          <a:xfrm>
            <a:off x="609600" y="11430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dirty="0">
                <a:ln>
                  <a:noFill/>
                </a:ln>
                <a:solidFill>
                  <a:srgbClr val="000099"/>
                </a:solidFill>
                <a:effectLst/>
                <a:uLnTx/>
                <a:uFillTx/>
                <a:latin typeface="Arial"/>
                <a:ea typeface="宋体"/>
              </a:rPr>
              <a:t>中断技术对于嵌入式系统而言尤为重要！</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dirty="0">
                <a:ln>
                  <a:noFill/>
                </a:ln>
                <a:solidFill>
                  <a:srgbClr val="000099"/>
                </a:solidFill>
                <a:effectLst/>
                <a:uLnTx/>
                <a:uFillTx/>
                <a:latin typeface="Arial"/>
                <a:ea typeface="宋体"/>
              </a:rPr>
              <a:t>汇编语言的一些特性；</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dirty="0">
                <a:ln>
                  <a:noFill/>
                </a:ln>
                <a:solidFill>
                  <a:srgbClr val="000099"/>
                </a:solidFill>
                <a:effectLst/>
                <a:uLnTx/>
                <a:uFillTx/>
                <a:latin typeface="Arial"/>
                <a:ea typeface="宋体"/>
              </a:rPr>
              <a:t>中断、中断请求、中断程序、响应中断、中断延迟以及中断引起的问题、中断的禁止等；</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endParaRPr kumimoji="1" lang="zh-CN" altLang="en-US" sz="2800" b="0" i="0" u="none" strike="noStrike" kern="0" cap="none" spc="0" normalizeH="0" baseline="0" noProof="0" dirty="0">
              <a:ln>
                <a:noFill/>
              </a:ln>
              <a:solidFill>
                <a:srgbClr val="000099"/>
              </a:solidFill>
              <a:effectLst/>
              <a:uLnTx/>
              <a:uFillTx/>
              <a:latin typeface="Arial"/>
              <a:ea typeface="宋体"/>
            </a:endParaRP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endParaRPr kumimoji="1" lang="zh-CN" altLang="en-US" sz="2800" b="0" i="0" u="none" strike="noStrike" kern="0" cap="none" spc="0" normalizeH="0" baseline="0" noProof="0" dirty="0">
              <a:ln>
                <a:noFill/>
              </a:ln>
              <a:solidFill>
                <a:srgbClr val="000099"/>
              </a:solidFill>
              <a:effectLst/>
              <a:uLnTx/>
              <a:uFillTx/>
              <a:latin typeface="Arial"/>
              <a:ea typeface="宋体"/>
            </a:endParaRP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dirty="0">
                <a:ln>
                  <a:noFill/>
                </a:ln>
                <a:solidFill>
                  <a:srgbClr val="000099"/>
                </a:solidFill>
                <a:effectLst/>
                <a:uLnTx/>
                <a:uFillTx/>
                <a:latin typeface="Arial"/>
                <a:ea typeface="宋体"/>
              </a:rPr>
              <a:t>作业</a:t>
            </a:r>
          </a:p>
        </p:txBody>
      </p:sp>
      <p:sp>
        <p:nvSpPr>
          <p:cNvPr id="9" name="Rectangle 2"/>
          <p:cNvSpPr txBox="1">
            <a:spLocks noChangeArrowheads="1"/>
          </p:cNvSpPr>
          <p:nvPr/>
        </p:nvSpPr>
        <p:spPr bwMode="auto">
          <a:xfrm>
            <a:off x="609600" y="304800"/>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rgbClr val="CC6600"/>
                </a:solidFill>
                <a:effectLst>
                  <a:outerShdw blurRad="38100" dist="38100" dir="2700000" algn="tl">
                    <a:srgbClr val="C0C0C0"/>
                  </a:outerShdw>
                </a:effectLst>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0" cap="none" spc="0" normalizeH="0" baseline="0" noProof="0">
                <a:ln>
                  <a:noFill/>
                </a:ln>
                <a:solidFill>
                  <a:srgbClr val="CC6600"/>
                </a:solidFill>
                <a:effectLst>
                  <a:outerShdw blurRad="38100" dist="38100" dir="2700000" algn="tl">
                    <a:srgbClr val="C0C0C0"/>
                  </a:outerShdw>
                </a:effectLst>
                <a:uLnTx/>
                <a:uFillTx/>
                <a:latin typeface="Arial"/>
                <a:ea typeface="黑体"/>
                <a:cs typeface="+mj-cs"/>
              </a:rPr>
              <a:t>小  结</a:t>
            </a:r>
          </a:p>
        </p:txBody>
      </p:sp>
    </p:spTree>
    <p:extLst>
      <p:ext uri="{BB962C8B-B14F-4D97-AF65-F5344CB8AC3E}">
        <p14:creationId xmlns:p14="http://schemas.microsoft.com/office/powerpoint/2010/main" val="119626329"/>
      </p:ext>
    </p:extLst>
  </p:cSld>
  <p:clrMapOvr>
    <a:masterClrMapping/>
  </p:clrMapOvr>
  <p:transition spd="med">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47</a:t>
            </a:fld>
            <a:endParaRPr lang="zh-CN" altLang="en-US" dirty="0"/>
          </a:p>
        </p:txBody>
      </p:sp>
      <p:sp>
        <p:nvSpPr>
          <p:cNvPr id="5" name="内容占位符 2"/>
          <p:cNvSpPr txBox="1">
            <a:spLocks/>
          </p:cNvSpPr>
          <p:nvPr/>
        </p:nvSpPr>
        <p:spPr>
          <a:xfrm>
            <a:off x="1664899" y="2691442"/>
            <a:ext cx="6978086" cy="3595064"/>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ts val="3000"/>
              </a:lnSpc>
              <a:buNone/>
            </a:pPr>
            <a:r>
              <a:rPr lang="en-US" altLang="zh-CN" sz="2800" dirty="0">
                <a:solidFill>
                  <a:srgbClr val="00B0F0"/>
                </a:solidFill>
              </a:rPr>
              <a:t>10.3 </a:t>
            </a:r>
            <a:r>
              <a:rPr lang="zh-CN" altLang="zh-CN" sz="2800" dirty="0">
                <a:solidFill>
                  <a:srgbClr val="00B0F0"/>
                </a:solidFill>
              </a:rPr>
              <a:t>嵌入式软件设计机制</a:t>
            </a:r>
            <a:r>
              <a:rPr lang="zh-CN" altLang="en-US" sz="2800" dirty="0">
                <a:solidFill>
                  <a:srgbClr val="00B0F0"/>
                </a:solidFill>
              </a:rPr>
              <a:t>（部分内容）</a:t>
            </a:r>
            <a:endParaRPr lang="en-US" altLang="zh-CN" sz="2800" dirty="0">
              <a:solidFill>
                <a:srgbClr val="00B0F0"/>
              </a:solidFill>
            </a:endParaRPr>
          </a:p>
        </p:txBody>
      </p:sp>
      <p:sp>
        <p:nvSpPr>
          <p:cNvPr id="7" name="Rectangle 3"/>
          <p:cNvSpPr txBox="1">
            <a:spLocks noChangeArrowheads="1"/>
          </p:cNvSpPr>
          <p:nvPr/>
        </p:nvSpPr>
        <p:spPr bwMode="auto">
          <a:xfrm>
            <a:off x="1300949" y="3597175"/>
            <a:ext cx="6553200" cy="2666999"/>
          </a:xfrm>
          <a:prstGeom prst="rect">
            <a:avLst/>
          </a:prstGeom>
          <a:solidFill>
            <a:schemeClr val="tx1"/>
          </a:solidFill>
          <a:ln w="9525">
            <a:solidFill>
              <a:srgbClr val="00FF00"/>
            </a:solidFill>
            <a:miter lim="800000"/>
            <a:headEnd/>
            <a:tailEnd/>
          </a:ln>
          <a:effectLst/>
        </p:spPr>
        <p:txBody>
          <a:bodyPr vert="horz" wrap="square" lIns="91440" tIns="45720" rIns="91440" bIns="45720" numCol="1" anchor="ctr"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zh-CN" altLang="en-US" b="0" kern="0" dirty="0">
                <a:effectLst/>
              </a:rPr>
              <a:t>实时系统基本设计</a:t>
            </a:r>
            <a:endParaRPr lang="en-US" altLang="zh-CN" b="0" kern="0" dirty="0">
              <a:effectLst/>
            </a:endParaRPr>
          </a:p>
          <a:p>
            <a:pPr eaLnBrk="1" hangingPunct="1"/>
            <a:r>
              <a:rPr lang="zh-CN" altLang="en-US" b="0" kern="0" dirty="0">
                <a:effectLst/>
              </a:rPr>
              <a:t>一些软件开发方法</a:t>
            </a:r>
            <a:endParaRPr lang="en-US" altLang="zh-CN" b="0" kern="0" dirty="0">
              <a:effectLst/>
            </a:endParaRPr>
          </a:p>
          <a:p>
            <a:pPr eaLnBrk="1" hangingPunct="1"/>
            <a:r>
              <a:rPr lang="zh-CN" altLang="en-US" b="0" kern="0" dirty="0">
                <a:effectLst/>
              </a:rPr>
              <a:t>实例：</a:t>
            </a:r>
            <a:r>
              <a:rPr lang="en-US" altLang="zh-CN" b="0" kern="0" dirty="0">
                <a:effectLst/>
              </a:rPr>
              <a:t>VxWorks</a:t>
            </a:r>
            <a:r>
              <a:rPr lang="zh-CN" altLang="en-US" b="0" kern="0" dirty="0">
                <a:effectLst/>
              </a:rPr>
              <a:t>中的嵌入式软件机制</a:t>
            </a:r>
          </a:p>
        </p:txBody>
      </p:sp>
    </p:spTree>
    <p:extLst>
      <p:ext uri="{BB962C8B-B14F-4D97-AF65-F5344CB8AC3E}">
        <p14:creationId xmlns:p14="http://schemas.microsoft.com/office/powerpoint/2010/main" val="3386237176"/>
      </p:ext>
    </p:extLst>
  </p:cSld>
  <p:clrMapOvr>
    <a:masterClrMapping/>
  </p:clrMapOvr>
  <p:transition spd="med">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48</a:t>
            </a:fld>
            <a:endParaRPr lang="zh-CN" altLang="en-US" dirty="0"/>
          </a:p>
        </p:txBody>
      </p:sp>
      <p:sp>
        <p:nvSpPr>
          <p:cNvPr id="5" name="标题 1"/>
          <p:cNvSpPr txBox="1">
            <a:spLocks/>
          </p:cNvSpPr>
          <p:nvPr/>
        </p:nvSpPr>
        <p:spPr>
          <a:xfrm>
            <a:off x="533400" y="2895600"/>
            <a:ext cx="8229600" cy="685800"/>
          </a:xfrm>
          <a:prstGeom prst="rect">
            <a:avLst/>
          </a:prstGeom>
        </p:spPr>
        <p:txBody>
          <a:bodyPr vert="horz" lIns="91440" tIns="45720" rIns="91440" bIns="45720" rtlCol="0" anchor="t">
            <a:noAutofit/>
          </a:bodyPr>
          <a:lstStyle>
            <a:lvl1pPr algn="l" defTabSz="457207" rtl="0" eaLnBrk="1" latinLnBrk="0" hangingPunct="1">
              <a:spcBef>
                <a:spcPct val="0"/>
              </a:spcBef>
              <a:buNone/>
              <a:defRPr sz="2800" b="0" i="0" kern="1200">
                <a:solidFill>
                  <a:srgbClr val="C0000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3200" dirty="0"/>
              <a:t>实时系统基本设计</a:t>
            </a:r>
          </a:p>
        </p:txBody>
      </p:sp>
    </p:spTree>
    <p:extLst>
      <p:ext uri="{BB962C8B-B14F-4D97-AF65-F5344CB8AC3E}">
        <p14:creationId xmlns:p14="http://schemas.microsoft.com/office/powerpoint/2010/main" val="3859501794"/>
      </p:ext>
    </p:extLst>
  </p:cSld>
  <p:clrMapOvr>
    <a:masterClrMapping/>
  </p:clrMapOvr>
  <p:transition spd="med">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49</a:t>
            </a:fld>
            <a:endParaRPr lang="zh-CN" altLang="en-US" dirty="0"/>
          </a:p>
        </p:txBody>
      </p:sp>
      <p:sp>
        <p:nvSpPr>
          <p:cNvPr id="7"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dirty="0">
                <a:ln>
                  <a:noFill/>
                </a:ln>
                <a:solidFill>
                  <a:srgbClr val="000099"/>
                </a:solidFill>
                <a:effectLst/>
                <a:uLnTx/>
                <a:uFillTx/>
                <a:latin typeface="+mj-lt"/>
                <a:ea typeface="宋体"/>
                <a:cs typeface="+mn-cs"/>
              </a:rPr>
              <a:t>实时系统关心的不仅包括该系统能做什么，还有这些任务能以及时的速度被执行；</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dirty="0">
                <a:ln>
                  <a:noFill/>
                </a:ln>
                <a:solidFill>
                  <a:srgbClr val="000099"/>
                </a:solidFill>
                <a:effectLst/>
                <a:uLnTx/>
                <a:uFillTx/>
                <a:latin typeface="+mj-lt"/>
                <a:ea typeface="宋体"/>
                <a:cs typeface="+mn-cs"/>
              </a:rPr>
              <a:t>有些系统要求严格的时间期限，要求达到</a:t>
            </a:r>
            <a:r>
              <a:rPr kumimoji="1" lang="en-US" altLang="zh-CN" sz="2800" b="0" i="0" u="none" strike="noStrike" kern="0" cap="none" spc="0" normalizeH="0" baseline="0" noProof="0" dirty="0">
                <a:ln>
                  <a:noFill/>
                </a:ln>
                <a:solidFill>
                  <a:srgbClr val="000099"/>
                </a:solidFill>
                <a:effectLst/>
                <a:uLnTx/>
                <a:uFillTx/>
                <a:latin typeface="+mj-lt"/>
                <a:ea typeface="宋体"/>
                <a:cs typeface="+mn-cs"/>
              </a:rPr>
              <a:t>100%</a:t>
            </a:r>
            <a:r>
              <a:rPr kumimoji="1" lang="zh-CN" altLang="en-US" sz="2800" b="0" i="0" u="none" strike="noStrike" kern="0" cap="none" spc="0" normalizeH="0" baseline="0" noProof="0" dirty="0">
                <a:ln>
                  <a:noFill/>
                </a:ln>
                <a:solidFill>
                  <a:srgbClr val="000099"/>
                </a:solidFill>
                <a:effectLst/>
                <a:uLnTx/>
                <a:uFillTx/>
                <a:latin typeface="+mj-lt"/>
                <a:ea typeface="宋体"/>
                <a:cs typeface="+mn-cs"/>
              </a:rPr>
              <a:t>的及时响应，否则系统就会出现灾难性后果，如核反应堆系统  </a:t>
            </a:r>
            <a:r>
              <a:rPr kumimoji="1" lang="zh-CN" altLang="en-US" sz="2800" b="0" i="0" u="none" strike="noStrike" kern="0" cap="none" spc="0" normalizeH="0" baseline="0" noProof="0" dirty="0">
                <a:ln>
                  <a:noFill/>
                </a:ln>
                <a:solidFill>
                  <a:srgbClr val="FF33CC"/>
                </a:solidFill>
                <a:effectLst/>
                <a:uLnTx/>
                <a:uFillTx/>
                <a:latin typeface="+mj-lt"/>
                <a:ea typeface="宋体"/>
                <a:cs typeface="+mn-cs"/>
                <a:sym typeface="Wingdings" panose="05000000000000000000" pitchFamily="2" charset="2"/>
              </a:rPr>
              <a:t></a:t>
            </a:r>
            <a:r>
              <a:rPr kumimoji="1" lang="zh-CN" altLang="en-US" sz="2800" b="0" i="0" u="none" strike="noStrike" kern="0" cap="none" spc="0" normalizeH="0" baseline="0" noProof="0" dirty="0">
                <a:ln>
                  <a:noFill/>
                </a:ln>
                <a:solidFill>
                  <a:srgbClr val="000099"/>
                </a:solidFill>
                <a:effectLst/>
                <a:uLnTx/>
                <a:uFillTx/>
                <a:latin typeface="+mj-lt"/>
                <a:ea typeface="宋体"/>
                <a:cs typeface="+mn-cs"/>
                <a:sym typeface="Wingdings" panose="05000000000000000000" pitchFamily="2" charset="2"/>
              </a:rPr>
              <a:t>  硬实时系统</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dirty="0">
                <a:ln>
                  <a:noFill/>
                </a:ln>
                <a:solidFill>
                  <a:srgbClr val="000099"/>
                </a:solidFill>
                <a:effectLst/>
                <a:uLnTx/>
                <a:uFillTx/>
                <a:latin typeface="+mj-lt"/>
                <a:ea typeface="宋体"/>
                <a:cs typeface="+mn-cs"/>
              </a:rPr>
              <a:t>有些系统要求良好的时间期限，但又允许在某个限度内有所延迟，如条形码扫描仪等   </a:t>
            </a:r>
            <a:r>
              <a:rPr kumimoji="1" lang="zh-CN" altLang="en-US" sz="2800" b="0" i="0" u="none" strike="noStrike" kern="0" cap="none" spc="0" normalizeH="0" baseline="0" noProof="0" dirty="0">
                <a:ln>
                  <a:noFill/>
                </a:ln>
                <a:solidFill>
                  <a:srgbClr val="FF33CC"/>
                </a:solidFill>
                <a:effectLst/>
                <a:uLnTx/>
                <a:uFillTx/>
                <a:latin typeface="+mj-lt"/>
                <a:ea typeface="宋体"/>
                <a:cs typeface="+mn-cs"/>
                <a:sym typeface="Wingdings" panose="05000000000000000000" pitchFamily="2" charset="2"/>
              </a:rPr>
              <a:t></a:t>
            </a:r>
            <a:r>
              <a:rPr kumimoji="1" lang="zh-CN" altLang="en-US" sz="2800" b="0" i="0" u="none" strike="noStrike" kern="0" cap="none" spc="0" normalizeH="0" baseline="0" noProof="0" dirty="0">
                <a:ln>
                  <a:noFill/>
                </a:ln>
                <a:solidFill>
                  <a:srgbClr val="000099"/>
                </a:solidFill>
                <a:effectLst/>
                <a:uLnTx/>
                <a:uFillTx/>
                <a:latin typeface="+mj-lt"/>
                <a:ea typeface="宋体"/>
                <a:cs typeface="+mn-cs"/>
                <a:sym typeface="Wingdings" panose="05000000000000000000" pitchFamily="2" charset="2"/>
              </a:rPr>
              <a:t>  软实时系统</a:t>
            </a:r>
          </a:p>
        </p:txBody>
      </p:sp>
      <p:sp>
        <p:nvSpPr>
          <p:cNvPr id="13" name="矩形 12"/>
          <p:cNvSpPr/>
          <p:nvPr/>
        </p:nvSpPr>
        <p:spPr>
          <a:xfrm>
            <a:off x="3119576" y="457855"/>
            <a:ext cx="3057247" cy="523220"/>
          </a:xfrm>
          <a:prstGeom prst="rect">
            <a:avLst/>
          </a:prstGeom>
        </p:spPr>
        <p:txBody>
          <a:bodyPr wrap="none">
            <a:spAutoFit/>
          </a:bodyPr>
          <a:lstStyle/>
          <a:p>
            <a:pPr eaLnBrk="0" fontAlgn="base" hangingPunct="0">
              <a:spcBef>
                <a:spcPct val="0"/>
              </a:spcBef>
              <a:spcAft>
                <a:spcPct val="0"/>
              </a:spcAft>
            </a:pPr>
            <a:r>
              <a:rPr lang="zh-CN" altLang="en-US" sz="2800" dirty="0">
                <a:solidFill>
                  <a:srgbClr val="C00000"/>
                </a:solidFill>
                <a:latin typeface="+mj-lt"/>
              </a:rPr>
              <a:t>实时系统基本设计</a:t>
            </a:r>
            <a:endParaRPr lang="zh-CN" altLang="en-US" sz="2800" dirty="0">
              <a:solidFill>
                <a:srgbClr val="000000"/>
              </a:solidFill>
              <a:latin typeface="+mj-lt"/>
            </a:endParaRPr>
          </a:p>
        </p:txBody>
      </p:sp>
    </p:spTree>
    <p:extLst>
      <p:ext uri="{BB962C8B-B14F-4D97-AF65-F5344CB8AC3E}">
        <p14:creationId xmlns:p14="http://schemas.microsoft.com/office/powerpoint/2010/main" val="1014452888"/>
      </p:ext>
    </p:extLst>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5</a:t>
            </a:fld>
            <a:endParaRPr lang="zh-CN" altLang="en-US" dirty="0"/>
          </a:p>
        </p:txBody>
      </p:sp>
      <p:sp>
        <p:nvSpPr>
          <p:cNvPr id="21" name="Rectangle 17"/>
          <p:cNvSpPr txBox="1">
            <a:spLocks noChangeArrowheads="1"/>
          </p:cNvSpPr>
          <p:nvPr/>
        </p:nvSpPr>
        <p:spPr bwMode="auto">
          <a:xfrm>
            <a:off x="685800" y="2445086"/>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Arial"/>
                <a:ea typeface="宋体"/>
              </a:rPr>
              <a:t>优点在于：</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Arial"/>
                <a:ea typeface="宋体"/>
              </a:rPr>
              <a:t>最简单的结构；</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Arial"/>
                <a:ea typeface="宋体"/>
              </a:rPr>
              <a:t>结构中不存在中断，没有数据共享；</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Arial"/>
                <a:ea typeface="宋体"/>
              </a:rPr>
              <a:t>主循环简单地依次检查每个</a:t>
            </a:r>
            <a:r>
              <a:rPr kumimoji="1" lang="en-US" altLang="zh-CN" sz="2000" b="0" i="0" u="none" strike="noStrike" kern="0" cap="none" spc="0" normalizeH="0" baseline="0" noProof="0" dirty="0">
                <a:ln>
                  <a:noFill/>
                </a:ln>
                <a:solidFill>
                  <a:srgbClr val="FF00FF"/>
                </a:solidFill>
                <a:effectLst/>
                <a:uLnTx/>
                <a:uFillTx/>
                <a:latin typeface="Arial"/>
                <a:ea typeface="宋体"/>
              </a:rPr>
              <a:t>I/O</a:t>
            </a:r>
            <a:r>
              <a:rPr kumimoji="1" lang="zh-CN" altLang="en-US" sz="2000" b="0" i="0" u="none" strike="noStrike" kern="0" cap="none" spc="0" normalizeH="0" baseline="0" noProof="0" dirty="0">
                <a:ln>
                  <a:noFill/>
                </a:ln>
                <a:solidFill>
                  <a:srgbClr val="FF00FF"/>
                </a:solidFill>
                <a:effectLst/>
                <a:uLnTx/>
                <a:uFillTx/>
                <a:latin typeface="Arial"/>
                <a:ea typeface="宋体"/>
              </a:rPr>
              <a:t>设备，为其提供服务；</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Arial"/>
                <a:ea typeface="宋体"/>
              </a:rPr>
              <a:t>缺点</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Arial"/>
                <a:ea typeface="宋体"/>
              </a:rPr>
              <a:t>不同</a:t>
            </a:r>
            <a:r>
              <a:rPr kumimoji="1" lang="en-US" altLang="zh-CN" sz="2000" b="0" i="0" u="none" strike="noStrike" kern="0" cap="none" spc="0" normalizeH="0" baseline="0" noProof="0" dirty="0">
                <a:ln>
                  <a:noFill/>
                </a:ln>
                <a:solidFill>
                  <a:srgbClr val="FF00FF"/>
                </a:solidFill>
                <a:effectLst/>
                <a:uLnTx/>
                <a:uFillTx/>
                <a:latin typeface="Arial"/>
                <a:ea typeface="宋体"/>
              </a:rPr>
              <a:t>I/O</a:t>
            </a:r>
            <a:r>
              <a:rPr kumimoji="1" lang="zh-CN" altLang="en-US" sz="2000" b="0" i="0" u="none" strike="noStrike" kern="0" cap="none" spc="0" normalizeH="0" baseline="0" noProof="0" dirty="0">
                <a:ln>
                  <a:noFill/>
                </a:ln>
                <a:solidFill>
                  <a:srgbClr val="FF00FF"/>
                </a:solidFill>
                <a:effectLst/>
                <a:uLnTx/>
                <a:uFillTx/>
                <a:latin typeface="Arial"/>
                <a:ea typeface="宋体"/>
              </a:rPr>
              <a:t>要求不同的响应速度，轮转结构很难保证；</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Arial"/>
                <a:ea typeface="宋体"/>
              </a:rPr>
              <a:t>当分支处理时间达到数秒级时，操作响应变慢；</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Arial"/>
                <a:ea typeface="宋体"/>
              </a:rPr>
              <a:t>设备增加，时间片将可能变小，单个分支响应变慢；</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en-US" altLang="zh-CN" sz="2000" b="0" i="0" u="none" strike="noStrike" kern="0" cap="none" spc="0" normalizeH="0" baseline="0" noProof="0" dirty="0">
                <a:ln>
                  <a:noFill/>
                </a:ln>
                <a:solidFill>
                  <a:srgbClr val="FF00FF"/>
                </a:solidFill>
                <a:effectLst/>
                <a:uLnTx/>
                <a:uFillTx/>
                <a:latin typeface="Arial"/>
                <a:ea typeface="宋体"/>
              </a:rPr>
              <a:t>CPU</a:t>
            </a:r>
            <a:r>
              <a:rPr kumimoji="1" lang="zh-CN" altLang="en-US" sz="2000" b="0" i="0" u="none" strike="noStrike" kern="0" cap="none" spc="0" normalizeH="0" baseline="0" noProof="0" dirty="0">
                <a:ln>
                  <a:noFill/>
                </a:ln>
                <a:solidFill>
                  <a:srgbClr val="FF00FF"/>
                </a:solidFill>
                <a:effectLst/>
                <a:uLnTx/>
                <a:uFillTx/>
                <a:latin typeface="Arial"/>
                <a:ea typeface="宋体"/>
              </a:rPr>
              <a:t>全速运行，功耗大</a:t>
            </a:r>
            <a:r>
              <a:rPr kumimoji="1" lang="zh-CN" altLang="en-US" sz="2000" b="0" i="0" u="none" strike="noStrike" kern="0" cap="none" spc="0" normalizeH="0" baseline="0" noProof="0" dirty="0">
                <a:ln>
                  <a:noFill/>
                </a:ln>
                <a:solidFill>
                  <a:srgbClr val="3333FF"/>
                </a:solidFill>
                <a:effectLst/>
                <a:uLnTx/>
                <a:uFillTx/>
                <a:latin typeface="Arial"/>
                <a:ea typeface="宋体"/>
                <a:sym typeface="Wingdings" pitchFamily="2" charset="2"/>
              </a:rPr>
              <a:t></a:t>
            </a:r>
            <a:r>
              <a:rPr kumimoji="1" lang="zh-CN" altLang="en-US" sz="2000" b="0" i="0" u="none" strike="noStrike" kern="0" cap="none" spc="0" normalizeH="0" baseline="0" noProof="0" dirty="0">
                <a:ln>
                  <a:noFill/>
                </a:ln>
                <a:solidFill>
                  <a:srgbClr val="FF00FF"/>
                </a:solidFill>
                <a:effectLst/>
                <a:uLnTx/>
                <a:uFillTx/>
                <a:latin typeface="Arial"/>
                <a:ea typeface="宋体"/>
                <a:sym typeface="Wingdings" pitchFamily="2" charset="2"/>
              </a:rPr>
              <a:t>电池供电系统难以承受；</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Arial"/>
                <a:ea typeface="宋体"/>
                <a:sym typeface="Wingdings" pitchFamily="2" charset="2"/>
              </a:rPr>
              <a:t>主要应用在是较为简单的系统</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Arial"/>
                <a:ea typeface="宋体"/>
              </a:rPr>
              <a:t>如微波炉、电话机、智能玩具等</a:t>
            </a:r>
            <a:endParaRPr kumimoji="1" lang="zh-CN" altLang="en-US" sz="2000" b="0" i="0" u="none" strike="noStrike" kern="0" cap="none" spc="0" normalizeH="0" baseline="0" noProof="0" dirty="0">
              <a:ln>
                <a:noFill/>
              </a:ln>
              <a:solidFill>
                <a:srgbClr val="FF00FF"/>
              </a:solidFill>
              <a:effectLst/>
              <a:uLnTx/>
              <a:uFillTx/>
              <a:latin typeface="Arial"/>
              <a:ea typeface="宋体"/>
              <a:sym typeface="Wingdings" pitchFamily="2" charset="2"/>
            </a:endParaRPr>
          </a:p>
        </p:txBody>
      </p:sp>
      <p:sp>
        <p:nvSpPr>
          <p:cNvPr id="22" name="AutoShape 18"/>
          <p:cNvSpPr>
            <a:spLocks noChangeArrowheads="1"/>
          </p:cNvSpPr>
          <p:nvPr/>
        </p:nvSpPr>
        <p:spPr bwMode="auto">
          <a:xfrm>
            <a:off x="2810207" y="762001"/>
            <a:ext cx="6285374" cy="1683086"/>
          </a:xfrm>
          <a:prstGeom prst="roundRect">
            <a:avLst>
              <a:gd name="adj" fmla="val 4972"/>
            </a:avLst>
          </a:prstGeom>
          <a:solidFill>
            <a:srgbClr val="FFFFFF"/>
          </a:solidFill>
          <a:ln w="9525">
            <a:solidFill>
              <a:srgbClr val="C0C0C0"/>
            </a:solidFill>
            <a:round/>
            <a:headEnd/>
            <a:tailEnd/>
          </a:ln>
        </p:spPr>
        <p:txBody>
          <a:bodyPr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0" i="0" u="none" strike="noStrike" kern="0" cap="none" spc="0" normalizeH="0" baseline="0" noProof="0" dirty="0">
                <a:ln>
                  <a:noFill/>
                </a:ln>
                <a:solidFill>
                  <a:srgbClr val="3333FF"/>
                </a:solidFill>
                <a:effectLst/>
                <a:uLnTx/>
                <a:uFillTx/>
                <a:latin typeface="Arial" panose="020B0604020202020204" pitchFamily="34" charset="0"/>
                <a:ea typeface="华文行楷" panose="02010800040101010101" pitchFamily="2" charset="-122"/>
              </a:rPr>
              <a:t>什么是轮转结构？</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dirty="0">
              <a:ln>
                <a:noFill/>
              </a:ln>
              <a:solidFill>
                <a:srgbClr val="3333FF"/>
              </a:solidFill>
              <a:effectLst/>
              <a:uLnTx/>
              <a:uFillTx/>
              <a:latin typeface="Arial" panose="020B0604020202020204" pitchFamily="34" charset="0"/>
              <a:ea typeface="华文行楷" panose="02010800040101010101" pitchFamily="2" charset="-122"/>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rPr>
              <a:t>    </a:t>
            </a:r>
            <a:r>
              <a:rPr kumimoji="0" lang="zh-CN" altLang="en-US" sz="2400" b="1" i="0" u="none" strike="noStrike" kern="0" cap="none" spc="0" normalizeH="0" baseline="0" noProof="0" dirty="0">
                <a:ln>
                  <a:noFill/>
                </a:ln>
                <a:solidFill>
                  <a:srgbClr val="CC0000"/>
                </a:solidFill>
                <a:effectLst/>
                <a:uLnTx/>
                <a:uFillTx/>
                <a:latin typeface="Arial" panose="020B0604020202020204" pitchFamily="34" charset="0"/>
                <a:ea typeface="华文行楷" panose="02010800040101010101" pitchFamily="2" charset="-122"/>
              </a:rPr>
              <a:t>软件中仅有一个循环结构的代码在执行，该段循环代码顺序查询条件，执行相应分支。</a:t>
            </a:r>
          </a:p>
        </p:txBody>
      </p:sp>
      <p:sp>
        <p:nvSpPr>
          <p:cNvPr id="23" name="Rectangle 2"/>
          <p:cNvSpPr txBox="1">
            <a:spLocks noChangeArrowheads="1"/>
          </p:cNvSpPr>
          <p:nvPr/>
        </p:nvSpPr>
        <p:spPr bwMode="auto">
          <a:xfrm>
            <a:off x="609600" y="533400"/>
            <a:ext cx="8229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FF"/>
                </a:solidFill>
                <a:effectLst/>
                <a:uLnTx/>
                <a:uFillTx/>
                <a:latin typeface="Arial"/>
                <a:ea typeface="黑体"/>
                <a:cs typeface="+mj-cs"/>
              </a:rPr>
              <a:t>（</a:t>
            </a:r>
            <a:r>
              <a:rPr kumimoji="0" lang="en-US" altLang="zh-CN" sz="2400" b="0" i="0" u="none" strike="noStrike" kern="0" cap="none" spc="0" normalizeH="0" baseline="0" noProof="0" dirty="0">
                <a:ln>
                  <a:noFill/>
                </a:ln>
                <a:solidFill>
                  <a:srgbClr val="0000FF"/>
                </a:solidFill>
                <a:effectLst/>
                <a:uLnTx/>
                <a:uFillTx/>
                <a:latin typeface="Arial"/>
                <a:ea typeface="黑体"/>
                <a:cs typeface="+mj-cs"/>
              </a:rPr>
              <a:t>1</a:t>
            </a:r>
            <a:r>
              <a:rPr kumimoji="0" lang="zh-CN" altLang="en-US" sz="2400" b="0" i="0" u="none" strike="noStrike" kern="0" cap="none" spc="0" normalizeH="0" baseline="0" noProof="0" dirty="0">
                <a:ln>
                  <a:noFill/>
                </a:ln>
                <a:solidFill>
                  <a:srgbClr val="0000FF"/>
                </a:solidFill>
                <a:effectLst/>
                <a:uLnTx/>
                <a:uFillTx/>
                <a:latin typeface="Arial"/>
                <a:ea typeface="黑体"/>
                <a:cs typeface="+mj-cs"/>
              </a:rPr>
              <a:t>）轮转结构</a:t>
            </a:r>
          </a:p>
        </p:txBody>
      </p:sp>
    </p:spTree>
    <p:extLst>
      <p:ext uri="{BB962C8B-B14F-4D97-AF65-F5344CB8AC3E}">
        <p14:creationId xmlns:p14="http://schemas.microsoft.com/office/powerpoint/2010/main" val="244139990"/>
      </p:ext>
    </p:extLst>
  </p:cSld>
  <p:clrMapOvr>
    <a:masterClrMapping/>
  </p:clrMapOvr>
  <p:transition spd="med">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50</a:t>
            </a:fld>
            <a:endParaRPr lang="zh-CN" altLang="en-US" dirty="0"/>
          </a:p>
        </p:txBody>
      </p:sp>
      <p:sp>
        <p:nvSpPr>
          <p:cNvPr id="7" name="Rectangle 2"/>
          <p:cNvSpPr txBox="1">
            <a:spLocks noChangeArrowheads="1"/>
          </p:cNvSpPr>
          <p:nvPr/>
        </p:nvSpPr>
        <p:spPr bwMode="auto">
          <a:xfrm>
            <a:off x="609600" y="609600"/>
            <a:ext cx="8229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a:ln>
                  <a:noFill/>
                </a:ln>
                <a:solidFill>
                  <a:srgbClr val="C00000"/>
                </a:solidFill>
                <a:effectLst/>
                <a:uLnTx/>
                <a:uFillTx/>
                <a:latin typeface="Arial"/>
                <a:ea typeface="黑体"/>
                <a:cs typeface="+mj-cs"/>
              </a:rPr>
              <a:t>基本原理</a:t>
            </a:r>
          </a:p>
        </p:txBody>
      </p:sp>
      <p:sp>
        <p:nvSpPr>
          <p:cNvPr id="8" name="Rectangle 3"/>
          <p:cNvSpPr txBox="1">
            <a:spLocks noChangeArrowheads="1"/>
          </p:cNvSpPr>
          <p:nvPr/>
        </p:nvSpPr>
        <p:spPr bwMode="auto">
          <a:xfrm>
            <a:off x="609600" y="1295400"/>
            <a:ext cx="80772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dirty="0">
                <a:ln>
                  <a:noFill/>
                </a:ln>
                <a:solidFill>
                  <a:srgbClr val="000099"/>
                </a:solidFill>
                <a:effectLst/>
                <a:uLnTx/>
                <a:uFillTx/>
                <a:latin typeface="Arial"/>
                <a:ea typeface="宋体"/>
                <a:cs typeface="+mn-cs"/>
              </a:rPr>
              <a:t>讨论的相关原理和概念在嵌入式系统中广泛应用</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dirty="0">
                <a:ln>
                  <a:noFill/>
                </a:ln>
                <a:solidFill>
                  <a:srgbClr val="000099"/>
                </a:solidFill>
                <a:effectLst/>
                <a:uLnTx/>
                <a:uFillTx/>
                <a:latin typeface="Arial"/>
                <a:ea typeface="宋体"/>
                <a:cs typeface="+mn-cs"/>
              </a:rPr>
              <a:t>通用的操作过程</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FF00FF"/>
                </a:solidFill>
                <a:effectLst/>
                <a:uLnTx/>
                <a:uFillTx/>
                <a:latin typeface="Arial"/>
                <a:ea typeface="宋体"/>
              </a:rPr>
              <a:t>在时间片到来之前或者外部事件响应之前，系统通常处于等待状态；</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FF00FF"/>
                </a:solidFill>
                <a:effectLst/>
                <a:uLnTx/>
                <a:uFillTx/>
                <a:latin typeface="Arial"/>
                <a:ea typeface="宋体"/>
              </a:rPr>
              <a:t>外部事件通常引发中断，或通过一个硬件时间发生器来产生时间片，从而引起中断；</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FF00FF"/>
                </a:solidFill>
                <a:effectLst/>
                <a:uLnTx/>
                <a:uFillTx/>
                <a:latin typeface="Arial"/>
                <a:ea typeface="宋体"/>
              </a:rPr>
              <a:t>嵌入式系统设计应让</a:t>
            </a:r>
            <a:r>
              <a:rPr kumimoji="1" lang="en-US" altLang="zh-CN" sz="2400" b="0" i="0" u="none" strike="noStrike" kern="0" cap="none" spc="0" normalizeH="0" baseline="0" noProof="0" dirty="0">
                <a:ln>
                  <a:noFill/>
                </a:ln>
                <a:solidFill>
                  <a:srgbClr val="FF00FF"/>
                </a:solidFill>
                <a:effectLst/>
                <a:uLnTx/>
                <a:uFillTx/>
                <a:latin typeface="Arial"/>
                <a:ea typeface="宋体"/>
              </a:rPr>
              <a:t>RTOS</a:t>
            </a:r>
            <a:r>
              <a:rPr kumimoji="1" lang="zh-CN" altLang="en-US" sz="2400" b="0" i="0" u="none" strike="noStrike" kern="0" cap="none" spc="0" normalizeH="0" baseline="0" noProof="0" dirty="0">
                <a:ln>
                  <a:noFill/>
                </a:ln>
                <a:solidFill>
                  <a:srgbClr val="FF00FF"/>
                </a:solidFill>
                <a:effectLst/>
                <a:uLnTx/>
                <a:uFillTx/>
                <a:latin typeface="Arial"/>
                <a:ea typeface="宋体"/>
              </a:rPr>
              <a:t>中的每个任务大多数时间处在阻塞状态上，等待中断或其它任务告知要做的工作；</a:t>
            </a:r>
          </a:p>
        </p:txBody>
      </p:sp>
    </p:spTree>
    <p:extLst>
      <p:ext uri="{BB962C8B-B14F-4D97-AF65-F5344CB8AC3E}">
        <p14:creationId xmlns:p14="http://schemas.microsoft.com/office/powerpoint/2010/main" val="2476716545"/>
      </p:ext>
    </p:extLst>
  </p:cSld>
  <p:clrMapOvr>
    <a:masterClrMapping/>
  </p:clrMapOvr>
  <p:transition spd="med">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51</a:t>
            </a:fld>
            <a:endParaRPr lang="zh-CN" altLang="en-US" dirty="0"/>
          </a:p>
        </p:txBody>
      </p:sp>
      <p:pic>
        <p:nvPicPr>
          <p:cNvPr id="5" name="图片 4"/>
          <p:cNvPicPr>
            <a:picLocks noChangeAspect="1"/>
          </p:cNvPicPr>
          <p:nvPr/>
        </p:nvPicPr>
        <p:blipFill>
          <a:blip r:embed="rId2"/>
          <a:stretch>
            <a:fillRect/>
          </a:stretch>
        </p:blipFill>
        <p:spPr>
          <a:xfrm>
            <a:off x="1479827" y="2191477"/>
            <a:ext cx="6601010" cy="3292865"/>
          </a:xfrm>
          <a:prstGeom prst="rect">
            <a:avLst/>
          </a:prstGeom>
        </p:spPr>
      </p:pic>
    </p:spTree>
    <p:extLst>
      <p:ext uri="{BB962C8B-B14F-4D97-AF65-F5344CB8AC3E}">
        <p14:creationId xmlns:p14="http://schemas.microsoft.com/office/powerpoint/2010/main" val="861574248"/>
      </p:ext>
    </p:extLst>
  </p:cSld>
  <p:clrMapOvr>
    <a:masterClrMapping/>
  </p:clrMapOvr>
  <p:transition spd="med">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52</a:t>
            </a:fld>
            <a:endParaRPr lang="zh-CN" altLang="en-US" dirty="0"/>
          </a:p>
        </p:txBody>
      </p:sp>
      <p:sp>
        <p:nvSpPr>
          <p:cNvPr id="7"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9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outerShdw blurRad="38100" dist="38100" dir="2700000" algn="tl">
                    <a:srgbClr val="C0C0C0"/>
                  </a:outerShdw>
                </a:effectLst>
                <a:uLnTx/>
                <a:uFillTx/>
                <a:latin typeface="+mj-lt"/>
                <a:ea typeface="宋体"/>
              </a:rPr>
              <a:t>任务数量规划</a:t>
            </a:r>
          </a:p>
          <a:p>
            <a:pPr marL="742950" marR="0" lvl="1" indent="-285750" algn="just" defTabSz="914400" rtl="0" eaLnBrk="1" fontAlgn="base" latinLnBrk="0" hangingPunct="1">
              <a:lnSpc>
                <a:spcPct val="9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outerShdw blurRad="38100" dist="38100" dir="2700000" algn="tl">
                    <a:srgbClr val="C0C0C0"/>
                  </a:outerShdw>
                </a:effectLst>
                <a:uLnTx/>
                <a:uFillTx/>
                <a:latin typeface="+mj-lt"/>
                <a:ea typeface="宋体"/>
              </a:rPr>
              <a:t>嵌入式系统设计的一个首要任务是将系统的工作划分为</a:t>
            </a:r>
            <a:r>
              <a:rPr kumimoji="1" lang="en-US" altLang="zh-CN" sz="2400" b="0" i="0" u="none" strike="noStrike" kern="0" cap="none" spc="0" normalizeH="0" baseline="0" noProof="0">
                <a:ln>
                  <a:noFill/>
                </a:ln>
                <a:solidFill>
                  <a:srgbClr val="FF00FF"/>
                </a:solidFill>
                <a:effectLst>
                  <a:outerShdw blurRad="38100" dist="38100" dir="2700000" algn="tl">
                    <a:srgbClr val="C0C0C0"/>
                  </a:outerShdw>
                </a:effectLst>
                <a:uLnTx/>
                <a:uFillTx/>
                <a:latin typeface="+mj-lt"/>
                <a:ea typeface="宋体"/>
              </a:rPr>
              <a:t>RTOS</a:t>
            </a:r>
            <a:r>
              <a:rPr kumimoji="1" lang="zh-CN" altLang="en-US" sz="2400" b="0" i="0" u="none" strike="noStrike" kern="0" cap="none" spc="0" normalizeH="0" baseline="0" noProof="0">
                <a:ln>
                  <a:noFill/>
                </a:ln>
                <a:solidFill>
                  <a:srgbClr val="FF00FF"/>
                </a:solidFill>
                <a:effectLst>
                  <a:outerShdw blurRad="38100" dist="38100" dir="2700000" algn="tl">
                    <a:srgbClr val="C0C0C0"/>
                  </a:outerShdw>
                </a:effectLst>
                <a:uLnTx/>
                <a:uFillTx/>
                <a:latin typeface="+mj-lt"/>
                <a:ea typeface="宋体"/>
              </a:rPr>
              <a:t>中的任务；</a:t>
            </a:r>
          </a:p>
          <a:p>
            <a:pPr marL="742950" marR="0" lvl="1" indent="-285750" algn="just" defTabSz="914400" rtl="0" eaLnBrk="1" fontAlgn="base" latinLnBrk="0" hangingPunct="1">
              <a:lnSpc>
                <a:spcPct val="9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outerShdw blurRad="38100" dist="38100" dir="2700000" algn="tl">
                    <a:srgbClr val="C0C0C0"/>
                  </a:outerShdw>
                </a:effectLst>
                <a:uLnTx/>
                <a:uFillTx/>
                <a:latin typeface="+mj-lt"/>
                <a:ea typeface="宋体"/>
              </a:rPr>
              <a:t>多少任务为宜？  任务少，任务粒度大；任务多，任务粒度小；</a:t>
            </a:r>
          </a:p>
          <a:p>
            <a:pPr marL="1143000" marR="0" lvl="2" indent="-228600" algn="just" defTabSz="914400" rtl="0" eaLnBrk="1" fontAlgn="base" latinLnBrk="0" hangingPunct="1">
              <a:lnSpc>
                <a:spcPct val="90000"/>
              </a:lnSpc>
              <a:spcBef>
                <a:spcPct val="10000"/>
              </a:spcBef>
              <a:spcAft>
                <a:spcPct val="10000"/>
              </a:spcAft>
              <a:buClr>
                <a:srgbClr val="0000FF"/>
              </a:buClr>
              <a:buSzPct val="90000"/>
              <a:buFont typeface="Wingdings" pitchFamily="2" charset="2"/>
              <a:buChar char="o"/>
              <a:tabLst/>
              <a:defRPr/>
            </a:pPr>
            <a:r>
              <a:rPr kumimoji="1" lang="zh-CN" altLang="en-US" sz="2400" b="0" i="0" u="none" strike="noStrike" kern="0" cap="none" spc="0" normalizeH="0" baseline="0" noProof="0">
                <a:ln>
                  <a:noFill/>
                </a:ln>
                <a:solidFill>
                  <a:srgbClr val="000000"/>
                </a:solidFill>
                <a:effectLst>
                  <a:outerShdw blurRad="38100" dist="38100" dir="2700000" algn="tl">
                    <a:srgbClr val="C0C0C0"/>
                  </a:outerShdw>
                </a:effectLst>
                <a:uLnTx/>
                <a:uFillTx/>
                <a:latin typeface="+mj-lt"/>
                <a:ea typeface="宋体"/>
              </a:rPr>
              <a:t>任务越多，越容易控制不同部分的响应时间，如划分优先级；</a:t>
            </a:r>
          </a:p>
          <a:p>
            <a:pPr marL="1143000" marR="0" lvl="2" indent="-228600" algn="just" defTabSz="914400" rtl="0" eaLnBrk="1" fontAlgn="base" latinLnBrk="0" hangingPunct="1">
              <a:lnSpc>
                <a:spcPct val="90000"/>
              </a:lnSpc>
              <a:spcBef>
                <a:spcPct val="10000"/>
              </a:spcBef>
              <a:spcAft>
                <a:spcPct val="10000"/>
              </a:spcAft>
              <a:buClr>
                <a:srgbClr val="0000FF"/>
              </a:buClr>
              <a:buSzPct val="90000"/>
              <a:buFont typeface="Wingdings" pitchFamily="2" charset="2"/>
              <a:buChar char="o"/>
              <a:tabLst/>
              <a:defRPr/>
            </a:pPr>
            <a:r>
              <a:rPr kumimoji="1" lang="zh-CN" altLang="en-US" sz="2400" b="0" i="0" u="none" strike="noStrike" kern="0" cap="none" spc="0" normalizeH="0" baseline="0" noProof="0">
                <a:ln>
                  <a:noFill/>
                </a:ln>
                <a:solidFill>
                  <a:srgbClr val="000000"/>
                </a:solidFill>
                <a:effectLst>
                  <a:outerShdw blurRad="38100" dist="38100" dir="2700000" algn="tl">
                    <a:srgbClr val="C0C0C0"/>
                  </a:outerShdw>
                </a:effectLst>
                <a:uLnTx/>
                <a:uFillTx/>
                <a:latin typeface="+mj-lt"/>
                <a:ea typeface="宋体"/>
              </a:rPr>
              <a:t>任务越多，模块化程度越高，结构越清晰；</a:t>
            </a:r>
          </a:p>
          <a:p>
            <a:pPr marL="1143000" marR="0" lvl="2" indent="-228600" algn="just" defTabSz="914400" rtl="0" eaLnBrk="1" fontAlgn="base" latinLnBrk="0" hangingPunct="1">
              <a:lnSpc>
                <a:spcPct val="90000"/>
              </a:lnSpc>
              <a:spcBef>
                <a:spcPct val="10000"/>
              </a:spcBef>
              <a:spcAft>
                <a:spcPct val="10000"/>
              </a:spcAft>
              <a:buClr>
                <a:srgbClr val="0000FF"/>
              </a:buClr>
              <a:buSzPct val="90000"/>
              <a:buFont typeface="Wingdings" pitchFamily="2" charset="2"/>
              <a:buChar char="o"/>
              <a:tabLst/>
              <a:defRPr/>
            </a:pPr>
            <a:r>
              <a:rPr kumimoji="1" lang="zh-CN" altLang="en-US" sz="2400" b="0" i="0" u="none" strike="noStrike" kern="0" cap="none" spc="0" normalizeH="0" baseline="0" noProof="0">
                <a:ln>
                  <a:noFill/>
                </a:ln>
                <a:solidFill>
                  <a:srgbClr val="000000"/>
                </a:solidFill>
                <a:effectLst>
                  <a:outerShdw blurRad="38100" dist="38100" dir="2700000" algn="tl">
                    <a:srgbClr val="C0C0C0"/>
                  </a:outerShdw>
                </a:effectLst>
                <a:uLnTx/>
                <a:uFillTx/>
                <a:latin typeface="+mj-lt"/>
                <a:ea typeface="宋体"/>
              </a:rPr>
              <a:t>任务越多，任务的功能越单一，易于优化、维护和管理；</a:t>
            </a:r>
          </a:p>
          <a:p>
            <a:pPr marL="1143000" marR="0" lvl="2" indent="-228600" algn="just" defTabSz="914400" rtl="0" eaLnBrk="1" fontAlgn="base" latinLnBrk="0" hangingPunct="1">
              <a:lnSpc>
                <a:spcPct val="90000"/>
              </a:lnSpc>
              <a:spcBef>
                <a:spcPct val="10000"/>
              </a:spcBef>
              <a:spcAft>
                <a:spcPct val="10000"/>
              </a:spcAft>
              <a:buClr>
                <a:srgbClr val="0000FF"/>
              </a:buClr>
              <a:buSzPct val="90000"/>
              <a:buFont typeface="Wingdings" pitchFamily="2" charset="2"/>
              <a:buChar char="o"/>
              <a:tabLst/>
              <a:defRPr/>
            </a:pPr>
            <a:r>
              <a:rPr kumimoji="1" lang="zh-CN" altLang="en-US" sz="2800" b="0" i="0" u="none" strike="noStrike" kern="0" cap="none" spc="0" normalizeH="0" baseline="0" noProof="0">
                <a:ln>
                  <a:noFill/>
                </a:ln>
                <a:solidFill>
                  <a:srgbClr val="FF0000"/>
                </a:solidFill>
                <a:effectLst>
                  <a:outerShdw blurRad="38100" dist="38100" dir="2700000" algn="tl">
                    <a:srgbClr val="C0C0C0"/>
                  </a:outerShdw>
                </a:effectLst>
                <a:uLnTx/>
                <a:uFillTx/>
                <a:latin typeface="+mj-lt"/>
                <a:ea typeface="华文行楷" panose="02010800040101010101" pitchFamily="2" charset="-122"/>
              </a:rPr>
              <a:t>是不是任务越多越好？</a:t>
            </a:r>
          </a:p>
        </p:txBody>
      </p:sp>
      <p:sp>
        <p:nvSpPr>
          <p:cNvPr id="10" name="AutoShape 49"/>
          <p:cNvSpPr>
            <a:spLocks noChangeArrowheads="1"/>
          </p:cNvSpPr>
          <p:nvPr/>
        </p:nvSpPr>
        <p:spPr bwMode="auto">
          <a:xfrm>
            <a:off x="609600" y="5644217"/>
            <a:ext cx="8468699" cy="824845"/>
          </a:xfrm>
          <a:prstGeom prst="roundRect">
            <a:avLst>
              <a:gd name="adj" fmla="val 4167"/>
            </a:avLst>
          </a:prstGeom>
          <a:solidFill>
            <a:srgbClr val="FFFFFF"/>
          </a:solidFill>
          <a:ln w="9525">
            <a:solidFill>
              <a:srgbClr val="FF00FF"/>
            </a:solidFill>
            <a:round/>
            <a:headEnd/>
            <a:tailEnd/>
          </a:ln>
        </p:spPr>
        <p:txBody>
          <a:bodyPr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3333FF"/>
                </a:solidFill>
                <a:effectLst/>
                <a:uLnTx/>
                <a:uFillTx/>
                <a:latin typeface="+mj-lt"/>
                <a:ea typeface="宋体" panose="02010600030101010101" pitchFamily="2" charset="-122"/>
              </a:rPr>
              <a:t>要合理规划任务数量和任务的粒度，要结合系统功能、性能要求科学分析，同时以往的经验也是非常重要的！</a:t>
            </a:r>
          </a:p>
        </p:txBody>
      </p:sp>
    </p:spTree>
    <p:extLst>
      <p:ext uri="{BB962C8B-B14F-4D97-AF65-F5344CB8AC3E}">
        <p14:creationId xmlns:p14="http://schemas.microsoft.com/office/powerpoint/2010/main" val="3339681662"/>
      </p:ext>
    </p:extLst>
  </p:cSld>
  <p:clrMapOvr>
    <a:masterClrMapping/>
  </p:clrMapOvr>
  <p:transition spd="med">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53</a:t>
            </a:fld>
            <a:endParaRPr lang="zh-CN" altLang="en-US" dirty="0"/>
          </a:p>
        </p:txBody>
      </p:sp>
      <p:sp>
        <p:nvSpPr>
          <p:cNvPr id="7"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rPr>
              <a:t>为任务设定优先级</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对于有</a:t>
            </a:r>
            <a:r>
              <a:rPr kumimoji="1" lang="en-US" altLang="zh-CN" sz="2400" b="0" i="0" u="none" strike="noStrike" kern="0" cap="none" spc="0" normalizeH="0" baseline="0" noProof="0">
                <a:ln>
                  <a:noFill/>
                </a:ln>
                <a:solidFill>
                  <a:srgbClr val="FF00FF"/>
                </a:solidFill>
                <a:effectLst/>
                <a:uLnTx/>
                <a:uFillTx/>
                <a:latin typeface="+mj-lt"/>
                <a:ea typeface="宋体"/>
              </a:rPr>
              <a:t>RTOS</a:t>
            </a:r>
            <a:r>
              <a:rPr kumimoji="1" lang="zh-CN" altLang="en-US" sz="2400" b="0" i="0" u="none" strike="noStrike" kern="0" cap="none" spc="0" normalizeH="0" baseline="0" noProof="0">
                <a:ln>
                  <a:noFill/>
                </a:ln>
                <a:solidFill>
                  <a:srgbClr val="FF00FF"/>
                </a:solidFill>
                <a:effectLst/>
                <a:uLnTx/>
                <a:uFillTx/>
                <a:latin typeface="+mj-lt"/>
                <a:ea typeface="宋体"/>
              </a:rPr>
              <a:t>的系统而言，任务代码可以得到更好的控制，其主要原因就是为需要快速响应的任务赋予更高的优先级！</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rPr>
              <a:t>封装任务</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由于某些硬件可能由系统多个部分共享，也就存在被多个任务同时访问的可能，底层应该提供硬件访问的独立任务；</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如，显示任务，多个任务要进行数据显示时应该将数据发送到显示任务，而不是同时操作显存（这会引起显示混乱）；</a:t>
            </a:r>
            <a:endParaRPr kumimoji="1" lang="zh-CN" altLang="en-US" sz="2400" b="0" i="0" u="none" strike="noStrike" kern="0" cap="none" spc="0" normalizeH="0" baseline="0" noProof="0" dirty="0">
              <a:ln>
                <a:noFill/>
              </a:ln>
              <a:solidFill>
                <a:srgbClr val="FF00FF"/>
              </a:solidFill>
              <a:effectLst/>
              <a:uLnTx/>
              <a:uFillTx/>
              <a:latin typeface="+mj-lt"/>
              <a:ea typeface="宋体"/>
            </a:endParaRPr>
          </a:p>
        </p:txBody>
      </p:sp>
    </p:spTree>
    <p:extLst>
      <p:ext uri="{BB962C8B-B14F-4D97-AF65-F5344CB8AC3E}">
        <p14:creationId xmlns:p14="http://schemas.microsoft.com/office/powerpoint/2010/main" val="4269579195"/>
      </p:ext>
    </p:extLst>
  </p:cSld>
  <p:clrMapOvr>
    <a:masterClrMapping/>
  </p:clrMapOvr>
  <p:transition spd="med">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54</a:t>
            </a:fld>
            <a:endParaRPr lang="zh-CN" altLang="en-US" dirty="0"/>
          </a:p>
        </p:txBody>
      </p:sp>
      <p:sp>
        <p:nvSpPr>
          <p:cNvPr id="7"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Arial"/>
                <a:ea typeface="宋体"/>
                <a:cs typeface="+mn-cs"/>
              </a:rPr>
              <a:t>推荐的任务结构</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endParaRPr kumimoji="1" lang="en-US" altLang="zh-CN" sz="2400" b="0" i="0" u="none" strike="noStrike" kern="0" cap="none" spc="0" normalizeH="0" baseline="0" noProof="0">
              <a:ln>
                <a:noFill/>
              </a:ln>
              <a:solidFill>
                <a:srgbClr val="FF00FF"/>
              </a:solidFill>
              <a:effectLst/>
              <a:uLnTx/>
              <a:uFillTx/>
              <a:latin typeface="Arial"/>
              <a:ea typeface="宋体"/>
            </a:endParaRPr>
          </a:p>
        </p:txBody>
      </p:sp>
      <p:sp>
        <p:nvSpPr>
          <p:cNvPr id="8" name="Rectangle 4"/>
          <p:cNvSpPr>
            <a:spLocks noChangeArrowheads="1"/>
          </p:cNvSpPr>
          <p:nvPr/>
        </p:nvSpPr>
        <p:spPr bwMode="auto">
          <a:xfrm>
            <a:off x="3581400" y="990600"/>
            <a:ext cx="5181600" cy="5638800"/>
          </a:xfrm>
          <a:prstGeom prst="rect">
            <a:avLst/>
          </a:prstGeom>
          <a:solidFill>
            <a:srgbClr val="FFFFFF"/>
          </a:solidFill>
          <a:ln w="9525">
            <a:solidFill>
              <a:srgbClr val="969696"/>
            </a:solidFill>
            <a:miter lim="800000"/>
            <a:headEnd/>
            <a:tailEnd/>
          </a:ln>
        </p:spPr>
        <p:txBody>
          <a:bodyPr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vtaska.c </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FF9900"/>
                </a:solidFill>
                <a:effectLst/>
                <a:uLnTx/>
                <a:uFillTx/>
                <a:latin typeface="+mj-lt"/>
                <a:ea typeface="宋体" panose="02010600030101010101" pitchFamily="2" charset="-122"/>
              </a:rPr>
              <a:t>//</a:t>
            </a:r>
            <a:r>
              <a:rPr kumimoji="0" lang="zh-CN" altLang="en-US" sz="1800" b="0" i="0" u="none" strike="noStrike" kern="0" cap="none" spc="0" normalizeH="0" baseline="0" noProof="0">
                <a:ln>
                  <a:noFill/>
                </a:ln>
                <a:solidFill>
                  <a:srgbClr val="FF9900"/>
                </a:solidFill>
                <a:effectLst/>
                <a:uLnTx/>
                <a:uFillTx/>
                <a:latin typeface="+mj-lt"/>
                <a:ea typeface="宋体" panose="02010600030101010101" pitchFamily="2" charset="-122"/>
              </a:rPr>
              <a:t>声明私有静态数据</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9900"/>
              </a:solidFill>
              <a:effectLst/>
              <a:uLnTx/>
              <a:uFillTx/>
              <a:latin typeface="+mj-lt"/>
              <a:ea typeface="宋体" panose="02010600030101010101" pitchFamily="2" charset="-122"/>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void vTaskA (void){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	</a:t>
            </a:r>
            <a:r>
              <a:rPr kumimoji="0" lang="en-US" altLang="zh-CN" sz="1800" b="0" i="0" u="none" strike="noStrike" kern="0" cap="none" spc="0" normalizeH="0" baseline="0" noProof="0">
                <a:ln>
                  <a:noFill/>
                </a:ln>
                <a:solidFill>
                  <a:srgbClr val="FF9900"/>
                </a:solidFill>
                <a:effectLst/>
                <a:uLnTx/>
                <a:uFillTx/>
                <a:latin typeface="+mj-lt"/>
                <a:ea typeface="宋体" panose="02010600030101010101" pitchFamily="2" charset="-122"/>
              </a:rPr>
              <a:t>//</a:t>
            </a:r>
            <a:r>
              <a:rPr kumimoji="0" lang="zh-CN" altLang="en-US" sz="1800" b="0" i="0" u="none" strike="noStrike" kern="0" cap="none" spc="0" normalizeH="0" baseline="0" noProof="0">
                <a:ln>
                  <a:noFill/>
                </a:ln>
                <a:solidFill>
                  <a:srgbClr val="FF9900"/>
                </a:solidFill>
                <a:effectLst/>
                <a:uLnTx/>
                <a:uFillTx/>
                <a:latin typeface="+mj-lt"/>
                <a:ea typeface="宋体" panose="02010600030101010101" pitchFamily="2" charset="-122"/>
              </a:rPr>
              <a:t>声明更多的私有数据、静态数据、堆栈</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mj-lt"/>
                <a:ea typeface="宋体" panose="02010600030101010101" pitchFamily="2" charset="-122"/>
              </a:rPr>
              <a:t>	</a:t>
            </a: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a:t>
            </a:r>
            <a:r>
              <a:rPr kumimoji="0" lang="zh-CN" altLang="en-US" sz="1800" b="0" i="0" u="none" strike="noStrike" kern="0" cap="none" spc="0" normalizeH="0" baseline="0" noProof="0">
                <a:ln>
                  <a:noFill/>
                </a:ln>
                <a:solidFill>
                  <a:srgbClr val="000000"/>
                </a:solidFill>
                <a:effectLst/>
                <a:uLnTx/>
                <a:uFillTx/>
                <a:latin typeface="+mj-lt"/>
                <a:ea typeface="宋体" panose="02010600030101010101" pitchFamily="2" charset="-122"/>
              </a:rPr>
              <a:t>初始化代码</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mj-lt"/>
                <a:ea typeface="宋体" panose="02010600030101010101" pitchFamily="2" charset="-122"/>
              </a:rPr>
              <a:t>	</a:t>
            </a: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while (TRUE){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		</a:t>
            </a:r>
            <a:r>
              <a:rPr kumimoji="0" lang="en-US" altLang="zh-CN" sz="1800" b="0" i="0" u="none" strike="noStrike" kern="0" cap="none" spc="0" normalizeH="0" baseline="0" noProof="0">
                <a:ln>
                  <a:noFill/>
                </a:ln>
                <a:solidFill>
                  <a:srgbClr val="3333FF"/>
                </a:solidFill>
                <a:effectLst/>
                <a:uLnTx/>
                <a:uFillTx/>
                <a:latin typeface="+mj-lt"/>
                <a:ea typeface="宋体" panose="02010600030101010101" pitchFamily="2" charset="-122"/>
              </a:rPr>
              <a:t>//</a:t>
            </a:r>
            <a:r>
              <a:rPr kumimoji="0" lang="zh-CN" altLang="en-US" sz="1800" b="0" i="0" u="none" strike="noStrike" kern="0" cap="none" spc="0" normalizeH="0" baseline="0" noProof="0">
                <a:ln>
                  <a:noFill/>
                </a:ln>
                <a:solidFill>
                  <a:srgbClr val="3333FF"/>
                </a:solidFill>
                <a:effectLst/>
                <a:uLnTx/>
                <a:uFillTx/>
                <a:latin typeface="+mj-lt"/>
                <a:ea typeface="宋体" panose="02010600030101010101" pitchFamily="2" charset="-122"/>
              </a:rPr>
              <a:t>等待系统信号（队列消息等）</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mj-lt"/>
                <a:ea typeface="宋体" panose="02010600030101010101" pitchFamily="2" charset="-122"/>
              </a:rPr>
              <a:t>		</a:t>
            </a: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switch (//</a:t>
            </a:r>
            <a:r>
              <a:rPr kumimoji="0" lang="zh-CN" altLang="en-US" sz="1800" b="0" i="0" u="none" strike="noStrike" kern="0" cap="none" spc="0" normalizeH="0" baseline="0" noProof="0">
                <a:ln>
                  <a:noFill/>
                </a:ln>
                <a:solidFill>
                  <a:srgbClr val="000000"/>
                </a:solidFill>
                <a:effectLst/>
                <a:uLnTx/>
                <a:uFillTx/>
                <a:latin typeface="+mj-lt"/>
                <a:ea typeface="宋体" panose="02010600030101010101" pitchFamily="2" charset="-122"/>
              </a:rPr>
              <a:t>信号类型</a:t>
            </a: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			</a:t>
            </a:r>
            <a:r>
              <a:rPr kumimoji="0" lang="en-US" altLang="zh-CN" sz="1800" b="0" i="0" u="none" strike="noStrike" kern="0" cap="none" spc="0" normalizeH="0" baseline="0" noProof="0">
                <a:ln>
                  <a:noFill/>
                </a:ln>
                <a:solidFill>
                  <a:srgbClr val="339933"/>
                </a:solidFill>
                <a:effectLst/>
                <a:uLnTx/>
                <a:uFillTx/>
                <a:latin typeface="+mj-lt"/>
                <a:ea typeface="宋体" panose="02010600030101010101" pitchFamily="2" charset="-122"/>
              </a:rPr>
              <a:t>case //</a:t>
            </a:r>
            <a:r>
              <a:rPr kumimoji="0" lang="zh-CN" altLang="en-US" sz="1800" b="0" i="0" u="none" strike="noStrike" kern="0" cap="none" spc="0" normalizeH="0" baseline="0" noProof="0">
                <a:ln>
                  <a:noFill/>
                </a:ln>
                <a:solidFill>
                  <a:srgbClr val="339933"/>
                </a:solidFill>
                <a:effectLst/>
                <a:uLnTx/>
                <a:uFillTx/>
                <a:latin typeface="+mj-lt"/>
                <a:ea typeface="宋体" panose="02010600030101010101" pitchFamily="2" charset="-122"/>
              </a:rPr>
              <a:t>信号类型 </a:t>
            </a:r>
            <a:r>
              <a:rPr kumimoji="0" lang="en-US" altLang="zh-CN" sz="1800" b="0" i="0" u="none" strike="noStrike" kern="0" cap="none" spc="0" normalizeH="0" baseline="0" noProof="0">
                <a:ln>
                  <a:noFill/>
                </a:ln>
                <a:solidFill>
                  <a:srgbClr val="339933"/>
                </a:solidFill>
                <a:effectLst/>
                <a:uLnTx/>
                <a:uFillTx/>
                <a:latin typeface="+mj-lt"/>
                <a:ea typeface="宋体" panose="02010600030101010101" pitchFamily="2" charset="-122"/>
              </a:rPr>
              <a:t>1</a:t>
            </a:r>
            <a:r>
              <a:rPr kumimoji="0" lang="zh-CN" altLang="en-US" sz="1800" b="0" i="0" u="none" strike="noStrike" kern="0" cap="none" spc="0" normalizeH="0" baseline="0" noProof="0">
                <a:ln>
                  <a:noFill/>
                </a:ln>
                <a:solidFill>
                  <a:srgbClr val="339933"/>
                </a:solidFill>
                <a:effectLst/>
                <a:uLnTx/>
                <a:uFillTx/>
                <a:latin typeface="+mj-lt"/>
                <a:ea typeface="宋体" panose="02010600030101010101" pitchFamily="2" charset="-122"/>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339933"/>
                </a:solidFill>
                <a:effectLst/>
                <a:uLnTx/>
                <a:uFillTx/>
                <a:latin typeface="+mj-lt"/>
                <a:ea typeface="宋体" panose="02010600030101010101" pitchFamily="2" charset="-122"/>
              </a:rPr>
              <a:t>				</a:t>
            </a:r>
            <a:r>
              <a:rPr kumimoji="0" lang="en-US" altLang="zh-CN" sz="1800" b="0" i="0" u="none" strike="noStrike" kern="0" cap="none" spc="0" normalizeH="0" baseline="0" noProof="0">
                <a:ln>
                  <a:noFill/>
                </a:ln>
                <a:solidFill>
                  <a:srgbClr val="339933"/>
                </a:solidFill>
                <a:effectLst/>
                <a:uLnTx/>
                <a:uFillTx/>
                <a:latin typeface="+mj-lt"/>
                <a:ea typeface="宋体" panose="02010600030101010101" pitchFamily="2" charset="-122"/>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339933"/>
                </a:solidFill>
                <a:effectLst/>
                <a:uLnTx/>
                <a:uFillTx/>
                <a:latin typeface="+mj-lt"/>
                <a:ea typeface="宋体" panose="02010600030101010101" pitchFamily="2" charset="-122"/>
              </a:rPr>
              <a:t>				break;</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			</a:t>
            </a:r>
            <a:r>
              <a:rPr kumimoji="0" lang="en-US" altLang="zh-CN" sz="1800" b="0" i="0" u="none" strike="noStrike" kern="0" cap="none" spc="0" normalizeH="0" baseline="0" noProof="0">
                <a:ln>
                  <a:noFill/>
                </a:ln>
                <a:solidFill>
                  <a:srgbClr val="CC00CC"/>
                </a:solidFill>
                <a:effectLst/>
                <a:uLnTx/>
                <a:uFillTx/>
                <a:latin typeface="+mj-lt"/>
                <a:ea typeface="宋体" panose="02010600030101010101" pitchFamily="2" charset="-122"/>
              </a:rPr>
              <a:t>case //</a:t>
            </a:r>
            <a:r>
              <a:rPr kumimoji="0" lang="zh-CN" altLang="en-US" sz="1800" b="0" i="0" u="none" strike="noStrike" kern="0" cap="none" spc="0" normalizeH="0" baseline="0" noProof="0">
                <a:ln>
                  <a:noFill/>
                </a:ln>
                <a:solidFill>
                  <a:srgbClr val="CC00CC"/>
                </a:solidFill>
                <a:effectLst/>
                <a:uLnTx/>
                <a:uFillTx/>
                <a:latin typeface="+mj-lt"/>
                <a:ea typeface="宋体" panose="02010600030101010101" pitchFamily="2" charset="-122"/>
              </a:rPr>
              <a:t>信号类型 </a:t>
            </a:r>
            <a:r>
              <a:rPr kumimoji="0" lang="en-US" altLang="zh-CN" sz="1800" b="0" i="0" u="none" strike="noStrike" kern="0" cap="none" spc="0" normalizeH="0" baseline="0" noProof="0">
                <a:ln>
                  <a:noFill/>
                </a:ln>
                <a:solidFill>
                  <a:srgbClr val="CC00CC"/>
                </a:solidFill>
                <a:effectLst/>
                <a:uLnTx/>
                <a:uFillTx/>
                <a:latin typeface="+mj-lt"/>
                <a:ea typeface="宋体" panose="02010600030101010101" pitchFamily="2" charset="-122"/>
              </a:rPr>
              <a:t>2</a:t>
            </a:r>
            <a:r>
              <a:rPr kumimoji="0" lang="zh-CN" altLang="en-US" sz="1800" b="0" i="0" u="none" strike="noStrike" kern="0" cap="none" spc="0" normalizeH="0" baseline="0" noProof="0">
                <a:ln>
                  <a:noFill/>
                </a:ln>
                <a:solidFill>
                  <a:srgbClr val="CC00CC"/>
                </a:solidFill>
                <a:effectLst/>
                <a:uLnTx/>
                <a:uFillTx/>
                <a:latin typeface="+mj-lt"/>
                <a:ea typeface="宋体" panose="02010600030101010101" pitchFamily="2" charset="-122"/>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CC00CC"/>
                </a:solidFill>
                <a:effectLst/>
                <a:uLnTx/>
                <a:uFillTx/>
                <a:latin typeface="+mj-lt"/>
                <a:ea typeface="宋体" panose="02010600030101010101" pitchFamily="2" charset="-122"/>
              </a:rPr>
              <a:t>				</a:t>
            </a:r>
            <a:r>
              <a:rPr kumimoji="0" lang="en-US" altLang="zh-CN" sz="1800" b="0" i="0" u="none" strike="noStrike" kern="0" cap="none" spc="0" normalizeH="0" baseline="0" noProof="0">
                <a:ln>
                  <a:noFill/>
                </a:ln>
                <a:solidFill>
                  <a:srgbClr val="CC00CC"/>
                </a:solidFill>
                <a:effectLst/>
                <a:uLnTx/>
                <a:uFillTx/>
                <a:latin typeface="+mj-lt"/>
                <a:ea typeface="宋体" panose="02010600030101010101" pitchFamily="2" charset="-122"/>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CC00CC"/>
                </a:solidFill>
                <a:effectLst/>
                <a:uLnTx/>
                <a:uFillTx/>
                <a:latin typeface="+mj-lt"/>
                <a:ea typeface="宋体" panose="02010600030101010101" pitchFamily="2" charset="-122"/>
              </a:rPr>
              <a:t>				break;</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mj-lt"/>
                <a:ea typeface="宋体" panose="02010600030101010101" pitchFamily="2" charset="-122"/>
              </a:rPr>
              <a:t>}</a:t>
            </a:r>
          </a:p>
        </p:txBody>
      </p:sp>
      <p:sp>
        <p:nvSpPr>
          <p:cNvPr id="9" name="AutoShape 5"/>
          <p:cNvSpPr>
            <a:spLocks noChangeArrowheads="1"/>
          </p:cNvSpPr>
          <p:nvPr/>
        </p:nvSpPr>
        <p:spPr bwMode="auto">
          <a:xfrm>
            <a:off x="222617" y="2209800"/>
            <a:ext cx="3381555" cy="4419600"/>
          </a:xfrm>
          <a:prstGeom prst="roundRect">
            <a:avLst>
              <a:gd name="adj" fmla="val 4764"/>
            </a:avLst>
          </a:prstGeom>
          <a:solidFill>
            <a:srgbClr val="FFFFFF"/>
          </a:solidFill>
          <a:ln w="9525">
            <a:solidFill>
              <a:srgbClr val="0000FF"/>
            </a:solidFill>
            <a:round/>
            <a:headEnd/>
            <a:tailEnd/>
          </a:ln>
        </p:spPr>
        <p:txBody>
          <a:bodyPr lIns="18000" tIns="46800" rIns="18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339933"/>
                </a:solidFill>
                <a:effectLst/>
                <a:uLnTx/>
                <a:uFillTx/>
                <a:latin typeface="+mj-lt"/>
                <a:ea typeface="楷体" panose="02010609060101010101" pitchFamily="49" charset="-122"/>
              </a:rPr>
              <a:t>任务运行于无限循环，等待</a:t>
            </a:r>
            <a:r>
              <a:rPr kumimoji="0" lang="en-US" altLang="zh-CN" sz="2000" b="0" i="0" u="none" strike="noStrike" kern="0" cap="none" spc="0" normalizeH="0" baseline="0" noProof="0">
                <a:ln>
                  <a:noFill/>
                </a:ln>
                <a:solidFill>
                  <a:srgbClr val="339933"/>
                </a:solidFill>
                <a:effectLst/>
                <a:uLnTx/>
                <a:uFillTx/>
                <a:latin typeface="+mj-lt"/>
                <a:ea typeface="楷体" panose="02010609060101010101" pitchFamily="49" charset="-122"/>
              </a:rPr>
              <a:t>RTOS</a:t>
            </a:r>
            <a:r>
              <a:rPr kumimoji="0" lang="zh-CN" altLang="en-US" sz="2000" b="0" i="0" u="none" strike="noStrike" kern="0" cap="none" spc="0" normalizeH="0" baseline="0" noProof="0">
                <a:ln>
                  <a:noFill/>
                </a:ln>
                <a:solidFill>
                  <a:srgbClr val="339933"/>
                </a:solidFill>
                <a:effectLst/>
                <a:uLnTx/>
                <a:uFillTx/>
                <a:latin typeface="+mj-lt"/>
                <a:ea typeface="楷体" panose="02010609060101010101" pitchFamily="49" charset="-122"/>
              </a:rPr>
              <a:t>的信号；</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339933"/>
              </a:solidFill>
              <a:effectLst/>
              <a:uLnTx/>
              <a:uFillTx/>
              <a:latin typeface="+mj-lt"/>
              <a:ea typeface="楷体" panose="02010609060101010101" pitchFamily="49" charset="-122"/>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3333FF"/>
                </a:solidFill>
                <a:effectLst/>
                <a:uLnTx/>
                <a:uFillTx/>
                <a:latin typeface="+mj-lt"/>
                <a:ea typeface="楷体" panose="02010609060101010101" pitchFamily="49" charset="-122"/>
              </a:rPr>
              <a:t>该结构的优点：</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mj-lt"/>
                <a:ea typeface="楷体" panose="02010609060101010101" pitchFamily="49" charset="-122"/>
              </a:rPr>
              <a:t>仅在等待一些不会及时发生的事件时阻塞，如读写</a:t>
            </a:r>
            <a:r>
              <a:rPr kumimoji="0" lang="en-US" altLang="zh-CN" sz="2000" b="0" i="0" u="none" strike="noStrike" kern="0" cap="none" spc="0" normalizeH="0" baseline="0" noProof="0">
                <a:ln>
                  <a:noFill/>
                </a:ln>
                <a:solidFill>
                  <a:srgbClr val="000000"/>
                </a:solidFill>
                <a:effectLst/>
                <a:uLnTx/>
                <a:uFillTx/>
                <a:latin typeface="+mj-lt"/>
                <a:ea typeface="楷体" panose="02010609060101010101" pitchFamily="49" charset="-122"/>
              </a:rPr>
              <a:t>I/O</a:t>
            </a:r>
            <a:r>
              <a:rPr kumimoji="0" lang="zh-CN" altLang="en-US" sz="2000" b="0" i="0" u="none" strike="noStrike" kern="0" cap="none" spc="0" normalizeH="0" baseline="0" noProof="0">
                <a:ln>
                  <a:noFill/>
                </a:ln>
                <a:solidFill>
                  <a:srgbClr val="000000"/>
                </a:solidFill>
                <a:effectLst/>
                <a:uLnTx/>
                <a:uFillTx/>
                <a:latin typeface="+mj-lt"/>
                <a:ea typeface="楷体" panose="02010609060101010101" pitchFamily="49" charset="-122"/>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mj-lt"/>
                <a:ea typeface="楷体" panose="02010609060101010101" pitchFamily="49" charset="-122"/>
              </a:rPr>
              <a:t>任务空闲时，输入队列变为空，不占用处理机时间；</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mj-lt"/>
                <a:ea typeface="楷体" panose="02010609060101010101" pitchFamily="49" charset="-122"/>
              </a:rPr>
              <a:t>采用私有数据，不存在数据共享问题；</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mj-lt"/>
                <a:ea typeface="楷体" panose="02010609060101010101" pitchFamily="49" charset="-122"/>
              </a:rPr>
              <a:t>其他任务想获取其数据时，必须发送请求到队列；</a:t>
            </a:r>
          </a:p>
        </p:txBody>
      </p:sp>
    </p:spTree>
    <p:extLst>
      <p:ext uri="{BB962C8B-B14F-4D97-AF65-F5344CB8AC3E}">
        <p14:creationId xmlns:p14="http://schemas.microsoft.com/office/powerpoint/2010/main" val="263828016"/>
      </p:ext>
    </p:extLst>
  </p:cSld>
  <p:clrMapOvr>
    <a:masterClrMapping/>
  </p:clrMapOvr>
  <p:transition spd="med">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55</a:t>
            </a:fld>
            <a:endParaRPr lang="zh-CN" altLang="en-US" dirty="0"/>
          </a:p>
        </p:txBody>
      </p:sp>
      <p:sp>
        <p:nvSpPr>
          <p:cNvPr id="7" name="Rectangle 3"/>
          <p:cNvSpPr txBox="1">
            <a:spLocks noChangeArrowheads="1"/>
          </p:cNvSpPr>
          <p:nvPr/>
        </p:nvSpPr>
        <p:spPr bwMode="auto">
          <a:xfrm>
            <a:off x="609600" y="1295400"/>
            <a:ext cx="80772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ts val="0"/>
              </a:spcBef>
              <a:spcAft>
                <a:spcPts val="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Arial"/>
                <a:ea typeface="宋体"/>
                <a:cs typeface="+mn-cs"/>
              </a:rPr>
              <a:t>考虑取消时间片</a:t>
            </a:r>
          </a:p>
          <a:p>
            <a:pPr marL="742950" marR="0" lvl="1" indent="-285750" algn="just" defTabSz="914400" rtl="0" eaLnBrk="1" fontAlgn="base" latinLnBrk="0" hangingPunct="1">
              <a:lnSpc>
                <a:spcPct val="100000"/>
              </a:lnSpc>
              <a:spcBef>
                <a:spcPts val="0"/>
              </a:spcBef>
              <a:spcAft>
                <a:spcPts val="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Arial"/>
                <a:ea typeface="宋体"/>
              </a:rPr>
              <a:t>时间片可保证同优先级多个任务公平、“同时”执行；</a:t>
            </a:r>
          </a:p>
          <a:p>
            <a:pPr marL="742950" marR="0" lvl="1" indent="-285750" algn="just" defTabSz="914400" rtl="0" eaLnBrk="1" fontAlgn="base" latinLnBrk="0" hangingPunct="1">
              <a:lnSpc>
                <a:spcPct val="100000"/>
              </a:lnSpc>
              <a:spcBef>
                <a:spcPts val="0"/>
              </a:spcBef>
              <a:spcAft>
                <a:spcPts val="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Arial"/>
                <a:ea typeface="宋体"/>
              </a:rPr>
              <a:t>嵌入式系统中，同一优先级的任务哪个先完成可能并不重要，此时时间片也不再重要；</a:t>
            </a:r>
          </a:p>
          <a:p>
            <a:pPr marL="742950" marR="0" lvl="1" indent="-285750" algn="just" defTabSz="914400" rtl="0" eaLnBrk="1" fontAlgn="base" latinLnBrk="0" hangingPunct="1">
              <a:lnSpc>
                <a:spcPct val="100000"/>
              </a:lnSpc>
              <a:spcBef>
                <a:spcPts val="0"/>
              </a:spcBef>
              <a:spcAft>
                <a:spcPts val="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Arial"/>
                <a:ea typeface="宋体"/>
              </a:rPr>
              <a:t>时间片会造成更多的任务切换，切换本身就要消耗大量时间；</a:t>
            </a:r>
            <a:endParaRPr kumimoji="1" lang="en-US" altLang="zh-CN" sz="2400" b="0" i="0" u="none" strike="noStrike" kern="0" cap="none" spc="0" normalizeH="0" baseline="0" noProof="0">
              <a:ln>
                <a:noFill/>
              </a:ln>
              <a:solidFill>
                <a:srgbClr val="FF00FF"/>
              </a:solidFill>
              <a:effectLst/>
              <a:uLnTx/>
              <a:uFillTx/>
              <a:latin typeface="Arial"/>
              <a:ea typeface="宋体"/>
            </a:endParaRPr>
          </a:p>
          <a:p>
            <a:pPr marL="742950" marR="0" lvl="1" indent="-285750" algn="just" defTabSz="914400" rtl="0" eaLnBrk="1" fontAlgn="base" latinLnBrk="0" hangingPunct="1">
              <a:lnSpc>
                <a:spcPct val="100000"/>
              </a:lnSpc>
              <a:spcBef>
                <a:spcPts val="0"/>
              </a:spcBef>
              <a:spcAft>
                <a:spcPts val="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Arial"/>
                <a:ea typeface="宋体"/>
              </a:rPr>
              <a:t>这些任务中，不存在一个无限执行的任务时，可取消；</a:t>
            </a:r>
          </a:p>
          <a:p>
            <a:pPr marL="742950" marR="0" lvl="1" indent="-285750" algn="just" defTabSz="914400" rtl="0" eaLnBrk="1" fontAlgn="base" latinLnBrk="0" hangingPunct="1">
              <a:lnSpc>
                <a:spcPct val="100000"/>
              </a:lnSpc>
              <a:spcBef>
                <a:spcPts val="0"/>
              </a:spcBef>
              <a:spcAft>
                <a:spcPts val="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3333FF"/>
                </a:solidFill>
                <a:effectLst/>
                <a:uLnTx/>
                <a:uFillTx/>
                <a:latin typeface="Arial"/>
                <a:ea typeface="宋体"/>
              </a:rPr>
              <a:t>例如，</a:t>
            </a:r>
            <a:r>
              <a:rPr kumimoji="1" lang="en-US" altLang="zh-CN" sz="2400" b="0" i="0" u="none" strike="noStrike" kern="0" cap="none" spc="0" normalizeH="0" baseline="0" noProof="0">
                <a:ln>
                  <a:noFill/>
                </a:ln>
                <a:solidFill>
                  <a:srgbClr val="3333FF"/>
                </a:solidFill>
                <a:effectLst/>
                <a:uLnTx/>
                <a:uFillTx/>
                <a:latin typeface="Arial"/>
                <a:ea typeface="宋体"/>
              </a:rPr>
              <a:t>6</a:t>
            </a:r>
            <a:r>
              <a:rPr kumimoji="1" lang="zh-CN" altLang="en-US" sz="2400" b="0" i="0" u="none" strike="noStrike" kern="0" cap="none" spc="0" normalizeH="0" baseline="0" noProof="0">
                <a:ln>
                  <a:noFill/>
                </a:ln>
                <a:solidFill>
                  <a:srgbClr val="3333FF"/>
                </a:solidFill>
                <a:effectLst/>
                <a:uLnTx/>
                <a:uFillTx/>
                <a:latin typeface="Arial"/>
                <a:ea typeface="宋体"/>
              </a:rPr>
              <a:t>个任务分别读取</a:t>
            </a:r>
            <a:r>
              <a:rPr kumimoji="1" lang="en-US" altLang="zh-CN" sz="2400" b="0" i="0" u="none" strike="noStrike" kern="0" cap="none" spc="0" normalizeH="0" baseline="0" noProof="0">
                <a:ln>
                  <a:noFill/>
                </a:ln>
                <a:solidFill>
                  <a:srgbClr val="3333FF"/>
                </a:solidFill>
                <a:effectLst/>
                <a:uLnTx/>
                <a:uFillTx/>
                <a:latin typeface="Arial"/>
                <a:ea typeface="宋体"/>
              </a:rPr>
              <a:t>6</a:t>
            </a:r>
            <a:r>
              <a:rPr kumimoji="1" lang="zh-CN" altLang="en-US" sz="2400" b="0" i="0" u="none" strike="noStrike" kern="0" cap="none" spc="0" normalizeH="0" baseline="0" noProof="0">
                <a:ln>
                  <a:noFill/>
                </a:ln>
                <a:solidFill>
                  <a:srgbClr val="3333FF"/>
                </a:solidFill>
                <a:effectLst/>
                <a:uLnTx/>
                <a:uFillTx/>
                <a:latin typeface="Arial"/>
                <a:ea typeface="宋体"/>
              </a:rPr>
              <a:t>个反应堆数据，假设一个完整的读取过程需要</a:t>
            </a:r>
            <a:r>
              <a:rPr kumimoji="1" lang="en-US" altLang="zh-CN" sz="2400" b="0" i="0" u="none" strike="noStrike" kern="0" cap="none" spc="0" normalizeH="0" baseline="0" noProof="0">
                <a:ln>
                  <a:noFill/>
                </a:ln>
                <a:solidFill>
                  <a:srgbClr val="3333FF"/>
                </a:solidFill>
                <a:effectLst/>
                <a:uLnTx/>
                <a:uFillTx/>
                <a:latin typeface="Arial"/>
                <a:ea typeface="宋体"/>
              </a:rPr>
              <a:t>1s</a:t>
            </a:r>
            <a:r>
              <a:rPr kumimoji="1" lang="zh-CN" altLang="en-US" sz="2400" b="0" i="0" u="none" strike="noStrike" kern="0" cap="none" spc="0" normalizeH="0" baseline="0" noProof="0">
                <a:ln>
                  <a:noFill/>
                </a:ln>
                <a:solidFill>
                  <a:srgbClr val="3333FF"/>
                </a:solidFill>
                <a:effectLst/>
                <a:uLnTx/>
                <a:uFillTx/>
                <a:latin typeface="Arial"/>
                <a:ea typeface="宋体"/>
              </a:rPr>
              <a:t>，切换一次需要</a:t>
            </a:r>
            <a:r>
              <a:rPr kumimoji="1" lang="en-US" altLang="zh-CN" sz="2400" b="0" i="0" u="none" strike="noStrike" kern="0" cap="none" spc="0" normalizeH="0" baseline="0" noProof="0">
                <a:ln>
                  <a:noFill/>
                </a:ln>
                <a:solidFill>
                  <a:srgbClr val="3333FF"/>
                </a:solidFill>
                <a:effectLst/>
                <a:uLnTx/>
                <a:uFillTx/>
                <a:latin typeface="Arial"/>
                <a:ea typeface="宋体"/>
              </a:rPr>
              <a:t>500us</a:t>
            </a:r>
            <a:r>
              <a:rPr kumimoji="1" lang="zh-CN" altLang="en-US" sz="2400" b="0" i="0" u="none" strike="noStrike" kern="0" cap="none" spc="0" normalizeH="0" baseline="0" noProof="0">
                <a:ln>
                  <a:noFill/>
                </a:ln>
                <a:solidFill>
                  <a:srgbClr val="3333FF"/>
                </a:solidFill>
                <a:effectLst/>
                <a:uLnTx/>
                <a:uFillTx/>
                <a:latin typeface="Arial"/>
                <a:ea typeface="宋体"/>
              </a:rPr>
              <a:t>；</a:t>
            </a:r>
          </a:p>
          <a:p>
            <a:pPr marL="1143000" marR="0" lvl="2" indent="-228600" algn="just" defTabSz="914400" rtl="0" eaLnBrk="1" fontAlgn="base" latinLnBrk="0" hangingPunct="1">
              <a:lnSpc>
                <a:spcPct val="100000"/>
              </a:lnSpc>
              <a:spcBef>
                <a:spcPts val="0"/>
              </a:spcBef>
              <a:spcAft>
                <a:spcPts val="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Arial"/>
                <a:ea typeface="宋体"/>
              </a:rPr>
              <a:t>无时间片，需要</a:t>
            </a:r>
            <a:r>
              <a:rPr kumimoji="1" lang="en-US" altLang="zh-CN" sz="2000" b="0" i="0" u="none" strike="noStrike" kern="0" cap="none" spc="0" normalizeH="0" baseline="0" noProof="0">
                <a:ln>
                  <a:noFill/>
                </a:ln>
                <a:solidFill>
                  <a:srgbClr val="000000"/>
                </a:solidFill>
                <a:effectLst/>
                <a:uLnTx/>
                <a:uFillTx/>
                <a:latin typeface="Arial"/>
                <a:ea typeface="宋体"/>
              </a:rPr>
              <a:t>6×1+ 6×0.05</a:t>
            </a:r>
            <a:r>
              <a:rPr kumimoji="1" lang="zh-CN" altLang="en-US" sz="2000" b="0" i="0" u="none" strike="noStrike" kern="0" cap="none" spc="0" normalizeH="0" baseline="0" noProof="0">
                <a:ln>
                  <a:noFill/>
                </a:ln>
                <a:solidFill>
                  <a:srgbClr val="000000"/>
                </a:solidFill>
                <a:effectLst/>
                <a:uLnTx/>
                <a:uFillTx/>
                <a:latin typeface="Arial"/>
                <a:ea typeface="宋体"/>
              </a:rPr>
              <a:t>＝</a:t>
            </a:r>
            <a:r>
              <a:rPr kumimoji="1" lang="en-US" altLang="zh-CN" sz="2000" b="0" i="0" u="none" strike="noStrike" kern="0" cap="none" spc="0" normalizeH="0" baseline="0" noProof="0">
                <a:ln>
                  <a:noFill/>
                </a:ln>
                <a:solidFill>
                  <a:srgbClr val="000000"/>
                </a:solidFill>
                <a:effectLst/>
                <a:uLnTx/>
                <a:uFillTx/>
                <a:latin typeface="Arial"/>
                <a:ea typeface="宋体"/>
              </a:rPr>
              <a:t>6.3s</a:t>
            </a:r>
            <a:r>
              <a:rPr kumimoji="1" lang="zh-CN" altLang="en-US" sz="2000" b="0" i="0" u="none" strike="noStrike" kern="0" cap="none" spc="0" normalizeH="0" baseline="0" noProof="0">
                <a:ln>
                  <a:noFill/>
                </a:ln>
                <a:solidFill>
                  <a:srgbClr val="000000"/>
                </a:solidFill>
                <a:effectLst/>
                <a:uLnTx/>
                <a:uFillTx/>
                <a:latin typeface="Arial"/>
                <a:ea typeface="宋体"/>
              </a:rPr>
              <a:t>；</a:t>
            </a:r>
          </a:p>
          <a:p>
            <a:pPr marL="1143000" marR="0" lvl="2" indent="-228600" algn="just" defTabSz="914400" rtl="0" eaLnBrk="1" fontAlgn="base" latinLnBrk="0" hangingPunct="1">
              <a:lnSpc>
                <a:spcPct val="100000"/>
              </a:lnSpc>
              <a:spcBef>
                <a:spcPts val="0"/>
              </a:spcBef>
              <a:spcAft>
                <a:spcPts val="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Arial"/>
                <a:ea typeface="宋体"/>
              </a:rPr>
              <a:t>有时间片，设时间片为</a:t>
            </a:r>
            <a:r>
              <a:rPr kumimoji="1" lang="en-US" altLang="zh-CN" sz="2000" b="0" i="0" u="none" strike="noStrike" kern="0" cap="none" spc="0" normalizeH="0" baseline="0" noProof="0">
                <a:ln>
                  <a:noFill/>
                </a:ln>
                <a:solidFill>
                  <a:srgbClr val="000000"/>
                </a:solidFill>
                <a:effectLst/>
                <a:uLnTx/>
                <a:uFillTx/>
                <a:latin typeface="Arial"/>
                <a:ea typeface="宋体"/>
              </a:rPr>
              <a:t>10ms</a:t>
            </a:r>
            <a:r>
              <a:rPr kumimoji="1" lang="zh-CN" altLang="en-US" sz="2000" b="0" i="0" u="none" strike="noStrike" kern="0" cap="none" spc="0" normalizeH="0" baseline="0" noProof="0">
                <a:ln>
                  <a:noFill/>
                </a:ln>
                <a:solidFill>
                  <a:srgbClr val="000000"/>
                </a:solidFill>
                <a:effectLst/>
                <a:uLnTx/>
                <a:uFillTx/>
                <a:latin typeface="Arial"/>
                <a:ea typeface="宋体"/>
              </a:rPr>
              <a:t>，则一个任务执行过程中就可能发生</a:t>
            </a:r>
            <a:r>
              <a:rPr kumimoji="1" lang="en-US" altLang="zh-CN" sz="2000" b="0" i="0" u="none" strike="noStrike" kern="0" cap="none" spc="0" normalizeH="0" baseline="0" noProof="0">
                <a:ln>
                  <a:noFill/>
                </a:ln>
                <a:solidFill>
                  <a:srgbClr val="000000"/>
                </a:solidFill>
                <a:effectLst/>
                <a:uLnTx/>
                <a:uFillTx/>
                <a:latin typeface="Arial"/>
                <a:ea typeface="宋体"/>
              </a:rPr>
              <a:t>100</a:t>
            </a:r>
            <a:r>
              <a:rPr kumimoji="1" lang="zh-CN" altLang="en-US" sz="2000" b="0" i="0" u="none" strike="noStrike" kern="0" cap="none" spc="0" normalizeH="0" baseline="0" noProof="0">
                <a:ln>
                  <a:noFill/>
                </a:ln>
                <a:solidFill>
                  <a:srgbClr val="000000"/>
                </a:solidFill>
                <a:effectLst/>
                <a:uLnTx/>
                <a:uFillTx/>
                <a:latin typeface="Arial"/>
                <a:ea typeface="宋体"/>
              </a:rPr>
              <a:t>次切换，显然切换时间将大大影响系统吞吐率；</a:t>
            </a:r>
            <a:endParaRPr kumimoji="1" lang="zh-CN" altLang="en-US" sz="2000" b="0" i="0" u="none" strike="noStrike" kern="0" cap="none" spc="0" normalizeH="0" baseline="0" noProof="0" dirty="0">
              <a:ln>
                <a:noFill/>
              </a:ln>
              <a:solidFill>
                <a:srgbClr val="000000"/>
              </a:solidFill>
              <a:effectLst/>
              <a:uLnTx/>
              <a:uFillTx/>
              <a:latin typeface="Arial"/>
              <a:ea typeface="宋体"/>
            </a:endParaRPr>
          </a:p>
        </p:txBody>
      </p:sp>
    </p:spTree>
    <p:extLst>
      <p:ext uri="{BB962C8B-B14F-4D97-AF65-F5344CB8AC3E}">
        <p14:creationId xmlns:p14="http://schemas.microsoft.com/office/powerpoint/2010/main" val="1774982598"/>
      </p:ext>
    </p:extLst>
  </p:cSld>
  <p:clrMapOvr>
    <a:masterClrMapping/>
  </p:clrMapOvr>
  <p:transition spd="med">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56</a:t>
            </a:fld>
            <a:endParaRPr lang="zh-CN" altLang="en-US" dirty="0"/>
          </a:p>
        </p:txBody>
      </p:sp>
      <p:sp>
        <p:nvSpPr>
          <p:cNvPr id="7"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Arial"/>
                <a:ea typeface="宋体"/>
                <a:cs typeface="+mn-cs"/>
              </a:rPr>
              <a:t>考虑限制</a:t>
            </a:r>
            <a:r>
              <a:rPr kumimoji="1" lang="en-US" altLang="zh-CN" sz="2800" b="0" i="0" u="none" strike="noStrike" kern="0" cap="none" spc="0" normalizeH="0" baseline="0" noProof="0">
                <a:ln>
                  <a:noFill/>
                </a:ln>
                <a:solidFill>
                  <a:srgbClr val="000099"/>
                </a:solidFill>
                <a:effectLst/>
                <a:uLnTx/>
                <a:uFillTx/>
                <a:latin typeface="Arial"/>
                <a:ea typeface="宋体"/>
                <a:cs typeface="+mn-cs"/>
              </a:rPr>
              <a:t>RTOS</a:t>
            </a:r>
            <a:r>
              <a:rPr kumimoji="1" lang="zh-CN" altLang="en-US" sz="2800" b="0" i="0" u="none" strike="noStrike" kern="0" cap="none" spc="0" normalizeH="0" baseline="0" noProof="0">
                <a:ln>
                  <a:noFill/>
                </a:ln>
                <a:solidFill>
                  <a:srgbClr val="000099"/>
                </a:solidFill>
                <a:effectLst/>
                <a:uLnTx/>
                <a:uFillTx/>
                <a:latin typeface="Arial"/>
                <a:ea typeface="宋体"/>
                <a:cs typeface="+mn-cs"/>
              </a:rPr>
              <a:t>的使用</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en-US" altLang="zh-CN" sz="2400" b="0" i="0" u="none" strike="noStrike" kern="0" cap="none" spc="0" normalizeH="0" baseline="0" noProof="0">
                <a:ln>
                  <a:noFill/>
                </a:ln>
                <a:solidFill>
                  <a:srgbClr val="FF00FF"/>
                </a:solidFill>
                <a:effectLst/>
                <a:uLnTx/>
                <a:uFillTx/>
                <a:latin typeface="Arial"/>
                <a:ea typeface="宋体"/>
              </a:rPr>
              <a:t>RTOS</a:t>
            </a:r>
            <a:r>
              <a:rPr kumimoji="1" lang="zh-CN" altLang="en-US" sz="2400" b="0" i="0" u="none" strike="noStrike" kern="0" cap="none" spc="0" normalizeH="0" baseline="0" noProof="0">
                <a:ln>
                  <a:noFill/>
                </a:ln>
                <a:solidFill>
                  <a:srgbClr val="FF00FF"/>
                </a:solidFill>
                <a:effectLst/>
                <a:uLnTx/>
                <a:uFillTx/>
                <a:latin typeface="Arial"/>
                <a:ea typeface="宋体"/>
              </a:rPr>
              <a:t>能够提供大量的、超出系统要求的服务；</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Arial"/>
                <a:ea typeface="宋体"/>
              </a:rPr>
              <a:t>许多</a:t>
            </a:r>
            <a:r>
              <a:rPr kumimoji="1" lang="en-US" altLang="zh-CN" sz="2400" b="0" i="0" u="none" strike="noStrike" kern="0" cap="none" spc="0" normalizeH="0" baseline="0" noProof="0">
                <a:ln>
                  <a:noFill/>
                </a:ln>
                <a:solidFill>
                  <a:srgbClr val="FF00FF"/>
                </a:solidFill>
                <a:effectLst/>
                <a:uLnTx/>
                <a:uFillTx/>
                <a:latin typeface="Arial"/>
                <a:ea typeface="宋体"/>
              </a:rPr>
              <a:t>RTOS</a:t>
            </a:r>
            <a:r>
              <a:rPr kumimoji="1" lang="zh-CN" altLang="en-US" sz="2400" b="0" i="0" u="none" strike="noStrike" kern="0" cap="none" spc="0" normalizeH="0" baseline="0" noProof="0">
                <a:ln>
                  <a:noFill/>
                </a:ln>
                <a:solidFill>
                  <a:srgbClr val="FF00FF"/>
                </a:solidFill>
                <a:effectLst/>
                <a:uLnTx/>
                <a:uFillTx/>
                <a:latin typeface="Arial"/>
                <a:ea typeface="宋体"/>
              </a:rPr>
              <a:t>允许用户的定制，可以剪裁不需要的服务，缩小代码体积，节省内存空间；</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3333FF"/>
                </a:solidFill>
                <a:effectLst/>
                <a:uLnTx/>
                <a:uFillTx/>
                <a:latin typeface="Arial"/>
                <a:ea typeface="宋体"/>
              </a:rPr>
              <a:t>如，若系统中仅使用管道机制，那么就可以将消息队列等机制从</a:t>
            </a:r>
            <a:r>
              <a:rPr kumimoji="1" lang="en-US" altLang="zh-CN" sz="2400" b="0" i="0" u="none" strike="noStrike" kern="0" cap="none" spc="0" normalizeH="0" baseline="0" noProof="0">
                <a:ln>
                  <a:noFill/>
                </a:ln>
                <a:solidFill>
                  <a:srgbClr val="3333FF"/>
                </a:solidFill>
                <a:effectLst/>
                <a:uLnTx/>
                <a:uFillTx/>
                <a:latin typeface="Arial"/>
                <a:ea typeface="宋体"/>
              </a:rPr>
              <a:t>RTOS</a:t>
            </a:r>
            <a:r>
              <a:rPr kumimoji="1" lang="zh-CN" altLang="en-US" sz="2400" b="0" i="0" u="none" strike="noStrike" kern="0" cap="none" spc="0" normalizeH="0" baseline="0" noProof="0">
                <a:ln>
                  <a:noFill/>
                </a:ln>
                <a:solidFill>
                  <a:srgbClr val="3333FF"/>
                </a:solidFill>
                <a:effectLst/>
                <a:uLnTx/>
                <a:uFillTx/>
                <a:latin typeface="Arial"/>
                <a:ea typeface="宋体"/>
              </a:rPr>
              <a:t>中去掉。</a:t>
            </a:r>
            <a:endParaRPr kumimoji="1" lang="zh-CN" altLang="en-US" sz="2400" b="0" i="0" u="none" strike="noStrike" kern="0" cap="none" spc="0" normalizeH="0" baseline="0" noProof="0" dirty="0">
              <a:ln>
                <a:noFill/>
              </a:ln>
              <a:solidFill>
                <a:srgbClr val="3333FF"/>
              </a:solidFill>
              <a:effectLst/>
              <a:uLnTx/>
              <a:uFillTx/>
              <a:latin typeface="Arial"/>
              <a:ea typeface="宋体"/>
            </a:endParaRPr>
          </a:p>
        </p:txBody>
      </p:sp>
    </p:spTree>
    <p:extLst>
      <p:ext uri="{BB962C8B-B14F-4D97-AF65-F5344CB8AC3E}">
        <p14:creationId xmlns:p14="http://schemas.microsoft.com/office/powerpoint/2010/main" val="391519775"/>
      </p:ext>
    </p:extLst>
  </p:cSld>
  <p:clrMapOvr>
    <a:masterClrMapping/>
  </p:clrMapOvr>
  <p:transition spd="med">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57</a:t>
            </a:fld>
            <a:endParaRPr lang="zh-CN" altLang="en-US" dirty="0"/>
          </a:p>
        </p:txBody>
      </p:sp>
      <p:sp>
        <p:nvSpPr>
          <p:cNvPr id="7" name="Rectangle 2"/>
          <p:cNvSpPr txBox="1">
            <a:spLocks noChangeArrowheads="1"/>
          </p:cNvSpPr>
          <p:nvPr/>
        </p:nvSpPr>
        <p:spPr bwMode="auto">
          <a:xfrm>
            <a:off x="533400" y="438150"/>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a:ln>
                  <a:noFill/>
                </a:ln>
                <a:solidFill>
                  <a:srgbClr val="C00000"/>
                </a:solidFill>
                <a:effectLst/>
                <a:uLnTx/>
                <a:uFillTx/>
                <a:latin typeface="Arial"/>
                <a:ea typeface="黑体"/>
                <a:cs typeface="+mj-cs"/>
              </a:rPr>
              <a:t>（</a:t>
            </a:r>
            <a:r>
              <a:rPr kumimoji="0" lang="en-US" altLang="zh-CN" sz="2400" i="0" u="none" strike="noStrike" kern="0" cap="none" spc="0" normalizeH="0" baseline="0" noProof="0">
                <a:ln>
                  <a:noFill/>
                </a:ln>
                <a:solidFill>
                  <a:srgbClr val="C00000"/>
                </a:solidFill>
                <a:effectLst/>
                <a:uLnTx/>
                <a:uFillTx/>
                <a:latin typeface="Arial"/>
                <a:ea typeface="黑体"/>
                <a:cs typeface="+mj-cs"/>
              </a:rPr>
              <a:t>2</a:t>
            </a:r>
            <a:r>
              <a:rPr kumimoji="0" lang="zh-CN" altLang="en-US" sz="2400" i="0" u="none" strike="noStrike" kern="0" cap="none" spc="0" normalizeH="0" baseline="0" noProof="0">
                <a:ln>
                  <a:noFill/>
                </a:ln>
                <a:solidFill>
                  <a:srgbClr val="C00000"/>
                </a:solidFill>
                <a:effectLst/>
                <a:uLnTx/>
                <a:uFillTx/>
                <a:latin typeface="Arial"/>
                <a:ea typeface="黑体"/>
                <a:cs typeface="+mj-cs"/>
              </a:rPr>
              <a:t>）信号量的封装</a:t>
            </a:r>
          </a:p>
        </p:txBody>
      </p:sp>
      <p:sp>
        <p:nvSpPr>
          <p:cNvPr id="8"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Arial"/>
                <a:ea typeface="宋体"/>
              </a:rPr>
              <a:t>信号量的封装</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Arial"/>
                <a:ea typeface="宋体"/>
              </a:rPr>
              <a:t>在许多不同的模块中使用同一个信号量，不但会引起混乱还会导致错误！</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Arial"/>
                <a:ea typeface="宋体"/>
              </a:rPr>
              <a:t>如忘记获取信号量、忘记释放信号量、获取了错误的信号量、持有信号量时间太长等等；</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3333FF"/>
                </a:solidFill>
                <a:effectLst/>
                <a:uLnTx/>
                <a:uFillTx/>
                <a:latin typeface="Arial"/>
                <a:ea typeface="宋体"/>
              </a:rPr>
              <a:t>比较好的方法是：</a:t>
            </a:r>
            <a:r>
              <a:rPr kumimoji="1" lang="zh-CN" altLang="en-US" sz="2400" b="0" i="0" u="none" strike="noStrike" kern="0" cap="none" spc="0" normalizeH="0" baseline="0" noProof="0">
                <a:ln>
                  <a:noFill/>
                </a:ln>
                <a:solidFill>
                  <a:srgbClr val="FF00FF"/>
                </a:solidFill>
                <a:effectLst/>
                <a:uLnTx/>
                <a:uFillTx/>
                <a:latin typeface="Arial"/>
                <a:ea typeface="宋体"/>
              </a:rPr>
              <a:t>将信号量和其所保护的数据封装到一个模块中，以防错误的发生！</a:t>
            </a:r>
            <a:endParaRPr kumimoji="1" lang="zh-CN" altLang="en-US" sz="2400" b="0" i="0" u="none" strike="noStrike" kern="0" cap="none" spc="0" normalizeH="0" baseline="0" noProof="0" dirty="0">
              <a:ln>
                <a:noFill/>
              </a:ln>
              <a:solidFill>
                <a:srgbClr val="FF00FF"/>
              </a:solidFill>
              <a:effectLst/>
              <a:uLnTx/>
              <a:uFillTx/>
              <a:latin typeface="Arial"/>
              <a:ea typeface="宋体"/>
            </a:endParaRPr>
          </a:p>
        </p:txBody>
      </p:sp>
    </p:spTree>
    <p:extLst>
      <p:ext uri="{BB962C8B-B14F-4D97-AF65-F5344CB8AC3E}">
        <p14:creationId xmlns:p14="http://schemas.microsoft.com/office/powerpoint/2010/main" val="2323690283"/>
      </p:ext>
    </p:extLst>
  </p:cSld>
  <p:clrMapOvr>
    <a:masterClrMapping/>
  </p:clrMapOvr>
  <p:transition spd="med">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58</a:t>
            </a:fld>
            <a:endParaRPr lang="zh-CN" altLang="en-US" dirty="0"/>
          </a:p>
        </p:txBody>
      </p:sp>
      <p:sp>
        <p:nvSpPr>
          <p:cNvPr id="10" name="Rectangle 2"/>
          <p:cNvSpPr txBox="1">
            <a:spLocks noChangeArrowheads="1"/>
          </p:cNvSpPr>
          <p:nvPr/>
        </p:nvSpPr>
        <p:spPr bwMode="auto">
          <a:xfrm>
            <a:off x="609600" y="543464"/>
            <a:ext cx="8229600" cy="4471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a:ln>
                  <a:noFill/>
                </a:ln>
                <a:solidFill>
                  <a:srgbClr val="C00000"/>
                </a:solidFill>
                <a:effectLst>
                  <a:outerShdw blurRad="38100" dist="38100" dir="2700000" algn="tl">
                    <a:srgbClr val="C0C0C0"/>
                  </a:outerShdw>
                </a:effectLst>
                <a:uLnTx/>
                <a:uFillTx/>
                <a:ea typeface="黑体"/>
                <a:cs typeface="+mj-cs"/>
              </a:rPr>
              <a:t>节省存储空间</a:t>
            </a:r>
          </a:p>
        </p:txBody>
      </p:sp>
      <p:sp>
        <p:nvSpPr>
          <p:cNvPr id="11"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mj-lt"/>
                <a:ea typeface="宋体"/>
                <a:cs typeface="+mn-cs"/>
              </a:rPr>
              <a:t>嵌入式系统存储空间有限！</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en-US" altLang="zh-CN" sz="2400" b="0" i="0" u="none" strike="noStrike" kern="0" cap="none" spc="0" normalizeH="0" baseline="0" noProof="0" dirty="0">
                <a:ln>
                  <a:noFill/>
                </a:ln>
                <a:solidFill>
                  <a:srgbClr val="000099"/>
                </a:solidFill>
                <a:effectLst/>
                <a:uLnTx/>
                <a:uFillTx/>
                <a:latin typeface="+mj-lt"/>
                <a:ea typeface="宋体"/>
                <a:cs typeface="+mn-cs"/>
              </a:rPr>
              <a:t>RTOS</a:t>
            </a:r>
            <a:r>
              <a:rPr kumimoji="1" lang="zh-CN" altLang="en-US" sz="2400" b="0" i="0" u="none" strike="noStrike" kern="0" cap="none" spc="0" normalizeH="0" baseline="0" noProof="0" dirty="0">
                <a:ln>
                  <a:noFill/>
                </a:ln>
                <a:solidFill>
                  <a:srgbClr val="000099"/>
                </a:solidFill>
                <a:effectLst/>
                <a:uLnTx/>
                <a:uFillTx/>
                <a:latin typeface="+mj-lt"/>
                <a:ea typeface="宋体"/>
                <a:cs typeface="+mn-cs"/>
              </a:rPr>
              <a:t>和嵌入式软件都要占用存储空间，</a:t>
            </a:r>
            <a:r>
              <a:rPr kumimoji="1" lang="en-US" altLang="zh-CN" sz="2400" b="0" i="0" u="none" strike="noStrike" kern="0" cap="none" spc="0" normalizeH="0" baseline="0" noProof="0" dirty="0">
                <a:ln>
                  <a:noFill/>
                </a:ln>
                <a:solidFill>
                  <a:srgbClr val="000099"/>
                </a:solidFill>
                <a:effectLst/>
                <a:uLnTx/>
                <a:uFillTx/>
                <a:latin typeface="+mj-lt"/>
                <a:ea typeface="宋体"/>
                <a:cs typeface="+mn-cs"/>
              </a:rPr>
              <a:t>OS</a:t>
            </a:r>
            <a:r>
              <a:rPr kumimoji="1" lang="zh-CN" altLang="en-US" sz="2400" b="0" i="0" u="none" strike="noStrike" kern="0" cap="none" spc="0" normalizeH="0" baseline="0" noProof="0" dirty="0">
                <a:ln>
                  <a:noFill/>
                </a:ln>
                <a:solidFill>
                  <a:srgbClr val="000099"/>
                </a:solidFill>
                <a:effectLst/>
                <a:uLnTx/>
                <a:uFillTx/>
                <a:latin typeface="+mj-lt"/>
                <a:ea typeface="宋体"/>
                <a:cs typeface="+mn-cs"/>
              </a:rPr>
              <a:t>和软件中的代码占用</a:t>
            </a:r>
            <a:r>
              <a:rPr kumimoji="1" lang="en-US" altLang="zh-CN" sz="2400" b="0" i="0" u="none" strike="noStrike" kern="0" cap="none" spc="0" normalizeH="0" baseline="0" noProof="0" dirty="0">
                <a:ln>
                  <a:noFill/>
                </a:ln>
                <a:solidFill>
                  <a:srgbClr val="000099"/>
                </a:solidFill>
                <a:effectLst/>
                <a:uLnTx/>
                <a:uFillTx/>
                <a:latin typeface="+mj-lt"/>
                <a:ea typeface="宋体"/>
                <a:cs typeface="+mn-cs"/>
              </a:rPr>
              <a:t>ROM</a:t>
            </a:r>
            <a:r>
              <a:rPr kumimoji="1" lang="zh-CN" altLang="en-US" sz="2400" b="0" i="0" u="none" strike="noStrike" kern="0" cap="none" spc="0" normalizeH="0" baseline="0" noProof="0" dirty="0">
                <a:ln>
                  <a:noFill/>
                </a:ln>
                <a:solidFill>
                  <a:srgbClr val="000099"/>
                </a:solidFill>
                <a:effectLst/>
                <a:uLnTx/>
                <a:uFillTx/>
                <a:latin typeface="+mj-lt"/>
                <a:ea typeface="宋体"/>
                <a:cs typeface="+mn-cs"/>
              </a:rPr>
              <a:t>，运行时占用</a:t>
            </a:r>
            <a:r>
              <a:rPr kumimoji="1" lang="en-US" altLang="zh-CN" sz="2400" b="0" i="0" u="none" strike="noStrike" kern="0" cap="none" spc="0" normalizeH="0" baseline="0" noProof="0" dirty="0">
                <a:ln>
                  <a:noFill/>
                </a:ln>
                <a:solidFill>
                  <a:srgbClr val="000099"/>
                </a:solidFill>
                <a:effectLst/>
                <a:uLnTx/>
                <a:uFillTx/>
                <a:latin typeface="+mj-lt"/>
                <a:ea typeface="宋体"/>
                <a:cs typeface="+mn-cs"/>
              </a:rPr>
              <a:t>RAM</a:t>
            </a:r>
            <a:r>
              <a:rPr kumimoji="1" lang="zh-CN" altLang="en-US" sz="2400" b="0" i="0" u="none" strike="noStrike" kern="0" cap="none" spc="0" normalizeH="0" baseline="0" noProof="0" dirty="0">
                <a:ln>
                  <a:noFill/>
                </a:ln>
                <a:solidFill>
                  <a:srgbClr val="000099"/>
                </a:solidFill>
                <a:effectLst/>
                <a:uLnTx/>
                <a:uFillTx/>
                <a:latin typeface="+mj-lt"/>
                <a:ea typeface="宋体"/>
                <a:cs typeface="+mn-cs"/>
              </a:rPr>
              <a:t>；</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mj-lt"/>
                <a:ea typeface="宋体"/>
                <a:cs typeface="+mn-cs"/>
              </a:rPr>
              <a:t>包装存放数据的数据结构可以节省</a:t>
            </a:r>
            <a:r>
              <a:rPr kumimoji="1" lang="en-US" altLang="zh-CN" sz="2400" b="0" i="0" u="none" strike="noStrike" kern="0" cap="none" spc="0" normalizeH="0" baseline="0" noProof="0" dirty="0">
                <a:ln>
                  <a:noFill/>
                </a:ln>
                <a:solidFill>
                  <a:srgbClr val="000099"/>
                </a:solidFill>
                <a:effectLst/>
                <a:uLnTx/>
                <a:uFillTx/>
                <a:latin typeface="+mj-lt"/>
                <a:ea typeface="宋体"/>
                <a:cs typeface="+mn-cs"/>
              </a:rPr>
              <a:t>RAM</a:t>
            </a:r>
            <a:r>
              <a:rPr kumimoji="1" lang="zh-CN" altLang="en-US" sz="2400" b="0" i="0" u="none" strike="noStrike" kern="0" cap="none" spc="0" normalizeH="0" baseline="0" noProof="0" dirty="0">
                <a:ln>
                  <a:noFill/>
                </a:ln>
                <a:solidFill>
                  <a:srgbClr val="000099"/>
                </a:solidFill>
                <a:effectLst/>
                <a:uLnTx/>
                <a:uFillTx/>
                <a:latin typeface="+mj-lt"/>
                <a:ea typeface="宋体"/>
                <a:cs typeface="+mn-cs"/>
              </a:rPr>
              <a:t>，但是可能增加代码空间的开销；</a:t>
            </a:r>
          </a:p>
        </p:txBody>
      </p:sp>
    </p:spTree>
    <p:extLst>
      <p:ext uri="{BB962C8B-B14F-4D97-AF65-F5344CB8AC3E}">
        <p14:creationId xmlns:p14="http://schemas.microsoft.com/office/powerpoint/2010/main" val="3145849906"/>
      </p:ext>
    </p:extLst>
  </p:cSld>
  <p:clrMapOvr>
    <a:masterClrMapping/>
  </p:clrMapOvr>
  <p:transition spd="med">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59</a:t>
            </a:fld>
            <a:endParaRPr lang="zh-CN" altLang="en-US" dirty="0"/>
          </a:p>
        </p:txBody>
      </p:sp>
      <p:sp>
        <p:nvSpPr>
          <p:cNvPr id="10" name="内容占位符 2"/>
          <p:cNvSpPr txBox="1">
            <a:spLocks/>
          </p:cNvSpPr>
          <p:nvPr/>
        </p:nvSpPr>
        <p:spPr bwMode="auto">
          <a:xfrm>
            <a:off x="609600" y="990600"/>
            <a:ext cx="8077200" cy="531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Arial"/>
                <a:ea typeface="宋体"/>
                <a:cs typeface="+mn-cs"/>
              </a:rPr>
              <a:t>小结</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dirty="0">
                <a:ln>
                  <a:noFill/>
                </a:ln>
                <a:solidFill>
                  <a:srgbClr val="FF00FF"/>
                </a:solidFill>
                <a:effectLst/>
                <a:uLnTx/>
                <a:uFillTx/>
                <a:latin typeface="Arial"/>
                <a:ea typeface="宋体"/>
              </a:rPr>
              <a:t>从基本原理、信号量和队列的封装、硬实时系统调度问题、节省存储空间、节能问题等方面分析了嵌入实时操作系统的设计方法；</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Arial"/>
                <a:ea typeface="宋体"/>
                <a:cs typeface="+mn-cs"/>
              </a:rPr>
              <a:t>作业</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endParaRPr kumimoji="1" lang="en-US" altLang="zh-CN" sz="2000" b="0" i="0" u="none" strike="noStrike" kern="0" cap="none" spc="0" normalizeH="0" baseline="0" noProof="0" dirty="0">
              <a:ln>
                <a:noFill/>
              </a:ln>
              <a:solidFill>
                <a:srgbClr val="FF00FF"/>
              </a:solidFill>
              <a:effectLst/>
              <a:uLnTx/>
              <a:uFillTx/>
              <a:latin typeface="Arial"/>
              <a:ea typeface="宋体"/>
            </a:endParaRP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None/>
              <a:tabLst/>
              <a:defRPr/>
            </a:pPr>
            <a:endParaRPr kumimoji="1" lang="zh-CN" altLang="en-US" sz="2000" b="0" i="0" u="none" strike="noStrike" kern="0" cap="none" spc="0" normalizeH="0" baseline="0" noProof="0" dirty="0">
              <a:ln>
                <a:noFill/>
              </a:ln>
              <a:solidFill>
                <a:srgbClr val="FF00FF"/>
              </a:solidFill>
              <a:effectLst/>
              <a:uLnTx/>
              <a:uFillTx/>
              <a:latin typeface="Arial"/>
              <a:ea typeface="宋体"/>
            </a:endParaRPr>
          </a:p>
          <a:p>
            <a:pPr marL="342900" marR="0" lvl="0" indent="-342900" algn="just" defTabSz="914400" rtl="0" eaLnBrk="0" fontAlgn="base" latinLnBrk="0" hangingPunct="0">
              <a:lnSpc>
                <a:spcPct val="110000"/>
              </a:lnSpc>
              <a:spcBef>
                <a:spcPct val="10000"/>
              </a:spcBef>
              <a:spcAft>
                <a:spcPct val="10000"/>
              </a:spcAft>
              <a:buClr>
                <a:srgbClr val="FF0000"/>
              </a:buClr>
              <a:buSzPct val="90000"/>
              <a:buFont typeface="Wingdings" pitchFamily="2" charset="2"/>
              <a:buChar char="o"/>
              <a:tabLst/>
              <a:defRPr/>
            </a:pPr>
            <a:endParaRPr kumimoji="1" lang="zh-CN" altLang="en-US" sz="2800" b="0" i="0" u="none" strike="noStrike" kern="0" cap="none" spc="0" normalizeH="0" baseline="0" noProof="0" dirty="0">
              <a:ln>
                <a:noFill/>
              </a:ln>
              <a:solidFill>
                <a:srgbClr val="000099"/>
              </a:solidFill>
              <a:effectLst/>
              <a:uLnTx/>
              <a:uFillTx/>
              <a:latin typeface="Arial"/>
              <a:ea typeface="宋体"/>
              <a:cs typeface="+mn-cs"/>
            </a:endParaRPr>
          </a:p>
        </p:txBody>
      </p:sp>
    </p:spTree>
    <p:extLst>
      <p:ext uri="{BB962C8B-B14F-4D97-AF65-F5344CB8AC3E}">
        <p14:creationId xmlns:p14="http://schemas.microsoft.com/office/powerpoint/2010/main" val="1110696090"/>
      </p:ext>
    </p:extLst>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6</a:t>
            </a:fld>
            <a:endParaRPr lang="zh-CN" altLang="en-US" dirty="0"/>
          </a:p>
        </p:txBody>
      </p:sp>
      <p:sp>
        <p:nvSpPr>
          <p:cNvPr id="7" name="Rectangle 3"/>
          <p:cNvSpPr txBox="1">
            <a:spLocks noChangeArrowheads="1"/>
          </p:cNvSpPr>
          <p:nvPr/>
        </p:nvSpPr>
        <p:spPr>
          <a:xfrm>
            <a:off x="609600" y="1295400"/>
            <a:ext cx="8077200" cy="4602163"/>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00000"/>
              </a:lnSpc>
              <a:defRPr/>
            </a:pPr>
            <a:r>
              <a:rPr lang="zh-CN" altLang="en-US" dirty="0"/>
              <a:t>如果某个设备</a:t>
            </a:r>
            <a:r>
              <a:rPr lang="en-US" altLang="zh-CN" dirty="0" err="1"/>
              <a:t>Ak</a:t>
            </a:r>
            <a:r>
              <a:rPr lang="zh-CN" altLang="en-US" dirty="0"/>
              <a:t>要求其在限定时间段（如</a:t>
            </a:r>
            <a:r>
              <a:rPr lang="en-US" altLang="zh-CN" dirty="0"/>
              <a:t>200ms</a:t>
            </a:r>
            <a:r>
              <a:rPr lang="zh-CN" altLang="en-US" dirty="0"/>
              <a:t>）内必须得到响应；</a:t>
            </a:r>
          </a:p>
          <a:p>
            <a:pPr>
              <a:lnSpc>
                <a:spcPct val="100000"/>
              </a:lnSpc>
              <a:defRPr/>
            </a:pPr>
            <a:r>
              <a:rPr lang="zh-CN" altLang="en-US" dirty="0"/>
              <a:t>轮转方式下，假设每个设备响应都不超过</a:t>
            </a:r>
            <a:r>
              <a:rPr lang="en-US" altLang="zh-CN" dirty="0"/>
              <a:t>200ms</a:t>
            </a:r>
            <a:r>
              <a:rPr lang="zh-CN" altLang="en-US" dirty="0"/>
              <a:t>，如何解决上述问题？</a:t>
            </a:r>
          </a:p>
          <a:p>
            <a:pPr>
              <a:lnSpc>
                <a:spcPct val="100000"/>
              </a:lnSpc>
              <a:defRPr/>
            </a:pPr>
            <a:r>
              <a:rPr lang="zh-CN" altLang="en-US" dirty="0"/>
              <a:t>一种优化方案</a:t>
            </a:r>
          </a:p>
          <a:p>
            <a:pPr lvl="1">
              <a:lnSpc>
                <a:spcPct val="100000"/>
              </a:lnSpc>
              <a:defRPr/>
            </a:pPr>
            <a:r>
              <a:rPr lang="zh-CN" altLang="en-US" dirty="0"/>
              <a:t>主循环测试顺序：</a:t>
            </a:r>
            <a:r>
              <a:rPr lang="en-US" altLang="zh-CN" dirty="0"/>
              <a:t>A1</a:t>
            </a:r>
            <a:r>
              <a:rPr lang="zh-CN" altLang="en-US" dirty="0"/>
              <a:t>，</a:t>
            </a:r>
            <a:r>
              <a:rPr lang="en-US" altLang="zh-CN" dirty="0" err="1">
                <a:solidFill>
                  <a:srgbClr val="0000FF"/>
                </a:solidFill>
              </a:rPr>
              <a:t>Ak</a:t>
            </a:r>
            <a:r>
              <a:rPr lang="zh-CN" altLang="en-US" dirty="0"/>
              <a:t>，</a:t>
            </a:r>
            <a:r>
              <a:rPr lang="en-US" altLang="zh-CN" dirty="0"/>
              <a:t>A2</a:t>
            </a:r>
            <a:r>
              <a:rPr lang="zh-CN" altLang="en-US" dirty="0"/>
              <a:t>，</a:t>
            </a:r>
            <a:r>
              <a:rPr lang="en-US" altLang="zh-CN" dirty="0" err="1">
                <a:solidFill>
                  <a:srgbClr val="0000FF"/>
                </a:solidFill>
              </a:rPr>
              <a:t>Ak</a:t>
            </a:r>
            <a:r>
              <a:rPr lang="zh-CN" altLang="en-US" dirty="0"/>
              <a:t>，</a:t>
            </a:r>
            <a:r>
              <a:rPr lang="en-US" altLang="zh-CN" dirty="0"/>
              <a:t>…</a:t>
            </a:r>
            <a:r>
              <a:rPr lang="zh-CN" altLang="en-US" dirty="0"/>
              <a:t>，</a:t>
            </a:r>
            <a:r>
              <a:rPr lang="en-US" altLang="zh-CN" dirty="0"/>
              <a:t>Am</a:t>
            </a:r>
            <a:r>
              <a:rPr lang="zh-CN" altLang="en-US" dirty="0"/>
              <a:t>，</a:t>
            </a:r>
            <a:r>
              <a:rPr lang="en-US" altLang="zh-CN" dirty="0" err="1">
                <a:solidFill>
                  <a:srgbClr val="0000FF"/>
                </a:solidFill>
              </a:rPr>
              <a:t>Ak</a:t>
            </a:r>
            <a:endParaRPr lang="en-US" altLang="zh-CN" dirty="0">
              <a:solidFill>
                <a:srgbClr val="0000FF"/>
              </a:solidFill>
            </a:endParaRPr>
          </a:p>
          <a:p>
            <a:pPr lvl="1">
              <a:lnSpc>
                <a:spcPct val="100000"/>
              </a:lnSpc>
              <a:defRPr/>
            </a:pPr>
            <a:r>
              <a:rPr lang="zh-CN" altLang="en-US" dirty="0"/>
              <a:t>有什么问题？</a:t>
            </a:r>
            <a:endParaRPr lang="en-US" altLang="zh-CN" dirty="0"/>
          </a:p>
          <a:p>
            <a:pPr lvl="2">
              <a:lnSpc>
                <a:spcPct val="100000"/>
              </a:lnSpc>
              <a:defRPr/>
            </a:pPr>
            <a:r>
              <a:rPr lang="zh-CN" altLang="en-US" dirty="0">
                <a:solidFill>
                  <a:srgbClr val="0000FF"/>
                </a:solidFill>
              </a:rPr>
              <a:t>如果有多个任务具有这样的要求，如何排列？</a:t>
            </a:r>
          </a:p>
          <a:p>
            <a:pPr lvl="2">
              <a:lnSpc>
                <a:spcPct val="100000"/>
              </a:lnSpc>
              <a:defRPr/>
            </a:pPr>
            <a:r>
              <a:rPr lang="zh-CN" altLang="en-US" dirty="0">
                <a:solidFill>
                  <a:srgbClr val="0000FF"/>
                </a:solidFill>
              </a:rPr>
              <a:t>如果增加了新的任务，如何排列？</a:t>
            </a:r>
          </a:p>
          <a:p>
            <a:pPr lvl="2">
              <a:lnSpc>
                <a:spcPct val="100000"/>
              </a:lnSpc>
              <a:defRPr/>
            </a:pPr>
            <a:r>
              <a:rPr lang="zh-CN" altLang="en-US" dirty="0">
                <a:solidFill>
                  <a:srgbClr val="0000FF"/>
                </a:solidFill>
              </a:rPr>
              <a:t>显然，不易维护和使用，不提倡！</a:t>
            </a:r>
          </a:p>
        </p:txBody>
      </p:sp>
    </p:spTree>
    <p:extLst>
      <p:ext uri="{BB962C8B-B14F-4D97-AF65-F5344CB8AC3E}">
        <p14:creationId xmlns:p14="http://schemas.microsoft.com/office/powerpoint/2010/main" val="129287694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7">
                                            <p:txEl>
                                              <p:pRg st="3" end="3"/>
                                            </p:txEl>
                                          </p:spTgt>
                                        </p:tgtEl>
                                        <p:attrNameLst>
                                          <p:attrName>style.visibility</p:attrName>
                                        </p:attrNameLst>
                                      </p:cBhvr>
                                      <p:to>
                                        <p:strVal val="visible"/>
                                      </p:to>
                                    </p:set>
                                    <p:anim calcmode="discrete" valueType="clr">
                                      <p:cBhvr override="childStyle">
                                        <p:cTn id="19" dur="80"/>
                                        <p:tgtEl>
                                          <p:spTgt spid="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7">
                                            <p:txEl>
                                              <p:pRg st="3" end="3"/>
                                            </p:txEl>
                                          </p:spTgt>
                                        </p:tgtEl>
                                        <p:attrNameLst>
                                          <p:attrName>fillcolor</p:attrName>
                                        </p:attrNameLst>
                                      </p:cBhvr>
                                      <p:tavLst>
                                        <p:tav tm="0">
                                          <p:val>
                                            <p:clrVal>
                                              <a:schemeClr val="accent2"/>
                                            </p:clrVal>
                                          </p:val>
                                        </p:tav>
                                        <p:tav tm="50000">
                                          <p:val>
                                            <p:clrVal>
                                              <a:schemeClr val="hlink"/>
                                            </p:clrVal>
                                          </p:val>
                                        </p:tav>
                                      </p:tavLst>
                                    </p:anim>
                                    <p:set>
                                      <p:cBhvr>
                                        <p:cTn id="21" dur="80"/>
                                        <p:tgtEl>
                                          <p:spTgt spid="7">
                                            <p:txEl>
                                              <p:pRg st="3" end="3"/>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nodeType="clickEffect">
                                  <p:stCondLst>
                                    <p:cond delay="0"/>
                                  </p:stCondLst>
                                  <p:iterate type="lt">
                                    <p:tmPct val="50000"/>
                                  </p:iterate>
                                  <p:childTnLst>
                                    <p:set>
                                      <p:cBhvr>
                                        <p:cTn id="29" dur="1" fill="hold">
                                          <p:stCondLst>
                                            <p:cond delay="0"/>
                                          </p:stCondLst>
                                        </p:cTn>
                                        <p:tgtEl>
                                          <p:spTgt spid="7">
                                            <p:txEl>
                                              <p:pRg st="5" end="5"/>
                                            </p:txEl>
                                          </p:spTgt>
                                        </p:tgtEl>
                                        <p:attrNameLst>
                                          <p:attrName>style.visibility</p:attrName>
                                        </p:attrNameLst>
                                      </p:cBhvr>
                                      <p:to>
                                        <p:strVal val="visible"/>
                                      </p:to>
                                    </p:set>
                                    <p:anim calcmode="discrete" valueType="clr">
                                      <p:cBhvr override="childStyle">
                                        <p:cTn id="30" dur="80"/>
                                        <p:tgtEl>
                                          <p:spTgt spid="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7">
                                            <p:txEl>
                                              <p:pRg st="5" end="5"/>
                                            </p:txEl>
                                          </p:spTgt>
                                        </p:tgtEl>
                                        <p:attrNameLst>
                                          <p:attrName>fillcolor</p:attrName>
                                        </p:attrNameLst>
                                      </p:cBhvr>
                                      <p:tavLst>
                                        <p:tav tm="0">
                                          <p:val>
                                            <p:clrVal>
                                              <a:schemeClr val="accent2"/>
                                            </p:clrVal>
                                          </p:val>
                                        </p:tav>
                                        <p:tav tm="50000">
                                          <p:val>
                                            <p:clrVal>
                                              <a:schemeClr val="hlink"/>
                                            </p:clrVal>
                                          </p:val>
                                        </p:tav>
                                      </p:tavLst>
                                    </p:anim>
                                    <p:set>
                                      <p:cBhvr>
                                        <p:cTn id="32" dur="80"/>
                                        <p:tgtEl>
                                          <p:spTgt spid="7">
                                            <p:txEl>
                                              <p:pRg st="5" end="5"/>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nodeType="clickEffect">
                                  <p:stCondLst>
                                    <p:cond delay="0"/>
                                  </p:stCondLst>
                                  <p:iterate type="lt">
                                    <p:tmPct val="50000"/>
                                  </p:iterate>
                                  <p:childTnLst>
                                    <p:set>
                                      <p:cBhvr>
                                        <p:cTn id="36" dur="1" fill="hold">
                                          <p:stCondLst>
                                            <p:cond delay="0"/>
                                          </p:stCondLst>
                                        </p:cTn>
                                        <p:tgtEl>
                                          <p:spTgt spid="7">
                                            <p:txEl>
                                              <p:pRg st="6" end="6"/>
                                            </p:txEl>
                                          </p:spTgt>
                                        </p:tgtEl>
                                        <p:attrNameLst>
                                          <p:attrName>style.visibility</p:attrName>
                                        </p:attrNameLst>
                                      </p:cBhvr>
                                      <p:to>
                                        <p:strVal val="visible"/>
                                      </p:to>
                                    </p:set>
                                    <p:anim calcmode="discrete" valueType="clr">
                                      <p:cBhvr override="childStyle">
                                        <p:cTn id="37" dur="80"/>
                                        <p:tgtEl>
                                          <p:spTgt spid="7">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7">
                                            <p:txEl>
                                              <p:pRg st="6" end="6"/>
                                            </p:txEl>
                                          </p:spTgt>
                                        </p:tgtEl>
                                        <p:attrNameLst>
                                          <p:attrName>fillcolor</p:attrName>
                                        </p:attrNameLst>
                                      </p:cBhvr>
                                      <p:tavLst>
                                        <p:tav tm="0">
                                          <p:val>
                                            <p:clrVal>
                                              <a:schemeClr val="accent2"/>
                                            </p:clrVal>
                                          </p:val>
                                        </p:tav>
                                        <p:tav tm="50000">
                                          <p:val>
                                            <p:clrVal>
                                              <a:schemeClr val="hlink"/>
                                            </p:clrVal>
                                          </p:val>
                                        </p:tav>
                                      </p:tavLst>
                                    </p:anim>
                                    <p:set>
                                      <p:cBhvr>
                                        <p:cTn id="39" dur="80"/>
                                        <p:tgtEl>
                                          <p:spTgt spid="7">
                                            <p:txEl>
                                              <p:pRg st="6" end="6"/>
                                            </p:txEl>
                                          </p:spTgt>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nodeType="clickEffect">
                                  <p:stCondLst>
                                    <p:cond delay="0"/>
                                  </p:stCondLst>
                                  <p:iterate type="lt">
                                    <p:tmPct val="50000"/>
                                  </p:iterate>
                                  <p:childTnLst>
                                    <p:set>
                                      <p:cBhvr>
                                        <p:cTn id="43" dur="1" fill="hold">
                                          <p:stCondLst>
                                            <p:cond delay="0"/>
                                          </p:stCondLst>
                                        </p:cTn>
                                        <p:tgtEl>
                                          <p:spTgt spid="7">
                                            <p:txEl>
                                              <p:pRg st="7" end="7"/>
                                            </p:txEl>
                                          </p:spTgt>
                                        </p:tgtEl>
                                        <p:attrNameLst>
                                          <p:attrName>style.visibility</p:attrName>
                                        </p:attrNameLst>
                                      </p:cBhvr>
                                      <p:to>
                                        <p:strVal val="visible"/>
                                      </p:to>
                                    </p:set>
                                    <p:anim calcmode="discrete" valueType="clr">
                                      <p:cBhvr override="childStyle">
                                        <p:cTn id="44" dur="80"/>
                                        <p:tgtEl>
                                          <p:spTgt spid="7">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7">
                                            <p:txEl>
                                              <p:pRg st="7" end="7"/>
                                            </p:txEl>
                                          </p:spTgt>
                                        </p:tgtEl>
                                        <p:attrNameLst>
                                          <p:attrName>fillcolor</p:attrName>
                                        </p:attrNameLst>
                                      </p:cBhvr>
                                      <p:tavLst>
                                        <p:tav tm="0">
                                          <p:val>
                                            <p:clrVal>
                                              <a:schemeClr val="accent2"/>
                                            </p:clrVal>
                                          </p:val>
                                        </p:tav>
                                        <p:tav tm="50000">
                                          <p:val>
                                            <p:clrVal>
                                              <a:schemeClr val="hlink"/>
                                            </p:clrVal>
                                          </p:val>
                                        </p:tav>
                                      </p:tavLst>
                                    </p:anim>
                                    <p:set>
                                      <p:cBhvr>
                                        <p:cTn id="46" dur="80"/>
                                        <p:tgtEl>
                                          <p:spTgt spid="7">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60</a:t>
            </a:fld>
            <a:endParaRPr lang="zh-CN" altLang="en-US" dirty="0"/>
          </a:p>
        </p:txBody>
      </p:sp>
      <p:sp>
        <p:nvSpPr>
          <p:cNvPr id="7" name="Rectangle 2"/>
          <p:cNvSpPr>
            <a:spLocks noGrp="1" noChangeArrowheads="1"/>
          </p:cNvSpPr>
          <p:nvPr>
            <p:ph type="title"/>
          </p:nvPr>
        </p:nvSpPr>
        <p:spPr>
          <a:xfrm>
            <a:off x="505619" y="2907499"/>
            <a:ext cx="8229600" cy="685800"/>
          </a:xfrm>
        </p:spPr>
        <p:txBody>
          <a:bodyPr/>
          <a:lstStyle/>
          <a:p>
            <a:pPr algn="ctr" eaLnBrk="1" hangingPunct="1">
              <a:defRPr/>
            </a:pPr>
            <a:r>
              <a:rPr lang="zh-CN" altLang="en-US" sz="3200" dirty="0">
                <a:solidFill>
                  <a:srgbClr val="C00000"/>
                </a:solidFill>
                <a:effectLst/>
              </a:rPr>
              <a:t>一些软件开发方法</a:t>
            </a:r>
            <a:endParaRPr lang="zh-CN" altLang="zh-CN" sz="3200" dirty="0">
              <a:solidFill>
                <a:srgbClr val="C00000"/>
              </a:solidFill>
              <a:effectLst/>
            </a:endParaRPr>
          </a:p>
        </p:txBody>
      </p:sp>
    </p:spTree>
    <p:extLst>
      <p:ext uri="{BB962C8B-B14F-4D97-AF65-F5344CB8AC3E}">
        <p14:creationId xmlns:p14="http://schemas.microsoft.com/office/powerpoint/2010/main" val="3760436369"/>
      </p:ext>
    </p:extLst>
  </p:cSld>
  <p:clrMapOvr>
    <a:masterClrMapping/>
  </p:clrMapOvr>
  <p:transition spd="med">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61</a:t>
            </a:fld>
            <a:endParaRPr lang="zh-CN" altLang="en-US" dirty="0"/>
          </a:p>
        </p:txBody>
      </p:sp>
      <p:sp>
        <p:nvSpPr>
          <p:cNvPr id="8" name="Rectangle 2"/>
          <p:cNvSpPr txBox="1">
            <a:spLocks noChangeArrowheads="1"/>
          </p:cNvSpPr>
          <p:nvPr/>
        </p:nvSpPr>
        <p:spPr bwMode="auto">
          <a:xfrm>
            <a:off x="533400" y="381000"/>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a:ln>
                  <a:noFill/>
                </a:ln>
                <a:solidFill>
                  <a:srgbClr val="C00000"/>
                </a:solidFill>
                <a:effectLst/>
                <a:uLnTx/>
                <a:uFillTx/>
                <a:ea typeface="黑体"/>
                <a:cs typeface="+mj-cs"/>
              </a:rPr>
              <a:t>代码的可重入性</a:t>
            </a:r>
            <a:endParaRPr kumimoji="0" lang="zh-CN" altLang="en-US" sz="2400" i="0" u="none" strike="noStrike" kern="0" cap="none" spc="0" normalizeH="0" baseline="0" noProof="0" dirty="0">
              <a:ln>
                <a:noFill/>
              </a:ln>
              <a:solidFill>
                <a:srgbClr val="C00000"/>
              </a:solidFill>
              <a:effectLst/>
              <a:uLnTx/>
              <a:uFillTx/>
              <a:ea typeface="黑体"/>
              <a:cs typeface="+mj-cs"/>
            </a:endParaRPr>
          </a:p>
        </p:txBody>
      </p:sp>
      <p:sp>
        <p:nvSpPr>
          <p:cNvPr id="9" name="Rectangle 3"/>
          <p:cNvSpPr txBox="1">
            <a:spLocks noChangeArrowheads="1"/>
          </p:cNvSpPr>
          <p:nvPr/>
        </p:nvSpPr>
        <p:spPr bwMode="auto">
          <a:xfrm>
            <a:off x="609600" y="1295400"/>
            <a:ext cx="79248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a:ln>
                  <a:noFill/>
                </a:ln>
                <a:solidFill>
                  <a:srgbClr val="000099"/>
                </a:solidFill>
                <a:effectLst/>
                <a:uLnTx/>
                <a:uFillTx/>
                <a:latin typeface="+mj-lt"/>
                <a:ea typeface="宋体"/>
              </a:rPr>
              <a:t>可重入函数对于嵌入式系统尤为重要！</a:t>
            </a:r>
            <a:endParaRPr kumimoji="1" lang="en-US" altLang="zh-CN" sz="2400" b="0" i="0" u="none" strike="noStrike" kern="0" cap="none" spc="0" normalizeH="0" baseline="0" noProof="0">
              <a:ln>
                <a:noFill/>
              </a:ln>
              <a:solidFill>
                <a:srgbClr val="000099"/>
              </a:solidFill>
              <a:effectLst/>
              <a:uLnTx/>
              <a:uFillTx/>
              <a:latin typeface="+mj-lt"/>
              <a:ea typeface="宋体"/>
            </a:endParaRP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a:ln>
                  <a:noFill/>
                </a:ln>
                <a:solidFill>
                  <a:srgbClr val="000099"/>
                </a:solidFill>
                <a:effectLst/>
                <a:uLnTx/>
                <a:uFillTx/>
                <a:latin typeface="+mj-lt"/>
                <a:ea typeface="宋体"/>
              </a:rPr>
              <a:t>可重入函数是一个能被多个任务调用的函数；</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mj-lt"/>
                <a:ea typeface="宋体"/>
              </a:rPr>
              <a:t>可重入（</a:t>
            </a:r>
            <a:r>
              <a:rPr kumimoji="1" lang="en-US" altLang="zh-CN" sz="2000" b="0" i="0" u="none" strike="noStrike" kern="0" cap="none" spc="0" normalizeH="0" baseline="0" noProof="0">
                <a:ln>
                  <a:noFill/>
                </a:ln>
                <a:solidFill>
                  <a:srgbClr val="FF00FF"/>
                </a:solidFill>
                <a:effectLst/>
                <a:uLnTx/>
                <a:uFillTx/>
                <a:latin typeface="+mj-lt"/>
                <a:ea typeface="宋体"/>
              </a:rPr>
              <a:t>reentrant</a:t>
            </a:r>
            <a:r>
              <a:rPr kumimoji="1" lang="zh-CN" altLang="en-US" sz="2000" b="0" i="0" u="none" strike="noStrike" kern="0" cap="none" spc="0" normalizeH="0" baseline="0" noProof="0">
                <a:ln>
                  <a:noFill/>
                </a:ln>
                <a:solidFill>
                  <a:srgbClr val="FF00FF"/>
                </a:solidFill>
                <a:effectLst/>
                <a:uLnTx/>
                <a:uFillTx/>
                <a:latin typeface="+mj-lt"/>
                <a:ea typeface="宋体"/>
              </a:rPr>
              <a:t>）函数可以由多于一个任务并发使用，而不必担心数据错误。</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mj-lt"/>
                <a:ea typeface="宋体"/>
              </a:rPr>
              <a:t> 不可重入（</a:t>
            </a:r>
            <a:r>
              <a:rPr kumimoji="1" lang="en-US" altLang="zh-CN" sz="2000" b="0" i="0" u="none" strike="noStrike" kern="0" cap="none" spc="0" normalizeH="0" baseline="0" noProof="0">
                <a:ln>
                  <a:noFill/>
                </a:ln>
                <a:solidFill>
                  <a:srgbClr val="FF00FF"/>
                </a:solidFill>
                <a:effectLst/>
                <a:uLnTx/>
                <a:uFillTx/>
                <a:latin typeface="+mj-lt"/>
                <a:ea typeface="宋体"/>
              </a:rPr>
              <a:t>non-reentrant</a:t>
            </a:r>
            <a:r>
              <a:rPr kumimoji="1" lang="zh-CN" altLang="en-US" sz="2000" b="0" i="0" u="none" strike="noStrike" kern="0" cap="none" spc="0" normalizeH="0" baseline="0" noProof="0">
                <a:ln>
                  <a:noFill/>
                </a:ln>
                <a:solidFill>
                  <a:srgbClr val="FF00FF"/>
                </a:solidFill>
                <a:effectLst/>
                <a:uLnTx/>
                <a:uFillTx/>
                <a:latin typeface="+mj-lt"/>
                <a:ea typeface="宋体"/>
              </a:rPr>
              <a:t>）函数不能由超过一个任务所共享，除非能确保函数的互斥（或者使用信号量，或者在代码的关键部分禁用中断）。</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mj-lt"/>
                <a:ea typeface="宋体"/>
              </a:rPr>
              <a:t>可重入函数可以在任意时刻被中断，稍后再继续运行，不会丢失数据。可重入函数要么使用本地变量，要么在使用全局变量时保护自己的数据。</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a:ln>
                  <a:noFill/>
                </a:ln>
                <a:solidFill>
                  <a:srgbClr val="000099"/>
                </a:solidFill>
                <a:effectLst/>
                <a:uLnTx/>
                <a:uFillTx/>
                <a:latin typeface="+mj-lt"/>
                <a:ea typeface="宋体"/>
              </a:rPr>
              <a:t>判断一个函数是否可重入的规则</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mj-lt"/>
                <a:ea typeface="宋体"/>
              </a:rPr>
              <a:t>一个可重入的函数一般用原子的方法使用变量，除非这些变量存储在调用这个函数的堆栈中或这些变量是任务的私有变量；</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mj-lt"/>
                <a:ea typeface="宋体"/>
              </a:rPr>
              <a:t>一个可重入函数一般不调用其他不可重入的函数；</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mj-lt"/>
                <a:ea typeface="宋体"/>
              </a:rPr>
              <a:t>一个可重入函数一般不用非原子的方法使用硬件；</a:t>
            </a:r>
            <a:endParaRPr kumimoji="1" lang="zh-CN" altLang="en-US" sz="2000" b="0" i="0" u="none" strike="noStrike" kern="0" cap="none" spc="0" normalizeH="0" baseline="0" noProof="0" dirty="0">
              <a:ln>
                <a:noFill/>
              </a:ln>
              <a:solidFill>
                <a:srgbClr val="FF00FF"/>
              </a:solidFill>
              <a:effectLst/>
              <a:uLnTx/>
              <a:uFillTx/>
              <a:latin typeface="+mj-lt"/>
              <a:ea typeface="宋体"/>
            </a:endParaRPr>
          </a:p>
        </p:txBody>
      </p:sp>
    </p:spTree>
    <p:extLst>
      <p:ext uri="{BB962C8B-B14F-4D97-AF65-F5344CB8AC3E}">
        <p14:creationId xmlns:p14="http://schemas.microsoft.com/office/powerpoint/2010/main" val="1278297196"/>
      </p:ext>
    </p:extLst>
  </p:cSld>
  <p:clrMapOvr>
    <a:masterClrMapping/>
  </p:clrMapOvr>
  <p:transition spd="med">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62</a:t>
            </a:fld>
            <a:endParaRPr lang="zh-CN" altLang="en-US" dirty="0"/>
          </a:p>
        </p:txBody>
      </p:sp>
      <p:grpSp>
        <p:nvGrpSpPr>
          <p:cNvPr id="9" name="Group 8"/>
          <p:cNvGrpSpPr>
            <a:grpSpLocks/>
          </p:cNvGrpSpPr>
          <p:nvPr/>
        </p:nvGrpSpPr>
        <p:grpSpPr bwMode="auto">
          <a:xfrm>
            <a:off x="5029200" y="4572000"/>
            <a:ext cx="3505200" cy="1219200"/>
            <a:chOff x="3168" y="2880"/>
            <a:chExt cx="2112" cy="768"/>
          </a:xfrm>
        </p:grpSpPr>
        <p:sp>
          <p:nvSpPr>
            <p:cNvPr id="10" name="AutoShape 6"/>
            <p:cNvSpPr>
              <a:spLocks noChangeArrowheads="1"/>
            </p:cNvSpPr>
            <p:nvPr/>
          </p:nvSpPr>
          <p:spPr bwMode="auto">
            <a:xfrm>
              <a:off x="3168" y="2880"/>
              <a:ext cx="2112" cy="768"/>
            </a:xfrm>
            <a:prstGeom prst="wedgeRoundRectCallout">
              <a:avLst>
                <a:gd name="adj1" fmla="val -97870"/>
                <a:gd name="adj2" fmla="val -157551"/>
                <a:gd name="adj3" fmla="val 16667"/>
              </a:avLst>
            </a:prstGeom>
            <a:solidFill>
              <a:srgbClr val="FFFFFF"/>
            </a:solidFill>
            <a:ln w="9525">
              <a:solidFill>
                <a:srgbClr val="800080"/>
              </a:solidFill>
              <a:miter lim="800000"/>
              <a:headEnd/>
              <a:tailEnd/>
            </a:ln>
          </p:spPr>
          <p:txBody>
            <a:bodyPr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a:ln>
                  <a:noFill/>
                </a:ln>
                <a:solidFill>
                  <a:srgbClr val="000000"/>
                </a:solidFill>
                <a:uLnTx/>
                <a:uFillTx/>
                <a:latin typeface="+mj-lt"/>
                <a:ea typeface="宋体" panose="02010600030101010101" pitchFamily="2" charset="-122"/>
              </a:endParaRPr>
            </a:p>
          </p:txBody>
        </p:sp>
        <p:sp>
          <p:nvSpPr>
            <p:cNvPr id="11" name="AutoShape 7"/>
            <p:cNvSpPr>
              <a:spLocks noChangeArrowheads="1"/>
            </p:cNvSpPr>
            <p:nvPr/>
          </p:nvSpPr>
          <p:spPr bwMode="auto">
            <a:xfrm>
              <a:off x="3168" y="2880"/>
              <a:ext cx="2112" cy="768"/>
            </a:xfrm>
            <a:prstGeom prst="wedgeRoundRectCallout">
              <a:avLst>
                <a:gd name="adj1" fmla="val -99667"/>
                <a:gd name="adj2" fmla="val -62500"/>
                <a:gd name="adj3" fmla="val 16667"/>
              </a:avLst>
            </a:prstGeom>
            <a:solidFill>
              <a:srgbClr val="FFFFFF"/>
            </a:solidFill>
            <a:ln w="9525">
              <a:solidFill>
                <a:srgbClr val="800080"/>
              </a:solidFill>
              <a:miter lim="800000"/>
              <a:headEnd/>
              <a:tailEnd/>
            </a:ln>
          </p:spPr>
          <p:txBody>
            <a:bodyPr lIns="18000" tIns="46800" rIns="18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339933"/>
                  </a:solidFill>
                  <a:uLnTx/>
                  <a:uFillTx/>
                  <a:latin typeface="+mj-lt"/>
                  <a:ea typeface="宋体" panose="02010600030101010101" pitchFamily="2" charset="-122"/>
                </a:rPr>
                <a:t>如果</a:t>
              </a:r>
              <a:r>
                <a:rPr kumimoji="0" lang="en-US" altLang="zh-CN" sz="1800" b="0" i="0" u="none" strike="noStrike" kern="0" cap="none" spc="0" normalizeH="0" baseline="0" noProof="0">
                  <a:ln>
                    <a:noFill/>
                  </a:ln>
                  <a:solidFill>
                    <a:srgbClr val="339933"/>
                  </a:solidFill>
                  <a:uLnTx/>
                  <a:uFillTx/>
                  <a:latin typeface="+mj-lt"/>
                  <a:ea typeface="宋体" panose="02010600030101010101" pitchFamily="2" charset="-122"/>
                </a:rPr>
                <a:t>display</a:t>
              </a:r>
              <a:r>
                <a:rPr kumimoji="0" lang="zh-CN" altLang="en-US" sz="1800" b="0" i="0" u="none" strike="noStrike" kern="0" cap="none" spc="0" normalizeH="0" baseline="0" noProof="0">
                  <a:ln>
                    <a:noFill/>
                  </a:ln>
                  <a:solidFill>
                    <a:srgbClr val="339933"/>
                  </a:solidFill>
                  <a:uLnTx/>
                  <a:uFillTx/>
                  <a:latin typeface="+mj-lt"/>
                  <a:ea typeface="宋体" panose="02010600030101010101" pitchFamily="2" charset="-122"/>
                </a:rPr>
                <a:t>可重入，那么其调用的函数就必须可重入，但</a:t>
              </a:r>
              <a:r>
                <a:rPr kumimoji="0" lang="en-US" altLang="zh-CN" sz="1800" b="0" i="0" u="none" strike="noStrike" kern="0" cap="none" spc="0" normalizeH="0" baseline="0" noProof="0">
                  <a:ln>
                    <a:noFill/>
                  </a:ln>
                  <a:solidFill>
                    <a:srgbClr val="339933"/>
                  </a:solidFill>
                  <a:uLnTx/>
                  <a:uFillTx/>
                  <a:latin typeface="+mj-lt"/>
                  <a:ea typeface="宋体" panose="02010600030101010101" pitchFamily="2" charset="-122"/>
                </a:rPr>
                <a:t>printf( )</a:t>
              </a:r>
              <a:r>
                <a:rPr kumimoji="0" lang="zh-CN" altLang="en-US" sz="1800" b="0" i="0" u="none" strike="noStrike" kern="0" cap="none" spc="0" normalizeH="0" baseline="0" noProof="0">
                  <a:ln>
                    <a:noFill/>
                  </a:ln>
                  <a:solidFill>
                    <a:srgbClr val="339933"/>
                  </a:solidFill>
                  <a:uLnTx/>
                  <a:uFillTx/>
                  <a:latin typeface="+mj-lt"/>
                  <a:ea typeface="宋体" panose="02010600030101010101" pitchFamily="2" charset="-122"/>
                </a:rPr>
                <a:t>不一定满足！</a:t>
              </a:r>
            </a:p>
          </p:txBody>
        </p:sp>
      </p:grpSp>
      <p:sp>
        <p:nvSpPr>
          <p:cNvPr id="12" name="AutoShape 9"/>
          <p:cNvSpPr>
            <a:spLocks noChangeArrowheads="1"/>
          </p:cNvSpPr>
          <p:nvPr/>
        </p:nvSpPr>
        <p:spPr bwMode="auto">
          <a:xfrm>
            <a:off x="533400" y="1370815"/>
            <a:ext cx="8001000" cy="4953000"/>
          </a:xfrm>
          <a:prstGeom prst="roundRect">
            <a:avLst>
              <a:gd name="adj" fmla="val 6185"/>
            </a:avLst>
          </a:prstGeom>
          <a:solidFill>
            <a:srgbClr val="FFFFFF"/>
          </a:solidFill>
          <a:ln w="9525">
            <a:solidFill>
              <a:srgbClr val="008000"/>
            </a:solidFill>
            <a:round/>
            <a:headEnd/>
            <a:tailEnd/>
          </a:ln>
        </p:spPr>
        <p:txBody>
          <a:bodyPr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800" b="0" i="0" u="none" strike="noStrike" kern="0" cap="none" spc="0" normalizeH="0" baseline="0" noProof="0">
                <a:ln>
                  <a:noFill/>
                </a:ln>
                <a:solidFill>
                  <a:srgbClr val="FF0000"/>
                </a:solidFill>
                <a:uLnTx/>
                <a:uFillTx/>
                <a:latin typeface="+mj-lt"/>
                <a:ea typeface="华文行楷" panose="02010800040101010101" pitchFamily="2" charset="-122"/>
              </a:rPr>
              <a:t>该段代码是否可重入？</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uLnTx/>
              <a:uFillTx/>
              <a:latin typeface="+mj-lt"/>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uLnTx/>
                <a:uFillTx/>
                <a:latin typeface="+mj-lt"/>
              </a:rPr>
              <a:t>static  int  cErrors;</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a:ln>
                <a:noFill/>
              </a:ln>
              <a:solidFill>
                <a:srgbClr val="000000"/>
              </a:solidFill>
              <a:uLnTx/>
              <a:uFillTx/>
              <a:latin typeface="+mj-lt"/>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uLnTx/>
                <a:uFillTx/>
                <a:latin typeface="+mj-lt"/>
              </a:rPr>
              <a:t>void vCountErrors (void){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uLnTx/>
                <a:uFillTx/>
                <a:latin typeface="+mj-lt"/>
              </a:rPr>
              <a:t>	++cErrors;</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uLnTx/>
                <a:uFillTx/>
                <a:latin typeface="+mj-lt"/>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a:ln>
                <a:noFill/>
              </a:ln>
              <a:solidFill>
                <a:srgbClr val="000000"/>
              </a:solidFill>
              <a:uLnTx/>
              <a:uFillTx/>
              <a:latin typeface="+mj-lt"/>
            </a:endParaRP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a:ln>
                <a:noFill/>
              </a:ln>
              <a:solidFill>
                <a:srgbClr val="000000"/>
              </a:solidFill>
              <a:uLnTx/>
              <a:uFillTx/>
              <a:latin typeface="+mj-lt"/>
            </a:endParaRPr>
          </a:p>
        </p:txBody>
      </p:sp>
      <p:sp>
        <p:nvSpPr>
          <p:cNvPr id="14" name="AutoShape 11"/>
          <p:cNvSpPr>
            <a:spLocks noChangeArrowheads="1"/>
          </p:cNvSpPr>
          <p:nvPr/>
        </p:nvSpPr>
        <p:spPr bwMode="auto">
          <a:xfrm>
            <a:off x="5171389" y="0"/>
            <a:ext cx="4038600" cy="4119513"/>
          </a:xfrm>
          <a:prstGeom prst="wedgeRoundRectCallout">
            <a:avLst>
              <a:gd name="adj1" fmla="val -109673"/>
              <a:gd name="adj2" fmla="val 50539"/>
              <a:gd name="adj3" fmla="val 16667"/>
            </a:avLst>
          </a:prstGeom>
          <a:solidFill>
            <a:srgbClr val="FFFFFF"/>
          </a:solidFill>
          <a:ln w="9525">
            <a:solidFill>
              <a:srgbClr val="0000FF"/>
            </a:solidFill>
            <a:miter lim="800000"/>
            <a:headEnd/>
            <a:tailEnd/>
          </a:ln>
        </p:spPr>
        <p:txBody>
          <a:bodyPr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3333FF"/>
                </a:solidFill>
                <a:uLnTx/>
                <a:uFillTx/>
                <a:latin typeface="+mj-lt"/>
                <a:ea typeface="宋体" panose="02010600030101010101" pitchFamily="2" charset="-122"/>
              </a:rPr>
              <a:t>以</a:t>
            </a:r>
            <a:r>
              <a:rPr kumimoji="0" lang="en-US" altLang="zh-CN" sz="1800" b="0" i="0" u="none" strike="noStrike" kern="0" cap="none" spc="0" normalizeH="0" baseline="0" noProof="0" dirty="0">
                <a:ln>
                  <a:noFill/>
                </a:ln>
                <a:solidFill>
                  <a:srgbClr val="3333FF"/>
                </a:solidFill>
                <a:uLnTx/>
                <a:uFillTx/>
                <a:latin typeface="+mj-lt"/>
                <a:ea typeface="宋体" panose="02010600030101010101" pitchFamily="2" charset="-122"/>
              </a:rPr>
              <a:t>8051</a:t>
            </a:r>
            <a:r>
              <a:rPr kumimoji="0" lang="zh-CN" altLang="en-US" sz="1800" b="0" i="0" u="none" strike="noStrike" kern="0" cap="none" spc="0" normalizeH="0" baseline="0" noProof="0" dirty="0">
                <a:ln>
                  <a:noFill/>
                </a:ln>
                <a:solidFill>
                  <a:srgbClr val="3333FF"/>
                </a:solidFill>
                <a:uLnTx/>
                <a:uFillTx/>
                <a:latin typeface="+mj-lt"/>
                <a:ea typeface="宋体" panose="02010600030101010101" pitchFamily="2" charset="-122"/>
              </a:rPr>
              <a:t>单片机汇编语言为例，低字节在高地址；</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uLnTx/>
                <a:uFillTx/>
                <a:latin typeface="+mj-lt"/>
                <a:ea typeface="宋体" panose="02010600030101010101" pitchFamily="2" charset="-122"/>
              </a:rPr>
              <a:t>MOV    DPTR, #cErrors+01H</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uLnTx/>
                <a:uFillTx/>
                <a:latin typeface="+mj-lt"/>
                <a:ea typeface="宋体" panose="02010600030101010101" pitchFamily="2" charset="-122"/>
              </a:rPr>
              <a:t>MOVX  A, @DPTR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uLnTx/>
                <a:uFillTx/>
                <a:latin typeface="+mj-lt"/>
                <a:ea typeface="宋体" panose="02010600030101010101" pitchFamily="2" charset="-122"/>
              </a:rPr>
              <a:t>INC      A</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uLnTx/>
                <a:uFillTx/>
                <a:latin typeface="+mj-lt"/>
                <a:ea typeface="宋体" panose="02010600030101010101" pitchFamily="2" charset="-122"/>
              </a:rPr>
              <a:t>MOVX  @DPTR, A</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uLnTx/>
                <a:uFillTx/>
                <a:latin typeface="+mj-lt"/>
                <a:ea typeface="宋体" panose="02010600030101010101" pitchFamily="2" charset="-122"/>
              </a:rPr>
              <a:t>JNZ      </a:t>
            </a:r>
            <a:r>
              <a:rPr kumimoji="0" lang="en-US" altLang="zh-CN" sz="1800" b="0" i="0" u="none" strike="noStrike" kern="0" cap="none" spc="0" normalizeH="0" baseline="0" noProof="0" dirty="0" err="1">
                <a:ln>
                  <a:noFill/>
                </a:ln>
                <a:solidFill>
                  <a:srgbClr val="CC00CC"/>
                </a:solidFill>
                <a:uLnTx/>
                <a:uFillTx/>
                <a:latin typeface="+mj-lt"/>
                <a:ea typeface="宋体" panose="02010600030101010101" pitchFamily="2" charset="-122"/>
              </a:rPr>
              <a:t>noCarry</a:t>
            </a:r>
            <a:endParaRPr kumimoji="0" lang="en-US" altLang="zh-CN" sz="1800" b="0" i="0" u="none" strike="noStrike" kern="0" cap="none" spc="0" normalizeH="0" baseline="0" noProof="0" dirty="0">
              <a:ln>
                <a:noFill/>
              </a:ln>
              <a:solidFill>
                <a:srgbClr val="CC00CC"/>
              </a:solidFill>
              <a:uLnTx/>
              <a:uFillTx/>
              <a:latin typeface="+mj-lt"/>
              <a:ea typeface="宋体" panose="02010600030101010101" pitchFamily="2" charset="-122"/>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uLnTx/>
                <a:uFillTx/>
                <a:latin typeface="+mj-lt"/>
                <a:ea typeface="宋体" panose="02010600030101010101" pitchFamily="2" charset="-122"/>
              </a:rPr>
              <a:t>MOV     DPTR, #cErrors+01H</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uLnTx/>
                <a:uFillTx/>
                <a:latin typeface="+mj-lt"/>
                <a:ea typeface="宋体" panose="02010600030101010101" pitchFamily="2" charset="-122"/>
              </a:rPr>
              <a:t>MOVX   A, @DPTR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uLnTx/>
                <a:uFillTx/>
                <a:latin typeface="+mj-lt"/>
                <a:ea typeface="宋体" panose="02010600030101010101" pitchFamily="2" charset="-122"/>
              </a:rPr>
              <a:t>INC       A</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uLnTx/>
                <a:uFillTx/>
                <a:latin typeface="+mj-lt"/>
                <a:ea typeface="宋体" panose="02010600030101010101" pitchFamily="2" charset="-122"/>
              </a:rPr>
              <a:t>MOVX   @DPTR, A</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err="1">
                <a:ln>
                  <a:noFill/>
                </a:ln>
                <a:solidFill>
                  <a:srgbClr val="CC00CC"/>
                </a:solidFill>
                <a:uLnTx/>
                <a:uFillTx/>
                <a:latin typeface="+mj-lt"/>
                <a:ea typeface="宋体" panose="02010600030101010101" pitchFamily="2" charset="-122"/>
              </a:rPr>
              <a:t>noCarry</a:t>
            </a:r>
            <a:r>
              <a:rPr kumimoji="0" lang="en-US" altLang="zh-CN" sz="1800" b="0" i="0" u="none" strike="noStrike" kern="0" cap="none" spc="0" normalizeH="0" baseline="0" noProof="0" dirty="0">
                <a:ln>
                  <a:noFill/>
                </a:ln>
                <a:solidFill>
                  <a:srgbClr val="CC00CC"/>
                </a:solidFill>
                <a:uLnTx/>
                <a:uFillTx/>
                <a:latin typeface="+mj-lt"/>
                <a:ea typeface="宋体" panose="02010600030101010101" pitchFamily="2" charset="-122"/>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uLnTx/>
                <a:uFillTx/>
                <a:latin typeface="+mj-lt"/>
                <a:ea typeface="宋体" panose="02010600030101010101" pitchFamily="2" charset="-122"/>
              </a:rPr>
              <a:t>RET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0000"/>
                </a:solidFill>
                <a:uLnTx/>
                <a:uFillTx/>
                <a:latin typeface="+mj-lt"/>
                <a:ea typeface="宋体" panose="02010600030101010101" pitchFamily="2" charset="-122"/>
              </a:rPr>
              <a:t>显然，这不是原子的！</a:t>
            </a:r>
          </a:p>
        </p:txBody>
      </p:sp>
      <p:sp>
        <p:nvSpPr>
          <p:cNvPr id="15" name="AutoShape 13"/>
          <p:cNvSpPr>
            <a:spLocks noChangeArrowheads="1"/>
          </p:cNvSpPr>
          <p:nvPr/>
        </p:nvSpPr>
        <p:spPr bwMode="auto">
          <a:xfrm>
            <a:off x="4342615" y="4415250"/>
            <a:ext cx="4294981" cy="1943101"/>
          </a:xfrm>
          <a:prstGeom prst="wedgeRoundRectCallout">
            <a:avLst>
              <a:gd name="adj1" fmla="val -89690"/>
              <a:gd name="adj2" fmla="val -56292"/>
              <a:gd name="adj3" fmla="val 16667"/>
            </a:avLst>
          </a:prstGeom>
          <a:solidFill>
            <a:srgbClr val="FFFFFF"/>
          </a:solidFill>
          <a:ln w="9525">
            <a:solidFill>
              <a:srgbClr val="0000FF"/>
            </a:solidFill>
            <a:miter lim="800000"/>
            <a:headEnd/>
            <a:tailEnd/>
          </a:ln>
        </p:spPr>
        <p:txBody>
          <a:bodyPr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3333FF"/>
                </a:solidFill>
                <a:uLnTx/>
                <a:uFillTx/>
                <a:latin typeface="+mj-lt"/>
                <a:ea typeface="宋体" panose="02010600030101010101" pitchFamily="2" charset="-122"/>
              </a:rPr>
              <a:t>如果是</a:t>
            </a:r>
            <a:r>
              <a:rPr kumimoji="0" lang="en-US" altLang="zh-CN" sz="1800" b="0" i="0" u="none" strike="noStrike" kern="0" cap="none" spc="0" normalizeH="0" baseline="0" noProof="0" dirty="0">
                <a:ln>
                  <a:noFill/>
                </a:ln>
                <a:solidFill>
                  <a:srgbClr val="3333FF"/>
                </a:solidFill>
                <a:uLnTx/>
                <a:uFillTx/>
                <a:latin typeface="+mj-lt"/>
                <a:ea typeface="宋体" panose="02010600030101010101" pitchFamily="2" charset="-122"/>
              </a:rPr>
              <a:t>intel8086</a:t>
            </a:r>
            <a:r>
              <a:rPr kumimoji="0" lang="zh-CN" altLang="en-US" sz="1800" b="0" i="0" u="none" strike="noStrike" kern="0" cap="none" spc="0" normalizeH="0" baseline="0" noProof="0" dirty="0">
                <a:ln>
                  <a:noFill/>
                </a:ln>
                <a:solidFill>
                  <a:srgbClr val="3333FF"/>
                </a:solidFill>
                <a:uLnTx/>
                <a:uFillTx/>
                <a:latin typeface="+mj-lt"/>
                <a:ea typeface="宋体" panose="02010600030101010101" pitchFamily="2" charset="-122"/>
              </a:rPr>
              <a:t>，翻译的汇编语言为：</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uLnTx/>
                <a:uFillTx/>
                <a:latin typeface="+mj-lt"/>
                <a:ea typeface="宋体" panose="02010600030101010101" pitchFamily="2" charset="-122"/>
              </a:rPr>
              <a:t>INC   (</a:t>
            </a:r>
            <a:r>
              <a:rPr kumimoji="0" lang="en-US" altLang="zh-CN" sz="1800" b="0" i="0" u="none" strike="noStrike" kern="0" cap="none" spc="0" normalizeH="0" baseline="0" noProof="0" dirty="0" err="1">
                <a:ln>
                  <a:noFill/>
                </a:ln>
                <a:solidFill>
                  <a:srgbClr val="000000"/>
                </a:solidFill>
                <a:uLnTx/>
                <a:uFillTx/>
                <a:latin typeface="+mj-lt"/>
                <a:ea typeface="宋体" panose="02010600030101010101" pitchFamily="2" charset="-122"/>
              </a:rPr>
              <a:t>cErrors</a:t>
            </a:r>
            <a:r>
              <a:rPr kumimoji="0" lang="en-US" altLang="zh-CN" sz="1800" b="0" i="0" u="none" strike="noStrike" kern="0" cap="none" spc="0" normalizeH="0" baseline="0" noProof="0" dirty="0">
                <a:ln>
                  <a:noFill/>
                </a:ln>
                <a:solidFill>
                  <a:srgbClr val="000000"/>
                </a:solidFill>
                <a:uLnTx/>
                <a:uFillTx/>
                <a:latin typeface="+mj-lt"/>
                <a:ea typeface="宋体" panose="02010600030101010101" pitchFamily="2" charset="-122"/>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uLnTx/>
                <a:uFillTx/>
                <a:latin typeface="+mj-lt"/>
                <a:ea typeface="宋体" panose="02010600030101010101" pitchFamily="2" charset="-122"/>
              </a:rPr>
              <a:t>RET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0000"/>
                </a:solidFill>
                <a:uLnTx/>
                <a:uFillTx/>
                <a:latin typeface="+mj-lt"/>
                <a:ea typeface="宋体" panose="02010600030101010101" pitchFamily="2" charset="-122"/>
              </a:rPr>
              <a:t>显然，原子的！</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0000"/>
                </a:solidFill>
                <a:uLnTx/>
                <a:uFillTx/>
                <a:latin typeface="+mj-lt"/>
                <a:ea typeface="宋体" panose="02010600030101010101" pitchFamily="2" charset="-122"/>
              </a:rPr>
              <a:t>所以，此时是否可重入取决于硬件平台；</a:t>
            </a:r>
          </a:p>
        </p:txBody>
      </p:sp>
    </p:spTree>
    <p:extLst>
      <p:ext uri="{BB962C8B-B14F-4D97-AF65-F5344CB8AC3E}">
        <p14:creationId xmlns:p14="http://schemas.microsoft.com/office/powerpoint/2010/main" val="4159241054"/>
      </p:ext>
    </p:extLst>
  </p:cSld>
  <p:clrMapOvr>
    <a:masterClrMapping/>
  </p:clrMapOvr>
  <p:transition spd="med">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63</a:t>
            </a:fld>
            <a:endParaRPr lang="zh-CN" altLang="en-US" dirty="0"/>
          </a:p>
        </p:txBody>
      </p:sp>
      <p:sp>
        <p:nvSpPr>
          <p:cNvPr id="8" name="标题 1"/>
          <p:cNvSpPr txBox="1">
            <a:spLocks/>
          </p:cNvSpPr>
          <p:nvPr/>
        </p:nvSpPr>
        <p:spPr bwMode="auto">
          <a:xfrm>
            <a:off x="533400" y="405607"/>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C00000"/>
                </a:solidFill>
                <a:effectLst>
                  <a:outerShdw blurRad="38100" dist="38100" dir="2700000" algn="tl">
                    <a:srgbClr val="C0C0C0"/>
                  </a:outerShdw>
                </a:effectLst>
                <a:uLnTx/>
                <a:uFillTx/>
                <a:latin typeface="Arial"/>
                <a:ea typeface="黑体"/>
                <a:cs typeface="+mj-cs"/>
              </a:rPr>
              <a:t>软件看门狗设计</a:t>
            </a:r>
            <a:endParaRPr kumimoji="0" lang="zh-CN" altLang="en-US" sz="2400" b="0" i="0" u="none" strike="noStrike" kern="0" cap="none" spc="0" normalizeH="0" baseline="0" noProof="0" dirty="0">
              <a:ln>
                <a:noFill/>
              </a:ln>
              <a:solidFill>
                <a:srgbClr val="333399"/>
              </a:solidFill>
              <a:effectLst>
                <a:outerShdw blurRad="38100" dist="38100" dir="2700000" algn="tl">
                  <a:srgbClr val="C0C0C0"/>
                </a:outerShdw>
              </a:effectLst>
              <a:uLnTx/>
              <a:uFillTx/>
              <a:latin typeface="Arial"/>
              <a:ea typeface="黑体"/>
              <a:cs typeface="+mj-cs"/>
            </a:endParaRPr>
          </a:p>
        </p:txBody>
      </p:sp>
      <p:pic>
        <p:nvPicPr>
          <p:cNvPr id="9" name="内容占位符 4"/>
          <p:cNvPicPr>
            <a:picLocks noChangeAspect="1"/>
          </p:cNvPicPr>
          <p:nvPr/>
        </p:nvPicPr>
        <p:blipFill>
          <a:blip r:embed="rId2"/>
          <a:stretch>
            <a:fillRect/>
          </a:stretch>
        </p:blipFill>
        <p:spPr bwMode="auto">
          <a:xfrm>
            <a:off x="609600" y="2057400"/>
            <a:ext cx="8077200" cy="2697552"/>
          </a:xfrm>
          <a:prstGeom prst="rect">
            <a:avLst/>
          </a:prstGeom>
          <a:noFill/>
          <a:ln w="9525">
            <a:noFill/>
            <a:miter lim="800000"/>
            <a:headEnd/>
            <a:tailEnd/>
          </a:ln>
          <a:effectLst/>
        </p:spPr>
      </p:pic>
      <p:sp>
        <p:nvSpPr>
          <p:cNvPr id="10" name="矩形 9"/>
          <p:cNvSpPr/>
          <p:nvPr/>
        </p:nvSpPr>
        <p:spPr>
          <a:xfrm>
            <a:off x="519112" y="4911036"/>
            <a:ext cx="8258176" cy="369332"/>
          </a:xfrm>
          <a:prstGeom prst="rect">
            <a:avLst/>
          </a:prstGeom>
          <a:solidFill>
            <a:srgbClr val="00B050"/>
          </a:solidFill>
        </p:spPr>
        <p:txBody>
          <a:bodyPr wrap="square">
            <a:spAutoFit/>
          </a:bodyPr>
          <a:lstStyle/>
          <a:p>
            <a:pPr algn="just" eaLnBrk="0" fontAlgn="base" hangingPunct="0">
              <a:spcBef>
                <a:spcPct val="0"/>
              </a:spcBef>
              <a:spcAft>
                <a:spcPct val="0"/>
              </a:spcAft>
            </a:pPr>
            <a:r>
              <a:rPr lang="zh-CN" altLang="zh-CN" kern="100" dirty="0">
                <a:solidFill>
                  <a:srgbClr val="000000"/>
                </a:solidFill>
                <a:latin typeface="Times New Roman" panose="02020603050405020304" pitchFamily="18" charset="0"/>
                <a:cs typeface="Times New Roman" panose="02020603050405020304" pitchFamily="18" charset="0"/>
              </a:rPr>
              <a:t>嵌入式系统中</a:t>
            </a:r>
            <a:r>
              <a:rPr lang="zh-CN" altLang="en-US" kern="100" dirty="0">
                <a:solidFill>
                  <a:srgbClr val="000000"/>
                </a:solidFill>
                <a:latin typeface="Times New Roman" panose="02020603050405020304" pitchFamily="18" charset="0"/>
                <a:cs typeface="Times New Roman" panose="02020603050405020304" pitchFamily="18" charset="0"/>
              </a:rPr>
              <a:t>出现</a:t>
            </a:r>
            <a:r>
              <a:rPr lang="zh-CN" altLang="zh-CN" kern="100" dirty="0">
                <a:solidFill>
                  <a:srgbClr val="000000"/>
                </a:solidFill>
                <a:latin typeface="Times New Roman" panose="02020603050405020304" pitchFamily="18" charset="0"/>
                <a:cs typeface="Times New Roman" panose="02020603050405020304" pitchFamily="18" charset="0"/>
              </a:rPr>
              <a:t>错误，只要看门狗不能再被复位，系统都将被复位。</a:t>
            </a:r>
            <a:endParaRPr lang="zh-CN" altLang="en-US" dirty="0">
              <a:solidFill>
                <a:srgbClr val="000000"/>
              </a:solidFill>
              <a:latin typeface="Arial" panose="020B0604020202020204" pitchFamily="34" charset="0"/>
            </a:endParaRPr>
          </a:p>
        </p:txBody>
      </p:sp>
      <p:sp>
        <p:nvSpPr>
          <p:cNvPr id="11" name="矩形 10"/>
          <p:cNvSpPr/>
          <p:nvPr/>
        </p:nvSpPr>
        <p:spPr>
          <a:xfrm>
            <a:off x="519112" y="5257800"/>
            <a:ext cx="8258176" cy="646331"/>
          </a:xfrm>
          <a:prstGeom prst="rect">
            <a:avLst/>
          </a:prstGeom>
          <a:solidFill>
            <a:srgbClr val="00B050"/>
          </a:solidFill>
        </p:spPr>
        <p:txBody>
          <a:bodyPr wrap="square">
            <a:spAutoFit/>
          </a:bodyPr>
          <a:lstStyle/>
          <a:p>
            <a:pPr algn="just" eaLnBrk="0" fontAlgn="base" hangingPunct="0">
              <a:spcBef>
                <a:spcPct val="0"/>
              </a:spcBef>
              <a:spcAft>
                <a:spcPct val="0"/>
              </a:spcAft>
            </a:pPr>
            <a:r>
              <a:rPr lang="zh-CN" altLang="zh-CN" dirty="0">
                <a:solidFill>
                  <a:srgbClr val="000000"/>
                </a:solidFill>
                <a:latin typeface="Arial" panose="020B0604020202020204" pitchFamily="34" charset="0"/>
              </a:rPr>
              <a:t>为了增强软件的可靠性，在纯软件的设计体系中也常常参照看门狗的设计思想对软件进行可靠性提升。</a:t>
            </a:r>
            <a:endParaRPr lang="zh-CN" alt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2610753812"/>
      </p:ext>
    </p:extLst>
  </p:cSld>
  <p:clrMapOvr>
    <a:masterClrMapping/>
  </p:clrMapOvr>
  <p:transition spd="med">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64</a:t>
            </a:fld>
            <a:endParaRPr lang="zh-CN" altLang="en-US" dirty="0"/>
          </a:p>
        </p:txBody>
      </p:sp>
      <p:sp>
        <p:nvSpPr>
          <p:cNvPr id="7" name="内容占位符 2"/>
          <p:cNvSpPr txBox="1">
            <a:spLocks/>
          </p:cNvSpPr>
          <p:nvPr/>
        </p:nvSpPr>
        <p:spPr bwMode="auto">
          <a:xfrm>
            <a:off x="609600" y="1295400"/>
            <a:ext cx="81534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0" fontAlgn="base" latinLnBrk="0" hangingPunct="0">
              <a:lnSpc>
                <a:spcPct val="10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a:ln>
                  <a:noFill/>
                </a:ln>
                <a:solidFill>
                  <a:srgbClr val="000099"/>
                </a:solidFill>
                <a:effectLst/>
                <a:uLnTx/>
                <a:uFillTx/>
                <a:latin typeface="Arial"/>
                <a:ea typeface="宋体"/>
                <a:cs typeface="+mn-cs"/>
              </a:rPr>
              <a:t>多任务系统中引入</a:t>
            </a:r>
            <a:r>
              <a:rPr kumimoji="1" lang="zh-CN" altLang="zh-CN" sz="2400" b="0" i="0" u="none" strike="noStrike" kern="0" cap="none" spc="0" normalizeH="0" baseline="0" noProof="0">
                <a:ln>
                  <a:noFill/>
                </a:ln>
                <a:solidFill>
                  <a:srgbClr val="000099"/>
                </a:solidFill>
                <a:effectLst/>
                <a:uLnTx/>
                <a:uFillTx/>
                <a:latin typeface="Arial"/>
                <a:ea typeface="宋体"/>
                <a:cs typeface="+mn-cs"/>
              </a:rPr>
              <a:t>看门狗任务</a:t>
            </a:r>
            <a:r>
              <a:rPr kumimoji="1" lang="zh-CN" altLang="en-US" sz="2400" b="0" i="0" u="none" strike="noStrike" kern="0" cap="none" spc="0" normalizeH="0" baseline="0" noProof="0">
                <a:ln>
                  <a:noFill/>
                </a:ln>
                <a:solidFill>
                  <a:srgbClr val="000099"/>
                </a:solidFill>
                <a:effectLst/>
                <a:uLnTx/>
                <a:uFillTx/>
                <a:latin typeface="Arial"/>
                <a:ea typeface="宋体"/>
                <a:cs typeface="+mn-cs"/>
              </a:rPr>
              <a:t>、</a:t>
            </a:r>
            <a:r>
              <a:rPr kumimoji="1" lang="zh-CN" altLang="zh-CN" sz="2400" b="0" i="0" u="none" strike="noStrike" kern="0" cap="none" spc="0" normalizeH="0" baseline="0" noProof="0">
                <a:ln>
                  <a:noFill/>
                </a:ln>
                <a:solidFill>
                  <a:srgbClr val="000099"/>
                </a:solidFill>
                <a:effectLst/>
                <a:uLnTx/>
                <a:uFillTx/>
                <a:latin typeface="Arial"/>
                <a:ea typeface="宋体"/>
                <a:cs typeface="+mn-cs"/>
              </a:rPr>
              <a:t>心跳任务</a:t>
            </a:r>
            <a:endParaRPr kumimoji="1" lang="en-US" altLang="zh-CN" sz="2400" b="0" i="0" u="none" strike="noStrike" kern="0" cap="none" spc="0" normalizeH="0" baseline="0" noProof="0">
              <a:ln>
                <a:noFill/>
              </a:ln>
              <a:solidFill>
                <a:srgbClr val="000099"/>
              </a:solidFill>
              <a:effectLst/>
              <a:uLnTx/>
              <a:uFillTx/>
              <a:latin typeface="Arial"/>
              <a:ea typeface="宋体"/>
              <a:cs typeface="+mn-cs"/>
            </a:endParaRPr>
          </a:p>
          <a:p>
            <a:pPr marL="342900" marR="0" lvl="0" indent="-342900" algn="just" defTabSz="914400" rtl="0" eaLnBrk="0" fontAlgn="base" latinLnBrk="0" hangingPunct="0">
              <a:lnSpc>
                <a:spcPct val="100000"/>
              </a:lnSpc>
              <a:spcBef>
                <a:spcPct val="10000"/>
              </a:spcBef>
              <a:spcAft>
                <a:spcPct val="10000"/>
              </a:spcAft>
              <a:buClr>
                <a:srgbClr val="FF0000"/>
              </a:buClr>
              <a:buSzPct val="90000"/>
              <a:buFont typeface="Wingdings" pitchFamily="2" charset="2"/>
              <a:buChar char="o"/>
              <a:tabLst/>
              <a:defRPr/>
            </a:pPr>
            <a:r>
              <a:rPr kumimoji="1" lang="zh-CN" altLang="zh-CN" sz="2400" b="0" i="0" u="none" strike="noStrike" kern="0" cap="none" spc="0" normalizeH="0" baseline="0" noProof="0">
                <a:ln>
                  <a:noFill/>
                </a:ln>
                <a:solidFill>
                  <a:srgbClr val="000099"/>
                </a:solidFill>
                <a:effectLst/>
                <a:uLnTx/>
                <a:uFillTx/>
                <a:latin typeface="Arial"/>
                <a:ea typeface="宋体"/>
                <a:cs typeface="+mn-cs"/>
              </a:rPr>
              <a:t>该任务模拟看门狗电路，在系统运行时对其他重要任务和系统的运行状况进行监测</a:t>
            </a:r>
            <a:endParaRPr kumimoji="1" lang="en-US" altLang="zh-CN" sz="2400" b="0" i="0" u="none" strike="noStrike" kern="0" cap="none" spc="0" normalizeH="0" baseline="0" noProof="0">
              <a:ln>
                <a:noFill/>
              </a:ln>
              <a:solidFill>
                <a:srgbClr val="000099"/>
              </a:solidFill>
              <a:effectLst/>
              <a:uLnTx/>
              <a:uFillTx/>
              <a:latin typeface="Arial"/>
              <a:ea typeface="宋体"/>
              <a:cs typeface="+mn-cs"/>
            </a:endParaRPr>
          </a:p>
          <a:p>
            <a:pPr marL="742950" marR="0" lvl="1" indent="-285750" algn="just" defTabSz="914400" rtl="0" eaLnBrk="0" fontAlgn="base" latinLnBrk="0" hangingPunct="0">
              <a:lnSpc>
                <a:spcPct val="100000"/>
              </a:lnSpc>
              <a:spcBef>
                <a:spcPct val="10000"/>
              </a:spcBef>
              <a:spcAft>
                <a:spcPct val="10000"/>
              </a:spcAft>
              <a:buClr>
                <a:srgbClr val="00FF00"/>
              </a:buClr>
              <a:buSzPct val="90000"/>
              <a:buFont typeface="Wingdings" pitchFamily="2" charset="2"/>
              <a:buChar char="o"/>
              <a:tabLst/>
              <a:defRPr/>
            </a:pPr>
            <a:r>
              <a:rPr kumimoji="1" lang="zh-CN" altLang="zh-CN" sz="2000" b="0" i="0" u="none" strike="noStrike" kern="0" cap="none" spc="0" normalizeH="0" baseline="0" noProof="0">
                <a:ln>
                  <a:noFill/>
                </a:ln>
                <a:solidFill>
                  <a:srgbClr val="FF00FF"/>
                </a:solidFill>
                <a:effectLst/>
                <a:uLnTx/>
                <a:uFillTx/>
                <a:latin typeface="Arial"/>
                <a:ea typeface="宋体"/>
              </a:rPr>
              <a:t>当发现系统中出现某种异常时，</a:t>
            </a:r>
            <a:r>
              <a:rPr kumimoji="1" lang="zh-CN" altLang="en-US" sz="2000" b="0" i="0" u="none" strike="noStrike" kern="0" cap="none" spc="0" normalizeH="0" baseline="0" noProof="0">
                <a:ln>
                  <a:noFill/>
                </a:ln>
                <a:solidFill>
                  <a:srgbClr val="FF00FF"/>
                </a:solidFill>
                <a:effectLst/>
                <a:uLnTx/>
                <a:uFillTx/>
                <a:latin typeface="Arial"/>
                <a:ea typeface="宋体"/>
              </a:rPr>
              <a:t>对任务</a:t>
            </a:r>
            <a:r>
              <a:rPr kumimoji="1" lang="zh-CN" altLang="zh-CN" sz="2000" b="0" i="0" u="none" strike="noStrike" kern="0" cap="none" spc="0" normalizeH="0" baseline="0" noProof="0">
                <a:ln>
                  <a:noFill/>
                </a:ln>
                <a:solidFill>
                  <a:srgbClr val="FF00FF"/>
                </a:solidFill>
                <a:effectLst/>
                <a:uLnTx/>
                <a:uFillTx/>
                <a:latin typeface="Arial"/>
                <a:ea typeface="宋体"/>
              </a:rPr>
              <a:t>或系统</a:t>
            </a:r>
            <a:r>
              <a:rPr kumimoji="1" lang="zh-CN" altLang="en-US" sz="2000" b="0" i="0" u="none" strike="noStrike" kern="0" cap="none" spc="0" normalizeH="0" baseline="0" noProof="0">
                <a:ln>
                  <a:noFill/>
                </a:ln>
                <a:solidFill>
                  <a:srgbClr val="FF00FF"/>
                </a:solidFill>
                <a:effectLst/>
                <a:uLnTx/>
                <a:uFillTx/>
                <a:latin typeface="Arial"/>
                <a:ea typeface="宋体"/>
              </a:rPr>
              <a:t>进行</a:t>
            </a:r>
            <a:r>
              <a:rPr kumimoji="1" lang="zh-CN" altLang="zh-CN" sz="2000" b="0" i="0" u="none" strike="noStrike" kern="0" cap="none" spc="0" normalizeH="0" baseline="0" noProof="0">
                <a:ln>
                  <a:noFill/>
                </a:ln>
                <a:solidFill>
                  <a:srgbClr val="FF00FF"/>
                </a:solidFill>
                <a:effectLst/>
                <a:uLnTx/>
                <a:uFillTx/>
                <a:latin typeface="Arial"/>
                <a:ea typeface="宋体"/>
              </a:rPr>
              <a:t>恢复处理</a:t>
            </a:r>
            <a:r>
              <a:rPr kumimoji="1" lang="zh-CN" altLang="en-US" sz="2000" b="0" i="0" u="none" strike="noStrike" kern="0" cap="none" spc="0" normalizeH="0" baseline="0" noProof="0">
                <a:ln>
                  <a:noFill/>
                </a:ln>
                <a:solidFill>
                  <a:srgbClr val="FF00FF"/>
                </a:solidFill>
                <a:effectLst/>
                <a:uLnTx/>
                <a:uFillTx/>
                <a:latin typeface="Arial"/>
                <a:ea typeface="宋体"/>
              </a:rPr>
              <a:t>。</a:t>
            </a:r>
            <a:endParaRPr kumimoji="1" lang="en-US" altLang="zh-CN" sz="2000" b="0" i="0" u="none" strike="noStrike" kern="0" cap="none" spc="0" normalizeH="0" baseline="0" noProof="0">
              <a:ln>
                <a:noFill/>
              </a:ln>
              <a:solidFill>
                <a:srgbClr val="FF00FF"/>
              </a:solidFill>
              <a:effectLst/>
              <a:uLnTx/>
              <a:uFillTx/>
              <a:latin typeface="Arial"/>
              <a:ea typeface="宋体"/>
            </a:endParaRPr>
          </a:p>
          <a:p>
            <a:pPr marL="342900" marR="0" lvl="0" indent="-342900" algn="just" defTabSz="914400" rtl="0" eaLnBrk="0" fontAlgn="base" latinLnBrk="0" hangingPunct="0">
              <a:lnSpc>
                <a:spcPct val="10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a:ln>
                  <a:noFill/>
                </a:ln>
                <a:solidFill>
                  <a:srgbClr val="000099"/>
                </a:solidFill>
                <a:effectLst/>
                <a:uLnTx/>
                <a:uFillTx/>
                <a:latin typeface="Arial"/>
                <a:ea typeface="宋体"/>
                <a:cs typeface="+mn-cs"/>
              </a:rPr>
              <a:t>优点</a:t>
            </a:r>
            <a:endParaRPr kumimoji="1" lang="en-US" altLang="zh-CN" sz="2400" b="0" i="0" u="none" strike="noStrike" kern="0" cap="none" spc="0" normalizeH="0" baseline="0" noProof="0">
              <a:ln>
                <a:noFill/>
              </a:ln>
              <a:solidFill>
                <a:srgbClr val="000099"/>
              </a:solidFill>
              <a:effectLst/>
              <a:uLnTx/>
              <a:uFillTx/>
              <a:latin typeface="Arial"/>
              <a:ea typeface="宋体"/>
              <a:cs typeface="+mn-cs"/>
            </a:endParaRPr>
          </a:p>
          <a:p>
            <a:pPr marL="742950" marR="0" lvl="1" indent="-285750" algn="just" defTabSz="914400" rtl="0" eaLnBrk="0" fontAlgn="base" latinLnBrk="0" hangingPunct="0">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outerShdw blurRad="38100" dist="38100" dir="2700000" algn="tl">
                    <a:srgbClr val="C0C0C0"/>
                  </a:outerShdw>
                </a:effectLst>
                <a:uLnTx/>
                <a:uFillTx/>
                <a:latin typeface="Arial"/>
                <a:ea typeface="宋体"/>
              </a:rPr>
              <a:t>减少对硬件资源的依赖</a:t>
            </a:r>
            <a:endParaRPr kumimoji="1" lang="en-US" altLang="zh-CN" sz="2000" b="0" i="0" u="none" strike="noStrike" kern="0" cap="none" spc="0" normalizeH="0" baseline="0" noProof="0">
              <a:ln>
                <a:noFill/>
              </a:ln>
              <a:solidFill>
                <a:srgbClr val="FF00FF"/>
              </a:solidFill>
              <a:effectLst>
                <a:outerShdw blurRad="38100" dist="38100" dir="2700000" algn="tl">
                  <a:srgbClr val="C0C0C0"/>
                </a:outerShdw>
              </a:effectLst>
              <a:uLnTx/>
              <a:uFillTx/>
              <a:latin typeface="Arial"/>
              <a:ea typeface="宋体"/>
            </a:endParaRPr>
          </a:p>
          <a:p>
            <a:pPr marL="742950" marR="0" lvl="1" indent="-285750" algn="just" defTabSz="914400" rtl="0" eaLnBrk="0" fontAlgn="base" latinLnBrk="0" hangingPunct="0">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outerShdw blurRad="38100" dist="38100" dir="2700000" algn="tl">
                    <a:srgbClr val="C0C0C0"/>
                  </a:outerShdw>
                </a:effectLst>
                <a:uLnTx/>
                <a:uFillTx/>
                <a:latin typeface="Arial"/>
                <a:ea typeface="宋体"/>
              </a:rPr>
              <a:t>实现形式灵活</a:t>
            </a:r>
            <a:endParaRPr kumimoji="1" lang="en-US" altLang="zh-CN" sz="2000" b="0" i="0" u="none" strike="noStrike" kern="0" cap="none" spc="0" normalizeH="0" baseline="0" noProof="0">
              <a:ln>
                <a:noFill/>
              </a:ln>
              <a:solidFill>
                <a:srgbClr val="FF00FF"/>
              </a:solidFill>
              <a:effectLst>
                <a:outerShdw blurRad="38100" dist="38100" dir="2700000" algn="tl">
                  <a:srgbClr val="C0C0C0"/>
                </a:outerShdw>
              </a:effectLst>
              <a:uLnTx/>
              <a:uFillTx/>
              <a:latin typeface="Arial"/>
              <a:ea typeface="宋体"/>
            </a:endParaRPr>
          </a:p>
          <a:p>
            <a:pPr marL="742950" marR="0" lvl="1" indent="-285750" algn="just" defTabSz="914400" rtl="0" eaLnBrk="0" fontAlgn="base" latinLnBrk="0" hangingPunct="0">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outerShdw blurRad="38100" dist="38100" dir="2700000" algn="tl">
                    <a:srgbClr val="C0C0C0"/>
                  </a:outerShdw>
                </a:effectLst>
                <a:uLnTx/>
                <a:uFillTx/>
                <a:latin typeface="Arial"/>
                <a:ea typeface="宋体"/>
              </a:rPr>
              <a:t>故障恢复机制丰富</a:t>
            </a:r>
            <a:endParaRPr kumimoji="1" lang="en-US" altLang="zh-CN" sz="2000" b="0" i="0" u="none" strike="noStrike" kern="0" cap="none" spc="0" normalizeH="0" baseline="0" noProof="0">
              <a:ln>
                <a:noFill/>
              </a:ln>
              <a:solidFill>
                <a:srgbClr val="FF00FF"/>
              </a:solidFill>
              <a:effectLst>
                <a:outerShdw blurRad="38100" dist="38100" dir="2700000" algn="tl">
                  <a:srgbClr val="C0C0C0"/>
                </a:outerShdw>
              </a:effectLst>
              <a:uLnTx/>
              <a:uFillTx/>
              <a:latin typeface="Arial"/>
              <a:ea typeface="宋体"/>
            </a:endParaRPr>
          </a:p>
          <a:p>
            <a:pPr marL="342900" marR="0" lvl="0" indent="-342900" algn="just" defTabSz="914400" rtl="0" eaLnBrk="0" fontAlgn="base" latinLnBrk="0" hangingPunct="0">
              <a:lnSpc>
                <a:spcPct val="10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a:ln>
                  <a:noFill/>
                </a:ln>
                <a:solidFill>
                  <a:srgbClr val="000099"/>
                </a:solidFill>
                <a:effectLst/>
                <a:uLnTx/>
                <a:uFillTx/>
                <a:latin typeface="Arial"/>
                <a:ea typeface="宋体"/>
                <a:cs typeface="+mn-cs"/>
              </a:rPr>
              <a:t>缺点</a:t>
            </a:r>
            <a:endParaRPr kumimoji="1" lang="en-US" altLang="zh-CN" sz="2400" b="0" i="0" u="none" strike="noStrike" kern="0" cap="none" spc="0" normalizeH="0" baseline="0" noProof="0">
              <a:ln>
                <a:noFill/>
              </a:ln>
              <a:solidFill>
                <a:srgbClr val="000099"/>
              </a:solidFill>
              <a:effectLst/>
              <a:uLnTx/>
              <a:uFillTx/>
              <a:latin typeface="Arial"/>
              <a:ea typeface="宋体"/>
              <a:cs typeface="+mn-cs"/>
            </a:endParaRPr>
          </a:p>
          <a:p>
            <a:pPr marL="742950" marR="0" lvl="1" indent="-285750" algn="just" defTabSz="914400" rtl="0" eaLnBrk="0" fontAlgn="base" latinLnBrk="0" hangingPunct="0">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Arial"/>
                <a:ea typeface="宋体"/>
              </a:rPr>
              <a:t>监控任务故障时，无法继续监控系统中其他任务的状态；</a:t>
            </a:r>
            <a:endParaRPr kumimoji="1" lang="en-US" altLang="zh-CN" sz="2000" b="0" i="0" u="none" strike="noStrike" kern="0" cap="none" spc="0" normalizeH="0" baseline="0" noProof="0">
              <a:ln>
                <a:noFill/>
              </a:ln>
              <a:solidFill>
                <a:srgbClr val="FF00FF"/>
              </a:solidFill>
              <a:effectLst/>
              <a:uLnTx/>
              <a:uFillTx/>
              <a:latin typeface="Arial"/>
              <a:ea typeface="宋体"/>
            </a:endParaRPr>
          </a:p>
          <a:p>
            <a:pPr marL="742950" marR="0" lvl="1" indent="-285750" algn="just" defTabSz="914400" rtl="0" eaLnBrk="0" fontAlgn="base" latinLnBrk="0" hangingPunct="0">
              <a:lnSpc>
                <a:spcPct val="10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Arial"/>
                <a:ea typeface="宋体"/>
              </a:rPr>
              <a:t>可能需要进一步与硬件看门狗配合使用。</a:t>
            </a:r>
            <a:endParaRPr kumimoji="1" lang="zh-CN" altLang="en-US" sz="2000" b="0" i="0" u="none" strike="noStrike" kern="0" cap="none" spc="0" normalizeH="0" baseline="0" noProof="0" dirty="0">
              <a:ln>
                <a:noFill/>
              </a:ln>
              <a:solidFill>
                <a:srgbClr val="FF00FF"/>
              </a:solidFill>
              <a:effectLst/>
              <a:uLnTx/>
              <a:uFillTx/>
              <a:latin typeface="Arial"/>
              <a:ea typeface="宋体"/>
            </a:endParaRPr>
          </a:p>
        </p:txBody>
      </p:sp>
    </p:spTree>
    <p:extLst>
      <p:ext uri="{BB962C8B-B14F-4D97-AF65-F5344CB8AC3E}">
        <p14:creationId xmlns:p14="http://schemas.microsoft.com/office/powerpoint/2010/main" val="3236596071"/>
      </p:ext>
    </p:extLst>
  </p:cSld>
  <p:clrMapOvr>
    <a:masterClrMapping/>
  </p:clrMapOvr>
  <p:transition spd="med">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65</a:t>
            </a:fld>
            <a:endParaRPr lang="zh-CN" altLang="en-US" dirty="0"/>
          </a:p>
        </p:txBody>
      </p:sp>
      <p:pic>
        <p:nvPicPr>
          <p:cNvPr id="2" name="图片 1"/>
          <p:cNvPicPr>
            <a:picLocks noChangeAspect="1"/>
          </p:cNvPicPr>
          <p:nvPr/>
        </p:nvPicPr>
        <p:blipFill>
          <a:blip r:embed="rId2"/>
          <a:stretch>
            <a:fillRect/>
          </a:stretch>
        </p:blipFill>
        <p:spPr>
          <a:xfrm>
            <a:off x="3808429" y="4281413"/>
            <a:ext cx="4873402" cy="2215875"/>
          </a:xfrm>
          <a:prstGeom prst="rect">
            <a:avLst/>
          </a:prstGeom>
        </p:spPr>
      </p:pic>
      <p:pic>
        <p:nvPicPr>
          <p:cNvPr id="3" name="图片 2"/>
          <p:cNvPicPr>
            <a:picLocks noChangeAspect="1"/>
          </p:cNvPicPr>
          <p:nvPr/>
        </p:nvPicPr>
        <p:blipFill>
          <a:blip r:embed="rId3"/>
          <a:stretch>
            <a:fillRect/>
          </a:stretch>
        </p:blipFill>
        <p:spPr>
          <a:xfrm>
            <a:off x="1445187" y="1347677"/>
            <a:ext cx="5062926" cy="2309960"/>
          </a:xfrm>
          <a:prstGeom prst="rect">
            <a:avLst/>
          </a:prstGeom>
        </p:spPr>
      </p:pic>
    </p:spTree>
    <p:extLst>
      <p:ext uri="{BB962C8B-B14F-4D97-AF65-F5344CB8AC3E}">
        <p14:creationId xmlns:p14="http://schemas.microsoft.com/office/powerpoint/2010/main" val="1592963996"/>
      </p:ext>
    </p:extLst>
  </p:cSld>
  <p:clrMapOvr>
    <a:masterClrMapping/>
  </p:clrMapOvr>
  <p:transition spd="med">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66</a:t>
            </a:fld>
            <a:endParaRPr lang="zh-CN" altLang="en-US" dirty="0"/>
          </a:p>
        </p:txBody>
      </p:sp>
      <p:sp>
        <p:nvSpPr>
          <p:cNvPr id="7" name="Rectangle 4"/>
          <p:cNvSpPr txBox="1">
            <a:spLocks noChangeArrowheads="1"/>
          </p:cNvSpPr>
          <p:nvPr/>
        </p:nvSpPr>
        <p:spPr bwMode="auto">
          <a:xfrm>
            <a:off x="442913" y="453217"/>
            <a:ext cx="8229600" cy="430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algn="l" eaLnBrk="1" hangingPunct="1">
              <a:defRPr/>
            </a:pPr>
            <a:r>
              <a:rPr lang="zh-CN" altLang="en-US" sz="2400" kern="0" dirty="0">
                <a:solidFill>
                  <a:srgbClr val="C00000"/>
                </a:solidFill>
                <a:effectLst/>
                <a:latin typeface="Arial"/>
                <a:ea typeface="黑体"/>
              </a:rPr>
              <a:t>使用状态机刻画软件逻辑</a:t>
            </a:r>
            <a:endParaRPr lang="zh-CN" altLang="en-US" sz="3200" kern="0" dirty="0">
              <a:solidFill>
                <a:srgbClr val="C00000"/>
              </a:solidFill>
              <a:effectLst/>
              <a:latin typeface="Arial"/>
              <a:ea typeface="黑体"/>
            </a:endParaRPr>
          </a:p>
        </p:txBody>
      </p:sp>
      <p:sp>
        <p:nvSpPr>
          <p:cNvPr id="8" name="Rectangle 2"/>
          <p:cNvSpPr txBox="1">
            <a:spLocks noChangeArrowheads="1"/>
          </p:cNvSpPr>
          <p:nvPr/>
        </p:nvSpPr>
        <p:spPr bwMode="auto">
          <a:xfrm>
            <a:off x="609600" y="227166"/>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600" b="0" i="0" u="none" strike="noStrike" kern="0" cap="none" spc="0" normalizeH="0" baseline="0" noProof="0" dirty="0">
              <a:ln>
                <a:noFill/>
              </a:ln>
              <a:solidFill>
                <a:srgbClr val="333399"/>
              </a:solidFill>
              <a:effectLst>
                <a:outerShdw blurRad="38100" dist="38100" dir="2700000" algn="tl">
                  <a:srgbClr val="C0C0C0"/>
                </a:outerShdw>
              </a:effectLst>
              <a:uLnTx/>
              <a:uFillTx/>
              <a:latin typeface="Arial"/>
              <a:ea typeface="黑体"/>
              <a:cs typeface="+mj-cs"/>
            </a:endParaRPr>
          </a:p>
        </p:txBody>
      </p:sp>
      <p:sp>
        <p:nvSpPr>
          <p:cNvPr id="9" name="Rectangle 3"/>
          <p:cNvSpPr txBox="1">
            <a:spLocks noChangeArrowheads="1"/>
          </p:cNvSpPr>
          <p:nvPr/>
        </p:nvSpPr>
        <p:spPr bwMode="auto">
          <a:xfrm>
            <a:off x="609600" y="1217766"/>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000099"/>
                </a:solidFill>
                <a:effectLst/>
                <a:uLnTx/>
                <a:uFillTx/>
                <a:latin typeface="Arial"/>
                <a:ea typeface="宋体"/>
                <a:cs typeface="+mn-cs"/>
              </a:rPr>
              <a:t>嵌入式系统中的任务通常组织成状态机，状态存储在任务的私有变量中，任务从队列上接受的消息就是事件；</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dirty="0">
                <a:ln>
                  <a:noFill/>
                </a:ln>
                <a:solidFill>
                  <a:srgbClr val="FF00FF"/>
                </a:solidFill>
                <a:effectLst/>
                <a:uLnTx/>
                <a:uFillTx/>
                <a:latin typeface="Arial"/>
                <a:ea typeface="宋体"/>
                <a:cs typeface="+mn-cs"/>
              </a:rPr>
              <a:t>基于状态机的方法对于嵌入式软件设计是非常有效的！</a:t>
            </a:r>
          </a:p>
        </p:txBody>
      </p:sp>
    </p:spTree>
    <p:extLst>
      <p:ext uri="{BB962C8B-B14F-4D97-AF65-F5344CB8AC3E}">
        <p14:creationId xmlns:p14="http://schemas.microsoft.com/office/powerpoint/2010/main" val="2243525427"/>
      </p:ext>
    </p:extLst>
  </p:cSld>
  <p:clrMapOvr>
    <a:masterClrMapping/>
  </p:clrMapOvr>
  <p:transition spd="med">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67</a:t>
            </a:fld>
            <a:endParaRPr lang="zh-CN" altLang="en-US" dirty="0"/>
          </a:p>
        </p:txBody>
      </p:sp>
      <p:sp>
        <p:nvSpPr>
          <p:cNvPr id="7" name="内容占位符 3"/>
          <p:cNvSpPr txBox="1">
            <a:spLocks/>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0" fontAlgn="base" latinLnBrk="0" hangingPunct="0">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a:ln>
                  <a:noFill/>
                </a:ln>
                <a:solidFill>
                  <a:srgbClr val="000099"/>
                </a:solidFill>
                <a:effectLst/>
                <a:uLnTx/>
                <a:uFillTx/>
                <a:latin typeface="Arial"/>
                <a:ea typeface="宋体"/>
                <a:cs typeface="+mn-cs"/>
              </a:rPr>
              <a:t>状态机可以清晰地描述系统不同状态之间的转换关系；但其缺点在于，随着状态间的关系增加，状态空间呈现爆炸趋势；</a:t>
            </a:r>
            <a:endParaRPr kumimoji="1" lang="en-US" altLang="zh-CN" sz="2400" b="0" i="0" u="none" strike="noStrike" kern="0" cap="none" spc="0" normalizeH="0" baseline="0" noProof="0">
              <a:ln>
                <a:noFill/>
              </a:ln>
              <a:solidFill>
                <a:srgbClr val="000099"/>
              </a:solidFill>
              <a:effectLst/>
              <a:uLnTx/>
              <a:uFillTx/>
              <a:latin typeface="Arial"/>
              <a:ea typeface="宋体"/>
              <a:cs typeface="+mn-cs"/>
            </a:endParaRPr>
          </a:p>
          <a:p>
            <a:pPr marL="342900" marR="0" lvl="0" indent="-342900" algn="just" defTabSz="914400" rtl="0" eaLnBrk="0" fontAlgn="base" latinLnBrk="0" hangingPunct="0">
              <a:lnSpc>
                <a:spcPct val="110000"/>
              </a:lnSpc>
              <a:spcBef>
                <a:spcPct val="10000"/>
              </a:spcBef>
              <a:spcAft>
                <a:spcPct val="10000"/>
              </a:spcAft>
              <a:buClr>
                <a:srgbClr val="FF0000"/>
              </a:buClr>
              <a:buSzPct val="90000"/>
              <a:buFont typeface="Wingdings" pitchFamily="2" charset="2"/>
              <a:buChar char="o"/>
              <a:tabLst/>
              <a:defRPr/>
            </a:pPr>
            <a:r>
              <a:rPr kumimoji="1" lang="en-US" altLang="zh-CN" sz="2400" b="0" i="0" u="none" strike="noStrike" kern="0" cap="none" spc="0" normalizeH="0" baseline="0" noProof="0">
                <a:ln>
                  <a:noFill/>
                </a:ln>
                <a:solidFill>
                  <a:srgbClr val="00CC00"/>
                </a:solidFill>
                <a:effectLst/>
                <a:uLnTx/>
                <a:uFillTx/>
                <a:latin typeface="Arial"/>
                <a:ea typeface="宋体"/>
                <a:cs typeface="+mn-cs"/>
                <a:sym typeface="Wingdings" panose="05000000000000000000" pitchFamily="2" charset="2"/>
              </a:rPr>
              <a:t></a:t>
            </a:r>
            <a:r>
              <a:rPr kumimoji="1" lang="zh-CN" altLang="en-US" sz="2400" b="0" i="0" u="none" strike="noStrike" kern="0" cap="none" spc="0" normalizeH="0" baseline="0" noProof="0">
                <a:ln>
                  <a:noFill/>
                </a:ln>
                <a:solidFill>
                  <a:srgbClr val="00CC00"/>
                </a:solidFill>
                <a:effectLst/>
                <a:uLnTx/>
                <a:uFillTx/>
                <a:latin typeface="Times New Roman" panose="02020603050405020304" pitchFamily="18" charset="0"/>
                <a:ea typeface="宋体"/>
                <a:cs typeface="Times New Roman" panose="02020603050405020304" pitchFamily="18" charset="0"/>
                <a:sym typeface="Wingdings" panose="05000000000000000000" pitchFamily="2" charset="2"/>
              </a:rPr>
              <a:t>实时</a:t>
            </a:r>
            <a:r>
              <a:rPr kumimoji="1" lang="en-US" altLang="zh-CN" sz="2400" b="0" i="0" u="none" strike="noStrike" kern="0" cap="none" spc="0" normalizeH="0" baseline="0" noProof="0">
                <a:ln>
                  <a:noFill/>
                </a:ln>
                <a:solidFill>
                  <a:srgbClr val="00CC00"/>
                </a:solidFill>
                <a:effectLst/>
                <a:uLnTx/>
                <a:uFillTx/>
                <a:latin typeface="Times New Roman" panose="02020603050405020304" pitchFamily="18" charset="0"/>
                <a:ea typeface="宋体"/>
                <a:cs typeface="Times New Roman" panose="02020603050405020304" pitchFamily="18" charset="0"/>
                <a:sym typeface="Wingdings" panose="05000000000000000000" pitchFamily="2" charset="2"/>
              </a:rPr>
              <a:t>UML</a:t>
            </a:r>
            <a:r>
              <a:rPr kumimoji="1" lang="zh-CN" altLang="en-US" sz="2400" b="0" i="0" u="none" strike="noStrike" kern="0" cap="none" spc="0" normalizeH="0" baseline="0" noProof="0">
                <a:ln>
                  <a:noFill/>
                </a:ln>
                <a:solidFill>
                  <a:srgbClr val="00CC00"/>
                </a:solidFill>
                <a:effectLst/>
                <a:uLnTx/>
                <a:uFillTx/>
                <a:latin typeface="Times New Roman" panose="02020603050405020304" pitchFamily="18" charset="0"/>
                <a:ea typeface="宋体"/>
                <a:cs typeface="Times New Roman" panose="02020603050405020304" pitchFamily="18" charset="0"/>
                <a:sym typeface="Wingdings" panose="05000000000000000000" pitchFamily="2" charset="2"/>
              </a:rPr>
              <a:t>建模：</a:t>
            </a:r>
            <a:r>
              <a:rPr kumimoji="1" lang="zh-CN" altLang="en-US" sz="2400" b="0" i="0" u="none" strike="noStrike" kern="0" cap="none" spc="0" normalizeH="0" baseline="0" noProof="0">
                <a:ln>
                  <a:noFill/>
                </a:ln>
                <a:solidFill>
                  <a:srgbClr val="000099"/>
                </a:solidFill>
                <a:effectLst/>
                <a:uLnTx/>
                <a:uFillTx/>
                <a:latin typeface="Arial"/>
                <a:ea typeface="宋体"/>
                <a:cs typeface="+mn-cs"/>
              </a:rPr>
              <a:t>类图，对象图，用例图，序列图，协作图，状态图，活动图，构件图和部署图；</a:t>
            </a:r>
            <a:endParaRPr kumimoji="1" lang="zh-CN" altLang="en-US" sz="2400" b="0" i="0" u="none" strike="noStrike" kern="0" cap="none" spc="0" normalizeH="0" baseline="0" noProof="0" dirty="0">
              <a:ln>
                <a:noFill/>
              </a:ln>
              <a:solidFill>
                <a:srgbClr val="00CC00"/>
              </a:solidFill>
              <a:effectLst/>
              <a:uLnTx/>
              <a:uFillTx/>
              <a:latin typeface="Times New Roman" panose="02020603050405020304" pitchFamily="18" charset="0"/>
              <a:ea typeface="宋体"/>
              <a:cs typeface="Times New Roman" panose="02020603050405020304" pitchFamily="18" charset="0"/>
            </a:endParaRPr>
          </a:p>
        </p:txBody>
      </p:sp>
      <p:graphicFrame>
        <p:nvGraphicFramePr>
          <p:cNvPr id="8" name="Object 4"/>
          <p:cNvGraphicFramePr>
            <a:graphicFrameLocks noChangeAspect="1"/>
          </p:cNvGraphicFramePr>
          <p:nvPr/>
        </p:nvGraphicFramePr>
        <p:xfrm>
          <a:off x="1600200" y="3713163"/>
          <a:ext cx="2133600" cy="3144837"/>
        </p:xfrm>
        <a:graphic>
          <a:graphicData uri="http://schemas.openxmlformats.org/presentationml/2006/ole">
            <mc:AlternateContent xmlns:mc="http://schemas.openxmlformats.org/markup-compatibility/2006">
              <mc:Choice xmlns:v="urn:schemas-microsoft-com:vml" Requires="v">
                <p:oleObj spid="_x0000_s4206" name="Visio" r:id="rId3" imgW="11257074" imgH="7909594" progId="Visio.Drawing.11">
                  <p:embed/>
                </p:oleObj>
              </mc:Choice>
              <mc:Fallback>
                <p:oleObj name="Visio" r:id="rId3" imgW="11257074" imgH="79095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13163"/>
                        <a:ext cx="21336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Picture 4" descr="http://raweb.inria.fr/rapportsactivite/RA2006/espresso/13.pn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1475" y="3675063"/>
            <a:ext cx="3590925"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78141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slide(fromLeft)">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664899" y="3001992"/>
            <a:ext cx="6978086" cy="3284514"/>
          </a:xfrm>
        </p:spPr>
        <p:txBody>
          <a:bodyPr/>
          <a:lstStyle/>
          <a:p>
            <a:pPr marL="0" indent="0">
              <a:lnSpc>
                <a:spcPts val="3000"/>
              </a:lnSpc>
              <a:buNone/>
            </a:pPr>
            <a:r>
              <a:rPr lang="en-US" altLang="zh-CN" sz="2800" dirty="0">
                <a:solidFill>
                  <a:srgbClr val="00B0F0"/>
                </a:solidFill>
              </a:rPr>
              <a:t>10.4 </a:t>
            </a:r>
            <a:r>
              <a:rPr lang="zh-CN" altLang="en-US" sz="2800" dirty="0">
                <a:solidFill>
                  <a:srgbClr val="00B0F0"/>
                </a:solidFill>
              </a:rPr>
              <a:t>软件工程方法（部分内容）</a:t>
            </a:r>
            <a:endParaRPr lang="zh-CN" altLang="zh-CN" sz="2800" dirty="0">
              <a:solidFill>
                <a:srgbClr val="00B0F0"/>
              </a:solidFill>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68</a:t>
            </a:fld>
            <a:endParaRPr lang="zh-CN" altLang="en-US" dirty="0"/>
          </a:p>
        </p:txBody>
      </p:sp>
    </p:spTree>
    <p:extLst>
      <p:ext uri="{BB962C8B-B14F-4D97-AF65-F5344CB8AC3E}">
        <p14:creationId xmlns:p14="http://schemas.microsoft.com/office/powerpoint/2010/main" val="921026473"/>
      </p:ext>
    </p:extLst>
  </p:cSld>
  <p:clrMapOvr>
    <a:masterClrMapping/>
  </p:clrMapOvr>
  <p:transition spd="med">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69</a:t>
            </a:fld>
            <a:endParaRPr lang="zh-CN" altLang="en-US" dirty="0"/>
          </a:p>
        </p:txBody>
      </p:sp>
      <p:sp>
        <p:nvSpPr>
          <p:cNvPr id="7" name="Rectangle 3"/>
          <p:cNvSpPr txBox="1">
            <a:spLocks noChangeArrowheads="1"/>
          </p:cNvSpPr>
          <p:nvPr/>
        </p:nvSpPr>
        <p:spPr bwMode="auto">
          <a:xfrm>
            <a:off x="457200" y="1295400"/>
            <a:ext cx="82677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a:ln>
                  <a:noFill/>
                </a:ln>
                <a:solidFill>
                  <a:srgbClr val="000099"/>
                </a:solidFill>
                <a:effectLst/>
                <a:uLnTx/>
                <a:uFillTx/>
                <a:latin typeface="+mj-lt"/>
                <a:ea typeface="宋体"/>
              </a:rPr>
              <a:t>嵌入式软件日益复杂，传统方法难以满足研制需求；</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a:ln>
                  <a:noFill/>
                </a:ln>
                <a:solidFill>
                  <a:srgbClr val="000099"/>
                </a:solidFill>
                <a:effectLst/>
                <a:uLnTx/>
                <a:uFillTx/>
                <a:latin typeface="+mj-lt"/>
                <a:ea typeface="宋体"/>
              </a:rPr>
              <a:t>以用于航空电子的软件为例</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mj-lt"/>
                <a:ea typeface="宋体"/>
              </a:rPr>
              <a:t>开发和测试</a:t>
            </a:r>
            <a:r>
              <a:rPr kumimoji="1" lang="en-US" altLang="zh-CN" sz="2000" b="0" i="0" u="none" strike="noStrike" kern="0" cap="none" spc="0" normalizeH="0" baseline="0" noProof="0">
                <a:ln>
                  <a:noFill/>
                </a:ln>
                <a:solidFill>
                  <a:srgbClr val="FF00FF"/>
                </a:solidFill>
                <a:effectLst/>
                <a:uLnTx/>
                <a:uFillTx/>
                <a:latin typeface="+mj-lt"/>
                <a:ea typeface="宋体"/>
              </a:rPr>
              <a:t>10K</a:t>
            </a:r>
            <a:r>
              <a:rPr kumimoji="1" lang="zh-CN" altLang="en-US" sz="2000" b="0" i="0" u="none" strike="noStrike" kern="0" cap="none" spc="0" normalizeH="0" baseline="0" noProof="0">
                <a:ln>
                  <a:noFill/>
                </a:ln>
                <a:solidFill>
                  <a:srgbClr val="FF00FF"/>
                </a:solidFill>
                <a:effectLst/>
                <a:uLnTx/>
                <a:uFillTx/>
                <a:latin typeface="+mj-lt"/>
                <a:ea typeface="宋体"/>
              </a:rPr>
              <a:t>行符合</a:t>
            </a:r>
            <a:r>
              <a:rPr kumimoji="1" lang="en-US" altLang="zh-CN" sz="2000" b="0" i="0" u="none" strike="noStrike" kern="0" cap="none" spc="0" normalizeH="0" baseline="0" noProof="0">
                <a:ln>
                  <a:noFill/>
                </a:ln>
                <a:solidFill>
                  <a:srgbClr val="FF00FF"/>
                </a:solidFill>
                <a:effectLst/>
                <a:uLnTx/>
                <a:uFillTx/>
                <a:latin typeface="+mj-lt"/>
                <a:ea typeface="宋体"/>
              </a:rPr>
              <a:t>DO-178B </a:t>
            </a:r>
            <a:r>
              <a:rPr kumimoji="1" lang="zh-CN" altLang="en-US" sz="2000" b="0" i="0" u="none" strike="noStrike" kern="0" cap="none" spc="0" normalizeH="0" baseline="0" noProof="0">
                <a:ln>
                  <a:noFill/>
                </a:ln>
                <a:solidFill>
                  <a:srgbClr val="FF00FF"/>
                </a:solidFill>
                <a:effectLst/>
                <a:uLnTx/>
                <a:uFillTx/>
                <a:latin typeface="+mj-lt"/>
                <a:ea typeface="宋体"/>
              </a:rPr>
              <a:t>的代码，平均需要花费 </a:t>
            </a:r>
            <a:r>
              <a:rPr kumimoji="1" lang="en-US" altLang="zh-CN" sz="2000" b="0" i="0" u="none" strike="noStrike" kern="0" cap="none" spc="0" normalizeH="0" baseline="0" noProof="0">
                <a:ln>
                  <a:noFill/>
                </a:ln>
                <a:solidFill>
                  <a:srgbClr val="FF00FF"/>
                </a:solidFill>
                <a:effectLst/>
                <a:uLnTx/>
                <a:uFillTx/>
                <a:latin typeface="+mj-lt"/>
                <a:ea typeface="宋体"/>
              </a:rPr>
              <a:t>16 </a:t>
            </a:r>
            <a:r>
              <a:rPr kumimoji="1" lang="zh-CN" altLang="en-US" sz="2000" b="0" i="0" u="none" strike="noStrike" kern="0" cap="none" spc="0" normalizeH="0" baseline="0" noProof="0">
                <a:ln>
                  <a:noFill/>
                </a:ln>
                <a:solidFill>
                  <a:srgbClr val="FF00FF"/>
                </a:solidFill>
                <a:effectLst/>
                <a:uLnTx/>
                <a:uFillTx/>
                <a:latin typeface="+mj-lt"/>
                <a:ea typeface="宋体"/>
              </a:rPr>
              <a:t>人年；</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mj-lt"/>
                <a:ea typeface="宋体"/>
              </a:rPr>
              <a:t>平均来说，有 </a:t>
            </a:r>
            <a:r>
              <a:rPr kumimoji="1" lang="en-US" altLang="zh-CN" sz="2000" b="0" i="0" u="none" strike="noStrike" kern="0" cap="none" spc="0" normalizeH="0" baseline="0" noProof="0">
                <a:ln>
                  <a:noFill/>
                </a:ln>
                <a:solidFill>
                  <a:srgbClr val="FF00FF"/>
                </a:solidFill>
                <a:effectLst/>
                <a:uLnTx/>
                <a:uFillTx/>
                <a:latin typeface="+mj-lt"/>
                <a:ea typeface="宋体"/>
              </a:rPr>
              <a:t>46%</a:t>
            </a:r>
            <a:r>
              <a:rPr kumimoji="1" lang="zh-CN" altLang="en-US" sz="2000" b="0" i="0" u="none" strike="noStrike" kern="0" cap="none" spc="0" normalizeH="0" baseline="0" noProof="0">
                <a:ln>
                  <a:noFill/>
                </a:ln>
                <a:solidFill>
                  <a:srgbClr val="FF00FF"/>
                </a:solidFill>
                <a:effectLst/>
                <a:uLnTx/>
                <a:uFillTx/>
                <a:latin typeface="+mj-lt"/>
                <a:ea typeface="宋体"/>
              </a:rPr>
              <a:t>的软件要超过预算，</a:t>
            </a:r>
            <a:r>
              <a:rPr kumimoji="1" lang="en-US" altLang="zh-CN" sz="2000" b="0" i="0" u="none" strike="noStrike" kern="0" cap="none" spc="0" normalizeH="0" baseline="0" noProof="0">
                <a:ln>
                  <a:noFill/>
                </a:ln>
                <a:solidFill>
                  <a:srgbClr val="FF00FF"/>
                </a:solidFill>
                <a:effectLst/>
                <a:uLnTx/>
                <a:uFillTx/>
                <a:latin typeface="+mj-lt"/>
                <a:ea typeface="宋体"/>
              </a:rPr>
              <a:t>35%</a:t>
            </a:r>
            <a:r>
              <a:rPr kumimoji="1" lang="zh-CN" altLang="en-US" sz="2000" b="0" i="0" u="none" strike="noStrike" kern="0" cap="none" spc="0" normalizeH="0" baseline="0" noProof="0">
                <a:ln>
                  <a:noFill/>
                </a:ln>
                <a:solidFill>
                  <a:srgbClr val="FF00FF"/>
                </a:solidFill>
                <a:effectLst/>
                <a:uLnTx/>
                <a:uFillTx/>
                <a:latin typeface="+mj-lt"/>
                <a:ea typeface="宋体"/>
              </a:rPr>
              <a:t>的软件不能按时交付；平均的交付时间为</a:t>
            </a:r>
            <a:r>
              <a:rPr kumimoji="1" lang="en-US" altLang="zh-CN" sz="2000" b="0" i="0" u="none" strike="noStrike" kern="0" cap="none" spc="0" normalizeH="0" baseline="0" noProof="0">
                <a:ln>
                  <a:noFill/>
                </a:ln>
                <a:solidFill>
                  <a:srgbClr val="FF00FF"/>
                </a:solidFill>
                <a:effectLst/>
                <a:uLnTx/>
                <a:uFillTx/>
                <a:latin typeface="+mj-lt"/>
                <a:ea typeface="宋体"/>
              </a:rPr>
              <a:t>3-4 </a:t>
            </a:r>
            <a:r>
              <a:rPr kumimoji="1" lang="zh-CN" altLang="en-US" sz="2000" b="0" i="0" u="none" strike="noStrike" kern="0" cap="none" spc="0" normalizeH="0" baseline="0" noProof="0">
                <a:ln>
                  <a:noFill/>
                </a:ln>
                <a:solidFill>
                  <a:srgbClr val="FF00FF"/>
                </a:solidFill>
                <a:effectLst/>
                <a:uLnTx/>
                <a:uFillTx/>
                <a:latin typeface="+mj-lt"/>
                <a:ea typeface="宋体"/>
              </a:rPr>
              <a:t>年；</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mj-lt"/>
                <a:ea typeface="宋体"/>
              </a:rPr>
              <a:t>一个按 </a:t>
            </a:r>
            <a:r>
              <a:rPr kumimoji="1" lang="en-US" altLang="zh-CN" sz="2000" b="0" i="0" u="none" strike="noStrike" kern="0" cap="none" spc="0" normalizeH="0" baseline="0" noProof="0">
                <a:ln>
                  <a:noFill/>
                </a:ln>
                <a:solidFill>
                  <a:srgbClr val="FF00FF"/>
                </a:solidFill>
                <a:effectLst/>
                <a:uLnTx/>
                <a:uFillTx/>
                <a:latin typeface="+mj-lt"/>
                <a:ea typeface="宋体"/>
              </a:rPr>
              <a:t>DO-178B </a:t>
            </a:r>
            <a:r>
              <a:rPr kumimoji="1" lang="zh-CN" altLang="en-US" sz="2000" b="0" i="0" u="none" strike="noStrike" kern="0" cap="none" spc="0" normalizeH="0" baseline="0" noProof="0">
                <a:ln>
                  <a:noFill/>
                </a:ln>
                <a:solidFill>
                  <a:srgbClr val="FF00FF"/>
                </a:solidFill>
                <a:effectLst/>
                <a:uLnTx/>
                <a:uFillTx/>
                <a:latin typeface="+mj-lt"/>
                <a:ea typeface="宋体"/>
              </a:rPr>
              <a:t>定义的 </a:t>
            </a:r>
            <a:r>
              <a:rPr kumimoji="1" lang="en-US" altLang="zh-CN" sz="2000" b="0" i="0" u="none" strike="noStrike" kern="0" cap="none" spc="0" normalizeH="0" baseline="0" noProof="0">
                <a:ln>
                  <a:noFill/>
                </a:ln>
                <a:solidFill>
                  <a:srgbClr val="FF00FF"/>
                </a:solidFill>
                <a:effectLst/>
                <a:uLnTx/>
                <a:uFillTx/>
                <a:latin typeface="+mj-lt"/>
                <a:ea typeface="宋体"/>
              </a:rPr>
              <a:t>minor </a:t>
            </a:r>
            <a:r>
              <a:rPr kumimoji="1" lang="zh-CN" altLang="en-US" sz="2000" b="0" i="0" u="none" strike="noStrike" kern="0" cap="none" spc="0" normalizeH="0" baseline="0" noProof="0">
                <a:ln>
                  <a:noFill/>
                </a:ln>
                <a:solidFill>
                  <a:srgbClr val="FF00FF"/>
                </a:solidFill>
                <a:effectLst/>
                <a:uLnTx/>
                <a:uFillTx/>
                <a:latin typeface="+mj-lt"/>
                <a:ea typeface="宋体"/>
              </a:rPr>
              <a:t>级 </a:t>
            </a:r>
            <a:r>
              <a:rPr kumimoji="1" lang="en-US" altLang="zh-CN" sz="2000" b="0" i="0" u="none" strike="noStrike" kern="0" cap="none" spc="0" normalizeH="0" baseline="0" noProof="0">
                <a:ln>
                  <a:noFill/>
                </a:ln>
                <a:solidFill>
                  <a:srgbClr val="FF00FF"/>
                </a:solidFill>
                <a:effectLst/>
                <a:uLnTx/>
                <a:uFillTx/>
                <a:latin typeface="+mj-lt"/>
                <a:ea typeface="宋体"/>
              </a:rPr>
              <a:t>BUG </a:t>
            </a:r>
            <a:r>
              <a:rPr kumimoji="1" lang="zh-CN" altLang="en-US" sz="2000" b="0" i="0" u="none" strike="noStrike" kern="0" cap="none" spc="0" normalizeH="0" baseline="0" noProof="0">
                <a:ln>
                  <a:noFill/>
                </a:ln>
                <a:solidFill>
                  <a:srgbClr val="FF00FF"/>
                </a:solidFill>
                <a:effectLst/>
                <a:uLnTx/>
                <a:uFillTx/>
                <a:latin typeface="+mj-lt"/>
                <a:ea typeface="宋体"/>
              </a:rPr>
              <a:t>的成本在 </a:t>
            </a:r>
            <a:r>
              <a:rPr kumimoji="1" lang="en-US" altLang="zh-CN" sz="2000" b="0" i="0" u="none" strike="noStrike" kern="0" cap="none" spc="0" normalizeH="0" baseline="0" noProof="0">
                <a:ln>
                  <a:noFill/>
                </a:ln>
                <a:solidFill>
                  <a:srgbClr val="FF00FF"/>
                </a:solidFill>
                <a:effectLst/>
                <a:uLnTx/>
                <a:uFillTx/>
                <a:latin typeface="+mj-lt"/>
                <a:ea typeface="宋体"/>
              </a:rPr>
              <a:t>100K-500K </a:t>
            </a:r>
            <a:r>
              <a:rPr kumimoji="1" lang="zh-CN" altLang="en-US" sz="2000" b="0" i="0" u="none" strike="noStrike" kern="0" cap="none" spc="0" normalizeH="0" baseline="0" noProof="0">
                <a:ln>
                  <a:noFill/>
                </a:ln>
                <a:solidFill>
                  <a:srgbClr val="FF00FF"/>
                </a:solidFill>
                <a:effectLst/>
                <a:uLnTx/>
                <a:uFillTx/>
                <a:latin typeface="+mj-lt"/>
                <a:ea typeface="宋体"/>
              </a:rPr>
              <a:t>美元之间，一个按 </a:t>
            </a:r>
            <a:r>
              <a:rPr kumimoji="1" lang="en-US" altLang="zh-CN" sz="2000" b="0" i="0" u="none" strike="noStrike" kern="0" cap="none" spc="0" normalizeH="0" baseline="0" noProof="0">
                <a:ln>
                  <a:noFill/>
                </a:ln>
                <a:solidFill>
                  <a:srgbClr val="FF00FF"/>
                </a:solidFill>
                <a:effectLst/>
                <a:uLnTx/>
                <a:uFillTx/>
                <a:latin typeface="+mj-lt"/>
                <a:ea typeface="宋体"/>
              </a:rPr>
              <a:t>DO-178B </a:t>
            </a:r>
            <a:r>
              <a:rPr kumimoji="1" lang="zh-CN" altLang="en-US" sz="2000" b="0" i="0" u="none" strike="noStrike" kern="0" cap="none" spc="0" normalizeH="0" baseline="0" noProof="0">
                <a:ln>
                  <a:noFill/>
                </a:ln>
                <a:solidFill>
                  <a:srgbClr val="FF00FF"/>
                </a:solidFill>
                <a:effectLst/>
                <a:uLnTx/>
                <a:uFillTx/>
                <a:latin typeface="+mj-lt"/>
                <a:ea typeface="宋体"/>
              </a:rPr>
              <a:t>定义的 </a:t>
            </a:r>
            <a:r>
              <a:rPr kumimoji="1" lang="en-US" altLang="zh-CN" sz="2000" b="0" i="0" u="none" strike="noStrike" kern="0" cap="none" spc="0" normalizeH="0" baseline="0" noProof="0">
                <a:ln>
                  <a:noFill/>
                </a:ln>
                <a:solidFill>
                  <a:srgbClr val="FF00FF"/>
                </a:solidFill>
                <a:effectLst/>
                <a:uLnTx/>
                <a:uFillTx/>
                <a:latin typeface="+mj-lt"/>
                <a:ea typeface="宋体"/>
              </a:rPr>
              <a:t>major</a:t>
            </a:r>
            <a:r>
              <a:rPr kumimoji="1" lang="zh-CN" altLang="en-US" sz="2000" b="0" i="0" u="none" strike="noStrike" kern="0" cap="none" spc="0" normalizeH="0" baseline="0" noProof="0">
                <a:ln>
                  <a:noFill/>
                </a:ln>
                <a:solidFill>
                  <a:srgbClr val="FF00FF"/>
                </a:solidFill>
                <a:effectLst/>
                <a:uLnTx/>
                <a:uFillTx/>
                <a:latin typeface="+mj-lt"/>
                <a:ea typeface="宋体"/>
              </a:rPr>
              <a:t>级 </a:t>
            </a:r>
            <a:r>
              <a:rPr kumimoji="1" lang="en-US" altLang="zh-CN" sz="2000" b="0" i="0" u="none" strike="noStrike" kern="0" cap="none" spc="0" normalizeH="0" baseline="0" noProof="0">
                <a:ln>
                  <a:noFill/>
                </a:ln>
                <a:solidFill>
                  <a:srgbClr val="FF00FF"/>
                </a:solidFill>
                <a:effectLst/>
                <a:uLnTx/>
                <a:uFillTx/>
                <a:latin typeface="+mj-lt"/>
                <a:ea typeface="宋体"/>
              </a:rPr>
              <a:t>BUG </a:t>
            </a:r>
            <a:r>
              <a:rPr kumimoji="1" lang="zh-CN" altLang="en-US" sz="2000" b="0" i="0" u="none" strike="noStrike" kern="0" cap="none" spc="0" normalizeH="0" baseline="0" noProof="0">
                <a:ln>
                  <a:noFill/>
                </a:ln>
                <a:solidFill>
                  <a:srgbClr val="FF00FF"/>
                </a:solidFill>
                <a:effectLst/>
                <a:uLnTx/>
                <a:uFillTx/>
                <a:latin typeface="+mj-lt"/>
                <a:ea typeface="宋体"/>
              </a:rPr>
              <a:t>的成本则在 </a:t>
            </a:r>
            <a:r>
              <a:rPr kumimoji="1" lang="en-US" altLang="zh-CN" sz="2000" b="0" i="0" u="none" strike="noStrike" kern="0" cap="none" spc="0" normalizeH="0" baseline="0" noProof="0">
                <a:ln>
                  <a:noFill/>
                </a:ln>
                <a:solidFill>
                  <a:srgbClr val="FF00FF"/>
                </a:solidFill>
                <a:effectLst/>
                <a:uLnTx/>
                <a:uFillTx/>
                <a:latin typeface="+mj-lt"/>
                <a:ea typeface="宋体"/>
              </a:rPr>
              <a:t>1M-500M </a:t>
            </a:r>
            <a:r>
              <a:rPr kumimoji="1" lang="zh-CN" altLang="en-US" sz="2000" b="0" i="0" u="none" strike="noStrike" kern="0" cap="none" spc="0" normalizeH="0" baseline="0" noProof="0">
                <a:ln>
                  <a:noFill/>
                </a:ln>
                <a:solidFill>
                  <a:srgbClr val="FF00FF"/>
                </a:solidFill>
                <a:effectLst/>
                <a:uLnTx/>
                <a:uFillTx/>
                <a:latin typeface="+mj-lt"/>
                <a:ea typeface="宋体"/>
              </a:rPr>
              <a:t>美元之间</a:t>
            </a:r>
            <a:r>
              <a:rPr kumimoji="1" lang="en-US" altLang="zh-CN" sz="2000" b="0" i="0" u="none" strike="noStrike" kern="0" cap="none" spc="0" normalizeH="0" baseline="0" noProof="0">
                <a:ln>
                  <a:noFill/>
                </a:ln>
                <a:solidFill>
                  <a:srgbClr val="FF00FF"/>
                </a:solidFill>
                <a:effectLst/>
                <a:uLnTx/>
                <a:uFillTx/>
                <a:latin typeface="+mj-lt"/>
                <a:ea typeface="宋体"/>
              </a:rPr>
              <a:t>;</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000" b="0" i="0" u="none" strike="noStrike" kern="0" cap="none" spc="0" normalizeH="0" baseline="0" noProof="0">
                <a:ln>
                  <a:noFill/>
                </a:ln>
                <a:solidFill>
                  <a:srgbClr val="FF00FF"/>
                </a:solidFill>
                <a:effectLst/>
                <a:uLnTx/>
                <a:uFillTx/>
                <a:latin typeface="+mj-lt"/>
                <a:ea typeface="宋体"/>
              </a:rPr>
              <a:t>在规模方面，</a:t>
            </a:r>
            <a:r>
              <a:rPr kumimoji="1" lang="en-US" altLang="zh-CN" sz="2000" b="0" i="0" u="none" strike="noStrike" kern="0" cap="none" spc="0" normalizeH="0" baseline="0" noProof="0">
                <a:ln>
                  <a:noFill/>
                </a:ln>
                <a:solidFill>
                  <a:srgbClr val="FF00FF"/>
                </a:solidFill>
                <a:effectLst/>
                <a:uLnTx/>
                <a:uFillTx/>
                <a:latin typeface="+mj-lt"/>
                <a:ea typeface="宋体"/>
              </a:rPr>
              <a:t>A310 </a:t>
            </a:r>
            <a:r>
              <a:rPr kumimoji="1" lang="zh-CN" altLang="en-US" sz="2000" b="0" i="0" u="none" strike="noStrike" kern="0" cap="none" spc="0" normalizeH="0" baseline="0" noProof="0">
                <a:ln>
                  <a:noFill/>
                </a:ln>
                <a:solidFill>
                  <a:srgbClr val="FF00FF"/>
                </a:solidFill>
                <a:effectLst/>
                <a:uLnTx/>
                <a:uFillTx/>
                <a:latin typeface="+mj-lt"/>
                <a:ea typeface="宋体"/>
              </a:rPr>
              <a:t>具有 </a:t>
            </a:r>
            <a:r>
              <a:rPr kumimoji="1" lang="en-US" altLang="zh-CN" sz="2000" b="0" i="0" u="none" strike="noStrike" kern="0" cap="none" spc="0" normalizeH="0" baseline="0" noProof="0">
                <a:ln>
                  <a:noFill/>
                </a:ln>
                <a:solidFill>
                  <a:srgbClr val="FF00FF"/>
                </a:solidFill>
                <a:effectLst/>
                <a:uLnTx/>
                <a:uFillTx/>
                <a:latin typeface="+mj-lt"/>
                <a:ea typeface="宋体"/>
              </a:rPr>
              <a:t>77 </a:t>
            </a:r>
            <a:r>
              <a:rPr kumimoji="1" lang="zh-CN" altLang="en-US" sz="2000" b="0" i="0" u="none" strike="noStrike" kern="0" cap="none" spc="0" normalizeH="0" baseline="0" noProof="0">
                <a:ln>
                  <a:noFill/>
                </a:ln>
                <a:solidFill>
                  <a:srgbClr val="FF00FF"/>
                </a:solidFill>
                <a:effectLst/>
                <a:uLnTx/>
                <a:uFillTx/>
                <a:latin typeface="+mj-lt"/>
                <a:ea typeface="宋体"/>
              </a:rPr>
              <a:t>个处理器，</a:t>
            </a:r>
            <a:r>
              <a:rPr kumimoji="1" lang="en-US" altLang="zh-CN" sz="2000" b="0" i="0" u="none" strike="noStrike" kern="0" cap="none" spc="0" normalizeH="0" baseline="0" noProof="0">
                <a:ln>
                  <a:noFill/>
                </a:ln>
                <a:solidFill>
                  <a:srgbClr val="FF00FF"/>
                </a:solidFill>
                <a:effectLst/>
                <a:uLnTx/>
                <a:uFillTx/>
                <a:latin typeface="+mj-lt"/>
                <a:ea typeface="宋体"/>
              </a:rPr>
              <a:t>4MB </a:t>
            </a:r>
            <a:r>
              <a:rPr kumimoji="1" lang="zh-CN" altLang="en-US" sz="2000" b="0" i="0" u="none" strike="noStrike" kern="0" cap="none" spc="0" normalizeH="0" baseline="0" noProof="0">
                <a:ln>
                  <a:noFill/>
                </a:ln>
                <a:solidFill>
                  <a:srgbClr val="FF00FF"/>
                </a:solidFill>
                <a:effectLst/>
                <a:uLnTx/>
                <a:uFillTx/>
                <a:latin typeface="+mj-lt"/>
                <a:ea typeface="宋体"/>
              </a:rPr>
              <a:t>目标代码；</a:t>
            </a:r>
            <a:r>
              <a:rPr kumimoji="1" lang="en-US" altLang="zh-CN" sz="2000" b="0" i="0" u="none" strike="noStrike" kern="0" cap="none" spc="0" normalizeH="0" baseline="0" noProof="0">
                <a:ln>
                  <a:noFill/>
                </a:ln>
                <a:solidFill>
                  <a:srgbClr val="FF00FF"/>
                </a:solidFill>
                <a:effectLst/>
                <a:uLnTx/>
                <a:uFillTx/>
                <a:latin typeface="+mj-lt"/>
                <a:ea typeface="宋体"/>
              </a:rPr>
              <a:t>A320 </a:t>
            </a:r>
            <a:r>
              <a:rPr kumimoji="1" lang="zh-CN" altLang="en-US" sz="2000" b="0" i="0" u="none" strike="noStrike" kern="0" cap="none" spc="0" normalizeH="0" baseline="0" noProof="0">
                <a:ln>
                  <a:noFill/>
                </a:ln>
                <a:solidFill>
                  <a:srgbClr val="FF00FF"/>
                </a:solidFill>
                <a:effectLst/>
                <a:uLnTx/>
                <a:uFillTx/>
                <a:latin typeface="+mj-lt"/>
                <a:ea typeface="宋体"/>
              </a:rPr>
              <a:t>具有 </a:t>
            </a:r>
            <a:r>
              <a:rPr kumimoji="1" lang="en-US" altLang="zh-CN" sz="2000" b="0" i="0" u="none" strike="noStrike" kern="0" cap="none" spc="0" normalizeH="0" baseline="0" noProof="0">
                <a:ln>
                  <a:noFill/>
                </a:ln>
                <a:solidFill>
                  <a:srgbClr val="FF00FF"/>
                </a:solidFill>
                <a:effectLst/>
                <a:uLnTx/>
                <a:uFillTx/>
                <a:latin typeface="+mj-lt"/>
                <a:ea typeface="宋体"/>
              </a:rPr>
              <a:t>102 </a:t>
            </a:r>
            <a:r>
              <a:rPr kumimoji="1" lang="zh-CN" altLang="en-US" sz="2000" b="0" i="0" u="none" strike="noStrike" kern="0" cap="none" spc="0" normalizeH="0" baseline="0" noProof="0">
                <a:ln>
                  <a:noFill/>
                </a:ln>
                <a:solidFill>
                  <a:srgbClr val="FF00FF"/>
                </a:solidFill>
                <a:effectLst/>
                <a:uLnTx/>
                <a:uFillTx/>
                <a:latin typeface="+mj-lt"/>
                <a:ea typeface="宋体"/>
              </a:rPr>
              <a:t>个处理器，</a:t>
            </a:r>
            <a:r>
              <a:rPr kumimoji="1" lang="en-US" altLang="zh-CN" sz="2000" b="0" i="0" u="none" strike="noStrike" kern="0" cap="none" spc="0" normalizeH="0" baseline="0" noProof="0">
                <a:ln>
                  <a:noFill/>
                </a:ln>
                <a:solidFill>
                  <a:srgbClr val="FF00FF"/>
                </a:solidFill>
                <a:effectLst/>
                <a:uLnTx/>
                <a:uFillTx/>
                <a:latin typeface="+mj-lt"/>
                <a:ea typeface="宋体"/>
              </a:rPr>
              <a:t>10MB </a:t>
            </a:r>
            <a:r>
              <a:rPr kumimoji="1" lang="zh-CN" altLang="en-US" sz="2000" b="0" i="0" u="none" strike="noStrike" kern="0" cap="none" spc="0" normalizeH="0" baseline="0" noProof="0">
                <a:ln>
                  <a:noFill/>
                </a:ln>
                <a:solidFill>
                  <a:srgbClr val="FF00FF"/>
                </a:solidFill>
                <a:effectLst/>
                <a:uLnTx/>
                <a:uFillTx/>
                <a:latin typeface="+mj-lt"/>
                <a:ea typeface="宋体"/>
              </a:rPr>
              <a:t>目标代码；</a:t>
            </a:r>
            <a:r>
              <a:rPr kumimoji="1" lang="en-US" altLang="zh-CN" sz="2000" b="0" i="0" u="none" strike="noStrike" kern="0" cap="none" spc="0" normalizeH="0" baseline="0" noProof="0">
                <a:ln>
                  <a:noFill/>
                </a:ln>
                <a:solidFill>
                  <a:srgbClr val="FF00FF"/>
                </a:solidFill>
                <a:effectLst/>
                <a:uLnTx/>
                <a:uFillTx/>
                <a:latin typeface="+mj-lt"/>
                <a:ea typeface="宋体"/>
              </a:rPr>
              <a:t>A340 </a:t>
            </a:r>
            <a:r>
              <a:rPr kumimoji="1" lang="zh-CN" altLang="en-US" sz="2000" b="0" i="0" u="none" strike="noStrike" kern="0" cap="none" spc="0" normalizeH="0" baseline="0" noProof="0">
                <a:ln>
                  <a:noFill/>
                </a:ln>
                <a:solidFill>
                  <a:srgbClr val="FF00FF"/>
                </a:solidFill>
                <a:effectLst/>
                <a:uLnTx/>
                <a:uFillTx/>
                <a:latin typeface="+mj-lt"/>
                <a:ea typeface="宋体"/>
              </a:rPr>
              <a:t>则有 </a:t>
            </a:r>
            <a:r>
              <a:rPr kumimoji="1" lang="en-US" altLang="zh-CN" sz="2000" b="0" i="0" u="none" strike="noStrike" kern="0" cap="none" spc="0" normalizeH="0" baseline="0" noProof="0">
                <a:ln>
                  <a:noFill/>
                </a:ln>
                <a:solidFill>
                  <a:srgbClr val="FF00FF"/>
                </a:solidFill>
                <a:effectLst/>
                <a:uLnTx/>
                <a:uFillTx/>
                <a:latin typeface="+mj-lt"/>
                <a:ea typeface="宋体"/>
              </a:rPr>
              <a:t>115 </a:t>
            </a:r>
            <a:r>
              <a:rPr kumimoji="1" lang="zh-CN" altLang="en-US" sz="2000" b="0" i="0" u="none" strike="noStrike" kern="0" cap="none" spc="0" normalizeH="0" baseline="0" noProof="0">
                <a:ln>
                  <a:noFill/>
                </a:ln>
                <a:solidFill>
                  <a:srgbClr val="FF00FF"/>
                </a:solidFill>
                <a:effectLst/>
                <a:uLnTx/>
                <a:uFillTx/>
                <a:latin typeface="+mj-lt"/>
                <a:ea typeface="宋体"/>
              </a:rPr>
              <a:t>个处理器，</a:t>
            </a:r>
            <a:r>
              <a:rPr kumimoji="1" lang="en-US" altLang="zh-CN" sz="2000" b="0" i="0" u="none" strike="noStrike" kern="0" cap="none" spc="0" normalizeH="0" baseline="0" noProof="0">
                <a:ln>
                  <a:noFill/>
                </a:ln>
                <a:solidFill>
                  <a:srgbClr val="FF00FF"/>
                </a:solidFill>
                <a:effectLst/>
                <a:uLnTx/>
                <a:uFillTx/>
                <a:latin typeface="+mj-lt"/>
                <a:ea typeface="宋体"/>
              </a:rPr>
              <a:t>20MB </a:t>
            </a:r>
            <a:r>
              <a:rPr kumimoji="1" lang="zh-CN" altLang="en-US" sz="2000" b="0" i="0" u="none" strike="noStrike" kern="0" cap="none" spc="0" normalizeH="0" baseline="0" noProof="0">
                <a:ln>
                  <a:noFill/>
                </a:ln>
                <a:solidFill>
                  <a:srgbClr val="FF00FF"/>
                </a:solidFill>
                <a:effectLst/>
                <a:uLnTx/>
                <a:uFillTx/>
                <a:latin typeface="+mj-lt"/>
                <a:ea typeface="宋体"/>
              </a:rPr>
              <a:t>目标代码。</a:t>
            </a:r>
            <a:endParaRPr kumimoji="1" lang="zh-CN" altLang="en-US" sz="2000" b="0" i="0" u="none" strike="noStrike" kern="0" cap="none" spc="0" normalizeH="0" baseline="0" noProof="0" dirty="0">
              <a:ln>
                <a:noFill/>
              </a:ln>
              <a:solidFill>
                <a:srgbClr val="FF00FF"/>
              </a:solidFill>
              <a:effectLst/>
              <a:uLnTx/>
              <a:uFillTx/>
              <a:latin typeface="+mj-lt"/>
              <a:ea typeface="宋体"/>
            </a:endParaRPr>
          </a:p>
        </p:txBody>
      </p:sp>
      <p:sp>
        <p:nvSpPr>
          <p:cNvPr id="8" name="Rectangle 4"/>
          <p:cNvSpPr txBox="1">
            <a:spLocks noChangeArrowheads="1"/>
          </p:cNvSpPr>
          <p:nvPr/>
        </p:nvSpPr>
        <p:spPr bwMode="auto">
          <a:xfrm>
            <a:off x="495300" y="405607"/>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C00000"/>
                </a:solidFill>
                <a:effectLst/>
                <a:uLnTx/>
                <a:uFillTx/>
                <a:ea typeface="黑体"/>
                <a:cs typeface="+mj-cs"/>
              </a:rPr>
              <a:t>模型化嵌入式软件开发（学习思想） </a:t>
            </a:r>
            <a:endParaRPr kumimoji="0" lang="zh-CN" altLang="en-US" sz="3200" b="0" i="0" u="none" strike="noStrike" kern="0" cap="none" spc="0" normalizeH="0" baseline="0" noProof="0" dirty="0">
              <a:ln>
                <a:noFill/>
              </a:ln>
              <a:solidFill>
                <a:srgbClr val="C00000"/>
              </a:solidFill>
              <a:effectLst/>
              <a:uLnTx/>
              <a:uFillTx/>
              <a:ea typeface="黑体"/>
              <a:cs typeface="+mj-cs"/>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790811"/>
            <a:ext cx="6867525" cy="3695700"/>
          </a:xfrm>
          <a:prstGeom prst="rect">
            <a:avLst/>
          </a:prstGeom>
        </p:spPr>
      </p:pic>
    </p:spTree>
    <p:extLst>
      <p:ext uri="{BB962C8B-B14F-4D97-AF65-F5344CB8AC3E}">
        <p14:creationId xmlns:p14="http://schemas.microsoft.com/office/powerpoint/2010/main" val="227106403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1000"/>
                                        <p:tgtEl>
                                          <p:spTgt spid="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1000"/>
                                        <p:tgtEl>
                                          <p:spTgt spid="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1000"/>
                                        <p:tgtEl>
                                          <p:spTgt spid="7">
                                            <p:txEl>
                                              <p:pRg st="5" end="5"/>
                                            </p:txEl>
                                          </p:spTgt>
                                        </p:tgtEl>
                                      </p:cBhvr>
                                    </p:animEffect>
                                  </p:childTnLst>
                                </p:cTn>
                              </p:par>
                              <p:par>
                                <p:cTn id="25" presetID="42" presetClass="path" presetSubtype="0" accel="50000" decel="50000" fill="hold" nodeType="withEffect">
                                  <p:stCondLst>
                                    <p:cond delay="0"/>
                                  </p:stCondLst>
                                  <p:childTnLst>
                                    <p:animMotion origin="layout" path="M -8.33333E-7 4.44444E-6 L 0.24809 -0.3713 " pathEditMode="relative" rAng="0" ptsTypes="AA">
                                      <p:cBhvr>
                                        <p:cTn id="26" dur="500" fill="hold"/>
                                        <p:tgtEl>
                                          <p:spTgt spid="9"/>
                                        </p:tgtEl>
                                        <p:attrNameLst>
                                          <p:attrName>ppt_x</p:attrName>
                                          <p:attrName>ppt_y</p:attrName>
                                        </p:attrNameLst>
                                      </p:cBhvr>
                                      <p:rCtr x="12396" y="-18565"/>
                                    </p:animMotion>
                                  </p:childTnLst>
                                </p:cTn>
                              </p:par>
                              <p:par>
                                <p:cTn id="27" presetID="6" presetClass="emph" presetSubtype="0" fill="hold" nodeType="withEffect">
                                  <p:stCondLst>
                                    <p:cond delay="0"/>
                                  </p:stCondLst>
                                  <p:childTnLst>
                                    <p:animScale>
                                      <p:cBhvr>
                                        <p:cTn id="28" dur="500" fill="hold"/>
                                        <p:tgtEl>
                                          <p:spTgt spid="9"/>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latin typeface="+mj-lt"/>
              </a:rPr>
              <a:pPr/>
              <a:t>7</a:t>
            </a:fld>
            <a:endParaRPr lang="zh-CN" altLang="en-US" dirty="0">
              <a:latin typeface="+mj-lt"/>
            </a:endParaRPr>
          </a:p>
        </p:txBody>
      </p:sp>
      <p:sp>
        <p:nvSpPr>
          <p:cNvPr id="115" name="Rectangle 5"/>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mj-lt"/>
                <a:ea typeface="宋体"/>
              </a:rPr>
              <a:t>中断程序可以处理硬件特别紧急的需求，然后设标志；</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mj-lt"/>
                <a:ea typeface="宋体"/>
              </a:rPr>
              <a:t>主循环轮询这些标志，然后依据需求进行处理；</a:t>
            </a:r>
          </a:p>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mj-lt"/>
                <a:ea typeface="宋体"/>
              </a:rPr>
              <a:t>是一种前后台系统</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1" i="0" u="none" strike="noStrike" kern="0" cap="none" spc="0" normalizeH="0" baseline="0" noProof="0">
                <a:ln>
                  <a:noFill/>
                </a:ln>
                <a:solidFill>
                  <a:srgbClr val="FF00FF"/>
                </a:solidFill>
                <a:effectLst>
                  <a:outerShdw blurRad="38100" dist="38100" dir="2700000" algn="tl">
                    <a:srgbClr val="C0C0C0"/>
                  </a:outerShdw>
                </a:effectLst>
                <a:uLnTx/>
                <a:uFillTx/>
                <a:latin typeface="+mj-lt"/>
                <a:ea typeface="宋体"/>
              </a:rPr>
              <a:t>轮询程序是后台，负责具体事务；</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1" i="0" u="none" strike="noStrike" kern="0" cap="none" spc="0" normalizeH="0" baseline="0" noProof="0">
                <a:ln>
                  <a:noFill/>
                </a:ln>
                <a:solidFill>
                  <a:srgbClr val="FF00FF"/>
                </a:solidFill>
                <a:effectLst>
                  <a:outerShdw blurRad="38100" dist="38100" dir="2700000" algn="tl">
                    <a:srgbClr val="C0C0C0"/>
                  </a:outerShdw>
                </a:effectLst>
                <a:uLnTx/>
                <a:uFillTx/>
                <a:latin typeface="+mj-lt"/>
                <a:ea typeface="宋体"/>
              </a:rPr>
              <a:t>中断程序是前台，负责检查服务请求；</a:t>
            </a:r>
          </a:p>
        </p:txBody>
      </p:sp>
      <p:sp>
        <p:nvSpPr>
          <p:cNvPr id="116" name="Rectangle 6"/>
          <p:cNvSpPr txBox="1">
            <a:spLocks noChangeArrowheads="1"/>
          </p:cNvSpPr>
          <p:nvPr/>
        </p:nvSpPr>
        <p:spPr bwMode="auto">
          <a:xfrm>
            <a:off x="609600" y="533400"/>
            <a:ext cx="82296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FF"/>
                </a:solidFill>
                <a:effectLst/>
                <a:uLnTx/>
                <a:uFillTx/>
                <a:ea typeface="黑体"/>
                <a:cs typeface="+mj-cs"/>
              </a:rPr>
              <a:t>（</a:t>
            </a:r>
            <a:r>
              <a:rPr kumimoji="0" lang="en-US" altLang="zh-CN" sz="2400" b="0" i="0" u="none" strike="noStrike" kern="0" cap="none" spc="0" normalizeH="0" baseline="0" noProof="0" dirty="0">
                <a:ln>
                  <a:noFill/>
                </a:ln>
                <a:solidFill>
                  <a:srgbClr val="0000FF"/>
                </a:solidFill>
                <a:effectLst/>
                <a:uLnTx/>
                <a:uFillTx/>
                <a:ea typeface="黑体"/>
                <a:cs typeface="+mj-cs"/>
              </a:rPr>
              <a:t>2</a:t>
            </a:r>
            <a:r>
              <a:rPr kumimoji="0" lang="zh-CN" altLang="en-US" sz="2400" b="0" i="0" u="none" strike="noStrike" kern="0" cap="none" spc="0" normalizeH="0" baseline="0" noProof="0" dirty="0">
                <a:ln>
                  <a:noFill/>
                </a:ln>
                <a:solidFill>
                  <a:srgbClr val="0000FF"/>
                </a:solidFill>
                <a:effectLst/>
                <a:uLnTx/>
                <a:uFillTx/>
                <a:ea typeface="黑体"/>
                <a:cs typeface="+mj-cs"/>
              </a:rPr>
              <a:t>）带有中断的轮转结构</a:t>
            </a:r>
          </a:p>
        </p:txBody>
      </p:sp>
      <p:grpSp>
        <p:nvGrpSpPr>
          <p:cNvPr id="117" name="Group 29"/>
          <p:cNvGrpSpPr>
            <a:grpSpLocks/>
          </p:cNvGrpSpPr>
          <p:nvPr/>
        </p:nvGrpSpPr>
        <p:grpSpPr bwMode="auto">
          <a:xfrm>
            <a:off x="3922712" y="2005259"/>
            <a:ext cx="4916488" cy="4386263"/>
            <a:chOff x="2166" y="942"/>
            <a:chExt cx="3097" cy="2763"/>
          </a:xfrm>
        </p:grpSpPr>
        <p:pic>
          <p:nvPicPr>
            <p:cNvPr id="121"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 y="942"/>
              <a:ext cx="2832" cy="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 Box 33"/>
            <p:cNvSpPr txBox="1">
              <a:spLocks noChangeArrowheads="1"/>
            </p:cNvSpPr>
            <p:nvPr/>
          </p:nvSpPr>
          <p:spPr bwMode="auto">
            <a:xfrm>
              <a:off x="4916" y="1299"/>
              <a:ext cx="347" cy="2170"/>
            </a:xfrm>
            <a:prstGeom prst="rect">
              <a:avLst/>
            </a:prstGeom>
            <a:noFill/>
            <a:ln w="9525">
              <a:noFill/>
              <a:miter lim="800000"/>
              <a:headEnd/>
              <a:tailEnd/>
            </a:ln>
            <a:effectLst/>
          </p:spPr>
          <p:txBody>
            <a:bodyPr vert="eaVert" wrap="none" lIns="90000" tIns="46800" rIns="90000" bIns="4680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FF0000"/>
                  </a:solidFill>
                  <a:effectLst>
                    <a:outerShdw blurRad="38100" dist="38100" dir="2700000" algn="tl">
                      <a:srgbClr val="C0C0C0"/>
                    </a:outerShdw>
                  </a:effectLst>
                  <a:uLnTx/>
                  <a:uFillTx/>
                  <a:latin typeface="+mj-lt"/>
                  <a:ea typeface="华文行楷" pitchFamily="2" charset="-122"/>
                </a:rPr>
                <a:t>带中断的轮转软件结构</a:t>
              </a:r>
            </a:p>
          </p:txBody>
        </p:sp>
      </p:grpSp>
    </p:spTree>
    <p:extLst>
      <p:ext uri="{BB962C8B-B14F-4D97-AF65-F5344CB8AC3E}">
        <p14:creationId xmlns:p14="http://schemas.microsoft.com/office/powerpoint/2010/main" val="503760277"/>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slide(fromLeft)">
                                      <p:cBhvr>
                                        <p:cTn id="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latin typeface="+mj-lt"/>
              </a:rPr>
              <a:pPr/>
              <a:t>70</a:t>
            </a:fld>
            <a:endParaRPr lang="zh-CN" altLang="en-US" dirty="0">
              <a:latin typeface="+mj-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808" y="539165"/>
            <a:ext cx="4462463"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758698"/>
      </p:ext>
    </p:extLst>
  </p:cSld>
  <p:clrMapOvr>
    <a:masterClrMapping/>
  </p:clrMapOvr>
  <p:transition spd="med">
    <p:push/>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71</a:t>
            </a:fld>
            <a:endParaRPr lang="zh-CN" altLang="en-US" dirty="0"/>
          </a:p>
        </p:txBody>
      </p:sp>
      <p:sp>
        <p:nvSpPr>
          <p:cNvPr id="7"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400" b="0" i="0" u="none" strike="noStrike" kern="0" cap="none" spc="0" normalizeH="0" baseline="0" noProof="0">
                <a:ln>
                  <a:noFill/>
                </a:ln>
                <a:solidFill>
                  <a:srgbClr val="000099"/>
                </a:solidFill>
                <a:effectLst/>
                <a:uLnTx/>
                <a:uFillTx/>
                <a:latin typeface="+mj-lt"/>
                <a:ea typeface="宋体"/>
                <a:cs typeface="+mn-cs"/>
              </a:rPr>
              <a:t>以</a:t>
            </a:r>
            <a:r>
              <a:rPr kumimoji="1" lang="en-US" altLang="zh-CN" sz="2400" b="0" i="0" u="none" strike="noStrike" kern="0" cap="none" spc="0" normalizeH="0" baseline="0" noProof="0">
                <a:ln>
                  <a:noFill/>
                </a:ln>
                <a:solidFill>
                  <a:srgbClr val="000099"/>
                </a:solidFill>
                <a:effectLst/>
                <a:uLnTx/>
                <a:uFillTx/>
                <a:latin typeface="+mj-lt"/>
                <a:ea typeface="宋体"/>
                <a:cs typeface="+mn-cs"/>
              </a:rPr>
              <a:t>Airbus</a:t>
            </a:r>
            <a:r>
              <a:rPr kumimoji="1" lang="zh-CN" altLang="en-US" sz="2400" b="0" i="0" u="none" strike="noStrike" kern="0" cap="none" spc="0" normalizeH="0" baseline="0" noProof="0">
                <a:ln>
                  <a:noFill/>
                </a:ln>
                <a:solidFill>
                  <a:srgbClr val="000099"/>
                </a:solidFill>
                <a:effectLst/>
                <a:uLnTx/>
                <a:uFillTx/>
                <a:latin typeface="+mj-lt"/>
                <a:ea typeface="宋体"/>
                <a:cs typeface="+mn-cs"/>
              </a:rPr>
              <a:t>为例，在整个开发框架中，由于逐渐 使用“基于模型，正确构造”（</a:t>
            </a:r>
            <a:r>
              <a:rPr kumimoji="1" lang="en-US" altLang="zh-CN" sz="2400" b="0" i="0" u="none" strike="noStrike" kern="0" cap="none" spc="0" normalizeH="0" baseline="0" noProof="0">
                <a:ln>
                  <a:noFill/>
                </a:ln>
                <a:solidFill>
                  <a:srgbClr val="000099"/>
                </a:solidFill>
                <a:effectLst/>
                <a:uLnTx/>
                <a:uFillTx/>
                <a:latin typeface="+mj-lt"/>
                <a:ea typeface="宋体"/>
                <a:cs typeface="+mn-cs"/>
              </a:rPr>
              <a:t>model-driven development</a:t>
            </a:r>
            <a:r>
              <a:rPr kumimoji="1" lang="zh-CN" altLang="en-US" sz="2400" b="0" i="0" u="none" strike="noStrike" kern="0" cap="none" spc="0" normalizeH="0" baseline="0" noProof="0">
                <a:ln>
                  <a:noFill/>
                </a:ln>
                <a:solidFill>
                  <a:srgbClr val="000099"/>
                </a:solidFill>
                <a:effectLst/>
                <a:uLnTx/>
                <a:uFillTx/>
                <a:latin typeface="+mj-lt"/>
                <a:ea typeface="宋体"/>
                <a:cs typeface="+mn-cs"/>
              </a:rPr>
              <a:t>，</a:t>
            </a:r>
            <a:r>
              <a:rPr kumimoji="1" lang="en-US" altLang="zh-CN" sz="2400" b="0" i="0" u="none" strike="noStrike" kern="0" cap="none" spc="0" normalizeH="0" baseline="0" noProof="0">
                <a:ln>
                  <a:noFill/>
                </a:ln>
                <a:solidFill>
                  <a:srgbClr val="000099"/>
                </a:solidFill>
                <a:effectLst/>
                <a:uLnTx/>
                <a:uFillTx/>
                <a:latin typeface="+mj-lt"/>
                <a:ea typeface="宋体"/>
                <a:cs typeface="+mn-cs"/>
              </a:rPr>
              <a:t>correct-by-construction</a:t>
            </a:r>
            <a:r>
              <a:rPr kumimoji="1" lang="zh-CN" altLang="en-US" sz="2400" b="0" i="0" u="none" strike="noStrike" kern="0" cap="none" spc="0" normalizeH="0" baseline="0" noProof="0">
                <a:ln>
                  <a:noFill/>
                </a:ln>
                <a:solidFill>
                  <a:srgbClr val="000099"/>
                </a:solidFill>
                <a:effectLst/>
                <a:uLnTx/>
                <a:uFillTx/>
                <a:latin typeface="+mj-lt"/>
                <a:ea typeface="宋体"/>
                <a:cs typeface="+mn-cs"/>
              </a:rPr>
              <a:t>）的 方法学，尽管软件数量不断增加，但编码错误却大为减少。</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en-US" altLang="zh-CN" sz="2400" b="0" i="0" u="none" strike="noStrike" kern="0" cap="none" spc="0" normalizeH="0" baseline="0" noProof="0">
                <a:ln>
                  <a:noFill/>
                </a:ln>
                <a:solidFill>
                  <a:srgbClr val="000099"/>
                </a:solidFill>
                <a:effectLst/>
                <a:uLnTx/>
                <a:uFillTx/>
                <a:latin typeface="+mj-lt"/>
                <a:ea typeface="宋体"/>
                <a:cs typeface="+mn-cs"/>
              </a:rPr>
              <a:t>A310</a:t>
            </a:r>
            <a:r>
              <a:rPr kumimoji="1" lang="zh-CN" altLang="en-US" sz="2400" b="0" i="0" u="none" strike="noStrike" kern="0" cap="none" spc="0" normalizeH="0" baseline="0" noProof="0">
                <a:ln>
                  <a:noFill/>
                </a:ln>
                <a:solidFill>
                  <a:srgbClr val="000099"/>
                </a:solidFill>
                <a:effectLst/>
                <a:uLnTx/>
                <a:uFillTx/>
                <a:latin typeface="+mj-lt"/>
                <a:ea typeface="宋体"/>
                <a:cs typeface="+mn-cs"/>
              </a:rPr>
              <a:t>中，每</a:t>
            </a:r>
            <a:r>
              <a:rPr kumimoji="1" lang="en-US" altLang="zh-CN" sz="2400" b="0" i="0" u="none" strike="noStrike" kern="0" cap="none" spc="0" normalizeH="0" baseline="0" noProof="0">
                <a:ln>
                  <a:noFill/>
                </a:ln>
                <a:solidFill>
                  <a:srgbClr val="000099"/>
                </a:solidFill>
                <a:effectLst/>
                <a:uLnTx/>
                <a:uFillTx/>
                <a:latin typeface="+mj-lt"/>
                <a:ea typeface="宋体"/>
                <a:cs typeface="+mn-cs"/>
              </a:rPr>
              <a:t>100KB</a:t>
            </a:r>
            <a:r>
              <a:rPr kumimoji="1" lang="zh-CN" altLang="en-US" sz="2400" b="0" i="0" u="none" strike="noStrike" kern="0" cap="none" spc="0" normalizeH="0" baseline="0" noProof="0">
                <a:ln>
                  <a:noFill/>
                </a:ln>
                <a:solidFill>
                  <a:srgbClr val="000099"/>
                </a:solidFill>
                <a:effectLst/>
                <a:uLnTx/>
                <a:uFillTx/>
                <a:latin typeface="+mj-lt"/>
                <a:ea typeface="宋体"/>
                <a:cs typeface="+mn-cs"/>
              </a:rPr>
              <a:t>代码的错误率为几百个，</a:t>
            </a:r>
            <a:r>
              <a:rPr kumimoji="1" lang="en-US" altLang="zh-CN" sz="2400" b="0" i="0" u="none" strike="noStrike" kern="0" cap="none" spc="0" normalizeH="0" baseline="0" noProof="0">
                <a:ln>
                  <a:noFill/>
                </a:ln>
                <a:solidFill>
                  <a:srgbClr val="000099"/>
                </a:solidFill>
                <a:effectLst/>
                <a:uLnTx/>
                <a:uFillTx/>
                <a:latin typeface="+mj-lt"/>
                <a:ea typeface="宋体"/>
                <a:cs typeface="+mn-cs"/>
              </a:rPr>
              <a:t>A320</a:t>
            </a:r>
            <a:r>
              <a:rPr kumimoji="1" lang="zh-CN" altLang="en-US" sz="2400" b="0" i="0" u="none" strike="noStrike" kern="0" cap="none" spc="0" normalizeH="0" baseline="0" noProof="0">
                <a:ln>
                  <a:noFill/>
                </a:ln>
                <a:solidFill>
                  <a:srgbClr val="000099"/>
                </a:solidFill>
                <a:effectLst/>
                <a:uLnTx/>
                <a:uFillTx/>
                <a:latin typeface="+mj-lt"/>
                <a:ea typeface="宋体"/>
                <a:cs typeface="+mn-cs"/>
              </a:rPr>
              <a:t>中每</a:t>
            </a:r>
            <a:r>
              <a:rPr kumimoji="1" lang="en-US" altLang="zh-CN" sz="2400" b="0" i="0" u="none" strike="noStrike" kern="0" cap="none" spc="0" normalizeH="0" baseline="0" noProof="0">
                <a:ln>
                  <a:noFill/>
                </a:ln>
                <a:solidFill>
                  <a:srgbClr val="000099"/>
                </a:solidFill>
                <a:effectLst/>
                <a:uLnTx/>
                <a:uFillTx/>
                <a:latin typeface="+mj-lt"/>
                <a:ea typeface="宋体"/>
                <a:cs typeface="+mn-cs"/>
              </a:rPr>
              <a:t>100KB</a:t>
            </a:r>
            <a:r>
              <a:rPr kumimoji="1" lang="zh-CN" altLang="en-US" sz="2400" b="0" i="0" u="none" strike="noStrike" kern="0" cap="none" spc="0" normalizeH="0" baseline="0" noProof="0">
                <a:ln>
                  <a:noFill/>
                </a:ln>
                <a:solidFill>
                  <a:srgbClr val="000099"/>
                </a:solidFill>
                <a:effectLst/>
                <a:uLnTx/>
                <a:uFillTx/>
                <a:latin typeface="+mj-lt"/>
                <a:ea typeface="宋体"/>
                <a:cs typeface="+mn-cs"/>
              </a:rPr>
              <a:t>代码的错误率为几十个，而 </a:t>
            </a:r>
            <a:r>
              <a:rPr kumimoji="1" lang="en-US" altLang="zh-CN" sz="2400" b="0" i="0" u="none" strike="noStrike" kern="0" cap="none" spc="0" normalizeH="0" baseline="0" noProof="0">
                <a:ln>
                  <a:noFill/>
                </a:ln>
                <a:solidFill>
                  <a:srgbClr val="000099"/>
                </a:solidFill>
                <a:effectLst/>
                <a:uLnTx/>
                <a:uFillTx/>
                <a:latin typeface="+mj-lt"/>
                <a:ea typeface="宋体"/>
                <a:cs typeface="+mn-cs"/>
              </a:rPr>
              <a:t>A340</a:t>
            </a:r>
            <a:r>
              <a:rPr kumimoji="1" lang="zh-CN" altLang="en-US" sz="2400" b="0" i="0" u="none" strike="noStrike" kern="0" cap="none" spc="0" normalizeH="0" baseline="0" noProof="0">
                <a:ln>
                  <a:noFill/>
                </a:ln>
                <a:solidFill>
                  <a:srgbClr val="000099"/>
                </a:solidFill>
                <a:effectLst/>
                <a:uLnTx/>
                <a:uFillTx/>
                <a:latin typeface="+mj-lt"/>
                <a:ea typeface="宋体"/>
                <a:cs typeface="+mn-cs"/>
              </a:rPr>
              <a:t>中每</a:t>
            </a:r>
            <a:r>
              <a:rPr kumimoji="1" lang="en-US" altLang="zh-CN" sz="2400" b="0" i="0" u="none" strike="noStrike" kern="0" cap="none" spc="0" normalizeH="0" baseline="0" noProof="0">
                <a:ln>
                  <a:noFill/>
                </a:ln>
                <a:solidFill>
                  <a:srgbClr val="000099"/>
                </a:solidFill>
                <a:effectLst/>
                <a:uLnTx/>
                <a:uFillTx/>
                <a:latin typeface="+mj-lt"/>
                <a:ea typeface="宋体"/>
                <a:cs typeface="+mn-cs"/>
              </a:rPr>
              <a:t>100KB</a:t>
            </a:r>
            <a:r>
              <a:rPr kumimoji="1" lang="zh-CN" altLang="en-US" sz="2400" b="0" i="0" u="none" strike="noStrike" kern="0" cap="none" spc="0" normalizeH="0" baseline="0" noProof="0">
                <a:ln>
                  <a:noFill/>
                </a:ln>
                <a:solidFill>
                  <a:srgbClr val="000099"/>
                </a:solidFill>
                <a:effectLst/>
                <a:uLnTx/>
                <a:uFillTx/>
                <a:latin typeface="+mj-lt"/>
                <a:ea typeface="宋体"/>
                <a:cs typeface="+mn-cs"/>
              </a:rPr>
              <a:t>代码的错误率则在</a:t>
            </a:r>
            <a:r>
              <a:rPr kumimoji="1" lang="en-US" altLang="zh-CN" sz="2400" b="0" i="0" u="none" strike="noStrike" kern="0" cap="none" spc="0" normalizeH="0" baseline="0" noProof="0">
                <a:ln>
                  <a:noFill/>
                </a:ln>
                <a:solidFill>
                  <a:srgbClr val="000099"/>
                </a:solidFill>
                <a:effectLst/>
                <a:uLnTx/>
                <a:uFillTx/>
                <a:latin typeface="+mj-lt"/>
                <a:ea typeface="宋体"/>
                <a:cs typeface="+mn-cs"/>
              </a:rPr>
              <a:t>10</a:t>
            </a:r>
            <a:r>
              <a:rPr kumimoji="1" lang="zh-CN" altLang="en-US" sz="2400" b="0" i="0" u="none" strike="noStrike" kern="0" cap="none" spc="0" normalizeH="0" baseline="0" noProof="0">
                <a:ln>
                  <a:noFill/>
                </a:ln>
                <a:solidFill>
                  <a:srgbClr val="000099"/>
                </a:solidFill>
                <a:effectLst/>
                <a:uLnTx/>
                <a:uFillTx/>
                <a:latin typeface="+mj-lt"/>
                <a:ea typeface="宋体"/>
                <a:cs typeface="+mn-cs"/>
              </a:rPr>
              <a:t>以内。在</a:t>
            </a:r>
            <a:r>
              <a:rPr kumimoji="1" lang="en-US" altLang="zh-CN" sz="2400" b="0" i="0" u="none" strike="noStrike" kern="0" cap="none" spc="0" normalizeH="0" baseline="0" noProof="0">
                <a:ln>
                  <a:noFill/>
                </a:ln>
                <a:solidFill>
                  <a:srgbClr val="000099"/>
                </a:solidFill>
                <a:effectLst/>
                <a:uLnTx/>
                <a:uFillTx/>
                <a:latin typeface="+mj-lt"/>
                <a:ea typeface="宋体"/>
                <a:cs typeface="+mn-cs"/>
              </a:rPr>
              <a:t>A340</a:t>
            </a:r>
            <a:r>
              <a:rPr kumimoji="1" lang="zh-CN" altLang="en-US" sz="2400" b="0" i="0" u="none" strike="noStrike" kern="0" cap="none" spc="0" normalizeH="0" baseline="0" noProof="0">
                <a:ln>
                  <a:noFill/>
                </a:ln>
                <a:solidFill>
                  <a:srgbClr val="000099"/>
                </a:solidFill>
                <a:effectLst/>
                <a:uLnTx/>
                <a:uFillTx/>
                <a:latin typeface="+mj-lt"/>
                <a:ea typeface="宋体"/>
                <a:cs typeface="+mn-cs"/>
              </a:rPr>
              <a:t>中，自动生成的代码占整个代码量的 </a:t>
            </a:r>
            <a:r>
              <a:rPr kumimoji="1" lang="en-US" altLang="zh-CN" sz="2400" b="0" i="0" u="none" strike="noStrike" kern="0" cap="none" spc="0" normalizeH="0" baseline="0" noProof="0">
                <a:ln>
                  <a:noFill/>
                </a:ln>
                <a:solidFill>
                  <a:srgbClr val="000099"/>
                </a:solidFill>
                <a:effectLst/>
                <a:uLnTx/>
                <a:uFillTx/>
                <a:latin typeface="+mj-lt"/>
                <a:ea typeface="宋体"/>
                <a:cs typeface="+mn-cs"/>
              </a:rPr>
              <a:t>70%</a:t>
            </a:r>
            <a:r>
              <a:rPr kumimoji="1" lang="zh-CN" altLang="en-US" sz="2400" b="0" i="0" u="none" strike="noStrike" kern="0" cap="none" spc="0" normalizeH="0" baseline="0" noProof="0">
                <a:ln>
                  <a:noFill/>
                </a:ln>
                <a:solidFill>
                  <a:srgbClr val="000099"/>
                </a:solidFill>
                <a:effectLst/>
                <a:uLnTx/>
                <a:uFillTx/>
                <a:latin typeface="+mj-lt"/>
                <a:ea typeface="宋体"/>
                <a:cs typeface="+mn-cs"/>
              </a:rPr>
              <a:t>。 </a:t>
            </a:r>
            <a:endParaRPr kumimoji="1" lang="zh-CN" altLang="en-US" sz="2400" b="0" i="0" u="none" strike="noStrike" kern="0" cap="none" spc="0" normalizeH="0" baseline="0" noProof="0" dirty="0">
              <a:ln>
                <a:noFill/>
              </a:ln>
              <a:solidFill>
                <a:srgbClr val="000099"/>
              </a:solidFill>
              <a:effectLst/>
              <a:uLnTx/>
              <a:uFillTx/>
              <a:latin typeface="+mj-lt"/>
              <a:ea typeface="宋体"/>
              <a:cs typeface="+mn-cs"/>
            </a:endParaRPr>
          </a:p>
        </p:txBody>
      </p:sp>
    </p:spTree>
    <p:extLst>
      <p:ext uri="{BB962C8B-B14F-4D97-AF65-F5344CB8AC3E}">
        <p14:creationId xmlns:p14="http://schemas.microsoft.com/office/powerpoint/2010/main" val="463600306"/>
      </p:ext>
    </p:extLst>
  </p:cSld>
  <p:clrMapOvr>
    <a:masterClrMapping/>
  </p:clrMapOvr>
  <p:transition spd="med">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72</a:t>
            </a:fld>
            <a:endParaRPr lang="zh-CN" altLang="en-US" dirty="0"/>
          </a:p>
        </p:txBody>
      </p:sp>
      <p:sp>
        <p:nvSpPr>
          <p:cNvPr id="7"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CC"/>
                </a:solidFill>
                <a:effectLst/>
                <a:uLnTx/>
                <a:uFillTx/>
                <a:latin typeface="+mj-lt"/>
                <a:ea typeface="宋体"/>
              </a:rPr>
              <a:t>模型化软件设计</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en-US" altLang="zh-CN" sz="2400" b="0" i="0" u="none" strike="noStrike" kern="0" cap="none" spc="0" normalizeH="0" baseline="0" noProof="0">
                <a:ln>
                  <a:noFill/>
                </a:ln>
                <a:solidFill>
                  <a:srgbClr val="FF00FF"/>
                </a:solidFill>
                <a:effectLst/>
                <a:uLnTx/>
                <a:uFillTx/>
                <a:latin typeface="+mj-lt"/>
                <a:ea typeface="宋体"/>
              </a:rPr>
              <a:t>UML</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en-US" altLang="zh-CN" sz="2400" b="0" i="0" u="none" strike="noStrike" kern="0" cap="none" spc="0" normalizeH="0" baseline="0" noProof="0">
                <a:ln>
                  <a:noFill/>
                </a:ln>
                <a:solidFill>
                  <a:srgbClr val="FF00FF"/>
                </a:solidFill>
                <a:effectLst/>
                <a:uLnTx/>
                <a:uFillTx/>
                <a:latin typeface="+mj-lt"/>
                <a:ea typeface="宋体"/>
              </a:rPr>
              <a:t>SCADE</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en-US" altLang="zh-CN" sz="2400" b="0" i="0" u="none" strike="noStrike" kern="0" cap="none" spc="0" normalizeH="0" baseline="0" noProof="0">
                <a:ln>
                  <a:noFill/>
                </a:ln>
                <a:solidFill>
                  <a:srgbClr val="FF00FF"/>
                </a:solidFill>
                <a:effectLst/>
                <a:uLnTx/>
                <a:uFillTx/>
                <a:latin typeface="+mj-lt"/>
                <a:ea typeface="宋体"/>
              </a:rPr>
              <a:t>……</a:t>
            </a: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CC"/>
                </a:solidFill>
                <a:effectLst/>
                <a:uLnTx/>
                <a:uFillTx/>
                <a:latin typeface="+mj-lt"/>
                <a:ea typeface="宋体"/>
              </a:rPr>
              <a:t>模型验证工具</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en-US" altLang="zh-CN" sz="2400" b="0" i="0" u="none" strike="noStrike" kern="0" cap="none" spc="0" normalizeH="0" baseline="0" noProof="0">
                <a:ln>
                  <a:noFill/>
                </a:ln>
                <a:solidFill>
                  <a:srgbClr val="FF00FF"/>
                </a:solidFill>
                <a:effectLst/>
                <a:uLnTx/>
                <a:uFillTx/>
                <a:latin typeface="+mj-lt"/>
                <a:ea typeface="宋体"/>
              </a:rPr>
              <a:t>UPPAAL</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en-US" altLang="zh-CN" sz="2400" b="0" i="0" u="none" strike="noStrike" kern="0" cap="none" spc="0" normalizeH="0" baseline="0" noProof="0">
                <a:ln>
                  <a:noFill/>
                </a:ln>
                <a:solidFill>
                  <a:srgbClr val="FF00FF"/>
                </a:solidFill>
                <a:effectLst/>
                <a:uLnTx/>
                <a:uFillTx/>
                <a:latin typeface="+mj-lt"/>
                <a:ea typeface="宋体"/>
              </a:rPr>
              <a:t>TIMED</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r>
              <a:rPr kumimoji="1" lang="en-US" altLang="zh-CN" sz="2400" b="0" i="0" u="none" strike="noStrike" kern="0" cap="none" spc="0" normalizeH="0" baseline="0" noProof="0">
                <a:ln>
                  <a:noFill/>
                </a:ln>
                <a:solidFill>
                  <a:srgbClr val="FF00FF"/>
                </a:solidFill>
                <a:effectLst/>
                <a:uLnTx/>
                <a:uFillTx/>
                <a:latin typeface="+mj-lt"/>
                <a:ea typeface="宋体"/>
              </a:rPr>
              <a:t>……</a:t>
            </a:r>
            <a:endParaRPr kumimoji="1" lang="en-US" altLang="zh-CN" sz="2400" b="0" i="0" u="none" strike="noStrike" kern="0" cap="none" spc="0" normalizeH="0" baseline="0" noProof="0" dirty="0">
              <a:ln>
                <a:noFill/>
              </a:ln>
              <a:solidFill>
                <a:srgbClr val="FF00FF"/>
              </a:solidFill>
              <a:effectLst/>
              <a:uLnTx/>
              <a:uFillTx/>
              <a:latin typeface="+mj-lt"/>
              <a:ea typeface="宋体"/>
            </a:endParaRP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3102" y="1015958"/>
            <a:ext cx="3421937" cy="2566453"/>
          </a:xfrm>
          <a:prstGeom prst="rect">
            <a:avLst/>
          </a:prstGeom>
          <a:noFill/>
          <a:ln w="9525">
            <a:solidFill>
              <a:srgbClr val="333333"/>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7" descr="uppaal-sim-5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8638" y="2807830"/>
            <a:ext cx="3558162" cy="2662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8">
            <a:hlinkClick r:id="rId4" action="ppaction://program"/>
          </p:cNvPr>
          <p:cNvSpPr txBox="1">
            <a:spLocks noChangeArrowheads="1"/>
          </p:cNvSpPr>
          <p:nvPr/>
        </p:nvSpPr>
        <p:spPr bwMode="auto">
          <a:xfrm>
            <a:off x="4648199" y="334963"/>
            <a:ext cx="2902521" cy="586957"/>
          </a:xfrm>
          <a:prstGeom prst="rect">
            <a:avLst/>
          </a:prstGeom>
          <a:noFill/>
          <a:ln w="9525">
            <a:noFill/>
            <a:miter lim="800000"/>
            <a:headEnd/>
            <a:tailEnd/>
          </a:ln>
          <a:effectLst/>
        </p:spPr>
        <p:txBody>
          <a:bodyPr wrap="none" lIns="18000" tIns="46800" rIns="18000" bIns="46800">
            <a:spAutoFit/>
          </a:bodyPr>
          <a:lstStyle/>
          <a:p>
            <a:pPr fontAlgn="base">
              <a:spcBef>
                <a:spcPct val="0"/>
              </a:spcBef>
              <a:spcAft>
                <a:spcPct val="0"/>
              </a:spcAft>
              <a:defRPr/>
            </a:pPr>
            <a:r>
              <a:rPr lang="en-US" altLang="zh-CN" sz="3200" i="1" dirty="0">
                <a:solidFill>
                  <a:srgbClr val="00CC00"/>
                </a:solidFill>
                <a:latin typeface="+mj-lt"/>
              </a:rPr>
              <a:t>UPPAAL demo</a:t>
            </a:r>
          </a:p>
        </p:txBody>
      </p:sp>
      <p:sp>
        <p:nvSpPr>
          <p:cNvPr id="11" name="AutoShape 10"/>
          <p:cNvSpPr>
            <a:spLocks noChangeArrowheads="1"/>
          </p:cNvSpPr>
          <p:nvPr/>
        </p:nvSpPr>
        <p:spPr bwMode="auto">
          <a:xfrm>
            <a:off x="519509" y="5414645"/>
            <a:ext cx="8257381" cy="1443355"/>
          </a:xfrm>
          <a:prstGeom prst="roundRect">
            <a:avLst>
              <a:gd name="adj" fmla="val 6056"/>
            </a:avLst>
          </a:prstGeom>
          <a:solidFill>
            <a:srgbClr val="FFFFFF"/>
          </a:solidFill>
          <a:ln w="9525">
            <a:solidFill>
              <a:srgbClr val="800080"/>
            </a:solidFill>
            <a:round/>
            <a:headEnd/>
            <a:tailEnd/>
          </a:ln>
        </p:spPr>
        <p:txBody>
          <a:bodyPr lIns="18000" tIns="46800" rIns="18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mj-lt"/>
                <a:ea typeface="宋体" panose="02010600030101010101" pitchFamily="2" charset="-122"/>
              </a:rPr>
              <a:t>    </a:t>
            </a:r>
            <a:r>
              <a:rPr kumimoji="0" lang="zh-CN" altLang="en-US" sz="1800" b="1" i="0" u="none" strike="noStrike" kern="0" cap="none" spc="0" normalizeH="0" baseline="0" noProof="0" dirty="0">
                <a:ln>
                  <a:noFill/>
                </a:ln>
                <a:solidFill>
                  <a:srgbClr val="000000"/>
                </a:solidFill>
                <a:effectLst/>
                <a:uLnTx/>
                <a:uFillTx/>
                <a:latin typeface="+mj-lt"/>
                <a:ea typeface="宋体" panose="02010600030101010101" pitchFamily="2" charset="-122"/>
              </a:rPr>
              <a:t>空中客车首次使用</a:t>
            </a:r>
            <a:r>
              <a:rPr kumimoji="0" lang="en-US" altLang="zh-CN" sz="1800" b="1" i="0" u="none" strike="noStrike" kern="0" cap="none" spc="0" normalizeH="0" baseline="0" noProof="0" dirty="0">
                <a:ln>
                  <a:noFill/>
                </a:ln>
                <a:solidFill>
                  <a:srgbClr val="000000"/>
                </a:solidFill>
                <a:effectLst/>
                <a:uLnTx/>
                <a:uFillTx/>
                <a:latin typeface="+mj-lt"/>
                <a:ea typeface="宋体" panose="02010600030101010101" pitchFamily="2" charset="-122"/>
              </a:rPr>
              <a:t>SCADE </a:t>
            </a:r>
            <a:r>
              <a:rPr kumimoji="0" lang="zh-CN" altLang="en-US" sz="1800" b="1" i="0" u="none" strike="noStrike" kern="0" cap="none" spc="0" normalizeH="0" baseline="0" noProof="0" dirty="0">
                <a:ln>
                  <a:noFill/>
                </a:ln>
                <a:solidFill>
                  <a:srgbClr val="000000"/>
                </a:solidFill>
                <a:effectLst/>
                <a:uLnTx/>
                <a:uFillTx/>
                <a:latin typeface="+mj-lt"/>
                <a:ea typeface="宋体" panose="02010600030101010101" pitchFamily="2" charset="-122"/>
              </a:rPr>
              <a:t>是在</a:t>
            </a:r>
            <a:r>
              <a:rPr kumimoji="0" lang="en-US" altLang="zh-CN" sz="1800" b="1" i="0" u="none" strike="noStrike" kern="0" cap="none" spc="0" normalizeH="0" baseline="0" noProof="0" dirty="0">
                <a:ln>
                  <a:noFill/>
                </a:ln>
                <a:solidFill>
                  <a:srgbClr val="000000"/>
                </a:solidFill>
                <a:effectLst/>
                <a:uLnTx/>
                <a:uFillTx/>
                <a:latin typeface="+mj-lt"/>
                <a:ea typeface="宋体" panose="02010600030101010101" pitchFamily="2" charset="-122"/>
              </a:rPr>
              <a:t>A340/500-600 </a:t>
            </a:r>
            <a:r>
              <a:rPr kumimoji="0" lang="zh-CN" altLang="en-US" sz="1800" b="1" i="0" u="none" strike="noStrike" kern="0" cap="none" spc="0" normalizeH="0" baseline="0" noProof="0" dirty="0">
                <a:ln>
                  <a:noFill/>
                </a:ln>
                <a:solidFill>
                  <a:srgbClr val="000000"/>
                </a:solidFill>
                <a:effectLst/>
                <a:uLnTx/>
                <a:uFillTx/>
                <a:latin typeface="+mj-lt"/>
                <a:ea typeface="宋体" panose="02010600030101010101" pitchFamily="2" charset="-122"/>
              </a:rPr>
              <a:t>机型的飞行控制系统中，取得非常满意的结果，节约了</a:t>
            </a:r>
            <a:r>
              <a:rPr kumimoji="0" lang="en-US" altLang="zh-CN" sz="1800" b="1" i="0" u="none" strike="noStrike" kern="0" cap="none" spc="0" normalizeH="0" baseline="0" noProof="0" dirty="0">
                <a:ln>
                  <a:noFill/>
                </a:ln>
                <a:solidFill>
                  <a:srgbClr val="000000"/>
                </a:solidFill>
                <a:effectLst/>
                <a:uLnTx/>
                <a:uFillTx/>
                <a:latin typeface="+mj-lt"/>
                <a:ea typeface="宋体" panose="02010600030101010101" pitchFamily="2" charset="-122"/>
              </a:rPr>
              <a:t>50%</a:t>
            </a:r>
            <a:r>
              <a:rPr kumimoji="0" lang="zh-CN" altLang="en-US" sz="1800" b="1" i="0" u="none" strike="noStrike" kern="0" cap="none" spc="0" normalizeH="0" baseline="0" noProof="0" dirty="0">
                <a:ln>
                  <a:noFill/>
                </a:ln>
                <a:solidFill>
                  <a:srgbClr val="000000"/>
                </a:solidFill>
                <a:effectLst/>
                <a:uLnTx/>
                <a:uFillTx/>
                <a:latin typeface="+mj-lt"/>
                <a:ea typeface="宋体" panose="02010600030101010101" pitchFamily="2" charset="-122"/>
              </a:rPr>
              <a:t>以上的开发时间和开发成本。</a:t>
            </a:r>
          </a:p>
          <a:p>
            <a:pPr marL="0" marR="0" lvl="0" indent="0" algn="just"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mj-lt"/>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mj-lt"/>
                <a:ea typeface="宋体" panose="02010600030101010101" pitchFamily="2" charset="-122"/>
              </a:rPr>
              <a:t>A380</a:t>
            </a:r>
            <a:r>
              <a:rPr kumimoji="0" lang="zh-CN" altLang="en-US" sz="1800" b="1" i="0" u="none" strike="noStrike" kern="0" cap="none" spc="0" normalizeH="0" baseline="0" noProof="0" dirty="0">
                <a:ln>
                  <a:noFill/>
                </a:ln>
                <a:solidFill>
                  <a:srgbClr val="000000"/>
                </a:solidFill>
                <a:effectLst/>
                <a:uLnTx/>
                <a:uFillTx/>
                <a:latin typeface="+mj-lt"/>
                <a:ea typeface="宋体" panose="02010600030101010101" pitchFamily="2" charset="-122"/>
              </a:rPr>
              <a:t>负责人曾表示：“</a:t>
            </a:r>
            <a:r>
              <a:rPr kumimoji="0" lang="en-US" altLang="zh-CN" sz="1800" b="1" i="0" u="none" strike="noStrike" kern="0" cap="none" spc="0" normalizeH="0" baseline="0" noProof="0" dirty="0">
                <a:ln>
                  <a:noFill/>
                </a:ln>
                <a:solidFill>
                  <a:srgbClr val="000000"/>
                </a:solidFill>
                <a:effectLst/>
                <a:uLnTx/>
                <a:uFillTx/>
                <a:latin typeface="+mj-lt"/>
                <a:ea typeface="宋体" panose="02010600030101010101" pitchFamily="2" charset="-122"/>
              </a:rPr>
              <a:t>SCADE</a:t>
            </a:r>
            <a:r>
              <a:rPr kumimoji="0" lang="zh-CN" altLang="en-US" sz="1800" b="1" i="0" u="none" strike="noStrike" kern="0" cap="none" spc="0" normalizeH="0" baseline="0" noProof="0" dirty="0">
                <a:ln>
                  <a:noFill/>
                </a:ln>
                <a:solidFill>
                  <a:srgbClr val="000000"/>
                </a:solidFill>
                <a:effectLst/>
                <a:uLnTx/>
                <a:uFillTx/>
                <a:latin typeface="+mj-lt"/>
                <a:ea typeface="宋体" panose="02010600030101010101" pitchFamily="2" charset="-122"/>
              </a:rPr>
              <a:t>是一个可靠的嵌入式开发工具，它是</a:t>
            </a:r>
            <a:r>
              <a:rPr kumimoji="0" lang="en-US" altLang="zh-CN" sz="1800" b="1" i="0" u="none" strike="noStrike" kern="0" cap="none" spc="0" normalizeH="0" baseline="0" noProof="0" dirty="0">
                <a:ln>
                  <a:noFill/>
                </a:ln>
                <a:solidFill>
                  <a:srgbClr val="000000"/>
                </a:solidFill>
                <a:effectLst/>
                <a:uLnTx/>
                <a:uFillTx/>
                <a:latin typeface="+mj-lt"/>
                <a:ea typeface="宋体" panose="02010600030101010101" pitchFamily="2" charset="-122"/>
              </a:rPr>
              <a:t>A380</a:t>
            </a:r>
            <a:r>
              <a:rPr kumimoji="0" lang="zh-CN" altLang="en-US" sz="1800" b="1" i="0" u="none" strike="noStrike" kern="0" cap="none" spc="0" normalizeH="0" baseline="0" noProof="0" dirty="0">
                <a:ln>
                  <a:noFill/>
                </a:ln>
                <a:solidFill>
                  <a:srgbClr val="000000"/>
                </a:solidFill>
                <a:effectLst/>
                <a:uLnTx/>
                <a:uFillTx/>
                <a:latin typeface="+mj-lt"/>
                <a:ea typeface="宋体" panose="02010600030101010101" pitchFamily="2" charset="-122"/>
              </a:rPr>
              <a:t>成功的保证。”</a:t>
            </a:r>
            <a:r>
              <a:rPr kumimoji="0" lang="zh-CN" altLang="en-US" sz="2000" b="1" i="0" u="none" strike="noStrike" kern="0" cap="none" spc="0" normalizeH="0" baseline="0" noProof="0" dirty="0">
                <a:ln>
                  <a:noFill/>
                </a:ln>
                <a:solidFill>
                  <a:srgbClr val="000000"/>
                </a:solidFill>
                <a:effectLst/>
                <a:uLnTx/>
                <a:uFillTx/>
                <a:latin typeface="+mj-lt"/>
                <a:ea typeface="宋体" panose="02010600030101010101" pitchFamily="2" charset="-122"/>
              </a:rPr>
              <a:t> </a:t>
            </a:r>
          </a:p>
        </p:txBody>
      </p:sp>
    </p:spTree>
    <p:extLst>
      <p:ext uri="{BB962C8B-B14F-4D97-AF65-F5344CB8AC3E}">
        <p14:creationId xmlns:p14="http://schemas.microsoft.com/office/powerpoint/2010/main" val="414046825"/>
      </p:ext>
    </p:extLst>
  </p:cSld>
  <p:clrMapOvr>
    <a:masterClrMapping/>
  </p:clrMapOvr>
  <p:transition spd="med">
    <p:pu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73</a:t>
            </a:fld>
            <a:endParaRPr lang="zh-CN" alt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77938"/>
            <a:ext cx="7737475"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3583870"/>
      </p:ext>
    </p:extLst>
  </p:cSld>
  <p:clrMapOvr>
    <a:masterClrMapping/>
  </p:clrMapOvr>
  <p:transition spd="med">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74</a:t>
            </a:fld>
            <a:endParaRPr lang="zh-CN" altLang="en-US" dirty="0"/>
          </a:p>
        </p:txBody>
      </p:sp>
      <p:sp>
        <p:nvSpPr>
          <p:cNvPr id="8" name="Rectangle 4"/>
          <p:cNvSpPr>
            <a:spLocks noChangeArrowheads="1"/>
          </p:cNvSpPr>
          <p:nvPr/>
        </p:nvSpPr>
        <p:spPr bwMode="auto">
          <a:xfrm>
            <a:off x="618226" y="2122098"/>
            <a:ext cx="8077200" cy="2517475"/>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3200" dirty="0">
                <a:solidFill>
                  <a:srgbClr val="FF00FF"/>
                </a:solidFill>
              </a:rPr>
              <a:t>生产线</a:t>
            </a:r>
          </a:p>
          <a:p>
            <a:pPr algn="l" eaLnBrk="1" hangingPunct="1">
              <a:lnSpc>
                <a:spcPct val="100000"/>
              </a:lnSpc>
              <a:spcBef>
                <a:spcPct val="0"/>
              </a:spcBef>
              <a:spcAft>
                <a:spcPct val="0"/>
              </a:spcAft>
              <a:buClrTx/>
              <a:buSzTx/>
              <a:buFontTx/>
              <a:buNone/>
            </a:pPr>
            <a:endParaRPr kumimoji="0" lang="zh-CN" altLang="en-US" b="0" dirty="0">
              <a:solidFill>
                <a:srgbClr val="FF00FF"/>
              </a:solidFill>
            </a:endParaRPr>
          </a:p>
          <a:p>
            <a:pPr algn="l" eaLnBrk="1" hangingPunct="1">
              <a:lnSpc>
                <a:spcPct val="100000"/>
              </a:lnSpc>
              <a:spcBef>
                <a:spcPct val="0"/>
              </a:spcBef>
              <a:spcAft>
                <a:spcPct val="0"/>
              </a:spcAft>
              <a:buClrTx/>
              <a:buSzTx/>
              <a:buFontTx/>
              <a:buNone/>
            </a:pPr>
            <a:r>
              <a:rPr kumimoji="0" lang="zh-CN" altLang="en-US" b="0" dirty="0">
                <a:solidFill>
                  <a:schemeClr val="tx1"/>
                </a:solidFill>
              </a:rPr>
              <a:t>嵌入式软件的建模</a:t>
            </a:r>
            <a:r>
              <a:rPr kumimoji="0" lang="zh-CN" altLang="en-US" b="0" dirty="0">
                <a:solidFill>
                  <a:schemeClr val="tx1"/>
                </a:solidFill>
                <a:sym typeface="Wingdings" panose="05000000000000000000" pitchFamily="2" charset="2"/>
              </a:rPr>
              <a:t></a:t>
            </a:r>
            <a:r>
              <a:rPr kumimoji="0" lang="zh-CN" altLang="en-US" b="0" dirty="0">
                <a:solidFill>
                  <a:schemeClr val="tx1"/>
                </a:solidFill>
              </a:rPr>
              <a:t>仿真与分析</a:t>
            </a:r>
            <a:r>
              <a:rPr kumimoji="0" lang="zh-CN" altLang="en-US" b="0" dirty="0">
                <a:solidFill>
                  <a:schemeClr val="tx1"/>
                </a:solidFill>
                <a:sym typeface="Wingdings" panose="05000000000000000000" pitchFamily="2" charset="2"/>
              </a:rPr>
              <a:t></a:t>
            </a:r>
            <a:r>
              <a:rPr kumimoji="0" lang="zh-CN" altLang="en-US" b="0" dirty="0">
                <a:solidFill>
                  <a:schemeClr val="tx1"/>
                </a:solidFill>
              </a:rPr>
              <a:t>模型求精</a:t>
            </a:r>
            <a:r>
              <a:rPr kumimoji="0" lang="zh-CN" altLang="en-US" b="0" dirty="0">
                <a:solidFill>
                  <a:schemeClr val="tx1"/>
                </a:solidFill>
                <a:sym typeface="Wingdings" panose="05000000000000000000" pitchFamily="2" charset="2"/>
              </a:rPr>
              <a:t></a:t>
            </a:r>
            <a:r>
              <a:rPr kumimoji="0" lang="zh-CN" altLang="en-US" b="0" dirty="0">
                <a:solidFill>
                  <a:schemeClr val="tx1"/>
                </a:solidFill>
              </a:rPr>
              <a:t>代码自动生成</a:t>
            </a:r>
            <a:r>
              <a:rPr kumimoji="0" lang="zh-CN" altLang="en-US" b="0" dirty="0">
                <a:solidFill>
                  <a:schemeClr val="tx1"/>
                </a:solidFill>
                <a:sym typeface="Wingdings" panose="05000000000000000000" pitchFamily="2" charset="2"/>
              </a:rPr>
              <a:t></a:t>
            </a:r>
            <a:r>
              <a:rPr kumimoji="0" lang="zh-CN" altLang="en-US" b="0" dirty="0">
                <a:solidFill>
                  <a:schemeClr val="tx1"/>
                </a:solidFill>
              </a:rPr>
              <a:t>测试</a:t>
            </a:r>
            <a:r>
              <a:rPr kumimoji="0" lang="zh-CN" altLang="en-US" b="0" dirty="0">
                <a:solidFill>
                  <a:schemeClr val="tx1"/>
                </a:solidFill>
                <a:sym typeface="Wingdings" panose="05000000000000000000" pitchFamily="2" charset="2"/>
              </a:rPr>
              <a:t></a:t>
            </a:r>
            <a:r>
              <a:rPr kumimoji="0" lang="zh-CN" altLang="en-US" b="0" dirty="0">
                <a:solidFill>
                  <a:schemeClr val="tx1"/>
                </a:solidFill>
              </a:rPr>
              <a:t>系统集成</a:t>
            </a:r>
            <a:r>
              <a:rPr kumimoji="0" lang="zh-CN" altLang="en-US" b="0" dirty="0">
                <a:solidFill>
                  <a:schemeClr val="tx1"/>
                </a:solidFill>
                <a:sym typeface="Wingdings" panose="05000000000000000000" pitchFamily="2" charset="2"/>
              </a:rPr>
              <a:t></a:t>
            </a:r>
            <a:r>
              <a:rPr kumimoji="0" lang="zh-CN" altLang="en-US" b="0" dirty="0">
                <a:solidFill>
                  <a:schemeClr val="tx1"/>
                </a:solidFill>
              </a:rPr>
              <a:t>仿真、测试</a:t>
            </a:r>
            <a:r>
              <a:rPr kumimoji="0" lang="zh-CN" altLang="en-US" b="0" dirty="0">
                <a:solidFill>
                  <a:schemeClr val="tx1"/>
                </a:solidFill>
                <a:sym typeface="Wingdings" panose="05000000000000000000" pitchFamily="2" charset="2"/>
              </a:rPr>
              <a:t> </a:t>
            </a:r>
          </a:p>
        </p:txBody>
      </p:sp>
    </p:spTree>
    <p:extLst>
      <p:ext uri="{BB962C8B-B14F-4D97-AF65-F5344CB8AC3E}">
        <p14:creationId xmlns:p14="http://schemas.microsoft.com/office/powerpoint/2010/main" val="38644650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75</a:t>
            </a:fld>
            <a:endParaRPr lang="zh-CN" altLang="en-US" dirty="0"/>
          </a:p>
        </p:txBody>
      </p:sp>
      <p:sp>
        <p:nvSpPr>
          <p:cNvPr id="7" name="Rectangle 3"/>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dirty="0">
                <a:ln>
                  <a:noFill/>
                </a:ln>
                <a:solidFill>
                  <a:srgbClr val="000099"/>
                </a:solidFill>
                <a:effectLst/>
                <a:uLnTx/>
                <a:uFillTx/>
                <a:latin typeface="Arial"/>
                <a:ea typeface="宋体"/>
                <a:cs typeface="+mn-cs"/>
              </a:rPr>
              <a:t>小结</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endParaRPr kumimoji="1" lang="en-US" altLang="zh-CN" sz="2400" b="0" i="0" u="none" strike="noStrike" kern="0" cap="none" spc="0" normalizeH="0" baseline="0" noProof="0" dirty="0">
              <a:ln>
                <a:noFill/>
              </a:ln>
              <a:solidFill>
                <a:srgbClr val="FF00FF"/>
              </a:solidFill>
              <a:effectLst/>
              <a:uLnTx/>
              <a:uFillTx/>
              <a:latin typeface="Arial"/>
              <a:ea typeface="宋体"/>
            </a:endParaRP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endParaRPr kumimoji="1" lang="zh-CN" altLang="en-US" sz="2800" b="0" i="0" u="none" strike="noStrike" kern="0" cap="none" spc="0" normalizeH="0" baseline="0" noProof="0" dirty="0">
              <a:ln>
                <a:noFill/>
              </a:ln>
              <a:solidFill>
                <a:srgbClr val="000099"/>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dirty="0">
                <a:ln>
                  <a:noFill/>
                </a:ln>
                <a:solidFill>
                  <a:srgbClr val="000099"/>
                </a:solidFill>
                <a:effectLst/>
                <a:uLnTx/>
                <a:uFillTx/>
                <a:latin typeface="Arial"/>
                <a:ea typeface="宋体"/>
                <a:cs typeface="+mn-cs"/>
              </a:rPr>
              <a:t>作业</a:t>
            </a:r>
          </a:p>
          <a:p>
            <a:pPr marL="742950" marR="0" lvl="1" indent="-285750" algn="just" defTabSz="914400" rtl="0" eaLnBrk="1" fontAlgn="base" latinLnBrk="0" hangingPunct="1">
              <a:lnSpc>
                <a:spcPct val="100000"/>
              </a:lnSpc>
              <a:spcBef>
                <a:spcPct val="10000"/>
              </a:spcBef>
              <a:spcAft>
                <a:spcPct val="10000"/>
              </a:spcAft>
              <a:buClr>
                <a:srgbClr val="00FF00"/>
              </a:buClr>
              <a:buSzPct val="90000"/>
              <a:buFont typeface="Wingdings" pitchFamily="2" charset="2"/>
              <a:buChar char="o"/>
              <a:tabLst/>
              <a:defRPr/>
            </a:pPr>
            <a:endParaRPr kumimoji="1" lang="zh-CN" altLang="en-US" sz="2400" b="0" i="0" u="none" strike="noStrike" kern="0" cap="none" spc="0" normalizeH="0" baseline="0" noProof="0" dirty="0">
              <a:ln>
                <a:noFill/>
              </a:ln>
              <a:solidFill>
                <a:srgbClr val="FF00FF"/>
              </a:solidFill>
              <a:effectLst/>
              <a:uLnTx/>
              <a:uFillTx/>
              <a:latin typeface="Arial"/>
              <a:ea typeface="宋体"/>
            </a:endParaRPr>
          </a:p>
        </p:txBody>
      </p:sp>
    </p:spTree>
    <p:extLst>
      <p:ext uri="{BB962C8B-B14F-4D97-AF65-F5344CB8AC3E}">
        <p14:creationId xmlns:p14="http://schemas.microsoft.com/office/powerpoint/2010/main" val="1890658334"/>
      </p:ext>
    </p:extLst>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8</a:t>
            </a:fld>
            <a:endParaRPr lang="zh-CN" altLang="en-US" dirty="0"/>
          </a:p>
        </p:txBody>
      </p:sp>
      <p:grpSp>
        <p:nvGrpSpPr>
          <p:cNvPr id="7" name="Group 4"/>
          <p:cNvGrpSpPr>
            <a:grpSpLocks/>
          </p:cNvGrpSpPr>
          <p:nvPr/>
        </p:nvGrpSpPr>
        <p:grpSpPr bwMode="auto">
          <a:xfrm>
            <a:off x="780068" y="1370029"/>
            <a:ext cx="8077200" cy="5105400"/>
            <a:chOff x="384" y="768"/>
            <a:chExt cx="5088" cy="3216"/>
          </a:xfrm>
        </p:grpSpPr>
        <p:sp>
          <p:nvSpPr>
            <p:cNvPr id="8" name="Rectangle 5"/>
            <p:cNvSpPr>
              <a:spLocks noChangeArrowheads="1"/>
            </p:cNvSpPr>
            <p:nvPr/>
          </p:nvSpPr>
          <p:spPr bwMode="auto">
            <a:xfrm>
              <a:off x="384" y="768"/>
              <a:ext cx="5088" cy="3216"/>
            </a:xfrm>
            <a:prstGeom prst="rect">
              <a:avLst/>
            </a:prstGeom>
            <a:solidFill>
              <a:srgbClr val="FFFFFF"/>
            </a:solidFill>
            <a:ln w="9525">
              <a:solidFill>
                <a:srgbClr val="0000FF"/>
              </a:solidFill>
              <a:miter lim="800000"/>
              <a:headEnd/>
              <a:tailEnd/>
            </a:ln>
            <a:effectLst/>
          </p:spPr>
          <p:txBody>
            <a:bodyPr lIns="90000" tIns="46800" rIns="90000" bIns="46800"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FF"/>
                  </a:solidFill>
                  <a:uLnTx/>
                  <a:uFillTx/>
                  <a:latin typeface="+mj-lt"/>
                </a:rPr>
                <a:t>BOOL fDeviceA1 = FALSE;</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00"/>
                  </a:solidFill>
                  <a:uLnTx/>
                  <a:uFillTx/>
                  <a:latin typeface="+mj-lt"/>
                </a:rPr>
                <a:t>BOOL fDeviceA2 = FALSE;</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00"/>
                  </a:solidFill>
                  <a:uLnTx/>
                  <a:uFillTx/>
                  <a:latin typeface="+mj-lt"/>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FF00FF"/>
                  </a:solidFill>
                  <a:uLnTx/>
                  <a:uFillTx/>
                  <a:latin typeface="+mj-lt"/>
                </a:rPr>
                <a:t>BOOL fDeviceAm  = FALSE;</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1400" i="0" u="none" strike="noStrike" kern="0" cap="none" spc="0" normalizeH="0" baseline="0" noProof="0">
                <a:ln>
                  <a:noFill/>
                </a:ln>
                <a:solidFill>
                  <a:srgbClr val="FF00FF"/>
                </a:solidFill>
                <a:uLnTx/>
                <a:uFillTx/>
                <a:latin typeface="+mj-lt"/>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FF"/>
                  </a:solidFill>
                  <a:uLnTx/>
                  <a:uFillTx/>
                  <a:latin typeface="+mj-lt"/>
                </a:rPr>
                <a:t>void  interrupt vHandleDeviceA1 (void)  { fDeviceA1 = TRUE;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FF"/>
                  </a:solidFill>
                  <a:uLnTx/>
                  <a:uFillTx/>
                  <a:latin typeface="+mj-lt"/>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FF00FF"/>
                  </a:solidFill>
                  <a:uLnTx/>
                  <a:uFillTx/>
                  <a:latin typeface="+mj-lt"/>
                </a:rPr>
                <a:t>void  interrupt vHandleDeviceAm (void)  { fDeviceAm = TRUE; }</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1400" i="0" u="none" strike="noStrike" kern="0" cap="none" spc="0" normalizeH="0" baseline="0" noProof="0">
                <a:ln>
                  <a:noFill/>
                </a:ln>
                <a:solidFill>
                  <a:srgbClr val="FF00FF"/>
                </a:solidFill>
                <a:uLnTx/>
                <a:uFillTx/>
                <a:latin typeface="+mj-lt"/>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1400" i="0" u="none" strike="noStrike" kern="0" cap="none" spc="0" normalizeH="0" baseline="0" noProof="0">
                <a:ln>
                  <a:noFill/>
                </a:ln>
                <a:solidFill>
                  <a:srgbClr val="000000"/>
                </a:solidFill>
                <a:uLnTx/>
                <a:uFillTx/>
                <a:latin typeface="+mj-lt"/>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00"/>
                  </a:solidFill>
                  <a:uLnTx/>
                  <a:uFillTx/>
                  <a:latin typeface="+mj-lt"/>
                </a:rPr>
                <a:t>void  main (void)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00"/>
                  </a:solidFill>
                  <a:uLnTx/>
                  <a:uFillTx/>
                  <a:latin typeface="+mj-lt"/>
                </a:rPr>
                <a:t>	while (TRUE){</a:t>
              </a:r>
              <a:br>
                <a:rPr kumimoji="0" lang="en-US" altLang="zh-CN" sz="1400" i="0" u="none" strike="noStrike" kern="0" cap="none" spc="0" normalizeH="0" baseline="0" noProof="0">
                  <a:ln>
                    <a:noFill/>
                  </a:ln>
                  <a:solidFill>
                    <a:srgbClr val="000000"/>
                  </a:solidFill>
                  <a:uLnTx/>
                  <a:uFillTx/>
                  <a:latin typeface="+mj-lt"/>
                </a:rPr>
              </a:br>
              <a:r>
                <a:rPr kumimoji="0" lang="en-US" altLang="zh-CN" sz="1400" i="0" u="none" strike="noStrike" kern="0" cap="none" spc="0" normalizeH="0" baseline="0" noProof="0">
                  <a:ln>
                    <a:noFill/>
                  </a:ln>
                  <a:solidFill>
                    <a:srgbClr val="000000"/>
                  </a:solidFill>
                  <a:uLnTx/>
                  <a:uFillTx/>
                  <a:latin typeface="+mj-lt"/>
                </a:rPr>
                <a:t>		</a:t>
              </a:r>
              <a:r>
                <a:rPr kumimoji="0" lang="en-US" altLang="zh-CN" sz="1400" i="0" u="none" strike="noStrike" kern="0" cap="none" spc="0" normalizeH="0" baseline="0" noProof="0">
                  <a:ln>
                    <a:noFill/>
                  </a:ln>
                  <a:solidFill>
                    <a:srgbClr val="0000FF"/>
                  </a:solidFill>
                  <a:uLnTx/>
                  <a:uFillTx/>
                  <a:latin typeface="+mj-lt"/>
                </a:rPr>
                <a:t>if (fDeviceA1){</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FF"/>
                  </a:solidFill>
                  <a:uLnTx/>
                  <a:uFillTx/>
                  <a:latin typeface="+mj-lt"/>
                </a:rPr>
                <a:t>			fDeviceA1 = FALSE;</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FF"/>
                  </a:solidFill>
                  <a:uLnTx/>
                  <a:uFillTx/>
                  <a:latin typeface="+mj-lt"/>
                </a:rPr>
                <a:t>			//</a:t>
              </a:r>
              <a:r>
                <a:rPr kumimoji="0" lang="zh-CN" altLang="en-US" sz="1400" i="0" u="none" strike="noStrike" kern="0" cap="none" spc="0" normalizeH="0" baseline="0" noProof="0">
                  <a:ln>
                    <a:noFill/>
                  </a:ln>
                  <a:solidFill>
                    <a:srgbClr val="0000FF"/>
                  </a:solidFill>
                  <a:uLnTx/>
                  <a:uFillTx/>
                  <a:latin typeface="+mj-lt"/>
                </a:rPr>
                <a:t>处理输入</a:t>
              </a:r>
              <a:r>
                <a:rPr kumimoji="0" lang="en-US" altLang="zh-CN" sz="1400" i="0" u="none" strike="noStrike" kern="0" cap="none" spc="0" normalizeH="0" baseline="0" noProof="0">
                  <a:ln>
                    <a:noFill/>
                  </a:ln>
                  <a:solidFill>
                    <a:srgbClr val="0000FF"/>
                  </a:solidFill>
                  <a:uLnTx/>
                  <a:uFillTx/>
                  <a:latin typeface="+mj-lt"/>
                </a:rPr>
                <a:t>I/O</a:t>
              </a:r>
              <a:r>
                <a:rPr kumimoji="0" lang="zh-CN" altLang="en-US" sz="1400" i="0" u="none" strike="noStrike" kern="0" cap="none" spc="0" normalizeH="0" baseline="0" noProof="0">
                  <a:ln>
                    <a:noFill/>
                  </a:ln>
                  <a:solidFill>
                    <a:srgbClr val="0000FF"/>
                  </a:solidFill>
                  <a:uLnTx/>
                  <a:uFillTx/>
                  <a:latin typeface="+mj-lt"/>
                </a:rPr>
                <a:t>设备</a:t>
              </a:r>
              <a:r>
                <a:rPr kumimoji="0" lang="en-US" altLang="zh-CN" sz="1400" i="0" u="none" strike="noStrike" kern="0" cap="none" spc="0" normalizeH="0" baseline="0" noProof="0">
                  <a:ln>
                    <a:noFill/>
                  </a:ln>
                  <a:solidFill>
                    <a:srgbClr val="0000FF"/>
                  </a:solidFill>
                  <a:uLnTx/>
                  <a:uFillTx/>
                  <a:latin typeface="+mj-lt"/>
                </a:rPr>
                <a:t>A1</a:t>
              </a:r>
              <a:r>
                <a:rPr kumimoji="0" lang="zh-CN" altLang="en-US" sz="1400" i="0" u="none" strike="noStrike" kern="0" cap="none" spc="0" normalizeH="0" baseline="0" noProof="0">
                  <a:ln>
                    <a:noFill/>
                  </a:ln>
                  <a:solidFill>
                    <a:srgbClr val="0000FF"/>
                  </a:solidFill>
                  <a:uLnTx/>
                  <a:uFillTx/>
                  <a:latin typeface="+mj-lt"/>
                </a:rPr>
                <a:t>或从</a:t>
              </a:r>
              <a:r>
                <a:rPr kumimoji="0" lang="en-US" altLang="zh-CN" sz="1400" i="0" u="none" strike="noStrike" kern="0" cap="none" spc="0" normalizeH="0" baseline="0" noProof="0">
                  <a:ln>
                    <a:noFill/>
                  </a:ln>
                  <a:solidFill>
                    <a:srgbClr val="0000FF"/>
                  </a:solidFill>
                  <a:uLnTx/>
                  <a:uFillTx/>
                  <a:latin typeface="+mj-lt"/>
                </a:rPr>
                <a:t>I/O</a:t>
              </a:r>
              <a:r>
                <a:rPr kumimoji="0" lang="zh-CN" altLang="en-US" sz="1400" i="0" u="none" strike="noStrike" kern="0" cap="none" spc="0" normalizeH="0" baseline="0" noProof="0">
                  <a:ln>
                    <a:noFill/>
                  </a:ln>
                  <a:solidFill>
                    <a:srgbClr val="0000FF"/>
                  </a:solidFill>
                  <a:uLnTx/>
                  <a:uFillTx/>
                  <a:latin typeface="+mj-lt"/>
                </a:rPr>
                <a:t>设备</a:t>
              </a:r>
              <a:r>
                <a:rPr kumimoji="0" lang="en-US" altLang="zh-CN" sz="1400" i="0" u="none" strike="noStrike" kern="0" cap="none" spc="0" normalizeH="0" baseline="0" noProof="0">
                  <a:ln>
                    <a:noFill/>
                  </a:ln>
                  <a:solidFill>
                    <a:srgbClr val="0000FF"/>
                  </a:solidFill>
                  <a:uLnTx/>
                  <a:uFillTx/>
                  <a:latin typeface="+mj-lt"/>
                </a:rPr>
                <a:t>A1</a:t>
              </a:r>
              <a:r>
                <a:rPr kumimoji="0" lang="zh-CN" altLang="en-US" sz="1400" i="0" u="none" strike="noStrike" kern="0" cap="none" spc="0" normalizeH="0" baseline="0" noProof="0">
                  <a:ln>
                    <a:noFill/>
                  </a:ln>
                  <a:solidFill>
                    <a:srgbClr val="0000FF"/>
                  </a:solidFill>
                  <a:uLnTx/>
                  <a:uFillTx/>
                  <a:latin typeface="+mj-lt"/>
                </a:rPr>
                <a:t>输出的数据</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i="0" u="none" strike="noStrike" kern="0" cap="none" spc="0" normalizeH="0" baseline="0" noProof="0">
                  <a:ln>
                    <a:noFill/>
                  </a:ln>
                  <a:solidFill>
                    <a:srgbClr val="0000FF"/>
                  </a:solidFill>
                  <a:uLnTx/>
                  <a:uFillTx/>
                  <a:latin typeface="+mj-lt"/>
                </a:rPr>
                <a:t>		</a:t>
              </a:r>
              <a:r>
                <a:rPr kumimoji="0" lang="en-US" altLang="zh-CN" sz="1400" i="0" u="none" strike="noStrike" kern="0" cap="none" spc="0" normalizeH="0" baseline="0" noProof="0">
                  <a:ln>
                    <a:noFill/>
                  </a:ln>
                  <a:solidFill>
                    <a:srgbClr val="0000FF"/>
                  </a:solidFill>
                  <a:uLnTx/>
                  <a:uFillTx/>
                  <a:latin typeface="+mj-lt"/>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00"/>
                  </a:solidFill>
                  <a:uLnTx/>
                  <a:uFillTx/>
                  <a:latin typeface="+mj-lt"/>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00"/>
                  </a:solidFill>
                  <a:uLnTx/>
                  <a:uFillTx/>
                  <a:latin typeface="+mj-lt"/>
                </a:rPr>
                <a:t>		</a:t>
              </a:r>
              <a:r>
                <a:rPr kumimoji="0" lang="en-US" altLang="zh-CN" sz="1400" i="0" u="none" strike="noStrike" kern="0" cap="none" spc="0" normalizeH="0" baseline="0" noProof="0">
                  <a:ln>
                    <a:noFill/>
                  </a:ln>
                  <a:solidFill>
                    <a:srgbClr val="FF00FF"/>
                  </a:solidFill>
                  <a:uLnTx/>
                  <a:uFillTx/>
                  <a:latin typeface="+mj-lt"/>
                </a:rPr>
                <a:t>if (fDeviceAm){</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FF00FF"/>
                  </a:solidFill>
                  <a:uLnTx/>
                  <a:uFillTx/>
                  <a:latin typeface="+mj-lt"/>
                </a:rPr>
                <a:t>			fDeviceAm = FALSE;</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FF00FF"/>
                  </a:solidFill>
                  <a:uLnTx/>
                  <a:uFillTx/>
                  <a:latin typeface="+mj-lt"/>
                </a:rPr>
                <a:t>			//</a:t>
              </a:r>
              <a:r>
                <a:rPr kumimoji="0" lang="zh-CN" altLang="en-US" sz="1400" i="0" u="none" strike="noStrike" kern="0" cap="none" spc="0" normalizeH="0" baseline="0" noProof="0">
                  <a:ln>
                    <a:noFill/>
                  </a:ln>
                  <a:solidFill>
                    <a:srgbClr val="FF00FF"/>
                  </a:solidFill>
                  <a:uLnTx/>
                  <a:uFillTx/>
                  <a:latin typeface="+mj-lt"/>
                </a:rPr>
                <a:t>处理输入</a:t>
              </a:r>
              <a:r>
                <a:rPr kumimoji="0" lang="en-US" altLang="zh-CN" sz="1400" i="0" u="none" strike="noStrike" kern="0" cap="none" spc="0" normalizeH="0" baseline="0" noProof="0">
                  <a:ln>
                    <a:noFill/>
                  </a:ln>
                  <a:solidFill>
                    <a:srgbClr val="FF00FF"/>
                  </a:solidFill>
                  <a:uLnTx/>
                  <a:uFillTx/>
                  <a:latin typeface="+mj-lt"/>
                </a:rPr>
                <a:t>I/O</a:t>
              </a:r>
              <a:r>
                <a:rPr kumimoji="0" lang="zh-CN" altLang="en-US" sz="1400" i="0" u="none" strike="noStrike" kern="0" cap="none" spc="0" normalizeH="0" baseline="0" noProof="0">
                  <a:ln>
                    <a:noFill/>
                  </a:ln>
                  <a:solidFill>
                    <a:srgbClr val="FF00FF"/>
                  </a:solidFill>
                  <a:uLnTx/>
                  <a:uFillTx/>
                  <a:latin typeface="+mj-lt"/>
                </a:rPr>
                <a:t>设备</a:t>
              </a:r>
              <a:r>
                <a:rPr kumimoji="0" lang="en-US" altLang="zh-CN" sz="1400" i="0" u="none" strike="noStrike" kern="0" cap="none" spc="0" normalizeH="0" baseline="0" noProof="0">
                  <a:ln>
                    <a:noFill/>
                  </a:ln>
                  <a:solidFill>
                    <a:srgbClr val="FF00FF"/>
                  </a:solidFill>
                  <a:uLnTx/>
                  <a:uFillTx/>
                  <a:latin typeface="+mj-lt"/>
                </a:rPr>
                <a:t>Am</a:t>
              </a:r>
              <a:r>
                <a:rPr kumimoji="0" lang="zh-CN" altLang="en-US" sz="1400" i="0" u="none" strike="noStrike" kern="0" cap="none" spc="0" normalizeH="0" baseline="0" noProof="0">
                  <a:ln>
                    <a:noFill/>
                  </a:ln>
                  <a:solidFill>
                    <a:srgbClr val="FF00FF"/>
                  </a:solidFill>
                  <a:uLnTx/>
                  <a:uFillTx/>
                  <a:latin typeface="+mj-lt"/>
                </a:rPr>
                <a:t>或从</a:t>
              </a:r>
              <a:r>
                <a:rPr kumimoji="0" lang="en-US" altLang="zh-CN" sz="1400" i="0" u="none" strike="noStrike" kern="0" cap="none" spc="0" normalizeH="0" baseline="0" noProof="0">
                  <a:ln>
                    <a:noFill/>
                  </a:ln>
                  <a:solidFill>
                    <a:srgbClr val="FF00FF"/>
                  </a:solidFill>
                  <a:uLnTx/>
                  <a:uFillTx/>
                  <a:latin typeface="+mj-lt"/>
                </a:rPr>
                <a:t>I/O</a:t>
              </a:r>
              <a:r>
                <a:rPr kumimoji="0" lang="zh-CN" altLang="en-US" sz="1400" i="0" u="none" strike="noStrike" kern="0" cap="none" spc="0" normalizeH="0" baseline="0" noProof="0">
                  <a:ln>
                    <a:noFill/>
                  </a:ln>
                  <a:solidFill>
                    <a:srgbClr val="FF00FF"/>
                  </a:solidFill>
                  <a:uLnTx/>
                  <a:uFillTx/>
                  <a:latin typeface="+mj-lt"/>
                </a:rPr>
                <a:t>设备</a:t>
              </a:r>
              <a:r>
                <a:rPr kumimoji="0" lang="en-US" altLang="zh-CN" sz="1400" i="0" u="none" strike="noStrike" kern="0" cap="none" spc="0" normalizeH="0" baseline="0" noProof="0">
                  <a:ln>
                    <a:noFill/>
                  </a:ln>
                  <a:solidFill>
                    <a:srgbClr val="FF00FF"/>
                  </a:solidFill>
                  <a:uLnTx/>
                  <a:uFillTx/>
                  <a:latin typeface="+mj-lt"/>
                </a:rPr>
                <a:t>Am</a:t>
              </a:r>
              <a:r>
                <a:rPr kumimoji="0" lang="zh-CN" altLang="en-US" sz="1400" i="0" u="none" strike="noStrike" kern="0" cap="none" spc="0" normalizeH="0" baseline="0" noProof="0">
                  <a:ln>
                    <a:noFill/>
                  </a:ln>
                  <a:solidFill>
                    <a:srgbClr val="FF00FF"/>
                  </a:solidFill>
                  <a:uLnTx/>
                  <a:uFillTx/>
                  <a:latin typeface="+mj-lt"/>
                </a:rPr>
                <a:t>输出的数据</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i="0" u="none" strike="noStrike" kern="0" cap="none" spc="0" normalizeH="0" baseline="0" noProof="0">
                  <a:ln>
                    <a:noFill/>
                  </a:ln>
                  <a:solidFill>
                    <a:srgbClr val="FF00FF"/>
                  </a:solidFill>
                  <a:uLnTx/>
                  <a:uFillTx/>
                  <a:latin typeface="+mj-lt"/>
                </a:rPr>
                <a:t>		</a:t>
              </a:r>
              <a:r>
                <a:rPr kumimoji="0" lang="en-US" altLang="zh-CN" sz="1400" i="0" u="none" strike="noStrike" kern="0" cap="none" spc="0" normalizeH="0" baseline="0" noProof="0">
                  <a:ln>
                    <a:noFill/>
                  </a:ln>
                  <a:solidFill>
                    <a:srgbClr val="FF00FF"/>
                  </a:solidFill>
                  <a:uLnTx/>
                  <a:uFillTx/>
                  <a:latin typeface="+mj-lt"/>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00"/>
                  </a:solidFill>
                  <a:uLnTx/>
                  <a:uFillTx/>
                  <a:latin typeface="+mj-lt"/>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i="0" u="none" strike="noStrike" kern="0" cap="none" spc="0" normalizeH="0" baseline="0" noProof="0">
                  <a:ln>
                    <a:noFill/>
                  </a:ln>
                  <a:solidFill>
                    <a:srgbClr val="000000"/>
                  </a:solidFill>
                  <a:uLnTx/>
                  <a:uFillTx/>
                  <a:latin typeface="+mj-lt"/>
                </a:rPr>
                <a:t>}</a:t>
              </a:r>
            </a:p>
          </p:txBody>
        </p:sp>
        <p:sp>
          <p:nvSpPr>
            <p:cNvPr id="9" name="Rectangle 6"/>
            <p:cNvSpPr>
              <a:spLocks noChangeArrowheads="1"/>
            </p:cNvSpPr>
            <p:nvPr/>
          </p:nvSpPr>
          <p:spPr bwMode="auto">
            <a:xfrm>
              <a:off x="2448" y="864"/>
              <a:ext cx="292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CC00"/>
                  </a:solidFill>
                  <a:uLnTx/>
                  <a:uFillTx/>
                  <a:latin typeface="+mj-lt"/>
                  <a:ea typeface="华文行楷" panose="02010800040101010101" pitchFamily="2" charset="-122"/>
                </a:rPr>
                <a:t>带有中断的轮转结构代码</a:t>
              </a:r>
            </a:p>
          </p:txBody>
        </p:sp>
      </p:grpSp>
    </p:spTree>
    <p:extLst>
      <p:ext uri="{BB962C8B-B14F-4D97-AF65-F5344CB8AC3E}">
        <p14:creationId xmlns:p14="http://schemas.microsoft.com/office/powerpoint/2010/main" val="288633593"/>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9</a:t>
            </a:fld>
            <a:endParaRPr lang="zh-CN" altLang="en-US" dirty="0"/>
          </a:p>
        </p:txBody>
      </p:sp>
      <p:sp>
        <p:nvSpPr>
          <p:cNvPr id="7" name="Rectangle 9"/>
          <p:cNvSpPr txBox="1">
            <a:spLocks noChangeArrowheads="1"/>
          </p:cNvSpPr>
          <p:nvPr/>
        </p:nvSpPr>
        <p:spPr bwMode="auto">
          <a:xfrm>
            <a:off x="609600" y="304800"/>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600" i="0" u="none" strike="noStrike" kern="0" cap="none" spc="0" normalizeH="0" baseline="0" noProof="0">
              <a:ln>
                <a:noFill/>
              </a:ln>
              <a:solidFill>
                <a:srgbClr val="333399"/>
              </a:solidFill>
              <a:effectLst/>
              <a:uLnTx/>
              <a:uFillTx/>
              <a:ea typeface="黑体"/>
              <a:cs typeface="+mj-cs"/>
            </a:endParaRPr>
          </a:p>
        </p:txBody>
      </p:sp>
      <p:sp>
        <p:nvSpPr>
          <p:cNvPr id="8" name="Rectangle 10"/>
          <p:cNvSpPr txBox="1">
            <a:spLocks noChangeArrowheads="1"/>
          </p:cNvSpPr>
          <p:nvPr/>
        </p:nvSpPr>
        <p:spPr bwMode="auto">
          <a:xfrm>
            <a:off x="609600" y="1295400"/>
            <a:ext cx="80772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10000"/>
              </a:lnSpc>
              <a:spcBef>
                <a:spcPct val="10000"/>
              </a:spcBef>
              <a:spcAft>
                <a:spcPct val="10000"/>
              </a:spcAft>
              <a:buClr>
                <a:srgbClr val="FF0000"/>
              </a:buClr>
              <a:buSzPct val="90000"/>
              <a:buFont typeface="Wingdings" pitchFamily="2" charset="2"/>
              <a:buChar char="o"/>
              <a:defRPr kumimoji="1" sz="2800" b="1">
                <a:solidFill>
                  <a:srgbClr val="000099"/>
                </a:solidFill>
                <a:effectLst>
                  <a:outerShdw blurRad="38100" dist="38100" dir="2700000" algn="tl">
                    <a:srgbClr val="C0C0C0"/>
                  </a:outerShdw>
                </a:effectLst>
                <a:latin typeface="+mn-lt"/>
                <a:ea typeface="+mn-ea"/>
                <a:cs typeface="+mn-cs"/>
              </a:defRPr>
            </a:lvl1pPr>
            <a:lvl2pPr marL="742950" indent="-285750" algn="just" rtl="0" eaLnBrk="0" fontAlgn="base" hangingPunct="0">
              <a:lnSpc>
                <a:spcPct val="110000"/>
              </a:lnSpc>
              <a:spcBef>
                <a:spcPct val="10000"/>
              </a:spcBef>
              <a:spcAft>
                <a:spcPct val="10000"/>
              </a:spcAft>
              <a:buClr>
                <a:srgbClr val="00FF00"/>
              </a:buClr>
              <a:buSzPct val="90000"/>
              <a:buFont typeface="Wingdings" pitchFamily="2" charset="2"/>
              <a:buChar char="o"/>
              <a:defRPr kumimoji="1" sz="2400" b="1">
                <a:solidFill>
                  <a:srgbClr val="FF00FF"/>
                </a:solidFill>
                <a:effectLst>
                  <a:outerShdw blurRad="38100" dist="38100" dir="2700000" algn="tl">
                    <a:srgbClr val="C0C0C0"/>
                  </a:outerShdw>
                </a:effectLst>
                <a:latin typeface="+mn-lt"/>
                <a:ea typeface="+mn-ea"/>
              </a:defRPr>
            </a:lvl2pPr>
            <a:lvl3pPr marL="1143000" indent="-228600" algn="just" rtl="0" eaLnBrk="0" fontAlgn="base" hangingPunct="0">
              <a:lnSpc>
                <a:spcPct val="110000"/>
              </a:lnSpc>
              <a:spcBef>
                <a:spcPct val="10000"/>
              </a:spcBef>
              <a:spcAft>
                <a:spcPct val="10000"/>
              </a:spcAft>
              <a:buClr>
                <a:srgbClr val="0000FF"/>
              </a:buClr>
              <a:buSzPct val="90000"/>
              <a:buFont typeface="Wingdings" pitchFamily="2" charset="2"/>
              <a:buChar char="o"/>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10000"/>
              </a:spcAft>
              <a:buClr>
                <a:srgbClr val="FF0000"/>
              </a:buClr>
              <a:buSzPct val="90000"/>
              <a:buFont typeface="Wingdings" pitchFamily="2" charset="2"/>
              <a:buChar char="o"/>
              <a:tabLst/>
              <a:defRPr/>
            </a:pPr>
            <a:r>
              <a:rPr kumimoji="1" lang="zh-CN" altLang="en-US" sz="2800" b="0" i="0" u="none" strike="noStrike" kern="0" cap="none" spc="0" normalizeH="0" baseline="0" noProof="0">
                <a:ln>
                  <a:noFill/>
                </a:ln>
                <a:solidFill>
                  <a:srgbClr val="000099"/>
                </a:solidFill>
                <a:effectLst/>
                <a:uLnTx/>
                <a:uFillTx/>
                <a:latin typeface="+mj-lt"/>
                <a:ea typeface="宋体"/>
              </a:rPr>
              <a:t>较轮转方式增强了优先级处理能力</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中断程序较主程序有更好优先级；</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中断具有优先级属性，可设置；</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0000FF"/>
                </a:solidFill>
                <a:effectLst/>
                <a:uLnTx/>
                <a:uFillTx/>
                <a:latin typeface="+mj-lt"/>
                <a:ea typeface="宋体"/>
              </a:rPr>
              <a:t>优先级高的请求将及时得到响应，而普通轮转结构只能按顺序响应；</a:t>
            </a:r>
          </a:p>
          <a:p>
            <a:pPr marL="742950" marR="0" lvl="1" indent="-285750" algn="just" defTabSz="914400" rtl="0" eaLnBrk="1" fontAlgn="base" latinLnBrk="0" hangingPunct="1">
              <a:lnSpc>
                <a:spcPct val="110000"/>
              </a:lnSpc>
              <a:spcBef>
                <a:spcPct val="10000"/>
              </a:spcBef>
              <a:spcAft>
                <a:spcPct val="10000"/>
              </a:spcAft>
              <a:buClr>
                <a:srgbClr val="00FF00"/>
              </a:buClr>
              <a:buSzPct val="90000"/>
              <a:buFont typeface="Wingdings" pitchFamily="2" charset="2"/>
              <a:buChar char="o"/>
              <a:tabLst/>
              <a:defRPr/>
            </a:pPr>
            <a:r>
              <a:rPr kumimoji="1" lang="zh-CN" altLang="en-US" sz="2400" b="0" i="0" u="none" strike="noStrike" kern="0" cap="none" spc="0" normalizeH="0" baseline="0" noProof="0">
                <a:ln>
                  <a:noFill/>
                </a:ln>
                <a:solidFill>
                  <a:srgbClr val="FF00FF"/>
                </a:solidFill>
                <a:effectLst/>
                <a:uLnTx/>
                <a:uFillTx/>
                <a:latin typeface="+mj-lt"/>
                <a:ea typeface="宋体"/>
              </a:rPr>
              <a:t>有没有问题？</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任务代码以同样优先级顺序执行，因此，中断优先级体现的不够明显；</a:t>
            </a:r>
          </a:p>
          <a:p>
            <a:pPr marL="1143000" marR="0" lvl="2" indent="-228600" algn="just" defTabSz="914400" rtl="0" eaLnBrk="1" fontAlgn="base" latinLnBrk="0" hangingPunct="1">
              <a:lnSpc>
                <a:spcPct val="110000"/>
              </a:lnSpc>
              <a:spcBef>
                <a:spcPct val="10000"/>
              </a:spcBef>
              <a:spcAft>
                <a:spcPct val="10000"/>
              </a:spcAft>
              <a:buClr>
                <a:srgbClr val="0000FF"/>
              </a:buClr>
              <a:buSzPct val="90000"/>
              <a:buFont typeface="Wingdings" pitchFamily="2" charset="2"/>
              <a:buChar char="o"/>
              <a:tabLst/>
              <a:defRPr/>
            </a:pPr>
            <a:r>
              <a:rPr kumimoji="1" lang="zh-CN" altLang="en-US" sz="2000" b="0" i="0" u="none" strike="noStrike" kern="0" cap="none" spc="0" normalizeH="0" baseline="0" noProof="0">
                <a:ln>
                  <a:noFill/>
                </a:ln>
                <a:solidFill>
                  <a:srgbClr val="000000"/>
                </a:solidFill>
                <a:effectLst/>
                <a:uLnTx/>
                <a:uFillTx/>
                <a:latin typeface="+mj-lt"/>
                <a:ea typeface="宋体"/>
              </a:rPr>
              <a:t>另一个问题，任务代码全速运行，没有达到节能目的！</a:t>
            </a:r>
          </a:p>
        </p:txBody>
      </p:sp>
    </p:spTree>
    <p:extLst>
      <p:ext uri="{BB962C8B-B14F-4D97-AF65-F5344CB8AC3E}">
        <p14:creationId xmlns:p14="http://schemas.microsoft.com/office/powerpoint/2010/main" val="2852249573"/>
      </p:ext>
    </p:extLst>
  </p:cSld>
  <p:clrMapOvr>
    <a:masterClrMapping/>
  </p:clrMapOvr>
  <p:transition spd="med">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890</TotalTime>
  <Words>5787</Words>
  <Application>Microsoft Office PowerPoint</Application>
  <PresentationFormat>全屏显示(4:3)</PresentationFormat>
  <Paragraphs>688</Paragraphs>
  <Slides>75</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4" baseType="lpstr">
      <vt:lpstr>宋体</vt:lpstr>
      <vt:lpstr>Arial</vt:lpstr>
      <vt:lpstr>Calibri</vt:lpstr>
      <vt:lpstr>Century Gothic</vt:lpstr>
      <vt:lpstr>Times New Roman</vt:lpstr>
      <vt:lpstr>Wingdings</vt:lpstr>
      <vt:lpstr>Wingdings 3</vt:lpstr>
      <vt:lpstr>离子</vt:lpstr>
      <vt:lpstr>Visio</vt:lpstr>
      <vt:lpstr>嵌入式应用软件设计方法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中断程序设计规则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一些软件开发方法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信息物理融合的智能车优先级 自适应协作模型与方法</dc:title>
  <dc:creator>Clement.ZHANG</dc:creator>
  <cp:lastModifiedBy>L G</cp:lastModifiedBy>
  <cp:revision>297</cp:revision>
  <dcterms:created xsi:type="dcterms:W3CDTF">2016-12-27T01:48:40Z</dcterms:created>
  <dcterms:modified xsi:type="dcterms:W3CDTF">2025-04-07T14:42:42Z</dcterms:modified>
</cp:coreProperties>
</file>