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5"/>
  </p:notesMasterIdLst>
  <p:sldIdLst>
    <p:sldId id="256" r:id="rId2"/>
    <p:sldId id="257" r:id="rId3"/>
    <p:sldId id="259" r:id="rId4"/>
    <p:sldId id="258" r:id="rId5"/>
    <p:sldId id="260" r:id="rId6"/>
    <p:sldId id="261" r:id="rId7"/>
    <p:sldId id="262" r:id="rId8"/>
    <p:sldId id="263" r:id="rId9"/>
    <p:sldId id="289" r:id="rId10"/>
    <p:sldId id="264" r:id="rId11"/>
    <p:sldId id="265" r:id="rId12"/>
    <p:sldId id="290" r:id="rId13"/>
    <p:sldId id="266" r:id="rId14"/>
    <p:sldId id="267" r:id="rId15"/>
    <p:sldId id="268" r:id="rId16"/>
    <p:sldId id="272" r:id="rId17"/>
    <p:sldId id="269" r:id="rId18"/>
    <p:sldId id="270" r:id="rId19"/>
    <p:sldId id="273" r:id="rId20"/>
    <p:sldId id="275" r:id="rId21"/>
    <p:sldId id="276" r:id="rId22"/>
    <p:sldId id="277" r:id="rId23"/>
    <p:sldId id="281" r:id="rId24"/>
    <p:sldId id="278" r:id="rId25"/>
    <p:sldId id="279" r:id="rId26"/>
    <p:sldId id="282" r:id="rId27"/>
    <p:sldId id="271" r:id="rId28"/>
    <p:sldId id="283" r:id="rId29"/>
    <p:sldId id="284" r:id="rId30"/>
    <p:sldId id="285" r:id="rId31"/>
    <p:sldId id="286" r:id="rId32"/>
    <p:sldId id="287" r:id="rId33"/>
    <p:sldId id="288" r:id="rId3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23" d="100"/>
          <a:sy n="223" d="100"/>
        </p:scale>
        <p:origin x="210" y="80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71D1C-6F72-49C2-8A4B-2C84992F65A4}" type="datetimeFigureOut">
              <a:rPr lang="zh-CN" altLang="en-US" smtClean="0"/>
              <a:t>2025/3/10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55579-C5B6-43E5-A470-423433565C78}" type="slidenum">
              <a:rPr lang="zh-CN" altLang="en-US" smtClean="0"/>
              <a:t>‹#›</a:t>
            </a:fld>
            <a:endParaRPr lang="zh-CN" altLang="en-US"/>
          </a:p>
        </p:txBody>
      </p:sp>
    </p:spTree>
    <p:extLst>
      <p:ext uri="{BB962C8B-B14F-4D97-AF65-F5344CB8AC3E}">
        <p14:creationId xmlns:p14="http://schemas.microsoft.com/office/powerpoint/2010/main" val="191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t>1</a:t>
            </a:fld>
            <a:endParaRPr lang="zh-CN" altLang="en-US"/>
          </a:p>
        </p:txBody>
      </p:sp>
    </p:spTree>
    <p:extLst>
      <p:ext uri="{BB962C8B-B14F-4D97-AF65-F5344CB8AC3E}">
        <p14:creationId xmlns:p14="http://schemas.microsoft.com/office/powerpoint/2010/main" val="27495546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99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766431" y="295737"/>
            <a:ext cx="628813" cy="502776"/>
          </a:xfrm>
        </p:spPr>
        <p:txBody>
          <a:bodyPr/>
          <a:lstStyle/>
          <a:p>
            <a:fld id="{4CA3740B-48FD-45C0-9C37-24627F0F7EDC}" type="slidenum">
              <a:rPr lang="zh-CN" altLang="en-US" smtClean="0"/>
              <a:t>‹#›</a:t>
            </a:fld>
            <a:endParaRPr lang="zh-CN" altLang="en-US"/>
          </a:p>
        </p:txBody>
      </p:sp>
      <p:sp>
        <p:nvSpPr>
          <p:cNvPr id="10"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Rectangle 9"/>
          <p:cNvSpPr>
            <a:spLocks noChangeArrowheads="1"/>
          </p:cNvSpPr>
          <p:nvPr userDrawn="1"/>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951540751"/>
      </p:ext>
    </p:extLst>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93303429"/>
      </p:ext>
    </p:extLst>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792889255"/>
      </p:ext>
    </p:extLst>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11367309"/>
      </p:ext>
    </p:extLst>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497121878"/>
      </p:ext>
    </p:extLst>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525367455"/>
      </p:ext>
    </p:extLst>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48118857"/>
      </p:ext>
    </p:extLst>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571332271"/>
      </p:ext>
    </p:extLst>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64599560"/>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2335" y="490818"/>
            <a:ext cx="7055380" cy="631545"/>
          </a:xfrm>
        </p:spPr>
        <p:txBody>
          <a:bodyPr/>
          <a:lstStyle>
            <a:lvl1pPr>
              <a:defRPr sz="2800">
                <a:solidFill>
                  <a:srgbClr val="C00000"/>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71499" y="1199073"/>
            <a:ext cx="8071485" cy="5087434"/>
          </a:xfrm>
        </p:spPr>
        <p:txBody>
          <a:bodyPr/>
          <a:lstStyle>
            <a:lvl1pPr marL="342906" indent="-342906" algn="just">
              <a:lnSpc>
                <a:spcPts val="2800"/>
              </a:lnSpc>
              <a:spcBef>
                <a:spcPts val="0"/>
              </a:spcBef>
              <a:buClr>
                <a:srgbClr val="0070C0"/>
              </a:buClr>
              <a:buFont typeface="Wingdings" panose="05000000000000000000" pitchFamily="2" charset="2"/>
              <a:buChar char="p"/>
              <a:defRPr sz="2600" b="0">
                <a:solidFill>
                  <a:srgbClr val="0000CC"/>
                </a:solidFill>
              </a:defRPr>
            </a:lvl1pPr>
            <a:lvl2pPr marL="742962" indent="-285755" algn="just">
              <a:lnSpc>
                <a:spcPts val="2800"/>
              </a:lnSpc>
              <a:spcBef>
                <a:spcPts val="0"/>
              </a:spcBef>
              <a:buClr>
                <a:srgbClr val="00B050"/>
              </a:buClr>
              <a:buSzPct val="75000"/>
              <a:buFont typeface="Wingdings" panose="05000000000000000000" pitchFamily="2" charset="2"/>
              <a:buChar char="Ø"/>
              <a:defRPr sz="2400">
                <a:solidFill>
                  <a:srgbClr val="002060"/>
                </a:solidFill>
              </a:defRPr>
            </a:lvl2pPr>
            <a:lvl3pPr marL="1143020" indent="-228604" algn="just">
              <a:lnSpc>
                <a:spcPts val="2800"/>
              </a:lnSpc>
              <a:spcBef>
                <a:spcPts val="0"/>
              </a:spcBef>
              <a:buClr>
                <a:srgbClr val="FF00FF"/>
              </a:buClr>
              <a:buFont typeface="Wingdings" panose="05000000000000000000" pitchFamily="2" charset="2"/>
              <a:buChar char="l"/>
              <a:defRPr sz="2000">
                <a:solidFill>
                  <a:schemeClr val="bg1">
                    <a:lumMod val="85000"/>
                    <a:lumOff val="15000"/>
                  </a:schemeClr>
                </a:solidFill>
              </a:defRPr>
            </a:lvl3pPr>
            <a:lvl4pPr algn="just">
              <a:lnSpc>
                <a:spcPts val="2800"/>
              </a:lnSpc>
              <a:spcBef>
                <a:spcPts val="0"/>
              </a:spcBef>
              <a:defRPr sz="1800">
                <a:solidFill>
                  <a:srgbClr val="00B050"/>
                </a:solidFill>
              </a:defRPr>
            </a:lvl4pPr>
            <a:lvl5pPr algn="just">
              <a:lnSpc>
                <a:spcPts val="2800"/>
              </a:lnSpc>
              <a:spcBef>
                <a:spcPts val="0"/>
              </a:spcBef>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a:xfrm>
            <a:off x="7766431" y="295737"/>
            <a:ext cx="628813" cy="428164"/>
          </a:xfrm>
        </p:spPr>
        <p:txBody>
          <a:bodyPr/>
          <a:lstStyle>
            <a:lvl1pPr>
              <a:defRPr sz="2400"/>
            </a:lvl1pPr>
          </a:lstStyle>
          <a:p>
            <a:fld id="{4CA3740B-48FD-45C0-9C37-24627F0F7EDC}" type="slidenum">
              <a:rPr lang="zh-CN" altLang="en-US" smtClean="0"/>
              <a:pPr/>
              <a:t>‹#›</a:t>
            </a:fld>
            <a:endParaRPr lang="zh-CN" altLang="en-US" dirty="0"/>
          </a:p>
        </p:txBody>
      </p:sp>
      <p:sp>
        <p:nvSpPr>
          <p:cNvPr id="5"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8"/>
          <p:cNvSpPr>
            <a:spLocks noChangeArrowheads="1"/>
          </p:cNvSpPr>
          <p:nvPr userDrawn="1"/>
        </p:nvSpPr>
        <p:spPr bwMode="auto">
          <a:xfrm rot="10800000" flipV="1">
            <a:off x="5289550" y="6561138"/>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Rectangle 9"/>
          <p:cNvSpPr>
            <a:spLocks noChangeArrowheads="1"/>
          </p:cNvSpPr>
          <p:nvPr userDrawn="1"/>
        </p:nvSpPr>
        <p:spPr bwMode="auto">
          <a:xfrm flipV="1">
            <a:off x="325438" y="108585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Rectangle 10"/>
          <p:cNvSpPr>
            <a:spLocks noChangeArrowheads="1"/>
          </p:cNvSpPr>
          <p:nvPr userDrawn="1"/>
        </p:nvSpPr>
        <p:spPr bwMode="auto">
          <a:xfrm rot="16200000" flipV="1">
            <a:off x="6967537" y="4994276"/>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710315148"/>
      </p:ext>
    </p:extLst>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30244012"/>
      </p:ext>
    </p:extLst>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5618208"/>
      </p:ext>
    </p:extLst>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84881129"/>
      </p:ext>
    </p:extLst>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77227352"/>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197889875"/>
      </p:ext>
    </p:extLst>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90678759"/>
      </p:ext>
    </p:extLst>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953182559"/>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84895151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ransition spd="med">
    <p:push/>
  </p:transition>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523875" y="1647046"/>
            <a:ext cx="8229600" cy="1277130"/>
          </a:xfrm>
        </p:spPr>
        <p:txBody>
          <a:bodyPr/>
          <a:lstStyle/>
          <a:p>
            <a:pPr algn="ctr"/>
            <a:r>
              <a:rPr lang="zh-CN" altLang="en-US" sz="4000" b="1" dirty="0">
                <a:solidFill>
                  <a:srgbClr val="FFC000"/>
                </a:solidFill>
                <a:latin typeface="+mj-ea"/>
              </a:rPr>
              <a:t>调试、测试与仿真方法</a:t>
            </a:r>
          </a:p>
        </p:txBody>
      </p:sp>
      <p:sp>
        <p:nvSpPr>
          <p:cNvPr id="4" name="矩形 3"/>
          <p:cNvSpPr/>
          <p:nvPr/>
        </p:nvSpPr>
        <p:spPr>
          <a:xfrm>
            <a:off x="0" y="6507164"/>
            <a:ext cx="9143999" cy="18000"/>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 Box 12"/>
          <p:cNvSpPr txBox="1">
            <a:spLocks noChangeArrowheads="1"/>
          </p:cNvSpPr>
          <p:nvPr/>
        </p:nvSpPr>
        <p:spPr bwMode="auto">
          <a:xfrm>
            <a:off x="48419" y="1145023"/>
            <a:ext cx="457200" cy="378565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000" dirty="0">
                <a:solidFill>
                  <a:schemeClr val="accent5">
                    <a:lumMod val="75000"/>
                  </a:schemeClr>
                </a:solidFill>
                <a:effectLst>
                  <a:outerShdw blurRad="38100" dist="38100" dir="2700000" algn="tl">
                    <a:srgbClr val="000000">
                      <a:alpha val="43137"/>
                    </a:srgbClr>
                  </a:outerShdw>
                </a:effectLst>
                <a:latin typeface="Arial" charset="0"/>
                <a:ea typeface="华文行楷" pitchFamily="2" charset="-122"/>
              </a:rPr>
              <a:t>嵌入式系统</a:t>
            </a:r>
          </a:p>
          <a:p>
            <a:pPr algn="ctr" eaLnBrk="1" hangingPunct="1">
              <a:spcBef>
                <a:spcPct val="50000"/>
              </a:spcBef>
              <a:defRPr/>
            </a:pPr>
            <a:r>
              <a:rPr lang="zh-CN" altLang="en-US" sz="2000" dirty="0">
                <a:solidFill>
                  <a:schemeClr val="accent5">
                    <a:lumMod val="75000"/>
                  </a:schemeClr>
                </a:solidFill>
                <a:effectLst>
                  <a:outerShdw blurRad="38100" dist="38100" dir="2700000" algn="tl">
                    <a:srgbClr val="000000">
                      <a:alpha val="43137"/>
                    </a:srgbClr>
                  </a:outerShdw>
                </a:effectLst>
                <a:latin typeface="Arial" charset="0"/>
                <a:ea typeface="华文行楷" pitchFamily="2" charset="-122"/>
              </a:rPr>
              <a:t>第</a:t>
            </a:r>
            <a:r>
              <a:rPr lang="en-US" altLang="zh-CN" sz="2000" dirty="0">
                <a:solidFill>
                  <a:schemeClr val="accent5">
                    <a:lumMod val="75000"/>
                  </a:schemeClr>
                </a:solidFill>
                <a:effectLst>
                  <a:outerShdw blurRad="38100" dist="38100" dir="2700000" algn="tl">
                    <a:srgbClr val="000000">
                      <a:alpha val="43137"/>
                    </a:srgbClr>
                  </a:outerShdw>
                </a:effectLst>
                <a:latin typeface="Arial" charset="0"/>
                <a:ea typeface="华文行楷" pitchFamily="2" charset="-122"/>
              </a:rPr>
              <a:t>11</a:t>
            </a:r>
            <a:r>
              <a:rPr lang="zh-CN" altLang="en-US" sz="2000" dirty="0">
                <a:solidFill>
                  <a:schemeClr val="accent5">
                    <a:lumMod val="75000"/>
                  </a:schemeClr>
                </a:solidFill>
                <a:effectLst>
                  <a:outerShdw blurRad="38100" dist="38100" dir="2700000" algn="tl">
                    <a:srgbClr val="000000">
                      <a:alpha val="43137"/>
                    </a:srgbClr>
                  </a:outerShdw>
                </a:effectLst>
                <a:latin typeface="Arial" charset="0"/>
                <a:ea typeface="华文行楷" pitchFamily="2" charset="-122"/>
              </a:rPr>
              <a:t>讲</a:t>
            </a:r>
          </a:p>
          <a:p>
            <a:pPr algn="ctr" eaLnBrk="1" hangingPunct="1">
              <a:spcBef>
                <a:spcPct val="50000"/>
              </a:spcBef>
              <a:defRPr/>
            </a:pPr>
            <a:r>
              <a:rPr lang="en-US" altLang="zh-CN" sz="2000" dirty="0">
                <a:solidFill>
                  <a:schemeClr val="accent5">
                    <a:lumMod val="75000"/>
                  </a:schemeClr>
                </a:solidFill>
                <a:effectLst>
                  <a:outerShdw blurRad="38100" dist="38100" dir="2700000" algn="tl">
                    <a:srgbClr val="000000">
                      <a:alpha val="43137"/>
                    </a:srgbClr>
                  </a:outerShdw>
                </a:effectLst>
                <a:latin typeface="Arial" charset="0"/>
                <a:ea typeface="华文行楷" pitchFamily="2" charset="-122"/>
              </a:rPr>
              <a:t>2</a:t>
            </a:r>
            <a:r>
              <a:rPr lang="zh-CN" altLang="en-US" sz="2000" dirty="0">
                <a:solidFill>
                  <a:schemeClr val="accent5">
                    <a:lumMod val="75000"/>
                  </a:schemeClr>
                </a:solidFill>
                <a:effectLst>
                  <a:outerShdw blurRad="38100" dist="38100" dir="2700000" algn="tl">
                    <a:srgbClr val="000000">
                      <a:alpha val="43137"/>
                    </a:srgbClr>
                  </a:outerShdw>
                </a:effectLst>
                <a:latin typeface="Arial" charset="0"/>
                <a:ea typeface="华文行楷" pitchFamily="2" charset="-122"/>
              </a:rPr>
              <a:t>学时</a:t>
            </a:r>
          </a:p>
        </p:txBody>
      </p:sp>
      <p:sp>
        <p:nvSpPr>
          <p:cNvPr id="11" name="Rectangle 7"/>
          <p:cNvSpPr>
            <a:spLocks noChangeArrowheads="1"/>
          </p:cNvSpPr>
          <p:nvPr/>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Rectangle 9"/>
          <p:cNvSpPr>
            <a:spLocks noChangeArrowheads="1"/>
          </p:cNvSpPr>
          <p:nvPr/>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灯片编号占位符 12"/>
          <p:cNvSpPr>
            <a:spLocks noGrp="1"/>
          </p:cNvSpPr>
          <p:nvPr>
            <p:ph type="sldNum" sz="quarter" idx="12"/>
          </p:nvPr>
        </p:nvSpPr>
        <p:spPr>
          <a:xfrm>
            <a:off x="7766431" y="295737"/>
            <a:ext cx="628813" cy="466263"/>
          </a:xfrm>
        </p:spPr>
        <p:txBody>
          <a:bodyPr/>
          <a:lstStyle/>
          <a:p>
            <a:fld id="{4CA3740B-48FD-45C0-9C37-24627F0F7EDC}" type="slidenum">
              <a:rPr lang="zh-CN" altLang="en-US" smtClean="0"/>
              <a:t>1</a:t>
            </a:fld>
            <a:endParaRPr lang="zh-CN" altLang="en-US" dirty="0"/>
          </a:p>
        </p:txBody>
      </p:sp>
    </p:spTree>
    <p:extLst>
      <p:ext uri="{BB962C8B-B14F-4D97-AF65-F5344CB8AC3E}">
        <p14:creationId xmlns:p14="http://schemas.microsoft.com/office/powerpoint/2010/main" val="619440489"/>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576072"/>
            <a:ext cx="7055380" cy="546291"/>
          </a:xfrm>
        </p:spPr>
        <p:txBody>
          <a:bodyPr/>
          <a:lstStyle/>
          <a:p>
            <a:r>
              <a:rPr lang="en-US" altLang="zh-CN" sz="2400" dirty="0"/>
              <a:t>(3) ROM</a:t>
            </a:r>
            <a:r>
              <a:rPr lang="zh-CN" altLang="zh-CN" sz="2400" dirty="0"/>
              <a:t>仿真器</a:t>
            </a:r>
            <a:endParaRPr lang="zh-CN" altLang="en-US" sz="2400" dirty="0"/>
          </a:p>
        </p:txBody>
      </p:sp>
      <p:sp>
        <p:nvSpPr>
          <p:cNvPr id="3" name="内容占位符 2"/>
          <p:cNvSpPr>
            <a:spLocks noGrp="1"/>
          </p:cNvSpPr>
          <p:nvPr>
            <p:ph idx="1"/>
          </p:nvPr>
        </p:nvSpPr>
        <p:spPr/>
        <p:txBody>
          <a:bodyPr/>
          <a:lstStyle/>
          <a:p>
            <a:r>
              <a:rPr lang="en-US" altLang="zh-CN" dirty="0"/>
              <a:t>ROM</a:t>
            </a:r>
            <a:r>
              <a:rPr lang="zh-CN" altLang="zh-CN" dirty="0"/>
              <a:t>仿真器是使用</a:t>
            </a:r>
            <a:r>
              <a:rPr lang="en-US" altLang="zh-CN" dirty="0"/>
              <a:t>RAM</a:t>
            </a:r>
            <a:r>
              <a:rPr lang="zh-CN" altLang="zh-CN" dirty="0"/>
              <a:t>器件和附加电路来仿真</a:t>
            </a:r>
            <a:r>
              <a:rPr lang="en-US" altLang="zh-CN" dirty="0"/>
              <a:t>ROM</a:t>
            </a:r>
            <a:r>
              <a:rPr lang="zh-CN" altLang="zh-CN" dirty="0"/>
              <a:t>的硬件设备</a:t>
            </a:r>
            <a:r>
              <a:rPr lang="en-US" altLang="zh-CN" dirty="0"/>
              <a:t>;</a:t>
            </a:r>
          </a:p>
          <a:p>
            <a:r>
              <a:rPr lang="zh-CN" altLang="zh-CN" dirty="0"/>
              <a:t>一般包括</a:t>
            </a:r>
            <a:r>
              <a:rPr lang="zh-CN" altLang="en-US" dirty="0"/>
              <a:t>：</a:t>
            </a:r>
            <a:endParaRPr lang="en-US" altLang="zh-CN" dirty="0"/>
          </a:p>
          <a:p>
            <a:pPr lvl="1"/>
            <a:r>
              <a:rPr lang="zh-CN" altLang="zh-CN" dirty="0"/>
              <a:t>一套用于匹配目标系统</a:t>
            </a:r>
            <a:r>
              <a:rPr lang="en-US" altLang="zh-CN" dirty="0"/>
              <a:t>ROM</a:t>
            </a:r>
            <a:r>
              <a:rPr lang="zh-CN" altLang="zh-CN" dirty="0"/>
              <a:t>芯片接口的线缆及插头</a:t>
            </a:r>
            <a:r>
              <a:rPr lang="zh-CN" altLang="en-US" dirty="0"/>
              <a:t>；</a:t>
            </a:r>
            <a:endParaRPr lang="en-US" altLang="zh-CN" dirty="0"/>
          </a:p>
          <a:p>
            <a:pPr lvl="1"/>
            <a:r>
              <a:rPr lang="zh-CN" altLang="zh-CN" dirty="0"/>
              <a:t>一块用于代替目标系统中</a:t>
            </a:r>
            <a:r>
              <a:rPr lang="en-US" altLang="zh-CN" dirty="0"/>
              <a:t>ROM</a:t>
            </a:r>
            <a:r>
              <a:rPr lang="zh-CN" altLang="zh-CN" dirty="0"/>
              <a:t>的快速</a:t>
            </a:r>
            <a:r>
              <a:rPr lang="en-US" altLang="zh-CN" dirty="0"/>
              <a:t>RAM</a:t>
            </a:r>
            <a:r>
              <a:rPr lang="zh-CN" altLang="en-US" dirty="0"/>
              <a:t>；</a:t>
            </a:r>
            <a:endParaRPr lang="en-US" altLang="zh-CN" dirty="0"/>
          </a:p>
          <a:p>
            <a:pPr lvl="1"/>
            <a:r>
              <a:rPr lang="zh-CN" altLang="zh-CN" dirty="0"/>
              <a:t>一个用于控制的本地处理器</a:t>
            </a:r>
            <a:r>
              <a:rPr lang="zh-CN" altLang="en-US" dirty="0"/>
              <a:t>；</a:t>
            </a:r>
            <a:endParaRPr lang="en-US" altLang="zh-CN" dirty="0"/>
          </a:p>
          <a:p>
            <a:pPr lvl="1"/>
            <a:r>
              <a:rPr lang="zh-CN" altLang="zh-CN" dirty="0"/>
              <a:t>一个连接到主机的通信端口以及其他外围组件。</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10</a:t>
            </a:fld>
            <a:endParaRPr lang="zh-CN" altLang="en-US" dirty="0"/>
          </a:p>
        </p:txBody>
      </p:sp>
      <p:pic>
        <p:nvPicPr>
          <p:cNvPr id="8" name="图片 7"/>
          <p:cNvPicPr>
            <a:picLocks noChangeAspect="1"/>
          </p:cNvPicPr>
          <p:nvPr/>
        </p:nvPicPr>
        <p:blipFill>
          <a:blip r:embed="rId2"/>
          <a:stretch>
            <a:fillRect/>
          </a:stretch>
        </p:blipFill>
        <p:spPr>
          <a:xfrm>
            <a:off x="1854516" y="4132135"/>
            <a:ext cx="5505450" cy="1647825"/>
          </a:xfrm>
          <a:prstGeom prst="rect">
            <a:avLst/>
          </a:prstGeom>
        </p:spPr>
      </p:pic>
    </p:spTree>
    <p:extLst>
      <p:ext uri="{BB962C8B-B14F-4D97-AF65-F5344CB8AC3E}">
        <p14:creationId xmlns:p14="http://schemas.microsoft.com/office/powerpoint/2010/main" val="4169733968"/>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(4) ICE</a:t>
            </a:r>
            <a:r>
              <a:rPr lang="zh-CN" altLang="en-US" sz="2400" dirty="0"/>
              <a:t>在线仿真器</a:t>
            </a:r>
          </a:p>
        </p:txBody>
      </p:sp>
      <p:sp>
        <p:nvSpPr>
          <p:cNvPr id="3" name="内容占位符 2"/>
          <p:cNvSpPr>
            <a:spLocks noGrp="1"/>
          </p:cNvSpPr>
          <p:nvPr>
            <p:ph idx="1"/>
          </p:nvPr>
        </p:nvSpPr>
        <p:spPr/>
        <p:txBody>
          <a:bodyPr>
            <a:normAutofit/>
          </a:bodyPr>
          <a:lstStyle/>
          <a:p>
            <a:r>
              <a:rPr lang="zh-CN" altLang="zh-CN" sz="2400" dirty="0"/>
              <a:t>与</a:t>
            </a:r>
            <a:r>
              <a:rPr lang="en-US" altLang="zh-CN" sz="2400" dirty="0"/>
              <a:t>ROM</a:t>
            </a:r>
            <a:r>
              <a:rPr lang="zh-CN" altLang="zh-CN" sz="2400" dirty="0"/>
              <a:t>仿真器的思想相类似，在线仿真器（</a:t>
            </a:r>
            <a:r>
              <a:rPr lang="en-US" altLang="zh-CN" sz="2400" dirty="0"/>
              <a:t>In-Circuit Emulator</a:t>
            </a:r>
            <a:r>
              <a:rPr lang="zh-CN" altLang="zh-CN" sz="2400" dirty="0"/>
              <a:t>，</a:t>
            </a:r>
            <a:r>
              <a:rPr lang="en-US" altLang="zh-CN" sz="2400" dirty="0"/>
              <a:t>ICE</a:t>
            </a:r>
            <a:r>
              <a:rPr lang="zh-CN" altLang="zh-CN" sz="2400" dirty="0"/>
              <a:t>）也是采用一套独立的硬件单元来替换目标系统中的硬件组件。</a:t>
            </a:r>
            <a:endParaRPr lang="en-US" altLang="zh-CN" sz="2400" dirty="0"/>
          </a:p>
          <a:p>
            <a:r>
              <a:rPr lang="zh-CN" altLang="zh-CN" sz="2400" dirty="0"/>
              <a:t>主要替换目标系统嵌入式处理器</a:t>
            </a:r>
            <a:r>
              <a:rPr lang="en-US" altLang="zh-CN" sz="2400" dirty="0"/>
              <a:t>,</a:t>
            </a:r>
            <a:r>
              <a:rPr lang="zh-CN" altLang="zh-CN" sz="2400" dirty="0"/>
              <a:t>并实时监控目标系统的运行过程，是一种经典的嵌入式软件调试方法。</a:t>
            </a:r>
            <a:endParaRPr lang="en-US" altLang="zh-CN" sz="2400" dirty="0"/>
          </a:p>
          <a:p>
            <a:r>
              <a:rPr lang="en-US" altLang="zh-CN" sz="2400" dirty="0"/>
              <a:t>ICE</a:t>
            </a:r>
            <a:r>
              <a:rPr lang="zh-CN" altLang="zh-CN" sz="2400" dirty="0"/>
              <a:t>设备具有自己的处理器、</a:t>
            </a:r>
            <a:r>
              <a:rPr lang="en-US" altLang="zh-CN" sz="2400" dirty="0"/>
              <a:t>ROM</a:t>
            </a:r>
            <a:r>
              <a:rPr lang="zh-CN" altLang="zh-CN" sz="2400" dirty="0"/>
              <a:t>以及</a:t>
            </a:r>
            <a:r>
              <a:rPr lang="en-US" altLang="zh-CN" sz="2400" dirty="0"/>
              <a:t>RAM</a:t>
            </a:r>
            <a:r>
              <a:rPr lang="zh-CN" altLang="zh-CN" sz="2400" dirty="0"/>
              <a:t>资源，其处理器与待调试目标系统的处理器相同。通过特定的连接器或飞线方式，</a:t>
            </a:r>
            <a:r>
              <a:rPr lang="en-US" altLang="zh-CN" sz="2400" dirty="0"/>
              <a:t>ICE</a:t>
            </a:r>
            <a:r>
              <a:rPr lang="zh-CN" altLang="zh-CN" sz="2400" dirty="0"/>
              <a:t>设备就可以替换目标系统的嵌入式处理器，同时搭线连接目标系统的数据总线、地址总线和控制总线</a:t>
            </a:r>
            <a:r>
              <a:rPr lang="zh-CN" altLang="en-US" sz="2400" dirty="0"/>
              <a:t>。</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11</a:t>
            </a:fld>
            <a:endParaRPr lang="zh-CN" altLang="en-US" dirty="0"/>
          </a:p>
        </p:txBody>
      </p:sp>
    </p:spTree>
    <p:extLst>
      <p:ext uri="{BB962C8B-B14F-4D97-AF65-F5344CB8AC3E}">
        <p14:creationId xmlns:p14="http://schemas.microsoft.com/office/powerpoint/2010/main" val="2753770320"/>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12</a:t>
            </a:fld>
            <a:endParaRPr lang="zh-CN" altLang="en-US" dirty="0"/>
          </a:p>
        </p:txBody>
      </p:sp>
      <p:pic>
        <p:nvPicPr>
          <p:cNvPr id="5" name="图片 4"/>
          <p:cNvPicPr>
            <a:picLocks noChangeAspect="1"/>
          </p:cNvPicPr>
          <p:nvPr/>
        </p:nvPicPr>
        <p:blipFill>
          <a:blip r:embed="rId2"/>
          <a:stretch>
            <a:fillRect/>
          </a:stretch>
        </p:blipFill>
        <p:spPr>
          <a:xfrm>
            <a:off x="1550479" y="1566327"/>
            <a:ext cx="5915025" cy="4651593"/>
          </a:xfrm>
          <a:prstGeom prst="rect">
            <a:avLst/>
          </a:prstGeom>
        </p:spPr>
      </p:pic>
    </p:spTree>
    <p:extLst>
      <p:ext uri="{BB962C8B-B14F-4D97-AF65-F5344CB8AC3E}">
        <p14:creationId xmlns:p14="http://schemas.microsoft.com/office/powerpoint/2010/main" val="3145291193"/>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优点是具有对目标系统运行时的实时跟踪能力</a:t>
            </a:r>
            <a:r>
              <a:rPr lang="zh-CN" altLang="en-US" dirty="0"/>
              <a:t>；</a:t>
            </a:r>
            <a:endParaRPr lang="en-US" altLang="zh-CN" dirty="0"/>
          </a:p>
          <a:p>
            <a:r>
              <a:rPr lang="zh-CN" altLang="zh-CN" dirty="0"/>
              <a:t>最大缺点是设备专用、成本较高。</a:t>
            </a:r>
            <a:endParaRPr lang="en-US" altLang="zh-CN" dirty="0"/>
          </a:p>
          <a:p>
            <a:endParaRPr lang="en-US" altLang="zh-CN" dirty="0"/>
          </a:p>
          <a:p>
            <a:endParaRPr lang="en-US" altLang="zh-CN" dirty="0"/>
          </a:p>
          <a:p>
            <a:endParaRPr lang="en-US" altLang="zh-CN" dirty="0"/>
          </a:p>
          <a:p>
            <a:r>
              <a:rPr lang="zh-CN" altLang="zh-CN" dirty="0"/>
              <a:t>一些处理器内部也开始集成了</a:t>
            </a:r>
            <a:r>
              <a:rPr lang="en-US" altLang="zh-CN" dirty="0"/>
              <a:t>ICE</a:t>
            </a:r>
            <a:r>
              <a:rPr lang="zh-CN" altLang="zh-CN" dirty="0"/>
              <a:t>单元，称之为在线调试器（</a:t>
            </a:r>
            <a:r>
              <a:rPr lang="en-US" altLang="zh-CN" dirty="0"/>
              <a:t>ICD</a:t>
            </a:r>
            <a:r>
              <a:rPr lang="zh-CN" altLang="zh-CN" dirty="0"/>
              <a:t>）或片上调试器（</a:t>
            </a:r>
            <a:r>
              <a:rPr lang="en-US" altLang="zh-CN" dirty="0"/>
              <a:t>OCD</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13</a:t>
            </a:fld>
            <a:endParaRPr lang="zh-CN" altLang="en-US" dirty="0"/>
          </a:p>
        </p:txBody>
      </p:sp>
    </p:spTree>
    <p:extLst>
      <p:ext uri="{BB962C8B-B14F-4D97-AF65-F5344CB8AC3E}">
        <p14:creationId xmlns:p14="http://schemas.microsoft.com/office/powerpoint/2010/main" val="2376432214"/>
      </p:ext>
    </p:extLst>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(5) JTAG</a:t>
            </a:r>
            <a:r>
              <a:rPr lang="zh-CN" altLang="zh-CN" sz="2400" dirty="0"/>
              <a:t>调试</a:t>
            </a:r>
            <a:endParaRPr lang="zh-CN" altLang="en-US" sz="2400" dirty="0"/>
          </a:p>
        </p:txBody>
      </p:sp>
      <p:sp>
        <p:nvSpPr>
          <p:cNvPr id="3" name="内容占位符 2"/>
          <p:cNvSpPr>
            <a:spLocks noGrp="1"/>
          </p:cNvSpPr>
          <p:nvPr>
            <p:ph idx="1"/>
          </p:nvPr>
        </p:nvSpPr>
        <p:spPr/>
        <p:txBody>
          <a:bodyPr/>
          <a:lstStyle/>
          <a:p>
            <a:r>
              <a:rPr lang="en-US" altLang="zh-CN" dirty="0"/>
              <a:t>JTAG</a:t>
            </a:r>
            <a:r>
              <a:rPr lang="zh-CN" altLang="en-US" dirty="0"/>
              <a:t>（</a:t>
            </a:r>
            <a:r>
              <a:rPr lang="en-US" altLang="zh-CN" dirty="0"/>
              <a:t>Joint Test Action Group</a:t>
            </a:r>
            <a:r>
              <a:rPr lang="zh-CN" altLang="en-US" dirty="0"/>
              <a:t>，联合测试行动组）调试是当今嵌入式系统领域广泛采用的软硬件测试方法，是</a:t>
            </a:r>
            <a:r>
              <a:rPr lang="en-US" altLang="zh-CN" dirty="0"/>
              <a:t>IEEE 1149.1-1990</a:t>
            </a:r>
            <a:r>
              <a:rPr lang="zh-CN" altLang="en-US" dirty="0"/>
              <a:t>标准（</a:t>
            </a:r>
            <a:r>
              <a:rPr lang="en-US" altLang="zh-CN" dirty="0"/>
              <a:t>IEEE</a:t>
            </a:r>
            <a:r>
              <a:rPr lang="zh-CN" altLang="en-US" dirty="0"/>
              <a:t>标准测试访问接口及边界扫描结构）的简称；</a:t>
            </a:r>
            <a:endParaRPr lang="en-US" altLang="zh-CN" dirty="0"/>
          </a:p>
          <a:p>
            <a:r>
              <a:rPr lang="en-US" altLang="zh-CN" dirty="0"/>
              <a:t>JTAG</a:t>
            </a:r>
            <a:r>
              <a:rPr lang="zh-CN" altLang="zh-CN" dirty="0"/>
              <a:t>的诞生弥补了传统硬件测试方法的不足。其基本原理是，将硬件电路板上所有的待测点一一连接到一个移位寄存器，每一个二进制位对应电路中的一个待测点</a:t>
            </a:r>
            <a:r>
              <a:rPr lang="zh-CN" altLang="en-US" dirty="0"/>
              <a:t>；</a:t>
            </a:r>
            <a:endParaRPr lang="en-US" altLang="zh-CN" dirty="0"/>
          </a:p>
          <a:p>
            <a:endParaRPr lang="en-US" altLang="zh-CN" dirty="0"/>
          </a:p>
          <a:p>
            <a:r>
              <a:rPr lang="zh-CN" altLang="zh-CN" dirty="0"/>
              <a:t>为了使用</a:t>
            </a:r>
            <a:r>
              <a:rPr lang="en-US" altLang="zh-CN" dirty="0"/>
              <a:t>JTAG</a:t>
            </a:r>
            <a:r>
              <a:rPr lang="zh-CN" altLang="zh-CN" dirty="0"/>
              <a:t>协议，硬件设计中就必须要采用符合</a:t>
            </a:r>
            <a:r>
              <a:rPr lang="en-US" altLang="zh-CN" dirty="0"/>
              <a:t>JTAG</a:t>
            </a:r>
            <a:r>
              <a:rPr lang="zh-CN" altLang="zh-CN" dirty="0"/>
              <a:t>标准的集成电路器件，以构成</a:t>
            </a:r>
            <a:r>
              <a:rPr lang="en-US" altLang="zh-CN" dirty="0"/>
              <a:t>JTAG</a:t>
            </a:r>
            <a:r>
              <a:rPr lang="zh-CN" altLang="zh-CN" dirty="0"/>
              <a:t>循环电路。</a:t>
            </a:r>
            <a:endParaRPr lang="en-US" altLang="zh-CN"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14</a:t>
            </a:fld>
            <a:endParaRPr lang="zh-CN" altLang="en-US" dirty="0"/>
          </a:p>
        </p:txBody>
      </p:sp>
    </p:spTree>
    <p:extLst>
      <p:ext uri="{BB962C8B-B14F-4D97-AF65-F5344CB8AC3E}">
        <p14:creationId xmlns:p14="http://schemas.microsoft.com/office/powerpoint/2010/main" val="803848454"/>
      </p:ext>
    </p:extLst>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15</a:t>
            </a:fld>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2376486" y="2201543"/>
            <a:ext cx="4461510" cy="3180715"/>
          </a:xfrm>
          <a:prstGeom prst="rect">
            <a:avLst/>
          </a:prstGeom>
          <a:noFill/>
          <a:ln>
            <a:noFill/>
          </a:ln>
        </p:spPr>
      </p:pic>
      <p:sp>
        <p:nvSpPr>
          <p:cNvPr id="8" name="矩形 7"/>
          <p:cNvSpPr/>
          <p:nvPr/>
        </p:nvSpPr>
        <p:spPr>
          <a:xfrm>
            <a:off x="3493754" y="5458968"/>
            <a:ext cx="2045816" cy="307777"/>
          </a:xfrm>
          <a:prstGeom prst="rect">
            <a:avLst/>
          </a:prstGeom>
        </p:spPr>
        <p:txBody>
          <a:bodyPr wrap="none">
            <a:spAutoFit/>
          </a:bodyPr>
          <a:lstStyle/>
          <a:p>
            <a:r>
              <a:rPr lang="en-US" altLang="zh-CN" sz="1400" kern="100" dirty="0">
                <a:solidFill>
                  <a:schemeClr val="bg1"/>
                </a:solidFill>
                <a:latin typeface="Times New Roman" panose="02020603050405020304" pitchFamily="18" charset="0"/>
              </a:rPr>
              <a:t>JTAG</a:t>
            </a:r>
            <a:r>
              <a:rPr lang="zh-CN" altLang="zh-CN" sz="1400" kern="100" dirty="0">
                <a:solidFill>
                  <a:schemeClr val="bg1"/>
                </a:solidFill>
                <a:latin typeface="Times New Roman" panose="02020603050405020304" pitchFamily="18" charset="0"/>
                <a:cs typeface="Times New Roman" panose="02020603050405020304" pitchFamily="18" charset="0"/>
              </a:rPr>
              <a:t>标准器件内部逻辑</a:t>
            </a:r>
            <a:endParaRPr lang="zh-CN" altLang="en-US" sz="1400" dirty="0">
              <a:solidFill>
                <a:schemeClr val="bg1"/>
              </a:solidFill>
            </a:endParaRPr>
          </a:p>
        </p:txBody>
      </p:sp>
    </p:spTree>
    <p:extLst>
      <p:ext uri="{BB962C8B-B14F-4D97-AF65-F5344CB8AC3E}">
        <p14:creationId xmlns:p14="http://schemas.microsoft.com/office/powerpoint/2010/main" val="1571072906"/>
      </p:ext>
    </p:extLst>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16</a:t>
            </a:fld>
            <a:endParaRPr lang="zh-CN" altLang="en-US" dirty="0"/>
          </a:p>
        </p:txBody>
      </p:sp>
      <p:sp>
        <p:nvSpPr>
          <p:cNvPr id="5" name="内容占位符 2"/>
          <p:cNvSpPr txBox="1">
            <a:spLocks/>
          </p:cNvSpPr>
          <p:nvPr/>
        </p:nvSpPr>
        <p:spPr>
          <a:xfrm>
            <a:off x="2468879" y="2691442"/>
            <a:ext cx="6174105" cy="3595064"/>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ts val="3000"/>
              </a:lnSpc>
              <a:buFont typeface="Wingdings" panose="05000000000000000000" pitchFamily="2" charset="2"/>
              <a:buNone/>
            </a:pPr>
            <a:r>
              <a:rPr lang="en-US" altLang="zh-CN" sz="2800" dirty="0"/>
              <a:t>11.2 </a:t>
            </a:r>
            <a:r>
              <a:rPr lang="zh-CN" altLang="zh-CN" sz="2800" dirty="0"/>
              <a:t>嵌入式软件</a:t>
            </a:r>
            <a:r>
              <a:rPr lang="zh-CN" altLang="en-US" sz="2800" dirty="0"/>
              <a:t>测试</a:t>
            </a:r>
            <a:endParaRPr lang="zh-CN" altLang="en-US" dirty="0"/>
          </a:p>
        </p:txBody>
      </p:sp>
    </p:spTree>
    <p:extLst>
      <p:ext uri="{BB962C8B-B14F-4D97-AF65-F5344CB8AC3E}">
        <p14:creationId xmlns:p14="http://schemas.microsoft.com/office/powerpoint/2010/main" val="2601825589"/>
      </p:ext>
    </p:extLst>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软件测试，是为了查找所开发软件与需求规格说明中需求项不一致问题而开展的验证</a:t>
            </a:r>
            <a:r>
              <a:rPr lang="zh-CN" altLang="en-US" dirty="0"/>
              <a:t>，</a:t>
            </a:r>
            <a:r>
              <a:rPr lang="zh-CN" altLang="zh-CN" dirty="0"/>
              <a:t>是一个依据测试计划在有限测试用例集上对软件行为进行验证的过程</a:t>
            </a:r>
            <a:r>
              <a:rPr lang="zh-CN" altLang="en-US" dirty="0"/>
              <a:t>；</a:t>
            </a:r>
            <a:endParaRPr lang="en-US" altLang="zh-CN" dirty="0"/>
          </a:p>
          <a:p>
            <a:r>
              <a:rPr lang="zh-CN" altLang="zh-CN" dirty="0"/>
              <a:t>软件测试过程包括了测试计划制定、测试用例设计以及进行软件测试、编写测试报告等主要步骤</a:t>
            </a:r>
            <a:r>
              <a:rPr lang="zh-CN" altLang="en-US" dirty="0"/>
              <a:t>；</a:t>
            </a:r>
            <a:endParaRPr lang="en-US" altLang="zh-CN" dirty="0"/>
          </a:p>
          <a:p>
            <a:pPr lvl="1"/>
            <a:r>
              <a:rPr lang="zh-CN" altLang="zh-CN" dirty="0"/>
              <a:t>可分为七个基本实施阶段，即单元测试、集成测试、外部功能测试、回归测试、系统测试、验收测试、安装测试。</a:t>
            </a:r>
            <a:endParaRPr lang="en-US" altLang="zh-CN" dirty="0"/>
          </a:p>
          <a:p>
            <a:pPr lvl="1"/>
            <a:endParaRPr lang="en-US" altLang="zh-CN" dirty="0"/>
          </a:p>
          <a:p>
            <a:r>
              <a:rPr lang="zh-CN" altLang="zh-CN" dirty="0"/>
              <a:t>常用的软件测试方法主要包括源码级的白盒测试以及功能级的黑盒测试。</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17</a:t>
            </a:fld>
            <a:endParaRPr lang="zh-CN" altLang="en-US" dirty="0"/>
          </a:p>
        </p:txBody>
      </p:sp>
    </p:spTree>
    <p:extLst>
      <p:ext uri="{BB962C8B-B14F-4D97-AF65-F5344CB8AC3E}">
        <p14:creationId xmlns:p14="http://schemas.microsoft.com/office/powerpoint/2010/main" val="3763435573"/>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(1)</a:t>
            </a:r>
            <a:r>
              <a:rPr lang="zh-CN" altLang="zh-CN" sz="2400" dirty="0"/>
              <a:t>基本测试方法与指标</a:t>
            </a:r>
            <a:endParaRPr lang="zh-CN" altLang="en-US" sz="2400" dirty="0"/>
          </a:p>
        </p:txBody>
      </p:sp>
      <p:sp>
        <p:nvSpPr>
          <p:cNvPr id="3" name="内容占位符 2"/>
          <p:cNvSpPr>
            <a:spLocks noGrp="1"/>
          </p:cNvSpPr>
          <p:nvPr>
            <p:ph idx="1"/>
          </p:nvPr>
        </p:nvSpPr>
        <p:spPr/>
        <p:txBody>
          <a:bodyPr/>
          <a:lstStyle/>
          <a:p>
            <a:r>
              <a:rPr lang="zh-CN" altLang="zh-CN" dirty="0"/>
              <a:t>嵌入式软件呈现出不同的系统特性</a:t>
            </a:r>
            <a:endParaRPr lang="en-US" altLang="zh-CN" dirty="0"/>
          </a:p>
          <a:p>
            <a:pPr lvl="1"/>
            <a:r>
              <a:rPr lang="zh-CN" altLang="zh-CN" dirty="0"/>
              <a:t>嵌入式软件的运行依赖于目标系统的硬件，其功能大都与外部</a:t>
            </a:r>
            <a:r>
              <a:rPr lang="en-US" altLang="zh-CN" dirty="0"/>
              <a:t>I/O</a:t>
            </a:r>
            <a:r>
              <a:rPr lang="zh-CN" altLang="zh-CN" dirty="0"/>
              <a:t>操作密切相关</a:t>
            </a:r>
            <a:r>
              <a:rPr lang="en-US" altLang="zh-CN" dirty="0"/>
              <a:t>;</a:t>
            </a:r>
          </a:p>
          <a:p>
            <a:pPr lvl="1"/>
            <a:r>
              <a:rPr lang="zh-CN" altLang="zh-CN" dirty="0"/>
              <a:t>嵌入式软件大都具有实时性、可靠性等非功能属性约束</a:t>
            </a:r>
            <a:r>
              <a:rPr lang="en-US" altLang="zh-CN" dirty="0"/>
              <a:t>;</a:t>
            </a:r>
          </a:p>
          <a:p>
            <a:pPr lvl="1"/>
            <a:r>
              <a:rPr lang="zh-CN" altLang="zh-CN" dirty="0"/>
              <a:t>部分嵌入式软件的运行与外部环境密切相关。</a:t>
            </a:r>
            <a:endParaRPr lang="en-US" altLang="zh-CN" dirty="0"/>
          </a:p>
          <a:p>
            <a:pPr lvl="1"/>
            <a:endParaRPr lang="en-US" altLang="zh-CN" dirty="0"/>
          </a:p>
          <a:p>
            <a:r>
              <a:rPr lang="zh-CN" altLang="zh-CN" dirty="0"/>
              <a:t>嵌入式软件的测试过程和方法有别于通用软件</a:t>
            </a:r>
            <a:r>
              <a:rPr lang="zh-CN" altLang="en-US" dirty="0"/>
              <a:t>；</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18</a:t>
            </a:fld>
            <a:endParaRPr lang="zh-CN" altLang="en-US" dirty="0"/>
          </a:p>
        </p:txBody>
      </p:sp>
    </p:spTree>
    <p:extLst>
      <p:ext uri="{BB962C8B-B14F-4D97-AF65-F5344CB8AC3E}">
        <p14:creationId xmlns:p14="http://schemas.microsoft.com/office/powerpoint/2010/main" val="2241115593"/>
      </p:ext>
    </p:extLst>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测试过程</a:t>
            </a:r>
            <a:endParaRPr lang="en-US" altLang="zh-CN" dirty="0"/>
          </a:p>
          <a:p>
            <a:pPr lvl="1"/>
            <a:r>
              <a:rPr lang="zh-CN" altLang="zh-CN" dirty="0"/>
              <a:t>单元测试</a:t>
            </a:r>
            <a:endParaRPr lang="en-US" altLang="zh-CN" dirty="0"/>
          </a:p>
          <a:p>
            <a:pPr lvl="1"/>
            <a:r>
              <a:rPr lang="zh-CN" altLang="zh-CN" dirty="0"/>
              <a:t>集成测试</a:t>
            </a:r>
            <a:endParaRPr lang="en-US" altLang="zh-CN" dirty="0"/>
          </a:p>
          <a:p>
            <a:pPr lvl="1"/>
            <a:r>
              <a:rPr lang="zh-CN" altLang="zh-CN" dirty="0"/>
              <a:t>软硬件集成的系统测试</a:t>
            </a:r>
            <a:endParaRPr lang="en-US" altLang="zh-CN" dirty="0"/>
          </a:p>
          <a:p>
            <a:pPr lvl="1"/>
            <a:r>
              <a:rPr lang="zh-CN" altLang="zh-CN" dirty="0"/>
              <a:t>验收测试</a:t>
            </a:r>
            <a:endParaRPr lang="en-US" altLang="zh-CN" dirty="0"/>
          </a:p>
          <a:p>
            <a:pPr lvl="1"/>
            <a:endParaRPr lang="en-US" altLang="zh-CN" dirty="0"/>
          </a:p>
          <a:p>
            <a:r>
              <a:rPr lang="zh-CN" altLang="zh-CN" dirty="0"/>
              <a:t>几个关键的测试指标</a:t>
            </a:r>
            <a:endParaRPr lang="en-US" altLang="zh-CN" dirty="0"/>
          </a:p>
          <a:p>
            <a:pPr lvl="1"/>
            <a:r>
              <a:rPr lang="zh-CN" altLang="zh-CN" dirty="0"/>
              <a:t>接口正确性</a:t>
            </a:r>
            <a:endParaRPr lang="en-US" altLang="zh-CN" dirty="0"/>
          </a:p>
          <a:p>
            <a:pPr lvl="1"/>
            <a:r>
              <a:rPr lang="zh-CN" altLang="zh-CN" dirty="0"/>
              <a:t>逻辑正确性</a:t>
            </a:r>
            <a:endParaRPr lang="en-US" altLang="zh-CN" dirty="0"/>
          </a:p>
          <a:p>
            <a:pPr lvl="1"/>
            <a:r>
              <a:rPr lang="zh-CN" altLang="zh-CN" dirty="0"/>
              <a:t>任务的时间约束</a:t>
            </a:r>
            <a:endParaRPr lang="en-US" altLang="zh-CN" dirty="0"/>
          </a:p>
          <a:p>
            <a:pPr lvl="1"/>
            <a:r>
              <a:rPr lang="zh-CN" altLang="zh-CN" dirty="0"/>
              <a:t>代码覆盖率</a:t>
            </a:r>
            <a:endParaRPr lang="zh-CN" altLang="en-US" sz="20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19</a:t>
            </a:fld>
            <a:endParaRPr lang="zh-CN" altLang="en-US" dirty="0"/>
          </a:p>
        </p:txBody>
      </p:sp>
    </p:spTree>
    <p:extLst>
      <p:ext uri="{BB962C8B-B14F-4D97-AF65-F5344CB8AC3E}">
        <p14:creationId xmlns:p14="http://schemas.microsoft.com/office/powerpoint/2010/main" val="3548668161"/>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a:t>
            </a:fld>
            <a:endParaRPr lang="zh-CN" altLang="en-US" dirty="0"/>
          </a:p>
        </p:txBody>
      </p:sp>
      <p:sp>
        <p:nvSpPr>
          <p:cNvPr id="6" name="内容占位符 2"/>
          <p:cNvSpPr>
            <a:spLocks noGrp="1"/>
          </p:cNvSpPr>
          <p:nvPr>
            <p:ph idx="1"/>
          </p:nvPr>
        </p:nvSpPr>
        <p:spPr>
          <a:xfrm>
            <a:off x="1536883" y="2313259"/>
            <a:ext cx="6978086" cy="3845231"/>
          </a:xfrm>
        </p:spPr>
        <p:txBody>
          <a:bodyPr/>
          <a:lstStyle/>
          <a:p>
            <a:pPr marL="0" indent="0">
              <a:lnSpc>
                <a:spcPts val="3000"/>
              </a:lnSpc>
              <a:buNone/>
            </a:pPr>
            <a:r>
              <a:rPr lang="en-US" altLang="zh-CN" sz="2800" dirty="0"/>
              <a:t>11.1 </a:t>
            </a:r>
            <a:r>
              <a:rPr lang="zh-CN" altLang="en-US" sz="2800" dirty="0"/>
              <a:t>嵌入式软件调试</a:t>
            </a:r>
            <a:endParaRPr lang="en-US" altLang="zh-CN" sz="2800" dirty="0"/>
          </a:p>
          <a:p>
            <a:pPr marL="0" indent="0">
              <a:lnSpc>
                <a:spcPts val="3000"/>
              </a:lnSpc>
              <a:buNone/>
            </a:pPr>
            <a:r>
              <a:rPr lang="en-US" altLang="zh-CN" sz="2800" dirty="0"/>
              <a:t>11.2 </a:t>
            </a:r>
            <a:r>
              <a:rPr lang="zh-CN" altLang="en-US" sz="2800" dirty="0"/>
              <a:t>嵌入式软件测试</a:t>
            </a:r>
            <a:endParaRPr lang="en-US" altLang="zh-CN" sz="2800" dirty="0"/>
          </a:p>
          <a:p>
            <a:pPr marL="0" indent="0">
              <a:lnSpc>
                <a:spcPts val="3000"/>
              </a:lnSpc>
              <a:buNone/>
            </a:pPr>
            <a:r>
              <a:rPr lang="en-US" altLang="zh-CN" sz="2800" dirty="0">
                <a:solidFill>
                  <a:srgbClr val="00B0F0"/>
                </a:solidFill>
              </a:rPr>
              <a:t>11.3 </a:t>
            </a:r>
            <a:r>
              <a:rPr lang="zh-CN" altLang="en-US" sz="2800" dirty="0">
                <a:solidFill>
                  <a:srgbClr val="00B0F0"/>
                </a:solidFill>
              </a:rPr>
              <a:t>系统仿真验证技术</a:t>
            </a:r>
            <a:endParaRPr lang="zh-CN" altLang="en-US" dirty="0"/>
          </a:p>
        </p:txBody>
      </p:sp>
    </p:spTree>
    <p:extLst>
      <p:ext uri="{BB962C8B-B14F-4D97-AF65-F5344CB8AC3E}">
        <p14:creationId xmlns:p14="http://schemas.microsoft.com/office/powerpoint/2010/main" val="3128493424"/>
      </p:ext>
    </p:extLst>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测试方法</a:t>
            </a:r>
            <a:endParaRPr lang="en-US" altLang="zh-CN" dirty="0"/>
          </a:p>
          <a:p>
            <a:pPr lvl="1"/>
            <a:r>
              <a:rPr lang="zh-CN" altLang="zh-CN" b="1" dirty="0"/>
              <a:t>白盒测试</a:t>
            </a:r>
            <a:endParaRPr lang="en-US" altLang="zh-CN" b="1" dirty="0"/>
          </a:p>
          <a:p>
            <a:pPr lvl="2"/>
            <a:r>
              <a:rPr lang="zh-CN" altLang="zh-CN" dirty="0"/>
              <a:t>结构测试、逻辑驱动测试或基于代码本身的测试</a:t>
            </a:r>
            <a:r>
              <a:rPr lang="zh-CN" altLang="en-US" dirty="0"/>
              <a:t>；</a:t>
            </a:r>
            <a:endParaRPr lang="en-US" altLang="zh-CN" dirty="0"/>
          </a:p>
          <a:p>
            <a:pPr lvl="2"/>
            <a:r>
              <a:rPr lang="zh-CN" altLang="zh-CN" dirty="0"/>
              <a:t>主要测试源代码内部结构和运行机制，而不是测试其功能</a:t>
            </a:r>
            <a:r>
              <a:rPr lang="zh-CN" altLang="en-US" dirty="0"/>
              <a:t>；</a:t>
            </a:r>
            <a:endParaRPr lang="en-US" altLang="zh-CN" dirty="0"/>
          </a:p>
          <a:p>
            <a:pPr lvl="2"/>
            <a:endParaRPr lang="en-US" altLang="zh-CN" dirty="0"/>
          </a:p>
          <a:p>
            <a:pPr lvl="2"/>
            <a:r>
              <a:rPr lang="zh-CN" altLang="zh-CN" dirty="0"/>
              <a:t>为了全面、深入地分析源代码，白盒测试方法涵盖了一组标准的代码覆盖率准则，包括控制流测试、数据流测试、语句覆盖测试、分支覆盖测试、判定覆盖测试、判定</a:t>
            </a:r>
            <a:r>
              <a:rPr lang="en-US" altLang="zh-CN" dirty="0"/>
              <a:t>/</a:t>
            </a:r>
            <a:r>
              <a:rPr lang="zh-CN" altLang="zh-CN" dirty="0"/>
              <a:t>条件覆盖测试、路径覆盖测试等。</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20</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3130486" y="4462273"/>
            <a:ext cx="4065842" cy="2395728"/>
          </a:xfrm>
          <a:prstGeom prst="rect">
            <a:avLst/>
          </a:prstGeom>
          <a:noFill/>
          <a:ln>
            <a:noFill/>
          </a:ln>
        </p:spPr>
      </p:pic>
    </p:spTree>
    <p:extLst>
      <p:ext uri="{BB962C8B-B14F-4D97-AF65-F5344CB8AC3E}">
        <p14:creationId xmlns:p14="http://schemas.microsoft.com/office/powerpoint/2010/main" val="2991816602"/>
      </p:ext>
    </p:extLst>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黑盒测试</a:t>
            </a:r>
            <a:endParaRPr lang="en-US" altLang="zh-CN" dirty="0"/>
          </a:p>
          <a:p>
            <a:pPr lvl="1"/>
            <a:r>
              <a:rPr lang="zh-CN" altLang="zh-CN" dirty="0"/>
              <a:t>功能测试、数据驱动测试或基于规格说明的测试</a:t>
            </a:r>
            <a:r>
              <a:rPr lang="zh-CN" altLang="en-US" dirty="0"/>
              <a:t>；</a:t>
            </a:r>
            <a:endParaRPr lang="en-US" altLang="zh-CN" dirty="0"/>
          </a:p>
          <a:p>
            <a:pPr lvl="1"/>
            <a:r>
              <a:rPr lang="zh-CN" altLang="zh-CN" dirty="0"/>
              <a:t>黑盒测试从用户的角度出发，针对软件界面、功能及外部结构进行测试</a:t>
            </a:r>
            <a:r>
              <a:rPr lang="zh-CN" altLang="en-US" dirty="0"/>
              <a:t>；</a:t>
            </a:r>
            <a:endParaRPr lang="en-US" altLang="zh-CN" dirty="0"/>
          </a:p>
          <a:p>
            <a:pPr lvl="1"/>
            <a:r>
              <a:rPr lang="zh-CN" altLang="zh-CN" dirty="0"/>
              <a:t>测试人员只需了解程序的输入、输出和系统的功能，以有效输入和无效输入来验证软件的输出是否满足预期</a:t>
            </a:r>
            <a:r>
              <a:rPr lang="zh-CN" altLang="en-US" dirty="0"/>
              <a:t>；</a:t>
            </a:r>
            <a:endParaRPr lang="en-US" altLang="zh-CN" dirty="0"/>
          </a:p>
          <a:p>
            <a:pPr lvl="1"/>
            <a:endParaRPr lang="en-US" altLang="zh-CN" dirty="0"/>
          </a:p>
          <a:p>
            <a:pPr lvl="1"/>
            <a:r>
              <a:rPr lang="zh-CN" altLang="zh-CN" dirty="0"/>
              <a:t>黑盒测试的用例设计技术主要包括等价类划分法、边界值分析法、错误推测法、因果图法、判定表驱动法、正交试验设计法、功能图法、场景法等。</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21</a:t>
            </a:fld>
            <a:endParaRPr lang="zh-CN" altLang="en-US" dirty="0"/>
          </a:p>
        </p:txBody>
      </p:sp>
    </p:spTree>
    <p:extLst>
      <p:ext uri="{BB962C8B-B14F-4D97-AF65-F5344CB8AC3E}">
        <p14:creationId xmlns:p14="http://schemas.microsoft.com/office/powerpoint/2010/main" val="4195279636"/>
      </p:ext>
    </p:extLst>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代码插桩</a:t>
            </a:r>
            <a:endParaRPr lang="en-US" altLang="zh-CN" dirty="0"/>
          </a:p>
          <a:p>
            <a:pPr lvl="1"/>
            <a:r>
              <a:rPr lang="zh-CN" altLang="zh-CN" dirty="0"/>
              <a:t>是一个尽力降低时间开销引入的动态测试方法，对于白盒测试中的覆盖率测试、黑盒测试中的性能测试都非常重要。</a:t>
            </a:r>
            <a:endParaRPr lang="en-US" altLang="zh-CN" dirty="0"/>
          </a:p>
          <a:p>
            <a:pPr lvl="1"/>
            <a:r>
              <a:rPr lang="zh-CN" altLang="zh-CN" dirty="0"/>
              <a:t>基本思想</a:t>
            </a:r>
            <a:r>
              <a:rPr lang="zh-CN" altLang="en-US" dirty="0"/>
              <a:t>：</a:t>
            </a:r>
            <a:r>
              <a:rPr lang="zh-CN" altLang="zh-CN" dirty="0"/>
              <a:t>在源代码中需要标记的各个位置插入一条可快速执行的特殊指令（注意，不是操作</a:t>
            </a:r>
            <a:r>
              <a:rPr lang="en-US" altLang="zh-CN" dirty="0"/>
              <a:t>I/O</a:t>
            </a:r>
            <a:r>
              <a:rPr lang="zh-CN" altLang="zh-CN" dirty="0"/>
              <a:t>的函数），并建立指令和插入位置的映射数据库。</a:t>
            </a:r>
            <a:endParaRPr lang="en-US" altLang="zh-CN" dirty="0"/>
          </a:p>
          <a:p>
            <a:pPr lvl="1"/>
            <a:endParaRPr lang="en-US" altLang="zh-CN" dirty="0"/>
          </a:p>
          <a:p>
            <a:pPr lvl="1"/>
            <a:r>
              <a:rPr lang="zh-CN" altLang="zh-CN" dirty="0"/>
              <a:t>编译后的软件在目标机运行时，这些特殊指令的执行会触发某些特殊操作，如在目标机特定的内存地址中写入一个特殊值并产生一个中断事件</a:t>
            </a:r>
            <a:r>
              <a:rPr lang="zh-CN" altLang="en-US" dirty="0"/>
              <a:t>；</a:t>
            </a:r>
            <a:endParaRPr lang="en-US" altLang="zh-CN" dirty="0"/>
          </a:p>
          <a:p>
            <a:pPr lvl="1"/>
            <a:r>
              <a:rPr lang="zh-CN" altLang="zh-CN" dirty="0"/>
              <a:t>测试工具以中断的方式获取这些事件，并根据数据库中的映射关系记录数据。基于这些数据，测试人员就可以统计程序运行时的代码覆盖率</a:t>
            </a:r>
            <a:r>
              <a:rPr lang="zh-CN" altLang="en-US" dirty="0"/>
              <a:t>及其他参数</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22</a:t>
            </a:fld>
            <a:endParaRPr lang="zh-CN" altLang="en-US" dirty="0"/>
          </a:p>
        </p:txBody>
      </p:sp>
    </p:spTree>
    <p:extLst>
      <p:ext uri="{BB962C8B-B14F-4D97-AF65-F5344CB8AC3E}">
        <p14:creationId xmlns:p14="http://schemas.microsoft.com/office/powerpoint/2010/main" val="1632707157"/>
      </p:ext>
    </p:extLst>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(2)</a:t>
            </a:r>
            <a:r>
              <a:rPr lang="zh-CN" altLang="zh-CN" sz="2400" dirty="0"/>
              <a:t>测试工具的使用</a:t>
            </a:r>
            <a:endParaRPr lang="zh-CN" altLang="en-US" sz="2400" dirty="0"/>
          </a:p>
        </p:txBody>
      </p:sp>
      <p:sp>
        <p:nvSpPr>
          <p:cNvPr id="3" name="内容占位符 2"/>
          <p:cNvSpPr>
            <a:spLocks noGrp="1"/>
          </p:cNvSpPr>
          <p:nvPr>
            <p:ph idx="1"/>
          </p:nvPr>
        </p:nvSpPr>
        <p:spPr/>
        <p:txBody>
          <a:bodyPr/>
          <a:lstStyle/>
          <a:p>
            <a:r>
              <a:rPr lang="zh-CN" altLang="zh-CN" dirty="0"/>
              <a:t>测试工具很好地实现了上述测试准则和方法，可以帮助测试人员进行快速的嵌入式软件代码分析和功能验证。</a:t>
            </a:r>
            <a:endParaRPr lang="en-US" altLang="zh-CN" dirty="0"/>
          </a:p>
          <a:p>
            <a:endParaRPr lang="en-US" altLang="zh-CN" dirty="0"/>
          </a:p>
          <a:p>
            <a:r>
              <a:rPr lang="zh-CN" altLang="zh-CN" b="1" dirty="0"/>
              <a:t>嵌入式软件静态分析工具</a:t>
            </a:r>
            <a:r>
              <a:rPr lang="en-US" altLang="zh-CN" b="1" dirty="0"/>
              <a:t>Goanna</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23</a:t>
            </a:fld>
            <a:endParaRPr lang="zh-CN" altLang="en-US" dirty="0"/>
          </a:p>
        </p:txBody>
      </p:sp>
      <p:pic>
        <p:nvPicPr>
          <p:cNvPr id="7" name="图片 6"/>
          <p:cNvPicPr>
            <a:picLocks noChangeAspect="1"/>
          </p:cNvPicPr>
          <p:nvPr/>
        </p:nvPicPr>
        <p:blipFill>
          <a:blip r:embed="rId2"/>
          <a:stretch>
            <a:fillRect/>
          </a:stretch>
        </p:blipFill>
        <p:spPr>
          <a:xfrm>
            <a:off x="1973771" y="3145193"/>
            <a:ext cx="5323142" cy="3616486"/>
          </a:xfrm>
          <a:prstGeom prst="rect">
            <a:avLst/>
          </a:prstGeom>
        </p:spPr>
      </p:pic>
    </p:spTree>
    <p:extLst>
      <p:ext uri="{BB962C8B-B14F-4D97-AF65-F5344CB8AC3E}">
        <p14:creationId xmlns:p14="http://schemas.microsoft.com/office/powerpoint/2010/main" val="843291901"/>
      </p:ext>
    </p:extLst>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嵌入式软件动态分析工具</a:t>
            </a:r>
            <a:r>
              <a:rPr lang="en-US" altLang="zh-CN" b="1" dirty="0"/>
              <a:t>Cantata</a:t>
            </a:r>
          </a:p>
          <a:p>
            <a:pPr lvl="1"/>
            <a:r>
              <a:rPr lang="zh-CN" altLang="zh-CN" dirty="0"/>
              <a:t>面向单元测试、集成测试阶段推出的嵌入式软件白盒</a:t>
            </a:r>
            <a:r>
              <a:rPr lang="en-US" altLang="zh-CN" dirty="0"/>
              <a:t>/</a:t>
            </a:r>
            <a:r>
              <a:rPr lang="zh-CN" altLang="zh-CN" dirty="0"/>
              <a:t>黑盒测试工具，具有单元</a:t>
            </a:r>
            <a:r>
              <a:rPr lang="en-US" altLang="zh-CN" dirty="0"/>
              <a:t>/</a:t>
            </a:r>
            <a:r>
              <a:rPr lang="zh-CN" altLang="zh-CN" dirty="0"/>
              <a:t>集成测试、基线测试、覆盖率分析和静态分析的功能，允许在目标嵌入式系统或宿主机平台快速地验证</a:t>
            </a:r>
            <a:r>
              <a:rPr lang="en-US" altLang="zh-CN" dirty="0"/>
              <a:t>C/C++</a:t>
            </a:r>
            <a:r>
              <a:rPr lang="zh-CN" altLang="zh-CN" dirty="0"/>
              <a:t>代码。</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24</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342070" y="3300984"/>
            <a:ext cx="4936554" cy="3242908"/>
          </a:xfrm>
          <a:prstGeom prst="rect">
            <a:avLst/>
          </a:prstGeom>
          <a:noFill/>
          <a:ln>
            <a:noFill/>
          </a:ln>
        </p:spPr>
      </p:pic>
    </p:spTree>
    <p:extLst>
      <p:ext uri="{BB962C8B-B14F-4D97-AF65-F5344CB8AC3E}">
        <p14:creationId xmlns:p14="http://schemas.microsoft.com/office/powerpoint/2010/main" val="1563321100"/>
      </p:ext>
    </p:extLst>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“通用”嵌入式软件测试工具</a:t>
            </a:r>
            <a:r>
              <a:rPr lang="en-US" altLang="zh-CN" b="1" dirty="0" err="1"/>
              <a:t>CodeTEST</a:t>
            </a:r>
            <a:endParaRPr lang="en-US" altLang="zh-CN" b="1" dirty="0"/>
          </a:p>
          <a:p>
            <a:pPr lvl="1"/>
            <a:r>
              <a:rPr lang="en-US" altLang="zh-CN" dirty="0" err="1"/>
              <a:t>MetroWerks</a:t>
            </a:r>
            <a:r>
              <a:rPr lang="zh-CN" altLang="zh-CN" dirty="0"/>
              <a:t>公司推出的嵌入式软件分析工具，支持对运行时嵌入式软件的精确分析</a:t>
            </a:r>
            <a:r>
              <a:rPr lang="zh-CN" altLang="en-US" dirty="0"/>
              <a:t>；</a:t>
            </a:r>
            <a:endParaRPr lang="en-US" altLang="zh-CN" dirty="0"/>
          </a:p>
          <a:p>
            <a:pPr lvl="1"/>
            <a:r>
              <a:rPr lang="zh-CN" altLang="zh-CN" dirty="0"/>
              <a:t>也采用了目标软件插桩的方式。不同的是，</a:t>
            </a:r>
            <a:r>
              <a:rPr lang="en-US" altLang="zh-CN" dirty="0" err="1"/>
              <a:t>CodeTEST</a:t>
            </a:r>
            <a:r>
              <a:rPr lang="zh-CN" altLang="zh-CN" dirty="0"/>
              <a:t>既可以在宿主机直接进行软件测试，也可以通过硬件（</a:t>
            </a:r>
            <a:r>
              <a:rPr lang="en-US" altLang="zh-CN" dirty="0" err="1"/>
              <a:t>CodeTEST</a:t>
            </a:r>
            <a:r>
              <a:rPr lang="zh-CN" altLang="zh-CN" dirty="0"/>
              <a:t>探测器）方式连接到目标系统，在嵌入式软件的实际运行过程中进行测试。</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25</a:t>
            </a:fld>
            <a:endParaRPr lang="zh-CN" altLang="en-US" dirty="0"/>
          </a:p>
        </p:txBody>
      </p:sp>
      <p:pic>
        <p:nvPicPr>
          <p:cNvPr id="6" name="图片 5"/>
          <p:cNvPicPr>
            <a:picLocks noChangeAspect="1"/>
          </p:cNvPicPr>
          <p:nvPr/>
        </p:nvPicPr>
        <p:blipFill>
          <a:blip r:embed="rId2"/>
          <a:stretch>
            <a:fillRect/>
          </a:stretch>
        </p:blipFill>
        <p:spPr>
          <a:xfrm>
            <a:off x="1263013" y="4089463"/>
            <a:ext cx="6962775" cy="1952625"/>
          </a:xfrm>
          <a:prstGeom prst="rect">
            <a:avLst/>
          </a:prstGeom>
        </p:spPr>
      </p:pic>
    </p:spTree>
    <p:extLst>
      <p:ext uri="{BB962C8B-B14F-4D97-AF65-F5344CB8AC3E}">
        <p14:creationId xmlns:p14="http://schemas.microsoft.com/office/powerpoint/2010/main" val="675063573"/>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26</a:t>
            </a:fld>
            <a:endParaRPr lang="zh-CN" altLang="en-US" dirty="0"/>
          </a:p>
        </p:txBody>
      </p:sp>
      <p:sp>
        <p:nvSpPr>
          <p:cNvPr id="5" name="内容占位符 2"/>
          <p:cNvSpPr txBox="1">
            <a:spLocks/>
          </p:cNvSpPr>
          <p:nvPr/>
        </p:nvSpPr>
        <p:spPr>
          <a:xfrm>
            <a:off x="2468879" y="2691442"/>
            <a:ext cx="6174105" cy="3595064"/>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ts val="3000"/>
              </a:lnSpc>
              <a:buNone/>
            </a:pPr>
            <a:r>
              <a:rPr lang="en-US" altLang="zh-CN" sz="2800" dirty="0"/>
              <a:t>11.3 </a:t>
            </a:r>
            <a:r>
              <a:rPr lang="zh-CN" altLang="en-US" sz="2800" dirty="0"/>
              <a:t>系统仿真验证技术</a:t>
            </a:r>
            <a:endParaRPr lang="zh-CN" altLang="en-US" dirty="0"/>
          </a:p>
        </p:txBody>
      </p:sp>
    </p:spTree>
    <p:extLst>
      <p:ext uri="{BB962C8B-B14F-4D97-AF65-F5344CB8AC3E}">
        <p14:creationId xmlns:p14="http://schemas.microsoft.com/office/powerpoint/2010/main" val="3753285003"/>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仿真是对现实系统某一层次抽象属性的建模和模仿，是对现实系统某些属性的逼近</a:t>
            </a:r>
            <a:r>
              <a:rPr lang="zh-CN" altLang="en-US" dirty="0"/>
              <a:t>；</a:t>
            </a:r>
            <a:endParaRPr lang="en-US" altLang="zh-CN" dirty="0"/>
          </a:p>
          <a:p>
            <a:r>
              <a:rPr lang="zh-CN" altLang="zh-CN" dirty="0"/>
              <a:t>计算机仿真的大规模发展起源于二战中采用蒙特</a:t>
            </a:r>
            <a:r>
              <a:rPr lang="en-US" altLang="zh-CN" dirty="0"/>
              <a:t>·</a:t>
            </a:r>
            <a:r>
              <a:rPr lang="zh-CN" altLang="zh-CN" dirty="0"/>
              <a:t>卡罗方法对核爆炸的模拟，也称为计算机模拟</a:t>
            </a:r>
            <a:r>
              <a:rPr lang="zh-CN" altLang="en-US" dirty="0"/>
              <a:t>；</a:t>
            </a:r>
            <a:endParaRPr lang="en-US" altLang="zh-CN" dirty="0"/>
          </a:p>
          <a:p>
            <a:r>
              <a:rPr lang="zh-CN" altLang="zh-CN" dirty="0"/>
              <a:t>高效、安全、受环境条件约束少、可改变时间比例、使用方便等优点，计算机仿真技术应用</a:t>
            </a:r>
            <a:r>
              <a:rPr lang="zh-CN" altLang="en-US" dirty="0"/>
              <a:t>日益</a:t>
            </a:r>
            <a:r>
              <a:rPr lang="zh-CN" altLang="zh-CN" dirty="0"/>
              <a:t>广泛</a:t>
            </a:r>
            <a:r>
              <a:rPr lang="zh-CN" altLang="en-US" dirty="0"/>
              <a:t>；</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27</a:t>
            </a:fld>
            <a:endParaRPr lang="zh-CN" altLang="en-US" dirty="0"/>
          </a:p>
        </p:txBody>
      </p:sp>
    </p:spTree>
    <p:extLst>
      <p:ext uri="{BB962C8B-B14F-4D97-AF65-F5344CB8AC3E}">
        <p14:creationId xmlns:p14="http://schemas.microsoft.com/office/powerpoint/2010/main" val="1206872302"/>
      </p:ext>
    </p:extLst>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(1)</a:t>
            </a:r>
            <a:r>
              <a:rPr lang="zh-CN" altLang="zh-CN" sz="2400" dirty="0"/>
              <a:t>计算机仿真方法及其原理</a:t>
            </a:r>
            <a:endParaRPr lang="zh-CN" altLang="en-US" sz="2400" dirty="0"/>
          </a:p>
        </p:txBody>
      </p:sp>
      <p:sp>
        <p:nvSpPr>
          <p:cNvPr id="3" name="内容占位符 2"/>
          <p:cNvSpPr>
            <a:spLocks noGrp="1"/>
          </p:cNvSpPr>
          <p:nvPr>
            <p:ph idx="1"/>
          </p:nvPr>
        </p:nvSpPr>
        <p:spPr/>
        <p:txBody>
          <a:bodyPr/>
          <a:lstStyle/>
          <a:p>
            <a:r>
              <a:rPr lang="zh-CN" altLang="zh-CN" b="1" dirty="0"/>
              <a:t>纯模型仿真</a:t>
            </a:r>
            <a:endParaRPr lang="zh-CN" altLang="zh-CN" dirty="0"/>
          </a:p>
          <a:p>
            <a:pPr lvl="1"/>
            <a:r>
              <a:rPr lang="zh-CN" altLang="zh-CN" dirty="0"/>
              <a:t>也称模型在线仿真（</a:t>
            </a:r>
            <a:r>
              <a:rPr lang="en-US" altLang="zh-CN" dirty="0"/>
              <a:t>Model-In-the-Loop simulation</a:t>
            </a:r>
            <a:r>
              <a:rPr lang="zh-CN" altLang="zh-CN" dirty="0"/>
              <a:t>，</a:t>
            </a:r>
            <a:r>
              <a:rPr lang="en-US" altLang="zh-CN" dirty="0"/>
              <a:t>MIL</a:t>
            </a:r>
            <a:r>
              <a:rPr lang="zh-CN" altLang="zh-CN" dirty="0"/>
              <a:t>），是一种基于纯粹数学模型的仿真验证技术。</a:t>
            </a:r>
            <a:endParaRPr lang="en-US" altLang="zh-CN" dirty="0"/>
          </a:p>
          <a:p>
            <a:pPr lvl="1"/>
            <a:r>
              <a:rPr lang="zh-CN" altLang="zh-CN" dirty="0"/>
              <a:t>核心思想</a:t>
            </a:r>
            <a:r>
              <a:rPr lang="zh-CN" altLang="en-US" dirty="0"/>
              <a:t>：</a:t>
            </a:r>
            <a:r>
              <a:rPr lang="zh-CN" altLang="zh-CN" dirty="0"/>
              <a:t>根据目标系统的需求与特征建立一个完整的数学模型，进而在计算机上运行模型并获取响应的运行结果。</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28</a:t>
            </a:fld>
            <a:endParaRPr lang="zh-CN" altLang="en-US" dirty="0"/>
          </a:p>
        </p:txBody>
      </p:sp>
      <p:pic>
        <p:nvPicPr>
          <p:cNvPr id="6" name="图片 5"/>
          <p:cNvPicPr>
            <a:picLocks noChangeAspect="1"/>
          </p:cNvPicPr>
          <p:nvPr/>
        </p:nvPicPr>
        <p:blipFill>
          <a:blip r:embed="rId2"/>
          <a:stretch>
            <a:fillRect/>
          </a:stretch>
        </p:blipFill>
        <p:spPr>
          <a:xfrm>
            <a:off x="1169034" y="3886200"/>
            <a:ext cx="6958857" cy="1821362"/>
          </a:xfrm>
          <a:prstGeom prst="rect">
            <a:avLst/>
          </a:prstGeom>
        </p:spPr>
      </p:pic>
    </p:spTree>
    <p:extLst>
      <p:ext uri="{BB962C8B-B14F-4D97-AF65-F5344CB8AC3E}">
        <p14:creationId xmlns:p14="http://schemas.microsoft.com/office/powerpoint/2010/main" val="3126883115"/>
      </p:ext>
    </p:extLst>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29</a:t>
            </a:fld>
            <a:endParaRPr lang="zh-CN" altLang="en-US" dirty="0"/>
          </a:p>
        </p:txBody>
      </p:sp>
      <p:pic>
        <p:nvPicPr>
          <p:cNvPr id="5" name="图片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88" y="806590"/>
            <a:ext cx="5495544" cy="2406266"/>
          </a:xfrm>
          <a:prstGeom prst="rect">
            <a:avLst/>
          </a:prstGeom>
          <a:noFill/>
          <a:ln>
            <a:noFill/>
          </a:ln>
        </p:spPr>
      </p:pic>
      <p:pic>
        <p:nvPicPr>
          <p:cNvPr id="6" name="图片 5" descr="C:\Users\Clement.ZHANG\AppData\Local\Microsoft\Windows\INetCache\Content.Word\CITS SIMU UI.PNG"/>
          <p:cNvPicPr/>
          <p:nvPr/>
        </p:nvPicPr>
        <p:blipFill rotWithShape="1">
          <a:blip r:embed="rId3" cstate="print">
            <a:extLst>
              <a:ext uri="{28A0092B-C50C-407E-A947-70E740481C1C}">
                <a14:useLocalDpi xmlns:a14="http://schemas.microsoft.com/office/drawing/2010/main" val="0"/>
              </a:ext>
            </a:extLst>
          </a:blip>
          <a:srcRect t="2246"/>
          <a:stretch/>
        </p:blipFill>
        <p:spPr bwMode="auto">
          <a:xfrm>
            <a:off x="3582733" y="3364992"/>
            <a:ext cx="5060251" cy="332353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1111554"/>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a:t>
            </a:fld>
            <a:endParaRPr lang="zh-CN" altLang="en-US" dirty="0"/>
          </a:p>
        </p:txBody>
      </p:sp>
      <p:sp>
        <p:nvSpPr>
          <p:cNvPr id="5" name="内容占位符 2"/>
          <p:cNvSpPr txBox="1">
            <a:spLocks/>
          </p:cNvSpPr>
          <p:nvPr/>
        </p:nvSpPr>
        <p:spPr>
          <a:xfrm>
            <a:off x="2468879" y="2691442"/>
            <a:ext cx="6174105" cy="3595064"/>
          </a:xfrm>
          <a:prstGeom prst="rect">
            <a:avLst/>
          </a:prstGeom>
        </p:spPr>
        <p:txBody>
          <a:bodyPr vert="horz" lIns="91440" tIns="45720" rIns="91440" bIns="45720" rtlCol="0">
            <a:normAutofit/>
          </a:bodyPr>
          <a:lstStyle>
            <a:lvl1pPr marL="342906" indent="-342906" algn="just" defTabSz="457207"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62" indent="-285755" algn="just" defTabSz="457207"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20" indent="-228604" algn="just" defTabSz="457207"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27"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800" b="0" i="0" kern="1200">
                <a:solidFill>
                  <a:srgbClr val="00B050"/>
                </a:solidFill>
                <a:latin typeface="+mj-lt"/>
                <a:ea typeface="+mj-ea"/>
                <a:cs typeface="+mj-cs"/>
              </a:defRPr>
            </a:lvl4pPr>
            <a:lvl5pPr marL="2057434" indent="-228604" algn="just" defTabSz="457207" rtl="0" eaLnBrk="1" latinLnBrk="0" hangingPunct="1">
              <a:lnSpc>
                <a:spcPts val="2800"/>
              </a:lnSpc>
              <a:spcBef>
                <a:spcPts val="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lnSpc>
                <a:spcPts val="3000"/>
              </a:lnSpc>
              <a:buFont typeface="Wingdings" panose="05000000000000000000" pitchFamily="2" charset="2"/>
              <a:buNone/>
            </a:pPr>
            <a:r>
              <a:rPr lang="en-US" altLang="zh-CN" sz="2800" dirty="0"/>
              <a:t>11.1 </a:t>
            </a:r>
            <a:r>
              <a:rPr lang="zh-CN" altLang="zh-CN" sz="2800" dirty="0"/>
              <a:t>嵌入式软件</a:t>
            </a:r>
            <a:r>
              <a:rPr lang="zh-CN" altLang="en-US" sz="2800" dirty="0"/>
              <a:t>调试</a:t>
            </a:r>
            <a:endParaRPr lang="zh-CN" altLang="en-US" dirty="0"/>
          </a:p>
        </p:txBody>
      </p:sp>
    </p:spTree>
    <p:extLst>
      <p:ext uri="{BB962C8B-B14F-4D97-AF65-F5344CB8AC3E}">
        <p14:creationId xmlns:p14="http://schemas.microsoft.com/office/powerpoint/2010/main" val="3120157311"/>
      </p:ext>
    </p:extLst>
  </p:cSld>
  <p:clrMapOvr>
    <a:masterClrMapping/>
  </p:clrMapOvr>
  <p:transition spd="med">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b="1" dirty="0"/>
              <a:t>纯数字仿真</a:t>
            </a:r>
            <a:endParaRPr lang="en-US" altLang="zh-CN" b="1" dirty="0"/>
          </a:p>
          <a:p>
            <a:pPr lvl="1"/>
            <a:r>
              <a:rPr lang="zh-CN" altLang="zh-CN" dirty="0"/>
              <a:t>也称为纯软件仿真、软件在线仿真（</a:t>
            </a:r>
            <a:r>
              <a:rPr lang="en-US" altLang="zh-CN" dirty="0"/>
              <a:t>Software-In-the-Loop simulation</a:t>
            </a:r>
            <a:r>
              <a:rPr lang="zh-CN" altLang="zh-CN" dirty="0"/>
              <a:t>，</a:t>
            </a:r>
            <a:r>
              <a:rPr lang="en-US" altLang="zh-CN" dirty="0"/>
              <a:t>SIL</a:t>
            </a:r>
            <a:r>
              <a:rPr lang="zh-CN" altLang="zh-CN" dirty="0"/>
              <a:t>），是将所开发的嵌入式软件与仿真物理世界的数学模型软件进行合并，在计算机内部进行模拟运行的验证方法。</a:t>
            </a:r>
            <a:endParaRPr lang="en-US" altLang="zh-CN" dirty="0"/>
          </a:p>
          <a:p>
            <a:r>
              <a:rPr lang="zh-CN" altLang="zh-CN" b="1" dirty="0"/>
              <a:t>处理机在线仿真</a:t>
            </a:r>
            <a:endParaRPr lang="en-US" altLang="zh-CN" b="1" dirty="0"/>
          </a:p>
          <a:p>
            <a:pPr lvl="1"/>
            <a:r>
              <a:rPr lang="zh-CN" altLang="zh-CN" dirty="0"/>
              <a:t>处理机在线仿真（</a:t>
            </a:r>
            <a:r>
              <a:rPr lang="en-US" altLang="zh-CN" dirty="0"/>
              <a:t>Processor-In-the-Loop simulation</a:t>
            </a:r>
            <a:r>
              <a:rPr lang="zh-CN" altLang="zh-CN" dirty="0"/>
              <a:t>，</a:t>
            </a:r>
            <a:r>
              <a:rPr lang="en-US" altLang="zh-CN" dirty="0"/>
              <a:t>PIL</a:t>
            </a:r>
            <a:r>
              <a:rPr lang="zh-CN" altLang="zh-CN" dirty="0"/>
              <a:t>）就是在嵌入式系统硬件上运行所开发的嵌入式软件，进而通过</a:t>
            </a:r>
            <a:r>
              <a:rPr lang="en-US" altLang="zh-CN" dirty="0"/>
              <a:t>I/O</a:t>
            </a:r>
            <a:r>
              <a:rPr lang="zh-CN" altLang="zh-CN" dirty="0"/>
              <a:t>模型、装置模型进行系统运行仿真的方法</a:t>
            </a:r>
            <a:r>
              <a:rPr lang="zh-CN" altLang="en-US" dirty="0"/>
              <a:t>；</a:t>
            </a:r>
            <a:endParaRPr lang="en-US" altLang="zh-CN"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30</a:t>
            </a:fld>
            <a:endParaRPr lang="zh-CN" altLang="en-US"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0260" y="4745736"/>
            <a:ext cx="3395091" cy="2015943"/>
          </a:xfrm>
          <a:prstGeom prst="rect">
            <a:avLst/>
          </a:prstGeom>
          <a:noFill/>
          <a:ln>
            <a:noFill/>
          </a:ln>
        </p:spPr>
      </p:pic>
    </p:spTree>
    <p:extLst>
      <p:ext uri="{BB962C8B-B14F-4D97-AF65-F5344CB8AC3E}">
        <p14:creationId xmlns:p14="http://schemas.microsoft.com/office/powerpoint/2010/main" val="1663206676"/>
      </p:ext>
    </p:extLst>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b="1" dirty="0"/>
              <a:t>半物理仿真</a:t>
            </a:r>
            <a:endParaRPr lang="en-US" altLang="zh-CN" b="1" dirty="0"/>
          </a:p>
          <a:p>
            <a:pPr lvl="1"/>
            <a:r>
              <a:rPr lang="zh-CN" altLang="zh-CN" dirty="0"/>
              <a:t>硬件在线仿真（</a:t>
            </a:r>
            <a:r>
              <a:rPr lang="en-US" altLang="zh-CN" dirty="0"/>
              <a:t>Hardware-In-the-Loop simulation</a:t>
            </a:r>
            <a:r>
              <a:rPr lang="zh-CN" altLang="zh-CN" dirty="0"/>
              <a:t>，</a:t>
            </a:r>
            <a:r>
              <a:rPr lang="en-US" altLang="zh-CN" dirty="0"/>
              <a:t>HIL</a:t>
            </a:r>
            <a:r>
              <a:rPr lang="zh-CN" altLang="zh-CN" dirty="0"/>
              <a:t>或</a:t>
            </a:r>
            <a:r>
              <a:rPr lang="en-US" altLang="zh-CN" dirty="0"/>
              <a:t>HWIL</a:t>
            </a:r>
            <a:r>
              <a:rPr lang="zh-CN" altLang="zh-CN" dirty="0"/>
              <a:t>），也称半物理仿真、半数字仿真等，则主要是在研发后期对整个嵌入式应用进行系统性的验证，尤其适合于复杂嵌入式实时系统的开发、测试。</a:t>
            </a:r>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31</a:t>
            </a:fld>
            <a:endParaRPr lang="zh-CN" altLang="en-US" dirty="0"/>
          </a:p>
        </p:txBody>
      </p:sp>
      <p:pic>
        <p:nvPicPr>
          <p:cNvPr id="7" name="图片 6"/>
          <p:cNvPicPr>
            <a:picLocks noChangeAspect="1"/>
          </p:cNvPicPr>
          <p:nvPr/>
        </p:nvPicPr>
        <p:blipFill>
          <a:blip r:embed="rId2"/>
          <a:stretch>
            <a:fillRect/>
          </a:stretch>
        </p:blipFill>
        <p:spPr>
          <a:xfrm>
            <a:off x="2127631" y="3655972"/>
            <a:ext cx="5242433" cy="2103069"/>
          </a:xfrm>
          <a:prstGeom prst="rect">
            <a:avLst/>
          </a:prstGeom>
        </p:spPr>
      </p:pic>
    </p:spTree>
    <p:extLst>
      <p:ext uri="{BB962C8B-B14F-4D97-AF65-F5344CB8AC3E}">
        <p14:creationId xmlns:p14="http://schemas.microsoft.com/office/powerpoint/2010/main" val="504616257"/>
      </p:ext>
    </p:extLst>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(2) </a:t>
            </a:r>
            <a:r>
              <a:rPr lang="zh-CN" altLang="zh-CN" sz="2400" dirty="0"/>
              <a:t>可视化技术</a:t>
            </a:r>
            <a:br>
              <a:rPr lang="en-US" altLang="zh-CN" dirty="0"/>
            </a:br>
            <a:endParaRPr lang="zh-CN" altLang="en-US" dirty="0"/>
          </a:p>
        </p:txBody>
      </p:sp>
      <p:sp>
        <p:nvSpPr>
          <p:cNvPr id="3" name="内容占位符 2"/>
          <p:cNvSpPr>
            <a:spLocks noGrp="1"/>
          </p:cNvSpPr>
          <p:nvPr>
            <p:ph idx="1"/>
          </p:nvPr>
        </p:nvSpPr>
        <p:spPr/>
        <p:txBody>
          <a:bodyPr/>
          <a:lstStyle/>
          <a:p>
            <a:r>
              <a:rPr lang="zh-CN" altLang="zh-CN" dirty="0"/>
              <a:t>可视化是计算机仿真的重要辅助技术。采用可视化方法，可以以图形、图像方式生动地呈现系统仿真运行过程中的数据和结果，或者以虚拟现实方式实时地“还原”出物理世界中的复杂运行场景，从而使开发者非常直观地观察系统的运行过程和结果。</a:t>
            </a:r>
            <a:endParaRPr lang="en-US" altLang="zh-CN" dirty="0"/>
          </a:p>
          <a:p>
            <a:endParaRPr lang="en-US" altLang="zh-CN" dirty="0"/>
          </a:p>
          <a:p>
            <a:r>
              <a:rPr lang="en-US" altLang="zh-CN" dirty="0"/>
              <a:t>LabVIEW</a:t>
            </a:r>
          </a:p>
          <a:p>
            <a:r>
              <a:rPr lang="zh-CN" altLang="zh-CN" dirty="0"/>
              <a:t>虚拟现实技术（</a:t>
            </a:r>
            <a:r>
              <a:rPr lang="en-US" altLang="zh-CN" dirty="0"/>
              <a:t>Virtual Reality</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32</a:t>
            </a:fld>
            <a:endParaRPr lang="zh-CN" altLang="en-US" dirty="0"/>
          </a:p>
        </p:txBody>
      </p:sp>
      <p:pic>
        <p:nvPicPr>
          <p:cNvPr id="8" name="图片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7590" y="3172969"/>
            <a:ext cx="2581274" cy="1548066"/>
          </a:xfrm>
          <a:prstGeom prst="rect">
            <a:avLst/>
          </a:prstGeom>
          <a:noFill/>
          <a:ln>
            <a:noFill/>
          </a:ln>
        </p:spPr>
      </p:pic>
      <p:pic>
        <p:nvPicPr>
          <p:cNvPr id="9" name="图片 8" descr="http://3.bp.blogspot.com/-7wBErO09Xio/U8ZTBEXDdwI/AAAAAAAAHSM/SFI82btGLO4/s1600/Screen+Shot+2014-07-16+at+12.24.34.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7588" y="4781556"/>
            <a:ext cx="2581275" cy="1664963"/>
          </a:xfrm>
          <a:prstGeom prst="rect">
            <a:avLst/>
          </a:prstGeom>
          <a:noFill/>
          <a:ln>
            <a:noFill/>
          </a:ln>
        </p:spPr>
      </p:pic>
      <p:pic>
        <p:nvPicPr>
          <p:cNvPr id="2050" name="Picture 2" descr="图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9180" y="4217020"/>
            <a:ext cx="3797173" cy="2229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206980"/>
      </p:ext>
    </p:extLst>
  </p:cSld>
  <p:clrMapOvr>
    <a:masterClrMapping/>
  </p:clrMapOvr>
  <p:transition spd="med">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小结</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33</a:t>
            </a:fld>
            <a:endParaRPr lang="zh-CN" altLang="en-US" dirty="0"/>
          </a:p>
        </p:txBody>
      </p:sp>
    </p:spTree>
    <p:extLst>
      <p:ext uri="{BB962C8B-B14F-4D97-AF65-F5344CB8AC3E}">
        <p14:creationId xmlns:p14="http://schemas.microsoft.com/office/powerpoint/2010/main" val="3391282080"/>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00000"/>
              </a:lnSpc>
            </a:pPr>
            <a:r>
              <a:rPr lang="zh-CN" altLang="zh-CN" dirty="0"/>
              <a:t>软件调试是软件开发人员在开发过程中对所编写代码进行的验证。</a:t>
            </a:r>
            <a:endParaRPr lang="en-US" altLang="zh-CN" dirty="0"/>
          </a:p>
          <a:p>
            <a:pPr>
              <a:lnSpc>
                <a:spcPct val="100000"/>
              </a:lnSpc>
            </a:pPr>
            <a:r>
              <a:rPr lang="zh-CN" altLang="zh-CN" dirty="0"/>
              <a:t>嵌入式软件的开发环境和运行环境分布在不同平台</a:t>
            </a:r>
            <a:r>
              <a:rPr lang="zh-CN" altLang="en-US" dirty="0"/>
              <a:t>，</a:t>
            </a:r>
            <a:r>
              <a:rPr lang="zh-CN" altLang="zh-CN" dirty="0"/>
              <a:t>通常采用远程调试方式</a:t>
            </a:r>
            <a:r>
              <a:rPr lang="zh-CN" altLang="en-US" dirty="0"/>
              <a:t>。</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a:t>
            </a:fld>
            <a:endParaRPr lang="zh-CN" altLang="en-US" dirty="0"/>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2848069" y="3790229"/>
            <a:ext cx="3168684" cy="2079266"/>
          </a:xfrm>
          <a:prstGeom prst="rect">
            <a:avLst/>
          </a:prstGeom>
        </p:spPr>
      </p:pic>
    </p:spTree>
    <p:extLst>
      <p:ext uri="{BB962C8B-B14F-4D97-AF65-F5344CB8AC3E}">
        <p14:creationId xmlns:p14="http://schemas.microsoft.com/office/powerpoint/2010/main" val="2055330893"/>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640080"/>
            <a:ext cx="7055380" cy="482283"/>
          </a:xfrm>
        </p:spPr>
        <p:txBody>
          <a:bodyPr/>
          <a:lstStyle/>
          <a:p>
            <a:r>
              <a:rPr lang="en-US" altLang="zh-CN" sz="2400" dirty="0"/>
              <a:t>(1) </a:t>
            </a:r>
            <a:r>
              <a:rPr lang="zh-CN" altLang="zh-CN" sz="2400" dirty="0"/>
              <a:t>基于宿主机的调试</a:t>
            </a:r>
            <a:endParaRPr lang="zh-CN" altLang="en-US" sz="2400" dirty="0"/>
          </a:p>
        </p:txBody>
      </p:sp>
      <p:sp>
        <p:nvSpPr>
          <p:cNvPr id="3" name="内容占位符 2"/>
          <p:cNvSpPr>
            <a:spLocks noGrp="1"/>
          </p:cNvSpPr>
          <p:nvPr>
            <p:ph idx="1"/>
          </p:nvPr>
        </p:nvSpPr>
        <p:spPr/>
        <p:txBody>
          <a:bodyPr/>
          <a:lstStyle/>
          <a:p>
            <a:r>
              <a:rPr lang="zh-CN" altLang="en-US" dirty="0"/>
              <a:t>高级语言的可移植性、算法的硬件无关性；</a:t>
            </a:r>
            <a:endParaRPr lang="en-US" altLang="zh-CN" dirty="0"/>
          </a:p>
          <a:p>
            <a:r>
              <a:rPr lang="zh-CN" altLang="zh-CN" dirty="0"/>
              <a:t>目标机硬件相关的代码无法直接在宿主机上运行</a:t>
            </a:r>
            <a:r>
              <a:rPr lang="zh-CN" altLang="en-US" dirty="0"/>
              <a:t>，</a:t>
            </a:r>
            <a:r>
              <a:rPr lang="zh-CN" altLang="zh-CN" dirty="0"/>
              <a:t>但</a:t>
            </a:r>
            <a:r>
              <a:rPr lang="zh-CN" altLang="en-US" dirty="0"/>
              <a:t>若</a:t>
            </a:r>
            <a:r>
              <a:rPr lang="zh-CN" altLang="zh-CN" dirty="0"/>
              <a:t>让宿主机识别并执行目标平台指令，宿主机就可以执行这些硬件相关代码</a:t>
            </a:r>
            <a:r>
              <a:rPr lang="zh-CN" altLang="en-US" dirty="0"/>
              <a:t>；</a:t>
            </a:r>
            <a:endParaRPr lang="en-US" altLang="zh-CN" dirty="0"/>
          </a:p>
          <a:p>
            <a:endParaRPr lang="en-US" altLang="zh-CN" dirty="0"/>
          </a:p>
          <a:p>
            <a:r>
              <a:rPr lang="zh-CN" altLang="zh-CN" dirty="0"/>
              <a:t>指令集模拟器（</a:t>
            </a:r>
            <a:r>
              <a:rPr lang="en-US" altLang="zh-CN" dirty="0"/>
              <a:t>ISS</a:t>
            </a:r>
            <a:r>
              <a:rPr lang="zh-CN" altLang="zh-CN" dirty="0"/>
              <a:t>）</a:t>
            </a:r>
            <a:r>
              <a:rPr lang="zh-CN" altLang="en-US" dirty="0"/>
              <a:t>：</a:t>
            </a:r>
            <a:r>
              <a:rPr lang="zh-CN" altLang="zh-CN" dirty="0"/>
              <a:t>利用软件来模拟目标嵌入式硬件指令系统，可以识别并解释执行目标处理器的指令。</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5</a:t>
            </a:fld>
            <a:endParaRPr lang="zh-CN" altLang="en-US" dirty="0"/>
          </a:p>
        </p:txBody>
      </p:sp>
      <p:pic>
        <p:nvPicPr>
          <p:cNvPr id="7" name="图片 6"/>
          <p:cNvPicPr>
            <a:picLocks noChangeAspect="1"/>
          </p:cNvPicPr>
          <p:nvPr/>
        </p:nvPicPr>
        <p:blipFill>
          <a:blip r:embed="rId2"/>
          <a:stretch>
            <a:fillRect/>
          </a:stretch>
        </p:blipFill>
        <p:spPr>
          <a:xfrm>
            <a:off x="2200275" y="4179760"/>
            <a:ext cx="5200650" cy="2009775"/>
          </a:xfrm>
          <a:prstGeom prst="rect">
            <a:avLst/>
          </a:prstGeom>
        </p:spPr>
      </p:pic>
    </p:spTree>
    <p:extLst>
      <p:ext uri="{BB962C8B-B14F-4D97-AF65-F5344CB8AC3E}">
        <p14:creationId xmlns:p14="http://schemas.microsoft.com/office/powerpoint/2010/main" val="3220034623"/>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指令级</a:t>
            </a:r>
            <a:r>
              <a:rPr lang="en-US" altLang="zh-CN" dirty="0" err="1"/>
              <a:t>SkyEye</a:t>
            </a:r>
            <a:r>
              <a:rPr lang="zh-CN" altLang="zh-CN" dirty="0"/>
              <a:t>模拟器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ARM</a:t>
            </a:r>
            <a:r>
              <a:rPr lang="zh-CN" altLang="zh-CN" dirty="0"/>
              <a:t>固定虚拟平台（</a:t>
            </a:r>
            <a:r>
              <a:rPr lang="en-US" altLang="zh-CN" dirty="0"/>
              <a:t>FVP</a:t>
            </a:r>
            <a:r>
              <a:rPr lang="zh-CN" altLang="zh-CN" dirty="0"/>
              <a:t>）</a:t>
            </a:r>
            <a:endParaRPr lang="en-US" altLang="zh-CN" dirty="0"/>
          </a:p>
          <a:p>
            <a:r>
              <a:rPr lang="en-US" altLang="zh-CN" dirty="0"/>
              <a:t>IMPERAS</a:t>
            </a:r>
            <a:r>
              <a:rPr lang="zh-CN" altLang="zh-CN" dirty="0"/>
              <a:t>开发的</a:t>
            </a:r>
            <a:r>
              <a:rPr lang="en-US" altLang="zh-CN" dirty="0" err="1"/>
              <a:t>OVPsim</a:t>
            </a:r>
            <a:r>
              <a:rPr lang="zh-CN" altLang="zh-CN" dirty="0"/>
              <a:t>模拟软件</a:t>
            </a:r>
            <a:endParaRPr lang="en-US" altLang="zh-CN" dirty="0"/>
          </a:p>
          <a:p>
            <a:r>
              <a:rPr lang="en-US" altLang="zh-CN" dirty="0"/>
              <a:t>T-Kernel/µITRON</a:t>
            </a:r>
            <a:r>
              <a:rPr lang="zh-CN" altLang="zh-CN" dirty="0"/>
              <a:t>模拟器</a:t>
            </a:r>
            <a:r>
              <a:rPr lang="en-US" altLang="zh-CN" dirty="0" err="1"/>
              <a:t>eB</a:t>
            </a:r>
            <a:r>
              <a:rPr lang="en-US" altLang="zh-CN" dirty="0"/>
              <a:t>-SIM</a:t>
            </a:r>
            <a:endParaRPr lang="zh-CN" altLang="zh-CN"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6</a:t>
            </a:fld>
            <a:endParaRPr lang="zh-CN" altLang="en-US" dirty="0"/>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8981" y="1738312"/>
            <a:ext cx="1746885" cy="1735455"/>
          </a:xfrm>
          <a:prstGeom prst="rect">
            <a:avLst/>
          </a:prstGeom>
          <a:noFill/>
          <a:ln>
            <a:noFill/>
          </a:ln>
        </p:spPr>
      </p:pic>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bwMode="auto">
          <a:xfrm>
            <a:off x="4880102" y="1738312"/>
            <a:ext cx="2090420" cy="1732915"/>
          </a:xfrm>
          <a:prstGeom prst="rect">
            <a:avLst/>
          </a:prstGeom>
          <a:noFill/>
          <a:ln>
            <a:noFill/>
          </a:ln>
        </p:spPr>
      </p:pic>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5654917" y="4464791"/>
            <a:ext cx="3122325" cy="2171192"/>
          </a:xfrm>
          <a:prstGeom prst="rect">
            <a:avLst/>
          </a:prstGeom>
          <a:noFill/>
          <a:ln>
            <a:noFill/>
          </a:ln>
        </p:spPr>
      </p:pic>
    </p:spTree>
    <p:extLst>
      <p:ext uri="{BB962C8B-B14F-4D97-AF65-F5344CB8AC3E}">
        <p14:creationId xmlns:p14="http://schemas.microsoft.com/office/powerpoint/2010/main" val="3061344539"/>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612648"/>
            <a:ext cx="7055380" cy="509715"/>
          </a:xfrm>
        </p:spPr>
        <p:txBody>
          <a:bodyPr/>
          <a:lstStyle/>
          <a:p>
            <a:r>
              <a:rPr lang="en-US" altLang="zh-CN" sz="2400" dirty="0"/>
              <a:t>(2) ROM Monitor</a:t>
            </a:r>
            <a:r>
              <a:rPr lang="zh-CN" altLang="zh-CN" sz="2400" dirty="0"/>
              <a:t>软件调试</a:t>
            </a:r>
            <a:endParaRPr lang="zh-CN" altLang="en-US" sz="2400" dirty="0"/>
          </a:p>
        </p:txBody>
      </p:sp>
      <p:sp>
        <p:nvSpPr>
          <p:cNvPr id="3" name="内容占位符 2"/>
          <p:cNvSpPr>
            <a:spLocks noGrp="1"/>
          </p:cNvSpPr>
          <p:nvPr>
            <p:ph idx="1"/>
          </p:nvPr>
        </p:nvSpPr>
        <p:spPr/>
        <p:txBody>
          <a:bodyPr/>
          <a:lstStyle/>
          <a:p>
            <a:r>
              <a:rPr lang="en-US" altLang="zh-CN" dirty="0"/>
              <a:t>Monitor</a:t>
            </a:r>
            <a:r>
              <a:rPr lang="zh-CN" altLang="zh-CN" dirty="0"/>
              <a:t>常常支持脚本执行、寄存器的读写访问、内存内容的读取或修改等操作功能</a:t>
            </a:r>
            <a:r>
              <a:rPr lang="zh-CN" altLang="en-US" dirty="0"/>
              <a:t>；</a:t>
            </a:r>
            <a:endParaRPr lang="en-US" altLang="zh-CN" dirty="0"/>
          </a:p>
          <a:p>
            <a:r>
              <a:rPr lang="en-US" altLang="zh-CN" dirty="0"/>
              <a:t>Monitor</a:t>
            </a:r>
            <a:r>
              <a:rPr lang="zh-CN" altLang="zh-CN" dirty="0"/>
              <a:t>中的这些操作大都采用了中断驱动机制，且支持设置断点和代码的单步跟踪</a:t>
            </a:r>
            <a:r>
              <a:rPr lang="zh-CN" altLang="en-US" dirty="0"/>
              <a:t>；</a:t>
            </a:r>
            <a:endParaRPr lang="en-US" altLang="zh-CN" dirty="0"/>
          </a:p>
          <a:p>
            <a:r>
              <a:rPr lang="zh-CN" altLang="en-US" dirty="0"/>
              <a:t>以</a:t>
            </a:r>
            <a:r>
              <a:rPr lang="en-US" altLang="zh-CN" dirty="0"/>
              <a:t>EST ROM Monitor</a:t>
            </a:r>
            <a:r>
              <a:rPr lang="zh-CN" altLang="en-US" dirty="0"/>
              <a:t>为例</a:t>
            </a:r>
            <a:endParaRPr lang="en-US" altLang="zh-CN" dirty="0"/>
          </a:p>
          <a:p>
            <a:pPr lvl="1"/>
            <a:r>
              <a:rPr lang="zh-CN" altLang="zh-CN" dirty="0"/>
              <a:t>同步异常由基于</a:t>
            </a:r>
            <a:r>
              <a:rPr lang="en-US" altLang="zh-CN" dirty="0"/>
              <a:t>TRAP</a:t>
            </a:r>
            <a:r>
              <a:rPr lang="zh-CN" altLang="zh-CN" dirty="0"/>
              <a:t>指令的程序执行引起，异步异常由外部中断信号引起</a:t>
            </a:r>
            <a:r>
              <a:rPr lang="zh-CN" altLang="en-US" dirty="0"/>
              <a:t>；</a:t>
            </a:r>
            <a:endParaRPr lang="en-US" altLang="zh-CN" dirty="0"/>
          </a:p>
          <a:p>
            <a:pPr lvl="1"/>
            <a:r>
              <a:rPr lang="zh-CN" altLang="zh-CN" dirty="0"/>
              <a:t>异常的处理分为四个步骤：</a:t>
            </a:r>
            <a:endParaRPr lang="en-US" altLang="zh-CN" dirty="0"/>
          </a:p>
          <a:p>
            <a:pPr lvl="2"/>
            <a:r>
              <a:rPr lang="zh-CN" altLang="en-US" dirty="0"/>
              <a:t>状态寄存器的内部复制操作，将监控位置位，处理器进入超级权限模式；</a:t>
            </a:r>
            <a:endParaRPr lang="en-US" altLang="zh-CN" dirty="0"/>
          </a:p>
          <a:p>
            <a:pPr lvl="2"/>
            <a:r>
              <a:rPr lang="zh-CN" altLang="en-US" dirty="0"/>
              <a:t>确定异常的向量号；</a:t>
            </a:r>
            <a:endParaRPr lang="en-US" altLang="zh-CN" dirty="0"/>
          </a:p>
          <a:p>
            <a:pPr lvl="2"/>
            <a:r>
              <a:rPr lang="zh-CN" altLang="en-US" dirty="0"/>
              <a:t>将当前程序计数器</a:t>
            </a:r>
            <a:r>
              <a:rPr lang="en-US" altLang="zh-CN" dirty="0"/>
              <a:t>PC</a:t>
            </a:r>
            <a:r>
              <a:rPr lang="zh-CN" altLang="en-US" dirty="0"/>
              <a:t>和状态寄存器的值压栈；</a:t>
            </a:r>
            <a:endParaRPr lang="en-US" altLang="zh-CN" dirty="0"/>
          </a:p>
          <a:p>
            <a:pPr lvl="2"/>
            <a:r>
              <a:rPr lang="zh-CN" altLang="en-US" dirty="0"/>
              <a:t>从异常向量表中取新的</a:t>
            </a:r>
            <a:r>
              <a:rPr lang="en-US" altLang="zh-CN" dirty="0"/>
              <a:t>PC</a:t>
            </a:r>
            <a:r>
              <a:rPr lang="zh-CN" altLang="en-US" dirty="0"/>
              <a:t>值，</a:t>
            </a:r>
            <a:r>
              <a:rPr lang="en-US" altLang="zh-CN" dirty="0"/>
              <a:t>CPU</a:t>
            </a:r>
            <a:r>
              <a:rPr lang="zh-CN" altLang="en-US" dirty="0"/>
              <a:t>从此处执行。</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7</a:t>
            </a:fld>
            <a:endParaRPr lang="zh-CN" altLang="en-US" dirty="0"/>
          </a:p>
        </p:txBody>
      </p:sp>
      <p:sp>
        <p:nvSpPr>
          <p:cNvPr id="7" name="矩形 6"/>
          <p:cNvSpPr/>
          <p:nvPr/>
        </p:nvSpPr>
        <p:spPr>
          <a:xfrm>
            <a:off x="1609166" y="5917175"/>
            <a:ext cx="6822476" cy="369332"/>
          </a:xfrm>
          <a:prstGeom prst="rect">
            <a:avLst/>
          </a:prstGeom>
          <a:solidFill>
            <a:schemeClr val="accent4">
              <a:lumMod val="50000"/>
            </a:schemeClr>
          </a:solidFill>
        </p:spPr>
        <p:txBody>
          <a:bodyPr wrap="square">
            <a:spAutoFit/>
          </a:bodyPr>
          <a:lstStyle/>
          <a:p>
            <a:r>
              <a:rPr lang="zh-CN" altLang="zh-CN" kern="100" dirty="0">
                <a:latin typeface="Times New Roman" panose="02020603050405020304" pitchFamily="18" charset="0"/>
                <a:cs typeface="Times New Roman" panose="02020603050405020304" pitchFamily="18" charset="0"/>
              </a:rPr>
              <a:t>基于此，就可以实现断点设置和单步跟踪的软件调试功能。</a:t>
            </a:r>
            <a:endParaRPr lang="zh-CN" altLang="en-US" dirty="0"/>
          </a:p>
        </p:txBody>
      </p:sp>
    </p:spTree>
    <p:extLst>
      <p:ext uri="{BB962C8B-B14F-4D97-AF65-F5344CB8AC3E}">
        <p14:creationId xmlns:p14="http://schemas.microsoft.com/office/powerpoint/2010/main" val="348008508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在特定位置设置断点时，</a:t>
            </a:r>
            <a:r>
              <a:rPr lang="en-US" altLang="zh-CN" dirty="0"/>
              <a:t>ROM Monitor</a:t>
            </a:r>
            <a:r>
              <a:rPr lang="zh-CN" altLang="zh-CN" dirty="0"/>
              <a:t>将用一条</a:t>
            </a:r>
            <a:r>
              <a:rPr lang="en-US" altLang="zh-CN" dirty="0"/>
              <a:t>TRAP</a:t>
            </a:r>
            <a:r>
              <a:rPr lang="zh-CN" altLang="zh-CN" dirty="0"/>
              <a:t>指令替代该位置的指令，原指令将被保存到</a:t>
            </a:r>
            <a:r>
              <a:rPr lang="en-US" altLang="zh-CN" dirty="0"/>
              <a:t>Monitor</a:t>
            </a:r>
            <a:r>
              <a:rPr lang="zh-CN" altLang="zh-CN" dirty="0"/>
              <a:t>临时存储区中</a:t>
            </a:r>
            <a:r>
              <a:rPr lang="zh-CN" altLang="en-US" dirty="0"/>
              <a:t>；</a:t>
            </a:r>
            <a:endParaRPr lang="en-US" altLang="zh-CN" dirty="0"/>
          </a:p>
          <a:p>
            <a:r>
              <a:rPr lang="zh-CN" altLang="zh-CN" dirty="0"/>
              <a:t>执行中若遇到</a:t>
            </a:r>
            <a:r>
              <a:rPr lang="en-US" altLang="zh-CN" dirty="0"/>
              <a:t>TRAP</a:t>
            </a:r>
            <a:r>
              <a:rPr lang="zh-CN" altLang="zh-CN" dirty="0"/>
              <a:t>指令，处理器将转入异常处理句柄执行</a:t>
            </a:r>
            <a:r>
              <a:rPr lang="zh-CN" altLang="en-US" dirty="0"/>
              <a:t>；</a:t>
            </a:r>
            <a:r>
              <a:rPr lang="zh-CN" altLang="zh-CN" dirty="0"/>
              <a:t>一旦完成异常处理返回</a:t>
            </a:r>
            <a:r>
              <a:rPr lang="en-US" altLang="zh-CN" dirty="0"/>
              <a:t>Monitor</a:t>
            </a:r>
            <a:r>
              <a:rPr lang="zh-CN" altLang="zh-CN" dirty="0"/>
              <a:t>，处理器将会切换到之前备份过的用户代码指令执行。</a:t>
            </a:r>
            <a:endParaRPr lang="en-US" altLang="zh-CN" dirty="0"/>
          </a:p>
          <a:p>
            <a:endParaRPr lang="en-US" altLang="zh-CN" dirty="0"/>
          </a:p>
          <a:p>
            <a:endParaRPr lang="en-US" altLang="zh-CN" dirty="0"/>
          </a:p>
          <a:p>
            <a:endParaRPr lang="en-US" altLang="zh-CN" dirty="0"/>
          </a:p>
          <a:p>
            <a:r>
              <a:rPr lang="zh-CN" altLang="zh-CN" dirty="0"/>
              <a:t>进而，将功能更强大的</a:t>
            </a:r>
            <a:r>
              <a:rPr lang="en-US" altLang="zh-CN" dirty="0"/>
              <a:t>GDB</a:t>
            </a:r>
            <a:r>
              <a:rPr lang="zh-CN" altLang="zh-CN" dirty="0"/>
              <a:t>等源码级调试器与</a:t>
            </a:r>
            <a:r>
              <a:rPr lang="en-US" altLang="zh-CN" dirty="0"/>
              <a:t>ROM Monitor</a:t>
            </a:r>
            <a:r>
              <a:rPr lang="zh-CN" altLang="zh-CN" dirty="0"/>
              <a:t>相结合，可以构建出功能更为强大的源码级远程调试器。</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8</a:t>
            </a:fld>
            <a:endParaRPr lang="zh-CN" altLang="en-US" dirty="0"/>
          </a:p>
        </p:txBody>
      </p:sp>
    </p:spTree>
    <p:extLst>
      <p:ext uri="{BB962C8B-B14F-4D97-AF65-F5344CB8AC3E}">
        <p14:creationId xmlns:p14="http://schemas.microsoft.com/office/powerpoint/2010/main" val="1427439"/>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9</a:t>
            </a:fld>
            <a:endParaRPr lang="zh-CN" altLang="en-US" dirty="0"/>
          </a:p>
        </p:txBody>
      </p:sp>
      <p:pic>
        <p:nvPicPr>
          <p:cNvPr id="5" name="图片 4"/>
          <p:cNvPicPr>
            <a:picLocks noChangeAspect="1"/>
          </p:cNvPicPr>
          <p:nvPr/>
        </p:nvPicPr>
        <p:blipFill>
          <a:blip r:embed="rId2"/>
          <a:stretch>
            <a:fillRect/>
          </a:stretch>
        </p:blipFill>
        <p:spPr>
          <a:xfrm>
            <a:off x="1338262" y="2105025"/>
            <a:ext cx="6467475" cy="2647950"/>
          </a:xfrm>
          <a:prstGeom prst="rect">
            <a:avLst/>
          </a:prstGeom>
        </p:spPr>
      </p:pic>
    </p:spTree>
    <p:extLst>
      <p:ext uri="{BB962C8B-B14F-4D97-AF65-F5344CB8AC3E}">
        <p14:creationId xmlns:p14="http://schemas.microsoft.com/office/powerpoint/2010/main" val="2191171112"/>
      </p:ext>
    </p:extLst>
  </p:cSld>
  <p:clrMapOvr>
    <a:masterClrMapping/>
  </p:clrMapOvr>
  <p:transition spd="med">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555</TotalTime>
  <Words>1822</Words>
  <Application>Microsoft Office PowerPoint</Application>
  <PresentationFormat>全屏显示(4:3)</PresentationFormat>
  <Paragraphs>170</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宋体</vt:lpstr>
      <vt:lpstr>Arial</vt:lpstr>
      <vt:lpstr>Calibri</vt:lpstr>
      <vt:lpstr>Century Gothic</vt:lpstr>
      <vt:lpstr>Times New Roman</vt:lpstr>
      <vt:lpstr>Wingdings</vt:lpstr>
      <vt:lpstr>Wingdings 3</vt:lpstr>
      <vt:lpstr>离子</vt:lpstr>
      <vt:lpstr>调试、测试与仿真方法</vt:lpstr>
      <vt:lpstr>PowerPoint 演示文稿</vt:lpstr>
      <vt:lpstr>PowerPoint 演示文稿</vt:lpstr>
      <vt:lpstr>PowerPoint 演示文稿</vt:lpstr>
      <vt:lpstr>(1) 基于宿主机的调试</vt:lpstr>
      <vt:lpstr>PowerPoint 演示文稿</vt:lpstr>
      <vt:lpstr>(2) ROM Monitor软件调试</vt:lpstr>
      <vt:lpstr>PowerPoint 演示文稿</vt:lpstr>
      <vt:lpstr>PowerPoint 演示文稿</vt:lpstr>
      <vt:lpstr>(3) ROM仿真器</vt:lpstr>
      <vt:lpstr>(4) ICE在线仿真器</vt:lpstr>
      <vt:lpstr>PowerPoint 演示文稿</vt:lpstr>
      <vt:lpstr>PowerPoint 演示文稿</vt:lpstr>
      <vt:lpstr>(5) JTAG调试</vt:lpstr>
      <vt:lpstr>PowerPoint 演示文稿</vt:lpstr>
      <vt:lpstr>PowerPoint 演示文稿</vt:lpstr>
      <vt:lpstr>PowerPoint 演示文稿</vt:lpstr>
      <vt:lpstr>(1)基本测试方法与指标</vt:lpstr>
      <vt:lpstr>PowerPoint 演示文稿</vt:lpstr>
      <vt:lpstr>PowerPoint 演示文稿</vt:lpstr>
      <vt:lpstr>PowerPoint 演示文稿</vt:lpstr>
      <vt:lpstr>PowerPoint 演示文稿</vt:lpstr>
      <vt:lpstr>(2)测试工具的使用</vt:lpstr>
      <vt:lpstr>PowerPoint 演示文稿</vt:lpstr>
      <vt:lpstr>PowerPoint 演示文稿</vt:lpstr>
      <vt:lpstr>PowerPoint 演示文稿</vt:lpstr>
      <vt:lpstr>PowerPoint 演示文稿</vt:lpstr>
      <vt:lpstr>(1)计算机仿真方法及其原理</vt:lpstr>
      <vt:lpstr>PowerPoint 演示文稿</vt:lpstr>
      <vt:lpstr>PowerPoint 演示文稿</vt:lpstr>
      <vt:lpstr>PowerPoint 演示文稿</vt:lpstr>
      <vt:lpstr>(2) 可视化技术 </vt:lpstr>
      <vt:lpstr>PowerPoint 演示文稿</vt:lpstr>
    </vt:vector>
  </TitlesOfParts>
  <Company>NPU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信息物理融合的智能车优先级 自适应协作模型与方法</dc:title>
  <dc:creator>Clement.ZHANG</dc:creator>
  <cp:lastModifiedBy>L G</cp:lastModifiedBy>
  <cp:revision>184</cp:revision>
  <dcterms:created xsi:type="dcterms:W3CDTF">2016-12-27T01:48:40Z</dcterms:created>
  <dcterms:modified xsi:type="dcterms:W3CDTF">2025-03-10T06:06:45Z</dcterms:modified>
</cp:coreProperties>
</file>