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733" r:id="rId3"/>
    <p:sldId id="744" r:id="rId4"/>
    <p:sldId id="746" r:id="rId5"/>
    <p:sldId id="745" r:id="rId6"/>
    <p:sldId id="783" r:id="rId7"/>
    <p:sldId id="784" r:id="rId8"/>
    <p:sldId id="792" r:id="rId9"/>
    <p:sldId id="785" r:id="rId10"/>
    <p:sldId id="793" r:id="rId11"/>
    <p:sldId id="786" r:id="rId12"/>
    <p:sldId id="782" r:id="rId13"/>
    <p:sldId id="787" r:id="rId14"/>
    <p:sldId id="788" r:id="rId15"/>
    <p:sldId id="789" r:id="rId16"/>
    <p:sldId id="775" r:id="rId17"/>
  </p:sldIdLst>
  <p:sldSz cx="9144000" cy="6858000" type="screen4x3"/>
  <p:notesSz cx="9144000" cy="6858000"/>
  <p:custDataLst>
    <p:tags r:id="rId19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1">
          <p15:clr>
            <a:srgbClr val="A4A3A4"/>
          </p15:clr>
        </p15:guide>
        <p15:guide id="2" pos="22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1907A3"/>
    <a:srgbClr val="2A2A80"/>
    <a:srgbClr val="7E7E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861"/>
        <p:guide pos="22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13004" y="134873"/>
            <a:ext cx="8730995" cy="2750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09955" y="13487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29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47877" y="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874"/>
                </a:moveTo>
                <a:lnTo>
                  <a:pt x="139446" y="134874"/>
                </a:lnTo>
                <a:lnTo>
                  <a:pt x="139446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47877" y="134873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40">
                <a:moveTo>
                  <a:pt x="0" y="0"/>
                </a:moveTo>
                <a:lnTo>
                  <a:pt x="139446" y="0"/>
                </a:lnTo>
                <a:lnTo>
                  <a:pt x="139446" y="141731"/>
                </a:lnTo>
                <a:lnTo>
                  <a:pt x="0" y="141731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74320" y="274320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90">
                <a:moveTo>
                  <a:pt x="0" y="135635"/>
                </a:moveTo>
                <a:lnTo>
                  <a:pt x="137160" y="135635"/>
                </a:lnTo>
                <a:lnTo>
                  <a:pt x="13716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31826" y="136397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29">
                <a:moveTo>
                  <a:pt x="0" y="0"/>
                </a:moveTo>
                <a:lnTo>
                  <a:pt x="140970" y="0"/>
                </a:lnTo>
                <a:lnTo>
                  <a:pt x="140970" y="137922"/>
                </a:lnTo>
                <a:lnTo>
                  <a:pt x="0" y="137922"/>
                </a:lnTo>
                <a:lnTo>
                  <a:pt x="0" y="0"/>
                </a:lnTo>
                <a:close/>
              </a:path>
            </a:pathLst>
          </a:custGeom>
          <a:solidFill>
            <a:srgbClr val="0000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09955" y="271272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29" h="139065">
                <a:moveTo>
                  <a:pt x="0" y="0"/>
                </a:moveTo>
                <a:lnTo>
                  <a:pt x="137922" y="0"/>
                </a:lnTo>
                <a:lnTo>
                  <a:pt x="137922" y="138684"/>
                </a:lnTo>
                <a:lnTo>
                  <a:pt x="0" y="138684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274320" y="409955"/>
            <a:ext cx="137160" cy="136525"/>
          </a:xfrm>
          <a:custGeom>
            <a:avLst/>
            <a:gdLst/>
            <a:ahLst/>
            <a:cxnLst/>
            <a:rect l="l" t="t" r="r" b="b"/>
            <a:pathLst>
              <a:path w="137159" h="136525">
                <a:moveTo>
                  <a:pt x="0" y="0"/>
                </a:moveTo>
                <a:lnTo>
                  <a:pt x="137160" y="0"/>
                </a:lnTo>
                <a:lnTo>
                  <a:pt x="137160" y="136398"/>
                </a:lnTo>
                <a:lnTo>
                  <a:pt x="0" y="136398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640" y="487934"/>
            <a:ext cx="8046719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Parallel Programming – NTHU LSA</a:t>
            </a:r>
            <a:r>
              <a:rPr spc="-135" dirty="0"/>
              <a:t> </a:t>
            </a:r>
            <a:r>
              <a:rPr spc="-5" dirty="0"/>
              <a:t>Lab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Parallel Programming – NTHU LSA</a:t>
            </a:r>
            <a:r>
              <a:rPr spc="-135" dirty="0"/>
              <a:t> </a:t>
            </a:r>
            <a:r>
              <a:rPr spc="-5" dirty="0"/>
              <a:t>Lab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Parallel Programming – NTHU LSA</a:t>
            </a:r>
            <a:r>
              <a:rPr spc="-135" dirty="0"/>
              <a:t> </a:t>
            </a:r>
            <a:r>
              <a:rPr spc="-5" dirty="0"/>
              <a:t>Lab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13004" y="134873"/>
            <a:ext cx="8730995" cy="2750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09955" y="13487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29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47877" y="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874"/>
                </a:moveTo>
                <a:lnTo>
                  <a:pt x="139446" y="134874"/>
                </a:lnTo>
                <a:lnTo>
                  <a:pt x="139446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47877" y="134873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40">
                <a:moveTo>
                  <a:pt x="0" y="0"/>
                </a:moveTo>
                <a:lnTo>
                  <a:pt x="139446" y="0"/>
                </a:lnTo>
                <a:lnTo>
                  <a:pt x="139446" y="141731"/>
                </a:lnTo>
                <a:lnTo>
                  <a:pt x="0" y="141731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74320" y="274320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90">
                <a:moveTo>
                  <a:pt x="0" y="135635"/>
                </a:moveTo>
                <a:lnTo>
                  <a:pt x="137160" y="135635"/>
                </a:lnTo>
                <a:lnTo>
                  <a:pt x="13716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31826" y="136397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29">
                <a:moveTo>
                  <a:pt x="0" y="0"/>
                </a:moveTo>
                <a:lnTo>
                  <a:pt x="140970" y="0"/>
                </a:lnTo>
                <a:lnTo>
                  <a:pt x="140970" y="137922"/>
                </a:lnTo>
                <a:lnTo>
                  <a:pt x="0" y="137922"/>
                </a:lnTo>
                <a:lnTo>
                  <a:pt x="0" y="0"/>
                </a:lnTo>
                <a:close/>
              </a:path>
            </a:pathLst>
          </a:custGeom>
          <a:solidFill>
            <a:srgbClr val="0000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09955" y="271272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29" h="139065">
                <a:moveTo>
                  <a:pt x="0" y="0"/>
                </a:moveTo>
                <a:lnTo>
                  <a:pt x="137922" y="0"/>
                </a:lnTo>
                <a:lnTo>
                  <a:pt x="137922" y="138684"/>
                </a:lnTo>
                <a:lnTo>
                  <a:pt x="0" y="138684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274320" y="409955"/>
            <a:ext cx="137160" cy="136525"/>
          </a:xfrm>
          <a:custGeom>
            <a:avLst/>
            <a:gdLst/>
            <a:ahLst/>
            <a:cxnLst/>
            <a:rect l="l" t="t" r="r" b="b"/>
            <a:pathLst>
              <a:path w="137159" h="136525">
                <a:moveTo>
                  <a:pt x="0" y="0"/>
                </a:moveTo>
                <a:lnTo>
                  <a:pt x="137160" y="0"/>
                </a:lnTo>
                <a:lnTo>
                  <a:pt x="137160" y="136398"/>
                </a:lnTo>
                <a:lnTo>
                  <a:pt x="0" y="136398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Parallel Programming – NTHU LSA</a:t>
            </a:r>
            <a:r>
              <a:rPr spc="-135" dirty="0"/>
              <a:t> </a:t>
            </a:r>
            <a:r>
              <a:rPr spc="-5" dirty="0"/>
              <a:t>Lab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Parallel Programming – NTHU LSA</a:t>
            </a:r>
            <a:r>
              <a:rPr spc="-135" dirty="0"/>
              <a:t> </a:t>
            </a:r>
            <a:r>
              <a:rPr spc="-5" dirty="0"/>
              <a:t>Lab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444" y="347725"/>
            <a:ext cx="8119110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3096" y="1265348"/>
            <a:ext cx="6301105" cy="2631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62247" y="6474164"/>
            <a:ext cx="269494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Parallel Programming – NTHU LSA</a:t>
            </a:r>
            <a:r>
              <a:rPr spc="-135" dirty="0"/>
              <a:t> </a:t>
            </a:r>
            <a:r>
              <a:rPr spc="-5" dirty="0"/>
              <a:t>Lab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65743" y="6439064"/>
            <a:ext cx="254000" cy="31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www.xshell.com/zh/free-for-home-schoo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5052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6023" y="1690877"/>
            <a:ext cx="7428230" cy="2533650"/>
          </a:xfrm>
          <a:custGeom>
            <a:avLst/>
            <a:gdLst/>
            <a:ahLst/>
            <a:cxnLst/>
            <a:rect l="l" t="t" r="r" b="b"/>
            <a:pathLst>
              <a:path w="7428230" h="2533650">
                <a:moveTo>
                  <a:pt x="0" y="2533650"/>
                </a:moveTo>
                <a:lnTo>
                  <a:pt x="7427976" y="2533650"/>
                </a:lnTo>
                <a:lnTo>
                  <a:pt x="7427976" y="0"/>
                </a:lnTo>
                <a:lnTo>
                  <a:pt x="0" y="0"/>
                </a:lnTo>
                <a:lnTo>
                  <a:pt x="0" y="2533650"/>
                </a:lnTo>
                <a:close/>
              </a:path>
            </a:pathLst>
          </a:custGeom>
          <a:solidFill>
            <a:srgbClr val="0000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3023" y="3592829"/>
            <a:ext cx="568960" cy="631825"/>
          </a:xfrm>
          <a:custGeom>
            <a:avLst/>
            <a:gdLst/>
            <a:ahLst/>
            <a:cxnLst/>
            <a:rect l="l" t="t" r="r" b="b"/>
            <a:pathLst>
              <a:path w="568960" h="631825">
                <a:moveTo>
                  <a:pt x="0" y="631698"/>
                </a:moveTo>
                <a:lnTo>
                  <a:pt x="568452" y="631698"/>
                </a:lnTo>
                <a:lnTo>
                  <a:pt x="568452" y="0"/>
                </a:lnTo>
                <a:lnTo>
                  <a:pt x="0" y="0"/>
                </a:lnTo>
                <a:lnTo>
                  <a:pt x="0" y="631698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6023" y="1690877"/>
            <a:ext cx="565785" cy="633730"/>
          </a:xfrm>
          <a:custGeom>
            <a:avLst/>
            <a:gdLst/>
            <a:ahLst/>
            <a:cxnLst/>
            <a:rect l="l" t="t" r="r" b="b"/>
            <a:pathLst>
              <a:path w="565785" h="633730">
                <a:moveTo>
                  <a:pt x="0" y="633222"/>
                </a:moveTo>
                <a:lnTo>
                  <a:pt x="565403" y="633222"/>
                </a:lnTo>
                <a:lnTo>
                  <a:pt x="565403" y="0"/>
                </a:lnTo>
                <a:lnTo>
                  <a:pt x="0" y="0"/>
                </a:lnTo>
                <a:lnTo>
                  <a:pt x="0" y="633222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1427" y="1066800"/>
            <a:ext cx="586105" cy="624205"/>
          </a:xfrm>
          <a:custGeom>
            <a:avLst/>
            <a:gdLst/>
            <a:ahLst/>
            <a:cxnLst/>
            <a:rect l="l" t="t" r="r" b="b"/>
            <a:pathLst>
              <a:path w="586105" h="624205">
                <a:moveTo>
                  <a:pt x="0" y="624077"/>
                </a:moveTo>
                <a:lnTo>
                  <a:pt x="585977" y="624077"/>
                </a:lnTo>
                <a:lnTo>
                  <a:pt x="585977" y="0"/>
                </a:lnTo>
                <a:lnTo>
                  <a:pt x="0" y="0"/>
                </a:lnTo>
                <a:lnTo>
                  <a:pt x="0" y="624077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1475" y="3592829"/>
            <a:ext cx="584835" cy="631825"/>
          </a:xfrm>
          <a:custGeom>
            <a:avLst/>
            <a:gdLst/>
            <a:ahLst/>
            <a:cxnLst/>
            <a:rect l="l" t="t" r="r" b="b"/>
            <a:pathLst>
              <a:path w="584835" h="631825">
                <a:moveTo>
                  <a:pt x="0" y="631698"/>
                </a:moveTo>
                <a:lnTo>
                  <a:pt x="584454" y="631698"/>
                </a:lnTo>
                <a:lnTo>
                  <a:pt x="584454" y="0"/>
                </a:lnTo>
                <a:lnTo>
                  <a:pt x="0" y="0"/>
                </a:lnTo>
                <a:lnTo>
                  <a:pt x="0" y="631698"/>
                </a:lnTo>
                <a:close/>
              </a:path>
            </a:pathLst>
          </a:custGeom>
          <a:solidFill>
            <a:srgbClr val="0000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1427" y="1690877"/>
            <a:ext cx="586105" cy="643255"/>
          </a:xfrm>
          <a:custGeom>
            <a:avLst/>
            <a:gdLst/>
            <a:ahLst/>
            <a:cxnLst/>
            <a:rect l="l" t="t" r="r" b="b"/>
            <a:pathLst>
              <a:path w="586105" h="643255">
                <a:moveTo>
                  <a:pt x="0" y="0"/>
                </a:moveTo>
                <a:lnTo>
                  <a:pt x="585977" y="0"/>
                </a:lnTo>
                <a:lnTo>
                  <a:pt x="585977" y="643127"/>
                </a:lnTo>
                <a:lnTo>
                  <a:pt x="0" y="643127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1475" y="2324100"/>
            <a:ext cx="574675" cy="624205"/>
          </a:xfrm>
          <a:custGeom>
            <a:avLst/>
            <a:gdLst/>
            <a:ahLst/>
            <a:cxnLst/>
            <a:rect l="l" t="t" r="r" b="b"/>
            <a:pathLst>
              <a:path w="574675" h="624205">
                <a:moveTo>
                  <a:pt x="0" y="624077"/>
                </a:moveTo>
                <a:lnTo>
                  <a:pt x="574548" y="624077"/>
                </a:lnTo>
                <a:lnTo>
                  <a:pt x="574548" y="0"/>
                </a:lnTo>
                <a:lnTo>
                  <a:pt x="0" y="0"/>
                </a:lnTo>
                <a:lnTo>
                  <a:pt x="0" y="624077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2324100"/>
            <a:ext cx="582930" cy="633730"/>
          </a:xfrm>
          <a:custGeom>
            <a:avLst/>
            <a:gdLst/>
            <a:ahLst/>
            <a:cxnLst/>
            <a:rect l="l" t="t" r="r" b="b"/>
            <a:pathLst>
              <a:path w="582930" h="633730">
                <a:moveTo>
                  <a:pt x="0" y="633222"/>
                </a:moveTo>
                <a:lnTo>
                  <a:pt x="582930" y="633222"/>
                </a:lnTo>
                <a:lnTo>
                  <a:pt x="582930" y="0"/>
                </a:lnTo>
                <a:lnTo>
                  <a:pt x="0" y="0"/>
                </a:lnTo>
                <a:lnTo>
                  <a:pt x="0" y="633222"/>
                </a:lnTo>
                <a:close/>
              </a:path>
            </a:pathLst>
          </a:custGeom>
          <a:solidFill>
            <a:srgbClr val="0000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16023" y="2324100"/>
            <a:ext cx="574675" cy="633730"/>
          </a:xfrm>
          <a:custGeom>
            <a:avLst/>
            <a:gdLst/>
            <a:ahLst/>
            <a:cxnLst/>
            <a:rect l="l" t="t" r="r" b="b"/>
            <a:pathLst>
              <a:path w="574675" h="633730">
                <a:moveTo>
                  <a:pt x="0" y="0"/>
                </a:moveTo>
                <a:lnTo>
                  <a:pt x="574548" y="0"/>
                </a:lnTo>
                <a:lnTo>
                  <a:pt x="574548" y="633222"/>
                </a:lnTo>
                <a:lnTo>
                  <a:pt x="0" y="633222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3023" y="2948177"/>
            <a:ext cx="568960" cy="645160"/>
          </a:xfrm>
          <a:custGeom>
            <a:avLst/>
            <a:gdLst/>
            <a:ahLst/>
            <a:cxnLst/>
            <a:rect l="l" t="t" r="r" b="b"/>
            <a:pathLst>
              <a:path w="568960" h="645160">
                <a:moveTo>
                  <a:pt x="0" y="644651"/>
                </a:moveTo>
                <a:lnTo>
                  <a:pt x="568452" y="644651"/>
                </a:lnTo>
                <a:lnTo>
                  <a:pt x="568452" y="0"/>
                </a:lnTo>
                <a:lnTo>
                  <a:pt x="0" y="0"/>
                </a:lnTo>
                <a:lnTo>
                  <a:pt x="0" y="644651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41475" y="2948177"/>
            <a:ext cx="584835" cy="645160"/>
          </a:xfrm>
          <a:custGeom>
            <a:avLst/>
            <a:gdLst/>
            <a:ahLst/>
            <a:cxnLst/>
            <a:rect l="l" t="t" r="r" b="b"/>
            <a:pathLst>
              <a:path w="584835" h="645160">
                <a:moveTo>
                  <a:pt x="0" y="0"/>
                </a:moveTo>
                <a:lnTo>
                  <a:pt x="584454" y="0"/>
                </a:lnTo>
                <a:lnTo>
                  <a:pt x="584454" y="644651"/>
                </a:lnTo>
                <a:lnTo>
                  <a:pt x="0" y="644651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962685" y="2057527"/>
            <a:ext cx="3625215" cy="720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sz="4600" spc="-5" dirty="0">
                <a:solidFill>
                  <a:srgbClr val="FFFFFF"/>
                </a:solidFill>
              </a:rPr>
              <a:t>实验</a:t>
            </a:r>
            <a:r>
              <a:rPr lang="en-US" altLang="zh-CN" sz="4600" spc="-5" dirty="0">
                <a:solidFill>
                  <a:srgbClr val="FFFFFF"/>
                </a:solidFill>
              </a:rPr>
              <a:t>4</a:t>
            </a:r>
            <a:r>
              <a:rPr lang="zh-CN" altLang="en-US" sz="4600" spc="-5" dirty="0">
                <a:solidFill>
                  <a:srgbClr val="FFFFFF"/>
                </a:solidFill>
              </a:rPr>
              <a:t>介绍</a:t>
            </a:r>
            <a:endParaRPr sz="4600" dirty="0"/>
          </a:p>
        </p:txBody>
      </p:sp>
      <p:sp>
        <p:nvSpPr>
          <p:cNvPr id="15" name="object 15"/>
          <p:cNvSpPr txBox="1"/>
          <p:nvPr/>
        </p:nvSpPr>
        <p:spPr>
          <a:xfrm>
            <a:off x="3050539" y="2883382"/>
            <a:ext cx="5186680" cy="35076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99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3200" spc="-10" dirty="0">
                <a:solidFill>
                  <a:srgbClr val="FFFFFF"/>
                </a:solidFill>
                <a:latin typeface="华光粗圆_CNKI" panose="02000500000000000000" charset="-122"/>
                <a:ea typeface="华光粗圆_CNKI" panose="02000500000000000000" charset="-122"/>
                <a:cs typeface="Calibri" panose="020F0502020204030204"/>
              </a:rPr>
              <a:t>基于GPU</a:t>
            </a:r>
            <a:r>
              <a:rPr lang="zh-CN" altLang="en-US" sz="3200" spc="-10" dirty="0">
                <a:solidFill>
                  <a:srgbClr val="FFFFFF"/>
                </a:solidFill>
                <a:latin typeface="华光粗圆_CNKI" panose="02000500000000000000" charset="-122"/>
                <a:ea typeface="华光粗圆_CNKI" panose="02000500000000000000" charset="-122"/>
                <a:cs typeface="Calibri" panose="020F0502020204030204"/>
              </a:rPr>
              <a:t>加速器的异构</a:t>
            </a:r>
          </a:p>
          <a:p>
            <a:pPr marL="30099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-10" dirty="0">
                <a:solidFill>
                  <a:srgbClr val="FFFFFF"/>
                </a:solidFill>
                <a:latin typeface="华光粗圆_CNKI" panose="02000500000000000000" charset="-122"/>
                <a:ea typeface="华光粗圆_CNKI" panose="02000500000000000000" charset="-122"/>
                <a:cs typeface="Calibri" panose="020F0502020204030204"/>
              </a:rPr>
              <a:t>并行编程</a:t>
            </a:r>
            <a:endParaRPr sz="4600" dirty="0">
              <a:latin typeface="华光粗圆_CNKI" panose="02000500000000000000" charset="-122"/>
              <a:ea typeface="华光粗圆_CNKI" panose="02000500000000000000" charset="-122"/>
              <a:cs typeface="Calibri" panose="020F0502020204030204"/>
            </a:endParaRPr>
          </a:p>
          <a:p>
            <a:pPr>
              <a:lnSpc>
                <a:spcPct val="100000"/>
              </a:lnSpc>
            </a:pPr>
            <a:endParaRPr sz="4000" dirty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20000"/>
              </a:lnSpc>
            </a:pPr>
            <a:r>
              <a:rPr lang="zh-CN" sz="3400" dirty="0">
                <a:solidFill>
                  <a:srgbClr val="3333CC"/>
                </a:solidFill>
                <a:latin typeface="Calibri" panose="020F0502020204030204"/>
                <a:cs typeface="Calibri" panose="020F0502020204030204"/>
              </a:rPr>
              <a:t>     哈尔滨工业大学</a:t>
            </a:r>
          </a:p>
          <a:p>
            <a:pPr marL="12700" marR="5080">
              <a:lnSpc>
                <a:spcPct val="120000"/>
              </a:lnSpc>
            </a:pPr>
            <a:r>
              <a:rPr sz="3400" spc="-5" dirty="0">
                <a:solidFill>
                  <a:srgbClr val="3333CC"/>
                </a:solidFill>
                <a:latin typeface="Calibri" panose="020F0502020204030204"/>
                <a:cs typeface="Calibri" panose="020F0502020204030204"/>
              </a:rPr>
              <a:t>     Instructor: </a:t>
            </a:r>
            <a:r>
              <a:rPr lang="zh-CN" sz="3400" spc="-5" dirty="0">
                <a:solidFill>
                  <a:srgbClr val="3333CC"/>
                </a:solidFill>
                <a:latin typeface="Calibri" panose="020F0502020204030204"/>
                <a:cs typeface="Calibri" panose="020F0502020204030204"/>
              </a:rPr>
              <a:t>张伟哲</a:t>
            </a:r>
            <a:r>
              <a:rPr lang="zh-CN" altLang="en-US" sz="3400" spc="-5" dirty="0">
                <a:solidFill>
                  <a:srgbClr val="3333CC"/>
                </a:solidFill>
                <a:latin typeface="Calibri" panose="020F0502020204030204"/>
                <a:cs typeface="Calibri" panose="020F0502020204030204"/>
              </a:rPr>
              <a:t>、郝萌</a:t>
            </a:r>
            <a:endParaRPr sz="34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3400" spc="-5" dirty="0">
                <a:solidFill>
                  <a:srgbClr val="3333CC"/>
                </a:solidFill>
                <a:latin typeface="Calibri" panose="020F0502020204030204"/>
                <a:cs typeface="Calibri" panose="020F0502020204030204"/>
              </a:rPr>
              <a:t>     </a:t>
            </a:r>
            <a:r>
              <a:rPr sz="3400" spc="-5">
                <a:solidFill>
                  <a:srgbClr val="3333CC"/>
                </a:solidFill>
                <a:latin typeface="Calibri" panose="020F0502020204030204"/>
                <a:cs typeface="Calibri" panose="020F0502020204030204"/>
              </a:rPr>
              <a:t>20</a:t>
            </a:r>
            <a:r>
              <a:rPr lang="en-US" sz="3400" spc="-5">
                <a:solidFill>
                  <a:srgbClr val="3333CC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lang="en-US" altLang="zh-CN" sz="3400" spc="-5">
                <a:solidFill>
                  <a:srgbClr val="3333CC"/>
                </a:solidFill>
                <a:latin typeface="Calibri" panose="020F0502020204030204"/>
                <a:cs typeface="Calibri" panose="020F0502020204030204"/>
              </a:rPr>
              <a:t>4</a:t>
            </a:r>
            <a:r>
              <a:rPr sz="3400" spc="-5">
                <a:solidFill>
                  <a:srgbClr val="3333CC"/>
                </a:solidFill>
                <a:latin typeface="Calibri" panose="020F0502020204030204"/>
                <a:cs typeface="Calibri" panose="020F0502020204030204"/>
              </a:rPr>
              <a:t>, </a:t>
            </a:r>
            <a:r>
              <a:rPr sz="3400" spc="-5" dirty="0">
                <a:solidFill>
                  <a:srgbClr val="3333CC"/>
                </a:solidFill>
                <a:latin typeface="Calibri" panose="020F0502020204030204"/>
                <a:cs typeface="Calibri" panose="020F0502020204030204"/>
              </a:rPr>
              <a:t>Fall</a:t>
            </a:r>
            <a:r>
              <a:rPr sz="3400" spc="-30" dirty="0">
                <a:solidFill>
                  <a:srgbClr val="3333C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400" spc="-5" dirty="0">
                <a:solidFill>
                  <a:srgbClr val="3333CC"/>
                </a:solidFill>
                <a:latin typeface="Calibri" panose="020F0502020204030204"/>
                <a:cs typeface="Calibri" panose="020F0502020204030204"/>
              </a:rPr>
              <a:t>Semester</a:t>
            </a:r>
            <a:endParaRPr sz="340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76835" y="6532880"/>
            <a:ext cx="8973185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3004" y="134873"/>
            <a:ext cx="8730995" cy="2750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955" y="13487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29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7877" y="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874"/>
                </a:moveTo>
                <a:lnTo>
                  <a:pt x="139446" y="134874"/>
                </a:lnTo>
                <a:lnTo>
                  <a:pt x="139446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877" y="134873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40">
                <a:moveTo>
                  <a:pt x="0" y="0"/>
                </a:moveTo>
                <a:lnTo>
                  <a:pt x="139446" y="0"/>
                </a:lnTo>
                <a:lnTo>
                  <a:pt x="139446" y="141731"/>
                </a:lnTo>
                <a:lnTo>
                  <a:pt x="0" y="141731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20" y="274320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90">
                <a:moveTo>
                  <a:pt x="0" y="135635"/>
                </a:moveTo>
                <a:lnTo>
                  <a:pt x="137160" y="135635"/>
                </a:lnTo>
                <a:lnTo>
                  <a:pt x="13716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826" y="136397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29">
                <a:moveTo>
                  <a:pt x="0" y="0"/>
                </a:moveTo>
                <a:lnTo>
                  <a:pt x="140970" y="0"/>
                </a:lnTo>
                <a:lnTo>
                  <a:pt x="140970" y="137922"/>
                </a:lnTo>
                <a:lnTo>
                  <a:pt x="0" y="137922"/>
                </a:lnTo>
                <a:lnTo>
                  <a:pt x="0" y="0"/>
                </a:lnTo>
                <a:close/>
              </a:path>
            </a:pathLst>
          </a:custGeom>
          <a:solidFill>
            <a:srgbClr val="0000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9955" y="271272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29" h="139065">
                <a:moveTo>
                  <a:pt x="0" y="0"/>
                </a:moveTo>
                <a:lnTo>
                  <a:pt x="137922" y="0"/>
                </a:lnTo>
                <a:lnTo>
                  <a:pt x="137922" y="138684"/>
                </a:lnTo>
                <a:lnTo>
                  <a:pt x="0" y="138684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320" y="409955"/>
            <a:ext cx="137160" cy="136525"/>
          </a:xfrm>
          <a:custGeom>
            <a:avLst/>
            <a:gdLst/>
            <a:ahLst/>
            <a:cxnLst/>
            <a:rect l="l" t="t" r="r" b="b"/>
            <a:pathLst>
              <a:path w="137159" h="136525">
                <a:moveTo>
                  <a:pt x="0" y="0"/>
                </a:moveTo>
                <a:lnTo>
                  <a:pt x="137160" y="0"/>
                </a:lnTo>
                <a:lnTo>
                  <a:pt x="137160" y="136398"/>
                </a:lnTo>
                <a:lnTo>
                  <a:pt x="0" y="136398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5940" y="487680"/>
            <a:ext cx="763587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实验</a:t>
            </a:r>
            <a:r>
              <a:rPr lang="en-US" alt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4</a:t>
            </a:r>
            <a:r>
              <a:rPr 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.1 GPU实验环境说明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8467090" y="6571144"/>
            <a:ext cx="153035" cy="2406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latin typeface="Arial Black" panose="020B0A04020102020204"/>
                <a:cs typeface="Arial Black" panose="020B0A04020102020204"/>
              </a:rPr>
              <a:t>10</a:t>
            </a:fld>
            <a:endParaRPr sz="12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76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262247" y="6606244"/>
            <a:ext cx="26949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425"/>
              </a:lnSpc>
            </a:pPr>
            <a:r>
              <a:rPr lang="zh-CN" spc="-5" dirty="0"/>
              <a:t>并行计算</a:t>
            </a:r>
            <a:endParaRPr lang="zh-CN" altLang="en-US" spc="-5" dirty="0"/>
          </a:p>
        </p:txBody>
      </p:sp>
      <p:sp>
        <p:nvSpPr>
          <p:cNvPr id="77" name="object 14"/>
          <p:cNvSpPr txBox="1">
            <a:spLocks noGrp="1"/>
          </p:cNvSpPr>
          <p:nvPr/>
        </p:nvSpPr>
        <p:spPr>
          <a:xfrm>
            <a:off x="454025" y="6607175"/>
            <a:ext cx="206565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200" b="0" i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l">
              <a:lnSpc>
                <a:spcPts val="1425"/>
              </a:lnSpc>
            </a:pPr>
            <a:r>
              <a:rPr lang="en-US" altLang="zh-CN" spc="-5" dirty="0"/>
              <a:t>2023</a:t>
            </a:r>
            <a:r>
              <a:rPr lang="zh-CN" altLang="en-US" spc="-5" dirty="0"/>
              <a:t>年秋</a:t>
            </a:r>
          </a:p>
        </p:txBody>
      </p:sp>
      <p:sp>
        <p:nvSpPr>
          <p:cNvPr id="12" name="object 16"/>
          <p:cNvSpPr txBox="1"/>
          <p:nvPr/>
        </p:nvSpPr>
        <p:spPr>
          <a:xfrm>
            <a:off x="535940" y="1381760"/>
            <a:ext cx="7930515" cy="1304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lang="zh-CN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步骤三：该hpc账号是公用的，因此登录之后创建以自己名字拼音命名的文件夹，程序的修改和编译在自己文件夹中进行</a:t>
            </a:r>
          </a:p>
        </p:txBody>
      </p:sp>
      <p:graphicFrame>
        <p:nvGraphicFramePr>
          <p:cNvPr id="13" name="表格 12"/>
          <p:cNvGraphicFramePr/>
          <p:nvPr>
            <p:custDataLst>
              <p:tags r:id="rId1"/>
            </p:custDataLst>
          </p:nvPr>
        </p:nvGraphicFramePr>
        <p:xfrm>
          <a:off x="1447800" y="3200400"/>
          <a:ext cx="5474335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mkdir haomeng</a:t>
                      </a:r>
                    </a:p>
                    <a:p>
                      <a:pPr indent="0" algn="l">
                        <a:buNone/>
                      </a:pP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cd haomeng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76835" y="6532880"/>
            <a:ext cx="8973185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3004" y="134873"/>
            <a:ext cx="8730995" cy="2750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955" y="13487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29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7877" y="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874"/>
                </a:moveTo>
                <a:lnTo>
                  <a:pt x="139446" y="134874"/>
                </a:lnTo>
                <a:lnTo>
                  <a:pt x="139446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877" y="134873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40">
                <a:moveTo>
                  <a:pt x="0" y="0"/>
                </a:moveTo>
                <a:lnTo>
                  <a:pt x="139446" y="0"/>
                </a:lnTo>
                <a:lnTo>
                  <a:pt x="139446" y="141731"/>
                </a:lnTo>
                <a:lnTo>
                  <a:pt x="0" y="141731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20" y="274320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90">
                <a:moveTo>
                  <a:pt x="0" y="135635"/>
                </a:moveTo>
                <a:lnTo>
                  <a:pt x="137160" y="135635"/>
                </a:lnTo>
                <a:lnTo>
                  <a:pt x="13716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826" y="136397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29">
                <a:moveTo>
                  <a:pt x="0" y="0"/>
                </a:moveTo>
                <a:lnTo>
                  <a:pt x="140970" y="0"/>
                </a:lnTo>
                <a:lnTo>
                  <a:pt x="140970" y="137922"/>
                </a:lnTo>
                <a:lnTo>
                  <a:pt x="0" y="137922"/>
                </a:lnTo>
                <a:lnTo>
                  <a:pt x="0" y="0"/>
                </a:lnTo>
                <a:close/>
              </a:path>
            </a:pathLst>
          </a:custGeom>
          <a:solidFill>
            <a:srgbClr val="0000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9955" y="271272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29" h="139065">
                <a:moveTo>
                  <a:pt x="0" y="0"/>
                </a:moveTo>
                <a:lnTo>
                  <a:pt x="137922" y="0"/>
                </a:lnTo>
                <a:lnTo>
                  <a:pt x="137922" y="138684"/>
                </a:lnTo>
                <a:lnTo>
                  <a:pt x="0" y="138684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320" y="409955"/>
            <a:ext cx="137160" cy="136525"/>
          </a:xfrm>
          <a:custGeom>
            <a:avLst/>
            <a:gdLst/>
            <a:ahLst/>
            <a:cxnLst/>
            <a:rect l="l" t="t" r="r" b="b"/>
            <a:pathLst>
              <a:path w="137159" h="136525">
                <a:moveTo>
                  <a:pt x="0" y="0"/>
                </a:moveTo>
                <a:lnTo>
                  <a:pt x="137160" y="0"/>
                </a:lnTo>
                <a:lnTo>
                  <a:pt x="137160" y="136398"/>
                </a:lnTo>
                <a:lnTo>
                  <a:pt x="0" y="136398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5940" y="487680"/>
            <a:ext cx="763587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实验</a:t>
            </a:r>
            <a:r>
              <a:rPr lang="en-US" alt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4</a:t>
            </a:r>
            <a:r>
              <a:rPr 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.1 GPU实验环境说明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8467090" y="6571144"/>
            <a:ext cx="153035" cy="2406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latin typeface="Arial Black" panose="020B0A04020102020204"/>
                <a:cs typeface="Arial Black" panose="020B0A04020102020204"/>
              </a:rPr>
              <a:t>11</a:t>
            </a:fld>
            <a:endParaRPr sz="12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76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262247" y="6606244"/>
            <a:ext cx="26949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425"/>
              </a:lnSpc>
            </a:pPr>
            <a:r>
              <a:rPr lang="zh-CN" spc="-5" dirty="0"/>
              <a:t>并行计算</a:t>
            </a:r>
            <a:endParaRPr lang="zh-CN" altLang="en-US" spc="-5" dirty="0"/>
          </a:p>
        </p:txBody>
      </p:sp>
      <p:sp>
        <p:nvSpPr>
          <p:cNvPr id="77" name="object 14"/>
          <p:cNvSpPr txBox="1">
            <a:spLocks noGrp="1"/>
          </p:cNvSpPr>
          <p:nvPr/>
        </p:nvSpPr>
        <p:spPr>
          <a:xfrm>
            <a:off x="454025" y="6607175"/>
            <a:ext cx="206565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200" b="0" i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l">
              <a:lnSpc>
                <a:spcPts val="1425"/>
              </a:lnSpc>
            </a:pPr>
            <a:r>
              <a:rPr lang="en-US" altLang="zh-CN" spc="-5" dirty="0"/>
              <a:t>2023</a:t>
            </a:r>
            <a:r>
              <a:rPr lang="zh-CN" altLang="en-US" spc="-5" dirty="0"/>
              <a:t>年秋</a:t>
            </a:r>
          </a:p>
        </p:txBody>
      </p:sp>
      <p:sp>
        <p:nvSpPr>
          <p:cNvPr id="12" name="object 16"/>
          <p:cNvSpPr txBox="1"/>
          <p:nvPr/>
        </p:nvSpPr>
        <p:spPr>
          <a:xfrm>
            <a:off x="535940" y="1381760"/>
            <a:ext cx="793051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lang="zh-CN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步骤四：查看GPU状态，以此验证GPU是否可用</a:t>
            </a:r>
          </a:p>
        </p:txBody>
      </p:sp>
      <p:graphicFrame>
        <p:nvGraphicFramePr>
          <p:cNvPr id="13" name="表格 12"/>
          <p:cNvGraphicFramePr/>
          <p:nvPr>
            <p:custDataLst>
              <p:tags r:id="rId1"/>
            </p:custDataLst>
          </p:nvPr>
        </p:nvGraphicFramePr>
        <p:xfrm>
          <a:off x="1616710" y="1984375"/>
          <a:ext cx="5474335" cy="44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2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nvidia-smi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2667000"/>
            <a:ext cx="6204585" cy="3397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76835" y="6532880"/>
            <a:ext cx="8973185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3004" y="134873"/>
            <a:ext cx="8730995" cy="2750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955" y="13487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29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7877" y="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874"/>
                </a:moveTo>
                <a:lnTo>
                  <a:pt x="139446" y="134874"/>
                </a:lnTo>
                <a:lnTo>
                  <a:pt x="139446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877" y="134873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40">
                <a:moveTo>
                  <a:pt x="0" y="0"/>
                </a:moveTo>
                <a:lnTo>
                  <a:pt x="139446" y="0"/>
                </a:lnTo>
                <a:lnTo>
                  <a:pt x="139446" y="141731"/>
                </a:lnTo>
                <a:lnTo>
                  <a:pt x="0" y="141731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20" y="274320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90">
                <a:moveTo>
                  <a:pt x="0" y="135635"/>
                </a:moveTo>
                <a:lnTo>
                  <a:pt x="137160" y="135635"/>
                </a:lnTo>
                <a:lnTo>
                  <a:pt x="13716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826" y="136397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29">
                <a:moveTo>
                  <a:pt x="0" y="0"/>
                </a:moveTo>
                <a:lnTo>
                  <a:pt x="140970" y="0"/>
                </a:lnTo>
                <a:lnTo>
                  <a:pt x="140970" y="137922"/>
                </a:lnTo>
                <a:lnTo>
                  <a:pt x="0" y="137922"/>
                </a:lnTo>
                <a:lnTo>
                  <a:pt x="0" y="0"/>
                </a:lnTo>
                <a:close/>
              </a:path>
            </a:pathLst>
          </a:custGeom>
          <a:solidFill>
            <a:srgbClr val="0000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9955" y="271272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29" h="139065">
                <a:moveTo>
                  <a:pt x="0" y="0"/>
                </a:moveTo>
                <a:lnTo>
                  <a:pt x="137922" y="0"/>
                </a:lnTo>
                <a:lnTo>
                  <a:pt x="137922" y="138684"/>
                </a:lnTo>
                <a:lnTo>
                  <a:pt x="0" y="138684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320" y="409955"/>
            <a:ext cx="137160" cy="136525"/>
          </a:xfrm>
          <a:custGeom>
            <a:avLst/>
            <a:gdLst/>
            <a:ahLst/>
            <a:cxnLst/>
            <a:rect l="l" t="t" r="r" b="b"/>
            <a:pathLst>
              <a:path w="137159" h="136525">
                <a:moveTo>
                  <a:pt x="0" y="0"/>
                </a:moveTo>
                <a:lnTo>
                  <a:pt x="137160" y="0"/>
                </a:lnTo>
                <a:lnTo>
                  <a:pt x="137160" y="136398"/>
                </a:lnTo>
                <a:lnTo>
                  <a:pt x="0" y="136398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5940" y="487680"/>
            <a:ext cx="763587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实验</a:t>
            </a:r>
            <a:r>
              <a:rPr lang="en-US" alt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4</a:t>
            </a:r>
            <a:r>
              <a:rPr 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.</a:t>
            </a:r>
            <a:r>
              <a:rPr lang="en-US" alt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2</a:t>
            </a:r>
            <a:r>
              <a:rPr 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 </a:t>
            </a:r>
            <a:r>
              <a:rPr lang="en-US" alt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CUDA</a:t>
            </a:r>
            <a:r>
              <a:rPr lang="zh-CN" altLang="en-US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程序的编译和运行</a:t>
            </a:r>
            <a:endParaRPr lang="zh-CN" sz="3200" spc="-5" dirty="0">
              <a:latin typeface="华光粗圆_CNKI" panose="02000500000000000000" charset="-122"/>
              <a:ea typeface="华光粗圆_CNKI" panose="02000500000000000000" charset="-122"/>
              <a:cs typeface="华光粗圆_CNKI" panose="02000500000000000000" charset="-122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467090" y="6571144"/>
            <a:ext cx="153035" cy="2406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latin typeface="Arial Black" panose="020B0A04020102020204"/>
                <a:cs typeface="Arial Black" panose="020B0A04020102020204"/>
              </a:rPr>
              <a:t>12</a:t>
            </a:fld>
            <a:endParaRPr sz="12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76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262247" y="6606244"/>
            <a:ext cx="26949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425"/>
              </a:lnSpc>
            </a:pPr>
            <a:r>
              <a:rPr lang="zh-CN" spc="-5" dirty="0"/>
              <a:t>并行计算</a:t>
            </a:r>
            <a:endParaRPr lang="zh-CN" altLang="en-US" spc="-5" dirty="0"/>
          </a:p>
        </p:txBody>
      </p:sp>
      <p:sp>
        <p:nvSpPr>
          <p:cNvPr id="77" name="object 14"/>
          <p:cNvSpPr txBox="1">
            <a:spLocks noGrp="1"/>
          </p:cNvSpPr>
          <p:nvPr/>
        </p:nvSpPr>
        <p:spPr>
          <a:xfrm>
            <a:off x="454025" y="6607175"/>
            <a:ext cx="206565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200" b="0" i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l">
              <a:lnSpc>
                <a:spcPts val="1425"/>
              </a:lnSpc>
            </a:pPr>
            <a:r>
              <a:rPr lang="en-US" altLang="zh-CN" spc="-5" dirty="0"/>
              <a:t>2023</a:t>
            </a:r>
            <a:r>
              <a:rPr lang="zh-CN" altLang="en-US" spc="-5" dirty="0"/>
              <a:t>年秋</a:t>
            </a:r>
          </a:p>
        </p:txBody>
      </p:sp>
      <p:sp>
        <p:nvSpPr>
          <p:cNvPr id="12" name="object 16"/>
          <p:cNvSpPr txBox="1"/>
          <p:nvPr/>
        </p:nvSpPr>
        <p:spPr>
          <a:xfrm>
            <a:off x="535940" y="1381760"/>
            <a:ext cx="7930515" cy="17620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lang="zh-CN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要求</a:t>
            </a:r>
            <a:r>
              <a:rPr lang="en-US" altLang="zh-CN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1</a:t>
            </a:r>
            <a:r>
              <a:rPr lang="zh-CN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：</a:t>
            </a:r>
            <a:r>
              <a:rPr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创建CUDA源文件，命名为</a:t>
            </a:r>
            <a:r>
              <a:rPr lang="en-US" altLang="zh-CN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V</a:t>
            </a:r>
            <a:r>
              <a:rPr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ector</a:t>
            </a:r>
            <a:r>
              <a:rPr lang="en-US" altLang="zh-CN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A</a:t>
            </a:r>
            <a:r>
              <a:rPr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dd.cu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endParaRPr sz="2800" spc="-5" dirty="0">
              <a:solidFill>
                <a:srgbClr val="0000CC"/>
              </a:solidFill>
              <a:latin typeface="华光粗圆_CNKI" panose="02000500000000000000" charset="-122"/>
              <a:ea typeface="华光粗圆_CNKI" panose="02000500000000000000" charset="-122"/>
              <a:cs typeface="华光粗圆_CNKI" panose="02000500000000000000" charset="-122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lang="zh-CN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要求</a:t>
            </a:r>
            <a:r>
              <a:rPr lang="en-US" altLang="zh-CN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2</a:t>
            </a:r>
            <a:r>
              <a:rPr lang="zh-CN" altLang="en-US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：编译运行向量加法程序，记录实验结果</a:t>
            </a:r>
          </a:p>
        </p:txBody>
      </p:sp>
      <p:graphicFrame>
        <p:nvGraphicFramePr>
          <p:cNvPr id="15" name="表格 14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3542968"/>
              </p:ext>
            </p:extLst>
          </p:nvPr>
        </p:nvGraphicFramePr>
        <p:xfrm>
          <a:off x="1158715" y="3540443"/>
          <a:ext cx="6684963" cy="44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nvcc</a:t>
                      </a:r>
                      <a:r>
                        <a:rPr lang="en-US" sz="2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V</a:t>
                      </a:r>
                      <a:r>
                        <a:rPr lang="en-US" sz="2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ector</a:t>
                      </a:r>
                      <a:r>
                        <a:rPr lang="en-US" altLang="zh-CN" sz="2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A</a:t>
                      </a:r>
                      <a:r>
                        <a:rPr lang="en-US" sz="2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dd.cu -o </a:t>
                      </a:r>
                      <a:r>
                        <a:rPr lang="en-US" altLang="zh-CN" sz="2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V</a:t>
                      </a:r>
                      <a:r>
                        <a:rPr lang="en-US" sz="2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ector</a:t>
                      </a:r>
                      <a:r>
                        <a:rPr lang="en-US" altLang="zh-CN" sz="2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A</a:t>
                      </a:r>
                      <a:r>
                        <a:rPr lang="en-US" sz="2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dd</a:t>
                      </a:r>
                      <a:r>
                        <a:rPr lang="en-US" altLang="zh-CN" sz="2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Test</a:t>
                      </a:r>
                      <a:endParaRPr lang="en-US" sz="2800" b="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76835" y="6532880"/>
            <a:ext cx="8973185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3004" y="134873"/>
            <a:ext cx="8730995" cy="2750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955" y="13487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29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7877" y="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874"/>
                </a:moveTo>
                <a:lnTo>
                  <a:pt x="139446" y="134874"/>
                </a:lnTo>
                <a:lnTo>
                  <a:pt x="139446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877" y="134873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40">
                <a:moveTo>
                  <a:pt x="0" y="0"/>
                </a:moveTo>
                <a:lnTo>
                  <a:pt x="139446" y="0"/>
                </a:lnTo>
                <a:lnTo>
                  <a:pt x="139446" y="141731"/>
                </a:lnTo>
                <a:lnTo>
                  <a:pt x="0" y="141731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20" y="274320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90">
                <a:moveTo>
                  <a:pt x="0" y="135635"/>
                </a:moveTo>
                <a:lnTo>
                  <a:pt x="137160" y="135635"/>
                </a:lnTo>
                <a:lnTo>
                  <a:pt x="13716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826" y="136397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29">
                <a:moveTo>
                  <a:pt x="0" y="0"/>
                </a:moveTo>
                <a:lnTo>
                  <a:pt x="140970" y="0"/>
                </a:lnTo>
                <a:lnTo>
                  <a:pt x="140970" y="137922"/>
                </a:lnTo>
                <a:lnTo>
                  <a:pt x="0" y="137922"/>
                </a:lnTo>
                <a:lnTo>
                  <a:pt x="0" y="0"/>
                </a:lnTo>
                <a:close/>
              </a:path>
            </a:pathLst>
          </a:custGeom>
          <a:solidFill>
            <a:srgbClr val="0000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9955" y="271272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29" h="139065">
                <a:moveTo>
                  <a:pt x="0" y="0"/>
                </a:moveTo>
                <a:lnTo>
                  <a:pt x="137922" y="0"/>
                </a:lnTo>
                <a:lnTo>
                  <a:pt x="137922" y="138684"/>
                </a:lnTo>
                <a:lnTo>
                  <a:pt x="0" y="138684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320" y="409955"/>
            <a:ext cx="137160" cy="136525"/>
          </a:xfrm>
          <a:custGeom>
            <a:avLst/>
            <a:gdLst/>
            <a:ahLst/>
            <a:cxnLst/>
            <a:rect l="l" t="t" r="r" b="b"/>
            <a:pathLst>
              <a:path w="137159" h="136525">
                <a:moveTo>
                  <a:pt x="0" y="0"/>
                </a:moveTo>
                <a:lnTo>
                  <a:pt x="137160" y="0"/>
                </a:lnTo>
                <a:lnTo>
                  <a:pt x="137160" y="136398"/>
                </a:lnTo>
                <a:lnTo>
                  <a:pt x="0" y="136398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5940" y="487680"/>
            <a:ext cx="763587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实验</a:t>
            </a:r>
            <a:r>
              <a:rPr lang="en-US" alt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4</a:t>
            </a:r>
            <a:r>
              <a:rPr 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.</a:t>
            </a:r>
            <a:r>
              <a:rPr lang="en-US" alt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3</a:t>
            </a:r>
            <a:r>
              <a:rPr 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 基于</a:t>
            </a:r>
            <a:r>
              <a:rPr lang="en-US" alt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CUDA</a:t>
            </a:r>
            <a:r>
              <a:rPr lang="zh-CN" altLang="en-US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优化矩阵乘法</a:t>
            </a:r>
            <a:endParaRPr lang="zh-CN" sz="3200" spc="-5" dirty="0">
              <a:latin typeface="华光粗圆_CNKI" panose="02000500000000000000" charset="-122"/>
              <a:ea typeface="华光粗圆_CNKI" panose="02000500000000000000" charset="-122"/>
              <a:cs typeface="华光粗圆_CNKI" panose="02000500000000000000" charset="-122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467090" y="6571144"/>
            <a:ext cx="153035" cy="2406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latin typeface="Arial Black" panose="020B0A04020102020204"/>
                <a:cs typeface="Arial Black" panose="020B0A04020102020204"/>
              </a:rPr>
              <a:t>13</a:t>
            </a:fld>
            <a:endParaRPr sz="12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76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262247" y="6606244"/>
            <a:ext cx="26949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425"/>
              </a:lnSpc>
            </a:pPr>
            <a:r>
              <a:rPr lang="zh-CN" spc="-5" dirty="0"/>
              <a:t>并行计算</a:t>
            </a:r>
            <a:endParaRPr lang="zh-CN" altLang="en-US" spc="-5" dirty="0"/>
          </a:p>
        </p:txBody>
      </p:sp>
      <p:sp>
        <p:nvSpPr>
          <p:cNvPr id="77" name="object 14"/>
          <p:cNvSpPr txBox="1">
            <a:spLocks noGrp="1"/>
          </p:cNvSpPr>
          <p:nvPr/>
        </p:nvSpPr>
        <p:spPr>
          <a:xfrm>
            <a:off x="454025" y="6607175"/>
            <a:ext cx="206565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200" b="0" i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l">
              <a:lnSpc>
                <a:spcPts val="1425"/>
              </a:lnSpc>
            </a:pPr>
            <a:r>
              <a:rPr lang="en-US" altLang="zh-CN" spc="-5" dirty="0"/>
              <a:t>2023</a:t>
            </a:r>
            <a:r>
              <a:rPr lang="zh-CN" altLang="en-US" spc="-5" dirty="0"/>
              <a:t>年秋</a:t>
            </a:r>
          </a:p>
        </p:txBody>
      </p:sp>
      <p:sp>
        <p:nvSpPr>
          <p:cNvPr id="12" name="object 16"/>
          <p:cNvSpPr txBox="1"/>
          <p:nvPr/>
        </p:nvSpPr>
        <p:spPr>
          <a:xfrm>
            <a:off x="535940" y="1381760"/>
            <a:ext cx="793051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lang="zh-CN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实验原理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77240" y="2286000"/>
            <a:ext cx="784288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2700" indent="0"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None/>
              <a:tabLst>
                <a:tab pos="354965" algn="l"/>
                <a:tab pos="355600" algn="l"/>
              </a:tabLst>
            </a:pPr>
            <a:r>
              <a:rPr lang="zh-CN" altLang="en-US"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设 </a:t>
            </a:r>
            <a:r>
              <a:rPr lang="en-US" altLang="zh-CN"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A </a:t>
            </a:r>
            <a:r>
              <a:rPr lang="zh-CN" altLang="en-US"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为 </a:t>
            </a:r>
            <a:r>
              <a:rPr lang="en-US" altLang="zh-CN" sz="2400" b="0" spc="-5" dirty="0" err="1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m×p</a:t>
            </a:r>
            <a:r>
              <a:rPr lang="en-US" altLang="zh-CN"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 </a:t>
            </a:r>
            <a:r>
              <a:rPr lang="zh-CN" altLang="en-US"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的矩阵，</a:t>
            </a:r>
            <a:r>
              <a:rPr lang="en-US" altLang="zh-CN"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B </a:t>
            </a:r>
            <a:r>
              <a:rPr lang="zh-CN" altLang="en-US"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为 </a:t>
            </a:r>
            <a:r>
              <a:rPr lang="en-US" altLang="zh-CN" sz="2400" b="0" spc="-5" dirty="0" err="1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p×n</a:t>
            </a:r>
            <a:r>
              <a:rPr lang="en-US" altLang="zh-CN"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 </a:t>
            </a:r>
            <a:r>
              <a:rPr lang="zh-CN" altLang="en-US"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的矩阵，则 </a:t>
            </a:r>
            <a:r>
              <a:rPr lang="en-US" altLang="zh-CN"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A </a:t>
            </a:r>
            <a:r>
              <a:rPr lang="zh-CN" altLang="en-US"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与 </a:t>
            </a:r>
            <a:r>
              <a:rPr lang="en-US" altLang="zh-CN"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B </a:t>
            </a:r>
            <a:r>
              <a:rPr lang="zh-CN" altLang="en-US"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的乘积为 </a:t>
            </a:r>
            <a:r>
              <a:rPr lang="en-US" altLang="zh-CN" sz="2400" b="0" spc="-5" dirty="0" err="1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m×n</a:t>
            </a:r>
            <a:r>
              <a:rPr lang="en-US" altLang="zh-CN"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 </a:t>
            </a:r>
            <a:r>
              <a:rPr lang="zh-CN" altLang="en-US"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的矩阵 </a:t>
            </a:r>
            <a:r>
              <a:rPr lang="en-US" altLang="zh-CN"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C</a:t>
            </a:r>
            <a:r>
              <a:rPr lang="zh-CN" altLang="en-US"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，记作 </a:t>
            </a:r>
            <a:r>
              <a:rPr lang="en-US" altLang="zh-CN"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C=AB</a:t>
            </a:r>
            <a:r>
              <a:rPr lang="zh-CN" altLang="en-US"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，其中矩阵 </a:t>
            </a:r>
            <a:r>
              <a:rPr lang="en-US" altLang="zh-CN"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C </a:t>
            </a:r>
            <a:r>
              <a:rPr lang="zh-CN" altLang="en-US"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中的第 </a:t>
            </a:r>
            <a:r>
              <a:rPr lang="en-US" altLang="zh-CN" sz="2400" b="0" spc="-5" dirty="0" err="1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i</a:t>
            </a:r>
            <a:r>
              <a:rPr lang="en-US" altLang="zh-CN"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 </a:t>
            </a:r>
            <a:r>
              <a:rPr lang="zh-CN" altLang="en-US"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行第 </a:t>
            </a:r>
            <a:r>
              <a:rPr lang="en-US" altLang="zh-CN"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j </a:t>
            </a:r>
            <a:r>
              <a:rPr lang="zh-CN" altLang="en-US"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列元素可表示为：</a:t>
            </a:r>
            <a:endParaRPr lang="zh-CN" sz="2400" b="0" spc="-5" dirty="0">
              <a:solidFill>
                <a:srgbClr val="0000CC"/>
              </a:solidFill>
              <a:latin typeface="华光粗圆_CNKI" panose="02000500000000000000" charset="-122"/>
              <a:ea typeface="华光粗圆_CNKI" panose="02000500000000000000" charset="-122"/>
              <a:cs typeface="华光粗圆_CNKI" panose="02000500000000000000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4"/>
          <a:stretch>
            <a:fillRect/>
          </a:stretch>
        </p:blipFill>
        <p:spPr>
          <a:xfrm>
            <a:off x="1524000" y="3733800"/>
            <a:ext cx="6266180" cy="11830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76835" y="6532880"/>
            <a:ext cx="8973185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3004" y="134873"/>
            <a:ext cx="8730995" cy="2750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955" y="13487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29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7877" y="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874"/>
                </a:moveTo>
                <a:lnTo>
                  <a:pt x="139446" y="134874"/>
                </a:lnTo>
                <a:lnTo>
                  <a:pt x="139446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877" y="134873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40">
                <a:moveTo>
                  <a:pt x="0" y="0"/>
                </a:moveTo>
                <a:lnTo>
                  <a:pt x="139446" y="0"/>
                </a:lnTo>
                <a:lnTo>
                  <a:pt x="139446" y="141731"/>
                </a:lnTo>
                <a:lnTo>
                  <a:pt x="0" y="141731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20" y="274320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90">
                <a:moveTo>
                  <a:pt x="0" y="135635"/>
                </a:moveTo>
                <a:lnTo>
                  <a:pt x="137160" y="135635"/>
                </a:lnTo>
                <a:lnTo>
                  <a:pt x="13716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826" y="136397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29">
                <a:moveTo>
                  <a:pt x="0" y="0"/>
                </a:moveTo>
                <a:lnTo>
                  <a:pt x="140970" y="0"/>
                </a:lnTo>
                <a:lnTo>
                  <a:pt x="140970" y="137922"/>
                </a:lnTo>
                <a:lnTo>
                  <a:pt x="0" y="137922"/>
                </a:lnTo>
                <a:lnTo>
                  <a:pt x="0" y="0"/>
                </a:lnTo>
                <a:close/>
              </a:path>
            </a:pathLst>
          </a:custGeom>
          <a:solidFill>
            <a:srgbClr val="0000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9955" y="271272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29" h="139065">
                <a:moveTo>
                  <a:pt x="0" y="0"/>
                </a:moveTo>
                <a:lnTo>
                  <a:pt x="137922" y="0"/>
                </a:lnTo>
                <a:lnTo>
                  <a:pt x="137922" y="138684"/>
                </a:lnTo>
                <a:lnTo>
                  <a:pt x="0" y="138684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320" y="409955"/>
            <a:ext cx="137160" cy="136525"/>
          </a:xfrm>
          <a:custGeom>
            <a:avLst/>
            <a:gdLst/>
            <a:ahLst/>
            <a:cxnLst/>
            <a:rect l="l" t="t" r="r" b="b"/>
            <a:pathLst>
              <a:path w="137159" h="136525">
                <a:moveTo>
                  <a:pt x="0" y="0"/>
                </a:moveTo>
                <a:lnTo>
                  <a:pt x="137160" y="0"/>
                </a:lnTo>
                <a:lnTo>
                  <a:pt x="137160" y="136398"/>
                </a:lnTo>
                <a:lnTo>
                  <a:pt x="0" y="136398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5940" y="487680"/>
            <a:ext cx="763587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实验</a:t>
            </a:r>
            <a:r>
              <a:rPr lang="en-US" alt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4</a:t>
            </a:r>
            <a:r>
              <a:rPr 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.</a:t>
            </a:r>
            <a:r>
              <a:rPr lang="en-US" alt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3</a:t>
            </a:r>
            <a:r>
              <a:rPr 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 基于</a:t>
            </a:r>
            <a:r>
              <a:rPr lang="en-US" alt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CUDA</a:t>
            </a:r>
            <a:r>
              <a:rPr lang="zh-CN" altLang="en-US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优化矩阵乘法</a:t>
            </a:r>
            <a:endParaRPr lang="zh-CN" sz="3200" spc="-5" dirty="0">
              <a:latin typeface="华光粗圆_CNKI" panose="02000500000000000000" charset="-122"/>
              <a:ea typeface="华光粗圆_CNKI" panose="02000500000000000000" charset="-122"/>
              <a:cs typeface="华光粗圆_CNKI" panose="02000500000000000000" charset="-122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467090" y="6571144"/>
            <a:ext cx="153035" cy="2406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latin typeface="Arial Black" panose="020B0A04020102020204"/>
                <a:cs typeface="Arial Black" panose="020B0A04020102020204"/>
              </a:rPr>
              <a:t>14</a:t>
            </a:fld>
            <a:endParaRPr sz="12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76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262247" y="6606244"/>
            <a:ext cx="26949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425"/>
              </a:lnSpc>
            </a:pPr>
            <a:r>
              <a:rPr lang="zh-CN" spc="-5" dirty="0"/>
              <a:t>并行计算</a:t>
            </a:r>
            <a:endParaRPr lang="zh-CN" altLang="en-US" spc="-5" dirty="0"/>
          </a:p>
        </p:txBody>
      </p:sp>
      <p:sp>
        <p:nvSpPr>
          <p:cNvPr id="77" name="object 14"/>
          <p:cNvSpPr txBox="1">
            <a:spLocks noGrp="1"/>
          </p:cNvSpPr>
          <p:nvPr/>
        </p:nvSpPr>
        <p:spPr>
          <a:xfrm>
            <a:off x="454025" y="6607175"/>
            <a:ext cx="206565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200" b="0" i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l">
              <a:lnSpc>
                <a:spcPts val="1425"/>
              </a:lnSpc>
            </a:pPr>
            <a:r>
              <a:rPr lang="en-US" altLang="zh-CN" spc="-5" dirty="0"/>
              <a:t>2023</a:t>
            </a:r>
            <a:r>
              <a:rPr lang="zh-CN" altLang="en-US" spc="-5" dirty="0"/>
              <a:t>年秋</a:t>
            </a:r>
          </a:p>
        </p:txBody>
      </p:sp>
      <p:sp>
        <p:nvSpPr>
          <p:cNvPr id="12" name="object 16"/>
          <p:cNvSpPr txBox="1"/>
          <p:nvPr/>
        </p:nvSpPr>
        <p:spPr>
          <a:xfrm>
            <a:off x="535940" y="1381760"/>
            <a:ext cx="793051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lang="zh-CN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程序逻辑图</a:t>
            </a:r>
          </a:p>
        </p:txBody>
      </p:sp>
      <p:graphicFrame>
        <p:nvGraphicFramePr>
          <p:cNvPr id="13" name="对象 -2147482624"/>
          <p:cNvGraphicFramePr>
            <a:graphicFrameLocks noChangeAspect="1"/>
          </p:cNvGraphicFramePr>
          <p:nvPr/>
        </p:nvGraphicFramePr>
        <p:xfrm>
          <a:off x="2906395" y="1711325"/>
          <a:ext cx="3418205" cy="468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965700" imgH="6807200" progId="Visio.Drawing.11">
                  <p:embed/>
                </p:oleObj>
              </mc:Choice>
              <mc:Fallback>
                <p:oleObj r:id="rId4" imgW="4965700" imgH="68072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6395" y="1711325"/>
                        <a:ext cx="3418205" cy="468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线形标注 1 13"/>
          <p:cNvSpPr/>
          <p:nvPr/>
        </p:nvSpPr>
        <p:spPr>
          <a:xfrm>
            <a:off x="6248400" y="1600200"/>
            <a:ext cx="2286000" cy="1295400"/>
          </a:xfrm>
          <a:prstGeom prst="borderCallout1">
            <a:avLst>
              <a:gd name="adj1" fmla="val 18750"/>
              <a:gd name="adj2" fmla="val -8333"/>
              <a:gd name="adj3" fmla="val 112990"/>
              <a:gd name="adj4" fmla="val -51777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1">
                <a:solidFill>
                  <a:srgbClr val="FF0000"/>
                </a:solidFill>
              </a:rPr>
              <a:t>matgen函数</a:t>
            </a:r>
            <a:r>
              <a:rPr lang="zh-CN" altLang="en-US" sz="1400">
                <a:solidFill>
                  <a:schemeClr val="tx1"/>
                </a:solidFill>
              </a:rPr>
              <a:t>的输入是矩阵首地址以及行数、列数，产生介于0与1之间的浮点随机数填充矩阵中的每个元素</a:t>
            </a:r>
          </a:p>
        </p:txBody>
      </p:sp>
      <p:sp>
        <p:nvSpPr>
          <p:cNvPr id="15" name="线形标注 1 14"/>
          <p:cNvSpPr/>
          <p:nvPr/>
        </p:nvSpPr>
        <p:spPr>
          <a:xfrm>
            <a:off x="533400" y="1905000"/>
            <a:ext cx="2286000" cy="2652395"/>
          </a:xfrm>
          <a:prstGeom prst="borderCallout1">
            <a:avLst>
              <a:gd name="adj1" fmla="val 102745"/>
              <a:gd name="adj2" fmla="val 71500"/>
              <a:gd name="adj3" fmla="val 106176"/>
              <a:gd name="adj4" fmla="val 101694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1">
                <a:solidFill>
                  <a:srgbClr val="FF0000"/>
                </a:solidFill>
              </a:rPr>
              <a:t>matmult函数</a:t>
            </a:r>
            <a:r>
              <a:rPr lang="zh-CN" altLang="en-US" sz="1400">
                <a:solidFill>
                  <a:schemeClr val="tx1"/>
                </a:solidFill>
              </a:rPr>
              <a:t>的输入是需要相乘的两个矩阵，对它们运行矩阵乘法程序。它是传统的CPU程序。既可以用来与其它方式进行矩阵乘法所得到的结果进行对比，判断正确与否，也可以用来作为性能对比的基准，为了提高精确度，中间结果使用双精度浮点类型来存储</a:t>
            </a:r>
          </a:p>
        </p:txBody>
      </p:sp>
      <p:sp>
        <p:nvSpPr>
          <p:cNvPr id="16" name="线形标注 1 15"/>
          <p:cNvSpPr/>
          <p:nvPr/>
        </p:nvSpPr>
        <p:spPr>
          <a:xfrm>
            <a:off x="6248400" y="3200400"/>
            <a:ext cx="2286000" cy="1295400"/>
          </a:xfrm>
          <a:prstGeom prst="borderCallout1">
            <a:avLst>
              <a:gd name="adj1" fmla="val 18750"/>
              <a:gd name="adj2" fmla="val -8333"/>
              <a:gd name="adj3" fmla="val 71715"/>
              <a:gd name="adj4" fmla="val -32138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1">
                <a:solidFill>
                  <a:srgbClr val="FF0000"/>
                </a:solidFill>
              </a:rPr>
              <a:t>matmultCUDA函数</a:t>
            </a:r>
            <a:r>
              <a:rPr lang="zh-CN" altLang="en-US" sz="1400">
                <a:solidFill>
                  <a:schemeClr val="tx1"/>
                </a:solidFill>
              </a:rPr>
              <a:t>的输入是需要相乘的两个矩阵，使用GPU实现矩阵乘法</a:t>
            </a:r>
          </a:p>
        </p:txBody>
      </p:sp>
      <p:sp>
        <p:nvSpPr>
          <p:cNvPr id="17" name="线形标注 1 16"/>
          <p:cNvSpPr/>
          <p:nvPr/>
        </p:nvSpPr>
        <p:spPr>
          <a:xfrm>
            <a:off x="6248400" y="4879340"/>
            <a:ext cx="2286000" cy="1521460"/>
          </a:xfrm>
          <a:prstGeom prst="borderCallout1">
            <a:avLst>
              <a:gd name="adj1" fmla="val 18750"/>
              <a:gd name="adj2" fmla="val -8333"/>
              <a:gd name="adj3" fmla="val 60893"/>
              <a:gd name="adj4" fmla="val -40222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1400" b="1">
                <a:solidFill>
                  <a:srgbClr val="FF0000"/>
                </a:solidFill>
              </a:rPr>
              <a:t>compare_mat函数</a:t>
            </a:r>
            <a:r>
              <a:rPr lang="zh-CN" altLang="en-US" sz="1400">
                <a:solidFill>
                  <a:schemeClr val="tx1"/>
                </a:solidFill>
              </a:rPr>
              <a:t>的输入是需要进行比较的两个矩阵，用来计算两个矩阵之间的平均相对误差以及最大相对误差，并打印出比较的结果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76835" y="6532880"/>
            <a:ext cx="8973185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3004" y="134873"/>
            <a:ext cx="8730995" cy="2750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955" y="13487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29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7877" y="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874"/>
                </a:moveTo>
                <a:lnTo>
                  <a:pt x="139446" y="134874"/>
                </a:lnTo>
                <a:lnTo>
                  <a:pt x="139446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877" y="134873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40">
                <a:moveTo>
                  <a:pt x="0" y="0"/>
                </a:moveTo>
                <a:lnTo>
                  <a:pt x="139446" y="0"/>
                </a:lnTo>
                <a:lnTo>
                  <a:pt x="139446" y="141731"/>
                </a:lnTo>
                <a:lnTo>
                  <a:pt x="0" y="141731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20" y="274320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90">
                <a:moveTo>
                  <a:pt x="0" y="135635"/>
                </a:moveTo>
                <a:lnTo>
                  <a:pt x="137160" y="135635"/>
                </a:lnTo>
                <a:lnTo>
                  <a:pt x="13716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826" y="136397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29">
                <a:moveTo>
                  <a:pt x="0" y="0"/>
                </a:moveTo>
                <a:lnTo>
                  <a:pt x="140970" y="0"/>
                </a:lnTo>
                <a:lnTo>
                  <a:pt x="140970" y="137922"/>
                </a:lnTo>
                <a:lnTo>
                  <a:pt x="0" y="137922"/>
                </a:lnTo>
                <a:lnTo>
                  <a:pt x="0" y="0"/>
                </a:lnTo>
                <a:close/>
              </a:path>
            </a:pathLst>
          </a:custGeom>
          <a:solidFill>
            <a:srgbClr val="0000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9955" y="271272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29" h="139065">
                <a:moveTo>
                  <a:pt x="0" y="0"/>
                </a:moveTo>
                <a:lnTo>
                  <a:pt x="137922" y="0"/>
                </a:lnTo>
                <a:lnTo>
                  <a:pt x="137922" y="138684"/>
                </a:lnTo>
                <a:lnTo>
                  <a:pt x="0" y="138684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320" y="409955"/>
            <a:ext cx="137160" cy="136525"/>
          </a:xfrm>
          <a:custGeom>
            <a:avLst/>
            <a:gdLst/>
            <a:ahLst/>
            <a:cxnLst/>
            <a:rect l="l" t="t" r="r" b="b"/>
            <a:pathLst>
              <a:path w="137159" h="136525">
                <a:moveTo>
                  <a:pt x="0" y="0"/>
                </a:moveTo>
                <a:lnTo>
                  <a:pt x="137160" y="0"/>
                </a:lnTo>
                <a:lnTo>
                  <a:pt x="137160" y="136398"/>
                </a:lnTo>
                <a:lnTo>
                  <a:pt x="0" y="136398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5940" y="487680"/>
            <a:ext cx="763587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实验</a:t>
            </a:r>
            <a:r>
              <a:rPr lang="en-US" alt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4</a:t>
            </a:r>
            <a:r>
              <a:rPr 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.</a:t>
            </a:r>
            <a:r>
              <a:rPr lang="en-US" alt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3</a:t>
            </a:r>
            <a:r>
              <a:rPr 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 </a:t>
            </a:r>
            <a:r>
              <a:rPr 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基于</a:t>
            </a:r>
            <a:r>
              <a:rPr lang="en-US" alt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CUDA</a:t>
            </a:r>
            <a:r>
              <a:rPr lang="zh-CN" altLang="en-US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优化矩阵乘法</a:t>
            </a:r>
            <a:endParaRPr lang="zh-CN" sz="3200" spc="-5" dirty="0">
              <a:latin typeface="华光粗圆_CNKI" panose="02000500000000000000" charset="-122"/>
              <a:ea typeface="华光粗圆_CNKI" panose="02000500000000000000" charset="-122"/>
              <a:cs typeface="华光粗圆_CNKI" panose="02000500000000000000" charset="-122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467090" y="6571144"/>
            <a:ext cx="153035" cy="2406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latin typeface="Arial Black" panose="020B0A04020102020204"/>
                <a:cs typeface="Arial Black" panose="020B0A04020102020204"/>
              </a:rPr>
              <a:t>15</a:t>
            </a:fld>
            <a:endParaRPr sz="12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76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262247" y="6606244"/>
            <a:ext cx="26949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425"/>
              </a:lnSpc>
            </a:pPr>
            <a:r>
              <a:rPr lang="zh-CN" spc="-5" dirty="0"/>
              <a:t>并行计算</a:t>
            </a:r>
            <a:endParaRPr lang="zh-CN" altLang="en-US" spc="-5" dirty="0"/>
          </a:p>
        </p:txBody>
      </p:sp>
      <p:sp>
        <p:nvSpPr>
          <p:cNvPr id="77" name="object 14"/>
          <p:cNvSpPr txBox="1">
            <a:spLocks noGrp="1"/>
          </p:cNvSpPr>
          <p:nvPr/>
        </p:nvSpPr>
        <p:spPr>
          <a:xfrm>
            <a:off x="454025" y="6607175"/>
            <a:ext cx="206565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200" b="0" i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l">
              <a:lnSpc>
                <a:spcPts val="1425"/>
              </a:lnSpc>
            </a:pPr>
            <a:r>
              <a:rPr lang="en-US" altLang="zh-CN" spc="-5" dirty="0"/>
              <a:t>2023</a:t>
            </a:r>
            <a:r>
              <a:rPr lang="zh-CN" altLang="en-US" spc="-5" dirty="0"/>
              <a:t>年秋</a:t>
            </a:r>
          </a:p>
        </p:txBody>
      </p:sp>
      <p:sp>
        <p:nvSpPr>
          <p:cNvPr id="12" name="object 16"/>
          <p:cNvSpPr txBox="1"/>
          <p:nvPr/>
        </p:nvSpPr>
        <p:spPr>
          <a:xfrm>
            <a:off x="535940" y="1381760"/>
            <a:ext cx="7930515" cy="3954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lang="zh-CN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要求</a:t>
            </a:r>
            <a:r>
              <a:rPr lang="en-US" altLang="zh-CN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1</a:t>
            </a:r>
            <a:r>
              <a:rPr lang="zh-CN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：</a:t>
            </a:r>
            <a:r>
              <a:rPr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编译矩阵相乘的CUDA代码：MatrixMul.cu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endParaRPr sz="2800" spc="-5" dirty="0">
              <a:solidFill>
                <a:srgbClr val="0000CC"/>
              </a:solidFill>
              <a:latin typeface="华光粗圆_CNKI" panose="02000500000000000000" charset="-122"/>
              <a:ea typeface="华光粗圆_CNKI" panose="02000500000000000000" charset="-122"/>
              <a:cs typeface="华光粗圆_CNKI" panose="02000500000000000000" charset="-122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lang="zh-CN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要求</a:t>
            </a:r>
            <a:r>
              <a:rPr lang="en-US" altLang="zh-CN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2</a:t>
            </a:r>
            <a:r>
              <a:rPr lang="zh-CN" altLang="en-US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：运行程序，进行如下实验并记录数据（实验报告中给出数据并绘图）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endParaRPr lang="zh-CN" sz="2800" spc="-5" dirty="0">
              <a:solidFill>
                <a:srgbClr val="0000CC"/>
              </a:solidFill>
              <a:latin typeface="华光粗圆_CNKI" panose="02000500000000000000" charset="-122"/>
              <a:ea typeface="华光粗圆_CNKI" panose="02000500000000000000" charset="-122"/>
              <a:cs typeface="华光粗圆_CNKI" panose="02000500000000000000" charset="-122"/>
              <a:sym typeface="+mn-ea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lang="zh-CN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要求</a:t>
            </a:r>
            <a:r>
              <a:rPr lang="en-US" altLang="zh-CN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3</a:t>
            </a:r>
            <a:r>
              <a:rPr lang="zh-CN" altLang="en-US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：根据记录的数据计算运算速度提升比（GFLOPS的比值）（给出数据并绘图）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endParaRPr lang="zh-CN" altLang="en-US" sz="2800" spc="-5" dirty="0">
              <a:solidFill>
                <a:srgbClr val="0000CC"/>
              </a:solidFill>
              <a:latin typeface="华光粗圆_CNKI" panose="02000500000000000000" charset="-122"/>
              <a:ea typeface="华光粗圆_CNKI" panose="02000500000000000000" charset="-122"/>
              <a:cs typeface="华光粗圆_CNKI" panose="020005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76835" y="6532880"/>
            <a:ext cx="8973185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3004" y="134873"/>
            <a:ext cx="8730995" cy="2750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955" y="13487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29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7877" y="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874"/>
                </a:moveTo>
                <a:lnTo>
                  <a:pt x="139446" y="134874"/>
                </a:lnTo>
                <a:lnTo>
                  <a:pt x="139446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877" y="134873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40">
                <a:moveTo>
                  <a:pt x="0" y="0"/>
                </a:moveTo>
                <a:lnTo>
                  <a:pt x="139446" y="0"/>
                </a:lnTo>
                <a:lnTo>
                  <a:pt x="139446" y="141731"/>
                </a:lnTo>
                <a:lnTo>
                  <a:pt x="0" y="141731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20" y="274320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90">
                <a:moveTo>
                  <a:pt x="0" y="135635"/>
                </a:moveTo>
                <a:lnTo>
                  <a:pt x="137160" y="135635"/>
                </a:lnTo>
                <a:lnTo>
                  <a:pt x="13716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826" y="136397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29">
                <a:moveTo>
                  <a:pt x="0" y="0"/>
                </a:moveTo>
                <a:lnTo>
                  <a:pt x="140970" y="0"/>
                </a:lnTo>
                <a:lnTo>
                  <a:pt x="140970" y="137922"/>
                </a:lnTo>
                <a:lnTo>
                  <a:pt x="0" y="137922"/>
                </a:lnTo>
                <a:lnTo>
                  <a:pt x="0" y="0"/>
                </a:lnTo>
                <a:close/>
              </a:path>
            </a:pathLst>
          </a:custGeom>
          <a:solidFill>
            <a:srgbClr val="0000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9955" y="271272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29" h="139065">
                <a:moveTo>
                  <a:pt x="0" y="0"/>
                </a:moveTo>
                <a:lnTo>
                  <a:pt x="137922" y="0"/>
                </a:lnTo>
                <a:lnTo>
                  <a:pt x="137922" y="138684"/>
                </a:lnTo>
                <a:lnTo>
                  <a:pt x="0" y="138684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320" y="409955"/>
            <a:ext cx="137160" cy="136525"/>
          </a:xfrm>
          <a:custGeom>
            <a:avLst/>
            <a:gdLst/>
            <a:ahLst/>
            <a:cxnLst/>
            <a:rect l="l" t="t" r="r" b="b"/>
            <a:pathLst>
              <a:path w="137159" h="136525">
                <a:moveTo>
                  <a:pt x="0" y="0"/>
                </a:moveTo>
                <a:lnTo>
                  <a:pt x="137160" y="0"/>
                </a:lnTo>
                <a:lnTo>
                  <a:pt x="137160" y="136398"/>
                </a:lnTo>
                <a:lnTo>
                  <a:pt x="0" y="136398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5940" y="487680"/>
            <a:ext cx="838009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实验</a:t>
            </a:r>
            <a:r>
              <a:rPr lang="en-US" alt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4</a:t>
            </a:r>
            <a:r>
              <a:rPr 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.</a:t>
            </a:r>
            <a:r>
              <a:rPr lang="en-US" alt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3</a:t>
            </a:r>
            <a:r>
              <a:rPr 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 基于</a:t>
            </a:r>
            <a:r>
              <a:rPr lang="en-US" alt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CUDA</a:t>
            </a:r>
            <a:r>
              <a:rPr lang="zh-CN" altLang="en-US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优化矩阵乘法</a:t>
            </a:r>
            <a:br>
              <a:rPr 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</a:br>
            <a:br>
              <a:rPr 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</a:br>
            <a:endParaRPr lang="zh-CN" sz="3200" spc="-5" dirty="0">
              <a:latin typeface="华光粗圆_CNKI" panose="02000500000000000000" charset="-122"/>
              <a:ea typeface="华光粗圆_CNKI" panose="02000500000000000000" charset="-122"/>
              <a:cs typeface="华光粗圆_CNKI" panose="02000500000000000000" charset="-122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467090" y="6571144"/>
            <a:ext cx="153035" cy="2406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latin typeface="Arial Black" panose="020B0A04020102020204"/>
                <a:cs typeface="Arial Black" panose="020B0A04020102020204"/>
              </a:rPr>
              <a:t>16</a:t>
            </a:fld>
            <a:endParaRPr sz="12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76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262247" y="6606244"/>
            <a:ext cx="26949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425"/>
              </a:lnSpc>
            </a:pPr>
            <a:r>
              <a:rPr lang="zh-CN" spc="-5" dirty="0"/>
              <a:t>并行计算</a:t>
            </a:r>
            <a:endParaRPr lang="zh-CN" altLang="en-US" spc="-5" dirty="0"/>
          </a:p>
        </p:txBody>
      </p:sp>
      <p:sp>
        <p:nvSpPr>
          <p:cNvPr id="77" name="object 14"/>
          <p:cNvSpPr txBox="1">
            <a:spLocks noGrp="1"/>
          </p:cNvSpPr>
          <p:nvPr/>
        </p:nvSpPr>
        <p:spPr>
          <a:xfrm>
            <a:off x="454025" y="6607175"/>
            <a:ext cx="206565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200" b="0" i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l">
              <a:lnSpc>
                <a:spcPts val="1425"/>
              </a:lnSpc>
            </a:pPr>
            <a:r>
              <a:rPr lang="en-US" altLang="zh-CN" spc="-5" dirty="0"/>
              <a:t>2023</a:t>
            </a:r>
            <a:r>
              <a:rPr lang="zh-CN" altLang="en-US" spc="-5" dirty="0"/>
              <a:t>年秋</a:t>
            </a:r>
          </a:p>
        </p:txBody>
      </p:sp>
      <p:sp>
        <p:nvSpPr>
          <p:cNvPr id="81" name="object 16"/>
          <p:cNvSpPr txBox="1"/>
          <p:nvPr/>
        </p:nvSpPr>
        <p:spPr>
          <a:xfrm>
            <a:off x="535940" y="1381760"/>
            <a:ext cx="793051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lang="zh-CN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实验内容</a:t>
            </a:r>
            <a:endParaRPr lang="zh-CN" sz="2800" spc="-5" dirty="0">
              <a:solidFill>
                <a:srgbClr val="0000CC"/>
              </a:solidFill>
              <a:latin typeface="华光粗圆_CNKI" panose="02000500000000000000" charset="-122"/>
              <a:ea typeface="华光粗圆_CNKI" panose="02000500000000000000" charset="-122"/>
              <a:cs typeface="华光粗圆_CNKI" panose="020005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7240" y="1981200"/>
            <a:ext cx="784288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2700" indent="0"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None/>
              <a:tabLst>
                <a:tab pos="354965" algn="l"/>
                <a:tab pos="355600" algn="l"/>
              </a:tabLst>
            </a:pPr>
            <a:r>
              <a:rPr lang="en-US" sz="20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1. </a:t>
            </a:r>
            <a:r>
              <a:rPr sz="20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固定矩阵大小为250x250，调整</a:t>
            </a:r>
            <a:r>
              <a:rPr lang="zh-CN" sz="20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线程数</a:t>
            </a:r>
            <a:r>
              <a:rPr sz="20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NUM_THREADS，记录程序运算时间及运算速度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76605" y="3191510"/>
            <a:ext cx="784288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2700" indent="0"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None/>
              <a:tabLst>
                <a:tab pos="354965" algn="l"/>
                <a:tab pos="355600" algn="l"/>
              </a:tabLst>
            </a:pPr>
            <a:r>
              <a:rPr lang="en-US" sz="20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2. </a:t>
            </a:r>
            <a:r>
              <a:rPr sz="20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固定矩阵大小为500x500，调整</a:t>
            </a:r>
            <a:r>
              <a:rPr lang="zh-CN" sz="20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线程数</a:t>
            </a:r>
            <a:r>
              <a:rPr sz="20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NUM_THREADS，记录程序运算时间及运算速度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75970" y="4368800"/>
            <a:ext cx="784288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2700" indent="0"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None/>
              <a:tabLst>
                <a:tab pos="354965" algn="l"/>
                <a:tab pos="355600" algn="l"/>
              </a:tabLst>
            </a:pPr>
            <a:r>
              <a:rPr lang="en-US" sz="20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3. </a:t>
            </a:r>
            <a:r>
              <a:rPr sz="20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固定矩阵大小为1000x1000，调整</a:t>
            </a:r>
            <a:r>
              <a:rPr lang="zh-CN" sz="20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线程数</a:t>
            </a:r>
            <a:r>
              <a:rPr sz="20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NUM_THREADS，记录程序运算时间及运算速度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76835" y="6532880"/>
            <a:ext cx="8973185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3004" y="134873"/>
            <a:ext cx="8730995" cy="2750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955" y="13487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29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7877" y="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874"/>
                </a:moveTo>
                <a:lnTo>
                  <a:pt x="139446" y="134874"/>
                </a:lnTo>
                <a:lnTo>
                  <a:pt x="139446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877" y="134873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40">
                <a:moveTo>
                  <a:pt x="0" y="0"/>
                </a:moveTo>
                <a:lnTo>
                  <a:pt x="139446" y="0"/>
                </a:lnTo>
                <a:lnTo>
                  <a:pt x="139446" y="141731"/>
                </a:lnTo>
                <a:lnTo>
                  <a:pt x="0" y="141731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20" y="274320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90">
                <a:moveTo>
                  <a:pt x="0" y="135635"/>
                </a:moveTo>
                <a:lnTo>
                  <a:pt x="137160" y="135635"/>
                </a:lnTo>
                <a:lnTo>
                  <a:pt x="13716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826" y="136397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29">
                <a:moveTo>
                  <a:pt x="0" y="0"/>
                </a:moveTo>
                <a:lnTo>
                  <a:pt x="140970" y="0"/>
                </a:lnTo>
                <a:lnTo>
                  <a:pt x="140970" y="137922"/>
                </a:lnTo>
                <a:lnTo>
                  <a:pt x="0" y="137922"/>
                </a:lnTo>
                <a:lnTo>
                  <a:pt x="0" y="0"/>
                </a:lnTo>
                <a:close/>
              </a:path>
            </a:pathLst>
          </a:custGeom>
          <a:solidFill>
            <a:srgbClr val="0000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9955" y="271272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29" h="139065">
                <a:moveTo>
                  <a:pt x="0" y="0"/>
                </a:moveTo>
                <a:lnTo>
                  <a:pt x="137922" y="0"/>
                </a:lnTo>
                <a:lnTo>
                  <a:pt x="137922" y="138684"/>
                </a:lnTo>
                <a:lnTo>
                  <a:pt x="0" y="138684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320" y="409955"/>
            <a:ext cx="137160" cy="136525"/>
          </a:xfrm>
          <a:custGeom>
            <a:avLst/>
            <a:gdLst/>
            <a:ahLst/>
            <a:cxnLst/>
            <a:rect l="l" t="t" r="r" b="b"/>
            <a:pathLst>
              <a:path w="137159" h="136525">
                <a:moveTo>
                  <a:pt x="0" y="0"/>
                </a:moveTo>
                <a:lnTo>
                  <a:pt x="137160" y="0"/>
                </a:lnTo>
                <a:lnTo>
                  <a:pt x="137160" y="136398"/>
                </a:lnTo>
                <a:lnTo>
                  <a:pt x="0" y="136398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5940" y="487934"/>
            <a:ext cx="5847080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课程合作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8467090" y="6571144"/>
            <a:ext cx="153035" cy="2406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latin typeface="Arial Black" panose="020B0A04020102020204"/>
                <a:cs typeface="Arial Black" panose="020B0A04020102020204"/>
              </a:rPr>
              <a:t>2</a:t>
            </a:fld>
            <a:endParaRPr sz="12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76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262247" y="6606244"/>
            <a:ext cx="26949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425"/>
              </a:lnSpc>
            </a:pPr>
            <a:r>
              <a:rPr lang="zh-CN" spc="-5" dirty="0"/>
              <a:t>并行计算</a:t>
            </a:r>
            <a:endParaRPr lang="zh-CN" altLang="en-US" spc="-5" dirty="0"/>
          </a:p>
        </p:txBody>
      </p:sp>
      <p:sp>
        <p:nvSpPr>
          <p:cNvPr id="77" name="object 14"/>
          <p:cNvSpPr txBox="1">
            <a:spLocks noGrp="1"/>
          </p:cNvSpPr>
          <p:nvPr/>
        </p:nvSpPr>
        <p:spPr>
          <a:xfrm>
            <a:off x="454025" y="6607175"/>
            <a:ext cx="206565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200" b="0" i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l">
              <a:lnSpc>
                <a:spcPts val="1425"/>
              </a:lnSpc>
            </a:pPr>
            <a:r>
              <a:rPr lang="en-US" altLang="zh-CN" spc="-5" dirty="0"/>
              <a:t>2023</a:t>
            </a:r>
            <a:r>
              <a:rPr lang="zh-CN" altLang="en-US" spc="-5" dirty="0"/>
              <a:t>年秋</a:t>
            </a:r>
          </a:p>
        </p:txBody>
      </p:sp>
      <p:pic>
        <p:nvPicPr>
          <p:cNvPr id="12" name="图片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0" y="1838325"/>
            <a:ext cx="1494790" cy="1524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1737995"/>
            <a:ext cx="1950720" cy="172529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676400" y="4038600"/>
            <a:ext cx="5669915" cy="887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indent="0" algn="ctr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None/>
              <a:tabLst>
                <a:tab pos="354965" algn="l"/>
                <a:tab pos="355600" algn="l"/>
              </a:tabLst>
            </a:pPr>
            <a:r>
              <a:rPr lang="zh-CN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哈工大</a:t>
            </a:r>
            <a:r>
              <a:rPr lang="en-US" altLang="zh-CN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&amp;</a:t>
            </a:r>
            <a:r>
              <a:rPr lang="zh-CN" altLang="en-US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华为</a:t>
            </a:r>
            <a:endParaRPr lang="zh-CN" sz="2800" spc="-5" dirty="0">
              <a:solidFill>
                <a:srgbClr val="0000CC"/>
              </a:solidFill>
              <a:latin typeface="华光粗圆_CNKI" panose="02000500000000000000" charset="-122"/>
              <a:ea typeface="华光粗圆_CNKI" panose="02000500000000000000" charset="-122"/>
              <a:cs typeface="华光粗圆_CNKI" panose="02000500000000000000" charset="-122"/>
              <a:sym typeface="+mn-ea"/>
            </a:endParaRPr>
          </a:p>
          <a:p>
            <a:pPr marL="12700" indent="0" algn="ctr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None/>
              <a:tabLst>
                <a:tab pos="354965" algn="l"/>
                <a:tab pos="355600" algn="l"/>
              </a:tabLst>
            </a:pPr>
            <a:r>
              <a:rPr lang="zh-CN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校企合作，协同育人</a:t>
            </a:r>
            <a:endParaRPr lang="zh-CN" sz="2200" u="sng" spc="-5" dirty="0">
              <a:solidFill>
                <a:srgbClr val="FF0000"/>
              </a:solidFill>
              <a:latin typeface="华光粗圆_CNKI" panose="02000500000000000000" charset="-122"/>
              <a:ea typeface="华光粗圆_CNKI" panose="02000500000000000000" charset="-122"/>
              <a:cs typeface="华光粗圆_CNKI" panose="020005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76835" y="6532880"/>
            <a:ext cx="8973185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3004" y="134873"/>
            <a:ext cx="8730995" cy="2750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955" y="13487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29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7877" y="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874"/>
                </a:moveTo>
                <a:lnTo>
                  <a:pt x="139446" y="134874"/>
                </a:lnTo>
                <a:lnTo>
                  <a:pt x="139446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877" y="134873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40">
                <a:moveTo>
                  <a:pt x="0" y="0"/>
                </a:moveTo>
                <a:lnTo>
                  <a:pt x="139446" y="0"/>
                </a:lnTo>
                <a:lnTo>
                  <a:pt x="139446" y="141731"/>
                </a:lnTo>
                <a:lnTo>
                  <a:pt x="0" y="141731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20" y="274320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90">
                <a:moveTo>
                  <a:pt x="0" y="135635"/>
                </a:moveTo>
                <a:lnTo>
                  <a:pt x="137160" y="135635"/>
                </a:lnTo>
                <a:lnTo>
                  <a:pt x="13716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826" y="136397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29">
                <a:moveTo>
                  <a:pt x="0" y="0"/>
                </a:moveTo>
                <a:lnTo>
                  <a:pt x="140970" y="0"/>
                </a:lnTo>
                <a:lnTo>
                  <a:pt x="140970" y="137922"/>
                </a:lnTo>
                <a:lnTo>
                  <a:pt x="0" y="137922"/>
                </a:lnTo>
                <a:lnTo>
                  <a:pt x="0" y="0"/>
                </a:lnTo>
                <a:close/>
              </a:path>
            </a:pathLst>
          </a:custGeom>
          <a:solidFill>
            <a:srgbClr val="0000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9955" y="271272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29" h="139065">
                <a:moveTo>
                  <a:pt x="0" y="0"/>
                </a:moveTo>
                <a:lnTo>
                  <a:pt x="137922" y="0"/>
                </a:lnTo>
                <a:lnTo>
                  <a:pt x="137922" y="138684"/>
                </a:lnTo>
                <a:lnTo>
                  <a:pt x="0" y="138684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320" y="409955"/>
            <a:ext cx="137160" cy="136525"/>
          </a:xfrm>
          <a:custGeom>
            <a:avLst/>
            <a:gdLst/>
            <a:ahLst/>
            <a:cxnLst/>
            <a:rect l="l" t="t" r="r" b="b"/>
            <a:pathLst>
              <a:path w="137159" h="136525">
                <a:moveTo>
                  <a:pt x="0" y="0"/>
                </a:moveTo>
                <a:lnTo>
                  <a:pt x="137160" y="0"/>
                </a:lnTo>
                <a:lnTo>
                  <a:pt x="137160" y="136398"/>
                </a:lnTo>
                <a:lnTo>
                  <a:pt x="0" y="136398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5940" y="487934"/>
            <a:ext cx="5847080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分数设置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8467090" y="6571144"/>
            <a:ext cx="153035" cy="2406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latin typeface="Arial Black" panose="020B0A04020102020204"/>
                <a:cs typeface="Arial Black" panose="020B0A04020102020204"/>
              </a:rPr>
              <a:t>3</a:t>
            </a:fld>
            <a:endParaRPr sz="12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76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262247" y="6606244"/>
            <a:ext cx="26949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425"/>
              </a:lnSpc>
            </a:pPr>
            <a:r>
              <a:rPr lang="zh-CN" spc="-5" dirty="0"/>
              <a:t>并行计算</a:t>
            </a:r>
            <a:endParaRPr lang="zh-CN" altLang="en-US" spc="-5" dirty="0"/>
          </a:p>
        </p:txBody>
      </p:sp>
      <p:sp>
        <p:nvSpPr>
          <p:cNvPr id="77" name="object 14"/>
          <p:cNvSpPr txBox="1">
            <a:spLocks noGrp="1"/>
          </p:cNvSpPr>
          <p:nvPr/>
        </p:nvSpPr>
        <p:spPr>
          <a:xfrm>
            <a:off x="454025" y="6607175"/>
            <a:ext cx="206565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200" b="0" i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l">
              <a:lnSpc>
                <a:spcPts val="1425"/>
              </a:lnSpc>
            </a:pPr>
            <a:r>
              <a:rPr lang="en-US" altLang="zh-CN" spc="-5" dirty="0"/>
              <a:t>2023</a:t>
            </a:r>
            <a:r>
              <a:rPr lang="zh-CN" altLang="en-US" spc="-5" dirty="0"/>
              <a:t>年秋</a:t>
            </a:r>
          </a:p>
        </p:txBody>
      </p:sp>
      <p:sp>
        <p:nvSpPr>
          <p:cNvPr id="81" name="object 16"/>
          <p:cNvSpPr txBox="1"/>
          <p:nvPr/>
        </p:nvSpPr>
        <p:spPr>
          <a:xfrm>
            <a:off x="535940" y="1381760"/>
            <a:ext cx="7930515" cy="2218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lang="zh-CN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实验指导书</a:t>
            </a:r>
            <a:r>
              <a:rPr lang="en-US" altLang="zh-CN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+</a:t>
            </a:r>
            <a:r>
              <a:rPr lang="zh-CN" altLang="en-US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实验报告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lang="zh-CN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实验报告分数组成，百分制</a:t>
            </a:r>
          </a:p>
          <a:p>
            <a:pPr marL="812800" lvl="1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lang="zh-CN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一、课堂表现（10分）</a:t>
            </a:r>
          </a:p>
          <a:p>
            <a:pPr marL="812800" lvl="1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lang="zh-CN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二、实验结果（50分）</a:t>
            </a:r>
          </a:p>
          <a:p>
            <a:pPr marL="812800" lvl="1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lang="zh-CN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三、实验报告（40分）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76835" y="6532880"/>
            <a:ext cx="8973185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3004" y="134873"/>
            <a:ext cx="8730995" cy="2750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955" y="13487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29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7877" y="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874"/>
                </a:moveTo>
                <a:lnTo>
                  <a:pt x="139446" y="134874"/>
                </a:lnTo>
                <a:lnTo>
                  <a:pt x="139446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877" y="134873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40">
                <a:moveTo>
                  <a:pt x="0" y="0"/>
                </a:moveTo>
                <a:lnTo>
                  <a:pt x="139446" y="0"/>
                </a:lnTo>
                <a:lnTo>
                  <a:pt x="139446" y="141731"/>
                </a:lnTo>
                <a:lnTo>
                  <a:pt x="0" y="141731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20" y="274320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90">
                <a:moveTo>
                  <a:pt x="0" y="135635"/>
                </a:moveTo>
                <a:lnTo>
                  <a:pt x="137160" y="135635"/>
                </a:lnTo>
                <a:lnTo>
                  <a:pt x="13716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826" y="136397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29">
                <a:moveTo>
                  <a:pt x="0" y="0"/>
                </a:moveTo>
                <a:lnTo>
                  <a:pt x="140970" y="0"/>
                </a:lnTo>
                <a:lnTo>
                  <a:pt x="140970" y="137922"/>
                </a:lnTo>
                <a:lnTo>
                  <a:pt x="0" y="137922"/>
                </a:lnTo>
                <a:lnTo>
                  <a:pt x="0" y="0"/>
                </a:lnTo>
                <a:close/>
              </a:path>
            </a:pathLst>
          </a:custGeom>
          <a:solidFill>
            <a:srgbClr val="0000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9955" y="271272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29" h="139065">
                <a:moveTo>
                  <a:pt x="0" y="0"/>
                </a:moveTo>
                <a:lnTo>
                  <a:pt x="137922" y="0"/>
                </a:lnTo>
                <a:lnTo>
                  <a:pt x="137922" y="138684"/>
                </a:lnTo>
                <a:lnTo>
                  <a:pt x="0" y="138684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320" y="409955"/>
            <a:ext cx="137160" cy="136525"/>
          </a:xfrm>
          <a:custGeom>
            <a:avLst/>
            <a:gdLst/>
            <a:ahLst/>
            <a:cxnLst/>
            <a:rect l="l" t="t" r="r" b="b"/>
            <a:pathLst>
              <a:path w="137159" h="136525">
                <a:moveTo>
                  <a:pt x="0" y="0"/>
                </a:moveTo>
                <a:lnTo>
                  <a:pt x="137160" y="0"/>
                </a:lnTo>
                <a:lnTo>
                  <a:pt x="137160" y="136398"/>
                </a:lnTo>
                <a:lnTo>
                  <a:pt x="0" y="136398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5940" y="487934"/>
            <a:ext cx="5847080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内容设置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8467090" y="6571144"/>
            <a:ext cx="153035" cy="2406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latin typeface="Arial Black" panose="020B0A04020102020204"/>
                <a:cs typeface="Arial Black" panose="020B0A04020102020204"/>
              </a:rPr>
              <a:t>4</a:t>
            </a:fld>
            <a:endParaRPr sz="12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76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262247" y="6606244"/>
            <a:ext cx="26949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425"/>
              </a:lnSpc>
            </a:pPr>
            <a:r>
              <a:rPr lang="zh-CN" spc="-5" dirty="0"/>
              <a:t>并行计算</a:t>
            </a:r>
            <a:endParaRPr lang="zh-CN" altLang="en-US" spc="-5" dirty="0"/>
          </a:p>
        </p:txBody>
      </p:sp>
      <p:sp>
        <p:nvSpPr>
          <p:cNvPr id="77" name="object 14"/>
          <p:cNvSpPr txBox="1">
            <a:spLocks noGrp="1"/>
          </p:cNvSpPr>
          <p:nvPr/>
        </p:nvSpPr>
        <p:spPr>
          <a:xfrm>
            <a:off x="454025" y="6607175"/>
            <a:ext cx="206565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200" b="0" i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l">
              <a:lnSpc>
                <a:spcPts val="1425"/>
              </a:lnSpc>
            </a:pPr>
            <a:r>
              <a:rPr lang="en-US" altLang="zh-CN" spc="-5" dirty="0"/>
              <a:t>2023</a:t>
            </a:r>
            <a:r>
              <a:rPr lang="zh-CN" altLang="en-US" spc="-5" dirty="0"/>
              <a:t>年秋</a:t>
            </a:r>
          </a:p>
        </p:txBody>
      </p:sp>
      <p:sp>
        <p:nvSpPr>
          <p:cNvPr id="81" name="object 16"/>
          <p:cNvSpPr txBox="1"/>
          <p:nvPr/>
        </p:nvSpPr>
        <p:spPr>
          <a:xfrm>
            <a:off x="535940" y="1381760"/>
            <a:ext cx="7930515" cy="43499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lang="zh-CN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实验</a:t>
            </a:r>
            <a:r>
              <a:rPr lang="en-US" altLang="zh-CN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4.1 GPU</a:t>
            </a:r>
            <a:r>
              <a:rPr lang="zh-CN" altLang="en-US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实验环境说明</a:t>
            </a:r>
            <a:endParaRPr lang="zh-CN" sz="2800" spc="-5" dirty="0">
              <a:solidFill>
                <a:srgbClr val="0000CC"/>
              </a:solidFill>
              <a:latin typeface="华光粗圆_CNKI" panose="02000500000000000000" charset="-122"/>
              <a:ea typeface="华光粗圆_CNKI" panose="02000500000000000000" charset="-122"/>
              <a:cs typeface="华光粗圆_CNKI" panose="02000500000000000000" charset="-122"/>
              <a:sym typeface="+mn-ea"/>
            </a:endParaRPr>
          </a:p>
          <a:p>
            <a:pPr marL="812800" lvl="1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lang="zh-CN" sz="2400" spc="-5" dirty="0">
                <a:solidFill>
                  <a:schemeClr val="tx1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了解远程访问服务器GPU的过程</a:t>
            </a:r>
          </a:p>
          <a:p>
            <a:pPr marL="355600" indent="-342900" algn="l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lang="zh-CN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实验</a:t>
            </a:r>
            <a:r>
              <a:rPr lang="en-US" altLang="zh-CN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4.2  CUDA程序的编译和运行</a:t>
            </a:r>
          </a:p>
          <a:p>
            <a:pPr marL="812800" lvl="1" indent="-342900" algn="l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chemeClr val="tx1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通过在GPU上编译运行CUDA程序，掌握CUDA并行计算的原理和执行过程</a:t>
            </a:r>
          </a:p>
          <a:p>
            <a:pPr marL="355600" indent="-342900" algn="l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lang="zh-CN" altLang="en-US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实验</a:t>
            </a:r>
            <a:r>
              <a:rPr lang="en-US" altLang="zh-CN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4.3 基于CUDA优化矩阵乘法</a:t>
            </a:r>
          </a:p>
          <a:p>
            <a:pPr marL="812800" lvl="1" indent="-342900" algn="l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lang="en-US" altLang="zh-CN" sz="2400" spc="-5" dirty="0" err="1">
                <a:solidFill>
                  <a:schemeClr val="tx1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掌握基于CUDA</a:t>
            </a:r>
            <a:r>
              <a:rPr lang="zh-CN" altLang="en-US" sz="2400" spc="-5" dirty="0">
                <a:solidFill>
                  <a:schemeClr val="tx1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的</a:t>
            </a:r>
            <a:r>
              <a:rPr lang="en-US" altLang="zh-CN" sz="2400" spc="-5" dirty="0" err="1">
                <a:solidFill>
                  <a:schemeClr val="tx1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优化科学计算的方法</a:t>
            </a:r>
            <a:endParaRPr lang="en-US" altLang="zh-CN" sz="2400" spc="-5" dirty="0">
              <a:latin typeface="华光粗圆_CNKI" panose="02000500000000000000" charset="-122"/>
              <a:ea typeface="华光粗圆_CNKI" panose="02000500000000000000" charset="-122"/>
              <a:cs typeface="华光粗圆_CNKI" panose="02000500000000000000" charset="-122"/>
            </a:endParaRPr>
          </a:p>
          <a:p>
            <a:pPr marL="812800" lvl="1" indent="-342900" algn="l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lang="en-US" altLang="zh-CN" sz="2400" spc="-5" dirty="0" err="1">
                <a:solidFill>
                  <a:schemeClr val="tx1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比较各种CUDA优化方式的性能提升效果</a:t>
            </a:r>
            <a:endParaRPr lang="en-US" altLang="zh-CN" sz="2400" spc="-5" dirty="0">
              <a:solidFill>
                <a:schemeClr val="tx1"/>
              </a:solidFill>
              <a:latin typeface="华光粗圆_CNKI" panose="02000500000000000000" charset="-122"/>
              <a:ea typeface="华光粗圆_CNKI" panose="02000500000000000000" charset="-122"/>
              <a:cs typeface="华光粗圆_CNKI" panose="02000500000000000000" charset="-122"/>
            </a:endParaRPr>
          </a:p>
          <a:p>
            <a:pPr marL="812800" lvl="1" indent="-342900" algn="l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lang="en-US" altLang="zh-CN" sz="2400" spc="-5" dirty="0" err="1">
                <a:solidFill>
                  <a:schemeClr val="tx1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掌握利用加速比、运行时间、效率等测度分析并行程序性能</a:t>
            </a:r>
            <a:endParaRPr lang="en-US" altLang="zh-CN" sz="2400" spc="-5" dirty="0">
              <a:solidFill>
                <a:schemeClr val="tx1"/>
              </a:solidFill>
              <a:latin typeface="华光粗圆_CNKI" panose="02000500000000000000" charset="-122"/>
              <a:ea typeface="华光粗圆_CNKI" panose="02000500000000000000" charset="-122"/>
              <a:cs typeface="华光粗圆_CNKI" panose="02000500000000000000" charset="-122"/>
            </a:endParaRPr>
          </a:p>
          <a:p>
            <a:pPr marL="755650" lvl="1" indent="-285750" algn="l">
              <a:lnSpc>
                <a:spcPct val="100000"/>
              </a:lnSpc>
              <a:spcBef>
                <a:spcPts val="25"/>
              </a:spcBef>
              <a:buClr>
                <a:srgbClr val="990099"/>
              </a:buClr>
              <a:buSzPct val="79000"/>
              <a:buFont typeface="Wingdings" panose="05000000000000000000"/>
              <a:buChar char=""/>
              <a:tabLst>
                <a:tab pos="755650" algn="l"/>
              </a:tabLst>
            </a:pPr>
            <a:endParaRPr lang="en-US" altLang="zh-CN" sz="2400" spc="-5" dirty="0">
              <a:solidFill>
                <a:schemeClr val="tx1"/>
              </a:solidFill>
              <a:latin typeface="华光粗圆_CNKI" panose="02000500000000000000" charset="-122"/>
              <a:ea typeface="华光粗圆_CNKI" panose="02000500000000000000" charset="-122"/>
              <a:cs typeface="华光粗圆_CNKI" panose="020005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76835" y="6532880"/>
            <a:ext cx="8973185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3004" y="134873"/>
            <a:ext cx="8730995" cy="2750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955" y="13487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29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7877" y="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874"/>
                </a:moveTo>
                <a:lnTo>
                  <a:pt x="139446" y="134874"/>
                </a:lnTo>
                <a:lnTo>
                  <a:pt x="139446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877" y="134873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40">
                <a:moveTo>
                  <a:pt x="0" y="0"/>
                </a:moveTo>
                <a:lnTo>
                  <a:pt x="139446" y="0"/>
                </a:lnTo>
                <a:lnTo>
                  <a:pt x="139446" y="141731"/>
                </a:lnTo>
                <a:lnTo>
                  <a:pt x="0" y="141731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20" y="274320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90">
                <a:moveTo>
                  <a:pt x="0" y="135635"/>
                </a:moveTo>
                <a:lnTo>
                  <a:pt x="137160" y="135635"/>
                </a:lnTo>
                <a:lnTo>
                  <a:pt x="13716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826" y="136397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29">
                <a:moveTo>
                  <a:pt x="0" y="0"/>
                </a:moveTo>
                <a:lnTo>
                  <a:pt x="140970" y="0"/>
                </a:lnTo>
                <a:lnTo>
                  <a:pt x="140970" y="137922"/>
                </a:lnTo>
                <a:lnTo>
                  <a:pt x="0" y="137922"/>
                </a:lnTo>
                <a:lnTo>
                  <a:pt x="0" y="0"/>
                </a:lnTo>
                <a:close/>
              </a:path>
            </a:pathLst>
          </a:custGeom>
          <a:solidFill>
            <a:srgbClr val="0000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9955" y="271272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29" h="139065">
                <a:moveTo>
                  <a:pt x="0" y="0"/>
                </a:moveTo>
                <a:lnTo>
                  <a:pt x="137922" y="0"/>
                </a:lnTo>
                <a:lnTo>
                  <a:pt x="137922" y="138684"/>
                </a:lnTo>
                <a:lnTo>
                  <a:pt x="0" y="138684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320" y="409955"/>
            <a:ext cx="137160" cy="136525"/>
          </a:xfrm>
          <a:custGeom>
            <a:avLst/>
            <a:gdLst/>
            <a:ahLst/>
            <a:cxnLst/>
            <a:rect l="l" t="t" r="r" b="b"/>
            <a:pathLst>
              <a:path w="137159" h="136525">
                <a:moveTo>
                  <a:pt x="0" y="0"/>
                </a:moveTo>
                <a:lnTo>
                  <a:pt x="137160" y="0"/>
                </a:lnTo>
                <a:lnTo>
                  <a:pt x="137160" y="136398"/>
                </a:lnTo>
                <a:lnTo>
                  <a:pt x="0" y="136398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5940" y="487680"/>
            <a:ext cx="763587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实验</a:t>
            </a:r>
            <a:r>
              <a:rPr lang="en-US" alt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4</a:t>
            </a:r>
            <a:r>
              <a:rPr 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.1 GPU实验环境说明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8467090" y="6571144"/>
            <a:ext cx="153035" cy="2406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latin typeface="Arial Black" panose="020B0A04020102020204"/>
                <a:cs typeface="Arial Black" panose="020B0A04020102020204"/>
              </a:rPr>
              <a:t>5</a:t>
            </a:fld>
            <a:endParaRPr sz="12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76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262247" y="6606244"/>
            <a:ext cx="26949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425"/>
              </a:lnSpc>
            </a:pPr>
            <a:r>
              <a:rPr lang="zh-CN" spc="-5" dirty="0"/>
              <a:t>并行计算</a:t>
            </a:r>
            <a:endParaRPr lang="zh-CN" altLang="en-US" spc="-5" dirty="0"/>
          </a:p>
        </p:txBody>
      </p:sp>
      <p:sp>
        <p:nvSpPr>
          <p:cNvPr id="77" name="object 14"/>
          <p:cNvSpPr txBox="1">
            <a:spLocks noGrp="1"/>
          </p:cNvSpPr>
          <p:nvPr/>
        </p:nvSpPr>
        <p:spPr>
          <a:xfrm>
            <a:off x="454025" y="6607175"/>
            <a:ext cx="206565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200" b="0" i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l">
              <a:lnSpc>
                <a:spcPts val="1425"/>
              </a:lnSpc>
            </a:pPr>
            <a:r>
              <a:rPr lang="en-US" altLang="zh-CN" spc="-5" dirty="0"/>
              <a:t>2023</a:t>
            </a:r>
            <a:r>
              <a:rPr lang="zh-CN" altLang="en-US" spc="-5" dirty="0"/>
              <a:t>年秋</a:t>
            </a:r>
          </a:p>
        </p:txBody>
      </p:sp>
      <p:sp>
        <p:nvSpPr>
          <p:cNvPr id="12" name="object 16"/>
          <p:cNvSpPr txBox="1"/>
          <p:nvPr/>
        </p:nvSpPr>
        <p:spPr>
          <a:xfrm>
            <a:off x="535940" y="1381760"/>
            <a:ext cx="7930515" cy="13003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lang="zh-CN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步骤一：下载</a:t>
            </a:r>
            <a:r>
              <a:rPr lang="en-US" altLang="zh-CN" sz="2800" spc="-5" dirty="0" err="1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Xshell</a:t>
            </a:r>
            <a:r>
              <a:rPr lang="zh-CN" altLang="en-US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和</a:t>
            </a:r>
            <a:r>
              <a:rPr lang="en-US" altLang="zh-CN" sz="2800" spc="-5" dirty="0" err="1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Xftp</a:t>
            </a:r>
            <a:endParaRPr lang="en-US" altLang="zh-CN" sz="2800" spc="-5" dirty="0">
              <a:solidFill>
                <a:srgbClr val="0000CC"/>
              </a:solidFill>
              <a:latin typeface="华光粗圆_CNKI" panose="02000500000000000000" charset="-122"/>
              <a:ea typeface="华光粗圆_CNKI" panose="02000500000000000000" charset="-122"/>
              <a:cs typeface="华光粗圆_CNKI" panose="02000500000000000000" charset="-122"/>
              <a:sym typeface="+mn-ea"/>
            </a:endParaRPr>
          </a:p>
          <a:p>
            <a:pPr marL="355600" indent="-342900"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55600" indent="-342900"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打开浏览器，输入</a:t>
            </a:r>
            <a:r>
              <a:rPr lang="zh-CN" altLang="zh-CN" sz="1800" kern="100" dirty="0">
                <a:effectLst/>
                <a:latin typeface="宋体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u="sng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hlinkClick r:id="rId4"/>
              </a:rPr>
              <a:t>https://www.xshell.com/zh/free-for-home-school/</a:t>
            </a:r>
            <a:endParaRPr lang="zh-CN" altLang="zh-CN" sz="18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0408301-19A3-5476-DE8E-C2EC2D58A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018" y="2616835"/>
            <a:ext cx="6792358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76835" y="6532880"/>
            <a:ext cx="8973185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3004" y="134873"/>
            <a:ext cx="8730995" cy="2750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955" y="13487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29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7877" y="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874"/>
                </a:moveTo>
                <a:lnTo>
                  <a:pt x="139446" y="134874"/>
                </a:lnTo>
                <a:lnTo>
                  <a:pt x="139446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877" y="134873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40">
                <a:moveTo>
                  <a:pt x="0" y="0"/>
                </a:moveTo>
                <a:lnTo>
                  <a:pt x="139446" y="0"/>
                </a:lnTo>
                <a:lnTo>
                  <a:pt x="139446" y="141731"/>
                </a:lnTo>
                <a:lnTo>
                  <a:pt x="0" y="141731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20" y="274320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90">
                <a:moveTo>
                  <a:pt x="0" y="135635"/>
                </a:moveTo>
                <a:lnTo>
                  <a:pt x="137160" y="135635"/>
                </a:lnTo>
                <a:lnTo>
                  <a:pt x="13716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826" y="136397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29">
                <a:moveTo>
                  <a:pt x="0" y="0"/>
                </a:moveTo>
                <a:lnTo>
                  <a:pt x="140970" y="0"/>
                </a:lnTo>
                <a:lnTo>
                  <a:pt x="140970" y="137922"/>
                </a:lnTo>
                <a:lnTo>
                  <a:pt x="0" y="137922"/>
                </a:lnTo>
                <a:lnTo>
                  <a:pt x="0" y="0"/>
                </a:lnTo>
                <a:close/>
              </a:path>
            </a:pathLst>
          </a:custGeom>
          <a:solidFill>
            <a:srgbClr val="0000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9955" y="271272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29" h="139065">
                <a:moveTo>
                  <a:pt x="0" y="0"/>
                </a:moveTo>
                <a:lnTo>
                  <a:pt x="137922" y="0"/>
                </a:lnTo>
                <a:lnTo>
                  <a:pt x="137922" y="138684"/>
                </a:lnTo>
                <a:lnTo>
                  <a:pt x="0" y="138684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320" y="409955"/>
            <a:ext cx="137160" cy="136525"/>
          </a:xfrm>
          <a:custGeom>
            <a:avLst/>
            <a:gdLst/>
            <a:ahLst/>
            <a:cxnLst/>
            <a:rect l="l" t="t" r="r" b="b"/>
            <a:pathLst>
              <a:path w="137159" h="136525">
                <a:moveTo>
                  <a:pt x="0" y="0"/>
                </a:moveTo>
                <a:lnTo>
                  <a:pt x="137160" y="0"/>
                </a:lnTo>
                <a:lnTo>
                  <a:pt x="137160" y="136398"/>
                </a:lnTo>
                <a:lnTo>
                  <a:pt x="0" y="136398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5940" y="487680"/>
            <a:ext cx="763587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实验</a:t>
            </a:r>
            <a:r>
              <a:rPr lang="en-US" alt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4</a:t>
            </a:r>
            <a:r>
              <a:rPr 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.1 GPU实验环境说明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8467090" y="6571144"/>
            <a:ext cx="153035" cy="2406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latin typeface="Arial Black" panose="020B0A04020102020204"/>
                <a:cs typeface="Arial Black" panose="020B0A04020102020204"/>
              </a:rPr>
              <a:t>6</a:t>
            </a:fld>
            <a:endParaRPr sz="12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76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262247" y="6606244"/>
            <a:ext cx="26949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425"/>
              </a:lnSpc>
            </a:pPr>
            <a:r>
              <a:rPr lang="zh-CN" spc="-5" dirty="0"/>
              <a:t>并行计算</a:t>
            </a:r>
            <a:endParaRPr lang="zh-CN" altLang="en-US" spc="-5" dirty="0"/>
          </a:p>
        </p:txBody>
      </p:sp>
      <p:sp>
        <p:nvSpPr>
          <p:cNvPr id="77" name="object 14"/>
          <p:cNvSpPr txBox="1">
            <a:spLocks noGrp="1"/>
          </p:cNvSpPr>
          <p:nvPr/>
        </p:nvSpPr>
        <p:spPr>
          <a:xfrm>
            <a:off x="454025" y="6607175"/>
            <a:ext cx="206565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200" b="0" i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l">
              <a:lnSpc>
                <a:spcPts val="1425"/>
              </a:lnSpc>
            </a:pPr>
            <a:r>
              <a:rPr lang="en-US" altLang="zh-CN" spc="-5" dirty="0"/>
              <a:t>2023</a:t>
            </a:r>
            <a:r>
              <a:rPr lang="zh-CN" altLang="en-US" spc="-5" dirty="0"/>
              <a:t>年秋</a:t>
            </a:r>
          </a:p>
        </p:txBody>
      </p:sp>
      <p:sp>
        <p:nvSpPr>
          <p:cNvPr id="12" name="object 16"/>
          <p:cNvSpPr txBox="1"/>
          <p:nvPr/>
        </p:nvSpPr>
        <p:spPr>
          <a:xfrm>
            <a:off x="535940" y="1381760"/>
            <a:ext cx="7930515" cy="874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lang="zh-CN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步骤二：安装Xshell和Xftp，并使用Xshell远程连接服务器</a:t>
            </a:r>
            <a:endParaRPr lang="zh-CN" sz="2800" spc="-5" dirty="0">
              <a:solidFill>
                <a:srgbClr val="0000CC"/>
              </a:solidFill>
              <a:latin typeface="华光粗圆_CNKI" panose="02000500000000000000" charset="-122"/>
              <a:ea typeface="华光粗圆_CNKI" panose="02000500000000000000" charset="-122"/>
              <a:cs typeface="华光粗圆_CNKI" panose="020005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7240" y="2876478"/>
            <a:ext cx="7842885" cy="84382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2700" indent="0" algn="l"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None/>
              <a:tabLst>
                <a:tab pos="354965" algn="l"/>
                <a:tab pos="355600" algn="l"/>
              </a:tabLst>
            </a:pPr>
            <a:r>
              <a:rPr lang="en-US" altLang="zh-CN"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RTX 2080 Ti</a:t>
            </a:r>
            <a:r>
              <a:rPr lang="zh-CN" altLang="en-US"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的</a:t>
            </a:r>
            <a:r>
              <a:rPr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IP为：8.130.28.231，端口号：700</a:t>
            </a:r>
            <a:r>
              <a:rPr lang="en-US"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1</a:t>
            </a:r>
          </a:p>
          <a:p>
            <a:pPr marL="12700" indent="0" algn="l"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None/>
              <a:tabLst>
                <a:tab pos="354965" algn="l"/>
                <a:tab pos="355600" algn="l"/>
              </a:tabLst>
            </a:pPr>
            <a:r>
              <a:rPr lang="en-US" altLang="zh-CN" sz="24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Tesla V100S</a:t>
            </a:r>
            <a:r>
              <a:rPr lang="zh-CN" altLang="en-US" sz="24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的</a:t>
            </a:r>
            <a:r>
              <a:rPr lang="en-US" altLang="zh-CN" sz="24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IP</a:t>
            </a:r>
            <a:r>
              <a:rPr lang="zh-CN" altLang="en-US" sz="24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为：</a:t>
            </a:r>
            <a:r>
              <a:rPr lang="zh-CN" altLang="en-US"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 </a:t>
            </a:r>
            <a:r>
              <a:rPr lang="en-US" altLang="zh-CN"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8.130.28.231</a:t>
            </a:r>
            <a:r>
              <a:rPr lang="zh-CN" altLang="en-US"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，端口号：</a:t>
            </a:r>
            <a:r>
              <a:rPr lang="en-US" altLang="zh-CN"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7002</a:t>
            </a:r>
            <a:endParaRPr sz="2400" b="0" spc="-5" dirty="0">
              <a:solidFill>
                <a:srgbClr val="0000CC"/>
              </a:solidFill>
              <a:latin typeface="华光粗圆_CNKI" panose="02000500000000000000" charset="-122"/>
              <a:ea typeface="华光粗圆_CNKI" panose="02000500000000000000" charset="-122"/>
              <a:cs typeface="华光粗圆_CNKI" panose="02000500000000000000" charset="-122"/>
            </a:endParaRPr>
          </a:p>
        </p:txBody>
      </p:sp>
      <p:pic>
        <p:nvPicPr>
          <p:cNvPr id="13" name="图片 8" descr="1635820250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882859"/>
            <a:ext cx="4724400" cy="248746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0A2E872-AF87-3CA3-9728-7C59AAA66073}"/>
              </a:ext>
            </a:extLst>
          </p:cNvPr>
          <p:cNvSpPr txBox="1"/>
          <p:nvPr/>
        </p:nvSpPr>
        <p:spPr>
          <a:xfrm>
            <a:off x="788324" y="2364070"/>
            <a:ext cx="784288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2700" indent="0" algn="l"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None/>
              <a:tabLst>
                <a:tab pos="354965" algn="l"/>
                <a:tab pos="355600" algn="l"/>
              </a:tabLst>
            </a:pPr>
            <a:r>
              <a:rPr lang="zh-CN" altLang="en-US"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左上角点击“文件”，在下拉菜单中，选择“新建”</a:t>
            </a:r>
            <a:endParaRPr sz="2400" b="0" spc="-5" dirty="0">
              <a:solidFill>
                <a:srgbClr val="0000CC"/>
              </a:solidFill>
              <a:latin typeface="华光粗圆_CNKI" panose="02000500000000000000" charset="-122"/>
              <a:ea typeface="华光粗圆_CNKI" panose="02000500000000000000" charset="-122"/>
              <a:cs typeface="华光粗圆_CNKI" panose="020005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76835" y="6532880"/>
            <a:ext cx="8973185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3004" y="134873"/>
            <a:ext cx="8730995" cy="2750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955" y="13487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29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7877" y="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874"/>
                </a:moveTo>
                <a:lnTo>
                  <a:pt x="139446" y="134874"/>
                </a:lnTo>
                <a:lnTo>
                  <a:pt x="139446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877" y="134873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40">
                <a:moveTo>
                  <a:pt x="0" y="0"/>
                </a:moveTo>
                <a:lnTo>
                  <a:pt x="139446" y="0"/>
                </a:lnTo>
                <a:lnTo>
                  <a:pt x="139446" y="141731"/>
                </a:lnTo>
                <a:lnTo>
                  <a:pt x="0" y="141731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20" y="274320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90">
                <a:moveTo>
                  <a:pt x="0" y="135635"/>
                </a:moveTo>
                <a:lnTo>
                  <a:pt x="137160" y="135635"/>
                </a:lnTo>
                <a:lnTo>
                  <a:pt x="13716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826" y="136397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29">
                <a:moveTo>
                  <a:pt x="0" y="0"/>
                </a:moveTo>
                <a:lnTo>
                  <a:pt x="140970" y="0"/>
                </a:lnTo>
                <a:lnTo>
                  <a:pt x="140970" y="137922"/>
                </a:lnTo>
                <a:lnTo>
                  <a:pt x="0" y="137922"/>
                </a:lnTo>
                <a:lnTo>
                  <a:pt x="0" y="0"/>
                </a:lnTo>
                <a:close/>
              </a:path>
            </a:pathLst>
          </a:custGeom>
          <a:solidFill>
            <a:srgbClr val="0000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9955" y="271272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29" h="139065">
                <a:moveTo>
                  <a:pt x="0" y="0"/>
                </a:moveTo>
                <a:lnTo>
                  <a:pt x="137922" y="0"/>
                </a:lnTo>
                <a:lnTo>
                  <a:pt x="137922" y="138684"/>
                </a:lnTo>
                <a:lnTo>
                  <a:pt x="0" y="138684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320" y="409955"/>
            <a:ext cx="137160" cy="136525"/>
          </a:xfrm>
          <a:custGeom>
            <a:avLst/>
            <a:gdLst/>
            <a:ahLst/>
            <a:cxnLst/>
            <a:rect l="l" t="t" r="r" b="b"/>
            <a:pathLst>
              <a:path w="137159" h="136525">
                <a:moveTo>
                  <a:pt x="0" y="0"/>
                </a:moveTo>
                <a:lnTo>
                  <a:pt x="137160" y="0"/>
                </a:lnTo>
                <a:lnTo>
                  <a:pt x="137160" y="136398"/>
                </a:lnTo>
                <a:lnTo>
                  <a:pt x="0" y="136398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5940" y="487680"/>
            <a:ext cx="763587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实验</a:t>
            </a:r>
            <a:r>
              <a:rPr lang="en-US" alt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4</a:t>
            </a:r>
            <a:r>
              <a:rPr 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.1 GPU实验环境说明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8467090" y="6571144"/>
            <a:ext cx="153035" cy="2406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latin typeface="Arial Black" panose="020B0A04020102020204"/>
                <a:cs typeface="Arial Black" panose="020B0A04020102020204"/>
              </a:rPr>
              <a:t>7</a:t>
            </a:fld>
            <a:endParaRPr sz="12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76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262247" y="6606244"/>
            <a:ext cx="26949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425"/>
              </a:lnSpc>
            </a:pPr>
            <a:r>
              <a:rPr lang="zh-CN" spc="-5" dirty="0"/>
              <a:t>并行计算</a:t>
            </a:r>
            <a:endParaRPr lang="zh-CN" altLang="en-US" spc="-5" dirty="0"/>
          </a:p>
        </p:txBody>
      </p:sp>
      <p:sp>
        <p:nvSpPr>
          <p:cNvPr id="77" name="object 14"/>
          <p:cNvSpPr txBox="1">
            <a:spLocks noGrp="1"/>
          </p:cNvSpPr>
          <p:nvPr/>
        </p:nvSpPr>
        <p:spPr>
          <a:xfrm>
            <a:off x="454025" y="6607175"/>
            <a:ext cx="206565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200" b="0" i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l">
              <a:lnSpc>
                <a:spcPts val="1425"/>
              </a:lnSpc>
            </a:pPr>
            <a:r>
              <a:rPr lang="en-US" altLang="zh-CN" spc="-5" dirty="0"/>
              <a:t>2023</a:t>
            </a:r>
            <a:r>
              <a:rPr lang="zh-CN" altLang="en-US" spc="-5" dirty="0"/>
              <a:t>年秋</a:t>
            </a:r>
          </a:p>
        </p:txBody>
      </p:sp>
      <p:sp>
        <p:nvSpPr>
          <p:cNvPr id="12" name="object 16"/>
          <p:cNvSpPr txBox="1"/>
          <p:nvPr/>
        </p:nvSpPr>
        <p:spPr>
          <a:xfrm>
            <a:off x="535940" y="1381760"/>
            <a:ext cx="7930515" cy="874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lang="zh-CN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步骤二：安装Xshell和Xftp，并使用Xshell远程连接服务器</a:t>
            </a:r>
            <a:endParaRPr lang="zh-CN" sz="2800" spc="-5" dirty="0">
              <a:solidFill>
                <a:srgbClr val="0000CC"/>
              </a:solidFill>
              <a:latin typeface="华光粗圆_CNKI" panose="02000500000000000000" charset="-122"/>
              <a:ea typeface="华光粗圆_CNKI" panose="02000500000000000000" charset="-122"/>
              <a:cs typeface="华光粗圆_CNKI" panose="020005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7240" y="2286000"/>
            <a:ext cx="78428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2700" indent="0" algn="l"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None/>
              <a:tabLst>
                <a:tab pos="354965" algn="l"/>
                <a:tab pos="355600" algn="l"/>
              </a:tabLst>
            </a:pPr>
            <a:r>
              <a:rPr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本实验的用户名为：hpc，密码为：</a:t>
            </a:r>
            <a:r>
              <a:rPr lang="en-US"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p</a:t>
            </a:r>
            <a:r>
              <a:rPr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arallel202</a:t>
            </a:r>
            <a:r>
              <a:rPr lang="en-US"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2</a:t>
            </a:r>
          </a:p>
        </p:txBody>
      </p:sp>
      <p:pic>
        <p:nvPicPr>
          <p:cNvPr id="13" name="图片 18" descr="1635820431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705" y="2776220"/>
            <a:ext cx="6572885" cy="34721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76835" y="6532880"/>
            <a:ext cx="8973185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3004" y="134873"/>
            <a:ext cx="8730995" cy="2750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955" y="13487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29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7877" y="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874"/>
                </a:moveTo>
                <a:lnTo>
                  <a:pt x="139446" y="134874"/>
                </a:lnTo>
                <a:lnTo>
                  <a:pt x="139446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877" y="134873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40">
                <a:moveTo>
                  <a:pt x="0" y="0"/>
                </a:moveTo>
                <a:lnTo>
                  <a:pt x="139446" y="0"/>
                </a:lnTo>
                <a:lnTo>
                  <a:pt x="139446" y="141731"/>
                </a:lnTo>
                <a:lnTo>
                  <a:pt x="0" y="141731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20" y="274320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90">
                <a:moveTo>
                  <a:pt x="0" y="135635"/>
                </a:moveTo>
                <a:lnTo>
                  <a:pt x="137160" y="135635"/>
                </a:lnTo>
                <a:lnTo>
                  <a:pt x="13716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826" y="136397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29">
                <a:moveTo>
                  <a:pt x="0" y="0"/>
                </a:moveTo>
                <a:lnTo>
                  <a:pt x="140970" y="0"/>
                </a:lnTo>
                <a:lnTo>
                  <a:pt x="140970" y="137922"/>
                </a:lnTo>
                <a:lnTo>
                  <a:pt x="0" y="137922"/>
                </a:lnTo>
                <a:lnTo>
                  <a:pt x="0" y="0"/>
                </a:lnTo>
                <a:close/>
              </a:path>
            </a:pathLst>
          </a:custGeom>
          <a:solidFill>
            <a:srgbClr val="0000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9955" y="271272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29" h="139065">
                <a:moveTo>
                  <a:pt x="0" y="0"/>
                </a:moveTo>
                <a:lnTo>
                  <a:pt x="137922" y="0"/>
                </a:lnTo>
                <a:lnTo>
                  <a:pt x="137922" y="138684"/>
                </a:lnTo>
                <a:lnTo>
                  <a:pt x="0" y="138684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320" y="409955"/>
            <a:ext cx="137160" cy="136525"/>
          </a:xfrm>
          <a:custGeom>
            <a:avLst/>
            <a:gdLst/>
            <a:ahLst/>
            <a:cxnLst/>
            <a:rect l="l" t="t" r="r" b="b"/>
            <a:pathLst>
              <a:path w="137159" h="136525">
                <a:moveTo>
                  <a:pt x="0" y="0"/>
                </a:moveTo>
                <a:lnTo>
                  <a:pt x="137160" y="0"/>
                </a:lnTo>
                <a:lnTo>
                  <a:pt x="137160" y="136398"/>
                </a:lnTo>
                <a:lnTo>
                  <a:pt x="0" y="136398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5940" y="487680"/>
            <a:ext cx="763587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实验</a:t>
            </a:r>
            <a:r>
              <a:rPr lang="en-US" alt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4</a:t>
            </a:r>
            <a:r>
              <a:rPr 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.1 GPU实验环境说明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8467090" y="6571144"/>
            <a:ext cx="153035" cy="2406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latin typeface="Arial Black" panose="020B0A04020102020204"/>
                <a:cs typeface="Arial Black" panose="020B0A04020102020204"/>
              </a:rPr>
              <a:t>8</a:t>
            </a:fld>
            <a:endParaRPr sz="12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76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262247" y="6606244"/>
            <a:ext cx="26949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425"/>
              </a:lnSpc>
            </a:pPr>
            <a:r>
              <a:rPr lang="zh-CN" spc="-5" dirty="0"/>
              <a:t>并行计算</a:t>
            </a:r>
            <a:endParaRPr lang="zh-CN" altLang="en-US" spc="-5" dirty="0"/>
          </a:p>
        </p:txBody>
      </p:sp>
      <p:sp>
        <p:nvSpPr>
          <p:cNvPr id="77" name="object 14"/>
          <p:cNvSpPr txBox="1">
            <a:spLocks noGrp="1"/>
          </p:cNvSpPr>
          <p:nvPr/>
        </p:nvSpPr>
        <p:spPr>
          <a:xfrm>
            <a:off x="454025" y="6607175"/>
            <a:ext cx="206565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200" b="0" i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l">
              <a:lnSpc>
                <a:spcPts val="1425"/>
              </a:lnSpc>
            </a:pPr>
            <a:r>
              <a:rPr lang="en-US" altLang="zh-CN" spc="-5" dirty="0"/>
              <a:t>2023</a:t>
            </a:r>
            <a:r>
              <a:rPr lang="zh-CN" altLang="en-US" spc="-5" dirty="0"/>
              <a:t>年秋</a:t>
            </a:r>
          </a:p>
        </p:txBody>
      </p:sp>
      <p:sp>
        <p:nvSpPr>
          <p:cNvPr id="12" name="object 16"/>
          <p:cNvSpPr txBox="1"/>
          <p:nvPr/>
        </p:nvSpPr>
        <p:spPr>
          <a:xfrm>
            <a:off x="535940" y="1381760"/>
            <a:ext cx="7930515" cy="874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lang="zh-CN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步骤二：安装Xshell和Xftp，并使用Xshell远程连接服务器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819400"/>
            <a:ext cx="5822950" cy="350901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框 15"/>
          <p:cNvSpPr txBox="1"/>
          <p:nvPr/>
        </p:nvSpPr>
        <p:spPr>
          <a:xfrm>
            <a:off x="777240" y="2286000"/>
            <a:ext cx="784288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2700" indent="0" algn="l"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None/>
              <a:tabLst>
                <a:tab pos="354965" algn="l"/>
                <a:tab pos="355600" algn="l"/>
              </a:tabLst>
            </a:pPr>
            <a:r>
              <a:rPr lang="zh-CN"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载入账户密钥</a:t>
            </a:r>
            <a:r>
              <a:rPr lang="en-US" altLang="zh-CN"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 </a:t>
            </a:r>
            <a:r>
              <a:rPr lang="zh-CN"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id_rsa</a:t>
            </a:r>
            <a:r>
              <a:rPr lang="en-US" altLang="zh-CN" sz="24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_V100S </a:t>
            </a:r>
            <a:r>
              <a:rPr lang="zh-CN" altLang="en-US" sz="24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或 </a:t>
            </a:r>
            <a:r>
              <a:rPr lang="zh-CN" altLang="zh-CN"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id_rsa</a:t>
            </a:r>
            <a:r>
              <a:rPr lang="en-US" altLang="zh-CN" sz="24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_2080Ti</a:t>
            </a:r>
            <a:r>
              <a:rPr lang="zh-CN"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文件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76835" y="6532880"/>
            <a:ext cx="8973185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28575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3004" y="134873"/>
            <a:ext cx="8730995" cy="2750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9955" y="134873"/>
            <a:ext cx="138430" cy="136525"/>
          </a:xfrm>
          <a:custGeom>
            <a:avLst/>
            <a:gdLst/>
            <a:ahLst/>
            <a:cxnLst/>
            <a:rect l="l" t="t" r="r" b="b"/>
            <a:pathLst>
              <a:path w="138429" h="136525">
                <a:moveTo>
                  <a:pt x="0" y="136398"/>
                </a:moveTo>
                <a:lnTo>
                  <a:pt x="137922" y="136398"/>
                </a:lnTo>
                <a:lnTo>
                  <a:pt x="137922" y="0"/>
                </a:lnTo>
                <a:lnTo>
                  <a:pt x="0" y="0"/>
                </a:lnTo>
                <a:lnTo>
                  <a:pt x="0" y="136398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7877" y="0"/>
            <a:ext cx="139700" cy="135255"/>
          </a:xfrm>
          <a:custGeom>
            <a:avLst/>
            <a:gdLst/>
            <a:ahLst/>
            <a:cxnLst/>
            <a:rect l="l" t="t" r="r" b="b"/>
            <a:pathLst>
              <a:path w="139700" h="135255">
                <a:moveTo>
                  <a:pt x="0" y="134874"/>
                </a:moveTo>
                <a:lnTo>
                  <a:pt x="139446" y="134874"/>
                </a:lnTo>
                <a:lnTo>
                  <a:pt x="139446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7877" y="134873"/>
            <a:ext cx="139700" cy="142240"/>
          </a:xfrm>
          <a:custGeom>
            <a:avLst/>
            <a:gdLst/>
            <a:ahLst/>
            <a:cxnLst/>
            <a:rect l="l" t="t" r="r" b="b"/>
            <a:pathLst>
              <a:path w="139700" h="142240">
                <a:moveTo>
                  <a:pt x="0" y="0"/>
                </a:moveTo>
                <a:lnTo>
                  <a:pt x="139446" y="0"/>
                </a:lnTo>
                <a:lnTo>
                  <a:pt x="139446" y="141731"/>
                </a:lnTo>
                <a:lnTo>
                  <a:pt x="0" y="141731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20" y="274320"/>
            <a:ext cx="137160" cy="135890"/>
          </a:xfrm>
          <a:custGeom>
            <a:avLst/>
            <a:gdLst/>
            <a:ahLst/>
            <a:cxnLst/>
            <a:rect l="l" t="t" r="r" b="b"/>
            <a:pathLst>
              <a:path w="137159" h="135890">
                <a:moveTo>
                  <a:pt x="0" y="135635"/>
                </a:moveTo>
                <a:lnTo>
                  <a:pt x="137160" y="135635"/>
                </a:lnTo>
                <a:lnTo>
                  <a:pt x="137160" y="0"/>
                </a:lnTo>
                <a:lnTo>
                  <a:pt x="0" y="0"/>
                </a:lnTo>
                <a:lnTo>
                  <a:pt x="0" y="135635"/>
                </a:lnTo>
                <a:close/>
              </a:path>
            </a:pathLst>
          </a:custGeom>
          <a:solidFill>
            <a:srgbClr val="CCCC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1826" y="136397"/>
            <a:ext cx="140970" cy="138430"/>
          </a:xfrm>
          <a:custGeom>
            <a:avLst/>
            <a:gdLst/>
            <a:ahLst/>
            <a:cxnLst/>
            <a:rect l="l" t="t" r="r" b="b"/>
            <a:pathLst>
              <a:path w="140970" h="138429">
                <a:moveTo>
                  <a:pt x="0" y="0"/>
                </a:moveTo>
                <a:lnTo>
                  <a:pt x="140970" y="0"/>
                </a:lnTo>
                <a:lnTo>
                  <a:pt x="140970" y="137922"/>
                </a:lnTo>
                <a:lnTo>
                  <a:pt x="0" y="137922"/>
                </a:lnTo>
                <a:lnTo>
                  <a:pt x="0" y="0"/>
                </a:lnTo>
                <a:close/>
              </a:path>
            </a:pathLst>
          </a:custGeom>
          <a:solidFill>
            <a:srgbClr val="0000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9955" y="271272"/>
            <a:ext cx="138430" cy="139065"/>
          </a:xfrm>
          <a:custGeom>
            <a:avLst/>
            <a:gdLst/>
            <a:ahLst/>
            <a:cxnLst/>
            <a:rect l="l" t="t" r="r" b="b"/>
            <a:pathLst>
              <a:path w="138429" h="139065">
                <a:moveTo>
                  <a:pt x="0" y="0"/>
                </a:moveTo>
                <a:lnTo>
                  <a:pt x="137922" y="0"/>
                </a:lnTo>
                <a:lnTo>
                  <a:pt x="137922" y="138684"/>
                </a:lnTo>
                <a:lnTo>
                  <a:pt x="0" y="138684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320" y="409955"/>
            <a:ext cx="137160" cy="136525"/>
          </a:xfrm>
          <a:custGeom>
            <a:avLst/>
            <a:gdLst/>
            <a:ahLst/>
            <a:cxnLst/>
            <a:rect l="l" t="t" r="r" b="b"/>
            <a:pathLst>
              <a:path w="137159" h="136525">
                <a:moveTo>
                  <a:pt x="0" y="0"/>
                </a:moveTo>
                <a:lnTo>
                  <a:pt x="137160" y="0"/>
                </a:lnTo>
                <a:lnTo>
                  <a:pt x="137160" y="136398"/>
                </a:lnTo>
                <a:lnTo>
                  <a:pt x="0" y="136398"/>
                </a:lnTo>
                <a:lnTo>
                  <a:pt x="0" y="0"/>
                </a:lnTo>
                <a:close/>
              </a:path>
            </a:pathLst>
          </a:custGeom>
          <a:solidFill>
            <a:srgbClr val="99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35940" y="487680"/>
            <a:ext cx="7635875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实验</a:t>
            </a:r>
            <a:r>
              <a:rPr lang="en-US" alt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4</a:t>
            </a:r>
            <a:r>
              <a:rPr lang="zh-CN" sz="3200" spc="-5" dirty="0"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.1 GPU实验环境说明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8467090" y="6571144"/>
            <a:ext cx="153035" cy="2406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200" dirty="0">
                <a:latin typeface="Arial Black" panose="020B0A04020102020204"/>
                <a:cs typeface="Arial Black" panose="020B0A04020102020204"/>
              </a:rPr>
              <a:t>9</a:t>
            </a:fld>
            <a:endParaRPr sz="12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76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262247" y="6606244"/>
            <a:ext cx="2694940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425"/>
              </a:lnSpc>
            </a:pPr>
            <a:r>
              <a:rPr lang="zh-CN" spc="-5" dirty="0"/>
              <a:t>并行计算</a:t>
            </a:r>
            <a:endParaRPr lang="zh-CN" altLang="en-US" spc="-5" dirty="0"/>
          </a:p>
        </p:txBody>
      </p:sp>
      <p:sp>
        <p:nvSpPr>
          <p:cNvPr id="77" name="object 14"/>
          <p:cNvSpPr txBox="1">
            <a:spLocks noGrp="1"/>
          </p:cNvSpPr>
          <p:nvPr/>
        </p:nvSpPr>
        <p:spPr>
          <a:xfrm>
            <a:off x="454025" y="6607175"/>
            <a:ext cx="2065655" cy="182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>
              <a:defRPr sz="1200" b="0" i="0">
                <a:solidFill>
                  <a:schemeClr val="tx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700" algn="l">
              <a:lnSpc>
                <a:spcPts val="1425"/>
              </a:lnSpc>
            </a:pPr>
            <a:r>
              <a:rPr lang="en-US" altLang="zh-CN" spc="-5" dirty="0"/>
              <a:t>2023</a:t>
            </a:r>
            <a:r>
              <a:rPr lang="zh-CN" altLang="en-US" spc="-5" dirty="0"/>
              <a:t>年秋</a:t>
            </a:r>
          </a:p>
        </p:txBody>
      </p:sp>
      <p:sp>
        <p:nvSpPr>
          <p:cNvPr id="12" name="object 16"/>
          <p:cNvSpPr txBox="1"/>
          <p:nvPr/>
        </p:nvSpPr>
        <p:spPr>
          <a:xfrm>
            <a:off x="535940" y="1381760"/>
            <a:ext cx="7930515" cy="874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lang="zh-CN" sz="280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  <a:sym typeface="+mn-ea"/>
              </a:rPr>
              <a:t>步骤二：安装Xshell和Xftp，并使用Xshell远程连接服务器</a:t>
            </a:r>
            <a:endParaRPr lang="zh-CN" sz="2800" spc="-5" dirty="0">
              <a:solidFill>
                <a:srgbClr val="0000CC"/>
              </a:solidFill>
              <a:latin typeface="华光粗圆_CNKI" panose="02000500000000000000" charset="-122"/>
              <a:ea typeface="华光粗圆_CNKI" panose="02000500000000000000" charset="-122"/>
              <a:cs typeface="华光粗圆_CNKI" panose="020005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7240" y="2286000"/>
            <a:ext cx="78428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12700" indent="0" algn="l">
              <a:spcBef>
                <a:spcPts val="100"/>
              </a:spcBef>
              <a:buClr>
                <a:srgbClr val="00007D"/>
              </a:buClr>
              <a:buSzPct val="75000"/>
              <a:buFont typeface="Wingdings" panose="05000000000000000000"/>
              <a:buNone/>
              <a:tabLst>
                <a:tab pos="354965" algn="l"/>
                <a:tab pos="355600" algn="l"/>
              </a:tabLst>
            </a:pPr>
            <a:r>
              <a:rPr lang="zh-CN" sz="2400" b="0" spc="-5" dirty="0">
                <a:solidFill>
                  <a:srgbClr val="0000CC"/>
                </a:solidFill>
                <a:latin typeface="华光粗圆_CNKI" panose="02000500000000000000" charset="-122"/>
                <a:ea typeface="华光粗圆_CNKI" panose="02000500000000000000" charset="-122"/>
                <a:cs typeface="华光粗圆_CNKI" panose="02000500000000000000" charset="-122"/>
              </a:rPr>
              <a:t>远程连接实验环境</a:t>
            </a:r>
            <a:endParaRPr sz="2400" b="0" spc="-5" dirty="0">
              <a:solidFill>
                <a:srgbClr val="0000CC"/>
              </a:solidFill>
              <a:latin typeface="华光粗圆_CNKI" panose="02000500000000000000" charset="-122"/>
              <a:ea typeface="华光粗圆_CNKI" panose="02000500000000000000" charset="-122"/>
              <a:cs typeface="华光粗圆_CNKI" panose="02000500000000000000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2776220"/>
            <a:ext cx="5707380" cy="3576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041a377-e80f-4c3f-8a94-2a2a10e381bc"/>
  <p:tag name="COMMONDATA" val="eyJoZGlkIjoiZGU5NjE0M2IxZWUwYTU2MWViYjFhZWFkODkzNGFmZT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31*35"/>
  <p:tag name="TABLE_ENDDRAG_RECT" val="127*150*431*3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31*35"/>
  <p:tag name="TABLE_ENDDRAG_RECT" val="127*150*431*3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31*35"/>
  <p:tag name="TABLE_ENDDRAG_RECT" val="127*150*431*3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848</Words>
  <Application>Microsoft Macintosh PowerPoint</Application>
  <PresentationFormat>On-screen Show (4:3)</PresentationFormat>
  <Paragraphs>120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宋体</vt:lpstr>
      <vt:lpstr>华光粗圆_CNKI</vt:lpstr>
      <vt:lpstr>Arial</vt:lpstr>
      <vt:lpstr>Arial Black</vt:lpstr>
      <vt:lpstr>Calibri</vt:lpstr>
      <vt:lpstr>Consolas</vt:lpstr>
      <vt:lpstr>Times New Roman</vt:lpstr>
      <vt:lpstr>Wingdings</vt:lpstr>
      <vt:lpstr>Office Theme</vt:lpstr>
      <vt:lpstr>Visio.Drawing.11</vt:lpstr>
      <vt:lpstr>实验4介绍</vt:lpstr>
      <vt:lpstr>课程合作</vt:lpstr>
      <vt:lpstr>分数设置</vt:lpstr>
      <vt:lpstr>内容设置</vt:lpstr>
      <vt:lpstr>实验4.1 GPU实验环境说明</vt:lpstr>
      <vt:lpstr>实验4.1 GPU实验环境说明</vt:lpstr>
      <vt:lpstr>实验4.1 GPU实验环境说明</vt:lpstr>
      <vt:lpstr>实验4.1 GPU实验环境说明</vt:lpstr>
      <vt:lpstr>实验4.1 GPU实验环境说明</vt:lpstr>
      <vt:lpstr>实验4.1 GPU实验环境说明</vt:lpstr>
      <vt:lpstr>实验4.1 GPU实验环境说明</vt:lpstr>
      <vt:lpstr>实验4.2 CUDA程序的编译和运行</vt:lpstr>
      <vt:lpstr>实验4.3 基于CUDA优化矩阵乘法</vt:lpstr>
      <vt:lpstr>实验4.3 基于CUDA优化矩阵乘法</vt:lpstr>
      <vt:lpstr>实验4.3 基于CUDA优化矩阵乘法</vt:lpstr>
      <vt:lpstr>实验4.3 基于CUDA优化矩阵乘法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(OS)</dc:title>
  <dc:creator>jchou</dc:creator>
  <cp:lastModifiedBy>Zheng Liu</cp:lastModifiedBy>
  <cp:revision>1360</cp:revision>
  <dcterms:created xsi:type="dcterms:W3CDTF">2021-07-23T07:40:00Z</dcterms:created>
  <dcterms:modified xsi:type="dcterms:W3CDTF">2024-10-14T06:35:28Z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2018-09-12T08:00:00Z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2021-07-27T08:00:00Z</vt:filetime>
  </property>
  <property fmtid="{D5CDD505-2E9C-101B-9397-08002B2CF9AE}" pid="5" name="KSOProductBuildVer">
    <vt:lpwstr>2052-11.1.0.12598</vt:lpwstr>
  </property>
  <property fmtid="{D5CDD505-2E9C-101B-9397-08002B2CF9AE}" pid="6" name="ICV">
    <vt:lpwstr>CD1E7CD035BA41F29A4FFED4C921C00F</vt:lpwstr>
  </property>
</Properties>
</file>