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lGru/npYeRI97AyVsYAzIzddF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fbdaf853e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0fbdaf853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For selecting covariates for the default model, w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e started with CSCORE_B and pneq, and add other covariates one by one (so, there are 2 covariates in model v1, and credit score + pneq + loan-to-value rate, and etc, ended up with all 12 covariates in the last model)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Then we compared the AIC of the 11 models and we found that the addition of covariate “ue”, “cvr”, “FTHB_FLG” did not decrease AIC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○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unemployment rate; refinance incentive; credit score FICO; pneq (probability of negative equity)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excluded the three covariates from the final default model, and we run a model with other 9 covariates.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Later, we also excluded “NUM_BO”, which all had p-value ≈  1. You can our final output on the right, where our final default model consists of 8 covariates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with an AIC about 12 thousand and 400 hourand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Plots of the “Schoenfeld residuals” of some covariates are in the next slide; shang feld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g10fbdaf853e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3c38ea1b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f3c38ea1b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3c38ea1b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8a5fa57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238a5fa57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238a5fa57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b3af07b4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1b3af07b4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1b3af07b4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59ed21031_3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159ed21031_3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159ed21031_3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-1" y="-1"/>
            <a:ext cx="383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578128" y="916402"/>
            <a:ext cx="7318800" cy="3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4"/>
          <p:cNvPicPr preferRelativeResize="0"/>
          <p:nvPr/>
        </p:nvPicPr>
        <p:blipFill rotWithShape="1">
          <a:blip r:embed="rId2">
            <a:alphaModFix/>
          </a:blip>
          <a:srcRect b="21561" l="0" r="0" t="0"/>
          <a:stretch/>
        </p:blipFill>
        <p:spPr>
          <a:xfrm>
            <a:off x="-1" y="-1"/>
            <a:ext cx="914400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4"/>
          <p:cNvSpPr/>
          <p:nvPr/>
        </p:nvSpPr>
        <p:spPr>
          <a:xfrm>
            <a:off x="8017809" y="4114801"/>
            <a:ext cx="904200" cy="81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0" y="3060472"/>
            <a:ext cx="9152400" cy="208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4"/>
          <p:cNvSpPr txBox="1"/>
          <p:nvPr>
            <p:ph type="ctrTitle"/>
          </p:nvPr>
        </p:nvSpPr>
        <p:spPr>
          <a:xfrm>
            <a:off x="3568700" y="3528513"/>
            <a:ext cx="50610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8EBA"/>
              </a:buClr>
              <a:buSzPts val="3000"/>
              <a:buFont typeface="Georgia"/>
              <a:buNone/>
              <a:defRPr sz="30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743132" y="4179129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8EBA"/>
              </a:buClr>
              <a:buSzPts val="4500"/>
              <a:buNone/>
              <a:defRPr sz="45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743132" y="3002202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4" name="Google Shape;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780" y="2322155"/>
            <a:ext cx="1425750" cy="1420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solidFill>
          <a:schemeClr val="accen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/>
          <p:nvPr/>
        </p:nvSpPr>
        <p:spPr>
          <a:xfrm>
            <a:off x="479646" y="905511"/>
            <a:ext cx="7349100" cy="21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2"/>
          <p:cNvSpPr txBox="1"/>
          <p:nvPr>
            <p:ph type="title"/>
          </p:nvPr>
        </p:nvSpPr>
        <p:spPr>
          <a:xfrm>
            <a:off x="749368" y="653678"/>
            <a:ext cx="8482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50"/>
              <a:buFont typeface="Georgia"/>
              <a:buNone/>
              <a:defRPr sz="495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749368" y="1648200"/>
            <a:ext cx="4399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/>
          <p:nvPr/>
        </p:nvSpPr>
        <p:spPr>
          <a:xfrm>
            <a:off x="819028" y="3003553"/>
            <a:ext cx="4329600" cy="1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/>
        </p:nvSpPr>
        <p:spPr>
          <a:xfrm>
            <a:off x="-1" y="-1"/>
            <a:ext cx="383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3"/>
          <p:cNvSpPr/>
          <p:nvPr/>
        </p:nvSpPr>
        <p:spPr>
          <a:xfrm>
            <a:off x="578128" y="916402"/>
            <a:ext cx="7318800" cy="3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23"/>
          <p:cNvPicPr preferRelativeResize="0"/>
          <p:nvPr/>
        </p:nvPicPr>
        <p:blipFill rotWithShape="1">
          <a:blip r:embed="rId2">
            <a:alphaModFix/>
          </a:blip>
          <a:srcRect b="9244" l="2734" r="17350" t="29214"/>
          <a:stretch/>
        </p:blipFill>
        <p:spPr>
          <a:xfrm>
            <a:off x="-2" y="-152400"/>
            <a:ext cx="9144003" cy="469420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3"/>
          <p:cNvSpPr/>
          <p:nvPr/>
        </p:nvSpPr>
        <p:spPr>
          <a:xfrm>
            <a:off x="8017809" y="4114801"/>
            <a:ext cx="904200" cy="81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3"/>
          <p:cNvSpPr/>
          <p:nvPr/>
        </p:nvSpPr>
        <p:spPr>
          <a:xfrm>
            <a:off x="0" y="3060472"/>
            <a:ext cx="9152400" cy="208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3"/>
          <p:cNvSpPr txBox="1"/>
          <p:nvPr>
            <p:ph type="ctrTitle"/>
          </p:nvPr>
        </p:nvSpPr>
        <p:spPr>
          <a:xfrm>
            <a:off x="3568700" y="3528513"/>
            <a:ext cx="50610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8EBA"/>
              </a:buClr>
              <a:buSzPts val="3000"/>
              <a:buFont typeface="Georgia"/>
              <a:buNone/>
              <a:defRPr sz="30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743132" y="4179129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8EBA"/>
              </a:buClr>
              <a:buSzPts val="4500"/>
              <a:buNone/>
              <a:defRPr sz="45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23"/>
          <p:cNvSpPr txBox="1"/>
          <p:nvPr>
            <p:ph idx="2" type="body"/>
          </p:nvPr>
        </p:nvSpPr>
        <p:spPr>
          <a:xfrm>
            <a:off x="743132" y="3010465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85" name="Google Shape;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780" y="2322155"/>
            <a:ext cx="1425750" cy="1420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solidFill>
          <a:schemeClr val="accent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530676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Georgia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628650" y="1369219"/>
            <a:ext cx="7145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>
            <a:off x="530676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26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2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/>
          <p:nvPr>
            <p:ph type="title"/>
          </p:nvPr>
        </p:nvSpPr>
        <p:spPr>
          <a:xfrm>
            <a:off x="530676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" type="body"/>
          </p:nvPr>
        </p:nvSpPr>
        <p:spPr>
          <a:xfrm rot="5400000">
            <a:off x="2569537" y="-571781"/>
            <a:ext cx="3263400" cy="7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530676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628650" y="1369219"/>
            <a:ext cx="7145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solidFill>
          <a:schemeClr val="accent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530676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675F"/>
              </a:buClr>
              <a:buSzPts val="4400"/>
              <a:buFont typeface="Georgia"/>
              <a:buNone/>
              <a:defRPr>
                <a:solidFill>
                  <a:srgbClr val="7367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628650" y="1369219"/>
            <a:ext cx="7145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chemeClr val="accent6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479646" y="905511"/>
            <a:ext cx="7349100" cy="21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8"/>
          <p:cNvSpPr txBox="1"/>
          <p:nvPr>
            <p:ph type="title"/>
          </p:nvPr>
        </p:nvSpPr>
        <p:spPr>
          <a:xfrm>
            <a:off x="749368" y="653678"/>
            <a:ext cx="8482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50"/>
              <a:buFont typeface="Georgia"/>
              <a:buNone/>
              <a:defRPr sz="495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749368" y="1648200"/>
            <a:ext cx="4399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8"/>
          <p:cNvSpPr/>
          <p:nvPr/>
        </p:nvSpPr>
        <p:spPr>
          <a:xfrm>
            <a:off x="819028" y="3003553"/>
            <a:ext cx="4329600" cy="1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/>
          <p:nvPr/>
        </p:nvSpPr>
        <p:spPr>
          <a:xfrm>
            <a:off x="-1" y="-1"/>
            <a:ext cx="383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3"/>
          <p:cNvSpPr/>
          <p:nvPr/>
        </p:nvSpPr>
        <p:spPr>
          <a:xfrm>
            <a:off x="578128" y="916402"/>
            <a:ext cx="7318800" cy="3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13"/>
          <p:cNvPicPr preferRelativeResize="0"/>
          <p:nvPr/>
        </p:nvPicPr>
        <p:blipFill rotWithShape="1">
          <a:blip r:embed="rId2">
            <a:alphaModFix/>
          </a:blip>
          <a:srcRect b="17667" l="0" r="0" t="0"/>
          <a:stretch/>
        </p:blipFill>
        <p:spPr>
          <a:xfrm>
            <a:off x="-1" y="2001"/>
            <a:ext cx="9144000" cy="501904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3"/>
          <p:cNvSpPr/>
          <p:nvPr/>
        </p:nvSpPr>
        <p:spPr>
          <a:xfrm>
            <a:off x="8017809" y="4114801"/>
            <a:ext cx="904200" cy="81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3"/>
          <p:cNvSpPr/>
          <p:nvPr/>
        </p:nvSpPr>
        <p:spPr>
          <a:xfrm>
            <a:off x="0" y="3060472"/>
            <a:ext cx="9152400" cy="208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13"/>
          <p:cNvSpPr txBox="1"/>
          <p:nvPr>
            <p:ph type="ctrTitle"/>
          </p:nvPr>
        </p:nvSpPr>
        <p:spPr>
          <a:xfrm>
            <a:off x="3568700" y="3528513"/>
            <a:ext cx="50610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8EBA"/>
              </a:buClr>
              <a:buSzPts val="3000"/>
              <a:buFont typeface="Georgia"/>
              <a:buNone/>
              <a:defRPr sz="30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743132" y="4179129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8EBA"/>
              </a:buClr>
              <a:buSzPts val="4500"/>
              <a:buNone/>
              <a:defRPr sz="45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743132" y="3010465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45" name="Google Shape;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780" y="2322155"/>
            <a:ext cx="1425750" cy="1420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>
            <a:off x="-1" y="-1"/>
            <a:ext cx="383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578128" y="916402"/>
            <a:ext cx="7318800" cy="3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5"/>
          <p:cNvPicPr preferRelativeResize="0"/>
          <p:nvPr/>
        </p:nvPicPr>
        <p:blipFill rotWithShape="1">
          <a:blip r:embed="rId2">
            <a:alphaModFix/>
          </a:blip>
          <a:srcRect b="19153" l="0" r="0" t="0"/>
          <a:stretch/>
        </p:blipFill>
        <p:spPr>
          <a:xfrm>
            <a:off x="0" y="-1"/>
            <a:ext cx="9152262" cy="493286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5"/>
          <p:cNvSpPr/>
          <p:nvPr/>
        </p:nvSpPr>
        <p:spPr>
          <a:xfrm>
            <a:off x="8017809" y="4114801"/>
            <a:ext cx="904200" cy="81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0" y="3060472"/>
            <a:ext cx="9152400" cy="208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5"/>
          <p:cNvSpPr txBox="1"/>
          <p:nvPr>
            <p:ph type="ctrTitle"/>
          </p:nvPr>
        </p:nvSpPr>
        <p:spPr>
          <a:xfrm>
            <a:off x="3568700" y="3528513"/>
            <a:ext cx="50610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8EBA"/>
              </a:buClr>
              <a:buSzPts val="3000"/>
              <a:buFont typeface="Georgia"/>
              <a:buNone/>
              <a:defRPr sz="30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743132" y="4179129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8EBA"/>
              </a:buClr>
              <a:buSzPts val="4500"/>
              <a:buNone/>
              <a:defRPr sz="45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743132" y="3010465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55" name="Google Shape;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780" y="2322155"/>
            <a:ext cx="1425750" cy="1420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/>
          <p:nvPr/>
        </p:nvSpPr>
        <p:spPr>
          <a:xfrm>
            <a:off x="479646" y="905511"/>
            <a:ext cx="7349100" cy="21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9"/>
          <p:cNvSpPr txBox="1"/>
          <p:nvPr>
            <p:ph type="title"/>
          </p:nvPr>
        </p:nvSpPr>
        <p:spPr>
          <a:xfrm>
            <a:off x="749368" y="653678"/>
            <a:ext cx="8482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950"/>
              <a:buFont typeface="Georgia"/>
              <a:buNone/>
              <a:defRPr sz="495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749368" y="1648200"/>
            <a:ext cx="4399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/>
          <p:nvPr/>
        </p:nvSpPr>
        <p:spPr>
          <a:xfrm>
            <a:off x="819028" y="3003553"/>
            <a:ext cx="4329600" cy="12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79646" y="905511"/>
            <a:ext cx="7349100" cy="21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0"/>
          <p:cNvSpPr txBox="1"/>
          <p:nvPr>
            <p:ph type="title"/>
          </p:nvPr>
        </p:nvSpPr>
        <p:spPr>
          <a:xfrm>
            <a:off x="749368" y="653678"/>
            <a:ext cx="8482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50"/>
              <a:buFont typeface="Georgia"/>
              <a:buNone/>
              <a:defRPr sz="495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749368" y="1648200"/>
            <a:ext cx="4399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/>
          <p:nvPr/>
        </p:nvSpPr>
        <p:spPr>
          <a:xfrm>
            <a:off x="819028" y="3003553"/>
            <a:ext cx="4329600" cy="1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solidFill>
          <a:schemeClr val="accent5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/>
          <p:nvPr/>
        </p:nvSpPr>
        <p:spPr>
          <a:xfrm>
            <a:off x="479646" y="905511"/>
            <a:ext cx="7349100" cy="21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1"/>
          <p:cNvSpPr txBox="1"/>
          <p:nvPr>
            <p:ph type="title"/>
          </p:nvPr>
        </p:nvSpPr>
        <p:spPr>
          <a:xfrm>
            <a:off x="749368" y="653678"/>
            <a:ext cx="8482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950"/>
              <a:buFont typeface="Georgia"/>
              <a:buNone/>
              <a:defRPr sz="495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749368" y="1648200"/>
            <a:ext cx="4399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1"/>
          <p:cNvSpPr/>
          <p:nvPr/>
        </p:nvSpPr>
        <p:spPr>
          <a:xfrm>
            <a:off x="819028" y="3003553"/>
            <a:ext cx="4329600" cy="12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30676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28650" y="1369219"/>
            <a:ext cx="7145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4318" y="4418275"/>
            <a:ext cx="565449" cy="56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/>
          <p:nvPr/>
        </p:nvSpPr>
        <p:spPr>
          <a:xfrm>
            <a:off x="618563" y="988357"/>
            <a:ext cx="7155300" cy="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 rot="-5400000">
            <a:off x="-2480250" y="2480251"/>
            <a:ext cx="51435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uke.zoom.us/rec/play/j0guAu-X1UGbvjtpkWJPtYbg60jTGcXCoyUma6Xm87PR4QkynU2sziWPNLAwkUK7Ga5EO3RW1DNiFqG9.1IbSxL2eu1s9zUKm?startTime=1650581918000&amp;_x_zm_rtaid=xP9CoELqQZaN0-aTnWs6KQ.1650580533914.76b80bb429f14e2d5e42542959a74c6c&amp;_x_zm_rhtaid=6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ctrTitle"/>
          </p:nvPr>
        </p:nvSpPr>
        <p:spPr>
          <a:xfrm>
            <a:off x="3568700" y="3528513"/>
            <a:ext cx="50610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900"/>
              <a:buFont typeface="Georgia"/>
              <a:buNone/>
            </a:pPr>
            <a:r>
              <a:rPr b="1" lang="en-US">
                <a:solidFill>
                  <a:schemeClr val="accent1"/>
                </a:solidFill>
              </a:rPr>
              <a:t>Team Assignment 3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209600" y="4114725"/>
            <a:ext cx="85764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16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rPr>
              <a:t>Ford Danielsen</a:t>
            </a:r>
            <a:r>
              <a:rPr lang="en-US" sz="1600">
                <a:solidFill>
                  <a:srgbClr val="1B8EBA"/>
                </a:solidFill>
              </a:rPr>
              <a:t>, </a:t>
            </a:r>
            <a:r>
              <a:rPr lang="en-US" sz="16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rPr>
              <a:t>Rishabh Kumar</a:t>
            </a:r>
            <a:r>
              <a:rPr lang="en-US" sz="1600">
                <a:solidFill>
                  <a:srgbClr val="1B8EBA"/>
                </a:solidFill>
              </a:rPr>
              <a:t>, </a:t>
            </a:r>
            <a:r>
              <a:rPr lang="en-US" sz="16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rPr>
              <a:t>Sundar Ryali</a:t>
            </a:r>
            <a:r>
              <a:rPr lang="en-US" sz="1600">
                <a:solidFill>
                  <a:srgbClr val="1B8EBA"/>
                </a:solidFill>
              </a:rPr>
              <a:t>, </a:t>
            </a:r>
            <a:r>
              <a:rPr lang="en-US" sz="16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rPr>
              <a:t>Van Xu</a:t>
            </a:r>
            <a:r>
              <a:rPr lang="en-US" sz="1600">
                <a:solidFill>
                  <a:srgbClr val="1B8EBA"/>
                </a:solidFill>
              </a:rPr>
              <a:t>, </a:t>
            </a:r>
            <a:r>
              <a:rPr lang="en-US" sz="16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rPr>
              <a:t>Evelyn Zhang</a:t>
            </a:r>
            <a:endParaRPr sz="1600">
              <a:solidFill>
                <a:srgbClr val="1B8EB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11" name="Google Shape;111;p8"/>
          <p:cNvSpPr txBox="1"/>
          <p:nvPr>
            <p:ph idx="2" type="body"/>
          </p:nvPr>
        </p:nvSpPr>
        <p:spPr>
          <a:xfrm>
            <a:off x="743132" y="3002202"/>
            <a:ext cx="7886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US"/>
              <a:t>Section A Team 09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fbdaf853e_0_15"/>
          <p:cNvSpPr txBox="1"/>
          <p:nvPr>
            <p:ph type="title"/>
          </p:nvPr>
        </p:nvSpPr>
        <p:spPr>
          <a:xfrm>
            <a:off x="530675" y="273848"/>
            <a:ext cx="7886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/>
              <a:t>Model 1</a:t>
            </a:r>
            <a:r>
              <a:rPr lang="en-US" sz="2400"/>
              <a:t> - D</a:t>
            </a:r>
            <a:r>
              <a:rPr lang="en-US" sz="2400"/>
              <a:t>efault Model Estimates</a:t>
            </a:r>
            <a:endParaRPr sz="2400"/>
          </a:p>
        </p:txBody>
      </p:sp>
      <p:sp>
        <p:nvSpPr>
          <p:cNvPr id="118" name="Google Shape;118;g10fbdaf853e_0_15"/>
          <p:cNvSpPr txBox="1"/>
          <p:nvPr/>
        </p:nvSpPr>
        <p:spPr>
          <a:xfrm>
            <a:off x="354025" y="1090636"/>
            <a:ext cx="3652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-US" sz="1200">
                <a:latin typeface="Georgia"/>
                <a:ea typeface="Georgia"/>
                <a:cs typeface="Georgia"/>
                <a:sym typeface="Georgia"/>
              </a:rPr>
              <a:t>We started with CSCORE_B and pneq, and added one more covariate each time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g10fbdaf853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75" y="1742751"/>
            <a:ext cx="1389475" cy="17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0fbdaf853e_0_15"/>
          <p:cNvSpPr txBox="1"/>
          <p:nvPr/>
        </p:nvSpPr>
        <p:spPr>
          <a:xfrm>
            <a:off x="389200" y="3585999"/>
            <a:ext cx="365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comparing the AIC of the 11 model, we found that the addition of covariate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“ue”, “cvr”, “FTHB_FLG”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did not decrease AIC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Plots of the “Schoenfeld residuals” of some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covariates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are in the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next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slide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g10fbdaf853e_0_15"/>
          <p:cNvSpPr txBox="1"/>
          <p:nvPr/>
        </p:nvSpPr>
        <p:spPr>
          <a:xfrm>
            <a:off x="4042000" y="4367393"/>
            <a:ext cx="39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also excluded “NUM_BO”, which had p-value ≈  1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2" name="Google Shape;122;g10fbdaf853e_0_15"/>
          <p:cNvPicPr preferRelativeResize="0"/>
          <p:nvPr/>
        </p:nvPicPr>
        <p:blipFill rotWithShape="1">
          <a:blip r:embed="rId4">
            <a:alphaModFix/>
          </a:blip>
          <a:srcRect b="7887" l="0" r="0" t="3192"/>
          <a:stretch/>
        </p:blipFill>
        <p:spPr>
          <a:xfrm>
            <a:off x="4118200" y="1165925"/>
            <a:ext cx="4163075" cy="28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0fbdaf853e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8200" y="4055251"/>
            <a:ext cx="1520639" cy="3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c38ea1bd_0_0"/>
          <p:cNvSpPr txBox="1"/>
          <p:nvPr>
            <p:ph type="title"/>
          </p:nvPr>
        </p:nvSpPr>
        <p:spPr>
          <a:xfrm>
            <a:off x="530675" y="273848"/>
            <a:ext cx="7886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/>
              <a:t>Model 1</a:t>
            </a:r>
            <a:r>
              <a:rPr lang="en-US" sz="2400"/>
              <a:t> - Cumulative </a:t>
            </a:r>
            <a:r>
              <a:rPr lang="en-US" sz="2400"/>
              <a:t>Default</a:t>
            </a:r>
            <a:r>
              <a:rPr lang="en-US" sz="2400"/>
              <a:t> </a:t>
            </a:r>
            <a:r>
              <a:rPr lang="en-US" sz="2400"/>
              <a:t>Probabilities</a:t>
            </a:r>
            <a:endParaRPr sz="2400"/>
          </a:p>
        </p:txBody>
      </p:sp>
      <p:pic>
        <p:nvPicPr>
          <p:cNvPr id="130" name="Google Shape;130;gf3c38ea1b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050" y="1161226"/>
            <a:ext cx="5316650" cy="35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f3c38ea1bd_0_0"/>
          <p:cNvPicPr preferRelativeResize="0"/>
          <p:nvPr/>
        </p:nvPicPr>
        <p:blipFill rotWithShape="1">
          <a:blip r:embed="rId4">
            <a:alphaModFix/>
          </a:blip>
          <a:srcRect b="0" l="0" r="0" t="7927"/>
          <a:stretch/>
        </p:blipFill>
        <p:spPr>
          <a:xfrm>
            <a:off x="398158" y="2889700"/>
            <a:ext cx="2225601" cy="18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f3c38ea1bd_0_0"/>
          <p:cNvPicPr preferRelativeResize="0"/>
          <p:nvPr/>
        </p:nvPicPr>
        <p:blipFill rotWithShape="1">
          <a:blip r:embed="rId5">
            <a:alphaModFix/>
          </a:blip>
          <a:srcRect b="0" l="0" r="0" t="7927"/>
          <a:stretch/>
        </p:blipFill>
        <p:spPr>
          <a:xfrm>
            <a:off x="388046" y="1144975"/>
            <a:ext cx="2225601" cy="18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38a5fa57d_0_0"/>
          <p:cNvSpPr txBox="1"/>
          <p:nvPr>
            <p:ph type="title"/>
          </p:nvPr>
        </p:nvSpPr>
        <p:spPr>
          <a:xfrm>
            <a:off x="530675" y="273848"/>
            <a:ext cx="7886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/>
              <a:t>Model 2 - Prepayment Model Estimates</a:t>
            </a:r>
            <a:endParaRPr sz="2400"/>
          </a:p>
        </p:txBody>
      </p:sp>
      <p:sp>
        <p:nvSpPr>
          <p:cNvPr id="139" name="Google Shape;139;g1238a5fa57d_0_0"/>
          <p:cNvSpPr txBox="1"/>
          <p:nvPr/>
        </p:nvSpPr>
        <p:spPr>
          <a:xfrm>
            <a:off x="354025" y="1090636"/>
            <a:ext cx="3652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-US" sz="1200">
                <a:latin typeface="Georgia"/>
                <a:ea typeface="Georgia"/>
                <a:cs typeface="Georgia"/>
                <a:sym typeface="Georgia"/>
              </a:rPr>
              <a:t>We started with CSCORE_B and pneq, and added one more covariate each time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g1238a5fa57d_0_0"/>
          <p:cNvSpPr txBox="1"/>
          <p:nvPr/>
        </p:nvSpPr>
        <p:spPr>
          <a:xfrm>
            <a:off x="389200" y="3585999"/>
            <a:ext cx="365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comparing the AIC of the 11 model, we found that the addition of </a:t>
            </a:r>
            <a:r>
              <a:rPr b="1"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b="1"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covariates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would de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crease AIC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also e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xcluded “NUM_BO”, which most had p-value &gt;0.1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1" name="Google Shape;141;g1238a5fa57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75" y="1672325"/>
            <a:ext cx="1448424" cy="19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238a5fa57d_0_0"/>
          <p:cNvPicPr preferRelativeResize="0"/>
          <p:nvPr/>
        </p:nvPicPr>
        <p:blipFill rotWithShape="1">
          <a:blip r:embed="rId4">
            <a:alphaModFix/>
          </a:blip>
          <a:srcRect b="1104" l="0" r="2343" t="1114"/>
          <a:stretch/>
        </p:blipFill>
        <p:spPr>
          <a:xfrm>
            <a:off x="4042000" y="1160325"/>
            <a:ext cx="4684875" cy="30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238a5fa57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2000" y="4326375"/>
            <a:ext cx="1680150" cy="3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b3af07b4c_0_0"/>
          <p:cNvSpPr txBox="1"/>
          <p:nvPr>
            <p:ph type="title"/>
          </p:nvPr>
        </p:nvSpPr>
        <p:spPr>
          <a:xfrm>
            <a:off x="530675" y="273848"/>
            <a:ext cx="7886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/>
              <a:t>Model 2 - Cumulative Prepayment Probabilities</a:t>
            </a:r>
            <a:endParaRPr sz="2400"/>
          </a:p>
        </p:txBody>
      </p:sp>
      <p:pic>
        <p:nvPicPr>
          <p:cNvPr id="150" name="Google Shape;150;g11b3af07b4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00" y="1233025"/>
            <a:ext cx="5146624" cy="34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1b3af07b4c_0_0"/>
          <p:cNvPicPr preferRelativeResize="0"/>
          <p:nvPr/>
        </p:nvPicPr>
        <p:blipFill rotWithShape="1">
          <a:blip r:embed="rId4">
            <a:alphaModFix/>
          </a:blip>
          <a:srcRect b="9" l="0" r="0" t="8314"/>
          <a:stretch/>
        </p:blipFill>
        <p:spPr>
          <a:xfrm>
            <a:off x="433713" y="1069525"/>
            <a:ext cx="2263059" cy="19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1b3af07b4c_0_0"/>
          <p:cNvPicPr preferRelativeResize="0"/>
          <p:nvPr/>
        </p:nvPicPr>
        <p:blipFill rotWithShape="1">
          <a:blip r:embed="rId5">
            <a:alphaModFix/>
          </a:blip>
          <a:srcRect b="0" l="0" r="0" t="8667"/>
          <a:stretch/>
        </p:blipFill>
        <p:spPr>
          <a:xfrm>
            <a:off x="433725" y="2941475"/>
            <a:ext cx="2284350" cy="191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9ed21031_3_9"/>
          <p:cNvSpPr txBox="1"/>
          <p:nvPr>
            <p:ph type="title"/>
          </p:nvPr>
        </p:nvSpPr>
        <p:spPr>
          <a:xfrm>
            <a:off x="530676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300"/>
              <a:t>Zoom Link</a:t>
            </a:r>
            <a:endParaRPr sz="3300"/>
          </a:p>
        </p:txBody>
      </p:sp>
      <p:sp>
        <p:nvSpPr>
          <p:cNvPr id="159" name="Google Shape;159;g1159ed21031_3_9"/>
          <p:cNvSpPr txBox="1"/>
          <p:nvPr>
            <p:ph idx="1" type="body"/>
          </p:nvPr>
        </p:nvSpPr>
        <p:spPr>
          <a:xfrm>
            <a:off x="568575" y="1185100"/>
            <a:ext cx="7356300" cy="3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55555"/>
              <a:buNone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https://duke.zoom.us/rec/play/j0guAu-X1UGbvjtpkWJPtYbg60jTGcXCoyUma6Xm87PR4QkynU2sziWPNLAwkUK7Ga5EO3RW1DNiFqG9.1IbSxL2eu1s9zUKm?startTime=1650581918000&amp;_x_zm_rtaid=xP9CoELqQZaN0-aTnWs6KQ.1650580533914.76b80bb429f14e2d5e42542959a74c6c&amp;_x_zm_rhtaid=651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55555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55555"/>
              <a:buNone/>
            </a:pPr>
            <a:r>
              <a:rPr b="1" lang="en-US" sz="1800" u="sng">
                <a:latin typeface="Georgia"/>
                <a:ea typeface="Georgia"/>
                <a:cs typeface="Georgia"/>
                <a:sym typeface="Georgia"/>
              </a:rPr>
              <a:t>Presenters:</a:t>
            </a:r>
            <a:endParaRPr b="1" sz="1800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55555"/>
              <a:buFont typeface="Arial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Evelyn Zhang (Model 1 Estimates)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55555"/>
              <a:buFont typeface="Arial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Van Xu (Cumulative Probabilities)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55555"/>
              <a:buFont typeface="Arial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Rishabh Kumar (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Model 2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Estimates)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55555"/>
              <a:buFont typeface="Arial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uke 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54A4"/>
      </a:accent1>
      <a:accent2>
        <a:srgbClr val="FE495B"/>
      </a:accent2>
      <a:accent3>
        <a:srgbClr val="D2CCC1"/>
      </a:accent3>
      <a:accent4>
        <a:srgbClr val="009ADD"/>
      </a:accent4>
      <a:accent5>
        <a:srgbClr val="6AA2B8"/>
      </a:accent5>
      <a:accent6>
        <a:srgbClr val="978B8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2017-07-13T12:17:30Z</dcterms:created>
  <dc:creator>Keith Gruen</dc:creator>
</cp:coreProperties>
</file>