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87" r:id="rId3"/>
    <p:sldId id="289" r:id="rId4"/>
    <p:sldId id="297" r:id="rId5"/>
    <p:sldId id="298" r:id="rId6"/>
    <p:sldId id="299" r:id="rId7"/>
    <p:sldId id="300" r:id="rId8"/>
    <p:sldId id="301" r:id="rId9"/>
    <p:sldId id="302" r:id="rId10"/>
    <p:sldId id="303" r:id="rId11"/>
    <p:sldId id="307" r:id="rId12"/>
    <p:sldId id="306" r:id="rId13"/>
    <p:sldId id="309" r:id="rId14"/>
    <p:sldId id="273" r:id="rId15"/>
    <p:sldId id="310" r:id="rId16"/>
    <p:sldId id="304" r:id="rId17"/>
    <p:sldId id="296" r:id="rId18"/>
    <p:sldId id="308" r:id="rId19"/>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7548" autoAdjust="0"/>
  </p:normalViewPr>
  <p:slideViewPr>
    <p:cSldViewPr snapToGrid="0">
      <p:cViewPr varScale="1">
        <p:scale>
          <a:sx n="48" d="100"/>
          <a:sy n="48" d="100"/>
        </p:scale>
        <p:origin x="20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9890533-3887-481A-A629-1D51BC269363}" type="datetimeFigureOut">
              <a:rPr lang="en-SG" smtClean="0"/>
              <a:t>13/5/2022</a:t>
            </a:fld>
            <a:endParaRPr lang="en-SG"/>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12B165DA-43F8-465E-B0FD-4A244AC34B0B}" type="slidenum">
              <a:rPr lang="en-SG" smtClean="0"/>
              <a:t>‹#›</a:t>
            </a:fld>
            <a:endParaRPr lang="en-SG"/>
          </a:p>
        </p:txBody>
      </p:sp>
    </p:spTree>
    <p:extLst>
      <p:ext uri="{BB962C8B-B14F-4D97-AF65-F5344CB8AC3E}">
        <p14:creationId xmlns:p14="http://schemas.microsoft.com/office/powerpoint/2010/main" val="2939578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I will be presenting on my capstone project which is to build a recommender system for H&amp;M and to share my first hand experience on an active Kaggle project.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1</a:t>
            </a:fld>
            <a:endParaRPr lang="en-SG"/>
          </a:p>
        </p:txBody>
      </p:sp>
    </p:spTree>
    <p:extLst>
      <p:ext uri="{BB962C8B-B14F-4D97-AF65-F5344CB8AC3E}">
        <p14:creationId xmlns:p14="http://schemas.microsoft.com/office/powerpoint/2010/main" val="450344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Age model did the best. Other rule based methods seems close.</a:t>
            </a:r>
          </a:p>
          <a:p>
            <a:endParaRPr lang="en-US" dirty="0"/>
          </a:p>
          <a:p>
            <a:r>
              <a:rPr lang="en-US" dirty="0"/>
              <a:t>My LGBM model did not do that well, even though it was supposed to be the winning formula. Unfortunately with </a:t>
            </a:r>
            <a:r>
              <a:rPr lang="en-US" dirty="0" err="1"/>
              <a:t>hyperparams</a:t>
            </a:r>
            <a:r>
              <a:rPr lang="en-US" dirty="0"/>
              <a:t> tuning I couldn’t get it to perform better.</a:t>
            </a:r>
          </a:p>
          <a:p>
            <a:endParaRPr lang="en-US" dirty="0"/>
          </a:p>
          <a:p>
            <a:r>
              <a:rPr lang="en-US" dirty="0"/>
              <a:t>So I chose to employ ensemble method next, as my rule based methods seems very biased. In reality, people’s preferences for purchase are likely to be diverse, and not just based on the </a:t>
            </a:r>
          </a:p>
          <a:p>
            <a:r>
              <a:rPr lang="en-SG" dirty="0"/>
              <a:t>Their age, their profile, what is popular, and what is recent. However, it might be a mix, and other factors might be missed out. So that gives credit to try </a:t>
            </a:r>
            <a:r>
              <a:rPr lang="en-SG" dirty="0" err="1"/>
              <a:t>ensembling</a:t>
            </a:r>
            <a:r>
              <a:rPr lang="en-SG" dirty="0"/>
              <a:t> together.</a:t>
            </a:r>
          </a:p>
        </p:txBody>
      </p:sp>
      <p:sp>
        <p:nvSpPr>
          <p:cNvPr id="4" name="Slide Number Placeholder 3"/>
          <p:cNvSpPr>
            <a:spLocks noGrp="1"/>
          </p:cNvSpPr>
          <p:nvPr>
            <p:ph type="sldNum" sz="quarter" idx="5"/>
          </p:nvPr>
        </p:nvSpPr>
        <p:spPr/>
        <p:txBody>
          <a:bodyPr/>
          <a:lstStyle/>
          <a:p>
            <a:fld id="{12B165DA-43F8-465E-B0FD-4A244AC34B0B}" type="slidenum">
              <a:rPr lang="en-SG" smtClean="0"/>
              <a:t>11</a:t>
            </a:fld>
            <a:endParaRPr lang="en-SG"/>
          </a:p>
        </p:txBody>
      </p:sp>
    </p:spTree>
    <p:extLst>
      <p:ext uri="{BB962C8B-B14F-4D97-AF65-F5344CB8AC3E}">
        <p14:creationId xmlns:p14="http://schemas.microsoft.com/office/powerpoint/2010/main" val="1751129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ensembling</a:t>
            </a:r>
            <a:r>
              <a:rPr lang="en-US" dirty="0"/>
              <a:t>, I managed to further improve</a:t>
            </a:r>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12</a:t>
            </a:fld>
            <a:endParaRPr lang="en-SG"/>
          </a:p>
        </p:txBody>
      </p:sp>
    </p:spTree>
    <p:extLst>
      <p:ext uri="{BB962C8B-B14F-4D97-AF65-F5344CB8AC3E}">
        <p14:creationId xmlns:p14="http://schemas.microsoft.com/office/powerpoint/2010/main" val="2411799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dataset belongs to a Kaggle competition that just ended 4 days ago</a:t>
            </a:r>
          </a:p>
          <a:p>
            <a:endParaRPr lang="en-SG" dirty="0"/>
          </a:p>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objective is for competition participants to develop product recommendations predict the next 12 items that each customer will buy in the next 7-day period. This also explains what MAP@12 means.</a:t>
            </a:r>
          </a:p>
          <a:p>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As per the notes under the rules, I will not be penalized for making 12 full predictions per customer, so it is advantageous to do so</a:t>
            </a:r>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2</a:t>
            </a:fld>
            <a:endParaRPr lang="en-SG"/>
          </a:p>
        </p:txBody>
      </p:sp>
    </p:spTree>
    <p:extLst>
      <p:ext uri="{BB962C8B-B14F-4D97-AF65-F5344CB8AC3E}">
        <p14:creationId xmlns:p14="http://schemas.microsoft.com/office/powerpoint/2010/main" val="219907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recommender can bring in sales, and lower returns as H&amp;M has a return policy,</a:t>
            </a:r>
          </a:p>
          <a:p>
            <a:endParaRPr lang="en-US" dirty="0"/>
          </a:p>
          <a:p>
            <a:r>
              <a:rPr lang="en-US" dirty="0"/>
              <a:t>I chose this project also, to gain a first hand experience of an active Kaggle competition, and with the desire to do a more front end job which I can see my product in the future.</a:t>
            </a:r>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3</a:t>
            </a:fld>
            <a:endParaRPr lang="en-SG"/>
          </a:p>
        </p:txBody>
      </p:sp>
    </p:spTree>
    <p:extLst>
      <p:ext uri="{BB962C8B-B14F-4D97-AF65-F5344CB8AC3E}">
        <p14:creationId xmlns:p14="http://schemas.microsoft.com/office/powerpoint/2010/main" val="52826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dataset, there are 4 CSV files, there is also a large zip folder containing images, but I did not have the luxury incorporate it in my model.</a:t>
            </a:r>
          </a:p>
          <a:p>
            <a:endParaRPr lang="en-US" dirty="0"/>
          </a:p>
          <a:p>
            <a:r>
              <a:rPr lang="en-US" dirty="0"/>
              <a:t>The 4 CSVs are </a:t>
            </a:r>
          </a:p>
          <a:p>
            <a:endParaRPr lang="en-US" dirty="0"/>
          </a:p>
          <a:p>
            <a:pPr marL="228600" indent="-228600">
              <a:buAutoNum type="arabicParenR"/>
            </a:pPr>
            <a:r>
              <a:rPr lang="en-US" dirty="0"/>
              <a:t>Articles – basically inventory sold at H&amp;M</a:t>
            </a:r>
          </a:p>
          <a:p>
            <a:pPr marL="228600" indent="-228600">
              <a:buAutoNum type="arabicParenR"/>
            </a:pPr>
            <a:r>
              <a:rPr lang="en-US" dirty="0"/>
              <a:t>Transaction – 2 </a:t>
            </a:r>
            <a:r>
              <a:rPr lang="en-US" dirty="0" err="1"/>
              <a:t>ful</a:t>
            </a:r>
            <a:r>
              <a:rPr lang="en-US" dirty="0"/>
              <a:t> years worth</a:t>
            </a:r>
          </a:p>
          <a:p>
            <a:pPr marL="228600" indent="-228600">
              <a:buAutoNum type="arabicParenR"/>
            </a:pPr>
            <a:r>
              <a:rPr lang="en-US" dirty="0"/>
              <a:t>Customer data – 1.3m customer data</a:t>
            </a:r>
          </a:p>
          <a:p>
            <a:pPr marL="228600" indent="-228600">
              <a:buAutoNum type="arabicParenR"/>
            </a:pPr>
            <a:r>
              <a:rPr lang="en-US" dirty="0"/>
              <a:t>Sample –prediction template</a:t>
            </a:r>
          </a:p>
          <a:p>
            <a:pPr marL="228600" indent="-228600">
              <a:buAutoNum type="arabicParenR"/>
            </a:pPr>
            <a:endParaRPr lang="en-US" dirty="0"/>
          </a:p>
          <a:p>
            <a:pPr marL="0" indent="0">
              <a:buNone/>
            </a:pPr>
            <a:r>
              <a:rPr lang="en-US" dirty="0"/>
              <a:t>Data is relatively clean, general direction I took was just to drop null values as not really important missing data was noted.</a:t>
            </a:r>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4</a:t>
            </a:fld>
            <a:endParaRPr lang="en-SG"/>
          </a:p>
        </p:txBody>
      </p:sp>
    </p:spTree>
    <p:extLst>
      <p:ext uri="{BB962C8B-B14F-4D97-AF65-F5344CB8AC3E}">
        <p14:creationId xmlns:p14="http://schemas.microsoft.com/office/powerpoint/2010/main" val="423179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highlights for articles dataset is that there are 100k unique rows of </a:t>
            </a:r>
            <a:r>
              <a:rPr lang="en-US" dirty="0" err="1"/>
              <a:t>article_id</a:t>
            </a:r>
            <a:endParaRPr lang="en-US" dirty="0"/>
          </a:p>
          <a:p>
            <a:endParaRPr lang="en-US" dirty="0"/>
          </a:p>
          <a:p>
            <a:r>
              <a:rPr lang="en-US" dirty="0"/>
              <a:t>Also many features that can be distinguished. </a:t>
            </a:r>
          </a:p>
          <a:p>
            <a:endParaRPr lang="en-US" dirty="0"/>
          </a:p>
          <a:p>
            <a:r>
              <a:rPr lang="en-US" dirty="0"/>
              <a:t>So I asked myself the question of whether all 105k article id will be useful. I believe it is unlikely. Based on my understanding of Fast fashion and H&amp;M, their items change based on their seasonal collection. As such we do not have clarity of which items are available for purchase in the period of prediction.</a:t>
            </a:r>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5</a:t>
            </a:fld>
            <a:endParaRPr lang="en-SG"/>
          </a:p>
        </p:txBody>
      </p:sp>
    </p:spTree>
    <p:extLst>
      <p:ext uri="{BB962C8B-B14F-4D97-AF65-F5344CB8AC3E}">
        <p14:creationId xmlns:p14="http://schemas.microsoft.com/office/powerpoint/2010/main" val="53462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found out that most items are Dark in color</a:t>
            </a:r>
          </a:p>
          <a:p>
            <a:r>
              <a:rPr lang="en-US" dirty="0"/>
              <a:t>This could be a function of demand or supply – where H&amp;M optimizes based on dyes and material. </a:t>
            </a:r>
          </a:p>
          <a:p>
            <a:endParaRPr lang="en-US" dirty="0"/>
          </a:p>
          <a:p>
            <a:r>
              <a:rPr lang="en-US" dirty="0"/>
              <a:t>There is also skewing of products towards ladieswear and childrenswear.</a:t>
            </a:r>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6</a:t>
            </a:fld>
            <a:endParaRPr lang="en-SG"/>
          </a:p>
        </p:txBody>
      </p:sp>
    </p:spTree>
    <p:extLst>
      <p:ext uri="{BB962C8B-B14F-4D97-AF65-F5344CB8AC3E}">
        <p14:creationId xmlns:p14="http://schemas.microsoft.com/office/powerpoint/2010/main" val="59660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much less features here, as you can see from the data dictionary.</a:t>
            </a:r>
          </a:p>
          <a:p>
            <a:endParaRPr lang="en-US" dirty="0"/>
          </a:p>
          <a:p>
            <a:r>
              <a:rPr lang="en-US" dirty="0"/>
              <a:t>I found out that most customers are in age group of 21-25.</a:t>
            </a:r>
          </a:p>
          <a:p>
            <a:endParaRPr lang="en-US" dirty="0"/>
          </a:p>
          <a:p>
            <a:r>
              <a:rPr lang="en-US" dirty="0"/>
              <a:t>At this juncture after seeing the articles and customer dataset, 2 alternative models </a:t>
            </a:r>
            <a:r>
              <a:rPr lang="en-US" dirty="0" err="1"/>
              <a:t>ie</a:t>
            </a:r>
            <a:r>
              <a:rPr lang="en-US" dirty="0"/>
              <a:t>. Predicting by Age and grouping by clusters are areas that I would look at.</a:t>
            </a:r>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7</a:t>
            </a:fld>
            <a:endParaRPr lang="en-SG"/>
          </a:p>
        </p:txBody>
      </p:sp>
    </p:spTree>
    <p:extLst>
      <p:ext uri="{BB962C8B-B14F-4D97-AF65-F5344CB8AC3E}">
        <p14:creationId xmlns:p14="http://schemas.microsoft.com/office/powerpoint/2010/main" val="231844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transaction data, there was a clear problem that I needed to deal with, which is the problem of cold start.</a:t>
            </a:r>
          </a:p>
          <a:p>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8</a:t>
            </a:fld>
            <a:endParaRPr lang="en-SG"/>
          </a:p>
        </p:txBody>
      </p:sp>
    </p:spTree>
    <p:extLst>
      <p:ext uri="{BB962C8B-B14F-4D97-AF65-F5344CB8AC3E}">
        <p14:creationId xmlns:p14="http://schemas.microsoft.com/office/powerpoint/2010/main" val="2593128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getting the base model out, I tried to see what successful strategies people are employing. </a:t>
            </a:r>
          </a:p>
          <a:p>
            <a:endParaRPr lang="en-US" dirty="0"/>
          </a:p>
          <a:p>
            <a:r>
              <a:rPr lang="en-US" dirty="0"/>
              <a:t>I understood from their experience that when the dataset is so large, with so many product features and customers, it might not be that good in performance to do collaborative filtering.</a:t>
            </a:r>
          </a:p>
          <a:p>
            <a:endParaRPr lang="en-US" dirty="0"/>
          </a:p>
          <a:p>
            <a:r>
              <a:rPr lang="en-US" dirty="0"/>
              <a:t>Based on their experiences, they pointed out that rule based strategies performed better.</a:t>
            </a:r>
          </a:p>
          <a:p>
            <a:endParaRPr lang="en-US" dirty="0"/>
          </a:p>
          <a:p>
            <a:r>
              <a:rPr lang="en-US" dirty="0"/>
              <a:t>Also a mysterious LGBM Ranker model which I never heard of came to my attention, and not many people shared the code readily as it is supposed to be the winning formula.</a:t>
            </a:r>
          </a:p>
          <a:p>
            <a:endParaRPr lang="en-US" dirty="0"/>
          </a:p>
          <a:p>
            <a:r>
              <a:rPr lang="en-US" dirty="0"/>
              <a:t>So I tried 3 rule based models in addition, They are really nothing fancy, and similar to the base model, just different columns were manipulated into the </a:t>
            </a:r>
            <a:r>
              <a:rPr lang="en-US" dirty="0" err="1"/>
              <a:t>dataframe</a:t>
            </a:r>
            <a:r>
              <a:rPr lang="en-US" dirty="0"/>
              <a:t>.</a:t>
            </a:r>
          </a:p>
          <a:p>
            <a:endParaRPr lang="en-US" dirty="0"/>
          </a:p>
          <a:p>
            <a:r>
              <a:rPr lang="en-US" dirty="0"/>
              <a:t>I have also researched on how to do LGBM Ranker. Learning to Rank was a new type of modelling that was different from classifier and regression models that we were taught in GA.</a:t>
            </a:r>
            <a:endParaRPr lang="en-SG" dirty="0"/>
          </a:p>
        </p:txBody>
      </p:sp>
      <p:sp>
        <p:nvSpPr>
          <p:cNvPr id="4" name="Slide Number Placeholder 3"/>
          <p:cNvSpPr>
            <a:spLocks noGrp="1"/>
          </p:cNvSpPr>
          <p:nvPr>
            <p:ph type="sldNum" sz="quarter" idx="5"/>
          </p:nvPr>
        </p:nvSpPr>
        <p:spPr/>
        <p:txBody>
          <a:bodyPr/>
          <a:lstStyle/>
          <a:p>
            <a:fld id="{12B165DA-43F8-465E-B0FD-4A244AC34B0B}" type="slidenum">
              <a:rPr lang="en-SG" smtClean="0"/>
              <a:t>10</a:t>
            </a:fld>
            <a:endParaRPr lang="en-SG"/>
          </a:p>
        </p:txBody>
      </p:sp>
    </p:spTree>
    <p:extLst>
      <p:ext uri="{BB962C8B-B14F-4D97-AF65-F5344CB8AC3E}">
        <p14:creationId xmlns:p14="http://schemas.microsoft.com/office/powerpoint/2010/main" val="249211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6B0EFA-41B6-48DE-8467-5E4F074921E0}" type="datetimeFigureOut">
              <a:rPr lang="en-SG" smtClean="0"/>
              <a:t>12/5/2022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B0400-A7A9-4DB6-9703-AE8708D5F562}"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3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B0EFA-41B6-48DE-8467-5E4F074921E0}" type="datetimeFigureOut">
              <a:rPr lang="en-SG" smtClean="0"/>
              <a:t>12/5/2022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B0400-A7A9-4DB6-9703-AE8708D5F562}" type="slidenum">
              <a:rPr lang="en-SG" smtClean="0"/>
              <a:t>‹#›</a:t>
            </a:fld>
            <a:endParaRPr lang="en-SG"/>
          </a:p>
        </p:txBody>
      </p:sp>
    </p:spTree>
    <p:extLst>
      <p:ext uri="{BB962C8B-B14F-4D97-AF65-F5344CB8AC3E}">
        <p14:creationId xmlns:p14="http://schemas.microsoft.com/office/powerpoint/2010/main" val="239895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B0EFA-41B6-48DE-8467-5E4F074921E0}" type="datetimeFigureOut">
              <a:rPr lang="en-SG" smtClean="0"/>
              <a:t>12/5/2022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B0400-A7A9-4DB6-9703-AE8708D5F562}" type="slidenum">
              <a:rPr lang="en-SG" smtClean="0"/>
              <a:t>‹#›</a:t>
            </a:fld>
            <a:endParaRPr lang="en-SG"/>
          </a:p>
        </p:txBody>
      </p:sp>
    </p:spTree>
    <p:extLst>
      <p:ext uri="{BB962C8B-B14F-4D97-AF65-F5344CB8AC3E}">
        <p14:creationId xmlns:p14="http://schemas.microsoft.com/office/powerpoint/2010/main" val="383354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B0EFA-41B6-48DE-8467-5E4F074921E0}" type="datetimeFigureOut">
              <a:rPr lang="en-SG" smtClean="0"/>
              <a:t>12/5/2022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B0400-A7A9-4DB6-9703-AE8708D5F562}" type="slidenum">
              <a:rPr lang="en-SG" smtClean="0"/>
              <a:t>‹#›</a:t>
            </a:fld>
            <a:endParaRPr lang="en-SG"/>
          </a:p>
        </p:txBody>
      </p:sp>
    </p:spTree>
    <p:extLst>
      <p:ext uri="{BB962C8B-B14F-4D97-AF65-F5344CB8AC3E}">
        <p14:creationId xmlns:p14="http://schemas.microsoft.com/office/powerpoint/2010/main" val="13366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B0EFA-41B6-48DE-8467-5E4F074921E0}" type="datetimeFigureOut">
              <a:rPr lang="en-SG" smtClean="0"/>
              <a:t>12/5/2022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B0400-A7A9-4DB6-9703-AE8708D5F562}"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93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6B0EFA-41B6-48DE-8467-5E4F074921E0}" type="datetimeFigureOut">
              <a:rPr lang="en-SG" smtClean="0"/>
              <a:t>12/5/2022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11B0400-A7A9-4DB6-9703-AE8708D5F562}" type="slidenum">
              <a:rPr lang="en-SG" smtClean="0"/>
              <a:t>‹#›</a:t>
            </a:fld>
            <a:endParaRPr lang="en-SG"/>
          </a:p>
        </p:txBody>
      </p:sp>
    </p:spTree>
    <p:extLst>
      <p:ext uri="{BB962C8B-B14F-4D97-AF65-F5344CB8AC3E}">
        <p14:creationId xmlns:p14="http://schemas.microsoft.com/office/powerpoint/2010/main" val="321986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B0EFA-41B6-48DE-8467-5E4F074921E0}" type="datetimeFigureOut">
              <a:rPr lang="en-SG" smtClean="0"/>
              <a:t>12/5/2022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11B0400-A7A9-4DB6-9703-AE8708D5F562}" type="slidenum">
              <a:rPr lang="en-SG" smtClean="0"/>
              <a:t>‹#›</a:t>
            </a:fld>
            <a:endParaRPr lang="en-SG"/>
          </a:p>
        </p:txBody>
      </p:sp>
    </p:spTree>
    <p:extLst>
      <p:ext uri="{BB962C8B-B14F-4D97-AF65-F5344CB8AC3E}">
        <p14:creationId xmlns:p14="http://schemas.microsoft.com/office/powerpoint/2010/main" val="161327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B0EFA-41B6-48DE-8467-5E4F074921E0}" type="datetimeFigureOut">
              <a:rPr lang="en-SG" smtClean="0"/>
              <a:t>12/5/2022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11B0400-A7A9-4DB6-9703-AE8708D5F562}" type="slidenum">
              <a:rPr lang="en-SG" smtClean="0"/>
              <a:t>‹#›</a:t>
            </a:fld>
            <a:endParaRPr lang="en-SG"/>
          </a:p>
        </p:txBody>
      </p:sp>
    </p:spTree>
    <p:extLst>
      <p:ext uri="{BB962C8B-B14F-4D97-AF65-F5344CB8AC3E}">
        <p14:creationId xmlns:p14="http://schemas.microsoft.com/office/powerpoint/2010/main" val="18760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6B0EFA-41B6-48DE-8467-5E4F074921E0}" type="datetimeFigureOut">
              <a:rPr lang="en-SG" smtClean="0"/>
              <a:t>12/5/2022</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B11B0400-A7A9-4DB6-9703-AE8708D5F562}" type="slidenum">
              <a:rPr lang="en-SG" smtClean="0"/>
              <a:t>‹#›</a:t>
            </a:fld>
            <a:endParaRPr lang="en-SG"/>
          </a:p>
        </p:txBody>
      </p:sp>
    </p:spTree>
    <p:extLst>
      <p:ext uri="{BB962C8B-B14F-4D97-AF65-F5344CB8AC3E}">
        <p14:creationId xmlns:p14="http://schemas.microsoft.com/office/powerpoint/2010/main" val="67841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6B0EFA-41B6-48DE-8467-5E4F074921E0}" type="datetimeFigureOut">
              <a:rPr lang="en-SG" smtClean="0"/>
              <a:t>12/5/2022</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1B0400-A7A9-4DB6-9703-AE8708D5F562}" type="slidenum">
              <a:rPr lang="en-SG" smtClean="0"/>
              <a:t>‹#›</a:t>
            </a:fld>
            <a:endParaRPr lang="en-SG"/>
          </a:p>
        </p:txBody>
      </p:sp>
    </p:spTree>
    <p:extLst>
      <p:ext uri="{BB962C8B-B14F-4D97-AF65-F5344CB8AC3E}">
        <p14:creationId xmlns:p14="http://schemas.microsoft.com/office/powerpoint/2010/main" val="1316746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6B0EFA-41B6-48DE-8467-5E4F074921E0}" type="datetimeFigureOut">
              <a:rPr lang="en-SG" smtClean="0"/>
              <a:t>12/5/2022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11B0400-A7A9-4DB6-9703-AE8708D5F562}" type="slidenum">
              <a:rPr lang="en-SG" smtClean="0"/>
              <a:t>‹#›</a:t>
            </a:fld>
            <a:endParaRPr lang="en-SG"/>
          </a:p>
        </p:txBody>
      </p:sp>
    </p:spTree>
    <p:extLst>
      <p:ext uri="{BB962C8B-B14F-4D97-AF65-F5344CB8AC3E}">
        <p14:creationId xmlns:p14="http://schemas.microsoft.com/office/powerpoint/2010/main" val="58962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6B0EFA-41B6-48DE-8467-5E4F074921E0}" type="datetimeFigureOut">
              <a:rPr lang="en-SG" smtClean="0"/>
              <a:t>12/5/2022</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1B0400-A7A9-4DB6-9703-AE8708D5F562}"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9456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hare.synthesia.io/a5e8405d-66a0-4b33-8e6e-24471968055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mpetitions/h-and-m-personalized-fashion-recommendatio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bout.hm.com/news/general-news-2020/h-m-s-fall-fashion-2020-collection-showcases-the-beauty-of-recyc.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C2ED5D-70E9-447B-844E-569EA9331381}"/>
              </a:ext>
            </a:extLst>
          </p:cNvPr>
          <p:cNvSpPr>
            <a:spLocks noGrp="1"/>
          </p:cNvSpPr>
          <p:nvPr>
            <p:ph type="ctrTitle"/>
          </p:nvPr>
        </p:nvSpPr>
        <p:spPr>
          <a:xfrm>
            <a:off x="1065197" y="5120640"/>
            <a:ext cx="10058400" cy="822960"/>
          </a:xfrm>
        </p:spPr>
        <p:txBody>
          <a:bodyPr>
            <a:normAutofit/>
          </a:bodyPr>
          <a:lstStyle/>
          <a:p>
            <a:r>
              <a:rPr lang="en-US" sz="3600" dirty="0">
                <a:solidFill>
                  <a:srgbClr val="FFFFFF"/>
                </a:solidFill>
              </a:rPr>
              <a:t>H&amp;M Recommender system</a:t>
            </a:r>
            <a:endParaRPr lang="en-SG" sz="3600" dirty="0">
              <a:solidFill>
                <a:srgbClr val="FFFFFF"/>
              </a:solidFill>
            </a:endParaRPr>
          </a:p>
        </p:txBody>
      </p:sp>
      <p:sp>
        <p:nvSpPr>
          <p:cNvPr id="3" name="Subtitle 2">
            <a:extLst>
              <a:ext uri="{FF2B5EF4-FFF2-40B4-BE49-F238E27FC236}">
                <a16:creationId xmlns:a16="http://schemas.microsoft.com/office/drawing/2014/main" id="{CFC09285-F299-465B-A64F-43461B6D6EDE}"/>
              </a:ext>
            </a:extLst>
          </p:cNvPr>
          <p:cNvSpPr>
            <a:spLocks noGrp="1"/>
          </p:cNvSpPr>
          <p:nvPr>
            <p:ph type="subTitle" idx="1"/>
          </p:nvPr>
        </p:nvSpPr>
        <p:spPr>
          <a:xfrm>
            <a:off x="1065212" y="5943600"/>
            <a:ext cx="10058400" cy="543513"/>
          </a:xfrm>
        </p:spPr>
        <p:txBody>
          <a:bodyPr>
            <a:normAutofit/>
          </a:bodyPr>
          <a:lstStyle/>
          <a:p>
            <a:r>
              <a:rPr lang="en-US" sz="1500" dirty="0">
                <a:solidFill>
                  <a:srgbClr val="FFFFFF"/>
                </a:solidFill>
              </a:rPr>
              <a:t>Chen Tiancheng</a:t>
            </a:r>
            <a:endParaRPr lang="en-SG" sz="1500" dirty="0">
              <a:solidFill>
                <a:srgbClr val="FFFFFF"/>
              </a:solidFill>
            </a:endParaRPr>
          </a:p>
        </p:txBody>
      </p:sp>
      <p:sp>
        <p:nvSpPr>
          <p:cNvPr id="77" name="Rectangle 76">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E70A0529-9EA4-4B6D-BD00-941A4BA0878E}"/>
              </a:ext>
            </a:extLst>
          </p:cNvPr>
          <p:cNvSpPr txBox="1">
            <a:spLocks/>
          </p:cNvSpPr>
          <p:nvPr/>
        </p:nvSpPr>
        <p:spPr>
          <a:xfrm>
            <a:off x="1098804" y="4083216"/>
            <a:ext cx="10058400" cy="822960"/>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3600" dirty="0">
                <a:solidFill>
                  <a:srgbClr val="FFFFFF"/>
                </a:solidFill>
              </a:rPr>
              <a:t>NLP Classifier: Legal implications of chatbots</a:t>
            </a:r>
            <a:br>
              <a:rPr lang="en-US" sz="3600" dirty="0">
                <a:solidFill>
                  <a:srgbClr val="FFFFFF"/>
                </a:solidFill>
              </a:rPr>
            </a:br>
            <a:r>
              <a:rPr lang="en-US" sz="3600" dirty="0">
                <a:solidFill>
                  <a:schemeClr val="tx1"/>
                </a:solidFill>
              </a:rPr>
              <a:t>My first Kaggle competition experience</a:t>
            </a:r>
            <a:endParaRPr lang="en-SG" sz="3600" dirty="0">
              <a:solidFill>
                <a:schemeClr val="tx1"/>
              </a:solidFill>
            </a:endParaRPr>
          </a:p>
        </p:txBody>
      </p:sp>
      <p:pic>
        <p:nvPicPr>
          <p:cNvPr id="1026" name="Picture 2" descr="Kaggle - Wikipedia">
            <a:extLst>
              <a:ext uri="{FF2B5EF4-FFF2-40B4-BE49-F238E27FC236}">
                <a16:creationId xmlns:a16="http://schemas.microsoft.com/office/drawing/2014/main" id="{1E3CE66E-C241-D94E-A8E1-BD04173DE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13" y="1515789"/>
            <a:ext cx="4953585" cy="19132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30DCC3F-DB83-CF1C-A31C-96B51A0B9825}"/>
              </a:ext>
            </a:extLst>
          </p:cNvPr>
          <p:cNvPicPr>
            <a:picLocks noChangeAspect="1"/>
          </p:cNvPicPr>
          <p:nvPr/>
        </p:nvPicPr>
        <p:blipFill>
          <a:blip r:embed="rId4"/>
          <a:stretch>
            <a:fillRect/>
          </a:stretch>
        </p:blipFill>
        <p:spPr>
          <a:xfrm>
            <a:off x="6204760" y="1083012"/>
            <a:ext cx="5699496" cy="2849748"/>
          </a:xfrm>
          <a:prstGeom prst="rect">
            <a:avLst/>
          </a:prstGeom>
        </p:spPr>
      </p:pic>
    </p:spTree>
    <p:extLst>
      <p:ext uri="{BB962C8B-B14F-4D97-AF65-F5344CB8AC3E}">
        <p14:creationId xmlns:p14="http://schemas.microsoft.com/office/powerpoint/2010/main" val="39779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B297-DF17-2CC3-B362-7B8EDF1706A5}"/>
              </a:ext>
            </a:extLst>
          </p:cNvPr>
          <p:cNvSpPr>
            <a:spLocks noGrp="1"/>
          </p:cNvSpPr>
          <p:nvPr>
            <p:ph type="title"/>
          </p:nvPr>
        </p:nvSpPr>
        <p:spPr/>
        <p:txBody>
          <a:bodyPr/>
          <a:lstStyle/>
          <a:p>
            <a:r>
              <a:rPr lang="en-US" dirty="0"/>
              <a:t>Other strategies employed</a:t>
            </a:r>
            <a:endParaRPr lang="en-SG" dirty="0"/>
          </a:p>
        </p:txBody>
      </p:sp>
      <p:sp>
        <p:nvSpPr>
          <p:cNvPr id="3" name="Content Placeholder 2">
            <a:extLst>
              <a:ext uri="{FF2B5EF4-FFF2-40B4-BE49-F238E27FC236}">
                <a16:creationId xmlns:a16="http://schemas.microsoft.com/office/drawing/2014/main" id="{E3E55600-28A4-CC05-55D3-D9CFC7B2D33E}"/>
              </a:ext>
            </a:extLst>
          </p:cNvPr>
          <p:cNvSpPr>
            <a:spLocks noGrp="1"/>
          </p:cNvSpPr>
          <p:nvPr>
            <p:ph idx="1"/>
          </p:nvPr>
        </p:nvSpPr>
        <p:spPr/>
        <p:txBody>
          <a:bodyPr/>
          <a:lstStyle/>
          <a:p>
            <a:pPr marL="457200" indent="-457200">
              <a:buFont typeface="+mj-lt"/>
              <a:buAutoNum type="arabicParenR"/>
            </a:pPr>
            <a:r>
              <a:rPr lang="en-US" dirty="0"/>
              <a:t>Surfed Kaggle boards for higher scoring discussion, t</a:t>
            </a:r>
            <a:r>
              <a:rPr lang="en-SG" dirty="0" err="1"/>
              <a:t>ested</a:t>
            </a:r>
            <a:r>
              <a:rPr lang="en-SG" dirty="0"/>
              <a:t> strategies that I learnt and understood.</a:t>
            </a:r>
          </a:p>
          <a:p>
            <a:pPr marL="457200" indent="-457200">
              <a:buFont typeface="+mj-lt"/>
              <a:buAutoNum type="arabicParenR"/>
            </a:pPr>
            <a:r>
              <a:rPr lang="en-SG" dirty="0"/>
              <a:t>Did not use collaborative filtering, as there were discussions that rule based seems to outperform those. (Prioritize on trying high scoring strategies)</a:t>
            </a:r>
          </a:p>
          <a:p>
            <a:pPr marL="457200" indent="-457200">
              <a:buFont typeface="+mj-lt"/>
              <a:buAutoNum type="arabicParenR"/>
            </a:pPr>
            <a:r>
              <a:rPr lang="en-SG" dirty="0"/>
              <a:t>Employed a total of 4 other Kaggle popular strategies</a:t>
            </a:r>
          </a:p>
          <a:p>
            <a:pPr marL="749808" lvl="1" indent="-457200">
              <a:buFont typeface="+mj-lt"/>
              <a:buAutoNum type="arabicParenR"/>
            </a:pPr>
            <a:r>
              <a:rPr lang="en-SG" dirty="0"/>
              <a:t>Light GBM (LGBM) Ranker</a:t>
            </a:r>
          </a:p>
          <a:p>
            <a:pPr marL="749808" lvl="1" indent="-457200"/>
            <a:r>
              <a:rPr lang="en-SG" dirty="0"/>
              <a:t>Learnt that other than classification and regression, there are ranker models</a:t>
            </a:r>
          </a:p>
          <a:p>
            <a:pPr marL="749808" lvl="1" indent="-457200">
              <a:buFont typeface="+mj-lt"/>
              <a:buAutoNum type="arabicParenR" startAt="2"/>
            </a:pPr>
            <a:r>
              <a:rPr lang="en-SG" dirty="0"/>
              <a:t>Weekly trending</a:t>
            </a:r>
          </a:p>
          <a:p>
            <a:pPr marL="749808" lvl="1" indent="-457200">
              <a:buFont typeface="+mj-lt"/>
              <a:buAutoNum type="arabicParenR" startAt="2"/>
            </a:pPr>
            <a:r>
              <a:rPr lang="en-SG" dirty="0"/>
              <a:t>Age</a:t>
            </a:r>
          </a:p>
          <a:p>
            <a:pPr marL="749808" lvl="1" indent="-457200">
              <a:buFont typeface="+mj-lt"/>
              <a:buAutoNum type="arabicParenR" startAt="2"/>
            </a:pPr>
            <a:r>
              <a:rPr lang="en-SG" dirty="0" err="1"/>
              <a:t>Kmeans</a:t>
            </a:r>
            <a:r>
              <a:rPr lang="en-SG" dirty="0"/>
              <a:t> - cluster of 12</a:t>
            </a:r>
          </a:p>
          <a:p>
            <a:pPr marL="457200" indent="-457200">
              <a:buFont typeface="+mj-lt"/>
              <a:buAutoNum type="arabicParenR"/>
            </a:pPr>
            <a:endParaRPr lang="en-SG" dirty="0"/>
          </a:p>
        </p:txBody>
      </p:sp>
    </p:spTree>
    <p:extLst>
      <p:ext uri="{BB962C8B-B14F-4D97-AF65-F5344CB8AC3E}">
        <p14:creationId xmlns:p14="http://schemas.microsoft.com/office/powerpoint/2010/main" val="2588161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4F38-E8A3-C6A7-903B-028621DC7051}"/>
              </a:ext>
            </a:extLst>
          </p:cNvPr>
          <p:cNvSpPr>
            <a:spLocks noGrp="1"/>
          </p:cNvSpPr>
          <p:nvPr>
            <p:ph type="title"/>
          </p:nvPr>
        </p:nvSpPr>
        <p:spPr/>
        <p:txBody>
          <a:bodyPr/>
          <a:lstStyle/>
          <a:p>
            <a:r>
              <a:rPr lang="en-US" dirty="0"/>
              <a:t>Model evaluation</a:t>
            </a:r>
            <a:endParaRPr lang="en-SG" dirty="0"/>
          </a:p>
        </p:txBody>
      </p:sp>
      <p:pic>
        <p:nvPicPr>
          <p:cNvPr id="7" name="Content Placeholder 6">
            <a:extLst>
              <a:ext uri="{FF2B5EF4-FFF2-40B4-BE49-F238E27FC236}">
                <a16:creationId xmlns:a16="http://schemas.microsoft.com/office/drawing/2014/main" id="{4DBAA8F8-E9EE-1485-D5F6-DED0DC17DEDD}"/>
              </a:ext>
            </a:extLst>
          </p:cNvPr>
          <p:cNvPicPr>
            <a:picLocks noGrp="1" noChangeAspect="1"/>
          </p:cNvPicPr>
          <p:nvPr>
            <p:ph idx="1"/>
          </p:nvPr>
        </p:nvPicPr>
        <p:blipFill>
          <a:blip r:embed="rId3"/>
          <a:stretch>
            <a:fillRect/>
          </a:stretch>
        </p:blipFill>
        <p:spPr>
          <a:xfrm>
            <a:off x="5787033" y="1338526"/>
            <a:ext cx="6265787" cy="3064213"/>
          </a:xfrm>
          <a:prstGeom prst="rect">
            <a:avLst/>
          </a:prstGeom>
        </p:spPr>
      </p:pic>
      <p:sp>
        <p:nvSpPr>
          <p:cNvPr id="8" name="Content Placeholder 2">
            <a:extLst>
              <a:ext uri="{FF2B5EF4-FFF2-40B4-BE49-F238E27FC236}">
                <a16:creationId xmlns:a16="http://schemas.microsoft.com/office/drawing/2014/main" id="{0CCD55EB-F3DB-10E8-5086-5AA7DFFD869E}"/>
              </a:ext>
            </a:extLst>
          </p:cNvPr>
          <p:cNvSpPr txBox="1">
            <a:spLocks/>
          </p:cNvSpPr>
          <p:nvPr/>
        </p:nvSpPr>
        <p:spPr>
          <a:xfrm>
            <a:off x="1097281" y="1845734"/>
            <a:ext cx="461285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arenR"/>
            </a:pPr>
            <a:r>
              <a:rPr lang="en-US" dirty="0"/>
              <a:t>‘Age’ model did the best in MAP@12</a:t>
            </a:r>
          </a:p>
          <a:p>
            <a:pPr marL="457200" indent="-457200">
              <a:buFont typeface="+mj-lt"/>
              <a:buAutoNum type="arabicParenR"/>
            </a:pPr>
            <a:r>
              <a:rPr lang="en-US" dirty="0"/>
              <a:t>LGBM Ranker did not improve with hyperparameter tuning</a:t>
            </a:r>
          </a:p>
          <a:p>
            <a:pPr marL="457200" indent="-457200">
              <a:buFont typeface="+mj-lt"/>
              <a:buAutoNum type="arabicParenR"/>
            </a:pPr>
            <a:r>
              <a:rPr lang="en-SG" dirty="0"/>
              <a:t>Try ensemble method before deciding what is final model</a:t>
            </a:r>
          </a:p>
          <a:p>
            <a:pPr marL="0" indent="0">
              <a:buNone/>
            </a:pPr>
            <a:endParaRPr lang="en-SG" dirty="0"/>
          </a:p>
        </p:txBody>
      </p:sp>
      <p:sp>
        <p:nvSpPr>
          <p:cNvPr id="10" name="TextBox 9">
            <a:extLst>
              <a:ext uri="{FF2B5EF4-FFF2-40B4-BE49-F238E27FC236}">
                <a16:creationId xmlns:a16="http://schemas.microsoft.com/office/drawing/2014/main" id="{35FDB84A-64BA-B67B-A411-C5E39A32D903}"/>
              </a:ext>
            </a:extLst>
          </p:cNvPr>
          <p:cNvSpPr txBox="1"/>
          <p:nvPr/>
        </p:nvSpPr>
        <p:spPr>
          <a:xfrm>
            <a:off x="7658912" y="4666881"/>
            <a:ext cx="2720501" cy="646331"/>
          </a:xfrm>
          <a:prstGeom prst="rect">
            <a:avLst/>
          </a:prstGeom>
          <a:noFill/>
          <a:ln>
            <a:solidFill>
              <a:schemeClr val="tx1"/>
            </a:solidFill>
          </a:ln>
        </p:spPr>
        <p:txBody>
          <a:bodyPr wrap="square">
            <a:spAutoFit/>
          </a:bodyPr>
          <a:lstStyle/>
          <a:p>
            <a:r>
              <a:rPr lang="en-US" b="1" dirty="0"/>
              <a:t>Around 1k position, improve by 400 positions</a:t>
            </a:r>
            <a:endParaRPr lang="en-SG" b="1" dirty="0"/>
          </a:p>
        </p:txBody>
      </p:sp>
      <p:pic>
        <p:nvPicPr>
          <p:cNvPr id="11" name="Picture 2" descr="Kaggle - Wikipedia">
            <a:extLst>
              <a:ext uri="{FF2B5EF4-FFF2-40B4-BE49-F238E27FC236}">
                <a16:creationId xmlns:a16="http://schemas.microsoft.com/office/drawing/2014/main" id="{382353D3-56E2-586C-9368-B8FDF2F05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137" y="4666881"/>
            <a:ext cx="1759962" cy="67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83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7309-1FD0-07BC-0677-90A2EA9177DF}"/>
              </a:ext>
            </a:extLst>
          </p:cNvPr>
          <p:cNvSpPr>
            <a:spLocks noGrp="1"/>
          </p:cNvSpPr>
          <p:nvPr>
            <p:ph type="title"/>
          </p:nvPr>
        </p:nvSpPr>
        <p:spPr/>
        <p:txBody>
          <a:bodyPr/>
          <a:lstStyle/>
          <a:p>
            <a:r>
              <a:rPr lang="en-US" dirty="0" err="1"/>
              <a:t>Ensembling</a:t>
            </a:r>
            <a:r>
              <a:rPr lang="en-US" dirty="0"/>
              <a:t> </a:t>
            </a:r>
            <a:endParaRPr lang="en-SG" dirty="0"/>
          </a:p>
        </p:txBody>
      </p:sp>
      <p:sp>
        <p:nvSpPr>
          <p:cNvPr id="3" name="Content Placeholder 2">
            <a:extLst>
              <a:ext uri="{FF2B5EF4-FFF2-40B4-BE49-F238E27FC236}">
                <a16:creationId xmlns:a16="http://schemas.microsoft.com/office/drawing/2014/main" id="{2300C6B3-6F0A-6EB8-A954-5CD2EC4D9C9B}"/>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“The theory of the “wisdom of crowds,” says that if you aggregate many different opinions from a diverse group of people, you are much more likely to arrive at the best opinion than if you just listen to one specialist.”</a:t>
            </a:r>
          </a:p>
          <a:p>
            <a:pPr marL="0" marR="0">
              <a:lnSpc>
                <a:spcPct val="107000"/>
              </a:lnSpc>
              <a:spcBef>
                <a:spcPts val="0"/>
              </a:spcBef>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 Simon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Kuper</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SG" b="1" dirty="0"/>
              <a:t>With the ensemble of 5 models seen previously:</a:t>
            </a:r>
          </a:p>
          <a:p>
            <a:r>
              <a:rPr lang="en-SG" dirty="0"/>
              <a:t>Final MAP@12 score: 0.0237 – further improvement of 4.4% from best ‘Age’ model</a:t>
            </a:r>
          </a:p>
          <a:p>
            <a:endParaRPr lang="en-SG" dirty="0">
              <a:solidFill>
                <a:srgbClr val="FF0000"/>
              </a:solidFill>
            </a:endParaRPr>
          </a:p>
        </p:txBody>
      </p:sp>
      <p:sp>
        <p:nvSpPr>
          <p:cNvPr id="5" name="TextBox 4">
            <a:extLst>
              <a:ext uri="{FF2B5EF4-FFF2-40B4-BE49-F238E27FC236}">
                <a16:creationId xmlns:a16="http://schemas.microsoft.com/office/drawing/2014/main" id="{556D12D7-7947-2371-A7CC-7288C471EB09}"/>
              </a:ext>
            </a:extLst>
          </p:cNvPr>
          <p:cNvSpPr txBox="1"/>
          <p:nvPr/>
        </p:nvSpPr>
        <p:spPr>
          <a:xfrm>
            <a:off x="5934522" y="4313479"/>
            <a:ext cx="2720501" cy="923330"/>
          </a:xfrm>
          <a:prstGeom prst="rect">
            <a:avLst/>
          </a:prstGeom>
          <a:noFill/>
          <a:ln>
            <a:solidFill>
              <a:schemeClr val="tx1"/>
            </a:solidFill>
          </a:ln>
        </p:spPr>
        <p:txBody>
          <a:bodyPr wrap="square">
            <a:spAutoFit/>
          </a:bodyPr>
          <a:lstStyle/>
          <a:p>
            <a:r>
              <a:rPr lang="en-US" b="1" dirty="0"/>
              <a:t>Around 600th position, improve by another 400 positions</a:t>
            </a:r>
            <a:endParaRPr lang="en-SG" b="1" dirty="0"/>
          </a:p>
        </p:txBody>
      </p:sp>
      <p:pic>
        <p:nvPicPr>
          <p:cNvPr id="6" name="Picture 2" descr="Kaggle - Wikipedia">
            <a:extLst>
              <a:ext uri="{FF2B5EF4-FFF2-40B4-BE49-F238E27FC236}">
                <a16:creationId xmlns:a16="http://schemas.microsoft.com/office/drawing/2014/main" id="{CBA46784-E01A-4FD7-01E9-E725ED069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574" y="4266443"/>
            <a:ext cx="2634202" cy="101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8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7309-1FD0-07BC-0677-90A2EA9177DF}"/>
              </a:ext>
            </a:extLst>
          </p:cNvPr>
          <p:cNvSpPr>
            <a:spLocks noGrp="1"/>
          </p:cNvSpPr>
          <p:nvPr>
            <p:ph type="title"/>
          </p:nvPr>
        </p:nvSpPr>
        <p:spPr/>
        <p:txBody>
          <a:bodyPr/>
          <a:lstStyle/>
          <a:p>
            <a:r>
              <a:rPr lang="en-US" dirty="0" err="1"/>
              <a:t>Ensembling</a:t>
            </a:r>
            <a:r>
              <a:rPr lang="en-US" dirty="0"/>
              <a:t> </a:t>
            </a:r>
            <a:endParaRPr lang="en-SG" dirty="0"/>
          </a:p>
        </p:txBody>
      </p:sp>
      <p:sp>
        <p:nvSpPr>
          <p:cNvPr id="3" name="Content Placeholder 2">
            <a:extLst>
              <a:ext uri="{FF2B5EF4-FFF2-40B4-BE49-F238E27FC236}">
                <a16:creationId xmlns:a16="http://schemas.microsoft.com/office/drawing/2014/main" id="{2300C6B3-6F0A-6EB8-A954-5CD2EC4D9C9B}"/>
              </a:ext>
            </a:extLst>
          </p:cNvPr>
          <p:cNvSpPr>
            <a:spLocks noGrp="1"/>
          </p:cNvSpPr>
          <p:nvPr>
            <p:ph idx="1"/>
          </p:nvPr>
        </p:nvSpPr>
        <p:spPr/>
        <p:txBody>
          <a:bodyPr>
            <a:normAutofit/>
          </a:bodyPr>
          <a:lstStyle/>
          <a:p>
            <a:r>
              <a:rPr lang="en-SG" b="1" u="sng" dirty="0"/>
              <a:t>Some trials but no improvement (Ended up with no bronze medal on Kaggle </a:t>
            </a:r>
            <a:r>
              <a:rPr lang="en-SG" b="1" u="sng" dirty="0">
                <a:sym typeface="Wingdings" panose="05000000000000000000" pitchFamily="2" charset="2"/>
              </a:rPr>
              <a:t>)</a:t>
            </a:r>
            <a:endParaRPr lang="en-SG" b="1" u="sng" dirty="0"/>
          </a:p>
          <a:p>
            <a:pPr marL="457200" indent="-457200">
              <a:buFont typeface="+mj-lt"/>
              <a:buAutoNum type="arabicPeriod"/>
            </a:pPr>
            <a:r>
              <a:rPr lang="en-SG" dirty="0"/>
              <a:t>Tried </a:t>
            </a:r>
            <a:r>
              <a:rPr lang="en-SG" dirty="0" err="1"/>
              <a:t>ensembling</a:t>
            </a:r>
            <a:r>
              <a:rPr lang="en-SG" dirty="0"/>
              <a:t> less than 5 models. Tried using 6 and 7 models. Did not get better score.</a:t>
            </a:r>
          </a:p>
          <a:p>
            <a:pPr marL="457200" indent="-457200">
              <a:buFont typeface="+mj-lt"/>
              <a:buAutoNum type="arabicPeriod"/>
            </a:pPr>
            <a:r>
              <a:rPr lang="en-SG" dirty="0"/>
              <a:t>Tried using LGBM using ½ year and 10 weeks in place of 5 weeks. Did not get better score.</a:t>
            </a:r>
          </a:p>
          <a:p>
            <a:pPr marL="457200" indent="-457200">
              <a:buFont typeface="+mj-lt"/>
              <a:buAutoNum type="arabicPeriod"/>
            </a:pPr>
            <a:r>
              <a:rPr lang="en-SG" dirty="0"/>
              <a:t>Tried different weights. No better score.</a:t>
            </a:r>
          </a:p>
          <a:p>
            <a:pPr marL="0" indent="0">
              <a:buNone/>
            </a:pPr>
            <a:endParaRPr lang="en-SG" dirty="0"/>
          </a:p>
          <a:p>
            <a:pPr marL="0" indent="0">
              <a:buNone/>
            </a:pPr>
            <a:r>
              <a:rPr lang="en-SG" b="1" u="sng" dirty="0"/>
              <a:t>Observation and learning point</a:t>
            </a:r>
          </a:p>
          <a:p>
            <a:pPr marL="0" indent="0">
              <a:buNone/>
            </a:pPr>
            <a:r>
              <a:rPr lang="en-SG" dirty="0" err="1">
                <a:solidFill>
                  <a:schemeClr val="tx1"/>
                </a:solidFill>
              </a:rPr>
              <a:t>Ensembling</a:t>
            </a:r>
            <a:r>
              <a:rPr lang="en-SG" dirty="0">
                <a:solidFill>
                  <a:schemeClr val="tx1"/>
                </a:solidFill>
              </a:rPr>
              <a:t> seems to work better with more diverse models being put together. </a:t>
            </a:r>
          </a:p>
          <a:p>
            <a:pPr marL="0" indent="0">
              <a:buNone/>
            </a:pPr>
            <a:r>
              <a:rPr lang="en-SG" dirty="0">
                <a:solidFill>
                  <a:schemeClr val="tx1"/>
                </a:solidFill>
              </a:rPr>
              <a:t>Scores between 200th to 600</a:t>
            </a:r>
            <a:r>
              <a:rPr lang="en-SG" baseline="30000" dirty="0">
                <a:solidFill>
                  <a:schemeClr val="tx1"/>
                </a:solidFill>
              </a:rPr>
              <a:t>th</a:t>
            </a:r>
            <a:r>
              <a:rPr lang="en-SG" dirty="0">
                <a:solidFill>
                  <a:schemeClr val="tx1"/>
                </a:solidFill>
              </a:rPr>
              <a:t> position were very tight, around 0.0241 gives 200+ position at time of competition.</a:t>
            </a:r>
          </a:p>
        </p:txBody>
      </p:sp>
    </p:spTree>
    <p:extLst>
      <p:ext uri="{BB962C8B-B14F-4D97-AF65-F5344CB8AC3E}">
        <p14:creationId xmlns:p14="http://schemas.microsoft.com/office/powerpoint/2010/main" val="52294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4883-1558-4F5B-BA04-1056410B8480}"/>
              </a:ext>
            </a:extLst>
          </p:cNvPr>
          <p:cNvSpPr>
            <a:spLocks noGrp="1"/>
          </p:cNvSpPr>
          <p:nvPr>
            <p:ph type="title"/>
          </p:nvPr>
        </p:nvSpPr>
        <p:spPr/>
        <p:txBody>
          <a:bodyPr/>
          <a:lstStyle/>
          <a:p>
            <a:r>
              <a:rPr lang="en-US" dirty="0"/>
              <a:t>Learning points</a:t>
            </a:r>
            <a:endParaRPr lang="en-SG" dirty="0"/>
          </a:p>
        </p:txBody>
      </p:sp>
      <p:sp>
        <p:nvSpPr>
          <p:cNvPr id="3" name="Content Placeholder 2">
            <a:extLst>
              <a:ext uri="{FF2B5EF4-FFF2-40B4-BE49-F238E27FC236}">
                <a16:creationId xmlns:a16="http://schemas.microsoft.com/office/drawing/2014/main" id="{20C606E0-BAE0-4317-B3F1-72E1A5FD9F82}"/>
              </a:ext>
            </a:extLst>
          </p:cNvPr>
          <p:cNvSpPr>
            <a:spLocks noGrp="1"/>
          </p:cNvSpPr>
          <p:nvPr>
            <p:ph idx="1"/>
          </p:nvPr>
        </p:nvSpPr>
        <p:spPr/>
        <p:txBody>
          <a:bodyPr>
            <a:normAutofit/>
          </a:bodyPr>
          <a:lstStyle/>
          <a:p>
            <a:pPr marL="742950" marR="0" lvl="1" indent="-285750">
              <a:lnSpc>
                <a:spcPct val="107000"/>
              </a:lnSpc>
              <a:spcBef>
                <a:spcPts val="0"/>
              </a:spcBef>
              <a:spcAft>
                <a:spcPts val="0"/>
              </a:spcAft>
              <a:buFont typeface="+mj-lt"/>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Google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Colab</a:t>
            </a:r>
            <a:r>
              <a:rPr lang="en-SG" sz="1800" dirty="0">
                <a:effectLst/>
                <a:latin typeface="Calibri" panose="020F0502020204030204" pitchFamily="34" charset="0"/>
                <a:ea typeface="DengXian" panose="02010600030101010101" pitchFamily="2" charset="-122"/>
                <a:cs typeface="Times New Roman" panose="02020603050405020304" pitchFamily="18" charset="0"/>
              </a:rPr>
              <a:t> GPU and High RAM can be requested. This can help to run high requirement notebooks.</a:t>
            </a:r>
          </a:p>
          <a:p>
            <a:pPr marL="742950" marR="0" lvl="1" indent="-285750">
              <a:lnSpc>
                <a:spcPct val="107000"/>
              </a:lnSpc>
              <a:spcBef>
                <a:spcPts val="0"/>
              </a:spcBef>
              <a:spcAft>
                <a:spcPts val="0"/>
              </a:spcAft>
              <a:buFont typeface="+mj-lt"/>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Parquet, and memory saving techniques can be helpful to reduce size of data by up to 8 or 16 times.</a:t>
            </a:r>
          </a:p>
          <a:p>
            <a:pPr marL="742950" marR="0" lvl="1" indent="-285750">
              <a:lnSpc>
                <a:spcPct val="107000"/>
              </a:lnSpc>
              <a:spcBef>
                <a:spcPts val="0"/>
              </a:spcBef>
              <a:spcAft>
                <a:spcPts val="0"/>
              </a:spcAft>
              <a:buFont typeface="+mj-lt"/>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Some tricks learnt – strings use 64 bytes, if converted to int64, it is only 8 bytes. Just need to add back the leading 0 afterwards before submission.</a:t>
            </a:r>
          </a:p>
          <a:p>
            <a:pPr marL="742950" marR="0" lvl="1" indent="-285750">
              <a:lnSpc>
                <a:spcPct val="107000"/>
              </a:lnSpc>
              <a:spcBef>
                <a:spcPts val="0"/>
              </a:spcBef>
              <a:spcAft>
                <a:spcPts val="0"/>
              </a:spcAft>
              <a:buFont typeface="+mj-lt"/>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Others: conversion to int8 and float32. </a:t>
            </a:r>
          </a:p>
          <a:p>
            <a:pPr marL="742950" marR="0" lvl="1" indent="-285750">
              <a:lnSpc>
                <a:spcPct val="107000"/>
              </a:lnSpc>
              <a:spcBef>
                <a:spcPts val="0"/>
              </a:spcBef>
              <a:spcAft>
                <a:spcPts val="0"/>
              </a:spcAft>
              <a:buFont typeface="+mj-lt"/>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RAPIDS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cuDF</a:t>
            </a:r>
            <a:r>
              <a:rPr lang="en-SG" sz="1800" dirty="0">
                <a:effectLst/>
                <a:latin typeface="Calibri" panose="020F0502020204030204" pitchFamily="34" charset="0"/>
                <a:ea typeface="DengXian" panose="02010600030101010101" pitchFamily="2" charset="-122"/>
                <a:cs typeface="Times New Roman" panose="02020603050405020304" pitchFamily="18" charset="0"/>
              </a:rPr>
              <a:t> can speed up running of notebook from 2hours to few minutes. Supported on Google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Colab</a:t>
            </a:r>
            <a:r>
              <a:rPr lang="en-SG" sz="1800" dirty="0">
                <a:effectLst/>
                <a:latin typeface="Calibri" panose="020F0502020204030204" pitchFamily="34" charset="0"/>
                <a:ea typeface="DengXian" panose="02010600030101010101" pitchFamily="2" charset="-122"/>
                <a:cs typeface="Times New Roman" panose="02020603050405020304" pitchFamily="18" charset="0"/>
              </a:rPr>
              <a:t> but need to run the code each time to install each time I restart.</a:t>
            </a:r>
          </a:p>
        </p:txBody>
      </p:sp>
      <p:pic>
        <p:nvPicPr>
          <p:cNvPr id="4" name="Picture 2" descr="Kaggle - Wikipedia">
            <a:extLst>
              <a:ext uri="{FF2B5EF4-FFF2-40B4-BE49-F238E27FC236}">
                <a16:creationId xmlns:a16="http://schemas.microsoft.com/office/drawing/2014/main" id="{37824B66-6463-40FD-63C4-F635B8232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476" y="4960067"/>
            <a:ext cx="2634202" cy="1017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F27651-6A04-4D54-0FD2-0E45E17FB779}"/>
              </a:ext>
            </a:extLst>
          </p:cNvPr>
          <p:cNvSpPr txBox="1"/>
          <p:nvPr/>
        </p:nvSpPr>
        <p:spPr>
          <a:xfrm>
            <a:off x="5686401" y="5145601"/>
            <a:ext cx="2401824" cy="646331"/>
          </a:xfrm>
          <a:prstGeom prst="rect">
            <a:avLst/>
          </a:prstGeom>
          <a:noFill/>
          <a:ln>
            <a:solidFill>
              <a:schemeClr val="tx1"/>
            </a:solidFill>
          </a:ln>
        </p:spPr>
        <p:txBody>
          <a:bodyPr wrap="square">
            <a:spAutoFit/>
          </a:bodyPr>
          <a:lstStyle/>
          <a:p>
            <a:r>
              <a:rPr lang="en-US" b="1" dirty="0"/>
              <a:t>I finished top 25-30% of all teams</a:t>
            </a:r>
            <a:endParaRPr lang="en-SG" b="1" dirty="0"/>
          </a:p>
        </p:txBody>
      </p:sp>
    </p:spTree>
    <p:extLst>
      <p:ext uri="{BB962C8B-B14F-4D97-AF65-F5344CB8AC3E}">
        <p14:creationId xmlns:p14="http://schemas.microsoft.com/office/powerpoint/2010/main" val="204031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4883-1558-4F5B-BA04-1056410B8480}"/>
              </a:ext>
            </a:extLst>
          </p:cNvPr>
          <p:cNvSpPr>
            <a:spLocks noGrp="1"/>
          </p:cNvSpPr>
          <p:nvPr>
            <p:ph type="title"/>
          </p:nvPr>
        </p:nvSpPr>
        <p:spPr/>
        <p:txBody>
          <a:bodyPr/>
          <a:lstStyle/>
          <a:p>
            <a:r>
              <a:rPr lang="en-US" dirty="0"/>
              <a:t>Learning points (Kaggle)</a:t>
            </a:r>
            <a:endParaRPr lang="en-SG" dirty="0"/>
          </a:p>
        </p:txBody>
      </p:sp>
      <p:sp>
        <p:nvSpPr>
          <p:cNvPr id="3" name="Content Placeholder 2">
            <a:extLst>
              <a:ext uri="{FF2B5EF4-FFF2-40B4-BE49-F238E27FC236}">
                <a16:creationId xmlns:a16="http://schemas.microsoft.com/office/drawing/2014/main" id="{20C606E0-BAE0-4317-B3F1-72E1A5FD9F82}"/>
              </a:ext>
            </a:extLst>
          </p:cNvPr>
          <p:cNvSpPr>
            <a:spLocks noGrp="1"/>
          </p:cNvSpPr>
          <p:nvPr>
            <p:ph idx="1"/>
          </p:nvPr>
        </p:nvSpPr>
        <p:spPr/>
        <p:txBody>
          <a:bodyPr>
            <a:normAutofit/>
          </a:bodyPr>
          <a:lstStyle/>
          <a:p>
            <a:pPr marL="457200" marR="0" lvl="1" indent="0">
              <a:lnSpc>
                <a:spcPct val="107000"/>
              </a:lnSpc>
              <a:spcBef>
                <a:spcPts val="0"/>
              </a:spcBef>
              <a:spcAft>
                <a:spcPts val="800"/>
              </a:spcAft>
              <a:buNone/>
            </a:pPr>
            <a:r>
              <a:rPr lang="en-SG" sz="1800" dirty="0">
                <a:effectLst/>
                <a:latin typeface="Calibri" panose="020F0502020204030204" pitchFamily="34" charset="0"/>
                <a:ea typeface="DengXian" panose="02010600030101010101" pitchFamily="2" charset="-122"/>
                <a:cs typeface="Times New Roman" panose="02020603050405020304" pitchFamily="18" charset="0"/>
              </a:rPr>
              <a:t>After 50 Kaggle submissions:</a:t>
            </a:r>
          </a:p>
          <a:p>
            <a:pPr marL="742950" marR="0" lvl="1" indent="-285750">
              <a:lnSpc>
                <a:spcPct val="107000"/>
              </a:lnSpc>
              <a:spcBef>
                <a:spcPts val="0"/>
              </a:spcBef>
              <a:spcAft>
                <a:spcPts val="800"/>
              </a:spcAft>
              <a:buFont typeface="+mj-lt"/>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Kaggle discussion boards are a good place to learn first hand.</a:t>
            </a:r>
            <a:endParaRPr lang="en-SG" dirty="0">
              <a:latin typeface="Calibri" panose="020F0502020204030204" pitchFamily="34" charset="0"/>
              <a:ea typeface="DengXian" panose="02010600030101010101" pitchFamily="2" charset="-122"/>
              <a:cs typeface="Times New Roman" panose="02020603050405020304" pitchFamily="18" charset="0"/>
            </a:endParaRPr>
          </a:p>
          <a:p>
            <a:pPr marL="925830" lvl="2" indent="-285750">
              <a:lnSpc>
                <a:spcPct val="107000"/>
              </a:lnSpc>
              <a:spcBef>
                <a:spcPts val="0"/>
              </a:spcBef>
              <a:spcAft>
                <a:spcPts val="800"/>
              </a:spcAft>
            </a:pPr>
            <a:r>
              <a:rPr lang="en-SG" dirty="0">
                <a:latin typeface="Calibri" panose="020F0502020204030204" pitchFamily="34" charset="0"/>
                <a:ea typeface="DengXian" panose="02010600030101010101" pitchFamily="2" charset="-122"/>
                <a:cs typeface="Times New Roman" panose="02020603050405020304" pitchFamily="18" charset="0"/>
              </a:rPr>
              <a:t>Testing out their strategies quickly with a team will allow improvement of scores.</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Don’t go solo, group up and test strategies.</a:t>
            </a:r>
          </a:p>
          <a:p>
            <a:pPr marL="742950" marR="0" lvl="1" indent="-285750">
              <a:lnSpc>
                <a:spcPct val="107000"/>
              </a:lnSpc>
              <a:spcBef>
                <a:spcPts val="0"/>
              </a:spcBef>
              <a:spcAft>
                <a:spcPts val="0"/>
              </a:spcAft>
              <a:buFont typeface="+mj-lt"/>
              <a:buAutoNum type="arabicParenR"/>
            </a:pPr>
            <a:r>
              <a:rPr lang="en-SG" dirty="0">
                <a:latin typeface="Calibri" panose="020F0502020204030204" pitchFamily="34" charset="0"/>
                <a:ea typeface="DengXian" panose="02010600030101010101" pitchFamily="2" charset="-122"/>
                <a:cs typeface="Times New Roman" panose="02020603050405020304" pitchFamily="18" charset="0"/>
              </a:rPr>
              <a:t>If possible team up with more experienced people to learn more.</a:t>
            </a:r>
            <a:endParaRPr lang="en-US" dirty="0"/>
          </a:p>
        </p:txBody>
      </p:sp>
    </p:spTree>
    <p:extLst>
      <p:ext uri="{BB962C8B-B14F-4D97-AF65-F5344CB8AC3E}">
        <p14:creationId xmlns:p14="http://schemas.microsoft.com/office/powerpoint/2010/main" val="119333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4883-1558-4F5B-BA04-1056410B8480}"/>
              </a:ext>
            </a:extLst>
          </p:cNvPr>
          <p:cNvSpPr>
            <a:spLocks noGrp="1"/>
          </p:cNvSpPr>
          <p:nvPr>
            <p:ph type="title"/>
          </p:nvPr>
        </p:nvSpPr>
        <p:spPr/>
        <p:txBody>
          <a:bodyPr/>
          <a:lstStyle/>
          <a:p>
            <a:r>
              <a:rPr lang="en-US" dirty="0"/>
              <a:t>Areas of future work</a:t>
            </a:r>
            <a:endParaRPr lang="en-SG" dirty="0"/>
          </a:p>
        </p:txBody>
      </p:sp>
      <p:sp>
        <p:nvSpPr>
          <p:cNvPr id="3" name="Content Placeholder 2">
            <a:extLst>
              <a:ext uri="{FF2B5EF4-FFF2-40B4-BE49-F238E27FC236}">
                <a16:creationId xmlns:a16="http://schemas.microsoft.com/office/drawing/2014/main" id="{20C606E0-BAE0-4317-B3F1-72E1A5FD9F82}"/>
              </a:ext>
            </a:extLst>
          </p:cNvPr>
          <p:cNvSpPr>
            <a:spLocks noGrp="1"/>
          </p:cNvSpPr>
          <p:nvPr>
            <p:ph idx="1"/>
          </p:nvPr>
        </p:nvSpPr>
        <p:spPr/>
        <p:txBody>
          <a:bodyPr>
            <a:normAutofit/>
          </a:bodyPr>
          <a:lstStyle/>
          <a:p>
            <a:pPr marL="457200" indent="-457200">
              <a:buFont typeface="+mj-lt"/>
              <a:buAutoNum type="arabicPeriod"/>
            </a:pPr>
            <a:r>
              <a:rPr lang="en-US" dirty="0"/>
              <a:t>Comparing against top models on Kaggle competition – ended 4 days ago, so winning strategies are popping up.</a:t>
            </a:r>
          </a:p>
          <a:p>
            <a:pPr marL="457200" indent="-457200">
              <a:buFont typeface="+mj-lt"/>
              <a:buAutoNum type="arabicPeriod"/>
            </a:pPr>
            <a:r>
              <a:rPr lang="en-US" dirty="0"/>
              <a:t>Can visit and understand state of the art recommender systems (Really wins a lot more than the masses on Kaggle, close to double in MAP@12)</a:t>
            </a:r>
          </a:p>
          <a:p>
            <a:pPr marL="749808" lvl="1" indent="-457200">
              <a:buFont typeface="+mj-lt"/>
              <a:buAutoNum type="arabicPeriod"/>
            </a:pPr>
            <a:r>
              <a:rPr lang="en-US" dirty="0"/>
              <a:t>LGBM Ranker model coding and syntax is quite sparse online.</a:t>
            </a:r>
          </a:p>
          <a:p>
            <a:pPr marL="749808" lvl="1" indent="-457200">
              <a:buFont typeface="+mj-lt"/>
              <a:buAutoNum type="arabicPeriod"/>
            </a:pPr>
            <a:r>
              <a:rPr lang="en-US" dirty="0"/>
              <a:t>Hoping that top codes can disclose how it was done.</a:t>
            </a:r>
          </a:p>
          <a:p>
            <a:pPr marL="457200" indent="-457200">
              <a:buFont typeface="+mj-lt"/>
              <a:buAutoNum type="arabicPeriod"/>
            </a:pPr>
            <a:r>
              <a:rPr lang="en-US" dirty="0"/>
              <a:t>First cut main difference in their models versus mine is: </a:t>
            </a:r>
          </a:p>
          <a:p>
            <a:pPr marL="749808" lvl="1" indent="-457200">
              <a:buFont typeface="+mj-lt"/>
              <a:buAutoNum type="arabicPeriod"/>
            </a:pPr>
            <a:r>
              <a:rPr lang="en-US" dirty="0"/>
              <a:t>They employ up to 21 candidate selection methods.</a:t>
            </a:r>
          </a:p>
          <a:p>
            <a:pPr marL="749808" lvl="1" indent="-457200">
              <a:buFont typeface="+mj-lt"/>
              <a:buAutoNum type="arabicPeriod"/>
            </a:pPr>
            <a:r>
              <a:rPr lang="en-US" dirty="0"/>
              <a:t>After the candidate selection method, then they pass it through LGBM Ranker.</a:t>
            </a:r>
          </a:p>
          <a:p>
            <a:pPr marL="749808" lvl="1" indent="-457200">
              <a:buFont typeface="+mj-lt"/>
              <a:buAutoNum type="arabicPeriod"/>
            </a:pPr>
            <a:r>
              <a:rPr lang="en-US" dirty="0"/>
              <a:t>Some top models use multiple LGBM models with different weeks transaction ensembled together.</a:t>
            </a:r>
          </a:p>
          <a:p>
            <a:pPr marL="0" indent="0">
              <a:buNone/>
            </a:pPr>
            <a:r>
              <a:rPr lang="en-US" dirty="0"/>
              <a:t> </a:t>
            </a:r>
          </a:p>
        </p:txBody>
      </p:sp>
    </p:spTree>
    <p:extLst>
      <p:ext uri="{BB962C8B-B14F-4D97-AF65-F5344CB8AC3E}">
        <p14:creationId xmlns:p14="http://schemas.microsoft.com/office/powerpoint/2010/main" val="133227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4883-1558-4F5B-BA04-1056410B8480}"/>
              </a:ext>
            </a:extLst>
          </p:cNvPr>
          <p:cNvSpPr>
            <a:spLocks noGrp="1"/>
          </p:cNvSpPr>
          <p:nvPr>
            <p:ph type="title"/>
          </p:nvPr>
        </p:nvSpPr>
        <p:spPr>
          <a:xfrm>
            <a:off x="1097280" y="286603"/>
            <a:ext cx="10058400" cy="1450757"/>
          </a:xfrm>
        </p:spPr>
        <p:txBody>
          <a:bodyPr>
            <a:normAutofit/>
          </a:bodyPr>
          <a:lstStyle/>
          <a:p>
            <a:r>
              <a:rPr lang="en-US" dirty="0"/>
              <a:t>So what now?</a:t>
            </a:r>
            <a:endParaRPr lang="en-SG" dirty="0"/>
          </a:p>
        </p:txBody>
      </p:sp>
      <p:sp>
        <p:nvSpPr>
          <p:cNvPr id="3" name="Content Placeholder 2">
            <a:extLst>
              <a:ext uri="{FF2B5EF4-FFF2-40B4-BE49-F238E27FC236}">
                <a16:creationId xmlns:a16="http://schemas.microsoft.com/office/drawing/2014/main" id="{20C606E0-BAE0-4317-B3F1-72E1A5FD9F82}"/>
              </a:ext>
            </a:extLst>
          </p:cNvPr>
          <p:cNvSpPr>
            <a:spLocks noGrp="1"/>
          </p:cNvSpPr>
          <p:nvPr>
            <p:ph idx="1"/>
          </p:nvPr>
        </p:nvSpPr>
        <p:spPr>
          <a:xfrm>
            <a:off x="1196502" y="1845734"/>
            <a:ext cx="10894980" cy="4023360"/>
          </a:xfrm>
        </p:spPr>
        <p:txBody>
          <a:bodyPr>
            <a:normAutofit/>
          </a:bodyPr>
          <a:lstStyle/>
          <a:p>
            <a:pPr marL="457200" indent="-457200">
              <a:buFont typeface="+mj-lt"/>
              <a:buAutoNum type="arabicPeriod"/>
            </a:pPr>
            <a:r>
              <a:rPr lang="en-US" dirty="0"/>
              <a:t>Lowest MAP@12 model may not be used for production as seen from Netflix prize. Winning solutions are very computationally heavy, and requires lots of data and storage.</a:t>
            </a:r>
          </a:p>
          <a:p>
            <a:pPr marL="457200" indent="-457200">
              <a:buFont typeface="+mj-lt"/>
              <a:buAutoNum type="arabicPeriod"/>
            </a:pPr>
            <a:r>
              <a:rPr lang="en-US" dirty="0"/>
              <a:t>I recommend H&amp;M to consider using 5 weeks for their model. This is my main finding, that it is roughly the sweet spot for highest MAP@12.</a:t>
            </a:r>
          </a:p>
          <a:p>
            <a:pPr marL="457200" indent="-457200">
              <a:buFont typeface="+mj-lt"/>
              <a:buAutoNum type="arabicPeriod"/>
            </a:pPr>
            <a:r>
              <a:rPr lang="en-US" dirty="0"/>
              <a:t>Recommend usage of several simpler models. Gold standard reference being Netflix.</a:t>
            </a:r>
          </a:p>
          <a:p>
            <a:endParaRPr lang="en-US" dirty="0"/>
          </a:p>
        </p:txBody>
      </p:sp>
      <p:pic>
        <p:nvPicPr>
          <p:cNvPr id="5" name="Picture 4">
            <a:extLst>
              <a:ext uri="{FF2B5EF4-FFF2-40B4-BE49-F238E27FC236}">
                <a16:creationId xmlns:a16="http://schemas.microsoft.com/office/drawing/2014/main" id="{0B39C0EE-C520-87D3-E74A-0581C4581F61}"/>
              </a:ext>
            </a:extLst>
          </p:cNvPr>
          <p:cNvPicPr>
            <a:picLocks noChangeAspect="1"/>
          </p:cNvPicPr>
          <p:nvPr/>
        </p:nvPicPr>
        <p:blipFill>
          <a:blip r:embed="rId2"/>
          <a:stretch>
            <a:fillRect/>
          </a:stretch>
        </p:blipFill>
        <p:spPr>
          <a:xfrm>
            <a:off x="291830" y="4025804"/>
            <a:ext cx="5223753" cy="2285971"/>
          </a:xfrm>
          <a:prstGeom prst="rect">
            <a:avLst/>
          </a:prstGeom>
        </p:spPr>
      </p:pic>
      <p:pic>
        <p:nvPicPr>
          <p:cNvPr id="7" name="Picture 6">
            <a:extLst>
              <a:ext uri="{FF2B5EF4-FFF2-40B4-BE49-F238E27FC236}">
                <a16:creationId xmlns:a16="http://schemas.microsoft.com/office/drawing/2014/main" id="{F4E69974-6A9E-4C36-D4A5-7721E57D201C}"/>
              </a:ext>
            </a:extLst>
          </p:cNvPr>
          <p:cNvPicPr>
            <a:picLocks noChangeAspect="1"/>
          </p:cNvPicPr>
          <p:nvPr/>
        </p:nvPicPr>
        <p:blipFill>
          <a:blip r:embed="rId3"/>
          <a:stretch>
            <a:fillRect/>
          </a:stretch>
        </p:blipFill>
        <p:spPr>
          <a:xfrm>
            <a:off x="6420255" y="3857414"/>
            <a:ext cx="5223753" cy="2403626"/>
          </a:xfrm>
          <a:prstGeom prst="rect">
            <a:avLst/>
          </a:prstGeom>
        </p:spPr>
      </p:pic>
    </p:spTree>
    <p:extLst>
      <p:ext uri="{BB962C8B-B14F-4D97-AF65-F5344CB8AC3E}">
        <p14:creationId xmlns:p14="http://schemas.microsoft.com/office/powerpoint/2010/main" val="42521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6650-39F7-9B46-E29D-6AE2A0CBC153}"/>
              </a:ext>
            </a:extLst>
          </p:cNvPr>
          <p:cNvSpPr>
            <a:spLocks noGrp="1"/>
          </p:cNvSpPr>
          <p:nvPr>
            <p:ph type="title"/>
          </p:nvPr>
        </p:nvSpPr>
        <p:spPr/>
        <p:txBody>
          <a:bodyPr/>
          <a:lstStyle/>
          <a:p>
            <a:r>
              <a:rPr lang="en-US" dirty="0"/>
              <a:t>AI Video </a:t>
            </a:r>
            <a:endParaRPr lang="en-SG" dirty="0"/>
          </a:p>
        </p:txBody>
      </p:sp>
      <p:sp>
        <p:nvSpPr>
          <p:cNvPr id="3" name="Content Placeholder 2">
            <a:extLst>
              <a:ext uri="{FF2B5EF4-FFF2-40B4-BE49-F238E27FC236}">
                <a16:creationId xmlns:a16="http://schemas.microsoft.com/office/drawing/2014/main" id="{7E00237B-27A6-C087-DF7B-467E6408F38F}"/>
              </a:ext>
            </a:extLst>
          </p:cNvPr>
          <p:cNvSpPr>
            <a:spLocks noGrp="1"/>
          </p:cNvSpPr>
          <p:nvPr>
            <p:ph idx="1"/>
          </p:nvPr>
        </p:nvSpPr>
        <p:spPr/>
        <p:txBody>
          <a:bodyPr/>
          <a:lstStyle/>
          <a:p>
            <a:r>
              <a:rPr lang="it-IT" dirty="0">
                <a:hlinkClick r:id="rId2"/>
              </a:rPr>
              <a:t>Synthesia STUDIO: Your AI video</a:t>
            </a:r>
            <a:endParaRPr lang="en-SG" dirty="0"/>
          </a:p>
        </p:txBody>
      </p:sp>
    </p:spTree>
    <p:extLst>
      <p:ext uri="{BB962C8B-B14F-4D97-AF65-F5344CB8AC3E}">
        <p14:creationId xmlns:p14="http://schemas.microsoft.com/office/powerpoint/2010/main" val="73598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3EF9B7-113D-437C-829C-2A38BFC1ADB7}"/>
              </a:ext>
            </a:extLst>
          </p:cNvPr>
          <p:cNvSpPr>
            <a:spLocks noGrp="1"/>
          </p:cNvSpPr>
          <p:nvPr>
            <p:ph type="title"/>
          </p:nvPr>
        </p:nvSpPr>
        <p:spPr/>
        <p:txBody>
          <a:bodyPr/>
          <a:lstStyle/>
          <a:p>
            <a:r>
              <a:rPr lang="en-US" dirty="0"/>
              <a:t>Background</a:t>
            </a:r>
            <a:endParaRPr lang="en-SG" dirty="0"/>
          </a:p>
        </p:txBody>
      </p:sp>
      <p:sp>
        <p:nvSpPr>
          <p:cNvPr id="2" name="Content Placeholder 1">
            <a:extLst>
              <a:ext uri="{FF2B5EF4-FFF2-40B4-BE49-F238E27FC236}">
                <a16:creationId xmlns:a16="http://schemas.microsoft.com/office/drawing/2014/main" id="{93E43778-B863-6EB8-65AD-2995D81EC12E}"/>
              </a:ext>
            </a:extLst>
          </p:cNvPr>
          <p:cNvSpPr>
            <a:spLocks noGrp="1"/>
          </p:cNvSpPr>
          <p:nvPr>
            <p:ph idx="1"/>
          </p:nvPr>
        </p:nvSpPr>
        <p:spPr/>
        <p:txBody>
          <a:bodyPr>
            <a:normAutofit fontScale="62500" lnSpcReduction="20000"/>
          </a:bodyPr>
          <a:lstStyle/>
          <a:p>
            <a:r>
              <a:rPr lang="en-US" sz="2500" dirty="0">
                <a:effectLst/>
                <a:latin typeface="Calibri" panose="020F0502020204030204" pitchFamily="34" charset="0"/>
                <a:ea typeface="DengXian" panose="02010600030101010101" pitchFamily="2" charset="-122"/>
                <a:cs typeface="Times New Roman" panose="02020603050405020304" pitchFamily="18" charset="0"/>
              </a:rPr>
              <a:t>The dataset belongs to an active Kaggle competition which ran for 3 months from February 7, 2022 to May 9, 2022 (ended 4 days ago).</a:t>
            </a:r>
          </a:p>
          <a:p>
            <a:r>
              <a:rPr lang="en-US" sz="2600" dirty="0">
                <a:hlinkClick r:id="rId3"/>
              </a:rPr>
              <a:t>H&amp;M Personalized Fashion Recommendations | Kaggle</a:t>
            </a:r>
            <a:endParaRPr lang="en-SG" sz="3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500" b="1" u="sng" dirty="0">
                <a:latin typeface="Calibri" panose="020F0502020204030204" pitchFamily="34" charset="0"/>
                <a:ea typeface="DengXian" panose="02010600030101010101" pitchFamily="2" charset="-122"/>
                <a:cs typeface="Times New Roman" panose="02020603050405020304" pitchFamily="18" charset="0"/>
              </a:rPr>
              <a:t>O</a:t>
            </a:r>
            <a:r>
              <a:rPr lang="en-US" sz="2500" b="1" u="sng" dirty="0">
                <a:effectLst/>
                <a:latin typeface="Calibri" panose="020F0502020204030204" pitchFamily="34" charset="0"/>
                <a:ea typeface="DengXian" panose="02010600030101010101" pitchFamily="2" charset="-122"/>
                <a:cs typeface="Times New Roman" panose="02020603050405020304" pitchFamily="18" charset="0"/>
              </a:rPr>
              <a:t>bjective</a:t>
            </a:r>
            <a:r>
              <a:rPr lang="en-US" sz="2500" dirty="0">
                <a:effectLst/>
                <a:latin typeface="Calibri" panose="020F0502020204030204" pitchFamily="34" charset="0"/>
                <a:ea typeface="DengXian" panose="02010600030101010101" pitchFamily="2" charset="-122"/>
                <a:cs typeface="Times New Roman" panose="02020603050405020304" pitchFamily="18" charset="0"/>
              </a:rPr>
              <a:t> </a:t>
            </a:r>
          </a:p>
          <a:p>
            <a:r>
              <a:rPr lang="en-US" sz="2500" dirty="0">
                <a:effectLst/>
                <a:latin typeface="Calibri" panose="020F0502020204030204" pitchFamily="34" charset="0"/>
                <a:ea typeface="DengXian" panose="02010600030101010101" pitchFamily="2" charset="-122"/>
                <a:cs typeface="Times New Roman" panose="02020603050405020304" pitchFamily="18" charset="0"/>
              </a:rPr>
              <a:t>Competition participants to develop product recommendations based on data from this previous transactions, customer and product meta data, and metric used to evaluate the submissions on Kaggle is Mean Average Precision @ 12 for purchase made in the next 7-day period. </a:t>
            </a:r>
            <a:r>
              <a:rPr lang="en-US" sz="25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The higher the MAP@12, the better</a:t>
            </a:r>
            <a:r>
              <a:rPr lang="en-US" sz="2500" dirty="0">
                <a:effectLst/>
                <a:latin typeface="Calibri" panose="020F0502020204030204" pitchFamily="34" charset="0"/>
                <a:ea typeface="DengXian" panose="02010600030101010101" pitchFamily="2" charset="-122"/>
                <a:cs typeface="Times New Roman" panose="02020603050405020304" pitchFamily="18" charset="0"/>
              </a:rPr>
              <a:t> </a:t>
            </a:r>
            <a:endParaRPr lang="en-SG" sz="3000" dirty="0"/>
          </a:p>
          <a:p>
            <a:endParaRPr lang="en-SG" sz="3000" dirty="0"/>
          </a:p>
          <a:p>
            <a:pPr marL="0" marR="0" fontAlgn="base">
              <a:lnSpc>
                <a:spcPct val="107000"/>
              </a:lnSpc>
              <a:spcBef>
                <a:spcPts val="0"/>
              </a:spcBef>
              <a:spcAft>
                <a:spcPts val="0"/>
              </a:spcAft>
            </a:pPr>
            <a:r>
              <a:rPr lang="en-SG" sz="2500" b="1" u="sng" dirty="0">
                <a:solidFill>
                  <a:srgbClr val="000000"/>
                </a:solidFill>
                <a:effectLst/>
                <a:latin typeface="inherit"/>
                <a:ea typeface="Times New Roman" panose="02020603050405020304" pitchFamily="18" charset="0"/>
                <a:cs typeface="Arial" panose="020B0604020202020204" pitchFamily="34" charset="0"/>
              </a:rPr>
              <a:t>Notes</a:t>
            </a:r>
            <a:endParaRPr lang="en-SG" sz="2500" b="1" u="sng"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5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I will be making purchase predictions for all </a:t>
            </a:r>
            <a:r>
              <a:rPr lang="en-US" sz="25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customer_id</a:t>
            </a:r>
            <a:r>
              <a:rPr lang="en-US" sz="25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values provided, regardless of whether these customers made purchases in the training data.</a:t>
            </a:r>
            <a:endParaRPr lang="en-SG" sz="25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300"/>
              </a:spcBef>
              <a:spcAft>
                <a:spcPts val="300"/>
              </a:spcAft>
              <a:buSzPts val="1000"/>
              <a:buFont typeface="Symbol" panose="05050102010706020507" pitchFamily="18" charset="2"/>
              <a:buChar char=""/>
              <a:tabLst>
                <a:tab pos="457200" algn="l"/>
              </a:tabLst>
            </a:pPr>
            <a:r>
              <a:rPr lang="en-US" sz="25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Customer that did not make any purchase during test period are excluded from the scoring.</a:t>
            </a:r>
            <a:endParaRPr lang="en-SG" sz="25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300"/>
              </a:spcBef>
              <a:spcAft>
                <a:spcPts val="300"/>
              </a:spcAft>
              <a:buSzPts val="1000"/>
              <a:buFont typeface="Symbol" panose="05050102010706020507" pitchFamily="18" charset="2"/>
              <a:buChar char=""/>
              <a:tabLst>
                <a:tab pos="457200" algn="l"/>
              </a:tabLst>
            </a:pPr>
            <a:r>
              <a:rPr lang="en-US" sz="25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There is never a penalty for using the full 12 predictions for a customer that ordered fewer than 12 items; thus, it's advantageous to make 12 predictions for each customer.</a:t>
            </a:r>
            <a:endParaRPr lang="en-SG" sz="25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Tree>
    <p:extLst>
      <p:ext uri="{BB962C8B-B14F-4D97-AF65-F5344CB8AC3E}">
        <p14:creationId xmlns:p14="http://schemas.microsoft.com/office/powerpoint/2010/main" val="128208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DDAD5F-C24F-93EE-5209-BCFDBB7F4981}"/>
              </a:ext>
            </a:extLst>
          </p:cNvPr>
          <p:cNvSpPr>
            <a:spLocks noGrp="1"/>
          </p:cNvSpPr>
          <p:nvPr>
            <p:ph idx="1"/>
          </p:nvPr>
        </p:nvSpPr>
        <p:spPr>
          <a:xfrm>
            <a:off x="1097280" y="1844365"/>
            <a:ext cx="10058400" cy="4023360"/>
          </a:xfrm>
        </p:spPr>
        <p:txBody>
          <a:bodyPr/>
          <a:lstStyle/>
          <a:p>
            <a:pPr marL="0" indent="0" fontAlgn="base">
              <a:lnSpc>
                <a:spcPct val="107000"/>
              </a:lnSpc>
              <a:spcBef>
                <a:spcPts val="300"/>
              </a:spcBef>
              <a:spcAft>
                <a:spcPts val="300"/>
              </a:spcAft>
              <a:buNone/>
            </a:pPr>
            <a:r>
              <a:rPr lang="en-SG" sz="1800" dirty="0">
                <a:solidFill>
                  <a:srgbClr val="FF0000"/>
                </a:solidFill>
              </a:rPr>
              <a:t>In other words, why would H&amp;M want to drop USD 50k on a Kaggle competition?</a:t>
            </a:r>
          </a:p>
          <a:p>
            <a:pPr marL="342900" marR="0" lvl="0" indent="-342900" fontAlgn="base">
              <a:lnSpc>
                <a:spcPct val="107000"/>
              </a:lnSpc>
              <a:spcBef>
                <a:spcPts val="300"/>
              </a:spcBef>
              <a:spcAft>
                <a:spcPts val="300"/>
              </a:spcAft>
              <a:buFont typeface="+mj-lt"/>
              <a:buAutoNum type="arabicParenR"/>
            </a:pPr>
            <a:endPar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300"/>
              </a:spcBef>
              <a:spcAft>
                <a:spcPts val="300"/>
              </a:spcAft>
              <a:buFont typeface="+mj-lt"/>
              <a:buAutoNum type="arabicParenR"/>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 good recommender can bring in sales, retain customer loyalty towards the brand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300"/>
              </a:spcBef>
              <a:spcAft>
                <a:spcPts val="300"/>
              </a:spcAft>
              <a:buFont typeface="+mj-lt"/>
              <a:buAutoNum type="arabicParenR"/>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 good recommender can increase customer satisfaction to the purchased items, and thereby lowering returns through the H&amp;M return policy</a:t>
            </a:r>
          </a:p>
          <a:p>
            <a:pPr marL="342900" marR="0" lvl="0" indent="-342900" fontAlgn="base">
              <a:lnSpc>
                <a:spcPct val="107000"/>
              </a:lnSpc>
              <a:spcBef>
                <a:spcPts val="300"/>
              </a:spcBef>
              <a:spcAft>
                <a:spcPts val="300"/>
              </a:spcAft>
              <a:buFont typeface="+mj-lt"/>
              <a:buAutoNum type="arabicParenR"/>
            </a:pPr>
            <a:endParaRPr lang="en-US" sz="1800" dirty="0">
              <a:solidFill>
                <a:srgbClr val="000000"/>
              </a:solidFill>
              <a:latin typeface="Calibri" panose="020F0502020204030204" pitchFamily="34" charset="0"/>
              <a:ea typeface="DengXian" panose="02010600030101010101" pitchFamily="2" charset="-122"/>
              <a:cs typeface="Times New Roman" panose="02020603050405020304" pitchFamily="18" charset="0"/>
            </a:endParaRPr>
          </a:p>
          <a:p>
            <a:pPr marL="0" marR="0" lvl="0" indent="0" fontAlgn="base">
              <a:lnSpc>
                <a:spcPct val="107000"/>
              </a:lnSpc>
              <a:spcBef>
                <a:spcPts val="300"/>
              </a:spcBef>
              <a:spcAft>
                <a:spcPts val="300"/>
              </a:spcAft>
              <a:buNone/>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My motivation for doing this for capstone: </a:t>
            </a:r>
          </a:p>
          <a:p>
            <a:pPr marL="342900" marR="0" lvl="0" indent="-342900" fontAlgn="base">
              <a:lnSpc>
                <a:spcPct val="107000"/>
              </a:lnSpc>
              <a:spcBef>
                <a:spcPts val="300"/>
              </a:spcBef>
              <a:spcAft>
                <a:spcPts val="300"/>
              </a:spcAft>
              <a:buAutoNum type="arabicParenR"/>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To get a first-hand experience on an active competition on Kaggle</a:t>
            </a:r>
          </a:p>
          <a:p>
            <a:pPr marL="342900" marR="0" lvl="0" indent="-342900" fontAlgn="base">
              <a:lnSpc>
                <a:spcPct val="107000"/>
              </a:lnSpc>
              <a:spcBef>
                <a:spcPts val="300"/>
              </a:spcBef>
              <a:spcAft>
                <a:spcPts val="300"/>
              </a:spcAft>
              <a:buAutoNum type="arabicParenR"/>
            </a:pPr>
            <a:r>
              <a:rPr lang="en-SG" sz="1800" dirty="0">
                <a:latin typeface="Calibri" panose="020F0502020204030204" pitchFamily="34" charset="0"/>
                <a:ea typeface="DengXian" panose="02010600030101010101" pitchFamily="2" charset="-122"/>
                <a:cs typeface="Times New Roman" panose="02020603050405020304" pitchFamily="18" charset="0"/>
              </a:rPr>
              <a:t>Recommenders seem more front-end to me, a general direction I wish to pursue</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Title 3">
            <a:extLst>
              <a:ext uri="{FF2B5EF4-FFF2-40B4-BE49-F238E27FC236}">
                <a16:creationId xmlns:a16="http://schemas.microsoft.com/office/drawing/2014/main" id="{560F21FC-42BD-F600-A3D1-C3E8832E111A}"/>
              </a:ext>
            </a:extLst>
          </p:cNvPr>
          <p:cNvSpPr>
            <a:spLocks noGrp="1"/>
          </p:cNvSpPr>
          <p:nvPr>
            <p:ph type="title"/>
          </p:nvPr>
        </p:nvSpPr>
        <p:spPr/>
        <p:txBody>
          <a:bodyPr/>
          <a:lstStyle/>
          <a:p>
            <a:r>
              <a:rPr lang="en-US" sz="3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Why is a recommender system important for H&amp;M?</a:t>
            </a:r>
            <a:br>
              <a:rPr lang="en-SG" sz="1800" dirty="0">
                <a:effectLst/>
                <a:latin typeface="Calibri" panose="020F0502020204030204" pitchFamily="34" charset="0"/>
                <a:ea typeface="DengXian" panose="02010600030101010101" pitchFamily="2" charset="-122"/>
                <a:cs typeface="Times New Roman" panose="02020603050405020304" pitchFamily="18" charset="0"/>
              </a:rPr>
            </a:br>
            <a:endParaRPr lang="en-SG" dirty="0"/>
          </a:p>
        </p:txBody>
      </p:sp>
    </p:spTree>
    <p:extLst>
      <p:ext uri="{BB962C8B-B14F-4D97-AF65-F5344CB8AC3E}">
        <p14:creationId xmlns:p14="http://schemas.microsoft.com/office/powerpoint/2010/main" val="181785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28F7-768A-9236-C8DB-7DE2FFFE4CA3}"/>
              </a:ext>
            </a:extLst>
          </p:cNvPr>
          <p:cNvSpPr>
            <a:spLocks noGrp="1"/>
          </p:cNvSpPr>
          <p:nvPr>
            <p:ph type="title"/>
          </p:nvPr>
        </p:nvSpPr>
        <p:spPr/>
        <p:txBody>
          <a:bodyPr/>
          <a:lstStyle/>
          <a:p>
            <a:r>
              <a:rPr lang="en-US" dirty="0"/>
              <a:t>Exploratory data analysis</a:t>
            </a:r>
            <a:endParaRPr lang="en-SG" dirty="0"/>
          </a:p>
        </p:txBody>
      </p:sp>
      <p:sp>
        <p:nvSpPr>
          <p:cNvPr id="3" name="Content Placeholder 2">
            <a:extLst>
              <a:ext uri="{FF2B5EF4-FFF2-40B4-BE49-F238E27FC236}">
                <a16:creationId xmlns:a16="http://schemas.microsoft.com/office/drawing/2014/main" id="{219714A9-F5D0-2F16-941D-E97C4B61DBC1}"/>
              </a:ext>
            </a:extLst>
          </p:cNvPr>
          <p:cNvSpPr>
            <a:spLocks noGrp="1"/>
          </p:cNvSpPr>
          <p:nvPr>
            <p:ph idx="1"/>
          </p:nvPr>
        </p:nvSpPr>
        <p:spPr/>
        <p:txBody>
          <a:bodyPr/>
          <a:lstStyle/>
          <a:p>
            <a:pPr marL="0" marR="0" indent="0">
              <a:lnSpc>
                <a:spcPct val="107000"/>
              </a:lnSpc>
              <a:spcBef>
                <a:spcPts val="0"/>
              </a:spcBef>
              <a:spcAft>
                <a:spcPts val="800"/>
              </a:spcAft>
              <a:buNone/>
            </a:pPr>
            <a:r>
              <a:rPr lang="en-SG" dirty="0">
                <a:effectLst/>
                <a:latin typeface="Calibri" panose="020F0502020204030204" pitchFamily="34" charset="0"/>
                <a:ea typeface="DengXian" panose="02010600030101010101" pitchFamily="2" charset="-122"/>
                <a:cs typeface="Times New Roman" panose="02020603050405020304" pitchFamily="18" charset="0"/>
              </a:rPr>
              <a:t>4 csv files, and 1 folder containing images. For the images, I did not have enough time to further incorporate it into my modelling.</a:t>
            </a:r>
          </a:p>
          <a:p>
            <a:pPr marL="742950" marR="0" lvl="1" indent="-285750">
              <a:lnSpc>
                <a:spcPct val="107000"/>
              </a:lnSpc>
              <a:spcBef>
                <a:spcPts val="0"/>
              </a:spcBef>
              <a:spcAft>
                <a:spcPts val="0"/>
              </a:spcAft>
              <a:buFont typeface="+mj-lt"/>
              <a:buAutoNum type="arabicParenR"/>
            </a:pPr>
            <a:r>
              <a:rPr lang="en-SG" sz="2000" dirty="0">
                <a:effectLst/>
                <a:latin typeface="Calibri" panose="020F0502020204030204" pitchFamily="34" charset="0"/>
                <a:ea typeface="DengXian" panose="02010600030101010101" pitchFamily="2" charset="-122"/>
                <a:cs typeface="Times New Roman" panose="02020603050405020304" pitchFamily="18" charset="0"/>
              </a:rPr>
              <a:t>Articles – all items sold in H&amp;M</a:t>
            </a:r>
          </a:p>
          <a:p>
            <a:pPr marL="742950" marR="0" lvl="1" indent="-285750">
              <a:lnSpc>
                <a:spcPct val="107000"/>
              </a:lnSpc>
              <a:spcBef>
                <a:spcPts val="0"/>
              </a:spcBef>
              <a:spcAft>
                <a:spcPts val="0"/>
              </a:spcAft>
              <a:buFont typeface="+mj-lt"/>
              <a:buAutoNum type="arabicParenR"/>
            </a:pPr>
            <a:r>
              <a:rPr lang="en-SG" sz="2000" dirty="0">
                <a:effectLst/>
                <a:latin typeface="Calibri" panose="020F0502020204030204" pitchFamily="34" charset="0"/>
                <a:ea typeface="DengXian" panose="02010600030101010101" pitchFamily="2" charset="-122"/>
                <a:cs typeface="Times New Roman" panose="02020603050405020304" pitchFamily="18" charset="0"/>
              </a:rPr>
              <a:t>Transaction  - Past 2 years from 2018 to 2020 September  </a:t>
            </a:r>
          </a:p>
          <a:p>
            <a:pPr marL="742950" marR="0" lvl="1" indent="-285750">
              <a:lnSpc>
                <a:spcPct val="107000"/>
              </a:lnSpc>
              <a:spcBef>
                <a:spcPts val="0"/>
              </a:spcBef>
              <a:spcAft>
                <a:spcPts val="0"/>
              </a:spcAft>
              <a:buFont typeface="+mj-lt"/>
              <a:buAutoNum type="arabicParenR"/>
            </a:pPr>
            <a:r>
              <a:rPr lang="en-SG" sz="2000" dirty="0">
                <a:effectLst/>
                <a:latin typeface="Calibri" panose="020F0502020204030204" pitchFamily="34" charset="0"/>
                <a:ea typeface="DengXian" panose="02010600030101010101" pitchFamily="2" charset="-122"/>
                <a:cs typeface="Times New Roman" panose="02020603050405020304" pitchFamily="18" charset="0"/>
              </a:rPr>
              <a:t>Customer – 1.3m customer data</a:t>
            </a:r>
          </a:p>
          <a:p>
            <a:pPr marL="742950" marR="0" lvl="1" indent="-285750">
              <a:lnSpc>
                <a:spcPct val="107000"/>
              </a:lnSpc>
              <a:spcBef>
                <a:spcPts val="0"/>
              </a:spcBef>
              <a:spcAft>
                <a:spcPts val="800"/>
              </a:spcAft>
              <a:buFont typeface="+mj-lt"/>
              <a:buAutoNum type="arabicParenR"/>
            </a:pPr>
            <a:r>
              <a:rPr lang="en-SG" sz="2000" dirty="0">
                <a:effectLst/>
                <a:latin typeface="Calibri" panose="020F0502020204030204" pitchFamily="34" charset="0"/>
                <a:ea typeface="DengXian" panose="02010600030101010101" pitchFamily="2" charset="-122"/>
                <a:cs typeface="Times New Roman" panose="02020603050405020304" pitchFamily="18" charset="0"/>
              </a:rPr>
              <a:t>Sample - prediction template for submission on Kaggle</a:t>
            </a:r>
          </a:p>
          <a:p>
            <a:r>
              <a:rPr lang="en-SG" sz="1800" dirty="0">
                <a:effectLst/>
                <a:latin typeface="Calibri" panose="020F0502020204030204" pitchFamily="34" charset="0"/>
                <a:ea typeface="DengXian" panose="02010600030101010101" pitchFamily="2" charset="-122"/>
                <a:cs typeface="Times New Roman" panose="02020603050405020304" pitchFamily="18" charset="0"/>
              </a:rPr>
              <a:t>Note: I am just showcasing the key highlights for EDA later on,  for further information on EDA that I have done, please refer to the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Jupyter</a:t>
            </a:r>
            <a:r>
              <a:rPr lang="en-SG" sz="1800" dirty="0">
                <a:effectLst/>
                <a:latin typeface="Calibri" panose="020F0502020204030204" pitchFamily="34" charset="0"/>
                <a:ea typeface="DengXian" panose="02010600030101010101" pitchFamily="2" charset="-122"/>
                <a:cs typeface="Times New Roman" panose="02020603050405020304" pitchFamily="18" charset="0"/>
              </a:rPr>
              <a:t> notebook.</a:t>
            </a:r>
          </a:p>
          <a:p>
            <a:r>
              <a:rPr lang="en-SG" dirty="0"/>
              <a:t>Data relatively clean. General direction for dealing with null values just dropped as not really important data.</a:t>
            </a:r>
          </a:p>
        </p:txBody>
      </p:sp>
    </p:spTree>
    <p:extLst>
      <p:ext uri="{BB962C8B-B14F-4D97-AF65-F5344CB8AC3E}">
        <p14:creationId xmlns:p14="http://schemas.microsoft.com/office/powerpoint/2010/main" val="184206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9635-25A1-1BCA-016A-89EF68286555}"/>
              </a:ext>
            </a:extLst>
          </p:cNvPr>
          <p:cNvSpPr>
            <a:spLocks noGrp="1"/>
          </p:cNvSpPr>
          <p:nvPr>
            <p:ph type="title"/>
          </p:nvPr>
        </p:nvSpPr>
        <p:spPr/>
        <p:txBody>
          <a:bodyPr/>
          <a:lstStyle/>
          <a:p>
            <a:r>
              <a:rPr lang="en-US" dirty="0"/>
              <a:t>Articles EDA</a:t>
            </a:r>
            <a:endParaRPr lang="en-SG" dirty="0"/>
          </a:p>
        </p:txBody>
      </p:sp>
      <p:sp>
        <p:nvSpPr>
          <p:cNvPr id="3" name="Content Placeholder 2">
            <a:extLst>
              <a:ext uri="{FF2B5EF4-FFF2-40B4-BE49-F238E27FC236}">
                <a16:creationId xmlns:a16="http://schemas.microsoft.com/office/drawing/2014/main" id="{299FBAE9-26EE-BE9F-BF0D-6E1EADBA645F}"/>
              </a:ext>
            </a:extLst>
          </p:cNvPr>
          <p:cNvSpPr>
            <a:spLocks noGrp="1"/>
          </p:cNvSpPr>
          <p:nvPr>
            <p:ph idx="1"/>
          </p:nvPr>
        </p:nvSpPr>
        <p:spPr>
          <a:xfrm>
            <a:off x="1097280" y="1845734"/>
            <a:ext cx="4564218" cy="4023360"/>
          </a:xfrm>
        </p:spPr>
        <p:txBody>
          <a:bodyPr/>
          <a:lstStyle/>
          <a:p>
            <a:pPr marL="0" indent="0">
              <a:buNone/>
            </a:pPr>
            <a:r>
              <a:rPr lang="en-SG" sz="1800" b="1" u="sng"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Key highlights</a:t>
            </a:r>
          </a:p>
          <a:p>
            <a:pPr marL="0" indent="0">
              <a:buNone/>
            </a:pP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1) 105,542 rows, which ties in with the 105,542 unique values of </a:t>
            </a:r>
            <a:r>
              <a:rPr lang="en-SG" sz="18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article_id</a:t>
            </a: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p>
          <a:p>
            <a:pPr marL="0" indent="0">
              <a:buNone/>
            </a:pP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2) Many features that can be used to distinguish between each product, numerical and textual </a:t>
            </a:r>
          </a:p>
          <a:p>
            <a:pPr marL="0" indent="0">
              <a:buNone/>
            </a:pPr>
            <a:endParaRPr lang="en-SG" sz="1800" dirty="0">
              <a:effectLst/>
              <a:latin typeface="Times New Roman" panose="02020603050405020304" pitchFamily="18" charset="0"/>
              <a:ea typeface="Times New Roman" panose="02020603050405020304" pitchFamily="18" charset="0"/>
            </a:endParaRPr>
          </a:p>
          <a:p>
            <a:pPr marL="0" indent="0">
              <a:buNone/>
            </a:pPr>
            <a:r>
              <a:rPr lang="en-SG" sz="18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Will all </a:t>
            </a:r>
            <a:r>
              <a:rPr lang="en-SG"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105,542 </a:t>
            </a:r>
            <a:r>
              <a:rPr lang="en-SG" sz="1800" dirty="0" err="1">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article_id</a:t>
            </a:r>
            <a:r>
              <a:rPr lang="en-SG"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be useful?</a:t>
            </a: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r>
              <a:rPr lang="en-SG"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Intuition that timing is important gave rise to base model</a:t>
            </a:r>
          </a:p>
          <a:p>
            <a:pPr marL="0" indent="0">
              <a:buNone/>
            </a:pPr>
            <a:endParaRPr lang="en-SG" sz="1800" dirty="0">
              <a:effectLst/>
              <a:latin typeface="Times New Roman" panose="02020603050405020304" pitchFamily="18" charset="0"/>
              <a:ea typeface="Times New Roman" panose="02020603050405020304" pitchFamily="18" charset="0"/>
            </a:endParaRPr>
          </a:p>
          <a:p>
            <a:endParaRPr lang="en-SG" dirty="0"/>
          </a:p>
        </p:txBody>
      </p:sp>
      <p:pic>
        <p:nvPicPr>
          <p:cNvPr id="4" name="Picture 3" descr="Graphical user interface, text, application&#10;&#10;Description automatically generated">
            <a:extLst>
              <a:ext uri="{FF2B5EF4-FFF2-40B4-BE49-F238E27FC236}">
                <a16:creationId xmlns:a16="http://schemas.microsoft.com/office/drawing/2014/main" id="{AA171B5E-7B64-702F-41FE-673AD749F202}"/>
              </a:ext>
            </a:extLst>
          </p:cNvPr>
          <p:cNvPicPr>
            <a:picLocks noChangeAspect="1"/>
          </p:cNvPicPr>
          <p:nvPr/>
        </p:nvPicPr>
        <p:blipFill>
          <a:blip r:embed="rId3"/>
          <a:stretch>
            <a:fillRect/>
          </a:stretch>
        </p:blipFill>
        <p:spPr>
          <a:xfrm>
            <a:off x="5661498" y="953491"/>
            <a:ext cx="6530502" cy="4915603"/>
          </a:xfrm>
          <a:prstGeom prst="rect">
            <a:avLst/>
          </a:prstGeom>
        </p:spPr>
      </p:pic>
    </p:spTree>
    <p:extLst>
      <p:ext uri="{BB962C8B-B14F-4D97-AF65-F5344CB8AC3E}">
        <p14:creationId xmlns:p14="http://schemas.microsoft.com/office/powerpoint/2010/main" val="158222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9635-25A1-1BCA-016A-89EF68286555}"/>
              </a:ext>
            </a:extLst>
          </p:cNvPr>
          <p:cNvSpPr>
            <a:spLocks noGrp="1"/>
          </p:cNvSpPr>
          <p:nvPr>
            <p:ph type="title"/>
          </p:nvPr>
        </p:nvSpPr>
        <p:spPr/>
        <p:txBody>
          <a:bodyPr/>
          <a:lstStyle/>
          <a:p>
            <a:r>
              <a:rPr lang="en-US" dirty="0"/>
              <a:t>Articles EDA findings</a:t>
            </a:r>
            <a:endParaRPr lang="en-SG" dirty="0"/>
          </a:p>
        </p:txBody>
      </p:sp>
      <p:sp>
        <p:nvSpPr>
          <p:cNvPr id="3" name="Content Placeholder 2">
            <a:extLst>
              <a:ext uri="{FF2B5EF4-FFF2-40B4-BE49-F238E27FC236}">
                <a16:creationId xmlns:a16="http://schemas.microsoft.com/office/drawing/2014/main" id="{299FBAE9-26EE-BE9F-BF0D-6E1EADBA645F}"/>
              </a:ext>
            </a:extLst>
          </p:cNvPr>
          <p:cNvSpPr>
            <a:spLocks noGrp="1"/>
          </p:cNvSpPr>
          <p:nvPr>
            <p:ph idx="1"/>
          </p:nvPr>
        </p:nvSpPr>
        <p:spPr>
          <a:xfrm>
            <a:off x="1097280" y="1845734"/>
            <a:ext cx="4998720" cy="4023360"/>
          </a:xfrm>
        </p:spPr>
        <p:txBody>
          <a:bodyPr/>
          <a:lstStyle/>
          <a:p>
            <a:pPr marL="0" indent="0">
              <a:buNone/>
            </a:pPr>
            <a:r>
              <a:rPr lang="en-SG" sz="1800" b="1" u="sng"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Key highlights</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indent="-342900">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Most items in H&amp;M belong to the ‘Dark’ category.</a:t>
            </a:r>
          </a:p>
          <a:p>
            <a:pPr lvl="1"/>
            <a:r>
              <a:rPr lang="en-SG" sz="1600" dirty="0">
                <a:latin typeface="Calibri" panose="020F0502020204030204" pitchFamily="34" charset="0"/>
                <a:ea typeface="DengXian" panose="02010600030101010101" pitchFamily="2" charset="-122"/>
                <a:cs typeface="Times New Roman" panose="02020603050405020304" pitchFamily="18" charset="0"/>
              </a:rPr>
              <a:t>Likely due to:</a:t>
            </a:r>
          </a:p>
          <a:p>
            <a:pPr lvl="1"/>
            <a:r>
              <a:rPr lang="en-SG" sz="16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 Customers demand – most customers buy dark </a:t>
            </a:r>
            <a:r>
              <a:rPr lang="en-SG" sz="1600" dirty="0" err="1">
                <a:solidFill>
                  <a:srgbClr val="FF0000"/>
                </a:solidFill>
                <a:latin typeface="Calibri" panose="020F0502020204030204" pitchFamily="34" charset="0"/>
                <a:ea typeface="DengXian" panose="02010600030101010101" pitchFamily="2" charset="-122"/>
                <a:cs typeface="Times New Roman" panose="02020603050405020304" pitchFamily="18" charset="0"/>
              </a:rPr>
              <a:t>colored</a:t>
            </a:r>
            <a:r>
              <a:rPr lang="en-SG" sz="16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 clothes?</a:t>
            </a:r>
          </a:p>
          <a:p>
            <a:pPr lvl="1"/>
            <a:r>
              <a:rPr lang="en-SG" sz="16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Or supply? – H&amp;M optimizing based on dyes and material </a:t>
            </a:r>
          </a:p>
          <a:p>
            <a:pPr marL="342900" indent="-342900">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There is also skewing of products towards Ladieswear and childrenswear. </a:t>
            </a:r>
          </a:p>
          <a:p>
            <a:pPr marL="0" indent="0">
              <a:buNone/>
            </a:pPr>
            <a:endParaRPr lang="en-SG" sz="1800" dirty="0">
              <a:effectLst/>
              <a:latin typeface="Times New Roman" panose="02020603050405020304" pitchFamily="18" charset="0"/>
              <a:ea typeface="Times New Roman" panose="02020603050405020304" pitchFamily="18" charset="0"/>
            </a:endParaRPr>
          </a:p>
          <a:p>
            <a:endParaRPr lang="en-SG" dirty="0"/>
          </a:p>
        </p:txBody>
      </p:sp>
      <p:pic>
        <p:nvPicPr>
          <p:cNvPr id="5" name="Picture 4" descr="Chart, funnel chart&#10;&#10;Description automatically generated">
            <a:extLst>
              <a:ext uri="{FF2B5EF4-FFF2-40B4-BE49-F238E27FC236}">
                <a16:creationId xmlns:a16="http://schemas.microsoft.com/office/drawing/2014/main" id="{181FB16A-6464-1FC5-BD32-4582F32AB73E}"/>
              </a:ext>
            </a:extLst>
          </p:cNvPr>
          <p:cNvPicPr>
            <a:picLocks noChangeAspect="1"/>
          </p:cNvPicPr>
          <p:nvPr/>
        </p:nvPicPr>
        <p:blipFill>
          <a:blip r:embed="rId3"/>
          <a:stretch>
            <a:fillRect/>
          </a:stretch>
        </p:blipFill>
        <p:spPr>
          <a:xfrm>
            <a:off x="6460490" y="1011981"/>
            <a:ext cx="5731510" cy="2520315"/>
          </a:xfrm>
          <a:prstGeom prst="rect">
            <a:avLst/>
          </a:prstGeom>
        </p:spPr>
      </p:pic>
      <p:pic>
        <p:nvPicPr>
          <p:cNvPr id="6" name="Picture 5" descr="Chart, bar chart&#10;&#10;Description automatically generated">
            <a:extLst>
              <a:ext uri="{FF2B5EF4-FFF2-40B4-BE49-F238E27FC236}">
                <a16:creationId xmlns:a16="http://schemas.microsoft.com/office/drawing/2014/main" id="{4313A3EE-8F20-BEA2-E720-CE322EB28403}"/>
              </a:ext>
            </a:extLst>
          </p:cNvPr>
          <p:cNvPicPr>
            <a:picLocks noChangeAspect="1"/>
          </p:cNvPicPr>
          <p:nvPr/>
        </p:nvPicPr>
        <p:blipFill>
          <a:blip r:embed="rId4"/>
          <a:stretch>
            <a:fillRect/>
          </a:stretch>
        </p:blipFill>
        <p:spPr>
          <a:xfrm>
            <a:off x="6954898" y="3429000"/>
            <a:ext cx="4200782" cy="2273278"/>
          </a:xfrm>
          <a:prstGeom prst="rect">
            <a:avLst/>
          </a:prstGeom>
        </p:spPr>
      </p:pic>
    </p:spTree>
    <p:extLst>
      <p:ext uri="{BB962C8B-B14F-4D97-AF65-F5344CB8AC3E}">
        <p14:creationId xmlns:p14="http://schemas.microsoft.com/office/powerpoint/2010/main" val="81057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9635-25A1-1BCA-016A-89EF68286555}"/>
              </a:ext>
            </a:extLst>
          </p:cNvPr>
          <p:cNvSpPr>
            <a:spLocks noGrp="1"/>
          </p:cNvSpPr>
          <p:nvPr>
            <p:ph type="title"/>
          </p:nvPr>
        </p:nvSpPr>
        <p:spPr/>
        <p:txBody>
          <a:bodyPr/>
          <a:lstStyle/>
          <a:p>
            <a:r>
              <a:rPr lang="en-US" dirty="0"/>
              <a:t>Customers EDA findings</a:t>
            </a:r>
            <a:endParaRPr lang="en-SG" dirty="0"/>
          </a:p>
        </p:txBody>
      </p:sp>
      <p:sp>
        <p:nvSpPr>
          <p:cNvPr id="3" name="Content Placeholder 2">
            <a:extLst>
              <a:ext uri="{FF2B5EF4-FFF2-40B4-BE49-F238E27FC236}">
                <a16:creationId xmlns:a16="http://schemas.microsoft.com/office/drawing/2014/main" id="{299FBAE9-26EE-BE9F-BF0D-6E1EADBA645F}"/>
              </a:ext>
            </a:extLst>
          </p:cNvPr>
          <p:cNvSpPr>
            <a:spLocks noGrp="1"/>
          </p:cNvSpPr>
          <p:nvPr>
            <p:ph idx="1"/>
          </p:nvPr>
        </p:nvSpPr>
        <p:spPr>
          <a:xfrm>
            <a:off x="1097280" y="1845734"/>
            <a:ext cx="4998720" cy="4023360"/>
          </a:xfrm>
        </p:spPr>
        <p:txBody>
          <a:bodyPr/>
          <a:lstStyle/>
          <a:p>
            <a:pPr marL="0" indent="0">
              <a:buNone/>
            </a:pPr>
            <a:r>
              <a:rPr lang="en-SG" sz="1800" b="1" u="sng"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Key highlights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SG" sz="1800" dirty="0">
                <a:latin typeface="Calibri" panose="020F0502020204030204" pitchFamily="34" charset="0"/>
                <a:ea typeface="DengXian" panose="02010600030101010101" pitchFamily="2" charset="-122"/>
                <a:cs typeface="Times New Roman" panose="02020603050405020304" pitchFamily="18" charset="0"/>
              </a:rPr>
              <a:t>Much less columns compared to articles dataset.</a:t>
            </a:r>
          </a:p>
          <a:p>
            <a:pPr marL="0" indent="0">
              <a:buNone/>
            </a:pPr>
            <a:r>
              <a:rPr lang="en-SG" sz="1800" dirty="0">
                <a:latin typeface="Calibri" panose="020F0502020204030204" pitchFamily="34" charset="0"/>
                <a:ea typeface="DengXian" panose="02010600030101010101" pitchFamily="2" charset="-122"/>
                <a:cs typeface="Times New Roman" panose="02020603050405020304" pitchFamily="18" charset="0"/>
              </a:rPr>
              <a:t>Most customers are in age group of 21-25.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SG"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After seeing the articles and customers dataset, I think I have enough data to create two model that profiles the customer by age, and similar customers, to predict their purchases. This will be talked about later.</a:t>
            </a:r>
          </a:p>
          <a:p>
            <a:pPr marL="0" indent="0">
              <a:buNone/>
            </a:pPr>
            <a:endParaRPr lang="en-SG" sz="1800" dirty="0">
              <a:effectLst/>
              <a:latin typeface="Times New Roman" panose="02020603050405020304" pitchFamily="18" charset="0"/>
              <a:ea typeface="Times New Roman" panose="02020603050405020304" pitchFamily="18" charset="0"/>
            </a:endParaRPr>
          </a:p>
          <a:p>
            <a:endParaRPr lang="en-SG" dirty="0"/>
          </a:p>
        </p:txBody>
      </p:sp>
      <p:pic>
        <p:nvPicPr>
          <p:cNvPr id="7" name="Picture 6" descr="Graphical user interface, application, Word&#10;&#10;Description automatically generated">
            <a:extLst>
              <a:ext uri="{FF2B5EF4-FFF2-40B4-BE49-F238E27FC236}">
                <a16:creationId xmlns:a16="http://schemas.microsoft.com/office/drawing/2014/main" id="{21C3F03C-6BD8-2ACD-6349-BB778C749E90}"/>
              </a:ext>
            </a:extLst>
          </p:cNvPr>
          <p:cNvPicPr>
            <a:picLocks noChangeAspect="1"/>
          </p:cNvPicPr>
          <p:nvPr/>
        </p:nvPicPr>
        <p:blipFill>
          <a:blip r:embed="rId3"/>
          <a:stretch>
            <a:fillRect/>
          </a:stretch>
        </p:blipFill>
        <p:spPr>
          <a:xfrm>
            <a:off x="5949981" y="1915912"/>
            <a:ext cx="6253439" cy="1774325"/>
          </a:xfrm>
          <a:prstGeom prst="rect">
            <a:avLst/>
          </a:prstGeom>
        </p:spPr>
      </p:pic>
      <p:pic>
        <p:nvPicPr>
          <p:cNvPr id="8" name="Picture 7" descr="Chart, histogram&#10;&#10;Description automatically generated">
            <a:extLst>
              <a:ext uri="{FF2B5EF4-FFF2-40B4-BE49-F238E27FC236}">
                <a16:creationId xmlns:a16="http://schemas.microsoft.com/office/drawing/2014/main" id="{CE1C3F19-529D-48B8-B47B-2493744DED05}"/>
              </a:ext>
            </a:extLst>
          </p:cNvPr>
          <p:cNvPicPr>
            <a:picLocks noChangeAspect="1"/>
          </p:cNvPicPr>
          <p:nvPr/>
        </p:nvPicPr>
        <p:blipFill>
          <a:blip r:embed="rId4"/>
          <a:stretch>
            <a:fillRect/>
          </a:stretch>
        </p:blipFill>
        <p:spPr>
          <a:xfrm>
            <a:off x="7208196" y="3868790"/>
            <a:ext cx="3737011" cy="2393449"/>
          </a:xfrm>
          <a:prstGeom prst="rect">
            <a:avLst/>
          </a:prstGeom>
        </p:spPr>
      </p:pic>
    </p:spTree>
    <p:extLst>
      <p:ext uri="{BB962C8B-B14F-4D97-AF65-F5344CB8AC3E}">
        <p14:creationId xmlns:p14="http://schemas.microsoft.com/office/powerpoint/2010/main" val="260404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9635-25A1-1BCA-016A-89EF68286555}"/>
              </a:ext>
            </a:extLst>
          </p:cNvPr>
          <p:cNvSpPr>
            <a:spLocks noGrp="1"/>
          </p:cNvSpPr>
          <p:nvPr>
            <p:ph type="title"/>
          </p:nvPr>
        </p:nvSpPr>
        <p:spPr/>
        <p:txBody>
          <a:bodyPr/>
          <a:lstStyle/>
          <a:p>
            <a:r>
              <a:rPr lang="en-US" dirty="0"/>
              <a:t>Transaction EDA findings</a:t>
            </a:r>
            <a:endParaRPr lang="en-SG" dirty="0"/>
          </a:p>
        </p:txBody>
      </p:sp>
      <p:sp>
        <p:nvSpPr>
          <p:cNvPr id="3" name="Content Placeholder 2">
            <a:extLst>
              <a:ext uri="{FF2B5EF4-FFF2-40B4-BE49-F238E27FC236}">
                <a16:creationId xmlns:a16="http://schemas.microsoft.com/office/drawing/2014/main" id="{299FBAE9-26EE-BE9F-BF0D-6E1EADBA645F}"/>
              </a:ext>
            </a:extLst>
          </p:cNvPr>
          <p:cNvSpPr>
            <a:spLocks noGrp="1"/>
          </p:cNvSpPr>
          <p:nvPr>
            <p:ph idx="1"/>
          </p:nvPr>
        </p:nvSpPr>
        <p:spPr>
          <a:xfrm>
            <a:off x="1097280" y="1845734"/>
            <a:ext cx="4998720" cy="4023360"/>
          </a:xfrm>
        </p:spPr>
        <p:txBody>
          <a:bodyPr/>
          <a:lstStyle/>
          <a:p>
            <a:pPr marL="0" indent="0">
              <a:buNone/>
            </a:pPr>
            <a:r>
              <a:rPr lang="en-SG" sz="1800" b="1" u="sng" dirty="0">
                <a:effectLst/>
                <a:latin typeface="Calibri" panose="020F0502020204030204" pitchFamily="34" charset="0"/>
                <a:ea typeface="DengXian" panose="02010600030101010101" pitchFamily="2" charset="-122"/>
                <a:cs typeface="Times New Roman" panose="02020603050405020304" pitchFamily="18" charset="0"/>
              </a:rPr>
              <a:t>Cold start problem</a:t>
            </a:r>
          </a:p>
          <a:p>
            <a:pPr marL="342900" indent="-342900">
              <a:buFont typeface="+mj-lt"/>
              <a:buAutoNum type="arabicParenR"/>
            </a:pPr>
            <a:r>
              <a:rPr lang="en-SG" sz="1800" dirty="0">
                <a:effectLst/>
                <a:latin typeface="Calibri" panose="020F0502020204030204" pitchFamily="34" charset="0"/>
                <a:ea typeface="DengXian" panose="02010600030101010101" pitchFamily="2" charset="-122"/>
                <a:cs typeface="Times New Roman" panose="02020603050405020304" pitchFamily="18" charset="0"/>
              </a:rPr>
              <a:t>0.7% of all customers may be new customers or customers who we do not have any past transaction data on.</a:t>
            </a:r>
          </a:p>
          <a:p>
            <a:pPr marL="342900" indent="-342900">
              <a:buFont typeface="+mj-lt"/>
              <a:buAutoNum type="arabicParenR"/>
            </a:pPr>
            <a:r>
              <a:rPr lang="en-SG" sz="1800" dirty="0">
                <a:latin typeface="Calibri" panose="020F0502020204030204" pitchFamily="34" charset="0"/>
                <a:ea typeface="DengXian" panose="02010600030101010101" pitchFamily="2" charset="-122"/>
                <a:cs typeface="Times New Roman" panose="02020603050405020304" pitchFamily="18" charset="0"/>
              </a:rPr>
              <a:t>55.43% of customers do not have more than 12 purchases made in the last 2 years.</a:t>
            </a:r>
          </a:p>
          <a:p>
            <a:pPr lvl="1"/>
            <a:r>
              <a:rPr lang="en-SG" sz="16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Strategy: Similar to TikTok, need to use a general prediction in the form recommending best sellers</a:t>
            </a:r>
          </a:p>
          <a:p>
            <a:pPr lvl="1"/>
            <a:endParaRPr lang="en-SG" sz="1000" dirty="0">
              <a:latin typeface="Calibri" panose="020F0502020204030204" pitchFamily="34" charset="0"/>
              <a:ea typeface="DengXian" panose="02010600030101010101" pitchFamily="2" charset="-122"/>
              <a:cs typeface="Times New Roman" panose="02020603050405020304" pitchFamily="18" charset="0"/>
            </a:endParaRPr>
          </a:p>
          <a:p>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marL="342900" indent="-342900">
              <a:buFont typeface="+mj-lt"/>
              <a:buAutoNum type="arabicParenR"/>
            </a:pP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SG" sz="1800" dirty="0">
              <a:effectLst/>
              <a:latin typeface="Times New Roman" panose="02020603050405020304" pitchFamily="18" charset="0"/>
              <a:ea typeface="Times New Roman" panose="02020603050405020304" pitchFamily="18" charset="0"/>
            </a:endParaRPr>
          </a:p>
          <a:p>
            <a:endParaRPr lang="en-SG" dirty="0"/>
          </a:p>
        </p:txBody>
      </p:sp>
      <p:pic>
        <p:nvPicPr>
          <p:cNvPr id="2050" name="Picture 2" descr="The Cold Start Problem for Recommender Systems | by Mark Milankovich |  Medium">
            <a:extLst>
              <a:ext uri="{FF2B5EF4-FFF2-40B4-BE49-F238E27FC236}">
                <a16:creationId xmlns:a16="http://schemas.microsoft.com/office/drawing/2014/main" id="{9D13897D-1BE0-199C-26E8-DD7681A33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732" y="1926203"/>
            <a:ext cx="4998721" cy="281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21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4883-1558-4F5B-BA04-1056410B8480}"/>
              </a:ext>
            </a:extLst>
          </p:cNvPr>
          <p:cNvSpPr>
            <a:spLocks noGrp="1"/>
          </p:cNvSpPr>
          <p:nvPr>
            <p:ph type="title"/>
          </p:nvPr>
        </p:nvSpPr>
        <p:spPr/>
        <p:txBody>
          <a:bodyPr/>
          <a:lstStyle/>
          <a:p>
            <a:r>
              <a:rPr lang="en-US" dirty="0"/>
              <a:t>Base model</a:t>
            </a:r>
            <a:endParaRPr lang="en-SG" dirty="0"/>
          </a:p>
        </p:txBody>
      </p:sp>
      <p:sp>
        <p:nvSpPr>
          <p:cNvPr id="3" name="Content Placeholder 2">
            <a:extLst>
              <a:ext uri="{FF2B5EF4-FFF2-40B4-BE49-F238E27FC236}">
                <a16:creationId xmlns:a16="http://schemas.microsoft.com/office/drawing/2014/main" id="{20C606E0-BAE0-4317-B3F1-72E1A5FD9F82}"/>
              </a:ext>
            </a:extLst>
          </p:cNvPr>
          <p:cNvSpPr>
            <a:spLocks noGrp="1"/>
          </p:cNvSpPr>
          <p:nvPr>
            <p:ph idx="1"/>
          </p:nvPr>
        </p:nvSpPr>
        <p:spPr/>
        <p:txBody>
          <a:bodyPr>
            <a:normAutofit fontScale="92500" lnSpcReduction="20000"/>
          </a:bodyPr>
          <a:lstStyle/>
          <a:p>
            <a:r>
              <a:rPr lang="en-US" dirty="0"/>
              <a:t>1) Very basic intuition: Customers who bought something most frequently and recently will buy that item again</a:t>
            </a:r>
          </a:p>
          <a:p>
            <a:r>
              <a:rPr lang="en-US" b="1" u="sng" dirty="0"/>
              <a:t>Mechanics of model</a:t>
            </a:r>
          </a:p>
          <a:p>
            <a:r>
              <a:rPr lang="en-US" dirty="0"/>
              <a:t>2) Created a purchase dictionary – contains </a:t>
            </a:r>
            <a:r>
              <a:rPr lang="en-US" dirty="0" err="1"/>
              <a:t>article_id</a:t>
            </a:r>
            <a:r>
              <a:rPr lang="en-US" dirty="0"/>
              <a:t> and </a:t>
            </a:r>
            <a:r>
              <a:rPr lang="en-US" dirty="0" err="1"/>
              <a:t>customer_id</a:t>
            </a:r>
            <a:endParaRPr lang="en-US" dirty="0"/>
          </a:p>
          <a:p>
            <a:r>
              <a:rPr lang="en-US" dirty="0"/>
              <a:t>3) Search purchase dictionary to determine if </a:t>
            </a:r>
            <a:r>
              <a:rPr lang="en-US" dirty="0" err="1"/>
              <a:t>customer_id</a:t>
            </a:r>
            <a:r>
              <a:rPr lang="en-US" dirty="0"/>
              <a:t> exists, recommend until 12</a:t>
            </a:r>
          </a:p>
          <a:p>
            <a:r>
              <a:rPr lang="en-US" dirty="0"/>
              <a:t>4) If don’t have 12, fill with best seller until 12</a:t>
            </a:r>
          </a:p>
          <a:p>
            <a:pPr marL="0" indent="0">
              <a:buNone/>
            </a:pPr>
            <a:endParaRPr lang="en-US" b="1" dirty="0"/>
          </a:p>
          <a:p>
            <a:r>
              <a:rPr lang="en-US" b="1" dirty="0"/>
              <a:t>Best MAP@12 of 0.0208 using 5 weeks of transaction - </a:t>
            </a:r>
            <a:r>
              <a:rPr lang="en-SG" dirty="0"/>
              <a:t>Tried several permutation of weeks, but no improvement, explained this with </a:t>
            </a:r>
            <a:r>
              <a:rPr lang="en-SG" dirty="0" err="1"/>
              <a:t>tradeoff</a:t>
            </a:r>
            <a:r>
              <a:rPr lang="en-SG" dirty="0"/>
              <a:t> of historical data vs recency.</a:t>
            </a:r>
          </a:p>
          <a:p>
            <a:r>
              <a:rPr lang="en-SG" dirty="0">
                <a:solidFill>
                  <a:srgbClr val="FF0000"/>
                </a:solidFill>
              </a:rPr>
              <a:t>5 weeks is sweet spot, maybe because in September 2020 there was new season of clothing that got released.</a:t>
            </a:r>
          </a:p>
          <a:p>
            <a:r>
              <a:rPr lang="en-US" sz="1500" dirty="0">
                <a:hlinkClick r:id="rId2"/>
              </a:rPr>
              <a:t>H&amp;M’s Fall Fashion 2020 collection showcases the beauty of recycled materials (hm.com)</a:t>
            </a:r>
            <a:endParaRPr lang="en-US" sz="1500" dirty="0">
              <a:solidFill>
                <a:srgbClr val="FF0000"/>
              </a:solidFill>
            </a:endParaRPr>
          </a:p>
        </p:txBody>
      </p:sp>
      <p:sp>
        <p:nvSpPr>
          <p:cNvPr id="4" name="TextBox 3">
            <a:extLst>
              <a:ext uri="{FF2B5EF4-FFF2-40B4-BE49-F238E27FC236}">
                <a16:creationId xmlns:a16="http://schemas.microsoft.com/office/drawing/2014/main" id="{B091857E-4F0C-D1E1-E57B-8FA738204223}"/>
              </a:ext>
            </a:extLst>
          </p:cNvPr>
          <p:cNvSpPr txBox="1"/>
          <p:nvPr/>
        </p:nvSpPr>
        <p:spPr>
          <a:xfrm>
            <a:off x="5856052" y="5742466"/>
            <a:ext cx="4406630" cy="646331"/>
          </a:xfrm>
          <a:prstGeom prst="rect">
            <a:avLst/>
          </a:prstGeom>
          <a:noFill/>
          <a:ln>
            <a:solidFill>
              <a:schemeClr val="tx1"/>
            </a:solidFill>
          </a:ln>
        </p:spPr>
        <p:txBody>
          <a:bodyPr wrap="square" rtlCol="0">
            <a:spAutoFit/>
          </a:bodyPr>
          <a:lstStyle/>
          <a:p>
            <a:r>
              <a:rPr lang="en-US" b="1" dirty="0"/>
              <a:t>At time of submission, I was around 1.4k position</a:t>
            </a:r>
            <a:endParaRPr lang="en-SG" b="1" dirty="0"/>
          </a:p>
        </p:txBody>
      </p:sp>
      <p:pic>
        <p:nvPicPr>
          <p:cNvPr id="5" name="Picture 2" descr="Kaggle - Wikipedia">
            <a:extLst>
              <a:ext uri="{FF2B5EF4-FFF2-40B4-BE49-F238E27FC236}">
                <a16:creationId xmlns:a16="http://schemas.microsoft.com/office/drawing/2014/main" id="{32B378E7-3B08-0A0A-F517-D59964025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945" y="5713726"/>
            <a:ext cx="1822267" cy="703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669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2435</TotalTime>
  <Words>2278</Words>
  <Application>Microsoft Office PowerPoint</Application>
  <PresentationFormat>Widescreen</PresentationFormat>
  <Paragraphs>188</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inherit</vt:lpstr>
      <vt:lpstr>Calibri</vt:lpstr>
      <vt:lpstr>Calibri Light</vt:lpstr>
      <vt:lpstr>Symbol</vt:lpstr>
      <vt:lpstr>Times New Roman</vt:lpstr>
      <vt:lpstr>Retrospect</vt:lpstr>
      <vt:lpstr>H&amp;M Recommender system</vt:lpstr>
      <vt:lpstr>Background</vt:lpstr>
      <vt:lpstr>Why is a recommender system important for H&amp;M? </vt:lpstr>
      <vt:lpstr>Exploratory data analysis</vt:lpstr>
      <vt:lpstr>Articles EDA</vt:lpstr>
      <vt:lpstr>Articles EDA findings</vt:lpstr>
      <vt:lpstr>Customers EDA findings</vt:lpstr>
      <vt:lpstr>Transaction EDA findings</vt:lpstr>
      <vt:lpstr>Base model</vt:lpstr>
      <vt:lpstr>Other strategies employed</vt:lpstr>
      <vt:lpstr>Model evaluation</vt:lpstr>
      <vt:lpstr>Ensembling </vt:lpstr>
      <vt:lpstr>Ensembling </vt:lpstr>
      <vt:lpstr>Learning points</vt:lpstr>
      <vt:lpstr>Learning points (Kaggle)</vt:lpstr>
      <vt:lpstr>Areas of future work</vt:lpstr>
      <vt:lpstr>So what now?</vt:lpstr>
      <vt:lpstr>AI Video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Hawaii state sign a statewide contract with either?</dc:title>
  <dc:creator>4565</dc:creator>
  <cp:lastModifiedBy>4565</cp:lastModifiedBy>
  <cp:revision>43</cp:revision>
  <cp:lastPrinted>2022-03-31T14:59:15Z</cp:lastPrinted>
  <dcterms:created xsi:type="dcterms:W3CDTF">2022-03-03T06:40:38Z</dcterms:created>
  <dcterms:modified xsi:type="dcterms:W3CDTF">2022-05-12T16:38:15Z</dcterms:modified>
</cp:coreProperties>
</file>