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78" r:id="rId2"/>
    <p:sldId id="379" r:id="rId3"/>
    <p:sldId id="347" r:id="rId4"/>
    <p:sldId id="384" r:id="rId5"/>
    <p:sldId id="380" r:id="rId6"/>
    <p:sldId id="382" r:id="rId7"/>
    <p:sldId id="348" r:id="rId8"/>
    <p:sldId id="349" r:id="rId9"/>
    <p:sldId id="370" r:id="rId10"/>
    <p:sldId id="350" r:id="rId11"/>
    <p:sldId id="351" r:id="rId12"/>
    <p:sldId id="353" r:id="rId13"/>
    <p:sldId id="352" r:id="rId14"/>
    <p:sldId id="383"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W"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87610" autoAdjust="0"/>
  </p:normalViewPr>
  <p:slideViewPr>
    <p:cSldViewPr snapToGrid="0">
      <p:cViewPr varScale="1">
        <p:scale>
          <a:sx n="86" d="100"/>
          <a:sy n="86" d="100"/>
        </p:scale>
        <p:origin x="278" y="72"/>
      </p:cViewPr>
      <p:guideLst>
        <p:guide orient="horz" pos="2160"/>
        <p:guide pos="2880"/>
      </p:guideLst>
    </p:cSldViewPr>
  </p:slideViewPr>
  <p:outlineViewPr>
    <p:cViewPr>
      <p:scale>
        <a:sx n="33" d="100"/>
        <a:sy n="33" d="100"/>
      </p:scale>
      <p:origin x="0" y="-11381"/>
    </p:cViewPr>
  </p:outlineViewPr>
  <p:notesTextViewPr>
    <p:cViewPr>
      <p:scale>
        <a:sx n="1" d="1"/>
        <a:sy n="1" d="1"/>
      </p:scale>
      <p:origin x="0" y="0"/>
    </p:cViewPr>
  </p:notesTextViewPr>
  <p:sorterViewPr showFormatting="0">
    <p:cViewPr>
      <p:scale>
        <a:sx n="100" d="100"/>
        <a:sy n="100" d="100"/>
      </p:scale>
      <p:origin x="0" y="-22646"/>
    </p:cViewPr>
  </p:sorterViewPr>
  <p:notesViewPr>
    <p:cSldViewPr snapToGrid="0">
      <p:cViewPr varScale="1">
        <p:scale>
          <a:sx n="65" d="100"/>
          <a:sy n="65" d="100"/>
        </p:scale>
        <p:origin x="3154" y="58"/>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t>2024/4/25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1</a:t>
            </a:fld>
            <a:endParaRPr lang="zh-CN" altLang="en-US"/>
          </a:p>
        </p:txBody>
      </p:sp>
    </p:spTree>
    <p:extLst>
      <p:ext uri="{BB962C8B-B14F-4D97-AF65-F5344CB8AC3E}">
        <p14:creationId xmlns:p14="http://schemas.microsoft.com/office/powerpoint/2010/main" val="348262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465BE-07DC-BC15-CAAB-2B6C637DCD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61EFE5-AB29-54E2-F63A-2C111CC384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504AEC3-AEC6-4AAA-3FFE-88215486FA7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472A4FF-4276-0132-47D1-F26541724F0B}"/>
              </a:ext>
            </a:extLst>
          </p:cNvPr>
          <p:cNvSpPr>
            <a:spLocks noGrp="1"/>
          </p:cNvSpPr>
          <p:nvPr>
            <p:ph type="sldNum" sz="quarter" idx="5"/>
          </p:nvPr>
        </p:nvSpPr>
        <p:spPr/>
        <p:txBody>
          <a:bodyPr/>
          <a:lstStyle/>
          <a:p>
            <a:fld id="{4FFCA173-1C42-4226-B669-291C410F467C}" type="slidenum">
              <a:rPr lang="zh-CN" altLang="en-US" smtClean="0"/>
              <a:t>14</a:t>
            </a:fld>
            <a:endParaRPr lang="zh-CN" altLang="en-US"/>
          </a:p>
        </p:txBody>
      </p:sp>
    </p:spTree>
    <p:extLst>
      <p:ext uri="{BB962C8B-B14F-4D97-AF65-F5344CB8AC3E}">
        <p14:creationId xmlns:p14="http://schemas.microsoft.com/office/powerpoint/2010/main" val="2906092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2</a:t>
            </a:fld>
            <a:endParaRPr lang="zh-CN" altLang="en-US"/>
          </a:p>
        </p:txBody>
      </p:sp>
    </p:spTree>
    <p:extLst>
      <p:ext uri="{BB962C8B-B14F-4D97-AF65-F5344CB8AC3E}">
        <p14:creationId xmlns:p14="http://schemas.microsoft.com/office/powerpoint/2010/main" val="51817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6DEFB-DD00-804E-8F23-DEB86A11CE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85C0AF-A640-4A26-0B3B-A3FE593A11F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ABEB5CD-564A-2A67-1B8B-DF7BFFE7AD0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863EF86-C3AB-A52E-D60D-E6A4EEBFD1B3}"/>
              </a:ext>
            </a:extLst>
          </p:cNvPr>
          <p:cNvSpPr>
            <a:spLocks noGrp="1"/>
          </p:cNvSpPr>
          <p:nvPr>
            <p:ph type="sldNum" sz="quarter" idx="5"/>
          </p:nvPr>
        </p:nvSpPr>
        <p:spPr/>
        <p:txBody>
          <a:bodyPr/>
          <a:lstStyle/>
          <a:p>
            <a:fld id="{4FFCA173-1C42-4226-B669-291C410F467C}" type="slidenum">
              <a:rPr lang="zh-CN" altLang="en-US" smtClean="0"/>
              <a:t>4</a:t>
            </a:fld>
            <a:endParaRPr lang="zh-CN" altLang="en-US"/>
          </a:p>
        </p:txBody>
      </p:sp>
    </p:spTree>
    <p:extLst>
      <p:ext uri="{BB962C8B-B14F-4D97-AF65-F5344CB8AC3E}">
        <p14:creationId xmlns:p14="http://schemas.microsoft.com/office/powerpoint/2010/main" val="3011385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8D0B5-A112-C2F1-14A6-E99A842FD6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C87A38-F831-4D6C-0C7F-A2C2C2E71D5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D57204C-045E-EA35-9725-8738B2EE700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B3CBDD1-E65E-737C-1E0C-9D393FE5B9E7}"/>
              </a:ext>
            </a:extLst>
          </p:cNvPr>
          <p:cNvSpPr>
            <a:spLocks noGrp="1"/>
          </p:cNvSpPr>
          <p:nvPr>
            <p:ph type="sldNum" sz="quarter" idx="5"/>
          </p:nvPr>
        </p:nvSpPr>
        <p:spPr/>
        <p:txBody>
          <a:bodyPr/>
          <a:lstStyle/>
          <a:p>
            <a:fld id="{4FFCA173-1C42-4226-B669-291C410F467C}" type="slidenum">
              <a:rPr lang="zh-CN" altLang="en-US" smtClean="0"/>
              <a:t>5</a:t>
            </a:fld>
            <a:endParaRPr lang="zh-CN" altLang="en-US"/>
          </a:p>
        </p:txBody>
      </p:sp>
    </p:spTree>
    <p:extLst>
      <p:ext uri="{BB962C8B-B14F-4D97-AF65-F5344CB8AC3E}">
        <p14:creationId xmlns:p14="http://schemas.microsoft.com/office/powerpoint/2010/main" val="142038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9BCE8-2020-FE7A-A292-5F96B3E788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23DFEF-618E-E69D-7715-0D68CD85B7E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2D93B3-690A-0292-4E2A-B8F45309FD7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A1A2F3F-4BB4-9CA1-FD13-CF7D4AA2A18B}"/>
              </a:ext>
            </a:extLst>
          </p:cNvPr>
          <p:cNvSpPr>
            <a:spLocks noGrp="1"/>
          </p:cNvSpPr>
          <p:nvPr>
            <p:ph type="sldNum" sz="quarter" idx="5"/>
          </p:nvPr>
        </p:nvSpPr>
        <p:spPr/>
        <p:txBody>
          <a:bodyPr/>
          <a:lstStyle/>
          <a:p>
            <a:fld id="{4FFCA173-1C42-4226-B669-291C410F467C}" type="slidenum">
              <a:rPr lang="zh-CN" altLang="en-US" smtClean="0"/>
              <a:t>6</a:t>
            </a:fld>
            <a:endParaRPr lang="zh-CN" altLang="en-US"/>
          </a:p>
        </p:txBody>
      </p:sp>
    </p:spTree>
    <p:extLst>
      <p:ext uri="{BB962C8B-B14F-4D97-AF65-F5344CB8AC3E}">
        <p14:creationId xmlns:p14="http://schemas.microsoft.com/office/powerpoint/2010/main" val="380823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t>2024/4/25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t>2024/4/25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t>2024/4/25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t>2024/4/25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t>2024/4/25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t>2024/4/25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t>2024/4/25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t>2024/4/25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t>2024/4/25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t>2024/4/25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t>2024/4/25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t>2024/4/25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6" name="文本框 5">
            <a:extLst>
              <a:ext uri="{FF2B5EF4-FFF2-40B4-BE49-F238E27FC236}">
                <a16:creationId xmlns:a16="http://schemas.microsoft.com/office/drawing/2014/main" id="{570A4088-C079-BC0D-46D9-8CD6F57A21E4}"/>
              </a:ext>
            </a:extLst>
          </p:cNvPr>
          <p:cNvSpPr txBox="1"/>
          <p:nvPr/>
        </p:nvSpPr>
        <p:spPr>
          <a:xfrm>
            <a:off x="3080922" y="2498299"/>
            <a:ext cx="4953369" cy="954107"/>
          </a:xfrm>
          <a:prstGeom prst="rect">
            <a:avLst/>
          </a:prstGeom>
          <a:noFill/>
        </p:spPr>
        <p:txBody>
          <a:bodyPr wrap="square">
            <a:spAutoFit/>
          </a:bodyPr>
          <a:lstStyle/>
          <a:p>
            <a:endParaRPr lang="en-US" altLang="zh-CN" sz="2800" dirty="0"/>
          </a:p>
          <a:p>
            <a:r>
              <a:rPr lang="zh-CN" altLang="en-US" sz="2800" dirty="0">
                <a:latin typeface="宋体" panose="02010600030101010101" pitchFamily="2" charset="-122"/>
                <a:ea typeface="宋体" panose="02010600030101010101" pitchFamily="2" charset="-122"/>
              </a:rPr>
              <a:t>  </a:t>
            </a:r>
            <a:r>
              <a:rPr lang="zh-CN" altLang="en-US" sz="2800" dirty="0">
                <a:solidFill>
                  <a:schemeClr val="accent6"/>
                </a:solidFill>
                <a:latin typeface="宋体" panose="02010600030101010101" pitchFamily="2" charset="-122"/>
                <a:ea typeface="宋体" panose="02010600030101010101" pitchFamily="2" charset="-122"/>
              </a:rPr>
              <a:t>基于</a:t>
            </a:r>
            <a:r>
              <a:rPr lang="en-US" altLang="zh-CN" sz="2800" dirty="0">
                <a:solidFill>
                  <a:schemeClr val="accent6"/>
                </a:solidFill>
                <a:latin typeface="宋体" panose="02010600030101010101" pitchFamily="2" charset="-122"/>
                <a:ea typeface="宋体" panose="02010600030101010101" pitchFamily="2" charset="-122"/>
              </a:rPr>
              <a:t>DNA</a:t>
            </a:r>
            <a:r>
              <a:rPr lang="zh-CN" altLang="en-US" sz="2800" dirty="0">
                <a:solidFill>
                  <a:schemeClr val="accent6"/>
                </a:solidFill>
                <a:latin typeface="宋体" panose="02010600030101010101" pitchFamily="2" charset="-122"/>
                <a:ea typeface="宋体" panose="02010600030101010101" pitchFamily="2" charset="-122"/>
              </a:rPr>
              <a:t>三链体的</a:t>
            </a:r>
            <a:r>
              <a:rPr lang="en-US" altLang="zh-CN" sz="2800" dirty="0">
                <a:solidFill>
                  <a:schemeClr val="accent6"/>
                </a:solidFill>
                <a:latin typeface="宋体" panose="02010600030101010101" pitchFamily="2" charset="-122"/>
                <a:ea typeface="宋体" panose="02010600030101010101" pitchFamily="2" charset="-122"/>
              </a:rPr>
              <a:t>DNA</a:t>
            </a:r>
            <a:r>
              <a:rPr lang="zh-CN" altLang="en-US" sz="2800" dirty="0">
                <a:solidFill>
                  <a:schemeClr val="accent6"/>
                </a:solidFill>
                <a:latin typeface="宋体" panose="02010600030101010101" pitchFamily="2" charset="-122"/>
                <a:ea typeface="宋体" panose="02010600030101010101" pitchFamily="2" charset="-122"/>
              </a:rPr>
              <a:t>计算</a:t>
            </a:r>
            <a:endParaRPr lang="en-US" altLang="zh-CN" sz="2800" dirty="0">
              <a:solidFill>
                <a:schemeClr val="accent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9761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文本框 1">
            <a:extLst>
              <a:ext uri="{FF2B5EF4-FFF2-40B4-BE49-F238E27FC236}">
                <a16:creationId xmlns:a16="http://schemas.microsoft.com/office/drawing/2014/main" id="{AD82161A-56A1-7230-4330-61DE97606745}"/>
              </a:ext>
            </a:extLst>
          </p:cNvPr>
          <p:cNvSpPr txBox="1"/>
          <p:nvPr/>
        </p:nvSpPr>
        <p:spPr>
          <a:xfrm>
            <a:off x="758563" y="1040847"/>
            <a:ext cx="2011270" cy="400110"/>
          </a:xfrm>
          <a:prstGeom prst="rect">
            <a:avLst/>
          </a:prstGeom>
          <a:noFill/>
        </p:spPr>
        <p:txBody>
          <a:bodyPr wrap="square">
            <a:spAutoFit/>
          </a:bodyPr>
          <a:lstStyle/>
          <a:p>
            <a:r>
              <a:rPr lang="zh-CN" altLang="en-US" sz="2000" dirty="0">
                <a:latin typeface="+mn-ea"/>
                <a:ea typeface="+mn-ea"/>
              </a:rPr>
              <a:t>级联电路的转换</a:t>
            </a:r>
          </a:p>
        </p:txBody>
      </p:sp>
      <p:pic>
        <p:nvPicPr>
          <p:cNvPr id="9" name="图片 8">
            <a:extLst>
              <a:ext uri="{FF2B5EF4-FFF2-40B4-BE49-F238E27FC236}">
                <a16:creationId xmlns:a16="http://schemas.microsoft.com/office/drawing/2014/main" id="{911A514C-7ACA-F123-B5CB-F0AE27F4FFC9}"/>
              </a:ext>
            </a:extLst>
          </p:cNvPr>
          <p:cNvPicPr>
            <a:picLocks noChangeAspect="1"/>
          </p:cNvPicPr>
          <p:nvPr/>
        </p:nvPicPr>
        <p:blipFill>
          <a:blip r:embed="rId5"/>
          <a:stretch>
            <a:fillRect/>
          </a:stretch>
        </p:blipFill>
        <p:spPr>
          <a:xfrm>
            <a:off x="1136343" y="2149051"/>
            <a:ext cx="8744504" cy="28585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文本框 1">
            <a:extLst>
              <a:ext uri="{FF2B5EF4-FFF2-40B4-BE49-F238E27FC236}">
                <a16:creationId xmlns:a16="http://schemas.microsoft.com/office/drawing/2014/main" id="{DB709140-5F49-88F4-E003-9CE7094B70FC}"/>
              </a:ext>
            </a:extLst>
          </p:cNvPr>
          <p:cNvSpPr txBox="1"/>
          <p:nvPr/>
        </p:nvSpPr>
        <p:spPr>
          <a:xfrm>
            <a:off x="545500" y="1017879"/>
            <a:ext cx="1079114" cy="400110"/>
          </a:xfrm>
          <a:prstGeom prst="rect">
            <a:avLst/>
          </a:prstGeom>
          <a:noFill/>
        </p:spPr>
        <p:txBody>
          <a:bodyPr wrap="square">
            <a:spAutoFit/>
          </a:bodyPr>
          <a:lstStyle/>
          <a:p>
            <a:r>
              <a:rPr lang="zh-CN" altLang="en-US" sz="2000" dirty="0">
                <a:latin typeface="+mn-ea"/>
                <a:ea typeface="+mn-ea"/>
              </a:rPr>
              <a:t>半加器</a:t>
            </a:r>
          </a:p>
        </p:txBody>
      </p:sp>
      <p:pic>
        <p:nvPicPr>
          <p:cNvPr id="7" name="图片 6">
            <a:extLst>
              <a:ext uri="{FF2B5EF4-FFF2-40B4-BE49-F238E27FC236}">
                <a16:creationId xmlns:a16="http://schemas.microsoft.com/office/drawing/2014/main" id="{22EFC329-87E5-7FC9-31AB-80908A3D7273}"/>
              </a:ext>
            </a:extLst>
          </p:cNvPr>
          <p:cNvPicPr>
            <a:picLocks noChangeAspect="1"/>
          </p:cNvPicPr>
          <p:nvPr/>
        </p:nvPicPr>
        <p:blipFill>
          <a:blip r:embed="rId5"/>
          <a:stretch>
            <a:fillRect/>
          </a:stretch>
        </p:blipFill>
        <p:spPr>
          <a:xfrm>
            <a:off x="1997475" y="1042682"/>
            <a:ext cx="8744505" cy="3409024"/>
          </a:xfrm>
          <a:prstGeom prst="rect">
            <a:avLst/>
          </a:prstGeom>
        </p:spPr>
      </p:pic>
      <p:pic>
        <p:nvPicPr>
          <p:cNvPr id="13" name="图片 12">
            <a:extLst>
              <a:ext uri="{FF2B5EF4-FFF2-40B4-BE49-F238E27FC236}">
                <a16:creationId xmlns:a16="http://schemas.microsoft.com/office/drawing/2014/main" id="{F7F37FFE-765C-E3F1-3893-7BF4B01A0840}"/>
              </a:ext>
            </a:extLst>
          </p:cNvPr>
          <p:cNvPicPr>
            <a:picLocks noChangeAspect="1"/>
          </p:cNvPicPr>
          <p:nvPr/>
        </p:nvPicPr>
        <p:blipFill>
          <a:blip r:embed="rId6"/>
          <a:stretch>
            <a:fillRect/>
          </a:stretch>
        </p:blipFill>
        <p:spPr>
          <a:xfrm>
            <a:off x="1997475" y="4451707"/>
            <a:ext cx="2334828" cy="1573656"/>
          </a:xfrm>
          <a:prstGeom prst="rect">
            <a:avLst/>
          </a:prstGeom>
        </p:spPr>
      </p:pic>
      <p:pic>
        <p:nvPicPr>
          <p:cNvPr id="15" name="图片 14">
            <a:extLst>
              <a:ext uri="{FF2B5EF4-FFF2-40B4-BE49-F238E27FC236}">
                <a16:creationId xmlns:a16="http://schemas.microsoft.com/office/drawing/2014/main" id="{8E01C558-4A4B-6EAE-C394-62E9DB502107}"/>
              </a:ext>
            </a:extLst>
          </p:cNvPr>
          <p:cNvPicPr>
            <a:picLocks noChangeAspect="1"/>
          </p:cNvPicPr>
          <p:nvPr/>
        </p:nvPicPr>
        <p:blipFill>
          <a:blip r:embed="rId7"/>
          <a:stretch>
            <a:fillRect/>
          </a:stretch>
        </p:blipFill>
        <p:spPr>
          <a:xfrm>
            <a:off x="5602456" y="4447160"/>
            <a:ext cx="4115157" cy="1578202"/>
          </a:xfrm>
          <a:prstGeom prst="rect">
            <a:avLst/>
          </a:prstGeom>
        </p:spPr>
      </p:pic>
      <p:sp>
        <p:nvSpPr>
          <p:cNvPr id="17" name="文本框 16">
            <a:extLst>
              <a:ext uri="{FF2B5EF4-FFF2-40B4-BE49-F238E27FC236}">
                <a16:creationId xmlns:a16="http://schemas.microsoft.com/office/drawing/2014/main" id="{12BA25F2-26A8-A868-7A28-BA91AA1781E7}"/>
              </a:ext>
            </a:extLst>
          </p:cNvPr>
          <p:cNvSpPr txBox="1"/>
          <p:nvPr/>
        </p:nvSpPr>
        <p:spPr>
          <a:xfrm>
            <a:off x="9904044" y="5038480"/>
            <a:ext cx="1079114" cy="400110"/>
          </a:xfrm>
          <a:prstGeom prst="rect">
            <a:avLst/>
          </a:prstGeom>
          <a:noFill/>
        </p:spPr>
        <p:txBody>
          <a:bodyPr wrap="square">
            <a:spAutoFit/>
          </a:bodyPr>
          <a:lstStyle/>
          <a:p>
            <a:r>
              <a:rPr lang="zh-CN" altLang="en-US" sz="2000" dirty="0">
                <a:latin typeface="+mn-ea"/>
                <a:ea typeface="+mn-ea"/>
              </a:rPr>
              <a:t>真值表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7" name="文本框 6">
            <a:extLst>
              <a:ext uri="{FF2B5EF4-FFF2-40B4-BE49-F238E27FC236}">
                <a16:creationId xmlns:a16="http://schemas.microsoft.com/office/drawing/2014/main" id="{2D88CE8D-7E5A-F81F-F1D1-6752CD679A76}"/>
              </a:ext>
            </a:extLst>
          </p:cNvPr>
          <p:cNvSpPr txBox="1"/>
          <p:nvPr/>
        </p:nvSpPr>
        <p:spPr>
          <a:xfrm>
            <a:off x="855274" y="1167722"/>
            <a:ext cx="1381898" cy="369332"/>
          </a:xfrm>
          <a:prstGeom prst="rect">
            <a:avLst/>
          </a:prstGeom>
          <a:noFill/>
        </p:spPr>
        <p:txBody>
          <a:bodyPr wrap="square">
            <a:spAutoFit/>
          </a:bodyPr>
          <a:lstStyle/>
          <a:p>
            <a:r>
              <a:rPr lang="zh-CN" altLang="en-US" b="0" i="0" dirty="0">
                <a:effectLst/>
                <a:latin typeface="-apple-system"/>
              </a:rPr>
              <a:t>概率计算器</a:t>
            </a:r>
            <a:endParaRPr lang="zh-CN" altLang="en-US" dirty="0"/>
          </a:p>
        </p:txBody>
      </p:sp>
      <p:pic>
        <p:nvPicPr>
          <p:cNvPr id="4" name="图片 3">
            <a:extLst>
              <a:ext uri="{FF2B5EF4-FFF2-40B4-BE49-F238E27FC236}">
                <a16:creationId xmlns:a16="http://schemas.microsoft.com/office/drawing/2014/main" id="{FB6B9B48-C948-C464-EE23-EB33107CB84F}"/>
              </a:ext>
            </a:extLst>
          </p:cNvPr>
          <p:cNvPicPr>
            <a:picLocks noChangeAspect="1"/>
          </p:cNvPicPr>
          <p:nvPr/>
        </p:nvPicPr>
        <p:blipFill>
          <a:blip r:embed="rId5"/>
          <a:stretch>
            <a:fillRect/>
          </a:stretch>
        </p:blipFill>
        <p:spPr>
          <a:xfrm>
            <a:off x="1740023" y="1657011"/>
            <a:ext cx="7528264" cy="39383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5" name="文本框 14">
            <a:extLst>
              <a:ext uri="{FF2B5EF4-FFF2-40B4-BE49-F238E27FC236}">
                <a16:creationId xmlns:a16="http://schemas.microsoft.com/office/drawing/2014/main" id="{389F8723-0506-DB58-4454-FAD1CAB48D2A}"/>
              </a:ext>
            </a:extLst>
          </p:cNvPr>
          <p:cNvSpPr txBox="1"/>
          <p:nvPr/>
        </p:nvSpPr>
        <p:spPr>
          <a:xfrm>
            <a:off x="538203" y="951862"/>
            <a:ext cx="2453572" cy="369332"/>
          </a:xfrm>
          <a:prstGeom prst="rect">
            <a:avLst/>
          </a:prstGeom>
          <a:noFill/>
        </p:spPr>
        <p:txBody>
          <a:bodyPr wrap="square">
            <a:spAutoFit/>
          </a:bodyPr>
          <a:lstStyle/>
          <a:p>
            <a:r>
              <a:rPr lang="zh-CN" altLang="en-US" dirty="0">
                <a:latin typeface="+mn-ea"/>
                <a:ea typeface="+mn-ea"/>
              </a:rPr>
              <a:t>比起</a:t>
            </a:r>
            <a:r>
              <a:rPr lang="en-US" altLang="zh-CN" dirty="0">
                <a:latin typeface="+mn-ea"/>
                <a:ea typeface="+mn-ea"/>
              </a:rPr>
              <a:t>DNA</a:t>
            </a:r>
            <a:r>
              <a:rPr lang="zh-CN" altLang="en-US" dirty="0">
                <a:latin typeface="+mn-ea"/>
                <a:ea typeface="+mn-ea"/>
              </a:rPr>
              <a:t>双链的优势</a:t>
            </a:r>
          </a:p>
        </p:txBody>
      </p:sp>
      <p:sp>
        <p:nvSpPr>
          <p:cNvPr id="2" name="文本框 1">
            <a:extLst>
              <a:ext uri="{FF2B5EF4-FFF2-40B4-BE49-F238E27FC236}">
                <a16:creationId xmlns:a16="http://schemas.microsoft.com/office/drawing/2014/main" id="{45FEFD76-1C31-A70B-65D8-6816545148A7}"/>
              </a:ext>
            </a:extLst>
          </p:cNvPr>
          <p:cNvSpPr txBox="1"/>
          <p:nvPr/>
        </p:nvSpPr>
        <p:spPr>
          <a:xfrm>
            <a:off x="1777999" y="1728907"/>
            <a:ext cx="8380521" cy="2585323"/>
          </a:xfrm>
          <a:prstGeom prst="rect">
            <a:avLst/>
          </a:prstGeom>
          <a:noFill/>
        </p:spPr>
        <p:txBody>
          <a:bodyPr wrap="square">
            <a:spAutoFit/>
          </a:bodyPr>
          <a:lstStyle/>
          <a:p>
            <a:r>
              <a:rPr lang="zh-CN" altLang="en-US" dirty="0">
                <a:effectLst/>
              </a:rPr>
              <a:t>     更复杂的逻辑功能：</a:t>
            </a:r>
            <a:r>
              <a:rPr lang="en-US" altLang="zh-CN" dirty="0">
                <a:effectLst/>
              </a:rPr>
              <a:t>DNA</a:t>
            </a:r>
            <a:r>
              <a:rPr lang="zh-CN" altLang="en-US" dirty="0">
                <a:effectLst/>
              </a:rPr>
              <a:t>三链体可以通过额外的单链</a:t>
            </a:r>
            <a:r>
              <a:rPr lang="en-US" altLang="zh-CN" dirty="0">
                <a:effectLst/>
              </a:rPr>
              <a:t>DNA</a:t>
            </a:r>
            <a:r>
              <a:rPr lang="zh-CN" altLang="en-US" dirty="0">
                <a:effectLst/>
              </a:rPr>
              <a:t>提供额外的控制和调节序列，从而实现更加复杂的逻辑功能。</a:t>
            </a:r>
            <a:endParaRPr lang="en-US" altLang="zh-CN" dirty="0">
              <a:effectLst/>
            </a:endParaRPr>
          </a:p>
          <a:p>
            <a:endParaRPr lang="en-US" altLang="zh-CN" dirty="0">
              <a:effectLst/>
            </a:endParaRPr>
          </a:p>
          <a:p>
            <a:r>
              <a:rPr lang="zh-CN" altLang="en-US" dirty="0">
                <a:effectLst/>
              </a:rPr>
              <a:t>     更高的信息密度：其可以在相同的空间内实现更多的逻辑门和计算单元，从而实现更高的信息密度。这是因为额外的单链</a:t>
            </a:r>
            <a:r>
              <a:rPr lang="en-US" altLang="zh-CN" dirty="0">
                <a:effectLst/>
              </a:rPr>
              <a:t>DNA</a:t>
            </a:r>
            <a:r>
              <a:rPr lang="zh-CN" altLang="en-US" dirty="0">
                <a:effectLst/>
              </a:rPr>
              <a:t>可以被设计成较短的序列，并且在计算过程中不需要与其他部分发生特定的相互作用，从而可以更紧密地</a:t>
            </a:r>
            <a:r>
              <a:rPr lang="en-US" altLang="zh-CN" dirty="0">
                <a:effectLst/>
              </a:rPr>
              <a:t>DNA</a:t>
            </a:r>
            <a:r>
              <a:rPr lang="zh-CN" altLang="en-US" dirty="0">
                <a:effectLst/>
              </a:rPr>
              <a:t>三链体中的额外单链</a:t>
            </a:r>
            <a:r>
              <a:rPr lang="en-US" altLang="zh-CN" dirty="0">
                <a:effectLst/>
              </a:rPr>
              <a:t>DNA</a:t>
            </a:r>
            <a:r>
              <a:rPr lang="zh-CN" altLang="en-US" dirty="0">
                <a:effectLst/>
              </a:rPr>
              <a:t>可以用来调节和控制计算过程中的参数和条件</a:t>
            </a:r>
            <a:r>
              <a:rPr lang="zh-CN" altLang="en-US" dirty="0"/>
              <a:t>，从排列在</a:t>
            </a:r>
            <a:r>
              <a:rPr lang="en-US" altLang="zh-CN" dirty="0"/>
              <a:t>DNA</a:t>
            </a:r>
            <a:r>
              <a:rPr lang="zh-CN" altLang="en-US" dirty="0"/>
              <a:t>分子中。</a:t>
            </a:r>
            <a:endParaRPr lang="en-US" altLang="zh-CN" dirty="0"/>
          </a:p>
          <a:p>
            <a:r>
              <a:rPr lang="zh-CN" altLang="en-US" dirty="0"/>
              <a:t>      </a:t>
            </a:r>
            <a:endParaRPr lang="zh-CN" altLang="en-US" dirty="0">
              <a:latin typeface="+mn-ea"/>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716A4-C379-466D-1482-D0841394D2A3}"/>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82A653E4-E2FC-8F92-8C47-167318F133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a:extLst>
              <a:ext uri="{FF2B5EF4-FFF2-40B4-BE49-F238E27FC236}">
                <a16:creationId xmlns:a16="http://schemas.microsoft.com/office/drawing/2014/main" id="{4A1899BC-139D-0A0E-C28A-0FC885A01C61}"/>
              </a:ext>
            </a:extLst>
          </p:cNvPr>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a:extLst>
              <a:ext uri="{FF2B5EF4-FFF2-40B4-BE49-F238E27FC236}">
                <a16:creationId xmlns:a16="http://schemas.microsoft.com/office/drawing/2014/main" id="{9B0160DA-CD0C-7F43-2F26-E9382998F336}"/>
              </a:ext>
            </a:extLst>
          </p:cNvPr>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a:extLst>
              <a:ext uri="{FF2B5EF4-FFF2-40B4-BE49-F238E27FC236}">
                <a16:creationId xmlns:a16="http://schemas.microsoft.com/office/drawing/2014/main" id="{4E535D17-E8CB-A7D3-3F23-1EB903824B1A}"/>
              </a:ext>
            </a:extLst>
          </p:cNvPr>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a:extLst>
              <a:ext uri="{FF2B5EF4-FFF2-40B4-BE49-F238E27FC236}">
                <a16:creationId xmlns:a16="http://schemas.microsoft.com/office/drawing/2014/main" id="{6F56C4E5-A95B-E6F7-3E98-C573506ECAC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id="{CAE31013-E9ED-BB9B-0A59-60AB7BCEC78D}"/>
              </a:ext>
            </a:extLst>
          </p:cNvPr>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5" name="文本框 14">
            <a:extLst>
              <a:ext uri="{FF2B5EF4-FFF2-40B4-BE49-F238E27FC236}">
                <a16:creationId xmlns:a16="http://schemas.microsoft.com/office/drawing/2014/main" id="{E8220DEF-5CB6-414F-029C-B810422D5E3A}"/>
              </a:ext>
            </a:extLst>
          </p:cNvPr>
          <p:cNvSpPr txBox="1"/>
          <p:nvPr/>
        </p:nvSpPr>
        <p:spPr>
          <a:xfrm>
            <a:off x="689739" y="1059534"/>
            <a:ext cx="1556311" cy="369332"/>
          </a:xfrm>
          <a:prstGeom prst="rect">
            <a:avLst/>
          </a:prstGeom>
          <a:noFill/>
        </p:spPr>
        <p:txBody>
          <a:bodyPr wrap="square">
            <a:spAutoFit/>
          </a:bodyPr>
          <a:lstStyle/>
          <a:p>
            <a:r>
              <a:rPr lang="zh-CN" altLang="en-US" dirty="0">
                <a:latin typeface="+mn-ea"/>
                <a:ea typeface="+mn-ea"/>
              </a:rPr>
              <a:t>展望</a:t>
            </a:r>
          </a:p>
        </p:txBody>
      </p:sp>
      <p:sp>
        <p:nvSpPr>
          <p:cNvPr id="2" name="文本框 1">
            <a:extLst>
              <a:ext uri="{FF2B5EF4-FFF2-40B4-BE49-F238E27FC236}">
                <a16:creationId xmlns:a16="http://schemas.microsoft.com/office/drawing/2014/main" id="{3FB6585D-B359-520A-6D69-5706B5331612}"/>
              </a:ext>
            </a:extLst>
          </p:cNvPr>
          <p:cNvSpPr txBox="1"/>
          <p:nvPr/>
        </p:nvSpPr>
        <p:spPr>
          <a:xfrm>
            <a:off x="1855432" y="2139894"/>
            <a:ext cx="7182036" cy="1754326"/>
          </a:xfrm>
          <a:prstGeom prst="rect">
            <a:avLst/>
          </a:prstGeom>
          <a:noFill/>
        </p:spPr>
        <p:txBody>
          <a:bodyPr wrap="square">
            <a:spAutoFit/>
          </a:bodyPr>
          <a:lstStyle/>
          <a:p>
            <a:r>
              <a:rPr lang="en-US" altLang="zh-CN" dirty="0"/>
              <a:t>       DNA</a:t>
            </a:r>
            <a:r>
              <a:rPr lang="zh-CN" altLang="en-US" dirty="0"/>
              <a:t>三链体可以用于构建高度特异性和灵敏的生物传感器，用于检测生物分子的存在和浓度。在医学领域，可有助于早期疾病检测、药物监测和个性化治疗等方面的创新应用。利用</a:t>
            </a:r>
            <a:r>
              <a:rPr lang="en-US" altLang="zh-CN" dirty="0"/>
              <a:t>DNA</a:t>
            </a:r>
            <a:r>
              <a:rPr lang="zh-CN" altLang="en-US" dirty="0"/>
              <a:t>三链体的自组装和可编程性，未来可能会开发出更为智能的纳米技术。包括用</a:t>
            </a:r>
            <a:r>
              <a:rPr lang="en-US" altLang="zh-CN" dirty="0"/>
              <a:t>DNA</a:t>
            </a:r>
            <a:r>
              <a:rPr lang="zh-CN" altLang="en-US" dirty="0"/>
              <a:t>三链体构建的纳米机器人，能够在体内执行特定任务，或者智能纳米材料，能够对环境做出自适应性的响应。</a:t>
            </a:r>
            <a:endParaRPr lang="zh-CN" altLang="en-US" dirty="0">
              <a:latin typeface="+mn-ea"/>
              <a:ea typeface="+mn-ea"/>
            </a:endParaRPr>
          </a:p>
        </p:txBody>
      </p:sp>
    </p:spTree>
    <p:extLst>
      <p:ext uri="{BB962C8B-B14F-4D97-AF65-F5344CB8AC3E}">
        <p14:creationId xmlns:p14="http://schemas.microsoft.com/office/powerpoint/2010/main" val="428570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6" y="-5547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a:extLst>
              <a:ext uri="{FF2B5EF4-FFF2-40B4-BE49-F238E27FC236}">
                <a16:creationId xmlns:a16="http://schemas.microsoft.com/office/drawing/2014/main" id="{908C9A69-F416-6B12-36F6-CF2920022393}"/>
              </a:ext>
            </a:extLst>
          </p:cNvPr>
          <p:cNvSpPr txBox="1"/>
          <p:nvPr/>
        </p:nvSpPr>
        <p:spPr>
          <a:xfrm>
            <a:off x="2290440" y="1240220"/>
            <a:ext cx="6533964" cy="1200329"/>
          </a:xfrm>
          <a:prstGeom prst="rect">
            <a:avLst/>
          </a:prstGeom>
          <a:noFill/>
        </p:spPr>
        <p:txBody>
          <a:bodyPr wrap="square">
            <a:spAutoFit/>
          </a:bodyPr>
          <a:lstStyle/>
          <a:p>
            <a:r>
              <a:rPr lang="zh-CN" altLang="en-US" b="0" i="0" dirty="0">
                <a:effectLst/>
                <a:latin typeface="-apple-system"/>
              </a:rPr>
              <a:t>         </a:t>
            </a:r>
            <a:r>
              <a:rPr lang="en-US" altLang="zh-CN" dirty="0"/>
              <a:t>DNA</a:t>
            </a:r>
            <a:r>
              <a:rPr lang="zh-CN" altLang="en-US" dirty="0"/>
              <a:t>计算是一种以 </a:t>
            </a:r>
            <a:r>
              <a:rPr lang="en-US" altLang="zh-CN" dirty="0"/>
              <a:t>DNA </a:t>
            </a:r>
            <a:r>
              <a:rPr lang="zh-CN" altLang="en-US" dirty="0"/>
              <a:t>分子与相关的生物酶等作为基本材料，以生化反应作为信息处理基本过程的一种计算模式。其最大优点是充分利用了 </a:t>
            </a:r>
            <a:r>
              <a:rPr lang="en-US" altLang="zh-CN" dirty="0"/>
              <a:t>DNA </a:t>
            </a:r>
            <a:r>
              <a:rPr lang="zh-CN" altLang="en-US" dirty="0"/>
              <a:t>分子具有大量存储的能力，以及生化反应的大量并行性。</a:t>
            </a:r>
            <a:endParaRPr lang="zh-CN" altLang="en-US"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16F445F6-5EFD-2C25-E9AC-8F275C00D91E}"/>
              </a:ext>
            </a:extLst>
          </p:cNvPr>
          <p:cNvSpPr txBox="1"/>
          <p:nvPr/>
        </p:nvSpPr>
        <p:spPr>
          <a:xfrm>
            <a:off x="651088" y="852820"/>
            <a:ext cx="2089154" cy="369332"/>
          </a:xfrm>
          <a:prstGeom prst="rect">
            <a:avLst/>
          </a:prstGeom>
          <a:noFill/>
        </p:spPr>
        <p:txBody>
          <a:bodyPr wrap="square">
            <a:spAutoFit/>
          </a:bodyPr>
          <a:lstStyle/>
          <a:p>
            <a:r>
              <a:rPr lang="en-US" altLang="zh-CN" b="0" i="0" dirty="0">
                <a:effectLst/>
                <a:latin typeface="+mn-ea"/>
                <a:ea typeface="+mn-ea"/>
              </a:rPr>
              <a:t>DNA</a:t>
            </a:r>
            <a:r>
              <a:rPr lang="zh-CN" altLang="en-US" b="0" i="0" dirty="0">
                <a:effectLst/>
                <a:latin typeface="+mn-ea"/>
                <a:ea typeface="+mn-ea"/>
              </a:rPr>
              <a:t>计算</a:t>
            </a:r>
            <a:endParaRPr lang="zh-CN" altLang="en-US" dirty="0">
              <a:latin typeface="+mn-ea"/>
              <a:ea typeface="+mn-ea"/>
            </a:endParaRPr>
          </a:p>
        </p:txBody>
      </p:sp>
      <p:pic>
        <p:nvPicPr>
          <p:cNvPr id="17" name="图片 16">
            <a:extLst>
              <a:ext uri="{FF2B5EF4-FFF2-40B4-BE49-F238E27FC236}">
                <a16:creationId xmlns:a16="http://schemas.microsoft.com/office/drawing/2014/main" id="{F4DF08AB-F9C6-5703-5614-0966725DF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0440" y="2580952"/>
            <a:ext cx="7128768" cy="3296728"/>
          </a:xfrm>
          <a:prstGeom prst="rect">
            <a:avLst/>
          </a:prstGeom>
        </p:spPr>
      </p:pic>
    </p:spTree>
    <p:extLst>
      <p:ext uri="{BB962C8B-B14F-4D97-AF65-F5344CB8AC3E}">
        <p14:creationId xmlns:p14="http://schemas.microsoft.com/office/powerpoint/2010/main" val="295508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6" name="文本框 5">
            <a:extLst>
              <a:ext uri="{FF2B5EF4-FFF2-40B4-BE49-F238E27FC236}">
                <a16:creationId xmlns:a16="http://schemas.microsoft.com/office/drawing/2014/main" id="{570A4088-C079-BC0D-46D9-8CD6F57A21E4}"/>
              </a:ext>
            </a:extLst>
          </p:cNvPr>
          <p:cNvSpPr txBox="1"/>
          <p:nvPr/>
        </p:nvSpPr>
        <p:spPr>
          <a:xfrm>
            <a:off x="1393795" y="1791227"/>
            <a:ext cx="8693458" cy="1477328"/>
          </a:xfrm>
          <a:prstGeom prst="rect">
            <a:avLst/>
          </a:prstGeom>
          <a:noFill/>
        </p:spPr>
        <p:txBody>
          <a:bodyPr wrap="square">
            <a:spAutoFit/>
          </a:bodyPr>
          <a:lstStyle/>
          <a:p>
            <a:r>
              <a:rPr lang="zh-CN" altLang="en-US" b="0" i="0" dirty="0">
                <a:effectLst/>
                <a:latin typeface="-apple-system"/>
              </a:rPr>
              <a:t>         </a:t>
            </a:r>
            <a:r>
              <a:rPr lang="en-US" altLang="zh-CN" b="0" i="0" dirty="0">
                <a:effectLst/>
                <a:latin typeface="+mn-ea"/>
                <a:ea typeface="+mn-ea"/>
              </a:rPr>
              <a:t>DNA</a:t>
            </a:r>
            <a:r>
              <a:rPr lang="zh-CN" altLang="en-US" b="0" i="0" dirty="0">
                <a:effectLst/>
                <a:latin typeface="-apple-system"/>
              </a:rPr>
              <a:t>三链体可以在同源重组期间天然形成，或者可以通过将合成的三链体形成寡核苷酸（</a:t>
            </a:r>
            <a:r>
              <a:rPr lang="en-US" altLang="zh-CN" b="0" i="0" dirty="0">
                <a:effectLst/>
                <a:latin typeface="-apple-system"/>
              </a:rPr>
              <a:t>TFO</a:t>
            </a:r>
            <a:r>
              <a:rPr lang="zh-CN" altLang="en-US" b="0" i="0" dirty="0">
                <a:effectLst/>
                <a:latin typeface="-apple-system"/>
              </a:rPr>
              <a:t>）引入</a:t>
            </a:r>
            <a:r>
              <a:rPr lang="en-US" altLang="zh-CN" b="0" i="0" dirty="0">
                <a:effectLst/>
                <a:latin typeface="+mn-ea"/>
                <a:ea typeface="+mn-ea"/>
                <a:cs typeface="Times New Roman" panose="02020603050405020304" pitchFamily="18" charset="0"/>
              </a:rPr>
              <a:t>DNA</a:t>
            </a:r>
            <a:r>
              <a:rPr lang="zh-CN" altLang="en-US" b="0" i="0" dirty="0">
                <a:effectLst/>
                <a:latin typeface="-apple-system"/>
              </a:rPr>
              <a:t>双链体而形成。其可</a:t>
            </a:r>
            <a:r>
              <a:rPr lang="zh-CN" altLang="en-US" dirty="0">
                <a:latin typeface="-apple-system"/>
              </a:rPr>
              <a:t>分为分子间三链体和分子内三链体。</a:t>
            </a:r>
            <a:r>
              <a:rPr lang="zh-CN" altLang="en-US" b="0" i="0" dirty="0">
                <a:effectLst/>
                <a:latin typeface="-apple-system"/>
              </a:rPr>
              <a:t>分子间三链体形成于双链</a:t>
            </a:r>
            <a:r>
              <a:rPr lang="en-US" altLang="zh-CN" b="0" i="0" dirty="0">
                <a:effectLst/>
                <a:latin typeface="+mn-ea"/>
                <a:ea typeface="+mn-ea"/>
              </a:rPr>
              <a:t>DNA</a:t>
            </a:r>
            <a:r>
              <a:rPr lang="zh-CN" altLang="en-US" b="0" i="0" dirty="0">
                <a:effectLst/>
                <a:latin typeface="-apple-system"/>
              </a:rPr>
              <a:t>和</a:t>
            </a:r>
            <a:r>
              <a:rPr lang="en-US" altLang="zh-CN" b="0" i="0" dirty="0">
                <a:effectLst/>
                <a:latin typeface="+mn-ea"/>
                <a:ea typeface="+mn-ea"/>
              </a:rPr>
              <a:t>TFO</a:t>
            </a:r>
            <a:r>
              <a:rPr lang="zh-CN" altLang="en-US" b="0" i="0" dirty="0">
                <a:effectLst/>
                <a:latin typeface="-apple-system"/>
              </a:rPr>
              <a:t>的独立分子之间。如果第三链是也含有</a:t>
            </a:r>
            <a:r>
              <a:rPr lang="en-US" altLang="zh-CN" b="0" i="0" dirty="0">
                <a:effectLst/>
                <a:latin typeface="+mn-ea"/>
                <a:ea typeface="+mn-ea"/>
              </a:rPr>
              <a:t>dsDNA</a:t>
            </a:r>
            <a:r>
              <a:rPr lang="zh-CN" altLang="en-US" b="0" i="0" dirty="0">
                <a:effectLst/>
                <a:latin typeface="-apple-system"/>
              </a:rPr>
              <a:t>的单链的一部分，则三链体被称为分子内三链体。</a:t>
            </a:r>
            <a:r>
              <a:rPr lang="en-US" altLang="zh-CN" b="0" i="0" dirty="0">
                <a:effectLst/>
                <a:latin typeface="+mn-ea"/>
                <a:ea typeface="+mn-ea"/>
              </a:rPr>
              <a:t>DNA</a:t>
            </a:r>
            <a:r>
              <a:rPr lang="zh-CN" altLang="en-US" b="0" i="0" dirty="0">
                <a:effectLst/>
                <a:latin typeface="-apple-system"/>
              </a:rPr>
              <a:t>的两个螺旋之间的氢键通常是沃森</a:t>
            </a:r>
            <a:r>
              <a:rPr lang="en-US" altLang="zh-CN" b="0" i="0" dirty="0">
                <a:effectLst/>
                <a:latin typeface="-apple-system"/>
              </a:rPr>
              <a:t>-</a:t>
            </a:r>
            <a:r>
              <a:rPr lang="zh-CN" altLang="en-US" b="0" i="0" dirty="0">
                <a:effectLst/>
                <a:latin typeface="-apple-system"/>
              </a:rPr>
              <a:t>克里克键，而双链体和</a:t>
            </a:r>
            <a:r>
              <a:rPr lang="en-US" altLang="zh-CN" b="0" i="0" dirty="0">
                <a:effectLst/>
                <a:latin typeface="+mn-ea"/>
                <a:ea typeface="+mn-ea"/>
              </a:rPr>
              <a:t>TFO</a:t>
            </a:r>
            <a:r>
              <a:rPr lang="zh-CN" altLang="en-US" b="0" i="0" dirty="0">
                <a:effectLst/>
                <a:latin typeface="-apple-system"/>
              </a:rPr>
              <a:t>之间的键是</a:t>
            </a:r>
            <a:r>
              <a:rPr lang="en-US" altLang="zh-CN" b="0" i="0" dirty="0" err="1">
                <a:effectLst/>
                <a:latin typeface="+mn-ea"/>
                <a:ea typeface="+mn-ea"/>
              </a:rPr>
              <a:t>Hoogsteen</a:t>
            </a:r>
            <a:r>
              <a:rPr lang="zh-CN" altLang="en-US" b="0" i="0" dirty="0">
                <a:effectLst/>
                <a:latin typeface="-apple-system"/>
              </a:rPr>
              <a:t>键或反向</a:t>
            </a:r>
            <a:r>
              <a:rPr lang="en-US" altLang="zh-CN" b="0" i="0" dirty="0" err="1">
                <a:effectLst/>
                <a:latin typeface="+mn-ea"/>
                <a:ea typeface="+mn-ea"/>
              </a:rPr>
              <a:t>Hoogsteen</a:t>
            </a:r>
            <a:r>
              <a:rPr lang="zh-CN" altLang="en-US" b="0" i="0" dirty="0">
                <a:effectLst/>
                <a:latin typeface="-apple-system"/>
              </a:rPr>
              <a:t>键。</a:t>
            </a:r>
            <a:endParaRPr lang="zh-CN" altLang="en-US"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1C3C262-C5CF-9AA8-41AB-9573B3263628}"/>
              </a:ext>
            </a:extLst>
          </p:cNvPr>
          <p:cNvSpPr txBox="1"/>
          <p:nvPr/>
        </p:nvSpPr>
        <p:spPr>
          <a:xfrm>
            <a:off x="799105" y="939771"/>
            <a:ext cx="2089154" cy="369332"/>
          </a:xfrm>
          <a:prstGeom prst="rect">
            <a:avLst/>
          </a:prstGeom>
          <a:noFill/>
        </p:spPr>
        <p:txBody>
          <a:bodyPr wrap="square">
            <a:spAutoFit/>
          </a:bodyPr>
          <a:lstStyle/>
          <a:p>
            <a:r>
              <a:rPr lang="en-US" altLang="zh-CN" b="0" i="0" dirty="0">
                <a:effectLst/>
                <a:latin typeface="+mn-ea"/>
                <a:ea typeface="+mn-ea"/>
              </a:rPr>
              <a:t>DNA</a:t>
            </a:r>
            <a:r>
              <a:rPr lang="zh-CN" altLang="en-US" b="0" i="0" dirty="0">
                <a:effectLst/>
                <a:latin typeface="+mn-ea"/>
                <a:ea typeface="+mn-ea"/>
              </a:rPr>
              <a:t>三链体</a:t>
            </a:r>
            <a:endParaRPr lang="zh-CN" altLang="en-US" dirty="0">
              <a:latin typeface="+mn-ea"/>
              <a:ea typeface="+mn-ea"/>
            </a:endParaRPr>
          </a:p>
        </p:txBody>
      </p:sp>
      <p:pic>
        <p:nvPicPr>
          <p:cNvPr id="13" name="图片 12">
            <a:extLst>
              <a:ext uri="{FF2B5EF4-FFF2-40B4-BE49-F238E27FC236}">
                <a16:creationId xmlns:a16="http://schemas.microsoft.com/office/drawing/2014/main" id="{8E624775-AB8D-07AE-44B0-86CBA7BAB268}"/>
              </a:ext>
            </a:extLst>
          </p:cNvPr>
          <p:cNvPicPr>
            <a:picLocks noChangeAspect="1"/>
          </p:cNvPicPr>
          <p:nvPr/>
        </p:nvPicPr>
        <p:blipFill>
          <a:blip r:embed="rId5"/>
          <a:stretch>
            <a:fillRect/>
          </a:stretch>
        </p:blipFill>
        <p:spPr>
          <a:xfrm>
            <a:off x="2454150" y="3265687"/>
            <a:ext cx="998307" cy="2250351"/>
          </a:xfrm>
          <a:prstGeom prst="rect">
            <a:avLst/>
          </a:prstGeom>
        </p:spPr>
      </p:pic>
      <p:pic>
        <p:nvPicPr>
          <p:cNvPr id="15" name="图片 14">
            <a:extLst>
              <a:ext uri="{FF2B5EF4-FFF2-40B4-BE49-F238E27FC236}">
                <a16:creationId xmlns:a16="http://schemas.microsoft.com/office/drawing/2014/main" id="{92D4B5A0-1E0E-7BA6-F44A-609225F0D7D9}"/>
              </a:ext>
            </a:extLst>
          </p:cNvPr>
          <p:cNvPicPr>
            <a:picLocks noChangeAspect="1"/>
          </p:cNvPicPr>
          <p:nvPr/>
        </p:nvPicPr>
        <p:blipFill>
          <a:blip r:embed="rId6"/>
          <a:stretch>
            <a:fillRect/>
          </a:stretch>
        </p:blipFill>
        <p:spPr>
          <a:xfrm>
            <a:off x="5211414" y="3609628"/>
            <a:ext cx="2947165" cy="1406254"/>
          </a:xfrm>
          <a:prstGeom prst="rect">
            <a:avLst/>
          </a:prstGeom>
        </p:spPr>
      </p:pic>
      <p:sp>
        <p:nvSpPr>
          <p:cNvPr id="17" name="文本框 16">
            <a:extLst>
              <a:ext uri="{FF2B5EF4-FFF2-40B4-BE49-F238E27FC236}">
                <a16:creationId xmlns:a16="http://schemas.microsoft.com/office/drawing/2014/main" id="{172CF962-CDF9-A680-AFE1-2B4F5DF91BFA}"/>
              </a:ext>
            </a:extLst>
          </p:cNvPr>
          <p:cNvSpPr txBox="1"/>
          <p:nvPr/>
        </p:nvSpPr>
        <p:spPr>
          <a:xfrm>
            <a:off x="2034581" y="5641793"/>
            <a:ext cx="2089154" cy="369332"/>
          </a:xfrm>
          <a:prstGeom prst="rect">
            <a:avLst/>
          </a:prstGeom>
          <a:noFill/>
        </p:spPr>
        <p:txBody>
          <a:bodyPr wrap="square">
            <a:spAutoFit/>
          </a:bodyPr>
          <a:lstStyle/>
          <a:p>
            <a:r>
              <a:rPr lang="zh-CN" altLang="en-US" b="0" i="0" dirty="0">
                <a:effectLst/>
                <a:latin typeface="+mn-ea"/>
                <a:ea typeface="+mn-ea"/>
              </a:rPr>
              <a:t>分子内三链体</a:t>
            </a:r>
            <a:endParaRPr lang="zh-CN" altLang="en-US" dirty="0">
              <a:latin typeface="+mn-ea"/>
              <a:ea typeface="+mn-ea"/>
            </a:endParaRPr>
          </a:p>
        </p:txBody>
      </p:sp>
      <p:sp>
        <p:nvSpPr>
          <p:cNvPr id="18" name="文本框 17">
            <a:extLst>
              <a:ext uri="{FF2B5EF4-FFF2-40B4-BE49-F238E27FC236}">
                <a16:creationId xmlns:a16="http://schemas.microsoft.com/office/drawing/2014/main" id="{60F499AB-127D-6622-1BBE-85C90B722951}"/>
              </a:ext>
            </a:extLst>
          </p:cNvPr>
          <p:cNvSpPr txBox="1"/>
          <p:nvPr/>
        </p:nvSpPr>
        <p:spPr>
          <a:xfrm>
            <a:off x="5979113" y="5474042"/>
            <a:ext cx="2089154" cy="369332"/>
          </a:xfrm>
          <a:prstGeom prst="rect">
            <a:avLst/>
          </a:prstGeom>
          <a:noFill/>
        </p:spPr>
        <p:txBody>
          <a:bodyPr wrap="square">
            <a:spAutoFit/>
          </a:bodyPr>
          <a:lstStyle/>
          <a:p>
            <a:r>
              <a:rPr lang="zh-CN" altLang="en-US" b="0" i="0" dirty="0">
                <a:effectLst/>
                <a:latin typeface="+mn-ea"/>
                <a:ea typeface="+mn-ea"/>
              </a:rPr>
              <a:t>分子间三链体</a:t>
            </a:r>
            <a:endParaRPr lang="zh-CN" altLang="en-US" dirty="0">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F0510-1020-2DF4-2016-CE123FA63B8D}"/>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A81D2F5F-56F0-9266-C45F-15D2C2220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a:extLst>
              <a:ext uri="{FF2B5EF4-FFF2-40B4-BE49-F238E27FC236}">
                <a16:creationId xmlns:a16="http://schemas.microsoft.com/office/drawing/2014/main" id="{734C479B-AEAA-7E92-8519-A51AF120DD88}"/>
              </a:ext>
            </a:extLst>
          </p:cNvPr>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a:extLst>
              <a:ext uri="{FF2B5EF4-FFF2-40B4-BE49-F238E27FC236}">
                <a16:creationId xmlns:a16="http://schemas.microsoft.com/office/drawing/2014/main" id="{E474E2B0-D6D9-A044-CE55-2FF41F09ABC1}"/>
              </a:ext>
            </a:extLst>
          </p:cNvPr>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a:extLst>
              <a:ext uri="{FF2B5EF4-FFF2-40B4-BE49-F238E27FC236}">
                <a16:creationId xmlns:a16="http://schemas.microsoft.com/office/drawing/2014/main" id="{355E5249-5D3B-AC5B-CFB4-D07691BF3EA6}"/>
              </a:ext>
            </a:extLst>
          </p:cNvPr>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a:extLst>
              <a:ext uri="{FF2B5EF4-FFF2-40B4-BE49-F238E27FC236}">
                <a16:creationId xmlns:a16="http://schemas.microsoft.com/office/drawing/2014/main" id="{A30F5927-41B6-13EB-F536-2DBDA7229A4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id="{A7A0F45B-677A-CD8D-F5FE-202416324BC7}"/>
              </a:ext>
            </a:extLst>
          </p:cNvPr>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文本框 1">
            <a:extLst>
              <a:ext uri="{FF2B5EF4-FFF2-40B4-BE49-F238E27FC236}">
                <a16:creationId xmlns:a16="http://schemas.microsoft.com/office/drawing/2014/main" id="{D4570C7B-EB6E-E8D0-D9EF-330CC177DCE6}"/>
              </a:ext>
            </a:extLst>
          </p:cNvPr>
          <p:cNvSpPr txBox="1"/>
          <p:nvPr/>
        </p:nvSpPr>
        <p:spPr>
          <a:xfrm>
            <a:off x="799105" y="939771"/>
            <a:ext cx="2707575" cy="369332"/>
          </a:xfrm>
          <a:prstGeom prst="rect">
            <a:avLst/>
          </a:prstGeom>
          <a:noFill/>
        </p:spPr>
        <p:txBody>
          <a:bodyPr wrap="square">
            <a:spAutoFit/>
          </a:bodyPr>
          <a:lstStyle/>
          <a:p>
            <a:r>
              <a:rPr lang="zh-CN" altLang="en-US" dirty="0">
                <a:latin typeface="+mn-ea"/>
                <a:ea typeface="+mn-ea"/>
              </a:rPr>
              <a:t>三链体的碱基结合方式</a:t>
            </a:r>
          </a:p>
        </p:txBody>
      </p:sp>
      <p:pic>
        <p:nvPicPr>
          <p:cNvPr id="7" name="图片 6">
            <a:extLst>
              <a:ext uri="{FF2B5EF4-FFF2-40B4-BE49-F238E27FC236}">
                <a16:creationId xmlns:a16="http://schemas.microsoft.com/office/drawing/2014/main" id="{A3E77C55-E3E6-8405-B507-5AEC8C91ACD8}"/>
              </a:ext>
            </a:extLst>
          </p:cNvPr>
          <p:cNvPicPr>
            <a:picLocks noChangeAspect="1"/>
          </p:cNvPicPr>
          <p:nvPr/>
        </p:nvPicPr>
        <p:blipFill>
          <a:blip r:embed="rId5"/>
          <a:stretch>
            <a:fillRect/>
          </a:stretch>
        </p:blipFill>
        <p:spPr>
          <a:xfrm>
            <a:off x="399980" y="2071007"/>
            <a:ext cx="5494793" cy="2563136"/>
          </a:xfrm>
          <a:prstGeom prst="rect">
            <a:avLst/>
          </a:prstGeom>
        </p:spPr>
      </p:pic>
      <p:pic>
        <p:nvPicPr>
          <p:cNvPr id="10" name="图片 9">
            <a:extLst>
              <a:ext uri="{FF2B5EF4-FFF2-40B4-BE49-F238E27FC236}">
                <a16:creationId xmlns:a16="http://schemas.microsoft.com/office/drawing/2014/main" id="{F0F33A0B-A42A-7483-FEB2-76736AD40F73}"/>
              </a:ext>
            </a:extLst>
          </p:cNvPr>
          <p:cNvPicPr>
            <a:picLocks noChangeAspect="1"/>
          </p:cNvPicPr>
          <p:nvPr/>
        </p:nvPicPr>
        <p:blipFill>
          <a:blip r:embed="rId6"/>
          <a:stretch>
            <a:fillRect/>
          </a:stretch>
        </p:blipFill>
        <p:spPr>
          <a:xfrm>
            <a:off x="5184559" y="1864794"/>
            <a:ext cx="6228634" cy="2563133"/>
          </a:xfrm>
          <a:prstGeom prst="rect">
            <a:avLst/>
          </a:prstGeom>
        </p:spPr>
      </p:pic>
    </p:spTree>
    <p:extLst>
      <p:ext uri="{BB962C8B-B14F-4D97-AF65-F5344CB8AC3E}">
        <p14:creationId xmlns:p14="http://schemas.microsoft.com/office/powerpoint/2010/main" val="206464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43DBC-3F8D-C493-0F64-0BA37B2AAF03}"/>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0FD7965B-0094-D62F-FDB7-FA12189AB1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a:extLst>
              <a:ext uri="{FF2B5EF4-FFF2-40B4-BE49-F238E27FC236}">
                <a16:creationId xmlns:a16="http://schemas.microsoft.com/office/drawing/2014/main" id="{9DBCA97E-C633-669D-EEF1-B74341B6C191}"/>
              </a:ext>
            </a:extLst>
          </p:cNvPr>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a:extLst>
              <a:ext uri="{FF2B5EF4-FFF2-40B4-BE49-F238E27FC236}">
                <a16:creationId xmlns:a16="http://schemas.microsoft.com/office/drawing/2014/main" id="{1D95604F-425E-3E2C-AD90-44DB645FD37B}"/>
              </a:ext>
            </a:extLst>
          </p:cNvPr>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a:extLst>
              <a:ext uri="{FF2B5EF4-FFF2-40B4-BE49-F238E27FC236}">
                <a16:creationId xmlns:a16="http://schemas.microsoft.com/office/drawing/2014/main" id="{946E401F-B009-D7F0-7CF1-07A7938D7646}"/>
              </a:ext>
            </a:extLst>
          </p:cNvPr>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a:extLst>
              <a:ext uri="{FF2B5EF4-FFF2-40B4-BE49-F238E27FC236}">
                <a16:creationId xmlns:a16="http://schemas.microsoft.com/office/drawing/2014/main" id="{7598CACE-8513-A502-2F7B-894019BA7D4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6" y="-5547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id="{57B2B811-1309-1191-ED2C-43720DB9BD18}"/>
              </a:ext>
            </a:extLst>
          </p:cNvPr>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7" name="文本框 6">
            <a:extLst>
              <a:ext uri="{FF2B5EF4-FFF2-40B4-BE49-F238E27FC236}">
                <a16:creationId xmlns:a16="http://schemas.microsoft.com/office/drawing/2014/main" id="{1ED58E10-F788-641A-6EC6-3F8A60EF89C2}"/>
              </a:ext>
            </a:extLst>
          </p:cNvPr>
          <p:cNvSpPr txBox="1"/>
          <p:nvPr/>
        </p:nvSpPr>
        <p:spPr>
          <a:xfrm>
            <a:off x="1633491" y="1830018"/>
            <a:ext cx="7093259" cy="1200329"/>
          </a:xfrm>
          <a:prstGeom prst="rect">
            <a:avLst/>
          </a:prstGeom>
          <a:noFill/>
        </p:spPr>
        <p:txBody>
          <a:bodyPr wrap="square">
            <a:spAutoFit/>
          </a:bodyPr>
          <a:lstStyle/>
          <a:p>
            <a:r>
              <a:rPr lang="en-US" altLang="zh-CN" b="0" i="0" dirty="0">
                <a:effectLst/>
                <a:latin typeface="+mn-ea"/>
                <a:ea typeface="+mn-ea"/>
              </a:rPr>
              <a:t>        DNA</a:t>
            </a:r>
            <a:r>
              <a:rPr lang="zh-CN" altLang="en-US" b="0" i="0" dirty="0">
                <a:effectLst/>
                <a:latin typeface="-apple-system"/>
              </a:rPr>
              <a:t>三链体固有地比其双链体对应物更不稳定，部分原因是来自磷酸骨架的负电荷密度增加，这增加了链之间的排斥。然而，多种因素可影响三链体组装体的稳定性，包括单价或二价阳离子的存在和浓度、</a:t>
            </a:r>
            <a:r>
              <a:rPr lang="en-US" altLang="zh-CN" b="0" i="0" dirty="0">
                <a:effectLst/>
                <a:latin typeface="-apple-system"/>
              </a:rPr>
              <a:t>pH</a:t>
            </a:r>
            <a:r>
              <a:rPr lang="zh-CN" altLang="en-US" b="0" i="0" dirty="0">
                <a:effectLst/>
                <a:latin typeface="-apple-system"/>
              </a:rPr>
              <a:t>和温度。</a:t>
            </a:r>
            <a:endParaRPr lang="zh-CN" altLang="en-US" dirty="0">
              <a:latin typeface="+mn-ea"/>
              <a:ea typeface="+mn-ea"/>
            </a:endParaRPr>
          </a:p>
        </p:txBody>
      </p:sp>
      <p:pic>
        <p:nvPicPr>
          <p:cNvPr id="4" name="图片 3">
            <a:extLst>
              <a:ext uri="{FF2B5EF4-FFF2-40B4-BE49-F238E27FC236}">
                <a16:creationId xmlns:a16="http://schemas.microsoft.com/office/drawing/2014/main" id="{2741F485-3EE0-1926-B9B0-7B5DFB1ACBBD}"/>
              </a:ext>
            </a:extLst>
          </p:cNvPr>
          <p:cNvPicPr>
            <a:picLocks noChangeAspect="1"/>
          </p:cNvPicPr>
          <p:nvPr/>
        </p:nvPicPr>
        <p:blipFill>
          <a:blip r:embed="rId5"/>
          <a:stretch>
            <a:fillRect/>
          </a:stretch>
        </p:blipFill>
        <p:spPr>
          <a:xfrm>
            <a:off x="3914253" y="3580382"/>
            <a:ext cx="2894920" cy="1835049"/>
          </a:xfrm>
          <a:prstGeom prst="rect">
            <a:avLst/>
          </a:prstGeom>
        </p:spPr>
      </p:pic>
      <p:sp>
        <p:nvSpPr>
          <p:cNvPr id="6" name="文本框 5">
            <a:extLst>
              <a:ext uri="{FF2B5EF4-FFF2-40B4-BE49-F238E27FC236}">
                <a16:creationId xmlns:a16="http://schemas.microsoft.com/office/drawing/2014/main" id="{F50E8B9B-FFB2-8E5C-F0E8-FADE4A7AF126}"/>
              </a:ext>
            </a:extLst>
          </p:cNvPr>
          <p:cNvSpPr txBox="1"/>
          <p:nvPr/>
        </p:nvSpPr>
        <p:spPr>
          <a:xfrm>
            <a:off x="852372" y="1093420"/>
            <a:ext cx="1269391" cy="369332"/>
          </a:xfrm>
          <a:prstGeom prst="rect">
            <a:avLst/>
          </a:prstGeom>
          <a:noFill/>
        </p:spPr>
        <p:txBody>
          <a:bodyPr wrap="square">
            <a:spAutoFit/>
          </a:bodyPr>
          <a:lstStyle/>
          <a:p>
            <a:r>
              <a:rPr lang="zh-CN" altLang="en-US" b="0" i="0" dirty="0">
                <a:effectLst/>
                <a:latin typeface="+mn-ea"/>
                <a:ea typeface="+mn-ea"/>
              </a:rPr>
              <a:t>影响因素</a:t>
            </a:r>
            <a:endParaRPr lang="zh-CN" altLang="en-US" dirty="0">
              <a:latin typeface="+mn-ea"/>
              <a:ea typeface="+mn-ea"/>
            </a:endParaRPr>
          </a:p>
        </p:txBody>
      </p:sp>
    </p:spTree>
    <p:extLst>
      <p:ext uri="{BB962C8B-B14F-4D97-AF65-F5344CB8AC3E}">
        <p14:creationId xmlns:p14="http://schemas.microsoft.com/office/powerpoint/2010/main" val="377713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A30EA-4EBB-843F-175B-31B055056906}"/>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BC3259B1-0BDD-8594-10DC-10BBEACB4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a:extLst>
              <a:ext uri="{FF2B5EF4-FFF2-40B4-BE49-F238E27FC236}">
                <a16:creationId xmlns:a16="http://schemas.microsoft.com/office/drawing/2014/main" id="{72B34C7A-4875-DE29-58AA-F3492DDB7C7A}"/>
              </a:ext>
            </a:extLst>
          </p:cNvPr>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a:extLst>
              <a:ext uri="{FF2B5EF4-FFF2-40B4-BE49-F238E27FC236}">
                <a16:creationId xmlns:a16="http://schemas.microsoft.com/office/drawing/2014/main" id="{3ED211FA-9814-1FF6-DF20-B9C0AA5B47B4}"/>
              </a:ext>
            </a:extLst>
          </p:cNvPr>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a:extLst>
              <a:ext uri="{FF2B5EF4-FFF2-40B4-BE49-F238E27FC236}">
                <a16:creationId xmlns:a16="http://schemas.microsoft.com/office/drawing/2014/main" id="{ACCE0085-8B96-A191-ECE8-D8C05BCC2E22}"/>
              </a:ext>
            </a:extLst>
          </p:cNvPr>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a:extLst>
              <a:ext uri="{FF2B5EF4-FFF2-40B4-BE49-F238E27FC236}">
                <a16:creationId xmlns:a16="http://schemas.microsoft.com/office/drawing/2014/main" id="{41E14103-1084-872C-A6F9-4FD6A87B976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id="{E151895C-14F0-A00D-2528-0B1772D06033}"/>
              </a:ext>
            </a:extLst>
          </p:cNvPr>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6" name="文本框 5">
            <a:extLst>
              <a:ext uri="{FF2B5EF4-FFF2-40B4-BE49-F238E27FC236}">
                <a16:creationId xmlns:a16="http://schemas.microsoft.com/office/drawing/2014/main" id="{3548630B-5AA2-FEB9-0AEE-504EA08089C6}"/>
              </a:ext>
            </a:extLst>
          </p:cNvPr>
          <p:cNvSpPr txBox="1"/>
          <p:nvPr/>
        </p:nvSpPr>
        <p:spPr>
          <a:xfrm>
            <a:off x="2849598" y="2750101"/>
            <a:ext cx="5711567" cy="954107"/>
          </a:xfrm>
          <a:prstGeom prst="rect">
            <a:avLst/>
          </a:prstGeom>
          <a:noFill/>
        </p:spPr>
        <p:txBody>
          <a:bodyPr wrap="square">
            <a:spAutoFit/>
          </a:bodyPr>
          <a:lstStyle/>
          <a:p>
            <a:endParaRPr lang="en-US" altLang="zh-CN" sz="2800" dirty="0"/>
          </a:p>
          <a:p>
            <a:r>
              <a:rPr lang="zh-CN" altLang="en-US" sz="2800" dirty="0">
                <a:solidFill>
                  <a:schemeClr val="accent2"/>
                </a:solidFill>
                <a:latin typeface="宋体" panose="02010600030101010101" pitchFamily="2" charset="-122"/>
                <a:ea typeface="宋体" panose="02010600030101010101" pitchFamily="2" charset="-122"/>
              </a:rPr>
              <a:t> </a:t>
            </a:r>
            <a:r>
              <a:rPr lang="en-US" altLang="zh-CN" sz="2800" dirty="0">
                <a:solidFill>
                  <a:schemeClr val="accent6"/>
                </a:solidFill>
                <a:latin typeface="宋体" panose="02010600030101010101" pitchFamily="2" charset="-122"/>
                <a:ea typeface="宋体" panose="02010600030101010101" pitchFamily="2" charset="-122"/>
              </a:rPr>
              <a:t>DNA</a:t>
            </a:r>
            <a:r>
              <a:rPr lang="zh-CN" altLang="en-US" sz="2800" dirty="0">
                <a:solidFill>
                  <a:schemeClr val="accent6"/>
                </a:solidFill>
                <a:latin typeface="宋体" panose="02010600030101010101" pitchFamily="2" charset="-122"/>
                <a:ea typeface="宋体" panose="02010600030101010101" pitchFamily="2" charset="-122"/>
              </a:rPr>
              <a:t>三链体在逻辑电路中的应用</a:t>
            </a:r>
            <a:endParaRPr lang="en-US" altLang="zh-CN" sz="2800" dirty="0">
              <a:solidFill>
                <a:schemeClr val="accent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2688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nvSpPr>
        <p:spPr>
          <a:xfrm>
            <a:off x="926465" y="1105535"/>
            <a:ext cx="2997937" cy="369332"/>
          </a:xfrm>
          <a:prstGeom prst="rect">
            <a:avLst/>
          </a:prstGeom>
          <a:noFill/>
        </p:spPr>
        <p:txBody>
          <a:bodyPr wrap="none" rtlCol="0">
            <a:spAutoFit/>
          </a:bodyPr>
          <a:lstStyle/>
          <a:p>
            <a:pPr algn="l"/>
            <a:r>
              <a:rPr lang="en-US" altLang="zh-CN" dirty="0"/>
              <a:t>   </a:t>
            </a:r>
            <a:r>
              <a:rPr lang="zh-CN" altLang="en-US" dirty="0"/>
              <a:t>单个基础逻辑门的转换</a:t>
            </a:r>
            <a:r>
              <a:rPr lang="en-US" altLang="zh-CN" dirty="0"/>
              <a:t>    </a:t>
            </a:r>
            <a:endParaRPr lang="zh-CN" altLang="en-US" dirty="0"/>
          </a:p>
        </p:txBody>
      </p:sp>
      <p:pic>
        <p:nvPicPr>
          <p:cNvPr id="6" name="图片 5">
            <a:extLst>
              <a:ext uri="{FF2B5EF4-FFF2-40B4-BE49-F238E27FC236}">
                <a16:creationId xmlns:a16="http://schemas.microsoft.com/office/drawing/2014/main" id="{C854DE6D-AF0B-B02E-7EEC-BBBC4F40E100}"/>
              </a:ext>
            </a:extLst>
          </p:cNvPr>
          <p:cNvPicPr>
            <a:picLocks noChangeAspect="1"/>
          </p:cNvPicPr>
          <p:nvPr/>
        </p:nvPicPr>
        <p:blipFill>
          <a:blip r:embed="rId5"/>
          <a:stretch>
            <a:fillRect/>
          </a:stretch>
        </p:blipFill>
        <p:spPr>
          <a:xfrm>
            <a:off x="1652233" y="2453751"/>
            <a:ext cx="8406168" cy="2546883"/>
          </a:xfrm>
          <a:prstGeom prst="rect">
            <a:avLst/>
          </a:prstGeom>
        </p:spPr>
      </p:pic>
      <p:sp>
        <p:nvSpPr>
          <p:cNvPr id="9" name="文本框 8">
            <a:extLst>
              <a:ext uri="{FF2B5EF4-FFF2-40B4-BE49-F238E27FC236}">
                <a16:creationId xmlns:a16="http://schemas.microsoft.com/office/drawing/2014/main" id="{C80B6471-D48E-81E1-38E2-E124AF90D1D1}"/>
              </a:ext>
            </a:extLst>
          </p:cNvPr>
          <p:cNvSpPr txBox="1"/>
          <p:nvPr/>
        </p:nvSpPr>
        <p:spPr>
          <a:xfrm>
            <a:off x="2541494" y="5060613"/>
            <a:ext cx="5439310" cy="369332"/>
          </a:xfrm>
          <a:prstGeom prst="rect">
            <a:avLst/>
          </a:prstGeom>
          <a:noFill/>
        </p:spPr>
        <p:txBody>
          <a:bodyPr wrap="none" rtlCol="0">
            <a:spAutoFit/>
          </a:bodyPr>
          <a:lstStyle/>
          <a:p>
            <a:pPr algn="l"/>
            <a:r>
              <a:rPr lang="en-US" altLang="zh-CN" dirty="0"/>
              <a:t>   </a:t>
            </a:r>
            <a:r>
              <a:rPr lang="zh-CN" altLang="en-US" dirty="0"/>
              <a:t>通过暴露在外的立足点进行一系列</a:t>
            </a:r>
            <a:r>
              <a:rPr lang="en-US" altLang="zh-CN" dirty="0"/>
              <a:t>DNA</a:t>
            </a:r>
            <a:r>
              <a:rPr lang="zh-CN" altLang="en-US" dirty="0"/>
              <a:t>链置换反应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8" name="文本框 17">
            <a:extLst>
              <a:ext uri="{FF2B5EF4-FFF2-40B4-BE49-F238E27FC236}">
                <a16:creationId xmlns:a16="http://schemas.microsoft.com/office/drawing/2014/main" id="{790E8977-60DE-6E69-FAA9-017B6E47BC5F}"/>
              </a:ext>
            </a:extLst>
          </p:cNvPr>
          <p:cNvSpPr txBox="1"/>
          <p:nvPr/>
        </p:nvSpPr>
        <p:spPr>
          <a:xfrm>
            <a:off x="3571303" y="4469956"/>
            <a:ext cx="3246747" cy="369332"/>
          </a:xfrm>
          <a:prstGeom prst="rect">
            <a:avLst/>
          </a:prstGeom>
          <a:noFill/>
        </p:spPr>
        <p:txBody>
          <a:bodyPr wrap="square">
            <a:spAutoFit/>
          </a:bodyPr>
          <a:lstStyle/>
          <a:p>
            <a:r>
              <a:rPr lang="en-US" altLang="zh-CN" sz="1800" kern="100" dirty="0">
                <a:solidFill>
                  <a:srgbClr val="000000"/>
                </a:solidFill>
                <a:effectLst/>
                <a:ea typeface="宋体" panose="02010600030101010101" pitchFamily="2" charset="-122"/>
                <a:cs typeface="Segoe UI" panose="020B0502040204020203" pitchFamily="34" charset="0"/>
              </a:rPr>
              <a:t>       </a:t>
            </a:r>
            <a:r>
              <a:rPr lang="zh-CN" altLang="zh-CN" sz="1800" kern="100" dirty="0">
                <a:solidFill>
                  <a:srgbClr val="000000"/>
                </a:solidFill>
                <a:effectLst/>
                <a:latin typeface="+mn-ea"/>
                <a:ea typeface="+mn-ea"/>
                <a:cs typeface="Segoe UI" panose="020B0502040204020203" pitchFamily="34" charset="0"/>
              </a:rPr>
              <a:t>聚丙烯酰胺凝胶电泳实验</a:t>
            </a:r>
            <a:endParaRPr lang="zh-CN" altLang="en-US" dirty="0">
              <a:latin typeface="+mn-ea"/>
              <a:ea typeface="+mn-ea"/>
            </a:endParaRPr>
          </a:p>
        </p:txBody>
      </p:sp>
      <p:sp>
        <p:nvSpPr>
          <p:cNvPr id="2" name="文本框 1">
            <a:extLst>
              <a:ext uri="{FF2B5EF4-FFF2-40B4-BE49-F238E27FC236}">
                <a16:creationId xmlns:a16="http://schemas.microsoft.com/office/drawing/2014/main" id="{E81AA931-0ED8-145B-9C73-A3772FE2EF2E}"/>
              </a:ext>
            </a:extLst>
          </p:cNvPr>
          <p:cNvSpPr txBox="1"/>
          <p:nvPr/>
        </p:nvSpPr>
        <p:spPr>
          <a:xfrm>
            <a:off x="8726749" y="1906011"/>
            <a:ext cx="3088879" cy="1477328"/>
          </a:xfrm>
          <a:prstGeom prst="rect">
            <a:avLst/>
          </a:prstGeom>
          <a:noFill/>
        </p:spPr>
        <p:txBody>
          <a:bodyPr wrap="square">
            <a:spAutoFit/>
          </a:bodyPr>
          <a:lstStyle/>
          <a:p>
            <a:r>
              <a:rPr lang="zh-CN" altLang="en-US" b="0" i="0" dirty="0">
                <a:effectLst/>
                <a:latin typeface="-apple-system"/>
              </a:rPr>
              <a:t>         根据不同的泳道可以观察到不同的</a:t>
            </a:r>
            <a:r>
              <a:rPr lang="en-US" altLang="zh-CN" b="0" i="0" dirty="0">
                <a:effectLst/>
                <a:latin typeface="-apple-system"/>
              </a:rPr>
              <a:t>DNA</a:t>
            </a:r>
            <a:r>
              <a:rPr lang="zh-CN" altLang="en-US" b="0" i="0" dirty="0">
                <a:effectLst/>
                <a:latin typeface="-apple-system"/>
              </a:rPr>
              <a:t>产物分布，然后通过观察带荧光和猝灭因子的产物分布可以知道是否进行正确输出</a:t>
            </a:r>
            <a:endParaRPr lang="zh-CN" altLang="en-US" dirty="0">
              <a:latin typeface="+mn-ea"/>
              <a:ea typeface="+mn-ea"/>
            </a:endParaRPr>
          </a:p>
        </p:txBody>
      </p:sp>
      <p:sp>
        <p:nvSpPr>
          <p:cNvPr id="6" name="文本框 5">
            <a:extLst>
              <a:ext uri="{FF2B5EF4-FFF2-40B4-BE49-F238E27FC236}">
                <a16:creationId xmlns:a16="http://schemas.microsoft.com/office/drawing/2014/main" id="{AB9C3C85-D96F-5CF3-1654-697584567632}"/>
              </a:ext>
            </a:extLst>
          </p:cNvPr>
          <p:cNvSpPr txBox="1"/>
          <p:nvPr/>
        </p:nvSpPr>
        <p:spPr>
          <a:xfrm>
            <a:off x="772358" y="965980"/>
            <a:ext cx="1769136" cy="369332"/>
          </a:xfrm>
          <a:prstGeom prst="rect">
            <a:avLst/>
          </a:prstGeom>
          <a:noFill/>
        </p:spPr>
        <p:txBody>
          <a:bodyPr wrap="square">
            <a:spAutoFit/>
          </a:bodyPr>
          <a:lstStyle/>
          <a:p>
            <a:r>
              <a:rPr lang="zh-CN" altLang="en-US" dirty="0">
                <a:latin typeface="+mn-ea"/>
                <a:ea typeface="+mn-ea"/>
              </a:rPr>
              <a:t>实验结果分析</a:t>
            </a:r>
          </a:p>
        </p:txBody>
      </p:sp>
      <p:pic>
        <p:nvPicPr>
          <p:cNvPr id="9" name="图片 8">
            <a:extLst>
              <a:ext uri="{FF2B5EF4-FFF2-40B4-BE49-F238E27FC236}">
                <a16:creationId xmlns:a16="http://schemas.microsoft.com/office/drawing/2014/main" id="{5C1D61E6-EEFD-EE99-DB02-EC0FCE03FDEB}"/>
              </a:ext>
            </a:extLst>
          </p:cNvPr>
          <p:cNvPicPr>
            <a:picLocks noChangeAspect="1"/>
          </p:cNvPicPr>
          <p:nvPr/>
        </p:nvPicPr>
        <p:blipFill>
          <a:blip r:embed="rId5"/>
          <a:stretch>
            <a:fillRect/>
          </a:stretch>
        </p:blipFill>
        <p:spPr>
          <a:xfrm>
            <a:off x="2130194" y="1308683"/>
            <a:ext cx="6596556" cy="30413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fontAlgn="base">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pic>
        <p:nvPicPr>
          <p:cNvPr id="6" name="图片 5">
            <a:extLst>
              <a:ext uri="{FF2B5EF4-FFF2-40B4-BE49-F238E27FC236}">
                <a16:creationId xmlns:a16="http://schemas.microsoft.com/office/drawing/2014/main" id="{3C284B1E-9BFF-3FC0-D008-F2D7D5DB123F}"/>
              </a:ext>
            </a:extLst>
          </p:cNvPr>
          <p:cNvPicPr>
            <a:picLocks noChangeAspect="1"/>
          </p:cNvPicPr>
          <p:nvPr/>
        </p:nvPicPr>
        <p:blipFill>
          <a:blip r:embed="rId5"/>
          <a:stretch>
            <a:fillRect/>
          </a:stretch>
        </p:blipFill>
        <p:spPr>
          <a:xfrm>
            <a:off x="1778935" y="1644589"/>
            <a:ext cx="8190688" cy="3568822"/>
          </a:xfrm>
          <a:prstGeom prst="rect">
            <a:avLst/>
          </a:prstGeom>
        </p:spPr>
      </p:pic>
      <p:sp>
        <p:nvSpPr>
          <p:cNvPr id="7" name="文本框 6">
            <a:extLst>
              <a:ext uri="{FF2B5EF4-FFF2-40B4-BE49-F238E27FC236}">
                <a16:creationId xmlns:a16="http://schemas.microsoft.com/office/drawing/2014/main" id="{BBFE6F4C-7909-8ECB-8FB9-849218935A90}"/>
              </a:ext>
            </a:extLst>
          </p:cNvPr>
          <p:cNvSpPr txBox="1"/>
          <p:nvPr/>
        </p:nvSpPr>
        <p:spPr>
          <a:xfrm>
            <a:off x="926465" y="1105535"/>
            <a:ext cx="1830950" cy="369332"/>
          </a:xfrm>
          <a:prstGeom prst="rect">
            <a:avLst/>
          </a:prstGeom>
          <a:noFill/>
        </p:spPr>
        <p:txBody>
          <a:bodyPr wrap="none" rtlCol="0">
            <a:spAutoFit/>
          </a:bodyPr>
          <a:lstStyle/>
          <a:p>
            <a:pPr algn="l"/>
            <a:r>
              <a:rPr lang="en-US" altLang="zh-CN" dirty="0"/>
              <a:t>   </a:t>
            </a:r>
            <a:r>
              <a:rPr lang="zh-CN" altLang="en-US" dirty="0"/>
              <a:t>实验结果分析</a:t>
            </a:r>
          </a:p>
        </p:txBody>
      </p:sp>
      <p:sp>
        <p:nvSpPr>
          <p:cNvPr id="10" name="文本框 9">
            <a:extLst>
              <a:ext uri="{FF2B5EF4-FFF2-40B4-BE49-F238E27FC236}">
                <a16:creationId xmlns:a16="http://schemas.microsoft.com/office/drawing/2014/main" id="{930606B2-CC33-0157-040B-C64B2DBCF2E8}"/>
              </a:ext>
            </a:extLst>
          </p:cNvPr>
          <p:cNvSpPr txBox="1"/>
          <p:nvPr/>
        </p:nvSpPr>
        <p:spPr>
          <a:xfrm>
            <a:off x="4646575" y="5368644"/>
            <a:ext cx="2455408" cy="369332"/>
          </a:xfrm>
          <a:prstGeom prst="rect">
            <a:avLst/>
          </a:prstGeom>
          <a:noFill/>
        </p:spPr>
        <p:txBody>
          <a:bodyPr wrap="square">
            <a:spAutoFit/>
          </a:bodyPr>
          <a:lstStyle/>
          <a:p>
            <a:r>
              <a:rPr lang="en-US" altLang="zh-CN" sz="1800" kern="100" dirty="0">
                <a:solidFill>
                  <a:srgbClr val="000000"/>
                </a:solidFill>
                <a:effectLst/>
                <a:ea typeface="宋体" panose="02010600030101010101" pitchFamily="2" charset="-122"/>
                <a:cs typeface="Segoe UI" panose="020B0502040204020203" pitchFamily="34" charset="0"/>
              </a:rPr>
              <a:t>       </a:t>
            </a:r>
            <a:r>
              <a:rPr lang="zh-CN" altLang="en-US" sz="1800" kern="100" dirty="0">
                <a:solidFill>
                  <a:srgbClr val="000000"/>
                </a:solidFill>
                <a:effectLst/>
                <a:latin typeface="+mn-ea"/>
                <a:ea typeface="+mn-ea"/>
                <a:cs typeface="Segoe UI" panose="020B0502040204020203" pitchFamily="34" charset="0"/>
              </a:rPr>
              <a:t>荧光测量</a:t>
            </a:r>
            <a:r>
              <a:rPr lang="zh-CN" altLang="zh-CN" sz="1800" kern="100" dirty="0">
                <a:solidFill>
                  <a:srgbClr val="000000"/>
                </a:solidFill>
                <a:effectLst/>
                <a:latin typeface="+mn-ea"/>
                <a:ea typeface="+mn-ea"/>
                <a:cs typeface="Segoe UI" panose="020B0502040204020203" pitchFamily="34" charset="0"/>
              </a:rPr>
              <a:t>实验</a:t>
            </a:r>
            <a:endParaRPr lang="zh-CN" altLang="en-US" dirty="0">
              <a:latin typeface="+mn-ea"/>
              <a:ea typeface="+mn-ea"/>
            </a:endParaRPr>
          </a:p>
        </p:txBody>
      </p:sp>
    </p:spTree>
  </p:cSld>
  <p:clrMapOvr>
    <a:masterClrMapping/>
  </p:clrMapOvr>
</p:sld>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3">
          <a:schemeClr val="accent6"/>
        </a:lnRef>
        <a:fillRef idx="0">
          <a:schemeClr val="accent6"/>
        </a:fillRef>
        <a:effectRef idx="2">
          <a:schemeClr val="accent6"/>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801</Words>
  <Application>Microsoft Office PowerPoint</Application>
  <PresentationFormat>宽屏</PresentationFormat>
  <Paragraphs>87</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-apple-system</vt:lpstr>
      <vt:lpstr>等线</vt:lpstr>
      <vt:lpstr>宋体</vt:lpstr>
      <vt:lpstr>Arial</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第一PPT</dc:description>
  <cp:lastModifiedBy>1904296307@qq.com</cp:lastModifiedBy>
  <cp:revision>252</cp:revision>
  <dcterms:created xsi:type="dcterms:W3CDTF">2023-12-06T09:01:58Z</dcterms:created>
  <dcterms:modified xsi:type="dcterms:W3CDTF">2024-04-25T10:44:42Z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7ED3672C8D760DBA8CDD3865D1CEC56A</vt:lpwstr>
  </property>
</Properties>
</file>