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70" r:id="rId6"/>
    <p:sldId id="264" r:id="rId7"/>
    <p:sldId id="263" r:id="rId8"/>
    <p:sldId id="265" r:id="rId9"/>
    <p:sldId id="267" r:id="rId10"/>
    <p:sldId id="272" r:id="rId11"/>
    <p:sldId id="274" r:id="rId12"/>
    <p:sldId id="275" r:id="rId13"/>
    <p:sldId id="276" r:id="rId14"/>
    <p:sldId id="295" r:id="rId15"/>
    <p:sldId id="271" r:id="rId16"/>
    <p:sldId id="292" r:id="rId17"/>
    <p:sldId id="324" r:id="rId18"/>
    <p:sldId id="290" r:id="rId19"/>
    <p:sldId id="291" r:id="rId20"/>
    <p:sldId id="308" r:id="rId21"/>
    <p:sldId id="309" r:id="rId22"/>
    <p:sldId id="317" r:id="rId23"/>
    <p:sldId id="310" r:id="rId24"/>
    <p:sldId id="337" r:id="rId25"/>
    <p:sldId id="268" r:id="rId26"/>
    <p:sldId id="277" r:id="rId27"/>
    <p:sldId id="278" r:id="rId28"/>
    <p:sldId id="335" r:id="rId29"/>
    <p:sldId id="26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98600"/>
    <a:srgbClr val="190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hyperlink" Target="https://www.liaoxuefeng.com/wiki/0013739516305929606dd18361248578c67b8067c8c017b000/0013745374151782eb658c5a5ca454eaa451661275886c6000" TargetMode="Externa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hyperlink" Target="Git&#31649;&#29702;&#25991;&#20214;&#31649;&#29702;&#31616;&#21333;&#20363;&#23376;.docx" TargetMode="Externa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7.xml"/><Relationship Id="rId5" Type="http://schemas.openxmlformats.org/officeDocument/2006/relationships/hyperlink" Target="https://www.liaoxuefeng.com/wiki/0013739516305929606dd18361248578c67b8067c8c017b000/001375233990231ac8cf32ef1b24887a5209f83e01cb94b000" TargetMode="External"/><Relationship Id="rId4" Type="http://schemas.openxmlformats.org/officeDocument/2006/relationships/hyperlink" Target="SSH&#23494;&#38053;&#19982;GitLab.docx" TargetMode="External"/><Relationship Id="rId3" Type="http://schemas.openxmlformats.org/officeDocument/2006/relationships/hyperlink" Target="https://www.cnblogs.com/superGG1990/p/6844952.html" TargetMode="External"/><Relationship Id="rId2" Type="http://schemas.openxmlformats.org/officeDocument/2006/relationships/hyperlink" Target="https://www.liaoxuefeng.com/wiki/0013739516305929606dd18361248578c67b8067c8c017b000/0013752340242354807e192f02a44359908df8a5643103a000" TargetMode="Externa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hyperlink" Target="http://www.cnblogs.com/sinojelly/archive/2011/08/07/2130172.html" TargetMode="Externa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hyperlink" Target="https://www.liaoxuefeng.com/wiki/0013739516305929606dd18361248578c67b8067c8c017b000/0013760174128707b935b0be6fc4fc6ace66c4f15618f8d000" TargetMode="Externa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hyperlink" Target="https://blog.csdn.net/u012575819/article/details/50553501" TargetMode="Externa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hyperlink" Target="https://blog.csdn.net/pipisorry/article/details/48050377" TargetMode="External"/><Relationship Id="rId3" Type="http://schemas.openxmlformats.org/officeDocument/2006/relationships/hyperlink" Target="https://blog.csdn.net/mbuger/article/details/70197532" TargetMode="External"/><Relationship Id="rId2" Type="http://schemas.openxmlformats.org/officeDocument/2006/relationships/hyperlink" Target="git%20push%20&#20914;&#31361;.png" TargetMode="Externa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5.xml"/><Relationship Id="rId5" Type="http://schemas.openxmlformats.org/officeDocument/2006/relationships/hyperlink" Target="http://www.ruanyifeng.com/blog/2014/06/git_remote.html" TargetMode="External"/><Relationship Id="rId4" Type="http://schemas.openxmlformats.org/officeDocument/2006/relationships/hyperlink" Target="https://blog.csdn.net/mad1989/article/details/16885569" TargetMode="External"/><Relationship Id="rId3" Type="http://schemas.openxmlformats.org/officeDocument/2006/relationships/hyperlink" Target="https://git-scm.com/book/zh/v2" TargetMode="External"/><Relationship Id="rId2" Type="http://schemas.openxmlformats.org/officeDocument/2006/relationships/hyperlink" Target="https://www.liaoxuefeng.com/wiki/0013739516305929606dd18361248578c67b8067c8c017b000" TargetMode="Externa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hyperlink" Target="http://www.scootersoftware.com/support.php?zz=kb_vcs#gitwindows" TargetMode="Externa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s" TargetMode="Externa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065" y="635"/>
            <a:ext cx="2829560" cy="857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27475" y="2402840"/>
            <a:ext cx="41414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/>
              <a:t>Git</a:t>
            </a:r>
            <a:r>
              <a:rPr lang="zh-CN" altLang="en-US" sz="6000"/>
              <a:t>使用流程</a:t>
            </a:r>
            <a:endParaRPr lang="zh-CN" altLang="en-US" sz="6000"/>
          </a:p>
        </p:txBody>
      </p:sp>
      <p:sp>
        <p:nvSpPr>
          <p:cNvPr id="12" name="文本框 11"/>
          <p:cNvSpPr txBox="1"/>
          <p:nvPr/>
        </p:nvSpPr>
        <p:spPr>
          <a:xfrm>
            <a:off x="9235440" y="5324475"/>
            <a:ext cx="2175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报告人：黄玉芳</a:t>
            </a:r>
            <a:endParaRPr lang="zh-CN" altLang="en-US"/>
          </a:p>
          <a:p>
            <a:r>
              <a:rPr lang="zh-CN" altLang="en-US"/>
              <a:t>日    期：</a:t>
            </a:r>
            <a:r>
              <a:rPr lang="en-US" altLang="zh-CN"/>
              <a:t>2018/05/23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8047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创建版本库</a:t>
            </a:r>
            <a:endParaRPr lang="zh-CN" altLang="en-US"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580" y="1023620"/>
            <a:ext cx="5795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步骤：</a:t>
            </a:r>
            <a:endParaRPr lang="zh-CN" altLang="en-US"/>
          </a:p>
          <a:p>
            <a:pPr algn="l"/>
            <a:r>
              <a:rPr lang="zh-CN" altLang="en-US"/>
              <a:t>一、创建空目录。（</a:t>
            </a:r>
            <a:r>
              <a:rPr lang="zh-CN" altLang="en-US">
                <a:sym typeface="+mn-ea"/>
              </a:rPr>
              <a:t>比如在</a:t>
            </a:r>
            <a:r>
              <a:rPr lang="en-US" altLang="zh-CN">
                <a:sym typeface="+mn-ea"/>
              </a:rPr>
              <a:t>“E:\test”</a:t>
            </a:r>
            <a:r>
              <a:rPr lang="zh-CN" altLang="en-US">
                <a:sym typeface="+mn-ea"/>
              </a:rPr>
              <a:t>路径下新建空目录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1640205"/>
            <a:ext cx="5603240" cy="2210435"/>
          </a:xfrm>
          <a:prstGeom prst="rect">
            <a:avLst/>
          </a:prstGeom>
        </p:spPr>
      </p:pic>
      <p:sp>
        <p:nvSpPr>
          <p:cNvPr id="6" name="左右箭头 5"/>
          <p:cNvSpPr/>
          <p:nvPr/>
        </p:nvSpPr>
        <p:spPr>
          <a:xfrm>
            <a:off x="6512560" y="2675255"/>
            <a:ext cx="1216660" cy="3003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92415" y="256095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空白处右击，新建文件夹，重命名。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86550" y="2415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等同于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8335" y="4043045"/>
            <a:ext cx="3656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二、</a:t>
            </a:r>
            <a:r>
              <a:rPr lang="en-US" altLang="zh-CN"/>
              <a:t>把目录变成Git可以管理的仓库</a:t>
            </a:r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4621530"/>
            <a:ext cx="4152265" cy="64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40" y="4376420"/>
            <a:ext cx="5781040" cy="10191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1675" y="5622925"/>
            <a:ext cx="11193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备注：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.git</a:t>
            </a:r>
            <a:r>
              <a:rPr lang="zh-CN" altLang="en-US">
                <a:sym typeface="+mn-ea"/>
              </a:rPr>
              <a:t>文件夹</a:t>
            </a:r>
            <a:r>
              <a:rPr lang="en-US" altLang="zh-CN">
                <a:sym typeface="+mn-ea"/>
              </a:rPr>
              <a:t> ,</a:t>
            </a:r>
            <a:r>
              <a:rPr lang="zh-CN" altLang="en-US">
                <a:sym typeface="+mn-ea"/>
              </a:rPr>
              <a:t>是Git来跟踪管理版本库的，没事千万不要手动修改这个目录里面的文件，不然改乱了，就把Git仓库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给破坏了。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8047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创建版本库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51815" y="1044575"/>
            <a:ext cx="3656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将现有项目变成</a:t>
            </a:r>
            <a:r>
              <a:rPr lang="en-US" altLang="zh-CN">
                <a:sym typeface="+mn-ea"/>
              </a:rPr>
              <a:t>Git可以管理的仓库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" y="1320165"/>
            <a:ext cx="6885940" cy="170497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2389505" y="3124835"/>
            <a:ext cx="235585" cy="311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3581400"/>
            <a:ext cx="3609340" cy="113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770" y="3556635"/>
            <a:ext cx="4266565" cy="10096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56810" y="3973830"/>
            <a:ext cx="525145" cy="224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45025" y="3667125"/>
            <a:ext cx="1282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 </a:t>
            </a:r>
            <a:r>
              <a:rPr lang="en-US" altLang="zh-CN"/>
              <a:t>git init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35330" y="5517515"/>
            <a:ext cx="9735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备注：</a:t>
            </a:r>
            <a:endParaRPr lang="zh-CN" altLang="en-US"/>
          </a:p>
          <a:p>
            <a:pPr algn="l"/>
            <a:r>
              <a:rPr lang="zh-CN" altLang="en-US"/>
              <a:t>Windows系统，为了避免遇到各种莫名其妙的问题，请确保目录名（包括父目录）不包含中文。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8047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创建版本库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76580" y="1144905"/>
            <a:ext cx="90189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添加文件到版本库</a:t>
            </a:r>
            <a:endParaRPr lang="zh-CN" altLang="en-US"/>
          </a:p>
          <a:p>
            <a:pPr algn="l"/>
            <a:r>
              <a:rPr lang="zh-CN" altLang="en-US"/>
              <a:t>比如说，在learnGit中有两个新建的</a:t>
            </a:r>
            <a:r>
              <a:rPr lang="en-US" altLang="zh-CN"/>
              <a:t>.txt</a:t>
            </a:r>
            <a:r>
              <a:rPr lang="zh-CN" altLang="en-US"/>
              <a:t>文件，我们怎么样把它们加入到我们的</a:t>
            </a:r>
            <a:r>
              <a:rPr lang="en-US" altLang="zh-CN"/>
              <a:t>git</a:t>
            </a:r>
            <a:r>
              <a:rPr lang="zh-CN" altLang="en-US"/>
              <a:t>版本库？</a:t>
            </a:r>
            <a:endParaRPr lang="zh-CN" altLang="en-US"/>
          </a:p>
          <a:p>
            <a:pPr algn="l"/>
            <a:r>
              <a:rPr lang="zh-CN" altLang="en-US"/>
              <a:t>两个步骤：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5" y="1838960"/>
            <a:ext cx="4685665" cy="1628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580" y="3958590"/>
            <a:ext cx="111512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备注：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、添加文件夹下所有文件到</a:t>
            </a:r>
            <a:r>
              <a:rPr lang="en-US" altLang="zh-CN"/>
              <a:t>git</a:t>
            </a:r>
            <a:r>
              <a:rPr lang="zh-CN" altLang="en-US"/>
              <a:t>版本库，请使用：</a:t>
            </a:r>
            <a:r>
              <a:rPr lang="en-US" altLang="zh-CN"/>
              <a:t>git add </a:t>
            </a:r>
            <a:r>
              <a:rPr lang="en-US" altLang="zh-CN" b="1">
                <a:solidFill>
                  <a:srgbClr val="0000FF"/>
                </a:solidFill>
              </a:rPr>
              <a:t>.</a:t>
            </a:r>
            <a:r>
              <a:rPr lang="en-US" altLang="zh-CN"/>
              <a:t> ------&gt;</a:t>
            </a:r>
            <a:r>
              <a:rPr lang="en-US" altLang="zh-CN">
                <a:solidFill>
                  <a:srgbClr val="0000FF"/>
                </a:solidFill>
              </a:rPr>
              <a:t>’ </a:t>
            </a:r>
            <a:r>
              <a:rPr lang="en-US" altLang="zh-CN" b="1">
                <a:solidFill>
                  <a:srgbClr val="0000FF"/>
                </a:solidFill>
              </a:rPr>
              <a:t>.</a:t>
            </a:r>
            <a:r>
              <a:rPr lang="en-US" altLang="zh-CN">
                <a:solidFill>
                  <a:srgbClr val="0000FF"/>
                </a:solidFill>
              </a:rPr>
              <a:t> ‘</a:t>
            </a:r>
            <a:r>
              <a:rPr lang="zh-CN" altLang="en-US">
                <a:solidFill>
                  <a:srgbClr val="0000FF"/>
                </a:solidFill>
              </a:rPr>
              <a:t>不可缺少</a:t>
            </a:r>
            <a:r>
              <a:rPr lang="zh-CN" altLang="en-US"/>
              <a:t>。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、git commit命令，-m后面输入的是本次提交的说明，可以输入任意内容，当然最好是有意义的，这样你就能</a:t>
            </a:r>
            <a:endParaRPr lang="zh-CN" altLang="en-US"/>
          </a:p>
          <a:p>
            <a:pPr algn="l"/>
            <a:r>
              <a:rPr lang="zh-CN" altLang="en-US"/>
              <a:t>从历史记录里方便地找到改动记录。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8504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文件版本管理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38480" y="913765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文件的修改与提交以及回撤：</a:t>
            </a:r>
            <a:endParaRPr 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5" y="986155"/>
            <a:ext cx="5457190" cy="14763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645535" y="1534795"/>
            <a:ext cx="465455" cy="3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6580" y="149860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新增内容，并添加到版本库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874260" y="2552700"/>
            <a:ext cx="268605" cy="375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61260" y="2472055"/>
            <a:ext cx="5807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多次添加或者修改内容，</a:t>
            </a:r>
            <a:r>
              <a:rPr lang="zh-CN" altLang="en-US">
                <a:sym typeface="+mn-ea"/>
              </a:rPr>
              <a:t>怎样回撤版本？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找回原先文件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730240" y="3470910"/>
            <a:ext cx="465455" cy="300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3187700"/>
            <a:ext cx="4961890" cy="9429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480" y="2907030"/>
            <a:ext cx="5114290" cy="15811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38480" y="4226560"/>
            <a:ext cx="113328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备注：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、如果不小心回退的版本错了，要返回到原本的版本怎么办？</a:t>
            </a:r>
            <a:endParaRPr lang="zh-CN" altLang="en-US"/>
          </a:p>
          <a:p>
            <a:pPr algn="l"/>
            <a:r>
              <a:rPr lang="zh-CN" altLang="en-US"/>
              <a:t>答：可以通过git reset --hard 版本号，回到对应的版本。（前提是你能找到对应的版本号，如果命令窗口还没有</a:t>
            </a:r>
            <a:endParaRPr lang="zh-CN" altLang="en-US"/>
          </a:p>
          <a:p>
            <a:pPr algn="l"/>
            <a:r>
              <a:rPr lang="zh-CN" altLang="en-US"/>
              <a:t>关闭可以往上拉查找记录）。</a:t>
            </a:r>
            <a:endParaRPr lang="zh-CN" altLang="en-US"/>
          </a:p>
          <a:p>
            <a:pPr algn="l"/>
            <a:r>
              <a:rPr lang="zh-CN" altLang="en-US"/>
              <a:t>版本号：如a2918eb6f6b7c5c5cb9a925ebc2908db21e5f9c5（输入时可以输入</a:t>
            </a:r>
            <a:r>
              <a:rPr lang="zh-CN" altLang="en-US">
                <a:sym typeface="+mn-ea"/>
              </a:rPr>
              <a:t>a2918eb6，但不建议只输一两位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、重启电脑后，又想</a:t>
            </a:r>
            <a:r>
              <a:rPr lang="zh-CN" altLang="en-US">
                <a:sym typeface="+mn-ea"/>
              </a:rPr>
              <a:t>返回到原本的版本怎么办？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答：</a:t>
            </a:r>
            <a:r>
              <a:rPr lang="zh-CN" altLang="en-US">
                <a:sym typeface="+mn-ea"/>
              </a:rPr>
              <a:t>可以通过git reflog，查看之前的命令，找到对应的版本号</a:t>
            </a:r>
            <a:r>
              <a:rPr lang="en-US" altLang="zh-CN">
                <a:sym typeface="+mn-ea"/>
              </a:rPr>
              <a:t>(commit id)</a:t>
            </a:r>
            <a:r>
              <a:rPr lang="zh-CN" altLang="en-US">
                <a:sym typeface="+mn-ea"/>
              </a:rPr>
              <a:t>。再通过命令git reset --hard 版本号 回到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对应的版本。</a:t>
            </a:r>
            <a:endParaRPr lang="zh-CN" altLang="en-US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3230" y="309245"/>
            <a:ext cx="8961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工作区跟暂存区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576580" y="1256665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工作区</a:t>
            </a:r>
            <a:endParaRPr lang="zh-CN" altLang="en-US"/>
          </a:p>
          <a:p>
            <a:pPr algn="l"/>
            <a:r>
              <a:rPr lang="zh-CN" altLang="en-US"/>
              <a:t>通俗的将，就是你电脑所能看到的目录。</a:t>
            </a:r>
            <a:endParaRPr lang="zh-CN" altLang="en-US"/>
          </a:p>
          <a:p>
            <a:pPr algn="l"/>
            <a:r>
              <a:rPr lang="zh-CN" altLang="en-US"/>
              <a:t>比如：learnGit文件夹就是一个工作区。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2377440"/>
            <a:ext cx="6543040" cy="1638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8170" y="4490085"/>
            <a:ext cx="681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/>
              <a:t>工作区有一个隐藏目录.git，这个不算工作区，而是Git的版本库。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8961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工作区跟暂存区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43560" y="1022350"/>
            <a:ext cx="1082738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Git的版本库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其中最重要的就是称为stage（或者叫index）的暂存区，还有Git为我们自动创建的第一个分支master，以及</a:t>
            </a:r>
            <a:endParaRPr lang="zh-CN" altLang="en-US"/>
          </a:p>
          <a:p>
            <a:pPr algn="l"/>
            <a:r>
              <a:rPr lang="zh-CN" altLang="en-US"/>
              <a:t>指向master的一个指针叫HEAD。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目前主要需要了解的是什么是暂存区。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我们通过文件新增到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版本库这整个过程来理解暂存区。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  <a:hlinkClick r:id="rId2" action="ppaction://hlinkfile"/>
              </a:rPr>
              <a:t>https://www.liaoxuefeng.com/wiki/0013739516305929606dd18361248578c67b8067c8c017b000/0013745374151</a:t>
            </a:r>
            <a:endParaRPr lang="en-US" altLang="zh-CN">
              <a:sym typeface="+mn-ea"/>
              <a:hlinkClick r:id="rId2" action="ppaction://hlinkfile"/>
            </a:endParaRPr>
          </a:p>
          <a:p>
            <a:pPr algn="l"/>
            <a:r>
              <a:rPr lang="en-US" altLang="zh-CN">
                <a:sym typeface="+mn-ea"/>
                <a:hlinkClick r:id="rId2" action="ppaction://hlinkfile"/>
              </a:rPr>
              <a:t>782eb658c5a5ca454eaa451661275886c6000</a:t>
            </a:r>
            <a:endParaRPr lang="en-US" altLang="zh-CN">
              <a:sym typeface="+mn-ea"/>
            </a:endParaRPr>
          </a:p>
          <a:p>
            <a:pPr algn="l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7590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文件管理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613410" y="1000125"/>
            <a:ext cx="112128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管理修改</a:t>
            </a:r>
            <a:endParaRPr lang="zh-CN" altLang="en-US"/>
          </a:p>
          <a:p>
            <a:pPr algn="l"/>
            <a:r>
              <a:rPr lang="zh-CN" altLang="en-US"/>
              <a:t>          什么是修改？比如你新增了一行，这就是一个修改，删除了一行，也是一个修改，更改了某些字符，也是</a:t>
            </a:r>
            <a:endParaRPr lang="zh-CN" altLang="en-US"/>
          </a:p>
          <a:p>
            <a:pPr algn="l"/>
            <a:r>
              <a:rPr lang="zh-CN" altLang="en-US"/>
              <a:t>一个修改，删了一些又加了一些，也是一个修改，甚至创建一个新文件，也算一个修改。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主意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Git</a:t>
            </a:r>
            <a:r>
              <a:rPr lang="zh-CN" altLang="en-US"/>
              <a:t>管理的是修改，而不是文件。</a:t>
            </a:r>
            <a:r>
              <a:rPr lang="zh-CN" altLang="en-US">
                <a:sym typeface="+mn-ea"/>
              </a:rPr>
              <a:t>为什么呢？后面通过一个简单的例子来了解一下。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撤销修改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删除文件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r>
              <a:rPr lang="zh-CN" altLang="en-US"/>
              <a:t>我们通过一个简单的例子来了解。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>
                <a:hlinkClick r:id="rId2" action="ppaction://hlinkfile"/>
              </a:rPr>
              <a:t>Git</a:t>
            </a:r>
            <a:r>
              <a:rPr lang="zh-CN" altLang="en-US">
                <a:hlinkClick r:id="rId2" action="ppaction://hlinkfile"/>
              </a:rPr>
              <a:t>管理文件管理简单例子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7590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远程仓库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60705" y="1012825"/>
            <a:ext cx="11250295" cy="535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添加远程库</a:t>
            </a:r>
            <a:endParaRPr lang="zh-CN" altLang="en-US"/>
          </a:p>
          <a:p>
            <a:pPr algn="l"/>
            <a:r>
              <a:rPr lang="zh-CN" altLang="en-US">
                <a:hlinkClick r:id="rId2" action="ppaction://hlinkfile"/>
              </a:rPr>
              <a:t>添加远程库参考链接</a:t>
            </a:r>
            <a:endParaRPr lang="zh-CN" altLang="en-US">
              <a:hlinkClick r:id="rId2" action="ppaction://hlinkfile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git使用https协议，每次pull, push都会提示要输入密码，使用git协议，然后使用ssh密钥，这样免去每次都输密码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的麻烦。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协议：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一、生成密钥对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二、设置远程仓库（本文以github为例）上的公钥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三、把git的 remote url 修改为git协议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参考链接：</a:t>
            </a:r>
            <a:endParaRPr lang="zh-CN" altLang="en-US"/>
          </a:p>
          <a:p>
            <a:pPr algn="l"/>
            <a:r>
              <a:rPr lang="zh-CN" altLang="en-US">
                <a:sym typeface="+mn-ea"/>
                <a:hlinkClick r:id="rId3" action="ppaction://hlinkfile"/>
              </a:rPr>
              <a:t>https://www.cnblogs.com/superGG1990/p/6844952.html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文档说明：</a:t>
            </a:r>
            <a:endParaRPr lang="zh-CN" altLang="en-US"/>
          </a:p>
          <a:p>
            <a:pPr algn="l"/>
            <a:r>
              <a:rPr lang="zh-CN" altLang="en-US">
                <a:hlinkClick r:id="rId4" action="ppaction://hlinkfile"/>
              </a:rPr>
              <a:t>SSH密钥与GitLab.docx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从远程库克隆</a:t>
            </a:r>
            <a:endParaRPr lang="zh-CN" altLang="en-US"/>
          </a:p>
          <a:p>
            <a:pPr algn="l"/>
            <a:r>
              <a:rPr lang="zh-CN" altLang="en-US">
                <a:hlinkClick r:id="rId5" action="ppaction://hlinkfile"/>
              </a:rPr>
              <a:t>从远程库</a:t>
            </a:r>
            <a:r>
              <a:rPr lang="en-US" altLang="zh-CN">
                <a:hlinkClick r:id="rId5" action="ppaction://hlinkfile"/>
              </a:rPr>
              <a:t>clone</a:t>
            </a:r>
            <a:r>
              <a:rPr lang="zh-CN" altLang="en-US">
                <a:hlinkClick r:id="rId5" action="ppaction://hlinkfile"/>
              </a:rPr>
              <a:t>参考链接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7590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分支管理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13715" y="946150"/>
            <a:ext cx="113836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分支的含义：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        每次提交文件时，</a:t>
            </a:r>
            <a:r>
              <a:rPr lang="en-US" altLang="zh-CN"/>
              <a:t>Git</a:t>
            </a:r>
            <a:r>
              <a:rPr lang="zh-CN" altLang="en-US"/>
              <a:t>会把提交的记录串成一条时间线，这条时间线就是一个分支。在建立版本库时，会自动</a:t>
            </a:r>
            <a:endParaRPr lang="zh-CN" altLang="en-US"/>
          </a:p>
          <a:p>
            <a:pPr algn="l"/>
            <a:r>
              <a:rPr lang="zh-CN" altLang="en-US"/>
              <a:t>创建一个主分支，即</a:t>
            </a:r>
            <a:r>
              <a:rPr lang="en-US" altLang="zh-CN"/>
              <a:t>master</a:t>
            </a:r>
            <a:r>
              <a:rPr lang="zh-CN" altLang="en-US"/>
              <a:t>分支。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创建分支</a:t>
            </a:r>
            <a:endParaRPr lang="zh-CN" altLang="en-US"/>
          </a:p>
          <a:p>
            <a:r>
              <a:rPr lang="zh-CN" altLang="en-US"/>
              <a:t>        创建分支，创建一条新的时间线（或者说指针）。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6580" y="5153025"/>
            <a:ext cx="112496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备注：</a:t>
            </a:r>
            <a:endParaRPr lang="zh-CN" altLang="en-US"/>
          </a:p>
          <a:p>
            <a:pPr algn="l"/>
            <a:r>
              <a:rPr lang="zh-CN" altLang="en-US"/>
              <a:t>我们在暂存区的时候讲到，有一个叫</a:t>
            </a:r>
            <a:r>
              <a:rPr lang="zh-CN" altLang="en-US">
                <a:sym typeface="+mn-ea"/>
              </a:rPr>
              <a:t>HEAD的指针指向</a:t>
            </a:r>
            <a:r>
              <a:rPr lang="en-US" altLang="zh-CN">
                <a:sym typeface="+mn-ea"/>
              </a:rPr>
              <a:t>master</a:t>
            </a:r>
            <a:r>
              <a:rPr lang="zh-CN" altLang="en-US">
                <a:sym typeface="+mn-ea"/>
              </a:rPr>
              <a:t>分支。HEAD实际上通俗的说是一个标识，标识当前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所提交的分支是哪一条分支。如上图中，通过</a:t>
            </a:r>
            <a:r>
              <a:rPr lang="en-US" altLang="zh-CN">
                <a:sym typeface="+mn-ea"/>
              </a:rPr>
              <a:t>git checkout -b Mybranch</a:t>
            </a:r>
            <a:r>
              <a:rPr lang="zh-CN" altLang="en-US">
                <a:sym typeface="+mn-ea"/>
              </a:rPr>
              <a:t>命令创建并</a:t>
            </a:r>
            <a:r>
              <a:rPr lang="en-US" altLang="zh-CN">
                <a:sym typeface="+mn-ea"/>
              </a:rPr>
              <a:t>checkout Mybranch</a:t>
            </a:r>
            <a:r>
              <a:rPr lang="zh-CN" altLang="en-US">
                <a:sym typeface="+mn-ea"/>
              </a:rPr>
              <a:t>分支，回车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，此时指针HEAD所指向的提交是</a:t>
            </a:r>
            <a:r>
              <a:rPr lang="en-US" altLang="zh-CN">
                <a:sym typeface="+mn-ea"/>
              </a:rPr>
              <a:t>Mybranch</a:t>
            </a:r>
            <a:r>
              <a:rPr lang="zh-CN" altLang="en-US">
                <a:sym typeface="+mn-ea"/>
              </a:rPr>
              <a:t>分支。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15" y="2610485"/>
            <a:ext cx="6682105" cy="2542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7590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分支管理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451485" y="946150"/>
            <a:ext cx="6257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合并分支</a:t>
            </a:r>
            <a:endParaRPr lang="zh-CN" altLang="en-US"/>
          </a:p>
          <a:p>
            <a:r>
              <a:rPr lang="zh-CN" altLang="en-US"/>
              <a:t>       合并分支是指，将某个分支的修改提交合并到当前分支。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80" y="1612900"/>
            <a:ext cx="7436485" cy="363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1485" y="2372995"/>
            <a:ext cx="402717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过程如下（右图）：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指针HEAD最初指向的</a:t>
            </a:r>
            <a:r>
              <a:rPr lang="en-US" altLang="zh-CN">
                <a:sym typeface="+mn-ea"/>
              </a:rPr>
              <a:t>Mybranch</a:t>
            </a:r>
            <a:r>
              <a:rPr lang="zh-CN" altLang="en-US">
                <a:sym typeface="+mn-ea"/>
              </a:rPr>
              <a:t>分支，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打开</a:t>
            </a:r>
            <a:r>
              <a:rPr lang="en-US" altLang="zh-CN">
                <a:sym typeface="+mn-ea"/>
              </a:rPr>
              <a:t>readmeOne</a:t>
            </a:r>
            <a:r>
              <a:rPr lang="zh-CN" altLang="en-US">
                <a:sym typeface="+mn-ea"/>
              </a:rPr>
              <a:t>文档，进行信息添加，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并提交到</a:t>
            </a:r>
            <a:r>
              <a:rPr lang="en-US" altLang="zh-CN">
                <a:sym typeface="+mn-ea"/>
              </a:rPr>
              <a:t>Mybranch</a:t>
            </a:r>
            <a:r>
              <a:rPr lang="zh-CN" altLang="en-US">
                <a:sym typeface="+mn-ea"/>
              </a:rPr>
              <a:t>分支。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切换指针HEAD指向分支为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分支，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merge</a:t>
            </a:r>
            <a:r>
              <a:rPr lang="zh-CN" altLang="en-US">
                <a:sym typeface="+mn-ea"/>
              </a:rPr>
              <a:t>命令，将</a:t>
            </a:r>
            <a:r>
              <a:rPr lang="en-US" altLang="zh-CN">
                <a:sym typeface="+mn-ea"/>
              </a:rPr>
              <a:t>Mybranch</a:t>
            </a:r>
            <a:r>
              <a:rPr lang="zh-CN" altLang="en-US">
                <a:sym typeface="+mn-ea"/>
              </a:rPr>
              <a:t>分支的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修改合并到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分支上。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目录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42290" y="1264285"/>
            <a:ext cx="652081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3200"/>
              <a:t>分布式跟集中式版本管控的区别</a:t>
            </a:r>
            <a:endParaRPr lang="zh-CN" altLang="en-US" sz="32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3200">
                <a:sym typeface="+mn-ea"/>
              </a:rPr>
              <a:t>为什么要使用</a:t>
            </a:r>
            <a:r>
              <a:rPr lang="en-US" altLang="zh-CN" sz="3200">
                <a:sym typeface="+mn-ea"/>
              </a:rPr>
              <a:t>Git</a:t>
            </a:r>
            <a:endParaRPr lang="zh-CN" altLang="en-US" sz="32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sz="3200">
                <a:sym typeface="+mn-ea"/>
              </a:rPr>
              <a:t>Git</a:t>
            </a:r>
            <a:r>
              <a:rPr lang="zh-CN" altLang="en-US" sz="3200">
                <a:sym typeface="+mn-ea"/>
              </a:rPr>
              <a:t>的简介</a:t>
            </a:r>
            <a:endParaRPr lang="zh-CN" altLang="en-US" sz="32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sz="3200"/>
              <a:t>Git</a:t>
            </a:r>
            <a:r>
              <a:rPr lang="zh-CN" altLang="en-US" sz="3200">
                <a:sym typeface="+mn-ea"/>
              </a:rPr>
              <a:t>的基本流程</a:t>
            </a:r>
            <a:endParaRPr lang="zh-CN" altLang="en-US" sz="32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sz="3200"/>
              <a:t>Git</a:t>
            </a:r>
            <a:r>
              <a:rPr lang="zh-CN" altLang="en-US" sz="3200"/>
              <a:t>的安装与使用</a:t>
            </a:r>
            <a:r>
              <a:rPr lang="en-US" altLang="zh-CN" sz="3200"/>
              <a:t>(Windows)</a:t>
            </a:r>
            <a:endParaRPr lang="en-US" altLang="zh-CN" sz="32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3200">
                <a:sym typeface="+mn-ea"/>
              </a:rPr>
              <a:t>总结</a:t>
            </a:r>
            <a:endParaRPr lang="zh-CN" altLang="en-US" sz="32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sz="3200"/>
              <a:t>Git</a:t>
            </a:r>
            <a:r>
              <a:rPr lang="zh-CN" altLang="en-US" sz="3200"/>
              <a:t>在使用过程中遇到的问题</a:t>
            </a:r>
            <a:r>
              <a:rPr lang="en-US" altLang="zh-CN" sz="3200"/>
              <a:t>(</a:t>
            </a:r>
            <a:r>
              <a:rPr lang="zh-CN" altLang="en-US" sz="3200"/>
              <a:t>个人</a:t>
            </a:r>
            <a:r>
              <a:rPr lang="en-US" altLang="zh-CN" sz="3200"/>
              <a:t>)</a:t>
            </a:r>
            <a:endParaRPr lang="zh-CN" altLang="en-US" sz="320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zh-CN" sz="3200">
                <a:sym typeface="+mn-ea"/>
              </a:rPr>
              <a:t>Git</a:t>
            </a:r>
            <a:r>
              <a:rPr lang="zh-CN" altLang="en-US" sz="3200">
                <a:sym typeface="+mn-ea"/>
              </a:rPr>
              <a:t>相关知识推荐</a:t>
            </a:r>
            <a:endParaRPr lang="zh-CN" altLang="en-US" sz="32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3200"/>
              <a:t>补充说明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8504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分支合并冲突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576580" y="1124585"/>
            <a:ext cx="11524615" cy="4307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冲突的产生：</a:t>
            </a:r>
            <a:endParaRPr lang="zh-CN" altLang="en-US" sz="2000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很多命令都可能出现冲突，但从根本上来讲，都是merge 和 patch（应用补丁）时产生冲突。</a:t>
            </a:r>
            <a:endParaRPr lang="zh-CN" altLang="en-US"/>
          </a:p>
          <a:p>
            <a:pPr algn="l"/>
            <a:r>
              <a:rPr lang="zh-CN" altLang="en-US"/>
              <a:t>而rebase就是重新设置基准，然后应用补丁的过程，所以也会冲突。</a:t>
            </a:r>
            <a:endParaRPr lang="zh-CN" altLang="en-US"/>
          </a:p>
          <a:p>
            <a:pPr algn="l"/>
            <a:r>
              <a:rPr lang="zh-CN" altLang="en-US"/>
              <a:t>git pull会自动merge，repo sync会自动rebase，所以git pull和repo sync也会产生冲突。当然git rebase就更不用说了。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通俗理解，冲突就是合并分支时，两分支之间文件信息不一致引起的。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 b="1"/>
              <a:t>冲突的类型（常见）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逻辑冲突</a:t>
            </a:r>
            <a:endParaRPr lang="zh-CN" altLang="en-US"/>
          </a:p>
          <a:p>
            <a:pPr algn="l"/>
            <a:r>
              <a:rPr lang="zh-CN" altLang="en-US"/>
              <a:t>内容冲突（可能遇到最多的冲突）</a:t>
            </a:r>
            <a:endParaRPr lang="zh-CN" altLang="en-US"/>
          </a:p>
          <a:p>
            <a:pPr algn="l"/>
            <a:r>
              <a:rPr lang="zh-CN" altLang="en-US"/>
              <a:t>树冲突（文件名称修改造成的冲突）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hlinkClick r:id="rId2"/>
              </a:rPr>
              <a:t>常见冲突类型产生与解决方案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8504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分支管理策略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451485" y="1069340"/>
            <a:ext cx="1153795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在实际开发中，我们应该按照几个基本原则进行分支管理：</a:t>
            </a:r>
            <a:endParaRPr lang="zh-CN" altLang="en-US"/>
          </a:p>
          <a:p>
            <a:pPr algn="l"/>
            <a:r>
              <a:rPr lang="zh-CN" altLang="en-US"/>
              <a:t>首先，master分支应该是非常稳定的，也就是仅用来发布新版本，平时不能在上面干活；</a:t>
            </a:r>
            <a:endParaRPr lang="zh-CN" altLang="en-US"/>
          </a:p>
          <a:p>
            <a:pPr algn="l"/>
            <a:r>
              <a:rPr lang="zh-CN" altLang="en-US"/>
              <a:t>那在哪干活呢？干活都在dev分支上，也就是说，dev分支是不稳定的，到某个时候，比如1.0版本发布时，再把dev</a:t>
            </a:r>
            <a:endParaRPr lang="zh-CN" altLang="en-US"/>
          </a:p>
          <a:p>
            <a:pPr algn="l"/>
            <a:r>
              <a:rPr lang="zh-CN" altLang="en-US"/>
              <a:t>分支合并到master上，在master分支发布1.0版本；</a:t>
            </a:r>
            <a:endParaRPr lang="zh-CN" altLang="en-US"/>
          </a:p>
          <a:p>
            <a:pPr algn="l"/>
            <a:r>
              <a:rPr lang="zh-CN" altLang="en-US"/>
              <a:t>你和你的小伙伴们每个人都在dev分支上干活，每个人都有自己的分支，时不时地往dev分支上合并就可以了。</a:t>
            </a:r>
            <a:endParaRPr lang="zh-CN" altLang="en-US"/>
          </a:p>
          <a:p>
            <a:pPr algn="l"/>
            <a:r>
              <a:rPr lang="zh-CN" altLang="en-US"/>
              <a:t>所以，团队合作的分支看起来就像这样：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05" y="2822575"/>
            <a:ext cx="8453120" cy="2122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7590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多人协作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679450" y="12496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linkClick r:id="rId2" action="ppaction://hlinkfile"/>
              </a:rPr>
              <a:t>多人协作，参考链接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6675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(Windows)--</a:t>
            </a:r>
            <a:r>
              <a:rPr lang="zh-CN" altLang="en-US" sz="3600">
                <a:sym typeface="+mn-ea"/>
              </a:rPr>
              <a:t>总结</a:t>
            </a:r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" y="1538605"/>
            <a:ext cx="11304905" cy="3380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3390" y="4957445"/>
            <a:ext cx="96551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Workspace：工作区</a:t>
            </a:r>
            <a:endParaRPr lang="zh-CN" altLang="en-US"/>
          </a:p>
          <a:p>
            <a:pPr algn="l"/>
            <a:r>
              <a:rPr lang="zh-CN" altLang="en-US"/>
              <a:t>Index / Stage：暂存区</a:t>
            </a:r>
            <a:endParaRPr lang="zh-CN" altLang="en-US"/>
          </a:p>
          <a:p>
            <a:pPr algn="l"/>
            <a:r>
              <a:rPr lang="zh-CN" altLang="en-US"/>
              <a:t>Repository：仓库区（或本地仓库）</a:t>
            </a:r>
            <a:endParaRPr lang="zh-CN" altLang="en-US"/>
          </a:p>
          <a:p>
            <a:pPr algn="l"/>
            <a:r>
              <a:rPr lang="zh-CN" altLang="en-US"/>
              <a:t>Remote：远程仓库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git clone，push，pull，fetch命令详解。</a:t>
            </a:r>
            <a:r>
              <a:rPr lang="zh-CN" altLang="en-US">
                <a:hlinkClick r:id="rId3" tooltip="" action="ppaction://hlinkfile"/>
              </a:rPr>
              <a:t>https://blog.csdn.net/u012575819/article/details/50553501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3395" y="963295"/>
            <a:ext cx="11053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git</a:t>
            </a:r>
            <a:r>
              <a:rPr lang="zh-CN" altLang="en-US"/>
              <a:t>有很多命令，在实际使用过程中，一般只要记住下图6个命令，就可以了。如果熟练使用，至少要记住60～</a:t>
            </a:r>
            <a:endParaRPr lang="zh-CN" altLang="en-US"/>
          </a:p>
          <a:p>
            <a:pPr algn="l"/>
            <a:r>
              <a:rPr lang="zh-CN" altLang="en-US"/>
              <a:t>100个命令。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5758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在使用过程中遇到的问题</a:t>
            </a:r>
            <a:endParaRPr lang="zh-CN" altLang="en-US"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375" y="1118235"/>
            <a:ext cx="64776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failed to push some refs to</a:t>
            </a:r>
            <a:endParaRPr lang="zh-CN" altLang="en-US"/>
          </a:p>
          <a:p>
            <a:pPr algn="l"/>
            <a:r>
              <a:rPr lang="zh-CN" altLang="en-US">
                <a:hlinkClick r:id="rId2" action="ppaction://hlinkfile"/>
              </a:rPr>
              <a:t>图片</a:t>
            </a:r>
            <a:endParaRPr lang="zh-CN" altLang="en-US"/>
          </a:p>
          <a:p>
            <a:pPr algn="l"/>
            <a:r>
              <a:rPr lang="zh-CN" altLang="en-US"/>
              <a:t>参考链接：</a:t>
            </a:r>
            <a:r>
              <a:rPr lang="zh-CN" altLang="en-US">
                <a:hlinkClick r:id="rId3" action="ppaction://hlinkfile"/>
              </a:rPr>
              <a:t>https://blog.csdn.net/mbuger/article/details/70197532</a:t>
            </a:r>
            <a:endParaRPr lang="zh-CN" altLang="en-US">
              <a:hlinkClick r:id="rId3" action="ppaction://hlinkfile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一般遇到的问题参考解决方案</a:t>
            </a:r>
            <a:endParaRPr lang="zh-CN" altLang="en-US"/>
          </a:p>
          <a:p>
            <a:pPr algn="l"/>
            <a:r>
              <a:rPr lang="zh-CN" altLang="en-US">
                <a:hlinkClick r:id="rId4" action="ppaction://hlinkfile"/>
              </a:rPr>
              <a:t>https://blog.csdn.net/pipisorry/article/details/48050377</a:t>
            </a:r>
            <a:endParaRPr lang="zh-CN" altLang="en-US">
              <a:hlinkClick r:id="rId4" action="ppaction://hlinkfile"/>
            </a:endParaRPr>
          </a:p>
          <a:p>
            <a:pPr algn="l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3472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相关知识推荐</a:t>
            </a:r>
            <a:endParaRPr lang="zh-CN" altLang="en-US"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235" y="1132205"/>
            <a:ext cx="9236710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Window系统下搭建GIT本地服务器</a:t>
            </a:r>
            <a:endParaRPr lang="zh-CN" altLang="en-US"/>
          </a:p>
          <a:p>
            <a:pPr algn="l"/>
            <a:r>
              <a:rPr lang="zh-CN" altLang="en-US"/>
              <a:t>https://blog.csdn.net/qwer971211/article/details/71156055</a:t>
            </a:r>
            <a:endParaRPr lang="zh-CN" altLang="en-US"/>
          </a:p>
          <a:p>
            <a:pPr algn="l"/>
            <a:endParaRPr lang="zh-CN" altLang="en-US">
              <a:hlinkClick r:id="rId2" action="ppaction://hlinkfile"/>
            </a:endParaRPr>
          </a:p>
          <a:p>
            <a:pPr algn="l"/>
            <a:r>
              <a:rPr lang="zh-CN" altLang="en-US"/>
              <a:t>廖雪峰官网--Git教程</a:t>
            </a:r>
            <a:endParaRPr lang="zh-CN" altLang="en-US">
              <a:hlinkClick r:id="rId2" action="ppaction://hlinkfile"/>
            </a:endParaRPr>
          </a:p>
          <a:p>
            <a:pPr algn="l"/>
            <a:r>
              <a:rPr lang="zh-CN" altLang="en-US">
                <a:hlinkClick r:id="rId2" action="ppaction://hlinkfile"/>
              </a:rPr>
              <a:t>https://www.liaoxuefeng.com/wiki/0013739516305929606dd18361248578c67b8067c8c017b000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Git —Book</a:t>
            </a:r>
            <a:r>
              <a:rPr lang="zh-CN" altLang="en-US"/>
              <a:t>（</a:t>
            </a:r>
            <a:r>
              <a:rPr lang="en-US" altLang="zh-CN"/>
              <a:t>Git</a:t>
            </a:r>
            <a:r>
              <a:rPr lang="zh-CN" altLang="en-US"/>
              <a:t>官网文档）</a:t>
            </a:r>
            <a:endParaRPr lang="zh-CN" altLang="en-US"/>
          </a:p>
          <a:p>
            <a:pPr algn="l"/>
            <a:r>
              <a:rPr lang="zh-CN" altLang="en-US">
                <a:hlinkClick r:id="rId3" action="ppaction://hlinkfile"/>
              </a:rPr>
              <a:t>https://git-scm.com/book/zh/v2</a:t>
            </a:r>
            <a:endParaRPr lang="zh-CN" altLang="en-US">
              <a:hlinkClick r:id="rId3" action="ppaction://hlinkfile"/>
            </a:endParaRPr>
          </a:p>
          <a:p>
            <a:pPr algn="l"/>
            <a:endParaRPr lang="zh-CN" altLang="en-US"/>
          </a:p>
          <a:p>
            <a:pPr algn="l"/>
            <a:r>
              <a:t>多人开发时Git下冲突的产生和解决</a:t>
            </a:r>
          </a:p>
          <a:p>
            <a:pPr algn="l"/>
            <a:r>
              <a:rPr lang="zh-CN" altLang="en-US">
                <a:hlinkClick r:id="rId4" action="ppaction://hlinkfile"/>
              </a:rPr>
              <a:t>https://blog.csdn.net/mad1989/article/details/16885569</a:t>
            </a:r>
            <a:endParaRPr lang="zh-CN" altLang="en-US">
              <a:hlinkClick r:id="rId4" action="ppaction://hlinkfile"/>
            </a:endParaRPr>
          </a:p>
          <a:p>
            <a:pPr algn="l"/>
            <a:endParaRPr lang="zh-CN" altLang="en-US">
              <a:hlinkClick r:id="rId4" action="ppaction://hlinkfile"/>
            </a:endParaRPr>
          </a:p>
          <a:p>
            <a:pPr algn="l"/>
            <a:r>
              <a:rPr lang="zh-CN" altLang="en-US"/>
              <a:t>常用 Git 命令清单</a:t>
            </a:r>
            <a:endParaRPr lang="zh-CN" altLang="en-US">
              <a:hlinkClick r:id="rId4" action="ppaction://hlinkfile"/>
            </a:endParaRPr>
          </a:p>
          <a:p>
            <a:pPr algn="l"/>
            <a:r>
              <a:rPr lang="zh-CN" altLang="en-US">
                <a:hlinkClick r:id="rId4" action="ppaction://hlinkfile"/>
              </a:rPr>
              <a:t>http://www.ruanyifeng.com/blog/2015/12/git-cheat-sheet.html</a:t>
            </a:r>
            <a:endParaRPr lang="zh-CN" altLang="en-US">
              <a:hlinkClick r:id="rId4" action="ppaction://hlinkfile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Git远程操作详解</a:t>
            </a:r>
            <a:endParaRPr lang="zh-CN" altLang="en-US"/>
          </a:p>
          <a:p>
            <a:pPr algn="l"/>
            <a:r>
              <a:rPr lang="zh-CN" altLang="en-US">
                <a:hlinkClick r:id="rId5"/>
              </a:rPr>
              <a:t>http://www.ruanyifeng.com/blog/2014/06/git_remote.html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ym typeface="+mn-ea"/>
              </a:rPr>
              <a:t>补充说明</a:t>
            </a:r>
            <a:endParaRPr lang="zh-CN" altLang="en-US"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575" y="1026160"/>
            <a:ext cx="989266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更换git默认编辑器的修改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、命令修改：</a:t>
            </a:r>
            <a:endParaRPr lang="zh-CN" altLang="en-US"/>
          </a:p>
          <a:p>
            <a:pPr algn="l"/>
            <a:r>
              <a:rPr lang="zh-CN" altLang="en-US"/>
              <a:t>git config –global core.editor </a:t>
            </a:r>
            <a:r>
              <a:rPr lang="zh-CN" altLang="en-US">
                <a:sym typeface="+mn-ea"/>
              </a:rPr>
              <a:t>c:/Windows/notepad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、修改</a:t>
            </a:r>
            <a:r>
              <a:rPr lang="en-US" altLang="zh-CN"/>
              <a:t>git</a:t>
            </a:r>
            <a:r>
              <a:rPr lang="zh-CN" altLang="en-US"/>
              <a:t>配置信息</a:t>
            </a:r>
            <a:endParaRPr lang="zh-CN" altLang="en-US"/>
          </a:p>
          <a:p>
            <a:pPr algn="l"/>
            <a:r>
              <a:rPr lang="zh-CN" altLang="en-US"/>
              <a:t>位置：C:\Users\Administrator</a:t>
            </a:r>
            <a:r>
              <a:rPr lang="en-US" altLang="zh-CN"/>
              <a:t>\.gitconfig</a:t>
            </a:r>
            <a:endParaRPr lang="en-US" altLang="zh-CN"/>
          </a:p>
          <a:p>
            <a:pPr algn="l"/>
            <a:r>
              <a:rPr lang="zh-CN" altLang="en-US"/>
              <a:t>编辑~/.gitconfig文件。在core中添加 editor = c:/Windows/notepad[merge]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/>
              <a:t>更换</a:t>
            </a:r>
            <a:r>
              <a:rPr lang="en-US" altLang="zh-CN" b="1"/>
              <a:t>git</a:t>
            </a:r>
            <a:r>
              <a:rPr lang="zh-CN" altLang="en-US" b="1"/>
              <a:t>默认</a:t>
            </a:r>
            <a:r>
              <a:rPr lang="en-US" altLang="zh-CN" b="1"/>
              <a:t>冲突编辑器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、修改</a:t>
            </a:r>
            <a:r>
              <a:rPr lang="en-US" altLang="zh-CN"/>
              <a:t>git</a:t>
            </a:r>
            <a:r>
              <a:rPr lang="zh-CN" altLang="en-US"/>
              <a:t>配置文件</a:t>
            </a:r>
            <a:endParaRPr lang="zh-CN" altLang="en-US"/>
          </a:p>
          <a:p>
            <a:pPr algn="l"/>
            <a:r>
              <a:rPr lang="en-US" altLang="zh-CN"/>
              <a:t>[diff]</a:t>
            </a:r>
            <a:endParaRPr lang="en-US" altLang="zh-CN"/>
          </a:p>
          <a:p>
            <a:pPr algn="l"/>
            <a:r>
              <a:rPr lang="en-US" altLang="zh-CN"/>
              <a:t>tool = bc4</a:t>
            </a:r>
            <a:endParaRPr lang="en-US" altLang="zh-CN"/>
          </a:p>
          <a:p>
            <a:pPr algn="l"/>
            <a:r>
              <a:rPr lang="en-US" altLang="zh-CN"/>
              <a:t>[difftool "bc4"]</a:t>
            </a:r>
            <a:endParaRPr lang="en-US" altLang="zh-CN"/>
          </a:p>
          <a:p>
            <a:pPr algn="l"/>
            <a:r>
              <a:rPr lang="en-US" altLang="zh-CN"/>
              <a:t>cmd = \"D:/Soft/Beyond Compare 4/BCompare.exe\" \"$LOCAL\" \"$REMOTE\"</a:t>
            </a:r>
            <a:endParaRPr lang="en-US" altLang="zh-CN"/>
          </a:p>
          <a:p>
            <a:pPr algn="l"/>
            <a:r>
              <a:rPr lang="en-US" altLang="zh-CN"/>
              <a:t>[merge]</a:t>
            </a:r>
            <a:endParaRPr lang="en-US" altLang="zh-CN"/>
          </a:p>
          <a:p>
            <a:pPr algn="l"/>
            <a:r>
              <a:rPr lang="en-US" altLang="zh-CN"/>
              <a:t>tool = bc4</a:t>
            </a:r>
            <a:endParaRPr lang="en-US" altLang="zh-CN"/>
          </a:p>
          <a:p>
            <a:pPr algn="l"/>
            <a:r>
              <a:rPr lang="en-US" altLang="zh-CN"/>
              <a:t>[mergetool "bc4"]</a:t>
            </a:r>
            <a:endParaRPr lang="en-US" altLang="zh-CN"/>
          </a:p>
          <a:p>
            <a:pPr algn="l"/>
            <a:r>
              <a:rPr lang="en-US" altLang="zh-CN"/>
              <a:t>cmd = \"D:/Soft/Beyond Compare 4/BCompare.exe\" \"$LOCAL\" \"$REMOTE\" \"$BASE\" \"$MERGED\"</a:t>
            </a:r>
            <a:endParaRPr lang="en-US" altLang="zh-CN"/>
          </a:p>
          <a:p>
            <a:pPr algn="l"/>
            <a:r>
              <a:rPr lang="en-US" altLang="zh-CN"/>
              <a:t>keepBackup = false</a:t>
            </a:r>
            <a:endParaRPr lang="en-US" altLang="zh-CN"/>
          </a:p>
          <a:p>
            <a:pPr algn="l"/>
            <a:r>
              <a:rPr lang="en-US" altLang="zh-CN"/>
              <a:t>trustExitCode = false</a:t>
            </a:r>
            <a:endParaRPr lang="en-US" altLang="zh-CN"/>
          </a:p>
          <a:p>
            <a:pPr algn="l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ym typeface="+mn-ea"/>
              </a:rPr>
              <a:t>补充说明</a:t>
            </a:r>
            <a:endParaRPr lang="zh-CN" altLang="en-US"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575" y="1026160"/>
            <a:ext cx="103397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</a:t>
            </a:r>
            <a:r>
              <a:rPr lang="zh-CN" altLang="en-US"/>
              <a:t>、命令修改：</a:t>
            </a:r>
            <a:endParaRPr lang="zh-CN" altLang="en-US"/>
          </a:p>
          <a:p>
            <a:pPr algn="l"/>
            <a:r>
              <a:rPr lang="en-US" altLang="zh-CN"/>
              <a:t>https://www.cnblogs.com/outs/p/6118219.html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备注：</a:t>
            </a:r>
            <a:endParaRPr lang="zh-CN" altLang="en-US"/>
          </a:p>
          <a:p>
            <a:pPr algn="l"/>
            <a:r>
              <a:rPr lang="zh-CN" altLang="en-US"/>
              <a:t>使用Beyond Compare 作为</a:t>
            </a:r>
            <a:r>
              <a:rPr lang="en-US" altLang="zh-CN"/>
              <a:t>gi</a:t>
            </a:r>
            <a:r>
              <a:rPr lang="zh-CN" altLang="en-US"/>
              <a:t>t </a:t>
            </a:r>
            <a:r>
              <a:rPr lang="zh-CN" altLang="en-US">
                <a:sym typeface="+mn-ea"/>
              </a:rPr>
              <a:t>冲突编辑器会有版本的限制，详情请参考Beyond Compare官方帮助文档。</a:t>
            </a:r>
            <a:endParaRPr lang="zh-CN" altLang="en-US"/>
          </a:p>
          <a:p>
            <a:pPr algn="l"/>
            <a:r>
              <a:rPr lang="en-US" altLang="zh-CN">
                <a:hlinkClick r:id="rId2"/>
              </a:rPr>
              <a:t>http://www.scootersoftware.com/support.php?zz=kb_vcs#gitwindows</a:t>
            </a:r>
            <a:endParaRPr lang="en-US" altLang="zh-CN"/>
          </a:p>
          <a:p>
            <a:pPr algn="l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987925" y="2728595"/>
            <a:ext cx="2214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</a:t>
            </a:r>
            <a:endParaRPr lang="zh-CN" altLang="en-US" sz="8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658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ym typeface="+mn-ea"/>
              </a:rPr>
              <a:t>分布式跟集中式版本管控的区别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523240" y="1040765"/>
            <a:ext cx="11464290" cy="5415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集中式版本控制系统</a:t>
            </a:r>
            <a:r>
              <a:rPr lang="en-US" altLang="zh-CN" sz="2000" b="1"/>
              <a:t>:</a:t>
            </a:r>
            <a:endParaRPr lang="en-US" altLang="zh-CN"/>
          </a:p>
          <a:p>
            <a:pPr algn="l"/>
            <a:r>
              <a:rPr lang="en-US" altLang="zh-CN"/>
              <a:t>        版本库是集中存放在中央服务器的，而干活的时候，用的都是自己的电脑，所以要先从中央服务器取得最新</a:t>
            </a:r>
            <a:endParaRPr lang="en-US" altLang="zh-CN"/>
          </a:p>
          <a:p>
            <a:pPr algn="l"/>
            <a:r>
              <a:rPr lang="en-US" altLang="zh-CN"/>
              <a:t>的版本，然后开始干活，干完活了，再把自己的活推送给中央服务器。</a:t>
            </a:r>
            <a:endParaRPr lang="en-US" altLang="zh-CN"/>
          </a:p>
          <a:p>
            <a:pPr algn="l"/>
            <a:r>
              <a:rPr lang="zh-CN" altLang="en-US"/>
              <a:t>优缺点：</a:t>
            </a:r>
            <a:endParaRPr lang="zh-CN" altLang="en-US"/>
          </a:p>
          <a:p>
            <a:pPr algn="l"/>
            <a:r>
              <a:rPr lang="zh-CN" altLang="en-US"/>
              <a:t>优点：</a:t>
            </a:r>
            <a:endParaRPr lang="zh-CN" altLang="en-US"/>
          </a:p>
          <a:p>
            <a:pPr algn="l"/>
            <a:r>
              <a:rPr lang="zh-CN" altLang="en-US"/>
              <a:t>在本地不用初始化太多东西就能开始工作，并且当代码更改量很大后，不太占用本地空间。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缺点：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、必须要联网（在同一局域网内不用联网）。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、中央服务器出现问题时，版本库就不能使用了，可能就会影响其他人干活。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 b="1"/>
              <a:t>分布式版本控制系统：</a:t>
            </a:r>
            <a:endParaRPr lang="zh-CN" altLang="en-US"/>
          </a:p>
          <a:p>
            <a:pPr algn="l"/>
            <a:r>
              <a:rPr lang="zh-CN" altLang="en-US"/>
              <a:t>      分布式版本控制系统根本没有“中央服务器”，每个人的电脑上都是一个完整的版本库，这样，你工作的时候</a:t>
            </a:r>
            <a:endParaRPr lang="zh-CN" altLang="en-US"/>
          </a:p>
          <a:p>
            <a:pPr algn="l"/>
            <a:r>
              <a:rPr lang="zh-CN" altLang="en-US"/>
              <a:t>，就不需要联网了，因为版本库就在你自己的电脑上。</a:t>
            </a:r>
            <a:endParaRPr lang="zh-CN" altLang="en-US"/>
          </a:p>
          <a:p>
            <a:pPr algn="l"/>
            <a:r>
              <a:rPr lang="zh-CN" altLang="en-US"/>
              <a:t>优缺点：</a:t>
            </a:r>
            <a:endParaRPr lang="zh-CN" altLang="en-US"/>
          </a:p>
          <a:p>
            <a:pPr algn="l"/>
            <a:r>
              <a:rPr lang="zh-CN" altLang="en-US"/>
              <a:t>优点：</a:t>
            </a:r>
            <a:endParaRPr lang="zh-CN" altLang="en-US"/>
          </a:p>
          <a:p>
            <a:pPr algn="l"/>
            <a:r>
              <a:rPr lang="zh-CN" altLang="en-US"/>
              <a:t>1．适合分布式开发，每一个个体都可以作为服务器。每一次Clone就是从服务器上pull到了所有的内容，包括版本</a:t>
            </a:r>
            <a:endParaRPr lang="zh-CN" altLang="en-US"/>
          </a:p>
          <a:p>
            <a:pPr algn="l"/>
            <a:r>
              <a:rPr lang="zh-CN" altLang="en-US"/>
              <a:t>信息。</a:t>
            </a:r>
            <a:endParaRPr lang="zh-CN" altLang="en-US"/>
          </a:p>
          <a:p>
            <a:pPr algn="l"/>
            <a:r>
              <a:rPr lang="zh-CN" altLang="en-US"/>
              <a:t>2．公共服务器压力和数据量都不会太大。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658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ym typeface="+mn-ea"/>
              </a:rPr>
              <a:t>分布式跟集中式版本管控的区别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576580" y="1040765"/>
            <a:ext cx="1127125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3．速度快、灵活，分支之间可以任意切换。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4．任意两个开发者之间可以很容易的解决冲突，并且单机上就可以进行分支合并。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5．离线工作，不影响本地代码编写，等有网络连接以后可以再上传代码，并且在本地可以根据不同的需要，本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地新建自己的分支。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缺点：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、学习周期相对而言比较长。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、不符合常规思维。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、代码保密性差，一旦开发者把整个库克隆下来就可以完全公开所有代码和版本信息。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3472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sym typeface="+mn-ea"/>
              </a:rPr>
              <a:t>为什么要使用</a:t>
            </a:r>
            <a:r>
              <a:rPr lang="en-US" altLang="zh-CN" sz="3600">
                <a:sym typeface="+mn-ea"/>
              </a:rPr>
              <a:t>Git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78485" y="1188085"/>
            <a:ext cx="1120076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Git是一款免费、开源的分布式版本控制系统，用于敏捷高效地处理任何或小或大的项目。作为一个开源的分布</a:t>
            </a:r>
            <a:endParaRPr lang="zh-CN" altLang="en-US"/>
          </a:p>
          <a:p>
            <a:pPr algn="l"/>
            <a:r>
              <a:rPr lang="zh-CN" altLang="en-US"/>
              <a:t>式版本控制系统，可以有效、高速的处理从很小到非常大的项目版本管理。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总的来说：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、灵活性高。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、独立性好。（开发者之间有自己的代码库，开发者不相互影响）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、更少的</a:t>
            </a:r>
            <a:r>
              <a:rPr lang="en-US" altLang="zh-CN"/>
              <a:t>“</a:t>
            </a:r>
            <a:r>
              <a:rPr lang="zh-CN" altLang="en-US"/>
              <a:t>仓库污染</a:t>
            </a:r>
            <a:r>
              <a:rPr lang="en-US" altLang="zh-CN"/>
              <a:t>”</a:t>
            </a:r>
            <a:r>
              <a:rPr lang="zh-CN" altLang="en-US"/>
              <a:t>。（每个工程只会有一个</a:t>
            </a:r>
            <a:r>
              <a:rPr lang="en-US" altLang="zh-CN"/>
              <a:t>.git </a:t>
            </a:r>
            <a:r>
              <a:rPr lang="zh-CN" altLang="en-US"/>
              <a:t>目录）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、比较合并性能好。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、内容完整性好。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2100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的简介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76580" y="1450975"/>
            <a:ext cx="1140015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Git --- The stupid content tracker, 傻瓜内容跟踪器。Linus Torvalds 是这样给我们介绍 Git 的。</a:t>
            </a:r>
            <a:endParaRPr lang="zh-CN" altLang="en-US"/>
          </a:p>
          <a:p>
            <a:pPr algn="l"/>
            <a:r>
              <a:rPr lang="zh-CN" altLang="en-US"/>
              <a:t>Git 是用于 Linux内核开发的版本控制工具。与常用的版本控制工具 CVS, Subversion 等不同，它采用了分布式版本</a:t>
            </a:r>
            <a:endParaRPr lang="zh-CN" altLang="en-US"/>
          </a:p>
          <a:p>
            <a:pPr algn="l"/>
            <a:r>
              <a:rPr lang="zh-CN" altLang="en-US"/>
              <a:t>库的方式，不必服务器端软件支持（wingeddevil注：这得分是用什么样的服务端，使用http协议或者git协议等不</a:t>
            </a:r>
            <a:endParaRPr lang="zh-CN" altLang="en-US"/>
          </a:p>
          <a:p>
            <a:pPr algn="l"/>
            <a:r>
              <a:rPr lang="zh-CN" altLang="en-US"/>
              <a:t>太一样。并且在push和pull的时候和服务器端还是有交互的。），使源代码的发布和交流极其方便。 Git 的速度</a:t>
            </a:r>
            <a:endParaRPr lang="zh-CN" altLang="en-US"/>
          </a:p>
          <a:p>
            <a:pPr algn="l"/>
            <a:r>
              <a:rPr lang="zh-CN" altLang="en-US"/>
              <a:t>很快，这对于诸如 Linux kernel 这样的大项目来说自然很重要。 Git 最为出色的是它的合并跟踪（merge tracing）</a:t>
            </a:r>
            <a:endParaRPr lang="zh-CN" altLang="en-US"/>
          </a:p>
          <a:p>
            <a:pPr algn="l"/>
            <a:r>
              <a:rPr lang="zh-CN" altLang="en-US"/>
              <a:t>能力。</a:t>
            </a:r>
            <a:endParaRPr lang="zh-CN" altLang="en-US"/>
          </a:p>
          <a:p>
            <a:pPr algn="l"/>
            <a:r>
              <a:rPr lang="zh-CN" altLang="en-US"/>
              <a:t>实际上内核开发团队决定开始开发和使用 Git 来作为内核开发的版本控制系统的时候，世界开源社群的反对声音</a:t>
            </a:r>
            <a:endParaRPr lang="zh-CN" altLang="en-US"/>
          </a:p>
          <a:p>
            <a:pPr algn="l"/>
            <a:r>
              <a:rPr lang="zh-CN" altLang="en-US"/>
              <a:t>不少，最大的理由是 Git 太艰涩难懂，从 Git 的内部工作机制来说，的确是这样。但是随着开发的深入，Git 的正</a:t>
            </a:r>
            <a:endParaRPr lang="zh-CN" altLang="en-US"/>
          </a:p>
          <a:p>
            <a:pPr algn="l"/>
            <a:r>
              <a:rPr lang="zh-CN" altLang="en-US"/>
              <a:t>常使用都由一些友好的脚本命令来执行，使 Git 变得非常好用，即使是用来管理我们自己的开发项目，Git 都是一</a:t>
            </a:r>
            <a:endParaRPr lang="zh-CN" altLang="en-US"/>
          </a:p>
          <a:p>
            <a:pPr algn="l"/>
            <a:r>
              <a:rPr lang="zh-CN" altLang="en-US"/>
              <a:t>个友好，有力的工具。现在，越来越多的著名项目采用 Git 来管理项目开发.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0990"/>
            <a:ext cx="3014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的基本流程</a:t>
            </a:r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0" y="928370"/>
            <a:ext cx="7655560" cy="5732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1485" y="3093085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每台机器都可以</a:t>
            </a:r>
            <a:endParaRPr lang="zh-CN" altLang="en-US"/>
          </a:p>
          <a:p>
            <a:pPr algn="l"/>
            <a:r>
              <a:rPr lang="zh-CN" altLang="en-US"/>
              <a:t>基于远程中心服务</a:t>
            </a:r>
            <a:endParaRPr lang="zh-CN" altLang="en-US"/>
          </a:p>
          <a:p>
            <a:pPr algn="l"/>
            <a:r>
              <a:rPr lang="zh-CN" altLang="en-US"/>
              <a:t>器拥有自己的版本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562860" y="3277870"/>
            <a:ext cx="761365" cy="341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5481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96900" y="1058545"/>
            <a:ext cx="98475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Git可以在Linux、Unix、Mac和Windows这几大平台上正常运行</a:t>
            </a:r>
            <a:r>
              <a:rPr lang="zh-CN"/>
              <a:t>。</a:t>
            </a:r>
            <a:endParaRPr lang="zh-CN"/>
          </a:p>
          <a:p>
            <a:pPr algn="l"/>
            <a:r>
              <a:rPr lang="zh-CN"/>
              <a:t>主要讲解在</a:t>
            </a:r>
            <a:r>
              <a:rPr>
                <a:sym typeface="+mn-ea"/>
              </a:rPr>
              <a:t>Windows</a:t>
            </a:r>
            <a:r>
              <a:rPr lang="zh-CN">
                <a:sym typeface="+mn-ea"/>
              </a:rPr>
              <a:t>上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的安装跟使用。</a:t>
            </a:r>
            <a:endParaRPr lang="zh-CN" altLang="en-US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的安装：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  <a:hlinkClick r:id="rId2" action="ppaction://hlinkfile"/>
              </a:rPr>
              <a:t>下载安装程式</a:t>
            </a:r>
            <a:r>
              <a:rPr lang="en-US" altLang="zh-CN">
                <a:sym typeface="+mn-ea"/>
              </a:rPr>
              <a:t>-----</a:t>
            </a:r>
            <a:r>
              <a:rPr lang="zh-CN" altLang="en-US">
                <a:sym typeface="+mn-ea"/>
              </a:rPr>
              <a:t>》验证安装</a:t>
            </a:r>
            <a:r>
              <a:rPr lang="en-US" altLang="zh-CN">
                <a:sym typeface="+mn-ea"/>
              </a:rPr>
              <a:t>-----</a:t>
            </a:r>
            <a:r>
              <a:rPr lang="zh-CN" altLang="en-US">
                <a:sym typeface="+mn-ea"/>
              </a:rPr>
              <a:t>》设置（用户名跟邮箱）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备注：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验证安装成功步骤：开始菜单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》</a:t>
            </a:r>
            <a:r>
              <a:rPr lang="en-US" altLang="zh-CN">
                <a:sym typeface="+mn-ea"/>
              </a:rPr>
              <a:t>Git----</a:t>
            </a:r>
            <a:r>
              <a:rPr lang="zh-CN" altLang="en-US">
                <a:sym typeface="+mn-ea"/>
              </a:rPr>
              <a:t>》点击</a:t>
            </a:r>
            <a:r>
              <a:rPr lang="en-US" altLang="zh-CN">
                <a:sym typeface="+mn-ea"/>
              </a:rPr>
              <a:t>Git Bash-----</a:t>
            </a:r>
            <a:r>
              <a:rPr lang="zh-CN" altLang="en-US">
                <a:sym typeface="+mn-ea"/>
              </a:rPr>
              <a:t>》弹出窗口（类似命令行窗体：</a:t>
            </a:r>
            <a:r>
              <a:rPr lang="en-US" altLang="zh-CN">
                <a:sym typeface="+mn-ea"/>
              </a:rPr>
              <a:t>cmd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05" y="3390900"/>
            <a:ext cx="345694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506470"/>
            <a:ext cx="1834515" cy="151384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521200" y="4088130"/>
            <a:ext cx="979170" cy="24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6590" y="5472430"/>
            <a:ext cx="112452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Git是分布式版本控制系统，所以，每个机器都必须自报家门：你的名字和Email地址。</a:t>
            </a:r>
            <a:r>
              <a:rPr lang="en-US" altLang="zh-CN"/>
              <a:t>(Git Bash</a:t>
            </a:r>
            <a:r>
              <a:rPr lang="zh-CN" altLang="en-US"/>
              <a:t>上输入以下命令</a:t>
            </a:r>
            <a:r>
              <a:rPr lang="en-US" altLang="zh-CN"/>
              <a:t>)</a:t>
            </a:r>
            <a:endParaRPr lang="zh-CN" altLang="en-US"/>
          </a:p>
          <a:p>
            <a:pPr algn="l"/>
            <a:r>
              <a:rPr lang="zh-CN" altLang="en-US"/>
              <a:t>git config --global user.name "Your Name"</a:t>
            </a:r>
            <a:endParaRPr lang="zh-CN" altLang="en-US"/>
          </a:p>
          <a:p>
            <a:pPr algn="l"/>
            <a:r>
              <a:rPr lang="zh-CN" altLang="en-US"/>
              <a:t>git config --global user.email "email@example.com"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微信图片_2018051708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0665" y="635"/>
            <a:ext cx="2829560" cy="85725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76580" y="842645"/>
            <a:ext cx="1139317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1485" y="309245"/>
            <a:ext cx="5481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ym typeface="+mn-ea"/>
              </a:rPr>
              <a:t>Git</a:t>
            </a:r>
            <a:r>
              <a:rPr lang="zh-CN" altLang="en-US" sz="3600">
                <a:sym typeface="+mn-ea"/>
              </a:rPr>
              <a:t>的安装与使用</a:t>
            </a:r>
            <a:r>
              <a:rPr lang="en-US" altLang="zh-CN" sz="3600">
                <a:sym typeface="+mn-ea"/>
              </a:rPr>
              <a:t>(Windows)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93725" y="1286510"/>
            <a:ext cx="4183380" cy="4554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Git</a:t>
            </a:r>
            <a:r>
              <a:rPr lang="zh-CN" altLang="en-US" sz="2000" b="1"/>
              <a:t>使用目录：</a:t>
            </a:r>
            <a:endParaRPr lang="zh-CN" altLang="en-US" sz="2000" b="1"/>
          </a:p>
          <a:p>
            <a:pPr algn="l"/>
            <a:endParaRPr lang="zh-CN" altLang="en-US"/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>
                <a:sym typeface="+mn-ea"/>
              </a:rPr>
              <a:t>创建版本库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/>
              <a:t>版本库管理</a:t>
            </a:r>
            <a:endParaRPr lang="zh-CN" altLang="en-US"/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文件版本管理</a:t>
            </a:r>
            <a:endParaRPr lang="zh-CN" altLang="en-US"/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zh-CN" altLang="en-US">
                <a:sym typeface="+mn-ea"/>
              </a:rPr>
              <a:t>工作区跟暂存区（理解、掌握）</a:t>
            </a:r>
            <a:endParaRPr lang="zh-CN" altLang="en-US"/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zh-CN" altLang="en-US"/>
              <a:t>文件管理（修改、撤销、删除）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/>
              <a:t>远程仓库</a:t>
            </a:r>
            <a:endParaRPr lang="zh-CN" altLang="en-US"/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/>
              <a:t>添加远程库</a:t>
            </a:r>
            <a:endParaRPr lang="zh-CN" altLang="en-US"/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>
                <a:sym typeface="+mn-ea"/>
              </a:rPr>
              <a:t>SSH</a:t>
            </a:r>
            <a:r>
              <a:rPr lang="zh-CN" altLang="en-US">
                <a:sym typeface="+mn-ea"/>
              </a:rPr>
              <a:t>密钥</a:t>
            </a:r>
            <a:endParaRPr lang="zh-CN" altLang="en-US"/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/>
              <a:t>Clone</a:t>
            </a:r>
            <a:r>
              <a:rPr lang="zh-CN" altLang="en-US"/>
              <a:t>（从远程库克隆项目）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/>
              <a:t>分支管理</a:t>
            </a:r>
            <a:endParaRPr lang="zh-CN" altLang="en-US"/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zh-CN" altLang="en-US"/>
              <a:t>创建跟合并</a:t>
            </a:r>
            <a:endParaRPr lang="zh-CN" altLang="en-US"/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zh-CN" altLang="en-US"/>
              <a:t>解决冲突（方案）</a:t>
            </a:r>
            <a:endParaRPr lang="zh-CN" altLang="en-US"/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zh-CN" altLang="en-US"/>
              <a:t>分支管理策略</a:t>
            </a:r>
            <a:endParaRPr lang="zh-CN" altLang="en-US"/>
          </a:p>
          <a:p>
            <a:pPr marL="800100" lvl="1" indent="-342900" algn="l">
              <a:buFont typeface="Wingdings" panose="05000000000000000000" charset="0"/>
              <a:buAutoNum type="arabicPeriod"/>
            </a:pPr>
            <a:r>
              <a:rPr lang="zh-CN" altLang="en-US"/>
              <a:t>多人协作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5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7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8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9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0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5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7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8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6119</Words>
  <Application>WPS 演示</Application>
  <PresentationFormat>宽屏</PresentationFormat>
  <Paragraphs>373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81</cp:revision>
  <dcterms:created xsi:type="dcterms:W3CDTF">2018-05-17T01:39:00Z</dcterms:created>
  <dcterms:modified xsi:type="dcterms:W3CDTF">2018-05-22T00:26:30Z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