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34" r:id="rId4"/>
    <p:sldId id="335" r:id="rId5"/>
    <p:sldId id="415" r:id="rId6"/>
    <p:sldId id="419" r:id="rId7"/>
    <p:sldId id="423" r:id="rId8"/>
    <p:sldId id="421" r:id="rId9"/>
    <p:sldId id="424" r:id="rId10"/>
    <p:sldId id="426" r:id="rId11"/>
    <p:sldId id="336" r:id="rId12"/>
    <p:sldId id="339" r:id="rId13"/>
    <p:sldId id="345" r:id="rId14"/>
    <p:sldId id="350" r:id="rId15"/>
    <p:sldId id="351" r:id="rId16"/>
    <p:sldId id="354" r:id="rId17"/>
    <p:sldId id="356" r:id="rId18"/>
    <p:sldId id="357" r:id="rId19"/>
    <p:sldId id="358" r:id="rId20"/>
    <p:sldId id="359" r:id="rId21"/>
    <p:sldId id="360" r:id="rId22"/>
    <p:sldId id="355" r:id="rId23"/>
    <p:sldId id="363" r:id="rId24"/>
    <p:sldId id="364" r:id="rId25"/>
    <p:sldId id="365" r:id="rId26"/>
    <p:sldId id="381" r:id="rId27"/>
    <p:sldId id="382" r:id="rId28"/>
    <p:sldId id="338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362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99FF66"/>
    <a:srgbClr val="FF0066"/>
    <a:srgbClr val="FFFFFF"/>
    <a:srgbClr val="FF6600"/>
    <a:srgbClr val="2C4466"/>
    <a:srgbClr val="9FA6AA"/>
    <a:srgbClr val="BFC3C7"/>
    <a:srgbClr val="CCC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0380" autoAdjust="0"/>
  </p:normalViewPr>
  <p:slideViewPr>
    <p:cSldViewPr snapToGrid="0">
      <p:cViewPr varScale="1">
        <p:scale>
          <a:sx n="87" d="100"/>
          <a:sy n="87" d="100"/>
        </p:scale>
        <p:origin x="11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>
            <a:fillRect/>
          </a:stretch>
        </p:blipFill>
        <p:spPr>
          <a:xfrm>
            <a:off x="-31928" y="0"/>
            <a:ext cx="9175928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31927" y="0"/>
            <a:ext cx="9175927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>
            <a:fillRect/>
          </a:stretch>
        </p:blipFill>
        <p:spPr>
          <a:xfrm>
            <a:off x="-54553" y="-21304"/>
            <a:ext cx="9187240" cy="6860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>
            <a:fillRect/>
          </a:stretch>
        </p:blipFill>
        <p:spPr>
          <a:xfrm>
            <a:off x="0" y="4254500"/>
            <a:ext cx="9144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9144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140391" y="2879271"/>
            <a:ext cx="28632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ReserveHub</a:t>
            </a:r>
            <a:endParaRPr lang="en-US" altLang="zh-CN" sz="4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4214725" y="2292641"/>
            <a:ext cx="714551" cy="409109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sp>
        <p:nvSpPr>
          <p:cNvPr id="20" name="文本框 19"/>
          <p:cNvSpPr txBox="1"/>
          <p:nvPr/>
        </p:nvSpPr>
        <p:spPr>
          <a:xfrm>
            <a:off x="4417057" y="4849363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5946" y="4404360"/>
            <a:ext cx="72008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                                                     1552215 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田甘迅  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>
            <a:endCxn id="12" idx="1"/>
          </p:cNvCxnSpPr>
          <p:nvPr/>
        </p:nvCxnSpPr>
        <p:spPr>
          <a:xfrm flipV="1">
            <a:off x="-536636" y="3232693"/>
            <a:ext cx="3676521" cy="22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2" idx="3"/>
          </p:cNvCxnSpPr>
          <p:nvPr/>
        </p:nvCxnSpPr>
        <p:spPr>
          <a:xfrm>
            <a:off x="6003477" y="3232693"/>
            <a:ext cx="3621970" cy="22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2941857" y="2416149"/>
            <a:ext cx="5438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47265" y="2135061"/>
            <a:ext cx="2591588" cy="553998"/>
            <a:chOff x="3510274" y="1955994"/>
            <a:chExt cx="2591588" cy="553998"/>
          </a:xfrm>
        </p:grpSpPr>
        <p:sp>
          <p:nvSpPr>
            <p:cNvPr id="19" name="矩形 18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1481150" y="2697236"/>
            <a:ext cx="4745787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Navigation Design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User Interface Design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6072" y="594011"/>
            <a:ext cx="653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2734" y="317012"/>
            <a:ext cx="2591588" cy="553998"/>
            <a:chOff x="3510274" y="1955994"/>
            <a:chExt cx="2591588" cy="553998"/>
          </a:xfrm>
        </p:grpSpPr>
        <p:sp>
          <p:nvSpPr>
            <p:cNvPr id="21" name="矩形 2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0984" y="1097754"/>
            <a:ext cx="62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Navigation Design —— the global structure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32328" y="1899385"/>
            <a:ext cx="2730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conception: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deep hierarchy may reduce the usability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3108" y="2063161"/>
            <a:ext cx="4317023" cy="38946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55578" y="2063161"/>
            <a:ext cx="1837591" cy="3827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6072" y="594011"/>
            <a:ext cx="653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2734" y="317012"/>
            <a:ext cx="2591588" cy="553998"/>
            <a:chOff x="3510274" y="1955994"/>
            <a:chExt cx="2591588" cy="553998"/>
          </a:xfrm>
        </p:grpSpPr>
        <p:sp>
          <p:nvSpPr>
            <p:cNvPr id="21" name="矩形 2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0984" y="1097754"/>
            <a:ext cx="62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Navigation Design —— the global structure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6989" y="2145323"/>
            <a:ext cx="4380137" cy="393016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311595" y="2274699"/>
            <a:ext cx="1230923" cy="38007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32328" y="1899385"/>
            <a:ext cx="2730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version: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the structure and remove the redundant page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79189" y="3718787"/>
            <a:ext cx="2015133" cy="2085839"/>
            <a:chOff x="3573022" y="4134719"/>
            <a:chExt cx="2015133" cy="208583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022" y="4134719"/>
              <a:ext cx="2015133" cy="208583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656899" y="5934808"/>
              <a:ext cx="1847378" cy="285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6072" y="594011"/>
            <a:ext cx="653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2734" y="317012"/>
            <a:ext cx="2591588" cy="553998"/>
            <a:chOff x="3510274" y="1955994"/>
            <a:chExt cx="2591588" cy="553998"/>
          </a:xfrm>
        </p:grpSpPr>
        <p:sp>
          <p:nvSpPr>
            <p:cNvPr id="21" name="矩形 2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0984" y="1089424"/>
            <a:ext cx="62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User Interface Design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97574" y="1812538"/>
            <a:ext cx="32842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CN" sz="2400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shown the availability of operations that can be performed next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2305" y="1233932"/>
            <a:ext cx="3314987" cy="464860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7794429" y="1596538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794429" y="2028538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033847" y="3533179"/>
            <a:ext cx="760582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11442" y="5413524"/>
            <a:ext cx="3269105" cy="469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16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6072" y="594011"/>
            <a:ext cx="653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2734" y="317012"/>
            <a:ext cx="2591588" cy="553998"/>
            <a:chOff x="3510274" y="1955994"/>
            <a:chExt cx="2591588" cy="553998"/>
          </a:xfrm>
        </p:grpSpPr>
        <p:sp>
          <p:nvSpPr>
            <p:cNvPr id="21" name="矩形 2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0984" y="1089424"/>
            <a:ext cx="62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User Interface Design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97574" y="1812538"/>
            <a:ext cx="32842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CN" sz="2400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shown the availability of operations that can be performed next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7111" y="1233932"/>
            <a:ext cx="3322608" cy="4602879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7780289" y="1596538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776134" y="4835769"/>
            <a:ext cx="1466405" cy="5132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860083" y="5413524"/>
            <a:ext cx="3269105" cy="4579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6072" y="594011"/>
            <a:ext cx="653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2734" y="317012"/>
            <a:ext cx="2591588" cy="553998"/>
            <a:chOff x="3510274" y="1955994"/>
            <a:chExt cx="2591588" cy="553998"/>
          </a:xfrm>
        </p:grpSpPr>
        <p:sp>
          <p:nvSpPr>
            <p:cNvPr id="21" name="矩形 2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0984" y="1089424"/>
            <a:ext cx="62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User Interface Design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97574" y="1812538"/>
            <a:ext cx="32842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Honesty:</a:t>
            </a:r>
            <a:endParaRPr lang="en-US" altLang="zh-CN" sz="24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 observable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informative account of change</a:t>
            </a:r>
            <a:br>
              <a:rPr lang="en-US" altLang="zh-CN" sz="2400" dirty="0"/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6134" y="1233932"/>
            <a:ext cx="3314987" cy="4648603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4998475" y="3267076"/>
            <a:ext cx="360000" cy="36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253627" y="3267076"/>
            <a:ext cx="360000" cy="36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6072" y="594011"/>
            <a:ext cx="653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2734" y="317012"/>
            <a:ext cx="2591588" cy="553998"/>
            <a:chOff x="3510274" y="1955994"/>
            <a:chExt cx="2591588" cy="553998"/>
          </a:xfrm>
        </p:grpSpPr>
        <p:sp>
          <p:nvSpPr>
            <p:cNvPr id="21" name="矩形 2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0984" y="1089424"/>
            <a:ext cx="62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User Interface Design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97574" y="1812538"/>
            <a:ext cx="32842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Honesty:</a:t>
            </a:r>
            <a:endParaRPr lang="en-US" altLang="zh-CN" sz="24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 observable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informative account of change</a:t>
            </a:r>
            <a:br>
              <a:rPr lang="en-US" altLang="zh-CN" sz="2400" dirty="0"/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6134" y="1233932"/>
            <a:ext cx="3322608" cy="460287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76134" y="1616458"/>
            <a:ext cx="3322608" cy="8278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6072" y="594011"/>
            <a:ext cx="653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2734" y="317012"/>
            <a:ext cx="2591588" cy="553998"/>
            <a:chOff x="3510274" y="1955994"/>
            <a:chExt cx="2591588" cy="553998"/>
          </a:xfrm>
        </p:grpSpPr>
        <p:sp>
          <p:nvSpPr>
            <p:cNvPr id="21" name="矩形 2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0984" y="1089424"/>
            <a:ext cx="62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User Interface Design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97574" y="1812538"/>
            <a:ext cx="33608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Recoverability:</a:t>
            </a:r>
            <a:endParaRPr lang="en-US" altLang="zh-CN" sz="24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offered clear instructions to enable them to recover once an error has been recognized</a:t>
            </a:r>
            <a:br>
              <a:rPr lang="en-US" altLang="zh-CN" sz="2400" dirty="0"/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4665" y="1233932"/>
            <a:ext cx="3322608" cy="43361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6072" y="594011"/>
            <a:ext cx="653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2734" y="317012"/>
            <a:ext cx="2591588" cy="553998"/>
            <a:chOff x="3510274" y="1955994"/>
            <a:chExt cx="2591588" cy="553998"/>
          </a:xfrm>
        </p:grpSpPr>
        <p:sp>
          <p:nvSpPr>
            <p:cNvPr id="21" name="矩形 2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0984" y="1089424"/>
            <a:ext cx="62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User Interface Design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97574" y="1812538"/>
            <a:ext cx="33608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Recoverability:</a:t>
            </a:r>
            <a:endParaRPr lang="en-US" altLang="zh-CN" sz="24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offered clear instructions to enable them to recover once an error has been recognized</a:t>
            </a:r>
            <a:br>
              <a:rPr lang="en-US" altLang="zh-CN" sz="2400" dirty="0"/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2724" y="1233932"/>
            <a:ext cx="3337849" cy="423708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6072" y="594011"/>
            <a:ext cx="653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2734" y="317012"/>
            <a:ext cx="2591588" cy="553998"/>
            <a:chOff x="3510274" y="1955994"/>
            <a:chExt cx="2591588" cy="553998"/>
          </a:xfrm>
        </p:grpSpPr>
        <p:sp>
          <p:nvSpPr>
            <p:cNvPr id="21" name="矩形 2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0984" y="1089424"/>
            <a:ext cx="62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User Interface Design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97574" y="1812538"/>
            <a:ext cx="32842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Alignment:</a:t>
            </a:r>
            <a:endParaRPr lang="en-US" altLang="zh-CN" sz="24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each part of the text to the left.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 one visual starting point.</a:t>
            </a:r>
            <a:endParaRPr lang="en-US" altLang="zh-CN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6134" y="1233932"/>
            <a:ext cx="3307367" cy="432853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5829300" y="1011115"/>
            <a:ext cx="35169" cy="4551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833273" y="1011115"/>
            <a:ext cx="35169" cy="4551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2606019" y="1425098"/>
            <a:ext cx="3877407" cy="496046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1" name="矩形 30"/>
          <p:cNvSpPr/>
          <p:nvPr/>
        </p:nvSpPr>
        <p:spPr>
          <a:xfrm>
            <a:off x="3295823" y="309490"/>
            <a:ext cx="2497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60804" y="1958876"/>
            <a:ext cx="2591588" cy="553998"/>
            <a:chOff x="3510274" y="1955994"/>
            <a:chExt cx="2591588" cy="553998"/>
          </a:xfrm>
        </p:grpSpPr>
        <p:sp>
          <p:nvSpPr>
            <p:cNvPr id="76" name="矩形 75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Background</a:t>
              </a:r>
              <a:endParaRPr lang="en-US" altLang="zh-CN" sz="24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3360804" y="3332039"/>
            <a:ext cx="2591588" cy="553998"/>
            <a:chOff x="3510274" y="1955994"/>
            <a:chExt cx="2591588" cy="553998"/>
          </a:xfrm>
        </p:grpSpPr>
        <p:sp>
          <p:nvSpPr>
            <p:cNvPr id="26" name="矩形 25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3360804" y="4704585"/>
            <a:ext cx="2591588" cy="553085"/>
            <a:chOff x="3510274" y="1956451"/>
            <a:chExt cx="2591588" cy="553085"/>
          </a:xfrm>
        </p:grpSpPr>
        <p:sp>
          <p:nvSpPr>
            <p:cNvPr id="37" name="矩形 36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Evaluation</a:t>
              </a:r>
              <a:endParaRPr lang="en-US" altLang="zh-CN" sz="24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510274" y="1956451"/>
              <a:ext cx="649681" cy="553085"/>
              <a:chOff x="960745" y="2891090"/>
              <a:chExt cx="866241" cy="737447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60745" y="2891090"/>
                <a:ext cx="866241" cy="73744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6072" y="594011"/>
            <a:ext cx="653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2734" y="317012"/>
            <a:ext cx="2591588" cy="553998"/>
            <a:chOff x="3510274" y="1955994"/>
            <a:chExt cx="2591588" cy="553998"/>
          </a:xfrm>
        </p:grpSpPr>
        <p:sp>
          <p:nvSpPr>
            <p:cNvPr id="21" name="矩形 2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0984" y="1089424"/>
            <a:ext cx="62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User Interface Design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97574" y="1812538"/>
            <a:ext cx="355684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</a:t>
            </a:r>
            <a:endParaRPr lang="en-US" altLang="zh-CN" sz="24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website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prominent, to increase the navigability of the web site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5560" y="1233932"/>
            <a:ext cx="3314987" cy="46486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6072" y="594011"/>
            <a:ext cx="653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2734" y="317012"/>
            <a:ext cx="2591588" cy="553998"/>
            <a:chOff x="3510274" y="1955994"/>
            <a:chExt cx="2591588" cy="553998"/>
          </a:xfrm>
        </p:grpSpPr>
        <p:sp>
          <p:nvSpPr>
            <p:cNvPr id="21" name="矩形 2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0984" y="1089424"/>
            <a:ext cx="62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User Interface Design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97574" y="1812538"/>
            <a:ext cx="3284279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</a:t>
            </a:r>
            <a:endParaRPr lang="en-US" altLang="zh-CN" sz="24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Wechat</a:t>
            </a:r>
            <a:endParaRPr lang="en-US" altLang="zh-CN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bring us a distinct but not abrupt feeling ,and makes us feel relax.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34" y="1233932"/>
            <a:ext cx="3314987" cy="9501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33" y="2513270"/>
            <a:ext cx="3314987" cy="36426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6072" y="594011"/>
            <a:ext cx="653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2734" y="317012"/>
            <a:ext cx="2591588" cy="553998"/>
            <a:chOff x="3510274" y="1955994"/>
            <a:chExt cx="2591588" cy="553998"/>
          </a:xfrm>
        </p:grpSpPr>
        <p:sp>
          <p:nvSpPr>
            <p:cNvPr id="21" name="矩形 2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0984" y="1089424"/>
            <a:ext cx="62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User Interface Design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97574" y="1812538"/>
            <a:ext cx="35216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</a:t>
            </a:r>
            <a:endParaRPr lang="en-US" altLang="zh-CN" sz="24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light stop and green light go---unimpeded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answer key on the cell phone is green, while the hanging key is red. 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Green means this site can be booked at this time.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6134" y="1233932"/>
            <a:ext cx="3409523" cy="420850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6072" y="594011"/>
            <a:ext cx="653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2734" y="317012"/>
            <a:ext cx="2591588" cy="553998"/>
            <a:chOff x="3510274" y="1955994"/>
            <a:chExt cx="2591588" cy="553998"/>
          </a:xfrm>
        </p:grpSpPr>
        <p:sp>
          <p:nvSpPr>
            <p:cNvPr id="21" name="矩形 2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0984" y="1089424"/>
            <a:ext cx="62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User Interface Design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97574" y="1812538"/>
            <a:ext cx="35216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bar:</a:t>
            </a:r>
            <a:endParaRPr lang="en-US" altLang="zh-CN" sz="24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Stadium : little selectable items and simple type for operation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Time: many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electable items and for the cleanliness of the interface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32" y="1340088"/>
            <a:ext cx="3418297" cy="91233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26" y="2835623"/>
            <a:ext cx="3403803" cy="210881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6072" y="594011"/>
            <a:ext cx="653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2734" y="317012"/>
            <a:ext cx="2591588" cy="553998"/>
            <a:chOff x="3510274" y="1955994"/>
            <a:chExt cx="2591588" cy="553998"/>
          </a:xfrm>
        </p:grpSpPr>
        <p:sp>
          <p:nvSpPr>
            <p:cNvPr id="21" name="矩形 2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0984" y="1089424"/>
            <a:ext cx="62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User Interface Design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83007" y="1816828"/>
            <a:ext cx="29325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  <a:endParaRPr lang="en-US" altLang="zh-CN" sz="24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venue information before make a reservation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07066" y="2047628"/>
            <a:ext cx="2162420" cy="3187965"/>
            <a:chOff x="3907066" y="2047628"/>
            <a:chExt cx="2162420" cy="3187965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066" y="2047628"/>
              <a:ext cx="2162420" cy="318796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88276" y="3930162"/>
              <a:ext cx="260732" cy="2637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49200" y="2046501"/>
            <a:ext cx="2135339" cy="3148040"/>
            <a:chOff x="6349200" y="2046501"/>
            <a:chExt cx="2135339" cy="314804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9200" y="2046501"/>
              <a:ext cx="2135339" cy="3148040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6781832" y="4470382"/>
              <a:ext cx="785339" cy="2901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6072" y="594011"/>
            <a:ext cx="653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2734" y="317012"/>
            <a:ext cx="2591588" cy="553998"/>
            <a:chOff x="3510274" y="1955994"/>
            <a:chExt cx="2591588" cy="553998"/>
          </a:xfrm>
        </p:grpSpPr>
        <p:sp>
          <p:nvSpPr>
            <p:cNvPr id="21" name="矩形 2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0984" y="1089424"/>
            <a:ext cx="62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User Interface Design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09378" y="1769503"/>
            <a:ext cx="29325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  <a:endParaRPr lang="en-US" altLang="zh-CN" sz="24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detailed information of the reserved venues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a friend to play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reservation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39" y="1769503"/>
            <a:ext cx="2336886" cy="307133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71" y="1769503"/>
            <a:ext cx="2184036" cy="302314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76072" y="594011"/>
            <a:ext cx="653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2734" y="317012"/>
            <a:ext cx="2591588" cy="553998"/>
            <a:chOff x="3510274" y="1955994"/>
            <a:chExt cx="2591588" cy="553998"/>
          </a:xfrm>
        </p:grpSpPr>
        <p:sp>
          <p:nvSpPr>
            <p:cNvPr id="21" name="矩形 2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Design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0984" y="1089424"/>
            <a:ext cx="62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User Interface Design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06232" y="1811581"/>
            <a:ext cx="29325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  <a:endParaRPr lang="en-US" altLang="zh-CN" sz="24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who looking for a friend to play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him in the message area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595" y="1811581"/>
            <a:ext cx="2219267" cy="314381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38" y="1769503"/>
            <a:ext cx="2280546" cy="331817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2941857" y="2416149"/>
            <a:ext cx="5438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47265" y="2135518"/>
            <a:ext cx="2591588" cy="553085"/>
            <a:chOff x="3510274" y="1956451"/>
            <a:chExt cx="2591588" cy="553085"/>
          </a:xfrm>
        </p:grpSpPr>
        <p:sp>
          <p:nvSpPr>
            <p:cNvPr id="9" name="矩形 8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Evaluation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510274" y="1956451"/>
              <a:ext cx="649681" cy="553085"/>
              <a:chOff x="960745" y="2891090"/>
              <a:chExt cx="866241" cy="73744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60745" y="2891090"/>
                <a:ext cx="866241" cy="73744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2604" y="397634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97365" y="563188"/>
            <a:ext cx="3113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3498" y="3788385"/>
            <a:ext cx="51713" cy="2463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498" y="1220122"/>
            <a:ext cx="51714" cy="60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8677527" y="1962750"/>
            <a:ext cx="45720" cy="869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5211" y="281046"/>
            <a:ext cx="2591588" cy="553085"/>
            <a:chOff x="3510274" y="1956451"/>
            <a:chExt cx="2591588" cy="553085"/>
          </a:xfrm>
        </p:grpSpPr>
        <p:sp>
          <p:nvSpPr>
            <p:cNvPr id="11" name="矩形 1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Evaluation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510274" y="1956451"/>
              <a:ext cx="649681" cy="553085"/>
              <a:chOff x="960745" y="2891090"/>
              <a:chExt cx="866241" cy="73744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60745" y="2891090"/>
                <a:ext cx="866241" cy="73744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18" y="662778"/>
            <a:ext cx="7302159" cy="563203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2604" y="397634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97365" y="563188"/>
            <a:ext cx="3113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3498" y="3788385"/>
            <a:ext cx="51713" cy="2463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498" y="1220122"/>
            <a:ext cx="51714" cy="60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8677527" y="1962750"/>
            <a:ext cx="45720" cy="869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5211" y="281046"/>
            <a:ext cx="2591588" cy="553085"/>
            <a:chOff x="3510274" y="1956451"/>
            <a:chExt cx="2591588" cy="553085"/>
          </a:xfrm>
        </p:grpSpPr>
        <p:sp>
          <p:nvSpPr>
            <p:cNvPr id="11" name="矩形 1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Evaluation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510274" y="1956451"/>
              <a:ext cx="649681" cy="553085"/>
              <a:chOff x="960745" y="2891090"/>
              <a:chExt cx="866241" cy="73744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60745" y="2891090"/>
                <a:ext cx="866241" cy="73744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41295" y="2194618"/>
          <a:ext cx="6861410" cy="318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705"/>
                <a:gridCol w="3430705"/>
              </a:tblGrid>
              <a:tr h="511931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①Visibility of system status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⑥Recognition rather than recall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721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②Match between system and the real world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⑦Flexibility and efficiency of use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721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③User control and freedom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⑧Aesthetic and minimalist design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721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④Consistency and standards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⑨Help users recognize, diagnose and recover from errors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721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⑤Error prevention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⑩Help and documentation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014793" y="1220122"/>
            <a:ext cx="526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Heuristic evaluation</a:t>
            </a:r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2941857" y="2416149"/>
            <a:ext cx="5438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547265" y="2135061"/>
            <a:ext cx="2591588" cy="553998"/>
            <a:chOff x="3510274" y="1955994"/>
            <a:chExt cx="2591588" cy="553998"/>
          </a:xfrm>
        </p:grpSpPr>
        <p:sp>
          <p:nvSpPr>
            <p:cNvPr id="14" name="矩形 13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Background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2604" y="397634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97365" y="563188"/>
            <a:ext cx="3113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3498" y="3788385"/>
            <a:ext cx="51713" cy="2463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498" y="1220122"/>
            <a:ext cx="51714" cy="60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8677527" y="1962750"/>
            <a:ext cx="45720" cy="869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5211" y="281046"/>
            <a:ext cx="2591588" cy="553085"/>
            <a:chOff x="3510274" y="1956451"/>
            <a:chExt cx="2591588" cy="553085"/>
          </a:xfrm>
        </p:grpSpPr>
        <p:sp>
          <p:nvSpPr>
            <p:cNvPr id="11" name="矩形 1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Evaluation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510274" y="1956451"/>
              <a:ext cx="649681" cy="553085"/>
              <a:chOff x="960745" y="2891090"/>
              <a:chExt cx="866241" cy="73744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60745" y="2891090"/>
                <a:ext cx="866241" cy="73744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1014793" y="1220122"/>
            <a:ext cx="5269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Heuristic evaluation</a:t>
            </a:r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factors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680482" y="2997724"/>
          <a:ext cx="5783036" cy="216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3036"/>
              </a:tblGrid>
              <a:tr h="512472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the problem?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519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easy is it for the user to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OVERCOME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51982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 it be a ONE-OFF problem or a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one?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51982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SERIOUSLY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will the problem be perceived?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2604" y="397634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97365" y="563188"/>
            <a:ext cx="3113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3498" y="3788385"/>
            <a:ext cx="51713" cy="2463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498" y="1220122"/>
            <a:ext cx="51714" cy="60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8677527" y="1962750"/>
            <a:ext cx="45720" cy="869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5211" y="281046"/>
            <a:ext cx="2591588" cy="553085"/>
            <a:chOff x="3510274" y="1956451"/>
            <a:chExt cx="2591588" cy="553085"/>
          </a:xfrm>
        </p:grpSpPr>
        <p:sp>
          <p:nvSpPr>
            <p:cNvPr id="11" name="矩形 1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Evaluation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510274" y="1956451"/>
              <a:ext cx="649681" cy="553085"/>
              <a:chOff x="960745" y="2891090"/>
              <a:chExt cx="866241" cy="73744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60745" y="2891090"/>
                <a:ext cx="866241" cy="73744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450521" y="2663459"/>
          <a:ext cx="6096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= I don’t agree that this is a usability problem at 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= Cosmetic problem only: need not be fixed unless extra time is available on project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= Minor usability problem: fixing this should be given low priority one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= Major usability problem: important to fix, so should be given high priority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= Usability catastrophe: imperative to fix this before product can be released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14793" y="1220122"/>
            <a:ext cx="55970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Heuristic evaluation</a:t>
            </a:r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overall severity rating on a scale of 0-4: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2604" y="397634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97365" y="563188"/>
            <a:ext cx="3113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3498" y="3788385"/>
            <a:ext cx="51713" cy="2463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498" y="1220122"/>
            <a:ext cx="51714" cy="60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8677527" y="1962750"/>
            <a:ext cx="45720" cy="869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5211" y="281046"/>
            <a:ext cx="2591588" cy="553085"/>
            <a:chOff x="3510274" y="1956451"/>
            <a:chExt cx="2591588" cy="553085"/>
          </a:xfrm>
        </p:grpSpPr>
        <p:sp>
          <p:nvSpPr>
            <p:cNvPr id="11" name="矩形 1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Evaluation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510274" y="1956451"/>
              <a:ext cx="649681" cy="553085"/>
              <a:chOff x="960745" y="2891090"/>
              <a:chExt cx="866241" cy="73744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60745" y="2891090"/>
                <a:ext cx="866241" cy="73744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1014793" y="1220122"/>
            <a:ext cx="55970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Heuristic evaluation</a:t>
            </a:r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 A: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47208" y="2640235"/>
          <a:ext cx="7670004" cy="337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334"/>
                <a:gridCol w="1278334"/>
                <a:gridCol w="1278334"/>
                <a:gridCol w="1278334"/>
                <a:gridCol w="1278334"/>
                <a:gridCol w="1278334"/>
              </a:tblGrid>
              <a:tr h="800488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Visibility of system status?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 real world?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control and freedom?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Consistency and standards?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prevention?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Overcome?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Seriously?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2604" y="397634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97365" y="563188"/>
            <a:ext cx="3113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3498" y="3788385"/>
            <a:ext cx="51713" cy="2463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498" y="1220122"/>
            <a:ext cx="51714" cy="60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8677527" y="1962750"/>
            <a:ext cx="45720" cy="869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5211" y="281046"/>
            <a:ext cx="2591588" cy="553085"/>
            <a:chOff x="3510274" y="1956451"/>
            <a:chExt cx="2591588" cy="553085"/>
          </a:xfrm>
        </p:grpSpPr>
        <p:sp>
          <p:nvSpPr>
            <p:cNvPr id="11" name="矩形 1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Evaluation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510274" y="1956451"/>
              <a:ext cx="649681" cy="553085"/>
              <a:chOff x="960745" y="2891090"/>
              <a:chExt cx="866241" cy="73744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60745" y="2891090"/>
                <a:ext cx="866241" cy="73744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3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1014793" y="1220122"/>
            <a:ext cx="55970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Heuristic evaluation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Evaluator A: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47208" y="2397316"/>
          <a:ext cx="7670004" cy="337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334"/>
                <a:gridCol w="1278334"/>
                <a:gridCol w="1278334"/>
                <a:gridCol w="1278334"/>
                <a:gridCol w="1278334"/>
                <a:gridCol w="1278334"/>
              </a:tblGrid>
              <a:tr h="800488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 rather than recall?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Flexibility and efficiency of use?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Aesthetic and minimalist design?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 users recover from error?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 and documentation?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Overcome?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Seriously?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2604" y="397634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97365" y="563188"/>
            <a:ext cx="3113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3498" y="3788385"/>
            <a:ext cx="51713" cy="2463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498" y="1220122"/>
            <a:ext cx="51714" cy="60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8677527" y="1962750"/>
            <a:ext cx="45720" cy="869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5211" y="280589"/>
            <a:ext cx="2591588" cy="553998"/>
            <a:chOff x="3510274" y="1955994"/>
            <a:chExt cx="2591588" cy="553998"/>
          </a:xfrm>
        </p:grpSpPr>
        <p:sp>
          <p:nvSpPr>
            <p:cNvPr id="11" name="矩形 1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Evaluation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04</a:t>
                </a:r>
                <a:endParaRPr kumimoji="0" lang="en-US" altLang="zh-CN" sz="3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1014793" y="1220122"/>
            <a:ext cx="55970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Heuristic evaluation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Evaluator B: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47208" y="2397316"/>
          <a:ext cx="7670004" cy="337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334"/>
                <a:gridCol w="1278334"/>
                <a:gridCol w="1278334"/>
                <a:gridCol w="1278334"/>
                <a:gridCol w="1278334"/>
                <a:gridCol w="1278334"/>
              </a:tblGrid>
              <a:tr h="800488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 rather than recall?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Flexibility and efficiency of use?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Aesthetic and minimalist design?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 users recover from error?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 and documentation?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Overcome?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Seriously?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2604" y="397634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97365" y="563188"/>
            <a:ext cx="3113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3498" y="3788385"/>
            <a:ext cx="51713" cy="2463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498" y="1220122"/>
            <a:ext cx="51714" cy="60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8677527" y="1962750"/>
            <a:ext cx="45720" cy="869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5211" y="281046"/>
            <a:ext cx="2591588" cy="553085"/>
            <a:chOff x="3510274" y="1956451"/>
            <a:chExt cx="2591588" cy="553085"/>
          </a:xfrm>
        </p:grpSpPr>
        <p:sp>
          <p:nvSpPr>
            <p:cNvPr id="11" name="矩形 1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Evaluation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510274" y="1956451"/>
              <a:ext cx="649681" cy="553085"/>
              <a:chOff x="960745" y="2891090"/>
              <a:chExt cx="866241" cy="73744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60745" y="2891090"/>
                <a:ext cx="866241" cy="73744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3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1014793" y="1220122"/>
            <a:ext cx="55970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Heuristic evaluation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Evaluator B: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47208" y="2640235"/>
          <a:ext cx="7670004" cy="337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334"/>
                <a:gridCol w="1278334"/>
                <a:gridCol w="1278334"/>
                <a:gridCol w="1278334"/>
                <a:gridCol w="1278334"/>
                <a:gridCol w="1278334"/>
              </a:tblGrid>
              <a:tr h="800488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Visibility of system status?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 real world?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control and freedom?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Consistency and standards?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prevention?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Overcome?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Seriously?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2604" y="397634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97365" y="563188"/>
            <a:ext cx="3113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3498" y="3788385"/>
            <a:ext cx="51713" cy="2463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498" y="1220122"/>
            <a:ext cx="51714" cy="60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8677527" y="1962750"/>
            <a:ext cx="45720" cy="869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5211" y="281046"/>
            <a:ext cx="2591588" cy="553085"/>
            <a:chOff x="3510274" y="1956451"/>
            <a:chExt cx="2591588" cy="553085"/>
          </a:xfrm>
        </p:grpSpPr>
        <p:sp>
          <p:nvSpPr>
            <p:cNvPr id="11" name="矩形 1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Evaluation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510274" y="1956451"/>
              <a:ext cx="649681" cy="553085"/>
              <a:chOff x="960745" y="2891090"/>
              <a:chExt cx="866241" cy="73744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60745" y="2891090"/>
                <a:ext cx="866241" cy="73744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3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1014793" y="1220122"/>
            <a:ext cx="55970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Heuristic evaluation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Evaluator C: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47208" y="2640235"/>
          <a:ext cx="7670004" cy="351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334"/>
                <a:gridCol w="1278334"/>
                <a:gridCol w="1278334"/>
                <a:gridCol w="1278334"/>
                <a:gridCol w="1278334"/>
                <a:gridCol w="1278334"/>
              </a:tblGrid>
              <a:tr h="800488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Visibility of system status?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 real world?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control and freedom?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Consistency and standards?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prevention?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87234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Overcome?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Seriously?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2604" y="397634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97365" y="563188"/>
            <a:ext cx="3113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3498" y="3788385"/>
            <a:ext cx="51713" cy="2463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498" y="1220122"/>
            <a:ext cx="51714" cy="60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8677527" y="1962750"/>
            <a:ext cx="45720" cy="869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5211" y="281046"/>
            <a:ext cx="2591588" cy="553085"/>
            <a:chOff x="3510274" y="1956451"/>
            <a:chExt cx="2591588" cy="553085"/>
          </a:xfrm>
        </p:grpSpPr>
        <p:sp>
          <p:nvSpPr>
            <p:cNvPr id="11" name="矩形 1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Evaluation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510274" y="1956451"/>
              <a:ext cx="649681" cy="553085"/>
              <a:chOff x="960745" y="2891090"/>
              <a:chExt cx="866241" cy="73744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60745" y="2891090"/>
                <a:ext cx="866241" cy="73744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3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1014793" y="1220122"/>
            <a:ext cx="55970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Heuristic evaluation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Evaluator C: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47208" y="2397316"/>
          <a:ext cx="7670004" cy="337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334"/>
                <a:gridCol w="1278334"/>
                <a:gridCol w="1278334"/>
                <a:gridCol w="1278334"/>
                <a:gridCol w="1278334"/>
                <a:gridCol w="1278334"/>
              </a:tblGrid>
              <a:tr h="800488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 rather than recall?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Flexibility and efficiency of use?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Aesthetic and minimalist design?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 users recover from error?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 and documentation?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Overcome?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694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Seriously?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2604" y="397634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97365" y="563188"/>
            <a:ext cx="3113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3498" y="3788385"/>
            <a:ext cx="51713" cy="2463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498" y="1220122"/>
            <a:ext cx="51714" cy="60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8677527" y="1962750"/>
            <a:ext cx="45720" cy="869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5211" y="281046"/>
            <a:ext cx="2591588" cy="553085"/>
            <a:chOff x="3510274" y="1956451"/>
            <a:chExt cx="2591588" cy="553085"/>
          </a:xfrm>
        </p:grpSpPr>
        <p:sp>
          <p:nvSpPr>
            <p:cNvPr id="11" name="矩形 1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Evaluation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510274" y="1956451"/>
              <a:ext cx="649681" cy="553085"/>
              <a:chOff x="960745" y="2891090"/>
              <a:chExt cx="866241" cy="73744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60745" y="2891090"/>
                <a:ext cx="866241" cy="73744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3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1014793" y="1220122"/>
            <a:ext cx="5597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Heuristic evaluation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0" y="252105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200"/>
            <a:endParaRPr lang="en-US" altLang="zh-CN" sz="2400" dirty="0">
              <a:solidFill>
                <a:prstClr val="black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0" algn="ctr" defTabSz="457200"/>
            <a:r>
              <a:rPr lang="en-US" altLang="zh-CN" sz="4400" b="1" dirty="0">
                <a:solidFill>
                  <a:srgbClr val="1890FF"/>
                </a:solidFill>
                <a:latin typeface="Calibri" panose="020F0502020204030204" charset="0"/>
                <a:cs typeface="Calibri" panose="020F0502020204030204" charset="0"/>
              </a:rPr>
              <a:t>Flexibility and efficiency of use</a:t>
            </a:r>
            <a:endParaRPr lang="en-US" altLang="zh-CN" sz="4400" b="1" dirty="0">
              <a:solidFill>
                <a:srgbClr val="1890FF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2604" y="397634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97365" y="563188"/>
            <a:ext cx="3113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3498" y="3788385"/>
            <a:ext cx="51713" cy="2463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498" y="1220122"/>
            <a:ext cx="51714" cy="60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8677527" y="1962750"/>
            <a:ext cx="45720" cy="869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5211" y="281046"/>
            <a:ext cx="2591588" cy="553085"/>
            <a:chOff x="3510274" y="1956451"/>
            <a:chExt cx="2591588" cy="553085"/>
          </a:xfrm>
        </p:grpSpPr>
        <p:sp>
          <p:nvSpPr>
            <p:cNvPr id="11" name="矩形 1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Evaluation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510274" y="1956451"/>
              <a:ext cx="649681" cy="553085"/>
              <a:chOff x="960745" y="2891090"/>
              <a:chExt cx="866241" cy="73744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60745" y="2891090"/>
                <a:ext cx="866241" cy="73744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1023054" y="1220122"/>
            <a:ext cx="526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Query evaluation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rcRect t="6300"/>
          <a:stretch>
            <a:fillRect/>
          </a:stretch>
        </p:blipFill>
        <p:spPr>
          <a:xfrm>
            <a:off x="1948180" y="2245995"/>
            <a:ext cx="5055235" cy="4211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488690" y="589915"/>
            <a:ext cx="5521960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7730" y="315151"/>
            <a:ext cx="2591588" cy="553998"/>
            <a:chOff x="3510274" y="1955994"/>
            <a:chExt cx="2591588" cy="553998"/>
          </a:xfrm>
        </p:grpSpPr>
        <p:sp>
          <p:nvSpPr>
            <p:cNvPr id="5" name="矩形 4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Background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1107410" y="1287453"/>
            <a:ext cx="7130979" cy="353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30000"/>
              </a:lnSpc>
              <a:defRPr/>
            </a:pPr>
            <a:r>
              <a:rPr lang="en-US" altLang="zh-CN" sz="2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Problems</a:t>
            </a:r>
            <a:r>
              <a:rPr lang="zh-CN" altLang="en-US" sz="2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sz="28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en-US" altLang="zh-CN" sz="24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The badminton courts in our campus are always busy, and there are often no free courts.</a:t>
            </a:r>
            <a:endParaRPr lang="en-US" altLang="zh-CN" sz="24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en-US" altLang="zh-CN" sz="24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However, students don’t know if there is an available badminton court until they get to the gym.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27077" y="4974344"/>
            <a:ext cx="170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Ineffcient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2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2604" y="397634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97365" y="563188"/>
            <a:ext cx="3113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3498" y="3788385"/>
            <a:ext cx="51713" cy="2463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498" y="1220122"/>
            <a:ext cx="51714" cy="60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8677527" y="1962750"/>
            <a:ext cx="45720" cy="869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5211" y="281046"/>
            <a:ext cx="2591588" cy="553085"/>
            <a:chOff x="3510274" y="1956451"/>
            <a:chExt cx="2591588" cy="553085"/>
          </a:xfrm>
        </p:grpSpPr>
        <p:sp>
          <p:nvSpPr>
            <p:cNvPr id="11" name="矩形 1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Evaluation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510274" y="1956451"/>
              <a:ext cx="649681" cy="553085"/>
              <a:chOff x="960745" y="2891090"/>
              <a:chExt cx="866241" cy="73744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60745" y="2891090"/>
                <a:ext cx="866241" cy="73744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023054" y="1220122"/>
            <a:ext cx="526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Query evaluation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897365" y="563188"/>
            <a:ext cx="3113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83498" y="3788385"/>
            <a:ext cx="51713" cy="2463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3498" y="1220122"/>
            <a:ext cx="51714" cy="60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 flipH="1">
            <a:off x="8677527" y="1962750"/>
            <a:ext cx="45720" cy="869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94164" y="5267618"/>
            <a:ext cx="5878286" cy="150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333" y="2010247"/>
            <a:ext cx="4349974" cy="2349621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29" y="2405137"/>
            <a:ext cx="4267419" cy="2159111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238" y="2718459"/>
            <a:ext cx="4343623" cy="193049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320" y="3050802"/>
            <a:ext cx="4159464" cy="211465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rcRect b="20491"/>
          <a:stretch>
            <a:fillRect/>
          </a:stretch>
        </p:blipFill>
        <p:spPr>
          <a:xfrm>
            <a:off x="3688715" y="3424555"/>
            <a:ext cx="5207000" cy="2261870"/>
          </a:xfrm>
          <a:prstGeom prst="rect">
            <a:avLst/>
          </a:prstGeom>
        </p:spPr>
      </p:pic>
      <p:sp>
        <p:nvSpPr>
          <p:cNvPr id="42" name="椭圆 41"/>
          <p:cNvSpPr/>
          <p:nvPr/>
        </p:nvSpPr>
        <p:spPr>
          <a:xfrm>
            <a:off x="5233307" y="3424835"/>
            <a:ext cx="335285" cy="185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190214" y="3037893"/>
            <a:ext cx="254524" cy="230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655306" y="2718459"/>
            <a:ext cx="275671" cy="2164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809188" y="2405137"/>
            <a:ext cx="249132" cy="211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136238" y="2096658"/>
            <a:ext cx="267597" cy="22376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2604" y="397634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97365" y="563188"/>
            <a:ext cx="3113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3498" y="3788385"/>
            <a:ext cx="51713" cy="2463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498" y="1220122"/>
            <a:ext cx="51714" cy="60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8677527" y="1962750"/>
            <a:ext cx="45720" cy="869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5211" y="281046"/>
            <a:ext cx="2591588" cy="553085"/>
            <a:chOff x="3510274" y="1956451"/>
            <a:chExt cx="2591588" cy="553085"/>
          </a:xfrm>
        </p:grpSpPr>
        <p:sp>
          <p:nvSpPr>
            <p:cNvPr id="11" name="矩形 10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Evaluation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510274" y="1956451"/>
              <a:ext cx="649681" cy="553085"/>
              <a:chOff x="960745" y="2891090"/>
              <a:chExt cx="866241" cy="73744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60745" y="2891090"/>
                <a:ext cx="866241" cy="73744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1047892" y="1220122"/>
            <a:ext cx="5269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evaluation</a:t>
            </a:r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  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4805" y="2789782"/>
            <a:ext cx="6911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error info of registration is not very timely.”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contrast between the background color and the  selection box is not obvious enough”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869415" y="2889396"/>
            <a:ext cx="3402000" cy="1035698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4745010" y="3047294"/>
              <a:ext cx="269774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endPara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488690" y="589915"/>
            <a:ext cx="5521960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7730" y="315151"/>
            <a:ext cx="2591588" cy="553998"/>
            <a:chOff x="3510274" y="1955994"/>
            <a:chExt cx="2591588" cy="553998"/>
          </a:xfrm>
        </p:grpSpPr>
        <p:sp>
          <p:nvSpPr>
            <p:cNvPr id="5" name="矩形 4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Background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1087120" y="1233805"/>
            <a:ext cx="4197057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30000"/>
              </a:lnSpc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Students wonder: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en-US" altLang="zh-CN" sz="2400" kern="0" dirty="0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1. Is there an available court at the moment?</a:t>
            </a:r>
            <a:endParaRPr lang="en-US" altLang="zh-CN" sz="2400" kern="0" dirty="0" smtClean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zh-CN" altLang="en-US" sz="2400" kern="0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2.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Does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anyone want to play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together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1907" y="1566527"/>
            <a:ext cx="2358426" cy="2599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488690" y="589915"/>
            <a:ext cx="5521960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7730" y="315151"/>
            <a:ext cx="2591588" cy="553998"/>
            <a:chOff x="3510274" y="1955994"/>
            <a:chExt cx="2591588" cy="553998"/>
          </a:xfrm>
        </p:grpSpPr>
        <p:sp>
          <p:nvSpPr>
            <p:cNvPr id="5" name="矩形 4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Background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1087118" y="1233805"/>
            <a:ext cx="69050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Cause of the problems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Lack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information</a:t>
            </a:r>
            <a:r>
              <a:rPr lang="en-US" altLang="zh-CN" sz="24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2400" b="1" kern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en-US" altLang="zh-CN" sz="2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Solution:</a:t>
            </a:r>
            <a:endParaRPr lang="en-US" altLang="zh-CN" sz="28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</a:t>
            </a:r>
            <a:endParaRPr lang="en-US" altLang="zh-CN" sz="24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We want to provide a platform for information sharing, and users can interact with others on this platform.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488690" y="589915"/>
            <a:ext cx="5521960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7730" y="315151"/>
            <a:ext cx="2591588" cy="553998"/>
            <a:chOff x="3510274" y="1955994"/>
            <a:chExt cx="2591588" cy="553998"/>
          </a:xfrm>
        </p:grpSpPr>
        <p:sp>
          <p:nvSpPr>
            <p:cNvPr id="5" name="矩形 4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Background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1107440" y="1381019"/>
            <a:ext cx="6492875" cy="4064681"/>
            <a:chOff x="470789" y="2969257"/>
            <a:chExt cx="4256179" cy="1842489"/>
          </a:xfrm>
        </p:grpSpPr>
        <p:sp>
          <p:nvSpPr>
            <p:cNvPr id="43" name="矩形 42"/>
            <p:cNvSpPr/>
            <p:nvPr/>
          </p:nvSpPr>
          <p:spPr>
            <a:xfrm>
              <a:off x="557300" y="3230717"/>
              <a:ext cx="3825497" cy="1581029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534670" fontAlgn="auto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Register &amp; Login &amp; </a:t>
              </a:r>
              <a:r>
                <a:rPr lang="en-US" altLang="zh-CN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Show</a:t>
              </a:r>
              <a:r>
                <a:rPr lang="zh-CN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 user information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00000"/>
                </a:lnSpc>
              </a:pPr>
              <a:endPara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0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Basic and essential functions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defTabSz="534670" fontAlgn="auto">
                <a:lnSpc>
                  <a:spcPct val="10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defTabSz="534670" fontAlgn="auto">
                <a:lnSpc>
                  <a:spcPct val="10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User friendly 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defTabSz="534670" fontAlgn="auto">
                <a:lnSpc>
                  <a:spcPct val="100000"/>
                </a:lnSpc>
              </a:pP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0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View their own information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534670">
                <a:lnSpc>
                  <a:spcPct val="130000"/>
                </a:lnSpc>
              </a:pPr>
              <a:endPara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defTabSz="534670">
                <a:lnSpc>
                  <a:spcPct val="130000"/>
                </a:lnSpc>
              </a:pPr>
              <a:endPara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534670">
                <a:lnSpc>
                  <a:spcPct val="130000"/>
                </a:lnSpc>
              </a:pPr>
              <a:endPara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70789" y="3068562"/>
              <a:ext cx="4256179" cy="1725605"/>
            </a:xfrm>
            <a:prstGeom prst="rect">
              <a:avLst/>
            </a:prstGeom>
            <a:noFill/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691403" y="2969544"/>
              <a:ext cx="1753254" cy="1804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5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91364" y="2969257"/>
              <a:ext cx="1753361" cy="180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Easy Task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488690" y="589915"/>
            <a:ext cx="5521960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7730" y="315151"/>
            <a:ext cx="2591588" cy="553998"/>
            <a:chOff x="3510274" y="1955994"/>
            <a:chExt cx="2591588" cy="553998"/>
          </a:xfrm>
        </p:grpSpPr>
        <p:sp>
          <p:nvSpPr>
            <p:cNvPr id="5" name="矩形 4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Background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1107440" y="1381019"/>
            <a:ext cx="6492875" cy="4376304"/>
            <a:chOff x="470789" y="2969257"/>
            <a:chExt cx="4256179" cy="1983745"/>
          </a:xfrm>
        </p:grpSpPr>
        <p:sp>
          <p:nvSpPr>
            <p:cNvPr id="43" name="矩形 42"/>
            <p:cNvSpPr/>
            <p:nvPr/>
          </p:nvSpPr>
          <p:spPr>
            <a:xfrm>
              <a:off x="557300" y="3230717"/>
              <a:ext cx="3825497" cy="1722285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534670" fontAlgn="auto">
                <a:lnSpc>
                  <a:spcPct val="100000"/>
                </a:lnSpc>
              </a:pPr>
              <a:r>
                <a: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Booking court</a:t>
              </a:r>
              <a:endPara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00000"/>
                </a:lnSpc>
              </a:pP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0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ooking the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court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 in advance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00000"/>
                </a:lnSpc>
              </a:pP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0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R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educe the time cost 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00000"/>
                </a:lnSpc>
              </a:pP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0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Reserve an unreserved venue 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50000"/>
                </a:lnSpc>
              </a:pPr>
              <a:endPara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534670">
                <a:lnSpc>
                  <a:spcPct val="130000"/>
                </a:lnSpc>
              </a:pPr>
              <a:endPara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defTabSz="534670">
                <a:lnSpc>
                  <a:spcPct val="130000"/>
                </a:lnSpc>
              </a:pPr>
              <a:endPara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534670">
                <a:lnSpc>
                  <a:spcPct val="130000"/>
                </a:lnSpc>
              </a:pPr>
              <a:endPara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70789" y="3068562"/>
              <a:ext cx="4256179" cy="1725605"/>
            </a:xfrm>
            <a:prstGeom prst="rect">
              <a:avLst/>
            </a:prstGeom>
            <a:noFill/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691403" y="2969544"/>
              <a:ext cx="1753254" cy="1804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5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91364" y="2969257"/>
              <a:ext cx="1753361" cy="180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Medium Task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380" y="428457"/>
            <a:ext cx="5146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488690" y="589915"/>
            <a:ext cx="5521960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574" y="123393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64254" y="4470382"/>
            <a:ext cx="45719" cy="210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7730" y="315151"/>
            <a:ext cx="2591588" cy="553998"/>
            <a:chOff x="3510274" y="1955994"/>
            <a:chExt cx="2591588" cy="553998"/>
          </a:xfrm>
        </p:grpSpPr>
        <p:sp>
          <p:nvSpPr>
            <p:cNvPr id="5" name="矩形 4"/>
            <p:cNvSpPr/>
            <p:nvPr/>
          </p:nvSpPr>
          <p:spPr>
            <a:xfrm>
              <a:off x="4139868" y="2006249"/>
              <a:ext cx="196199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685800">
                <a:defRPr/>
              </a:pPr>
              <a:r>
                <a:rPr lang="en-US" altLang="zh-CN" sz="2400" b="1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Background</a:t>
              </a:r>
              <a:endPara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510274" y="1955994"/>
              <a:ext cx="649681" cy="553998"/>
              <a:chOff x="960745" y="2890481"/>
              <a:chExt cx="866241" cy="73866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960745" y="2890481"/>
                <a:ext cx="866241" cy="73866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685800">
                  <a:defRPr/>
                </a:pPr>
                <a:r>
                  <a:rPr lang="en-US" altLang="zh-CN" sz="3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  <a:endParaRPr lang="en-US" altLang="zh-CN" sz="3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1107440" y="1381019"/>
            <a:ext cx="6492875" cy="4314748"/>
            <a:chOff x="470789" y="2969257"/>
            <a:chExt cx="4256179" cy="1955842"/>
          </a:xfrm>
        </p:grpSpPr>
        <p:sp>
          <p:nvSpPr>
            <p:cNvPr id="43" name="矩形 42"/>
            <p:cNvSpPr/>
            <p:nvPr/>
          </p:nvSpPr>
          <p:spPr>
            <a:xfrm>
              <a:off x="557300" y="3230717"/>
              <a:ext cx="3825497" cy="1694382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534670" fontAlgn="auto">
                <a:lnSpc>
                  <a:spcPct val="100000"/>
                </a:lnSpc>
              </a:pPr>
              <a:r>
                <a: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Seek partners</a:t>
              </a:r>
              <a:endPara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00000"/>
                </a:lnSpc>
              </a:pP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0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ssuing invitations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00000"/>
                </a:lnSpc>
              </a:pP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0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essage discussion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00000"/>
                </a:lnSpc>
              </a:pP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0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Meet some like-minded friends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  <a:p>
              <a:pPr defTabSz="534670" fontAlgn="auto">
                <a:lnSpc>
                  <a:spcPct val="150000"/>
                </a:lnSpc>
              </a:pPr>
              <a:endPara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534670">
                <a:lnSpc>
                  <a:spcPct val="130000"/>
                </a:lnSpc>
              </a:pPr>
              <a:endPara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defTabSz="534670">
                <a:lnSpc>
                  <a:spcPct val="130000"/>
                </a:lnSpc>
              </a:pPr>
              <a:endPara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534670">
                <a:lnSpc>
                  <a:spcPct val="130000"/>
                </a:lnSpc>
              </a:pPr>
              <a:endPara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70789" y="3068562"/>
              <a:ext cx="4256179" cy="1725605"/>
            </a:xfrm>
            <a:prstGeom prst="rect">
              <a:avLst/>
            </a:prstGeom>
            <a:noFill/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691403" y="2969544"/>
              <a:ext cx="1753254" cy="1804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5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91364" y="2969257"/>
              <a:ext cx="1753361" cy="180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Task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6429</Words>
  <Application>WPS 演示</Application>
  <PresentationFormat>全屏显示(4:3)</PresentationFormat>
  <Paragraphs>884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Arial</vt:lpstr>
      <vt:lpstr>宋体</vt:lpstr>
      <vt:lpstr>Wingdings</vt:lpstr>
      <vt:lpstr>Times New Roman</vt:lpstr>
      <vt:lpstr>微软雅黑</vt:lpstr>
      <vt:lpstr>楷体</vt:lpstr>
      <vt:lpstr>黑体</vt:lpstr>
      <vt:lpstr>Calibri</vt:lpstr>
      <vt:lpstr>Arial Unicode MS</vt:lpstr>
      <vt:lpstr>等线 Light</vt:lpstr>
      <vt:lpstr>Calibri Light</vt:lpstr>
      <vt:lpstr>等线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tianganxun</cp:lastModifiedBy>
  <cp:revision>249</cp:revision>
  <dcterms:created xsi:type="dcterms:W3CDTF">2016-04-16T23:42:00Z</dcterms:created>
  <dcterms:modified xsi:type="dcterms:W3CDTF">2019-01-01T10:05:13Z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