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9" r:id="rId4"/>
    <p:sldId id="425" r:id="rId5"/>
    <p:sldId id="426" r:id="rId6"/>
    <p:sldId id="431" r:id="rId7"/>
    <p:sldId id="432" r:id="rId8"/>
    <p:sldId id="433" r:id="rId9"/>
    <p:sldId id="437" r:id="rId10"/>
    <p:sldId id="438" r:id="rId11"/>
    <p:sldId id="434" r:id="rId12"/>
    <p:sldId id="435" r:id="rId13"/>
    <p:sldId id="427" r:id="rId14"/>
    <p:sldId id="439" r:id="rId15"/>
    <p:sldId id="428" r:id="rId16"/>
    <p:sldId id="429" r:id="rId17"/>
    <p:sldId id="430" r:id="rId18"/>
    <p:sldId id="270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任意多边形 34"/>
          <p:cNvSpPr/>
          <p:nvPr/>
        </p:nvSpPr>
        <p:spPr>
          <a:xfrm>
            <a:off x="2524125" y="3679825"/>
            <a:ext cx="7154863" cy="3263900"/>
          </a:xfrm>
          <a:custGeom>
            <a:avLst/>
            <a:gdLst/>
            <a:ahLst/>
            <a:cxnLst>
              <a:cxn ang="0">
                <a:pos x="3577801" y="0"/>
              </a:cxn>
              <a:cxn ang="0">
                <a:pos x="7153739" y="3226980"/>
              </a:cxn>
              <a:cxn ang="0">
                <a:pos x="7155602" y="3263874"/>
              </a:cxn>
              <a:cxn ang="0">
                <a:pos x="0" y="3263874"/>
              </a:cxn>
              <a:cxn ang="0">
                <a:pos x="1863" y="3226980"/>
              </a:cxn>
              <a:cxn ang="0">
                <a:pos x="3577801" y="0"/>
              </a:cxn>
            </a:cxnLst>
            <a:pathLst>
              <a:path w="7155602" h="3263874">
                <a:moveTo>
                  <a:pt x="3577801" y="0"/>
                </a:moveTo>
                <a:cubicBezTo>
                  <a:pt x="5438912" y="0"/>
                  <a:pt x="6969665" y="1414434"/>
                  <a:pt x="7153739" y="3226980"/>
                </a:cubicBezTo>
                <a:lnTo>
                  <a:pt x="7155602" y="3263874"/>
                </a:lnTo>
                <a:lnTo>
                  <a:pt x="0" y="3263874"/>
                </a:lnTo>
                <a:lnTo>
                  <a:pt x="1863" y="3226980"/>
                </a:lnTo>
                <a:cubicBezTo>
                  <a:pt x="185937" y="1414434"/>
                  <a:pt x="1716690" y="0"/>
                  <a:pt x="3577801" y="0"/>
                </a:cubicBezTo>
                <a:close/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15715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5275" y="4054475"/>
            <a:ext cx="6534150" cy="2803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5716" name="组合 21"/>
          <p:cNvGrpSpPr/>
          <p:nvPr/>
        </p:nvGrpSpPr>
        <p:grpSpPr>
          <a:xfrm>
            <a:off x="8543925" y="4540250"/>
            <a:ext cx="566738" cy="604838"/>
            <a:chOff x="0" y="0"/>
            <a:chExt cx="1579866" cy="1685211"/>
          </a:xfrm>
        </p:grpSpPr>
        <p:grpSp>
          <p:nvGrpSpPr>
            <p:cNvPr id="115717" name="组合 16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15718" name="等腰三角形 13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19" name="等腰三角形 14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20" name="等腰三角形 15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21" name="组合 17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15722" name="等腰三角形 18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23" name="等腰三角形 19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24" name="等腰三角形 20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5725" name="组合 22"/>
          <p:cNvGrpSpPr/>
          <p:nvPr/>
        </p:nvGrpSpPr>
        <p:grpSpPr>
          <a:xfrm>
            <a:off x="2678113" y="5781675"/>
            <a:ext cx="201612" cy="214313"/>
            <a:chOff x="0" y="0"/>
            <a:chExt cx="1579866" cy="1685211"/>
          </a:xfrm>
        </p:grpSpPr>
        <p:grpSp>
          <p:nvGrpSpPr>
            <p:cNvPr id="115726" name="组合 23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15727" name="等腰三角形 28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28" name="等腰三角形 29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29" name="等腰三角形 30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30" name="组合 24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15731" name="等腰三角形 25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32" name="等腰三角形 26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33" name="等腰三角形 27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5734" name="文本框 35"/>
          <p:cNvSpPr txBox="1"/>
          <p:nvPr/>
        </p:nvSpPr>
        <p:spPr>
          <a:xfrm>
            <a:off x="3370263" y="1654175"/>
            <a:ext cx="5545137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6000" b="1" dirty="0">
                <a:solidFill>
                  <a:srgbClr val="40937D"/>
                </a:solidFill>
                <a:latin typeface="微软雅黑" panose="020B0503020204020204" charset="-122"/>
                <a:ea typeface="微软雅黑" panose="020B0503020204020204" charset="-122"/>
              </a:rPr>
              <a:t>投标方案</a:t>
            </a:r>
            <a:r>
              <a:rPr lang="zh-CN" altLang="en-US" sz="6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计划书</a:t>
            </a:r>
            <a:endParaRPr lang="zh-CN" altLang="en-US" sz="60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735" name="矩形 36"/>
          <p:cNvSpPr/>
          <p:nvPr/>
        </p:nvSpPr>
        <p:spPr>
          <a:xfrm>
            <a:off x="3395663" y="2606675"/>
            <a:ext cx="55197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dist" eaLnBrk="1" hangingPunct="1"/>
            <a:r>
              <a:rPr lang="en-US" altLang="x-none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Professional Commercial Project Plan</a:t>
            </a:r>
            <a:endParaRPr lang="zh-CN" altLang="en-US" dirty="0">
              <a:solidFill>
                <a:srgbClr val="40404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115736" name="组合 38"/>
          <p:cNvGrpSpPr/>
          <p:nvPr/>
        </p:nvGrpSpPr>
        <p:grpSpPr>
          <a:xfrm>
            <a:off x="9002713" y="4083050"/>
            <a:ext cx="201612" cy="215900"/>
            <a:chOff x="0" y="0"/>
            <a:chExt cx="1579866" cy="1685211"/>
          </a:xfrm>
        </p:grpSpPr>
        <p:grpSp>
          <p:nvGrpSpPr>
            <p:cNvPr id="115737" name="组合 39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15738" name="等腰三角形 44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39" name="等腰三角形 45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40" name="等腰三角形 46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41" name="组合 40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15742" name="等腰三角形 41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43" name="等腰三角形 42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44" name="等腰三角形 43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115745" name="直接连接符 48"/>
          <p:cNvCxnSpPr/>
          <p:nvPr/>
        </p:nvCxnSpPr>
        <p:spPr>
          <a:xfrm>
            <a:off x="4391025" y="4530725"/>
            <a:ext cx="806450" cy="80645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46" name="直接连接符 49"/>
          <p:cNvCxnSpPr/>
          <p:nvPr/>
        </p:nvCxnSpPr>
        <p:spPr>
          <a:xfrm flipV="1">
            <a:off x="3460750" y="5337175"/>
            <a:ext cx="1736725" cy="8763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47" name="直接连接符 52"/>
          <p:cNvCxnSpPr/>
          <p:nvPr/>
        </p:nvCxnSpPr>
        <p:spPr>
          <a:xfrm flipV="1">
            <a:off x="4170363" y="5337175"/>
            <a:ext cx="1027112" cy="15208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48" name="直接连接符 55"/>
          <p:cNvCxnSpPr/>
          <p:nvPr/>
        </p:nvCxnSpPr>
        <p:spPr>
          <a:xfrm>
            <a:off x="5059363" y="4537075"/>
            <a:ext cx="136525" cy="8001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49" name="直接连接符 58"/>
          <p:cNvCxnSpPr/>
          <p:nvPr/>
        </p:nvCxnSpPr>
        <p:spPr>
          <a:xfrm>
            <a:off x="5199063" y="5337175"/>
            <a:ext cx="876300" cy="15208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50" name="直接连接符 61"/>
          <p:cNvCxnSpPr/>
          <p:nvPr/>
        </p:nvCxnSpPr>
        <p:spPr>
          <a:xfrm flipH="1">
            <a:off x="8315325" y="6389688"/>
            <a:ext cx="161925" cy="468312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51" name="直接连接符 65"/>
          <p:cNvCxnSpPr/>
          <p:nvPr/>
        </p:nvCxnSpPr>
        <p:spPr>
          <a:xfrm flipH="1">
            <a:off x="3473450" y="4537075"/>
            <a:ext cx="914400" cy="16764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52" name="直接连接符 68"/>
          <p:cNvCxnSpPr/>
          <p:nvPr/>
        </p:nvCxnSpPr>
        <p:spPr>
          <a:xfrm flipH="1" flipV="1">
            <a:off x="3470275" y="6213475"/>
            <a:ext cx="696913" cy="65087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53" name="直接连接符 71"/>
          <p:cNvCxnSpPr/>
          <p:nvPr/>
        </p:nvCxnSpPr>
        <p:spPr>
          <a:xfrm>
            <a:off x="4392613" y="4537075"/>
            <a:ext cx="663575" cy="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5754" name="椭圆 74"/>
          <p:cNvSpPr/>
          <p:nvPr/>
        </p:nvSpPr>
        <p:spPr>
          <a:xfrm>
            <a:off x="5168900" y="5311775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55" name="椭圆 75"/>
          <p:cNvSpPr/>
          <p:nvPr/>
        </p:nvSpPr>
        <p:spPr>
          <a:xfrm>
            <a:off x="5021263" y="4503738"/>
            <a:ext cx="68262" cy="68262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56" name="椭圆 76"/>
          <p:cNvSpPr/>
          <p:nvPr/>
        </p:nvSpPr>
        <p:spPr>
          <a:xfrm>
            <a:off x="3457575" y="6180138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57" name="椭圆 77"/>
          <p:cNvSpPr/>
          <p:nvPr/>
        </p:nvSpPr>
        <p:spPr>
          <a:xfrm>
            <a:off x="4143375" y="6824663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58" name="椭圆 78"/>
          <p:cNvSpPr/>
          <p:nvPr/>
        </p:nvSpPr>
        <p:spPr>
          <a:xfrm>
            <a:off x="4359275" y="4511675"/>
            <a:ext cx="66675" cy="68263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15759" name="直接连接符 82"/>
          <p:cNvCxnSpPr/>
          <p:nvPr/>
        </p:nvCxnSpPr>
        <p:spPr>
          <a:xfrm flipH="1" flipV="1">
            <a:off x="8466138" y="6389688"/>
            <a:ext cx="449262" cy="147637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60" name="直接连接符 85"/>
          <p:cNvCxnSpPr/>
          <p:nvPr/>
        </p:nvCxnSpPr>
        <p:spPr>
          <a:xfrm flipV="1">
            <a:off x="8815388" y="6537325"/>
            <a:ext cx="96837" cy="3270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761" name="直接连接符 91"/>
          <p:cNvCxnSpPr/>
          <p:nvPr/>
        </p:nvCxnSpPr>
        <p:spPr>
          <a:xfrm flipH="1" flipV="1">
            <a:off x="8477250" y="6392863"/>
            <a:ext cx="312738" cy="465137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5762" name="椭圆 99"/>
          <p:cNvSpPr/>
          <p:nvPr/>
        </p:nvSpPr>
        <p:spPr>
          <a:xfrm>
            <a:off x="8447088" y="6386513"/>
            <a:ext cx="68262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63" name="椭圆 100"/>
          <p:cNvSpPr/>
          <p:nvPr/>
        </p:nvSpPr>
        <p:spPr>
          <a:xfrm>
            <a:off x="8885238" y="6511925"/>
            <a:ext cx="66675" cy="68263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投标项目具体方案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2096770" y="1828165"/>
            <a:ext cx="883602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图书信息表（图书信息 ID，条形码，书名，图书类型，作者，译者，出版社，价格，页码，书架，库存总量，录入时间，操作员，是否删除）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读者信息表（ID，姓名，性别，条形码，专业，出生日期，有效证件，证件号码，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电话，电子邮件，登记日期，操作员，备注，类型）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读者类型信息表（读者类型 ID，名称，可借数量）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图书借阅信息表（图书借阅信息 ID+读者编号，图书编号，借书时间，应还时间，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操作员，是否归还）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6335" y="117729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数据库逻辑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设计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投标方案优劣分析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1325880" y="2120900"/>
            <a:ext cx="990536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成本低廉                   在完成招标要求的前提下尽力缩减成本以获得最高性价比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功能完备                  针对图书馆各个用户群设计不同功能，满足不同用户需求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可维护性高                数据流通环节均有日志模块以便于维护及查错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易于上手                    业务流程清晰，便于新用户使用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                 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项目进度安排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2357755" y="2089785"/>
            <a:ext cx="747712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设计与筹备                      10 月 25 日——11 月 5 日 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编程实现                         11 月 6 日——11 月 30 日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测试与交付                      11 月 31 日——12 月 10 日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项目成本预算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3330575" y="1341755"/>
            <a:ext cx="683323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lvl="0" indent="-571500" algn="l" fontAlgn="auto">
              <a:lnSpc>
                <a:spcPts val="6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域名                            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50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fontAlgn="auto">
              <a:lnSpc>
                <a:spcPts val="6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服务器                        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1000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fontAlgn="auto">
              <a:lnSpc>
                <a:spcPts val="6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网站开发                     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2000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fontAlgn="auto">
              <a:lnSpc>
                <a:spcPts val="6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网站维护                     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1000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fontAlgn="auto">
              <a:lnSpc>
                <a:spcPts val="6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合计                      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405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0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负责人及成员介绍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2826385" y="2014855"/>
            <a:ext cx="683323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lvl="0" indent="-571500" algn="l" fontAlgn="auto">
              <a:lnSpc>
                <a:spcPts val="6000"/>
              </a:lnSpc>
              <a:buFont typeface="Wingdings" panose="05000000000000000000" charset="0"/>
              <a:buChar char="Ø"/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1552219   余淼      信息安全</a:t>
            </a:r>
            <a:endParaRPr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fontAlgn="auto">
              <a:lnSpc>
                <a:spcPts val="6000"/>
              </a:lnSpc>
              <a:buFont typeface="Wingdings" panose="05000000000000000000" charset="0"/>
              <a:buChar char="Ø"/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1552215   田甘</a:t>
            </a:r>
            <a:r>
              <a:rPr 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迅   </a:t>
            </a: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计算机科学与技术</a:t>
            </a:r>
            <a:endParaRPr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fontAlgn="auto">
              <a:lnSpc>
                <a:spcPts val="6000"/>
              </a:lnSpc>
              <a:buFont typeface="Wingdings" panose="05000000000000000000" charset="0"/>
              <a:buChar char="Ø"/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1656038   斯提凡   通信工程</a:t>
            </a:r>
            <a:endParaRPr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投标合同承诺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2826385" y="2014855"/>
            <a:ext cx="6833235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lvl="0" indent="-571500" algn="l" fontAlgn="auto">
              <a:lnSpc>
                <a:spcPts val="6000"/>
              </a:lnSpc>
              <a:buFont typeface="Wingdings" panose="05000000000000000000" charset="0"/>
              <a:buChar char="Ø"/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双方若有一方违约则全额赔偿项目款项</a:t>
            </a:r>
            <a:endParaRPr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任意多边形 34"/>
          <p:cNvSpPr/>
          <p:nvPr/>
        </p:nvSpPr>
        <p:spPr>
          <a:xfrm>
            <a:off x="2524125" y="3679825"/>
            <a:ext cx="7154863" cy="3263900"/>
          </a:xfrm>
          <a:custGeom>
            <a:avLst/>
            <a:gdLst/>
            <a:ahLst/>
            <a:cxnLst>
              <a:cxn ang="0">
                <a:pos x="3577801" y="0"/>
              </a:cxn>
              <a:cxn ang="0">
                <a:pos x="7153739" y="3226980"/>
              </a:cxn>
              <a:cxn ang="0">
                <a:pos x="7155602" y="3263874"/>
              </a:cxn>
              <a:cxn ang="0">
                <a:pos x="0" y="3263874"/>
              </a:cxn>
              <a:cxn ang="0">
                <a:pos x="1863" y="3226980"/>
              </a:cxn>
              <a:cxn ang="0">
                <a:pos x="3577801" y="0"/>
              </a:cxn>
            </a:cxnLst>
            <a:pathLst>
              <a:path w="7155602" h="3263874">
                <a:moveTo>
                  <a:pt x="3577801" y="0"/>
                </a:moveTo>
                <a:cubicBezTo>
                  <a:pt x="5438912" y="0"/>
                  <a:pt x="6969665" y="1414434"/>
                  <a:pt x="7153739" y="3226980"/>
                </a:cubicBezTo>
                <a:lnTo>
                  <a:pt x="7155602" y="3263874"/>
                </a:lnTo>
                <a:lnTo>
                  <a:pt x="0" y="3263874"/>
                </a:lnTo>
                <a:lnTo>
                  <a:pt x="1863" y="3226980"/>
                </a:lnTo>
                <a:cubicBezTo>
                  <a:pt x="185937" y="1414434"/>
                  <a:pt x="1716690" y="0"/>
                  <a:pt x="3577801" y="0"/>
                </a:cubicBezTo>
                <a:close/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42339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5275" y="4054475"/>
            <a:ext cx="6534150" cy="2803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2340" name="组合 21"/>
          <p:cNvGrpSpPr/>
          <p:nvPr/>
        </p:nvGrpSpPr>
        <p:grpSpPr>
          <a:xfrm>
            <a:off x="8543925" y="4540250"/>
            <a:ext cx="566738" cy="604838"/>
            <a:chOff x="0" y="0"/>
            <a:chExt cx="1579866" cy="1685211"/>
          </a:xfrm>
        </p:grpSpPr>
        <p:grpSp>
          <p:nvGrpSpPr>
            <p:cNvPr id="142341" name="组合 16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42342" name="等腰三角形 13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43" name="等腰三角形 14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44" name="等腰三角形 15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2345" name="组合 17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42346" name="等腰三角形 18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47" name="等腰三角形 19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48" name="等腰三角形 20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2349" name="组合 22"/>
          <p:cNvGrpSpPr/>
          <p:nvPr/>
        </p:nvGrpSpPr>
        <p:grpSpPr>
          <a:xfrm>
            <a:off x="2678113" y="5781675"/>
            <a:ext cx="201612" cy="214313"/>
            <a:chOff x="0" y="0"/>
            <a:chExt cx="1579866" cy="1685211"/>
          </a:xfrm>
        </p:grpSpPr>
        <p:grpSp>
          <p:nvGrpSpPr>
            <p:cNvPr id="142350" name="组合 23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42351" name="等腰三角形 28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2" name="等腰三角形 29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3" name="等腰三角形 30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2354" name="组合 24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42355" name="等腰三角形 25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6" name="等腰三角形 26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7" name="等腰三角形 27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2358" name="文本框 35"/>
          <p:cNvSpPr txBox="1"/>
          <p:nvPr/>
        </p:nvSpPr>
        <p:spPr>
          <a:xfrm>
            <a:off x="3400425" y="1849438"/>
            <a:ext cx="5551488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dist" eaLnBrk="1" hangingPunct="1"/>
            <a:r>
              <a:rPr lang="zh-CN" altLang="en-US" sz="6000" b="1" dirty="0">
                <a:solidFill>
                  <a:srgbClr val="40937D"/>
                </a:solidFill>
                <a:latin typeface="微软雅黑" panose="020B0503020204020204" charset="-122"/>
                <a:ea typeface="微软雅黑" panose="020B0503020204020204" charset="-122"/>
              </a:rPr>
              <a:t>共创美好未来</a:t>
            </a:r>
            <a:endParaRPr lang="zh-CN" altLang="en-US" sz="6000" b="1" dirty="0">
              <a:solidFill>
                <a:srgbClr val="409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359" name="矩形 36"/>
          <p:cNvSpPr/>
          <p:nvPr/>
        </p:nvSpPr>
        <p:spPr>
          <a:xfrm>
            <a:off x="3424238" y="2801938"/>
            <a:ext cx="551973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dist" eaLnBrk="1" hangingPunct="1"/>
            <a:r>
              <a:rPr lang="en-US" altLang="x-none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Professional Commercial Project Plan</a:t>
            </a:r>
            <a:endParaRPr lang="zh-CN" altLang="en-US" dirty="0">
              <a:solidFill>
                <a:srgbClr val="40404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142360" name="组合 38"/>
          <p:cNvGrpSpPr/>
          <p:nvPr/>
        </p:nvGrpSpPr>
        <p:grpSpPr>
          <a:xfrm>
            <a:off x="9002713" y="4083050"/>
            <a:ext cx="201612" cy="215900"/>
            <a:chOff x="0" y="0"/>
            <a:chExt cx="1579866" cy="1685211"/>
          </a:xfrm>
        </p:grpSpPr>
        <p:grpSp>
          <p:nvGrpSpPr>
            <p:cNvPr id="142361" name="组合 39"/>
            <p:cNvGrpSpPr/>
            <p:nvPr/>
          </p:nvGrpSpPr>
          <p:grpSpPr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42362" name="等腰三角形 44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63" name="等腰三角形 45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64" name="等腰三角形 46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2365" name="组合 40"/>
            <p:cNvGrpSpPr/>
            <p:nvPr/>
          </p:nvGrpSpPr>
          <p:grpSpPr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42366" name="等腰三角形 41"/>
              <p:cNvSpPr/>
              <p:nvPr/>
            </p:nvSpPr>
            <p:spPr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67" name="等腰三角形 42"/>
              <p:cNvSpPr/>
              <p:nvPr/>
            </p:nvSpPr>
            <p:spPr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68" name="等腰三角形 43"/>
              <p:cNvSpPr/>
              <p:nvPr/>
            </p:nvSpPr>
            <p:spPr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 w="9525">
                <a:noFill/>
              </a:ln>
            </p:spPr>
            <p:txBody>
              <a:bodyPr anchor="ctr"/>
              <a:p>
                <a:pPr lvl="0" algn="ctr" eaLnBrk="1" hangingPunct="1"/>
                <a:endParaRPr lang="zh-CN" altLang="en-US" dirty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142369" name="直接连接符 48"/>
          <p:cNvCxnSpPr/>
          <p:nvPr/>
        </p:nvCxnSpPr>
        <p:spPr>
          <a:xfrm>
            <a:off x="4391025" y="4530725"/>
            <a:ext cx="806450" cy="80645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0" name="直接连接符 49"/>
          <p:cNvCxnSpPr/>
          <p:nvPr/>
        </p:nvCxnSpPr>
        <p:spPr>
          <a:xfrm flipV="1">
            <a:off x="3460750" y="5337175"/>
            <a:ext cx="1736725" cy="8763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1" name="直接连接符 52"/>
          <p:cNvCxnSpPr/>
          <p:nvPr/>
        </p:nvCxnSpPr>
        <p:spPr>
          <a:xfrm flipV="1">
            <a:off x="4170363" y="5337175"/>
            <a:ext cx="1027112" cy="15208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2" name="直接连接符 55"/>
          <p:cNvCxnSpPr/>
          <p:nvPr/>
        </p:nvCxnSpPr>
        <p:spPr>
          <a:xfrm>
            <a:off x="5059363" y="4537075"/>
            <a:ext cx="136525" cy="8001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3" name="直接连接符 58"/>
          <p:cNvCxnSpPr/>
          <p:nvPr/>
        </p:nvCxnSpPr>
        <p:spPr>
          <a:xfrm>
            <a:off x="5199063" y="5337175"/>
            <a:ext cx="876300" cy="15208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4" name="直接连接符 61"/>
          <p:cNvCxnSpPr/>
          <p:nvPr/>
        </p:nvCxnSpPr>
        <p:spPr>
          <a:xfrm flipH="1">
            <a:off x="8315325" y="6389688"/>
            <a:ext cx="161925" cy="468312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5" name="直接连接符 65"/>
          <p:cNvCxnSpPr/>
          <p:nvPr/>
        </p:nvCxnSpPr>
        <p:spPr>
          <a:xfrm flipH="1">
            <a:off x="3473450" y="4537075"/>
            <a:ext cx="914400" cy="167640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6" name="直接连接符 68"/>
          <p:cNvCxnSpPr/>
          <p:nvPr/>
        </p:nvCxnSpPr>
        <p:spPr>
          <a:xfrm flipH="1" flipV="1">
            <a:off x="3470275" y="6213475"/>
            <a:ext cx="696913" cy="65087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77" name="直接连接符 71"/>
          <p:cNvCxnSpPr/>
          <p:nvPr/>
        </p:nvCxnSpPr>
        <p:spPr>
          <a:xfrm>
            <a:off x="4392613" y="4537075"/>
            <a:ext cx="663575" cy="0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2378" name="椭圆 74"/>
          <p:cNvSpPr/>
          <p:nvPr/>
        </p:nvSpPr>
        <p:spPr>
          <a:xfrm>
            <a:off x="5168900" y="5311775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2379" name="椭圆 75"/>
          <p:cNvSpPr/>
          <p:nvPr/>
        </p:nvSpPr>
        <p:spPr>
          <a:xfrm>
            <a:off x="5021263" y="4503738"/>
            <a:ext cx="68262" cy="68262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2380" name="椭圆 76"/>
          <p:cNvSpPr/>
          <p:nvPr/>
        </p:nvSpPr>
        <p:spPr>
          <a:xfrm>
            <a:off x="3457575" y="6180138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2381" name="椭圆 77"/>
          <p:cNvSpPr/>
          <p:nvPr/>
        </p:nvSpPr>
        <p:spPr>
          <a:xfrm>
            <a:off x="4143375" y="6824663"/>
            <a:ext cx="66675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2382" name="椭圆 78"/>
          <p:cNvSpPr/>
          <p:nvPr/>
        </p:nvSpPr>
        <p:spPr>
          <a:xfrm>
            <a:off x="4359275" y="4511675"/>
            <a:ext cx="66675" cy="68263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42383" name="直接连接符 82"/>
          <p:cNvCxnSpPr/>
          <p:nvPr/>
        </p:nvCxnSpPr>
        <p:spPr>
          <a:xfrm flipH="1" flipV="1">
            <a:off x="8466138" y="6389688"/>
            <a:ext cx="449262" cy="147637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84" name="直接连接符 85"/>
          <p:cNvCxnSpPr/>
          <p:nvPr/>
        </p:nvCxnSpPr>
        <p:spPr>
          <a:xfrm flipV="1">
            <a:off x="8815388" y="6537325"/>
            <a:ext cx="96837" cy="327025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2385" name="直接连接符 91"/>
          <p:cNvCxnSpPr/>
          <p:nvPr/>
        </p:nvCxnSpPr>
        <p:spPr>
          <a:xfrm flipH="1" flipV="1">
            <a:off x="8477250" y="6392863"/>
            <a:ext cx="312738" cy="465137"/>
          </a:xfrm>
          <a:prstGeom prst="line">
            <a:avLst/>
          </a:prstGeom>
          <a:ln w="3175" cap="flat" cmpd="sng">
            <a:solidFill>
              <a:schemeClr val="bg1">
                <a:alpha val="40999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2386" name="椭圆 99"/>
          <p:cNvSpPr/>
          <p:nvPr/>
        </p:nvSpPr>
        <p:spPr>
          <a:xfrm>
            <a:off x="8447088" y="6386513"/>
            <a:ext cx="68262" cy="66675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2387" name="椭圆 100"/>
          <p:cNvSpPr/>
          <p:nvPr/>
        </p:nvSpPr>
        <p:spPr>
          <a:xfrm>
            <a:off x="8885238" y="6511925"/>
            <a:ext cx="66675" cy="68263"/>
          </a:xfrm>
          <a:prstGeom prst="ellipse">
            <a:avLst/>
          </a:prstGeom>
          <a:solidFill>
            <a:schemeClr val="bg1">
              <a:alpha val="98999"/>
            </a:scheme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议程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838200" y="1122045"/>
            <a:ext cx="683323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投标一览表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投标项目具体方案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投标方案优劣分析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项目进度安排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项目预算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负责人及成员简介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投标合同承诺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投标一览表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3171825" y="1416685"/>
            <a:ext cx="683323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投标单位            某企业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投标文件编号  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000000001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投标项目名称     图书馆信息系统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投标金额           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4050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投标日期         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2018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31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日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571500" lvl="0" indent="-571500" algn="l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投标项目具体方案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1419860" y="1318895"/>
            <a:ext cx="683323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硬件配置设计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        CPU i7 6700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        内存 16G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         带宽 1M/S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投标项目具体方案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35207" name="文本框 38"/>
          <p:cNvSpPr txBox="1"/>
          <p:nvPr/>
        </p:nvSpPr>
        <p:spPr>
          <a:xfrm>
            <a:off x="2218690" y="2249805"/>
            <a:ext cx="683323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Windows 7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WampSever 2.5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Apache 2.4.9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Php 5.4.3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Mysql 5.6.17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0" indent="0" algn="l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Phpadmin 4.1.14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65885" y="15151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软件配置设计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投标项目具体方案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1120" y="150812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系统功能模块划分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0375" y="2049145"/>
            <a:ext cx="4084320" cy="3874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投标项目具体方案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18895" y="142684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系统业务流程设计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2102485"/>
            <a:ext cx="9892030" cy="4072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投标项目具体方案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39215" y="15684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数据通路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设计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795" y="2235200"/>
            <a:ext cx="971105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170" name="组合 1"/>
          <p:cNvGrpSpPr/>
          <p:nvPr/>
        </p:nvGrpSpPr>
        <p:grpSpPr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35171" name="矩形 2"/>
            <p:cNvSpPr/>
            <p:nvPr/>
          </p:nvSpPr>
          <p:spPr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5172" name="矩形 3"/>
            <p:cNvSpPr/>
            <p:nvPr/>
          </p:nvSpPr>
          <p:spPr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3" name="文本框 4"/>
          <p:cNvSpPr txBox="1"/>
          <p:nvPr/>
        </p:nvSpPr>
        <p:spPr>
          <a:xfrm>
            <a:off x="561975" y="266700"/>
            <a:ext cx="276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投标项目具体方案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65885" y="151511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数据库概念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设计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055" y="2162175"/>
            <a:ext cx="7243445" cy="4065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演示</Application>
  <PresentationFormat>宽屏</PresentationFormat>
  <Paragraphs>151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Calibri Light</vt:lpstr>
      <vt:lpstr>Arial Black</vt:lpstr>
      <vt:lpstr>华文仿宋</vt:lpstr>
      <vt:lpstr>仿宋</vt:lpstr>
      <vt:lpstr>Wingdings</vt:lpstr>
      <vt:lpstr>等线</vt:lpstr>
      <vt:lpstr>新宋体</vt:lpstr>
      <vt:lpstr>方正兰亭超细黑简体</vt:lpstr>
      <vt:lpstr>楷体</vt:lpstr>
      <vt:lpstr>等线 Light</vt:lpstr>
      <vt:lpstr>黑体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tianganxun</dc:creator>
  <cp:lastModifiedBy>tianganxun</cp:lastModifiedBy>
  <cp:revision>137</cp:revision>
  <dcterms:created xsi:type="dcterms:W3CDTF">2017-08-03T09:01:00Z</dcterms:created>
  <dcterms:modified xsi:type="dcterms:W3CDTF">2018-10-31T01:30:18Z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