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Lst>
  <p:sldSz cx="14630400" cy="82296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DataFrame to PowerPoint Example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graphicFrame>
        <p:nvGraphicFramePr>
          <p:cNvPr id="3" name="Table 2"/>
          <p:cNvGraphicFramePr>
            <a:graphicFrameLocks noGrp="1"/>
          </p:cNvGraphicFramePr>
          <p:nvPr/>
        </p:nvGraphicFramePr>
        <p:xfrm>
          <a:off x="457200" y="1371600"/>
          <a:ext cx="13716000" cy="2743200"/>
        </p:xfrm>
        <a:graphic>
          <a:graphicData uri="http://schemas.openxmlformats.org/drawingml/2006/table">
            <a:tbl>
              <a:tblPr firstRow="1" bandRow="1">
                <a:tableStyleId>{5C22544A-7EE6-4342-B048-85BDC9FD1C3A}</a:tableStyleId>
              </a:tblPr>
              <a:tblGrid>
                <a:gridCol w="1200150"/>
                <a:gridCol w="1714500"/>
                <a:gridCol w="857250"/>
                <a:gridCol w="685800"/>
                <a:gridCol w="514350"/>
                <a:gridCol w="7372350"/>
                <a:gridCol w="685800"/>
                <a:gridCol w="685800"/>
              </a:tblGrid>
              <a:tr h="228600">
                <a:tc>
                  <a:txBody>
                    <a:bodyPr/>
                    <a:lstStyle/>
                    <a:p>
                      <a:pPr algn="ctr">
                        <a:defRPr b="1" sz="1200">
                          <a:solidFill>
                            <a:srgbClr val="FFFFFF"/>
                          </a:solidFill>
                        </a:defRPr>
                      </a:pPr>
                      <a:r>
                        <a:t>Scenario</a:t>
                      </a:r>
                    </a:p>
                  </a:txBody>
                  <a:tcPr>
                    <a:solidFill>
                      <a:srgbClr val="1D9A78"/>
                    </a:solidFill>
                  </a:tcPr>
                </a:tc>
                <a:tc>
                  <a:txBody>
                    <a:bodyPr/>
                    <a:lstStyle/>
                    <a:p>
                      <a:pPr algn="ctr">
                        <a:defRPr b="1" sz="1200">
                          <a:solidFill>
                            <a:srgbClr val="FFFFFF"/>
                          </a:solidFill>
                        </a:defRPr>
                      </a:pPr>
                      <a:r>
                        <a:t>Sub Scenario</a:t>
                      </a:r>
                    </a:p>
                  </a:txBody>
                  <a:tcPr>
                    <a:solidFill>
                      <a:srgbClr val="1D9A78"/>
                    </a:solidFill>
                  </a:tcPr>
                </a:tc>
                <a:tc>
                  <a:txBody>
                    <a:bodyPr/>
                    <a:lstStyle/>
                    <a:p>
                      <a:pPr algn="ctr">
                        <a:defRPr b="1" sz="1200">
                          <a:solidFill>
                            <a:srgbClr val="FFFFFF"/>
                          </a:solidFill>
                        </a:defRPr>
                      </a:pPr>
                      <a:r>
                        <a:rPr b="1" sz="1200">
                          <a:solidFill>
                            <a:srgbClr val="FF0000"/>
                          </a:solidFill>
                        </a:rPr>
                        <a:t>10</a:t>
                      </a:r>
                      <a:r>
                        <a:rPr b="1" sz="1200">
                          <a:solidFill>
                            <a:srgbClr val="FFFFFF"/>
                          </a:solidFill>
                        </a:rPr>
                        <a:t> CU </a:t>
                      </a:r>
                      <a:r>
                        <a:rPr b="1" sz="1200">
                          <a:solidFill>
                            <a:srgbClr val="FFFF00"/>
                          </a:solidFill>
                        </a:rPr>
                        <a:t>@ Mar</a:t>
                      </a:r>
                    </a:p>
                  </a:txBody>
                  <a:tcPr>
                    <a:solidFill>
                      <a:srgbClr val="1D9A78"/>
                    </a:solidFill>
                  </a:tcPr>
                </a:tc>
                <a:tc>
                  <a:txBody>
                    <a:bodyPr/>
                    <a:lstStyle/>
                    <a:p>
                      <a:pPr algn="ctr">
                        <a:defRPr b="1" sz="1200">
                          <a:solidFill>
                            <a:srgbClr val="FFFFFF"/>
                          </a:solidFill>
                        </a:defRPr>
                      </a:pPr>
                      <a:r>
                        <a:rPr b="1" sz="1200">
                          <a:solidFill>
                            <a:srgbClr val="FF0000"/>
                          </a:solidFill>
                        </a:rPr>
                        <a:t>10</a:t>
                      </a:r>
                      <a:r>
                        <a:rPr b="1" sz="1200">
                          <a:solidFill>
                            <a:srgbClr val="FFFFFF"/>
                          </a:solidFill>
                        </a:rPr>
                        <a:t>K CU </a:t>
                      </a:r>
                      <a:r>
                        <a:rPr b="1" sz="1200">
                          <a:solidFill>
                            <a:srgbClr val="FFFF00"/>
                          </a:solidFill>
                        </a:rPr>
                        <a:t>%</a:t>
                      </a:r>
                    </a:p>
                  </a:txBody>
                  <a:tcPr>
                    <a:solidFill>
                      <a:srgbClr val="1D9A78"/>
                    </a:solidFill>
                  </a:tcPr>
                </a:tc>
                <a:tc>
                  <a:txBody>
                    <a:bodyPr/>
                    <a:lstStyle/>
                    <a:p>
                      <a:pPr algn="ctr">
                        <a:defRPr b="1" sz="1200">
                          <a:solidFill>
                            <a:srgbClr val="FFFFFF"/>
                          </a:solidFill>
                        </a:defRPr>
                      </a:pPr>
                      <a:r>
                        <a:rPr b="1" sz="1200">
                          <a:solidFill>
                            <a:srgbClr val="FF0000"/>
                          </a:solidFill>
                        </a:rPr>
                        <a:t>10</a:t>
                      </a:r>
                      <a:r>
                        <a:rPr b="1" sz="1200">
                          <a:solidFill>
                            <a:srgbClr val="FFFFFF"/>
                          </a:solidFill>
                        </a:rPr>
                        <a:t>K CCID </a:t>
                      </a:r>
                      <a:r>
                        <a:rPr b="1" sz="1200">
                          <a:solidFill>
                            <a:srgbClr val="FFFF00"/>
                          </a:solidFill>
                        </a:rPr>
                        <a:t>@ Mar</a:t>
                      </a:r>
                    </a:p>
                  </a:txBody>
                  <a:tcPr>
                    <a:solidFill>
                      <a:srgbClr val="1D9A78"/>
                    </a:solidFill>
                  </a:tcPr>
                </a:tc>
                <a:tc>
                  <a:txBody>
                    <a:bodyPr/>
                    <a:lstStyle/>
                    <a:p>
                      <a:pPr algn="ctr">
                        <a:defRPr b="1" sz="1200">
                          <a:solidFill>
                            <a:srgbClr val="FFFFFF"/>
                          </a:solidFill>
                        </a:defRPr>
                      </a:pPr>
                      <a:r>
                        <a:rPr b="1" sz="1200">
                          <a:solidFill>
                            <a:srgbClr val="FFFFFF"/>
                          </a:solidFill>
                        </a:rPr>
                        <a:t>Top Usage Customer Name​ (ranked by CU) </a:t>
                      </a:r>
                      <a:r>
                        <a:rPr b="1" sz="1200">
                          <a:solidFill>
                            <a:srgbClr val="FFFF00"/>
                          </a:solidFill>
                        </a:rPr>
                        <a:t>MoM</a:t>
                      </a:r>
                    </a:p>
                  </a:txBody>
                  <a:tcPr>
                    <a:solidFill>
                      <a:srgbClr val="1D9A78"/>
                    </a:solidFill>
                  </a:tcPr>
                </a:tc>
                <a:tc>
                  <a:txBody>
                    <a:bodyPr/>
                    <a:lstStyle/>
                    <a:p>
                      <a:pPr algn="ctr">
                        <a:defRPr b="1" sz="1200">
                          <a:solidFill>
                            <a:srgbClr val="FFFFFF"/>
                          </a:solidFill>
                        </a:defRPr>
                      </a:pPr>
                      <a:r>
                        <a:rPr b="1" sz="1200">
                          <a:solidFill>
                            <a:srgbClr val="FFFF00"/>
                          </a:solidFill>
                        </a:rPr>
                        <a:t>MoM</a:t>
                      </a:r>
                      <a:r>
                        <a:rPr b="1" sz="1200">
                          <a:solidFill>
                            <a:srgbClr val="FFFF00"/>
                          </a:solidFill>
                        </a:rPr>
                        <a:t>%</a:t>
                      </a:r>
                      <a:r>
                        <a:rPr b="1" sz="1200">
                          <a:solidFill>
                            <a:srgbClr val="FFFFFF"/>
                          </a:solidFill>
                        </a:rPr>
                        <a:t> (CU)</a:t>
                      </a:r>
                    </a:p>
                  </a:txBody>
                  <a:tcPr>
                    <a:solidFill>
                      <a:srgbClr val="1D9A78"/>
                    </a:solidFill>
                  </a:tcPr>
                </a:tc>
                <a:tc>
                  <a:txBody>
                    <a:bodyPr/>
                    <a:lstStyle/>
                    <a:p>
                      <a:pPr algn="ctr">
                        <a:defRPr b="1" sz="1200">
                          <a:solidFill>
                            <a:srgbClr val="FFFFFF"/>
                          </a:solidFill>
                        </a:defRPr>
                      </a:pPr>
                      <a:r>
                        <a:rPr b="1" sz="1200">
                          <a:solidFill>
                            <a:srgbClr val="FFFF00"/>
                          </a:solidFill>
                        </a:rPr>
                        <a:t>MoM</a:t>
                      </a:r>
                      <a:r>
                        <a:rPr b="1" sz="1200">
                          <a:solidFill>
                            <a:srgbClr val="FFFF00"/>
                          </a:solidFill>
                        </a:rPr>
                        <a:t>%</a:t>
                      </a:r>
                      <a:r>
                        <a:rPr b="1" sz="1200">
                          <a:solidFill>
                            <a:srgbClr val="FFFFFF"/>
                          </a:solidFill>
                        </a:rPr>
                        <a:t> (CCIDs)</a:t>
                      </a:r>
                    </a:p>
                  </a:txBody>
                  <a:tcPr>
                    <a:solidFill>
                      <a:srgbClr val="1D9A78"/>
                    </a:solidFill>
                  </a:tcPr>
                </a:tc>
              </a:tr>
              <a:tr h="228600">
                <a:tc rowSpan="2">
                  <a:txBody>
                    <a:bodyPr/>
                    <a:lstStyle/>
                    <a:p>
                      <a:pPr>
                        <a:defRPr sz="1000"/>
                      </a:pPr>
                      <a:r>
                        <a:t>Caption</a:t>
                      </a:r>
                    </a:p>
                  </a:txBody>
                  <a:tcPr>
                    <a:solidFill>
                      <a:srgbClr val="CCDED6"/>
                    </a:solidFill>
                  </a:tcPr>
                </a:tc>
                <a:tc>
                  <a:txBody>
                    <a:bodyPr/>
                    <a:lstStyle/>
                    <a:p>
                      <a:pPr>
                        <a:defRPr sz="1000">
                          <a:solidFill>
                            <a:srgbClr val="000000"/>
                          </a:solidFill>
                        </a:defRPr>
                      </a:pPr>
                      <a:r>
                        <a:t>In Person Meeting Captioning</a:t>
                      </a:r>
                    </a:p>
                  </a:txBody>
                  <a:tcPr>
                    <a:solidFill>
                      <a:srgbClr val="CCDED6"/>
                    </a:solidFill>
                  </a:tcPr>
                </a:tc>
                <a:tc>
                  <a:txBody>
                    <a:bodyPr/>
                    <a:lstStyle/>
                    <a:p>
                      <a:pPr>
                        <a:defRPr sz="1000">
                          <a:solidFill>
                            <a:srgbClr val="000000"/>
                          </a:solidFill>
                        </a:defRPr>
                      </a:pPr>
                      <a:r>
                        <a:t>$54,286</a:t>
                      </a:r>
                    </a:p>
                  </a:txBody>
                  <a:tcPr>
                    <a:solidFill>
                      <a:srgbClr val="CCDED6"/>
                    </a:solidFill>
                  </a:tcPr>
                </a:tc>
                <a:tc>
                  <a:txBody>
                    <a:bodyPr/>
                    <a:lstStyle/>
                    <a:p>
                      <a:pPr>
                        <a:defRPr sz="1000">
                          <a:solidFill>
                            <a:srgbClr val="000000"/>
                          </a:solidFill>
                        </a:defRPr>
                      </a:pPr>
                      <a:r>
                        <a:t>0.64%</a:t>
                      </a:r>
                    </a:p>
                  </a:txBody>
                  <a:tcPr>
                    <a:solidFill>
                      <a:srgbClr val="CCDED6"/>
                    </a:solidFill>
                  </a:tcPr>
                </a:tc>
                <a:tc>
                  <a:txBody>
                    <a:bodyPr/>
                    <a:lstStyle/>
                    <a:p>
                      <a:pPr>
                        <a:defRPr sz="1000">
                          <a:solidFill>
                            <a:srgbClr val="000000"/>
                          </a:solidFill>
                        </a:defRPr>
                      </a:pPr>
                      <a:r>
                        <a:t>2</a:t>
                      </a:r>
                    </a:p>
                  </a:txBody>
                  <a:tcPr>
                    <a:solidFill>
                      <a:srgbClr val="CCDED6"/>
                    </a:solidFill>
                  </a:tcPr>
                </a:tc>
                <a:tc>
                  <a:txBody>
                    <a:bodyPr/>
                    <a:lstStyle/>
                    <a:p>
                      <a:pPr>
                        <a:defRPr sz="1000">
                          <a:solidFill>
                            <a:srgbClr val="000000"/>
                          </a:solidFill>
                        </a:defRPr>
                      </a:pPr>
                      <a:r>
                        <a:t>TOYOTA TSUSHO SYSTEMS CORPORATION-59343711-TOYOTA GROUP, InnoCaption</a:t>
                      </a:r>
                    </a:p>
                  </a:txBody>
                  <a:tcPr>
                    <a:solidFill>
                      <a:srgbClr val="CCDED6"/>
                    </a:solidFill>
                  </a:tcPr>
                </a:tc>
                <a:tc>
                  <a:txBody>
                    <a:bodyPr/>
                    <a:lstStyle/>
                    <a:p>
                      <a:pPr>
                        <a:defRPr sz="1000">
                          <a:solidFill>
                            <a:srgbClr val="000000"/>
                          </a:solidFill>
                        </a:defRPr>
                      </a:pPr>
                      <a:r>
                        <a:t>5.31%</a:t>
                      </a:r>
                    </a:p>
                  </a:txBody>
                  <a:tcPr>
                    <a:solidFill>
                      <a:srgbClr val="CCDED6"/>
                    </a:solidFill>
                  </a:tcPr>
                </a:tc>
                <a:tc>
                  <a:txBody>
                    <a:bodyPr/>
                    <a:lstStyle/>
                    <a:p>
                      <a:pPr>
                        <a:defRPr sz="1000">
                          <a:solidFill>
                            <a:srgbClr val="000000"/>
                          </a:solidFill>
                        </a:defRPr>
                      </a:pPr>
                      <a:r>
                        <a:t>0.00%</a:t>
                      </a:r>
                    </a:p>
                  </a:txBody>
                  <a:tcPr>
                    <a:solidFill>
                      <a:srgbClr val="CCDED6"/>
                    </a:solidFill>
                  </a:tcPr>
                </a:tc>
              </a:tr>
              <a:tr h="228600">
                <a:tc vMerge="1">
                  <a:txBody>
                    <a:bodyPr/>
                    <a:lstStyle/>
                    <a:p/>
                  </a:txBody>
                  <a:tcPr>
                    <a:solidFill>
                      <a:srgbClr val="E7EFEC"/>
                    </a:solidFill>
                  </a:tcPr>
                </a:tc>
                <a:tc>
                  <a:txBody>
                    <a:bodyPr/>
                    <a:lstStyle/>
                    <a:p>
                      <a:pPr>
                        <a:defRPr sz="1000">
                          <a:solidFill>
                            <a:srgbClr val="000000"/>
                          </a:solidFill>
                        </a:defRPr>
                      </a:pPr>
                      <a:r>
                        <a:t>Online Meeting Captioning</a:t>
                      </a:r>
                    </a:p>
                  </a:txBody>
                  <a:tcPr>
                    <a:solidFill>
                      <a:srgbClr val="E7EFEC"/>
                    </a:solidFill>
                  </a:tcPr>
                </a:tc>
                <a:tc>
                  <a:txBody>
                    <a:bodyPr/>
                    <a:lstStyle/>
                    <a:p>
                      <a:pPr>
                        <a:defRPr sz="1000">
                          <a:solidFill>
                            <a:srgbClr val="000000"/>
                          </a:solidFill>
                        </a:defRPr>
                      </a:pPr>
                      <a:r>
                        <a:t>$851,401</a:t>
                      </a:r>
                    </a:p>
                  </a:txBody>
                  <a:tcPr>
                    <a:solidFill>
                      <a:srgbClr val="E7EFEC"/>
                    </a:solidFill>
                  </a:tcPr>
                </a:tc>
                <a:tc>
                  <a:txBody>
                    <a:bodyPr/>
                    <a:lstStyle/>
                    <a:p>
                      <a:pPr>
                        <a:defRPr sz="1000">
                          <a:solidFill>
                            <a:srgbClr val="000000"/>
                          </a:solidFill>
                        </a:defRPr>
                      </a:pPr>
                      <a:r>
                        <a:t>10.02%</a:t>
                      </a:r>
                    </a:p>
                  </a:txBody>
                  <a:tcPr>
                    <a:solidFill>
                      <a:srgbClr val="E7EFEC"/>
                    </a:solidFill>
                  </a:tcPr>
                </a:tc>
                <a:tc>
                  <a:txBody>
                    <a:bodyPr/>
                    <a:lstStyle/>
                    <a:p>
                      <a:pPr>
                        <a:defRPr sz="1000">
                          <a:solidFill>
                            <a:srgbClr val="000000"/>
                          </a:solidFill>
                        </a:defRPr>
                      </a:pPr>
                      <a:r>
                        <a:t>5</a:t>
                      </a:r>
                    </a:p>
                  </a:txBody>
                  <a:tcPr>
                    <a:solidFill>
                      <a:srgbClr val="E7EFEC"/>
                    </a:solidFill>
                  </a:tcPr>
                </a:tc>
                <a:tc>
                  <a:txBody>
                    <a:bodyPr/>
                    <a:lstStyle/>
                    <a:p>
                      <a:pPr>
                        <a:defRPr sz="1000">
                          <a:solidFill>
                            <a:srgbClr val="000000"/>
                          </a:solidFill>
                        </a:defRPr>
                      </a:pPr>
                      <a:r>
                        <a:t>SORENSON COMMUNICATIONS, CAPTEL INC, TikTok Pte.Ltd., Shanghai Zhaoyan Network Technology Co., Ltd., transkriptor.com</a:t>
                      </a:r>
                    </a:p>
                  </a:txBody>
                  <a:tcPr>
                    <a:solidFill>
                      <a:srgbClr val="E7EFEC"/>
                    </a:solidFill>
                  </a:tcPr>
                </a:tc>
                <a:tc>
                  <a:txBody>
                    <a:bodyPr/>
                    <a:lstStyle/>
                    <a:p>
                      <a:pPr>
                        <a:defRPr sz="1000">
                          <a:solidFill>
                            <a:srgbClr val="000000"/>
                          </a:solidFill>
                        </a:defRPr>
                      </a:pPr>
                      <a:r>
                        <a:t>11.51%</a:t>
                      </a:r>
                    </a:p>
                  </a:txBody>
                  <a:tcPr>
                    <a:solidFill>
                      <a:srgbClr val="E7EFEC"/>
                    </a:solidFill>
                  </a:tcPr>
                </a:tc>
                <a:tc>
                  <a:txBody>
                    <a:bodyPr/>
                    <a:lstStyle/>
                    <a:p>
                      <a:pPr>
                        <a:defRPr sz="1000">
                          <a:solidFill>
                            <a:srgbClr val="000000"/>
                          </a:solidFill>
                        </a:defRPr>
                      </a:pPr>
                      <a:r>
                        <a:t>0.00%</a:t>
                      </a:r>
                    </a:p>
                  </a:txBody>
                  <a:tcPr>
                    <a:solidFill>
                      <a:srgbClr val="E7EFEC"/>
                    </a:solidFill>
                  </a:tcPr>
                </a:tc>
              </a:tr>
              <a:tr h="228600">
                <a:tc rowSpan="4">
                  <a:txBody>
                    <a:bodyPr/>
                    <a:lstStyle/>
                    <a:p>
                      <a:pPr>
                        <a:defRPr sz="1000"/>
                      </a:pPr>
                      <a:r>
                        <a:t>Transcription</a:t>
                      </a:r>
                    </a:p>
                  </a:txBody>
                  <a:tcPr>
                    <a:solidFill>
                      <a:srgbClr val="CCDED6"/>
                    </a:solidFill>
                  </a:tcPr>
                </a:tc>
                <a:tc>
                  <a:txBody>
                    <a:bodyPr/>
                    <a:lstStyle/>
                    <a:p>
                      <a:pPr>
                        <a:defRPr sz="1000">
                          <a:solidFill>
                            <a:srgbClr val="000000"/>
                          </a:solidFill>
                        </a:defRPr>
                      </a:pPr>
                      <a:r>
                        <a:t>Audio Video Transcription</a:t>
                      </a:r>
                    </a:p>
                  </a:txBody>
                  <a:tcPr>
                    <a:solidFill>
                      <a:srgbClr val="CCDED6"/>
                    </a:solidFill>
                  </a:tcPr>
                </a:tc>
                <a:tc>
                  <a:txBody>
                    <a:bodyPr/>
                    <a:lstStyle/>
                    <a:p>
                      <a:pPr>
                        <a:defRPr sz="1000">
                          <a:solidFill>
                            <a:srgbClr val="000000"/>
                          </a:solidFill>
                        </a:defRPr>
                      </a:pPr>
                      <a:r>
                        <a:t>$1,001,324</a:t>
                      </a:r>
                    </a:p>
                  </a:txBody>
                  <a:tcPr>
                    <a:solidFill>
                      <a:srgbClr val="CCDED6"/>
                    </a:solidFill>
                  </a:tcPr>
                </a:tc>
                <a:tc>
                  <a:txBody>
                    <a:bodyPr/>
                    <a:lstStyle/>
                    <a:p>
                      <a:pPr>
                        <a:defRPr sz="1000">
                          <a:solidFill>
                            <a:srgbClr val="000000"/>
                          </a:solidFill>
                        </a:defRPr>
                      </a:pPr>
                      <a:r>
                        <a:t>11.79%</a:t>
                      </a:r>
                    </a:p>
                  </a:txBody>
                  <a:tcPr>
                    <a:solidFill>
                      <a:srgbClr val="CCDED6"/>
                    </a:solidFill>
                  </a:tcPr>
                </a:tc>
                <a:tc>
                  <a:txBody>
                    <a:bodyPr/>
                    <a:lstStyle/>
                    <a:p>
                      <a:pPr>
                        <a:defRPr sz="1000">
                          <a:solidFill>
                            <a:srgbClr val="000000"/>
                          </a:solidFill>
                        </a:defRPr>
                      </a:pPr>
                      <a:r>
                        <a:t>6</a:t>
                      </a:r>
                    </a:p>
                  </a:txBody>
                  <a:tcPr>
                    <a:solidFill>
                      <a:srgbClr val="CCDED6"/>
                    </a:solidFill>
                  </a:tcPr>
                </a:tc>
                <a:tc>
                  <a:txBody>
                    <a:bodyPr/>
                    <a:lstStyle/>
                    <a:p>
                      <a:pPr>
                        <a:defRPr sz="1000">
                          <a:solidFill>
                            <a:srgbClr val="000000"/>
                          </a:solidFill>
                        </a:defRPr>
                      </a:pPr>
                      <a:r>
                        <a:rPr sz="1000">
                          <a:solidFill>
                            <a:srgbClr val="000000"/>
                          </a:solidFill>
                        </a:rPr>
                        <a:t>SPOTIFY AB, Shenzhen Zhixin New information Technology Co. Ltd, AMAZON COM, CVS HEALTH, CARVANA, Deutsche Telekom AG Konzernzentrale (</a:t>
                      </a:r>
                      <a:r>
                        <a:rPr sz="1000">
                          <a:solidFill>
                            <a:srgbClr val="008000"/>
                          </a:solidFill>
                        </a:rPr>
                        <a:t>new</a:t>
                      </a:r>
                      <a:r>
                        <a:rPr sz="1000">
                          <a:solidFill>
                            <a:srgbClr val="000000"/>
                          </a:solidFill>
                        </a:rPr>
                        <a:t>)</a:t>
                      </a:r>
                    </a:p>
                  </a:txBody>
                  <a:tcPr>
                    <a:solidFill>
                      <a:srgbClr val="CCDED6"/>
                    </a:solidFill>
                  </a:tcPr>
                </a:tc>
                <a:tc>
                  <a:txBody>
                    <a:bodyPr/>
                    <a:lstStyle/>
                    <a:p>
                      <a:pPr>
                        <a:defRPr sz="1000">
                          <a:solidFill>
                            <a:srgbClr val="000000"/>
                          </a:solidFill>
                        </a:defRPr>
                      </a:pPr>
                      <a:r>
                        <a:t>13.70%</a:t>
                      </a:r>
                    </a:p>
                  </a:txBody>
                  <a:tcPr>
                    <a:solidFill>
                      <a:srgbClr val="CCDED6"/>
                    </a:solidFill>
                  </a:tcPr>
                </a:tc>
                <a:tc>
                  <a:txBody>
                    <a:bodyPr/>
                    <a:lstStyle/>
                    <a:p>
                      <a:pPr>
                        <a:defRPr sz="1000">
                          <a:solidFill>
                            <a:srgbClr val="000000"/>
                          </a:solidFill>
                        </a:defRPr>
                      </a:pPr>
                      <a:r>
                        <a:t>20.00%</a:t>
                      </a:r>
                    </a:p>
                  </a:txBody>
                  <a:tcPr>
                    <a:solidFill>
                      <a:srgbClr val="CCDED6"/>
                    </a:solidFill>
                  </a:tcPr>
                </a:tc>
              </a:tr>
              <a:tr h="228600">
                <a:tc vMerge="1">
                  <a:txBody>
                    <a:bodyPr/>
                    <a:lstStyle/>
                    <a:p/>
                  </a:txBody>
                  <a:tcPr>
                    <a:solidFill>
                      <a:srgbClr val="E7EFEC"/>
                    </a:solidFill>
                  </a:tcPr>
                </a:tc>
                <a:tc>
                  <a:txBody>
                    <a:bodyPr/>
                    <a:lstStyle/>
                    <a:p>
                      <a:pPr>
                        <a:defRPr sz="1000">
                          <a:solidFill>
                            <a:srgbClr val="000000"/>
                          </a:solidFill>
                        </a:defRPr>
                      </a:pPr>
                      <a:r>
                        <a:t>Contact Center Agent Assist</a:t>
                      </a:r>
                    </a:p>
                  </a:txBody>
                  <a:tcPr>
                    <a:solidFill>
                      <a:srgbClr val="E7EFEC"/>
                    </a:solidFill>
                  </a:tcPr>
                </a:tc>
                <a:tc>
                  <a:txBody>
                    <a:bodyPr/>
                    <a:lstStyle/>
                    <a:p>
                      <a:pPr>
                        <a:defRPr sz="1000">
                          <a:solidFill>
                            <a:srgbClr val="000000"/>
                          </a:solidFill>
                        </a:defRPr>
                      </a:pPr>
                      <a:r>
                        <a:t>$589,083</a:t>
                      </a:r>
                    </a:p>
                  </a:txBody>
                  <a:tcPr>
                    <a:solidFill>
                      <a:srgbClr val="E7EFEC"/>
                    </a:solidFill>
                  </a:tcPr>
                </a:tc>
                <a:tc>
                  <a:txBody>
                    <a:bodyPr/>
                    <a:lstStyle/>
                    <a:p>
                      <a:pPr>
                        <a:defRPr sz="1000">
                          <a:solidFill>
                            <a:srgbClr val="000000"/>
                          </a:solidFill>
                        </a:defRPr>
                      </a:pPr>
                      <a:r>
                        <a:t>6.94%</a:t>
                      </a:r>
                    </a:p>
                  </a:txBody>
                  <a:tcPr>
                    <a:solidFill>
                      <a:srgbClr val="E7EFEC"/>
                    </a:solidFill>
                  </a:tcPr>
                </a:tc>
                <a:tc>
                  <a:txBody>
                    <a:bodyPr/>
                    <a:lstStyle/>
                    <a:p>
                      <a:pPr>
                        <a:defRPr sz="1000">
                          <a:solidFill>
                            <a:srgbClr val="000000"/>
                          </a:solidFill>
                        </a:defRPr>
                      </a:pPr>
                      <a:r>
                        <a:t>4</a:t>
                      </a:r>
                    </a:p>
                  </a:txBody>
                  <a:tcPr>
                    <a:solidFill>
                      <a:srgbClr val="E7EFEC"/>
                    </a:solidFill>
                  </a:tcPr>
                </a:tc>
                <a:tc>
                  <a:txBody>
                    <a:bodyPr/>
                    <a:lstStyle/>
                    <a:p>
                      <a:pPr>
                        <a:defRPr sz="1000">
                          <a:solidFill>
                            <a:srgbClr val="000000"/>
                          </a:solidFill>
                        </a:defRPr>
                      </a:pPr>
                      <a:r>
                        <a:rPr sz="1000">
                          <a:solidFill>
                            <a:srgbClr val="000000"/>
                          </a:solidFill>
                        </a:rPr>
                        <a:t>MOTOROLA INC (</a:t>
                      </a:r>
                      <a:r>
                        <a:rPr sz="1000">
                          <a:solidFill>
                            <a:srgbClr val="008000"/>
                          </a:solidFill>
                        </a:rPr>
                        <a:t>increased</a:t>
                      </a:r>
                      <a:r>
                        <a:rPr sz="1000">
                          <a:solidFill>
                            <a:srgbClr val="000000"/>
                          </a:solidFill>
                        </a:rPr>
                        <a:t>), Outreach, Inc. (</a:t>
                      </a:r>
                      <a:r>
                        <a:rPr sz="1000">
                          <a:solidFill>
                            <a:srgbClr val="008000"/>
                          </a:solidFill>
                        </a:rPr>
                        <a:t>increased</a:t>
                      </a:r>
                      <a:r>
                        <a:rPr sz="1000">
                          <a:solidFill>
                            <a:srgbClr val="000000"/>
                          </a:solidFill>
                        </a:rPr>
                        <a:t>), ACCENTURE, WOLTERS KLUWER USA</a:t>
                      </a:r>
                    </a:p>
                  </a:txBody>
                  <a:tcPr>
                    <a:solidFill>
                      <a:srgbClr val="E7EFEC"/>
                    </a:solidFill>
                  </a:tcPr>
                </a:tc>
                <a:tc>
                  <a:txBody>
                    <a:bodyPr/>
                    <a:lstStyle/>
                    <a:p>
                      <a:pPr>
                        <a:defRPr sz="1000">
                          <a:solidFill>
                            <a:srgbClr val="000000"/>
                          </a:solidFill>
                        </a:defRPr>
                      </a:pPr>
                      <a:r>
                        <a:t>39.76%</a:t>
                      </a:r>
                    </a:p>
                  </a:txBody>
                  <a:tcPr>
                    <a:solidFill>
                      <a:srgbClr val="E7EFEC"/>
                    </a:solidFill>
                  </a:tcPr>
                </a:tc>
                <a:tc>
                  <a:txBody>
                    <a:bodyPr/>
                    <a:lstStyle/>
                    <a:p>
                      <a:pPr>
                        <a:defRPr sz="1000">
                          <a:solidFill>
                            <a:srgbClr val="000000"/>
                          </a:solidFill>
                        </a:defRPr>
                      </a:pPr>
                      <a:r>
                        <a:t>0.00%</a:t>
                      </a:r>
                    </a:p>
                  </a:txBody>
                  <a:tcPr>
                    <a:solidFill>
                      <a:srgbClr val="E7EFEC"/>
                    </a:solidFill>
                  </a:tcPr>
                </a:tc>
              </a:tr>
              <a:tr h="228600">
                <a:tc vMerge="1">
                  <a:txBody>
                    <a:bodyPr/>
                    <a:lstStyle/>
                    <a:p/>
                  </a:txBody>
                  <a:tcPr>
                    <a:solidFill>
                      <a:srgbClr val="CCDED6"/>
                    </a:solidFill>
                  </a:tcPr>
                </a:tc>
                <a:tc>
                  <a:txBody>
                    <a:bodyPr/>
                    <a:lstStyle/>
                    <a:p>
                      <a:pPr>
                        <a:defRPr sz="1000">
                          <a:solidFill>
                            <a:srgbClr val="000000"/>
                          </a:solidFill>
                        </a:defRPr>
                      </a:pPr>
                      <a:r>
                        <a:t>Contact Center Post Call Analytics</a:t>
                      </a:r>
                    </a:p>
                  </a:txBody>
                  <a:tcPr>
                    <a:solidFill>
                      <a:srgbClr val="CCDED6"/>
                    </a:solidFill>
                  </a:tcPr>
                </a:tc>
                <a:tc>
                  <a:txBody>
                    <a:bodyPr/>
                    <a:lstStyle/>
                    <a:p>
                      <a:pPr>
                        <a:defRPr sz="1000">
                          <a:solidFill>
                            <a:srgbClr val="000000"/>
                          </a:solidFill>
                        </a:defRPr>
                      </a:pPr>
                      <a:r>
                        <a:t>$2,904,029</a:t>
                      </a:r>
                    </a:p>
                  </a:txBody>
                  <a:tcPr>
                    <a:solidFill>
                      <a:srgbClr val="CCDED6"/>
                    </a:solidFill>
                  </a:tcPr>
                </a:tc>
                <a:tc>
                  <a:txBody>
                    <a:bodyPr/>
                    <a:lstStyle/>
                    <a:p>
                      <a:pPr>
                        <a:defRPr sz="1000">
                          <a:solidFill>
                            <a:srgbClr val="000000"/>
                          </a:solidFill>
                        </a:defRPr>
                      </a:pPr>
                      <a:r>
                        <a:t>34.19%</a:t>
                      </a:r>
                    </a:p>
                  </a:txBody>
                  <a:tcPr>
                    <a:solidFill>
                      <a:srgbClr val="CCDED6"/>
                    </a:solidFill>
                  </a:tcPr>
                </a:tc>
                <a:tc>
                  <a:txBody>
                    <a:bodyPr/>
                    <a:lstStyle/>
                    <a:p>
                      <a:pPr>
                        <a:defRPr sz="1000">
                          <a:solidFill>
                            <a:srgbClr val="000000"/>
                          </a:solidFill>
                        </a:defRPr>
                      </a:pPr>
                      <a:r>
                        <a:t>11</a:t>
                      </a:r>
                    </a:p>
                  </a:txBody>
                  <a:tcPr>
                    <a:solidFill>
                      <a:srgbClr val="CCDED6"/>
                    </a:solidFill>
                  </a:tcPr>
                </a:tc>
                <a:tc>
                  <a:txBody>
                    <a:bodyPr/>
                    <a:lstStyle/>
                    <a:p>
                      <a:pPr>
                        <a:defRPr sz="1000">
                          <a:solidFill>
                            <a:srgbClr val="000000"/>
                          </a:solidFill>
                        </a:defRPr>
                      </a:pPr>
                      <a:r>
                        <a:rPr sz="1000">
                          <a:solidFill>
                            <a:srgbClr val="000000"/>
                          </a:solidFill>
                        </a:rPr>
                        <a:t>CALLMINER INC, HUMANA INC, ALLSTATE INSURANCE GROUP, UNITEDHEALTH GROUP, NAVY FEDERAL CREDIT UNION M, Koninklijke Kpn N.V., The Dai-ichi Life Information Systems Co.,Ltd., Etisalat Misr, KPMG International Cooperative, EXCELLUS HEALTH PLAN INC, Midea Group Co., Ltd. (</a:t>
                      </a:r>
                      <a:r>
                        <a:rPr sz="1000">
                          <a:solidFill>
                            <a:srgbClr val="008000"/>
                          </a:solidFill>
                        </a:rPr>
                        <a:t>returned</a:t>
                      </a:r>
                      <a:r>
                        <a:rPr sz="1000">
                          <a:solidFill>
                            <a:srgbClr val="000000"/>
                          </a:solidFill>
                        </a:rPr>
                        <a:t>)</a:t>
                      </a:r>
                    </a:p>
                  </a:txBody>
                  <a:tcPr>
                    <a:solidFill>
                      <a:srgbClr val="CCDED6"/>
                    </a:solidFill>
                  </a:tcPr>
                </a:tc>
                <a:tc>
                  <a:txBody>
                    <a:bodyPr/>
                    <a:lstStyle/>
                    <a:p>
                      <a:pPr>
                        <a:defRPr sz="1000">
                          <a:solidFill>
                            <a:srgbClr val="000000"/>
                          </a:solidFill>
                        </a:defRPr>
                      </a:pPr>
                      <a:r>
                        <a:t>6.05%</a:t>
                      </a:r>
                    </a:p>
                  </a:txBody>
                  <a:tcPr>
                    <a:solidFill>
                      <a:srgbClr val="CCDED6"/>
                    </a:solidFill>
                  </a:tcPr>
                </a:tc>
                <a:tc>
                  <a:txBody>
                    <a:bodyPr/>
                    <a:lstStyle/>
                    <a:p>
                      <a:pPr>
                        <a:defRPr sz="1000">
                          <a:solidFill>
                            <a:srgbClr val="000000"/>
                          </a:solidFill>
                        </a:defRPr>
                      </a:pPr>
                      <a:r>
                        <a:t>10.00%</a:t>
                      </a:r>
                    </a:p>
                  </a:txBody>
                  <a:tcPr>
                    <a:solidFill>
                      <a:srgbClr val="CCDED6"/>
                    </a:solidFill>
                  </a:tcPr>
                </a:tc>
              </a:tr>
              <a:tr h="228600">
                <a:tc vMerge="1">
                  <a:txBody>
                    <a:bodyPr/>
                    <a:lstStyle/>
                    <a:p/>
                  </a:txBody>
                  <a:tcPr>
                    <a:solidFill>
                      <a:srgbClr val="E7EFEC"/>
                    </a:solidFill>
                  </a:tcPr>
                </a:tc>
                <a:tc>
                  <a:txBody>
                    <a:bodyPr/>
                    <a:lstStyle/>
                    <a:p>
                      <a:pPr>
                        <a:defRPr sz="1000">
                          <a:solidFill>
                            <a:srgbClr val="000000"/>
                          </a:solidFill>
                        </a:defRPr>
                      </a:pPr>
                      <a:r>
                        <a:t>Meeting Transcription</a:t>
                      </a:r>
                    </a:p>
                  </a:txBody>
                  <a:tcPr>
                    <a:solidFill>
                      <a:srgbClr val="E7EFEC"/>
                    </a:solidFill>
                  </a:tcPr>
                </a:tc>
                <a:tc>
                  <a:txBody>
                    <a:bodyPr/>
                    <a:lstStyle/>
                    <a:p>
                      <a:pPr>
                        <a:defRPr sz="1000">
                          <a:solidFill>
                            <a:srgbClr val="000000"/>
                          </a:solidFill>
                        </a:defRPr>
                      </a:pPr>
                      <a:r>
                        <a:t>$139,901</a:t>
                      </a:r>
                    </a:p>
                  </a:txBody>
                  <a:tcPr>
                    <a:solidFill>
                      <a:srgbClr val="E7EFEC"/>
                    </a:solidFill>
                  </a:tcPr>
                </a:tc>
                <a:tc>
                  <a:txBody>
                    <a:bodyPr/>
                    <a:lstStyle/>
                    <a:p>
                      <a:pPr>
                        <a:defRPr sz="1000">
                          <a:solidFill>
                            <a:srgbClr val="000000"/>
                          </a:solidFill>
                        </a:defRPr>
                      </a:pPr>
                      <a:r>
                        <a:t>1.65%</a:t>
                      </a:r>
                    </a:p>
                  </a:txBody>
                  <a:tcPr>
                    <a:solidFill>
                      <a:srgbClr val="E7EFEC"/>
                    </a:solidFill>
                  </a:tcPr>
                </a:tc>
                <a:tc>
                  <a:txBody>
                    <a:bodyPr/>
                    <a:lstStyle/>
                    <a:p>
                      <a:pPr>
                        <a:defRPr sz="1000">
                          <a:solidFill>
                            <a:srgbClr val="000000"/>
                          </a:solidFill>
                        </a:defRPr>
                      </a:pPr>
                      <a:r>
                        <a:t>2</a:t>
                      </a:r>
                    </a:p>
                  </a:txBody>
                  <a:tcPr>
                    <a:solidFill>
                      <a:srgbClr val="E7EFEC"/>
                    </a:solidFill>
                  </a:tcPr>
                </a:tc>
                <a:tc>
                  <a:txBody>
                    <a:bodyPr/>
                    <a:lstStyle/>
                    <a:p>
                      <a:pPr>
                        <a:defRPr sz="1000">
                          <a:solidFill>
                            <a:srgbClr val="000000"/>
                          </a:solidFill>
                        </a:defRPr>
                      </a:pPr>
                      <a:r>
                        <a:rPr sz="1000">
                          <a:solidFill>
                            <a:srgbClr val="000000"/>
                          </a:solidFill>
                        </a:rPr>
                        <a:t>Nabla Technologies, NOOTA, CISCO SYSTEMS (</a:t>
                      </a:r>
                      <a:r>
                        <a:rPr sz="1000">
                          <a:solidFill>
                            <a:srgbClr val="FF0000"/>
                          </a:solidFill>
                        </a:rPr>
                        <a:t>moved</a:t>
                      </a:r>
                      <a:r>
                        <a:rPr sz="1000">
                          <a:solidFill>
                            <a:srgbClr val="000000"/>
                          </a:solidFill>
                        </a:rPr>
                        <a:t>)</a:t>
                      </a:r>
                    </a:p>
                  </a:txBody>
                  <a:tcPr>
                    <a:solidFill>
                      <a:srgbClr val="E7EFEC"/>
                    </a:solidFill>
                  </a:tcPr>
                </a:tc>
                <a:tc>
                  <a:txBody>
                    <a:bodyPr/>
                    <a:lstStyle/>
                    <a:p>
                      <a:pPr>
                        <a:defRPr sz="1000">
                          <a:solidFill>
                            <a:srgbClr val="000000"/>
                          </a:solidFill>
                        </a:defRPr>
                      </a:pPr>
                      <a:r>
                        <a:t>7.28%</a:t>
                      </a:r>
                    </a:p>
                  </a:txBody>
                  <a:tcPr>
                    <a:solidFill>
                      <a:srgbClr val="E7EFEC"/>
                    </a:solidFill>
                  </a:tcPr>
                </a:tc>
                <a:tc>
                  <a:txBody>
                    <a:bodyPr/>
                    <a:lstStyle/>
                    <a:p>
                      <a:pPr>
                        <a:defRPr sz="1000">
                          <a:solidFill>
                            <a:srgbClr val="000000"/>
                          </a:solidFill>
                        </a:defRPr>
                      </a:pPr>
                      <a:r>
                        <a:t>-33.33%</a:t>
                      </a:r>
                    </a:p>
                  </a:txBody>
                  <a:tcPr>
                    <a:solidFill>
                      <a:srgbClr val="E7EFEC"/>
                    </a:solidFill>
                  </a:tcPr>
                </a:tc>
              </a:tr>
              <a:tr h="228600">
                <a:tc rowSpan="2">
                  <a:txBody>
                    <a:bodyPr/>
                    <a:lstStyle/>
                    <a:p>
                      <a:pPr>
                        <a:defRPr sz="1000"/>
                      </a:pPr>
                      <a:r>
                        <a:t>Voice Agent</a:t>
                      </a:r>
                    </a:p>
                  </a:txBody>
                  <a:tcPr>
                    <a:solidFill>
                      <a:srgbClr val="CCDED6"/>
                    </a:solidFill>
                  </a:tcPr>
                </a:tc>
                <a:tc>
                  <a:txBody>
                    <a:bodyPr/>
                    <a:lstStyle/>
                    <a:p>
                      <a:pPr>
                        <a:defRPr sz="1000">
                          <a:solidFill>
                            <a:srgbClr val="000000"/>
                          </a:solidFill>
                        </a:defRPr>
                      </a:pPr>
                      <a:r>
                        <a:t>Contact Center Voice Agent</a:t>
                      </a:r>
                    </a:p>
                  </a:txBody>
                  <a:tcPr>
                    <a:solidFill>
                      <a:srgbClr val="CCDED6"/>
                    </a:solidFill>
                  </a:tcPr>
                </a:tc>
                <a:tc>
                  <a:txBody>
                    <a:bodyPr/>
                    <a:lstStyle/>
                    <a:p>
                      <a:pPr>
                        <a:defRPr sz="1000">
                          <a:solidFill>
                            <a:srgbClr val="000000"/>
                          </a:solidFill>
                        </a:defRPr>
                      </a:pPr>
                      <a:r>
                        <a:t>$569,465</a:t>
                      </a:r>
                    </a:p>
                  </a:txBody>
                  <a:tcPr>
                    <a:solidFill>
                      <a:srgbClr val="CCDED6"/>
                    </a:solidFill>
                  </a:tcPr>
                </a:tc>
                <a:tc>
                  <a:txBody>
                    <a:bodyPr/>
                    <a:lstStyle/>
                    <a:p>
                      <a:pPr>
                        <a:defRPr sz="1000">
                          <a:solidFill>
                            <a:srgbClr val="000000"/>
                          </a:solidFill>
                        </a:defRPr>
                      </a:pPr>
                      <a:r>
                        <a:t>6.70%</a:t>
                      </a:r>
                    </a:p>
                  </a:txBody>
                  <a:tcPr>
                    <a:solidFill>
                      <a:srgbClr val="CCDED6"/>
                    </a:solidFill>
                  </a:tcPr>
                </a:tc>
                <a:tc>
                  <a:txBody>
                    <a:bodyPr/>
                    <a:lstStyle/>
                    <a:p>
                      <a:pPr>
                        <a:defRPr sz="1000">
                          <a:solidFill>
                            <a:srgbClr val="000000"/>
                          </a:solidFill>
                        </a:defRPr>
                      </a:pPr>
                      <a:r>
                        <a:t>11</a:t>
                      </a:r>
                    </a:p>
                  </a:txBody>
                  <a:tcPr>
                    <a:solidFill>
                      <a:srgbClr val="CCDED6"/>
                    </a:solidFill>
                  </a:tcPr>
                </a:tc>
                <a:tc>
                  <a:txBody>
                    <a:bodyPr/>
                    <a:lstStyle/>
                    <a:p>
                      <a:pPr>
                        <a:defRPr sz="1000">
                          <a:solidFill>
                            <a:srgbClr val="000000"/>
                          </a:solidFill>
                        </a:defRPr>
                      </a:pPr>
                      <a:r>
                        <a:rPr sz="1000">
                          <a:solidFill>
                            <a:srgbClr val="000000"/>
                          </a:solidFill>
                        </a:rPr>
                        <a:t>Genesys Cloud Services Inc, VODAFONE, Corrz Technosolutions Private Limited (Rezo.AI), Abn Amro Bank N.V., Poste Italiane SpA, NUANCE COMMUNICATIONS INC (</a:t>
                      </a:r>
                      <a:r>
                        <a:rPr sz="1000">
                          <a:solidFill>
                            <a:srgbClr val="FF0000"/>
                          </a:solidFill>
                        </a:rPr>
                        <a:t>decreased</a:t>
                      </a:r>
                      <a:r>
                        <a:rPr sz="1000">
                          <a:solidFill>
                            <a:srgbClr val="000000"/>
                          </a:solidFill>
                        </a:rPr>
                        <a:t>), Bitonic Technology Labs Private Limited, Parloa GmbH, ALLIANZ TECHNOLOGY SE, CSG Systems, AKBANK T.A.Ş. (</a:t>
                      </a:r>
                      <a:r>
                        <a:rPr sz="1000">
                          <a:solidFill>
                            <a:srgbClr val="FF0000"/>
                          </a:solidFill>
                        </a:rPr>
                        <a:t>decreased</a:t>
                      </a:r>
                      <a:r>
                        <a:rPr sz="1000">
                          <a:solidFill>
                            <a:srgbClr val="000000"/>
                          </a:solidFill>
                        </a:rPr>
                        <a:t>)</a:t>
                      </a:r>
                    </a:p>
                  </a:txBody>
                  <a:tcPr>
                    <a:solidFill>
                      <a:srgbClr val="CCDED6"/>
                    </a:solidFill>
                  </a:tcPr>
                </a:tc>
                <a:tc>
                  <a:txBody>
                    <a:bodyPr/>
                    <a:lstStyle/>
                    <a:p>
                      <a:pPr>
                        <a:defRPr sz="1000">
                          <a:solidFill>
                            <a:srgbClr val="000000"/>
                          </a:solidFill>
                        </a:defRPr>
                      </a:pPr>
                      <a:r>
                        <a:t>-4.14%</a:t>
                      </a:r>
                    </a:p>
                  </a:txBody>
                  <a:tcPr>
                    <a:solidFill>
                      <a:srgbClr val="CCDED6"/>
                    </a:solidFill>
                  </a:tcPr>
                </a:tc>
                <a:tc>
                  <a:txBody>
                    <a:bodyPr/>
                    <a:lstStyle/>
                    <a:p>
                      <a:pPr>
                        <a:defRPr sz="1000">
                          <a:solidFill>
                            <a:srgbClr val="000000"/>
                          </a:solidFill>
                        </a:defRPr>
                      </a:pPr>
                      <a:r>
                        <a:t>0.00%</a:t>
                      </a:r>
                    </a:p>
                  </a:txBody>
                  <a:tcPr>
                    <a:solidFill>
                      <a:srgbClr val="CCDED6"/>
                    </a:solidFill>
                  </a:tcPr>
                </a:tc>
              </a:tr>
              <a:tr h="228600">
                <a:tc vMerge="1">
                  <a:txBody>
                    <a:bodyPr/>
                    <a:lstStyle/>
                    <a:p/>
                  </a:txBody>
                  <a:tcPr>
                    <a:solidFill>
                      <a:srgbClr val="E7EFEC"/>
                    </a:solidFill>
                  </a:tcPr>
                </a:tc>
                <a:tc>
                  <a:txBody>
                    <a:bodyPr/>
                    <a:lstStyle/>
                    <a:p>
                      <a:pPr>
                        <a:defRPr sz="1000">
                          <a:solidFill>
                            <a:srgbClr val="000000"/>
                          </a:solidFill>
                        </a:defRPr>
                      </a:pPr>
                      <a:r>
                        <a:t>Voice Assistant</a:t>
                      </a:r>
                    </a:p>
                  </a:txBody>
                  <a:tcPr>
                    <a:solidFill>
                      <a:srgbClr val="E7EFEC"/>
                    </a:solidFill>
                  </a:tcPr>
                </a:tc>
                <a:tc>
                  <a:txBody>
                    <a:bodyPr/>
                    <a:lstStyle/>
                    <a:p>
                      <a:pPr>
                        <a:defRPr sz="1000">
                          <a:solidFill>
                            <a:srgbClr val="000000"/>
                          </a:solidFill>
                        </a:defRPr>
                      </a:pPr>
                      <a:r>
                        <a:t>$1,694,619</a:t>
                      </a:r>
                    </a:p>
                  </a:txBody>
                  <a:tcPr>
                    <a:solidFill>
                      <a:srgbClr val="E7EFEC"/>
                    </a:solidFill>
                  </a:tcPr>
                </a:tc>
                <a:tc>
                  <a:txBody>
                    <a:bodyPr/>
                    <a:lstStyle/>
                    <a:p>
                      <a:pPr>
                        <a:defRPr sz="1000">
                          <a:solidFill>
                            <a:srgbClr val="000000"/>
                          </a:solidFill>
                        </a:defRPr>
                      </a:pPr>
                      <a:r>
                        <a:t>19.95%</a:t>
                      </a:r>
                    </a:p>
                  </a:txBody>
                  <a:tcPr>
                    <a:solidFill>
                      <a:srgbClr val="E7EFEC"/>
                    </a:solidFill>
                  </a:tcPr>
                </a:tc>
                <a:tc>
                  <a:txBody>
                    <a:bodyPr/>
                    <a:lstStyle/>
                    <a:p>
                      <a:pPr>
                        <a:defRPr sz="1000">
                          <a:solidFill>
                            <a:srgbClr val="000000"/>
                          </a:solidFill>
                        </a:defRPr>
                      </a:pPr>
                      <a:r>
                        <a:t>20</a:t>
                      </a:r>
                    </a:p>
                  </a:txBody>
                  <a:tcPr>
                    <a:solidFill>
                      <a:srgbClr val="E7EFEC"/>
                    </a:solidFill>
                  </a:tcPr>
                </a:tc>
                <a:tc>
                  <a:txBody>
                    <a:bodyPr/>
                    <a:lstStyle/>
                    <a:p>
                      <a:pPr>
                        <a:defRPr sz="1000">
                          <a:solidFill>
                            <a:srgbClr val="000000"/>
                          </a:solidFill>
                        </a:defRPr>
                      </a:pPr>
                      <a:r>
                        <a:rPr sz="1000">
                          <a:solidFill>
                            <a:srgbClr val="000000"/>
                          </a:solidFill>
                        </a:rPr>
                        <a:t>Reliance Group Of Companies, Samsung Electronics, ROKU INC, Makemy Trip India Pvt Ltd, Inflection AI, HUAWEI Technologies Co., Ltd., Nio Nextev Limited, Beijing CoWheels Technology Co., Ltd., Swisscom AG, Soul Machines, Samsung Electronics, Chongqing Yongchuan Changcheng Auto Parts Co. , Ltd., Deutsche Post DHL, SYNCORE AUTOTECH Co., Ltd., Character Technologies, Inc., Hainan Shanghu Information Technology Co., Ltd., Byd Auto Industry Company Limited, NIO Co., Ltd., NTT Cloud Infrastructure, Inc.-80456673-ea-us2, Qingdao Haier Technology Co., Ltd., GENERAL MOTORS CORPORATION (</a:t>
                      </a:r>
                      <a:r>
                        <a:rPr sz="1000">
                          <a:solidFill>
                            <a:srgbClr val="FF0000"/>
                          </a:solidFill>
                        </a:rPr>
                        <a:t>moved</a:t>
                      </a:r>
                      <a:r>
                        <a:rPr sz="1000">
                          <a:solidFill>
                            <a:srgbClr val="000000"/>
                          </a:solidFill>
                        </a:rPr>
                        <a:t>), SoftBank Corp-83624040-SBR_SoftBank_Affiliate (</a:t>
                      </a:r>
                      <a:r>
                        <a:rPr sz="1000">
                          <a:solidFill>
                            <a:srgbClr val="FF0000"/>
                          </a:solidFill>
                        </a:rPr>
                        <a:t>moved</a:t>
                      </a:r>
                      <a:r>
                        <a:rPr sz="1000">
                          <a:solidFill>
                            <a:srgbClr val="000000"/>
                          </a:solidFill>
                        </a:rPr>
                        <a:t>)</a:t>
                      </a:r>
                    </a:p>
                  </a:txBody>
                  <a:tcPr>
                    <a:solidFill>
                      <a:srgbClr val="E7EFEC"/>
                    </a:solidFill>
                  </a:tcPr>
                </a:tc>
                <a:tc>
                  <a:txBody>
                    <a:bodyPr/>
                    <a:lstStyle/>
                    <a:p>
                      <a:pPr>
                        <a:defRPr sz="1000">
                          <a:solidFill>
                            <a:srgbClr val="000000"/>
                          </a:solidFill>
                        </a:defRPr>
                      </a:pPr>
                      <a:r>
                        <a:t>18.53%</a:t>
                      </a:r>
                    </a:p>
                  </a:txBody>
                  <a:tcPr>
                    <a:solidFill>
                      <a:srgbClr val="E7EFEC"/>
                    </a:solidFill>
                  </a:tcPr>
                </a:tc>
                <a:tc>
                  <a:txBody>
                    <a:bodyPr/>
                    <a:lstStyle/>
                    <a:p>
                      <a:pPr>
                        <a:defRPr sz="1000">
                          <a:solidFill>
                            <a:srgbClr val="000000"/>
                          </a:solidFill>
                        </a:defRPr>
                      </a:pPr>
                      <a:r>
                        <a:t>-9.09%</a:t>
                      </a:r>
                    </a:p>
                  </a:txBody>
                  <a:tcPr>
                    <a:solidFill>
                      <a:srgbClr val="E7EFEC"/>
                    </a:solidFill>
                  </a:tcPr>
                </a:tc>
              </a:tr>
              <a:tr h="228600">
                <a:tc>
                  <a:txBody>
                    <a:bodyPr/>
                    <a:lstStyle/>
                    <a:p>
                      <a:pPr>
                        <a:defRPr sz="1000">
                          <a:solidFill>
                            <a:srgbClr val="000000"/>
                          </a:solidFill>
                        </a:defRPr>
                      </a:pPr>
                      <a:r>
                        <a:t>Content Reader</a:t>
                      </a:r>
                    </a:p>
                  </a:txBody>
                  <a:tcPr>
                    <a:solidFill>
                      <a:srgbClr val="CCDED6"/>
                    </a:solidFill>
                  </a:tcPr>
                </a:tc>
                <a:tc>
                  <a:txBody>
                    <a:bodyPr/>
                    <a:lstStyle/>
                    <a:p>
                      <a:pPr>
                        <a:defRPr sz="1000">
                          <a:solidFill>
                            <a:srgbClr val="000000"/>
                          </a:solidFill>
                        </a:defRPr>
                      </a:pPr>
                      <a:r>
                        <a:t>Content Creation</a:t>
                      </a:r>
                    </a:p>
                  </a:txBody>
                  <a:tcPr>
                    <a:solidFill>
                      <a:srgbClr val="CCDED6"/>
                    </a:solidFill>
                  </a:tcPr>
                </a:tc>
                <a:tc>
                  <a:txBody>
                    <a:bodyPr/>
                    <a:lstStyle/>
                    <a:p>
                      <a:pPr>
                        <a:defRPr sz="1000">
                          <a:solidFill>
                            <a:srgbClr val="000000"/>
                          </a:solidFill>
                        </a:defRPr>
                      </a:pPr>
                      <a:r>
                        <a:t>$369,527</a:t>
                      </a:r>
                    </a:p>
                  </a:txBody>
                  <a:tcPr>
                    <a:solidFill>
                      <a:srgbClr val="CCDED6"/>
                    </a:solidFill>
                  </a:tcPr>
                </a:tc>
                <a:tc>
                  <a:txBody>
                    <a:bodyPr/>
                    <a:lstStyle/>
                    <a:p>
                      <a:pPr>
                        <a:defRPr sz="1000">
                          <a:solidFill>
                            <a:srgbClr val="000000"/>
                          </a:solidFill>
                        </a:defRPr>
                      </a:pPr>
                      <a:r>
                        <a:t>4.35%</a:t>
                      </a:r>
                    </a:p>
                  </a:txBody>
                  <a:tcPr>
                    <a:solidFill>
                      <a:srgbClr val="CCDED6"/>
                    </a:solidFill>
                  </a:tcPr>
                </a:tc>
                <a:tc>
                  <a:txBody>
                    <a:bodyPr/>
                    <a:lstStyle/>
                    <a:p>
                      <a:pPr>
                        <a:defRPr sz="1000">
                          <a:solidFill>
                            <a:srgbClr val="000000"/>
                          </a:solidFill>
                        </a:defRPr>
                      </a:pPr>
                      <a:r>
                        <a:t>10</a:t>
                      </a:r>
                    </a:p>
                  </a:txBody>
                  <a:tcPr>
                    <a:solidFill>
                      <a:srgbClr val="CCDED6"/>
                    </a:solidFill>
                  </a:tcPr>
                </a:tc>
                <a:tc>
                  <a:txBody>
                    <a:bodyPr/>
                    <a:lstStyle/>
                    <a:p>
                      <a:pPr>
                        <a:defRPr sz="1000">
                          <a:solidFill>
                            <a:srgbClr val="000000"/>
                          </a:solidFill>
                        </a:defRPr>
                      </a:pPr>
                      <a:r>
                        <a:rPr sz="1000">
                          <a:solidFill>
                            <a:srgbClr val="000000"/>
                          </a:solidFill>
                        </a:rPr>
                        <a:t>Speechify, WALT DISNEY COMPANY, Natural Reader, Guangzhou Youma Technology Co., Ltd. (Gallacake), Shanghai Mobvoi Information Technology Co., Ltd, 武漢豆糕科技有限公司, Synthesia, BBC, D-ID, BANCO MERCANTIL DEL NORTE S.A. INSTITUCION DE BANCA MULTIPLE, HSBC (</a:t>
                      </a:r>
                      <a:r>
                        <a:rPr sz="1000">
                          <a:solidFill>
                            <a:srgbClr val="FF0000"/>
                          </a:solidFill>
                        </a:rPr>
                        <a:t>moved</a:t>
                      </a:r>
                      <a:r>
                        <a:rPr sz="1000">
                          <a:solidFill>
                            <a:srgbClr val="000000"/>
                          </a:solidFill>
                        </a:rPr>
                        <a:t>), Wedel Software BV (</a:t>
                      </a:r>
                      <a:r>
                        <a:rPr sz="1000">
                          <a:solidFill>
                            <a:srgbClr val="FF0000"/>
                          </a:solidFill>
                        </a:rPr>
                        <a:t>moved</a:t>
                      </a:r>
                      <a:r>
                        <a:rPr sz="1000">
                          <a:solidFill>
                            <a:srgbClr val="000000"/>
                          </a:solidFill>
                        </a:rPr>
                        <a:t>)</a:t>
                      </a:r>
                    </a:p>
                  </a:txBody>
                  <a:tcPr>
                    <a:solidFill>
                      <a:srgbClr val="CCDED6"/>
                    </a:solidFill>
                  </a:tcPr>
                </a:tc>
                <a:tc>
                  <a:txBody>
                    <a:bodyPr/>
                    <a:lstStyle/>
                    <a:p>
                      <a:pPr>
                        <a:defRPr sz="1000">
                          <a:solidFill>
                            <a:srgbClr val="000000"/>
                          </a:solidFill>
                        </a:defRPr>
                      </a:pPr>
                      <a:r>
                        <a:t>-1.84%</a:t>
                      </a:r>
                    </a:p>
                  </a:txBody>
                  <a:tcPr>
                    <a:solidFill>
                      <a:srgbClr val="CCDED6"/>
                    </a:solidFill>
                  </a:tcPr>
                </a:tc>
                <a:tc>
                  <a:txBody>
                    <a:bodyPr/>
                    <a:lstStyle/>
                    <a:p>
                      <a:pPr>
                        <a:defRPr sz="1000">
                          <a:solidFill>
                            <a:srgbClr val="000000"/>
                          </a:solidFill>
                        </a:defRPr>
                      </a:pPr>
                      <a:r>
                        <a:t>-16.67%</a:t>
                      </a:r>
                    </a:p>
                  </a:txBody>
                  <a:tcPr>
                    <a:solidFill>
                      <a:srgbClr val="CCDED6"/>
                    </a:solidFill>
                  </a:tcPr>
                </a:tc>
              </a:tr>
              <a:tr h="228600">
                <a:tc>
                  <a:txBody>
                    <a:bodyPr/>
                    <a:lstStyle/>
                    <a:p>
                      <a:pPr>
                        <a:defRPr sz="1000">
                          <a:solidFill>
                            <a:srgbClr val="000000"/>
                          </a:solidFill>
                        </a:defRPr>
                      </a:pPr>
                      <a:r>
                        <a:t>Language Learning</a:t>
                      </a:r>
                    </a:p>
                  </a:txBody>
                  <a:tcPr>
                    <a:solidFill>
                      <a:srgbClr val="E7EFEC"/>
                    </a:solidFill>
                  </a:tcPr>
                </a:tc>
                <a:tc>
                  <a:txBody>
                    <a:bodyPr/>
                    <a:lstStyle/>
                    <a:p>
                      <a:pPr>
                        <a:defRPr sz="1000">
                          <a:solidFill>
                            <a:srgbClr val="000000"/>
                          </a:solidFill>
                        </a:defRPr>
                      </a:pPr>
                      <a:r>
                        <a:t>Teaching Language</a:t>
                      </a:r>
                    </a:p>
                  </a:txBody>
                  <a:tcPr>
                    <a:solidFill>
                      <a:srgbClr val="E7EFEC"/>
                    </a:solidFill>
                  </a:tcPr>
                </a:tc>
                <a:tc>
                  <a:txBody>
                    <a:bodyPr/>
                    <a:lstStyle/>
                    <a:p>
                      <a:pPr>
                        <a:defRPr sz="1000">
                          <a:solidFill>
                            <a:srgbClr val="000000"/>
                          </a:solidFill>
                        </a:defRPr>
                      </a:pPr>
                      <a:r>
                        <a:t>$185,198</a:t>
                      </a:r>
                    </a:p>
                  </a:txBody>
                  <a:tcPr>
                    <a:solidFill>
                      <a:srgbClr val="E7EFEC"/>
                    </a:solidFill>
                  </a:tcPr>
                </a:tc>
                <a:tc>
                  <a:txBody>
                    <a:bodyPr/>
                    <a:lstStyle/>
                    <a:p>
                      <a:pPr>
                        <a:defRPr sz="1000">
                          <a:solidFill>
                            <a:srgbClr val="000000"/>
                          </a:solidFill>
                        </a:defRPr>
                      </a:pPr>
                      <a:r>
                        <a:t>2.18%</a:t>
                      </a:r>
                    </a:p>
                  </a:txBody>
                  <a:tcPr>
                    <a:solidFill>
                      <a:srgbClr val="E7EFEC"/>
                    </a:solidFill>
                  </a:tcPr>
                </a:tc>
                <a:tc>
                  <a:txBody>
                    <a:bodyPr/>
                    <a:lstStyle/>
                    <a:p>
                      <a:pPr>
                        <a:defRPr sz="1000">
                          <a:solidFill>
                            <a:srgbClr val="000000"/>
                          </a:solidFill>
                        </a:defRPr>
                      </a:pPr>
                      <a:r>
                        <a:t>7</a:t>
                      </a:r>
                    </a:p>
                  </a:txBody>
                  <a:tcPr>
                    <a:solidFill>
                      <a:srgbClr val="E7EFEC"/>
                    </a:solidFill>
                  </a:tcPr>
                </a:tc>
                <a:tc>
                  <a:txBody>
                    <a:bodyPr/>
                    <a:lstStyle/>
                    <a:p>
                      <a:pPr>
                        <a:defRPr sz="1000">
                          <a:solidFill>
                            <a:srgbClr val="000000"/>
                          </a:solidFill>
                        </a:defRPr>
                      </a:pPr>
                      <a:r>
                        <a:rPr sz="1000">
                          <a:solidFill>
                            <a:srgbClr val="000000"/>
                          </a:solidFill>
                        </a:rPr>
                        <a:t>Duolingo, Inc., Guangzhou Bomei Culture Technology Co., Ltd., NetEase Youdao Information Technology (Beijing) Co., Ltd., Kahoot AS, BERLITZ CORP, PEARSON INC (</a:t>
                      </a:r>
                      <a:r>
                        <a:rPr sz="1000">
                          <a:solidFill>
                            <a:srgbClr val="008000"/>
                          </a:solidFill>
                        </a:rPr>
                        <a:t>returned</a:t>
                      </a:r>
                      <a:r>
                        <a:rPr sz="1000">
                          <a:solidFill>
                            <a:srgbClr val="000000"/>
                          </a:solidFill>
                        </a:rPr>
                        <a:t>), Shenzhen Intellnet Technology Co. Ltd., Columbia Banking System, Inc. (</a:t>
                      </a:r>
                      <a:r>
                        <a:rPr sz="1000">
                          <a:solidFill>
                            <a:srgbClr val="FF0000"/>
                          </a:solidFill>
                        </a:rPr>
                        <a:t>moved</a:t>
                      </a:r>
                      <a:r>
                        <a:rPr sz="1000">
                          <a:solidFill>
                            <a:srgbClr val="000000"/>
                          </a:solidFill>
                        </a:rPr>
                        <a:t>), PEARSON INC (</a:t>
                      </a:r>
                      <a:r>
                        <a:rPr sz="1000">
                          <a:solidFill>
                            <a:srgbClr val="FF0000"/>
                          </a:solidFill>
                        </a:rPr>
                        <a:t>moved</a:t>
                      </a:r>
                      <a:r>
                        <a:rPr sz="1000">
                          <a:solidFill>
                            <a:srgbClr val="000000"/>
                          </a:solidFill>
                        </a:rPr>
                        <a:t>)</a:t>
                      </a:r>
                    </a:p>
                  </a:txBody>
                  <a:tcPr>
                    <a:solidFill>
                      <a:srgbClr val="E7EFEC"/>
                    </a:solidFill>
                  </a:tcPr>
                </a:tc>
                <a:tc>
                  <a:txBody>
                    <a:bodyPr/>
                    <a:lstStyle/>
                    <a:p>
                      <a:pPr>
                        <a:defRPr sz="1000">
                          <a:solidFill>
                            <a:srgbClr val="000000"/>
                          </a:solidFill>
                        </a:defRPr>
                      </a:pPr>
                      <a:r>
                        <a:t>3.04%</a:t>
                      </a:r>
                    </a:p>
                  </a:txBody>
                  <a:tcPr>
                    <a:solidFill>
                      <a:srgbClr val="E7EFEC"/>
                    </a:solidFill>
                  </a:tcPr>
                </a:tc>
                <a:tc>
                  <a:txBody>
                    <a:bodyPr/>
                    <a:lstStyle/>
                    <a:p>
                      <a:pPr>
                        <a:defRPr sz="1000">
                          <a:solidFill>
                            <a:srgbClr val="000000"/>
                          </a:solidFill>
                        </a:defRPr>
                      </a:pPr>
                      <a:r>
                        <a:t>-12.50%</a:t>
                      </a:r>
                    </a:p>
                  </a:txBody>
                  <a:tcPr>
                    <a:solidFill>
                      <a:srgbClr val="E7EFEC"/>
                    </a:solidFill>
                  </a:tcPr>
                </a:tc>
              </a:tr>
              <a:tr h="228600">
                <a:tc>
                  <a:txBody>
                    <a:bodyPr/>
                    <a:lstStyle/>
                    <a:p>
                      <a:pPr>
                        <a:defRPr sz="1000">
                          <a:solidFill>
                            <a:srgbClr val="000000"/>
                          </a:solidFill>
                        </a:defRPr>
                      </a:pPr>
                      <a:r>
                        <a:t>Speech To Speech Translation</a:t>
                      </a:r>
                    </a:p>
                  </a:txBody>
                  <a:tcPr>
                    <a:solidFill>
                      <a:srgbClr val="CCDED6"/>
                    </a:solidFill>
                  </a:tcPr>
                </a:tc>
                <a:tc>
                  <a:txBody>
                    <a:bodyPr/>
                    <a:lstStyle/>
                    <a:p>
                      <a:pPr>
                        <a:defRPr sz="1000">
                          <a:solidFill>
                            <a:srgbClr val="000000"/>
                          </a:solidFill>
                        </a:defRPr>
                      </a:pPr>
                      <a:r>
                        <a:t>Speech To Speech Translation</a:t>
                      </a:r>
                    </a:p>
                  </a:txBody>
                  <a:tcPr>
                    <a:solidFill>
                      <a:srgbClr val="CCDED6"/>
                    </a:solidFill>
                  </a:tcPr>
                </a:tc>
                <a:tc>
                  <a:txBody>
                    <a:bodyPr/>
                    <a:lstStyle/>
                    <a:p>
                      <a:pPr>
                        <a:defRPr sz="1000">
                          <a:solidFill>
                            <a:srgbClr val="000000"/>
                          </a:solidFill>
                        </a:defRPr>
                      </a:pPr>
                      <a:r>
                        <a:t>$134,358</a:t>
                      </a:r>
                    </a:p>
                  </a:txBody>
                  <a:tcPr>
                    <a:solidFill>
                      <a:srgbClr val="CCDED6"/>
                    </a:solidFill>
                  </a:tcPr>
                </a:tc>
                <a:tc>
                  <a:txBody>
                    <a:bodyPr/>
                    <a:lstStyle/>
                    <a:p>
                      <a:pPr>
                        <a:defRPr sz="1000">
                          <a:solidFill>
                            <a:srgbClr val="000000"/>
                          </a:solidFill>
                        </a:defRPr>
                      </a:pPr>
                      <a:r>
                        <a:t>1.58%</a:t>
                      </a:r>
                    </a:p>
                  </a:txBody>
                  <a:tcPr>
                    <a:solidFill>
                      <a:srgbClr val="CCDED6"/>
                    </a:solidFill>
                  </a:tcPr>
                </a:tc>
                <a:tc>
                  <a:txBody>
                    <a:bodyPr/>
                    <a:lstStyle/>
                    <a:p>
                      <a:pPr>
                        <a:defRPr sz="1000">
                          <a:solidFill>
                            <a:srgbClr val="000000"/>
                          </a:solidFill>
                        </a:defRPr>
                      </a:pPr>
                      <a:r>
                        <a:t>1</a:t>
                      </a:r>
                    </a:p>
                  </a:txBody>
                  <a:tcPr>
                    <a:solidFill>
                      <a:srgbClr val="CCDED6"/>
                    </a:solidFill>
                  </a:tcPr>
                </a:tc>
                <a:tc>
                  <a:txBody>
                    <a:bodyPr/>
                    <a:lstStyle/>
                    <a:p>
                      <a:pPr>
                        <a:defRPr sz="1000">
                          <a:solidFill>
                            <a:srgbClr val="000000"/>
                          </a:solidFill>
                        </a:defRPr>
                      </a:pPr>
                      <a:r>
                        <a:rPr sz="1000">
                          <a:solidFill>
                            <a:srgbClr val="000000"/>
                          </a:solidFill>
                        </a:rPr>
                        <a:t>Hefei iTourtranslator Inc. (</a:t>
                      </a:r>
                      <a:r>
                        <a:rPr sz="1000">
                          <a:solidFill>
                            <a:srgbClr val="FF0000"/>
                          </a:solidFill>
                        </a:rPr>
                        <a:t>decreased</a:t>
                      </a:r>
                      <a:r>
                        <a:rPr sz="1000">
                          <a:solidFill>
                            <a:srgbClr val="000000"/>
                          </a:solidFill>
                        </a:rPr>
                        <a:t>)</a:t>
                      </a:r>
                    </a:p>
                  </a:txBody>
                  <a:tcPr>
                    <a:solidFill>
                      <a:srgbClr val="CCDED6"/>
                    </a:solidFill>
                  </a:tcPr>
                </a:tc>
                <a:tc>
                  <a:txBody>
                    <a:bodyPr/>
                    <a:lstStyle/>
                    <a:p>
                      <a:pPr>
                        <a:defRPr sz="1000">
                          <a:solidFill>
                            <a:srgbClr val="000000"/>
                          </a:solidFill>
                        </a:defRPr>
                      </a:pPr>
                      <a:r>
                        <a:t>-40.68%</a:t>
                      </a:r>
                    </a:p>
                  </a:txBody>
                  <a:tcPr>
                    <a:solidFill>
                      <a:srgbClr val="CCDED6"/>
                    </a:solidFill>
                  </a:tcPr>
                </a:tc>
                <a:tc>
                  <a:txBody>
                    <a:bodyPr/>
                    <a:lstStyle/>
                    <a:p>
                      <a:pPr>
                        <a:defRPr sz="1000">
                          <a:solidFill>
                            <a:srgbClr val="000000"/>
                          </a:solidFill>
                        </a:defRPr>
                      </a:pPr>
                      <a:r>
                        <a:t>0.00%</a:t>
                      </a:r>
                    </a:p>
                  </a:txBody>
                  <a:tcPr>
                    <a:solidFill>
                      <a:srgbClr val="CCDED6"/>
                    </a:solidFill>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