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57" r:id="rId3"/>
    <p:sldId id="258" r:id="rId4"/>
    <p:sldId id="259" r:id="rId5"/>
    <p:sldId id="260" r:id="rId6"/>
    <p:sldId id="289" r:id="rId7"/>
    <p:sldId id="290" r:id="rId8"/>
    <p:sldId id="291" r:id="rId9"/>
    <p:sldId id="292" r:id="rId10"/>
    <p:sldId id="293" r:id="rId11"/>
    <p:sldId id="294" r:id="rId12"/>
    <p:sldId id="295" r:id="rId13"/>
    <p:sldId id="296" r:id="rId14"/>
    <p:sldId id="297" r:id="rId15"/>
    <p:sldId id="261" r:id="rId16"/>
    <p:sldId id="298" r:id="rId17"/>
    <p:sldId id="299" r:id="rId18"/>
    <p:sldId id="263" r:id="rId19"/>
    <p:sldId id="264" r:id="rId20"/>
    <p:sldId id="265" r:id="rId21"/>
    <p:sldId id="266" r:id="rId22"/>
    <p:sldId id="267" r:id="rId23"/>
    <p:sldId id="300" r:id="rId24"/>
    <p:sldId id="301"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1" r:id="rId39"/>
    <p:sldId id="282" r:id="rId40"/>
    <p:sldId id="283" r:id="rId41"/>
    <p:sldId id="284" r:id="rId42"/>
    <p:sldId id="285" r:id="rId43"/>
    <p:sldId id="287" r:id="rId44"/>
    <p:sldId id="288" r:id="rId45"/>
    <p:sldId id="302" r:id="rId4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1pPr>
    <a:lvl2pPr marL="0" marR="0" indent="2286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2pPr>
    <a:lvl3pPr marL="0" marR="0" indent="4572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3pPr>
    <a:lvl4pPr marL="0" marR="0" indent="6858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4pPr>
    <a:lvl5pPr marL="0" marR="0" indent="9144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5pPr>
    <a:lvl6pPr marL="0" marR="0" indent="11430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6pPr>
    <a:lvl7pPr marL="0" marR="0" indent="13716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7pPr>
    <a:lvl8pPr marL="0" marR="0" indent="16002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8pPr>
    <a:lvl9pPr marL="0" marR="0" indent="18288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8F44A2F1-9E1F-4B54-A3A2-5F16C0AD49E2}" styleName="">
    <a:tblBg/>
    <a:wholeTbl>
      <a:tcTxStyle b="off" i="off">
        <a:fontRef idx="maj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Col>
    <a:la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lastRow>
    <a:fir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Row>
  </a:tblStyle>
  <a:tblStyle styleId="{D51ADE6A-740E-44AE-83CC-AE7238B6C88D}"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Ref idx="minor">
          <a:srgbClr val="000000"/>
        </a:fontRef>
        <a:srgbClr val="000000"/>
      </a:tcTxStyle>
      <a:tcStyle>
        <a:tcBdr>
          <a:left>
            <a:ln w="28575"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28575"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lastRow>
    <a:fir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8575"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79405"/>
  </p:normalViewPr>
  <p:slideViewPr>
    <p:cSldViewPr snapToGrid="0" snapToObjects="1">
      <p:cViewPr varScale="1">
        <p:scale>
          <a:sx n="85" d="100"/>
          <a:sy n="85" d="100"/>
        </p:scale>
        <p:origin x="83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slide" Target="slides/slide45.xml"/><Relationship Id="rId47" Type="http://schemas.openxmlformats.org/officeDocument/2006/relationships/notesMaster" Target="notesMasters/notesMaster1.xml"/><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1" name="Shape 161"/>
          <p:cNvSpPr>
            <a:spLocks noGrp="1" noRot="1" noChangeAspect="1"/>
          </p:cNvSpPr>
          <p:nvPr>
            <p:ph type="sldImg"/>
          </p:nvPr>
        </p:nvSpPr>
        <p:spPr>
          <a:xfrm>
            <a:off x="1143000" y="685800"/>
            <a:ext cx="4572000" cy="3429000"/>
          </a:xfrm>
          <a:prstGeom prst="rect">
            <a:avLst/>
          </a:prstGeom>
        </p:spPr>
        <p:txBody>
          <a:bodyPr/>
          <a:lstStyle/>
          <a:p>
            <a:endParaRPr/>
          </a:p>
        </p:txBody>
      </p:sp>
      <p:sp>
        <p:nvSpPr>
          <p:cNvPr id="162" name="Shape 162"/>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711435379"/>
      </p:ext>
    </p:extLst>
  </p:cSld>
  <p:clrMap bg1="lt1" tx1="dk1" bg2="lt2" tx2="dk2" accent1="accent1" accent2="accent2" accent3="accent3" accent4="accent4" accent5="accent5" accent6="accent6" hlink="hlink" folHlink="folHlink"/>
  <p:notesStyle>
    <a:lvl1pPr defTabSz="584200" latinLnBrk="0">
      <a:defRPr sz="2200">
        <a:latin typeface="Lucida Grande"/>
        <a:ea typeface="Lucida Grande"/>
        <a:cs typeface="Lucida Grande"/>
        <a:sym typeface="Lucida Grande"/>
      </a:defRPr>
    </a:lvl1pPr>
    <a:lvl2pPr indent="228600" defTabSz="584200" latinLnBrk="0">
      <a:defRPr sz="2200">
        <a:latin typeface="Lucida Grande"/>
        <a:ea typeface="Lucida Grande"/>
        <a:cs typeface="Lucida Grande"/>
        <a:sym typeface="Lucida Grande"/>
      </a:defRPr>
    </a:lvl2pPr>
    <a:lvl3pPr indent="457200" defTabSz="584200" latinLnBrk="0">
      <a:defRPr sz="2200">
        <a:latin typeface="Lucida Grande"/>
        <a:ea typeface="Lucida Grande"/>
        <a:cs typeface="Lucida Grande"/>
        <a:sym typeface="Lucida Grande"/>
      </a:defRPr>
    </a:lvl3pPr>
    <a:lvl4pPr indent="685800" defTabSz="584200" latinLnBrk="0">
      <a:defRPr sz="2200">
        <a:latin typeface="Lucida Grande"/>
        <a:ea typeface="Lucida Grande"/>
        <a:cs typeface="Lucida Grande"/>
        <a:sym typeface="Lucida Grande"/>
      </a:defRPr>
    </a:lvl4pPr>
    <a:lvl5pPr indent="914400" defTabSz="584200" latinLnBrk="0">
      <a:defRPr sz="2200">
        <a:latin typeface="Lucida Grande"/>
        <a:ea typeface="Lucida Grande"/>
        <a:cs typeface="Lucida Grande"/>
        <a:sym typeface="Lucida Grande"/>
      </a:defRPr>
    </a:lvl5pPr>
    <a:lvl6pPr indent="1143000" defTabSz="584200" latinLnBrk="0">
      <a:defRPr sz="2200">
        <a:latin typeface="Lucida Grande"/>
        <a:ea typeface="Lucida Grande"/>
        <a:cs typeface="Lucida Grande"/>
        <a:sym typeface="Lucida Grande"/>
      </a:defRPr>
    </a:lvl6pPr>
    <a:lvl7pPr indent="1371600" defTabSz="584200" latinLnBrk="0">
      <a:defRPr sz="2200">
        <a:latin typeface="Lucida Grande"/>
        <a:ea typeface="Lucida Grande"/>
        <a:cs typeface="Lucida Grande"/>
        <a:sym typeface="Lucida Grande"/>
      </a:defRPr>
    </a:lvl7pPr>
    <a:lvl8pPr indent="1600200" defTabSz="584200" latinLnBrk="0">
      <a:defRPr sz="2200">
        <a:latin typeface="Lucida Grande"/>
        <a:ea typeface="Lucida Grande"/>
        <a:cs typeface="Lucida Grande"/>
        <a:sym typeface="Lucida Grande"/>
      </a:defRPr>
    </a:lvl8pPr>
    <a:lvl9pPr indent="1828800" defTabSz="584200" latinLnBrk="0">
      <a:defRPr sz="22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A88E9920-110E-4E4B-8C93-8B3BAD562BFD}" type="slidenum">
              <a:rPr lang="en-US" altLang="en-US"/>
              <a:pPr/>
              <a:t>6</a:t>
            </a:fld>
            <a:endParaRPr lang="en-US" altLang="en-US"/>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288347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Recap 2-PC </a:t>
            </a:r>
          </a:p>
          <a:p>
            <a:endParaRPr lang="en-US" dirty="0" smtClean="0"/>
          </a:p>
          <a:p>
            <a:r>
              <a:rPr lang="en-US" altLang="en-US" dirty="0" smtClean="0"/>
              <a:t>Messages in first phase </a:t>
            </a:r>
          </a:p>
          <a:p>
            <a:pPr lvl="1"/>
            <a:r>
              <a:rPr lang="en-US" altLang="en-US" dirty="0" smtClean="0"/>
              <a:t>A: Coordinator sends “</a:t>
            </a:r>
            <a:r>
              <a:rPr lang="en-US" altLang="en-US" dirty="0" err="1" smtClean="0"/>
              <a:t>CanCommit</a:t>
            </a:r>
            <a:r>
              <a:rPr lang="en-US" altLang="en-US" dirty="0" smtClean="0"/>
              <a:t>?” to participants</a:t>
            </a:r>
          </a:p>
          <a:p>
            <a:pPr lvl="1"/>
            <a:r>
              <a:rPr lang="en-US" altLang="en-US" dirty="0" smtClean="0"/>
              <a:t>B: Participants respond: “</a:t>
            </a:r>
            <a:r>
              <a:rPr lang="en-US" altLang="en-US" dirty="0" err="1" smtClean="0"/>
              <a:t>VoteCommit</a:t>
            </a:r>
            <a:r>
              <a:rPr lang="en-US" altLang="en-US" dirty="0" smtClean="0"/>
              <a:t>” or “</a:t>
            </a:r>
            <a:r>
              <a:rPr lang="en-US" altLang="en-US" dirty="0" err="1" smtClean="0"/>
              <a:t>VoteAbort</a:t>
            </a:r>
            <a:r>
              <a:rPr lang="en-US" altLang="en-US" dirty="0" smtClean="0"/>
              <a:t>”</a:t>
            </a:r>
          </a:p>
          <a:p>
            <a:r>
              <a:rPr lang="en-US" altLang="en-US" dirty="0" smtClean="0"/>
              <a:t>Messages in the second phase </a:t>
            </a:r>
          </a:p>
          <a:p>
            <a:pPr lvl="1"/>
            <a:r>
              <a:rPr lang="en-US" altLang="en-US" dirty="0" smtClean="0"/>
              <a:t>A: if any participant “</a:t>
            </a:r>
            <a:r>
              <a:rPr lang="en-US" altLang="en-US" dirty="0" err="1" smtClean="0"/>
              <a:t>VoteAbort</a:t>
            </a:r>
            <a:r>
              <a:rPr lang="en-US" altLang="en-US" dirty="0" smtClean="0"/>
              <a:t>” transaction aborts. Co-</a:t>
            </a:r>
            <a:r>
              <a:rPr lang="en-US" altLang="en-US" dirty="0" err="1" smtClean="0"/>
              <a:t>ordinator</a:t>
            </a:r>
            <a:r>
              <a:rPr lang="en-US" altLang="en-US" dirty="0" smtClean="0"/>
              <a:t> sends “</a:t>
            </a:r>
            <a:r>
              <a:rPr lang="en-US" altLang="en-US" dirty="0" err="1" smtClean="0"/>
              <a:t>DoAbort</a:t>
            </a:r>
            <a:r>
              <a:rPr lang="en-US" altLang="en-US" dirty="0" smtClean="0"/>
              <a:t>” to everyone =&gt; release locks</a:t>
            </a:r>
          </a:p>
          <a:p>
            <a:pPr lvl="1"/>
            <a:r>
              <a:rPr lang="en-US" altLang="en-US" dirty="0" smtClean="0"/>
              <a:t>Else, send “</a:t>
            </a:r>
            <a:r>
              <a:rPr lang="en-US" altLang="en-US" dirty="0" err="1" smtClean="0"/>
              <a:t>DoCommit</a:t>
            </a:r>
            <a:r>
              <a:rPr lang="en-US" altLang="en-US" dirty="0" smtClean="0"/>
              <a:t>” to everyone =&gt; complete transaction  </a:t>
            </a:r>
          </a:p>
          <a:p>
            <a:endParaRPr lang="en-US" dirty="0"/>
          </a:p>
        </p:txBody>
      </p:sp>
    </p:spTree>
    <p:extLst>
      <p:ext uri="{BB962C8B-B14F-4D97-AF65-F5344CB8AC3E}">
        <p14:creationId xmlns:p14="http://schemas.microsoft.com/office/powerpoint/2010/main" val="20838015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D1A0AAD5-D6B4-7C49-9605-DAA3F435E5E6}" type="slidenum">
              <a:rPr lang="en-US" altLang="en-US"/>
              <a:pPr/>
              <a:t>16</a:t>
            </a:fld>
            <a:endParaRPr lang="en-US" altLang="en-US"/>
          </a:p>
        </p:txBody>
      </p:sp>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p:txBody>
          <a:bodyPr/>
          <a:lstStyle/>
          <a:p>
            <a:r>
              <a:rPr lang="en-US" altLang="en-US" dirty="0" smtClean="0"/>
              <a:t>Invalidation</a:t>
            </a:r>
            <a:r>
              <a:rPr lang="en-US" altLang="en-US" baseline="0" dirty="0" smtClean="0"/>
              <a:t> part just tells the replicas that their copy of the data is invalid and maybe even which part is invalid. </a:t>
            </a:r>
          </a:p>
          <a:p>
            <a:r>
              <a:rPr lang="en-US" altLang="en-US" baseline="0" dirty="0" smtClean="0"/>
              <a:t>Key thing is no more than an invalidation message is sent. </a:t>
            </a:r>
          </a:p>
          <a:p>
            <a:r>
              <a:rPr lang="en-US" altLang="en-US" baseline="0" dirty="0" smtClean="0"/>
              <a:t>Advantage: Low network </a:t>
            </a:r>
            <a:r>
              <a:rPr lang="en-US" altLang="en-US" baseline="0" dirty="0" err="1" smtClean="0"/>
              <a:t>bandwith</a:t>
            </a:r>
            <a:r>
              <a:rPr lang="en-US" altLang="en-US" baseline="0" dirty="0" smtClean="0"/>
              <a:t> </a:t>
            </a:r>
          </a:p>
          <a:p>
            <a:endParaRPr lang="en-US" altLang="en-US" baseline="0" dirty="0" smtClean="0"/>
          </a:p>
          <a:p>
            <a:r>
              <a:rPr lang="en-US" altLang="en-US" baseline="0" dirty="0" smtClean="0"/>
              <a:t>Transfer copy from one to the other: </a:t>
            </a:r>
          </a:p>
          <a:p>
            <a:r>
              <a:rPr lang="en-US" altLang="en-US" baseline="0" dirty="0" smtClean="0"/>
              <a:t>	read-to-write ratio high, transfer data to replica. Can also </a:t>
            </a:r>
          </a:p>
          <a:p>
            <a:endParaRPr lang="en-US" altLang="en-US" dirty="0" smtClean="0"/>
          </a:p>
          <a:p>
            <a:r>
              <a:rPr lang="en-US" altLang="en-US" dirty="0" smtClean="0"/>
              <a:t>Propagate</a:t>
            </a:r>
            <a:r>
              <a:rPr lang="en-US" altLang="en-US" baseline="0" dirty="0" smtClean="0"/>
              <a:t> update operations -= assumes that each </a:t>
            </a:r>
            <a:r>
              <a:rPr lang="en-US" altLang="en-US" baseline="0" dirty="0" err="1" smtClean="0"/>
              <a:t>repliaca</a:t>
            </a:r>
            <a:r>
              <a:rPr lang="en-US" altLang="en-US" baseline="0" dirty="0" smtClean="0"/>
              <a:t> has a process capable of actively keeping its data in sync by update operations </a:t>
            </a:r>
            <a:endParaRPr lang="en-US" altLang="en-US" dirty="0"/>
          </a:p>
        </p:txBody>
      </p:sp>
    </p:spTree>
    <p:extLst>
      <p:ext uri="{BB962C8B-B14F-4D97-AF65-F5344CB8AC3E}">
        <p14:creationId xmlns:p14="http://schemas.microsoft.com/office/powerpoint/2010/main" val="3488007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76CFC83B-4489-B94D-88CC-271C765543A2}" type="slidenum">
              <a:rPr lang="en-US" altLang="en-US"/>
              <a:pPr/>
              <a:t>17</a:t>
            </a:fld>
            <a:endParaRPr lang="en-US" altLang="en-US"/>
          </a:p>
        </p:txBody>
      </p:sp>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29327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014119F1-E4CE-9F48-82DE-4F5CF683ACF9}" type="slidenum">
              <a:rPr lang="en-US" altLang="en-US"/>
              <a:pPr/>
              <a:t>23</a:t>
            </a:fld>
            <a:endParaRPr lang="en-US" altLang="en-US"/>
          </a:p>
        </p:txBody>
      </p:sp>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p:txBody>
          <a:bodyPr/>
          <a:lstStyle/>
          <a:p>
            <a:r>
              <a:rPr lang="en-US" altLang="en-US" dirty="0" smtClean="0"/>
              <a:t>The</a:t>
            </a:r>
            <a:r>
              <a:rPr lang="en-US" altLang="en-US" baseline="0" dirty="0" smtClean="0"/>
              <a:t> simplest form of primary backup protocol that supports replication is where all the writes go to a single server (fixed) and the read operations can be carried out locally. </a:t>
            </a:r>
          </a:p>
          <a:p>
            <a:endParaRPr lang="en-US" altLang="en-US" baseline="0" dirty="0" smtClean="0"/>
          </a:p>
          <a:p>
            <a:r>
              <a:rPr lang="en-US" altLang="en-US" baseline="0" dirty="0" smtClean="0"/>
              <a:t>Due to blocking operation, processes will see the effects of the most recent write. </a:t>
            </a:r>
          </a:p>
          <a:p>
            <a:endParaRPr lang="en-US" altLang="en-US" baseline="0" dirty="0" smtClean="0"/>
          </a:p>
          <a:p>
            <a:r>
              <a:rPr lang="en-US" altLang="en-US" baseline="0" dirty="0" smtClean="0"/>
              <a:t>Non blocking means that the Primary issues an ACK after it receives and commits a local copy of item “x” and then tells the backups/replica to </a:t>
            </a:r>
            <a:r>
              <a:rPr lang="en-US" altLang="en-US" baseline="0" dirty="0" err="1" smtClean="0"/>
              <a:t>udpate</a:t>
            </a:r>
            <a:r>
              <a:rPr lang="en-US" altLang="en-US" baseline="0" dirty="0" smtClean="0"/>
              <a:t> it. This comes at the cost of fault </a:t>
            </a:r>
            <a:r>
              <a:rPr lang="en-US" altLang="en-US" baseline="0" dirty="0" err="1" smtClean="0"/>
              <a:t>tolenrace</a:t>
            </a:r>
            <a:r>
              <a:rPr lang="en-US" altLang="en-US" baseline="0" dirty="0" smtClean="0"/>
              <a:t>. </a:t>
            </a:r>
            <a:endParaRPr lang="en-US" altLang="en-US" dirty="0"/>
          </a:p>
        </p:txBody>
      </p:sp>
    </p:spTree>
    <p:extLst>
      <p:ext uri="{BB962C8B-B14F-4D97-AF65-F5344CB8AC3E}">
        <p14:creationId xmlns:p14="http://schemas.microsoft.com/office/powerpoint/2010/main" val="4662852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67467EFB-045E-6245-A3EA-6EDAE11ACA71}" type="slidenum">
              <a:rPr lang="en-US" altLang="en-US"/>
              <a:pPr/>
              <a:t>24</a:t>
            </a:fld>
            <a:endParaRPr lang="en-US" altLang="en-US"/>
          </a:p>
        </p:txBody>
      </p:sp>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p:txBody>
          <a:bodyPr/>
          <a:lstStyle/>
          <a:p>
            <a:r>
              <a:rPr lang="en-US" altLang="en-US" dirty="0" smtClean="0"/>
              <a:t>Variant</a:t>
            </a:r>
            <a:r>
              <a:rPr lang="en-US" altLang="en-US" baseline="0" dirty="0" smtClean="0"/>
              <a:t> of PB, where the primary migrates copy of a particular item migrates to the process that wants to perform update. </a:t>
            </a:r>
          </a:p>
          <a:p>
            <a:endParaRPr lang="en-US" altLang="en-US" baseline="0" dirty="0" smtClean="0"/>
          </a:p>
          <a:p>
            <a:r>
              <a:rPr lang="en-US" altLang="en-US" baseline="0" dirty="0" err="1" smtClean="0"/>
              <a:t>Advatage</a:t>
            </a:r>
            <a:r>
              <a:rPr lang="en-US" altLang="en-US" baseline="0" dirty="0" smtClean="0"/>
              <a:t>: multiple successive write </a:t>
            </a:r>
            <a:r>
              <a:rPr lang="en-US" altLang="en-US" baseline="0" dirty="0" err="1" smtClean="0"/>
              <a:t>opeations</a:t>
            </a:r>
            <a:r>
              <a:rPr lang="en-US" altLang="en-US" baseline="0" dirty="0" smtClean="0"/>
              <a:t> can be </a:t>
            </a:r>
            <a:r>
              <a:rPr lang="en-US" altLang="en-US" baseline="0" dirty="0" err="1" smtClean="0"/>
              <a:t>peformed</a:t>
            </a:r>
            <a:r>
              <a:rPr lang="en-US" altLang="en-US" baseline="0" dirty="0" smtClean="0"/>
              <a:t> locally on the replicas, while reading processes can access their local copy. </a:t>
            </a:r>
          </a:p>
          <a:p>
            <a:endParaRPr lang="en-US" altLang="en-US" baseline="0" dirty="0" smtClean="0"/>
          </a:p>
          <a:p>
            <a:r>
              <a:rPr lang="en-US" altLang="en-US" baseline="0" dirty="0" smtClean="0"/>
              <a:t>Note, for the actual performance advantage, you must apply non-blocking protocol. </a:t>
            </a:r>
          </a:p>
          <a:p>
            <a:endParaRPr lang="en-US" altLang="en-US" baseline="0" dirty="0" smtClean="0"/>
          </a:p>
          <a:p>
            <a:r>
              <a:rPr lang="en-US" altLang="en-US" baseline="0" dirty="0" smtClean="0"/>
              <a:t>This is a useful scheme for Mobile computers. Before disconnecting,  a mobile client can become the primary server for the files it wants to update. All update operations (in disconnected mode) are done locally and then propagated from the primary to the backups to bring things into a consistent state again. </a:t>
            </a:r>
            <a:endParaRPr lang="en-US" altLang="en-US" dirty="0"/>
          </a:p>
        </p:txBody>
      </p:sp>
    </p:spTree>
    <p:extLst>
      <p:ext uri="{BB962C8B-B14F-4D97-AF65-F5344CB8AC3E}">
        <p14:creationId xmlns:p14="http://schemas.microsoft.com/office/powerpoint/2010/main" val="20932479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23767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6958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Major difference,</a:t>
            </a:r>
            <a:r>
              <a:rPr lang="en-US" baseline="0" dirty="0" smtClean="0"/>
              <a:t> you want replicated Write protocols so that you can write to multiple replicas instead of just one. </a:t>
            </a:r>
            <a:endParaRPr lang="en-US" dirty="0"/>
          </a:p>
        </p:txBody>
      </p:sp>
    </p:spTree>
    <p:extLst>
      <p:ext uri="{BB962C8B-B14F-4D97-AF65-F5344CB8AC3E}">
        <p14:creationId xmlns:p14="http://schemas.microsoft.com/office/powerpoint/2010/main" val="17271031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node in PAXOS runs as a proposer, acceptor and learner </a:t>
            </a:r>
            <a:endParaRPr lang="en-US" dirty="0"/>
          </a:p>
        </p:txBody>
      </p:sp>
    </p:spTree>
    <p:extLst>
      <p:ext uri="{BB962C8B-B14F-4D97-AF65-F5344CB8AC3E}">
        <p14:creationId xmlns:p14="http://schemas.microsoft.com/office/powerpoint/2010/main" val="4965816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Coordinators are essentially Leaders in</a:t>
            </a:r>
            <a:r>
              <a:rPr lang="en-US" baseline="0" dirty="0" smtClean="0"/>
              <a:t> </a:t>
            </a:r>
            <a:r>
              <a:rPr lang="en-US" baseline="0" dirty="0" err="1" smtClean="0"/>
              <a:t>Paxos</a:t>
            </a:r>
            <a:endParaRPr lang="en-US" dirty="0"/>
          </a:p>
        </p:txBody>
      </p:sp>
    </p:spTree>
    <p:extLst>
      <p:ext uri="{BB962C8B-B14F-4D97-AF65-F5344CB8AC3E}">
        <p14:creationId xmlns:p14="http://schemas.microsoft.com/office/powerpoint/2010/main" val="294886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38069513-3F12-B24F-BF06-3CEC3A76926E}" type="slidenum">
              <a:rPr lang="en-US" altLang="en-US"/>
              <a:pPr/>
              <a:t>7</a:t>
            </a:fld>
            <a:endParaRPr lang="en-US" alt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390618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Question?</a:t>
            </a:r>
            <a:r>
              <a:rPr lang="en-US" baseline="0" dirty="0" smtClean="0"/>
              <a:t> </a:t>
            </a:r>
            <a:endParaRPr lang="en-US" dirty="0"/>
          </a:p>
        </p:txBody>
      </p:sp>
    </p:spTree>
    <p:extLst>
      <p:ext uri="{BB962C8B-B14F-4D97-AF65-F5344CB8AC3E}">
        <p14:creationId xmlns:p14="http://schemas.microsoft.com/office/powerpoint/2010/main" val="19016072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a:t>
            </a:r>
            <a:r>
              <a:rPr lang="en-US" baseline="0" dirty="0" smtClean="0"/>
              <a:t> pick any V?</a:t>
            </a:r>
            <a:endParaRPr lang="en-US" dirty="0"/>
          </a:p>
        </p:txBody>
      </p:sp>
    </p:spTree>
    <p:extLst>
      <p:ext uri="{BB962C8B-B14F-4D97-AF65-F5344CB8AC3E}">
        <p14:creationId xmlns:p14="http://schemas.microsoft.com/office/powerpoint/2010/main" val="1175496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Understand this. </a:t>
            </a:r>
            <a:endParaRPr lang="en-US" dirty="0"/>
          </a:p>
        </p:txBody>
      </p:sp>
    </p:spTree>
    <p:extLst>
      <p:ext uri="{BB962C8B-B14F-4D97-AF65-F5344CB8AC3E}">
        <p14:creationId xmlns:p14="http://schemas.microsoft.com/office/powerpoint/2010/main" val="694386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EF256036-B79A-C848-984B-019C00268533}" type="slidenum">
              <a:rPr lang="en-US" altLang="en-US"/>
              <a:pPr/>
              <a:t>8</a:t>
            </a:fld>
            <a:endParaRPr lang="en-US" altLang="en-US"/>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p:txBody>
          <a:bodyPr/>
          <a:lstStyle/>
          <a:p>
            <a:r>
              <a:rPr lang="en-US" altLang="en-US" dirty="0" smtClean="0"/>
              <a:t>(b)</a:t>
            </a:r>
            <a:r>
              <a:rPr lang="en-US" altLang="en-US" baseline="0" dirty="0" smtClean="0"/>
              <a:t> Is not sequentially consistent since at the end, P3 and P4 will have different values of x ( a or b) </a:t>
            </a:r>
            <a:endParaRPr lang="en-US" altLang="en-US" dirty="0"/>
          </a:p>
        </p:txBody>
      </p:sp>
    </p:spTree>
    <p:extLst>
      <p:ext uri="{BB962C8B-B14F-4D97-AF65-F5344CB8AC3E}">
        <p14:creationId xmlns:p14="http://schemas.microsoft.com/office/powerpoint/2010/main" val="2063702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E7500AA5-1E09-9845-98E7-21F9CF79F443}" type="slidenum">
              <a:rPr lang="en-US" altLang="en-US"/>
              <a:pPr/>
              <a:t>9</a:t>
            </a:fld>
            <a:endParaRPr lang="en-US" altLang="en-US"/>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r>
              <a:rPr lang="en-US" altLang="en-US" dirty="0" smtClean="0"/>
              <a:t>How</a:t>
            </a:r>
            <a:r>
              <a:rPr lang="en-US" altLang="en-US" baseline="0" dirty="0" smtClean="0"/>
              <a:t> are there 720 orderings? 6 statements, so 6! = 720. </a:t>
            </a:r>
          </a:p>
          <a:p>
            <a:r>
              <a:rPr lang="en-US" altLang="en-US" baseline="0" dirty="0" smtClean="0"/>
              <a:t>However many of them are not valid since you cannot have the print (</a:t>
            </a:r>
            <a:r>
              <a:rPr lang="en-US" altLang="en-US" baseline="0" dirty="0" err="1" smtClean="0"/>
              <a:t>y,z</a:t>
            </a:r>
            <a:r>
              <a:rPr lang="en-US" altLang="en-US" baseline="0" dirty="0" smtClean="0"/>
              <a:t>) before x &lt;-1 for P1, etc. </a:t>
            </a:r>
          </a:p>
          <a:p>
            <a:endParaRPr lang="en-US" altLang="en-US" dirty="0"/>
          </a:p>
        </p:txBody>
      </p:sp>
    </p:spTree>
    <p:extLst>
      <p:ext uri="{BB962C8B-B14F-4D97-AF65-F5344CB8AC3E}">
        <p14:creationId xmlns:p14="http://schemas.microsoft.com/office/powerpoint/2010/main" val="1281193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4D03278A-6380-F745-BA79-1C74DF39A0DE}" type="slidenum">
              <a:rPr lang="en-US" altLang="en-US"/>
              <a:pPr/>
              <a:t>10</a:t>
            </a:fld>
            <a:endParaRPr lang="en-US" altLang="en-US"/>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p:txBody>
          <a:bodyPr/>
          <a:lstStyle/>
          <a:p>
            <a:r>
              <a:rPr lang="en-US" altLang="en-US" dirty="0" smtClean="0"/>
              <a:t>How</a:t>
            </a:r>
            <a:r>
              <a:rPr lang="en-US" altLang="en-US" baseline="0" dirty="0" smtClean="0"/>
              <a:t> are there 720 orderings? 6 statements, so 6! = 720. </a:t>
            </a:r>
          </a:p>
          <a:p>
            <a:r>
              <a:rPr lang="en-US" altLang="en-US" baseline="0" dirty="0" smtClean="0"/>
              <a:t>However many of them are not valid since you cannot have the print (</a:t>
            </a:r>
            <a:r>
              <a:rPr lang="en-US" altLang="en-US" baseline="0" dirty="0" err="1" smtClean="0"/>
              <a:t>y,z</a:t>
            </a:r>
            <a:r>
              <a:rPr lang="en-US" altLang="en-US" baseline="0" dirty="0" smtClean="0"/>
              <a:t>) before x &lt;-1 for P1, etc. </a:t>
            </a:r>
          </a:p>
          <a:p>
            <a:endParaRPr lang="en-US" altLang="en-US" baseline="0" dirty="0" smtClean="0"/>
          </a:p>
          <a:p>
            <a:r>
              <a:rPr lang="en-US" altLang="en-US" baseline="0" dirty="0" smtClean="0"/>
              <a:t>Prints: shows the actual output of the 2 bit strings for each of the print(-, -) statements, so 2 bits for each P1,P2,P3 = 6 bits in total. </a:t>
            </a:r>
          </a:p>
          <a:p>
            <a:r>
              <a:rPr lang="en-US" altLang="en-US" baseline="0" dirty="0" smtClean="0"/>
              <a:t>Signature: Shows the values of the prints if P1 (</a:t>
            </a:r>
            <a:r>
              <a:rPr lang="en-US" altLang="en-US" baseline="0" dirty="0" err="1" smtClean="0"/>
              <a:t>y,z</a:t>
            </a:r>
            <a:r>
              <a:rPr lang="en-US" altLang="en-US" baseline="0" dirty="0" smtClean="0"/>
              <a:t>), P2(</a:t>
            </a:r>
            <a:r>
              <a:rPr lang="en-US" altLang="en-US" baseline="0" dirty="0" err="1" smtClean="0"/>
              <a:t>x,z</a:t>
            </a:r>
            <a:r>
              <a:rPr lang="en-US" altLang="en-US" baseline="0" dirty="0" smtClean="0"/>
              <a:t>), P3 (</a:t>
            </a:r>
            <a:r>
              <a:rPr lang="en-US" altLang="en-US" baseline="0" dirty="0" err="1" smtClean="0"/>
              <a:t>x,y</a:t>
            </a:r>
            <a:r>
              <a:rPr lang="en-US" altLang="en-US" baseline="0" dirty="0" smtClean="0"/>
              <a:t>) were printed in that fixed order.</a:t>
            </a:r>
          </a:p>
          <a:p>
            <a:r>
              <a:rPr lang="en-US" altLang="en-US" baseline="0" dirty="0" smtClean="0"/>
              <a:t> </a:t>
            </a:r>
          </a:p>
        </p:txBody>
      </p:sp>
    </p:spTree>
    <p:extLst>
      <p:ext uri="{BB962C8B-B14F-4D97-AF65-F5344CB8AC3E}">
        <p14:creationId xmlns:p14="http://schemas.microsoft.com/office/powerpoint/2010/main" val="9406864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97072339-27F6-0F4F-B820-B962F4C3C651}" type="slidenum">
              <a:rPr lang="en-US" altLang="en-US"/>
              <a:pPr/>
              <a:t>11</a:t>
            </a:fld>
            <a:endParaRPr lang="en-US" altLang="en-US"/>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07868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E26D49E3-D14C-7142-AA43-15B566126CE5}" type="slidenum">
              <a:rPr lang="en-US" altLang="en-US"/>
              <a:pPr/>
              <a:t>12</a:t>
            </a:fld>
            <a:endParaRPr lang="en-US" altLang="en-US"/>
          </a:p>
        </p:txBody>
      </p:sp>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p:txBody>
          <a:bodyPr/>
          <a:lstStyle/>
          <a:p>
            <a:r>
              <a:rPr lang="en-US" altLang="en-US" dirty="0" smtClean="0"/>
              <a:t>Note: P1: W(x)c and P2:</a:t>
            </a:r>
            <a:r>
              <a:rPr lang="en-US" altLang="en-US" baseline="0" dirty="0" smtClean="0"/>
              <a:t> W(x)b are concurrent so its not important that all processes see them in the same order  </a:t>
            </a:r>
            <a:endParaRPr lang="en-US" altLang="en-US" dirty="0"/>
          </a:p>
        </p:txBody>
      </p:sp>
    </p:spTree>
    <p:extLst>
      <p:ext uri="{BB962C8B-B14F-4D97-AF65-F5344CB8AC3E}">
        <p14:creationId xmlns:p14="http://schemas.microsoft.com/office/powerpoint/2010/main" val="8725387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90BA4185-30AA-8D41-AF0D-FD7D787E44A2}" type="slidenum">
              <a:rPr lang="en-US" altLang="en-US"/>
              <a:pPr/>
              <a:t>13</a:t>
            </a:fld>
            <a:endParaRPr lang="en-US" altLang="en-US"/>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p:txBody>
          <a:bodyPr/>
          <a:lstStyle/>
          <a:p>
            <a:r>
              <a:rPr lang="en-US" altLang="en-US" dirty="0" smtClean="0"/>
              <a:t>P2 W(x)</a:t>
            </a:r>
            <a:r>
              <a:rPr lang="en-US" altLang="en-US" baseline="0" dirty="0" smtClean="0"/>
              <a:t> b</a:t>
            </a:r>
            <a:r>
              <a:rPr lang="en-US" altLang="en-US" dirty="0" smtClean="0"/>
              <a:t> may be causally </a:t>
            </a:r>
            <a:r>
              <a:rPr lang="en-US" altLang="en-US" dirty="0" err="1" smtClean="0"/>
              <a:t>realted</a:t>
            </a:r>
            <a:r>
              <a:rPr lang="en-US" altLang="en-US" dirty="0" smtClean="0"/>
              <a:t> to the W</a:t>
            </a:r>
            <a:r>
              <a:rPr lang="en-US" altLang="en-US" baseline="0" dirty="0" smtClean="0"/>
              <a:t> (x) a  -- for example it may be the result of value read in P2: R (x) a and hence  the two writes are causally related. </a:t>
            </a:r>
          </a:p>
          <a:p>
            <a:r>
              <a:rPr lang="en-US" altLang="en-US" baseline="0" dirty="0" smtClean="0"/>
              <a:t>       If so, then P3 and P4 must see them in the same order and the </a:t>
            </a:r>
            <a:r>
              <a:rPr lang="en-US" altLang="en-US" baseline="0" dirty="0" err="1" smtClean="0"/>
              <a:t>currnet</a:t>
            </a:r>
            <a:r>
              <a:rPr lang="en-US" altLang="en-US" baseline="0" dirty="0" smtClean="0"/>
              <a:t> output is incorrect and violates causally consistent ordering. </a:t>
            </a:r>
            <a:endParaRPr lang="en-US" altLang="en-US" dirty="0" smtClean="0"/>
          </a:p>
          <a:p>
            <a:endParaRPr lang="en-US" altLang="en-US" dirty="0"/>
          </a:p>
        </p:txBody>
      </p:sp>
    </p:spTree>
    <p:extLst>
      <p:ext uri="{BB962C8B-B14F-4D97-AF65-F5344CB8AC3E}">
        <p14:creationId xmlns:p14="http://schemas.microsoft.com/office/powerpoint/2010/main" val="4121038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54E35BE2-8FA9-6F46-96A0-CE79354F7555}" type="slidenum">
              <a:rPr lang="en-US" altLang="en-US"/>
              <a:pPr/>
              <a:t>14</a:t>
            </a:fld>
            <a:endParaRPr lang="en-US" altLang="en-US"/>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p:txBody>
          <a:bodyPr/>
          <a:lstStyle/>
          <a:p>
            <a:pPr marL="0" marR="0" indent="0" defTabSz="584200" eaLnBrk="1" fontAlgn="auto" latinLnBrk="0" hangingPunct="1">
              <a:lnSpc>
                <a:spcPct val="100000"/>
              </a:lnSpc>
              <a:spcBef>
                <a:spcPts val="0"/>
              </a:spcBef>
              <a:spcAft>
                <a:spcPts val="0"/>
              </a:spcAft>
              <a:buClrTx/>
              <a:buSzTx/>
              <a:buFontTx/>
              <a:buNone/>
              <a:tabLst/>
              <a:defRPr/>
            </a:pPr>
            <a:r>
              <a:rPr lang="en-US" altLang="en-US" dirty="0" smtClean="0"/>
              <a:t>In this figure, P1:</a:t>
            </a:r>
            <a:r>
              <a:rPr lang="en-US" altLang="en-US" baseline="0" dirty="0" smtClean="0"/>
              <a:t> W (x)a  is concurrent with P2: W(x) b and hence they are not causally related, and hence P3 and P4 could see them in </a:t>
            </a:r>
            <a:r>
              <a:rPr lang="en-US" altLang="en-US" baseline="0" dirty="0" err="1" smtClean="0"/>
              <a:t>diffferent</a:t>
            </a:r>
            <a:r>
              <a:rPr lang="en-US" altLang="en-US" baseline="0" dirty="0" smtClean="0"/>
              <a:t> order  -- so OK. </a:t>
            </a:r>
            <a:endParaRPr lang="en-US" altLang="en-US" dirty="0" smtClean="0"/>
          </a:p>
          <a:p>
            <a:endParaRPr lang="en-US" altLang="en-US" dirty="0"/>
          </a:p>
        </p:txBody>
      </p:sp>
    </p:spTree>
    <p:extLst>
      <p:ext uri="{BB962C8B-B14F-4D97-AF65-F5344CB8AC3E}">
        <p14:creationId xmlns:p14="http://schemas.microsoft.com/office/powerpoint/2010/main" val="271915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Shape 11"/>
          <p:cNvSpPr>
            <a:spLocks noGrp="1"/>
          </p:cNvSpPr>
          <p:nvPr>
            <p:ph type="title"/>
          </p:nvPr>
        </p:nvSpPr>
        <p:spPr>
          <a:xfrm>
            <a:off x="1270000" y="1638300"/>
            <a:ext cx="10464800" cy="3302000"/>
          </a:xfrm>
          <a:prstGeom prst="rect">
            <a:avLst/>
          </a:prstGeom>
        </p:spPr>
        <p:txBody>
          <a:bodyPr anchor="b"/>
          <a:lstStyle/>
          <a:p>
            <a:r>
              <a:t>Title Text</a:t>
            </a:r>
          </a:p>
        </p:txBody>
      </p:sp>
      <p:sp>
        <p:nvSpPr>
          <p:cNvPr id="12" name="Shape 12"/>
          <p:cNvSpPr>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600"/>
            </a:lvl1pPr>
            <a:lvl2pPr marL="0" indent="0" algn="ctr">
              <a:spcBef>
                <a:spcPts val="0"/>
              </a:spcBef>
              <a:buSzTx/>
              <a:buNone/>
              <a:defRPr sz="3600"/>
            </a:lvl2pPr>
            <a:lvl3pPr marL="0" indent="0" algn="ctr">
              <a:spcBef>
                <a:spcPts val="0"/>
              </a:spcBef>
              <a:buSzTx/>
              <a:buNone/>
              <a:defRPr sz="3600"/>
            </a:lvl3pPr>
            <a:lvl4pPr marL="0" indent="0" algn="ctr">
              <a:spcBef>
                <a:spcPts val="0"/>
              </a:spcBef>
              <a:buSzTx/>
              <a:buNone/>
              <a:defRPr sz="3600"/>
            </a:lvl4pPr>
            <a:lvl5pPr marL="0" indent="0" algn="ctr">
              <a:spcBef>
                <a:spcPts val="0"/>
              </a:spcBef>
              <a:buSzTx/>
              <a:buNone/>
              <a:defRPr sz="3600"/>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87" name="Shape 87"/>
          <p:cNvSpPr>
            <a:spLocks noGrp="1"/>
          </p:cNvSpPr>
          <p:nvPr>
            <p:ph type="pic" sz="quarter" idx="13"/>
          </p:nvPr>
        </p:nvSpPr>
        <p:spPr>
          <a:xfrm>
            <a:off x="7124700" y="1968500"/>
            <a:ext cx="4216400" cy="5626100"/>
          </a:xfrm>
          <a:prstGeom prst="rect">
            <a:avLst/>
          </a:prstGeom>
        </p:spPr>
        <p:txBody>
          <a:bodyPr lIns="91439" tIns="45719" rIns="91439" bIns="45719" anchor="t"/>
          <a:lstStyle/>
          <a:p>
            <a:endParaRPr/>
          </a:p>
        </p:txBody>
      </p:sp>
      <p:sp>
        <p:nvSpPr>
          <p:cNvPr id="88" name="Shape 88"/>
          <p:cNvSpPr>
            <a:spLocks noGrp="1"/>
          </p:cNvSpPr>
          <p:nvPr>
            <p:ph type="title"/>
          </p:nvPr>
        </p:nvSpPr>
        <p:spPr>
          <a:xfrm>
            <a:off x="635000" y="1409700"/>
            <a:ext cx="5867400" cy="3302000"/>
          </a:xfrm>
          <a:prstGeom prst="rect">
            <a:avLst/>
          </a:prstGeom>
        </p:spPr>
        <p:txBody>
          <a:bodyPr anchor="b"/>
          <a:lstStyle>
            <a:lvl1pPr>
              <a:defRPr sz="7000"/>
            </a:lvl1pPr>
          </a:lstStyle>
          <a:p>
            <a:r>
              <a:t>Title Text</a:t>
            </a:r>
          </a:p>
        </p:txBody>
      </p:sp>
      <p:sp>
        <p:nvSpPr>
          <p:cNvPr id="89" name="Shape 89"/>
          <p:cNvSpPr>
            <a:spLocks noGrp="1"/>
          </p:cNvSpPr>
          <p:nvPr>
            <p:ph type="body" sz="quarter" idx="1"/>
          </p:nvPr>
        </p:nvSpPr>
        <p:spPr>
          <a:xfrm>
            <a:off x="635000" y="4787900"/>
            <a:ext cx="5867400" cy="3302000"/>
          </a:xfrm>
          <a:prstGeom prst="rect">
            <a:avLst/>
          </a:prstGeom>
        </p:spPr>
        <p:txBody>
          <a:bodyPr anchor="t"/>
          <a:lstStyle>
            <a:lvl1pPr marL="0" indent="0" algn="ctr">
              <a:spcBef>
                <a:spcPts val="0"/>
              </a:spcBef>
              <a:buSzTx/>
              <a:buNone/>
              <a:defRPr sz="3400"/>
            </a:lvl1pPr>
            <a:lvl2pPr marL="0" indent="0" algn="ctr">
              <a:spcBef>
                <a:spcPts val="0"/>
              </a:spcBef>
              <a:buSzTx/>
              <a:buNone/>
              <a:defRPr sz="3400"/>
            </a:lvl2pPr>
            <a:lvl3pPr marL="0" indent="0" algn="ctr">
              <a:spcBef>
                <a:spcPts val="0"/>
              </a:spcBef>
              <a:buSzTx/>
              <a:buNone/>
              <a:defRPr sz="3400"/>
            </a:lvl3pPr>
            <a:lvl4pPr marL="0" indent="0" algn="ctr">
              <a:spcBef>
                <a:spcPts val="0"/>
              </a:spcBef>
              <a:buSzTx/>
              <a:buNone/>
              <a:defRPr sz="3400"/>
            </a:lvl4pPr>
            <a:lvl5pPr marL="0" indent="0" algn="ctr">
              <a:spcBef>
                <a:spcPts val="0"/>
              </a:spcBef>
              <a:buSzTx/>
              <a:buNone/>
              <a:defRPr sz="3400"/>
            </a:lvl5pPr>
          </a:lstStyle>
          <a:p>
            <a:r>
              <a:t>Body Level One</a:t>
            </a:r>
          </a:p>
          <a:p>
            <a:pPr lvl="1"/>
            <a:r>
              <a:t>Body Level Two</a:t>
            </a:r>
          </a:p>
          <a:p>
            <a:pPr lvl="2"/>
            <a:r>
              <a:t>Body Level Three</a:t>
            </a:r>
          </a:p>
          <a:p>
            <a:pPr lvl="3"/>
            <a:r>
              <a:t>Body Level Four</a:t>
            </a:r>
          </a:p>
          <a:p>
            <a:pPr lvl="4"/>
            <a:r>
              <a:t>Body Level Five</a:t>
            </a:r>
          </a:p>
        </p:txBody>
      </p:sp>
      <p:sp>
        <p:nvSpPr>
          <p:cNvPr id="90" name="Shape 9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 Vertical Reflection">
    <p:spTree>
      <p:nvGrpSpPr>
        <p:cNvPr id="1" name=""/>
        <p:cNvGrpSpPr/>
        <p:nvPr/>
      </p:nvGrpSpPr>
      <p:grpSpPr>
        <a:xfrm>
          <a:off x="0" y="0"/>
          <a:ext cx="0" cy="0"/>
          <a:chOff x="0" y="0"/>
          <a:chExt cx="0" cy="0"/>
        </a:xfrm>
      </p:grpSpPr>
      <p:sp>
        <p:nvSpPr>
          <p:cNvPr id="97" name="Shape 97"/>
          <p:cNvSpPr>
            <a:spLocks noGrp="1"/>
          </p:cNvSpPr>
          <p:nvPr>
            <p:ph type="pic" sz="quarter" idx="13"/>
          </p:nvPr>
        </p:nvSpPr>
        <p:spPr>
          <a:xfrm>
            <a:off x="7124700" y="1968500"/>
            <a:ext cx="4216400" cy="5626100"/>
          </a:xfrm>
          <a:prstGeom prst="rect">
            <a:avLst/>
          </a:prstGeom>
          <a:ln w="25400"/>
          <a:effectLst>
            <a:reflection stA="50000" endPos="40000" dir="5400000" sy="-100000" algn="bl" rotWithShape="0"/>
          </a:effectLst>
        </p:spPr>
        <p:txBody>
          <a:bodyPr lIns="91439" tIns="45719" rIns="91439" bIns="45719" anchor="t"/>
          <a:lstStyle/>
          <a:p>
            <a:endParaRPr/>
          </a:p>
        </p:txBody>
      </p:sp>
      <p:sp>
        <p:nvSpPr>
          <p:cNvPr id="98" name="Shape 98"/>
          <p:cNvSpPr>
            <a:spLocks noGrp="1"/>
          </p:cNvSpPr>
          <p:nvPr>
            <p:ph type="title"/>
          </p:nvPr>
        </p:nvSpPr>
        <p:spPr>
          <a:xfrm>
            <a:off x="635000" y="1409700"/>
            <a:ext cx="5867400" cy="3302000"/>
          </a:xfrm>
          <a:prstGeom prst="rect">
            <a:avLst/>
          </a:prstGeom>
        </p:spPr>
        <p:txBody>
          <a:bodyPr anchor="b"/>
          <a:lstStyle>
            <a:lvl1pPr>
              <a:defRPr sz="7000"/>
            </a:lvl1pPr>
          </a:lstStyle>
          <a:p>
            <a:r>
              <a:t>Title Text</a:t>
            </a:r>
          </a:p>
        </p:txBody>
      </p:sp>
      <p:sp>
        <p:nvSpPr>
          <p:cNvPr id="99" name="Shape 99"/>
          <p:cNvSpPr>
            <a:spLocks noGrp="1"/>
          </p:cNvSpPr>
          <p:nvPr>
            <p:ph type="body" sz="quarter" idx="1"/>
          </p:nvPr>
        </p:nvSpPr>
        <p:spPr>
          <a:xfrm>
            <a:off x="635000" y="4787900"/>
            <a:ext cx="5867400" cy="3302000"/>
          </a:xfrm>
          <a:prstGeom prst="rect">
            <a:avLst/>
          </a:prstGeom>
        </p:spPr>
        <p:txBody>
          <a:bodyPr anchor="t"/>
          <a:lstStyle>
            <a:lvl1pPr marL="0" indent="0" algn="ctr">
              <a:spcBef>
                <a:spcPts val="0"/>
              </a:spcBef>
              <a:buSzTx/>
              <a:buNone/>
              <a:defRPr sz="3400"/>
            </a:lvl1pPr>
            <a:lvl2pPr marL="0" indent="0" algn="ctr">
              <a:spcBef>
                <a:spcPts val="0"/>
              </a:spcBef>
              <a:buSzTx/>
              <a:buNone/>
              <a:defRPr sz="3400"/>
            </a:lvl2pPr>
            <a:lvl3pPr marL="0" indent="0" algn="ctr">
              <a:spcBef>
                <a:spcPts val="0"/>
              </a:spcBef>
              <a:buSzTx/>
              <a:buNone/>
              <a:defRPr sz="3400"/>
            </a:lvl3pPr>
            <a:lvl4pPr marL="0" indent="0" algn="ctr">
              <a:spcBef>
                <a:spcPts val="0"/>
              </a:spcBef>
              <a:buSzTx/>
              <a:buNone/>
              <a:defRPr sz="3400"/>
            </a:lvl4pPr>
            <a:lvl5pPr marL="0" indent="0" algn="ctr">
              <a:spcBef>
                <a:spcPts val="0"/>
              </a:spcBef>
              <a:buSzTx/>
              <a:buNone/>
              <a:defRPr sz="3400"/>
            </a:lvl5pPr>
          </a:lstStyle>
          <a:p>
            <a:r>
              <a:t>Body Level One</a:t>
            </a:r>
          </a:p>
          <a:p>
            <a:pPr lvl="1"/>
            <a:r>
              <a:t>Body Level Two</a:t>
            </a:r>
          </a:p>
          <a:p>
            <a:pPr lvl="2"/>
            <a:r>
              <a:t>Body Level Three</a:t>
            </a:r>
          </a:p>
          <a:p>
            <a:pPr lvl="3"/>
            <a:r>
              <a:t>Body Level Four</a:t>
            </a:r>
          </a:p>
          <a:p>
            <a:pPr lvl="4"/>
            <a:r>
              <a:t>Body Level Five</a:t>
            </a:r>
          </a:p>
        </p:txBody>
      </p:sp>
      <p:sp>
        <p:nvSpPr>
          <p:cNvPr id="100" name="Shape 10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107" name="Shape 107"/>
          <p:cNvSpPr>
            <a:spLocks noGrp="1"/>
          </p:cNvSpPr>
          <p:nvPr>
            <p:ph type="pic" sz="quarter" idx="13"/>
          </p:nvPr>
        </p:nvSpPr>
        <p:spPr>
          <a:xfrm>
            <a:off x="7175500" y="2882900"/>
            <a:ext cx="4102100" cy="5473700"/>
          </a:xfrm>
          <a:prstGeom prst="rect">
            <a:avLst/>
          </a:prstGeom>
        </p:spPr>
        <p:txBody>
          <a:bodyPr lIns="91439" tIns="45719" rIns="91439" bIns="45719" anchor="t"/>
          <a:lstStyle/>
          <a:p>
            <a:endParaRPr/>
          </a:p>
        </p:txBody>
      </p:sp>
      <p:sp>
        <p:nvSpPr>
          <p:cNvPr id="108" name="Shape 108"/>
          <p:cNvSpPr>
            <a:spLocks noGrp="1"/>
          </p:cNvSpPr>
          <p:nvPr>
            <p:ph type="title"/>
          </p:nvPr>
        </p:nvSpPr>
        <p:spPr>
          <a:prstGeom prst="rect">
            <a:avLst/>
          </a:prstGeom>
        </p:spPr>
        <p:txBody>
          <a:bodyPr/>
          <a:lstStyle/>
          <a:p>
            <a:r>
              <a:t>Title Text</a:t>
            </a:r>
          </a:p>
        </p:txBody>
      </p:sp>
      <p:sp>
        <p:nvSpPr>
          <p:cNvPr id="109" name="Shape 109"/>
          <p:cNvSpPr>
            <a:spLocks noGrp="1"/>
          </p:cNvSpPr>
          <p:nvPr>
            <p:ph type="body" sz="half" idx="1"/>
          </p:nvPr>
        </p:nvSpPr>
        <p:spPr>
          <a:xfrm>
            <a:off x="1270000" y="2768600"/>
            <a:ext cx="5041900" cy="5715000"/>
          </a:xfrm>
          <a:prstGeom prst="rect">
            <a:avLst/>
          </a:prstGeom>
        </p:spPr>
        <p:txBody>
          <a:bodyPr/>
          <a:lstStyle>
            <a:lvl1pPr marL="812120" indent="-494620">
              <a:spcBef>
                <a:spcPts val="3800"/>
              </a:spcBef>
              <a:defRPr sz="3200"/>
            </a:lvl1pPr>
            <a:lvl2pPr marL="1256620" indent="-494620">
              <a:spcBef>
                <a:spcPts val="3800"/>
              </a:spcBef>
              <a:defRPr sz="3200"/>
            </a:lvl2pPr>
            <a:lvl3pPr marL="1701120" indent="-494620">
              <a:spcBef>
                <a:spcPts val="3800"/>
              </a:spcBef>
              <a:defRPr sz="3200"/>
            </a:lvl3pPr>
            <a:lvl4pPr marL="2145620" indent="-494620">
              <a:spcBef>
                <a:spcPts val="3800"/>
              </a:spcBef>
              <a:defRPr sz="3200"/>
            </a:lvl4pPr>
            <a:lvl5pPr marL="2590120" indent="-494620">
              <a:spcBef>
                <a:spcPts val="3800"/>
              </a:spcBef>
              <a:defRPr sz="3200"/>
            </a:lvl5pPr>
          </a:lstStyle>
          <a:p>
            <a:r>
              <a:t>Body Level One</a:t>
            </a:r>
          </a:p>
          <a:p>
            <a:pPr lvl="1"/>
            <a:r>
              <a:t>Body Level Two</a:t>
            </a:r>
          </a:p>
          <a:p>
            <a:pPr lvl="2"/>
            <a:r>
              <a:t>Body Level Three</a:t>
            </a:r>
          </a:p>
          <a:p>
            <a:pPr lvl="3"/>
            <a:r>
              <a:t>Body Level Four</a:t>
            </a:r>
          </a:p>
          <a:p>
            <a:pPr lvl="4"/>
            <a:r>
              <a:t>Body Level Five</a:t>
            </a:r>
          </a:p>
        </p:txBody>
      </p:sp>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 Left">
    <p:spTree>
      <p:nvGrpSpPr>
        <p:cNvPr id="1" name=""/>
        <p:cNvGrpSpPr/>
        <p:nvPr/>
      </p:nvGrpSpPr>
      <p:grpSpPr>
        <a:xfrm>
          <a:off x="0" y="0"/>
          <a:ext cx="0" cy="0"/>
          <a:chOff x="0" y="0"/>
          <a:chExt cx="0" cy="0"/>
        </a:xfrm>
      </p:grpSpPr>
      <p:sp>
        <p:nvSpPr>
          <p:cNvPr id="117" name="Shape 117"/>
          <p:cNvSpPr>
            <a:spLocks noGrp="1"/>
          </p:cNvSpPr>
          <p:nvPr>
            <p:ph type="title"/>
          </p:nvPr>
        </p:nvSpPr>
        <p:spPr>
          <a:prstGeom prst="rect">
            <a:avLst/>
          </a:prstGeom>
        </p:spPr>
        <p:txBody>
          <a:bodyPr/>
          <a:lstStyle/>
          <a:p>
            <a:r>
              <a:t>Title Text</a:t>
            </a:r>
          </a:p>
        </p:txBody>
      </p:sp>
      <p:sp>
        <p:nvSpPr>
          <p:cNvPr id="118" name="Shape 118"/>
          <p:cNvSpPr>
            <a:spLocks noGrp="1"/>
          </p:cNvSpPr>
          <p:nvPr>
            <p:ph type="body" sz="half" idx="1"/>
          </p:nvPr>
        </p:nvSpPr>
        <p:spPr>
          <a:xfrm>
            <a:off x="1270000" y="2768600"/>
            <a:ext cx="5041900" cy="5715000"/>
          </a:xfrm>
          <a:prstGeom prst="rect">
            <a:avLst/>
          </a:prstGeom>
        </p:spPr>
        <p:txBody>
          <a:bodyPr/>
          <a:lstStyle>
            <a:lvl1pPr marL="812120" indent="-494620">
              <a:spcBef>
                <a:spcPts val="3800"/>
              </a:spcBef>
              <a:defRPr sz="3200"/>
            </a:lvl1pPr>
            <a:lvl2pPr marL="1256620" indent="-494620">
              <a:spcBef>
                <a:spcPts val="3800"/>
              </a:spcBef>
              <a:defRPr sz="3200"/>
            </a:lvl2pPr>
            <a:lvl3pPr marL="1701120" indent="-494620">
              <a:spcBef>
                <a:spcPts val="3800"/>
              </a:spcBef>
              <a:defRPr sz="3200"/>
            </a:lvl3pPr>
            <a:lvl4pPr marL="2145620" indent="-494620">
              <a:spcBef>
                <a:spcPts val="3800"/>
              </a:spcBef>
              <a:defRPr sz="3200"/>
            </a:lvl4pPr>
            <a:lvl5pPr marL="2590120" indent="-494620">
              <a:spcBef>
                <a:spcPts val="3800"/>
              </a:spcBef>
              <a:defRPr sz="3200"/>
            </a:lvl5pPr>
          </a:lstStyle>
          <a:p>
            <a:r>
              <a:t>Body Level One</a:t>
            </a:r>
          </a:p>
          <a:p>
            <a:pPr lvl="1"/>
            <a:r>
              <a:t>Body Level Two</a:t>
            </a:r>
          </a:p>
          <a:p>
            <a:pPr lvl="2"/>
            <a:r>
              <a:t>Body Level Three</a:t>
            </a:r>
          </a:p>
          <a:p>
            <a:pPr lvl="3"/>
            <a:r>
              <a:t>Body Level Four</a:t>
            </a:r>
          </a:p>
          <a:p>
            <a:pPr lvl="4"/>
            <a:r>
              <a:t>Body Level Five</a:t>
            </a:r>
          </a:p>
        </p:txBody>
      </p:sp>
      <p:sp>
        <p:nvSpPr>
          <p:cNvPr id="119" name="Shape 11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 Right">
    <p:spTree>
      <p:nvGrpSpPr>
        <p:cNvPr id="1" name=""/>
        <p:cNvGrpSpPr/>
        <p:nvPr/>
      </p:nvGrpSpPr>
      <p:grpSpPr>
        <a:xfrm>
          <a:off x="0" y="0"/>
          <a:ext cx="0" cy="0"/>
          <a:chOff x="0" y="0"/>
          <a:chExt cx="0" cy="0"/>
        </a:xfrm>
      </p:grpSpPr>
      <p:sp>
        <p:nvSpPr>
          <p:cNvPr id="126" name="Shape 126"/>
          <p:cNvSpPr>
            <a:spLocks noGrp="1"/>
          </p:cNvSpPr>
          <p:nvPr>
            <p:ph type="title"/>
          </p:nvPr>
        </p:nvSpPr>
        <p:spPr>
          <a:prstGeom prst="rect">
            <a:avLst/>
          </a:prstGeom>
        </p:spPr>
        <p:txBody>
          <a:bodyPr/>
          <a:lstStyle/>
          <a:p>
            <a:r>
              <a:t>Title Text</a:t>
            </a:r>
          </a:p>
        </p:txBody>
      </p:sp>
      <p:sp>
        <p:nvSpPr>
          <p:cNvPr id="127" name="Shape 127"/>
          <p:cNvSpPr>
            <a:spLocks noGrp="1"/>
          </p:cNvSpPr>
          <p:nvPr>
            <p:ph type="body" sz="quarter" idx="1"/>
          </p:nvPr>
        </p:nvSpPr>
        <p:spPr>
          <a:xfrm>
            <a:off x="7772400" y="2768600"/>
            <a:ext cx="3962400" cy="5715000"/>
          </a:xfrm>
          <a:prstGeom prst="rect">
            <a:avLst/>
          </a:prstGeom>
        </p:spPr>
        <p:txBody>
          <a:bodyPr/>
          <a:lstStyle>
            <a:lvl1pPr marL="812120" indent="-494620">
              <a:spcBef>
                <a:spcPts val="3800"/>
              </a:spcBef>
              <a:defRPr sz="3200"/>
            </a:lvl1pPr>
            <a:lvl2pPr marL="1256620" indent="-494620">
              <a:spcBef>
                <a:spcPts val="3800"/>
              </a:spcBef>
              <a:defRPr sz="3200"/>
            </a:lvl2pPr>
            <a:lvl3pPr marL="1701120" indent="-494620">
              <a:spcBef>
                <a:spcPts val="3800"/>
              </a:spcBef>
              <a:defRPr sz="3200"/>
            </a:lvl3pPr>
            <a:lvl4pPr marL="2145620" indent="-494620">
              <a:spcBef>
                <a:spcPts val="3800"/>
              </a:spcBef>
              <a:defRPr sz="3200"/>
            </a:lvl4pPr>
            <a:lvl5pPr marL="2590120" indent="-494620">
              <a:spcBef>
                <a:spcPts val="3800"/>
              </a:spcBef>
              <a:defRPr sz="3200"/>
            </a:lvl5pPr>
          </a:lstStyle>
          <a:p>
            <a:r>
              <a:t>Body Level One</a:t>
            </a:r>
          </a:p>
          <a:p>
            <a:pPr lvl="1"/>
            <a:r>
              <a:t>Body Level Two</a:t>
            </a:r>
          </a:p>
          <a:p>
            <a:pPr lvl="2"/>
            <a:r>
              <a:t>Body Level Three</a:t>
            </a:r>
          </a:p>
          <a:p>
            <a:pPr lvl="3"/>
            <a:r>
              <a:t>Body Level Four</a:t>
            </a:r>
          </a:p>
          <a:p>
            <a:pPr lvl="4"/>
            <a:r>
              <a:t>Body Level Five</a:t>
            </a:r>
          </a:p>
        </p:txBody>
      </p:sp>
      <p:sp>
        <p:nvSpPr>
          <p:cNvPr id="128" name="Shape 12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35" name="Shape 135"/>
          <p:cNvSpPr>
            <a:spLocks noGrp="1"/>
          </p:cNvSpPr>
          <p:nvPr>
            <p:ph type="title"/>
          </p:nvPr>
        </p:nvSpPr>
        <p:spPr>
          <a:xfrm>
            <a:off x="977900" y="0"/>
            <a:ext cx="11049000" cy="3365500"/>
          </a:xfrm>
          <a:prstGeom prst="rect">
            <a:avLst/>
          </a:prstGeom>
        </p:spPr>
        <p:txBody>
          <a:bodyPr/>
          <a:lstStyle>
            <a:lvl1pPr marL="57799" marR="57799" defTabSz="1295400">
              <a:defRPr sz="6200">
                <a:solidFill>
                  <a:srgbClr val="0433FF"/>
                </a:solidFill>
                <a:uFill>
                  <a:solidFill>
                    <a:srgbClr val="0433FF"/>
                  </a:solidFill>
                </a:uFill>
                <a:latin typeface="+mn-lt"/>
                <a:ea typeface="+mn-ea"/>
                <a:cs typeface="+mn-cs"/>
                <a:sym typeface="Arial"/>
              </a:defRPr>
            </a:lvl1pPr>
          </a:lstStyle>
          <a:p>
            <a:r>
              <a:t>Title Text</a:t>
            </a:r>
          </a:p>
        </p:txBody>
      </p:sp>
      <p:sp>
        <p:nvSpPr>
          <p:cNvPr id="136" name="Shape 136"/>
          <p:cNvSpPr>
            <a:spLocks noGrp="1"/>
          </p:cNvSpPr>
          <p:nvPr>
            <p:ph type="body" idx="1"/>
          </p:nvPr>
        </p:nvSpPr>
        <p:spPr>
          <a:xfrm>
            <a:off x="977900" y="2819400"/>
            <a:ext cx="11049000" cy="6934200"/>
          </a:xfrm>
          <a:prstGeom prst="rect">
            <a:avLst/>
          </a:prstGeom>
        </p:spPr>
        <p:txBody>
          <a:bodyPr anchor="t"/>
          <a:lstStyle>
            <a:lvl1pPr marL="383540" marR="57799" indent="-342900" defTabSz="1295400">
              <a:spcBef>
                <a:spcPts val="1000"/>
              </a:spcBef>
              <a:buSzPct val="100000"/>
              <a:defRPr sz="4400">
                <a:uFill>
                  <a:solidFill>
                    <a:srgbClr val="000000"/>
                  </a:solidFill>
                </a:uFill>
                <a:latin typeface="+mn-lt"/>
                <a:ea typeface="+mn-ea"/>
                <a:cs typeface="+mn-cs"/>
                <a:sym typeface="Arial"/>
              </a:defRPr>
            </a:lvl1pPr>
            <a:lvl2pPr marL="783590" marR="57799" indent="-285750" defTabSz="1295400">
              <a:spcBef>
                <a:spcPts val="900"/>
              </a:spcBef>
              <a:buSzPct val="100000"/>
              <a:buChar char="–"/>
              <a:defRPr sz="3800">
                <a:uFill>
                  <a:solidFill>
                    <a:srgbClr val="000000"/>
                  </a:solidFill>
                </a:uFill>
                <a:latin typeface="+mn-lt"/>
                <a:ea typeface="+mn-ea"/>
                <a:cs typeface="+mn-cs"/>
                <a:sym typeface="Arial"/>
              </a:defRPr>
            </a:lvl2pPr>
            <a:lvl3pPr marL="1183639" marR="57799" indent="-228600" defTabSz="1295400">
              <a:spcBef>
                <a:spcPts val="700"/>
              </a:spcBef>
              <a:buSzPct val="100000"/>
              <a:defRPr sz="3400">
                <a:uFill>
                  <a:solidFill>
                    <a:srgbClr val="000000"/>
                  </a:solidFill>
                </a:uFill>
                <a:latin typeface="+mn-lt"/>
                <a:ea typeface="+mn-ea"/>
                <a:cs typeface="+mn-cs"/>
                <a:sym typeface="Arial"/>
              </a:defRPr>
            </a:lvl3pPr>
            <a:lvl4pPr marL="1640839" marR="57799" indent="-228600" defTabSz="1295400">
              <a:spcBef>
                <a:spcPts val="600"/>
              </a:spcBef>
              <a:buSzPct val="100000"/>
              <a:buChar char="–"/>
              <a:defRPr sz="2800">
                <a:uFill>
                  <a:solidFill>
                    <a:srgbClr val="000000"/>
                  </a:solidFill>
                </a:uFill>
                <a:latin typeface="+mn-lt"/>
                <a:ea typeface="+mn-ea"/>
                <a:cs typeface="+mn-cs"/>
                <a:sym typeface="Arial"/>
              </a:defRPr>
            </a:lvl4pPr>
            <a:lvl5pPr marL="2098039" marR="57799" indent="-228600" defTabSz="1295400">
              <a:spcBef>
                <a:spcPts val="600"/>
              </a:spcBef>
              <a:buSzPct val="100000"/>
              <a:buChar char="»"/>
              <a:defRPr sz="2800">
                <a:uFill>
                  <a:solidFill>
                    <a:srgbClr val="000000"/>
                  </a:solidFill>
                </a:uFill>
                <a:latin typeface="+mn-lt"/>
                <a:ea typeface="+mn-ea"/>
                <a:cs typeface="+mn-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37" name="Shape 137"/>
          <p:cNvSpPr>
            <a:spLocks noGrp="1"/>
          </p:cNvSpPr>
          <p:nvPr>
            <p:ph type="sldNum" sz="quarter" idx="2"/>
          </p:nvPr>
        </p:nvSpPr>
        <p:spPr>
          <a:xfrm>
            <a:off x="10490487" y="8890000"/>
            <a:ext cx="368574" cy="360822"/>
          </a:xfrm>
          <a:prstGeom prst="rect">
            <a:avLst/>
          </a:prstGeom>
        </p:spPr>
        <p:txBody>
          <a:bodyPr/>
          <a:lstStyle>
            <a:lvl1pPr defTabSz="825500">
              <a:defRPr>
                <a:uFill>
                  <a:solidFill>
                    <a:srgbClr val="000000"/>
                  </a:solidFill>
                </a:uFill>
                <a:latin typeface="+mn-lt"/>
                <a:ea typeface="+mn-ea"/>
                <a:cs typeface="+mn-cs"/>
                <a:sym typeface="Arial"/>
              </a:defRPr>
            </a:lvl1p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amp; Bullets copy">
    <p:spTree>
      <p:nvGrpSpPr>
        <p:cNvPr id="1" name=""/>
        <p:cNvGrpSpPr/>
        <p:nvPr/>
      </p:nvGrpSpPr>
      <p:grpSpPr>
        <a:xfrm>
          <a:off x="0" y="0"/>
          <a:ext cx="0" cy="0"/>
          <a:chOff x="0" y="0"/>
          <a:chExt cx="0" cy="0"/>
        </a:xfrm>
      </p:grpSpPr>
      <p:sp>
        <p:nvSpPr>
          <p:cNvPr id="144" name="Shape 144"/>
          <p:cNvSpPr>
            <a:spLocks noGrp="1"/>
          </p:cNvSpPr>
          <p:nvPr>
            <p:ph type="title"/>
          </p:nvPr>
        </p:nvSpPr>
        <p:spPr>
          <a:xfrm>
            <a:off x="977900" y="0"/>
            <a:ext cx="11049000" cy="3365500"/>
          </a:xfrm>
          <a:prstGeom prst="rect">
            <a:avLst/>
          </a:prstGeom>
        </p:spPr>
        <p:txBody>
          <a:bodyPr/>
          <a:lstStyle>
            <a:lvl1pPr marL="57799" marR="57799" defTabSz="1295400">
              <a:defRPr sz="6200">
                <a:solidFill>
                  <a:srgbClr val="0433FF"/>
                </a:solidFill>
                <a:uFill>
                  <a:solidFill>
                    <a:srgbClr val="0433FF"/>
                  </a:solidFill>
                </a:uFill>
                <a:latin typeface="+mn-lt"/>
                <a:ea typeface="+mn-ea"/>
                <a:cs typeface="+mn-cs"/>
                <a:sym typeface="Arial"/>
              </a:defRPr>
            </a:lvl1pPr>
          </a:lstStyle>
          <a:p>
            <a:r>
              <a:t>Title Text</a:t>
            </a:r>
          </a:p>
        </p:txBody>
      </p:sp>
      <p:sp>
        <p:nvSpPr>
          <p:cNvPr id="145" name="Shape 145"/>
          <p:cNvSpPr>
            <a:spLocks noGrp="1"/>
          </p:cNvSpPr>
          <p:nvPr>
            <p:ph type="body" idx="1"/>
          </p:nvPr>
        </p:nvSpPr>
        <p:spPr>
          <a:xfrm>
            <a:off x="977900" y="2819400"/>
            <a:ext cx="11049000" cy="6934200"/>
          </a:xfrm>
          <a:prstGeom prst="rect">
            <a:avLst/>
          </a:prstGeom>
        </p:spPr>
        <p:txBody>
          <a:bodyPr anchor="t"/>
          <a:lstStyle>
            <a:lvl1pPr marL="383540" marR="57799" indent="-342900" defTabSz="1295400">
              <a:spcBef>
                <a:spcPts val="1000"/>
              </a:spcBef>
              <a:buSzPct val="100000"/>
              <a:defRPr sz="4400">
                <a:uFill>
                  <a:solidFill>
                    <a:srgbClr val="000000"/>
                  </a:solidFill>
                </a:uFill>
                <a:latin typeface="+mn-lt"/>
                <a:ea typeface="+mn-ea"/>
                <a:cs typeface="+mn-cs"/>
                <a:sym typeface="Arial"/>
              </a:defRPr>
            </a:lvl1pPr>
            <a:lvl2pPr marL="783590" marR="57799" indent="-285750" defTabSz="1295400">
              <a:spcBef>
                <a:spcPts val="900"/>
              </a:spcBef>
              <a:buSzPct val="100000"/>
              <a:buChar char="–"/>
              <a:defRPr sz="3800">
                <a:uFill>
                  <a:solidFill>
                    <a:srgbClr val="000000"/>
                  </a:solidFill>
                </a:uFill>
                <a:latin typeface="+mn-lt"/>
                <a:ea typeface="+mn-ea"/>
                <a:cs typeface="+mn-cs"/>
                <a:sym typeface="Arial"/>
              </a:defRPr>
            </a:lvl2pPr>
            <a:lvl3pPr marL="1183639" marR="57799" indent="-228600" defTabSz="1295400">
              <a:spcBef>
                <a:spcPts val="700"/>
              </a:spcBef>
              <a:buSzPct val="100000"/>
              <a:defRPr sz="3400">
                <a:uFill>
                  <a:solidFill>
                    <a:srgbClr val="000000"/>
                  </a:solidFill>
                </a:uFill>
                <a:latin typeface="+mn-lt"/>
                <a:ea typeface="+mn-ea"/>
                <a:cs typeface="+mn-cs"/>
                <a:sym typeface="Arial"/>
              </a:defRPr>
            </a:lvl3pPr>
            <a:lvl4pPr marL="1640839" marR="57799" indent="-228600" defTabSz="1295400">
              <a:spcBef>
                <a:spcPts val="600"/>
              </a:spcBef>
              <a:buSzPct val="100000"/>
              <a:buChar char="–"/>
              <a:defRPr sz="2800">
                <a:uFill>
                  <a:solidFill>
                    <a:srgbClr val="000000"/>
                  </a:solidFill>
                </a:uFill>
                <a:latin typeface="+mn-lt"/>
                <a:ea typeface="+mn-ea"/>
                <a:cs typeface="+mn-cs"/>
                <a:sym typeface="Arial"/>
              </a:defRPr>
            </a:lvl4pPr>
            <a:lvl5pPr marL="2098039" marR="57799" indent="-228600" defTabSz="1295400">
              <a:spcBef>
                <a:spcPts val="600"/>
              </a:spcBef>
              <a:buSzPct val="100000"/>
              <a:buChar char="»"/>
              <a:defRPr sz="2800">
                <a:uFill>
                  <a:solidFill>
                    <a:srgbClr val="000000"/>
                  </a:solidFill>
                </a:uFill>
                <a:latin typeface="+mn-lt"/>
                <a:ea typeface="+mn-ea"/>
                <a:cs typeface="+mn-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46" name="Shape 146"/>
          <p:cNvSpPr>
            <a:spLocks noGrp="1"/>
          </p:cNvSpPr>
          <p:nvPr>
            <p:ph type="sldNum" sz="quarter" idx="2"/>
          </p:nvPr>
        </p:nvSpPr>
        <p:spPr>
          <a:xfrm>
            <a:off x="10490487" y="8890000"/>
            <a:ext cx="368574" cy="360822"/>
          </a:xfrm>
          <a:prstGeom prst="rect">
            <a:avLst/>
          </a:prstGeom>
        </p:spPr>
        <p:txBody>
          <a:bodyPr/>
          <a:lstStyle>
            <a:lvl1pPr defTabSz="825500">
              <a:defRPr>
                <a:uFill>
                  <a:solidFill>
                    <a:srgbClr val="000000"/>
                  </a:solidFill>
                </a:uFill>
                <a:latin typeface="+mn-lt"/>
                <a:ea typeface="+mn-ea"/>
                <a:cs typeface="+mn-cs"/>
                <a:sym typeface="Arial"/>
              </a:defRPr>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amp; Bullets copy 1">
    <p:spTree>
      <p:nvGrpSpPr>
        <p:cNvPr id="1" name=""/>
        <p:cNvGrpSpPr/>
        <p:nvPr/>
      </p:nvGrpSpPr>
      <p:grpSpPr>
        <a:xfrm>
          <a:off x="0" y="0"/>
          <a:ext cx="0" cy="0"/>
          <a:chOff x="0" y="0"/>
          <a:chExt cx="0" cy="0"/>
        </a:xfrm>
      </p:grpSpPr>
      <p:sp>
        <p:nvSpPr>
          <p:cNvPr id="153" name="Shape 153"/>
          <p:cNvSpPr>
            <a:spLocks noGrp="1"/>
          </p:cNvSpPr>
          <p:nvPr>
            <p:ph type="title"/>
          </p:nvPr>
        </p:nvSpPr>
        <p:spPr>
          <a:xfrm>
            <a:off x="977900" y="0"/>
            <a:ext cx="11049000" cy="3365500"/>
          </a:xfrm>
          <a:prstGeom prst="rect">
            <a:avLst/>
          </a:prstGeom>
        </p:spPr>
        <p:txBody>
          <a:bodyPr/>
          <a:lstStyle>
            <a:lvl1pPr marL="57799" marR="57799" defTabSz="1295400">
              <a:defRPr sz="6200">
                <a:solidFill>
                  <a:srgbClr val="0433FF"/>
                </a:solidFill>
                <a:uFill>
                  <a:solidFill>
                    <a:srgbClr val="0433FF"/>
                  </a:solidFill>
                </a:uFill>
                <a:latin typeface="+mn-lt"/>
                <a:ea typeface="+mn-ea"/>
                <a:cs typeface="+mn-cs"/>
                <a:sym typeface="Arial"/>
              </a:defRPr>
            </a:lvl1pPr>
          </a:lstStyle>
          <a:p>
            <a:r>
              <a:t>Title Text</a:t>
            </a:r>
          </a:p>
        </p:txBody>
      </p:sp>
      <p:sp>
        <p:nvSpPr>
          <p:cNvPr id="154" name="Shape 154"/>
          <p:cNvSpPr>
            <a:spLocks noGrp="1"/>
          </p:cNvSpPr>
          <p:nvPr>
            <p:ph type="body" idx="1"/>
          </p:nvPr>
        </p:nvSpPr>
        <p:spPr>
          <a:xfrm>
            <a:off x="977900" y="2819400"/>
            <a:ext cx="11049000" cy="6934200"/>
          </a:xfrm>
          <a:prstGeom prst="rect">
            <a:avLst/>
          </a:prstGeom>
        </p:spPr>
        <p:txBody>
          <a:bodyPr anchor="t"/>
          <a:lstStyle>
            <a:lvl1pPr marL="383540" marR="57799" indent="-342900" defTabSz="1295400">
              <a:spcBef>
                <a:spcPts val="1000"/>
              </a:spcBef>
              <a:buSzPct val="100000"/>
              <a:defRPr sz="4400">
                <a:uFill>
                  <a:solidFill>
                    <a:srgbClr val="000000"/>
                  </a:solidFill>
                </a:uFill>
                <a:latin typeface="+mn-lt"/>
                <a:ea typeface="+mn-ea"/>
                <a:cs typeface="+mn-cs"/>
                <a:sym typeface="Arial"/>
              </a:defRPr>
            </a:lvl1pPr>
            <a:lvl2pPr marL="783590" marR="57799" indent="-285750" defTabSz="1295400">
              <a:spcBef>
                <a:spcPts val="900"/>
              </a:spcBef>
              <a:buSzPct val="100000"/>
              <a:buChar char="–"/>
              <a:defRPr sz="3800">
                <a:uFill>
                  <a:solidFill>
                    <a:srgbClr val="000000"/>
                  </a:solidFill>
                </a:uFill>
                <a:latin typeface="+mn-lt"/>
                <a:ea typeface="+mn-ea"/>
                <a:cs typeface="+mn-cs"/>
                <a:sym typeface="Arial"/>
              </a:defRPr>
            </a:lvl2pPr>
            <a:lvl3pPr marL="1183639" marR="57799" indent="-228600" defTabSz="1295400">
              <a:spcBef>
                <a:spcPts val="700"/>
              </a:spcBef>
              <a:buSzPct val="100000"/>
              <a:defRPr sz="3400">
                <a:uFill>
                  <a:solidFill>
                    <a:srgbClr val="000000"/>
                  </a:solidFill>
                </a:uFill>
                <a:latin typeface="+mn-lt"/>
                <a:ea typeface="+mn-ea"/>
                <a:cs typeface="+mn-cs"/>
                <a:sym typeface="Arial"/>
              </a:defRPr>
            </a:lvl3pPr>
            <a:lvl4pPr marL="1640839" marR="57799" indent="-228600" defTabSz="1295400">
              <a:spcBef>
                <a:spcPts val="600"/>
              </a:spcBef>
              <a:buSzPct val="100000"/>
              <a:buChar char="–"/>
              <a:defRPr sz="2800">
                <a:uFill>
                  <a:solidFill>
                    <a:srgbClr val="000000"/>
                  </a:solidFill>
                </a:uFill>
                <a:latin typeface="+mn-lt"/>
                <a:ea typeface="+mn-ea"/>
                <a:cs typeface="+mn-cs"/>
                <a:sym typeface="Arial"/>
              </a:defRPr>
            </a:lvl4pPr>
            <a:lvl5pPr marL="2098039" marR="57799" indent="-228600" defTabSz="1295400">
              <a:spcBef>
                <a:spcPts val="600"/>
              </a:spcBef>
              <a:buSzPct val="100000"/>
              <a:buChar char="»"/>
              <a:defRPr sz="2800">
                <a:uFill>
                  <a:solidFill>
                    <a:srgbClr val="000000"/>
                  </a:solidFill>
                </a:uFill>
                <a:latin typeface="+mn-lt"/>
                <a:ea typeface="+mn-ea"/>
                <a:cs typeface="+mn-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55" name="Shape 155"/>
          <p:cNvSpPr>
            <a:spLocks noGrp="1"/>
          </p:cNvSpPr>
          <p:nvPr>
            <p:ph type="sldNum" sz="quarter" idx="2"/>
          </p:nvPr>
        </p:nvSpPr>
        <p:spPr>
          <a:xfrm>
            <a:off x="10490487" y="8890000"/>
            <a:ext cx="368574" cy="360822"/>
          </a:xfrm>
          <a:prstGeom prst="rect">
            <a:avLst/>
          </a:prstGeom>
        </p:spPr>
        <p:txBody>
          <a:bodyPr/>
          <a:lstStyle>
            <a:lvl1pPr defTabSz="825500">
              <a:defRPr>
                <a:uFill>
                  <a:solidFill>
                    <a:srgbClr val="000000"/>
                  </a:solidFill>
                </a:uFill>
                <a:latin typeface="+mn-lt"/>
                <a:ea typeface="+mn-ea"/>
                <a:cs typeface="+mn-cs"/>
                <a:sym typeface="Arial"/>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975360" y="8886613"/>
            <a:ext cx="2709333" cy="650240"/>
          </a:xfrm>
          <a:prstGeom prst="rect">
            <a:avLst/>
          </a:prstGeom>
        </p:spPr>
        <p:txBody>
          <a:bodyPr/>
          <a:lstStyle>
            <a:lvl1pPr>
              <a:defRPr/>
            </a:lvl1pPr>
          </a:lstStyle>
          <a:p>
            <a:endParaRPr lang="en-US" altLang="en-US"/>
          </a:p>
        </p:txBody>
      </p:sp>
      <p:sp>
        <p:nvSpPr>
          <p:cNvPr id="5" name="Footer Placeholder 4"/>
          <p:cNvSpPr>
            <a:spLocks noGrp="1"/>
          </p:cNvSpPr>
          <p:nvPr>
            <p:ph type="ftr" sz="quarter" idx="11"/>
          </p:nvPr>
        </p:nvSpPr>
        <p:spPr>
          <a:xfrm>
            <a:off x="0" y="9383325"/>
            <a:ext cx="13004800" cy="248356"/>
          </a:xfrm>
          <a:prstGeom prst="rect">
            <a:avLst/>
          </a:prstGeom>
        </p:spPr>
        <p:txBody>
          <a:bodyPr/>
          <a:lstStyle>
            <a:lvl1pPr>
              <a:defRPr/>
            </a:lvl1pPr>
          </a:lstStyle>
          <a:p>
            <a:r>
              <a:rPr lang="en-US" altLang="en-US"/>
              <a:t>Tanenbaum &amp; Van Steen, Distributed Systems: Principles and Paradigms, 2e, (c) 2007 Prentice-Hall, Inc. All rights reserved. 0-13-239227-5</a:t>
            </a:r>
          </a:p>
        </p:txBody>
      </p:sp>
      <p:sp>
        <p:nvSpPr>
          <p:cNvPr id="6" name="Slide Number Placeholder 5"/>
          <p:cNvSpPr>
            <a:spLocks noGrp="1"/>
          </p:cNvSpPr>
          <p:nvPr>
            <p:ph type="sldNum" sz="quarter" idx="12"/>
          </p:nvPr>
        </p:nvSpPr>
        <p:spPr>
          <a:xfrm>
            <a:off x="6305292" y="9258300"/>
            <a:ext cx="381516" cy="379591"/>
          </a:xfrm>
        </p:spPr>
        <p:txBody>
          <a:bodyPr/>
          <a:lstStyle>
            <a:lvl1pPr>
              <a:defRPr/>
            </a:lvl1pPr>
          </a:lstStyle>
          <a:p>
            <a:fld id="{2DCB7AC8-0F8D-2147-B4CA-AABF86B11DB7}" type="slidenum">
              <a:rPr lang="en-US" altLang="en-US"/>
              <a:pPr/>
              <a:t>‹#›</a:t>
            </a:fld>
            <a:endParaRPr lang="en-US" altLang="en-US"/>
          </a:p>
        </p:txBody>
      </p:sp>
    </p:spTree>
    <p:extLst>
      <p:ext uri="{BB962C8B-B14F-4D97-AF65-F5344CB8AC3E}">
        <p14:creationId xmlns:p14="http://schemas.microsoft.com/office/powerpoint/2010/main" val="1193485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20" name="Shape 20"/>
          <p:cNvSpPr>
            <a:spLocks noGrp="1"/>
          </p:cNvSpPr>
          <p:nvPr>
            <p:ph type="title"/>
          </p:nvPr>
        </p:nvSpPr>
        <p:spPr>
          <a:prstGeom prst="rect">
            <a:avLst/>
          </a:prstGeom>
        </p:spPr>
        <p:txBody>
          <a:bodyPr/>
          <a:lstStyle/>
          <a:p>
            <a:r>
              <a:t>Title Text</a:t>
            </a:r>
          </a:p>
        </p:txBody>
      </p:sp>
      <p:sp>
        <p:nvSpPr>
          <p:cNvPr id="21" name="Shape 21"/>
          <p:cNvSpPr>
            <a:spLocks noGrp="1"/>
          </p:cNvSpPr>
          <p:nvPr>
            <p:ph type="body" idx="1"/>
          </p:nvPr>
        </p:nvSpPr>
        <p:spPr>
          <a:xfrm>
            <a:off x="1270000" y="2768600"/>
            <a:ext cx="10464800" cy="5715000"/>
          </a:xfrm>
          <a:prstGeom prst="rect">
            <a:avLst/>
          </a:prstGeom>
        </p:spPr>
        <p:txBody>
          <a:bodyPr/>
          <a:lstStyle>
            <a:lvl1pPr>
              <a:spcBef>
                <a:spcPts val="2400"/>
              </a:spcBef>
            </a:lvl1pPr>
            <a:lvl2pPr>
              <a:spcBef>
                <a:spcPts val="2400"/>
              </a:spcBef>
            </a:lvl2pPr>
            <a:lvl3pPr>
              <a:spcBef>
                <a:spcPts val="2400"/>
              </a:spcBef>
            </a:lvl3pPr>
            <a:lvl4pPr>
              <a:spcBef>
                <a:spcPts val="2400"/>
              </a:spcBef>
            </a:lvl4pPr>
            <a:lvl5pPr>
              <a:spcBef>
                <a:spcPts val="2400"/>
              </a:spcBef>
            </a:lvl5pPr>
          </a:lstStyle>
          <a:p>
            <a:r>
              <a:t>Body Level One</a:t>
            </a:r>
          </a:p>
          <a:p>
            <a:pPr lvl="1"/>
            <a:r>
              <a:t>Body Level Two</a:t>
            </a:r>
          </a:p>
          <a:p>
            <a:pPr lvl="2"/>
            <a:r>
              <a:t>Body Level Three</a:t>
            </a:r>
          </a:p>
          <a:p>
            <a:pPr lvl="3"/>
            <a:r>
              <a:t>Body Level Four</a:t>
            </a:r>
          </a:p>
          <a:p>
            <a:pPr lvl="4"/>
            <a:r>
              <a:t>Body Level Five</a:t>
            </a:r>
          </a:p>
        </p:txBody>
      </p:sp>
      <p:sp>
        <p:nvSpPr>
          <p:cNvPr id="22" name="Shape 2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Bullets - 2 Column">
    <p:spTree>
      <p:nvGrpSpPr>
        <p:cNvPr id="1" name=""/>
        <p:cNvGrpSpPr/>
        <p:nvPr/>
      </p:nvGrpSpPr>
      <p:grpSpPr>
        <a:xfrm>
          <a:off x="0" y="0"/>
          <a:ext cx="0" cy="0"/>
          <a:chOff x="0" y="0"/>
          <a:chExt cx="0" cy="0"/>
        </a:xfrm>
      </p:grpSpPr>
      <p:sp>
        <p:nvSpPr>
          <p:cNvPr id="29" name="Shape 29"/>
          <p:cNvSpPr>
            <a:spLocks noGrp="1"/>
          </p:cNvSpPr>
          <p:nvPr>
            <p:ph type="title"/>
          </p:nvPr>
        </p:nvSpPr>
        <p:spPr>
          <a:prstGeom prst="rect">
            <a:avLst/>
          </a:prstGeom>
        </p:spPr>
        <p:txBody>
          <a:bodyPr/>
          <a:lstStyle/>
          <a:p>
            <a:r>
              <a:t>Title Text</a:t>
            </a:r>
          </a:p>
        </p:txBody>
      </p:sp>
      <p:sp>
        <p:nvSpPr>
          <p:cNvPr id="30" name="Shape 30"/>
          <p:cNvSpPr>
            <a:spLocks noGrp="1"/>
          </p:cNvSpPr>
          <p:nvPr>
            <p:ph type="body" idx="1"/>
          </p:nvPr>
        </p:nvSpPr>
        <p:spPr>
          <a:xfrm>
            <a:off x="1270000" y="2768600"/>
            <a:ext cx="10464800" cy="5715000"/>
          </a:xfrm>
          <a:prstGeom prst="rect">
            <a:avLst/>
          </a:prstGeom>
        </p:spPr>
        <p:txBody>
          <a:bodyPr numCol="2" spcCol="523240" anchor="t"/>
          <a:lstStyle>
            <a:lvl1pPr marL="812120" indent="-494620">
              <a:spcBef>
                <a:spcPts val="3800"/>
              </a:spcBef>
              <a:defRPr sz="3200"/>
            </a:lvl1pPr>
            <a:lvl2pPr marL="1256620" indent="-494620">
              <a:spcBef>
                <a:spcPts val="3800"/>
              </a:spcBef>
              <a:defRPr sz="3200"/>
            </a:lvl2pPr>
            <a:lvl3pPr marL="1701120" indent="-494620">
              <a:spcBef>
                <a:spcPts val="3800"/>
              </a:spcBef>
              <a:defRPr sz="3200"/>
            </a:lvl3pPr>
            <a:lvl4pPr marL="2145620" indent="-494620">
              <a:spcBef>
                <a:spcPts val="3800"/>
              </a:spcBef>
              <a:defRPr sz="3200"/>
            </a:lvl4pPr>
            <a:lvl5pPr marL="2590120" indent="-494620">
              <a:spcBef>
                <a:spcPts val="3800"/>
              </a:spcBef>
              <a:defRPr sz="3200"/>
            </a:lvl5pPr>
          </a:lstStyle>
          <a:p>
            <a:r>
              <a:t>Body Level One</a:t>
            </a:r>
          </a:p>
          <a:p>
            <a:pPr lvl="1"/>
            <a:r>
              <a:t>Body Level Two</a:t>
            </a:r>
          </a:p>
          <a:p>
            <a:pPr lvl="2"/>
            <a:r>
              <a:t>Body Level Three</a:t>
            </a:r>
          </a:p>
          <a:p>
            <a:pPr lvl="3"/>
            <a:r>
              <a:t>Body Level Four</a:t>
            </a:r>
          </a:p>
          <a:p>
            <a:pPr lvl="4"/>
            <a:r>
              <a:t>Body Level Five</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38" name="Shape 38"/>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9" name="Shape 3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46" name="Shape 4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3" name="Shape 53"/>
          <p:cNvSpPr>
            <a:spLocks noGrp="1"/>
          </p:cNvSpPr>
          <p:nvPr>
            <p:ph type="title"/>
          </p:nvPr>
        </p:nvSpPr>
        <p:spPr>
          <a:prstGeom prst="rect">
            <a:avLst/>
          </a:prstGeom>
        </p:spPr>
        <p:txBody>
          <a:bodyPr/>
          <a:lstStyle/>
          <a:p>
            <a:r>
              <a:t>Title Text</a:t>
            </a:r>
          </a:p>
        </p:txBody>
      </p:sp>
      <p:sp>
        <p:nvSpPr>
          <p:cNvPr id="54" name="Shape 5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61" name="Shape 61"/>
          <p:cNvSpPr>
            <a:spLocks noGrp="1"/>
          </p:cNvSpPr>
          <p:nvPr>
            <p:ph type="title"/>
          </p:nvPr>
        </p:nvSpPr>
        <p:spPr>
          <a:xfrm>
            <a:off x="1270000" y="2971800"/>
            <a:ext cx="10464800" cy="3810000"/>
          </a:xfrm>
          <a:prstGeom prst="rect">
            <a:avLst/>
          </a:prstGeom>
        </p:spPr>
        <p:txBody>
          <a:bodyPr/>
          <a:lstStyle/>
          <a:p>
            <a:r>
              <a:t>Title Text</a:t>
            </a:r>
          </a:p>
        </p:txBody>
      </p:sp>
      <p:sp>
        <p:nvSpPr>
          <p:cNvPr id="62" name="Shape 6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69" name="Shape 69"/>
          <p:cNvSpPr>
            <a:spLocks noGrp="1"/>
          </p:cNvSpPr>
          <p:nvPr>
            <p:ph type="pic" sz="half" idx="13"/>
          </p:nvPr>
        </p:nvSpPr>
        <p:spPr>
          <a:xfrm>
            <a:off x="2438400" y="1638300"/>
            <a:ext cx="8128000" cy="4559300"/>
          </a:xfrm>
          <a:prstGeom prst="rect">
            <a:avLst/>
          </a:prstGeom>
        </p:spPr>
        <p:txBody>
          <a:bodyPr lIns="91439" tIns="45719" rIns="91439" bIns="45719" anchor="t"/>
          <a:lstStyle/>
          <a:p>
            <a:endParaRPr/>
          </a:p>
        </p:txBody>
      </p:sp>
      <p:sp>
        <p:nvSpPr>
          <p:cNvPr id="70" name="Shape 70"/>
          <p:cNvSpPr>
            <a:spLocks noGrp="1"/>
          </p:cNvSpPr>
          <p:nvPr>
            <p:ph type="title"/>
          </p:nvPr>
        </p:nvSpPr>
        <p:spPr>
          <a:xfrm>
            <a:off x="1270000" y="7366000"/>
            <a:ext cx="10464800" cy="1701800"/>
          </a:xfrm>
          <a:prstGeom prst="rect">
            <a:avLst/>
          </a:prstGeom>
        </p:spPr>
        <p:txBody>
          <a:bodyPr/>
          <a:lstStyle/>
          <a:p>
            <a:r>
              <a:t>Title Text</a:t>
            </a:r>
          </a:p>
        </p:txBody>
      </p:sp>
      <p:sp>
        <p:nvSpPr>
          <p:cNvPr id="71" name="Shape 7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Horizontal Reflection">
    <p:spTree>
      <p:nvGrpSpPr>
        <p:cNvPr id="1" name=""/>
        <p:cNvGrpSpPr/>
        <p:nvPr/>
      </p:nvGrpSpPr>
      <p:grpSpPr>
        <a:xfrm>
          <a:off x="0" y="0"/>
          <a:ext cx="0" cy="0"/>
          <a:chOff x="0" y="0"/>
          <a:chExt cx="0" cy="0"/>
        </a:xfrm>
      </p:grpSpPr>
      <p:sp>
        <p:nvSpPr>
          <p:cNvPr id="78" name="Shape 78"/>
          <p:cNvSpPr>
            <a:spLocks noGrp="1"/>
          </p:cNvSpPr>
          <p:nvPr>
            <p:ph type="pic" sz="half" idx="13"/>
          </p:nvPr>
        </p:nvSpPr>
        <p:spPr>
          <a:xfrm>
            <a:off x="2438400" y="1638300"/>
            <a:ext cx="8128000" cy="4559300"/>
          </a:xfrm>
          <a:prstGeom prst="rect">
            <a:avLst/>
          </a:prstGeom>
          <a:ln w="25400"/>
          <a:effectLst>
            <a:reflection stA="50000" endPos="40000" dir="5400000" sy="-100000" algn="bl" rotWithShape="0"/>
          </a:effectLst>
        </p:spPr>
        <p:txBody>
          <a:bodyPr lIns="91439" tIns="45719" rIns="91439" bIns="45719" anchor="t"/>
          <a:lstStyle/>
          <a:p>
            <a:endParaRPr/>
          </a:p>
        </p:txBody>
      </p:sp>
      <p:sp>
        <p:nvSpPr>
          <p:cNvPr id="79" name="Shape 79"/>
          <p:cNvSpPr>
            <a:spLocks noGrp="1"/>
          </p:cNvSpPr>
          <p:nvPr>
            <p:ph type="title"/>
          </p:nvPr>
        </p:nvSpPr>
        <p:spPr>
          <a:xfrm>
            <a:off x="1270000" y="7366000"/>
            <a:ext cx="10464800" cy="1701800"/>
          </a:xfrm>
          <a:prstGeom prst="rect">
            <a:avLst/>
          </a:prstGeom>
        </p:spPr>
        <p:txBody>
          <a:bodyPr/>
          <a:lstStyle/>
          <a:p>
            <a:r>
              <a:t>Title Text</a:t>
            </a:r>
          </a:p>
        </p:txBody>
      </p:sp>
      <p:sp>
        <p:nvSpPr>
          <p:cNvPr id="80" name="Shape 8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body" idx="1"/>
          </p:nvPr>
        </p:nvSpPr>
        <p:spPr>
          <a:xfrm>
            <a:off x="1270000" y="1270000"/>
            <a:ext cx="10464800" cy="7213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r>
              <a:t>Body Level One</a:t>
            </a:r>
          </a:p>
          <a:p>
            <a:pPr lvl="1"/>
            <a:r>
              <a:t>Body Level Two</a:t>
            </a:r>
          </a:p>
          <a:p>
            <a:pPr lvl="2"/>
            <a:r>
              <a:t>Body Level Three</a:t>
            </a:r>
          </a:p>
          <a:p>
            <a:pPr lvl="3"/>
            <a:r>
              <a:t>Body Level Four</a:t>
            </a:r>
          </a:p>
          <a:p>
            <a:pPr lvl="4"/>
            <a:r>
              <a:t>Body Level Five</a:t>
            </a:r>
          </a:p>
        </p:txBody>
      </p:sp>
      <p:sp>
        <p:nvSpPr>
          <p:cNvPr id="3" name="Shape 3"/>
          <p:cNvSpPr>
            <a:spLocks noGrp="1"/>
          </p:cNvSpPr>
          <p:nvPr>
            <p:ph type="title"/>
          </p:nvPr>
        </p:nvSpPr>
        <p:spPr>
          <a:xfrm>
            <a:off x="1270000" y="254000"/>
            <a:ext cx="10464800" cy="2438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r>
              <a:t>Title Text</a:t>
            </a:r>
          </a:p>
        </p:txBody>
      </p:sp>
      <p:sp>
        <p:nvSpPr>
          <p:cNvPr id="4" name="Shape 4"/>
          <p:cNvSpPr>
            <a:spLocks noGrp="1"/>
          </p:cNvSpPr>
          <p:nvPr>
            <p:ph type="sldNum" sz="quarter" idx="2"/>
          </p:nvPr>
        </p:nvSpPr>
        <p:spPr>
          <a:xfrm>
            <a:off x="6324600" y="9258300"/>
            <a:ext cx="342900" cy="368300"/>
          </a:xfrm>
          <a:prstGeom prst="rect">
            <a:avLst/>
          </a:prstGeom>
          <a:ln w="12700">
            <a:miter lim="400000"/>
          </a:ln>
        </p:spPr>
        <p:txBody>
          <a:bodyPr wrap="none" lIns="50800" tIns="50800" rIns="50800" bIns="50800">
            <a:spAutoFit/>
          </a:bodyPr>
          <a:lstStyle>
            <a:lvl1pPr algn="ctr" defTabSz="584200">
              <a:defRPr sz="1800">
                <a:latin typeface="+mj-lt"/>
                <a:ea typeface="+mj-ea"/>
                <a:cs typeface="+mj-cs"/>
                <a:sym typeface="Gill Sans"/>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ransition spd="med"/>
  <p:txStyles>
    <p:titleStyle>
      <a:lvl1pPr marL="0" marR="0" indent="0" algn="ctr" defTabSz="584200" rtl="0" latinLnBrk="0">
        <a:lnSpc>
          <a:spcPct val="100000"/>
        </a:lnSpc>
        <a:spcBef>
          <a:spcPts val="0"/>
        </a:spcBef>
        <a:spcAft>
          <a:spcPts val="0"/>
        </a:spcAft>
        <a:buClrTx/>
        <a:buSzTx/>
        <a:buFontTx/>
        <a:buNone/>
        <a:tabLst/>
        <a:defRPr sz="8400" b="0" i="0" u="none" strike="noStrike" cap="none" spc="0" baseline="0">
          <a:ln>
            <a:noFill/>
          </a:ln>
          <a:solidFill>
            <a:srgbClr val="000000"/>
          </a:solidFill>
          <a:uFillTx/>
          <a:latin typeface="+mj-lt"/>
          <a:ea typeface="+mj-ea"/>
          <a:cs typeface="+mj-cs"/>
          <a:sym typeface="Gill Sans"/>
        </a:defRPr>
      </a:lvl1pPr>
      <a:lvl2pPr marL="0" marR="0" indent="228600" algn="ctr" defTabSz="584200" rtl="0" latinLnBrk="0">
        <a:lnSpc>
          <a:spcPct val="100000"/>
        </a:lnSpc>
        <a:spcBef>
          <a:spcPts val="0"/>
        </a:spcBef>
        <a:spcAft>
          <a:spcPts val="0"/>
        </a:spcAft>
        <a:buClrTx/>
        <a:buSzTx/>
        <a:buFontTx/>
        <a:buNone/>
        <a:tabLst/>
        <a:defRPr sz="8400" b="0" i="0" u="none" strike="noStrike" cap="none" spc="0" baseline="0">
          <a:ln>
            <a:noFill/>
          </a:ln>
          <a:solidFill>
            <a:srgbClr val="000000"/>
          </a:solidFill>
          <a:uFillTx/>
          <a:latin typeface="+mj-lt"/>
          <a:ea typeface="+mj-ea"/>
          <a:cs typeface="+mj-cs"/>
          <a:sym typeface="Gill Sans"/>
        </a:defRPr>
      </a:lvl2pPr>
      <a:lvl3pPr marL="0" marR="0" indent="457200" algn="ctr" defTabSz="584200" rtl="0" latinLnBrk="0">
        <a:lnSpc>
          <a:spcPct val="100000"/>
        </a:lnSpc>
        <a:spcBef>
          <a:spcPts val="0"/>
        </a:spcBef>
        <a:spcAft>
          <a:spcPts val="0"/>
        </a:spcAft>
        <a:buClrTx/>
        <a:buSzTx/>
        <a:buFontTx/>
        <a:buNone/>
        <a:tabLst/>
        <a:defRPr sz="8400" b="0" i="0" u="none" strike="noStrike" cap="none" spc="0" baseline="0">
          <a:ln>
            <a:noFill/>
          </a:ln>
          <a:solidFill>
            <a:srgbClr val="000000"/>
          </a:solidFill>
          <a:uFillTx/>
          <a:latin typeface="+mj-lt"/>
          <a:ea typeface="+mj-ea"/>
          <a:cs typeface="+mj-cs"/>
          <a:sym typeface="Gill Sans"/>
        </a:defRPr>
      </a:lvl3pPr>
      <a:lvl4pPr marL="0" marR="0" indent="685800" algn="ctr" defTabSz="584200" rtl="0" latinLnBrk="0">
        <a:lnSpc>
          <a:spcPct val="100000"/>
        </a:lnSpc>
        <a:spcBef>
          <a:spcPts val="0"/>
        </a:spcBef>
        <a:spcAft>
          <a:spcPts val="0"/>
        </a:spcAft>
        <a:buClrTx/>
        <a:buSzTx/>
        <a:buFontTx/>
        <a:buNone/>
        <a:tabLst/>
        <a:defRPr sz="8400" b="0" i="0" u="none" strike="noStrike" cap="none" spc="0" baseline="0">
          <a:ln>
            <a:noFill/>
          </a:ln>
          <a:solidFill>
            <a:srgbClr val="000000"/>
          </a:solidFill>
          <a:uFillTx/>
          <a:latin typeface="+mj-lt"/>
          <a:ea typeface="+mj-ea"/>
          <a:cs typeface="+mj-cs"/>
          <a:sym typeface="Gill Sans"/>
        </a:defRPr>
      </a:lvl4pPr>
      <a:lvl5pPr marL="0" marR="0" indent="914400" algn="ctr" defTabSz="584200" rtl="0" latinLnBrk="0">
        <a:lnSpc>
          <a:spcPct val="100000"/>
        </a:lnSpc>
        <a:spcBef>
          <a:spcPts val="0"/>
        </a:spcBef>
        <a:spcAft>
          <a:spcPts val="0"/>
        </a:spcAft>
        <a:buClrTx/>
        <a:buSzTx/>
        <a:buFontTx/>
        <a:buNone/>
        <a:tabLst/>
        <a:defRPr sz="8400" b="0" i="0" u="none" strike="noStrike" cap="none" spc="0" baseline="0">
          <a:ln>
            <a:noFill/>
          </a:ln>
          <a:solidFill>
            <a:srgbClr val="000000"/>
          </a:solidFill>
          <a:uFillTx/>
          <a:latin typeface="+mj-lt"/>
          <a:ea typeface="+mj-ea"/>
          <a:cs typeface="+mj-cs"/>
          <a:sym typeface="Gill Sans"/>
        </a:defRPr>
      </a:lvl5pPr>
      <a:lvl6pPr marL="0" marR="0" indent="1143000" algn="ctr" defTabSz="584200" rtl="0" latinLnBrk="0">
        <a:lnSpc>
          <a:spcPct val="100000"/>
        </a:lnSpc>
        <a:spcBef>
          <a:spcPts val="0"/>
        </a:spcBef>
        <a:spcAft>
          <a:spcPts val="0"/>
        </a:spcAft>
        <a:buClrTx/>
        <a:buSzTx/>
        <a:buFontTx/>
        <a:buNone/>
        <a:tabLst/>
        <a:defRPr sz="8400" b="0" i="0" u="none" strike="noStrike" cap="none" spc="0" baseline="0">
          <a:ln>
            <a:noFill/>
          </a:ln>
          <a:solidFill>
            <a:srgbClr val="000000"/>
          </a:solidFill>
          <a:uFillTx/>
          <a:latin typeface="+mj-lt"/>
          <a:ea typeface="+mj-ea"/>
          <a:cs typeface="+mj-cs"/>
          <a:sym typeface="Gill Sans"/>
        </a:defRPr>
      </a:lvl6pPr>
      <a:lvl7pPr marL="0" marR="0" indent="1371600" algn="ctr" defTabSz="584200" rtl="0" latinLnBrk="0">
        <a:lnSpc>
          <a:spcPct val="100000"/>
        </a:lnSpc>
        <a:spcBef>
          <a:spcPts val="0"/>
        </a:spcBef>
        <a:spcAft>
          <a:spcPts val="0"/>
        </a:spcAft>
        <a:buClrTx/>
        <a:buSzTx/>
        <a:buFontTx/>
        <a:buNone/>
        <a:tabLst/>
        <a:defRPr sz="8400" b="0" i="0" u="none" strike="noStrike" cap="none" spc="0" baseline="0">
          <a:ln>
            <a:noFill/>
          </a:ln>
          <a:solidFill>
            <a:srgbClr val="000000"/>
          </a:solidFill>
          <a:uFillTx/>
          <a:latin typeface="+mj-lt"/>
          <a:ea typeface="+mj-ea"/>
          <a:cs typeface="+mj-cs"/>
          <a:sym typeface="Gill Sans"/>
        </a:defRPr>
      </a:lvl7pPr>
      <a:lvl8pPr marL="0" marR="0" indent="1600200" algn="ctr" defTabSz="584200" rtl="0" latinLnBrk="0">
        <a:lnSpc>
          <a:spcPct val="100000"/>
        </a:lnSpc>
        <a:spcBef>
          <a:spcPts val="0"/>
        </a:spcBef>
        <a:spcAft>
          <a:spcPts val="0"/>
        </a:spcAft>
        <a:buClrTx/>
        <a:buSzTx/>
        <a:buFontTx/>
        <a:buNone/>
        <a:tabLst/>
        <a:defRPr sz="8400" b="0" i="0" u="none" strike="noStrike" cap="none" spc="0" baseline="0">
          <a:ln>
            <a:noFill/>
          </a:ln>
          <a:solidFill>
            <a:srgbClr val="000000"/>
          </a:solidFill>
          <a:uFillTx/>
          <a:latin typeface="+mj-lt"/>
          <a:ea typeface="+mj-ea"/>
          <a:cs typeface="+mj-cs"/>
          <a:sym typeface="Gill Sans"/>
        </a:defRPr>
      </a:lvl8pPr>
      <a:lvl9pPr marL="0" marR="0" indent="1828800" algn="ctr" defTabSz="584200" rtl="0" latinLnBrk="0">
        <a:lnSpc>
          <a:spcPct val="100000"/>
        </a:lnSpc>
        <a:spcBef>
          <a:spcPts val="0"/>
        </a:spcBef>
        <a:spcAft>
          <a:spcPts val="0"/>
        </a:spcAft>
        <a:buClrTx/>
        <a:buSzTx/>
        <a:buFontTx/>
        <a:buNone/>
        <a:tabLst/>
        <a:defRPr sz="8400" b="0" i="0" u="none" strike="noStrike" cap="none" spc="0" baseline="0">
          <a:ln>
            <a:noFill/>
          </a:ln>
          <a:solidFill>
            <a:srgbClr val="000000"/>
          </a:solidFill>
          <a:uFillTx/>
          <a:latin typeface="+mj-lt"/>
          <a:ea typeface="+mj-ea"/>
          <a:cs typeface="+mj-cs"/>
          <a:sym typeface="Gill Sans"/>
        </a:defRPr>
      </a:lvl9pPr>
    </p:titleStyle>
    <p:bodyStyle>
      <a:lvl1pPr marL="889000" marR="0" indent="-571500" algn="l" defTabSz="584200" rtl="0" latinLnBrk="0">
        <a:lnSpc>
          <a:spcPct val="100000"/>
        </a:lnSpc>
        <a:spcBef>
          <a:spcPts val="4800"/>
        </a:spcBef>
        <a:spcAft>
          <a:spcPts val="0"/>
        </a:spcAft>
        <a:buClrTx/>
        <a:buSzPct val="171000"/>
        <a:buFontTx/>
        <a:buChar char="•"/>
        <a:tabLst/>
        <a:defRPr sz="4200" b="0" i="0" u="none" strike="noStrike" cap="none" spc="0" baseline="0">
          <a:ln>
            <a:noFill/>
          </a:ln>
          <a:solidFill>
            <a:srgbClr val="000000"/>
          </a:solidFill>
          <a:uFillTx/>
          <a:latin typeface="+mj-lt"/>
          <a:ea typeface="+mj-ea"/>
          <a:cs typeface="+mj-cs"/>
          <a:sym typeface="Gill Sans"/>
        </a:defRPr>
      </a:lvl1pPr>
      <a:lvl2pPr marL="1333500" marR="0" indent="-571500" algn="l" defTabSz="584200" rtl="0" latinLnBrk="0">
        <a:lnSpc>
          <a:spcPct val="100000"/>
        </a:lnSpc>
        <a:spcBef>
          <a:spcPts val="4800"/>
        </a:spcBef>
        <a:spcAft>
          <a:spcPts val="0"/>
        </a:spcAft>
        <a:buClrTx/>
        <a:buSzPct val="171000"/>
        <a:buFontTx/>
        <a:buChar char="•"/>
        <a:tabLst/>
        <a:defRPr sz="4200" b="0" i="0" u="none" strike="noStrike" cap="none" spc="0" baseline="0">
          <a:ln>
            <a:noFill/>
          </a:ln>
          <a:solidFill>
            <a:srgbClr val="000000"/>
          </a:solidFill>
          <a:uFillTx/>
          <a:latin typeface="+mj-lt"/>
          <a:ea typeface="+mj-ea"/>
          <a:cs typeface="+mj-cs"/>
          <a:sym typeface="Gill Sans"/>
        </a:defRPr>
      </a:lvl2pPr>
      <a:lvl3pPr marL="1778000" marR="0" indent="-571500" algn="l" defTabSz="584200" rtl="0" latinLnBrk="0">
        <a:lnSpc>
          <a:spcPct val="100000"/>
        </a:lnSpc>
        <a:spcBef>
          <a:spcPts val="4800"/>
        </a:spcBef>
        <a:spcAft>
          <a:spcPts val="0"/>
        </a:spcAft>
        <a:buClrTx/>
        <a:buSzPct val="171000"/>
        <a:buFontTx/>
        <a:buChar char="•"/>
        <a:tabLst/>
        <a:defRPr sz="4200" b="0" i="0" u="none" strike="noStrike" cap="none" spc="0" baseline="0">
          <a:ln>
            <a:noFill/>
          </a:ln>
          <a:solidFill>
            <a:srgbClr val="000000"/>
          </a:solidFill>
          <a:uFillTx/>
          <a:latin typeface="+mj-lt"/>
          <a:ea typeface="+mj-ea"/>
          <a:cs typeface="+mj-cs"/>
          <a:sym typeface="Gill Sans"/>
        </a:defRPr>
      </a:lvl3pPr>
      <a:lvl4pPr marL="2222500" marR="0" indent="-571500" algn="l" defTabSz="584200" rtl="0" latinLnBrk="0">
        <a:lnSpc>
          <a:spcPct val="100000"/>
        </a:lnSpc>
        <a:spcBef>
          <a:spcPts val="4800"/>
        </a:spcBef>
        <a:spcAft>
          <a:spcPts val="0"/>
        </a:spcAft>
        <a:buClrTx/>
        <a:buSzPct val="171000"/>
        <a:buFontTx/>
        <a:buChar char="•"/>
        <a:tabLst/>
        <a:defRPr sz="4200" b="0" i="0" u="none" strike="noStrike" cap="none" spc="0" baseline="0">
          <a:ln>
            <a:noFill/>
          </a:ln>
          <a:solidFill>
            <a:srgbClr val="000000"/>
          </a:solidFill>
          <a:uFillTx/>
          <a:latin typeface="+mj-lt"/>
          <a:ea typeface="+mj-ea"/>
          <a:cs typeface="+mj-cs"/>
          <a:sym typeface="Gill Sans"/>
        </a:defRPr>
      </a:lvl4pPr>
      <a:lvl5pPr marL="2667000" marR="0" indent="-571500" algn="l" defTabSz="584200" rtl="0" latinLnBrk="0">
        <a:lnSpc>
          <a:spcPct val="100000"/>
        </a:lnSpc>
        <a:spcBef>
          <a:spcPts val="4800"/>
        </a:spcBef>
        <a:spcAft>
          <a:spcPts val="0"/>
        </a:spcAft>
        <a:buClrTx/>
        <a:buSzPct val="171000"/>
        <a:buFontTx/>
        <a:buChar char="•"/>
        <a:tabLst/>
        <a:defRPr sz="4200" b="0" i="0" u="none" strike="noStrike" cap="none" spc="0" baseline="0">
          <a:ln>
            <a:noFill/>
          </a:ln>
          <a:solidFill>
            <a:srgbClr val="000000"/>
          </a:solidFill>
          <a:uFillTx/>
          <a:latin typeface="+mj-lt"/>
          <a:ea typeface="+mj-ea"/>
          <a:cs typeface="+mj-cs"/>
          <a:sym typeface="Gill Sans"/>
        </a:defRPr>
      </a:lvl5pPr>
      <a:lvl6pPr marL="3022600" marR="0" indent="-571500" algn="l" defTabSz="584200" rtl="0" latinLnBrk="0">
        <a:lnSpc>
          <a:spcPct val="100000"/>
        </a:lnSpc>
        <a:spcBef>
          <a:spcPts val="4800"/>
        </a:spcBef>
        <a:spcAft>
          <a:spcPts val="0"/>
        </a:spcAft>
        <a:buClrTx/>
        <a:buSzPct val="171000"/>
        <a:buFontTx/>
        <a:buChar char="•"/>
        <a:tabLst/>
        <a:defRPr sz="4200" b="0" i="0" u="none" strike="noStrike" cap="none" spc="0" baseline="0">
          <a:ln>
            <a:noFill/>
          </a:ln>
          <a:solidFill>
            <a:srgbClr val="000000"/>
          </a:solidFill>
          <a:uFillTx/>
          <a:latin typeface="+mj-lt"/>
          <a:ea typeface="+mj-ea"/>
          <a:cs typeface="+mj-cs"/>
          <a:sym typeface="Gill Sans"/>
        </a:defRPr>
      </a:lvl6pPr>
      <a:lvl7pPr marL="3378200" marR="0" indent="-571500" algn="l" defTabSz="584200" rtl="0" latinLnBrk="0">
        <a:lnSpc>
          <a:spcPct val="100000"/>
        </a:lnSpc>
        <a:spcBef>
          <a:spcPts val="4800"/>
        </a:spcBef>
        <a:spcAft>
          <a:spcPts val="0"/>
        </a:spcAft>
        <a:buClrTx/>
        <a:buSzPct val="171000"/>
        <a:buFontTx/>
        <a:buChar char="•"/>
        <a:tabLst/>
        <a:defRPr sz="4200" b="0" i="0" u="none" strike="noStrike" cap="none" spc="0" baseline="0">
          <a:ln>
            <a:noFill/>
          </a:ln>
          <a:solidFill>
            <a:srgbClr val="000000"/>
          </a:solidFill>
          <a:uFillTx/>
          <a:latin typeface="+mj-lt"/>
          <a:ea typeface="+mj-ea"/>
          <a:cs typeface="+mj-cs"/>
          <a:sym typeface="Gill Sans"/>
        </a:defRPr>
      </a:lvl7pPr>
      <a:lvl8pPr marL="3733800" marR="0" indent="-571500" algn="l" defTabSz="584200" rtl="0" latinLnBrk="0">
        <a:lnSpc>
          <a:spcPct val="100000"/>
        </a:lnSpc>
        <a:spcBef>
          <a:spcPts val="4800"/>
        </a:spcBef>
        <a:spcAft>
          <a:spcPts val="0"/>
        </a:spcAft>
        <a:buClrTx/>
        <a:buSzPct val="171000"/>
        <a:buFontTx/>
        <a:buChar char="•"/>
        <a:tabLst/>
        <a:defRPr sz="4200" b="0" i="0" u="none" strike="noStrike" cap="none" spc="0" baseline="0">
          <a:ln>
            <a:noFill/>
          </a:ln>
          <a:solidFill>
            <a:srgbClr val="000000"/>
          </a:solidFill>
          <a:uFillTx/>
          <a:latin typeface="+mj-lt"/>
          <a:ea typeface="+mj-ea"/>
          <a:cs typeface="+mj-cs"/>
          <a:sym typeface="Gill Sans"/>
        </a:defRPr>
      </a:lvl8pPr>
      <a:lvl9pPr marL="4089400" marR="0" indent="-571500" algn="l" defTabSz="584200" rtl="0" latinLnBrk="0">
        <a:lnSpc>
          <a:spcPct val="100000"/>
        </a:lnSpc>
        <a:spcBef>
          <a:spcPts val="4800"/>
        </a:spcBef>
        <a:spcAft>
          <a:spcPts val="0"/>
        </a:spcAft>
        <a:buClrTx/>
        <a:buSzPct val="171000"/>
        <a:buFontTx/>
        <a:buChar char="•"/>
        <a:tabLst/>
        <a:defRPr sz="4200" b="0" i="0" u="none" strike="noStrike" cap="none" spc="0" baseline="0">
          <a:ln>
            <a:noFill/>
          </a:ln>
          <a:solidFill>
            <a:srgbClr val="000000"/>
          </a:solidFill>
          <a:uFillTx/>
          <a:latin typeface="+mj-lt"/>
          <a:ea typeface="+mj-ea"/>
          <a:cs typeface="+mj-cs"/>
          <a:sym typeface="Gill Sans"/>
        </a:defRPr>
      </a:lvl9pPr>
    </p:bodyStyle>
    <p:otherStyle>
      <a:lvl1pPr marL="0" marR="0" indent="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1pPr>
      <a:lvl2pPr marL="0" marR="0" indent="228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2pPr>
      <a:lvl3pPr marL="0" marR="0" indent="457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3pPr>
      <a:lvl4pPr marL="0" marR="0" indent="685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4pPr>
      <a:lvl5pPr marL="0" marR="0" indent="9144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5pPr>
      <a:lvl6pPr marL="0" marR="0" indent="11430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6pPr>
      <a:lvl7pPr marL="0" marR="0" indent="1371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7pPr>
      <a:lvl8pPr marL="0" marR="0" indent="1600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8pPr>
      <a:lvl9pPr marL="0" marR="0" indent="1828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 Id="rId3" Type="http://schemas.openxmlformats.org/officeDocument/2006/relationships/image" Target="../media/image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 Id="rId3" Type="http://schemas.openxmlformats.org/officeDocument/2006/relationships/image" Target="../media/image6.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7.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image" Target="../media/image7.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 Id="rId3" Type="http://schemas.openxmlformats.org/officeDocument/2006/relationships/image" Target="../media/image8.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 Id="rId3" Type="http://schemas.openxmlformats.org/officeDocument/2006/relationships/image" Target="../media/image9.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 Id="rId3" Type="http://schemas.openxmlformats.org/officeDocument/2006/relationships/image" Target="../media/image10.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raft.github.io/" TargetMode="External"/><Relationship Id="rId3" Type="http://schemas.openxmlformats.org/officeDocument/2006/relationships/hyperlink" Target="http://thesecretlivesofdata.com/raf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xml"/><Relationship Id="rId3" Type="http://schemas.openxmlformats.org/officeDocument/2006/relationships/image" Target="../media/image2.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 Id="rId3" Type="http://schemas.openxmlformats.org/officeDocument/2006/relationships/image" Target="../media/image3.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 Id="rId3"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hape 164"/>
          <p:cNvSpPr>
            <a:spLocks noGrp="1"/>
          </p:cNvSpPr>
          <p:nvPr>
            <p:ph type="ctrTitle"/>
          </p:nvPr>
        </p:nvSpPr>
        <p:spPr>
          <a:prstGeom prst="rect">
            <a:avLst/>
          </a:prstGeom>
        </p:spPr>
        <p:txBody>
          <a:bodyPr/>
          <a:lstStyle/>
          <a:p>
            <a:r>
              <a:rPr lang="en-US" dirty="0" smtClean="0"/>
              <a:t>Distributed </a:t>
            </a:r>
            <a:r>
              <a:rPr dirty="0" smtClean="0"/>
              <a:t>Replication</a:t>
            </a:r>
            <a:endParaRPr dirty="0"/>
          </a:p>
        </p:txBody>
      </p:sp>
      <p:sp>
        <p:nvSpPr>
          <p:cNvPr id="165" name="Shape 165"/>
          <p:cNvSpPr>
            <a:spLocks noGrp="1"/>
          </p:cNvSpPr>
          <p:nvPr>
            <p:ph type="subTitle" sz="quarter" idx="1"/>
          </p:nvPr>
        </p:nvSpPr>
        <p:spPr>
          <a:xfrm>
            <a:off x="1270000" y="5753100"/>
            <a:ext cx="10464800" cy="1130300"/>
          </a:xfrm>
          <a:prstGeom prst="rect">
            <a:avLst/>
          </a:prstGeom>
        </p:spPr>
        <p:txBody>
          <a:bodyPr/>
          <a:lstStyle/>
          <a:p>
            <a:r>
              <a:rPr lang="en-US" dirty="0" smtClean="0"/>
              <a:t>Lecture 16</a:t>
            </a:r>
            <a:r>
              <a:rPr lang="en-US" smtClean="0"/>
              <a:t>, Oct 22</a:t>
            </a:r>
            <a:r>
              <a:rPr lang="en-US" baseline="30000" smtClean="0"/>
              <a:t>nd</a:t>
            </a:r>
            <a:r>
              <a:rPr lang="en-US" smtClean="0"/>
              <a:t> 2015 </a:t>
            </a:r>
            <a:endParaRPr dirty="0"/>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ltLang="en-US"/>
              <a:t>Tanenbaum &amp; Van Steen, Distributed Systems: Principles and Paradigms, 2e, (c) 2007 Prentice-Hall, Inc. All rights reserved. 0-13-239227-5</a:t>
            </a:r>
          </a:p>
        </p:txBody>
      </p:sp>
      <p:sp>
        <p:nvSpPr>
          <p:cNvPr id="94210" name="Rectangle 2"/>
          <p:cNvSpPr>
            <a:spLocks noGrp="1" noChangeArrowheads="1"/>
          </p:cNvSpPr>
          <p:nvPr>
            <p:ph type="title"/>
          </p:nvPr>
        </p:nvSpPr>
        <p:spPr>
          <a:xfrm>
            <a:off x="653064" y="0"/>
            <a:ext cx="11734800" cy="2438400"/>
          </a:xfrm>
        </p:spPr>
        <p:txBody>
          <a:bodyPr/>
          <a:lstStyle/>
          <a:p>
            <a:r>
              <a:rPr lang="en-US" altLang="en-US"/>
              <a:t>Sequential Consistency (5)</a:t>
            </a:r>
          </a:p>
        </p:txBody>
      </p:sp>
      <p:sp>
        <p:nvSpPr>
          <p:cNvPr id="94211" name="Rectangle 3"/>
          <p:cNvSpPr>
            <a:spLocks noGrp="1" noChangeArrowheads="1"/>
          </p:cNvSpPr>
          <p:nvPr>
            <p:ph type="body" idx="1"/>
          </p:nvPr>
        </p:nvSpPr>
        <p:spPr/>
        <p:txBody>
          <a:bodyPr/>
          <a:lstStyle/>
          <a:p>
            <a:r>
              <a:rPr lang="en-US" altLang="en-US"/>
              <a:t>Figure 7-7. Four valid execution sequences for the processes of Fig. 7-6. The vertical axis is time.</a:t>
            </a:r>
          </a:p>
        </p:txBody>
      </p:sp>
      <p:pic>
        <p:nvPicPr>
          <p:cNvPr id="94212" name="Picture 4" descr="07-07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486" y="2196819"/>
            <a:ext cx="12033956" cy="501678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p:cNvSpPr txBox="1">
            <a:spLocks noChangeArrowheads="1"/>
          </p:cNvSpPr>
          <p:nvPr/>
        </p:nvSpPr>
        <p:spPr>
          <a:xfrm>
            <a:off x="-118533" y="7665156"/>
            <a:ext cx="13004800" cy="119210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marL="889000" marR="0" indent="-571500" algn="l" defTabSz="584200" rtl="0" latinLnBrk="0">
              <a:lnSpc>
                <a:spcPct val="100000"/>
              </a:lnSpc>
              <a:spcBef>
                <a:spcPts val="4800"/>
              </a:spcBef>
              <a:spcAft>
                <a:spcPts val="0"/>
              </a:spcAft>
              <a:buClrTx/>
              <a:buSzPct val="171000"/>
              <a:buFontTx/>
              <a:buChar char="•"/>
              <a:tabLst/>
              <a:defRPr sz="4200" b="0" i="0" u="none" strike="noStrike" cap="none" spc="0" baseline="0">
                <a:ln>
                  <a:noFill/>
                </a:ln>
                <a:solidFill>
                  <a:srgbClr val="000000"/>
                </a:solidFill>
                <a:uFillTx/>
                <a:latin typeface="+mj-lt"/>
                <a:ea typeface="+mj-ea"/>
                <a:cs typeface="+mj-cs"/>
                <a:sym typeface="Gill Sans"/>
              </a:defRPr>
            </a:lvl1pPr>
            <a:lvl2pPr marL="1333500" marR="0" indent="-571500" algn="l" defTabSz="584200" rtl="0" latinLnBrk="0">
              <a:lnSpc>
                <a:spcPct val="100000"/>
              </a:lnSpc>
              <a:spcBef>
                <a:spcPts val="4800"/>
              </a:spcBef>
              <a:spcAft>
                <a:spcPts val="0"/>
              </a:spcAft>
              <a:buClrTx/>
              <a:buSzPct val="171000"/>
              <a:buFontTx/>
              <a:buChar char="•"/>
              <a:tabLst/>
              <a:defRPr sz="4200" b="0" i="0" u="none" strike="noStrike" cap="none" spc="0" baseline="0">
                <a:ln>
                  <a:noFill/>
                </a:ln>
                <a:solidFill>
                  <a:srgbClr val="000000"/>
                </a:solidFill>
                <a:uFillTx/>
                <a:latin typeface="+mj-lt"/>
                <a:ea typeface="+mj-ea"/>
                <a:cs typeface="+mj-cs"/>
                <a:sym typeface="Gill Sans"/>
              </a:defRPr>
            </a:lvl2pPr>
            <a:lvl3pPr marL="1778000" marR="0" indent="-571500" algn="l" defTabSz="584200" rtl="0" latinLnBrk="0">
              <a:lnSpc>
                <a:spcPct val="100000"/>
              </a:lnSpc>
              <a:spcBef>
                <a:spcPts val="4800"/>
              </a:spcBef>
              <a:spcAft>
                <a:spcPts val="0"/>
              </a:spcAft>
              <a:buClrTx/>
              <a:buSzPct val="171000"/>
              <a:buFontTx/>
              <a:buChar char="•"/>
              <a:tabLst/>
              <a:defRPr sz="4200" b="0" i="0" u="none" strike="noStrike" cap="none" spc="0" baseline="0">
                <a:ln>
                  <a:noFill/>
                </a:ln>
                <a:solidFill>
                  <a:srgbClr val="000000"/>
                </a:solidFill>
                <a:uFillTx/>
                <a:latin typeface="+mj-lt"/>
                <a:ea typeface="+mj-ea"/>
                <a:cs typeface="+mj-cs"/>
                <a:sym typeface="Gill Sans"/>
              </a:defRPr>
            </a:lvl3pPr>
            <a:lvl4pPr marL="2222500" marR="0" indent="-571500" algn="l" defTabSz="584200" rtl="0" latinLnBrk="0">
              <a:lnSpc>
                <a:spcPct val="100000"/>
              </a:lnSpc>
              <a:spcBef>
                <a:spcPts val="4800"/>
              </a:spcBef>
              <a:spcAft>
                <a:spcPts val="0"/>
              </a:spcAft>
              <a:buClrTx/>
              <a:buSzPct val="171000"/>
              <a:buFontTx/>
              <a:buChar char="•"/>
              <a:tabLst/>
              <a:defRPr sz="4200" b="0" i="0" u="none" strike="noStrike" cap="none" spc="0" baseline="0">
                <a:ln>
                  <a:noFill/>
                </a:ln>
                <a:solidFill>
                  <a:srgbClr val="000000"/>
                </a:solidFill>
                <a:uFillTx/>
                <a:latin typeface="+mj-lt"/>
                <a:ea typeface="+mj-ea"/>
                <a:cs typeface="+mj-cs"/>
                <a:sym typeface="Gill Sans"/>
              </a:defRPr>
            </a:lvl4pPr>
            <a:lvl5pPr marL="2667000" marR="0" indent="-571500" algn="l" defTabSz="584200" rtl="0" latinLnBrk="0">
              <a:lnSpc>
                <a:spcPct val="100000"/>
              </a:lnSpc>
              <a:spcBef>
                <a:spcPts val="4800"/>
              </a:spcBef>
              <a:spcAft>
                <a:spcPts val="0"/>
              </a:spcAft>
              <a:buClrTx/>
              <a:buSzPct val="171000"/>
              <a:buFontTx/>
              <a:buChar char="•"/>
              <a:tabLst/>
              <a:defRPr sz="4200" b="0" i="0" u="none" strike="noStrike" cap="none" spc="0" baseline="0">
                <a:ln>
                  <a:noFill/>
                </a:ln>
                <a:solidFill>
                  <a:srgbClr val="000000"/>
                </a:solidFill>
                <a:uFillTx/>
                <a:latin typeface="+mj-lt"/>
                <a:ea typeface="+mj-ea"/>
                <a:cs typeface="+mj-cs"/>
                <a:sym typeface="Gill Sans"/>
              </a:defRPr>
            </a:lvl5pPr>
            <a:lvl6pPr marL="3022600" marR="0" indent="-571500" algn="l" defTabSz="584200" rtl="0" latinLnBrk="0">
              <a:lnSpc>
                <a:spcPct val="100000"/>
              </a:lnSpc>
              <a:spcBef>
                <a:spcPts val="4800"/>
              </a:spcBef>
              <a:spcAft>
                <a:spcPts val="0"/>
              </a:spcAft>
              <a:buClrTx/>
              <a:buSzPct val="171000"/>
              <a:buFontTx/>
              <a:buChar char="•"/>
              <a:tabLst/>
              <a:defRPr sz="4200" b="0" i="0" u="none" strike="noStrike" cap="none" spc="0" baseline="0">
                <a:ln>
                  <a:noFill/>
                </a:ln>
                <a:solidFill>
                  <a:srgbClr val="000000"/>
                </a:solidFill>
                <a:uFillTx/>
                <a:latin typeface="+mj-lt"/>
                <a:ea typeface="+mj-ea"/>
                <a:cs typeface="+mj-cs"/>
                <a:sym typeface="Gill Sans"/>
              </a:defRPr>
            </a:lvl6pPr>
            <a:lvl7pPr marL="3378200" marR="0" indent="-571500" algn="l" defTabSz="584200" rtl="0" latinLnBrk="0">
              <a:lnSpc>
                <a:spcPct val="100000"/>
              </a:lnSpc>
              <a:spcBef>
                <a:spcPts val="4800"/>
              </a:spcBef>
              <a:spcAft>
                <a:spcPts val="0"/>
              </a:spcAft>
              <a:buClrTx/>
              <a:buSzPct val="171000"/>
              <a:buFontTx/>
              <a:buChar char="•"/>
              <a:tabLst/>
              <a:defRPr sz="4200" b="0" i="0" u="none" strike="noStrike" cap="none" spc="0" baseline="0">
                <a:ln>
                  <a:noFill/>
                </a:ln>
                <a:solidFill>
                  <a:srgbClr val="000000"/>
                </a:solidFill>
                <a:uFillTx/>
                <a:latin typeface="+mj-lt"/>
                <a:ea typeface="+mj-ea"/>
                <a:cs typeface="+mj-cs"/>
                <a:sym typeface="Gill Sans"/>
              </a:defRPr>
            </a:lvl7pPr>
            <a:lvl8pPr marL="3733800" marR="0" indent="-571500" algn="l" defTabSz="584200" rtl="0" latinLnBrk="0">
              <a:lnSpc>
                <a:spcPct val="100000"/>
              </a:lnSpc>
              <a:spcBef>
                <a:spcPts val="4800"/>
              </a:spcBef>
              <a:spcAft>
                <a:spcPts val="0"/>
              </a:spcAft>
              <a:buClrTx/>
              <a:buSzPct val="171000"/>
              <a:buFontTx/>
              <a:buChar char="•"/>
              <a:tabLst/>
              <a:defRPr sz="4200" b="0" i="0" u="none" strike="noStrike" cap="none" spc="0" baseline="0">
                <a:ln>
                  <a:noFill/>
                </a:ln>
                <a:solidFill>
                  <a:srgbClr val="000000"/>
                </a:solidFill>
                <a:uFillTx/>
                <a:latin typeface="+mj-lt"/>
                <a:ea typeface="+mj-ea"/>
                <a:cs typeface="+mj-cs"/>
                <a:sym typeface="Gill Sans"/>
              </a:defRPr>
            </a:lvl8pPr>
            <a:lvl9pPr marL="4089400" marR="0" indent="-571500" algn="l" defTabSz="584200" rtl="0" latinLnBrk="0">
              <a:lnSpc>
                <a:spcPct val="100000"/>
              </a:lnSpc>
              <a:spcBef>
                <a:spcPts val="4800"/>
              </a:spcBef>
              <a:spcAft>
                <a:spcPts val="0"/>
              </a:spcAft>
              <a:buClrTx/>
              <a:buSzPct val="171000"/>
              <a:buFontTx/>
              <a:buChar char="•"/>
              <a:tabLst/>
              <a:defRPr sz="4200" b="0" i="0" u="none" strike="noStrike" cap="none" spc="0" baseline="0">
                <a:ln>
                  <a:noFill/>
                </a:ln>
                <a:solidFill>
                  <a:srgbClr val="000000"/>
                </a:solidFill>
                <a:uFillTx/>
                <a:latin typeface="+mj-lt"/>
                <a:ea typeface="+mj-ea"/>
                <a:cs typeface="+mj-cs"/>
                <a:sym typeface="Gill Sans"/>
              </a:defRPr>
            </a:lvl9pPr>
          </a:lstStyle>
          <a:p>
            <a:pPr hangingPunct="1"/>
            <a:r>
              <a:rPr lang="en-US" altLang="en-US" dirty="0" smtClean="0"/>
              <a:t>Overall, there are 90 (out of 720) valid statement orderings that are allowed under </a:t>
            </a:r>
            <a:r>
              <a:rPr lang="en-US" altLang="en-US" dirty="0" err="1" smtClean="0"/>
              <a:t>sequental</a:t>
            </a:r>
            <a:r>
              <a:rPr lang="en-US" altLang="en-US" dirty="0" smtClean="0"/>
              <a:t> consistency</a:t>
            </a:r>
            <a:endParaRPr lang="en-US" altLang="en-US" dirty="0"/>
          </a:p>
        </p:txBody>
      </p:sp>
    </p:spTree>
    <p:extLst>
      <p:ext uri="{BB962C8B-B14F-4D97-AF65-F5344CB8AC3E}">
        <p14:creationId xmlns:p14="http://schemas.microsoft.com/office/powerpoint/2010/main" val="200020979"/>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t>Tanenbaum &amp; Van Steen, Distributed Systems: Principles and Paradigms, 2e, (c) 2007 Prentice-Hall, Inc. All rights reserved. 0-13-239227-5</a:t>
            </a:r>
          </a:p>
        </p:txBody>
      </p:sp>
      <p:sp>
        <p:nvSpPr>
          <p:cNvPr id="95234" name="Rectangle 2"/>
          <p:cNvSpPr>
            <a:spLocks noGrp="1" noChangeArrowheads="1"/>
          </p:cNvSpPr>
          <p:nvPr>
            <p:ph type="title"/>
          </p:nvPr>
        </p:nvSpPr>
        <p:spPr>
          <a:xfrm>
            <a:off x="1270000" y="-220133"/>
            <a:ext cx="10464800" cy="2438400"/>
          </a:xfrm>
        </p:spPr>
        <p:txBody>
          <a:bodyPr/>
          <a:lstStyle/>
          <a:p>
            <a:r>
              <a:rPr lang="en-US" altLang="en-US" dirty="0"/>
              <a:t>Causal Consistency (1)</a:t>
            </a:r>
          </a:p>
        </p:txBody>
      </p:sp>
      <p:sp>
        <p:nvSpPr>
          <p:cNvPr id="95235" name="Rectangle 3"/>
          <p:cNvSpPr>
            <a:spLocks noGrp="1" noChangeArrowheads="1"/>
          </p:cNvSpPr>
          <p:nvPr>
            <p:ph type="body" idx="1"/>
          </p:nvPr>
        </p:nvSpPr>
        <p:spPr>
          <a:xfrm>
            <a:off x="741680" y="2203599"/>
            <a:ext cx="12144586" cy="6879448"/>
          </a:xfrm>
        </p:spPr>
        <p:txBody>
          <a:bodyPr/>
          <a:lstStyle/>
          <a:p>
            <a:r>
              <a:rPr lang="en-US" altLang="en-US" sz="2800" dirty="0"/>
              <a:t>For a data store to be considered causally consistent, it is necessary that the store obeys the following condition:</a:t>
            </a:r>
          </a:p>
          <a:p>
            <a:r>
              <a:rPr lang="en-US" altLang="en-US" sz="2800" dirty="0"/>
              <a:t>Writes that are potentially causally related </a:t>
            </a:r>
            <a:r>
              <a:rPr lang="en-US" altLang="en-US" sz="2800" dirty="0" smtClean="0"/>
              <a:t>…</a:t>
            </a:r>
          </a:p>
          <a:p>
            <a:pPr lvl="1"/>
            <a:r>
              <a:rPr lang="en-US" altLang="en-US" sz="2800" dirty="0" smtClean="0"/>
              <a:t>must </a:t>
            </a:r>
            <a:r>
              <a:rPr lang="en-US" altLang="en-US" sz="2800" dirty="0"/>
              <a:t>be seen by all </a:t>
            </a:r>
            <a:r>
              <a:rPr lang="en-US" altLang="en-US" sz="2800" dirty="0" smtClean="0"/>
              <a:t>processes	</a:t>
            </a:r>
            <a:endParaRPr lang="en-US" altLang="en-US" sz="2800" dirty="0"/>
          </a:p>
          <a:p>
            <a:pPr lvl="1"/>
            <a:r>
              <a:rPr lang="en-US" altLang="en-US" sz="2800" dirty="0"/>
              <a:t>in the same order. </a:t>
            </a:r>
          </a:p>
          <a:p>
            <a:r>
              <a:rPr lang="en-US" altLang="en-US" sz="2800" dirty="0"/>
              <a:t>Concurrent writes …</a:t>
            </a:r>
          </a:p>
          <a:p>
            <a:pPr lvl="1"/>
            <a:r>
              <a:rPr lang="en-US" altLang="en-US" sz="2800" dirty="0"/>
              <a:t>may be seen in a different order </a:t>
            </a:r>
          </a:p>
          <a:p>
            <a:pPr lvl="1"/>
            <a:r>
              <a:rPr lang="en-US" altLang="en-US" sz="2800" dirty="0"/>
              <a:t>on  different machines.</a:t>
            </a:r>
          </a:p>
        </p:txBody>
      </p:sp>
    </p:spTree>
    <p:extLst>
      <p:ext uri="{BB962C8B-B14F-4D97-AF65-F5344CB8AC3E}">
        <p14:creationId xmlns:p14="http://schemas.microsoft.com/office/powerpoint/2010/main" val="3433626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ltLang="en-US"/>
              <a:t>Tanenbaum &amp; Van Steen, Distributed Systems: Principles and Paradigms, 2e, (c) 2007 Prentice-Hall, Inc. All rights reserved. 0-13-239227-5</a:t>
            </a:r>
          </a:p>
        </p:txBody>
      </p:sp>
      <p:sp>
        <p:nvSpPr>
          <p:cNvPr id="96258" name="Rectangle 2"/>
          <p:cNvSpPr>
            <a:spLocks noGrp="1" noChangeArrowheads="1"/>
          </p:cNvSpPr>
          <p:nvPr>
            <p:ph type="title"/>
          </p:nvPr>
        </p:nvSpPr>
        <p:spPr/>
        <p:txBody>
          <a:bodyPr/>
          <a:lstStyle/>
          <a:p>
            <a:r>
              <a:rPr lang="en-US" altLang="en-US"/>
              <a:t>Causal Consistency (2)</a:t>
            </a:r>
          </a:p>
        </p:txBody>
      </p:sp>
      <p:sp>
        <p:nvSpPr>
          <p:cNvPr id="96259" name="Rectangle 3"/>
          <p:cNvSpPr>
            <a:spLocks noGrp="1" noChangeArrowheads="1"/>
          </p:cNvSpPr>
          <p:nvPr>
            <p:ph type="body" idx="1"/>
          </p:nvPr>
        </p:nvSpPr>
        <p:spPr>
          <a:xfrm>
            <a:off x="0" y="7245210"/>
            <a:ext cx="13004800" cy="2074897"/>
          </a:xfrm>
        </p:spPr>
        <p:txBody>
          <a:bodyPr/>
          <a:lstStyle/>
          <a:p>
            <a:r>
              <a:rPr lang="en-US" altLang="en-US"/>
              <a:t>Figure 7-8. This sequence is allowed with a causally-consistent store, but not with a sequentially consistent store.</a:t>
            </a:r>
          </a:p>
        </p:txBody>
      </p:sp>
      <p:pic>
        <p:nvPicPr>
          <p:cNvPr id="96260" name="Picture 4" descr="07-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058" y="3427307"/>
            <a:ext cx="11135360" cy="2095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14649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ltLang="en-US"/>
              <a:t>Tanenbaum &amp; Van Steen, Distributed Systems: Principles and Paradigms, 2e, (c) 2007 Prentice-Hall, Inc. All rights reserved. 0-13-239227-5</a:t>
            </a:r>
          </a:p>
        </p:txBody>
      </p:sp>
      <p:sp>
        <p:nvSpPr>
          <p:cNvPr id="97282" name="Rectangle 2"/>
          <p:cNvSpPr>
            <a:spLocks noGrp="1" noChangeArrowheads="1"/>
          </p:cNvSpPr>
          <p:nvPr>
            <p:ph type="title"/>
          </p:nvPr>
        </p:nvSpPr>
        <p:spPr/>
        <p:txBody>
          <a:bodyPr/>
          <a:lstStyle/>
          <a:p>
            <a:r>
              <a:rPr lang="en-US" altLang="en-US"/>
              <a:t>Causal Consistency (3)</a:t>
            </a:r>
          </a:p>
        </p:txBody>
      </p:sp>
      <p:sp>
        <p:nvSpPr>
          <p:cNvPr id="97283" name="Rectangle 3"/>
          <p:cNvSpPr>
            <a:spLocks noGrp="1" noChangeArrowheads="1"/>
          </p:cNvSpPr>
          <p:nvPr>
            <p:ph type="body" idx="1"/>
          </p:nvPr>
        </p:nvSpPr>
        <p:spPr>
          <a:xfrm>
            <a:off x="1415627" y="6425637"/>
            <a:ext cx="10464800" cy="1833315"/>
          </a:xfrm>
        </p:spPr>
        <p:txBody>
          <a:bodyPr/>
          <a:lstStyle/>
          <a:p>
            <a:r>
              <a:rPr lang="en-US" altLang="en-US" dirty="0"/>
              <a:t>Figure 7-9. (a) A violation of a causally-consistent store. </a:t>
            </a:r>
            <a:br>
              <a:rPr lang="en-US" altLang="en-US" dirty="0"/>
            </a:br>
            <a:endParaRPr lang="en-US" altLang="en-US" dirty="0"/>
          </a:p>
        </p:txBody>
      </p:sp>
      <p:pic>
        <p:nvPicPr>
          <p:cNvPr id="97284" name="Picture 4" descr="07-09"/>
          <p:cNvPicPr>
            <a:picLocks noChangeAspect="1" noChangeArrowheads="1"/>
          </p:cNvPicPr>
          <p:nvPr/>
        </p:nvPicPr>
        <p:blipFill>
          <a:blip r:embed="rId3">
            <a:extLst>
              <a:ext uri="{28A0092B-C50C-407E-A947-70E740481C1C}">
                <a14:useLocalDpi xmlns:a14="http://schemas.microsoft.com/office/drawing/2010/main" val="0"/>
              </a:ext>
            </a:extLst>
          </a:blip>
          <a:srcRect r="53322"/>
          <a:stretch>
            <a:fillRect/>
          </a:stretch>
        </p:blipFill>
        <p:spPr bwMode="auto">
          <a:xfrm>
            <a:off x="1794934" y="2994378"/>
            <a:ext cx="9706186" cy="3129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0295078"/>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ltLang="en-US"/>
              <a:t>Tanenbaum &amp; Van Steen, Distributed Systems: Principles and Paradigms, 2e, (c) 2007 Prentice-Hall, Inc. All rights reserved. 0-13-239227-5</a:t>
            </a:r>
          </a:p>
        </p:txBody>
      </p:sp>
      <p:sp>
        <p:nvSpPr>
          <p:cNvPr id="98306" name="Rectangle 2"/>
          <p:cNvSpPr>
            <a:spLocks noGrp="1" noChangeArrowheads="1"/>
          </p:cNvSpPr>
          <p:nvPr>
            <p:ph type="title"/>
          </p:nvPr>
        </p:nvSpPr>
        <p:spPr/>
        <p:txBody>
          <a:bodyPr/>
          <a:lstStyle/>
          <a:p>
            <a:r>
              <a:rPr lang="en-US" altLang="en-US"/>
              <a:t>Causal Consistency (4)</a:t>
            </a:r>
          </a:p>
        </p:txBody>
      </p:sp>
      <p:sp>
        <p:nvSpPr>
          <p:cNvPr id="98307" name="Rectangle 3"/>
          <p:cNvSpPr>
            <a:spLocks noGrp="1" noChangeArrowheads="1"/>
          </p:cNvSpPr>
          <p:nvPr>
            <p:ph type="body" idx="1"/>
          </p:nvPr>
        </p:nvSpPr>
        <p:spPr>
          <a:xfrm>
            <a:off x="1270000" y="6254045"/>
            <a:ext cx="10464800" cy="2229555"/>
          </a:xfrm>
        </p:spPr>
        <p:txBody>
          <a:bodyPr/>
          <a:lstStyle/>
          <a:p>
            <a:r>
              <a:rPr lang="en-US" altLang="en-US" dirty="0"/>
              <a:t>Figure 7-9.  (b) A correct sequence of events </a:t>
            </a:r>
            <a:r>
              <a:rPr lang="en-US" altLang="en-US" dirty="0" smtClean="0"/>
              <a:t>in </a:t>
            </a:r>
            <a:r>
              <a:rPr lang="en-US" altLang="en-US" dirty="0"/>
              <a:t>a causally-consistent store.</a:t>
            </a:r>
          </a:p>
        </p:txBody>
      </p:sp>
      <p:pic>
        <p:nvPicPr>
          <p:cNvPr id="98308" name="Picture 4" descr="07-09"/>
          <p:cNvPicPr>
            <a:picLocks noChangeAspect="1" noChangeArrowheads="1"/>
          </p:cNvPicPr>
          <p:nvPr/>
        </p:nvPicPr>
        <p:blipFill>
          <a:blip r:embed="rId3">
            <a:extLst>
              <a:ext uri="{28A0092B-C50C-407E-A947-70E740481C1C}">
                <a14:useLocalDpi xmlns:a14="http://schemas.microsoft.com/office/drawing/2010/main" val="0"/>
              </a:ext>
            </a:extLst>
          </a:blip>
          <a:srcRect l="52791"/>
          <a:stretch>
            <a:fillRect/>
          </a:stretch>
        </p:blipFill>
        <p:spPr bwMode="auto">
          <a:xfrm>
            <a:off x="1388533" y="2692400"/>
            <a:ext cx="9816818" cy="3129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3905867"/>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Shape 179"/>
          <p:cNvSpPr>
            <a:spLocks noGrp="1"/>
          </p:cNvSpPr>
          <p:nvPr>
            <p:ph type="title"/>
          </p:nvPr>
        </p:nvSpPr>
        <p:spPr>
          <a:prstGeom prst="rect">
            <a:avLst/>
          </a:prstGeom>
        </p:spPr>
        <p:txBody>
          <a:bodyPr/>
          <a:lstStyle/>
          <a:p>
            <a:r>
              <a:rPr dirty="0"/>
              <a:t>Important ?:  What </a:t>
            </a:r>
            <a:r>
              <a:rPr lang="en-US" dirty="0" smtClean="0"/>
              <a:t>is the </a:t>
            </a:r>
            <a:r>
              <a:rPr dirty="0" smtClean="0"/>
              <a:t>consistency </a:t>
            </a:r>
            <a:r>
              <a:rPr dirty="0"/>
              <a:t>model?</a:t>
            </a:r>
          </a:p>
        </p:txBody>
      </p:sp>
      <p:sp>
        <p:nvSpPr>
          <p:cNvPr id="180" name="Shape 180"/>
          <p:cNvSpPr>
            <a:spLocks noGrp="1"/>
          </p:cNvSpPr>
          <p:nvPr>
            <p:ph type="body" idx="1"/>
          </p:nvPr>
        </p:nvSpPr>
        <p:spPr>
          <a:xfrm>
            <a:off x="507999" y="3158066"/>
            <a:ext cx="12175067" cy="5715000"/>
          </a:xfrm>
          <a:prstGeom prst="rect">
            <a:avLst/>
          </a:prstGeom>
        </p:spPr>
        <p:txBody>
          <a:bodyPr/>
          <a:lstStyle/>
          <a:p>
            <a:pPr>
              <a:spcBef>
                <a:spcPts val="1100"/>
              </a:spcBef>
              <a:defRPr sz="2400"/>
            </a:pPr>
            <a:r>
              <a:rPr sz="2800" dirty="0"/>
              <a:t>Just like in filesystems, want to look at the consistency model you supply</a:t>
            </a:r>
          </a:p>
          <a:p>
            <a:pPr>
              <a:spcBef>
                <a:spcPts val="1100"/>
              </a:spcBef>
              <a:defRPr sz="2400"/>
            </a:pPr>
            <a:r>
              <a:rPr sz="2800" dirty="0" smtClean="0"/>
              <a:t>R</a:t>
            </a:r>
            <a:r>
              <a:rPr lang="en-US" sz="2800" dirty="0" smtClean="0"/>
              <a:t>eal Life </a:t>
            </a:r>
            <a:r>
              <a:rPr sz="2800" dirty="0" smtClean="0"/>
              <a:t>example</a:t>
            </a:r>
            <a:r>
              <a:rPr sz="2800" dirty="0"/>
              <a:t>:  Google mail.</a:t>
            </a:r>
          </a:p>
          <a:p>
            <a:pPr lvl="1">
              <a:spcBef>
                <a:spcPts val="1100"/>
              </a:spcBef>
              <a:defRPr sz="2400" i="1"/>
            </a:pPr>
            <a:r>
              <a:rPr sz="2800" dirty="0"/>
              <a:t>Sending mail</a:t>
            </a:r>
            <a:r>
              <a:rPr sz="2800" i="0" dirty="0"/>
              <a:t> is replicated to ~2 physically separated datacenters (users hate it when they think they sent mail and it got lost);  mail will pause while doing this replication.</a:t>
            </a:r>
          </a:p>
          <a:p>
            <a:pPr lvl="2">
              <a:spcBef>
                <a:spcPts val="1100"/>
              </a:spcBef>
              <a:defRPr sz="2400" i="1"/>
            </a:pPr>
            <a:r>
              <a:rPr sz="2800" i="0" dirty="0"/>
              <a:t>Q:  How long would this take with 2-phase commit?  in the wide area?</a:t>
            </a:r>
          </a:p>
          <a:p>
            <a:pPr lvl="1">
              <a:spcBef>
                <a:spcPts val="1100"/>
              </a:spcBef>
              <a:defRPr sz="2400" i="1"/>
            </a:pPr>
            <a:r>
              <a:rPr sz="2800" dirty="0"/>
              <a:t>Marking mail read</a:t>
            </a:r>
            <a:r>
              <a:rPr sz="2800" i="0" dirty="0"/>
              <a:t> is only replicated in the background - you can mark it read, the replication can fail, and you’ll have no clue (re-reading a read email once in a while is no big deal)</a:t>
            </a:r>
          </a:p>
          <a:p>
            <a:pPr>
              <a:spcBef>
                <a:spcPts val="1100"/>
              </a:spcBef>
              <a:defRPr sz="2400" i="1"/>
            </a:pPr>
            <a:r>
              <a:rPr sz="2800" i="0" dirty="0"/>
              <a:t>Weaker consistency is cheaper if you can get away with it.</a:t>
            </a:r>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t>Tanenbaum &amp; Van Steen, Distributed Systems: Principles and Paradigms, 2e, (c) 2007 Prentice-Hall, Inc. All rights reserved. 0-13-239227-5</a:t>
            </a:r>
          </a:p>
        </p:txBody>
      </p:sp>
      <p:sp>
        <p:nvSpPr>
          <p:cNvPr id="139266" name="Rectangle 2"/>
          <p:cNvSpPr>
            <a:spLocks noGrp="1" noChangeArrowheads="1"/>
          </p:cNvSpPr>
          <p:nvPr>
            <p:ph type="title"/>
          </p:nvPr>
        </p:nvSpPr>
        <p:spPr>
          <a:xfrm>
            <a:off x="203199" y="304800"/>
            <a:ext cx="12276667" cy="2438400"/>
          </a:xfrm>
        </p:spPr>
        <p:txBody>
          <a:bodyPr/>
          <a:lstStyle/>
          <a:p>
            <a:r>
              <a:rPr lang="en-US" altLang="en-US" dirty="0" smtClean="0"/>
              <a:t>Replicate: State </a:t>
            </a:r>
            <a:r>
              <a:rPr lang="en-US" altLang="en-US" dirty="0"/>
              <a:t>versus Operations</a:t>
            </a:r>
          </a:p>
        </p:txBody>
      </p:sp>
      <p:sp>
        <p:nvSpPr>
          <p:cNvPr id="139267" name="Rectangle 3"/>
          <p:cNvSpPr>
            <a:spLocks noGrp="1" noChangeArrowheads="1"/>
          </p:cNvSpPr>
          <p:nvPr>
            <p:ph type="body" idx="1"/>
          </p:nvPr>
        </p:nvSpPr>
        <p:spPr>
          <a:xfrm>
            <a:off x="573476" y="2530970"/>
            <a:ext cx="12431324" cy="6789137"/>
          </a:xfrm>
        </p:spPr>
        <p:txBody>
          <a:bodyPr/>
          <a:lstStyle/>
          <a:p>
            <a:pPr marL="317500" indent="0" algn="l">
              <a:buNone/>
            </a:pPr>
            <a:r>
              <a:rPr lang="en-US" altLang="en-US" sz="4551" dirty="0"/>
              <a:t>Possibilities for what is to be propagated</a:t>
            </a:r>
            <a:r>
              <a:rPr lang="en-US" altLang="en-US" sz="4551" dirty="0" smtClean="0"/>
              <a:t>:</a:t>
            </a:r>
            <a:endParaRPr lang="en-US" altLang="en-US" sz="4551" dirty="0"/>
          </a:p>
          <a:p>
            <a:r>
              <a:rPr lang="en-US" altLang="en-US" sz="4500" dirty="0"/>
              <a:t>Propagate only a notification of an update</a:t>
            </a:r>
            <a:r>
              <a:rPr lang="en-US" altLang="en-US" sz="4500" dirty="0" smtClean="0"/>
              <a:t>.</a:t>
            </a:r>
            <a:br>
              <a:rPr lang="en-US" altLang="en-US" sz="4500" dirty="0" smtClean="0"/>
            </a:br>
            <a:r>
              <a:rPr lang="en-US" altLang="en-US" sz="3000" dirty="0" smtClean="0"/>
              <a:t>- Sort of an “invalidation” protocol </a:t>
            </a:r>
            <a:endParaRPr lang="en-US" altLang="en-US" sz="3000" dirty="0"/>
          </a:p>
          <a:p>
            <a:r>
              <a:rPr lang="en-US" altLang="en-US" sz="4500" dirty="0"/>
              <a:t>Transfer data from one copy to another</a:t>
            </a:r>
            <a:r>
              <a:rPr lang="en-US" altLang="en-US" sz="4500" dirty="0" smtClean="0"/>
              <a:t>.</a:t>
            </a:r>
            <a:br>
              <a:rPr lang="en-US" altLang="en-US" sz="4500" dirty="0" smtClean="0"/>
            </a:br>
            <a:r>
              <a:rPr lang="en-US" altLang="en-US" sz="3000" dirty="0" smtClean="0"/>
              <a:t>- Read-to-Write ratio high, can propagate logs (save bandwidth) </a:t>
            </a:r>
            <a:endParaRPr lang="en-US" altLang="en-US" sz="3000" dirty="0"/>
          </a:p>
          <a:p>
            <a:r>
              <a:rPr lang="en-US" altLang="en-US" sz="4500" dirty="0"/>
              <a:t>Propagate the update operation to other </a:t>
            </a:r>
            <a:r>
              <a:rPr lang="en-US" altLang="en-US" sz="4500" dirty="0" smtClean="0"/>
              <a:t>copies</a:t>
            </a:r>
            <a:br>
              <a:rPr lang="en-US" altLang="en-US" sz="4500" dirty="0" smtClean="0"/>
            </a:br>
            <a:r>
              <a:rPr lang="en-US" altLang="en-US" sz="3000" dirty="0" smtClean="0"/>
              <a:t>- Don’t transfer data </a:t>
            </a:r>
            <a:r>
              <a:rPr lang="en-US" altLang="en-US" sz="3000" dirty="0" err="1" smtClean="0"/>
              <a:t>modificaitons</a:t>
            </a:r>
            <a:r>
              <a:rPr lang="en-US" altLang="en-US" sz="3000" dirty="0" smtClean="0"/>
              <a:t>, only operations – “Active replication)</a:t>
            </a:r>
            <a:endParaRPr lang="en-US" altLang="en-US" sz="4500" dirty="0" smtClean="0"/>
          </a:p>
        </p:txBody>
      </p:sp>
    </p:spTree>
    <p:extLst>
      <p:ext uri="{BB962C8B-B14F-4D97-AF65-F5344CB8AC3E}">
        <p14:creationId xmlns:p14="http://schemas.microsoft.com/office/powerpoint/2010/main" val="20465635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ltLang="en-US"/>
              <a:t>Tanenbaum &amp; Van Steen, Distributed Systems: Principles and Paradigms, 2e, (c) 2007 Prentice-Hall, Inc. All rights reserved. 0-13-239227-5</a:t>
            </a:r>
          </a:p>
        </p:txBody>
      </p:sp>
      <p:sp>
        <p:nvSpPr>
          <p:cNvPr id="143362" name="Rectangle 2"/>
          <p:cNvSpPr>
            <a:spLocks noGrp="1" noChangeArrowheads="1"/>
          </p:cNvSpPr>
          <p:nvPr>
            <p:ph type="title"/>
          </p:nvPr>
        </p:nvSpPr>
        <p:spPr/>
        <p:txBody>
          <a:bodyPr/>
          <a:lstStyle/>
          <a:p>
            <a:r>
              <a:rPr lang="en-US" altLang="en-US" dirty="0" smtClean="0"/>
              <a:t>When to Replicate: Pull </a:t>
            </a:r>
            <a:r>
              <a:rPr lang="en-US" altLang="en-US" dirty="0"/>
              <a:t>versus Push Protocols</a:t>
            </a:r>
          </a:p>
        </p:txBody>
      </p:sp>
      <p:sp>
        <p:nvSpPr>
          <p:cNvPr id="143363" name="Rectangle 3"/>
          <p:cNvSpPr>
            <a:spLocks noGrp="1" noChangeArrowheads="1"/>
          </p:cNvSpPr>
          <p:nvPr>
            <p:ph type="body" idx="1"/>
          </p:nvPr>
        </p:nvSpPr>
        <p:spPr>
          <a:xfrm>
            <a:off x="237066" y="5996658"/>
            <a:ext cx="13004800" cy="2944142"/>
          </a:xfrm>
        </p:spPr>
        <p:txBody>
          <a:bodyPr/>
          <a:lstStyle/>
          <a:p>
            <a:pPr marL="317500" indent="0">
              <a:buNone/>
            </a:pPr>
            <a:r>
              <a:rPr lang="en-US" altLang="en-US" dirty="0" smtClean="0"/>
              <a:t>Comparison </a:t>
            </a:r>
            <a:r>
              <a:rPr lang="en-US" altLang="en-US" dirty="0"/>
              <a:t>between </a:t>
            </a:r>
            <a:r>
              <a:rPr lang="en-US" altLang="en-US" dirty="0" smtClean="0"/>
              <a:t>push- </a:t>
            </a:r>
            <a:r>
              <a:rPr lang="en-US" altLang="en-US" dirty="0"/>
              <a:t>and pull-based protocols in the case of multiple-client, single-server systems</a:t>
            </a:r>
            <a:r>
              <a:rPr lang="en-US" altLang="en-US" dirty="0" smtClean="0"/>
              <a:t>.</a:t>
            </a:r>
            <a:r>
              <a:rPr lang="en-US" altLang="en-US" dirty="0"/>
              <a:t/>
            </a:r>
            <a:br>
              <a:rPr lang="en-US" altLang="en-US" dirty="0"/>
            </a:br>
            <a:r>
              <a:rPr lang="en-US" altLang="en-US" dirty="0" smtClean="0"/>
              <a:t>- Pull Based: Replicas/Clients poll for updates (caches)</a:t>
            </a:r>
            <a:br>
              <a:rPr lang="en-US" altLang="en-US" dirty="0" smtClean="0"/>
            </a:br>
            <a:r>
              <a:rPr lang="en-US" altLang="en-US" dirty="0" smtClean="0"/>
              <a:t>- Push Based: Server pushes updates (</a:t>
            </a:r>
            <a:r>
              <a:rPr lang="en-US" altLang="en-US" dirty="0" err="1" smtClean="0"/>
              <a:t>stateful</a:t>
            </a:r>
            <a:r>
              <a:rPr lang="en-US" altLang="en-US" dirty="0" smtClean="0"/>
              <a:t>) </a:t>
            </a:r>
          </a:p>
        </p:txBody>
      </p:sp>
      <p:pic>
        <p:nvPicPr>
          <p:cNvPr id="143364" name="Picture 4" descr="07-19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392" y="3291841"/>
            <a:ext cx="11966222" cy="2318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18367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p:cNvSpPr>
          <p:nvPr>
            <p:ph type="title"/>
          </p:nvPr>
        </p:nvSpPr>
        <p:spPr>
          <a:prstGeom prst="rect">
            <a:avLst/>
          </a:prstGeom>
        </p:spPr>
        <p:txBody>
          <a:bodyPr/>
          <a:lstStyle/>
          <a:p>
            <a:r>
              <a:t>Failure model</a:t>
            </a:r>
          </a:p>
        </p:txBody>
      </p:sp>
      <p:sp>
        <p:nvSpPr>
          <p:cNvPr id="186" name="Shape 186"/>
          <p:cNvSpPr>
            <a:spLocks noGrp="1"/>
          </p:cNvSpPr>
          <p:nvPr>
            <p:ph type="body" idx="1"/>
          </p:nvPr>
        </p:nvSpPr>
        <p:spPr>
          <a:prstGeom prst="rect">
            <a:avLst/>
          </a:prstGeom>
        </p:spPr>
        <p:txBody>
          <a:bodyPr/>
          <a:lstStyle/>
          <a:p>
            <a:pPr>
              <a:defRPr sz="3700"/>
            </a:pPr>
            <a:r>
              <a:rPr dirty="0"/>
              <a:t>We’ll assume for today that failures and disconnections are relatively rare events - they may happen pretty often, but, say, any server is up more than 90% of the time.</a:t>
            </a:r>
          </a:p>
          <a:p>
            <a:pPr>
              <a:defRPr sz="3700"/>
            </a:pPr>
            <a:r>
              <a:rPr dirty="0"/>
              <a:t>We’ll come back later and look at “disconnected operation” models.  </a:t>
            </a:r>
            <a:r>
              <a:rPr lang="en-US" dirty="0" smtClean="0"/>
              <a:t>For example, the</a:t>
            </a:r>
            <a:r>
              <a:rPr dirty="0" smtClean="0"/>
              <a:t> </a:t>
            </a:r>
            <a:r>
              <a:rPr dirty="0"/>
              <a:t>CMU </a:t>
            </a:r>
            <a:r>
              <a:rPr lang="en-US" dirty="0" smtClean="0"/>
              <a:t>CODA system</a:t>
            </a:r>
            <a:r>
              <a:rPr dirty="0" smtClean="0"/>
              <a:t>, </a:t>
            </a:r>
            <a:r>
              <a:rPr dirty="0"/>
              <a:t>that allowed AFS filesystem clients to work “offline” and then reconnect later.  </a:t>
            </a:r>
          </a:p>
        </p:txBody>
      </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Shape 188"/>
          <p:cNvSpPr>
            <a:spLocks noGrp="1"/>
          </p:cNvSpPr>
          <p:nvPr>
            <p:ph type="title"/>
          </p:nvPr>
        </p:nvSpPr>
        <p:spPr>
          <a:prstGeom prst="rect">
            <a:avLst/>
          </a:prstGeom>
        </p:spPr>
        <p:txBody>
          <a:bodyPr/>
          <a:lstStyle/>
          <a:p>
            <a:r>
              <a:t>Tools we’ll assume</a:t>
            </a:r>
          </a:p>
        </p:txBody>
      </p:sp>
      <p:sp>
        <p:nvSpPr>
          <p:cNvPr id="189" name="Shape 189"/>
          <p:cNvSpPr>
            <a:spLocks noGrp="1"/>
          </p:cNvSpPr>
          <p:nvPr>
            <p:ph type="body" idx="1"/>
          </p:nvPr>
        </p:nvSpPr>
        <p:spPr>
          <a:prstGeom prst="rect">
            <a:avLst/>
          </a:prstGeom>
        </p:spPr>
        <p:txBody>
          <a:bodyPr/>
          <a:lstStyle/>
          <a:p>
            <a:pPr marL="1333500"/>
            <a:r>
              <a:t>Group membership manager</a:t>
            </a:r>
          </a:p>
          <a:p>
            <a:pPr marL="1778000" lvl="1"/>
            <a:r>
              <a:t>Allow replica nodes to join/leave</a:t>
            </a:r>
          </a:p>
          <a:p>
            <a:pPr marL="1333500"/>
            <a:r>
              <a:t>Failure detector</a:t>
            </a:r>
          </a:p>
          <a:p>
            <a:pPr marL="1778000" lvl="1"/>
            <a:r>
              <a:t>e.g., process-pair monitoring, etc.</a:t>
            </a: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Shape 167"/>
          <p:cNvSpPr>
            <a:spLocks noGrp="1"/>
          </p:cNvSpPr>
          <p:nvPr>
            <p:ph type="title"/>
          </p:nvPr>
        </p:nvSpPr>
        <p:spPr>
          <a:prstGeom prst="rect">
            <a:avLst/>
          </a:prstGeom>
        </p:spPr>
        <p:txBody>
          <a:bodyPr/>
          <a:lstStyle/>
          <a:p>
            <a:r>
              <a:t>How’d we get here?</a:t>
            </a:r>
          </a:p>
        </p:txBody>
      </p:sp>
      <p:sp>
        <p:nvSpPr>
          <p:cNvPr id="168" name="Shape 168"/>
          <p:cNvSpPr>
            <a:spLocks noGrp="1"/>
          </p:cNvSpPr>
          <p:nvPr>
            <p:ph type="body" idx="1"/>
          </p:nvPr>
        </p:nvSpPr>
        <p:spPr>
          <a:prstGeom prst="rect">
            <a:avLst/>
          </a:prstGeom>
        </p:spPr>
        <p:txBody>
          <a:bodyPr/>
          <a:lstStyle/>
          <a:p>
            <a:pPr>
              <a:defRPr sz="3500"/>
            </a:pPr>
            <a:r>
              <a:rPr dirty="0"/>
              <a:t>Failures &amp; single systems;  fault tolerance techniques added redundancy (ECC memory, RAID, etc.)</a:t>
            </a:r>
          </a:p>
          <a:p>
            <a:pPr>
              <a:defRPr sz="3500"/>
            </a:pPr>
            <a:r>
              <a:rPr dirty="0"/>
              <a:t>Conceptually, ECC &amp; RAID both put a “master” in front of the redundancy to mask it from clients -- ECC handled by memory controller, RAID looks like a very reliable hard drive behind a (special) controller</a:t>
            </a: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Shape 191"/>
          <p:cNvSpPr>
            <a:spLocks noGrp="1"/>
          </p:cNvSpPr>
          <p:nvPr>
            <p:ph type="title"/>
          </p:nvPr>
        </p:nvSpPr>
        <p:spPr>
          <a:prstGeom prst="rect">
            <a:avLst/>
          </a:prstGeom>
        </p:spPr>
        <p:txBody>
          <a:bodyPr/>
          <a:lstStyle/>
          <a:p>
            <a:r>
              <a:t>Goal</a:t>
            </a:r>
          </a:p>
        </p:txBody>
      </p:sp>
      <p:sp>
        <p:nvSpPr>
          <p:cNvPr id="192" name="Shape 192"/>
          <p:cNvSpPr>
            <a:spLocks noGrp="1"/>
          </p:cNvSpPr>
          <p:nvPr>
            <p:ph type="body" idx="1"/>
          </p:nvPr>
        </p:nvSpPr>
        <p:spPr>
          <a:prstGeom prst="rect">
            <a:avLst/>
          </a:prstGeom>
        </p:spPr>
        <p:txBody>
          <a:bodyPr/>
          <a:lstStyle/>
          <a:p>
            <a:pPr>
              <a:defRPr sz="2800"/>
            </a:pPr>
            <a:r>
              <a:t>Provide a service</a:t>
            </a:r>
          </a:p>
          <a:p>
            <a:pPr>
              <a:defRPr sz="2800"/>
            </a:pPr>
            <a:r>
              <a:t>Survive the failure of up to </a:t>
            </a:r>
            <a:r>
              <a:rPr i="1"/>
              <a:t>f</a:t>
            </a:r>
            <a:r>
              <a:t> replicas</a:t>
            </a:r>
          </a:p>
          <a:p>
            <a:pPr>
              <a:defRPr sz="2800"/>
            </a:pPr>
            <a:r>
              <a:t>Provide identical service to a non-replicated version (except more reliable, and perhaps different performance)</a:t>
            </a:r>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p:cNvSpPr>
          <p:nvPr>
            <p:ph type="title"/>
          </p:nvPr>
        </p:nvSpPr>
        <p:spPr>
          <a:prstGeom prst="rect">
            <a:avLst/>
          </a:prstGeom>
        </p:spPr>
        <p:txBody>
          <a:bodyPr/>
          <a:lstStyle/>
          <a:p>
            <a:r>
              <a:t>We’ll cover today...</a:t>
            </a:r>
          </a:p>
        </p:txBody>
      </p:sp>
      <p:sp>
        <p:nvSpPr>
          <p:cNvPr id="195" name="Shape 195"/>
          <p:cNvSpPr>
            <a:spLocks noGrp="1"/>
          </p:cNvSpPr>
          <p:nvPr>
            <p:ph type="body" idx="1"/>
          </p:nvPr>
        </p:nvSpPr>
        <p:spPr>
          <a:prstGeom prst="rect">
            <a:avLst/>
          </a:prstGeom>
        </p:spPr>
        <p:txBody>
          <a:bodyPr/>
          <a:lstStyle/>
          <a:p>
            <a:pPr>
              <a:defRPr sz="2600"/>
            </a:pPr>
            <a:r>
              <a:rPr sz="4000" dirty="0"/>
              <a:t>Primary-backup</a:t>
            </a:r>
          </a:p>
          <a:p>
            <a:pPr lvl="1">
              <a:defRPr sz="2600"/>
            </a:pPr>
            <a:r>
              <a:rPr dirty="0"/>
              <a:t>Operations handled by primary, it streams copies to backup(s)</a:t>
            </a:r>
          </a:p>
          <a:p>
            <a:pPr lvl="1">
              <a:defRPr sz="2600"/>
            </a:pPr>
            <a:r>
              <a:rPr dirty="0"/>
              <a:t>Replicas are “passive</a:t>
            </a:r>
            <a:r>
              <a:rPr dirty="0" smtClean="0"/>
              <a:t>”</a:t>
            </a:r>
            <a:r>
              <a:rPr lang="en-US" dirty="0" smtClean="0"/>
              <a:t>, i.e. follow the primary </a:t>
            </a:r>
            <a:endParaRPr dirty="0"/>
          </a:p>
          <a:p>
            <a:pPr lvl="1">
              <a:defRPr sz="2600"/>
            </a:pPr>
            <a:r>
              <a:rPr dirty="0"/>
              <a:t>Good:  Simple protocol.  Bad:  Clients must participate in recovery.</a:t>
            </a:r>
          </a:p>
          <a:p>
            <a:pPr>
              <a:defRPr sz="2600"/>
            </a:pPr>
            <a:r>
              <a:rPr lang="en-US" sz="4000" dirty="0" smtClean="0"/>
              <a:t>Q</a:t>
            </a:r>
            <a:r>
              <a:rPr sz="4000" dirty="0" smtClean="0"/>
              <a:t>uorum </a:t>
            </a:r>
            <a:r>
              <a:rPr sz="4000" dirty="0"/>
              <a:t>consensus</a:t>
            </a:r>
          </a:p>
          <a:p>
            <a:pPr lvl="1">
              <a:defRPr sz="2600"/>
            </a:pPr>
            <a:r>
              <a:rPr dirty="0"/>
              <a:t>Designed to have fast response time even under failures</a:t>
            </a:r>
          </a:p>
          <a:p>
            <a:pPr lvl="1">
              <a:defRPr sz="2600"/>
            </a:pPr>
            <a:r>
              <a:rPr dirty="0"/>
              <a:t>Replicas are “active” - participate in protocol;  there is no master, per se.</a:t>
            </a:r>
          </a:p>
          <a:p>
            <a:pPr lvl="1">
              <a:defRPr sz="2600"/>
            </a:pPr>
            <a:r>
              <a:rPr dirty="0"/>
              <a:t>Good:  Clients don’t even see the failures.  Bad:  More complex.</a:t>
            </a:r>
          </a:p>
        </p:txBody>
      </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Shape 197"/>
          <p:cNvSpPr>
            <a:spLocks noGrp="1"/>
          </p:cNvSpPr>
          <p:nvPr>
            <p:ph type="title"/>
          </p:nvPr>
        </p:nvSpPr>
        <p:spPr>
          <a:prstGeom prst="rect">
            <a:avLst/>
          </a:prstGeom>
        </p:spPr>
        <p:txBody>
          <a:bodyPr/>
          <a:lstStyle/>
          <a:p>
            <a:r>
              <a:t>Primary-Backup</a:t>
            </a:r>
          </a:p>
        </p:txBody>
      </p:sp>
      <p:sp>
        <p:nvSpPr>
          <p:cNvPr id="198" name="Shape 198"/>
          <p:cNvSpPr>
            <a:spLocks noGrp="1"/>
          </p:cNvSpPr>
          <p:nvPr>
            <p:ph type="body" idx="1"/>
          </p:nvPr>
        </p:nvSpPr>
        <p:spPr>
          <a:prstGeom prst="rect">
            <a:avLst/>
          </a:prstGeom>
        </p:spPr>
        <p:txBody>
          <a:bodyPr/>
          <a:lstStyle/>
          <a:p>
            <a:pPr>
              <a:defRPr sz="3800"/>
            </a:pPr>
            <a:r>
              <a:t>Clients talk to a primary</a:t>
            </a:r>
          </a:p>
          <a:p>
            <a:pPr>
              <a:defRPr sz="3800"/>
            </a:pPr>
            <a:r>
              <a:t>The primary handles requests, atomically and idempotently, just like your lock server would</a:t>
            </a:r>
          </a:p>
          <a:p>
            <a:pPr>
              <a:defRPr sz="3800"/>
            </a:pPr>
            <a:r>
              <a:t>Executes them</a:t>
            </a:r>
          </a:p>
          <a:p>
            <a:pPr>
              <a:defRPr sz="3800"/>
            </a:pPr>
            <a:r>
              <a:t>Sends the request to the backups</a:t>
            </a:r>
          </a:p>
          <a:p>
            <a:pPr>
              <a:defRPr sz="3800"/>
            </a:pPr>
            <a:r>
              <a:t>Backups reply, “OK”</a:t>
            </a:r>
          </a:p>
          <a:p>
            <a:pPr>
              <a:defRPr sz="3800"/>
            </a:pPr>
            <a:r>
              <a:t>ACKs to the client</a:t>
            </a:r>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ltLang="en-US"/>
              <a:t>Tanenbaum &amp; Van Steen, Distributed Systems: Principles and Paradigms, 2e, (c) 2007 Prentice-Hall, Inc. All rights reserved. 0-13-239227-5</a:t>
            </a:r>
          </a:p>
        </p:txBody>
      </p:sp>
      <p:sp>
        <p:nvSpPr>
          <p:cNvPr id="145410" name="Rectangle 2"/>
          <p:cNvSpPr>
            <a:spLocks noGrp="1" noChangeArrowheads="1"/>
          </p:cNvSpPr>
          <p:nvPr>
            <p:ph type="title"/>
          </p:nvPr>
        </p:nvSpPr>
        <p:spPr>
          <a:xfrm>
            <a:off x="668866" y="-406400"/>
            <a:ext cx="12175067" cy="2438400"/>
          </a:xfrm>
        </p:spPr>
        <p:txBody>
          <a:bodyPr/>
          <a:lstStyle/>
          <a:p>
            <a:r>
              <a:rPr lang="en-US" altLang="en-US" smtClean="0"/>
              <a:t>Remote-Write PB Protocol</a:t>
            </a:r>
            <a:endParaRPr lang="en-US" altLang="en-US" dirty="0"/>
          </a:p>
        </p:txBody>
      </p:sp>
      <p:sp>
        <p:nvSpPr>
          <p:cNvPr id="145411" name="Rectangle 3"/>
          <p:cNvSpPr>
            <a:spLocks noGrp="1" noChangeArrowheads="1"/>
          </p:cNvSpPr>
          <p:nvPr>
            <p:ph type="body" idx="1"/>
          </p:nvPr>
        </p:nvSpPr>
        <p:spPr>
          <a:xfrm>
            <a:off x="253999" y="8252743"/>
            <a:ext cx="13004800" cy="796995"/>
          </a:xfrm>
        </p:spPr>
        <p:txBody>
          <a:bodyPr/>
          <a:lstStyle/>
          <a:p>
            <a:pPr marL="317500" indent="0">
              <a:buNone/>
            </a:pPr>
            <a:r>
              <a:rPr lang="en-US" altLang="en-US" dirty="0" smtClean="0"/>
              <a:t> Updates are blocking, although non-blocking possible</a:t>
            </a:r>
            <a:endParaRPr lang="en-US" altLang="en-US" dirty="0"/>
          </a:p>
        </p:txBody>
      </p:sp>
      <p:pic>
        <p:nvPicPr>
          <p:cNvPr id="145412" name="Picture 4" descr="07-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667" y="1582188"/>
            <a:ext cx="10707511" cy="6336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55421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ltLang="en-US"/>
              <a:t>Tanenbaum &amp; Van Steen, Distributed Systems: Principles and Paradigms, 2e, (c) 2007 Prentice-Hall, Inc. All rights reserved. 0-13-239227-5</a:t>
            </a:r>
          </a:p>
        </p:txBody>
      </p:sp>
      <p:sp>
        <p:nvSpPr>
          <p:cNvPr id="147458" name="Rectangle 2"/>
          <p:cNvSpPr>
            <a:spLocks noGrp="1" noChangeArrowheads="1"/>
          </p:cNvSpPr>
          <p:nvPr>
            <p:ph type="title"/>
          </p:nvPr>
        </p:nvSpPr>
        <p:spPr>
          <a:xfrm>
            <a:off x="948266" y="-347698"/>
            <a:ext cx="12056534" cy="2438400"/>
          </a:xfrm>
        </p:spPr>
        <p:txBody>
          <a:bodyPr/>
          <a:lstStyle/>
          <a:p>
            <a:r>
              <a:rPr lang="en-US" altLang="en-US" dirty="0"/>
              <a:t>Local-Write </a:t>
            </a:r>
            <a:r>
              <a:rPr lang="en-US" altLang="en-US" dirty="0" smtClean="0"/>
              <a:t>P-B Protocol</a:t>
            </a:r>
            <a:endParaRPr lang="en-US" altLang="en-US" dirty="0"/>
          </a:p>
        </p:txBody>
      </p:sp>
      <p:sp>
        <p:nvSpPr>
          <p:cNvPr id="147459" name="Rectangle 3"/>
          <p:cNvSpPr>
            <a:spLocks noGrp="1" noChangeArrowheads="1"/>
          </p:cNvSpPr>
          <p:nvPr>
            <p:ph type="body" idx="1"/>
          </p:nvPr>
        </p:nvSpPr>
        <p:spPr>
          <a:xfrm>
            <a:off x="-50799" y="7993098"/>
            <a:ext cx="13546667" cy="1192107"/>
          </a:xfrm>
        </p:spPr>
        <p:txBody>
          <a:bodyPr/>
          <a:lstStyle/>
          <a:p>
            <a:pPr marL="317500" indent="0">
              <a:buNone/>
            </a:pPr>
            <a:r>
              <a:rPr lang="en-US" altLang="en-US" sz="4000" dirty="0" smtClean="0"/>
              <a:t>Primary </a:t>
            </a:r>
            <a:r>
              <a:rPr lang="en-US" altLang="en-US" sz="4000" dirty="0"/>
              <a:t>migrates to the process wanting </a:t>
            </a:r>
            <a:r>
              <a:rPr lang="en-US" altLang="en-US" sz="4000" dirty="0" smtClean="0"/>
              <a:t>to process update</a:t>
            </a:r>
            <a:br>
              <a:rPr lang="en-US" altLang="en-US" sz="4000" dirty="0" smtClean="0"/>
            </a:br>
            <a:r>
              <a:rPr lang="en-US" altLang="en-US" sz="4000" dirty="0" smtClean="0"/>
              <a:t>For performance, use non-blocking op. </a:t>
            </a:r>
          </a:p>
        </p:txBody>
      </p:sp>
      <p:pic>
        <p:nvPicPr>
          <p:cNvPr id="147460" name="Picture 4" descr="07-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7733" y="1847367"/>
            <a:ext cx="10045983" cy="5947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4760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hape 200"/>
          <p:cNvSpPr>
            <a:spLocks noGrp="1"/>
          </p:cNvSpPr>
          <p:nvPr>
            <p:ph type="title"/>
          </p:nvPr>
        </p:nvSpPr>
        <p:spPr>
          <a:prstGeom prst="rect">
            <a:avLst/>
          </a:prstGeom>
        </p:spPr>
        <p:txBody>
          <a:bodyPr/>
          <a:lstStyle/>
          <a:p>
            <a:r>
              <a:rPr lang="en-US" dirty="0" smtClean="0"/>
              <a:t>P</a:t>
            </a:r>
            <a:r>
              <a:rPr dirty="0" smtClean="0"/>
              <a:t>rimary-</a:t>
            </a:r>
            <a:r>
              <a:rPr lang="en-US" dirty="0" smtClean="0"/>
              <a:t>B</a:t>
            </a:r>
            <a:r>
              <a:rPr dirty="0" smtClean="0"/>
              <a:t>ackup</a:t>
            </a:r>
            <a:endParaRPr dirty="0"/>
          </a:p>
        </p:txBody>
      </p:sp>
      <p:sp>
        <p:nvSpPr>
          <p:cNvPr id="201" name="Shape 201"/>
          <p:cNvSpPr>
            <a:spLocks noGrp="1"/>
          </p:cNvSpPr>
          <p:nvPr>
            <p:ph type="body" idx="1"/>
          </p:nvPr>
        </p:nvSpPr>
        <p:spPr>
          <a:prstGeom prst="rect">
            <a:avLst/>
          </a:prstGeom>
        </p:spPr>
        <p:txBody>
          <a:bodyPr/>
          <a:lstStyle/>
          <a:p>
            <a:pPr>
              <a:spcBef>
                <a:spcPts val="900"/>
              </a:spcBef>
              <a:defRPr sz="2500"/>
            </a:pPr>
            <a:r>
              <a:t>Note:  If you don’t care about strong consistency (e.g., the “mail read” flag), you can reply to client </a:t>
            </a:r>
            <a:r>
              <a:rPr i="1"/>
              <a:t>before</a:t>
            </a:r>
            <a:r>
              <a:t> reaching agreement with backups (sometimes called “asynchronous replication”).</a:t>
            </a:r>
          </a:p>
          <a:p>
            <a:pPr>
              <a:spcBef>
                <a:spcPts val="900"/>
              </a:spcBef>
              <a:defRPr sz="2500"/>
            </a:pPr>
            <a:r>
              <a:t>This looks cool.  What’s the problem?</a:t>
            </a:r>
          </a:p>
          <a:p>
            <a:pPr lvl="1">
              <a:spcBef>
                <a:spcPts val="900"/>
              </a:spcBef>
              <a:defRPr sz="2500"/>
            </a:pPr>
            <a:r>
              <a:t>What do we do if a replica has failed?</a:t>
            </a:r>
          </a:p>
          <a:p>
            <a:pPr lvl="1">
              <a:spcBef>
                <a:spcPts val="900"/>
              </a:spcBef>
              <a:defRPr sz="2500"/>
            </a:pPr>
            <a:r>
              <a:t>We wait... how long?  Until it’s marked dead.</a:t>
            </a:r>
          </a:p>
          <a:p>
            <a:pPr lvl="1">
              <a:spcBef>
                <a:spcPts val="900"/>
              </a:spcBef>
              <a:defRPr sz="2500"/>
            </a:pPr>
            <a:r>
              <a:t>Primary-backup has a strong dependency on the failure detector</a:t>
            </a:r>
          </a:p>
          <a:p>
            <a:pPr>
              <a:spcBef>
                <a:spcPts val="900"/>
              </a:spcBef>
              <a:defRPr sz="2500"/>
            </a:pPr>
            <a:r>
              <a:t>This is OK for some services, not OK for others</a:t>
            </a:r>
          </a:p>
          <a:p>
            <a:pPr>
              <a:spcBef>
                <a:spcPts val="900"/>
              </a:spcBef>
              <a:defRPr sz="2500"/>
            </a:pPr>
            <a:r>
              <a:t>Advantage:  With N servers, can tolerate loss of N-1 copies</a:t>
            </a:r>
          </a:p>
        </p:txBody>
      </p: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Shape 203"/>
          <p:cNvSpPr>
            <a:spLocks noGrp="1"/>
          </p:cNvSpPr>
          <p:nvPr>
            <p:ph type="title"/>
          </p:nvPr>
        </p:nvSpPr>
        <p:spPr>
          <a:xfrm>
            <a:off x="635000" y="0"/>
            <a:ext cx="11734800" cy="2438400"/>
          </a:xfrm>
          <a:prstGeom prst="rect">
            <a:avLst/>
          </a:prstGeom>
        </p:spPr>
        <p:txBody>
          <a:bodyPr/>
          <a:lstStyle/>
          <a:p>
            <a:r>
              <a:rPr lang="en-US" dirty="0" smtClean="0"/>
              <a:t>I</a:t>
            </a:r>
            <a:r>
              <a:rPr dirty="0" smtClean="0"/>
              <a:t>mplementing </a:t>
            </a:r>
            <a:r>
              <a:rPr lang="en-US" dirty="0" smtClean="0"/>
              <a:t>P-B</a:t>
            </a:r>
            <a:endParaRPr dirty="0"/>
          </a:p>
        </p:txBody>
      </p:sp>
      <p:sp>
        <p:nvSpPr>
          <p:cNvPr id="204" name="Shape 204"/>
          <p:cNvSpPr>
            <a:spLocks noGrp="1"/>
          </p:cNvSpPr>
          <p:nvPr>
            <p:ph type="body" idx="1"/>
          </p:nvPr>
        </p:nvSpPr>
        <p:spPr>
          <a:prstGeom prst="rect">
            <a:avLst/>
          </a:prstGeom>
        </p:spPr>
        <p:txBody>
          <a:bodyPr/>
          <a:lstStyle/>
          <a:p>
            <a:pPr marL="1333500"/>
            <a:r>
              <a:t>Remember logging? :-)</a:t>
            </a:r>
          </a:p>
          <a:p>
            <a:pPr marL="1333500"/>
            <a:r>
              <a:t>Common technique for replication in databases and filesystem-like things:  Stream the log to the backup.  They don’t have to actually apply the changes before replying, just make the log durable.</a:t>
            </a:r>
          </a:p>
          <a:p>
            <a:pPr marL="1333500"/>
            <a:r>
              <a:t>You have to replay the log before you can be online again, but it’s pretty cheap.</a:t>
            </a:r>
          </a:p>
        </p:txBody>
      </p:sp>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206"/>
          <p:cNvSpPr>
            <a:spLocks noGrp="1"/>
          </p:cNvSpPr>
          <p:nvPr>
            <p:ph type="title"/>
          </p:nvPr>
        </p:nvSpPr>
        <p:spPr>
          <a:prstGeom prst="rect">
            <a:avLst/>
          </a:prstGeom>
        </p:spPr>
        <p:txBody>
          <a:bodyPr/>
          <a:lstStyle/>
          <a:p>
            <a:r>
              <a:t>p-b:  Did it happen?</a:t>
            </a:r>
          </a:p>
        </p:txBody>
      </p:sp>
      <p:sp>
        <p:nvSpPr>
          <p:cNvPr id="207" name="Shape 207"/>
          <p:cNvSpPr/>
          <p:nvPr/>
        </p:nvSpPr>
        <p:spPr>
          <a:xfrm>
            <a:off x="1650534" y="3225800"/>
            <a:ext cx="2047876"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584200">
              <a:defRPr sz="4200">
                <a:latin typeface="+mj-lt"/>
                <a:ea typeface="+mj-ea"/>
                <a:cs typeface="+mj-cs"/>
                <a:sym typeface="Gill Sans"/>
              </a:defRPr>
            </a:lvl1pPr>
          </a:lstStyle>
          <a:p>
            <a:r>
              <a:t>Commit!</a:t>
            </a:r>
          </a:p>
        </p:txBody>
      </p:sp>
      <p:sp>
        <p:nvSpPr>
          <p:cNvPr id="208" name="Shape 208"/>
          <p:cNvSpPr/>
          <p:nvPr/>
        </p:nvSpPr>
        <p:spPr>
          <a:xfrm flipH="1" flipV="1">
            <a:off x="1358900" y="3632199"/>
            <a:ext cx="2933700" cy="774701"/>
          </a:xfrm>
          <a:prstGeom prst="line">
            <a:avLst/>
          </a:prstGeom>
          <a:ln w="38100">
            <a:solidFill>
              <a:srgbClr val="000000"/>
            </a:solidFill>
            <a:miter lim="400000"/>
            <a:headEnd type="stealth"/>
          </a:ln>
        </p:spPr>
        <p:txBody>
          <a:bodyPr lIns="50800" tIns="50800" rIns="50800" bIns="50800" anchor="ctr"/>
          <a:lstStyle/>
          <a:p>
            <a:endParaRPr/>
          </a:p>
        </p:txBody>
      </p:sp>
      <p:sp>
        <p:nvSpPr>
          <p:cNvPr id="209" name="Shape 209"/>
          <p:cNvSpPr/>
          <p:nvPr/>
        </p:nvSpPr>
        <p:spPr>
          <a:xfrm>
            <a:off x="348741" y="2362200"/>
            <a:ext cx="1425663"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584200">
              <a:defRPr sz="4200">
                <a:latin typeface="+mj-lt"/>
                <a:ea typeface="+mj-ea"/>
                <a:cs typeface="+mj-cs"/>
                <a:sym typeface="Gill Sans"/>
              </a:defRPr>
            </a:lvl1pPr>
          </a:lstStyle>
          <a:p>
            <a:r>
              <a:t>Client</a:t>
            </a:r>
          </a:p>
        </p:txBody>
      </p:sp>
      <p:sp>
        <p:nvSpPr>
          <p:cNvPr id="210" name="Shape 210"/>
          <p:cNvSpPr/>
          <p:nvPr/>
        </p:nvSpPr>
        <p:spPr>
          <a:xfrm>
            <a:off x="3869759" y="2362199"/>
            <a:ext cx="1866901" cy="723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584200">
              <a:defRPr sz="4200">
                <a:latin typeface="+mj-lt"/>
                <a:ea typeface="+mj-ea"/>
                <a:cs typeface="+mj-cs"/>
                <a:sym typeface="Gill Sans"/>
              </a:defRPr>
            </a:lvl1pPr>
          </a:lstStyle>
          <a:p>
            <a:r>
              <a:t>Primary</a:t>
            </a:r>
          </a:p>
        </p:txBody>
      </p:sp>
      <p:sp>
        <p:nvSpPr>
          <p:cNvPr id="211" name="Shape 211"/>
          <p:cNvSpPr/>
          <p:nvPr/>
        </p:nvSpPr>
        <p:spPr>
          <a:xfrm>
            <a:off x="7200900" y="2362199"/>
            <a:ext cx="1866900" cy="723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584200">
              <a:defRPr sz="4200">
                <a:latin typeface="+mj-lt"/>
                <a:ea typeface="+mj-ea"/>
                <a:cs typeface="+mj-cs"/>
                <a:sym typeface="Gill Sans"/>
              </a:defRPr>
            </a:lvl1pPr>
          </a:lstStyle>
          <a:p>
            <a:r>
              <a:t>Backup</a:t>
            </a:r>
          </a:p>
        </p:txBody>
      </p:sp>
      <p:sp>
        <p:nvSpPr>
          <p:cNvPr id="212" name="Shape 212"/>
          <p:cNvSpPr/>
          <p:nvPr/>
        </p:nvSpPr>
        <p:spPr>
          <a:xfrm>
            <a:off x="4359206" y="4013200"/>
            <a:ext cx="897733"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584200">
              <a:defRPr sz="4200">
                <a:latin typeface="+mj-lt"/>
                <a:ea typeface="+mj-ea"/>
                <a:cs typeface="+mj-cs"/>
                <a:sym typeface="Gill Sans"/>
              </a:defRPr>
            </a:lvl1pPr>
          </a:lstStyle>
          <a:p>
            <a:r>
              <a:t>Log</a:t>
            </a:r>
          </a:p>
        </p:txBody>
      </p:sp>
      <p:sp>
        <p:nvSpPr>
          <p:cNvPr id="213" name="Shape 213"/>
          <p:cNvSpPr/>
          <p:nvPr/>
        </p:nvSpPr>
        <p:spPr>
          <a:xfrm flipH="1" flipV="1">
            <a:off x="5321300" y="4470400"/>
            <a:ext cx="2933700" cy="774701"/>
          </a:xfrm>
          <a:prstGeom prst="line">
            <a:avLst/>
          </a:prstGeom>
          <a:ln w="38100">
            <a:solidFill>
              <a:srgbClr val="000000"/>
            </a:solidFill>
            <a:miter lim="400000"/>
            <a:headEnd type="stealth"/>
          </a:ln>
        </p:spPr>
        <p:txBody>
          <a:bodyPr lIns="50800" tIns="50800" rIns="50800" bIns="50800" anchor="ctr"/>
          <a:lstStyle/>
          <a:p>
            <a:endParaRPr/>
          </a:p>
        </p:txBody>
      </p:sp>
      <p:sp>
        <p:nvSpPr>
          <p:cNvPr id="214" name="Shape 214"/>
          <p:cNvSpPr/>
          <p:nvPr/>
        </p:nvSpPr>
        <p:spPr>
          <a:xfrm>
            <a:off x="6008687" y="4063999"/>
            <a:ext cx="2133601" cy="723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584200">
              <a:defRPr sz="4200">
                <a:latin typeface="+mj-lt"/>
                <a:ea typeface="+mj-ea"/>
                <a:cs typeface="+mj-cs"/>
                <a:sym typeface="Gill Sans"/>
              </a:defRPr>
            </a:lvl1pPr>
          </a:lstStyle>
          <a:p>
            <a:r>
              <a:t>Commit!</a:t>
            </a:r>
          </a:p>
        </p:txBody>
      </p:sp>
      <p:sp>
        <p:nvSpPr>
          <p:cNvPr id="215" name="Shape 215"/>
          <p:cNvSpPr/>
          <p:nvPr/>
        </p:nvSpPr>
        <p:spPr>
          <a:xfrm>
            <a:off x="8305800" y="4953000"/>
            <a:ext cx="897732"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584200">
              <a:defRPr sz="4200">
                <a:latin typeface="+mj-lt"/>
                <a:ea typeface="+mj-ea"/>
                <a:cs typeface="+mj-cs"/>
                <a:sym typeface="Gill Sans"/>
              </a:defRPr>
            </a:lvl1pPr>
          </a:lstStyle>
          <a:p>
            <a:r>
              <a:t>Log</a:t>
            </a:r>
          </a:p>
        </p:txBody>
      </p:sp>
      <p:sp>
        <p:nvSpPr>
          <p:cNvPr id="216" name="Shape 216"/>
          <p:cNvSpPr/>
          <p:nvPr/>
        </p:nvSpPr>
        <p:spPr>
          <a:xfrm flipV="1">
            <a:off x="1612900" y="4600642"/>
            <a:ext cx="2691973" cy="746059"/>
          </a:xfrm>
          <a:prstGeom prst="line">
            <a:avLst/>
          </a:prstGeom>
          <a:ln w="38100">
            <a:solidFill>
              <a:srgbClr val="000000"/>
            </a:solidFill>
            <a:miter lim="400000"/>
            <a:headEnd type="stealth"/>
          </a:ln>
        </p:spPr>
        <p:txBody>
          <a:bodyPr lIns="50800" tIns="50800" rIns="50800" bIns="50800" anchor="ctr"/>
          <a:lstStyle/>
          <a:p>
            <a:endParaRPr/>
          </a:p>
        </p:txBody>
      </p:sp>
      <p:sp>
        <p:nvSpPr>
          <p:cNvPr id="217" name="Shape 217"/>
          <p:cNvSpPr/>
          <p:nvPr/>
        </p:nvSpPr>
        <p:spPr>
          <a:xfrm>
            <a:off x="2430462" y="4483100"/>
            <a:ext cx="104775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584200">
              <a:defRPr sz="4200">
                <a:latin typeface="+mj-lt"/>
                <a:ea typeface="+mj-ea"/>
                <a:cs typeface="+mj-cs"/>
                <a:sym typeface="Gill Sans"/>
              </a:defRPr>
            </a:lvl1pPr>
          </a:lstStyle>
          <a:p>
            <a:r>
              <a:t>OK!</a:t>
            </a:r>
          </a:p>
        </p:txBody>
      </p:sp>
      <p:sp>
        <p:nvSpPr>
          <p:cNvPr id="218" name="Shape 218"/>
          <p:cNvSpPr/>
          <p:nvPr/>
        </p:nvSpPr>
        <p:spPr>
          <a:xfrm flipV="1">
            <a:off x="5448300" y="5524500"/>
            <a:ext cx="2691973" cy="746059"/>
          </a:xfrm>
          <a:prstGeom prst="line">
            <a:avLst/>
          </a:prstGeom>
          <a:ln w="38100">
            <a:solidFill>
              <a:srgbClr val="000000"/>
            </a:solidFill>
            <a:miter lim="400000"/>
            <a:headEnd type="stealth"/>
          </a:ln>
        </p:spPr>
        <p:txBody>
          <a:bodyPr lIns="50800" tIns="50800" rIns="50800" bIns="50800" anchor="ctr"/>
          <a:lstStyle/>
          <a:p>
            <a:endParaRPr/>
          </a:p>
        </p:txBody>
      </p:sp>
      <p:sp>
        <p:nvSpPr>
          <p:cNvPr id="219" name="Shape 219"/>
          <p:cNvSpPr/>
          <p:nvPr/>
        </p:nvSpPr>
        <p:spPr>
          <a:xfrm>
            <a:off x="6261100" y="5410200"/>
            <a:ext cx="1047750"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584200">
              <a:defRPr sz="4200">
                <a:latin typeface="+mj-lt"/>
                <a:ea typeface="+mj-ea"/>
                <a:cs typeface="+mj-cs"/>
                <a:sym typeface="Gill Sans"/>
              </a:defRPr>
            </a:lvl1pPr>
          </a:lstStyle>
          <a:p>
            <a:r>
              <a:t>OK!</a:t>
            </a:r>
          </a:p>
        </p:txBody>
      </p:sp>
      <p:sp>
        <p:nvSpPr>
          <p:cNvPr id="220" name="Shape 220"/>
          <p:cNvSpPr/>
          <p:nvPr/>
        </p:nvSpPr>
        <p:spPr>
          <a:xfrm>
            <a:off x="5229889" y="4267200"/>
            <a:ext cx="792422" cy="736341"/>
          </a:xfrm>
          <a:prstGeom prst="star7">
            <a:avLst>
              <a:gd name="adj" fmla="val 25000"/>
              <a:gd name="hf" fmla="val 102572"/>
              <a:gd name="vf" fmla="val 105210"/>
            </a:avLst>
          </a:prstGeom>
          <a:solidFill>
            <a:srgbClr val="FF2600"/>
          </a:solidFill>
          <a:ln w="25400">
            <a:solidFill>
              <a:srgbClr val="000000"/>
            </a:solidFill>
            <a:miter lim="400000"/>
          </a:ln>
        </p:spPr>
        <p:txBody>
          <a:bodyPr lIns="50800" tIns="50800" rIns="50800" bIns="50800" anchor="ctr"/>
          <a:lstStyle/>
          <a:p>
            <a:pPr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221" name="Shape 221"/>
          <p:cNvSpPr/>
          <p:nvPr/>
        </p:nvSpPr>
        <p:spPr>
          <a:xfrm>
            <a:off x="778705" y="6629400"/>
            <a:ext cx="10464801" cy="1968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ctr" defTabSz="584200">
              <a:defRPr sz="4200">
                <a:latin typeface="+mj-lt"/>
                <a:ea typeface="+mj-ea"/>
                <a:cs typeface="+mj-cs"/>
                <a:sym typeface="Gill Sans"/>
              </a:defRPr>
            </a:pPr>
            <a:r>
              <a:t>Failure here:</a:t>
            </a:r>
          </a:p>
          <a:p>
            <a:pPr algn="ctr" defTabSz="584200">
              <a:defRPr sz="4200">
                <a:latin typeface="+mj-lt"/>
                <a:ea typeface="+mj-ea"/>
                <a:cs typeface="+mj-cs"/>
                <a:sym typeface="Gill Sans"/>
              </a:defRPr>
            </a:pPr>
            <a:r>
              <a:t>Commit logged only at primary</a:t>
            </a:r>
          </a:p>
          <a:p>
            <a:pPr algn="ctr" defTabSz="584200">
              <a:defRPr sz="4200">
                <a:latin typeface="+mj-lt"/>
                <a:ea typeface="+mj-ea"/>
                <a:cs typeface="+mj-cs"/>
                <a:sym typeface="Gill Sans"/>
              </a:defRPr>
            </a:pPr>
            <a:r>
              <a:t>Primary dies?  Client must re-send to backup</a:t>
            </a:r>
          </a:p>
        </p:txBody>
      </p:sp>
      <p:sp>
        <p:nvSpPr>
          <p:cNvPr id="222" name="Shape 222"/>
          <p:cNvSpPr/>
          <p:nvPr/>
        </p:nvSpPr>
        <p:spPr>
          <a:xfrm flipV="1">
            <a:off x="1612900" y="4600642"/>
            <a:ext cx="2691973" cy="746059"/>
          </a:xfrm>
          <a:prstGeom prst="line">
            <a:avLst/>
          </a:prstGeom>
          <a:ln w="38100">
            <a:solidFill>
              <a:srgbClr val="000000"/>
            </a:solidFill>
            <a:miter lim="400000"/>
            <a:headEnd type="stealth"/>
          </a:ln>
        </p:spPr>
        <p:txBody>
          <a:bodyPr lIns="50800" tIns="50800" rIns="50800" bIns="50800" anchor="ctr"/>
          <a:lstStyle/>
          <a:p>
            <a:endParaRPr/>
          </a:p>
        </p:txBody>
      </p:sp>
      <p:sp>
        <p:nvSpPr>
          <p:cNvPr id="223" name="Shape 223"/>
          <p:cNvSpPr/>
          <p:nvPr/>
        </p:nvSpPr>
        <p:spPr>
          <a:xfrm>
            <a:off x="2430462" y="4483100"/>
            <a:ext cx="104775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584200">
              <a:defRPr sz="4200">
                <a:latin typeface="+mj-lt"/>
                <a:ea typeface="+mj-ea"/>
                <a:cs typeface="+mj-cs"/>
                <a:sym typeface="Gill Sans"/>
              </a:defRPr>
            </a:lvl1pPr>
          </a:lstStyle>
          <a:p>
            <a:r>
              <a:t>OK!</a:t>
            </a:r>
          </a:p>
        </p:txBody>
      </p:sp>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Shape 225"/>
          <p:cNvSpPr>
            <a:spLocks noGrp="1"/>
          </p:cNvSpPr>
          <p:nvPr>
            <p:ph type="title"/>
          </p:nvPr>
        </p:nvSpPr>
        <p:spPr>
          <a:prstGeom prst="rect">
            <a:avLst/>
          </a:prstGeom>
        </p:spPr>
        <p:txBody>
          <a:bodyPr/>
          <a:lstStyle/>
          <a:p>
            <a:r>
              <a:t>p-b:  Happened twice</a:t>
            </a:r>
          </a:p>
        </p:txBody>
      </p:sp>
      <p:sp>
        <p:nvSpPr>
          <p:cNvPr id="226" name="Shape 226"/>
          <p:cNvSpPr/>
          <p:nvPr/>
        </p:nvSpPr>
        <p:spPr>
          <a:xfrm>
            <a:off x="1650534" y="3225800"/>
            <a:ext cx="2047876"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584200">
              <a:defRPr sz="4200">
                <a:latin typeface="+mj-lt"/>
                <a:ea typeface="+mj-ea"/>
                <a:cs typeface="+mj-cs"/>
                <a:sym typeface="Gill Sans"/>
              </a:defRPr>
            </a:lvl1pPr>
          </a:lstStyle>
          <a:p>
            <a:r>
              <a:t>Commit!</a:t>
            </a:r>
          </a:p>
        </p:txBody>
      </p:sp>
      <p:sp>
        <p:nvSpPr>
          <p:cNvPr id="227" name="Shape 227"/>
          <p:cNvSpPr/>
          <p:nvPr/>
        </p:nvSpPr>
        <p:spPr>
          <a:xfrm flipH="1" flipV="1">
            <a:off x="1358900" y="3632199"/>
            <a:ext cx="2933700" cy="774701"/>
          </a:xfrm>
          <a:prstGeom prst="line">
            <a:avLst/>
          </a:prstGeom>
          <a:ln w="38100">
            <a:solidFill>
              <a:srgbClr val="000000"/>
            </a:solidFill>
            <a:miter lim="400000"/>
            <a:headEnd type="stealth"/>
          </a:ln>
        </p:spPr>
        <p:txBody>
          <a:bodyPr lIns="50800" tIns="50800" rIns="50800" bIns="50800" anchor="ctr"/>
          <a:lstStyle/>
          <a:p>
            <a:endParaRPr/>
          </a:p>
        </p:txBody>
      </p:sp>
      <p:sp>
        <p:nvSpPr>
          <p:cNvPr id="228" name="Shape 228"/>
          <p:cNvSpPr/>
          <p:nvPr/>
        </p:nvSpPr>
        <p:spPr>
          <a:xfrm>
            <a:off x="348741" y="2362200"/>
            <a:ext cx="1425663"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584200">
              <a:defRPr sz="4200">
                <a:latin typeface="+mj-lt"/>
                <a:ea typeface="+mj-ea"/>
                <a:cs typeface="+mj-cs"/>
                <a:sym typeface="Gill Sans"/>
              </a:defRPr>
            </a:lvl1pPr>
          </a:lstStyle>
          <a:p>
            <a:r>
              <a:t>Client</a:t>
            </a:r>
          </a:p>
        </p:txBody>
      </p:sp>
      <p:sp>
        <p:nvSpPr>
          <p:cNvPr id="229" name="Shape 229"/>
          <p:cNvSpPr/>
          <p:nvPr/>
        </p:nvSpPr>
        <p:spPr>
          <a:xfrm>
            <a:off x="3869759" y="2362199"/>
            <a:ext cx="1866901" cy="723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584200">
              <a:defRPr sz="4200">
                <a:latin typeface="+mj-lt"/>
                <a:ea typeface="+mj-ea"/>
                <a:cs typeface="+mj-cs"/>
                <a:sym typeface="Gill Sans"/>
              </a:defRPr>
            </a:lvl1pPr>
          </a:lstStyle>
          <a:p>
            <a:r>
              <a:t>Primary</a:t>
            </a:r>
          </a:p>
        </p:txBody>
      </p:sp>
      <p:sp>
        <p:nvSpPr>
          <p:cNvPr id="230" name="Shape 230"/>
          <p:cNvSpPr/>
          <p:nvPr/>
        </p:nvSpPr>
        <p:spPr>
          <a:xfrm>
            <a:off x="7200900" y="2362199"/>
            <a:ext cx="1866900" cy="723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584200">
              <a:defRPr sz="4200">
                <a:latin typeface="+mj-lt"/>
                <a:ea typeface="+mj-ea"/>
                <a:cs typeface="+mj-cs"/>
                <a:sym typeface="Gill Sans"/>
              </a:defRPr>
            </a:lvl1pPr>
          </a:lstStyle>
          <a:p>
            <a:r>
              <a:t>Backup</a:t>
            </a:r>
          </a:p>
        </p:txBody>
      </p:sp>
      <p:sp>
        <p:nvSpPr>
          <p:cNvPr id="231" name="Shape 231"/>
          <p:cNvSpPr/>
          <p:nvPr/>
        </p:nvSpPr>
        <p:spPr>
          <a:xfrm>
            <a:off x="4359206" y="5880100"/>
            <a:ext cx="897733"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584200">
              <a:defRPr sz="4200">
                <a:latin typeface="+mj-lt"/>
                <a:ea typeface="+mj-ea"/>
                <a:cs typeface="+mj-cs"/>
                <a:sym typeface="Gill Sans"/>
              </a:defRPr>
            </a:lvl1pPr>
          </a:lstStyle>
          <a:p>
            <a:r>
              <a:t>Log</a:t>
            </a:r>
          </a:p>
        </p:txBody>
      </p:sp>
      <p:sp>
        <p:nvSpPr>
          <p:cNvPr id="232" name="Shape 232"/>
          <p:cNvSpPr/>
          <p:nvPr/>
        </p:nvSpPr>
        <p:spPr>
          <a:xfrm flipH="1" flipV="1">
            <a:off x="5321300" y="4470400"/>
            <a:ext cx="2933700" cy="774701"/>
          </a:xfrm>
          <a:prstGeom prst="line">
            <a:avLst/>
          </a:prstGeom>
          <a:ln w="38100">
            <a:solidFill>
              <a:srgbClr val="000000"/>
            </a:solidFill>
            <a:miter lim="400000"/>
            <a:headEnd type="stealth"/>
          </a:ln>
        </p:spPr>
        <p:txBody>
          <a:bodyPr lIns="50800" tIns="50800" rIns="50800" bIns="50800" anchor="ctr"/>
          <a:lstStyle/>
          <a:p>
            <a:endParaRPr/>
          </a:p>
        </p:txBody>
      </p:sp>
      <p:sp>
        <p:nvSpPr>
          <p:cNvPr id="233" name="Shape 233"/>
          <p:cNvSpPr/>
          <p:nvPr/>
        </p:nvSpPr>
        <p:spPr>
          <a:xfrm>
            <a:off x="6008687" y="4063999"/>
            <a:ext cx="2133601" cy="723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584200">
              <a:defRPr sz="4200">
                <a:latin typeface="+mj-lt"/>
                <a:ea typeface="+mj-ea"/>
                <a:cs typeface="+mj-cs"/>
                <a:sym typeface="Gill Sans"/>
              </a:defRPr>
            </a:lvl1pPr>
          </a:lstStyle>
          <a:p>
            <a:r>
              <a:t>Commit!</a:t>
            </a:r>
          </a:p>
        </p:txBody>
      </p:sp>
      <p:sp>
        <p:nvSpPr>
          <p:cNvPr id="234" name="Shape 234"/>
          <p:cNvSpPr/>
          <p:nvPr/>
        </p:nvSpPr>
        <p:spPr>
          <a:xfrm>
            <a:off x="8305800" y="4953000"/>
            <a:ext cx="897732"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584200">
              <a:defRPr sz="4200">
                <a:latin typeface="+mj-lt"/>
                <a:ea typeface="+mj-ea"/>
                <a:cs typeface="+mj-cs"/>
                <a:sym typeface="Gill Sans"/>
              </a:defRPr>
            </a:lvl1pPr>
          </a:lstStyle>
          <a:p>
            <a:r>
              <a:rPr dirty="0"/>
              <a:t>Log</a:t>
            </a:r>
          </a:p>
        </p:txBody>
      </p:sp>
      <p:sp>
        <p:nvSpPr>
          <p:cNvPr id="235" name="Shape 235"/>
          <p:cNvSpPr/>
          <p:nvPr/>
        </p:nvSpPr>
        <p:spPr>
          <a:xfrm flipV="1">
            <a:off x="5448300" y="5524500"/>
            <a:ext cx="2691973" cy="746059"/>
          </a:xfrm>
          <a:prstGeom prst="line">
            <a:avLst/>
          </a:prstGeom>
          <a:ln w="38100">
            <a:solidFill>
              <a:srgbClr val="000000"/>
            </a:solidFill>
            <a:miter lim="400000"/>
            <a:headEnd type="stealth"/>
          </a:ln>
        </p:spPr>
        <p:txBody>
          <a:bodyPr lIns="50800" tIns="50800" rIns="50800" bIns="50800" anchor="ctr"/>
          <a:lstStyle/>
          <a:p>
            <a:endParaRPr/>
          </a:p>
        </p:txBody>
      </p:sp>
      <p:sp>
        <p:nvSpPr>
          <p:cNvPr id="236" name="Shape 236"/>
          <p:cNvSpPr/>
          <p:nvPr/>
        </p:nvSpPr>
        <p:spPr>
          <a:xfrm>
            <a:off x="6261100" y="5410200"/>
            <a:ext cx="1047750"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584200">
              <a:defRPr sz="4200">
                <a:latin typeface="+mj-lt"/>
                <a:ea typeface="+mj-ea"/>
                <a:cs typeface="+mj-cs"/>
                <a:sym typeface="Gill Sans"/>
              </a:defRPr>
            </a:lvl1pPr>
          </a:lstStyle>
          <a:p>
            <a:r>
              <a:t>OK!</a:t>
            </a:r>
          </a:p>
        </p:txBody>
      </p:sp>
      <p:sp>
        <p:nvSpPr>
          <p:cNvPr id="237" name="Shape 237"/>
          <p:cNvSpPr/>
          <p:nvPr/>
        </p:nvSpPr>
        <p:spPr>
          <a:xfrm>
            <a:off x="3566189" y="6007100"/>
            <a:ext cx="792422" cy="736341"/>
          </a:xfrm>
          <a:prstGeom prst="star7">
            <a:avLst>
              <a:gd name="adj" fmla="val 25000"/>
              <a:gd name="hf" fmla="val 102572"/>
              <a:gd name="vf" fmla="val 105210"/>
            </a:avLst>
          </a:prstGeom>
          <a:solidFill>
            <a:srgbClr val="FF2600"/>
          </a:solidFill>
          <a:ln w="25400">
            <a:solidFill>
              <a:srgbClr val="000000"/>
            </a:solidFill>
            <a:miter lim="400000"/>
          </a:ln>
        </p:spPr>
        <p:txBody>
          <a:bodyPr lIns="50800" tIns="50800" rIns="50800" bIns="50800" anchor="ctr"/>
          <a:lstStyle/>
          <a:p>
            <a:pPr algn="ctr" defTabSz="584200">
              <a:defRPr sz="4000">
                <a:solidFill>
                  <a:srgbClr val="FFFFFF"/>
                </a:solidFill>
                <a:effectLst>
                  <a:outerShdw blurRad="38100" dist="12700" dir="5400000" rotWithShape="0">
                    <a:srgbClr val="000000">
                      <a:alpha val="50000"/>
                    </a:srgbClr>
                  </a:outerShdw>
                </a:effectLst>
                <a:latin typeface="+mj-lt"/>
                <a:ea typeface="+mj-ea"/>
                <a:cs typeface="+mj-cs"/>
                <a:sym typeface="Gill Sans"/>
              </a:defRPr>
            </a:pPr>
            <a:endParaRPr/>
          </a:p>
        </p:txBody>
      </p:sp>
      <p:sp>
        <p:nvSpPr>
          <p:cNvPr id="238" name="Shape 238"/>
          <p:cNvSpPr/>
          <p:nvPr/>
        </p:nvSpPr>
        <p:spPr>
          <a:xfrm>
            <a:off x="778705" y="6832600"/>
            <a:ext cx="10464801" cy="1968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ctr" defTabSz="584200">
              <a:defRPr sz="4200">
                <a:latin typeface="+mj-lt"/>
                <a:ea typeface="+mj-ea"/>
                <a:cs typeface="+mj-cs"/>
                <a:sym typeface="Gill Sans"/>
              </a:defRPr>
            </a:pPr>
            <a:r>
              <a:t>Failure here:</a:t>
            </a:r>
          </a:p>
          <a:p>
            <a:pPr algn="ctr" defTabSz="584200">
              <a:defRPr sz="4200">
                <a:latin typeface="+mj-lt"/>
                <a:ea typeface="+mj-ea"/>
                <a:cs typeface="+mj-cs"/>
                <a:sym typeface="Gill Sans"/>
              </a:defRPr>
            </a:pPr>
            <a:r>
              <a:t>Commit logged at backup</a:t>
            </a:r>
          </a:p>
          <a:p>
            <a:pPr algn="ctr" defTabSz="584200">
              <a:defRPr sz="4200">
                <a:latin typeface="+mj-lt"/>
                <a:ea typeface="+mj-ea"/>
                <a:cs typeface="+mj-cs"/>
                <a:sym typeface="Gill Sans"/>
              </a:defRPr>
            </a:pPr>
            <a:r>
              <a:t>Primary dies?  Client must check with backup</a:t>
            </a:r>
          </a:p>
        </p:txBody>
      </p:sp>
      <p:sp>
        <p:nvSpPr>
          <p:cNvPr id="239" name="Shape 239"/>
          <p:cNvSpPr/>
          <p:nvPr/>
        </p:nvSpPr>
        <p:spPr>
          <a:xfrm flipV="1">
            <a:off x="1638300" y="6350000"/>
            <a:ext cx="2691973" cy="746059"/>
          </a:xfrm>
          <a:prstGeom prst="line">
            <a:avLst/>
          </a:prstGeom>
          <a:ln w="38100">
            <a:solidFill>
              <a:srgbClr val="000000"/>
            </a:solidFill>
            <a:miter lim="400000"/>
            <a:headEnd type="stealth"/>
          </a:ln>
        </p:spPr>
        <p:txBody>
          <a:bodyPr lIns="50800" tIns="50800" rIns="50800" bIns="50800" anchor="ctr"/>
          <a:lstStyle/>
          <a:p>
            <a:endParaRPr/>
          </a:p>
        </p:txBody>
      </p:sp>
      <p:sp>
        <p:nvSpPr>
          <p:cNvPr id="240" name="Shape 240"/>
          <p:cNvSpPr/>
          <p:nvPr/>
        </p:nvSpPr>
        <p:spPr>
          <a:xfrm>
            <a:off x="2451100" y="6235700"/>
            <a:ext cx="1047750"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584200">
              <a:defRPr sz="4200">
                <a:latin typeface="+mj-lt"/>
                <a:ea typeface="+mj-ea"/>
                <a:cs typeface="+mj-cs"/>
                <a:sym typeface="Gill Sans"/>
              </a:defRPr>
            </a:lvl1pPr>
          </a:lstStyle>
          <a:p>
            <a:r>
              <a:t>OK!</a:t>
            </a:r>
          </a:p>
        </p:txBody>
      </p:sp>
      <p:sp>
        <p:nvSpPr>
          <p:cNvPr id="241" name="Shape 241"/>
          <p:cNvSpPr/>
          <p:nvPr/>
        </p:nvSpPr>
        <p:spPr>
          <a:xfrm>
            <a:off x="885217" y="8648700"/>
            <a:ext cx="954751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584200">
              <a:defRPr sz="4200">
                <a:latin typeface="+mj-lt"/>
                <a:ea typeface="+mj-ea"/>
                <a:cs typeface="+mj-cs"/>
                <a:sym typeface="Gill Sans"/>
              </a:defRPr>
            </a:lvl1pPr>
          </a:lstStyle>
          <a:p>
            <a:r>
              <a:t>(Seems like at-most-once / at-least-once... :)</a:t>
            </a:r>
          </a:p>
        </p:txBody>
      </p:sp>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Shape 243"/>
          <p:cNvSpPr>
            <a:spLocks noGrp="1"/>
          </p:cNvSpPr>
          <p:nvPr>
            <p:ph type="title"/>
          </p:nvPr>
        </p:nvSpPr>
        <p:spPr>
          <a:prstGeom prst="rect">
            <a:avLst/>
          </a:prstGeom>
        </p:spPr>
        <p:txBody>
          <a:bodyPr/>
          <a:lstStyle/>
          <a:p>
            <a:r>
              <a:t>Problems with p-b</a:t>
            </a:r>
          </a:p>
        </p:txBody>
      </p:sp>
      <p:sp>
        <p:nvSpPr>
          <p:cNvPr id="244" name="Shape 244"/>
          <p:cNvSpPr>
            <a:spLocks noGrp="1"/>
          </p:cNvSpPr>
          <p:nvPr>
            <p:ph type="body" idx="1"/>
          </p:nvPr>
        </p:nvSpPr>
        <p:spPr>
          <a:prstGeom prst="rect">
            <a:avLst/>
          </a:prstGeom>
        </p:spPr>
        <p:txBody>
          <a:bodyPr/>
          <a:lstStyle/>
          <a:p>
            <a:pPr marL="1333500"/>
            <a:r>
              <a:t>Not a great solution if you want very tight response time even when something has failed:  Must wait for failure detector</a:t>
            </a:r>
          </a:p>
          <a:p>
            <a:pPr marL="1333500"/>
            <a:r>
              <a:t>For that, </a:t>
            </a:r>
            <a:r>
              <a:rPr i="1"/>
              <a:t>quorum</a:t>
            </a:r>
            <a:r>
              <a:t> based schemes are used</a:t>
            </a:r>
          </a:p>
          <a:p>
            <a:pPr marL="1333500"/>
            <a:r>
              <a:t>As name implies, different result:</a:t>
            </a:r>
          </a:p>
          <a:p>
            <a:pPr marL="1333500"/>
            <a:r>
              <a:t>  To handle </a:t>
            </a:r>
            <a:r>
              <a:rPr i="1"/>
              <a:t>f</a:t>
            </a:r>
            <a:r>
              <a:t> failures, must have 2</a:t>
            </a:r>
            <a:r>
              <a:rPr i="1"/>
              <a:t>f</a:t>
            </a:r>
            <a:r>
              <a:t> + 1 replicas  (so that a majority is still alive)</a:t>
            </a:r>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hape 170"/>
          <p:cNvSpPr>
            <a:spLocks noGrp="1"/>
          </p:cNvSpPr>
          <p:nvPr>
            <p:ph type="title"/>
          </p:nvPr>
        </p:nvSpPr>
        <p:spPr>
          <a:prstGeom prst="rect">
            <a:avLst/>
          </a:prstGeom>
        </p:spPr>
        <p:txBody>
          <a:bodyPr/>
          <a:lstStyle/>
          <a:p>
            <a:r>
              <a:t>Simpler examples...</a:t>
            </a:r>
          </a:p>
        </p:txBody>
      </p:sp>
      <p:sp>
        <p:nvSpPr>
          <p:cNvPr id="171" name="Shape 171"/>
          <p:cNvSpPr>
            <a:spLocks noGrp="1"/>
          </p:cNvSpPr>
          <p:nvPr>
            <p:ph type="body" idx="1"/>
          </p:nvPr>
        </p:nvSpPr>
        <p:spPr>
          <a:prstGeom prst="rect">
            <a:avLst/>
          </a:prstGeom>
        </p:spPr>
        <p:txBody>
          <a:bodyPr/>
          <a:lstStyle/>
          <a:p>
            <a:pPr marL="1333500"/>
            <a:r>
              <a:rPr dirty="0"/>
              <a:t>Replicated web sites</a:t>
            </a:r>
          </a:p>
          <a:p>
            <a:pPr marL="1333500"/>
            <a:r>
              <a:rPr dirty="0"/>
              <a:t>e.g., Yahoo! or Amazon:  </a:t>
            </a:r>
          </a:p>
          <a:p>
            <a:pPr marL="1778000" lvl="1"/>
            <a:r>
              <a:rPr dirty="0"/>
              <a:t>DNS-based load balancing (DNS returns multiple IP addresses for each name)</a:t>
            </a:r>
          </a:p>
          <a:p>
            <a:pPr marL="1778000" lvl="1"/>
            <a:r>
              <a:rPr dirty="0"/>
              <a:t>Hardware load balancers put multiple machines behind each IP </a:t>
            </a:r>
            <a:r>
              <a:rPr dirty="0" smtClean="0"/>
              <a:t>address</a:t>
            </a:r>
            <a:endParaRPr dirty="0"/>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Shape 246"/>
          <p:cNvSpPr>
            <a:spLocks noGrp="1"/>
          </p:cNvSpPr>
          <p:nvPr>
            <p:ph type="title"/>
          </p:nvPr>
        </p:nvSpPr>
        <p:spPr>
          <a:prstGeom prst="rect">
            <a:avLst/>
          </a:prstGeom>
        </p:spPr>
        <p:txBody>
          <a:bodyPr/>
          <a:lstStyle/>
          <a:p>
            <a:r>
              <a:t>Paxos [Lamport]</a:t>
            </a:r>
          </a:p>
        </p:txBody>
      </p:sp>
      <p:sp>
        <p:nvSpPr>
          <p:cNvPr id="247" name="Shape 247"/>
          <p:cNvSpPr>
            <a:spLocks noGrp="1"/>
          </p:cNvSpPr>
          <p:nvPr>
            <p:ph type="body" idx="1"/>
          </p:nvPr>
        </p:nvSpPr>
        <p:spPr>
          <a:xfrm>
            <a:off x="846667" y="3090332"/>
            <a:ext cx="11531600" cy="5715000"/>
          </a:xfrm>
          <a:prstGeom prst="rect">
            <a:avLst/>
          </a:prstGeom>
        </p:spPr>
        <p:txBody>
          <a:bodyPr/>
          <a:lstStyle/>
          <a:p>
            <a:pPr>
              <a:defRPr sz="2300"/>
            </a:pPr>
            <a:r>
              <a:rPr sz="2800" dirty="0"/>
              <a:t>quorum consensus usually boils down to the Paxos algorithm.</a:t>
            </a:r>
          </a:p>
          <a:p>
            <a:pPr>
              <a:defRPr sz="2300" i="1"/>
            </a:pPr>
            <a:r>
              <a:rPr sz="2800" dirty="0"/>
              <a:t>Very</a:t>
            </a:r>
            <a:r>
              <a:rPr sz="2800" i="0" dirty="0"/>
              <a:t> useful functionality in big systems/clusters.</a:t>
            </a:r>
          </a:p>
          <a:p>
            <a:pPr>
              <a:defRPr sz="2300"/>
            </a:pPr>
            <a:r>
              <a:rPr sz="2800" dirty="0"/>
              <a:t>Some notes in advance:</a:t>
            </a:r>
          </a:p>
          <a:p>
            <a:pPr lvl="1">
              <a:defRPr sz="2300"/>
            </a:pPr>
            <a:r>
              <a:rPr sz="2800" dirty="0"/>
              <a:t>Paxos is painful to get right, particularly the corner cases.  Steal an implementation if you can.  See Yahoo’s “Zookeeper” as a starting point.</a:t>
            </a:r>
          </a:p>
          <a:p>
            <a:pPr lvl="1">
              <a:defRPr sz="2300"/>
            </a:pPr>
            <a:r>
              <a:rPr sz="2800" dirty="0"/>
              <a:t>There are lots of optimizations to make the common / no or few failures cases go faster;  if you find yourself implementing, research these.</a:t>
            </a:r>
          </a:p>
          <a:p>
            <a:pPr lvl="1">
              <a:defRPr sz="2300"/>
            </a:pPr>
            <a:r>
              <a:rPr sz="2800" dirty="0"/>
              <a:t>Paxos is </a:t>
            </a:r>
            <a:r>
              <a:rPr sz="2800" i="1" dirty="0"/>
              <a:t>expensive</a:t>
            </a:r>
            <a:r>
              <a:rPr sz="2800" dirty="0"/>
              <a:t>, as we’ll see.  Usually, used for critical, smaller bits of data and to coordinate cheaper replication techniques such as primary-backup for big bulk data.</a:t>
            </a:r>
          </a:p>
        </p:txBody>
      </p:sp>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Shape 249"/>
          <p:cNvSpPr>
            <a:spLocks noGrp="1"/>
          </p:cNvSpPr>
          <p:nvPr>
            <p:ph type="title"/>
          </p:nvPr>
        </p:nvSpPr>
        <p:spPr>
          <a:xfrm>
            <a:off x="977900" y="647700"/>
            <a:ext cx="11049000" cy="2057400"/>
          </a:xfrm>
          <a:prstGeom prst="rect">
            <a:avLst/>
          </a:prstGeom>
        </p:spPr>
        <p:txBody>
          <a:bodyPr/>
          <a:lstStyle/>
          <a:p>
            <a:r>
              <a:t>Paxos requirement</a:t>
            </a:r>
          </a:p>
        </p:txBody>
      </p:sp>
      <p:sp>
        <p:nvSpPr>
          <p:cNvPr id="250" name="Shape 250"/>
          <p:cNvSpPr>
            <a:spLocks noGrp="1"/>
          </p:cNvSpPr>
          <p:nvPr>
            <p:ph type="body" idx="1"/>
          </p:nvPr>
        </p:nvSpPr>
        <p:spPr>
          <a:xfrm>
            <a:off x="977900" y="2717800"/>
            <a:ext cx="11049000" cy="7048500"/>
          </a:xfrm>
          <a:prstGeom prst="rect">
            <a:avLst/>
          </a:prstGeom>
        </p:spPr>
        <p:txBody>
          <a:bodyPr/>
          <a:lstStyle/>
          <a:p>
            <a:pPr marL="828708" indent="-330868"/>
            <a:r>
              <a:t>Correctness (safety):</a:t>
            </a:r>
          </a:p>
          <a:p>
            <a:pPr marL="1210534" lvl="1" indent="-255494"/>
            <a:r>
              <a:t>All nodes agree on the same value</a:t>
            </a:r>
          </a:p>
          <a:p>
            <a:pPr marL="1210534" lvl="1" indent="-255494"/>
            <a:r>
              <a:t>The agreed value X has been proposed by some node</a:t>
            </a:r>
          </a:p>
          <a:p>
            <a:pPr marL="828708" indent="-330868"/>
            <a:r>
              <a:t>Fault-tolerance:</a:t>
            </a:r>
          </a:p>
          <a:p>
            <a:pPr marL="1210534" lvl="1" indent="-255494"/>
            <a:r>
              <a:t>If less than N/2 nodes fail, the rest should reach agreement </a:t>
            </a:r>
            <a:r>
              <a:rPr i="1"/>
              <a:t>eventually w.h.p</a:t>
            </a:r>
          </a:p>
          <a:p>
            <a:pPr marL="1210534" lvl="1" indent="-255494"/>
            <a:r>
              <a:t>Liveness is not </a:t>
            </a:r>
            <a:r>
              <a:rPr i="1"/>
              <a:t>guaranteed</a:t>
            </a:r>
          </a:p>
        </p:txBody>
      </p:sp>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Shape 252"/>
          <p:cNvSpPr>
            <a:spLocks noGrp="1"/>
          </p:cNvSpPr>
          <p:nvPr>
            <p:ph type="title"/>
          </p:nvPr>
        </p:nvSpPr>
        <p:spPr>
          <a:prstGeom prst="rect">
            <a:avLst/>
          </a:prstGeom>
        </p:spPr>
        <p:txBody>
          <a:bodyPr/>
          <a:lstStyle/>
          <a:p>
            <a:r>
              <a:t>Paxos: general approach</a:t>
            </a:r>
          </a:p>
        </p:txBody>
      </p:sp>
      <p:sp>
        <p:nvSpPr>
          <p:cNvPr id="253" name="Shape 253"/>
          <p:cNvSpPr>
            <a:spLocks noGrp="1"/>
          </p:cNvSpPr>
          <p:nvPr>
            <p:ph type="body" idx="1"/>
          </p:nvPr>
        </p:nvSpPr>
        <p:spPr>
          <a:xfrm>
            <a:off x="647700" y="2819400"/>
            <a:ext cx="11595100" cy="6934200"/>
          </a:xfrm>
          <a:prstGeom prst="rect">
            <a:avLst/>
          </a:prstGeom>
        </p:spPr>
        <p:txBody>
          <a:bodyPr/>
          <a:lstStyle/>
          <a:p>
            <a:pPr marL="828708" indent="-330868"/>
            <a:r>
              <a:t>Elect a replica to be the Leader</a:t>
            </a:r>
          </a:p>
          <a:p>
            <a:pPr marL="828708" indent="-330868"/>
            <a:r>
              <a:t>Leader proposes a value and solicits acceptance from others</a:t>
            </a:r>
          </a:p>
          <a:p>
            <a:pPr marL="828708" indent="-330868"/>
            <a:r>
              <a:t>If a majority ACK, the leader then broadcasts a commit message.</a:t>
            </a:r>
          </a:p>
          <a:p>
            <a:pPr marL="828708" indent="-330868"/>
            <a:endParaRPr/>
          </a:p>
          <a:p>
            <a:pPr marL="828708" indent="-330868"/>
            <a:r>
              <a:t>This process may be repeated many times, as we’ll see.</a:t>
            </a:r>
          </a:p>
        </p:txBody>
      </p:sp>
      <p:sp>
        <p:nvSpPr>
          <p:cNvPr id="254" name="Shape 254"/>
          <p:cNvSpPr/>
          <p:nvPr/>
        </p:nvSpPr>
        <p:spPr>
          <a:xfrm>
            <a:off x="1409700" y="8661400"/>
            <a:ext cx="10552477" cy="37310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marL="57799" marR="57799" defTabSz="1295400">
              <a:defRPr sz="1900">
                <a:uFill>
                  <a:solidFill>
                    <a:srgbClr val="000000"/>
                  </a:solidFill>
                </a:uFill>
                <a:latin typeface="+mn-lt"/>
                <a:ea typeface="+mn-ea"/>
                <a:cs typeface="+mn-cs"/>
                <a:sym typeface="Arial"/>
              </a:defRPr>
            </a:lvl1pPr>
          </a:lstStyle>
          <a:p>
            <a:r>
              <a:rPr dirty="0"/>
              <a:t>Paxos slides adapted from Jinyang Li, NYU;  some terminology from “Paxos Made Live” (Google)</a:t>
            </a:r>
          </a:p>
        </p:txBody>
      </p:sp>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Shape 256"/>
          <p:cNvSpPr>
            <a:spLocks noGrp="1"/>
          </p:cNvSpPr>
          <p:nvPr>
            <p:ph type="title"/>
          </p:nvPr>
        </p:nvSpPr>
        <p:spPr>
          <a:xfrm>
            <a:off x="977900" y="647700"/>
            <a:ext cx="11049000" cy="2057400"/>
          </a:xfrm>
          <a:prstGeom prst="rect">
            <a:avLst/>
          </a:prstGeom>
        </p:spPr>
        <p:txBody>
          <a:bodyPr/>
          <a:lstStyle/>
          <a:p>
            <a:r>
              <a:t>Why is agreement hard?</a:t>
            </a:r>
          </a:p>
        </p:txBody>
      </p:sp>
      <p:sp>
        <p:nvSpPr>
          <p:cNvPr id="257" name="Shape 257"/>
          <p:cNvSpPr>
            <a:spLocks noGrp="1"/>
          </p:cNvSpPr>
          <p:nvPr>
            <p:ph type="body" idx="1"/>
          </p:nvPr>
        </p:nvSpPr>
        <p:spPr>
          <a:xfrm>
            <a:off x="330200" y="2705100"/>
            <a:ext cx="12788900" cy="7048500"/>
          </a:xfrm>
          <a:prstGeom prst="rect">
            <a:avLst/>
          </a:prstGeom>
        </p:spPr>
        <p:txBody>
          <a:bodyPr/>
          <a:lstStyle/>
          <a:p>
            <a:pPr marL="783590" indent="-285750">
              <a:defRPr sz="3800"/>
            </a:pPr>
            <a:r>
              <a:t>What if &gt;1 nodes think they’re leaders simultaneously?</a:t>
            </a:r>
          </a:p>
          <a:p>
            <a:pPr marL="783590" indent="-285750">
              <a:defRPr sz="3800"/>
            </a:pPr>
            <a:r>
              <a:t>What if there is a network partition?</a:t>
            </a:r>
          </a:p>
          <a:p>
            <a:pPr marL="783590" indent="-285750">
              <a:defRPr sz="3800"/>
            </a:pPr>
            <a:r>
              <a:t>What if a leader crashes in the middle of solicitation?</a:t>
            </a:r>
          </a:p>
          <a:p>
            <a:pPr marL="783590" indent="-285750">
              <a:defRPr sz="3800"/>
            </a:pPr>
            <a:r>
              <a:t>What if a leader crashes after deciding but before broadcasting commit?</a:t>
            </a:r>
          </a:p>
          <a:p>
            <a:pPr marL="783590" indent="-285750">
              <a:defRPr sz="3800"/>
            </a:pPr>
            <a:r>
              <a:t>What if the new leader proposes different values than already committed value?</a:t>
            </a:r>
          </a:p>
        </p:txBody>
      </p:sp>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Shape 259"/>
          <p:cNvSpPr>
            <a:spLocks noGrp="1"/>
          </p:cNvSpPr>
          <p:nvPr>
            <p:ph type="title"/>
          </p:nvPr>
        </p:nvSpPr>
        <p:spPr>
          <a:prstGeom prst="rect">
            <a:avLst/>
          </a:prstGeom>
        </p:spPr>
        <p:txBody>
          <a:bodyPr/>
          <a:lstStyle/>
          <a:p>
            <a:r>
              <a:t>Basic two-phase</a:t>
            </a:r>
          </a:p>
        </p:txBody>
      </p:sp>
      <p:sp>
        <p:nvSpPr>
          <p:cNvPr id="260" name="Shape 260"/>
          <p:cNvSpPr>
            <a:spLocks noGrp="1"/>
          </p:cNvSpPr>
          <p:nvPr>
            <p:ph type="body" idx="1"/>
          </p:nvPr>
        </p:nvSpPr>
        <p:spPr>
          <a:prstGeom prst="rect">
            <a:avLst/>
          </a:prstGeom>
        </p:spPr>
        <p:txBody>
          <a:bodyPr/>
          <a:lstStyle/>
          <a:p>
            <a:pPr marL="828708" indent="-330868"/>
            <a:r>
              <a:t>Coordinator tells replicas:  “Value V”</a:t>
            </a:r>
          </a:p>
          <a:p>
            <a:pPr marL="828708" indent="-330868"/>
            <a:r>
              <a:t>Replicas ACK</a:t>
            </a:r>
          </a:p>
          <a:p>
            <a:pPr marL="828708" indent="-330868"/>
            <a:r>
              <a:t>Coordinator broadcasts “Commit!”</a:t>
            </a:r>
          </a:p>
          <a:p>
            <a:pPr marL="828708" indent="-330868"/>
            <a:endParaRPr/>
          </a:p>
          <a:p>
            <a:pPr marL="828708" indent="-330868"/>
            <a:r>
              <a:t>This isn’t enough</a:t>
            </a:r>
          </a:p>
          <a:p>
            <a:pPr marL="1210534" lvl="1" indent="-255494"/>
            <a:r>
              <a:t>What if there’s more than 1 coordinator at the same time? (let’s solve this first)</a:t>
            </a:r>
          </a:p>
          <a:p>
            <a:pPr marL="1210534" lvl="1" indent="-255494"/>
            <a:r>
              <a:t> What if some of the nodes or the coordinator fails during the communication?</a:t>
            </a:r>
          </a:p>
        </p:txBody>
      </p:sp>
      <p:sp>
        <p:nvSpPr>
          <p:cNvPr id="261" name="Shape 261"/>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34</a:t>
            </a:fld>
            <a:endParaRPr/>
          </a:p>
        </p:txBody>
      </p:sp>
    </p:spTree>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Shape 263"/>
          <p:cNvSpPr>
            <a:spLocks noGrp="1"/>
          </p:cNvSpPr>
          <p:nvPr>
            <p:ph type="title"/>
          </p:nvPr>
        </p:nvSpPr>
        <p:spPr>
          <a:prstGeom prst="rect">
            <a:avLst/>
          </a:prstGeom>
        </p:spPr>
        <p:txBody>
          <a:bodyPr/>
          <a:lstStyle/>
          <a:p>
            <a:r>
              <a:t>Combined leader election and two-phase</a:t>
            </a:r>
          </a:p>
        </p:txBody>
      </p:sp>
      <p:sp>
        <p:nvSpPr>
          <p:cNvPr id="264" name="Shape 264"/>
          <p:cNvSpPr/>
          <p:nvPr/>
        </p:nvSpPr>
        <p:spPr>
          <a:xfrm>
            <a:off x="1231900" y="4241800"/>
            <a:ext cx="1270000" cy="1270000"/>
          </a:xfrm>
          <a:prstGeom prst="ellipse">
            <a:avLst/>
          </a:prstGeom>
          <a:solidFill>
            <a:srgbClr val="3048FF"/>
          </a:solidFill>
          <a:ln>
            <a:solidFill>
              <a:srgbClr val="000000"/>
            </a:solidFill>
          </a:ln>
        </p:spPr>
        <p:txBody>
          <a:bodyPr lIns="50800" tIns="50800" rIns="50800" bIns="50800" anchor="ctr"/>
          <a:lstStyle/>
          <a:p>
            <a:pPr marL="57799" marR="57799" defTabSz="1295400">
              <a:defRPr sz="3400">
                <a:uFill>
                  <a:solidFill>
                    <a:srgbClr val="000000"/>
                  </a:solidFill>
                </a:uFill>
                <a:latin typeface="+mn-lt"/>
                <a:ea typeface="+mn-ea"/>
                <a:cs typeface="+mn-cs"/>
                <a:sym typeface="Arial"/>
              </a:defRPr>
            </a:pPr>
            <a:endParaRPr/>
          </a:p>
        </p:txBody>
      </p:sp>
      <p:sp>
        <p:nvSpPr>
          <p:cNvPr id="265" name="Shape 265"/>
          <p:cNvSpPr/>
          <p:nvPr/>
        </p:nvSpPr>
        <p:spPr>
          <a:xfrm>
            <a:off x="3657600" y="4241800"/>
            <a:ext cx="1270000" cy="1270000"/>
          </a:xfrm>
          <a:prstGeom prst="ellipse">
            <a:avLst/>
          </a:prstGeom>
          <a:solidFill>
            <a:srgbClr val="3048FF"/>
          </a:solidFill>
          <a:ln>
            <a:solidFill>
              <a:srgbClr val="000000"/>
            </a:solidFill>
          </a:ln>
        </p:spPr>
        <p:txBody>
          <a:bodyPr lIns="50800" tIns="50800" rIns="50800" bIns="50800" anchor="ctr"/>
          <a:lstStyle/>
          <a:p>
            <a:pPr marL="57799" marR="57799" defTabSz="1295400">
              <a:defRPr sz="3400">
                <a:uFill>
                  <a:solidFill>
                    <a:srgbClr val="000000"/>
                  </a:solidFill>
                </a:uFill>
                <a:latin typeface="+mn-lt"/>
                <a:ea typeface="+mn-ea"/>
                <a:cs typeface="+mn-cs"/>
                <a:sym typeface="Arial"/>
              </a:defRPr>
            </a:pPr>
            <a:endParaRPr/>
          </a:p>
        </p:txBody>
      </p:sp>
      <p:sp>
        <p:nvSpPr>
          <p:cNvPr id="266" name="Shape 266"/>
          <p:cNvSpPr/>
          <p:nvPr/>
        </p:nvSpPr>
        <p:spPr>
          <a:xfrm>
            <a:off x="6083300" y="4241800"/>
            <a:ext cx="1270000" cy="1270000"/>
          </a:xfrm>
          <a:prstGeom prst="ellipse">
            <a:avLst/>
          </a:prstGeom>
          <a:solidFill>
            <a:srgbClr val="3048FF"/>
          </a:solidFill>
          <a:ln>
            <a:solidFill>
              <a:srgbClr val="000000"/>
            </a:solidFill>
          </a:ln>
        </p:spPr>
        <p:txBody>
          <a:bodyPr lIns="50800" tIns="50800" rIns="50800" bIns="50800" anchor="ctr"/>
          <a:lstStyle/>
          <a:p>
            <a:pPr marL="57799" marR="57799" defTabSz="1295400">
              <a:defRPr sz="3400">
                <a:uFill>
                  <a:solidFill>
                    <a:srgbClr val="000000"/>
                  </a:solidFill>
                </a:uFill>
                <a:latin typeface="+mn-lt"/>
                <a:ea typeface="+mn-ea"/>
                <a:cs typeface="+mn-cs"/>
                <a:sym typeface="Arial"/>
              </a:defRPr>
            </a:pPr>
            <a:endParaRPr/>
          </a:p>
        </p:txBody>
      </p:sp>
      <p:sp>
        <p:nvSpPr>
          <p:cNvPr id="267" name="Shape 267"/>
          <p:cNvSpPr/>
          <p:nvPr/>
        </p:nvSpPr>
        <p:spPr>
          <a:xfrm>
            <a:off x="8509000" y="4241800"/>
            <a:ext cx="1270000" cy="1270000"/>
          </a:xfrm>
          <a:prstGeom prst="ellipse">
            <a:avLst/>
          </a:prstGeom>
          <a:solidFill>
            <a:srgbClr val="3048FF"/>
          </a:solidFill>
          <a:ln>
            <a:solidFill>
              <a:srgbClr val="000000"/>
            </a:solidFill>
          </a:ln>
        </p:spPr>
        <p:txBody>
          <a:bodyPr lIns="50800" tIns="50800" rIns="50800" bIns="50800" anchor="ctr"/>
          <a:lstStyle/>
          <a:p>
            <a:pPr marL="57799" marR="57799" defTabSz="1295400">
              <a:defRPr sz="3400">
                <a:uFill>
                  <a:solidFill>
                    <a:srgbClr val="000000"/>
                  </a:solidFill>
                </a:uFill>
                <a:latin typeface="+mn-lt"/>
                <a:ea typeface="+mn-ea"/>
                <a:cs typeface="+mn-cs"/>
                <a:sym typeface="Arial"/>
              </a:defRPr>
            </a:pPr>
            <a:endParaRPr/>
          </a:p>
        </p:txBody>
      </p:sp>
      <p:sp>
        <p:nvSpPr>
          <p:cNvPr id="268" name="Shape 268"/>
          <p:cNvSpPr/>
          <p:nvPr/>
        </p:nvSpPr>
        <p:spPr>
          <a:xfrm>
            <a:off x="2070100" y="3989823"/>
            <a:ext cx="1816100" cy="378978"/>
          </a:xfrm>
          <a:custGeom>
            <a:avLst/>
            <a:gdLst/>
            <a:ahLst/>
            <a:cxnLst>
              <a:cxn ang="0">
                <a:pos x="wd2" y="hd2"/>
              </a:cxn>
              <a:cxn ang="5400000">
                <a:pos x="wd2" y="hd2"/>
              </a:cxn>
              <a:cxn ang="10800000">
                <a:pos x="wd2" y="hd2"/>
              </a:cxn>
              <a:cxn ang="16200000">
                <a:pos x="wd2" y="hd2"/>
              </a:cxn>
            </a:cxnLst>
            <a:rect l="0" t="0" r="r" b="b"/>
            <a:pathLst>
              <a:path w="21600" h="12638" extrusionOk="0">
                <a:moveTo>
                  <a:pt x="0" y="9673"/>
                </a:moveTo>
                <a:cubicBezTo>
                  <a:pt x="4834" y="2050"/>
                  <a:pt x="15105" y="-8962"/>
                  <a:pt x="21600" y="12638"/>
                </a:cubicBezTo>
              </a:path>
            </a:pathLst>
          </a:custGeom>
          <a:ln w="50800">
            <a:solidFill>
              <a:srgbClr val="000000"/>
            </a:solidFill>
            <a:tailEnd type="triangle"/>
          </a:ln>
        </p:spPr>
        <p:txBody>
          <a:bodyPr lIns="50800" tIns="50800" rIns="50800" bIns="50800" anchor="ctr"/>
          <a:lstStyle/>
          <a:p>
            <a:pPr algn="ctr" defTabSz="825500">
              <a:defRPr sz="5800">
                <a:latin typeface="+mj-lt"/>
                <a:ea typeface="+mj-ea"/>
                <a:cs typeface="+mj-cs"/>
                <a:sym typeface="Gill Sans"/>
              </a:defRPr>
            </a:pPr>
            <a:endParaRPr/>
          </a:p>
        </p:txBody>
      </p:sp>
      <p:sp>
        <p:nvSpPr>
          <p:cNvPr id="269" name="Shape 269"/>
          <p:cNvSpPr/>
          <p:nvPr/>
        </p:nvSpPr>
        <p:spPr>
          <a:xfrm>
            <a:off x="2070100" y="3925192"/>
            <a:ext cx="4432300" cy="352687"/>
          </a:xfrm>
          <a:custGeom>
            <a:avLst/>
            <a:gdLst/>
            <a:ahLst/>
            <a:cxnLst>
              <a:cxn ang="0">
                <a:pos x="wd2" y="hd2"/>
              </a:cxn>
              <a:cxn ang="5400000">
                <a:pos x="wd2" y="hd2"/>
              </a:cxn>
              <a:cxn ang="10800000">
                <a:pos x="wd2" y="hd2"/>
              </a:cxn>
              <a:cxn ang="16200000">
                <a:pos x="wd2" y="hd2"/>
              </a:cxn>
            </a:cxnLst>
            <a:rect l="0" t="0" r="r" b="b"/>
            <a:pathLst>
              <a:path w="21600" h="11571" extrusionOk="0">
                <a:moveTo>
                  <a:pt x="0" y="11571"/>
                </a:moveTo>
                <a:cubicBezTo>
                  <a:pt x="1981" y="4071"/>
                  <a:pt x="18939" y="-10029"/>
                  <a:pt x="21600" y="11221"/>
                </a:cubicBezTo>
              </a:path>
            </a:pathLst>
          </a:custGeom>
          <a:ln w="50800">
            <a:solidFill>
              <a:srgbClr val="000000"/>
            </a:solidFill>
            <a:tailEnd type="triangle"/>
          </a:ln>
        </p:spPr>
        <p:txBody>
          <a:bodyPr lIns="50800" tIns="50800" rIns="50800" bIns="50800" anchor="ctr"/>
          <a:lstStyle/>
          <a:p>
            <a:pPr algn="ctr" defTabSz="825500">
              <a:defRPr sz="5800">
                <a:latin typeface="+mj-lt"/>
                <a:ea typeface="+mj-ea"/>
                <a:cs typeface="+mj-cs"/>
                <a:sym typeface="Gill Sans"/>
              </a:defRPr>
            </a:pPr>
            <a:endParaRPr/>
          </a:p>
        </p:txBody>
      </p:sp>
      <p:sp>
        <p:nvSpPr>
          <p:cNvPr id="270" name="Shape 270"/>
          <p:cNvSpPr/>
          <p:nvPr/>
        </p:nvSpPr>
        <p:spPr>
          <a:xfrm>
            <a:off x="2070100" y="3864306"/>
            <a:ext cx="6832600" cy="413573"/>
          </a:xfrm>
          <a:custGeom>
            <a:avLst/>
            <a:gdLst/>
            <a:ahLst/>
            <a:cxnLst>
              <a:cxn ang="0">
                <a:pos x="wd2" y="hd2"/>
              </a:cxn>
              <a:cxn ang="5400000">
                <a:pos x="wd2" y="hd2"/>
              </a:cxn>
              <a:cxn ang="10800000">
                <a:pos x="wd2" y="hd2"/>
              </a:cxn>
              <a:cxn ang="16200000">
                <a:pos x="wd2" y="hd2"/>
              </a:cxn>
            </a:cxnLst>
            <a:rect l="0" t="0" r="r" b="b"/>
            <a:pathLst>
              <a:path w="21600" h="11954" extrusionOk="0">
                <a:moveTo>
                  <a:pt x="0" y="11954"/>
                </a:moveTo>
                <a:cubicBezTo>
                  <a:pt x="1285" y="5346"/>
                  <a:pt x="19874" y="-9646"/>
                  <a:pt x="21600" y="9076"/>
                </a:cubicBezTo>
              </a:path>
            </a:pathLst>
          </a:custGeom>
          <a:ln w="50800">
            <a:solidFill>
              <a:srgbClr val="000000"/>
            </a:solidFill>
            <a:tailEnd type="triangle"/>
          </a:ln>
        </p:spPr>
        <p:txBody>
          <a:bodyPr lIns="50800" tIns="50800" rIns="50800" bIns="50800" anchor="ctr"/>
          <a:lstStyle/>
          <a:p>
            <a:pPr algn="ctr" defTabSz="825500">
              <a:defRPr sz="5800">
                <a:latin typeface="+mj-lt"/>
                <a:ea typeface="+mj-ea"/>
                <a:cs typeface="+mj-cs"/>
                <a:sym typeface="Gill Sans"/>
              </a:defRPr>
            </a:pPr>
            <a:endParaRPr/>
          </a:p>
        </p:txBody>
      </p:sp>
      <p:sp>
        <p:nvSpPr>
          <p:cNvPr id="271" name="Shape 271"/>
          <p:cNvSpPr/>
          <p:nvPr/>
        </p:nvSpPr>
        <p:spPr>
          <a:xfrm>
            <a:off x="1524000" y="5651500"/>
            <a:ext cx="7137400" cy="584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marL="57799" marR="57799" defTabSz="1295400">
              <a:defRPr sz="3400">
                <a:uFill>
                  <a:solidFill>
                    <a:srgbClr val="000000"/>
                  </a:solidFill>
                </a:uFill>
                <a:latin typeface="+mn-lt"/>
                <a:ea typeface="+mn-ea"/>
                <a:cs typeface="+mn-cs"/>
                <a:sym typeface="Arial"/>
              </a:defRPr>
            </a:lvl1pPr>
          </a:lstStyle>
          <a:p>
            <a:r>
              <a:t>Prepare(N) -- dude, I’m the master</a:t>
            </a:r>
          </a:p>
        </p:txBody>
      </p:sp>
      <p:sp>
        <p:nvSpPr>
          <p:cNvPr id="272" name="Shape 272"/>
          <p:cNvSpPr/>
          <p:nvPr/>
        </p:nvSpPr>
        <p:spPr>
          <a:xfrm>
            <a:off x="1549400" y="6388100"/>
            <a:ext cx="10756900" cy="8929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57799" marR="57799" defTabSz="1295400">
              <a:defRPr sz="3400">
                <a:uFill>
                  <a:solidFill>
                    <a:srgbClr val="000000"/>
                  </a:solidFill>
                </a:uFill>
                <a:latin typeface="+mn-lt"/>
                <a:ea typeface="+mn-ea"/>
                <a:cs typeface="+mn-cs"/>
                <a:sym typeface="Arial"/>
              </a:defRPr>
            </a:pPr>
            <a:r>
              <a:t>if N &gt;= hN,  Promise(N) -- </a:t>
            </a:r>
            <a:r>
              <a:rPr sz="2100"/>
              <a:t>ok, you’re the boss.  (I haven’t seen anyone with a higher N)</a:t>
            </a:r>
          </a:p>
        </p:txBody>
      </p:sp>
      <p:sp>
        <p:nvSpPr>
          <p:cNvPr id="273" name="Shape 273"/>
          <p:cNvSpPr/>
          <p:nvPr/>
        </p:nvSpPr>
        <p:spPr>
          <a:xfrm>
            <a:off x="1447800" y="7416800"/>
            <a:ext cx="11049000" cy="1079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marL="57799" marR="57799" defTabSz="1295400">
              <a:defRPr sz="3400">
                <a:uFill>
                  <a:solidFill>
                    <a:srgbClr val="000000"/>
                  </a:solidFill>
                </a:uFill>
                <a:latin typeface="+mn-lt"/>
                <a:ea typeface="+mn-ea"/>
                <a:cs typeface="+mn-cs"/>
                <a:sym typeface="Arial"/>
              </a:defRPr>
            </a:lvl1pPr>
          </a:lstStyle>
          <a:p>
            <a:r>
              <a:t>if majority promised: Accept(V, N)  --  please agree on the value V</a:t>
            </a:r>
          </a:p>
        </p:txBody>
      </p:sp>
      <p:sp>
        <p:nvSpPr>
          <p:cNvPr id="274" name="Shape 274"/>
          <p:cNvSpPr/>
          <p:nvPr/>
        </p:nvSpPr>
        <p:spPr>
          <a:xfrm>
            <a:off x="1447800" y="8521700"/>
            <a:ext cx="11049000" cy="1079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57799" marR="57799" defTabSz="1295400">
              <a:defRPr sz="3400">
                <a:uFill>
                  <a:solidFill>
                    <a:srgbClr val="000000"/>
                  </a:solidFill>
                </a:uFill>
                <a:latin typeface="+mn-lt"/>
                <a:ea typeface="+mn-ea"/>
                <a:cs typeface="+mn-cs"/>
                <a:sym typeface="Arial"/>
              </a:defRPr>
            </a:pPr>
            <a:r>
              <a:t>if N &gt;= nH,   ACK(V, N)  -- Ok!</a:t>
            </a:r>
          </a:p>
          <a:p>
            <a:pPr marL="57799" marR="57799" defTabSz="1295400">
              <a:defRPr sz="3400">
                <a:uFill>
                  <a:solidFill>
                    <a:srgbClr val="000000"/>
                  </a:solidFill>
                </a:uFill>
                <a:latin typeface="+mn-lt"/>
                <a:ea typeface="+mn-ea"/>
                <a:cs typeface="+mn-cs"/>
                <a:sym typeface="Arial"/>
              </a:defRPr>
            </a:pPr>
            <a:r>
              <a:t>if majority ACK:  Commit(V)</a:t>
            </a:r>
          </a:p>
        </p:txBody>
      </p:sp>
      <p:sp>
        <p:nvSpPr>
          <p:cNvPr id="275" name="Shape 275"/>
          <p:cNvSpPr/>
          <p:nvPr/>
        </p:nvSpPr>
        <p:spPr>
          <a:xfrm>
            <a:off x="10909300" y="4241800"/>
            <a:ext cx="1270000" cy="1270000"/>
          </a:xfrm>
          <a:prstGeom prst="ellipse">
            <a:avLst/>
          </a:prstGeom>
          <a:solidFill>
            <a:srgbClr val="3048FF"/>
          </a:solidFill>
          <a:ln>
            <a:solidFill>
              <a:srgbClr val="000000"/>
            </a:solidFill>
          </a:ln>
        </p:spPr>
        <p:txBody>
          <a:bodyPr lIns="50800" tIns="50800" rIns="50800" bIns="50800" anchor="ctr"/>
          <a:lstStyle/>
          <a:p>
            <a:pPr marL="57799" marR="57799" defTabSz="1295400">
              <a:defRPr sz="3400">
                <a:uFill>
                  <a:solidFill>
                    <a:srgbClr val="000000"/>
                  </a:solidFill>
                </a:uFill>
                <a:latin typeface="+mn-lt"/>
                <a:ea typeface="+mn-ea"/>
                <a:cs typeface="+mn-cs"/>
                <a:sym typeface="Arial"/>
              </a:defRPr>
            </a:pPr>
            <a:endParaRPr/>
          </a:p>
        </p:txBody>
      </p:sp>
      <p:sp>
        <p:nvSpPr>
          <p:cNvPr id="276" name="Shape 276"/>
          <p:cNvSpPr/>
          <p:nvPr/>
        </p:nvSpPr>
        <p:spPr>
          <a:xfrm>
            <a:off x="2070100" y="3923996"/>
            <a:ext cx="9080500" cy="350376"/>
          </a:xfrm>
          <a:custGeom>
            <a:avLst/>
            <a:gdLst/>
            <a:ahLst/>
            <a:cxnLst>
              <a:cxn ang="0">
                <a:pos x="wd2" y="hd2"/>
              </a:cxn>
              <a:cxn ang="5400000">
                <a:pos x="wd2" y="hd2"/>
              </a:cxn>
              <a:cxn ang="10800000">
                <a:pos x="wd2" y="hd2"/>
              </a:cxn>
              <a:cxn ang="16200000">
                <a:pos x="wd2" y="hd2"/>
              </a:cxn>
            </a:cxnLst>
            <a:rect l="0" t="0" r="r" b="b"/>
            <a:pathLst>
              <a:path w="21600" h="11557" extrusionOk="0">
                <a:moveTo>
                  <a:pt x="0" y="11557"/>
                </a:moveTo>
                <a:cubicBezTo>
                  <a:pt x="967" y="4017"/>
                  <a:pt x="20301" y="-10043"/>
                  <a:pt x="21600" y="11320"/>
                </a:cubicBezTo>
              </a:path>
            </a:pathLst>
          </a:custGeom>
          <a:ln w="50800">
            <a:solidFill>
              <a:srgbClr val="000000"/>
            </a:solidFill>
            <a:tailEnd type="triangle"/>
          </a:ln>
        </p:spPr>
        <p:txBody>
          <a:bodyPr lIns="50800" tIns="50800" rIns="50800" bIns="50800" anchor="ctr"/>
          <a:lstStyle/>
          <a:p>
            <a:pPr algn="ctr" defTabSz="825500">
              <a:defRPr sz="5800">
                <a:latin typeface="+mj-lt"/>
                <a:ea typeface="+mj-ea"/>
                <a:cs typeface="+mj-cs"/>
                <a:sym typeface="Gill Sans"/>
              </a:defRPr>
            </a:pPr>
            <a:endParaRPr/>
          </a:p>
        </p:txBody>
      </p:sp>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Shape 278"/>
          <p:cNvSpPr>
            <a:spLocks noGrp="1"/>
          </p:cNvSpPr>
          <p:nvPr>
            <p:ph type="title"/>
          </p:nvPr>
        </p:nvSpPr>
        <p:spPr>
          <a:prstGeom prst="rect">
            <a:avLst/>
          </a:prstGeom>
        </p:spPr>
        <p:txBody>
          <a:bodyPr/>
          <a:lstStyle/>
          <a:p>
            <a:r>
              <a:t>Multiple coordinators</a:t>
            </a:r>
          </a:p>
        </p:txBody>
      </p:sp>
      <p:sp>
        <p:nvSpPr>
          <p:cNvPr id="279" name="Shape 279"/>
          <p:cNvSpPr>
            <a:spLocks noGrp="1"/>
          </p:cNvSpPr>
          <p:nvPr>
            <p:ph type="body" idx="1"/>
          </p:nvPr>
        </p:nvSpPr>
        <p:spPr>
          <a:prstGeom prst="rect">
            <a:avLst/>
          </a:prstGeom>
        </p:spPr>
        <p:txBody>
          <a:bodyPr/>
          <a:lstStyle/>
          <a:p>
            <a:pPr>
              <a:defRPr sz="2900"/>
            </a:pPr>
            <a:r>
              <a:t>The value N is basically a lamport clock.</a:t>
            </a:r>
          </a:p>
          <a:p>
            <a:pPr>
              <a:defRPr sz="2900"/>
            </a:pPr>
            <a:r>
              <a:t>Nodes that want to be the leader generate an N higher than any they’ve seen before</a:t>
            </a:r>
          </a:p>
          <a:p>
            <a:pPr>
              <a:defRPr sz="2900"/>
            </a:pPr>
            <a:r>
              <a:t>If you get NACK’d on the propose, back off for a while - someone else is trying to be leader</a:t>
            </a:r>
          </a:p>
          <a:p>
            <a:pPr>
              <a:defRPr sz="2900"/>
            </a:pPr>
            <a:r>
              <a:t>Have to check N at later steps, too, e.g.:</a:t>
            </a:r>
          </a:p>
          <a:p>
            <a:pPr>
              <a:defRPr sz="2900"/>
            </a:pPr>
            <a:r>
              <a:t>L1:  N = 5 --&gt; propose --&gt; promise</a:t>
            </a:r>
          </a:p>
          <a:p>
            <a:pPr>
              <a:defRPr sz="2900"/>
            </a:pPr>
            <a:r>
              <a:t>L2:  N = 6 --&gt; propose --&gt; promise</a:t>
            </a:r>
          </a:p>
          <a:p>
            <a:pPr>
              <a:defRPr sz="2900"/>
            </a:pPr>
            <a:r>
              <a:t>L1:  N = 5 --&gt; accept(V1, ...)</a:t>
            </a:r>
          </a:p>
          <a:p>
            <a:pPr>
              <a:defRPr sz="2900"/>
            </a:pPr>
            <a:r>
              <a:t>Replicas:  NACK!  Someone beat you to it.</a:t>
            </a:r>
          </a:p>
          <a:p>
            <a:pPr>
              <a:defRPr sz="2900"/>
            </a:pPr>
            <a:r>
              <a:t>L2:  N = 6 --&gt; accept(V2, ...)</a:t>
            </a:r>
          </a:p>
          <a:p>
            <a:pPr>
              <a:defRPr sz="2900"/>
            </a:pPr>
            <a:r>
              <a:t>Replicas:  Ok!</a:t>
            </a:r>
          </a:p>
        </p:txBody>
      </p:sp>
      <p:sp>
        <p:nvSpPr>
          <p:cNvPr id="280" name="Shape 280"/>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36</a:t>
            </a:fld>
            <a:endParaRPr/>
          </a:p>
        </p:txBody>
      </p:sp>
    </p:spTree>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Shape 282"/>
          <p:cNvSpPr>
            <a:spLocks noGrp="1"/>
          </p:cNvSpPr>
          <p:nvPr>
            <p:ph type="title"/>
          </p:nvPr>
        </p:nvSpPr>
        <p:spPr>
          <a:prstGeom prst="rect">
            <a:avLst/>
          </a:prstGeom>
        </p:spPr>
        <p:txBody>
          <a:bodyPr/>
          <a:lstStyle/>
          <a:p>
            <a:r>
              <a:t>But...</a:t>
            </a:r>
          </a:p>
        </p:txBody>
      </p:sp>
      <p:sp>
        <p:nvSpPr>
          <p:cNvPr id="283" name="Shape 283"/>
          <p:cNvSpPr>
            <a:spLocks noGrp="1"/>
          </p:cNvSpPr>
          <p:nvPr>
            <p:ph type="body" idx="1"/>
          </p:nvPr>
        </p:nvSpPr>
        <p:spPr>
          <a:prstGeom prst="rect">
            <a:avLst/>
          </a:prstGeom>
        </p:spPr>
        <p:txBody>
          <a:bodyPr/>
          <a:lstStyle/>
          <a:p>
            <a:pPr marL="828708" indent="-330868"/>
            <a:r>
              <a:t>What happens if there’s a failure?  Let’s say the coordinator crashes before sending the commit message</a:t>
            </a:r>
          </a:p>
          <a:p>
            <a:pPr marL="828708" indent="-330868"/>
            <a:r>
              <a:t>Or only one or two of the replicas received it</a:t>
            </a:r>
          </a:p>
        </p:txBody>
      </p:sp>
      <p:sp>
        <p:nvSpPr>
          <p:cNvPr id="284" name="Shape 284"/>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37</a:t>
            </a:fld>
            <a:endParaRPr/>
          </a:p>
        </p:txBody>
      </p:sp>
    </p:spTree>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Shape 286"/>
          <p:cNvSpPr>
            <a:spLocks noGrp="1"/>
          </p:cNvSpPr>
          <p:nvPr>
            <p:ph type="title"/>
          </p:nvPr>
        </p:nvSpPr>
        <p:spPr>
          <a:prstGeom prst="rect">
            <a:avLst/>
          </a:prstGeom>
        </p:spPr>
        <p:txBody>
          <a:bodyPr/>
          <a:lstStyle/>
          <a:p>
            <a:r>
              <a:t>Paxos solution</a:t>
            </a:r>
          </a:p>
        </p:txBody>
      </p:sp>
      <p:sp>
        <p:nvSpPr>
          <p:cNvPr id="287" name="Shape 287"/>
          <p:cNvSpPr>
            <a:spLocks noGrp="1"/>
          </p:cNvSpPr>
          <p:nvPr>
            <p:ph type="body" idx="1"/>
          </p:nvPr>
        </p:nvSpPr>
        <p:spPr>
          <a:prstGeom prst="rect">
            <a:avLst/>
          </a:prstGeom>
        </p:spPr>
        <p:txBody>
          <a:bodyPr/>
          <a:lstStyle/>
          <a:p>
            <a:pPr marL="828708" indent="-330868"/>
            <a:r>
              <a:t>Proposals are ordered by proposal # </a:t>
            </a:r>
          </a:p>
          <a:p>
            <a:pPr marL="828708" indent="-330868"/>
            <a:r>
              <a:t>Each acceptor may accept multiple proposals</a:t>
            </a:r>
          </a:p>
          <a:p>
            <a:pPr marL="1210534" lvl="1" indent="-255494"/>
            <a:r>
              <a:t>If a proposal with value v is chosen, all higher proposals must have value v</a:t>
            </a:r>
          </a:p>
        </p:txBody>
      </p:sp>
    </p:spTree>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Shape 289"/>
          <p:cNvSpPr>
            <a:spLocks noGrp="1"/>
          </p:cNvSpPr>
          <p:nvPr>
            <p:ph type="title"/>
          </p:nvPr>
        </p:nvSpPr>
        <p:spPr>
          <a:prstGeom prst="rect">
            <a:avLst/>
          </a:prstGeom>
        </p:spPr>
        <p:txBody>
          <a:bodyPr/>
          <a:lstStyle/>
          <a:p>
            <a:r>
              <a:t>Paxos operation: node state</a:t>
            </a:r>
          </a:p>
        </p:txBody>
      </p:sp>
      <p:sp>
        <p:nvSpPr>
          <p:cNvPr id="290" name="Shape 290"/>
          <p:cNvSpPr>
            <a:spLocks noGrp="1"/>
          </p:cNvSpPr>
          <p:nvPr>
            <p:ph type="body" idx="1"/>
          </p:nvPr>
        </p:nvSpPr>
        <p:spPr>
          <a:prstGeom prst="rect">
            <a:avLst/>
          </a:prstGeom>
        </p:spPr>
        <p:txBody>
          <a:bodyPr/>
          <a:lstStyle/>
          <a:p>
            <a:pPr marL="828708" indent="-330868"/>
            <a:r>
              <a:t>Each node maintains:</a:t>
            </a:r>
          </a:p>
          <a:p>
            <a:pPr marL="1210534" lvl="1" indent="-255494"/>
            <a:r>
              <a:t>n</a:t>
            </a:r>
            <a:r>
              <a:rPr sz="2800"/>
              <a:t>a</a:t>
            </a:r>
            <a:r>
              <a:t>, v</a:t>
            </a:r>
            <a:r>
              <a:rPr sz="2800"/>
              <a:t>a</a:t>
            </a:r>
            <a:r>
              <a:t>: highest proposal # and its corresponding accepted value </a:t>
            </a:r>
          </a:p>
          <a:p>
            <a:pPr marL="1210534" lvl="1" indent="-255494"/>
            <a:r>
              <a:t>n</a:t>
            </a:r>
            <a:r>
              <a:rPr sz="2800"/>
              <a:t>h</a:t>
            </a:r>
            <a:r>
              <a:t>: highest proposal # seen</a:t>
            </a:r>
          </a:p>
          <a:p>
            <a:pPr marL="1210534" lvl="1" indent="-255494"/>
            <a:r>
              <a:t>my</a:t>
            </a:r>
            <a:r>
              <a:rPr sz="2400"/>
              <a:t>n: </a:t>
            </a:r>
            <a:r>
              <a:t>my proposal # in current Paxos</a:t>
            </a: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Shape 173"/>
          <p:cNvSpPr>
            <a:spLocks noGrp="1"/>
          </p:cNvSpPr>
          <p:nvPr>
            <p:ph type="title"/>
          </p:nvPr>
        </p:nvSpPr>
        <p:spPr>
          <a:prstGeom prst="rect">
            <a:avLst/>
          </a:prstGeom>
        </p:spPr>
        <p:txBody>
          <a:bodyPr/>
          <a:lstStyle/>
          <a:p>
            <a:pPr>
              <a:defRPr i="1"/>
            </a:pPr>
            <a:r>
              <a:t>Read-only</a:t>
            </a:r>
            <a:r>
              <a:rPr i="0"/>
              <a:t> content</a:t>
            </a:r>
          </a:p>
        </p:txBody>
      </p:sp>
      <p:sp>
        <p:nvSpPr>
          <p:cNvPr id="174" name="Shape 174"/>
          <p:cNvSpPr>
            <a:spLocks noGrp="1"/>
          </p:cNvSpPr>
          <p:nvPr>
            <p:ph type="body" idx="1"/>
          </p:nvPr>
        </p:nvSpPr>
        <p:spPr>
          <a:prstGeom prst="rect">
            <a:avLst/>
          </a:prstGeom>
        </p:spPr>
        <p:txBody>
          <a:bodyPr/>
          <a:lstStyle/>
          <a:p>
            <a:pPr>
              <a:defRPr sz="3400"/>
            </a:pPr>
            <a:r>
              <a:rPr dirty="0"/>
              <a:t>Easy to replicate - just make multiple copies of it.</a:t>
            </a:r>
          </a:p>
          <a:p>
            <a:pPr lvl="1">
              <a:defRPr sz="3400"/>
            </a:pPr>
            <a:r>
              <a:rPr dirty="0"/>
              <a:t>Performance boost:  Get to use multiple servers to handle the load;</a:t>
            </a:r>
          </a:p>
          <a:p>
            <a:pPr lvl="1">
              <a:defRPr sz="3400"/>
            </a:pPr>
            <a:r>
              <a:rPr dirty="0"/>
              <a:t>Perf boost 2:  Locality.  We’ll see this later when we discuss CDNs, can often direct client to a replica </a:t>
            </a:r>
            <a:r>
              <a:rPr i="1" dirty="0"/>
              <a:t>near</a:t>
            </a:r>
            <a:r>
              <a:rPr dirty="0"/>
              <a:t> it</a:t>
            </a:r>
          </a:p>
          <a:p>
            <a:pPr lvl="1">
              <a:defRPr sz="3400"/>
            </a:pPr>
            <a:r>
              <a:rPr dirty="0"/>
              <a:t>Availability boost:  Can fail-over (done at both DNS level -- slower, because clients cache DNS answers -- and at front-end hardware level)</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Shape 292"/>
          <p:cNvSpPr>
            <a:spLocks noGrp="1"/>
          </p:cNvSpPr>
          <p:nvPr>
            <p:ph type="title"/>
          </p:nvPr>
        </p:nvSpPr>
        <p:spPr>
          <a:prstGeom prst="rect">
            <a:avLst/>
          </a:prstGeom>
        </p:spPr>
        <p:txBody>
          <a:bodyPr/>
          <a:lstStyle/>
          <a:p>
            <a:r>
              <a:t>Paxos operation: 3-phase protocol</a:t>
            </a:r>
          </a:p>
        </p:txBody>
      </p:sp>
      <p:sp>
        <p:nvSpPr>
          <p:cNvPr id="293" name="Shape 293"/>
          <p:cNvSpPr>
            <a:spLocks noGrp="1"/>
          </p:cNvSpPr>
          <p:nvPr>
            <p:ph type="body" idx="1"/>
          </p:nvPr>
        </p:nvSpPr>
        <p:spPr>
          <a:prstGeom prst="rect">
            <a:avLst/>
          </a:prstGeom>
        </p:spPr>
        <p:txBody>
          <a:bodyPr/>
          <a:lstStyle/>
          <a:p>
            <a:pPr marL="783590" indent="-285750">
              <a:defRPr sz="3800"/>
            </a:pPr>
            <a:r>
              <a:rPr dirty="0"/>
              <a:t>Phase 1 (Prepare)</a:t>
            </a:r>
          </a:p>
          <a:p>
            <a:pPr marL="1183639" lvl="1" indent="-228600">
              <a:defRPr sz="3400"/>
            </a:pPr>
            <a:r>
              <a:rPr dirty="0"/>
              <a:t>A node decides to be leader (and propose)</a:t>
            </a:r>
          </a:p>
          <a:p>
            <a:pPr marL="1183639" lvl="1" indent="-228600"/>
            <a:r>
              <a:rPr sz="3400" dirty="0"/>
              <a:t>Leader </a:t>
            </a:r>
            <a:r>
              <a:rPr sz="3400" dirty="0" smtClean="0"/>
              <a:t>choose</a:t>
            </a:r>
            <a:r>
              <a:rPr lang="en-US" sz="3400" dirty="0" smtClean="0"/>
              <a:t>s</a:t>
            </a:r>
            <a:r>
              <a:rPr sz="3400" dirty="0" smtClean="0"/>
              <a:t> </a:t>
            </a:r>
            <a:r>
              <a:rPr sz="3400" dirty="0"/>
              <a:t>my</a:t>
            </a:r>
            <a:r>
              <a:rPr sz="2200" dirty="0"/>
              <a:t>n</a:t>
            </a:r>
            <a:r>
              <a:rPr sz="3400" dirty="0"/>
              <a:t> &gt; n</a:t>
            </a:r>
            <a:r>
              <a:rPr sz="2200" dirty="0"/>
              <a:t>h</a:t>
            </a:r>
            <a:r>
              <a:rPr sz="3400" dirty="0"/>
              <a:t> </a:t>
            </a:r>
          </a:p>
          <a:p>
            <a:pPr marL="1183639" lvl="1" indent="-228600"/>
            <a:r>
              <a:rPr sz="3400" dirty="0"/>
              <a:t>Leader sends &lt;prepare, my</a:t>
            </a:r>
            <a:r>
              <a:rPr sz="2200" dirty="0"/>
              <a:t>n</a:t>
            </a:r>
            <a:r>
              <a:rPr sz="3400" dirty="0"/>
              <a:t>&gt;</a:t>
            </a:r>
            <a:r>
              <a:rPr sz="2400" dirty="0"/>
              <a:t> </a:t>
            </a:r>
            <a:r>
              <a:rPr sz="3400" dirty="0"/>
              <a:t>to all nodes</a:t>
            </a:r>
          </a:p>
          <a:p>
            <a:pPr marL="1183639" lvl="1" indent="-228600"/>
            <a:r>
              <a:rPr sz="3400" dirty="0"/>
              <a:t>Upon receiving &lt;prepare, n&gt;</a:t>
            </a:r>
            <a:r>
              <a:rPr sz="2400" dirty="0"/>
              <a:t> </a:t>
            </a:r>
          </a:p>
          <a:p>
            <a:pPr marL="1683398" lvl="2" indent="-325119">
              <a:buClr>
                <a:srgbClr val="000000"/>
              </a:buClr>
              <a:buSzTx/>
              <a:buFont typeface="Arial"/>
              <a:buNone/>
            </a:pPr>
            <a:r>
              <a:rPr sz="2800" dirty="0"/>
              <a:t>If n &lt; n</a:t>
            </a:r>
            <a:r>
              <a:rPr sz="2200" dirty="0"/>
              <a:t>h</a:t>
            </a:r>
            <a:r>
              <a:rPr sz="2800" dirty="0"/>
              <a:t> </a:t>
            </a:r>
          </a:p>
          <a:p>
            <a:pPr marL="1683398" lvl="2" indent="-325119">
              <a:buClr>
                <a:srgbClr val="000000"/>
              </a:buClr>
              <a:buSzTx/>
              <a:buFont typeface="Arial"/>
              <a:buNone/>
            </a:pPr>
            <a:r>
              <a:rPr sz="2800" dirty="0"/>
              <a:t>    reply &lt;prepare-reject&gt;</a:t>
            </a:r>
          </a:p>
          <a:p>
            <a:pPr marL="1683398" lvl="2" indent="-325119">
              <a:buClr>
                <a:srgbClr val="000000"/>
              </a:buClr>
              <a:buSzTx/>
              <a:buFont typeface="Arial"/>
              <a:buNone/>
            </a:pPr>
            <a:r>
              <a:rPr sz="2800" dirty="0"/>
              <a:t>Else</a:t>
            </a:r>
          </a:p>
          <a:p>
            <a:pPr marL="1683398" lvl="2" indent="-325119">
              <a:buClr>
                <a:srgbClr val="000000"/>
              </a:buClr>
              <a:buSzTx/>
              <a:buFont typeface="Arial"/>
              <a:buNone/>
            </a:pPr>
            <a:r>
              <a:rPr sz="2800" dirty="0"/>
              <a:t>    n</a:t>
            </a:r>
            <a:r>
              <a:rPr sz="2200" dirty="0"/>
              <a:t>h</a:t>
            </a:r>
            <a:r>
              <a:rPr sz="2800" dirty="0"/>
              <a:t> = n</a:t>
            </a:r>
          </a:p>
          <a:p>
            <a:pPr marL="1683398" lvl="2" indent="-325119">
              <a:buClr>
                <a:srgbClr val="000000"/>
              </a:buClr>
              <a:buSzTx/>
              <a:buFont typeface="Arial"/>
              <a:buNone/>
            </a:pPr>
            <a:r>
              <a:rPr sz="2800" dirty="0"/>
              <a:t>    reply &lt;prepare-ok, n</a:t>
            </a:r>
            <a:r>
              <a:rPr sz="2200" dirty="0"/>
              <a:t>a</a:t>
            </a:r>
            <a:r>
              <a:rPr sz="2800" dirty="0"/>
              <a:t>,v</a:t>
            </a:r>
            <a:r>
              <a:rPr sz="1800" dirty="0"/>
              <a:t>a</a:t>
            </a:r>
            <a:r>
              <a:rPr sz="2800" dirty="0"/>
              <a:t>&gt;</a:t>
            </a:r>
          </a:p>
        </p:txBody>
      </p:sp>
      <p:grpSp>
        <p:nvGrpSpPr>
          <p:cNvPr id="296" name="Group 296"/>
          <p:cNvGrpSpPr/>
          <p:nvPr/>
        </p:nvGrpSpPr>
        <p:grpSpPr>
          <a:xfrm>
            <a:off x="3933109" y="6934200"/>
            <a:ext cx="6687478" cy="1193800"/>
            <a:chOff x="0" y="0"/>
            <a:chExt cx="6687477" cy="1193800"/>
          </a:xfrm>
        </p:grpSpPr>
        <p:sp>
          <p:nvSpPr>
            <p:cNvPr id="294" name="Shape 294"/>
            <p:cNvSpPr/>
            <p:nvPr/>
          </p:nvSpPr>
          <p:spPr>
            <a:xfrm>
              <a:off x="0" y="0"/>
              <a:ext cx="6687478" cy="1193800"/>
            </a:xfrm>
            <a:custGeom>
              <a:avLst/>
              <a:gdLst/>
              <a:ahLst/>
              <a:cxnLst>
                <a:cxn ang="0">
                  <a:pos x="wd2" y="hd2"/>
                </a:cxn>
                <a:cxn ang="5400000">
                  <a:pos x="wd2" y="hd2"/>
                </a:cxn>
                <a:cxn ang="10800000">
                  <a:pos x="wd2" y="hd2"/>
                </a:cxn>
                <a:cxn ang="16200000">
                  <a:pos x="wd2" y="hd2"/>
                </a:cxn>
              </a:cxnLst>
              <a:rect l="0" t="0" r="r" b="b"/>
              <a:pathLst>
                <a:path w="21600" h="21600" extrusionOk="0">
                  <a:moveTo>
                    <a:pt x="8299" y="0"/>
                  </a:moveTo>
                  <a:lnTo>
                    <a:pt x="8299" y="12600"/>
                  </a:lnTo>
                  <a:lnTo>
                    <a:pt x="0" y="15750"/>
                  </a:lnTo>
                  <a:lnTo>
                    <a:pt x="8299" y="18000"/>
                  </a:lnTo>
                  <a:lnTo>
                    <a:pt x="8299" y="21600"/>
                  </a:lnTo>
                  <a:lnTo>
                    <a:pt x="10515" y="21600"/>
                  </a:lnTo>
                  <a:lnTo>
                    <a:pt x="10515" y="21600"/>
                  </a:lnTo>
                  <a:lnTo>
                    <a:pt x="13841" y="21600"/>
                  </a:lnTo>
                  <a:lnTo>
                    <a:pt x="21600" y="21600"/>
                  </a:lnTo>
                  <a:lnTo>
                    <a:pt x="21600" y="18000"/>
                  </a:lnTo>
                  <a:lnTo>
                    <a:pt x="21600" y="12600"/>
                  </a:lnTo>
                  <a:lnTo>
                    <a:pt x="21600" y="12600"/>
                  </a:lnTo>
                  <a:lnTo>
                    <a:pt x="21600" y="0"/>
                  </a:lnTo>
                  <a:lnTo>
                    <a:pt x="13841" y="0"/>
                  </a:lnTo>
                  <a:lnTo>
                    <a:pt x="10515" y="0"/>
                  </a:lnTo>
                  <a:lnTo>
                    <a:pt x="10515" y="0"/>
                  </a:lnTo>
                  <a:close/>
                </a:path>
              </a:pathLst>
            </a:custGeom>
            <a:solidFill>
              <a:srgbClr val="FFFDA9"/>
            </a:solidFill>
            <a:ln w="12700" cap="flat">
              <a:noFill/>
              <a:miter lim="400000"/>
            </a:ln>
            <a:effectLst/>
          </p:spPr>
          <p:txBody>
            <a:bodyPr wrap="square" lIns="50800" tIns="50800" rIns="50800" bIns="50800" numCol="1" anchor="ctr">
              <a:noAutofit/>
            </a:bodyPr>
            <a:lstStyle/>
            <a:p>
              <a:pPr marL="57799" marR="57799" defTabSz="1295400">
                <a:defRPr sz="3400">
                  <a:uFill>
                    <a:solidFill>
                      <a:srgbClr val="000000"/>
                    </a:solidFill>
                  </a:uFill>
                  <a:latin typeface="+mn-lt"/>
                  <a:ea typeface="+mn-ea"/>
                  <a:cs typeface="+mn-cs"/>
                  <a:sym typeface="Arial"/>
                </a:defRPr>
              </a:pPr>
              <a:endParaRPr/>
            </a:p>
          </p:txBody>
        </p:sp>
        <p:sp>
          <p:nvSpPr>
            <p:cNvPr id="295" name="Shape 295"/>
            <p:cNvSpPr/>
            <p:nvPr/>
          </p:nvSpPr>
          <p:spPr>
            <a:xfrm>
              <a:off x="2788841" y="198308"/>
              <a:ext cx="3679086" cy="80282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marL="57799" marR="57799" algn="ctr" defTabSz="1295400">
                <a:buClr>
                  <a:srgbClr val="000000"/>
                </a:buClr>
                <a:buFont typeface="Arial"/>
                <a:defRPr sz="2400">
                  <a:uFill>
                    <a:solidFill>
                      <a:srgbClr val="000000"/>
                    </a:solidFill>
                  </a:uFill>
                  <a:latin typeface="+mn-lt"/>
                  <a:ea typeface="+mn-ea"/>
                  <a:cs typeface="+mn-cs"/>
                  <a:sym typeface="Arial"/>
                </a:defRPr>
              </a:pPr>
              <a:r>
                <a:t>This node will not accept </a:t>
              </a:r>
            </a:p>
            <a:p>
              <a:pPr marL="57799" marR="57799" algn="ctr" defTabSz="1295400">
                <a:buClr>
                  <a:srgbClr val="000000"/>
                </a:buClr>
                <a:buFont typeface="Arial"/>
                <a:defRPr sz="2400">
                  <a:uFill>
                    <a:solidFill>
                      <a:srgbClr val="000000"/>
                    </a:solidFill>
                  </a:uFill>
                  <a:latin typeface="+mn-lt"/>
                  <a:ea typeface="+mn-ea"/>
                  <a:cs typeface="+mn-cs"/>
                  <a:sym typeface="Arial"/>
                </a:defRPr>
              </a:pPr>
              <a:r>
                <a:t>any proposal lower than n</a:t>
              </a:r>
            </a:p>
          </p:txBody>
        </p:sp>
      </p:grpSp>
      <p:sp>
        <p:nvSpPr>
          <p:cNvPr id="297" name="Shape 297"/>
          <p:cNvSpPr/>
          <p:nvPr/>
        </p:nvSpPr>
        <p:spPr>
          <a:xfrm>
            <a:off x="152400" y="6489700"/>
            <a:ext cx="2188361" cy="2070100"/>
          </a:xfrm>
          <a:prstGeom prst="rect">
            <a:avLst/>
          </a:prstGeom>
          <a:solidFill>
            <a:srgbClr val="FDC8FF"/>
          </a:solidFill>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marL="57799" marR="57799" defTabSz="1295400">
              <a:defRPr sz="3400">
                <a:uFill>
                  <a:solidFill>
                    <a:srgbClr val="000000"/>
                  </a:solidFill>
                </a:uFill>
                <a:latin typeface="+mn-lt"/>
                <a:ea typeface="+mn-ea"/>
                <a:cs typeface="+mn-cs"/>
                <a:sym typeface="Arial"/>
              </a:defRPr>
            </a:pPr>
            <a:r>
              <a:t>See the</a:t>
            </a:r>
          </a:p>
          <a:p>
            <a:pPr marL="57799" marR="57799" defTabSz="1295400">
              <a:defRPr sz="3400">
                <a:uFill>
                  <a:solidFill>
                    <a:srgbClr val="000000"/>
                  </a:solidFill>
                </a:uFill>
                <a:latin typeface="+mn-lt"/>
                <a:ea typeface="+mn-ea"/>
                <a:cs typeface="+mn-cs"/>
                <a:sym typeface="Arial"/>
              </a:defRPr>
            </a:pPr>
            <a:r>
              <a:t>relation to</a:t>
            </a:r>
          </a:p>
          <a:p>
            <a:pPr marL="57799" marR="57799" defTabSz="1295400">
              <a:defRPr sz="3400">
                <a:uFill>
                  <a:solidFill>
                    <a:srgbClr val="000000"/>
                  </a:solidFill>
                </a:uFill>
                <a:latin typeface="+mn-lt"/>
                <a:ea typeface="+mn-ea"/>
                <a:cs typeface="+mn-cs"/>
                <a:sym typeface="Arial"/>
              </a:defRPr>
            </a:pPr>
            <a:r>
              <a:t>lamport</a:t>
            </a:r>
          </a:p>
          <a:p>
            <a:pPr marL="57799" marR="57799" defTabSz="1295400">
              <a:defRPr sz="3400">
                <a:uFill>
                  <a:solidFill>
                    <a:srgbClr val="000000"/>
                  </a:solidFill>
                </a:uFill>
                <a:latin typeface="+mn-lt"/>
                <a:ea typeface="+mn-ea"/>
                <a:cs typeface="+mn-cs"/>
                <a:sym typeface="Arial"/>
              </a:defRPr>
            </a:pPr>
            <a:r>
              <a:t>clocks?</a:t>
            </a:r>
          </a:p>
        </p:txBody>
      </p:sp>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 grpId="1" animBg="1" advAuto="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Shape 299"/>
          <p:cNvSpPr>
            <a:spLocks noGrp="1"/>
          </p:cNvSpPr>
          <p:nvPr>
            <p:ph type="title"/>
          </p:nvPr>
        </p:nvSpPr>
        <p:spPr>
          <a:xfrm>
            <a:off x="977900" y="546100"/>
            <a:ext cx="11049000" cy="1625600"/>
          </a:xfrm>
          <a:prstGeom prst="rect">
            <a:avLst/>
          </a:prstGeom>
        </p:spPr>
        <p:txBody>
          <a:bodyPr/>
          <a:lstStyle/>
          <a:p>
            <a:r>
              <a:t>Paxos operation</a:t>
            </a:r>
          </a:p>
        </p:txBody>
      </p:sp>
      <p:sp>
        <p:nvSpPr>
          <p:cNvPr id="300" name="Shape 300"/>
          <p:cNvSpPr>
            <a:spLocks noGrp="1"/>
          </p:cNvSpPr>
          <p:nvPr>
            <p:ph type="body" idx="1"/>
          </p:nvPr>
        </p:nvSpPr>
        <p:spPr>
          <a:xfrm>
            <a:off x="546100" y="2171700"/>
            <a:ext cx="12141200" cy="7581900"/>
          </a:xfrm>
          <a:prstGeom prst="rect">
            <a:avLst/>
          </a:prstGeom>
        </p:spPr>
        <p:txBody>
          <a:bodyPr/>
          <a:lstStyle/>
          <a:p>
            <a:pPr marL="783590" indent="-285750">
              <a:lnSpc>
                <a:spcPct val="90000"/>
              </a:lnSpc>
              <a:defRPr sz="3800"/>
            </a:pPr>
            <a:r>
              <a:t>Phase 2 (Accept):</a:t>
            </a:r>
          </a:p>
          <a:p>
            <a:pPr marL="1183639" lvl="1" indent="-228600">
              <a:lnSpc>
                <a:spcPct val="90000"/>
              </a:lnSpc>
              <a:defRPr sz="3400"/>
            </a:pPr>
            <a:r>
              <a:t>If leader gets prepare-ok from a majority</a:t>
            </a:r>
          </a:p>
          <a:p>
            <a:pPr marL="1683398" lvl="2" indent="-325119">
              <a:lnSpc>
                <a:spcPct val="90000"/>
              </a:lnSpc>
              <a:buClr>
                <a:srgbClr val="000000"/>
              </a:buClr>
              <a:buSzTx/>
              <a:buFont typeface="Arial"/>
              <a:buNone/>
            </a:pPr>
            <a:r>
              <a:rPr sz="2800"/>
              <a:t>V = non-empty value corresponding to the highest n</a:t>
            </a:r>
            <a:r>
              <a:rPr sz="1800"/>
              <a:t>a </a:t>
            </a:r>
            <a:r>
              <a:rPr sz="2800"/>
              <a:t>received</a:t>
            </a:r>
          </a:p>
          <a:p>
            <a:pPr marL="1683398" lvl="2" indent="-325119">
              <a:lnSpc>
                <a:spcPct val="90000"/>
              </a:lnSpc>
              <a:buClr>
                <a:srgbClr val="000000"/>
              </a:buClr>
              <a:buSzTx/>
              <a:buFont typeface="Arial"/>
              <a:buNone/>
              <a:defRPr sz="2800"/>
            </a:pPr>
            <a:r>
              <a:t>If V= null, then leader can pick any V</a:t>
            </a:r>
          </a:p>
          <a:p>
            <a:pPr marL="1683398" lvl="2" indent="-325119">
              <a:lnSpc>
                <a:spcPct val="90000"/>
              </a:lnSpc>
              <a:buClr>
                <a:srgbClr val="000000"/>
              </a:buClr>
              <a:buSzTx/>
              <a:buFont typeface="Arial"/>
              <a:buNone/>
            </a:pPr>
            <a:r>
              <a:rPr sz="2800"/>
              <a:t>Send &lt;accept, my</a:t>
            </a:r>
            <a:r>
              <a:rPr sz="2200"/>
              <a:t>n</a:t>
            </a:r>
            <a:r>
              <a:rPr sz="2800"/>
              <a:t>, V&gt; to all nodes</a:t>
            </a:r>
          </a:p>
          <a:p>
            <a:pPr marL="1183639" lvl="1" indent="-228600">
              <a:lnSpc>
                <a:spcPct val="90000"/>
              </a:lnSpc>
              <a:defRPr sz="3400"/>
            </a:pPr>
            <a:r>
              <a:t>If leader fails to get majority prepare-ok</a:t>
            </a:r>
          </a:p>
          <a:p>
            <a:pPr marL="1640839" lvl="2">
              <a:lnSpc>
                <a:spcPct val="90000"/>
              </a:lnSpc>
              <a:defRPr sz="2800"/>
            </a:pPr>
            <a:r>
              <a:t>Delay and restart Paxos</a:t>
            </a:r>
          </a:p>
          <a:p>
            <a:pPr marL="1183639" lvl="1" indent="-228600">
              <a:lnSpc>
                <a:spcPct val="90000"/>
              </a:lnSpc>
              <a:defRPr sz="3400"/>
            </a:pPr>
            <a:r>
              <a:t>Upon receiving &lt;accept, n, V&gt;</a:t>
            </a:r>
          </a:p>
          <a:p>
            <a:pPr marL="1683398" lvl="2" indent="-325119">
              <a:lnSpc>
                <a:spcPct val="90000"/>
              </a:lnSpc>
              <a:buClr>
                <a:srgbClr val="000000"/>
              </a:buClr>
              <a:buSzTx/>
              <a:buFont typeface="Arial"/>
              <a:buNone/>
            </a:pPr>
            <a:r>
              <a:rPr sz="2800"/>
              <a:t>If n &lt; n</a:t>
            </a:r>
            <a:r>
              <a:rPr sz="2200"/>
              <a:t>h</a:t>
            </a:r>
          </a:p>
          <a:p>
            <a:pPr marL="1683398" lvl="2" indent="-325119">
              <a:lnSpc>
                <a:spcPct val="90000"/>
              </a:lnSpc>
              <a:buClr>
                <a:srgbClr val="000000"/>
              </a:buClr>
              <a:buSzTx/>
              <a:buFont typeface="Arial"/>
              <a:buNone/>
            </a:pPr>
            <a:r>
              <a:rPr sz="2200"/>
              <a:t>    </a:t>
            </a:r>
            <a:r>
              <a:rPr sz="2800"/>
              <a:t>reply with &lt;accept-reject&gt;</a:t>
            </a:r>
          </a:p>
          <a:p>
            <a:pPr marL="1683398" lvl="2" indent="-325119">
              <a:lnSpc>
                <a:spcPct val="90000"/>
              </a:lnSpc>
              <a:buClr>
                <a:srgbClr val="000000"/>
              </a:buClr>
              <a:buSzTx/>
              <a:buFont typeface="Arial"/>
              <a:buNone/>
              <a:defRPr sz="2800"/>
            </a:pPr>
            <a:r>
              <a:t>else</a:t>
            </a:r>
          </a:p>
          <a:p>
            <a:pPr marL="1683398" lvl="2" indent="-325119">
              <a:lnSpc>
                <a:spcPct val="90000"/>
              </a:lnSpc>
              <a:buClr>
                <a:srgbClr val="000000"/>
              </a:buClr>
              <a:buSzTx/>
              <a:buFont typeface="Arial"/>
              <a:buNone/>
            </a:pPr>
            <a:r>
              <a:rPr sz="2800"/>
              <a:t>   n</a:t>
            </a:r>
            <a:r>
              <a:rPr sz="2200"/>
              <a:t>a</a:t>
            </a:r>
            <a:r>
              <a:rPr sz="2800"/>
              <a:t> = n; v</a:t>
            </a:r>
            <a:r>
              <a:rPr sz="2200"/>
              <a:t>a</a:t>
            </a:r>
            <a:r>
              <a:rPr sz="2800"/>
              <a:t> = V; n</a:t>
            </a:r>
            <a:r>
              <a:rPr sz="1800"/>
              <a:t>h </a:t>
            </a:r>
            <a:r>
              <a:rPr sz="2800"/>
              <a:t>= n</a:t>
            </a:r>
          </a:p>
          <a:p>
            <a:pPr marL="1683398" lvl="2" indent="-325119">
              <a:lnSpc>
                <a:spcPct val="90000"/>
              </a:lnSpc>
              <a:buClr>
                <a:srgbClr val="000000"/>
              </a:buClr>
              <a:buSzTx/>
              <a:buFont typeface="Arial"/>
              <a:buNone/>
              <a:defRPr sz="2800"/>
            </a:pPr>
            <a:r>
              <a:t>    reply with &lt;accept-ok&gt;</a:t>
            </a:r>
          </a:p>
        </p:txBody>
      </p:sp>
    </p:spTree>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Shape 302"/>
          <p:cNvSpPr>
            <a:spLocks noGrp="1"/>
          </p:cNvSpPr>
          <p:nvPr>
            <p:ph type="title"/>
          </p:nvPr>
        </p:nvSpPr>
        <p:spPr>
          <a:prstGeom prst="rect">
            <a:avLst/>
          </a:prstGeom>
        </p:spPr>
        <p:txBody>
          <a:bodyPr/>
          <a:lstStyle/>
          <a:p>
            <a:r>
              <a:t>Paxos operation</a:t>
            </a:r>
          </a:p>
        </p:txBody>
      </p:sp>
      <p:sp>
        <p:nvSpPr>
          <p:cNvPr id="303" name="Shape 303"/>
          <p:cNvSpPr>
            <a:spLocks noGrp="1"/>
          </p:cNvSpPr>
          <p:nvPr>
            <p:ph type="body" idx="1"/>
          </p:nvPr>
        </p:nvSpPr>
        <p:spPr>
          <a:xfrm>
            <a:off x="977900" y="2819400"/>
            <a:ext cx="11595100" cy="6934200"/>
          </a:xfrm>
          <a:prstGeom prst="rect">
            <a:avLst/>
          </a:prstGeom>
        </p:spPr>
        <p:txBody>
          <a:bodyPr/>
          <a:lstStyle/>
          <a:p>
            <a:pPr marL="828708" indent="-330868"/>
            <a:r>
              <a:t>Phase 3 (Commit)</a:t>
            </a:r>
          </a:p>
          <a:p>
            <a:pPr marL="1210534" lvl="1" indent="-255494"/>
            <a:r>
              <a:t>If leader gets accept-ok from a majority </a:t>
            </a:r>
          </a:p>
          <a:p>
            <a:pPr marL="1689825" lvl="2" indent="-277585"/>
            <a:r>
              <a:t>Send &lt;commit, v</a:t>
            </a:r>
            <a:r>
              <a:rPr sz="2400"/>
              <a:t>a</a:t>
            </a:r>
            <a:r>
              <a:t>&gt; to all nodes</a:t>
            </a:r>
          </a:p>
          <a:p>
            <a:pPr marL="1210534" lvl="1" indent="-255494"/>
            <a:r>
              <a:t>If leader fails to get accept-ok from a majority</a:t>
            </a:r>
          </a:p>
          <a:p>
            <a:pPr marL="1689825" lvl="2" indent="-277585"/>
            <a:r>
              <a:t>Delay and restart Paxos</a:t>
            </a:r>
          </a:p>
        </p:txBody>
      </p:sp>
    </p:spTree>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Shape 309"/>
          <p:cNvSpPr>
            <a:spLocks noGrp="1"/>
          </p:cNvSpPr>
          <p:nvPr>
            <p:ph type="title"/>
          </p:nvPr>
        </p:nvSpPr>
        <p:spPr>
          <a:xfrm>
            <a:off x="977900" y="0"/>
            <a:ext cx="11049000" cy="1511300"/>
          </a:xfrm>
          <a:prstGeom prst="rect">
            <a:avLst/>
          </a:prstGeom>
        </p:spPr>
        <p:txBody>
          <a:bodyPr/>
          <a:lstStyle/>
          <a:p>
            <a:r>
              <a:t>Paxos operation: an example</a:t>
            </a:r>
          </a:p>
        </p:txBody>
      </p:sp>
      <p:sp>
        <p:nvSpPr>
          <p:cNvPr id="311" name="Shape 311"/>
          <p:cNvSpPr/>
          <p:nvPr/>
        </p:nvSpPr>
        <p:spPr>
          <a:xfrm>
            <a:off x="2387600" y="2921000"/>
            <a:ext cx="2258" cy="6172200"/>
          </a:xfrm>
          <a:prstGeom prst="line">
            <a:avLst/>
          </a:prstGeom>
          <a:ln>
            <a:solidFill>
              <a:srgbClr val="000000"/>
            </a:solidFill>
            <a:tailEnd type="triangle"/>
          </a:ln>
        </p:spPr>
        <p:txBody>
          <a:bodyPr lIns="50800" tIns="50800" rIns="50800" bIns="50800" anchor="ctr"/>
          <a:lstStyle/>
          <a:p>
            <a:endParaRPr/>
          </a:p>
        </p:txBody>
      </p:sp>
      <p:sp>
        <p:nvSpPr>
          <p:cNvPr id="312" name="Shape 312"/>
          <p:cNvSpPr/>
          <p:nvPr/>
        </p:nvSpPr>
        <p:spPr>
          <a:xfrm>
            <a:off x="5740400" y="2921000"/>
            <a:ext cx="2258" cy="6172200"/>
          </a:xfrm>
          <a:prstGeom prst="line">
            <a:avLst/>
          </a:prstGeom>
          <a:ln>
            <a:solidFill>
              <a:srgbClr val="000000"/>
            </a:solidFill>
            <a:tailEnd type="triangle"/>
          </a:ln>
        </p:spPr>
        <p:txBody>
          <a:bodyPr lIns="50800" tIns="50800" rIns="50800" bIns="50800" anchor="ctr"/>
          <a:lstStyle/>
          <a:p>
            <a:endParaRPr/>
          </a:p>
        </p:txBody>
      </p:sp>
      <p:sp>
        <p:nvSpPr>
          <p:cNvPr id="313" name="Shape 313"/>
          <p:cNvSpPr/>
          <p:nvPr/>
        </p:nvSpPr>
        <p:spPr>
          <a:xfrm>
            <a:off x="9639300" y="2921000"/>
            <a:ext cx="2258" cy="6286500"/>
          </a:xfrm>
          <a:prstGeom prst="line">
            <a:avLst/>
          </a:prstGeom>
          <a:ln>
            <a:solidFill>
              <a:srgbClr val="000000"/>
            </a:solidFill>
            <a:tailEnd type="triangle"/>
          </a:ln>
        </p:spPr>
        <p:txBody>
          <a:bodyPr lIns="50800" tIns="50800" rIns="50800" bIns="50800" anchor="ctr"/>
          <a:lstStyle/>
          <a:p>
            <a:endParaRPr/>
          </a:p>
        </p:txBody>
      </p:sp>
      <p:sp>
        <p:nvSpPr>
          <p:cNvPr id="314" name="Shape 314"/>
          <p:cNvSpPr/>
          <p:nvPr/>
        </p:nvSpPr>
        <p:spPr>
          <a:xfrm flipH="1">
            <a:off x="2489200" y="3251200"/>
            <a:ext cx="3136901" cy="977900"/>
          </a:xfrm>
          <a:prstGeom prst="line">
            <a:avLst/>
          </a:prstGeom>
          <a:ln>
            <a:solidFill>
              <a:srgbClr val="000000"/>
            </a:solidFill>
            <a:tailEnd type="triangle"/>
          </a:ln>
        </p:spPr>
        <p:txBody>
          <a:bodyPr lIns="50800" tIns="50800" rIns="50800" bIns="50800" anchor="ctr"/>
          <a:lstStyle/>
          <a:p>
            <a:endParaRPr/>
          </a:p>
        </p:txBody>
      </p:sp>
      <p:sp>
        <p:nvSpPr>
          <p:cNvPr id="315" name="Shape 315"/>
          <p:cNvSpPr/>
          <p:nvPr/>
        </p:nvSpPr>
        <p:spPr>
          <a:xfrm>
            <a:off x="5854700" y="3467100"/>
            <a:ext cx="3581400" cy="863600"/>
          </a:xfrm>
          <a:prstGeom prst="line">
            <a:avLst/>
          </a:prstGeom>
          <a:ln>
            <a:solidFill>
              <a:srgbClr val="000000"/>
            </a:solidFill>
            <a:tailEnd type="triangle"/>
          </a:ln>
        </p:spPr>
        <p:txBody>
          <a:bodyPr lIns="50800" tIns="50800" rIns="50800" bIns="50800" anchor="ctr"/>
          <a:lstStyle/>
          <a:p>
            <a:endParaRPr/>
          </a:p>
        </p:txBody>
      </p:sp>
      <p:sp>
        <p:nvSpPr>
          <p:cNvPr id="316" name="Shape 316"/>
          <p:cNvSpPr/>
          <p:nvPr/>
        </p:nvSpPr>
        <p:spPr>
          <a:xfrm>
            <a:off x="2603500" y="3035300"/>
            <a:ext cx="2514600" cy="44722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marL="57799" marR="57799" defTabSz="1295400">
              <a:spcBef>
                <a:spcPts val="1400"/>
              </a:spcBef>
              <a:buClr>
                <a:srgbClr val="000000"/>
              </a:buClr>
              <a:buFont typeface="Arial"/>
              <a:defRPr sz="2400">
                <a:uFill>
                  <a:solidFill>
                    <a:srgbClr val="000000"/>
                  </a:solidFill>
                </a:uFill>
                <a:latin typeface="+mn-lt"/>
                <a:ea typeface="+mn-ea"/>
                <a:cs typeface="+mn-cs"/>
                <a:sym typeface="Arial"/>
              </a:defRPr>
            </a:lvl1pPr>
          </a:lstStyle>
          <a:p>
            <a:r>
              <a:t>Prepare,N1:1</a:t>
            </a:r>
          </a:p>
        </p:txBody>
      </p:sp>
      <p:sp>
        <p:nvSpPr>
          <p:cNvPr id="317" name="Shape 317"/>
          <p:cNvSpPr/>
          <p:nvPr/>
        </p:nvSpPr>
        <p:spPr>
          <a:xfrm>
            <a:off x="1955800" y="9105900"/>
            <a:ext cx="724078" cy="584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marL="57799" marR="57799" defTabSz="1295400">
              <a:buClr>
                <a:srgbClr val="000000"/>
              </a:buClr>
              <a:buFont typeface="Arial"/>
              <a:defRPr sz="3400">
                <a:uFill>
                  <a:solidFill>
                    <a:srgbClr val="000000"/>
                  </a:solidFill>
                </a:uFill>
                <a:latin typeface="+mn-lt"/>
                <a:ea typeface="+mn-ea"/>
                <a:cs typeface="+mn-cs"/>
                <a:sym typeface="Arial"/>
              </a:defRPr>
            </a:lvl1pPr>
          </a:lstStyle>
          <a:p>
            <a:r>
              <a:t>N0</a:t>
            </a:r>
          </a:p>
        </p:txBody>
      </p:sp>
      <p:sp>
        <p:nvSpPr>
          <p:cNvPr id="318" name="Shape 318"/>
          <p:cNvSpPr/>
          <p:nvPr/>
        </p:nvSpPr>
        <p:spPr>
          <a:xfrm>
            <a:off x="5422900" y="9105900"/>
            <a:ext cx="724078" cy="584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marL="57799" marR="57799" defTabSz="1295400">
              <a:buClr>
                <a:srgbClr val="000000"/>
              </a:buClr>
              <a:buFont typeface="Arial"/>
              <a:defRPr sz="3400">
                <a:uFill>
                  <a:solidFill>
                    <a:srgbClr val="000000"/>
                  </a:solidFill>
                </a:uFill>
                <a:latin typeface="+mn-lt"/>
                <a:ea typeface="+mn-ea"/>
                <a:cs typeface="+mn-cs"/>
                <a:sym typeface="Arial"/>
              </a:defRPr>
            </a:lvl1pPr>
          </a:lstStyle>
          <a:p>
            <a:r>
              <a:t>N1</a:t>
            </a:r>
          </a:p>
        </p:txBody>
      </p:sp>
      <p:sp>
        <p:nvSpPr>
          <p:cNvPr id="319" name="Shape 319"/>
          <p:cNvSpPr/>
          <p:nvPr/>
        </p:nvSpPr>
        <p:spPr>
          <a:xfrm>
            <a:off x="9537700" y="9105900"/>
            <a:ext cx="724078" cy="584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marL="57799" marR="57799" defTabSz="1295400">
              <a:buClr>
                <a:srgbClr val="000000"/>
              </a:buClr>
              <a:buFont typeface="Arial"/>
              <a:defRPr sz="3400">
                <a:uFill>
                  <a:solidFill>
                    <a:srgbClr val="000000"/>
                  </a:solidFill>
                </a:uFill>
                <a:latin typeface="+mn-lt"/>
                <a:ea typeface="+mn-ea"/>
                <a:cs typeface="+mn-cs"/>
                <a:sym typeface="Arial"/>
              </a:defRPr>
            </a:lvl1pPr>
          </a:lstStyle>
          <a:p>
            <a:r>
              <a:t>N2</a:t>
            </a:r>
          </a:p>
        </p:txBody>
      </p:sp>
      <p:sp>
        <p:nvSpPr>
          <p:cNvPr id="320" name="Shape 320"/>
          <p:cNvSpPr/>
          <p:nvPr/>
        </p:nvSpPr>
        <p:spPr>
          <a:xfrm>
            <a:off x="4546600" y="1739900"/>
            <a:ext cx="2730500" cy="927100"/>
          </a:xfrm>
          <a:prstGeom prst="rect">
            <a:avLst/>
          </a:prstGeom>
          <a:ln>
            <a:solidFill>
              <a:srgbClr val="000000"/>
            </a:solidFill>
            <a:miter lim="400000"/>
          </a:ln>
          <a:extLst>
            <a:ext uri="{C572A759-6A51-4108-AA02-DFA0A04FC94B}">
              <ma14:wrappingTextBoxFlag xmlns:ma14="http://schemas.microsoft.com/office/mac/drawingml/2011/main" val="1"/>
            </a:ext>
          </a:extLst>
        </p:spPr>
        <p:txBody>
          <a:bodyPr lIns="50800" tIns="50800" rIns="50800" bIns="50800">
            <a:spAutoFit/>
          </a:bodyPr>
          <a:lstStyle/>
          <a:p>
            <a:pPr marL="57799" marR="57799" defTabSz="1295400">
              <a:buClr>
                <a:srgbClr val="000000"/>
              </a:buClr>
              <a:buFont typeface="Arial"/>
              <a:defRPr sz="3400">
                <a:uFill>
                  <a:solidFill>
                    <a:srgbClr val="000000"/>
                  </a:solidFill>
                </a:uFill>
                <a:latin typeface="+mn-lt"/>
                <a:ea typeface="+mn-ea"/>
                <a:cs typeface="+mn-cs"/>
                <a:sym typeface="Arial"/>
              </a:defRPr>
            </a:pPr>
            <a:r>
              <a:rPr sz="2800"/>
              <a:t>n</a:t>
            </a:r>
            <a:r>
              <a:rPr sz="2200"/>
              <a:t>h</a:t>
            </a:r>
            <a:r>
              <a:rPr sz="2800"/>
              <a:t>=N1:0</a:t>
            </a:r>
          </a:p>
          <a:p>
            <a:pPr marL="57799" marR="57799" defTabSz="1295400">
              <a:buClr>
                <a:srgbClr val="000000"/>
              </a:buClr>
              <a:buFont typeface="Arial"/>
              <a:defRPr sz="3400">
                <a:uFill>
                  <a:solidFill>
                    <a:srgbClr val="000000"/>
                  </a:solidFill>
                </a:uFill>
                <a:latin typeface="+mn-lt"/>
                <a:ea typeface="+mn-ea"/>
                <a:cs typeface="+mn-cs"/>
                <a:sym typeface="Arial"/>
              </a:defRPr>
            </a:pPr>
            <a:r>
              <a:rPr sz="2800"/>
              <a:t>n</a:t>
            </a:r>
            <a:r>
              <a:rPr sz="2200"/>
              <a:t>a</a:t>
            </a:r>
            <a:r>
              <a:rPr sz="2800"/>
              <a:t> = v</a:t>
            </a:r>
            <a:r>
              <a:rPr sz="2200"/>
              <a:t>a</a:t>
            </a:r>
            <a:r>
              <a:rPr sz="2800"/>
              <a:t> = null</a:t>
            </a:r>
          </a:p>
        </p:txBody>
      </p:sp>
      <p:sp>
        <p:nvSpPr>
          <p:cNvPr id="321" name="Shape 321"/>
          <p:cNvSpPr/>
          <p:nvPr/>
        </p:nvSpPr>
        <p:spPr>
          <a:xfrm>
            <a:off x="330200" y="1819768"/>
            <a:ext cx="2514600" cy="927101"/>
          </a:xfrm>
          <a:prstGeom prst="rect">
            <a:avLst/>
          </a:prstGeom>
          <a:ln>
            <a:solidFill>
              <a:srgbClr val="000000"/>
            </a:solidFill>
            <a:miter lim="400000"/>
          </a:ln>
          <a:extLst>
            <a:ext uri="{C572A759-6A51-4108-AA02-DFA0A04FC94B}">
              <ma14:wrappingTextBoxFlag xmlns:ma14="http://schemas.microsoft.com/office/mac/drawingml/2011/main" val="1"/>
            </a:ext>
          </a:extLst>
        </p:spPr>
        <p:txBody>
          <a:bodyPr lIns="50800" tIns="50800" rIns="50800" bIns="50800">
            <a:spAutoFit/>
          </a:bodyPr>
          <a:lstStyle/>
          <a:p>
            <a:pPr marL="57799" marR="57799" defTabSz="1295400">
              <a:buClr>
                <a:srgbClr val="000000"/>
              </a:buClr>
              <a:buFont typeface="Arial"/>
              <a:defRPr sz="3400">
                <a:uFill>
                  <a:solidFill>
                    <a:srgbClr val="000000"/>
                  </a:solidFill>
                </a:uFill>
                <a:latin typeface="+mn-lt"/>
                <a:ea typeface="+mn-ea"/>
                <a:cs typeface="+mn-cs"/>
                <a:sym typeface="Arial"/>
              </a:defRPr>
            </a:pPr>
            <a:r>
              <a:rPr sz="2800"/>
              <a:t>n</a:t>
            </a:r>
            <a:r>
              <a:rPr sz="2200"/>
              <a:t>h</a:t>
            </a:r>
            <a:r>
              <a:rPr sz="2800"/>
              <a:t>=N0:0</a:t>
            </a:r>
          </a:p>
          <a:p>
            <a:pPr marL="57799" marR="57799" defTabSz="1295400">
              <a:buClr>
                <a:srgbClr val="000000"/>
              </a:buClr>
              <a:buFont typeface="Arial"/>
              <a:defRPr sz="3400">
                <a:uFill>
                  <a:solidFill>
                    <a:srgbClr val="000000"/>
                  </a:solidFill>
                </a:uFill>
                <a:latin typeface="+mn-lt"/>
                <a:ea typeface="+mn-ea"/>
                <a:cs typeface="+mn-cs"/>
                <a:sym typeface="Arial"/>
              </a:defRPr>
            </a:pPr>
            <a:r>
              <a:rPr sz="2800"/>
              <a:t>n</a:t>
            </a:r>
            <a:r>
              <a:rPr sz="2200"/>
              <a:t>a</a:t>
            </a:r>
            <a:r>
              <a:rPr sz="2800"/>
              <a:t> = v</a:t>
            </a:r>
            <a:r>
              <a:rPr sz="2200"/>
              <a:t>a</a:t>
            </a:r>
            <a:r>
              <a:rPr sz="2800"/>
              <a:t> = null</a:t>
            </a:r>
          </a:p>
        </p:txBody>
      </p:sp>
      <p:sp>
        <p:nvSpPr>
          <p:cNvPr id="322" name="Shape 322"/>
          <p:cNvSpPr/>
          <p:nvPr/>
        </p:nvSpPr>
        <p:spPr>
          <a:xfrm>
            <a:off x="2603500" y="4445000"/>
            <a:ext cx="3035301" cy="977900"/>
          </a:xfrm>
          <a:prstGeom prst="line">
            <a:avLst/>
          </a:prstGeom>
          <a:ln>
            <a:solidFill>
              <a:srgbClr val="000000"/>
            </a:solidFill>
            <a:tailEnd type="triangle"/>
          </a:ln>
        </p:spPr>
        <p:txBody>
          <a:bodyPr lIns="50800" tIns="50800" rIns="50800" bIns="50800" anchor="ctr"/>
          <a:lstStyle/>
          <a:p>
            <a:endParaRPr/>
          </a:p>
        </p:txBody>
      </p:sp>
      <p:sp>
        <p:nvSpPr>
          <p:cNvPr id="323" name="Shape 323"/>
          <p:cNvSpPr/>
          <p:nvPr/>
        </p:nvSpPr>
        <p:spPr>
          <a:xfrm>
            <a:off x="0" y="3898900"/>
            <a:ext cx="2514600" cy="130916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57799" marR="57799" defTabSz="1295400">
              <a:buClr>
                <a:srgbClr val="000000"/>
              </a:buClr>
              <a:buFont typeface="Arial"/>
              <a:defRPr sz="3400">
                <a:uFill>
                  <a:solidFill>
                    <a:srgbClr val="000000"/>
                  </a:solidFill>
                </a:uFill>
                <a:latin typeface="+mn-lt"/>
                <a:ea typeface="+mn-ea"/>
                <a:cs typeface="+mn-cs"/>
                <a:sym typeface="Arial"/>
              </a:defRPr>
            </a:pPr>
            <a:r>
              <a:rPr sz="2800"/>
              <a:t>n</a:t>
            </a:r>
            <a:r>
              <a:rPr sz="2200"/>
              <a:t>h</a:t>
            </a:r>
            <a:r>
              <a:rPr sz="2800"/>
              <a:t>= N1:1</a:t>
            </a:r>
          </a:p>
          <a:p>
            <a:pPr marL="57799" marR="57799" defTabSz="1295400">
              <a:buClr>
                <a:srgbClr val="000000"/>
              </a:buClr>
              <a:buFont typeface="Arial"/>
              <a:defRPr sz="3400">
                <a:uFill>
                  <a:solidFill>
                    <a:srgbClr val="000000"/>
                  </a:solidFill>
                </a:uFill>
                <a:latin typeface="+mn-lt"/>
                <a:ea typeface="+mn-ea"/>
                <a:cs typeface="+mn-cs"/>
                <a:sym typeface="Arial"/>
              </a:defRPr>
            </a:pPr>
            <a:r>
              <a:rPr sz="2800"/>
              <a:t>n</a:t>
            </a:r>
            <a:r>
              <a:rPr sz="2200"/>
              <a:t>a</a:t>
            </a:r>
            <a:r>
              <a:rPr sz="2800"/>
              <a:t> = null</a:t>
            </a:r>
          </a:p>
          <a:p>
            <a:pPr marL="57799" marR="57799" defTabSz="1295400">
              <a:buClr>
                <a:srgbClr val="000000"/>
              </a:buClr>
              <a:buFont typeface="Arial"/>
              <a:defRPr sz="3400">
                <a:uFill>
                  <a:solidFill>
                    <a:srgbClr val="000000"/>
                  </a:solidFill>
                </a:uFill>
                <a:latin typeface="+mn-lt"/>
                <a:ea typeface="+mn-ea"/>
                <a:cs typeface="+mn-cs"/>
                <a:sym typeface="Arial"/>
              </a:defRPr>
            </a:pPr>
            <a:r>
              <a:rPr sz="2800"/>
              <a:t>v</a:t>
            </a:r>
            <a:r>
              <a:rPr sz="2200"/>
              <a:t>a</a:t>
            </a:r>
            <a:r>
              <a:rPr sz="2800"/>
              <a:t> = null</a:t>
            </a:r>
          </a:p>
        </p:txBody>
      </p:sp>
      <p:sp>
        <p:nvSpPr>
          <p:cNvPr id="324" name="Shape 324"/>
          <p:cNvSpPr/>
          <p:nvPr/>
        </p:nvSpPr>
        <p:spPr>
          <a:xfrm>
            <a:off x="2921000" y="4229100"/>
            <a:ext cx="2182966" cy="44722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marL="57799" marR="57799" defTabSz="1295400">
              <a:buClr>
                <a:srgbClr val="000000"/>
              </a:buClr>
              <a:buFont typeface="Arial"/>
              <a:defRPr sz="3400">
                <a:uFill>
                  <a:solidFill>
                    <a:srgbClr val="000000"/>
                  </a:solidFill>
                </a:uFill>
                <a:latin typeface="+mn-lt"/>
                <a:ea typeface="+mn-ea"/>
                <a:cs typeface="+mn-cs"/>
                <a:sym typeface="Arial"/>
              </a:defRPr>
            </a:pPr>
            <a:r>
              <a:rPr sz="2400"/>
              <a:t>ok, n</a:t>
            </a:r>
            <a:r>
              <a:rPr sz="1800"/>
              <a:t>a</a:t>
            </a:r>
            <a:r>
              <a:rPr sz="2400"/>
              <a:t>= v</a:t>
            </a:r>
            <a:r>
              <a:rPr sz="2200"/>
              <a:t>a</a:t>
            </a:r>
            <a:r>
              <a:rPr sz="2400"/>
              <a:t>=null</a:t>
            </a:r>
          </a:p>
        </p:txBody>
      </p:sp>
      <p:sp>
        <p:nvSpPr>
          <p:cNvPr id="325" name="Shape 325"/>
          <p:cNvSpPr/>
          <p:nvPr/>
        </p:nvSpPr>
        <p:spPr>
          <a:xfrm>
            <a:off x="6718300" y="3136900"/>
            <a:ext cx="2514600" cy="44722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marL="57799" marR="57799" defTabSz="1295400">
              <a:spcBef>
                <a:spcPts val="1400"/>
              </a:spcBef>
              <a:buClr>
                <a:srgbClr val="000000"/>
              </a:buClr>
              <a:buFont typeface="Arial"/>
              <a:defRPr sz="2400">
                <a:uFill>
                  <a:solidFill>
                    <a:srgbClr val="000000"/>
                  </a:solidFill>
                </a:uFill>
                <a:latin typeface="+mn-lt"/>
                <a:ea typeface="+mn-ea"/>
                <a:cs typeface="+mn-cs"/>
                <a:sym typeface="Arial"/>
              </a:defRPr>
            </a:lvl1pPr>
          </a:lstStyle>
          <a:p>
            <a:r>
              <a:t>Prepare,N1:1</a:t>
            </a:r>
          </a:p>
        </p:txBody>
      </p:sp>
      <p:sp>
        <p:nvSpPr>
          <p:cNvPr id="326" name="Shape 326"/>
          <p:cNvSpPr/>
          <p:nvPr/>
        </p:nvSpPr>
        <p:spPr>
          <a:xfrm flipH="1">
            <a:off x="5854700" y="4546600"/>
            <a:ext cx="3581400" cy="1295400"/>
          </a:xfrm>
          <a:prstGeom prst="line">
            <a:avLst/>
          </a:prstGeom>
          <a:ln>
            <a:solidFill>
              <a:srgbClr val="000000"/>
            </a:solidFill>
            <a:tailEnd type="triangle"/>
          </a:ln>
        </p:spPr>
        <p:txBody>
          <a:bodyPr lIns="50800" tIns="50800" rIns="50800" bIns="50800" anchor="ctr"/>
          <a:lstStyle/>
          <a:p>
            <a:endParaRPr/>
          </a:p>
        </p:txBody>
      </p:sp>
      <p:sp>
        <p:nvSpPr>
          <p:cNvPr id="327" name="Shape 327"/>
          <p:cNvSpPr/>
          <p:nvPr/>
        </p:nvSpPr>
        <p:spPr>
          <a:xfrm>
            <a:off x="6286500" y="4445000"/>
            <a:ext cx="2250683" cy="44722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marL="57799" marR="57799" defTabSz="1295400">
              <a:buClr>
                <a:srgbClr val="000000"/>
              </a:buClr>
              <a:buFont typeface="Arial"/>
              <a:defRPr sz="3400">
                <a:uFill>
                  <a:solidFill>
                    <a:srgbClr val="000000"/>
                  </a:solidFill>
                </a:uFill>
                <a:latin typeface="+mn-lt"/>
                <a:ea typeface="+mn-ea"/>
                <a:cs typeface="+mn-cs"/>
                <a:sym typeface="Arial"/>
              </a:defRPr>
            </a:pPr>
            <a:r>
              <a:rPr sz="2400"/>
              <a:t>ok, n</a:t>
            </a:r>
            <a:r>
              <a:rPr sz="1800"/>
              <a:t>a</a:t>
            </a:r>
            <a:r>
              <a:rPr sz="2400"/>
              <a:t> =v</a:t>
            </a:r>
            <a:r>
              <a:rPr sz="2200"/>
              <a:t>a</a:t>
            </a:r>
            <a:r>
              <a:rPr sz="2400"/>
              <a:t>=nulll</a:t>
            </a:r>
          </a:p>
        </p:txBody>
      </p:sp>
      <p:sp>
        <p:nvSpPr>
          <p:cNvPr id="328" name="Shape 328"/>
          <p:cNvSpPr/>
          <p:nvPr/>
        </p:nvSpPr>
        <p:spPr>
          <a:xfrm>
            <a:off x="9753600" y="4013200"/>
            <a:ext cx="2514600" cy="130916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57799" marR="57799" defTabSz="1295400">
              <a:buClr>
                <a:srgbClr val="000000"/>
              </a:buClr>
              <a:buFont typeface="Arial"/>
              <a:defRPr sz="3400">
                <a:uFill>
                  <a:solidFill>
                    <a:srgbClr val="000000"/>
                  </a:solidFill>
                </a:uFill>
                <a:latin typeface="+mn-lt"/>
                <a:ea typeface="+mn-ea"/>
                <a:cs typeface="+mn-cs"/>
                <a:sym typeface="Arial"/>
              </a:defRPr>
            </a:pPr>
            <a:r>
              <a:rPr sz="2800"/>
              <a:t>n</a:t>
            </a:r>
            <a:r>
              <a:rPr sz="2200"/>
              <a:t>h</a:t>
            </a:r>
            <a:r>
              <a:rPr sz="2800"/>
              <a:t>: N1:1</a:t>
            </a:r>
          </a:p>
          <a:p>
            <a:pPr marL="57799" marR="57799" defTabSz="1295400">
              <a:buClr>
                <a:srgbClr val="000000"/>
              </a:buClr>
              <a:buFont typeface="Arial"/>
              <a:defRPr sz="3400">
                <a:uFill>
                  <a:solidFill>
                    <a:srgbClr val="000000"/>
                  </a:solidFill>
                </a:uFill>
                <a:latin typeface="+mn-lt"/>
                <a:ea typeface="+mn-ea"/>
                <a:cs typeface="+mn-cs"/>
                <a:sym typeface="Arial"/>
              </a:defRPr>
            </a:pPr>
            <a:r>
              <a:rPr sz="2800"/>
              <a:t>n</a:t>
            </a:r>
            <a:r>
              <a:rPr sz="2200"/>
              <a:t>a</a:t>
            </a:r>
            <a:r>
              <a:rPr sz="2800"/>
              <a:t> = null</a:t>
            </a:r>
          </a:p>
          <a:p>
            <a:pPr marL="57799" marR="57799" defTabSz="1295400">
              <a:buClr>
                <a:srgbClr val="000000"/>
              </a:buClr>
              <a:buFont typeface="Arial"/>
              <a:defRPr sz="3400">
                <a:uFill>
                  <a:solidFill>
                    <a:srgbClr val="000000"/>
                  </a:solidFill>
                </a:uFill>
                <a:latin typeface="+mn-lt"/>
                <a:ea typeface="+mn-ea"/>
                <a:cs typeface="+mn-cs"/>
                <a:sym typeface="Arial"/>
              </a:defRPr>
            </a:pPr>
            <a:r>
              <a:rPr sz="2800"/>
              <a:t>v</a:t>
            </a:r>
            <a:r>
              <a:rPr sz="2200"/>
              <a:t>a</a:t>
            </a:r>
            <a:r>
              <a:rPr sz="2800"/>
              <a:t> = null</a:t>
            </a:r>
          </a:p>
        </p:txBody>
      </p:sp>
      <p:sp>
        <p:nvSpPr>
          <p:cNvPr id="329" name="Shape 329"/>
          <p:cNvSpPr/>
          <p:nvPr/>
        </p:nvSpPr>
        <p:spPr>
          <a:xfrm>
            <a:off x="9867900" y="1739900"/>
            <a:ext cx="2514600" cy="927100"/>
          </a:xfrm>
          <a:prstGeom prst="rect">
            <a:avLst/>
          </a:prstGeom>
          <a:ln>
            <a:solidFill>
              <a:srgbClr val="000000"/>
            </a:solidFill>
            <a:miter lim="400000"/>
          </a:ln>
          <a:extLst>
            <a:ext uri="{C572A759-6A51-4108-AA02-DFA0A04FC94B}">
              <ma14:wrappingTextBoxFlag xmlns:ma14="http://schemas.microsoft.com/office/mac/drawingml/2011/main" val="1"/>
            </a:ext>
          </a:extLst>
        </p:spPr>
        <p:txBody>
          <a:bodyPr lIns="50800" tIns="50800" rIns="50800" bIns="50800">
            <a:spAutoFit/>
          </a:bodyPr>
          <a:lstStyle/>
          <a:p>
            <a:pPr marL="57799" marR="57799" defTabSz="1295400">
              <a:buClr>
                <a:srgbClr val="000000"/>
              </a:buClr>
              <a:buFont typeface="Arial"/>
              <a:defRPr sz="3400">
                <a:uFill>
                  <a:solidFill>
                    <a:srgbClr val="000000"/>
                  </a:solidFill>
                </a:uFill>
                <a:latin typeface="+mn-lt"/>
                <a:ea typeface="+mn-ea"/>
                <a:cs typeface="+mn-cs"/>
                <a:sym typeface="Arial"/>
              </a:defRPr>
            </a:pPr>
            <a:r>
              <a:rPr sz="2800"/>
              <a:t>n</a:t>
            </a:r>
            <a:r>
              <a:rPr sz="2200"/>
              <a:t>h</a:t>
            </a:r>
            <a:r>
              <a:rPr sz="2800"/>
              <a:t>=N2:0</a:t>
            </a:r>
          </a:p>
          <a:p>
            <a:pPr marL="57799" marR="57799" defTabSz="1295400">
              <a:buClr>
                <a:srgbClr val="000000"/>
              </a:buClr>
              <a:buFont typeface="Arial"/>
              <a:defRPr sz="3400">
                <a:uFill>
                  <a:solidFill>
                    <a:srgbClr val="000000"/>
                  </a:solidFill>
                </a:uFill>
                <a:latin typeface="+mn-lt"/>
                <a:ea typeface="+mn-ea"/>
                <a:cs typeface="+mn-cs"/>
                <a:sym typeface="Arial"/>
              </a:defRPr>
            </a:pPr>
            <a:r>
              <a:rPr sz="2800"/>
              <a:t>n</a:t>
            </a:r>
            <a:r>
              <a:rPr sz="2200"/>
              <a:t>a</a:t>
            </a:r>
            <a:r>
              <a:rPr sz="2800"/>
              <a:t> = v</a:t>
            </a:r>
            <a:r>
              <a:rPr sz="2200"/>
              <a:t>a</a:t>
            </a:r>
            <a:r>
              <a:rPr sz="2800"/>
              <a:t> = null</a:t>
            </a:r>
          </a:p>
        </p:txBody>
      </p:sp>
      <p:sp>
        <p:nvSpPr>
          <p:cNvPr id="330" name="Shape 330"/>
          <p:cNvSpPr/>
          <p:nvPr/>
        </p:nvSpPr>
        <p:spPr>
          <a:xfrm flipH="1">
            <a:off x="2489200" y="6286500"/>
            <a:ext cx="3136901" cy="762000"/>
          </a:xfrm>
          <a:prstGeom prst="line">
            <a:avLst/>
          </a:prstGeom>
          <a:ln>
            <a:solidFill>
              <a:srgbClr val="000000"/>
            </a:solidFill>
            <a:tailEnd type="triangle"/>
          </a:ln>
        </p:spPr>
        <p:txBody>
          <a:bodyPr lIns="50800" tIns="50800" rIns="50800" bIns="50800" anchor="ctr"/>
          <a:lstStyle/>
          <a:p>
            <a:endParaRPr/>
          </a:p>
        </p:txBody>
      </p:sp>
      <p:sp>
        <p:nvSpPr>
          <p:cNvPr id="331" name="Shape 331"/>
          <p:cNvSpPr/>
          <p:nvPr/>
        </p:nvSpPr>
        <p:spPr>
          <a:xfrm>
            <a:off x="5854700" y="6502400"/>
            <a:ext cx="3683000" cy="546100"/>
          </a:xfrm>
          <a:prstGeom prst="line">
            <a:avLst/>
          </a:prstGeom>
          <a:ln>
            <a:solidFill>
              <a:srgbClr val="000000"/>
            </a:solidFill>
            <a:tailEnd type="triangle"/>
          </a:ln>
        </p:spPr>
        <p:txBody>
          <a:bodyPr lIns="50800" tIns="50800" rIns="50800" bIns="50800" anchor="ctr"/>
          <a:lstStyle/>
          <a:p>
            <a:endParaRPr/>
          </a:p>
        </p:txBody>
      </p:sp>
      <p:sp>
        <p:nvSpPr>
          <p:cNvPr id="332" name="Shape 332"/>
          <p:cNvSpPr/>
          <p:nvPr/>
        </p:nvSpPr>
        <p:spPr>
          <a:xfrm>
            <a:off x="2489200" y="5956300"/>
            <a:ext cx="3378200" cy="44722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marL="57799" marR="57799" defTabSz="1295400">
              <a:spcBef>
                <a:spcPts val="1400"/>
              </a:spcBef>
              <a:buClr>
                <a:srgbClr val="000000"/>
              </a:buClr>
              <a:buFont typeface="Arial"/>
              <a:defRPr sz="2400">
                <a:uFill>
                  <a:solidFill>
                    <a:srgbClr val="000000"/>
                  </a:solidFill>
                </a:uFill>
                <a:latin typeface="+mn-lt"/>
                <a:ea typeface="+mn-ea"/>
                <a:cs typeface="+mn-cs"/>
                <a:sym typeface="Arial"/>
              </a:defRPr>
            </a:lvl1pPr>
          </a:lstStyle>
          <a:p>
            <a:r>
              <a:t>Accept,N1:1,val1</a:t>
            </a:r>
          </a:p>
        </p:txBody>
      </p:sp>
      <p:sp>
        <p:nvSpPr>
          <p:cNvPr id="333" name="Shape 333"/>
          <p:cNvSpPr/>
          <p:nvPr/>
        </p:nvSpPr>
        <p:spPr>
          <a:xfrm>
            <a:off x="6070600" y="6172200"/>
            <a:ext cx="3378200" cy="44722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marL="57799" marR="57799" defTabSz="1295400">
              <a:spcBef>
                <a:spcPts val="1400"/>
              </a:spcBef>
              <a:buClr>
                <a:srgbClr val="000000"/>
              </a:buClr>
              <a:buFont typeface="Arial"/>
              <a:defRPr sz="2400">
                <a:uFill>
                  <a:solidFill>
                    <a:srgbClr val="000000"/>
                  </a:solidFill>
                </a:uFill>
                <a:latin typeface="+mn-lt"/>
                <a:ea typeface="+mn-ea"/>
                <a:cs typeface="+mn-cs"/>
                <a:sym typeface="Arial"/>
              </a:defRPr>
            </a:lvl1pPr>
          </a:lstStyle>
          <a:p>
            <a:r>
              <a:t>Accept,N1:1,val1</a:t>
            </a:r>
          </a:p>
        </p:txBody>
      </p:sp>
      <p:sp>
        <p:nvSpPr>
          <p:cNvPr id="334" name="Shape 334"/>
          <p:cNvSpPr/>
          <p:nvPr/>
        </p:nvSpPr>
        <p:spPr>
          <a:xfrm>
            <a:off x="0" y="6616700"/>
            <a:ext cx="2514600" cy="130916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57799" marR="57799" defTabSz="1295400">
              <a:buClr>
                <a:srgbClr val="000000"/>
              </a:buClr>
              <a:buFont typeface="Arial"/>
              <a:defRPr sz="3400">
                <a:uFill>
                  <a:solidFill>
                    <a:srgbClr val="000000"/>
                  </a:solidFill>
                </a:uFill>
                <a:latin typeface="+mn-lt"/>
                <a:ea typeface="+mn-ea"/>
                <a:cs typeface="+mn-cs"/>
                <a:sym typeface="Arial"/>
              </a:defRPr>
            </a:pPr>
            <a:r>
              <a:rPr sz="2800"/>
              <a:t>n</a:t>
            </a:r>
            <a:r>
              <a:rPr sz="2200"/>
              <a:t>h</a:t>
            </a:r>
            <a:r>
              <a:rPr sz="2800"/>
              <a:t>=N1:1</a:t>
            </a:r>
          </a:p>
          <a:p>
            <a:pPr marL="57799" marR="57799" defTabSz="1295400">
              <a:buClr>
                <a:srgbClr val="000000"/>
              </a:buClr>
              <a:buFont typeface="Arial"/>
              <a:defRPr sz="3400">
                <a:uFill>
                  <a:solidFill>
                    <a:srgbClr val="000000"/>
                  </a:solidFill>
                </a:uFill>
                <a:latin typeface="+mn-lt"/>
                <a:ea typeface="+mn-ea"/>
                <a:cs typeface="+mn-cs"/>
                <a:sym typeface="Arial"/>
              </a:defRPr>
            </a:pPr>
            <a:r>
              <a:rPr sz="2800"/>
              <a:t>n</a:t>
            </a:r>
            <a:r>
              <a:rPr sz="2200"/>
              <a:t>a</a:t>
            </a:r>
            <a:r>
              <a:rPr sz="2800"/>
              <a:t> = N1:1</a:t>
            </a:r>
          </a:p>
          <a:p>
            <a:pPr marL="57799" marR="57799" defTabSz="1295400">
              <a:buClr>
                <a:srgbClr val="000000"/>
              </a:buClr>
              <a:buFont typeface="Arial"/>
              <a:defRPr sz="3400">
                <a:uFill>
                  <a:solidFill>
                    <a:srgbClr val="000000"/>
                  </a:solidFill>
                </a:uFill>
                <a:latin typeface="+mn-lt"/>
                <a:ea typeface="+mn-ea"/>
                <a:cs typeface="+mn-cs"/>
                <a:sym typeface="Arial"/>
              </a:defRPr>
            </a:pPr>
            <a:r>
              <a:rPr sz="2800"/>
              <a:t>v</a:t>
            </a:r>
            <a:r>
              <a:rPr sz="2200"/>
              <a:t>a</a:t>
            </a:r>
            <a:r>
              <a:rPr sz="2800"/>
              <a:t> = val1</a:t>
            </a:r>
          </a:p>
        </p:txBody>
      </p:sp>
      <p:sp>
        <p:nvSpPr>
          <p:cNvPr id="335" name="Shape 335"/>
          <p:cNvSpPr/>
          <p:nvPr/>
        </p:nvSpPr>
        <p:spPr>
          <a:xfrm>
            <a:off x="9753600" y="6718300"/>
            <a:ext cx="2514600" cy="130916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57799" marR="57799" defTabSz="1295400">
              <a:buClr>
                <a:srgbClr val="000000"/>
              </a:buClr>
              <a:buFont typeface="Arial"/>
              <a:defRPr sz="3400">
                <a:uFill>
                  <a:solidFill>
                    <a:srgbClr val="000000"/>
                  </a:solidFill>
                </a:uFill>
                <a:latin typeface="+mn-lt"/>
                <a:ea typeface="+mn-ea"/>
                <a:cs typeface="+mn-cs"/>
                <a:sym typeface="Arial"/>
              </a:defRPr>
            </a:pPr>
            <a:r>
              <a:rPr sz="2800"/>
              <a:t>n</a:t>
            </a:r>
            <a:r>
              <a:rPr sz="2200"/>
              <a:t>h</a:t>
            </a:r>
            <a:r>
              <a:rPr sz="2800"/>
              <a:t>=N1:1</a:t>
            </a:r>
          </a:p>
          <a:p>
            <a:pPr marL="57799" marR="57799" defTabSz="1295400">
              <a:buClr>
                <a:srgbClr val="000000"/>
              </a:buClr>
              <a:buFont typeface="Arial"/>
              <a:defRPr sz="3400">
                <a:uFill>
                  <a:solidFill>
                    <a:srgbClr val="000000"/>
                  </a:solidFill>
                </a:uFill>
                <a:latin typeface="+mn-lt"/>
                <a:ea typeface="+mn-ea"/>
                <a:cs typeface="+mn-cs"/>
                <a:sym typeface="Arial"/>
              </a:defRPr>
            </a:pPr>
            <a:r>
              <a:rPr sz="2800"/>
              <a:t>n</a:t>
            </a:r>
            <a:r>
              <a:rPr sz="2200"/>
              <a:t>a</a:t>
            </a:r>
            <a:r>
              <a:rPr sz="2800"/>
              <a:t> = N1:1</a:t>
            </a:r>
          </a:p>
          <a:p>
            <a:pPr marL="57799" marR="57799" defTabSz="1295400">
              <a:buClr>
                <a:srgbClr val="000000"/>
              </a:buClr>
              <a:buFont typeface="Arial"/>
              <a:defRPr sz="3400">
                <a:uFill>
                  <a:solidFill>
                    <a:srgbClr val="000000"/>
                  </a:solidFill>
                </a:uFill>
                <a:latin typeface="+mn-lt"/>
                <a:ea typeface="+mn-ea"/>
                <a:cs typeface="+mn-cs"/>
                <a:sym typeface="Arial"/>
              </a:defRPr>
            </a:pPr>
            <a:r>
              <a:rPr sz="2800"/>
              <a:t>v</a:t>
            </a:r>
            <a:r>
              <a:rPr sz="2200"/>
              <a:t>a</a:t>
            </a:r>
            <a:r>
              <a:rPr sz="2800"/>
              <a:t> = val1</a:t>
            </a:r>
          </a:p>
        </p:txBody>
      </p:sp>
      <p:sp>
        <p:nvSpPr>
          <p:cNvPr id="336" name="Shape 336"/>
          <p:cNvSpPr/>
          <p:nvPr/>
        </p:nvSpPr>
        <p:spPr>
          <a:xfrm>
            <a:off x="2489200" y="7264400"/>
            <a:ext cx="3136901" cy="647700"/>
          </a:xfrm>
          <a:prstGeom prst="line">
            <a:avLst/>
          </a:prstGeom>
          <a:ln>
            <a:solidFill>
              <a:srgbClr val="000000"/>
            </a:solidFill>
            <a:tailEnd type="triangle"/>
          </a:ln>
        </p:spPr>
        <p:txBody>
          <a:bodyPr lIns="50800" tIns="50800" rIns="50800" bIns="50800" anchor="ctr"/>
          <a:lstStyle/>
          <a:p>
            <a:endParaRPr/>
          </a:p>
        </p:txBody>
      </p:sp>
      <p:sp>
        <p:nvSpPr>
          <p:cNvPr id="337" name="Shape 337"/>
          <p:cNvSpPr/>
          <p:nvPr/>
        </p:nvSpPr>
        <p:spPr>
          <a:xfrm flipH="1">
            <a:off x="5854700" y="7264400"/>
            <a:ext cx="3581400" cy="863600"/>
          </a:xfrm>
          <a:prstGeom prst="line">
            <a:avLst/>
          </a:prstGeom>
          <a:ln>
            <a:solidFill>
              <a:srgbClr val="000000"/>
            </a:solidFill>
            <a:tailEnd type="triangle"/>
          </a:ln>
        </p:spPr>
        <p:txBody>
          <a:bodyPr lIns="50800" tIns="50800" rIns="50800" bIns="50800" anchor="ctr"/>
          <a:lstStyle/>
          <a:p>
            <a:endParaRPr/>
          </a:p>
        </p:txBody>
      </p:sp>
      <p:sp>
        <p:nvSpPr>
          <p:cNvPr id="338" name="Shape 338"/>
          <p:cNvSpPr/>
          <p:nvPr/>
        </p:nvSpPr>
        <p:spPr>
          <a:xfrm>
            <a:off x="3797300" y="7150100"/>
            <a:ext cx="494015" cy="44722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marL="57799" marR="57799" defTabSz="1295400">
              <a:buClr>
                <a:srgbClr val="000000"/>
              </a:buClr>
              <a:buFont typeface="Arial"/>
              <a:defRPr sz="2400">
                <a:uFill>
                  <a:solidFill>
                    <a:srgbClr val="000000"/>
                  </a:solidFill>
                </a:uFill>
                <a:latin typeface="+mn-lt"/>
                <a:ea typeface="+mn-ea"/>
                <a:cs typeface="+mn-cs"/>
                <a:sym typeface="Arial"/>
              </a:defRPr>
            </a:lvl1pPr>
          </a:lstStyle>
          <a:p>
            <a:r>
              <a:t>ok</a:t>
            </a:r>
          </a:p>
        </p:txBody>
      </p:sp>
      <p:sp>
        <p:nvSpPr>
          <p:cNvPr id="339" name="Shape 339"/>
          <p:cNvSpPr/>
          <p:nvPr/>
        </p:nvSpPr>
        <p:spPr>
          <a:xfrm>
            <a:off x="6934200" y="7366000"/>
            <a:ext cx="494015" cy="44722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marL="57799" marR="57799" defTabSz="1295400">
              <a:buClr>
                <a:srgbClr val="000000"/>
              </a:buClr>
              <a:buFont typeface="Arial"/>
              <a:defRPr sz="2400">
                <a:uFill>
                  <a:solidFill>
                    <a:srgbClr val="000000"/>
                  </a:solidFill>
                </a:uFill>
                <a:latin typeface="+mn-lt"/>
                <a:ea typeface="+mn-ea"/>
                <a:cs typeface="+mn-cs"/>
                <a:sym typeface="Arial"/>
              </a:defRPr>
            </a:lvl1pPr>
          </a:lstStyle>
          <a:p>
            <a:r>
              <a:t>ok</a:t>
            </a:r>
          </a:p>
        </p:txBody>
      </p:sp>
      <p:sp>
        <p:nvSpPr>
          <p:cNvPr id="340" name="Shape 340"/>
          <p:cNvSpPr/>
          <p:nvPr/>
        </p:nvSpPr>
        <p:spPr>
          <a:xfrm flipH="1">
            <a:off x="2705100" y="8343900"/>
            <a:ext cx="2921000" cy="546100"/>
          </a:xfrm>
          <a:prstGeom prst="line">
            <a:avLst/>
          </a:prstGeom>
          <a:ln>
            <a:solidFill>
              <a:srgbClr val="000000"/>
            </a:solidFill>
            <a:tailEnd type="triangle"/>
          </a:ln>
        </p:spPr>
        <p:txBody>
          <a:bodyPr lIns="50800" tIns="50800" rIns="50800" bIns="50800" anchor="ctr"/>
          <a:lstStyle/>
          <a:p>
            <a:endParaRPr/>
          </a:p>
        </p:txBody>
      </p:sp>
      <p:sp>
        <p:nvSpPr>
          <p:cNvPr id="341" name="Shape 341"/>
          <p:cNvSpPr/>
          <p:nvPr/>
        </p:nvSpPr>
        <p:spPr>
          <a:xfrm>
            <a:off x="5740400" y="8559800"/>
            <a:ext cx="3581400" cy="546100"/>
          </a:xfrm>
          <a:prstGeom prst="line">
            <a:avLst/>
          </a:prstGeom>
          <a:ln>
            <a:solidFill>
              <a:srgbClr val="000000"/>
            </a:solidFill>
            <a:tailEnd type="triangle"/>
          </a:ln>
        </p:spPr>
        <p:txBody>
          <a:bodyPr lIns="50800" tIns="50800" rIns="50800" bIns="50800" anchor="ctr"/>
          <a:lstStyle/>
          <a:p>
            <a:endParaRPr/>
          </a:p>
        </p:txBody>
      </p:sp>
      <p:sp>
        <p:nvSpPr>
          <p:cNvPr id="342" name="Shape 342"/>
          <p:cNvSpPr/>
          <p:nvPr/>
        </p:nvSpPr>
        <p:spPr>
          <a:xfrm>
            <a:off x="2819400" y="8128000"/>
            <a:ext cx="2400300" cy="44722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marL="57799" marR="57799" defTabSz="1295400">
              <a:spcBef>
                <a:spcPts val="1400"/>
              </a:spcBef>
              <a:buClr>
                <a:srgbClr val="000000"/>
              </a:buClr>
              <a:buFont typeface="Arial"/>
              <a:defRPr sz="2400">
                <a:uFill>
                  <a:solidFill>
                    <a:srgbClr val="000000"/>
                  </a:solidFill>
                </a:uFill>
                <a:latin typeface="+mn-lt"/>
                <a:ea typeface="+mn-ea"/>
                <a:cs typeface="+mn-cs"/>
                <a:sym typeface="Arial"/>
              </a:defRPr>
            </a:lvl1pPr>
          </a:lstStyle>
          <a:p>
            <a:r>
              <a:t>Decide,val1</a:t>
            </a:r>
          </a:p>
        </p:txBody>
      </p:sp>
      <p:sp>
        <p:nvSpPr>
          <p:cNvPr id="343" name="Shape 343"/>
          <p:cNvSpPr/>
          <p:nvPr/>
        </p:nvSpPr>
        <p:spPr>
          <a:xfrm>
            <a:off x="6286500" y="8242300"/>
            <a:ext cx="2400300" cy="44722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marL="57799" marR="57799" defTabSz="1295400">
              <a:spcBef>
                <a:spcPts val="1400"/>
              </a:spcBef>
              <a:buClr>
                <a:srgbClr val="000000"/>
              </a:buClr>
              <a:buFont typeface="Arial"/>
              <a:defRPr sz="2400">
                <a:uFill>
                  <a:solidFill>
                    <a:srgbClr val="000000"/>
                  </a:solidFill>
                </a:uFill>
                <a:latin typeface="+mn-lt"/>
                <a:ea typeface="+mn-ea"/>
                <a:cs typeface="+mn-cs"/>
                <a:sym typeface="Arial"/>
              </a:defRPr>
            </a:lvl1pPr>
          </a:lstStyle>
          <a:p>
            <a:r>
              <a:t>Decide,val1</a:t>
            </a:r>
          </a:p>
        </p:txBody>
      </p:sp>
    </p:spTree>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Shape 345"/>
          <p:cNvSpPr>
            <a:spLocks noGrp="1"/>
          </p:cNvSpPr>
          <p:nvPr>
            <p:ph type="title"/>
          </p:nvPr>
        </p:nvSpPr>
        <p:spPr>
          <a:prstGeom prst="rect">
            <a:avLst/>
          </a:prstGeom>
        </p:spPr>
        <p:txBody>
          <a:bodyPr/>
          <a:lstStyle/>
          <a:p>
            <a:r>
              <a:t>Replication Wrap-Up</a:t>
            </a:r>
          </a:p>
        </p:txBody>
      </p:sp>
      <p:sp>
        <p:nvSpPr>
          <p:cNvPr id="346" name="Shape 346"/>
          <p:cNvSpPr>
            <a:spLocks noGrp="1"/>
          </p:cNvSpPr>
          <p:nvPr>
            <p:ph type="body" idx="1"/>
          </p:nvPr>
        </p:nvSpPr>
        <p:spPr>
          <a:prstGeom prst="rect">
            <a:avLst/>
          </a:prstGeom>
        </p:spPr>
        <p:txBody>
          <a:bodyPr/>
          <a:lstStyle/>
          <a:p>
            <a:pPr marL="1333500"/>
            <a:r>
              <a:t>Primary/Backup quite common, works well, introduces some time lag to recovery when you switch over to a backup.  Doesn’t handle as large a set of failures.  f+1 nodes can handle f failures.</a:t>
            </a:r>
          </a:p>
          <a:p>
            <a:pPr marL="1333500"/>
            <a:r>
              <a:t>Paxos is a general, quorum-based mechanism that can handle lots of failures, still respond quickly.  2f+1 nodes.</a:t>
            </a:r>
          </a:p>
        </p:txBody>
      </p:sp>
    </p:spTree>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000" y="254000"/>
            <a:ext cx="11734800" cy="2438400"/>
          </a:xfrm>
        </p:spPr>
        <p:txBody>
          <a:bodyPr/>
          <a:lstStyle/>
          <a:p>
            <a:r>
              <a:rPr lang="en-US" dirty="0" smtClean="0"/>
              <a:t>Beyond PAXOS</a:t>
            </a:r>
            <a:endParaRPr lang="en-US" dirty="0"/>
          </a:p>
        </p:txBody>
      </p:sp>
      <p:sp>
        <p:nvSpPr>
          <p:cNvPr id="3" name="Text Placeholder 2"/>
          <p:cNvSpPr>
            <a:spLocks noGrp="1"/>
          </p:cNvSpPr>
          <p:nvPr>
            <p:ph type="body" idx="1"/>
          </p:nvPr>
        </p:nvSpPr>
        <p:spPr/>
        <p:txBody>
          <a:bodyPr/>
          <a:lstStyle/>
          <a:p>
            <a:r>
              <a:rPr lang="en-US" dirty="0" smtClean="0"/>
              <a:t>Many follow ups and variants </a:t>
            </a:r>
          </a:p>
          <a:p>
            <a:r>
              <a:rPr lang="en-US" dirty="0" smtClean="0"/>
              <a:t>RAFT consensus algorithm </a:t>
            </a:r>
          </a:p>
          <a:p>
            <a:pPr lvl="1"/>
            <a:r>
              <a:rPr lang="en-US" dirty="0">
                <a:hlinkClick r:id="rId2"/>
              </a:rPr>
              <a:t>https://raft.github.io</a:t>
            </a:r>
            <a:r>
              <a:rPr lang="en-US" dirty="0" smtClean="0">
                <a:hlinkClick r:id="rId2"/>
              </a:rPr>
              <a:t>/</a:t>
            </a:r>
            <a:endParaRPr lang="en-US" dirty="0" smtClean="0"/>
          </a:p>
          <a:p>
            <a:pPr lvl="1"/>
            <a:r>
              <a:rPr lang="en-US" dirty="0" smtClean="0"/>
              <a:t>Great </a:t>
            </a:r>
            <a:r>
              <a:rPr lang="en-US" dirty="0" err="1" smtClean="0"/>
              <a:t>vizualization</a:t>
            </a:r>
            <a:r>
              <a:rPr lang="en-US" dirty="0" smtClean="0"/>
              <a:t> of how it work </a:t>
            </a:r>
          </a:p>
          <a:p>
            <a:pPr lvl="2"/>
            <a:r>
              <a:rPr lang="en-US" dirty="0">
                <a:hlinkClick r:id="rId3"/>
              </a:rPr>
              <a:t>http://thesecretlivesofdata.com/raft</a:t>
            </a:r>
            <a:r>
              <a:rPr lang="en-US" dirty="0" smtClean="0">
                <a:hlinkClick r:id="rId3"/>
              </a:rPr>
              <a:t>/</a:t>
            </a:r>
            <a:r>
              <a:rPr lang="en-US" dirty="0" smtClean="0"/>
              <a:t> </a:t>
            </a:r>
            <a:endParaRPr lang="en-US" dirty="0"/>
          </a:p>
        </p:txBody>
      </p:sp>
    </p:spTree>
    <p:extLst>
      <p:ext uri="{BB962C8B-B14F-4D97-AF65-F5344CB8AC3E}">
        <p14:creationId xmlns:p14="http://schemas.microsoft.com/office/powerpoint/2010/main" val="1460354003"/>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hape 176"/>
          <p:cNvSpPr>
            <a:spLocks noGrp="1"/>
          </p:cNvSpPr>
          <p:nvPr>
            <p:ph type="title"/>
          </p:nvPr>
        </p:nvSpPr>
        <p:spPr>
          <a:prstGeom prst="rect">
            <a:avLst/>
          </a:prstGeom>
        </p:spPr>
        <p:txBody>
          <a:bodyPr/>
          <a:lstStyle/>
          <a:p>
            <a:r>
              <a:t>But for read-write data...</a:t>
            </a:r>
          </a:p>
        </p:txBody>
      </p:sp>
      <p:sp>
        <p:nvSpPr>
          <p:cNvPr id="177" name="Shape 177"/>
          <p:cNvSpPr>
            <a:spLocks noGrp="1"/>
          </p:cNvSpPr>
          <p:nvPr>
            <p:ph type="body" idx="1"/>
          </p:nvPr>
        </p:nvSpPr>
        <p:spPr>
          <a:prstGeom prst="rect">
            <a:avLst/>
          </a:prstGeom>
        </p:spPr>
        <p:txBody>
          <a:bodyPr/>
          <a:lstStyle>
            <a:lvl1pPr marL="1333500"/>
          </a:lstStyle>
          <a:p>
            <a:r>
              <a:t>Must implement write replication, typically with some degree of consistency</a:t>
            </a: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ltLang="en-US"/>
              <a:t>Tanenbaum &amp; Van Steen, Distributed Systems: Principles and Paradigms, 2e, (c) 2007 Prentice-Hall, Inc. All rights reserved. 0-13-239227-5</a:t>
            </a:r>
          </a:p>
        </p:txBody>
      </p:sp>
      <p:sp>
        <p:nvSpPr>
          <p:cNvPr id="86018" name="Rectangle 2"/>
          <p:cNvSpPr>
            <a:spLocks noGrp="1" noChangeArrowheads="1"/>
          </p:cNvSpPr>
          <p:nvPr>
            <p:ph type="title"/>
          </p:nvPr>
        </p:nvSpPr>
        <p:spPr>
          <a:xfrm>
            <a:off x="575732" y="135467"/>
            <a:ext cx="11616267" cy="2438400"/>
          </a:xfrm>
        </p:spPr>
        <p:txBody>
          <a:bodyPr/>
          <a:lstStyle/>
          <a:p>
            <a:r>
              <a:rPr lang="en-US" altLang="en-US"/>
              <a:t>Sequential Consistency (1)</a:t>
            </a:r>
          </a:p>
        </p:txBody>
      </p:sp>
      <p:sp>
        <p:nvSpPr>
          <p:cNvPr id="86019" name="Rectangle 3"/>
          <p:cNvSpPr>
            <a:spLocks noGrp="1" noChangeArrowheads="1"/>
          </p:cNvSpPr>
          <p:nvPr>
            <p:ph type="body" idx="1"/>
          </p:nvPr>
        </p:nvSpPr>
        <p:spPr>
          <a:xfrm>
            <a:off x="1151464" y="4322516"/>
            <a:ext cx="10464800" cy="3312159"/>
          </a:xfrm>
        </p:spPr>
        <p:txBody>
          <a:bodyPr/>
          <a:lstStyle/>
          <a:p>
            <a:r>
              <a:rPr lang="en-US" altLang="en-US" dirty="0" smtClean="0"/>
              <a:t>Behavior </a:t>
            </a:r>
            <a:r>
              <a:rPr lang="en-US" altLang="en-US" dirty="0"/>
              <a:t>of two processes operating </a:t>
            </a:r>
            <a:r>
              <a:rPr lang="en-US" altLang="en-US" dirty="0" smtClean="0"/>
              <a:t>on </a:t>
            </a:r>
            <a:r>
              <a:rPr lang="en-US" altLang="en-US" dirty="0"/>
              <a:t>the same data item. The horizontal axis is time</a:t>
            </a:r>
            <a:r>
              <a:rPr lang="en-US" altLang="en-US" dirty="0" smtClean="0"/>
              <a:t>. </a:t>
            </a:r>
          </a:p>
          <a:p>
            <a:r>
              <a:rPr lang="en-US" altLang="en-US" dirty="0" smtClean="0"/>
              <a:t>P1: Writes “W” value a to variable “x”</a:t>
            </a:r>
          </a:p>
          <a:p>
            <a:r>
              <a:rPr lang="en-US" altLang="en-US" dirty="0" smtClean="0"/>
              <a:t>P2: Reads NIL from “x” first and then a</a:t>
            </a:r>
            <a:endParaRPr lang="en-US" altLang="en-US" dirty="0"/>
          </a:p>
        </p:txBody>
      </p:sp>
      <p:pic>
        <p:nvPicPr>
          <p:cNvPr id="86020" name="Picture 4" descr="07-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2869" y="2279226"/>
            <a:ext cx="9721991" cy="1429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24598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1041400" y="-254000"/>
            <a:ext cx="11734800" cy="2438400"/>
          </a:xfrm>
        </p:spPr>
        <p:txBody>
          <a:bodyPr/>
          <a:lstStyle/>
          <a:p>
            <a:r>
              <a:rPr lang="en-US" altLang="en-US"/>
              <a:t>Sequential Consistency (2)</a:t>
            </a:r>
          </a:p>
        </p:txBody>
      </p:sp>
      <p:sp>
        <p:nvSpPr>
          <p:cNvPr id="87043" name="Rectangle 3"/>
          <p:cNvSpPr>
            <a:spLocks noGrp="1" noChangeArrowheads="1"/>
          </p:cNvSpPr>
          <p:nvPr>
            <p:ph type="body" idx="1"/>
          </p:nvPr>
        </p:nvSpPr>
        <p:spPr>
          <a:xfrm>
            <a:off x="812800" y="1934916"/>
            <a:ext cx="12192000" cy="7385190"/>
          </a:xfrm>
        </p:spPr>
        <p:txBody>
          <a:bodyPr/>
          <a:lstStyle/>
          <a:p>
            <a:pPr algn="l">
              <a:lnSpc>
                <a:spcPct val="90000"/>
              </a:lnSpc>
            </a:pPr>
            <a:r>
              <a:rPr lang="en-US" altLang="en-US" sz="4000" dirty="0"/>
              <a:t>A data store is sequentially consistent when:</a:t>
            </a:r>
          </a:p>
          <a:p>
            <a:pPr algn="l">
              <a:lnSpc>
                <a:spcPct val="90000"/>
              </a:lnSpc>
            </a:pPr>
            <a:r>
              <a:rPr lang="en-US" altLang="en-US" sz="4000" dirty="0"/>
              <a:t>The result of any execution is the same as if the (read and write) operations by all processes on the data store …</a:t>
            </a:r>
          </a:p>
          <a:p>
            <a:pPr lvl="1">
              <a:lnSpc>
                <a:spcPct val="90000"/>
              </a:lnSpc>
            </a:pPr>
            <a:r>
              <a:rPr lang="en-US" altLang="en-US" sz="4000" dirty="0" smtClean="0"/>
              <a:t>Were executed </a:t>
            </a:r>
            <a:r>
              <a:rPr lang="en-US" altLang="en-US" sz="4000" dirty="0"/>
              <a:t>in some sequential order and …</a:t>
            </a:r>
          </a:p>
          <a:p>
            <a:pPr lvl="1">
              <a:lnSpc>
                <a:spcPct val="90000"/>
              </a:lnSpc>
            </a:pPr>
            <a:r>
              <a:rPr lang="en-US" altLang="en-US" sz="4000" dirty="0"/>
              <a:t>the operations of each individual process appear </a:t>
            </a:r>
            <a:r>
              <a:rPr lang="en-US" altLang="en-US" sz="4000" dirty="0" smtClean="0"/>
              <a:t>…</a:t>
            </a:r>
          </a:p>
          <a:p>
            <a:pPr lvl="2">
              <a:lnSpc>
                <a:spcPct val="90000"/>
              </a:lnSpc>
              <a:buSzPct val="70000"/>
              <a:buFont typeface="Wingdings" charset="2"/>
              <a:buChar char="§"/>
            </a:pPr>
            <a:r>
              <a:rPr lang="en-US" altLang="en-US" sz="3200" dirty="0">
                <a:latin typeface="Arial" charset="0"/>
              </a:rPr>
              <a:t>in this sequence </a:t>
            </a:r>
          </a:p>
          <a:p>
            <a:pPr lvl="2">
              <a:lnSpc>
                <a:spcPct val="90000"/>
              </a:lnSpc>
              <a:buSzPct val="70000"/>
              <a:buFont typeface="Wingdings" charset="2"/>
              <a:buChar char="§"/>
            </a:pPr>
            <a:r>
              <a:rPr lang="en-US" altLang="en-US" sz="3200" dirty="0" smtClean="0">
                <a:latin typeface="Arial" charset="0"/>
              </a:rPr>
              <a:t>in </a:t>
            </a:r>
            <a:r>
              <a:rPr lang="en-US" altLang="en-US" sz="3200" dirty="0">
                <a:latin typeface="Arial" charset="0"/>
              </a:rPr>
              <a:t>the order specified by its program.</a:t>
            </a:r>
          </a:p>
        </p:txBody>
      </p:sp>
    </p:spTree>
    <p:extLst>
      <p:ext uri="{BB962C8B-B14F-4D97-AF65-F5344CB8AC3E}">
        <p14:creationId xmlns:p14="http://schemas.microsoft.com/office/powerpoint/2010/main" val="8672821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1"/>
          </p:nvPr>
        </p:nvSpPr>
        <p:spPr/>
        <p:txBody>
          <a:bodyPr/>
          <a:lstStyle/>
          <a:p>
            <a:r>
              <a:rPr lang="en-US" altLang="en-US"/>
              <a:t>Tanenbaum &amp; Van Steen, Distributed Systems: Principles and Paradigms, 2e, (c) 2007 Prentice-Hall, Inc. All rights reserved. 0-13-239227-5</a:t>
            </a:r>
          </a:p>
        </p:txBody>
      </p:sp>
      <p:sp>
        <p:nvSpPr>
          <p:cNvPr id="90114" name="Rectangle 2"/>
          <p:cNvSpPr>
            <a:spLocks noGrp="1" noChangeArrowheads="1"/>
          </p:cNvSpPr>
          <p:nvPr>
            <p:ph type="title"/>
          </p:nvPr>
        </p:nvSpPr>
        <p:spPr>
          <a:xfrm>
            <a:off x="643467" y="-270931"/>
            <a:ext cx="11734800" cy="2438400"/>
          </a:xfrm>
        </p:spPr>
        <p:txBody>
          <a:bodyPr/>
          <a:lstStyle/>
          <a:p>
            <a:r>
              <a:rPr lang="en-US" altLang="en-US"/>
              <a:t>Sequential Consistency (3)</a:t>
            </a:r>
          </a:p>
        </p:txBody>
      </p:sp>
      <p:sp>
        <p:nvSpPr>
          <p:cNvPr id="90115" name="Rectangle 3"/>
          <p:cNvSpPr>
            <a:spLocks noGrp="1" noChangeArrowheads="1"/>
          </p:cNvSpPr>
          <p:nvPr>
            <p:ph type="body" idx="1"/>
          </p:nvPr>
        </p:nvSpPr>
        <p:spPr>
          <a:xfrm>
            <a:off x="1384017" y="7640605"/>
            <a:ext cx="11717867" cy="2438400"/>
          </a:xfrm>
        </p:spPr>
        <p:txBody>
          <a:bodyPr/>
          <a:lstStyle/>
          <a:p>
            <a:pPr marL="317500" indent="0">
              <a:buNone/>
            </a:pPr>
            <a:r>
              <a:rPr lang="en-US" altLang="en-US" smtClean="0"/>
              <a:t>(</a:t>
            </a:r>
            <a:r>
              <a:rPr lang="en-US" altLang="en-US" dirty="0"/>
              <a:t>b) A data store that is not sequentially consistent.</a:t>
            </a:r>
          </a:p>
        </p:txBody>
      </p:sp>
      <p:pic>
        <p:nvPicPr>
          <p:cNvPr id="90116" name="Picture 4" descr="07-05"/>
          <p:cNvPicPr>
            <a:picLocks noChangeAspect="1" noChangeArrowheads="1"/>
          </p:cNvPicPr>
          <p:nvPr/>
        </p:nvPicPr>
        <p:blipFill>
          <a:blip r:embed="rId3">
            <a:extLst>
              <a:ext uri="{28A0092B-C50C-407E-A947-70E740481C1C}">
                <a14:useLocalDpi xmlns:a14="http://schemas.microsoft.com/office/drawing/2010/main" val="0"/>
              </a:ext>
            </a:extLst>
          </a:blip>
          <a:srcRect r="55692"/>
          <a:stretch>
            <a:fillRect/>
          </a:stretch>
        </p:blipFill>
        <p:spPr bwMode="auto">
          <a:xfrm>
            <a:off x="643467" y="1884684"/>
            <a:ext cx="6599484" cy="2704818"/>
          </a:xfrm>
          <a:prstGeom prst="rect">
            <a:avLst/>
          </a:prstGeom>
          <a:noFill/>
          <a:extLst>
            <a:ext uri="{909E8E84-426E-40DD-AFC4-6F175D3DCCD1}">
              <a14:hiddenFill xmlns:a14="http://schemas.microsoft.com/office/drawing/2010/main">
                <a:solidFill>
                  <a:srgbClr val="FFFFFF"/>
                </a:solidFill>
              </a14:hiddenFill>
            </a:ext>
          </a:extLst>
        </p:spPr>
      </p:pic>
      <p:pic>
        <p:nvPicPr>
          <p:cNvPr id="90117" name="Picture 5" descr="07-05"/>
          <p:cNvPicPr>
            <a:picLocks noChangeAspect="1" noChangeArrowheads="1"/>
          </p:cNvPicPr>
          <p:nvPr/>
        </p:nvPicPr>
        <p:blipFill>
          <a:blip r:embed="rId3">
            <a:extLst>
              <a:ext uri="{28A0092B-C50C-407E-A947-70E740481C1C}">
                <a14:useLocalDpi xmlns:a14="http://schemas.microsoft.com/office/drawing/2010/main" val="0"/>
              </a:ext>
            </a:extLst>
          </a:blip>
          <a:srcRect l="56392"/>
          <a:stretch>
            <a:fillRect/>
          </a:stretch>
        </p:blipFill>
        <p:spPr bwMode="auto">
          <a:xfrm>
            <a:off x="5821680" y="5606631"/>
            <a:ext cx="6556587" cy="272965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p:cNvSpPr txBox="1">
            <a:spLocks noChangeArrowheads="1"/>
          </p:cNvSpPr>
          <p:nvPr/>
        </p:nvSpPr>
        <p:spPr>
          <a:xfrm>
            <a:off x="0" y="4589502"/>
            <a:ext cx="10464800" cy="103067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marL="889000" marR="0" indent="-571500" algn="l" defTabSz="584200" rtl="0" latinLnBrk="0">
              <a:lnSpc>
                <a:spcPct val="100000"/>
              </a:lnSpc>
              <a:spcBef>
                <a:spcPts val="4800"/>
              </a:spcBef>
              <a:spcAft>
                <a:spcPts val="0"/>
              </a:spcAft>
              <a:buClrTx/>
              <a:buSzPct val="171000"/>
              <a:buFontTx/>
              <a:buChar char="•"/>
              <a:tabLst/>
              <a:defRPr sz="4200" b="0" i="0" u="none" strike="noStrike" cap="none" spc="0" baseline="0">
                <a:ln>
                  <a:noFill/>
                </a:ln>
                <a:solidFill>
                  <a:srgbClr val="000000"/>
                </a:solidFill>
                <a:uFillTx/>
                <a:latin typeface="+mj-lt"/>
                <a:ea typeface="+mj-ea"/>
                <a:cs typeface="+mj-cs"/>
                <a:sym typeface="Gill Sans"/>
              </a:defRPr>
            </a:lvl1pPr>
            <a:lvl2pPr marL="1333500" marR="0" indent="-571500" algn="l" defTabSz="584200" rtl="0" latinLnBrk="0">
              <a:lnSpc>
                <a:spcPct val="100000"/>
              </a:lnSpc>
              <a:spcBef>
                <a:spcPts val="4800"/>
              </a:spcBef>
              <a:spcAft>
                <a:spcPts val="0"/>
              </a:spcAft>
              <a:buClrTx/>
              <a:buSzPct val="171000"/>
              <a:buFontTx/>
              <a:buChar char="•"/>
              <a:tabLst/>
              <a:defRPr sz="4200" b="0" i="0" u="none" strike="noStrike" cap="none" spc="0" baseline="0">
                <a:ln>
                  <a:noFill/>
                </a:ln>
                <a:solidFill>
                  <a:srgbClr val="000000"/>
                </a:solidFill>
                <a:uFillTx/>
                <a:latin typeface="+mj-lt"/>
                <a:ea typeface="+mj-ea"/>
                <a:cs typeface="+mj-cs"/>
                <a:sym typeface="Gill Sans"/>
              </a:defRPr>
            </a:lvl2pPr>
            <a:lvl3pPr marL="1778000" marR="0" indent="-571500" algn="l" defTabSz="584200" rtl="0" latinLnBrk="0">
              <a:lnSpc>
                <a:spcPct val="100000"/>
              </a:lnSpc>
              <a:spcBef>
                <a:spcPts val="4800"/>
              </a:spcBef>
              <a:spcAft>
                <a:spcPts val="0"/>
              </a:spcAft>
              <a:buClrTx/>
              <a:buSzPct val="171000"/>
              <a:buFontTx/>
              <a:buChar char="•"/>
              <a:tabLst/>
              <a:defRPr sz="4200" b="0" i="0" u="none" strike="noStrike" cap="none" spc="0" baseline="0">
                <a:ln>
                  <a:noFill/>
                </a:ln>
                <a:solidFill>
                  <a:srgbClr val="000000"/>
                </a:solidFill>
                <a:uFillTx/>
                <a:latin typeface="+mj-lt"/>
                <a:ea typeface="+mj-ea"/>
                <a:cs typeface="+mj-cs"/>
                <a:sym typeface="Gill Sans"/>
              </a:defRPr>
            </a:lvl3pPr>
            <a:lvl4pPr marL="2222500" marR="0" indent="-571500" algn="l" defTabSz="584200" rtl="0" latinLnBrk="0">
              <a:lnSpc>
                <a:spcPct val="100000"/>
              </a:lnSpc>
              <a:spcBef>
                <a:spcPts val="4800"/>
              </a:spcBef>
              <a:spcAft>
                <a:spcPts val="0"/>
              </a:spcAft>
              <a:buClrTx/>
              <a:buSzPct val="171000"/>
              <a:buFontTx/>
              <a:buChar char="•"/>
              <a:tabLst/>
              <a:defRPr sz="4200" b="0" i="0" u="none" strike="noStrike" cap="none" spc="0" baseline="0">
                <a:ln>
                  <a:noFill/>
                </a:ln>
                <a:solidFill>
                  <a:srgbClr val="000000"/>
                </a:solidFill>
                <a:uFillTx/>
                <a:latin typeface="+mj-lt"/>
                <a:ea typeface="+mj-ea"/>
                <a:cs typeface="+mj-cs"/>
                <a:sym typeface="Gill Sans"/>
              </a:defRPr>
            </a:lvl4pPr>
            <a:lvl5pPr marL="2667000" marR="0" indent="-571500" algn="l" defTabSz="584200" rtl="0" latinLnBrk="0">
              <a:lnSpc>
                <a:spcPct val="100000"/>
              </a:lnSpc>
              <a:spcBef>
                <a:spcPts val="4800"/>
              </a:spcBef>
              <a:spcAft>
                <a:spcPts val="0"/>
              </a:spcAft>
              <a:buClrTx/>
              <a:buSzPct val="171000"/>
              <a:buFontTx/>
              <a:buChar char="•"/>
              <a:tabLst/>
              <a:defRPr sz="4200" b="0" i="0" u="none" strike="noStrike" cap="none" spc="0" baseline="0">
                <a:ln>
                  <a:noFill/>
                </a:ln>
                <a:solidFill>
                  <a:srgbClr val="000000"/>
                </a:solidFill>
                <a:uFillTx/>
                <a:latin typeface="+mj-lt"/>
                <a:ea typeface="+mj-ea"/>
                <a:cs typeface="+mj-cs"/>
                <a:sym typeface="Gill Sans"/>
              </a:defRPr>
            </a:lvl5pPr>
            <a:lvl6pPr marL="3022600" marR="0" indent="-571500" algn="l" defTabSz="584200" rtl="0" latinLnBrk="0">
              <a:lnSpc>
                <a:spcPct val="100000"/>
              </a:lnSpc>
              <a:spcBef>
                <a:spcPts val="4800"/>
              </a:spcBef>
              <a:spcAft>
                <a:spcPts val="0"/>
              </a:spcAft>
              <a:buClrTx/>
              <a:buSzPct val="171000"/>
              <a:buFontTx/>
              <a:buChar char="•"/>
              <a:tabLst/>
              <a:defRPr sz="4200" b="0" i="0" u="none" strike="noStrike" cap="none" spc="0" baseline="0">
                <a:ln>
                  <a:noFill/>
                </a:ln>
                <a:solidFill>
                  <a:srgbClr val="000000"/>
                </a:solidFill>
                <a:uFillTx/>
                <a:latin typeface="+mj-lt"/>
                <a:ea typeface="+mj-ea"/>
                <a:cs typeface="+mj-cs"/>
                <a:sym typeface="Gill Sans"/>
              </a:defRPr>
            </a:lvl6pPr>
            <a:lvl7pPr marL="3378200" marR="0" indent="-571500" algn="l" defTabSz="584200" rtl="0" latinLnBrk="0">
              <a:lnSpc>
                <a:spcPct val="100000"/>
              </a:lnSpc>
              <a:spcBef>
                <a:spcPts val="4800"/>
              </a:spcBef>
              <a:spcAft>
                <a:spcPts val="0"/>
              </a:spcAft>
              <a:buClrTx/>
              <a:buSzPct val="171000"/>
              <a:buFontTx/>
              <a:buChar char="•"/>
              <a:tabLst/>
              <a:defRPr sz="4200" b="0" i="0" u="none" strike="noStrike" cap="none" spc="0" baseline="0">
                <a:ln>
                  <a:noFill/>
                </a:ln>
                <a:solidFill>
                  <a:srgbClr val="000000"/>
                </a:solidFill>
                <a:uFillTx/>
                <a:latin typeface="+mj-lt"/>
                <a:ea typeface="+mj-ea"/>
                <a:cs typeface="+mj-cs"/>
                <a:sym typeface="Gill Sans"/>
              </a:defRPr>
            </a:lvl7pPr>
            <a:lvl8pPr marL="3733800" marR="0" indent="-571500" algn="l" defTabSz="584200" rtl="0" latinLnBrk="0">
              <a:lnSpc>
                <a:spcPct val="100000"/>
              </a:lnSpc>
              <a:spcBef>
                <a:spcPts val="4800"/>
              </a:spcBef>
              <a:spcAft>
                <a:spcPts val="0"/>
              </a:spcAft>
              <a:buClrTx/>
              <a:buSzPct val="171000"/>
              <a:buFontTx/>
              <a:buChar char="•"/>
              <a:tabLst/>
              <a:defRPr sz="4200" b="0" i="0" u="none" strike="noStrike" cap="none" spc="0" baseline="0">
                <a:ln>
                  <a:noFill/>
                </a:ln>
                <a:solidFill>
                  <a:srgbClr val="000000"/>
                </a:solidFill>
                <a:uFillTx/>
                <a:latin typeface="+mj-lt"/>
                <a:ea typeface="+mj-ea"/>
                <a:cs typeface="+mj-cs"/>
                <a:sym typeface="Gill Sans"/>
              </a:defRPr>
            </a:lvl8pPr>
            <a:lvl9pPr marL="4089400" marR="0" indent="-571500" algn="l" defTabSz="584200" rtl="0" latinLnBrk="0">
              <a:lnSpc>
                <a:spcPct val="100000"/>
              </a:lnSpc>
              <a:spcBef>
                <a:spcPts val="4800"/>
              </a:spcBef>
              <a:spcAft>
                <a:spcPts val="0"/>
              </a:spcAft>
              <a:buClrTx/>
              <a:buSzPct val="171000"/>
              <a:buFontTx/>
              <a:buChar char="•"/>
              <a:tabLst/>
              <a:defRPr sz="4200" b="0" i="0" u="none" strike="noStrike" cap="none" spc="0" baseline="0">
                <a:ln>
                  <a:noFill/>
                </a:ln>
                <a:solidFill>
                  <a:srgbClr val="000000"/>
                </a:solidFill>
                <a:uFillTx/>
                <a:latin typeface="+mj-lt"/>
                <a:ea typeface="+mj-ea"/>
                <a:cs typeface="+mj-cs"/>
                <a:sym typeface="Gill Sans"/>
              </a:defRPr>
            </a:lvl9pPr>
          </a:lstStyle>
          <a:p>
            <a:pPr marL="317500" indent="0" hangingPunct="1">
              <a:buNone/>
            </a:pPr>
            <a:r>
              <a:rPr lang="en-US" altLang="en-US" dirty="0" smtClean="0"/>
              <a:t>(a) A sequentially consistent data store. </a:t>
            </a:r>
            <a:br>
              <a:rPr lang="en-US" altLang="en-US" dirty="0" smtClean="0"/>
            </a:br>
            <a:endParaRPr lang="en-US" altLang="en-US" dirty="0"/>
          </a:p>
        </p:txBody>
      </p:sp>
    </p:spTree>
    <p:extLst>
      <p:ext uri="{BB962C8B-B14F-4D97-AF65-F5344CB8AC3E}">
        <p14:creationId xmlns:p14="http://schemas.microsoft.com/office/powerpoint/2010/main" val="13515795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ltLang="en-US"/>
              <a:t>Tanenbaum &amp; Van Steen, Distributed Systems: Principles and Paradigms, 2e, (c) 2007 Prentice-Hall, Inc. All rights reserved. 0-13-239227-5</a:t>
            </a:r>
          </a:p>
        </p:txBody>
      </p:sp>
      <p:sp>
        <p:nvSpPr>
          <p:cNvPr id="91138" name="Rectangle 2"/>
          <p:cNvSpPr>
            <a:spLocks noGrp="1" noChangeArrowheads="1"/>
          </p:cNvSpPr>
          <p:nvPr>
            <p:ph type="title"/>
          </p:nvPr>
        </p:nvSpPr>
        <p:spPr>
          <a:xfrm>
            <a:off x="431800" y="142240"/>
            <a:ext cx="12141200" cy="2438400"/>
          </a:xfrm>
        </p:spPr>
        <p:txBody>
          <a:bodyPr/>
          <a:lstStyle/>
          <a:p>
            <a:r>
              <a:rPr lang="en-US" altLang="en-US"/>
              <a:t>Sequential Consistency (4)</a:t>
            </a:r>
          </a:p>
        </p:txBody>
      </p:sp>
      <p:sp>
        <p:nvSpPr>
          <p:cNvPr id="91139" name="Rectangle 3"/>
          <p:cNvSpPr>
            <a:spLocks noGrp="1" noChangeArrowheads="1"/>
          </p:cNvSpPr>
          <p:nvPr>
            <p:ph type="body" idx="1"/>
          </p:nvPr>
        </p:nvSpPr>
        <p:spPr>
          <a:xfrm>
            <a:off x="-118533" y="7665156"/>
            <a:ext cx="13004800" cy="1192107"/>
          </a:xfrm>
        </p:spPr>
        <p:txBody>
          <a:bodyPr/>
          <a:lstStyle/>
          <a:p>
            <a:r>
              <a:rPr lang="en-US" altLang="en-US"/>
              <a:t>Figure 7-6. </a:t>
            </a:r>
            <a:r>
              <a:rPr lang="en-US" altLang="en-US" dirty="0"/>
              <a:t>Three concurrently-executing processes.</a:t>
            </a:r>
          </a:p>
        </p:txBody>
      </p:sp>
      <p:pic>
        <p:nvPicPr>
          <p:cNvPr id="91140" name="Picture 4" descr="07-06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849" y="3352800"/>
            <a:ext cx="11778827" cy="2320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1786776"/>
      </p:ext>
    </p:extLst>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Gill Sans"/>
        <a:ea typeface="Gill Sans"/>
        <a:cs typeface="Gill Sans"/>
      </a:majorFont>
      <a:minorFont>
        <a:latin typeface="Arial"/>
        <a:ea typeface="Arial"/>
        <a:cs typeface="Arial"/>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j-lt"/>
            <a:ea typeface="+mj-ea"/>
            <a:cs typeface="+mj-c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Gill Sans"/>
        <a:ea typeface="Gill Sans"/>
        <a:cs typeface="Gill Sans"/>
      </a:majorFont>
      <a:minorFont>
        <a:latin typeface="Arial"/>
        <a:ea typeface="Arial"/>
        <a:cs typeface="Arial"/>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j-lt"/>
            <a:ea typeface="+mj-ea"/>
            <a:cs typeface="+mj-c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1735</TotalTime>
  <Words>3225</Words>
  <Application>Microsoft Macintosh PowerPoint</Application>
  <PresentationFormat>Custom</PresentationFormat>
  <Paragraphs>358</Paragraphs>
  <Slides>45</Slides>
  <Notes>22</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Gill Sans</vt:lpstr>
      <vt:lpstr>Helvetica</vt:lpstr>
      <vt:lpstr>Lucida Grande</vt:lpstr>
      <vt:lpstr>Wingdings</vt:lpstr>
      <vt:lpstr>White</vt:lpstr>
      <vt:lpstr>Distributed Replication</vt:lpstr>
      <vt:lpstr>How’d we get here?</vt:lpstr>
      <vt:lpstr>Simpler examples...</vt:lpstr>
      <vt:lpstr>Read-only content</vt:lpstr>
      <vt:lpstr>But for read-write data...</vt:lpstr>
      <vt:lpstr>Sequential Consistency (1)</vt:lpstr>
      <vt:lpstr>Sequential Consistency (2)</vt:lpstr>
      <vt:lpstr>Sequential Consistency (3)</vt:lpstr>
      <vt:lpstr>Sequential Consistency (4)</vt:lpstr>
      <vt:lpstr>Sequential Consistency (5)</vt:lpstr>
      <vt:lpstr>Causal Consistency (1)</vt:lpstr>
      <vt:lpstr>Causal Consistency (2)</vt:lpstr>
      <vt:lpstr>Causal Consistency (3)</vt:lpstr>
      <vt:lpstr>Causal Consistency (4)</vt:lpstr>
      <vt:lpstr>Important ?:  What is the consistency model?</vt:lpstr>
      <vt:lpstr>Replicate: State versus Operations</vt:lpstr>
      <vt:lpstr>When to Replicate: Pull versus Push Protocols</vt:lpstr>
      <vt:lpstr>Failure model</vt:lpstr>
      <vt:lpstr>Tools we’ll assume</vt:lpstr>
      <vt:lpstr>Goal</vt:lpstr>
      <vt:lpstr>We’ll cover today...</vt:lpstr>
      <vt:lpstr>Primary-Backup</vt:lpstr>
      <vt:lpstr>Remote-Write PB Protocol</vt:lpstr>
      <vt:lpstr>Local-Write P-B Protocol</vt:lpstr>
      <vt:lpstr>Primary-Backup</vt:lpstr>
      <vt:lpstr>Implementing P-B</vt:lpstr>
      <vt:lpstr>p-b:  Did it happen?</vt:lpstr>
      <vt:lpstr>p-b:  Happened twice</vt:lpstr>
      <vt:lpstr>Problems with p-b</vt:lpstr>
      <vt:lpstr>Paxos [Lamport]</vt:lpstr>
      <vt:lpstr>Paxos requirement</vt:lpstr>
      <vt:lpstr>Paxos: general approach</vt:lpstr>
      <vt:lpstr>Why is agreement hard?</vt:lpstr>
      <vt:lpstr>Basic two-phase</vt:lpstr>
      <vt:lpstr>Combined leader election and two-phase</vt:lpstr>
      <vt:lpstr>Multiple coordinators</vt:lpstr>
      <vt:lpstr>But...</vt:lpstr>
      <vt:lpstr>Paxos solution</vt:lpstr>
      <vt:lpstr>Paxos operation: node state</vt:lpstr>
      <vt:lpstr>Paxos operation: 3-phase protocol</vt:lpstr>
      <vt:lpstr>Paxos operation</vt:lpstr>
      <vt:lpstr>Paxos operation</vt:lpstr>
      <vt:lpstr>Paxos operation: an example</vt:lpstr>
      <vt:lpstr>Replication Wrap-Up</vt:lpstr>
      <vt:lpstr>Beyond PAXOS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Distribted Replication</dc:title>
  <cp:lastModifiedBy>Yuvraj Agarwal</cp:lastModifiedBy>
  <cp:revision>25</cp:revision>
  <dcterms:modified xsi:type="dcterms:W3CDTF">2015-10-24T01:37:51Z</dcterms:modified>
</cp:coreProperties>
</file>