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7" r:id="rId18"/>
    <p:sldId id="298" r:id="rId19"/>
    <p:sldId id="299" r:id="rId20"/>
    <p:sldId id="300" r:id="rId21"/>
    <p:sldId id="301" r:id="rId22"/>
    <p:sldId id="303" r:id="rId23"/>
    <p:sldId id="302" r:id="rId24"/>
    <p:sldId id="304" r:id="rId25"/>
    <p:sldId id="305" r:id="rId26"/>
    <p:sldId id="306" r:id="rId27"/>
    <p:sldId id="307" r:id="rId28"/>
    <p:sldId id="308" r:id="rId29"/>
    <p:sldId id="309" r:id="rId30"/>
    <p:sldId id="310" r:id="rId31"/>
    <p:sldId id="319" r:id="rId32"/>
    <p:sldId id="311" r:id="rId33"/>
    <p:sldId id="312" r:id="rId34"/>
    <p:sldId id="313" r:id="rId35"/>
    <p:sldId id="314" r:id="rId36"/>
    <p:sldId id="315" r:id="rId37"/>
    <p:sldId id="316" r:id="rId38"/>
    <p:sldId id="317" r:id="rId39"/>
    <p:sldId id="318" r:id="rId40"/>
    <p:sldId id="273" r:id="rId41"/>
    <p:sldId id="274" r:id="rId42"/>
    <p:sldId id="275" r:id="rId43"/>
    <p:sldId id="276" r:id="rId44"/>
    <p:sldId id="277" r:id="rId45"/>
    <p:sldId id="279" r:id="rId46"/>
    <p:sldId id="278"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356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98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3664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9616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5035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9118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0705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7080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683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809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510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139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6132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407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51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554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104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10/14/2018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756761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csm.lshtm.ac.uk/wp-content/uploads/sites/6/2016/04/Antonio-Gasparrini-29-05-2015.pdf" TargetMode="External"/><Relationship Id="rId2" Type="http://schemas.openxmlformats.org/officeDocument/2006/relationships/hyperlink" Target="http://www.utstat.utoronto.ca/fyao/2006-jrssb.pdf"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latin typeface="Times New Roman" panose="02020603050405020304" pitchFamily="18" charset="0"/>
                <a:cs typeface="Times New Roman" panose="02020603050405020304" pitchFamily="18" charset="0"/>
              </a:rPr>
              <a:t>Penalized spline models for functional principal</a:t>
            </a:r>
            <a:br>
              <a:rPr lang="en-CA" sz="5400" b="1" i="1" cap="none" dirty="0" smtClean="0">
                <a:latin typeface="Times New Roman" panose="02020603050405020304" pitchFamily="18" charset="0"/>
                <a:cs typeface="Times New Roman" panose="02020603050405020304" pitchFamily="18" charset="0"/>
              </a:rPr>
            </a:br>
            <a:r>
              <a:rPr lang="en-CA" sz="5400" b="1" i="1" cap="none" dirty="0" smtClean="0">
                <a:latin typeface="Times New Roman" panose="02020603050405020304" pitchFamily="18" charset="0"/>
                <a:cs typeface="Times New Roman" panose="02020603050405020304" pitchFamily="18" charset="0"/>
              </a:rPr>
              <a:t>component analysis</a:t>
            </a:r>
            <a:r>
              <a:rPr lang="en-CA" sz="4400" b="1" i="1" cap="none" dirty="0" smtClean="0">
                <a:latin typeface="Times New Roman" panose="02020603050405020304" pitchFamily="18" charset="0"/>
                <a:cs typeface="Times New Roman" panose="02020603050405020304" pitchFamily="18" charset="0"/>
              </a:rPr>
              <a:t/>
            </a:r>
            <a:br>
              <a:rPr lang="en-CA" sz="4400" b="1" i="1" cap="none" dirty="0" smtClean="0">
                <a:latin typeface="Times New Roman" panose="02020603050405020304" pitchFamily="18" charset="0"/>
                <a:cs typeface="Times New Roman" panose="02020603050405020304" pitchFamily="18" charset="0"/>
              </a:rPr>
            </a:br>
            <a:r>
              <a:rPr lang="en-CA" sz="3200" i="1" cap="none" dirty="0" smtClean="0">
                <a:latin typeface="Times New Roman" panose="02020603050405020304" pitchFamily="18" charset="0"/>
                <a:cs typeface="Times New Roman" panose="02020603050405020304" pitchFamily="18" charset="0"/>
              </a:rPr>
              <a:t>By: </a:t>
            </a:r>
            <a:r>
              <a:rPr lang="en-CA" sz="3200" cap="none" dirty="0" smtClean="0">
                <a:latin typeface="Times New Roman" panose="02020603050405020304" pitchFamily="18" charset="0"/>
                <a:cs typeface="Times New Roman" panose="02020603050405020304" pitchFamily="18" charset="0"/>
              </a:rPr>
              <a:t>Fang Yao and Thomas C. M. </a:t>
            </a:r>
            <a:r>
              <a:rPr lang="en-CA" sz="3200" cap="none" dirty="0" smtClean="0">
                <a:latin typeface="Times New Roman" panose="02020603050405020304" pitchFamily="18" charset="0"/>
                <a:cs typeface="Times New Roman" panose="02020603050405020304" pitchFamily="18" charset="0"/>
              </a:rPr>
              <a:t>Lee</a:t>
            </a:r>
            <a:br>
              <a:rPr lang="en-CA" sz="3200" cap="none" dirty="0" smtClean="0">
                <a:latin typeface="Times New Roman" panose="02020603050405020304" pitchFamily="18" charset="0"/>
                <a:cs typeface="Times New Roman" panose="02020603050405020304" pitchFamily="18" charset="0"/>
              </a:rPr>
            </a:br>
            <a:r>
              <a:rPr lang="en-CA" sz="3200" cap="none" dirty="0" smtClean="0">
                <a:latin typeface="Times New Roman" panose="02020603050405020304" pitchFamily="18" charset="0"/>
                <a:cs typeface="Times New Roman" panose="02020603050405020304" pitchFamily="18" charset="0"/>
              </a:rPr>
              <a:t>Presented by: Eric (Tian Han) Guan</a:t>
            </a:r>
            <a:r>
              <a:rPr lang="en-CA" sz="3200" dirty="0" smtClean="0">
                <a:latin typeface="Times New Roman" panose="02020603050405020304" pitchFamily="18" charset="0"/>
                <a:cs typeface="Times New Roman" panose="02020603050405020304" pitchFamily="18" charset="0"/>
              </a:rPr>
              <a:t/>
            </a:r>
            <a:br>
              <a:rPr lang="en-CA" sz="3200" dirty="0" smtClean="0">
                <a:latin typeface="Times New Roman" panose="02020603050405020304" pitchFamily="18" charset="0"/>
                <a:cs typeface="Times New Roman" panose="02020603050405020304" pitchFamily="18" charset="0"/>
              </a:rPr>
            </a:br>
            <a:endParaRPr lang="en-CA"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858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Basics of FPCA (1)</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1032646" y="1425260"/>
                <a:ext cx="10363826" cy="4673788"/>
              </a:xfrm>
            </p:spPr>
            <p:txBody>
              <a:bodyPr>
                <a:normAutofit/>
              </a:bodyPr>
              <a:lstStyle/>
              <a:p>
                <a:r>
                  <a:rPr lang="en-CA" sz="2800" cap="none" dirty="0" smtClean="0">
                    <a:latin typeface="Times New Roman" panose="02020603050405020304" pitchFamily="18" charset="0"/>
                    <a:cs typeface="Times New Roman" panose="02020603050405020304" pitchFamily="18" charset="0"/>
                  </a:rPr>
                  <a:t>Set of eigenfunctions </a:t>
                </a:r>
                <a:r>
                  <a:rPr lang="en-CA" sz="2800" cap="none"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b="0" i="1" cap="none" smtClean="0">
                            <a:latin typeface="Cambria Math" panose="02040503050406030204" pitchFamily="18" charset="0"/>
                          </a:rPr>
                          <m:t>1</m:t>
                        </m:r>
                      </m:sub>
                    </m:sSub>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b="0" i="1" cap="none" smtClean="0">
                            <a:latin typeface="Cambria Math" panose="02040503050406030204" pitchFamily="18" charset="0"/>
                          </a:rPr>
                          <m:t>2</m:t>
                        </m:r>
                      </m:sub>
                    </m:sSub>
                    <m:r>
                      <a:rPr lang="en-CA" sz="2800" b="0" i="0" cap="none" smtClean="0">
                        <a:latin typeface="Cambria Math" panose="02040503050406030204" pitchFamily="18" charset="0"/>
                      </a:rPr>
                      <m:t>,</m:t>
                    </m:r>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b="0" i="1" cap="none" smtClean="0">
                            <a:latin typeface="Cambria Math" panose="02040503050406030204" pitchFamily="18" charset="0"/>
                          </a:rPr>
                          <m:t>3</m:t>
                        </m:r>
                      </m:sub>
                    </m:sSub>
                    <m:r>
                      <a:rPr lang="en-CA" sz="2800" b="0" i="1" cap="none" smtClean="0">
                        <a:latin typeface="Cambria Math" panose="02040503050406030204" pitchFamily="18" charset="0"/>
                      </a:rPr>
                      <m:t>,…</m:t>
                    </m:r>
                    <m:r>
                      <a:rPr lang="en-CA" sz="2800" cap="none">
                        <a:latin typeface="Cambria Math" panose="02040503050406030204" pitchFamily="18" charset="0"/>
                      </a:rPr>
                      <m:t>}</m:t>
                    </m:r>
                  </m:oMath>
                </a14:m>
                <a:r>
                  <a:rPr lang="en-CA" sz="2800" cap="none" dirty="0" smtClean="0">
                    <a:latin typeface="Times New Roman" panose="02020603050405020304" pitchFamily="18" charset="0"/>
                    <a:cs typeface="Times New Roman" panose="02020603050405020304" pitchFamily="18" charset="0"/>
                  </a:rPr>
                  <a:t> forms an orthonormal and complete basis of </a:t>
                </a:r>
                <a14:m>
                  <m:oMath xmlns:m="http://schemas.openxmlformats.org/officeDocument/2006/math">
                    <m:sSup>
                      <m:sSupPr>
                        <m:ctrlPr>
                          <a:rPr lang="en-CA" sz="2800" i="1" cap="none">
                            <a:latin typeface="Cambria Math" panose="02040503050406030204" pitchFamily="18" charset="0"/>
                          </a:rPr>
                        </m:ctrlPr>
                      </m:sSupPr>
                      <m:e>
                        <m:r>
                          <a:rPr lang="en-CA" sz="2800" i="1" cap="none">
                            <a:latin typeface="Cambria Math" panose="02040503050406030204" pitchFamily="18" charset="0"/>
                          </a:rPr>
                          <m:t>𝐿</m:t>
                        </m:r>
                      </m:e>
                      <m:sup>
                        <m:r>
                          <a:rPr lang="en-CA" sz="2800" i="1" cap="none">
                            <a:latin typeface="Cambria Math" panose="02040503050406030204" pitchFamily="18" charset="0"/>
                          </a:rPr>
                          <m:t>2</m:t>
                        </m:r>
                      </m:sup>
                    </m:sSup>
                    <m:d>
                      <m:dPr>
                        <m:ctrlPr>
                          <a:rPr lang="en-CA" sz="2800" i="1" cap="none">
                            <a:latin typeface="Cambria Math" panose="02040503050406030204" pitchFamily="18" charset="0"/>
                          </a:rPr>
                        </m:ctrlPr>
                      </m:dPr>
                      <m:e>
                        <m:r>
                          <a:rPr lang="en-CA" sz="2800" i="1" cap="none">
                            <a:latin typeface="Cambria Math" panose="02040503050406030204" pitchFamily="18" charset="0"/>
                          </a:rPr>
                          <m:t>𝑇</m:t>
                        </m:r>
                      </m:e>
                    </m:d>
                  </m:oMath>
                </a14:m>
                <a:endParaRPr lang="en-CA" sz="2800" cap="none" dirty="0" smtClean="0">
                  <a:latin typeface="Times New Roman" panose="02020603050405020304" pitchFamily="18" charset="0"/>
                  <a:cs typeface="Times New Roman" panose="02020603050405020304" pitchFamily="18" charset="0"/>
                </a:endParaRPr>
              </a:p>
              <a:p>
                <a:r>
                  <a:rPr lang="en-CA" sz="2800" cap="none" dirty="0" smtClean="0">
                    <a:latin typeface="Times New Roman" panose="02020603050405020304" pitchFamily="18" charset="0"/>
                    <a:cs typeface="Times New Roman" panose="02020603050405020304" pitchFamily="18" charset="0"/>
                  </a:rPr>
                  <a:t>Set of ordered eigenvalues </a:t>
                </a:r>
                <a:r>
                  <a:rPr lang="en-CA" sz="2800" cap="none"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smtClean="0">
                            <a:latin typeface="Cambria Math" panose="02040503050406030204" pitchFamily="18" charset="0"/>
                          </a:rPr>
                          <m:t>λ</m:t>
                        </m:r>
                      </m:e>
                      <m:sub>
                        <m:r>
                          <a:rPr lang="en-CA" sz="2800" i="1" cap="none">
                            <a:latin typeface="Cambria Math" panose="02040503050406030204" pitchFamily="18" charset="0"/>
                          </a:rPr>
                          <m:t>1</m:t>
                        </m:r>
                      </m:sub>
                    </m:sSub>
                    <m:r>
                      <a:rPr lang="en-CA" sz="2800" i="1" cap="none">
                        <a:latin typeface="Cambria Math" panose="02040503050406030204" pitchFamily="18" charset="0"/>
                      </a:rPr>
                      <m:t>,</m:t>
                    </m:r>
                    <m:sSub>
                      <m:sSubPr>
                        <m:ctrlPr>
                          <a:rPr lang="pt-BR" sz="2800" i="1" cap="none" smtClean="0">
                            <a:latin typeface="Cambria Math" panose="02040503050406030204" pitchFamily="18" charset="0"/>
                          </a:rPr>
                        </m:ctrlPr>
                      </m:sSubPr>
                      <m:e>
                        <m:r>
                          <m:rPr>
                            <m:sty m:val="p"/>
                          </m:rPr>
                          <a:rPr lang="el-GR" sz="2800" i="1" cap="none">
                            <a:latin typeface="Cambria Math" panose="02040503050406030204" pitchFamily="18" charset="0"/>
                          </a:rPr>
                          <m:t>λ</m:t>
                        </m:r>
                      </m:e>
                      <m:sub>
                        <m:r>
                          <a:rPr lang="en-CA" sz="2800" i="1" cap="none">
                            <a:latin typeface="Cambria Math" panose="02040503050406030204" pitchFamily="18" charset="0"/>
                          </a:rPr>
                          <m:t>2</m:t>
                        </m:r>
                      </m:sub>
                    </m:sSub>
                    <m:r>
                      <a:rPr lang="en-CA" sz="2800" cap="none">
                        <a:latin typeface="Cambria Math" panose="02040503050406030204" pitchFamily="18" charset="0"/>
                      </a:rPr>
                      <m:t>,</m:t>
                    </m:r>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λ</m:t>
                        </m:r>
                      </m:e>
                      <m:sub>
                        <m:r>
                          <a:rPr lang="en-CA" sz="2800" i="1" cap="none">
                            <a:latin typeface="Cambria Math" panose="02040503050406030204" pitchFamily="18" charset="0"/>
                          </a:rPr>
                          <m:t>3</m:t>
                        </m:r>
                      </m:sub>
                    </m:sSub>
                    <m:r>
                      <a:rPr lang="en-CA" sz="2800" i="1" cap="none">
                        <a:latin typeface="Cambria Math" panose="02040503050406030204" pitchFamily="18" charset="0"/>
                      </a:rPr>
                      <m:t>,…</m:t>
                    </m:r>
                    <m:r>
                      <a:rPr lang="en-CA" sz="2800" cap="none">
                        <a:latin typeface="Cambria Math" panose="02040503050406030204" pitchFamily="18" charset="0"/>
                      </a:rPr>
                      <m:t>}</m:t>
                    </m:r>
                  </m:oMath>
                </a14:m>
                <a:r>
                  <a:rPr lang="en-CA" sz="2800" cap="none" dirty="0">
                    <a:latin typeface="Times New Roman" panose="02020603050405020304" pitchFamily="18" charset="0"/>
                    <a:cs typeface="Times New Roman" panose="02020603050405020304" pitchFamily="18" charset="0"/>
                  </a:rPr>
                  <a:t> </a:t>
                </a:r>
                <a:endParaRPr lang="en-CA" sz="2800" cap="none" dirty="0" smtClean="0">
                  <a:latin typeface="Times New Roman" panose="02020603050405020304" pitchFamily="18" charset="0"/>
                  <a:cs typeface="Times New Roman" panose="02020603050405020304" pitchFamily="18" charset="0"/>
                </a:endParaRPr>
              </a:p>
              <a:p>
                <a14:m>
                  <m:oMath xmlns:m="http://schemas.openxmlformats.org/officeDocument/2006/math">
                    <m:r>
                      <a:rPr lang="en-CA" sz="2800" i="1" cap="none">
                        <a:latin typeface="Cambria Math" panose="02040503050406030204" pitchFamily="18" charset="0"/>
                      </a:rPr>
                      <m:t>𝐺</m:t>
                    </m:r>
                    <m:d>
                      <m:dPr>
                        <m:ctrlPr>
                          <a:rPr lang="en-CA" sz="2800" i="1" cap="none">
                            <a:latin typeface="Cambria Math" panose="02040503050406030204" pitchFamily="18" charset="0"/>
                          </a:rPr>
                        </m:ctrlPr>
                      </m:dPr>
                      <m:e>
                        <m:r>
                          <a:rPr lang="en-CA" sz="2800" i="1" cap="none">
                            <a:latin typeface="Cambria Math" panose="02040503050406030204" pitchFamily="18" charset="0"/>
                          </a:rPr>
                          <m:t>𝑠</m:t>
                        </m:r>
                        <m:r>
                          <a:rPr lang="en-CA" sz="2800" i="1" cap="none">
                            <a:latin typeface="Cambria Math" panose="02040503050406030204" pitchFamily="18" charset="0"/>
                          </a:rPr>
                          <m:t>,</m:t>
                        </m:r>
                        <m:r>
                          <a:rPr lang="en-CA" sz="2800" i="1" cap="none">
                            <a:latin typeface="Cambria Math" panose="02040503050406030204" pitchFamily="18" charset="0"/>
                          </a:rPr>
                          <m:t>𝑡</m:t>
                        </m:r>
                      </m:e>
                    </m:d>
                    <m:r>
                      <a:rPr lang="pt-BR" sz="2800" i="1" cap="none" smtClean="0">
                        <a:latin typeface="Cambria Math" panose="02040503050406030204" pitchFamily="18" charset="0"/>
                      </a:rPr>
                      <m:t>=</m:t>
                    </m:r>
                    <m:nary>
                      <m:naryPr>
                        <m:chr m:val="∑"/>
                        <m:ctrlPr>
                          <a:rPr lang="pt-BR" sz="2800" i="1" cap="none" smtClean="0">
                            <a:latin typeface="Cambria Math" panose="02040503050406030204" pitchFamily="18" charset="0"/>
                          </a:rPr>
                        </m:ctrlPr>
                      </m:naryPr>
                      <m:sub>
                        <m:r>
                          <a:rPr lang="pt-BR" sz="2800" i="1" cap="none" smtClean="0">
                            <a:latin typeface="Cambria Math" panose="02040503050406030204" pitchFamily="18" charset="0"/>
                          </a:rPr>
                          <m:t>𝑘</m:t>
                        </m:r>
                        <m:r>
                          <a:rPr lang="pt-BR" sz="2800" i="1" cap="none" smtClean="0">
                            <a:latin typeface="Cambria Math" panose="02040503050406030204" pitchFamily="18" charset="0"/>
                          </a:rPr>
                          <m:t>=1</m:t>
                        </m:r>
                      </m:sub>
                      <m:sup>
                        <m:r>
                          <a:rPr lang="pt-BR" sz="2800" i="1" cap="none" smtClean="0">
                            <a:latin typeface="Cambria Math" panose="02040503050406030204" pitchFamily="18" charset="0"/>
                            <a:ea typeface="Cambria Math" panose="02040503050406030204" pitchFamily="18" charset="0"/>
                          </a:rPr>
                          <m:t>∞</m:t>
                        </m:r>
                      </m:sup>
                      <m:e>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λ</m:t>
                            </m:r>
                          </m:e>
                          <m:sub>
                            <m:r>
                              <a:rPr lang="en-CA" sz="2800" b="0" i="1" cap="none" smtClean="0">
                                <a:latin typeface="Cambria Math" panose="02040503050406030204" pitchFamily="18" charset="0"/>
                              </a:rPr>
                              <m:t>𝑘</m:t>
                            </m:r>
                          </m:sub>
                        </m:sSub>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b="0" i="1" cap="none" smtClean="0">
                                <a:latin typeface="Cambria Math" panose="02040503050406030204" pitchFamily="18" charset="0"/>
                                <a:ea typeface="Cambria Math" panose="02040503050406030204" pitchFamily="18" charset="0"/>
                              </a:rPr>
                              <m:t>𝑘</m:t>
                            </m:r>
                          </m:sub>
                        </m:sSub>
                        <m:d>
                          <m:dPr>
                            <m:ctrlPr>
                              <a:rPr lang="en-CA" sz="2800" b="0" i="1" cap="none" smtClean="0">
                                <a:latin typeface="Cambria Math" panose="02040503050406030204" pitchFamily="18" charset="0"/>
                              </a:rPr>
                            </m:ctrlPr>
                          </m:dPr>
                          <m:e>
                            <m:r>
                              <a:rPr lang="en-CA" sz="2800" b="0" i="1" cap="none" smtClean="0">
                                <a:latin typeface="Cambria Math" panose="02040503050406030204" pitchFamily="18" charset="0"/>
                              </a:rPr>
                              <m:t>𝑠</m:t>
                            </m:r>
                          </m:e>
                        </m:d>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b="0" i="1" cap="none" smtClean="0">
                                <a:latin typeface="Cambria Math" panose="02040503050406030204" pitchFamily="18" charset="0"/>
                                <a:ea typeface="Cambria Math" panose="02040503050406030204" pitchFamily="18" charset="0"/>
                              </a:rPr>
                              <m:t>𝑘</m:t>
                            </m:r>
                          </m:sub>
                        </m:sSub>
                        <m:d>
                          <m:dPr>
                            <m:ctrlPr>
                              <a:rPr lang="en-CA" sz="2800" b="0" i="1" cap="none" smtClean="0">
                                <a:latin typeface="Cambria Math" panose="02040503050406030204" pitchFamily="18" charset="0"/>
                              </a:rPr>
                            </m:ctrlPr>
                          </m:dPr>
                          <m:e>
                            <m:r>
                              <a:rPr lang="en-CA" sz="2800" b="0" i="1" cap="none" smtClean="0">
                                <a:latin typeface="Cambria Math" panose="02040503050406030204" pitchFamily="18" charset="0"/>
                              </a:rPr>
                              <m:t>𝑡</m:t>
                            </m:r>
                          </m:e>
                        </m:d>
                        <m:r>
                          <a:rPr lang="en-CA" sz="2800" b="0" i="1" cap="none" smtClean="0">
                            <a:latin typeface="Cambria Math" panose="02040503050406030204" pitchFamily="18" charset="0"/>
                          </a:rPr>
                          <m:t>,  </m:t>
                        </m:r>
                      </m:e>
                    </m:nary>
                    <m:r>
                      <a:rPr lang="en-CA" sz="2800" b="0" i="1" cap="none" smtClean="0">
                        <a:latin typeface="Cambria Math" panose="02040503050406030204" pitchFamily="18" charset="0"/>
                      </a:rPr>
                      <m:t>    </m:t>
                    </m:r>
                    <m:r>
                      <a:rPr lang="en-CA" sz="2800" i="1" cap="none">
                        <a:latin typeface="Cambria Math" panose="02040503050406030204" pitchFamily="18" charset="0"/>
                      </a:rPr>
                      <m:t>𝑠</m:t>
                    </m:r>
                    <m:r>
                      <a:rPr lang="en-CA" sz="2800" i="1" cap="none">
                        <a:latin typeface="Cambria Math" panose="02040503050406030204" pitchFamily="18" charset="0"/>
                      </a:rPr>
                      <m:t>,</m:t>
                    </m:r>
                    <m:r>
                      <a:rPr lang="en-CA" sz="2800" i="1" cap="none">
                        <a:latin typeface="Cambria Math" panose="02040503050406030204" pitchFamily="18" charset="0"/>
                      </a:rPr>
                      <m:t>𝑡</m:t>
                    </m:r>
                    <m:r>
                      <a:rPr lang="en-CA" sz="2800" i="1" cap="none">
                        <a:latin typeface="Cambria Math" panose="02040503050406030204" pitchFamily="18" charset="0"/>
                      </a:rPr>
                      <m:t> ∈</m:t>
                    </m:r>
                    <m:r>
                      <a:rPr lang="en-CA" sz="2800" i="1" cap="none">
                        <a:latin typeface="Cambria Math" panose="02040503050406030204" pitchFamily="18" charset="0"/>
                        <a:ea typeface="Cambria Math" panose="02040503050406030204" pitchFamily="18" charset="0"/>
                      </a:rPr>
                      <m:t>𝑇</m:t>
                    </m:r>
                  </m:oMath>
                </a14:m>
                <a:endParaRPr lang="en-CA" sz="2800" cap="none" dirty="0" smtClean="0">
                  <a:latin typeface="Times New Roman" panose="02020603050405020304" pitchFamily="18" charset="0"/>
                  <a:cs typeface="Times New Roman" panose="02020603050405020304" pitchFamily="18" charset="0"/>
                </a:endParaRPr>
              </a:p>
              <a:p>
                <a:r>
                  <a:rPr lang="en-CA" sz="2800" cap="none" dirty="0" smtClean="0">
                    <a:latin typeface="Times New Roman" panose="02020603050405020304" pitchFamily="18" charset="0"/>
                    <a:cs typeface="Times New Roman" panose="02020603050405020304" pitchFamily="18" charset="0"/>
                  </a:rPr>
                  <a:t>Functional principal component (FPC) scores</a:t>
                </a:r>
              </a:p>
              <a:p>
                <a:pPr marL="0" indent="0">
                  <a:buNone/>
                </a:pPr>
                <a:r>
                  <a:rPr lang="en-CA" sz="2800" cap="none"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ξ</m:t>
                        </m:r>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r>
                      <a:rPr lang="en-CA" sz="2800" i="1" cap="none">
                        <a:latin typeface="Cambria Math" panose="02040503050406030204" pitchFamily="18" charset="0"/>
                      </a:rPr>
                      <m:t>=</m:t>
                    </m:r>
                    <m:nary>
                      <m:naryPr>
                        <m:limLoc m:val="undOvr"/>
                        <m:subHide m:val="on"/>
                        <m:supHide m:val="on"/>
                        <m:ctrlPr>
                          <a:rPr lang="en-CA" sz="2800" i="1" cap="none" smtClean="0">
                            <a:latin typeface="Cambria Math" panose="02040503050406030204" pitchFamily="18" charset="0"/>
                          </a:rPr>
                        </m:ctrlPr>
                      </m:naryPr>
                      <m:sub/>
                      <m:sup/>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m:t>
                            </m:r>
                            <m:r>
                              <a:rPr lang="en-CA" sz="2800" i="1" cap="none">
                                <a:latin typeface="Cambria Math" panose="02040503050406030204" pitchFamily="18" charset="0"/>
                              </a:rPr>
                              <m:t>𝑋</m:t>
                            </m:r>
                          </m:e>
                          <m:sub>
                            <m:r>
                              <a:rPr lang="en-CA" sz="2800" i="1" cap="none">
                                <a:latin typeface="Cambria Math" panose="02040503050406030204" pitchFamily="18" charset="0"/>
                              </a:rPr>
                              <m:t>𝑖</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𝑡</m:t>
                            </m:r>
                          </m:e>
                        </m:d>
                        <m:r>
                          <m:rPr>
                            <m:nor/>
                          </m:rPr>
                          <a:rPr lang="en-CA" sz="2800" cap="none" dirty="0">
                            <a:latin typeface="Times New Roman" panose="02020603050405020304" pitchFamily="18" charset="0"/>
                            <a:cs typeface="Times New Roman" panose="02020603050405020304" pitchFamily="18" charset="0"/>
                          </a:rPr>
                          <m:t>−</m:t>
                        </m:r>
                        <m:r>
                          <m:rPr>
                            <m:nor/>
                          </m:rPr>
                          <a:rPr lang="el-GR" sz="2800" cap="none" dirty="0">
                            <a:latin typeface="Times New Roman" panose="02020603050405020304" pitchFamily="18" charset="0"/>
                            <a:cs typeface="Times New Roman" panose="02020603050405020304" pitchFamily="18" charset="0"/>
                          </a:rPr>
                          <m:t>μ</m:t>
                        </m:r>
                        <m:r>
                          <m:rPr>
                            <m:nor/>
                          </m:rPr>
                          <a:rPr lang="en-CA" sz="2800" cap="none" dirty="0">
                            <a:latin typeface="Times New Roman" panose="02020603050405020304" pitchFamily="18" charset="0"/>
                            <a:cs typeface="Times New Roman" panose="02020603050405020304" pitchFamily="18" charset="0"/>
                          </a:rPr>
                          <m:t>(</m:t>
                        </m:r>
                        <m:r>
                          <m:rPr>
                            <m:nor/>
                          </m:rPr>
                          <a:rPr lang="en-CA" sz="2800" cap="none" dirty="0">
                            <a:latin typeface="Times New Roman" panose="02020603050405020304" pitchFamily="18" charset="0"/>
                            <a:cs typeface="Times New Roman" panose="02020603050405020304" pitchFamily="18" charset="0"/>
                          </a:rPr>
                          <m:t>t</m:t>
                        </m:r>
                        <m:r>
                          <m:rPr>
                            <m:nor/>
                          </m:rPr>
                          <a:rPr lang="en-CA" sz="2800" cap="none" dirty="0">
                            <a:latin typeface="Times New Roman" panose="02020603050405020304" pitchFamily="18" charset="0"/>
                            <a:cs typeface="Times New Roman" panose="02020603050405020304" pitchFamily="18" charset="0"/>
                          </a:rPr>
                          <m:t>)]</m:t>
                        </m:r>
                        <m:r>
                          <m:rPr>
                            <m:nor/>
                          </m:rPr>
                          <a:rPr lang="pt-BR" sz="2800" cap="none" dirty="0">
                            <a:latin typeface="Times New Roman" panose="02020603050405020304" pitchFamily="18" charset="0"/>
                            <a:cs typeface="Times New Roman" panose="02020603050405020304" pitchFamily="18" charset="0"/>
                          </a:rPr>
                          <m:t> </m:t>
                        </m:r>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i="1" cap="none">
                                <a:latin typeface="Cambria Math" panose="02040503050406030204" pitchFamily="18" charset="0"/>
                                <a:ea typeface="Cambria Math" panose="02040503050406030204" pitchFamily="18" charset="0"/>
                              </a:rPr>
                              <m:t>𝑘</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𝑡</m:t>
                            </m:r>
                          </m:e>
                        </m:d>
                        <m:r>
                          <m:rPr>
                            <m:nor/>
                          </m:rPr>
                          <a:rPr lang="en-CA" sz="2800" cap="none" dirty="0">
                            <a:latin typeface="Times New Roman" panose="02020603050405020304" pitchFamily="18" charset="0"/>
                            <a:cs typeface="Times New Roman" panose="02020603050405020304" pitchFamily="18" charset="0"/>
                          </a:rPr>
                          <m:t> </m:t>
                        </m:r>
                        <m:r>
                          <m:rPr>
                            <m:nor/>
                          </m:rPr>
                          <a:rPr lang="en-CA" sz="2800" cap="none" dirty="0">
                            <a:latin typeface="Times New Roman" panose="02020603050405020304" pitchFamily="18" charset="0"/>
                            <a:cs typeface="Times New Roman" panose="02020603050405020304" pitchFamily="18" charset="0"/>
                          </a:rPr>
                          <m:t>dt</m:t>
                        </m:r>
                      </m:e>
                    </m:nary>
                  </m:oMath>
                </a14:m>
                <a:r>
                  <a:rPr lang="en-CA" sz="2800" b="0" i="1" cap="none" dirty="0" smtClean="0">
                    <a:latin typeface="Times New Roman" panose="02020603050405020304" pitchFamily="18" charset="0"/>
                    <a:cs typeface="Times New Roman" panose="02020603050405020304" pitchFamily="18" charset="0"/>
                  </a:rPr>
                  <a:t>, where </a:t>
                </a:r>
                <a14:m>
                  <m:oMath xmlns:m="http://schemas.openxmlformats.org/officeDocument/2006/math">
                    <m:r>
                      <m:rPr>
                        <m:nor/>
                      </m:rPr>
                      <a:rPr lang="el-GR" sz="2800" cap="none" dirty="0">
                        <a:latin typeface="Times New Roman" panose="02020603050405020304" pitchFamily="18" charset="0"/>
                        <a:cs typeface="Times New Roman" panose="02020603050405020304" pitchFamily="18" charset="0"/>
                      </a:rPr>
                      <m:t>μ</m:t>
                    </m:r>
                    <m:r>
                      <m:rPr>
                        <m:nor/>
                      </m:rPr>
                      <a:rPr lang="en-CA" sz="2800" cap="none" dirty="0">
                        <a:latin typeface="Times New Roman" panose="02020603050405020304" pitchFamily="18" charset="0"/>
                        <a:cs typeface="Times New Roman" panose="02020603050405020304" pitchFamily="18" charset="0"/>
                      </a:rPr>
                      <m:t>(</m:t>
                    </m:r>
                    <m:r>
                      <m:rPr>
                        <m:nor/>
                      </m:rPr>
                      <a:rPr lang="en-CA" sz="2800" cap="none" dirty="0">
                        <a:latin typeface="Times New Roman" panose="02020603050405020304" pitchFamily="18" charset="0"/>
                        <a:cs typeface="Times New Roman" panose="02020603050405020304" pitchFamily="18" charset="0"/>
                      </a:rPr>
                      <m:t>t</m:t>
                    </m:r>
                    <m:r>
                      <m:rPr>
                        <m:nor/>
                      </m:rPr>
                      <a:rPr lang="en-CA" sz="2800" cap="none" dirty="0">
                        <a:latin typeface="Times New Roman" panose="02020603050405020304" pitchFamily="18" charset="0"/>
                        <a:cs typeface="Times New Roman" panose="02020603050405020304" pitchFamily="18" charset="0"/>
                      </a:rPr>
                      <m:t>) </m:t>
                    </m:r>
                    <m:r>
                      <m:rPr>
                        <m:nor/>
                      </m:rPr>
                      <a:rPr lang="en-CA" sz="2800" b="0" i="0" cap="none" dirty="0" smtClean="0">
                        <a:latin typeface="Times New Roman" panose="02020603050405020304" pitchFamily="18" charset="0"/>
                        <a:cs typeface="Times New Roman" panose="02020603050405020304" pitchFamily="18" charset="0"/>
                      </a:rPr>
                      <m:t>is</m:t>
                    </m:r>
                    <m:r>
                      <m:rPr>
                        <m:nor/>
                      </m:rPr>
                      <a:rPr lang="en-CA" sz="2800" b="0" i="0" cap="none" dirty="0" smtClean="0">
                        <a:latin typeface="Times New Roman" panose="02020603050405020304" pitchFamily="18" charset="0"/>
                        <a:cs typeface="Times New Roman" panose="02020603050405020304" pitchFamily="18" charset="0"/>
                      </a:rPr>
                      <m:t> </m:t>
                    </m:r>
                    <m:r>
                      <m:rPr>
                        <m:nor/>
                      </m:rPr>
                      <a:rPr lang="en-CA" sz="2800" b="0" i="0" cap="none" dirty="0" smtClean="0">
                        <a:latin typeface="Times New Roman" panose="02020603050405020304" pitchFamily="18" charset="0"/>
                        <a:cs typeface="Times New Roman" panose="02020603050405020304" pitchFamily="18" charset="0"/>
                      </a:rPr>
                      <m:t>the</m:t>
                    </m:r>
                    <m:r>
                      <m:rPr>
                        <m:nor/>
                      </m:rPr>
                      <a:rPr lang="en-CA" sz="2800" b="0" i="0" cap="none" dirty="0" smtClean="0">
                        <a:latin typeface="Times New Roman" panose="02020603050405020304" pitchFamily="18" charset="0"/>
                        <a:cs typeface="Times New Roman" panose="02020603050405020304" pitchFamily="18" charset="0"/>
                      </a:rPr>
                      <m:t> </m:t>
                    </m:r>
                    <m:r>
                      <m:rPr>
                        <m:nor/>
                      </m:rPr>
                      <a:rPr lang="en-CA" sz="2800" b="0" i="0" cap="none" dirty="0" smtClean="0">
                        <a:latin typeface="Times New Roman" panose="02020603050405020304" pitchFamily="18" charset="0"/>
                        <a:cs typeface="Times New Roman" panose="02020603050405020304" pitchFamily="18" charset="0"/>
                      </a:rPr>
                      <m:t>mean</m:t>
                    </m:r>
                    <m:r>
                      <m:rPr>
                        <m:nor/>
                      </m:rPr>
                      <a:rPr lang="en-CA" sz="2800" b="0" i="0" cap="none" dirty="0" smtClean="0">
                        <a:latin typeface="Times New Roman" panose="02020603050405020304" pitchFamily="18" charset="0"/>
                        <a:cs typeface="Times New Roman" panose="02020603050405020304" pitchFamily="18" charset="0"/>
                      </a:rPr>
                      <m:t> </m:t>
                    </m:r>
                    <m:r>
                      <m:rPr>
                        <m:nor/>
                      </m:rPr>
                      <a:rPr lang="en-CA" sz="2800" b="0" i="0" cap="none" dirty="0" smtClean="0">
                        <a:latin typeface="Times New Roman" panose="02020603050405020304" pitchFamily="18" charset="0"/>
                        <a:cs typeface="Times New Roman" panose="02020603050405020304" pitchFamily="18" charset="0"/>
                      </a:rPr>
                      <m:t>function</m:t>
                    </m:r>
                    <m:r>
                      <m:rPr>
                        <m:nor/>
                      </m:rPr>
                      <a:rPr lang="en-CA" sz="2800" b="0" i="0" cap="none" dirty="0" smtClean="0">
                        <a:latin typeface="Times New Roman" panose="02020603050405020304" pitchFamily="18" charset="0"/>
                        <a:cs typeface="Times New Roman" panose="02020603050405020304" pitchFamily="18" charset="0"/>
                      </a:rPr>
                      <m:t> </m:t>
                    </m:r>
                    <m:r>
                      <m:rPr>
                        <m:nor/>
                      </m:rPr>
                      <a:rPr lang="en-CA" sz="2800" b="0" i="0" cap="none" dirty="0" smtClean="0">
                        <a:latin typeface="Times New Roman" panose="02020603050405020304" pitchFamily="18" charset="0"/>
                        <a:cs typeface="Times New Roman" panose="02020603050405020304" pitchFamily="18" charset="0"/>
                      </a:rPr>
                      <m:t>of</m:t>
                    </m:r>
                    <m:r>
                      <m:rPr>
                        <m:nor/>
                      </m:rPr>
                      <a:rPr lang="en-CA" sz="2800" b="0" i="0" cap="none" dirty="0" smtClean="0">
                        <a:latin typeface="Times New Roman" panose="02020603050405020304" pitchFamily="18" charset="0"/>
                        <a:cs typeface="Times New Roman" panose="02020603050405020304" pitchFamily="18" charset="0"/>
                      </a:rPr>
                      <m:t> </m:t>
                    </m:r>
                    <m:r>
                      <m:rPr>
                        <m:nor/>
                      </m:rPr>
                      <a:rPr lang="en-CA" sz="2800" b="0" i="0" cap="none" dirty="0" smtClean="0">
                        <a:latin typeface="Times New Roman" panose="02020603050405020304" pitchFamily="18" charset="0"/>
                        <a:cs typeface="Times New Roman" panose="02020603050405020304" pitchFamily="18" charset="0"/>
                      </a:rPr>
                      <m:t>X</m:t>
                    </m:r>
                    <m:r>
                      <m:rPr>
                        <m:nor/>
                      </m:rPr>
                      <a:rPr lang="en-CA" sz="2800" b="0" i="0" cap="none" dirty="0" smtClean="0">
                        <a:latin typeface="Times New Roman" panose="02020603050405020304" pitchFamily="18" charset="0"/>
                        <a:cs typeface="Times New Roman" panose="02020603050405020304" pitchFamily="18" charset="0"/>
                      </a:rPr>
                      <m:t>(</m:t>
                    </m:r>
                    <m:r>
                      <m:rPr>
                        <m:nor/>
                      </m:rPr>
                      <a:rPr lang="en-CA" sz="2800" b="0" i="0" cap="none" dirty="0" smtClean="0">
                        <a:latin typeface="Times New Roman" panose="02020603050405020304" pitchFamily="18" charset="0"/>
                        <a:cs typeface="Times New Roman" panose="02020603050405020304" pitchFamily="18" charset="0"/>
                      </a:rPr>
                      <m:t>t</m:t>
                    </m:r>
                    <m:r>
                      <m:rPr>
                        <m:nor/>
                      </m:rPr>
                      <a:rPr lang="en-CA" sz="2800" b="0" i="0" cap="none" dirty="0" smtClean="0">
                        <a:latin typeface="Times New Roman" panose="02020603050405020304" pitchFamily="18" charset="0"/>
                        <a:cs typeface="Times New Roman" panose="02020603050405020304" pitchFamily="18" charset="0"/>
                      </a:rPr>
                      <m:t>)</m:t>
                    </m:r>
                    <m:r>
                      <m:rPr>
                        <m:nor/>
                      </m:rPr>
                      <a:rPr lang="pt-BR" sz="2800" cap="none" dirty="0">
                        <a:latin typeface="Times New Roman" panose="02020603050405020304" pitchFamily="18" charset="0"/>
                        <a:cs typeface="Times New Roman" panose="02020603050405020304" pitchFamily="18" charset="0"/>
                      </a:rPr>
                      <m:t> </m:t>
                    </m:r>
                  </m:oMath>
                </a14:m>
                <a:endParaRPr lang="en-CA" sz="2800" i="1" cap="none" dirty="0" smtClean="0">
                  <a:latin typeface="Times New Roman" panose="02020603050405020304" pitchFamily="18" charset="0"/>
                  <a:cs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pPr marL="0" indent="0">
                  <a:buNone/>
                </a:pPr>
                <a:endParaRPr lang="en-CA" sz="2800" cap="none" dirty="0" smtClean="0"/>
              </a:p>
              <a:p>
                <a:endParaRPr lang="en-CA" sz="2800" cap="none"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1032646" y="1425260"/>
                <a:ext cx="10363826" cy="4673788"/>
              </a:xfrm>
              <a:blipFill rotWithShape="0">
                <a:blip r:embed="rId2"/>
                <a:stretch>
                  <a:fillRect l="-1058" t="-522"/>
                </a:stretch>
              </a:blipFill>
            </p:spPr>
            <p:txBody>
              <a:bodyPr/>
              <a:lstStyle/>
              <a:p>
                <a:r>
                  <a:rPr lang="en-CA">
                    <a:noFill/>
                  </a:rPr>
                  <a:t> </a:t>
                </a:r>
              </a:p>
            </p:txBody>
          </p:sp>
        </mc:Fallback>
      </mc:AlternateContent>
    </p:spTree>
    <p:extLst>
      <p:ext uri="{BB962C8B-B14F-4D97-AF65-F5344CB8AC3E}">
        <p14:creationId xmlns:p14="http://schemas.microsoft.com/office/powerpoint/2010/main" val="2766531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Basics of FPCA (2)</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032646" y="1141796"/>
                <a:ext cx="10363826" cy="5249860"/>
              </a:xfrm>
            </p:spPr>
            <p:txBody>
              <a:bodyPr>
                <a:normAutofit/>
              </a:bodyPr>
              <a:lstStyle/>
              <a:p>
                <a14:m>
                  <m:oMath xmlns:m="http://schemas.openxmlformats.org/officeDocument/2006/math">
                    <m:sSub>
                      <m:sSubPr>
                        <m:ctrlPr>
                          <a:rPr lang="pt-BR" sz="2800" i="1" cap="none" smtClean="0">
                            <a:latin typeface="Cambria Math" panose="02040503050406030204" pitchFamily="18" charset="0"/>
                          </a:rPr>
                        </m:ctrlPr>
                      </m:sSubPr>
                      <m:e>
                        <m:r>
                          <a:rPr lang="en-CA" sz="2800" i="1" cap="none">
                            <a:latin typeface="Cambria Math" panose="02040503050406030204" pitchFamily="18" charset="0"/>
                          </a:rPr>
                          <m:t>𝑋</m:t>
                        </m:r>
                      </m:e>
                      <m:sub>
                        <m:r>
                          <a:rPr lang="en-CA" sz="2800" i="1" cap="none">
                            <a:latin typeface="Cambria Math" panose="02040503050406030204" pitchFamily="18" charset="0"/>
                          </a:rPr>
                          <m:t>𝑖</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𝑡</m:t>
                        </m:r>
                      </m:e>
                    </m:d>
                    <m:r>
                      <a:rPr lang="en-CA" sz="2800" b="0" i="1" cap="none" smtClean="0">
                        <a:latin typeface="Cambria Math" panose="02040503050406030204" pitchFamily="18" charset="0"/>
                      </a:rPr>
                      <m:t>=</m:t>
                    </m:r>
                    <m:r>
                      <m:rPr>
                        <m:nor/>
                      </m:rPr>
                      <a:rPr lang="el-GR" sz="2800" cap="none" dirty="0">
                        <a:latin typeface="Times New Roman" panose="02020603050405020304" pitchFamily="18" charset="0"/>
                        <a:cs typeface="Times New Roman" panose="02020603050405020304" pitchFamily="18" charset="0"/>
                      </a:rPr>
                      <m:t>μ</m:t>
                    </m:r>
                    <m:r>
                      <m:rPr>
                        <m:nor/>
                      </m:rPr>
                      <a:rPr lang="en-CA" sz="2800" cap="none" dirty="0">
                        <a:latin typeface="Times New Roman" panose="02020603050405020304" pitchFamily="18" charset="0"/>
                        <a:cs typeface="Times New Roman" panose="02020603050405020304" pitchFamily="18" charset="0"/>
                      </a:rPr>
                      <m:t>(</m:t>
                    </m:r>
                    <m:r>
                      <m:rPr>
                        <m:nor/>
                      </m:rPr>
                      <a:rPr lang="en-CA" sz="2800" cap="none" dirty="0">
                        <a:latin typeface="Times New Roman" panose="02020603050405020304" pitchFamily="18" charset="0"/>
                        <a:cs typeface="Times New Roman" panose="02020603050405020304" pitchFamily="18" charset="0"/>
                      </a:rPr>
                      <m:t>t</m:t>
                    </m:r>
                    <m:r>
                      <m:rPr>
                        <m:nor/>
                      </m:rPr>
                      <a:rPr lang="en-CA" sz="2800" cap="none" dirty="0">
                        <a:latin typeface="Times New Roman" panose="02020603050405020304" pitchFamily="18" charset="0"/>
                        <a:cs typeface="Times New Roman" panose="02020603050405020304" pitchFamily="18" charset="0"/>
                      </a:rPr>
                      <m:t>) +</m:t>
                    </m:r>
                    <m:nary>
                      <m:naryPr>
                        <m:chr m:val="∑"/>
                        <m:ctrlPr>
                          <a:rPr lang="pt-BR" sz="2800" i="1" cap="none">
                            <a:latin typeface="Cambria Math" panose="02040503050406030204" pitchFamily="18" charset="0"/>
                          </a:rPr>
                        </m:ctrlPr>
                      </m:naryPr>
                      <m:sub>
                        <m:r>
                          <a:rPr lang="pt-BR" sz="2800" i="1" cap="none">
                            <a:latin typeface="Cambria Math" panose="02040503050406030204" pitchFamily="18" charset="0"/>
                          </a:rPr>
                          <m:t>𝑘</m:t>
                        </m:r>
                        <m:r>
                          <a:rPr lang="pt-BR" sz="2800" i="1" cap="none">
                            <a:latin typeface="Cambria Math" panose="02040503050406030204" pitchFamily="18" charset="0"/>
                          </a:rPr>
                          <m:t>=1</m:t>
                        </m:r>
                      </m:sub>
                      <m:sup>
                        <m:r>
                          <a:rPr lang="pt-BR" sz="2800" i="1" cap="none">
                            <a:latin typeface="Cambria Math" panose="02040503050406030204" pitchFamily="18" charset="0"/>
                            <a:ea typeface="Cambria Math" panose="02040503050406030204" pitchFamily="18" charset="0"/>
                          </a:rPr>
                          <m:t>∞</m:t>
                        </m:r>
                      </m:sup>
                      <m:e>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ξ</m:t>
                            </m:r>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i="1" cap="none">
                                <a:latin typeface="Cambria Math" panose="02040503050406030204" pitchFamily="18" charset="0"/>
                                <a:ea typeface="Cambria Math" panose="02040503050406030204" pitchFamily="18" charset="0"/>
                              </a:rPr>
                              <m:t>𝑘</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𝑡</m:t>
                            </m:r>
                          </m:e>
                        </m:d>
                      </m:e>
                    </m:nary>
                  </m:oMath>
                </a14:m>
                <a:r>
                  <a:rPr lang="en-CA" sz="2800" cap="none" dirty="0" smtClean="0">
                    <a:latin typeface="Times New Roman" panose="02020603050405020304" pitchFamily="18" charset="0"/>
                    <a:cs typeface="Times New Roman" panose="02020603050405020304" pitchFamily="18" charset="0"/>
                  </a:rPr>
                  <a:t> [Karhunen-Loeve expansion]</a:t>
                </a:r>
              </a:p>
              <a:p>
                <a:r>
                  <a:rPr lang="en-CA" sz="2800" cap="none" dirty="0" smtClean="0">
                    <a:latin typeface="Times New Roman" panose="02020603050405020304" pitchFamily="18" charset="0"/>
                    <a:cs typeface="Times New Roman" panose="02020603050405020304" pitchFamily="18" charset="0"/>
                  </a:rPr>
                  <a:t>Model can also be written as:</a:t>
                </a:r>
              </a:p>
              <a:p>
                <a:pPr marL="0" indent="0">
                  <a:buNone/>
                </a:pPr>
                <a14:m>
                  <m:oMathPara xmlns:m="http://schemas.openxmlformats.org/officeDocument/2006/math">
                    <m:oMathParaPr>
                      <m:jc m:val="centerGroup"/>
                    </m:oMathParaPr>
                    <m:oMath xmlns:m="http://schemas.openxmlformats.org/officeDocument/2006/math">
                      <m:sSub>
                        <m:sSubPr>
                          <m:ctrlPr>
                            <a:rPr lang="pt-BR" sz="2800" i="1" cap="none" smtClean="0">
                              <a:latin typeface="Cambria Math" panose="02040503050406030204" pitchFamily="18" charset="0"/>
                            </a:rPr>
                          </m:ctrlPr>
                        </m:sSubPr>
                        <m:e>
                          <m:r>
                            <a:rPr lang="en-CA" sz="2800" i="1" cap="none">
                              <a:latin typeface="Cambria Math" panose="02040503050406030204" pitchFamily="18" charset="0"/>
                            </a:rPr>
                            <m:t>𝑌</m:t>
                          </m:r>
                        </m:e>
                        <m:sub>
                          <m:r>
                            <a:rPr lang="en-CA" sz="2800" i="1" cap="none">
                              <a:latin typeface="Cambria Math" panose="02040503050406030204" pitchFamily="18" charset="0"/>
                            </a:rPr>
                            <m:t>𝑖𝑗</m:t>
                          </m:r>
                        </m:sub>
                      </m:sSub>
                      <m:r>
                        <a:rPr lang="pt-BR" sz="2800" i="1" cap="none">
                          <a:latin typeface="Cambria Math" panose="02040503050406030204" pitchFamily="18" charset="0"/>
                        </a:rPr>
                        <m:t>=</m:t>
                      </m:r>
                      <m:r>
                        <m:rPr>
                          <m:nor/>
                        </m:rPr>
                        <a:rPr lang="el-GR" sz="2800" cap="none" dirty="0">
                          <a:latin typeface="Times New Roman" panose="02020603050405020304" pitchFamily="18" charset="0"/>
                          <a:cs typeface="Times New Roman" panose="02020603050405020304" pitchFamily="18" charset="0"/>
                        </a:rPr>
                        <m:t>μ</m:t>
                      </m:r>
                      <m:d>
                        <m:dPr>
                          <m:ctrlPr>
                            <a:rPr lang="en-CA" sz="2800" i="1" cap="none">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e>
                      </m:d>
                      <m:r>
                        <a:rPr lang="pt-BR" sz="2800" i="1" cap="none">
                          <a:latin typeface="Cambria Math" panose="02040503050406030204" pitchFamily="18" charset="0"/>
                        </a:rPr>
                        <m:t>+</m:t>
                      </m:r>
                      <m:sSub>
                        <m:sSubPr>
                          <m:ctrlPr>
                            <a:rPr lang="pt-BR" sz="2800" i="1" cap="none">
                              <a:latin typeface="Cambria Math" panose="02040503050406030204" pitchFamily="18" charset="0"/>
                            </a:rPr>
                          </m:ctrlPr>
                        </m:sSubPr>
                        <m:e>
                          <m:nary>
                            <m:naryPr>
                              <m:chr m:val="∑"/>
                              <m:ctrlPr>
                                <a:rPr lang="pt-BR" sz="2800" i="1" cap="none">
                                  <a:latin typeface="Cambria Math" panose="02040503050406030204" pitchFamily="18" charset="0"/>
                                </a:rPr>
                              </m:ctrlPr>
                            </m:naryPr>
                            <m:sub>
                              <m:r>
                                <a:rPr lang="pt-BR" sz="2800" i="1" cap="none">
                                  <a:latin typeface="Cambria Math" panose="02040503050406030204" pitchFamily="18" charset="0"/>
                                </a:rPr>
                                <m:t>𝑘</m:t>
                              </m:r>
                              <m:r>
                                <a:rPr lang="pt-BR" sz="2800" i="1" cap="none">
                                  <a:latin typeface="Cambria Math" panose="02040503050406030204" pitchFamily="18" charset="0"/>
                                </a:rPr>
                                <m:t>=1</m:t>
                              </m:r>
                            </m:sub>
                            <m:sup>
                              <m:r>
                                <a:rPr lang="pt-BR" sz="2800" i="1" cap="none">
                                  <a:latin typeface="Cambria Math" panose="02040503050406030204" pitchFamily="18" charset="0"/>
                                  <a:ea typeface="Cambria Math" panose="02040503050406030204" pitchFamily="18" charset="0"/>
                                </a:rPr>
                                <m:t>∞</m:t>
                              </m:r>
                            </m:sup>
                            <m:e>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ξ</m:t>
                                  </m:r>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i="1" cap="none">
                                      <a:latin typeface="Cambria Math" panose="02040503050406030204" pitchFamily="18" charset="0"/>
                                      <a:ea typeface="Cambria Math" panose="02040503050406030204" pitchFamily="18" charset="0"/>
                                    </a:rPr>
                                    <m:t>𝑘</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𝑡</m:t>
                                  </m:r>
                                </m:e>
                              </m:d>
                            </m:e>
                          </m:nary>
                          <m:r>
                            <a:rPr lang="en-CA" sz="2800" b="0" i="1" cap="none" smtClean="0">
                              <a:latin typeface="Cambria Math" panose="02040503050406030204" pitchFamily="18" charset="0"/>
                            </a:rPr>
                            <m:t>+</m:t>
                          </m:r>
                          <m:r>
                            <a:rPr lang="pt-BR" sz="2800" i="1" cap="none">
                              <a:latin typeface="Cambria Math" panose="02040503050406030204" pitchFamily="18" charset="0"/>
                            </a:rPr>
                            <m:t>ɛ</m:t>
                          </m:r>
                        </m:e>
                        <m:sub>
                          <m:r>
                            <a:rPr lang="en-CA" sz="2800" i="1" cap="none">
                              <a:latin typeface="Cambria Math" panose="02040503050406030204" pitchFamily="18" charset="0"/>
                            </a:rPr>
                            <m:t>𝑖𝑗</m:t>
                          </m:r>
                        </m:sub>
                      </m:sSub>
                      <m:r>
                        <a:rPr lang="en-CA" sz="2800" cap="none">
                          <a:latin typeface="Cambria Math" panose="02040503050406030204" pitchFamily="18" charset="0"/>
                        </a:rPr>
                        <m:t> </m:t>
                      </m:r>
                      <m:r>
                        <a:rPr lang="en-CA" sz="2800" b="0" i="0" cap="none" smtClean="0">
                          <a:latin typeface="Cambria Math" panose="02040503050406030204" pitchFamily="18" charset="0"/>
                        </a:rPr>
                        <m:t>, </m:t>
                      </m:r>
                      <m:r>
                        <m:rPr>
                          <m:sty m:val="p"/>
                        </m:rPr>
                        <a:rPr lang="en-CA" sz="2800" b="0" i="0" cap="none" smtClean="0">
                          <a:latin typeface="Cambria Math" panose="02040503050406030204" pitchFamily="18" charset="0"/>
                        </a:rPr>
                        <m:t>i</m:t>
                      </m:r>
                      <m:r>
                        <a:rPr lang="en-CA" sz="2800" b="0" i="0" cap="none" smtClean="0">
                          <a:latin typeface="Cambria Math" panose="02040503050406030204" pitchFamily="18" charset="0"/>
                        </a:rPr>
                        <m:t>=1,…,</m:t>
                      </m:r>
                      <m:r>
                        <m:rPr>
                          <m:sty m:val="p"/>
                        </m:rPr>
                        <a:rPr lang="en-CA" sz="2800" b="0" i="0" cap="none" smtClean="0">
                          <a:latin typeface="Cambria Math" panose="02040503050406030204" pitchFamily="18" charset="0"/>
                        </a:rPr>
                        <m:t>n</m:t>
                      </m:r>
                      <m:r>
                        <a:rPr lang="en-CA" sz="2800" b="0" i="0" cap="none" smtClean="0">
                          <a:latin typeface="Cambria Math" panose="02040503050406030204" pitchFamily="18" charset="0"/>
                        </a:rPr>
                        <m:t>;</m:t>
                      </m:r>
                      <m:r>
                        <m:rPr>
                          <m:sty m:val="p"/>
                        </m:rPr>
                        <a:rPr lang="en-CA" sz="2800" b="0" i="0" cap="none" smtClean="0">
                          <a:latin typeface="Cambria Math" panose="02040503050406030204" pitchFamily="18" charset="0"/>
                        </a:rPr>
                        <m:t>j</m:t>
                      </m:r>
                      <m:r>
                        <a:rPr lang="en-CA" sz="2800" b="0" i="0" cap="none" smtClean="0">
                          <a:latin typeface="Cambria Math" panose="02040503050406030204" pitchFamily="18" charset="0"/>
                        </a:rPr>
                        <m:t>=1,…</m:t>
                      </m:r>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𝑛</m:t>
                          </m:r>
                        </m:e>
                        <m:sub>
                          <m:r>
                            <a:rPr lang="en-CA" sz="2800" i="1" cap="none">
                              <a:latin typeface="Cambria Math" panose="02040503050406030204" pitchFamily="18" charset="0"/>
                            </a:rPr>
                            <m:t>𝑖</m:t>
                          </m:r>
                        </m:sub>
                      </m:sSub>
                      <m:r>
                        <a:rPr lang="en-CA" sz="2800" b="0" i="1" cap="none" smtClean="0">
                          <a:latin typeface="Cambria Math" panose="02040503050406030204" pitchFamily="18" charset="0"/>
                        </a:rPr>
                        <m:t>;</m:t>
                      </m:r>
                      <m:r>
                        <a:rPr lang="en-CA" sz="2800" b="0" i="1" cap="none" smtClean="0">
                          <a:latin typeface="Cambria Math" panose="02040503050406030204" pitchFamily="18" charset="0"/>
                        </a:rPr>
                        <m:t>𝑘</m:t>
                      </m:r>
                      <m:r>
                        <a:rPr lang="en-CA" sz="2800" b="0" i="1" cap="none" smtClean="0">
                          <a:latin typeface="Cambria Math" panose="02040503050406030204" pitchFamily="18" charset="0"/>
                        </a:rPr>
                        <m:t>=1,2,…</m:t>
                      </m:r>
                    </m:oMath>
                  </m:oMathPara>
                </a14:m>
                <a:endParaRPr lang="en-CA" sz="2800" cap="none"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𝐸</m:t>
                        </m:r>
                        <m:r>
                          <a:rPr lang="en-CA" sz="2800" b="0" i="1" cap="none" smtClean="0">
                            <a:latin typeface="Cambria Math" panose="02040503050406030204" pitchFamily="18" charset="0"/>
                          </a:rPr>
                          <m:t>[ɛ</m:t>
                        </m:r>
                      </m:e>
                      <m:sub>
                        <m:r>
                          <a:rPr lang="en-CA" sz="2800" i="1" cap="none">
                            <a:latin typeface="Cambria Math" panose="02040503050406030204" pitchFamily="18" charset="0"/>
                          </a:rPr>
                          <m:t>𝑖𝑗</m:t>
                        </m:r>
                      </m:sub>
                    </m:sSub>
                    <m:r>
                      <a:rPr lang="en-CA" sz="2800" b="0" i="0" cap="none" smtClean="0">
                        <a:latin typeface="Cambria Math" panose="02040503050406030204" pitchFamily="18" charset="0"/>
                      </a:rPr>
                      <m:t>]=0, </m:t>
                    </m:r>
                    <m:sSub>
                      <m:sSubPr>
                        <m:ctrlPr>
                          <a:rPr lang="pt-BR" sz="2800" i="1" cap="none" smtClean="0">
                            <a:latin typeface="Cambria Math" panose="02040503050406030204" pitchFamily="18" charset="0"/>
                          </a:rPr>
                        </m:ctrlPr>
                      </m:sSubPr>
                      <m:e>
                        <m:r>
                          <a:rPr lang="en-CA" sz="2800" b="0" i="1" cap="none" smtClean="0">
                            <a:latin typeface="Cambria Math" panose="02040503050406030204" pitchFamily="18" charset="0"/>
                          </a:rPr>
                          <m:t>𝑉𝑎𝑟</m:t>
                        </m:r>
                        <m:r>
                          <a:rPr lang="en-CA" sz="2800" i="1" cap="none">
                            <a:latin typeface="Cambria Math" panose="02040503050406030204" pitchFamily="18" charset="0"/>
                          </a:rPr>
                          <m:t>[ɛ</m:t>
                        </m:r>
                      </m:e>
                      <m:sub>
                        <m:r>
                          <a:rPr lang="en-CA" sz="2800" i="1" cap="none">
                            <a:latin typeface="Cambria Math" panose="02040503050406030204" pitchFamily="18" charset="0"/>
                          </a:rPr>
                          <m:t>𝑖𝑗</m:t>
                        </m:r>
                      </m:sub>
                    </m:sSub>
                    <m:r>
                      <a:rPr lang="en-CA" sz="2800" cap="none">
                        <a:latin typeface="Cambria Math" panose="02040503050406030204" pitchFamily="18" charset="0"/>
                      </a:rPr>
                      <m:t>]=</m:t>
                    </m:r>
                    <m:sSup>
                      <m:sSupPr>
                        <m:ctrlPr>
                          <a:rPr lang="en-CA" sz="2800" i="1" cap="none">
                            <a:latin typeface="Cambria Math" panose="02040503050406030204" pitchFamily="18" charset="0"/>
                          </a:rPr>
                        </m:ctrlPr>
                      </m:sSupPr>
                      <m:e>
                        <m:r>
                          <a:rPr lang="en-CA" sz="2800" i="1" cap="none">
                            <a:latin typeface="Cambria Math" panose="02040503050406030204" pitchFamily="18" charset="0"/>
                            <a:ea typeface="Cambria Math" panose="02040503050406030204" pitchFamily="18" charset="0"/>
                          </a:rPr>
                          <m:t>𝜎</m:t>
                        </m:r>
                      </m:e>
                      <m:sup>
                        <m:r>
                          <a:rPr lang="en-CA" sz="2800" i="1" cap="none">
                            <a:latin typeface="Cambria Math" panose="02040503050406030204" pitchFamily="18" charset="0"/>
                          </a:rPr>
                          <m:t>2</m:t>
                        </m:r>
                      </m:sup>
                    </m:sSup>
                    <m:sSub>
                      <m:sSubPr>
                        <m:ctrlPr>
                          <a:rPr lang="pt-BR" sz="2800" i="1" cap="none">
                            <a:latin typeface="Cambria Math" panose="02040503050406030204" pitchFamily="18" charset="0"/>
                          </a:rPr>
                        </m:ctrlPr>
                      </m:sSubPr>
                      <m:e>
                        <m:r>
                          <a:rPr lang="en-CA" sz="2800" i="1" cap="none">
                            <a:latin typeface="Cambria Math" panose="02040503050406030204" pitchFamily="18" charset="0"/>
                          </a:rPr>
                          <m:t>(</m:t>
                        </m:r>
                        <m:r>
                          <a:rPr lang="en-CA" sz="2800" b="0" i="1" cap="none" smtClean="0">
                            <a:latin typeface="Cambria Math" panose="02040503050406030204" pitchFamily="18" charset="0"/>
                          </a:rPr>
                          <m:t>𝑡</m:t>
                        </m:r>
                      </m:e>
                      <m:sub>
                        <m:r>
                          <a:rPr lang="en-CA" sz="2800" i="1" cap="none">
                            <a:latin typeface="Cambria Math" panose="02040503050406030204" pitchFamily="18" charset="0"/>
                          </a:rPr>
                          <m:t>𝑖𝑗</m:t>
                        </m:r>
                      </m:sub>
                    </m:sSub>
                    <m:r>
                      <m:rPr>
                        <m:nor/>
                      </m:rPr>
                      <a:rPr lang="en-CA" sz="2800" cap="none" dirty="0">
                        <a:latin typeface="Times New Roman" panose="02020603050405020304" pitchFamily="18" charset="0"/>
                        <a:cs typeface="Times New Roman" panose="02020603050405020304" pitchFamily="18" charset="0"/>
                      </a:rPr>
                      <m:t>)</m:t>
                    </m:r>
                  </m:oMath>
                </a14:m>
                <a:endParaRPr lang="en-CA" sz="2800" cap="none"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𝐸</m:t>
                        </m:r>
                        <m:r>
                          <a:rPr lang="en-CA" sz="2800" b="0" i="1" cap="none" smtClean="0">
                            <a:latin typeface="Cambria Math" panose="02040503050406030204" pitchFamily="18" charset="0"/>
                          </a:rPr>
                          <m:t>[</m:t>
                        </m:r>
                        <m:r>
                          <m:rPr>
                            <m:sty m:val="p"/>
                          </m:rPr>
                          <a:rPr lang="el-GR" sz="2800" i="1" cap="none">
                            <a:latin typeface="Cambria Math" panose="02040503050406030204" pitchFamily="18" charset="0"/>
                          </a:rPr>
                          <m:t>ξ</m:t>
                        </m:r>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r>
                      <a:rPr lang="en-CA" sz="2800" b="0" i="1" cap="none" smtClean="0">
                        <a:latin typeface="Cambria Math" panose="02040503050406030204" pitchFamily="18" charset="0"/>
                      </a:rPr>
                      <m:t>]=0,</m:t>
                    </m:r>
                    <m:r>
                      <m:rPr>
                        <m:sty m:val="p"/>
                      </m:rPr>
                      <a:rPr lang="en-CA" sz="2800" b="0" i="0" cap="none" smtClean="0">
                        <a:latin typeface="Cambria Math" panose="02040503050406030204" pitchFamily="18" charset="0"/>
                      </a:rPr>
                      <m:t>Var</m:t>
                    </m:r>
                    <m:r>
                      <a:rPr lang="en-CA" sz="2800" b="0" i="0" cap="none" smtClean="0">
                        <a:latin typeface="Cambria Math" panose="02040503050406030204" pitchFamily="18" charset="0"/>
                      </a:rPr>
                      <m:t>[</m:t>
                    </m:r>
                    <m:sSub>
                      <m:sSubPr>
                        <m:ctrlPr>
                          <a:rPr lang="pt-BR" sz="2800" i="1" cap="none">
                            <a:latin typeface="Cambria Math" panose="02040503050406030204" pitchFamily="18" charset="0"/>
                          </a:rPr>
                        </m:ctrlPr>
                      </m:sSubPr>
                      <m:e>
                        <m:r>
                          <m:rPr>
                            <m:sty m:val="p"/>
                          </m:rPr>
                          <a:rPr lang="el-GR" sz="2800" i="1" cap="none" smtClean="0">
                            <a:latin typeface="Cambria Math" panose="02040503050406030204" pitchFamily="18" charset="0"/>
                          </a:rPr>
                          <m:t>ξ</m:t>
                        </m:r>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r>
                      <a:rPr lang="en-CA" sz="2800" cap="none">
                        <a:latin typeface="Cambria Math" panose="02040503050406030204" pitchFamily="18" charset="0"/>
                      </a:rPr>
                      <m:t>]=</m:t>
                    </m:r>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λ</m:t>
                        </m:r>
                      </m:e>
                      <m:sub>
                        <m:r>
                          <a:rPr lang="en-CA" sz="2800" i="1" cap="none">
                            <a:latin typeface="Cambria Math" panose="02040503050406030204" pitchFamily="18" charset="0"/>
                          </a:rPr>
                          <m:t>𝑘</m:t>
                        </m:r>
                      </m:sub>
                    </m:sSub>
                  </m:oMath>
                </a14:m>
                <a:endParaRPr lang="en-CA" sz="2800" b="0" i="1" cap="none"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pt-BR" sz="2800" i="1" cap="none">
                            <a:latin typeface="Cambria Math" panose="02040503050406030204" pitchFamily="18" charset="0"/>
                          </a:rPr>
                        </m:ctrlPr>
                      </m:sSubPr>
                      <m:e>
                        <m:r>
                          <a:rPr lang="en-CA" sz="2800" i="1" cap="none">
                            <a:latin typeface="Cambria Math" panose="02040503050406030204" pitchFamily="18" charset="0"/>
                          </a:rPr>
                          <m:t>ɛ</m:t>
                        </m:r>
                      </m:e>
                      <m:sub>
                        <m:r>
                          <a:rPr lang="en-CA" sz="2800" i="1" cap="none">
                            <a:latin typeface="Cambria Math" panose="02040503050406030204" pitchFamily="18" charset="0"/>
                          </a:rPr>
                          <m:t>𝑖𝑗</m:t>
                        </m:r>
                      </m:sub>
                    </m:sSub>
                    <m:r>
                      <a:rPr lang="en-CA" sz="2800" b="0" i="0" cap="none" smtClean="0">
                        <a:latin typeface="Cambria Math" panose="02040503050406030204" pitchFamily="18" charset="0"/>
                      </a:rPr>
                      <m:t> </m:t>
                    </m:r>
                    <m:r>
                      <m:rPr>
                        <m:sty m:val="p"/>
                      </m:rPr>
                      <a:rPr lang="en-CA" sz="2800" b="0" i="0" cap="none" smtClean="0">
                        <a:latin typeface="Cambria Math" panose="02040503050406030204" pitchFamily="18" charset="0"/>
                      </a:rPr>
                      <m:t>is</m:t>
                    </m:r>
                    <m:r>
                      <a:rPr lang="en-CA" sz="2800" b="0" i="0" cap="none" smtClean="0">
                        <a:latin typeface="Cambria Math" panose="02040503050406030204" pitchFamily="18" charset="0"/>
                      </a:rPr>
                      <m:t> </m:t>
                    </m:r>
                    <m:r>
                      <m:rPr>
                        <m:sty m:val="p"/>
                      </m:rPr>
                      <a:rPr lang="en-CA" sz="2800" b="0" i="0" cap="none" smtClean="0">
                        <a:latin typeface="Cambria Math" panose="02040503050406030204" pitchFamily="18" charset="0"/>
                      </a:rPr>
                      <m:t>independent</m:t>
                    </m:r>
                    <m:r>
                      <a:rPr lang="en-CA" sz="2800" b="0" i="0" cap="none" smtClean="0">
                        <a:latin typeface="Cambria Math" panose="02040503050406030204" pitchFamily="18" charset="0"/>
                      </a:rPr>
                      <m:t> </m:t>
                    </m:r>
                    <m:r>
                      <m:rPr>
                        <m:sty m:val="p"/>
                      </m:rPr>
                      <a:rPr lang="en-CA" sz="2800" b="0" i="0" cap="none" smtClean="0">
                        <a:latin typeface="Cambria Math" panose="02040503050406030204" pitchFamily="18" charset="0"/>
                      </a:rPr>
                      <m:t>of</m:t>
                    </m:r>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 </m:t>
                        </m:r>
                        <m:r>
                          <m:rPr>
                            <m:sty m:val="p"/>
                          </m:rPr>
                          <a:rPr lang="el-GR" sz="2800" i="1" cap="none">
                            <a:latin typeface="Cambria Math" panose="02040503050406030204" pitchFamily="18" charset="0"/>
                          </a:rPr>
                          <m:t>ξ</m:t>
                        </m:r>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oMath>
                </a14:m>
                <a:endParaRPr lang="en-CA" sz="2800" cap="none" dirty="0" smtClean="0">
                  <a:latin typeface="Times New Roman" panose="02020603050405020304" pitchFamily="18" charset="0"/>
                  <a:cs typeface="Times New Roman" panose="02020603050405020304" pitchFamily="18" charset="0"/>
                </a:endParaRPr>
              </a:p>
              <a:p>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032646" y="1141796"/>
                <a:ext cx="10363826" cy="5249860"/>
              </a:xfrm>
              <a:blipFill rotWithShape="0">
                <a:blip r:embed="rId2"/>
                <a:stretch>
                  <a:fillRect l="-1058" t="-348"/>
                </a:stretch>
              </a:blipFill>
            </p:spPr>
            <p:txBody>
              <a:bodyPr/>
              <a:lstStyle/>
              <a:p>
                <a:r>
                  <a:rPr lang="en-CA">
                    <a:noFill/>
                  </a:rPr>
                  <a:t> </a:t>
                </a:r>
              </a:p>
            </p:txBody>
          </p:sp>
        </mc:Fallback>
      </mc:AlternateContent>
    </p:spTree>
    <p:extLst>
      <p:ext uri="{BB962C8B-B14F-4D97-AF65-F5344CB8AC3E}">
        <p14:creationId xmlns:p14="http://schemas.microsoft.com/office/powerpoint/2010/main" val="486558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Penalized spline models</a:t>
            </a:r>
            <a:endParaRPr lang="en-CA" sz="5400" i="1" cap="none" dirty="0"/>
          </a:p>
        </p:txBody>
      </p:sp>
    </p:spTree>
    <p:extLst>
      <p:ext uri="{BB962C8B-B14F-4D97-AF65-F5344CB8AC3E}">
        <p14:creationId xmlns:p14="http://schemas.microsoft.com/office/powerpoint/2010/main" val="286575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039" y="333849"/>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Basics of penalized spline models (1)</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1050934" y="1124712"/>
                <a:ext cx="10363826" cy="5431536"/>
              </a:xfrm>
            </p:spPr>
            <p:txBody>
              <a:bodyPr>
                <a:normAutofit/>
              </a:bodyPr>
              <a:lstStyle/>
              <a:p>
                <a:r>
                  <a:rPr lang="en-CA" sz="2800" cap="none" dirty="0" smtClean="0">
                    <a:latin typeface="Times New Roman" panose="02020603050405020304" pitchFamily="18" charset="0"/>
                  </a:rPr>
                  <a:t>Penalized spline smoother </a:t>
                </a:r>
                <a14:m>
                  <m:oMath xmlns:m="http://schemas.openxmlformats.org/officeDocument/2006/math">
                    <m:acc>
                      <m:accPr>
                        <m:chr m:val="̂"/>
                        <m:ctrlPr>
                          <a:rPr lang="en-CA" sz="2800" b="0" i="1" cap="none" smtClean="0">
                            <a:latin typeface="Cambria Math" panose="02040503050406030204" pitchFamily="18" charset="0"/>
                          </a:rPr>
                        </m:ctrlPr>
                      </m:accPr>
                      <m:e>
                        <m:r>
                          <a:rPr lang="en-CA" sz="2800" b="0" i="1" cap="none" smtClean="0">
                            <a:latin typeface="Cambria Math" panose="02040503050406030204" pitchFamily="18" charset="0"/>
                          </a:rPr>
                          <m:t>𝑓</m:t>
                        </m:r>
                      </m:e>
                    </m:acc>
                    <m:d>
                      <m:dPr>
                        <m:ctrlPr>
                          <a:rPr lang="en-CA" sz="2800" b="0" i="1" cap="none" smtClean="0">
                            <a:latin typeface="Cambria Math" panose="02040503050406030204" pitchFamily="18" charset="0"/>
                          </a:rPr>
                        </m:ctrlPr>
                      </m:dPr>
                      <m:e>
                        <m:r>
                          <m:rPr>
                            <m:sty m:val="p"/>
                          </m:rPr>
                          <a:rPr lang="en-CA" sz="2800" b="0" i="0" cap="none" smtClean="0">
                            <a:latin typeface="Cambria Math" panose="02040503050406030204" pitchFamily="18" charset="0"/>
                          </a:rPr>
                          <m:t>x</m:t>
                        </m:r>
                      </m:e>
                    </m:d>
                    <m:r>
                      <a:rPr lang="en-CA" sz="2800" b="0" i="0" cap="none" smtClean="0">
                        <a:latin typeface="Cambria Math" panose="02040503050406030204" pitchFamily="18" charset="0"/>
                      </a:rPr>
                      <m:t>=</m:t>
                    </m:r>
                    <m:nary>
                      <m:naryPr>
                        <m:chr m:val="∑"/>
                        <m:ctrlPr>
                          <a:rPr lang="pt-BR" sz="2800" i="1" cap="none">
                            <a:latin typeface="Cambria Math" panose="02040503050406030204" pitchFamily="18" charset="0"/>
                          </a:rPr>
                        </m:ctrlPr>
                      </m:naryPr>
                      <m:sub>
                        <m:r>
                          <m:rPr>
                            <m:brk m:alnAt="23"/>
                          </m:rPr>
                          <a:rPr lang="en-CA" sz="2800" i="1" cap="none">
                            <a:latin typeface="Cambria Math" panose="02040503050406030204" pitchFamily="18" charset="0"/>
                          </a:rPr>
                          <m:t>𝑘</m:t>
                        </m:r>
                        <m:r>
                          <a:rPr lang="pt-BR" sz="2800" i="1" cap="none">
                            <a:latin typeface="Cambria Math" panose="02040503050406030204" pitchFamily="18" charset="0"/>
                          </a:rPr>
                          <m:t>=</m:t>
                        </m:r>
                        <m:r>
                          <a:rPr lang="en-CA" sz="2800" i="1" cap="none">
                            <a:latin typeface="Cambria Math" panose="02040503050406030204" pitchFamily="18" charset="0"/>
                          </a:rPr>
                          <m:t>1</m:t>
                        </m:r>
                      </m:sub>
                      <m:sup>
                        <m:r>
                          <a:rPr lang="en-CA" sz="2800" i="1" cap="none">
                            <a:latin typeface="Cambria Math" panose="02040503050406030204" pitchFamily="18" charset="0"/>
                          </a:rPr>
                          <m:t>𝐾</m:t>
                        </m:r>
                      </m:sup>
                      <m:e>
                        <m:sSub>
                          <m:sSubPr>
                            <m:ctrlPr>
                              <a:rPr lang="pt-BR" sz="2800" i="1" cap="none" smtClean="0">
                                <a:latin typeface="Cambria Math" panose="02040503050406030204" pitchFamily="18" charset="0"/>
                              </a:rPr>
                            </m:ctrlPr>
                          </m:sSubPr>
                          <m:e>
                            <m:acc>
                              <m:accPr>
                                <m:chr m:val="̂"/>
                                <m:ctrlPr>
                                  <a:rPr lang="pt-BR" sz="2800" b="0" i="1" cap="none" smtClean="0">
                                    <a:latin typeface="Cambria Math" panose="02040503050406030204" pitchFamily="18" charset="0"/>
                                  </a:rPr>
                                </m:ctrlPr>
                              </m:accPr>
                              <m:e>
                                <m:r>
                                  <m:rPr>
                                    <m:nor/>
                                  </m:rPr>
                                  <a:rPr lang="el-GR" sz="2800" cap="none" dirty="0">
                                    <a:latin typeface="Times New Roman" panose="02020603050405020304" pitchFamily="18" charset="0"/>
                                  </a:rPr>
                                  <m:t>β</m:t>
                                </m:r>
                              </m:e>
                            </m:acc>
                          </m:e>
                          <m:sub>
                            <m:r>
                              <a:rPr lang="en-CA" sz="2800" i="1" cap="none" dirty="0">
                                <a:latin typeface="Cambria Math" panose="02040503050406030204" pitchFamily="18" charset="0"/>
                              </a:rPr>
                              <m:t>𝑘</m:t>
                            </m:r>
                          </m:sub>
                        </m:sSub>
                      </m:e>
                    </m:nary>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𝑏</m:t>
                        </m:r>
                      </m:e>
                      <m:sub>
                        <m:r>
                          <a:rPr lang="en-CA" sz="2800" i="1" cap="none">
                            <a:latin typeface="Cambria Math" panose="02040503050406030204" pitchFamily="18" charset="0"/>
                          </a:rPr>
                          <m:t>𝑘</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𝑥</m:t>
                        </m:r>
                      </m:e>
                    </m:d>
                  </m:oMath>
                </a14:m>
                <a:endParaRPr lang="en-CA" sz="2800" cap="none" dirty="0" smtClean="0">
                  <a:latin typeface="Times New Roman" panose="02020603050405020304" pitchFamily="18" charset="0"/>
                </a:endParaRPr>
              </a:p>
              <a:p>
                <a:r>
                  <a:rPr lang="en-CA" sz="2800" cap="none" dirty="0" smtClean="0">
                    <a:latin typeface="Times New Roman" panose="02020603050405020304" pitchFamily="18" charset="0"/>
                  </a:rPr>
                  <a:t>Let the design matrix </a:t>
                </a:r>
                <a14:m>
                  <m:oMath xmlns:m="http://schemas.openxmlformats.org/officeDocument/2006/math">
                    <m:sSup>
                      <m:sSupPr>
                        <m:ctrlPr>
                          <a:rPr lang="en-CA" sz="2800" b="0" i="1" cap="none" smtClean="0">
                            <a:latin typeface="Cambria Math" panose="02040503050406030204" pitchFamily="18" charset="0"/>
                          </a:rPr>
                        </m:ctrlPr>
                      </m:sSupPr>
                      <m:e>
                        <m:r>
                          <m:rPr>
                            <m:sty m:val="p"/>
                          </m:rPr>
                          <a:rPr lang="en-CA" sz="2800" b="0" i="0" cap="none" smtClean="0">
                            <a:latin typeface="Cambria Math" panose="02040503050406030204" pitchFamily="18" charset="0"/>
                          </a:rPr>
                          <m:t>X</m:t>
                        </m:r>
                        <m:r>
                          <a:rPr lang="en-CA" sz="2800" b="0" i="0" cap="none" smtClean="0">
                            <a:latin typeface="Cambria Math" panose="02040503050406030204" pitchFamily="18" charset="0"/>
                          </a:rPr>
                          <m:t> = [</m:t>
                        </m:r>
                        <m:sSup>
                          <m:sSupPr>
                            <m:ctrlPr>
                              <a:rPr lang="en-CA" sz="2800" i="1" cap="none">
                                <a:latin typeface="Cambria Math" panose="02040503050406030204" pitchFamily="18" charset="0"/>
                              </a:rPr>
                            </m:ctrlPr>
                          </m:sSupPr>
                          <m:e>
                            <m:sSub>
                              <m:sSubPr>
                                <m:ctrlPr>
                                  <a:rPr lang="pt-BR" sz="2800" i="1" cap="none">
                                    <a:latin typeface="Cambria Math" panose="02040503050406030204" pitchFamily="18" charset="0"/>
                                  </a:rPr>
                                </m:ctrlPr>
                              </m:sSubPr>
                              <m:e>
                                <m:r>
                                  <a:rPr lang="en-CA" sz="2800" b="1" i="1" cap="none">
                                    <a:latin typeface="Cambria Math" panose="02040503050406030204" pitchFamily="18" charset="0"/>
                                  </a:rPr>
                                  <m:t>𝒃</m:t>
                                </m:r>
                                <m:r>
                                  <a:rPr lang="en-CA" sz="2800" i="1" cap="none">
                                    <a:latin typeface="Cambria Math" panose="02040503050406030204" pitchFamily="18" charset="0"/>
                                  </a:rPr>
                                  <m:t>(</m:t>
                                </m:r>
                                <m:r>
                                  <a:rPr lang="en-CA" sz="2800" i="1" cap="none">
                                    <a:latin typeface="Cambria Math" panose="02040503050406030204" pitchFamily="18" charset="0"/>
                                  </a:rPr>
                                  <m:t>𝑥</m:t>
                                </m:r>
                              </m:e>
                              <m:sub>
                                <m:r>
                                  <a:rPr lang="en-CA" sz="2800" i="1" cap="none">
                                    <a:latin typeface="Cambria Math" panose="02040503050406030204" pitchFamily="18" charset="0"/>
                                  </a:rPr>
                                  <m:t>1</m:t>
                                </m:r>
                              </m:sub>
                            </m:sSub>
                            <m:r>
                              <a:rPr lang="en-CA" sz="2800" i="1" cap="none">
                                <a:latin typeface="Cambria Math" panose="02040503050406030204" pitchFamily="18" charset="0"/>
                              </a:rPr>
                              <m:t>)</m:t>
                            </m:r>
                          </m:e>
                          <m:sup>
                            <m:r>
                              <a:rPr lang="en-CA" sz="2800" i="1" cap="none">
                                <a:latin typeface="Cambria Math" panose="02040503050406030204" pitchFamily="18" charset="0"/>
                              </a:rPr>
                              <m:t>𝑇</m:t>
                            </m:r>
                          </m:sup>
                        </m:sSup>
                        <m:r>
                          <m:rPr>
                            <m:nor/>
                          </m:rPr>
                          <a:rPr lang="en-CA" sz="2800" cap="none" dirty="0">
                            <a:latin typeface="Times New Roman" panose="02020603050405020304" pitchFamily="18" charset="0"/>
                          </a:rPr>
                          <m:t>,…, </m:t>
                        </m:r>
                        <m:sSup>
                          <m:sSupPr>
                            <m:ctrlPr>
                              <a:rPr lang="en-CA" sz="2800" i="1" cap="none">
                                <a:latin typeface="Cambria Math" panose="02040503050406030204" pitchFamily="18" charset="0"/>
                              </a:rPr>
                            </m:ctrlPr>
                          </m:sSupPr>
                          <m:e>
                            <m:sSub>
                              <m:sSubPr>
                                <m:ctrlPr>
                                  <a:rPr lang="pt-BR" sz="2800" i="1" cap="none">
                                    <a:latin typeface="Cambria Math" panose="02040503050406030204" pitchFamily="18" charset="0"/>
                                  </a:rPr>
                                </m:ctrlPr>
                              </m:sSubPr>
                              <m:e>
                                <m:r>
                                  <a:rPr lang="en-CA" sz="2800" b="1" i="1" cap="none">
                                    <a:latin typeface="Cambria Math" panose="02040503050406030204" pitchFamily="18" charset="0"/>
                                  </a:rPr>
                                  <m:t>𝒃</m:t>
                                </m:r>
                                <m:r>
                                  <a:rPr lang="en-CA" sz="2800" i="1" cap="none">
                                    <a:latin typeface="Cambria Math" panose="02040503050406030204" pitchFamily="18" charset="0"/>
                                  </a:rPr>
                                  <m:t>(</m:t>
                                </m:r>
                                <m:r>
                                  <a:rPr lang="en-CA" sz="2800" i="1" cap="none">
                                    <a:latin typeface="Cambria Math" panose="02040503050406030204" pitchFamily="18" charset="0"/>
                                  </a:rPr>
                                  <m:t>𝑥</m:t>
                                </m:r>
                              </m:e>
                              <m:sub>
                                <m:r>
                                  <a:rPr lang="en-CA" sz="2800" i="1" cap="none">
                                    <a:latin typeface="Cambria Math" panose="02040503050406030204" pitchFamily="18" charset="0"/>
                                  </a:rPr>
                                  <m:t>𝑛</m:t>
                                </m:r>
                              </m:sub>
                            </m:sSub>
                            <m:r>
                              <a:rPr lang="en-CA" sz="2800" i="1" cap="none">
                                <a:latin typeface="Cambria Math" panose="02040503050406030204" pitchFamily="18" charset="0"/>
                              </a:rPr>
                              <m:t>)</m:t>
                            </m:r>
                          </m:e>
                          <m:sup>
                            <m:r>
                              <a:rPr lang="en-CA" sz="2800" i="1" cap="none">
                                <a:latin typeface="Cambria Math" panose="02040503050406030204" pitchFamily="18" charset="0"/>
                              </a:rPr>
                              <m:t>𝑇</m:t>
                            </m:r>
                          </m:sup>
                        </m:sSup>
                        <m:r>
                          <m:rPr>
                            <m:nor/>
                          </m:rPr>
                          <a:rPr lang="en-CA" sz="2800" cap="none" dirty="0">
                            <a:latin typeface="Times New Roman" panose="02020603050405020304" pitchFamily="18" charset="0"/>
                          </a:rPr>
                          <m:t>] </m:t>
                        </m:r>
                      </m:e>
                      <m:sup>
                        <m:r>
                          <a:rPr lang="en-CA" sz="2800" b="0" i="1" cap="none" smtClean="0">
                            <a:latin typeface="Cambria Math" panose="02040503050406030204" pitchFamily="18" charset="0"/>
                          </a:rPr>
                          <m:t>𝑇</m:t>
                        </m:r>
                      </m:sup>
                    </m:sSup>
                    <m:r>
                      <a:rPr lang="en-CA" sz="2800" b="0" i="0" cap="none" smtClean="0">
                        <a:latin typeface="Cambria Math" panose="02040503050406030204" pitchFamily="18" charset="0"/>
                      </a:rPr>
                      <m:t>, </m:t>
                    </m:r>
                    <m:r>
                      <m:rPr>
                        <m:sty m:val="p"/>
                      </m:rPr>
                      <a:rPr lang="en-CA" sz="2800" b="0" i="0" cap="none" smtClean="0">
                        <a:latin typeface="Cambria Math" panose="02040503050406030204" pitchFamily="18" charset="0"/>
                      </a:rPr>
                      <m:t>where</m:t>
                    </m:r>
                  </m:oMath>
                </a14:m>
                <a:endParaRPr lang="en-CA" sz="2800" b="0" cap="none" dirty="0" smtClean="0">
                  <a:latin typeface="Times New Roman" panose="02020603050405020304" pitchFamily="18" charset="0"/>
                </a:endParaRPr>
              </a:p>
              <a:p>
                <a:pPr marL="0" indent="0">
                  <a:buNone/>
                </a:pPr>
                <a14:m>
                  <m:oMath xmlns:m="http://schemas.openxmlformats.org/officeDocument/2006/math">
                    <m:sSup>
                      <m:sSupPr>
                        <m:ctrlPr>
                          <a:rPr lang="en-CA" sz="2800" i="1" cap="none" dirty="0" smtClean="0">
                            <a:latin typeface="Cambria Math" panose="02040503050406030204" pitchFamily="18" charset="0"/>
                          </a:rPr>
                        </m:ctrlPr>
                      </m:sSupPr>
                      <m:e>
                        <m:sSub>
                          <m:sSubPr>
                            <m:ctrlPr>
                              <a:rPr lang="pt-BR" sz="2800" i="1" cap="none">
                                <a:latin typeface="Cambria Math" panose="02040503050406030204" pitchFamily="18" charset="0"/>
                              </a:rPr>
                            </m:ctrlPr>
                          </m:sSubPr>
                          <m:e>
                            <m:r>
                              <a:rPr lang="en-CA" sz="2800" b="1" i="1" cap="none">
                                <a:latin typeface="Cambria Math" panose="02040503050406030204" pitchFamily="18" charset="0"/>
                              </a:rPr>
                              <m:t>𝒃</m:t>
                            </m:r>
                            <m:d>
                              <m:dPr>
                                <m:ctrlPr>
                                  <a:rPr lang="en-CA" sz="2800" i="1" cap="none">
                                    <a:latin typeface="Cambria Math" panose="02040503050406030204" pitchFamily="18" charset="0"/>
                                  </a:rPr>
                                </m:ctrlPr>
                              </m:dPr>
                              <m:e>
                                <m:r>
                                  <a:rPr lang="en-CA" sz="2800" i="1" cap="none">
                                    <a:latin typeface="Cambria Math" panose="02040503050406030204" pitchFamily="18" charset="0"/>
                                  </a:rPr>
                                  <m:t>𝑥</m:t>
                                </m:r>
                              </m:e>
                            </m:d>
                            <m:r>
                              <a:rPr lang="en-CA" sz="2800" i="1" cap="none">
                                <a:latin typeface="Cambria Math" panose="02040503050406030204" pitchFamily="18" charset="0"/>
                              </a:rPr>
                              <m:t>=[</m:t>
                            </m:r>
                            <m:r>
                              <a:rPr lang="en-CA" sz="2800" i="1" cap="none">
                                <a:latin typeface="Cambria Math" panose="02040503050406030204" pitchFamily="18" charset="0"/>
                              </a:rPr>
                              <m:t>𝑏</m:t>
                            </m:r>
                          </m:e>
                          <m:sub>
                            <m:r>
                              <a:rPr lang="en-CA" sz="2800" i="1" cap="none">
                                <a:latin typeface="Cambria Math" panose="02040503050406030204" pitchFamily="18" charset="0"/>
                              </a:rPr>
                              <m:t>0</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𝑥</m:t>
                            </m:r>
                          </m:e>
                        </m:d>
                        <m:r>
                          <a:rPr lang="en-CA"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𝑏</m:t>
                            </m:r>
                          </m:e>
                          <m:sub>
                            <m:r>
                              <a:rPr lang="en-CA" sz="2800" i="1" cap="none">
                                <a:latin typeface="Cambria Math" panose="02040503050406030204" pitchFamily="18" charset="0"/>
                              </a:rPr>
                              <m:t>𝐾</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𝑥</m:t>
                            </m:r>
                          </m:e>
                        </m:d>
                        <m:r>
                          <m:rPr>
                            <m:nor/>
                          </m:rPr>
                          <a:rPr lang="en-CA" sz="2800" cap="none" dirty="0">
                            <a:latin typeface="Times New Roman" panose="02020603050405020304" pitchFamily="18" charset="0"/>
                          </a:rPr>
                          <m:t>]</m:t>
                        </m:r>
                      </m:e>
                      <m:sup>
                        <m:r>
                          <a:rPr lang="en-CA" sz="2800" b="0" i="1" cap="none" dirty="0" smtClean="0">
                            <a:latin typeface="Cambria Math" panose="02040503050406030204" pitchFamily="18" charset="0"/>
                          </a:rPr>
                          <m:t>𝑇</m:t>
                        </m:r>
                      </m:sup>
                    </m:sSup>
                  </m:oMath>
                </a14:m>
                <a:r>
                  <a:rPr lang="en-CA" sz="2800" cap="none" dirty="0" smtClean="0">
                    <a:latin typeface="Times New Roman" panose="02020603050405020304" pitchFamily="18" charset="0"/>
                  </a:rPr>
                  <a:t> is the basis function</a:t>
                </a:r>
              </a:p>
              <a:p>
                <a:r>
                  <a:rPr lang="en-CA" sz="2800" cap="none" dirty="0" smtClean="0">
                    <a:latin typeface="Times New Roman" panose="02020603050405020304" pitchFamily="18" charset="0"/>
                  </a:rPr>
                  <a:t>Denote </a:t>
                </a:r>
                <a14:m>
                  <m:oMath xmlns:m="http://schemas.openxmlformats.org/officeDocument/2006/math">
                    <m:sSup>
                      <m:sSupPr>
                        <m:ctrlPr>
                          <a:rPr lang="en-CA" sz="2800" i="1" cap="none" dirty="0">
                            <a:latin typeface="Cambria Math" panose="02040503050406030204" pitchFamily="18" charset="0"/>
                          </a:rPr>
                        </m:ctrlPr>
                      </m:sSupPr>
                      <m:e>
                        <m:sSub>
                          <m:sSubPr>
                            <m:ctrlPr>
                              <a:rPr lang="pt-BR" sz="2800" i="1" cap="none" smtClean="0">
                                <a:latin typeface="Cambria Math" panose="02040503050406030204" pitchFamily="18" charset="0"/>
                              </a:rPr>
                            </m:ctrlPr>
                          </m:sSubPr>
                          <m:e>
                            <m:r>
                              <m:rPr>
                                <m:nor/>
                              </m:rPr>
                              <a:rPr lang="el-GR" sz="2800" b="1" cap="none" dirty="0">
                                <a:latin typeface="Times New Roman" panose="02020603050405020304" pitchFamily="18" charset="0"/>
                              </a:rPr>
                              <m:t>β</m:t>
                            </m:r>
                            <m:r>
                              <a:rPr lang="en-CA" sz="2800" b="0" i="1" cap="none" dirty="0" smtClean="0">
                                <a:latin typeface="Cambria Math" panose="02040503050406030204" pitchFamily="18" charset="0"/>
                              </a:rPr>
                              <m:t>= </m:t>
                            </m:r>
                            <m:r>
                              <a:rPr lang="en-CA" sz="2800" i="1" cap="none">
                                <a:latin typeface="Cambria Math" panose="02040503050406030204" pitchFamily="18" charset="0"/>
                              </a:rPr>
                              <m:t>[</m:t>
                            </m:r>
                            <m:r>
                              <m:rPr>
                                <m:nor/>
                              </m:rPr>
                              <a:rPr lang="el-GR" sz="2800" cap="none" dirty="0">
                                <a:latin typeface="Times New Roman" panose="02020603050405020304" pitchFamily="18" charset="0"/>
                              </a:rPr>
                              <m:t>β</m:t>
                            </m:r>
                          </m:e>
                          <m:sub>
                            <m:r>
                              <a:rPr lang="en-CA" sz="2800" b="0" i="1" cap="none" smtClean="0">
                                <a:latin typeface="Cambria Math" panose="02040503050406030204" pitchFamily="18" charset="0"/>
                              </a:rPr>
                              <m:t>0</m:t>
                            </m:r>
                          </m:sub>
                        </m:sSub>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m:rPr>
                                <m:nor/>
                              </m:rPr>
                              <a:rPr lang="el-GR" sz="2800" cap="none" dirty="0">
                                <a:latin typeface="Times New Roman" panose="02020603050405020304" pitchFamily="18" charset="0"/>
                              </a:rPr>
                              <m:t>β</m:t>
                            </m:r>
                          </m:e>
                          <m:sub>
                            <m:r>
                              <a:rPr lang="en-CA" sz="2800" b="0" i="1" cap="none" dirty="0" smtClean="0">
                                <a:latin typeface="Cambria Math" panose="02040503050406030204" pitchFamily="18" charset="0"/>
                              </a:rPr>
                              <m:t>𝐾</m:t>
                            </m:r>
                          </m:sub>
                        </m:sSub>
                        <m:r>
                          <m:rPr>
                            <m:nor/>
                          </m:rPr>
                          <a:rPr lang="en-CA" sz="2800" cap="none" dirty="0">
                            <a:latin typeface="Times New Roman" panose="02020603050405020304" pitchFamily="18" charset="0"/>
                          </a:rPr>
                          <m:t>]</m:t>
                        </m:r>
                      </m:e>
                      <m:sup>
                        <m:r>
                          <a:rPr lang="en-CA" sz="2800" i="1" cap="none" dirty="0">
                            <a:latin typeface="Cambria Math" panose="02040503050406030204" pitchFamily="18" charset="0"/>
                          </a:rPr>
                          <m:t>𝑇</m:t>
                        </m:r>
                      </m:sup>
                    </m:sSup>
                  </m:oMath>
                </a14:m>
                <a:r>
                  <a:rPr lang="en-CA" sz="2800" cap="none" dirty="0" smtClean="0">
                    <a:latin typeface="Times New Roman" panose="02020603050405020304" pitchFamily="18" charset="0"/>
                  </a:rPr>
                  <a:t> to be the coefficients</a:t>
                </a:r>
              </a:p>
              <a:p>
                <a:r>
                  <a:rPr lang="en-CA" sz="2800" cap="none" dirty="0" smtClean="0">
                    <a:latin typeface="Times New Roman" panose="02020603050405020304" pitchFamily="18" charset="0"/>
                  </a:rPr>
                  <a:t>Denote D to be some nonnegative definite penalty matrix</a:t>
                </a:r>
              </a:p>
              <a:p>
                <a:r>
                  <a:rPr lang="en-CA" sz="2800" cap="none" dirty="0" smtClean="0">
                    <a:latin typeface="Times New Roman" panose="02020603050405020304" pitchFamily="18" charset="0"/>
                  </a:rPr>
                  <a:t>Let </a:t>
                </a:r>
                <a14:m>
                  <m:oMath xmlns:m="http://schemas.openxmlformats.org/officeDocument/2006/math">
                    <m:r>
                      <m:rPr>
                        <m:sty m:val="p"/>
                      </m:rPr>
                      <a:rPr lang="el-GR" sz="2800" i="1" cap="none">
                        <a:latin typeface="Cambria Math" panose="02040503050406030204" pitchFamily="18" charset="0"/>
                      </a:rPr>
                      <m:t>λ</m:t>
                    </m:r>
                  </m:oMath>
                </a14:m>
                <a:r>
                  <a:rPr lang="en-CA" sz="2800" cap="none" dirty="0" smtClean="0">
                    <a:latin typeface="Times New Roman" panose="02020603050405020304" pitchFamily="18" charset="0"/>
                  </a:rPr>
                  <a:t> be smoothing parameter for the roughness penalty</a:t>
                </a:r>
              </a:p>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1050934" y="1124712"/>
                <a:ext cx="10363826" cy="5431536"/>
              </a:xfrm>
              <a:blipFill rotWithShape="0">
                <a:blip r:embed="rId2"/>
                <a:stretch>
                  <a:fillRect l="-1058"/>
                </a:stretch>
              </a:blipFill>
            </p:spPr>
            <p:txBody>
              <a:bodyPr/>
              <a:lstStyle/>
              <a:p>
                <a:r>
                  <a:rPr lang="en-CA">
                    <a:noFill/>
                  </a:rPr>
                  <a:t> </a:t>
                </a:r>
              </a:p>
            </p:txBody>
          </p:sp>
        </mc:Fallback>
      </mc:AlternateContent>
    </p:spTree>
    <p:extLst>
      <p:ext uri="{BB962C8B-B14F-4D97-AF65-F5344CB8AC3E}">
        <p14:creationId xmlns:p14="http://schemas.microsoft.com/office/powerpoint/2010/main" val="1235118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Basics of penalized spline models (2)</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1005214" y="1078992"/>
                <a:ext cx="10363826" cy="5431536"/>
              </a:xfrm>
            </p:spPr>
            <p:txBody>
              <a:bodyPr>
                <a:normAutofit/>
              </a:bodyPr>
              <a:lstStyle/>
              <a:p>
                <a:r>
                  <a:rPr lang="en-CA" sz="2800" cap="none" dirty="0" smtClean="0">
                    <a:latin typeface="Times New Roman" panose="02020603050405020304" pitchFamily="18" charset="0"/>
                  </a:rPr>
                  <a:t>Penalized spline smoother is fitted by minimizing the following:</a:t>
                </a:r>
              </a:p>
              <a:p>
                <a:pPr marL="0" indent="0" algn="ctr">
                  <a:buNone/>
                </a:pPr>
                <a:r>
                  <a:rPr lang="pt-BR" sz="2800" i="1" cap="none" dirty="0" smtClean="0">
                    <a:latin typeface="Cambria Math" panose="02040503050406030204" pitchFamily="18" charset="0"/>
                  </a:rPr>
                  <a:t>Goodness-of-fit  + </a:t>
                </a:r>
                <a14:m>
                  <m:oMath xmlns:m="http://schemas.openxmlformats.org/officeDocument/2006/math">
                    <m:r>
                      <m:rPr>
                        <m:sty m:val="p"/>
                      </m:rPr>
                      <a:rPr lang="el-GR" sz="2800" i="1" cap="none">
                        <a:latin typeface="Cambria Math" panose="02040503050406030204" pitchFamily="18" charset="0"/>
                      </a:rPr>
                      <m:t>λ</m:t>
                    </m:r>
                  </m:oMath>
                </a14:m>
                <a:r>
                  <a:rPr lang="pt-BR" sz="2800" i="1" cap="none" dirty="0" smtClean="0">
                    <a:latin typeface="Cambria Math" panose="02040503050406030204" pitchFamily="18" charset="0"/>
                  </a:rPr>
                  <a:t> *  Roughness Penalty</a:t>
                </a:r>
              </a:p>
              <a:p>
                <a:pPr marL="0" indent="0" algn="ctr">
                  <a:buNone/>
                </a:pPr>
                <a14:m>
                  <m:oMath xmlns:m="http://schemas.openxmlformats.org/officeDocument/2006/math">
                    <m:nary>
                      <m:naryPr>
                        <m:chr m:val="∑"/>
                        <m:ctrlPr>
                          <a:rPr lang="pt-BR" sz="2800" i="1" cap="none">
                            <a:latin typeface="Cambria Math" panose="02040503050406030204" pitchFamily="18" charset="0"/>
                          </a:rPr>
                        </m:ctrlPr>
                      </m:naryPr>
                      <m:sub>
                        <m:r>
                          <a:rPr lang="en-CA" sz="2800" i="1" cap="none">
                            <a:latin typeface="Cambria Math" panose="02040503050406030204" pitchFamily="18" charset="0"/>
                          </a:rPr>
                          <m:t>𝑖</m:t>
                        </m:r>
                        <m:r>
                          <a:rPr lang="pt-BR" sz="2800" i="1" cap="none">
                            <a:latin typeface="Cambria Math" panose="02040503050406030204" pitchFamily="18" charset="0"/>
                          </a:rPr>
                          <m:t>=1</m:t>
                        </m:r>
                      </m:sub>
                      <m:sup>
                        <m:r>
                          <a:rPr lang="en-CA" sz="2800" i="1" cap="none">
                            <a:latin typeface="Cambria Math" panose="02040503050406030204" pitchFamily="18" charset="0"/>
                            <a:ea typeface="Cambria Math" panose="02040503050406030204" pitchFamily="18" charset="0"/>
                          </a:rPr>
                          <m:t>𝑛</m:t>
                        </m:r>
                      </m:sup>
                      <m:e>
                        <m:sSup>
                          <m:sSupPr>
                            <m:ctrlPr>
                              <a:rPr lang="en-CA" sz="2800" i="1" cap="none" smtClean="0">
                                <a:latin typeface="Cambria Math" panose="02040503050406030204" pitchFamily="18" charset="0"/>
                                <a:ea typeface="Cambria Math" panose="02040503050406030204" pitchFamily="18" charset="0"/>
                              </a:rPr>
                            </m:ctrlPr>
                          </m:sSupPr>
                          <m:e>
                            <m:r>
                              <a:rPr lang="en-CA" sz="2800" b="0" i="1" cap="none" smtClean="0">
                                <a:latin typeface="Cambria Math" panose="02040503050406030204" pitchFamily="18" charset="0"/>
                                <a:ea typeface="Cambria Math" panose="02040503050406030204" pitchFamily="18" charset="0"/>
                              </a:rPr>
                              <m:t>[</m:t>
                            </m:r>
                            <m:sSub>
                              <m:sSubPr>
                                <m:ctrlPr>
                                  <a:rPr lang="pt-BR" sz="2800" i="1" cap="none">
                                    <a:latin typeface="Cambria Math" panose="02040503050406030204" pitchFamily="18" charset="0"/>
                                  </a:rPr>
                                </m:ctrlPr>
                              </m:sSubPr>
                              <m:e>
                                <m:r>
                                  <m:rPr>
                                    <m:nor/>
                                  </m:rPr>
                                  <a:rPr lang="en-CA" sz="2800" cap="none">
                                    <a:latin typeface="Cambria Math" panose="02040503050406030204" pitchFamily="18" charset="0"/>
                                  </a:rPr>
                                  <m:t>Y</m:t>
                                </m:r>
                              </m:e>
                              <m:sub>
                                <m:r>
                                  <a:rPr lang="en-CA" sz="2800" i="1" cap="none" dirty="0">
                                    <a:latin typeface="Cambria Math" panose="02040503050406030204" pitchFamily="18" charset="0"/>
                                  </a:rPr>
                                  <m:t>𝑖</m:t>
                                </m:r>
                              </m:sub>
                            </m:sSub>
                            <m:r>
                              <a:rPr lang="en-CA" sz="2800" i="1" cap="none" dirty="0">
                                <a:latin typeface="Cambria Math" panose="02040503050406030204" pitchFamily="18" charset="0"/>
                              </a:rPr>
                              <m:t>−</m:t>
                            </m:r>
                            <m:nary>
                              <m:naryPr>
                                <m:chr m:val="∑"/>
                                <m:ctrlPr>
                                  <a:rPr lang="pt-BR" sz="2800" i="1" cap="none">
                                    <a:latin typeface="Cambria Math" panose="02040503050406030204" pitchFamily="18" charset="0"/>
                                  </a:rPr>
                                </m:ctrlPr>
                              </m:naryPr>
                              <m:sub>
                                <m:r>
                                  <m:rPr>
                                    <m:brk m:alnAt="23"/>
                                  </m:rPr>
                                  <a:rPr lang="en-CA" sz="2800" i="1" cap="none">
                                    <a:latin typeface="Cambria Math" panose="02040503050406030204" pitchFamily="18" charset="0"/>
                                  </a:rPr>
                                  <m:t>𝑘</m:t>
                                </m:r>
                                <m:r>
                                  <a:rPr lang="pt-BR" sz="2800" i="1" cap="none">
                                    <a:latin typeface="Cambria Math" panose="02040503050406030204" pitchFamily="18" charset="0"/>
                                  </a:rPr>
                                  <m:t>=</m:t>
                                </m:r>
                                <m:r>
                                  <a:rPr lang="en-CA" sz="2800" i="1" cap="none">
                                    <a:latin typeface="Cambria Math" panose="02040503050406030204" pitchFamily="18" charset="0"/>
                                  </a:rPr>
                                  <m:t>1</m:t>
                                </m:r>
                              </m:sub>
                              <m:sup>
                                <m:r>
                                  <a:rPr lang="en-CA" sz="2800" i="1" cap="none">
                                    <a:latin typeface="Cambria Math" panose="02040503050406030204" pitchFamily="18" charset="0"/>
                                  </a:rPr>
                                  <m:t>𝐾</m:t>
                                </m:r>
                              </m:sup>
                              <m:e>
                                <m:sSub>
                                  <m:sSubPr>
                                    <m:ctrlPr>
                                      <a:rPr lang="pt-BR" sz="2800" i="1" cap="none">
                                        <a:latin typeface="Cambria Math" panose="02040503050406030204" pitchFamily="18" charset="0"/>
                                      </a:rPr>
                                    </m:ctrlPr>
                                  </m:sSubPr>
                                  <m:e>
                                    <m:r>
                                      <m:rPr>
                                        <m:nor/>
                                      </m:rPr>
                                      <a:rPr lang="el-GR" sz="2800" cap="none" dirty="0">
                                        <a:latin typeface="Times New Roman" panose="02020603050405020304" pitchFamily="18" charset="0"/>
                                      </a:rPr>
                                      <m:t>β</m:t>
                                    </m:r>
                                  </m:e>
                                  <m:sub>
                                    <m:r>
                                      <a:rPr lang="en-CA" sz="2800" i="1" cap="none" dirty="0">
                                        <a:latin typeface="Cambria Math" panose="02040503050406030204" pitchFamily="18" charset="0"/>
                                      </a:rPr>
                                      <m:t>𝑘</m:t>
                                    </m:r>
                                  </m:sub>
                                </m:sSub>
                              </m:e>
                            </m:nary>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𝑏</m:t>
                                </m:r>
                              </m:e>
                              <m:sub>
                                <m:r>
                                  <a:rPr lang="en-CA" sz="2800" i="1" cap="none">
                                    <a:latin typeface="Cambria Math" panose="02040503050406030204" pitchFamily="18" charset="0"/>
                                  </a:rPr>
                                  <m:t>𝑘</m:t>
                                </m:r>
                              </m:sub>
                            </m:sSub>
                            <m:d>
                              <m:dPr>
                                <m:ctrlPr>
                                  <a:rPr lang="en-CA" sz="2800" i="1" cap="none">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𝑥</m:t>
                                    </m:r>
                                  </m:e>
                                  <m:sub>
                                    <m:r>
                                      <a:rPr lang="en-CA" sz="2800" i="1" cap="none">
                                        <a:latin typeface="Cambria Math" panose="02040503050406030204" pitchFamily="18" charset="0"/>
                                      </a:rPr>
                                      <m:t>𝑖</m:t>
                                    </m:r>
                                  </m:sub>
                                </m:sSub>
                              </m:e>
                            </m:d>
                            <m:r>
                              <a:rPr lang="en-CA" sz="2800" cap="none">
                                <a:latin typeface="Cambria Math" panose="02040503050406030204" pitchFamily="18" charset="0"/>
                              </a:rPr>
                              <m:t>]</m:t>
                            </m:r>
                          </m:e>
                          <m:sup>
                            <m:r>
                              <a:rPr lang="en-CA" sz="2800" b="0" i="1" cap="none" smtClean="0">
                                <a:latin typeface="Cambria Math" panose="02040503050406030204" pitchFamily="18" charset="0"/>
                                <a:ea typeface="Cambria Math" panose="02040503050406030204" pitchFamily="18" charset="0"/>
                              </a:rPr>
                              <m:t>2</m:t>
                            </m:r>
                          </m:sup>
                        </m:sSup>
                      </m:e>
                    </m:nary>
                  </m:oMath>
                </a14:m>
                <a:r>
                  <a:rPr lang="en-CA" sz="2800" cap="none" dirty="0">
                    <a:latin typeface="Times New Roman" panose="02020603050405020304" pitchFamily="18" charset="0"/>
                  </a:rPr>
                  <a:t>+ </a:t>
                </a:r>
                <a14:m>
                  <m:oMath xmlns:m="http://schemas.openxmlformats.org/officeDocument/2006/math">
                    <m:r>
                      <m:rPr>
                        <m:sty m:val="p"/>
                      </m:rPr>
                      <a:rPr lang="el-GR" sz="2800" i="1" cap="none">
                        <a:latin typeface="Cambria Math" panose="02040503050406030204" pitchFamily="18" charset="0"/>
                      </a:rPr>
                      <m:t>λ</m:t>
                    </m:r>
                    <m:sSup>
                      <m:sSupPr>
                        <m:ctrlPr>
                          <a:rPr lang="en-CA" sz="2800" i="1" cap="none" dirty="0">
                            <a:latin typeface="Cambria Math" panose="02040503050406030204" pitchFamily="18" charset="0"/>
                          </a:rPr>
                        </m:ctrlPr>
                      </m:sSupPr>
                      <m:e>
                        <m:r>
                          <m:rPr>
                            <m:nor/>
                          </m:rPr>
                          <a:rPr lang="el-GR" sz="2800" b="1" cap="none" dirty="0">
                            <a:latin typeface="Times New Roman" panose="02020603050405020304" pitchFamily="18" charset="0"/>
                          </a:rPr>
                          <m:t>β</m:t>
                        </m:r>
                      </m:e>
                      <m:sup>
                        <m:r>
                          <a:rPr lang="en-CA" sz="2800" i="1" cap="none" dirty="0">
                            <a:latin typeface="Cambria Math" panose="02040503050406030204" pitchFamily="18" charset="0"/>
                          </a:rPr>
                          <m:t>𝑇</m:t>
                        </m:r>
                      </m:sup>
                    </m:sSup>
                    <m:r>
                      <a:rPr lang="en-CA" sz="2800" i="1" cap="none" dirty="0">
                        <a:latin typeface="Cambria Math" panose="02040503050406030204" pitchFamily="18" charset="0"/>
                      </a:rPr>
                      <m:t>𝐷</m:t>
                    </m:r>
                  </m:oMath>
                </a14:m>
                <a:r>
                  <a:rPr lang="el-GR" sz="2800" cap="none" dirty="0"/>
                  <a:t> </a:t>
                </a:r>
                <a14:m>
                  <m:oMath xmlns:m="http://schemas.openxmlformats.org/officeDocument/2006/math">
                    <m:r>
                      <m:rPr>
                        <m:nor/>
                      </m:rPr>
                      <a:rPr lang="el-GR" sz="2800" b="1" cap="none" dirty="0">
                        <a:latin typeface="Times New Roman" panose="02020603050405020304" pitchFamily="18" charset="0"/>
                      </a:rPr>
                      <m:t>β</m:t>
                    </m:r>
                  </m:oMath>
                </a14:m>
                <a:endParaRPr lang="en-CA" sz="2800" b="1" cap="none" dirty="0" smtClean="0">
                  <a:latin typeface="Times New Roman" panose="02020603050405020304" pitchFamily="18" charset="0"/>
                </a:endParaRPr>
              </a:p>
              <a:p>
                <a:r>
                  <a:rPr lang="en-CA" sz="2800" cap="none" dirty="0" smtClean="0">
                    <a:latin typeface="Times New Roman" panose="02020603050405020304" pitchFamily="18" charset="0"/>
                  </a:rPr>
                  <a:t>The solution is given by:</a:t>
                </a:r>
              </a:p>
              <a:p>
                <a:pPr marL="0" indent="0" algn="ctr">
                  <a:buNone/>
                </a:pPr>
                <a14:m>
                  <m:oMath xmlns:m="http://schemas.openxmlformats.org/officeDocument/2006/math">
                    <m:acc>
                      <m:accPr>
                        <m:chr m:val="̂"/>
                        <m:ctrlPr>
                          <a:rPr lang="en-CA" sz="2800" i="1" cap="none" smtClean="0">
                            <a:latin typeface="Cambria Math" panose="02040503050406030204" pitchFamily="18" charset="0"/>
                          </a:rPr>
                        </m:ctrlPr>
                      </m:accPr>
                      <m:e>
                        <m:r>
                          <m:rPr>
                            <m:nor/>
                          </m:rPr>
                          <a:rPr lang="el-GR" sz="2800" b="1" cap="none" dirty="0">
                            <a:latin typeface="Times New Roman" panose="02020603050405020304" pitchFamily="18" charset="0"/>
                          </a:rPr>
                          <m:t>β</m:t>
                        </m:r>
                      </m:e>
                    </m:acc>
                    <m:r>
                      <a:rPr lang="en-CA" sz="2800" i="1" cap="none" smtClean="0">
                        <a:latin typeface="Cambria Math" panose="02040503050406030204" pitchFamily="18" charset="0"/>
                      </a:rPr>
                      <m:t>=</m:t>
                    </m:r>
                    <m:sSup>
                      <m:sSupPr>
                        <m:ctrlPr>
                          <a:rPr lang="en-CA" sz="2800" i="1" cap="none" smtClean="0">
                            <a:latin typeface="Cambria Math" panose="02040503050406030204" pitchFamily="18" charset="0"/>
                          </a:rPr>
                        </m:ctrlPr>
                      </m:sSupPr>
                      <m:e>
                        <m:sSup>
                          <m:sSupPr>
                            <m:ctrlPr>
                              <a:rPr lang="en-CA" sz="2800" i="1" cap="none">
                                <a:latin typeface="Cambria Math" panose="02040503050406030204" pitchFamily="18" charset="0"/>
                              </a:rPr>
                            </m:ctrlPr>
                          </m:sSupPr>
                          <m:e>
                            <m:sSup>
                              <m:sSupPr>
                                <m:ctrlPr>
                                  <a:rPr lang="en-CA" sz="2800" i="1" cap="none">
                                    <a:latin typeface="Cambria Math" panose="02040503050406030204" pitchFamily="18" charset="0"/>
                                  </a:rPr>
                                </m:ctrlPr>
                              </m:sSupPr>
                              <m:e>
                                <m:r>
                                  <a:rPr lang="en-CA" sz="2800" b="0" i="1" cap="none" smtClean="0">
                                    <a:latin typeface="Cambria Math" panose="02040503050406030204" pitchFamily="18" charset="0"/>
                                  </a:rPr>
                                  <m:t>(</m:t>
                                </m:r>
                                <m:r>
                                  <a:rPr lang="en-CA" sz="2800" i="1" cap="none">
                                    <a:latin typeface="Cambria Math" panose="02040503050406030204" pitchFamily="18" charset="0"/>
                                  </a:rPr>
                                  <m:t>𝑋</m:t>
                                </m:r>
                              </m:e>
                              <m:sup>
                                <m:r>
                                  <a:rPr lang="en-CA" sz="2800" i="1" cap="none">
                                    <a:latin typeface="Cambria Math" panose="02040503050406030204" pitchFamily="18" charset="0"/>
                                  </a:rPr>
                                  <m:t>𝑇</m:t>
                                </m:r>
                              </m:sup>
                            </m:sSup>
                            <m:r>
                              <a:rPr lang="en-CA" sz="2800" b="0" i="1" cap="none" smtClean="0">
                                <a:latin typeface="Cambria Math" panose="02040503050406030204" pitchFamily="18" charset="0"/>
                              </a:rPr>
                              <m:t>𝑋</m:t>
                            </m:r>
                            <m:r>
                              <a:rPr lang="en-CA" sz="2800" b="0" i="1" cap="none" smtClean="0">
                                <a:latin typeface="Cambria Math" panose="02040503050406030204" pitchFamily="18" charset="0"/>
                              </a:rPr>
                              <m:t>+</m:t>
                            </m:r>
                            <m:r>
                              <m:rPr>
                                <m:sty m:val="p"/>
                              </m:rPr>
                              <a:rPr lang="el-GR" sz="2800" i="1" cap="none">
                                <a:latin typeface="Cambria Math" panose="02040503050406030204" pitchFamily="18" charset="0"/>
                              </a:rPr>
                              <m:t>λ</m:t>
                            </m:r>
                            <m:r>
                              <a:rPr lang="en-CA" sz="2800" b="0" i="1" cap="none" smtClean="0">
                                <a:latin typeface="Cambria Math" panose="02040503050406030204" pitchFamily="18" charset="0"/>
                              </a:rPr>
                              <m:t>𝐷</m:t>
                            </m:r>
                            <m:r>
                              <a:rPr lang="en-CA" sz="2800" b="0" i="1" cap="none" smtClean="0">
                                <a:latin typeface="Cambria Math" panose="02040503050406030204" pitchFamily="18" charset="0"/>
                              </a:rPr>
                              <m:t>)</m:t>
                            </m:r>
                          </m:e>
                          <m:sup>
                            <m:r>
                              <a:rPr lang="en-CA" sz="2800" b="0" i="1" cap="none" smtClean="0">
                                <a:latin typeface="Cambria Math" panose="02040503050406030204" pitchFamily="18" charset="0"/>
                              </a:rPr>
                              <m:t>−1</m:t>
                            </m:r>
                          </m:sup>
                        </m:sSup>
                        <m:r>
                          <a:rPr lang="en-CA" sz="2800" b="0" i="1" cap="none" smtClean="0">
                            <a:latin typeface="Cambria Math" panose="02040503050406030204" pitchFamily="18" charset="0"/>
                          </a:rPr>
                          <m:t>𝑋</m:t>
                        </m:r>
                      </m:e>
                      <m:sup>
                        <m:r>
                          <a:rPr lang="en-CA" sz="2800" b="0" i="1" cap="none" smtClean="0">
                            <a:latin typeface="Cambria Math" panose="02040503050406030204" pitchFamily="18" charset="0"/>
                          </a:rPr>
                          <m:t>𝑇</m:t>
                        </m:r>
                      </m:sup>
                    </m:sSup>
                    <m:r>
                      <a:rPr lang="en-CA" sz="2800" b="0" i="1" cap="none" smtClean="0">
                        <a:latin typeface="Cambria Math" panose="02040503050406030204" pitchFamily="18" charset="0"/>
                      </a:rPr>
                      <m:t>𝑦</m:t>
                    </m:r>
                  </m:oMath>
                </a14:m>
                <a:r>
                  <a:rPr lang="en-CA" sz="2800" cap="none" dirty="0" smtClean="0">
                    <a:latin typeface="Times New Roman" panose="02020603050405020304" pitchFamily="18" charset="0"/>
                  </a:rPr>
                  <a:t> </a:t>
                </a:r>
              </a:p>
              <a:p>
                <a:r>
                  <a:rPr lang="en-CA" sz="2800" cap="none" dirty="0" smtClean="0">
                    <a:latin typeface="Times New Roman" panose="02020603050405020304" pitchFamily="18" charset="0"/>
                  </a:rPr>
                  <a:t>Note that the penalized spline model is usually of low rank compared to smoothing spline which is nearly full rank, makes it much more computationally efficient when the sample size is very large</a:t>
                </a:r>
              </a:p>
              <a:p>
                <a:pPr marL="0" indent="0">
                  <a:buNone/>
                </a:pPr>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1005214" y="1078992"/>
                <a:ext cx="10363826" cy="5431536"/>
              </a:xfrm>
              <a:blipFill rotWithShape="0">
                <a:blip r:embed="rId2"/>
                <a:stretch>
                  <a:fillRect l="-1059" t="-337" r="-1118"/>
                </a:stretch>
              </a:blipFill>
            </p:spPr>
            <p:txBody>
              <a:bodyPr/>
              <a:lstStyle/>
              <a:p>
                <a:r>
                  <a:rPr lang="en-CA">
                    <a:noFill/>
                  </a:rPr>
                  <a:t> </a:t>
                </a:r>
              </a:p>
            </p:txBody>
          </p:sp>
        </mc:Fallback>
      </mc:AlternateContent>
    </p:spTree>
    <p:extLst>
      <p:ext uri="{BB962C8B-B14F-4D97-AF65-F5344CB8AC3E}">
        <p14:creationId xmlns:p14="http://schemas.microsoft.com/office/powerpoint/2010/main" val="4094423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How to fit a penalized spline regression (1)</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68638" y="1225296"/>
                <a:ext cx="10363826" cy="5431536"/>
              </a:xfrm>
            </p:spPr>
            <p:txBody>
              <a:bodyPr>
                <a:normAutofit/>
              </a:bodyPr>
              <a:lstStyle/>
              <a:p>
                <a:r>
                  <a:rPr lang="en-CA" sz="2800" cap="none" dirty="0" smtClean="0">
                    <a:latin typeface="Times New Roman" panose="02020603050405020304" pitchFamily="18" charset="0"/>
                  </a:rPr>
                  <a:t>Order of the spline: a common choice is 4 (i.e. cubic splines)</a:t>
                </a:r>
              </a:p>
              <a:p>
                <a:r>
                  <a:rPr lang="en-CA" sz="2800" cap="none" dirty="0" smtClean="0">
                    <a:latin typeface="Times New Roman" panose="02020603050405020304" pitchFamily="18" charset="0"/>
                  </a:rPr>
                  <a:t>Location &amp; number of knots:</a:t>
                </a:r>
              </a:p>
              <a:p>
                <a:pPr>
                  <a:buFont typeface="Wingdings" panose="05000000000000000000" pitchFamily="2" charset="2"/>
                  <a:buChar char="Ø"/>
                </a:pPr>
                <a:r>
                  <a:rPr lang="en-CA" sz="2800" cap="none" dirty="0" smtClean="0">
                    <a:latin typeface="Times New Roman" panose="02020603050405020304" pitchFamily="18" charset="0"/>
                  </a:rPr>
                  <a:t>Equal distance or equal quantile (clustered data)</a:t>
                </a:r>
              </a:p>
              <a:p>
                <a:pPr>
                  <a:buFont typeface="Wingdings" panose="05000000000000000000" pitchFamily="2" charset="2"/>
                  <a:buChar char="Ø"/>
                </a:pPr>
                <a:r>
                  <a:rPr lang="en-CA" sz="2800" cap="none" dirty="0" smtClean="0">
                    <a:latin typeface="Times New Roman" panose="02020603050405020304" pitchFamily="18" charset="0"/>
                  </a:rPr>
                  <a:t>Number of knots K can be chosen by generalized cross validation (GCV), choose K where the GCV curve starts to level off</a:t>
                </a:r>
              </a:p>
              <a:p>
                <a:r>
                  <a:rPr lang="en-CA" sz="2800" cap="none" dirty="0">
                    <a:latin typeface="Times New Roman" panose="02020603050405020304" pitchFamily="18" charset="0"/>
                  </a:rPr>
                  <a:t>Smoothing parameter </a:t>
                </a:r>
                <a14:m>
                  <m:oMath xmlns:m="http://schemas.openxmlformats.org/officeDocument/2006/math">
                    <m:r>
                      <m:rPr>
                        <m:sty m:val="p"/>
                      </m:rPr>
                      <a:rPr lang="el-GR" sz="2800" i="1" cap="none">
                        <a:latin typeface="Cambria Math" panose="02040503050406030204" pitchFamily="18" charset="0"/>
                      </a:rPr>
                      <m:t>λ</m:t>
                    </m:r>
                  </m:oMath>
                </a14:m>
                <a:r>
                  <a:rPr lang="en-CA" sz="2800" cap="none" dirty="0">
                    <a:latin typeface="Times New Roman" panose="02020603050405020304" pitchFamily="18" charset="0"/>
                  </a:rPr>
                  <a:t> can also be chosen by GCV, choose the value of </a:t>
                </a:r>
                <a14:m>
                  <m:oMath xmlns:m="http://schemas.openxmlformats.org/officeDocument/2006/math">
                    <m:r>
                      <m:rPr>
                        <m:sty m:val="p"/>
                      </m:rPr>
                      <a:rPr lang="el-GR" sz="2800" i="1" cap="none">
                        <a:latin typeface="Cambria Math" panose="02040503050406030204" pitchFamily="18" charset="0"/>
                      </a:rPr>
                      <m:t>λ</m:t>
                    </m:r>
                  </m:oMath>
                </a14:m>
                <a:r>
                  <a:rPr lang="en-CA" sz="2800" cap="none" dirty="0">
                    <a:latin typeface="Times New Roman" panose="02020603050405020304" pitchFamily="18" charset="0"/>
                  </a:rPr>
                  <a:t> that gives the minimum </a:t>
                </a:r>
                <a:r>
                  <a:rPr lang="en-CA" sz="2800" cap="none" dirty="0" smtClean="0">
                    <a:latin typeface="Times New Roman" panose="02020603050405020304" pitchFamily="18" charset="0"/>
                  </a:rPr>
                  <a:t>GCV</a:t>
                </a:r>
              </a:p>
              <a:p>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68638" y="1225296"/>
                <a:ext cx="10363826" cy="5431536"/>
              </a:xfrm>
              <a:blipFill rotWithShape="0">
                <a:blip r:embed="rId2"/>
                <a:stretch>
                  <a:fillRect l="-1059" t="-337" r="-1059"/>
                </a:stretch>
              </a:blipFill>
            </p:spPr>
            <p:txBody>
              <a:bodyPr/>
              <a:lstStyle/>
              <a:p>
                <a:r>
                  <a:rPr lang="en-CA">
                    <a:noFill/>
                  </a:rPr>
                  <a:t> </a:t>
                </a:r>
              </a:p>
            </p:txBody>
          </p:sp>
        </mc:Fallback>
      </mc:AlternateContent>
    </p:spTree>
    <p:extLst>
      <p:ext uri="{BB962C8B-B14F-4D97-AF65-F5344CB8AC3E}">
        <p14:creationId xmlns:p14="http://schemas.microsoft.com/office/powerpoint/2010/main" val="2903442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How to fit a penalized spline regression (2)</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Alternatives of GCV include:</a:t>
            </a:r>
          </a:p>
          <a:p>
            <a:pPr>
              <a:buFont typeface="Wingdings" panose="05000000000000000000" pitchFamily="2" charset="2"/>
              <a:buChar char="Ø"/>
            </a:pPr>
            <a:r>
              <a:rPr lang="en-CA" sz="2800" cap="none" dirty="0" smtClean="0">
                <a:latin typeface="Times New Roman" panose="02020603050405020304" pitchFamily="18" charset="0"/>
              </a:rPr>
              <a:t> Residual Sum of Squares (RSS) – often results in overfitting</a:t>
            </a:r>
          </a:p>
          <a:p>
            <a:pPr>
              <a:buFont typeface="Wingdings" panose="05000000000000000000" pitchFamily="2" charset="2"/>
              <a:buChar char="Ø"/>
            </a:pPr>
            <a:r>
              <a:rPr lang="en-CA" sz="2800" cap="none" dirty="0" err="1" smtClean="0">
                <a:latin typeface="Times New Roman" panose="02020603050405020304" pitchFamily="18" charset="0"/>
              </a:rPr>
              <a:t>Alkaike’s</a:t>
            </a:r>
            <a:r>
              <a:rPr lang="en-CA" sz="2800" cap="none" dirty="0" smtClean="0">
                <a:latin typeface="Times New Roman" panose="02020603050405020304" pitchFamily="18" charset="0"/>
              </a:rPr>
              <a:t> Information Criterion (AIC) – uses RSS and corrects for sample size</a:t>
            </a:r>
          </a:p>
          <a:p>
            <a:pPr>
              <a:buFont typeface="Wingdings" panose="05000000000000000000" pitchFamily="2" charset="2"/>
              <a:buChar char="Ø"/>
            </a:pPr>
            <a:r>
              <a:rPr lang="en-CA" sz="2800" cap="none" dirty="0" smtClean="0">
                <a:latin typeface="Times New Roman" panose="02020603050405020304" pitchFamily="18" charset="0"/>
              </a:rPr>
              <a:t>Corrected AIC (</a:t>
            </a:r>
            <a:r>
              <a:rPr lang="en-CA" sz="2800" cap="none" dirty="0" err="1" smtClean="0">
                <a:latin typeface="Times New Roman" panose="02020603050405020304" pitchFamily="18" charset="0"/>
              </a:rPr>
              <a:t>AICC</a:t>
            </a:r>
            <a:r>
              <a:rPr lang="en-CA" sz="2800" cap="none" dirty="0" smtClean="0">
                <a:latin typeface="Times New Roman" panose="02020603050405020304" pitchFamily="18" charset="0"/>
              </a:rPr>
              <a:t>) – additional terms for correcting the sample size</a:t>
            </a:r>
          </a:p>
          <a:p>
            <a:pPr>
              <a:buFont typeface="Wingdings" panose="05000000000000000000" pitchFamily="2" charset="2"/>
              <a:buChar char="Ø"/>
            </a:pPr>
            <a:r>
              <a:rPr lang="en-CA" sz="2800" cap="none" dirty="0" smtClean="0">
                <a:latin typeface="Times New Roman" panose="02020603050405020304" pitchFamily="18" charset="0"/>
              </a:rPr>
              <a:t>Root Mean Squared Error (</a:t>
            </a:r>
            <a:r>
              <a:rPr lang="en-CA" sz="2800" cap="none" dirty="0" err="1" smtClean="0">
                <a:latin typeface="Times New Roman" panose="02020603050405020304" pitchFamily="18" charset="0"/>
              </a:rPr>
              <a:t>RMSE</a:t>
            </a:r>
            <a:r>
              <a:rPr lang="en-CA" sz="2800" cap="none" dirty="0" smtClean="0">
                <a:latin typeface="Times New Roman" panose="02020603050405020304" pitchFamily="18" charset="0"/>
              </a:rPr>
              <a:t>)</a:t>
            </a:r>
          </a:p>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spTree>
    <p:extLst>
      <p:ext uri="{BB962C8B-B14F-4D97-AF65-F5344CB8AC3E}">
        <p14:creationId xmlns:p14="http://schemas.microsoft.com/office/powerpoint/2010/main" val="2980832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A short example</a:t>
            </a:r>
            <a:endParaRPr lang="en-CA" sz="5400" i="1" cap="none" dirty="0"/>
          </a:p>
        </p:txBody>
      </p:sp>
    </p:spTree>
    <p:extLst>
      <p:ext uri="{BB962C8B-B14F-4D97-AF65-F5344CB8AC3E}">
        <p14:creationId xmlns:p14="http://schemas.microsoft.com/office/powerpoint/2010/main" val="3399737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Raw data: Daily closing price of 20 Altcoins </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4" name="Picture 3"/>
          <p:cNvPicPr/>
          <p:nvPr/>
        </p:nvPicPr>
        <p:blipFill>
          <a:blip r:embed="rId2"/>
          <a:stretch>
            <a:fillRect/>
          </a:stretch>
        </p:blipFill>
        <p:spPr>
          <a:xfrm>
            <a:off x="649224" y="1170431"/>
            <a:ext cx="10817351" cy="5321809"/>
          </a:xfrm>
          <a:prstGeom prst="rect">
            <a:avLst/>
          </a:prstGeom>
        </p:spPr>
      </p:pic>
    </p:spTree>
    <p:extLst>
      <p:ext uri="{BB962C8B-B14F-4D97-AF65-F5344CB8AC3E}">
        <p14:creationId xmlns:p14="http://schemas.microsoft.com/office/powerpoint/2010/main" val="2915241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Some comments about the raw data</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The raw data is on a dense and equally spaced grid (each sample has 365 observations)</a:t>
            </a:r>
          </a:p>
          <a:p>
            <a:r>
              <a:rPr lang="en-CA" sz="2800" cap="none" dirty="0" smtClean="0">
                <a:latin typeface="Times New Roman" panose="02020603050405020304" pitchFamily="18" charset="0"/>
              </a:rPr>
              <a:t>The raw data is very noisy (as the closing price varies on a daily basis)</a:t>
            </a:r>
          </a:p>
          <a:p>
            <a:r>
              <a:rPr lang="en-CA" sz="2800" cap="none" dirty="0" smtClean="0">
                <a:latin typeface="Times New Roman" panose="02020603050405020304" pitchFamily="18" charset="0"/>
              </a:rPr>
              <a:t>The price is on a log scale so that there is not a very strong difference in amplitude (need this for the functional </a:t>
            </a:r>
            <a:r>
              <a:rPr lang="en-CA" sz="2800" cap="none" dirty="0" err="1" smtClean="0">
                <a:latin typeface="Times New Roman" panose="02020603050405020304" pitchFamily="18" charset="0"/>
              </a:rPr>
              <a:t>PCA</a:t>
            </a:r>
            <a:r>
              <a:rPr lang="en-CA" sz="2800" cap="none" dirty="0" smtClean="0">
                <a:latin typeface="Times New Roman" panose="02020603050405020304" pitchFamily="18" charset="0"/>
              </a:rPr>
              <a:t> stage)</a:t>
            </a:r>
          </a:p>
          <a:p>
            <a:r>
              <a:rPr lang="en-CA" sz="2800" cap="none" dirty="0" smtClean="0">
                <a:latin typeface="Times New Roman" panose="02020603050405020304" pitchFamily="18" charset="0"/>
              </a:rPr>
              <a:t>Need pre-smoothing on the individual curves</a:t>
            </a:r>
          </a:p>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spTree>
    <p:extLst>
      <p:ext uri="{BB962C8B-B14F-4D97-AF65-F5344CB8AC3E}">
        <p14:creationId xmlns:p14="http://schemas.microsoft.com/office/powerpoint/2010/main" val="3806904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Introduction and Overview</a:t>
            </a:r>
            <a:endParaRPr lang="en-CA" sz="5400" i="1" cap="none" dirty="0"/>
          </a:p>
        </p:txBody>
      </p:sp>
    </p:spTree>
    <p:extLst>
      <p:ext uri="{BB962C8B-B14F-4D97-AF65-F5344CB8AC3E}">
        <p14:creationId xmlns:p14="http://schemas.microsoft.com/office/powerpoint/2010/main" val="2921280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Pre-smoothing of the raw data</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Penalized spline models are used for the pre-smoothing of the raw data</a:t>
            </a:r>
          </a:p>
          <a:p>
            <a:r>
              <a:rPr lang="en-CA" sz="2800" cap="none" dirty="0" smtClean="0">
                <a:latin typeface="Times New Roman" panose="02020603050405020304" pitchFamily="18" charset="0"/>
              </a:rPr>
              <a:t>Bsplines are used as the data is aperiodic</a:t>
            </a:r>
          </a:p>
          <a:p>
            <a:r>
              <a:rPr lang="en-CA" sz="2800" cap="none" dirty="0" smtClean="0">
                <a:latin typeface="Times New Roman" panose="02020603050405020304" pitchFamily="18" charset="0"/>
              </a:rPr>
              <a:t>The order of the splines is chosen to be 4 (i.e. cubic splines)</a:t>
            </a:r>
          </a:p>
          <a:p>
            <a:r>
              <a:rPr lang="en-CA" sz="2800" cap="none" dirty="0" smtClean="0">
                <a:latin typeface="Times New Roman" panose="02020603050405020304" pitchFamily="18" charset="0"/>
              </a:rPr>
              <a:t>Both the number of knots and the smoothing parameter are chosen using the </a:t>
            </a:r>
            <a:r>
              <a:rPr lang="en-CA" sz="2800" cap="none" dirty="0" err="1" smtClean="0">
                <a:latin typeface="Times New Roman" panose="02020603050405020304" pitchFamily="18" charset="0"/>
              </a:rPr>
              <a:t>GCV</a:t>
            </a:r>
            <a:r>
              <a:rPr lang="en-CA" sz="2800" cap="none" dirty="0" smtClean="0">
                <a:latin typeface="Times New Roman" panose="02020603050405020304" pitchFamily="18" charset="0"/>
              </a:rPr>
              <a:t> approach</a:t>
            </a:r>
          </a:p>
          <a:p>
            <a:pPr>
              <a:buFont typeface="Wingdings" panose="05000000000000000000" pitchFamily="2" charset="2"/>
              <a:buChar char="Ø"/>
            </a:pPr>
            <a:r>
              <a:rPr lang="en-CA" sz="2800" cap="none" dirty="0" smtClean="0">
                <a:latin typeface="Times New Roman" panose="02020603050405020304" pitchFamily="18" charset="0"/>
              </a:rPr>
              <a:t>Chose 48 knots (i.e. 50 basis)</a:t>
            </a:r>
          </a:p>
          <a:p>
            <a:pPr>
              <a:buFont typeface="Wingdings" panose="05000000000000000000" pitchFamily="2" charset="2"/>
              <a:buChar char="Ø"/>
            </a:pPr>
            <a:r>
              <a:rPr lang="en-CA" sz="2800" cap="none" dirty="0" smtClean="0">
                <a:latin typeface="Times New Roman" panose="02020603050405020304" pitchFamily="18" charset="0"/>
              </a:rPr>
              <a:t>Smoothing parameter is set to be 8.1</a:t>
            </a:r>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spTree>
    <p:extLst>
      <p:ext uri="{BB962C8B-B14F-4D97-AF65-F5344CB8AC3E}">
        <p14:creationId xmlns:p14="http://schemas.microsoft.com/office/powerpoint/2010/main" val="3838584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575" y="278985"/>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Choose the number of knots </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4" name="Picture 3"/>
          <p:cNvPicPr/>
          <p:nvPr/>
        </p:nvPicPr>
        <p:blipFill>
          <a:blip r:embed="rId2"/>
          <a:stretch>
            <a:fillRect/>
          </a:stretch>
        </p:blipFill>
        <p:spPr>
          <a:xfrm>
            <a:off x="837575" y="1060704"/>
            <a:ext cx="10555850" cy="5586984"/>
          </a:xfrm>
          <a:prstGeom prst="rect">
            <a:avLst/>
          </a:prstGeom>
        </p:spPr>
      </p:pic>
    </p:spTree>
    <p:extLst>
      <p:ext uri="{BB962C8B-B14F-4D97-AF65-F5344CB8AC3E}">
        <p14:creationId xmlns:p14="http://schemas.microsoft.com/office/powerpoint/2010/main" val="4124089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59494" y="1060704"/>
            <a:ext cx="10363826" cy="5431536"/>
          </a:xfrm>
        </p:spPr>
        <p:txBody>
          <a:bodyPr>
            <a:normAutofit/>
          </a:bodyPr>
          <a:lstStyle/>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5" name="Picture 4"/>
          <p:cNvPicPr/>
          <p:nvPr/>
        </p:nvPicPr>
        <p:blipFill>
          <a:blip r:embed="rId2"/>
          <a:stretch>
            <a:fillRect/>
          </a:stretch>
        </p:blipFill>
        <p:spPr>
          <a:xfrm>
            <a:off x="749182" y="274320"/>
            <a:ext cx="10470506" cy="6364224"/>
          </a:xfrm>
          <a:prstGeom prst="rect">
            <a:avLst/>
          </a:prstGeom>
        </p:spPr>
      </p:pic>
    </p:spTree>
    <p:extLst>
      <p:ext uri="{BB962C8B-B14F-4D97-AF65-F5344CB8AC3E}">
        <p14:creationId xmlns:p14="http://schemas.microsoft.com/office/powerpoint/2010/main" val="2867585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575" y="278985"/>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Choose the smoothing parameter</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5" name="Picture 4"/>
          <p:cNvPicPr/>
          <p:nvPr/>
        </p:nvPicPr>
        <p:blipFill>
          <a:blip r:embed="rId2"/>
          <a:stretch>
            <a:fillRect/>
          </a:stretch>
        </p:blipFill>
        <p:spPr>
          <a:xfrm>
            <a:off x="1173166" y="1025652"/>
            <a:ext cx="10028859" cy="5466588"/>
          </a:xfrm>
          <a:prstGeom prst="rect">
            <a:avLst/>
          </a:prstGeom>
        </p:spPr>
      </p:pic>
    </p:spTree>
    <p:extLst>
      <p:ext uri="{BB962C8B-B14F-4D97-AF65-F5344CB8AC3E}">
        <p14:creationId xmlns:p14="http://schemas.microsoft.com/office/powerpoint/2010/main" val="712230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fontScale="90000"/>
          </a:bodyPr>
          <a:lstStyle/>
          <a:p>
            <a:r>
              <a:rPr lang="en-CA" sz="4000" cap="none" dirty="0" smtClean="0">
                <a:latin typeface="Times New Roman" panose="02020603050405020304" pitchFamily="18" charset="0"/>
                <a:cs typeface="Times New Roman" panose="02020603050405020304" pitchFamily="18" charset="0"/>
              </a:rPr>
              <a:t>Functional data: Daily closing price of 20 Altcoins </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5" name="Picture 4"/>
          <p:cNvPicPr/>
          <p:nvPr/>
        </p:nvPicPr>
        <p:blipFill>
          <a:blip r:embed="rId2"/>
          <a:stretch>
            <a:fillRect/>
          </a:stretch>
        </p:blipFill>
        <p:spPr>
          <a:xfrm>
            <a:off x="858910" y="1176400"/>
            <a:ext cx="10662529" cy="5315839"/>
          </a:xfrm>
          <a:prstGeom prst="rect">
            <a:avLst/>
          </a:prstGeom>
        </p:spPr>
      </p:pic>
    </p:spTree>
    <p:extLst>
      <p:ext uri="{BB962C8B-B14F-4D97-AF65-F5344CB8AC3E}">
        <p14:creationId xmlns:p14="http://schemas.microsoft.com/office/powerpoint/2010/main" val="568233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fontScale="90000"/>
          </a:bodyPr>
          <a:lstStyle/>
          <a:p>
            <a:r>
              <a:rPr lang="en-CA" sz="4000" cap="none" dirty="0" smtClean="0">
                <a:latin typeface="Times New Roman" panose="02020603050405020304" pitchFamily="18" charset="0"/>
                <a:cs typeface="Times New Roman" panose="02020603050405020304" pitchFamily="18" charset="0"/>
              </a:rPr>
              <a:t>Functional data: Daily closing price of 20 Altcoins with the mean curve</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6" name="Picture 5"/>
          <p:cNvPicPr/>
          <p:nvPr/>
        </p:nvPicPr>
        <p:blipFill>
          <a:blip r:embed="rId2"/>
          <a:stretch>
            <a:fillRect/>
          </a:stretch>
        </p:blipFill>
        <p:spPr>
          <a:xfrm>
            <a:off x="858910" y="1297244"/>
            <a:ext cx="10589377" cy="5441884"/>
          </a:xfrm>
          <a:prstGeom prst="rect">
            <a:avLst/>
          </a:prstGeom>
        </p:spPr>
      </p:pic>
    </p:spTree>
    <p:extLst>
      <p:ext uri="{BB962C8B-B14F-4D97-AF65-F5344CB8AC3E}">
        <p14:creationId xmlns:p14="http://schemas.microsoft.com/office/powerpoint/2010/main" val="623973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26984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Penalized spline fit (1)</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74946" y="1051560"/>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5" name="Picture 4"/>
          <p:cNvPicPr/>
          <p:nvPr/>
        </p:nvPicPr>
        <p:blipFill>
          <a:blip r:embed="rId2"/>
          <a:stretch>
            <a:fillRect/>
          </a:stretch>
        </p:blipFill>
        <p:spPr>
          <a:xfrm>
            <a:off x="926592" y="1051560"/>
            <a:ext cx="10073640" cy="5349240"/>
          </a:xfrm>
          <a:prstGeom prst="rect">
            <a:avLst/>
          </a:prstGeom>
        </p:spPr>
      </p:pic>
    </p:spTree>
    <p:extLst>
      <p:ext uri="{BB962C8B-B14F-4D97-AF65-F5344CB8AC3E}">
        <p14:creationId xmlns:p14="http://schemas.microsoft.com/office/powerpoint/2010/main" val="3889495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26984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Penalized spline fit (2)</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74946" y="1051560"/>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6" name="Picture 5"/>
          <p:cNvPicPr/>
          <p:nvPr/>
        </p:nvPicPr>
        <p:blipFill>
          <a:blip r:embed="rId2"/>
          <a:stretch>
            <a:fillRect/>
          </a:stretch>
        </p:blipFill>
        <p:spPr>
          <a:xfrm>
            <a:off x="981456" y="1051560"/>
            <a:ext cx="9973056" cy="5358384"/>
          </a:xfrm>
          <a:prstGeom prst="rect">
            <a:avLst/>
          </a:prstGeom>
        </p:spPr>
      </p:pic>
    </p:spTree>
    <p:extLst>
      <p:ext uri="{BB962C8B-B14F-4D97-AF65-F5344CB8AC3E}">
        <p14:creationId xmlns:p14="http://schemas.microsoft.com/office/powerpoint/2010/main" val="359348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26984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Penalized spline fit (3)</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74946" y="1051560"/>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5" name="Picture 4"/>
          <p:cNvPicPr/>
          <p:nvPr/>
        </p:nvPicPr>
        <p:blipFill>
          <a:blip r:embed="rId2"/>
          <a:stretch>
            <a:fillRect/>
          </a:stretch>
        </p:blipFill>
        <p:spPr>
          <a:xfrm>
            <a:off x="940307" y="1051560"/>
            <a:ext cx="10126981" cy="5285232"/>
          </a:xfrm>
          <a:prstGeom prst="rect">
            <a:avLst/>
          </a:prstGeom>
        </p:spPr>
      </p:pic>
    </p:spTree>
    <p:extLst>
      <p:ext uri="{BB962C8B-B14F-4D97-AF65-F5344CB8AC3E}">
        <p14:creationId xmlns:p14="http://schemas.microsoft.com/office/powerpoint/2010/main" val="1651247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26984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Penalized spline fit (4)</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74946" y="1051560"/>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6" name="Picture 5"/>
          <p:cNvPicPr/>
          <p:nvPr/>
        </p:nvPicPr>
        <p:blipFill>
          <a:blip r:embed="rId2"/>
          <a:stretch>
            <a:fillRect/>
          </a:stretch>
        </p:blipFill>
        <p:spPr>
          <a:xfrm>
            <a:off x="778128" y="1066673"/>
            <a:ext cx="10624439" cy="5343271"/>
          </a:xfrm>
          <a:prstGeom prst="rect">
            <a:avLst/>
          </a:prstGeom>
        </p:spPr>
      </p:pic>
    </p:spTree>
    <p:extLst>
      <p:ext uri="{BB962C8B-B14F-4D97-AF65-F5344CB8AC3E}">
        <p14:creationId xmlns:p14="http://schemas.microsoft.com/office/powerpoint/2010/main" val="1489318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63069"/>
            <a:ext cx="10364451" cy="1596177"/>
          </a:xfrm>
        </p:spPr>
        <p:txBody>
          <a:bodyPr>
            <a:normAutofit/>
          </a:bodyPr>
          <a:lstStyle/>
          <a:p>
            <a:r>
              <a:rPr lang="en-CA" sz="4000" cap="none" dirty="0" smtClean="0">
                <a:latin typeface="Times New Roman" panose="02020603050405020304" pitchFamily="18" charset="0"/>
                <a:cs typeface="Times New Roman" panose="02020603050405020304" pitchFamily="18" charset="0"/>
              </a:rPr>
              <a:t>Problem statement</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14400" y="1672148"/>
            <a:ext cx="10363826" cy="4225732"/>
          </a:xfrm>
        </p:spPr>
        <p:txBody>
          <a:bodyPr>
            <a:normAutofit/>
          </a:bodyPr>
          <a:lstStyle/>
          <a:p>
            <a:r>
              <a:rPr lang="en-CA" sz="2800" cap="none" dirty="0" smtClean="0">
                <a:latin typeface="Times New Roman" panose="02020603050405020304" pitchFamily="18" charset="0"/>
                <a:cs typeface="Times New Roman" panose="02020603050405020304" pitchFamily="18" charset="0"/>
              </a:rPr>
              <a:t>In functional data, the repeated measurements from the same subject are sometimes correlated (i.e. within-subject correlation)</a:t>
            </a:r>
          </a:p>
          <a:p>
            <a:r>
              <a:rPr lang="en-CA" sz="2800" cap="none" dirty="0" smtClean="0">
                <a:latin typeface="Times New Roman" panose="02020603050405020304" pitchFamily="18" charset="0"/>
                <a:cs typeface="Times New Roman" panose="02020603050405020304" pitchFamily="18" charset="0"/>
              </a:rPr>
              <a:t>The goal is to reduce the dependence between repeated measurements by transforming the original correlated data to a set of independent data through functional principal component analysis (FPCA)</a:t>
            </a:r>
            <a:endParaRPr lang="en-CA"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787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26984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Penalized spline fit (5)</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74946" y="1051560"/>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5" name="Picture 4"/>
          <p:cNvPicPr/>
          <p:nvPr/>
        </p:nvPicPr>
        <p:blipFill>
          <a:blip r:embed="rId2"/>
          <a:stretch>
            <a:fillRect/>
          </a:stretch>
        </p:blipFill>
        <p:spPr>
          <a:xfrm>
            <a:off x="575310" y="1051560"/>
            <a:ext cx="10708386" cy="5431536"/>
          </a:xfrm>
          <a:prstGeom prst="rect">
            <a:avLst/>
          </a:prstGeom>
        </p:spPr>
      </p:pic>
    </p:spTree>
    <p:extLst>
      <p:ext uri="{BB962C8B-B14F-4D97-AF65-F5344CB8AC3E}">
        <p14:creationId xmlns:p14="http://schemas.microsoft.com/office/powerpoint/2010/main" val="1495869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26984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Some comments on the penalized spline models</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704088" y="987552"/>
            <a:ext cx="10363826" cy="5431536"/>
          </a:xfrm>
        </p:spPr>
        <p:txBody>
          <a:bodyPr>
            <a:normAutofit/>
          </a:bodyPr>
          <a:lstStyle/>
          <a:p>
            <a:r>
              <a:rPr lang="en-CA" sz="2800" cap="none" dirty="0" smtClean="0">
                <a:latin typeface="Times New Roman" panose="02020603050405020304" pitchFamily="18" charset="0"/>
              </a:rPr>
              <a:t>It can be seen that the measurements in each sample are ver</a:t>
            </a:r>
            <a:r>
              <a:rPr lang="en-CA" sz="2800" cap="none" dirty="0" smtClean="0">
                <a:latin typeface="Times New Roman" panose="02020603050405020304" pitchFamily="18" charset="0"/>
              </a:rPr>
              <a:t>y noisy and therefore a spline model can easily overfit the data if no roughness penalty is considered</a:t>
            </a:r>
          </a:p>
          <a:p>
            <a:r>
              <a:rPr lang="en-CA" sz="2800" cap="none" dirty="0" smtClean="0">
                <a:latin typeface="Times New Roman" panose="02020603050405020304" pitchFamily="18" charset="0"/>
              </a:rPr>
              <a:t>Here although the number of knots is large, the large smoothing parameter allows the splines to be relatively less smooth so that they don’t overfit the noisy data</a:t>
            </a:r>
          </a:p>
          <a:p>
            <a:r>
              <a:rPr lang="en-CA" sz="2800" cap="none" dirty="0" smtClean="0">
                <a:latin typeface="Times New Roman" panose="02020603050405020304" pitchFamily="18" charset="0"/>
              </a:rPr>
              <a:t>Computation time is very fast given this is a low rank approximation method</a:t>
            </a:r>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spTree>
    <p:extLst>
      <p:ext uri="{BB962C8B-B14F-4D97-AF65-F5344CB8AC3E}">
        <p14:creationId xmlns:p14="http://schemas.microsoft.com/office/powerpoint/2010/main" val="7107665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26984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Covariance surface (1)</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74946" y="1051560"/>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6" name="Picture 5"/>
          <p:cNvPicPr/>
          <p:nvPr/>
        </p:nvPicPr>
        <p:blipFill>
          <a:blip r:embed="rId2"/>
          <a:stretch>
            <a:fillRect/>
          </a:stretch>
        </p:blipFill>
        <p:spPr>
          <a:xfrm>
            <a:off x="990980" y="1051560"/>
            <a:ext cx="9917811" cy="5431536"/>
          </a:xfrm>
          <a:prstGeom prst="rect">
            <a:avLst/>
          </a:prstGeom>
        </p:spPr>
      </p:pic>
    </p:spTree>
    <p:extLst>
      <p:ext uri="{BB962C8B-B14F-4D97-AF65-F5344CB8AC3E}">
        <p14:creationId xmlns:p14="http://schemas.microsoft.com/office/powerpoint/2010/main" val="2227843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26984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Covariance surface (2)</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274946" y="1051560"/>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5" name="Picture 4"/>
          <p:cNvPicPr/>
          <p:nvPr/>
        </p:nvPicPr>
        <p:blipFill>
          <a:blip r:embed="rId2"/>
          <a:stretch>
            <a:fillRect/>
          </a:stretch>
        </p:blipFill>
        <p:spPr>
          <a:xfrm>
            <a:off x="2206752" y="1051560"/>
            <a:ext cx="7138416" cy="5614416"/>
          </a:xfrm>
          <a:prstGeom prst="rect">
            <a:avLst/>
          </a:prstGeom>
        </p:spPr>
      </p:pic>
    </p:spTree>
    <p:extLst>
      <p:ext uri="{BB962C8B-B14F-4D97-AF65-F5344CB8AC3E}">
        <p14:creationId xmlns:p14="http://schemas.microsoft.com/office/powerpoint/2010/main" val="3560210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Autofit/>
          </a:bodyPr>
          <a:lstStyle/>
          <a:p>
            <a:r>
              <a:rPr lang="en-CA" cap="none" dirty="0" smtClean="0">
                <a:latin typeface="Times New Roman" panose="02020603050405020304" pitchFamily="18" charset="0"/>
                <a:cs typeface="Times New Roman" panose="02020603050405020304" pitchFamily="18" charset="0"/>
              </a:rPr>
              <a:t>Functional principal component analysis for the data</a:t>
            </a:r>
            <a:endParaRPr lang="en-CA"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4" name="Picture 3"/>
          <p:cNvPicPr/>
          <p:nvPr/>
        </p:nvPicPr>
        <p:blipFill>
          <a:blip r:embed="rId2"/>
          <a:stretch>
            <a:fillRect/>
          </a:stretch>
        </p:blipFill>
        <p:spPr>
          <a:xfrm>
            <a:off x="758953" y="1177290"/>
            <a:ext cx="10564367" cy="5314950"/>
          </a:xfrm>
          <a:prstGeom prst="rect">
            <a:avLst/>
          </a:prstGeom>
        </p:spPr>
      </p:pic>
    </p:spTree>
    <p:extLst>
      <p:ext uri="{BB962C8B-B14F-4D97-AF65-F5344CB8AC3E}">
        <p14:creationId xmlns:p14="http://schemas.microsoft.com/office/powerpoint/2010/main" val="35299592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Autofit/>
          </a:bodyPr>
          <a:lstStyle/>
          <a:p>
            <a:r>
              <a:rPr lang="en-CA" cap="none" dirty="0" smtClean="0">
                <a:latin typeface="Times New Roman" panose="02020603050405020304" pitchFamily="18" charset="0"/>
                <a:cs typeface="Times New Roman" panose="02020603050405020304" pitchFamily="18" charset="0"/>
              </a:rPr>
              <a:t>Add the mean curve to the PCs (1)</a:t>
            </a:r>
            <a:endParaRPr lang="en-CA"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5" name="Picture 4"/>
          <p:cNvPicPr/>
          <p:nvPr/>
        </p:nvPicPr>
        <p:blipFill>
          <a:blip r:embed="rId2"/>
          <a:stretch>
            <a:fillRect/>
          </a:stretch>
        </p:blipFill>
        <p:spPr>
          <a:xfrm>
            <a:off x="858911" y="1159002"/>
            <a:ext cx="10241905" cy="5333238"/>
          </a:xfrm>
          <a:prstGeom prst="rect">
            <a:avLst/>
          </a:prstGeom>
        </p:spPr>
      </p:pic>
    </p:spTree>
    <p:extLst>
      <p:ext uri="{BB962C8B-B14F-4D97-AF65-F5344CB8AC3E}">
        <p14:creationId xmlns:p14="http://schemas.microsoft.com/office/powerpoint/2010/main" val="690805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Autofit/>
          </a:bodyPr>
          <a:lstStyle/>
          <a:p>
            <a:r>
              <a:rPr lang="en-CA" cap="none" dirty="0" smtClean="0">
                <a:latin typeface="Times New Roman" panose="02020603050405020304" pitchFamily="18" charset="0"/>
                <a:cs typeface="Times New Roman" panose="02020603050405020304" pitchFamily="18" charset="0"/>
              </a:rPr>
              <a:t>Add the mean curve to the PCs (2)</a:t>
            </a:r>
            <a:endParaRPr lang="en-CA"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pic>
        <p:nvPicPr>
          <p:cNvPr id="6" name="Picture 5"/>
          <p:cNvPicPr/>
          <p:nvPr/>
        </p:nvPicPr>
        <p:blipFill>
          <a:blip r:embed="rId2"/>
          <a:stretch>
            <a:fillRect/>
          </a:stretch>
        </p:blipFill>
        <p:spPr>
          <a:xfrm>
            <a:off x="858911" y="1152906"/>
            <a:ext cx="10589377" cy="5339334"/>
          </a:xfrm>
          <a:prstGeom prst="rect">
            <a:avLst/>
          </a:prstGeom>
        </p:spPr>
      </p:pic>
    </p:spTree>
    <p:extLst>
      <p:ext uri="{BB962C8B-B14F-4D97-AF65-F5344CB8AC3E}">
        <p14:creationId xmlns:p14="http://schemas.microsoft.com/office/powerpoint/2010/main" val="25363869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Autofit/>
          </a:bodyPr>
          <a:lstStyle/>
          <a:p>
            <a:r>
              <a:rPr lang="en-CA" cap="none" dirty="0" smtClean="0">
                <a:latin typeface="Times New Roman" panose="02020603050405020304" pitchFamily="18" charset="0"/>
                <a:cs typeface="Times New Roman" panose="02020603050405020304" pitchFamily="18" charset="0"/>
              </a:rPr>
              <a:t>Some interpretations on the </a:t>
            </a:r>
            <a:r>
              <a:rPr lang="en-CA" cap="none" dirty="0" err="1" smtClean="0">
                <a:latin typeface="Times New Roman" panose="02020603050405020304" pitchFamily="18" charset="0"/>
                <a:cs typeface="Times New Roman" panose="02020603050405020304" pitchFamily="18" charset="0"/>
              </a:rPr>
              <a:t>FPCA</a:t>
            </a:r>
            <a:endParaRPr lang="en-CA"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The first FPC explains 91.6% of the variation. It contrasts early stage (slightly higher variation) with later stage (slightly lower variation) (i.e. slightly more weights are placed on the early prices which lead to higher variability).</a:t>
            </a:r>
          </a:p>
          <a:p>
            <a:r>
              <a:rPr lang="en-CA" sz="2800" cap="none" dirty="0" smtClean="0">
                <a:latin typeface="Times New Roman" panose="02020603050405020304" pitchFamily="18" charset="0"/>
              </a:rPr>
              <a:t>The second FPC explains 4.8% of the variation. It contrasts the early stage and later stage of the price (which is quite typical for the second </a:t>
            </a:r>
            <a:r>
              <a:rPr lang="en-CA" sz="2800" cap="none" dirty="0" err="1" smtClean="0">
                <a:latin typeface="Times New Roman" panose="02020603050405020304" pitchFamily="18" charset="0"/>
              </a:rPr>
              <a:t>FPC</a:t>
            </a:r>
            <a:r>
              <a:rPr lang="en-CA" sz="2800" cap="none" dirty="0" smtClean="0">
                <a:latin typeface="Times New Roman" panose="02020603050405020304" pitchFamily="18" charset="0"/>
              </a:rPr>
              <a:t>). </a:t>
            </a:r>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spTree>
    <p:extLst>
      <p:ext uri="{BB962C8B-B14F-4D97-AF65-F5344CB8AC3E}">
        <p14:creationId xmlns:p14="http://schemas.microsoft.com/office/powerpoint/2010/main" val="1341816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Autofit/>
          </a:bodyPr>
          <a:lstStyle/>
          <a:p>
            <a:r>
              <a:rPr lang="en-CA" cap="none" dirty="0">
                <a:latin typeface="Times New Roman" panose="02020603050405020304" pitchFamily="18" charset="0"/>
              </a:rPr>
              <a:t>In plain language</a:t>
            </a:r>
            <a:endParaRPr lang="en-CA"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lnSpcReduction="10000"/>
          </a:bodyPr>
          <a:lstStyle/>
          <a:p>
            <a:r>
              <a:rPr lang="en-CA" sz="2800" cap="none" dirty="0" smtClean="0">
                <a:latin typeface="Times New Roman" panose="02020603050405020304" pitchFamily="18" charset="0"/>
              </a:rPr>
              <a:t>Results from </a:t>
            </a:r>
            <a:r>
              <a:rPr lang="en-CA" sz="2800" cap="none" dirty="0" err="1" smtClean="0">
                <a:latin typeface="Times New Roman" panose="02020603050405020304" pitchFamily="18" charset="0"/>
              </a:rPr>
              <a:t>FPC1</a:t>
            </a:r>
            <a:r>
              <a:rPr lang="en-CA" sz="2800" cap="none" dirty="0" smtClean="0">
                <a:latin typeface="Times New Roman" panose="02020603050405020304" pitchFamily="18" charset="0"/>
              </a:rPr>
              <a:t> </a:t>
            </a:r>
            <a:r>
              <a:rPr lang="en-CA" sz="2800" cap="none" dirty="0" smtClean="0">
                <a:latin typeface="Times New Roman" panose="02020603050405020304" pitchFamily="18" charset="0"/>
              </a:rPr>
              <a:t>tell us that Altcoins with high positive FPC scores tend to do better in both the early and later stage (while Altcoins with high negative FPC scores tend to do poorly in both stages)</a:t>
            </a:r>
          </a:p>
          <a:p>
            <a:r>
              <a:rPr lang="en-CA" sz="2800" cap="none" dirty="0" smtClean="0">
                <a:latin typeface="Times New Roman" panose="02020603050405020304" pitchFamily="18" charset="0"/>
              </a:rPr>
              <a:t>Results from </a:t>
            </a:r>
            <a:r>
              <a:rPr lang="en-CA" sz="2800" cap="none" dirty="0" err="1" smtClean="0">
                <a:latin typeface="Times New Roman" panose="02020603050405020304" pitchFamily="18" charset="0"/>
              </a:rPr>
              <a:t>FPC2</a:t>
            </a:r>
            <a:r>
              <a:rPr lang="en-CA" sz="2800" cap="none" dirty="0" smtClean="0">
                <a:latin typeface="Times New Roman" panose="02020603050405020304" pitchFamily="18" charset="0"/>
              </a:rPr>
              <a:t> tell us that Altcoins with high positive FPC scores tend to do poorly in early stage but will do better in later stage (while Altcoins with high negative FPC scores tend to do better in early stage but poorly in later stage)</a:t>
            </a:r>
          </a:p>
          <a:p>
            <a:r>
              <a:rPr lang="en-CA" sz="2800" cap="none" dirty="0" smtClean="0">
                <a:latin typeface="Times New Roman" panose="02020603050405020304" pitchFamily="18" charset="0"/>
              </a:rPr>
              <a:t>Results actually make sense as nowadays there are over 1600 Altcoins in the cryptocurrency market, and many of the Altcoins have big fluctuation in their prices (often after they get stabilized)</a:t>
            </a:r>
          </a:p>
          <a:p>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spTree>
    <p:extLst>
      <p:ext uri="{BB962C8B-B14F-4D97-AF65-F5344CB8AC3E}">
        <p14:creationId xmlns:p14="http://schemas.microsoft.com/office/powerpoint/2010/main" val="2123002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Autofit/>
          </a:bodyPr>
          <a:lstStyle/>
          <a:p>
            <a:r>
              <a:rPr lang="en-CA" cap="none" dirty="0" smtClean="0">
                <a:latin typeface="Times New Roman" panose="02020603050405020304" pitchFamily="18" charset="0"/>
              </a:rPr>
              <a:t>How to improve the modelling?</a:t>
            </a:r>
            <a:endParaRPr lang="en-CA"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In the last example, no within-subject correlation is being captured (i.e. assume different Altcoin prices are uncorrelated to each other)</a:t>
            </a:r>
          </a:p>
          <a:p>
            <a:r>
              <a:rPr lang="en-CA" sz="2800" cap="none" dirty="0" smtClean="0">
                <a:latin typeface="Times New Roman" panose="02020603050405020304" pitchFamily="18" charset="0"/>
              </a:rPr>
              <a:t>But what if there is actually </a:t>
            </a:r>
            <a:r>
              <a:rPr lang="en-CA" sz="2800" cap="none" dirty="0">
                <a:latin typeface="Times New Roman" panose="02020603050405020304" pitchFamily="18" charset="0"/>
              </a:rPr>
              <a:t>some within-subject correlation </a:t>
            </a:r>
            <a:r>
              <a:rPr lang="en-CA" sz="2800" cap="none" dirty="0" smtClean="0">
                <a:latin typeface="Times New Roman" panose="02020603050405020304" pitchFamily="18" charset="0"/>
              </a:rPr>
              <a:t>in the functional data? (then the fitted spline models will not the optimal estimates)</a:t>
            </a:r>
          </a:p>
          <a:p>
            <a:r>
              <a:rPr lang="en-CA" sz="2800" cap="none" dirty="0" smtClean="0">
                <a:latin typeface="Times New Roman" panose="02020603050405020304" pitchFamily="18" charset="0"/>
              </a:rPr>
              <a:t>Solution: need a new approach to capture the within-subject correlation that generalizes the theory of penalized spline models to correlated data</a:t>
            </a:r>
          </a:p>
          <a:p>
            <a:r>
              <a:rPr lang="en-CA" sz="2800" cap="none" dirty="0" smtClean="0">
                <a:latin typeface="Times New Roman" panose="02020603050405020304" pitchFamily="18" charset="0"/>
              </a:rPr>
              <a:t>This leads to the iterative penalized spline (IPS) procedure!</a:t>
            </a:r>
          </a:p>
          <a:p>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spTree>
    <p:extLst>
      <p:ext uri="{BB962C8B-B14F-4D97-AF65-F5344CB8AC3E}">
        <p14:creationId xmlns:p14="http://schemas.microsoft.com/office/powerpoint/2010/main" val="1365758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Key idea of the paper</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32646" y="1425260"/>
            <a:ext cx="10363826" cy="4673788"/>
          </a:xfrm>
        </p:spPr>
        <p:txBody>
          <a:bodyPr>
            <a:normAutofit/>
          </a:bodyPr>
          <a:lstStyle/>
          <a:p>
            <a:r>
              <a:rPr lang="en-CA" sz="2800" cap="none" dirty="0" smtClean="0">
                <a:latin typeface="Times New Roman" panose="02020603050405020304" pitchFamily="18" charset="0"/>
                <a:cs typeface="Times New Roman" panose="02020603050405020304" pitchFamily="18" charset="0"/>
              </a:rPr>
              <a:t>Propose a new iterative smoothing procedure for fitting functional principal component models known as the iterative penalized spline (IPS) procedure</a:t>
            </a:r>
          </a:p>
          <a:p>
            <a:r>
              <a:rPr lang="en-CA" sz="2800" cap="none" dirty="0" smtClean="0">
                <a:latin typeface="Times New Roman" panose="02020603050405020304" pitchFamily="18" charset="0"/>
                <a:cs typeface="Times New Roman" panose="02020603050405020304" pitchFamily="18" charset="0"/>
              </a:rPr>
              <a:t>IPS fitting is shown to be able to transform the original correlated data such that the resulting data is asymptotically equivalent (in probability) to a set of independent data (i.e. addresses the within-subject correlation in the original functional data)</a:t>
            </a:r>
            <a:endParaRPr lang="en-CA" sz="2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17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Estimation of covariance surface, variance of errors, and functional principal components</a:t>
            </a:r>
            <a:endParaRPr lang="en-CA" sz="5400" i="1" cap="none" dirty="0"/>
          </a:p>
        </p:txBody>
      </p:sp>
    </p:spTree>
    <p:extLst>
      <p:ext uri="{BB962C8B-B14F-4D97-AF65-F5344CB8AC3E}">
        <p14:creationId xmlns:p14="http://schemas.microsoft.com/office/powerpoint/2010/main" val="848818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Local polynomial method (1)</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In this paper, the estimations are done using the local polynomial method proposed by Yao et al. (2003)</a:t>
            </a:r>
          </a:p>
          <a:p>
            <a:r>
              <a:rPr lang="en-CA" sz="2800" cap="none" dirty="0" smtClean="0">
                <a:latin typeface="Times New Roman" panose="02020603050405020304" pitchFamily="18" charset="0"/>
              </a:rPr>
              <a:t>Overall idea of the local polynomial method is </a:t>
            </a:r>
            <a:r>
              <a:rPr lang="en-CA" sz="2800" cap="none" dirty="0" smtClean="0">
                <a:latin typeface="Times New Roman" panose="02020603050405020304" pitchFamily="18" charset="0"/>
              </a:rPr>
              <a:t>outlined </a:t>
            </a:r>
            <a:r>
              <a:rPr lang="en-CA" sz="2800" cap="none" dirty="0" smtClean="0">
                <a:latin typeface="Times New Roman" panose="02020603050405020304" pitchFamily="18" charset="0"/>
              </a:rPr>
              <a:t>in the next few slides</a:t>
            </a:r>
          </a:p>
          <a:p>
            <a:pPr marL="0" indent="0">
              <a:buNone/>
            </a:pPr>
            <a:endParaRPr lang="en-CA" sz="2800" cap="none" dirty="0" smtClean="0">
              <a:latin typeface="Times New Roman" panose="02020603050405020304" pitchFamily="18" charset="0"/>
            </a:endParaRPr>
          </a:p>
          <a:p>
            <a:endParaRPr lang="en-CA" sz="2800" cap="none" dirty="0">
              <a:latin typeface="Times New Roman" panose="02020603050405020304" pitchFamily="18" charset="0"/>
            </a:endParaRPr>
          </a:p>
          <a:p>
            <a:endParaRPr lang="en-CA" sz="2800" cap="none" dirty="0">
              <a:latin typeface="Times New Roman" panose="02020603050405020304" pitchFamily="18" charset="0"/>
              <a:cs typeface="Times New Roman" panose="02020603050405020304" pitchFamily="18" charset="0"/>
            </a:endParaRPr>
          </a:p>
          <a:p>
            <a:endParaRPr lang="en-CA" sz="2800" cap="none" dirty="0" smtClean="0"/>
          </a:p>
        </p:txBody>
      </p:sp>
    </p:spTree>
    <p:extLst>
      <p:ext uri="{BB962C8B-B14F-4D97-AF65-F5344CB8AC3E}">
        <p14:creationId xmlns:p14="http://schemas.microsoft.com/office/powerpoint/2010/main" val="23901271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Estimate the covariance surface</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Let </a:t>
                </a:r>
                <a:r>
                  <a:rPr lang="en-CA" sz="2800" cap="none" dirty="0">
                    <a:latin typeface="Times New Roman" panose="02020603050405020304" pitchFamily="18" charset="0"/>
                  </a:rPr>
                  <a:t>the local linear smoother be </a:t>
                </a:r>
              </a:p>
              <a:p>
                <a:pPr marL="0" indent="0">
                  <a:buNone/>
                </a:pPr>
                <a14:m>
                  <m:oMath xmlns:m="http://schemas.openxmlformats.org/officeDocument/2006/math">
                    <m:r>
                      <a:rPr lang="en-CA" sz="2800" b="0" i="1" cap="none" smtClean="0">
                        <a:latin typeface="Cambria Math" panose="02040503050406030204" pitchFamily="18" charset="0"/>
                      </a:rPr>
                      <m:t>𝑓</m:t>
                    </m:r>
                    <m:r>
                      <a:rPr lang="en-CA" sz="2800" b="0" i="1" cap="none" smtClean="0">
                        <a:latin typeface="Cambria Math" panose="02040503050406030204" pitchFamily="18" charset="0"/>
                      </a:rPr>
                      <m:t>= </m:t>
                    </m:r>
                    <m:r>
                      <a:rPr lang="en-CA" sz="2800" i="1" cap="none">
                        <a:latin typeface="Cambria Math" panose="02040503050406030204" pitchFamily="18" charset="0"/>
                      </a:rPr>
                      <m:t>𝑓</m:t>
                    </m:r>
                    <m:r>
                      <a:rPr lang="en-CA" sz="2800" i="1" cap="none">
                        <a:latin typeface="Cambria Math" panose="02040503050406030204" pitchFamily="18" charset="0"/>
                      </a:rPr>
                      <m:t>[</m:t>
                    </m:r>
                    <m:r>
                      <m:rPr>
                        <m:sty m:val="p"/>
                      </m:rPr>
                      <a:rPr lang="el-GR" sz="2800" i="1" cap="none">
                        <a:latin typeface="Cambria Math" panose="02040503050406030204" pitchFamily="18" charset="0"/>
                      </a:rPr>
                      <m:t>γ</m:t>
                    </m:r>
                    <m:r>
                      <a:rPr lang="en-CA" sz="2800" i="1" cap="none">
                        <a:latin typeface="Cambria Math" panose="02040503050406030204" pitchFamily="18" charset="0"/>
                      </a:rPr>
                      <m:t>, </m:t>
                    </m:r>
                    <m:d>
                      <m:dPr>
                        <m:ctrlPr>
                          <a:rPr lang="en-CA" sz="2800" i="1" cap="none">
                            <a:latin typeface="Cambria Math" panose="02040503050406030204" pitchFamily="18" charset="0"/>
                          </a:rPr>
                        </m:ctrlPr>
                      </m:dPr>
                      <m:e>
                        <m:r>
                          <a:rPr lang="en-CA" sz="2800" i="1" cap="none">
                            <a:latin typeface="Cambria Math" panose="02040503050406030204" pitchFamily="18" charset="0"/>
                          </a:rPr>
                          <m:t>𝑠</m:t>
                        </m:r>
                        <m:r>
                          <a:rPr lang="en-CA" sz="2800" i="1" cap="none">
                            <a:latin typeface="Cambria Math" panose="02040503050406030204" pitchFamily="18" charset="0"/>
                          </a:rPr>
                          <m:t>,</m:t>
                        </m:r>
                        <m:r>
                          <a:rPr lang="en-CA" sz="2800" i="1" cap="none">
                            <a:latin typeface="Cambria Math" panose="02040503050406030204" pitchFamily="18" charset="0"/>
                          </a:rPr>
                          <m:t>𝑡</m:t>
                        </m:r>
                      </m:e>
                    </m:d>
                    <m:r>
                      <a:rPr lang="en-CA" sz="2800" i="1" cap="none">
                        <a:latin typeface="Cambria Math" panose="02040503050406030204" pitchFamily="18" charset="0"/>
                      </a:rPr>
                      <m:t>, (</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r>
                      <a:rPr lang="en-CA" sz="2800"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𝑖𝑙</m:t>
                        </m:r>
                      </m:sub>
                    </m:sSub>
                    <m:r>
                      <a:rPr lang="en-CA" sz="2800" i="1" cap="none">
                        <a:latin typeface="Cambria Math" panose="02040503050406030204" pitchFamily="18" charset="0"/>
                      </a:rPr>
                      <m:t>)]=</m:t>
                    </m:r>
                  </m:oMath>
                </a14:m>
                <a:r>
                  <a:rPr lang="en-CA" sz="2800" cap="none" dirty="0">
                    <a:latin typeface="Times New Roman" panose="02020603050405020304" pitchFamily="18" charset="0"/>
                  </a:rPr>
                  <a:t> </a:t>
                </a:r>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γ</m:t>
                        </m:r>
                      </m:e>
                      <m:sub>
                        <m:r>
                          <a:rPr lang="en-CA" sz="2800" i="1" cap="none">
                            <a:latin typeface="Cambria Math" panose="02040503050406030204" pitchFamily="18" charset="0"/>
                          </a:rPr>
                          <m:t>0</m:t>
                        </m:r>
                      </m:sub>
                    </m:sSub>
                    <m:r>
                      <a:rPr lang="en-CA" sz="2800" i="1" cap="none">
                        <a:latin typeface="Cambria Math" panose="02040503050406030204" pitchFamily="18" charset="0"/>
                      </a:rPr>
                      <m:t>+</m:t>
                    </m:r>
                  </m:oMath>
                </a14:m>
                <a:r>
                  <a:rPr lang="en-CA" sz="2800" cap="none" dirty="0">
                    <a:latin typeface="Times New Roman" panose="02020603050405020304" pitchFamily="18" charset="0"/>
                  </a:rPr>
                  <a:t> </a:t>
                </a:r>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γ</m:t>
                        </m:r>
                      </m:e>
                      <m:sub>
                        <m:r>
                          <a:rPr lang="en-CA" sz="2800" i="1" cap="none">
                            <a:latin typeface="Cambria Math" panose="02040503050406030204" pitchFamily="18" charset="0"/>
                          </a:rPr>
                          <m:t>11</m:t>
                        </m:r>
                      </m:sub>
                    </m:sSub>
                    <m:r>
                      <a:rPr lang="en-CA" sz="2800" i="1" cap="none">
                        <a:latin typeface="Cambria Math" panose="02040503050406030204" pitchFamily="18" charset="0"/>
                      </a:rPr>
                      <m:t>(</m:t>
                    </m:r>
                    <m:r>
                      <a:rPr lang="en-CA" sz="2800" i="1" cap="none">
                        <a:latin typeface="Cambria Math" panose="02040503050406030204" pitchFamily="18" charset="0"/>
                      </a:rPr>
                      <m:t>𝑠</m:t>
                    </m:r>
                    <m:r>
                      <a:rPr lang="en-CA"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oMath>
                </a14:m>
                <a:r>
                  <a:rPr lang="en-CA" sz="2800" cap="none" dirty="0">
                    <a:latin typeface="Times New Roman" panose="02020603050405020304" pitchFamily="18" charset="0"/>
                  </a:rPr>
                  <a:t>) + </a:t>
                </a:r>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γ</m:t>
                        </m:r>
                      </m:e>
                      <m:sub>
                        <m:r>
                          <a:rPr lang="en-CA" sz="2800" i="1" cap="none">
                            <a:latin typeface="Cambria Math" panose="02040503050406030204" pitchFamily="18" charset="0"/>
                          </a:rPr>
                          <m:t>12</m:t>
                        </m:r>
                      </m:sub>
                    </m:sSub>
                    <m:r>
                      <a:rPr lang="en-CA" sz="2800" i="1" cap="none">
                        <a:latin typeface="Cambria Math" panose="02040503050406030204" pitchFamily="18" charset="0"/>
                      </a:rPr>
                      <m:t>(</m:t>
                    </m:r>
                    <m:r>
                      <a:rPr lang="en-CA" sz="2800" i="1" cap="none">
                        <a:latin typeface="Cambria Math" panose="02040503050406030204" pitchFamily="18" charset="0"/>
                      </a:rPr>
                      <m:t>𝑡</m:t>
                    </m:r>
                    <m:r>
                      <a:rPr lang="en-CA"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𝑖𝑙</m:t>
                        </m:r>
                      </m:sub>
                    </m:sSub>
                  </m:oMath>
                </a14:m>
                <a:r>
                  <a:rPr lang="en-CA" sz="2800" cap="none" dirty="0">
                    <a:latin typeface="Times New Roman" panose="02020603050405020304" pitchFamily="18" charset="0"/>
                  </a:rPr>
                  <a:t>)</a:t>
                </a:r>
              </a:p>
              <a:p>
                <a:r>
                  <a:rPr lang="en-CA" sz="2800" cap="none" dirty="0">
                    <a:latin typeface="Times New Roman" panose="02020603050405020304" pitchFamily="18" charset="0"/>
                  </a:rPr>
                  <a:t>Then the estimated covariance surface </a:t>
                </a:r>
                <a14:m>
                  <m:oMath xmlns:m="http://schemas.openxmlformats.org/officeDocument/2006/math">
                    <m:acc>
                      <m:accPr>
                        <m:chr m:val="̂"/>
                        <m:ctrlPr>
                          <a:rPr lang="en-CA" sz="2800" i="1" cap="none">
                            <a:latin typeface="Cambria Math" panose="02040503050406030204" pitchFamily="18" charset="0"/>
                          </a:rPr>
                        </m:ctrlPr>
                      </m:accPr>
                      <m:e>
                        <m:r>
                          <a:rPr lang="en-CA" sz="2800" i="1" cap="none">
                            <a:latin typeface="Cambria Math" panose="02040503050406030204" pitchFamily="18" charset="0"/>
                          </a:rPr>
                          <m:t>𝐺</m:t>
                        </m:r>
                      </m:e>
                    </m:acc>
                    <m:r>
                      <a:rPr lang="en-CA" sz="2800" i="1" cap="none">
                        <a:latin typeface="Cambria Math" panose="02040503050406030204" pitchFamily="18" charset="0"/>
                      </a:rPr>
                      <m:t>(</m:t>
                    </m:r>
                    <m:r>
                      <a:rPr lang="en-CA" sz="2800" i="1" cap="none">
                        <a:latin typeface="Cambria Math" panose="02040503050406030204" pitchFamily="18" charset="0"/>
                      </a:rPr>
                      <m:t>𝑠</m:t>
                    </m:r>
                    <m:r>
                      <a:rPr lang="en-CA" sz="2800" i="1" cap="none">
                        <a:latin typeface="Cambria Math" panose="02040503050406030204" pitchFamily="18" charset="0"/>
                      </a:rPr>
                      <m:t>,</m:t>
                    </m:r>
                    <m:r>
                      <a:rPr lang="en-CA" sz="2800" i="1" cap="none">
                        <a:latin typeface="Cambria Math" panose="02040503050406030204" pitchFamily="18" charset="0"/>
                      </a:rPr>
                      <m:t>𝑡</m:t>
                    </m:r>
                    <m:r>
                      <a:rPr lang="en-CA" sz="2800" i="1" cap="none">
                        <a:latin typeface="Cambria Math" panose="02040503050406030204" pitchFamily="18" charset="0"/>
                      </a:rPr>
                      <m:t>)</m:t>
                    </m:r>
                  </m:oMath>
                </a14:m>
                <a:r>
                  <a:rPr lang="en-CA" sz="2800" cap="none" dirty="0">
                    <a:latin typeface="Times New Roman" panose="02020603050405020304" pitchFamily="18" charset="0"/>
                  </a:rPr>
                  <a:t> is obtained by </a:t>
                </a:r>
                <a:r>
                  <a:rPr lang="en-CA" sz="2800" cap="none" dirty="0" smtClean="0">
                    <a:latin typeface="Times New Roman" panose="02020603050405020304" pitchFamily="18" charset="0"/>
                  </a:rPr>
                  <a:t>minimizing</a:t>
                </a:r>
                <a:r>
                  <a:rPr lang="en-CA" sz="2800" cap="none" dirty="0">
                    <a:latin typeface="Times New Roman" panose="02020603050405020304" pitchFamily="18" charset="0"/>
                  </a:rPr>
                  <a:t> </a:t>
                </a:r>
                <a:r>
                  <a:rPr lang="en-CA" sz="2800" cap="none" dirty="0" smtClean="0">
                    <a:latin typeface="Times New Roman" panose="02020603050405020304" pitchFamily="18" charset="0"/>
                  </a:rPr>
                  <a:t>the following:</a:t>
                </a:r>
              </a:p>
              <a:p>
                <a:pPr marL="0" indent="0">
                  <a:buNone/>
                </a:pPr>
                <a14:m>
                  <m:oMathPara xmlns:m="http://schemas.openxmlformats.org/officeDocument/2006/math">
                    <m:oMathParaPr>
                      <m:jc m:val="left"/>
                    </m:oMathParaPr>
                    <m:oMath xmlns:m="http://schemas.openxmlformats.org/officeDocument/2006/math">
                      <m:nary>
                        <m:naryPr>
                          <m:chr m:val="∑"/>
                          <m:ctrlPr>
                            <a:rPr lang="pt-BR" sz="2800" i="1" cap="none" smtClean="0">
                              <a:latin typeface="Cambria Math" panose="02040503050406030204" pitchFamily="18" charset="0"/>
                            </a:rPr>
                          </m:ctrlPr>
                        </m:naryPr>
                        <m:sub>
                          <m:r>
                            <a:rPr lang="en-CA" sz="2800" b="0" i="1" cap="none" smtClean="0">
                              <a:latin typeface="Cambria Math" panose="02040503050406030204" pitchFamily="18" charset="0"/>
                            </a:rPr>
                            <m:t>𝑖</m:t>
                          </m:r>
                          <m:r>
                            <a:rPr lang="pt-BR" sz="2800" i="1" cap="none" smtClean="0">
                              <a:latin typeface="Cambria Math" panose="02040503050406030204" pitchFamily="18" charset="0"/>
                            </a:rPr>
                            <m:t>=</m:t>
                          </m:r>
                          <m:r>
                            <a:rPr lang="en-CA" sz="2800" b="0" i="1" cap="none" smtClean="0">
                              <a:latin typeface="Cambria Math" panose="02040503050406030204" pitchFamily="18" charset="0"/>
                            </a:rPr>
                            <m:t>1</m:t>
                          </m:r>
                        </m:sub>
                        <m:sup>
                          <m:r>
                            <a:rPr lang="pt-BR" sz="2800" i="1" cap="none" smtClean="0">
                              <a:latin typeface="Cambria Math" panose="02040503050406030204" pitchFamily="18" charset="0"/>
                            </a:rPr>
                            <m:t>𝑛</m:t>
                          </m:r>
                        </m:sup>
                        <m:e>
                          <m:nary>
                            <m:naryPr>
                              <m:chr m:val="∑"/>
                              <m:ctrlPr>
                                <a:rPr lang="pt-BR" sz="2800" i="1" cap="none">
                                  <a:latin typeface="Cambria Math" panose="02040503050406030204" pitchFamily="18" charset="0"/>
                                </a:rPr>
                              </m:ctrlPr>
                            </m:naryPr>
                            <m:sub>
                              <m:r>
                                <a:rPr lang="en-CA" sz="2800" b="0" i="1" cap="none" smtClean="0">
                                  <a:latin typeface="Cambria Math" panose="02040503050406030204" pitchFamily="18" charset="0"/>
                                </a:rPr>
                                <m:t>𝑗</m:t>
                              </m:r>
                              <m:r>
                                <a:rPr lang="en-CA" sz="2800" b="0" i="1" cap="none" smtClean="0">
                                  <a:latin typeface="Cambria Math" panose="02040503050406030204" pitchFamily="18" charset="0"/>
                                  <a:ea typeface="Cambria Math" panose="02040503050406030204" pitchFamily="18" charset="0"/>
                                </a:rPr>
                                <m:t>≠</m:t>
                              </m:r>
                              <m:r>
                                <a:rPr lang="en-CA" sz="2800" b="0" i="1" cap="none" smtClean="0">
                                  <a:latin typeface="Cambria Math" panose="02040503050406030204" pitchFamily="18" charset="0"/>
                                  <a:ea typeface="Cambria Math" panose="02040503050406030204" pitchFamily="18" charset="0"/>
                                </a:rPr>
                                <m:t>𝑙</m:t>
                              </m:r>
                            </m:sub>
                            <m:sup>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𝑛</m:t>
                                  </m:r>
                                </m:e>
                                <m:sub>
                                  <m:r>
                                    <a:rPr lang="en-CA" sz="2800" b="0" i="1" cap="none" smtClean="0">
                                      <a:latin typeface="Cambria Math" panose="02040503050406030204" pitchFamily="18" charset="0"/>
                                    </a:rPr>
                                    <m:t>𝑖</m:t>
                                  </m:r>
                                </m:sub>
                              </m:sSub>
                            </m:sup>
                            <m:e>
                              <m:r>
                                <a:rPr lang="en-CA" sz="2800" b="0" i="1" cap="none" smtClean="0">
                                  <a:latin typeface="Cambria Math" panose="02040503050406030204" pitchFamily="18" charset="0"/>
                                </a:rPr>
                                <m:t>𝐾</m:t>
                              </m:r>
                              <m:r>
                                <a:rPr lang="en-CA" sz="2800" b="0" i="1" cap="none" smtClean="0">
                                  <a:latin typeface="Cambria Math" panose="02040503050406030204" pitchFamily="18" charset="0"/>
                                </a:rPr>
                                <m:t>(</m:t>
                              </m:r>
                              <m:f>
                                <m:fPr>
                                  <m:ctrlPr>
                                    <a:rPr lang="en-CA" sz="2800" b="0" i="1" cap="none" smtClean="0">
                                      <a:latin typeface="Cambria Math" panose="02040503050406030204" pitchFamily="18" charset="0"/>
                                    </a:rPr>
                                  </m:ctrlPr>
                                </m:fPr>
                                <m:num>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r>
                                    <a:rPr lang="en-CA" sz="2800" b="0" i="1" cap="none" smtClean="0">
                                      <a:latin typeface="Cambria Math" panose="02040503050406030204" pitchFamily="18" charset="0"/>
                                    </a:rPr>
                                    <m:t>−</m:t>
                                  </m:r>
                                  <m:r>
                                    <a:rPr lang="en-CA" sz="2800" b="0" i="1" cap="none" smtClean="0">
                                      <a:latin typeface="Cambria Math" panose="02040503050406030204" pitchFamily="18" charset="0"/>
                                    </a:rPr>
                                    <m:t>𝑠</m:t>
                                  </m:r>
                                </m:num>
                                <m:den>
                                  <m:r>
                                    <a:rPr lang="en-CA" sz="2800" b="0" i="1" cap="none" smtClean="0">
                                      <a:latin typeface="Cambria Math" panose="02040503050406030204" pitchFamily="18" charset="0"/>
                                    </a:rPr>
                                    <m:t>h</m:t>
                                  </m:r>
                                </m:den>
                              </m:f>
                            </m:e>
                          </m:nary>
                        </m:e>
                      </m:nary>
                      <m:r>
                        <a:rPr lang="en-CA" sz="2800" b="0" i="1" cap="none" smtClean="0">
                          <a:latin typeface="Cambria Math" panose="02040503050406030204" pitchFamily="18" charset="0"/>
                        </a:rPr>
                        <m:t>,</m:t>
                      </m:r>
                      <m:f>
                        <m:fPr>
                          <m:ctrlPr>
                            <a:rPr lang="en-CA" sz="2800" i="1" cap="none">
                              <a:latin typeface="Cambria Math" panose="02040503050406030204" pitchFamily="18" charset="0"/>
                            </a:rPr>
                          </m:ctrlPr>
                        </m:fPr>
                        <m:num>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m:t>
                              </m:r>
                              <m:r>
                                <a:rPr lang="en-CA" sz="2800" b="0" i="1" cap="none" smtClean="0">
                                  <a:latin typeface="Cambria Math" panose="02040503050406030204" pitchFamily="18" charset="0"/>
                                </a:rPr>
                                <m:t>𝑙</m:t>
                              </m:r>
                            </m:sub>
                          </m:sSub>
                          <m:r>
                            <a:rPr lang="en-CA" sz="2800" i="1" cap="none">
                              <a:latin typeface="Cambria Math" panose="02040503050406030204" pitchFamily="18" charset="0"/>
                            </a:rPr>
                            <m:t>−</m:t>
                          </m:r>
                          <m:r>
                            <a:rPr lang="en-CA" sz="2800" b="0" i="1" cap="none" smtClean="0">
                              <a:latin typeface="Cambria Math" panose="02040503050406030204" pitchFamily="18" charset="0"/>
                            </a:rPr>
                            <m:t>𝑡</m:t>
                          </m:r>
                        </m:num>
                        <m:den>
                          <m:r>
                            <a:rPr lang="en-CA" sz="2800" i="1" cap="none">
                              <a:latin typeface="Cambria Math" panose="02040503050406030204" pitchFamily="18" charset="0"/>
                            </a:rPr>
                            <m:t>h</m:t>
                          </m:r>
                        </m:den>
                      </m:f>
                      <m:sSup>
                        <m:sSupPr>
                          <m:ctrlPr>
                            <a:rPr lang="en-CA" sz="2800" b="0" i="1" cap="none" smtClean="0">
                              <a:latin typeface="Cambria Math" panose="02040503050406030204" pitchFamily="18" charset="0"/>
                            </a:rPr>
                          </m:ctrlPr>
                        </m:sSupPr>
                        <m:e>
                          <m:r>
                            <a:rPr lang="en-CA"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𝐺</m:t>
                              </m:r>
                            </m:e>
                            <m:sub>
                              <m:r>
                                <a:rPr lang="en-CA" sz="2800" i="1" cap="none">
                                  <a:latin typeface="Cambria Math" panose="02040503050406030204" pitchFamily="18" charset="0"/>
                                </a:rPr>
                                <m:t>𝑖</m:t>
                              </m:r>
                            </m:sub>
                          </m:sSub>
                          <m:d>
                            <m:dPr>
                              <m:ctrlPr>
                                <a:rPr lang="en-CA" sz="2800" i="1" cap="none">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r>
                                <a:rPr lang="en-CA"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𝑖𝑙</m:t>
                                  </m:r>
                                </m:sub>
                              </m:sSub>
                            </m:e>
                          </m:d>
                          <m:r>
                            <a:rPr lang="en-CA" sz="2800" i="1" cap="none">
                              <a:latin typeface="Cambria Math" panose="02040503050406030204" pitchFamily="18" charset="0"/>
                            </a:rPr>
                            <m:t>−</m:t>
                          </m:r>
                          <m:r>
                            <a:rPr lang="en-CA" sz="2800" i="1" cap="none">
                              <a:latin typeface="Cambria Math" panose="02040503050406030204" pitchFamily="18" charset="0"/>
                            </a:rPr>
                            <m:t>𝑓</m:t>
                          </m:r>
                          <m:r>
                            <a:rPr lang="en-CA" sz="2800" i="1" cap="none">
                              <a:latin typeface="Cambria Math" panose="02040503050406030204" pitchFamily="18" charset="0"/>
                            </a:rPr>
                            <m:t>]</m:t>
                          </m:r>
                        </m:e>
                        <m:sup>
                          <m:r>
                            <a:rPr lang="en-CA" sz="2800" b="0" i="1" cap="none" smtClean="0">
                              <a:latin typeface="Cambria Math" panose="02040503050406030204" pitchFamily="18" charset="0"/>
                            </a:rPr>
                            <m:t>2</m:t>
                          </m:r>
                        </m:sup>
                      </m:sSup>
                    </m:oMath>
                  </m:oMathPara>
                </a14:m>
                <a:endParaRPr lang="en-CA" sz="2800" b="0" cap="none" dirty="0" smtClean="0">
                  <a:latin typeface="Times New Roman" panose="02020603050405020304" pitchFamily="18" charset="0"/>
                </a:endParaRPr>
              </a:p>
              <a:p>
                <a:pPr marL="0" indent="0">
                  <a:buNone/>
                </a:pPr>
                <a:r>
                  <a:rPr lang="en-CA" sz="2800" cap="none" dirty="0" smtClean="0">
                    <a:latin typeface="Times New Roman" panose="02020603050405020304" pitchFamily="18" charset="0"/>
                  </a:rPr>
                  <a:t>Where K is some zero mean and finite variance kernel density with bandwidth h</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1176" t="-337"/>
                </a:stretch>
              </a:blipFill>
            </p:spPr>
            <p:txBody>
              <a:bodyPr/>
              <a:lstStyle/>
              <a:p>
                <a:r>
                  <a:rPr lang="en-CA">
                    <a:noFill/>
                  </a:rPr>
                  <a:t> </a:t>
                </a:r>
              </a:p>
            </p:txBody>
          </p:sp>
        </mc:Fallback>
      </mc:AlternateContent>
    </p:spTree>
    <p:extLst>
      <p:ext uri="{BB962C8B-B14F-4D97-AF65-F5344CB8AC3E}">
        <p14:creationId xmlns:p14="http://schemas.microsoft.com/office/powerpoint/2010/main" val="19756342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Estimate the variance of errors (1)</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Let </a:t>
                </a:r>
                <a:r>
                  <a:rPr lang="en-CA" sz="2800" cap="none" dirty="0">
                    <a:latin typeface="Times New Roman" panose="02020603050405020304" pitchFamily="18" charset="0"/>
                  </a:rPr>
                  <a:t>the local linear </a:t>
                </a:r>
                <a:r>
                  <a:rPr lang="en-CA" sz="2800" cap="none" dirty="0" smtClean="0">
                    <a:latin typeface="Times New Roman" panose="02020603050405020304" pitchFamily="18" charset="0"/>
                  </a:rPr>
                  <a:t>fit </a:t>
                </a:r>
                <a:r>
                  <a:rPr lang="en-CA" sz="2800" cap="none" dirty="0">
                    <a:latin typeface="Times New Roman" panose="02020603050405020304" pitchFamily="18" charset="0"/>
                  </a:rPr>
                  <a:t>be </a:t>
                </a:r>
              </a:p>
              <a:p>
                <a:pPr marL="0" indent="0">
                  <a:buNone/>
                </a:pPr>
                <a14:m>
                  <m:oMath xmlns:m="http://schemas.openxmlformats.org/officeDocument/2006/math">
                    <m:r>
                      <a:rPr lang="en-CA" sz="2800" b="0" i="1" cap="none" smtClean="0">
                        <a:latin typeface="Cambria Math" panose="02040503050406030204" pitchFamily="18" charset="0"/>
                      </a:rPr>
                      <m:t>𝑔</m:t>
                    </m:r>
                    <m:r>
                      <a:rPr lang="en-CA" sz="2800" b="0" i="1" cap="none" smtClean="0">
                        <a:latin typeface="Cambria Math" panose="02040503050406030204" pitchFamily="18" charset="0"/>
                      </a:rPr>
                      <m:t>=</m:t>
                    </m:r>
                    <m:r>
                      <a:rPr lang="en-CA" sz="2800" b="0" i="1" cap="none" smtClean="0">
                        <a:latin typeface="Cambria Math" panose="02040503050406030204" pitchFamily="18" charset="0"/>
                      </a:rPr>
                      <m:t>𝑔</m:t>
                    </m:r>
                    <m:r>
                      <a:rPr lang="en-CA" sz="2800" i="1" cap="none">
                        <a:latin typeface="Cambria Math" panose="02040503050406030204" pitchFamily="18" charset="0"/>
                      </a:rPr>
                      <m:t>[</m:t>
                    </m:r>
                    <m:r>
                      <m:rPr>
                        <m:sty m:val="p"/>
                      </m:rPr>
                      <a:rPr lang="el-GR" sz="2800" i="1" cap="none" smtClean="0">
                        <a:latin typeface="Cambria Math" panose="02040503050406030204" pitchFamily="18" charset="0"/>
                      </a:rPr>
                      <m:t>α</m:t>
                    </m:r>
                    <m:r>
                      <a:rPr lang="en-CA" sz="2800" b="0" i="1" cap="none" smtClean="0">
                        <a:latin typeface="Cambria Math" panose="02040503050406030204" pitchFamily="18" charset="0"/>
                      </a:rPr>
                      <m:t>,</m:t>
                    </m:r>
                    <m:r>
                      <a:rPr lang="en-CA" sz="2800" b="0" i="1" cap="none" smtClean="0">
                        <a:latin typeface="Cambria Math" panose="02040503050406030204" pitchFamily="18" charset="0"/>
                      </a:rPr>
                      <m:t>𝑡</m:t>
                    </m:r>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r>
                      <a:rPr lang="en-CA" sz="2800" i="1" cap="none">
                        <a:latin typeface="Cambria Math" panose="02040503050406030204" pitchFamily="18" charset="0"/>
                      </a:rPr>
                      <m:t>]=</m:t>
                    </m:r>
                  </m:oMath>
                </a14:m>
                <a:r>
                  <a:rPr lang="en-CA" sz="2800" cap="none" dirty="0" smtClean="0">
                    <a:latin typeface="Times New Roman" panose="02020603050405020304" pitchFamily="18" charset="0"/>
                  </a:rPr>
                  <a:t> </a:t>
                </a:r>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α</m:t>
                        </m:r>
                      </m:e>
                      <m:sub>
                        <m:r>
                          <a:rPr lang="en-CA" sz="2800" i="1" cap="none">
                            <a:latin typeface="Cambria Math" panose="02040503050406030204" pitchFamily="18" charset="0"/>
                          </a:rPr>
                          <m:t>0</m:t>
                        </m:r>
                      </m:sub>
                    </m:sSub>
                    <m:r>
                      <a:rPr lang="en-CA" sz="2800" i="1" cap="none">
                        <a:latin typeface="Cambria Math" panose="02040503050406030204" pitchFamily="18" charset="0"/>
                      </a:rPr>
                      <m:t>+</m:t>
                    </m:r>
                  </m:oMath>
                </a14:m>
                <a:r>
                  <a:rPr lang="en-CA" sz="2800" cap="none" dirty="0">
                    <a:latin typeface="Times New Roman" panose="02020603050405020304" pitchFamily="18" charset="0"/>
                  </a:rPr>
                  <a:t> </a:t>
                </a:r>
                <a14:m>
                  <m:oMath xmlns:m="http://schemas.openxmlformats.org/officeDocument/2006/math">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α</m:t>
                        </m:r>
                      </m:e>
                      <m:sub>
                        <m:r>
                          <a:rPr lang="en-CA" sz="2800" i="1" cap="none">
                            <a:latin typeface="Cambria Math" panose="02040503050406030204" pitchFamily="18" charset="0"/>
                          </a:rPr>
                          <m:t>1</m:t>
                        </m:r>
                      </m:sub>
                    </m:sSub>
                    <m:r>
                      <a:rPr lang="en-CA" sz="2800" i="1" cap="none">
                        <a:latin typeface="Cambria Math" panose="02040503050406030204" pitchFamily="18" charset="0"/>
                      </a:rPr>
                      <m:t>(</m:t>
                    </m:r>
                    <m:r>
                      <a:rPr lang="en-CA" sz="2800" b="0" i="1" cap="none" smtClean="0">
                        <a:latin typeface="Cambria Math" panose="02040503050406030204" pitchFamily="18" charset="0"/>
                      </a:rPr>
                      <m:t>𝑡</m:t>
                    </m:r>
                    <m:r>
                      <a:rPr lang="en-CA"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oMath>
                </a14:m>
                <a:r>
                  <a:rPr lang="en-CA" sz="2800" cap="none" dirty="0" smtClean="0">
                    <a:latin typeface="Times New Roman" panose="02020603050405020304" pitchFamily="18" charset="0"/>
                  </a:rPr>
                  <a:t>)</a:t>
                </a:r>
              </a:p>
              <a:p>
                <a:r>
                  <a:rPr lang="en-CA" sz="2800" cap="none" dirty="0" smtClean="0">
                    <a:latin typeface="Times New Roman" panose="02020603050405020304" pitchFamily="18" charset="0"/>
                  </a:rPr>
                  <a:t>The local linear fit is obtained in the directions of the diagonals by minimizing the following:</a:t>
                </a:r>
                <a:endParaRPr lang="en-CA" sz="2800" cap="none" dirty="0">
                  <a:latin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nary>
                        <m:naryPr>
                          <m:chr m:val="∑"/>
                          <m:ctrlPr>
                            <a:rPr lang="pt-BR" sz="2800" i="1" cap="none" smtClean="0">
                              <a:latin typeface="Cambria Math" panose="02040503050406030204" pitchFamily="18" charset="0"/>
                            </a:rPr>
                          </m:ctrlPr>
                        </m:naryPr>
                        <m:sub>
                          <m:r>
                            <a:rPr lang="en-CA" sz="2800" b="0" i="1" cap="none" smtClean="0">
                              <a:latin typeface="Cambria Math" panose="02040503050406030204" pitchFamily="18" charset="0"/>
                            </a:rPr>
                            <m:t>𝑖</m:t>
                          </m:r>
                          <m:r>
                            <a:rPr lang="pt-BR" sz="2800" i="1" cap="none" smtClean="0">
                              <a:latin typeface="Cambria Math" panose="02040503050406030204" pitchFamily="18" charset="0"/>
                            </a:rPr>
                            <m:t>=</m:t>
                          </m:r>
                          <m:r>
                            <a:rPr lang="en-CA" sz="2800" b="0" i="1" cap="none" smtClean="0">
                              <a:latin typeface="Cambria Math" panose="02040503050406030204" pitchFamily="18" charset="0"/>
                            </a:rPr>
                            <m:t>1</m:t>
                          </m:r>
                        </m:sub>
                        <m:sup>
                          <m:r>
                            <a:rPr lang="pt-BR" sz="2800" i="1" cap="none" smtClean="0">
                              <a:latin typeface="Cambria Math" panose="02040503050406030204" pitchFamily="18" charset="0"/>
                            </a:rPr>
                            <m:t>𝑛</m:t>
                          </m:r>
                        </m:sup>
                        <m:e>
                          <m:nary>
                            <m:naryPr>
                              <m:chr m:val="∑"/>
                              <m:ctrlPr>
                                <a:rPr lang="pt-BR" sz="2800" i="1" cap="none">
                                  <a:latin typeface="Cambria Math" panose="02040503050406030204" pitchFamily="18" charset="0"/>
                                </a:rPr>
                              </m:ctrlPr>
                            </m:naryPr>
                            <m:sub>
                              <m:r>
                                <a:rPr lang="en-CA" sz="2800" b="0" i="1" cap="none" smtClean="0">
                                  <a:latin typeface="Cambria Math" panose="02040503050406030204" pitchFamily="18" charset="0"/>
                                </a:rPr>
                                <m:t>𝑗</m:t>
                              </m:r>
                              <m:r>
                                <a:rPr lang="en-CA" sz="2800" b="0" i="1" cap="none" smtClean="0">
                                  <a:latin typeface="Cambria Math" panose="02040503050406030204" pitchFamily="18" charset="0"/>
                                </a:rPr>
                                <m:t>=1</m:t>
                              </m:r>
                            </m:sub>
                            <m:sup>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𝑛</m:t>
                                  </m:r>
                                </m:e>
                                <m:sub>
                                  <m:r>
                                    <a:rPr lang="en-CA" sz="2800" b="0" i="1" cap="none" smtClean="0">
                                      <a:latin typeface="Cambria Math" panose="02040503050406030204" pitchFamily="18" charset="0"/>
                                    </a:rPr>
                                    <m:t>𝑖</m:t>
                                  </m:r>
                                </m:sub>
                              </m:sSub>
                            </m:sup>
                            <m:e>
                              <m:r>
                                <a:rPr lang="en-CA" sz="2800" b="0" i="1" cap="none" smtClean="0">
                                  <a:latin typeface="Cambria Math" panose="02040503050406030204" pitchFamily="18" charset="0"/>
                                </a:rPr>
                                <m:t>𝐾</m:t>
                              </m:r>
                              <m:r>
                                <a:rPr lang="en-CA" sz="2800" b="0" i="1" cap="none" smtClean="0">
                                  <a:latin typeface="Cambria Math" panose="02040503050406030204" pitchFamily="18" charset="0"/>
                                </a:rPr>
                                <m:t>(</m:t>
                              </m:r>
                              <m:f>
                                <m:fPr>
                                  <m:ctrlPr>
                                    <a:rPr lang="en-CA" sz="2800" b="0" i="1" cap="none" smtClean="0">
                                      <a:latin typeface="Cambria Math" panose="02040503050406030204" pitchFamily="18" charset="0"/>
                                    </a:rPr>
                                  </m:ctrlPr>
                                </m:fPr>
                                <m:num>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r>
                                    <a:rPr lang="en-CA" sz="2800" b="0" i="1" cap="none" smtClean="0">
                                      <a:latin typeface="Cambria Math" panose="02040503050406030204" pitchFamily="18" charset="0"/>
                                    </a:rPr>
                                    <m:t>−</m:t>
                                  </m:r>
                                  <m:r>
                                    <a:rPr lang="en-CA" sz="2800" b="0" i="1" cap="none" smtClean="0">
                                      <a:latin typeface="Cambria Math" panose="02040503050406030204" pitchFamily="18" charset="0"/>
                                    </a:rPr>
                                    <m:t>𝑡</m:t>
                                  </m:r>
                                </m:num>
                                <m:den>
                                  <m:r>
                                    <a:rPr lang="en-CA" sz="2800" b="0" i="1" cap="none" smtClean="0">
                                      <a:latin typeface="Cambria Math" panose="02040503050406030204" pitchFamily="18" charset="0"/>
                                    </a:rPr>
                                    <m:t>h</m:t>
                                  </m:r>
                                </m:den>
                              </m:f>
                            </m:e>
                          </m:nary>
                        </m:e>
                      </m:nary>
                      <m:sSup>
                        <m:sSupPr>
                          <m:ctrlPr>
                            <a:rPr lang="en-CA" sz="2800" b="0" i="1" cap="none" smtClean="0">
                              <a:latin typeface="Cambria Math" panose="02040503050406030204" pitchFamily="18" charset="0"/>
                            </a:rPr>
                          </m:ctrlPr>
                        </m:sSupPr>
                        <m:e>
                          <m:r>
                            <a:rPr lang="en-CA"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𝐺</m:t>
                              </m:r>
                            </m:e>
                            <m:sub>
                              <m:r>
                                <a:rPr lang="en-CA" sz="2800" i="1" cap="none">
                                  <a:latin typeface="Cambria Math" panose="02040503050406030204" pitchFamily="18" charset="0"/>
                                </a:rPr>
                                <m:t>𝑖</m:t>
                              </m:r>
                            </m:sub>
                          </m:sSub>
                          <m:d>
                            <m:dPr>
                              <m:ctrlPr>
                                <a:rPr lang="en-CA" sz="2800" i="1" cap="none">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r>
                                <a:rPr lang="en-CA"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𝑖𝑙</m:t>
                                  </m:r>
                                </m:sub>
                              </m:sSub>
                            </m:e>
                          </m:d>
                          <m:r>
                            <a:rPr lang="en-CA" sz="2800" i="1" cap="none">
                              <a:latin typeface="Cambria Math" panose="02040503050406030204" pitchFamily="18" charset="0"/>
                            </a:rPr>
                            <m:t>−</m:t>
                          </m:r>
                          <m:r>
                            <a:rPr lang="en-CA" sz="2800" b="0" i="1" cap="none" smtClean="0">
                              <a:latin typeface="Cambria Math" panose="02040503050406030204" pitchFamily="18" charset="0"/>
                            </a:rPr>
                            <m:t>𝑔</m:t>
                          </m:r>
                          <m:r>
                            <a:rPr lang="en-CA" sz="2800" i="1" cap="none">
                              <a:latin typeface="Cambria Math" panose="02040503050406030204" pitchFamily="18" charset="0"/>
                            </a:rPr>
                            <m:t>]</m:t>
                          </m:r>
                        </m:e>
                        <m:sup>
                          <m:r>
                            <a:rPr lang="en-CA" sz="2800" b="0" i="1" cap="none" smtClean="0">
                              <a:latin typeface="Cambria Math" panose="02040503050406030204" pitchFamily="18" charset="0"/>
                            </a:rPr>
                            <m:t>2</m:t>
                          </m:r>
                        </m:sup>
                      </m:sSup>
                    </m:oMath>
                  </m:oMathPara>
                </a14:m>
                <a:endParaRPr lang="en-CA" sz="2800" b="0" cap="none" dirty="0" smtClean="0">
                  <a:latin typeface="Times New Roman" panose="02020603050405020304" pitchFamily="18" charset="0"/>
                </a:endParaRPr>
              </a:p>
              <a:p>
                <a:pPr marL="0" indent="0">
                  <a:buNone/>
                </a:pPr>
                <a:r>
                  <a:rPr lang="en-CA" sz="2800" cap="none" dirty="0" smtClean="0">
                    <a:latin typeface="Times New Roman" panose="02020603050405020304" pitchFamily="18" charset="0"/>
                  </a:rPr>
                  <a:t>Where K is some zero mean and finite variance kernel density with bandwidth h (different from the one used for the covariance surface)</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1176" t="-337"/>
                </a:stretch>
              </a:blipFill>
            </p:spPr>
            <p:txBody>
              <a:bodyPr/>
              <a:lstStyle/>
              <a:p>
                <a:r>
                  <a:rPr lang="en-CA">
                    <a:noFill/>
                  </a:rPr>
                  <a:t> </a:t>
                </a:r>
              </a:p>
            </p:txBody>
          </p:sp>
        </mc:Fallback>
      </mc:AlternateContent>
    </p:spTree>
    <p:extLst>
      <p:ext uri="{BB962C8B-B14F-4D97-AF65-F5344CB8AC3E}">
        <p14:creationId xmlns:p14="http://schemas.microsoft.com/office/powerpoint/2010/main" val="25888897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Estimate the variance of errors (2)</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The estimated variance of errors </a:t>
                </a:r>
                <a14:m>
                  <m:oMath xmlns:m="http://schemas.openxmlformats.org/officeDocument/2006/math">
                    <m:sSup>
                      <m:sSupPr>
                        <m:ctrlPr>
                          <a:rPr lang="en-CA" sz="2800" i="1" cap="none" smtClean="0">
                            <a:latin typeface="Cambria Math" panose="02040503050406030204" pitchFamily="18" charset="0"/>
                          </a:rPr>
                        </m:ctrlPr>
                      </m:sSupPr>
                      <m:e>
                        <m:acc>
                          <m:accPr>
                            <m:chr m:val="̂"/>
                            <m:ctrlPr>
                              <a:rPr lang="en-CA" sz="2800" i="1" cap="none" smtClean="0">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𝜎</m:t>
                            </m:r>
                          </m:e>
                        </m:acc>
                      </m:e>
                      <m:sup>
                        <m:r>
                          <a:rPr lang="en-CA" sz="2800" b="0" i="1" cap="none" smtClean="0">
                            <a:latin typeface="Cambria Math" panose="02040503050406030204" pitchFamily="18" charset="0"/>
                          </a:rPr>
                          <m:t>2</m:t>
                        </m:r>
                      </m:sup>
                    </m:sSup>
                  </m:oMath>
                </a14:m>
                <a:r>
                  <a:rPr lang="en-CA" sz="2800" cap="none" dirty="0" smtClean="0">
                    <a:latin typeface="Times New Roman" panose="02020603050405020304" pitchFamily="18" charset="0"/>
                  </a:rPr>
                  <a:t>is:</a:t>
                </a:r>
              </a:p>
              <a:p>
                <a:pPr marL="0" indent="0">
                  <a:buNone/>
                </a:pPr>
                <a14:m>
                  <m:oMathPara xmlns:m="http://schemas.openxmlformats.org/officeDocument/2006/math">
                    <m:oMathParaPr>
                      <m:jc m:val="centerGroup"/>
                    </m:oMathParaPr>
                    <m:oMath xmlns:m="http://schemas.openxmlformats.org/officeDocument/2006/math">
                      <m:sSup>
                        <m:sSupPr>
                          <m:ctrlPr>
                            <a:rPr lang="en-CA" sz="2800" b="0" i="1" cap="none" smtClean="0">
                              <a:latin typeface="Cambria Math" panose="02040503050406030204" pitchFamily="18" charset="0"/>
                            </a:rPr>
                          </m:ctrlPr>
                        </m:sSupPr>
                        <m:e>
                          <m:acc>
                            <m:accPr>
                              <m:chr m:val="̂"/>
                              <m:ctrlPr>
                                <a:rPr lang="en-CA" sz="2800" b="0" i="1" cap="none" smtClean="0">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𝜎</m:t>
                              </m:r>
                            </m:e>
                          </m:acc>
                        </m:e>
                        <m:sup>
                          <m:r>
                            <a:rPr lang="en-CA" sz="2800" b="0" i="1" cap="none" smtClean="0">
                              <a:latin typeface="Cambria Math" panose="02040503050406030204" pitchFamily="18" charset="0"/>
                            </a:rPr>
                            <m:t>2</m:t>
                          </m:r>
                        </m:sup>
                      </m:sSup>
                      <m:d>
                        <m:dPr>
                          <m:ctrlPr>
                            <a:rPr lang="en-CA" sz="2800" b="0" i="1" cap="none" smtClean="0">
                              <a:latin typeface="Cambria Math" panose="02040503050406030204" pitchFamily="18" charset="0"/>
                            </a:rPr>
                          </m:ctrlPr>
                        </m:dPr>
                        <m:e>
                          <m:r>
                            <a:rPr lang="en-CA" sz="2800" b="0" i="1" cap="none" smtClean="0">
                              <a:latin typeface="Cambria Math" panose="02040503050406030204" pitchFamily="18" charset="0"/>
                            </a:rPr>
                            <m:t>𝑡</m:t>
                          </m:r>
                        </m:e>
                      </m:d>
                      <m:r>
                        <a:rPr lang="en-CA" sz="2800" b="0" i="1" cap="none" smtClean="0">
                          <a:latin typeface="Cambria Math" panose="02040503050406030204" pitchFamily="18" charset="0"/>
                        </a:rPr>
                        <m:t>= </m:t>
                      </m:r>
                      <m:nary>
                        <m:naryPr>
                          <m:limLoc m:val="undOvr"/>
                          <m:subHide m:val="on"/>
                          <m:supHide m:val="on"/>
                          <m:ctrlPr>
                            <a:rPr lang="en-CA" sz="2800" b="0" i="1" cap="none" smtClean="0">
                              <a:latin typeface="Cambria Math" panose="02040503050406030204" pitchFamily="18" charset="0"/>
                            </a:rPr>
                          </m:ctrlPr>
                        </m:naryPr>
                        <m:sub/>
                        <m:sup/>
                        <m:e>
                          <m:r>
                            <m:rPr>
                              <m:sty m:val="p"/>
                            </m:rPr>
                            <a:rPr lang="en-CA" sz="2800" b="0" i="0" cap="none" smtClean="0">
                              <a:latin typeface="Cambria Math" panose="02040503050406030204" pitchFamily="18" charset="0"/>
                            </a:rPr>
                            <m:t>max</m:t>
                          </m:r>
                          <m:r>
                            <a:rPr lang="en-CA" sz="2800" b="0" i="1" cap="none" smtClean="0">
                              <a:latin typeface="Cambria Math" panose="02040503050406030204" pitchFamily="18" charset="0"/>
                            </a:rPr>
                            <m:t>⁡{0,</m:t>
                          </m:r>
                          <m:d>
                            <m:dPr>
                              <m:begChr m:val="["/>
                              <m:endChr m:val="]"/>
                              <m:ctrlPr>
                                <a:rPr lang="en-CA" sz="2800" b="0" i="1" cap="none" smtClean="0">
                                  <a:latin typeface="Cambria Math" panose="02040503050406030204" pitchFamily="18" charset="0"/>
                                </a:rPr>
                              </m:ctrlPr>
                            </m:dPr>
                            <m:e>
                              <m:acc>
                                <m:accPr>
                                  <m:chr m:val="̂"/>
                                  <m:ctrlPr>
                                    <a:rPr lang="en-CA" sz="2800" b="0" i="1" cap="none" smtClean="0">
                                      <a:latin typeface="Cambria Math" panose="02040503050406030204" pitchFamily="18" charset="0"/>
                                    </a:rPr>
                                  </m:ctrlPr>
                                </m:accPr>
                                <m:e>
                                  <m:r>
                                    <a:rPr lang="en-CA" sz="2800" b="0" i="1" cap="none" smtClean="0">
                                      <a:latin typeface="Cambria Math" panose="02040503050406030204" pitchFamily="18" charset="0"/>
                                    </a:rPr>
                                    <m:t>𝑔</m:t>
                                  </m:r>
                                </m:e>
                              </m:acc>
                              <m:d>
                                <m:dPr>
                                  <m:ctrlPr>
                                    <a:rPr lang="en-CA" sz="2800" b="0" i="1" cap="none" smtClean="0">
                                      <a:latin typeface="Cambria Math" panose="02040503050406030204" pitchFamily="18" charset="0"/>
                                    </a:rPr>
                                  </m:ctrlPr>
                                </m:dPr>
                                <m:e>
                                  <m:r>
                                    <a:rPr lang="en-CA" sz="2800" b="0" i="1" cap="none" smtClean="0">
                                      <a:latin typeface="Cambria Math" panose="02040503050406030204" pitchFamily="18" charset="0"/>
                                    </a:rPr>
                                    <m:t>𝑡</m:t>
                                  </m:r>
                                </m:e>
                              </m:d>
                              <m:r>
                                <a:rPr lang="en-CA" sz="2800" b="0" i="1" cap="none" smtClean="0">
                                  <a:latin typeface="Cambria Math" panose="02040503050406030204" pitchFamily="18" charset="0"/>
                                </a:rPr>
                                <m:t>−</m:t>
                              </m:r>
                              <m:acc>
                                <m:accPr>
                                  <m:chr m:val="̂"/>
                                  <m:ctrlPr>
                                    <a:rPr lang="en-CA" sz="2800" b="0" i="1" cap="none" smtClean="0">
                                      <a:latin typeface="Cambria Math" panose="02040503050406030204" pitchFamily="18" charset="0"/>
                                    </a:rPr>
                                  </m:ctrlPr>
                                </m:accPr>
                                <m:e>
                                  <m:r>
                                    <a:rPr lang="en-CA" sz="2800" b="0" i="1" cap="none" smtClean="0">
                                      <a:latin typeface="Cambria Math" panose="02040503050406030204" pitchFamily="18" charset="0"/>
                                    </a:rPr>
                                    <m:t>𝐺</m:t>
                                  </m:r>
                                </m:e>
                              </m:acc>
                              <m:d>
                                <m:dPr>
                                  <m:ctrlPr>
                                    <a:rPr lang="en-CA" sz="2800" b="0" i="1" cap="none" smtClean="0">
                                      <a:latin typeface="Cambria Math" panose="02040503050406030204" pitchFamily="18" charset="0"/>
                                    </a:rPr>
                                  </m:ctrlPr>
                                </m:dPr>
                                <m:e>
                                  <m:r>
                                    <a:rPr lang="en-CA" sz="2800" b="0" i="1" cap="none" smtClean="0">
                                      <a:latin typeface="Cambria Math" panose="02040503050406030204" pitchFamily="18" charset="0"/>
                                    </a:rPr>
                                    <m:t>𝑡</m:t>
                                  </m:r>
                                  <m:r>
                                    <a:rPr lang="en-CA" sz="2800" b="0" i="1" cap="none" smtClean="0">
                                      <a:latin typeface="Cambria Math" panose="02040503050406030204" pitchFamily="18" charset="0"/>
                                    </a:rPr>
                                    <m:t>,</m:t>
                                  </m:r>
                                  <m:r>
                                    <a:rPr lang="en-CA" sz="2800" b="0" i="1" cap="none" smtClean="0">
                                      <a:latin typeface="Cambria Math" panose="02040503050406030204" pitchFamily="18" charset="0"/>
                                    </a:rPr>
                                    <m:t>𝑡</m:t>
                                  </m:r>
                                </m:e>
                              </m:d>
                            </m:e>
                          </m:d>
                          <m:r>
                            <a:rPr lang="en-CA" sz="2800" b="0" i="1" cap="none" smtClean="0">
                              <a:latin typeface="Cambria Math" panose="02040503050406030204" pitchFamily="18" charset="0"/>
                            </a:rPr>
                            <m:t>}</m:t>
                          </m:r>
                          <m:r>
                            <a:rPr lang="en-CA" sz="2800" b="0" i="1" cap="none" smtClean="0">
                              <a:latin typeface="Cambria Math" panose="02040503050406030204" pitchFamily="18" charset="0"/>
                            </a:rPr>
                            <m:t>𝑑𝑡</m:t>
                          </m:r>
                        </m:e>
                      </m:nary>
                      <m:r>
                        <a:rPr lang="en-CA" sz="2800" b="0" i="1" cap="none" smtClean="0">
                          <a:latin typeface="Cambria Math" panose="02040503050406030204" pitchFamily="18" charset="0"/>
                        </a:rPr>
                        <m:t> </m:t>
                      </m:r>
                    </m:oMath>
                  </m:oMathPara>
                </a14:m>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1058" t="-337"/>
                </a:stretch>
              </a:blipFill>
            </p:spPr>
            <p:txBody>
              <a:bodyPr/>
              <a:lstStyle/>
              <a:p>
                <a:r>
                  <a:rPr lang="en-CA">
                    <a:noFill/>
                  </a:rPr>
                  <a:t> </a:t>
                </a:r>
              </a:p>
            </p:txBody>
          </p:sp>
        </mc:Fallback>
      </mc:AlternateContent>
    </p:spTree>
    <p:extLst>
      <p:ext uri="{BB962C8B-B14F-4D97-AF65-F5344CB8AC3E}">
        <p14:creationId xmlns:p14="http://schemas.microsoft.com/office/powerpoint/2010/main" val="576856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fontScale="90000"/>
          </a:bodyPr>
          <a:lstStyle/>
          <a:p>
            <a:r>
              <a:rPr lang="en-CA" sz="4000" cap="none" dirty="0" smtClean="0">
                <a:latin typeface="Times New Roman" panose="02020603050405020304" pitchFamily="18" charset="0"/>
                <a:cs typeface="Times New Roman" panose="02020603050405020304" pitchFamily="18" charset="0"/>
              </a:rPr>
              <a:t>Estimate the functional principal component scores</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The eigenfunctions and eigenvalues are estimated using the eigenequation:</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CA" sz="2800" i="1" cap="none" smtClean="0">
                              <a:latin typeface="Cambria Math" panose="02040503050406030204" pitchFamily="18" charset="0"/>
                            </a:rPr>
                          </m:ctrlPr>
                        </m:naryPr>
                        <m:sub/>
                        <m:sup/>
                        <m:e>
                          <m:acc>
                            <m:accPr>
                              <m:chr m:val="̂"/>
                              <m:ctrlPr>
                                <a:rPr lang="en-CA" sz="2800" i="1" cap="none" smtClean="0">
                                  <a:latin typeface="Cambria Math" panose="02040503050406030204" pitchFamily="18" charset="0"/>
                                </a:rPr>
                              </m:ctrlPr>
                            </m:accPr>
                            <m:e>
                              <m:r>
                                <a:rPr lang="en-CA" sz="2800" i="1" cap="none">
                                  <a:latin typeface="Cambria Math" panose="02040503050406030204" pitchFamily="18" charset="0"/>
                                </a:rPr>
                                <m:t>𝐺</m:t>
                              </m:r>
                            </m:e>
                          </m:acc>
                          <m:d>
                            <m:dPr>
                              <m:ctrlPr>
                                <a:rPr lang="en-CA" sz="2800" b="0" i="1" cap="none" smtClean="0">
                                  <a:latin typeface="Cambria Math" panose="02040503050406030204" pitchFamily="18" charset="0"/>
                                </a:rPr>
                              </m:ctrlPr>
                            </m:dPr>
                            <m:e>
                              <m:r>
                                <m:rPr>
                                  <m:brk/>
                                </m:rPr>
                                <a:rPr lang="en-CA" sz="2800" b="0" i="1" cap="none" smtClean="0">
                                  <a:latin typeface="Cambria Math" panose="02040503050406030204" pitchFamily="18" charset="0"/>
                                </a:rPr>
                                <m:t>𝑠</m:t>
                              </m:r>
                              <m:r>
                                <a:rPr lang="en-CA" sz="2800" b="0" i="1" cap="none" smtClean="0">
                                  <a:latin typeface="Cambria Math" panose="02040503050406030204" pitchFamily="18" charset="0"/>
                                </a:rPr>
                                <m:t>,</m:t>
                              </m:r>
                              <m:r>
                                <a:rPr lang="en-CA" sz="2800" b="0" i="1" cap="none" smtClean="0">
                                  <a:latin typeface="Cambria Math" panose="02040503050406030204" pitchFamily="18" charset="0"/>
                                </a:rPr>
                                <m:t>𝑡</m:t>
                              </m:r>
                            </m:e>
                          </m:d>
                          <m:sSub>
                            <m:sSubPr>
                              <m:ctrlPr>
                                <a:rPr lang="pt-BR" sz="2800" i="1" cap="none">
                                  <a:latin typeface="Cambria Math" panose="02040503050406030204" pitchFamily="18" charset="0"/>
                                </a:rPr>
                              </m:ctrlPr>
                            </m:sSubPr>
                            <m:e>
                              <m:acc>
                                <m:accPr>
                                  <m:chr m:val="̂"/>
                                  <m:ctrlPr>
                                    <a:rPr lang="pt-BR" sz="2800" i="1" cap="none" smtClean="0">
                                      <a:latin typeface="Cambria Math" panose="02040503050406030204" pitchFamily="18" charset="0"/>
                                    </a:rPr>
                                  </m:ctrlPr>
                                </m:accPr>
                                <m:e>
                                  <m:r>
                                    <m:rPr>
                                      <m:sty m:val="p"/>
                                    </m:rPr>
                                    <a:rPr lang="el-GR" sz="2800" i="1" cap="none">
                                      <a:latin typeface="Cambria Math" panose="02040503050406030204" pitchFamily="18" charset="0"/>
                                    </a:rPr>
                                    <m:t>ϕ</m:t>
                                  </m:r>
                                </m:e>
                              </m:acc>
                            </m:e>
                            <m:sub>
                              <m:r>
                                <a:rPr lang="en-CA" sz="2800" i="1" cap="none">
                                  <a:latin typeface="Cambria Math" panose="02040503050406030204" pitchFamily="18" charset="0"/>
                                  <a:ea typeface="Cambria Math" panose="02040503050406030204" pitchFamily="18" charset="0"/>
                                </a:rPr>
                                <m:t>𝑘</m:t>
                              </m:r>
                            </m:sub>
                          </m:sSub>
                          <m:d>
                            <m:dPr>
                              <m:ctrlPr>
                                <a:rPr lang="en-CA" sz="2800" i="1" cap="none">
                                  <a:latin typeface="Cambria Math" panose="02040503050406030204" pitchFamily="18" charset="0"/>
                                </a:rPr>
                              </m:ctrlPr>
                            </m:dPr>
                            <m:e>
                              <m:r>
                                <a:rPr lang="en-CA" sz="2800" i="1" cap="none">
                                  <a:latin typeface="Cambria Math" panose="02040503050406030204" pitchFamily="18" charset="0"/>
                                </a:rPr>
                                <m:t>𝑠</m:t>
                              </m:r>
                            </m:e>
                          </m:d>
                          <m:r>
                            <a:rPr lang="en-CA" sz="2800" b="0" i="1" cap="none" smtClean="0">
                              <a:latin typeface="Cambria Math" panose="02040503050406030204" pitchFamily="18" charset="0"/>
                            </a:rPr>
                            <m:t>𝑑𝑠</m:t>
                          </m:r>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acc>
                                <m:accPr>
                                  <m:chr m:val="̂"/>
                                  <m:ctrlPr>
                                    <a:rPr lang="pt-BR" sz="2800" i="1" cap="none" smtClean="0">
                                      <a:latin typeface="Cambria Math" panose="02040503050406030204" pitchFamily="18" charset="0"/>
                                    </a:rPr>
                                  </m:ctrlPr>
                                </m:accPr>
                                <m:e>
                                  <m:r>
                                    <m:rPr>
                                      <m:sty m:val="p"/>
                                    </m:rPr>
                                    <a:rPr lang="el-GR" sz="2800" i="1" cap="none">
                                      <a:latin typeface="Cambria Math" panose="02040503050406030204" pitchFamily="18" charset="0"/>
                                    </a:rPr>
                                    <m:t>λ</m:t>
                                  </m:r>
                                </m:e>
                              </m:acc>
                            </m:e>
                            <m:sub>
                              <m:r>
                                <a:rPr lang="en-CA" sz="2800" b="0" i="1" cap="none" smtClean="0">
                                  <a:latin typeface="Cambria Math" panose="02040503050406030204" pitchFamily="18" charset="0"/>
                                </a:rPr>
                                <m:t>𝑘</m:t>
                              </m:r>
                            </m:sub>
                          </m:sSub>
                        </m:e>
                      </m:nary>
                      <m:sSub>
                        <m:sSubPr>
                          <m:ctrlPr>
                            <a:rPr lang="pt-BR" sz="2800" i="1" cap="none">
                              <a:latin typeface="Cambria Math" panose="02040503050406030204" pitchFamily="18" charset="0"/>
                            </a:rPr>
                          </m:ctrlPr>
                        </m:sSubPr>
                        <m:e>
                          <m:acc>
                            <m:accPr>
                              <m:chr m:val="̂"/>
                              <m:ctrlPr>
                                <a:rPr lang="pt-BR" sz="2800" i="1" cap="none">
                                  <a:latin typeface="Cambria Math" panose="02040503050406030204" pitchFamily="18" charset="0"/>
                                </a:rPr>
                              </m:ctrlPr>
                            </m:accPr>
                            <m:e>
                              <m:r>
                                <m:rPr>
                                  <m:sty m:val="p"/>
                                </m:rPr>
                                <a:rPr lang="el-GR" sz="2800" i="1" cap="none">
                                  <a:latin typeface="Cambria Math" panose="02040503050406030204" pitchFamily="18" charset="0"/>
                                </a:rPr>
                                <m:t>ϕ</m:t>
                              </m:r>
                            </m:e>
                          </m:acc>
                        </m:e>
                        <m:sub>
                          <m:r>
                            <a:rPr lang="en-CA" sz="2800" i="1" cap="none">
                              <a:latin typeface="Cambria Math" panose="02040503050406030204" pitchFamily="18" charset="0"/>
                              <a:ea typeface="Cambria Math" panose="02040503050406030204" pitchFamily="18" charset="0"/>
                            </a:rPr>
                            <m:t>𝑘</m:t>
                          </m:r>
                        </m:sub>
                      </m:sSub>
                      <m:d>
                        <m:dPr>
                          <m:ctrlPr>
                            <a:rPr lang="en-CA" sz="2800" i="1" cap="none">
                              <a:latin typeface="Cambria Math" panose="02040503050406030204" pitchFamily="18" charset="0"/>
                            </a:rPr>
                          </m:ctrlPr>
                        </m:dPr>
                        <m:e>
                          <m:r>
                            <a:rPr lang="en-CA" sz="2800" b="0" i="1" cap="none" smtClean="0">
                              <a:latin typeface="Cambria Math" panose="02040503050406030204" pitchFamily="18" charset="0"/>
                            </a:rPr>
                            <m:t>𝑡</m:t>
                          </m:r>
                        </m:e>
                      </m:d>
                    </m:oMath>
                  </m:oMathPara>
                </a14:m>
                <a:endParaRPr lang="en-CA" sz="2800" cap="none" dirty="0" smtClean="0">
                  <a:latin typeface="Times New Roman" panose="02020603050405020304" pitchFamily="18" charset="0"/>
                </a:endParaRPr>
              </a:p>
              <a:p>
                <a:r>
                  <a:rPr lang="en-CA" sz="2800" cap="none" dirty="0" smtClean="0">
                    <a:latin typeface="Times New Roman" panose="02020603050405020304" pitchFamily="18" charset="0"/>
                  </a:rPr>
                  <a:t>The functional principal component scores are estimated by:</a:t>
                </a:r>
              </a:p>
              <a:p>
                <a:pPr marL="0" indent="0">
                  <a:buNone/>
                </a:pPr>
                <a14:m>
                  <m:oMathPara xmlns:m="http://schemas.openxmlformats.org/officeDocument/2006/math">
                    <m:oMathParaPr>
                      <m:jc m:val="centerGroup"/>
                    </m:oMathParaPr>
                    <m:oMath xmlns:m="http://schemas.openxmlformats.org/officeDocument/2006/math">
                      <m:sSub>
                        <m:sSubPr>
                          <m:ctrlPr>
                            <a:rPr lang="pt-BR" sz="2800" i="1" cap="none">
                              <a:latin typeface="Cambria Math" panose="02040503050406030204" pitchFamily="18" charset="0"/>
                            </a:rPr>
                          </m:ctrlPr>
                        </m:sSubPr>
                        <m:e>
                          <m:acc>
                            <m:accPr>
                              <m:chr m:val="̂"/>
                              <m:ctrlPr>
                                <a:rPr lang="pt-BR" sz="2800" i="1" cap="none" smtClean="0">
                                  <a:latin typeface="Cambria Math" panose="02040503050406030204" pitchFamily="18" charset="0"/>
                                </a:rPr>
                              </m:ctrlPr>
                            </m:accPr>
                            <m:e>
                              <m:r>
                                <m:rPr>
                                  <m:sty m:val="p"/>
                                </m:rPr>
                                <a:rPr lang="el-GR" sz="2800" i="1" cap="none">
                                  <a:latin typeface="Cambria Math" panose="02040503050406030204" pitchFamily="18" charset="0"/>
                                </a:rPr>
                                <m:t>ξ</m:t>
                              </m:r>
                            </m:e>
                          </m:acc>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r>
                        <a:rPr lang="en-CA" sz="2800" i="1" cap="none" smtClean="0">
                          <a:latin typeface="Cambria Math" panose="02040503050406030204" pitchFamily="18" charset="0"/>
                        </a:rPr>
                        <m:t>=</m:t>
                      </m:r>
                      <m:r>
                        <a:rPr lang="en-CA" sz="2800" b="0" i="1" cap="none" smtClean="0">
                          <a:latin typeface="Cambria Math" panose="02040503050406030204" pitchFamily="18" charset="0"/>
                        </a:rPr>
                        <m:t> </m:t>
                      </m:r>
                      <m:nary>
                        <m:naryPr>
                          <m:chr m:val="∑"/>
                          <m:ctrlPr>
                            <a:rPr lang="en-CA" sz="2800" b="0" i="1" cap="none" smtClean="0">
                              <a:latin typeface="Cambria Math" panose="02040503050406030204" pitchFamily="18" charset="0"/>
                            </a:rPr>
                          </m:ctrlPr>
                        </m:naryPr>
                        <m:sub>
                          <m:r>
                            <m:rPr>
                              <m:brk m:alnAt="23"/>
                            </m:rPr>
                            <a:rPr lang="en-CA" sz="2800" b="0" i="1" cap="none" smtClean="0">
                              <a:latin typeface="Cambria Math" panose="02040503050406030204" pitchFamily="18" charset="0"/>
                            </a:rPr>
                            <m:t>𝑗</m:t>
                          </m:r>
                          <m:r>
                            <a:rPr lang="en-CA" sz="2800" b="0" i="1" cap="none" smtClean="0">
                              <a:latin typeface="Cambria Math" panose="02040503050406030204" pitchFamily="18" charset="0"/>
                            </a:rPr>
                            <m:t>=2</m:t>
                          </m:r>
                        </m:sub>
                        <m:sup>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𝑛</m:t>
                              </m:r>
                            </m:e>
                            <m:sub>
                              <m:r>
                                <a:rPr lang="en-CA" sz="2800" i="1" cap="none">
                                  <a:latin typeface="Cambria Math" panose="02040503050406030204" pitchFamily="18" charset="0"/>
                                </a:rPr>
                                <m:t>𝑖</m:t>
                              </m:r>
                            </m:sub>
                          </m:sSub>
                        </m:sup>
                        <m:e>
                          <m:r>
                            <a:rPr lang="en-CA" sz="2800" b="0" i="1" cap="none" smtClean="0">
                              <a:latin typeface="Cambria Math" panose="02040503050406030204" pitchFamily="18" charset="0"/>
                            </a:rPr>
                            <m:t>[</m:t>
                          </m:r>
                        </m:e>
                      </m:nary>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𝑌</m:t>
                          </m:r>
                        </m:e>
                        <m:sub>
                          <m:r>
                            <a:rPr lang="en-CA" sz="2800" i="1" cap="none">
                              <a:latin typeface="Cambria Math" panose="02040503050406030204" pitchFamily="18" charset="0"/>
                            </a:rPr>
                            <m:t>𝑖𝑗</m:t>
                          </m:r>
                        </m:sub>
                      </m:sSub>
                      <m:r>
                        <a:rPr lang="en-CA" sz="2800" b="0" i="1" cap="none" smtClean="0">
                          <a:latin typeface="Cambria Math" panose="02040503050406030204" pitchFamily="18" charset="0"/>
                        </a:rPr>
                        <m:t>−</m:t>
                      </m:r>
                      <m:acc>
                        <m:accPr>
                          <m:chr m:val="̂"/>
                          <m:ctrlPr>
                            <a:rPr lang="en-CA" sz="2800" b="0" i="1" cap="none" smtClean="0">
                              <a:latin typeface="Cambria Math" panose="02040503050406030204" pitchFamily="18" charset="0"/>
                            </a:rPr>
                          </m:ctrlPr>
                        </m:accPr>
                        <m:e>
                          <m:r>
                            <a:rPr lang="en-CA" sz="2800" b="0" i="1" cap="none" smtClean="0">
                              <a:latin typeface="Cambria Math" panose="02040503050406030204" pitchFamily="18" charset="0"/>
                              <a:ea typeface="Cambria Math" panose="02040503050406030204" pitchFamily="18" charset="0"/>
                            </a:rPr>
                            <m:t>𝜇</m:t>
                          </m:r>
                        </m:e>
                      </m:acc>
                      <m:d>
                        <m:dPr>
                          <m:ctrlPr>
                            <a:rPr lang="en-CA" sz="2800" b="0" i="1" cap="none" smtClean="0">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e>
                      </m:d>
                      <m:sSub>
                        <m:sSubPr>
                          <m:ctrlPr>
                            <a:rPr lang="pt-BR" sz="2800" i="1" cap="none">
                              <a:latin typeface="Cambria Math" panose="02040503050406030204" pitchFamily="18" charset="0"/>
                            </a:rPr>
                          </m:ctrlPr>
                        </m:sSubPr>
                        <m:e>
                          <m:acc>
                            <m:accPr>
                              <m:chr m:val="̂"/>
                              <m:ctrlPr>
                                <a:rPr lang="pt-BR" sz="2800" i="1" cap="none">
                                  <a:latin typeface="Cambria Math" panose="02040503050406030204" pitchFamily="18" charset="0"/>
                                </a:rPr>
                              </m:ctrlPr>
                            </m:accPr>
                            <m:e>
                              <m:r>
                                <m:rPr>
                                  <m:sty m:val="p"/>
                                </m:rPr>
                                <a:rPr lang="el-GR" sz="2800" i="1" cap="none">
                                  <a:latin typeface="Cambria Math" panose="02040503050406030204" pitchFamily="18" charset="0"/>
                                </a:rPr>
                                <m:t>ϕ</m:t>
                              </m:r>
                            </m:e>
                          </m:acc>
                        </m:e>
                        <m:sub>
                          <m:r>
                            <a:rPr lang="en-CA" sz="2800" i="1" cap="none">
                              <a:latin typeface="Cambria Math" panose="02040503050406030204" pitchFamily="18" charset="0"/>
                              <a:ea typeface="Cambria Math" panose="02040503050406030204" pitchFamily="18" charset="0"/>
                            </a:rPr>
                            <m:t>𝑘</m:t>
                          </m:r>
                        </m:sub>
                      </m:sSub>
                      <m:d>
                        <m:dPr>
                          <m:ctrlPr>
                            <a:rPr lang="en-CA" sz="2800" i="1" cap="none">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e>
                      </m:d>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r>
                            <a:rPr lang="en-CA" sz="2800" b="0" i="1" cap="none" smtClean="0">
                              <a:latin typeface="Cambria Math" panose="02040503050406030204" pitchFamily="18" charset="0"/>
                            </a:rPr>
                            <m:t>−1</m:t>
                          </m:r>
                        </m:sub>
                      </m:sSub>
                      <m:r>
                        <a:rPr lang="en-CA" sz="2800" b="0" i="1" cap="none" smtClean="0">
                          <a:latin typeface="Cambria Math" panose="02040503050406030204" pitchFamily="18" charset="0"/>
                        </a:rPr>
                        <m:t>]</m:t>
                      </m:r>
                    </m:oMath>
                  </m:oMathPara>
                </a14:m>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1058" t="-337"/>
                </a:stretch>
              </a:blipFill>
            </p:spPr>
            <p:txBody>
              <a:bodyPr/>
              <a:lstStyle/>
              <a:p>
                <a:r>
                  <a:rPr lang="en-CA">
                    <a:noFill/>
                  </a:rPr>
                  <a:t> </a:t>
                </a:r>
              </a:p>
            </p:txBody>
          </p:sp>
        </mc:Fallback>
      </mc:AlternateContent>
    </p:spTree>
    <p:extLst>
      <p:ext uri="{BB962C8B-B14F-4D97-AF65-F5344CB8AC3E}">
        <p14:creationId xmlns:p14="http://schemas.microsoft.com/office/powerpoint/2010/main" val="32513484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Number of eigenfunctions </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In this paper, the number of </a:t>
                </a:r>
                <a:r>
                  <a:rPr lang="en-CA" sz="2800" cap="none" dirty="0" err="1" smtClean="0">
                    <a:latin typeface="Times New Roman" panose="02020603050405020304" pitchFamily="18" charset="0"/>
                  </a:rPr>
                  <a:t>eigenfunctions</a:t>
                </a:r>
                <a:r>
                  <a:rPr lang="en-CA" sz="2800" cap="none" dirty="0" smtClean="0">
                    <a:latin typeface="Times New Roman" panose="02020603050405020304" pitchFamily="18" charset="0"/>
                  </a:rPr>
                  <a:t> </a:t>
                </a:r>
                <a:r>
                  <a:rPr lang="en-CA" sz="2800" cap="none" dirty="0" smtClean="0">
                    <a:latin typeface="Times New Roman" panose="02020603050405020304" pitchFamily="18" charset="0"/>
                  </a:rPr>
                  <a:t>(K) </a:t>
                </a:r>
                <a:r>
                  <a:rPr lang="en-CA" sz="2800" cap="none" dirty="0" smtClean="0">
                    <a:latin typeface="Times New Roman" panose="02020603050405020304" pitchFamily="18" charset="0"/>
                  </a:rPr>
                  <a:t>is selected using the </a:t>
                </a:r>
                <a:r>
                  <a:rPr lang="en-CA" sz="2800" cap="none" dirty="0" err="1" smtClean="0">
                    <a:latin typeface="Times New Roman" panose="02020603050405020304" pitchFamily="18" charset="0"/>
                  </a:rPr>
                  <a:t>Alkaike</a:t>
                </a:r>
                <a:r>
                  <a:rPr lang="en-CA" sz="2800" cap="none" dirty="0" smtClean="0">
                    <a:latin typeface="Times New Roman" panose="02020603050405020304" pitchFamily="18" charset="0"/>
                  </a:rPr>
                  <a:t> Information Criterion (AIC) type of criterion proposed by Yao et al. (2005) </a:t>
                </a:r>
              </a:p>
              <a:p>
                <a:pPr marL="0" indent="0">
                  <a:buNone/>
                </a:pPr>
                <a14:m>
                  <m:oMathPara xmlns:m="http://schemas.openxmlformats.org/officeDocument/2006/math">
                    <m:oMathParaPr>
                      <m:jc m:val="centerGroup"/>
                    </m:oMathParaPr>
                    <m:oMath xmlns:m="http://schemas.openxmlformats.org/officeDocument/2006/math">
                      <m:r>
                        <a:rPr lang="en-CA" sz="2800" b="0" i="1" cap="none" smtClean="0">
                          <a:latin typeface="Cambria Math" panose="02040503050406030204" pitchFamily="18" charset="0"/>
                        </a:rPr>
                        <m:t>𝐴𝐼𝐶</m:t>
                      </m:r>
                      <m:d>
                        <m:dPr>
                          <m:ctrlPr>
                            <a:rPr lang="en-CA" sz="2800" b="0" i="1" cap="none" smtClean="0">
                              <a:latin typeface="Cambria Math" panose="02040503050406030204" pitchFamily="18" charset="0"/>
                            </a:rPr>
                          </m:ctrlPr>
                        </m:dPr>
                        <m:e>
                          <m:r>
                            <a:rPr lang="en-CA" sz="2800" b="0" i="1" cap="none" smtClean="0">
                              <a:latin typeface="Cambria Math" panose="02040503050406030204" pitchFamily="18" charset="0"/>
                            </a:rPr>
                            <m:t>𝐾</m:t>
                          </m:r>
                        </m:e>
                      </m:d>
                      <m:r>
                        <a:rPr lang="en-CA" sz="2800" b="0" i="1" cap="none" smtClean="0">
                          <a:latin typeface="Cambria Math" panose="02040503050406030204" pitchFamily="18" charset="0"/>
                        </a:rPr>
                        <m:t> </m:t>
                      </m:r>
                      <m:r>
                        <a:rPr lang="en-CA" sz="2800" b="0" i="1" cap="none" smtClean="0">
                          <a:latin typeface="Cambria Math" panose="02040503050406030204" pitchFamily="18" charset="0"/>
                          <a:ea typeface="Cambria Math" panose="02040503050406030204" pitchFamily="18" charset="0"/>
                        </a:rPr>
                        <m:t>∝</m:t>
                      </m:r>
                      <m:r>
                        <a:rPr lang="en-CA" sz="2800" b="0" i="1" cap="none" smtClean="0">
                          <a:latin typeface="Cambria Math" panose="02040503050406030204" pitchFamily="18" charset="0"/>
                          <a:ea typeface="Cambria Math" panose="02040503050406030204" pitchFamily="18" charset="0"/>
                        </a:rPr>
                        <m:t>𝑞</m:t>
                      </m:r>
                      <m:d>
                        <m:dPr>
                          <m:ctrlPr>
                            <a:rPr lang="en-CA" sz="2800" b="0" i="1" cap="none" smtClean="0">
                              <a:latin typeface="Cambria Math" panose="02040503050406030204" pitchFamily="18" charset="0"/>
                              <a:ea typeface="Cambria Math" panose="02040503050406030204" pitchFamily="18" charset="0"/>
                            </a:rPr>
                          </m:ctrlPr>
                        </m:dPr>
                        <m:e>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𝑌</m:t>
                              </m:r>
                            </m:e>
                            <m:sub>
                              <m:r>
                                <a:rPr lang="en-CA" sz="2800" i="1" cap="none">
                                  <a:latin typeface="Cambria Math" panose="02040503050406030204" pitchFamily="18" charset="0"/>
                                </a:rPr>
                                <m:t>𝑖</m:t>
                              </m:r>
                            </m:sub>
                          </m:sSub>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acc>
                                <m:accPr>
                                  <m:chr m:val="̂"/>
                                  <m:ctrlPr>
                                    <a:rPr lang="pt-BR" sz="2800" b="0" i="1" cap="none" smtClean="0">
                                      <a:latin typeface="Cambria Math" panose="02040503050406030204" pitchFamily="18" charset="0"/>
                                    </a:rPr>
                                  </m:ctrlPr>
                                </m:accPr>
                                <m:e>
                                  <m:r>
                                    <a:rPr lang="pt-BR" sz="2800" i="1" cap="none">
                                      <a:latin typeface="Cambria Math" panose="02040503050406030204" pitchFamily="18" charset="0"/>
                                      <a:ea typeface="Cambria Math" panose="02040503050406030204" pitchFamily="18" charset="0"/>
                                    </a:rPr>
                                    <m:t>𝜇</m:t>
                                  </m:r>
                                </m:e>
                              </m:acc>
                            </m:e>
                            <m:sub>
                              <m:r>
                                <a:rPr lang="en-CA" sz="2800" i="1" cap="none">
                                  <a:latin typeface="Cambria Math" panose="02040503050406030204" pitchFamily="18" charset="0"/>
                                </a:rPr>
                                <m:t>𝑖</m:t>
                              </m:r>
                            </m:sub>
                          </m:sSub>
                          <m:r>
                            <a:rPr lang="en-CA" sz="2800" b="0" i="1" cap="none" smtClean="0">
                              <a:latin typeface="Cambria Math" panose="02040503050406030204" pitchFamily="18" charset="0"/>
                            </a:rPr>
                            <m:t>, </m:t>
                          </m:r>
                          <m:sSub>
                            <m:sSubPr>
                              <m:ctrlPr>
                                <a:rPr lang="pt-BR" sz="2800" i="1" cap="none">
                                  <a:latin typeface="Cambria Math" panose="02040503050406030204" pitchFamily="18" charset="0"/>
                                </a:rPr>
                              </m:ctrlPr>
                            </m:sSubPr>
                            <m:e>
                              <m:acc>
                                <m:accPr>
                                  <m:chr m:val="̂"/>
                                  <m:ctrlPr>
                                    <a:rPr lang="pt-BR" sz="2800" i="1" cap="none">
                                      <a:latin typeface="Cambria Math" panose="02040503050406030204" pitchFamily="18" charset="0"/>
                                    </a:rPr>
                                  </m:ctrlPr>
                                </m:accPr>
                                <m:e>
                                  <m:r>
                                    <m:rPr>
                                      <m:sty m:val="p"/>
                                    </m:rPr>
                                    <a:rPr lang="el-GR" sz="2800" i="1" cap="none">
                                      <a:latin typeface="Cambria Math" panose="02040503050406030204" pitchFamily="18" charset="0"/>
                                    </a:rPr>
                                    <m:t>ξ</m:t>
                                  </m:r>
                                </m:e>
                              </m:acc>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acc>
                                <m:accPr>
                                  <m:chr m:val="̂"/>
                                  <m:ctrlPr>
                                    <a:rPr lang="pt-BR" sz="2800" i="1" cap="none">
                                      <a:latin typeface="Cambria Math" panose="02040503050406030204" pitchFamily="18" charset="0"/>
                                    </a:rPr>
                                  </m:ctrlPr>
                                </m:accPr>
                                <m:e>
                                  <m:r>
                                    <m:rPr>
                                      <m:sty m:val="p"/>
                                    </m:rPr>
                                    <a:rPr lang="el-GR" sz="2800" i="1" cap="none">
                                      <a:latin typeface="Cambria Math" panose="02040503050406030204" pitchFamily="18" charset="0"/>
                                    </a:rPr>
                                    <m:t>ϕ</m:t>
                                  </m:r>
                                </m:e>
                              </m:acc>
                            </m:e>
                            <m:sub>
                              <m:r>
                                <a:rPr lang="en-CA" sz="2800" b="0" i="1" cap="none" smtClean="0">
                                  <a:latin typeface="Cambria Math" panose="02040503050406030204" pitchFamily="18" charset="0"/>
                                </a:rPr>
                                <m:t>𝑖</m:t>
                              </m:r>
                              <m:r>
                                <a:rPr lang="en-CA" sz="2800" i="1" cap="none">
                                  <a:latin typeface="Cambria Math" panose="02040503050406030204" pitchFamily="18" charset="0"/>
                                  <a:ea typeface="Cambria Math" panose="02040503050406030204" pitchFamily="18" charset="0"/>
                                </a:rPr>
                                <m:t>𝑘</m:t>
                              </m:r>
                            </m:sub>
                          </m:sSub>
                          <m:r>
                            <a:rPr lang="en-CA" sz="2800" b="0" i="1" cap="none" smtClean="0">
                              <a:latin typeface="Cambria Math" panose="02040503050406030204" pitchFamily="18" charset="0"/>
                              <a:ea typeface="Cambria Math" panose="02040503050406030204" pitchFamily="18" charset="0"/>
                            </a:rPr>
                            <m:t>,</m:t>
                          </m:r>
                          <m:sSup>
                            <m:sSupPr>
                              <m:ctrlPr>
                                <a:rPr lang="en-CA" sz="2800" i="1" cap="none">
                                  <a:latin typeface="Cambria Math" panose="02040503050406030204" pitchFamily="18" charset="0"/>
                                </a:rPr>
                              </m:ctrlPr>
                            </m:sSup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𝜎</m:t>
                                  </m:r>
                                </m:e>
                              </m:acc>
                            </m:e>
                            <m:sup>
                              <m:r>
                                <a:rPr lang="en-CA" sz="2800" i="1" cap="none">
                                  <a:latin typeface="Cambria Math" panose="02040503050406030204" pitchFamily="18" charset="0"/>
                                </a:rPr>
                                <m:t>2</m:t>
                              </m:r>
                            </m:sup>
                          </m:sSup>
                          <m:d>
                            <m:dPr>
                              <m:ctrlPr>
                                <a:rPr lang="en-CA" sz="2800" i="1" cap="none">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e>
                          </m:d>
                        </m:e>
                      </m:d>
                      <m:r>
                        <a:rPr lang="en-CA" sz="2800" b="0" i="1" cap="none" smtClean="0">
                          <a:latin typeface="Cambria Math" panose="02040503050406030204" pitchFamily="18" charset="0"/>
                          <a:ea typeface="Cambria Math" panose="02040503050406030204" pitchFamily="18" charset="0"/>
                        </a:rPr>
                        <m:t>+</m:t>
                      </m:r>
                      <m:r>
                        <a:rPr lang="en-CA" sz="2800" b="0" i="1" cap="none" smtClean="0">
                          <a:latin typeface="Cambria Math" panose="02040503050406030204" pitchFamily="18" charset="0"/>
                          <a:ea typeface="Cambria Math" panose="02040503050406030204" pitchFamily="18" charset="0"/>
                        </a:rPr>
                        <m:t>𝐾</m:t>
                      </m:r>
                    </m:oMath>
                  </m:oMathPara>
                </a14:m>
                <a:endParaRPr lang="en-CA" sz="2800" b="0" cap="none" dirty="0" smtClean="0">
                  <a:latin typeface="Times New Roman" panose="02020603050405020304" pitchFamily="18" charset="0"/>
                  <a:ea typeface="Cambria Math" panose="02040503050406030204" pitchFamily="18" charset="0"/>
                </a:endParaRPr>
              </a:p>
              <a:p>
                <a:r>
                  <a:rPr lang="en-CA" sz="2800" cap="none" dirty="0" smtClean="0">
                    <a:latin typeface="Times New Roman" panose="02020603050405020304" pitchFamily="18" charset="0"/>
                    <a:ea typeface="Cambria Math" panose="02040503050406030204" pitchFamily="18" charset="0"/>
                  </a:rPr>
                  <a:t>Under normality assumption of the errors, </a:t>
                </a:r>
                <a:r>
                  <a:rPr lang="en-CA" sz="2800" cap="none" dirty="0" smtClean="0">
                    <a:latin typeface="Times New Roman" panose="02020603050405020304" pitchFamily="18" charset="0"/>
                    <a:ea typeface="Cambria Math" panose="02040503050406030204" pitchFamily="18" charset="0"/>
                  </a:rPr>
                  <a:t>K </a:t>
                </a:r>
                <a:r>
                  <a:rPr lang="en-CA" sz="2800" cap="none" dirty="0" smtClean="0">
                    <a:latin typeface="Times New Roman" panose="02020603050405020304" pitchFamily="18" charset="0"/>
                    <a:ea typeface="Cambria Math" panose="02040503050406030204" pitchFamily="18" charset="0"/>
                  </a:rPr>
                  <a:t>is chosen by minimizing the above expression where the terms that does not depend on </a:t>
                </a:r>
                <a:r>
                  <a:rPr lang="en-CA" sz="2800" cap="none" dirty="0" smtClean="0">
                    <a:latin typeface="Times New Roman" panose="02020603050405020304" pitchFamily="18" charset="0"/>
                    <a:ea typeface="Cambria Math" panose="02040503050406030204" pitchFamily="18" charset="0"/>
                  </a:rPr>
                  <a:t>K </a:t>
                </a:r>
                <a:r>
                  <a:rPr lang="en-CA" sz="2800" cap="none" dirty="0" smtClean="0">
                    <a:latin typeface="Times New Roman" panose="02020603050405020304" pitchFamily="18" charset="0"/>
                    <a:ea typeface="Cambria Math" panose="02040503050406030204" pitchFamily="18" charset="0"/>
                  </a:rPr>
                  <a:t>are eliminated</a:t>
                </a:r>
                <a:endParaRPr lang="en-CA" sz="2800" b="0" cap="none" dirty="0" smtClean="0">
                  <a:latin typeface="Times New Roman" panose="02020603050405020304" pitchFamily="18" charset="0"/>
                  <a:ea typeface="Cambria Math" panose="02040503050406030204" pitchFamily="18" charset="0"/>
                </a:endParaRPr>
              </a:p>
              <a:p>
                <a:endParaRPr lang="en-CA" sz="2800" cap="none" dirty="0" smtClean="0">
                  <a:latin typeface="Times New Roman" panose="02020603050405020304" pitchFamily="18" charset="0"/>
                </a:endParaRPr>
              </a:p>
              <a:p>
                <a:pPr marL="0" indent="0">
                  <a:buNone/>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1058" t="-337" r="-1529"/>
                </a:stretch>
              </a:blipFill>
            </p:spPr>
            <p:txBody>
              <a:bodyPr/>
              <a:lstStyle/>
              <a:p>
                <a:r>
                  <a:rPr lang="en-CA">
                    <a:noFill/>
                  </a:rPr>
                  <a:t> </a:t>
                </a:r>
              </a:p>
            </p:txBody>
          </p:sp>
        </mc:Fallback>
      </mc:AlternateContent>
    </p:spTree>
    <p:extLst>
      <p:ext uri="{BB962C8B-B14F-4D97-AF65-F5344CB8AC3E}">
        <p14:creationId xmlns:p14="http://schemas.microsoft.com/office/powerpoint/2010/main" val="36363214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Iterative Penalized Spline (IPS)</a:t>
            </a:r>
            <a:endParaRPr lang="en-CA" sz="5400" i="1" cap="none" dirty="0"/>
          </a:p>
        </p:txBody>
      </p:sp>
    </p:spTree>
    <p:extLst>
      <p:ext uri="{BB962C8B-B14F-4D97-AF65-F5344CB8AC3E}">
        <p14:creationId xmlns:p14="http://schemas.microsoft.com/office/powerpoint/2010/main" val="21167316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Why IPS procedure?</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Using penalized spline models for estimating the mean function allows easy incorporation of covariates </a:t>
            </a:r>
          </a:p>
          <a:p>
            <a:r>
              <a:rPr lang="en-CA" sz="2800" cap="none" dirty="0" smtClean="0">
                <a:latin typeface="Times New Roman" panose="02020603050405020304" pitchFamily="18" charset="0"/>
              </a:rPr>
              <a:t>A naive use of penalized splines will not lead to optimal estimates when within-subject correlation exists</a:t>
            </a:r>
          </a:p>
          <a:p>
            <a:r>
              <a:rPr lang="en-CA" sz="2800" cap="none" dirty="0" smtClean="0">
                <a:latin typeface="Times New Roman" panose="02020603050405020304" pitchFamily="18" charset="0"/>
              </a:rPr>
              <a:t>Also allows a theoretical study of the asymptotic properties of penalized spline methods as an extension of independent data</a:t>
            </a:r>
          </a:p>
          <a:p>
            <a:endParaRPr lang="en-CA" sz="2800" cap="none" dirty="0" smtClean="0">
              <a:latin typeface="Times New Roman" panose="02020603050405020304" pitchFamily="18" charset="0"/>
            </a:endParaRPr>
          </a:p>
          <a:p>
            <a:pPr marL="0" indent="0">
              <a:buNone/>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p:spTree>
    <p:extLst>
      <p:ext uri="{BB962C8B-B14F-4D97-AF65-F5344CB8AC3E}">
        <p14:creationId xmlns:p14="http://schemas.microsoft.com/office/powerpoint/2010/main" val="14302557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The actual procedure (1)</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59494" y="1060704"/>
                <a:ext cx="10363826" cy="5431536"/>
              </a:xfrm>
            </p:spPr>
            <p:txBody>
              <a:bodyPr>
                <a:normAutofit fontScale="92500" lnSpcReduction="20000"/>
              </a:bodyPr>
              <a:lstStyle/>
              <a:p>
                <a:r>
                  <a:rPr lang="en-CA" sz="2800" cap="none" dirty="0" smtClean="0">
                    <a:latin typeface="Times New Roman" panose="02020603050405020304" pitchFamily="18" charset="0"/>
                  </a:rPr>
                  <a:t>Starts by some initial estimate </a:t>
                </a:r>
                <a14:m>
                  <m:oMath xmlns:m="http://schemas.openxmlformats.org/officeDocument/2006/math">
                    <m:sSup>
                      <m:sSupPr>
                        <m:ctrlPr>
                          <a:rPr lang="en-CA" sz="2800" i="1" cap="none">
                            <a:latin typeface="Cambria Math" panose="02040503050406030204" pitchFamily="18" charset="0"/>
                          </a:rPr>
                        </m:ctrlPr>
                      </m:sSup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𝜇</m:t>
                            </m:r>
                          </m:e>
                        </m:acc>
                      </m:e>
                      <m:sup>
                        <m:r>
                          <a:rPr lang="en-CA" sz="2800" i="1" cap="none">
                            <a:latin typeface="Cambria Math" panose="02040503050406030204" pitchFamily="18" charset="0"/>
                          </a:rPr>
                          <m:t>(0)</m:t>
                        </m:r>
                      </m:sup>
                    </m:sSup>
                  </m:oMath>
                </a14:m>
                <a:r>
                  <a:rPr lang="en-CA" sz="2800" cap="none" dirty="0" smtClean="0">
                    <a:latin typeface="Times New Roman" panose="02020603050405020304" pitchFamily="18" charset="0"/>
                  </a:rPr>
                  <a:t> of the mean function (</a:t>
                </a:r>
                <a14:m>
                  <m:oMath xmlns:m="http://schemas.openxmlformats.org/officeDocument/2006/math">
                    <m:sSup>
                      <m:sSupPr>
                        <m:ctrlPr>
                          <a:rPr lang="en-CA" sz="2800" i="1" cap="none">
                            <a:latin typeface="Cambria Math" panose="02040503050406030204" pitchFamily="18" charset="0"/>
                          </a:rPr>
                        </m:ctrlPr>
                      </m:sSup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𝜇</m:t>
                            </m:r>
                          </m:e>
                        </m:acc>
                      </m:e>
                      <m:sup>
                        <m:r>
                          <a:rPr lang="en-CA" sz="2800" i="1" cap="none">
                            <a:latin typeface="Cambria Math" panose="02040503050406030204" pitchFamily="18" charset="0"/>
                          </a:rPr>
                          <m:t>(0)</m:t>
                        </m:r>
                      </m:sup>
                    </m:sSup>
                  </m:oMath>
                </a14:m>
                <a:r>
                  <a:rPr lang="en-CA" sz="2800" cap="none" dirty="0" smtClean="0">
                    <a:latin typeface="Times New Roman" panose="02020603050405020304" pitchFamily="18" charset="0"/>
                  </a:rPr>
                  <a:t> can either be estimated using the standard penalized spline model or local polynomial smoothing)</a:t>
                </a:r>
              </a:p>
              <a:p>
                <a:r>
                  <a:rPr lang="en-CA" sz="2800" cap="none" dirty="0" smtClean="0">
                    <a:latin typeface="Times New Roman" panose="02020603050405020304" pitchFamily="18" charset="0"/>
                  </a:rPr>
                  <a:t>Convergence is reached if the relative integrated squared difference (RISD)  based on some pre specified tolerance level </a:t>
                </a:r>
                <a:r>
                  <a:rPr lang="el-GR" sz="2800" cap="none" dirty="0" smtClean="0">
                    <a:latin typeface="Times New Roman" panose="02020603050405020304" pitchFamily="18" charset="0"/>
                  </a:rPr>
                  <a:t>ϵ</a:t>
                </a:r>
                <a:endParaRPr lang="en-CA" sz="2800" cap="none" dirty="0" smtClean="0">
                  <a:latin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CA" sz="2800" b="0" i="1" cap="none" smtClean="0">
                          <a:latin typeface="Cambria Math" panose="02040503050406030204" pitchFamily="18" charset="0"/>
                        </a:rPr>
                        <m:t>𝑅𝐼𝑆𝐷</m:t>
                      </m:r>
                      <m:d>
                        <m:dPr>
                          <m:ctrlPr>
                            <a:rPr lang="en-CA" sz="2800" b="0" i="1" cap="none" smtClean="0">
                              <a:latin typeface="Cambria Math" panose="02040503050406030204" pitchFamily="18" charset="0"/>
                            </a:rPr>
                          </m:ctrlPr>
                        </m:dPr>
                        <m:e>
                          <m:sSup>
                            <m:sSupPr>
                              <m:ctrlPr>
                                <a:rPr lang="en-CA" sz="2800" i="1" cap="none">
                                  <a:latin typeface="Cambria Math" panose="02040503050406030204" pitchFamily="18" charset="0"/>
                                </a:rPr>
                              </m:ctrlPr>
                            </m:sSup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𝜇</m:t>
                                  </m:r>
                                </m:e>
                              </m:acc>
                            </m:e>
                            <m:sup>
                              <m:d>
                                <m:dPr>
                                  <m:ctrlPr>
                                    <a:rPr lang="en-CA" sz="2800" i="1" cap="none">
                                      <a:latin typeface="Cambria Math" panose="02040503050406030204" pitchFamily="18" charset="0"/>
                                    </a:rPr>
                                  </m:ctrlPr>
                                </m:dPr>
                                <m:e>
                                  <m:r>
                                    <a:rPr lang="en-CA" sz="2800" i="1" cap="none">
                                      <a:latin typeface="Cambria Math" panose="02040503050406030204" pitchFamily="18" charset="0"/>
                                    </a:rPr>
                                    <m:t>𝑙</m:t>
                                  </m:r>
                                </m:e>
                              </m:d>
                            </m:sup>
                          </m:sSup>
                          <m:r>
                            <a:rPr lang="en-CA" sz="2800" b="0" i="1" cap="none" smtClean="0">
                              <a:latin typeface="Cambria Math" panose="02040503050406030204" pitchFamily="18" charset="0"/>
                            </a:rPr>
                            <m:t>,</m:t>
                          </m:r>
                          <m:sSup>
                            <m:sSupPr>
                              <m:ctrlPr>
                                <a:rPr lang="en-CA" sz="2800" i="1" cap="none">
                                  <a:latin typeface="Cambria Math" panose="02040503050406030204" pitchFamily="18" charset="0"/>
                                </a:rPr>
                              </m:ctrlPr>
                            </m:sSup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𝜇</m:t>
                                  </m:r>
                                </m:e>
                              </m:acc>
                            </m:e>
                            <m:sup>
                              <m:d>
                                <m:dPr>
                                  <m:ctrlPr>
                                    <a:rPr lang="en-CA" sz="2800" i="1" cap="none">
                                      <a:latin typeface="Cambria Math" panose="02040503050406030204" pitchFamily="18" charset="0"/>
                                    </a:rPr>
                                  </m:ctrlPr>
                                </m:dPr>
                                <m:e>
                                  <m:r>
                                    <a:rPr lang="en-CA" sz="2800" i="1" cap="none">
                                      <a:latin typeface="Cambria Math" panose="02040503050406030204" pitchFamily="18" charset="0"/>
                                    </a:rPr>
                                    <m:t>𝑙</m:t>
                                  </m:r>
                                  <m:r>
                                    <a:rPr lang="en-CA" sz="2800" i="1" cap="none">
                                      <a:latin typeface="Cambria Math" panose="02040503050406030204" pitchFamily="18" charset="0"/>
                                    </a:rPr>
                                    <m:t>+1</m:t>
                                  </m:r>
                                </m:e>
                              </m:d>
                            </m:sup>
                          </m:sSup>
                        </m:e>
                      </m:d>
                      <m:r>
                        <a:rPr lang="en-CA" sz="2800" b="0" i="1" cap="none" smtClean="0">
                          <a:latin typeface="Cambria Math" panose="02040503050406030204" pitchFamily="18" charset="0"/>
                        </a:rPr>
                        <m:t>= </m:t>
                      </m:r>
                      <m:f>
                        <m:fPr>
                          <m:ctrlPr>
                            <a:rPr lang="en-CA" sz="2800" i="1" cap="none" smtClean="0">
                              <a:latin typeface="Cambria Math" panose="02040503050406030204" pitchFamily="18" charset="0"/>
                            </a:rPr>
                          </m:ctrlPr>
                        </m:fPr>
                        <m:num>
                          <m:nary>
                            <m:naryPr>
                              <m:limLoc m:val="undOvr"/>
                              <m:subHide m:val="on"/>
                              <m:supHide m:val="on"/>
                              <m:ctrlPr>
                                <a:rPr lang="en-CA" sz="2800" i="1" cap="none" smtClean="0">
                                  <a:latin typeface="Cambria Math" panose="02040503050406030204" pitchFamily="18" charset="0"/>
                                </a:rPr>
                              </m:ctrlPr>
                            </m:naryPr>
                            <m:sub/>
                            <m:sup/>
                            <m:e>
                              <m:sSup>
                                <m:sSupPr>
                                  <m:ctrlPr>
                                    <a:rPr lang="en-CA" sz="2800" i="1" cap="none" smtClean="0">
                                      <a:latin typeface="Cambria Math" panose="02040503050406030204" pitchFamily="18" charset="0"/>
                                    </a:rPr>
                                  </m:ctrlPr>
                                </m:sSupPr>
                                <m:e>
                                  <m:r>
                                    <a:rPr lang="en-CA" sz="2800" i="1" cap="none">
                                      <a:latin typeface="Cambria Math" panose="02040503050406030204" pitchFamily="18" charset="0"/>
                                    </a:rPr>
                                    <m:t>[</m:t>
                                  </m:r>
                                  <m:sSup>
                                    <m:sSupPr>
                                      <m:ctrlPr>
                                        <a:rPr lang="en-CA" sz="2800" i="1" cap="none">
                                          <a:latin typeface="Cambria Math" panose="02040503050406030204" pitchFamily="18" charset="0"/>
                                        </a:rPr>
                                      </m:ctrlPr>
                                    </m:sSup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𝜇</m:t>
                                          </m:r>
                                        </m:e>
                                      </m:acc>
                                    </m:e>
                                    <m:sup>
                                      <m:d>
                                        <m:dPr>
                                          <m:ctrlPr>
                                            <a:rPr lang="en-CA" sz="2800" i="1" cap="none">
                                              <a:latin typeface="Cambria Math" panose="02040503050406030204" pitchFamily="18" charset="0"/>
                                            </a:rPr>
                                          </m:ctrlPr>
                                        </m:dPr>
                                        <m:e>
                                          <m:r>
                                            <a:rPr lang="en-CA" sz="2800" i="1" cap="none">
                                              <a:latin typeface="Cambria Math" panose="02040503050406030204" pitchFamily="18" charset="0"/>
                                            </a:rPr>
                                            <m:t>𝑙</m:t>
                                          </m:r>
                                          <m:r>
                                            <a:rPr lang="en-CA" sz="2800" i="1" cap="none">
                                              <a:latin typeface="Cambria Math" panose="02040503050406030204" pitchFamily="18" charset="0"/>
                                            </a:rPr>
                                            <m:t>+1</m:t>
                                          </m:r>
                                        </m:e>
                                      </m:d>
                                    </m:sup>
                                  </m:sSup>
                                  <m:r>
                                    <a:rPr lang="en-CA" sz="2800" i="1" cap="none">
                                      <a:latin typeface="Cambria Math" panose="02040503050406030204" pitchFamily="18" charset="0"/>
                                    </a:rPr>
                                    <m:t>−</m:t>
                                  </m:r>
                                  <m:sSup>
                                    <m:sSupPr>
                                      <m:ctrlPr>
                                        <a:rPr lang="en-CA" sz="2800" i="1" cap="none">
                                          <a:latin typeface="Cambria Math" panose="02040503050406030204" pitchFamily="18" charset="0"/>
                                        </a:rPr>
                                      </m:ctrlPr>
                                    </m:sSup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𝜇</m:t>
                                          </m:r>
                                        </m:e>
                                      </m:acc>
                                    </m:e>
                                    <m:sup>
                                      <m:d>
                                        <m:dPr>
                                          <m:ctrlPr>
                                            <a:rPr lang="en-CA" sz="2800" i="1" cap="none">
                                              <a:latin typeface="Cambria Math" panose="02040503050406030204" pitchFamily="18" charset="0"/>
                                            </a:rPr>
                                          </m:ctrlPr>
                                        </m:dPr>
                                        <m:e>
                                          <m:r>
                                            <a:rPr lang="en-CA" sz="2800" i="1" cap="none">
                                              <a:latin typeface="Cambria Math" panose="02040503050406030204" pitchFamily="18" charset="0"/>
                                            </a:rPr>
                                            <m:t>𝑙</m:t>
                                          </m:r>
                                        </m:e>
                                      </m:d>
                                    </m:sup>
                                  </m:sSup>
                                  <m:r>
                                    <a:rPr lang="en-CA" sz="2800" i="1" cap="none">
                                      <a:latin typeface="Cambria Math" panose="02040503050406030204" pitchFamily="18" charset="0"/>
                                    </a:rPr>
                                    <m:t>]</m:t>
                                  </m:r>
                                </m:e>
                                <m:sup>
                                  <m:r>
                                    <a:rPr lang="en-CA" sz="2800" b="0" i="1" cap="none" smtClean="0">
                                      <a:latin typeface="Cambria Math" panose="02040503050406030204" pitchFamily="18" charset="0"/>
                                    </a:rPr>
                                    <m:t>2</m:t>
                                  </m:r>
                                </m:sup>
                              </m:sSup>
                              <m:r>
                                <a:rPr lang="en-CA" sz="2800" b="0" i="1" cap="none" smtClean="0">
                                  <a:latin typeface="Cambria Math" panose="02040503050406030204" pitchFamily="18" charset="0"/>
                                </a:rPr>
                                <m:t>𝑑𝑡</m:t>
                              </m:r>
                            </m:e>
                          </m:nary>
                        </m:num>
                        <m:den>
                          <m:nary>
                            <m:naryPr>
                              <m:limLoc m:val="undOvr"/>
                              <m:subHide m:val="on"/>
                              <m:supHide m:val="on"/>
                              <m:ctrlPr>
                                <a:rPr lang="en-CA" sz="2800" i="1" cap="none">
                                  <a:latin typeface="Cambria Math" panose="02040503050406030204" pitchFamily="18" charset="0"/>
                                </a:rPr>
                              </m:ctrlPr>
                            </m:naryPr>
                            <m:sub/>
                            <m:sup/>
                            <m:e>
                              <m:sSup>
                                <m:sSupPr>
                                  <m:ctrlPr>
                                    <a:rPr lang="en-CA" sz="2800" i="1" cap="none">
                                      <a:latin typeface="Cambria Math" panose="02040503050406030204" pitchFamily="18" charset="0"/>
                                    </a:rPr>
                                  </m:ctrlPr>
                                </m:sSupPr>
                                <m:e>
                                  <m:r>
                                    <a:rPr lang="en-CA" sz="2800" i="1" cap="none">
                                      <a:latin typeface="Cambria Math" panose="02040503050406030204" pitchFamily="18" charset="0"/>
                                    </a:rPr>
                                    <m:t>[</m:t>
                                  </m:r>
                                  <m:sSup>
                                    <m:sSupPr>
                                      <m:ctrlPr>
                                        <a:rPr lang="en-CA" sz="2800" i="1" cap="none">
                                          <a:latin typeface="Cambria Math" panose="02040503050406030204" pitchFamily="18" charset="0"/>
                                        </a:rPr>
                                      </m:ctrlPr>
                                    </m:sSup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𝜇</m:t>
                                          </m:r>
                                        </m:e>
                                      </m:acc>
                                    </m:e>
                                    <m:sup>
                                      <m:d>
                                        <m:dPr>
                                          <m:ctrlPr>
                                            <a:rPr lang="en-CA" sz="2800" i="1" cap="none">
                                              <a:latin typeface="Cambria Math" panose="02040503050406030204" pitchFamily="18" charset="0"/>
                                            </a:rPr>
                                          </m:ctrlPr>
                                        </m:dPr>
                                        <m:e>
                                          <m:r>
                                            <a:rPr lang="en-CA" sz="2800" i="1" cap="none">
                                              <a:latin typeface="Cambria Math" panose="02040503050406030204" pitchFamily="18" charset="0"/>
                                            </a:rPr>
                                            <m:t>𝑙</m:t>
                                          </m:r>
                                        </m:e>
                                      </m:d>
                                    </m:sup>
                                  </m:sSup>
                                  <m:r>
                                    <a:rPr lang="en-CA" sz="2800" i="1" cap="none">
                                      <a:latin typeface="Cambria Math" panose="02040503050406030204" pitchFamily="18" charset="0"/>
                                    </a:rPr>
                                    <m:t>]</m:t>
                                  </m:r>
                                </m:e>
                                <m:sup>
                                  <m:r>
                                    <a:rPr lang="en-CA" sz="2800" i="1" cap="none">
                                      <a:latin typeface="Cambria Math" panose="02040503050406030204" pitchFamily="18" charset="0"/>
                                    </a:rPr>
                                    <m:t>2</m:t>
                                  </m:r>
                                </m:sup>
                              </m:sSup>
                              <m:r>
                                <a:rPr lang="en-CA" sz="2800" i="1" cap="none">
                                  <a:latin typeface="Cambria Math" panose="02040503050406030204" pitchFamily="18" charset="0"/>
                                </a:rPr>
                                <m:t>𝑑𝑡</m:t>
                              </m:r>
                            </m:e>
                          </m:nary>
                        </m:den>
                      </m:f>
                      <m:r>
                        <a:rPr lang="en-CA" sz="2800" i="1" cap="none" smtClean="0">
                          <a:latin typeface="Cambria Math" panose="02040503050406030204" pitchFamily="18" charset="0"/>
                          <a:ea typeface="Cambria Math" panose="02040503050406030204" pitchFamily="18" charset="0"/>
                        </a:rPr>
                        <m:t>&lt;</m:t>
                      </m:r>
                      <m:r>
                        <m:rPr>
                          <m:nor/>
                        </m:rPr>
                        <a:rPr lang="el-GR" sz="2800" cap="none" dirty="0">
                          <a:latin typeface="Times New Roman" panose="02020603050405020304" pitchFamily="18" charset="0"/>
                        </a:rPr>
                        <m:t>ϵ</m:t>
                      </m:r>
                    </m:oMath>
                  </m:oMathPara>
                </a14:m>
                <a:endParaRPr lang="en-CA" sz="2800" cap="none" dirty="0" smtClean="0">
                  <a:latin typeface="Times New Roman" panose="02020603050405020304" pitchFamily="18" charset="0"/>
                </a:endParaRPr>
              </a:p>
              <a:p>
                <a:r>
                  <a:rPr lang="en-CA" sz="2800" cap="none" dirty="0" smtClean="0">
                    <a:latin typeface="Times New Roman" panose="02020603050405020304" pitchFamily="18" charset="0"/>
                  </a:rPr>
                  <a:t>Define the theoretical working data as follows:</a:t>
                </a:r>
              </a:p>
              <a:p>
                <a:pPr marL="0" indent="0">
                  <a:buNone/>
                </a:pPr>
                <a14:m>
                  <m:oMathPara xmlns:m="http://schemas.openxmlformats.org/officeDocument/2006/math">
                    <m:oMathParaPr>
                      <m:jc m:val="centerGroup"/>
                    </m:oMathParaPr>
                    <m:oMath xmlns:m="http://schemas.openxmlformats.org/officeDocument/2006/math">
                      <m:sSup>
                        <m:sSupPr>
                          <m:ctrlPr>
                            <a:rPr lang="en-CA" sz="2800" i="1" cap="none" smtClean="0">
                              <a:latin typeface="Cambria Math" panose="02040503050406030204" pitchFamily="18" charset="0"/>
                            </a:rPr>
                          </m:ctrlPr>
                        </m:sSup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𝑌</m:t>
                              </m:r>
                            </m:e>
                            <m:sub>
                              <m:r>
                                <a:rPr lang="en-CA" sz="2800" i="1" cap="none">
                                  <a:latin typeface="Cambria Math" panose="02040503050406030204" pitchFamily="18" charset="0"/>
                                </a:rPr>
                                <m:t>𝑖𝑗</m:t>
                              </m:r>
                            </m:sub>
                          </m:sSub>
                        </m:e>
                        <m:sup>
                          <m:r>
                            <a:rPr lang="en-CA" sz="2800" b="0" i="1" cap="none" smtClean="0">
                              <a:latin typeface="Cambria Math" panose="02040503050406030204" pitchFamily="18" charset="0"/>
                            </a:rPr>
                            <m:t>∗</m:t>
                          </m:r>
                        </m:sup>
                      </m:sSup>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𝑌</m:t>
                          </m:r>
                        </m:e>
                        <m:sub>
                          <m:r>
                            <a:rPr lang="en-CA" sz="2800" i="1" cap="none">
                              <a:latin typeface="Cambria Math" panose="02040503050406030204" pitchFamily="18" charset="0"/>
                            </a:rPr>
                            <m:t>𝑖𝑗</m:t>
                          </m:r>
                        </m:sub>
                      </m:sSub>
                      <m:r>
                        <a:rPr lang="en-CA" sz="2800" b="0" i="1" cap="none" smtClean="0">
                          <a:latin typeface="Cambria Math" panose="02040503050406030204" pitchFamily="18" charset="0"/>
                        </a:rPr>
                        <m:t>−</m:t>
                      </m:r>
                      <m:nary>
                        <m:naryPr>
                          <m:chr m:val="∑"/>
                          <m:ctrlPr>
                            <a:rPr lang="en-CA" sz="2800" b="0" i="1" cap="none" smtClean="0">
                              <a:latin typeface="Cambria Math" panose="02040503050406030204" pitchFamily="18" charset="0"/>
                            </a:rPr>
                          </m:ctrlPr>
                        </m:naryPr>
                        <m:sub>
                          <m:r>
                            <m:rPr>
                              <m:brk m:alnAt="23"/>
                            </m:rPr>
                            <a:rPr lang="en-CA" sz="2800" b="0" i="1" cap="none" smtClean="0">
                              <a:latin typeface="Cambria Math" panose="02040503050406030204" pitchFamily="18" charset="0"/>
                            </a:rPr>
                            <m:t>𝑖</m:t>
                          </m:r>
                          <m:r>
                            <a:rPr lang="en-CA" sz="2800" b="0" i="1" cap="none" smtClean="0">
                              <a:latin typeface="Cambria Math" panose="02040503050406030204" pitchFamily="18" charset="0"/>
                            </a:rPr>
                            <m:t>=1</m:t>
                          </m:r>
                        </m:sub>
                        <m:sup>
                          <m:r>
                            <a:rPr lang="en-CA" sz="2800" b="0" i="1" cap="none" smtClean="0">
                              <a:latin typeface="Cambria Math" panose="02040503050406030204" pitchFamily="18" charset="0"/>
                              <a:ea typeface="Cambria Math" panose="02040503050406030204" pitchFamily="18" charset="0"/>
                            </a:rPr>
                            <m:t>∞</m:t>
                          </m:r>
                        </m:sup>
                        <m:e>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ξ</m:t>
                              </m:r>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ϕ</m:t>
                              </m:r>
                            </m:e>
                            <m:sub>
                              <m:r>
                                <a:rPr lang="en-CA" sz="2800" i="1" cap="none">
                                  <a:latin typeface="Cambria Math" panose="02040503050406030204" pitchFamily="18" charset="0"/>
                                  <a:ea typeface="Cambria Math" panose="02040503050406030204" pitchFamily="18" charset="0"/>
                                </a:rPr>
                                <m:t>𝑘</m:t>
                              </m:r>
                            </m:sub>
                          </m:sSub>
                          <m:d>
                            <m:dPr>
                              <m:ctrlPr>
                                <a:rPr lang="en-CA" sz="2800" i="1" cap="none">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e>
                          </m:d>
                        </m:e>
                      </m:nary>
                    </m:oMath>
                  </m:oMathPara>
                </a14:m>
                <a:endParaRPr lang="en-CA" sz="2800" cap="none" dirty="0" smtClean="0">
                  <a:latin typeface="Times New Roman" panose="02020603050405020304" pitchFamily="18" charset="0"/>
                </a:endParaRPr>
              </a:p>
              <a:p>
                <a:pPr marL="0" indent="0">
                  <a:buNone/>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882" t="-673" r="-1705"/>
                </a:stretch>
              </a:blipFill>
            </p:spPr>
            <p:txBody>
              <a:bodyPr/>
              <a:lstStyle/>
              <a:p>
                <a:r>
                  <a:rPr lang="en-CA">
                    <a:noFill/>
                  </a:rPr>
                  <a:t> </a:t>
                </a:r>
              </a:p>
            </p:txBody>
          </p:sp>
        </mc:Fallback>
      </mc:AlternateContent>
    </p:spTree>
    <p:extLst>
      <p:ext uri="{BB962C8B-B14F-4D97-AF65-F5344CB8AC3E}">
        <p14:creationId xmlns:p14="http://schemas.microsoft.com/office/powerpoint/2010/main" val="1816942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Data and Model</a:t>
            </a:r>
            <a:endParaRPr lang="en-CA" sz="5400" i="1" cap="none" dirty="0"/>
          </a:p>
        </p:txBody>
      </p:sp>
    </p:spTree>
    <p:extLst>
      <p:ext uri="{BB962C8B-B14F-4D97-AF65-F5344CB8AC3E}">
        <p14:creationId xmlns:p14="http://schemas.microsoft.com/office/powerpoint/2010/main" val="2957567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19" y="0"/>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The actual procedure (2)</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584590" y="445121"/>
                <a:ext cx="11147162" cy="6163056"/>
              </a:xfrm>
            </p:spPr>
            <p:txBody>
              <a:bodyPr>
                <a:normAutofit fontScale="25000" lnSpcReduction="20000"/>
              </a:bodyPr>
              <a:lstStyle/>
              <a:p>
                <a:pPr marL="0" indent="0">
                  <a:buNone/>
                </a:pPr>
                <a:endParaRPr lang="en-CA" sz="6400" cap="none" dirty="0" smtClean="0">
                  <a:latin typeface="Times New Roman" panose="02020603050405020304" pitchFamily="18" charset="0"/>
                  <a:cs typeface="Times New Roman" panose="02020603050405020304" pitchFamily="18" charset="0"/>
                </a:endParaRPr>
              </a:p>
              <a:p>
                <a:pPr marL="0" indent="0">
                  <a:buNone/>
                </a:pPr>
                <a:r>
                  <a:rPr lang="en-CA" sz="8000" cap="none" dirty="0" smtClean="0">
                    <a:latin typeface="Times New Roman" panose="02020603050405020304" pitchFamily="18" charset="0"/>
                    <a:cs typeface="Times New Roman" panose="02020603050405020304" pitchFamily="18" charset="0"/>
                  </a:rPr>
                  <a:t>While (RISD </a:t>
                </a:r>
                <a14:m>
                  <m:oMath xmlns:m="http://schemas.openxmlformats.org/officeDocument/2006/math">
                    <m:r>
                      <a:rPr lang="en-CA" sz="8000" b="0" i="1" cap="none" smtClean="0">
                        <a:latin typeface="Cambria Math" panose="02040503050406030204" pitchFamily="18" charset="0"/>
                        <a:ea typeface="Cambria Math" panose="02040503050406030204" pitchFamily="18" charset="0"/>
                      </a:rPr>
                      <m:t>&gt;</m:t>
                    </m:r>
                    <m:r>
                      <m:rPr>
                        <m:nor/>
                      </m:rPr>
                      <a:rPr lang="el-GR" sz="8000" cap="none" dirty="0">
                        <a:latin typeface="Times New Roman" panose="02020603050405020304" pitchFamily="18" charset="0"/>
                        <a:cs typeface="Times New Roman" panose="02020603050405020304" pitchFamily="18" charset="0"/>
                      </a:rPr>
                      <m:t>ϵ</m:t>
                    </m:r>
                    <m:r>
                      <m:rPr>
                        <m:nor/>
                      </m:rPr>
                      <a:rPr lang="en-CA" sz="8000" b="0" i="0" cap="none" dirty="0" smtClean="0">
                        <a:latin typeface="Times New Roman" panose="02020603050405020304" pitchFamily="18" charset="0"/>
                        <a:cs typeface="Times New Roman" panose="02020603050405020304" pitchFamily="18" charset="0"/>
                      </a:rPr>
                      <m:t>)</m:t>
                    </m:r>
                  </m:oMath>
                </a14:m>
                <a:r>
                  <a:rPr lang="en-CA" sz="8000" cap="none" dirty="0" smtClean="0">
                    <a:latin typeface="Times New Roman" panose="02020603050405020304" pitchFamily="18" charset="0"/>
                    <a:cs typeface="Times New Roman" panose="02020603050405020304" pitchFamily="18" charset="0"/>
                  </a:rPr>
                  <a:t> {</a:t>
                </a:r>
              </a:p>
              <a:p>
                <a:pPr marL="0" indent="0">
                  <a:buNone/>
                </a:pP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𝜇</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r>
                      <a:rPr lang="en-CA" sz="8000" b="0" i="1" cap="none" smtClean="0">
                        <a:latin typeface="Cambria Math" panose="02040503050406030204" pitchFamily="18" charset="0"/>
                      </a:rPr>
                      <m:t>→</m:t>
                    </m:r>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b="0" i="1" cap="none" smtClean="0">
                                <a:latin typeface="Cambria Math" panose="02040503050406030204" pitchFamily="18" charset="0"/>
                                <a:ea typeface="Cambria Math" panose="02040503050406030204" pitchFamily="18" charset="0"/>
                              </a:rPr>
                              <m:t>𝐺</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oMath>
                </a14:m>
                <a:r>
                  <a:rPr lang="en-CA" sz="8000" cap="none" dirty="0" smtClean="0">
                    <a:latin typeface="Times New Roman" panose="02020603050405020304" pitchFamily="18" charset="0"/>
                    <a:cs typeface="Times New Roman" panose="02020603050405020304" pitchFamily="18" charset="0"/>
                  </a:rPr>
                  <a:t> #the empirical variances at the diagonal are omitted due to contamination of residual variance</a:t>
                </a:r>
              </a:p>
              <a:p>
                <a:pPr marL="0" indent="0">
                  <a:buNone/>
                </a:pP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𝐺</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r>
                      <a:rPr lang="en-CA" sz="8000" b="0" i="1" cap="none">
                        <a:latin typeface="Cambria Math" panose="02040503050406030204" pitchFamily="18" charset="0"/>
                      </a:rPr>
                      <m:t> </m:t>
                    </m:r>
                    <m:r>
                      <a:rPr lang="en-CA" sz="8000" b="0" i="1" cap="none" smtClean="0">
                        <a:latin typeface="Cambria Math" panose="02040503050406030204" pitchFamily="18" charset="0"/>
                      </a:rPr>
                      <m:t>→</m:t>
                    </m:r>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m:rPr>
                                    <m:sty m:val="p"/>
                                  </m:rPr>
                                  <a:rPr lang="el-GR" sz="8000" i="1" cap="none">
                                    <a:latin typeface="Cambria Math" panose="02040503050406030204" pitchFamily="18" charset="0"/>
                                  </a:rPr>
                                  <m:t>λ</m:t>
                                </m:r>
                              </m:e>
                            </m:acc>
                          </m:e>
                          <m:sub>
                            <m:r>
                              <a:rPr lang="en-CA" sz="8000" i="1" cap="none">
                                <a:latin typeface="Cambria Math" panose="02040503050406030204" pitchFamily="18" charset="0"/>
                              </a:rPr>
                              <m:t>𝑘</m:t>
                            </m:r>
                          </m:sub>
                        </m:sSub>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oMath>
                </a14:m>
                <a:r>
                  <a:rPr lang="en-CA" sz="8000" cap="none"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m:rPr>
                                    <m:sty m:val="p"/>
                                  </m:rPr>
                                  <a:rPr lang="el-GR" sz="8000" i="1" cap="none">
                                    <a:latin typeface="Cambria Math" panose="02040503050406030204" pitchFamily="18" charset="0"/>
                                  </a:rPr>
                                  <m:t>ϕ</m:t>
                                </m:r>
                              </m:e>
                            </m:acc>
                          </m:e>
                          <m:sub>
                            <m:r>
                              <a:rPr lang="en-CA" sz="8000" i="1" cap="none">
                                <a:latin typeface="Cambria Math" panose="02040503050406030204" pitchFamily="18" charset="0"/>
                              </a:rPr>
                              <m:t>𝑘</m:t>
                            </m:r>
                          </m:sub>
                        </m:sSub>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oMath>
                </a14:m>
                <a:r>
                  <a:rPr lang="en-CA" sz="8000" cap="none" dirty="0">
                    <a:latin typeface="Times New Roman" panose="02020603050405020304" pitchFamily="18" charset="0"/>
                    <a:cs typeface="Times New Roman" panose="02020603050405020304" pitchFamily="18" charset="0"/>
                  </a:rPr>
                  <a:t>	</a:t>
                </a:r>
                <a:endParaRPr lang="en-CA" sz="8000" cap="none" dirty="0" smtClean="0">
                  <a:latin typeface="Times New Roman" panose="02020603050405020304" pitchFamily="18" charset="0"/>
                  <a:cs typeface="Times New Roman" panose="02020603050405020304" pitchFamily="18" charset="0"/>
                </a:endParaRPr>
              </a:p>
              <a:p>
                <a:pPr marL="0" indent="0">
                  <a:buNone/>
                </a:pP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𝐺</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r>
                      <a:rPr lang="en-CA" sz="8000" b="0" i="1" cap="none" smtClean="0">
                        <a:latin typeface="Cambria Math" panose="02040503050406030204" pitchFamily="18" charset="0"/>
                      </a:rPr>
                      <m:t> →</m:t>
                    </m:r>
                    <m:sSup>
                      <m:sSupPr>
                        <m:ctrlPr>
                          <a:rPr lang="en-CA" sz="8000" i="1" cap="none">
                            <a:latin typeface="Cambria Math" panose="02040503050406030204" pitchFamily="18" charset="0"/>
                          </a:rPr>
                        </m:ctrlPr>
                      </m:sSupPr>
                      <m:e>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𝜎</m:t>
                                </m:r>
                              </m:e>
                            </m:acc>
                          </m:e>
                          <m:sup>
                            <m:r>
                              <a:rPr lang="en-CA" sz="8000" i="1" cap="none">
                                <a:latin typeface="Cambria Math" panose="02040503050406030204" pitchFamily="18" charset="0"/>
                              </a:rPr>
                              <m:t>2</m:t>
                            </m:r>
                          </m:sup>
                        </m:sSup>
                        <m:d>
                          <m:dPr>
                            <m:ctrlPr>
                              <a:rPr lang="en-CA" sz="8000" i="1" cap="none">
                                <a:latin typeface="Cambria Math" panose="02040503050406030204" pitchFamily="18" charset="0"/>
                              </a:rPr>
                            </m:ctrlPr>
                          </m:dPr>
                          <m:e>
                            <m:r>
                              <a:rPr lang="en-CA" sz="8000" i="1" cap="none">
                                <a:latin typeface="Cambria Math" panose="02040503050406030204" pitchFamily="18" charset="0"/>
                              </a:rPr>
                              <m:t>𝑡</m:t>
                            </m:r>
                          </m:e>
                        </m:d>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oMath>
                </a14:m>
                <a:r>
                  <a:rPr lang="en-CA" sz="8000" cap="none" dirty="0" smtClean="0">
                    <a:latin typeface="Times New Roman" panose="02020603050405020304" pitchFamily="18" charset="0"/>
                    <a:cs typeface="Times New Roman" panose="02020603050405020304" pitchFamily="18" charset="0"/>
                  </a:rPr>
                  <a:t> #by using the </a:t>
                </a:r>
                <a:r>
                  <a:rPr lang="en-CA" sz="8000" cap="none" dirty="0">
                    <a:latin typeface="Times New Roman" panose="02020603050405020304" pitchFamily="18" charset="0"/>
                    <a:cs typeface="Times New Roman" panose="02020603050405020304" pitchFamily="18" charset="0"/>
                  </a:rPr>
                  <a:t>empirical variances at the diagonal </a:t>
                </a:r>
                <a:r>
                  <a:rPr lang="en-CA" sz="8000" cap="none" dirty="0" smtClean="0">
                    <a:latin typeface="Times New Roman" panose="02020603050405020304" pitchFamily="18" charset="0"/>
                    <a:cs typeface="Times New Roman" panose="02020603050405020304" pitchFamily="18" charset="0"/>
                  </a:rPr>
                  <a:t>of the covariance surface</a:t>
                </a:r>
              </a:p>
              <a:p>
                <a:pPr marL="0" indent="0">
                  <a:buNone/>
                </a:pP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r>
                          <a:rPr lang="en-CA" sz="8000" b="0" i="1" cap="none" smtClean="0">
                            <a:latin typeface="Cambria Math" panose="02040503050406030204" pitchFamily="18" charset="0"/>
                          </a:rPr>
                          <m:t>(</m:t>
                        </m:r>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𝜇</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oMath>
                </a14:m>
                <a:r>
                  <a:rPr lang="en-CA" sz="8000" cap="none" dirty="0" smtClean="0">
                    <a:latin typeface="Times New Roman" panose="02020603050405020304" pitchFamily="18" charset="0"/>
                    <a:cs typeface="Times New Roman" panose="02020603050405020304" pitchFamily="18" charset="0"/>
                  </a:rPr>
                  <a:t>,</a:t>
                </a: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m:rPr>
                                    <m:sty m:val="p"/>
                                  </m:rPr>
                                  <a:rPr lang="el-GR" sz="8000" i="1" cap="none">
                                    <a:latin typeface="Cambria Math" panose="02040503050406030204" pitchFamily="18" charset="0"/>
                                  </a:rPr>
                                  <m:t>ϕ</m:t>
                                </m:r>
                              </m:e>
                            </m:acc>
                          </m:e>
                          <m:sub>
                            <m:r>
                              <a:rPr lang="en-CA" sz="8000" i="1" cap="none">
                                <a:latin typeface="Cambria Math" panose="02040503050406030204" pitchFamily="18" charset="0"/>
                              </a:rPr>
                              <m:t>𝑘</m:t>
                            </m:r>
                          </m:sub>
                        </m:sSub>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r>
                      <a:rPr lang="en-CA" sz="8000" b="0" i="1" cap="none" smtClean="0">
                        <a:latin typeface="Cambria Math" panose="02040503050406030204" pitchFamily="18" charset="0"/>
                      </a:rPr>
                      <m:t>)→ </m:t>
                    </m:r>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m:rPr>
                                    <m:sty m:val="p"/>
                                  </m:rPr>
                                  <a:rPr lang="el-GR" sz="8000" i="1" cap="none">
                                    <a:latin typeface="Cambria Math" panose="02040503050406030204" pitchFamily="18" charset="0"/>
                                  </a:rPr>
                                  <m:t>ξ</m:t>
                                </m:r>
                              </m:e>
                            </m:acc>
                          </m:e>
                          <m:sub>
                            <m:r>
                              <a:rPr lang="en-CA" sz="8000" i="1" cap="none">
                                <a:latin typeface="Cambria Math" panose="02040503050406030204" pitchFamily="18" charset="0"/>
                              </a:rPr>
                              <m:t>𝑖𝑘</m:t>
                            </m:r>
                            <m:r>
                              <a:rPr lang="en-CA" sz="8000" i="1" cap="none">
                                <a:latin typeface="Cambria Math" panose="02040503050406030204" pitchFamily="18" charset="0"/>
                              </a:rPr>
                              <m:t> </m:t>
                            </m:r>
                          </m:sub>
                        </m:sSub>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oMath>
                </a14:m>
                <a:endParaRPr lang="en-CA" sz="8000" cap="none" dirty="0" smtClean="0">
                  <a:latin typeface="Times New Roman" panose="02020603050405020304" pitchFamily="18" charset="0"/>
                  <a:cs typeface="Times New Roman" panose="02020603050405020304" pitchFamily="18" charset="0"/>
                </a:endParaRPr>
              </a:p>
              <a:p>
                <a:pPr marL="0" indent="0">
                  <a:buNone/>
                </a:pP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d>
                      <m:dPr>
                        <m:ctrlPr>
                          <a:rPr lang="en-CA" sz="8000" i="1" cap="none" smtClean="0">
                            <a:latin typeface="Cambria Math" panose="02040503050406030204" pitchFamily="18" charset="0"/>
                            <a:ea typeface="Cambria Math" panose="02040503050406030204" pitchFamily="18" charset="0"/>
                          </a:rPr>
                        </m:ctrlPr>
                      </m:dPr>
                      <m:e>
                        <m:sSub>
                          <m:sSubPr>
                            <m:ctrlPr>
                              <a:rPr lang="pt-BR" sz="8000" i="1" cap="none" smtClean="0">
                                <a:latin typeface="Cambria Math" panose="02040503050406030204" pitchFamily="18" charset="0"/>
                              </a:rPr>
                            </m:ctrlPr>
                          </m:sSubPr>
                          <m:e>
                            <m:r>
                              <a:rPr lang="en-CA" sz="8000" b="0" i="1" cap="none" smtClean="0">
                                <a:latin typeface="Cambria Math" panose="02040503050406030204" pitchFamily="18" charset="0"/>
                              </a:rPr>
                              <m:t>𝐾</m:t>
                            </m:r>
                            <m:r>
                              <a:rPr lang="en-CA" sz="8000" b="0" i="1" cap="none" smtClean="0">
                                <a:latin typeface="Cambria Math" panose="02040503050406030204" pitchFamily="18" charset="0"/>
                              </a:rPr>
                              <m:t>,</m:t>
                            </m:r>
                            <m:r>
                              <a:rPr lang="en-CA" sz="8000" i="1" cap="none">
                                <a:latin typeface="Cambria Math" panose="02040503050406030204" pitchFamily="18" charset="0"/>
                              </a:rPr>
                              <m:t>𝑌</m:t>
                            </m:r>
                          </m:e>
                          <m:sub>
                            <m:r>
                              <a:rPr lang="en-CA" sz="8000" i="1" cap="none">
                                <a:latin typeface="Cambria Math" panose="02040503050406030204" pitchFamily="18" charset="0"/>
                              </a:rPr>
                              <m:t>𝑖</m:t>
                            </m:r>
                          </m:sub>
                        </m:sSub>
                        <m:r>
                          <a:rPr lang="en-CA" sz="8000" i="1" cap="none">
                            <a:latin typeface="Cambria Math" panose="02040503050406030204" pitchFamily="18" charset="0"/>
                          </a:rPr>
                          <m:t>,</m:t>
                        </m:r>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𝜇</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r>
                          <a:rPr lang="en-CA" sz="8000" i="1" cap="none">
                            <a:latin typeface="Cambria Math" panose="02040503050406030204" pitchFamily="18" charset="0"/>
                          </a:rPr>
                          <m:t>,</m:t>
                        </m:r>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m:rPr>
                                        <m:sty m:val="p"/>
                                      </m:rPr>
                                      <a:rPr lang="el-GR" sz="8000" i="1" cap="none">
                                        <a:latin typeface="Cambria Math" panose="02040503050406030204" pitchFamily="18" charset="0"/>
                                      </a:rPr>
                                      <m:t>ξ</m:t>
                                    </m:r>
                                  </m:e>
                                </m:acc>
                              </m:e>
                              <m:sub>
                                <m:r>
                                  <a:rPr lang="en-CA" sz="8000" i="1" cap="none">
                                    <a:latin typeface="Cambria Math" panose="02040503050406030204" pitchFamily="18" charset="0"/>
                                  </a:rPr>
                                  <m:t>𝑖𝑘</m:t>
                                </m:r>
                                <m:r>
                                  <a:rPr lang="en-CA" sz="8000" i="1" cap="none">
                                    <a:latin typeface="Cambria Math" panose="02040503050406030204" pitchFamily="18" charset="0"/>
                                  </a:rPr>
                                  <m:t> </m:t>
                                </m:r>
                              </m:sub>
                            </m:sSub>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r>
                          <a:rPr lang="en-CA" sz="8000" i="1" cap="none">
                            <a:latin typeface="Cambria Math" panose="02040503050406030204" pitchFamily="18" charset="0"/>
                          </a:rPr>
                          <m:t>,</m:t>
                        </m:r>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m:rPr>
                                        <m:sty m:val="p"/>
                                      </m:rPr>
                                      <a:rPr lang="el-GR" sz="8000" i="1" cap="none">
                                        <a:latin typeface="Cambria Math" panose="02040503050406030204" pitchFamily="18" charset="0"/>
                                      </a:rPr>
                                      <m:t>ϕ</m:t>
                                    </m:r>
                                  </m:e>
                                </m:acc>
                              </m:e>
                              <m:sub>
                                <m:r>
                                  <a:rPr lang="en-CA" sz="8000" i="1" cap="none">
                                    <a:latin typeface="Cambria Math" panose="02040503050406030204" pitchFamily="18" charset="0"/>
                                  </a:rPr>
                                  <m:t>𝑘</m:t>
                                </m:r>
                              </m:sub>
                            </m:sSub>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r>
                          <m:rPr>
                            <m:nor/>
                          </m:rPr>
                          <a:rPr lang="en-CA" sz="8000" cap="none" dirty="0">
                            <a:latin typeface="Times New Roman" panose="02020603050405020304" pitchFamily="18" charset="0"/>
                            <a:cs typeface="Times New Roman" panose="02020603050405020304" pitchFamily="18" charset="0"/>
                          </a:rPr>
                          <m:t>	</m:t>
                        </m:r>
                        <m:r>
                          <a:rPr lang="en-CA" sz="8000" i="1" cap="none">
                            <a:latin typeface="Cambria Math" panose="02040503050406030204" pitchFamily="18" charset="0"/>
                            <a:ea typeface="Cambria Math" panose="02040503050406030204" pitchFamily="18" charset="0"/>
                          </a:rPr>
                          <m:t>,</m:t>
                        </m:r>
                        <m:sSup>
                          <m:sSupPr>
                            <m:ctrlPr>
                              <a:rPr lang="en-CA" sz="8000" i="1" cap="none">
                                <a:latin typeface="Cambria Math" panose="02040503050406030204" pitchFamily="18" charset="0"/>
                              </a:rPr>
                            </m:ctrlPr>
                          </m:sSupPr>
                          <m:e>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𝜎</m:t>
                                    </m:r>
                                  </m:e>
                                </m:acc>
                              </m:e>
                              <m:sup>
                                <m:r>
                                  <a:rPr lang="en-CA" sz="8000" i="1" cap="none">
                                    <a:latin typeface="Cambria Math" panose="02040503050406030204" pitchFamily="18" charset="0"/>
                                  </a:rPr>
                                  <m:t>2</m:t>
                                </m:r>
                              </m:sup>
                            </m:sSup>
                            <m:d>
                              <m:dPr>
                                <m:ctrlPr>
                                  <a:rPr lang="en-CA" sz="8000" i="1" cap="none">
                                    <a:latin typeface="Cambria Math" panose="02040503050406030204" pitchFamily="18" charset="0"/>
                                  </a:rPr>
                                </m:ctrlPr>
                              </m:dPr>
                              <m:e>
                                <m:sSub>
                                  <m:sSubPr>
                                    <m:ctrlPr>
                                      <a:rPr lang="pt-BR" sz="8000" i="1" cap="none">
                                        <a:latin typeface="Cambria Math" panose="02040503050406030204" pitchFamily="18" charset="0"/>
                                      </a:rPr>
                                    </m:ctrlPr>
                                  </m:sSubPr>
                                  <m:e>
                                    <m:r>
                                      <a:rPr lang="en-CA" sz="8000" i="1" cap="none">
                                        <a:latin typeface="Cambria Math" panose="02040503050406030204" pitchFamily="18" charset="0"/>
                                      </a:rPr>
                                      <m:t>𝑡</m:t>
                                    </m:r>
                                  </m:e>
                                  <m:sub>
                                    <m:r>
                                      <a:rPr lang="en-CA" sz="8000" i="1" cap="none">
                                        <a:latin typeface="Cambria Math" panose="02040503050406030204" pitchFamily="18" charset="0"/>
                                      </a:rPr>
                                      <m:t>𝑖𝑗</m:t>
                                    </m:r>
                                  </m:sub>
                                </m:sSub>
                              </m:e>
                            </m:d>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e>
                    </m:d>
                    <m:r>
                      <a:rPr lang="en-CA" sz="8000" b="0" i="1" cap="none" smtClean="0">
                        <a:latin typeface="Cambria Math" panose="02040503050406030204" pitchFamily="18" charset="0"/>
                        <a:ea typeface="Cambria Math" panose="02040503050406030204" pitchFamily="18" charset="0"/>
                      </a:rPr>
                      <m:t>→</m:t>
                    </m:r>
                    <m:sSup>
                      <m:sSupPr>
                        <m:ctrlPr>
                          <a:rPr lang="en-CA" sz="8000" i="1" cap="none">
                            <a:latin typeface="Cambria Math" panose="02040503050406030204" pitchFamily="18" charset="0"/>
                          </a:rPr>
                        </m:ctrlPr>
                      </m:sSupPr>
                      <m:e>
                        <m:r>
                          <a:rPr lang="en-CA" sz="8000" b="0" i="1" cap="none" smtClean="0">
                            <a:latin typeface="Cambria Math" panose="02040503050406030204" pitchFamily="18" charset="0"/>
                          </a:rPr>
                          <m:t>𝐾</m:t>
                        </m:r>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oMath>
                </a14:m>
                <a:r>
                  <a:rPr lang="en-CA" sz="8000" cap="none" dirty="0" smtClean="0">
                    <a:latin typeface="Times New Roman" panose="02020603050405020304" pitchFamily="18" charset="0"/>
                    <a:cs typeface="Times New Roman" panose="02020603050405020304" pitchFamily="18" charset="0"/>
                  </a:rPr>
                  <a:t> #choose number of eigenfunctions using AIC</a:t>
                </a:r>
              </a:p>
              <a:p>
                <a:pPr marL="0" indent="0">
                  <a:buNone/>
                </a:pP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8000" i="1" cap="none">
                            <a:latin typeface="Cambria Math" panose="02040503050406030204" pitchFamily="18" charset="0"/>
                          </a:rPr>
                        </m:ctrlPr>
                      </m:sSubPr>
                      <m:e>
                        <m:r>
                          <a:rPr lang="en-CA" sz="8000" i="1" cap="none">
                            <a:latin typeface="Cambria Math" panose="02040503050406030204" pitchFamily="18" charset="0"/>
                          </a:rPr>
                          <m:t>𝑌</m:t>
                        </m:r>
                      </m:e>
                      <m:sub>
                        <m:r>
                          <a:rPr lang="en-CA" sz="8000" i="1" cap="none">
                            <a:latin typeface="Cambria Math" panose="02040503050406030204" pitchFamily="18" charset="0"/>
                          </a:rPr>
                          <m:t>𝑖𝑗</m:t>
                        </m:r>
                      </m:sub>
                    </m:sSub>
                    <m:r>
                      <a:rPr lang="en-CA" sz="8000" i="1" cap="none">
                        <a:latin typeface="Cambria Math" panose="02040503050406030204" pitchFamily="18" charset="0"/>
                      </a:rPr>
                      <m:t>−</m:t>
                    </m:r>
                    <m:nary>
                      <m:naryPr>
                        <m:chr m:val="∑"/>
                        <m:ctrlPr>
                          <a:rPr lang="en-CA" sz="8000" i="1" cap="none">
                            <a:latin typeface="Cambria Math" panose="02040503050406030204" pitchFamily="18" charset="0"/>
                          </a:rPr>
                        </m:ctrlPr>
                      </m:naryPr>
                      <m:sub>
                        <m:r>
                          <m:rPr>
                            <m:brk m:alnAt="23"/>
                          </m:rPr>
                          <a:rPr lang="en-CA" sz="8000" i="1" cap="none">
                            <a:latin typeface="Cambria Math" panose="02040503050406030204" pitchFamily="18" charset="0"/>
                          </a:rPr>
                          <m:t>𝑖</m:t>
                        </m:r>
                        <m:r>
                          <a:rPr lang="en-CA" sz="8000" i="1" cap="none">
                            <a:latin typeface="Cambria Math" panose="02040503050406030204" pitchFamily="18" charset="0"/>
                          </a:rPr>
                          <m:t>=</m:t>
                        </m:r>
                        <m:r>
                          <m:rPr>
                            <m:brk m:alnAt="23"/>
                          </m:rPr>
                          <a:rPr lang="en-CA" sz="8000" i="1" cap="none">
                            <a:latin typeface="Cambria Math" panose="02040503050406030204" pitchFamily="18" charset="0"/>
                          </a:rPr>
                          <m:t>1</m:t>
                        </m:r>
                      </m:sub>
                      <m:sup>
                        <m:sSup>
                          <m:sSupPr>
                            <m:ctrlPr>
                              <a:rPr lang="en-CA" sz="8000" i="1" cap="none">
                                <a:latin typeface="Cambria Math" panose="02040503050406030204" pitchFamily="18" charset="0"/>
                              </a:rPr>
                            </m:ctrlPr>
                          </m:sSupPr>
                          <m:e>
                            <m:r>
                              <a:rPr lang="en-CA" sz="8000" b="0" i="1" cap="none" smtClean="0">
                                <a:latin typeface="Cambria Math" panose="02040503050406030204" pitchFamily="18" charset="0"/>
                              </a:rPr>
                              <m:t>𝐾</m:t>
                            </m:r>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sup>
                      <m:e>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m:rPr>
                                        <m:sty m:val="p"/>
                                      </m:rPr>
                                      <a:rPr lang="el-GR" sz="8000" i="1" cap="none">
                                        <a:latin typeface="Cambria Math" panose="02040503050406030204" pitchFamily="18" charset="0"/>
                                      </a:rPr>
                                      <m:t>ξ</m:t>
                                    </m:r>
                                  </m:e>
                                </m:acc>
                              </m:e>
                              <m:sub>
                                <m:r>
                                  <a:rPr lang="en-CA" sz="8000" i="1" cap="none">
                                    <a:latin typeface="Cambria Math" panose="02040503050406030204" pitchFamily="18" charset="0"/>
                                  </a:rPr>
                                  <m:t>𝑖𝑘</m:t>
                                </m:r>
                                <m:r>
                                  <a:rPr lang="en-CA" sz="8000" i="1" cap="none">
                                    <a:latin typeface="Cambria Math" panose="02040503050406030204" pitchFamily="18" charset="0"/>
                                  </a:rPr>
                                  <m:t> </m:t>
                                </m:r>
                              </m:sub>
                            </m:sSub>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m:rPr>
                                        <m:sty m:val="p"/>
                                      </m:rPr>
                                      <a:rPr lang="el-GR" sz="8000" i="1" cap="none">
                                        <a:latin typeface="Cambria Math" panose="02040503050406030204" pitchFamily="18" charset="0"/>
                                      </a:rPr>
                                      <m:t>ϕ</m:t>
                                    </m:r>
                                  </m:e>
                                </m:acc>
                              </m:e>
                              <m:sub>
                                <m:r>
                                  <a:rPr lang="en-CA" sz="8000" i="1" cap="none">
                                    <a:latin typeface="Cambria Math" panose="02040503050406030204" pitchFamily="18" charset="0"/>
                                  </a:rPr>
                                  <m:t>𝑘</m:t>
                                </m:r>
                              </m:sub>
                            </m:sSub>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d>
                          <m:dPr>
                            <m:ctrlPr>
                              <a:rPr lang="en-CA" sz="8000" b="0" i="1" cap="none" smtClean="0">
                                <a:latin typeface="Cambria Math" panose="02040503050406030204" pitchFamily="18" charset="0"/>
                              </a:rPr>
                            </m:ctrlPr>
                          </m:dPr>
                          <m:e>
                            <m:sSub>
                              <m:sSubPr>
                                <m:ctrlPr>
                                  <a:rPr lang="pt-BR" sz="8000" i="1" cap="none">
                                    <a:latin typeface="Cambria Math" panose="02040503050406030204" pitchFamily="18" charset="0"/>
                                  </a:rPr>
                                </m:ctrlPr>
                              </m:sSubPr>
                              <m:e>
                                <m:r>
                                  <a:rPr lang="en-CA" sz="8000" i="1" cap="none">
                                    <a:latin typeface="Cambria Math" panose="02040503050406030204" pitchFamily="18" charset="0"/>
                                  </a:rPr>
                                  <m:t>𝑡</m:t>
                                </m:r>
                              </m:e>
                              <m:sub>
                                <m:r>
                                  <a:rPr lang="en-CA" sz="8000" i="1" cap="none">
                                    <a:latin typeface="Cambria Math" panose="02040503050406030204" pitchFamily="18" charset="0"/>
                                  </a:rPr>
                                  <m:t>𝑖𝑗</m:t>
                                </m:r>
                              </m:sub>
                            </m:sSub>
                          </m:e>
                        </m:d>
                        <m:r>
                          <a:rPr lang="en-CA" sz="8000" b="0" i="1" cap="none" smtClean="0">
                            <a:latin typeface="Cambria Math" panose="02040503050406030204" pitchFamily="18" charset="0"/>
                          </a:rPr>
                          <m:t> →</m:t>
                        </m:r>
                        <m:sSup>
                          <m:sSupPr>
                            <m:ctrlPr>
                              <a:rPr lang="en-CA" sz="8000" i="1" cap="none">
                                <a:latin typeface="Cambria Math" panose="02040503050406030204" pitchFamily="18" charset="0"/>
                              </a:rPr>
                            </m:ctrlPr>
                          </m:sSupPr>
                          <m:e>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a:rPr lang="en-CA" sz="8000" i="1" cap="none">
                                            <a:latin typeface="Cambria Math" panose="02040503050406030204" pitchFamily="18" charset="0"/>
                                          </a:rPr>
                                          <m:t>𝑌</m:t>
                                        </m:r>
                                      </m:e>
                                    </m:acc>
                                  </m:e>
                                  <m:sub>
                                    <m:r>
                                      <a:rPr lang="en-CA" sz="8000" i="1" cap="none">
                                        <a:latin typeface="Cambria Math" panose="02040503050406030204" pitchFamily="18" charset="0"/>
                                      </a:rPr>
                                      <m:t>𝑖𝑗</m:t>
                                    </m:r>
                                  </m:sub>
                                </m:sSub>
                              </m:e>
                              <m:sup>
                                <m:r>
                                  <a:rPr lang="en-CA" sz="8000" i="1" cap="none">
                                    <a:latin typeface="Cambria Math" panose="02040503050406030204" pitchFamily="18" charset="0"/>
                                  </a:rPr>
                                  <m:t>∗</m:t>
                                </m:r>
                              </m:sup>
                            </m:sSup>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e>
                    </m:nary>
                  </m:oMath>
                </a14:m>
                <a:r>
                  <a:rPr lang="en-CA" sz="8000" cap="none" dirty="0" smtClean="0">
                    <a:latin typeface="Times New Roman" panose="02020603050405020304" pitchFamily="18" charset="0"/>
                    <a:cs typeface="Times New Roman" panose="02020603050405020304" pitchFamily="18" charset="0"/>
                  </a:rPr>
                  <a:t>  </a:t>
                </a:r>
                <a:endParaRPr lang="en-CA" sz="8000" cap="none" dirty="0">
                  <a:latin typeface="Times New Roman" panose="02020603050405020304" pitchFamily="18" charset="0"/>
                  <a:cs typeface="Times New Roman" panose="02020603050405020304" pitchFamily="18" charset="0"/>
                </a:endParaRPr>
              </a:p>
              <a:p>
                <a:pPr marL="0" indent="0">
                  <a:buNone/>
                </a:pP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sSup>
                          <m:sSupPr>
                            <m:ctrlPr>
                              <a:rPr lang="en-CA" sz="8000" i="1" cap="none">
                                <a:latin typeface="Cambria Math" panose="02040503050406030204" pitchFamily="18" charset="0"/>
                              </a:rPr>
                            </m:ctrlPr>
                          </m:sSupPr>
                          <m:e>
                            <m:sSub>
                              <m:sSubPr>
                                <m:ctrlPr>
                                  <a:rPr lang="pt-BR" sz="8000" i="1" cap="none">
                                    <a:latin typeface="Cambria Math" panose="02040503050406030204" pitchFamily="18" charset="0"/>
                                  </a:rPr>
                                </m:ctrlPr>
                              </m:sSubPr>
                              <m:e>
                                <m:acc>
                                  <m:accPr>
                                    <m:chr m:val="̂"/>
                                    <m:ctrlPr>
                                      <a:rPr lang="pt-BR" sz="8000" i="1" cap="none">
                                        <a:latin typeface="Cambria Math" panose="02040503050406030204" pitchFamily="18" charset="0"/>
                                      </a:rPr>
                                    </m:ctrlPr>
                                  </m:accPr>
                                  <m:e>
                                    <m:r>
                                      <a:rPr lang="en-CA" sz="8000" i="1" cap="none">
                                        <a:latin typeface="Cambria Math" panose="02040503050406030204" pitchFamily="18" charset="0"/>
                                      </a:rPr>
                                      <m:t>𝑌</m:t>
                                    </m:r>
                                  </m:e>
                                </m:acc>
                              </m:e>
                              <m:sub>
                                <m:r>
                                  <a:rPr lang="en-CA" sz="8000" i="1" cap="none">
                                    <a:latin typeface="Cambria Math" panose="02040503050406030204" pitchFamily="18" charset="0"/>
                                  </a:rPr>
                                  <m:t>𝑖𝑗</m:t>
                                </m:r>
                              </m:sub>
                            </m:sSub>
                          </m:e>
                          <m:sup>
                            <m:r>
                              <a:rPr lang="en-CA" sz="8000" i="1" cap="none">
                                <a:latin typeface="Cambria Math" panose="02040503050406030204" pitchFamily="18" charset="0"/>
                              </a:rPr>
                              <m:t>∗</m:t>
                            </m:r>
                          </m:sup>
                        </m:sSup>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r>
                      <a:rPr lang="en-CA" sz="8000" b="0" i="0" cap="none" smtClean="0">
                        <a:latin typeface="Cambria Math" panose="02040503050406030204" pitchFamily="18" charset="0"/>
                      </a:rPr>
                      <m:t>→ </m:t>
                    </m:r>
                    <m:sSub>
                      <m:sSubPr>
                        <m:ctrlPr>
                          <a:rPr lang="pt-BR" sz="8000" i="1" cap="none">
                            <a:latin typeface="Cambria Math" panose="02040503050406030204" pitchFamily="18" charset="0"/>
                          </a:rPr>
                        </m:ctrlPr>
                      </m:sSubPr>
                      <m:e>
                        <m:r>
                          <a:rPr lang="en-CA" sz="8000" i="1" cap="none">
                            <a:latin typeface="Cambria Math" panose="02040503050406030204" pitchFamily="18" charset="0"/>
                          </a:rPr>
                          <m:t>𝑌</m:t>
                        </m:r>
                      </m:e>
                      <m:sub>
                        <m:r>
                          <a:rPr lang="en-CA" sz="8000" i="1" cap="none">
                            <a:latin typeface="Cambria Math" panose="02040503050406030204" pitchFamily="18" charset="0"/>
                          </a:rPr>
                          <m:t>𝑖𝑗</m:t>
                        </m:r>
                      </m:sub>
                    </m:sSub>
                  </m:oMath>
                </a14:m>
                <a:r>
                  <a:rPr lang="en-CA" sz="8000" cap="none" dirty="0" smtClean="0">
                    <a:latin typeface="Times New Roman" panose="02020603050405020304" pitchFamily="18" charset="0"/>
                    <a:cs typeface="Times New Roman" panose="02020603050405020304" pitchFamily="18" charset="0"/>
                  </a:rPr>
                  <a:t> #replace the real data with the estimated working data</a:t>
                </a:r>
              </a:p>
              <a:p>
                <a:pPr marL="0" indent="0">
                  <a:buNone/>
                </a:pPr>
                <a:r>
                  <a:rPr lang="en-CA" sz="8000" cap="none"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pt-BR" sz="8000" i="1" cap="none">
                            <a:latin typeface="Cambria Math" panose="02040503050406030204" pitchFamily="18" charset="0"/>
                          </a:rPr>
                        </m:ctrlPr>
                      </m:sSubPr>
                      <m:e>
                        <m:r>
                          <a:rPr lang="en-CA" sz="8000" i="1" cap="none">
                            <a:latin typeface="Cambria Math" panose="02040503050406030204" pitchFamily="18" charset="0"/>
                          </a:rPr>
                          <m:t>𝑌</m:t>
                        </m:r>
                      </m:e>
                      <m:sub>
                        <m:r>
                          <a:rPr lang="en-CA" sz="8000" i="1" cap="none">
                            <a:latin typeface="Cambria Math" panose="02040503050406030204" pitchFamily="18" charset="0"/>
                          </a:rPr>
                          <m:t>𝑖𝑗</m:t>
                        </m:r>
                      </m:sub>
                    </m:sSub>
                    <m:r>
                      <a:rPr lang="en-CA" sz="8000" b="0" i="0" cap="none" smtClean="0">
                        <a:latin typeface="Cambria Math" panose="02040503050406030204" pitchFamily="18" charset="0"/>
                      </a:rPr>
                      <m:t> →</m:t>
                    </m:r>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𝜇</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r>
                              <a:rPr lang="en-CA" sz="8000" b="0" i="1" cap="none" smtClean="0">
                                <a:latin typeface="Cambria Math" panose="02040503050406030204" pitchFamily="18" charset="0"/>
                              </a:rPr>
                              <m:t>+1</m:t>
                            </m:r>
                          </m:e>
                        </m:d>
                      </m:sup>
                    </m:sSup>
                  </m:oMath>
                </a14:m>
                <a:r>
                  <a:rPr lang="en-CA" sz="8000" cap="none" dirty="0" smtClean="0">
                    <a:latin typeface="Times New Roman" panose="02020603050405020304" pitchFamily="18" charset="0"/>
                    <a:cs typeface="Times New Roman" panose="02020603050405020304" pitchFamily="18" charset="0"/>
                  </a:rPr>
                  <a:t> #updated mean function</a:t>
                </a:r>
              </a:p>
              <a:p>
                <a:pPr marL="0" indent="0">
                  <a:buNone/>
                </a:pPr>
                <a:r>
                  <a:rPr lang="en-CA" sz="8000" cap="none"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𝜇</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e>
                        </m:d>
                      </m:sup>
                    </m:sSup>
                  </m:oMath>
                </a14:m>
                <a:r>
                  <a:rPr lang="en-CA" sz="8000" cap="none" dirty="0" smtClean="0">
                    <a:latin typeface="Times New Roman" panose="02020603050405020304" pitchFamily="18" charset="0"/>
                    <a:cs typeface="Times New Roman" panose="02020603050405020304" pitchFamily="18" charset="0"/>
                  </a:rPr>
                  <a:t>,</a:t>
                </a:r>
                <a:r>
                  <a:rPr lang="en-CA" sz="8000" cap="none"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CA" sz="8000" i="1" cap="none">
                            <a:latin typeface="Cambria Math" panose="02040503050406030204" pitchFamily="18" charset="0"/>
                          </a:rPr>
                        </m:ctrlPr>
                      </m:sSupPr>
                      <m:e>
                        <m:acc>
                          <m:accPr>
                            <m:chr m:val="̂"/>
                            <m:ctrlPr>
                              <a:rPr lang="en-CA" sz="8000" i="1" cap="none">
                                <a:latin typeface="Cambria Math" panose="02040503050406030204" pitchFamily="18" charset="0"/>
                              </a:rPr>
                            </m:ctrlPr>
                          </m:accPr>
                          <m:e>
                            <m:r>
                              <a:rPr lang="en-CA" sz="8000" i="1" cap="none">
                                <a:latin typeface="Cambria Math" panose="02040503050406030204" pitchFamily="18" charset="0"/>
                                <a:ea typeface="Cambria Math" panose="02040503050406030204" pitchFamily="18" charset="0"/>
                              </a:rPr>
                              <m:t>𝜇</m:t>
                            </m:r>
                          </m:e>
                        </m:acc>
                      </m:e>
                      <m:sup>
                        <m:d>
                          <m:dPr>
                            <m:ctrlPr>
                              <a:rPr lang="en-CA" sz="8000" i="1" cap="none">
                                <a:latin typeface="Cambria Math" panose="02040503050406030204" pitchFamily="18" charset="0"/>
                              </a:rPr>
                            </m:ctrlPr>
                          </m:dPr>
                          <m:e>
                            <m:r>
                              <a:rPr lang="en-CA" sz="8000" i="1" cap="none">
                                <a:latin typeface="Cambria Math" panose="02040503050406030204" pitchFamily="18" charset="0"/>
                              </a:rPr>
                              <m:t>𝑙</m:t>
                            </m:r>
                            <m:r>
                              <a:rPr lang="en-CA" sz="8000" i="1" cap="none">
                                <a:latin typeface="Cambria Math" panose="02040503050406030204" pitchFamily="18" charset="0"/>
                              </a:rPr>
                              <m:t>+1</m:t>
                            </m:r>
                          </m:e>
                        </m:d>
                      </m:sup>
                    </m:sSup>
                  </m:oMath>
                </a14:m>
                <a:r>
                  <a:rPr lang="en-CA" sz="8000" cap="none" dirty="0" smtClean="0">
                    <a:latin typeface="Times New Roman" panose="02020603050405020304" pitchFamily="18" charset="0"/>
                    <a:cs typeface="Times New Roman" panose="02020603050405020304" pitchFamily="18" charset="0"/>
                  </a:rPr>
                  <a:t>,</a:t>
                </a:r>
                <a:r>
                  <a:rPr lang="el-GR" sz="8000" cap="none" dirty="0">
                    <a:latin typeface="Times New Roman" panose="02020603050405020304" pitchFamily="18" charset="0"/>
                    <a:cs typeface="Times New Roman" panose="02020603050405020304" pitchFamily="18" charset="0"/>
                  </a:rPr>
                  <a:t> </a:t>
                </a:r>
                <a14:m>
                  <m:oMath xmlns:m="http://schemas.openxmlformats.org/officeDocument/2006/math">
                    <m:r>
                      <m:rPr>
                        <m:nor/>
                      </m:rPr>
                      <a:rPr lang="el-GR" sz="8000" cap="none" dirty="0">
                        <a:latin typeface="Times New Roman" panose="02020603050405020304" pitchFamily="18" charset="0"/>
                        <a:cs typeface="Times New Roman" panose="02020603050405020304" pitchFamily="18" charset="0"/>
                      </a:rPr>
                      <m:t>ϵ</m:t>
                    </m:r>
                  </m:oMath>
                </a14:m>
                <a:r>
                  <a:rPr lang="en-CA" sz="8000" cap="none" dirty="0" smtClean="0">
                    <a:latin typeface="Times New Roman" panose="02020603050405020304" pitchFamily="18" charset="0"/>
                    <a:cs typeface="Times New Roman" panose="02020603050405020304" pitchFamily="18" charset="0"/>
                  </a:rPr>
                  <a:t>) </a:t>
                </a:r>
                <a14:m>
                  <m:oMath xmlns:m="http://schemas.openxmlformats.org/officeDocument/2006/math">
                    <m:r>
                      <a:rPr lang="en-CA" sz="8000" cap="none">
                        <a:latin typeface="Cambria Math" panose="02040503050406030204" pitchFamily="18" charset="0"/>
                      </a:rPr>
                      <m:t>→</m:t>
                    </m:r>
                  </m:oMath>
                </a14:m>
                <a:r>
                  <a:rPr lang="en-CA" sz="8000" cap="none" dirty="0" smtClean="0">
                    <a:latin typeface="Times New Roman" panose="02020603050405020304" pitchFamily="18" charset="0"/>
                    <a:cs typeface="Times New Roman" panose="02020603050405020304" pitchFamily="18" charset="0"/>
                  </a:rPr>
                  <a:t> </a:t>
                </a:r>
                <a14:m>
                  <m:oMath xmlns:m="http://schemas.openxmlformats.org/officeDocument/2006/math">
                    <m:r>
                      <a:rPr lang="en-CA" sz="8000" i="1" cap="none" smtClean="0">
                        <a:latin typeface="Cambria Math" panose="02040503050406030204" pitchFamily="18" charset="0"/>
                      </a:rPr>
                      <m:t>𝑅</m:t>
                    </m:r>
                    <m:r>
                      <a:rPr lang="en-CA" sz="8000" b="0" i="1" cap="none" smtClean="0">
                        <a:latin typeface="Cambria Math" panose="02040503050406030204" pitchFamily="18" charset="0"/>
                      </a:rPr>
                      <m:t>𝐼𝑆𝐷</m:t>
                    </m:r>
                  </m:oMath>
                </a14:m>
                <a:endParaRPr lang="en-CA" sz="8000" cap="none" dirty="0" smtClean="0">
                  <a:latin typeface="Times New Roman" panose="02020603050405020304" pitchFamily="18" charset="0"/>
                  <a:cs typeface="Times New Roman" panose="02020603050405020304" pitchFamily="18" charset="0"/>
                </a:endParaRPr>
              </a:p>
              <a:p>
                <a:pPr marL="0" indent="0">
                  <a:buNone/>
                </a:pPr>
                <a:r>
                  <a:rPr lang="en-CA" sz="8000" cap="none" dirty="0">
                    <a:latin typeface="Times New Roman" panose="02020603050405020304" pitchFamily="18" charset="0"/>
                    <a:cs typeface="Times New Roman" panose="02020603050405020304" pitchFamily="18" charset="0"/>
                  </a:rPr>
                  <a:t>}</a:t>
                </a:r>
                <a:r>
                  <a:rPr lang="en-CA" sz="8000" cap="none" dirty="0" smtClean="0">
                    <a:latin typeface="Times New Roman" panose="02020603050405020304" pitchFamily="18" charset="0"/>
                    <a:cs typeface="Times New Roman" panose="02020603050405020304" pitchFamily="18" charset="0"/>
                  </a:rPr>
                  <a:t>	</a:t>
                </a:r>
              </a:p>
              <a:p>
                <a:pPr marL="0" indent="0">
                  <a:buNone/>
                </a:pPr>
                <a:r>
                  <a:rPr lang="en-CA" cap="none" dirty="0">
                    <a:latin typeface="Times New Roman" panose="02020603050405020304" pitchFamily="18" charset="0"/>
                    <a:cs typeface="Times New Roman" panose="02020603050405020304" pitchFamily="18" charset="0"/>
                  </a:rPr>
                  <a:t>	</a:t>
                </a:r>
                <a:endParaRPr lang="en-CA" cap="none" dirty="0" smtClean="0">
                  <a:latin typeface="Times New Roman" panose="02020603050405020304" pitchFamily="18" charset="0"/>
                  <a:cs typeface="Times New Roman" panose="02020603050405020304" pitchFamily="18" charset="0"/>
                </a:endParaRPr>
              </a:p>
              <a:p>
                <a:pPr marL="0" indent="0">
                  <a:buNone/>
                </a:pPr>
                <a:r>
                  <a:rPr lang="en-CA" sz="2800" cap="none" dirty="0">
                    <a:latin typeface="Times New Roman" panose="02020603050405020304" pitchFamily="18" charset="0"/>
                  </a:rPr>
                  <a:t>	</a:t>
                </a:r>
              </a:p>
              <a:p>
                <a:pPr marL="0" indent="0">
                  <a:buNone/>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584590" y="445121"/>
                <a:ext cx="11147162" cy="6163056"/>
              </a:xfrm>
              <a:blipFill rotWithShape="0">
                <a:blip r:embed="rId2"/>
                <a:stretch>
                  <a:fillRect l="-601" b="-2176"/>
                </a:stretch>
              </a:blipFill>
            </p:spPr>
            <p:txBody>
              <a:bodyPr/>
              <a:lstStyle/>
              <a:p>
                <a:r>
                  <a:rPr lang="en-CA">
                    <a:noFill/>
                  </a:rPr>
                  <a:t> </a:t>
                </a:r>
              </a:p>
            </p:txBody>
          </p:sp>
        </mc:Fallback>
      </mc:AlternateContent>
    </p:spTree>
    <p:extLst>
      <p:ext uri="{BB962C8B-B14F-4D97-AF65-F5344CB8AC3E}">
        <p14:creationId xmlns:p14="http://schemas.microsoft.com/office/powerpoint/2010/main" val="15656290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863" y="73152"/>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Remarks on the IPS procedure</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685174" y="963395"/>
                <a:ext cx="11147162" cy="5824728"/>
              </a:xfrm>
            </p:spPr>
            <p:txBody>
              <a:bodyPr>
                <a:normAutofit fontScale="77500" lnSpcReduction="20000"/>
              </a:bodyPr>
              <a:lstStyle/>
              <a:p>
                <a:r>
                  <a:rPr lang="en-CA" sz="3600" cap="none" dirty="0" smtClean="0">
                    <a:latin typeface="Times New Roman" panose="02020603050405020304" pitchFamily="18" charset="0"/>
                    <a:cs typeface="Times New Roman" panose="02020603050405020304" pitchFamily="18" charset="0"/>
                  </a:rPr>
                  <a:t>For sparse function data (i.e. number of observations is small per subject), estimation of </a:t>
                </a:r>
                <a14:m>
                  <m:oMath xmlns:m="http://schemas.openxmlformats.org/officeDocument/2006/math">
                    <m:sSub>
                      <m:sSubPr>
                        <m:ctrlPr>
                          <a:rPr lang="pt-BR" sz="3600" i="1" cap="none">
                            <a:latin typeface="Cambria Math" panose="02040503050406030204" pitchFamily="18" charset="0"/>
                          </a:rPr>
                        </m:ctrlPr>
                      </m:sSubPr>
                      <m:e>
                        <m:acc>
                          <m:accPr>
                            <m:chr m:val="̂"/>
                            <m:ctrlPr>
                              <a:rPr lang="pt-BR" sz="3600" i="1" cap="none">
                                <a:latin typeface="Cambria Math" panose="02040503050406030204" pitchFamily="18" charset="0"/>
                              </a:rPr>
                            </m:ctrlPr>
                          </m:accPr>
                          <m:e>
                            <m:r>
                              <m:rPr>
                                <m:sty m:val="p"/>
                              </m:rPr>
                              <a:rPr lang="el-GR" sz="3600" i="1" cap="none">
                                <a:latin typeface="Cambria Math" panose="02040503050406030204" pitchFamily="18" charset="0"/>
                              </a:rPr>
                              <m:t>ξ</m:t>
                            </m:r>
                          </m:e>
                        </m:acc>
                      </m:e>
                      <m:sub>
                        <m:r>
                          <a:rPr lang="en-CA" sz="3600" i="1" cap="none">
                            <a:latin typeface="Cambria Math" panose="02040503050406030204" pitchFamily="18" charset="0"/>
                          </a:rPr>
                          <m:t>𝑖𝑘</m:t>
                        </m:r>
                        <m:r>
                          <a:rPr lang="en-CA" sz="3600" i="1" cap="none">
                            <a:latin typeface="Cambria Math" panose="02040503050406030204" pitchFamily="18" charset="0"/>
                          </a:rPr>
                          <m:t> </m:t>
                        </m:r>
                      </m:sub>
                    </m:sSub>
                  </m:oMath>
                </a14:m>
                <a:r>
                  <a:rPr lang="en-CA" sz="3600" cap="none" dirty="0" smtClean="0">
                    <a:latin typeface="Times New Roman" panose="02020603050405020304" pitchFamily="18" charset="0"/>
                    <a:cs typeface="Times New Roman" panose="02020603050405020304" pitchFamily="18" charset="0"/>
                  </a:rPr>
                  <a:t>in the procedure can be done using the so called principal component analysis through conditional expectation (Yao et al. (2005))</a:t>
                </a:r>
              </a:p>
              <a:p>
                <a:r>
                  <a:rPr lang="en-CA" sz="3600" cap="none" dirty="0" smtClean="0">
                    <a:latin typeface="Times New Roman" panose="02020603050405020304" pitchFamily="18" charset="0"/>
                    <a:cs typeface="Times New Roman" panose="02020603050405020304" pitchFamily="18" charset="0"/>
                  </a:rPr>
                  <a:t>Using penalized spline regression to estimate the mean function allows simple implementation of approximate inference procedures</a:t>
                </a:r>
              </a:p>
              <a:p>
                <a:pPr>
                  <a:buFont typeface="Wingdings" panose="05000000000000000000" pitchFamily="2" charset="2"/>
                  <a:buChar char="Ø"/>
                </a:pPr>
                <a:r>
                  <a:rPr lang="en-CA" sz="3600" cap="none" dirty="0" smtClean="0">
                    <a:latin typeface="Times New Roman" panose="02020603050405020304" pitchFamily="18" charset="0"/>
                    <a:cs typeface="Times New Roman" panose="02020603050405020304" pitchFamily="18" charset="0"/>
                  </a:rPr>
                  <a:t>Easy construction of an approximation confidence interval for any linear combination of the coefficients</a:t>
                </a:r>
                <a:endParaRPr lang="en-CA" sz="2800" cap="none" dirty="0" smtClean="0">
                  <a:latin typeface="Times New Roman" panose="02020603050405020304" pitchFamily="18" charset="0"/>
                  <a:cs typeface="Times New Roman" panose="02020603050405020304" pitchFamily="18" charset="0"/>
                </a:endParaRPr>
              </a:p>
              <a:p>
                <a:pPr marL="0" indent="0">
                  <a:buNone/>
                </a:pPr>
                <a:r>
                  <a:rPr lang="en-CA" sz="8000" cap="none" dirty="0" smtClean="0">
                    <a:latin typeface="Times New Roman" panose="02020603050405020304" pitchFamily="18" charset="0"/>
                    <a:cs typeface="Times New Roman" panose="02020603050405020304" pitchFamily="18" charset="0"/>
                  </a:rPr>
                  <a:t>	</a:t>
                </a:r>
              </a:p>
              <a:p>
                <a:pPr marL="0" indent="0">
                  <a:buNone/>
                </a:pPr>
                <a:r>
                  <a:rPr lang="en-CA" cap="none" dirty="0">
                    <a:latin typeface="Times New Roman" panose="02020603050405020304" pitchFamily="18" charset="0"/>
                    <a:cs typeface="Times New Roman" panose="02020603050405020304" pitchFamily="18" charset="0"/>
                  </a:rPr>
                  <a:t>	</a:t>
                </a:r>
                <a:endParaRPr lang="en-CA" cap="none" dirty="0" smtClean="0">
                  <a:latin typeface="Times New Roman" panose="02020603050405020304" pitchFamily="18" charset="0"/>
                  <a:cs typeface="Times New Roman" panose="02020603050405020304" pitchFamily="18" charset="0"/>
                </a:endParaRPr>
              </a:p>
              <a:p>
                <a:pPr marL="0" indent="0">
                  <a:buNone/>
                </a:pPr>
                <a:r>
                  <a:rPr lang="en-CA" sz="2800" cap="none" dirty="0">
                    <a:latin typeface="Times New Roman" panose="02020603050405020304" pitchFamily="18" charset="0"/>
                  </a:rPr>
                  <a:t>	</a:t>
                </a:r>
              </a:p>
              <a:p>
                <a:pPr marL="0" indent="0">
                  <a:buNone/>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685174" y="963395"/>
                <a:ext cx="11147162" cy="5824728"/>
              </a:xfrm>
              <a:blipFill rotWithShape="0">
                <a:blip r:embed="rId2"/>
                <a:stretch>
                  <a:fillRect l="-984" t="-1046" r="-601"/>
                </a:stretch>
              </a:blipFill>
            </p:spPr>
            <p:txBody>
              <a:bodyPr/>
              <a:lstStyle/>
              <a:p>
                <a:r>
                  <a:rPr lang="en-CA">
                    <a:noFill/>
                  </a:rPr>
                  <a:t> </a:t>
                </a:r>
              </a:p>
            </p:txBody>
          </p:sp>
        </mc:Fallback>
      </mc:AlternateContent>
    </p:spTree>
    <p:extLst>
      <p:ext uri="{BB962C8B-B14F-4D97-AF65-F5344CB8AC3E}">
        <p14:creationId xmlns:p14="http://schemas.microsoft.com/office/powerpoint/2010/main" val="3933437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Theoretical properties of IPS (1)</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Theorem 1</a:t>
                </a:r>
              </a:p>
              <a:p>
                <a:pPr marL="0" indent="0">
                  <a:buNone/>
                </a:pPr>
                <a14:m>
                  <m:oMathPara xmlns:m="http://schemas.openxmlformats.org/officeDocument/2006/math">
                    <m:oMathParaPr>
                      <m:jc m:val="centerGroup"/>
                    </m:oMathParaPr>
                    <m:oMath xmlns:m="http://schemas.openxmlformats.org/officeDocument/2006/math">
                      <m:sSup>
                        <m:sSupPr>
                          <m:ctrlPr>
                            <a:rPr lang="en-CA" sz="2800" i="1" cap="none">
                              <a:latin typeface="Cambria Math" panose="02040503050406030204" pitchFamily="18" charset="0"/>
                            </a:rPr>
                          </m:ctrlPr>
                        </m:sSupPr>
                        <m:e>
                          <m:sSub>
                            <m:sSubPr>
                              <m:ctrlPr>
                                <a:rPr lang="pt-BR" sz="2800" i="1" cap="none">
                                  <a:latin typeface="Cambria Math" panose="02040503050406030204" pitchFamily="18" charset="0"/>
                                </a:rPr>
                              </m:ctrlPr>
                            </m:sSubPr>
                            <m:e>
                              <m:r>
                                <m:rPr>
                                  <m:sty m:val="p"/>
                                </m:rPr>
                                <a:rPr lang="en-CA" sz="2800" b="0" i="0" cap="none" smtClean="0">
                                  <a:latin typeface="Cambria Math" panose="02040503050406030204" pitchFamily="18" charset="0"/>
                                </a:rPr>
                                <m:t>sup</m:t>
                              </m:r>
                              <m:r>
                                <a:rPr lang="en-CA" sz="2800" b="0" i="1" cap="none" smtClean="0">
                                  <a:latin typeface="Cambria Math" panose="02040503050406030204" pitchFamily="18" charset="0"/>
                                </a:rPr>
                                <m:t>⁡|</m:t>
                              </m:r>
                              <m:acc>
                                <m:accPr>
                                  <m:chr m:val="̂"/>
                                  <m:ctrlPr>
                                    <a:rPr lang="pt-BR" sz="2800" i="1" cap="none">
                                      <a:latin typeface="Cambria Math" panose="02040503050406030204" pitchFamily="18" charset="0"/>
                                    </a:rPr>
                                  </m:ctrlPr>
                                </m:accPr>
                                <m:e>
                                  <m:r>
                                    <m:rPr>
                                      <m:sty m:val="p"/>
                                    </m:rPr>
                                    <a:rPr lang="el-GR" sz="2800" i="1" cap="none">
                                      <a:latin typeface="Cambria Math" panose="02040503050406030204" pitchFamily="18" charset="0"/>
                                    </a:rPr>
                                    <m:t>ξ</m:t>
                                  </m:r>
                                </m:e>
                              </m:acc>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e>
                        <m:sup>
                          <m:d>
                            <m:dPr>
                              <m:ctrlPr>
                                <a:rPr lang="en-CA" sz="2800" i="1" cap="none">
                                  <a:latin typeface="Cambria Math" panose="02040503050406030204" pitchFamily="18" charset="0"/>
                                </a:rPr>
                              </m:ctrlPr>
                            </m:dPr>
                            <m:e>
                              <m:r>
                                <a:rPr lang="en-CA" sz="2800" b="0" i="1" cap="none" smtClean="0">
                                  <a:latin typeface="Cambria Math" panose="02040503050406030204" pitchFamily="18" charset="0"/>
                                </a:rPr>
                                <m:t>0</m:t>
                              </m:r>
                            </m:e>
                          </m:d>
                        </m:sup>
                      </m:sSup>
                      <m:r>
                        <a:rPr lang="en-CA"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m:rPr>
                              <m:sty m:val="p"/>
                            </m:rPr>
                            <a:rPr lang="el-GR" sz="2800" i="1" cap="none">
                              <a:latin typeface="Cambria Math" panose="02040503050406030204" pitchFamily="18" charset="0"/>
                            </a:rPr>
                            <m:t>ξ</m:t>
                          </m:r>
                        </m:e>
                        <m:sub>
                          <m:r>
                            <a:rPr lang="en-CA" sz="2800" i="1" cap="none">
                              <a:latin typeface="Cambria Math" panose="02040503050406030204" pitchFamily="18" charset="0"/>
                            </a:rPr>
                            <m:t>𝑖𝑘</m:t>
                          </m:r>
                          <m:r>
                            <a:rPr lang="en-CA" sz="2800" i="1" cap="none">
                              <a:latin typeface="Cambria Math" panose="02040503050406030204" pitchFamily="18" charset="0"/>
                            </a:rPr>
                            <m:t> </m:t>
                          </m:r>
                        </m:sub>
                      </m:sSub>
                      <m:r>
                        <a:rPr lang="en-CA" sz="2800" b="0" i="1" cap="none" smtClean="0">
                          <a:latin typeface="Cambria Math" panose="02040503050406030204" pitchFamily="18" charset="0"/>
                        </a:rPr>
                        <m:t>| </m:t>
                      </m:r>
                      <m:groupChr>
                        <m:groupChrPr>
                          <m:chr m:val="→"/>
                          <m:vertJc m:val="bot"/>
                          <m:ctrlPr>
                            <a:rPr lang="en-CA" sz="2800" b="0" i="1" cap="none" smtClean="0">
                              <a:latin typeface="Cambria Math" panose="02040503050406030204" pitchFamily="18" charset="0"/>
                            </a:rPr>
                          </m:ctrlPr>
                        </m:groupChrPr>
                        <m:e>
                          <m:r>
                            <m:rPr>
                              <m:brk m:alnAt="2"/>
                            </m:rPr>
                            <a:rPr lang="en-CA" sz="2800" b="0" i="1" cap="none" smtClean="0">
                              <a:latin typeface="Cambria Math" panose="02040503050406030204" pitchFamily="18" charset="0"/>
                            </a:rPr>
                            <m:t>𝑝</m:t>
                          </m:r>
                        </m:e>
                      </m:groupChr>
                      <m:r>
                        <a:rPr lang="en-CA" sz="2800" b="0" i="1" cap="none" smtClean="0">
                          <a:latin typeface="Cambria Math" panose="02040503050406030204" pitchFamily="18" charset="0"/>
                        </a:rPr>
                        <m:t> 0 , </m:t>
                      </m:r>
                      <m:r>
                        <a:rPr lang="en-CA" sz="2800" b="0" i="1" cap="none" smtClean="0">
                          <a:latin typeface="Cambria Math" panose="02040503050406030204" pitchFamily="18" charset="0"/>
                        </a:rPr>
                        <m:t>𝑘</m:t>
                      </m:r>
                      <m:r>
                        <a:rPr lang="en-CA" sz="2800" b="0" i="1" cap="none" smtClean="0">
                          <a:latin typeface="Cambria Math" panose="02040503050406030204" pitchFamily="18" charset="0"/>
                        </a:rPr>
                        <m:t>=1,…,</m:t>
                      </m:r>
                      <m:r>
                        <a:rPr lang="en-CA" sz="2800" b="0" i="1" cap="none" smtClean="0">
                          <a:latin typeface="Cambria Math" panose="02040503050406030204" pitchFamily="18" charset="0"/>
                        </a:rPr>
                        <m:t>𝐾</m:t>
                      </m:r>
                    </m:oMath>
                  </m:oMathPara>
                </a14:m>
                <a:endParaRPr lang="en-CA" sz="2800" cap="none" dirty="0" smtClean="0">
                  <a:latin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CA" sz="2800" i="1" cap="none">
                              <a:latin typeface="Cambria Math" panose="02040503050406030204" pitchFamily="18" charset="0"/>
                            </a:rPr>
                          </m:ctrlPr>
                        </m:sSupPr>
                        <m:e>
                          <m:sSup>
                            <m:sSupPr>
                              <m:ctrlPr>
                                <a:rPr lang="en-CA" sz="2800" i="1" cap="none">
                                  <a:latin typeface="Cambria Math" panose="02040503050406030204" pitchFamily="18" charset="0"/>
                                </a:rPr>
                              </m:ctrlPr>
                            </m:sSupPr>
                            <m:e>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𝑠𝑢𝑝</m:t>
                                  </m:r>
                                  <m:r>
                                    <a:rPr lang="en-CA" sz="2800" b="0" i="1" cap="none" smtClean="0">
                                      <a:latin typeface="Cambria Math" panose="02040503050406030204" pitchFamily="18" charset="0"/>
                                    </a:rPr>
                                    <m:t>|</m:t>
                                  </m:r>
                                  <m:acc>
                                    <m:accPr>
                                      <m:chr m:val="̂"/>
                                      <m:ctrlPr>
                                        <a:rPr lang="pt-BR" sz="2800" i="1" cap="none">
                                          <a:latin typeface="Cambria Math" panose="02040503050406030204" pitchFamily="18" charset="0"/>
                                        </a:rPr>
                                      </m:ctrlPr>
                                    </m:accPr>
                                    <m:e>
                                      <m:r>
                                        <a:rPr lang="en-CA" sz="2800" i="1" cap="none">
                                          <a:latin typeface="Cambria Math" panose="02040503050406030204" pitchFamily="18" charset="0"/>
                                        </a:rPr>
                                        <m:t>𝑌</m:t>
                                      </m:r>
                                    </m:e>
                                  </m:acc>
                                </m:e>
                                <m:sub>
                                  <m:r>
                                    <a:rPr lang="en-CA" sz="2800" i="1" cap="none">
                                      <a:latin typeface="Cambria Math" panose="02040503050406030204" pitchFamily="18" charset="0"/>
                                    </a:rPr>
                                    <m:t>𝑖𝑗</m:t>
                                  </m:r>
                                </m:sub>
                              </m:sSub>
                            </m:e>
                            <m:sup>
                              <m:r>
                                <a:rPr lang="en-CA" sz="2800" i="1" cap="none">
                                  <a:latin typeface="Cambria Math" panose="02040503050406030204" pitchFamily="18" charset="0"/>
                                </a:rPr>
                                <m:t>∗</m:t>
                              </m:r>
                            </m:sup>
                          </m:sSup>
                        </m:e>
                        <m:sup>
                          <m:d>
                            <m:dPr>
                              <m:ctrlPr>
                                <a:rPr lang="en-CA" sz="2800" i="1" cap="none">
                                  <a:latin typeface="Cambria Math" panose="02040503050406030204" pitchFamily="18" charset="0"/>
                                </a:rPr>
                              </m:ctrlPr>
                            </m:dPr>
                            <m:e>
                              <m:r>
                                <a:rPr lang="en-CA" sz="2800" b="0" i="1" cap="none" smtClean="0">
                                  <a:latin typeface="Cambria Math" panose="02040503050406030204" pitchFamily="18" charset="0"/>
                                </a:rPr>
                                <m:t>0</m:t>
                              </m:r>
                            </m:e>
                          </m:d>
                        </m:sup>
                      </m:sSup>
                      <m:r>
                        <a:rPr lang="en-CA" sz="2800" b="0" i="1" cap="none" smtClean="0">
                          <a:latin typeface="Cambria Math" panose="02040503050406030204" pitchFamily="18" charset="0"/>
                        </a:rPr>
                        <m:t>−</m:t>
                      </m:r>
                      <m:sSup>
                        <m:sSupPr>
                          <m:ctrlPr>
                            <a:rPr lang="en-CA" sz="2800" i="1" cap="none">
                              <a:latin typeface="Cambria Math" panose="02040503050406030204" pitchFamily="18" charset="0"/>
                            </a:rPr>
                          </m:ctrlPr>
                        </m:sSup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𝑌</m:t>
                              </m:r>
                            </m:e>
                            <m:sub>
                              <m:r>
                                <a:rPr lang="en-CA" sz="2800" i="1" cap="none">
                                  <a:latin typeface="Cambria Math" panose="02040503050406030204" pitchFamily="18" charset="0"/>
                                </a:rPr>
                                <m:t>𝑖𝑗</m:t>
                              </m:r>
                            </m:sub>
                          </m:sSub>
                        </m:e>
                        <m:sup>
                          <m:r>
                            <a:rPr lang="en-CA" sz="2800" i="1" cap="none">
                              <a:latin typeface="Cambria Math" panose="02040503050406030204" pitchFamily="18" charset="0"/>
                            </a:rPr>
                            <m:t>∗</m:t>
                          </m:r>
                        </m:sup>
                      </m:sSup>
                      <m:r>
                        <a:rPr lang="en-CA" sz="2800" b="0" i="1" cap="none" smtClean="0">
                          <a:latin typeface="Cambria Math" panose="02040503050406030204" pitchFamily="18" charset="0"/>
                        </a:rPr>
                        <m:t>|</m:t>
                      </m:r>
                      <m:groupChr>
                        <m:groupChrPr>
                          <m:chr m:val="→"/>
                          <m:vertJc m:val="bot"/>
                          <m:ctrlPr>
                            <a:rPr lang="en-CA" sz="2800" i="1" cap="none">
                              <a:latin typeface="Cambria Math" panose="02040503050406030204" pitchFamily="18" charset="0"/>
                            </a:rPr>
                          </m:ctrlPr>
                        </m:groupChrPr>
                        <m:e>
                          <m:r>
                            <m:rPr>
                              <m:brk m:alnAt="2"/>
                            </m:rPr>
                            <a:rPr lang="en-CA" sz="2800" i="1" cap="none">
                              <a:latin typeface="Cambria Math" panose="02040503050406030204" pitchFamily="18" charset="0"/>
                            </a:rPr>
                            <m:t>𝑝</m:t>
                          </m:r>
                        </m:e>
                      </m:groupChr>
                      <m:r>
                        <a:rPr lang="en-CA" sz="2800" i="1" cap="none">
                          <a:latin typeface="Cambria Math" panose="02040503050406030204" pitchFamily="18" charset="0"/>
                        </a:rPr>
                        <m:t> 0</m:t>
                      </m:r>
                      <m:r>
                        <a:rPr lang="en-CA" sz="2800" b="0" i="1" cap="none" smtClean="0">
                          <a:latin typeface="Cambria Math" panose="02040503050406030204" pitchFamily="18" charset="0"/>
                        </a:rPr>
                        <m:t> , </m:t>
                      </m:r>
                      <m:r>
                        <a:rPr lang="en-CA" sz="2800" b="0" i="1" cap="none" smtClean="0">
                          <a:latin typeface="Cambria Math" panose="02040503050406030204" pitchFamily="18" charset="0"/>
                        </a:rPr>
                        <m:t>𝑗</m:t>
                      </m:r>
                      <m:r>
                        <a:rPr lang="en-CA" sz="2800" b="0" i="1" cap="none" smtClean="0">
                          <a:latin typeface="Cambria Math" panose="02040503050406030204" pitchFamily="18" charset="0"/>
                        </a:rPr>
                        <m:t>=1,…,</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𝑛</m:t>
                          </m:r>
                        </m:e>
                        <m:sub>
                          <m:r>
                            <a:rPr lang="en-CA" sz="2800" i="1" cap="none">
                              <a:latin typeface="Cambria Math" panose="02040503050406030204" pitchFamily="18" charset="0"/>
                            </a:rPr>
                            <m:t>𝑖</m:t>
                          </m:r>
                        </m:sub>
                      </m:sSub>
                    </m:oMath>
                  </m:oMathPara>
                </a14:m>
                <a:endParaRPr lang="en-CA" sz="2800" cap="none" dirty="0" smtClean="0">
                  <a:latin typeface="Times New Roman" panose="02020603050405020304" pitchFamily="18" charset="0"/>
                </a:endParaRPr>
              </a:p>
              <a:p>
                <a:r>
                  <a:rPr lang="en-CA" sz="2800" cap="none" dirty="0" smtClean="0">
                    <a:latin typeface="Times New Roman" panose="02020603050405020304" pitchFamily="18" charset="0"/>
                  </a:rPr>
                  <a:t>Uniform consistency of estimated FPC scores </a:t>
                </a:r>
              </a:p>
              <a:p>
                <a:r>
                  <a:rPr lang="en-CA" sz="2800" cap="none" dirty="0" smtClean="0">
                    <a:latin typeface="Times New Roman" panose="02020603050405020304" pitchFamily="18" charset="0"/>
                  </a:rPr>
                  <a:t>Empirical working data are asymptotically equivalent to the theoretical working data</a:t>
                </a:r>
              </a:p>
              <a:p>
                <a:r>
                  <a:rPr lang="en-CA" sz="2800" cap="none" dirty="0" smtClean="0">
                    <a:latin typeface="Times New Roman" panose="02020603050405020304" pitchFamily="18" charset="0"/>
                  </a:rPr>
                  <a:t>Uniformly consistent estimation of model components in the iterative steps</a:t>
                </a:r>
              </a:p>
              <a:p>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pPr marL="0" indent="0">
                  <a:buNone/>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1058" t="-337" r="-1411"/>
                </a:stretch>
              </a:blipFill>
            </p:spPr>
            <p:txBody>
              <a:bodyPr/>
              <a:lstStyle/>
              <a:p>
                <a:r>
                  <a:rPr lang="en-CA">
                    <a:noFill/>
                  </a:rPr>
                  <a:t> </a:t>
                </a:r>
              </a:p>
            </p:txBody>
          </p:sp>
        </mc:Fallback>
      </mc:AlternateContent>
    </p:spTree>
    <p:extLst>
      <p:ext uri="{BB962C8B-B14F-4D97-AF65-F5344CB8AC3E}">
        <p14:creationId xmlns:p14="http://schemas.microsoft.com/office/powerpoint/2010/main" val="26732453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Theoretical properties of IPS (2)</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59494" y="1060704"/>
                <a:ext cx="10363826" cy="5431536"/>
              </a:xfrm>
            </p:spPr>
            <p:txBody>
              <a:bodyPr>
                <a:normAutofit/>
              </a:bodyPr>
              <a:lstStyle/>
              <a:p>
                <a:r>
                  <a:rPr lang="en-CA" sz="2800" cap="none" dirty="0" smtClean="0">
                    <a:latin typeface="Times New Roman" panose="02020603050405020304" pitchFamily="18" charset="0"/>
                  </a:rPr>
                  <a:t>Theorem 2</a:t>
                </a:r>
                <a:endParaRPr lang="en-CA" sz="2800" cap="none" dirty="0">
                  <a:latin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CA" sz="2800" b="0" i="1" cap="none" smtClean="0">
                          <a:latin typeface="Cambria Math" panose="02040503050406030204" pitchFamily="18" charset="0"/>
                        </a:rPr>
                        <m:t>𝑠𝑢𝑝</m:t>
                      </m:r>
                      <m:d>
                        <m:dPr>
                          <m:begChr m:val="|"/>
                          <m:endChr m:val="|"/>
                          <m:ctrlPr>
                            <a:rPr lang="en-CA" sz="2800" b="0" i="1" cap="none" smtClean="0">
                              <a:latin typeface="Cambria Math" panose="02040503050406030204" pitchFamily="18" charset="0"/>
                            </a:rPr>
                          </m:ctrlPr>
                        </m:d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ea typeface="Cambria Math" panose="02040503050406030204" pitchFamily="18" charset="0"/>
                                </a:rPr>
                                <m:t>𝜇</m:t>
                              </m:r>
                            </m:e>
                          </m:acc>
                          <m:d>
                            <m:dPr>
                              <m:ctrlPr>
                                <a:rPr lang="en-CA" sz="2800" i="1" cap="none">
                                  <a:latin typeface="Cambria Math" panose="02040503050406030204" pitchFamily="18" charset="0"/>
                                </a:rPr>
                              </m:ctrlPr>
                            </m:dPr>
                            <m:e>
                              <m:r>
                                <a:rPr lang="en-CA" sz="2800" b="0" i="1" cap="none" smtClean="0">
                                  <a:latin typeface="Cambria Math" panose="02040503050406030204" pitchFamily="18" charset="0"/>
                                </a:rPr>
                                <m:t>𝑡</m:t>
                              </m:r>
                            </m:e>
                          </m:d>
                          <m:r>
                            <a:rPr lang="en-CA" sz="2800" i="1" cap="none">
                              <a:latin typeface="Cambria Math" panose="02040503050406030204" pitchFamily="18" charset="0"/>
                            </a:rPr>
                            <m:t>−</m:t>
                          </m:r>
                          <m:r>
                            <m:rPr>
                              <m:nor/>
                            </m:rPr>
                            <a:rPr lang="el-GR" sz="2800" cap="none" dirty="0">
                              <a:latin typeface="Times New Roman" panose="02020603050405020304" pitchFamily="18" charset="0"/>
                              <a:cs typeface="Times New Roman" panose="02020603050405020304" pitchFamily="18" charset="0"/>
                            </a:rPr>
                            <m:t>μ</m:t>
                          </m:r>
                          <m:r>
                            <m:rPr>
                              <m:nor/>
                            </m:rPr>
                            <a:rPr lang="en-CA" sz="2800" cap="none" dirty="0">
                              <a:latin typeface="Times New Roman" panose="02020603050405020304" pitchFamily="18" charset="0"/>
                              <a:cs typeface="Times New Roman" panose="02020603050405020304" pitchFamily="18" charset="0"/>
                            </a:rPr>
                            <m:t>(</m:t>
                          </m:r>
                          <m:r>
                            <m:rPr>
                              <m:nor/>
                            </m:rPr>
                            <a:rPr lang="en-CA" sz="2800" cap="none" dirty="0">
                              <a:latin typeface="Times New Roman" panose="02020603050405020304" pitchFamily="18" charset="0"/>
                              <a:cs typeface="Times New Roman" panose="02020603050405020304" pitchFamily="18" charset="0"/>
                            </a:rPr>
                            <m:t>t</m:t>
                          </m:r>
                          <m:r>
                            <m:rPr>
                              <m:nor/>
                            </m:rPr>
                            <a:rPr lang="en-CA" sz="2800" cap="none" dirty="0">
                              <a:latin typeface="Times New Roman" panose="02020603050405020304" pitchFamily="18" charset="0"/>
                              <a:cs typeface="Times New Roman" panose="02020603050405020304" pitchFamily="18" charset="0"/>
                            </a:rPr>
                            <m:t>)</m:t>
                          </m:r>
                        </m:e>
                      </m:d>
                      <m:groupChr>
                        <m:groupChrPr>
                          <m:chr m:val="→"/>
                          <m:vertJc m:val="bot"/>
                          <m:ctrlPr>
                            <a:rPr lang="en-CA" sz="2800" i="1" cap="none">
                              <a:latin typeface="Cambria Math" panose="02040503050406030204" pitchFamily="18" charset="0"/>
                            </a:rPr>
                          </m:ctrlPr>
                        </m:groupChrPr>
                        <m:e>
                          <m:r>
                            <m:rPr>
                              <m:brk m:alnAt="2"/>
                            </m:rPr>
                            <a:rPr lang="en-CA" sz="2800" i="1" cap="none">
                              <a:latin typeface="Cambria Math" panose="02040503050406030204" pitchFamily="18" charset="0"/>
                            </a:rPr>
                            <m:t>𝑝</m:t>
                          </m:r>
                        </m:e>
                      </m:groupChr>
                      <m:r>
                        <a:rPr lang="en-CA" sz="2800" i="1" cap="none">
                          <a:latin typeface="Cambria Math" panose="02040503050406030204" pitchFamily="18" charset="0"/>
                        </a:rPr>
                        <m:t> 0 ,</m:t>
                      </m:r>
                      <m:r>
                        <a:rPr lang="en-CA" sz="2800" i="1" cap="none" smtClean="0">
                          <a:latin typeface="Cambria Math" panose="02040503050406030204" pitchFamily="18" charset="0"/>
                        </a:rPr>
                        <m:t> </m:t>
                      </m:r>
                      <m:r>
                        <a:rPr lang="en-CA" sz="2800" i="1" cap="none">
                          <a:latin typeface="Cambria Math" panose="02040503050406030204" pitchFamily="18" charset="0"/>
                        </a:rPr>
                        <m:t>𝑡</m:t>
                      </m:r>
                      <m:r>
                        <a:rPr lang="en-CA" sz="2800" i="1" cap="none" smtClean="0">
                          <a:latin typeface="Cambria Math" panose="02040503050406030204" pitchFamily="18" charset="0"/>
                        </a:rPr>
                        <m:t>∈</m:t>
                      </m:r>
                      <m:r>
                        <a:rPr lang="en-CA" sz="2800" i="1" cap="none">
                          <a:latin typeface="Cambria Math" panose="02040503050406030204" pitchFamily="18" charset="0"/>
                          <a:ea typeface="Cambria Math" panose="02040503050406030204" pitchFamily="18" charset="0"/>
                        </a:rPr>
                        <m:t>𝑇</m:t>
                      </m:r>
                    </m:oMath>
                  </m:oMathPara>
                </a14:m>
                <a:endParaRPr lang="en-CA" sz="2800" i="1" cap="none"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sz="2800" b="0" i="1" cap="none" smtClean="0">
                          <a:latin typeface="Cambria Math" panose="02040503050406030204" pitchFamily="18" charset="0"/>
                        </a:rPr>
                        <m:t>𝑠𝑢𝑝</m:t>
                      </m:r>
                      <m:d>
                        <m:dPr>
                          <m:begChr m:val="|"/>
                          <m:endChr m:val="|"/>
                          <m:ctrlPr>
                            <a:rPr lang="en-CA" sz="2800" b="0" i="1" cap="none" smtClean="0">
                              <a:latin typeface="Cambria Math" panose="02040503050406030204" pitchFamily="18" charset="0"/>
                            </a:rPr>
                          </m:ctrlPr>
                        </m:dPr>
                        <m:e>
                          <m:acc>
                            <m:accPr>
                              <m:chr m:val="̂"/>
                              <m:ctrlPr>
                                <a:rPr lang="en-CA" sz="2800" i="1" cap="none">
                                  <a:latin typeface="Cambria Math" panose="02040503050406030204" pitchFamily="18" charset="0"/>
                                </a:rPr>
                              </m:ctrlPr>
                            </m:accPr>
                            <m:e>
                              <m:r>
                                <a:rPr lang="en-CA" sz="2800" i="1" cap="none">
                                  <a:latin typeface="Cambria Math" panose="02040503050406030204" pitchFamily="18" charset="0"/>
                                </a:rPr>
                                <m:t>𝐺</m:t>
                              </m:r>
                            </m:e>
                          </m:acc>
                          <m:d>
                            <m:dPr>
                              <m:ctrlPr>
                                <a:rPr lang="en-CA" sz="2800" i="1" cap="none">
                                  <a:latin typeface="Cambria Math" panose="02040503050406030204" pitchFamily="18" charset="0"/>
                                </a:rPr>
                              </m:ctrlPr>
                            </m:dPr>
                            <m:e>
                              <m:r>
                                <a:rPr lang="en-CA" sz="2800" i="1" cap="none">
                                  <a:latin typeface="Cambria Math" panose="02040503050406030204" pitchFamily="18" charset="0"/>
                                </a:rPr>
                                <m:t>𝑠</m:t>
                              </m:r>
                              <m:r>
                                <a:rPr lang="en-CA" sz="2800" i="1" cap="none">
                                  <a:latin typeface="Cambria Math" panose="02040503050406030204" pitchFamily="18" charset="0"/>
                                </a:rPr>
                                <m:t>,</m:t>
                              </m:r>
                              <m:r>
                                <a:rPr lang="en-CA" sz="2800" i="1" cap="none">
                                  <a:latin typeface="Cambria Math" panose="02040503050406030204" pitchFamily="18" charset="0"/>
                                </a:rPr>
                                <m:t>𝑡</m:t>
                              </m:r>
                            </m:e>
                          </m:d>
                          <m:r>
                            <a:rPr lang="en-CA" sz="2800" b="0" i="1" cap="none" smtClean="0">
                              <a:latin typeface="Cambria Math" panose="02040503050406030204" pitchFamily="18" charset="0"/>
                            </a:rPr>
                            <m:t>−</m:t>
                          </m:r>
                          <m:r>
                            <a:rPr lang="en-CA" sz="2800" i="1" cap="none">
                              <a:latin typeface="Cambria Math" panose="02040503050406030204" pitchFamily="18" charset="0"/>
                            </a:rPr>
                            <m:t>𝐺</m:t>
                          </m:r>
                          <m:d>
                            <m:dPr>
                              <m:ctrlPr>
                                <a:rPr lang="en-CA" sz="2800" i="1" cap="none">
                                  <a:latin typeface="Cambria Math" panose="02040503050406030204" pitchFamily="18" charset="0"/>
                                </a:rPr>
                              </m:ctrlPr>
                            </m:dPr>
                            <m:e>
                              <m:r>
                                <a:rPr lang="en-CA" sz="2800" i="1" cap="none">
                                  <a:latin typeface="Cambria Math" panose="02040503050406030204" pitchFamily="18" charset="0"/>
                                </a:rPr>
                                <m:t>𝑠</m:t>
                              </m:r>
                              <m:r>
                                <a:rPr lang="en-CA" sz="2800" i="1" cap="none">
                                  <a:latin typeface="Cambria Math" panose="02040503050406030204" pitchFamily="18" charset="0"/>
                                </a:rPr>
                                <m:t>,</m:t>
                              </m:r>
                              <m:r>
                                <a:rPr lang="en-CA" sz="2800" i="1" cap="none">
                                  <a:latin typeface="Cambria Math" panose="02040503050406030204" pitchFamily="18" charset="0"/>
                                </a:rPr>
                                <m:t>𝑡</m:t>
                              </m:r>
                            </m:e>
                          </m:d>
                        </m:e>
                      </m:d>
                      <m:groupChr>
                        <m:groupChrPr>
                          <m:chr m:val="→"/>
                          <m:vertJc m:val="bot"/>
                          <m:ctrlPr>
                            <a:rPr lang="en-CA" sz="2800" i="1" cap="none">
                              <a:latin typeface="Cambria Math" panose="02040503050406030204" pitchFamily="18" charset="0"/>
                            </a:rPr>
                          </m:ctrlPr>
                        </m:groupChrPr>
                        <m:e>
                          <m:r>
                            <m:rPr>
                              <m:brk m:alnAt="2"/>
                            </m:rPr>
                            <a:rPr lang="en-CA" sz="2800" i="1" cap="none">
                              <a:latin typeface="Cambria Math" panose="02040503050406030204" pitchFamily="18" charset="0"/>
                            </a:rPr>
                            <m:t>𝑝</m:t>
                          </m:r>
                        </m:e>
                      </m:groupChr>
                      <m:r>
                        <a:rPr lang="en-CA" sz="2800" i="1" cap="none">
                          <a:latin typeface="Cambria Math" panose="02040503050406030204" pitchFamily="18" charset="0"/>
                        </a:rPr>
                        <m:t> 0 ,</m:t>
                      </m:r>
                      <m:r>
                        <a:rPr lang="en-CA" sz="2800" i="1" cap="none">
                          <a:latin typeface="Cambria Math" panose="02040503050406030204" pitchFamily="18" charset="0"/>
                        </a:rPr>
                        <m:t>𝑠</m:t>
                      </m:r>
                      <m:r>
                        <a:rPr lang="en-CA" sz="2800" i="1" cap="none">
                          <a:latin typeface="Cambria Math" panose="02040503050406030204" pitchFamily="18" charset="0"/>
                        </a:rPr>
                        <m:t>,</m:t>
                      </m:r>
                      <m:r>
                        <a:rPr lang="en-CA" sz="2800" i="1" cap="none">
                          <a:latin typeface="Cambria Math" panose="02040503050406030204" pitchFamily="18" charset="0"/>
                        </a:rPr>
                        <m:t>𝑡</m:t>
                      </m:r>
                      <m:r>
                        <a:rPr lang="en-CA" sz="2800" i="1" cap="none">
                          <a:latin typeface="Cambria Math" panose="02040503050406030204" pitchFamily="18" charset="0"/>
                        </a:rPr>
                        <m:t>∈</m:t>
                      </m:r>
                      <m:r>
                        <a:rPr lang="en-CA" sz="2800" i="1" cap="none">
                          <a:latin typeface="Cambria Math" panose="02040503050406030204" pitchFamily="18" charset="0"/>
                          <a:ea typeface="Cambria Math" panose="02040503050406030204" pitchFamily="18" charset="0"/>
                        </a:rPr>
                        <m:t>𝑇</m:t>
                      </m:r>
                    </m:oMath>
                  </m:oMathPara>
                </a14:m>
                <a:endParaRPr lang="en-CA" sz="2800" cap="none" dirty="0">
                  <a:latin typeface="Times New Roman" panose="02020603050405020304" pitchFamily="18" charset="0"/>
                  <a:cs typeface="Times New Roman" panose="02020603050405020304" pitchFamily="18" charset="0"/>
                </a:endParaRPr>
              </a:p>
              <a:p>
                <a:r>
                  <a:rPr lang="en-CA" sz="2800" cap="none" dirty="0" smtClean="0">
                    <a:latin typeface="Times New Roman" panose="02020603050405020304" pitchFamily="18" charset="0"/>
                  </a:rPr>
                  <a:t>These results are based on the fact the theoretical working data </a:t>
                </a:r>
                <a14:m>
                  <m:oMath xmlns:m="http://schemas.openxmlformats.org/officeDocument/2006/math">
                    <m:sSup>
                      <m:sSupPr>
                        <m:ctrlPr>
                          <a:rPr lang="en-CA" sz="2800" i="1" cap="none">
                            <a:latin typeface="Cambria Math" panose="02040503050406030204" pitchFamily="18" charset="0"/>
                          </a:rPr>
                        </m:ctrlPr>
                      </m:sSupPr>
                      <m:e>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𝑌</m:t>
                            </m:r>
                          </m:e>
                          <m:sub>
                            <m:r>
                              <a:rPr lang="en-CA" sz="2800" i="1" cap="none">
                                <a:latin typeface="Cambria Math" panose="02040503050406030204" pitchFamily="18" charset="0"/>
                              </a:rPr>
                              <m:t>𝑖𝑗</m:t>
                            </m:r>
                          </m:sub>
                        </m:sSub>
                      </m:e>
                      <m:sup>
                        <m:r>
                          <a:rPr lang="en-CA" sz="2800" i="1" cap="none">
                            <a:latin typeface="Cambria Math" panose="02040503050406030204" pitchFamily="18" charset="0"/>
                          </a:rPr>
                          <m:t>∗</m:t>
                        </m:r>
                      </m:sup>
                    </m:sSup>
                  </m:oMath>
                </a14:m>
                <a:r>
                  <a:rPr lang="en-CA" sz="2800" cap="none" dirty="0" smtClean="0">
                    <a:latin typeface="Times New Roman" panose="02020603050405020304" pitchFamily="18" charset="0"/>
                  </a:rPr>
                  <a:t> are independent </a:t>
                </a:r>
              </a:p>
              <a:p>
                <a:r>
                  <a:rPr lang="en-CA" sz="2800" cap="none" dirty="0" smtClean="0">
                    <a:latin typeface="Times New Roman" panose="02020603050405020304" pitchFamily="18" charset="0"/>
                  </a:rPr>
                  <a:t>Uniform consistency of the estimated mean and covariance function</a:t>
                </a:r>
              </a:p>
              <a:p>
                <a:pPr marL="0" indent="0">
                  <a:buNone/>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1058" t="-337"/>
                </a:stretch>
              </a:blipFill>
            </p:spPr>
            <p:txBody>
              <a:bodyPr/>
              <a:lstStyle/>
              <a:p>
                <a:r>
                  <a:rPr lang="en-CA">
                    <a:noFill/>
                  </a:rPr>
                  <a:t> </a:t>
                </a:r>
              </a:p>
            </p:txBody>
          </p:sp>
        </mc:Fallback>
      </mc:AlternateContent>
    </p:spTree>
    <p:extLst>
      <p:ext uri="{BB962C8B-B14F-4D97-AF65-F5344CB8AC3E}">
        <p14:creationId xmlns:p14="http://schemas.microsoft.com/office/powerpoint/2010/main" val="17690720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Simulation Studies</a:t>
            </a:r>
            <a:endParaRPr lang="en-CA" sz="5400" i="1" cap="none" dirty="0"/>
          </a:p>
        </p:txBody>
      </p:sp>
    </p:spTree>
    <p:extLst>
      <p:ext uri="{BB962C8B-B14F-4D97-AF65-F5344CB8AC3E}">
        <p14:creationId xmlns:p14="http://schemas.microsoft.com/office/powerpoint/2010/main" val="1383137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Simulation study</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959494" y="1060704"/>
                <a:ext cx="10363826" cy="5431536"/>
              </a:xfrm>
            </p:spPr>
            <p:txBody>
              <a:bodyPr>
                <a:normAutofit lnSpcReduction="10000"/>
              </a:bodyPr>
              <a:lstStyle/>
              <a:p>
                <a:r>
                  <a:rPr lang="en-CA" sz="2400" cap="none" dirty="0" smtClean="0">
                    <a:latin typeface="Times New Roman" panose="02020603050405020304" pitchFamily="18" charset="0"/>
                  </a:rPr>
                  <a:t>Generated 100 </a:t>
                </a:r>
                <a:r>
                  <a:rPr lang="en-CA" sz="2400" cap="none" dirty="0" err="1" smtClean="0">
                    <a:latin typeface="Times New Roman" panose="02020603050405020304" pitchFamily="18" charset="0"/>
                  </a:rPr>
                  <a:t>iid</a:t>
                </a:r>
                <a:r>
                  <a:rPr lang="en-CA" sz="2400" cap="none" dirty="0" smtClean="0">
                    <a:latin typeface="Times New Roman" panose="02020603050405020304" pitchFamily="18" charset="0"/>
                  </a:rPr>
                  <a:t> normal and 100 </a:t>
                </a:r>
                <a:r>
                  <a:rPr lang="en-CA" sz="2400" cap="none" dirty="0" err="1" smtClean="0">
                    <a:latin typeface="Times New Roman" panose="02020603050405020304" pitchFamily="18" charset="0"/>
                  </a:rPr>
                  <a:t>iid</a:t>
                </a:r>
                <a:r>
                  <a:rPr lang="en-CA" sz="2400" cap="none" dirty="0" smtClean="0">
                    <a:latin typeface="Times New Roman" panose="02020603050405020304" pitchFamily="18" charset="0"/>
                  </a:rPr>
                  <a:t> non-normal samples consisting of n = 100 random trajectories </a:t>
                </a:r>
              </a:p>
              <a:p>
                <a:r>
                  <a:rPr lang="en-CA" sz="2400" cap="none" dirty="0" smtClean="0">
                    <a:latin typeface="Times New Roman" panose="02020603050405020304" pitchFamily="18" charset="0"/>
                  </a:rPr>
                  <a:t>Considered both sparse and non-sparse designs</a:t>
                </a:r>
              </a:p>
              <a:p>
                <a:r>
                  <a:rPr lang="en-CA" sz="2400" cap="none" dirty="0" smtClean="0">
                    <a:latin typeface="Times New Roman" panose="02020603050405020304" pitchFamily="18" charset="0"/>
                  </a:rPr>
                  <a:t>Four different methods are being compared:</a:t>
                </a:r>
              </a:p>
              <a:p>
                <a:pPr marL="514350" indent="-514350">
                  <a:buFont typeface="+mj-lt"/>
                  <a:buAutoNum type="arabicPeriod"/>
                </a:pPr>
                <a:r>
                  <a:rPr lang="en-CA" sz="2400" cap="none" dirty="0" smtClean="0">
                    <a:latin typeface="Times New Roman" panose="02020603050405020304" pitchFamily="18" charset="0"/>
                  </a:rPr>
                  <a:t>Estimate the mean function using standard penalized spline model (i.e. no iterations are performed)</a:t>
                </a:r>
              </a:p>
              <a:p>
                <a:pPr marL="514350" indent="-514350">
                  <a:buFont typeface="+mj-lt"/>
                  <a:buAutoNum type="arabicPeriod"/>
                </a:pPr>
                <a:r>
                  <a:rPr lang="en-CA" sz="2400" cap="none" dirty="0" smtClean="0">
                    <a:latin typeface="Times New Roman" panose="02020603050405020304" pitchFamily="18" charset="0"/>
                  </a:rPr>
                  <a:t>Estimate the mean function using local polynomial smoothing</a:t>
                </a:r>
              </a:p>
              <a:p>
                <a:pPr marL="514350" indent="-514350">
                  <a:buFont typeface="+mj-lt"/>
                  <a:buAutoNum type="arabicPeriod"/>
                </a:pPr>
                <a:r>
                  <a:rPr lang="en-CA" sz="2400" cap="none" dirty="0" smtClean="0">
                    <a:latin typeface="Times New Roman" panose="02020603050405020304" pitchFamily="18" charset="0"/>
                  </a:rPr>
                  <a:t>IPS procedure with the initial mean </a:t>
                </a:r>
                <a14:m>
                  <m:oMath xmlns:m="http://schemas.openxmlformats.org/officeDocument/2006/math">
                    <m:sSup>
                      <m:sSupPr>
                        <m:ctrlPr>
                          <a:rPr lang="en-CA" sz="2400" i="1" cap="none">
                            <a:latin typeface="Cambria Math" panose="02040503050406030204" pitchFamily="18" charset="0"/>
                          </a:rPr>
                        </m:ctrlPr>
                      </m:sSupPr>
                      <m:e>
                        <m:acc>
                          <m:accPr>
                            <m:chr m:val="̂"/>
                            <m:ctrlPr>
                              <a:rPr lang="en-CA" sz="2400" i="1" cap="none">
                                <a:latin typeface="Cambria Math" panose="02040503050406030204" pitchFamily="18" charset="0"/>
                              </a:rPr>
                            </m:ctrlPr>
                          </m:accPr>
                          <m:e>
                            <m:r>
                              <a:rPr lang="en-CA" sz="2400" i="1" cap="none">
                                <a:latin typeface="Cambria Math" panose="02040503050406030204" pitchFamily="18" charset="0"/>
                                <a:ea typeface="Cambria Math" panose="02040503050406030204" pitchFamily="18" charset="0"/>
                              </a:rPr>
                              <m:t>𝜇</m:t>
                            </m:r>
                          </m:e>
                        </m:acc>
                      </m:e>
                      <m:sup>
                        <m:r>
                          <a:rPr lang="en-CA" sz="2400" i="1" cap="none">
                            <a:latin typeface="Cambria Math" panose="02040503050406030204" pitchFamily="18" charset="0"/>
                          </a:rPr>
                          <m:t>(0)</m:t>
                        </m:r>
                      </m:sup>
                    </m:sSup>
                  </m:oMath>
                </a14:m>
                <a:r>
                  <a:rPr lang="en-CA" sz="2400" cap="none" dirty="0" smtClean="0">
                    <a:latin typeface="Times New Roman" panose="02020603050405020304" pitchFamily="18" charset="0"/>
                  </a:rPr>
                  <a:t> obtained using local polynomial smoothing</a:t>
                </a:r>
              </a:p>
              <a:p>
                <a:pPr marL="514350" indent="-514350">
                  <a:buFont typeface="+mj-lt"/>
                  <a:buAutoNum type="arabicPeriod"/>
                </a:pPr>
                <a:r>
                  <a:rPr lang="en-CA" sz="2400" cap="none" dirty="0">
                    <a:latin typeface="Times New Roman" panose="02020603050405020304" pitchFamily="18" charset="0"/>
                  </a:rPr>
                  <a:t>IPS procedure with the initial mean </a:t>
                </a:r>
                <a14:m>
                  <m:oMath xmlns:m="http://schemas.openxmlformats.org/officeDocument/2006/math">
                    <m:sSup>
                      <m:sSupPr>
                        <m:ctrlPr>
                          <a:rPr lang="en-CA" sz="2400" i="1" cap="none">
                            <a:latin typeface="Cambria Math" panose="02040503050406030204" pitchFamily="18" charset="0"/>
                          </a:rPr>
                        </m:ctrlPr>
                      </m:sSupPr>
                      <m:e>
                        <m:acc>
                          <m:accPr>
                            <m:chr m:val="̂"/>
                            <m:ctrlPr>
                              <a:rPr lang="en-CA" sz="2400" i="1" cap="none">
                                <a:latin typeface="Cambria Math" panose="02040503050406030204" pitchFamily="18" charset="0"/>
                              </a:rPr>
                            </m:ctrlPr>
                          </m:accPr>
                          <m:e>
                            <m:r>
                              <a:rPr lang="en-CA" sz="2400" i="1" cap="none">
                                <a:latin typeface="Cambria Math" panose="02040503050406030204" pitchFamily="18" charset="0"/>
                                <a:ea typeface="Cambria Math" panose="02040503050406030204" pitchFamily="18" charset="0"/>
                              </a:rPr>
                              <m:t>𝜇</m:t>
                            </m:r>
                          </m:e>
                        </m:acc>
                      </m:e>
                      <m:sup>
                        <m:r>
                          <a:rPr lang="en-CA" sz="2400" i="1" cap="none">
                            <a:latin typeface="Cambria Math" panose="02040503050406030204" pitchFamily="18" charset="0"/>
                          </a:rPr>
                          <m:t>(0)</m:t>
                        </m:r>
                      </m:sup>
                    </m:sSup>
                  </m:oMath>
                </a14:m>
                <a:r>
                  <a:rPr lang="en-CA" sz="2400" cap="none" dirty="0">
                    <a:latin typeface="Times New Roman" panose="02020603050405020304" pitchFamily="18" charset="0"/>
                  </a:rPr>
                  <a:t> obtained using </a:t>
                </a:r>
                <a:r>
                  <a:rPr lang="en-CA" sz="2400" cap="none" dirty="0" smtClean="0">
                    <a:latin typeface="Times New Roman" panose="02020603050405020304" pitchFamily="18" charset="0"/>
                  </a:rPr>
                  <a:t>standard penalized spline model</a:t>
                </a:r>
              </a:p>
              <a:p>
                <a:pPr marL="514350" indent="-514350">
                  <a:buFont typeface="+mj-lt"/>
                  <a:buAutoNum type="arabicPeriod"/>
                </a:pPr>
                <a:endParaRPr lang="en-CA" sz="2400" cap="none" dirty="0" smtClean="0">
                  <a:latin typeface="Times New Roman" panose="02020603050405020304" pitchFamily="18" charset="0"/>
                </a:endParaRPr>
              </a:p>
              <a:p>
                <a:pPr marL="514350" indent="-514350">
                  <a:buFont typeface="+mj-lt"/>
                  <a:buAutoNum type="arabicPeriod"/>
                </a:pPr>
                <a:endParaRPr lang="en-CA" sz="2400" cap="none" dirty="0" smtClean="0">
                  <a:latin typeface="Times New Roman" panose="02020603050405020304" pitchFamily="18" charset="0"/>
                </a:endParaRPr>
              </a:p>
              <a:p>
                <a:pPr marL="514350" indent="-514350">
                  <a:buFont typeface="+mj-lt"/>
                  <a:buAutoNum type="arabicPeriod"/>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764" t="-673"/>
                </a:stretch>
              </a:blipFill>
            </p:spPr>
            <p:txBody>
              <a:bodyPr/>
              <a:lstStyle/>
              <a:p>
                <a:r>
                  <a:rPr lang="en-CA">
                    <a:noFill/>
                  </a:rPr>
                  <a:t> </a:t>
                </a:r>
              </a:p>
            </p:txBody>
          </p:sp>
        </mc:Fallback>
      </mc:AlternateContent>
    </p:spTree>
    <p:extLst>
      <p:ext uri="{BB962C8B-B14F-4D97-AF65-F5344CB8AC3E}">
        <p14:creationId xmlns:p14="http://schemas.microsoft.com/office/powerpoint/2010/main" val="27493145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Results from the simulation study</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59494" y="1060704"/>
                <a:ext cx="10363826" cy="5431536"/>
              </a:xfrm>
            </p:spPr>
            <p:txBody>
              <a:bodyPr>
                <a:normAutofit/>
              </a:bodyPr>
              <a:lstStyle/>
              <a:p>
                <a:r>
                  <a:rPr lang="en-CA" sz="2400" cap="none" dirty="0" smtClean="0">
                    <a:latin typeface="Times New Roman" panose="02020603050405020304" pitchFamily="18" charset="0"/>
                  </a:rPr>
                  <a:t>The IPS procedure (method 3 and 4) improved the integrated mean-square errors of mean estimates over non-iterative procedures (method 1 and 2) by 25-40% for sparse samples and 15-35% for non-sparse samples</a:t>
                </a:r>
              </a:p>
              <a:p>
                <a:r>
                  <a:rPr lang="en-CA" sz="2400" cap="none" dirty="0">
                    <a:latin typeface="Times New Roman" panose="02020603050405020304" pitchFamily="18" charset="0"/>
                  </a:rPr>
                  <a:t>The IPS procedure (method 3 and 4) improved the integrated </a:t>
                </a:r>
                <a:r>
                  <a:rPr lang="en-CA" sz="2400" cap="none" dirty="0" smtClean="0">
                    <a:latin typeface="Times New Roman" panose="02020603050405020304" pitchFamily="18" charset="0"/>
                  </a:rPr>
                  <a:t>prediction error of the true </a:t>
                </a:r>
                <a:r>
                  <a:rPr lang="en-CA" sz="2400" cap="none" dirty="0" smtClean="0">
                    <a:latin typeface="Times New Roman" panose="02020603050405020304" pitchFamily="18" charset="0"/>
                  </a:rPr>
                  <a:t>mean </a:t>
                </a:r>
                <a:r>
                  <a:rPr lang="en-CA" sz="2400" cap="none" dirty="0" smtClean="0">
                    <a:latin typeface="Times New Roman" panose="02020603050405020304" pitchFamily="18" charset="0"/>
                  </a:rPr>
                  <a:t>by </a:t>
                </a:r>
                <a:r>
                  <a:rPr lang="en-CA" sz="2400" cap="none" dirty="0" smtClean="0">
                    <a:latin typeface="Times New Roman" panose="02020603050405020304" pitchFamily="18" charset="0"/>
                  </a:rPr>
                  <a:t>around 10%</a:t>
                </a:r>
              </a:p>
              <a:p>
                <a:r>
                  <a:rPr lang="en-CA" sz="2400" cap="none" dirty="0" smtClean="0">
                    <a:latin typeface="Times New Roman" panose="02020603050405020304" pitchFamily="18" charset="0"/>
                  </a:rPr>
                  <a:t>Method 3 and 4 gives comparable results (i.e. method of choosing the initial mean </a:t>
                </a:r>
                <a14:m>
                  <m:oMath xmlns:m="http://schemas.openxmlformats.org/officeDocument/2006/math">
                    <m:sSup>
                      <m:sSupPr>
                        <m:ctrlPr>
                          <a:rPr lang="en-CA" sz="2400" i="1" cap="none">
                            <a:latin typeface="Cambria Math" panose="02040503050406030204" pitchFamily="18" charset="0"/>
                          </a:rPr>
                        </m:ctrlPr>
                      </m:sSupPr>
                      <m:e>
                        <m:acc>
                          <m:accPr>
                            <m:chr m:val="̂"/>
                            <m:ctrlPr>
                              <a:rPr lang="en-CA" sz="2400" i="1" cap="none">
                                <a:latin typeface="Cambria Math" panose="02040503050406030204" pitchFamily="18" charset="0"/>
                              </a:rPr>
                            </m:ctrlPr>
                          </m:accPr>
                          <m:e>
                            <m:r>
                              <a:rPr lang="en-CA" sz="2400" i="1" cap="none">
                                <a:latin typeface="Cambria Math" panose="02040503050406030204" pitchFamily="18" charset="0"/>
                                <a:ea typeface="Cambria Math" panose="02040503050406030204" pitchFamily="18" charset="0"/>
                              </a:rPr>
                              <m:t>𝜇</m:t>
                            </m:r>
                          </m:e>
                        </m:acc>
                      </m:e>
                      <m:sup>
                        <m:r>
                          <a:rPr lang="en-CA" sz="2400" i="1" cap="none">
                            <a:latin typeface="Cambria Math" panose="02040503050406030204" pitchFamily="18" charset="0"/>
                          </a:rPr>
                          <m:t>(0)</m:t>
                        </m:r>
                      </m:sup>
                    </m:sSup>
                  </m:oMath>
                </a14:m>
                <a:r>
                  <a:rPr lang="en-CA" sz="2400" cap="none" dirty="0" smtClean="0">
                    <a:latin typeface="Times New Roman" panose="02020603050405020304" pitchFamily="18" charset="0"/>
                  </a:rPr>
                  <a:t> is not significant)</a:t>
                </a:r>
              </a:p>
              <a:p>
                <a:r>
                  <a:rPr lang="en-CA" sz="2400" cap="none" dirty="0" smtClean="0">
                    <a:latin typeface="Times New Roman" panose="02020603050405020304" pitchFamily="18" charset="0"/>
                  </a:rPr>
                  <a:t>Converges very quickly in this case (with no more than 4 iterations with tolerance set to be </a:t>
                </a:r>
                <a14:m>
                  <m:oMath xmlns:m="http://schemas.openxmlformats.org/officeDocument/2006/math">
                    <m:sSup>
                      <m:sSupPr>
                        <m:ctrlPr>
                          <a:rPr lang="en-CA" sz="2400" i="1" cap="none" smtClean="0">
                            <a:latin typeface="Cambria Math" panose="02040503050406030204" pitchFamily="18" charset="0"/>
                          </a:rPr>
                        </m:ctrlPr>
                      </m:sSupPr>
                      <m:e>
                        <m:r>
                          <a:rPr lang="en-CA" sz="2400" b="0" i="1" cap="none" smtClean="0">
                            <a:latin typeface="Cambria Math" panose="02040503050406030204" pitchFamily="18" charset="0"/>
                          </a:rPr>
                          <m:t>10</m:t>
                        </m:r>
                      </m:e>
                      <m:sup>
                        <m:r>
                          <a:rPr lang="en-CA" sz="2400" b="0" i="1" cap="none" smtClean="0">
                            <a:latin typeface="Cambria Math" panose="02040503050406030204" pitchFamily="18" charset="0"/>
                          </a:rPr>
                          <m:t>−4</m:t>
                        </m:r>
                      </m:sup>
                    </m:sSup>
                    <m:r>
                      <a:rPr lang="en-CA" sz="2400" b="0" i="0" cap="none" smtClean="0">
                        <a:latin typeface="Cambria Math" panose="02040503050406030204" pitchFamily="18" charset="0"/>
                      </a:rPr>
                      <m:t>)</m:t>
                    </m:r>
                  </m:oMath>
                </a14:m>
                <a:endParaRPr lang="en-CA" sz="2400" cap="none" dirty="0" smtClean="0">
                  <a:latin typeface="Times New Roman" panose="02020603050405020304" pitchFamily="18" charset="0"/>
                </a:endParaRPr>
              </a:p>
              <a:p>
                <a:endParaRPr lang="en-CA" sz="2400" cap="none" dirty="0" smtClean="0">
                  <a:latin typeface="Times New Roman" panose="02020603050405020304" pitchFamily="18" charset="0"/>
                </a:endParaRPr>
              </a:p>
              <a:p>
                <a:endParaRPr lang="en-CA" sz="2400" cap="none" dirty="0" smtClean="0">
                  <a:latin typeface="Times New Roman" panose="02020603050405020304" pitchFamily="18" charset="0"/>
                </a:endParaRPr>
              </a:p>
              <a:p>
                <a:pPr marL="514350" indent="-514350">
                  <a:buFont typeface="+mj-lt"/>
                  <a:buAutoNum type="arabicPeriod"/>
                </a:pPr>
                <a:endParaRPr lang="en-CA" sz="2400" cap="none" dirty="0" smtClean="0">
                  <a:latin typeface="Times New Roman" panose="02020603050405020304" pitchFamily="18" charset="0"/>
                </a:endParaRPr>
              </a:p>
              <a:p>
                <a:pPr marL="514350" indent="-514350">
                  <a:buFont typeface="+mj-lt"/>
                  <a:buAutoNum type="arabicPeriod"/>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59494" y="1060704"/>
                <a:ext cx="10363826" cy="5431536"/>
              </a:xfrm>
              <a:blipFill rotWithShape="0">
                <a:blip r:embed="rId2"/>
                <a:stretch>
                  <a:fillRect l="-764" t="-224" r="-941"/>
                </a:stretch>
              </a:blipFill>
            </p:spPr>
            <p:txBody>
              <a:bodyPr/>
              <a:lstStyle/>
              <a:p>
                <a:r>
                  <a:rPr lang="en-CA">
                    <a:noFill/>
                  </a:rPr>
                  <a:t> </a:t>
                </a:r>
              </a:p>
            </p:txBody>
          </p:sp>
        </mc:Fallback>
      </mc:AlternateContent>
    </p:spTree>
    <p:extLst>
      <p:ext uri="{BB962C8B-B14F-4D97-AF65-F5344CB8AC3E}">
        <p14:creationId xmlns:p14="http://schemas.microsoft.com/office/powerpoint/2010/main" val="21441827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Application to real data</a:t>
            </a:r>
            <a:endParaRPr lang="en-CA" sz="5400" i="1" cap="none" dirty="0"/>
          </a:p>
        </p:txBody>
      </p:sp>
    </p:spTree>
    <p:extLst>
      <p:ext uri="{BB962C8B-B14F-4D97-AF65-F5344CB8AC3E}">
        <p14:creationId xmlns:p14="http://schemas.microsoft.com/office/powerpoint/2010/main" val="39094314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Yeast cell cycle gene expression data</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78366" y="1297244"/>
            <a:ext cx="10363826" cy="5431536"/>
          </a:xfrm>
        </p:spPr>
        <p:txBody>
          <a:bodyPr>
            <a:normAutofit/>
          </a:bodyPr>
          <a:lstStyle/>
          <a:p>
            <a:r>
              <a:rPr lang="en-CA" sz="2400" cap="none" dirty="0" smtClean="0">
                <a:latin typeface="Times New Roman" panose="02020603050405020304" pitchFamily="18" charset="0"/>
              </a:rPr>
              <a:t>43 genes related to </a:t>
            </a:r>
            <a:r>
              <a:rPr lang="en-CA" sz="2400" cap="none" dirty="0" err="1" smtClean="0">
                <a:latin typeface="Times New Roman" panose="02020603050405020304" pitchFamily="18" charset="0"/>
              </a:rPr>
              <a:t>G1</a:t>
            </a:r>
            <a:r>
              <a:rPr lang="en-CA" sz="2400" cap="none" dirty="0" smtClean="0">
                <a:latin typeface="Times New Roman" panose="02020603050405020304" pitchFamily="18" charset="0"/>
              </a:rPr>
              <a:t> phase are analyzed from a total of 6178 genes </a:t>
            </a:r>
          </a:p>
          <a:p>
            <a:r>
              <a:rPr lang="en-CA" sz="2400" cap="none" dirty="0" smtClean="0">
                <a:latin typeface="Times New Roman" panose="02020603050405020304" pitchFamily="18" charset="0"/>
              </a:rPr>
              <a:t>Each gene expression profile consists of 18 data points (measured every 7 mins between 0 and 119 mins, covering two cell cycles)</a:t>
            </a:r>
          </a:p>
          <a:p>
            <a:r>
              <a:rPr lang="en-CA" sz="2400" cap="none" dirty="0" smtClean="0">
                <a:latin typeface="Times New Roman" panose="02020603050405020304" pitchFamily="18" charset="0"/>
              </a:rPr>
              <a:t>2 different approaches are compared in this analysis:</a:t>
            </a:r>
          </a:p>
          <a:p>
            <a:pPr marL="457200" indent="-457200">
              <a:buFont typeface="+mj-lt"/>
              <a:buAutoNum type="arabicPeriod"/>
            </a:pPr>
            <a:r>
              <a:rPr lang="en-CA" sz="2400" cap="none" dirty="0" smtClean="0">
                <a:latin typeface="Times New Roman" panose="02020603050405020304" pitchFamily="18" charset="0"/>
              </a:rPr>
              <a:t>Proposed IPS procedure with initial estimate using local polynomial smoothing</a:t>
            </a:r>
          </a:p>
          <a:p>
            <a:pPr marL="457200" indent="-457200">
              <a:buFont typeface="+mj-lt"/>
              <a:buAutoNum type="arabicPeriod"/>
            </a:pPr>
            <a:r>
              <a:rPr lang="en-CA" sz="2400" cap="none" dirty="0" smtClean="0">
                <a:latin typeface="Times New Roman" panose="02020603050405020304" pitchFamily="18" charset="0"/>
              </a:rPr>
              <a:t>Traditional polynomial smoothing with no iterations</a:t>
            </a:r>
          </a:p>
          <a:p>
            <a:pPr marL="0" indent="0">
              <a:buNone/>
            </a:pPr>
            <a:endParaRPr lang="en-CA" sz="2400" cap="none" dirty="0" smtClean="0">
              <a:latin typeface="Times New Roman" panose="02020603050405020304" pitchFamily="18" charset="0"/>
            </a:endParaRPr>
          </a:p>
          <a:p>
            <a:pPr marL="514350" indent="-514350">
              <a:buFont typeface="+mj-lt"/>
              <a:buAutoNum type="arabicPeriod"/>
            </a:pPr>
            <a:endParaRPr lang="en-CA" sz="2400" cap="none" dirty="0" smtClean="0">
              <a:latin typeface="Times New Roman" panose="02020603050405020304" pitchFamily="18" charset="0"/>
            </a:endParaRPr>
          </a:p>
          <a:p>
            <a:pPr marL="514350" indent="-514350">
              <a:buFont typeface="+mj-lt"/>
              <a:buAutoNum type="arabicPeriod"/>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p:spTree>
    <p:extLst>
      <p:ext uri="{BB962C8B-B14F-4D97-AF65-F5344CB8AC3E}">
        <p14:creationId xmlns:p14="http://schemas.microsoft.com/office/powerpoint/2010/main" val="1542321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Results (1)</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78366" y="1297244"/>
            <a:ext cx="10363826" cy="5431536"/>
          </a:xfrm>
        </p:spPr>
        <p:txBody>
          <a:bodyPr>
            <a:normAutofit/>
          </a:bodyPr>
          <a:lstStyle/>
          <a:p>
            <a:r>
              <a:rPr lang="en-CA" sz="2400" cap="none" dirty="0" smtClean="0">
                <a:latin typeface="Times New Roman" panose="02020603050405020304" pitchFamily="18" charset="0"/>
              </a:rPr>
              <a:t>Mean function estimate</a:t>
            </a:r>
          </a:p>
          <a:p>
            <a:pPr>
              <a:buFont typeface="Wingdings" panose="05000000000000000000" pitchFamily="2" charset="2"/>
              <a:buChar char="Ø"/>
            </a:pPr>
            <a:r>
              <a:rPr lang="en-CA" sz="2400" cap="none" dirty="0" smtClean="0">
                <a:latin typeface="Times New Roman" panose="02020603050405020304" pitchFamily="18" charset="0"/>
              </a:rPr>
              <a:t>IPS method reveals more clearly the features of peaks or valleys (i.e. regions of high curvature) for the </a:t>
            </a:r>
            <a:r>
              <a:rPr lang="en-CA" sz="2400" cap="none" dirty="0" err="1" smtClean="0">
                <a:latin typeface="Times New Roman" panose="02020603050405020304" pitchFamily="18" charset="0"/>
              </a:rPr>
              <a:t>G1</a:t>
            </a:r>
            <a:r>
              <a:rPr lang="en-CA" sz="2400" cap="none" dirty="0" smtClean="0">
                <a:latin typeface="Times New Roman" panose="02020603050405020304" pitchFamily="18" charset="0"/>
              </a:rPr>
              <a:t> phase genes than the traditional method</a:t>
            </a:r>
          </a:p>
          <a:p>
            <a:r>
              <a:rPr lang="en-CA" sz="2400" cap="none" dirty="0" smtClean="0">
                <a:latin typeface="Times New Roman" panose="02020603050405020304" pitchFamily="18" charset="0"/>
              </a:rPr>
              <a:t>Covariance surface estimate</a:t>
            </a:r>
          </a:p>
          <a:p>
            <a:pPr>
              <a:buFont typeface="Wingdings" panose="05000000000000000000" pitchFamily="2" charset="2"/>
              <a:buChar char="Ø"/>
            </a:pPr>
            <a:r>
              <a:rPr lang="en-CA" sz="2400" cap="none" dirty="0" smtClean="0">
                <a:latin typeface="Times New Roman" panose="02020603050405020304" pitchFamily="18" charset="0"/>
              </a:rPr>
              <a:t>IPS method reveals more clearly the periodic structure of variation patterns of the underlying process for the yeast cell cycle</a:t>
            </a:r>
          </a:p>
          <a:p>
            <a:r>
              <a:rPr lang="en-CA" sz="2400" cap="none" dirty="0" smtClean="0">
                <a:latin typeface="Times New Roman" panose="02020603050405020304" pitchFamily="18" charset="0"/>
              </a:rPr>
              <a:t>Prediction errors</a:t>
            </a:r>
          </a:p>
          <a:p>
            <a:pPr>
              <a:buFont typeface="Wingdings" panose="05000000000000000000" pitchFamily="2" charset="2"/>
              <a:buChar char="Ø"/>
            </a:pPr>
            <a:r>
              <a:rPr lang="en-CA" sz="2400" cap="none" dirty="0" smtClean="0">
                <a:latin typeface="Times New Roman" panose="02020603050405020304" pitchFamily="18" charset="0"/>
              </a:rPr>
              <a:t>The mean prediction error has been improved by the IPS method over the traditional non-iterative method</a:t>
            </a:r>
          </a:p>
          <a:p>
            <a:pPr marL="514350" indent="-514350">
              <a:buFont typeface="+mj-lt"/>
              <a:buAutoNum type="arabicPeriod"/>
            </a:pPr>
            <a:endParaRPr lang="en-CA" sz="2400" cap="none" dirty="0" smtClean="0">
              <a:latin typeface="Times New Roman" panose="02020603050405020304" pitchFamily="18" charset="0"/>
            </a:endParaRPr>
          </a:p>
          <a:p>
            <a:pPr marL="514350" indent="-514350">
              <a:buFont typeface="+mj-lt"/>
              <a:buAutoNum type="arabicPeriod"/>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p:spTree>
    <p:extLst>
      <p:ext uri="{BB962C8B-B14F-4D97-AF65-F5344CB8AC3E}">
        <p14:creationId xmlns:p14="http://schemas.microsoft.com/office/powerpoint/2010/main" val="3985445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Functional Data Design (1)</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1032646" y="1425260"/>
                <a:ext cx="10363826" cy="4673788"/>
              </a:xfrm>
            </p:spPr>
            <p:txBody>
              <a:bodyPr>
                <a:normAutofit/>
              </a:bodyPr>
              <a:lstStyle/>
              <a:p>
                <a:r>
                  <a:rPr lang="en-CA" sz="2800" cap="none" dirty="0" smtClean="0">
                    <a:latin typeface="Times New Roman" panose="02020603050405020304" pitchFamily="18" charset="0"/>
                    <a:cs typeface="Times New Roman" panose="02020603050405020304" pitchFamily="18" charset="0"/>
                  </a:rPr>
                  <a:t>Dense design with noisy repeated measurements (</a:t>
                </a:r>
                <a14:m>
                  <m:oMath xmlns:m="http://schemas.openxmlformats.org/officeDocument/2006/math">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𝑡</m:t>
                        </m:r>
                      </m:e>
                      <m:sub>
                        <m:r>
                          <a:rPr lang="en-CA" sz="2800" i="1" cap="none">
                            <a:latin typeface="Cambria Math" panose="02040503050406030204" pitchFamily="18" charset="0"/>
                          </a:rPr>
                          <m:t>𝑖𝑗</m:t>
                        </m:r>
                      </m:sub>
                    </m:sSub>
                  </m:oMath>
                </a14:m>
                <a:r>
                  <a:rPr lang="en-CA" sz="2800" cap="none" dirty="0" smtClean="0">
                    <a:latin typeface="Times New Roman" panose="02020603050405020304" pitchFamily="18" charset="0"/>
                    <a:cs typeface="Times New Roman" panose="02020603050405020304" pitchFamily="18" charset="0"/>
                  </a:rPr>
                  <a:t> are observed on a dense grid)</a:t>
                </a:r>
              </a:p>
              <a:p>
                <a14:m>
                  <m:oMath xmlns:m="http://schemas.openxmlformats.org/officeDocument/2006/math">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𝑌</m:t>
                        </m:r>
                      </m:e>
                      <m:sub>
                        <m:r>
                          <a:rPr lang="en-CA" sz="2800" i="1" cap="none">
                            <a:latin typeface="Cambria Math" panose="02040503050406030204" pitchFamily="18" charset="0"/>
                          </a:rPr>
                          <m:t>𝑖𝑗</m:t>
                        </m:r>
                      </m:sub>
                    </m:sSub>
                    <m:r>
                      <a:rPr lang="pt-BR" sz="2800" b="0" i="1" cap="none" smtClean="0">
                        <a:latin typeface="Cambria Math" panose="02040503050406030204" pitchFamily="18" charset="0"/>
                      </a:rPr>
                      <m:t>=</m:t>
                    </m:r>
                    <m:sSub>
                      <m:sSubPr>
                        <m:ctrlPr>
                          <a:rPr lang="pt-BR" sz="2800" b="0" i="1" cap="none" smtClean="0">
                            <a:latin typeface="Cambria Math" panose="02040503050406030204" pitchFamily="18" charset="0"/>
                          </a:rPr>
                        </m:ctrlPr>
                      </m:sSubPr>
                      <m:e>
                        <m:r>
                          <a:rPr lang="en-CA" sz="2800" b="0" i="1" cap="none" smtClean="0">
                            <a:latin typeface="Cambria Math" panose="02040503050406030204" pitchFamily="18" charset="0"/>
                          </a:rPr>
                          <m:t>𝑋</m:t>
                        </m:r>
                      </m:e>
                      <m:sub>
                        <m:r>
                          <a:rPr lang="en-CA" sz="2800" b="0" i="1" cap="none" smtClean="0">
                            <a:latin typeface="Cambria Math" panose="02040503050406030204" pitchFamily="18" charset="0"/>
                          </a:rPr>
                          <m:t>𝑖</m:t>
                        </m:r>
                      </m:sub>
                    </m:sSub>
                    <m:d>
                      <m:dPr>
                        <m:ctrlPr>
                          <a:rPr lang="en-CA" sz="2800" b="0" i="1" cap="none" smtClean="0">
                            <a:latin typeface="Cambria Math" panose="02040503050406030204" pitchFamily="18" charset="0"/>
                          </a:rPr>
                        </m:ctrlPr>
                      </m:dPr>
                      <m:e>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𝑡</m:t>
                            </m:r>
                          </m:e>
                          <m:sub>
                            <m:r>
                              <a:rPr lang="en-CA" sz="2800" i="1" cap="none">
                                <a:latin typeface="Cambria Math" panose="02040503050406030204" pitchFamily="18" charset="0"/>
                              </a:rPr>
                              <m:t>𝑖𝑗</m:t>
                            </m:r>
                          </m:sub>
                        </m:sSub>
                      </m:e>
                    </m:d>
                    <m:r>
                      <a:rPr lang="pt-BR" sz="2800" b="0" i="1" cap="none" smtClean="0">
                        <a:latin typeface="Cambria Math" panose="02040503050406030204" pitchFamily="18" charset="0"/>
                      </a:rPr>
                      <m:t>+</m:t>
                    </m:r>
                    <m:sSub>
                      <m:sSubPr>
                        <m:ctrlPr>
                          <a:rPr lang="pt-BR" sz="2800" i="1" cap="none">
                            <a:latin typeface="Cambria Math" panose="02040503050406030204" pitchFamily="18" charset="0"/>
                          </a:rPr>
                        </m:ctrlPr>
                      </m:sSubPr>
                      <m:e>
                        <m:r>
                          <a:rPr lang="pt-BR" sz="2800" i="1" cap="none" smtClean="0">
                            <a:latin typeface="Cambria Math" panose="02040503050406030204" pitchFamily="18" charset="0"/>
                          </a:rPr>
                          <m:t>ɛ</m:t>
                        </m:r>
                      </m:e>
                      <m:sub>
                        <m:r>
                          <a:rPr lang="en-CA" sz="2800" i="1" cap="none">
                            <a:latin typeface="Cambria Math" panose="02040503050406030204" pitchFamily="18" charset="0"/>
                          </a:rPr>
                          <m:t>𝑖𝑗</m:t>
                        </m:r>
                      </m:sub>
                    </m:sSub>
                    <m:r>
                      <a:rPr lang="en-CA" sz="2800" b="0" i="0" cap="none" smtClean="0">
                        <a:latin typeface="Cambria Math" panose="02040503050406030204" pitchFamily="18" charset="0"/>
                      </a:rPr>
                      <m:t> </m:t>
                    </m:r>
                  </m:oMath>
                </a14:m>
                <a:endParaRPr lang="en-CA" sz="2800" cap="none" dirty="0" smtClean="0">
                  <a:latin typeface="Times New Roman" panose="02020603050405020304" pitchFamily="18" charset="0"/>
                  <a:cs typeface="Times New Roman" panose="02020603050405020304" pitchFamily="18" charset="0"/>
                </a:endParaRPr>
              </a:p>
              <a:p>
                <a14:m>
                  <m:oMath xmlns:m="http://schemas.openxmlformats.org/officeDocument/2006/math">
                    <m:sSub>
                      <m:sSubPr>
                        <m:ctrlPr>
                          <a:rPr lang="pt-BR" sz="2800" i="1" cap="none">
                            <a:latin typeface="Cambria Math" panose="02040503050406030204" pitchFamily="18" charset="0"/>
                          </a:rPr>
                        </m:ctrlPr>
                      </m:sSubPr>
                      <m:e>
                        <m:r>
                          <a:rPr lang="pt-BR" sz="2800" i="1" cap="none">
                            <a:latin typeface="Cambria Math" panose="02040503050406030204" pitchFamily="18" charset="0"/>
                          </a:rPr>
                          <m:t>ɛ</m:t>
                        </m:r>
                      </m:e>
                      <m:sub>
                        <m:r>
                          <a:rPr lang="en-CA" sz="2800" i="1" cap="none">
                            <a:latin typeface="Cambria Math" panose="02040503050406030204" pitchFamily="18" charset="0"/>
                          </a:rPr>
                          <m:t>𝑖𝑗</m:t>
                        </m:r>
                      </m:sub>
                    </m:sSub>
                    <m:r>
                      <a:rPr lang="en-CA" sz="2800" i="1" cap="none">
                        <a:latin typeface="Cambria Math" panose="02040503050406030204" pitchFamily="18" charset="0"/>
                      </a:rPr>
                      <m:t> </m:t>
                    </m:r>
                    <m:r>
                      <a:rPr lang="en-CA" sz="2800" i="1" cap="none">
                        <a:latin typeface="Cambria Math" panose="02040503050406030204" pitchFamily="18" charset="0"/>
                      </a:rPr>
                      <m:t>𝑎𝑟𝑒</m:t>
                    </m:r>
                    <m:r>
                      <a:rPr lang="en-CA" sz="2800" i="1" cap="none">
                        <a:latin typeface="Cambria Math" panose="02040503050406030204" pitchFamily="18" charset="0"/>
                      </a:rPr>
                      <m:t> </m:t>
                    </m:r>
                    <m:r>
                      <a:rPr lang="en-CA" sz="2800" i="1" cap="none">
                        <a:latin typeface="Cambria Math" panose="02040503050406030204" pitchFamily="18" charset="0"/>
                      </a:rPr>
                      <m:t>𝑡h𝑒</m:t>
                    </m:r>
                    <m:r>
                      <a:rPr lang="en-CA" sz="2800" i="1" cap="none">
                        <a:latin typeface="Cambria Math" panose="02040503050406030204" pitchFamily="18" charset="0"/>
                      </a:rPr>
                      <m:t> </m:t>
                    </m:r>
                    <m:r>
                      <a:rPr lang="en-CA" sz="2800" i="1" cap="none">
                        <a:latin typeface="Cambria Math" panose="02040503050406030204" pitchFamily="18" charset="0"/>
                      </a:rPr>
                      <m:t>𝑢𝑛𝑐𝑜𝑟𝑟𝑒𝑙𝑎𝑡𝑒𝑑</m:t>
                    </m:r>
                  </m:oMath>
                </a14:m>
                <a:r>
                  <a:rPr lang="en-CA" sz="2800" cap="none" dirty="0" smtClean="0">
                    <a:latin typeface="Times New Roman" panose="02020603050405020304" pitchFamily="18" charset="0"/>
                    <a:cs typeface="Times New Roman" panose="02020603050405020304" pitchFamily="18" charset="0"/>
                  </a:rPr>
                  <a:t> measurement </a:t>
                </a:r>
                <a:r>
                  <a:rPr lang="en-CA" sz="2800" cap="none" dirty="0" smtClean="0">
                    <a:latin typeface="Times New Roman" panose="02020603050405020304" pitchFamily="18" charset="0"/>
                    <a:cs typeface="Times New Roman" panose="02020603050405020304" pitchFamily="18" charset="0"/>
                  </a:rPr>
                  <a:t>errors </a:t>
                </a:r>
                <a:r>
                  <a:rPr lang="en-CA" sz="2800" cap="none" dirty="0" smtClean="0">
                    <a:latin typeface="Times New Roman" panose="02020603050405020304" pitchFamily="18" charset="0"/>
                    <a:cs typeface="Times New Roman" panose="02020603050405020304" pitchFamily="18" charset="0"/>
                  </a:rPr>
                  <a:t>from a common distribution with mean 0 and variance </a:t>
                </a:r>
                <a14:m>
                  <m:oMath xmlns:m="http://schemas.openxmlformats.org/officeDocument/2006/math">
                    <m:sSup>
                      <m:sSupPr>
                        <m:ctrlPr>
                          <a:rPr lang="en-CA" sz="2800" i="1" cap="none" smtClean="0">
                            <a:latin typeface="Cambria Math" panose="02040503050406030204" pitchFamily="18" charset="0"/>
                          </a:rPr>
                        </m:ctrlPr>
                      </m:sSupPr>
                      <m:e>
                        <m:r>
                          <a:rPr lang="en-CA" sz="2800" i="1" cap="none" smtClean="0">
                            <a:latin typeface="Cambria Math" panose="02040503050406030204" pitchFamily="18" charset="0"/>
                            <a:ea typeface="Cambria Math" panose="02040503050406030204" pitchFamily="18" charset="0"/>
                          </a:rPr>
                          <m:t>𝜎</m:t>
                        </m:r>
                      </m:e>
                      <m:sup>
                        <m:r>
                          <a:rPr lang="en-CA" sz="2800" i="1" cap="none" smtClean="0">
                            <a:latin typeface="Cambria Math" panose="02040503050406030204" pitchFamily="18" charset="0"/>
                          </a:rPr>
                          <m:t>2</m:t>
                        </m:r>
                      </m:sup>
                    </m:sSup>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m:t>
                        </m:r>
                        <m:r>
                          <a:rPr lang="pt-BR" sz="2800" i="1" cap="none">
                            <a:latin typeface="Cambria Math" panose="02040503050406030204" pitchFamily="18" charset="0"/>
                          </a:rPr>
                          <m:t>ɛ</m:t>
                        </m:r>
                      </m:e>
                      <m:sub>
                        <m:r>
                          <a:rPr lang="en-CA" sz="2800" i="1" cap="none">
                            <a:latin typeface="Cambria Math" panose="02040503050406030204" pitchFamily="18" charset="0"/>
                          </a:rPr>
                          <m:t>𝑖𝑗</m:t>
                        </m:r>
                      </m:sub>
                    </m:sSub>
                  </m:oMath>
                </a14:m>
                <a:r>
                  <a:rPr lang="en-CA" sz="2800" cap="none" dirty="0" smtClean="0">
                    <a:latin typeface="Times New Roman" panose="02020603050405020304" pitchFamily="18" charset="0"/>
                    <a:cs typeface="Times New Roman" panose="02020603050405020304" pitchFamily="18" charset="0"/>
                  </a:rPr>
                  <a:t>) (which may be heteroscedastic)</a:t>
                </a:r>
              </a:p>
              <a:p>
                <a:endParaRPr lang="en-CA" sz="2800" cap="none" dirty="0" smtClean="0"/>
              </a:p>
              <a:p>
                <a:endParaRPr lang="en-CA" sz="2800" cap="none"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1032646" y="1425260"/>
                <a:ext cx="10363826" cy="4673788"/>
              </a:xfrm>
              <a:blipFill rotWithShape="0">
                <a:blip r:embed="rId2"/>
                <a:stretch>
                  <a:fillRect l="-1058" r="-705"/>
                </a:stretch>
              </a:blipFill>
            </p:spPr>
            <p:txBody>
              <a:bodyPr/>
              <a:lstStyle/>
              <a:p>
                <a:r>
                  <a:rPr lang="en-CA">
                    <a:noFill/>
                  </a:rPr>
                  <a:t> </a:t>
                </a:r>
              </a:p>
            </p:txBody>
          </p:sp>
        </mc:Fallback>
      </mc:AlternateContent>
    </p:spTree>
    <p:extLst>
      <p:ext uri="{BB962C8B-B14F-4D97-AF65-F5344CB8AC3E}">
        <p14:creationId xmlns:p14="http://schemas.microsoft.com/office/powerpoint/2010/main" val="2742893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Results (2)</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78366" y="1297244"/>
            <a:ext cx="10363826" cy="5431536"/>
          </a:xfrm>
        </p:spPr>
        <p:txBody>
          <a:bodyPr>
            <a:normAutofit/>
          </a:bodyPr>
          <a:lstStyle/>
          <a:p>
            <a:r>
              <a:rPr lang="en-CA" sz="2400" cap="none" dirty="0" smtClean="0">
                <a:latin typeface="Times New Roman" panose="02020603050405020304" pitchFamily="18" charset="0"/>
              </a:rPr>
              <a:t>Message of the story: IPS outperforms the traditional non-iterative method!</a:t>
            </a:r>
          </a:p>
          <a:p>
            <a:pPr marL="514350" indent="-514350">
              <a:buFont typeface="+mj-lt"/>
              <a:buAutoNum type="arabicPeriod"/>
            </a:pP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p:spTree>
    <p:extLst>
      <p:ext uri="{BB962C8B-B14F-4D97-AF65-F5344CB8AC3E}">
        <p14:creationId xmlns:p14="http://schemas.microsoft.com/office/powerpoint/2010/main" val="2540556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Summary</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78366" y="1297244"/>
            <a:ext cx="10363826" cy="5431536"/>
          </a:xfrm>
        </p:spPr>
        <p:txBody>
          <a:bodyPr>
            <a:normAutofit fontScale="92500"/>
          </a:bodyPr>
          <a:lstStyle/>
          <a:p>
            <a:r>
              <a:rPr lang="en-CA" sz="2800" cap="none" dirty="0" smtClean="0">
                <a:latin typeface="Times New Roman" panose="02020603050405020304" pitchFamily="18" charset="0"/>
              </a:rPr>
              <a:t>A new method so called the iterative penalized splines (IPS) procedure is proposed for performing functional principal component analysis</a:t>
            </a:r>
          </a:p>
          <a:p>
            <a:r>
              <a:rPr lang="en-CA" sz="2800" cap="none" dirty="0" smtClean="0">
                <a:latin typeface="Times New Roman" panose="02020603050405020304" pitchFamily="18" charset="0"/>
              </a:rPr>
              <a:t>The iterative procedure improves the estimation of the mean function and therefore reduces the within-subject correlation in the functional data</a:t>
            </a:r>
          </a:p>
          <a:p>
            <a:r>
              <a:rPr lang="en-CA" sz="2800" cap="none" dirty="0" smtClean="0">
                <a:latin typeface="Times New Roman" panose="02020603050405020304" pitchFamily="18" charset="0"/>
              </a:rPr>
              <a:t>By studying its theoretical properties, IPS is shown to provide a sample of transformed data that is asymptotically equivalent to independent data</a:t>
            </a:r>
          </a:p>
          <a:p>
            <a:r>
              <a:rPr lang="en-CA" sz="2800" cap="none" dirty="0" smtClean="0">
                <a:latin typeface="Times New Roman" panose="02020603050405020304" pitchFamily="18" charset="0"/>
              </a:rPr>
              <a:t>Through a simulation study and a real data application, IPS is shown to provide significant improvement over traditional non-iterative method</a:t>
            </a:r>
            <a:br>
              <a:rPr lang="en-CA" sz="2800" cap="none" dirty="0" smtClean="0">
                <a:latin typeface="Times New Roman" panose="02020603050405020304" pitchFamily="18" charset="0"/>
              </a:rPr>
            </a:b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p:spTree>
    <p:extLst>
      <p:ext uri="{BB962C8B-B14F-4D97-AF65-F5344CB8AC3E}">
        <p14:creationId xmlns:p14="http://schemas.microsoft.com/office/powerpoint/2010/main" val="9258898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11" y="407001"/>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References</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78366" y="1297244"/>
            <a:ext cx="10363826" cy="5431536"/>
          </a:xfrm>
        </p:spPr>
        <p:txBody>
          <a:bodyPr>
            <a:normAutofit/>
          </a:bodyPr>
          <a:lstStyle/>
          <a:p>
            <a:r>
              <a:rPr lang="en-CA" dirty="0"/>
              <a:t>Yao, F., and Lee, T. C. M. (2006). </a:t>
            </a:r>
            <a:r>
              <a:rPr lang="en-CA" dirty="0">
                <a:hlinkClick r:id="rId2"/>
              </a:rPr>
              <a:t>Penalized spline models for functional principal component analysis.</a:t>
            </a:r>
            <a:r>
              <a:rPr lang="en-CA" dirty="0"/>
              <a:t> </a:t>
            </a:r>
            <a:r>
              <a:rPr lang="en-CA" b="1" i="1" dirty="0"/>
              <a:t>Journal of the Royal Statistical Society, Series B</a:t>
            </a:r>
            <a:r>
              <a:rPr lang="en-CA" dirty="0"/>
              <a:t>, 68, 3-25</a:t>
            </a:r>
            <a:r>
              <a:rPr lang="en-CA" dirty="0" smtClean="0"/>
              <a:t>.</a:t>
            </a:r>
          </a:p>
          <a:p>
            <a:r>
              <a:rPr lang="en-CA" dirty="0" err="1"/>
              <a:t>Gasparrini</a:t>
            </a:r>
            <a:r>
              <a:rPr lang="en-CA" dirty="0"/>
              <a:t>, A. (2015, May 29). Smoothing with penalized splines. Retrieved October 14, 2018, from </a:t>
            </a:r>
            <a:r>
              <a:rPr lang="en-CA" dirty="0">
                <a:hlinkClick r:id="rId3"/>
              </a:rPr>
              <a:t>https://</a:t>
            </a:r>
            <a:r>
              <a:rPr lang="en-CA" dirty="0" err="1" smtClean="0">
                <a:hlinkClick r:id="rId3"/>
              </a:rPr>
              <a:t>csm.lshtm.ac.uk</a:t>
            </a:r>
            <a:r>
              <a:rPr lang="en-CA" dirty="0" smtClean="0">
                <a:hlinkClick r:id="rId3"/>
              </a:rPr>
              <a:t>/</a:t>
            </a:r>
            <a:r>
              <a:rPr lang="en-CA" dirty="0" err="1" smtClean="0">
                <a:hlinkClick r:id="rId3"/>
              </a:rPr>
              <a:t>wp</a:t>
            </a:r>
            <a:r>
              <a:rPr lang="en-CA" dirty="0" smtClean="0">
                <a:hlinkClick r:id="rId3"/>
              </a:rPr>
              <a:t>-content/uploads/sites/6/2016/04/Antonio-</a:t>
            </a:r>
            <a:r>
              <a:rPr lang="en-CA" dirty="0" err="1" smtClean="0">
                <a:hlinkClick r:id="rId3"/>
              </a:rPr>
              <a:t>Gasparrini</a:t>
            </a:r>
            <a:r>
              <a:rPr lang="en-CA" dirty="0" smtClean="0">
                <a:hlinkClick r:id="rId3"/>
              </a:rPr>
              <a:t>-29-05-</a:t>
            </a:r>
            <a:r>
              <a:rPr lang="en-CA" dirty="0" err="1" smtClean="0">
                <a:hlinkClick r:id="rId3"/>
              </a:rPr>
              <a:t>2015.pdf</a:t>
            </a:r>
            <a:endParaRPr lang="en-CA" dirty="0" smtClean="0"/>
          </a:p>
          <a:p>
            <a:r>
              <a:rPr lang="en-CA" dirty="0"/>
              <a:t>Hooker, G. (2017, October 11). Functional Data Analysis - A short course. Retrieved October 14, 2018, from http://</a:t>
            </a:r>
            <a:r>
              <a:rPr lang="en-CA" dirty="0" err="1"/>
              <a:t>faculty.bscb.cornell.edu</a:t>
            </a:r>
            <a:r>
              <a:rPr lang="en-CA" dirty="0"/>
              <a:t>/~hooker/</a:t>
            </a:r>
            <a:r>
              <a:rPr lang="en-CA" dirty="0" err="1"/>
              <a:t>ShortCourseHandout.pdf</a:t>
            </a:r>
            <a:r>
              <a:rPr lang="en-CA" sz="2800" cap="none" dirty="0" smtClean="0">
                <a:latin typeface="Times New Roman" panose="02020603050405020304" pitchFamily="18" charset="0"/>
              </a:rPr>
              <a:t/>
            </a:r>
            <a:br>
              <a:rPr lang="en-CA" sz="2800" cap="none" dirty="0" smtClean="0">
                <a:latin typeface="Times New Roman" panose="02020603050405020304" pitchFamily="18" charset="0"/>
              </a:rPr>
            </a:br>
            <a:endParaRPr lang="en-CA" sz="2800" cap="none" dirty="0">
              <a:latin typeface="Times New Roman" panose="02020603050405020304" pitchFamily="18" charset="0"/>
            </a:endParaRPr>
          </a:p>
          <a:p>
            <a:pPr marL="0" indent="0">
              <a:buNone/>
            </a:pPr>
            <a:endParaRPr lang="en-CA" sz="2800" cap="none" dirty="0" smtClean="0">
              <a:latin typeface="Times New Roman" panose="02020603050405020304" pitchFamily="18" charset="0"/>
            </a:endParaRPr>
          </a:p>
          <a:p>
            <a:endParaRPr lang="en-CA" sz="2800" cap="none" dirty="0" smtClean="0">
              <a:latin typeface="Times New Roman" panose="02020603050405020304" pitchFamily="18" charset="0"/>
            </a:endParaRPr>
          </a:p>
        </p:txBody>
      </p:sp>
    </p:spTree>
    <p:extLst>
      <p:ext uri="{BB962C8B-B14F-4D97-AF65-F5344CB8AC3E}">
        <p14:creationId xmlns:p14="http://schemas.microsoft.com/office/powerpoint/2010/main" val="12694348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8000" b="1" i="1" cap="none" dirty="0" smtClean="0"/>
              <a:t>Thank you!</a:t>
            </a:r>
            <a:endParaRPr lang="en-CA" sz="8000" i="1" cap="none" dirty="0"/>
          </a:p>
        </p:txBody>
      </p:sp>
    </p:spTree>
    <p:extLst>
      <p:ext uri="{BB962C8B-B14F-4D97-AF65-F5344CB8AC3E}">
        <p14:creationId xmlns:p14="http://schemas.microsoft.com/office/powerpoint/2010/main" val="1769371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Functional Data Design (2)</a:t>
            </a:r>
            <a:endParaRPr lang="en-CA" sz="4000" cap="none"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032646" y="1425260"/>
                <a:ext cx="10363826" cy="4673788"/>
              </a:xfrm>
            </p:spPr>
            <p:txBody>
              <a:bodyPr>
                <a:normAutofit/>
              </a:bodyPr>
              <a:lstStyle/>
              <a:p>
                <a:r>
                  <a:rPr lang="en-CA" sz="2800" cap="none" dirty="0" smtClean="0">
                    <a:latin typeface="Times New Roman" panose="02020603050405020304" pitchFamily="18" charset="0"/>
                    <a:cs typeface="Times New Roman" panose="02020603050405020304" pitchFamily="18" charset="0"/>
                  </a:rPr>
                  <a:t>The collection of random functions {</a:t>
                </a:r>
                <a14:m>
                  <m:oMath xmlns:m="http://schemas.openxmlformats.org/officeDocument/2006/math">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𝑋</m:t>
                        </m:r>
                      </m:e>
                      <m:sub>
                        <m:r>
                          <a:rPr lang="en-CA" sz="2800" i="1" cap="none">
                            <a:latin typeface="Cambria Math" panose="02040503050406030204" pitchFamily="18" charset="0"/>
                          </a:rPr>
                          <m:t>𝑖</m:t>
                        </m:r>
                      </m:sub>
                    </m:sSub>
                    <m:r>
                      <a:rPr lang="en-CA" sz="2800" b="0" i="0" cap="none" smtClean="0">
                        <a:latin typeface="Cambria Math" panose="02040503050406030204" pitchFamily="18" charset="0"/>
                      </a:rPr>
                      <m:t>}</m:t>
                    </m:r>
                  </m:oMath>
                </a14:m>
                <a:r>
                  <a:rPr lang="en-CA" sz="2800" cap="none" dirty="0" smtClean="0">
                    <a:latin typeface="Times New Roman" panose="02020603050405020304" pitchFamily="18" charset="0"/>
                    <a:cs typeface="Times New Roman" panose="02020603050405020304" pitchFamily="18" charset="0"/>
                  </a:rPr>
                  <a:t> from some stochastic process </a:t>
                </a:r>
                <a14:m>
                  <m:oMath xmlns:m="http://schemas.openxmlformats.org/officeDocument/2006/math">
                    <m:r>
                      <a:rPr lang="en-CA" sz="2800" b="0" i="1" cap="none" smtClean="0">
                        <a:latin typeface="Cambria Math" panose="02040503050406030204" pitchFamily="18" charset="0"/>
                      </a:rPr>
                      <m:t>𝑋</m:t>
                    </m:r>
                    <m:r>
                      <a:rPr lang="en-CA" sz="2800" i="1" cap="none">
                        <a:latin typeface="Cambria Math" panose="02040503050406030204" pitchFamily="18" charset="0"/>
                      </a:rPr>
                      <m:t>∈</m:t>
                    </m:r>
                    <m:sSup>
                      <m:sSupPr>
                        <m:ctrlPr>
                          <a:rPr lang="en-CA" sz="2800" b="0" i="1" cap="none" smtClean="0">
                            <a:latin typeface="Cambria Math" panose="02040503050406030204" pitchFamily="18" charset="0"/>
                          </a:rPr>
                        </m:ctrlPr>
                      </m:sSupPr>
                      <m:e>
                        <m:r>
                          <a:rPr lang="en-CA" sz="2800" b="0" i="1" cap="none" smtClean="0">
                            <a:latin typeface="Cambria Math" panose="02040503050406030204" pitchFamily="18" charset="0"/>
                          </a:rPr>
                          <m:t>𝐿</m:t>
                        </m:r>
                      </m:e>
                      <m:sup>
                        <m:r>
                          <a:rPr lang="en-CA" sz="2800" b="0" i="1" cap="none" smtClean="0">
                            <a:latin typeface="Cambria Math" panose="02040503050406030204" pitchFamily="18" charset="0"/>
                          </a:rPr>
                          <m:t>2</m:t>
                        </m:r>
                      </m:sup>
                    </m:sSup>
                    <m:d>
                      <m:dPr>
                        <m:ctrlPr>
                          <a:rPr lang="en-CA" sz="2800" b="0" i="1" cap="none" smtClean="0">
                            <a:latin typeface="Cambria Math" panose="02040503050406030204" pitchFamily="18" charset="0"/>
                          </a:rPr>
                        </m:ctrlPr>
                      </m:dPr>
                      <m:e>
                        <m:r>
                          <a:rPr lang="en-CA" sz="2800" b="0" i="1" cap="none" smtClean="0">
                            <a:latin typeface="Cambria Math" panose="02040503050406030204" pitchFamily="18" charset="0"/>
                          </a:rPr>
                          <m:t>𝑇</m:t>
                        </m:r>
                      </m:e>
                    </m:d>
                    <m:r>
                      <a:rPr lang="en-CA" sz="2800" b="0" i="0" cap="none" smtClean="0">
                        <a:latin typeface="Cambria Math" panose="02040503050406030204" pitchFamily="18" charset="0"/>
                      </a:rPr>
                      <m:t> </m:t>
                    </m:r>
                  </m:oMath>
                </a14:m>
                <a:r>
                  <a:rPr lang="en-CA" sz="2800" cap="none" dirty="0" smtClean="0">
                    <a:latin typeface="Times New Roman" panose="02020603050405020304" pitchFamily="18" charset="0"/>
                    <a:cs typeface="Times New Roman" panose="02020603050405020304" pitchFamily="18" charset="0"/>
                  </a:rPr>
                  <a:t>have the common unknown covariance function </a:t>
                </a:r>
                <a14:m>
                  <m:oMath xmlns:m="http://schemas.openxmlformats.org/officeDocument/2006/math">
                    <m:r>
                      <a:rPr lang="en-CA" sz="2800" b="0" i="1" cap="none" smtClean="0">
                        <a:latin typeface="Cambria Math" panose="02040503050406030204" pitchFamily="18" charset="0"/>
                      </a:rPr>
                      <m:t>𝐺</m:t>
                    </m:r>
                    <m:d>
                      <m:dPr>
                        <m:ctrlPr>
                          <a:rPr lang="en-CA" sz="2800" b="0" i="1" cap="none" smtClean="0">
                            <a:latin typeface="Cambria Math" panose="02040503050406030204" pitchFamily="18" charset="0"/>
                          </a:rPr>
                        </m:ctrlPr>
                      </m:dPr>
                      <m:e>
                        <m:r>
                          <a:rPr lang="en-CA" sz="2800" b="0" i="1" cap="none" smtClean="0">
                            <a:latin typeface="Cambria Math" panose="02040503050406030204" pitchFamily="18" charset="0"/>
                          </a:rPr>
                          <m:t>𝑠</m:t>
                        </m:r>
                        <m:r>
                          <a:rPr lang="en-CA" sz="2800" b="0" i="1" cap="none" smtClean="0">
                            <a:latin typeface="Cambria Math" panose="02040503050406030204" pitchFamily="18" charset="0"/>
                          </a:rPr>
                          <m:t>,</m:t>
                        </m:r>
                        <m:r>
                          <a:rPr lang="en-CA" sz="2800" b="0" i="1" cap="none" smtClean="0">
                            <a:latin typeface="Cambria Math" panose="02040503050406030204" pitchFamily="18" charset="0"/>
                          </a:rPr>
                          <m:t>𝑡</m:t>
                        </m:r>
                      </m:e>
                    </m:d>
                    <m:r>
                      <a:rPr lang="pt-BR" sz="2800" i="1" cap="none">
                        <a:latin typeface="Cambria Math" panose="02040503050406030204" pitchFamily="18" charset="0"/>
                      </a:rPr>
                      <m:t>=</m:t>
                    </m:r>
                    <m:sSub>
                      <m:sSubPr>
                        <m:ctrlPr>
                          <a:rPr lang="pt-BR" sz="2800" i="1" cap="none">
                            <a:latin typeface="Cambria Math" panose="02040503050406030204" pitchFamily="18" charset="0"/>
                          </a:rPr>
                        </m:ctrlPr>
                      </m:sSubPr>
                      <m:e>
                        <m:r>
                          <a:rPr lang="en-CA" sz="2800" b="0" i="1" cap="none" smtClean="0">
                            <a:latin typeface="Cambria Math" panose="02040503050406030204" pitchFamily="18" charset="0"/>
                          </a:rPr>
                          <m:t>𝑐𝑜𝑣</m:t>
                        </m:r>
                        <m:r>
                          <a:rPr lang="en-CA" sz="2800" b="0" i="1" cap="none" smtClean="0">
                            <a:latin typeface="Cambria Math" panose="02040503050406030204" pitchFamily="18" charset="0"/>
                          </a:rPr>
                          <m:t>(</m:t>
                        </m:r>
                        <m:r>
                          <a:rPr lang="en-CA" sz="2800" i="1" cap="none">
                            <a:latin typeface="Cambria Math" panose="02040503050406030204" pitchFamily="18" charset="0"/>
                          </a:rPr>
                          <m:t>𝑋</m:t>
                        </m:r>
                      </m:e>
                      <m:sub>
                        <m:r>
                          <a:rPr lang="en-CA" sz="2800" i="1" cap="none">
                            <a:latin typeface="Cambria Math" panose="02040503050406030204" pitchFamily="18" charset="0"/>
                          </a:rPr>
                          <m:t>𝑖</m:t>
                        </m:r>
                      </m:sub>
                    </m:sSub>
                    <m:d>
                      <m:dPr>
                        <m:ctrlPr>
                          <a:rPr lang="en-CA" sz="2800" i="1" cap="none">
                            <a:latin typeface="Cambria Math" panose="02040503050406030204" pitchFamily="18" charset="0"/>
                          </a:rPr>
                        </m:ctrlPr>
                      </m:dPr>
                      <m:e>
                        <m:r>
                          <a:rPr lang="en-CA" sz="2800" b="0" i="1" cap="none" smtClean="0">
                            <a:latin typeface="Cambria Math" panose="02040503050406030204" pitchFamily="18" charset="0"/>
                          </a:rPr>
                          <m:t>𝑠</m:t>
                        </m:r>
                      </m:e>
                    </m:d>
                    <m:r>
                      <a:rPr lang="en-CA" sz="2800" b="0" i="0" cap="none" smtClean="0">
                        <a:latin typeface="Cambria Math" panose="02040503050406030204" pitchFamily="18" charset="0"/>
                      </a:rPr>
                      <m:t>,</m:t>
                    </m:r>
                    <m:sSub>
                      <m:sSubPr>
                        <m:ctrlPr>
                          <a:rPr lang="pt-BR" sz="2800" i="1" cap="none">
                            <a:latin typeface="Cambria Math" panose="02040503050406030204" pitchFamily="18" charset="0"/>
                          </a:rPr>
                        </m:ctrlPr>
                      </m:sSubPr>
                      <m:e>
                        <m:r>
                          <a:rPr lang="en-CA" sz="2800" i="1" cap="none">
                            <a:latin typeface="Cambria Math" panose="02040503050406030204" pitchFamily="18" charset="0"/>
                          </a:rPr>
                          <m:t>𝑋</m:t>
                        </m:r>
                      </m:e>
                      <m:sub>
                        <m:r>
                          <a:rPr lang="en-CA" sz="2800" i="1" cap="none">
                            <a:latin typeface="Cambria Math" panose="02040503050406030204" pitchFamily="18" charset="0"/>
                          </a:rPr>
                          <m:t>𝑖</m:t>
                        </m:r>
                      </m:sub>
                    </m:sSub>
                    <m:r>
                      <a:rPr lang="en-CA" sz="2800" b="0" i="1" cap="none" smtClean="0">
                        <a:latin typeface="Cambria Math" panose="02040503050406030204" pitchFamily="18" charset="0"/>
                      </a:rPr>
                      <m:t>(</m:t>
                    </m:r>
                    <m:r>
                      <a:rPr lang="en-CA" sz="2800" b="0" i="1" cap="none" smtClean="0">
                        <a:latin typeface="Cambria Math" panose="02040503050406030204" pitchFamily="18" charset="0"/>
                      </a:rPr>
                      <m:t>𝑡</m:t>
                    </m:r>
                    <m:r>
                      <a:rPr lang="en-CA" sz="2800" b="0" i="1" cap="none" smtClean="0">
                        <a:latin typeface="Cambria Math" panose="02040503050406030204" pitchFamily="18" charset="0"/>
                      </a:rPr>
                      <m:t>)), </m:t>
                    </m:r>
                    <m:r>
                      <a:rPr lang="en-CA" sz="2800" b="0" i="1" cap="none" smtClean="0">
                        <a:latin typeface="Cambria Math" panose="02040503050406030204" pitchFamily="18" charset="0"/>
                      </a:rPr>
                      <m:t>𝑠</m:t>
                    </m:r>
                    <m:r>
                      <a:rPr lang="en-CA" sz="2800" b="0" i="1" cap="none" smtClean="0">
                        <a:latin typeface="Cambria Math" panose="02040503050406030204" pitchFamily="18" charset="0"/>
                      </a:rPr>
                      <m:t>,</m:t>
                    </m:r>
                    <m:r>
                      <a:rPr lang="en-CA" sz="2800" b="0" i="1" cap="none" smtClean="0">
                        <a:latin typeface="Cambria Math" panose="02040503050406030204" pitchFamily="18" charset="0"/>
                      </a:rPr>
                      <m:t>𝑡</m:t>
                    </m:r>
                    <m:r>
                      <a:rPr lang="en-CA" sz="2800" b="0" i="1" cap="none" smtClean="0">
                        <a:latin typeface="Cambria Math" panose="02040503050406030204" pitchFamily="18" charset="0"/>
                      </a:rPr>
                      <m:t> ∈</m:t>
                    </m:r>
                    <m:r>
                      <a:rPr lang="en-CA" sz="2800" b="0" i="1" cap="none" smtClean="0">
                        <a:latin typeface="Cambria Math" panose="02040503050406030204" pitchFamily="18" charset="0"/>
                        <a:ea typeface="Cambria Math" panose="02040503050406030204" pitchFamily="18" charset="0"/>
                      </a:rPr>
                      <m:t>𝑇</m:t>
                    </m:r>
                  </m:oMath>
                </a14:m>
                <a:endParaRPr lang="en-CA" sz="2800" cap="none" dirty="0">
                  <a:latin typeface="Times New Roman" panose="02020603050405020304" pitchFamily="18" charset="0"/>
                  <a:cs typeface="Times New Roman" panose="02020603050405020304" pitchFamily="18" charset="0"/>
                </a:endParaRPr>
              </a:p>
              <a:p>
                <a:r>
                  <a:rPr lang="en-CA" sz="2800" cap="none" dirty="0" smtClean="0">
                    <a:latin typeface="Times New Roman" panose="02020603050405020304" pitchFamily="18" charset="0"/>
                    <a:cs typeface="Times New Roman" panose="02020603050405020304" pitchFamily="18" charset="0"/>
                  </a:rPr>
                  <a:t>Pre-smoothing of individual curves are needed</a:t>
                </a:r>
              </a:p>
              <a:p>
                <a:r>
                  <a:rPr lang="en-CA" sz="2800" cap="none" dirty="0" smtClean="0">
                    <a:latin typeface="Times New Roman" panose="02020603050405020304" pitchFamily="18" charset="0"/>
                    <a:cs typeface="Times New Roman" panose="02020603050405020304" pitchFamily="18" charset="0"/>
                  </a:rPr>
                  <a:t>Assume error due to smoothing is negligible asymptotically </a:t>
                </a:r>
              </a:p>
              <a:p>
                <a:endParaRPr lang="en-CA" sz="2800" cap="none"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032646" y="1425260"/>
                <a:ext cx="10363826" cy="4673788"/>
              </a:xfrm>
              <a:blipFill rotWithShape="0">
                <a:blip r:embed="rId2"/>
                <a:stretch>
                  <a:fillRect l="-1058" t="-522"/>
                </a:stretch>
              </a:blipFill>
            </p:spPr>
            <p:txBody>
              <a:bodyPr/>
              <a:lstStyle/>
              <a:p>
                <a:r>
                  <a:rPr lang="en-CA">
                    <a:noFill/>
                  </a:rPr>
                  <a:t> </a:t>
                </a:r>
              </a:p>
            </p:txBody>
          </p:sp>
        </mc:Fallback>
      </mc:AlternateContent>
    </p:spTree>
    <p:extLst>
      <p:ext uri="{BB962C8B-B14F-4D97-AF65-F5344CB8AC3E}">
        <p14:creationId xmlns:p14="http://schemas.microsoft.com/office/powerpoint/2010/main" val="827591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27" y="1660933"/>
            <a:ext cx="10364451" cy="2536163"/>
          </a:xfrm>
        </p:spPr>
        <p:txBody>
          <a:bodyPr>
            <a:noAutofit/>
          </a:bodyPr>
          <a:lstStyle/>
          <a:p>
            <a:r>
              <a:rPr lang="en-CA" sz="5400" b="1" i="1" cap="none" dirty="0" smtClean="0"/>
              <a:t>Functional Principal Components Analysis (FPCA)</a:t>
            </a:r>
            <a:endParaRPr lang="en-CA" sz="5400" i="1" cap="none" dirty="0"/>
          </a:p>
        </p:txBody>
      </p:sp>
    </p:spTree>
    <p:extLst>
      <p:ext uri="{BB962C8B-B14F-4D97-AF65-F5344CB8AC3E}">
        <p14:creationId xmlns:p14="http://schemas.microsoft.com/office/powerpoint/2010/main" val="950781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90243"/>
          </a:xfrm>
        </p:spPr>
        <p:txBody>
          <a:bodyPr>
            <a:normAutofit/>
          </a:bodyPr>
          <a:lstStyle/>
          <a:p>
            <a:r>
              <a:rPr lang="en-CA" sz="4000" cap="none" dirty="0" smtClean="0">
                <a:latin typeface="Times New Roman" panose="02020603050405020304" pitchFamily="18" charset="0"/>
                <a:cs typeface="Times New Roman" panose="02020603050405020304" pitchFamily="18" charset="0"/>
              </a:rPr>
              <a:t>Why FPCA in functional data?</a:t>
            </a:r>
            <a:endParaRPr lang="en-CA" sz="40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032646" y="1425260"/>
            <a:ext cx="10363826" cy="4673788"/>
          </a:xfrm>
        </p:spPr>
        <p:txBody>
          <a:bodyPr>
            <a:normAutofit/>
          </a:bodyPr>
          <a:lstStyle/>
          <a:p>
            <a:pPr marL="514350" indent="-514350">
              <a:buFont typeface="+mj-lt"/>
              <a:buAutoNum type="arabicPeriod"/>
            </a:pPr>
            <a:r>
              <a:rPr lang="en-CA" sz="2800" cap="none" dirty="0" smtClean="0">
                <a:latin typeface="Times New Roman" panose="02020603050405020304" pitchFamily="18" charset="0"/>
                <a:cs typeface="Times New Roman" panose="02020603050405020304" pitchFamily="18" charset="0"/>
              </a:rPr>
              <a:t>Dimension reduction (reducing random curves to a set of functional principal component scores)</a:t>
            </a:r>
          </a:p>
          <a:p>
            <a:pPr marL="514350" indent="-514350">
              <a:buFont typeface="+mj-lt"/>
              <a:buAutoNum type="arabicPeriod"/>
            </a:pPr>
            <a:r>
              <a:rPr lang="en-CA" sz="2800" cap="none" dirty="0" smtClean="0">
                <a:latin typeface="Times New Roman" panose="02020603050405020304" pitchFamily="18" charset="0"/>
                <a:cs typeface="Times New Roman" panose="02020603050405020304" pitchFamily="18" charset="0"/>
              </a:rPr>
              <a:t>Exploratory data analysis (characterize the dominant modes of variation of the sample around the mean trends)</a:t>
            </a:r>
          </a:p>
        </p:txBody>
      </p:sp>
    </p:spTree>
    <p:extLst>
      <p:ext uri="{BB962C8B-B14F-4D97-AF65-F5344CB8AC3E}">
        <p14:creationId xmlns:p14="http://schemas.microsoft.com/office/powerpoint/2010/main" val="1516163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526</TotalTime>
  <Words>1735</Words>
  <Application>Microsoft Office PowerPoint</Application>
  <PresentationFormat>Widescreen</PresentationFormat>
  <Paragraphs>328</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Cambria Math</vt:lpstr>
      <vt:lpstr>Times New Roman</vt:lpstr>
      <vt:lpstr>Tw Cen MT</vt:lpstr>
      <vt:lpstr>Wingdings</vt:lpstr>
      <vt:lpstr>Droplet</vt:lpstr>
      <vt:lpstr>Penalized spline models for functional principal component analysis By: Fang Yao and Thomas C. M. Lee Presented by: Eric (Tian Han) Guan </vt:lpstr>
      <vt:lpstr>Introduction and Overview</vt:lpstr>
      <vt:lpstr>Problem statement</vt:lpstr>
      <vt:lpstr>Key idea of the paper</vt:lpstr>
      <vt:lpstr>Data and Model</vt:lpstr>
      <vt:lpstr>Functional Data Design (1)</vt:lpstr>
      <vt:lpstr>Functional Data Design (2)</vt:lpstr>
      <vt:lpstr>Functional Principal Components Analysis (FPCA)</vt:lpstr>
      <vt:lpstr>Why FPCA in functional data?</vt:lpstr>
      <vt:lpstr>Basics of FPCA (1)</vt:lpstr>
      <vt:lpstr>Basics of FPCA (2)</vt:lpstr>
      <vt:lpstr>Penalized spline models</vt:lpstr>
      <vt:lpstr>Basics of penalized spline models (1)</vt:lpstr>
      <vt:lpstr>Basics of penalized spline models (2)</vt:lpstr>
      <vt:lpstr>How to fit a penalized spline regression (1)</vt:lpstr>
      <vt:lpstr>How to fit a penalized spline regression (2)</vt:lpstr>
      <vt:lpstr>A short example</vt:lpstr>
      <vt:lpstr>Raw data: Daily closing price of 20 Altcoins </vt:lpstr>
      <vt:lpstr>Some comments about the raw data</vt:lpstr>
      <vt:lpstr>Pre-smoothing of the raw data</vt:lpstr>
      <vt:lpstr>Choose the number of knots </vt:lpstr>
      <vt:lpstr>PowerPoint Presentation</vt:lpstr>
      <vt:lpstr>Choose the smoothing parameter</vt:lpstr>
      <vt:lpstr>Functional data: Daily closing price of 20 Altcoins </vt:lpstr>
      <vt:lpstr>Functional data: Daily closing price of 20 Altcoins with the mean curve</vt:lpstr>
      <vt:lpstr>Penalized spline fit (1)</vt:lpstr>
      <vt:lpstr>Penalized spline fit (2)</vt:lpstr>
      <vt:lpstr>Penalized spline fit (3)</vt:lpstr>
      <vt:lpstr>Penalized spline fit (4)</vt:lpstr>
      <vt:lpstr>Penalized spline fit (5)</vt:lpstr>
      <vt:lpstr>Some comments on the penalized spline models</vt:lpstr>
      <vt:lpstr>Covariance surface (1)</vt:lpstr>
      <vt:lpstr>Covariance surface (2)</vt:lpstr>
      <vt:lpstr>Functional principal component analysis for the data</vt:lpstr>
      <vt:lpstr>Add the mean curve to the PCs (1)</vt:lpstr>
      <vt:lpstr>Add the mean curve to the PCs (2)</vt:lpstr>
      <vt:lpstr>Some interpretations on the FPCA</vt:lpstr>
      <vt:lpstr>In plain language</vt:lpstr>
      <vt:lpstr>How to improve the modelling?</vt:lpstr>
      <vt:lpstr>Estimation of covariance surface, variance of errors, and functional principal components</vt:lpstr>
      <vt:lpstr>Local polynomial method (1)</vt:lpstr>
      <vt:lpstr>Estimate the covariance surface</vt:lpstr>
      <vt:lpstr>Estimate the variance of errors (1)</vt:lpstr>
      <vt:lpstr>Estimate the variance of errors (2)</vt:lpstr>
      <vt:lpstr>Estimate the functional principal component scores</vt:lpstr>
      <vt:lpstr>Number of eigenfunctions </vt:lpstr>
      <vt:lpstr>Iterative Penalized Spline (IPS)</vt:lpstr>
      <vt:lpstr>Why IPS procedure?</vt:lpstr>
      <vt:lpstr>The actual procedure (1)</vt:lpstr>
      <vt:lpstr>The actual procedure (2)</vt:lpstr>
      <vt:lpstr>Remarks on the IPS procedure</vt:lpstr>
      <vt:lpstr>Theoretical properties of IPS (1)</vt:lpstr>
      <vt:lpstr>Theoretical properties of IPS (2)</vt:lpstr>
      <vt:lpstr>Simulation Studies</vt:lpstr>
      <vt:lpstr>Simulation study</vt:lpstr>
      <vt:lpstr>Results from the simulation study</vt:lpstr>
      <vt:lpstr>Application to real data</vt:lpstr>
      <vt:lpstr>Yeast cell cycle gene expression data</vt:lpstr>
      <vt:lpstr>Results (1)</vt:lpstr>
      <vt:lpstr>Results (2)</vt:lpstr>
      <vt:lpstr>Summary</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dc:creator>
  <cp:lastModifiedBy>ERIC</cp:lastModifiedBy>
  <cp:revision>124</cp:revision>
  <dcterms:created xsi:type="dcterms:W3CDTF">2018-10-08T03:04:20Z</dcterms:created>
  <dcterms:modified xsi:type="dcterms:W3CDTF">2018-10-14T16:59:27Z</dcterms:modified>
</cp:coreProperties>
</file>