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57" r:id="rId8"/>
    <p:sldId id="387" r:id="rId9"/>
    <p:sldId id="386" r:id="rId10"/>
    <p:sldId id="388" r:id="rId11"/>
    <p:sldId id="369" r:id="rId12"/>
    <p:sldId id="370" r:id="rId13"/>
    <p:sldId id="393" r:id="rId14"/>
    <p:sldId id="372" r:id="rId15"/>
    <p:sldId id="394" r:id="rId16"/>
    <p:sldId id="375" r:id="rId17"/>
    <p:sldId id="376" r:id="rId18"/>
    <p:sldId id="397" r:id="rId19"/>
    <p:sldId id="391" r:id="rId20"/>
    <p:sldId id="377" r:id="rId21"/>
    <p:sldId id="395" r:id="rId22"/>
    <p:sldId id="396" r:id="rId23"/>
    <p:sldId id="392" r:id="rId24"/>
    <p:sldId id="378" r:id="rId25"/>
    <p:sldId id="384" r:id="rId26"/>
    <p:sldId id="385" r:id="rId2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8272" autoAdjust="0"/>
  </p:normalViewPr>
  <p:slideViewPr>
    <p:cSldViewPr snapToGrid="0">
      <p:cViewPr varScale="1">
        <p:scale>
          <a:sx n="171" d="100"/>
          <a:sy n="171" d="100"/>
        </p:scale>
        <p:origin x="704" y="1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amples.com/formats/ppm" TargetMode="External"/><Relationship Id="rId7" Type="http://schemas.openxmlformats.org/officeDocument/2006/relationships/hyperlink" Target="https://mathworld.wolfram.com/TaylorSeries.html" TargetMode="External"/><Relationship Id="rId2" Type="http://schemas.openxmlformats.org/officeDocument/2006/relationships/hyperlink" Target="https://de.wikipedia.org/wiki/Gammakorrektu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pbm.sourceforge.net/doc/" TargetMode="External"/><Relationship Id="rId5" Type="http://schemas.openxmlformats.org/officeDocument/2006/relationships/hyperlink" Target="https://man7.org/linux/man-pages/man3/getopt_long.3.html" TargetMode="External"/><Relationship Id="rId4" Type="http://schemas.openxmlformats.org/officeDocument/2006/relationships/hyperlink" Target="https://en.wikipedia.org/wiki/Graysca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141035"/>
            <a:ext cx="1911155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315080"/>
            <a:ext cx="8508999" cy="380745"/>
          </a:xfrm>
        </p:spPr>
        <p:txBody>
          <a:bodyPr/>
          <a:lstStyle/>
          <a:p>
            <a:r>
              <a:rPr lang="de-DE" dirty="0"/>
              <a:t>Optionen: </a:t>
            </a:r>
            <a:r>
              <a:rPr lang="el-GR" dirty="0"/>
              <a:t>γ = </a:t>
            </a:r>
            <a:r>
              <a:rPr lang="en-US" altLang="zh-CN" dirty="0"/>
              <a:t>2</a:t>
            </a:r>
            <a:r>
              <a:rPr lang="de-DE" altLang="zh-CN" dirty="0"/>
              <a:t>.2</a:t>
            </a:r>
            <a:r>
              <a:rPr lang="el-GR" dirty="0"/>
              <a:t> </a:t>
            </a:r>
            <a:r>
              <a:rPr lang="de-DE" dirty="0"/>
              <a:t>a = 0.299 b = 0.587 c = 0.114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280E38-8501-4047-7A3F-EE8D86F82965}"/>
              </a:ext>
            </a:extLst>
          </p:cNvPr>
          <p:cNvSpPr txBox="1"/>
          <p:nvPr/>
        </p:nvSpPr>
        <p:spPr>
          <a:xfrm>
            <a:off x="995320" y="3932729"/>
            <a:ext cx="854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1A2B3-B050-3447-63FE-28724B19B5FC}"/>
              </a:ext>
            </a:extLst>
          </p:cNvPr>
          <p:cNvSpPr txBox="1"/>
          <p:nvPr/>
        </p:nvSpPr>
        <p:spPr>
          <a:xfrm>
            <a:off x="4047081" y="3949917"/>
            <a:ext cx="8542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1 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4DB7AB-B9D8-121E-5713-9989BB0DC564}"/>
              </a:ext>
            </a:extLst>
          </p:cNvPr>
          <p:cNvSpPr txBox="1"/>
          <p:nvPr/>
        </p:nvSpPr>
        <p:spPr>
          <a:xfrm>
            <a:off x="7072439" y="3937859"/>
            <a:ext cx="107624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2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5" name="图片 4" descr="河边的树&#10;&#10;描述已自动生成">
            <a:extLst>
              <a:ext uri="{FF2B5EF4-FFF2-40B4-BE49-F238E27FC236}">
                <a16:creationId xmlns:a16="http://schemas.microsoft.com/office/drawing/2014/main" id="{9F497DF0-A479-3930-2025-2D714B5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6" y="1547420"/>
            <a:ext cx="2260208" cy="2260208"/>
          </a:xfrm>
          <a:prstGeom prst="rect">
            <a:avLst/>
          </a:prstGeom>
        </p:spPr>
      </p:pic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2D3E4E0A-6CC0-9287-54AC-B85856B6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47" y="1547419"/>
            <a:ext cx="2239708" cy="2239708"/>
          </a:xfrm>
          <a:prstGeom prst="rect">
            <a:avLst/>
          </a:prstGeom>
        </p:spPr>
      </p:pic>
      <p:pic>
        <p:nvPicPr>
          <p:cNvPr id="10" name="图片 9" descr="河边的树&#10;&#10;描述已自动生成">
            <a:extLst>
              <a:ext uri="{FF2B5EF4-FFF2-40B4-BE49-F238E27FC236}">
                <a16:creationId xmlns:a16="http://schemas.microsoft.com/office/drawing/2014/main" id="{1A2E516F-F58D-4A52-B255-AD20D841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16" y="1547419"/>
            <a:ext cx="2239709" cy="2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低可信度描述已自动生成">
            <a:extLst>
              <a:ext uri="{FF2B5EF4-FFF2-40B4-BE49-F238E27FC236}">
                <a16:creationId xmlns:a16="http://schemas.microsoft.com/office/drawing/2014/main" id="{BCDC5C35-605C-7012-92B2-0FBC3BBF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9" y="1479550"/>
            <a:ext cx="3638550" cy="10922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solidFill>
                  <a:srgbClr val="000000"/>
                </a:solidFill>
                <a:effectLst/>
                <a:latin typeface="Linux Libertine"/>
              </a:rPr>
              <a:t>Taylorreihe und Restglied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77623-07F6-D015-D0A8-1D2DE7A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8" y="2462886"/>
            <a:ext cx="6744535" cy="906390"/>
          </a:xfrm>
          <a:prstGeom prst="rect">
            <a:avLst/>
          </a:prstGeom>
        </p:spPr>
      </p:pic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D5436F50-1CBB-364A-FFFA-84F55342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43" y="3387047"/>
            <a:ext cx="3733800" cy="1066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A0FDEE-14B1-350A-43A9-93D1A8DC697B}"/>
              </a:ext>
            </a:extLst>
          </p:cNvPr>
          <p:cNvSpPr txBox="1"/>
          <p:nvPr/>
        </p:nvSpPr>
        <p:spPr>
          <a:xfrm>
            <a:off x="4464908" y="1911178"/>
            <a:ext cx="21726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Taylorreihe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CBA7558F-36DA-207C-CDEF-A44BE97420F5}"/>
              </a:ext>
            </a:extLst>
          </p:cNvPr>
          <p:cNvSpPr/>
          <p:nvPr/>
        </p:nvSpPr>
        <p:spPr>
          <a:xfrm>
            <a:off x="3492843" y="2232454"/>
            <a:ext cx="313038" cy="5355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F12AC4-D772-8780-558A-B5E22B17564D}"/>
              </a:ext>
            </a:extLst>
          </p:cNvPr>
          <p:cNvSpPr txBox="1"/>
          <p:nvPr/>
        </p:nvSpPr>
        <p:spPr>
          <a:xfrm>
            <a:off x="521238" y="3764692"/>
            <a:ext cx="2633853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>
                <a:latin typeface="Times New Roman" panose="02020603050405020304" pitchFamily="18" charset="0"/>
              </a:rPr>
              <a:t>Restgliedformel von Lagrange: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A8E2C-0130-13BE-2760-649C928E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CE98AC-E668-4853-6326-EE7415AD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0A861-337E-2E37-988F-514B321B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51CD-A5F3-7C85-0A71-EBC4CBFBF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Unser SIMD </a:t>
            </a:r>
            <a:r>
              <a:rPr lang="de-DE" altLang="zh-CN" sz="2400" dirty="0" err="1">
                <a:effectLst/>
                <a:latin typeface="ArialMT"/>
              </a:rPr>
              <a:t>Intrinsics</a:t>
            </a:r>
            <a:r>
              <a:rPr lang="de-DE" altLang="zh-CN" sz="2400" dirty="0">
                <a:effectLst/>
                <a:latin typeface="ArialMT"/>
              </a:rPr>
              <a:t> Optimierungen </a:t>
            </a:r>
            <a:endParaRPr lang="de-DE" altLang="zh-CN" sz="2400" dirty="0">
              <a:effectLst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95C6B6-E4EC-8D37-CBDE-116EE03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435183-28A7-8001-8371-DABA1D55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Laufzeitunterschied </a:t>
            </a:r>
            <a:endParaRPr lang="de-DE" altLang="zh-CN" sz="2400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AD518-23B9-FD1C-E099-C0FDADD86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D11D0-C365-2571-C411-C305414244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BAD999-E519-B8D9-905B-E64E5C33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055F65-BF5F-C6F2-C59F-B8414285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Vergleich: Algorithmisch- und SIMD optimierte Ansatz </a:t>
            </a:r>
            <a:br>
              <a:rPr lang="de-DE" altLang="zh-CN" sz="2400" dirty="0">
                <a:effectLst/>
              </a:rPr>
            </a:b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CCEFB-1D07-3ACF-3E1A-E9E89F2D8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A784-63A9-A26D-CC8A-5A444ECE3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6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Zusammenfassung und 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</a:t>
            </a:r>
            <a:r>
              <a:rPr lang="de-DE" altLang="zh-CN" b="0" i="0">
                <a:effectLst/>
                <a:latin typeface="Arial" panose="020B0604020202020204" pitchFamily="34" charset="0"/>
              </a:rPr>
              <a:t>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https://de.wikipedia.org/wiki/Gammakorrektur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https://filesamples.com/formats/ppm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https://en.wikipedia.org/wiki/Grayscale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https://man7.org/linux/man-pages/man3/getopt_long.3.html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https://netpbm.sourceforge.net/doc/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https://mathworld.wolfram.com/TaylorSeries.html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湖边的房子和树&#10;&#10;描述已自动生成">
            <a:extLst>
              <a:ext uri="{FF2B5EF4-FFF2-40B4-BE49-F238E27FC236}">
                <a16:creationId xmlns:a16="http://schemas.microsoft.com/office/drawing/2014/main" id="{C1757266-B00C-2CF7-38B9-08CACDC6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 r="-3" b="16431"/>
          <a:stretch/>
        </p:blipFill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内容占位符 15" descr="湖边的建筑和树&#10;&#10;描述已自动生成">
            <a:extLst>
              <a:ext uri="{FF2B5EF4-FFF2-40B4-BE49-F238E27FC236}">
                <a16:creationId xmlns:a16="http://schemas.microsoft.com/office/drawing/2014/main" id="{F6601036-B655-255A-4FCE-E9A51FE0EFE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3"/>
          <a:srcRect t="8252" r="-3" b="17705"/>
          <a:stretch/>
        </p:blipFill>
        <p:spPr>
          <a:xfrm>
            <a:off x="4647179" y="1602000"/>
            <a:ext cx="4180910" cy="3095626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altLang="zh-CN"/>
              <a:t>Transformation von Farbbild in Schwarz-Weiß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GRA Team 140 | Tianhao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Gu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Zhongfang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Wang | Julien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Escaig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图表&#10;&#10;描述已自动生成">
            <a:extLst>
              <a:ext uri="{FF2B5EF4-FFF2-40B4-BE49-F238E27FC236}">
                <a16:creationId xmlns:a16="http://schemas.microsoft.com/office/drawing/2014/main" id="{0A49357F-D869-B7DC-7199-E71AD686DE1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963636" y="1602000"/>
            <a:ext cx="3547995" cy="3095626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eine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pic>
        <p:nvPicPr>
          <p:cNvPr id="21" name="内容占位符 20" descr="文本&#10;&#10;描述已自动生成">
            <a:extLst>
              <a:ext uri="{FF2B5EF4-FFF2-40B4-BE49-F238E27FC236}">
                <a16:creationId xmlns:a16="http://schemas.microsoft.com/office/drawing/2014/main" id="{5E2576DB-724A-7514-DDBC-F7B3D66DE9D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 bwMode="auto">
          <a:xfrm>
            <a:off x="632369" y="1642343"/>
            <a:ext cx="13081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C0C980-7B7C-23C0-D966-C1195DA0C39C}"/>
              </a:ext>
            </a:extLst>
          </p:cNvPr>
          <p:cNvSpPr txBox="1"/>
          <p:nvPr/>
        </p:nvSpPr>
        <p:spPr>
          <a:xfrm>
            <a:off x="512956" y="2297151"/>
            <a:ext cx="385088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Grund: Die vom Menschen empfundene Helligkeit steigt in dunklen Bereichen steiler und in hellen weniger steil an</a:t>
            </a: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 macht der Gamma Koeffizient?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1577947" y="3901830"/>
            <a:ext cx="1534710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zh-CN" altLang="en-US" sz="16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kumimoji="1" lang="de-DE" altLang="zh-CN" sz="1600" dirty="0">
                <a:latin typeface="+mn-lt"/>
              </a:rPr>
              <a:t> = 2.2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4191674" y="3914112"/>
            <a:ext cx="1247684" cy="263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08054" y="3936995"/>
            <a:ext cx="1385248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0.1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11B0C165-C20C-9AA8-7AA8-4BCC13ED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6" y="1463820"/>
            <a:ext cx="2326935" cy="2326935"/>
          </a:xfrm>
          <a:prstGeom prst="rect">
            <a:avLst/>
          </a:prstGeom>
        </p:spPr>
      </p:pic>
      <p:pic>
        <p:nvPicPr>
          <p:cNvPr id="14" name="图片 13" descr="森林里的风景&#10;&#10;中度可信度描述已自动生成">
            <a:extLst>
              <a:ext uri="{FF2B5EF4-FFF2-40B4-BE49-F238E27FC236}">
                <a16:creationId xmlns:a16="http://schemas.microsoft.com/office/drawing/2014/main" id="{64FF0A19-73CF-2260-D68A-65244D1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1" y="1463819"/>
            <a:ext cx="2339217" cy="2339217"/>
          </a:xfrm>
          <a:prstGeom prst="rect">
            <a:avLst/>
          </a:prstGeom>
        </p:spPr>
      </p:pic>
      <p:pic>
        <p:nvPicPr>
          <p:cNvPr id="16" name="图片 15" descr="湖边的建筑和树&#10;&#10;描述已自动生成">
            <a:extLst>
              <a:ext uri="{FF2B5EF4-FFF2-40B4-BE49-F238E27FC236}">
                <a16:creationId xmlns:a16="http://schemas.microsoft.com/office/drawing/2014/main" id="{46ACAAA2-1899-DC3A-6359-FD52BFBB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33" y="1463820"/>
            <a:ext cx="2339217" cy="2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61E25B-63C3-9422-BB5D-F4D874BA1362}"/>
              </a:ext>
            </a:extLst>
          </p:cNvPr>
          <p:cNvSpPr/>
          <p:nvPr/>
        </p:nvSpPr>
        <p:spPr>
          <a:xfrm>
            <a:off x="347077" y="3170120"/>
            <a:ext cx="1427822" cy="380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500" dirty="0" err="1"/>
              <a:t>parse_option</a:t>
            </a:r>
            <a:endParaRPr lang="de-DE" sz="15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1125F7-8BCB-5671-4AB3-2AE1C6AD7D63}"/>
              </a:ext>
            </a:extLst>
          </p:cNvPr>
          <p:cNvSpPr/>
          <p:nvPr/>
        </p:nvSpPr>
        <p:spPr>
          <a:xfrm>
            <a:off x="1890573" y="2570181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D63E7-8ED3-EC23-BFDA-728804025714}"/>
              </a:ext>
            </a:extLst>
          </p:cNvPr>
          <p:cNvSpPr/>
          <p:nvPr/>
        </p:nvSpPr>
        <p:spPr>
          <a:xfrm>
            <a:off x="1929311" y="3821684"/>
            <a:ext cx="670851" cy="33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4D3BB-8A93-CE62-AEBE-595D5305D55D}"/>
              </a:ext>
            </a:extLst>
          </p:cNvPr>
          <p:cNvSpPr/>
          <p:nvPr/>
        </p:nvSpPr>
        <p:spPr>
          <a:xfrm>
            <a:off x="2407051" y="3173616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V1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528A022-1BE9-674C-829A-AD7D741DF66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1774899" y="2878602"/>
            <a:ext cx="1514210" cy="4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DC77916-9810-875B-24C0-CF2172B6204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774899" y="3343048"/>
            <a:ext cx="1542196" cy="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4943548-95B4-3FFE-8643-4F1E81A530ED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1774899" y="3360493"/>
            <a:ext cx="1514211" cy="6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F95CA822-2CA3-4168-F1FA-7E5D45CE0D80}"/>
              </a:ext>
            </a:extLst>
          </p:cNvPr>
          <p:cNvSpPr/>
          <p:nvPr/>
        </p:nvSpPr>
        <p:spPr>
          <a:xfrm>
            <a:off x="3289109" y="2688229"/>
            <a:ext cx="3394322" cy="380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41D743-A995-9315-C380-F32E81AD358E}"/>
              </a:ext>
            </a:extLst>
          </p:cNvPr>
          <p:cNvSpPr/>
          <p:nvPr/>
        </p:nvSpPr>
        <p:spPr>
          <a:xfrm>
            <a:off x="3261414" y="3225210"/>
            <a:ext cx="339432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DD031D-EBCA-A4D4-535B-4154C7DAFF42}"/>
              </a:ext>
            </a:extLst>
          </p:cNvPr>
          <p:cNvSpPr/>
          <p:nvPr/>
        </p:nvSpPr>
        <p:spPr>
          <a:xfrm>
            <a:off x="3289110" y="3827620"/>
            <a:ext cx="339432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</a:t>
            </a:r>
            <a:r>
              <a:rPr lang="de-DE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simd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9CB2B-278F-DAA9-902C-F11098C7BE81}"/>
              </a:ext>
            </a:extLst>
          </p:cNvPr>
          <p:cNvSpPr/>
          <p:nvPr/>
        </p:nvSpPr>
        <p:spPr>
          <a:xfrm>
            <a:off x="7407086" y="3225209"/>
            <a:ext cx="113641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PGM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26DE1C-6842-6872-E53C-E21BC4939668}"/>
              </a:ext>
            </a:extLst>
          </p:cNvPr>
          <p:cNvSpPr/>
          <p:nvPr/>
        </p:nvSpPr>
        <p:spPr>
          <a:xfrm>
            <a:off x="2168883" y="1398327"/>
            <a:ext cx="2505438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Graustufenkonvertierung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F84143-C093-D16D-D2A5-7CF269929066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280311" y="1760750"/>
            <a:ext cx="394010" cy="5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4B3E5E3-A209-4DF3-E724-CCA8112CE824}"/>
              </a:ext>
            </a:extLst>
          </p:cNvPr>
          <p:cNvSpPr/>
          <p:nvPr/>
        </p:nvSpPr>
        <p:spPr>
          <a:xfrm>
            <a:off x="5493834" y="1398327"/>
            <a:ext cx="1821366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Gamma</a:t>
            </a:r>
          </a:p>
          <a:p>
            <a:pPr algn="ctr">
              <a:lnSpc>
                <a:spcPct val="114000"/>
              </a:lnSpc>
            </a:pPr>
            <a:r>
              <a:rPr kumimoji="1" lang="de-DE" altLang="zh-CN" dirty="0" err="1"/>
              <a:t>korrektur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CC78049-1DDD-9523-D7B1-6BD2539545E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674321" y="1820464"/>
            <a:ext cx="8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6B9E702-E34D-DF9C-594A-0BB58DE4C43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>
            <a:off x="6683431" y="2878602"/>
            <a:ext cx="723655" cy="5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4601AE-A112-139E-AFB1-CC87144035FF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6655737" y="3448629"/>
            <a:ext cx="75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14B84D5-F297-6A78-E5AB-7255F9DBABE0}"/>
              </a:ext>
            </a:extLst>
          </p:cNvPr>
          <p:cNvCxnSpPr>
            <a:cxnSpLocks/>
            <a:stCxn id="65" idx="3"/>
            <a:endCxn id="2" idx="1"/>
          </p:cNvCxnSpPr>
          <p:nvPr/>
        </p:nvCxnSpPr>
        <p:spPr>
          <a:xfrm flipV="1">
            <a:off x="6683430" y="3448629"/>
            <a:ext cx="723656" cy="5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双中括号 54">
            <a:extLst>
              <a:ext uri="{FF2B5EF4-FFF2-40B4-BE49-F238E27FC236}">
                <a16:creationId xmlns:a16="http://schemas.microsoft.com/office/drawing/2014/main" id="{6D3585F1-7342-44D2-838A-3615F3C8DC0C}"/>
              </a:ext>
            </a:extLst>
          </p:cNvPr>
          <p:cNvSpPr/>
          <p:nvPr/>
        </p:nvSpPr>
        <p:spPr>
          <a:xfrm>
            <a:off x="3193576" y="2388358"/>
            <a:ext cx="3581358" cy="22245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206</TotalTime>
  <Words>623</Words>
  <Application>Microsoft Macintosh PowerPoint</Application>
  <PresentationFormat>全屏显示(16:9)</PresentationFormat>
  <Paragraphs>108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ArialMT</vt:lpstr>
      <vt:lpstr>Google Sans</vt:lpstr>
      <vt:lpstr>Linux Libertine</vt:lpstr>
      <vt:lpstr>Arial</vt:lpstr>
      <vt:lpstr>Calibri</vt:lpstr>
      <vt:lpstr>Courier New</vt:lpstr>
      <vt:lpstr>Menlo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</vt:lpstr>
      <vt:lpstr>Inhaltsverzeichnis</vt:lpstr>
      <vt:lpstr>Transformation von Farbbild in Schwarz-Weiß</vt:lpstr>
      <vt:lpstr>Inhaltsverzeichnis</vt:lpstr>
      <vt:lpstr>Was ist eine Gammakorrektur? </vt:lpstr>
      <vt:lpstr>Was macht der Gamma Koeffizient?</vt:lpstr>
      <vt:lpstr>Inhaltsverzeichnis</vt:lpstr>
      <vt:lpstr>Lösungsansatz</vt:lpstr>
      <vt:lpstr>Inhaltsverzeichnis</vt:lpstr>
      <vt:lpstr>Genauigkeitsanalyse </vt:lpstr>
      <vt:lpstr>Taylorreihe und Restglied</vt:lpstr>
      <vt:lpstr>xxx</vt:lpstr>
      <vt:lpstr>Inhaltsverzeichnis</vt:lpstr>
      <vt:lpstr>Unser SIMD Intrinsics Optimierungen </vt:lpstr>
      <vt:lpstr>Laufzeitunterschied </vt:lpstr>
      <vt:lpstr>Vergleich: Algorithmisch- und SIMD optimierte Ansatz  </vt:lpstr>
      <vt:lpstr>Inhaltsverzeichnis</vt:lpstr>
      <vt:lpstr>Zusammenfassung und Ausblick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19</cp:revision>
  <cp:lastPrinted>2015-07-30T14:04:45Z</cp:lastPrinted>
  <dcterms:created xsi:type="dcterms:W3CDTF">2024-01-29T14:55:34Z</dcterms:created>
  <dcterms:modified xsi:type="dcterms:W3CDTF">2024-02-04T17:22:55Z</dcterms:modified>
</cp:coreProperties>
</file>