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57" r:id="rId8"/>
    <p:sldId id="387" r:id="rId9"/>
    <p:sldId id="386" r:id="rId10"/>
    <p:sldId id="388" r:id="rId11"/>
    <p:sldId id="369" r:id="rId12"/>
    <p:sldId id="370" r:id="rId13"/>
    <p:sldId id="371" r:id="rId14"/>
    <p:sldId id="393" r:id="rId15"/>
    <p:sldId id="372" r:id="rId16"/>
    <p:sldId id="394" r:id="rId17"/>
    <p:sldId id="375" r:id="rId18"/>
    <p:sldId id="376" r:id="rId19"/>
    <p:sldId id="391" r:id="rId20"/>
    <p:sldId id="377" r:id="rId21"/>
    <p:sldId id="392" r:id="rId22"/>
    <p:sldId id="378" r:id="rId23"/>
    <p:sldId id="384" r:id="rId24"/>
    <p:sldId id="385" r:id="rId25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0" autoAdjust="0"/>
    <p:restoredTop sz="88272" autoAdjust="0"/>
  </p:normalViewPr>
  <p:slideViewPr>
    <p:cSldViewPr snapToGrid="0">
      <p:cViewPr>
        <p:scale>
          <a:sx n="149" d="100"/>
          <a:sy n="149" d="100"/>
        </p:scale>
        <p:origin x="1504" y="7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31/01/2024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31/01/2024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71999"/>
            <a:ext cx="8508999" cy="89397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Gammakorrektur (A208) </a:t>
            </a:r>
            <a:br>
              <a:rPr lang="de-DE" altLang="zh-CN" b="0" i="0" dirty="0">
                <a:effectLst/>
                <a:latin typeface="Arial" panose="020B0604020202020204" pitchFamily="34" charset="0"/>
              </a:rPr>
            </a:br>
            <a:r>
              <a:rPr lang="de-DE" altLang="zh-CN" b="0" i="0" dirty="0">
                <a:effectLst/>
                <a:latin typeface="Arial" panose="020B0604020202020204" pitchFamily="34" charset="0"/>
              </a:rPr>
              <a:t>Aufgabenbereich 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2141035"/>
            <a:ext cx="1294122" cy="1278672"/>
          </a:xfrm>
        </p:spPr>
        <p:txBody>
          <a:bodyPr/>
          <a:lstStyle/>
          <a:p>
            <a:r>
              <a:rPr lang="de-DE" sz="1200" dirty="0"/>
              <a:t>Team 140</a:t>
            </a:r>
          </a:p>
          <a:p>
            <a:r>
              <a:rPr lang="de-DE" sz="1200" dirty="0"/>
              <a:t>Tianhao </a:t>
            </a:r>
            <a:r>
              <a:rPr lang="de-DE" sz="1200" dirty="0" err="1"/>
              <a:t>Gu</a:t>
            </a:r>
            <a:endParaRPr lang="de-DE" sz="1200" dirty="0"/>
          </a:p>
          <a:p>
            <a:r>
              <a:rPr lang="de-DE" sz="1200" dirty="0" err="1"/>
              <a:t>Zhongfang</a:t>
            </a:r>
            <a:r>
              <a:rPr lang="de-DE" sz="1200" dirty="0"/>
              <a:t> Wang</a:t>
            </a:r>
          </a:p>
          <a:p>
            <a:r>
              <a:rPr lang="de-DE" sz="1200" dirty="0"/>
              <a:t>Julien </a:t>
            </a:r>
            <a:r>
              <a:rPr lang="de-DE" sz="1200" dirty="0" err="1"/>
              <a:t>Escaig</a:t>
            </a:r>
            <a:endParaRPr lang="de-DE" sz="1200" dirty="0"/>
          </a:p>
          <a:p>
            <a:endParaRPr lang="de-DE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61E25B-63C3-9422-BB5D-F4D874BA1362}"/>
              </a:ext>
            </a:extLst>
          </p:cNvPr>
          <p:cNvSpPr/>
          <p:nvPr/>
        </p:nvSpPr>
        <p:spPr>
          <a:xfrm>
            <a:off x="319091" y="2480411"/>
            <a:ext cx="1318640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500" dirty="0" err="1"/>
              <a:t>Parse_option</a:t>
            </a:r>
            <a:endParaRPr lang="de-DE" sz="15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81125F7-8BCB-5671-4AB3-2AE1C6AD7D63}"/>
              </a:ext>
            </a:extLst>
          </p:cNvPr>
          <p:cNvSpPr/>
          <p:nvPr/>
        </p:nvSpPr>
        <p:spPr>
          <a:xfrm>
            <a:off x="1958454" y="1990779"/>
            <a:ext cx="1132761" cy="31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default</a:t>
            </a:r>
            <a:r>
              <a:rPr lang="zh-CN" altLang="en-US" dirty="0"/>
              <a:t>？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AD63E7-8ED3-EC23-BFDA-728804025714}"/>
              </a:ext>
            </a:extLst>
          </p:cNvPr>
          <p:cNvSpPr/>
          <p:nvPr/>
        </p:nvSpPr>
        <p:spPr>
          <a:xfrm>
            <a:off x="2122225" y="3264033"/>
            <a:ext cx="670851" cy="334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V2?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14D3BB-8A93-CE62-AEBE-595D5305D55D}"/>
              </a:ext>
            </a:extLst>
          </p:cNvPr>
          <p:cNvSpPr/>
          <p:nvPr/>
        </p:nvSpPr>
        <p:spPr>
          <a:xfrm>
            <a:off x="2122225" y="2571750"/>
            <a:ext cx="670851" cy="324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V1?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4528A022-1BE9-674C-829A-AD7D741DF667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 flipV="1">
            <a:off x="1637731" y="1456814"/>
            <a:ext cx="1551627" cy="123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DC77916-9810-875B-24C0-CF2172B620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37731" y="2688229"/>
            <a:ext cx="1651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4943548-95B4-3FFE-8643-4F1E81A530ED}"/>
              </a:ext>
            </a:extLst>
          </p:cNvPr>
          <p:cNvCxnSpPr>
            <a:stCxn id="9" idx="3"/>
          </p:cNvCxnSpPr>
          <p:nvPr/>
        </p:nvCxnSpPr>
        <p:spPr>
          <a:xfrm>
            <a:off x="1637731" y="2688229"/>
            <a:ext cx="1651379" cy="135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F95CA822-2CA3-4168-F1FA-7E5D45CE0D80}"/>
              </a:ext>
            </a:extLst>
          </p:cNvPr>
          <p:cNvSpPr/>
          <p:nvPr/>
        </p:nvSpPr>
        <p:spPr>
          <a:xfrm>
            <a:off x="3189358" y="1226914"/>
            <a:ext cx="3494072" cy="45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41D743-A995-9315-C380-F32E81AD358E}"/>
              </a:ext>
            </a:extLst>
          </p:cNvPr>
          <p:cNvSpPr/>
          <p:nvPr/>
        </p:nvSpPr>
        <p:spPr>
          <a:xfrm>
            <a:off x="3289108" y="2367381"/>
            <a:ext cx="3394322" cy="45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DD031D-EBCA-A4D4-535B-4154C7DAFF42}"/>
              </a:ext>
            </a:extLst>
          </p:cNvPr>
          <p:cNvSpPr/>
          <p:nvPr/>
        </p:nvSpPr>
        <p:spPr>
          <a:xfrm>
            <a:off x="3289110" y="3827620"/>
            <a:ext cx="3394320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</a:t>
            </a:r>
            <a:r>
              <a:rPr lang="de-DE" altLang="zh-CN" dirty="0" err="1">
                <a:solidFill>
                  <a:schemeClr val="bg1"/>
                </a:solidFill>
                <a:latin typeface="Menlo" panose="020B0609030804020204" pitchFamily="49" charset="0"/>
              </a:rPr>
              <a:t>simd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196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37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4EA9F-72F5-C8E7-1350-CDC8EFA0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DA3F9B-8309-AC89-F554-B966105A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4315080"/>
            <a:ext cx="8508999" cy="380745"/>
          </a:xfrm>
        </p:spPr>
        <p:txBody>
          <a:bodyPr/>
          <a:lstStyle/>
          <a:p>
            <a:r>
              <a:rPr lang="de-DE" dirty="0"/>
              <a:t>Mit dem menschlichen Auge nicht zu unterscheiden. Auf Datenebene aber kleine Abweichungen!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73F4E9-3499-B7E0-828C-C270522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Genauigkeitsanalyse Teil1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C2CE71-3D60-7C2E-29DF-53301675C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F798FCB-197E-6D17-EB3C-31ED1CFF53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pic>
        <p:nvPicPr>
          <p:cNvPr id="6" name="Grafik 5" descr="Ein Bild, das Himmel, Landschaft, draußen, Schwarzweiß enthält.&#10;&#10;Automatisch generierte Beschreibung">
            <a:extLst>
              <a:ext uri="{FF2B5EF4-FFF2-40B4-BE49-F238E27FC236}">
                <a16:creationId xmlns:a16="http://schemas.microsoft.com/office/drawing/2014/main" id="{DF8741D3-1A3F-38B6-217F-D5A12A22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1352745"/>
            <a:ext cx="4077156" cy="2713857"/>
          </a:xfrm>
          <a:prstGeom prst="rect">
            <a:avLst/>
          </a:prstGeom>
        </p:spPr>
      </p:pic>
      <p:pic>
        <p:nvPicPr>
          <p:cNvPr id="9" name="Grafik 8" descr="Ein Bild, das Himmel, Landschaft, draußen, Schwarzweiß enthält.&#10;&#10;Automatisch generierte Beschreibung">
            <a:extLst>
              <a:ext uri="{FF2B5EF4-FFF2-40B4-BE49-F238E27FC236}">
                <a16:creationId xmlns:a16="http://schemas.microsoft.com/office/drawing/2014/main" id="{9F008B35-AC39-AC16-13C0-2CBA29F8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72" y="1352745"/>
            <a:ext cx="4077156" cy="27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0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14BA-D700-E422-8008-E6136083D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D1A08D3-A60A-71F1-7A3D-9E6E4DB1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MISSING GRAPH!!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927A46-5D07-3BFC-B05B-7354B378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Genauigkeitsanalyse Teil2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C4A7F-DBE0-B5D1-E5BB-668328940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06A03DC-8A31-86E6-650C-46D3941F98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535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1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0660-D35A-9203-5AF4-234555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1E432F-E225-DC00-95BE-38DC1F0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MISSING INFORMATION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4BA022-FB2E-47BD-94C1-0B35C4E6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Performanz Analyse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441C37-5556-4918-6723-97AB8A7CE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48856F5-D3DC-D1CC-5812-0C9FF34495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50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6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406B-251E-A18E-B343-15913948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E24BB17-E45F-1B64-491D-43BBCA34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7A7EDD-AE14-6CA8-16AA-6A90B1AE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25084-E184-7037-8DEE-B0FACCBC5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C4C5DA7-D5A2-93E5-AD0E-8A86241F7E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2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74DE-D0A8-B8CA-59E1-8464447E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34606-4277-4303-5DD2-19F5117C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6DD556-B3A1-FCC2-28E2-A1E4BE15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A4FEE-2E0D-693A-A11E-FC62ACCB3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415BBA8-8F29-FB16-DD5A-AE47882333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25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A680-5630-6E40-3DE5-A23B32CE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56F2D-BDD7-F492-5FD8-7507A523D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54EA7E5-FA9C-11B6-2E8C-C23E658272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EAA84-D5D2-6C91-EE80-2DB0D507A042}"/>
              </a:ext>
            </a:extLst>
          </p:cNvPr>
          <p:cNvSpPr txBox="1"/>
          <p:nvPr/>
        </p:nvSpPr>
        <p:spPr>
          <a:xfrm>
            <a:off x="1289713" y="2081284"/>
            <a:ext cx="6346208" cy="578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3600" b="0" i="0" dirty="0">
                <a:effectLst/>
                <a:latin typeface="Arial" panose="020B0604020202020204" pitchFamily="34" charset="0"/>
              </a:rPr>
              <a:t>Danke für Ihre Aufmerksamkeit!</a:t>
            </a:r>
            <a:endParaRPr kumimoji="1" lang="zh-CN" altLang="en-US" sz="3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0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8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Himmel, Baum, draußen, Landschaft enthält.&#10;&#10;Automatisch generierte Beschreibung">
            <a:extLst>
              <a:ext uri="{FF2B5EF4-FFF2-40B4-BE49-F238E27FC236}">
                <a16:creationId xmlns:a16="http://schemas.microsoft.com/office/drawing/2014/main" id="{29D9DA3C-FC7F-DA79-344B-F231ED9B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758950"/>
            <a:ext cx="4214813" cy="2779713"/>
          </a:xfrm>
          <a:prstGeom prst="rect">
            <a:avLst/>
          </a:prstGeom>
        </p:spPr>
      </p:pic>
      <p:pic>
        <p:nvPicPr>
          <p:cNvPr id="6" name="Inhaltsplatzhalter 5" descr="Ein Bild, das Himmel, Landschaft, draußen, Schwarzweiß enthält.&#10;&#10;Automatisch generierte Beschreibung">
            <a:extLst>
              <a:ext uri="{FF2B5EF4-FFF2-40B4-BE49-F238E27FC236}">
                <a16:creationId xmlns:a16="http://schemas.microsoft.com/office/drawing/2014/main" id="{18DBF885-DA26-4F02-0707-53CCD0C3D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1688" y="1758950"/>
            <a:ext cx="4214813" cy="277971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altLang="zh-CN"/>
              <a:t>Transformation von Farbbild in Schwarz-Weiß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base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GRA Team 140 | Tianhao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Gu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|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Zhongfang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Wang | Julien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Escaig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29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7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 descr="图表&#10;&#10;描述已自动生成">
            <a:extLst>
              <a:ext uri="{FF2B5EF4-FFF2-40B4-BE49-F238E27FC236}">
                <a16:creationId xmlns:a16="http://schemas.microsoft.com/office/drawing/2014/main" id="{0A49357F-D869-B7DC-7199-E71AD686DE1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963636" y="1602000"/>
            <a:ext cx="3547995" cy="3095626"/>
          </a:xfrm>
          <a:prstGeom prst="rect">
            <a:avLst/>
          </a:prstGeom>
          <a:noFill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 eine Gammakorrektur?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GRA Team 140 | Tianhao </a:t>
            </a:r>
            <a:r>
              <a:rPr lang="de-DE" dirty="0" err="1"/>
              <a:t>Gu</a:t>
            </a:r>
            <a:r>
              <a:rPr lang="de-DE" dirty="0"/>
              <a:t> </a:t>
            </a:r>
            <a:r>
              <a:rPr lang="de-DE" altLang="zh-CN" dirty="0"/>
              <a:t>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dirty="0"/>
          </a:p>
        </p:txBody>
      </p:sp>
      <p:pic>
        <p:nvPicPr>
          <p:cNvPr id="21" name="内容占位符 20" descr="文本&#10;&#10;描述已自动生成">
            <a:extLst>
              <a:ext uri="{FF2B5EF4-FFF2-40B4-BE49-F238E27FC236}">
                <a16:creationId xmlns:a16="http://schemas.microsoft.com/office/drawing/2014/main" id="{5E2576DB-724A-7514-DDBC-F7B3D66DE9D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 bwMode="auto">
          <a:xfrm>
            <a:off x="632369" y="1602000"/>
            <a:ext cx="13081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C0C980-7B7C-23C0-D966-C1195DA0C39C}"/>
              </a:ext>
            </a:extLst>
          </p:cNvPr>
          <p:cNvSpPr txBox="1"/>
          <p:nvPr/>
        </p:nvSpPr>
        <p:spPr>
          <a:xfrm>
            <a:off x="512956" y="2297151"/>
            <a:ext cx="385088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Grund: Die vom Menschen empfundene Helligkeit steigt in dunklen Bereichen steiler und in hellen weniger steil an</a:t>
            </a: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E4-DA14-E78B-5CC7-17F52890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318A48-8FF0-D05B-E16D-C727644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Wie funktioniert der Gamma Koeffizient?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0ED2F-2327-7CFA-DE1A-4FECF9E83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F83674F-ABFD-8EB3-6627-801E736E93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pic>
        <p:nvPicPr>
          <p:cNvPr id="5" name="图片 4" descr="正方形&#10;&#10;中度可信度描述已自动生成">
            <a:extLst>
              <a:ext uri="{FF2B5EF4-FFF2-40B4-BE49-F238E27FC236}">
                <a16:creationId xmlns:a16="http://schemas.microsoft.com/office/drawing/2014/main" id="{2E594934-817A-6A24-AF19-876AC0F1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473325"/>
            <a:ext cx="2811463" cy="1349375"/>
          </a:xfrm>
          <a:prstGeom prst="rect">
            <a:avLst/>
          </a:prstGeom>
        </p:spPr>
      </p:pic>
      <p:pic>
        <p:nvPicPr>
          <p:cNvPr id="6" name="图片 5" descr="图片包含 形状&#10;&#10;描述已自动生成">
            <a:extLst>
              <a:ext uri="{FF2B5EF4-FFF2-40B4-BE49-F238E27FC236}">
                <a16:creationId xmlns:a16="http://schemas.microsoft.com/office/drawing/2014/main" id="{1992A2DD-9C2F-96AA-AFB3-8ACB546B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38" y="2473325"/>
            <a:ext cx="2776538" cy="1349375"/>
          </a:xfrm>
          <a:prstGeom prst="rect">
            <a:avLst/>
          </a:prstGeom>
        </p:spPr>
      </p:pic>
      <p:pic>
        <p:nvPicPr>
          <p:cNvPr id="8" name="内容占位符 5" descr="图片包含 Teams&#10;&#10;描述已自动生成">
            <a:extLst>
              <a:ext uri="{FF2B5EF4-FFF2-40B4-BE49-F238E27FC236}">
                <a16:creationId xmlns:a16="http://schemas.microsoft.com/office/drawing/2014/main" id="{1E855C54-A873-115B-9AD4-E1A4FAA3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075" y="2473325"/>
            <a:ext cx="2767013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A031F3-44E7-7CF4-6E12-900AAD9672D5}"/>
              </a:ext>
            </a:extLst>
          </p:cNvPr>
          <p:cNvSpPr txBox="1"/>
          <p:nvPr/>
        </p:nvSpPr>
        <p:spPr>
          <a:xfrm>
            <a:off x="907575" y="3991970"/>
            <a:ext cx="109182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Gamma = 1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6A4DD2-162E-6918-D136-3180CFFDBECF}"/>
              </a:ext>
            </a:extLst>
          </p:cNvPr>
          <p:cNvSpPr txBox="1"/>
          <p:nvPr/>
        </p:nvSpPr>
        <p:spPr>
          <a:xfrm>
            <a:off x="3630304" y="3981860"/>
            <a:ext cx="138524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Gamma = 10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A24B41-B70A-0455-BCD8-CA003A4565A1}"/>
              </a:ext>
            </a:extLst>
          </p:cNvPr>
          <p:cNvSpPr txBox="1"/>
          <p:nvPr/>
        </p:nvSpPr>
        <p:spPr>
          <a:xfrm>
            <a:off x="6646459" y="3991970"/>
            <a:ext cx="158996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Gamma = 0.1</a:t>
            </a: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858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9B6E1-9EE9-A3CE-ED6A-FF120AA11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矩形&#10;&#10;描述已自动生成">
            <a:extLst>
              <a:ext uri="{FF2B5EF4-FFF2-40B4-BE49-F238E27FC236}">
                <a16:creationId xmlns:a16="http://schemas.microsoft.com/office/drawing/2014/main" id="{5AB5352B-49C5-305F-E760-10636501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963"/>
            <a:ext cx="9144000" cy="2606038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949CDF6-83E0-BB1A-7BC6-32BBE5EB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Noch ein paar Beispiel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C77D2B-A6E8-7FFD-91F0-ACEAECEABB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56AB0EE-6611-E101-325F-5C97AFB3C6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029153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31</TotalTime>
  <Words>466</Words>
  <Application>Microsoft Macintosh PowerPoint</Application>
  <PresentationFormat>全屏显示(16:9)</PresentationFormat>
  <Paragraphs>81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Calibri</vt:lpstr>
      <vt:lpstr>Courier New</vt:lpstr>
      <vt:lpstr>Menlo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Gammakorrektur (A208)  Aufgabenbereich Bildverarbeitung</vt:lpstr>
      <vt:lpstr>Inhaltsverzeichnis</vt:lpstr>
      <vt:lpstr>Inhaltsverzeichnis</vt:lpstr>
      <vt:lpstr>Transformation von Farbbild in Schwarz-Weiß</vt:lpstr>
      <vt:lpstr>Inhaltsverzeichnis</vt:lpstr>
      <vt:lpstr>Was ist eine Gammakorrektur? </vt:lpstr>
      <vt:lpstr>Wie funktioniert der Gamma Koeffizient?</vt:lpstr>
      <vt:lpstr>Noch ein paar Beispiel</vt:lpstr>
      <vt:lpstr>Inhaltsverzeichnis</vt:lpstr>
      <vt:lpstr>Lösungsansatz</vt:lpstr>
      <vt:lpstr>Inhaltsverzeichnis</vt:lpstr>
      <vt:lpstr>Genauigkeitsanalyse Teil1 </vt:lpstr>
      <vt:lpstr>Genauigkeitsanalyse Teil2</vt:lpstr>
      <vt:lpstr>Inhaltsverzeichnis</vt:lpstr>
      <vt:lpstr>Performanz Analyse </vt:lpstr>
      <vt:lpstr>Inhaltsverzeichnis</vt:lpstr>
      <vt:lpstr>Zusammenfassung</vt:lpstr>
      <vt:lpstr>Quellenverzeichnis</vt:lpstr>
      <vt:lpstr>PowerPoint 演示文稿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Gammakorrektur (A208)  Aufgabenbereich Bildverarbeitung</dc:title>
  <dc:creator>Tianhao Gu</dc:creator>
  <cp:lastModifiedBy>Tianhao Gu</cp:lastModifiedBy>
  <cp:revision>5</cp:revision>
  <cp:lastPrinted>2015-07-30T14:04:45Z</cp:lastPrinted>
  <dcterms:created xsi:type="dcterms:W3CDTF">2024-01-29T14:55:34Z</dcterms:created>
  <dcterms:modified xsi:type="dcterms:W3CDTF">2024-01-31T17:17:23Z</dcterms:modified>
</cp:coreProperties>
</file>