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7541" autoAdjust="0"/>
  </p:normalViewPr>
  <p:slideViewPr>
    <p:cSldViewPr>
      <p:cViewPr varScale="1">
        <p:scale>
          <a:sx n="94" d="100"/>
          <a:sy n="94" d="100"/>
        </p:scale>
        <p:origin x="7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3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46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02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3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0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9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0887-0F01-4455-9FAF-C44B96E0323A}" type="datetimeFigureOut">
              <a:rPr lang="zh-CN" altLang="en-US" smtClean="0"/>
              <a:t>2016/10/19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7B432-5C8D-44FA-A13C-77B75D1AC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768583"/>
            <a:ext cx="3907468" cy="425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李书芳 教授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承担</a:t>
            </a:r>
            <a:r>
              <a:rPr lang="en-US" altLang="zh-CN" sz="1050" dirty="0" smtClean="0"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zh-CN" altLang="en-US" sz="1050" dirty="0" smtClean="0">
                <a:latin typeface="+mn-ea"/>
              </a:rPr>
              <a:t>奥运会无线电通信保障工作，由本人主持完成的“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zh-CN" altLang="en-US" sz="1050" dirty="0" smtClean="0">
                <a:latin typeface="+mn-ea"/>
              </a:rPr>
              <a:t>年北京奥运会无线电设备自动检测平台”项目获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2008</a:t>
            </a:r>
            <a:r>
              <a:rPr lang="zh-CN" altLang="en-US" sz="1050" dirty="0" smtClean="0">
                <a:latin typeface="+mn-ea"/>
              </a:rPr>
              <a:t>年中国通信学会科学技术奖一等奖；</a:t>
            </a:r>
            <a:endParaRPr lang="en-US" altLang="zh-CN" sz="1050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承担国家科技部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863</a:t>
            </a:r>
            <a:r>
              <a:rPr lang="zh-CN" altLang="en-US" sz="1050" dirty="0" smtClean="0">
                <a:latin typeface="+mn-ea"/>
              </a:rPr>
              <a:t>重大专项：射频识别因应用中的通信测试技术研究，为我国物联网核心技术的产业应用提供了测试验证标准提案及方法；</a:t>
            </a:r>
            <a:endParaRPr lang="en-US" altLang="zh-CN" sz="1050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承担国家科技部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973</a:t>
            </a:r>
            <a:r>
              <a:rPr lang="zh-CN" altLang="en-US" sz="1050" dirty="0" smtClean="0">
                <a:latin typeface="+mn-ea"/>
              </a:rPr>
              <a:t>计划：物联网的基础理论与实践研究（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2011CB302900</a:t>
            </a:r>
            <a:r>
              <a:rPr lang="zh-CN" altLang="en-US" sz="1050" dirty="0" smtClean="0">
                <a:latin typeface="+mn-ea"/>
              </a:rPr>
              <a:t>）</a:t>
            </a:r>
            <a:endParaRPr lang="en-US" altLang="zh-CN" sz="1050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1050" dirty="0">
                <a:latin typeface="+mn-ea"/>
              </a:rPr>
              <a:t>国家自然科学基金：面向新一代移动通信的同步多通道宽带信道</a:t>
            </a:r>
            <a:r>
              <a:rPr lang="zh-CN" altLang="en-US" sz="1050" dirty="0" smtClean="0">
                <a:latin typeface="+mn-ea"/>
              </a:rPr>
              <a:t>测量系统</a:t>
            </a:r>
            <a:endParaRPr lang="en-US" altLang="zh-CN" sz="1050" dirty="0" smtClean="0">
              <a:latin typeface="+mn-ea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承担工信部重大专项：</a:t>
            </a:r>
            <a:endParaRPr lang="en-US" altLang="zh-CN" sz="1050" dirty="0">
              <a:latin typeface="+mn-ea"/>
            </a:endParaRPr>
          </a:p>
          <a:p>
            <a:r>
              <a:rPr lang="en-US" altLang="zh-CN" sz="1050" dirty="0" smtClean="0">
                <a:latin typeface="+mn-ea"/>
              </a:rPr>
              <a:t>     1. 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TD-SCDMA</a:t>
            </a:r>
            <a:r>
              <a:rPr lang="zh-CN" altLang="en-US" sz="1050" dirty="0" smtClean="0">
                <a:latin typeface="+mn-ea"/>
              </a:rPr>
              <a:t>网络性能仿真与实测评估  </a:t>
            </a:r>
            <a:endParaRPr lang="en-US" altLang="zh-CN" sz="1050" dirty="0" smtClean="0">
              <a:latin typeface="+mn-ea"/>
            </a:endParaRPr>
          </a:p>
          <a:p>
            <a:r>
              <a:rPr lang="en-US" altLang="zh-CN" sz="1050" dirty="0">
                <a:latin typeface="+mn-ea"/>
              </a:rPr>
              <a:t> </a:t>
            </a:r>
            <a:r>
              <a:rPr lang="en-US" altLang="zh-CN" sz="1050" dirty="0" smtClean="0">
                <a:latin typeface="+mn-ea"/>
              </a:rPr>
              <a:t>      </a:t>
            </a:r>
            <a:r>
              <a:rPr lang="zh-CN" altLang="en-US" sz="1050" dirty="0" smtClean="0">
                <a:latin typeface="+mn-ea"/>
              </a:rPr>
              <a:t>（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2008ZX03001</a:t>
            </a:r>
            <a:r>
              <a:rPr lang="zh-CN" altLang="en-US" sz="1050" dirty="0" smtClean="0">
                <a:latin typeface="+mn-ea"/>
              </a:rPr>
              <a:t>）；  </a:t>
            </a:r>
            <a:r>
              <a:rPr lang="en-US" altLang="zh-CN" sz="1050" dirty="0">
                <a:latin typeface="+mn-ea"/>
              </a:rPr>
              <a:t> </a:t>
            </a:r>
            <a:r>
              <a:rPr lang="en-US" altLang="zh-CN" sz="1050" dirty="0" smtClean="0">
                <a:latin typeface="+mn-ea"/>
              </a:rPr>
              <a:t>  </a:t>
            </a:r>
          </a:p>
          <a:p>
            <a:r>
              <a:rPr lang="en-US" altLang="zh-CN" sz="1050" dirty="0" smtClean="0">
                <a:latin typeface="+mn-ea"/>
              </a:rPr>
              <a:t>     2. </a:t>
            </a:r>
            <a:r>
              <a:rPr lang="zh-CN" altLang="en-US" sz="1050" dirty="0" smtClean="0">
                <a:latin typeface="+mn-ea"/>
              </a:rPr>
              <a:t>信息汇聚传感器网络综合测试与验证评估环境（综    </a:t>
            </a:r>
            <a:endParaRPr lang="en-US" altLang="zh-CN" sz="1050" dirty="0" smtClean="0">
              <a:latin typeface="+mn-ea"/>
            </a:endParaRPr>
          </a:p>
          <a:p>
            <a:r>
              <a:rPr lang="en-US" altLang="zh-CN" sz="1050" dirty="0">
                <a:latin typeface="+mn-ea"/>
              </a:rPr>
              <a:t> </a:t>
            </a:r>
            <a:r>
              <a:rPr lang="en-US" altLang="zh-CN" sz="1050" dirty="0" smtClean="0">
                <a:latin typeface="+mn-ea"/>
              </a:rPr>
              <a:t>       </a:t>
            </a:r>
            <a:r>
              <a:rPr lang="zh-CN" altLang="en-US" sz="1050" dirty="0" smtClean="0">
                <a:latin typeface="+mn-ea"/>
              </a:rPr>
              <a:t>合感知）（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2011ZX03005-002</a:t>
            </a:r>
            <a:r>
              <a:rPr lang="zh-CN" altLang="en-US" sz="1050" dirty="0" smtClean="0">
                <a:latin typeface="+mn-ea"/>
              </a:rPr>
              <a:t>）；</a:t>
            </a:r>
            <a:endParaRPr lang="en-US" altLang="zh-CN" sz="1050" dirty="0">
              <a:latin typeface="+mn-ea"/>
            </a:endParaRPr>
          </a:p>
          <a:p>
            <a:r>
              <a:rPr lang="en-US" altLang="zh-CN" sz="1050" dirty="0" smtClean="0">
                <a:latin typeface="+mn-ea"/>
              </a:rPr>
              <a:t>     3. </a:t>
            </a:r>
            <a:r>
              <a:rPr lang="zh-CN" altLang="en-US" sz="1050" dirty="0" smtClean="0">
                <a:latin typeface="+mn-ea"/>
              </a:rPr>
              <a:t>智能家居无线物联网设备研发与验证（基于数字家  </a:t>
            </a:r>
            <a:endParaRPr lang="en-US" altLang="zh-CN" sz="1050" dirty="0" smtClean="0">
              <a:latin typeface="+mn-ea"/>
            </a:endParaRPr>
          </a:p>
          <a:p>
            <a:r>
              <a:rPr lang="en-US" altLang="zh-CN" sz="1050" dirty="0">
                <a:latin typeface="+mn-ea"/>
              </a:rPr>
              <a:t> </a:t>
            </a:r>
            <a:r>
              <a:rPr lang="en-US" altLang="zh-CN" sz="1050" dirty="0" smtClean="0">
                <a:latin typeface="+mn-ea"/>
              </a:rPr>
              <a:t>       </a:t>
            </a:r>
            <a:r>
              <a:rPr lang="zh-CN" altLang="en-US" sz="1050" dirty="0" smtClean="0">
                <a:latin typeface="+mn-ea"/>
              </a:rPr>
              <a:t>电）（</a:t>
            </a:r>
            <a:r>
              <a:rPr lang="en-US" altLang="zh-CN" sz="1050" dirty="0">
                <a:latin typeface="Times New Roman" pitchFamily="18" charset="0"/>
                <a:cs typeface="Times New Roman" pitchFamily="18" charset="0"/>
              </a:rPr>
              <a:t>2013ZX03005011-004</a:t>
            </a:r>
            <a:r>
              <a:rPr lang="zh-CN" altLang="en-US" sz="1050" dirty="0" smtClean="0">
                <a:latin typeface="+mn-ea"/>
              </a:rPr>
              <a:t>）</a:t>
            </a:r>
            <a:r>
              <a:rPr lang="en-US" altLang="zh-CN" sz="1050" dirty="0" smtClean="0">
                <a:latin typeface="+mn-ea"/>
              </a:rPr>
              <a:t>;</a:t>
            </a: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大数据产学研合作项目：</a:t>
            </a:r>
            <a:endParaRPr lang="en-US" altLang="zh-CN" sz="1050" dirty="0" smtClean="0">
              <a:latin typeface="+mn-ea"/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050" dirty="0" smtClean="0">
                <a:latin typeface="+mn-ea"/>
              </a:rPr>
              <a:t>基于</a:t>
            </a:r>
            <a:r>
              <a:rPr lang="zh-CN" altLang="en-US" sz="1050" dirty="0">
                <a:latin typeface="+mn-ea"/>
              </a:rPr>
              <a:t>大数据技术的大电网稳定态势量化评估与自适应防控关键技术</a:t>
            </a:r>
            <a:r>
              <a:rPr lang="zh-CN" altLang="en-US" sz="1050" dirty="0" smtClean="0">
                <a:latin typeface="+mn-ea"/>
              </a:rPr>
              <a:t>研究；</a:t>
            </a:r>
            <a:endParaRPr lang="en-US" altLang="zh-CN" sz="105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050" dirty="0">
                <a:latin typeface="+mn-ea"/>
              </a:rPr>
              <a:t>中国银联股份有限公司支付日志大数据存储优化模块</a:t>
            </a:r>
            <a:r>
              <a:rPr lang="zh-CN" altLang="en-US" sz="1050" dirty="0" smtClean="0">
                <a:latin typeface="+mn-ea"/>
              </a:rPr>
              <a:t>开发；</a:t>
            </a:r>
            <a:endParaRPr lang="zh-CN" altLang="en-US" sz="1050" dirty="0">
              <a:latin typeface="+mn-ea"/>
            </a:endParaRPr>
          </a:p>
          <a:p>
            <a:pPr marL="628650" lvl="1" indent="-171450">
              <a:buFont typeface="Wingdings" pitchFamily="2" charset="2"/>
              <a:buChar char="l"/>
            </a:pPr>
            <a:r>
              <a:rPr lang="zh-CN" altLang="en-US" sz="1050" dirty="0">
                <a:latin typeface="+mn-ea"/>
              </a:rPr>
              <a:t>基于营配信息贯通的业务融合与数据共享服务</a:t>
            </a:r>
            <a:r>
              <a:rPr lang="zh-CN" altLang="en-US" sz="1050" dirty="0" smtClean="0">
                <a:latin typeface="+mn-ea"/>
              </a:rPr>
              <a:t>技术；</a:t>
            </a:r>
            <a:endParaRPr lang="zh-CN" altLang="en-US" sz="1050" dirty="0">
              <a:latin typeface="+mn-ea"/>
            </a:endParaRPr>
          </a:p>
          <a:p>
            <a:endParaRPr lang="en-US" altLang="zh-CN" sz="1100" dirty="0" smtClean="0">
              <a:latin typeface="+mn-ea"/>
            </a:endParaRPr>
          </a:p>
        </p:txBody>
      </p:sp>
      <p:cxnSp>
        <p:nvCxnSpPr>
          <p:cNvPr id="7" name="AutoShape 32"/>
          <p:cNvCxnSpPr>
            <a:cxnSpLocks noChangeShapeType="1"/>
          </p:cNvCxnSpPr>
          <p:nvPr/>
        </p:nvCxnSpPr>
        <p:spPr bwMode="auto">
          <a:xfrm>
            <a:off x="179513" y="768583"/>
            <a:ext cx="8496944" cy="0"/>
          </a:xfrm>
          <a:prstGeom prst="straightConnector1">
            <a:avLst/>
          </a:prstGeom>
          <a:noFill/>
          <a:ln w="762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3806097" algn="ctr" rotWithShape="0">
                    <a:srgbClr val="4E6128">
                      <a:alpha val="50000"/>
                    </a:srgbClr>
                  </a:outerShdw>
                </a:effectLst>
              </a14:hiddenEffects>
            </a:ext>
          </a:extLst>
        </p:spPr>
      </p:cxnSp>
      <p:pic>
        <p:nvPicPr>
          <p:cNvPr id="11" name="图片 23" descr="北京邮电大学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1470"/>
            <a:ext cx="3888432" cy="626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WordArt 23"/>
          <p:cNvSpPr>
            <a:spLocks noChangeArrowheads="1" noChangeShapeType="1" noTextEdit="1"/>
          </p:cNvSpPr>
          <p:nvPr/>
        </p:nvSpPr>
        <p:spPr bwMode="auto">
          <a:xfrm>
            <a:off x="4567593" y="92767"/>
            <a:ext cx="4108864" cy="5903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隶书"/>
                <a:ea typeface="隶书"/>
              </a:rPr>
              <a:t>网络体系构建与融合北京市重点实验室</a:t>
            </a:r>
          </a:p>
        </p:txBody>
      </p:sp>
      <p:pic>
        <p:nvPicPr>
          <p:cNvPr id="16" name="Picture 4" descr="IMG_648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786" y="856453"/>
            <a:ext cx="2736626" cy="182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6173144" y="2624013"/>
            <a:ext cx="2863352" cy="2485076"/>
            <a:chOff x="2987824" y="1886411"/>
            <a:chExt cx="4943078" cy="4228750"/>
          </a:xfrm>
        </p:grpSpPr>
        <p:pic>
          <p:nvPicPr>
            <p:cNvPr id="18" name="图片 5" descr="自动测试系统.bmp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7824" y="1923481"/>
              <a:ext cx="4943078" cy="419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6"/>
            <p:cNvSpPr txBox="1">
              <a:spLocks noChangeArrowheads="1"/>
            </p:cNvSpPr>
            <p:nvPr/>
          </p:nvSpPr>
          <p:spPr bwMode="auto">
            <a:xfrm>
              <a:off x="3327889" y="1886411"/>
              <a:ext cx="3490663" cy="52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/>
                <a:t>已用于国家认证测试的系统</a:t>
              </a:r>
            </a:p>
          </p:txBody>
        </p:sp>
      </p:grpSp>
      <p:pic>
        <p:nvPicPr>
          <p:cNvPr id="13" name="Picture 3" descr="证书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 t="3341" r="7407" b="3002"/>
          <a:stretch/>
        </p:blipFill>
        <p:spPr>
          <a:xfrm>
            <a:off x="4268480" y="1561819"/>
            <a:ext cx="1826628" cy="27399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7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235</Words>
  <Application>Microsoft Office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黑体</vt:lpstr>
      <vt:lpstr>隶书</vt:lpstr>
      <vt:lpstr>宋体</vt:lpstr>
      <vt:lpstr>Arial</vt:lpstr>
      <vt:lpstr>Calibri</vt:lpstr>
      <vt:lpstr>Tahoma</vt:lpstr>
      <vt:lpstr>Times New Roman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zhengfm</dc:creator>
  <cp:lastModifiedBy>vinson_hong</cp:lastModifiedBy>
  <cp:revision>13</cp:revision>
  <dcterms:created xsi:type="dcterms:W3CDTF">2016-10-19T03:17:45Z</dcterms:created>
  <dcterms:modified xsi:type="dcterms:W3CDTF">2016-10-19T09:59:45Z</dcterms:modified>
</cp:coreProperties>
</file>