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259" r:id="rId4"/>
    <p:sldId id="271" r:id="rId5"/>
    <p:sldId id="260" r:id="rId6"/>
    <p:sldId id="261" r:id="rId7"/>
    <p:sldId id="262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63" r:id="rId19"/>
    <p:sldId id="264" r:id="rId20"/>
    <p:sldId id="282" r:id="rId21"/>
    <p:sldId id="283" r:id="rId22"/>
    <p:sldId id="284" r:id="rId23"/>
    <p:sldId id="285" r:id="rId24"/>
    <p:sldId id="286" r:id="rId25"/>
    <p:sldId id="287" r:id="rId26"/>
    <p:sldId id="265" r:id="rId27"/>
    <p:sldId id="288" r:id="rId28"/>
    <p:sldId id="289" r:id="rId29"/>
    <p:sldId id="290" r:id="rId30"/>
    <p:sldId id="266" r:id="rId31"/>
    <p:sldId id="291" r:id="rId32"/>
    <p:sldId id="292" r:id="rId33"/>
    <p:sldId id="293" r:id="rId34"/>
    <p:sldId id="294" r:id="rId35"/>
    <p:sldId id="295" r:id="rId36"/>
    <p:sldId id="267" r:id="rId37"/>
    <p:sldId id="296" r:id="rId38"/>
    <p:sldId id="297" r:id="rId39"/>
    <p:sldId id="269" r:id="rId40"/>
    <p:sldId id="298" r:id="rId41"/>
  </p:sldIdLst>
  <p:sldSz cx="9906000" cy="6858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38" y="4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83CCB-527C-4C44-9576-B823BBE3C063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08C82-A2D0-4971-B200-1ADDC4B06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38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907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11"/>
          <p:cNvSpPr>
            <a:spLocks/>
          </p:cNvSpPr>
          <p:nvPr userDrawn="1"/>
        </p:nvSpPr>
        <p:spPr bwMode="auto">
          <a:xfrm>
            <a:off x="-660" y="4581128"/>
            <a:ext cx="9907320" cy="2393437"/>
          </a:xfrm>
          <a:custGeom>
            <a:avLst/>
            <a:gdLst/>
            <a:ahLst/>
            <a:cxnLst>
              <a:cxn ang="0">
                <a:pos x="2932" y="144"/>
              </a:cxn>
              <a:cxn ang="0">
                <a:pos x="2932" y="0"/>
              </a:cxn>
              <a:cxn ang="0">
                <a:pos x="0" y="107"/>
              </a:cxn>
              <a:cxn ang="0">
                <a:pos x="0" y="144"/>
              </a:cxn>
              <a:cxn ang="0">
                <a:pos x="2932" y="144"/>
              </a:cxn>
            </a:cxnLst>
            <a:rect l="0" t="0" r="r" b="b"/>
            <a:pathLst>
              <a:path w="2932" h="151">
                <a:moveTo>
                  <a:pt x="2932" y="144"/>
                </a:moveTo>
                <a:cubicBezTo>
                  <a:pt x="2932" y="0"/>
                  <a:pt x="2932" y="0"/>
                  <a:pt x="2932" y="0"/>
                </a:cubicBezTo>
                <a:cubicBezTo>
                  <a:pt x="2207" y="115"/>
                  <a:pt x="1230" y="151"/>
                  <a:pt x="0" y="107"/>
                </a:cubicBezTo>
                <a:cubicBezTo>
                  <a:pt x="0" y="144"/>
                  <a:pt x="0" y="144"/>
                  <a:pt x="0" y="144"/>
                </a:cubicBezTo>
                <a:cubicBezTo>
                  <a:pt x="2932" y="144"/>
                  <a:pt x="2932" y="144"/>
                  <a:pt x="2932" y="144"/>
                </a:cubicBez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五边形 5"/>
          <p:cNvSpPr/>
          <p:nvPr userDrawn="1"/>
        </p:nvSpPr>
        <p:spPr>
          <a:xfrm>
            <a:off x="1" y="329027"/>
            <a:ext cx="2671840" cy="432048"/>
          </a:xfrm>
          <a:prstGeom prst="homePlate">
            <a:avLst>
              <a:gd name="adj" fmla="val 26606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燕尾形 13"/>
          <p:cNvSpPr/>
          <p:nvPr userDrawn="1"/>
        </p:nvSpPr>
        <p:spPr>
          <a:xfrm>
            <a:off x="2662761" y="329027"/>
            <a:ext cx="175474" cy="432048"/>
          </a:xfrm>
          <a:prstGeom prst="chevron">
            <a:avLst/>
          </a:pr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燕尾形 14"/>
          <p:cNvSpPr/>
          <p:nvPr userDrawn="1"/>
        </p:nvSpPr>
        <p:spPr>
          <a:xfrm>
            <a:off x="2829155" y="329027"/>
            <a:ext cx="175474" cy="432048"/>
          </a:xfrm>
          <a:prstGeom prst="chevron">
            <a:avLst/>
          </a:pr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TextBox 7"/>
          <p:cNvSpPr txBox="1">
            <a:spLocks noChangeArrowheads="1"/>
          </p:cNvSpPr>
          <p:nvPr userDrawn="1"/>
        </p:nvSpPr>
        <p:spPr bwMode="auto">
          <a:xfrm>
            <a:off x="332788" y="375775"/>
            <a:ext cx="20062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16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Designed by</a:t>
            </a:r>
            <a:r>
              <a:rPr lang="en-US" altLang="zh-CN" sz="1600" baseline="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Steven</a:t>
            </a:r>
            <a:endParaRPr lang="zh-CN" altLang="en-US" sz="16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5169024" y="920075"/>
            <a:ext cx="410445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CN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rPr>
              <a:t>Spring</a:t>
            </a:r>
            <a:r>
              <a:rPr lang="en-US" altLang="zh-CN" sz="4800" b="1" cap="none" spc="0" baseline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rPr>
              <a:t> Boot </a:t>
            </a:r>
            <a:r>
              <a:rPr lang="zh-CN" altLang="en-US" sz="4800" b="1" cap="none" spc="0" baseline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rPr>
              <a:t>开发指南</a:t>
            </a:r>
            <a:endParaRPr lang="zh-CN" alt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华康俪金黑W8(P)" pitchFamily="34" charset="-122"/>
              <a:ea typeface="华康俪金黑W8(P)" pitchFamily="34" charset="-122"/>
              <a:cs typeface="经典繁仿黑" pitchFamily="49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7783460" y="6387425"/>
            <a:ext cx="1922068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en-US" altLang="zh-CN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VER 1.0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4864"/>
            <a:ext cx="6609184" cy="346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3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67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48680"/>
            <a:ext cx="3259006" cy="88642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1" y="548680"/>
            <a:ext cx="5537729" cy="557748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FC2AB41-8CA9-43AD-9F63-00B4E7D7BB61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280596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9887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4608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424608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24608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FC2AB41-8CA9-43AD-9F63-00B4E7D7BB61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13658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00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48680"/>
            <a:ext cx="6689948" cy="86895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FC2AB41-8CA9-43AD-9F63-00B4E7D7BB61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280596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19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745088" y="548680"/>
            <a:ext cx="1728192" cy="557748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548680"/>
            <a:ext cx="5105772" cy="557748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FC2AB41-8CA9-43AD-9F63-00B4E7D7BB61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321152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499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90732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五边形 3"/>
          <p:cNvSpPr/>
          <p:nvPr userDrawn="1"/>
        </p:nvSpPr>
        <p:spPr>
          <a:xfrm>
            <a:off x="1" y="343835"/>
            <a:ext cx="2671840" cy="432048"/>
          </a:xfrm>
          <a:prstGeom prst="homePlate">
            <a:avLst>
              <a:gd name="adj" fmla="val 26606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燕尾形 4"/>
          <p:cNvSpPr/>
          <p:nvPr userDrawn="1"/>
        </p:nvSpPr>
        <p:spPr>
          <a:xfrm>
            <a:off x="2662761" y="343835"/>
            <a:ext cx="175474" cy="432048"/>
          </a:xfrm>
          <a:prstGeom prst="chevron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燕尾形 5"/>
          <p:cNvSpPr/>
          <p:nvPr userDrawn="1"/>
        </p:nvSpPr>
        <p:spPr>
          <a:xfrm>
            <a:off x="2829155" y="343835"/>
            <a:ext cx="175474" cy="432048"/>
          </a:xfrm>
          <a:prstGeom prst="chevron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TextBox 15"/>
          <p:cNvSpPr txBox="1"/>
          <p:nvPr userDrawn="1"/>
        </p:nvSpPr>
        <p:spPr>
          <a:xfrm>
            <a:off x="975593" y="456927"/>
            <a:ext cx="1687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CONTENTS PAGE 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2" y="344420"/>
            <a:ext cx="97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800" dirty="0" smtClean="0">
                <a:solidFill>
                  <a:prstClr val="white"/>
                </a:solidFill>
                <a:ea typeface="微软雅黑"/>
              </a:rPr>
              <a:t>目录页</a:t>
            </a:r>
            <a:endParaRPr lang="zh-CN" altLang="en-US" sz="1800" dirty="0">
              <a:solidFill>
                <a:prstClr val="white"/>
              </a:solidFill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0217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90732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3" idx="1"/>
            <a:endCxn id="3" idx="3"/>
          </p:cNvCxnSpPr>
          <p:nvPr userDrawn="1"/>
        </p:nvCxnSpPr>
        <p:spPr>
          <a:xfrm>
            <a:off x="0" y="3429000"/>
            <a:ext cx="9907320" cy="0"/>
          </a:xfrm>
          <a:prstGeom prst="line">
            <a:avLst/>
          </a:prstGeom>
          <a:noFill/>
          <a:ln w="57150">
            <a:solidFill>
              <a:srgbClr val="3B79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椭圆 4"/>
          <p:cNvSpPr/>
          <p:nvPr userDrawn="1"/>
        </p:nvSpPr>
        <p:spPr>
          <a:xfrm>
            <a:off x="1151066" y="1809000"/>
            <a:ext cx="2880000" cy="28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B79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Impact" pitchFamily="34" charset="0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9339846" y="6257927"/>
            <a:ext cx="566155" cy="441340"/>
          </a:xfrm>
          <a:prstGeom prst="rect">
            <a:avLst/>
          </a:prstGeom>
          <a:solidFill>
            <a:srgbClr val="3F9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5"/>
          <p:cNvSpPr txBox="1"/>
          <p:nvPr userDrawn="1"/>
        </p:nvSpPr>
        <p:spPr>
          <a:xfrm>
            <a:off x="9522833" y="6309320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EEF1883-7A0E-4F66-9932-E581691AD397}" type="slidenum">
              <a:rPr lang="zh-CN" altLang="en-US" sz="1600" smtClean="0">
                <a:solidFill>
                  <a:schemeClr val="bg1"/>
                </a:solidFill>
              </a:rPr>
              <a:pPr/>
              <a:t>‹#›</a:t>
            </a:fld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五边形 13"/>
          <p:cNvSpPr/>
          <p:nvPr userDrawn="1"/>
        </p:nvSpPr>
        <p:spPr>
          <a:xfrm>
            <a:off x="1" y="343835"/>
            <a:ext cx="2671840" cy="432048"/>
          </a:xfrm>
          <a:prstGeom prst="homePlate">
            <a:avLst>
              <a:gd name="adj" fmla="val 26606"/>
            </a:avLst>
          </a:pr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燕尾形 14"/>
          <p:cNvSpPr/>
          <p:nvPr userDrawn="1"/>
        </p:nvSpPr>
        <p:spPr>
          <a:xfrm>
            <a:off x="2662761" y="343835"/>
            <a:ext cx="175474" cy="432048"/>
          </a:xfrm>
          <a:prstGeom prst="chevron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燕尾形 15"/>
          <p:cNvSpPr/>
          <p:nvPr userDrawn="1"/>
        </p:nvSpPr>
        <p:spPr>
          <a:xfrm>
            <a:off x="2829155" y="343835"/>
            <a:ext cx="175474" cy="432048"/>
          </a:xfrm>
          <a:prstGeom prst="chevron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TextBox 15"/>
          <p:cNvSpPr txBox="1"/>
          <p:nvPr userDrawn="1"/>
        </p:nvSpPr>
        <p:spPr>
          <a:xfrm>
            <a:off x="975593" y="426150"/>
            <a:ext cx="1687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TRANSITION PAGE </a:t>
            </a: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2" y="344420"/>
            <a:ext cx="97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800" dirty="0" smtClean="0">
                <a:solidFill>
                  <a:prstClr val="white"/>
                </a:solidFill>
                <a:ea typeface="微软雅黑"/>
              </a:rPr>
              <a:t>过渡页</a:t>
            </a:r>
            <a:endParaRPr lang="zh-CN" altLang="en-US" sz="1800" dirty="0">
              <a:solidFill>
                <a:prstClr val="white"/>
              </a:solidFill>
              <a:ea typeface="微软雅黑"/>
            </a:endParaRPr>
          </a:p>
        </p:txBody>
      </p:sp>
      <p:sp>
        <p:nvSpPr>
          <p:cNvPr id="2" name="燕尾形 1"/>
          <p:cNvSpPr/>
          <p:nvPr userDrawn="1"/>
        </p:nvSpPr>
        <p:spPr>
          <a:xfrm>
            <a:off x="9629048" y="3537584"/>
            <a:ext cx="87727" cy="28800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 userDrawn="1"/>
        </p:nvSpPr>
        <p:spPr>
          <a:xfrm>
            <a:off x="9720047" y="3537584"/>
            <a:ext cx="87727" cy="28800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4232920" y="3003917"/>
            <a:ext cx="429713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一些常见的技术或资源网站：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  http://www.itpub.net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  http://www.iteye.com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  http://www.chinaitlab.com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  http://www.oracle.com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  http://www.ibm.com/developerworks/cn/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  http://www.apache.org</a:t>
            </a:r>
          </a:p>
          <a:p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849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906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485800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772816"/>
            <a:ext cx="8915400" cy="4536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28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48680"/>
            <a:ext cx="8922196" cy="86895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FC2AB41-8CA9-43AD-9F63-00B4E7D7BB61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280596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679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299" y="548680"/>
            <a:ext cx="8915401" cy="86895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FC2AB41-8CA9-43AD-9F63-00B4E7D7BB61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6321152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800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088" y="476672"/>
            <a:ext cx="9059416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0" y="6453336"/>
            <a:ext cx="1352600" cy="365125"/>
          </a:xfrm>
          <a:prstGeom prst="rect">
            <a:avLst/>
          </a:prstGeom>
        </p:spPr>
        <p:txBody>
          <a:bodyPr/>
          <a:lstStyle/>
          <a:p>
            <a:fld id="{AFC2AB41-8CA9-43AD-9F63-00B4E7D7BB61}" type="datetimeFigureOut">
              <a:rPr lang="zh-CN" altLang="en-US" smtClean="0"/>
              <a:t>2019/6/17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626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FC2AB41-8CA9-43AD-9F63-00B4E7D7BB61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6249144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571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0" y="5589240"/>
            <a:ext cx="9907320" cy="1368152"/>
          </a:xfrm>
          <a:custGeom>
            <a:avLst/>
            <a:gdLst/>
            <a:ahLst/>
            <a:cxnLst>
              <a:cxn ang="0">
                <a:pos x="2932" y="144"/>
              </a:cxn>
              <a:cxn ang="0">
                <a:pos x="2932" y="0"/>
              </a:cxn>
              <a:cxn ang="0">
                <a:pos x="0" y="107"/>
              </a:cxn>
              <a:cxn ang="0">
                <a:pos x="0" y="144"/>
              </a:cxn>
              <a:cxn ang="0">
                <a:pos x="2932" y="144"/>
              </a:cxn>
            </a:cxnLst>
            <a:rect l="0" t="0" r="r" b="b"/>
            <a:pathLst>
              <a:path w="2932" h="151">
                <a:moveTo>
                  <a:pt x="2932" y="144"/>
                </a:moveTo>
                <a:cubicBezTo>
                  <a:pt x="2932" y="0"/>
                  <a:pt x="2932" y="0"/>
                  <a:pt x="2932" y="0"/>
                </a:cubicBezTo>
                <a:cubicBezTo>
                  <a:pt x="2207" y="115"/>
                  <a:pt x="1230" y="151"/>
                  <a:pt x="0" y="107"/>
                </a:cubicBezTo>
                <a:cubicBezTo>
                  <a:pt x="0" y="144"/>
                  <a:pt x="0" y="144"/>
                  <a:pt x="0" y="144"/>
                </a:cubicBezTo>
                <a:cubicBezTo>
                  <a:pt x="2932" y="144"/>
                  <a:pt x="2932" y="144"/>
                  <a:pt x="2932" y="144"/>
                </a:cubicBez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906000" cy="1440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07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49" r:id="rId4"/>
    <p:sldLayoutId id="214748365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ello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51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16" y="692696"/>
            <a:ext cx="6591194" cy="621105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4488" y="18864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选择依赖，</a:t>
            </a:r>
            <a:r>
              <a:rPr lang="en-US" altLang="zh-CN" dirty="0" smtClean="0"/>
              <a:t>Spring Boot</a:t>
            </a:r>
            <a:r>
              <a:rPr lang="zh-CN" altLang="en-US" dirty="0" smtClean="0"/>
              <a:t>中包装了很多的依赖，这里我们选择</a:t>
            </a:r>
            <a:r>
              <a:rPr lang="en-US" altLang="zh-CN" dirty="0" smtClean="0"/>
              <a:t>Web, </a:t>
            </a:r>
            <a:r>
              <a:rPr lang="en-US" altLang="zh-CN" dirty="0" err="1" smtClean="0"/>
              <a:t>DevTools</a:t>
            </a:r>
            <a:r>
              <a:rPr lang="zh-CN" altLang="en-US" dirty="0" smtClean="0"/>
              <a:t>可选，后面会讲到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001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40" y="606472"/>
            <a:ext cx="6663202" cy="627891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2135" y="188640"/>
            <a:ext cx="9077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最后一步，填写项目名称和项目的位置，点击完成，首次会有点儿慢，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会下载一些库到本地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560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225" y="288420"/>
            <a:ext cx="4676775" cy="6591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8464" y="476672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项目的结构如右图所示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131176" y="970050"/>
            <a:ext cx="48218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</a:t>
            </a:r>
            <a:endParaRPr lang="en-US" altLang="zh-CN" dirty="0" smtClean="0"/>
          </a:p>
          <a:p>
            <a:r>
              <a:rPr lang="zh-CN" altLang="en-US" dirty="0" smtClean="0"/>
              <a:t>虽然引入了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模块，但并没有自动生成 </a:t>
            </a:r>
            <a:r>
              <a:rPr lang="en-US" altLang="zh-CN" dirty="0" err="1" smtClean="0"/>
              <a:t>webapp</a:t>
            </a:r>
            <a:r>
              <a:rPr lang="zh-CN" altLang="en-US" dirty="0" smtClean="0"/>
              <a:t>目录，如有需要，我们要自己创建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在 </a:t>
            </a:r>
            <a:r>
              <a:rPr lang="en-US" altLang="zh-CN" dirty="0" smtClean="0"/>
              <a:t>resources</a:t>
            </a:r>
            <a:r>
              <a:rPr lang="zh-CN" altLang="en-US" dirty="0" smtClean="0"/>
              <a:t>目录下，生成了 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templates </a:t>
            </a:r>
            <a:r>
              <a:rPr lang="zh-CN" altLang="en-US" dirty="0" smtClean="0"/>
              <a:t>目录，用来存放静态文件和模板文件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Application.properties</a:t>
            </a:r>
            <a:r>
              <a:rPr lang="zh-CN" altLang="en-US" dirty="0" smtClean="0"/>
              <a:t>文件是项目的配置文件，支持</a:t>
            </a:r>
            <a:r>
              <a:rPr lang="en-US" altLang="zh-CN" dirty="0" smtClean="0"/>
              <a:t>YAML </a:t>
            </a:r>
            <a:r>
              <a:rPr lang="zh-CN" altLang="en-US" dirty="0" smtClean="0"/>
              <a:t>格式，建议使用 </a:t>
            </a:r>
            <a:r>
              <a:rPr lang="en-US" altLang="zh-CN" dirty="0" err="1" smtClean="0"/>
              <a:t>application.yml</a:t>
            </a:r>
            <a:r>
              <a:rPr lang="en-US" altLang="zh-CN" dirty="0" smtClean="0"/>
              <a:t> </a:t>
            </a:r>
            <a:r>
              <a:rPr lang="zh-CN" altLang="en-US" dirty="0" smtClean="0"/>
              <a:t>代替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65588" y="3933056"/>
            <a:ext cx="4953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项目结构还是看上去挺清爽的，少了很多配置文件，我们来了解一下默认生成的有什么：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DemoApplication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： </a:t>
            </a:r>
            <a:r>
              <a:rPr lang="zh-CN" alt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启动类</a:t>
            </a:r>
            <a:endParaRPr lang="en-US" altLang="zh-CN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DemoApplicationTests</a:t>
            </a:r>
            <a:r>
              <a:rPr lang="zh-CN" alt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： 单元测试类</a:t>
            </a:r>
            <a:endParaRPr lang="en-US" altLang="zh-CN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application.properties</a:t>
            </a:r>
            <a:r>
              <a:rPr lang="zh-CN" alt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： 属性文件</a:t>
            </a:r>
            <a:endParaRPr lang="en-US" altLang="zh-CN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pom.xml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： 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Maven 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构建说明文件</a:t>
            </a:r>
            <a:endParaRPr lang="zh-CN" alt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857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8" y="764704"/>
            <a:ext cx="7448170" cy="345638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008" y="26064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先来看一下 </a:t>
            </a:r>
            <a:r>
              <a:rPr lang="en-US" altLang="zh-CN" b="1" dirty="0" smtClean="0"/>
              <a:t>pom.xml </a:t>
            </a:r>
            <a:r>
              <a:rPr lang="zh-CN" altLang="en-US" b="1" dirty="0" smtClean="0"/>
              <a:t>文件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968" y="2033464"/>
            <a:ext cx="5210157" cy="4824536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7399" y="4581128"/>
            <a:ext cx="4499944" cy="15696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这个父级依赖非常重要，有了这个，当前的项目才是springboot的项目</a:t>
            </a:r>
            <a:b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spring-boot-starter-parent 是一个特殊的starter,它用来提供相关的maven默认依赖，</a:t>
            </a:r>
            <a:b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使用它之后，常用的包依赖就可以省去version标签</a:t>
            </a:r>
            <a:endParaRPr kumimoji="0" lang="zh-CN" altLang="zh-CN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55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" y="863173"/>
            <a:ext cx="6248358" cy="371795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0472" y="476672"/>
            <a:ext cx="2232248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DemoApplication.java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97216" y="1052736"/>
            <a:ext cx="28803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可以看出，此类使用了注解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SpringBootApplication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同时，有一个入口方法，调用了工具类 </a:t>
            </a:r>
            <a:r>
              <a:rPr lang="en-US" altLang="zh-CN" dirty="0" err="1" smtClean="0"/>
              <a:t>SpringApplication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run</a:t>
            </a:r>
            <a:r>
              <a:rPr lang="zh-CN" altLang="en-US" dirty="0" smtClean="0"/>
              <a:t>方法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626" y="3134047"/>
            <a:ext cx="4561374" cy="375133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9976" y="554859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单元测试帮助我们生成了结构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4225696" y="5489908"/>
            <a:ext cx="720080" cy="432048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208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5465"/>
            <a:ext cx="9906000" cy="52799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2480" y="260648"/>
            <a:ext cx="936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直接运行 </a:t>
            </a:r>
            <a:r>
              <a:rPr lang="en-US" altLang="zh-CN" dirty="0" err="1" smtClean="0"/>
              <a:t>DemoApplication</a:t>
            </a:r>
            <a:r>
              <a:rPr lang="zh-CN" altLang="en-US" dirty="0" smtClean="0"/>
              <a:t>类，也可以利用</a:t>
            </a:r>
            <a:r>
              <a:rPr lang="en-US" altLang="zh-CN" dirty="0" smtClean="0"/>
              <a:t>maven </a:t>
            </a:r>
            <a:r>
              <a:rPr lang="zh-CN" altLang="en-US" dirty="0" smtClean="0"/>
              <a:t>打包后，再使用 </a:t>
            </a:r>
            <a:r>
              <a:rPr lang="en-US" altLang="zh-CN" dirty="0" smtClean="0"/>
              <a:t>java –jar xxx.jar </a:t>
            </a:r>
            <a:r>
              <a:rPr lang="zh-CN" altLang="en-US" dirty="0" smtClean="0"/>
              <a:t>来运行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从下面的输出日志可以看出，</a:t>
            </a:r>
            <a:r>
              <a:rPr lang="en-US" altLang="zh-CN" dirty="0"/>
              <a:t>S</a:t>
            </a:r>
            <a:r>
              <a:rPr lang="en-US" altLang="zh-CN" dirty="0" smtClean="0"/>
              <a:t>pring Boot </a:t>
            </a:r>
            <a:r>
              <a:rPr lang="zh-CN" altLang="en-US" dirty="0" smtClean="0"/>
              <a:t>启动后默认使用内嵌的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做为服务，并使用</a:t>
            </a:r>
            <a:r>
              <a:rPr lang="en-US" altLang="zh-CN" dirty="0" smtClean="0"/>
              <a:t>8080</a:t>
            </a:r>
            <a:r>
              <a:rPr lang="zh-CN" altLang="en-US" dirty="0" smtClean="0"/>
              <a:t>端口，当然，这些都可以在启动前通过 </a:t>
            </a:r>
            <a:r>
              <a:rPr lang="en-US" altLang="zh-CN" dirty="0" err="1" smtClean="0"/>
              <a:t>application.properties</a:t>
            </a:r>
            <a:r>
              <a:rPr lang="zh-CN" altLang="en-US" dirty="0" smtClean="0"/>
              <a:t>文件来修改 默认值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60735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6496" y="262389"/>
            <a:ext cx="914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到目前为止，我们没有写过一行代码，接下来我们写一个简单的控制器类，来响应客户端浏览器的请求，代码如下：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60" y="1052736"/>
            <a:ext cx="5829300" cy="38385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65168" y="1052736"/>
            <a:ext cx="3168352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还记得我们在生成</a:t>
            </a:r>
            <a:r>
              <a:rPr lang="en-US" altLang="zh-CN" dirty="0" err="1" smtClean="0"/>
              <a:t>SpringBoot</a:t>
            </a:r>
            <a:r>
              <a:rPr lang="zh-CN" altLang="en-US" dirty="0" smtClean="0"/>
              <a:t>项目时，添加了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的依赖，它包含了</a:t>
            </a:r>
            <a:r>
              <a:rPr lang="en-US" altLang="zh-CN" dirty="0" smtClean="0"/>
              <a:t>Spring MVC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的库，所以，我们可以直接使用相关的注解，无需再额外导入这些依赖，是不是很方便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65168" y="3284984"/>
            <a:ext cx="3168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</a:t>
            </a:r>
            <a:endParaRPr lang="en-US" altLang="zh-CN" dirty="0" smtClean="0"/>
          </a:p>
          <a:p>
            <a:r>
              <a:rPr lang="zh-CN" altLang="en-US" dirty="0" smtClean="0"/>
              <a:t>我们开发的类最好是放在</a:t>
            </a:r>
            <a:r>
              <a:rPr lang="en-US" altLang="zh-CN" dirty="0" smtClean="0"/>
              <a:t>XXXApplication.java</a:t>
            </a:r>
            <a:r>
              <a:rPr lang="zh-CN" altLang="en-US" dirty="0" smtClean="0"/>
              <a:t>类所在包的子包下面，这样，当我们启动</a:t>
            </a:r>
            <a:r>
              <a:rPr lang="en-US" altLang="zh-CN" dirty="0" err="1" smtClean="0"/>
              <a:t>XXXApplication</a:t>
            </a:r>
            <a:r>
              <a:rPr lang="zh-CN" altLang="en-US" dirty="0" smtClean="0"/>
              <a:t>时，</a:t>
            </a:r>
            <a:r>
              <a:rPr lang="en-US" altLang="zh-CN" dirty="0" err="1" smtClean="0"/>
              <a:t>SpringBoot</a:t>
            </a:r>
            <a:r>
              <a:rPr lang="zh-CN" altLang="en-US" dirty="0" smtClean="0"/>
              <a:t>公加载所在包及子包下的所有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，包括</a:t>
            </a:r>
            <a:r>
              <a:rPr lang="en-US" altLang="zh-CN" dirty="0" smtClean="0"/>
              <a:t>Controller, </a:t>
            </a:r>
            <a:r>
              <a:rPr lang="en-US" altLang="zh-CN" dirty="0" err="1" smtClean="0"/>
              <a:t>Dao,Service</a:t>
            </a:r>
            <a:r>
              <a:rPr lang="zh-CN" altLang="en-US" dirty="0" smtClean="0"/>
              <a:t>等等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2689" y="5035326"/>
            <a:ext cx="598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DemoApplication.java</a:t>
            </a:r>
            <a:r>
              <a:rPr lang="zh-CN" altLang="en-US" dirty="0" smtClean="0"/>
              <a:t>类型，然后，打开浏览器，输入</a:t>
            </a:r>
            <a:r>
              <a:rPr lang="en-US" altLang="zh-CN" dirty="0" smtClean="0">
                <a:hlinkClick r:id="rId3"/>
              </a:rPr>
              <a:t>http://localhost:8080/hello</a:t>
            </a:r>
            <a:r>
              <a:rPr lang="en-US" altLang="zh-CN" dirty="0" smtClean="0"/>
              <a:t>  </a:t>
            </a:r>
            <a:r>
              <a:rPr lang="zh-CN" altLang="en-US" dirty="0" smtClean="0"/>
              <a:t>就可以看到如下结果：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616" y="5774681"/>
            <a:ext cx="3168352" cy="11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1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485800"/>
            <a:ext cx="8915400" cy="854968"/>
          </a:xfrm>
        </p:spPr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484784"/>
            <a:ext cx="8915400" cy="4824536"/>
          </a:xfrm>
        </p:spPr>
        <p:txBody>
          <a:bodyPr/>
          <a:lstStyle/>
          <a:p>
            <a:r>
              <a:rPr lang="zh-CN" altLang="en-US" dirty="0" smtClean="0"/>
              <a:t>上面案例中，我们没有配置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及</a:t>
            </a:r>
            <a:r>
              <a:rPr lang="en-US" altLang="zh-CN" dirty="0" smtClean="0"/>
              <a:t>Spring MVC</a:t>
            </a:r>
            <a:r>
              <a:rPr lang="zh-CN" altLang="en-US" dirty="0" smtClean="0"/>
              <a:t>相关的依赖，但代码中却可以使用相关注解</a:t>
            </a:r>
            <a:endParaRPr lang="en-US" altLang="zh-CN" dirty="0" smtClean="0"/>
          </a:p>
          <a:p>
            <a:r>
              <a:rPr lang="zh-CN" altLang="en-US" dirty="0" smtClean="0"/>
              <a:t>没有编写</a:t>
            </a:r>
            <a:r>
              <a:rPr lang="en-US" altLang="zh-CN" dirty="0" smtClean="0"/>
              <a:t>Spring MVC</a:t>
            </a:r>
            <a:r>
              <a:rPr lang="zh-CN" altLang="en-US" dirty="0" smtClean="0"/>
              <a:t>的配置类，控制器是如何被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管理的？</a:t>
            </a:r>
            <a:endParaRPr lang="en-US" altLang="zh-CN" dirty="0" smtClean="0"/>
          </a:p>
          <a:p>
            <a:r>
              <a:rPr lang="zh-CN" altLang="en-US" dirty="0" smtClean="0"/>
              <a:t>没有生成</a:t>
            </a:r>
            <a:r>
              <a:rPr lang="en-US" altLang="zh-CN" dirty="0" smtClean="0"/>
              <a:t>war</a:t>
            </a:r>
            <a:r>
              <a:rPr lang="zh-CN" altLang="en-US" dirty="0" smtClean="0"/>
              <a:t>包，也没有部署，为何可以通过浏览器来访问？</a:t>
            </a:r>
            <a:endParaRPr lang="en-US" altLang="zh-CN" dirty="0" smtClean="0"/>
          </a:p>
          <a:p>
            <a:r>
              <a:rPr lang="zh-CN" altLang="en-US" dirty="0" smtClean="0"/>
              <a:t>整个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开发，只写了一个控制器类，却完成了整个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项目？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906000" cy="507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20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95300" y="485800"/>
            <a:ext cx="8915400" cy="926976"/>
          </a:xfrm>
        </p:spPr>
        <p:txBody>
          <a:bodyPr/>
          <a:lstStyle/>
          <a:p>
            <a:r>
              <a:rPr lang="en-US" altLang="zh-CN" sz="4000" dirty="0" smtClean="0"/>
              <a:t>Spring Boot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Spring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Spring MVC</a:t>
            </a:r>
            <a:r>
              <a:rPr lang="zh-CN" altLang="en-US" sz="4000" dirty="0" smtClean="0"/>
              <a:t>的关系</a:t>
            </a:r>
            <a:endParaRPr lang="zh-CN" altLang="en-US" sz="40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95300" y="1556792"/>
            <a:ext cx="8915400" cy="4104456"/>
          </a:xfrm>
        </p:spPr>
        <p:txBody>
          <a:bodyPr/>
          <a:lstStyle/>
          <a:p>
            <a:r>
              <a:rPr lang="en-US" altLang="zh-CN" sz="2000" dirty="0" smtClean="0"/>
              <a:t>Spring</a:t>
            </a:r>
            <a:r>
              <a:rPr lang="zh-CN" altLang="en-US" sz="2000" dirty="0" smtClean="0"/>
              <a:t>框架现在已经是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企业级开发的必备框架，它拥有完整的生态，起初最核心的就是</a:t>
            </a:r>
            <a:r>
              <a:rPr lang="en-US" altLang="zh-CN" sz="2000" dirty="0" smtClean="0"/>
              <a:t>IOC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AOP</a:t>
            </a:r>
            <a:r>
              <a:rPr lang="zh-CN" altLang="en-US" sz="2000" dirty="0" smtClean="0"/>
              <a:t>以及后来的事务支持，</a:t>
            </a:r>
            <a:r>
              <a:rPr lang="en-US" altLang="zh-CN" sz="2000" dirty="0" smtClean="0"/>
              <a:t>Spring</a:t>
            </a:r>
            <a:r>
              <a:rPr lang="zh-CN" altLang="en-US" sz="2000" dirty="0" smtClean="0"/>
              <a:t>框架生态中的很多技术都是基于</a:t>
            </a:r>
            <a:r>
              <a:rPr lang="en-US" altLang="zh-CN" sz="2000" dirty="0" smtClean="0"/>
              <a:t>IOC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AOP</a:t>
            </a:r>
            <a:r>
              <a:rPr lang="zh-CN" altLang="en-US" sz="2000" dirty="0" smtClean="0"/>
              <a:t>来实现的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Spring MVC</a:t>
            </a:r>
            <a:r>
              <a:rPr lang="zh-CN" altLang="en-US" sz="2000" dirty="0" smtClean="0"/>
              <a:t>是一套基于</a:t>
            </a:r>
            <a:r>
              <a:rPr lang="en-US" altLang="zh-CN" sz="2000" dirty="0" smtClean="0"/>
              <a:t>MVC</a:t>
            </a:r>
            <a:r>
              <a:rPr lang="zh-CN" altLang="en-US" sz="2000" dirty="0" smtClean="0"/>
              <a:t>思想的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框架，当然，底层是基于</a:t>
            </a:r>
            <a:r>
              <a:rPr lang="en-US" altLang="zh-CN" sz="2000" dirty="0" smtClean="0"/>
              <a:t>Spring</a:t>
            </a:r>
            <a:r>
              <a:rPr lang="zh-CN" altLang="en-US" sz="2000" dirty="0" smtClean="0"/>
              <a:t>框架的，是在</a:t>
            </a:r>
            <a:r>
              <a:rPr lang="en-US" altLang="zh-CN" sz="2000" dirty="0" smtClean="0"/>
              <a:t>Spring</a:t>
            </a:r>
            <a:r>
              <a:rPr lang="zh-CN" altLang="en-US" sz="2000" dirty="0" smtClean="0"/>
              <a:t>框架基础之上开发出来的，它的优点此处就不做介绍了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Spring Boot</a:t>
            </a:r>
            <a:r>
              <a:rPr lang="zh-CN" altLang="en-US" sz="2000" dirty="0" smtClean="0"/>
              <a:t>只是一个配置工具、整合工具、辅助工具，它并不是什么新的技术或框架，产生的背景是因为</a:t>
            </a:r>
            <a:r>
              <a:rPr lang="en-US" altLang="zh-CN" sz="2000" dirty="0" smtClean="0"/>
              <a:t>Spring</a:t>
            </a:r>
            <a:r>
              <a:rPr lang="zh-CN" altLang="en-US" sz="2000" dirty="0" smtClean="0"/>
              <a:t>在开发过程中，整合了很多的技术框架时，需要大量的配置，这些配置一多起来对程序员的困扰很大，而且大多都是模板式的配置，还容易出错，维护不易，所以，</a:t>
            </a:r>
            <a:r>
              <a:rPr lang="en-US" altLang="zh-CN" sz="2000" dirty="0" smtClean="0"/>
              <a:t>Pivotal</a:t>
            </a:r>
            <a:r>
              <a:rPr lang="zh-CN" altLang="en-US" sz="2000" dirty="0" smtClean="0"/>
              <a:t>公司开发了</a:t>
            </a:r>
            <a:r>
              <a:rPr lang="en-US" altLang="zh-CN" sz="2000" dirty="0" smtClean="0"/>
              <a:t>Spring Boot</a:t>
            </a:r>
            <a:r>
              <a:rPr lang="zh-CN" altLang="en-US" sz="2000" dirty="0" smtClean="0"/>
              <a:t>，其目的是减化</a:t>
            </a:r>
            <a:r>
              <a:rPr lang="en-US" altLang="zh-CN" sz="2000" dirty="0" smtClean="0"/>
              <a:t>Spring</a:t>
            </a:r>
            <a:r>
              <a:rPr lang="zh-CN" altLang="en-US" sz="2000" dirty="0" smtClean="0"/>
              <a:t>项目的开发过程</a:t>
            </a:r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992560" y="5877272"/>
            <a:ext cx="1512168" cy="4320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Spring</a:t>
            </a:r>
            <a:endParaRPr lang="zh-CN" altLang="en-US" dirty="0"/>
          </a:p>
        </p:txBody>
      </p:sp>
      <p:sp>
        <p:nvSpPr>
          <p:cNvPr id="3" name="半闭框 2"/>
          <p:cNvSpPr/>
          <p:nvPr/>
        </p:nvSpPr>
        <p:spPr>
          <a:xfrm rot="8100000">
            <a:off x="2794569" y="5915085"/>
            <a:ext cx="356422" cy="356422"/>
          </a:xfrm>
          <a:prstGeom prst="halfFrame">
            <a:avLst>
              <a:gd name="adj1" fmla="val 21693"/>
              <a:gd name="adj2" fmla="val 2380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84848" y="5877272"/>
            <a:ext cx="1512168" cy="4320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Spring MVC</a:t>
            </a:r>
            <a:endParaRPr lang="zh-CN" altLang="en-US" dirty="0"/>
          </a:p>
        </p:txBody>
      </p:sp>
      <p:sp>
        <p:nvSpPr>
          <p:cNvPr id="9" name="半闭框 8"/>
          <p:cNvSpPr/>
          <p:nvPr/>
        </p:nvSpPr>
        <p:spPr>
          <a:xfrm rot="8100000">
            <a:off x="5458866" y="5879081"/>
            <a:ext cx="356422" cy="356422"/>
          </a:xfrm>
          <a:prstGeom prst="halfFrame">
            <a:avLst>
              <a:gd name="adj1" fmla="val 21693"/>
              <a:gd name="adj2" fmla="val 2380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75486" y="5841267"/>
            <a:ext cx="1512168" cy="4320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Spring Boot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1143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95300" y="485800"/>
            <a:ext cx="8915400" cy="926976"/>
          </a:xfrm>
        </p:spPr>
        <p:txBody>
          <a:bodyPr/>
          <a:lstStyle/>
          <a:p>
            <a:r>
              <a:rPr lang="en-US" altLang="zh-CN" dirty="0" smtClean="0"/>
              <a:t>Spring Boot</a:t>
            </a:r>
            <a:r>
              <a:rPr lang="zh-CN" altLang="en-US" dirty="0"/>
              <a:t> </a:t>
            </a:r>
            <a:r>
              <a:rPr lang="zh-CN" altLang="en-US" dirty="0" smtClean="0"/>
              <a:t>核心注解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00472" y="1340768"/>
            <a:ext cx="2488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SpringBootApplication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88504" y="1772816"/>
            <a:ext cx="9217024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是Spring Boot的核心注解，它是一个注解组合，集合了：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@Configuration,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@EnableAutoConfiguration, @ComponentScan 三个注解， 如果不使用@SpringBootApplication，也可以使用这三个注解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0472" y="2564904"/>
            <a:ext cx="275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EnableAutoConfiguration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00472" y="3288554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@Configuration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00472" y="4287755"/>
            <a:ext cx="193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ComponentScan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0472" y="5301208"/>
            <a:ext cx="206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PropertyResource</a:t>
            </a:r>
            <a:endParaRPr lang="zh-CN" altLang="en-US" dirty="0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488504" y="5714092"/>
            <a:ext cx="7416824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如果需要自定义的属性文件需要加载，可以使用此注解进行入注，并使用 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@Value</a:t>
            </a:r>
            <a:r>
              <a:rPr kumimoji="0" lang="zh-CN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来获取并注入值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488504" y="3671447"/>
            <a:ext cx="9217024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相当于传统的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kumimoji="0" lang="zh-CN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配置文件，如果有些第三方库需要用到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kumimoji="0" lang="zh-CN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文件，建议仍然通过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@Configuration</a:t>
            </a:r>
            <a:r>
              <a:rPr kumimoji="0" lang="zh-CN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类作为项目的配置主类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-----</a:t>
            </a:r>
            <a:r>
              <a:rPr kumimoji="0" lang="zh-CN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可以使用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</a:t>
            </a:r>
            <a:r>
              <a:rPr kumimoji="0" lang="en-US" altLang="zh-CN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ImpotResource</a:t>
            </a:r>
            <a:r>
              <a:rPr kumimoji="0" lang="zh-CN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注解加载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kumimoji="0" lang="zh-CN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配置文件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488504" y="4657571"/>
            <a:ext cx="9217024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表示将该类自动发现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扫描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并注册为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Bean,</a:t>
            </a:r>
            <a:r>
              <a:rPr kumimoji="0" lang="zh-CN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并结合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</a:t>
            </a:r>
            <a:r>
              <a:rPr kumimoji="0" lang="en-US" altLang="zh-CN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Autowired</a:t>
            </a:r>
            <a:r>
              <a:rPr kumimoji="0" lang="zh-CN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注解导入。如果没有配置的话，</a:t>
            </a:r>
            <a:r>
              <a:rPr kumimoji="0" lang="en-US" altLang="zh-CN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SpringBoot</a:t>
            </a:r>
            <a:r>
              <a:rPr kumimoji="0" lang="zh-CN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会扫描启动类所在包下以及子包下使用了 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@Service</a:t>
            </a:r>
            <a:r>
              <a:rPr kumimoji="0" lang="zh-CN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@Repository</a:t>
            </a:r>
            <a:r>
              <a:rPr kumimoji="0" lang="zh-CN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@Controller</a:t>
            </a:r>
            <a:r>
              <a:rPr kumimoji="0" lang="zh-CN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</a:t>
            </a:r>
            <a:r>
              <a:rPr kumimoji="0" lang="en-US" altLang="zh-CN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RestController</a:t>
            </a:r>
            <a:r>
              <a:rPr kumimoji="0" lang="zh-CN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等注解的类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476368" y="2933612"/>
            <a:ext cx="750096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SpringBoot</a:t>
            </a:r>
            <a:r>
              <a:rPr kumimoji="0" lang="zh-CN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自动配置：尝试根据你添加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jar</a:t>
            </a:r>
            <a:r>
              <a:rPr kumimoji="0" lang="zh-CN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依赖自动配置你的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Spring</a:t>
            </a:r>
            <a:r>
              <a:rPr kumimoji="0" lang="zh-CN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696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 flipV="1">
            <a:off x="-660" y="2591148"/>
            <a:ext cx="9907320" cy="1629940"/>
          </a:xfrm>
          <a:custGeom>
            <a:avLst/>
            <a:gdLst>
              <a:gd name="connsiteX0" fmla="*/ 0 w 10087428"/>
              <a:gd name="connsiteY0" fmla="*/ 0 h 1828800"/>
              <a:gd name="connsiteX1" fmla="*/ 4296228 w 10087428"/>
              <a:gd name="connsiteY1" fmla="*/ 0 h 1828800"/>
              <a:gd name="connsiteX2" fmla="*/ 4978400 w 10087428"/>
              <a:gd name="connsiteY2" fmla="*/ 1828800 h 1828800"/>
              <a:gd name="connsiteX3" fmla="*/ 10087428 w 10087428"/>
              <a:gd name="connsiteY3" fmla="*/ 1828800 h 1828800"/>
              <a:gd name="connsiteX0" fmla="*/ 0 w 10087428"/>
              <a:gd name="connsiteY0" fmla="*/ 0 h 1828800"/>
              <a:gd name="connsiteX1" fmla="*/ 4486301 w 10087428"/>
              <a:gd name="connsiteY1" fmla="*/ 0 h 1828800"/>
              <a:gd name="connsiteX2" fmla="*/ 4978400 w 10087428"/>
              <a:gd name="connsiteY2" fmla="*/ 1828800 h 1828800"/>
              <a:gd name="connsiteX3" fmla="*/ 10087428 w 10087428"/>
              <a:gd name="connsiteY3" fmla="*/ 1828800 h 1828800"/>
              <a:gd name="connsiteX0" fmla="*/ 0 w 10521680"/>
              <a:gd name="connsiteY0" fmla="*/ 0 h 1828800"/>
              <a:gd name="connsiteX1" fmla="*/ 4920553 w 10521680"/>
              <a:gd name="connsiteY1" fmla="*/ 0 h 1828800"/>
              <a:gd name="connsiteX2" fmla="*/ 5412652 w 10521680"/>
              <a:gd name="connsiteY2" fmla="*/ 1828800 h 1828800"/>
              <a:gd name="connsiteX3" fmla="*/ 10521680 w 10521680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1680" h="1828800">
                <a:moveTo>
                  <a:pt x="0" y="0"/>
                </a:moveTo>
                <a:lnTo>
                  <a:pt x="4920553" y="0"/>
                </a:lnTo>
                <a:lnTo>
                  <a:pt x="5412652" y="1828800"/>
                </a:lnTo>
                <a:lnTo>
                  <a:pt x="10521680" y="1828800"/>
                </a:lnTo>
              </a:path>
            </a:pathLst>
          </a:custGeom>
          <a:noFill/>
          <a:ln w="57150">
            <a:solidFill>
              <a:srgbClr val="3B79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881299" y="3951213"/>
            <a:ext cx="540000" cy="539750"/>
            <a:chOff x="990600" y="2613025"/>
            <a:chExt cx="692150" cy="692150"/>
          </a:xfrm>
        </p:grpSpPr>
        <p:sp>
          <p:nvSpPr>
            <p:cNvPr id="4" name="椭圆 3"/>
            <p:cNvSpPr/>
            <p:nvPr/>
          </p:nvSpPr>
          <p:spPr>
            <a:xfrm>
              <a:off x="990600" y="2613025"/>
              <a:ext cx="692150" cy="69215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3B79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Impact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066800" y="2689225"/>
              <a:ext cx="539750" cy="539750"/>
            </a:xfrm>
            <a:prstGeom prst="ellipse">
              <a:avLst/>
            </a:prstGeom>
            <a:solidFill>
              <a:srgbClr val="3B79C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latin typeface="Impact" pitchFamily="34" charset="0"/>
                </a:rPr>
                <a:t>1</a:t>
              </a:r>
              <a:endParaRPr lang="zh-CN" altLang="en-US" dirty="0">
                <a:latin typeface="Impact" pitchFamily="34" charset="0"/>
              </a:endParaRPr>
            </a:p>
          </p:txBody>
        </p:sp>
      </p:grpSp>
      <p:sp>
        <p:nvSpPr>
          <p:cNvPr id="6" name="TextBox 8"/>
          <p:cNvSpPr txBox="1"/>
          <p:nvPr/>
        </p:nvSpPr>
        <p:spPr>
          <a:xfrm>
            <a:off x="419825" y="3120216"/>
            <a:ext cx="1426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Spring Boot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入门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2092403" y="2960153"/>
            <a:ext cx="2029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Spring Boot</a:t>
            </a:r>
            <a:r>
              <a:rPr lang="zh-CN" altLang="en-US" sz="24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endParaRPr lang="zh-CN" altLang="en-US" sz="24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16"/>
          <p:cNvSpPr txBox="1"/>
          <p:nvPr/>
        </p:nvSpPr>
        <p:spPr>
          <a:xfrm>
            <a:off x="5644958" y="3163038"/>
            <a:ext cx="1764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Spring Boot</a:t>
            </a:r>
            <a:r>
              <a:rPr lang="zh-CN" altLang="en-US" sz="24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与其它技术集成</a:t>
            </a:r>
            <a:endParaRPr lang="zh-CN" altLang="en-US" sz="24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03233" y="3163038"/>
            <a:ext cx="1836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综合实战</a:t>
            </a:r>
            <a:endParaRPr lang="zh-CN" altLang="en-US" sz="24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803572" y="3875013"/>
            <a:ext cx="540000" cy="540000"/>
            <a:chOff x="990600" y="2613025"/>
            <a:chExt cx="692150" cy="692150"/>
          </a:xfrm>
        </p:grpSpPr>
        <p:sp>
          <p:nvSpPr>
            <p:cNvPr id="11" name="椭圆 10"/>
            <p:cNvSpPr/>
            <p:nvPr/>
          </p:nvSpPr>
          <p:spPr>
            <a:xfrm>
              <a:off x="990600" y="2613025"/>
              <a:ext cx="692150" cy="69215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3B79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Impact" pitchFamily="34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066800" y="2689225"/>
              <a:ext cx="539750" cy="539750"/>
            </a:xfrm>
            <a:prstGeom prst="ellipse">
              <a:avLst/>
            </a:prstGeom>
            <a:solidFill>
              <a:srgbClr val="3B79C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latin typeface="Impact" pitchFamily="34" charset="0"/>
                </a:rPr>
                <a:t>2</a:t>
              </a:r>
              <a:endParaRPr lang="zh-CN" altLang="en-US" dirty="0">
                <a:latin typeface="Impact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246182" y="2245073"/>
            <a:ext cx="540000" cy="540000"/>
            <a:chOff x="990600" y="2613025"/>
            <a:chExt cx="692150" cy="692150"/>
          </a:xfrm>
        </p:grpSpPr>
        <p:sp>
          <p:nvSpPr>
            <p:cNvPr id="14" name="椭圆 13"/>
            <p:cNvSpPr/>
            <p:nvPr/>
          </p:nvSpPr>
          <p:spPr>
            <a:xfrm>
              <a:off x="990600" y="2613025"/>
              <a:ext cx="692150" cy="69215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3B79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Impact" pitchFamily="34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066800" y="2689225"/>
              <a:ext cx="539750" cy="539750"/>
            </a:xfrm>
            <a:prstGeom prst="ellipse">
              <a:avLst/>
            </a:prstGeom>
            <a:solidFill>
              <a:srgbClr val="3B79C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latin typeface="Impact" pitchFamily="34" charset="0"/>
                </a:rPr>
                <a:t>3</a:t>
              </a:r>
              <a:endParaRPr lang="zh-CN" altLang="en-US" dirty="0">
                <a:latin typeface="Impact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053038" y="2209268"/>
            <a:ext cx="540000" cy="540000"/>
            <a:chOff x="990600" y="2613025"/>
            <a:chExt cx="692150" cy="692150"/>
          </a:xfrm>
        </p:grpSpPr>
        <p:sp>
          <p:nvSpPr>
            <p:cNvPr id="17" name="椭圆 16"/>
            <p:cNvSpPr/>
            <p:nvPr/>
          </p:nvSpPr>
          <p:spPr>
            <a:xfrm>
              <a:off x="990600" y="2613025"/>
              <a:ext cx="692150" cy="69215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3B79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Impact" pitchFamily="34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066800" y="2689225"/>
              <a:ext cx="539750" cy="539750"/>
            </a:xfrm>
            <a:prstGeom prst="ellipse">
              <a:avLst/>
            </a:prstGeom>
            <a:solidFill>
              <a:srgbClr val="3B79C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latin typeface="Impact" pitchFamily="34" charset="0"/>
                </a:rPr>
                <a:t>4</a:t>
              </a:r>
              <a:endParaRPr lang="zh-CN" altLang="en-US" dirty="0">
                <a:latin typeface="Impact" pitchFamily="34" charset="0"/>
              </a:endParaRPr>
            </a:p>
          </p:txBody>
        </p:sp>
      </p:grp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4368088" y="2780928"/>
            <a:ext cx="1052842" cy="1200329"/>
          </a:xfrm>
          <a:prstGeom prst="rect">
            <a:avLst/>
          </a:prstGeom>
          <a:solidFill>
            <a:srgbClr val="3B79CE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54154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495300" y="485800"/>
            <a:ext cx="8915400" cy="926976"/>
          </a:xfrm>
        </p:spPr>
        <p:txBody>
          <a:bodyPr/>
          <a:lstStyle/>
          <a:p>
            <a:r>
              <a:rPr lang="en-US" altLang="zh-CN" dirty="0" smtClean="0"/>
              <a:t>Spring Boot</a:t>
            </a:r>
            <a:r>
              <a:rPr lang="zh-CN" altLang="en-US" dirty="0"/>
              <a:t> </a:t>
            </a:r>
            <a:r>
              <a:rPr lang="zh-CN" altLang="en-US" dirty="0" smtClean="0"/>
              <a:t>核心注解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95300" y="1412776"/>
            <a:ext cx="193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RestController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5300" y="2195572"/>
            <a:ext cx="906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@Controller      </a:t>
            </a:r>
            <a:r>
              <a:rPr lang="zh-CN" altLang="en-US" dirty="0" smtClean="0"/>
              <a:t>用来修饰控制器类，此类中的方法常使用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r>
              <a:rPr lang="zh-CN" altLang="en-US" dirty="0" smtClean="0"/>
              <a:t>注解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14452" y="2564904"/>
            <a:ext cx="818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ResponseBody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用来指定控制器方法的返回类型，可以是</a:t>
            </a:r>
            <a:r>
              <a:rPr lang="en-US" altLang="zh-CN" dirty="0" err="1" smtClean="0"/>
              <a:t>json,text,jsp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9740" y="5785519"/>
            <a:ext cx="193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@Value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14452" y="2924944"/>
            <a:ext cx="825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@Bean      </a:t>
            </a:r>
            <a:r>
              <a:rPr lang="zh-CN" altLang="en-US" dirty="0" smtClean="0"/>
              <a:t>生成一个被容器所管理的</a:t>
            </a:r>
            <a:r>
              <a:rPr lang="en-US" altLang="zh-CN" dirty="0" smtClean="0"/>
              <a:t>Java Bean</a:t>
            </a:r>
            <a:endParaRPr lang="zh-CN" altLang="en-US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88976" y="1782108"/>
            <a:ext cx="7432376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@Controller</a:t>
            </a:r>
            <a:r>
              <a:rPr kumimoji="0" lang="zh-CN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</a:t>
            </a:r>
            <a:r>
              <a:rPr kumimoji="0" lang="en-US" altLang="zh-CN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ResponseBody</a:t>
            </a:r>
            <a:r>
              <a:rPr kumimoji="0" lang="zh-CN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的合集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方法返回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6977" y="3284984"/>
            <a:ext cx="222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ImportResources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62765" y="5056469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@Import</a:t>
            </a:r>
            <a:endParaRPr lang="zh-CN" altLang="en-US" dirty="0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704527" y="3645024"/>
            <a:ext cx="7992887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用来读取指定位置的 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xml </a:t>
            </a:r>
            <a:r>
              <a:rPr lang="zh-CN" altLang="en-US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配置文件，在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lang="zh-CN" altLang="en-US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中，通过是使用 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placeholder</a:t>
            </a:r>
            <a:r>
              <a:rPr lang="zh-CN" altLang="en-US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来指定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properties</a:t>
            </a:r>
            <a:r>
              <a:rPr lang="zh-CN" altLang="en-US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文件的位置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常配合 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@Value </a:t>
            </a:r>
            <a:r>
              <a:rPr lang="zh-CN" altLang="en-US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注解使用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688976" y="5425479"/>
            <a:ext cx="799288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在一个配置类中用来加载使用了 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@Configuration </a:t>
            </a:r>
            <a:r>
              <a:rPr lang="zh-CN" altLang="en-US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注解的另一个配置类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6977" y="4195542"/>
            <a:ext cx="222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PropertySource</a:t>
            </a:r>
            <a:endParaRPr lang="zh-CN" altLang="en-US" dirty="0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704527" y="4561964"/>
            <a:ext cx="7992887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用来读取指定位置的 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properties </a:t>
            </a:r>
            <a:r>
              <a:rPr lang="zh-CN" altLang="en-US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文件，常配合 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Environment </a:t>
            </a:r>
            <a:r>
              <a:rPr lang="zh-CN" altLang="en-US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类型使用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1400" i="1" dirty="0" err="1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SpringBoot</a:t>
            </a:r>
            <a:r>
              <a:rPr lang="zh-CN" altLang="en-US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中，如果组件类没有指定属性文件位置，则默认是 </a:t>
            </a:r>
            <a:r>
              <a:rPr lang="en-US" altLang="zh-CN" sz="1400" i="1" dirty="0" err="1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application.properties</a:t>
            </a:r>
            <a:r>
              <a:rPr lang="zh-CN" altLang="en-US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1400" i="1" dirty="0" err="1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application.yml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688977" y="6145559"/>
            <a:ext cx="628024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获取读取的属性文件中的值，通过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lang="zh-CN" altLang="en-US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来获取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39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495300" y="485800"/>
            <a:ext cx="8915400" cy="926976"/>
          </a:xfrm>
        </p:spPr>
        <p:txBody>
          <a:bodyPr/>
          <a:lstStyle/>
          <a:p>
            <a:r>
              <a:rPr lang="en-US" altLang="zh-CN" dirty="0" smtClean="0"/>
              <a:t>Spring Boot</a:t>
            </a:r>
            <a:r>
              <a:rPr lang="zh-CN" altLang="en-US" dirty="0"/>
              <a:t> </a:t>
            </a:r>
            <a:r>
              <a:rPr lang="zh-CN" altLang="en-US" dirty="0" smtClean="0"/>
              <a:t>核心注解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95300" y="1412776"/>
            <a:ext cx="193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@Component</a:t>
            </a:r>
            <a:endParaRPr lang="zh-CN" altLang="en-US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88976" y="1782108"/>
            <a:ext cx="7432376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标记为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Spring</a:t>
            </a:r>
            <a:r>
              <a:rPr kumimoji="0" lang="zh-CN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容器管理下的一个通用组件，并生成类的实例添加到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IOC</a:t>
            </a:r>
            <a:r>
              <a:rPr kumimoji="0" lang="zh-CN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容器中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5300" y="2185863"/>
            <a:ext cx="611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ConfigurationProperties</a:t>
            </a:r>
            <a:r>
              <a:rPr lang="en-US" altLang="zh-CN" dirty="0" smtClean="0"/>
              <a:t>(prefix=“</a:t>
            </a:r>
            <a:r>
              <a:rPr lang="en-US" altLang="zh-CN" dirty="0" err="1" smtClean="0"/>
              <a:t>xxxx</a:t>
            </a:r>
            <a:r>
              <a:rPr lang="en-US" altLang="zh-CN" dirty="0" smtClean="0"/>
              <a:t>”)</a:t>
            </a:r>
            <a:endParaRPr lang="zh-CN" altLang="en-US" dirty="0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688976" y="2564904"/>
            <a:ext cx="8368480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默认从</a:t>
            </a:r>
            <a:r>
              <a:rPr kumimoji="0" lang="en-US" altLang="zh-CN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application.properties</a:t>
            </a:r>
            <a:r>
              <a:rPr kumimoji="0" lang="zh-CN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1400" i="1" dirty="0" err="1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application.yml</a:t>
            </a:r>
            <a:r>
              <a:rPr lang="zh-CN" altLang="en-US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中读取属性值，如果使用了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</a:t>
            </a:r>
            <a:r>
              <a:rPr kumimoji="0" lang="en-US" altLang="zh-CN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PropertySource</a:t>
            </a:r>
            <a:r>
              <a:rPr kumimoji="0" lang="zh-CN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来指定其它的属性文件位置，则从指定的文件中读取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en-US" sz="1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注：此注解不会把类的实例添加到</a:t>
            </a:r>
            <a:r>
              <a:rPr kumimoji="0" lang="en-US" altLang="zh-CN" sz="1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IOC</a:t>
            </a:r>
            <a:r>
              <a:rPr kumimoji="0" lang="zh-CN" altLang="en-US" sz="1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容器中</a:t>
            </a:r>
            <a:endParaRPr kumimoji="0" lang="zh-CN" altLang="zh-CN" sz="4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6977" y="3186849"/>
            <a:ext cx="222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PropertySource</a:t>
            </a:r>
            <a:endParaRPr lang="zh-CN" alt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04527" y="3553271"/>
            <a:ext cx="7992887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用来读取指定位置的 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properties </a:t>
            </a:r>
            <a:r>
              <a:rPr lang="zh-CN" altLang="en-US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文件，常配合 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Environment </a:t>
            </a:r>
            <a:r>
              <a:rPr lang="zh-CN" altLang="en-US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类型使用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1400" i="1" dirty="0" err="1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SpringBoot</a:t>
            </a:r>
            <a:r>
              <a:rPr lang="zh-CN" altLang="en-US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中，如果组件类没有指定属性文件位置，则默认是 </a:t>
            </a:r>
            <a:r>
              <a:rPr lang="en-US" altLang="zh-CN" sz="1400" i="1" dirty="0" err="1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application.properties</a:t>
            </a:r>
            <a:r>
              <a:rPr lang="zh-CN" altLang="en-US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977" y="4266969"/>
            <a:ext cx="474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EnableConfigurationProperties</a:t>
            </a:r>
            <a:r>
              <a:rPr lang="en-US" altLang="zh-CN" dirty="0" smtClean="0"/>
              <a:t>(*.class)</a:t>
            </a:r>
            <a:endParaRPr lang="zh-CN" alt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704527" y="4633391"/>
            <a:ext cx="799288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此注解会把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@</a:t>
            </a:r>
            <a:r>
              <a:rPr lang="en-US" altLang="zh-CN" sz="1400" i="1" dirty="0" err="1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ConfigurationProperties</a:t>
            </a:r>
            <a:r>
              <a:rPr lang="zh-CN" altLang="en-US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修饰的类生成的实例添加到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IOC</a:t>
            </a:r>
            <a:r>
              <a:rPr lang="zh-CN" altLang="en-US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容器中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078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485800"/>
            <a:ext cx="8915400" cy="926976"/>
          </a:xfrm>
        </p:spPr>
        <p:txBody>
          <a:bodyPr/>
          <a:lstStyle/>
          <a:p>
            <a:r>
              <a:rPr lang="zh-CN" altLang="en-US" dirty="0" smtClean="0"/>
              <a:t>读取属性文件的方式（一）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86488" y="1340768"/>
            <a:ext cx="203640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@Value</a:t>
            </a:r>
            <a:r>
              <a:rPr lang="zh-CN" altLang="en-US" dirty="0" smtClean="0"/>
              <a:t>注解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8464" y="1340768"/>
            <a:ext cx="2304256" cy="36004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</a:t>
            </a:r>
            <a:r>
              <a:rPr lang="en-US" altLang="zh-CN" b="1" dirty="0" err="1" smtClean="0"/>
              <a:t>pplication.properties</a:t>
            </a:r>
            <a:endParaRPr lang="zh-CN" altLang="en-US" b="1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982688" y="1772988"/>
            <a:ext cx="4608512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@RestController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ValueGetController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@Value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"${com.kclm.type}"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@Value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"${com.kclm.login[username]}"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username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@Value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"${com.kclm.hobbies[2]}"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hobby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@RequestMapping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"props/value"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getHobbies()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System.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"&gt;&gt;&gt;&gt;&gt; 获取爱好"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 || 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username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 || 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hobby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8464" y="1772988"/>
            <a:ext cx="4608512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#自定义属性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com.kclm.type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SpringBoot类型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com.kclm.title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标题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#map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com.kclm.login[username]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登录名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com.kclm.login[password]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登录密码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com.kclm.login[callback]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http://www.teacherye.com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#list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com.kclm.hobbies[0]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游戏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com.kclm.hobbies[1]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电影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com.kclm.hobbies[2]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读书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com.kclm.hobbies[3]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音乐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com.kclm.hobbies[4]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历史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8464" y="5445224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可以看出，</a:t>
            </a:r>
            <a:r>
              <a:rPr lang="en-US" altLang="zh-CN" dirty="0" smtClean="0"/>
              <a:t>@Value</a:t>
            </a:r>
            <a:r>
              <a:rPr lang="zh-CN" altLang="en-US" dirty="0" smtClean="0"/>
              <a:t>属性读到简单到的属性值，都是以字符串方式存储，如果属性较多的话，使用</a:t>
            </a:r>
            <a:r>
              <a:rPr lang="en-US" altLang="zh-CN" dirty="0" smtClean="0"/>
              <a:t>@Value</a:t>
            </a:r>
            <a:r>
              <a:rPr lang="zh-CN" altLang="en-US" dirty="0" smtClean="0"/>
              <a:t>未免太过烦琐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056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95300" y="332656"/>
            <a:ext cx="8915400" cy="926976"/>
          </a:xfrm>
        </p:spPr>
        <p:txBody>
          <a:bodyPr/>
          <a:lstStyle/>
          <a:p>
            <a:r>
              <a:rPr lang="zh-CN" altLang="en-US" dirty="0" smtClean="0"/>
              <a:t>读取属性文件的方式（二）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8464" y="1187460"/>
            <a:ext cx="7898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基于之前的 </a:t>
            </a:r>
            <a:r>
              <a:rPr lang="en-US" altLang="zh-CN" dirty="0" err="1" smtClean="0"/>
              <a:t>application.properties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文件，我们可以利用一个类来封装这些数据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8464" y="1628800"/>
            <a:ext cx="2304256" cy="36004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PropertiesData.java</a:t>
            </a:r>
            <a:endParaRPr lang="zh-CN" altLang="en-US" b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28464" y="2052712"/>
            <a:ext cx="4536504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@Component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@ConfigurationProperties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(prefix =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“com.kclm”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//注：此注解不会将此类加载到loc容器，只是把读到的值赋值给相应的属性,所以，要配合@Component注解使用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@PropertySource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(value=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14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application-data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.properties”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encoding=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“GBK”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//指定要加载的属性文件路径</a:t>
            </a:r>
            <a:r>
              <a:rPr kumimoji="0" lang="zh-CN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，默认是</a:t>
            </a:r>
            <a:r>
              <a:rPr kumimoji="0" lang="en-US" altLang="zh-CN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application.properties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DemoConfig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//注：属性的名字与 props/demoConfig.properties文件中的属性名保持一致，不含 prefix 指定的内容, 这里不需要使用  @Value来取值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title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Map&lt;String, String&gt;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login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List&lt;String&gt;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hobbies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en-US" altLang="zh-CN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//</a:t>
            </a:r>
            <a:r>
              <a:rPr kumimoji="0" lang="zh-CN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此处省去了 </a:t>
            </a:r>
            <a:r>
              <a:rPr kumimoji="0" lang="en-US" altLang="zh-CN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getter/setter </a:t>
            </a:r>
            <a:r>
              <a:rPr kumimoji="0" lang="zh-CN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kumimoji="0" lang="en-US" altLang="zh-CN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917912" y="2052712"/>
            <a:ext cx="4751024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@RestController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ReadPropertiesController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@Autowired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PropertiesData</a:t>
            </a:r>
            <a:r>
              <a:rPr kumimoji="0" lang="en-US" altLang="zh-CN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@RequestMapping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“/props/config”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Map&lt;String, Object&gt; config()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0" lang="zh-CN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创建一个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Map</a:t>
            </a:r>
            <a:r>
              <a:rPr kumimoji="0" lang="zh-CN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来存放所有的数据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Map&lt;String, Object&gt; result =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HashMap&lt;&gt;();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0" lang="zh-CN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通过 </a:t>
            </a:r>
            <a:r>
              <a:rPr kumimoji="0" lang="en-US" altLang="zh-CN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PropertiesData</a:t>
            </a:r>
            <a:r>
              <a:rPr kumimoji="0" lang="zh-CN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对象来获取数据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result.put(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“type”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.getType());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result.put(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“title”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.getTitle());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result.put(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“login”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.getLogin());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result.put(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“hobbies”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.getHobbies());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0" lang="zh-CN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kumimoji="0" lang="en-US" altLang="zh-CN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kumimoji="0" lang="zh-CN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格式返回给请求端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result;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17912" y="1620828"/>
            <a:ext cx="2304256" cy="36004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DataController.java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4953000" y="6525344"/>
            <a:ext cx="471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注：此方式的功能要强大得多！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85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480" y="1412776"/>
            <a:ext cx="1721396" cy="475252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如果你不想自定义一个类型来存放属性文件中的值，</a:t>
            </a:r>
            <a:r>
              <a:rPr lang="en-US" altLang="zh-CN" sz="2000" dirty="0" smtClean="0"/>
              <a:t>Spring</a:t>
            </a:r>
            <a:r>
              <a:rPr lang="zh-CN" altLang="en-US" sz="2000" dirty="0" smtClean="0"/>
              <a:t>提供了一个抽象的环境类型层次结构，它使用 </a:t>
            </a:r>
            <a:r>
              <a:rPr lang="en-US" altLang="zh-CN" sz="2000" dirty="0" smtClean="0"/>
              <a:t>Environment </a:t>
            </a:r>
            <a:r>
              <a:rPr lang="zh-CN" altLang="en-US" sz="2000" dirty="0" smtClean="0"/>
              <a:t>类型来存放这些数据，我们只需要在使用时注入 </a:t>
            </a:r>
            <a:r>
              <a:rPr lang="en-US" altLang="zh-CN" sz="2000" dirty="0"/>
              <a:t>Environment </a:t>
            </a:r>
            <a:r>
              <a:rPr lang="zh-CN" altLang="en-US" sz="2000" dirty="0" smtClean="0"/>
              <a:t>实例即可</a:t>
            </a:r>
            <a:endParaRPr lang="zh-CN" altLang="en-US" sz="20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95300" y="332656"/>
            <a:ext cx="8915400" cy="926976"/>
          </a:xfrm>
        </p:spPr>
        <p:txBody>
          <a:bodyPr/>
          <a:lstStyle/>
          <a:p>
            <a:r>
              <a:rPr lang="zh-CN" altLang="en-US" dirty="0" smtClean="0"/>
              <a:t>读取属性文件的方式（三）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1412776"/>
            <a:ext cx="4371385" cy="4427190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609184" y="1595021"/>
            <a:ext cx="3254667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@RestController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EnvironmentController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@Autowired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Environment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env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@RequestMapping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"props/env"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helloEnv()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System.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"&gt;&gt;&gt;&gt;&gt; 使用Environment来获取属性文件中的值"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System.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env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.getProperty(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"com.kclm.login[username]"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System.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env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.getProperty(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"com.kclm.hobbies[2]"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env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.getProperty(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"com.kclm.title"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09184" y="1156184"/>
            <a:ext cx="2880320" cy="36004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EnvironmentController.java</a:t>
            </a:r>
            <a:endParaRPr lang="zh-CN" altLang="en-US" b="1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5457056" y="1700808"/>
            <a:ext cx="576064" cy="6098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8236517" y="2339752"/>
            <a:ext cx="460899" cy="2758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8337375" y="4323056"/>
            <a:ext cx="360041" cy="2758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618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204864"/>
            <a:ext cx="2736304" cy="2068913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3216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95300" y="260648"/>
            <a:ext cx="8915400" cy="926976"/>
          </a:xfrm>
        </p:spPr>
        <p:txBody>
          <a:bodyPr/>
          <a:lstStyle/>
          <a:p>
            <a:r>
              <a:rPr lang="en-US" altLang="zh-CN" dirty="0" smtClean="0"/>
              <a:t>Spring Boot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Jdbc</a:t>
            </a:r>
            <a:r>
              <a:rPr lang="zh-CN" altLang="en-US" dirty="0" smtClean="0"/>
              <a:t>集成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12698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持久层是数据访问层，大多数时候，数据都是存储在数据库中，访问数据库的技术最核心的就是</a:t>
            </a:r>
            <a:r>
              <a:rPr lang="en-US" altLang="zh-CN" sz="2400" dirty="0" smtClean="0"/>
              <a:t>JDBC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Spring</a:t>
            </a:r>
            <a:r>
              <a:rPr lang="zh-CN" altLang="en-US" sz="2400" dirty="0" smtClean="0"/>
              <a:t>框架提供了与</a:t>
            </a:r>
            <a:r>
              <a:rPr lang="en-US" altLang="zh-CN" sz="2400" dirty="0" smtClean="0"/>
              <a:t>JDBC</a:t>
            </a:r>
            <a:r>
              <a:rPr lang="zh-CN" altLang="en-US" sz="2400" dirty="0" smtClean="0"/>
              <a:t>技术的集成，我们通常使用</a:t>
            </a:r>
            <a:r>
              <a:rPr lang="en-US" altLang="zh-CN" sz="2400" dirty="0" err="1" smtClean="0"/>
              <a:t>JdbcTemplate</a:t>
            </a:r>
            <a:r>
              <a:rPr lang="zh-CN" altLang="en-US" sz="2400" dirty="0" smtClean="0"/>
              <a:t>来完成</a:t>
            </a:r>
            <a:r>
              <a:rPr lang="en-US" altLang="zh-CN" sz="2400" dirty="0" smtClean="0"/>
              <a:t>CRUD</a:t>
            </a:r>
            <a:r>
              <a:rPr lang="zh-CN" altLang="en-US" sz="2400" dirty="0" smtClean="0"/>
              <a:t>的操作</a:t>
            </a:r>
            <a:endParaRPr lang="zh-CN" altLang="en-US" sz="2400" dirty="0"/>
          </a:p>
        </p:txBody>
      </p:sp>
      <p:sp>
        <p:nvSpPr>
          <p:cNvPr id="2" name="五边形 1"/>
          <p:cNvSpPr/>
          <p:nvPr/>
        </p:nvSpPr>
        <p:spPr>
          <a:xfrm>
            <a:off x="515164" y="2348880"/>
            <a:ext cx="1001316" cy="432048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步骤一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84" y="2852936"/>
            <a:ext cx="4673296" cy="2664296"/>
          </a:xfrm>
          <a:prstGeom prst="rect">
            <a:avLst/>
          </a:prstGeom>
        </p:spPr>
      </p:pic>
      <p:sp>
        <p:nvSpPr>
          <p:cNvPr id="8" name="五边形 7"/>
          <p:cNvSpPr/>
          <p:nvPr/>
        </p:nvSpPr>
        <p:spPr>
          <a:xfrm>
            <a:off x="4962932" y="2348880"/>
            <a:ext cx="1001316" cy="432048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步骤二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462" y="2708920"/>
            <a:ext cx="3830074" cy="373711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4" y="5475684"/>
            <a:ext cx="80391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04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15164" y="699120"/>
            <a:ext cx="1001316" cy="432048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步骤三</a:t>
            </a:r>
            <a:endParaRPr lang="zh-CN" altLang="en-US" dirty="0"/>
          </a:p>
        </p:txBody>
      </p:sp>
      <p:sp>
        <p:nvSpPr>
          <p:cNvPr id="5" name="五边形 4"/>
          <p:cNvSpPr/>
          <p:nvPr/>
        </p:nvSpPr>
        <p:spPr>
          <a:xfrm>
            <a:off x="3375620" y="332656"/>
            <a:ext cx="1001316" cy="432048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步骤四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" y="1419200"/>
            <a:ext cx="3122404" cy="31619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941" y="836713"/>
            <a:ext cx="6749251" cy="519013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0472" y="4883992"/>
            <a:ext cx="234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Getter/setter</a:t>
            </a:r>
            <a:r>
              <a:rPr lang="zh-CN" altLang="en-US" dirty="0" smtClean="0">
                <a:solidFill>
                  <a:srgbClr val="FF0000"/>
                </a:solidFill>
              </a:rPr>
              <a:t>方法略去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315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344488" y="476672"/>
            <a:ext cx="1001316" cy="432048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步骤五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804" y="836712"/>
            <a:ext cx="5553075" cy="5857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13240" y="980728"/>
            <a:ext cx="2792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单元测试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RunWith</a:t>
            </a:r>
            <a:r>
              <a:rPr lang="zh-CN" altLang="en-US" dirty="0" smtClean="0"/>
              <a:t>注解指定是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集成</a:t>
            </a:r>
            <a:r>
              <a:rPr lang="en-US" altLang="zh-CN" dirty="0" err="1" smtClean="0"/>
              <a:t>junit</a:t>
            </a:r>
            <a:r>
              <a:rPr lang="zh-CN" altLang="en-US" dirty="0" smtClean="0"/>
              <a:t>测试框架来进行测试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SpringBootTest</a:t>
            </a:r>
            <a:r>
              <a:rPr lang="zh-CN" altLang="en-US" dirty="0" smtClean="0"/>
              <a:t>指定以</a:t>
            </a:r>
            <a:r>
              <a:rPr lang="en-US" altLang="zh-CN" dirty="0" err="1" smtClean="0"/>
              <a:t>SpringBoot</a:t>
            </a:r>
            <a:r>
              <a:rPr lang="zh-CN" altLang="en-US" dirty="0" smtClean="0"/>
              <a:t>环境进行测试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9734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Boot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集成细节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628800"/>
            <a:ext cx="9066212" cy="4608512"/>
          </a:xfrm>
        </p:spPr>
        <p:txBody>
          <a:bodyPr/>
          <a:lstStyle/>
          <a:p>
            <a:r>
              <a:rPr lang="zh-CN" altLang="en-US" sz="2000" dirty="0" smtClean="0"/>
              <a:t>默认采用 </a:t>
            </a:r>
            <a:r>
              <a:rPr lang="en-US" altLang="zh-CN" sz="2000" dirty="0" err="1" smtClean="0"/>
              <a:t>Hikari</a:t>
            </a:r>
            <a:r>
              <a:rPr lang="zh-CN" altLang="en-US" sz="2000" dirty="0" smtClean="0"/>
              <a:t>连接池，所以，我们在</a:t>
            </a:r>
            <a:r>
              <a:rPr lang="en-US" altLang="zh-CN" sz="2000" dirty="0" err="1" smtClean="0"/>
              <a:t>application.properties</a:t>
            </a:r>
            <a:r>
              <a:rPr lang="zh-CN" altLang="en-US" sz="2000" dirty="0" smtClean="0"/>
              <a:t>文件中并没有指定任何的连接池配置，当然，如果要更改，是可以指定的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指定资源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配置文件时，要加上</a:t>
            </a:r>
            <a:r>
              <a:rPr lang="en-US" altLang="zh-CN" sz="2000" dirty="0" err="1" smtClean="0"/>
              <a:t>classpath</a:t>
            </a:r>
            <a:r>
              <a:rPr lang="zh-CN" altLang="en-US" sz="2000" dirty="0" smtClean="0"/>
              <a:t>选项，</a:t>
            </a:r>
            <a:r>
              <a:rPr lang="en-US" altLang="zh-CN" sz="2000" dirty="0" err="1" smtClean="0"/>
              <a:t>SpringBoot</a:t>
            </a:r>
            <a:r>
              <a:rPr lang="zh-CN" altLang="en-US" sz="2000" dirty="0" smtClean="0"/>
              <a:t>在启动时会去</a:t>
            </a:r>
            <a:r>
              <a:rPr lang="en-US" altLang="zh-CN" sz="2000" dirty="0" smtClean="0"/>
              <a:t>/WEB-INF/classes</a:t>
            </a:r>
            <a:r>
              <a:rPr lang="zh-CN" altLang="en-US" sz="2000" dirty="0" smtClean="0"/>
              <a:t>目录下加载，在开发环境中，我们的资源文件一般都是放在</a:t>
            </a:r>
            <a:r>
              <a:rPr lang="en-US" altLang="zh-CN" sz="2000" dirty="0" smtClean="0"/>
              <a:t>main/resources</a:t>
            </a:r>
            <a:r>
              <a:rPr lang="zh-CN" altLang="en-US" sz="2000" dirty="0" smtClean="0"/>
              <a:t>目录下，这个目录下的文件在部署时会被加载到</a:t>
            </a:r>
            <a:r>
              <a:rPr lang="en-US" altLang="zh-CN" sz="2000" dirty="0" smtClean="0"/>
              <a:t>/WEB-INF/classes</a:t>
            </a:r>
            <a:r>
              <a:rPr lang="zh-CN" altLang="en-US" sz="2000" dirty="0" smtClean="0"/>
              <a:t>目录下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41" y="2348880"/>
            <a:ext cx="87534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11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204864"/>
            <a:ext cx="2736304" cy="2068913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6377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95300" y="260648"/>
            <a:ext cx="8915400" cy="926976"/>
          </a:xfrm>
        </p:spPr>
        <p:txBody>
          <a:bodyPr/>
          <a:lstStyle/>
          <a:p>
            <a:r>
              <a:rPr lang="en-US" altLang="zh-CN" sz="4000" dirty="0" smtClean="0"/>
              <a:t>Spring Boot</a:t>
            </a:r>
            <a:r>
              <a:rPr lang="zh-CN" altLang="en-US" sz="4000" dirty="0" smtClean="0"/>
              <a:t>与</a:t>
            </a:r>
            <a:r>
              <a:rPr lang="en-US" altLang="zh-CN" sz="4000" dirty="0" err="1" smtClean="0"/>
              <a:t>MyBatis</a:t>
            </a:r>
            <a:r>
              <a:rPr lang="zh-CN" altLang="en-US" sz="4000" dirty="0" smtClean="0"/>
              <a:t>集成</a:t>
            </a:r>
            <a:endParaRPr lang="zh-CN" altLang="en-US" sz="40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95300" y="980728"/>
            <a:ext cx="8915400" cy="1368152"/>
          </a:xfrm>
        </p:spPr>
        <p:txBody>
          <a:bodyPr/>
          <a:lstStyle/>
          <a:p>
            <a:r>
              <a:rPr lang="zh-CN" altLang="en-US" sz="2400" dirty="0" smtClean="0"/>
              <a:t>同</a:t>
            </a:r>
            <a:r>
              <a:rPr lang="en-US" altLang="zh-CN" sz="2400" dirty="0" smtClean="0"/>
              <a:t>JDBC</a:t>
            </a:r>
            <a:r>
              <a:rPr lang="zh-CN" altLang="en-US" sz="2400" dirty="0" smtClean="0"/>
              <a:t>的集成一样，</a:t>
            </a:r>
            <a:r>
              <a:rPr lang="en-US" altLang="zh-CN" sz="2400" dirty="0" err="1" smtClean="0"/>
              <a:t>SpringBoot</a:t>
            </a:r>
            <a:r>
              <a:rPr lang="zh-CN" altLang="en-US" sz="2400" dirty="0" smtClean="0"/>
              <a:t>集成</a:t>
            </a:r>
            <a:r>
              <a:rPr lang="en-US" altLang="zh-CN" sz="2400" dirty="0" err="1" smtClean="0"/>
              <a:t>MyBatis</a:t>
            </a:r>
            <a:r>
              <a:rPr lang="zh-CN" altLang="en-US" sz="2400" dirty="0" smtClean="0"/>
              <a:t>也非常简单，只需要导入</a:t>
            </a:r>
            <a:r>
              <a:rPr lang="en-US" altLang="zh-CN" sz="2400" dirty="0" err="1" smtClean="0"/>
              <a:t>mybatis</a:t>
            </a:r>
            <a:r>
              <a:rPr lang="en-US" altLang="zh-CN" sz="2400" dirty="0" smtClean="0"/>
              <a:t>-spring-boot-starter</a:t>
            </a:r>
            <a:r>
              <a:rPr lang="zh-CN" altLang="en-US" sz="2400" dirty="0" smtClean="0"/>
              <a:t>构件，然后编写</a:t>
            </a:r>
            <a:r>
              <a:rPr lang="en-US" altLang="zh-CN" sz="2400" dirty="0" err="1" smtClean="0"/>
              <a:t>mybatis</a:t>
            </a:r>
            <a:r>
              <a:rPr lang="zh-CN" altLang="en-US" sz="2400" dirty="0" smtClean="0"/>
              <a:t>的相关代码或注解即可，如下：</a:t>
            </a:r>
            <a:endParaRPr lang="zh-CN" altLang="en-US" sz="2400" dirty="0"/>
          </a:p>
        </p:txBody>
      </p:sp>
      <p:sp>
        <p:nvSpPr>
          <p:cNvPr id="8" name="五边形 7"/>
          <p:cNvSpPr/>
          <p:nvPr/>
        </p:nvSpPr>
        <p:spPr>
          <a:xfrm>
            <a:off x="515164" y="2204864"/>
            <a:ext cx="1001316" cy="432048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步骤一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" y="2708920"/>
            <a:ext cx="4971718" cy="2676468"/>
          </a:xfrm>
          <a:prstGeom prst="rect">
            <a:avLst/>
          </a:prstGeom>
        </p:spPr>
      </p:pic>
      <p:sp>
        <p:nvSpPr>
          <p:cNvPr id="11" name="五边形 10"/>
          <p:cNvSpPr/>
          <p:nvPr/>
        </p:nvSpPr>
        <p:spPr>
          <a:xfrm>
            <a:off x="4962932" y="2060848"/>
            <a:ext cx="1001316" cy="432048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步骤二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462" y="2356185"/>
            <a:ext cx="3830074" cy="373711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4" y="5475684"/>
            <a:ext cx="80391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50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272480" y="260648"/>
            <a:ext cx="1001316" cy="432048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步骤三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9353"/>
            <a:ext cx="9417496" cy="610864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88904" y="1196752"/>
            <a:ext cx="4896544" cy="93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mybatis</a:t>
            </a:r>
            <a:r>
              <a:rPr lang="zh-CN" altLang="en-US" dirty="0" smtClean="0">
                <a:solidFill>
                  <a:srgbClr val="FF0000"/>
                </a:solidFill>
              </a:rPr>
              <a:t>中，</a:t>
            </a:r>
            <a:r>
              <a:rPr lang="en-US" altLang="zh-CN" dirty="0" smtClean="0">
                <a:solidFill>
                  <a:srgbClr val="FF0000"/>
                </a:solidFill>
              </a:rPr>
              <a:t>Mapper</a:t>
            </a:r>
            <a:r>
              <a:rPr lang="zh-CN" altLang="en-US" dirty="0" smtClean="0">
                <a:solidFill>
                  <a:srgbClr val="FF0000"/>
                </a:solidFill>
              </a:rPr>
              <a:t>接口类似于</a:t>
            </a:r>
            <a:r>
              <a:rPr lang="en-US" altLang="zh-CN" dirty="0" smtClean="0">
                <a:solidFill>
                  <a:srgbClr val="FF0000"/>
                </a:solidFill>
              </a:rPr>
              <a:t>Dao</a:t>
            </a:r>
            <a:r>
              <a:rPr lang="zh-CN" altLang="en-US" dirty="0" smtClean="0">
                <a:solidFill>
                  <a:srgbClr val="FF0000"/>
                </a:solidFill>
              </a:rPr>
              <a:t>接口，所不同的是在</a:t>
            </a:r>
            <a:r>
              <a:rPr lang="en-US" altLang="zh-CN" dirty="0" err="1" smtClean="0">
                <a:solidFill>
                  <a:srgbClr val="FF0000"/>
                </a:solidFill>
              </a:rPr>
              <a:t>mybatis</a:t>
            </a:r>
            <a:r>
              <a:rPr lang="zh-CN" altLang="en-US" dirty="0" smtClean="0">
                <a:solidFill>
                  <a:srgbClr val="FF0000"/>
                </a:solidFill>
              </a:rPr>
              <a:t>中无需写实现类，通过映射就可以完成</a:t>
            </a:r>
            <a:r>
              <a:rPr lang="en-US" altLang="zh-CN" dirty="0" smtClean="0">
                <a:solidFill>
                  <a:srgbClr val="FF0000"/>
                </a:solidFill>
              </a:rPr>
              <a:t>CRUD</a:t>
            </a:r>
            <a:r>
              <a:rPr lang="zh-CN" altLang="en-US" dirty="0" smtClean="0">
                <a:solidFill>
                  <a:srgbClr val="FF0000"/>
                </a:solidFill>
              </a:rPr>
              <a:t>操作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122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344488" y="332656"/>
            <a:ext cx="1001316" cy="432048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步骤四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804" y="742950"/>
            <a:ext cx="5219700" cy="61150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81664" y="779308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单元测试，直接通过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Autowired</a:t>
            </a:r>
            <a:r>
              <a:rPr lang="zh-CN" altLang="en-US" dirty="0" smtClean="0"/>
              <a:t>注入</a:t>
            </a:r>
            <a:r>
              <a:rPr lang="en-US" altLang="zh-CN" dirty="0" err="1" smtClean="0"/>
              <a:t>UserMapper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753200" y="2636912"/>
            <a:ext cx="27238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整个过程我们不需要写：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err="1" smtClean="0"/>
              <a:t>MyBatis</a:t>
            </a:r>
            <a:r>
              <a:rPr lang="zh-CN" altLang="en-US" dirty="0" smtClean="0"/>
              <a:t>的配置类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与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整合的配置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大大提高了开发的效率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8544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404664"/>
            <a:ext cx="8915400" cy="864096"/>
          </a:xfrm>
        </p:spPr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以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方式配置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340768"/>
            <a:ext cx="8915400" cy="648072"/>
          </a:xfrm>
        </p:spPr>
        <p:txBody>
          <a:bodyPr/>
          <a:lstStyle/>
          <a:p>
            <a:r>
              <a:rPr lang="en-US" altLang="zh-CN" sz="2400" dirty="0" err="1" smtClean="0"/>
              <a:t>Mybatis</a:t>
            </a:r>
            <a:r>
              <a:rPr lang="zh-CN" altLang="en-US" sz="2400" dirty="0" smtClean="0"/>
              <a:t>也可以使用</a:t>
            </a:r>
            <a:r>
              <a:rPr lang="en-US" altLang="zh-CN" sz="2400" dirty="0" smtClean="0"/>
              <a:t>xml</a:t>
            </a:r>
            <a:r>
              <a:rPr lang="zh-CN" altLang="en-US" sz="2400" dirty="0" smtClean="0"/>
              <a:t>配置，如下：</a:t>
            </a:r>
            <a:endParaRPr lang="zh-CN" altLang="en-US" sz="2400" dirty="0"/>
          </a:p>
        </p:txBody>
      </p:sp>
      <p:sp>
        <p:nvSpPr>
          <p:cNvPr id="4" name="五边形 3"/>
          <p:cNvSpPr/>
          <p:nvPr/>
        </p:nvSpPr>
        <p:spPr>
          <a:xfrm>
            <a:off x="420694" y="2204864"/>
            <a:ext cx="1001316" cy="432048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步骤一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42" y="2996952"/>
            <a:ext cx="8972550" cy="2752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24808" y="2204864"/>
            <a:ext cx="5962260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添加</a:t>
            </a:r>
            <a:r>
              <a:rPr lang="en-US" altLang="zh-CN" dirty="0" err="1" smtClean="0">
                <a:solidFill>
                  <a:srgbClr val="FF0000"/>
                </a:solidFill>
              </a:rPr>
              <a:t>mybatis</a:t>
            </a:r>
            <a:r>
              <a:rPr lang="zh-CN" altLang="en-US" dirty="0" smtClean="0">
                <a:solidFill>
                  <a:srgbClr val="FF0000"/>
                </a:solidFill>
              </a:rPr>
              <a:t>映射文件的读取位置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以及指定实体所在的包，以便在映射文件中省略包名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840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200472" y="404664"/>
            <a:ext cx="1001316" cy="432048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步骤二</a:t>
            </a:r>
            <a:endParaRPr lang="zh-CN" altLang="en-US" dirty="0"/>
          </a:p>
        </p:txBody>
      </p:sp>
      <p:sp>
        <p:nvSpPr>
          <p:cNvPr id="5" name="五边形 4"/>
          <p:cNvSpPr/>
          <p:nvPr/>
        </p:nvSpPr>
        <p:spPr>
          <a:xfrm>
            <a:off x="4743772" y="440136"/>
            <a:ext cx="1001316" cy="432048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步骤三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1124744"/>
            <a:ext cx="3447146" cy="33975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0" y="5200650"/>
            <a:ext cx="3762375" cy="16573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976" y="1124744"/>
            <a:ext cx="474345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86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200472" y="404664"/>
            <a:ext cx="1001316" cy="432048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步骤四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592" y="0"/>
            <a:ext cx="6808304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65368" y="4725145"/>
            <a:ext cx="1512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单元测试与之前的一样，这里不再说明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384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95300" y="260648"/>
            <a:ext cx="8915400" cy="926976"/>
          </a:xfrm>
        </p:spPr>
        <p:txBody>
          <a:bodyPr/>
          <a:lstStyle/>
          <a:p>
            <a:r>
              <a:rPr lang="en-US" altLang="zh-CN" dirty="0" smtClean="0"/>
              <a:t>Spring Boot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Data-JPA</a:t>
            </a:r>
            <a:r>
              <a:rPr lang="zh-CN" altLang="en-US" dirty="0" smtClean="0"/>
              <a:t>集成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282674" y="1248216"/>
            <a:ext cx="4169668" cy="2337529"/>
          </a:xfrm>
        </p:spPr>
        <p:txBody>
          <a:bodyPr/>
          <a:lstStyle/>
          <a:p>
            <a:r>
              <a:rPr lang="en-US" altLang="zh-CN" sz="2400" dirty="0" smtClean="0"/>
              <a:t>Spring Data JPA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Spring</a:t>
            </a:r>
            <a:r>
              <a:rPr lang="zh-CN" altLang="en-US" sz="2400" dirty="0" smtClean="0"/>
              <a:t>数据家庭的一部份，它使得</a:t>
            </a:r>
            <a:r>
              <a:rPr lang="en-US" altLang="zh-CN" sz="2400" dirty="0" smtClean="0"/>
              <a:t>JPA</a:t>
            </a:r>
            <a:r>
              <a:rPr lang="zh-CN" altLang="en-US" sz="2400" dirty="0" smtClean="0"/>
              <a:t>的实现更加容易和方便，现在我们来看看在</a:t>
            </a:r>
            <a:r>
              <a:rPr lang="en-US" altLang="zh-CN" sz="2400" dirty="0" smtClean="0"/>
              <a:t>Spring Boot</a:t>
            </a:r>
            <a:r>
              <a:rPr lang="zh-CN" altLang="en-US" sz="2400" dirty="0" smtClean="0"/>
              <a:t>中如何使用它</a:t>
            </a:r>
            <a:endParaRPr lang="zh-CN" altLang="en-US" sz="2400" dirty="0"/>
          </a:p>
        </p:txBody>
      </p:sp>
      <p:sp>
        <p:nvSpPr>
          <p:cNvPr id="4" name="五边形 3"/>
          <p:cNvSpPr/>
          <p:nvPr/>
        </p:nvSpPr>
        <p:spPr>
          <a:xfrm>
            <a:off x="5083672" y="1187624"/>
            <a:ext cx="1001316" cy="432048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步骤一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672" y="1770584"/>
            <a:ext cx="4526672" cy="251481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552" y="4509120"/>
            <a:ext cx="6508044" cy="2377646"/>
          </a:xfrm>
          <a:prstGeom prst="rect">
            <a:avLst/>
          </a:prstGeom>
        </p:spPr>
      </p:pic>
      <p:sp>
        <p:nvSpPr>
          <p:cNvPr id="8" name="五边形 7"/>
          <p:cNvSpPr/>
          <p:nvPr/>
        </p:nvSpPr>
        <p:spPr>
          <a:xfrm>
            <a:off x="0" y="3965213"/>
            <a:ext cx="1001316" cy="432048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步骤二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4925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200472" y="332656"/>
            <a:ext cx="1001316" cy="432048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步骤三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980728"/>
            <a:ext cx="3109229" cy="4900085"/>
          </a:xfrm>
          <a:prstGeom prst="rect">
            <a:avLst/>
          </a:prstGeom>
        </p:spPr>
      </p:pic>
      <p:sp>
        <p:nvSpPr>
          <p:cNvPr id="6" name="五边形 5"/>
          <p:cNvSpPr/>
          <p:nvPr/>
        </p:nvSpPr>
        <p:spPr>
          <a:xfrm>
            <a:off x="3775900" y="1052736"/>
            <a:ext cx="1001316" cy="432048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步骤四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900" y="1632341"/>
            <a:ext cx="6145652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9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200472" y="332656"/>
            <a:ext cx="1001316" cy="432048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步骤五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60" y="865933"/>
            <a:ext cx="5184576" cy="601945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65168" y="155679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单元测试类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223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95300" y="485800"/>
            <a:ext cx="8915400" cy="926976"/>
          </a:xfrm>
        </p:spPr>
        <p:txBody>
          <a:bodyPr/>
          <a:lstStyle/>
          <a:p>
            <a:r>
              <a:rPr lang="en-US" altLang="zh-CN" dirty="0" smtClean="0"/>
              <a:t>Spring Boot</a:t>
            </a:r>
            <a:r>
              <a:rPr lang="zh-CN" altLang="en-US" dirty="0" smtClean="0"/>
              <a:t>的热部署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95300" y="1484784"/>
            <a:ext cx="7842076" cy="2664296"/>
          </a:xfrm>
        </p:spPr>
        <p:txBody>
          <a:bodyPr/>
          <a:lstStyle/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pom.xml</a:t>
            </a:r>
            <a:r>
              <a:rPr lang="zh-CN" altLang="en-US" sz="2400" dirty="0" smtClean="0"/>
              <a:t>中添加</a:t>
            </a:r>
            <a:r>
              <a:rPr lang="en-US" altLang="zh-CN" sz="2400" dirty="0" err="1" smtClean="0"/>
              <a:t>devtools</a:t>
            </a:r>
            <a:r>
              <a:rPr lang="zh-CN" altLang="en-US" sz="2400" dirty="0" smtClean="0"/>
              <a:t>依赖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IDEA</a:t>
            </a:r>
            <a:r>
              <a:rPr lang="zh-CN" altLang="en-US" sz="2400" dirty="0" smtClean="0"/>
              <a:t>中设置如下两项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36" y="4221088"/>
            <a:ext cx="7849280" cy="19127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28" y="1988840"/>
            <a:ext cx="7197819" cy="15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62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Boot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0" y="1737355"/>
            <a:ext cx="9433048" cy="118758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72480" y="3284984"/>
            <a:ext cx="9433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上面是引自官网的一段话，大概是说：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Boot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是所有基于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开发的项目的起点。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Boot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的设计是为了让你尽可能快的跑起来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应用程序并且尽可能减少你的配置文件。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1107" y="4365104"/>
            <a:ext cx="86960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9688"/>
                </a:solidFill>
                <a:latin typeface="Verdana" panose="020B0604030504040204" pitchFamily="34" charset="0"/>
              </a:rPr>
              <a:t>什么是 </a:t>
            </a:r>
            <a:r>
              <a:rPr lang="en-US" altLang="zh-CN" b="1" dirty="0">
                <a:solidFill>
                  <a:srgbClr val="009688"/>
                </a:solidFill>
                <a:latin typeface="Verdana" panose="020B0604030504040204" pitchFamily="34" charset="0"/>
              </a:rPr>
              <a:t>Spring </a:t>
            </a:r>
            <a:r>
              <a:rPr lang="en-US" altLang="zh-CN" b="1" dirty="0" smtClean="0">
                <a:solidFill>
                  <a:srgbClr val="009688"/>
                </a:solidFill>
                <a:latin typeface="Verdana" panose="020B0604030504040204" pitchFamily="34" charset="0"/>
              </a:rPr>
              <a:t>Boot</a:t>
            </a:r>
          </a:p>
          <a:p>
            <a:endParaRPr lang="en-US" altLang="zh-CN" b="1" dirty="0">
              <a:solidFill>
                <a:srgbClr val="009688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它使用 </a:t>
            </a:r>
            <a:r>
              <a:rPr lang="zh-CN" alt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“约定优于配置”（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项目中存在大量的配置，此外还内置一个习惯性的配置，让你</a:t>
            </a:r>
            <a:r>
              <a:rPr lang="zh-CN" alt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无须手写大量的配置文件）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的理念让你的项目快速运行起来</a:t>
            </a:r>
            <a:r>
              <a:rPr lang="zh-CN" alt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它并不是什么新的框架，而是默认配置了很多框架的使用方式，就像 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Maven 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整合了所有的 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jar 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包一样，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Spring Boot 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整合了所有框架</a:t>
            </a:r>
            <a:endParaRPr lang="zh-CN" alt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56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204864"/>
            <a:ext cx="2736304" cy="2068913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2487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95300" y="485800"/>
            <a:ext cx="8915400" cy="926976"/>
          </a:xfrm>
        </p:spPr>
        <p:txBody>
          <a:bodyPr/>
          <a:lstStyle/>
          <a:p>
            <a:r>
              <a:rPr lang="en-US" altLang="zh-CN" dirty="0" smtClean="0"/>
              <a:t>Spring Boot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95300" y="1415088"/>
            <a:ext cx="8915400" cy="47525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Spring Boot </a:t>
            </a:r>
            <a:r>
              <a:rPr lang="zh-CN" altLang="en-US" sz="2400" dirty="0"/>
              <a:t>是 </a:t>
            </a:r>
            <a:r>
              <a:rPr lang="en-US" altLang="zh-CN" sz="2400" dirty="0"/>
              <a:t>Spring </a:t>
            </a:r>
            <a:r>
              <a:rPr lang="zh-CN" altLang="en-US" sz="2400" dirty="0"/>
              <a:t>社区较新的一个</a:t>
            </a:r>
            <a:r>
              <a:rPr lang="zh-CN" altLang="en-US" sz="2400" dirty="0" smtClean="0"/>
              <a:t>项目，目前版本到了</a:t>
            </a:r>
            <a:r>
              <a:rPr lang="en-US" altLang="zh-CN" sz="2400" dirty="0" smtClean="0"/>
              <a:t>2.x</a:t>
            </a:r>
            <a:r>
              <a:rPr lang="zh-CN" altLang="en-US" sz="2400" dirty="0" smtClean="0"/>
              <a:t>，该</a:t>
            </a:r>
            <a:r>
              <a:rPr lang="zh-CN" altLang="en-US" sz="2400" dirty="0"/>
              <a:t>项目的目的是帮助开发者更容易的创建基于 </a:t>
            </a:r>
            <a:r>
              <a:rPr lang="en-US" altLang="zh-CN" sz="2400" dirty="0"/>
              <a:t>Spring </a:t>
            </a:r>
            <a:r>
              <a:rPr lang="zh-CN" altLang="en-US" sz="2400" dirty="0"/>
              <a:t>的应用程序和</a:t>
            </a:r>
            <a:r>
              <a:rPr lang="zh-CN" altLang="en-US" sz="2400" dirty="0" smtClean="0"/>
              <a:t>服务，让</a:t>
            </a:r>
            <a:r>
              <a:rPr lang="zh-CN" altLang="en-US" sz="2400" dirty="0"/>
              <a:t>更多人的人更快的对 </a:t>
            </a:r>
            <a:r>
              <a:rPr lang="en-US" altLang="zh-CN" sz="2400" dirty="0"/>
              <a:t>Spring </a:t>
            </a:r>
            <a:r>
              <a:rPr lang="zh-CN" altLang="en-US" sz="2400" dirty="0"/>
              <a:t>进行入门体验，让 </a:t>
            </a:r>
            <a:r>
              <a:rPr lang="en-US" altLang="zh-CN" sz="2400" dirty="0"/>
              <a:t>Java </a:t>
            </a:r>
            <a:r>
              <a:rPr lang="zh-CN" altLang="en-US" sz="2400" dirty="0"/>
              <a:t>开发也能够实现 </a:t>
            </a:r>
            <a:r>
              <a:rPr lang="en-US" altLang="zh-CN" sz="2400" dirty="0"/>
              <a:t>Ruby on Rails </a:t>
            </a:r>
            <a:r>
              <a:rPr lang="zh-CN" altLang="en-US" sz="2400" dirty="0"/>
              <a:t>那样的生产效率。为 </a:t>
            </a:r>
            <a:r>
              <a:rPr lang="en-US" altLang="zh-CN" sz="2400" dirty="0"/>
              <a:t>Spring </a:t>
            </a:r>
            <a:r>
              <a:rPr lang="zh-CN" altLang="en-US" sz="2400" dirty="0"/>
              <a:t>生态系 统提供了一种固定的、约定优于配置风格的框架。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Spring </a:t>
            </a:r>
            <a:r>
              <a:rPr lang="en-US" altLang="zh-CN" sz="2400" dirty="0"/>
              <a:t>Boot </a:t>
            </a:r>
            <a:r>
              <a:rPr lang="zh-CN" altLang="en-US" sz="2400" dirty="0"/>
              <a:t>具有如下特性： 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800" dirty="0" smtClean="0"/>
              <a:t>为</a:t>
            </a:r>
            <a:r>
              <a:rPr lang="zh-CN" altLang="en-US" sz="1800" dirty="0"/>
              <a:t>基于 </a:t>
            </a:r>
            <a:r>
              <a:rPr lang="en-US" altLang="zh-CN" sz="1800" dirty="0"/>
              <a:t>Spring </a:t>
            </a:r>
            <a:r>
              <a:rPr lang="zh-CN" altLang="en-US" sz="1800" dirty="0"/>
              <a:t>的开发提供更快的入门体验 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800" dirty="0" smtClean="0"/>
              <a:t>开</a:t>
            </a:r>
            <a:r>
              <a:rPr lang="zh-CN" altLang="en-US" sz="1800" dirty="0"/>
              <a:t>箱即用，没有代码生成，也无需 </a:t>
            </a:r>
            <a:r>
              <a:rPr lang="en-US" altLang="zh-CN" sz="1800" dirty="0"/>
              <a:t>XML </a:t>
            </a:r>
            <a:r>
              <a:rPr lang="zh-CN" altLang="en-US" sz="1800" dirty="0"/>
              <a:t>配置。同时也可以修改默认值来满足特定的需求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800" dirty="0" smtClean="0"/>
              <a:t>提供</a:t>
            </a:r>
            <a:r>
              <a:rPr lang="zh-CN" altLang="en-US" sz="1800" dirty="0"/>
              <a:t>了一些大型项目中常见的非功能性特性，如嵌入式服务器、安全、指标，健康检测、外部配置等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800" dirty="0" smtClean="0"/>
              <a:t>Spring </a:t>
            </a:r>
            <a:r>
              <a:rPr lang="en-US" altLang="zh-CN" sz="1800" dirty="0"/>
              <a:t>Boot </a:t>
            </a:r>
            <a:r>
              <a:rPr lang="zh-CN" altLang="en-US" sz="1800" dirty="0"/>
              <a:t>并不是不对 </a:t>
            </a:r>
            <a:r>
              <a:rPr lang="en-US" altLang="zh-CN" sz="1800" dirty="0"/>
              <a:t>Spring </a:t>
            </a:r>
            <a:r>
              <a:rPr lang="zh-CN" altLang="en-US" sz="1800" dirty="0"/>
              <a:t>功能上的增强，而是提供了一种快速使用 </a:t>
            </a:r>
            <a:r>
              <a:rPr lang="en-US" altLang="zh-CN" sz="1800" dirty="0"/>
              <a:t>Spring </a:t>
            </a:r>
            <a:r>
              <a:rPr lang="zh-CN" altLang="en-US" sz="1800" dirty="0"/>
              <a:t>的方式。 </a:t>
            </a:r>
          </a:p>
        </p:txBody>
      </p:sp>
    </p:spTree>
    <p:extLst>
      <p:ext uri="{BB962C8B-B14F-4D97-AF65-F5344CB8AC3E}">
        <p14:creationId xmlns:p14="http://schemas.microsoft.com/office/powerpoint/2010/main" val="920962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95300" y="485800"/>
            <a:ext cx="8915400" cy="926976"/>
          </a:xfrm>
        </p:spPr>
        <p:txBody>
          <a:bodyPr/>
          <a:lstStyle/>
          <a:p>
            <a:r>
              <a:rPr lang="en-US" altLang="zh-CN" dirty="0" smtClean="0"/>
              <a:t>Spring Boot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44488" y="1574790"/>
            <a:ext cx="914501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回顾我们之前的 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 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项目，搭建过程还是比较繁琐的，需要：</a:t>
            </a:r>
          </a:p>
          <a:p>
            <a:pPr lvl="1"/>
            <a:r>
              <a:rPr lang="en-US" altLang="zh-CN" sz="2000" dirty="0">
                <a:solidFill>
                  <a:srgbClr val="333333"/>
                </a:solidFill>
                <a:latin typeface="Verdana" panose="020B0604030504040204" pitchFamily="34" charset="0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Verdana" panose="020B0604030504040204" pitchFamily="34" charset="0"/>
              </a:rPr>
              <a:t>）配置 </a:t>
            </a:r>
            <a:r>
              <a:rPr lang="en-US" altLang="zh-CN" sz="2000" dirty="0">
                <a:solidFill>
                  <a:srgbClr val="333333"/>
                </a:solidFill>
                <a:latin typeface="Verdana" panose="020B0604030504040204" pitchFamily="34" charset="0"/>
              </a:rPr>
              <a:t>web.xml</a:t>
            </a:r>
            <a:r>
              <a:rPr lang="zh-CN" altLang="en-US" sz="2000" dirty="0">
                <a:solidFill>
                  <a:srgbClr val="333333"/>
                </a:solidFill>
                <a:latin typeface="Verdana" panose="020B0604030504040204" pitchFamily="34" charset="0"/>
              </a:rPr>
              <a:t>，加载 </a:t>
            </a:r>
            <a:r>
              <a:rPr lang="en-US" altLang="zh-CN" sz="2000" dirty="0">
                <a:solidFill>
                  <a:srgbClr val="333333"/>
                </a:solidFill>
                <a:latin typeface="Verdana" panose="020B0604030504040204" pitchFamily="34" charset="0"/>
              </a:rPr>
              <a:t>spring </a:t>
            </a:r>
            <a:r>
              <a:rPr lang="zh-CN" altLang="en-US" sz="2000" dirty="0">
                <a:solidFill>
                  <a:srgbClr val="333333"/>
                </a:solidFill>
                <a:latin typeface="Verdana" panose="020B0604030504040204" pitchFamily="34" charset="0"/>
              </a:rPr>
              <a:t>和 </a:t>
            </a:r>
            <a:r>
              <a:rPr lang="en-US" altLang="zh-CN" sz="2000" dirty="0">
                <a:solidFill>
                  <a:srgbClr val="333333"/>
                </a:solidFill>
                <a:latin typeface="Verdana" panose="020B0604030504040204" pitchFamily="34" charset="0"/>
              </a:rPr>
              <a:t>spring </a:t>
            </a:r>
            <a:r>
              <a:rPr lang="en-US" altLang="zh-CN" sz="2000" dirty="0" err="1">
                <a:solidFill>
                  <a:srgbClr val="333333"/>
                </a:solidFill>
                <a:latin typeface="Verdana" panose="020B0604030504040204" pitchFamily="34" charset="0"/>
              </a:rPr>
              <a:t>mvc</a:t>
            </a:r>
            <a:endParaRPr lang="en-US" altLang="zh-CN" sz="20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lvl="1"/>
            <a:r>
              <a:rPr lang="en-US" altLang="zh-CN" sz="2000" dirty="0">
                <a:solidFill>
                  <a:srgbClr val="333333"/>
                </a:solidFill>
                <a:latin typeface="Verdana" panose="020B0604030504040204" pitchFamily="34" charset="0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Verdana" panose="020B0604030504040204" pitchFamily="34" charset="0"/>
              </a:rPr>
              <a:t>）配置数据库连接、配置日志文件</a:t>
            </a:r>
          </a:p>
          <a:p>
            <a:pPr lvl="1"/>
            <a:r>
              <a:rPr lang="en-US" altLang="zh-CN" sz="2000" dirty="0">
                <a:solidFill>
                  <a:srgbClr val="333333"/>
                </a:solidFill>
                <a:latin typeface="Verdana" panose="020B0604030504040204" pitchFamily="34" charset="0"/>
              </a:rPr>
              <a:t>3</a:t>
            </a:r>
            <a:r>
              <a:rPr lang="zh-CN" altLang="en-US" sz="2000" dirty="0">
                <a:solidFill>
                  <a:srgbClr val="333333"/>
                </a:solidFill>
                <a:latin typeface="Verdana" panose="020B0604030504040204" pitchFamily="34" charset="0"/>
              </a:rPr>
              <a:t>）配置家在配置文件的读取，开启注解</a:t>
            </a:r>
          </a:p>
          <a:p>
            <a:pPr lvl="1"/>
            <a:r>
              <a:rPr lang="en-US" altLang="zh-CN" sz="2000" dirty="0">
                <a:solidFill>
                  <a:srgbClr val="333333"/>
                </a:solidFill>
                <a:latin typeface="Verdana" panose="020B0604030504040204" pitchFamily="34" charset="0"/>
              </a:rPr>
              <a:t>4</a:t>
            </a:r>
            <a:r>
              <a:rPr lang="zh-CN" altLang="en-US" sz="2000" dirty="0">
                <a:solidFill>
                  <a:srgbClr val="333333"/>
                </a:solidFill>
                <a:latin typeface="Verdana" panose="020B0604030504040204" pitchFamily="34" charset="0"/>
              </a:rPr>
              <a:t>）配置</a:t>
            </a:r>
            <a:r>
              <a:rPr lang="en-US" altLang="zh-CN" sz="2000" dirty="0">
                <a:solidFill>
                  <a:srgbClr val="333333"/>
                </a:solidFill>
                <a:latin typeface="Verdana" panose="020B0604030504040204" pitchFamily="34" charset="0"/>
              </a:rPr>
              <a:t>mapper</a:t>
            </a:r>
            <a:r>
              <a:rPr lang="zh-CN" altLang="en-US" sz="2000" dirty="0">
                <a:solidFill>
                  <a:srgbClr val="333333"/>
                </a:solidFill>
                <a:latin typeface="Verdana" panose="020B0604030504040204" pitchFamily="34" charset="0"/>
              </a:rPr>
              <a:t>文件</a:t>
            </a:r>
          </a:p>
          <a:p>
            <a:pPr lvl="1"/>
            <a:r>
              <a:rPr lang="en-US" altLang="zh-CN" sz="2000" b="1" dirty="0" smtClean="0">
                <a:solidFill>
                  <a:srgbClr val="BF360C"/>
                </a:solidFill>
                <a:latin typeface="Verdana" panose="020B0604030504040204" pitchFamily="34" charset="0"/>
              </a:rPr>
              <a:t> .....</a:t>
            </a:r>
          </a:p>
          <a:p>
            <a:pPr lvl="1"/>
            <a:endParaRPr lang="zh-CN" altLang="en-US" sz="20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而使用 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Boot 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来开发项目则只需要非常少的几个配置就可以搭建起来一个 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项目，并且利用 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 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可以自动</a:t>
            </a:r>
            <a:r>
              <a:rPr lang="zh-CN" altLang="en-US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生成项目结构，后面我们会讲解操作部份</a:t>
            </a:r>
            <a:endParaRPr lang="en-US" altLang="zh-CN" sz="24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  <a:latin typeface="Verdana" panose="020B0604030504040204" pitchFamily="34" charset="0"/>
              </a:rPr>
              <a:t>划重点</a:t>
            </a:r>
            <a:r>
              <a:rPr lang="zh-CN" altLang="en-US" sz="24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：</a:t>
            </a:r>
            <a:endParaRPr lang="en-US" altLang="zh-CN" sz="2400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简单</a:t>
            </a:r>
            <a:r>
              <a:rPr lang="zh-CN" altLang="en-US" sz="2000" dirty="0">
                <a:solidFill>
                  <a:srgbClr val="333333"/>
                </a:solidFill>
                <a:latin typeface="Verdana" panose="020B0604030504040204" pitchFamily="34" charset="0"/>
              </a:rPr>
              <a:t>、快速、方便地搭建项目</a:t>
            </a:r>
            <a:r>
              <a:rPr lang="zh-CN" altLang="en-US" sz="20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；</a:t>
            </a:r>
            <a:endParaRPr lang="en-US" altLang="zh-CN" sz="2000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对</a:t>
            </a:r>
            <a:r>
              <a:rPr lang="zh-CN" altLang="en-US" sz="2000" dirty="0">
                <a:solidFill>
                  <a:srgbClr val="333333"/>
                </a:solidFill>
                <a:latin typeface="Verdana" panose="020B0604030504040204" pitchFamily="34" charset="0"/>
              </a:rPr>
              <a:t>主流开发框架的无配置集成；极大提高了开发、部署效率。</a:t>
            </a:r>
            <a:endParaRPr lang="zh-CN" altLang="en-US" sz="2000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583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95300" y="485800"/>
            <a:ext cx="8915400" cy="926976"/>
          </a:xfrm>
        </p:spPr>
        <p:txBody>
          <a:bodyPr/>
          <a:lstStyle/>
          <a:p>
            <a:r>
              <a:rPr lang="en-US" altLang="zh-CN" dirty="0" smtClean="0"/>
              <a:t>Hello World</a:t>
            </a:r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3" name="五边形 2"/>
          <p:cNvSpPr/>
          <p:nvPr/>
        </p:nvSpPr>
        <p:spPr>
          <a:xfrm>
            <a:off x="-15552" y="1196752"/>
            <a:ext cx="1296144" cy="360040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第一步：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68624" y="1228110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Spring Boot </a:t>
            </a:r>
            <a:r>
              <a:rPr lang="en-US" altLang="zh-CN" dirty="0" err="1" smtClean="0"/>
              <a:t>Initializr</a:t>
            </a:r>
            <a:r>
              <a:rPr lang="zh-CN" altLang="en-US" dirty="0" smtClean="0"/>
              <a:t>创建一个项目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20552" y="1772816"/>
            <a:ext cx="7151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方式一： 通过： </a:t>
            </a:r>
            <a:r>
              <a:rPr lang="en-US" altLang="zh-CN" sz="1600" dirty="0">
                <a:hlinkClick r:id="rId2"/>
              </a:rPr>
              <a:t>https://start.spring.io</a:t>
            </a:r>
            <a:r>
              <a:rPr lang="en-US" altLang="zh-CN" sz="1600" dirty="0" smtClean="0">
                <a:hlinkClick r:id="rId2"/>
              </a:rPr>
              <a:t>/#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在线创建，并下载后导入</a:t>
            </a:r>
            <a:r>
              <a:rPr lang="en-US" altLang="zh-CN" sz="1600" dirty="0" smtClean="0"/>
              <a:t>IDEA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Eclipse</a:t>
            </a:r>
            <a:endParaRPr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920553" y="5157192"/>
            <a:ext cx="8346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方式二： 在</a:t>
            </a:r>
            <a:r>
              <a:rPr lang="en-US" altLang="zh-CN" sz="1600" dirty="0" smtClean="0"/>
              <a:t>IDEA</a:t>
            </a:r>
            <a:r>
              <a:rPr lang="zh-CN" altLang="en-US" sz="1600" dirty="0" smtClean="0"/>
              <a:t>中直接新建项目，选择 “</a:t>
            </a:r>
            <a:r>
              <a:rPr lang="en-US" altLang="zh-CN" sz="1600" dirty="0" smtClean="0"/>
              <a:t>Spring </a:t>
            </a:r>
            <a:r>
              <a:rPr lang="en-US" altLang="zh-CN" sz="1600" dirty="0" err="1" smtClean="0"/>
              <a:t>Initializr</a:t>
            </a:r>
            <a:r>
              <a:rPr lang="zh-CN" altLang="en-US" sz="1600" dirty="0" smtClean="0"/>
              <a:t>”，如果没有这个选项，请按如下方式操作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920552" y="5868561"/>
            <a:ext cx="7632848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4F4F4F"/>
                </a:solidFill>
                <a:latin typeface="courier new" panose="02070309020205020404" pitchFamily="49" charset="0"/>
              </a:rPr>
              <a:t>在</a:t>
            </a:r>
            <a:r>
              <a:rPr lang="en-US" altLang="zh-CN" sz="1600" dirty="0">
                <a:solidFill>
                  <a:srgbClr val="4F4F4F"/>
                </a:solidFill>
                <a:latin typeface="courier new" panose="02070309020205020404" pitchFamily="49" charset="0"/>
              </a:rPr>
              <a:t>settings -&gt; Plugins </a:t>
            </a:r>
            <a:r>
              <a:rPr lang="zh-CN" altLang="en-US" sz="1600" dirty="0">
                <a:solidFill>
                  <a:srgbClr val="4F4F4F"/>
                </a:solidFill>
                <a:latin typeface="courier new" panose="02070309020205020404" pitchFamily="49" charset="0"/>
              </a:rPr>
              <a:t>里面搜索</a:t>
            </a:r>
            <a:r>
              <a:rPr lang="en-US" altLang="zh-CN" sz="1600" dirty="0">
                <a:solidFill>
                  <a:srgbClr val="4F4F4F"/>
                </a:solidFill>
                <a:latin typeface="courier new" panose="02070309020205020404" pitchFamily="49" charset="0"/>
              </a:rPr>
              <a:t>spring boot</a:t>
            </a:r>
            <a:r>
              <a:rPr lang="zh-CN" altLang="en-US" sz="1600" dirty="0">
                <a:solidFill>
                  <a:srgbClr val="4F4F4F"/>
                </a:solidFill>
                <a:latin typeface="courier new" panose="02070309020205020404" pitchFamily="49" charset="0"/>
              </a:rPr>
              <a:t>，勾选上，然后再重启下</a:t>
            </a:r>
            <a:r>
              <a:rPr lang="en-US" altLang="zh-CN" sz="1600" dirty="0">
                <a:solidFill>
                  <a:srgbClr val="4F4F4F"/>
                </a:solidFill>
                <a:latin typeface="courier new" panose="02070309020205020404" pitchFamily="49" charset="0"/>
              </a:rPr>
              <a:t>idea</a:t>
            </a:r>
            <a:r>
              <a:rPr lang="zh-CN" altLang="en-US" sz="1600" dirty="0">
                <a:solidFill>
                  <a:srgbClr val="4F4F4F"/>
                </a:solidFill>
                <a:latin typeface="courier new" panose="02070309020205020404" pitchFamily="49" charset="0"/>
              </a:rPr>
              <a:t>，就可以了。如果</a:t>
            </a:r>
            <a:r>
              <a:rPr lang="en-US" altLang="zh-CN" sz="1600" dirty="0">
                <a:solidFill>
                  <a:srgbClr val="4F4F4F"/>
                </a:solidFill>
                <a:latin typeface="courier new" panose="02070309020205020404" pitchFamily="49" charset="0"/>
              </a:rPr>
              <a:t>Plugins</a:t>
            </a:r>
            <a:r>
              <a:rPr lang="zh-CN" altLang="en-US" sz="1600" dirty="0">
                <a:solidFill>
                  <a:srgbClr val="4F4F4F"/>
                </a:solidFill>
                <a:latin typeface="courier new" panose="02070309020205020404" pitchFamily="49" charset="0"/>
              </a:rPr>
              <a:t>里面没有</a:t>
            </a:r>
            <a:r>
              <a:rPr lang="en-US" altLang="zh-CN" sz="1600" dirty="0">
                <a:solidFill>
                  <a:srgbClr val="4F4F4F"/>
                </a:solidFill>
                <a:latin typeface="courier new" panose="02070309020205020404" pitchFamily="49" charset="0"/>
              </a:rPr>
              <a:t>spring boot</a:t>
            </a:r>
            <a:r>
              <a:rPr lang="zh-CN" altLang="en-US" sz="1600" dirty="0">
                <a:solidFill>
                  <a:srgbClr val="4F4F4F"/>
                </a:solidFill>
                <a:latin typeface="courier new" panose="02070309020205020404" pitchFamily="49" charset="0"/>
              </a:rPr>
              <a:t>的话，先安装下，再勾选</a:t>
            </a:r>
            <a:endParaRPr lang="zh-CN" altLang="en-US" sz="16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24" y="2155087"/>
            <a:ext cx="6940996" cy="281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97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48" y="692696"/>
            <a:ext cx="6735210" cy="634676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5608" y="251356"/>
            <a:ext cx="839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打开</a:t>
            </a:r>
            <a:r>
              <a:rPr lang="en-US" altLang="zh-CN" dirty="0"/>
              <a:t> 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，新建一个项目，选择 </a:t>
            </a:r>
            <a:r>
              <a:rPr lang="en-US" altLang="zh-CN" dirty="0" smtClean="0"/>
              <a:t>“Spring </a:t>
            </a:r>
            <a:r>
              <a:rPr lang="en-US" altLang="zh-CN" dirty="0" err="1" smtClean="0"/>
              <a:t>Initializr</a:t>
            </a:r>
            <a:r>
              <a:rPr lang="en-US" altLang="zh-CN" dirty="0" smtClean="0"/>
              <a:t>” </a:t>
            </a:r>
            <a:r>
              <a:rPr lang="zh-CN" altLang="en-US" dirty="0" smtClean="0"/>
              <a:t>，选择好</a:t>
            </a:r>
            <a:r>
              <a:rPr lang="en-US" altLang="zh-CN" dirty="0" smtClean="0"/>
              <a:t>JDK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使用默认的！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157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182" y="674326"/>
            <a:ext cx="6591194" cy="621105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7376" y="251356"/>
            <a:ext cx="742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 </a:t>
            </a:r>
            <a:r>
              <a:rPr lang="en-US" altLang="zh-CN" dirty="0" smtClean="0"/>
              <a:t>Project Metadata</a:t>
            </a:r>
            <a:r>
              <a:rPr lang="zh-CN" altLang="en-US" dirty="0" smtClean="0"/>
              <a:t>， 按要求填相关的信息，会生成</a:t>
            </a:r>
            <a:r>
              <a:rPr lang="en-US" altLang="zh-CN" dirty="0" smtClean="0"/>
              <a:t>Maven/</a:t>
            </a:r>
            <a:r>
              <a:rPr lang="en-US" altLang="zh-CN" dirty="0" err="1" smtClean="0"/>
              <a:t>Gradle</a:t>
            </a:r>
            <a:r>
              <a:rPr lang="zh-CN" altLang="en-US" dirty="0" smtClean="0"/>
              <a:t>的配置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4871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2286</Words>
  <Application>Microsoft Office PowerPoint</Application>
  <PresentationFormat>A4 纸张(210x297 毫米)</PresentationFormat>
  <Paragraphs>199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Arial Unicode MS</vt:lpstr>
      <vt:lpstr>华康俪金黑W8(P)</vt:lpstr>
      <vt:lpstr>经典繁仿黑</vt:lpstr>
      <vt:lpstr>宋体</vt:lpstr>
      <vt:lpstr>微软雅黑</vt:lpstr>
      <vt:lpstr>专业字体设计服务/WWW.ZTSGC.COM/</vt:lpstr>
      <vt:lpstr>Arial</vt:lpstr>
      <vt:lpstr>Calibri</vt:lpstr>
      <vt:lpstr>courier new</vt:lpstr>
      <vt:lpstr>Impact</vt:lpstr>
      <vt:lpstr>Verdana</vt:lpstr>
      <vt:lpstr>Wingdings</vt:lpstr>
      <vt:lpstr>Office 主题​​</vt:lpstr>
      <vt:lpstr>PowerPoint 演示文稿</vt:lpstr>
      <vt:lpstr>PowerPoint 演示文稿</vt:lpstr>
      <vt:lpstr>PowerPoint 演示文稿</vt:lpstr>
      <vt:lpstr>Spring Boot概述</vt:lpstr>
      <vt:lpstr>Spring Boot特点</vt:lpstr>
      <vt:lpstr>Spring Boot入门</vt:lpstr>
      <vt:lpstr>Hello World案例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</vt:lpstr>
      <vt:lpstr>Spring Boot、Spring、Spring MVC的关系</vt:lpstr>
      <vt:lpstr>Spring Boot 核心注解</vt:lpstr>
      <vt:lpstr>Spring Boot 核心注解</vt:lpstr>
      <vt:lpstr>Spring Boot 核心注解</vt:lpstr>
      <vt:lpstr>读取属性文件的方式（一）</vt:lpstr>
      <vt:lpstr>读取属性文件的方式（二）</vt:lpstr>
      <vt:lpstr>读取属性文件的方式（三）</vt:lpstr>
      <vt:lpstr>PowerPoint 演示文稿</vt:lpstr>
      <vt:lpstr>Spring Boot与Jdbc集成</vt:lpstr>
      <vt:lpstr>PowerPoint 演示文稿</vt:lpstr>
      <vt:lpstr>PowerPoint 演示文稿</vt:lpstr>
      <vt:lpstr>Spring Boot与JDBC集成细节</vt:lpstr>
      <vt:lpstr>Spring Boot与MyBatis集成</vt:lpstr>
      <vt:lpstr>PowerPoint 演示文稿</vt:lpstr>
      <vt:lpstr>PowerPoint 演示文稿</vt:lpstr>
      <vt:lpstr>mybatis以xml方式配置</vt:lpstr>
      <vt:lpstr>PowerPoint 演示文稿</vt:lpstr>
      <vt:lpstr>PowerPoint 演示文稿</vt:lpstr>
      <vt:lpstr>Spring Boot与Data-JPA集成</vt:lpstr>
      <vt:lpstr>PowerPoint 演示文稿</vt:lpstr>
      <vt:lpstr>PowerPoint 演示文稿</vt:lpstr>
      <vt:lpstr>Spring Boot的热部署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叶 加飞</cp:lastModifiedBy>
  <cp:revision>66</cp:revision>
  <dcterms:created xsi:type="dcterms:W3CDTF">2013-06-08T09:03:20Z</dcterms:created>
  <dcterms:modified xsi:type="dcterms:W3CDTF">2019-06-17T09:49:56Z</dcterms:modified>
</cp:coreProperties>
</file>