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1"/>
  </p:notesMasterIdLst>
  <p:sldIdLst>
    <p:sldId id="493" r:id="rId2"/>
    <p:sldId id="589" r:id="rId3"/>
    <p:sldId id="590" r:id="rId4"/>
    <p:sldId id="591" r:id="rId5"/>
    <p:sldId id="551" r:id="rId6"/>
    <p:sldId id="569" r:id="rId7"/>
    <p:sldId id="572" r:id="rId8"/>
    <p:sldId id="570" r:id="rId9"/>
    <p:sldId id="573" r:id="rId10"/>
    <p:sldId id="587" r:id="rId11"/>
    <p:sldId id="600" r:id="rId12"/>
    <p:sldId id="601" r:id="rId13"/>
    <p:sldId id="585" r:id="rId14"/>
    <p:sldId id="577" r:id="rId15"/>
    <p:sldId id="598" r:id="rId16"/>
    <p:sldId id="592" r:id="rId17"/>
    <p:sldId id="571" r:id="rId18"/>
    <p:sldId id="607" r:id="rId19"/>
    <p:sldId id="609" r:id="rId20"/>
    <p:sldId id="610" r:id="rId21"/>
    <p:sldId id="606" r:id="rId22"/>
    <p:sldId id="594" r:id="rId23"/>
    <p:sldId id="595" r:id="rId24"/>
    <p:sldId id="596" r:id="rId25"/>
    <p:sldId id="597" r:id="rId26"/>
    <p:sldId id="603" r:id="rId27"/>
    <p:sldId id="604" r:id="rId28"/>
    <p:sldId id="605" r:id="rId29"/>
    <p:sldId id="608"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800000"/>
    <a:srgbClr val="FF3300"/>
    <a:srgbClr val="660033"/>
    <a:srgbClr val="008080"/>
    <a:srgbClr val="333399"/>
    <a:srgbClr val="663300"/>
    <a:srgbClr val="3333FF"/>
    <a:srgbClr val="D60093"/>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p:cViewPr varScale="1">
        <p:scale>
          <a:sx n="75" d="100"/>
          <a:sy n="75" d="100"/>
        </p:scale>
        <p:origin x="-135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6"/>
    </p:cViewPr>
  </p:sorterViewPr>
  <p:notesViewPr>
    <p:cSldViewPr>
      <p:cViewPr varScale="1">
        <p:scale>
          <a:sx n="57" d="100"/>
          <a:sy n="57" d="100"/>
        </p:scale>
        <p:origin x="-281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2150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BEE280F-A388-4C0E-9CA9-FFFF364C2599}" type="slidenum">
              <a:rPr lang="en-US"/>
              <a:pPr>
                <a:defRPr/>
              </a:pPr>
              <a:t>‹#›</a:t>
            </a:fld>
            <a:endParaRPr lang="en-US"/>
          </a:p>
        </p:txBody>
      </p:sp>
    </p:spTree>
    <p:extLst>
      <p:ext uri="{BB962C8B-B14F-4D97-AF65-F5344CB8AC3E}">
        <p14:creationId xmlns:p14="http://schemas.microsoft.com/office/powerpoint/2010/main" val="15624385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defTabSz="914485">
              <a:defRPr>
                <a:solidFill>
                  <a:schemeClr val="tx1"/>
                </a:solidFill>
                <a:latin typeface="Arial" charset="0"/>
              </a:defRPr>
            </a:lvl1pPr>
            <a:lvl2pPr marL="702756" indent="-270291" defTabSz="914485">
              <a:defRPr>
                <a:solidFill>
                  <a:schemeClr val="tx1"/>
                </a:solidFill>
                <a:latin typeface="Arial" charset="0"/>
              </a:defRPr>
            </a:lvl2pPr>
            <a:lvl3pPr marL="1081164" indent="-216233" defTabSz="914485">
              <a:defRPr>
                <a:solidFill>
                  <a:schemeClr val="tx1"/>
                </a:solidFill>
                <a:latin typeface="Arial" charset="0"/>
              </a:defRPr>
            </a:lvl3pPr>
            <a:lvl4pPr marL="1513629" indent="-216233" defTabSz="914485">
              <a:defRPr>
                <a:solidFill>
                  <a:schemeClr val="tx1"/>
                </a:solidFill>
                <a:latin typeface="Arial" charset="0"/>
              </a:defRPr>
            </a:lvl4pPr>
            <a:lvl5pPr marL="1946095" indent="-216233" defTabSz="914485">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fld id="{16731929-B195-4B79-8BEA-57DA53179232}" type="slidenum">
              <a:rPr lang="en-US" altLang="en-US" smtClean="0"/>
              <a:pPr/>
              <a:t>1</a:t>
            </a:fld>
            <a:endParaRPr lang="en-US" altLang="en-US"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14485">
              <a:defRPr>
                <a:solidFill>
                  <a:schemeClr val="tx1"/>
                </a:solidFill>
                <a:latin typeface="Arial" charset="0"/>
              </a:defRPr>
            </a:lvl1pPr>
            <a:lvl2pPr marL="702756" indent="-270291" defTabSz="914485">
              <a:defRPr>
                <a:solidFill>
                  <a:schemeClr val="tx1"/>
                </a:solidFill>
                <a:latin typeface="Arial" charset="0"/>
              </a:defRPr>
            </a:lvl2pPr>
            <a:lvl3pPr marL="1081164" indent="-216233" defTabSz="914485">
              <a:defRPr>
                <a:solidFill>
                  <a:schemeClr val="tx1"/>
                </a:solidFill>
                <a:latin typeface="Arial" charset="0"/>
              </a:defRPr>
            </a:lvl3pPr>
            <a:lvl4pPr marL="1513629" indent="-216233" defTabSz="914485">
              <a:defRPr>
                <a:solidFill>
                  <a:schemeClr val="tx1"/>
                </a:solidFill>
                <a:latin typeface="Arial" charset="0"/>
              </a:defRPr>
            </a:lvl4pPr>
            <a:lvl5pPr marL="1946095" indent="-216233" defTabSz="914485">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fld id="{8B5F04D6-DA71-4C20-9195-225AAC0F679C}" type="slidenum">
              <a:rPr lang="en-US" altLang="en-US" smtClean="0"/>
              <a:pPr/>
              <a:t>10</a:t>
            </a:fld>
            <a:endParaRPr lang="en-US" altLang="en-US" smtClean="0"/>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xfrm>
            <a:off x="913805" y="4343704"/>
            <a:ext cx="5030391" cy="4113892"/>
          </a:xfrm>
          <a:solidFill>
            <a:srgbClr val="FFFFFF"/>
          </a:solidFill>
          <a:ln>
            <a:solidFill>
              <a:srgbClr val="000000"/>
            </a:solidFill>
            <a:miter lim="800000"/>
            <a:headEnd/>
            <a:tailEnd/>
          </a:ln>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14485">
              <a:defRPr>
                <a:solidFill>
                  <a:schemeClr val="tx1"/>
                </a:solidFill>
                <a:latin typeface="Arial" charset="0"/>
              </a:defRPr>
            </a:lvl1pPr>
            <a:lvl2pPr marL="702756" indent="-270291" defTabSz="914485">
              <a:defRPr>
                <a:solidFill>
                  <a:schemeClr val="tx1"/>
                </a:solidFill>
                <a:latin typeface="Arial" charset="0"/>
              </a:defRPr>
            </a:lvl2pPr>
            <a:lvl3pPr marL="1081164" indent="-216233" defTabSz="914485">
              <a:defRPr>
                <a:solidFill>
                  <a:schemeClr val="tx1"/>
                </a:solidFill>
                <a:latin typeface="Arial" charset="0"/>
              </a:defRPr>
            </a:lvl3pPr>
            <a:lvl4pPr marL="1513629" indent="-216233" defTabSz="914485">
              <a:defRPr>
                <a:solidFill>
                  <a:schemeClr val="tx1"/>
                </a:solidFill>
                <a:latin typeface="Arial" charset="0"/>
              </a:defRPr>
            </a:lvl4pPr>
            <a:lvl5pPr marL="1946095" indent="-216233" defTabSz="914485">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fld id="{8B5F04D6-DA71-4C20-9195-225AAC0F679C}" type="slidenum">
              <a:rPr lang="en-US" altLang="en-US" smtClean="0"/>
              <a:pPr/>
              <a:t>11</a:t>
            </a:fld>
            <a:endParaRPr lang="en-US" altLang="en-US" smtClean="0"/>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xfrm>
            <a:off x="913805" y="4343704"/>
            <a:ext cx="5030391" cy="4113892"/>
          </a:xfrm>
          <a:solidFill>
            <a:srgbClr val="FFFFFF"/>
          </a:solidFill>
          <a:ln>
            <a:solidFill>
              <a:srgbClr val="000000"/>
            </a:solidFill>
            <a:miter lim="800000"/>
            <a:headEnd/>
            <a:tailEnd/>
          </a:ln>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14485">
              <a:defRPr>
                <a:solidFill>
                  <a:schemeClr val="tx1"/>
                </a:solidFill>
                <a:latin typeface="Arial" charset="0"/>
              </a:defRPr>
            </a:lvl1pPr>
            <a:lvl2pPr marL="702756" indent="-270291" defTabSz="914485">
              <a:defRPr>
                <a:solidFill>
                  <a:schemeClr val="tx1"/>
                </a:solidFill>
                <a:latin typeface="Arial" charset="0"/>
              </a:defRPr>
            </a:lvl2pPr>
            <a:lvl3pPr marL="1081164" indent="-216233" defTabSz="914485">
              <a:defRPr>
                <a:solidFill>
                  <a:schemeClr val="tx1"/>
                </a:solidFill>
                <a:latin typeface="Arial" charset="0"/>
              </a:defRPr>
            </a:lvl3pPr>
            <a:lvl4pPr marL="1513629" indent="-216233" defTabSz="914485">
              <a:defRPr>
                <a:solidFill>
                  <a:schemeClr val="tx1"/>
                </a:solidFill>
                <a:latin typeface="Arial" charset="0"/>
              </a:defRPr>
            </a:lvl4pPr>
            <a:lvl5pPr marL="1946095" indent="-216233" defTabSz="914485">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fld id="{8B5F04D6-DA71-4C20-9195-225AAC0F679C}" type="slidenum">
              <a:rPr lang="en-US" altLang="en-US" smtClean="0"/>
              <a:pPr/>
              <a:t>12</a:t>
            </a:fld>
            <a:endParaRPr lang="en-US" altLang="en-US" smtClean="0"/>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xfrm>
            <a:off x="913805" y="4343704"/>
            <a:ext cx="5030391" cy="4113892"/>
          </a:xfrm>
          <a:solidFill>
            <a:srgbClr val="FFFFFF"/>
          </a:solidFill>
          <a:ln>
            <a:solidFill>
              <a:srgbClr val="000000"/>
            </a:solidFill>
            <a:miter lim="800000"/>
            <a:headEnd/>
            <a:tailEnd/>
          </a:ln>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14485">
              <a:defRPr>
                <a:solidFill>
                  <a:schemeClr val="tx1"/>
                </a:solidFill>
                <a:latin typeface="Arial" charset="0"/>
              </a:defRPr>
            </a:lvl1pPr>
            <a:lvl2pPr marL="702756" indent="-270291" defTabSz="914485">
              <a:defRPr>
                <a:solidFill>
                  <a:schemeClr val="tx1"/>
                </a:solidFill>
                <a:latin typeface="Arial" charset="0"/>
              </a:defRPr>
            </a:lvl2pPr>
            <a:lvl3pPr marL="1081164" indent="-216233" defTabSz="914485">
              <a:defRPr>
                <a:solidFill>
                  <a:schemeClr val="tx1"/>
                </a:solidFill>
                <a:latin typeface="Arial" charset="0"/>
              </a:defRPr>
            </a:lvl3pPr>
            <a:lvl4pPr marL="1513629" indent="-216233" defTabSz="914485">
              <a:defRPr>
                <a:solidFill>
                  <a:schemeClr val="tx1"/>
                </a:solidFill>
                <a:latin typeface="Arial" charset="0"/>
              </a:defRPr>
            </a:lvl4pPr>
            <a:lvl5pPr marL="1946095" indent="-216233" defTabSz="914485">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fld id="{8B5F04D6-DA71-4C20-9195-225AAC0F679C}" type="slidenum">
              <a:rPr lang="en-US" altLang="en-US" smtClean="0"/>
              <a:pPr/>
              <a:t>13</a:t>
            </a:fld>
            <a:endParaRPr lang="en-US" altLang="en-US" smtClean="0"/>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xfrm>
            <a:off x="913805" y="4343704"/>
            <a:ext cx="5030391" cy="4113892"/>
          </a:xfrm>
          <a:solidFill>
            <a:srgbClr val="FFFFFF"/>
          </a:solidFill>
          <a:ln>
            <a:solidFill>
              <a:srgbClr val="000000"/>
            </a:solidFill>
            <a:miter lim="800000"/>
            <a:headEnd/>
            <a:tailEnd/>
          </a:ln>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14485">
              <a:defRPr>
                <a:solidFill>
                  <a:schemeClr val="tx1"/>
                </a:solidFill>
                <a:latin typeface="Arial" charset="0"/>
              </a:defRPr>
            </a:lvl1pPr>
            <a:lvl2pPr marL="702756" indent="-270291" defTabSz="914485">
              <a:defRPr>
                <a:solidFill>
                  <a:schemeClr val="tx1"/>
                </a:solidFill>
                <a:latin typeface="Arial" charset="0"/>
              </a:defRPr>
            </a:lvl2pPr>
            <a:lvl3pPr marL="1081164" indent="-216233" defTabSz="914485">
              <a:defRPr>
                <a:solidFill>
                  <a:schemeClr val="tx1"/>
                </a:solidFill>
                <a:latin typeface="Arial" charset="0"/>
              </a:defRPr>
            </a:lvl3pPr>
            <a:lvl4pPr marL="1513629" indent="-216233" defTabSz="914485">
              <a:defRPr>
                <a:solidFill>
                  <a:schemeClr val="tx1"/>
                </a:solidFill>
                <a:latin typeface="Arial" charset="0"/>
              </a:defRPr>
            </a:lvl4pPr>
            <a:lvl5pPr marL="1946095" indent="-216233" defTabSz="914485">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fld id="{8B5F04D6-DA71-4C20-9195-225AAC0F679C}" type="slidenum">
              <a:rPr lang="en-US" altLang="en-US" smtClean="0"/>
              <a:pPr/>
              <a:t>14</a:t>
            </a:fld>
            <a:endParaRPr lang="en-US" altLang="en-US" smtClean="0"/>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xfrm>
            <a:off x="913805" y="4343704"/>
            <a:ext cx="5030391" cy="4113892"/>
          </a:xfrm>
          <a:solidFill>
            <a:srgbClr val="FFFFFF"/>
          </a:solidFill>
          <a:ln>
            <a:solidFill>
              <a:srgbClr val="000000"/>
            </a:solidFill>
            <a:miter lim="800000"/>
            <a:headEnd/>
            <a:tailEnd/>
          </a:ln>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14485">
              <a:defRPr>
                <a:solidFill>
                  <a:schemeClr val="tx1"/>
                </a:solidFill>
                <a:latin typeface="Arial" charset="0"/>
              </a:defRPr>
            </a:lvl1pPr>
            <a:lvl2pPr marL="702756" indent="-270291" defTabSz="914485">
              <a:defRPr>
                <a:solidFill>
                  <a:schemeClr val="tx1"/>
                </a:solidFill>
                <a:latin typeface="Arial" charset="0"/>
              </a:defRPr>
            </a:lvl2pPr>
            <a:lvl3pPr marL="1081164" indent="-216233" defTabSz="914485">
              <a:defRPr>
                <a:solidFill>
                  <a:schemeClr val="tx1"/>
                </a:solidFill>
                <a:latin typeface="Arial" charset="0"/>
              </a:defRPr>
            </a:lvl3pPr>
            <a:lvl4pPr marL="1513629" indent="-216233" defTabSz="914485">
              <a:defRPr>
                <a:solidFill>
                  <a:schemeClr val="tx1"/>
                </a:solidFill>
                <a:latin typeface="Arial" charset="0"/>
              </a:defRPr>
            </a:lvl4pPr>
            <a:lvl5pPr marL="1946095" indent="-216233" defTabSz="914485">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fld id="{8B5F04D6-DA71-4C20-9195-225AAC0F679C}" type="slidenum">
              <a:rPr lang="en-US" altLang="en-US" smtClean="0"/>
              <a:pPr/>
              <a:t>15</a:t>
            </a:fld>
            <a:endParaRPr lang="en-US" altLang="en-US" smtClean="0"/>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xfrm>
            <a:off x="913805" y="4343704"/>
            <a:ext cx="5030391" cy="4113892"/>
          </a:xfrm>
          <a:solidFill>
            <a:srgbClr val="FFFFFF"/>
          </a:solidFill>
          <a:ln>
            <a:solidFill>
              <a:srgbClr val="000000"/>
            </a:solidFill>
            <a:miter lim="800000"/>
            <a:headEnd/>
            <a:tailEnd/>
          </a:ln>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14485">
              <a:defRPr>
                <a:solidFill>
                  <a:schemeClr val="tx1"/>
                </a:solidFill>
                <a:latin typeface="Arial" charset="0"/>
              </a:defRPr>
            </a:lvl1pPr>
            <a:lvl2pPr marL="702756" indent="-270291" defTabSz="914485">
              <a:defRPr>
                <a:solidFill>
                  <a:schemeClr val="tx1"/>
                </a:solidFill>
                <a:latin typeface="Arial" charset="0"/>
              </a:defRPr>
            </a:lvl2pPr>
            <a:lvl3pPr marL="1081164" indent="-216233" defTabSz="914485">
              <a:defRPr>
                <a:solidFill>
                  <a:schemeClr val="tx1"/>
                </a:solidFill>
                <a:latin typeface="Arial" charset="0"/>
              </a:defRPr>
            </a:lvl3pPr>
            <a:lvl4pPr marL="1513629" indent="-216233" defTabSz="914485">
              <a:defRPr>
                <a:solidFill>
                  <a:schemeClr val="tx1"/>
                </a:solidFill>
                <a:latin typeface="Arial" charset="0"/>
              </a:defRPr>
            </a:lvl4pPr>
            <a:lvl5pPr marL="1946095" indent="-216233" defTabSz="914485">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fld id="{8B5F04D6-DA71-4C20-9195-225AAC0F679C}" type="slidenum">
              <a:rPr lang="en-US" altLang="en-US" smtClean="0"/>
              <a:pPr/>
              <a:t>16</a:t>
            </a:fld>
            <a:endParaRPr lang="en-US" altLang="en-US" smtClean="0"/>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xfrm>
            <a:off x="913805" y="4343704"/>
            <a:ext cx="5030391" cy="4113892"/>
          </a:xfrm>
          <a:solidFill>
            <a:srgbClr val="FFFFFF"/>
          </a:solidFill>
          <a:ln>
            <a:solidFill>
              <a:srgbClr val="000000"/>
            </a:solidFill>
            <a:miter lim="800000"/>
            <a:headEnd/>
            <a:tailEnd/>
          </a:ln>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14485">
              <a:defRPr>
                <a:solidFill>
                  <a:schemeClr val="tx1"/>
                </a:solidFill>
                <a:latin typeface="Arial" charset="0"/>
              </a:defRPr>
            </a:lvl1pPr>
            <a:lvl2pPr marL="702756" indent="-270291" defTabSz="914485">
              <a:defRPr>
                <a:solidFill>
                  <a:schemeClr val="tx1"/>
                </a:solidFill>
                <a:latin typeface="Arial" charset="0"/>
              </a:defRPr>
            </a:lvl2pPr>
            <a:lvl3pPr marL="1081164" indent="-216233" defTabSz="914485">
              <a:defRPr>
                <a:solidFill>
                  <a:schemeClr val="tx1"/>
                </a:solidFill>
                <a:latin typeface="Arial" charset="0"/>
              </a:defRPr>
            </a:lvl3pPr>
            <a:lvl4pPr marL="1513629" indent="-216233" defTabSz="914485">
              <a:defRPr>
                <a:solidFill>
                  <a:schemeClr val="tx1"/>
                </a:solidFill>
                <a:latin typeface="Arial" charset="0"/>
              </a:defRPr>
            </a:lvl4pPr>
            <a:lvl5pPr marL="1946095" indent="-216233" defTabSz="914485">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fld id="{8B5F04D6-DA71-4C20-9195-225AAC0F679C}" type="slidenum">
              <a:rPr lang="en-US" altLang="en-US" smtClean="0"/>
              <a:pPr/>
              <a:t>17</a:t>
            </a:fld>
            <a:endParaRPr lang="en-US" altLang="en-US" smtClean="0"/>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xfrm>
            <a:off x="913805" y="4343704"/>
            <a:ext cx="5030391" cy="4113892"/>
          </a:xfrm>
          <a:solidFill>
            <a:srgbClr val="FFFFFF"/>
          </a:solidFill>
          <a:ln>
            <a:solidFill>
              <a:srgbClr val="000000"/>
            </a:solidFill>
            <a:miter lim="800000"/>
            <a:headEnd/>
            <a:tailEnd/>
          </a:ln>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14485">
              <a:defRPr>
                <a:solidFill>
                  <a:schemeClr val="tx1"/>
                </a:solidFill>
                <a:latin typeface="Arial" charset="0"/>
              </a:defRPr>
            </a:lvl1pPr>
            <a:lvl2pPr marL="702756" indent="-270291" defTabSz="914485">
              <a:defRPr>
                <a:solidFill>
                  <a:schemeClr val="tx1"/>
                </a:solidFill>
                <a:latin typeface="Arial" charset="0"/>
              </a:defRPr>
            </a:lvl2pPr>
            <a:lvl3pPr marL="1081164" indent="-216233" defTabSz="914485">
              <a:defRPr>
                <a:solidFill>
                  <a:schemeClr val="tx1"/>
                </a:solidFill>
                <a:latin typeface="Arial" charset="0"/>
              </a:defRPr>
            </a:lvl3pPr>
            <a:lvl4pPr marL="1513629" indent="-216233" defTabSz="914485">
              <a:defRPr>
                <a:solidFill>
                  <a:schemeClr val="tx1"/>
                </a:solidFill>
                <a:latin typeface="Arial" charset="0"/>
              </a:defRPr>
            </a:lvl4pPr>
            <a:lvl5pPr marL="1946095" indent="-216233" defTabSz="914485">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fld id="{8B5F04D6-DA71-4C20-9195-225AAC0F679C}" type="slidenum">
              <a:rPr lang="en-US" altLang="en-US" smtClean="0"/>
              <a:pPr/>
              <a:t>18</a:t>
            </a:fld>
            <a:endParaRPr lang="en-US" altLang="en-US" smtClean="0"/>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xfrm>
            <a:off x="913805" y="4343704"/>
            <a:ext cx="5030391" cy="4113892"/>
          </a:xfrm>
          <a:solidFill>
            <a:srgbClr val="FFFFFF"/>
          </a:solidFill>
          <a:ln>
            <a:solidFill>
              <a:srgbClr val="000000"/>
            </a:solidFill>
            <a:miter lim="800000"/>
            <a:headEnd/>
            <a:tailEnd/>
          </a:ln>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14485">
              <a:defRPr>
                <a:solidFill>
                  <a:schemeClr val="tx1"/>
                </a:solidFill>
                <a:latin typeface="Arial" charset="0"/>
              </a:defRPr>
            </a:lvl1pPr>
            <a:lvl2pPr marL="702756" indent="-270291" defTabSz="914485">
              <a:defRPr>
                <a:solidFill>
                  <a:schemeClr val="tx1"/>
                </a:solidFill>
                <a:latin typeface="Arial" charset="0"/>
              </a:defRPr>
            </a:lvl2pPr>
            <a:lvl3pPr marL="1081164" indent="-216233" defTabSz="914485">
              <a:defRPr>
                <a:solidFill>
                  <a:schemeClr val="tx1"/>
                </a:solidFill>
                <a:latin typeface="Arial" charset="0"/>
              </a:defRPr>
            </a:lvl3pPr>
            <a:lvl4pPr marL="1513629" indent="-216233" defTabSz="914485">
              <a:defRPr>
                <a:solidFill>
                  <a:schemeClr val="tx1"/>
                </a:solidFill>
                <a:latin typeface="Arial" charset="0"/>
              </a:defRPr>
            </a:lvl4pPr>
            <a:lvl5pPr marL="1946095" indent="-216233" defTabSz="914485">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fld id="{8B5F04D6-DA71-4C20-9195-225AAC0F679C}" type="slidenum">
              <a:rPr lang="en-US" altLang="en-US" smtClean="0"/>
              <a:pPr/>
              <a:t>19</a:t>
            </a:fld>
            <a:endParaRPr lang="en-US" altLang="en-US" smtClean="0"/>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xfrm>
            <a:off x="913805" y="4343704"/>
            <a:ext cx="5030391" cy="4113892"/>
          </a:xfrm>
          <a:solidFill>
            <a:srgbClr val="FFFFFF"/>
          </a:solidFill>
          <a:ln>
            <a:solidFill>
              <a:srgbClr val="000000"/>
            </a:solidFill>
            <a:miter lim="800000"/>
            <a:headEnd/>
            <a:tailEnd/>
          </a:ln>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14485">
              <a:defRPr>
                <a:solidFill>
                  <a:schemeClr val="tx1"/>
                </a:solidFill>
                <a:latin typeface="Arial" charset="0"/>
              </a:defRPr>
            </a:lvl1pPr>
            <a:lvl2pPr marL="702756" indent="-270291" defTabSz="914485">
              <a:defRPr>
                <a:solidFill>
                  <a:schemeClr val="tx1"/>
                </a:solidFill>
                <a:latin typeface="Arial" charset="0"/>
              </a:defRPr>
            </a:lvl2pPr>
            <a:lvl3pPr marL="1081164" indent="-216233" defTabSz="914485">
              <a:defRPr>
                <a:solidFill>
                  <a:schemeClr val="tx1"/>
                </a:solidFill>
                <a:latin typeface="Arial" charset="0"/>
              </a:defRPr>
            </a:lvl3pPr>
            <a:lvl4pPr marL="1513629" indent="-216233" defTabSz="914485">
              <a:defRPr>
                <a:solidFill>
                  <a:schemeClr val="tx1"/>
                </a:solidFill>
                <a:latin typeface="Arial" charset="0"/>
              </a:defRPr>
            </a:lvl4pPr>
            <a:lvl5pPr marL="1946095" indent="-216233" defTabSz="914485">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fld id="{8B5F04D6-DA71-4C20-9195-225AAC0F679C}" type="slidenum">
              <a:rPr lang="en-US" altLang="en-US" smtClean="0"/>
              <a:pPr/>
              <a:t>2</a:t>
            </a:fld>
            <a:endParaRPr lang="en-US" altLang="en-US" smtClean="0"/>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xfrm>
            <a:off x="913805" y="4343704"/>
            <a:ext cx="5030391" cy="4113892"/>
          </a:xfrm>
          <a:solidFill>
            <a:srgbClr val="FFFFFF"/>
          </a:solidFill>
          <a:ln>
            <a:solidFill>
              <a:srgbClr val="000000"/>
            </a:solidFill>
            <a:miter lim="800000"/>
            <a:headEnd/>
            <a:tailEnd/>
          </a:ln>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14485">
              <a:defRPr>
                <a:solidFill>
                  <a:schemeClr val="tx1"/>
                </a:solidFill>
                <a:latin typeface="Arial" charset="0"/>
              </a:defRPr>
            </a:lvl1pPr>
            <a:lvl2pPr marL="702756" indent="-270291" defTabSz="914485">
              <a:defRPr>
                <a:solidFill>
                  <a:schemeClr val="tx1"/>
                </a:solidFill>
                <a:latin typeface="Arial" charset="0"/>
              </a:defRPr>
            </a:lvl2pPr>
            <a:lvl3pPr marL="1081164" indent="-216233" defTabSz="914485">
              <a:defRPr>
                <a:solidFill>
                  <a:schemeClr val="tx1"/>
                </a:solidFill>
                <a:latin typeface="Arial" charset="0"/>
              </a:defRPr>
            </a:lvl3pPr>
            <a:lvl4pPr marL="1513629" indent="-216233" defTabSz="914485">
              <a:defRPr>
                <a:solidFill>
                  <a:schemeClr val="tx1"/>
                </a:solidFill>
                <a:latin typeface="Arial" charset="0"/>
              </a:defRPr>
            </a:lvl4pPr>
            <a:lvl5pPr marL="1946095" indent="-216233" defTabSz="914485">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fld id="{8B5F04D6-DA71-4C20-9195-225AAC0F679C}" type="slidenum">
              <a:rPr lang="en-US" altLang="en-US" smtClean="0"/>
              <a:pPr/>
              <a:t>20</a:t>
            </a:fld>
            <a:endParaRPr lang="en-US" altLang="en-US" smtClean="0"/>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xfrm>
            <a:off x="913805" y="4343704"/>
            <a:ext cx="5030391" cy="4113892"/>
          </a:xfrm>
          <a:solidFill>
            <a:srgbClr val="FFFFFF"/>
          </a:solidFill>
          <a:ln>
            <a:solidFill>
              <a:srgbClr val="000000"/>
            </a:solidFill>
            <a:miter lim="800000"/>
            <a:headEnd/>
            <a:tailEnd/>
          </a:ln>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14485">
              <a:defRPr>
                <a:solidFill>
                  <a:schemeClr val="tx1"/>
                </a:solidFill>
                <a:latin typeface="Arial" charset="0"/>
              </a:defRPr>
            </a:lvl1pPr>
            <a:lvl2pPr marL="702756" indent="-270291" defTabSz="914485">
              <a:defRPr>
                <a:solidFill>
                  <a:schemeClr val="tx1"/>
                </a:solidFill>
                <a:latin typeface="Arial" charset="0"/>
              </a:defRPr>
            </a:lvl2pPr>
            <a:lvl3pPr marL="1081164" indent="-216233" defTabSz="914485">
              <a:defRPr>
                <a:solidFill>
                  <a:schemeClr val="tx1"/>
                </a:solidFill>
                <a:latin typeface="Arial" charset="0"/>
              </a:defRPr>
            </a:lvl3pPr>
            <a:lvl4pPr marL="1513629" indent="-216233" defTabSz="914485">
              <a:defRPr>
                <a:solidFill>
                  <a:schemeClr val="tx1"/>
                </a:solidFill>
                <a:latin typeface="Arial" charset="0"/>
              </a:defRPr>
            </a:lvl4pPr>
            <a:lvl5pPr marL="1946095" indent="-216233" defTabSz="914485">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fld id="{8B5F04D6-DA71-4C20-9195-225AAC0F679C}" type="slidenum">
              <a:rPr lang="en-US" altLang="en-US" smtClean="0"/>
              <a:pPr/>
              <a:t>21</a:t>
            </a:fld>
            <a:endParaRPr lang="en-US" altLang="en-US" smtClean="0"/>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xfrm>
            <a:off x="913805" y="4343704"/>
            <a:ext cx="5030391" cy="4113892"/>
          </a:xfrm>
          <a:solidFill>
            <a:srgbClr val="FFFFFF"/>
          </a:solidFill>
          <a:ln>
            <a:solidFill>
              <a:srgbClr val="000000"/>
            </a:solidFill>
            <a:miter lim="800000"/>
            <a:headEnd/>
            <a:tailEnd/>
          </a:ln>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14485">
              <a:defRPr>
                <a:solidFill>
                  <a:schemeClr val="tx1"/>
                </a:solidFill>
                <a:latin typeface="Arial" charset="0"/>
              </a:defRPr>
            </a:lvl1pPr>
            <a:lvl2pPr marL="702756" indent="-270291" defTabSz="914485">
              <a:defRPr>
                <a:solidFill>
                  <a:schemeClr val="tx1"/>
                </a:solidFill>
                <a:latin typeface="Arial" charset="0"/>
              </a:defRPr>
            </a:lvl2pPr>
            <a:lvl3pPr marL="1081164" indent="-216233" defTabSz="914485">
              <a:defRPr>
                <a:solidFill>
                  <a:schemeClr val="tx1"/>
                </a:solidFill>
                <a:latin typeface="Arial" charset="0"/>
              </a:defRPr>
            </a:lvl3pPr>
            <a:lvl4pPr marL="1513629" indent="-216233" defTabSz="914485">
              <a:defRPr>
                <a:solidFill>
                  <a:schemeClr val="tx1"/>
                </a:solidFill>
                <a:latin typeface="Arial" charset="0"/>
              </a:defRPr>
            </a:lvl4pPr>
            <a:lvl5pPr marL="1946095" indent="-216233" defTabSz="914485">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fld id="{8B5F04D6-DA71-4C20-9195-225AAC0F679C}" type="slidenum">
              <a:rPr lang="en-US" altLang="en-US" smtClean="0"/>
              <a:pPr/>
              <a:t>22</a:t>
            </a:fld>
            <a:endParaRPr lang="en-US" altLang="en-US" smtClean="0"/>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xfrm>
            <a:off x="913805" y="4343704"/>
            <a:ext cx="5030391" cy="4113892"/>
          </a:xfrm>
          <a:solidFill>
            <a:srgbClr val="FFFFFF"/>
          </a:solidFill>
          <a:ln>
            <a:solidFill>
              <a:srgbClr val="000000"/>
            </a:solidFill>
            <a:miter lim="800000"/>
            <a:headEnd/>
            <a:tailEnd/>
          </a:ln>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14485">
              <a:defRPr>
                <a:solidFill>
                  <a:schemeClr val="tx1"/>
                </a:solidFill>
                <a:latin typeface="Arial" charset="0"/>
              </a:defRPr>
            </a:lvl1pPr>
            <a:lvl2pPr marL="702756" indent="-270291" defTabSz="914485">
              <a:defRPr>
                <a:solidFill>
                  <a:schemeClr val="tx1"/>
                </a:solidFill>
                <a:latin typeface="Arial" charset="0"/>
              </a:defRPr>
            </a:lvl2pPr>
            <a:lvl3pPr marL="1081164" indent="-216233" defTabSz="914485">
              <a:defRPr>
                <a:solidFill>
                  <a:schemeClr val="tx1"/>
                </a:solidFill>
                <a:latin typeface="Arial" charset="0"/>
              </a:defRPr>
            </a:lvl3pPr>
            <a:lvl4pPr marL="1513629" indent="-216233" defTabSz="914485">
              <a:defRPr>
                <a:solidFill>
                  <a:schemeClr val="tx1"/>
                </a:solidFill>
                <a:latin typeface="Arial" charset="0"/>
              </a:defRPr>
            </a:lvl4pPr>
            <a:lvl5pPr marL="1946095" indent="-216233" defTabSz="914485">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fld id="{8B5F04D6-DA71-4C20-9195-225AAC0F679C}" type="slidenum">
              <a:rPr lang="en-US" altLang="en-US" smtClean="0"/>
              <a:pPr/>
              <a:t>23</a:t>
            </a:fld>
            <a:endParaRPr lang="en-US" altLang="en-US" smtClean="0"/>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xfrm>
            <a:off x="913805" y="4343704"/>
            <a:ext cx="5030391" cy="4113892"/>
          </a:xfrm>
          <a:solidFill>
            <a:srgbClr val="FFFFFF"/>
          </a:solidFill>
          <a:ln>
            <a:solidFill>
              <a:srgbClr val="000000"/>
            </a:solidFill>
            <a:miter lim="800000"/>
            <a:headEnd/>
            <a:tailEnd/>
          </a:ln>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14485">
              <a:defRPr>
                <a:solidFill>
                  <a:schemeClr val="tx1"/>
                </a:solidFill>
                <a:latin typeface="Arial" charset="0"/>
              </a:defRPr>
            </a:lvl1pPr>
            <a:lvl2pPr marL="702756" indent="-270291" defTabSz="914485">
              <a:defRPr>
                <a:solidFill>
                  <a:schemeClr val="tx1"/>
                </a:solidFill>
                <a:latin typeface="Arial" charset="0"/>
              </a:defRPr>
            </a:lvl2pPr>
            <a:lvl3pPr marL="1081164" indent="-216233" defTabSz="914485">
              <a:defRPr>
                <a:solidFill>
                  <a:schemeClr val="tx1"/>
                </a:solidFill>
                <a:latin typeface="Arial" charset="0"/>
              </a:defRPr>
            </a:lvl3pPr>
            <a:lvl4pPr marL="1513629" indent="-216233" defTabSz="914485">
              <a:defRPr>
                <a:solidFill>
                  <a:schemeClr val="tx1"/>
                </a:solidFill>
                <a:latin typeface="Arial" charset="0"/>
              </a:defRPr>
            </a:lvl4pPr>
            <a:lvl5pPr marL="1946095" indent="-216233" defTabSz="914485">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fld id="{8B5F04D6-DA71-4C20-9195-225AAC0F679C}" type="slidenum">
              <a:rPr lang="en-US" altLang="en-US" smtClean="0"/>
              <a:pPr/>
              <a:t>24</a:t>
            </a:fld>
            <a:endParaRPr lang="en-US" altLang="en-US" smtClean="0"/>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xfrm>
            <a:off x="913805" y="4343704"/>
            <a:ext cx="5030391" cy="4113892"/>
          </a:xfrm>
          <a:solidFill>
            <a:srgbClr val="FFFFFF"/>
          </a:solidFill>
          <a:ln>
            <a:solidFill>
              <a:srgbClr val="000000"/>
            </a:solidFill>
            <a:miter lim="800000"/>
            <a:headEnd/>
            <a:tailEnd/>
          </a:ln>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14485">
              <a:defRPr>
                <a:solidFill>
                  <a:schemeClr val="tx1"/>
                </a:solidFill>
                <a:latin typeface="Arial" charset="0"/>
              </a:defRPr>
            </a:lvl1pPr>
            <a:lvl2pPr marL="702756" indent="-270291" defTabSz="914485">
              <a:defRPr>
                <a:solidFill>
                  <a:schemeClr val="tx1"/>
                </a:solidFill>
                <a:latin typeface="Arial" charset="0"/>
              </a:defRPr>
            </a:lvl2pPr>
            <a:lvl3pPr marL="1081164" indent="-216233" defTabSz="914485">
              <a:defRPr>
                <a:solidFill>
                  <a:schemeClr val="tx1"/>
                </a:solidFill>
                <a:latin typeface="Arial" charset="0"/>
              </a:defRPr>
            </a:lvl3pPr>
            <a:lvl4pPr marL="1513629" indent="-216233" defTabSz="914485">
              <a:defRPr>
                <a:solidFill>
                  <a:schemeClr val="tx1"/>
                </a:solidFill>
                <a:latin typeface="Arial" charset="0"/>
              </a:defRPr>
            </a:lvl4pPr>
            <a:lvl5pPr marL="1946095" indent="-216233" defTabSz="914485">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fld id="{8B5F04D6-DA71-4C20-9195-225AAC0F679C}" type="slidenum">
              <a:rPr lang="en-US" altLang="en-US" smtClean="0"/>
              <a:pPr/>
              <a:t>25</a:t>
            </a:fld>
            <a:endParaRPr lang="en-US" altLang="en-US" smtClean="0"/>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xfrm>
            <a:off x="913805" y="4343704"/>
            <a:ext cx="5030391" cy="4113892"/>
          </a:xfrm>
          <a:solidFill>
            <a:srgbClr val="FFFFFF"/>
          </a:solidFill>
          <a:ln>
            <a:solidFill>
              <a:srgbClr val="000000"/>
            </a:solidFill>
            <a:miter lim="800000"/>
            <a:headEnd/>
            <a:tailEnd/>
          </a:ln>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14485">
              <a:defRPr>
                <a:solidFill>
                  <a:schemeClr val="tx1"/>
                </a:solidFill>
                <a:latin typeface="Arial" charset="0"/>
              </a:defRPr>
            </a:lvl1pPr>
            <a:lvl2pPr marL="702756" indent="-270291" defTabSz="914485">
              <a:defRPr>
                <a:solidFill>
                  <a:schemeClr val="tx1"/>
                </a:solidFill>
                <a:latin typeface="Arial" charset="0"/>
              </a:defRPr>
            </a:lvl2pPr>
            <a:lvl3pPr marL="1081164" indent="-216233" defTabSz="914485">
              <a:defRPr>
                <a:solidFill>
                  <a:schemeClr val="tx1"/>
                </a:solidFill>
                <a:latin typeface="Arial" charset="0"/>
              </a:defRPr>
            </a:lvl3pPr>
            <a:lvl4pPr marL="1513629" indent="-216233" defTabSz="914485">
              <a:defRPr>
                <a:solidFill>
                  <a:schemeClr val="tx1"/>
                </a:solidFill>
                <a:latin typeface="Arial" charset="0"/>
              </a:defRPr>
            </a:lvl4pPr>
            <a:lvl5pPr marL="1946095" indent="-216233" defTabSz="914485">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fld id="{8B5F04D6-DA71-4C20-9195-225AAC0F679C}" type="slidenum">
              <a:rPr lang="en-US" altLang="en-US" smtClean="0"/>
              <a:pPr/>
              <a:t>26</a:t>
            </a:fld>
            <a:endParaRPr lang="en-US" altLang="en-US" smtClean="0"/>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xfrm>
            <a:off x="913805" y="4343704"/>
            <a:ext cx="5030391" cy="4113892"/>
          </a:xfrm>
          <a:solidFill>
            <a:srgbClr val="FFFFFF"/>
          </a:solidFill>
          <a:ln>
            <a:solidFill>
              <a:srgbClr val="000000"/>
            </a:solidFill>
            <a:miter lim="800000"/>
            <a:headEnd/>
            <a:tailEnd/>
          </a:ln>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14485">
              <a:defRPr>
                <a:solidFill>
                  <a:schemeClr val="tx1"/>
                </a:solidFill>
                <a:latin typeface="Arial" charset="0"/>
              </a:defRPr>
            </a:lvl1pPr>
            <a:lvl2pPr marL="702756" indent="-270291" defTabSz="914485">
              <a:defRPr>
                <a:solidFill>
                  <a:schemeClr val="tx1"/>
                </a:solidFill>
                <a:latin typeface="Arial" charset="0"/>
              </a:defRPr>
            </a:lvl2pPr>
            <a:lvl3pPr marL="1081164" indent="-216233" defTabSz="914485">
              <a:defRPr>
                <a:solidFill>
                  <a:schemeClr val="tx1"/>
                </a:solidFill>
                <a:latin typeface="Arial" charset="0"/>
              </a:defRPr>
            </a:lvl3pPr>
            <a:lvl4pPr marL="1513629" indent="-216233" defTabSz="914485">
              <a:defRPr>
                <a:solidFill>
                  <a:schemeClr val="tx1"/>
                </a:solidFill>
                <a:latin typeface="Arial" charset="0"/>
              </a:defRPr>
            </a:lvl4pPr>
            <a:lvl5pPr marL="1946095" indent="-216233" defTabSz="914485">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fld id="{8B5F04D6-DA71-4C20-9195-225AAC0F679C}" type="slidenum">
              <a:rPr lang="en-US" altLang="en-US" smtClean="0"/>
              <a:pPr/>
              <a:t>27</a:t>
            </a:fld>
            <a:endParaRPr lang="en-US" altLang="en-US" smtClean="0"/>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xfrm>
            <a:off x="913805" y="4343704"/>
            <a:ext cx="5030391" cy="4113892"/>
          </a:xfrm>
          <a:solidFill>
            <a:srgbClr val="FFFFFF"/>
          </a:solidFill>
          <a:ln>
            <a:solidFill>
              <a:srgbClr val="000000"/>
            </a:solidFill>
            <a:miter lim="800000"/>
            <a:headEnd/>
            <a:tailEnd/>
          </a:ln>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14485">
              <a:defRPr>
                <a:solidFill>
                  <a:schemeClr val="tx1"/>
                </a:solidFill>
                <a:latin typeface="Arial" charset="0"/>
              </a:defRPr>
            </a:lvl1pPr>
            <a:lvl2pPr marL="702756" indent="-270291" defTabSz="914485">
              <a:defRPr>
                <a:solidFill>
                  <a:schemeClr val="tx1"/>
                </a:solidFill>
                <a:latin typeface="Arial" charset="0"/>
              </a:defRPr>
            </a:lvl2pPr>
            <a:lvl3pPr marL="1081164" indent="-216233" defTabSz="914485">
              <a:defRPr>
                <a:solidFill>
                  <a:schemeClr val="tx1"/>
                </a:solidFill>
                <a:latin typeface="Arial" charset="0"/>
              </a:defRPr>
            </a:lvl3pPr>
            <a:lvl4pPr marL="1513629" indent="-216233" defTabSz="914485">
              <a:defRPr>
                <a:solidFill>
                  <a:schemeClr val="tx1"/>
                </a:solidFill>
                <a:latin typeface="Arial" charset="0"/>
              </a:defRPr>
            </a:lvl4pPr>
            <a:lvl5pPr marL="1946095" indent="-216233" defTabSz="914485">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fld id="{8B5F04D6-DA71-4C20-9195-225AAC0F679C}" type="slidenum">
              <a:rPr lang="en-US" altLang="en-US" smtClean="0"/>
              <a:pPr/>
              <a:t>28</a:t>
            </a:fld>
            <a:endParaRPr lang="en-US" altLang="en-US" smtClean="0"/>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xfrm>
            <a:off x="913805" y="4343704"/>
            <a:ext cx="5030391" cy="4113892"/>
          </a:xfrm>
          <a:solidFill>
            <a:srgbClr val="FFFFFF"/>
          </a:solidFill>
          <a:ln>
            <a:solidFill>
              <a:srgbClr val="000000"/>
            </a:solidFill>
            <a:miter lim="800000"/>
            <a:headEnd/>
            <a:tailEnd/>
          </a:ln>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14485">
              <a:defRPr>
                <a:solidFill>
                  <a:schemeClr val="tx1"/>
                </a:solidFill>
                <a:latin typeface="Arial" charset="0"/>
              </a:defRPr>
            </a:lvl1pPr>
            <a:lvl2pPr marL="702756" indent="-270291" defTabSz="914485">
              <a:defRPr>
                <a:solidFill>
                  <a:schemeClr val="tx1"/>
                </a:solidFill>
                <a:latin typeface="Arial" charset="0"/>
              </a:defRPr>
            </a:lvl2pPr>
            <a:lvl3pPr marL="1081164" indent="-216233" defTabSz="914485">
              <a:defRPr>
                <a:solidFill>
                  <a:schemeClr val="tx1"/>
                </a:solidFill>
                <a:latin typeface="Arial" charset="0"/>
              </a:defRPr>
            </a:lvl3pPr>
            <a:lvl4pPr marL="1513629" indent="-216233" defTabSz="914485">
              <a:defRPr>
                <a:solidFill>
                  <a:schemeClr val="tx1"/>
                </a:solidFill>
                <a:latin typeface="Arial" charset="0"/>
              </a:defRPr>
            </a:lvl4pPr>
            <a:lvl5pPr marL="1946095" indent="-216233" defTabSz="914485">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fld id="{8B5F04D6-DA71-4C20-9195-225AAC0F679C}" type="slidenum">
              <a:rPr lang="en-US" altLang="en-US" smtClean="0"/>
              <a:pPr/>
              <a:t>29</a:t>
            </a:fld>
            <a:endParaRPr lang="en-US" altLang="en-US" smtClean="0"/>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xfrm>
            <a:off x="913805" y="4343704"/>
            <a:ext cx="5030391" cy="4113892"/>
          </a:xfrm>
          <a:solidFill>
            <a:srgbClr val="FFFFFF"/>
          </a:solidFill>
          <a:ln>
            <a:solidFill>
              <a:srgbClr val="000000"/>
            </a:solidFill>
            <a:miter lim="800000"/>
            <a:headEnd/>
            <a:tailEnd/>
          </a:ln>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14485">
              <a:defRPr>
                <a:solidFill>
                  <a:schemeClr val="tx1"/>
                </a:solidFill>
                <a:latin typeface="Arial" charset="0"/>
              </a:defRPr>
            </a:lvl1pPr>
            <a:lvl2pPr marL="702756" indent="-270291" defTabSz="914485">
              <a:defRPr>
                <a:solidFill>
                  <a:schemeClr val="tx1"/>
                </a:solidFill>
                <a:latin typeface="Arial" charset="0"/>
              </a:defRPr>
            </a:lvl2pPr>
            <a:lvl3pPr marL="1081164" indent="-216233" defTabSz="914485">
              <a:defRPr>
                <a:solidFill>
                  <a:schemeClr val="tx1"/>
                </a:solidFill>
                <a:latin typeface="Arial" charset="0"/>
              </a:defRPr>
            </a:lvl3pPr>
            <a:lvl4pPr marL="1513629" indent="-216233" defTabSz="914485">
              <a:defRPr>
                <a:solidFill>
                  <a:schemeClr val="tx1"/>
                </a:solidFill>
                <a:latin typeface="Arial" charset="0"/>
              </a:defRPr>
            </a:lvl4pPr>
            <a:lvl5pPr marL="1946095" indent="-216233" defTabSz="914485">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fld id="{8B5F04D6-DA71-4C20-9195-225AAC0F679C}" type="slidenum">
              <a:rPr lang="en-US" altLang="en-US" smtClean="0"/>
              <a:pPr/>
              <a:t>3</a:t>
            </a:fld>
            <a:endParaRPr lang="en-US" altLang="en-US" smtClean="0"/>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xfrm>
            <a:off x="913805" y="4343704"/>
            <a:ext cx="5030391" cy="4113892"/>
          </a:xfrm>
          <a:solidFill>
            <a:srgbClr val="FFFFFF"/>
          </a:solidFill>
          <a:ln>
            <a:solidFill>
              <a:srgbClr val="000000"/>
            </a:solidFill>
            <a:miter lim="800000"/>
            <a:headEnd/>
            <a:tailEnd/>
          </a:ln>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14485">
              <a:defRPr>
                <a:solidFill>
                  <a:schemeClr val="tx1"/>
                </a:solidFill>
                <a:latin typeface="Arial" charset="0"/>
              </a:defRPr>
            </a:lvl1pPr>
            <a:lvl2pPr marL="702756" indent="-270291" defTabSz="914485">
              <a:defRPr>
                <a:solidFill>
                  <a:schemeClr val="tx1"/>
                </a:solidFill>
                <a:latin typeface="Arial" charset="0"/>
              </a:defRPr>
            </a:lvl2pPr>
            <a:lvl3pPr marL="1081164" indent="-216233" defTabSz="914485">
              <a:defRPr>
                <a:solidFill>
                  <a:schemeClr val="tx1"/>
                </a:solidFill>
                <a:latin typeface="Arial" charset="0"/>
              </a:defRPr>
            </a:lvl3pPr>
            <a:lvl4pPr marL="1513629" indent="-216233" defTabSz="914485">
              <a:defRPr>
                <a:solidFill>
                  <a:schemeClr val="tx1"/>
                </a:solidFill>
                <a:latin typeface="Arial" charset="0"/>
              </a:defRPr>
            </a:lvl4pPr>
            <a:lvl5pPr marL="1946095" indent="-216233" defTabSz="914485">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fld id="{8B5F04D6-DA71-4C20-9195-225AAC0F679C}" type="slidenum">
              <a:rPr lang="en-US" altLang="en-US" smtClean="0"/>
              <a:pPr/>
              <a:t>4</a:t>
            </a:fld>
            <a:endParaRPr lang="en-US" altLang="en-US" smtClean="0"/>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xfrm>
            <a:off x="913805" y="4343704"/>
            <a:ext cx="5030391" cy="4113892"/>
          </a:xfrm>
          <a:solidFill>
            <a:srgbClr val="FFFFFF"/>
          </a:solidFill>
          <a:ln>
            <a:solidFill>
              <a:srgbClr val="000000"/>
            </a:solidFill>
            <a:miter lim="800000"/>
            <a:headEnd/>
            <a:tailEnd/>
          </a:ln>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14485">
              <a:defRPr>
                <a:solidFill>
                  <a:schemeClr val="tx1"/>
                </a:solidFill>
                <a:latin typeface="Arial" charset="0"/>
              </a:defRPr>
            </a:lvl1pPr>
            <a:lvl2pPr marL="702756" indent="-270291" defTabSz="914485">
              <a:defRPr>
                <a:solidFill>
                  <a:schemeClr val="tx1"/>
                </a:solidFill>
                <a:latin typeface="Arial" charset="0"/>
              </a:defRPr>
            </a:lvl2pPr>
            <a:lvl3pPr marL="1081164" indent="-216233" defTabSz="914485">
              <a:defRPr>
                <a:solidFill>
                  <a:schemeClr val="tx1"/>
                </a:solidFill>
                <a:latin typeface="Arial" charset="0"/>
              </a:defRPr>
            </a:lvl3pPr>
            <a:lvl4pPr marL="1513629" indent="-216233" defTabSz="914485">
              <a:defRPr>
                <a:solidFill>
                  <a:schemeClr val="tx1"/>
                </a:solidFill>
                <a:latin typeface="Arial" charset="0"/>
              </a:defRPr>
            </a:lvl4pPr>
            <a:lvl5pPr marL="1946095" indent="-216233" defTabSz="914485">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fld id="{8B5F04D6-DA71-4C20-9195-225AAC0F679C}" type="slidenum">
              <a:rPr lang="en-US" altLang="en-US" smtClean="0"/>
              <a:pPr/>
              <a:t>5</a:t>
            </a:fld>
            <a:endParaRPr lang="en-US" altLang="en-US" smtClean="0"/>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xfrm>
            <a:off x="913805" y="4343704"/>
            <a:ext cx="5030391" cy="4113892"/>
          </a:xfrm>
          <a:solidFill>
            <a:srgbClr val="FFFFFF"/>
          </a:solidFill>
          <a:ln>
            <a:solidFill>
              <a:srgbClr val="000000"/>
            </a:solidFill>
            <a:miter lim="800000"/>
            <a:headEnd/>
            <a:tailEnd/>
          </a:ln>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14485">
              <a:defRPr>
                <a:solidFill>
                  <a:schemeClr val="tx1"/>
                </a:solidFill>
                <a:latin typeface="Arial" charset="0"/>
              </a:defRPr>
            </a:lvl1pPr>
            <a:lvl2pPr marL="702756" indent="-270291" defTabSz="914485">
              <a:defRPr>
                <a:solidFill>
                  <a:schemeClr val="tx1"/>
                </a:solidFill>
                <a:latin typeface="Arial" charset="0"/>
              </a:defRPr>
            </a:lvl2pPr>
            <a:lvl3pPr marL="1081164" indent="-216233" defTabSz="914485">
              <a:defRPr>
                <a:solidFill>
                  <a:schemeClr val="tx1"/>
                </a:solidFill>
                <a:latin typeface="Arial" charset="0"/>
              </a:defRPr>
            </a:lvl3pPr>
            <a:lvl4pPr marL="1513629" indent="-216233" defTabSz="914485">
              <a:defRPr>
                <a:solidFill>
                  <a:schemeClr val="tx1"/>
                </a:solidFill>
                <a:latin typeface="Arial" charset="0"/>
              </a:defRPr>
            </a:lvl4pPr>
            <a:lvl5pPr marL="1946095" indent="-216233" defTabSz="914485">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fld id="{8B5F04D6-DA71-4C20-9195-225AAC0F679C}" type="slidenum">
              <a:rPr lang="en-US" altLang="en-US" smtClean="0"/>
              <a:pPr/>
              <a:t>6</a:t>
            </a:fld>
            <a:endParaRPr lang="en-US" altLang="en-US" smtClean="0"/>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xfrm>
            <a:off x="913805" y="4343704"/>
            <a:ext cx="5030391" cy="4113892"/>
          </a:xfrm>
          <a:solidFill>
            <a:srgbClr val="FFFFFF"/>
          </a:solidFill>
          <a:ln>
            <a:solidFill>
              <a:srgbClr val="000000"/>
            </a:solidFill>
            <a:miter lim="800000"/>
            <a:headEnd/>
            <a:tailEnd/>
          </a:ln>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14485">
              <a:defRPr>
                <a:solidFill>
                  <a:schemeClr val="tx1"/>
                </a:solidFill>
                <a:latin typeface="Arial" charset="0"/>
              </a:defRPr>
            </a:lvl1pPr>
            <a:lvl2pPr marL="702756" indent="-270291" defTabSz="914485">
              <a:defRPr>
                <a:solidFill>
                  <a:schemeClr val="tx1"/>
                </a:solidFill>
                <a:latin typeface="Arial" charset="0"/>
              </a:defRPr>
            </a:lvl2pPr>
            <a:lvl3pPr marL="1081164" indent="-216233" defTabSz="914485">
              <a:defRPr>
                <a:solidFill>
                  <a:schemeClr val="tx1"/>
                </a:solidFill>
                <a:latin typeface="Arial" charset="0"/>
              </a:defRPr>
            </a:lvl3pPr>
            <a:lvl4pPr marL="1513629" indent="-216233" defTabSz="914485">
              <a:defRPr>
                <a:solidFill>
                  <a:schemeClr val="tx1"/>
                </a:solidFill>
                <a:latin typeface="Arial" charset="0"/>
              </a:defRPr>
            </a:lvl4pPr>
            <a:lvl5pPr marL="1946095" indent="-216233" defTabSz="914485">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fld id="{8B5F04D6-DA71-4C20-9195-225AAC0F679C}" type="slidenum">
              <a:rPr lang="en-US" altLang="en-US" smtClean="0"/>
              <a:pPr/>
              <a:t>7</a:t>
            </a:fld>
            <a:endParaRPr lang="en-US" altLang="en-US" smtClean="0"/>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xfrm>
            <a:off x="913805" y="4343704"/>
            <a:ext cx="5030391" cy="4113892"/>
          </a:xfrm>
          <a:solidFill>
            <a:srgbClr val="FFFFFF"/>
          </a:solidFill>
          <a:ln>
            <a:solidFill>
              <a:srgbClr val="000000"/>
            </a:solidFill>
            <a:miter lim="800000"/>
            <a:headEnd/>
            <a:tailEnd/>
          </a:ln>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14485">
              <a:defRPr>
                <a:solidFill>
                  <a:schemeClr val="tx1"/>
                </a:solidFill>
                <a:latin typeface="Arial" charset="0"/>
              </a:defRPr>
            </a:lvl1pPr>
            <a:lvl2pPr marL="702756" indent="-270291" defTabSz="914485">
              <a:defRPr>
                <a:solidFill>
                  <a:schemeClr val="tx1"/>
                </a:solidFill>
                <a:latin typeface="Arial" charset="0"/>
              </a:defRPr>
            </a:lvl2pPr>
            <a:lvl3pPr marL="1081164" indent="-216233" defTabSz="914485">
              <a:defRPr>
                <a:solidFill>
                  <a:schemeClr val="tx1"/>
                </a:solidFill>
                <a:latin typeface="Arial" charset="0"/>
              </a:defRPr>
            </a:lvl3pPr>
            <a:lvl4pPr marL="1513629" indent="-216233" defTabSz="914485">
              <a:defRPr>
                <a:solidFill>
                  <a:schemeClr val="tx1"/>
                </a:solidFill>
                <a:latin typeface="Arial" charset="0"/>
              </a:defRPr>
            </a:lvl4pPr>
            <a:lvl5pPr marL="1946095" indent="-216233" defTabSz="914485">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fld id="{8B5F04D6-DA71-4C20-9195-225AAC0F679C}" type="slidenum">
              <a:rPr lang="en-US" altLang="en-US" smtClean="0"/>
              <a:pPr/>
              <a:t>8</a:t>
            </a:fld>
            <a:endParaRPr lang="en-US" altLang="en-US" smtClean="0"/>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xfrm>
            <a:off x="913805" y="4343704"/>
            <a:ext cx="5030391" cy="4113892"/>
          </a:xfrm>
          <a:solidFill>
            <a:srgbClr val="FFFFFF"/>
          </a:solidFill>
          <a:ln>
            <a:solidFill>
              <a:srgbClr val="000000"/>
            </a:solidFill>
            <a:miter lim="800000"/>
            <a:headEnd/>
            <a:tailEnd/>
          </a:ln>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14485">
              <a:defRPr>
                <a:solidFill>
                  <a:schemeClr val="tx1"/>
                </a:solidFill>
                <a:latin typeface="Arial" charset="0"/>
              </a:defRPr>
            </a:lvl1pPr>
            <a:lvl2pPr marL="702756" indent="-270291" defTabSz="914485">
              <a:defRPr>
                <a:solidFill>
                  <a:schemeClr val="tx1"/>
                </a:solidFill>
                <a:latin typeface="Arial" charset="0"/>
              </a:defRPr>
            </a:lvl2pPr>
            <a:lvl3pPr marL="1081164" indent="-216233" defTabSz="914485">
              <a:defRPr>
                <a:solidFill>
                  <a:schemeClr val="tx1"/>
                </a:solidFill>
                <a:latin typeface="Arial" charset="0"/>
              </a:defRPr>
            </a:lvl3pPr>
            <a:lvl4pPr marL="1513629" indent="-216233" defTabSz="914485">
              <a:defRPr>
                <a:solidFill>
                  <a:schemeClr val="tx1"/>
                </a:solidFill>
                <a:latin typeface="Arial" charset="0"/>
              </a:defRPr>
            </a:lvl4pPr>
            <a:lvl5pPr marL="1946095" indent="-216233" defTabSz="914485">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fld id="{8B5F04D6-DA71-4C20-9195-225AAC0F679C}" type="slidenum">
              <a:rPr lang="en-US" altLang="en-US" smtClean="0"/>
              <a:pPr/>
              <a:t>9</a:t>
            </a:fld>
            <a:endParaRPr lang="en-US" altLang="en-US" smtClean="0"/>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xfrm>
            <a:off x="913805" y="4343704"/>
            <a:ext cx="5030391" cy="4113892"/>
          </a:xfrm>
          <a:solidFill>
            <a:srgbClr val="FFFFFF"/>
          </a:solidFill>
          <a:ln>
            <a:solidFill>
              <a:srgbClr val="000000"/>
            </a:solidFill>
            <a:miter lim="800000"/>
            <a:headEnd/>
            <a:tailEnd/>
          </a:ln>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grpSp>
      </p:grpSp>
      <p:sp>
        <p:nvSpPr>
          <p:cNvPr id="1435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noProof="0" smtClean="0"/>
              <a:t>Click to edit Master title style</a:t>
            </a:r>
          </a:p>
        </p:txBody>
      </p:sp>
      <p:sp>
        <p:nvSpPr>
          <p:cNvPr id="1435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US" noProof="0" smtClean="0"/>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p:cNvSpPr>
            <a:spLocks noGrp="1" noChangeArrowheads="1"/>
          </p:cNvSpPr>
          <p:nvPr>
            <p:ph type="ftr" sz="quarter" idx="11"/>
          </p:nvPr>
        </p:nvSpPr>
        <p:spPr/>
        <p:txBody>
          <a:bodyPr/>
          <a:lstStyle>
            <a:lvl1pPr>
              <a:defRPr/>
            </a:lvl1pPr>
          </a:lstStyle>
          <a:p>
            <a:pPr>
              <a:defRPr/>
            </a:pPr>
            <a:endParaRPr lang="en-US"/>
          </a:p>
        </p:txBody>
      </p:sp>
      <p:sp>
        <p:nvSpPr>
          <p:cNvPr id="20" name="Rectangle 18"/>
          <p:cNvSpPr>
            <a:spLocks noGrp="1" noChangeArrowheads="1"/>
          </p:cNvSpPr>
          <p:nvPr>
            <p:ph type="sldNum" sz="quarter" idx="12"/>
          </p:nvPr>
        </p:nvSpPr>
        <p:spPr/>
        <p:txBody>
          <a:bodyPr/>
          <a:lstStyle>
            <a:lvl1pPr>
              <a:defRPr/>
            </a:lvl1pPr>
          </a:lstStyle>
          <a:p>
            <a:pPr>
              <a:defRPr/>
            </a:pPr>
            <a:fld id="{3A9F9686-0F97-44AB-9C2A-60645A033D70}" type="slidenum">
              <a:rPr lang="en-US"/>
              <a:pPr>
                <a:defRPr/>
              </a:pPr>
              <a:t>‹#›</a:t>
            </a:fld>
            <a:endParaRPr lang="en-US"/>
          </a:p>
        </p:txBody>
      </p:sp>
    </p:spTree>
    <p:extLst>
      <p:ext uri="{BB962C8B-B14F-4D97-AF65-F5344CB8AC3E}">
        <p14:creationId xmlns:p14="http://schemas.microsoft.com/office/powerpoint/2010/main" val="1658389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D33CE574-1DC1-47E8-B72F-54375D2794CA}"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82088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651A2C12-6E0A-45C2-A7B9-53A4A0CE8851}"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09022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BFB64ACD-3802-45FE-91BF-A1A86D1F84F4}"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958207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0FE22E01-1A8B-420D-9A10-0C1FAC283102}"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4272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BBBF1B2F-A3B1-4049-88AF-853C23C59D31}"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40314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07F7EB47-1AFD-4EB0-B674-FB4F30B5E633}"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0837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E29955C0-A1B8-4A5A-B37F-A8D0154B9D6C}"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21751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B539092A-BADA-4EE9-A20D-F0D1D33E8832}"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04885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43133C1C-4F7B-45BC-A1CD-F0F15026F28C}"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35299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26856C2E-15C7-42D6-A7C7-F5B70DF2AE16}"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98750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p>
        </p:txBody>
      </p:sp>
      <p:sp>
        <p:nvSpPr>
          <p:cNvPr id="1331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D2505147-9B37-4AF4-BBE3-AA8CD9D2D446}" type="slidenum">
              <a:rPr lang="en-US"/>
              <a:pPr>
                <a:defRPr/>
              </a:pPr>
              <a:t>‹#›</a:t>
            </a:fld>
            <a:endParaRPr 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2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52"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eplearning4j.org/deepautoencoder"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owardsdatascience.com/applied-deep-learning-part-3-autoencoders-1c083af4d798"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Rdpbnd0pCiI"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cs231n.github.io/linear-classify/#softmax"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ujjwalkarn.me/2016/08/11/intuitive-explanation-convnet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youtube.com/watch?v=2-Ol7ZB0MmU&amp;t=317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ujjwalkarn.me/2016/08/11/intuitive-explanation-convnet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hyperlink" Target="http://www.wildml.com/2015/09/recurrent-neural-networks-tutorial-part-1-introduction-to-rnn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wildml.com/2015/09/recurrent-neural-networks-tutorial-part-1-introduction-to-rnn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hyperlink" Target="https://www.analyticsvidhya.com/blog/2017/12/fundamentals-of-deep-learning-introduction-to-lst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colah.github.io/posts/2015-08-Understanding-LSTM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JjZDoojyzXQ&amp;t=2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JjZDoojyzXQ&amp;t=2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JjZDoojyzXQ&amp;t=2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JjZDoojyzXQ&amp;t=2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youtube.com/watch?v=GJdWESd543Y&amp;t=2335s" TargetMode="External"/><Relationship Id="rId3" Type="http://schemas.openxmlformats.org/officeDocument/2006/relationships/hyperlink" Target="https://deeplearning4j.org/restrictedboltzmannmachine" TargetMode="External"/><Relationship Id="rId7" Type="http://schemas.openxmlformats.org/officeDocument/2006/relationships/hyperlink" Target="http://video.sas.com/detail/videos/analytics-in-action/video/3901722828001/deep-learning-in-sas-enterprise-miner"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towardsdatascience.com/applied-deep-learning-part-3-autoencoders-1c083af4d798" TargetMode="External"/><Relationship Id="rId5" Type="http://schemas.openxmlformats.org/officeDocument/2006/relationships/hyperlink" Target="https://www.youtube.com/watch?v=H1AllrJ-_30" TargetMode="External"/><Relationship Id="rId10" Type="http://schemas.openxmlformats.org/officeDocument/2006/relationships/hyperlink" Target="https://www.youtube.com/watch?v=CzoNuCNeCC0" TargetMode="External"/><Relationship Id="rId4" Type="http://schemas.openxmlformats.org/officeDocument/2006/relationships/hyperlink" Target="https://deeplearning4j.org/deepautoencoder" TargetMode="External"/><Relationship Id="rId9" Type="http://schemas.openxmlformats.org/officeDocument/2006/relationships/hyperlink" Target="https://www.youtube.com/watch?v=WKet0_mEBXg&amp;t=8s"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s://adeshpande3.github.io/adeshpande3.github.io/A-Beginner's-Guide-To-Understanding-Convolutional-Neural-Networks-Part-2/" TargetMode="External"/><Relationship Id="rId3" Type="http://schemas.openxmlformats.org/officeDocument/2006/relationships/hyperlink" Target="https://www.youtube.com/watch?v=FmpDIaiMIeA&amp;t=2s" TargetMode="External"/><Relationship Id="rId7" Type="http://schemas.openxmlformats.org/officeDocument/2006/relationships/hyperlink" Target="https://adeshpande3.github.io/A-Beginner's-Guide-To-Understanding-Convolutional-Neural-Network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www.youtube.com/watch?v=YRhxdVk_sIs" TargetMode="External"/><Relationship Id="rId5" Type="http://schemas.openxmlformats.org/officeDocument/2006/relationships/hyperlink" Target="https://www.youtube.com/watch?v=2-Ol7ZB0MmU" TargetMode="External"/><Relationship Id="rId4" Type="http://schemas.openxmlformats.org/officeDocument/2006/relationships/hyperlink" Target="https://www.youtube.com/watch?v=FTr3n7uBIuE" TargetMode="External"/><Relationship Id="rId9" Type="http://schemas.openxmlformats.org/officeDocument/2006/relationships/hyperlink" Target="https://adeshpande3.github.io/adeshpande3.github.io/The-9-Deep-Learning-Papers-You-Need-To-Know-About.html"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www.analyticsvidhya.com/blog/2017/12/introduction-to-recurrent-neural-networks/?" TargetMode="External"/><Relationship Id="rId3" Type="http://schemas.openxmlformats.org/officeDocument/2006/relationships/hyperlink" Target="https://www.youtube.com/watch?v=UNmqTiOnRfg&amp;t=29s" TargetMode="External"/><Relationship Id="rId7" Type="http://schemas.openxmlformats.org/officeDocument/2006/relationships/hyperlink" Target="https://www.youtube.com/watch?v=Ukgii7Yd_cU"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www.youtube.com/watch?v=_ugj7u96_Zk" TargetMode="External"/><Relationship Id="rId5" Type="http://schemas.openxmlformats.org/officeDocument/2006/relationships/hyperlink" Target="https://www.youtube.com/watch?v=SiBLzJxSzpo" TargetMode="External"/><Relationship Id="rId10" Type="http://schemas.openxmlformats.org/officeDocument/2006/relationships/hyperlink" Target="https://www.youtube.com/watch?v=BwmddtPFWtA&amp;t=15s" TargetMode="External"/><Relationship Id="rId4" Type="http://schemas.openxmlformats.org/officeDocument/2006/relationships/hyperlink" Target="https://www.youtube.com/watch?v=BwmddtPFWtA&amp;t=92s" TargetMode="External"/><Relationship Id="rId9" Type="http://schemas.openxmlformats.org/officeDocument/2006/relationships/hyperlink" Target="http://www.wildml.com/2015/09/recurrent-neural-networks-tutorial-part-1-introduction-to-rnns/"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colah.github.io/posts/2015-08-Understanding-LSTMs/" TargetMode="External"/><Relationship Id="rId3" Type="http://schemas.openxmlformats.org/officeDocument/2006/relationships/hyperlink" Target="https://www.analyticsvidhya.com/blog/2017/12/fundamentals-of-deep-learning-introduction-to-lstm/?" TargetMode="External"/><Relationship Id="rId7" Type="http://schemas.openxmlformats.org/officeDocument/2006/relationships/hyperlink" Target="https://www.youtube.com/watch?v=9zhrxE5PQgY&amp;t=34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s://www.youtube.com/watch?v=KGOBB3wUbdc" TargetMode="External"/><Relationship Id="rId5" Type="http://schemas.openxmlformats.org/officeDocument/2006/relationships/hyperlink" Target="https://www.youtube.com/watch?v=7lzmyDKRfbg" TargetMode="External"/><Relationship Id="rId4" Type="http://schemas.openxmlformats.org/officeDocument/2006/relationships/hyperlink" Target="https://www.youtube.com/watch?v=g5ka8WdNpDk"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analyticsvidhya.com/blog/2018/04/deepmind-research-build-neural-network-navigate-without-map/?"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www.astronomy.com/news/2018/03/artificial-intelligence-identifies-6000-new-craters-on-the-moon?" TargetMode="External"/><Relationship Id="rId4" Type="http://schemas.openxmlformats.org/officeDocument/2006/relationships/hyperlink" Target="https://interestingengineering.com/ai-system-could-become-new-chemistry-assistant"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kdnuggets.com/2018/03/weird-introduction-deep-learning.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www.asimovinstitute.org/neural-network-zo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puux7KZQfsE&amp;t=4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deeplearning4j.org/restrictedboltzmannmachine"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WKet0_mEBXg&amp;t=8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youtube.com/watch?v=CzoNuCNeCC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deeplearning4j.org/restrictedboltzmannmachin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743200" y="1828800"/>
            <a:ext cx="6019800" cy="2209800"/>
          </a:xfrm>
        </p:spPr>
        <p:txBody>
          <a:bodyPr/>
          <a:lstStyle/>
          <a:p>
            <a:pPr algn="ctr" eaLnBrk="1" hangingPunct="1"/>
            <a:r>
              <a:rPr lang="en-US" altLang="en-US" sz="6000" b="1" dirty="0" smtClean="0">
                <a:latin typeface="Georgia" pitchFamily="18" charset="0"/>
              </a:rPr>
              <a:t>Deep Learning</a:t>
            </a:r>
            <a:br>
              <a:rPr lang="en-US" altLang="en-US" sz="6000" b="1" dirty="0" smtClean="0">
                <a:latin typeface="Georgia" pitchFamily="18" charset="0"/>
              </a:rPr>
            </a:br>
            <a:r>
              <a:rPr lang="en-US" altLang="en-US" sz="4800" b="1" dirty="0" smtClean="0">
                <a:solidFill>
                  <a:srgbClr val="FFFF00"/>
                </a:solidFill>
                <a:latin typeface="Georgia" pitchFamily="18" charset="0"/>
              </a:rPr>
              <a:t>Models and Applications </a:t>
            </a:r>
            <a:endParaRPr lang="en-US" altLang="en-US" sz="6000" b="1" dirty="0" smtClean="0">
              <a:solidFill>
                <a:srgbClr val="FFFF00"/>
              </a:solidFill>
              <a:latin typeface="Georgia" pitchFamily="18" charset="0"/>
            </a:endParaRPr>
          </a:p>
        </p:txBody>
      </p:sp>
    </p:spTree>
    <p:extLst>
      <p:ext uri="{BB962C8B-B14F-4D97-AF65-F5344CB8AC3E}">
        <p14:creationId xmlns:p14="http://schemas.microsoft.com/office/powerpoint/2010/main" val="380079601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381000"/>
            <a:ext cx="8686800" cy="762000"/>
          </a:xfrm>
        </p:spPr>
        <p:txBody>
          <a:bodyPr/>
          <a:lstStyle/>
          <a:p>
            <a:pPr eaLnBrk="1" hangingPunct="1"/>
            <a:r>
              <a:rPr lang="en-US" altLang="en-US" sz="3200" b="1" dirty="0" smtClean="0">
                <a:solidFill>
                  <a:schemeClr val="bg2"/>
                </a:solidFill>
                <a:latin typeface="Georgia" pitchFamily="18" charset="0"/>
              </a:rPr>
              <a:t>Deep Learning models</a:t>
            </a:r>
            <a:r>
              <a:rPr lang="en-US" altLang="en-US" sz="3200" b="1" dirty="0" smtClean="0">
                <a:solidFill>
                  <a:schemeClr val="bg2"/>
                </a:solidFill>
                <a:latin typeface="Georgia" pitchFamily="18" charset="0"/>
              </a:rPr>
              <a:t>: </a:t>
            </a:r>
            <a:r>
              <a:rPr lang="en-US" altLang="en-US" sz="3200" b="1" dirty="0" err="1">
                <a:solidFill>
                  <a:srgbClr val="C00000"/>
                </a:solidFill>
                <a:latin typeface="Georgia" pitchFamily="18" charset="0"/>
              </a:rPr>
              <a:t>Autoencoder</a:t>
            </a:r>
            <a:endParaRPr lang="en-US" altLang="en-US" sz="3200" b="1" dirty="0" smtClean="0">
              <a:solidFill>
                <a:schemeClr val="bg2"/>
              </a:solidFill>
              <a:latin typeface="Georgia" pitchFamily="18" charset="0"/>
            </a:endParaRPr>
          </a:p>
        </p:txBody>
      </p:sp>
      <p:sp>
        <p:nvSpPr>
          <p:cNvPr id="4099" name="Rectangle 3"/>
          <p:cNvSpPr>
            <a:spLocks noGrp="1" noChangeArrowheads="1"/>
          </p:cNvSpPr>
          <p:nvPr>
            <p:ph type="body" idx="1"/>
          </p:nvPr>
        </p:nvSpPr>
        <p:spPr>
          <a:xfrm>
            <a:off x="622300" y="1333500"/>
            <a:ext cx="8293100" cy="4914900"/>
          </a:xfrm>
        </p:spPr>
        <p:txBody>
          <a:bodyPr/>
          <a:lstStyle/>
          <a:p>
            <a:pPr eaLnBrk="1" hangingPunct="1"/>
            <a:r>
              <a:rPr lang="en-US" altLang="en-US" b="1" dirty="0" err="1" smtClean="0">
                <a:solidFill>
                  <a:srgbClr val="C00000"/>
                </a:solidFill>
                <a:latin typeface="Georgia" pitchFamily="18" charset="0"/>
              </a:rPr>
              <a:t>Autoencoders</a:t>
            </a:r>
            <a:endParaRPr lang="en-US" altLang="en-US" b="1" dirty="0" smtClean="0">
              <a:solidFill>
                <a:srgbClr val="C00000"/>
              </a:solidFill>
              <a:latin typeface="Georgia" pitchFamily="18" charset="0"/>
            </a:endParaRPr>
          </a:p>
          <a:p>
            <a:pPr lvl="1" eaLnBrk="1" hangingPunct="1"/>
            <a:r>
              <a:rPr lang="en-US" altLang="en-US" sz="2400" b="1" dirty="0" smtClean="0">
                <a:latin typeface="Georgia" pitchFamily="18" charset="0"/>
              </a:rPr>
              <a:t>Several types </a:t>
            </a:r>
            <a:r>
              <a:rPr lang="en-US" altLang="en-US" sz="2400" b="1" dirty="0" smtClean="0">
                <a:latin typeface="Georgia" pitchFamily="18" charset="0"/>
              </a:rPr>
              <a:t>(</a:t>
            </a:r>
            <a:r>
              <a:rPr lang="en-US" altLang="en-US" sz="2400" b="1" dirty="0" err="1" smtClean="0">
                <a:latin typeface="Georgia" pitchFamily="18" charset="0"/>
              </a:rPr>
              <a:t>variational</a:t>
            </a:r>
            <a:r>
              <a:rPr lang="en-US" altLang="en-US" sz="2400" b="1" dirty="0" smtClean="0">
                <a:latin typeface="Georgia" pitchFamily="18" charset="0"/>
              </a:rPr>
              <a:t>, </a:t>
            </a:r>
            <a:r>
              <a:rPr lang="en-US" altLang="en-US" sz="2400" b="1" dirty="0" smtClean="0">
                <a:latin typeface="Georgia" pitchFamily="18" charset="0"/>
              </a:rPr>
              <a:t>de-noising)</a:t>
            </a:r>
          </a:p>
          <a:p>
            <a:pPr lvl="1" eaLnBrk="1" hangingPunct="1"/>
            <a:r>
              <a:rPr lang="en-US" altLang="en-US" sz="2400" b="1" dirty="0" smtClean="0">
                <a:latin typeface="Georgia" pitchFamily="18" charset="0"/>
              </a:rPr>
              <a:t>Feature extractors</a:t>
            </a:r>
          </a:p>
          <a:p>
            <a:pPr lvl="1" eaLnBrk="1" hangingPunct="1"/>
            <a:r>
              <a:rPr lang="en-US" altLang="en-US" sz="2400" b="1" dirty="0" smtClean="0">
                <a:latin typeface="Georgia" pitchFamily="18" charset="0"/>
              </a:rPr>
              <a:t>Unlabeled images are reconstructed</a:t>
            </a:r>
          </a:p>
          <a:p>
            <a:pPr lvl="1" eaLnBrk="1" hangingPunct="1"/>
            <a:r>
              <a:rPr lang="en-US" altLang="en-US" sz="2400" b="1" dirty="0" smtClean="0">
                <a:solidFill>
                  <a:srgbClr val="C00000"/>
                </a:solidFill>
                <a:latin typeface="Georgia" pitchFamily="18" charset="0"/>
              </a:rPr>
              <a:t>Dimensionality </a:t>
            </a:r>
            <a:r>
              <a:rPr lang="en-US" altLang="en-US" sz="2400" b="1" dirty="0" smtClean="0">
                <a:solidFill>
                  <a:srgbClr val="C00000"/>
                </a:solidFill>
                <a:latin typeface="Georgia" pitchFamily="18" charset="0"/>
              </a:rPr>
              <a:t>reduction </a:t>
            </a:r>
            <a:r>
              <a:rPr lang="en-US" altLang="en-US" sz="2400" b="1" dirty="0" smtClean="0">
                <a:latin typeface="Georgia" pitchFamily="18" charset="0"/>
              </a:rPr>
              <a:t>is the key</a:t>
            </a:r>
            <a:endParaRPr lang="en-US" altLang="en-US" sz="2400" b="1" dirty="0" smtClean="0">
              <a:latin typeface="Georgia" pitchFamily="18" charset="0"/>
            </a:endParaRPr>
          </a:p>
          <a:p>
            <a:pPr lvl="2" eaLnBrk="1" hangingPunct="1"/>
            <a:r>
              <a:rPr lang="en-US" altLang="en-US" sz="2000" b="1" dirty="0" smtClean="0">
                <a:latin typeface="Georgia" pitchFamily="18" charset="0"/>
              </a:rPr>
              <a:t>Each layer “learns” a more compact representation of the previous layer (ex., a 28x28 pixel image can be compressed into 30 numbers while retaining good fidelity)</a:t>
            </a:r>
          </a:p>
          <a:p>
            <a:pPr lvl="1" eaLnBrk="1" hangingPunct="1"/>
            <a:r>
              <a:rPr lang="en-US" altLang="en-US" sz="2400" b="1" dirty="0" smtClean="0">
                <a:latin typeface="Georgia" pitchFamily="18" charset="0"/>
              </a:rPr>
              <a:t>Good for: image search, data compression, </a:t>
            </a:r>
            <a:r>
              <a:rPr lang="en-US" altLang="en-US" sz="2400" b="1" dirty="0" err="1" smtClean="0">
                <a:latin typeface="Georgia" pitchFamily="18" charset="0"/>
              </a:rPr>
              <a:t>denoising</a:t>
            </a:r>
            <a:r>
              <a:rPr lang="en-US" altLang="en-US" sz="2400" b="1" dirty="0" smtClean="0">
                <a:latin typeface="Georgia" pitchFamily="18" charset="0"/>
              </a:rPr>
              <a:t> images, creating new images</a:t>
            </a:r>
            <a:endParaRPr lang="en-US" altLang="en-US" sz="2400" b="1" dirty="0" smtClean="0">
              <a:latin typeface="Georgia" pitchFamily="18" charset="0"/>
            </a:endParaRPr>
          </a:p>
          <a:p>
            <a:pPr lvl="1" eaLnBrk="1" hangingPunct="1"/>
            <a:endParaRPr lang="en-US" altLang="en-US" sz="2400" b="1" dirty="0" smtClean="0">
              <a:latin typeface="Georgia" pitchFamily="18" charset="0"/>
            </a:endParaRPr>
          </a:p>
          <a:p>
            <a:pPr lvl="1" eaLnBrk="1" hangingPunct="1"/>
            <a:endParaRPr lang="en-US" altLang="en-US" sz="2400" b="1" dirty="0" smtClean="0">
              <a:latin typeface="Georgia" pitchFamily="18" charset="0"/>
            </a:endParaRPr>
          </a:p>
          <a:p>
            <a:pPr lvl="1" eaLnBrk="1" hangingPunct="1"/>
            <a:endParaRPr lang="en-US" altLang="en-US" b="1" dirty="0" smtClean="0">
              <a:latin typeface="Georgia" pitchFamily="18" charset="0"/>
            </a:endParaRPr>
          </a:p>
        </p:txBody>
      </p:sp>
      <p:sp>
        <p:nvSpPr>
          <p:cNvPr id="4" name="Text Box 2052"/>
          <p:cNvSpPr txBox="1">
            <a:spLocks noChangeArrowheads="1"/>
          </p:cNvSpPr>
          <p:nvPr/>
        </p:nvSpPr>
        <p:spPr bwMode="auto">
          <a:xfrm>
            <a:off x="0" y="6400800"/>
            <a:ext cx="914399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200" dirty="0" smtClean="0">
                <a:latin typeface="Georgia" panose="02040502050405020303" pitchFamily="18" charset="0"/>
              </a:rPr>
              <a:t>Source:  </a:t>
            </a:r>
            <a:r>
              <a:rPr lang="en-US" altLang="en-US" sz="1200" dirty="0" smtClean="0">
                <a:latin typeface="Georgia" panose="02040502050405020303" pitchFamily="18" charset="0"/>
                <a:hlinkClick r:id="rId3"/>
              </a:rPr>
              <a:t>https://deeplearning4j.org/deepautoencoder</a:t>
            </a:r>
            <a:endParaRPr lang="en-US" altLang="en-US" sz="1200" dirty="0">
              <a:latin typeface="Georgia" panose="02040502050405020303" pitchFamily="18" charset="0"/>
            </a:endParaRPr>
          </a:p>
        </p:txBody>
      </p:sp>
    </p:spTree>
    <p:extLst>
      <p:ext uri="{BB962C8B-B14F-4D97-AF65-F5344CB8AC3E}">
        <p14:creationId xmlns:p14="http://schemas.microsoft.com/office/powerpoint/2010/main" val="35770388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381000"/>
            <a:ext cx="8686800" cy="762000"/>
          </a:xfrm>
        </p:spPr>
        <p:txBody>
          <a:bodyPr/>
          <a:lstStyle/>
          <a:p>
            <a:pPr eaLnBrk="1" hangingPunct="1"/>
            <a:r>
              <a:rPr lang="en-US" altLang="en-US" sz="3200" b="1" dirty="0" smtClean="0">
                <a:solidFill>
                  <a:schemeClr val="bg2"/>
                </a:solidFill>
                <a:latin typeface="Georgia" pitchFamily="18" charset="0"/>
              </a:rPr>
              <a:t>Deep Learning models</a:t>
            </a:r>
            <a:r>
              <a:rPr lang="en-US" altLang="en-US" sz="3200" b="1" dirty="0" smtClean="0">
                <a:solidFill>
                  <a:schemeClr val="bg2"/>
                </a:solidFill>
                <a:latin typeface="Georgia" pitchFamily="18" charset="0"/>
              </a:rPr>
              <a:t>: </a:t>
            </a:r>
            <a:r>
              <a:rPr lang="en-US" altLang="en-US" sz="3200" b="1" dirty="0" err="1" smtClean="0">
                <a:solidFill>
                  <a:srgbClr val="C00000"/>
                </a:solidFill>
                <a:latin typeface="Georgia" pitchFamily="18" charset="0"/>
              </a:rPr>
              <a:t>Autoencoder</a:t>
            </a:r>
            <a:endParaRPr lang="en-US" altLang="en-US" sz="3200" b="1" dirty="0" smtClean="0">
              <a:solidFill>
                <a:srgbClr val="C00000"/>
              </a:solidFill>
              <a:latin typeface="Georgia" pitchFamily="18" charset="0"/>
            </a:endParaRPr>
          </a:p>
        </p:txBody>
      </p:sp>
      <p:sp>
        <p:nvSpPr>
          <p:cNvPr id="4099" name="Rectangle 3"/>
          <p:cNvSpPr>
            <a:spLocks noGrp="1" noChangeArrowheads="1"/>
          </p:cNvSpPr>
          <p:nvPr>
            <p:ph type="body" idx="1"/>
          </p:nvPr>
        </p:nvSpPr>
        <p:spPr>
          <a:xfrm>
            <a:off x="622300" y="914400"/>
            <a:ext cx="8293100" cy="2725254"/>
          </a:xfrm>
        </p:spPr>
        <p:txBody>
          <a:bodyPr/>
          <a:lstStyle/>
          <a:p>
            <a:pPr eaLnBrk="1" hangingPunct="1"/>
            <a:r>
              <a:rPr lang="en-US" altLang="en-US" b="1" dirty="0" err="1" smtClean="0">
                <a:solidFill>
                  <a:srgbClr val="C00000"/>
                </a:solidFill>
                <a:latin typeface="Georgia" pitchFamily="18" charset="0"/>
              </a:rPr>
              <a:t>Autoencoders</a:t>
            </a:r>
            <a:endParaRPr lang="en-US" altLang="en-US" b="1" dirty="0" smtClean="0">
              <a:solidFill>
                <a:srgbClr val="C00000"/>
              </a:solidFill>
              <a:latin typeface="Georgia" pitchFamily="18" charset="0"/>
            </a:endParaRPr>
          </a:p>
          <a:p>
            <a:pPr lvl="1" eaLnBrk="1" hangingPunct="1"/>
            <a:r>
              <a:rPr lang="en-US" altLang="en-US" sz="2400" b="1" dirty="0" smtClean="0">
                <a:latin typeface="Georgia" pitchFamily="18" charset="0"/>
              </a:rPr>
              <a:t>Similar to DBN</a:t>
            </a:r>
            <a:endParaRPr lang="en-US" altLang="en-US" sz="2400" b="1" dirty="0" smtClean="0">
              <a:latin typeface="Georgia" pitchFamily="18" charset="0"/>
            </a:endParaRPr>
          </a:p>
          <a:p>
            <a:pPr lvl="1" eaLnBrk="1" hangingPunct="1"/>
            <a:r>
              <a:rPr lang="en-US" altLang="en-US" sz="2400" b="1" dirty="0" smtClean="0">
                <a:latin typeface="Georgia" pitchFamily="18" charset="0"/>
              </a:rPr>
              <a:t>Unsupervised data used - d</a:t>
            </a:r>
            <a:r>
              <a:rPr lang="en-US" altLang="en-US" sz="2400" b="1" dirty="0" smtClean="0">
                <a:latin typeface="Georgia" pitchFamily="18" charset="0"/>
              </a:rPr>
              <a:t>ata specific</a:t>
            </a:r>
            <a:endParaRPr lang="en-US" altLang="en-US" sz="2400" b="1" dirty="0" smtClean="0">
              <a:latin typeface="Georgia" pitchFamily="18" charset="0"/>
            </a:endParaRPr>
          </a:p>
          <a:p>
            <a:pPr lvl="1" eaLnBrk="1" hangingPunct="1"/>
            <a:r>
              <a:rPr lang="en-US" altLang="en-US" sz="2400" b="1" dirty="0" smtClean="0">
                <a:latin typeface="Georgia" pitchFamily="18" charset="0"/>
              </a:rPr>
              <a:t>Hidden layer is the key – supplies information c</a:t>
            </a:r>
            <a:r>
              <a:rPr lang="en-US" altLang="en-US" sz="2400" b="1" dirty="0" smtClean="0">
                <a:latin typeface="Georgia" pitchFamily="18" charset="0"/>
              </a:rPr>
              <a:t>ompressed to a lower density (</a:t>
            </a:r>
            <a:r>
              <a:rPr lang="en-US" altLang="en-US" sz="2400" b="1" i="1" u="sng" dirty="0" smtClean="0">
                <a:solidFill>
                  <a:srgbClr val="C00000"/>
                </a:solidFill>
                <a:latin typeface="Georgia" pitchFamily="18" charset="0"/>
              </a:rPr>
              <a:t>dimensionality reduction</a:t>
            </a:r>
            <a:r>
              <a:rPr lang="en-US" altLang="en-US" sz="2400" b="1" dirty="0" smtClean="0">
                <a:latin typeface="Georgia" pitchFamily="18" charset="0"/>
              </a:rPr>
              <a:t>)</a:t>
            </a:r>
            <a:endParaRPr lang="en-US" altLang="en-US" b="1" dirty="0" smtClean="0">
              <a:latin typeface="Georgia" pitchFamily="18" charset="0"/>
            </a:endParaRPr>
          </a:p>
        </p:txBody>
      </p:sp>
      <p:sp>
        <p:nvSpPr>
          <p:cNvPr id="6" name="Text Box 2052"/>
          <p:cNvSpPr txBox="1">
            <a:spLocks noChangeArrowheads="1"/>
          </p:cNvSpPr>
          <p:nvPr/>
        </p:nvSpPr>
        <p:spPr bwMode="auto">
          <a:xfrm>
            <a:off x="0" y="6581001"/>
            <a:ext cx="91439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200" dirty="0" smtClean="0">
                <a:latin typeface="Georgia" panose="02040502050405020303" pitchFamily="18" charset="0"/>
              </a:rPr>
              <a:t>Source:  </a:t>
            </a:r>
            <a:r>
              <a:rPr lang="en-US" altLang="en-US" sz="1200" dirty="0" smtClean="0">
                <a:latin typeface="Georgia" panose="02040502050405020303" pitchFamily="18" charset="0"/>
              </a:rPr>
              <a:t>Applied Deep Learning – Part 3: </a:t>
            </a:r>
            <a:r>
              <a:rPr lang="en-US" altLang="en-US" sz="1200" dirty="0" err="1" smtClean="0">
                <a:latin typeface="Georgia" panose="02040502050405020303" pitchFamily="18" charset="0"/>
              </a:rPr>
              <a:t>Autoencoders</a:t>
            </a:r>
            <a:r>
              <a:rPr lang="en-US" altLang="en-US" sz="1200" dirty="0" smtClean="0">
                <a:latin typeface="Georgia" panose="02040502050405020303" pitchFamily="18" charset="0"/>
              </a:rPr>
              <a:t>, </a:t>
            </a:r>
            <a:r>
              <a:rPr lang="en-US" altLang="en-US" sz="1200" dirty="0" smtClean="0">
                <a:latin typeface="Georgia" panose="02040502050405020303" pitchFamily="18" charset="0"/>
                <a:hlinkClick r:id="rId3"/>
              </a:rPr>
              <a:t>https://towardsdatascience.com/applied-deep-learning-part-3-autoencoders-1c083af4d798</a:t>
            </a:r>
            <a:endParaRPr lang="en-US" altLang="en-US" sz="1200" dirty="0">
              <a:latin typeface="Georgia" panose="02040502050405020303" pitchFamily="18" charset="0"/>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8312" y="3505200"/>
            <a:ext cx="5119688" cy="2954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0433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381000"/>
            <a:ext cx="8686800" cy="762000"/>
          </a:xfrm>
        </p:spPr>
        <p:txBody>
          <a:bodyPr/>
          <a:lstStyle/>
          <a:p>
            <a:pPr eaLnBrk="1" hangingPunct="1"/>
            <a:r>
              <a:rPr lang="en-US" altLang="en-US" sz="3200" b="1" dirty="0" smtClean="0">
                <a:solidFill>
                  <a:schemeClr val="bg2"/>
                </a:solidFill>
                <a:latin typeface="Georgia" pitchFamily="18" charset="0"/>
              </a:rPr>
              <a:t>Deep Learning models</a:t>
            </a:r>
            <a:r>
              <a:rPr lang="en-US" altLang="en-US" sz="3200" b="1" dirty="0" smtClean="0">
                <a:solidFill>
                  <a:schemeClr val="bg2"/>
                </a:solidFill>
                <a:latin typeface="Georgia" pitchFamily="18" charset="0"/>
              </a:rPr>
              <a:t>: </a:t>
            </a:r>
            <a:r>
              <a:rPr lang="en-US" altLang="en-US" sz="3200" b="1" dirty="0" err="1" smtClean="0">
                <a:solidFill>
                  <a:srgbClr val="C00000"/>
                </a:solidFill>
                <a:latin typeface="Georgia" pitchFamily="18" charset="0"/>
              </a:rPr>
              <a:t>Autoencoder</a:t>
            </a:r>
            <a:endParaRPr lang="en-US" altLang="en-US" sz="3200" b="1" dirty="0" smtClean="0">
              <a:solidFill>
                <a:srgbClr val="C00000"/>
              </a:solidFill>
              <a:latin typeface="Georgia" pitchFamily="18" charset="0"/>
            </a:endParaRPr>
          </a:p>
        </p:txBody>
      </p:sp>
      <p:sp>
        <p:nvSpPr>
          <p:cNvPr id="4099" name="Rectangle 3"/>
          <p:cNvSpPr>
            <a:spLocks noGrp="1" noChangeArrowheads="1"/>
          </p:cNvSpPr>
          <p:nvPr>
            <p:ph type="body" idx="1"/>
          </p:nvPr>
        </p:nvSpPr>
        <p:spPr>
          <a:xfrm>
            <a:off x="622300" y="1160946"/>
            <a:ext cx="8293100" cy="2725254"/>
          </a:xfrm>
        </p:spPr>
        <p:txBody>
          <a:bodyPr/>
          <a:lstStyle/>
          <a:p>
            <a:pPr eaLnBrk="1" hangingPunct="1"/>
            <a:r>
              <a:rPr lang="en-US" altLang="en-US" b="1" dirty="0" smtClean="0">
                <a:solidFill>
                  <a:srgbClr val="C00000"/>
                </a:solidFill>
                <a:latin typeface="Georgia" pitchFamily="18" charset="0"/>
              </a:rPr>
              <a:t>Useful for:</a:t>
            </a:r>
            <a:endParaRPr lang="en-US" altLang="en-US" b="1" dirty="0" smtClean="0">
              <a:solidFill>
                <a:srgbClr val="C00000"/>
              </a:solidFill>
              <a:latin typeface="Georgia" pitchFamily="18" charset="0"/>
            </a:endParaRPr>
          </a:p>
          <a:p>
            <a:pPr lvl="1" eaLnBrk="1" hangingPunct="1"/>
            <a:r>
              <a:rPr lang="en-US" altLang="en-US" sz="2400" b="1" dirty="0" smtClean="0">
                <a:latin typeface="Georgia" pitchFamily="18" charset="0"/>
              </a:rPr>
              <a:t>Image compression</a:t>
            </a:r>
            <a:endParaRPr lang="en-US" altLang="en-US" sz="2400" b="1" dirty="0" smtClean="0">
              <a:latin typeface="Georgia" pitchFamily="18" charset="0"/>
            </a:endParaRPr>
          </a:p>
          <a:p>
            <a:pPr lvl="1" eaLnBrk="1" hangingPunct="1"/>
            <a:r>
              <a:rPr lang="en-US" altLang="en-US" sz="2400" b="1" dirty="0" err="1" smtClean="0">
                <a:latin typeface="Georgia" pitchFamily="18" charset="0"/>
              </a:rPr>
              <a:t>Denoising</a:t>
            </a:r>
            <a:r>
              <a:rPr lang="en-US" altLang="en-US" sz="2400" b="1" dirty="0" smtClean="0">
                <a:latin typeface="Georgia" pitchFamily="18" charset="0"/>
              </a:rPr>
              <a:t> </a:t>
            </a:r>
            <a:r>
              <a:rPr lang="en-US" altLang="en-US" sz="2400" b="1" dirty="0" err="1" smtClean="0">
                <a:latin typeface="Georgia" pitchFamily="18" charset="0"/>
              </a:rPr>
              <a:t>autoencoders</a:t>
            </a:r>
            <a:r>
              <a:rPr lang="en-US" altLang="en-US" sz="2400" b="1" dirty="0" smtClean="0">
                <a:latin typeface="Georgia" pitchFamily="18" charset="0"/>
              </a:rPr>
              <a:t> – remove the </a:t>
            </a:r>
            <a:r>
              <a:rPr lang="en-US" altLang="en-US" sz="2400" b="1" dirty="0" smtClean="0">
                <a:solidFill>
                  <a:srgbClr val="C00000"/>
                </a:solidFill>
                <a:latin typeface="Georgia" pitchFamily="18" charset="0"/>
              </a:rPr>
              <a:t>“noise”</a:t>
            </a:r>
            <a:r>
              <a:rPr lang="en-US" altLang="en-US" sz="2400" b="1" dirty="0" smtClean="0">
                <a:latin typeface="Georgia" pitchFamily="18" charset="0"/>
              </a:rPr>
              <a:t> in images</a:t>
            </a:r>
          </a:p>
          <a:p>
            <a:pPr lvl="1" eaLnBrk="1" hangingPunct="1"/>
            <a:endParaRPr lang="en-US" altLang="en-US" sz="2400" b="1" dirty="0">
              <a:latin typeface="Georgia" pitchFamily="18" charset="0"/>
            </a:endParaRPr>
          </a:p>
          <a:p>
            <a:pPr lvl="1" eaLnBrk="1" hangingPunct="1"/>
            <a:endParaRPr lang="en-US" altLang="en-US" sz="2400" b="1" dirty="0" smtClean="0">
              <a:latin typeface="Georgia" pitchFamily="18" charset="0"/>
            </a:endParaRPr>
          </a:p>
          <a:p>
            <a:pPr lvl="1" eaLnBrk="1" hangingPunct="1"/>
            <a:endParaRPr lang="en-US" altLang="en-US" sz="2400" b="1" dirty="0" smtClean="0">
              <a:latin typeface="Georgia" pitchFamily="18" charset="0"/>
            </a:endParaRPr>
          </a:p>
          <a:p>
            <a:pPr lvl="1" eaLnBrk="1" hangingPunct="1"/>
            <a:r>
              <a:rPr lang="en-US" altLang="en-US" sz="2400" b="1" dirty="0" err="1" smtClean="0">
                <a:latin typeface="Georgia" pitchFamily="18" charset="0"/>
              </a:rPr>
              <a:t>Variational</a:t>
            </a:r>
            <a:r>
              <a:rPr lang="en-US" altLang="en-US" sz="2400" b="1" dirty="0" smtClean="0">
                <a:latin typeface="Georgia" pitchFamily="18" charset="0"/>
              </a:rPr>
              <a:t> </a:t>
            </a:r>
            <a:r>
              <a:rPr lang="en-US" altLang="en-US" sz="2400" b="1" dirty="0" err="1" smtClean="0">
                <a:latin typeface="Georgia" pitchFamily="18" charset="0"/>
              </a:rPr>
              <a:t>autoencoders</a:t>
            </a:r>
            <a:r>
              <a:rPr lang="en-US" altLang="en-US" sz="2400" b="1" dirty="0" smtClean="0">
                <a:latin typeface="Georgia" pitchFamily="18" charset="0"/>
              </a:rPr>
              <a:t> – can </a:t>
            </a:r>
            <a:r>
              <a:rPr lang="en-US" altLang="en-US" sz="2400" b="1" dirty="0" smtClean="0">
                <a:solidFill>
                  <a:srgbClr val="C00000"/>
                </a:solidFill>
                <a:latin typeface="Georgia" pitchFamily="18" charset="0"/>
              </a:rPr>
              <a:t>draw new images</a:t>
            </a:r>
            <a:endParaRPr lang="en-US" altLang="en-US" b="1" dirty="0" smtClean="0">
              <a:solidFill>
                <a:srgbClr val="C00000"/>
              </a:solidFill>
              <a:latin typeface="Georgia" pitchFamily="18" charset="0"/>
            </a:endParaRPr>
          </a:p>
        </p:txBody>
      </p:sp>
      <p:sp>
        <p:nvSpPr>
          <p:cNvPr id="6" name="Text Box 2052"/>
          <p:cNvSpPr txBox="1">
            <a:spLocks noChangeArrowheads="1"/>
          </p:cNvSpPr>
          <p:nvPr/>
        </p:nvSpPr>
        <p:spPr bwMode="auto">
          <a:xfrm>
            <a:off x="0" y="6581001"/>
            <a:ext cx="914399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200" dirty="0" smtClean="0">
                <a:latin typeface="Georgia" panose="02040502050405020303" pitchFamily="18" charset="0"/>
              </a:rPr>
              <a:t>Source:  </a:t>
            </a:r>
            <a:r>
              <a:rPr lang="en-US" altLang="en-US" sz="1200" dirty="0" smtClean="0">
                <a:latin typeface="Georgia" panose="02040502050405020303" pitchFamily="18" charset="0"/>
              </a:rPr>
              <a:t>What is an </a:t>
            </a:r>
            <a:r>
              <a:rPr lang="en-US" altLang="en-US" sz="1200" dirty="0" err="1" smtClean="0">
                <a:latin typeface="Georgia" panose="02040502050405020303" pitchFamily="18" charset="0"/>
              </a:rPr>
              <a:t>Autoencoder</a:t>
            </a:r>
            <a:r>
              <a:rPr lang="en-US" altLang="en-US" sz="1200" dirty="0" smtClean="0">
                <a:latin typeface="Georgia" panose="02040502050405020303" pitchFamily="18" charset="0"/>
              </a:rPr>
              <a:t> ?  </a:t>
            </a:r>
            <a:r>
              <a:rPr lang="en-US" altLang="en-US" sz="1200" dirty="0" smtClean="0">
                <a:latin typeface="Georgia" panose="02040502050405020303" pitchFamily="18" charset="0"/>
                <a:hlinkClick r:id="rId3"/>
              </a:rPr>
              <a:t>https://www.youtube.com/watch?v=Rdpbnd0pCiI</a:t>
            </a:r>
            <a:endParaRPr lang="en-US" altLang="en-US" sz="1200" dirty="0">
              <a:latin typeface="Georgia" panose="02040502050405020303" pitchFamily="18" charset="0"/>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7887" y="2927820"/>
            <a:ext cx="5243513" cy="1263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5181600"/>
            <a:ext cx="610332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6878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381000"/>
            <a:ext cx="8686800" cy="762000"/>
          </a:xfrm>
        </p:spPr>
        <p:txBody>
          <a:bodyPr/>
          <a:lstStyle/>
          <a:p>
            <a:pPr eaLnBrk="1" hangingPunct="1"/>
            <a:r>
              <a:rPr lang="en-US" altLang="en-US" sz="3200" b="1" dirty="0" smtClean="0">
                <a:solidFill>
                  <a:schemeClr val="bg2"/>
                </a:solidFill>
                <a:latin typeface="Georgia" pitchFamily="18" charset="0"/>
              </a:rPr>
              <a:t>Deep Learning models:</a:t>
            </a:r>
          </a:p>
        </p:txBody>
      </p:sp>
      <p:sp>
        <p:nvSpPr>
          <p:cNvPr id="4099" name="Rectangle 3"/>
          <p:cNvSpPr>
            <a:spLocks noGrp="1" noChangeArrowheads="1"/>
          </p:cNvSpPr>
          <p:nvPr>
            <p:ph type="body" idx="1"/>
          </p:nvPr>
        </p:nvSpPr>
        <p:spPr>
          <a:xfrm>
            <a:off x="622300" y="1219200"/>
            <a:ext cx="8293100" cy="4914900"/>
          </a:xfrm>
        </p:spPr>
        <p:txBody>
          <a:bodyPr/>
          <a:lstStyle/>
          <a:p>
            <a:pPr eaLnBrk="1" hangingPunct="1"/>
            <a:r>
              <a:rPr lang="en-US" altLang="en-US" b="1" dirty="0" smtClean="0">
                <a:solidFill>
                  <a:srgbClr val="C00000"/>
                </a:solidFill>
                <a:latin typeface="Georgia" pitchFamily="18" charset="0"/>
              </a:rPr>
              <a:t>Convolutional Neural Net (CNN)</a:t>
            </a:r>
          </a:p>
          <a:p>
            <a:pPr lvl="1" eaLnBrk="1" hangingPunct="1"/>
            <a:r>
              <a:rPr lang="en-US" altLang="en-US" sz="2400" b="1" dirty="0" smtClean="0">
                <a:latin typeface="Georgia" pitchFamily="18" charset="0"/>
              </a:rPr>
              <a:t>Yann </a:t>
            </a:r>
            <a:r>
              <a:rPr lang="en-US" altLang="en-US" sz="2400" b="1" dirty="0" err="1" smtClean="0">
                <a:latin typeface="Georgia" pitchFamily="18" charset="0"/>
              </a:rPr>
              <a:t>Lacun</a:t>
            </a:r>
            <a:r>
              <a:rPr lang="en-US" altLang="en-US" sz="2400" b="1" dirty="0" smtClean="0">
                <a:latin typeface="Georgia" pitchFamily="18" charset="0"/>
              </a:rPr>
              <a:t> </a:t>
            </a:r>
            <a:r>
              <a:rPr lang="en-US" altLang="en-US" sz="2400" b="1" dirty="0" smtClean="0">
                <a:latin typeface="Georgia" pitchFamily="18" charset="0"/>
              </a:rPr>
              <a:t>developed</a:t>
            </a:r>
          </a:p>
          <a:p>
            <a:pPr lvl="1" eaLnBrk="1" hangingPunct="1"/>
            <a:r>
              <a:rPr lang="en-US" altLang="en-US" sz="2400" b="1" dirty="0" smtClean="0">
                <a:latin typeface="Georgia" pitchFamily="18" charset="0"/>
              </a:rPr>
              <a:t>Every input image is an array of pixels</a:t>
            </a:r>
            <a:endParaRPr lang="en-US" altLang="en-US" sz="2400" b="1" dirty="0" smtClean="0">
              <a:latin typeface="Georgia" pitchFamily="18" charset="0"/>
            </a:endParaRPr>
          </a:p>
          <a:p>
            <a:pPr lvl="1" eaLnBrk="1" hangingPunct="1"/>
            <a:r>
              <a:rPr lang="en-US" altLang="en-US" sz="2400" b="1" dirty="0" smtClean="0">
                <a:latin typeface="Georgia" pitchFamily="18" charset="0"/>
              </a:rPr>
              <a:t>Used by Facebook for image recognition</a:t>
            </a:r>
          </a:p>
          <a:p>
            <a:pPr lvl="1" eaLnBrk="1" hangingPunct="1"/>
            <a:r>
              <a:rPr lang="en-US" altLang="en-US" sz="2400" b="1" i="1" dirty="0" smtClean="0">
                <a:solidFill>
                  <a:srgbClr val="C00000"/>
                </a:solidFill>
                <a:latin typeface="Georgia" pitchFamily="18" charset="0"/>
              </a:rPr>
              <a:t>Supervised learning with labeled images</a:t>
            </a:r>
          </a:p>
          <a:p>
            <a:pPr lvl="1" eaLnBrk="1" hangingPunct="1"/>
            <a:r>
              <a:rPr lang="en-US" altLang="en-US" sz="2400" b="1" dirty="0" smtClean="0">
                <a:latin typeface="Georgia" pitchFamily="18" charset="0"/>
              </a:rPr>
              <a:t>Several different </a:t>
            </a:r>
            <a:r>
              <a:rPr lang="en-US" altLang="en-US" sz="2400" b="1" dirty="0" smtClean="0">
                <a:latin typeface="Georgia" pitchFamily="18" charset="0"/>
              </a:rPr>
              <a:t>components</a:t>
            </a:r>
            <a:r>
              <a:rPr lang="en-US" altLang="en-US" sz="2400" b="1" dirty="0" smtClean="0">
                <a:latin typeface="Georgia" pitchFamily="18" charset="0"/>
              </a:rPr>
              <a:t>:</a:t>
            </a:r>
          </a:p>
          <a:p>
            <a:pPr lvl="2" eaLnBrk="1" hangingPunct="1"/>
            <a:r>
              <a:rPr lang="en-US" altLang="en-US" b="1" dirty="0" smtClean="0">
                <a:solidFill>
                  <a:srgbClr val="7030A0"/>
                </a:solidFill>
                <a:latin typeface="Georgia" pitchFamily="18" charset="0"/>
              </a:rPr>
              <a:t>Convolutional layer</a:t>
            </a:r>
          </a:p>
          <a:p>
            <a:pPr lvl="2" eaLnBrk="1" hangingPunct="1"/>
            <a:r>
              <a:rPr lang="en-US" altLang="en-US" b="1" dirty="0" err="1" smtClean="0">
                <a:solidFill>
                  <a:srgbClr val="7030A0"/>
                </a:solidFill>
                <a:latin typeface="Georgia" pitchFamily="18" charset="0"/>
              </a:rPr>
              <a:t>Relu</a:t>
            </a:r>
            <a:r>
              <a:rPr lang="en-US" altLang="en-US" b="1" dirty="0" smtClean="0">
                <a:solidFill>
                  <a:srgbClr val="7030A0"/>
                </a:solidFill>
                <a:latin typeface="Georgia" pitchFamily="18" charset="0"/>
              </a:rPr>
              <a:t> layer</a:t>
            </a:r>
          </a:p>
          <a:p>
            <a:pPr lvl="2" eaLnBrk="1" hangingPunct="1"/>
            <a:r>
              <a:rPr lang="en-US" altLang="en-US" b="1" dirty="0" smtClean="0">
                <a:solidFill>
                  <a:srgbClr val="7030A0"/>
                </a:solidFill>
                <a:latin typeface="Georgia" pitchFamily="18" charset="0"/>
              </a:rPr>
              <a:t>Pooling layer</a:t>
            </a:r>
          </a:p>
          <a:p>
            <a:pPr lvl="2" eaLnBrk="1" hangingPunct="1"/>
            <a:r>
              <a:rPr lang="en-US" altLang="en-US" b="1" dirty="0" smtClean="0">
                <a:solidFill>
                  <a:srgbClr val="7030A0"/>
                </a:solidFill>
                <a:latin typeface="Georgia" pitchFamily="18" charset="0"/>
              </a:rPr>
              <a:t>Fully connected layer </a:t>
            </a:r>
          </a:p>
          <a:p>
            <a:pPr lvl="2" eaLnBrk="1" hangingPunct="1"/>
            <a:endParaRPr lang="en-US" altLang="en-US" sz="2000" b="1" dirty="0" smtClean="0">
              <a:solidFill>
                <a:srgbClr val="7030A0"/>
              </a:solidFill>
              <a:latin typeface="Georgia" pitchFamily="18" charset="0"/>
            </a:endParaRPr>
          </a:p>
          <a:p>
            <a:pPr lvl="1" eaLnBrk="1" hangingPunct="1"/>
            <a:endParaRPr lang="en-US" altLang="en-US" sz="2400" b="1" dirty="0" smtClean="0">
              <a:latin typeface="Georgia" pitchFamily="18" charset="0"/>
            </a:endParaRPr>
          </a:p>
          <a:p>
            <a:pPr lvl="1" eaLnBrk="1" hangingPunct="1"/>
            <a:endParaRPr lang="en-US" altLang="en-US" b="1" dirty="0" smtClean="0">
              <a:latin typeface="Georgia" pitchFamily="18" charset="0"/>
            </a:endParaRPr>
          </a:p>
        </p:txBody>
      </p:sp>
    </p:spTree>
    <p:extLst>
      <p:ext uri="{BB962C8B-B14F-4D97-AF65-F5344CB8AC3E}">
        <p14:creationId xmlns:p14="http://schemas.microsoft.com/office/powerpoint/2010/main" val="40896907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457200"/>
            <a:ext cx="8229600" cy="609600"/>
          </a:xfrm>
        </p:spPr>
        <p:txBody>
          <a:bodyPr/>
          <a:lstStyle/>
          <a:p>
            <a:pPr eaLnBrk="1" hangingPunct="1"/>
            <a:r>
              <a:rPr lang="en-US" altLang="en-US" sz="3200" b="1" dirty="0" smtClean="0">
                <a:solidFill>
                  <a:schemeClr val="bg2"/>
                </a:solidFill>
                <a:latin typeface="Georgia" pitchFamily="18" charset="0"/>
              </a:rPr>
              <a:t>Deep Learning models: </a:t>
            </a:r>
            <a:r>
              <a:rPr lang="en-US" altLang="en-US" sz="3200" b="1" dirty="0" smtClean="0">
                <a:solidFill>
                  <a:srgbClr val="C00000"/>
                </a:solidFill>
                <a:latin typeface="Georgia" pitchFamily="18" charset="0"/>
              </a:rPr>
              <a:t>CNN</a:t>
            </a:r>
          </a:p>
        </p:txBody>
      </p:sp>
      <p:sp>
        <p:nvSpPr>
          <p:cNvPr id="2" name="Content Placeholder 1"/>
          <p:cNvSpPr>
            <a:spLocks noGrp="1"/>
          </p:cNvSpPr>
          <p:nvPr>
            <p:ph idx="1"/>
          </p:nvPr>
        </p:nvSpPr>
        <p:spPr>
          <a:xfrm>
            <a:off x="304800" y="1143000"/>
            <a:ext cx="8458200" cy="5334000"/>
          </a:xfrm>
        </p:spPr>
        <p:txBody>
          <a:bodyPr/>
          <a:lstStyle/>
          <a:p>
            <a:r>
              <a:rPr lang="en-US" sz="2400" b="1" dirty="0" smtClean="0">
                <a:solidFill>
                  <a:srgbClr val="C00000"/>
                </a:solidFill>
                <a:latin typeface="Georgia" panose="02040502050405020303" pitchFamily="18" charset="0"/>
              </a:rPr>
              <a:t>Convolution layer:</a:t>
            </a:r>
            <a:r>
              <a:rPr lang="en-US" sz="2800" b="1" dirty="0" smtClean="0">
                <a:solidFill>
                  <a:srgbClr val="C00000"/>
                </a:solidFill>
                <a:latin typeface="Georgia" panose="02040502050405020303" pitchFamily="18" charset="0"/>
              </a:rPr>
              <a:t> </a:t>
            </a:r>
            <a:r>
              <a:rPr lang="en-US" sz="2000" dirty="0" smtClean="0">
                <a:latin typeface="Georgia" panose="02040502050405020303" pitchFamily="18" charset="0"/>
              </a:rPr>
              <a:t>extracts features from the input image, using filters (which can vary in number, depth, stride,  and padding).</a:t>
            </a:r>
          </a:p>
          <a:p>
            <a:r>
              <a:rPr lang="en-US" sz="2400" b="1" dirty="0" smtClean="0">
                <a:solidFill>
                  <a:srgbClr val="C00000"/>
                </a:solidFill>
                <a:latin typeface="Georgia" panose="02040502050405020303" pitchFamily="18" charset="0"/>
              </a:rPr>
              <a:t>Rectified Linear Unit layer (</a:t>
            </a:r>
            <a:r>
              <a:rPr lang="en-US" sz="2400" b="1" dirty="0" err="1" smtClean="0">
                <a:solidFill>
                  <a:srgbClr val="C00000"/>
                </a:solidFill>
                <a:latin typeface="Georgia" panose="02040502050405020303" pitchFamily="18" charset="0"/>
              </a:rPr>
              <a:t>ReLU</a:t>
            </a:r>
            <a:r>
              <a:rPr lang="en-US" sz="2400" b="1" dirty="0" smtClean="0">
                <a:solidFill>
                  <a:srgbClr val="C00000"/>
                </a:solidFill>
                <a:latin typeface="Georgia" panose="02040502050405020303" pitchFamily="18" charset="0"/>
              </a:rPr>
              <a:t>): </a:t>
            </a:r>
            <a:r>
              <a:rPr lang="en-US" sz="2000" dirty="0" err="1">
                <a:latin typeface="Georgia" panose="02040502050405020303" pitchFamily="18" charset="0"/>
              </a:rPr>
              <a:t>ReLU</a:t>
            </a:r>
            <a:r>
              <a:rPr lang="en-US" sz="2000" dirty="0">
                <a:latin typeface="Georgia" panose="02040502050405020303" pitchFamily="18" charset="0"/>
              </a:rPr>
              <a:t> is </a:t>
            </a:r>
            <a:r>
              <a:rPr lang="en-US" sz="2000" dirty="0" smtClean="0">
                <a:latin typeface="Georgia" panose="02040502050405020303" pitchFamily="18" charset="0"/>
              </a:rPr>
              <a:t>applied </a:t>
            </a:r>
            <a:r>
              <a:rPr lang="en-US" sz="2000" dirty="0">
                <a:latin typeface="Georgia" panose="02040502050405020303" pitchFamily="18" charset="0"/>
              </a:rPr>
              <a:t>per </a:t>
            </a:r>
            <a:r>
              <a:rPr lang="en-US" sz="2000" dirty="0" smtClean="0">
                <a:latin typeface="Georgia" panose="02040502050405020303" pitchFamily="18" charset="0"/>
              </a:rPr>
              <a:t>pixel </a:t>
            </a:r>
            <a:r>
              <a:rPr lang="en-US" sz="2000" dirty="0">
                <a:latin typeface="Georgia" panose="02040502050405020303" pitchFamily="18" charset="0"/>
              </a:rPr>
              <a:t>and replaces all negative pixel values in the feature map by zero. The purpose of </a:t>
            </a:r>
            <a:r>
              <a:rPr lang="en-US" sz="2000" dirty="0" err="1">
                <a:latin typeface="Georgia" panose="02040502050405020303" pitchFamily="18" charset="0"/>
              </a:rPr>
              <a:t>ReLU</a:t>
            </a:r>
            <a:r>
              <a:rPr lang="en-US" sz="2000" dirty="0">
                <a:latin typeface="Georgia" panose="02040502050405020303" pitchFamily="18" charset="0"/>
              </a:rPr>
              <a:t> is to introduce </a:t>
            </a:r>
            <a:r>
              <a:rPr lang="en-US" sz="2000" dirty="0" smtClean="0">
                <a:latin typeface="Georgia" panose="02040502050405020303" pitchFamily="18" charset="0"/>
              </a:rPr>
              <a:t>non-linearity.</a:t>
            </a:r>
          </a:p>
          <a:p>
            <a:r>
              <a:rPr lang="en-US" sz="2400" b="1" dirty="0" smtClean="0">
                <a:solidFill>
                  <a:srgbClr val="C00000"/>
                </a:solidFill>
                <a:latin typeface="Georgia" panose="02040502050405020303" pitchFamily="18" charset="0"/>
              </a:rPr>
              <a:t>Pooling step: </a:t>
            </a:r>
            <a:r>
              <a:rPr lang="en-US" sz="2000" dirty="0">
                <a:latin typeface="Georgia" panose="02040502050405020303" pitchFamily="18" charset="0"/>
              </a:rPr>
              <a:t>Spatial Pooling (also called subsampling or </a:t>
            </a:r>
            <a:r>
              <a:rPr lang="en-US" sz="2000" dirty="0" err="1">
                <a:latin typeface="Georgia" panose="02040502050405020303" pitchFamily="18" charset="0"/>
              </a:rPr>
              <a:t>downsampling</a:t>
            </a:r>
            <a:r>
              <a:rPr lang="en-US" sz="2000" dirty="0">
                <a:latin typeface="Georgia" panose="02040502050405020303" pitchFamily="18" charset="0"/>
              </a:rPr>
              <a:t>) reduces the dimensionality of each feature map but retains the most important information</a:t>
            </a:r>
            <a:r>
              <a:rPr lang="en-US" sz="2000" dirty="0" smtClean="0">
                <a:latin typeface="Georgia" panose="02040502050405020303" pitchFamily="18" charset="0"/>
              </a:rPr>
              <a:t>. Takes largest element from the </a:t>
            </a:r>
            <a:r>
              <a:rPr lang="en-US" sz="2000" dirty="0" err="1" smtClean="0">
                <a:latin typeface="Georgia" panose="02040502050405020303" pitchFamily="18" charset="0"/>
              </a:rPr>
              <a:t>ReLU</a:t>
            </a:r>
            <a:r>
              <a:rPr lang="en-US" sz="2000" dirty="0" smtClean="0">
                <a:latin typeface="Georgia" panose="02040502050405020303" pitchFamily="18" charset="0"/>
              </a:rPr>
              <a:t>.</a:t>
            </a:r>
          </a:p>
          <a:p>
            <a:r>
              <a:rPr lang="en-US" sz="2400" b="1" dirty="0" smtClean="0">
                <a:solidFill>
                  <a:srgbClr val="C00000"/>
                </a:solidFill>
                <a:latin typeface="Georgia" panose="02040502050405020303" pitchFamily="18" charset="0"/>
              </a:rPr>
              <a:t>Fully connected layer: </a:t>
            </a:r>
            <a:r>
              <a:rPr lang="en-US" sz="2000" dirty="0">
                <a:latin typeface="Georgia" panose="02040502050405020303" pitchFamily="18" charset="0"/>
              </a:rPr>
              <a:t>The purpose of the Fully Connected layer is to use these features for classifying the input image into various classes based on the training dataset. The sum of output probabilities from the Fully Connected Layer is 1. This is ensured by using the </a:t>
            </a:r>
            <a:r>
              <a:rPr lang="en-US" sz="2000" dirty="0" err="1">
                <a:latin typeface="Georgia" panose="02040502050405020303" pitchFamily="18" charset="0"/>
                <a:hlinkClick r:id="rId3"/>
              </a:rPr>
              <a:t>Softmax</a:t>
            </a:r>
            <a:r>
              <a:rPr lang="en-US" sz="2000" dirty="0">
                <a:latin typeface="Georgia" panose="02040502050405020303" pitchFamily="18" charset="0"/>
              </a:rPr>
              <a:t> as the activation function in the output layer of the Fully Connected Layer.</a:t>
            </a:r>
            <a:endParaRPr lang="en-US" sz="2000" dirty="0" smtClean="0">
              <a:latin typeface="Georgia" panose="02040502050405020303" pitchFamily="18" charset="0"/>
            </a:endParaRPr>
          </a:p>
          <a:p>
            <a:endParaRPr lang="en-US" sz="2200" dirty="0">
              <a:latin typeface="Georgia" panose="02040502050405020303" pitchFamily="18" charset="0"/>
            </a:endParaRPr>
          </a:p>
        </p:txBody>
      </p:sp>
      <p:sp>
        <p:nvSpPr>
          <p:cNvPr id="6" name="Text Box 2052"/>
          <p:cNvSpPr txBox="1">
            <a:spLocks noChangeArrowheads="1"/>
          </p:cNvSpPr>
          <p:nvPr/>
        </p:nvSpPr>
        <p:spPr bwMode="auto">
          <a:xfrm>
            <a:off x="0" y="6581001"/>
            <a:ext cx="91439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200" dirty="0" smtClean="0">
                <a:latin typeface="Georgia" panose="02040502050405020303" pitchFamily="18" charset="0"/>
              </a:rPr>
              <a:t>Source: An Intuitive Explanation of Convolutional Neural Networks, </a:t>
            </a:r>
            <a:r>
              <a:rPr lang="en-US" altLang="en-US" sz="1200" dirty="0" smtClean="0">
                <a:latin typeface="Georgia" panose="02040502050405020303" pitchFamily="18" charset="0"/>
                <a:hlinkClick r:id="rId4"/>
              </a:rPr>
              <a:t>https://ujjwalkarn.me/2016/08/11/intuitive-explanation-convnets/</a:t>
            </a:r>
            <a:endParaRPr lang="en-US" altLang="en-US" sz="1200" dirty="0">
              <a:latin typeface="Georgia" panose="02040502050405020303" pitchFamily="18" charset="0"/>
            </a:endParaRPr>
          </a:p>
        </p:txBody>
      </p:sp>
    </p:spTree>
    <p:extLst>
      <p:ext uri="{BB962C8B-B14F-4D97-AF65-F5344CB8AC3E}">
        <p14:creationId xmlns:p14="http://schemas.microsoft.com/office/powerpoint/2010/main" val="28301687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381000"/>
            <a:ext cx="8686800" cy="762000"/>
          </a:xfrm>
        </p:spPr>
        <p:txBody>
          <a:bodyPr/>
          <a:lstStyle/>
          <a:p>
            <a:pPr eaLnBrk="1" hangingPunct="1"/>
            <a:r>
              <a:rPr lang="en-US" altLang="en-US" sz="3200" b="1" dirty="0" smtClean="0">
                <a:solidFill>
                  <a:schemeClr val="bg2"/>
                </a:solidFill>
                <a:latin typeface="Georgia" pitchFamily="18" charset="0"/>
              </a:rPr>
              <a:t>Deep Learning models: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90" y="1347788"/>
            <a:ext cx="7943773" cy="4291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Box 2052"/>
          <p:cNvSpPr txBox="1">
            <a:spLocks noChangeArrowheads="1"/>
          </p:cNvSpPr>
          <p:nvPr/>
        </p:nvSpPr>
        <p:spPr bwMode="auto">
          <a:xfrm>
            <a:off x="1" y="6396335"/>
            <a:ext cx="8610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200" dirty="0" smtClean="0">
                <a:latin typeface="Georgia" panose="02040502050405020303" pitchFamily="18" charset="0"/>
              </a:rPr>
              <a:t>Source:  </a:t>
            </a:r>
            <a:r>
              <a:rPr lang="en-US" sz="1200" dirty="0"/>
              <a:t>A friendly introduction to Convolutional Neural Networks and Image </a:t>
            </a:r>
            <a:r>
              <a:rPr lang="en-US" sz="1200" dirty="0" smtClean="0"/>
              <a:t>Recognition,</a:t>
            </a:r>
          </a:p>
          <a:p>
            <a:r>
              <a:rPr lang="en-US" sz="1200" dirty="0" smtClean="0"/>
              <a:t> </a:t>
            </a:r>
            <a:r>
              <a:rPr lang="en-US" sz="1200" dirty="0" smtClean="0">
                <a:hlinkClick r:id="rId4"/>
              </a:rPr>
              <a:t>https://www.youtube.com/watch?v=2-Ol7ZB0MmU&amp;t=317s</a:t>
            </a:r>
            <a:endParaRPr lang="en-US" altLang="en-US" sz="1200" dirty="0">
              <a:latin typeface="Georgia" panose="02040502050405020303" pitchFamily="18" charset="0"/>
            </a:endParaRPr>
          </a:p>
        </p:txBody>
      </p:sp>
    </p:spTree>
    <p:extLst>
      <p:ext uri="{BB962C8B-B14F-4D97-AF65-F5344CB8AC3E}">
        <p14:creationId xmlns:p14="http://schemas.microsoft.com/office/powerpoint/2010/main" val="1922436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381000"/>
            <a:ext cx="8686800" cy="762000"/>
          </a:xfrm>
        </p:spPr>
        <p:txBody>
          <a:bodyPr/>
          <a:lstStyle/>
          <a:p>
            <a:pPr eaLnBrk="1" hangingPunct="1"/>
            <a:r>
              <a:rPr lang="en-US" altLang="en-US" sz="3200" b="1" dirty="0" smtClean="0">
                <a:solidFill>
                  <a:schemeClr val="bg2"/>
                </a:solidFill>
                <a:latin typeface="Georgia" pitchFamily="18" charset="0"/>
              </a:rPr>
              <a:t>Deep Learning models: </a:t>
            </a:r>
            <a:r>
              <a:rPr lang="en-US" altLang="en-US" sz="3200" b="1" dirty="0" smtClean="0">
                <a:solidFill>
                  <a:srgbClr val="C00000"/>
                </a:solidFill>
                <a:latin typeface="Georgia" pitchFamily="18" charset="0"/>
              </a:rPr>
              <a:t>CNN</a:t>
            </a:r>
          </a:p>
        </p:txBody>
      </p:sp>
      <p:sp>
        <p:nvSpPr>
          <p:cNvPr id="6" name="Text Box 2052"/>
          <p:cNvSpPr txBox="1">
            <a:spLocks noChangeArrowheads="1"/>
          </p:cNvSpPr>
          <p:nvPr/>
        </p:nvSpPr>
        <p:spPr bwMode="auto">
          <a:xfrm>
            <a:off x="0" y="6581001"/>
            <a:ext cx="91439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200" dirty="0" smtClean="0">
                <a:latin typeface="Georgia" panose="02040502050405020303" pitchFamily="18" charset="0"/>
              </a:rPr>
              <a:t>Source: An Intuitive Explanation of Convolutional Neural Networks, </a:t>
            </a:r>
            <a:r>
              <a:rPr lang="en-US" altLang="en-US" sz="1200" dirty="0" smtClean="0">
                <a:latin typeface="Georgia" panose="02040502050405020303" pitchFamily="18" charset="0"/>
                <a:hlinkClick r:id="rId3"/>
              </a:rPr>
              <a:t>https://ujjwalkarn.me/2016/08/11/intuitive-explanation-convnets/</a:t>
            </a:r>
            <a:endParaRPr lang="en-US" altLang="en-US" sz="1200" dirty="0">
              <a:latin typeface="Georgia" panose="02040502050405020303" pitchFamily="18"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 y="1371600"/>
            <a:ext cx="8778667"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84189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381000"/>
            <a:ext cx="8686800" cy="762000"/>
          </a:xfrm>
        </p:spPr>
        <p:txBody>
          <a:bodyPr/>
          <a:lstStyle/>
          <a:p>
            <a:pPr eaLnBrk="1" hangingPunct="1"/>
            <a:r>
              <a:rPr lang="en-US" altLang="en-US" sz="3200" b="1" dirty="0" smtClean="0">
                <a:solidFill>
                  <a:schemeClr val="bg2"/>
                </a:solidFill>
                <a:latin typeface="Georgia" pitchFamily="18" charset="0"/>
              </a:rPr>
              <a:t>Deep Learning models:</a:t>
            </a:r>
          </a:p>
        </p:txBody>
      </p:sp>
      <p:sp>
        <p:nvSpPr>
          <p:cNvPr id="4099" name="Rectangle 3"/>
          <p:cNvSpPr>
            <a:spLocks noGrp="1" noChangeArrowheads="1"/>
          </p:cNvSpPr>
          <p:nvPr>
            <p:ph type="body" idx="1"/>
          </p:nvPr>
        </p:nvSpPr>
        <p:spPr>
          <a:xfrm>
            <a:off x="622300" y="1333500"/>
            <a:ext cx="8293100" cy="4914900"/>
          </a:xfrm>
        </p:spPr>
        <p:txBody>
          <a:bodyPr/>
          <a:lstStyle/>
          <a:p>
            <a:pPr eaLnBrk="1" hangingPunct="1"/>
            <a:r>
              <a:rPr lang="en-US" altLang="en-US" b="1" dirty="0" smtClean="0">
                <a:solidFill>
                  <a:srgbClr val="C00000"/>
                </a:solidFill>
                <a:latin typeface="Georgia" pitchFamily="18" charset="0"/>
              </a:rPr>
              <a:t>Recurrent Neural Nets (RNN)</a:t>
            </a:r>
          </a:p>
          <a:p>
            <a:pPr lvl="1" eaLnBrk="1" hangingPunct="1"/>
            <a:r>
              <a:rPr lang="en-US" altLang="en-US" sz="2400" b="1" dirty="0" smtClean="0">
                <a:latin typeface="Georgia" pitchFamily="18" charset="0"/>
              </a:rPr>
              <a:t>Developed by </a:t>
            </a:r>
            <a:r>
              <a:rPr lang="en-US" altLang="en-US" sz="2400" b="1" dirty="0" err="1" smtClean="0">
                <a:latin typeface="Georgia" pitchFamily="18" charset="0"/>
              </a:rPr>
              <a:t>Schmidhuber</a:t>
            </a:r>
            <a:r>
              <a:rPr lang="en-US" altLang="en-US" sz="2400" b="1" dirty="0" smtClean="0">
                <a:latin typeface="Georgia" pitchFamily="18" charset="0"/>
              </a:rPr>
              <a:t> and </a:t>
            </a:r>
            <a:r>
              <a:rPr lang="en-US" altLang="en-US" sz="2400" b="1" dirty="0" err="1" smtClean="0">
                <a:latin typeface="Georgia" pitchFamily="18" charset="0"/>
              </a:rPr>
              <a:t>Hockreiter</a:t>
            </a:r>
            <a:endParaRPr lang="en-US" altLang="en-US" sz="2400" b="1" dirty="0" smtClean="0">
              <a:latin typeface="Georgia" pitchFamily="18" charset="0"/>
            </a:endParaRPr>
          </a:p>
          <a:p>
            <a:pPr lvl="1" eaLnBrk="1" hangingPunct="1"/>
            <a:r>
              <a:rPr lang="en-US" altLang="en-US" sz="2400" b="1" dirty="0" smtClean="0">
                <a:latin typeface="Georgia" pitchFamily="18" charset="0"/>
              </a:rPr>
              <a:t>Patterns in data change with time</a:t>
            </a:r>
          </a:p>
          <a:p>
            <a:pPr lvl="1" eaLnBrk="1" hangingPunct="1"/>
            <a:r>
              <a:rPr lang="en-US" sz="2400" b="1" dirty="0">
                <a:latin typeface="Georgia" panose="02040502050405020303" pitchFamily="18" charset="0"/>
              </a:rPr>
              <a:t>RNNs are called </a:t>
            </a:r>
            <a:r>
              <a:rPr lang="en-US" sz="2400" b="1" i="1" u="sng" dirty="0">
                <a:solidFill>
                  <a:srgbClr val="0070C0"/>
                </a:solidFill>
                <a:latin typeface="Georgia" panose="02040502050405020303" pitchFamily="18" charset="0"/>
              </a:rPr>
              <a:t>recurrent</a:t>
            </a:r>
            <a:r>
              <a:rPr lang="en-US" sz="2400" b="1" dirty="0">
                <a:latin typeface="Georgia" panose="02040502050405020303" pitchFamily="18" charset="0"/>
              </a:rPr>
              <a:t> because they perform the same task for every element of a sequence, with the output being depended on the previous </a:t>
            </a:r>
            <a:r>
              <a:rPr lang="en-US" sz="2400" b="1" dirty="0" smtClean="0">
                <a:latin typeface="Georgia" panose="02040502050405020303" pitchFamily="18" charset="0"/>
              </a:rPr>
              <a:t>computations</a:t>
            </a:r>
          </a:p>
          <a:p>
            <a:pPr lvl="1" eaLnBrk="1" hangingPunct="1"/>
            <a:r>
              <a:rPr lang="en-US" altLang="en-US" sz="2400" b="1" dirty="0" smtClean="0">
                <a:latin typeface="Georgia" panose="02040502050405020303" pitchFamily="18" charset="0"/>
              </a:rPr>
              <a:t>Unfolded (after complete input) into results (machine translation, image captioning, documentation, supply chain planning)</a:t>
            </a:r>
          </a:p>
          <a:p>
            <a:pPr lvl="1" eaLnBrk="1" hangingPunct="1"/>
            <a:r>
              <a:rPr lang="en-US" altLang="en-US" sz="2400" b="1" dirty="0" smtClean="0">
                <a:latin typeface="Georgia" panose="02040502050405020303" pitchFamily="18" charset="0"/>
              </a:rPr>
              <a:t>Can be stacked, but training more difficult</a:t>
            </a:r>
            <a:endParaRPr lang="en-US" altLang="en-US" sz="2000" b="1" dirty="0" smtClean="0">
              <a:latin typeface="Georgia" pitchFamily="18" charset="0"/>
            </a:endParaRPr>
          </a:p>
          <a:p>
            <a:pPr lvl="1" eaLnBrk="1" hangingPunct="1"/>
            <a:endParaRPr lang="en-US" altLang="en-US" sz="2400" b="1" dirty="0" smtClean="0">
              <a:latin typeface="Georgia" pitchFamily="18" charset="0"/>
            </a:endParaRPr>
          </a:p>
          <a:p>
            <a:pPr lvl="1" eaLnBrk="1" hangingPunct="1"/>
            <a:endParaRPr lang="en-US" altLang="en-US" b="1" dirty="0" smtClean="0">
              <a:latin typeface="Georgia" pitchFamily="18" charset="0"/>
            </a:endParaRPr>
          </a:p>
        </p:txBody>
      </p:sp>
      <p:sp>
        <p:nvSpPr>
          <p:cNvPr id="4" name="Text Box 2052"/>
          <p:cNvSpPr txBox="1">
            <a:spLocks noChangeArrowheads="1"/>
          </p:cNvSpPr>
          <p:nvPr/>
        </p:nvSpPr>
        <p:spPr bwMode="auto">
          <a:xfrm>
            <a:off x="0" y="6400800"/>
            <a:ext cx="91439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200" dirty="0" smtClean="0">
                <a:latin typeface="Georgia" panose="02040502050405020303" pitchFamily="18" charset="0"/>
              </a:rPr>
              <a:t>Source: Recurrent neural </a:t>
            </a:r>
            <a:r>
              <a:rPr lang="en-US" altLang="en-US" sz="1200" dirty="0">
                <a:latin typeface="Georgia" panose="02040502050405020303" pitchFamily="18" charset="0"/>
              </a:rPr>
              <a:t>networks tutorial, part 1:  </a:t>
            </a:r>
            <a:r>
              <a:rPr lang="en-US" altLang="en-US" sz="1200" dirty="0">
                <a:latin typeface="Georgia" panose="02040502050405020303" pitchFamily="18" charset="0"/>
                <a:hlinkClick r:id="rId3"/>
              </a:rPr>
              <a:t>http://www.wildml.com/2015/09/recurrent-neural-networks-tutorial-part-1-introduction-to-rnns/</a:t>
            </a:r>
            <a:endParaRPr lang="en-US" altLang="en-US" sz="1200" dirty="0">
              <a:latin typeface="Georgia" panose="02040502050405020303" pitchFamily="18" charset="0"/>
            </a:endParaRPr>
          </a:p>
        </p:txBody>
      </p:sp>
    </p:spTree>
    <p:extLst>
      <p:ext uri="{BB962C8B-B14F-4D97-AF65-F5344CB8AC3E}">
        <p14:creationId xmlns:p14="http://schemas.microsoft.com/office/powerpoint/2010/main" val="5252095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381000"/>
            <a:ext cx="8686800" cy="762000"/>
          </a:xfrm>
        </p:spPr>
        <p:txBody>
          <a:bodyPr/>
          <a:lstStyle/>
          <a:p>
            <a:pPr eaLnBrk="1" hangingPunct="1"/>
            <a:r>
              <a:rPr lang="en-US" altLang="en-US" sz="3200" b="1" dirty="0" smtClean="0">
                <a:solidFill>
                  <a:schemeClr val="bg2"/>
                </a:solidFill>
                <a:latin typeface="Georgia" pitchFamily="18" charset="0"/>
              </a:rPr>
              <a:t>Deep Learning models:</a:t>
            </a:r>
          </a:p>
        </p:txBody>
      </p:sp>
      <p:sp>
        <p:nvSpPr>
          <p:cNvPr id="4099" name="Rectangle 3"/>
          <p:cNvSpPr>
            <a:spLocks noGrp="1" noChangeArrowheads="1"/>
          </p:cNvSpPr>
          <p:nvPr>
            <p:ph type="body" idx="1"/>
          </p:nvPr>
        </p:nvSpPr>
        <p:spPr>
          <a:xfrm>
            <a:off x="622300" y="3467100"/>
            <a:ext cx="8293100" cy="2781300"/>
          </a:xfrm>
        </p:spPr>
        <p:txBody>
          <a:bodyPr/>
          <a:lstStyle/>
          <a:p>
            <a:pPr eaLnBrk="1" hangingPunct="1"/>
            <a:r>
              <a:rPr lang="en-US" altLang="en-US" b="1" dirty="0" smtClean="0">
                <a:solidFill>
                  <a:srgbClr val="C00000"/>
                </a:solidFill>
                <a:latin typeface="Georgia" pitchFamily="18" charset="0"/>
              </a:rPr>
              <a:t>Recurrent Neural Nets (RNN)</a:t>
            </a:r>
          </a:p>
          <a:p>
            <a:pPr lvl="1" eaLnBrk="1" hangingPunct="1"/>
            <a:r>
              <a:rPr lang="en-US" altLang="en-US" sz="2200" b="1" dirty="0" smtClean="0">
                <a:latin typeface="Georgia" pitchFamily="18" charset="0"/>
              </a:rPr>
              <a:t>Good for Natural Language Processing (NLP) problems. </a:t>
            </a:r>
            <a:r>
              <a:rPr lang="en-US" sz="2200" dirty="0">
                <a:latin typeface="Georgia" panose="02040502050405020303" pitchFamily="18" charset="0"/>
              </a:rPr>
              <a:t>Given a sequence of words we want to predict the probability of each word given the previous words</a:t>
            </a:r>
            <a:r>
              <a:rPr lang="en-US" sz="2200" dirty="0" smtClean="0">
                <a:latin typeface="Georgia" panose="02040502050405020303" pitchFamily="18" charset="0"/>
              </a:rPr>
              <a:t>.</a:t>
            </a:r>
          </a:p>
          <a:p>
            <a:pPr lvl="1" eaLnBrk="1" hangingPunct="1"/>
            <a:r>
              <a:rPr lang="en-US" altLang="en-US" sz="2000" b="1" dirty="0">
                <a:latin typeface="Georgia" panose="02040502050405020303" pitchFamily="18" charset="0"/>
              </a:rPr>
              <a:t>Unfolded (after complete input) into results </a:t>
            </a:r>
            <a:r>
              <a:rPr lang="en-US" altLang="en-US" sz="2000" dirty="0">
                <a:latin typeface="Georgia" panose="02040502050405020303" pitchFamily="18" charset="0"/>
              </a:rPr>
              <a:t>(machine translation, image captioning, documentation, supply chain planning)</a:t>
            </a:r>
          </a:p>
          <a:p>
            <a:pPr lvl="1" eaLnBrk="1" hangingPunct="1"/>
            <a:endParaRPr lang="en-US" altLang="en-US" sz="2200" b="1" dirty="0" smtClean="0">
              <a:latin typeface="Georgia" pitchFamily="18" charset="0"/>
            </a:endParaRPr>
          </a:p>
          <a:p>
            <a:pPr lvl="1" eaLnBrk="1" hangingPunct="1"/>
            <a:endParaRPr lang="en-US" altLang="en-US" b="1" dirty="0" smtClean="0">
              <a:latin typeface="Georgia" pitchFamily="18" charset="0"/>
            </a:endParaRPr>
          </a:p>
        </p:txBody>
      </p:sp>
      <p:sp>
        <p:nvSpPr>
          <p:cNvPr id="4" name="Text Box 2052"/>
          <p:cNvSpPr txBox="1">
            <a:spLocks noChangeArrowheads="1"/>
          </p:cNvSpPr>
          <p:nvPr/>
        </p:nvSpPr>
        <p:spPr bwMode="auto">
          <a:xfrm>
            <a:off x="0" y="6400800"/>
            <a:ext cx="91439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200" dirty="0" smtClean="0">
                <a:latin typeface="Georgia" panose="02040502050405020303" pitchFamily="18" charset="0"/>
              </a:rPr>
              <a:t>Source: Recurrent neural </a:t>
            </a:r>
            <a:r>
              <a:rPr lang="en-US" altLang="en-US" sz="1200" dirty="0">
                <a:latin typeface="Georgia" panose="02040502050405020303" pitchFamily="18" charset="0"/>
              </a:rPr>
              <a:t>networks tutorial, part 1:  </a:t>
            </a:r>
            <a:r>
              <a:rPr lang="en-US" altLang="en-US" sz="1200" dirty="0">
                <a:latin typeface="Georgia" panose="02040502050405020303" pitchFamily="18" charset="0"/>
                <a:hlinkClick r:id="rId3"/>
              </a:rPr>
              <a:t>http://www.wildml.com/2015/09/recurrent-neural-networks-tutorial-part-1-introduction-to-rnns/</a:t>
            </a:r>
            <a:endParaRPr lang="en-US" altLang="en-US" sz="1200" dirty="0">
              <a:latin typeface="Georgia" panose="02040502050405020303" pitchFamily="18" charset="0"/>
            </a:endParaRPr>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990600"/>
            <a:ext cx="4953000" cy="24124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26288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381000"/>
            <a:ext cx="8686800" cy="762000"/>
          </a:xfrm>
        </p:spPr>
        <p:txBody>
          <a:bodyPr/>
          <a:lstStyle/>
          <a:p>
            <a:pPr eaLnBrk="1" hangingPunct="1"/>
            <a:r>
              <a:rPr lang="en-US" altLang="en-US" sz="3200" b="1" dirty="0" smtClean="0">
                <a:solidFill>
                  <a:schemeClr val="bg2"/>
                </a:solidFill>
                <a:latin typeface="Georgia" pitchFamily="18" charset="0"/>
              </a:rPr>
              <a:t>Deep Learning models:</a:t>
            </a:r>
          </a:p>
        </p:txBody>
      </p:sp>
      <p:sp>
        <p:nvSpPr>
          <p:cNvPr id="4099" name="Rectangle 3"/>
          <p:cNvSpPr>
            <a:spLocks noGrp="1" noChangeArrowheads="1"/>
          </p:cNvSpPr>
          <p:nvPr>
            <p:ph type="body" idx="1"/>
          </p:nvPr>
        </p:nvSpPr>
        <p:spPr>
          <a:xfrm>
            <a:off x="622300" y="1333500"/>
            <a:ext cx="8293100" cy="4914900"/>
          </a:xfrm>
        </p:spPr>
        <p:txBody>
          <a:bodyPr/>
          <a:lstStyle/>
          <a:p>
            <a:pPr eaLnBrk="1" hangingPunct="1"/>
            <a:r>
              <a:rPr lang="en-US" altLang="en-US" b="1" dirty="0" smtClean="0">
                <a:solidFill>
                  <a:srgbClr val="C00000"/>
                </a:solidFill>
                <a:latin typeface="Georgia" pitchFamily="18" charset="0"/>
              </a:rPr>
              <a:t>Long Short Term Memory (LSTM)</a:t>
            </a:r>
            <a:endParaRPr lang="en-US" altLang="en-US" b="1" dirty="0" smtClean="0">
              <a:solidFill>
                <a:srgbClr val="C00000"/>
              </a:solidFill>
              <a:latin typeface="Georgia" pitchFamily="18" charset="0"/>
            </a:endParaRPr>
          </a:p>
          <a:p>
            <a:pPr lvl="1" eaLnBrk="1" hangingPunct="1"/>
            <a:r>
              <a:rPr lang="en-US" altLang="en-US" sz="2400" b="1" dirty="0" smtClean="0">
                <a:latin typeface="Georgia" pitchFamily="18" charset="0"/>
              </a:rPr>
              <a:t>Special form of RNN which 0vercomes a weakness with RNN by keeping some of the </a:t>
            </a:r>
            <a:r>
              <a:rPr lang="en-US" altLang="en-US" sz="2400" b="1" dirty="0" smtClean="0">
                <a:latin typeface="Georgia" pitchFamily="18" charset="0"/>
              </a:rPr>
              <a:t>“important” information</a:t>
            </a:r>
            <a:endParaRPr lang="en-US" altLang="en-US" sz="2400" b="1" dirty="0" smtClean="0">
              <a:latin typeface="Georgia" pitchFamily="18" charset="0"/>
            </a:endParaRPr>
          </a:p>
          <a:p>
            <a:pPr lvl="1" eaLnBrk="1" hangingPunct="1"/>
            <a:r>
              <a:rPr lang="en-US" sz="2400" b="1" dirty="0" smtClean="0">
                <a:latin typeface="Georgia" panose="02040502050405020303" pitchFamily="18" charset="0"/>
              </a:rPr>
              <a:t>LSTMs do </a:t>
            </a:r>
            <a:r>
              <a:rPr lang="en-US" sz="2400" b="1" dirty="0">
                <a:latin typeface="Georgia" panose="02040502050405020303" pitchFamily="18" charset="0"/>
              </a:rPr>
              <a:t>not manipulate the entire information but rather modify them slightly, they are able to </a:t>
            </a:r>
            <a:r>
              <a:rPr lang="en-US" sz="2400" b="1" i="1" u="sng" dirty="0">
                <a:latin typeface="Georgia" panose="02040502050405020303" pitchFamily="18" charset="0"/>
              </a:rPr>
              <a:t>forget and remember</a:t>
            </a:r>
            <a:r>
              <a:rPr lang="en-US" sz="2400" b="1" i="1" dirty="0">
                <a:latin typeface="Georgia" panose="02040502050405020303" pitchFamily="18" charset="0"/>
              </a:rPr>
              <a:t> </a:t>
            </a:r>
            <a:r>
              <a:rPr lang="en-US" sz="2400" b="1" dirty="0">
                <a:latin typeface="Georgia" panose="02040502050405020303" pitchFamily="18" charset="0"/>
              </a:rPr>
              <a:t>things selectively</a:t>
            </a:r>
            <a:r>
              <a:rPr lang="en-US" sz="2400" b="1" dirty="0" smtClean="0">
                <a:latin typeface="Georgia" panose="02040502050405020303" pitchFamily="18" charset="0"/>
              </a:rPr>
              <a:t>.</a:t>
            </a:r>
          </a:p>
          <a:p>
            <a:pPr lvl="1" eaLnBrk="1" hangingPunct="1"/>
            <a:r>
              <a:rPr lang="en-US" altLang="en-US" sz="2400" b="1" dirty="0" smtClean="0">
                <a:latin typeface="Georgia" panose="02040502050405020303" pitchFamily="18" charset="0"/>
              </a:rPr>
              <a:t>Add “content” to NLP</a:t>
            </a:r>
            <a:endParaRPr lang="en-US" altLang="en-US" sz="2400" b="1" dirty="0" smtClean="0">
              <a:latin typeface="Georgia" pitchFamily="18" charset="0"/>
            </a:endParaRPr>
          </a:p>
          <a:p>
            <a:pPr lvl="1" eaLnBrk="1" hangingPunct="1"/>
            <a:endParaRPr lang="en-US" altLang="en-US" b="1" dirty="0" smtClean="0">
              <a:latin typeface="Georgia" pitchFamily="18" charset="0"/>
            </a:endParaRPr>
          </a:p>
        </p:txBody>
      </p:sp>
      <p:sp>
        <p:nvSpPr>
          <p:cNvPr id="4" name="Text Box 2052"/>
          <p:cNvSpPr txBox="1">
            <a:spLocks noChangeArrowheads="1"/>
          </p:cNvSpPr>
          <p:nvPr/>
        </p:nvSpPr>
        <p:spPr bwMode="auto">
          <a:xfrm>
            <a:off x="0" y="6400800"/>
            <a:ext cx="91439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200" dirty="0" smtClean="0">
                <a:latin typeface="Georgia" panose="02040502050405020303" pitchFamily="18" charset="0"/>
              </a:rPr>
              <a:t>Source: </a:t>
            </a:r>
            <a:r>
              <a:rPr lang="en-US" sz="1200" dirty="0"/>
              <a:t>Essentials of Deep Learning : Introduction to Long Short Term </a:t>
            </a:r>
            <a:r>
              <a:rPr lang="en-US" sz="1200" dirty="0" smtClean="0"/>
              <a:t>Memory, </a:t>
            </a:r>
            <a:r>
              <a:rPr lang="en-US" sz="1200" dirty="0" smtClean="0">
                <a:hlinkClick r:id="rId3"/>
              </a:rPr>
              <a:t>https://www.analyticsvidhya.com/blog/2017/12/fundamentals-of-deep-learning-introduction-to-lstm/?</a:t>
            </a:r>
            <a:endParaRPr lang="en-US" sz="1200" dirty="0"/>
          </a:p>
        </p:txBody>
      </p:sp>
    </p:spTree>
    <p:extLst>
      <p:ext uri="{BB962C8B-B14F-4D97-AF65-F5344CB8AC3E}">
        <p14:creationId xmlns:p14="http://schemas.microsoft.com/office/powerpoint/2010/main" val="2562563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304800"/>
            <a:ext cx="8229600" cy="762000"/>
          </a:xfrm>
        </p:spPr>
        <p:txBody>
          <a:bodyPr/>
          <a:lstStyle/>
          <a:p>
            <a:pPr eaLnBrk="1" hangingPunct="1"/>
            <a:r>
              <a:rPr lang="en-US" altLang="en-US" sz="3200" b="1" dirty="0" smtClean="0">
                <a:solidFill>
                  <a:schemeClr val="bg2"/>
                </a:solidFill>
                <a:latin typeface="Georgia" pitchFamily="18" charset="0"/>
              </a:rPr>
              <a:t>Agenda</a:t>
            </a:r>
          </a:p>
        </p:txBody>
      </p:sp>
      <p:sp>
        <p:nvSpPr>
          <p:cNvPr id="4099" name="Rectangle 3"/>
          <p:cNvSpPr>
            <a:spLocks noGrp="1" noChangeArrowheads="1"/>
          </p:cNvSpPr>
          <p:nvPr>
            <p:ph type="body" idx="1"/>
          </p:nvPr>
        </p:nvSpPr>
        <p:spPr>
          <a:xfrm>
            <a:off x="622300" y="990600"/>
            <a:ext cx="8293100" cy="4457700"/>
          </a:xfrm>
        </p:spPr>
        <p:txBody>
          <a:bodyPr/>
          <a:lstStyle/>
          <a:p>
            <a:pPr eaLnBrk="1" hangingPunct="1"/>
            <a:r>
              <a:rPr lang="en-US" altLang="en-US" b="1" dirty="0" smtClean="0">
                <a:solidFill>
                  <a:srgbClr val="C00000"/>
                </a:solidFill>
                <a:latin typeface="Georgia" pitchFamily="18" charset="0"/>
              </a:rPr>
              <a:t>Deep Learning </a:t>
            </a:r>
            <a:r>
              <a:rPr lang="en-US" altLang="en-US" b="1" dirty="0" smtClean="0">
                <a:solidFill>
                  <a:srgbClr val="C00000"/>
                </a:solidFill>
                <a:latin typeface="Georgia" pitchFamily="18" charset="0"/>
              </a:rPr>
              <a:t>models</a:t>
            </a:r>
          </a:p>
          <a:p>
            <a:pPr lvl="1"/>
            <a:r>
              <a:rPr lang="en-US" sz="2400" dirty="0" smtClean="0">
                <a:latin typeface="Georgia" panose="02040502050405020303" pitchFamily="18" charset="0"/>
              </a:rPr>
              <a:t>Restricted </a:t>
            </a:r>
            <a:r>
              <a:rPr lang="en-US" sz="2400" dirty="0" err="1" smtClean="0">
                <a:latin typeface="Georgia" panose="02040502050405020303" pitchFamily="18" charset="0"/>
              </a:rPr>
              <a:t>Boltzman</a:t>
            </a:r>
            <a:r>
              <a:rPr lang="en-US" sz="2400" dirty="0" smtClean="0">
                <a:latin typeface="Georgia" panose="02040502050405020303" pitchFamily="18" charset="0"/>
              </a:rPr>
              <a:t> Machines (RBM)</a:t>
            </a:r>
          </a:p>
          <a:p>
            <a:pPr lvl="1"/>
            <a:r>
              <a:rPr lang="en-US" sz="2400" dirty="0" smtClean="0">
                <a:latin typeface="Georgia" panose="02040502050405020303" pitchFamily="18" charset="0"/>
              </a:rPr>
              <a:t>Deep Belief Networks (DBN)</a:t>
            </a:r>
          </a:p>
          <a:p>
            <a:pPr lvl="1"/>
            <a:r>
              <a:rPr lang="en-US" sz="2400" dirty="0" err="1" smtClean="0">
                <a:latin typeface="Georgia" panose="02040502050405020303" pitchFamily="18" charset="0"/>
              </a:rPr>
              <a:t>Autoencoders</a:t>
            </a:r>
            <a:endParaRPr lang="en-US" sz="2400" dirty="0" smtClean="0">
              <a:latin typeface="Georgia" panose="02040502050405020303" pitchFamily="18" charset="0"/>
            </a:endParaRPr>
          </a:p>
          <a:p>
            <a:pPr lvl="1"/>
            <a:r>
              <a:rPr lang="en-US" sz="2400" dirty="0" smtClean="0">
                <a:latin typeface="Georgia" panose="02040502050405020303" pitchFamily="18" charset="0"/>
              </a:rPr>
              <a:t>Convolutional Neural Networks (CNN)</a:t>
            </a:r>
          </a:p>
          <a:p>
            <a:pPr lvl="1"/>
            <a:r>
              <a:rPr lang="en-US" sz="2400" dirty="0" smtClean="0">
                <a:latin typeface="Georgia" panose="02040502050405020303" pitchFamily="18" charset="0"/>
              </a:rPr>
              <a:t>Recurrent Neural Networks (RNN)</a:t>
            </a:r>
          </a:p>
          <a:p>
            <a:pPr lvl="1"/>
            <a:r>
              <a:rPr lang="en-US" sz="2400" dirty="0" smtClean="0">
                <a:latin typeface="Georgia" panose="02040502050405020303" pitchFamily="18" charset="0"/>
              </a:rPr>
              <a:t>Long Short Term Memory (LSTM) models</a:t>
            </a:r>
            <a:endParaRPr lang="en-US" altLang="en-US" sz="2400" b="1" dirty="0" smtClean="0">
              <a:solidFill>
                <a:srgbClr val="C00000"/>
              </a:solidFill>
              <a:latin typeface="Georgia" pitchFamily="18" charset="0"/>
            </a:endParaRPr>
          </a:p>
          <a:p>
            <a:pPr eaLnBrk="1" hangingPunct="1"/>
            <a:r>
              <a:rPr lang="en-US" altLang="en-US" b="1" dirty="0" smtClean="0">
                <a:solidFill>
                  <a:srgbClr val="C00000"/>
                </a:solidFill>
                <a:latin typeface="Georgia" pitchFamily="18" charset="0"/>
              </a:rPr>
              <a:t>Example applications of Deep </a:t>
            </a:r>
            <a:r>
              <a:rPr lang="en-US" altLang="en-US" b="1" dirty="0" smtClean="0">
                <a:solidFill>
                  <a:srgbClr val="C00000"/>
                </a:solidFill>
                <a:latin typeface="Georgia" pitchFamily="18" charset="0"/>
              </a:rPr>
              <a:t>Learning</a:t>
            </a:r>
            <a:endParaRPr lang="en-US" altLang="en-US" b="1" dirty="0" smtClean="0">
              <a:solidFill>
                <a:srgbClr val="C00000"/>
              </a:solidFill>
              <a:latin typeface="Georgia" pitchFamily="18" charset="0"/>
            </a:endParaRPr>
          </a:p>
          <a:p>
            <a:pPr eaLnBrk="1" hangingPunct="1"/>
            <a:r>
              <a:rPr lang="en-US" altLang="en-US" b="1" dirty="0" smtClean="0">
                <a:solidFill>
                  <a:srgbClr val="C00000"/>
                </a:solidFill>
                <a:latin typeface="Georgia" pitchFamily="18" charset="0"/>
              </a:rPr>
              <a:t>Further viewing and reading links</a:t>
            </a:r>
            <a:br>
              <a:rPr lang="en-US" altLang="en-US" b="1" dirty="0" smtClean="0">
                <a:solidFill>
                  <a:srgbClr val="C00000"/>
                </a:solidFill>
                <a:latin typeface="Georgia" pitchFamily="18" charset="0"/>
              </a:rPr>
            </a:br>
            <a:endParaRPr lang="en-US" altLang="en-US" b="1" dirty="0" smtClean="0">
              <a:solidFill>
                <a:srgbClr val="C00000"/>
              </a:solidFill>
              <a:latin typeface="Georgia" pitchFamily="18" charset="0"/>
            </a:endParaRPr>
          </a:p>
        </p:txBody>
      </p:sp>
    </p:spTree>
    <p:extLst>
      <p:ext uri="{BB962C8B-B14F-4D97-AF65-F5344CB8AC3E}">
        <p14:creationId xmlns:p14="http://schemas.microsoft.com/office/powerpoint/2010/main" val="11847464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381000"/>
            <a:ext cx="8686800" cy="762000"/>
          </a:xfrm>
        </p:spPr>
        <p:txBody>
          <a:bodyPr/>
          <a:lstStyle/>
          <a:p>
            <a:pPr eaLnBrk="1" hangingPunct="1"/>
            <a:r>
              <a:rPr lang="en-US" altLang="en-US" sz="3200" b="1" dirty="0" smtClean="0">
                <a:solidFill>
                  <a:schemeClr val="bg2"/>
                </a:solidFill>
                <a:latin typeface="Georgia" pitchFamily="18" charset="0"/>
              </a:rPr>
              <a:t>Deep Learning models:</a:t>
            </a:r>
          </a:p>
        </p:txBody>
      </p:sp>
      <p:sp>
        <p:nvSpPr>
          <p:cNvPr id="4099" name="Rectangle 3"/>
          <p:cNvSpPr>
            <a:spLocks noGrp="1" noChangeArrowheads="1"/>
          </p:cNvSpPr>
          <p:nvPr>
            <p:ph type="body" idx="1"/>
          </p:nvPr>
        </p:nvSpPr>
        <p:spPr>
          <a:xfrm>
            <a:off x="152400" y="1219200"/>
            <a:ext cx="8763000" cy="2781300"/>
          </a:xfrm>
        </p:spPr>
        <p:txBody>
          <a:bodyPr/>
          <a:lstStyle/>
          <a:p>
            <a:pPr eaLnBrk="1" hangingPunct="1"/>
            <a:r>
              <a:rPr lang="en-US" altLang="en-US" b="1" dirty="0" smtClean="0">
                <a:solidFill>
                  <a:srgbClr val="C00000"/>
                </a:solidFill>
                <a:latin typeface="Georgia" pitchFamily="18" charset="0"/>
              </a:rPr>
              <a:t>Long Short Term Memory architecture</a:t>
            </a:r>
            <a:r>
              <a:rPr lang="en-US" sz="2200" dirty="0" smtClean="0">
                <a:latin typeface="Georgia" panose="02040502050405020303" pitchFamily="18" charset="0"/>
              </a:rPr>
              <a:t>.</a:t>
            </a:r>
          </a:p>
          <a:p>
            <a:pPr lvl="1" eaLnBrk="1" hangingPunct="1"/>
            <a:endParaRPr lang="en-US" altLang="en-US" sz="2200" b="1" dirty="0" smtClean="0">
              <a:latin typeface="Georgia" pitchFamily="18" charset="0"/>
            </a:endParaRPr>
          </a:p>
          <a:p>
            <a:pPr lvl="1" eaLnBrk="1" hangingPunct="1"/>
            <a:endParaRPr lang="en-US" altLang="en-US" b="1" dirty="0" smtClean="0">
              <a:latin typeface="Georgia" pitchFamily="18" charset="0"/>
            </a:endParaRPr>
          </a:p>
        </p:txBody>
      </p:sp>
      <p:sp>
        <p:nvSpPr>
          <p:cNvPr id="4" name="Text Box 2052"/>
          <p:cNvSpPr txBox="1">
            <a:spLocks noChangeArrowheads="1"/>
          </p:cNvSpPr>
          <p:nvPr/>
        </p:nvSpPr>
        <p:spPr bwMode="auto">
          <a:xfrm>
            <a:off x="0" y="6553200"/>
            <a:ext cx="914399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200" dirty="0" smtClean="0">
                <a:latin typeface="Georgia" panose="02040502050405020303" pitchFamily="18" charset="0"/>
              </a:rPr>
              <a:t>Source: </a:t>
            </a:r>
            <a:r>
              <a:rPr lang="en-US" sz="1200" dirty="0"/>
              <a:t>Understanding LSTM </a:t>
            </a:r>
            <a:r>
              <a:rPr lang="en-US" sz="1200" dirty="0" smtClean="0"/>
              <a:t>Networks, </a:t>
            </a:r>
            <a:r>
              <a:rPr lang="en-US" sz="1200" dirty="0" smtClean="0">
                <a:hlinkClick r:id="rId3"/>
              </a:rPr>
              <a:t>http://colah.github.io/posts/2015-08-Understanding-LSTMs/</a:t>
            </a:r>
            <a:endParaRPr lang="en-US" sz="1200" dirty="0"/>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752600"/>
            <a:ext cx="4752976" cy="2041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8600" y="3886200"/>
            <a:ext cx="5019675" cy="2090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12437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381000"/>
            <a:ext cx="8686800" cy="762000"/>
          </a:xfrm>
        </p:spPr>
        <p:txBody>
          <a:bodyPr/>
          <a:lstStyle/>
          <a:p>
            <a:pPr eaLnBrk="1" hangingPunct="1"/>
            <a:r>
              <a:rPr lang="en-US" altLang="en-US" sz="2800" b="1" dirty="0" smtClean="0">
                <a:solidFill>
                  <a:schemeClr val="bg2"/>
                </a:solidFill>
                <a:latin typeface="Georgia" pitchFamily="18" charset="0"/>
              </a:rPr>
              <a:t>Deep Learning models: when to use which one</a:t>
            </a:r>
          </a:p>
        </p:txBody>
      </p:sp>
      <p:sp>
        <p:nvSpPr>
          <p:cNvPr id="4099" name="Rectangle 3"/>
          <p:cNvSpPr>
            <a:spLocks noGrp="1" noChangeArrowheads="1"/>
          </p:cNvSpPr>
          <p:nvPr>
            <p:ph type="body" idx="1"/>
          </p:nvPr>
        </p:nvSpPr>
        <p:spPr>
          <a:xfrm>
            <a:off x="622300" y="1333500"/>
            <a:ext cx="8293100" cy="4914900"/>
          </a:xfrm>
        </p:spPr>
        <p:txBody>
          <a:bodyPr/>
          <a:lstStyle/>
          <a:p>
            <a:pPr eaLnBrk="1" hangingPunct="1"/>
            <a:r>
              <a:rPr lang="en-US" altLang="en-US" b="1" dirty="0" smtClean="0">
                <a:solidFill>
                  <a:srgbClr val="C00000"/>
                </a:solidFill>
                <a:latin typeface="Georgia" pitchFamily="18" charset="0"/>
              </a:rPr>
              <a:t>Unsupervised learning</a:t>
            </a:r>
          </a:p>
          <a:p>
            <a:pPr eaLnBrk="1" hangingPunct="1"/>
            <a:r>
              <a:rPr lang="en-US" altLang="en-US" b="1" dirty="0" smtClean="0">
                <a:solidFill>
                  <a:srgbClr val="C00000"/>
                </a:solidFill>
                <a:latin typeface="Georgia" pitchFamily="18" charset="0"/>
              </a:rPr>
              <a:t>Extract patterns</a:t>
            </a:r>
          </a:p>
          <a:p>
            <a:pPr eaLnBrk="1" hangingPunct="1"/>
            <a:endParaRPr lang="en-US" altLang="en-US" b="1" dirty="0" smtClean="0">
              <a:solidFill>
                <a:srgbClr val="C00000"/>
              </a:solidFill>
              <a:latin typeface="Georgia" pitchFamily="18" charset="0"/>
            </a:endParaRPr>
          </a:p>
          <a:p>
            <a:pPr eaLnBrk="1" hangingPunct="1"/>
            <a:endParaRPr lang="en-US" altLang="en-US" b="1" dirty="0">
              <a:solidFill>
                <a:srgbClr val="C00000"/>
              </a:solidFill>
              <a:latin typeface="Georgia" pitchFamily="18" charset="0"/>
            </a:endParaRPr>
          </a:p>
          <a:p>
            <a:pPr eaLnBrk="1" hangingPunct="1"/>
            <a:endParaRPr lang="en-US" altLang="en-US" b="1" dirty="0" smtClean="0">
              <a:solidFill>
                <a:srgbClr val="C00000"/>
              </a:solidFill>
              <a:latin typeface="Georgia" pitchFamily="18" charset="0"/>
            </a:endParaRPr>
          </a:p>
          <a:p>
            <a:pPr eaLnBrk="1" hangingPunct="1"/>
            <a:endParaRPr lang="en-US" altLang="en-US" b="1" dirty="0">
              <a:solidFill>
                <a:srgbClr val="C00000"/>
              </a:solidFill>
              <a:latin typeface="Georgia" pitchFamily="18" charset="0"/>
            </a:endParaRPr>
          </a:p>
          <a:p>
            <a:pPr eaLnBrk="1" hangingPunct="1"/>
            <a:r>
              <a:rPr lang="en-US" altLang="en-US" b="1" dirty="0" smtClean="0">
                <a:solidFill>
                  <a:schemeClr val="accent5">
                    <a:lumMod val="50000"/>
                  </a:schemeClr>
                </a:solidFill>
                <a:latin typeface="Georgia" pitchFamily="18" charset="0"/>
              </a:rPr>
              <a:t>Restricted </a:t>
            </a:r>
            <a:r>
              <a:rPr lang="en-US" altLang="en-US" b="1" dirty="0" err="1" smtClean="0">
                <a:solidFill>
                  <a:schemeClr val="accent5">
                    <a:lumMod val="50000"/>
                  </a:schemeClr>
                </a:solidFill>
                <a:latin typeface="Georgia" pitchFamily="18" charset="0"/>
              </a:rPr>
              <a:t>Boltzman</a:t>
            </a:r>
            <a:r>
              <a:rPr lang="en-US" altLang="en-US" b="1" dirty="0" smtClean="0">
                <a:solidFill>
                  <a:schemeClr val="accent5">
                    <a:lumMod val="50000"/>
                  </a:schemeClr>
                </a:solidFill>
                <a:latin typeface="Georgia" pitchFamily="18" charset="0"/>
              </a:rPr>
              <a:t> machine (RBM)</a:t>
            </a:r>
          </a:p>
          <a:p>
            <a:pPr eaLnBrk="1" hangingPunct="1"/>
            <a:r>
              <a:rPr lang="en-US" altLang="en-US" b="1" dirty="0" err="1" smtClean="0">
                <a:solidFill>
                  <a:schemeClr val="accent5">
                    <a:lumMod val="50000"/>
                  </a:schemeClr>
                </a:solidFill>
                <a:latin typeface="Georgia" pitchFamily="18" charset="0"/>
              </a:rPr>
              <a:t>Autoencoder</a:t>
            </a:r>
            <a:endParaRPr lang="en-US" altLang="en-US" b="1" dirty="0" smtClean="0">
              <a:solidFill>
                <a:schemeClr val="accent5">
                  <a:lumMod val="50000"/>
                </a:schemeClr>
              </a:solidFill>
              <a:latin typeface="Georgia" pitchFamily="18" charset="0"/>
            </a:endParaRPr>
          </a:p>
          <a:p>
            <a:pPr eaLnBrk="1" hangingPunct="1"/>
            <a:endParaRPr lang="en-US" altLang="en-US" b="1" dirty="0" smtClean="0">
              <a:solidFill>
                <a:srgbClr val="C00000"/>
              </a:solidFill>
              <a:latin typeface="Georgia" pitchFamily="18" charset="0"/>
            </a:endParaRPr>
          </a:p>
          <a:p>
            <a:pPr lvl="1" eaLnBrk="1" hangingPunct="1"/>
            <a:endParaRPr lang="en-US" altLang="en-US" sz="2400" b="1" dirty="0" smtClean="0">
              <a:latin typeface="Georgia" pitchFamily="18" charset="0"/>
            </a:endParaRPr>
          </a:p>
          <a:p>
            <a:pPr lvl="1" eaLnBrk="1" hangingPunct="1"/>
            <a:endParaRPr lang="en-US" altLang="en-US" b="1" dirty="0" smtClean="0">
              <a:latin typeface="Georgia" pitchFamily="18" charset="0"/>
            </a:endParaRPr>
          </a:p>
        </p:txBody>
      </p:sp>
      <p:sp>
        <p:nvSpPr>
          <p:cNvPr id="4" name="Text Box 2052"/>
          <p:cNvSpPr txBox="1">
            <a:spLocks noChangeArrowheads="1"/>
          </p:cNvSpPr>
          <p:nvPr/>
        </p:nvSpPr>
        <p:spPr bwMode="auto">
          <a:xfrm>
            <a:off x="0" y="6581001"/>
            <a:ext cx="914399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200" dirty="0" smtClean="0">
                <a:latin typeface="+mn-lt"/>
              </a:rPr>
              <a:t>Source: </a:t>
            </a:r>
            <a:r>
              <a:rPr lang="en-US" sz="1200" dirty="0" smtClean="0">
                <a:latin typeface="+mn-lt"/>
              </a:rPr>
              <a:t>Your choice of Deep Net - Ep. 4 (Deep Learning SIMPLIFIED), </a:t>
            </a:r>
            <a:r>
              <a:rPr lang="en-US" sz="1200" dirty="0" smtClean="0">
                <a:latin typeface="+mn-lt"/>
                <a:hlinkClick r:id="rId3"/>
              </a:rPr>
              <a:t>https://www.youtube.com/watch?v=JjZDoojyzXQ&amp;t=2s</a:t>
            </a:r>
            <a:endParaRPr lang="en-US" altLang="en-US" sz="1200" dirty="0">
              <a:latin typeface="Georgia" panose="02040502050405020303" pitchFamily="18"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1" y="2438400"/>
            <a:ext cx="3733800" cy="2512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87099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381000"/>
            <a:ext cx="8686800" cy="762000"/>
          </a:xfrm>
        </p:spPr>
        <p:txBody>
          <a:bodyPr/>
          <a:lstStyle/>
          <a:p>
            <a:pPr eaLnBrk="1" hangingPunct="1"/>
            <a:r>
              <a:rPr lang="en-US" altLang="en-US" sz="2800" b="1" dirty="0" smtClean="0">
                <a:solidFill>
                  <a:schemeClr val="bg2"/>
                </a:solidFill>
                <a:latin typeface="Georgia" pitchFamily="18" charset="0"/>
              </a:rPr>
              <a:t>Deep Learning models: when to use which one</a:t>
            </a:r>
          </a:p>
        </p:txBody>
      </p:sp>
      <p:sp>
        <p:nvSpPr>
          <p:cNvPr id="4099" name="Rectangle 3"/>
          <p:cNvSpPr>
            <a:spLocks noGrp="1" noChangeArrowheads="1"/>
          </p:cNvSpPr>
          <p:nvPr>
            <p:ph type="body" idx="1"/>
          </p:nvPr>
        </p:nvSpPr>
        <p:spPr>
          <a:xfrm>
            <a:off x="457200" y="1333500"/>
            <a:ext cx="8382000" cy="4914900"/>
          </a:xfrm>
        </p:spPr>
        <p:txBody>
          <a:bodyPr/>
          <a:lstStyle/>
          <a:p>
            <a:pPr eaLnBrk="1" hangingPunct="1"/>
            <a:r>
              <a:rPr lang="en-US" altLang="en-US" b="1" dirty="0" smtClean="0">
                <a:solidFill>
                  <a:srgbClr val="C00000"/>
                </a:solidFill>
                <a:latin typeface="Georgia" pitchFamily="18" charset="0"/>
              </a:rPr>
              <a:t>Labeled data</a:t>
            </a:r>
          </a:p>
          <a:p>
            <a:pPr eaLnBrk="1" hangingPunct="1"/>
            <a:r>
              <a:rPr lang="en-US" altLang="en-US" b="1" dirty="0" smtClean="0">
                <a:solidFill>
                  <a:srgbClr val="C00000"/>
                </a:solidFill>
                <a:latin typeface="Georgia" pitchFamily="18" charset="0"/>
              </a:rPr>
              <a:t>Building a classifier</a:t>
            </a:r>
          </a:p>
          <a:p>
            <a:pPr eaLnBrk="1" hangingPunct="1"/>
            <a:r>
              <a:rPr lang="en-US" altLang="en-US" b="1" i="1" u="sng" dirty="0" smtClean="0">
                <a:solidFill>
                  <a:srgbClr val="7030A0"/>
                </a:solidFill>
                <a:latin typeface="Georgia" pitchFamily="18" charset="0"/>
              </a:rPr>
              <a:t>Text Processing</a:t>
            </a:r>
          </a:p>
          <a:p>
            <a:pPr lvl="1" eaLnBrk="1" hangingPunct="1"/>
            <a:r>
              <a:rPr lang="en-US" altLang="en-US" b="1" dirty="0" smtClean="0">
                <a:solidFill>
                  <a:srgbClr val="7030A0"/>
                </a:solidFill>
                <a:latin typeface="Georgia" pitchFamily="18" charset="0"/>
              </a:rPr>
              <a:t>Sentiment analysis</a:t>
            </a:r>
          </a:p>
          <a:p>
            <a:pPr lvl="1" eaLnBrk="1" hangingPunct="1"/>
            <a:r>
              <a:rPr lang="en-US" altLang="en-US" b="1" dirty="0" smtClean="0">
                <a:solidFill>
                  <a:srgbClr val="7030A0"/>
                </a:solidFill>
                <a:latin typeface="Georgia" pitchFamily="18" charset="0"/>
              </a:rPr>
              <a:t>Parsing</a:t>
            </a:r>
          </a:p>
          <a:p>
            <a:pPr lvl="1" eaLnBrk="1" hangingPunct="1"/>
            <a:r>
              <a:rPr lang="en-US" altLang="en-US" b="1" dirty="0" smtClean="0">
                <a:solidFill>
                  <a:srgbClr val="7030A0"/>
                </a:solidFill>
                <a:latin typeface="Georgia" pitchFamily="18" charset="0"/>
              </a:rPr>
              <a:t>Named entity </a:t>
            </a:r>
            <a:r>
              <a:rPr lang="en-US" altLang="en-US" b="1" dirty="0" smtClean="0">
                <a:solidFill>
                  <a:srgbClr val="7030A0"/>
                </a:solidFill>
                <a:latin typeface="Georgia" pitchFamily="18" charset="0"/>
              </a:rPr>
              <a:t>recognition</a:t>
            </a:r>
            <a:endParaRPr lang="en-US" altLang="en-US" b="1" dirty="0">
              <a:solidFill>
                <a:srgbClr val="C00000"/>
              </a:solidFill>
              <a:latin typeface="Georgia" pitchFamily="18" charset="0"/>
            </a:endParaRPr>
          </a:p>
          <a:p>
            <a:pPr eaLnBrk="1" hangingPunct="1"/>
            <a:r>
              <a:rPr lang="en-US" altLang="en-US" b="1" dirty="0">
                <a:solidFill>
                  <a:schemeClr val="accent5">
                    <a:lumMod val="50000"/>
                  </a:schemeClr>
                </a:solidFill>
                <a:latin typeface="Georgia" pitchFamily="18" charset="0"/>
              </a:rPr>
              <a:t>Recurrent </a:t>
            </a:r>
            <a:r>
              <a:rPr lang="en-US" altLang="en-US" b="1" dirty="0" smtClean="0">
                <a:solidFill>
                  <a:schemeClr val="accent5">
                    <a:lumMod val="50000"/>
                  </a:schemeClr>
                </a:solidFill>
                <a:latin typeface="Georgia" pitchFamily="18" charset="0"/>
              </a:rPr>
              <a:t>Neural Network </a:t>
            </a:r>
            <a:r>
              <a:rPr lang="en-US" altLang="en-US" b="1" dirty="0" smtClean="0">
                <a:solidFill>
                  <a:schemeClr val="accent5">
                    <a:lumMod val="50000"/>
                  </a:schemeClr>
                </a:solidFill>
                <a:latin typeface="Georgia" pitchFamily="18" charset="0"/>
              </a:rPr>
              <a:t>(</a:t>
            </a:r>
            <a:r>
              <a:rPr lang="en-US" altLang="en-US" b="1" dirty="0" smtClean="0">
                <a:solidFill>
                  <a:schemeClr val="accent5">
                    <a:lumMod val="50000"/>
                  </a:schemeClr>
                </a:solidFill>
                <a:latin typeface="Georgia" pitchFamily="18" charset="0"/>
              </a:rPr>
              <a:t>RNN)</a:t>
            </a:r>
          </a:p>
          <a:p>
            <a:pPr eaLnBrk="1" hangingPunct="1"/>
            <a:r>
              <a:rPr lang="en-US" altLang="en-US" b="1" dirty="0" smtClean="0">
                <a:solidFill>
                  <a:schemeClr val="accent5">
                    <a:lumMod val="50000"/>
                  </a:schemeClr>
                </a:solidFill>
                <a:latin typeface="Georgia" pitchFamily="18" charset="0"/>
              </a:rPr>
              <a:t>Long Short Term Memory (LSTM)</a:t>
            </a:r>
            <a:endParaRPr lang="en-US" altLang="en-US" b="1" dirty="0" smtClean="0">
              <a:solidFill>
                <a:srgbClr val="C00000"/>
              </a:solidFill>
              <a:latin typeface="Georgia" pitchFamily="18" charset="0"/>
            </a:endParaRPr>
          </a:p>
          <a:p>
            <a:pPr lvl="1" eaLnBrk="1" hangingPunct="1"/>
            <a:endParaRPr lang="en-US" altLang="en-US" sz="2400" b="1" dirty="0" smtClean="0">
              <a:latin typeface="Georgia" pitchFamily="18" charset="0"/>
            </a:endParaRPr>
          </a:p>
          <a:p>
            <a:pPr lvl="1" eaLnBrk="1" hangingPunct="1"/>
            <a:endParaRPr lang="en-US" altLang="en-US" b="1" dirty="0" smtClean="0">
              <a:latin typeface="Georgia" pitchFamily="18" charset="0"/>
            </a:endParaRPr>
          </a:p>
        </p:txBody>
      </p:sp>
      <p:sp>
        <p:nvSpPr>
          <p:cNvPr id="4" name="Text Box 2052"/>
          <p:cNvSpPr txBox="1">
            <a:spLocks noChangeArrowheads="1"/>
          </p:cNvSpPr>
          <p:nvPr/>
        </p:nvSpPr>
        <p:spPr bwMode="auto">
          <a:xfrm>
            <a:off x="0" y="6581001"/>
            <a:ext cx="914399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200" dirty="0" smtClean="0">
                <a:latin typeface="+mn-lt"/>
              </a:rPr>
              <a:t>Source: </a:t>
            </a:r>
            <a:r>
              <a:rPr lang="en-US" sz="1200" dirty="0" smtClean="0">
                <a:latin typeface="+mn-lt"/>
              </a:rPr>
              <a:t>Your choice of Deep Net - Ep. 4 (Deep Learning SIMPLIFIED), </a:t>
            </a:r>
            <a:r>
              <a:rPr lang="en-US" sz="1200" dirty="0" smtClean="0">
                <a:latin typeface="+mn-lt"/>
                <a:hlinkClick r:id="rId3"/>
              </a:rPr>
              <a:t>https://www.youtube.com/watch?v=JjZDoojyzXQ&amp;t=2s</a:t>
            </a:r>
            <a:endParaRPr lang="en-US" altLang="en-US" sz="1200" dirty="0">
              <a:latin typeface="Georgia" panose="02040502050405020303" pitchFamily="18" charset="0"/>
            </a:endParaRPr>
          </a:p>
        </p:txBody>
      </p:sp>
    </p:spTree>
    <p:extLst>
      <p:ext uri="{BB962C8B-B14F-4D97-AF65-F5344CB8AC3E}">
        <p14:creationId xmlns:p14="http://schemas.microsoft.com/office/powerpoint/2010/main" val="37580750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381000"/>
            <a:ext cx="8686800" cy="762000"/>
          </a:xfrm>
        </p:spPr>
        <p:txBody>
          <a:bodyPr/>
          <a:lstStyle/>
          <a:p>
            <a:pPr eaLnBrk="1" hangingPunct="1"/>
            <a:r>
              <a:rPr lang="en-US" altLang="en-US" sz="2800" b="1" dirty="0" smtClean="0">
                <a:solidFill>
                  <a:schemeClr val="bg2"/>
                </a:solidFill>
                <a:latin typeface="Georgia" pitchFamily="18" charset="0"/>
              </a:rPr>
              <a:t>Deep Learning models: when to use which one</a:t>
            </a:r>
          </a:p>
        </p:txBody>
      </p:sp>
      <p:sp>
        <p:nvSpPr>
          <p:cNvPr id="4099" name="Rectangle 3"/>
          <p:cNvSpPr>
            <a:spLocks noGrp="1" noChangeArrowheads="1"/>
          </p:cNvSpPr>
          <p:nvPr>
            <p:ph type="body" idx="1"/>
          </p:nvPr>
        </p:nvSpPr>
        <p:spPr>
          <a:xfrm>
            <a:off x="622300" y="1333500"/>
            <a:ext cx="8293100" cy="4914900"/>
          </a:xfrm>
        </p:spPr>
        <p:txBody>
          <a:bodyPr/>
          <a:lstStyle/>
          <a:p>
            <a:pPr eaLnBrk="1" hangingPunct="1"/>
            <a:r>
              <a:rPr lang="en-US" altLang="en-US" b="1" dirty="0" smtClean="0">
                <a:solidFill>
                  <a:srgbClr val="C00000"/>
                </a:solidFill>
                <a:latin typeface="Georgia" pitchFamily="18" charset="0"/>
              </a:rPr>
              <a:t>Labeled data</a:t>
            </a:r>
          </a:p>
          <a:p>
            <a:pPr eaLnBrk="1" hangingPunct="1"/>
            <a:r>
              <a:rPr lang="en-US" altLang="en-US" b="1" dirty="0" smtClean="0">
                <a:solidFill>
                  <a:srgbClr val="C00000"/>
                </a:solidFill>
                <a:latin typeface="Georgia" pitchFamily="18" charset="0"/>
              </a:rPr>
              <a:t>Building a classifier</a:t>
            </a:r>
          </a:p>
          <a:p>
            <a:pPr eaLnBrk="1" hangingPunct="1"/>
            <a:r>
              <a:rPr lang="en-US" altLang="en-US" b="1" i="1" u="sng" dirty="0" smtClean="0">
                <a:solidFill>
                  <a:srgbClr val="7030A0"/>
                </a:solidFill>
                <a:latin typeface="Georgia" pitchFamily="18" charset="0"/>
              </a:rPr>
              <a:t>Image recognition</a:t>
            </a:r>
          </a:p>
          <a:p>
            <a:pPr lvl="1" eaLnBrk="1" hangingPunct="1"/>
            <a:endParaRPr lang="en-US" altLang="en-US" b="1" dirty="0">
              <a:solidFill>
                <a:srgbClr val="C00000"/>
              </a:solidFill>
              <a:latin typeface="Georgia" pitchFamily="18" charset="0"/>
            </a:endParaRPr>
          </a:p>
          <a:p>
            <a:pPr eaLnBrk="1" hangingPunct="1"/>
            <a:r>
              <a:rPr lang="en-US" altLang="en-US" b="1" dirty="0" smtClean="0">
                <a:solidFill>
                  <a:schemeClr val="accent5">
                    <a:lumMod val="50000"/>
                  </a:schemeClr>
                </a:solidFill>
                <a:latin typeface="Georgia" pitchFamily="18" charset="0"/>
              </a:rPr>
              <a:t>Convolutional Net (CNN)</a:t>
            </a:r>
          </a:p>
          <a:p>
            <a:pPr eaLnBrk="1" hangingPunct="1"/>
            <a:r>
              <a:rPr lang="en-US" altLang="en-US" b="1" dirty="0" smtClean="0">
                <a:solidFill>
                  <a:schemeClr val="accent5">
                    <a:lumMod val="50000"/>
                  </a:schemeClr>
                </a:solidFill>
                <a:latin typeface="Georgia" pitchFamily="18" charset="0"/>
              </a:rPr>
              <a:t>Deep Belief Net (DBN)</a:t>
            </a:r>
            <a:endParaRPr lang="en-US" altLang="en-US" b="1" dirty="0" smtClean="0">
              <a:latin typeface="Georgia" pitchFamily="18" charset="0"/>
            </a:endParaRPr>
          </a:p>
        </p:txBody>
      </p:sp>
      <p:sp>
        <p:nvSpPr>
          <p:cNvPr id="4" name="Text Box 2052"/>
          <p:cNvSpPr txBox="1">
            <a:spLocks noChangeArrowheads="1"/>
          </p:cNvSpPr>
          <p:nvPr/>
        </p:nvSpPr>
        <p:spPr bwMode="auto">
          <a:xfrm>
            <a:off x="0" y="6581001"/>
            <a:ext cx="914399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200" dirty="0" smtClean="0">
                <a:latin typeface="+mn-lt"/>
              </a:rPr>
              <a:t>Source: </a:t>
            </a:r>
            <a:r>
              <a:rPr lang="en-US" sz="1200" dirty="0" smtClean="0">
                <a:latin typeface="+mn-lt"/>
              </a:rPr>
              <a:t>Your choice of Deep Net - Ep. 4 (Deep Learning SIMPLIFIED), </a:t>
            </a:r>
            <a:r>
              <a:rPr lang="en-US" sz="1200" dirty="0" smtClean="0">
                <a:latin typeface="+mn-lt"/>
                <a:hlinkClick r:id="rId3"/>
              </a:rPr>
              <a:t>https://www.youtube.com/watch?v=JjZDoojyzXQ&amp;t=2s</a:t>
            </a:r>
            <a:endParaRPr lang="en-US" altLang="en-US" sz="1200" dirty="0">
              <a:latin typeface="Georgia" panose="02040502050405020303" pitchFamily="18" charset="0"/>
            </a:endParaRPr>
          </a:p>
        </p:txBody>
      </p:sp>
    </p:spTree>
    <p:extLst>
      <p:ext uri="{BB962C8B-B14F-4D97-AF65-F5344CB8AC3E}">
        <p14:creationId xmlns:p14="http://schemas.microsoft.com/office/powerpoint/2010/main" val="13256263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381000"/>
            <a:ext cx="8686800" cy="762000"/>
          </a:xfrm>
        </p:spPr>
        <p:txBody>
          <a:bodyPr/>
          <a:lstStyle/>
          <a:p>
            <a:pPr eaLnBrk="1" hangingPunct="1"/>
            <a:r>
              <a:rPr lang="en-US" altLang="en-US" sz="2800" b="1" dirty="0" smtClean="0">
                <a:solidFill>
                  <a:schemeClr val="bg2"/>
                </a:solidFill>
                <a:latin typeface="Georgia" pitchFamily="18" charset="0"/>
              </a:rPr>
              <a:t>Deep Learning models: when to use which one</a:t>
            </a:r>
          </a:p>
        </p:txBody>
      </p:sp>
      <p:sp>
        <p:nvSpPr>
          <p:cNvPr id="4099" name="Rectangle 3"/>
          <p:cNvSpPr>
            <a:spLocks noGrp="1" noChangeArrowheads="1"/>
          </p:cNvSpPr>
          <p:nvPr>
            <p:ph type="body" idx="1"/>
          </p:nvPr>
        </p:nvSpPr>
        <p:spPr>
          <a:xfrm>
            <a:off x="457200" y="1333500"/>
            <a:ext cx="8534400" cy="4914900"/>
          </a:xfrm>
        </p:spPr>
        <p:txBody>
          <a:bodyPr/>
          <a:lstStyle/>
          <a:p>
            <a:pPr eaLnBrk="1" hangingPunct="1"/>
            <a:r>
              <a:rPr lang="en-US" altLang="en-US" b="1" dirty="0" smtClean="0">
                <a:solidFill>
                  <a:srgbClr val="C00000"/>
                </a:solidFill>
                <a:latin typeface="Georgia" pitchFamily="18" charset="0"/>
              </a:rPr>
              <a:t>Labeled data</a:t>
            </a:r>
          </a:p>
          <a:p>
            <a:pPr eaLnBrk="1" hangingPunct="1"/>
            <a:r>
              <a:rPr lang="en-US" altLang="en-US" b="1" dirty="0" smtClean="0">
                <a:solidFill>
                  <a:srgbClr val="C00000"/>
                </a:solidFill>
                <a:latin typeface="Georgia" pitchFamily="18" charset="0"/>
              </a:rPr>
              <a:t>Building a classifier</a:t>
            </a:r>
          </a:p>
          <a:p>
            <a:pPr eaLnBrk="1" hangingPunct="1"/>
            <a:r>
              <a:rPr lang="en-US" altLang="en-US" b="1" i="1" u="sng" dirty="0" smtClean="0">
                <a:solidFill>
                  <a:srgbClr val="7030A0"/>
                </a:solidFill>
                <a:latin typeface="Georgia" pitchFamily="18" charset="0"/>
              </a:rPr>
              <a:t>Object recognition</a:t>
            </a:r>
          </a:p>
          <a:p>
            <a:pPr lvl="1" eaLnBrk="1" hangingPunct="1"/>
            <a:endParaRPr lang="en-US" altLang="en-US" b="1" dirty="0">
              <a:solidFill>
                <a:srgbClr val="C00000"/>
              </a:solidFill>
              <a:latin typeface="Georgia" pitchFamily="18" charset="0"/>
            </a:endParaRPr>
          </a:p>
          <a:p>
            <a:pPr eaLnBrk="1" hangingPunct="1"/>
            <a:r>
              <a:rPr lang="en-US" altLang="en-US" b="1" dirty="0" smtClean="0">
                <a:solidFill>
                  <a:schemeClr val="accent5">
                    <a:lumMod val="50000"/>
                  </a:schemeClr>
                </a:solidFill>
                <a:latin typeface="Georgia" pitchFamily="18" charset="0"/>
              </a:rPr>
              <a:t>Convolutional Net (CNN</a:t>
            </a:r>
            <a:r>
              <a:rPr lang="en-US" altLang="en-US" b="1" dirty="0" smtClean="0">
                <a:solidFill>
                  <a:schemeClr val="accent5">
                    <a:lumMod val="50000"/>
                  </a:schemeClr>
                </a:solidFill>
                <a:latin typeface="Georgia" pitchFamily="18" charset="0"/>
              </a:rPr>
              <a:t>)</a:t>
            </a:r>
            <a:endParaRPr lang="en-US" altLang="en-US" b="1" dirty="0" smtClean="0">
              <a:solidFill>
                <a:srgbClr val="C00000"/>
              </a:solidFill>
              <a:latin typeface="Georgia" pitchFamily="18" charset="0"/>
            </a:endParaRPr>
          </a:p>
          <a:p>
            <a:pPr eaLnBrk="1" hangingPunct="1"/>
            <a:endParaRPr lang="en-US" altLang="en-US" b="1" dirty="0">
              <a:solidFill>
                <a:srgbClr val="C00000"/>
              </a:solidFill>
              <a:latin typeface="Georgia" pitchFamily="18" charset="0"/>
            </a:endParaRPr>
          </a:p>
          <a:p>
            <a:pPr eaLnBrk="1" hangingPunct="1"/>
            <a:endParaRPr lang="en-US" altLang="en-US" b="1" dirty="0" smtClean="0">
              <a:solidFill>
                <a:srgbClr val="C00000"/>
              </a:solidFill>
              <a:latin typeface="Georgia" pitchFamily="18" charset="0"/>
            </a:endParaRPr>
          </a:p>
          <a:p>
            <a:pPr eaLnBrk="1" hangingPunct="1"/>
            <a:endParaRPr lang="en-US" altLang="en-US" b="1" dirty="0">
              <a:solidFill>
                <a:srgbClr val="C00000"/>
              </a:solidFill>
              <a:latin typeface="Georgia" pitchFamily="18" charset="0"/>
            </a:endParaRPr>
          </a:p>
          <a:p>
            <a:pPr lvl="1" eaLnBrk="1" hangingPunct="1"/>
            <a:endParaRPr lang="en-US" altLang="en-US" sz="2400" b="1" dirty="0" smtClean="0">
              <a:latin typeface="Georgia" pitchFamily="18" charset="0"/>
            </a:endParaRPr>
          </a:p>
          <a:p>
            <a:pPr lvl="1" eaLnBrk="1" hangingPunct="1"/>
            <a:endParaRPr lang="en-US" altLang="en-US" b="1" dirty="0" smtClean="0">
              <a:latin typeface="Georgia" pitchFamily="18" charset="0"/>
            </a:endParaRPr>
          </a:p>
        </p:txBody>
      </p:sp>
      <p:sp>
        <p:nvSpPr>
          <p:cNvPr id="4" name="Text Box 2052"/>
          <p:cNvSpPr txBox="1">
            <a:spLocks noChangeArrowheads="1"/>
          </p:cNvSpPr>
          <p:nvPr/>
        </p:nvSpPr>
        <p:spPr bwMode="auto">
          <a:xfrm>
            <a:off x="0" y="6581001"/>
            <a:ext cx="914399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200" dirty="0" smtClean="0">
                <a:latin typeface="+mn-lt"/>
              </a:rPr>
              <a:t>Source: </a:t>
            </a:r>
            <a:r>
              <a:rPr lang="en-US" sz="1200" dirty="0" smtClean="0">
                <a:latin typeface="+mn-lt"/>
              </a:rPr>
              <a:t>Your choice of Deep Net - Ep. 4 (Deep Learning SIMPLIFIED), </a:t>
            </a:r>
            <a:r>
              <a:rPr lang="en-US" sz="1200" dirty="0" smtClean="0">
                <a:latin typeface="+mn-lt"/>
                <a:hlinkClick r:id="rId3"/>
              </a:rPr>
              <a:t>https://www.youtube.com/watch?v=JjZDoojyzXQ&amp;t=2s</a:t>
            </a:r>
            <a:endParaRPr lang="en-US" altLang="en-US" sz="1200" dirty="0">
              <a:latin typeface="Georgia" panose="02040502050405020303" pitchFamily="18" charset="0"/>
            </a:endParaRPr>
          </a:p>
        </p:txBody>
      </p:sp>
    </p:spTree>
    <p:extLst>
      <p:ext uri="{BB962C8B-B14F-4D97-AF65-F5344CB8AC3E}">
        <p14:creationId xmlns:p14="http://schemas.microsoft.com/office/powerpoint/2010/main" val="24543866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279400"/>
            <a:ext cx="8686800" cy="762000"/>
          </a:xfrm>
        </p:spPr>
        <p:txBody>
          <a:bodyPr/>
          <a:lstStyle/>
          <a:p>
            <a:pPr eaLnBrk="1" hangingPunct="1"/>
            <a:r>
              <a:rPr lang="en-US" altLang="en-US" sz="2800" b="1" dirty="0" smtClean="0">
                <a:solidFill>
                  <a:schemeClr val="bg2"/>
                </a:solidFill>
                <a:latin typeface="Georgia" pitchFamily="18" charset="0"/>
              </a:rPr>
              <a:t>Additional Deep </a:t>
            </a:r>
            <a:r>
              <a:rPr lang="en-US" altLang="en-US" sz="2800" b="1" dirty="0" smtClean="0">
                <a:solidFill>
                  <a:schemeClr val="bg2"/>
                </a:solidFill>
                <a:latin typeface="Georgia" pitchFamily="18" charset="0"/>
              </a:rPr>
              <a:t>Learning model links:</a:t>
            </a:r>
          </a:p>
        </p:txBody>
      </p:sp>
      <p:sp>
        <p:nvSpPr>
          <p:cNvPr id="4099" name="Rectangle 3"/>
          <p:cNvSpPr>
            <a:spLocks noGrp="1" noChangeArrowheads="1"/>
          </p:cNvSpPr>
          <p:nvPr>
            <p:ph type="body" idx="1"/>
          </p:nvPr>
        </p:nvSpPr>
        <p:spPr>
          <a:xfrm>
            <a:off x="254000" y="876300"/>
            <a:ext cx="8737600" cy="5905500"/>
          </a:xfrm>
        </p:spPr>
        <p:txBody>
          <a:bodyPr/>
          <a:lstStyle/>
          <a:p>
            <a:r>
              <a:rPr lang="en-US" sz="2400" b="1" dirty="0">
                <a:solidFill>
                  <a:srgbClr val="C00000"/>
                </a:solidFill>
                <a:latin typeface="Georgia" panose="02040502050405020303" pitchFamily="18" charset="0"/>
              </a:rPr>
              <a:t>Restricted </a:t>
            </a:r>
            <a:r>
              <a:rPr lang="en-US" sz="2400" b="1" dirty="0" err="1">
                <a:solidFill>
                  <a:srgbClr val="C00000"/>
                </a:solidFill>
                <a:latin typeface="Georgia" panose="02040502050405020303" pitchFamily="18" charset="0"/>
              </a:rPr>
              <a:t>Boltzman</a:t>
            </a:r>
            <a:r>
              <a:rPr lang="en-US" sz="2400" b="1" dirty="0">
                <a:solidFill>
                  <a:srgbClr val="C00000"/>
                </a:solidFill>
                <a:latin typeface="Georgia" panose="02040502050405020303" pitchFamily="18" charset="0"/>
              </a:rPr>
              <a:t> Machines (RBM):</a:t>
            </a:r>
            <a:endParaRPr lang="en-US" sz="2400" dirty="0">
              <a:solidFill>
                <a:srgbClr val="C00000"/>
              </a:solidFill>
              <a:latin typeface="Georgia" panose="02040502050405020303" pitchFamily="18" charset="0"/>
            </a:endParaRPr>
          </a:p>
          <a:p>
            <a:pPr lvl="1"/>
            <a:r>
              <a:rPr lang="en-US" sz="2000" dirty="0">
                <a:latin typeface="Georgia" panose="02040502050405020303" pitchFamily="18" charset="0"/>
                <a:hlinkClick r:id="rId3"/>
              </a:rPr>
              <a:t>A Beginner’s Tutorial for Restricted Boltzmann </a:t>
            </a:r>
            <a:r>
              <a:rPr lang="en-US" sz="2000" dirty="0" smtClean="0">
                <a:latin typeface="Georgia" panose="02040502050405020303" pitchFamily="18" charset="0"/>
                <a:hlinkClick r:id="rId3"/>
              </a:rPr>
              <a:t>Machines</a:t>
            </a:r>
            <a:r>
              <a:rPr lang="en-US" sz="2000" dirty="0" smtClean="0">
                <a:latin typeface="Georgia" panose="02040502050405020303" pitchFamily="18" charset="0"/>
              </a:rPr>
              <a:t/>
            </a:r>
            <a:br>
              <a:rPr lang="en-US" sz="2000" dirty="0" smtClean="0">
                <a:latin typeface="Georgia" panose="02040502050405020303" pitchFamily="18" charset="0"/>
              </a:rPr>
            </a:br>
            <a:endParaRPr lang="en-US" sz="2400" b="1" dirty="0" smtClean="0">
              <a:solidFill>
                <a:srgbClr val="C00000"/>
              </a:solidFill>
              <a:latin typeface="Georgia" panose="02040502050405020303" pitchFamily="18" charset="0"/>
            </a:endParaRPr>
          </a:p>
          <a:p>
            <a:r>
              <a:rPr lang="en-US" sz="2400" b="1" dirty="0" err="1" smtClean="0">
                <a:solidFill>
                  <a:srgbClr val="C00000"/>
                </a:solidFill>
                <a:latin typeface="Georgia" panose="02040502050405020303" pitchFamily="18" charset="0"/>
              </a:rPr>
              <a:t>Autoencoders</a:t>
            </a:r>
            <a:r>
              <a:rPr lang="en-US" sz="2400" b="1" dirty="0">
                <a:solidFill>
                  <a:srgbClr val="C00000"/>
                </a:solidFill>
                <a:latin typeface="Georgia" panose="02040502050405020303" pitchFamily="18" charset="0"/>
              </a:rPr>
              <a:t>:</a:t>
            </a:r>
            <a:endParaRPr lang="en-US" sz="2400" dirty="0">
              <a:solidFill>
                <a:srgbClr val="C00000"/>
              </a:solidFill>
              <a:latin typeface="Georgia" panose="02040502050405020303" pitchFamily="18" charset="0"/>
            </a:endParaRPr>
          </a:p>
          <a:p>
            <a:pPr lvl="1"/>
            <a:r>
              <a:rPr lang="en-US" sz="2000" dirty="0">
                <a:latin typeface="Georgia" panose="02040502050405020303" pitchFamily="18" charset="0"/>
                <a:hlinkClick r:id="rId4"/>
              </a:rPr>
              <a:t>A Beginner’s Guide to Deep </a:t>
            </a:r>
            <a:r>
              <a:rPr lang="en-US" sz="2000" dirty="0" err="1" smtClean="0">
                <a:latin typeface="Georgia" panose="02040502050405020303" pitchFamily="18" charset="0"/>
                <a:hlinkClick r:id="rId4"/>
              </a:rPr>
              <a:t>Autoencoders</a:t>
            </a:r>
            <a:endParaRPr lang="en-US" sz="2000" dirty="0">
              <a:latin typeface="Georgia" panose="02040502050405020303" pitchFamily="18" charset="0"/>
            </a:endParaRPr>
          </a:p>
          <a:p>
            <a:pPr lvl="1"/>
            <a:r>
              <a:rPr lang="en-US" sz="2000" b="1" dirty="0" err="1" smtClean="0">
                <a:latin typeface="Georgia" panose="02040502050405020303" pitchFamily="18" charset="0"/>
              </a:rPr>
              <a:t>Raval</a:t>
            </a:r>
            <a:r>
              <a:rPr lang="en-US" sz="2000" dirty="0">
                <a:latin typeface="Georgia" panose="02040502050405020303" pitchFamily="18" charset="0"/>
              </a:rPr>
              <a:t>, </a:t>
            </a:r>
            <a:r>
              <a:rPr lang="en-US" sz="2000" dirty="0" err="1">
                <a:latin typeface="Georgia" panose="02040502050405020303" pitchFamily="18" charset="0"/>
                <a:hlinkClick r:id="rId5"/>
              </a:rPr>
              <a:t>Autoencoder</a:t>
            </a:r>
            <a:r>
              <a:rPr lang="en-US" sz="2000" dirty="0">
                <a:latin typeface="Georgia" panose="02040502050405020303" pitchFamily="18" charset="0"/>
                <a:hlinkClick r:id="rId5"/>
              </a:rPr>
              <a:t> Explained</a:t>
            </a:r>
            <a:endParaRPr lang="en-US" sz="2000" dirty="0">
              <a:latin typeface="Georgia" panose="02040502050405020303" pitchFamily="18" charset="0"/>
            </a:endParaRPr>
          </a:p>
          <a:p>
            <a:pPr lvl="1"/>
            <a:r>
              <a:rPr lang="en-US" sz="2000" dirty="0" err="1">
                <a:latin typeface="Georgia" panose="02040502050405020303" pitchFamily="18" charset="0"/>
              </a:rPr>
              <a:t>Dertat</a:t>
            </a:r>
            <a:r>
              <a:rPr lang="en-US" sz="2000" dirty="0">
                <a:latin typeface="Georgia" panose="02040502050405020303" pitchFamily="18" charset="0"/>
              </a:rPr>
              <a:t>, </a:t>
            </a:r>
            <a:r>
              <a:rPr lang="en-US" sz="2000" dirty="0">
                <a:latin typeface="Georgia" panose="02040502050405020303" pitchFamily="18" charset="0"/>
                <a:hlinkClick r:id="rId6"/>
              </a:rPr>
              <a:t>Applied Deep Learning - Part 3: </a:t>
            </a:r>
            <a:r>
              <a:rPr lang="en-US" sz="2000" dirty="0" err="1" smtClean="0">
                <a:latin typeface="Georgia" panose="02040502050405020303" pitchFamily="18" charset="0"/>
                <a:hlinkClick r:id="rId6"/>
              </a:rPr>
              <a:t>Autoencoders</a:t>
            </a:r>
            <a:endParaRPr lang="en-US" sz="2000" dirty="0" smtClean="0">
              <a:latin typeface="Georgia" panose="02040502050405020303" pitchFamily="18" charset="0"/>
            </a:endParaRPr>
          </a:p>
          <a:p>
            <a:pPr lvl="1"/>
            <a:r>
              <a:rPr lang="en-US" sz="2000" b="1" dirty="0" smtClean="0">
                <a:latin typeface="Georgia" panose="02040502050405020303" pitchFamily="18" charset="0"/>
              </a:rPr>
              <a:t>Hall, P</a:t>
            </a:r>
            <a:r>
              <a:rPr lang="en-US" sz="2000" dirty="0" smtClean="0">
                <a:latin typeface="Georgia" panose="02040502050405020303" pitchFamily="18" charset="0"/>
              </a:rPr>
              <a:t>. </a:t>
            </a:r>
            <a:r>
              <a:rPr lang="en-US" sz="2000" dirty="0" smtClean="0">
                <a:latin typeface="Georgia" panose="02040502050405020303" pitchFamily="18" charset="0"/>
                <a:hlinkClick r:id="rId7"/>
              </a:rPr>
              <a:t>Deep Learning in SAS Enterprise Miner</a:t>
            </a:r>
            <a:endParaRPr lang="en-US" sz="2000" dirty="0" smtClean="0">
              <a:latin typeface="Georgia" panose="02040502050405020303" pitchFamily="18" charset="0"/>
            </a:endParaRPr>
          </a:p>
          <a:p>
            <a:pPr lvl="1"/>
            <a:endParaRPr lang="en-US" sz="2000" dirty="0">
              <a:latin typeface="Georgia" panose="02040502050405020303" pitchFamily="18" charset="0"/>
            </a:endParaRPr>
          </a:p>
          <a:p>
            <a:r>
              <a:rPr lang="en-US" sz="2400" b="1" dirty="0" smtClean="0">
                <a:solidFill>
                  <a:srgbClr val="C00000"/>
                </a:solidFill>
                <a:latin typeface="Georgia" panose="02040502050405020303" pitchFamily="18" charset="0"/>
              </a:rPr>
              <a:t>Deep Belief Networks (DBN)</a:t>
            </a:r>
          </a:p>
          <a:p>
            <a:pPr lvl="1"/>
            <a:r>
              <a:rPr lang="en-US" sz="2000" dirty="0" smtClean="0">
                <a:latin typeface="Georgia" panose="02040502050405020303" pitchFamily="18" charset="0"/>
              </a:rPr>
              <a:t>Hinton </a:t>
            </a:r>
            <a:r>
              <a:rPr lang="en-US" sz="2000" dirty="0">
                <a:latin typeface="Georgia" panose="02040502050405020303" pitchFamily="18" charset="0"/>
              </a:rPr>
              <a:t>lecture, 2015: </a:t>
            </a:r>
            <a:r>
              <a:rPr lang="en-US" sz="2000" dirty="0">
                <a:latin typeface="Georgia" panose="02040502050405020303" pitchFamily="18" charset="0"/>
                <a:hlinkClick r:id="rId8"/>
              </a:rPr>
              <a:t>Geoffrey Hinton: "Introduction to Deep Learning &amp; Deep Belief Nets"</a:t>
            </a:r>
            <a:endParaRPr lang="en-US" sz="2000" dirty="0">
              <a:latin typeface="Georgia" panose="02040502050405020303" pitchFamily="18" charset="0"/>
            </a:endParaRPr>
          </a:p>
          <a:p>
            <a:pPr lvl="1"/>
            <a:r>
              <a:rPr lang="en-US" sz="2000" b="1" dirty="0">
                <a:latin typeface="Georgia" panose="02040502050405020303" pitchFamily="18" charset="0"/>
              </a:rPr>
              <a:t>Kumar</a:t>
            </a:r>
            <a:r>
              <a:rPr lang="en-US" sz="2000" dirty="0">
                <a:latin typeface="Georgia" panose="02040502050405020303" pitchFamily="18" charset="0"/>
              </a:rPr>
              <a:t>, </a:t>
            </a:r>
            <a:r>
              <a:rPr lang="en-US" sz="2000" dirty="0" smtClean="0">
                <a:latin typeface="Georgia" panose="02040502050405020303" pitchFamily="18" charset="0"/>
              </a:rPr>
              <a:t>step-by-step </a:t>
            </a:r>
            <a:r>
              <a:rPr lang="en-US" sz="2000" dirty="0">
                <a:latin typeface="Georgia" panose="02040502050405020303" pitchFamily="18" charset="0"/>
              </a:rPr>
              <a:t>example (video): </a:t>
            </a:r>
            <a:r>
              <a:rPr lang="en-US" sz="2000" dirty="0">
                <a:latin typeface="Georgia" panose="02040502050405020303" pitchFamily="18" charset="0"/>
                <a:hlinkClick r:id="rId9"/>
              </a:rPr>
              <a:t>Deep Learning using Deep Belief Network Part-1</a:t>
            </a:r>
            <a:endParaRPr lang="en-US" sz="2000" dirty="0">
              <a:latin typeface="Georgia" panose="02040502050405020303" pitchFamily="18" charset="0"/>
            </a:endParaRPr>
          </a:p>
          <a:p>
            <a:pPr lvl="1"/>
            <a:r>
              <a:rPr lang="en-US" sz="2000" b="1" dirty="0">
                <a:latin typeface="Georgia" panose="02040502050405020303" pitchFamily="18" charset="0"/>
              </a:rPr>
              <a:t>Kumar</a:t>
            </a:r>
            <a:r>
              <a:rPr lang="en-US" sz="2000" dirty="0">
                <a:latin typeface="Georgia" panose="02040502050405020303" pitchFamily="18" charset="0"/>
              </a:rPr>
              <a:t>, </a:t>
            </a:r>
            <a:r>
              <a:rPr lang="en-US" sz="2000" dirty="0" smtClean="0">
                <a:latin typeface="Georgia" panose="02040502050405020303" pitchFamily="18" charset="0"/>
              </a:rPr>
              <a:t>step-by-step </a:t>
            </a:r>
            <a:r>
              <a:rPr lang="en-US" sz="2000" dirty="0">
                <a:latin typeface="Georgia" panose="02040502050405020303" pitchFamily="18" charset="0"/>
              </a:rPr>
              <a:t>example (video): </a:t>
            </a:r>
            <a:r>
              <a:rPr lang="en-US" sz="2000" dirty="0">
                <a:latin typeface="Georgia" panose="02040502050405020303" pitchFamily="18" charset="0"/>
                <a:hlinkClick r:id="rId10"/>
              </a:rPr>
              <a:t>Deep Learning using Deep Belief Network Part-2</a:t>
            </a:r>
            <a:endParaRPr lang="en-US" sz="2000" dirty="0">
              <a:latin typeface="Georgia" panose="02040502050405020303" pitchFamily="18" charset="0"/>
            </a:endParaRPr>
          </a:p>
          <a:p>
            <a:endParaRPr lang="en-US" sz="2400" b="1" dirty="0">
              <a:solidFill>
                <a:srgbClr val="C00000"/>
              </a:solidFill>
              <a:latin typeface="Georgia" panose="02040502050405020303" pitchFamily="18" charset="0"/>
            </a:endParaRPr>
          </a:p>
          <a:p>
            <a:pPr eaLnBrk="1" hangingPunct="1"/>
            <a:endParaRPr lang="en-US" altLang="en-US" sz="2000" dirty="0" smtClean="0">
              <a:latin typeface="Georgia" panose="02040502050405020303" pitchFamily="18" charset="0"/>
            </a:endParaRPr>
          </a:p>
          <a:p>
            <a:pPr eaLnBrk="1" hangingPunct="1"/>
            <a:endParaRPr lang="en-US" altLang="en-US" sz="2000" dirty="0" smtClean="0">
              <a:latin typeface="Georgia" panose="02040502050405020303" pitchFamily="18" charset="0"/>
            </a:endParaRPr>
          </a:p>
          <a:p>
            <a:pPr eaLnBrk="1" hangingPunct="1"/>
            <a:endParaRPr lang="en-US" altLang="en-US" sz="2000" dirty="0" smtClean="0">
              <a:latin typeface="Georgia" panose="02040502050405020303" pitchFamily="18" charset="0"/>
            </a:endParaRPr>
          </a:p>
          <a:p>
            <a:pPr eaLnBrk="1" hangingPunct="1"/>
            <a:endParaRPr lang="en-US" altLang="en-US" sz="2000" b="1" dirty="0" smtClean="0">
              <a:solidFill>
                <a:srgbClr val="C00000"/>
              </a:solidFill>
              <a:latin typeface="Georgia" pitchFamily="18" charset="0"/>
            </a:endParaRPr>
          </a:p>
          <a:p>
            <a:pPr eaLnBrk="1" hangingPunct="1"/>
            <a:endParaRPr lang="en-US" altLang="en-US" sz="2000" b="1" dirty="0">
              <a:solidFill>
                <a:srgbClr val="C00000"/>
              </a:solidFill>
              <a:latin typeface="Georgia" pitchFamily="18" charset="0"/>
            </a:endParaRPr>
          </a:p>
          <a:p>
            <a:pPr eaLnBrk="1" hangingPunct="1"/>
            <a:endParaRPr lang="en-US" altLang="en-US" sz="2000" b="1" dirty="0" smtClean="0">
              <a:solidFill>
                <a:srgbClr val="C00000"/>
              </a:solidFill>
              <a:latin typeface="Georgia" pitchFamily="18" charset="0"/>
            </a:endParaRPr>
          </a:p>
          <a:p>
            <a:pPr eaLnBrk="1" hangingPunct="1"/>
            <a:endParaRPr lang="en-US" altLang="en-US" sz="2000" b="1" dirty="0">
              <a:solidFill>
                <a:srgbClr val="C00000"/>
              </a:solidFill>
              <a:latin typeface="Georgia" pitchFamily="18" charset="0"/>
            </a:endParaRPr>
          </a:p>
          <a:p>
            <a:pPr lvl="1" eaLnBrk="1" hangingPunct="1"/>
            <a:endParaRPr lang="en-US" altLang="en-US" sz="2000" b="1" dirty="0" smtClean="0">
              <a:latin typeface="Georgia" pitchFamily="18" charset="0"/>
            </a:endParaRPr>
          </a:p>
          <a:p>
            <a:pPr lvl="1" eaLnBrk="1" hangingPunct="1"/>
            <a:endParaRPr lang="en-US" altLang="en-US" sz="2000" b="1" dirty="0" smtClean="0">
              <a:latin typeface="Georgia" pitchFamily="18" charset="0"/>
            </a:endParaRPr>
          </a:p>
        </p:txBody>
      </p:sp>
    </p:spTree>
    <p:extLst>
      <p:ext uri="{BB962C8B-B14F-4D97-AF65-F5344CB8AC3E}">
        <p14:creationId xmlns:p14="http://schemas.microsoft.com/office/powerpoint/2010/main" val="6497827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381000"/>
            <a:ext cx="8686800" cy="762000"/>
          </a:xfrm>
        </p:spPr>
        <p:txBody>
          <a:bodyPr/>
          <a:lstStyle/>
          <a:p>
            <a:pPr eaLnBrk="1" hangingPunct="1"/>
            <a:r>
              <a:rPr lang="en-US" altLang="en-US" sz="2800" b="1" dirty="0" smtClean="0">
                <a:solidFill>
                  <a:schemeClr val="bg2"/>
                </a:solidFill>
                <a:latin typeface="Georgia" pitchFamily="18" charset="0"/>
              </a:rPr>
              <a:t>Additional Deep </a:t>
            </a:r>
            <a:r>
              <a:rPr lang="en-US" altLang="en-US" sz="2800" b="1" dirty="0" smtClean="0">
                <a:solidFill>
                  <a:schemeClr val="bg2"/>
                </a:solidFill>
                <a:latin typeface="Georgia" pitchFamily="18" charset="0"/>
              </a:rPr>
              <a:t>Learning model links:</a:t>
            </a:r>
          </a:p>
        </p:txBody>
      </p:sp>
      <p:sp>
        <p:nvSpPr>
          <p:cNvPr id="4099" name="Rectangle 3"/>
          <p:cNvSpPr>
            <a:spLocks noGrp="1" noChangeArrowheads="1"/>
          </p:cNvSpPr>
          <p:nvPr>
            <p:ph type="body" idx="1"/>
          </p:nvPr>
        </p:nvSpPr>
        <p:spPr>
          <a:xfrm>
            <a:off x="254000" y="1181100"/>
            <a:ext cx="8737600" cy="5600700"/>
          </a:xfrm>
        </p:spPr>
        <p:txBody>
          <a:bodyPr/>
          <a:lstStyle/>
          <a:p>
            <a:r>
              <a:rPr lang="en-US" sz="2400" b="1" dirty="0" smtClean="0">
                <a:solidFill>
                  <a:srgbClr val="C00000"/>
                </a:solidFill>
                <a:latin typeface="Georgia" panose="02040502050405020303" pitchFamily="18" charset="0"/>
              </a:rPr>
              <a:t>Convolutional Neural Networks (CNN):</a:t>
            </a:r>
            <a:endParaRPr lang="en-US" sz="2400" dirty="0">
              <a:solidFill>
                <a:srgbClr val="C00000"/>
              </a:solidFill>
              <a:latin typeface="Georgia" panose="02040502050405020303" pitchFamily="18" charset="0"/>
            </a:endParaRPr>
          </a:p>
          <a:p>
            <a:pPr lvl="1"/>
            <a:r>
              <a:rPr lang="en-US" sz="2000" b="1" dirty="0">
                <a:latin typeface="Georgia" panose="02040502050405020303" pitchFamily="18" charset="0"/>
              </a:rPr>
              <a:t>Rohrer</a:t>
            </a:r>
            <a:r>
              <a:rPr lang="en-US" sz="2000" dirty="0">
                <a:latin typeface="Georgia" panose="02040502050405020303" pitchFamily="18" charset="0"/>
              </a:rPr>
              <a:t>, </a:t>
            </a:r>
            <a:r>
              <a:rPr lang="en-US" sz="2000" dirty="0">
                <a:latin typeface="Georgia" panose="02040502050405020303" pitchFamily="18" charset="0"/>
                <a:hlinkClick r:id="rId3"/>
              </a:rPr>
              <a:t>How Convolutional Neural Networks work</a:t>
            </a:r>
            <a:r>
              <a:rPr lang="en-US" sz="2000" dirty="0">
                <a:latin typeface="Georgia" panose="02040502050405020303" pitchFamily="18" charset="0"/>
              </a:rPr>
              <a:t> </a:t>
            </a:r>
          </a:p>
          <a:p>
            <a:pPr lvl="1"/>
            <a:r>
              <a:rPr lang="en-US" sz="2000" b="1" dirty="0" err="1" smtClean="0">
                <a:latin typeface="Georgia" panose="02040502050405020303" pitchFamily="18" charset="0"/>
              </a:rPr>
              <a:t>Raval</a:t>
            </a:r>
            <a:r>
              <a:rPr lang="en-US" sz="2000" dirty="0">
                <a:latin typeface="Georgia" panose="02040502050405020303" pitchFamily="18" charset="0"/>
              </a:rPr>
              <a:t>, </a:t>
            </a:r>
            <a:r>
              <a:rPr lang="en-US" sz="2000" dirty="0">
                <a:latin typeface="Georgia" panose="02040502050405020303" pitchFamily="18" charset="0"/>
                <a:hlinkClick r:id="rId4"/>
              </a:rPr>
              <a:t>Convolutional Neural Networks - The Math of Intelligence (Week 4)</a:t>
            </a:r>
            <a:r>
              <a:rPr lang="en-US" sz="2000" dirty="0">
                <a:latin typeface="Georgia" panose="02040502050405020303" pitchFamily="18" charset="0"/>
              </a:rPr>
              <a:t> </a:t>
            </a:r>
          </a:p>
          <a:p>
            <a:pPr lvl="1"/>
            <a:r>
              <a:rPr lang="en-US" sz="2000" b="1" dirty="0">
                <a:latin typeface="Georgia" panose="02040502050405020303" pitchFamily="18" charset="0"/>
              </a:rPr>
              <a:t>Serrano</a:t>
            </a:r>
            <a:r>
              <a:rPr lang="en-US" sz="2000" dirty="0">
                <a:latin typeface="Georgia" panose="02040502050405020303" pitchFamily="18" charset="0"/>
              </a:rPr>
              <a:t>, </a:t>
            </a:r>
            <a:r>
              <a:rPr lang="en-US" sz="2000" dirty="0">
                <a:latin typeface="Georgia" panose="02040502050405020303" pitchFamily="18" charset="0"/>
                <a:hlinkClick r:id="rId5"/>
              </a:rPr>
              <a:t>A friendly introduction to Convolutional Neural Networks and Image Recognition</a:t>
            </a:r>
            <a:r>
              <a:rPr lang="en-US" sz="2000" dirty="0">
                <a:latin typeface="Georgia" panose="02040502050405020303" pitchFamily="18" charset="0"/>
              </a:rPr>
              <a:t> </a:t>
            </a:r>
          </a:p>
          <a:p>
            <a:pPr lvl="1"/>
            <a:r>
              <a:rPr lang="en-US" sz="2000" dirty="0">
                <a:latin typeface="Georgia" panose="02040502050405020303" pitchFamily="18" charset="0"/>
              </a:rPr>
              <a:t>CNN </a:t>
            </a:r>
            <a:r>
              <a:rPr lang="en-US" sz="2000" dirty="0" smtClean="0">
                <a:latin typeface="Georgia" panose="02040502050405020303" pitchFamily="18" charset="0"/>
              </a:rPr>
              <a:t>Explained:</a:t>
            </a:r>
            <a:r>
              <a:rPr lang="en-US" sz="2000" dirty="0">
                <a:latin typeface="Georgia" panose="02040502050405020303" pitchFamily="18" charset="0"/>
              </a:rPr>
              <a:t> </a:t>
            </a:r>
            <a:r>
              <a:rPr lang="en-US" sz="2000" dirty="0">
                <a:latin typeface="Georgia" panose="02040502050405020303" pitchFamily="18" charset="0"/>
                <a:hlinkClick r:id="rId6"/>
              </a:rPr>
              <a:t>Convolutional Neural Networks (CNNs) explained</a:t>
            </a:r>
            <a:r>
              <a:rPr lang="en-US" sz="2000" dirty="0">
                <a:latin typeface="Georgia" panose="02040502050405020303" pitchFamily="18" charset="0"/>
              </a:rPr>
              <a:t> </a:t>
            </a:r>
            <a:endParaRPr lang="en-US" sz="2000" dirty="0" smtClean="0">
              <a:latin typeface="Georgia" panose="02040502050405020303" pitchFamily="18" charset="0"/>
            </a:endParaRPr>
          </a:p>
          <a:p>
            <a:pPr lvl="1"/>
            <a:r>
              <a:rPr lang="en-US" sz="2000" dirty="0" err="1" smtClean="0">
                <a:latin typeface="Georgia" panose="02040502050405020303" pitchFamily="18" charset="0"/>
              </a:rPr>
              <a:t>Dashpande</a:t>
            </a:r>
            <a:r>
              <a:rPr lang="en-US" sz="2000" dirty="0" smtClean="0">
                <a:latin typeface="Georgia" panose="02040502050405020303" pitchFamily="18" charset="0"/>
              </a:rPr>
              <a:t>, Part 1 - </a:t>
            </a:r>
            <a:r>
              <a:rPr lang="en-US" sz="2000" dirty="0" smtClean="0">
                <a:latin typeface="Georgia" panose="02040502050405020303" pitchFamily="18" charset="0"/>
                <a:hlinkClick r:id="rId7"/>
              </a:rPr>
              <a:t>A Beginner's Guide To Understanding Convolutional Neural Networks</a:t>
            </a:r>
            <a:r>
              <a:rPr lang="en-US" sz="2000" dirty="0" smtClean="0">
                <a:latin typeface="Georgia" panose="02040502050405020303" pitchFamily="18" charset="0"/>
              </a:rPr>
              <a:t> (excellent)</a:t>
            </a:r>
          </a:p>
          <a:p>
            <a:pPr lvl="1"/>
            <a:r>
              <a:rPr lang="en-US" sz="2000" dirty="0" err="1" smtClean="0">
                <a:latin typeface="Georgia" panose="02040502050405020303" pitchFamily="18" charset="0"/>
              </a:rPr>
              <a:t>Dashpande</a:t>
            </a:r>
            <a:r>
              <a:rPr lang="en-US" sz="2000" dirty="0">
                <a:latin typeface="Georgia" panose="02040502050405020303" pitchFamily="18" charset="0"/>
              </a:rPr>
              <a:t>, Part 2 - </a:t>
            </a:r>
            <a:r>
              <a:rPr lang="en-US" sz="2000" dirty="0">
                <a:latin typeface="Georgia" panose="02040502050405020303" pitchFamily="18" charset="0"/>
                <a:hlinkClick r:id="rId8"/>
              </a:rPr>
              <a:t>A Beginner's Guide To Understanding Convolutional Neural Networks Part 2</a:t>
            </a:r>
            <a:r>
              <a:rPr lang="en-US" sz="2000" dirty="0">
                <a:latin typeface="Georgia" panose="02040502050405020303" pitchFamily="18" charset="0"/>
              </a:rPr>
              <a:t> (excellent)</a:t>
            </a:r>
          </a:p>
          <a:p>
            <a:pPr lvl="1"/>
            <a:r>
              <a:rPr lang="en-US" sz="2000" dirty="0" err="1">
                <a:latin typeface="Georgia" panose="02040502050405020303" pitchFamily="18" charset="0"/>
              </a:rPr>
              <a:t>Dashpande</a:t>
            </a:r>
            <a:r>
              <a:rPr lang="en-US" sz="2000" dirty="0">
                <a:latin typeface="Georgia" panose="02040502050405020303" pitchFamily="18" charset="0"/>
              </a:rPr>
              <a:t>, Part 3 - </a:t>
            </a:r>
            <a:r>
              <a:rPr lang="en-US" sz="2000" dirty="0">
                <a:latin typeface="Georgia" panose="02040502050405020303" pitchFamily="18" charset="0"/>
                <a:hlinkClick r:id="rId9"/>
              </a:rPr>
              <a:t>The 9 Deep Learning Papers You Need To Know About (Understanding CNNs Part 3)</a:t>
            </a:r>
            <a:endParaRPr lang="en-US" sz="2000" dirty="0">
              <a:latin typeface="Georgia" panose="02040502050405020303" pitchFamily="18" charset="0"/>
            </a:endParaRPr>
          </a:p>
          <a:p>
            <a:endParaRPr lang="en-US" sz="2400" b="1" dirty="0">
              <a:solidFill>
                <a:srgbClr val="C00000"/>
              </a:solidFill>
              <a:latin typeface="Georgia" panose="02040502050405020303" pitchFamily="18" charset="0"/>
            </a:endParaRPr>
          </a:p>
          <a:p>
            <a:pPr eaLnBrk="1" hangingPunct="1"/>
            <a:endParaRPr lang="en-US" altLang="en-US" sz="2000" dirty="0" smtClean="0">
              <a:latin typeface="Georgia" panose="02040502050405020303" pitchFamily="18" charset="0"/>
            </a:endParaRPr>
          </a:p>
          <a:p>
            <a:pPr eaLnBrk="1" hangingPunct="1"/>
            <a:endParaRPr lang="en-US" altLang="en-US" sz="2000" dirty="0" smtClean="0">
              <a:latin typeface="Georgia" panose="02040502050405020303" pitchFamily="18" charset="0"/>
            </a:endParaRPr>
          </a:p>
          <a:p>
            <a:pPr eaLnBrk="1" hangingPunct="1"/>
            <a:endParaRPr lang="en-US" altLang="en-US" sz="2000" dirty="0" smtClean="0">
              <a:latin typeface="Georgia" panose="02040502050405020303" pitchFamily="18" charset="0"/>
            </a:endParaRPr>
          </a:p>
          <a:p>
            <a:pPr eaLnBrk="1" hangingPunct="1"/>
            <a:endParaRPr lang="en-US" altLang="en-US" sz="2000" b="1" dirty="0" smtClean="0">
              <a:solidFill>
                <a:srgbClr val="C00000"/>
              </a:solidFill>
              <a:latin typeface="Georgia" pitchFamily="18" charset="0"/>
            </a:endParaRPr>
          </a:p>
          <a:p>
            <a:pPr eaLnBrk="1" hangingPunct="1"/>
            <a:endParaRPr lang="en-US" altLang="en-US" sz="2000" b="1" dirty="0">
              <a:solidFill>
                <a:srgbClr val="C00000"/>
              </a:solidFill>
              <a:latin typeface="Georgia" pitchFamily="18" charset="0"/>
            </a:endParaRPr>
          </a:p>
          <a:p>
            <a:pPr eaLnBrk="1" hangingPunct="1"/>
            <a:endParaRPr lang="en-US" altLang="en-US" sz="2000" b="1" dirty="0" smtClean="0">
              <a:solidFill>
                <a:srgbClr val="C00000"/>
              </a:solidFill>
              <a:latin typeface="Georgia" pitchFamily="18" charset="0"/>
            </a:endParaRPr>
          </a:p>
          <a:p>
            <a:pPr eaLnBrk="1" hangingPunct="1"/>
            <a:endParaRPr lang="en-US" altLang="en-US" sz="2000" b="1" dirty="0">
              <a:solidFill>
                <a:srgbClr val="C00000"/>
              </a:solidFill>
              <a:latin typeface="Georgia" pitchFamily="18" charset="0"/>
            </a:endParaRPr>
          </a:p>
          <a:p>
            <a:pPr lvl="1" eaLnBrk="1" hangingPunct="1"/>
            <a:endParaRPr lang="en-US" altLang="en-US" sz="2000" b="1" dirty="0" smtClean="0">
              <a:latin typeface="Georgia" pitchFamily="18" charset="0"/>
            </a:endParaRPr>
          </a:p>
          <a:p>
            <a:pPr lvl="1" eaLnBrk="1" hangingPunct="1"/>
            <a:endParaRPr lang="en-US" altLang="en-US" sz="2000" b="1" dirty="0" smtClean="0">
              <a:latin typeface="Georgia" pitchFamily="18" charset="0"/>
            </a:endParaRPr>
          </a:p>
        </p:txBody>
      </p:sp>
    </p:spTree>
    <p:extLst>
      <p:ext uri="{BB962C8B-B14F-4D97-AF65-F5344CB8AC3E}">
        <p14:creationId xmlns:p14="http://schemas.microsoft.com/office/powerpoint/2010/main" val="36097765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381000"/>
            <a:ext cx="8686800" cy="762000"/>
          </a:xfrm>
        </p:spPr>
        <p:txBody>
          <a:bodyPr/>
          <a:lstStyle/>
          <a:p>
            <a:pPr eaLnBrk="1" hangingPunct="1"/>
            <a:r>
              <a:rPr lang="en-US" altLang="en-US" sz="2800" b="1" dirty="0" smtClean="0">
                <a:solidFill>
                  <a:schemeClr val="bg2"/>
                </a:solidFill>
                <a:latin typeface="Georgia" pitchFamily="18" charset="0"/>
              </a:rPr>
              <a:t>Additional Deep </a:t>
            </a:r>
            <a:r>
              <a:rPr lang="en-US" altLang="en-US" sz="2800" b="1" dirty="0" smtClean="0">
                <a:solidFill>
                  <a:schemeClr val="bg2"/>
                </a:solidFill>
                <a:latin typeface="Georgia" pitchFamily="18" charset="0"/>
              </a:rPr>
              <a:t>Learning model links:</a:t>
            </a:r>
          </a:p>
        </p:txBody>
      </p:sp>
      <p:sp>
        <p:nvSpPr>
          <p:cNvPr id="4099" name="Rectangle 3"/>
          <p:cNvSpPr>
            <a:spLocks noGrp="1" noChangeArrowheads="1"/>
          </p:cNvSpPr>
          <p:nvPr>
            <p:ph type="body" idx="1"/>
          </p:nvPr>
        </p:nvSpPr>
        <p:spPr>
          <a:xfrm>
            <a:off x="254000" y="1181100"/>
            <a:ext cx="8737600" cy="5600700"/>
          </a:xfrm>
        </p:spPr>
        <p:txBody>
          <a:bodyPr/>
          <a:lstStyle/>
          <a:p>
            <a:r>
              <a:rPr lang="en-US" sz="2400" b="1" dirty="0" smtClean="0">
                <a:solidFill>
                  <a:srgbClr val="C00000"/>
                </a:solidFill>
                <a:latin typeface="Georgia" panose="02040502050405020303" pitchFamily="18" charset="0"/>
              </a:rPr>
              <a:t>Recurrent Neural Networks (RNN):</a:t>
            </a:r>
            <a:endParaRPr lang="en-US" sz="2400" dirty="0">
              <a:solidFill>
                <a:srgbClr val="C00000"/>
              </a:solidFill>
              <a:latin typeface="Georgia" panose="02040502050405020303" pitchFamily="18" charset="0"/>
            </a:endParaRPr>
          </a:p>
          <a:p>
            <a:pPr lvl="1"/>
            <a:r>
              <a:rPr lang="en-US" sz="2000" b="1" dirty="0" smtClean="0">
                <a:latin typeface="Georgia" panose="02040502050405020303" pitchFamily="18" charset="0"/>
              </a:rPr>
              <a:t>Serrano</a:t>
            </a:r>
            <a:r>
              <a:rPr lang="en-US" sz="2000" dirty="0">
                <a:latin typeface="Georgia" panose="02040502050405020303" pitchFamily="18" charset="0"/>
              </a:rPr>
              <a:t>, </a:t>
            </a:r>
            <a:r>
              <a:rPr lang="en-US" sz="2000" dirty="0">
                <a:latin typeface="Georgia" panose="02040502050405020303" pitchFamily="18" charset="0"/>
                <a:hlinkClick r:id="rId3"/>
              </a:rPr>
              <a:t>﻿A friendly introduction to Recurrent Neural </a:t>
            </a:r>
            <a:r>
              <a:rPr lang="en-US" sz="2000" dirty="0" smtClean="0">
                <a:latin typeface="Georgia" panose="02040502050405020303" pitchFamily="18" charset="0"/>
                <a:hlinkClick r:id="rId3"/>
              </a:rPr>
              <a:t>Networks</a:t>
            </a:r>
            <a:endParaRPr lang="en-US" sz="2000" dirty="0" smtClean="0">
              <a:latin typeface="Georgia" panose="02040502050405020303" pitchFamily="18" charset="0"/>
            </a:endParaRPr>
          </a:p>
          <a:p>
            <a:pPr lvl="1"/>
            <a:r>
              <a:rPr lang="en-US" sz="2000" b="1" dirty="0" err="1" smtClean="0">
                <a:latin typeface="Georgia" panose="02040502050405020303" pitchFamily="18" charset="0"/>
              </a:rPr>
              <a:t>Raval</a:t>
            </a:r>
            <a:r>
              <a:rPr lang="en-US" sz="2000" b="1" dirty="0" smtClean="0">
                <a:latin typeface="Georgia" panose="02040502050405020303" pitchFamily="18" charset="0"/>
              </a:rPr>
              <a:t>,</a:t>
            </a:r>
            <a:r>
              <a:rPr lang="en-US" sz="2000" dirty="0" smtClean="0">
                <a:latin typeface="Georgia" panose="02040502050405020303" pitchFamily="18" charset="0"/>
              </a:rPr>
              <a:t> </a:t>
            </a:r>
            <a:r>
              <a:rPr lang="en-US" sz="2000" dirty="0" smtClean="0">
                <a:latin typeface="Georgia" panose="02040502050405020303" pitchFamily="18" charset="0"/>
                <a:hlinkClick r:id="rId4"/>
              </a:rPr>
              <a:t>https://www.youtube.com/watch?v=BwmddtPFWtA&amp;t=92s</a:t>
            </a:r>
            <a:endParaRPr lang="en-US" sz="2000" dirty="0" smtClean="0">
              <a:latin typeface="Georgia" panose="02040502050405020303" pitchFamily="18" charset="0"/>
            </a:endParaRPr>
          </a:p>
          <a:p>
            <a:pPr lvl="1"/>
            <a:r>
              <a:rPr lang="en-US" sz="2000" b="1" dirty="0" smtClean="0">
                <a:latin typeface="Georgia" panose="02040502050405020303" pitchFamily="18" charset="0"/>
              </a:rPr>
              <a:t>Kumar</a:t>
            </a:r>
            <a:r>
              <a:rPr lang="en-US" sz="2000" dirty="0">
                <a:latin typeface="Georgia" panose="02040502050405020303" pitchFamily="18" charset="0"/>
              </a:rPr>
              <a:t>, </a:t>
            </a:r>
            <a:r>
              <a:rPr lang="en-US" sz="2000" dirty="0">
                <a:latin typeface="Georgia" panose="02040502050405020303" pitchFamily="18" charset="0"/>
                <a:hlinkClick r:id="rId5"/>
              </a:rPr>
              <a:t>Deep Learning using Recurrent Neural Network Part-1</a:t>
            </a:r>
            <a:endParaRPr lang="en-US" sz="2000" dirty="0">
              <a:latin typeface="Georgia" panose="02040502050405020303" pitchFamily="18" charset="0"/>
            </a:endParaRPr>
          </a:p>
          <a:p>
            <a:pPr lvl="1"/>
            <a:r>
              <a:rPr lang="en-US" sz="2000" b="1" dirty="0">
                <a:latin typeface="Georgia" panose="02040502050405020303" pitchFamily="18" charset="0"/>
              </a:rPr>
              <a:t>Kumar</a:t>
            </a:r>
            <a:r>
              <a:rPr lang="en-US" sz="2000" dirty="0">
                <a:latin typeface="Georgia" panose="02040502050405020303" pitchFamily="18" charset="0"/>
              </a:rPr>
              <a:t>, </a:t>
            </a:r>
            <a:r>
              <a:rPr lang="en-US" sz="2000" dirty="0">
                <a:latin typeface="Georgia" panose="02040502050405020303" pitchFamily="18" charset="0"/>
                <a:hlinkClick r:id="rId6"/>
              </a:rPr>
              <a:t>Deep Learning using Recurrent Neural Network Part-2</a:t>
            </a:r>
            <a:endParaRPr lang="en-US" sz="2000" dirty="0">
              <a:latin typeface="Georgia" panose="02040502050405020303" pitchFamily="18" charset="0"/>
            </a:endParaRPr>
          </a:p>
          <a:p>
            <a:pPr lvl="1"/>
            <a:r>
              <a:rPr lang="en-US" sz="2000" dirty="0" err="1">
                <a:latin typeface="Georgia" panose="02040502050405020303" pitchFamily="18" charset="0"/>
              </a:rPr>
              <a:t>Nervana</a:t>
            </a:r>
            <a:r>
              <a:rPr lang="en-US" sz="2000" dirty="0">
                <a:latin typeface="Georgia" panose="02040502050405020303" pitchFamily="18" charset="0"/>
              </a:rPr>
              <a:t>, </a:t>
            </a:r>
            <a:r>
              <a:rPr lang="en-US" sz="2000" dirty="0">
                <a:latin typeface="Georgia" panose="02040502050405020303" pitchFamily="18" charset="0"/>
                <a:hlinkClick r:id="rId7"/>
              </a:rPr>
              <a:t>Recurrent Neural Networks</a:t>
            </a:r>
            <a:endParaRPr lang="en-US" sz="2000" dirty="0">
              <a:latin typeface="Georgia" panose="02040502050405020303" pitchFamily="18" charset="0"/>
            </a:endParaRPr>
          </a:p>
          <a:p>
            <a:pPr lvl="1"/>
            <a:r>
              <a:rPr lang="en-US" sz="2000" dirty="0">
                <a:latin typeface="Georgia" panose="02040502050405020303" pitchFamily="18" charset="0"/>
                <a:hlinkClick r:id="rId8"/>
              </a:rPr>
              <a:t>Fundamentals of Deep Learning – Introduction to Recurrent Neural Networks</a:t>
            </a:r>
            <a:endParaRPr lang="en-US" sz="2000" dirty="0">
              <a:latin typeface="Georgia" panose="02040502050405020303" pitchFamily="18" charset="0"/>
            </a:endParaRPr>
          </a:p>
          <a:p>
            <a:pPr lvl="1"/>
            <a:r>
              <a:rPr lang="en-US" sz="2000" dirty="0">
                <a:latin typeface="Georgia" panose="02040502050405020303" pitchFamily="18" charset="0"/>
                <a:hlinkClick r:id="rId3"/>
              </a:rPr>
              <a:t>A friendly introduction to Recurrent Neural Networks</a:t>
            </a:r>
            <a:endParaRPr lang="en-US" sz="2000" dirty="0">
              <a:latin typeface="Georgia" panose="02040502050405020303" pitchFamily="18" charset="0"/>
            </a:endParaRPr>
          </a:p>
          <a:p>
            <a:pPr lvl="1"/>
            <a:r>
              <a:rPr lang="en-US" sz="2000" dirty="0">
                <a:latin typeface="Georgia" panose="02040502050405020303" pitchFamily="18" charset="0"/>
                <a:hlinkClick r:id="rId9"/>
              </a:rPr>
              <a:t>Recurrent Neural Networks Tutorial, Part 1 – Introduction to </a:t>
            </a:r>
            <a:r>
              <a:rPr lang="en-US" sz="2000" dirty="0" err="1">
                <a:latin typeface="Georgia" panose="02040502050405020303" pitchFamily="18" charset="0"/>
                <a:hlinkClick r:id="rId9"/>
              </a:rPr>
              <a:t>RNN</a:t>
            </a:r>
            <a:r>
              <a:rPr lang="en-US" sz="2000" dirty="0" err="1">
                <a:latin typeface="Georgia" panose="02040502050405020303" pitchFamily="18" charset="0"/>
                <a:hlinkClick r:id="rId10"/>
              </a:rPr>
              <a:t>Recurrent</a:t>
            </a:r>
            <a:r>
              <a:rPr lang="en-US" sz="2000" dirty="0">
                <a:latin typeface="Georgia" panose="02040502050405020303" pitchFamily="18" charset="0"/>
                <a:hlinkClick r:id="rId10"/>
              </a:rPr>
              <a:t> Neural Networks - The Math of Intelligence (Week 5</a:t>
            </a:r>
            <a:r>
              <a:rPr lang="en-US" sz="2000" dirty="0" smtClean="0">
                <a:latin typeface="Georgia" panose="02040502050405020303" pitchFamily="18" charset="0"/>
                <a:hlinkClick r:id="rId10"/>
              </a:rPr>
              <a:t>)</a:t>
            </a:r>
            <a:endParaRPr lang="en-US" altLang="en-US" sz="2000" b="1" dirty="0">
              <a:solidFill>
                <a:srgbClr val="C00000"/>
              </a:solidFill>
              <a:latin typeface="Georgia" pitchFamily="18" charset="0"/>
            </a:endParaRPr>
          </a:p>
          <a:p>
            <a:pPr lvl="1" eaLnBrk="1" hangingPunct="1"/>
            <a:endParaRPr lang="en-US" altLang="en-US" sz="2000" b="1" dirty="0" smtClean="0">
              <a:latin typeface="Georgia" pitchFamily="18" charset="0"/>
            </a:endParaRPr>
          </a:p>
          <a:p>
            <a:pPr lvl="1" eaLnBrk="1" hangingPunct="1"/>
            <a:endParaRPr lang="en-US" altLang="en-US" sz="2000" b="1" dirty="0" smtClean="0">
              <a:latin typeface="Georgia" pitchFamily="18" charset="0"/>
            </a:endParaRPr>
          </a:p>
        </p:txBody>
      </p:sp>
    </p:spTree>
    <p:extLst>
      <p:ext uri="{BB962C8B-B14F-4D97-AF65-F5344CB8AC3E}">
        <p14:creationId xmlns:p14="http://schemas.microsoft.com/office/powerpoint/2010/main" val="11232124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381000"/>
            <a:ext cx="8686800" cy="762000"/>
          </a:xfrm>
        </p:spPr>
        <p:txBody>
          <a:bodyPr/>
          <a:lstStyle/>
          <a:p>
            <a:pPr eaLnBrk="1" hangingPunct="1"/>
            <a:r>
              <a:rPr lang="en-US" altLang="en-US" sz="2800" b="1" dirty="0" smtClean="0">
                <a:solidFill>
                  <a:schemeClr val="bg2"/>
                </a:solidFill>
                <a:latin typeface="Georgia" pitchFamily="18" charset="0"/>
              </a:rPr>
              <a:t>Additional Deep </a:t>
            </a:r>
            <a:r>
              <a:rPr lang="en-US" altLang="en-US" sz="2800" b="1" dirty="0" smtClean="0">
                <a:solidFill>
                  <a:schemeClr val="bg2"/>
                </a:solidFill>
                <a:latin typeface="Georgia" pitchFamily="18" charset="0"/>
              </a:rPr>
              <a:t>Learning model links:</a:t>
            </a:r>
          </a:p>
        </p:txBody>
      </p:sp>
      <p:sp>
        <p:nvSpPr>
          <p:cNvPr id="4099" name="Rectangle 3"/>
          <p:cNvSpPr>
            <a:spLocks noGrp="1" noChangeArrowheads="1"/>
          </p:cNvSpPr>
          <p:nvPr>
            <p:ph type="body" idx="1"/>
          </p:nvPr>
        </p:nvSpPr>
        <p:spPr>
          <a:xfrm>
            <a:off x="254000" y="1181100"/>
            <a:ext cx="8737600" cy="5600700"/>
          </a:xfrm>
        </p:spPr>
        <p:txBody>
          <a:bodyPr/>
          <a:lstStyle/>
          <a:p>
            <a:r>
              <a:rPr lang="en-US" sz="2400" b="1" dirty="0" smtClean="0">
                <a:solidFill>
                  <a:srgbClr val="C00000"/>
                </a:solidFill>
                <a:latin typeface="Georgia" panose="02040502050405020303" pitchFamily="18" charset="0"/>
              </a:rPr>
              <a:t>Long Short Term Memory (LSTM):</a:t>
            </a:r>
            <a:endParaRPr lang="en-US" sz="2400" dirty="0">
              <a:solidFill>
                <a:srgbClr val="C00000"/>
              </a:solidFill>
              <a:latin typeface="Georgia" panose="02040502050405020303" pitchFamily="18" charset="0"/>
            </a:endParaRPr>
          </a:p>
          <a:p>
            <a:pPr lvl="1"/>
            <a:r>
              <a:rPr lang="en-US" sz="2000" dirty="0">
                <a:latin typeface="Georgia" panose="02040502050405020303" pitchFamily="18" charset="0"/>
                <a:hlinkClick r:id="rId3"/>
              </a:rPr>
              <a:t>Essentials of Deep Learning : Introduction to Long Short Term Memory</a:t>
            </a:r>
            <a:endParaRPr lang="en-US" sz="2000" dirty="0">
              <a:latin typeface="Georgia" panose="02040502050405020303" pitchFamily="18" charset="0"/>
            </a:endParaRPr>
          </a:p>
          <a:p>
            <a:pPr lvl="1"/>
            <a:r>
              <a:rPr lang="en-US" sz="2000" b="1" dirty="0">
                <a:latin typeface="Georgia" panose="02040502050405020303" pitchFamily="18" charset="0"/>
              </a:rPr>
              <a:t>Kumar</a:t>
            </a:r>
            <a:r>
              <a:rPr lang="en-US" sz="2000" dirty="0">
                <a:latin typeface="Georgia" panose="02040502050405020303" pitchFamily="18" charset="0"/>
              </a:rPr>
              <a:t>, </a:t>
            </a:r>
            <a:r>
              <a:rPr lang="en-US" sz="2000" dirty="0">
                <a:latin typeface="Georgia" panose="02040502050405020303" pitchFamily="18" charset="0"/>
                <a:hlinkClick r:id="rId4"/>
              </a:rPr>
              <a:t>Long Short-Term Memory (LSTM) Part-1</a:t>
            </a:r>
            <a:endParaRPr lang="en-US" sz="2000" dirty="0">
              <a:latin typeface="Georgia" panose="02040502050405020303" pitchFamily="18" charset="0"/>
            </a:endParaRPr>
          </a:p>
          <a:p>
            <a:pPr lvl="1"/>
            <a:r>
              <a:rPr lang="en-US" sz="2000" b="1" dirty="0">
                <a:latin typeface="Georgia" panose="02040502050405020303" pitchFamily="18" charset="0"/>
              </a:rPr>
              <a:t>Kumar</a:t>
            </a:r>
            <a:r>
              <a:rPr lang="en-US" sz="2000" dirty="0">
                <a:latin typeface="Georgia" panose="02040502050405020303" pitchFamily="18" charset="0"/>
              </a:rPr>
              <a:t>, </a:t>
            </a:r>
            <a:r>
              <a:rPr lang="en-US" sz="2000" dirty="0">
                <a:latin typeface="Georgia" panose="02040502050405020303" pitchFamily="18" charset="0"/>
                <a:hlinkClick r:id="rId5"/>
              </a:rPr>
              <a:t>Long Short Term Memory (LSTM) part2</a:t>
            </a:r>
            <a:endParaRPr lang="en-US" sz="2000" dirty="0">
              <a:latin typeface="Georgia" panose="02040502050405020303" pitchFamily="18" charset="0"/>
            </a:endParaRPr>
          </a:p>
          <a:p>
            <a:pPr lvl="1"/>
            <a:r>
              <a:rPr lang="en-US" sz="2000" b="1" dirty="0">
                <a:latin typeface="Georgia" panose="02040502050405020303" pitchFamily="18" charset="0"/>
              </a:rPr>
              <a:t>Kumar</a:t>
            </a:r>
            <a:r>
              <a:rPr lang="en-US" sz="2000" dirty="0">
                <a:latin typeface="Georgia" panose="02040502050405020303" pitchFamily="18" charset="0"/>
              </a:rPr>
              <a:t>, </a:t>
            </a:r>
            <a:r>
              <a:rPr lang="en-US" sz="2000" dirty="0">
                <a:latin typeface="Georgia" panose="02040502050405020303" pitchFamily="18" charset="0"/>
                <a:hlinkClick r:id="rId6"/>
              </a:rPr>
              <a:t>Long Short Term Memory (LSTM) part-3</a:t>
            </a:r>
            <a:endParaRPr lang="en-US" sz="2000" dirty="0">
              <a:latin typeface="Georgia" panose="02040502050405020303" pitchFamily="18" charset="0"/>
            </a:endParaRPr>
          </a:p>
          <a:p>
            <a:pPr lvl="1"/>
            <a:r>
              <a:rPr lang="en-US" sz="2000" b="1" dirty="0" err="1" smtClean="0">
                <a:latin typeface="Georgia" panose="02040502050405020303" pitchFamily="18" charset="0"/>
              </a:rPr>
              <a:t>Raval</a:t>
            </a:r>
            <a:r>
              <a:rPr lang="en-US" sz="2000" dirty="0">
                <a:latin typeface="Georgia" panose="02040502050405020303" pitchFamily="18" charset="0"/>
              </a:rPr>
              <a:t>, </a:t>
            </a:r>
            <a:r>
              <a:rPr lang="en-US" sz="2000" dirty="0">
                <a:latin typeface="Georgia" panose="02040502050405020303" pitchFamily="18" charset="0"/>
                <a:hlinkClick r:id="rId7"/>
              </a:rPr>
              <a:t>LSTM Networks - The Math of Intelligence (Week 8</a:t>
            </a:r>
            <a:r>
              <a:rPr lang="en-US" sz="2000" dirty="0" smtClean="0">
                <a:latin typeface="Georgia" panose="02040502050405020303" pitchFamily="18" charset="0"/>
                <a:hlinkClick r:id="rId7"/>
              </a:rPr>
              <a:t>)</a:t>
            </a:r>
            <a:endParaRPr lang="en-US" sz="2000" dirty="0" smtClean="0">
              <a:latin typeface="Georgia" panose="02040502050405020303" pitchFamily="18" charset="0"/>
            </a:endParaRPr>
          </a:p>
          <a:p>
            <a:pPr lvl="1"/>
            <a:r>
              <a:rPr lang="en-US" sz="2000" dirty="0" smtClean="0">
                <a:latin typeface="Georgia" panose="02040502050405020303" pitchFamily="18" charset="0"/>
              </a:rPr>
              <a:t>Colah, </a:t>
            </a:r>
            <a:r>
              <a:rPr lang="en-US" sz="2000" dirty="0" smtClean="0">
                <a:latin typeface="Georgia" panose="02040502050405020303" pitchFamily="18" charset="0"/>
                <a:hlinkClick r:id="rId8"/>
              </a:rPr>
              <a:t>Understanding LSTM networks</a:t>
            </a:r>
            <a:endParaRPr lang="en-US" sz="2000" dirty="0">
              <a:latin typeface="Georgia" panose="02040502050405020303" pitchFamily="18" charset="0"/>
            </a:endParaRPr>
          </a:p>
          <a:p>
            <a:pPr lvl="1" eaLnBrk="1" hangingPunct="1"/>
            <a:endParaRPr lang="en-US" altLang="en-US" sz="2000" b="1" dirty="0" smtClean="0">
              <a:latin typeface="Georgia" pitchFamily="18" charset="0"/>
            </a:endParaRPr>
          </a:p>
          <a:p>
            <a:pPr lvl="1" eaLnBrk="1" hangingPunct="1"/>
            <a:endParaRPr lang="en-US" altLang="en-US" sz="2000" b="1" dirty="0" smtClean="0">
              <a:latin typeface="Georgia" pitchFamily="18" charset="0"/>
            </a:endParaRPr>
          </a:p>
        </p:txBody>
      </p:sp>
    </p:spTree>
    <p:extLst>
      <p:ext uri="{BB962C8B-B14F-4D97-AF65-F5344CB8AC3E}">
        <p14:creationId xmlns:p14="http://schemas.microsoft.com/office/powerpoint/2010/main" val="29515917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381000"/>
            <a:ext cx="8686800" cy="762000"/>
          </a:xfrm>
        </p:spPr>
        <p:txBody>
          <a:bodyPr/>
          <a:lstStyle/>
          <a:p>
            <a:pPr eaLnBrk="1" hangingPunct="1"/>
            <a:r>
              <a:rPr lang="en-US" altLang="en-US" sz="2800" b="1" dirty="0" smtClean="0">
                <a:solidFill>
                  <a:schemeClr val="bg2"/>
                </a:solidFill>
                <a:latin typeface="Georgia" pitchFamily="18" charset="0"/>
              </a:rPr>
              <a:t>Additional Deep </a:t>
            </a:r>
            <a:r>
              <a:rPr lang="en-US" altLang="en-US" sz="2800" b="1" dirty="0" smtClean="0">
                <a:solidFill>
                  <a:schemeClr val="bg2"/>
                </a:solidFill>
                <a:latin typeface="Georgia" pitchFamily="18" charset="0"/>
              </a:rPr>
              <a:t>Learning </a:t>
            </a:r>
            <a:r>
              <a:rPr lang="en-US" altLang="en-US" sz="2800" b="1" dirty="0" smtClean="0">
                <a:solidFill>
                  <a:schemeClr val="bg2"/>
                </a:solidFill>
                <a:latin typeface="Georgia" pitchFamily="18" charset="0"/>
              </a:rPr>
              <a:t>applications:</a:t>
            </a:r>
            <a:endParaRPr lang="en-US" altLang="en-US" sz="2800" b="1" dirty="0" smtClean="0">
              <a:solidFill>
                <a:schemeClr val="bg2"/>
              </a:solidFill>
              <a:latin typeface="Georgia" pitchFamily="18" charset="0"/>
            </a:endParaRPr>
          </a:p>
        </p:txBody>
      </p:sp>
      <p:sp>
        <p:nvSpPr>
          <p:cNvPr id="4099" name="Rectangle 3"/>
          <p:cNvSpPr>
            <a:spLocks noGrp="1" noChangeArrowheads="1"/>
          </p:cNvSpPr>
          <p:nvPr>
            <p:ph type="body" idx="1"/>
          </p:nvPr>
        </p:nvSpPr>
        <p:spPr>
          <a:xfrm>
            <a:off x="254000" y="1181100"/>
            <a:ext cx="8737600" cy="5600700"/>
          </a:xfrm>
        </p:spPr>
        <p:txBody>
          <a:bodyPr/>
          <a:lstStyle/>
          <a:p>
            <a:r>
              <a:rPr lang="en-US" sz="2400" b="1" dirty="0">
                <a:solidFill>
                  <a:srgbClr val="C00000"/>
                </a:solidFill>
                <a:latin typeface="Georgia" panose="02040502050405020303" pitchFamily="18" charset="0"/>
              </a:rPr>
              <a:t>DeepMind’s Latest Research – Building a Neural Network that Navigates without a </a:t>
            </a:r>
            <a:r>
              <a:rPr lang="en-US" sz="2400" b="1" dirty="0" smtClean="0">
                <a:solidFill>
                  <a:srgbClr val="C00000"/>
                </a:solidFill>
                <a:latin typeface="Georgia" panose="02040502050405020303" pitchFamily="18" charset="0"/>
              </a:rPr>
              <a:t>Map -- </a:t>
            </a:r>
            <a:r>
              <a:rPr lang="en-US" sz="2000" dirty="0" smtClean="0">
                <a:solidFill>
                  <a:srgbClr val="C00000"/>
                </a:solidFill>
                <a:latin typeface="Georgia" panose="02040502050405020303" pitchFamily="18" charset="0"/>
                <a:hlinkClick r:id="rId3"/>
              </a:rPr>
              <a:t>https://www.analyticsvidhya.com/blog/2018/04/deepmind-research-build-neural-network-navigate-without-map/?</a:t>
            </a:r>
            <a:r>
              <a:rPr lang="en-US" sz="2000" dirty="0" smtClean="0">
                <a:solidFill>
                  <a:srgbClr val="C00000"/>
                </a:solidFill>
                <a:latin typeface="Georgia" panose="02040502050405020303" pitchFamily="18" charset="0"/>
              </a:rPr>
              <a:t/>
            </a:r>
            <a:br>
              <a:rPr lang="en-US" sz="2000" dirty="0" smtClean="0">
                <a:solidFill>
                  <a:srgbClr val="C00000"/>
                </a:solidFill>
                <a:latin typeface="Georgia" panose="02040502050405020303" pitchFamily="18" charset="0"/>
              </a:rPr>
            </a:br>
            <a:endParaRPr lang="en-US" sz="2000" dirty="0" smtClean="0">
              <a:solidFill>
                <a:srgbClr val="C00000"/>
              </a:solidFill>
              <a:latin typeface="Georgia" panose="02040502050405020303" pitchFamily="18" charset="0"/>
            </a:endParaRPr>
          </a:p>
          <a:p>
            <a:r>
              <a:rPr lang="en-US" sz="2400" b="1" dirty="0">
                <a:solidFill>
                  <a:srgbClr val="C00000"/>
                </a:solidFill>
                <a:latin typeface="Georgia" panose="02040502050405020303" pitchFamily="18" charset="0"/>
              </a:rPr>
              <a:t>AI System Could Become New Chemistry </a:t>
            </a:r>
            <a:r>
              <a:rPr lang="en-US" sz="2400" b="1" dirty="0" smtClean="0">
                <a:solidFill>
                  <a:srgbClr val="C00000"/>
                </a:solidFill>
                <a:latin typeface="Georgia" panose="02040502050405020303" pitchFamily="18" charset="0"/>
              </a:rPr>
              <a:t>Assistant -- </a:t>
            </a:r>
            <a:r>
              <a:rPr lang="en-US" sz="2000" dirty="0" smtClean="0">
                <a:solidFill>
                  <a:srgbClr val="C00000"/>
                </a:solidFill>
                <a:latin typeface="Georgia" panose="02040502050405020303" pitchFamily="18" charset="0"/>
                <a:hlinkClick r:id="rId4"/>
              </a:rPr>
              <a:t>https://interestingengineering.com/ai-system-could-become-new-chemistry-assistant</a:t>
            </a:r>
            <a:r>
              <a:rPr lang="en-US" sz="2000" dirty="0" smtClean="0">
                <a:solidFill>
                  <a:srgbClr val="C00000"/>
                </a:solidFill>
                <a:latin typeface="Georgia" panose="02040502050405020303" pitchFamily="18" charset="0"/>
              </a:rPr>
              <a:t/>
            </a:r>
            <a:br>
              <a:rPr lang="en-US" sz="2000" dirty="0" smtClean="0">
                <a:solidFill>
                  <a:srgbClr val="C00000"/>
                </a:solidFill>
                <a:latin typeface="Georgia" panose="02040502050405020303" pitchFamily="18" charset="0"/>
              </a:rPr>
            </a:br>
            <a:endParaRPr lang="en-US" sz="2000" dirty="0" smtClean="0">
              <a:solidFill>
                <a:srgbClr val="C00000"/>
              </a:solidFill>
              <a:latin typeface="Georgia" panose="02040502050405020303" pitchFamily="18" charset="0"/>
            </a:endParaRPr>
          </a:p>
          <a:p>
            <a:r>
              <a:rPr lang="en-US" sz="2400" b="1" dirty="0" smtClean="0">
                <a:solidFill>
                  <a:srgbClr val="C00000"/>
                </a:solidFill>
                <a:latin typeface="Georgia" panose="02040502050405020303" pitchFamily="18" charset="0"/>
              </a:rPr>
              <a:t>Artificial </a:t>
            </a:r>
            <a:r>
              <a:rPr lang="en-US" sz="2400" b="1" dirty="0">
                <a:solidFill>
                  <a:srgbClr val="C00000"/>
                </a:solidFill>
                <a:latin typeface="Georgia" panose="02040502050405020303" pitchFamily="18" charset="0"/>
              </a:rPr>
              <a:t>intelligence identifies 6,000 new craters on the </a:t>
            </a:r>
            <a:r>
              <a:rPr lang="en-US" sz="2400" b="1" dirty="0" smtClean="0">
                <a:solidFill>
                  <a:srgbClr val="C00000"/>
                </a:solidFill>
                <a:latin typeface="Georgia" panose="02040502050405020303" pitchFamily="18" charset="0"/>
              </a:rPr>
              <a:t>Moon -- </a:t>
            </a:r>
            <a:r>
              <a:rPr lang="en-US" sz="2000" dirty="0" smtClean="0">
                <a:solidFill>
                  <a:srgbClr val="C00000"/>
                </a:solidFill>
                <a:latin typeface="Georgia" panose="02040502050405020303" pitchFamily="18" charset="0"/>
                <a:hlinkClick r:id="rId5"/>
              </a:rPr>
              <a:t>http://www.astronomy.com/news/2018/03/artificial-intelligence-identifies-6000-new-craters-on-the-moon?</a:t>
            </a:r>
            <a:endParaRPr lang="en-US" sz="2000" dirty="0">
              <a:solidFill>
                <a:srgbClr val="C00000"/>
              </a:solidFill>
              <a:latin typeface="Georgia" panose="02040502050405020303" pitchFamily="18" charset="0"/>
            </a:endParaRPr>
          </a:p>
          <a:p>
            <a:endParaRPr lang="en-US" sz="2000" dirty="0">
              <a:solidFill>
                <a:srgbClr val="C00000"/>
              </a:solidFill>
              <a:latin typeface="Georgia" panose="02040502050405020303" pitchFamily="18" charset="0"/>
            </a:endParaRPr>
          </a:p>
          <a:p>
            <a:pPr lvl="1" eaLnBrk="1" hangingPunct="1"/>
            <a:endParaRPr lang="en-US" altLang="en-US" sz="2000" b="1" dirty="0" smtClean="0">
              <a:latin typeface="Georgia" pitchFamily="18" charset="0"/>
            </a:endParaRPr>
          </a:p>
        </p:txBody>
      </p:sp>
    </p:spTree>
    <p:extLst>
      <p:ext uri="{BB962C8B-B14F-4D97-AF65-F5344CB8AC3E}">
        <p14:creationId xmlns:p14="http://schemas.microsoft.com/office/powerpoint/2010/main" val="2108793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304800"/>
            <a:ext cx="8229600" cy="762000"/>
          </a:xfrm>
        </p:spPr>
        <p:txBody>
          <a:bodyPr/>
          <a:lstStyle/>
          <a:p>
            <a:pPr eaLnBrk="1" hangingPunct="1"/>
            <a:r>
              <a:rPr lang="en-US" altLang="en-US" sz="3200" b="1" dirty="0" smtClean="0">
                <a:solidFill>
                  <a:schemeClr val="bg2"/>
                </a:solidFill>
                <a:latin typeface="Georgia" pitchFamily="18" charset="0"/>
              </a:rPr>
              <a:t>Deep Learning Timeline</a:t>
            </a:r>
          </a:p>
        </p:txBody>
      </p:sp>
      <p:sp>
        <p:nvSpPr>
          <p:cNvPr id="6" name="Text Box 2052"/>
          <p:cNvSpPr txBox="1">
            <a:spLocks noChangeArrowheads="1"/>
          </p:cNvSpPr>
          <p:nvPr/>
        </p:nvSpPr>
        <p:spPr bwMode="auto">
          <a:xfrm>
            <a:off x="0" y="6581001"/>
            <a:ext cx="9143999"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050" dirty="0" smtClean="0">
                <a:latin typeface="Georgia" panose="02040502050405020303" pitchFamily="18" charset="0"/>
              </a:rPr>
              <a:t>Source:  A Weird Introduction to Deep Learning by </a:t>
            </a:r>
            <a:r>
              <a:rPr lang="en-US" altLang="en-US" sz="1050" dirty="0" err="1" smtClean="0">
                <a:latin typeface="Georgia" panose="02040502050405020303" pitchFamily="18" charset="0"/>
              </a:rPr>
              <a:t>Favio</a:t>
            </a:r>
            <a:r>
              <a:rPr lang="en-US" altLang="en-US" sz="1050" dirty="0" smtClean="0">
                <a:latin typeface="Georgia" panose="02040502050405020303" pitchFamily="18" charset="0"/>
              </a:rPr>
              <a:t>  Vasquez. </a:t>
            </a:r>
            <a:r>
              <a:rPr lang="en-US" altLang="en-US" sz="1050" dirty="0" smtClean="0">
                <a:latin typeface="Georgia" panose="02040502050405020303" pitchFamily="18" charset="0"/>
                <a:hlinkClick r:id="rId3"/>
              </a:rPr>
              <a:t>https://www.kdnuggets.com/2018/03/weird-introduction-deep-learning.html</a:t>
            </a:r>
            <a:endParaRPr lang="en-US" altLang="en-US" sz="1050" dirty="0">
              <a:latin typeface="Georgia" panose="02040502050405020303" pitchFamily="18" charset="0"/>
            </a:endParaRPr>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678" y="2062163"/>
            <a:ext cx="8399522" cy="3424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6117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65100"/>
            <a:ext cx="8229600" cy="762000"/>
          </a:xfrm>
        </p:spPr>
        <p:txBody>
          <a:bodyPr/>
          <a:lstStyle/>
          <a:p>
            <a:pPr eaLnBrk="1" hangingPunct="1"/>
            <a:r>
              <a:rPr lang="en-US" altLang="en-US" sz="2800" b="1" dirty="0" smtClean="0">
                <a:solidFill>
                  <a:schemeClr val="bg2"/>
                </a:solidFill>
                <a:latin typeface="Georgia" pitchFamily="18" charset="0"/>
              </a:rPr>
              <a:t>Neural Networks Zoo</a:t>
            </a:r>
          </a:p>
        </p:txBody>
      </p:sp>
      <p:sp>
        <p:nvSpPr>
          <p:cNvPr id="6" name="Text Box 2052"/>
          <p:cNvSpPr txBox="1">
            <a:spLocks noChangeArrowheads="1"/>
          </p:cNvSpPr>
          <p:nvPr/>
        </p:nvSpPr>
        <p:spPr bwMode="auto">
          <a:xfrm>
            <a:off x="0" y="5662136"/>
            <a:ext cx="228599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050" dirty="0" smtClean="0">
                <a:latin typeface="Georgia" panose="02040502050405020303" pitchFamily="18" charset="0"/>
              </a:rPr>
              <a:t>Source:  The Neural Network  Zoo, </a:t>
            </a:r>
          </a:p>
          <a:p>
            <a:r>
              <a:rPr lang="en-US" altLang="en-US" sz="1050" dirty="0" smtClean="0">
                <a:latin typeface="Georgia" panose="02040502050405020303" pitchFamily="18" charset="0"/>
              </a:rPr>
              <a:t> </a:t>
            </a:r>
            <a:r>
              <a:rPr lang="en-US" altLang="en-US" sz="1050" dirty="0" smtClean="0">
                <a:latin typeface="Georgia" panose="02040502050405020303" pitchFamily="18" charset="0"/>
                <a:hlinkClick r:id="rId3"/>
              </a:rPr>
              <a:t>http://www.asimovinstitute.org/neural-network-zoo/</a:t>
            </a:r>
            <a:endParaRPr lang="en-US" altLang="en-US" sz="1050" dirty="0">
              <a:latin typeface="Georgia" panose="02040502050405020303" pitchFamily="18"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2200" y="697424"/>
            <a:ext cx="4572000" cy="6160576"/>
          </a:xfrm>
          <a:prstGeom prst="rect">
            <a:avLst/>
          </a:prstGeom>
        </p:spPr>
      </p:pic>
    </p:spTree>
    <p:extLst>
      <p:ext uri="{BB962C8B-B14F-4D97-AF65-F5344CB8AC3E}">
        <p14:creationId xmlns:p14="http://schemas.microsoft.com/office/powerpoint/2010/main" val="3198908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381000"/>
            <a:ext cx="8686800" cy="762000"/>
          </a:xfrm>
        </p:spPr>
        <p:txBody>
          <a:bodyPr/>
          <a:lstStyle/>
          <a:p>
            <a:pPr eaLnBrk="1" hangingPunct="1"/>
            <a:r>
              <a:rPr lang="en-US" altLang="en-US" sz="3200" b="1" dirty="0" smtClean="0">
                <a:solidFill>
                  <a:schemeClr val="bg2"/>
                </a:solidFill>
                <a:latin typeface="Georgia" pitchFamily="18" charset="0"/>
              </a:rPr>
              <a:t>Deep Learning models and applications:</a:t>
            </a:r>
          </a:p>
        </p:txBody>
      </p:sp>
      <p:sp>
        <p:nvSpPr>
          <p:cNvPr id="4099" name="Rectangle 3"/>
          <p:cNvSpPr>
            <a:spLocks noGrp="1" noChangeArrowheads="1"/>
          </p:cNvSpPr>
          <p:nvPr>
            <p:ph type="body" idx="1"/>
          </p:nvPr>
        </p:nvSpPr>
        <p:spPr>
          <a:xfrm>
            <a:off x="304800" y="1333500"/>
            <a:ext cx="8610600" cy="4914900"/>
          </a:xfrm>
        </p:spPr>
        <p:txBody>
          <a:bodyPr/>
          <a:lstStyle/>
          <a:p>
            <a:pPr eaLnBrk="1" hangingPunct="1"/>
            <a:r>
              <a:rPr lang="en-US" altLang="en-US" b="1" dirty="0" smtClean="0">
                <a:solidFill>
                  <a:srgbClr val="C00000"/>
                </a:solidFill>
                <a:latin typeface="Georgia" pitchFamily="18" charset="0"/>
              </a:rPr>
              <a:t>Restricted </a:t>
            </a:r>
            <a:r>
              <a:rPr lang="en-US" altLang="en-US" b="1" dirty="0" err="1" smtClean="0">
                <a:solidFill>
                  <a:srgbClr val="C00000"/>
                </a:solidFill>
                <a:latin typeface="Georgia" pitchFamily="18" charset="0"/>
              </a:rPr>
              <a:t>Boltzman</a:t>
            </a:r>
            <a:r>
              <a:rPr lang="en-US" altLang="en-US" b="1" dirty="0" smtClean="0">
                <a:solidFill>
                  <a:srgbClr val="C00000"/>
                </a:solidFill>
                <a:latin typeface="Georgia" pitchFamily="18" charset="0"/>
              </a:rPr>
              <a:t> machines (RBM)</a:t>
            </a:r>
          </a:p>
          <a:p>
            <a:pPr eaLnBrk="1" hangingPunct="1"/>
            <a:r>
              <a:rPr lang="en-US" altLang="en-US" b="1" dirty="0" smtClean="0">
                <a:solidFill>
                  <a:srgbClr val="C00000"/>
                </a:solidFill>
                <a:latin typeface="Georgia" pitchFamily="18" charset="0"/>
              </a:rPr>
              <a:t>Deep belief networks (DBN</a:t>
            </a:r>
            <a:r>
              <a:rPr lang="en-US" altLang="en-US" b="1" dirty="0" smtClean="0">
                <a:solidFill>
                  <a:srgbClr val="C00000"/>
                </a:solidFill>
                <a:latin typeface="Georgia" pitchFamily="18" charset="0"/>
              </a:rPr>
              <a:t>)</a:t>
            </a:r>
          </a:p>
          <a:p>
            <a:pPr eaLnBrk="1" hangingPunct="1"/>
            <a:r>
              <a:rPr lang="en-US" altLang="en-US" b="1" dirty="0" err="1" smtClean="0">
                <a:solidFill>
                  <a:srgbClr val="C00000"/>
                </a:solidFill>
                <a:latin typeface="Georgia" pitchFamily="18" charset="0"/>
              </a:rPr>
              <a:t>Autoencoders</a:t>
            </a:r>
            <a:endParaRPr lang="en-US" altLang="en-US" b="1" dirty="0" smtClean="0">
              <a:solidFill>
                <a:srgbClr val="C00000"/>
              </a:solidFill>
              <a:latin typeface="Georgia" pitchFamily="18" charset="0"/>
            </a:endParaRPr>
          </a:p>
          <a:p>
            <a:pPr eaLnBrk="1" hangingPunct="1"/>
            <a:r>
              <a:rPr lang="en-US" altLang="en-US" b="1" dirty="0" smtClean="0">
                <a:solidFill>
                  <a:srgbClr val="C00000"/>
                </a:solidFill>
                <a:latin typeface="Georgia" pitchFamily="18" charset="0"/>
              </a:rPr>
              <a:t>Convolutional networks (CNN)</a:t>
            </a:r>
          </a:p>
          <a:p>
            <a:pPr eaLnBrk="1" hangingPunct="1"/>
            <a:r>
              <a:rPr lang="en-US" altLang="en-US" b="1" dirty="0" smtClean="0">
                <a:solidFill>
                  <a:srgbClr val="C00000"/>
                </a:solidFill>
                <a:latin typeface="Georgia" pitchFamily="18" charset="0"/>
              </a:rPr>
              <a:t>Recurrent nets (</a:t>
            </a:r>
            <a:r>
              <a:rPr lang="en-US" altLang="en-US" b="1" dirty="0" smtClean="0">
                <a:solidFill>
                  <a:srgbClr val="C00000"/>
                </a:solidFill>
                <a:latin typeface="Georgia" pitchFamily="18" charset="0"/>
              </a:rPr>
              <a:t>RNN)</a:t>
            </a:r>
          </a:p>
          <a:p>
            <a:pPr eaLnBrk="1" hangingPunct="1"/>
            <a:r>
              <a:rPr lang="en-US" altLang="en-US" b="1" dirty="0" smtClean="0">
                <a:solidFill>
                  <a:srgbClr val="C00000"/>
                </a:solidFill>
                <a:latin typeface="Georgia" pitchFamily="18" charset="0"/>
              </a:rPr>
              <a:t>Long Short Term Memory (LSTM)</a:t>
            </a:r>
            <a:endParaRPr lang="en-US" altLang="en-US" b="1" dirty="0" smtClean="0">
              <a:latin typeface="Georgia" pitchFamily="18" charset="0"/>
            </a:endParaRPr>
          </a:p>
        </p:txBody>
      </p:sp>
    </p:spTree>
    <p:extLst>
      <p:ext uri="{BB962C8B-B14F-4D97-AF65-F5344CB8AC3E}">
        <p14:creationId xmlns:p14="http://schemas.microsoft.com/office/powerpoint/2010/main" val="1020043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381000"/>
            <a:ext cx="8686800" cy="762000"/>
          </a:xfrm>
        </p:spPr>
        <p:txBody>
          <a:bodyPr/>
          <a:lstStyle/>
          <a:p>
            <a:pPr eaLnBrk="1" hangingPunct="1"/>
            <a:r>
              <a:rPr lang="en-US" altLang="en-US" sz="3200" b="1" dirty="0" smtClean="0">
                <a:solidFill>
                  <a:schemeClr val="bg2"/>
                </a:solidFill>
                <a:latin typeface="Georgia" pitchFamily="18" charset="0"/>
              </a:rPr>
              <a:t>Deep Learning models:</a:t>
            </a:r>
          </a:p>
        </p:txBody>
      </p:sp>
      <p:sp>
        <p:nvSpPr>
          <p:cNvPr id="4099" name="Rectangle 3"/>
          <p:cNvSpPr>
            <a:spLocks noGrp="1" noChangeArrowheads="1"/>
          </p:cNvSpPr>
          <p:nvPr>
            <p:ph type="body" idx="1"/>
          </p:nvPr>
        </p:nvSpPr>
        <p:spPr>
          <a:xfrm>
            <a:off x="304800" y="1333500"/>
            <a:ext cx="8610600" cy="4914900"/>
          </a:xfrm>
        </p:spPr>
        <p:txBody>
          <a:bodyPr/>
          <a:lstStyle/>
          <a:p>
            <a:pPr eaLnBrk="1" hangingPunct="1"/>
            <a:r>
              <a:rPr lang="en-US" altLang="en-US" b="1" dirty="0" smtClean="0">
                <a:solidFill>
                  <a:srgbClr val="C00000"/>
                </a:solidFill>
                <a:latin typeface="Georgia" pitchFamily="18" charset="0"/>
              </a:rPr>
              <a:t>Restricted </a:t>
            </a:r>
            <a:r>
              <a:rPr lang="en-US" altLang="en-US" b="1" dirty="0" err="1" smtClean="0">
                <a:solidFill>
                  <a:srgbClr val="C00000"/>
                </a:solidFill>
                <a:latin typeface="Georgia" pitchFamily="18" charset="0"/>
              </a:rPr>
              <a:t>Boltzman</a:t>
            </a:r>
            <a:r>
              <a:rPr lang="en-US" altLang="en-US" b="1" dirty="0" smtClean="0">
                <a:solidFill>
                  <a:srgbClr val="C00000"/>
                </a:solidFill>
                <a:latin typeface="Georgia" pitchFamily="18" charset="0"/>
              </a:rPr>
              <a:t> Machines (RBM)</a:t>
            </a:r>
          </a:p>
          <a:p>
            <a:pPr lvl="1" eaLnBrk="1" hangingPunct="1"/>
            <a:r>
              <a:rPr lang="en-US" altLang="en-US" sz="2400" b="1" dirty="0" smtClean="0">
                <a:latin typeface="Georgia" pitchFamily="18" charset="0"/>
              </a:rPr>
              <a:t>Geoff Hinton</a:t>
            </a:r>
          </a:p>
          <a:p>
            <a:pPr lvl="1" eaLnBrk="1" hangingPunct="1"/>
            <a:r>
              <a:rPr lang="en-US" altLang="en-US" sz="2400" b="1" dirty="0" smtClean="0">
                <a:latin typeface="Georgia" pitchFamily="18" charset="0"/>
              </a:rPr>
              <a:t>Reconstructs the inputs from a two layer network</a:t>
            </a:r>
          </a:p>
          <a:p>
            <a:pPr lvl="1" eaLnBrk="1" hangingPunct="1"/>
            <a:r>
              <a:rPr lang="en-US" altLang="en-US" sz="2400" b="1" i="1" u="sng" dirty="0" smtClean="0">
                <a:solidFill>
                  <a:schemeClr val="bg2">
                    <a:lumMod val="60000"/>
                    <a:lumOff val="40000"/>
                  </a:schemeClr>
                </a:solidFill>
                <a:latin typeface="Georgia" pitchFamily="18" charset="0"/>
              </a:rPr>
              <a:t>No labeling of the inputs; unsupervised</a:t>
            </a:r>
          </a:p>
          <a:p>
            <a:pPr lvl="1" eaLnBrk="1" hangingPunct="1"/>
            <a:r>
              <a:rPr lang="en-US" altLang="en-US" sz="2400" b="1" dirty="0" smtClean="0">
                <a:latin typeface="Georgia" pitchFamily="18" charset="0"/>
              </a:rPr>
              <a:t>Multiple passes, adjusting weights</a:t>
            </a:r>
          </a:p>
          <a:p>
            <a:pPr lvl="1" eaLnBrk="1" hangingPunct="1"/>
            <a:r>
              <a:rPr lang="en-US" altLang="en-US" sz="2400" b="1" dirty="0" smtClean="0">
                <a:latin typeface="Georgia" pitchFamily="18" charset="0"/>
              </a:rPr>
              <a:t>Feature extraction or classification is the key</a:t>
            </a:r>
          </a:p>
          <a:p>
            <a:pPr lvl="1" eaLnBrk="1" hangingPunct="1"/>
            <a:r>
              <a:rPr lang="en-US" altLang="en-US" sz="2400" b="1" dirty="0" smtClean="0">
                <a:latin typeface="Georgia" pitchFamily="18" charset="0"/>
              </a:rPr>
              <a:t>Works with Deep Belief Networks</a:t>
            </a:r>
          </a:p>
          <a:p>
            <a:pPr lvl="1" eaLnBrk="1" hangingPunct="1"/>
            <a:endParaRPr lang="en-US" altLang="en-US" b="1" dirty="0" smtClean="0">
              <a:latin typeface="Georgia" pitchFamily="18" charset="0"/>
            </a:endParaRPr>
          </a:p>
        </p:txBody>
      </p:sp>
      <p:sp>
        <p:nvSpPr>
          <p:cNvPr id="4" name="Text Box 2052"/>
          <p:cNvSpPr txBox="1">
            <a:spLocks noChangeArrowheads="1"/>
          </p:cNvSpPr>
          <p:nvPr/>
        </p:nvSpPr>
        <p:spPr bwMode="auto">
          <a:xfrm>
            <a:off x="-63499" y="6581001"/>
            <a:ext cx="9372599"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200" dirty="0" smtClean="0">
                <a:latin typeface="Georgia" panose="02040502050405020303" pitchFamily="18" charset="0"/>
              </a:rPr>
              <a:t>Source:  </a:t>
            </a:r>
            <a:r>
              <a:rPr lang="en-US" sz="1200" dirty="0"/>
              <a:t>Restricted Boltzmann Machines - Ep. 6 (Deep Learning SIMPLIFIED</a:t>
            </a:r>
            <a:r>
              <a:rPr lang="en-US" sz="1200" dirty="0" smtClean="0"/>
              <a:t>)</a:t>
            </a:r>
            <a:r>
              <a:rPr lang="en-US" sz="1100" dirty="0" smtClean="0"/>
              <a:t>, </a:t>
            </a:r>
            <a:r>
              <a:rPr lang="en-US" sz="1200" dirty="0" smtClean="0">
                <a:hlinkClick r:id="rId3"/>
              </a:rPr>
              <a:t>https://www.youtube.com/watch?v=puux7KZQfsE&amp;t=4s</a:t>
            </a:r>
            <a:endParaRPr lang="en-US" sz="1100" dirty="0"/>
          </a:p>
          <a:p>
            <a:endParaRPr lang="en-US" altLang="en-US" sz="1100" dirty="0">
              <a:latin typeface="Georgia" panose="02040502050405020303" pitchFamily="18" charset="0"/>
            </a:endParaRPr>
          </a:p>
        </p:txBody>
      </p:sp>
    </p:spTree>
    <p:extLst>
      <p:ext uri="{BB962C8B-B14F-4D97-AF65-F5344CB8AC3E}">
        <p14:creationId xmlns:p14="http://schemas.microsoft.com/office/powerpoint/2010/main" val="1249825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381000"/>
            <a:ext cx="8686800" cy="762000"/>
          </a:xfrm>
        </p:spPr>
        <p:txBody>
          <a:bodyPr/>
          <a:lstStyle/>
          <a:p>
            <a:pPr eaLnBrk="1" hangingPunct="1"/>
            <a:r>
              <a:rPr lang="en-US" altLang="en-US" sz="3200" b="1" dirty="0" smtClean="0">
                <a:solidFill>
                  <a:schemeClr val="bg2"/>
                </a:solidFill>
                <a:latin typeface="Georgia" pitchFamily="18" charset="0"/>
              </a:rPr>
              <a:t>Deep Learning models: </a:t>
            </a:r>
            <a:r>
              <a:rPr lang="en-US" altLang="en-US" sz="3200" b="1" dirty="0" smtClean="0">
                <a:solidFill>
                  <a:srgbClr val="C00000"/>
                </a:solidFill>
                <a:latin typeface="Georgia" pitchFamily="18" charset="0"/>
              </a:rPr>
              <a:t>RBM</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20363"/>
            <a:ext cx="4518398" cy="3170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399" y="3048000"/>
            <a:ext cx="5412588"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Box 2052"/>
          <p:cNvSpPr txBox="1">
            <a:spLocks noChangeArrowheads="1"/>
          </p:cNvSpPr>
          <p:nvPr/>
        </p:nvSpPr>
        <p:spPr bwMode="auto">
          <a:xfrm>
            <a:off x="0" y="6581001"/>
            <a:ext cx="914399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200" dirty="0" smtClean="0">
                <a:latin typeface="Georgia" panose="02040502050405020303" pitchFamily="18" charset="0"/>
              </a:rPr>
              <a:t>Source:  A beginner’s tutorial for Restricted Boltzmann Machines,  </a:t>
            </a:r>
            <a:r>
              <a:rPr lang="en-US" altLang="en-US" sz="1200" dirty="0" smtClean="0">
                <a:latin typeface="Georgia" panose="02040502050405020303" pitchFamily="18" charset="0"/>
                <a:hlinkClick r:id="rId5"/>
              </a:rPr>
              <a:t>https://deeplearning4j.org/restrictedboltzmannmachine</a:t>
            </a:r>
            <a:endParaRPr lang="en-US" altLang="en-US" sz="1200" dirty="0">
              <a:latin typeface="Georgia" panose="02040502050405020303" pitchFamily="18" charset="0"/>
            </a:endParaRPr>
          </a:p>
        </p:txBody>
      </p:sp>
    </p:spTree>
    <p:extLst>
      <p:ext uri="{BB962C8B-B14F-4D97-AF65-F5344CB8AC3E}">
        <p14:creationId xmlns:p14="http://schemas.microsoft.com/office/powerpoint/2010/main" val="22789782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381000"/>
            <a:ext cx="8686800" cy="762000"/>
          </a:xfrm>
        </p:spPr>
        <p:txBody>
          <a:bodyPr/>
          <a:lstStyle/>
          <a:p>
            <a:pPr eaLnBrk="1" hangingPunct="1"/>
            <a:r>
              <a:rPr lang="en-US" altLang="en-US" sz="3200" b="1" dirty="0" smtClean="0">
                <a:solidFill>
                  <a:schemeClr val="bg2"/>
                </a:solidFill>
                <a:latin typeface="Georgia" pitchFamily="18" charset="0"/>
              </a:rPr>
              <a:t>Deep Learning models:</a:t>
            </a:r>
          </a:p>
        </p:txBody>
      </p:sp>
      <p:sp>
        <p:nvSpPr>
          <p:cNvPr id="4099" name="Rectangle 3"/>
          <p:cNvSpPr>
            <a:spLocks noGrp="1" noChangeArrowheads="1"/>
          </p:cNvSpPr>
          <p:nvPr>
            <p:ph type="body" idx="1"/>
          </p:nvPr>
        </p:nvSpPr>
        <p:spPr>
          <a:xfrm>
            <a:off x="622300" y="1333500"/>
            <a:ext cx="8293100" cy="4914900"/>
          </a:xfrm>
        </p:spPr>
        <p:txBody>
          <a:bodyPr/>
          <a:lstStyle/>
          <a:p>
            <a:pPr eaLnBrk="1" hangingPunct="1"/>
            <a:r>
              <a:rPr lang="en-US" altLang="en-US" b="1" dirty="0" smtClean="0">
                <a:solidFill>
                  <a:srgbClr val="C00000"/>
                </a:solidFill>
                <a:latin typeface="Georgia" pitchFamily="18" charset="0"/>
              </a:rPr>
              <a:t>Deep Belief Networks (DBN)</a:t>
            </a:r>
          </a:p>
          <a:p>
            <a:pPr lvl="1" eaLnBrk="1" hangingPunct="1"/>
            <a:r>
              <a:rPr lang="en-US" altLang="en-US" sz="2400" b="1" dirty="0" smtClean="0">
                <a:latin typeface="Georgia" pitchFamily="18" charset="0"/>
              </a:rPr>
              <a:t>Geoff Hinton developed</a:t>
            </a:r>
          </a:p>
          <a:p>
            <a:pPr lvl="1" eaLnBrk="1" hangingPunct="1"/>
            <a:r>
              <a:rPr lang="en-US" altLang="en-US" sz="2400" b="1" dirty="0" smtClean="0">
                <a:latin typeface="Georgia" pitchFamily="18" charset="0"/>
              </a:rPr>
              <a:t>Viewed as a </a:t>
            </a:r>
            <a:r>
              <a:rPr lang="en-US" altLang="en-US" sz="2400" b="1" i="1" u="sng" dirty="0" smtClean="0">
                <a:latin typeface="Georgia" pitchFamily="18" charset="0"/>
              </a:rPr>
              <a:t>stack of RBM’s</a:t>
            </a:r>
          </a:p>
          <a:p>
            <a:pPr lvl="1" eaLnBrk="1" hangingPunct="1"/>
            <a:r>
              <a:rPr lang="en-US" altLang="en-US" sz="2400" b="1" dirty="0" smtClean="0">
                <a:latin typeface="Georgia" pitchFamily="18" charset="0"/>
              </a:rPr>
              <a:t>Similar in structure to MLP</a:t>
            </a:r>
          </a:p>
          <a:p>
            <a:pPr lvl="1" eaLnBrk="1" hangingPunct="1"/>
            <a:r>
              <a:rPr lang="en-US" altLang="en-US" sz="2400" b="1" dirty="0" smtClean="0">
                <a:latin typeface="Georgia" pitchFamily="18" charset="0"/>
              </a:rPr>
              <a:t>Different training method is key</a:t>
            </a:r>
          </a:p>
          <a:p>
            <a:pPr lvl="1" eaLnBrk="1" hangingPunct="1"/>
            <a:r>
              <a:rPr lang="en-US" altLang="en-US" sz="2400" b="1" dirty="0" smtClean="0">
                <a:latin typeface="Georgia" pitchFamily="18" charset="0"/>
              </a:rPr>
              <a:t>Each layer is trained separately</a:t>
            </a:r>
          </a:p>
          <a:p>
            <a:pPr lvl="2" eaLnBrk="1" hangingPunct="1"/>
            <a:r>
              <a:rPr lang="en-US" altLang="en-US" sz="2000" b="1" dirty="0" smtClean="0">
                <a:solidFill>
                  <a:srgbClr val="7030A0"/>
                </a:solidFill>
                <a:latin typeface="Georgia" pitchFamily="18" charset="0"/>
              </a:rPr>
              <a:t>Output from one layer the input to next</a:t>
            </a:r>
          </a:p>
          <a:p>
            <a:pPr lvl="1" eaLnBrk="1" hangingPunct="1"/>
            <a:r>
              <a:rPr lang="en-US" altLang="en-US" sz="2400" b="1" dirty="0" smtClean="0">
                <a:latin typeface="Georgia" pitchFamily="18" charset="0"/>
              </a:rPr>
              <a:t>Used for image recognition</a:t>
            </a:r>
          </a:p>
          <a:p>
            <a:pPr lvl="1" eaLnBrk="1" hangingPunct="1"/>
            <a:r>
              <a:rPr lang="en-US" altLang="en-US" sz="2400" b="1" dirty="0" smtClean="0">
                <a:latin typeface="Georgia" pitchFamily="18" charset="0"/>
              </a:rPr>
              <a:t>Only needs a small labeled data set after training</a:t>
            </a:r>
          </a:p>
          <a:p>
            <a:pPr lvl="1" eaLnBrk="1" hangingPunct="1"/>
            <a:endParaRPr lang="en-US" altLang="en-US" b="1" dirty="0" smtClean="0">
              <a:latin typeface="Georgia" pitchFamily="18" charset="0"/>
            </a:endParaRPr>
          </a:p>
        </p:txBody>
      </p:sp>
      <p:sp>
        <p:nvSpPr>
          <p:cNvPr id="2" name="TextBox 1"/>
          <p:cNvSpPr txBox="1"/>
          <p:nvPr/>
        </p:nvSpPr>
        <p:spPr>
          <a:xfrm>
            <a:off x="257775" y="6019800"/>
            <a:ext cx="8276625" cy="646331"/>
          </a:xfrm>
          <a:prstGeom prst="rect">
            <a:avLst/>
          </a:prstGeom>
          <a:noFill/>
        </p:spPr>
        <p:txBody>
          <a:bodyPr wrap="none" rtlCol="0">
            <a:spAutoFit/>
          </a:bodyPr>
          <a:lstStyle/>
          <a:p>
            <a:pPr algn="ctr"/>
            <a:r>
              <a:rPr lang="en-US" b="1" dirty="0" smtClean="0">
                <a:solidFill>
                  <a:srgbClr val="C00000"/>
                </a:solidFill>
                <a:latin typeface="Georgia" panose="02040502050405020303" pitchFamily="18" charset="0"/>
              </a:rPr>
              <a:t>NOTE:</a:t>
            </a:r>
            <a:r>
              <a:rPr lang="en-US" dirty="0" smtClean="0">
                <a:latin typeface="Georgia" panose="02040502050405020303" pitchFamily="18" charset="0"/>
              </a:rPr>
              <a:t> for a very straightforward illustration of the process of training a </a:t>
            </a:r>
            <a:r>
              <a:rPr lang="en-US" b="1" dirty="0" smtClean="0">
                <a:latin typeface="Georgia" panose="02040502050405020303" pitchFamily="18" charset="0"/>
              </a:rPr>
              <a:t>DBN</a:t>
            </a:r>
            <a:r>
              <a:rPr lang="en-US" dirty="0" smtClean="0">
                <a:latin typeface="Georgia" panose="02040502050405020303" pitchFamily="18" charset="0"/>
              </a:rPr>
              <a:t>, </a:t>
            </a:r>
          </a:p>
          <a:p>
            <a:pPr algn="ctr"/>
            <a:r>
              <a:rPr lang="en-US" dirty="0" smtClean="0">
                <a:latin typeface="Georgia" panose="02040502050405020303" pitchFamily="18" charset="0"/>
              </a:rPr>
              <a:t>see these two videos:  </a:t>
            </a:r>
            <a:r>
              <a:rPr lang="en-US" dirty="0" smtClean="0">
                <a:latin typeface="Georgia" panose="02040502050405020303" pitchFamily="18" charset="0"/>
                <a:hlinkClick r:id="rId3"/>
              </a:rPr>
              <a:t>Part 1</a:t>
            </a:r>
            <a:r>
              <a:rPr lang="en-US" dirty="0" smtClean="0">
                <a:latin typeface="Georgia" panose="02040502050405020303" pitchFamily="18" charset="0"/>
              </a:rPr>
              <a:t> and </a:t>
            </a:r>
            <a:r>
              <a:rPr lang="en-US" dirty="0" smtClean="0">
                <a:latin typeface="Georgia" panose="02040502050405020303" pitchFamily="18" charset="0"/>
                <a:hlinkClick r:id="rId4"/>
              </a:rPr>
              <a:t>Part 2</a:t>
            </a:r>
            <a:r>
              <a:rPr lang="en-US" dirty="0" smtClean="0">
                <a:latin typeface="Georgia" panose="02040502050405020303" pitchFamily="18" charset="0"/>
              </a:rPr>
              <a:t> </a:t>
            </a:r>
            <a:endParaRPr lang="en-US" dirty="0">
              <a:latin typeface="Georgia" panose="02040502050405020303" pitchFamily="18" charset="0"/>
            </a:endParaRPr>
          </a:p>
        </p:txBody>
      </p:sp>
    </p:spTree>
    <p:extLst>
      <p:ext uri="{BB962C8B-B14F-4D97-AF65-F5344CB8AC3E}">
        <p14:creationId xmlns:p14="http://schemas.microsoft.com/office/powerpoint/2010/main" val="3916839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381000"/>
            <a:ext cx="8686800" cy="762000"/>
          </a:xfrm>
        </p:spPr>
        <p:txBody>
          <a:bodyPr/>
          <a:lstStyle/>
          <a:p>
            <a:pPr eaLnBrk="1" hangingPunct="1"/>
            <a:r>
              <a:rPr lang="en-US" altLang="en-US" sz="3200" b="1" dirty="0" smtClean="0">
                <a:solidFill>
                  <a:schemeClr val="bg2"/>
                </a:solidFill>
                <a:latin typeface="Georgia" pitchFamily="18" charset="0"/>
              </a:rPr>
              <a:t>Deep Learning models: </a:t>
            </a:r>
            <a:r>
              <a:rPr lang="en-US" altLang="en-US" sz="3200" b="1" dirty="0" smtClean="0">
                <a:solidFill>
                  <a:srgbClr val="C00000"/>
                </a:solidFill>
                <a:latin typeface="Georgia" pitchFamily="18" charset="0"/>
              </a:rPr>
              <a:t>DBN</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 y="1371599"/>
            <a:ext cx="7566660" cy="3982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Box 2052"/>
          <p:cNvSpPr txBox="1">
            <a:spLocks noChangeArrowheads="1"/>
          </p:cNvSpPr>
          <p:nvPr/>
        </p:nvSpPr>
        <p:spPr bwMode="auto">
          <a:xfrm>
            <a:off x="0" y="6581001"/>
            <a:ext cx="914399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200" dirty="0" smtClean="0">
                <a:latin typeface="Georgia" panose="02040502050405020303" pitchFamily="18" charset="0"/>
              </a:rPr>
              <a:t>Source:  A beginner’s tutorial for Restricted Boltzmann Machines,  </a:t>
            </a:r>
            <a:r>
              <a:rPr lang="en-US" altLang="en-US" sz="1200" dirty="0" smtClean="0">
                <a:latin typeface="Georgia" panose="02040502050405020303" pitchFamily="18" charset="0"/>
                <a:hlinkClick r:id="rId4"/>
              </a:rPr>
              <a:t>https://deeplearning4j.org/restrictedboltzmannmachine</a:t>
            </a:r>
            <a:endParaRPr lang="en-US" altLang="en-US" sz="1200" dirty="0">
              <a:latin typeface="Georgia" panose="02040502050405020303" pitchFamily="18" charset="0"/>
            </a:endParaRPr>
          </a:p>
        </p:txBody>
      </p:sp>
    </p:spTree>
    <p:extLst>
      <p:ext uri="{BB962C8B-B14F-4D97-AF65-F5344CB8AC3E}">
        <p14:creationId xmlns:p14="http://schemas.microsoft.com/office/powerpoint/2010/main" val="4244047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13717</TotalTime>
  <Words>1090</Words>
  <Application>Microsoft Office PowerPoint</Application>
  <PresentationFormat>On-screen Show (4:3)</PresentationFormat>
  <Paragraphs>246</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Pixel</vt:lpstr>
      <vt:lpstr>Deep Learning Models and Applications </vt:lpstr>
      <vt:lpstr>Agenda</vt:lpstr>
      <vt:lpstr>Deep Learning Timeline</vt:lpstr>
      <vt:lpstr>Neural Networks Zoo</vt:lpstr>
      <vt:lpstr>Deep Learning models and applications:</vt:lpstr>
      <vt:lpstr>Deep Learning models:</vt:lpstr>
      <vt:lpstr>Deep Learning models: RBM</vt:lpstr>
      <vt:lpstr>Deep Learning models:</vt:lpstr>
      <vt:lpstr>Deep Learning models: DBN</vt:lpstr>
      <vt:lpstr>Deep Learning models: Autoencoder</vt:lpstr>
      <vt:lpstr>Deep Learning models: Autoencoder</vt:lpstr>
      <vt:lpstr>Deep Learning models: Autoencoder</vt:lpstr>
      <vt:lpstr>Deep Learning models:</vt:lpstr>
      <vt:lpstr>Deep Learning models: CNN</vt:lpstr>
      <vt:lpstr>Deep Learning models:</vt:lpstr>
      <vt:lpstr>Deep Learning models: CNN</vt:lpstr>
      <vt:lpstr>Deep Learning models:</vt:lpstr>
      <vt:lpstr>Deep Learning models:</vt:lpstr>
      <vt:lpstr>Deep Learning models:</vt:lpstr>
      <vt:lpstr>Deep Learning models:</vt:lpstr>
      <vt:lpstr>Deep Learning models: when to use which one</vt:lpstr>
      <vt:lpstr>Deep Learning models: when to use which one</vt:lpstr>
      <vt:lpstr>Deep Learning models: when to use which one</vt:lpstr>
      <vt:lpstr>Deep Learning models: when to use which one</vt:lpstr>
      <vt:lpstr>Additional Deep Learning model links:</vt:lpstr>
      <vt:lpstr>Additional Deep Learning model links:</vt:lpstr>
      <vt:lpstr>Additional Deep Learning model links:</vt:lpstr>
      <vt:lpstr>Additional Deep Learning model links:</vt:lpstr>
      <vt:lpstr>Additional Deep Learning applications:</vt:lpstr>
    </vt:vector>
  </TitlesOfParts>
  <Company>Kyvia,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AMBA604-9032</dc:title>
  <dc:creator>Aaron Paul Blossom</dc:creator>
  <cp:lastModifiedBy>Steve</cp:lastModifiedBy>
  <cp:revision>1314</cp:revision>
  <dcterms:created xsi:type="dcterms:W3CDTF">2006-05-16T19:42:28Z</dcterms:created>
  <dcterms:modified xsi:type="dcterms:W3CDTF">2018-04-09T20:52:09Z</dcterms:modified>
</cp:coreProperties>
</file>