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7">
  <p:sldMasterIdLst>
    <p:sldMasterId id="2147483648" r:id="rId1"/>
  </p:sldMasterIdLst>
  <p:notesMasterIdLst>
    <p:notesMasterId r:id="rId16"/>
  </p:notesMasterIdLst>
  <p:sldIdLst>
    <p:sldId id="256" r:id="rId2"/>
    <p:sldId id="257" r:id="rId3"/>
    <p:sldId id="269" r:id="rId4"/>
    <p:sldId id="260" r:id="rId5"/>
    <p:sldId id="261" r:id="rId6"/>
    <p:sldId id="262" r:id="rId7"/>
    <p:sldId id="263" r:id="rId8"/>
    <p:sldId id="264" r:id="rId9"/>
    <p:sldId id="270" r:id="rId10"/>
    <p:sldId id="271"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88120" autoAdjust="0"/>
  </p:normalViewPr>
  <p:slideViewPr>
    <p:cSldViewPr snapToGrid="0">
      <p:cViewPr varScale="1">
        <p:scale>
          <a:sx n="72" d="100"/>
          <a:sy n="72" d="100"/>
        </p:scale>
        <p:origin x="11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C3CA71-43EB-44D6-8AA2-AF2BFA3161CD}" type="datetimeFigureOut">
              <a:rPr lang="en-US" smtClean="0"/>
              <a:t>2/22/2023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BAD909-EB16-4DC3-A387-6FEF8E66BA13}" type="slidenum">
              <a:rPr lang="en-US" smtClean="0"/>
              <a:t>‹#›</a:t>
            </a:fld>
            <a:endParaRPr lang="en-US"/>
          </a:p>
        </p:txBody>
      </p:sp>
    </p:spTree>
    <p:extLst>
      <p:ext uri="{BB962C8B-B14F-4D97-AF65-F5344CB8AC3E}">
        <p14:creationId xmlns:p14="http://schemas.microsoft.com/office/powerpoint/2010/main" val="2691611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my name is Tiania Chan and this is presentation 1 for data 670. This is a high level overview of the question the project is answering as well as the datasets that will be used. The purpose of this is to create a machine learning algorithm that helps property managers identify </a:t>
            </a:r>
            <a:r>
              <a:rPr lang="en-US" dirty="0" err="1"/>
              <a:t>Airbnbs</a:t>
            </a:r>
            <a:r>
              <a:rPr lang="en-US" dirty="0"/>
              <a:t> in apartment complexes.</a:t>
            </a:r>
          </a:p>
        </p:txBody>
      </p:sp>
      <p:sp>
        <p:nvSpPr>
          <p:cNvPr id="4" name="Slide Number Placeholder 3"/>
          <p:cNvSpPr>
            <a:spLocks noGrp="1"/>
          </p:cNvSpPr>
          <p:nvPr>
            <p:ph type="sldNum" sz="quarter" idx="5"/>
          </p:nvPr>
        </p:nvSpPr>
        <p:spPr/>
        <p:txBody>
          <a:bodyPr/>
          <a:lstStyle/>
          <a:p>
            <a:fld id="{F1BAD909-EB16-4DC3-A387-6FEF8E66BA13}" type="slidenum">
              <a:rPr lang="en-US" smtClean="0"/>
              <a:t>1</a:t>
            </a:fld>
            <a:endParaRPr lang="en-US"/>
          </a:p>
        </p:txBody>
      </p:sp>
    </p:spTree>
    <p:extLst>
      <p:ext uri="{BB962C8B-B14F-4D97-AF65-F5344CB8AC3E}">
        <p14:creationId xmlns:p14="http://schemas.microsoft.com/office/powerpoint/2010/main" val="3634698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Airbnb was founded in 2007 by three roommates who were struggling to pay rent in San Francisco when they had the bright idea to rent out an air mattress they had for visitors for a local conference. From there, they came up with the bright idea to use the same idea to help others pay for rent in the area. This inspired the name Air BnB. Since then, the company has expanded into a world wide company with listings all over the world that accommodate for all sorts of budgets. The company is now worth 81.3 billion. </a:t>
            </a:r>
          </a:p>
          <a:p>
            <a:endParaRPr lang="en-US" dirty="0"/>
          </a:p>
          <a:p>
            <a:r>
              <a:rPr lang="en-US" dirty="0"/>
              <a:t>However, with the increase in number of Airbnb listings, there have been increasing complaints regarding a lack of housing from people buying up houses to use as </a:t>
            </a:r>
            <a:r>
              <a:rPr lang="en-US" dirty="0" err="1"/>
              <a:t>Airbnbs</a:t>
            </a:r>
            <a:r>
              <a:rPr lang="en-US" dirty="0"/>
              <a:t> which has led to an inflation of housing prices. This has led to outpricing of locals and others in need or want of housing but cannot due to empty houses being used for </a:t>
            </a:r>
            <a:r>
              <a:rPr lang="en-US" dirty="0" err="1"/>
              <a:t>Airbnbs</a:t>
            </a:r>
            <a:r>
              <a:rPr lang="en-US" dirty="0"/>
              <a:t>.</a:t>
            </a:r>
          </a:p>
          <a:p>
            <a:endParaRPr lang="en-US" dirty="0"/>
          </a:p>
          <a:p>
            <a:r>
              <a:rPr lang="en-US" dirty="0"/>
              <a:t>As for apartment complexes, this has also led to growing concerns regarding security and noise complaints from rowdy guests. Our focus is going to be on apartment complexes versus private housing.</a:t>
            </a:r>
          </a:p>
          <a:p>
            <a:endParaRPr lang="en-US" dirty="0"/>
          </a:p>
          <a:p>
            <a:r>
              <a:rPr lang="en-US" dirty="0"/>
              <a:t>The question we are now trying to answer is given publicly available data, can we build a machine model that will identify which apartments are </a:t>
            </a:r>
            <a:r>
              <a:rPr lang="en-US" dirty="0" err="1"/>
              <a:t>Airbnbs</a:t>
            </a:r>
            <a:r>
              <a:rPr lang="en-US" dirty="0"/>
              <a:t> in Santa Clara County, California. </a:t>
            </a:r>
          </a:p>
        </p:txBody>
      </p:sp>
      <p:sp>
        <p:nvSpPr>
          <p:cNvPr id="4" name="Slide Number Placeholder 3"/>
          <p:cNvSpPr>
            <a:spLocks noGrp="1"/>
          </p:cNvSpPr>
          <p:nvPr>
            <p:ph type="sldNum" sz="quarter" idx="5"/>
          </p:nvPr>
        </p:nvSpPr>
        <p:spPr/>
        <p:txBody>
          <a:bodyPr/>
          <a:lstStyle/>
          <a:p>
            <a:fld id="{F1BAD909-EB16-4DC3-A387-6FEF8E66BA13}" type="slidenum">
              <a:rPr lang="en-US" smtClean="0"/>
              <a:t>2</a:t>
            </a:fld>
            <a:endParaRPr lang="en-US"/>
          </a:p>
        </p:txBody>
      </p:sp>
    </p:spTree>
    <p:extLst>
      <p:ext uri="{BB962C8B-B14F-4D97-AF65-F5344CB8AC3E}">
        <p14:creationId xmlns:p14="http://schemas.microsoft.com/office/powerpoint/2010/main" val="3465487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why this is important is because </a:t>
            </a:r>
            <a:r>
              <a:rPr lang="en-US" dirty="0" err="1"/>
              <a:t>Airbnbs</a:t>
            </a:r>
            <a:r>
              <a:rPr lang="en-US" dirty="0"/>
              <a:t> affect many things. Those include an increase in rental prices for apartments. Apartments are generally considered affordable housing for many since the rental rate is a much smaller price to pay than buying a house. However, if Airbnb hosts rent apartments, that means less apartments available for those that need it and those empty apartments are instead being used for others to make profit. Higher rental prices also mean more people are pushed to becoming homeless, or if they are lucky, moving to places where rent is still cheaper. </a:t>
            </a:r>
          </a:p>
          <a:p>
            <a:endParaRPr lang="en-US" dirty="0"/>
          </a:p>
          <a:p>
            <a:r>
              <a:rPr lang="en-US" dirty="0"/>
              <a:t>Cities and apartment complexes have been combating this by creating obstacles for hosts such as turning short term rentals into lease violations. San Francisco has made it so hosts must obtain a license and short term rental use for a property has been limited to 90 days a year. After that, fines will be levied. Another city, New York City, has had such a problem with </a:t>
            </a:r>
            <a:r>
              <a:rPr lang="en-US" dirty="0" err="1"/>
              <a:t>Airbnbs</a:t>
            </a:r>
            <a:r>
              <a:rPr lang="en-US" dirty="0"/>
              <a:t> that they have made it illegal to rent an apartment for less than 30 days so that stays are longer to discourage people from using </a:t>
            </a:r>
            <a:r>
              <a:rPr lang="en-US" dirty="0" err="1"/>
              <a:t>Airbnbs</a:t>
            </a:r>
            <a:r>
              <a:rPr lang="en-US" dirty="0"/>
              <a:t>. </a:t>
            </a:r>
          </a:p>
          <a:p>
            <a:endParaRPr lang="en-US" dirty="0"/>
          </a:p>
          <a:p>
            <a:r>
              <a:rPr lang="en-US" dirty="0"/>
              <a:t>Other issues the apartment complexes have experienced include noise complaints due to drunk and disorderly conduct from guests on vacation. Most apartment complexes have quiet hours from 10pm to 8am. There have also been an increase in security complaints for apartment complexes where hosts are allowing guests into gated communities that means more strangers have access to gated communities making it less and less secure.</a:t>
            </a:r>
          </a:p>
        </p:txBody>
      </p:sp>
      <p:sp>
        <p:nvSpPr>
          <p:cNvPr id="4" name="Slide Number Placeholder 3"/>
          <p:cNvSpPr>
            <a:spLocks noGrp="1"/>
          </p:cNvSpPr>
          <p:nvPr>
            <p:ph type="sldNum" sz="quarter" idx="5"/>
          </p:nvPr>
        </p:nvSpPr>
        <p:spPr/>
        <p:txBody>
          <a:bodyPr/>
          <a:lstStyle/>
          <a:p>
            <a:fld id="{F1BAD909-EB16-4DC3-A387-6FEF8E66BA13}" type="slidenum">
              <a:rPr lang="en-US" smtClean="0"/>
              <a:t>3</a:t>
            </a:fld>
            <a:endParaRPr lang="en-US"/>
          </a:p>
        </p:txBody>
      </p:sp>
    </p:spTree>
    <p:extLst>
      <p:ext uri="{BB962C8B-B14F-4D97-AF65-F5344CB8AC3E}">
        <p14:creationId xmlns:p14="http://schemas.microsoft.com/office/powerpoint/2010/main" val="4033602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Others have done research on </a:t>
            </a:r>
            <a:r>
              <a:rPr lang="en-US" dirty="0" err="1"/>
              <a:t>Airbnbs</a:t>
            </a:r>
            <a:r>
              <a:rPr lang="en-US" dirty="0"/>
              <a:t> from companies to student projects.</a:t>
            </a:r>
          </a:p>
          <a:p>
            <a:endParaRPr lang="en-US" dirty="0"/>
          </a:p>
          <a:p>
            <a:r>
              <a:rPr lang="en-US" dirty="0"/>
              <a:t>Two companies that have done research and now offer paid services include Air DNA which takes the data gathered from Airbnb to help Airbnb hosts determine property value based on amenities, location, and time of year. </a:t>
            </a:r>
            <a:r>
              <a:rPr lang="en-US" dirty="0" err="1"/>
              <a:t>AirDNA</a:t>
            </a:r>
            <a:r>
              <a:rPr lang="en-US" dirty="0"/>
              <a:t> also looks at the short term industry trends to help hosts stay current with trends to help their listings thrive.</a:t>
            </a:r>
          </a:p>
          <a:p>
            <a:endParaRPr lang="en-US" dirty="0"/>
          </a:p>
          <a:p>
            <a:r>
              <a:rPr lang="en-US" dirty="0"/>
              <a:t>The second company in question is called </a:t>
            </a:r>
            <a:r>
              <a:rPr lang="en-US" dirty="0" err="1"/>
              <a:t>Mishvisor</a:t>
            </a:r>
            <a:r>
              <a:rPr lang="en-US" dirty="0"/>
              <a:t> which does the same thing as Air DNA but also providers a heat map identifying areas of interest so that hosts can buy or rent properties in hot areas. They also provide information regarding the number of properties in the area for hosts to make decisions regarding if they want an Airbnb in the area.</a:t>
            </a:r>
          </a:p>
          <a:p>
            <a:endParaRPr lang="en-US" dirty="0"/>
          </a:p>
          <a:p>
            <a:r>
              <a:rPr lang="en-US" dirty="0"/>
              <a:t>As </a:t>
            </a:r>
            <a:r>
              <a:rPr lang="en-US" dirty="0" err="1"/>
              <a:t>forstudent</a:t>
            </a:r>
            <a:r>
              <a:rPr lang="en-US" dirty="0"/>
              <a:t> projects, the first is from </a:t>
            </a:r>
            <a:r>
              <a:rPr lang="en-US" dirty="0" err="1"/>
              <a:t>Moha,ad</a:t>
            </a:r>
            <a:r>
              <a:rPr lang="en-US" dirty="0"/>
              <a:t> Irfan who, with 2 other students, have a group project where they have taken data from </a:t>
            </a:r>
            <a:r>
              <a:rPr lang="en-US" dirty="0" err="1"/>
              <a:t>InsideAirbnb</a:t>
            </a:r>
            <a:r>
              <a:rPr lang="en-US" dirty="0"/>
              <a:t> to look at factors that increase the prices of </a:t>
            </a:r>
            <a:r>
              <a:rPr lang="en-US" dirty="0" err="1"/>
              <a:t>Airbnbs</a:t>
            </a:r>
            <a:r>
              <a:rPr lang="en-US" dirty="0"/>
              <a:t> in Seattle.</a:t>
            </a:r>
          </a:p>
          <a:p>
            <a:endParaRPr lang="en-US" dirty="0"/>
          </a:p>
          <a:p>
            <a:r>
              <a:rPr lang="en-US" dirty="0"/>
              <a:t>The next student project is an end to end analysis written on Analytics Vidhya which looks at many different factors from the datasets to show how </a:t>
            </a:r>
            <a:r>
              <a:rPr lang="en-US" dirty="0" err="1"/>
              <a:t>Airbnbs</a:t>
            </a:r>
            <a:r>
              <a:rPr lang="en-US" dirty="0"/>
              <a:t> are affecting neighborhoods in Seattle. Students can take this analysis further following the back bone provided to find further insights.</a:t>
            </a:r>
          </a:p>
          <a:p>
            <a:endParaRPr lang="en-US" dirty="0"/>
          </a:p>
          <a:p>
            <a:r>
              <a:rPr lang="en-US" dirty="0"/>
              <a:t>Lastly, on Medium is a published example of a simple data analysis on </a:t>
            </a:r>
            <a:r>
              <a:rPr lang="en-US" dirty="0" err="1"/>
              <a:t>Airbnbs</a:t>
            </a:r>
            <a:r>
              <a:rPr lang="en-US" dirty="0"/>
              <a:t> in New York City that help determine the price of </a:t>
            </a:r>
            <a:r>
              <a:rPr lang="en-US" dirty="0" err="1"/>
              <a:t>Airbnbs</a:t>
            </a:r>
            <a:r>
              <a:rPr lang="en-US" dirty="0"/>
              <a:t> in New York City. </a:t>
            </a:r>
          </a:p>
        </p:txBody>
      </p:sp>
      <p:sp>
        <p:nvSpPr>
          <p:cNvPr id="4" name="Slide Number Placeholder 3"/>
          <p:cNvSpPr>
            <a:spLocks noGrp="1"/>
          </p:cNvSpPr>
          <p:nvPr>
            <p:ph type="sldNum" sz="quarter" idx="5"/>
          </p:nvPr>
        </p:nvSpPr>
        <p:spPr/>
        <p:txBody>
          <a:bodyPr/>
          <a:lstStyle/>
          <a:p>
            <a:fld id="{F1BAD909-EB16-4DC3-A387-6FEF8E66BA13}" type="slidenum">
              <a:rPr lang="en-US" smtClean="0"/>
              <a:t>4</a:t>
            </a:fld>
            <a:endParaRPr lang="en-US"/>
          </a:p>
        </p:txBody>
      </p:sp>
    </p:spTree>
    <p:extLst>
      <p:ext uri="{BB962C8B-B14F-4D97-AF65-F5344CB8AC3E}">
        <p14:creationId xmlns:p14="http://schemas.microsoft.com/office/powerpoint/2010/main" val="4293242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Predictions for the results of this project are as follows:</a:t>
            </a:r>
          </a:p>
          <a:p>
            <a:endParaRPr lang="en-US" dirty="0"/>
          </a:p>
          <a:p>
            <a:r>
              <a:rPr lang="en-US" dirty="0"/>
              <a:t>That we will discover and hopefully confirm that housing prices do increase in areas with more </a:t>
            </a:r>
            <a:r>
              <a:rPr lang="en-US" dirty="0" err="1"/>
              <a:t>Airbnbs</a:t>
            </a:r>
            <a:r>
              <a:rPr lang="en-US" dirty="0"/>
              <a:t> due to a lack of inventory and high demand.</a:t>
            </a:r>
          </a:p>
          <a:p>
            <a:r>
              <a:rPr lang="en-US" dirty="0"/>
              <a:t>Secondly, that there are higher rates of noise complaints in areas with </a:t>
            </a:r>
            <a:r>
              <a:rPr lang="en-US" dirty="0" err="1"/>
              <a:t>Airbnbs</a:t>
            </a:r>
            <a:r>
              <a:rPr lang="en-US" dirty="0"/>
              <a:t> due to rowdy guests that are on vacation and disregard apartment complex rules since they are on vacation.</a:t>
            </a:r>
          </a:p>
          <a:p>
            <a:r>
              <a:rPr lang="en-US" dirty="0"/>
              <a:t>We also hope to discover a trend that shows that holidays and local events such as conferences and shows will correspond with an increase in Airbnb utilization.</a:t>
            </a:r>
          </a:p>
          <a:p>
            <a:endParaRPr lang="en-US" dirty="0"/>
          </a:p>
          <a:p>
            <a:r>
              <a:rPr lang="en-US" dirty="0"/>
              <a:t>Finally, using the reviews and the listing dataset, we hope to be able to identify keywords that signify that a listing is most likely an apartment. Key words would be things such as night time security, a pool, a club house etc.</a:t>
            </a:r>
          </a:p>
        </p:txBody>
      </p:sp>
      <p:sp>
        <p:nvSpPr>
          <p:cNvPr id="4" name="Slide Number Placeholder 3"/>
          <p:cNvSpPr>
            <a:spLocks noGrp="1"/>
          </p:cNvSpPr>
          <p:nvPr>
            <p:ph type="sldNum" sz="quarter" idx="5"/>
          </p:nvPr>
        </p:nvSpPr>
        <p:spPr/>
        <p:txBody>
          <a:bodyPr/>
          <a:lstStyle/>
          <a:p>
            <a:fld id="{F1BAD909-EB16-4DC3-A387-6FEF8E66BA13}" type="slidenum">
              <a:rPr lang="en-US" smtClean="0"/>
              <a:t>5</a:t>
            </a:fld>
            <a:endParaRPr lang="en-US"/>
          </a:p>
        </p:txBody>
      </p:sp>
    </p:spTree>
    <p:extLst>
      <p:ext uri="{BB962C8B-B14F-4D97-AF65-F5344CB8AC3E}">
        <p14:creationId xmlns:p14="http://schemas.microsoft.com/office/powerpoint/2010/main" val="1383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KPIs or key performance indicators that this project hopes to see as outcomes currently include the following:</a:t>
            </a:r>
          </a:p>
          <a:p>
            <a:endParaRPr lang="en-US" dirty="0"/>
          </a:p>
          <a:p>
            <a:r>
              <a:rPr lang="en-US" dirty="0"/>
              <a:t>A decreased time spent on resident complaints regarding </a:t>
            </a:r>
            <a:r>
              <a:rPr lang="en-US" dirty="0" err="1"/>
              <a:t>Airbnbs</a:t>
            </a:r>
            <a:r>
              <a:rPr lang="en-US" dirty="0"/>
              <a:t> guests. This would have to be measured by looking at how much time is spent prior to execution and then how much time is spent after execution of this project.</a:t>
            </a:r>
          </a:p>
          <a:p>
            <a:endParaRPr lang="en-US" dirty="0"/>
          </a:p>
          <a:p>
            <a:r>
              <a:rPr lang="en-US" dirty="0"/>
              <a:t>Next, we want to see a decrease time spent on identifying which apartment units are </a:t>
            </a:r>
            <a:r>
              <a:rPr lang="en-US" dirty="0" err="1"/>
              <a:t>Airnbnbs</a:t>
            </a:r>
            <a:r>
              <a:rPr lang="en-US" dirty="0"/>
              <a:t> and taking action against the Airbnb. That whole process is lengthy since it can be quite difficult to identify if an apartment is an Airbnb.</a:t>
            </a:r>
          </a:p>
          <a:p>
            <a:endParaRPr lang="en-US" dirty="0"/>
          </a:p>
          <a:p>
            <a:r>
              <a:rPr lang="en-US" dirty="0"/>
              <a:t>Next, a longer term goal is to see an increase in revenue for property management companies due to less time spent on </a:t>
            </a:r>
            <a:r>
              <a:rPr lang="en-US" dirty="0" err="1"/>
              <a:t>Airnbnb</a:t>
            </a:r>
            <a:r>
              <a:rPr lang="en-US" dirty="0"/>
              <a:t> Tasks. More of the employee time can be spent focusing on residents and ensuring needs are met as well as the upkeep of the apartment complex versus identifying and taking action against </a:t>
            </a:r>
            <a:r>
              <a:rPr lang="en-US" dirty="0" err="1"/>
              <a:t>Airbnbs</a:t>
            </a:r>
            <a:r>
              <a:rPr lang="en-US" dirty="0"/>
              <a:t>.</a:t>
            </a:r>
          </a:p>
          <a:p>
            <a:endParaRPr lang="en-US" dirty="0"/>
          </a:p>
          <a:p>
            <a:r>
              <a:rPr lang="en-US" dirty="0"/>
              <a:t>Finally, with less </a:t>
            </a:r>
            <a:r>
              <a:rPr lang="en-US" dirty="0" err="1"/>
              <a:t>airbnbs</a:t>
            </a:r>
            <a:r>
              <a:rPr lang="en-US" dirty="0"/>
              <a:t> in the apartment complex, we hope to see an improvement in the reputations of apartment complexes.</a:t>
            </a:r>
          </a:p>
        </p:txBody>
      </p:sp>
      <p:sp>
        <p:nvSpPr>
          <p:cNvPr id="4" name="Slide Number Placeholder 3"/>
          <p:cNvSpPr>
            <a:spLocks noGrp="1"/>
          </p:cNvSpPr>
          <p:nvPr>
            <p:ph type="sldNum" sz="quarter" idx="5"/>
          </p:nvPr>
        </p:nvSpPr>
        <p:spPr/>
        <p:txBody>
          <a:bodyPr/>
          <a:lstStyle/>
          <a:p>
            <a:fld id="{F1BAD909-EB16-4DC3-A387-6FEF8E66BA13}" type="slidenum">
              <a:rPr lang="en-US" smtClean="0"/>
              <a:t>6</a:t>
            </a:fld>
            <a:endParaRPr lang="en-US"/>
          </a:p>
        </p:txBody>
      </p:sp>
    </p:spTree>
    <p:extLst>
      <p:ext uri="{BB962C8B-B14F-4D97-AF65-F5344CB8AC3E}">
        <p14:creationId xmlns:p14="http://schemas.microsoft.com/office/powerpoint/2010/main" val="89428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overview of datasets</a:t>
            </a:r>
          </a:p>
        </p:txBody>
      </p:sp>
      <p:sp>
        <p:nvSpPr>
          <p:cNvPr id="4" name="Slide Number Placeholder 3"/>
          <p:cNvSpPr>
            <a:spLocks noGrp="1"/>
          </p:cNvSpPr>
          <p:nvPr>
            <p:ph type="sldNum" sz="quarter" idx="5"/>
          </p:nvPr>
        </p:nvSpPr>
        <p:spPr/>
        <p:txBody>
          <a:bodyPr/>
          <a:lstStyle/>
          <a:p>
            <a:fld id="{F1BAD909-EB16-4DC3-A387-6FEF8E66BA13}" type="slidenum">
              <a:rPr lang="en-US" smtClean="0"/>
              <a:t>7</a:t>
            </a:fld>
            <a:endParaRPr lang="en-US"/>
          </a:p>
        </p:txBody>
      </p:sp>
    </p:spTree>
    <p:extLst>
      <p:ext uri="{BB962C8B-B14F-4D97-AF65-F5344CB8AC3E}">
        <p14:creationId xmlns:p14="http://schemas.microsoft.com/office/powerpoint/2010/main" val="3273710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 the important variables that will be used for identifying </a:t>
            </a:r>
            <a:r>
              <a:rPr lang="en-US" dirty="0" err="1"/>
              <a:t>Airbnbs</a:t>
            </a:r>
            <a:r>
              <a:rPr lang="en-US" dirty="0"/>
              <a:t> in apartments</a:t>
            </a:r>
          </a:p>
        </p:txBody>
      </p:sp>
      <p:sp>
        <p:nvSpPr>
          <p:cNvPr id="4" name="Slide Number Placeholder 3"/>
          <p:cNvSpPr>
            <a:spLocks noGrp="1"/>
          </p:cNvSpPr>
          <p:nvPr>
            <p:ph type="sldNum" sz="quarter" idx="5"/>
          </p:nvPr>
        </p:nvSpPr>
        <p:spPr/>
        <p:txBody>
          <a:bodyPr/>
          <a:lstStyle/>
          <a:p>
            <a:fld id="{F1BAD909-EB16-4DC3-A387-6FEF8E66BA13}" type="slidenum">
              <a:rPr lang="en-US" smtClean="0"/>
              <a:t>8</a:t>
            </a:fld>
            <a:endParaRPr lang="en-US"/>
          </a:p>
        </p:txBody>
      </p:sp>
    </p:spTree>
    <p:extLst>
      <p:ext uri="{BB962C8B-B14F-4D97-AF65-F5344CB8AC3E}">
        <p14:creationId xmlns:p14="http://schemas.microsoft.com/office/powerpoint/2010/main" val="3773660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F8FE0-BEE0-3CE8-6D5E-91DA3AC2CB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ED563A-E1B4-3E9F-ACBF-1D2A117994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3EE78A-B554-1741-94D2-93FBDDCAC97E}"/>
              </a:ext>
            </a:extLst>
          </p:cNvPr>
          <p:cNvSpPr>
            <a:spLocks noGrp="1"/>
          </p:cNvSpPr>
          <p:nvPr>
            <p:ph type="dt" sz="half" idx="10"/>
          </p:nvPr>
        </p:nvSpPr>
        <p:spPr/>
        <p:txBody>
          <a:bodyPr/>
          <a:lstStyle/>
          <a:p>
            <a:fld id="{512B9EA9-EB28-4943-BF20-E838B2F23221}" type="datetimeFigureOut">
              <a:rPr lang="en-US" smtClean="0"/>
              <a:t>2/22/2023</a:t>
            </a:fld>
            <a:endParaRPr lang="en-US"/>
          </a:p>
        </p:txBody>
      </p:sp>
      <p:sp>
        <p:nvSpPr>
          <p:cNvPr id="5" name="Footer Placeholder 4">
            <a:extLst>
              <a:ext uri="{FF2B5EF4-FFF2-40B4-BE49-F238E27FC236}">
                <a16:creationId xmlns:a16="http://schemas.microsoft.com/office/drawing/2014/main" id="{276AE6D2-5618-CFD8-DDF1-6DC7CA197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AB97EE-F22D-819B-97BA-29604BD50C00}"/>
              </a:ext>
            </a:extLst>
          </p:cNvPr>
          <p:cNvSpPr>
            <a:spLocks noGrp="1"/>
          </p:cNvSpPr>
          <p:nvPr>
            <p:ph type="sldNum" sz="quarter" idx="12"/>
          </p:nvPr>
        </p:nvSpPr>
        <p:spPr/>
        <p:txBody>
          <a:bodyPr/>
          <a:lstStyle/>
          <a:p>
            <a:fld id="{1C5BE406-31B3-4C28-B8A8-5CBABE0AE1F8}" type="slidenum">
              <a:rPr lang="en-US" smtClean="0"/>
              <a:t>‹#›</a:t>
            </a:fld>
            <a:endParaRPr lang="en-US"/>
          </a:p>
        </p:txBody>
      </p:sp>
    </p:spTree>
    <p:extLst>
      <p:ext uri="{BB962C8B-B14F-4D97-AF65-F5344CB8AC3E}">
        <p14:creationId xmlns:p14="http://schemas.microsoft.com/office/powerpoint/2010/main" val="4214006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117B1-93C7-EE84-11BE-57764A4B88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B0A563-1FF4-4213-7D53-210F1ECEB7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4ED131-614A-D07E-8A6D-FB68958E6750}"/>
              </a:ext>
            </a:extLst>
          </p:cNvPr>
          <p:cNvSpPr>
            <a:spLocks noGrp="1"/>
          </p:cNvSpPr>
          <p:nvPr>
            <p:ph type="dt" sz="half" idx="10"/>
          </p:nvPr>
        </p:nvSpPr>
        <p:spPr/>
        <p:txBody>
          <a:bodyPr/>
          <a:lstStyle/>
          <a:p>
            <a:fld id="{512B9EA9-EB28-4943-BF20-E838B2F23221}" type="datetimeFigureOut">
              <a:rPr lang="en-US" smtClean="0"/>
              <a:t>2/22/2023</a:t>
            </a:fld>
            <a:endParaRPr lang="en-US"/>
          </a:p>
        </p:txBody>
      </p:sp>
      <p:sp>
        <p:nvSpPr>
          <p:cNvPr id="5" name="Footer Placeholder 4">
            <a:extLst>
              <a:ext uri="{FF2B5EF4-FFF2-40B4-BE49-F238E27FC236}">
                <a16:creationId xmlns:a16="http://schemas.microsoft.com/office/drawing/2014/main" id="{377215C2-D51A-789B-56CA-CBE8600DCF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39B0A-C16C-F321-EF28-CB984FB436C7}"/>
              </a:ext>
            </a:extLst>
          </p:cNvPr>
          <p:cNvSpPr>
            <a:spLocks noGrp="1"/>
          </p:cNvSpPr>
          <p:nvPr>
            <p:ph type="sldNum" sz="quarter" idx="12"/>
          </p:nvPr>
        </p:nvSpPr>
        <p:spPr/>
        <p:txBody>
          <a:bodyPr/>
          <a:lstStyle/>
          <a:p>
            <a:fld id="{1C5BE406-31B3-4C28-B8A8-5CBABE0AE1F8}" type="slidenum">
              <a:rPr lang="en-US" smtClean="0"/>
              <a:t>‹#›</a:t>
            </a:fld>
            <a:endParaRPr lang="en-US"/>
          </a:p>
        </p:txBody>
      </p:sp>
    </p:spTree>
    <p:extLst>
      <p:ext uri="{BB962C8B-B14F-4D97-AF65-F5344CB8AC3E}">
        <p14:creationId xmlns:p14="http://schemas.microsoft.com/office/powerpoint/2010/main" val="2278366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88D5BF-D08C-B180-2FF8-B6ECB21DB9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5406E9-64D0-CF87-370B-F3F6568AB9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EA9879-3B0F-B3B5-96C5-B328BE3E6975}"/>
              </a:ext>
            </a:extLst>
          </p:cNvPr>
          <p:cNvSpPr>
            <a:spLocks noGrp="1"/>
          </p:cNvSpPr>
          <p:nvPr>
            <p:ph type="dt" sz="half" idx="10"/>
          </p:nvPr>
        </p:nvSpPr>
        <p:spPr/>
        <p:txBody>
          <a:bodyPr/>
          <a:lstStyle/>
          <a:p>
            <a:fld id="{512B9EA9-EB28-4943-BF20-E838B2F23221}" type="datetimeFigureOut">
              <a:rPr lang="en-US" smtClean="0"/>
              <a:t>2/22/2023</a:t>
            </a:fld>
            <a:endParaRPr lang="en-US"/>
          </a:p>
        </p:txBody>
      </p:sp>
      <p:sp>
        <p:nvSpPr>
          <p:cNvPr id="5" name="Footer Placeholder 4">
            <a:extLst>
              <a:ext uri="{FF2B5EF4-FFF2-40B4-BE49-F238E27FC236}">
                <a16:creationId xmlns:a16="http://schemas.microsoft.com/office/drawing/2014/main" id="{A77CC394-A611-A0C3-26C6-056AF1D7C5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461C6D-A7FE-9936-2B28-7C61FE9C517D}"/>
              </a:ext>
            </a:extLst>
          </p:cNvPr>
          <p:cNvSpPr>
            <a:spLocks noGrp="1"/>
          </p:cNvSpPr>
          <p:nvPr>
            <p:ph type="sldNum" sz="quarter" idx="12"/>
          </p:nvPr>
        </p:nvSpPr>
        <p:spPr/>
        <p:txBody>
          <a:bodyPr/>
          <a:lstStyle/>
          <a:p>
            <a:fld id="{1C5BE406-31B3-4C28-B8A8-5CBABE0AE1F8}" type="slidenum">
              <a:rPr lang="en-US" smtClean="0"/>
              <a:t>‹#›</a:t>
            </a:fld>
            <a:endParaRPr lang="en-US"/>
          </a:p>
        </p:txBody>
      </p:sp>
    </p:spTree>
    <p:extLst>
      <p:ext uri="{BB962C8B-B14F-4D97-AF65-F5344CB8AC3E}">
        <p14:creationId xmlns:p14="http://schemas.microsoft.com/office/powerpoint/2010/main" val="2875725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E23E1-FA6B-0371-8969-18C1F1F39B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D216AB-20C8-D25A-C16A-9C708E0957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E89760-A6D3-861C-1198-57EDCB4AD9AD}"/>
              </a:ext>
            </a:extLst>
          </p:cNvPr>
          <p:cNvSpPr>
            <a:spLocks noGrp="1"/>
          </p:cNvSpPr>
          <p:nvPr>
            <p:ph type="dt" sz="half" idx="10"/>
          </p:nvPr>
        </p:nvSpPr>
        <p:spPr/>
        <p:txBody>
          <a:bodyPr/>
          <a:lstStyle/>
          <a:p>
            <a:fld id="{512B9EA9-EB28-4943-BF20-E838B2F23221}" type="datetimeFigureOut">
              <a:rPr lang="en-US" smtClean="0"/>
              <a:t>2/22/2023</a:t>
            </a:fld>
            <a:endParaRPr lang="en-US"/>
          </a:p>
        </p:txBody>
      </p:sp>
      <p:sp>
        <p:nvSpPr>
          <p:cNvPr id="5" name="Footer Placeholder 4">
            <a:extLst>
              <a:ext uri="{FF2B5EF4-FFF2-40B4-BE49-F238E27FC236}">
                <a16:creationId xmlns:a16="http://schemas.microsoft.com/office/drawing/2014/main" id="{EF34F4DB-CBF7-CB2B-DDE6-5844D96F4D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82F533-5EBC-D75B-6269-66D0CEA27FDC}"/>
              </a:ext>
            </a:extLst>
          </p:cNvPr>
          <p:cNvSpPr>
            <a:spLocks noGrp="1"/>
          </p:cNvSpPr>
          <p:nvPr>
            <p:ph type="sldNum" sz="quarter" idx="12"/>
          </p:nvPr>
        </p:nvSpPr>
        <p:spPr/>
        <p:txBody>
          <a:bodyPr/>
          <a:lstStyle/>
          <a:p>
            <a:fld id="{1C5BE406-31B3-4C28-B8A8-5CBABE0AE1F8}" type="slidenum">
              <a:rPr lang="en-US" smtClean="0"/>
              <a:t>‹#›</a:t>
            </a:fld>
            <a:endParaRPr lang="en-US"/>
          </a:p>
        </p:txBody>
      </p:sp>
    </p:spTree>
    <p:extLst>
      <p:ext uri="{BB962C8B-B14F-4D97-AF65-F5344CB8AC3E}">
        <p14:creationId xmlns:p14="http://schemas.microsoft.com/office/powerpoint/2010/main" val="2440209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FC26E-3504-7775-30BA-9F3F448087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0B52A4-865E-0BF3-37FF-4DC852F053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F2180A-A3F0-9367-3EF7-85F29BB81A31}"/>
              </a:ext>
            </a:extLst>
          </p:cNvPr>
          <p:cNvSpPr>
            <a:spLocks noGrp="1"/>
          </p:cNvSpPr>
          <p:nvPr>
            <p:ph type="dt" sz="half" idx="10"/>
          </p:nvPr>
        </p:nvSpPr>
        <p:spPr/>
        <p:txBody>
          <a:bodyPr/>
          <a:lstStyle/>
          <a:p>
            <a:fld id="{512B9EA9-EB28-4943-BF20-E838B2F23221}" type="datetimeFigureOut">
              <a:rPr lang="en-US" smtClean="0"/>
              <a:t>2/22/2023</a:t>
            </a:fld>
            <a:endParaRPr lang="en-US"/>
          </a:p>
        </p:txBody>
      </p:sp>
      <p:sp>
        <p:nvSpPr>
          <p:cNvPr id="5" name="Footer Placeholder 4">
            <a:extLst>
              <a:ext uri="{FF2B5EF4-FFF2-40B4-BE49-F238E27FC236}">
                <a16:creationId xmlns:a16="http://schemas.microsoft.com/office/drawing/2014/main" id="{F90D7233-5A82-DBC4-CA61-AF2D2D405A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B205CA-E8AC-013D-3482-6F165136C92C}"/>
              </a:ext>
            </a:extLst>
          </p:cNvPr>
          <p:cNvSpPr>
            <a:spLocks noGrp="1"/>
          </p:cNvSpPr>
          <p:nvPr>
            <p:ph type="sldNum" sz="quarter" idx="12"/>
          </p:nvPr>
        </p:nvSpPr>
        <p:spPr/>
        <p:txBody>
          <a:bodyPr/>
          <a:lstStyle/>
          <a:p>
            <a:fld id="{1C5BE406-31B3-4C28-B8A8-5CBABE0AE1F8}" type="slidenum">
              <a:rPr lang="en-US" smtClean="0"/>
              <a:t>‹#›</a:t>
            </a:fld>
            <a:endParaRPr lang="en-US"/>
          </a:p>
        </p:txBody>
      </p:sp>
    </p:spTree>
    <p:extLst>
      <p:ext uri="{BB962C8B-B14F-4D97-AF65-F5344CB8AC3E}">
        <p14:creationId xmlns:p14="http://schemas.microsoft.com/office/powerpoint/2010/main" val="214656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9570E-3E0E-016C-6C0D-E191D18E6C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952460-D9E2-FF53-08B1-BF22D0225C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63AEFB-1C95-BE42-B1C2-3071CCE3B1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7FFB9E-E5AA-A72B-C5A5-7115636F4B53}"/>
              </a:ext>
            </a:extLst>
          </p:cNvPr>
          <p:cNvSpPr>
            <a:spLocks noGrp="1"/>
          </p:cNvSpPr>
          <p:nvPr>
            <p:ph type="dt" sz="half" idx="10"/>
          </p:nvPr>
        </p:nvSpPr>
        <p:spPr/>
        <p:txBody>
          <a:bodyPr/>
          <a:lstStyle/>
          <a:p>
            <a:fld id="{512B9EA9-EB28-4943-BF20-E838B2F23221}" type="datetimeFigureOut">
              <a:rPr lang="en-US" smtClean="0"/>
              <a:t>2/22/2023</a:t>
            </a:fld>
            <a:endParaRPr lang="en-US"/>
          </a:p>
        </p:txBody>
      </p:sp>
      <p:sp>
        <p:nvSpPr>
          <p:cNvPr id="6" name="Footer Placeholder 5">
            <a:extLst>
              <a:ext uri="{FF2B5EF4-FFF2-40B4-BE49-F238E27FC236}">
                <a16:creationId xmlns:a16="http://schemas.microsoft.com/office/drawing/2014/main" id="{13B1609D-44A8-708E-4106-2B156956E6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104832-F25C-97B4-82C4-A43AD2FF6852}"/>
              </a:ext>
            </a:extLst>
          </p:cNvPr>
          <p:cNvSpPr>
            <a:spLocks noGrp="1"/>
          </p:cNvSpPr>
          <p:nvPr>
            <p:ph type="sldNum" sz="quarter" idx="12"/>
          </p:nvPr>
        </p:nvSpPr>
        <p:spPr/>
        <p:txBody>
          <a:bodyPr/>
          <a:lstStyle/>
          <a:p>
            <a:fld id="{1C5BE406-31B3-4C28-B8A8-5CBABE0AE1F8}" type="slidenum">
              <a:rPr lang="en-US" smtClean="0"/>
              <a:t>‹#›</a:t>
            </a:fld>
            <a:endParaRPr lang="en-US"/>
          </a:p>
        </p:txBody>
      </p:sp>
    </p:spTree>
    <p:extLst>
      <p:ext uri="{BB962C8B-B14F-4D97-AF65-F5344CB8AC3E}">
        <p14:creationId xmlns:p14="http://schemas.microsoft.com/office/powerpoint/2010/main" val="3216923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2CFA0-A313-0BD1-44B9-9522632962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1DAF19-D253-2B9C-4ED9-07BA14ABFA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A91C6E-19CF-3BE1-445B-958C94AFEA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9EECA2-3E57-B316-C0EB-350F91423D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CB3397-D490-2E30-FF8B-76AD2B6201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0306B5-EC15-C578-D2B0-C4C917DF85FA}"/>
              </a:ext>
            </a:extLst>
          </p:cNvPr>
          <p:cNvSpPr>
            <a:spLocks noGrp="1"/>
          </p:cNvSpPr>
          <p:nvPr>
            <p:ph type="dt" sz="half" idx="10"/>
          </p:nvPr>
        </p:nvSpPr>
        <p:spPr/>
        <p:txBody>
          <a:bodyPr/>
          <a:lstStyle/>
          <a:p>
            <a:fld id="{512B9EA9-EB28-4943-BF20-E838B2F23221}" type="datetimeFigureOut">
              <a:rPr lang="en-US" smtClean="0"/>
              <a:t>2/22/2023</a:t>
            </a:fld>
            <a:endParaRPr lang="en-US"/>
          </a:p>
        </p:txBody>
      </p:sp>
      <p:sp>
        <p:nvSpPr>
          <p:cNvPr id="8" name="Footer Placeholder 7">
            <a:extLst>
              <a:ext uri="{FF2B5EF4-FFF2-40B4-BE49-F238E27FC236}">
                <a16:creationId xmlns:a16="http://schemas.microsoft.com/office/drawing/2014/main" id="{AB38C2E7-3200-832D-4BA4-7F64B52891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3184AE-23BE-D758-A1B7-3284502940D0}"/>
              </a:ext>
            </a:extLst>
          </p:cNvPr>
          <p:cNvSpPr>
            <a:spLocks noGrp="1"/>
          </p:cNvSpPr>
          <p:nvPr>
            <p:ph type="sldNum" sz="quarter" idx="12"/>
          </p:nvPr>
        </p:nvSpPr>
        <p:spPr/>
        <p:txBody>
          <a:bodyPr/>
          <a:lstStyle/>
          <a:p>
            <a:fld id="{1C5BE406-31B3-4C28-B8A8-5CBABE0AE1F8}" type="slidenum">
              <a:rPr lang="en-US" smtClean="0"/>
              <a:t>‹#›</a:t>
            </a:fld>
            <a:endParaRPr lang="en-US"/>
          </a:p>
        </p:txBody>
      </p:sp>
    </p:spTree>
    <p:extLst>
      <p:ext uri="{BB962C8B-B14F-4D97-AF65-F5344CB8AC3E}">
        <p14:creationId xmlns:p14="http://schemas.microsoft.com/office/powerpoint/2010/main" val="2380601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39BBF-EB43-2879-1D6C-54E53F7208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BFAA86-779E-081A-F131-9F04DB2CA7BE}"/>
              </a:ext>
            </a:extLst>
          </p:cNvPr>
          <p:cNvSpPr>
            <a:spLocks noGrp="1"/>
          </p:cNvSpPr>
          <p:nvPr>
            <p:ph type="dt" sz="half" idx="10"/>
          </p:nvPr>
        </p:nvSpPr>
        <p:spPr/>
        <p:txBody>
          <a:bodyPr/>
          <a:lstStyle/>
          <a:p>
            <a:fld id="{512B9EA9-EB28-4943-BF20-E838B2F23221}" type="datetimeFigureOut">
              <a:rPr lang="en-US" smtClean="0"/>
              <a:t>2/22/2023</a:t>
            </a:fld>
            <a:endParaRPr lang="en-US"/>
          </a:p>
        </p:txBody>
      </p:sp>
      <p:sp>
        <p:nvSpPr>
          <p:cNvPr id="4" name="Footer Placeholder 3">
            <a:extLst>
              <a:ext uri="{FF2B5EF4-FFF2-40B4-BE49-F238E27FC236}">
                <a16:creationId xmlns:a16="http://schemas.microsoft.com/office/drawing/2014/main" id="{EF30CBC7-B184-0FB5-DAAD-4AAD614674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BF25A5-504A-B14C-6894-FC86BE928CEB}"/>
              </a:ext>
            </a:extLst>
          </p:cNvPr>
          <p:cNvSpPr>
            <a:spLocks noGrp="1"/>
          </p:cNvSpPr>
          <p:nvPr>
            <p:ph type="sldNum" sz="quarter" idx="12"/>
          </p:nvPr>
        </p:nvSpPr>
        <p:spPr/>
        <p:txBody>
          <a:bodyPr/>
          <a:lstStyle/>
          <a:p>
            <a:fld id="{1C5BE406-31B3-4C28-B8A8-5CBABE0AE1F8}" type="slidenum">
              <a:rPr lang="en-US" smtClean="0"/>
              <a:t>‹#›</a:t>
            </a:fld>
            <a:endParaRPr lang="en-US"/>
          </a:p>
        </p:txBody>
      </p:sp>
    </p:spTree>
    <p:extLst>
      <p:ext uri="{BB962C8B-B14F-4D97-AF65-F5344CB8AC3E}">
        <p14:creationId xmlns:p14="http://schemas.microsoft.com/office/powerpoint/2010/main" val="1522826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2952E6-4B03-E22D-B14E-D694B8D8F736}"/>
              </a:ext>
            </a:extLst>
          </p:cNvPr>
          <p:cNvSpPr>
            <a:spLocks noGrp="1"/>
          </p:cNvSpPr>
          <p:nvPr>
            <p:ph type="dt" sz="half" idx="10"/>
          </p:nvPr>
        </p:nvSpPr>
        <p:spPr/>
        <p:txBody>
          <a:bodyPr/>
          <a:lstStyle/>
          <a:p>
            <a:fld id="{512B9EA9-EB28-4943-BF20-E838B2F23221}" type="datetimeFigureOut">
              <a:rPr lang="en-US" smtClean="0"/>
              <a:t>2/22/2023</a:t>
            </a:fld>
            <a:endParaRPr lang="en-US"/>
          </a:p>
        </p:txBody>
      </p:sp>
      <p:sp>
        <p:nvSpPr>
          <p:cNvPr id="3" name="Footer Placeholder 2">
            <a:extLst>
              <a:ext uri="{FF2B5EF4-FFF2-40B4-BE49-F238E27FC236}">
                <a16:creationId xmlns:a16="http://schemas.microsoft.com/office/drawing/2014/main" id="{A3391553-A7F7-74EF-2690-E98608FF88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6E5C11-0861-90D8-12C8-607D32D2A5F9}"/>
              </a:ext>
            </a:extLst>
          </p:cNvPr>
          <p:cNvSpPr>
            <a:spLocks noGrp="1"/>
          </p:cNvSpPr>
          <p:nvPr>
            <p:ph type="sldNum" sz="quarter" idx="12"/>
          </p:nvPr>
        </p:nvSpPr>
        <p:spPr/>
        <p:txBody>
          <a:bodyPr/>
          <a:lstStyle/>
          <a:p>
            <a:fld id="{1C5BE406-31B3-4C28-B8A8-5CBABE0AE1F8}" type="slidenum">
              <a:rPr lang="en-US" smtClean="0"/>
              <a:t>‹#›</a:t>
            </a:fld>
            <a:endParaRPr lang="en-US"/>
          </a:p>
        </p:txBody>
      </p:sp>
    </p:spTree>
    <p:extLst>
      <p:ext uri="{BB962C8B-B14F-4D97-AF65-F5344CB8AC3E}">
        <p14:creationId xmlns:p14="http://schemas.microsoft.com/office/powerpoint/2010/main" val="3633229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345B9-53C6-8036-8121-D81825BC8F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034E10-0EB4-CC6A-A56D-1B81F23C28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4B679B-A419-42EF-A605-D6CC636E3D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7FA6F2-166F-ECC4-4E9C-F6CFCD5D6397}"/>
              </a:ext>
            </a:extLst>
          </p:cNvPr>
          <p:cNvSpPr>
            <a:spLocks noGrp="1"/>
          </p:cNvSpPr>
          <p:nvPr>
            <p:ph type="dt" sz="half" idx="10"/>
          </p:nvPr>
        </p:nvSpPr>
        <p:spPr/>
        <p:txBody>
          <a:bodyPr/>
          <a:lstStyle/>
          <a:p>
            <a:fld id="{512B9EA9-EB28-4943-BF20-E838B2F23221}" type="datetimeFigureOut">
              <a:rPr lang="en-US" smtClean="0"/>
              <a:t>2/22/2023</a:t>
            </a:fld>
            <a:endParaRPr lang="en-US"/>
          </a:p>
        </p:txBody>
      </p:sp>
      <p:sp>
        <p:nvSpPr>
          <p:cNvPr id="6" name="Footer Placeholder 5">
            <a:extLst>
              <a:ext uri="{FF2B5EF4-FFF2-40B4-BE49-F238E27FC236}">
                <a16:creationId xmlns:a16="http://schemas.microsoft.com/office/drawing/2014/main" id="{D3084666-73E9-CC01-65C3-AC2225363D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9335B1-BCF1-C66B-A6EA-B6C6CB78DBD5}"/>
              </a:ext>
            </a:extLst>
          </p:cNvPr>
          <p:cNvSpPr>
            <a:spLocks noGrp="1"/>
          </p:cNvSpPr>
          <p:nvPr>
            <p:ph type="sldNum" sz="quarter" idx="12"/>
          </p:nvPr>
        </p:nvSpPr>
        <p:spPr/>
        <p:txBody>
          <a:bodyPr/>
          <a:lstStyle/>
          <a:p>
            <a:fld id="{1C5BE406-31B3-4C28-B8A8-5CBABE0AE1F8}" type="slidenum">
              <a:rPr lang="en-US" smtClean="0"/>
              <a:t>‹#›</a:t>
            </a:fld>
            <a:endParaRPr lang="en-US"/>
          </a:p>
        </p:txBody>
      </p:sp>
    </p:spTree>
    <p:extLst>
      <p:ext uri="{BB962C8B-B14F-4D97-AF65-F5344CB8AC3E}">
        <p14:creationId xmlns:p14="http://schemas.microsoft.com/office/powerpoint/2010/main" val="1251480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F5646-D4BD-8362-6D76-CB1ED5EDE6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35EDC3-B85F-460A-7094-21A9CC6869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12FBC2-4289-63A3-26B3-0D531FDFAB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0F0F89-EBD1-9D5B-3D2B-04430E3B2AD6}"/>
              </a:ext>
            </a:extLst>
          </p:cNvPr>
          <p:cNvSpPr>
            <a:spLocks noGrp="1"/>
          </p:cNvSpPr>
          <p:nvPr>
            <p:ph type="dt" sz="half" idx="10"/>
          </p:nvPr>
        </p:nvSpPr>
        <p:spPr/>
        <p:txBody>
          <a:bodyPr/>
          <a:lstStyle/>
          <a:p>
            <a:fld id="{512B9EA9-EB28-4943-BF20-E838B2F23221}" type="datetimeFigureOut">
              <a:rPr lang="en-US" smtClean="0"/>
              <a:t>2/22/2023</a:t>
            </a:fld>
            <a:endParaRPr lang="en-US"/>
          </a:p>
        </p:txBody>
      </p:sp>
      <p:sp>
        <p:nvSpPr>
          <p:cNvPr id="6" name="Footer Placeholder 5">
            <a:extLst>
              <a:ext uri="{FF2B5EF4-FFF2-40B4-BE49-F238E27FC236}">
                <a16:creationId xmlns:a16="http://schemas.microsoft.com/office/drawing/2014/main" id="{F1EA55E7-25DE-94BB-F224-A0EEABA9C1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106537-A635-25E8-88FD-EFBB38EBAC90}"/>
              </a:ext>
            </a:extLst>
          </p:cNvPr>
          <p:cNvSpPr>
            <a:spLocks noGrp="1"/>
          </p:cNvSpPr>
          <p:nvPr>
            <p:ph type="sldNum" sz="quarter" idx="12"/>
          </p:nvPr>
        </p:nvSpPr>
        <p:spPr/>
        <p:txBody>
          <a:bodyPr/>
          <a:lstStyle/>
          <a:p>
            <a:fld id="{1C5BE406-31B3-4C28-B8A8-5CBABE0AE1F8}" type="slidenum">
              <a:rPr lang="en-US" smtClean="0"/>
              <a:t>‹#›</a:t>
            </a:fld>
            <a:endParaRPr lang="en-US"/>
          </a:p>
        </p:txBody>
      </p:sp>
    </p:spTree>
    <p:extLst>
      <p:ext uri="{BB962C8B-B14F-4D97-AF65-F5344CB8AC3E}">
        <p14:creationId xmlns:p14="http://schemas.microsoft.com/office/powerpoint/2010/main" val="2371371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58D039-6F0E-F017-0C45-C32E62D66B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335E9A-13F7-2CF6-1326-AF8076E991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818478-C526-BBBA-72B0-ED7BC97B74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2B9EA9-EB28-4943-BF20-E838B2F23221}" type="datetimeFigureOut">
              <a:rPr lang="en-US" smtClean="0"/>
              <a:t>2/22/2023</a:t>
            </a:fld>
            <a:endParaRPr lang="en-US"/>
          </a:p>
        </p:txBody>
      </p:sp>
      <p:sp>
        <p:nvSpPr>
          <p:cNvPr id="5" name="Footer Placeholder 4">
            <a:extLst>
              <a:ext uri="{FF2B5EF4-FFF2-40B4-BE49-F238E27FC236}">
                <a16:creationId xmlns:a16="http://schemas.microsoft.com/office/drawing/2014/main" id="{AAE13F0B-08CC-2F4F-475C-8AB255F379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76D2215-CDE2-40C7-8EB3-503FA33D6A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5BE406-31B3-4C28-B8A8-5CBABE0AE1F8}" type="slidenum">
              <a:rPr lang="en-US" smtClean="0"/>
              <a:t>‹#›</a:t>
            </a:fld>
            <a:endParaRPr lang="en-US"/>
          </a:p>
        </p:txBody>
      </p:sp>
    </p:spTree>
    <p:extLst>
      <p:ext uri="{BB962C8B-B14F-4D97-AF65-F5344CB8AC3E}">
        <p14:creationId xmlns:p14="http://schemas.microsoft.com/office/powerpoint/2010/main" val="20512363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airdna.co/" TargetMode="External"/><Relationship Id="rId7" Type="http://schemas.openxmlformats.org/officeDocument/2006/relationships/hyperlink" Target="https://eashank16.medium.com/a-simple-approach-to-data-analysis-of-nyc-airbnb-listings-8cbe55bd5e33"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analyticsvidhya.com/blog/2021/10/end-to-end-predictive-analysis-on-airbnb-listings-data/" TargetMode="External"/><Relationship Id="rId5" Type="http://schemas.openxmlformats.org/officeDocument/2006/relationships/hyperlink" Target="https://mohamedirfansh.github.io/Airbnb-Data-Science-Project/" TargetMode="External"/><Relationship Id="rId4" Type="http://schemas.openxmlformats.org/officeDocument/2006/relationships/hyperlink" Target="https://rb.gy/xqu8hh"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C906A-BF7D-98F9-9D31-CA77D596F565}"/>
              </a:ext>
            </a:extLst>
          </p:cNvPr>
          <p:cNvSpPr>
            <a:spLocks noGrp="1"/>
          </p:cNvSpPr>
          <p:nvPr>
            <p:ph type="ctrTitle"/>
          </p:nvPr>
        </p:nvSpPr>
        <p:spPr>
          <a:xfrm>
            <a:off x="1472608" y="1380564"/>
            <a:ext cx="4561369" cy="2346229"/>
          </a:xfrm>
        </p:spPr>
        <p:txBody>
          <a:bodyPr anchor="b">
            <a:normAutofit/>
          </a:bodyPr>
          <a:lstStyle/>
          <a:p>
            <a:r>
              <a:rPr lang="en-US" sz="3200" dirty="0">
                <a:solidFill>
                  <a:srgbClr val="595959"/>
                </a:solidFill>
              </a:rPr>
              <a:t>Data 670: Presentation 1</a:t>
            </a:r>
          </a:p>
        </p:txBody>
      </p:sp>
      <p:sp>
        <p:nvSpPr>
          <p:cNvPr id="3" name="Subtitle 2">
            <a:extLst>
              <a:ext uri="{FF2B5EF4-FFF2-40B4-BE49-F238E27FC236}">
                <a16:creationId xmlns:a16="http://schemas.microsoft.com/office/drawing/2014/main" id="{958D2FDE-463E-4385-A102-D7B87715A822}"/>
              </a:ext>
            </a:extLst>
          </p:cNvPr>
          <p:cNvSpPr>
            <a:spLocks noGrp="1"/>
          </p:cNvSpPr>
          <p:nvPr>
            <p:ph type="subTitle" idx="1"/>
          </p:nvPr>
        </p:nvSpPr>
        <p:spPr>
          <a:xfrm>
            <a:off x="1472608" y="4061345"/>
            <a:ext cx="4561369" cy="1416090"/>
          </a:xfrm>
        </p:spPr>
        <p:txBody>
          <a:bodyPr anchor="t">
            <a:normAutofit/>
          </a:bodyPr>
          <a:lstStyle/>
          <a:p>
            <a:r>
              <a:rPr lang="en-US" sz="1400">
                <a:solidFill>
                  <a:srgbClr val="595959"/>
                </a:solidFill>
              </a:rPr>
              <a:t>Identifying Airbnbs in apartment complexes</a:t>
            </a:r>
          </a:p>
          <a:p>
            <a:r>
              <a:rPr lang="en-US" sz="1400">
                <a:solidFill>
                  <a:srgbClr val="595959"/>
                </a:solidFill>
              </a:rPr>
              <a:t>Tiania Chan</a:t>
            </a:r>
          </a:p>
          <a:p>
            <a:r>
              <a:rPr lang="en-US" sz="1400">
                <a:solidFill>
                  <a:srgbClr val="595959"/>
                </a:solidFill>
              </a:rPr>
              <a:t>Professor Hany Saleeb</a:t>
            </a:r>
          </a:p>
          <a:p>
            <a:r>
              <a:rPr lang="en-US" sz="1400">
                <a:solidFill>
                  <a:srgbClr val="595959"/>
                </a:solidFill>
              </a:rPr>
              <a:t>February 22, 2023</a:t>
            </a:r>
          </a:p>
        </p:txBody>
      </p:sp>
      <p:pic>
        <p:nvPicPr>
          <p:cNvPr id="5" name="Picture 4">
            <a:extLst>
              <a:ext uri="{FF2B5EF4-FFF2-40B4-BE49-F238E27FC236}">
                <a16:creationId xmlns:a16="http://schemas.microsoft.com/office/drawing/2014/main" id="{9C4458F4-CC0C-7D5E-3ECE-2FD605295231}"/>
              </a:ext>
            </a:extLst>
          </p:cNvPr>
          <p:cNvPicPr>
            <a:picLocks noChangeAspect="1"/>
          </p:cNvPicPr>
          <p:nvPr/>
        </p:nvPicPr>
        <p:blipFill>
          <a:blip r:embed="rId4"/>
          <a:stretch>
            <a:fillRect/>
          </a:stretch>
        </p:blipFill>
        <p:spPr>
          <a:xfrm>
            <a:off x="6810935" y="1419785"/>
            <a:ext cx="4018430" cy="4018430"/>
          </a:xfrm>
          <a:prstGeom prst="rect">
            <a:avLst/>
          </a:prstGeom>
        </p:spPr>
      </p:pic>
    </p:spTree>
    <p:extLst>
      <p:ext uri="{BB962C8B-B14F-4D97-AF65-F5344CB8AC3E}">
        <p14:creationId xmlns:p14="http://schemas.microsoft.com/office/powerpoint/2010/main" val="204978980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81664F-AF12-5F4A-F8B7-239F3B5A0BAA}"/>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Dataset: Calendar</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6" name="Content Placeholder 5">
            <a:extLst>
              <a:ext uri="{FF2B5EF4-FFF2-40B4-BE49-F238E27FC236}">
                <a16:creationId xmlns:a16="http://schemas.microsoft.com/office/drawing/2014/main" id="{68F0A70E-09FF-21C3-0766-BBED3B93E8A9}"/>
              </a:ext>
            </a:extLst>
          </p:cNvPr>
          <p:cNvGraphicFramePr>
            <a:graphicFrameLocks noGrp="1"/>
          </p:cNvGraphicFramePr>
          <p:nvPr>
            <p:ph idx="1"/>
            <p:extLst>
              <p:ext uri="{D42A27DB-BD31-4B8C-83A1-F6EECF244321}">
                <p14:modId xmlns:p14="http://schemas.microsoft.com/office/powerpoint/2010/main" val="2701886125"/>
              </p:ext>
            </p:extLst>
          </p:nvPr>
        </p:nvGraphicFramePr>
        <p:xfrm>
          <a:off x="4926207" y="1508760"/>
          <a:ext cx="5623560" cy="3840480"/>
        </p:xfrm>
        <a:graphic>
          <a:graphicData uri="http://schemas.openxmlformats.org/drawingml/2006/table">
            <a:tbl>
              <a:tblPr firstRow="1" firstCol="1" bandRow="1">
                <a:tableStyleId>{5C22544A-7EE6-4342-B048-85BDC9FD1C3A}</a:tableStyleId>
              </a:tblPr>
              <a:tblGrid>
                <a:gridCol w="1405890">
                  <a:extLst>
                    <a:ext uri="{9D8B030D-6E8A-4147-A177-3AD203B41FA5}">
                      <a16:colId xmlns:a16="http://schemas.microsoft.com/office/drawing/2014/main" val="2742214318"/>
                    </a:ext>
                  </a:extLst>
                </a:gridCol>
                <a:gridCol w="1405890">
                  <a:extLst>
                    <a:ext uri="{9D8B030D-6E8A-4147-A177-3AD203B41FA5}">
                      <a16:colId xmlns:a16="http://schemas.microsoft.com/office/drawing/2014/main" val="1586472407"/>
                    </a:ext>
                  </a:extLst>
                </a:gridCol>
                <a:gridCol w="1405890">
                  <a:extLst>
                    <a:ext uri="{9D8B030D-6E8A-4147-A177-3AD203B41FA5}">
                      <a16:colId xmlns:a16="http://schemas.microsoft.com/office/drawing/2014/main" val="1088421371"/>
                    </a:ext>
                  </a:extLst>
                </a:gridCol>
                <a:gridCol w="1405890">
                  <a:extLst>
                    <a:ext uri="{9D8B030D-6E8A-4147-A177-3AD203B41FA5}">
                      <a16:colId xmlns:a16="http://schemas.microsoft.com/office/drawing/2014/main" val="2798587900"/>
                    </a:ext>
                  </a:extLst>
                </a:gridCol>
              </a:tblGrid>
              <a:tr h="0">
                <a:tc>
                  <a:txBody>
                    <a:bodyPr/>
                    <a:lstStyle/>
                    <a:p>
                      <a:pPr marL="0" marR="0">
                        <a:spcBef>
                          <a:spcPts val="600"/>
                        </a:spcBef>
                        <a:spcAft>
                          <a:spcPts val="600"/>
                        </a:spcAft>
                      </a:pPr>
                      <a:r>
                        <a:rPr lang="en-US" sz="1200">
                          <a:effectLst/>
                        </a:rPr>
                        <a:t>Variable</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600"/>
                        </a:spcBef>
                        <a:spcAft>
                          <a:spcPts val="600"/>
                        </a:spcAft>
                      </a:pPr>
                      <a:r>
                        <a:rPr lang="en-US" sz="1200">
                          <a:effectLst/>
                        </a:rPr>
                        <a:t>Definition</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600"/>
                        </a:spcBef>
                        <a:spcAft>
                          <a:spcPts val="600"/>
                        </a:spcAft>
                      </a:pPr>
                      <a:r>
                        <a:rPr lang="en-US" sz="1200">
                          <a:effectLst/>
                        </a:rPr>
                        <a:t>Data type</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600"/>
                        </a:spcBef>
                        <a:spcAft>
                          <a:spcPts val="600"/>
                        </a:spcAft>
                      </a:pPr>
                      <a:r>
                        <a:rPr lang="en-US" sz="1200">
                          <a:effectLst/>
                        </a:rPr>
                        <a:t>Potential Quality Issues</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0942874"/>
                  </a:ext>
                </a:extLst>
              </a:tr>
              <a:tr h="0">
                <a:tc>
                  <a:txBody>
                    <a:bodyPr/>
                    <a:lstStyle/>
                    <a:p>
                      <a:pPr marL="0" marR="0">
                        <a:spcBef>
                          <a:spcPts val="600"/>
                        </a:spcBef>
                        <a:spcAft>
                          <a:spcPts val="600"/>
                        </a:spcAft>
                      </a:pPr>
                      <a:r>
                        <a:rPr lang="en-US" sz="1200">
                          <a:effectLst/>
                        </a:rPr>
                        <a:t>Listing ID</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600"/>
                        </a:spcBef>
                        <a:spcAft>
                          <a:spcPts val="600"/>
                        </a:spcAft>
                      </a:pPr>
                      <a:r>
                        <a:rPr lang="en-US" sz="1200">
                          <a:effectLst/>
                        </a:rPr>
                        <a:t>Id of the corresponding listing for the calendar date</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600"/>
                        </a:spcBef>
                        <a:spcAft>
                          <a:spcPts val="600"/>
                        </a:spcAft>
                      </a:pPr>
                      <a:r>
                        <a:rPr lang="en-US" sz="1200">
                          <a:effectLst/>
                        </a:rPr>
                        <a:t>String</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600"/>
                        </a:spcBef>
                        <a:spcAft>
                          <a:spcPts val="600"/>
                        </a:spcAft>
                      </a:pPr>
                      <a:r>
                        <a:rPr lang="en-US" sz="1200">
                          <a:effectLst/>
                        </a:rPr>
                        <a:t>N/A</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10646143"/>
                  </a:ext>
                </a:extLst>
              </a:tr>
              <a:tr h="0">
                <a:tc>
                  <a:txBody>
                    <a:bodyPr/>
                    <a:lstStyle/>
                    <a:p>
                      <a:pPr marL="0" marR="0">
                        <a:spcBef>
                          <a:spcPts val="600"/>
                        </a:spcBef>
                        <a:spcAft>
                          <a:spcPts val="600"/>
                        </a:spcAft>
                      </a:pPr>
                      <a:r>
                        <a:rPr lang="en-US" sz="1200">
                          <a:effectLst/>
                        </a:rPr>
                        <a:t>Date</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600"/>
                        </a:spcBef>
                        <a:spcAft>
                          <a:spcPts val="600"/>
                        </a:spcAft>
                      </a:pPr>
                      <a:r>
                        <a:rPr lang="en-US" sz="1200">
                          <a:effectLst/>
                        </a:rPr>
                        <a:t>Calendar date</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600"/>
                        </a:spcBef>
                        <a:spcAft>
                          <a:spcPts val="600"/>
                        </a:spcAft>
                      </a:pPr>
                      <a:r>
                        <a:rPr lang="en-US" sz="1200">
                          <a:effectLst/>
                        </a:rPr>
                        <a:t>Date</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600"/>
                        </a:spcBef>
                        <a:spcAft>
                          <a:spcPts val="600"/>
                        </a:spcAft>
                      </a:pPr>
                      <a:r>
                        <a:rPr lang="en-US" sz="1200">
                          <a:effectLst/>
                        </a:rPr>
                        <a:t>N/A</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85592189"/>
                  </a:ext>
                </a:extLst>
              </a:tr>
              <a:tr h="0">
                <a:tc>
                  <a:txBody>
                    <a:bodyPr/>
                    <a:lstStyle/>
                    <a:p>
                      <a:pPr marL="0" marR="0">
                        <a:spcBef>
                          <a:spcPts val="600"/>
                        </a:spcBef>
                        <a:spcAft>
                          <a:spcPts val="600"/>
                        </a:spcAft>
                      </a:pPr>
                      <a:r>
                        <a:rPr lang="en-US" sz="1200">
                          <a:effectLst/>
                        </a:rPr>
                        <a:t>Available</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600"/>
                        </a:spcBef>
                        <a:spcAft>
                          <a:spcPts val="600"/>
                        </a:spcAft>
                      </a:pPr>
                      <a:r>
                        <a:rPr lang="en-US" sz="1200">
                          <a:effectLst/>
                        </a:rPr>
                        <a:t>Boolean for if the listing was available for that calendar date</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600"/>
                        </a:spcBef>
                        <a:spcAft>
                          <a:spcPts val="600"/>
                        </a:spcAft>
                      </a:pPr>
                      <a:r>
                        <a:rPr lang="en-US" sz="1200">
                          <a:effectLst/>
                        </a:rPr>
                        <a:t>Boolean</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600"/>
                        </a:spcBef>
                        <a:spcAft>
                          <a:spcPts val="600"/>
                        </a:spcAft>
                      </a:pPr>
                      <a:r>
                        <a:rPr lang="en-US" sz="1200">
                          <a:effectLst/>
                        </a:rPr>
                        <a:t>N/A</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6563365"/>
                  </a:ext>
                </a:extLst>
              </a:tr>
              <a:tr h="0">
                <a:tc>
                  <a:txBody>
                    <a:bodyPr/>
                    <a:lstStyle/>
                    <a:p>
                      <a:pPr marL="0" marR="0">
                        <a:spcBef>
                          <a:spcPts val="600"/>
                        </a:spcBef>
                        <a:spcAft>
                          <a:spcPts val="600"/>
                        </a:spcAft>
                      </a:pPr>
                      <a:r>
                        <a:rPr lang="en-US" sz="1200">
                          <a:effectLst/>
                        </a:rPr>
                        <a:t>Price</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600"/>
                        </a:spcBef>
                        <a:spcAft>
                          <a:spcPts val="600"/>
                        </a:spcAft>
                      </a:pPr>
                      <a:r>
                        <a:rPr lang="en-US" sz="1200">
                          <a:effectLst/>
                        </a:rPr>
                        <a:t>Listing Price</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600"/>
                        </a:spcBef>
                        <a:spcAft>
                          <a:spcPts val="600"/>
                        </a:spcAft>
                      </a:pPr>
                      <a:r>
                        <a:rPr lang="en-US" sz="1200">
                          <a:effectLst/>
                        </a:rPr>
                        <a:t>Decimal</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600"/>
                        </a:spcBef>
                        <a:spcAft>
                          <a:spcPts val="600"/>
                        </a:spcAft>
                      </a:pPr>
                      <a:r>
                        <a:rPr lang="en-US" sz="1200">
                          <a:effectLst/>
                        </a:rPr>
                        <a:t>N/A</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64173147"/>
                  </a:ext>
                </a:extLst>
              </a:tr>
              <a:tr h="0">
                <a:tc>
                  <a:txBody>
                    <a:bodyPr/>
                    <a:lstStyle/>
                    <a:p>
                      <a:pPr marL="0" marR="0">
                        <a:spcBef>
                          <a:spcPts val="600"/>
                        </a:spcBef>
                        <a:spcAft>
                          <a:spcPts val="600"/>
                        </a:spcAft>
                      </a:pPr>
                      <a:r>
                        <a:rPr lang="en-US" sz="1200">
                          <a:effectLst/>
                        </a:rPr>
                        <a:t>Adjusted Price</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600"/>
                        </a:spcBef>
                        <a:spcAft>
                          <a:spcPts val="600"/>
                        </a:spcAft>
                      </a:pPr>
                      <a:r>
                        <a:rPr lang="en-US" sz="1200">
                          <a:effectLst/>
                        </a:rPr>
                        <a:t>Adjusted listing price for the night</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600"/>
                        </a:spcBef>
                        <a:spcAft>
                          <a:spcPts val="600"/>
                        </a:spcAft>
                      </a:pPr>
                      <a:r>
                        <a:rPr lang="en-US" sz="1200">
                          <a:effectLst/>
                        </a:rPr>
                        <a:t>Decimal</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600"/>
                        </a:spcBef>
                        <a:spcAft>
                          <a:spcPts val="600"/>
                        </a:spcAft>
                      </a:pPr>
                      <a:r>
                        <a:rPr lang="en-US" sz="1200">
                          <a:effectLst/>
                        </a:rPr>
                        <a:t>N/A</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61685724"/>
                  </a:ext>
                </a:extLst>
              </a:tr>
              <a:tr h="0">
                <a:tc>
                  <a:txBody>
                    <a:bodyPr/>
                    <a:lstStyle/>
                    <a:p>
                      <a:pPr marL="0" marR="0">
                        <a:spcBef>
                          <a:spcPts val="600"/>
                        </a:spcBef>
                        <a:spcAft>
                          <a:spcPts val="600"/>
                        </a:spcAft>
                      </a:pPr>
                      <a:r>
                        <a:rPr lang="en-US" sz="1200">
                          <a:effectLst/>
                        </a:rPr>
                        <a:t>Minimum Nights</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600"/>
                        </a:spcBef>
                        <a:spcAft>
                          <a:spcPts val="600"/>
                        </a:spcAft>
                      </a:pPr>
                      <a:r>
                        <a:rPr lang="en-US" sz="1200">
                          <a:effectLst/>
                        </a:rPr>
                        <a:t>Minimum number of nights for the listing</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600"/>
                        </a:spcBef>
                        <a:spcAft>
                          <a:spcPts val="600"/>
                        </a:spcAft>
                      </a:pPr>
                      <a:r>
                        <a:rPr lang="en-US" sz="1200">
                          <a:effectLst/>
                        </a:rPr>
                        <a:t>Number</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600"/>
                        </a:spcBef>
                        <a:spcAft>
                          <a:spcPts val="600"/>
                        </a:spcAft>
                      </a:pPr>
                      <a:r>
                        <a:rPr lang="en-US" sz="1200">
                          <a:effectLst/>
                        </a:rPr>
                        <a:t>N/A</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72370328"/>
                  </a:ext>
                </a:extLst>
              </a:tr>
              <a:tr h="0">
                <a:tc>
                  <a:txBody>
                    <a:bodyPr/>
                    <a:lstStyle/>
                    <a:p>
                      <a:pPr marL="0" marR="0">
                        <a:spcBef>
                          <a:spcPts val="600"/>
                        </a:spcBef>
                        <a:spcAft>
                          <a:spcPts val="600"/>
                        </a:spcAft>
                      </a:pPr>
                      <a:r>
                        <a:rPr lang="en-US" sz="1200">
                          <a:effectLst/>
                        </a:rPr>
                        <a:t>Maximum Nights</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600"/>
                        </a:spcBef>
                        <a:spcAft>
                          <a:spcPts val="600"/>
                        </a:spcAft>
                      </a:pPr>
                      <a:r>
                        <a:rPr lang="en-US" sz="1200">
                          <a:effectLst/>
                        </a:rPr>
                        <a:t>Maximum number of nights that a guest can stay for the listing</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600"/>
                        </a:spcBef>
                        <a:spcAft>
                          <a:spcPts val="600"/>
                        </a:spcAft>
                      </a:pPr>
                      <a:r>
                        <a:rPr lang="en-US" sz="1200">
                          <a:effectLst/>
                        </a:rPr>
                        <a:t>Number</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600"/>
                        </a:spcBef>
                        <a:spcAft>
                          <a:spcPts val="600"/>
                        </a:spcAft>
                      </a:pPr>
                      <a:r>
                        <a:rPr lang="en-US" sz="1200" dirty="0">
                          <a:effectLst/>
                        </a:rPr>
                        <a:t>N/A</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95086534"/>
                  </a:ext>
                </a:extLst>
              </a:tr>
            </a:tbl>
          </a:graphicData>
        </a:graphic>
      </p:graphicFrame>
    </p:spTree>
    <p:extLst>
      <p:ext uri="{BB962C8B-B14F-4D97-AF65-F5344CB8AC3E}">
        <p14:creationId xmlns:p14="http://schemas.microsoft.com/office/powerpoint/2010/main" val="1719187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3D7172-E693-11B0-9276-E23074688964}"/>
              </a:ext>
            </a:extLst>
          </p:cNvPr>
          <p:cNvSpPr>
            <a:spLocks noGrp="1"/>
          </p:cNvSpPr>
          <p:nvPr>
            <p:ph type="title"/>
          </p:nvPr>
        </p:nvSpPr>
        <p:spPr>
          <a:xfrm>
            <a:off x="838200" y="365125"/>
            <a:ext cx="10515600" cy="1325563"/>
          </a:xfrm>
        </p:spPr>
        <p:txBody>
          <a:bodyPr>
            <a:normAutofit/>
          </a:bodyPr>
          <a:lstStyle/>
          <a:p>
            <a:r>
              <a:rPr lang="en-US" sz="5000"/>
              <a:t>Dataset: Justify the use for each dataset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76097F2-A5E3-4FFB-BA89-7D489D6E66F5}"/>
              </a:ext>
            </a:extLst>
          </p:cNvPr>
          <p:cNvSpPr>
            <a:spLocks noGrp="1"/>
          </p:cNvSpPr>
          <p:nvPr>
            <p:ph idx="1"/>
          </p:nvPr>
        </p:nvSpPr>
        <p:spPr>
          <a:xfrm>
            <a:off x="838200" y="1929384"/>
            <a:ext cx="10515600" cy="4251960"/>
          </a:xfrm>
        </p:spPr>
        <p:txBody>
          <a:bodyPr>
            <a:normAutofit fontScale="92500" lnSpcReduction="10000"/>
          </a:bodyPr>
          <a:lstStyle/>
          <a:p>
            <a:r>
              <a:rPr lang="en-US" sz="2200" dirty="0"/>
              <a:t>Listings:</a:t>
            </a:r>
          </a:p>
          <a:p>
            <a:pPr lvl="1"/>
            <a:r>
              <a:rPr lang="en-US" sz="1800" dirty="0"/>
              <a:t>Contains the neighborhood and  exact location of listing</a:t>
            </a:r>
          </a:p>
          <a:p>
            <a:pPr lvl="1"/>
            <a:r>
              <a:rPr lang="en-US" sz="1800" dirty="0"/>
              <a:t>Room Type for supervised learning</a:t>
            </a:r>
          </a:p>
          <a:p>
            <a:pPr lvl="1"/>
            <a:r>
              <a:rPr lang="en-US" sz="1800" dirty="0"/>
              <a:t>License is an easy field to go through to see if any </a:t>
            </a:r>
            <a:r>
              <a:rPr lang="en-US" sz="1800" dirty="0" err="1"/>
              <a:t>Airbnbs</a:t>
            </a:r>
            <a:r>
              <a:rPr lang="en-US" sz="1800" dirty="0"/>
              <a:t> are not apartments</a:t>
            </a:r>
          </a:p>
          <a:p>
            <a:endParaRPr lang="en-US" sz="2200" dirty="0"/>
          </a:p>
          <a:p>
            <a:r>
              <a:rPr lang="en-US" sz="2200" dirty="0"/>
              <a:t>Reviews:</a:t>
            </a:r>
          </a:p>
          <a:p>
            <a:pPr lvl="1"/>
            <a:r>
              <a:rPr lang="en-US" sz="1800" dirty="0"/>
              <a:t>Connects to listing dataset</a:t>
            </a:r>
          </a:p>
          <a:p>
            <a:pPr lvl="1"/>
            <a:r>
              <a:rPr lang="en-US" sz="1800" dirty="0"/>
              <a:t>Reviews can contain keywords to identify apartments that have been incorrectly labeled as another room type</a:t>
            </a:r>
          </a:p>
          <a:p>
            <a:pPr lvl="1"/>
            <a:r>
              <a:rPr lang="en-US" sz="1800" dirty="0"/>
              <a:t>Reviewer name useful for property management if any complaints have come in or reviewer came in with questions</a:t>
            </a:r>
          </a:p>
          <a:p>
            <a:pPr lvl="1"/>
            <a:endParaRPr lang="en-US" sz="1800" dirty="0"/>
          </a:p>
          <a:p>
            <a:r>
              <a:rPr lang="en-US" sz="2200" dirty="0"/>
              <a:t>Calendar:</a:t>
            </a:r>
          </a:p>
          <a:p>
            <a:pPr lvl="1"/>
            <a:r>
              <a:rPr lang="en-US" sz="1800" dirty="0"/>
              <a:t>Contains dates of when listing was active to correlate with any complaints</a:t>
            </a:r>
          </a:p>
          <a:p>
            <a:pPr lvl="1"/>
            <a:endParaRPr lang="en-US" sz="1800" dirty="0"/>
          </a:p>
        </p:txBody>
      </p:sp>
    </p:spTree>
    <p:extLst>
      <p:ext uri="{BB962C8B-B14F-4D97-AF65-F5344CB8AC3E}">
        <p14:creationId xmlns:p14="http://schemas.microsoft.com/office/powerpoint/2010/main" val="757241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A999-5A67-6E75-3F9C-4039CD1A8F76}"/>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Proposed combining of datasets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08A64396-9311-2464-6737-B95EE44E1E0E}"/>
              </a:ext>
            </a:extLst>
          </p:cNvPr>
          <p:cNvPicPr>
            <a:picLocks noGrp="1" noChangeAspect="1"/>
          </p:cNvPicPr>
          <p:nvPr>
            <p:ph idx="1"/>
          </p:nvPr>
        </p:nvPicPr>
        <p:blipFill>
          <a:blip r:embed="rId2"/>
          <a:stretch>
            <a:fillRect/>
          </a:stretch>
        </p:blipFill>
        <p:spPr>
          <a:xfrm>
            <a:off x="4977670" y="2443399"/>
            <a:ext cx="5845047" cy="1882303"/>
          </a:xfrm>
        </p:spPr>
      </p:pic>
    </p:spTree>
    <p:extLst>
      <p:ext uri="{BB962C8B-B14F-4D97-AF65-F5344CB8AC3E}">
        <p14:creationId xmlns:p14="http://schemas.microsoft.com/office/powerpoint/2010/main" val="556601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0958F9-0E03-1911-1869-A51E5380F017}"/>
              </a:ext>
            </a:extLst>
          </p:cNvPr>
          <p:cNvSpPr>
            <a:spLocks noGrp="1"/>
          </p:cNvSpPr>
          <p:nvPr>
            <p:ph type="title"/>
          </p:nvPr>
        </p:nvSpPr>
        <p:spPr>
          <a:xfrm>
            <a:off x="838200" y="365125"/>
            <a:ext cx="10515600" cy="1325563"/>
          </a:xfrm>
        </p:spPr>
        <p:txBody>
          <a:bodyPr>
            <a:normAutofit/>
          </a:bodyPr>
          <a:lstStyle/>
          <a:p>
            <a:r>
              <a:rPr lang="en-US" sz="5400"/>
              <a:t>References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72A0693-198C-3707-57C4-5B5D4E8354CE}"/>
              </a:ext>
            </a:extLst>
          </p:cNvPr>
          <p:cNvSpPr>
            <a:spLocks noGrp="1"/>
          </p:cNvSpPr>
          <p:nvPr>
            <p:ph idx="1"/>
          </p:nvPr>
        </p:nvSpPr>
        <p:spPr>
          <a:xfrm>
            <a:off x="838200" y="1929384"/>
            <a:ext cx="10515600" cy="4251960"/>
          </a:xfrm>
        </p:spPr>
        <p:txBody>
          <a:bodyPr>
            <a:noAutofit/>
          </a:bodyPr>
          <a:lstStyle/>
          <a:p>
            <a:pPr marL="457200" marR="0" indent="-457200">
              <a:spcBef>
                <a:spcPts val="0"/>
              </a:spcBef>
              <a:spcAft>
                <a:spcPts val="0"/>
              </a:spcAft>
            </a:pPr>
            <a:r>
              <a:rPr lang="en-US" sz="1500" dirty="0">
                <a:effectLst/>
                <a:latin typeface="Cambria" panose="02040503050406030204" pitchFamily="18" charset="0"/>
                <a:ea typeface="Times New Roman" panose="02020603050405020304" pitchFamily="18" charset="0"/>
                <a:cs typeface="Times New Roman" panose="02020603050405020304" pitchFamily="18" charset="0"/>
              </a:rPr>
              <a:t>2U. (n.d.). </a:t>
            </a:r>
            <a:r>
              <a:rPr lang="en-US" sz="1500" i="1" dirty="0">
                <a:effectLst/>
                <a:latin typeface="Cambria" panose="02040503050406030204" pitchFamily="18" charset="0"/>
                <a:ea typeface="Times New Roman" panose="02020603050405020304" pitchFamily="18" charset="0"/>
                <a:cs typeface="Times New Roman" panose="02020603050405020304" pitchFamily="18" charset="0"/>
              </a:rPr>
              <a:t>What is Data Analytics</a:t>
            </a:r>
            <a:r>
              <a:rPr lang="en-US" sz="1500" dirty="0">
                <a:effectLst/>
                <a:latin typeface="Cambria" panose="02040503050406030204" pitchFamily="18" charset="0"/>
                <a:ea typeface="Times New Roman" panose="02020603050405020304" pitchFamily="18" charset="0"/>
                <a:cs typeface="Times New Roman" panose="02020603050405020304" pitchFamily="18" charset="0"/>
              </a:rPr>
              <a:t>. Retrieved from Master's in Data Science: https://www.mastersindatascience.org/learning/what-is-data-analytics/#:~:text=Data%20analysts%20exist%20at%20the,by%20discovering%20patterns%20in%20data.</a:t>
            </a:r>
          </a:p>
          <a:p>
            <a:pPr marL="457200" marR="0" indent="-457200">
              <a:spcBef>
                <a:spcPts val="0"/>
              </a:spcBef>
              <a:spcAft>
                <a:spcPts val="0"/>
              </a:spcAft>
            </a:pPr>
            <a:r>
              <a:rPr lang="en-US" sz="1500" dirty="0">
                <a:effectLst/>
                <a:latin typeface="Cambria" panose="02040503050406030204" pitchFamily="18" charset="0"/>
                <a:ea typeface="Times New Roman" panose="02020603050405020304" pitchFamily="18" charset="0"/>
                <a:cs typeface="Times New Roman" panose="02020603050405020304" pitchFamily="18" charset="0"/>
              </a:rPr>
              <a:t>Airbnb Help Center. (n.d.). </a:t>
            </a:r>
            <a:r>
              <a:rPr lang="en-US" sz="1500" i="1" dirty="0">
                <a:effectLst/>
                <a:latin typeface="Cambria" panose="02040503050406030204" pitchFamily="18" charset="0"/>
                <a:ea typeface="Times New Roman" panose="02020603050405020304" pitchFamily="18" charset="0"/>
                <a:cs typeface="Times New Roman" panose="02020603050405020304" pitchFamily="18" charset="0"/>
              </a:rPr>
              <a:t>Rules - San Francisco, CA</a:t>
            </a:r>
            <a:r>
              <a:rPr lang="en-US" sz="1500" dirty="0">
                <a:effectLst/>
                <a:latin typeface="Cambria" panose="02040503050406030204" pitchFamily="18" charset="0"/>
                <a:ea typeface="Times New Roman" panose="02020603050405020304" pitchFamily="18" charset="0"/>
                <a:cs typeface="Times New Roman" panose="02020603050405020304" pitchFamily="18" charset="0"/>
              </a:rPr>
              <a:t>. Retrieved from </a:t>
            </a:r>
            <a:r>
              <a:rPr lang="en-US" sz="1500" dirty="0" err="1">
                <a:effectLst/>
                <a:latin typeface="Cambria" panose="02040503050406030204" pitchFamily="18" charset="0"/>
                <a:ea typeface="Times New Roman" panose="02020603050405020304" pitchFamily="18" charset="0"/>
                <a:cs typeface="Times New Roman" panose="02020603050405020304" pitchFamily="18" charset="0"/>
              </a:rPr>
              <a:t>airbnb</a:t>
            </a:r>
            <a:r>
              <a:rPr lang="en-US" sz="1500" dirty="0">
                <a:effectLst/>
                <a:latin typeface="Cambria" panose="02040503050406030204" pitchFamily="18" charset="0"/>
                <a:ea typeface="Times New Roman" panose="02020603050405020304" pitchFamily="18" charset="0"/>
                <a:cs typeface="Times New Roman" panose="02020603050405020304" pitchFamily="18" charset="0"/>
              </a:rPr>
              <a:t>: https://www.airbnb.com/help/article/871</a:t>
            </a:r>
          </a:p>
          <a:p>
            <a:pPr marL="457200" marR="0" indent="-457200">
              <a:spcBef>
                <a:spcPts val="0"/>
              </a:spcBef>
              <a:spcAft>
                <a:spcPts val="0"/>
              </a:spcAft>
            </a:pPr>
            <a:r>
              <a:rPr lang="en-US" sz="1500" dirty="0">
                <a:effectLst/>
                <a:latin typeface="Cambria" panose="02040503050406030204" pitchFamily="18" charset="0"/>
                <a:ea typeface="Times New Roman" panose="02020603050405020304" pitchFamily="18" charset="0"/>
                <a:cs typeface="Times New Roman" panose="02020603050405020304" pitchFamily="18" charset="0"/>
              </a:rPr>
              <a:t>Alyse. (2022, October 25). </a:t>
            </a:r>
            <a:r>
              <a:rPr lang="en-US" sz="1500" i="1" dirty="0">
                <a:effectLst/>
                <a:latin typeface="Cambria" panose="02040503050406030204" pitchFamily="18" charset="0"/>
                <a:ea typeface="Times New Roman" panose="02020603050405020304" pitchFamily="18" charset="0"/>
                <a:cs typeface="Times New Roman" panose="02020603050405020304" pitchFamily="18" charset="0"/>
              </a:rPr>
              <a:t>Why you shouldn't use Airbnb. Issues you didn't know</a:t>
            </a:r>
            <a:r>
              <a:rPr lang="en-US" sz="1500" dirty="0">
                <a:effectLst/>
                <a:latin typeface="Cambria" panose="02040503050406030204" pitchFamily="18" charset="0"/>
                <a:ea typeface="Times New Roman" panose="02020603050405020304" pitchFamily="18" charset="0"/>
                <a:cs typeface="Times New Roman" panose="02020603050405020304" pitchFamily="18" charset="0"/>
              </a:rPr>
              <a:t>. Retrieved from </a:t>
            </a:r>
            <a:r>
              <a:rPr lang="en-US" sz="1500" dirty="0" err="1">
                <a:effectLst/>
                <a:latin typeface="Cambria" panose="02040503050406030204" pitchFamily="18" charset="0"/>
                <a:ea typeface="Times New Roman" panose="02020603050405020304" pitchFamily="18" charset="0"/>
                <a:cs typeface="Times New Roman" panose="02020603050405020304" pitchFamily="18" charset="0"/>
              </a:rPr>
              <a:t>theinvisibletourist</a:t>
            </a:r>
            <a:r>
              <a:rPr lang="en-US" sz="1500" dirty="0">
                <a:effectLst/>
                <a:latin typeface="Cambria" panose="02040503050406030204" pitchFamily="18" charset="0"/>
                <a:ea typeface="Times New Roman" panose="02020603050405020304" pitchFamily="18" charset="0"/>
                <a:cs typeface="Times New Roman" panose="02020603050405020304" pitchFamily="18" charset="0"/>
              </a:rPr>
              <a:t>: https://www.theinvisibletourist.com/why-you-shouldnt-use-airbnb-issues-you-didnt-know/</a:t>
            </a:r>
          </a:p>
          <a:p>
            <a:pPr marL="457200" marR="0" indent="-457200">
              <a:spcBef>
                <a:spcPts val="0"/>
              </a:spcBef>
              <a:spcAft>
                <a:spcPts val="0"/>
              </a:spcAft>
            </a:pPr>
            <a:r>
              <a:rPr lang="en-US" sz="1500" dirty="0">
                <a:effectLst/>
                <a:latin typeface="Cambria" panose="02040503050406030204" pitchFamily="18" charset="0"/>
                <a:ea typeface="Times New Roman" panose="02020603050405020304" pitchFamily="18" charset="0"/>
                <a:cs typeface="Times New Roman" panose="02020603050405020304" pitchFamily="18" charset="0"/>
              </a:rPr>
              <a:t>Aydin, R. (2019, September 20). </a:t>
            </a:r>
            <a:r>
              <a:rPr lang="en-US" sz="1500" i="1" dirty="0">
                <a:effectLst/>
                <a:latin typeface="Cambria" panose="02040503050406030204" pitchFamily="18" charset="0"/>
                <a:ea typeface="Times New Roman" panose="02020603050405020304" pitchFamily="18" charset="0"/>
                <a:cs typeface="Times New Roman" panose="02020603050405020304" pitchFamily="18" charset="0"/>
              </a:rPr>
              <a:t>How 3 guys turned renting air mattresses in their apartment into a $31 billion company, Airbnb</a:t>
            </a:r>
            <a:r>
              <a:rPr lang="en-US" sz="1500" dirty="0">
                <a:effectLst/>
                <a:latin typeface="Cambria" panose="02040503050406030204" pitchFamily="18" charset="0"/>
                <a:ea typeface="Times New Roman" panose="02020603050405020304" pitchFamily="18" charset="0"/>
                <a:cs typeface="Times New Roman" panose="02020603050405020304" pitchFamily="18" charset="0"/>
              </a:rPr>
              <a:t>. Retrieved from Business Insider: https://www.businessinsider.com/how-airbnb-was-founded-a-visual-history-2016-2#by-summer-2008-the-founders-had-finished-a-final-version-of-air-bed-and-breakfast-and-went-to-meet-investors-the-whole-experience-had-been-redesigned-around-taking-only-three-c</a:t>
            </a:r>
          </a:p>
          <a:p>
            <a:pPr marL="457200" marR="0" indent="-457200">
              <a:spcBef>
                <a:spcPts val="0"/>
              </a:spcBef>
              <a:spcAft>
                <a:spcPts val="0"/>
              </a:spcAft>
            </a:pPr>
            <a:r>
              <a:rPr lang="en-US" sz="1500" dirty="0">
                <a:effectLst/>
                <a:latin typeface="Cambria" panose="02040503050406030204" pitchFamily="18" charset="0"/>
                <a:ea typeface="Times New Roman" panose="02020603050405020304" pitchFamily="18" charset="0"/>
                <a:cs typeface="Times New Roman" panose="02020603050405020304" pitchFamily="18" charset="0"/>
              </a:rPr>
              <a:t>Callan, R. (2022, May 6). </a:t>
            </a:r>
            <a:r>
              <a:rPr lang="en-US" sz="1500" i="1" dirty="0">
                <a:effectLst/>
                <a:latin typeface="Cambria" panose="02040503050406030204" pitchFamily="18" charset="0"/>
                <a:ea typeface="Times New Roman" panose="02020603050405020304" pitchFamily="18" charset="0"/>
                <a:cs typeface="Times New Roman" panose="02020603050405020304" pitchFamily="18" charset="0"/>
              </a:rPr>
              <a:t>Airbnb Neighbor Complaints: How To Prevent Them and Keep Neighbors Happy</a:t>
            </a:r>
            <a:r>
              <a:rPr lang="en-US" sz="1500" dirty="0">
                <a:effectLst/>
                <a:latin typeface="Cambria" panose="02040503050406030204" pitchFamily="18" charset="0"/>
                <a:ea typeface="Times New Roman" panose="02020603050405020304" pitchFamily="18" charset="0"/>
                <a:cs typeface="Times New Roman" panose="02020603050405020304" pitchFamily="18" charset="0"/>
              </a:rPr>
              <a:t>. Retrieved from </a:t>
            </a:r>
            <a:r>
              <a:rPr lang="en-US" sz="1500" dirty="0" err="1">
                <a:effectLst/>
                <a:latin typeface="Cambria" panose="02040503050406030204" pitchFamily="18" charset="0"/>
                <a:ea typeface="Times New Roman" panose="02020603050405020304" pitchFamily="18" charset="0"/>
                <a:cs typeface="Times New Roman" panose="02020603050405020304" pitchFamily="18" charset="0"/>
              </a:rPr>
              <a:t>iGMS</a:t>
            </a:r>
            <a:r>
              <a:rPr lang="en-US" sz="1500" dirty="0">
                <a:effectLst/>
                <a:latin typeface="Cambria" panose="02040503050406030204" pitchFamily="18" charset="0"/>
                <a:ea typeface="Times New Roman" panose="02020603050405020304" pitchFamily="18" charset="0"/>
                <a:cs typeface="Times New Roman" panose="02020603050405020304" pitchFamily="18" charset="0"/>
              </a:rPr>
              <a:t>: https://www.igms.com/airbnb-neighbor-complaints/</a:t>
            </a:r>
          </a:p>
          <a:p>
            <a:pPr marL="457200" marR="0" indent="-457200">
              <a:spcBef>
                <a:spcPts val="0"/>
              </a:spcBef>
              <a:spcAft>
                <a:spcPts val="0"/>
              </a:spcAft>
            </a:pPr>
            <a:r>
              <a:rPr lang="en-US" sz="1500" dirty="0">
                <a:effectLst/>
                <a:latin typeface="Cambria" panose="02040503050406030204" pitchFamily="18" charset="0"/>
                <a:ea typeface="Times New Roman" panose="02020603050405020304" pitchFamily="18" charset="0"/>
                <a:cs typeface="Times New Roman" panose="02020603050405020304" pitchFamily="18" charset="0"/>
              </a:rPr>
              <a:t>Department of Numbers. (n.d.). </a:t>
            </a:r>
            <a:r>
              <a:rPr lang="en-US" sz="1500" i="1" dirty="0">
                <a:effectLst/>
                <a:latin typeface="Cambria" panose="02040503050406030204" pitchFamily="18" charset="0"/>
                <a:ea typeface="Times New Roman" panose="02020603050405020304" pitchFamily="18" charset="0"/>
                <a:cs typeface="Times New Roman" panose="02020603050405020304" pitchFamily="18" charset="0"/>
              </a:rPr>
              <a:t>Santa Clara County California Residential Rent and Rental Statistics</a:t>
            </a:r>
            <a:r>
              <a:rPr lang="en-US" sz="1500" dirty="0">
                <a:effectLst/>
                <a:latin typeface="Cambria" panose="02040503050406030204" pitchFamily="18" charset="0"/>
                <a:ea typeface="Times New Roman" panose="02020603050405020304" pitchFamily="18" charset="0"/>
                <a:cs typeface="Times New Roman" panose="02020603050405020304" pitchFamily="18" charset="0"/>
              </a:rPr>
              <a:t>. Retrieved from Department of Numbers: https://www.deptofnumbers.com/rent/california/santa-clara-county/</a:t>
            </a:r>
          </a:p>
          <a:p>
            <a:pPr marL="457200" marR="0" indent="-457200">
              <a:spcBef>
                <a:spcPts val="0"/>
              </a:spcBef>
              <a:spcAft>
                <a:spcPts val="0"/>
              </a:spcAft>
            </a:pPr>
            <a:r>
              <a:rPr lang="en-US" sz="1500" dirty="0" err="1">
                <a:effectLst/>
                <a:latin typeface="Cambria" panose="02040503050406030204" pitchFamily="18" charset="0"/>
                <a:ea typeface="Times New Roman" panose="02020603050405020304" pitchFamily="18" charset="0"/>
                <a:cs typeface="Times New Roman" panose="02020603050405020304" pitchFamily="18" charset="0"/>
              </a:rPr>
              <a:t>Dgomonov</a:t>
            </a:r>
            <a:r>
              <a:rPr lang="en-US" sz="1500" dirty="0">
                <a:effectLst/>
                <a:latin typeface="Cambria" panose="02040503050406030204" pitchFamily="18" charset="0"/>
                <a:ea typeface="Times New Roman" panose="02020603050405020304" pitchFamily="18" charset="0"/>
                <a:cs typeface="Times New Roman" panose="02020603050405020304" pitchFamily="18" charset="0"/>
              </a:rPr>
              <a:t>. (2020). </a:t>
            </a:r>
            <a:r>
              <a:rPr lang="en-US" sz="1500" i="1" dirty="0">
                <a:effectLst/>
                <a:latin typeface="Cambria" panose="02040503050406030204" pitchFamily="18" charset="0"/>
                <a:ea typeface="Times New Roman" panose="02020603050405020304" pitchFamily="18" charset="0"/>
                <a:cs typeface="Times New Roman" panose="02020603050405020304" pitchFamily="18" charset="0"/>
              </a:rPr>
              <a:t>Data Exploration on NYC Airbnb</a:t>
            </a:r>
            <a:r>
              <a:rPr lang="en-US" sz="1500" dirty="0">
                <a:effectLst/>
                <a:latin typeface="Cambria" panose="02040503050406030204" pitchFamily="18" charset="0"/>
                <a:ea typeface="Times New Roman" panose="02020603050405020304" pitchFamily="18" charset="0"/>
                <a:cs typeface="Times New Roman" panose="02020603050405020304" pitchFamily="18" charset="0"/>
              </a:rPr>
              <a:t>. Retrieved from </a:t>
            </a:r>
            <a:r>
              <a:rPr lang="en-US" sz="1500" dirty="0" err="1">
                <a:effectLst/>
                <a:latin typeface="Cambria" panose="02040503050406030204" pitchFamily="18" charset="0"/>
                <a:ea typeface="Times New Roman" panose="02020603050405020304" pitchFamily="18" charset="0"/>
                <a:cs typeface="Times New Roman" panose="02020603050405020304" pitchFamily="18" charset="0"/>
              </a:rPr>
              <a:t>kaggle</a:t>
            </a:r>
            <a:r>
              <a:rPr lang="en-US" sz="1500" dirty="0">
                <a:effectLst/>
                <a:latin typeface="Cambria" panose="02040503050406030204" pitchFamily="18" charset="0"/>
                <a:ea typeface="Times New Roman" panose="02020603050405020304" pitchFamily="18" charset="0"/>
                <a:cs typeface="Times New Roman" panose="02020603050405020304" pitchFamily="18" charset="0"/>
              </a:rPr>
              <a:t>: https://www.kaggle.com/code/dgomonov/data-exploration-on-nyc-airbnb/notebook?scriptVersionId=40046957</a:t>
            </a:r>
          </a:p>
          <a:p>
            <a:pPr marL="457200" marR="0" indent="-457200">
              <a:spcBef>
                <a:spcPts val="0"/>
              </a:spcBef>
              <a:spcAft>
                <a:spcPts val="0"/>
              </a:spcAft>
            </a:pPr>
            <a:r>
              <a:rPr lang="en-US" sz="1500" dirty="0" err="1">
                <a:effectLst/>
                <a:latin typeface="Cambria" panose="02040503050406030204" pitchFamily="18" charset="0"/>
                <a:ea typeface="Times New Roman" panose="02020603050405020304" pitchFamily="18" charset="0"/>
                <a:cs typeface="Times New Roman" panose="02020603050405020304" pitchFamily="18" charset="0"/>
              </a:rPr>
              <a:t>Dmello</a:t>
            </a:r>
            <a:r>
              <a:rPr lang="en-US" sz="1500" dirty="0">
                <a:effectLst/>
                <a:latin typeface="Cambria" panose="02040503050406030204" pitchFamily="18" charset="0"/>
                <a:ea typeface="Times New Roman" panose="02020603050405020304" pitchFamily="18" charset="0"/>
                <a:cs typeface="Times New Roman" panose="02020603050405020304" pitchFamily="18" charset="0"/>
              </a:rPr>
              <a:t>, C. (2022, September 19). </a:t>
            </a:r>
            <a:r>
              <a:rPr lang="en-US" sz="1500" i="1" dirty="0">
                <a:effectLst/>
                <a:latin typeface="Cambria" panose="02040503050406030204" pitchFamily="18" charset="0"/>
                <a:ea typeface="Times New Roman" panose="02020603050405020304" pitchFamily="18" charset="0"/>
                <a:cs typeface="Times New Roman" panose="02020603050405020304" pitchFamily="18" charset="0"/>
              </a:rPr>
              <a:t>End-to-End Predictive Analysis on </a:t>
            </a:r>
            <a:r>
              <a:rPr lang="en-US" sz="1500" i="1" dirty="0" err="1">
                <a:effectLst/>
                <a:latin typeface="Cambria" panose="02040503050406030204" pitchFamily="18" charset="0"/>
                <a:ea typeface="Times New Roman" panose="02020603050405020304" pitchFamily="18" charset="0"/>
                <a:cs typeface="Times New Roman" panose="02020603050405020304" pitchFamily="18" charset="0"/>
              </a:rPr>
              <a:t>AirBnB</a:t>
            </a:r>
            <a:r>
              <a:rPr lang="en-US" sz="1500" i="1" dirty="0">
                <a:effectLst/>
                <a:latin typeface="Cambria" panose="02040503050406030204" pitchFamily="18" charset="0"/>
                <a:ea typeface="Times New Roman" panose="02020603050405020304" pitchFamily="18" charset="0"/>
                <a:cs typeface="Times New Roman" panose="02020603050405020304" pitchFamily="18" charset="0"/>
              </a:rPr>
              <a:t> Listings Data</a:t>
            </a:r>
            <a:r>
              <a:rPr lang="en-US" sz="1500" dirty="0">
                <a:effectLst/>
                <a:latin typeface="Cambria" panose="02040503050406030204" pitchFamily="18" charset="0"/>
                <a:ea typeface="Times New Roman" panose="02020603050405020304" pitchFamily="18" charset="0"/>
                <a:cs typeface="Times New Roman" panose="02020603050405020304" pitchFamily="18" charset="0"/>
              </a:rPr>
              <a:t>. Retrieved from Analytics Vidhya: https://www.analyticsvidhya.com/blog/2021/10/end-to-end-predictive-analysis-on-airbnb-listings-data/</a:t>
            </a:r>
          </a:p>
        </p:txBody>
      </p:sp>
    </p:spTree>
    <p:extLst>
      <p:ext uri="{BB962C8B-B14F-4D97-AF65-F5344CB8AC3E}">
        <p14:creationId xmlns:p14="http://schemas.microsoft.com/office/powerpoint/2010/main" val="3736058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0958F9-0E03-1911-1869-A51E5380F017}"/>
              </a:ext>
            </a:extLst>
          </p:cNvPr>
          <p:cNvSpPr>
            <a:spLocks noGrp="1"/>
          </p:cNvSpPr>
          <p:nvPr>
            <p:ph type="title"/>
          </p:nvPr>
        </p:nvSpPr>
        <p:spPr>
          <a:xfrm>
            <a:off x="838200" y="365125"/>
            <a:ext cx="10515600" cy="1325563"/>
          </a:xfrm>
        </p:spPr>
        <p:txBody>
          <a:bodyPr>
            <a:normAutofit/>
          </a:bodyPr>
          <a:lstStyle/>
          <a:p>
            <a:r>
              <a:rPr lang="en-US" sz="5400"/>
              <a:t>References cont.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72A0693-198C-3707-57C4-5B5D4E8354CE}"/>
              </a:ext>
            </a:extLst>
          </p:cNvPr>
          <p:cNvSpPr>
            <a:spLocks noGrp="1"/>
          </p:cNvSpPr>
          <p:nvPr>
            <p:ph idx="1"/>
          </p:nvPr>
        </p:nvSpPr>
        <p:spPr>
          <a:xfrm>
            <a:off x="838200" y="1929384"/>
            <a:ext cx="10515600" cy="4251960"/>
          </a:xfrm>
        </p:spPr>
        <p:txBody>
          <a:bodyPr>
            <a:normAutofit/>
          </a:bodyPr>
          <a:lstStyle/>
          <a:p>
            <a:pPr marL="457200" marR="0" indent="-457200">
              <a:spcBef>
                <a:spcPts val="0"/>
              </a:spcBef>
              <a:spcAft>
                <a:spcPts val="0"/>
              </a:spcAft>
            </a:pP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Forbes. (2023, </a:t>
            </a:r>
            <a:r>
              <a:rPr lang="en-US" sz="1800" dirty="0" err="1">
                <a:effectLst/>
                <a:latin typeface="Cambria" panose="02040503050406030204" pitchFamily="18" charset="0"/>
                <a:ea typeface="Times New Roman" panose="02020603050405020304" pitchFamily="18" charset="0"/>
                <a:cs typeface="Times New Roman" panose="02020603050405020304" pitchFamily="18" charset="0"/>
              </a:rPr>
              <a:t>Feburary</a:t>
            </a: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 22). </a:t>
            </a:r>
            <a:r>
              <a:rPr lang="en-US" sz="1800" i="1" dirty="0" err="1">
                <a:effectLst/>
                <a:latin typeface="Cambria" panose="02040503050406030204" pitchFamily="18" charset="0"/>
                <a:ea typeface="Times New Roman" panose="02020603050405020304" pitchFamily="18" charset="0"/>
                <a:cs typeface="Times New Roman" panose="02020603050405020304" pitchFamily="18" charset="0"/>
              </a:rPr>
              <a:t>AirBnB</a:t>
            </a: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 Retrieved from Forbes: https://www.forbes.com/companies/airbnb/?sh=50e170ff676e</a:t>
            </a:r>
          </a:p>
          <a:p>
            <a:pPr marL="457200" marR="0" indent="-457200">
              <a:spcBef>
                <a:spcPts val="0"/>
              </a:spcBef>
              <a:spcAft>
                <a:spcPts val="0"/>
              </a:spcAft>
            </a:pP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Goel, S. (2022, March 29). </a:t>
            </a:r>
            <a:r>
              <a:rPr lang="en-US" sz="1800" i="1" dirty="0">
                <a:effectLst/>
                <a:latin typeface="Cambria" panose="02040503050406030204" pitchFamily="18" charset="0"/>
                <a:ea typeface="Times New Roman" panose="02020603050405020304" pitchFamily="18" charset="0"/>
                <a:cs typeface="Times New Roman" panose="02020603050405020304" pitchFamily="18" charset="0"/>
              </a:rPr>
              <a:t>How does Airbnb make money - business model</a:t>
            </a: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 Retrieved from The Strategy Story: https://thestrategystory.com/2022/03/29/how-does-airbnb-make-money-business-model/</a:t>
            </a:r>
          </a:p>
          <a:p>
            <a:pPr marL="457200" marR="0" indent="-457200">
              <a:spcBef>
                <a:spcPts val="0"/>
              </a:spcBef>
              <a:spcAft>
                <a:spcPts val="0"/>
              </a:spcAft>
            </a:pP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Hoyt, A. (2020, July 27). </a:t>
            </a:r>
            <a:r>
              <a:rPr lang="en-US" sz="1800" i="1" dirty="0">
                <a:effectLst/>
                <a:latin typeface="Cambria" panose="02040503050406030204" pitchFamily="18" charset="0"/>
                <a:ea typeface="Times New Roman" panose="02020603050405020304" pitchFamily="18" charset="0"/>
                <a:cs typeface="Times New Roman" panose="02020603050405020304" pitchFamily="18" charset="0"/>
              </a:rPr>
              <a:t>Cant I Rent My apartment as an Airbnb</a:t>
            </a: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 Retrieved from Rent.com: https://www.rent.com/blog/can-i-rent-my-apartment-as-an-airbnb/</a:t>
            </a:r>
          </a:p>
          <a:p>
            <a:pPr marL="457200" marR="0" indent="-457200">
              <a:spcBef>
                <a:spcPts val="0"/>
              </a:spcBef>
              <a:spcAft>
                <a:spcPts val="0"/>
              </a:spcAft>
            </a:pP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Hughes, S. (2010, August 3). </a:t>
            </a:r>
            <a:r>
              <a:rPr lang="en-US" sz="1800" i="1" dirty="0">
                <a:effectLst/>
                <a:latin typeface="Cambria" panose="02040503050406030204" pitchFamily="18" charset="0"/>
                <a:ea typeface="Times New Roman" panose="02020603050405020304" pitchFamily="18" charset="0"/>
                <a:cs typeface="Times New Roman" panose="02020603050405020304" pitchFamily="18" charset="0"/>
              </a:rPr>
              <a:t>Five Critical Success Factors for Project Managers</a:t>
            </a: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 Retrieved from NC State Industry Expansion Solutions: https://www.ies.ncsu.edu/blog/five-critical-success-factors-for-project-managers/</a:t>
            </a:r>
          </a:p>
          <a:p>
            <a:pPr marL="457200" marR="0" indent="-457200">
              <a:spcBef>
                <a:spcPts val="0"/>
              </a:spcBef>
              <a:spcAft>
                <a:spcPts val="0"/>
              </a:spcAft>
            </a:pP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Kaushik, E. (2022, January 19). </a:t>
            </a:r>
            <a:r>
              <a:rPr lang="en-US" sz="1800" i="1" dirty="0">
                <a:effectLst/>
                <a:latin typeface="Cambria" panose="02040503050406030204" pitchFamily="18" charset="0"/>
                <a:ea typeface="Times New Roman" panose="02020603050405020304" pitchFamily="18" charset="0"/>
                <a:cs typeface="Times New Roman" panose="02020603050405020304" pitchFamily="18" charset="0"/>
              </a:rPr>
              <a:t>A Simple Approach to Data - Analysis of NYC Airbnb Listings</a:t>
            </a: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 Retrieved from medium: https://eashank16.medium.com/a-simple-approach-to-data-analysis-of-nyc-airbnb-listings-8cbe55bd5e33</a:t>
            </a:r>
          </a:p>
          <a:p>
            <a:pPr marL="457200" marR="0" indent="-457200">
              <a:spcBef>
                <a:spcPts val="0"/>
              </a:spcBef>
              <a:spcAft>
                <a:spcPts val="0"/>
              </a:spcAft>
            </a:pPr>
            <a:r>
              <a:rPr lang="en-US" sz="1800" dirty="0" err="1">
                <a:effectLst/>
                <a:latin typeface="Cambria" panose="02040503050406030204" pitchFamily="18" charset="0"/>
                <a:ea typeface="Times New Roman" panose="02020603050405020304" pitchFamily="18" charset="0"/>
                <a:cs typeface="Times New Roman" panose="02020603050405020304" pitchFamily="18" charset="0"/>
              </a:rPr>
              <a:t>Linq</a:t>
            </a: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 Apartments. (2022, November 27). </a:t>
            </a:r>
            <a:r>
              <a:rPr lang="en-US" sz="1800" i="1" dirty="0">
                <a:effectLst/>
                <a:latin typeface="Cambria" panose="02040503050406030204" pitchFamily="18" charset="0"/>
                <a:ea typeface="Times New Roman" panose="02020603050405020304" pitchFamily="18" charset="0"/>
                <a:cs typeface="Times New Roman" panose="02020603050405020304" pitchFamily="18" charset="0"/>
              </a:rPr>
              <a:t>The </a:t>
            </a:r>
            <a:r>
              <a:rPr lang="en-US" sz="1800" i="1" dirty="0" err="1">
                <a:effectLst/>
                <a:latin typeface="Cambria" panose="02040503050406030204" pitchFamily="18" charset="0"/>
                <a:ea typeface="Times New Roman" panose="02020603050405020304" pitchFamily="18" charset="0"/>
                <a:cs typeface="Times New Roman" panose="02020603050405020304" pitchFamily="18" charset="0"/>
              </a:rPr>
              <a:t>Linq</a:t>
            </a:r>
            <a:r>
              <a:rPr lang="en-US" sz="1800" i="1" dirty="0">
                <a:effectLst/>
                <a:latin typeface="Cambria" panose="02040503050406030204" pitchFamily="18" charset="0"/>
                <a:ea typeface="Times New Roman" panose="02020603050405020304" pitchFamily="18" charset="0"/>
                <a:cs typeface="Times New Roman" panose="02020603050405020304" pitchFamily="18" charset="0"/>
              </a:rPr>
              <a:t> Apartments - Residential Lease/Rental Agreement.</a:t>
            </a: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 Retrieved from liveatlinq.com: liveatlinq.com</a:t>
            </a:r>
          </a:p>
          <a:p>
            <a:pPr marL="457200" marR="0" indent="-457200">
              <a:spcBef>
                <a:spcPts val="0"/>
              </a:spcBef>
              <a:spcAft>
                <a:spcPts val="0"/>
              </a:spcAft>
            </a:pP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Mohamed Irfan, D. W. (2020, </a:t>
            </a:r>
            <a:r>
              <a:rPr lang="en-US" sz="1800" dirty="0" err="1">
                <a:effectLst/>
                <a:latin typeface="Cambria" panose="02040503050406030204" pitchFamily="18" charset="0"/>
                <a:ea typeface="Times New Roman" panose="02020603050405020304" pitchFamily="18" charset="0"/>
                <a:cs typeface="Times New Roman" panose="02020603050405020304" pitchFamily="18" charset="0"/>
              </a:rPr>
              <a:t>Augst</a:t>
            </a: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 7). </a:t>
            </a:r>
            <a:r>
              <a:rPr lang="en-US" sz="1800" i="1" dirty="0" err="1">
                <a:effectLst/>
                <a:latin typeface="Cambria" panose="02040503050406030204" pitchFamily="18" charset="0"/>
                <a:ea typeface="Times New Roman" panose="02020603050405020304" pitchFamily="18" charset="0"/>
                <a:cs typeface="Times New Roman" panose="02020603050405020304" pitchFamily="18" charset="0"/>
              </a:rPr>
              <a:t>AirBNB</a:t>
            </a:r>
            <a:r>
              <a:rPr lang="en-US" sz="1800" i="1" dirty="0">
                <a:effectLst/>
                <a:latin typeface="Cambria" panose="02040503050406030204" pitchFamily="18" charset="0"/>
                <a:ea typeface="Times New Roman" panose="02020603050405020304" pitchFamily="18" charset="0"/>
                <a:cs typeface="Times New Roman" panose="02020603050405020304" pitchFamily="18" charset="0"/>
              </a:rPr>
              <a:t> Data Science Project</a:t>
            </a: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 Retrieved from </a:t>
            </a:r>
            <a:r>
              <a:rPr lang="en-US" sz="1800" dirty="0" err="1">
                <a:effectLst/>
                <a:latin typeface="Cambria" panose="02040503050406030204" pitchFamily="18" charset="0"/>
                <a:ea typeface="Times New Roman" panose="02020603050405020304" pitchFamily="18" charset="0"/>
                <a:cs typeface="Times New Roman" panose="02020603050405020304" pitchFamily="18" charset="0"/>
              </a:rPr>
              <a:t>Github</a:t>
            </a: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 https://mohamedirfansh.github.io/Airbnb-Data-Science-Project/</a:t>
            </a:r>
          </a:p>
          <a:p>
            <a:endParaRPr lang="en-US" sz="2000" dirty="0"/>
          </a:p>
        </p:txBody>
      </p:sp>
    </p:spTree>
    <p:extLst>
      <p:ext uri="{BB962C8B-B14F-4D97-AF65-F5344CB8AC3E}">
        <p14:creationId xmlns:p14="http://schemas.microsoft.com/office/powerpoint/2010/main" val="2804542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D2A6BB-F447-A101-B35A-5BDA63F7E85D}"/>
              </a:ext>
            </a:extLst>
          </p:cNvPr>
          <p:cNvSpPr>
            <a:spLocks noGrp="1"/>
          </p:cNvSpPr>
          <p:nvPr>
            <p:ph type="title"/>
          </p:nvPr>
        </p:nvSpPr>
        <p:spPr>
          <a:xfrm>
            <a:off x="686834" y="1153572"/>
            <a:ext cx="3200400" cy="4461163"/>
          </a:xfrm>
        </p:spPr>
        <p:txBody>
          <a:bodyPr>
            <a:normAutofit/>
          </a:bodyPr>
          <a:lstStyle/>
          <a:p>
            <a:r>
              <a:rPr lang="en-US">
                <a:solidFill>
                  <a:srgbClr val="FFFFFF"/>
                </a:solidFill>
              </a:rPr>
              <a:t>Scope: Identify the project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905A23F-1610-9AA4-E32D-C3B50CBA4199}"/>
              </a:ext>
            </a:extLst>
          </p:cNvPr>
          <p:cNvSpPr>
            <a:spLocks noGrp="1"/>
          </p:cNvSpPr>
          <p:nvPr>
            <p:ph idx="1"/>
          </p:nvPr>
        </p:nvSpPr>
        <p:spPr>
          <a:xfrm>
            <a:off x="4447308" y="591344"/>
            <a:ext cx="6906491" cy="5585619"/>
          </a:xfrm>
        </p:spPr>
        <p:txBody>
          <a:bodyPr anchor="ctr">
            <a:normAutofit/>
          </a:bodyPr>
          <a:lstStyle/>
          <a:p>
            <a:r>
              <a:rPr lang="en-US" dirty="0" err="1"/>
              <a:t>AirBNB</a:t>
            </a:r>
            <a:r>
              <a:rPr lang="en-US" dirty="0"/>
              <a:t> founded 2007  $81.3B market cap</a:t>
            </a:r>
          </a:p>
          <a:p>
            <a:r>
              <a:rPr lang="en-US" dirty="0"/>
              <a:t>Increasing number of </a:t>
            </a:r>
            <a:r>
              <a:rPr lang="en-US" dirty="0" err="1"/>
              <a:t>AirBNBs</a:t>
            </a:r>
            <a:r>
              <a:rPr lang="en-US" dirty="0"/>
              <a:t> and complaints </a:t>
            </a:r>
          </a:p>
          <a:p>
            <a:pPr lvl="1"/>
            <a:r>
              <a:rPr lang="en-US" dirty="0"/>
              <a:t>Lack of housing</a:t>
            </a:r>
          </a:p>
          <a:p>
            <a:pPr lvl="1"/>
            <a:r>
              <a:rPr lang="en-US" dirty="0"/>
              <a:t>Growing housing prices</a:t>
            </a:r>
          </a:p>
          <a:p>
            <a:pPr lvl="1"/>
            <a:r>
              <a:rPr lang="en-US" dirty="0"/>
              <a:t>Growing concerns regarding security and noise</a:t>
            </a:r>
          </a:p>
          <a:p>
            <a:pPr marL="0" indent="0">
              <a:buNone/>
            </a:pPr>
            <a:endParaRPr lang="en-US" dirty="0"/>
          </a:p>
          <a:p>
            <a:pPr marL="0" indent="0">
              <a:buNone/>
            </a:pPr>
            <a:r>
              <a:rPr lang="en-US" dirty="0"/>
              <a:t>Given publicly available data, can we build a machine model that will identify which apartments are Airbnb's in Santa Clara County, California?</a:t>
            </a:r>
          </a:p>
        </p:txBody>
      </p:sp>
    </p:spTree>
    <p:extLst>
      <p:ext uri="{BB962C8B-B14F-4D97-AF65-F5344CB8AC3E}">
        <p14:creationId xmlns:p14="http://schemas.microsoft.com/office/powerpoint/2010/main" val="1381515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A91784-7A26-008B-57B6-24CE208064F9}"/>
              </a:ext>
            </a:extLst>
          </p:cNvPr>
          <p:cNvSpPr>
            <a:spLocks noGrp="1"/>
          </p:cNvSpPr>
          <p:nvPr>
            <p:ph type="title"/>
          </p:nvPr>
        </p:nvSpPr>
        <p:spPr>
          <a:xfrm>
            <a:off x="838200" y="365125"/>
            <a:ext cx="10515600" cy="1325563"/>
          </a:xfrm>
        </p:spPr>
        <p:txBody>
          <a:bodyPr>
            <a:normAutofit/>
          </a:bodyPr>
          <a:lstStyle/>
          <a:p>
            <a:r>
              <a:rPr lang="en-US" sz="4000" dirty="0"/>
              <a:t>Scope: Importance</a:t>
            </a:r>
            <a:endParaRPr lang="en-US" sz="42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A2A066C-C64B-1BFB-A5EC-534B7DE138B6}"/>
              </a:ext>
            </a:extLst>
          </p:cNvPr>
          <p:cNvSpPr>
            <a:spLocks noGrp="1"/>
          </p:cNvSpPr>
          <p:nvPr>
            <p:ph idx="1"/>
          </p:nvPr>
        </p:nvSpPr>
        <p:spPr>
          <a:xfrm>
            <a:off x="838200" y="1929384"/>
            <a:ext cx="6260690" cy="4251960"/>
          </a:xfrm>
        </p:spPr>
        <p:txBody>
          <a:bodyPr>
            <a:normAutofit fontScale="92500"/>
          </a:bodyPr>
          <a:lstStyle/>
          <a:p>
            <a:r>
              <a:rPr lang="en-US" dirty="0"/>
              <a:t>Increase in rental prices (Alyse, 2022)</a:t>
            </a:r>
          </a:p>
          <a:p>
            <a:r>
              <a:rPr lang="en-US" dirty="0"/>
              <a:t>Lease Violation to use as an Airbnb</a:t>
            </a:r>
          </a:p>
          <a:p>
            <a:pPr lvl="1"/>
            <a:r>
              <a:rPr lang="en-US" dirty="0"/>
              <a:t>Ex: San Francisco requires short term rental use to be limited to 90 days a year (Hoyt, 2020)</a:t>
            </a:r>
          </a:p>
          <a:p>
            <a:pPr lvl="1"/>
            <a:r>
              <a:rPr lang="en-US" dirty="0"/>
              <a:t>Ex: New York City has made it illegal to rent an apartment for less than 30 days (Hoyt, 2020)</a:t>
            </a:r>
          </a:p>
          <a:p>
            <a:r>
              <a:rPr lang="en-US" dirty="0"/>
              <a:t>Increase in noise complaints (Callahan, 2022)</a:t>
            </a:r>
          </a:p>
          <a:p>
            <a:r>
              <a:rPr lang="en-US" dirty="0"/>
              <a:t>Increase in security complaints ( Callahan, 2022)</a:t>
            </a:r>
          </a:p>
          <a:p>
            <a:endParaRPr lang="en-US" sz="2200" dirty="0"/>
          </a:p>
        </p:txBody>
      </p:sp>
      <p:pic>
        <p:nvPicPr>
          <p:cNvPr id="4" name="Picture 3">
            <a:extLst>
              <a:ext uri="{FF2B5EF4-FFF2-40B4-BE49-F238E27FC236}">
                <a16:creationId xmlns:a16="http://schemas.microsoft.com/office/drawing/2014/main" id="{EFEDD547-81B1-56B4-9A06-AECC03138625}"/>
              </a:ext>
            </a:extLst>
          </p:cNvPr>
          <p:cNvPicPr>
            <a:picLocks noChangeAspect="1"/>
          </p:cNvPicPr>
          <p:nvPr/>
        </p:nvPicPr>
        <p:blipFill>
          <a:blip r:embed="rId3"/>
          <a:stretch>
            <a:fillRect/>
          </a:stretch>
        </p:blipFill>
        <p:spPr>
          <a:xfrm>
            <a:off x="7207045" y="2055813"/>
            <a:ext cx="4566385" cy="2476715"/>
          </a:xfrm>
          <a:prstGeom prst="rect">
            <a:avLst/>
          </a:prstGeom>
        </p:spPr>
      </p:pic>
      <p:sp>
        <p:nvSpPr>
          <p:cNvPr id="5" name="TextBox 4">
            <a:extLst>
              <a:ext uri="{FF2B5EF4-FFF2-40B4-BE49-F238E27FC236}">
                <a16:creationId xmlns:a16="http://schemas.microsoft.com/office/drawing/2014/main" id="{B84395A2-1C7D-28C0-E17F-76E506212C99}"/>
              </a:ext>
            </a:extLst>
          </p:cNvPr>
          <p:cNvSpPr txBox="1"/>
          <p:nvPr/>
        </p:nvSpPr>
        <p:spPr>
          <a:xfrm>
            <a:off x="8288594" y="4462253"/>
            <a:ext cx="3234813" cy="369332"/>
          </a:xfrm>
          <a:prstGeom prst="rect">
            <a:avLst/>
          </a:prstGeom>
          <a:noFill/>
        </p:spPr>
        <p:txBody>
          <a:bodyPr wrap="square" rtlCol="0">
            <a:spAutoFit/>
          </a:bodyPr>
          <a:lstStyle/>
          <a:p>
            <a:r>
              <a:rPr lang="en-US" sz="1800" dirty="0">
                <a:effectLst/>
                <a:latin typeface="Cambria" panose="02040503050406030204" pitchFamily="18" charset="0"/>
                <a:ea typeface="Times New Roman" panose="02020603050405020304" pitchFamily="18" charset="0"/>
                <a:cs typeface="Times New Roman" panose="02020603050405020304" pitchFamily="18" charset="0"/>
              </a:rPr>
              <a:t>Department of Numbers. (n.d.).</a:t>
            </a:r>
            <a:endParaRPr lang="en-US" dirty="0"/>
          </a:p>
        </p:txBody>
      </p:sp>
    </p:spTree>
    <p:extLst>
      <p:ext uri="{BB962C8B-B14F-4D97-AF65-F5344CB8AC3E}">
        <p14:creationId xmlns:p14="http://schemas.microsoft.com/office/powerpoint/2010/main" val="183490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2066C3-4BC0-68F3-C82C-F34082693B12}"/>
              </a:ext>
            </a:extLst>
          </p:cNvPr>
          <p:cNvSpPr>
            <a:spLocks noGrp="1"/>
          </p:cNvSpPr>
          <p:nvPr>
            <p:ph type="title"/>
          </p:nvPr>
        </p:nvSpPr>
        <p:spPr>
          <a:xfrm>
            <a:off x="686834" y="1153572"/>
            <a:ext cx="3200400" cy="4461163"/>
          </a:xfrm>
        </p:spPr>
        <p:txBody>
          <a:bodyPr>
            <a:normAutofit/>
          </a:bodyPr>
          <a:lstStyle/>
          <a:p>
            <a:r>
              <a:rPr lang="en-US">
                <a:solidFill>
                  <a:srgbClr val="FFFFFF"/>
                </a:solidFill>
              </a:rPr>
              <a:t>Scope: Review what others have done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5715B6A-AB4C-0956-D686-9196899E9B6A}"/>
              </a:ext>
            </a:extLst>
          </p:cNvPr>
          <p:cNvSpPr>
            <a:spLocks noGrp="1"/>
          </p:cNvSpPr>
          <p:nvPr>
            <p:ph idx="1"/>
          </p:nvPr>
        </p:nvSpPr>
        <p:spPr>
          <a:xfrm>
            <a:off x="4447308" y="591344"/>
            <a:ext cx="6906491" cy="5585619"/>
          </a:xfrm>
        </p:spPr>
        <p:txBody>
          <a:bodyPr anchor="ctr">
            <a:normAutofit/>
          </a:bodyPr>
          <a:lstStyle/>
          <a:p>
            <a:r>
              <a:rPr lang="en-US" sz="1300"/>
              <a:t>Company Air DNA: </a:t>
            </a:r>
            <a:r>
              <a:rPr lang="en-US" sz="1300">
                <a:hlinkClick r:id="rId3"/>
              </a:rPr>
              <a:t>https://www.airdna.co/</a:t>
            </a:r>
            <a:endParaRPr lang="en-US" sz="1300"/>
          </a:p>
          <a:p>
            <a:pPr lvl="1"/>
            <a:r>
              <a:rPr lang="en-US" sz="1300"/>
              <a:t>Property value </a:t>
            </a:r>
          </a:p>
          <a:p>
            <a:pPr lvl="1"/>
            <a:r>
              <a:rPr lang="en-US" sz="1300"/>
              <a:t>Short term rental industry trends</a:t>
            </a:r>
          </a:p>
          <a:p>
            <a:r>
              <a:rPr lang="en-US" sz="1300"/>
              <a:t>Company </a:t>
            </a:r>
            <a:r>
              <a:rPr lang="en-US" sz="1300" err="1"/>
              <a:t>Mashvisor</a:t>
            </a:r>
            <a:r>
              <a:rPr lang="en-US" sz="1300"/>
              <a:t>: </a:t>
            </a:r>
            <a:r>
              <a:rPr lang="en-US" sz="1300">
                <a:hlinkClick r:id="rId4"/>
              </a:rPr>
              <a:t>https://rb.gy/xqu8hh</a:t>
            </a:r>
            <a:endParaRPr lang="en-US" sz="1300"/>
          </a:p>
          <a:p>
            <a:pPr lvl="1"/>
            <a:r>
              <a:rPr lang="en-US" sz="1300"/>
              <a:t>Property Value</a:t>
            </a:r>
          </a:p>
          <a:p>
            <a:pPr lvl="1"/>
            <a:r>
              <a:rPr lang="en-US" sz="1300"/>
              <a:t>Heat map identifying areas of interest</a:t>
            </a:r>
          </a:p>
          <a:p>
            <a:pPr lvl="1"/>
            <a:r>
              <a:rPr lang="en-US" sz="1300"/>
              <a:t>Number of properties in area</a:t>
            </a:r>
          </a:p>
          <a:p>
            <a:r>
              <a:rPr lang="en-US" sz="1300"/>
              <a:t>Student: </a:t>
            </a:r>
            <a:r>
              <a:rPr lang="en-US" sz="1300">
                <a:hlinkClick r:id="rId5"/>
              </a:rPr>
              <a:t>https://mohamedirfansh.github.io/Airbnb-Data-Science-Project/</a:t>
            </a:r>
            <a:endParaRPr lang="en-US" sz="1300"/>
          </a:p>
          <a:p>
            <a:pPr lvl="1"/>
            <a:r>
              <a:rPr lang="en-US" sz="1300"/>
              <a:t>Factors increasing price of </a:t>
            </a:r>
            <a:r>
              <a:rPr lang="en-US" sz="1300" err="1"/>
              <a:t>Airbnbs</a:t>
            </a:r>
            <a:r>
              <a:rPr lang="en-US" sz="1300"/>
              <a:t> in Seattle</a:t>
            </a:r>
          </a:p>
          <a:p>
            <a:r>
              <a:rPr lang="en-US" sz="1300"/>
              <a:t>Student: </a:t>
            </a:r>
            <a:r>
              <a:rPr lang="en-US" sz="1300">
                <a:hlinkClick r:id="rId6"/>
              </a:rPr>
              <a:t>https://www.analyticsvidhya.com/blog/2021/10/end-to-end-predictive-analysis-on-airbnb-listings-data/</a:t>
            </a:r>
            <a:endParaRPr lang="en-US" sz="1300"/>
          </a:p>
          <a:p>
            <a:pPr lvl="1"/>
            <a:r>
              <a:rPr lang="en-US" sz="1300"/>
              <a:t>How Airbnb is affecting neighborhoods in Seattle</a:t>
            </a:r>
          </a:p>
          <a:p>
            <a:r>
              <a:rPr lang="en-US" sz="1300"/>
              <a:t>Student: </a:t>
            </a:r>
            <a:r>
              <a:rPr lang="en-US" sz="1300">
                <a:hlinkClick r:id="rId7"/>
              </a:rPr>
              <a:t>https://eashank16.medium.com/a-simple-approach-to-data-analysis-of-nyc-airbnb-listings-8cbe55bd5e33</a:t>
            </a:r>
            <a:endParaRPr lang="en-US" sz="1300"/>
          </a:p>
          <a:p>
            <a:pPr lvl="1"/>
            <a:r>
              <a:rPr lang="en-US" sz="1300"/>
              <a:t>Determining factors of price of </a:t>
            </a:r>
            <a:r>
              <a:rPr lang="en-US" sz="1300" err="1"/>
              <a:t>Airbnbs</a:t>
            </a:r>
            <a:r>
              <a:rPr lang="en-US" sz="1300"/>
              <a:t> in NYC</a:t>
            </a:r>
          </a:p>
        </p:txBody>
      </p:sp>
    </p:spTree>
    <p:extLst>
      <p:ext uri="{BB962C8B-B14F-4D97-AF65-F5344CB8AC3E}">
        <p14:creationId xmlns:p14="http://schemas.microsoft.com/office/powerpoint/2010/main" val="1757403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422767-EA15-90CA-AC29-17B662FD99DE}"/>
              </a:ext>
            </a:extLst>
          </p:cNvPr>
          <p:cNvSpPr>
            <a:spLocks noGrp="1"/>
          </p:cNvSpPr>
          <p:nvPr>
            <p:ph type="title"/>
          </p:nvPr>
        </p:nvSpPr>
        <p:spPr>
          <a:xfrm>
            <a:off x="838200" y="365125"/>
            <a:ext cx="10515600" cy="1325563"/>
          </a:xfrm>
        </p:spPr>
        <p:txBody>
          <a:bodyPr>
            <a:normAutofit/>
          </a:bodyPr>
          <a:lstStyle/>
          <a:p>
            <a:r>
              <a:rPr lang="en-US" sz="5400"/>
              <a:t>Scope: Predictions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E7045-E155-1A04-A579-9D2B99C57104}"/>
              </a:ext>
            </a:extLst>
          </p:cNvPr>
          <p:cNvSpPr>
            <a:spLocks noGrp="1"/>
          </p:cNvSpPr>
          <p:nvPr>
            <p:ph idx="1"/>
          </p:nvPr>
        </p:nvSpPr>
        <p:spPr>
          <a:xfrm>
            <a:off x="838200" y="1929384"/>
            <a:ext cx="10515600" cy="4251960"/>
          </a:xfrm>
        </p:spPr>
        <p:txBody>
          <a:bodyPr>
            <a:normAutofit/>
          </a:bodyPr>
          <a:lstStyle/>
          <a:p>
            <a:r>
              <a:rPr lang="en-US" sz="2200" dirty="0"/>
              <a:t>Housing prices increase in areas with more </a:t>
            </a:r>
            <a:r>
              <a:rPr lang="en-US" sz="2200" dirty="0" err="1"/>
              <a:t>Airbnbs</a:t>
            </a:r>
            <a:endParaRPr lang="en-US" sz="2200" dirty="0"/>
          </a:p>
          <a:p>
            <a:r>
              <a:rPr lang="en-US" sz="2200" dirty="0"/>
              <a:t>Higher rates of noise complaints in areas with </a:t>
            </a:r>
            <a:r>
              <a:rPr lang="en-US" sz="2200" dirty="0" err="1"/>
              <a:t>Airbnbs</a:t>
            </a:r>
            <a:endParaRPr lang="en-US" sz="2200" dirty="0"/>
          </a:p>
          <a:p>
            <a:r>
              <a:rPr lang="en-US" sz="2200" dirty="0"/>
              <a:t>Theorize that holidays and events are times of the year where </a:t>
            </a:r>
            <a:r>
              <a:rPr lang="en-US" sz="2200" dirty="0" err="1"/>
              <a:t>Airbnbs</a:t>
            </a:r>
            <a:r>
              <a:rPr lang="en-US" sz="2200" dirty="0"/>
              <a:t> are utilized more often for out of city visitors</a:t>
            </a:r>
          </a:p>
          <a:p>
            <a:r>
              <a:rPr lang="en-US" sz="2200" dirty="0"/>
              <a:t>Amenities specific to apartments such as night time security, pool, club house, </a:t>
            </a:r>
            <a:r>
              <a:rPr lang="en-US" sz="2200" dirty="0" err="1"/>
              <a:t>etc</a:t>
            </a:r>
            <a:endParaRPr lang="en-US" sz="2200" dirty="0"/>
          </a:p>
          <a:p>
            <a:endParaRPr lang="en-US" sz="2200" dirty="0"/>
          </a:p>
        </p:txBody>
      </p:sp>
    </p:spTree>
    <p:extLst>
      <p:ext uri="{BB962C8B-B14F-4D97-AF65-F5344CB8AC3E}">
        <p14:creationId xmlns:p14="http://schemas.microsoft.com/office/powerpoint/2010/main" val="1891041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97990-D26F-0BEB-B16B-DC1C288CBA4F}"/>
              </a:ext>
            </a:extLst>
          </p:cNvPr>
          <p:cNvSpPr>
            <a:spLocks noGrp="1"/>
          </p:cNvSpPr>
          <p:nvPr>
            <p:ph type="title"/>
          </p:nvPr>
        </p:nvSpPr>
        <p:spPr>
          <a:xfrm>
            <a:off x="686834" y="1153572"/>
            <a:ext cx="3200400" cy="4461163"/>
          </a:xfrm>
        </p:spPr>
        <p:txBody>
          <a:bodyPr>
            <a:normAutofit/>
          </a:bodyPr>
          <a:lstStyle/>
          <a:p>
            <a:pPr algn="ctr"/>
            <a:r>
              <a:rPr lang="en-US" dirty="0">
                <a:solidFill>
                  <a:srgbClr val="FFFFFF"/>
                </a:solidFill>
              </a:rPr>
              <a:t>KPI’s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833D8A9-E094-C17C-AB2A-234D2F5C2595}"/>
              </a:ext>
            </a:extLst>
          </p:cNvPr>
          <p:cNvSpPr>
            <a:spLocks noGrp="1"/>
          </p:cNvSpPr>
          <p:nvPr>
            <p:ph idx="1"/>
          </p:nvPr>
        </p:nvSpPr>
        <p:spPr>
          <a:xfrm>
            <a:off x="4447308" y="591344"/>
            <a:ext cx="6906491" cy="5585619"/>
          </a:xfrm>
        </p:spPr>
        <p:txBody>
          <a:bodyPr anchor="ctr">
            <a:normAutofit/>
          </a:bodyPr>
          <a:lstStyle/>
          <a:p>
            <a:r>
              <a:rPr lang="en-US" dirty="0"/>
              <a:t>Decreased time spent on resident complaints regarding </a:t>
            </a:r>
            <a:r>
              <a:rPr lang="en-US" dirty="0" err="1"/>
              <a:t>AirBnb</a:t>
            </a:r>
            <a:r>
              <a:rPr lang="en-US" dirty="0"/>
              <a:t> guests</a:t>
            </a:r>
          </a:p>
          <a:p>
            <a:r>
              <a:rPr lang="en-US" dirty="0"/>
              <a:t>Decreased time spent identifying </a:t>
            </a:r>
            <a:r>
              <a:rPr lang="en-US" dirty="0" err="1"/>
              <a:t>Airbnbs</a:t>
            </a:r>
            <a:r>
              <a:rPr lang="en-US" dirty="0"/>
              <a:t> and taking action</a:t>
            </a:r>
          </a:p>
          <a:p>
            <a:r>
              <a:rPr lang="en-US" dirty="0"/>
              <a:t>Increased revenue due to less time spent on </a:t>
            </a:r>
            <a:r>
              <a:rPr lang="en-US" dirty="0" err="1"/>
              <a:t>AirBnb</a:t>
            </a:r>
            <a:r>
              <a:rPr lang="en-US" dirty="0"/>
              <a:t> tasks</a:t>
            </a:r>
          </a:p>
          <a:p>
            <a:r>
              <a:rPr lang="en-US" dirty="0"/>
              <a:t>Reputation improvement on Google, Yelp, and decreased number of complaints coming into corporate office</a:t>
            </a:r>
          </a:p>
        </p:txBody>
      </p:sp>
    </p:spTree>
    <p:extLst>
      <p:ext uri="{BB962C8B-B14F-4D97-AF65-F5344CB8AC3E}">
        <p14:creationId xmlns:p14="http://schemas.microsoft.com/office/powerpoint/2010/main" val="3121581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A91784-7A26-008B-57B6-24CE208064F9}"/>
              </a:ext>
            </a:extLst>
          </p:cNvPr>
          <p:cNvSpPr>
            <a:spLocks noGrp="1"/>
          </p:cNvSpPr>
          <p:nvPr>
            <p:ph type="title"/>
          </p:nvPr>
        </p:nvSpPr>
        <p:spPr>
          <a:xfrm>
            <a:off x="838200" y="365125"/>
            <a:ext cx="10515600" cy="1325563"/>
          </a:xfrm>
        </p:spPr>
        <p:txBody>
          <a:bodyPr>
            <a:normAutofit/>
          </a:bodyPr>
          <a:lstStyle/>
          <a:p>
            <a:r>
              <a:rPr lang="en-US" sz="4200" dirty="0"/>
              <a:t>Dataset: High level view of data sets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2A066C-C64B-1BFB-A5EC-534B7DE138B6}"/>
              </a:ext>
            </a:extLst>
          </p:cNvPr>
          <p:cNvSpPr>
            <a:spLocks noGrp="1"/>
          </p:cNvSpPr>
          <p:nvPr>
            <p:ph idx="1"/>
          </p:nvPr>
        </p:nvSpPr>
        <p:spPr>
          <a:xfrm>
            <a:off x="838200" y="1929384"/>
            <a:ext cx="10515600" cy="4251960"/>
          </a:xfrm>
        </p:spPr>
        <p:txBody>
          <a:bodyPr>
            <a:normAutofit/>
          </a:bodyPr>
          <a:lstStyle/>
          <a:p>
            <a:r>
              <a:rPr lang="en-US" sz="2200" dirty="0"/>
              <a:t>Listings: information including name of listing, host name, neighborhood , room type, </a:t>
            </a:r>
            <a:r>
              <a:rPr lang="en-US" sz="2200" dirty="0" err="1"/>
              <a:t>etc</a:t>
            </a:r>
            <a:endParaRPr lang="en-US" sz="2200" dirty="0"/>
          </a:p>
          <a:p>
            <a:r>
              <a:rPr lang="en-US" sz="2200" dirty="0"/>
              <a:t>Reviews: information to identify the listing, reviewer name, contents of the review</a:t>
            </a:r>
          </a:p>
          <a:p>
            <a:r>
              <a:rPr lang="en-US" sz="2200" dirty="0"/>
              <a:t>Calendar: dates each listing was available or occupied for the calendar year</a:t>
            </a:r>
          </a:p>
          <a:p>
            <a:r>
              <a:rPr lang="en-US" sz="2200" dirty="0" err="1"/>
              <a:t>GeoJSON</a:t>
            </a:r>
            <a:r>
              <a:rPr lang="en-US" sz="2200" dirty="0"/>
              <a:t>: </a:t>
            </a:r>
            <a:r>
              <a:rPr lang="en-US" sz="2200" dirty="0" err="1"/>
              <a:t>geojson</a:t>
            </a:r>
            <a:r>
              <a:rPr lang="en-US" sz="2200" dirty="0"/>
              <a:t> file containing locations of each of the listings available in Santa Clara County</a:t>
            </a:r>
          </a:p>
        </p:txBody>
      </p:sp>
    </p:spTree>
    <p:extLst>
      <p:ext uri="{BB962C8B-B14F-4D97-AF65-F5344CB8AC3E}">
        <p14:creationId xmlns:p14="http://schemas.microsoft.com/office/powerpoint/2010/main" val="1471981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81664F-AF12-5F4A-F8B7-239F3B5A0BAA}"/>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Dataset: Listing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4" name="Content Placeholder 3">
            <a:extLst>
              <a:ext uri="{FF2B5EF4-FFF2-40B4-BE49-F238E27FC236}">
                <a16:creationId xmlns:a16="http://schemas.microsoft.com/office/drawing/2014/main" id="{D98AE223-D96C-E441-CC03-EADAB40E3FFA}"/>
              </a:ext>
            </a:extLst>
          </p:cNvPr>
          <p:cNvGraphicFramePr>
            <a:graphicFrameLocks noGrp="1"/>
          </p:cNvGraphicFramePr>
          <p:nvPr>
            <p:ph idx="1"/>
            <p:extLst>
              <p:ext uri="{D42A27DB-BD31-4B8C-83A1-F6EECF244321}">
                <p14:modId xmlns:p14="http://schemas.microsoft.com/office/powerpoint/2010/main" val="1280366838"/>
              </p:ext>
            </p:extLst>
          </p:nvPr>
        </p:nvGraphicFramePr>
        <p:xfrm>
          <a:off x="4571020" y="226142"/>
          <a:ext cx="6934148" cy="6051380"/>
        </p:xfrm>
        <a:graphic>
          <a:graphicData uri="http://schemas.openxmlformats.org/drawingml/2006/table">
            <a:tbl>
              <a:tblPr firstRow="1" firstCol="1" bandRow="1">
                <a:tableStyleId>{5C22544A-7EE6-4342-B048-85BDC9FD1C3A}</a:tableStyleId>
              </a:tblPr>
              <a:tblGrid>
                <a:gridCol w="1733537">
                  <a:extLst>
                    <a:ext uri="{9D8B030D-6E8A-4147-A177-3AD203B41FA5}">
                      <a16:colId xmlns:a16="http://schemas.microsoft.com/office/drawing/2014/main" val="2935325988"/>
                    </a:ext>
                  </a:extLst>
                </a:gridCol>
                <a:gridCol w="1733537">
                  <a:extLst>
                    <a:ext uri="{9D8B030D-6E8A-4147-A177-3AD203B41FA5}">
                      <a16:colId xmlns:a16="http://schemas.microsoft.com/office/drawing/2014/main" val="4024504267"/>
                    </a:ext>
                  </a:extLst>
                </a:gridCol>
                <a:gridCol w="1733537">
                  <a:extLst>
                    <a:ext uri="{9D8B030D-6E8A-4147-A177-3AD203B41FA5}">
                      <a16:colId xmlns:a16="http://schemas.microsoft.com/office/drawing/2014/main" val="2681729890"/>
                    </a:ext>
                  </a:extLst>
                </a:gridCol>
                <a:gridCol w="1733537">
                  <a:extLst>
                    <a:ext uri="{9D8B030D-6E8A-4147-A177-3AD203B41FA5}">
                      <a16:colId xmlns:a16="http://schemas.microsoft.com/office/drawing/2014/main" val="2965222381"/>
                    </a:ext>
                  </a:extLst>
                </a:gridCol>
              </a:tblGrid>
              <a:tr h="228878">
                <a:tc>
                  <a:txBody>
                    <a:bodyPr/>
                    <a:lstStyle/>
                    <a:p>
                      <a:pPr marL="0" marR="0">
                        <a:spcBef>
                          <a:spcPts val="600"/>
                        </a:spcBef>
                        <a:spcAft>
                          <a:spcPts val="600"/>
                        </a:spcAft>
                      </a:pPr>
                      <a:r>
                        <a:rPr lang="en-US" sz="1050">
                          <a:effectLst/>
                        </a:rPr>
                        <a:t>Variable</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Definition</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Data type</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Potential Quality Issues</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extLst>
                  <a:ext uri="{0D108BD9-81ED-4DB2-BD59-A6C34878D82A}">
                    <a16:rowId xmlns:a16="http://schemas.microsoft.com/office/drawing/2014/main" val="2433546530"/>
                  </a:ext>
                </a:extLst>
              </a:tr>
              <a:tr h="114438">
                <a:tc>
                  <a:txBody>
                    <a:bodyPr/>
                    <a:lstStyle/>
                    <a:p>
                      <a:pPr marL="0" marR="0">
                        <a:spcBef>
                          <a:spcPts val="600"/>
                        </a:spcBef>
                        <a:spcAft>
                          <a:spcPts val="600"/>
                        </a:spcAft>
                      </a:pPr>
                      <a:r>
                        <a:rPr lang="en-US" sz="1050">
                          <a:effectLst/>
                        </a:rPr>
                        <a:t>Id</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Id of listing entry</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String</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N/A</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extLst>
                  <a:ext uri="{0D108BD9-81ED-4DB2-BD59-A6C34878D82A}">
                    <a16:rowId xmlns:a16="http://schemas.microsoft.com/office/drawing/2014/main" val="3016421171"/>
                  </a:ext>
                </a:extLst>
              </a:tr>
              <a:tr h="236787">
                <a:tc>
                  <a:txBody>
                    <a:bodyPr/>
                    <a:lstStyle/>
                    <a:p>
                      <a:pPr marL="0" marR="0">
                        <a:spcBef>
                          <a:spcPts val="600"/>
                        </a:spcBef>
                        <a:spcAft>
                          <a:spcPts val="600"/>
                        </a:spcAft>
                      </a:pPr>
                      <a:r>
                        <a:rPr lang="en-US" sz="1050" dirty="0">
                          <a:effectLst/>
                        </a:rPr>
                        <a:t>Name</a:t>
                      </a:r>
                      <a:endParaRPr lang="en-US" sz="105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Name of the listing</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String</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Blanks or special characters that need to be removed</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extLst>
                  <a:ext uri="{0D108BD9-81ED-4DB2-BD59-A6C34878D82A}">
                    <a16:rowId xmlns:a16="http://schemas.microsoft.com/office/drawing/2014/main" val="2098589873"/>
                  </a:ext>
                </a:extLst>
              </a:tr>
              <a:tr h="228878">
                <a:tc>
                  <a:txBody>
                    <a:bodyPr/>
                    <a:lstStyle/>
                    <a:p>
                      <a:pPr marL="0" marR="0">
                        <a:spcBef>
                          <a:spcPts val="600"/>
                        </a:spcBef>
                        <a:spcAft>
                          <a:spcPts val="600"/>
                        </a:spcAft>
                      </a:pPr>
                      <a:r>
                        <a:rPr lang="en-US" sz="1050">
                          <a:effectLst/>
                        </a:rPr>
                        <a:t>Host id</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Id of the host of the listing</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String</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N/A</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extLst>
                  <a:ext uri="{0D108BD9-81ED-4DB2-BD59-A6C34878D82A}">
                    <a16:rowId xmlns:a16="http://schemas.microsoft.com/office/drawing/2014/main" val="3615170021"/>
                  </a:ext>
                </a:extLst>
              </a:tr>
              <a:tr h="174245">
                <a:tc>
                  <a:txBody>
                    <a:bodyPr/>
                    <a:lstStyle/>
                    <a:p>
                      <a:pPr marL="0" marR="0">
                        <a:spcBef>
                          <a:spcPts val="600"/>
                        </a:spcBef>
                        <a:spcAft>
                          <a:spcPts val="600"/>
                        </a:spcAft>
                      </a:pPr>
                      <a:r>
                        <a:rPr lang="en-US" sz="1050">
                          <a:effectLst/>
                        </a:rPr>
                        <a:t>Neighborhood Group</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Group that the neighborhood belongs to</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String</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All blank</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extLst>
                  <a:ext uri="{0D108BD9-81ED-4DB2-BD59-A6C34878D82A}">
                    <a16:rowId xmlns:a16="http://schemas.microsoft.com/office/drawing/2014/main" val="582338752"/>
                  </a:ext>
                </a:extLst>
              </a:tr>
              <a:tr h="167148">
                <a:tc>
                  <a:txBody>
                    <a:bodyPr/>
                    <a:lstStyle/>
                    <a:p>
                      <a:pPr marL="0" marR="0">
                        <a:spcBef>
                          <a:spcPts val="600"/>
                        </a:spcBef>
                        <a:spcAft>
                          <a:spcPts val="600"/>
                        </a:spcAft>
                      </a:pPr>
                      <a:r>
                        <a:rPr lang="en-US" sz="1050" dirty="0">
                          <a:effectLst/>
                        </a:rPr>
                        <a:t>Neighborhood</a:t>
                      </a:r>
                      <a:endParaRPr lang="en-US" sz="105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Name of the city that the listing is in</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String</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N/A</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extLst>
                  <a:ext uri="{0D108BD9-81ED-4DB2-BD59-A6C34878D82A}">
                    <a16:rowId xmlns:a16="http://schemas.microsoft.com/office/drawing/2014/main" val="1465095978"/>
                  </a:ext>
                </a:extLst>
              </a:tr>
              <a:tr h="275303">
                <a:tc>
                  <a:txBody>
                    <a:bodyPr/>
                    <a:lstStyle/>
                    <a:p>
                      <a:pPr marL="0" marR="0">
                        <a:spcBef>
                          <a:spcPts val="600"/>
                        </a:spcBef>
                        <a:spcAft>
                          <a:spcPts val="600"/>
                        </a:spcAft>
                      </a:pPr>
                      <a:r>
                        <a:rPr lang="en-US" sz="1050">
                          <a:effectLst/>
                        </a:rPr>
                        <a:t>Latitude</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Latitude of the listing</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String</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N/A as this appears to be something that was retrieved systemically rather than user input</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extLst>
                  <a:ext uri="{0D108BD9-81ED-4DB2-BD59-A6C34878D82A}">
                    <a16:rowId xmlns:a16="http://schemas.microsoft.com/office/drawing/2014/main" val="3598331204"/>
                  </a:ext>
                </a:extLst>
              </a:tr>
              <a:tr h="167149">
                <a:tc>
                  <a:txBody>
                    <a:bodyPr/>
                    <a:lstStyle/>
                    <a:p>
                      <a:pPr marL="0" marR="0">
                        <a:spcBef>
                          <a:spcPts val="600"/>
                        </a:spcBef>
                        <a:spcAft>
                          <a:spcPts val="600"/>
                        </a:spcAft>
                      </a:pPr>
                      <a:r>
                        <a:rPr lang="en-US" sz="1050">
                          <a:effectLst/>
                        </a:rPr>
                        <a:t>Longitutde</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Longitude of the listing</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String</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N/A</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extLst>
                  <a:ext uri="{0D108BD9-81ED-4DB2-BD59-A6C34878D82A}">
                    <a16:rowId xmlns:a16="http://schemas.microsoft.com/office/drawing/2014/main" val="3246089030"/>
                  </a:ext>
                </a:extLst>
              </a:tr>
              <a:tr h="167148">
                <a:tc>
                  <a:txBody>
                    <a:bodyPr/>
                    <a:lstStyle/>
                    <a:p>
                      <a:pPr marL="0" marR="0">
                        <a:spcBef>
                          <a:spcPts val="600"/>
                        </a:spcBef>
                        <a:spcAft>
                          <a:spcPts val="600"/>
                        </a:spcAft>
                      </a:pPr>
                      <a:r>
                        <a:rPr lang="en-US" sz="1050">
                          <a:effectLst/>
                        </a:rPr>
                        <a:t>Room Type</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Pick list value of what type of listing it is</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String</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N/A</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extLst>
                  <a:ext uri="{0D108BD9-81ED-4DB2-BD59-A6C34878D82A}">
                    <a16:rowId xmlns:a16="http://schemas.microsoft.com/office/drawing/2014/main" val="1163407893"/>
                  </a:ext>
                </a:extLst>
              </a:tr>
              <a:tr h="167149">
                <a:tc>
                  <a:txBody>
                    <a:bodyPr/>
                    <a:lstStyle/>
                    <a:p>
                      <a:pPr marL="0" marR="0">
                        <a:spcBef>
                          <a:spcPts val="600"/>
                        </a:spcBef>
                        <a:spcAft>
                          <a:spcPts val="600"/>
                        </a:spcAft>
                      </a:pPr>
                      <a:r>
                        <a:rPr lang="en-US" sz="1050">
                          <a:effectLst/>
                        </a:rPr>
                        <a:t>Price</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Price of the room on average</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Numerical</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N/A no special characters</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extLst>
                  <a:ext uri="{0D108BD9-81ED-4DB2-BD59-A6C34878D82A}">
                    <a16:rowId xmlns:a16="http://schemas.microsoft.com/office/drawing/2014/main" val="3563372943"/>
                  </a:ext>
                </a:extLst>
              </a:tr>
              <a:tr h="265470">
                <a:tc>
                  <a:txBody>
                    <a:bodyPr/>
                    <a:lstStyle/>
                    <a:p>
                      <a:pPr marL="0" marR="0">
                        <a:spcBef>
                          <a:spcPts val="600"/>
                        </a:spcBef>
                        <a:spcAft>
                          <a:spcPts val="600"/>
                        </a:spcAft>
                      </a:pPr>
                      <a:r>
                        <a:rPr lang="en-US" sz="1050">
                          <a:effectLst/>
                        </a:rPr>
                        <a:t>Minimum Stay</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Minimum number of nights that a guest can book for</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Numerical</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N/A</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extLst>
                  <a:ext uri="{0D108BD9-81ED-4DB2-BD59-A6C34878D82A}">
                    <a16:rowId xmlns:a16="http://schemas.microsoft.com/office/drawing/2014/main" val="769935095"/>
                  </a:ext>
                </a:extLst>
              </a:tr>
              <a:tr h="314633">
                <a:tc>
                  <a:txBody>
                    <a:bodyPr/>
                    <a:lstStyle/>
                    <a:p>
                      <a:pPr marL="0" marR="0">
                        <a:spcBef>
                          <a:spcPts val="600"/>
                        </a:spcBef>
                        <a:spcAft>
                          <a:spcPts val="600"/>
                        </a:spcAft>
                      </a:pPr>
                      <a:r>
                        <a:rPr lang="en-US" sz="1050">
                          <a:effectLst/>
                        </a:rPr>
                        <a:t>Number of Reviews</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Aggregation of number of reviews for the listing lifetime</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Numerical</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N/A</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extLst>
                  <a:ext uri="{0D108BD9-81ED-4DB2-BD59-A6C34878D82A}">
                    <a16:rowId xmlns:a16="http://schemas.microsoft.com/office/drawing/2014/main" val="2141796793"/>
                  </a:ext>
                </a:extLst>
              </a:tr>
              <a:tr h="343316">
                <a:tc>
                  <a:txBody>
                    <a:bodyPr/>
                    <a:lstStyle/>
                    <a:p>
                      <a:pPr marL="0" marR="0">
                        <a:spcBef>
                          <a:spcPts val="600"/>
                        </a:spcBef>
                        <a:spcAft>
                          <a:spcPts val="600"/>
                        </a:spcAft>
                      </a:pPr>
                      <a:r>
                        <a:rPr lang="en-US" sz="1050">
                          <a:effectLst/>
                        </a:rPr>
                        <a:t>Last Review</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Date of the last time the listing was reviewed</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Date</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N/A if it has never been reviewed, can input a 0</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extLst>
                  <a:ext uri="{0D108BD9-81ED-4DB2-BD59-A6C34878D82A}">
                    <a16:rowId xmlns:a16="http://schemas.microsoft.com/office/drawing/2014/main" val="144518647"/>
                  </a:ext>
                </a:extLst>
              </a:tr>
              <a:tr h="572194">
                <a:tc>
                  <a:txBody>
                    <a:bodyPr/>
                    <a:lstStyle/>
                    <a:p>
                      <a:pPr marL="0" marR="0">
                        <a:spcBef>
                          <a:spcPts val="600"/>
                        </a:spcBef>
                        <a:spcAft>
                          <a:spcPts val="600"/>
                        </a:spcAft>
                      </a:pPr>
                      <a:r>
                        <a:rPr lang="en-US" sz="1050">
                          <a:effectLst/>
                        </a:rPr>
                        <a:t>Reviews per Month</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Breakdown of number of reviews per month over the lifetime of the listing</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Numerical with decimals</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N.A</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extLst>
                  <a:ext uri="{0D108BD9-81ED-4DB2-BD59-A6C34878D82A}">
                    <a16:rowId xmlns:a16="http://schemas.microsoft.com/office/drawing/2014/main" val="3138045650"/>
                  </a:ext>
                </a:extLst>
              </a:tr>
              <a:tr h="228878">
                <a:tc>
                  <a:txBody>
                    <a:bodyPr/>
                    <a:lstStyle/>
                    <a:p>
                      <a:pPr marL="0" marR="0">
                        <a:spcBef>
                          <a:spcPts val="600"/>
                        </a:spcBef>
                        <a:spcAft>
                          <a:spcPts val="600"/>
                        </a:spcAft>
                      </a:pPr>
                      <a:r>
                        <a:rPr lang="en-US" sz="1050">
                          <a:effectLst/>
                        </a:rPr>
                        <a:t>Calculated Host Listings Count</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Count of all listings by a host</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Numerical</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N/A</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extLst>
                  <a:ext uri="{0D108BD9-81ED-4DB2-BD59-A6C34878D82A}">
                    <a16:rowId xmlns:a16="http://schemas.microsoft.com/office/drawing/2014/main" val="3532086476"/>
                  </a:ext>
                </a:extLst>
              </a:tr>
              <a:tr h="343316">
                <a:tc>
                  <a:txBody>
                    <a:bodyPr/>
                    <a:lstStyle/>
                    <a:p>
                      <a:pPr marL="0" marR="0">
                        <a:spcBef>
                          <a:spcPts val="600"/>
                        </a:spcBef>
                        <a:spcAft>
                          <a:spcPts val="600"/>
                        </a:spcAft>
                      </a:pPr>
                      <a:r>
                        <a:rPr lang="en-US" sz="1050">
                          <a:effectLst/>
                        </a:rPr>
                        <a:t>Availability 365</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Number of days the listing was available over the yar</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Numerical</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N/A</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extLst>
                  <a:ext uri="{0D108BD9-81ED-4DB2-BD59-A6C34878D82A}">
                    <a16:rowId xmlns:a16="http://schemas.microsoft.com/office/drawing/2014/main" val="837894413"/>
                  </a:ext>
                </a:extLst>
              </a:tr>
              <a:tr h="228878">
                <a:tc>
                  <a:txBody>
                    <a:bodyPr/>
                    <a:lstStyle/>
                    <a:p>
                      <a:pPr marL="0" marR="0">
                        <a:spcBef>
                          <a:spcPts val="600"/>
                        </a:spcBef>
                        <a:spcAft>
                          <a:spcPts val="600"/>
                        </a:spcAft>
                      </a:pPr>
                      <a:r>
                        <a:rPr lang="en-US" sz="1050">
                          <a:effectLst/>
                        </a:rPr>
                        <a:t>Number of reviews last month</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As the title states</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Numerical </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N/A</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extLst>
                  <a:ext uri="{0D108BD9-81ED-4DB2-BD59-A6C34878D82A}">
                    <a16:rowId xmlns:a16="http://schemas.microsoft.com/office/drawing/2014/main" val="3697409872"/>
                  </a:ext>
                </a:extLst>
              </a:tr>
              <a:tr h="572194">
                <a:tc>
                  <a:txBody>
                    <a:bodyPr/>
                    <a:lstStyle/>
                    <a:p>
                      <a:pPr marL="0" marR="0">
                        <a:spcBef>
                          <a:spcPts val="600"/>
                        </a:spcBef>
                        <a:spcAft>
                          <a:spcPts val="600"/>
                        </a:spcAft>
                      </a:pPr>
                      <a:r>
                        <a:rPr lang="en-US" sz="1050">
                          <a:effectLst/>
                        </a:rPr>
                        <a:t>License</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Indicator whether the host has a license or not for their listing</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a:effectLst/>
                        </a:rPr>
                        <a:t>String</a:t>
                      </a:r>
                      <a:endParaRPr lang="en-US" sz="105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tc>
                  <a:txBody>
                    <a:bodyPr/>
                    <a:lstStyle/>
                    <a:p>
                      <a:pPr marL="0" marR="0">
                        <a:spcBef>
                          <a:spcPts val="600"/>
                        </a:spcBef>
                        <a:spcAft>
                          <a:spcPts val="600"/>
                        </a:spcAft>
                      </a:pPr>
                      <a:r>
                        <a:rPr lang="en-US" sz="1050" dirty="0">
                          <a:effectLst/>
                        </a:rPr>
                        <a:t>Different formats so need to transform to make easier for analysis if we want to use this column</a:t>
                      </a:r>
                      <a:endParaRPr lang="en-US" sz="105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0275" marR="40275" marT="0" marB="0"/>
                </a:tc>
                <a:extLst>
                  <a:ext uri="{0D108BD9-81ED-4DB2-BD59-A6C34878D82A}">
                    <a16:rowId xmlns:a16="http://schemas.microsoft.com/office/drawing/2014/main" val="3792146878"/>
                  </a:ext>
                </a:extLst>
              </a:tr>
            </a:tbl>
          </a:graphicData>
        </a:graphic>
      </p:graphicFrame>
    </p:spTree>
    <p:extLst>
      <p:ext uri="{BB962C8B-B14F-4D97-AF65-F5344CB8AC3E}">
        <p14:creationId xmlns:p14="http://schemas.microsoft.com/office/powerpoint/2010/main" val="4210290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81664F-AF12-5F4A-F8B7-239F3B5A0BAA}"/>
              </a:ext>
            </a:extLst>
          </p:cNvPr>
          <p:cNvSpPr>
            <a:spLocks noGrp="1"/>
          </p:cNvSpPr>
          <p:nvPr>
            <p:ph type="title"/>
          </p:nvPr>
        </p:nvSpPr>
        <p:spPr>
          <a:xfrm>
            <a:off x="630936" y="640823"/>
            <a:ext cx="3419856" cy="5583148"/>
          </a:xfrm>
        </p:spPr>
        <p:txBody>
          <a:bodyPr anchor="ctr">
            <a:normAutofit/>
          </a:bodyPr>
          <a:lstStyle/>
          <a:p>
            <a:r>
              <a:rPr lang="en-US" sz="5400"/>
              <a:t>Dataset: Reviews</a:t>
            </a:r>
          </a:p>
        </p:txBody>
      </p:sp>
      <p:sp>
        <p:nvSpPr>
          <p:cNvPr id="22"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5">
            <a:extLst>
              <a:ext uri="{FF2B5EF4-FFF2-40B4-BE49-F238E27FC236}">
                <a16:creationId xmlns:a16="http://schemas.microsoft.com/office/drawing/2014/main" id="{83CBEDE9-AE78-C367-0A22-18E61D275F9A}"/>
              </a:ext>
            </a:extLst>
          </p:cNvPr>
          <p:cNvGraphicFramePr>
            <a:graphicFrameLocks/>
          </p:cNvGraphicFramePr>
          <p:nvPr>
            <p:extLst>
              <p:ext uri="{D42A27DB-BD31-4B8C-83A1-F6EECF244321}">
                <p14:modId xmlns:p14="http://schemas.microsoft.com/office/powerpoint/2010/main" val="3906975401"/>
              </p:ext>
            </p:extLst>
          </p:nvPr>
        </p:nvGraphicFramePr>
        <p:xfrm>
          <a:off x="4556758" y="1930156"/>
          <a:ext cx="6894579" cy="2991940"/>
        </p:xfrm>
        <a:graphic>
          <a:graphicData uri="http://schemas.openxmlformats.org/drawingml/2006/table">
            <a:tbl>
              <a:tblPr firstRow="1" firstCol="1" bandRow="1">
                <a:noFill/>
                <a:tableStyleId>{5C22544A-7EE6-4342-B048-85BDC9FD1C3A}</a:tableStyleId>
              </a:tblPr>
              <a:tblGrid>
                <a:gridCol w="1811954">
                  <a:extLst>
                    <a:ext uri="{9D8B030D-6E8A-4147-A177-3AD203B41FA5}">
                      <a16:colId xmlns:a16="http://schemas.microsoft.com/office/drawing/2014/main" val="663317754"/>
                    </a:ext>
                  </a:extLst>
                </a:gridCol>
                <a:gridCol w="1726330">
                  <a:extLst>
                    <a:ext uri="{9D8B030D-6E8A-4147-A177-3AD203B41FA5}">
                      <a16:colId xmlns:a16="http://schemas.microsoft.com/office/drawing/2014/main" val="555199848"/>
                    </a:ext>
                  </a:extLst>
                </a:gridCol>
                <a:gridCol w="1652305">
                  <a:extLst>
                    <a:ext uri="{9D8B030D-6E8A-4147-A177-3AD203B41FA5}">
                      <a16:colId xmlns:a16="http://schemas.microsoft.com/office/drawing/2014/main" val="2470989039"/>
                    </a:ext>
                  </a:extLst>
                </a:gridCol>
                <a:gridCol w="1703990">
                  <a:extLst>
                    <a:ext uri="{9D8B030D-6E8A-4147-A177-3AD203B41FA5}">
                      <a16:colId xmlns:a16="http://schemas.microsoft.com/office/drawing/2014/main" val="1522181318"/>
                    </a:ext>
                  </a:extLst>
                </a:gridCol>
              </a:tblGrid>
              <a:tr h="313259">
                <a:tc>
                  <a:txBody>
                    <a:bodyPr/>
                    <a:lstStyle/>
                    <a:p>
                      <a:pPr marL="0" marR="0" algn="r">
                        <a:spcBef>
                          <a:spcPts val="600"/>
                        </a:spcBef>
                        <a:spcAft>
                          <a:spcPts val="600"/>
                        </a:spcAft>
                      </a:pPr>
                      <a:r>
                        <a:rPr lang="en-US" sz="1000" b="1">
                          <a:solidFill>
                            <a:schemeClr val="tx1">
                              <a:lumMod val="75000"/>
                              <a:lumOff val="25000"/>
                            </a:schemeClr>
                          </a:solidFill>
                          <a:effectLst/>
                        </a:rPr>
                        <a:t>Variable</a:t>
                      </a:r>
                      <a:endParaRPr lang="en-US" sz="1000" b="1">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127861" marR="191791" marT="63930" marB="63930">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marR="0">
                        <a:spcBef>
                          <a:spcPts val="600"/>
                        </a:spcBef>
                        <a:spcAft>
                          <a:spcPts val="600"/>
                        </a:spcAft>
                      </a:pPr>
                      <a:r>
                        <a:rPr lang="en-US" sz="1000" b="1">
                          <a:solidFill>
                            <a:schemeClr val="tx1">
                              <a:lumMod val="75000"/>
                              <a:lumOff val="25000"/>
                            </a:schemeClr>
                          </a:solidFill>
                          <a:effectLst/>
                        </a:rPr>
                        <a:t>Definition</a:t>
                      </a:r>
                      <a:endParaRPr lang="en-US" sz="1000" b="1">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127861" marR="47948" marT="63930" marB="63930">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marR="0">
                        <a:spcBef>
                          <a:spcPts val="600"/>
                        </a:spcBef>
                        <a:spcAft>
                          <a:spcPts val="600"/>
                        </a:spcAft>
                      </a:pPr>
                      <a:r>
                        <a:rPr lang="en-US" sz="1000" b="1">
                          <a:solidFill>
                            <a:schemeClr val="tx1">
                              <a:lumMod val="75000"/>
                              <a:lumOff val="25000"/>
                            </a:schemeClr>
                          </a:solidFill>
                          <a:effectLst/>
                        </a:rPr>
                        <a:t>Data type</a:t>
                      </a:r>
                      <a:endParaRPr lang="en-US" sz="1000" b="1">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127861" marR="47948" marT="63930" marB="63930">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marR="0">
                        <a:spcBef>
                          <a:spcPts val="600"/>
                        </a:spcBef>
                        <a:spcAft>
                          <a:spcPts val="600"/>
                        </a:spcAft>
                      </a:pPr>
                      <a:r>
                        <a:rPr lang="en-US" sz="1000" b="1">
                          <a:solidFill>
                            <a:schemeClr val="tx1">
                              <a:lumMod val="75000"/>
                              <a:lumOff val="25000"/>
                            </a:schemeClr>
                          </a:solidFill>
                          <a:effectLst/>
                        </a:rPr>
                        <a:t>Potential Quality Issues</a:t>
                      </a:r>
                      <a:endParaRPr lang="en-US" sz="1000" b="1">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127861" marR="47948" marT="63930" marB="63930">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3700054740"/>
                  </a:ext>
                </a:extLst>
              </a:tr>
              <a:tr h="473084">
                <a:tc>
                  <a:txBody>
                    <a:bodyPr/>
                    <a:lstStyle/>
                    <a:p>
                      <a:pPr marL="0" marR="0" algn="r">
                        <a:spcBef>
                          <a:spcPts val="600"/>
                        </a:spcBef>
                        <a:spcAft>
                          <a:spcPts val="600"/>
                        </a:spcAft>
                      </a:pPr>
                      <a:r>
                        <a:rPr lang="en-US" sz="1000" b="1">
                          <a:solidFill>
                            <a:schemeClr val="tx1">
                              <a:lumMod val="75000"/>
                              <a:lumOff val="25000"/>
                            </a:schemeClr>
                          </a:solidFill>
                          <a:effectLst/>
                        </a:rPr>
                        <a:t>Listing ID</a:t>
                      </a:r>
                      <a:endParaRPr lang="en-US" sz="1000" b="1">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127861" marR="191791" marT="63930" marB="63930">
                    <a:lnL w="12700" cmpd="sng">
                      <a:noFill/>
                      <a:prstDash val="solid"/>
                    </a:lnL>
                    <a:lnR w="9525" cap="flat" cmpd="sng" algn="ctr">
                      <a:solidFill>
                        <a:srgbClr val="D8DCDC"/>
                      </a:solidFill>
                      <a:prstDash val="solid"/>
                    </a:lnR>
                    <a:lnT w="9525" cap="flat" cmpd="sng" algn="ctr">
                      <a:solidFill>
                        <a:srgbClr val="D8DCDC"/>
                      </a:solidFill>
                      <a:prstDash val="solid"/>
                    </a:lnT>
                    <a:lnB w="12700" cmpd="sng">
                      <a:noFill/>
                      <a:prstDash val="solid"/>
                    </a:lnB>
                    <a:noFill/>
                  </a:tcPr>
                </a:tc>
                <a:tc>
                  <a:txBody>
                    <a:bodyPr/>
                    <a:lstStyle/>
                    <a:p>
                      <a:pPr marL="0" marR="0">
                        <a:spcBef>
                          <a:spcPts val="600"/>
                        </a:spcBef>
                        <a:spcAft>
                          <a:spcPts val="600"/>
                        </a:spcAft>
                      </a:pPr>
                      <a:r>
                        <a:rPr lang="en-US" sz="1000">
                          <a:solidFill>
                            <a:schemeClr val="tx1">
                              <a:lumMod val="75000"/>
                              <a:lumOff val="25000"/>
                            </a:schemeClr>
                          </a:solidFill>
                          <a:effectLst/>
                        </a:rPr>
                        <a:t>Id of the corresponding listing</a:t>
                      </a:r>
                      <a:endParaRPr lang="en-US" sz="1000">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127861" marR="47948" marT="63930" marB="6393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spcBef>
                          <a:spcPts val="600"/>
                        </a:spcBef>
                        <a:spcAft>
                          <a:spcPts val="600"/>
                        </a:spcAft>
                      </a:pPr>
                      <a:r>
                        <a:rPr lang="en-US" sz="1000">
                          <a:solidFill>
                            <a:schemeClr val="tx1">
                              <a:lumMod val="75000"/>
                              <a:lumOff val="25000"/>
                            </a:schemeClr>
                          </a:solidFill>
                          <a:effectLst/>
                        </a:rPr>
                        <a:t>String</a:t>
                      </a:r>
                      <a:endParaRPr lang="en-US" sz="1000">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127861" marR="47948" marT="63930" marB="6393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spcBef>
                          <a:spcPts val="600"/>
                        </a:spcBef>
                        <a:spcAft>
                          <a:spcPts val="600"/>
                        </a:spcAft>
                      </a:pPr>
                      <a:r>
                        <a:rPr lang="en-US" sz="1000">
                          <a:solidFill>
                            <a:schemeClr val="tx1">
                              <a:lumMod val="75000"/>
                              <a:lumOff val="25000"/>
                            </a:schemeClr>
                          </a:solidFill>
                          <a:effectLst/>
                        </a:rPr>
                        <a:t>N/A</a:t>
                      </a:r>
                      <a:endParaRPr lang="en-US" sz="1000">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127861" marR="47948" marT="63930" marB="6393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607366065"/>
                  </a:ext>
                </a:extLst>
              </a:tr>
              <a:tr h="313259">
                <a:tc>
                  <a:txBody>
                    <a:bodyPr/>
                    <a:lstStyle/>
                    <a:p>
                      <a:pPr marL="0" marR="0" algn="r">
                        <a:spcBef>
                          <a:spcPts val="600"/>
                        </a:spcBef>
                        <a:spcAft>
                          <a:spcPts val="600"/>
                        </a:spcAft>
                      </a:pPr>
                      <a:r>
                        <a:rPr lang="en-US" sz="1000" b="1">
                          <a:solidFill>
                            <a:schemeClr val="tx1">
                              <a:lumMod val="75000"/>
                              <a:lumOff val="25000"/>
                            </a:schemeClr>
                          </a:solidFill>
                          <a:effectLst/>
                        </a:rPr>
                        <a:t>ID</a:t>
                      </a:r>
                      <a:endParaRPr lang="en-US" sz="1000" b="1">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127861" marR="191791" marT="63930" marB="63930">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marL="0" marR="0">
                        <a:spcBef>
                          <a:spcPts val="600"/>
                        </a:spcBef>
                        <a:spcAft>
                          <a:spcPts val="600"/>
                        </a:spcAft>
                      </a:pPr>
                      <a:r>
                        <a:rPr lang="en-US" sz="1000">
                          <a:solidFill>
                            <a:schemeClr val="tx1">
                              <a:lumMod val="75000"/>
                              <a:lumOff val="25000"/>
                            </a:schemeClr>
                          </a:solidFill>
                          <a:effectLst/>
                        </a:rPr>
                        <a:t>Id of the review</a:t>
                      </a:r>
                      <a:endParaRPr lang="en-US" sz="1000">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127861" marR="47948" marT="63930" marB="63930">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spcBef>
                          <a:spcPts val="600"/>
                        </a:spcBef>
                        <a:spcAft>
                          <a:spcPts val="600"/>
                        </a:spcAft>
                      </a:pPr>
                      <a:r>
                        <a:rPr lang="en-US" sz="1000">
                          <a:solidFill>
                            <a:schemeClr val="tx1">
                              <a:lumMod val="75000"/>
                              <a:lumOff val="25000"/>
                            </a:schemeClr>
                          </a:solidFill>
                          <a:effectLst/>
                        </a:rPr>
                        <a:t>String</a:t>
                      </a:r>
                      <a:endParaRPr lang="en-US" sz="1000">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127861" marR="47948" marT="63930" marB="63930">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spcBef>
                          <a:spcPts val="600"/>
                        </a:spcBef>
                        <a:spcAft>
                          <a:spcPts val="600"/>
                        </a:spcAft>
                      </a:pPr>
                      <a:r>
                        <a:rPr lang="en-US" sz="1000">
                          <a:solidFill>
                            <a:schemeClr val="tx1">
                              <a:lumMod val="75000"/>
                              <a:lumOff val="25000"/>
                            </a:schemeClr>
                          </a:solidFill>
                          <a:effectLst/>
                        </a:rPr>
                        <a:t>N/A</a:t>
                      </a:r>
                      <a:endParaRPr lang="en-US" sz="1000">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127861" marR="47948" marT="63930" marB="63930">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87044297"/>
                  </a:ext>
                </a:extLst>
              </a:tr>
              <a:tr h="313259">
                <a:tc>
                  <a:txBody>
                    <a:bodyPr/>
                    <a:lstStyle/>
                    <a:p>
                      <a:pPr marL="0" marR="0" algn="r">
                        <a:spcBef>
                          <a:spcPts val="600"/>
                        </a:spcBef>
                        <a:spcAft>
                          <a:spcPts val="600"/>
                        </a:spcAft>
                      </a:pPr>
                      <a:r>
                        <a:rPr lang="en-US" sz="1000" b="1">
                          <a:solidFill>
                            <a:schemeClr val="tx1">
                              <a:lumMod val="75000"/>
                              <a:lumOff val="25000"/>
                            </a:schemeClr>
                          </a:solidFill>
                          <a:effectLst/>
                        </a:rPr>
                        <a:t>Date</a:t>
                      </a:r>
                      <a:endParaRPr lang="en-US" sz="1000" b="1">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127861" marR="191791" marT="63930" marB="63930">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marL="0" marR="0">
                        <a:spcBef>
                          <a:spcPts val="600"/>
                        </a:spcBef>
                        <a:spcAft>
                          <a:spcPts val="600"/>
                        </a:spcAft>
                      </a:pPr>
                      <a:r>
                        <a:rPr lang="en-US" sz="1000">
                          <a:solidFill>
                            <a:schemeClr val="tx1">
                              <a:lumMod val="75000"/>
                              <a:lumOff val="25000"/>
                            </a:schemeClr>
                          </a:solidFill>
                          <a:effectLst/>
                        </a:rPr>
                        <a:t>Date of the review</a:t>
                      </a:r>
                      <a:endParaRPr lang="en-US" sz="1000">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127861" marR="47948" marT="63930" marB="6393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spcBef>
                          <a:spcPts val="600"/>
                        </a:spcBef>
                        <a:spcAft>
                          <a:spcPts val="600"/>
                        </a:spcAft>
                      </a:pPr>
                      <a:r>
                        <a:rPr lang="en-US" sz="1000">
                          <a:solidFill>
                            <a:schemeClr val="tx1">
                              <a:lumMod val="75000"/>
                              <a:lumOff val="25000"/>
                            </a:schemeClr>
                          </a:solidFill>
                          <a:effectLst/>
                        </a:rPr>
                        <a:t>Date</a:t>
                      </a:r>
                      <a:endParaRPr lang="en-US" sz="1000">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127861" marR="47948" marT="63930" marB="6393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spcBef>
                          <a:spcPts val="600"/>
                        </a:spcBef>
                        <a:spcAft>
                          <a:spcPts val="600"/>
                        </a:spcAft>
                      </a:pPr>
                      <a:r>
                        <a:rPr lang="en-US" sz="1000">
                          <a:solidFill>
                            <a:schemeClr val="tx1">
                              <a:lumMod val="75000"/>
                              <a:lumOff val="25000"/>
                            </a:schemeClr>
                          </a:solidFill>
                          <a:effectLst/>
                        </a:rPr>
                        <a:t>N/A</a:t>
                      </a:r>
                      <a:endParaRPr lang="en-US" sz="1000">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127861" marR="47948" marT="63930" marB="6393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412362763"/>
                  </a:ext>
                </a:extLst>
              </a:tr>
              <a:tr h="473084">
                <a:tc>
                  <a:txBody>
                    <a:bodyPr/>
                    <a:lstStyle/>
                    <a:p>
                      <a:pPr marL="0" marR="0" algn="r">
                        <a:spcBef>
                          <a:spcPts val="600"/>
                        </a:spcBef>
                        <a:spcAft>
                          <a:spcPts val="600"/>
                        </a:spcAft>
                      </a:pPr>
                      <a:r>
                        <a:rPr lang="en-US" sz="1000" b="1">
                          <a:solidFill>
                            <a:schemeClr val="tx1">
                              <a:lumMod val="75000"/>
                              <a:lumOff val="25000"/>
                            </a:schemeClr>
                          </a:solidFill>
                          <a:effectLst/>
                        </a:rPr>
                        <a:t>Reviewer ID</a:t>
                      </a:r>
                      <a:endParaRPr lang="en-US" sz="1000" b="1">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127861" marR="191791" marT="63930" marB="63930">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marL="0" marR="0">
                        <a:spcBef>
                          <a:spcPts val="600"/>
                        </a:spcBef>
                        <a:spcAft>
                          <a:spcPts val="600"/>
                        </a:spcAft>
                      </a:pPr>
                      <a:r>
                        <a:rPr lang="en-US" sz="1000">
                          <a:solidFill>
                            <a:schemeClr val="tx1">
                              <a:lumMod val="75000"/>
                              <a:lumOff val="25000"/>
                            </a:schemeClr>
                          </a:solidFill>
                          <a:effectLst/>
                        </a:rPr>
                        <a:t>Id of the user who put the review</a:t>
                      </a:r>
                      <a:endParaRPr lang="en-US" sz="1000">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127861" marR="47948" marT="63930" marB="63930">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spcBef>
                          <a:spcPts val="600"/>
                        </a:spcBef>
                        <a:spcAft>
                          <a:spcPts val="600"/>
                        </a:spcAft>
                      </a:pPr>
                      <a:r>
                        <a:rPr lang="en-US" sz="1000" dirty="0">
                          <a:solidFill>
                            <a:schemeClr val="tx1">
                              <a:lumMod val="75000"/>
                              <a:lumOff val="25000"/>
                            </a:schemeClr>
                          </a:solidFill>
                          <a:effectLst/>
                        </a:rPr>
                        <a:t>String</a:t>
                      </a:r>
                      <a:endParaRPr lang="en-US" sz="1000" dirty="0">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127861" marR="47948" marT="63930" marB="63930">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spcBef>
                          <a:spcPts val="600"/>
                        </a:spcBef>
                        <a:spcAft>
                          <a:spcPts val="600"/>
                        </a:spcAft>
                      </a:pPr>
                      <a:r>
                        <a:rPr lang="en-US" sz="1000">
                          <a:solidFill>
                            <a:schemeClr val="tx1">
                              <a:lumMod val="75000"/>
                              <a:lumOff val="25000"/>
                            </a:schemeClr>
                          </a:solidFill>
                          <a:effectLst/>
                        </a:rPr>
                        <a:t>N/A</a:t>
                      </a:r>
                      <a:endParaRPr lang="en-US" sz="1000">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127861" marR="47948" marT="63930" marB="63930">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613119453"/>
                  </a:ext>
                </a:extLst>
              </a:tr>
              <a:tr h="313259">
                <a:tc>
                  <a:txBody>
                    <a:bodyPr/>
                    <a:lstStyle/>
                    <a:p>
                      <a:pPr marL="0" marR="0" algn="r">
                        <a:spcBef>
                          <a:spcPts val="600"/>
                        </a:spcBef>
                        <a:spcAft>
                          <a:spcPts val="600"/>
                        </a:spcAft>
                      </a:pPr>
                      <a:r>
                        <a:rPr lang="en-US" sz="1000" b="1">
                          <a:solidFill>
                            <a:schemeClr val="tx1">
                              <a:lumMod val="75000"/>
                              <a:lumOff val="25000"/>
                            </a:schemeClr>
                          </a:solidFill>
                          <a:effectLst/>
                        </a:rPr>
                        <a:t>Reviewer Name</a:t>
                      </a:r>
                      <a:endParaRPr lang="en-US" sz="1000" b="1">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127861" marR="191791" marT="63930" marB="63930">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marL="0" marR="0">
                        <a:spcBef>
                          <a:spcPts val="600"/>
                        </a:spcBef>
                        <a:spcAft>
                          <a:spcPts val="600"/>
                        </a:spcAft>
                      </a:pPr>
                      <a:r>
                        <a:rPr lang="en-US" sz="1000">
                          <a:solidFill>
                            <a:schemeClr val="tx1">
                              <a:lumMod val="75000"/>
                              <a:lumOff val="25000"/>
                            </a:schemeClr>
                          </a:solidFill>
                          <a:effectLst/>
                        </a:rPr>
                        <a:t>Name of the reviewer</a:t>
                      </a:r>
                      <a:endParaRPr lang="en-US" sz="1000">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127861" marR="47948" marT="63930" marB="6393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spcBef>
                          <a:spcPts val="600"/>
                        </a:spcBef>
                        <a:spcAft>
                          <a:spcPts val="600"/>
                        </a:spcAft>
                      </a:pPr>
                      <a:r>
                        <a:rPr lang="en-US" sz="1000">
                          <a:solidFill>
                            <a:schemeClr val="tx1">
                              <a:lumMod val="75000"/>
                              <a:lumOff val="25000"/>
                            </a:schemeClr>
                          </a:solidFill>
                          <a:effectLst/>
                        </a:rPr>
                        <a:t>String</a:t>
                      </a:r>
                      <a:endParaRPr lang="en-US" sz="1000">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127861" marR="47948" marT="63930" marB="6393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spcBef>
                          <a:spcPts val="600"/>
                        </a:spcBef>
                        <a:spcAft>
                          <a:spcPts val="600"/>
                        </a:spcAft>
                      </a:pPr>
                      <a:r>
                        <a:rPr lang="en-US" sz="1000">
                          <a:solidFill>
                            <a:schemeClr val="tx1">
                              <a:lumMod val="75000"/>
                              <a:lumOff val="25000"/>
                            </a:schemeClr>
                          </a:solidFill>
                          <a:effectLst/>
                        </a:rPr>
                        <a:t>Special characters </a:t>
                      </a:r>
                      <a:endParaRPr lang="en-US" sz="1000">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127861" marR="47948" marT="63930" marB="6393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37502406"/>
                  </a:ext>
                </a:extLst>
              </a:tr>
              <a:tr h="792736">
                <a:tc>
                  <a:txBody>
                    <a:bodyPr/>
                    <a:lstStyle/>
                    <a:p>
                      <a:pPr marL="0" marR="0" algn="r">
                        <a:spcBef>
                          <a:spcPts val="600"/>
                        </a:spcBef>
                        <a:spcAft>
                          <a:spcPts val="600"/>
                        </a:spcAft>
                      </a:pPr>
                      <a:r>
                        <a:rPr lang="en-US" sz="1000" b="1">
                          <a:solidFill>
                            <a:schemeClr val="tx1">
                              <a:lumMod val="75000"/>
                              <a:lumOff val="25000"/>
                            </a:schemeClr>
                          </a:solidFill>
                          <a:effectLst/>
                        </a:rPr>
                        <a:t>Comments</a:t>
                      </a:r>
                      <a:endParaRPr lang="en-US" sz="1000" b="1">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127861" marR="191791" marT="63930" marB="63930">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marL="0" marR="0">
                        <a:spcBef>
                          <a:spcPts val="600"/>
                        </a:spcBef>
                        <a:spcAft>
                          <a:spcPts val="600"/>
                        </a:spcAft>
                      </a:pPr>
                      <a:r>
                        <a:rPr lang="en-US" sz="1000">
                          <a:solidFill>
                            <a:schemeClr val="tx1">
                              <a:lumMod val="75000"/>
                              <a:lumOff val="25000"/>
                            </a:schemeClr>
                          </a:solidFill>
                          <a:effectLst/>
                        </a:rPr>
                        <a:t>Contents of the review</a:t>
                      </a:r>
                      <a:endParaRPr lang="en-US" sz="1000">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127861" marR="47948" marT="63930" marB="63930">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marL="0" marR="0">
                        <a:spcBef>
                          <a:spcPts val="600"/>
                        </a:spcBef>
                        <a:spcAft>
                          <a:spcPts val="600"/>
                        </a:spcAft>
                      </a:pPr>
                      <a:r>
                        <a:rPr lang="en-US" sz="1000">
                          <a:solidFill>
                            <a:schemeClr val="tx1">
                              <a:lumMod val="75000"/>
                              <a:lumOff val="25000"/>
                            </a:schemeClr>
                          </a:solidFill>
                          <a:effectLst/>
                        </a:rPr>
                        <a:t>String</a:t>
                      </a:r>
                      <a:endParaRPr lang="en-US" sz="1000">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127861" marR="47948" marT="63930" marB="63930">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marL="0" marR="0">
                        <a:spcBef>
                          <a:spcPts val="600"/>
                        </a:spcBef>
                        <a:spcAft>
                          <a:spcPts val="600"/>
                        </a:spcAft>
                      </a:pPr>
                      <a:r>
                        <a:rPr lang="en-US" sz="1000" dirty="0">
                          <a:solidFill>
                            <a:schemeClr val="tx1">
                              <a:lumMod val="75000"/>
                              <a:lumOff val="25000"/>
                            </a:schemeClr>
                          </a:solidFill>
                          <a:effectLst/>
                        </a:rPr>
                        <a:t>Special characters, will require tokenization, removal of special characters </a:t>
                      </a:r>
                      <a:r>
                        <a:rPr lang="en-US" sz="1000" dirty="0" err="1">
                          <a:solidFill>
                            <a:schemeClr val="tx1">
                              <a:lumMod val="75000"/>
                              <a:lumOff val="25000"/>
                            </a:schemeClr>
                          </a:solidFill>
                          <a:effectLst/>
                        </a:rPr>
                        <a:t>etc</a:t>
                      </a:r>
                      <a:endParaRPr lang="en-US" sz="1000" dirty="0">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127861" marR="47948" marT="63930" marB="63930">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extLst>
                  <a:ext uri="{0D108BD9-81ED-4DB2-BD59-A6C34878D82A}">
                    <a16:rowId xmlns:a16="http://schemas.microsoft.com/office/drawing/2014/main" val="1369839056"/>
                  </a:ext>
                </a:extLst>
              </a:tr>
            </a:tbl>
          </a:graphicData>
        </a:graphic>
      </p:graphicFrame>
    </p:spTree>
    <p:extLst>
      <p:ext uri="{BB962C8B-B14F-4D97-AF65-F5344CB8AC3E}">
        <p14:creationId xmlns:p14="http://schemas.microsoft.com/office/powerpoint/2010/main" val="1202988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285</TotalTime>
  <Words>2752</Words>
  <Application>Microsoft Office PowerPoint</Application>
  <PresentationFormat>Widescreen</PresentationFormat>
  <Paragraphs>266</Paragraphs>
  <Slides>14</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vt:lpstr>
      <vt:lpstr>Office Theme</vt:lpstr>
      <vt:lpstr>Data 670: Presentation 1</vt:lpstr>
      <vt:lpstr>Scope: Identify the project</vt:lpstr>
      <vt:lpstr>Scope: Importance</vt:lpstr>
      <vt:lpstr>Scope: Review what others have done</vt:lpstr>
      <vt:lpstr>Scope: Predictions</vt:lpstr>
      <vt:lpstr>KPI’s</vt:lpstr>
      <vt:lpstr>Dataset: High level view of data sets</vt:lpstr>
      <vt:lpstr>Dataset: Listing</vt:lpstr>
      <vt:lpstr>Dataset: Reviews</vt:lpstr>
      <vt:lpstr>Dataset: Calendar</vt:lpstr>
      <vt:lpstr>Dataset: Justify the use for each dataset</vt:lpstr>
      <vt:lpstr>Proposed combining of datasets</vt:lpstr>
      <vt:lpstr>References</vt:lpstr>
      <vt:lpstr>References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670: Project Status Presentation</dc:title>
  <dc:creator>Anthony Selkowitz</dc:creator>
  <cp:lastModifiedBy>Anthony Selkowitz</cp:lastModifiedBy>
  <cp:revision>6</cp:revision>
  <dcterms:created xsi:type="dcterms:W3CDTF">2023-02-14T06:06:48Z</dcterms:created>
  <dcterms:modified xsi:type="dcterms:W3CDTF">2023-02-22T21:41:02Z</dcterms:modified>
</cp:coreProperties>
</file>