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3"/>
  </p:notesMasterIdLst>
  <p:handoutMasterIdLst>
    <p:handoutMasterId r:id="rId14"/>
  </p:handoutMasterIdLst>
  <p:sldIdLst>
    <p:sldId id="330" r:id="rId5"/>
    <p:sldId id="344" r:id="rId6"/>
    <p:sldId id="354" r:id="rId7"/>
    <p:sldId id="361" r:id="rId8"/>
    <p:sldId id="362" r:id="rId9"/>
    <p:sldId id="355" r:id="rId10"/>
    <p:sldId id="356" r:id="rId11"/>
    <p:sldId id="332" r:id="rId12"/>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elkowitz" initials="AS" lastIdx="1" clrIdx="0">
    <p:extLst>
      <p:ext uri="{19B8F6BF-5375-455C-9EA6-DF929625EA0E}">
        <p15:presenceInfo xmlns:p15="http://schemas.microsoft.com/office/powerpoint/2012/main" userId="57974d58a63b24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5448" autoAdjust="0"/>
  </p:normalViewPr>
  <p:slideViewPr>
    <p:cSldViewPr snapToGrid="0" snapToObjects="1" showGuides="1">
      <p:cViewPr varScale="1">
        <p:scale>
          <a:sx n="115" d="100"/>
          <a:sy n="115" d="100"/>
        </p:scale>
        <p:origin x="330" y="96"/>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5/7/2021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5/7/2021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5</a:t>
            </a:fld>
            <a:endParaRPr lang="en-US" dirty="0"/>
          </a:p>
        </p:txBody>
      </p:sp>
    </p:spTree>
    <p:extLst>
      <p:ext uri="{BB962C8B-B14F-4D97-AF65-F5344CB8AC3E}">
        <p14:creationId xmlns:p14="http://schemas.microsoft.com/office/powerpoint/2010/main" val="295061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Alteryx vs python for data clean up?</a:t>
            </a:r>
          </a:p>
        </p:txBody>
      </p:sp>
      <p:sp>
        <p:nvSpPr>
          <p:cNvPr id="4" name="Slide Number Placeholder 3"/>
          <p:cNvSpPr>
            <a:spLocks noGrp="1"/>
          </p:cNvSpPr>
          <p:nvPr>
            <p:ph type="sldNum" sz="quarter" idx="5"/>
          </p:nvPr>
        </p:nvSpPr>
        <p:spPr/>
        <p:txBody>
          <a:bodyPr/>
          <a:lstStyle/>
          <a:p>
            <a:fld id="{2455D1DE-A7B1-4046-BEEF-D8F8EFF4F403}" type="slidenum">
              <a:rPr lang="en-US" smtClean="0"/>
              <a:t>6</a:t>
            </a:fld>
            <a:endParaRPr lang="en-US" dirty="0"/>
          </a:p>
        </p:txBody>
      </p:sp>
    </p:spTree>
    <p:extLst>
      <p:ext uri="{BB962C8B-B14F-4D97-AF65-F5344CB8AC3E}">
        <p14:creationId xmlns:p14="http://schemas.microsoft.com/office/powerpoint/2010/main" val="3082115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ata.cms.gov/provider-data/search?theme=Nursing%20homes%20including%20rehab%20services" TargetMode="External"/><Relationship Id="rId7" Type="http://schemas.openxmlformats.org/officeDocument/2006/relationships/hyperlink" Target="https://health.mo.gov/safety/nursinghomesinspected/index.ph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www.cms.gov/Medicare/Provider-Enrollment-and-Certification/CertificationandComplianc/FSQRS#:~:text=Quality%20Measures%20(QMs)%20%E2%80%93%20The,residents'%20physical%20and%20clinical%20needs" TargetMode="External"/><Relationship Id="rId5" Type="http://schemas.openxmlformats.org/officeDocument/2006/relationships/hyperlink" Target="https://www.census.gov/data/tables/time-series/demo/popest/2010s-state-total.html" TargetMode="External"/><Relationship Id="rId4" Type="http://schemas.openxmlformats.org/officeDocument/2006/relationships/hyperlink" Target="https://github.com/jakevdp/data-USstates/blob/master/state-areas.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rkatechture.com/blog/tableau-vs.-d3"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Informatitek</a:t>
            </a:r>
            <a:endParaRPr lang="en-US" dirty="0"/>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a:lstStyle/>
          <a:p>
            <a:r>
              <a:rPr lang="en-US" dirty="0"/>
              <a:t>Request for Proposal: Tableau vs D3</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Tiania Chan</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Friday, May 7, 2021</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Problem: </a:t>
            </a:r>
            <a:r>
              <a:rPr lang="en-US" dirty="0" err="1"/>
              <a:t>InformatiTek</a:t>
            </a:r>
            <a:r>
              <a:rPr lang="en-US" dirty="0"/>
              <a:t> needs to find a data visualization tool to bridge the gap between their analysts and developers</a:t>
            </a:r>
          </a:p>
          <a:p>
            <a:r>
              <a:rPr lang="en-US" b="1" dirty="0">
                <a:solidFill>
                  <a:srgbClr val="0097D9"/>
                </a:solidFill>
              </a:rPr>
              <a:t>Solution: </a:t>
            </a:r>
            <a:r>
              <a:rPr lang="en-US" dirty="0"/>
              <a:t>Demonstrate how the combination of Alteryx and Tableau are a more user friendly alternative to D3.js </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9" name="Text Placeholder 11">
            <a:extLst>
              <a:ext uri="{FF2B5EF4-FFF2-40B4-BE49-F238E27FC236}">
                <a16:creationId xmlns:a16="http://schemas.microsoft.com/office/drawing/2014/main" id="{BD72A5DD-90C2-484F-80BA-44EFFC97C3D2}"/>
              </a:ext>
            </a:extLst>
          </p:cNvPr>
          <p:cNvSpPr txBox="1">
            <a:spLocks/>
          </p:cNvSpPr>
          <p:nvPr/>
        </p:nvSpPr>
        <p:spPr>
          <a:xfrm>
            <a:off x="504825" y="1267809"/>
            <a:ext cx="8134350" cy="338554"/>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accent2"/>
                </a:solidFill>
              </a:rPr>
              <a:t>Data Analyst – Tiania Chan, </a:t>
            </a:r>
            <a:r>
              <a:rPr lang="en-US" dirty="0" err="1">
                <a:solidFill>
                  <a:schemeClr val="accent2"/>
                </a:solidFill>
              </a:rPr>
              <a:t>TekSystems</a:t>
            </a:r>
            <a:r>
              <a:rPr lang="en-US" dirty="0">
                <a:solidFill>
                  <a:schemeClr val="accent2"/>
                </a:solidFill>
              </a:rPr>
              <a:t> Data Analytics Bootcamp</a:t>
            </a:r>
          </a:p>
        </p:txBody>
      </p:sp>
      <p:pic>
        <p:nvPicPr>
          <p:cNvPr id="11" name="Picture 10" descr="A picture containing grass, outdoor, tree, person&#10;&#10;Description automatically generated">
            <a:extLst>
              <a:ext uri="{FF2B5EF4-FFF2-40B4-BE49-F238E27FC236}">
                <a16:creationId xmlns:a16="http://schemas.microsoft.com/office/drawing/2014/main" id="{3E6CB257-4A12-4807-9527-895D617D3AF7}"/>
              </a:ext>
            </a:extLst>
          </p:cNvPr>
          <p:cNvPicPr>
            <a:picLocks noChangeAspect="1"/>
          </p:cNvPicPr>
          <p:nvPr/>
        </p:nvPicPr>
        <p:blipFill>
          <a:blip r:embed="rId2"/>
          <a:stretch>
            <a:fillRect/>
          </a:stretch>
        </p:blipFill>
        <p:spPr>
          <a:xfrm>
            <a:off x="6749231" y="233659"/>
            <a:ext cx="1411544" cy="1411544"/>
          </a:xfrm>
          <a:prstGeom prst="rect">
            <a:avLst/>
          </a:prstGeom>
        </p:spPr>
      </p:pic>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 of Contents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Background</a:t>
            </a:r>
          </a:p>
          <a:p>
            <a:pPr lvl="1"/>
            <a:r>
              <a:rPr lang="en-US" dirty="0"/>
              <a:t>Alteryx as a data manipulation tool</a:t>
            </a:r>
          </a:p>
          <a:p>
            <a:pPr lvl="1"/>
            <a:r>
              <a:rPr lang="en-US" dirty="0"/>
              <a:t>Tableau vs D3.js</a:t>
            </a:r>
          </a:p>
          <a:p>
            <a:r>
              <a:rPr lang="en-US" b="1" dirty="0">
                <a:solidFill>
                  <a:srgbClr val="0097D9"/>
                </a:solidFill>
              </a:rPr>
              <a:t>Tableau Demonstration and Analysis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14616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Question to Answer</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Question</a:t>
            </a:r>
          </a:p>
          <a:p>
            <a:pPr lvl="1"/>
            <a:r>
              <a:rPr lang="en-US" dirty="0"/>
              <a:t>What factors contribute to a better rated nursing home? Identify those factors and you can improve quality of care, increase trust, and ultimately, increase revenue. </a:t>
            </a:r>
          </a:p>
          <a:p>
            <a:r>
              <a:rPr lang="en-US" b="1" dirty="0">
                <a:solidFill>
                  <a:srgbClr val="0097D9"/>
                </a:solidFill>
              </a:rPr>
              <a:t>Background</a:t>
            </a:r>
          </a:p>
          <a:p>
            <a:pPr lvl="1"/>
            <a:r>
              <a:rPr lang="en-US" dirty="0"/>
              <a:t>Our nation begins to age, we will start being the care taker of older adults in our lives. We need to start preparing for what happens as they are no longer able to perform their ADLs (activities of daily living). At that point, we need to start weighing the options between having an at home caregiver to allow them to age in place or finding a nursing home. This can be an overwhelming decision so finding the factors that determine a successful nursing home via visuals will help draw prospects to our business as well as aid in our own decisions.</a:t>
            </a:r>
            <a:endParaRPr lang="en-US" b="1" dirty="0">
              <a:solidFill>
                <a:srgbClr val="0097D9"/>
              </a:solidFill>
            </a:endParaRP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131066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Resources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352551"/>
            <a:ext cx="8134348" cy="3232150"/>
          </a:xfrm>
        </p:spPr>
        <p:txBody>
          <a:bodyPr>
            <a:normAutofit/>
          </a:bodyPr>
          <a:lstStyle/>
          <a:p>
            <a:r>
              <a:rPr lang="en-US" b="1" dirty="0"/>
              <a:t>Nursing Home Stats: </a:t>
            </a:r>
            <a:r>
              <a:rPr lang="en-US" dirty="0">
                <a:hlinkClick r:id="rId3"/>
              </a:rPr>
              <a:t>https://data.cms.gov/provider-data/search?theme=Nursing%20homes%20including%20rehab%20services</a:t>
            </a:r>
            <a:endParaRPr lang="en-US" dirty="0"/>
          </a:p>
          <a:p>
            <a:r>
              <a:rPr lang="en-US" b="1" dirty="0"/>
              <a:t>US State Sizes (US census): </a:t>
            </a:r>
            <a:r>
              <a:rPr lang="en-US" dirty="0">
                <a:hlinkClick r:id="rId4"/>
              </a:rPr>
              <a:t>https://github.com/jakevdp/data-USstates/blob/master/state-areas.csv</a:t>
            </a:r>
            <a:endParaRPr lang="en-US" dirty="0"/>
          </a:p>
          <a:p>
            <a:r>
              <a:rPr lang="en-US" b="1" dirty="0"/>
              <a:t>US Population: </a:t>
            </a:r>
            <a:r>
              <a:rPr lang="en-US" dirty="0">
                <a:hlinkClick r:id="rId5"/>
              </a:rPr>
              <a:t>https://www.census.gov/data/tables/time-series/demo/popest/2010s-state-total.html</a:t>
            </a:r>
            <a:endParaRPr lang="en-US" dirty="0"/>
          </a:p>
          <a:p>
            <a:r>
              <a:rPr lang="en-US" b="1" dirty="0"/>
              <a:t>Nursing Home Rating Terms and explanations: </a:t>
            </a:r>
          </a:p>
          <a:p>
            <a:pPr lvl="1"/>
            <a:r>
              <a:rPr lang="en-US" dirty="0">
                <a:hlinkClick r:id="rId6"/>
              </a:rPr>
              <a:t>https://www.cms.gov/Medicare/Provider-Enrollment-and-Certification/CertificationandComplianc/FSQRS#:~:text=Quality%20Measures%20(QMs)%20%E2%80%93%20The,residents'%20physical%20and%20clinical%20needs</a:t>
            </a:r>
            <a:r>
              <a:rPr lang="en-US" dirty="0"/>
              <a:t>.</a:t>
            </a:r>
          </a:p>
          <a:p>
            <a:pPr lvl="1"/>
            <a:r>
              <a:rPr lang="en-US" dirty="0">
                <a:solidFill>
                  <a:srgbClr val="0097D9"/>
                </a:solidFill>
                <a:hlinkClick r:id="rId7"/>
              </a:rPr>
              <a:t>https://health.mo.gov/safety/nursinghomesinspected/index.php</a:t>
            </a:r>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160614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Alteryx</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pic>
        <p:nvPicPr>
          <p:cNvPr id="3" name="Picture 2">
            <a:extLst>
              <a:ext uri="{FF2B5EF4-FFF2-40B4-BE49-F238E27FC236}">
                <a16:creationId xmlns:a16="http://schemas.microsoft.com/office/drawing/2014/main" id="{D6F6F6C5-C12E-47C8-9D7C-A4BF142EF53F}"/>
              </a:ext>
            </a:extLst>
          </p:cNvPr>
          <p:cNvPicPr>
            <a:picLocks noChangeAspect="1"/>
          </p:cNvPicPr>
          <p:nvPr/>
        </p:nvPicPr>
        <p:blipFill>
          <a:blip r:embed="rId3"/>
          <a:stretch>
            <a:fillRect/>
          </a:stretch>
        </p:blipFill>
        <p:spPr>
          <a:xfrm>
            <a:off x="1051097" y="1234679"/>
            <a:ext cx="7041804" cy="3527633"/>
          </a:xfrm>
          <a:prstGeom prst="rect">
            <a:avLst/>
          </a:prstGeom>
        </p:spPr>
      </p:pic>
    </p:spTree>
    <p:extLst>
      <p:ext uri="{BB962C8B-B14F-4D97-AF65-F5344CB8AC3E}">
        <p14:creationId xmlns:p14="http://schemas.microsoft.com/office/powerpoint/2010/main" val="379721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Tableau vs D3.js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graphicFrame>
        <p:nvGraphicFramePr>
          <p:cNvPr id="2" name="Table 3">
            <a:extLst>
              <a:ext uri="{FF2B5EF4-FFF2-40B4-BE49-F238E27FC236}">
                <a16:creationId xmlns:a16="http://schemas.microsoft.com/office/drawing/2014/main" id="{5B0C99A9-AFC9-4A08-BAD6-A41D0C2A0625}"/>
              </a:ext>
            </a:extLst>
          </p:cNvPr>
          <p:cNvGraphicFramePr>
            <a:graphicFrameLocks noGrp="1"/>
          </p:cNvGraphicFramePr>
          <p:nvPr>
            <p:extLst>
              <p:ext uri="{D42A27DB-BD31-4B8C-83A1-F6EECF244321}">
                <p14:modId xmlns:p14="http://schemas.microsoft.com/office/powerpoint/2010/main" val="1200131654"/>
              </p:ext>
            </p:extLst>
          </p:nvPr>
        </p:nvGraphicFramePr>
        <p:xfrm>
          <a:off x="1389246" y="1338647"/>
          <a:ext cx="6096000" cy="289865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41989669"/>
                    </a:ext>
                  </a:extLst>
                </a:gridCol>
                <a:gridCol w="3048000">
                  <a:extLst>
                    <a:ext uri="{9D8B030D-6E8A-4147-A177-3AD203B41FA5}">
                      <a16:colId xmlns:a16="http://schemas.microsoft.com/office/drawing/2014/main" val="466792099"/>
                    </a:ext>
                  </a:extLst>
                </a:gridCol>
              </a:tblGrid>
              <a:tr h="414093">
                <a:tc>
                  <a:txBody>
                    <a:bodyPr/>
                    <a:lstStyle/>
                    <a:p>
                      <a:pPr algn="ctr"/>
                      <a:r>
                        <a:rPr lang="en-US" b="1" dirty="0">
                          <a:solidFill>
                            <a:srgbClr val="0097D9"/>
                          </a:solidFill>
                        </a:rPr>
                        <a:t>Tableau</a:t>
                      </a:r>
                      <a:endParaRPr lang="en-US" dirty="0"/>
                    </a:p>
                  </a:txBody>
                  <a:tcPr/>
                </a:tc>
                <a:tc>
                  <a:txBody>
                    <a:bodyPr/>
                    <a:lstStyle/>
                    <a:p>
                      <a:pPr algn="ctr"/>
                      <a:r>
                        <a:rPr lang="en-US" b="1" dirty="0">
                          <a:solidFill>
                            <a:srgbClr val="0097D9"/>
                          </a:solidFill>
                        </a:rPr>
                        <a:t>D3.js</a:t>
                      </a:r>
                      <a:endParaRPr lang="en-US" dirty="0"/>
                    </a:p>
                  </a:txBody>
                  <a:tcPr/>
                </a:tc>
                <a:extLst>
                  <a:ext uri="{0D108BD9-81ED-4DB2-BD59-A6C34878D82A}">
                    <a16:rowId xmlns:a16="http://schemas.microsoft.com/office/drawing/2014/main" val="3882084667"/>
                  </a:ext>
                </a:extLst>
              </a:tr>
              <a:tr h="414093">
                <a:tc>
                  <a:txBody>
                    <a:bodyPr/>
                    <a:lstStyle/>
                    <a:p>
                      <a:pPr algn="ctr"/>
                      <a:r>
                        <a:rPr lang="en-US" dirty="0"/>
                        <a:t>Easy to learn</a:t>
                      </a:r>
                    </a:p>
                  </a:txBody>
                  <a:tcPr/>
                </a:tc>
                <a:tc>
                  <a:txBody>
                    <a:bodyPr/>
                    <a:lstStyle/>
                    <a:p>
                      <a:pPr algn="ctr"/>
                      <a:r>
                        <a:rPr lang="en-US" dirty="0"/>
                        <a:t>Difficult to learn</a:t>
                      </a:r>
                    </a:p>
                  </a:txBody>
                  <a:tcPr/>
                </a:tc>
                <a:extLst>
                  <a:ext uri="{0D108BD9-81ED-4DB2-BD59-A6C34878D82A}">
                    <a16:rowId xmlns:a16="http://schemas.microsoft.com/office/drawing/2014/main" val="2243205318"/>
                  </a:ext>
                </a:extLst>
              </a:tr>
              <a:tr h="414093">
                <a:tc>
                  <a:txBody>
                    <a:bodyPr/>
                    <a:lstStyle/>
                    <a:p>
                      <a:pPr algn="ctr"/>
                      <a:r>
                        <a:rPr lang="en-US" dirty="0"/>
                        <a:t>Short Development time</a:t>
                      </a:r>
                    </a:p>
                  </a:txBody>
                  <a:tcPr/>
                </a:tc>
                <a:tc>
                  <a:txBody>
                    <a:bodyPr/>
                    <a:lstStyle/>
                    <a:p>
                      <a:pPr algn="ctr"/>
                      <a:r>
                        <a:rPr lang="en-US" dirty="0"/>
                        <a:t>Long Development time</a:t>
                      </a:r>
                    </a:p>
                  </a:txBody>
                  <a:tcPr/>
                </a:tc>
                <a:extLst>
                  <a:ext uri="{0D108BD9-81ED-4DB2-BD59-A6C34878D82A}">
                    <a16:rowId xmlns:a16="http://schemas.microsoft.com/office/drawing/2014/main" val="4189992208"/>
                  </a:ext>
                </a:extLst>
              </a:tr>
              <a:tr h="414093">
                <a:tc>
                  <a:txBody>
                    <a:bodyPr/>
                    <a:lstStyle/>
                    <a:p>
                      <a:pPr algn="ctr"/>
                      <a:r>
                        <a:rPr lang="en-US" dirty="0"/>
                        <a:t>Drag and Drop Visualizations</a:t>
                      </a:r>
                    </a:p>
                  </a:txBody>
                  <a:tcPr/>
                </a:tc>
                <a:tc>
                  <a:txBody>
                    <a:bodyPr/>
                    <a:lstStyle/>
                    <a:p>
                      <a:pPr algn="ctr"/>
                      <a:r>
                        <a:rPr lang="en-US" dirty="0"/>
                        <a:t>Trial and Error Visualizations</a:t>
                      </a:r>
                    </a:p>
                  </a:txBody>
                  <a:tcPr/>
                </a:tc>
                <a:extLst>
                  <a:ext uri="{0D108BD9-81ED-4DB2-BD59-A6C34878D82A}">
                    <a16:rowId xmlns:a16="http://schemas.microsoft.com/office/drawing/2014/main" val="3717239723"/>
                  </a:ext>
                </a:extLst>
              </a:tr>
              <a:tr h="414093">
                <a:tc>
                  <a:txBody>
                    <a:bodyPr/>
                    <a:lstStyle/>
                    <a:p>
                      <a:pPr algn="ctr"/>
                      <a:r>
                        <a:rPr lang="en-US" dirty="0"/>
                        <a:t>Great online community support</a:t>
                      </a:r>
                    </a:p>
                  </a:txBody>
                  <a:tcPr/>
                </a:tc>
                <a:tc>
                  <a:txBody>
                    <a:bodyPr/>
                    <a:lstStyle/>
                    <a:p>
                      <a:pPr algn="ctr"/>
                      <a:r>
                        <a:rPr lang="en-US" dirty="0" err="1"/>
                        <a:t>Stackoverflow</a:t>
                      </a:r>
                      <a:endParaRPr lang="en-US" dirty="0"/>
                    </a:p>
                  </a:txBody>
                  <a:tcPr/>
                </a:tc>
                <a:extLst>
                  <a:ext uri="{0D108BD9-81ED-4DB2-BD59-A6C34878D82A}">
                    <a16:rowId xmlns:a16="http://schemas.microsoft.com/office/drawing/2014/main" val="463987759"/>
                  </a:ext>
                </a:extLst>
              </a:tr>
              <a:tr h="414093">
                <a:tc>
                  <a:txBody>
                    <a:bodyPr/>
                    <a:lstStyle/>
                    <a:p>
                      <a:pPr algn="ctr"/>
                      <a:r>
                        <a:rPr lang="en-US" dirty="0"/>
                        <a:t>Free version is limited</a:t>
                      </a:r>
                    </a:p>
                  </a:txBody>
                  <a:tcPr/>
                </a:tc>
                <a:tc>
                  <a:txBody>
                    <a:bodyPr/>
                    <a:lstStyle/>
                    <a:p>
                      <a:pPr algn="ctr"/>
                      <a:r>
                        <a:rPr lang="en-US" dirty="0"/>
                        <a:t>Very few limitations</a:t>
                      </a:r>
                    </a:p>
                  </a:txBody>
                  <a:tcPr/>
                </a:tc>
                <a:extLst>
                  <a:ext uri="{0D108BD9-81ED-4DB2-BD59-A6C34878D82A}">
                    <a16:rowId xmlns:a16="http://schemas.microsoft.com/office/drawing/2014/main" val="3458472896"/>
                  </a:ext>
                </a:extLst>
              </a:tr>
              <a:tr h="414093">
                <a:tc>
                  <a:txBody>
                    <a:bodyPr/>
                    <a:lstStyle/>
                    <a:p>
                      <a:pPr algn="ctr"/>
                      <a:r>
                        <a:rPr lang="en-US" dirty="0"/>
                        <a:t>Expensive</a:t>
                      </a:r>
                    </a:p>
                  </a:txBody>
                  <a:tcPr/>
                </a:tc>
                <a:tc>
                  <a:txBody>
                    <a:bodyPr/>
                    <a:lstStyle/>
                    <a:p>
                      <a:pPr algn="ctr"/>
                      <a:r>
                        <a:rPr lang="en-US" dirty="0"/>
                        <a:t>Free</a:t>
                      </a:r>
                    </a:p>
                  </a:txBody>
                  <a:tcPr/>
                </a:tc>
                <a:extLst>
                  <a:ext uri="{0D108BD9-81ED-4DB2-BD59-A6C34878D82A}">
                    <a16:rowId xmlns:a16="http://schemas.microsoft.com/office/drawing/2014/main" val="2460677018"/>
                  </a:ext>
                </a:extLst>
              </a:tr>
            </a:tbl>
          </a:graphicData>
        </a:graphic>
      </p:graphicFrame>
      <p:sp>
        <p:nvSpPr>
          <p:cNvPr id="3" name="TextBox 2">
            <a:extLst>
              <a:ext uri="{FF2B5EF4-FFF2-40B4-BE49-F238E27FC236}">
                <a16:creationId xmlns:a16="http://schemas.microsoft.com/office/drawing/2014/main" id="{E4124544-8060-4725-AB93-58181343D179}"/>
              </a:ext>
            </a:extLst>
          </p:cNvPr>
          <p:cNvSpPr txBox="1"/>
          <p:nvPr/>
        </p:nvSpPr>
        <p:spPr>
          <a:xfrm>
            <a:off x="3297363" y="4341266"/>
            <a:ext cx="5661935" cy="307777"/>
          </a:xfrm>
          <a:prstGeom prst="rect">
            <a:avLst/>
          </a:prstGeom>
          <a:noFill/>
        </p:spPr>
        <p:txBody>
          <a:bodyPr wrap="none" rtlCol="0">
            <a:spAutoFit/>
          </a:bodyPr>
          <a:lstStyle/>
          <a:p>
            <a:r>
              <a:rPr lang="en-US" dirty="0"/>
              <a:t>Tableau vs D3.js – </a:t>
            </a:r>
            <a:r>
              <a:rPr lang="en-US" sz="1400" dirty="0">
                <a:hlinkClick r:id="rId2"/>
              </a:rPr>
              <a:t>https://www.arkatechture.com/blog/tableau-vs.-d3</a:t>
            </a:r>
            <a:endParaRPr lang="en-US" dirty="0"/>
          </a:p>
        </p:txBody>
      </p:sp>
    </p:spTree>
    <p:extLst>
      <p:ext uri="{BB962C8B-B14F-4D97-AF65-F5344CB8AC3E}">
        <p14:creationId xmlns:p14="http://schemas.microsoft.com/office/powerpoint/2010/main" val="15534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Questions?</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2.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3.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38124</TotalTime>
  <Words>451</Words>
  <Application>Microsoft Office PowerPoint</Application>
  <PresentationFormat>On-screen Show (16:9)</PresentationFormat>
  <Paragraphs>53</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.AppleSystemUIFont</vt:lpstr>
      <vt:lpstr>Arial</vt:lpstr>
      <vt:lpstr>Calibri</vt:lpstr>
      <vt:lpstr>System Font Regular</vt:lpstr>
      <vt:lpstr>2018_TEK_PPT_Tmplt_Tagline</vt:lpstr>
      <vt:lpstr>Informatitek</vt:lpstr>
      <vt:lpstr>Introduction</vt:lpstr>
      <vt:lpstr>Table of Contents</vt:lpstr>
      <vt:lpstr>Question to Answer</vt:lpstr>
      <vt:lpstr>Resources</vt:lpstr>
      <vt:lpstr>Alteryx</vt:lpstr>
      <vt:lpstr>Tableau vs D3.js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Anthony Selkowitz</cp:lastModifiedBy>
  <cp:revision>544</cp:revision>
  <cp:lastPrinted>2019-09-27T20:27:38Z</cp:lastPrinted>
  <dcterms:created xsi:type="dcterms:W3CDTF">2018-04-23T16:24:53Z</dcterms:created>
  <dcterms:modified xsi:type="dcterms:W3CDTF">2021-05-07T14:45:58Z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