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/>
    <p:restoredTop sz="95405"/>
  </p:normalViewPr>
  <p:slideViewPr>
    <p:cSldViewPr snapToGrid="0" snapToObjects="1">
      <p:cViewPr varScale="1">
        <p:scale>
          <a:sx n="121" d="100"/>
          <a:sy n="121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FD15-D94B-2F40-A137-7170FEA75341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3D70-07C3-384E-ACDD-977A18DCAA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35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3D70-07C3-384E-ACDD-977A18DCAA1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1BDA-7EB0-7045-B3E6-98023A4D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8478E-1BD2-DC40-AB1D-6FCA88C1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E7FB8-F494-1C45-A5C2-E5DAD79E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03DC7-E677-D848-B4A7-633F9AE2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F2E65-CF28-CA49-831C-D907650D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89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BF84A-4FB2-0B40-ACBB-D2835EE7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2B98-7E29-D044-AB83-1C0E5780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F8401-2F6A-554F-A89F-E5FBD919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46770-AF10-2245-944B-EE556E1F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1BDC4-3338-4E4C-8FF5-688CDBFF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4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0BB38-13C9-3942-9A9B-9DE80760D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A516C-C05E-754A-A1A4-7CBE73E4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FA0EB-3644-A742-BC7C-AB4CA52C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F7BA4-5635-4146-8538-50318B4A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6C378-6B38-E245-8DEA-1B4F35D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1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2DDF2-9C1F-D748-984C-060F97B8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26023-0A2E-9949-BD2C-9AB8BD73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D25E8-AB23-4549-85B3-84D46960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5836-8AF7-9241-A1C6-978974FA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A99E3-2F3F-324E-AA30-5886A18C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69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FE8A-2351-A743-B4E1-FB279F05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6AD3A-6B24-4B4A-86A5-90E40A30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617CA-9970-5E44-82B7-5F32776C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BF749-7E52-7A48-8DBD-FF20DA90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CC869-5F42-C448-92D2-A41486E4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39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E9F0-6197-A747-8E62-ABE4470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F50B1-ADB2-2147-B53B-EFBDFA31D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458D8-84C9-724E-AFFF-C97BE681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07B71-7DF6-164B-88C5-1F1E22C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1C704-D59C-E147-8895-8F7FD16E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AA482-5BD2-3A4B-A5D6-61C8879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17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9350D-DABA-CB4D-82C3-14E0069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C5E73-EE48-944F-91FD-470C0BA2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704F2-A57A-1A4F-AA52-05C460DC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D3E4B6-2897-7E41-8D8D-8461BA23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0220FB-B570-004B-89C8-1AE56936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4A1E98-D871-8741-A4F8-5469169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FF422-A3C7-804D-B31B-A9E910AC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C7332-69FE-B14B-A2D8-8C999C02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7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E658-FEF6-3949-929C-2773124C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ADC34F-6ED3-5241-8444-14F35AC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8266D-0337-194A-BD3F-31B7B4C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2BEA2-E158-E044-92B3-E6C8FFBA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3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0BAF3-CC82-2649-ABCA-BDBBF6DC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A15E6-B83B-3B4C-8755-77D43316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F1077-EBF3-E24D-82FA-A23A3F02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82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B52E-C613-484F-91C1-C0834710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674F7-5D31-4748-BA5F-27F9D24D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92A2C-ACBD-EC43-8C96-1BE5572A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7EADD-D28A-0C4F-AB7A-AAECAF88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D89CE-E9CD-6D40-AB16-88A693E4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83528-0A17-754A-A496-E69B0068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7581-6AB2-434D-90B7-2BDC1BCC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16024B-78C3-334B-B1BA-89B92C5A3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516A9-B758-F04D-BEA1-F0F01A59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99DAD-D3DC-FF49-BCD6-63567915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33E-2483-3C43-8C76-E32BD7BD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68274-436F-BD46-8501-5F6531C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0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C6754F-928C-FC45-A745-F02B0517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DE4D3-69C1-D14A-95DB-389ECFEC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C96FE-9DD6-D343-B65F-8ED250C6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C30E-60E9-E84C-AA39-70DC38FC3EDC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FED30-E5D8-B346-B32B-1D0DD587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7AE78-B5C3-1F44-8E67-87AAEDC6B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1C04-494A-F142-B653-671A2EFEC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68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.stackexchange.com/questions/19160/why-word2vec-performs-much-worst-than-both-countvectorizer-and-tfidfvector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9A83-2B0D-294B-A8C7-3FCCD40E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6245"/>
            <a:ext cx="9144000" cy="1655763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Supervisor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Recommendation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System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5D7DAE-F118-C54D-B828-26F72A56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20"/>
            <a:ext cx="9144000" cy="1655762"/>
          </a:xfrm>
        </p:spPr>
        <p:txBody>
          <a:bodyPr/>
          <a:lstStyle/>
          <a:p>
            <a:r>
              <a:rPr kumimoji="1" lang="en-US" altLang="zh-CN" dirty="0" err="1"/>
              <a:t>Jianmeng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Tian,</a:t>
            </a:r>
            <a:r>
              <a:rPr kumimoji="1" lang="zh-CN" altLang="en-US" dirty="0"/>
              <a:t> </a:t>
            </a:r>
            <a:r>
              <a:rPr kumimoji="1" lang="en-US" altLang="zh-CN" dirty="0"/>
              <a:t>ml212jt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8D253-9363-F240-BBA0-5D0CD434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B1A1B-AC8C-DB40-A068-DAA79B4F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project.</a:t>
            </a:r>
          </a:p>
          <a:p>
            <a:r>
              <a:rPr kumimoji="1" lang="en-US" altLang="zh-CN" dirty="0"/>
              <a:t>Analysis of different recommendation approaches, vectorization approaches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text generation models.</a:t>
            </a:r>
          </a:p>
          <a:p>
            <a:r>
              <a:rPr kumimoji="1" lang="en-US" altLang="zh-CN" dirty="0"/>
              <a:t>Recommend supervisors by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input.</a:t>
            </a:r>
          </a:p>
          <a:p>
            <a:r>
              <a:rPr kumimoji="1" lang="en-US" altLang="zh-CN" dirty="0"/>
              <a:t>Generate summary for each supervisor.</a:t>
            </a:r>
          </a:p>
          <a:p>
            <a:r>
              <a:rPr kumimoji="1" lang="en-US" altLang="zh-CN" dirty="0"/>
              <a:t>Recommend users supervisors with similar background.</a:t>
            </a:r>
          </a:p>
        </p:txBody>
      </p:sp>
    </p:spTree>
    <p:extLst>
      <p:ext uri="{BB962C8B-B14F-4D97-AF65-F5344CB8AC3E}">
        <p14:creationId xmlns:p14="http://schemas.microsoft.com/office/powerpoint/2010/main" val="27271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5668-54A5-5642-9141-79A4575E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1"/>
            <a:ext cx="10515600" cy="1198180"/>
          </a:xfrm>
        </p:spPr>
        <p:txBody>
          <a:bodyPr/>
          <a:lstStyle/>
          <a:p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A0722-9405-6146-A0B2-CD2B91E0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66" y="1198180"/>
            <a:ext cx="11716406" cy="5294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sz="2200" dirty="0"/>
              <a:t>Web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scraping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chemeClr val="accent1"/>
                </a:solidFill>
              </a:rPr>
              <a:t>school</a:t>
            </a:r>
            <a:r>
              <a:rPr kumimoji="1" lang="zh-CN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zh-CN" sz="2200" dirty="0">
                <a:solidFill>
                  <a:schemeClr val="accent1"/>
                </a:solidFill>
              </a:rPr>
              <a:t>of</a:t>
            </a:r>
            <a:r>
              <a:rPr kumimoji="1" lang="zh-CN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zh-CN" sz="2200" dirty="0">
                <a:solidFill>
                  <a:schemeClr val="accent1"/>
                </a:solidFill>
              </a:rPr>
              <a:t>computing/people</a:t>
            </a:r>
            <a:r>
              <a:rPr kumimoji="1" lang="zh-CN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zh-CN" sz="2200" dirty="0"/>
              <a:t>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Data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cleaning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(Remove html symbols, expand abbreviations, remove some generic terms,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remove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empty</a:t>
            </a:r>
            <a:r>
              <a:rPr kumimoji="1" lang="zh-CN" altLang="en-US" sz="2200" dirty="0"/>
              <a:t> </a:t>
            </a:r>
            <a:r>
              <a:rPr kumimoji="1" lang="en-US" altLang="zh-CN" sz="2200"/>
              <a:t>profiles)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Test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different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vectorizing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approaches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(Word2Vec/Doc2Vec/</a:t>
            </a:r>
            <a:r>
              <a:rPr kumimoji="1" lang="en-GB" altLang="zh-CN" sz="2200" dirty="0" err="1">
                <a:highlight>
                  <a:srgbClr val="FFFF00"/>
                </a:highlight>
              </a:rPr>
              <a:t>CountVectorizer</a:t>
            </a:r>
            <a:r>
              <a:rPr kumimoji="1" lang="en-US" altLang="zh-CN" sz="2200" dirty="0">
                <a:highlight>
                  <a:srgbClr val="FFFF00"/>
                </a:highlight>
              </a:rPr>
              <a:t>/TF-IDF</a:t>
            </a:r>
            <a:r>
              <a:rPr kumimoji="1" lang="en-US" altLang="zh-CN" sz="2200" dirty="0"/>
              <a:t>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Test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Cosine</a:t>
            </a:r>
            <a:r>
              <a:rPr kumimoji="1" lang="zh-CN" altLang="en-US" sz="2200" dirty="0">
                <a:highlight>
                  <a:srgbClr val="FFFF00"/>
                </a:highlight>
              </a:rPr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similarity</a:t>
            </a:r>
            <a:r>
              <a:rPr kumimoji="1" lang="en-US" altLang="zh-CN" sz="2200" dirty="0"/>
              <a:t>/Jaccard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recommendation 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Text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Generation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(T5/</a:t>
            </a:r>
            <a:r>
              <a:rPr kumimoji="1" lang="en-US" altLang="zh-CN" sz="2200" dirty="0">
                <a:highlight>
                  <a:srgbClr val="FFFF00"/>
                </a:highlight>
              </a:rPr>
              <a:t>Bart</a:t>
            </a:r>
            <a:r>
              <a:rPr kumimoji="1" lang="en-US" altLang="zh-CN" sz="2200" dirty="0"/>
              <a:t>/</a:t>
            </a:r>
            <a:r>
              <a:rPr kumimoji="1" lang="en-US" altLang="zh-CN" sz="2200" dirty="0" err="1"/>
              <a:t>TextRank</a:t>
            </a:r>
            <a:r>
              <a:rPr kumimoji="1" lang="en-US" altLang="zh-CN" sz="2200" dirty="0"/>
              <a:t>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gives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brief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introduction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supervisors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Another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recommendation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approach: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Topic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modeling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(LDA,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NMF,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BERTopic</a:t>
            </a:r>
            <a:r>
              <a:rPr kumimoji="1" lang="en-US" altLang="zh-CN" sz="2200" dirty="0"/>
              <a:t>) →</a:t>
            </a: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Try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OpenAI</a:t>
            </a:r>
            <a:r>
              <a:rPr kumimoji="1" lang="zh-CN" altLang="en-US" sz="2200" dirty="0"/>
              <a:t> </a:t>
            </a:r>
            <a:r>
              <a:rPr kumimoji="1" lang="en-US" altLang="zh-CN" sz="2200" dirty="0" err="1"/>
              <a:t>api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(</a:t>
            </a:r>
            <a:r>
              <a:rPr kumimoji="1" lang="en-US" altLang="zh-CN" sz="2200" dirty="0">
                <a:highlight>
                  <a:srgbClr val="FFFF00"/>
                </a:highlight>
              </a:rPr>
              <a:t>text-davinci-003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text-embedding-ada-002</a:t>
            </a:r>
            <a:r>
              <a:rPr kumimoji="1" lang="en-US" altLang="zh-CN" sz="2200" dirty="0"/>
              <a:t>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→</a:t>
            </a:r>
            <a:r>
              <a:rPr kumimoji="1" lang="zh-CN" altLang="en-US" sz="2200" dirty="0"/>
              <a:t>  </a:t>
            </a: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>
                <a:highlight>
                  <a:srgbClr val="FFFF00"/>
                </a:highlight>
              </a:rPr>
              <a:t>Clustering</a:t>
            </a:r>
            <a:r>
              <a:rPr kumimoji="1" lang="zh-CN" altLang="en-US" sz="2200" dirty="0">
                <a:highlight>
                  <a:srgbClr val="FFFF00"/>
                </a:highlight>
              </a:rPr>
              <a:t> </a:t>
            </a:r>
            <a:r>
              <a:rPr kumimoji="1" lang="en-US" altLang="zh-CN" sz="2200" dirty="0">
                <a:highlight>
                  <a:srgbClr val="FFFF00"/>
                </a:highlight>
              </a:rPr>
              <a:t>Recommendation</a:t>
            </a:r>
            <a:r>
              <a:rPr kumimoji="1" lang="zh-CN" altLang="en-US" sz="2200" dirty="0">
                <a:highlight>
                  <a:srgbClr val="FFFF00"/>
                </a:highlight>
              </a:rPr>
              <a:t> </a:t>
            </a:r>
            <a:r>
              <a:rPr kumimoji="1" lang="en-US" altLang="zh-CN" sz="2200" dirty="0"/>
              <a:t>--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Recommend supervisors with same topic/background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0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CAE91-7D00-3841-B781-7B7B9C2F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Deliverable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9E6D-C1F8-E946-9B9C-C682114F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95561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Vectorization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cosine 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</a:p>
          <a:p>
            <a:pPr marL="0" indent="0">
              <a:buNone/>
            </a:pP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 tested:</a:t>
            </a:r>
          </a:p>
          <a:p>
            <a:pPr marL="0" indent="0">
              <a:buNone/>
            </a:pP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Word2Vec (self-trained/google-trained)</a:t>
            </a:r>
            <a:r>
              <a:rPr lang="zh-CN" altLang="en-US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Doc2Vec</a:t>
            </a: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“</a:t>
            </a:r>
            <a:r>
              <a:rPr lang="en-GB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Word2Vec won‘t be able to capture word relationship in the embedding space with limited information.</a:t>
            </a: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”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 </a:t>
            </a:r>
            <a:endParaRPr lang="en-US" altLang="zh-CN" sz="1700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Reference: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  <a:hlinkClick r:id="rId2"/>
              </a:rPr>
              <a:t>https://datascience.stackexchange.com/questions/19160/why-word2vec-performs-much-worst-than-both-countvectorizer-and-tfidfvectorizer</a:t>
            </a:r>
            <a:endParaRPr lang="en-US" altLang="zh-CN" sz="1700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Most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supervisors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did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not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write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too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much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content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on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their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pages,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b="0" i="0" dirty="0">
                <a:solidFill>
                  <a:srgbClr val="232629"/>
                </a:solidFill>
                <a:effectLst/>
                <a:latin typeface="-apple-system"/>
              </a:rPr>
              <a:t>so</a:t>
            </a:r>
            <a:r>
              <a:rPr lang="zh-CN" altLang="en-US" sz="1700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W2V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and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D2V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does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not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perform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well.</a:t>
            </a:r>
            <a:endParaRPr lang="en-US" altLang="zh-CN" sz="17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Plain</a:t>
            </a:r>
            <a:r>
              <a:rPr lang="zh-CN" altLang="en-US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CountVectorizer</a:t>
            </a:r>
            <a:r>
              <a:rPr lang="zh-CN" altLang="en-US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(Acceptable)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I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tried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delete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subjects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and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conjunctions,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because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 err="1">
                <a:solidFill>
                  <a:srgbClr val="232629"/>
                </a:solidFill>
                <a:latin typeface="-apple-system"/>
              </a:rPr>
              <a:t>CountVectorizer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only</a:t>
            </a:r>
            <a:r>
              <a:rPr lang="zh-CN" altLang="en-US" sz="17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GB" altLang="zh-CN" sz="1700" dirty="0">
                <a:solidFill>
                  <a:srgbClr val="232629"/>
                </a:solidFill>
                <a:latin typeface="-apple-system"/>
              </a:rPr>
              <a:t>only considers words frequency</a:t>
            </a:r>
            <a:r>
              <a:rPr lang="en-US" altLang="zh-CN" sz="1700" dirty="0">
                <a:solidFill>
                  <a:srgbClr val="2326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Plain TF-IDF</a:t>
            </a:r>
            <a:r>
              <a:rPr lang="zh-CN" altLang="en-US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GB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Acceptable</a:t>
            </a:r>
            <a:r>
              <a:rPr lang="en-US" altLang="zh-CN" sz="2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A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little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GB" altLang="zh-CN" sz="1900" dirty="0">
                <a:solidFill>
                  <a:srgbClr val="232629"/>
                </a:solidFill>
                <a:latin typeface="-apple-system"/>
              </a:rPr>
              <a:t>better than 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C</a:t>
            </a:r>
            <a:r>
              <a:rPr lang="en-GB" altLang="zh-CN" sz="1900" dirty="0" err="1">
                <a:solidFill>
                  <a:srgbClr val="232629"/>
                </a:solidFill>
                <a:latin typeface="-apple-system"/>
              </a:rPr>
              <a:t>ountVectorizer</a:t>
            </a:r>
            <a:r>
              <a:rPr lang="en-GB" altLang="zh-CN" sz="1900" dirty="0">
                <a:solidFill>
                  <a:srgbClr val="232629"/>
                </a:solidFill>
                <a:latin typeface="-apple-system"/>
              </a:rPr>
              <a:t> in some cases</a:t>
            </a:r>
          </a:p>
          <a:p>
            <a:pPr marL="0" indent="0">
              <a:buNone/>
            </a:pPr>
            <a:endParaRPr lang="en-US" altLang="zh-CN" sz="1200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sz="2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accard</a:t>
            </a:r>
            <a:r>
              <a:rPr lang="zh-CN" altLang="en-US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similarity</a:t>
            </a:r>
          </a:p>
          <a:p>
            <a:pPr marL="0" indent="0">
              <a:buNone/>
            </a:pP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Not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popular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and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c</a:t>
            </a:r>
            <a:r>
              <a:rPr lang="en-GB" altLang="zh-CN" sz="1900" dirty="0">
                <a:solidFill>
                  <a:srgbClr val="232629"/>
                </a:solidFill>
                <a:latin typeface="-apple-system"/>
              </a:rPr>
              <a:t>anno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t</a:t>
            </a:r>
            <a:r>
              <a:rPr lang="zh-CN" altLang="en-US" sz="1900" dirty="0">
                <a:solidFill>
                  <a:srgbClr val="232629"/>
                </a:solidFill>
                <a:latin typeface="-apple-system"/>
              </a:rPr>
              <a:t> </a:t>
            </a:r>
            <a:r>
              <a:rPr lang="en-GB" altLang="zh-CN" sz="1900" dirty="0">
                <a:solidFill>
                  <a:srgbClr val="232629"/>
                </a:solidFill>
                <a:latin typeface="-apple-system"/>
              </a:rPr>
              <a:t>be applied to later experiments</a:t>
            </a:r>
            <a:r>
              <a:rPr lang="en-US" altLang="zh-CN" sz="1900" dirty="0">
                <a:solidFill>
                  <a:srgbClr val="232629"/>
                </a:solidFill>
                <a:latin typeface="-apple-system"/>
              </a:rPr>
              <a:t>.</a:t>
            </a:r>
            <a:endParaRPr lang="zh-CN" altLang="zh-CN" sz="1900" dirty="0">
              <a:solidFill>
                <a:srgbClr val="2326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952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D013F-490B-3E4F-9E04-0820F61D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T5</a:t>
            </a:r>
          </a:p>
          <a:p>
            <a:pPr marL="0" indent="0">
              <a:buNone/>
            </a:pPr>
            <a:r>
              <a:rPr kumimoji="1" lang="en-US" altLang="zh-CN" sz="2000" dirty="0"/>
              <a:t>T5-large model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takes more than twice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training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 than Bart-large, and has twice 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parameters.</a:t>
            </a:r>
          </a:p>
          <a:p>
            <a:pPr marL="0" indent="0">
              <a:buNone/>
            </a:pP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T5.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TextRank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000" dirty="0" err="1"/>
              <a:t>Vety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old;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decide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length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62871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63806E6-100F-B24C-8D1C-630DB34ECE2D}"/>
              </a:ext>
            </a:extLst>
          </p:cNvPr>
          <p:cNvSpPr txBox="1">
            <a:spLocks/>
          </p:cNvSpPr>
          <p:nvPr/>
        </p:nvSpPr>
        <p:spPr>
          <a:xfrm>
            <a:off x="563880" y="675254"/>
            <a:ext cx="10515600" cy="550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LDA,</a:t>
            </a:r>
            <a:r>
              <a:rPr kumimoji="1" lang="zh-CN" altLang="en-US" dirty="0"/>
              <a:t> </a:t>
            </a:r>
            <a:r>
              <a:rPr kumimoji="1" lang="en-US" altLang="zh-CN" dirty="0"/>
              <a:t>NMF,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BERTopic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r>
              <a:rPr kumimoji="1" lang="en-US" altLang="zh-CN" sz="2000" dirty="0"/>
              <a:t>Topic</a:t>
            </a:r>
            <a:r>
              <a:rPr kumimoji="1" lang="en-GB" altLang="zh-CN" sz="2000" dirty="0"/>
              <a:t> classification and recommendation are not as effective as </a:t>
            </a:r>
            <a:r>
              <a:rPr kumimoji="1" lang="en-US" altLang="zh-CN" sz="2000" dirty="0"/>
              <a:t>plain</a:t>
            </a:r>
            <a:r>
              <a:rPr kumimoji="1" lang="en-GB" altLang="zh-CN" sz="2000" dirty="0"/>
              <a:t> cosine similarity, especially for </a:t>
            </a:r>
            <a:r>
              <a:rPr kumimoji="1" lang="en-US" altLang="zh-CN" sz="2000" dirty="0"/>
              <a:t>BERT</a:t>
            </a:r>
            <a:r>
              <a:rPr kumimoji="1" lang="en-GB" altLang="zh-CN" sz="2000" dirty="0" err="1"/>
              <a:t>opic</a:t>
            </a:r>
            <a:r>
              <a:rPr kumimoji="1" lang="en-GB" altLang="zh-CN" sz="2000" dirty="0"/>
              <a:t>, which is usually used to train dataset of 1G </a:t>
            </a:r>
            <a:r>
              <a:rPr kumimoji="1" lang="en-US" altLang="zh-CN" sz="2000" dirty="0"/>
              <a:t>and</a:t>
            </a:r>
            <a:r>
              <a:rPr kumimoji="1" lang="en-GB" altLang="zh-CN" sz="2000" dirty="0"/>
              <a:t> more, and my data is too small to get good results.</a:t>
            </a:r>
          </a:p>
          <a:p>
            <a:r>
              <a:rPr kumimoji="1" lang="en-US" altLang="zh-CN" sz="2000" dirty="0"/>
              <a:t>Unlike</a:t>
            </a:r>
            <a:r>
              <a:rPr kumimoji="1" lang="zh-CN" altLang="en-US" sz="2000" dirty="0"/>
              <a:t> </a:t>
            </a:r>
            <a:r>
              <a:rPr kumimoji="1" lang="en-GB" altLang="zh-CN" sz="2000" dirty="0"/>
              <a:t>the cosine similarity method, sometimes there are only two tutors in a topic, whereas cosine similarity gives </a:t>
            </a:r>
            <a:r>
              <a:rPr kumimoji="1" lang="en-US" altLang="zh-CN" sz="2000" dirty="0"/>
              <a:t>users</a:t>
            </a:r>
            <a:r>
              <a:rPr kumimoji="1" lang="en-GB" altLang="zh-CN" sz="2000" dirty="0"/>
              <a:t> a list of similarities about the </a:t>
            </a:r>
            <a:r>
              <a:rPr kumimoji="1" lang="en-US" altLang="zh-CN" sz="2000" dirty="0"/>
              <a:t>their</a:t>
            </a:r>
            <a:r>
              <a:rPr kumimoji="1" lang="en-GB" altLang="zh-CN" sz="2000" dirty="0"/>
              <a:t> input. 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168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E4C97B-B622-AC4E-B0E7-E8C326E1050A}"/>
              </a:ext>
            </a:extLst>
          </p:cNvPr>
          <p:cNvSpPr txBox="1">
            <a:spLocks/>
          </p:cNvSpPr>
          <p:nvPr/>
        </p:nvSpPr>
        <p:spPr>
          <a:xfrm>
            <a:off x="392430" y="675254"/>
            <a:ext cx="10515600" cy="550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api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text-davinci-003</a:t>
            </a:r>
            <a:r>
              <a:rPr kumimoji="1" lang="zh-CN" altLang="en-US" dirty="0"/>
              <a:t> </a:t>
            </a:r>
            <a:r>
              <a:rPr kumimoji="1" lang="en-US" altLang="zh-CN" dirty="0"/>
              <a:t>(text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highlight>
                  <a:srgbClr val="FFFF00"/>
                </a:highlight>
              </a:rPr>
              <a:t>Generate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topics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for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each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supervisor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TF-IDF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cosine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similarity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recommendation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/>
              <a:t>Good performance,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generate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topics,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200" dirty="0"/>
              <a:t> </a:t>
            </a:r>
            <a:endParaRPr kumimoji="1" lang="en-US" altLang="zh-CN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text-embedding-ada-002</a:t>
            </a:r>
            <a:r>
              <a:rPr kumimoji="1" lang="zh-CN" altLang="zh-CN" dirty="0"/>
              <a:t> </a:t>
            </a:r>
            <a:r>
              <a:rPr kumimoji="1" lang="en-US" altLang="zh-CN" dirty="0"/>
              <a:t>(vector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highlight>
                  <a:srgbClr val="FFFF00"/>
                </a:highlight>
              </a:rPr>
              <a:t>Best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performance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plain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CountVectorizer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TF-IDF.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/>
              <a:t>The vector of tutor information is not compatible with TF-IDF and </a:t>
            </a:r>
            <a:r>
              <a:rPr kumimoji="1" lang="en-US" altLang="zh-CN" sz="2000" dirty="0" err="1"/>
              <a:t>CountVectorizer</a:t>
            </a:r>
            <a:r>
              <a:rPr kumimoji="1" lang="en-US" altLang="zh-CN" sz="2000" dirty="0"/>
              <a:t>.</a:t>
            </a:r>
          </a:p>
          <a:p>
            <a:pPr marL="0" indent="0">
              <a:buNone/>
            </a:pPr>
            <a:r>
              <a:rPr kumimoji="1" lang="en-US" altLang="zh-CN" sz="2000" dirty="0"/>
              <a:t>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need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to</a:t>
            </a:r>
            <a:r>
              <a:rPr kumimoji="1" lang="zh-CN" altLang="en-US" sz="2000" dirty="0">
                <a:highlight>
                  <a:srgbClr val="FFFF00"/>
                </a:highlight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</a:rPr>
              <a:t>pay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connect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OpenAI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api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input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2527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38B2C2-B32F-4340-96B8-7D5C259297F1}"/>
              </a:ext>
            </a:extLst>
          </p:cNvPr>
          <p:cNvSpPr txBox="1">
            <a:spLocks/>
          </p:cNvSpPr>
          <p:nvPr/>
        </p:nvSpPr>
        <p:spPr>
          <a:xfrm>
            <a:off x="392430" y="675254"/>
            <a:ext cx="10515600" cy="5507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Clustering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 supervisors with same topic/background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 err="1"/>
              <a:t>KMeans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clustering</a:t>
            </a:r>
          </a:p>
          <a:p>
            <a:pPr marL="0" indent="0">
              <a:buNone/>
            </a:pPr>
            <a:r>
              <a:rPr kumimoji="1" lang="en-US" altLang="zh-CN" sz="2200" dirty="0"/>
              <a:t>Standardization,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PCA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dimension reduction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vectors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text-embedding-ada-002</a:t>
            </a:r>
          </a:p>
          <a:p>
            <a:pPr marL="0" indent="0">
              <a:buNone/>
            </a:pPr>
            <a:r>
              <a:rPr kumimoji="1" lang="en-US" altLang="zh-CN" sz="2200" dirty="0"/>
              <a:t>Use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silhouette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analysis,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cluster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number.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 err="1"/>
              <a:t>KMeans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clustering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for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supervisors,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choose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supervisor,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system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will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find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other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supervisors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same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cluster.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627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535</Words>
  <Application>Microsoft Macintosh PowerPoint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</vt:lpstr>
      <vt:lpstr>等线 Light</vt:lpstr>
      <vt:lpstr>Arial</vt:lpstr>
      <vt:lpstr>Office 主题​​</vt:lpstr>
      <vt:lpstr>Supervisor Recommendation System</vt:lpstr>
      <vt:lpstr>Aim</vt:lpstr>
      <vt:lpstr>Process</vt:lpstr>
      <vt:lpstr>Deliverable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Jianmeng</dc:creator>
  <cp:lastModifiedBy>Tian Jianmeng</cp:lastModifiedBy>
  <cp:revision>14</cp:revision>
  <dcterms:created xsi:type="dcterms:W3CDTF">2023-06-28T11:35:53Z</dcterms:created>
  <dcterms:modified xsi:type="dcterms:W3CDTF">2023-07-04T12:55:57Z</dcterms:modified>
</cp:coreProperties>
</file>