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21383625" cy="30275213"/>
  <p:notesSz cx="9926638" cy="14355763"/>
  <p:defaultTextStyle>
    <a:defPPr>
      <a:defRPr lang="en-US"/>
    </a:defPPr>
    <a:lvl1pPr marL="0" algn="l" defTabSz="2108515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1pPr>
    <a:lvl2pPr marL="1054257" algn="l" defTabSz="2108515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2pPr>
    <a:lvl3pPr marL="2108515" algn="l" defTabSz="2108515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3pPr>
    <a:lvl4pPr marL="3162772" algn="l" defTabSz="2108515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4pPr>
    <a:lvl5pPr marL="4217030" algn="l" defTabSz="2108515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5pPr>
    <a:lvl6pPr marL="5271287" algn="l" defTabSz="2108515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6pPr>
    <a:lvl7pPr marL="6325545" algn="l" defTabSz="2108515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7pPr>
    <a:lvl8pPr marL="7379802" algn="l" defTabSz="2108515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8pPr>
    <a:lvl9pPr marL="8434060" algn="l" defTabSz="2108515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hd Ammar Alsalka" initials="MAA" lastIdx="2" clrIdx="0">
    <p:extLst>
      <p:ext uri="{19B8F6BF-5375-455C-9EA6-DF929625EA0E}">
        <p15:presenceInfo xmlns:p15="http://schemas.microsoft.com/office/powerpoint/2012/main" userId="S::eenmaa@leeds.ac.uk::8871e4ca-c9f8-496c-8a1d-4899769cda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20B72-30AB-45DF-8D25-C970F2C59B63}" v="1" dt="2020-01-28T14:06:01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8" autoAdjust="0"/>
    <p:restoredTop sz="94660"/>
  </p:normalViewPr>
  <p:slideViewPr>
    <p:cSldViewPr>
      <p:cViewPr>
        <p:scale>
          <a:sx n="50" d="100"/>
          <a:sy n="50" d="100"/>
        </p:scale>
        <p:origin x="946" y="43"/>
      </p:cViewPr>
      <p:guideLst>
        <p:guide orient="horz" pos="9536"/>
        <p:guide pos="6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hd Ammar Alsalka" userId="8871e4ca-c9f8-496c-8a1d-4899769cdaff" providerId="ADAL" clId="{2C420B72-30AB-45DF-8D25-C970F2C59B63}"/>
    <pc:docChg chg="modSld">
      <pc:chgData name="Mhd Ammar Alsalka" userId="8871e4ca-c9f8-496c-8a1d-4899769cdaff" providerId="ADAL" clId="{2C420B72-30AB-45DF-8D25-C970F2C59B63}" dt="2020-01-28T15:11:19.982" v="53" actId="20577"/>
      <pc:docMkLst>
        <pc:docMk/>
      </pc:docMkLst>
      <pc:sldChg chg="modSp">
        <pc:chgData name="Mhd Ammar Alsalka" userId="8871e4ca-c9f8-496c-8a1d-4899769cdaff" providerId="ADAL" clId="{2C420B72-30AB-45DF-8D25-C970F2C59B63}" dt="2020-01-28T15:11:19.982" v="53" actId="20577"/>
        <pc:sldMkLst>
          <pc:docMk/>
          <pc:sldMk cId="0" sldId="256"/>
        </pc:sldMkLst>
        <pc:spChg chg="mod">
          <ac:chgData name="Mhd Ammar Alsalka" userId="8871e4ca-c9f8-496c-8a1d-4899769cdaff" providerId="ADAL" clId="{2C420B72-30AB-45DF-8D25-C970F2C59B63}" dt="2020-01-28T13:54:19.733" v="8" actId="20577"/>
          <ac:spMkLst>
            <pc:docMk/>
            <pc:sldMk cId="0" sldId="256"/>
            <ac:spMk id="41" creationId="{978C7C0E-1DDC-42B4-BF04-CEA05A1F0852}"/>
          </ac:spMkLst>
        </pc:spChg>
        <pc:spChg chg="mod">
          <ac:chgData name="Mhd Ammar Alsalka" userId="8871e4ca-c9f8-496c-8a1d-4899769cdaff" providerId="ADAL" clId="{2C420B72-30AB-45DF-8D25-C970F2C59B63}" dt="2020-01-28T13:57:21.904" v="18" actId="20577"/>
          <ac:spMkLst>
            <pc:docMk/>
            <pc:sldMk cId="0" sldId="256"/>
            <ac:spMk id="71" creationId="{3745944B-3F10-4DB0-BBDB-0E2A244F4B5C}"/>
          </ac:spMkLst>
        </pc:spChg>
        <pc:spChg chg="mod">
          <ac:chgData name="Mhd Ammar Alsalka" userId="8871e4ca-c9f8-496c-8a1d-4899769cdaff" providerId="ADAL" clId="{2C420B72-30AB-45DF-8D25-C970F2C59B63}" dt="2020-01-28T14:06:06.871" v="33" actId="20577"/>
          <ac:spMkLst>
            <pc:docMk/>
            <pc:sldMk cId="0" sldId="256"/>
            <ac:spMk id="111" creationId="{4CF50550-4FEE-4996-869E-84276B906269}"/>
          </ac:spMkLst>
        </pc:spChg>
        <pc:spChg chg="mod">
          <ac:chgData name="Mhd Ammar Alsalka" userId="8871e4ca-c9f8-496c-8a1d-4899769cdaff" providerId="ADAL" clId="{2C420B72-30AB-45DF-8D25-C970F2C59B63}" dt="2020-01-28T13:49:30.587" v="6" actId="404"/>
          <ac:spMkLst>
            <pc:docMk/>
            <pc:sldMk cId="0" sldId="256"/>
            <ac:spMk id="120" creationId="{4CB200E4-F7DA-49A9-92E6-8E07B8603ED1}"/>
          </ac:spMkLst>
        </pc:spChg>
        <pc:spChg chg="mod">
          <ac:chgData name="Mhd Ammar Alsalka" userId="8871e4ca-c9f8-496c-8a1d-4899769cdaff" providerId="ADAL" clId="{2C420B72-30AB-45DF-8D25-C970F2C59B63}" dt="2020-01-28T13:53:24.831" v="7" actId="20577"/>
          <ac:spMkLst>
            <pc:docMk/>
            <pc:sldMk cId="0" sldId="256"/>
            <ac:spMk id="223" creationId="{EE745948-5F4F-452D-BC1E-36293FC87255}"/>
          </ac:spMkLst>
        </pc:spChg>
        <pc:spChg chg="mod">
          <ac:chgData name="Mhd Ammar Alsalka" userId="8871e4ca-c9f8-496c-8a1d-4899769cdaff" providerId="ADAL" clId="{2C420B72-30AB-45DF-8D25-C970F2C59B63}" dt="2020-01-28T14:02:15.158" v="28" actId="20577"/>
          <ac:spMkLst>
            <pc:docMk/>
            <pc:sldMk cId="0" sldId="256"/>
            <ac:spMk id="226" creationId="{A1824C57-AF6A-4524-B9D2-E03E712FC3E1}"/>
          </ac:spMkLst>
        </pc:spChg>
        <pc:spChg chg="mod">
          <ac:chgData name="Mhd Ammar Alsalka" userId="8871e4ca-c9f8-496c-8a1d-4899769cdaff" providerId="ADAL" clId="{2C420B72-30AB-45DF-8D25-C970F2C59B63}" dt="2020-01-28T14:46:38.387" v="52" actId="12"/>
          <ac:spMkLst>
            <pc:docMk/>
            <pc:sldMk cId="0" sldId="256"/>
            <ac:spMk id="265" creationId="{195A6D8D-B3DE-4C6C-8AD3-3B94506ED56B}"/>
          </ac:spMkLst>
        </pc:spChg>
        <pc:spChg chg="mod">
          <ac:chgData name="Mhd Ammar Alsalka" userId="8871e4ca-c9f8-496c-8a1d-4899769cdaff" providerId="ADAL" clId="{2C420B72-30AB-45DF-8D25-C970F2C59B63}" dt="2020-01-28T15:11:19.982" v="53" actId="20577"/>
          <ac:spMkLst>
            <pc:docMk/>
            <pc:sldMk cId="0" sldId="256"/>
            <ac:spMk id="324" creationId="{B29DEEED-D7BE-4CA6-B7BF-EBD270F912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9404946"/>
            <a:ext cx="18176081" cy="6489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7544" y="17155954"/>
            <a:ext cx="14968538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00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01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02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03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504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404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305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206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3128" y="1212419"/>
            <a:ext cx="4811316" cy="258320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181" y="1212419"/>
            <a:ext cx="14077553" cy="258320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60" y="19454634"/>
            <a:ext cx="18176081" cy="6012994"/>
          </a:xfrm>
        </p:spPr>
        <p:txBody>
          <a:bodyPr anchor="t"/>
          <a:lstStyle>
            <a:lvl1pPr algn="l">
              <a:defRPr sz="16631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60" y="12831930"/>
            <a:ext cx="18176081" cy="6622700"/>
          </a:xfrm>
        </p:spPr>
        <p:txBody>
          <a:bodyPr anchor="b"/>
          <a:lstStyle>
            <a:lvl1pPr marL="0" indent="0">
              <a:buNone/>
              <a:defRPr sz="8314">
                <a:solidFill>
                  <a:schemeClr val="tx1">
                    <a:tint val="75000"/>
                  </a:schemeClr>
                </a:solidFill>
              </a:defRPr>
            </a:lvl1pPr>
            <a:lvl2pPr marL="1900815" indent="0">
              <a:buNone/>
              <a:defRPr sz="7483">
                <a:solidFill>
                  <a:schemeClr val="tx1">
                    <a:tint val="75000"/>
                  </a:schemeClr>
                </a:solidFill>
              </a:defRPr>
            </a:lvl2pPr>
            <a:lvl3pPr marL="3801630" indent="0">
              <a:buNone/>
              <a:defRPr sz="6653">
                <a:solidFill>
                  <a:schemeClr val="tx1">
                    <a:tint val="75000"/>
                  </a:schemeClr>
                </a:solidFill>
              </a:defRPr>
            </a:lvl3pPr>
            <a:lvl4pPr marL="5702447" indent="0">
              <a:buNone/>
              <a:defRPr sz="5820">
                <a:solidFill>
                  <a:schemeClr val="tx1">
                    <a:tint val="75000"/>
                  </a:schemeClr>
                </a:solidFill>
              </a:defRPr>
            </a:lvl4pPr>
            <a:lvl5pPr marL="7603262" indent="0">
              <a:buNone/>
              <a:defRPr sz="5820">
                <a:solidFill>
                  <a:schemeClr val="tx1">
                    <a:tint val="75000"/>
                  </a:schemeClr>
                </a:solidFill>
              </a:defRPr>
            </a:lvl5pPr>
            <a:lvl6pPr marL="9504077" indent="0">
              <a:buNone/>
              <a:defRPr sz="5820">
                <a:solidFill>
                  <a:schemeClr val="tx1">
                    <a:tint val="75000"/>
                  </a:schemeClr>
                </a:solidFill>
              </a:defRPr>
            </a:lvl6pPr>
            <a:lvl7pPr marL="11404892" indent="0">
              <a:buNone/>
              <a:defRPr sz="5820">
                <a:solidFill>
                  <a:schemeClr val="tx1">
                    <a:tint val="75000"/>
                  </a:schemeClr>
                </a:solidFill>
              </a:defRPr>
            </a:lvl7pPr>
            <a:lvl8pPr marL="13305709" indent="0">
              <a:buNone/>
              <a:defRPr sz="5820">
                <a:solidFill>
                  <a:schemeClr val="tx1">
                    <a:tint val="75000"/>
                  </a:schemeClr>
                </a:solidFill>
              </a:defRPr>
            </a:lvl8pPr>
            <a:lvl9pPr marL="15206524" indent="0">
              <a:buNone/>
              <a:defRPr sz="5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181" y="7064223"/>
            <a:ext cx="9444434" cy="19980241"/>
          </a:xfrm>
        </p:spPr>
        <p:txBody>
          <a:bodyPr/>
          <a:lstStyle>
            <a:lvl1pPr>
              <a:defRPr sz="11642"/>
            </a:lvl1pPr>
            <a:lvl2pPr>
              <a:defRPr sz="9978"/>
            </a:lvl2pPr>
            <a:lvl3pPr>
              <a:defRPr sz="8314"/>
            </a:lvl3pPr>
            <a:lvl4pPr>
              <a:defRPr sz="7483"/>
            </a:lvl4pPr>
            <a:lvl5pPr>
              <a:defRPr sz="7483"/>
            </a:lvl5pPr>
            <a:lvl6pPr>
              <a:defRPr sz="7483"/>
            </a:lvl6pPr>
            <a:lvl7pPr>
              <a:defRPr sz="7483"/>
            </a:lvl7pPr>
            <a:lvl8pPr>
              <a:defRPr sz="7483"/>
            </a:lvl8pPr>
            <a:lvl9pPr>
              <a:defRPr sz="74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0010" y="7064223"/>
            <a:ext cx="9444434" cy="19980241"/>
          </a:xfrm>
        </p:spPr>
        <p:txBody>
          <a:bodyPr/>
          <a:lstStyle>
            <a:lvl1pPr>
              <a:defRPr sz="11642"/>
            </a:lvl1pPr>
            <a:lvl2pPr>
              <a:defRPr sz="9978"/>
            </a:lvl2pPr>
            <a:lvl3pPr>
              <a:defRPr sz="8314"/>
            </a:lvl3pPr>
            <a:lvl4pPr>
              <a:defRPr sz="7483"/>
            </a:lvl4pPr>
            <a:lvl5pPr>
              <a:defRPr sz="7483"/>
            </a:lvl5pPr>
            <a:lvl6pPr>
              <a:defRPr sz="7483"/>
            </a:lvl6pPr>
            <a:lvl7pPr>
              <a:defRPr sz="7483"/>
            </a:lvl7pPr>
            <a:lvl8pPr>
              <a:defRPr sz="7483"/>
            </a:lvl8pPr>
            <a:lvl9pPr>
              <a:defRPr sz="74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182" y="6776884"/>
            <a:ext cx="9448147" cy="2824282"/>
          </a:xfrm>
        </p:spPr>
        <p:txBody>
          <a:bodyPr anchor="b"/>
          <a:lstStyle>
            <a:lvl1pPr marL="0" indent="0">
              <a:buNone/>
              <a:defRPr sz="9978" b="1"/>
            </a:lvl1pPr>
            <a:lvl2pPr marL="1900815" indent="0">
              <a:buNone/>
              <a:defRPr sz="8314" b="1"/>
            </a:lvl2pPr>
            <a:lvl3pPr marL="3801630" indent="0">
              <a:buNone/>
              <a:defRPr sz="7483" b="1"/>
            </a:lvl3pPr>
            <a:lvl4pPr marL="5702447" indent="0">
              <a:buNone/>
              <a:defRPr sz="6653" b="1"/>
            </a:lvl4pPr>
            <a:lvl5pPr marL="7603262" indent="0">
              <a:buNone/>
              <a:defRPr sz="6653" b="1"/>
            </a:lvl5pPr>
            <a:lvl6pPr marL="9504077" indent="0">
              <a:buNone/>
              <a:defRPr sz="6653" b="1"/>
            </a:lvl6pPr>
            <a:lvl7pPr marL="11404892" indent="0">
              <a:buNone/>
              <a:defRPr sz="6653" b="1"/>
            </a:lvl7pPr>
            <a:lvl8pPr marL="13305709" indent="0">
              <a:buNone/>
              <a:defRPr sz="6653" b="1"/>
            </a:lvl8pPr>
            <a:lvl9pPr marL="15206524" indent="0">
              <a:buNone/>
              <a:defRPr sz="66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182" y="9601166"/>
            <a:ext cx="9448147" cy="17443291"/>
          </a:xfrm>
        </p:spPr>
        <p:txBody>
          <a:bodyPr/>
          <a:lstStyle>
            <a:lvl1pPr>
              <a:defRPr sz="9978"/>
            </a:lvl1pPr>
            <a:lvl2pPr>
              <a:defRPr sz="8314"/>
            </a:lvl2pPr>
            <a:lvl3pPr>
              <a:defRPr sz="7483"/>
            </a:lvl3pPr>
            <a:lvl4pPr>
              <a:defRPr sz="6653"/>
            </a:lvl4pPr>
            <a:lvl5pPr>
              <a:defRPr sz="6653"/>
            </a:lvl5pPr>
            <a:lvl6pPr>
              <a:defRPr sz="6653"/>
            </a:lvl6pPr>
            <a:lvl7pPr>
              <a:defRPr sz="6653"/>
            </a:lvl7pPr>
            <a:lvl8pPr>
              <a:defRPr sz="6653"/>
            </a:lvl8pPr>
            <a:lvl9pPr>
              <a:defRPr sz="6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2589" y="6776884"/>
            <a:ext cx="9451858" cy="2824282"/>
          </a:xfrm>
        </p:spPr>
        <p:txBody>
          <a:bodyPr anchor="b"/>
          <a:lstStyle>
            <a:lvl1pPr marL="0" indent="0">
              <a:buNone/>
              <a:defRPr sz="9978" b="1"/>
            </a:lvl1pPr>
            <a:lvl2pPr marL="1900815" indent="0">
              <a:buNone/>
              <a:defRPr sz="8314" b="1"/>
            </a:lvl2pPr>
            <a:lvl3pPr marL="3801630" indent="0">
              <a:buNone/>
              <a:defRPr sz="7483" b="1"/>
            </a:lvl3pPr>
            <a:lvl4pPr marL="5702447" indent="0">
              <a:buNone/>
              <a:defRPr sz="6653" b="1"/>
            </a:lvl4pPr>
            <a:lvl5pPr marL="7603262" indent="0">
              <a:buNone/>
              <a:defRPr sz="6653" b="1"/>
            </a:lvl5pPr>
            <a:lvl6pPr marL="9504077" indent="0">
              <a:buNone/>
              <a:defRPr sz="6653" b="1"/>
            </a:lvl6pPr>
            <a:lvl7pPr marL="11404892" indent="0">
              <a:buNone/>
              <a:defRPr sz="6653" b="1"/>
            </a:lvl7pPr>
            <a:lvl8pPr marL="13305709" indent="0">
              <a:buNone/>
              <a:defRPr sz="6653" b="1"/>
            </a:lvl8pPr>
            <a:lvl9pPr marL="15206524" indent="0">
              <a:buNone/>
              <a:defRPr sz="66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2589" y="9601166"/>
            <a:ext cx="9451858" cy="17443291"/>
          </a:xfrm>
        </p:spPr>
        <p:txBody>
          <a:bodyPr/>
          <a:lstStyle>
            <a:lvl1pPr>
              <a:defRPr sz="9978"/>
            </a:lvl1pPr>
            <a:lvl2pPr>
              <a:defRPr sz="8314"/>
            </a:lvl2pPr>
            <a:lvl3pPr>
              <a:defRPr sz="7483"/>
            </a:lvl3pPr>
            <a:lvl4pPr>
              <a:defRPr sz="6653"/>
            </a:lvl4pPr>
            <a:lvl5pPr>
              <a:defRPr sz="6653"/>
            </a:lvl5pPr>
            <a:lvl6pPr>
              <a:defRPr sz="6653"/>
            </a:lvl6pPr>
            <a:lvl7pPr>
              <a:defRPr sz="6653"/>
            </a:lvl7pPr>
            <a:lvl8pPr>
              <a:defRPr sz="6653"/>
            </a:lvl8pPr>
            <a:lvl9pPr>
              <a:defRPr sz="6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85" y="1205401"/>
            <a:ext cx="7035066" cy="5129967"/>
          </a:xfrm>
        </p:spPr>
        <p:txBody>
          <a:bodyPr anchor="b"/>
          <a:lstStyle>
            <a:lvl1pPr algn="l">
              <a:defRPr sz="8314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405" y="1205409"/>
            <a:ext cx="11954041" cy="25839056"/>
          </a:xfrm>
        </p:spPr>
        <p:txBody>
          <a:bodyPr/>
          <a:lstStyle>
            <a:lvl1pPr>
              <a:defRPr sz="13303"/>
            </a:lvl1pPr>
            <a:lvl2pPr>
              <a:defRPr sz="11642"/>
            </a:lvl2pPr>
            <a:lvl3pPr>
              <a:defRPr sz="9978"/>
            </a:lvl3pPr>
            <a:lvl4pPr>
              <a:defRPr sz="8314"/>
            </a:lvl4pPr>
            <a:lvl5pPr>
              <a:defRPr sz="8314"/>
            </a:lvl5pPr>
            <a:lvl6pPr>
              <a:defRPr sz="8314"/>
            </a:lvl6pPr>
            <a:lvl7pPr>
              <a:defRPr sz="8314"/>
            </a:lvl7pPr>
            <a:lvl8pPr>
              <a:defRPr sz="8314"/>
            </a:lvl8pPr>
            <a:lvl9pPr>
              <a:defRPr sz="83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185" y="6335376"/>
            <a:ext cx="7035066" cy="20709089"/>
          </a:xfrm>
        </p:spPr>
        <p:txBody>
          <a:bodyPr/>
          <a:lstStyle>
            <a:lvl1pPr marL="0" indent="0">
              <a:buNone/>
              <a:defRPr sz="5820"/>
            </a:lvl1pPr>
            <a:lvl2pPr marL="1900815" indent="0">
              <a:buNone/>
              <a:defRPr sz="4989"/>
            </a:lvl2pPr>
            <a:lvl3pPr marL="3801630" indent="0">
              <a:buNone/>
              <a:defRPr sz="4158"/>
            </a:lvl3pPr>
            <a:lvl4pPr marL="5702447" indent="0">
              <a:buNone/>
              <a:defRPr sz="3742"/>
            </a:lvl4pPr>
            <a:lvl5pPr marL="7603262" indent="0">
              <a:buNone/>
              <a:defRPr sz="3742"/>
            </a:lvl5pPr>
            <a:lvl6pPr marL="9504077" indent="0">
              <a:buNone/>
              <a:defRPr sz="3742"/>
            </a:lvl6pPr>
            <a:lvl7pPr marL="11404892" indent="0">
              <a:buNone/>
              <a:defRPr sz="3742"/>
            </a:lvl7pPr>
            <a:lvl8pPr marL="13305709" indent="0">
              <a:buNone/>
              <a:defRPr sz="3742"/>
            </a:lvl8pPr>
            <a:lvl9pPr marL="15206524" indent="0">
              <a:buNone/>
              <a:defRPr sz="37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339" y="21192650"/>
            <a:ext cx="12830175" cy="2501912"/>
          </a:xfrm>
        </p:spPr>
        <p:txBody>
          <a:bodyPr anchor="b"/>
          <a:lstStyle>
            <a:lvl1pPr algn="l">
              <a:defRPr sz="8314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339" y="2705147"/>
            <a:ext cx="12830175" cy="18165128"/>
          </a:xfrm>
        </p:spPr>
        <p:txBody>
          <a:bodyPr/>
          <a:lstStyle>
            <a:lvl1pPr marL="0" indent="0">
              <a:buNone/>
              <a:defRPr sz="13303"/>
            </a:lvl1pPr>
            <a:lvl2pPr marL="1900815" indent="0">
              <a:buNone/>
              <a:defRPr sz="11642"/>
            </a:lvl2pPr>
            <a:lvl3pPr marL="3801630" indent="0">
              <a:buNone/>
              <a:defRPr sz="9978"/>
            </a:lvl3pPr>
            <a:lvl4pPr marL="5702447" indent="0">
              <a:buNone/>
              <a:defRPr sz="8314"/>
            </a:lvl4pPr>
            <a:lvl5pPr marL="7603262" indent="0">
              <a:buNone/>
              <a:defRPr sz="8314"/>
            </a:lvl5pPr>
            <a:lvl6pPr marL="9504077" indent="0">
              <a:buNone/>
              <a:defRPr sz="8314"/>
            </a:lvl6pPr>
            <a:lvl7pPr marL="11404892" indent="0">
              <a:buNone/>
              <a:defRPr sz="8314"/>
            </a:lvl7pPr>
            <a:lvl8pPr marL="13305709" indent="0">
              <a:buNone/>
              <a:defRPr sz="8314"/>
            </a:lvl8pPr>
            <a:lvl9pPr marL="15206524" indent="0">
              <a:buNone/>
              <a:defRPr sz="8314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339" y="23694563"/>
            <a:ext cx="12830175" cy="3553130"/>
          </a:xfrm>
        </p:spPr>
        <p:txBody>
          <a:bodyPr/>
          <a:lstStyle>
            <a:lvl1pPr marL="0" indent="0">
              <a:buNone/>
              <a:defRPr sz="5820"/>
            </a:lvl1pPr>
            <a:lvl2pPr marL="1900815" indent="0">
              <a:buNone/>
              <a:defRPr sz="4989"/>
            </a:lvl2pPr>
            <a:lvl3pPr marL="3801630" indent="0">
              <a:buNone/>
              <a:defRPr sz="4158"/>
            </a:lvl3pPr>
            <a:lvl4pPr marL="5702447" indent="0">
              <a:buNone/>
              <a:defRPr sz="3742"/>
            </a:lvl4pPr>
            <a:lvl5pPr marL="7603262" indent="0">
              <a:buNone/>
              <a:defRPr sz="3742"/>
            </a:lvl5pPr>
            <a:lvl6pPr marL="9504077" indent="0">
              <a:buNone/>
              <a:defRPr sz="3742"/>
            </a:lvl6pPr>
            <a:lvl7pPr marL="11404892" indent="0">
              <a:buNone/>
              <a:defRPr sz="3742"/>
            </a:lvl7pPr>
            <a:lvl8pPr marL="13305709" indent="0">
              <a:buNone/>
              <a:defRPr sz="3742"/>
            </a:lvl8pPr>
            <a:lvl9pPr marL="15206524" indent="0">
              <a:buNone/>
              <a:defRPr sz="37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181" y="1212413"/>
            <a:ext cx="19245263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181" y="7064223"/>
            <a:ext cx="19245263" cy="199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181" y="28060644"/>
            <a:ext cx="4989513" cy="1611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97C-6094-44F3-9AD2-0A11796E8BE7}" type="datetimeFigureOut">
              <a:rPr lang="en-US" smtClean="0"/>
              <a:t>1/26/2023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6072" y="28060644"/>
            <a:ext cx="6771481" cy="1611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4931" y="28060644"/>
            <a:ext cx="4989513" cy="1611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01630" rtl="0" eaLnBrk="1" latinLnBrk="0" hangingPunct="1">
        <a:spcBef>
          <a:spcPct val="0"/>
        </a:spcBef>
        <a:buNone/>
        <a:defRPr sz="18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5611" indent="-1425611" algn="l" defTabSz="3801630" rtl="0" eaLnBrk="1" latinLnBrk="0" hangingPunct="1">
        <a:spcBef>
          <a:spcPct val="20000"/>
        </a:spcBef>
        <a:buFont typeface="Arial" pitchFamily="34" charset="0"/>
        <a:buChar char="•"/>
        <a:defRPr sz="13303" kern="1200">
          <a:solidFill>
            <a:schemeClr val="tx1"/>
          </a:solidFill>
          <a:latin typeface="+mn-lt"/>
          <a:ea typeface="+mn-ea"/>
          <a:cs typeface="+mn-cs"/>
        </a:defRPr>
      </a:lvl1pPr>
      <a:lvl2pPr marL="3088826" indent="-1188011" algn="l" defTabSz="3801630" rtl="0" eaLnBrk="1" latinLnBrk="0" hangingPunct="1">
        <a:spcBef>
          <a:spcPct val="20000"/>
        </a:spcBef>
        <a:buFont typeface="Arial" pitchFamily="34" charset="0"/>
        <a:buChar char="–"/>
        <a:defRPr sz="11642" kern="1200">
          <a:solidFill>
            <a:schemeClr val="tx1"/>
          </a:solidFill>
          <a:latin typeface="+mn-lt"/>
          <a:ea typeface="+mn-ea"/>
          <a:cs typeface="+mn-cs"/>
        </a:defRPr>
      </a:lvl2pPr>
      <a:lvl3pPr marL="4752039" indent="-950409" algn="l" defTabSz="3801630" rtl="0" eaLnBrk="1" latinLnBrk="0" hangingPunct="1">
        <a:spcBef>
          <a:spcPct val="20000"/>
        </a:spcBef>
        <a:buFont typeface="Arial" pitchFamily="34" charset="0"/>
        <a:buChar char="•"/>
        <a:defRPr sz="9978" kern="1200">
          <a:solidFill>
            <a:schemeClr val="tx1"/>
          </a:solidFill>
          <a:latin typeface="+mn-lt"/>
          <a:ea typeface="+mn-ea"/>
          <a:cs typeface="+mn-cs"/>
        </a:defRPr>
      </a:lvl3pPr>
      <a:lvl4pPr marL="6652854" indent="-950409" algn="l" defTabSz="3801630" rtl="0" eaLnBrk="1" latinLnBrk="0" hangingPunct="1">
        <a:spcBef>
          <a:spcPct val="20000"/>
        </a:spcBef>
        <a:buFont typeface="Arial" pitchFamily="34" charset="0"/>
        <a:buChar char="–"/>
        <a:defRPr sz="8314" kern="1200">
          <a:solidFill>
            <a:schemeClr val="tx1"/>
          </a:solidFill>
          <a:latin typeface="+mn-lt"/>
          <a:ea typeface="+mn-ea"/>
          <a:cs typeface="+mn-cs"/>
        </a:defRPr>
      </a:lvl4pPr>
      <a:lvl5pPr marL="8553671" indent="-950409" algn="l" defTabSz="3801630" rtl="0" eaLnBrk="1" latinLnBrk="0" hangingPunct="1">
        <a:spcBef>
          <a:spcPct val="20000"/>
        </a:spcBef>
        <a:buFont typeface="Arial" pitchFamily="34" charset="0"/>
        <a:buChar char="»"/>
        <a:defRPr sz="8314" kern="1200">
          <a:solidFill>
            <a:schemeClr val="tx1"/>
          </a:solidFill>
          <a:latin typeface="+mn-lt"/>
          <a:ea typeface="+mn-ea"/>
          <a:cs typeface="+mn-cs"/>
        </a:defRPr>
      </a:lvl5pPr>
      <a:lvl6pPr marL="10454486" indent="-950409" algn="l" defTabSz="3801630" rtl="0" eaLnBrk="1" latinLnBrk="0" hangingPunct="1">
        <a:spcBef>
          <a:spcPct val="20000"/>
        </a:spcBef>
        <a:buFont typeface="Arial" pitchFamily="34" charset="0"/>
        <a:buChar char="•"/>
        <a:defRPr sz="8314" kern="1200">
          <a:solidFill>
            <a:schemeClr val="tx1"/>
          </a:solidFill>
          <a:latin typeface="+mn-lt"/>
          <a:ea typeface="+mn-ea"/>
          <a:cs typeface="+mn-cs"/>
        </a:defRPr>
      </a:lvl6pPr>
      <a:lvl7pPr marL="12355301" indent="-950409" algn="l" defTabSz="3801630" rtl="0" eaLnBrk="1" latinLnBrk="0" hangingPunct="1">
        <a:spcBef>
          <a:spcPct val="20000"/>
        </a:spcBef>
        <a:buFont typeface="Arial" pitchFamily="34" charset="0"/>
        <a:buChar char="•"/>
        <a:defRPr sz="8314" kern="1200">
          <a:solidFill>
            <a:schemeClr val="tx1"/>
          </a:solidFill>
          <a:latin typeface="+mn-lt"/>
          <a:ea typeface="+mn-ea"/>
          <a:cs typeface="+mn-cs"/>
        </a:defRPr>
      </a:lvl7pPr>
      <a:lvl8pPr marL="14256116" indent="-950409" algn="l" defTabSz="3801630" rtl="0" eaLnBrk="1" latinLnBrk="0" hangingPunct="1">
        <a:spcBef>
          <a:spcPct val="20000"/>
        </a:spcBef>
        <a:buFont typeface="Arial" pitchFamily="34" charset="0"/>
        <a:buChar char="•"/>
        <a:defRPr sz="8314" kern="1200">
          <a:solidFill>
            <a:schemeClr val="tx1"/>
          </a:solidFill>
          <a:latin typeface="+mn-lt"/>
          <a:ea typeface="+mn-ea"/>
          <a:cs typeface="+mn-cs"/>
        </a:defRPr>
      </a:lvl8pPr>
      <a:lvl9pPr marL="16156933" indent="-950409" algn="l" defTabSz="3801630" rtl="0" eaLnBrk="1" latinLnBrk="0" hangingPunct="1">
        <a:spcBef>
          <a:spcPct val="20000"/>
        </a:spcBef>
        <a:buFont typeface="Arial" pitchFamily="34" charset="0"/>
        <a:buChar char="•"/>
        <a:defRPr sz="83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1630" rtl="0" eaLnBrk="1" latinLnBrk="0" hangingPunct="1">
        <a:defRPr sz="7483" kern="1200">
          <a:solidFill>
            <a:schemeClr val="tx1"/>
          </a:solidFill>
          <a:latin typeface="+mn-lt"/>
          <a:ea typeface="+mn-ea"/>
          <a:cs typeface="+mn-cs"/>
        </a:defRPr>
      </a:lvl1pPr>
      <a:lvl2pPr marL="1900815" algn="l" defTabSz="3801630" rtl="0" eaLnBrk="1" latinLnBrk="0" hangingPunct="1"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801630" algn="l" defTabSz="3801630" rtl="0" eaLnBrk="1" latinLnBrk="0" hangingPunct="1">
        <a:defRPr sz="7483" kern="1200">
          <a:solidFill>
            <a:schemeClr val="tx1"/>
          </a:solidFill>
          <a:latin typeface="+mn-lt"/>
          <a:ea typeface="+mn-ea"/>
          <a:cs typeface="+mn-cs"/>
        </a:defRPr>
      </a:lvl3pPr>
      <a:lvl4pPr marL="5702447" algn="l" defTabSz="3801630" rtl="0" eaLnBrk="1" latinLnBrk="0" hangingPunct="1">
        <a:defRPr sz="7483" kern="1200">
          <a:solidFill>
            <a:schemeClr val="tx1"/>
          </a:solidFill>
          <a:latin typeface="+mn-lt"/>
          <a:ea typeface="+mn-ea"/>
          <a:cs typeface="+mn-cs"/>
        </a:defRPr>
      </a:lvl4pPr>
      <a:lvl5pPr marL="7603262" algn="l" defTabSz="3801630" rtl="0" eaLnBrk="1" latinLnBrk="0" hangingPunct="1">
        <a:defRPr sz="7483" kern="1200">
          <a:solidFill>
            <a:schemeClr val="tx1"/>
          </a:solidFill>
          <a:latin typeface="+mn-lt"/>
          <a:ea typeface="+mn-ea"/>
          <a:cs typeface="+mn-cs"/>
        </a:defRPr>
      </a:lvl5pPr>
      <a:lvl6pPr marL="9504077" algn="l" defTabSz="3801630" rtl="0" eaLnBrk="1" latinLnBrk="0" hangingPunct="1">
        <a:defRPr sz="7483" kern="1200">
          <a:solidFill>
            <a:schemeClr val="tx1"/>
          </a:solidFill>
          <a:latin typeface="+mn-lt"/>
          <a:ea typeface="+mn-ea"/>
          <a:cs typeface="+mn-cs"/>
        </a:defRPr>
      </a:lvl6pPr>
      <a:lvl7pPr marL="11404892" algn="l" defTabSz="3801630" rtl="0" eaLnBrk="1" latinLnBrk="0" hangingPunct="1">
        <a:defRPr sz="7483" kern="1200">
          <a:solidFill>
            <a:schemeClr val="tx1"/>
          </a:solidFill>
          <a:latin typeface="+mn-lt"/>
          <a:ea typeface="+mn-ea"/>
          <a:cs typeface="+mn-cs"/>
        </a:defRPr>
      </a:lvl7pPr>
      <a:lvl8pPr marL="13305709" algn="l" defTabSz="3801630" rtl="0" eaLnBrk="1" latinLnBrk="0" hangingPunct="1">
        <a:defRPr sz="7483" kern="1200">
          <a:solidFill>
            <a:schemeClr val="tx1"/>
          </a:solidFill>
          <a:latin typeface="+mn-lt"/>
          <a:ea typeface="+mn-ea"/>
          <a:cs typeface="+mn-cs"/>
        </a:defRPr>
      </a:lvl8pPr>
      <a:lvl9pPr marL="15206524" algn="l" defTabSz="3801630" rtl="0" eaLnBrk="1" latinLnBrk="0" hangingPunct="1">
        <a:defRPr sz="74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245">
            <a:extLst>
              <a:ext uri="{FF2B5EF4-FFF2-40B4-BE49-F238E27FC236}">
                <a16:creationId xmlns:a16="http://schemas.microsoft.com/office/drawing/2014/main" id="{1EF0D655-C8C3-4E21-8096-4F01FFF090D8}"/>
              </a:ext>
            </a:extLst>
          </p:cNvPr>
          <p:cNvSpPr/>
          <p:nvPr/>
        </p:nvSpPr>
        <p:spPr>
          <a:xfrm>
            <a:off x="64385" y="2615457"/>
            <a:ext cx="21189391" cy="66888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E7435FC-F0AA-48AC-B0E8-DB1BD29FA1F0}"/>
              </a:ext>
            </a:extLst>
          </p:cNvPr>
          <p:cNvSpPr/>
          <p:nvPr/>
        </p:nvSpPr>
        <p:spPr>
          <a:xfrm>
            <a:off x="64385" y="4509795"/>
            <a:ext cx="8395155" cy="887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>
                <a:solidFill>
                  <a:schemeClr val="tx1"/>
                </a:solidFill>
              </a:rPr>
              <a:t>Week 16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13/2/2023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113D0FA-AFAB-46D9-A3CF-A483611F4C81}"/>
              </a:ext>
            </a:extLst>
          </p:cNvPr>
          <p:cNvSpPr/>
          <p:nvPr/>
        </p:nvSpPr>
        <p:spPr>
          <a:xfrm>
            <a:off x="64385" y="3404049"/>
            <a:ext cx="8380516" cy="904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>
                <a:solidFill>
                  <a:schemeClr val="tx1"/>
                </a:solidFill>
              </a:rPr>
              <a:t>Weeks 14-15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30/1/2023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482718-ACD8-4A79-91DA-B6B8EE10C058}"/>
              </a:ext>
            </a:extLst>
          </p:cNvPr>
          <p:cNvSpPr/>
          <p:nvPr/>
        </p:nvSpPr>
        <p:spPr>
          <a:xfrm>
            <a:off x="1" y="8954544"/>
            <a:ext cx="8444900" cy="907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Week </a:t>
            </a:r>
            <a:r>
              <a:rPr lang="en-GB" sz="2000" dirty="0" smtClean="0">
                <a:solidFill>
                  <a:schemeClr val="tx1"/>
                </a:solidFill>
              </a:rPr>
              <a:t>20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13/3/2023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4B7E0F-7B65-433E-B170-5FC674197ECB}"/>
              </a:ext>
            </a:extLst>
          </p:cNvPr>
          <p:cNvSpPr/>
          <p:nvPr/>
        </p:nvSpPr>
        <p:spPr>
          <a:xfrm>
            <a:off x="64385" y="6709526"/>
            <a:ext cx="8380516" cy="889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Week </a:t>
            </a:r>
            <a:r>
              <a:rPr lang="en-GB" sz="2000" dirty="0" smtClean="0">
                <a:solidFill>
                  <a:schemeClr val="tx1"/>
                </a:solidFill>
              </a:rPr>
              <a:t>18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27/2/2023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BE7081-2534-4C07-8EFA-1D6E288EED29}"/>
              </a:ext>
            </a:extLst>
          </p:cNvPr>
          <p:cNvSpPr/>
          <p:nvPr/>
        </p:nvSpPr>
        <p:spPr>
          <a:xfrm>
            <a:off x="64385" y="7825668"/>
            <a:ext cx="8380516" cy="907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Week </a:t>
            </a:r>
            <a:r>
              <a:rPr lang="en-GB" sz="2000" dirty="0" smtClean="0">
                <a:solidFill>
                  <a:schemeClr val="tx1"/>
                </a:solidFill>
              </a:rPr>
              <a:t>19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6/3/2023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133F3-30D5-4C87-85FA-7567880747CD}"/>
              </a:ext>
            </a:extLst>
          </p:cNvPr>
          <p:cNvSpPr/>
          <p:nvPr/>
        </p:nvSpPr>
        <p:spPr>
          <a:xfrm>
            <a:off x="8540900" y="3404050"/>
            <a:ext cx="2880000" cy="9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Check </a:t>
            </a:r>
            <a:r>
              <a:rPr lang="en-GB" sz="1400" dirty="0" smtClean="0">
                <a:solidFill>
                  <a:schemeClr val="tx1"/>
                </a:solidFill>
              </a:rPr>
              <a:t>list of project supervisors on Minerva and </a:t>
            </a:r>
            <a:r>
              <a:rPr lang="en-GB" sz="1400" dirty="0">
                <a:solidFill>
                  <a:schemeClr val="tx1"/>
                </a:solidFill>
              </a:rPr>
              <a:t>submit the online </a:t>
            </a:r>
            <a:r>
              <a:rPr lang="en-GB" sz="1400" dirty="0" smtClean="0">
                <a:solidFill>
                  <a:schemeClr val="tx1"/>
                </a:solidFill>
              </a:rPr>
              <a:t>Supervisor </a:t>
            </a:r>
            <a:r>
              <a:rPr lang="en-GB" sz="1400" dirty="0">
                <a:solidFill>
                  <a:schemeClr val="tx1"/>
                </a:solidFill>
              </a:rPr>
              <a:t>Preference Survey </a:t>
            </a:r>
            <a:r>
              <a:rPr lang="en-GB" sz="1400" dirty="0" smtClean="0">
                <a:solidFill>
                  <a:schemeClr val="tx1"/>
                </a:solidFill>
              </a:rPr>
              <a:t>by 11:59pm (UK time) on 13/2/2023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8F80A6-7754-4C55-82C5-6D3D6A9E7DB9}"/>
              </a:ext>
            </a:extLst>
          </p:cNvPr>
          <p:cNvSpPr/>
          <p:nvPr/>
        </p:nvSpPr>
        <p:spPr>
          <a:xfrm>
            <a:off x="8540900" y="4506858"/>
            <a:ext cx="2880000" cy="9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Wait for </a:t>
            </a:r>
            <a:r>
              <a:rPr lang="en-GB" sz="1400" dirty="0" smtClean="0">
                <a:solidFill>
                  <a:schemeClr val="tx1"/>
                </a:solidFill>
              </a:rPr>
              <a:t>supervisor </a:t>
            </a:r>
            <a:r>
              <a:rPr lang="en-GB" sz="1400" dirty="0">
                <a:solidFill>
                  <a:schemeClr val="tx1"/>
                </a:solidFill>
              </a:rPr>
              <a:t>allocations to be completed. You will receive an email confirming </a:t>
            </a:r>
            <a:r>
              <a:rPr lang="en-GB" sz="1400" dirty="0" smtClean="0">
                <a:solidFill>
                  <a:schemeClr val="tx1"/>
                </a:solidFill>
              </a:rPr>
              <a:t>your supervisor on Monday 20/2/2023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D62E16-7618-4C29-8504-072C04287D36}"/>
              </a:ext>
            </a:extLst>
          </p:cNvPr>
          <p:cNvSpPr/>
          <p:nvPr/>
        </p:nvSpPr>
        <p:spPr>
          <a:xfrm>
            <a:off x="8540900" y="5598262"/>
            <a:ext cx="2880000" cy="9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Meet with your supervisor </a:t>
            </a:r>
            <a:r>
              <a:rPr lang="en-GB" sz="1400" dirty="0" smtClean="0">
                <a:solidFill>
                  <a:schemeClr val="tx1"/>
                </a:solidFill>
              </a:rPr>
              <a:t>to choose a suitable project before </a:t>
            </a:r>
            <a:r>
              <a:rPr lang="en-GB" sz="1400" dirty="0">
                <a:solidFill>
                  <a:schemeClr val="tx1"/>
                </a:solidFill>
              </a:rPr>
              <a:t>the end of this week.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FDA0EB-5A24-4825-AE91-B4B6E4644F38}"/>
              </a:ext>
            </a:extLst>
          </p:cNvPr>
          <p:cNvSpPr/>
          <p:nvPr/>
        </p:nvSpPr>
        <p:spPr>
          <a:xfrm>
            <a:off x="8540900" y="6705176"/>
            <a:ext cx="2880000" cy="9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200" dirty="0" smtClean="0">
                <a:solidFill>
                  <a:schemeClr val="tx1"/>
                </a:solidFill>
              </a:rPr>
              <a:t>Confirm project choice with supervisor and start preparing a </a:t>
            </a:r>
            <a:r>
              <a:rPr lang="en-GB" sz="1200" b="1" dirty="0">
                <a:solidFill>
                  <a:schemeClr val="tx1"/>
                </a:solidFill>
              </a:rPr>
              <a:t>Project Specification Form (PSF)</a:t>
            </a:r>
            <a:r>
              <a:rPr lang="en-GB" sz="1200" dirty="0">
                <a:solidFill>
                  <a:schemeClr val="tx1"/>
                </a:solidFill>
              </a:rPr>
              <a:t>. Prepare Legal Agreement Form with </a:t>
            </a:r>
            <a:r>
              <a:rPr lang="en-GB" sz="1200" dirty="0" smtClean="0">
                <a:solidFill>
                  <a:schemeClr val="tx1"/>
                </a:solidFill>
              </a:rPr>
              <a:t>project client </a:t>
            </a:r>
            <a:r>
              <a:rPr lang="en-GB" sz="1200" dirty="0">
                <a:solidFill>
                  <a:schemeClr val="tx1"/>
                </a:solidFill>
              </a:rPr>
              <a:t>(if </a:t>
            </a:r>
            <a:r>
              <a:rPr lang="en-GB" sz="1200" dirty="0" smtClean="0">
                <a:solidFill>
                  <a:schemeClr val="tx1"/>
                </a:solidFill>
              </a:rPr>
              <a:t>any).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7595A79-DD0B-4076-A4DF-00CA16455A41}"/>
              </a:ext>
            </a:extLst>
          </p:cNvPr>
          <p:cNvSpPr/>
          <p:nvPr/>
        </p:nvSpPr>
        <p:spPr>
          <a:xfrm>
            <a:off x="121179" y="5632550"/>
            <a:ext cx="8380516" cy="886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Week </a:t>
            </a:r>
            <a:r>
              <a:rPr lang="en-GB" sz="2000" dirty="0" smtClean="0">
                <a:solidFill>
                  <a:schemeClr val="tx1"/>
                </a:solidFill>
              </a:rPr>
              <a:t>17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20/2/2023</a:t>
            </a:r>
            <a:endParaRPr lang="en-GB" sz="2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49CFBC-5435-4498-AAF4-0F06B649932B}"/>
              </a:ext>
            </a:extLst>
          </p:cNvPr>
          <p:cNvCxnSpPr>
            <a:stCxn id="4" idx="2"/>
            <a:endCxn id="36" idx="0"/>
          </p:cNvCxnSpPr>
          <p:nvPr/>
        </p:nvCxnSpPr>
        <p:spPr>
          <a:xfrm>
            <a:off x="9980900" y="4304050"/>
            <a:ext cx="0" cy="20280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F831ECD-2265-4EBF-8434-9075B9E8D800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9980900" y="5406858"/>
            <a:ext cx="0" cy="19140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5426051-26C1-49DD-9E3E-58418A045C16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9980900" y="6498262"/>
            <a:ext cx="0" cy="20691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EF05F53-5C74-4C56-A124-0E79187A6E93}"/>
              </a:ext>
            </a:extLst>
          </p:cNvPr>
          <p:cNvSpPr/>
          <p:nvPr/>
        </p:nvSpPr>
        <p:spPr>
          <a:xfrm>
            <a:off x="8531572" y="7825668"/>
            <a:ext cx="2889328" cy="9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Finish </a:t>
            </a:r>
            <a:r>
              <a:rPr lang="en-GB" sz="1400" dirty="0">
                <a:solidFill>
                  <a:schemeClr val="tx1"/>
                </a:solidFill>
              </a:rPr>
              <a:t>your </a:t>
            </a:r>
            <a:r>
              <a:rPr lang="en-GB" sz="1400" dirty="0" smtClean="0">
                <a:solidFill>
                  <a:schemeClr val="tx1"/>
                </a:solidFill>
              </a:rPr>
              <a:t>PSF </a:t>
            </a:r>
            <a:r>
              <a:rPr lang="en-GB" sz="1400" dirty="0">
                <a:solidFill>
                  <a:schemeClr val="tx1"/>
                </a:solidFill>
              </a:rPr>
              <a:t>and discuss with supervisor (and external client, if any) by the end of this week. 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88E7D57-2D67-484D-B444-7F9454F91B35}"/>
              </a:ext>
            </a:extLst>
          </p:cNvPr>
          <p:cNvCxnSpPr>
            <a:cxnSpLocks/>
            <a:stCxn id="39" idx="2"/>
            <a:endCxn id="76" idx="0"/>
          </p:cNvCxnSpPr>
          <p:nvPr/>
        </p:nvCxnSpPr>
        <p:spPr>
          <a:xfrm flipH="1">
            <a:off x="9976236" y="7605176"/>
            <a:ext cx="4664" cy="22049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4F746B0-4831-4CAA-AE9E-B74C5AC49BD1}"/>
              </a:ext>
            </a:extLst>
          </p:cNvPr>
          <p:cNvSpPr/>
          <p:nvPr/>
        </p:nvSpPr>
        <p:spPr>
          <a:xfrm>
            <a:off x="8531572" y="8940909"/>
            <a:ext cx="2889328" cy="9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Submit PSF to Minerva. </a:t>
            </a:r>
            <a:r>
              <a:rPr lang="en-GB" sz="1400" dirty="0" smtClean="0">
                <a:solidFill>
                  <a:schemeClr val="tx1"/>
                </a:solidFill>
              </a:rPr>
              <a:t>Start expanding </a:t>
            </a:r>
            <a:r>
              <a:rPr lang="en-GB" sz="1400" dirty="0">
                <a:solidFill>
                  <a:schemeClr val="tx1"/>
                </a:solidFill>
              </a:rPr>
              <a:t>PSF into a </a:t>
            </a:r>
            <a:r>
              <a:rPr lang="en-GB" sz="1400" b="1" dirty="0">
                <a:solidFill>
                  <a:schemeClr val="tx1"/>
                </a:solidFill>
              </a:rPr>
              <a:t>Scoping and Planning Document (S&amp;P)</a:t>
            </a:r>
            <a:r>
              <a:rPr lang="en-GB" sz="1400" dirty="0">
                <a:solidFill>
                  <a:schemeClr val="tx1"/>
                </a:solidFill>
              </a:rPr>
              <a:t>.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DE3633-9B3A-4552-8DD5-C71496615691}"/>
              </a:ext>
            </a:extLst>
          </p:cNvPr>
          <p:cNvCxnSpPr>
            <a:cxnSpLocks/>
            <a:stCxn id="76" idx="2"/>
            <a:endCxn id="34" idx="0"/>
          </p:cNvCxnSpPr>
          <p:nvPr/>
        </p:nvCxnSpPr>
        <p:spPr>
          <a:xfrm>
            <a:off x="9976236" y="8725668"/>
            <a:ext cx="0" cy="21524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78C7C0E-1DDC-42B4-BF04-CEA05A1F0852}"/>
              </a:ext>
            </a:extLst>
          </p:cNvPr>
          <p:cNvSpPr/>
          <p:nvPr/>
        </p:nvSpPr>
        <p:spPr>
          <a:xfrm>
            <a:off x="8531572" y="10043717"/>
            <a:ext cx="2889328" cy="9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Discuss </a:t>
            </a:r>
            <a:r>
              <a:rPr lang="en-GB" sz="1400" dirty="0">
                <a:solidFill>
                  <a:schemeClr val="tx1"/>
                </a:solidFill>
              </a:rPr>
              <a:t>draft S&amp;P document </a:t>
            </a:r>
            <a:r>
              <a:rPr lang="en-GB" sz="1400" dirty="0" smtClean="0">
                <a:solidFill>
                  <a:schemeClr val="tx1"/>
                </a:solidFill>
              </a:rPr>
              <a:t>with </a:t>
            </a:r>
            <a:r>
              <a:rPr lang="en-GB" sz="1400" dirty="0">
                <a:solidFill>
                  <a:schemeClr val="tx1"/>
                </a:solidFill>
              </a:rPr>
              <a:t>your supervisor by the end of this week.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D237C8-F389-413B-BB51-DF0292D7FA36}"/>
              </a:ext>
            </a:extLst>
          </p:cNvPr>
          <p:cNvSpPr/>
          <p:nvPr/>
        </p:nvSpPr>
        <p:spPr>
          <a:xfrm>
            <a:off x="-9335" y="10043716"/>
            <a:ext cx="84449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Week </a:t>
            </a:r>
            <a:r>
              <a:rPr lang="en-GB" sz="2000" dirty="0" smtClean="0">
                <a:solidFill>
                  <a:schemeClr val="tx1"/>
                </a:solidFill>
              </a:rPr>
              <a:t>21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20/3/2023</a:t>
            </a:r>
            <a:endParaRPr lang="en-GB" sz="20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BF2369-8DE2-4D01-80E0-5ECBD8977E9F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>
            <a:off x="9976236" y="9840909"/>
            <a:ext cx="0" cy="20280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ADD9F62-CC9E-4307-9976-67783DAC0788}"/>
              </a:ext>
            </a:extLst>
          </p:cNvPr>
          <p:cNvSpPr/>
          <p:nvPr/>
        </p:nvSpPr>
        <p:spPr>
          <a:xfrm>
            <a:off x="8531572" y="11142431"/>
            <a:ext cx="2889328" cy="9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Submit </a:t>
            </a:r>
            <a:r>
              <a:rPr lang="en-GB" sz="1400" dirty="0">
                <a:solidFill>
                  <a:schemeClr val="tx1"/>
                </a:solidFill>
              </a:rPr>
              <a:t>S&amp;P document to Minerva by end of this week. This document is now a draft of Chapter 1. 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7604FB3-5588-42EF-8A99-3B6C913E8A75}"/>
              </a:ext>
            </a:extLst>
          </p:cNvPr>
          <p:cNvCxnSpPr>
            <a:cxnSpLocks/>
            <a:stCxn id="41" idx="2"/>
            <a:endCxn id="65" idx="0"/>
          </p:cNvCxnSpPr>
          <p:nvPr/>
        </p:nvCxnSpPr>
        <p:spPr>
          <a:xfrm>
            <a:off x="9976236" y="10943717"/>
            <a:ext cx="0" cy="19871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94221C2-ED77-4AC0-9BE4-9DC99F3EA70C}"/>
              </a:ext>
            </a:extLst>
          </p:cNvPr>
          <p:cNvSpPr/>
          <p:nvPr/>
        </p:nvSpPr>
        <p:spPr>
          <a:xfrm>
            <a:off x="-9334" y="11142431"/>
            <a:ext cx="8420934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Week </a:t>
            </a:r>
            <a:r>
              <a:rPr lang="en-GB" sz="2000" dirty="0" smtClean="0">
                <a:solidFill>
                  <a:schemeClr val="tx1"/>
                </a:solidFill>
              </a:rPr>
              <a:t>22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27/3/2023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45944B-3F10-4DB0-BBDB-0E2A244F4B5C}"/>
              </a:ext>
            </a:extLst>
          </p:cNvPr>
          <p:cNvSpPr/>
          <p:nvPr/>
        </p:nvSpPr>
        <p:spPr>
          <a:xfrm>
            <a:off x="8531572" y="12244568"/>
            <a:ext cx="2889328" cy="20164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Work on </a:t>
            </a:r>
            <a:r>
              <a:rPr lang="en-GB" sz="1600" dirty="0">
                <a:solidFill>
                  <a:schemeClr val="tx1"/>
                </a:solidFill>
              </a:rPr>
              <a:t>the project's background research and literature survey. Start developing </a:t>
            </a:r>
            <a:r>
              <a:rPr lang="en-GB" sz="1600" dirty="0" smtClean="0">
                <a:solidFill>
                  <a:schemeClr val="tx1"/>
                </a:solidFill>
              </a:rPr>
              <a:t>theoretical framework/experimental procedures/software design.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94E508-8CEA-4985-991D-294E16E7DD32}"/>
              </a:ext>
            </a:extLst>
          </p:cNvPr>
          <p:cNvCxnSpPr>
            <a:cxnSpLocks/>
            <a:stCxn id="65" idx="2"/>
            <a:endCxn id="71" idx="0"/>
          </p:cNvCxnSpPr>
          <p:nvPr/>
        </p:nvCxnSpPr>
        <p:spPr>
          <a:xfrm>
            <a:off x="9976236" y="12042431"/>
            <a:ext cx="0" cy="20213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5C46BF1-F0EE-4897-9D5F-DB6750D49BF4}"/>
              </a:ext>
            </a:extLst>
          </p:cNvPr>
          <p:cNvSpPr/>
          <p:nvPr/>
        </p:nvSpPr>
        <p:spPr>
          <a:xfrm>
            <a:off x="1" y="12248139"/>
            <a:ext cx="8415886" cy="2008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>
                <a:solidFill>
                  <a:schemeClr val="tx1"/>
                </a:solidFill>
              </a:rPr>
              <a:t>Weeks E1-E4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3/4/2023</a:t>
            </a:r>
            <a:endParaRPr lang="en-GB" sz="20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AE978AF-48F7-453D-A397-93BF4E580A7C}"/>
              </a:ext>
            </a:extLst>
          </p:cNvPr>
          <p:cNvCxnSpPr>
            <a:cxnSpLocks/>
          </p:cNvCxnSpPr>
          <p:nvPr/>
        </p:nvCxnSpPr>
        <p:spPr>
          <a:xfrm>
            <a:off x="9987220" y="14254338"/>
            <a:ext cx="0" cy="20824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0CAC186-CE4F-41D1-8623-76B42BB857B4}"/>
              </a:ext>
            </a:extLst>
          </p:cNvPr>
          <p:cNvSpPr/>
          <p:nvPr/>
        </p:nvSpPr>
        <p:spPr>
          <a:xfrm>
            <a:off x="8531572" y="14466517"/>
            <a:ext cx="2889328" cy="9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Summarise your background research and literature survey into a draft of Chapter 2.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9263DBC-DCE0-4117-B587-F5B87532D8C7}"/>
              </a:ext>
            </a:extLst>
          </p:cNvPr>
          <p:cNvSpPr/>
          <p:nvPr/>
        </p:nvSpPr>
        <p:spPr>
          <a:xfrm>
            <a:off x="-9335" y="15575752"/>
            <a:ext cx="840074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>
                <a:solidFill>
                  <a:schemeClr val="tx1"/>
                </a:solidFill>
              </a:rPr>
              <a:t>Week 24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8/5/2023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E2DDBCF-29F2-491A-9041-21C91B6A3648}"/>
              </a:ext>
            </a:extLst>
          </p:cNvPr>
          <p:cNvSpPr/>
          <p:nvPr/>
        </p:nvSpPr>
        <p:spPr>
          <a:xfrm>
            <a:off x="8531572" y="15580220"/>
            <a:ext cx="2889328" cy="9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Finalise </a:t>
            </a:r>
            <a:r>
              <a:rPr lang="en-GB" sz="1200" dirty="0" smtClean="0">
                <a:solidFill>
                  <a:schemeClr val="tx1"/>
                </a:solidFill>
              </a:rPr>
              <a:t>framework/procedures/design </a:t>
            </a:r>
            <a:r>
              <a:rPr lang="en-GB" sz="1200" dirty="0">
                <a:solidFill>
                  <a:schemeClr val="tx1"/>
                </a:solidFill>
              </a:rPr>
              <a:t>and discuss with supervisor by end of this week. Arrange a date for a progress meeting with the assessor in Week S3.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0690E6D-E21B-4F29-8CD8-E74DD0DCFC91}"/>
              </a:ext>
            </a:extLst>
          </p:cNvPr>
          <p:cNvCxnSpPr>
            <a:cxnSpLocks/>
            <a:stCxn id="82" idx="2"/>
            <a:endCxn id="85" idx="0"/>
          </p:cNvCxnSpPr>
          <p:nvPr/>
        </p:nvCxnSpPr>
        <p:spPr>
          <a:xfrm>
            <a:off x="9976236" y="15366517"/>
            <a:ext cx="0" cy="21370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A4DC248-2DEB-4874-9AF5-E1EA7BB324CC}"/>
              </a:ext>
            </a:extLst>
          </p:cNvPr>
          <p:cNvSpPr/>
          <p:nvPr/>
        </p:nvSpPr>
        <p:spPr>
          <a:xfrm>
            <a:off x="-9335" y="14487358"/>
            <a:ext cx="8400740" cy="87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Week 23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1/5/2023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10B4AC-5601-4EF2-8D25-4A040E9EE5A1}"/>
              </a:ext>
            </a:extLst>
          </p:cNvPr>
          <p:cNvSpPr/>
          <p:nvPr/>
        </p:nvSpPr>
        <p:spPr>
          <a:xfrm>
            <a:off x="8531572" y="16693923"/>
            <a:ext cx="2889328" cy="900000"/>
          </a:xfrm>
          <a:prstGeom prst="rect">
            <a:avLst/>
          </a:prstGeom>
          <a:pattFill prst="wdUp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Revision and examinations' weeks.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A16520F-E000-4763-BC9B-E8CA0DCB025D}"/>
              </a:ext>
            </a:extLst>
          </p:cNvPr>
          <p:cNvCxnSpPr>
            <a:cxnSpLocks/>
            <a:stCxn id="85" idx="2"/>
            <a:endCxn id="73" idx="0"/>
          </p:cNvCxnSpPr>
          <p:nvPr/>
        </p:nvCxnSpPr>
        <p:spPr>
          <a:xfrm>
            <a:off x="9976236" y="16480220"/>
            <a:ext cx="0" cy="21370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D8C6A23-6D50-4087-BED6-693BFA67E5A6}"/>
              </a:ext>
            </a:extLst>
          </p:cNvPr>
          <p:cNvSpPr/>
          <p:nvPr/>
        </p:nvSpPr>
        <p:spPr>
          <a:xfrm>
            <a:off x="0" y="16677263"/>
            <a:ext cx="8396278" cy="899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Weeks </a:t>
            </a:r>
            <a:r>
              <a:rPr lang="en-GB" sz="2000" dirty="0" smtClean="0">
                <a:solidFill>
                  <a:schemeClr val="tx1"/>
                </a:solidFill>
              </a:rPr>
              <a:t>25-28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15/5 </a:t>
            </a:r>
            <a:r>
              <a:rPr lang="en-GB" sz="2000" dirty="0">
                <a:solidFill>
                  <a:schemeClr val="tx1"/>
                </a:solidFill>
              </a:rPr>
              <a:t>– </a:t>
            </a:r>
            <a:r>
              <a:rPr lang="en-GB" sz="2000" dirty="0" smtClean="0">
                <a:solidFill>
                  <a:schemeClr val="tx1"/>
                </a:solidFill>
              </a:rPr>
              <a:t>5/6/2023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594935C-DFB9-448C-9E2F-A4D977BA91F9}"/>
              </a:ext>
            </a:extLst>
          </p:cNvPr>
          <p:cNvSpPr/>
          <p:nvPr/>
        </p:nvSpPr>
        <p:spPr>
          <a:xfrm>
            <a:off x="8531572" y="17807626"/>
            <a:ext cx="2889328" cy="9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Start working on theoretical </a:t>
            </a:r>
            <a:r>
              <a:rPr lang="en-GB" sz="1400" dirty="0" smtClean="0">
                <a:solidFill>
                  <a:schemeClr val="tx1"/>
                </a:solidFill>
              </a:rPr>
              <a:t>study/</a:t>
            </a:r>
            <a:r>
              <a:rPr lang="en-GB" sz="1400" dirty="0">
                <a:solidFill>
                  <a:schemeClr val="tx1"/>
                </a:solidFill>
              </a:rPr>
              <a:t>empirical </a:t>
            </a:r>
            <a:r>
              <a:rPr lang="en-GB" sz="1400" dirty="0" smtClean="0">
                <a:solidFill>
                  <a:schemeClr val="tx1"/>
                </a:solidFill>
              </a:rPr>
              <a:t>investigation/ software </a:t>
            </a:r>
            <a:r>
              <a:rPr lang="en-GB" sz="1400" dirty="0">
                <a:solidFill>
                  <a:schemeClr val="tx1"/>
                </a:solidFill>
              </a:rPr>
              <a:t>implementation.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A77642A-0C13-4C42-B3E6-B8DD6741DAFC}"/>
              </a:ext>
            </a:extLst>
          </p:cNvPr>
          <p:cNvCxnSpPr>
            <a:cxnSpLocks/>
            <a:stCxn id="73" idx="2"/>
            <a:endCxn id="88" idx="0"/>
          </p:cNvCxnSpPr>
          <p:nvPr/>
        </p:nvCxnSpPr>
        <p:spPr>
          <a:xfrm>
            <a:off x="9976236" y="17593923"/>
            <a:ext cx="0" cy="21370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B7FF557-53EC-48C7-805F-2B4FF30F867B}"/>
              </a:ext>
            </a:extLst>
          </p:cNvPr>
          <p:cNvSpPr/>
          <p:nvPr/>
        </p:nvSpPr>
        <p:spPr>
          <a:xfrm>
            <a:off x="0" y="17810407"/>
            <a:ext cx="8391405" cy="884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Week </a:t>
            </a:r>
            <a:r>
              <a:rPr lang="en-GB" sz="2000" dirty="0" smtClean="0">
                <a:solidFill>
                  <a:schemeClr val="tx1"/>
                </a:solidFill>
              </a:rPr>
              <a:t>29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12/6/2023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601EBF7-76A9-42A9-AB91-D61E514B24DE}"/>
              </a:ext>
            </a:extLst>
          </p:cNvPr>
          <p:cNvSpPr/>
          <p:nvPr/>
        </p:nvSpPr>
        <p:spPr>
          <a:xfrm>
            <a:off x="8531572" y="18922312"/>
            <a:ext cx="2889328" cy="9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Continue working on implementation. Meet the supervisor before the end of this week to discuss current implementation.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29E03D-5DC8-47D2-BF46-2E1EF1316872}"/>
              </a:ext>
            </a:extLst>
          </p:cNvPr>
          <p:cNvCxnSpPr>
            <a:cxnSpLocks/>
            <a:stCxn id="88" idx="2"/>
            <a:endCxn id="91" idx="0"/>
          </p:cNvCxnSpPr>
          <p:nvPr/>
        </p:nvCxnSpPr>
        <p:spPr>
          <a:xfrm>
            <a:off x="9976236" y="18707626"/>
            <a:ext cx="0" cy="21468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FAC0732E-86E4-4DD8-8616-00E3CEAFD24C}"/>
              </a:ext>
            </a:extLst>
          </p:cNvPr>
          <p:cNvSpPr/>
          <p:nvPr/>
        </p:nvSpPr>
        <p:spPr>
          <a:xfrm>
            <a:off x="-9335" y="18925875"/>
            <a:ext cx="8400740" cy="895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Week </a:t>
            </a:r>
            <a:r>
              <a:rPr lang="en-GB" sz="2000" dirty="0" smtClean="0">
                <a:solidFill>
                  <a:schemeClr val="tx1"/>
                </a:solidFill>
              </a:rPr>
              <a:t>30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19/6/2023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E0AC1BC-3415-4C7D-AC6F-CF829716E691}"/>
              </a:ext>
            </a:extLst>
          </p:cNvPr>
          <p:cNvSpPr/>
          <p:nvPr/>
        </p:nvSpPr>
        <p:spPr>
          <a:xfrm>
            <a:off x="8531572" y="20036015"/>
            <a:ext cx="2889328" cy="9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Continue working on implementation. Finalise Chapters 1 and 2.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66BC54F-B365-4FF5-8FEF-19F4BDD3C450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9976236" y="19821329"/>
            <a:ext cx="0" cy="21468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8F8ACB1-B9D1-4A30-A855-01E58D441D27}"/>
              </a:ext>
            </a:extLst>
          </p:cNvPr>
          <p:cNvSpPr/>
          <p:nvPr/>
        </p:nvSpPr>
        <p:spPr>
          <a:xfrm>
            <a:off x="0" y="20045063"/>
            <a:ext cx="8391405" cy="890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Week </a:t>
            </a:r>
            <a:r>
              <a:rPr lang="en-GB" sz="2000" dirty="0" smtClean="0">
                <a:solidFill>
                  <a:schemeClr val="tx1"/>
                </a:solidFill>
              </a:rPr>
              <a:t>S1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26/6/2023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55CB350-59F5-4530-9B85-927C57C74D26}"/>
              </a:ext>
            </a:extLst>
          </p:cNvPr>
          <p:cNvSpPr/>
          <p:nvPr/>
        </p:nvSpPr>
        <p:spPr>
          <a:xfrm>
            <a:off x="8531572" y="21150949"/>
            <a:ext cx="2889328" cy="9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Finalise implementation. Start writing Chapter 3 </a:t>
            </a:r>
            <a:r>
              <a:rPr lang="en-GB" sz="1400" dirty="0" smtClean="0">
                <a:solidFill>
                  <a:schemeClr val="tx1"/>
                </a:solidFill>
              </a:rPr>
              <a:t>(theoretical. framework/empirical design/system </a:t>
            </a:r>
            <a:r>
              <a:rPr lang="en-GB" sz="1400" dirty="0">
                <a:solidFill>
                  <a:schemeClr val="tx1"/>
                </a:solidFill>
              </a:rPr>
              <a:t>design).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54F50B-1BB7-430E-9725-148BDF47710F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976236" y="20936263"/>
            <a:ext cx="0" cy="21468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EE60509-C905-444C-BCC7-1CCBEF22B954}"/>
              </a:ext>
            </a:extLst>
          </p:cNvPr>
          <p:cNvSpPr/>
          <p:nvPr/>
        </p:nvSpPr>
        <p:spPr>
          <a:xfrm>
            <a:off x="0" y="21164253"/>
            <a:ext cx="8391405" cy="886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Week </a:t>
            </a:r>
            <a:r>
              <a:rPr lang="en-GB" sz="2000" dirty="0" smtClean="0">
                <a:solidFill>
                  <a:schemeClr val="tx1"/>
                </a:solidFill>
              </a:rPr>
              <a:t>S2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3/7/2023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425759A-889E-4EC9-B9CA-B71107EA009F}"/>
              </a:ext>
            </a:extLst>
          </p:cNvPr>
          <p:cNvSpPr/>
          <p:nvPr/>
        </p:nvSpPr>
        <p:spPr>
          <a:xfrm>
            <a:off x="8531572" y="22278900"/>
            <a:ext cx="2889328" cy="9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Prepare Progress Report/Presentation </a:t>
            </a:r>
            <a:r>
              <a:rPr lang="en-GB" sz="1400" dirty="0">
                <a:solidFill>
                  <a:schemeClr val="tx1"/>
                </a:solidFill>
              </a:rPr>
              <a:t>and attend the progress meeting by the end of this week. Finalise Chapter 3.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1ECFE7B-53D9-4436-B52F-5206B6D4B57E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9976236" y="22064214"/>
            <a:ext cx="0" cy="21468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D8B3B5D-C3AF-4520-AB9E-7237402FAE39}"/>
              </a:ext>
            </a:extLst>
          </p:cNvPr>
          <p:cNvSpPr/>
          <p:nvPr/>
        </p:nvSpPr>
        <p:spPr>
          <a:xfrm>
            <a:off x="0" y="22291375"/>
            <a:ext cx="8391405" cy="884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Week </a:t>
            </a:r>
            <a:r>
              <a:rPr lang="en-GB" sz="2000" dirty="0" smtClean="0">
                <a:solidFill>
                  <a:schemeClr val="tx1"/>
                </a:solidFill>
              </a:rPr>
              <a:t>S3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10/7/2023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48CA62-F8DA-436B-840A-958EBA5BC4E5}"/>
              </a:ext>
            </a:extLst>
          </p:cNvPr>
          <p:cNvSpPr/>
          <p:nvPr/>
        </p:nvSpPr>
        <p:spPr>
          <a:xfrm>
            <a:off x="8531572" y="23393586"/>
            <a:ext cx="2889328" cy="9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Improve design and/or implementation if required as a result of the progress meeting</a:t>
            </a:r>
            <a:r>
              <a:rPr lang="en-GB" sz="1400" dirty="0" smtClean="0">
                <a:solidFill>
                  <a:schemeClr val="tx1"/>
                </a:solidFill>
              </a:rPr>
              <a:t>.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F99023C-477B-4A12-AFAA-C94680CC02CB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9976236" y="23178900"/>
            <a:ext cx="0" cy="21468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50F4501-1990-41F4-B4F1-50CD38B6B735}"/>
              </a:ext>
            </a:extLst>
          </p:cNvPr>
          <p:cNvSpPr/>
          <p:nvPr/>
        </p:nvSpPr>
        <p:spPr>
          <a:xfrm>
            <a:off x="-37380" y="23396930"/>
            <a:ext cx="8386648" cy="884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Week </a:t>
            </a:r>
            <a:r>
              <a:rPr lang="en-GB" sz="2000" dirty="0" smtClean="0">
                <a:solidFill>
                  <a:schemeClr val="tx1"/>
                </a:solidFill>
              </a:rPr>
              <a:t>S4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17/7/2023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97A61C3-88FD-4264-A1AA-E611ABE3CB20}"/>
              </a:ext>
            </a:extLst>
          </p:cNvPr>
          <p:cNvSpPr/>
          <p:nvPr/>
        </p:nvSpPr>
        <p:spPr>
          <a:xfrm>
            <a:off x="8531572" y="24508272"/>
            <a:ext cx="2889328" cy="9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Start working </a:t>
            </a:r>
            <a:r>
              <a:rPr lang="en-GB" sz="1400" dirty="0">
                <a:solidFill>
                  <a:schemeClr val="tx1"/>
                </a:solidFill>
              </a:rPr>
              <a:t>on </a:t>
            </a:r>
            <a:r>
              <a:rPr lang="en-GB" sz="1400" dirty="0" smtClean="0">
                <a:solidFill>
                  <a:schemeClr val="tx1"/>
                </a:solidFill>
              </a:rPr>
              <a:t>testing/validation</a:t>
            </a:r>
            <a:r>
              <a:rPr lang="en-GB" sz="1400" dirty="0">
                <a:solidFill>
                  <a:schemeClr val="tx1"/>
                </a:solidFill>
              </a:rPr>
              <a:t>. Start writing Chapter 4 (on </a:t>
            </a:r>
            <a:r>
              <a:rPr lang="en-GB" sz="1400" dirty="0" smtClean="0">
                <a:solidFill>
                  <a:schemeClr val="tx1"/>
                </a:solidFill>
              </a:rPr>
              <a:t>implementation</a:t>
            </a:r>
            <a:r>
              <a:rPr lang="en-GB" sz="140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C12753F-966E-408F-8ACB-BF2343553E53}"/>
              </a:ext>
            </a:extLst>
          </p:cNvPr>
          <p:cNvSpPr/>
          <p:nvPr/>
        </p:nvSpPr>
        <p:spPr>
          <a:xfrm>
            <a:off x="0" y="24512398"/>
            <a:ext cx="8386648" cy="884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Week </a:t>
            </a:r>
            <a:r>
              <a:rPr lang="en-GB" sz="2000" dirty="0" smtClean="0">
                <a:solidFill>
                  <a:schemeClr val="tx1"/>
                </a:solidFill>
              </a:rPr>
              <a:t>S5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24/7/2023</a:t>
            </a:r>
            <a:endParaRPr lang="en-GB" sz="20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291AF28-1C0E-42F8-95AA-B54FA4697CF5}"/>
              </a:ext>
            </a:extLst>
          </p:cNvPr>
          <p:cNvCxnSpPr>
            <a:cxnSpLocks/>
            <a:stCxn id="103" idx="2"/>
            <a:endCxn id="106" idx="0"/>
          </p:cNvCxnSpPr>
          <p:nvPr/>
        </p:nvCxnSpPr>
        <p:spPr>
          <a:xfrm>
            <a:off x="9976236" y="24293586"/>
            <a:ext cx="0" cy="21468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CF50550-4FEE-4996-869E-84276B906269}"/>
              </a:ext>
            </a:extLst>
          </p:cNvPr>
          <p:cNvSpPr/>
          <p:nvPr/>
        </p:nvSpPr>
        <p:spPr>
          <a:xfrm>
            <a:off x="8531572" y="25617178"/>
            <a:ext cx="2889328" cy="9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Continue working on </a:t>
            </a:r>
            <a:r>
              <a:rPr lang="en-GB" sz="1400" dirty="0" smtClean="0">
                <a:solidFill>
                  <a:schemeClr val="tx1"/>
                </a:solidFill>
              </a:rPr>
              <a:t>testing/validation</a:t>
            </a:r>
            <a:r>
              <a:rPr lang="en-GB" sz="1400" dirty="0">
                <a:solidFill>
                  <a:schemeClr val="tx1"/>
                </a:solidFill>
              </a:rPr>
              <a:t>. Continue working on Chapter 4</a:t>
            </a:r>
            <a:r>
              <a:rPr lang="en-GB" sz="1400" dirty="0" smtClean="0">
                <a:solidFill>
                  <a:schemeClr val="tx1"/>
                </a:solidFill>
              </a:rPr>
              <a:t>.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2CEB-8D09-4BA7-B1B1-A0D676257F9A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9976236" y="25402492"/>
            <a:ext cx="0" cy="21468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5D30101-64E5-4D96-B021-0B089BD2A2BC}"/>
              </a:ext>
            </a:extLst>
          </p:cNvPr>
          <p:cNvSpPr/>
          <p:nvPr/>
        </p:nvSpPr>
        <p:spPr>
          <a:xfrm>
            <a:off x="0" y="25616806"/>
            <a:ext cx="8386648" cy="884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Week </a:t>
            </a:r>
            <a:r>
              <a:rPr lang="en-GB" sz="2000" dirty="0" smtClean="0">
                <a:solidFill>
                  <a:schemeClr val="tx1"/>
                </a:solidFill>
              </a:rPr>
              <a:t>S6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31/7/2023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DBB15D4-A3BE-4B0D-ACF4-765415F30F71}"/>
              </a:ext>
            </a:extLst>
          </p:cNvPr>
          <p:cNvSpPr/>
          <p:nvPr/>
        </p:nvSpPr>
        <p:spPr>
          <a:xfrm>
            <a:off x="8531572" y="26732432"/>
            <a:ext cx="2889328" cy="9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Finalise Chapter 4. Write Chapter 5 (on testing and validation)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BC856A4-5B1D-4A85-BF48-E479C5103335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9976236" y="26517746"/>
            <a:ext cx="0" cy="21468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60E3F9D-A6E6-4B58-89E7-7DBEE50397A0}"/>
              </a:ext>
            </a:extLst>
          </p:cNvPr>
          <p:cNvSpPr/>
          <p:nvPr/>
        </p:nvSpPr>
        <p:spPr>
          <a:xfrm>
            <a:off x="0" y="26723038"/>
            <a:ext cx="8381081" cy="884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Week </a:t>
            </a:r>
            <a:r>
              <a:rPr lang="en-GB" sz="2000" dirty="0" smtClean="0">
                <a:solidFill>
                  <a:schemeClr val="tx1"/>
                </a:solidFill>
              </a:rPr>
              <a:t>S7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7/8/2023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96A0DD4-B68D-4A2A-B949-50C9ADB6DE1F}"/>
              </a:ext>
            </a:extLst>
          </p:cNvPr>
          <p:cNvSpPr/>
          <p:nvPr/>
        </p:nvSpPr>
        <p:spPr>
          <a:xfrm>
            <a:off x="8540900" y="27847118"/>
            <a:ext cx="2889328" cy="9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Write Chapter 6 (on conclusions). Finalise whole dissertation. Submit dissertation by the end of this week (</a:t>
            </a:r>
            <a:r>
              <a:rPr lang="en-GB" sz="1400" dirty="0" smtClean="0">
                <a:solidFill>
                  <a:schemeClr val="tx1"/>
                </a:solidFill>
              </a:rPr>
              <a:t>18/8/2023 by 11pm).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35CF263-05CB-45C7-A5F9-D3E3A393A5CF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9985564" y="27632432"/>
            <a:ext cx="0" cy="21468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9E25287-D771-457D-B4A2-9D06C5705236}"/>
              </a:ext>
            </a:extLst>
          </p:cNvPr>
          <p:cNvSpPr/>
          <p:nvPr/>
        </p:nvSpPr>
        <p:spPr>
          <a:xfrm>
            <a:off x="0" y="27844934"/>
            <a:ext cx="8381081" cy="899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Week </a:t>
            </a:r>
            <a:r>
              <a:rPr lang="en-GB" sz="2000" dirty="0" smtClean="0">
                <a:solidFill>
                  <a:schemeClr val="tx1"/>
                </a:solidFill>
              </a:rPr>
              <a:t>S8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14/8/2023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B200E4-F7DA-49A9-92E6-8E07B8603ED1}"/>
              </a:ext>
            </a:extLst>
          </p:cNvPr>
          <p:cNvSpPr/>
          <p:nvPr/>
        </p:nvSpPr>
        <p:spPr>
          <a:xfrm>
            <a:off x="14004180" y="5598262"/>
            <a:ext cx="2880000" cy="9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Supervisor explains </a:t>
            </a:r>
            <a:r>
              <a:rPr lang="en-GB" sz="1200" dirty="0" smtClean="0">
                <a:solidFill>
                  <a:schemeClr val="tx1"/>
                </a:solidFill>
              </a:rPr>
              <a:t>projects </a:t>
            </a:r>
            <a:r>
              <a:rPr lang="en-GB" sz="1200" dirty="0">
                <a:solidFill>
                  <a:schemeClr val="tx1"/>
                </a:solidFill>
              </a:rPr>
              <a:t>and guide you to </a:t>
            </a:r>
            <a:r>
              <a:rPr lang="en-GB" sz="1200" dirty="0" smtClean="0">
                <a:solidFill>
                  <a:schemeClr val="tx1"/>
                </a:solidFill>
              </a:rPr>
              <a:t>resources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smtClean="0">
                <a:solidFill>
                  <a:schemeClr val="tx1"/>
                </a:solidFill>
              </a:rPr>
              <a:t>to help you understand projects and choose a suitable one.</a:t>
            </a:r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Folder, Files, Paper, Office, Document, Archive">
            <a:extLst>
              <a:ext uri="{FF2B5EF4-FFF2-40B4-BE49-F238E27FC236}">
                <a16:creationId xmlns:a16="http://schemas.microsoft.com/office/drawing/2014/main" id="{9C4E60FA-1F74-4327-A375-23DCB5838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0564" y="5592577"/>
            <a:ext cx="9975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DC34982-C6AC-4818-90FA-5031CD7DBAC8}"/>
              </a:ext>
            </a:extLst>
          </p:cNvPr>
          <p:cNvCxnSpPr>
            <a:cxnSpLocks/>
            <a:stCxn id="120" idx="3"/>
            <a:endCxn id="1026" idx="1"/>
          </p:cNvCxnSpPr>
          <p:nvPr/>
        </p:nvCxnSpPr>
        <p:spPr>
          <a:xfrm flipV="1">
            <a:off x="16884180" y="6042577"/>
            <a:ext cx="576384" cy="568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021EAA2-70FA-420C-8AAD-621DDC774A7C}"/>
              </a:ext>
            </a:extLst>
          </p:cNvPr>
          <p:cNvSpPr/>
          <p:nvPr/>
        </p:nvSpPr>
        <p:spPr>
          <a:xfrm>
            <a:off x="14002832" y="7874169"/>
            <a:ext cx="2880000" cy="9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Supervisor examines PSF and provides feedback. Agree with client – if any - on PSF and sign legal form.</a:t>
            </a:r>
          </a:p>
        </p:txBody>
      </p:sp>
      <p:pic>
        <p:nvPicPr>
          <p:cNvPr id="123" name="Picture 2" descr="Folder, Files, Paper, Office, Document, Archive">
            <a:extLst>
              <a:ext uri="{FF2B5EF4-FFF2-40B4-BE49-F238E27FC236}">
                <a16:creationId xmlns:a16="http://schemas.microsoft.com/office/drawing/2014/main" id="{667B303B-8FCB-4ED8-9FCB-7C1BF339C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790" y="7865554"/>
            <a:ext cx="9975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F79009B-72D8-4744-9E63-E618D591AA12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 flipV="1">
            <a:off x="16882832" y="8315554"/>
            <a:ext cx="582958" cy="8615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2" descr="Folder, Files, Paper, Office, Document, Archive">
            <a:extLst>
              <a:ext uri="{FF2B5EF4-FFF2-40B4-BE49-F238E27FC236}">
                <a16:creationId xmlns:a16="http://schemas.microsoft.com/office/drawing/2014/main" id="{915BD789-D5B9-46FD-90EE-F5369638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0280" y="7868484"/>
            <a:ext cx="9975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2D1960E-AD37-454B-BD51-31A9ABD4A9F2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11419552" y="8318484"/>
            <a:ext cx="890728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B7D36BC-F5D1-40DE-B164-EECB9AEBC378}"/>
              </a:ext>
            </a:extLst>
          </p:cNvPr>
          <p:cNvCxnSpPr>
            <a:cxnSpLocks/>
            <a:stCxn id="125" idx="3"/>
            <a:endCxn id="122" idx="1"/>
          </p:cNvCxnSpPr>
          <p:nvPr/>
        </p:nvCxnSpPr>
        <p:spPr>
          <a:xfrm>
            <a:off x="13307780" y="8318484"/>
            <a:ext cx="695052" cy="5685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6C49181-8A31-41C6-9072-855D70685234}"/>
              </a:ext>
            </a:extLst>
          </p:cNvPr>
          <p:cNvSpPr/>
          <p:nvPr/>
        </p:nvSpPr>
        <p:spPr>
          <a:xfrm>
            <a:off x="12097521" y="8371829"/>
            <a:ext cx="14734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Draft PSF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00FCA24-3B24-4423-ACCE-D3EF89BC28A2}"/>
              </a:ext>
            </a:extLst>
          </p:cNvPr>
          <p:cNvSpPr/>
          <p:nvPr/>
        </p:nvSpPr>
        <p:spPr>
          <a:xfrm>
            <a:off x="17241060" y="8670168"/>
            <a:ext cx="1473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Supervisor </a:t>
            </a:r>
            <a:r>
              <a:rPr lang="en-GB" sz="1200" dirty="0" smtClean="0"/>
              <a:t>comments on </a:t>
            </a:r>
            <a:r>
              <a:rPr lang="en-GB" sz="1200" dirty="0"/>
              <a:t>PSF</a:t>
            </a:r>
          </a:p>
        </p:txBody>
      </p:sp>
      <p:pic>
        <p:nvPicPr>
          <p:cNvPr id="129" name="Picture 2" descr="Folder, Files, Paper, Office, Document, Archive">
            <a:extLst>
              <a:ext uri="{FF2B5EF4-FFF2-40B4-BE49-F238E27FC236}">
                <a16:creationId xmlns:a16="http://schemas.microsoft.com/office/drawing/2014/main" id="{0A7CE2E4-85DC-4AC9-8D5C-97270553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1628" y="5592577"/>
            <a:ext cx="9975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8B826B6-0E3C-46D5-AD2D-F8312E7FF5F9}"/>
              </a:ext>
            </a:extLst>
          </p:cNvPr>
          <p:cNvCxnSpPr>
            <a:cxnSpLocks/>
            <a:stCxn id="38" idx="3"/>
            <a:endCxn id="129" idx="1"/>
          </p:cNvCxnSpPr>
          <p:nvPr/>
        </p:nvCxnSpPr>
        <p:spPr>
          <a:xfrm flipV="1">
            <a:off x="11420900" y="6042577"/>
            <a:ext cx="890728" cy="568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AED68C0-20A1-4373-9E38-5F6BD8167793}"/>
              </a:ext>
            </a:extLst>
          </p:cNvPr>
          <p:cNvCxnSpPr>
            <a:cxnSpLocks/>
            <a:stCxn id="129" idx="3"/>
            <a:endCxn id="120" idx="1"/>
          </p:cNvCxnSpPr>
          <p:nvPr/>
        </p:nvCxnSpPr>
        <p:spPr>
          <a:xfrm>
            <a:off x="13309128" y="6042577"/>
            <a:ext cx="695052" cy="568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229E5C7-394C-4DC9-9715-ED4B4760B2B1}"/>
              </a:ext>
            </a:extLst>
          </p:cNvPr>
          <p:cNvSpPr/>
          <p:nvPr/>
        </p:nvSpPr>
        <p:spPr>
          <a:xfrm>
            <a:off x="12107236" y="5951440"/>
            <a:ext cx="1473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 smtClean="0"/>
              <a:t>Your</a:t>
            </a:r>
          </a:p>
          <a:p>
            <a:pPr algn="ctr"/>
            <a:r>
              <a:rPr lang="en-GB" sz="1200" dirty="0" smtClean="0"/>
              <a:t>notebook</a:t>
            </a:r>
            <a:endParaRPr lang="en-GB" sz="12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F440BE0-93CA-4B2A-BC7D-C74148B65451}"/>
              </a:ext>
            </a:extLst>
          </p:cNvPr>
          <p:cNvSpPr/>
          <p:nvPr/>
        </p:nvSpPr>
        <p:spPr>
          <a:xfrm>
            <a:off x="14004180" y="10043717"/>
            <a:ext cx="2880000" cy="9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Supervisor examines S&amp;P document and provides feedback. If you need help with English you may be referred for further support.</a:t>
            </a:r>
          </a:p>
        </p:txBody>
      </p:sp>
      <p:pic>
        <p:nvPicPr>
          <p:cNvPr id="145" name="Picture 2" descr="Folder, Files, Paper, Office, Document, Archive">
            <a:extLst>
              <a:ext uri="{FF2B5EF4-FFF2-40B4-BE49-F238E27FC236}">
                <a16:creationId xmlns:a16="http://schemas.microsoft.com/office/drawing/2014/main" id="{955EB498-A22B-4C73-87FF-15DEF0C50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0564" y="10043717"/>
            <a:ext cx="9975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484D80C-72CC-4671-BFEB-02C2628763DC}"/>
              </a:ext>
            </a:extLst>
          </p:cNvPr>
          <p:cNvCxnSpPr>
            <a:cxnSpLocks/>
            <a:stCxn id="144" idx="3"/>
            <a:endCxn id="145" idx="1"/>
          </p:cNvCxnSpPr>
          <p:nvPr/>
        </p:nvCxnSpPr>
        <p:spPr>
          <a:xfrm>
            <a:off x="16884180" y="10493717"/>
            <a:ext cx="576384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Picture 2" descr="Folder, Files, Paper, Office, Document, Archive">
            <a:extLst>
              <a:ext uri="{FF2B5EF4-FFF2-40B4-BE49-F238E27FC236}">
                <a16:creationId xmlns:a16="http://schemas.microsoft.com/office/drawing/2014/main" id="{CD256727-8002-423B-99E9-AFEA0FABF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1628" y="10043717"/>
            <a:ext cx="9975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27A07D2-3BB8-4FF7-89C5-5E6956DB0B43}"/>
              </a:ext>
            </a:extLst>
          </p:cNvPr>
          <p:cNvCxnSpPr>
            <a:cxnSpLocks/>
            <a:stCxn id="41" idx="3"/>
            <a:endCxn id="147" idx="1"/>
          </p:cNvCxnSpPr>
          <p:nvPr/>
        </p:nvCxnSpPr>
        <p:spPr>
          <a:xfrm>
            <a:off x="11420900" y="10493717"/>
            <a:ext cx="890728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268D067-FEFF-472B-B54F-BB41D45B2D61}"/>
              </a:ext>
            </a:extLst>
          </p:cNvPr>
          <p:cNvCxnSpPr>
            <a:cxnSpLocks/>
            <a:stCxn id="147" idx="3"/>
            <a:endCxn id="144" idx="1"/>
          </p:cNvCxnSpPr>
          <p:nvPr/>
        </p:nvCxnSpPr>
        <p:spPr>
          <a:xfrm>
            <a:off x="13309128" y="10493717"/>
            <a:ext cx="695052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3E935D3-B280-4092-83F8-48F42F352FC3}"/>
              </a:ext>
            </a:extLst>
          </p:cNvPr>
          <p:cNvSpPr/>
          <p:nvPr/>
        </p:nvSpPr>
        <p:spPr>
          <a:xfrm>
            <a:off x="12073676" y="10903113"/>
            <a:ext cx="14734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Draft S&amp;P document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5866F22-A04F-4C74-AE67-3A481096A61C}"/>
              </a:ext>
            </a:extLst>
          </p:cNvPr>
          <p:cNvSpPr/>
          <p:nvPr/>
        </p:nvSpPr>
        <p:spPr>
          <a:xfrm>
            <a:off x="17163046" y="10903113"/>
            <a:ext cx="1473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Supervisor comments on S&amp;P document.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B20A4B3-42EE-4150-B1F4-36B9E28A23CA}"/>
              </a:ext>
            </a:extLst>
          </p:cNvPr>
          <p:cNvSpPr/>
          <p:nvPr/>
        </p:nvSpPr>
        <p:spPr>
          <a:xfrm>
            <a:off x="14011892" y="15575752"/>
            <a:ext cx="2880000" cy="9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Supervisor examines overall system design and specifications of the software and provides feedback. Set the date of the progress meeting in Week </a:t>
            </a:r>
            <a:r>
              <a:rPr lang="en-GB" sz="1200" dirty="0" smtClean="0">
                <a:solidFill>
                  <a:schemeClr val="tx1"/>
                </a:solidFill>
              </a:rPr>
              <a:t>S3.</a:t>
            </a:r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161" name="Picture 2" descr="Folder, Files, Paper, Office, Document, Archive">
            <a:extLst>
              <a:ext uri="{FF2B5EF4-FFF2-40B4-BE49-F238E27FC236}">
                <a16:creationId xmlns:a16="http://schemas.microsoft.com/office/drawing/2014/main" id="{1F8CB6D2-8CB8-4101-AA5D-394B2AD07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8299" y="15575752"/>
            <a:ext cx="9975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7CEC6D6-D12B-496C-8851-731D4B13A14F}"/>
              </a:ext>
            </a:extLst>
          </p:cNvPr>
          <p:cNvCxnSpPr>
            <a:cxnSpLocks/>
            <a:stCxn id="160" idx="3"/>
            <a:endCxn id="161" idx="1"/>
          </p:cNvCxnSpPr>
          <p:nvPr/>
        </p:nvCxnSpPr>
        <p:spPr>
          <a:xfrm>
            <a:off x="16891892" y="16025752"/>
            <a:ext cx="566407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2" descr="Folder, Files, Paper, Office, Document, Archive">
            <a:extLst>
              <a:ext uri="{FF2B5EF4-FFF2-40B4-BE49-F238E27FC236}">
                <a16:creationId xmlns:a16="http://schemas.microsoft.com/office/drawing/2014/main" id="{0382693D-F76E-4E63-BEF5-10A05CF42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340" y="15575752"/>
            <a:ext cx="9975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23A9A8B-94CB-4410-9F05-D557FAD6D5EE}"/>
              </a:ext>
            </a:extLst>
          </p:cNvPr>
          <p:cNvCxnSpPr>
            <a:cxnSpLocks/>
            <a:stCxn id="85" idx="3"/>
            <a:endCxn id="163" idx="1"/>
          </p:cNvCxnSpPr>
          <p:nvPr/>
        </p:nvCxnSpPr>
        <p:spPr>
          <a:xfrm flipV="1">
            <a:off x="11420900" y="16025752"/>
            <a:ext cx="898440" cy="446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BAF4DCA-88B4-473A-B1BF-08E44FB6FD1D}"/>
              </a:ext>
            </a:extLst>
          </p:cNvPr>
          <p:cNvCxnSpPr>
            <a:cxnSpLocks/>
            <a:stCxn id="163" idx="3"/>
            <a:endCxn id="160" idx="1"/>
          </p:cNvCxnSpPr>
          <p:nvPr/>
        </p:nvCxnSpPr>
        <p:spPr>
          <a:xfrm>
            <a:off x="13316840" y="16025752"/>
            <a:ext cx="695052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7C73212-F7C8-4200-BCAD-4315DA7F3C31}"/>
              </a:ext>
            </a:extLst>
          </p:cNvPr>
          <p:cNvSpPr/>
          <p:nvPr/>
        </p:nvSpPr>
        <p:spPr>
          <a:xfrm>
            <a:off x="11964850" y="16428914"/>
            <a:ext cx="18297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 smtClean="0"/>
              <a:t>Theoretical framework/Experimental </a:t>
            </a:r>
            <a:r>
              <a:rPr lang="en-GB" sz="1200" dirty="0"/>
              <a:t>procedures </a:t>
            </a:r>
            <a:r>
              <a:rPr lang="en-GB" sz="1200" dirty="0" smtClean="0"/>
              <a:t>/Software </a:t>
            </a:r>
            <a:r>
              <a:rPr lang="en-GB" sz="1200" dirty="0"/>
              <a:t>design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6AC4AB1-A307-43F2-AC54-5ED55D5FD8B8}"/>
              </a:ext>
            </a:extLst>
          </p:cNvPr>
          <p:cNvSpPr/>
          <p:nvPr/>
        </p:nvSpPr>
        <p:spPr>
          <a:xfrm>
            <a:off x="16981723" y="16392691"/>
            <a:ext cx="18881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Supervisor comments</a:t>
            </a:r>
          </a:p>
          <a:p>
            <a:pPr algn="ctr"/>
            <a:r>
              <a:rPr lang="en-GB" sz="1200" dirty="0"/>
              <a:t>on Theoretical framework/Experimental procedures /Software design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2158F5C-97F8-466E-A734-E1CAC20C28FD}"/>
              </a:ext>
            </a:extLst>
          </p:cNvPr>
          <p:cNvSpPr/>
          <p:nvPr/>
        </p:nvSpPr>
        <p:spPr>
          <a:xfrm>
            <a:off x="14021867" y="18925390"/>
            <a:ext cx="2880000" cy="9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Supervisor looks at current progress and provides feedback.</a:t>
            </a:r>
          </a:p>
        </p:txBody>
      </p:sp>
      <p:pic>
        <p:nvPicPr>
          <p:cNvPr id="179" name="Picture 2" descr="Folder, Files, Paper, Office, Document, Archive">
            <a:extLst>
              <a:ext uri="{FF2B5EF4-FFF2-40B4-BE49-F238E27FC236}">
                <a16:creationId xmlns:a16="http://schemas.microsoft.com/office/drawing/2014/main" id="{D3955EC1-A263-406C-B1FB-1118E741E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77" y="18922627"/>
            <a:ext cx="9975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E53C1A6-3BF1-496A-988A-3F3C5F2D4B3A}"/>
              </a:ext>
            </a:extLst>
          </p:cNvPr>
          <p:cNvCxnSpPr>
            <a:cxnSpLocks/>
            <a:stCxn id="178" idx="3"/>
            <a:endCxn id="179" idx="1"/>
          </p:cNvCxnSpPr>
          <p:nvPr/>
        </p:nvCxnSpPr>
        <p:spPr>
          <a:xfrm flipV="1">
            <a:off x="16901867" y="19372627"/>
            <a:ext cx="560810" cy="2763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Picture 2" descr="Folder, Files, Paper, Office, Document, Archive">
            <a:extLst>
              <a:ext uri="{FF2B5EF4-FFF2-40B4-BE49-F238E27FC236}">
                <a16:creationId xmlns:a16="http://schemas.microsoft.com/office/drawing/2014/main" id="{E8A12BE9-83E4-4CE9-8640-CF290E1B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5218" y="18922312"/>
            <a:ext cx="9975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6022777-D532-45E2-8353-460B4F4C7011}"/>
              </a:ext>
            </a:extLst>
          </p:cNvPr>
          <p:cNvCxnSpPr>
            <a:cxnSpLocks/>
            <a:stCxn id="91" idx="3"/>
            <a:endCxn id="181" idx="1"/>
          </p:cNvCxnSpPr>
          <p:nvPr/>
        </p:nvCxnSpPr>
        <p:spPr>
          <a:xfrm>
            <a:off x="11420900" y="19372312"/>
            <a:ext cx="904318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0FA1D15-BA40-4B4F-B0DC-DECBFCD8FB1C}"/>
              </a:ext>
            </a:extLst>
          </p:cNvPr>
          <p:cNvCxnSpPr>
            <a:cxnSpLocks/>
            <a:stCxn id="181" idx="3"/>
            <a:endCxn id="178" idx="1"/>
          </p:cNvCxnSpPr>
          <p:nvPr/>
        </p:nvCxnSpPr>
        <p:spPr>
          <a:xfrm>
            <a:off x="13322718" y="19372312"/>
            <a:ext cx="699149" cy="307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25EEB07-D134-4957-9839-26D00B50208A}"/>
              </a:ext>
            </a:extLst>
          </p:cNvPr>
          <p:cNvSpPr/>
          <p:nvPr/>
        </p:nvSpPr>
        <p:spPr>
          <a:xfrm>
            <a:off x="11867578" y="19841916"/>
            <a:ext cx="1901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Your current implementation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D8B285C-8B46-4C85-8D8E-CC2FA16BAAF6}"/>
              </a:ext>
            </a:extLst>
          </p:cNvPr>
          <p:cNvSpPr/>
          <p:nvPr/>
        </p:nvSpPr>
        <p:spPr>
          <a:xfrm>
            <a:off x="17085790" y="19761082"/>
            <a:ext cx="1687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Supervisor comments on your current implementation.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911494C-C292-4C18-89AA-B3AC8235DDDC}"/>
              </a:ext>
            </a:extLst>
          </p:cNvPr>
          <p:cNvSpPr/>
          <p:nvPr/>
        </p:nvSpPr>
        <p:spPr>
          <a:xfrm>
            <a:off x="14031842" y="22279353"/>
            <a:ext cx="2880000" cy="9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Explain project progress to date and get immediate feedback from both assessor and supervisor.</a:t>
            </a:r>
          </a:p>
        </p:txBody>
      </p:sp>
      <p:pic>
        <p:nvPicPr>
          <p:cNvPr id="200" name="Picture 2" descr="Folder, Files, Paper, Office, Document, Archive">
            <a:extLst>
              <a:ext uri="{FF2B5EF4-FFF2-40B4-BE49-F238E27FC236}">
                <a16:creationId xmlns:a16="http://schemas.microsoft.com/office/drawing/2014/main" id="{E53746B1-9275-4EF4-A668-A6784C3BA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8299" y="22276275"/>
            <a:ext cx="9975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5499DB2-78BD-42F3-ABFC-0061D09ECCD1}"/>
              </a:ext>
            </a:extLst>
          </p:cNvPr>
          <p:cNvCxnSpPr>
            <a:cxnSpLocks/>
            <a:stCxn id="199" idx="3"/>
            <a:endCxn id="200" idx="1"/>
          </p:cNvCxnSpPr>
          <p:nvPr/>
        </p:nvCxnSpPr>
        <p:spPr>
          <a:xfrm flipV="1">
            <a:off x="16911842" y="22726275"/>
            <a:ext cx="546457" cy="307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2" name="Picture 2" descr="Folder, Files, Paper, Office, Document, Archive">
            <a:extLst>
              <a:ext uri="{FF2B5EF4-FFF2-40B4-BE49-F238E27FC236}">
                <a16:creationId xmlns:a16="http://schemas.microsoft.com/office/drawing/2014/main" id="{45ECF690-0329-4322-8AAD-F3B04FB1F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193" y="22276275"/>
            <a:ext cx="9975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B4A8040-9A76-4F09-8BCD-DE05CEE4D09E}"/>
              </a:ext>
            </a:extLst>
          </p:cNvPr>
          <p:cNvCxnSpPr>
            <a:cxnSpLocks/>
            <a:stCxn id="100" idx="3"/>
            <a:endCxn id="202" idx="1"/>
          </p:cNvCxnSpPr>
          <p:nvPr/>
        </p:nvCxnSpPr>
        <p:spPr>
          <a:xfrm flipV="1">
            <a:off x="11420900" y="22726275"/>
            <a:ext cx="914293" cy="2625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FBD1180-3D5A-4D0C-9FBC-8B9725F582D0}"/>
              </a:ext>
            </a:extLst>
          </p:cNvPr>
          <p:cNvCxnSpPr>
            <a:cxnSpLocks/>
            <a:stCxn id="202" idx="3"/>
            <a:endCxn id="199" idx="1"/>
          </p:cNvCxnSpPr>
          <p:nvPr/>
        </p:nvCxnSpPr>
        <p:spPr>
          <a:xfrm>
            <a:off x="13332693" y="22726275"/>
            <a:ext cx="699149" cy="307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C7FFAE8-3A2B-4CC0-BF75-178C3CC68F85}"/>
              </a:ext>
            </a:extLst>
          </p:cNvPr>
          <p:cNvSpPr/>
          <p:nvPr/>
        </p:nvSpPr>
        <p:spPr>
          <a:xfrm>
            <a:off x="11867578" y="23120464"/>
            <a:ext cx="1901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Progress report /presentation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8F8980B-A7BC-4575-BF0F-DF020665DCFD}"/>
              </a:ext>
            </a:extLst>
          </p:cNvPr>
          <p:cNvSpPr/>
          <p:nvPr/>
        </p:nvSpPr>
        <p:spPr>
          <a:xfrm>
            <a:off x="17084009" y="23105010"/>
            <a:ext cx="1665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Progress report with comments from assessor and supervisor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85941D6-10C2-46E7-A5AF-2755A3EB5EA4}"/>
              </a:ext>
            </a:extLst>
          </p:cNvPr>
          <p:cNvSpPr/>
          <p:nvPr/>
        </p:nvSpPr>
        <p:spPr>
          <a:xfrm>
            <a:off x="14041817" y="25653110"/>
            <a:ext cx="2880000" cy="9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Supervisor examines sample chapter and provides feedback. Supervisor also provides feedback on testing and validation.</a:t>
            </a:r>
          </a:p>
        </p:txBody>
      </p:sp>
      <p:pic>
        <p:nvPicPr>
          <p:cNvPr id="212" name="Picture 2" descr="Folder, Files, Paper, Office, Document, Archive">
            <a:extLst>
              <a:ext uri="{FF2B5EF4-FFF2-40B4-BE49-F238E27FC236}">
                <a16:creationId xmlns:a16="http://schemas.microsoft.com/office/drawing/2014/main" id="{742AD584-4C6E-4E7E-8F80-861BC6B48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790" y="25648907"/>
            <a:ext cx="9975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2FC1C62A-1F41-45C0-8E3C-37D9A2AC2945}"/>
              </a:ext>
            </a:extLst>
          </p:cNvPr>
          <p:cNvCxnSpPr>
            <a:cxnSpLocks/>
            <a:stCxn id="211" idx="3"/>
            <a:endCxn id="212" idx="1"/>
          </p:cNvCxnSpPr>
          <p:nvPr/>
        </p:nvCxnSpPr>
        <p:spPr>
          <a:xfrm flipV="1">
            <a:off x="16921817" y="26098907"/>
            <a:ext cx="543973" cy="4203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Picture 2" descr="Folder, Files, Paper, Office, Document, Archive">
            <a:extLst>
              <a:ext uri="{FF2B5EF4-FFF2-40B4-BE49-F238E27FC236}">
                <a16:creationId xmlns:a16="http://schemas.microsoft.com/office/drawing/2014/main" id="{8AB26F18-702D-4A98-BF21-D86AB291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68" y="25650032"/>
            <a:ext cx="9975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0837D47-881A-4FDB-AC0D-88624A2249C6}"/>
              </a:ext>
            </a:extLst>
          </p:cNvPr>
          <p:cNvCxnSpPr>
            <a:cxnSpLocks/>
            <a:endCxn id="214" idx="1"/>
          </p:cNvCxnSpPr>
          <p:nvPr/>
        </p:nvCxnSpPr>
        <p:spPr>
          <a:xfrm flipV="1">
            <a:off x="11430875" y="26100032"/>
            <a:ext cx="914293" cy="2625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0754ABA-9208-40A8-9707-25899DBF802F}"/>
              </a:ext>
            </a:extLst>
          </p:cNvPr>
          <p:cNvCxnSpPr>
            <a:cxnSpLocks/>
            <a:stCxn id="214" idx="3"/>
            <a:endCxn id="211" idx="1"/>
          </p:cNvCxnSpPr>
          <p:nvPr/>
        </p:nvCxnSpPr>
        <p:spPr>
          <a:xfrm>
            <a:off x="13342668" y="26100032"/>
            <a:ext cx="699149" cy="307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46D7AE1A-B060-4117-B9E5-9073A1422C19}"/>
              </a:ext>
            </a:extLst>
          </p:cNvPr>
          <p:cNvSpPr/>
          <p:nvPr/>
        </p:nvSpPr>
        <p:spPr>
          <a:xfrm>
            <a:off x="11896696" y="26523599"/>
            <a:ext cx="1901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Chapter 4 + </a:t>
            </a:r>
            <a:r>
              <a:rPr lang="en-GB" sz="1200" dirty="0" smtClean="0"/>
              <a:t>testing/validation </a:t>
            </a:r>
            <a:r>
              <a:rPr lang="en-GB" sz="1200" dirty="0"/>
              <a:t>results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2E9FA7F-F5C9-450D-A113-F99816468C2F}"/>
              </a:ext>
            </a:extLst>
          </p:cNvPr>
          <p:cNvSpPr/>
          <p:nvPr/>
        </p:nvSpPr>
        <p:spPr>
          <a:xfrm>
            <a:off x="16985933" y="26541109"/>
            <a:ext cx="1728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Supervisor comments on Chapter 4 and on  </a:t>
            </a:r>
            <a:r>
              <a:rPr lang="en-GB" sz="1200" dirty="0" smtClean="0"/>
              <a:t>testing/validation </a:t>
            </a:r>
            <a:r>
              <a:rPr lang="en-GB" sz="1200" dirty="0"/>
              <a:t>results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4CADC05F-072F-4248-93CA-FC159FBF63AB}"/>
              </a:ext>
            </a:extLst>
          </p:cNvPr>
          <p:cNvSpPr/>
          <p:nvPr/>
        </p:nvSpPr>
        <p:spPr>
          <a:xfrm>
            <a:off x="11499311" y="6707497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297FFB64-7340-4F4C-9673-2E593F794607}"/>
              </a:ext>
            </a:extLst>
          </p:cNvPr>
          <p:cNvSpPr/>
          <p:nvPr/>
        </p:nvSpPr>
        <p:spPr>
          <a:xfrm>
            <a:off x="11499311" y="3417078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FF69822-3A3F-499A-93AC-4D262540C81A}"/>
              </a:ext>
            </a:extLst>
          </p:cNvPr>
          <p:cNvSpPr/>
          <p:nvPr/>
        </p:nvSpPr>
        <p:spPr>
          <a:xfrm>
            <a:off x="11504693" y="4515762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E2C214F-765B-429C-8C2D-250C11B212D9}"/>
              </a:ext>
            </a:extLst>
          </p:cNvPr>
          <p:cNvSpPr/>
          <p:nvPr/>
        </p:nvSpPr>
        <p:spPr>
          <a:xfrm>
            <a:off x="11499311" y="5612672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D2A44CED-1A43-48D2-A3A3-C50F653F9C57}"/>
              </a:ext>
            </a:extLst>
          </p:cNvPr>
          <p:cNvSpPr/>
          <p:nvPr/>
        </p:nvSpPr>
        <p:spPr>
          <a:xfrm>
            <a:off x="11499311" y="7830720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9FEEF1C1-30F8-4E2B-ABD9-EF80926263C9}"/>
              </a:ext>
            </a:extLst>
          </p:cNvPr>
          <p:cNvSpPr/>
          <p:nvPr/>
        </p:nvSpPr>
        <p:spPr>
          <a:xfrm>
            <a:off x="11494379" y="8943692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7FDA4E8E-A5A9-43FB-96D6-9E9BA669EB5C}"/>
              </a:ext>
            </a:extLst>
          </p:cNvPr>
          <p:cNvSpPr/>
          <p:nvPr/>
        </p:nvSpPr>
        <p:spPr>
          <a:xfrm>
            <a:off x="11494379" y="10046068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3F0A942-7E98-4AFD-B57E-C11874F0F80D}"/>
              </a:ext>
            </a:extLst>
          </p:cNvPr>
          <p:cNvSpPr/>
          <p:nvPr/>
        </p:nvSpPr>
        <p:spPr>
          <a:xfrm>
            <a:off x="11494379" y="11152953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CCDC376B-30A9-46F6-8148-E9055EC7F1A8}"/>
              </a:ext>
            </a:extLst>
          </p:cNvPr>
          <p:cNvSpPr/>
          <p:nvPr/>
        </p:nvSpPr>
        <p:spPr>
          <a:xfrm>
            <a:off x="11504693" y="12248139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C75B012-08FC-42EE-A1B2-9E7D48764C86}"/>
              </a:ext>
            </a:extLst>
          </p:cNvPr>
          <p:cNvSpPr/>
          <p:nvPr/>
        </p:nvSpPr>
        <p:spPr>
          <a:xfrm>
            <a:off x="11504693" y="14462584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5EF0142E-5880-4BC1-BB14-3485BB2DA0EF}"/>
              </a:ext>
            </a:extLst>
          </p:cNvPr>
          <p:cNvSpPr/>
          <p:nvPr/>
        </p:nvSpPr>
        <p:spPr>
          <a:xfrm>
            <a:off x="11494379" y="15600872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5DC0C201-AA30-43AE-A2CD-E626CFDF74F3}"/>
              </a:ext>
            </a:extLst>
          </p:cNvPr>
          <p:cNvSpPr/>
          <p:nvPr/>
        </p:nvSpPr>
        <p:spPr>
          <a:xfrm>
            <a:off x="11494379" y="17818266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CD217DB1-8B69-41B6-81CF-FDD5F8FA80D9}"/>
              </a:ext>
            </a:extLst>
          </p:cNvPr>
          <p:cNvSpPr/>
          <p:nvPr/>
        </p:nvSpPr>
        <p:spPr>
          <a:xfrm>
            <a:off x="11494379" y="18937684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4B84FEB-F674-41B5-BA20-5BBEC1CD7350}"/>
              </a:ext>
            </a:extLst>
          </p:cNvPr>
          <p:cNvSpPr/>
          <p:nvPr/>
        </p:nvSpPr>
        <p:spPr>
          <a:xfrm>
            <a:off x="11494379" y="20043548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38DEF9E0-E764-4AF6-A3E4-F069775D4381}"/>
              </a:ext>
            </a:extLst>
          </p:cNvPr>
          <p:cNvSpPr/>
          <p:nvPr/>
        </p:nvSpPr>
        <p:spPr>
          <a:xfrm>
            <a:off x="11494379" y="21150702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7BD1A3A-F828-4DCC-92D2-EA39149395EF}"/>
              </a:ext>
            </a:extLst>
          </p:cNvPr>
          <p:cNvSpPr/>
          <p:nvPr/>
        </p:nvSpPr>
        <p:spPr>
          <a:xfrm>
            <a:off x="11485204" y="22279776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BDBC213-C00E-4A3D-ABBE-68DCAC4D7DB2}"/>
              </a:ext>
            </a:extLst>
          </p:cNvPr>
          <p:cNvSpPr/>
          <p:nvPr/>
        </p:nvSpPr>
        <p:spPr>
          <a:xfrm>
            <a:off x="11487063" y="23402570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71C96A9C-0EA2-4D13-841C-365C79CDE994}"/>
              </a:ext>
            </a:extLst>
          </p:cNvPr>
          <p:cNvSpPr/>
          <p:nvPr/>
        </p:nvSpPr>
        <p:spPr>
          <a:xfrm>
            <a:off x="11494379" y="24521834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0FDC4EE-B515-4F88-89DF-F15C4C6E6149}"/>
              </a:ext>
            </a:extLst>
          </p:cNvPr>
          <p:cNvSpPr/>
          <p:nvPr/>
        </p:nvSpPr>
        <p:spPr>
          <a:xfrm>
            <a:off x="11492943" y="25616806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4C7D9C04-00CA-46A3-BDF6-BCA0709D90FE}"/>
              </a:ext>
            </a:extLst>
          </p:cNvPr>
          <p:cNvSpPr/>
          <p:nvPr/>
        </p:nvSpPr>
        <p:spPr>
          <a:xfrm>
            <a:off x="11492943" y="26732432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0A1BCB3-7E15-4258-B273-E05BEF9FC256}"/>
              </a:ext>
            </a:extLst>
          </p:cNvPr>
          <p:cNvSpPr/>
          <p:nvPr/>
        </p:nvSpPr>
        <p:spPr>
          <a:xfrm>
            <a:off x="11499311" y="27844934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4D8328C-3D02-4A3C-9DDA-08D415B3EEEF}"/>
              </a:ext>
            </a:extLst>
          </p:cNvPr>
          <p:cNvSpPr/>
          <p:nvPr/>
        </p:nvSpPr>
        <p:spPr>
          <a:xfrm>
            <a:off x="178644" y="56143"/>
            <a:ext cx="21026336" cy="248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3600" b="1" dirty="0">
                <a:solidFill>
                  <a:schemeClr val="tx1"/>
                </a:solidFill>
              </a:rPr>
              <a:t>University of Leeds							School of Computing</a:t>
            </a:r>
          </a:p>
          <a:p>
            <a:endParaRPr lang="en-GB" sz="2800" dirty="0" smtClean="0">
              <a:solidFill>
                <a:schemeClr val="tx1"/>
              </a:solidFill>
            </a:endParaRPr>
          </a:p>
          <a:p>
            <a:r>
              <a:rPr lang="en-GB" sz="2800" dirty="0" smtClean="0">
                <a:solidFill>
                  <a:schemeClr val="tx1"/>
                </a:solidFill>
              </a:rPr>
              <a:t>MSc </a:t>
            </a:r>
            <a:r>
              <a:rPr lang="en-GB" sz="2800" dirty="0">
                <a:solidFill>
                  <a:schemeClr val="tx1"/>
                </a:solidFill>
              </a:rPr>
              <a:t>Project </a:t>
            </a:r>
            <a:r>
              <a:rPr lang="en-GB" sz="2800" dirty="0" smtClean="0">
                <a:solidFill>
                  <a:schemeClr val="tx1"/>
                </a:solidFill>
              </a:rPr>
              <a:t>Plan</a:t>
            </a:r>
            <a:r>
              <a:rPr lang="en-GB" sz="2800" dirty="0">
                <a:solidFill>
                  <a:schemeClr val="tx1"/>
                </a:solidFill>
              </a:rPr>
              <a:t>					</a:t>
            </a:r>
            <a:endParaRPr lang="en-GB" sz="2800" dirty="0" smtClean="0">
              <a:solidFill>
                <a:schemeClr val="tx1"/>
              </a:solidFill>
            </a:endParaRPr>
          </a:p>
          <a:p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 smtClean="0">
                <a:solidFill>
                  <a:schemeClr val="tx1"/>
                </a:solidFill>
              </a:rPr>
              <a:t>15/12/2023</a:t>
            </a:r>
            <a:endParaRPr lang="en-GB" sz="2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GB" sz="28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			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F889136-5F50-4063-BDC2-EB1400675250}"/>
              </a:ext>
            </a:extLst>
          </p:cNvPr>
          <p:cNvSpPr/>
          <p:nvPr/>
        </p:nvSpPr>
        <p:spPr>
          <a:xfrm>
            <a:off x="8561891" y="2614969"/>
            <a:ext cx="2880000" cy="649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dirty="0">
                <a:solidFill>
                  <a:schemeClr val="tx1"/>
                </a:solidFill>
              </a:rPr>
              <a:t>Student's Tasks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FDE2CBFE-4122-4C3D-829F-16A1FC2672D1}"/>
              </a:ext>
            </a:extLst>
          </p:cNvPr>
          <p:cNvSpPr/>
          <p:nvPr/>
        </p:nvSpPr>
        <p:spPr>
          <a:xfrm>
            <a:off x="12636028" y="2614969"/>
            <a:ext cx="5472608" cy="649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dirty="0">
                <a:solidFill>
                  <a:schemeClr val="tx1"/>
                </a:solidFill>
              </a:rPr>
              <a:t>Meetings with the Supervisor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F35C85B-BDD1-4075-AD79-6CA37BB6102A}"/>
              </a:ext>
            </a:extLst>
          </p:cNvPr>
          <p:cNvSpPr/>
          <p:nvPr/>
        </p:nvSpPr>
        <p:spPr>
          <a:xfrm>
            <a:off x="18773002" y="3858380"/>
            <a:ext cx="2416573" cy="501410"/>
          </a:xfrm>
          <a:prstGeom prst="rect">
            <a:avLst/>
          </a:prstGeom>
          <a:solidFill>
            <a:srgbClr val="FFFF9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Landmarks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CEC56-1390-42F2-9FFD-6D7D6D92B09F}"/>
              </a:ext>
            </a:extLst>
          </p:cNvPr>
          <p:cNvSpPr/>
          <p:nvPr/>
        </p:nvSpPr>
        <p:spPr>
          <a:xfrm>
            <a:off x="18776143" y="9875958"/>
            <a:ext cx="2452621" cy="116955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You understand 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the aim, objectives, and deliverables of </a:t>
            </a:r>
            <a:r>
              <a:rPr lang="en-GB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project and </a:t>
            </a:r>
            <a:r>
              <a:rPr lang="en-GB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have 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documented these in the PSF and S&amp;P documents. </a:t>
            </a:r>
            <a:endParaRPr lang="en-GB" sz="1400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18FAA82F-545E-469B-B3D4-892B6EAB4B70}"/>
              </a:ext>
            </a:extLst>
          </p:cNvPr>
          <p:cNvSpPr/>
          <p:nvPr/>
        </p:nvSpPr>
        <p:spPr>
          <a:xfrm>
            <a:off x="18776143" y="15519424"/>
            <a:ext cx="2452621" cy="138499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You have formed 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concrete ideas of the overall system </a:t>
            </a:r>
            <a:r>
              <a:rPr lang="en-GB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design/ research methodology 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GB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have 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documented this appropriately. </a:t>
            </a:r>
            <a:endParaRPr lang="en-GB" sz="1400" dirty="0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54F84A11-8CCC-4661-8572-16BE525D609E}"/>
              </a:ext>
            </a:extLst>
          </p:cNvPr>
          <p:cNvSpPr/>
          <p:nvPr/>
        </p:nvSpPr>
        <p:spPr>
          <a:xfrm>
            <a:off x="18736955" y="22460297"/>
            <a:ext cx="2452621" cy="73866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You have made 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good progress </a:t>
            </a:r>
            <a:r>
              <a:rPr lang="en-GB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with implementation</a:t>
            </a:r>
            <a:endParaRPr lang="en-GB" sz="1400" dirty="0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B29DEEED-D7BE-4CA6-B7BF-EBD270F91228}"/>
              </a:ext>
            </a:extLst>
          </p:cNvPr>
          <p:cNvSpPr/>
          <p:nvPr/>
        </p:nvSpPr>
        <p:spPr>
          <a:xfrm>
            <a:off x="18736955" y="25744536"/>
            <a:ext cx="2452621" cy="73866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GB" sz="1400" smtClean="0">
                <a:solidFill>
                  <a:srgbClr val="000000"/>
                </a:solidFill>
                <a:latin typeface="Arial" panose="020B0604020202020204" pitchFamily="34" charset="0"/>
              </a:rPr>
              <a:t>You have made 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good progress with writing the dissertation</a:t>
            </a:r>
            <a:endParaRPr lang="en-GB" sz="1400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7F6FBD3-4E9B-42D2-AF09-162A692F11A3}"/>
              </a:ext>
            </a:extLst>
          </p:cNvPr>
          <p:cNvSpPr/>
          <p:nvPr/>
        </p:nvSpPr>
        <p:spPr>
          <a:xfrm>
            <a:off x="20916948" y="16577766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D70F67A3-93F3-4125-B6F7-DEA86B355F54}"/>
              </a:ext>
            </a:extLst>
          </p:cNvPr>
          <p:cNvSpPr/>
          <p:nvPr/>
        </p:nvSpPr>
        <p:spPr>
          <a:xfrm>
            <a:off x="20988980" y="10743874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E6ED190-D4D8-4482-9931-F410104759FA}"/>
              </a:ext>
            </a:extLst>
          </p:cNvPr>
          <p:cNvSpPr/>
          <p:nvPr/>
        </p:nvSpPr>
        <p:spPr>
          <a:xfrm>
            <a:off x="20859447" y="22938231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81359852-2A33-4186-AFD8-180F8BC80F20}"/>
              </a:ext>
            </a:extLst>
          </p:cNvPr>
          <p:cNvSpPr/>
          <p:nvPr/>
        </p:nvSpPr>
        <p:spPr>
          <a:xfrm>
            <a:off x="20916948" y="26231984"/>
            <a:ext cx="216000" cy="21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229E5C7-394C-4DC9-9715-ED4B4760B2B1}"/>
              </a:ext>
            </a:extLst>
          </p:cNvPr>
          <p:cNvSpPr/>
          <p:nvPr/>
        </p:nvSpPr>
        <p:spPr>
          <a:xfrm>
            <a:off x="17257748" y="5986241"/>
            <a:ext cx="1473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 smtClean="0"/>
              <a:t>Your</a:t>
            </a:r>
          </a:p>
          <a:p>
            <a:pPr algn="ctr"/>
            <a:r>
              <a:rPr lang="en-GB" sz="1200" dirty="0" smtClean="0"/>
              <a:t>notebook</a:t>
            </a:r>
            <a:endParaRPr lang="en-GB" sz="1200" dirty="0"/>
          </a:p>
        </p:txBody>
      </p:sp>
      <p:sp>
        <p:nvSpPr>
          <p:cNvPr id="2" name="Rectangle 1"/>
          <p:cNvSpPr/>
          <p:nvPr/>
        </p:nvSpPr>
        <p:spPr>
          <a:xfrm>
            <a:off x="3130972" y="3404049"/>
            <a:ext cx="3808878" cy="9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Introductory Lecture</a:t>
            </a:r>
          </a:p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Dr Ammar Alsalka</a:t>
            </a:r>
          </a:p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Monday 30/1/2023</a:t>
            </a:r>
            <a:endParaRPr lang="en-GB" sz="2000" dirty="0">
              <a:solidFill>
                <a:srgbClr val="C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134048" y="7821996"/>
            <a:ext cx="3808878" cy="9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Planning Research Projects</a:t>
            </a:r>
          </a:p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Dr Ammar Alsalka</a:t>
            </a:r>
          </a:p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Monday 6/3/2023</a:t>
            </a:r>
            <a:endParaRPr lang="en-GB" sz="2000" dirty="0">
              <a:solidFill>
                <a:srgbClr val="C00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130972" y="11114930"/>
            <a:ext cx="3808878" cy="9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C00000"/>
                </a:solidFill>
              </a:rPr>
              <a:t>Background Research and Literature Review</a:t>
            </a:r>
          </a:p>
          <a:p>
            <a:pPr algn="ctr"/>
            <a:r>
              <a:rPr lang="en-GB" sz="1600" dirty="0" smtClean="0">
                <a:solidFill>
                  <a:srgbClr val="C00000"/>
                </a:solidFill>
              </a:rPr>
              <a:t>Dr Denise De </a:t>
            </a:r>
            <a:r>
              <a:rPr lang="en-GB" sz="1600" dirty="0" err="1" smtClean="0">
                <a:solidFill>
                  <a:srgbClr val="C00000"/>
                </a:solidFill>
              </a:rPr>
              <a:t>Pauw</a:t>
            </a:r>
            <a:endParaRPr lang="en-GB" sz="1600" dirty="0" smtClean="0">
              <a:solidFill>
                <a:srgbClr val="C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C00000"/>
                </a:solidFill>
              </a:rPr>
              <a:t>Monday 27/3/2023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130972" y="6724543"/>
            <a:ext cx="3808878" cy="9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rgbClr val="C00000"/>
                </a:solidFill>
              </a:rPr>
              <a:t>Drafting Intermediate Reports</a:t>
            </a:r>
          </a:p>
          <a:p>
            <a:pPr algn="ctr"/>
            <a:r>
              <a:rPr lang="en-GB" sz="1800" dirty="0" smtClean="0">
                <a:solidFill>
                  <a:srgbClr val="C00000"/>
                </a:solidFill>
              </a:rPr>
              <a:t>Dr Denise De </a:t>
            </a:r>
            <a:r>
              <a:rPr lang="en-GB" sz="1800" dirty="0" err="1" smtClean="0">
                <a:solidFill>
                  <a:srgbClr val="C00000"/>
                </a:solidFill>
              </a:rPr>
              <a:t>Pauw</a:t>
            </a:r>
            <a:endParaRPr lang="en-GB" sz="1800" dirty="0" smtClean="0">
              <a:solidFill>
                <a:srgbClr val="C00000"/>
              </a:solidFill>
            </a:endParaRPr>
          </a:p>
          <a:p>
            <a:pPr algn="ctr"/>
            <a:r>
              <a:rPr lang="en-GB" sz="1800" dirty="0" smtClean="0">
                <a:solidFill>
                  <a:srgbClr val="C00000"/>
                </a:solidFill>
              </a:rPr>
              <a:t>Monday 27/2/2023</a:t>
            </a:r>
            <a:endParaRPr lang="en-GB" sz="1800" dirty="0">
              <a:solidFill>
                <a:srgbClr val="C0000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130972" y="4518355"/>
            <a:ext cx="3808878" cy="9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Starting your Project</a:t>
            </a:r>
          </a:p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Dr Denise De </a:t>
            </a:r>
            <a:r>
              <a:rPr lang="en-GB" sz="2000" dirty="0" err="1" smtClean="0">
                <a:solidFill>
                  <a:srgbClr val="C00000"/>
                </a:solidFill>
              </a:rPr>
              <a:t>Pauw</a:t>
            </a:r>
            <a:endParaRPr lang="en-GB" sz="2000" dirty="0" smtClean="0">
              <a:solidFill>
                <a:srgbClr val="C00000"/>
              </a:solidFill>
            </a:endParaRPr>
          </a:p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Monday 13/2/2023</a:t>
            </a:r>
            <a:endParaRPr lang="en-GB" sz="2000" dirty="0">
              <a:solidFill>
                <a:srgbClr val="C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130972" y="5614012"/>
            <a:ext cx="3808878" cy="9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smtClean="0">
                <a:solidFill>
                  <a:srgbClr val="C00000"/>
                </a:solidFill>
              </a:rPr>
              <a:t>Communicating with your Supervisor</a:t>
            </a:r>
          </a:p>
          <a:p>
            <a:pPr algn="ctr"/>
            <a:r>
              <a:rPr lang="en-GB" sz="1800" dirty="0" smtClean="0">
                <a:solidFill>
                  <a:srgbClr val="C00000"/>
                </a:solidFill>
              </a:rPr>
              <a:t>Dr Denise De </a:t>
            </a:r>
            <a:r>
              <a:rPr lang="en-GB" sz="1800" dirty="0" err="1" smtClean="0">
                <a:solidFill>
                  <a:srgbClr val="C00000"/>
                </a:solidFill>
              </a:rPr>
              <a:t>Pauw</a:t>
            </a:r>
            <a:endParaRPr lang="en-GB" sz="1800" dirty="0" smtClean="0">
              <a:solidFill>
                <a:srgbClr val="C00000"/>
              </a:solidFill>
            </a:endParaRPr>
          </a:p>
          <a:p>
            <a:pPr algn="ctr"/>
            <a:r>
              <a:rPr lang="en-GB" sz="1800" dirty="0" smtClean="0">
                <a:solidFill>
                  <a:srgbClr val="C00000"/>
                </a:solidFill>
              </a:rPr>
              <a:t>Monday 20/2/2023</a:t>
            </a:r>
            <a:endParaRPr lang="en-GB" sz="1800" dirty="0">
              <a:solidFill>
                <a:srgbClr val="C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130972" y="8979158"/>
            <a:ext cx="3808878" cy="9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Research Ethics and Projects</a:t>
            </a:r>
          </a:p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Dr P </a:t>
            </a:r>
            <a:r>
              <a:rPr lang="en-GB" sz="2000" dirty="0" err="1" smtClean="0">
                <a:solidFill>
                  <a:srgbClr val="C00000"/>
                </a:solidFill>
              </a:rPr>
              <a:t>Stane</a:t>
            </a:r>
            <a:endParaRPr lang="en-GB" sz="2000" dirty="0" smtClean="0">
              <a:solidFill>
                <a:srgbClr val="C00000"/>
              </a:solidFill>
            </a:endParaRPr>
          </a:p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Monday 13/3/2023</a:t>
            </a:r>
            <a:endParaRPr lang="en-GB" sz="2000" dirty="0">
              <a:solidFill>
                <a:srgbClr val="C00000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130972" y="10046911"/>
            <a:ext cx="3808878" cy="9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How to Spot Ethical Issues</a:t>
            </a:r>
          </a:p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Dr P </a:t>
            </a:r>
            <a:r>
              <a:rPr lang="en-GB" sz="2000" dirty="0" err="1" smtClean="0">
                <a:solidFill>
                  <a:srgbClr val="C00000"/>
                </a:solidFill>
              </a:rPr>
              <a:t>Stane</a:t>
            </a:r>
            <a:endParaRPr lang="en-GB" sz="2000" dirty="0" smtClean="0">
              <a:solidFill>
                <a:srgbClr val="C00000"/>
              </a:solidFill>
            </a:endParaRPr>
          </a:p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Monday 20/3/2023</a:t>
            </a:r>
            <a:endParaRPr lang="en-GB" sz="200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129136" y="15575752"/>
            <a:ext cx="3808878" cy="9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Academic Writing</a:t>
            </a:r>
          </a:p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Dr Denise De </a:t>
            </a:r>
            <a:r>
              <a:rPr lang="en-GB" sz="2000" dirty="0" err="1" smtClean="0">
                <a:solidFill>
                  <a:srgbClr val="C00000"/>
                </a:solidFill>
              </a:rPr>
              <a:t>Pauw</a:t>
            </a:r>
            <a:endParaRPr lang="en-GB" sz="2000" dirty="0" smtClean="0">
              <a:solidFill>
                <a:srgbClr val="C00000"/>
              </a:solidFill>
            </a:endParaRPr>
          </a:p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Monday 8/5/2023</a:t>
            </a:r>
            <a:endParaRPr lang="en-GB" sz="2000" dirty="0">
              <a:solidFill>
                <a:srgbClr val="C0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129136" y="12705727"/>
            <a:ext cx="3808878" cy="9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Easter Drop-ins</a:t>
            </a:r>
          </a:p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Dr Denise De </a:t>
            </a:r>
            <a:r>
              <a:rPr lang="en-GB" sz="2000" dirty="0" err="1" smtClean="0">
                <a:solidFill>
                  <a:srgbClr val="C00000"/>
                </a:solidFill>
              </a:rPr>
              <a:t>Pauw</a:t>
            </a:r>
            <a:endParaRPr lang="en-GB" sz="2000" dirty="0" smtClean="0">
              <a:solidFill>
                <a:srgbClr val="C00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129136" y="17811876"/>
            <a:ext cx="3808878" cy="9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Ethics Drop-in Session</a:t>
            </a:r>
          </a:p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Dr P </a:t>
            </a:r>
            <a:r>
              <a:rPr lang="en-GB" sz="2000" dirty="0" err="1" smtClean="0">
                <a:solidFill>
                  <a:srgbClr val="C00000"/>
                </a:solidFill>
              </a:rPr>
              <a:t>Stane</a:t>
            </a:r>
            <a:endParaRPr lang="en-GB" sz="2000" dirty="0" smtClean="0">
              <a:solidFill>
                <a:srgbClr val="C00000"/>
              </a:solidFill>
            </a:endParaRPr>
          </a:p>
          <a:p>
            <a:pPr algn="ctr"/>
            <a:r>
              <a:rPr lang="en-GB" sz="2000" dirty="0" smtClean="0">
                <a:solidFill>
                  <a:srgbClr val="C00000"/>
                </a:solidFill>
              </a:rPr>
              <a:t>Monday 12/6/2023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07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D1F8B91A9FDF4DB6D5FE6BD75B015C" ma:contentTypeVersion="14" ma:contentTypeDescription="Create a new document." ma:contentTypeScope="" ma:versionID="7f563c1c4b01a2d76cc92821bf5f7a49">
  <xsd:schema xmlns:xsd="http://www.w3.org/2001/XMLSchema" xmlns:xs="http://www.w3.org/2001/XMLSchema" xmlns:p="http://schemas.microsoft.com/office/2006/metadata/properties" xmlns:ns3="1dea2a50-0233-4f2b-9f02-682352e80147" xmlns:ns4="ed2bc21f-e4f8-4c07-8a67-e027dac9d384" targetNamespace="http://schemas.microsoft.com/office/2006/metadata/properties" ma:root="true" ma:fieldsID="f74b4e538cfb36ddd54cb2937212176a" ns3:_="" ns4:_="">
    <xsd:import namespace="1dea2a50-0233-4f2b-9f02-682352e80147"/>
    <xsd:import namespace="ed2bc21f-e4f8-4c07-8a67-e027dac9d3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a2a50-0233-4f2b-9f02-682352e801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2bc21f-e4f8-4c07-8a67-e027dac9d38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7F5F24-E04E-4663-9644-321C882F4EC6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ed2bc21f-e4f8-4c07-8a67-e027dac9d384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dea2a50-0233-4f2b-9f02-682352e8014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C3F6385-7447-4865-A03A-573FF3712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273AFB-4BB2-45FB-8CDB-ACBDE79717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ea2a50-0233-4f2b-9f02-682352e80147"/>
    <ds:schemaRef ds:uri="ed2bc21f-e4f8-4c07-8a67-e027dac9d3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1735</TotalTime>
  <Words>820</Words>
  <Application>Microsoft Office PowerPoint</Application>
  <PresentationFormat>Custom</PresentationFormat>
  <Paragraphs>136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2007Blank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Mhd Ammar Alsalka</dc:creator>
  <cp:lastModifiedBy>Mhd Ammar Alsalka</cp:lastModifiedBy>
  <cp:revision>137</cp:revision>
  <cp:lastPrinted>2019-11-27T18:05:15Z</cp:lastPrinted>
  <dcterms:created xsi:type="dcterms:W3CDTF">2019-11-25T15:34:03Z</dcterms:created>
  <dcterms:modified xsi:type="dcterms:W3CDTF">2023-01-26T12:52:53Z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0x0101009DD1F8B91A9FDF4DB6D5FE6BD75B015C</vt:lpwstr>
  </property>
</Properties>
</file>