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9" r:id="rId13"/>
    <p:sldId id="270" r:id="rId14"/>
    <p:sldId id="271" r:id="rId15"/>
    <p:sldId id="267"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4" d="100"/>
          <a:sy n="74" d="100"/>
        </p:scale>
        <p:origin x="528"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J. De Oliveira" userId="ca41cdfad799e06b" providerId="LiveId" clId="{68DBB2A6-8D96-48AE-B75C-23F3356130A7}"/>
    <pc:docChg chg="custSel delSld modSld">
      <pc:chgData name="Carlos J. De Oliveira" userId="ca41cdfad799e06b" providerId="LiveId" clId="{68DBB2A6-8D96-48AE-B75C-23F3356130A7}" dt="2023-04-15T12:56:13.794" v="79" actId="20577"/>
      <pc:docMkLst>
        <pc:docMk/>
      </pc:docMkLst>
      <pc:sldChg chg="modSp mod">
        <pc:chgData name="Carlos J. De Oliveira" userId="ca41cdfad799e06b" providerId="LiveId" clId="{68DBB2A6-8D96-48AE-B75C-23F3356130A7}" dt="2023-04-15T12:52:00.620" v="4" actId="108"/>
        <pc:sldMkLst>
          <pc:docMk/>
          <pc:sldMk cId="4292059526" sldId="259"/>
        </pc:sldMkLst>
        <pc:spChg chg="mod">
          <ac:chgData name="Carlos J. De Oliveira" userId="ca41cdfad799e06b" providerId="LiveId" clId="{68DBB2A6-8D96-48AE-B75C-23F3356130A7}" dt="2023-04-15T12:52:00.620" v="4" actId="108"/>
          <ac:spMkLst>
            <pc:docMk/>
            <pc:sldMk cId="4292059526" sldId="259"/>
            <ac:spMk id="3" creationId="{0150ECB7-44D5-4F53-BFE9-3C504C4647D0}"/>
          </ac:spMkLst>
        </pc:spChg>
      </pc:sldChg>
      <pc:sldChg chg="modSp mod">
        <pc:chgData name="Carlos J. De Oliveira" userId="ca41cdfad799e06b" providerId="LiveId" clId="{68DBB2A6-8D96-48AE-B75C-23F3356130A7}" dt="2023-04-15T12:54:18.756" v="45" actId="20577"/>
        <pc:sldMkLst>
          <pc:docMk/>
          <pc:sldMk cId="4217774063" sldId="260"/>
        </pc:sldMkLst>
        <pc:spChg chg="mod">
          <ac:chgData name="Carlos J. De Oliveira" userId="ca41cdfad799e06b" providerId="LiveId" clId="{68DBB2A6-8D96-48AE-B75C-23F3356130A7}" dt="2023-04-15T12:54:18.756" v="45" actId="20577"/>
          <ac:spMkLst>
            <pc:docMk/>
            <pc:sldMk cId="4217774063" sldId="260"/>
            <ac:spMk id="3" creationId="{0150ECB7-44D5-4F53-BFE9-3C504C4647D0}"/>
          </ac:spMkLst>
        </pc:spChg>
      </pc:sldChg>
      <pc:sldChg chg="modSp mod">
        <pc:chgData name="Carlos J. De Oliveira" userId="ca41cdfad799e06b" providerId="LiveId" clId="{68DBB2A6-8D96-48AE-B75C-23F3356130A7}" dt="2023-04-15T12:56:13.794" v="79" actId="20577"/>
        <pc:sldMkLst>
          <pc:docMk/>
          <pc:sldMk cId="1808223051" sldId="275"/>
        </pc:sldMkLst>
        <pc:spChg chg="mod">
          <ac:chgData name="Carlos J. De Oliveira" userId="ca41cdfad799e06b" providerId="LiveId" clId="{68DBB2A6-8D96-48AE-B75C-23F3356130A7}" dt="2023-04-15T12:56:13.794" v="79" actId="20577"/>
          <ac:spMkLst>
            <pc:docMk/>
            <pc:sldMk cId="1808223051" sldId="275"/>
            <ac:spMk id="2" creationId="{55D64C40-038A-457F-BDC3-E402776633E1}"/>
          </ac:spMkLst>
        </pc:spChg>
      </pc:sldChg>
      <pc:sldChg chg="del">
        <pc:chgData name="Carlos J. De Oliveira" userId="ca41cdfad799e06b" providerId="LiveId" clId="{68DBB2A6-8D96-48AE-B75C-23F3356130A7}" dt="2023-04-15T12:50:25.423" v="0" actId="47"/>
        <pc:sldMkLst>
          <pc:docMk/>
          <pc:sldMk cId="2032479008" sldId="27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90349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42036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12572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43577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89603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47096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32423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11220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57367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43149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27642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dirty="0"/>
              <a:pPr/>
              <a:t>4/15/2023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5026180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cnd279@nyu.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35" name="Group 30">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37"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38" name="Oval 32">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34"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3" name="Subtitle 2"/>
          <p:cNvSpPr>
            <a:spLocks noGrp="1"/>
          </p:cNvSpPr>
          <p:nvPr>
            <p:ph type="subTitle" idx="1"/>
          </p:nvPr>
        </p:nvSpPr>
        <p:spPr>
          <a:xfrm>
            <a:off x="1524000" y="4495800"/>
            <a:ext cx="9144000" cy="1170904"/>
          </a:xfrm>
        </p:spPr>
        <p:txBody>
          <a:bodyPr>
            <a:normAutofit fontScale="70000" lnSpcReduction="20000"/>
          </a:bodyPr>
          <a:lstStyle/>
          <a:p>
            <a:r>
              <a:rPr lang="en-US" sz="4400" dirty="0">
                <a:solidFill>
                  <a:srgbClr val="FFFFFF"/>
                </a:solidFill>
                <a:highlight>
                  <a:srgbClr val="0000FF"/>
                </a:highlight>
              </a:rPr>
              <a:t>Carlos J. De Oliveira</a:t>
            </a:r>
          </a:p>
          <a:p>
            <a:r>
              <a:rPr lang="en-US" sz="2000" dirty="0">
                <a:solidFill>
                  <a:srgbClr val="FFFFFF"/>
                </a:solidFill>
                <a:highlight>
                  <a:srgbClr val="0000FF"/>
                </a:highlight>
              </a:rPr>
              <a:t>(</a:t>
            </a:r>
            <a:r>
              <a:rPr lang="en-US" sz="2000" dirty="0">
                <a:solidFill>
                  <a:srgbClr val="FFFFFF"/>
                </a:solidFill>
                <a:highlight>
                  <a:srgbClr val="C0C0C0"/>
                </a:highlight>
                <a:hlinkClick r:id="rId2"/>
              </a:rPr>
              <a:t>cnd279@nyu.edu</a:t>
            </a:r>
            <a:r>
              <a:rPr lang="en-US" sz="2000" dirty="0">
                <a:solidFill>
                  <a:srgbClr val="FFFFFF"/>
                </a:solidFill>
                <a:highlight>
                  <a:srgbClr val="0000FF"/>
                </a:highlight>
              </a:rPr>
              <a:t>)</a:t>
            </a:r>
            <a:r>
              <a:rPr lang="en-US" sz="2000" dirty="0">
                <a:solidFill>
                  <a:srgbClr val="FFFFFF"/>
                </a:solidFill>
              </a:rPr>
              <a:t> </a:t>
            </a:r>
            <a:br>
              <a:rPr lang="en-US" sz="1400" dirty="0">
                <a:solidFill>
                  <a:srgbClr val="FFFFFF"/>
                </a:solidFill>
              </a:rPr>
            </a:br>
            <a:endParaRPr lang="en-US" sz="1400" dirty="0">
              <a:solidFill>
                <a:srgbClr val="FFFFFF"/>
              </a:solidFill>
            </a:endParaRPr>
          </a:p>
          <a:p>
            <a:r>
              <a:rPr lang="en-US" sz="2600" dirty="0">
                <a:solidFill>
                  <a:srgbClr val="FFFFFF"/>
                </a:solidFill>
                <a:highlight>
                  <a:srgbClr val="0000FF"/>
                </a:highlight>
              </a:rPr>
              <a:t>Spring 2023</a:t>
            </a:r>
          </a:p>
          <a:p>
            <a:endParaRPr lang="en-US" sz="1800" dirty="0"/>
          </a:p>
        </p:txBody>
      </p:sp>
      <p:sp>
        <p:nvSpPr>
          <p:cNvPr id="36" name="Rectangle 35">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524000" y="2776538"/>
            <a:ext cx="9144000" cy="1381188"/>
          </a:xfrm>
        </p:spPr>
        <p:txBody>
          <a:bodyPr anchor="ctr">
            <a:normAutofit/>
          </a:bodyPr>
          <a:lstStyle/>
          <a:p>
            <a:r>
              <a:rPr lang="en-US" sz="4000">
                <a:solidFill>
                  <a:schemeClr val="bg2"/>
                </a:solidFill>
                <a:cs typeface="Calibri Light"/>
              </a:rPr>
              <a:t>FOREX 101</a:t>
            </a:r>
            <a:endParaRPr lang="en-US" sz="4000">
              <a:solidFill>
                <a:schemeClr val="bg2"/>
              </a:solidFill>
            </a:endParaRPr>
          </a:p>
        </p:txBody>
      </p:sp>
    </p:spTree>
    <p:extLst>
      <p:ext uri="{BB962C8B-B14F-4D97-AF65-F5344CB8AC3E}">
        <p14:creationId xmlns:p14="http://schemas.microsoft.com/office/powerpoint/2010/main" val="297922346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64C40-038A-457F-BDC3-E402776633E1}"/>
              </a:ext>
            </a:extLst>
          </p:cNvPr>
          <p:cNvSpPr>
            <a:spLocks noGrp="1"/>
          </p:cNvSpPr>
          <p:nvPr>
            <p:ph type="title"/>
          </p:nvPr>
        </p:nvSpPr>
        <p:spPr/>
        <p:txBody>
          <a:bodyPr/>
          <a:lstStyle/>
          <a:p>
            <a:r>
              <a:rPr lang="en-US" dirty="0">
                <a:cs typeface="Calibri Light"/>
              </a:rPr>
              <a:t>Currency Pairs</a:t>
            </a:r>
            <a:endParaRPr lang="en-US" dirty="0"/>
          </a:p>
        </p:txBody>
      </p:sp>
      <p:sp>
        <p:nvSpPr>
          <p:cNvPr id="3" name="Content Placeholder 2">
            <a:extLst>
              <a:ext uri="{FF2B5EF4-FFF2-40B4-BE49-F238E27FC236}">
                <a16:creationId xmlns:a16="http://schemas.microsoft.com/office/drawing/2014/main" id="{0150ECB7-44D5-4F53-BFE9-3C504C4647D0}"/>
              </a:ext>
            </a:extLst>
          </p:cNvPr>
          <p:cNvSpPr>
            <a:spLocks noGrp="1"/>
          </p:cNvSpPr>
          <p:nvPr>
            <p:ph idx="1"/>
          </p:nvPr>
        </p:nvSpPr>
        <p:spPr>
          <a:xfrm>
            <a:off x="838200" y="1825625"/>
            <a:ext cx="6981825" cy="4351338"/>
          </a:xfrm>
        </p:spPr>
        <p:txBody>
          <a:bodyPr vert="horz" lIns="91440" tIns="45720" rIns="91440" bIns="45720" rtlCol="0" anchor="t">
            <a:normAutofit/>
          </a:bodyPr>
          <a:lstStyle/>
          <a:p>
            <a:r>
              <a:rPr lang="en-US" dirty="0">
                <a:cs typeface="Calibri"/>
              </a:rPr>
              <a:t>The exchange rate of two currencies is quoted in a pair, such as the EURUSD or the USDJPY. </a:t>
            </a:r>
          </a:p>
          <a:p>
            <a:r>
              <a:rPr lang="en-US" dirty="0">
                <a:cs typeface="Calibri"/>
              </a:rPr>
              <a:t>The reason for this is because in any foreign exchange transaction you are simultaneously buying one currency and selling another. I</a:t>
            </a:r>
          </a:p>
          <a:p>
            <a:r>
              <a:rPr lang="en-US" dirty="0">
                <a:cs typeface="Calibri"/>
              </a:rPr>
              <a:t>f you were to buy the EURUSD and the euro strengthened against the dollar, you would then be in a profitable trade.</a:t>
            </a:r>
          </a:p>
        </p:txBody>
      </p:sp>
      <p:sp>
        <p:nvSpPr>
          <p:cNvPr id="4" name="Rectangle 3">
            <a:extLst>
              <a:ext uri="{FF2B5EF4-FFF2-40B4-BE49-F238E27FC236}">
                <a16:creationId xmlns:a16="http://schemas.microsoft.com/office/drawing/2014/main" id="{AA615A97-2553-4CF4-8A60-4ECF3B38BB68}"/>
              </a:ext>
            </a:extLst>
          </p:cNvPr>
          <p:cNvSpPr/>
          <p:nvPr/>
        </p:nvSpPr>
        <p:spPr>
          <a:xfrm>
            <a:off x="-2117" y="6448425"/>
            <a:ext cx="12196232" cy="411692"/>
          </a:xfrm>
          <a:prstGeom prst="rect">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8149F30C-232A-4BFA-90E7-92235B2E042F}"/>
              </a:ext>
            </a:extLst>
          </p:cNvPr>
          <p:cNvSpPr/>
          <p:nvPr/>
        </p:nvSpPr>
        <p:spPr>
          <a:xfrm>
            <a:off x="-2117" y="-2117"/>
            <a:ext cx="12196232" cy="411692"/>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7" name="Picture 7" descr="A screenshot of a cell phone&#10;&#10;Description generated with very high confidence">
            <a:extLst>
              <a:ext uri="{FF2B5EF4-FFF2-40B4-BE49-F238E27FC236}">
                <a16:creationId xmlns:a16="http://schemas.microsoft.com/office/drawing/2014/main" id="{069BCEEB-FB4D-4993-A674-CE2C1F426761}"/>
              </a:ext>
            </a:extLst>
          </p:cNvPr>
          <p:cNvPicPr>
            <a:picLocks noChangeAspect="1"/>
          </p:cNvPicPr>
          <p:nvPr/>
        </p:nvPicPr>
        <p:blipFill>
          <a:blip r:embed="rId2"/>
          <a:stretch>
            <a:fillRect/>
          </a:stretch>
        </p:blipFill>
        <p:spPr>
          <a:xfrm>
            <a:off x="7667625" y="2267461"/>
            <a:ext cx="4067175" cy="2485002"/>
          </a:xfrm>
          <a:prstGeom prst="rect">
            <a:avLst/>
          </a:prstGeom>
        </p:spPr>
      </p:pic>
    </p:spTree>
    <p:extLst>
      <p:ext uri="{BB962C8B-B14F-4D97-AF65-F5344CB8AC3E}">
        <p14:creationId xmlns:p14="http://schemas.microsoft.com/office/powerpoint/2010/main" val="973803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64C40-038A-457F-BDC3-E402776633E1}"/>
              </a:ext>
            </a:extLst>
          </p:cNvPr>
          <p:cNvSpPr>
            <a:spLocks noGrp="1"/>
          </p:cNvSpPr>
          <p:nvPr>
            <p:ph type="title"/>
          </p:nvPr>
        </p:nvSpPr>
        <p:spPr/>
        <p:txBody>
          <a:bodyPr/>
          <a:lstStyle/>
          <a:p>
            <a:r>
              <a:rPr lang="en-US" dirty="0">
                <a:cs typeface="Calibri Light"/>
              </a:rPr>
              <a:t>Bid and Ask Price</a:t>
            </a:r>
            <a:endParaRPr lang="en-US" dirty="0"/>
          </a:p>
        </p:txBody>
      </p:sp>
      <p:sp>
        <p:nvSpPr>
          <p:cNvPr id="3" name="Content Placeholder 2">
            <a:extLst>
              <a:ext uri="{FF2B5EF4-FFF2-40B4-BE49-F238E27FC236}">
                <a16:creationId xmlns:a16="http://schemas.microsoft.com/office/drawing/2014/main" id="{0150ECB7-44D5-4F53-BFE9-3C504C4647D0}"/>
              </a:ext>
            </a:extLst>
          </p:cNvPr>
          <p:cNvSpPr>
            <a:spLocks noGrp="1"/>
          </p:cNvSpPr>
          <p:nvPr>
            <p:ph idx="1"/>
          </p:nvPr>
        </p:nvSpPr>
        <p:spPr>
          <a:xfrm>
            <a:off x="838200" y="1825625"/>
            <a:ext cx="6981825" cy="4351338"/>
          </a:xfrm>
        </p:spPr>
        <p:txBody>
          <a:bodyPr vert="horz" lIns="91440" tIns="45720" rIns="91440" bIns="45720" rtlCol="0" anchor="t">
            <a:normAutofit/>
          </a:bodyPr>
          <a:lstStyle/>
          <a:p>
            <a:r>
              <a:rPr lang="en-US" b="1" dirty="0">
                <a:cs typeface="Calibri"/>
              </a:rPr>
              <a:t>Bid Price –</a:t>
            </a:r>
            <a:r>
              <a:rPr lang="en-US" dirty="0">
                <a:cs typeface="Calibri"/>
              </a:rPr>
              <a:t> The bid is the price at which the market (or your broker) will buy a specific currency pair from you. Thus, at the bid price, a trader can sell the base currency to their broker.</a:t>
            </a:r>
          </a:p>
          <a:p>
            <a:r>
              <a:rPr lang="en-US" b="1" dirty="0">
                <a:cs typeface="Calibri"/>
              </a:rPr>
              <a:t>Ask Price –</a:t>
            </a:r>
            <a:r>
              <a:rPr lang="en-US" dirty="0">
                <a:cs typeface="Calibri"/>
              </a:rPr>
              <a:t> The ask price is the price at which the market (or your broker) will sell a specific currency pair to you. Thus, at the ask price you can buy the base currency from your broker.</a:t>
            </a:r>
          </a:p>
        </p:txBody>
      </p:sp>
      <p:sp>
        <p:nvSpPr>
          <p:cNvPr id="4" name="Rectangle 3">
            <a:extLst>
              <a:ext uri="{FF2B5EF4-FFF2-40B4-BE49-F238E27FC236}">
                <a16:creationId xmlns:a16="http://schemas.microsoft.com/office/drawing/2014/main" id="{AA615A97-2553-4CF4-8A60-4ECF3B38BB68}"/>
              </a:ext>
            </a:extLst>
          </p:cNvPr>
          <p:cNvSpPr/>
          <p:nvPr/>
        </p:nvSpPr>
        <p:spPr>
          <a:xfrm>
            <a:off x="-2117" y="6448425"/>
            <a:ext cx="12196232" cy="411692"/>
          </a:xfrm>
          <a:prstGeom prst="rect">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8149F30C-232A-4BFA-90E7-92235B2E042F}"/>
              </a:ext>
            </a:extLst>
          </p:cNvPr>
          <p:cNvSpPr/>
          <p:nvPr/>
        </p:nvSpPr>
        <p:spPr>
          <a:xfrm>
            <a:off x="-2117" y="-2117"/>
            <a:ext cx="12196232" cy="411692"/>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6" name="Picture 7">
            <a:extLst>
              <a:ext uri="{FF2B5EF4-FFF2-40B4-BE49-F238E27FC236}">
                <a16:creationId xmlns:a16="http://schemas.microsoft.com/office/drawing/2014/main" id="{6F8B8421-F1A5-4831-AF90-5ED05EA77952}"/>
              </a:ext>
            </a:extLst>
          </p:cNvPr>
          <p:cNvPicPr>
            <a:picLocks noChangeAspect="1"/>
          </p:cNvPicPr>
          <p:nvPr/>
        </p:nvPicPr>
        <p:blipFill>
          <a:blip r:embed="rId2"/>
          <a:stretch>
            <a:fillRect/>
          </a:stretch>
        </p:blipFill>
        <p:spPr>
          <a:xfrm>
            <a:off x="7867650" y="2178558"/>
            <a:ext cx="3695700" cy="2596134"/>
          </a:xfrm>
          <a:prstGeom prst="rect">
            <a:avLst/>
          </a:prstGeom>
        </p:spPr>
      </p:pic>
    </p:spTree>
    <p:extLst>
      <p:ext uri="{BB962C8B-B14F-4D97-AF65-F5344CB8AC3E}">
        <p14:creationId xmlns:p14="http://schemas.microsoft.com/office/powerpoint/2010/main" val="953151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64C40-038A-457F-BDC3-E402776633E1}"/>
              </a:ext>
            </a:extLst>
          </p:cNvPr>
          <p:cNvSpPr>
            <a:spLocks noGrp="1"/>
          </p:cNvSpPr>
          <p:nvPr>
            <p:ph type="title"/>
          </p:nvPr>
        </p:nvSpPr>
        <p:spPr/>
        <p:txBody>
          <a:bodyPr/>
          <a:lstStyle/>
          <a:p>
            <a:r>
              <a:rPr lang="en-US" dirty="0">
                <a:cs typeface="Calibri Light"/>
              </a:rPr>
              <a:t>Two types of trades</a:t>
            </a:r>
            <a:endParaRPr lang="en-US" dirty="0"/>
          </a:p>
        </p:txBody>
      </p:sp>
      <p:sp>
        <p:nvSpPr>
          <p:cNvPr id="4" name="Rectangle 3">
            <a:extLst>
              <a:ext uri="{FF2B5EF4-FFF2-40B4-BE49-F238E27FC236}">
                <a16:creationId xmlns:a16="http://schemas.microsoft.com/office/drawing/2014/main" id="{AA615A97-2553-4CF4-8A60-4ECF3B38BB68}"/>
              </a:ext>
            </a:extLst>
          </p:cNvPr>
          <p:cNvSpPr/>
          <p:nvPr/>
        </p:nvSpPr>
        <p:spPr>
          <a:xfrm>
            <a:off x="-2117" y="6448425"/>
            <a:ext cx="12196232" cy="411692"/>
          </a:xfrm>
          <a:prstGeom prst="rect">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8149F30C-232A-4BFA-90E7-92235B2E042F}"/>
              </a:ext>
            </a:extLst>
          </p:cNvPr>
          <p:cNvSpPr/>
          <p:nvPr/>
        </p:nvSpPr>
        <p:spPr>
          <a:xfrm>
            <a:off x="-2117" y="-2117"/>
            <a:ext cx="12196232" cy="411692"/>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9" name="Picture 9" descr="A picture containing keyboard, object&#10;&#10;Description generated with high confidence">
            <a:extLst>
              <a:ext uri="{FF2B5EF4-FFF2-40B4-BE49-F238E27FC236}">
                <a16:creationId xmlns:a16="http://schemas.microsoft.com/office/drawing/2014/main" id="{94F2D7B9-E06E-41E4-AFC8-CE34352B5391}"/>
              </a:ext>
            </a:extLst>
          </p:cNvPr>
          <p:cNvPicPr>
            <a:picLocks noGrp="1" noChangeAspect="1"/>
          </p:cNvPicPr>
          <p:nvPr>
            <p:ph idx="1"/>
          </p:nvPr>
        </p:nvPicPr>
        <p:blipFill>
          <a:blip r:embed="rId2"/>
          <a:stretch>
            <a:fillRect/>
          </a:stretch>
        </p:blipFill>
        <p:spPr>
          <a:xfrm>
            <a:off x="2505075" y="1415256"/>
            <a:ext cx="7572375" cy="4724400"/>
          </a:xfrm>
          <a:prstGeom prst="rect">
            <a:avLst/>
          </a:prstGeom>
        </p:spPr>
      </p:pic>
    </p:spTree>
    <p:extLst>
      <p:ext uri="{BB962C8B-B14F-4D97-AF65-F5344CB8AC3E}">
        <p14:creationId xmlns:p14="http://schemas.microsoft.com/office/powerpoint/2010/main" val="2952925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64C40-038A-457F-BDC3-E402776633E1}"/>
              </a:ext>
            </a:extLst>
          </p:cNvPr>
          <p:cNvSpPr>
            <a:spLocks noGrp="1"/>
          </p:cNvSpPr>
          <p:nvPr>
            <p:ph type="title"/>
          </p:nvPr>
        </p:nvSpPr>
        <p:spPr/>
        <p:txBody>
          <a:bodyPr/>
          <a:lstStyle/>
          <a:p>
            <a:r>
              <a:rPr lang="en-US" dirty="0">
                <a:cs typeface="Calibri Light"/>
              </a:rPr>
              <a:t>Long</a:t>
            </a:r>
            <a:endParaRPr lang="en-US" dirty="0"/>
          </a:p>
        </p:txBody>
      </p:sp>
      <p:sp>
        <p:nvSpPr>
          <p:cNvPr id="3" name="Content Placeholder 2">
            <a:extLst>
              <a:ext uri="{FF2B5EF4-FFF2-40B4-BE49-F238E27FC236}">
                <a16:creationId xmlns:a16="http://schemas.microsoft.com/office/drawing/2014/main" id="{0150ECB7-44D5-4F53-BFE9-3C504C4647D0}"/>
              </a:ext>
            </a:extLst>
          </p:cNvPr>
          <p:cNvSpPr>
            <a:spLocks noGrp="1"/>
          </p:cNvSpPr>
          <p:nvPr>
            <p:ph idx="1"/>
          </p:nvPr>
        </p:nvSpPr>
        <p:spPr>
          <a:xfrm>
            <a:off x="838200" y="1825625"/>
            <a:ext cx="6981825" cy="4351338"/>
          </a:xfrm>
        </p:spPr>
        <p:txBody>
          <a:bodyPr vert="horz" lIns="91440" tIns="45720" rIns="91440" bIns="45720" rtlCol="0" anchor="t">
            <a:normAutofit/>
          </a:bodyPr>
          <a:lstStyle/>
          <a:p>
            <a:r>
              <a:rPr lang="en-US" dirty="0">
                <a:cs typeface="Calibri"/>
              </a:rPr>
              <a:t>Buying</a:t>
            </a:r>
          </a:p>
          <a:p>
            <a:r>
              <a:rPr lang="en-US" b="1" dirty="0">
                <a:cs typeface="Calibri"/>
              </a:rPr>
              <a:t>LONG –</a:t>
            </a:r>
            <a:r>
              <a:rPr lang="en-US" dirty="0">
                <a:cs typeface="Calibri"/>
              </a:rPr>
              <a:t> When we go long it means we are buying the market and so we want the market to rise so that we can then sell back our position at a higher price than we bought for. This means we are buying the first currency in the pair and selling the second. </a:t>
            </a:r>
          </a:p>
          <a:p>
            <a:r>
              <a:rPr lang="en-US" dirty="0">
                <a:cs typeface="Calibri"/>
              </a:rPr>
              <a:t>So, if we buy the EURUSD and the euro strengthens relative to the U.S. dollar, we will make money!</a:t>
            </a:r>
            <a:endParaRPr lang="en-US" dirty="0"/>
          </a:p>
        </p:txBody>
      </p:sp>
      <p:sp>
        <p:nvSpPr>
          <p:cNvPr id="4" name="Rectangle 3">
            <a:extLst>
              <a:ext uri="{FF2B5EF4-FFF2-40B4-BE49-F238E27FC236}">
                <a16:creationId xmlns:a16="http://schemas.microsoft.com/office/drawing/2014/main" id="{AA615A97-2553-4CF4-8A60-4ECF3B38BB68}"/>
              </a:ext>
            </a:extLst>
          </p:cNvPr>
          <p:cNvSpPr/>
          <p:nvPr/>
        </p:nvSpPr>
        <p:spPr>
          <a:xfrm>
            <a:off x="-2117" y="6448425"/>
            <a:ext cx="12196232" cy="411692"/>
          </a:xfrm>
          <a:prstGeom prst="rect">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8149F30C-232A-4BFA-90E7-92235B2E042F}"/>
              </a:ext>
            </a:extLst>
          </p:cNvPr>
          <p:cNvSpPr/>
          <p:nvPr/>
        </p:nvSpPr>
        <p:spPr>
          <a:xfrm>
            <a:off x="-2117" y="-2117"/>
            <a:ext cx="12196232" cy="411692"/>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7" name="Picture 7" descr="A picture containing text, book&#10;&#10;Description generated with high confidence">
            <a:extLst>
              <a:ext uri="{FF2B5EF4-FFF2-40B4-BE49-F238E27FC236}">
                <a16:creationId xmlns:a16="http://schemas.microsoft.com/office/drawing/2014/main" id="{DAC302BB-2DDA-4AF6-BFC3-BD134F689346}"/>
              </a:ext>
            </a:extLst>
          </p:cNvPr>
          <p:cNvPicPr>
            <a:picLocks noChangeAspect="1"/>
          </p:cNvPicPr>
          <p:nvPr/>
        </p:nvPicPr>
        <p:blipFill>
          <a:blip r:embed="rId2"/>
          <a:stretch>
            <a:fillRect/>
          </a:stretch>
        </p:blipFill>
        <p:spPr>
          <a:xfrm>
            <a:off x="7953375" y="2135124"/>
            <a:ext cx="3876675" cy="2368677"/>
          </a:xfrm>
          <a:prstGeom prst="rect">
            <a:avLst/>
          </a:prstGeom>
        </p:spPr>
      </p:pic>
    </p:spTree>
    <p:extLst>
      <p:ext uri="{BB962C8B-B14F-4D97-AF65-F5344CB8AC3E}">
        <p14:creationId xmlns:p14="http://schemas.microsoft.com/office/powerpoint/2010/main" val="481409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64C40-038A-457F-BDC3-E402776633E1}"/>
              </a:ext>
            </a:extLst>
          </p:cNvPr>
          <p:cNvSpPr>
            <a:spLocks noGrp="1"/>
          </p:cNvSpPr>
          <p:nvPr>
            <p:ph type="title"/>
          </p:nvPr>
        </p:nvSpPr>
        <p:spPr/>
        <p:txBody>
          <a:bodyPr/>
          <a:lstStyle/>
          <a:p>
            <a:r>
              <a:rPr lang="en-US" dirty="0">
                <a:cs typeface="Calibri Light"/>
              </a:rPr>
              <a:t>Short</a:t>
            </a:r>
            <a:endParaRPr lang="en-US" dirty="0"/>
          </a:p>
        </p:txBody>
      </p:sp>
      <p:sp>
        <p:nvSpPr>
          <p:cNvPr id="3" name="Content Placeholder 2">
            <a:extLst>
              <a:ext uri="{FF2B5EF4-FFF2-40B4-BE49-F238E27FC236}">
                <a16:creationId xmlns:a16="http://schemas.microsoft.com/office/drawing/2014/main" id="{0150ECB7-44D5-4F53-BFE9-3C504C4647D0}"/>
              </a:ext>
            </a:extLst>
          </p:cNvPr>
          <p:cNvSpPr>
            <a:spLocks noGrp="1"/>
          </p:cNvSpPr>
          <p:nvPr>
            <p:ph idx="1"/>
          </p:nvPr>
        </p:nvSpPr>
        <p:spPr>
          <a:xfrm>
            <a:off x="838200" y="1825625"/>
            <a:ext cx="6981825" cy="4351338"/>
          </a:xfrm>
        </p:spPr>
        <p:txBody>
          <a:bodyPr vert="horz" lIns="91440" tIns="45720" rIns="91440" bIns="45720" rtlCol="0" anchor="t">
            <a:normAutofit/>
          </a:bodyPr>
          <a:lstStyle/>
          <a:p>
            <a:r>
              <a:rPr lang="en-US" dirty="0">
                <a:cs typeface="Calibri"/>
              </a:rPr>
              <a:t>Selling</a:t>
            </a:r>
          </a:p>
          <a:p>
            <a:r>
              <a:rPr lang="en-US" b="1" dirty="0">
                <a:cs typeface="Calibri"/>
              </a:rPr>
              <a:t>SHORT –</a:t>
            </a:r>
            <a:r>
              <a:rPr lang="en-US" dirty="0">
                <a:cs typeface="Calibri"/>
              </a:rPr>
              <a:t> When we go short it means we are selling the market and so we want the market to fall so that we can then buy back our position at a lower price than we sold it for. This means we are selling the first currency in the pair and buying the second. So, if we sell the GBPUSD and the British pound weakens relative to the U.S. dollar, we will be in a profitable trade.</a:t>
            </a:r>
            <a:endParaRPr lang="en-US" dirty="0">
              <a:ea typeface="+mn-lt"/>
              <a:cs typeface="+mn-lt"/>
            </a:endParaRPr>
          </a:p>
        </p:txBody>
      </p:sp>
      <p:sp>
        <p:nvSpPr>
          <p:cNvPr id="4" name="Rectangle 3">
            <a:extLst>
              <a:ext uri="{FF2B5EF4-FFF2-40B4-BE49-F238E27FC236}">
                <a16:creationId xmlns:a16="http://schemas.microsoft.com/office/drawing/2014/main" id="{AA615A97-2553-4CF4-8A60-4ECF3B38BB68}"/>
              </a:ext>
            </a:extLst>
          </p:cNvPr>
          <p:cNvSpPr/>
          <p:nvPr/>
        </p:nvSpPr>
        <p:spPr>
          <a:xfrm>
            <a:off x="-2117" y="6448425"/>
            <a:ext cx="12196232" cy="411692"/>
          </a:xfrm>
          <a:prstGeom prst="rect">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8149F30C-232A-4BFA-90E7-92235B2E042F}"/>
              </a:ext>
            </a:extLst>
          </p:cNvPr>
          <p:cNvSpPr/>
          <p:nvPr/>
        </p:nvSpPr>
        <p:spPr>
          <a:xfrm>
            <a:off x="-2117" y="-2117"/>
            <a:ext cx="12196232" cy="411692"/>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6" name="Picture 7" descr="A close up of a logo&#10;&#10;Description generated with very high confidence">
            <a:extLst>
              <a:ext uri="{FF2B5EF4-FFF2-40B4-BE49-F238E27FC236}">
                <a16:creationId xmlns:a16="http://schemas.microsoft.com/office/drawing/2014/main" id="{73CCFD70-0B85-436B-84BF-68AB27479842}"/>
              </a:ext>
            </a:extLst>
          </p:cNvPr>
          <p:cNvPicPr>
            <a:picLocks noChangeAspect="1"/>
          </p:cNvPicPr>
          <p:nvPr/>
        </p:nvPicPr>
        <p:blipFill>
          <a:blip r:embed="rId2"/>
          <a:stretch>
            <a:fillRect/>
          </a:stretch>
        </p:blipFill>
        <p:spPr>
          <a:xfrm>
            <a:off x="8524875" y="2788466"/>
            <a:ext cx="2743200" cy="1528718"/>
          </a:xfrm>
          <a:prstGeom prst="rect">
            <a:avLst/>
          </a:prstGeom>
        </p:spPr>
      </p:pic>
    </p:spTree>
    <p:extLst>
      <p:ext uri="{BB962C8B-B14F-4D97-AF65-F5344CB8AC3E}">
        <p14:creationId xmlns:p14="http://schemas.microsoft.com/office/powerpoint/2010/main" val="2284860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D3961-7E87-4342-84F6-3701597A0037}"/>
              </a:ext>
            </a:extLst>
          </p:cNvPr>
          <p:cNvSpPr>
            <a:spLocks noGrp="1"/>
          </p:cNvSpPr>
          <p:nvPr>
            <p:ph type="title"/>
          </p:nvPr>
        </p:nvSpPr>
        <p:spPr/>
        <p:txBody>
          <a:bodyPr/>
          <a:lstStyle/>
          <a:p>
            <a:r>
              <a:rPr lang="en-US" dirty="0">
                <a:cs typeface="Calibri Light"/>
              </a:rPr>
              <a:t>Forex Fight: Bulls vs Bears</a:t>
            </a:r>
            <a:endParaRPr lang="en-US" dirty="0"/>
          </a:p>
        </p:txBody>
      </p:sp>
      <p:pic>
        <p:nvPicPr>
          <p:cNvPr id="4" name="Picture 4" descr="A close up of an animal&#10;&#10;Description generated with very high confidence">
            <a:extLst>
              <a:ext uri="{FF2B5EF4-FFF2-40B4-BE49-F238E27FC236}">
                <a16:creationId xmlns:a16="http://schemas.microsoft.com/office/drawing/2014/main" id="{EE8B422B-FC69-4C7B-9527-EE5B770D8EEC}"/>
              </a:ext>
            </a:extLst>
          </p:cNvPr>
          <p:cNvPicPr>
            <a:picLocks noChangeAspect="1"/>
          </p:cNvPicPr>
          <p:nvPr/>
        </p:nvPicPr>
        <p:blipFill>
          <a:blip r:embed="rId2"/>
          <a:stretch>
            <a:fillRect/>
          </a:stretch>
        </p:blipFill>
        <p:spPr>
          <a:xfrm>
            <a:off x="1381125" y="1696959"/>
            <a:ext cx="8867775" cy="4921407"/>
          </a:xfrm>
          <a:prstGeom prst="rect">
            <a:avLst/>
          </a:prstGeom>
        </p:spPr>
      </p:pic>
      <p:cxnSp>
        <p:nvCxnSpPr>
          <p:cNvPr id="6" name="Straight Arrow Connector 5">
            <a:extLst>
              <a:ext uri="{FF2B5EF4-FFF2-40B4-BE49-F238E27FC236}">
                <a16:creationId xmlns:a16="http://schemas.microsoft.com/office/drawing/2014/main" id="{AED670E7-8DC6-4BC8-87A4-8EDE96C3C497}"/>
              </a:ext>
            </a:extLst>
          </p:cNvPr>
          <p:cNvCxnSpPr/>
          <p:nvPr/>
        </p:nvCxnSpPr>
        <p:spPr>
          <a:xfrm flipV="1">
            <a:off x="3124200" y="4619625"/>
            <a:ext cx="2762250" cy="151447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AAD3057-2085-49AA-9DBD-5105A439AAA7}"/>
              </a:ext>
            </a:extLst>
          </p:cNvPr>
          <p:cNvCxnSpPr>
            <a:cxnSpLocks/>
          </p:cNvCxnSpPr>
          <p:nvPr/>
        </p:nvCxnSpPr>
        <p:spPr>
          <a:xfrm flipH="1">
            <a:off x="5791199" y="2124075"/>
            <a:ext cx="1057275" cy="8382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285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D3961-7E87-4342-84F6-3701597A0037}"/>
              </a:ext>
            </a:extLst>
          </p:cNvPr>
          <p:cNvSpPr>
            <a:spLocks noGrp="1"/>
          </p:cNvSpPr>
          <p:nvPr>
            <p:ph type="title"/>
          </p:nvPr>
        </p:nvSpPr>
        <p:spPr/>
        <p:txBody>
          <a:bodyPr/>
          <a:lstStyle/>
          <a:p>
            <a:r>
              <a:rPr lang="en-US" dirty="0">
                <a:cs typeface="Calibri Light"/>
              </a:rPr>
              <a:t>Bullish Chart</a:t>
            </a:r>
            <a:endParaRPr lang="en-US" dirty="0"/>
          </a:p>
        </p:txBody>
      </p:sp>
      <p:pic>
        <p:nvPicPr>
          <p:cNvPr id="3" name="Picture 4" descr="A close up of a map&#10;&#10;Description generated with high confidence">
            <a:extLst>
              <a:ext uri="{FF2B5EF4-FFF2-40B4-BE49-F238E27FC236}">
                <a16:creationId xmlns:a16="http://schemas.microsoft.com/office/drawing/2014/main" id="{77F95E0F-C642-4E98-8AF1-6B180C78E1E5}"/>
              </a:ext>
            </a:extLst>
          </p:cNvPr>
          <p:cNvPicPr>
            <a:picLocks noChangeAspect="1"/>
          </p:cNvPicPr>
          <p:nvPr/>
        </p:nvPicPr>
        <p:blipFill>
          <a:blip r:embed="rId2"/>
          <a:stretch>
            <a:fillRect/>
          </a:stretch>
        </p:blipFill>
        <p:spPr>
          <a:xfrm>
            <a:off x="1114425" y="1525121"/>
            <a:ext cx="9734550" cy="4731684"/>
          </a:xfrm>
          <a:prstGeom prst="rect">
            <a:avLst/>
          </a:prstGeom>
        </p:spPr>
      </p:pic>
      <p:pic>
        <p:nvPicPr>
          <p:cNvPr id="7" name="Picture 4" descr="A close up of an animal&#10;&#10;Description generated with very high confidence">
            <a:extLst>
              <a:ext uri="{FF2B5EF4-FFF2-40B4-BE49-F238E27FC236}">
                <a16:creationId xmlns:a16="http://schemas.microsoft.com/office/drawing/2014/main" id="{BFEB8990-F0C2-4573-97D2-890284418934}"/>
              </a:ext>
            </a:extLst>
          </p:cNvPr>
          <p:cNvPicPr>
            <a:picLocks noChangeAspect="1"/>
          </p:cNvPicPr>
          <p:nvPr/>
        </p:nvPicPr>
        <p:blipFill rotWithShape="1">
          <a:blip r:embed="rId3"/>
          <a:srcRect t="-1378" r="47219" b="1275"/>
          <a:stretch/>
        </p:blipFill>
        <p:spPr>
          <a:xfrm>
            <a:off x="4814608" y="2283572"/>
            <a:ext cx="1480067" cy="1564708"/>
          </a:xfrm>
          <a:prstGeom prst="rect">
            <a:avLst/>
          </a:prstGeom>
        </p:spPr>
      </p:pic>
      <p:pic>
        <p:nvPicPr>
          <p:cNvPr id="8" name="Picture 4" descr="A close up of an animal&#10;&#10;Description generated with very high confidence">
            <a:extLst>
              <a:ext uri="{FF2B5EF4-FFF2-40B4-BE49-F238E27FC236}">
                <a16:creationId xmlns:a16="http://schemas.microsoft.com/office/drawing/2014/main" id="{B3F39692-A4D0-44A4-A947-F885C4A43532}"/>
              </a:ext>
            </a:extLst>
          </p:cNvPr>
          <p:cNvPicPr>
            <a:picLocks noChangeAspect="1"/>
          </p:cNvPicPr>
          <p:nvPr/>
        </p:nvPicPr>
        <p:blipFill rotWithShape="1">
          <a:blip r:embed="rId3"/>
          <a:srcRect t="-1378" r="47219" b="1275"/>
          <a:stretch/>
        </p:blipFill>
        <p:spPr>
          <a:xfrm>
            <a:off x="7530912" y="1629148"/>
            <a:ext cx="1480067" cy="1564708"/>
          </a:xfrm>
          <a:prstGeom prst="rect">
            <a:avLst/>
          </a:prstGeom>
        </p:spPr>
      </p:pic>
    </p:spTree>
    <p:extLst>
      <p:ext uri="{BB962C8B-B14F-4D97-AF65-F5344CB8AC3E}">
        <p14:creationId xmlns:p14="http://schemas.microsoft.com/office/powerpoint/2010/main" val="2693709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D3961-7E87-4342-84F6-3701597A0037}"/>
              </a:ext>
            </a:extLst>
          </p:cNvPr>
          <p:cNvSpPr>
            <a:spLocks noGrp="1"/>
          </p:cNvSpPr>
          <p:nvPr>
            <p:ph type="title"/>
          </p:nvPr>
        </p:nvSpPr>
        <p:spPr/>
        <p:txBody>
          <a:bodyPr/>
          <a:lstStyle/>
          <a:p>
            <a:r>
              <a:rPr lang="en-US" dirty="0">
                <a:cs typeface="Calibri Light"/>
              </a:rPr>
              <a:t>Bearish Chart </a:t>
            </a:r>
            <a:endParaRPr lang="en-US" dirty="0"/>
          </a:p>
        </p:txBody>
      </p:sp>
      <p:pic>
        <p:nvPicPr>
          <p:cNvPr id="4" name="Picture 4" descr="A close up of a map&#10;&#10;Description generated with very high confidence">
            <a:extLst>
              <a:ext uri="{FF2B5EF4-FFF2-40B4-BE49-F238E27FC236}">
                <a16:creationId xmlns:a16="http://schemas.microsoft.com/office/drawing/2014/main" id="{84C179F3-2B4A-4DD5-B915-08998BA502E5}"/>
              </a:ext>
            </a:extLst>
          </p:cNvPr>
          <p:cNvPicPr>
            <a:picLocks noChangeAspect="1"/>
          </p:cNvPicPr>
          <p:nvPr/>
        </p:nvPicPr>
        <p:blipFill>
          <a:blip r:embed="rId2"/>
          <a:stretch>
            <a:fillRect/>
          </a:stretch>
        </p:blipFill>
        <p:spPr>
          <a:xfrm>
            <a:off x="1162050" y="1953043"/>
            <a:ext cx="10115550" cy="4561638"/>
          </a:xfrm>
          <a:prstGeom prst="rect">
            <a:avLst/>
          </a:prstGeom>
        </p:spPr>
      </p:pic>
      <p:pic>
        <p:nvPicPr>
          <p:cNvPr id="9" name="Picture 4" descr="A close up of an animal&#10;&#10;Description generated with very high confidence">
            <a:extLst>
              <a:ext uri="{FF2B5EF4-FFF2-40B4-BE49-F238E27FC236}">
                <a16:creationId xmlns:a16="http://schemas.microsoft.com/office/drawing/2014/main" id="{7EA71DA3-7B67-45DB-BE1C-979DF7691BD1}"/>
              </a:ext>
            </a:extLst>
          </p:cNvPr>
          <p:cNvPicPr>
            <a:picLocks noChangeAspect="1"/>
          </p:cNvPicPr>
          <p:nvPr/>
        </p:nvPicPr>
        <p:blipFill rotWithShape="1">
          <a:blip r:embed="rId3"/>
          <a:srcRect l="51841" t="-179" b="6633"/>
          <a:stretch/>
        </p:blipFill>
        <p:spPr>
          <a:xfrm flipH="1">
            <a:off x="6036861" y="2265938"/>
            <a:ext cx="1415201" cy="1530671"/>
          </a:xfrm>
          <a:prstGeom prst="rect">
            <a:avLst/>
          </a:prstGeom>
        </p:spPr>
      </p:pic>
      <p:pic>
        <p:nvPicPr>
          <p:cNvPr id="10" name="Picture 4" descr="A close up of an animal&#10;&#10;Description generated with very high confidence">
            <a:extLst>
              <a:ext uri="{FF2B5EF4-FFF2-40B4-BE49-F238E27FC236}">
                <a16:creationId xmlns:a16="http://schemas.microsoft.com/office/drawing/2014/main" id="{BDEE4B4B-34AD-45C0-A128-D408B43E0367}"/>
              </a:ext>
            </a:extLst>
          </p:cNvPr>
          <p:cNvPicPr>
            <a:picLocks noChangeAspect="1"/>
          </p:cNvPicPr>
          <p:nvPr/>
        </p:nvPicPr>
        <p:blipFill rotWithShape="1">
          <a:blip r:embed="rId3"/>
          <a:srcRect l="51841" t="-179" b="6633"/>
          <a:stretch/>
        </p:blipFill>
        <p:spPr>
          <a:xfrm flipH="1">
            <a:off x="3758151" y="2009901"/>
            <a:ext cx="1020754" cy="1100366"/>
          </a:xfrm>
          <a:prstGeom prst="rect">
            <a:avLst/>
          </a:prstGeom>
        </p:spPr>
      </p:pic>
    </p:spTree>
    <p:extLst>
      <p:ext uri="{BB962C8B-B14F-4D97-AF65-F5344CB8AC3E}">
        <p14:creationId xmlns:p14="http://schemas.microsoft.com/office/powerpoint/2010/main" val="4269920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64C40-038A-457F-BDC3-E402776633E1}"/>
              </a:ext>
            </a:extLst>
          </p:cNvPr>
          <p:cNvSpPr>
            <a:spLocks noGrp="1"/>
          </p:cNvSpPr>
          <p:nvPr>
            <p:ph type="title"/>
          </p:nvPr>
        </p:nvSpPr>
        <p:spPr>
          <a:xfrm>
            <a:off x="838200" y="365125"/>
            <a:ext cx="11203546" cy="1325563"/>
          </a:xfrm>
        </p:spPr>
        <p:txBody>
          <a:bodyPr/>
          <a:lstStyle/>
          <a:p>
            <a:r>
              <a:rPr lang="en-US" dirty="0">
                <a:cs typeface="Calibri Light"/>
              </a:rPr>
              <a:t>Technical Analysis (don’t use to forecast prices!)</a:t>
            </a:r>
            <a:endParaRPr lang="en-US" dirty="0"/>
          </a:p>
        </p:txBody>
      </p:sp>
      <p:sp>
        <p:nvSpPr>
          <p:cNvPr id="3" name="Content Placeholder 2">
            <a:extLst>
              <a:ext uri="{FF2B5EF4-FFF2-40B4-BE49-F238E27FC236}">
                <a16:creationId xmlns:a16="http://schemas.microsoft.com/office/drawing/2014/main" id="{0150ECB7-44D5-4F53-BFE9-3C504C4647D0}"/>
              </a:ext>
            </a:extLst>
          </p:cNvPr>
          <p:cNvSpPr>
            <a:spLocks noGrp="1"/>
          </p:cNvSpPr>
          <p:nvPr>
            <p:ph idx="1"/>
          </p:nvPr>
        </p:nvSpPr>
        <p:spPr>
          <a:xfrm>
            <a:off x="838200" y="1825625"/>
            <a:ext cx="6981825" cy="4351338"/>
          </a:xfrm>
        </p:spPr>
        <p:txBody>
          <a:bodyPr vert="horz" lIns="91440" tIns="45720" rIns="91440" bIns="45720" rtlCol="0" anchor="t">
            <a:normAutofit lnSpcReduction="10000"/>
          </a:bodyPr>
          <a:lstStyle/>
          <a:p>
            <a:r>
              <a:rPr lang="en-US" dirty="0">
                <a:cs typeface="Calibri"/>
              </a:rPr>
              <a:t>RSI</a:t>
            </a:r>
          </a:p>
          <a:p>
            <a:r>
              <a:rPr lang="en-US" dirty="0">
                <a:cs typeface="Calibri"/>
              </a:rPr>
              <a:t>MACD</a:t>
            </a:r>
          </a:p>
          <a:p>
            <a:r>
              <a:rPr lang="en-US" dirty="0">
                <a:cs typeface="Calibri"/>
              </a:rPr>
              <a:t>Stochastics</a:t>
            </a:r>
          </a:p>
          <a:p>
            <a:r>
              <a:rPr lang="en-US" dirty="0">
                <a:cs typeface="Calibri"/>
              </a:rPr>
              <a:t>Volume</a:t>
            </a:r>
          </a:p>
          <a:p>
            <a:r>
              <a:rPr lang="en-US" dirty="0">
                <a:cs typeface="Calibri"/>
              </a:rPr>
              <a:t>Moving Averages</a:t>
            </a:r>
          </a:p>
          <a:p>
            <a:r>
              <a:rPr lang="en-US" dirty="0">
                <a:cs typeface="Calibri"/>
              </a:rPr>
              <a:t>Bollinger Bands</a:t>
            </a:r>
          </a:p>
          <a:p>
            <a:r>
              <a:rPr lang="en-US" dirty="0">
                <a:cs typeface="Calibri"/>
              </a:rPr>
              <a:t>Multi-time frame analysis</a:t>
            </a:r>
          </a:p>
          <a:p>
            <a:r>
              <a:rPr lang="en-US" dirty="0">
                <a:cs typeface="Calibri"/>
              </a:rPr>
              <a:t>Price Action</a:t>
            </a:r>
          </a:p>
          <a:p>
            <a:r>
              <a:rPr lang="en-US" dirty="0">
                <a:cs typeface="Calibri"/>
              </a:rPr>
              <a:t>Divergence</a:t>
            </a:r>
          </a:p>
          <a:p>
            <a:pPr marL="0" indent="0">
              <a:buNone/>
            </a:pPr>
            <a:endParaRPr lang="en-US" dirty="0">
              <a:cs typeface="Calibri"/>
            </a:endParaRPr>
          </a:p>
        </p:txBody>
      </p:sp>
      <p:sp>
        <p:nvSpPr>
          <p:cNvPr id="4" name="Rectangle 3">
            <a:extLst>
              <a:ext uri="{FF2B5EF4-FFF2-40B4-BE49-F238E27FC236}">
                <a16:creationId xmlns:a16="http://schemas.microsoft.com/office/drawing/2014/main" id="{AA615A97-2553-4CF4-8A60-4ECF3B38BB68}"/>
              </a:ext>
            </a:extLst>
          </p:cNvPr>
          <p:cNvSpPr/>
          <p:nvPr/>
        </p:nvSpPr>
        <p:spPr>
          <a:xfrm>
            <a:off x="-2117" y="6448425"/>
            <a:ext cx="12196232" cy="411692"/>
          </a:xfrm>
          <a:prstGeom prst="rect">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8149F30C-232A-4BFA-90E7-92235B2E042F}"/>
              </a:ext>
            </a:extLst>
          </p:cNvPr>
          <p:cNvSpPr/>
          <p:nvPr/>
        </p:nvSpPr>
        <p:spPr>
          <a:xfrm>
            <a:off x="-2117" y="-2117"/>
            <a:ext cx="12196232" cy="411692"/>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7" name="Picture 7" descr="A close up of a map&#10;&#10;Description generated with high confidence">
            <a:extLst>
              <a:ext uri="{FF2B5EF4-FFF2-40B4-BE49-F238E27FC236}">
                <a16:creationId xmlns:a16="http://schemas.microsoft.com/office/drawing/2014/main" id="{7C3652E5-9A92-484A-A0F9-05404D7639AA}"/>
              </a:ext>
            </a:extLst>
          </p:cNvPr>
          <p:cNvPicPr>
            <a:picLocks noChangeAspect="1"/>
          </p:cNvPicPr>
          <p:nvPr/>
        </p:nvPicPr>
        <p:blipFill>
          <a:blip r:embed="rId2"/>
          <a:stretch>
            <a:fillRect/>
          </a:stretch>
        </p:blipFill>
        <p:spPr>
          <a:xfrm>
            <a:off x="5385916" y="1965806"/>
            <a:ext cx="6343859" cy="3663267"/>
          </a:xfrm>
          <a:prstGeom prst="rect">
            <a:avLst/>
          </a:prstGeom>
        </p:spPr>
      </p:pic>
    </p:spTree>
    <p:extLst>
      <p:ext uri="{BB962C8B-B14F-4D97-AF65-F5344CB8AC3E}">
        <p14:creationId xmlns:p14="http://schemas.microsoft.com/office/powerpoint/2010/main" val="1808223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64C40-038A-457F-BDC3-E402776633E1}"/>
              </a:ext>
            </a:extLst>
          </p:cNvPr>
          <p:cNvSpPr>
            <a:spLocks noGrp="1"/>
          </p:cNvSpPr>
          <p:nvPr>
            <p:ph type="title"/>
          </p:nvPr>
        </p:nvSpPr>
        <p:spPr/>
        <p:txBody>
          <a:bodyPr/>
          <a:lstStyle/>
          <a:p>
            <a:r>
              <a:rPr lang="en-US" dirty="0">
                <a:cs typeface="Calibri Light"/>
              </a:rPr>
              <a:t>What is </a:t>
            </a:r>
            <a:r>
              <a:rPr lang="en-US" dirty="0">
                <a:solidFill>
                  <a:schemeClr val="accent2"/>
                </a:solidFill>
                <a:cs typeface="Calibri Light"/>
              </a:rPr>
              <a:t>For</a:t>
            </a:r>
            <a:r>
              <a:rPr lang="en-US" dirty="0">
                <a:solidFill>
                  <a:schemeClr val="accent1"/>
                </a:solidFill>
                <a:cs typeface="Calibri Light"/>
              </a:rPr>
              <a:t>ex</a:t>
            </a:r>
            <a:r>
              <a:rPr lang="en-US" dirty="0">
                <a:cs typeface="Calibri Light"/>
              </a:rPr>
              <a:t>?</a:t>
            </a:r>
            <a:endParaRPr lang="en-US" dirty="0"/>
          </a:p>
        </p:txBody>
      </p:sp>
      <p:sp>
        <p:nvSpPr>
          <p:cNvPr id="3" name="Content Placeholder 2">
            <a:extLst>
              <a:ext uri="{FF2B5EF4-FFF2-40B4-BE49-F238E27FC236}">
                <a16:creationId xmlns:a16="http://schemas.microsoft.com/office/drawing/2014/main" id="{0150ECB7-44D5-4F53-BFE9-3C504C4647D0}"/>
              </a:ext>
            </a:extLst>
          </p:cNvPr>
          <p:cNvSpPr>
            <a:spLocks noGrp="1"/>
          </p:cNvSpPr>
          <p:nvPr>
            <p:ph idx="1"/>
          </p:nvPr>
        </p:nvSpPr>
        <p:spPr/>
        <p:txBody>
          <a:bodyPr vert="horz" lIns="91440" tIns="45720" rIns="91440" bIns="45720" rtlCol="0" anchor="t">
            <a:normAutofit/>
          </a:bodyPr>
          <a:lstStyle/>
          <a:p>
            <a:r>
              <a:rPr lang="en-US" dirty="0">
                <a:solidFill>
                  <a:schemeClr val="accent2"/>
                </a:solidFill>
                <a:cs typeface="Calibri"/>
              </a:rPr>
              <a:t>For</a:t>
            </a:r>
            <a:r>
              <a:rPr lang="en-US" dirty="0">
                <a:cs typeface="Calibri"/>
              </a:rPr>
              <a:t>eign </a:t>
            </a:r>
            <a:r>
              <a:rPr lang="en-US" dirty="0">
                <a:solidFill>
                  <a:schemeClr val="accent1"/>
                </a:solidFill>
                <a:cs typeface="Calibri"/>
              </a:rPr>
              <a:t>Ex</a:t>
            </a:r>
            <a:r>
              <a:rPr lang="en-US" dirty="0">
                <a:cs typeface="Calibri"/>
              </a:rPr>
              <a:t>change</a:t>
            </a:r>
          </a:p>
          <a:p>
            <a:r>
              <a:rPr lang="en-US" dirty="0">
                <a:cs typeface="Calibri"/>
              </a:rPr>
              <a:t>Forex Market</a:t>
            </a:r>
          </a:p>
          <a:p>
            <a:r>
              <a:rPr lang="en-US" dirty="0">
                <a:cs typeface="Calibri"/>
              </a:rPr>
              <a:t>FX</a:t>
            </a:r>
          </a:p>
          <a:p>
            <a:r>
              <a:rPr lang="en-US" dirty="0">
                <a:cs typeface="Calibri"/>
              </a:rPr>
              <a:t>Currency Trading</a:t>
            </a:r>
          </a:p>
          <a:p>
            <a:r>
              <a:rPr lang="en-US" dirty="0">
                <a:cs typeface="Calibri"/>
              </a:rPr>
              <a:t>A decentralized global market where all the world's currencies trade</a:t>
            </a:r>
          </a:p>
          <a:p>
            <a:r>
              <a:rPr lang="en-US" dirty="0">
                <a:cs typeface="Calibri"/>
              </a:rPr>
              <a:t>Traders consist of banks, businesses, governments, investors and retail traders (like me) who speculate on currencies.</a:t>
            </a:r>
          </a:p>
          <a:p>
            <a:endParaRPr lang="en-US" dirty="0">
              <a:cs typeface="Calibri"/>
            </a:endParaRPr>
          </a:p>
        </p:txBody>
      </p:sp>
      <p:sp>
        <p:nvSpPr>
          <p:cNvPr id="4" name="Rectangle 3">
            <a:extLst>
              <a:ext uri="{FF2B5EF4-FFF2-40B4-BE49-F238E27FC236}">
                <a16:creationId xmlns:a16="http://schemas.microsoft.com/office/drawing/2014/main" id="{AA615A97-2553-4CF4-8A60-4ECF3B38BB68}"/>
              </a:ext>
            </a:extLst>
          </p:cNvPr>
          <p:cNvSpPr/>
          <p:nvPr/>
        </p:nvSpPr>
        <p:spPr>
          <a:xfrm>
            <a:off x="-2117" y="6448425"/>
            <a:ext cx="12196232" cy="411692"/>
          </a:xfrm>
          <a:prstGeom prst="rect">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8149F30C-232A-4BFA-90E7-92235B2E042F}"/>
              </a:ext>
            </a:extLst>
          </p:cNvPr>
          <p:cNvSpPr/>
          <p:nvPr/>
        </p:nvSpPr>
        <p:spPr>
          <a:xfrm>
            <a:off x="-2117" y="-2117"/>
            <a:ext cx="12196232" cy="411692"/>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05403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64C40-038A-457F-BDC3-E402776633E1}"/>
              </a:ext>
            </a:extLst>
          </p:cNvPr>
          <p:cNvSpPr>
            <a:spLocks noGrp="1"/>
          </p:cNvSpPr>
          <p:nvPr>
            <p:ph type="title"/>
          </p:nvPr>
        </p:nvSpPr>
        <p:spPr/>
        <p:txBody>
          <a:bodyPr/>
          <a:lstStyle/>
          <a:p>
            <a:r>
              <a:rPr lang="en-US" dirty="0">
                <a:cs typeface="Calibri Light"/>
              </a:rPr>
              <a:t>Trading hours?</a:t>
            </a:r>
            <a:endParaRPr lang="en-US" dirty="0"/>
          </a:p>
        </p:txBody>
      </p:sp>
      <p:sp>
        <p:nvSpPr>
          <p:cNvPr id="3" name="Content Placeholder 2">
            <a:extLst>
              <a:ext uri="{FF2B5EF4-FFF2-40B4-BE49-F238E27FC236}">
                <a16:creationId xmlns:a16="http://schemas.microsoft.com/office/drawing/2014/main" id="{0150ECB7-44D5-4F53-BFE9-3C504C4647D0}"/>
              </a:ext>
            </a:extLst>
          </p:cNvPr>
          <p:cNvSpPr>
            <a:spLocks noGrp="1"/>
          </p:cNvSpPr>
          <p:nvPr>
            <p:ph idx="1"/>
          </p:nvPr>
        </p:nvSpPr>
        <p:spPr/>
        <p:txBody>
          <a:bodyPr vert="horz" lIns="91440" tIns="45720" rIns="91440" bIns="45720" rtlCol="0" anchor="t">
            <a:normAutofit/>
          </a:bodyPr>
          <a:lstStyle/>
          <a:p>
            <a:r>
              <a:rPr lang="en-US" dirty="0">
                <a:cs typeface="Calibri"/>
              </a:rPr>
              <a:t>The FX market is open 24 hours a day, 5 days a week, with the most important world trading centers being in London, New York, Tokyo, Zurich, Frankfurt, Hong Kong, Singapore, Paris, and Sydney.</a:t>
            </a:r>
          </a:p>
        </p:txBody>
      </p:sp>
      <p:sp>
        <p:nvSpPr>
          <p:cNvPr id="4" name="Rectangle 3">
            <a:extLst>
              <a:ext uri="{FF2B5EF4-FFF2-40B4-BE49-F238E27FC236}">
                <a16:creationId xmlns:a16="http://schemas.microsoft.com/office/drawing/2014/main" id="{AA615A97-2553-4CF4-8A60-4ECF3B38BB68}"/>
              </a:ext>
            </a:extLst>
          </p:cNvPr>
          <p:cNvSpPr/>
          <p:nvPr/>
        </p:nvSpPr>
        <p:spPr>
          <a:xfrm>
            <a:off x="-2117" y="6448425"/>
            <a:ext cx="12196232" cy="411692"/>
          </a:xfrm>
          <a:prstGeom prst="rect">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8149F30C-232A-4BFA-90E7-92235B2E042F}"/>
              </a:ext>
            </a:extLst>
          </p:cNvPr>
          <p:cNvSpPr/>
          <p:nvPr/>
        </p:nvSpPr>
        <p:spPr>
          <a:xfrm>
            <a:off x="-2117" y="-2117"/>
            <a:ext cx="12196232" cy="411692"/>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6" name="Picture 6" descr="A screenshot of a cell phone&#10;&#10;Description generated with very high confidence">
            <a:extLst>
              <a:ext uri="{FF2B5EF4-FFF2-40B4-BE49-F238E27FC236}">
                <a16:creationId xmlns:a16="http://schemas.microsoft.com/office/drawing/2014/main" id="{271E889B-AE2E-424C-8C70-5F3D9A8AC7BE}"/>
              </a:ext>
            </a:extLst>
          </p:cNvPr>
          <p:cNvPicPr>
            <a:picLocks noChangeAspect="1"/>
          </p:cNvPicPr>
          <p:nvPr/>
        </p:nvPicPr>
        <p:blipFill>
          <a:blip r:embed="rId2"/>
          <a:stretch>
            <a:fillRect/>
          </a:stretch>
        </p:blipFill>
        <p:spPr>
          <a:xfrm>
            <a:off x="514350" y="3224594"/>
            <a:ext cx="11049000" cy="2694813"/>
          </a:xfrm>
          <a:prstGeom prst="rect">
            <a:avLst/>
          </a:prstGeom>
        </p:spPr>
      </p:pic>
    </p:spTree>
    <p:extLst>
      <p:ext uri="{BB962C8B-B14F-4D97-AF65-F5344CB8AC3E}">
        <p14:creationId xmlns:p14="http://schemas.microsoft.com/office/powerpoint/2010/main" val="4292059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64C40-038A-457F-BDC3-E402776633E1}"/>
              </a:ext>
            </a:extLst>
          </p:cNvPr>
          <p:cNvSpPr>
            <a:spLocks noGrp="1"/>
          </p:cNvSpPr>
          <p:nvPr>
            <p:ph type="title"/>
          </p:nvPr>
        </p:nvSpPr>
        <p:spPr/>
        <p:txBody>
          <a:bodyPr/>
          <a:lstStyle/>
          <a:p>
            <a:r>
              <a:rPr lang="en-US" dirty="0">
                <a:cs typeface="Calibri Light"/>
              </a:rPr>
              <a:t>What is </a:t>
            </a:r>
            <a:r>
              <a:rPr lang="en-US" dirty="0">
                <a:solidFill>
                  <a:schemeClr val="accent2"/>
                </a:solidFill>
                <a:cs typeface="Calibri Light"/>
              </a:rPr>
              <a:t>For</a:t>
            </a:r>
            <a:r>
              <a:rPr lang="en-US" dirty="0">
                <a:solidFill>
                  <a:schemeClr val="accent1"/>
                </a:solidFill>
                <a:cs typeface="Calibri Light"/>
              </a:rPr>
              <a:t>ex</a:t>
            </a:r>
            <a:r>
              <a:rPr lang="en-US" dirty="0">
                <a:cs typeface="Calibri Light"/>
              </a:rPr>
              <a:t>?</a:t>
            </a:r>
            <a:endParaRPr lang="en-US" dirty="0"/>
          </a:p>
        </p:txBody>
      </p:sp>
      <p:sp>
        <p:nvSpPr>
          <p:cNvPr id="3" name="Content Placeholder 2">
            <a:extLst>
              <a:ext uri="{FF2B5EF4-FFF2-40B4-BE49-F238E27FC236}">
                <a16:creationId xmlns:a16="http://schemas.microsoft.com/office/drawing/2014/main" id="{0150ECB7-44D5-4F53-BFE9-3C504C4647D0}"/>
              </a:ext>
            </a:extLst>
          </p:cNvPr>
          <p:cNvSpPr>
            <a:spLocks noGrp="1"/>
          </p:cNvSpPr>
          <p:nvPr>
            <p:ph idx="1"/>
          </p:nvPr>
        </p:nvSpPr>
        <p:spPr>
          <a:xfrm>
            <a:off x="838200" y="1825625"/>
            <a:ext cx="4838700" cy="4351338"/>
          </a:xfrm>
        </p:spPr>
        <p:txBody>
          <a:bodyPr vert="horz" lIns="91440" tIns="45720" rIns="91440" bIns="45720" rtlCol="0" anchor="t">
            <a:normAutofit/>
          </a:bodyPr>
          <a:lstStyle/>
          <a:p>
            <a:r>
              <a:rPr lang="en-US" dirty="0">
                <a:cs typeface="Calibri"/>
              </a:rPr>
              <a:t>Most liquid market with an average daily trading volume of +$5 Trillion</a:t>
            </a:r>
          </a:p>
          <a:p>
            <a:r>
              <a:rPr lang="en-US">
                <a:cs typeface="Calibri"/>
              </a:rPr>
              <a:t>Not even all stock markets combined come close</a:t>
            </a:r>
            <a:endParaRPr lang="en-US"/>
          </a:p>
          <a:p>
            <a:endParaRPr lang="en-US" dirty="0">
              <a:cs typeface="Calibri"/>
            </a:endParaRPr>
          </a:p>
        </p:txBody>
      </p:sp>
      <p:sp>
        <p:nvSpPr>
          <p:cNvPr id="4" name="Rectangle 3">
            <a:extLst>
              <a:ext uri="{FF2B5EF4-FFF2-40B4-BE49-F238E27FC236}">
                <a16:creationId xmlns:a16="http://schemas.microsoft.com/office/drawing/2014/main" id="{AA615A97-2553-4CF4-8A60-4ECF3B38BB68}"/>
              </a:ext>
            </a:extLst>
          </p:cNvPr>
          <p:cNvSpPr/>
          <p:nvPr/>
        </p:nvSpPr>
        <p:spPr>
          <a:xfrm>
            <a:off x="-2117" y="6448425"/>
            <a:ext cx="12196232" cy="411692"/>
          </a:xfrm>
          <a:prstGeom prst="rect">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8149F30C-232A-4BFA-90E7-92235B2E042F}"/>
              </a:ext>
            </a:extLst>
          </p:cNvPr>
          <p:cNvSpPr/>
          <p:nvPr/>
        </p:nvSpPr>
        <p:spPr>
          <a:xfrm>
            <a:off x="-2117" y="-2117"/>
            <a:ext cx="12196232" cy="411692"/>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6" name="Picture 6" descr="A screenshot of a cell phone&#10;&#10;Description generated with very high confidence">
            <a:extLst>
              <a:ext uri="{FF2B5EF4-FFF2-40B4-BE49-F238E27FC236}">
                <a16:creationId xmlns:a16="http://schemas.microsoft.com/office/drawing/2014/main" id="{1FB375AB-82B5-4669-8B01-DECA363245B1}"/>
              </a:ext>
            </a:extLst>
          </p:cNvPr>
          <p:cNvPicPr>
            <a:picLocks noChangeAspect="1"/>
          </p:cNvPicPr>
          <p:nvPr/>
        </p:nvPicPr>
        <p:blipFill>
          <a:blip r:embed="rId2"/>
          <a:stretch>
            <a:fillRect/>
          </a:stretch>
        </p:blipFill>
        <p:spPr>
          <a:xfrm>
            <a:off x="5295900" y="1642415"/>
            <a:ext cx="6219825" cy="3877970"/>
          </a:xfrm>
          <a:prstGeom prst="rect">
            <a:avLst/>
          </a:prstGeom>
        </p:spPr>
      </p:pic>
    </p:spTree>
    <p:extLst>
      <p:ext uri="{BB962C8B-B14F-4D97-AF65-F5344CB8AC3E}">
        <p14:creationId xmlns:p14="http://schemas.microsoft.com/office/powerpoint/2010/main" val="2681586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64C40-038A-457F-BDC3-E402776633E1}"/>
              </a:ext>
            </a:extLst>
          </p:cNvPr>
          <p:cNvSpPr>
            <a:spLocks noGrp="1"/>
          </p:cNvSpPr>
          <p:nvPr>
            <p:ph type="title"/>
          </p:nvPr>
        </p:nvSpPr>
        <p:spPr/>
        <p:txBody>
          <a:bodyPr/>
          <a:lstStyle/>
          <a:p>
            <a:r>
              <a:rPr lang="en-US" dirty="0">
                <a:cs typeface="Calibri Light"/>
              </a:rPr>
              <a:t>Oversight?</a:t>
            </a:r>
            <a:endParaRPr lang="en-US" dirty="0"/>
          </a:p>
        </p:txBody>
      </p:sp>
      <p:sp>
        <p:nvSpPr>
          <p:cNvPr id="3" name="Content Placeholder 2">
            <a:extLst>
              <a:ext uri="{FF2B5EF4-FFF2-40B4-BE49-F238E27FC236}">
                <a16:creationId xmlns:a16="http://schemas.microsoft.com/office/drawing/2014/main" id="{0150ECB7-44D5-4F53-BFE9-3C504C4647D0}"/>
              </a:ext>
            </a:extLst>
          </p:cNvPr>
          <p:cNvSpPr>
            <a:spLocks noGrp="1"/>
          </p:cNvSpPr>
          <p:nvPr>
            <p:ph idx="1"/>
          </p:nvPr>
        </p:nvSpPr>
        <p:spPr/>
        <p:txBody>
          <a:bodyPr vert="horz" lIns="91440" tIns="45720" rIns="91440" bIns="45720" rtlCol="0" anchor="t">
            <a:normAutofit/>
          </a:bodyPr>
          <a:lstStyle/>
          <a:p>
            <a:r>
              <a:rPr lang="en-US" dirty="0">
                <a:cs typeface="Calibri"/>
              </a:rPr>
              <a:t>There is no central marketplace (Blockchain?)</a:t>
            </a:r>
            <a:endParaRPr lang="en-US" dirty="0"/>
          </a:p>
          <a:p>
            <a:r>
              <a:rPr lang="en-US" dirty="0">
                <a:cs typeface="Calibri"/>
              </a:rPr>
              <a:t>Trading is conducted over-the-counter (OTC)</a:t>
            </a:r>
          </a:p>
          <a:p>
            <a:r>
              <a:rPr lang="en-US" dirty="0">
                <a:cs typeface="Calibri"/>
              </a:rPr>
              <a:t>It’s not like</a:t>
            </a:r>
            <a:r>
              <a:rPr lang="en-US" dirty="0">
                <a:solidFill>
                  <a:srgbClr val="000000"/>
                </a:solidFill>
                <a:cs typeface="Calibri"/>
              </a:rPr>
              <a:t> </a:t>
            </a:r>
            <a:r>
              <a:rPr lang="en-US" dirty="0">
                <a:cs typeface="Calibri"/>
              </a:rPr>
              <a:t>stocks </a:t>
            </a:r>
            <a:r>
              <a:rPr lang="en-US" dirty="0">
                <a:solidFill>
                  <a:srgbClr val="000000"/>
                </a:solidFill>
                <a:cs typeface="Calibri"/>
              </a:rPr>
              <a:t>where there</a:t>
            </a:r>
            <a:r>
              <a:rPr lang="en-US" dirty="0">
                <a:cs typeface="Calibri"/>
              </a:rPr>
              <a:t> is a central marketplace with all orders processed like the NYSE</a:t>
            </a:r>
          </a:p>
          <a:p>
            <a:r>
              <a:rPr lang="en-US" dirty="0">
                <a:cs typeface="Calibri"/>
              </a:rPr>
              <a:t>FOREX is a product quoted by all the major banks, and not all banks will have the exact same price</a:t>
            </a:r>
          </a:p>
        </p:txBody>
      </p:sp>
      <p:sp>
        <p:nvSpPr>
          <p:cNvPr id="4" name="Rectangle 3">
            <a:extLst>
              <a:ext uri="{FF2B5EF4-FFF2-40B4-BE49-F238E27FC236}">
                <a16:creationId xmlns:a16="http://schemas.microsoft.com/office/drawing/2014/main" id="{AA615A97-2553-4CF4-8A60-4ECF3B38BB68}"/>
              </a:ext>
            </a:extLst>
          </p:cNvPr>
          <p:cNvSpPr/>
          <p:nvPr/>
        </p:nvSpPr>
        <p:spPr>
          <a:xfrm>
            <a:off x="-2117" y="6448425"/>
            <a:ext cx="12196232" cy="411692"/>
          </a:xfrm>
          <a:prstGeom prst="rect">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8149F30C-232A-4BFA-90E7-92235B2E042F}"/>
              </a:ext>
            </a:extLst>
          </p:cNvPr>
          <p:cNvSpPr/>
          <p:nvPr/>
        </p:nvSpPr>
        <p:spPr>
          <a:xfrm>
            <a:off x="-2117" y="-2117"/>
            <a:ext cx="12196232" cy="411692"/>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17774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a:extLst>
              <a:ext uri="{FF2B5EF4-FFF2-40B4-BE49-F238E27FC236}">
                <a16:creationId xmlns:a16="http://schemas.microsoft.com/office/drawing/2014/main" id="{4AAF60A0-9873-412E-B951-DA2252041B07}"/>
              </a:ext>
            </a:extLst>
          </p:cNvPr>
          <p:cNvPicPr>
            <a:picLocks noChangeAspect="1"/>
          </p:cNvPicPr>
          <p:nvPr/>
        </p:nvPicPr>
        <p:blipFill>
          <a:blip r:embed="rId2"/>
          <a:stretch>
            <a:fillRect/>
          </a:stretch>
        </p:blipFill>
        <p:spPr>
          <a:xfrm>
            <a:off x="10772775" y="607695"/>
            <a:ext cx="1076325" cy="1223010"/>
          </a:xfrm>
          <a:prstGeom prst="rect">
            <a:avLst/>
          </a:prstGeom>
        </p:spPr>
      </p:pic>
      <p:sp>
        <p:nvSpPr>
          <p:cNvPr id="2" name="Title 1">
            <a:extLst>
              <a:ext uri="{FF2B5EF4-FFF2-40B4-BE49-F238E27FC236}">
                <a16:creationId xmlns:a16="http://schemas.microsoft.com/office/drawing/2014/main" id="{55D64C40-038A-457F-BDC3-E402776633E1}"/>
              </a:ext>
            </a:extLst>
          </p:cNvPr>
          <p:cNvSpPr>
            <a:spLocks noGrp="1"/>
          </p:cNvSpPr>
          <p:nvPr>
            <p:ph type="title"/>
          </p:nvPr>
        </p:nvSpPr>
        <p:spPr/>
        <p:txBody>
          <a:bodyPr/>
          <a:lstStyle/>
          <a:p>
            <a:r>
              <a:rPr lang="en-US" dirty="0">
                <a:cs typeface="Calibri Light"/>
              </a:rPr>
              <a:t>What is Forex Trading?</a:t>
            </a:r>
            <a:endParaRPr lang="en-US" dirty="0"/>
          </a:p>
        </p:txBody>
      </p:sp>
      <p:sp>
        <p:nvSpPr>
          <p:cNvPr id="3" name="Content Placeholder 2">
            <a:extLst>
              <a:ext uri="{FF2B5EF4-FFF2-40B4-BE49-F238E27FC236}">
                <a16:creationId xmlns:a16="http://schemas.microsoft.com/office/drawing/2014/main" id="{0150ECB7-44D5-4F53-BFE9-3C504C4647D0}"/>
              </a:ext>
            </a:extLst>
          </p:cNvPr>
          <p:cNvSpPr>
            <a:spLocks noGrp="1"/>
          </p:cNvSpPr>
          <p:nvPr>
            <p:ph idx="1"/>
          </p:nvPr>
        </p:nvSpPr>
        <p:spPr/>
        <p:txBody>
          <a:bodyPr vert="horz" lIns="91440" tIns="45720" rIns="91440" bIns="45720" rtlCol="0" anchor="t">
            <a:normAutofit/>
          </a:bodyPr>
          <a:lstStyle/>
          <a:p>
            <a:r>
              <a:rPr lang="en-US" dirty="0">
                <a:cs typeface="Calibri"/>
              </a:rPr>
              <a:t>Forex trading is the speculation on the price of one currency against another. </a:t>
            </a:r>
          </a:p>
          <a:p>
            <a:r>
              <a:rPr lang="en-US" dirty="0">
                <a:cs typeface="Calibri"/>
              </a:rPr>
              <a:t>For example, if you think the euro is going to rise against the U.S. dollar, you can buy the EURUSD currency pair low and then (hopefully) sell it at a higher price to make a profit. Of course, if you buy the euro against the dollar (EURUSD), and the U.S. dollar strengthens, you will then be in a losing position. </a:t>
            </a:r>
          </a:p>
          <a:p>
            <a:r>
              <a:rPr lang="en-US" dirty="0">
                <a:cs typeface="Calibri"/>
              </a:rPr>
              <a:t>Or imagine exchanging $100 USD into pesos and then the peso's value increases. Exchanging back to USD will net you more than $100 because the peso was worth more than when you bought it.</a:t>
            </a:r>
          </a:p>
        </p:txBody>
      </p:sp>
      <p:sp>
        <p:nvSpPr>
          <p:cNvPr id="4" name="Rectangle 3">
            <a:extLst>
              <a:ext uri="{FF2B5EF4-FFF2-40B4-BE49-F238E27FC236}">
                <a16:creationId xmlns:a16="http://schemas.microsoft.com/office/drawing/2014/main" id="{AA615A97-2553-4CF4-8A60-4ECF3B38BB68}"/>
              </a:ext>
            </a:extLst>
          </p:cNvPr>
          <p:cNvSpPr/>
          <p:nvPr/>
        </p:nvSpPr>
        <p:spPr>
          <a:xfrm>
            <a:off x="-2117" y="6448425"/>
            <a:ext cx="12196232" cy="411692"/>
          </a:xfrm>
          <a:prstGeom prst="rect">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8149F30C-232A-4BFA-90E7-92235B2E042F}"/>
              </a:ext>
            </a:extLst>
          </p:cNvPr>
          <p:cNvSpPr/>
          <p:nvPr/>
        </p:nvSpPr>
        <p:spPr>
          <a:xfrm>
            <a:off x="-2117" y="-2117"/>
            <a:ext cx="12196232" cy="411692"/>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09290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64C40-038A-457F-BDC3-E402776633E1}"/>
              </a:ext>
            </a:extLst>
          </p:cNvPr>
          <p:cNvSpPr>
            <a:spLocks noGrp="1"/>
          </p:cNvSpPr>
          <p:nvPr>
            <p:ph type="title"/>
          </p:nvPr>
        </p:nvSpPr>
        <p:spPr/>
        <p:txBody>
          <a:bodyPr/>
          <a:lstStyle/>
          <a:p>
            <a:r>
              <a:rPr lang="en-US" dirty="0">
                <a:cs typeface="Calibri Light"/>
              </a:rPr>
              <a:t>Exchange Rate</a:t>
            </a:r>
            <a:endParaRPr lang="en-US" dirty="0"/>
          </a:p>
        </p:txBody>
      </p:sp>
      <p:sp>
        <p:nvSpPr>
          <p:cNvPr id="3" name="Content Placeholder 2">
            <a:extLst>
              <a:ext uri="{FF2B5EF4-FFF2-40B4-BE49-F238E27FC236}">
                <a16:creationId xmlns:a16="http://schemas.microsoft.com/office/drawing/2014/main" id="{0150ECB7-44D5-4F53-BFE9-3C504C4647D0}"/>
              </a:ext>
            </a:extLst>
          </p:cNvPr>
          <p:cNvSpPr>
            <a:spLocks noGrp="1"/>
          </p:cNvSpPr>
          <p:nvPr>
            <p:ph idx="1"/>
          </p:nvPr>
        </p:nvSpPr>
        <p:spPr>
          <a:xfrm>
            <a:off x="838200" y="1825625"/>
            <a:ext cx="4295775" cy="4351338"/>
          </a:xfrm>
        </p:spPr>
        <p:txBody>
          <a:bodyPr vert="horz" lIns="91440" tIns="45720" rIns="91440" bIns="45720" rtlCol="0" anchor="t">
            <a:normAutofit/>
          </a:bodyPr>
          <a:lstStyle/>
          <a:p>
            <a:r>
              <a:rPr lang="en-US" dirty="0">
                <a:cs typeface="Calibri"/>
              </a:rPr>
              <a:t>The value of one currency expressed in terms of another. For example, if EUR/USD is 1.3200, 1 Euro is worth US$1.3200.</a:t>
            </a:r>
          </a:p>
        </p:txBody>
      </p:sp>
      <p:sp>
        <p:nvSpPr>
          <p:cNvPr id="4" name="Rectangle 3">
            <a:extLst>
              <a:ext uri="{FF2B5EF4-FFF2-40B4-BE49-F238E27FC236}">
                <a16:creationId xmlns:a16="http://schemas.microsoft.com/office/drawing/2014/main" id="{AA615A97-2553-4CF4-8A60-4ECF3B38BB68}"/>
              </a:ext>
            </a:extLst>
          </p:cNvPr>
          <p:cNvSpPr/>
          <p:nvPr/>
        </p:nvSpPr>
        <p:spPr>
          <a:xfrm>
            <a:off x="-2117" y="6448425"/>
            <a:ext cx="12196232" cy="411692"/>
          </a:xfrm>
          <a:prstGeom prst="rect">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8149F30C-232A-4BFA-90E7-92235B2E042F}"/>
              </a:ext>
            </a:extLst>
          </p:cNvPr>
          <p:cNvSpPr/>
          <p:nvPr/>
        </p:nvSpPr>
        <p:spPr>
          <a:xfrm>
            <a:off x="-2117" y="-2117"/>
            <a:ext cx="12196232" cy="411692"/>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6" name="Picture 6" descr="A close up of a sign&#10;&#10;Description generated with very high confidence">
            <a:extLst>
              <a:ext uri="{FF2B5EF4-FFF2-40B4-BE49-F238E27FC236}">
                <a16:creationId xmlns:a16="http://schemas.microsoft.com/office/drawing/2014/main" id="{22289523-4072-4FF2-9407-835C91B25CCC}"/>
              </a:ext>
            </a:extLst>
          </p:cNvPr>
          <p:cNvPicPr>
            <a:picLocks noChangeAspect="1"/>
          </p:cNvPicPr>
          <p:nvPr/>
        </p:nvPicPr>
        <p:blipFill>
          <a:blip r:embed="rId2"/>
          <a:stretch>
            <a:fillRect/>
          </a:stretch>
        </p:blipFill>
        <p:spPr>
          <a:xfrm>
            <a:off x="5486400" y="1915097"/>
            <a:ext cx="5724525" cy="3818382"/>
          </a:xfrm>
          <a:prstGeom prst="rect">
            <a:avLst/>
          </a:prstGeom>
        </p:spPr>
      </p:pic>
    </p:spTree>
    <p:extLst>
      <p:ext uri="{BB962C8B-B14F-4D97-AF65-F5344CB8AC3E}">
        <p14:creationId xmlns:p14="http://schemas.microsoft.com/office/powerpoint/2010/main" val="854708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64C40-038A-457F-BDC3-E402776633E1}"/>
              </a:ext>
            </a:extLst>
          </p:cNvPr>
          <p:cNvSpPr>
            <a:spLocks noGrp="1"/>
          </p:cNvSpPr>
          <p:nvPr>
            <p:ph type="title"/>
          </p:nvPr>
        </p:nvSpPr>
        <p:spPr/>
        <p:txBody>
          <a:bodyPr/>
          <a:lstStyle/>
          <a:p>
            <a:r>
              <a:rPr lang="en-US" dirty="0">
                <a:cs typeface="Calibri Light"/>
              </a:rPr>
              <a:t>Pip</a:t>
            </a:r>
            <a:endParaRPr lang="en-US" dirty="0"/>
          </a:p>
        </p:txBody>
      </p:sp>
      <p:sp>
        <p:nvSpPr>
          <p:cNvPr id="3" name="Content Placeholder 2">
            <a:extLst>
              <a:ext uri="{FF2B5EF4-FFF2-40B4-BE49-F238E27FC236}">
                <a16:creationId xmlns:a16="http://schemas.microsoft.com/office/drawing/2014/main" id="{0150ECB7-44D5-4F53-BFE9-3C504C4647D0}"/>
              </a:ext>
            </a:extLst>
          </p:cNvPr>
          <p:cNvSpPr>
            <a:spLocks noGrp="1"/>
          </p:cNvSpPr>
          <p:nvPr>
            <p:ph idx="1"/>
          </p:nvPr>
        </p:nvSpPr>
        <p:spPr>
          <a:xfrm>
            <a:off x="838200" y="1825625"/>
            <a:ext cx="9677400" cy="4351338"/>
          </a:xfrm>
        </p:spPr>
        <p:txBody>
          <a:bodyPr vert="horz" lIns="91440" tIns="45720" rIns="91440" bIns="45720" rtlCol="0" anchor="t">
            <a:normAutofit/>
          </a:bodyPr>
          <a:lstStyle/>
          <a:p>
            <a:r>
              <a:rPr lang="en-US" dirty="0">
                <a:cs typeface="Calibri"/>
              </a:rPr>
              <a:t>The smallest increment of price movement a currency can make. Also called point or points. For example, 1 pip for the EUR/USD = 0.0001 and 1 pip for the USD/JPY = 0.01.</a:t>
            </a:r>
          </a:p>
        </p:txBody>
      </p:sp>
      <p:sp>
        <p:nvSpPr>
          <p:cNvPr id="4" name="Rectangle 3">
            <a:extLst>
              <a:ext uri="{FF2B5EF4-FFF2-40B4-BE49-F238E27FC236}">
                <a16:creationId xmlns:a16="http://schemas.microsoft.com/office/drawing/2014/main" id="{AA615A97-2553-4CF4-8A60-4ECF3B38BB68}"/>
              </a:ext>
            </a:extLst>
          </p:cNvPr>
          <p:cNvSpPr/>
          <p:nvPr/>
        </p:nvSpPr>
        <p:spPr>
          <a:xfrm>
            <a:off x="-2117" y="6448425"/>
            <a:ext cx="12196232" cy="411692"/>
          </a:xfrm>
          <a:prstGeom prst="rect">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8149F30C-232A-4BFA-90E7-92235B2E042F}"/>
              </a:ext>
            </a:extLst>
          </p:cNvPr>
          <p:cNvSpPr/>
          <p:nvPr/>
        </p:nvSpPr>
        <p:spPr>
          <a:xfrm>
            <a:off x="-2117" y="-2117"/>
            <a:ext cx="12196232" cy="411692"/>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7" name="Picture 7" descr="A close up of a logo&#10;&#10;Description generated with very high confidence">
            <a:extLst>
              <a:ext uri="{FF2B5EF4-FFF2-40B4-BE49-F238E27FC236}">
                <a16:creationId xmlns:a16="http://schemas.microsoft.com/office/drawing/2014/main" id="{1FB36A66-9981-4A4F-AE21-0C4EC5A5340B}"/>
              </a:ext>
            </a:extLst>
          </p:cNvPr>
          <p:cNvPicPr>
            <a:picLocks noChangeAspect="1"/>
          </p:cNvPicPr>
          <p:nvPr/>
        </p:nvPicPr>
        <p:blipFill>
          <a:blip r:embed="rId2"/>
          <a:stretch>
            <a:fillRect/>
          </a:stretch>
        </p:blipFill>
        <p:spPr>
          <a:xfrm>
            <a:off x="1200150" y="3170946"/>
            <a:ext cx="7391400" cy="2773533"/>
          </a:xfrm>
          <a:prstGeom prst="rect">
            <a:avLst/>
          </a:prstGeom>
        </p:spPr>
      </p:pic>
    </p:spTree>
    <p:extLst>
      <p:ext uri="{BB962C8B-B14F-4D97-AF65-F5344CB8AC3E}">
        <p14:creationId xmlns:p14="http://schemas.microsoft.com/office/powerpoint/2010/main" val="3011020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64C40-038A-457F-BDC3-E402776633E1}"/>
              </a:ext>
            </a:extLst>
          </p:cNvPr>
          <p:cNvSpPr>
            <a:spLocks noGrp="1"/>
          </p:cNvSpPr>
          <p:nvPr>
            <p:ph type="title"/>
          </p:nvPr>
        </p:nvSpPr>
        <p:spPr/>
        <p:txBody>
          <a:bodyPr/>
          <a:lstStyle/>
          <a:p>
            <a:r>
              <a:rPr lang="en-US" dirty="0">
                <a:cs typeface="Calibri Light"/>
              </a:rPr>
              <a:t>Leverage</a:t>
            </a:r>
            <a:endParaRPr lang="en-US" dirty="0"/>
          </a:p>
        </p:txBody>
      </p:sp>
      <p:sp>
        <p:nvSpPr>
          <p:cNvPr id="3" name="Content Placeholder 2">
            <a:extLst>
              <a:ext uri="{FF2B5EF4-FFF2-40B4-BE49-F238E27FC236}">
                <a16:creationId xmlns:a16="http://schemas.microsoft.com/office/drawing/2014/main" id="{0150ECB7-44D5-4F53-BFE9-3C504C4647D0}"/>
              </a:ext>
            </a:extLst>
          </p:cNvPr>
          <p:cNvSpPr>
            <a:spLocks noGrp="1"/>
          </p:cNvSpPr>
          <p:nvPr>
            <p:ph idx="1"/>
          </p:nvPr>
        </p:nvSpPr>
        <p:spPr>
          <a:xfrm>
            <a:off x="838200" y="1825625"/>
            <a:ext cx="6981825" cy="4351338"/>
          </a:xfrm>
        </p:spPr>
        <p:txBody>
          <a:bodyPr vert="horz" lIns="91440" tIns="45720" rIns="91440" bIns="45720" rtlCol="0" anchor="t">
            <a:normAutofit lnSpcReduction="10000"/>
          </a:bodyPr>
          <a:lstStyle/>
          <a:p>
            <a:r>
              <a:rPr lang="en-US" dirty="0">
                <a:cs typeface="Calibri"/>
              </a:rPr>
              <a:t>Leverage is the ability to gear your account into a position greater than your total account margin. For instance, if a trader has $1,000 of margin in his account and he opens a $100,000 position, he leverages his account by 100 times, or 100:1. </a:t>
            </a:r>
            <a:endParaRPr lang="en-US">
              <a:cs typeface="Calibri"/>
            </a:endParaRPr>
          </a:p>
          <a:p>
            <a:r>
              <a:rPr lang="en-US" dirty="0">
                <a:cs typeface="Calibri"/>
              </a:rPr>
              <a:t>If he opens a $200,000 position with $1,000 of margin in his account, his leverage is 200 times, or 200:1. </a:t>
            </a:r>
            <a:endParaRPr lang="en-US"/>
          </a:p>
          <a:p>
            <a:r>
              <a:rPr lang="en-US" dirty="0">
                <a:cs typeface="Calibri"/>
              </a:rPr>
              <a:t>Increasing your leverage magnifies both gains and losses.</a:t>
            </a:r>
          </a:p>
        </p:txBody>
      </p:sp>
      <p:sp>
        <p:nvSpPr>
          <p:cNvPr id="4" name="Rectangle 3">
            <a:extLst>
              <a:ext uri="{FF2B5EF4-FFF2-40B4-BE49-F238E27FC236}">
                <a16:creationId xmlns:a16="http://schemas.microsoft.com/office/drawing/2014/main" id="{AA615A97-2553-4CF4-8A60-4ECF3B38BB68}"/>
              </a:ext>
            </a:extLst>
          </p:cNvPr>
          <p:cNvSpPr/>
          <p:nvPr/>
        </p:nvSpPr>
        <p:spPr>
          <a:xfrm>
            <a:off x="-2117" y="6448425"/>
            <a:ext cx="12196232" cy="411692"/>
          </a:xfrm>
          <a:prstGeom prst="rect">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8149F30C-232A-4BFA-90E7-92235B2E042F}"/>
              </a:ext>
            </a:extLst>
          </p:cNvPr>
          <p:cNvSpPr/>
          <p:nvPr/>
        </p:nvSpPr>
        <p:spPr>
          <a:xfrm>
            <a:off x="-2117" y="-2117"/>
            <a:ext cx="12196232" cy="411692"/>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6" name="Picture 7" descr="A picture containing businesscard, text&#10;&#10;Description generated with high confidence">
            <a:extLst>
              <a:ext uri="{FF2B5EF4-FFF2-40B4-BE49-F238E27FC236}">
                <a16:creationId xmlns:a16="http://schemas.microsoft.com/office/drawing/2014/main" id="{F93E340E-5CED-4BE6-AFBE-0CDC29CAECB9}"/>
              </a:ext>
            </a:extLst>
          </p:cNvPr>
          <p:cNvPicPr>
            <a:picLocks noChangeAspect="1"/>
          </p:cNvPicPr>
          <p:nvPr/>
        </p:nvPicPr>
        <p:blipFill>
          <a:blip r:embed="rId2"/>
          <a:stretch>
            <a:fillRect/>
          </a:stretch>
        </p:blipFill>
        <p:spPr>
          <a:xfrm>
            <a:off x="8096250" y="3382518"/>
            <a:ext cx="3448050" cy="2083689"/>
          </a:xfrm>
          <a:prstGeom prst="rect">
            <a:avLst/>
          </a:prstGeom>
        </p:spPr>
      </p:pic>
    </p:spTree>
    <p:extLst>
      <p:ext uri="{BB962C8B-B14F-4D97-AF65-F5344CB8AC3E}">
        <p14:creationId xmlns:p14="http://schemas.microsoft.com/office/powerpoint/2010/main" val="35213611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TotalTime>
  <Words>844</Words>
  <Application>Microsoft Office PowerPoint</Application>
  <PresentationFormat>Widescreen</PresentationFormat>
  <Paragraphs>61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FOREX 101</vt:lpstr>
      <vt:lpstr>What is Forex?</vt:lpstr>
      <vt:lpstr>Trading hours?</vt:lpstr>
      <vt:lpstr>What is Forex?</vt:lpstr>
      <vt:lpstr>Oversight?</vt:lpstr>
      <vt:lpstr>What is Forex Trading?</vt:lpstr>
      <vt:lpstr>Exchange Rate</vt:lpstr>
      <vt:lpstr>Pip</vt:lpstr>
      <vt:lpstr>Leverage</vt:lpstr>
      <vt:lpstr>Currency Pairs</vt:lpstr>
      <vt:lpstr>Bid and Ask Price</vt:lpstr>
      <vt:lpstr>Two types of trades</vt:lpstr>
      <vt:lpstr>Long</vt:lpstr>
      <vt:lpstr>Short</vt:lpstr>
      <vt:lpstr>Forex Fight: Bulls vs Bears</vt:lpstr>
      <vt:lpstr>Bullish Chart</vt:lpstr>
      <vt:lpstr>Bearish Chart </vt:lpstr>
      <vt:lpstr>Technical Analysis (don’t use to forecast prices!)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Abraham</dc:creator>
  <cp:lastModifiedBy>Carlos J. De Oliveira</cp:lastModifiedBy>
  <cp:revision>342</cp:revision>
  <dcterms:created xsi:type="dcterms:W3CDTF">2013-07-15T20:24:02Z</dcterms:created>
  <dcterms:modified xsi:type="dcterms:W3CDTF">2023-04-15T12:56:18Z</dcterms:modified>
</cp:coreProperties>
</file>