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7"/>
  </p:notesMasterIdLst>
  <p:sldIdLst>
    <p:sldId id="256" r:id="rId3"/>
    <p:sldId id="265" r:id="rId4"/>
    <p:sldId id="257" r:id="rId5"/>
    <p:sldId id="267" r:id="rId6"/>
    <p:sldId id="266" r:id="rId7"/>
    <p:sldId id="268" r:id="rId8"/>
    <p:sldId id="263" r:id="rId9"/>
    <p:sldId id="258" r:id="rId10"/>
    <p:sldId id="260" r:id="rId11"/>
    <p:sldId id="261" r:id="rId12"/>
    <p:sldId id="262" r:id="rId13"/>
    <p:sldId id="271" r:id="rId14"/>
    <p:sldId id="270" r:id="rId15"/>
    <p:sldId id="284" r:id="rId16"/>
    <p:sldId id="273" r:id="rId17"/>
    <p:sldId id="274" r:id="rId18"/>
    <p:sldId id="275" r:id="rId19"/>
    <p:sldId id="276" r:id="rId20"/>
    <p:sldId id="277" r:id="rId21"/>
    <p:sldId id="278" r:id="rId22"/>
    <p:sldId id="279" r:id="rId23"/>
    <p:sldId id="280" r:id="rId24"/>
    <p:sldId id="281" r:id="rId25"/>
    <p:sldId id="288" r:id="rId26"/>
    <p:sldId id="289" r:id="rId27"/>
    <p:sldId id="290" r:id="rId28"/>
    <p:sldId id="291" r:id="rId29"/>
    <p:sldId id="292" r:id="rId30"/>
    <p:sldId id="282" r:id="rId31"/>
    <p:sldId id="286" r:id="rId32"/>
    <p:sldId id="294" r:id="rId33"/>
    <p:sldId id="285" r:id="rId34"/>
    <p:sldId id="283" r:id="rId35"/>
    <p:sldId id="25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0335" autoAdjust="0"/>
  </p:normalViewPr>
  <p:slideViewPr>
    <p:cSldViewPr snapToGrid="0">
      <p:cViewPr varScale="1">
        <p:scale>
          <a:sx n="45" d="100"/>
          <a:sy n="45" d="100"/>
        </p:scale>
        <p:origin x="13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D6921-F6DE-4CB5-9997-C9AFAD8F8C37}" type="datetimeFigureOut">
              <a:rPr lang="zh-CN" altLang="en-US" smtClean="0"/>
              <a:t>2019/9/25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0489B-2AAD-4127-BF7C-160987D3E5A1}" type="slidenum">
              <a:rPr lang="zh-CN" altLang="en-US" smtClean="0"/>
              <a:t>‹#›</a:t>
            </a:fld>
            <a:endParaRPr lang="zh-CN" altLang="en-US"/>
          </a:p>
        </p:txBody>
      </p:sp>
    </p:spTree>
    <p:extLst>
      <p:ext uri="{BB962C8B-B14F-4D97-AF65-F5344CB8AC3E}">
        <p14:creationId xmlns:p14="http://schemas.microsoft.com/office/powerpoint/2010/main" val="327761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r>
              <a:rPr lang="zh-CN" altLang="en-US" dirty="0" smtClean="0"/>
              <a:t>树</a:t>
            </a:r>
            <a:r>
              <a:rPr lang="en-US" altLang="zh-CN" dirty="0" smtClean="0"/>
              <a:t>Level</a:t>
            </a:r>
            <a:r>
              <a:rPr lang="zh-CN" altLang="en-US" dirty="0" smtClean="0"/>
              <a:t>，磁盘</a:t>
            </a:r>
            <a:r>
              <a:rPr lang="en-US" altLang="zh-CN" dirty="0" err="1" smtClean="0"/>
              <a:t>io</a:t>
            </a:r>
            <a:r>
              <a:rPr lang="zh-CN" altLang="en-US" dirty="0" smtClean="0"/>
              <a:t>，分</a:t>
            </a:r>
            <a:r>
              <a:rPr lang="zh-CN" altLang="en-US" baseline="0" dirty="0" smtClean="0"/>
              <a:t>裂导致数据离散，数据量的扩展性</a:t>
            </a:r>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2</a:t>
            </a:fld>
            <a:endParaRPr lang="zh-CN" altLang="en-US"/>
          </a:p>
        </p:txBody>
      </p:sp>
    </p:spTree>
    <p:extLst>
      <p:ext uri="{BB962C8B-B14F-4D97-AF65-F5344CB8AC3E}">
        <p14:creationId xmlns:p14="http://schemas.microsoft.com/office/powerpoint/2010/main" val="1572806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Node-</a:t>
            </a:r>
            <a:r>
              <a:rPr lang="en-US" altLang="zh-CN" dirty="0" err="1" smtClean="0"/>
              <a:t>num</a:t>
            </a:r>
            <a:r>
              <a:rPr lang="en-US" altLang="zh-CN" dirty="0" smtClean="0"/>
              <a:t> </a:t>
            </a:r>
            <a:r>
              <a:rPr lang="zh-CN" altLang="en-US" dirty="0" smtClean="0"/>
              <a:t>位置</a:t>
            </a:r>
            <a:r>
              <a:rPr lang="en-US" altLang="zh-CN" dirty="0" err="1" smtClean="0"/>
              <a:t>i</a:t>
            </a:r>
            <a:r>
              <a:rPr lang="zh-CN" altLang="en-US" dirty="0" smtClean="0"/>
              <a:t>之前的节点数量，</a:t>
            </a:r>
            <a:r>
              <a:rPr lang="en-US" altLang="zh-CN" dirty="0" smtClean="0"/>
              <a:t>1</a:t>
            </a:r>
            <a:r>
              <a:rPr lang="zh-CN" altLang="en-US" dirty="0" smtClean="0"/>
              <a:t>的个数</a:t>
            </a:r>
            <a:endParaRPr lang="en-US" altLang="zh-CN" dirty="0" smtClean="0"/>
          </a:p>
          <a:p>
            <a:r>
              <a:rPr lang="en-US" altLang="zh-CN" dirty="0" smtClean="0"/>
              <a:t>Select1 </a:t>
            </a:r>
            <a:r>
              <a:rPr lang="zh-CN" altLang="en-US" dirty="0" smtClean="0"/>
              <a:t>第</a:t>
            </a:r>
            <a:r>
              <a:rPr lang="en-US" altLang="zh-CN" dirty="0" err="1" smtClean="0"/>
              <a:t>i</a:t>
            </a:r>
            <a:r>
              <a:rPr lang="zh-CN" altLang="en-US" dirty="0" smtClean="0"/>
              <a:t>个节点的位置，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17</a:t>
            </a:fld>
            <a:endParaRPr lang="zh-CN" altLang="en-US"/>
          </a:p>
        </p:txBody>
      </p:sp>
    </p:spTree>
    <p:extLst>
      <p:ext uri="{BB962C8B-B14F-4D97-AF65-F5344CB8AC3E}">
        <p14:creationId xmlns:p14="http://schemas.microsoft.com/office/powerpoint/2010/main" val="6617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相对于</a:t>
            </a:r>
            <a:r>
              <a:rPr lang="en-US" altLang="zh-CN" sz="1200" b="0" i="0" kern="1200" dirty="0" smtClean="0">
                <a:solidFill>
                  <a:schemeClr val="tx1"/>
                </a:solidFill>
                <a:effectLst/>
                <a:latin typeface="+mn-lt"/>
                <a:ea typeface="+mn-ea"/>
                <a:cs typeface="+mn-cs"/>
              </a:rPr>
              <a:t>pointer-based, </a:t>
            </a:r>
            <a:r>
              <a:rPr lang="zh-CN" altLang="en-US" sz="1200" b="0" i="0" kern="1200" dirty="0" smtClean="0">
                <a:solidFill>
                  <a:schemeClr val="tx1"/>
                </a:solidFill>
                <a:effectLst/>
                <a:latin typeface="+mn-lt"/>
                <a:ea typeface="+mn-ea"/>
                <a:cs typeface="+mn-cs"/>
              </a:rPr>
              <a:t>这种方式都是在</a:t>
            </a:r>
            <a:r>
              <a:rPr lang="en-US" altLang="zh-CN" sz="1200" b="0" i="0" kern="1200" dirty="0" smtClean="0">
                <a:solidFill>
                  <a:schemeClr val="tx1"/>
                </a:solidFill>
                <a:effectLst/>
                <a:latin typeface="+mn-lt"/>
                <a:ea typeface="+mn-ea"/>
                <a:cs typeface="+mn-cs"/>
              </a:rPr>
              <a:t>array</a:t>
            </a:r>
            <a:r>
              <a:rPr lang="zh-CN" altLang="en-US" sz="1200" b="0" i="0" kern="1200" dirty="0" smtClean="0">
                <a:solidFill>
                  <a:schemeClr val="tx1"/>
                </a:solidFill>
                <a:effectLst/>
                <a:latin typeface="+mn-lt"/>
                <a:ea typeface="+mn-ea"/>
                <a:cs typeface="+mn-cs"/>
              </a:rPr>
              <a:t>上去</a:t>
            </a:r>
            <a:r>
              <a:rPr lang="en-US" altLang="zh-CN" sz="1200" b="0" i="0" kern="1200" dirty="0" smtClean="0">
                <a:solidFill>
                  <a:schemeClr val="tx1"/>
                </a:solidFill>
                <a:effectLst/>
                <a:latin typeface="+mn-lt"/>
                <a:ea typeface="+mn-ea"/>
                <a:cs typeface="+mn-cs"/>
              </a:rPr>
              <a:t>look-up</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所以 </a:t>
            </a:r>
            <a:r>
              <a:rPr lang="en-US" altLang="zh-CN" sz="1200" b="1" i="0" kern="1200" dirty="0" smtClean="0">
                <a:solidFill>
                  <a:schemeClr val="tx1"/>
                </a:solidFill>
                <a:effectLst/>
                <a:latin typeface="+mn-lt"/>
                <a:ea typeface="+mn-ea"/>
                <a:cs typeface="+mn-cs"/>
              </a:rPr>
              <a:t>cache-friendly</a:t>
            </a:r>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19</a:t>
            </a:fld>
            <a:endParaRPr lang="zh-CN" altLang="en-US"/>
          </a:p>
        </p:txBody>
      </p:sp>
    </p:spTree>
    <p:extLst>
      <p:ext uri="{BB962C8B-B14F-4D97-AF65-F5344CB8AC3E}">
        <p14:creationId xmlns:p14="http://schemas.microsoft.com/office/powerpoint/2010/main" val="392962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FullTire</a:t>
            </a:r>
            <a:r>
              <a:rPr lang="zh-CN" altLang="en-US" sz="1200" b="0" i="0" kern="1200" dirty="0" smtClean="0">
                <a:solidFill>
                  <a:schemeClr val="tx1"/>
                </a:solidFill>
                <a:effectLst/>
                <a:latin typeface="+mn-lt"/>
                <a:ea typeface="+mn-ea"/>
                <a:cs typeface="+mn-cs"/>
              </a:rPr>
              <a:t>是完全精确的，在集合中查找某个字符串的时候，不会出现关键字是否存在判别错误的情况。但是它有一个缺点就是占用的内存空间太大。为了让这棵</a:t>
            </a:r>
            <a:r>
              <a:rPr lang="en-US" altLang="zh-CN" sz="1200" b="0" i="0" kern="1200" dirty="0" err="1" smtClean="0">
                <a:solidFill>
                  <a:schemeClr val="tx1"/>
                </a:solidFill>
                <a:effectLst/>
                <a:latin typeface="+mn-lt"/>
                <a:ea typeface="+mn-ea"/>
                <a:cs typeface="+mn-cs"/>
              </a:rPr>
              <a:t>Trie</a:t>
            </a:r>
            <a:r>
              <a:rPr lang="zh-CN" altLang="en-US" sz="1200" b="0" i="0" kern="1200" dirty="0" smtClean="0">
                <a:solidFill>
                  <a:schemeClr val="tx1"/>
                </a:solidFill>
                <a:effectLst/>
                <a:latin typeface="+mn-lt"/>
                <a:ea typeface="+mn-ea"/>
                <a:cs typeface="+mn-cs"/>
              </a:rPr>
              <a:t>树变小，就要去截断一部分后缀，只会保存最短的前缀且这个前缀可以与集合中其他元素不同，这棵</a:t>
            </a:r>
            <a:r>
              <a:rPr lang="en-US" altLang="zh-CN" sz="1200" b="0" i="0" kern="1200" dirty="0" err="1" smtClean="0">
                <a:solidFill>
                  <a:schemeClr val="tx1"/>
                </a:solidFill>
                <a:effectLst/>
                <a:latin typeface="+mn-lt"/>
                <a:ea typeface="+mn-ea"/>
                <a:cs typeface="+mn-cs"/>
              </a:rPr>
              <a:t>Trie</a:t>
            </a:r>
            <a:r>
              <a:rPr lang="zh-CN" altLang="en-US" sz="1200" b="0" i="0" kern="1200" dirty="0" smtClean="0">
                <a:solidFill>
                  <a:schemeClr val="tx1"/>
                </a:solidFill>
                <a:effectLst/>
                <a:latin typeface="+mn-lt"/>
                <a:ea typeface="+mn-ea"/>
                <a:cs typeface="+mn-cs"/>
              </a:rPr>
              <a:t>树被称为</a:t>
            </a:r>
            <a:r>
              <a:rPr lang="en-US" altLang="zh-CN" sz="1200" b="0" i="0" kern="1200" dirty="0" smtClean="0">
                <a:solidFill>
                  <a:schemeClr val="tx1"/>
                </a:solidFill>
                <a:effectLst/>
                <a:latin typeface="+mn-lt"/>
                <a:ea typeface="+mn-ea"/>
                <a:cs typeface="+mn-cs"/>
              </a:rPr>
              <a:t>Surf-Base.</a:t>
            </a:r>
          </a:p>
          <a:p>
            <a:r>
              <a:rPr lang="en-US" altLang="zh-CN" sz="1200" b="0" i="0" kern="1200" dirty="0" smtClean="0">
                <a:solidFill>
                  <a:schemeClr val="tx1"/>
                </a:solidFill>
                <a:effectLst/>
                <a:latin typeface="+mn-lt"/>
                <a:ea typeface="+mn-ea"/>
                <a:cs typeface="+mn-cs"/>
              </a:rPr>
              <a:t>Surf-Base</a:t>
            </a:r>
            <a:r>
              <a:rPr lang="zh-CN" altLang="en-US" sz="1200" b="0" i="0" kern="1200" dirty="0" smtClean="0">
                <a:solidFill>
                  <a:schemeClr val="tx1"/>
                </a:solidFill>
                <a:effectLst/>
                <a:latin typeface="+mn-lt"/>
                <a:ea typeface="+mn-ea"/>
                <a:cs typeface="+mn-cs"/>
              </a:rPr>
              <a:t>有个问题就是如果现在有一个字符串的前缀和树中存储的字符串前缀相同，但它又不在给定的字符串集合中，这时判别集合中是否有关键字的</a:t>
            </a:r>
            <a:r>
              <a:rPr lang="en-US" altLang="zh-CN" sz="1200" b="0" i="0" kern="1200" dirty="0" smtClean="0">
                <a:solidFill>
                  <a:schemeClr val="tx1"/>
                </a:solidFill>
                <a:effectLst/>
                <a:latin typeface="+mn-lt"/>
                <a:ea typeface="+mn-ea"/>
                <a:cs typeface="+mn-cs"/>
              </a:rPr>
              <a:t>FPR(False Positive Rate)</a:t>
            </a:r>
            <a:r>
              <a:rPr lang="zh-CN" altLang="en-US" sz="1200" b="0" i="0" kern="1200" dirty="0" smtClean="0">
                <a:solidFill>
                  <a:schemeClr val="tx1"/>
                </a:solidFill>
                <a:effectLst/>
                <a:latin typeface="+mn-lt"/>
                <a:ea typeface="+mn-ea"/>
                <a:cs typeface="+mn-cs"/>
              </a:rPr>
              <a:t>就会很高</a:t>
            </a:r>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20</a:t>
            </a:fld>
            <a:endParaRPr lang="zh-CN" altLang="en-US"/>
          </a:p>
        </p:txBody>
      </p:sp>
    </p:spTree>
    <p:extLst>
      <p:ext uri="{BB962C8B-B14F-4D97-AF65-F5344CB8AC3E}">
        <p14:creationId xmlns:p14="http://schemas.microsoft.com/office/powerpoint/2010/main" val="2920579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SuRF</a:t>
            </a:r>
            <a:r>
              <a:rPr lang="en-US" altLang="zh-CN" sz="1200" b="0" i="0" kern="1200" dirty="0" smtClean="0">
                <a:solidFill>
                  <a:schemeClr val="tx1"/>
                </a:solidFill>
                <a:effectLst/>
                <a:latin typeface="+mn-lt"/>
                <a:ea typeface="+mn-ea"/>
                <a:cs typeface="+mn-cs"/>
              </a:rPr>
              <a:t>-Hash(</a:t>
            </a:r>
            <a:r>
              <a:rPr lang="en-US" altLang="zh-CN" sz="1200" b="0" i="0" kern="1200" dirty="0" err="1" smtClean="0">
                <a:solidFill>
                  <a:schemeClr val="tx1"/>
                </a:solidFill>
                <a:effectLst/>
                <a:latin typeface="+mn-lt"/>
                <a:ea typeface="+mn-ea"/>
                <a:cs typeface="+mn-cs"/>
              </a:rPr>
              <a:t>SuRF</a:t>
            </a:r>
            <a:r>
              <a:rPr lang="en-US" altLang="zh-CN" sz="1200" b="0" i="0" kern="1200" dirty="0" smtClean="0">
                <a:solidFill>
                  <a:schemeClr val="tx1"/>
                </a:solidFill>
                <a:effectLst/>
                <a:latin typeface="+mn-lt"/>
                <a:ea typeface="+mn-ea"/>
                <a:cs typeface="+mn-cs"/>
              </a:rPr>
              <a:t> with Hashed Key Suffixes)</a:t>
            </a:r>
            <a:r>
              <a:rPr lang="zh-CN" altLang="en-US" sz="1200" b="0" i="0" kern="1200" dirty="0" smtClean="0">
                <a:solidFill>
                  <a:schemeClr val="tx1"/>
                </a:solidFill>
                <a:effectLst/>
                <a:latin typeface="+mn-lt"/>
                <a:ea typeface="+mn-ea"/>
                <a:cs typeface="+mn-cs"/>
              </a:rPr>
              <a:t>：针对</a:t>
            </a:r>
            <a:r>
              <a:rPr lang="en-US" altLang="zh-CN" sz="1200" b="0" i="0" kern="1200" dirty="0" err="1" smtClean="0">
                <a:solidFill>
                  <a:schemeClr val="tx1"/>
                </a:solidFill>
                <a:effectLst/>
                <a:latin typeface="+mn-lt"/>
                <a:ea typeface="+mn-ea"/>
                <a:cs typeface="+mn-cs"/>
              </a:rPr>
              <a:t>SuRF</a:t>
            </a:r>
            <a:r>
              <a:rPr lang="en-US" altLang="zh-CN" sz="1200" b="0" i="0" kern="1200" dirty="0" smtClean="0">
                <a:solidFill>
                  <a:schemeClr val="tx1"/>
                </a:solidFill>
                <a:effectLst/>
                <a:latin typeface="+mn-lt"/>
                <a:ea typeface="+mn-ea"/>
                <a:cs typeface="+mn-cs"/>
              </a:rPr>
              <a:t>-Base</a:t>
            </a:r>
            <a:r>
              <a:rPr lang="zh-CN" altLang="en-US" sz="1200" b="0" i="0" kern="1200" dirty="0" smtClean="0">
                <a:solidFill>
                  <a:schemeClr val="tx1"/>
                </a:solidFill>
                <a:effectLst/>
                <a:latin typeface="+mn-lt"/>
                <a:ea typeface="+mn-ea"/>
                <a:cs typeface="+mn-cs"/>
              </a:rPr>
              <a:t>有很高的</a:t>
            </a:r>
            <a:r>
              <a:rPr lang="en-US" altLang="zh-CN" sz="1200" b="0" i="0" kern="1200" dirty="0" smtClean="0">
                <a:solidFill>
                  <a:schemeClr val="tx1"/>
                </a:solidFill>
                <a:effectLst/>
                <a:latin typeface="+mn-lt"/>
                <a:ea typeface="+mn-ea"/>
                <a:cs typeface="+mn-cs"/>
              </a:rPr>
              <a:t>FPR</a:t>
            </a:r>
            <a:r>
              <a:rPr lang="zh-CN" altLang="en-US" sz="1200" b="0" i="0" kern="1200" dirty="0" smtClean="0">
                <a:solidFill>
                  <a:schemeClr val="tx1"/>
                </a:solidFill>
                <a:effectLst/>
                <a:latin typeface="+mn-lt"/>
                <a:ea typeface="+mn-ea"/>
                <a:cs typeface="+mn-cs"/>
              </a:rPr>
              <a:t>，在将集合中的关键字加入到</a:t>
            </a:r>
            <a:r>
              <a:rPr lang="en-US" altLang="zh-CN" sz="1200" b="0" i="0" kern="1200" dirty="0" err="1" smtClean="0">
                <a:solidFill>
                  <a:schemeClr val="tx1"/>
                </a:solidFill>
                <a:effectLst/>
                <a:latin typeface="+mn-lt"/>
                <a:ea typeface="+mn-ea"/>
                <a:cs typeface="+mn-cs"/>
              </a:rPr>
              <a:t>SuRF</a:t>
            </a:r>
            <a:r>
              <a:rPr lang="en-US" altLang="zh-CN" sz="1200" b="0" i="0" kern="1200" dirty="0" smtClean="0">
                <a:solidFill>
                  <a:schemeClr val="tx1"/>
                </a:solidFill>
                <a:effectLst/>
                <a:latin typeface="+mn-lt"/>
                <a:ea typeface="+mn-ea"/>
                <a:cs typeface="+mn-cs"/>
              </a:rPr>
              <a:t>-Base</a:t>
            </a:r>
            <a:r>
              <a:rPr lang="zh-CN" altLang="en-US" sz="1200" b="0" i="0" kern="1200" dirty="0" smtClean="0">
                <a:solidFill>
                  <a:schemeClr val="tx1"/>
                </a:solidFill>
                <a:effectLst/>
                <a:latin typeface="+mn-lt"/>
                <a:ea typeface="+mn-ea"/>
                <a:cs typeface="+mn-cs"/>
              </a:rPr>
              <a:t>树的同时，也会对关键字进行</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计算，将得到的</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值的</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bit</a:t>
            </a:r>
            <a:r>
              <a:rPr lang="zh-CN" altLang="en-US" sz="1200" b="0" i="0" kern="1200" dirty="0" smtClean="0">
                <a:solidFill>
                  <a:schemeClr val="tx1"/>
                </a:solidFill>
                <a:effectLst/>
                <a:latin typeface="+mn-lt"/>
                <a:ea typeface="+mn-ea"/>
                <a:cs typeface="+mn-cs"/>
              </a:rPr>
              <a:t>存储到最终的</a:t>
            </a:r>
            <a:r>
              <a:rPr lang="en-US" altLang="zh-CN"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中，当进行关键字的查找时，不仅要在</a:t>
            </a:r>
            <a:r>
              <a:rPr lang="en-US" altLang="zh-CN" sz="1200" b="0" i="0" kern="1200" dirty="0" err="1" smtClean="0">
                <a:solidFill>
                  <a:schemeClr val="tx1"/>
                </a:solidFill>
                <a:effectLst/>
                <a:latin typeface="+mn-lt"/>
                <a:ea typeface="+mn-ea"/>
                <a:cs typeface="+mn-cs"/>
              </a:rPr>
              <a:t>Trie</a:t>
            </a:r>
            <a:r>
              <a:rPr lang="zh-CN" altLang="en-US" sz="1200" b="0" i="0" kern="1200" dirty="0" smtClean="0">
                <a:solidFill>
                  <a:schemeClr val="tx1"/>
                </a:solidFill>
                <a:effectLst/>
                <a:latin typeface="+mn-lt"/>
                <a:ea typeface="+mn-ea"/>
                <a:cs typeface="+mn-cs"/>
              </a:rPr>
              <a:t>树上面查找，还要对比</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值。这种结构有利于</a:t>
            </a:r>
            <a:r>
              <a:rPr lang="en-US" altLang="zh-CN" sz="1200" b="0" i="0" kern="1200" dirty="0" smtClean="0">
                <a:solidFill>
                  <a:schemeClr val="tx1"/>
                </a:solidFill>
                <a:effectLst/>
                <a:latin typeface="+mn-lt"/>
                <a:ea typeface="+mn-ea"/>
                <a:cs typeface="+mn-cs"/>
              </a:rPr>
              <a:t>Point</a:t>
            </a:r>
            <a:r>
              <a:rPr lang="zh-CN" altLang="en-US" sz="1200" b="0" i="0" kern="1200" dirty="0" smtClean="0">
                <a:solidFill>
                  <a:schemeClr val="tx1"/>
                </a:solidFill>
                <a:effectLst/>
                <a:latin typeface="+mn-lt"/>
                <a:ea typeface="+mn-ea"/>
                <a:cs typeface="+mn-cs"/>
              </a:rPr>
              <a:t>查询，且保存的</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值每多一位，做</a:t>
            </a:r>
            <a:r>
              <a:rPr lang="en-US" altLang="zh-CN" sz="1200" b="0" i="0" kern="1200" dirty="0" smtClean="0">
                <a:solidFill>
                  <a:schemeClr val="tx1"/>
                </a:solidFill>
                <a:effectLst/>
                <a:latin typeface="+mn-lt"/>
                <a:ea typeface="+mn-ea"/>
                <a:cs typeface="+mn-cs"/>
              </a:rPr>
              <a:t>Point </a:t>
            </a:r>
            <a:r>
              <a:rPr lang="en-US" altLang="zh-CN" sz="1200" b="0" i="0" kern="1200" dirty="0" err="1" smtClean="0">
                <a:solidFill>
                  <a:schemeClr val="tx1"/>
                </a:solidFill>
                <a:effectLst/>
                <a:latin typeface="+mn-lt"/>
                <a:ea typeface="+mn-ea"/>
                <a:cs typeface="+mn-cs"/>
              </a:rPr>
              <a:t>quey</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FPR</a:t>
            </a:r>
            <a:r>
              <a:rPr lang="zh-CN" altLang="en-US" sz="1200" b="0" i="0" kern="1200" dirty="0" smtClean="0">
                <a:solidFill>
                  <a:schemeClr val="tx1"/>
                </a:solidFill>
                <a:effectLst/>
                <a:latin typeface="+mn-lt"/>
                <a:ea typeface="+mn-ea"/>
                <a:cs typeface="+mn-cs"/>
              </a:rPr>
              <a:t>就会减少一半。但是这个结构并不会对</a:t>
            </a:r>
            <a:r>
              <a:rPr lang="en-US" altLang="zh-CN" sz="1200" b="0" i="0" kern="1200" dirty="0" smtClean="0">
                <a:solidFill>
                  <a:schemeClr val="tx1"/>
                </a:solidFill>
                <a:effectLst/>
                <a:latin typeface="+mn-lt"/>
                <a:ea typeface="+mn-ea"/>
                <a:cs typeface="+mn-cs"/>
              </a:rPr>
              <a:t>Range query</a:t>
            </a:r>
            <a:r>
              <a:rPr lang="zh-CN" altLang="en-US" sz="1200" b="0" i="0" kern="1200" dirty="0" smtClean="0">
                <a:solidFill>
                  <a:schemeClr val="tx1"/>
                </a:solidFill>
                <a:effectLst/>
                <a:latin typeface="+mn-lt"/>
                <a:ea typeface="+mn-ea"/>
                <a:cs typeface="+mn-cs"/>
              </a:rPr>
              <a:t>有任何帮助，不能减少</a:t>
            </a:r>
            <a:r>
              <a:rPr lang="en-US" altLang="zh-CN" sz="1200" b="0" i="0" kern="1200" dirty="0" smtClean="0">
                <a:solidFill>
                  <a:schemeClr val="tx1"/>
                </a:solidFill>
                <a:effectLst/>
                <a:latin typeface="+mn-lt"/>
                <a:ea typeface="+mn-ea"/>
                <a:cs typeface="+mn-cs"/>
              </a:rPr>
              <a:t>range query</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FPR</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SuRF</a:t>
            </a:r>
            <a:r>
              <a:rPr lang="en-US" altLang="zh-CN" sz="1200" b="0" i="0" kern="1200" dirty="0" smtClean="0">
                <a:solidFill>
                  <a:schemeClr val="tx1"/>
                </a:solidFill>
                <a:effectLst/>
                <a:latin typeface="+mn-lt"/>
                <a:ea typeface="+mn-ea"/>
                <a:cs typeface="+mn-cs"/>
              </a:rPr>
              <a:t>-Real(</a:t>
            </a:r>
            <a:r>
              <a:rPr lang="en-US" altLang="zh-CN" sz="1200" b="0" i="0" kern="1200" dirty="0" err="1" smtClean="0">
                <a:solidFill>
                  <a:schemeClr val="tx1"/>
                </a:solidFill>
                <a:effectLst/>
                <a:latin typeface="+mn-lt"/>
                <a:ea typeface="+mn-ea"/>
                <a:cs typeface="+mn-cs"/>
              </a:rPr>
              <a:t>SuRF</a:t>
            </a:r>
            <a:r>
              <a:rPr lang="en-US" altLang="zh-CN" sz="1200" b="0" i="0" kern="1200" dirty="0" smtClean="0">
                <a:solidFill>
                  <a:schemeClr val="tx1"/>
                </a:solidFill>
                <a:effectLst/>
                <a:latin typeface="+mn-lt"/>
                <a:ea typeface="+mn-ea"/>
                <a:cs typeface="+mn-cs"/>
              </a:rPr>
              <a:t> with Real Key Suffixes)</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SuRF</a:t>
            </a:r>
            <a:r>
              <a:rPr lang="en-US" altLang="zh-CN" sz="1200" b="0" i="0" kern="1200" dirty="0" smtClean="0">
                <a:solidFill>
                  <a:schemeClr val="tx1"/>
                </a:solidFill>
                <a:effectLst/>
                <a:latin typeface="+mn-lt"/>
                <a:ea typeface="+mn-ea"/>
                <a:cs typeface="+mn-cs"/>
              </a:rPr>
              <a:t> with Hashed Key Suffixes</a:t>
            </a:r>
            <a:r>
              <a:rPr lang="zh-CN" altLang="en-US" sz="1200" b="0" i="0" kern="1200" dirty="0" smtClean="0">
                <a:solidFill>
                  <a:schemeClr val="tx1"/>
                </a:solidFill>
                <a:effectLst/>
                <a:latin typeface="+mn-lt"/>
                <a:ea typeface="+mn-ea"/>
                <a:cs typeface="+mn-cs"/>
              </a:rPr>
              <a:t>不同，</a:t>
            </a:r>
            <a:r>
              <a:rPr lang="en-US" altLang="zh-CN" sz="1200" b="0" i="0" kern="1200" dirty="0" err="1" smtClean="0">
                <a:solidFill>
                  <a:schemeClr val="tx1"/>
                </a:solidFill>
                <a:effectLst/>
                <a:latin typeface="+mn-lt"/>
                <a:ea typeface="+mn-ea"/>
                <a:cs typeface="+mn-cs"/>
              </a:rPr>
              <a:t>SuRF</a:t>
            </a:r>
            <a:r>
              <a:rPr lang="en-US" altLang="zh-CN" sz="1200" b="0" i="0" kern="1200" dirty="0" smtClean="0">
                <a:solidFill>
                  <a:schemeClr val="tx1"/>
                </a:solidFill>
                <a:effectLst/>
                <a:latin typeface="+mn-lt"/>
                <a:ea typeface="+mn-ea"/>
                <a:cs typeface="+mn-cs"/>
              </a:rPr>
              <a:t>-Real</a:t>
            </a:r>
            <a:r>
              <a:rPr lang="zh-CN" altLang="en-US" sz="1200" b="0" i="0" kern="1200" dirty="0" smtClean="0">
                <a:solidFill>
                  <a:schemeClr val="tx1"/>
                </a:solidFill>
                <a:effectLst/>
                <a:latin typeface="+mn-lt"/>
                <a:ea typeface="+mn-ea"/>
                <a:cs typeface="+mn-cs"/>
              </a:rPr>
              <a:t>将存储的</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值的</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bit</a:t>
            </a:r>
            <a:r>
              <a:rPr lang="zh-CN" altLang="en-US" sz="1200" b="0" i="0" kern="1200" dirty="0" smtClean="0">
                <a:solidFill>
                  <a:schemeClr val="tx1"/>
                </a:solidFill>
                <a:effectLst/>
                <a:latin typeface="+mn-lt"/>
                <a:ea typeface="+mn-ea"/>
                <a:cs typeface="+mn-cs"/>
              </a:rPr>
              <a:t>换成了真实</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（即</a:t>
            </a:r>
            <a:r>
              <a:rPr lang="en-US" altLang="zh-CN"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中存放着</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），例如上图的右部分表示添加了</a:t>
            </a:r>
            <a:r>
              <a:rPr lang="en-US" altLang="zh-CN" sz="1200" b="0" i="0" kern="1200" dirty="0" smtClean="0">
                <a:solidFill>
                  <a:schemeClr val="tx1"/>
                </a:solidFill>
                <a:effectLst/>
                <a:latin typeface="+mn-lt"/>
                <a:ea typeface="+mn-ea"/>
                <a:cs typeface="+mn-cs"/>
              </a:rPr>
              <a:t>8bit</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suffixes(I,O,P)</a:t>
            </a:r>
            <a:r>
              <a:rPr lang="zh-CN" altLang="en-US" sz="1200" b="0" i="0" kern="1200" dirty="0" smtClean="0">
                <a:solidFill>
                  <a:schemeClr val="tx1"/>
                </a:solidFill>
                <a:effectLst/>
                <a:latin typeface="+mn-lt"/>
                <a:ea typeface="+mn-ea"/>
                <a:cs typeface="+mn-cs"/>
              </a:rPr>
              <a:t>，这样虽然同时增强了</a:t>
            </a:r>
            <a:r>
              <a:rPr lang="en-US" altLang="zh-CN" sz="1200" b="0" i="0" kern="1200" dirty="0" smtClean="0">
                <a:solidFill>
                  <a:schemeClr val="tx1"/>
                </a:solidFill>
                <a:effectLst/>
                <a:latin typeface="+mn-lt"/>
                <a:ea typeface="+mn-ea"/>
                <a:cs typeface="+mn-cs"/>
              </a:rPr>
              <a:t>Point query</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Range query</a:t>
            </a:r>
            <a:r>
              <a:rPr lang="zh-CN" altLang="en-US" sz="1200" b="0" i="0" kern="1200" dirty="0" smtClean="0">
                <a:solidFill>
                  <a:schemeClr val="tx1"/>
                </a:solidFill>
                <a:effectLst/>
                <a:latin typeface="+mn-lt"/>
                <a:ea typeface="+mn-ea"/>
                <a:cs typeface="+mn-cs"/>
              </a:rPr>
              <a:t>，但是关键字的区分度还是不高，在</a:t>
            </a:r>
            <a:r>
              <a:rPr lang="en-US" altLang="zh-CN" sz="1200" b="0" i="0" kern="1200" dirty="0" smtClean="0">
                <a:solidFill>
                  <a:schemeClr val="tx1"/>
                </a:solidFill>
                <a:effectLst/>
                <a:latin typeface="+mn-lt"/>
                <a:ea typeface="+mn-ea"/>
                <a:cs typeface="+mn-cs"/>
              </a:rPr>
              <a:t>point</a:t>
            </a:r>
            <a:r>
              <a:rPr lang="zh-CN" altLang="en-US" sz="1200" b="0" i="0" kern="1200" dirty="0" smtClean="0">
                <a:solidFill>
                  <a:schemeClr val="tx1"/>
                </a:solidFill>
                <a:effectLst/>
                <a:latin typeface="+mn-lt"/>
                <a:ea typeface="+mn-ea"/>
                <a:cs typeface="+mn-cs"/>
              </a:rPr>
              <a:t>查询下</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它的</a:t>
            </a:r>
            <a:r>
              <a:rPr lang="en-US" altLang="zh-CN" sz="1200" b="0" i="0" kern="1200" dirty="0" smtClean="0">
                <a:solidFill>
                  <a:schemeClr val="tx1"/>
                </a:solidFill>
                <a:effectLst/>
                <a:latin typeface="+mn-lt"/>
                <a:ea typeface="+mn-ea"/>
                <a:cs typeface="+mn-cs"/>
              </a:rPr>
              <a:t>FPR</a:t>
            </a:r>
            <a:r>
              <a:rPr lang="zh-CN" altLang="en-US" sz="1200" b="0" i="0" kern="1200" dirty="0" smtClean="0">
                <a:solidFill>
                  <a:schemeClr val="tx1"/>
                </a:solidFill>
                <a:effectLst/>
                <a:latin typeface="+mn-lt"/>
                <a:ea typeface="+mn-ea"/>
                <a:cs typeface="+mn-cs"/>
              </a:rPr>
              <a:t>比</a:t>
            </a:r>
            <a:r>
              <a:rPr lang="en-US" altLang="zh-CN" sz="1200" b="0" i="0" kern="1200" dirty="0" err="1" smtClean="0">
                <a:solidFill>
                  <a:schemeClr val="tx1"/>
                </a:solidFill>
                <a:effectLst/>
                <a:latin typeface="+mn-lt"/>
                <a:ea typeface="+mn-ea"/>
                <a:cs typeface="+mn-cs"/>
              </a:rPr>
              <a:t>SuRF</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要高。</a:t>
            </a:r>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21</a:t>
            </a:fld>
            <a:endParaRPr lang="zh-CN" altLang="en-US"/>
          </a:p>
        </p:txBody>
      </p:sp>
    </p:spTree>
    <p:extLst>
      <p:ext uri="{BB962C8B-B14F-4D97-AF65-F5344CB8AC3E}">
        <p14:creationId xmlns:p14="http://schemas.microsoft.com/office/powerpoint/2010/main" val="3199528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SuRF</a:t>
            </a:r>
            <a:r>
              <a:rPr lang="en-US" altLang="zh-CN" sz="1200" b="0" i="0" kern="1200" dirty="0" smtClean="0">
                <a:solidFill>
                  <a:schemeClr val="tx1"/>
                </a:solidFill>
                <a:effectLst/>
                <a:latin typeface="+mn-lt"/>
                <a:ea typeface="+mn-ea"/>
                <a:cs typeface="+mn-cs"/>
              </a:rPr>
              <a:t>-Mixed(</a:t>
            </a:r>
            <a:r>
              <a:rPr lang="en-US" altLang="zh-CN" sz="1200" b="0" i="0" kern="1200" dirty="0" err="1" smtClean="0">
                <a:solidFill>
                  <a:schemeClr val="tx1"/>
                </a:solidFill>
                <a:effectLst/>
                <a:latin typeface="+mn-lt"/>
                <a:ea typeface="+mn-ea"/>
                <a:cs typeface="+mn-cs"/>
              </a:rPr>
              <a:t>SuRF</a:t>
            </a:r>
            <a:r>
              <a:rPr lang="en-US" altLang="zh-CN" sz="1200" b="0" i="0" kern="1200" dirty="0" smtClean="0">
                <a:solidFill>
                  <a:schemeClr val="tx1"/>
                </a:solidFill>
                <a:effectLst/>
                <a:latin typeface="+mn-lt"/>
                <a:ea typeface="+mn-ea"/>
                <a:cs typeface="+mn-cs"/>
              </a:rPr>
              <a:t> with Mixed Key Suffixes)</a:t>
            </a:r>
            <a:r>
              <a:rPr lang="zh-CN" altLang="en-US" sz="1200" b="0" i="0" kern="1200" dirty="0" smtClean="0">
                <a:solidFill>
                  <a:schemeClr val="tx1"/>
                </a:solidFill>
                <a:effectLst/>
                <a:latin typeface="+mn-lt"/>
                <a:ea typeface="+mn-ea"/>
                <a:cs typeface="+mn-cs"/>
              </a:rPr>
              <a:t>：为了同时享受</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Real</a:t>
            </a:r>
            <a:r>
              <a:rPr lang="zh-CN" altLang="en-US" sz="1200" b="0" i="0" kern="1200" dirty="0" smtClean="0">
                <a:solidFill>
                  <a:schemeClr val="tx1"/>
                </a:solidFill>
                <a:effectLst/>
                <a:latin typeface="+mn-lt"/>
                <a:ea typeface="+mn-ea"/>
                <a:cs typeface="+mn-cs"/>
              </a:rPr>
              <a:t>两种方式的优点</a:t>
            </a:r>
            <a:r>
              <a:rPr lang="en-US" altLang="zh-CN" sz="1200" b="0" i="0" kern="1200" dirty="0" smtClean="0">
                <a:solidFill>
                  <a:schemeClr val="tx1"/>
                </a:solidFill>
                <a:effectLst/>
                <a:latin typeface="+mn-lt"/>
                <a:ea typeface="+mn-ea"/>
                <a:cs typeface="+mn-cs"/>
              </a:rPr>
              <a:t>, Mixed</a:t>
            </a:r>
            <a:r>
              <a:rPr lang="zh-CN" altLang="en-US" sz="1200" b="0" i="0" kern="1200" dirty="0" smtClean="0">
                <a:solidFill>
                  <a:schemeClr val="tx1"/>
                </a:solidFill>
                <a:effectLst/>
                <a:latin typeface="+mn-lt"/>
                <a:ea typeface="+mn-ea"/>
                <a:cs typeface="+mn-cs"/>
              </a:rPr>
              <a:t>模式就是将两种方式混合使用，存储的</a:t>
            </a:r>
            <a:r>
              <a:rPr lang="en-US" altLang="zh-CN"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中有一部分是</a:t>
            </a:r>
            <a:r>
              <a:rPr lang="en-US" altLang="zh-CN" sz="1200" b="0" i="0" kern="1200" dirty="0" smtClean="0">
                <a:solidFill>
                  <a:schemeClr val="tx1"/>
                </a:solidFill>
                <a:effectLst/>
                <a:latin typeface="+mn-lt"/>
                <a:ea typeface="+mn-ea"/>
                <a:cs typeface="+mn-cs"/>
              </a:rPr>
              <a:t>real key</a:t>
            </a:r>
            <a:r>
              <a:rPr lang="zh-CN" altLang="en-US" sz="1200" b="0" i="0" kern="1200" dirty="0" smtClean="0">
                <a:solidFill>
                  <a:schemeClr val="tx1"/>
                </a:solidFill>
                <a:effectLst/>
                <a:latin typeface="+mn-lt"/>
                <a:ea typeface="+mn-ea"/>
                <a:cs typeface="+mn-cs"/>
              </a:rPr>
              <a:t>，另一部分是</a:t>
            </a:r>
            <a:r>
              <a:rPr lang="en-US" altLang="zh-CN" sz="1200" b="0" i="0" kern="1200" dirty="0" smtClean="0">
                <a:solidFill>
                  <a:schemeClr val="tx1"/>
                </a:solidFill>
                <a:effectLst/>
                <a:latin typeface="+mn-lt"/>
                <a:ea typeface="+mn-ea"/>
                <a:cs typeface="+mn-cs"/>
              </a:rPr>
              <a:t>hashed key</a:t>
            </a:r>
            <a:r>
              <a:rPr lang="zh-CN" altLang="en-US" sz="1200" b="0" i="0" kern="1200" dirty="0" smtClean="0">
                <a:solidFill>
                  <a:schemeClr val="tx1"/>
                </a:solidFill>
                <a:effectLst/>
                <a:latin typeface="+mn-lt"/>
                <a:ea typeface="+mn-ea"/>
                <a:cs typeface="+mn-cs"/>
              </a:rPr>
              <a:t>，混合的比例可以根据数据分布进行调节来获得最好的效果。如下图是一个案例：</a:t>
            </a:r>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22</a:t>
            </a:fld>
            <a:endParaRPr lang="zh-CN" altLang="en-US"/>
          </a:p>
        </p:txBody>
      </p:sp>
    </p:spTree>
    <p:extLst>
      <p:ext uri="{BB962C8B-B14F-4D97-AF65-F5344CB8AC3E}">
        <p14:creationId xmlns:p14="http://schemas.microsoft.com/office/powerpoint/2010/main" val="3385114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SuRF</a:t>
            </a:r>
            <a:r>
              <a:rPr lang="zh-CN" altLang="en-US" sz="1200" b="0" i="0" kern="1200" dirty="0" smtClean="0">
                <a:solidFill>
                  <a:schemeClr val="tx1"/>
                </a:solidFill>
                <a:effectLst/>
                <a:latin typeface="+mn-lt"/>
                <a:ea typeface="+mn-ea"/>
                <a:cs typeface="+mn-cs"/>
              </a:rPr>
              <a:t>是基于</a:t>
            </a:r>
            <a:r>
              <a:rPr lang="en-US" altLang="zh-CN" sz="1200" b="0" i="0" kern="1200" dirty="0" smtClean="0">
                <a:solidFill>
                  <a:schemeClr val="tx1"/>
                </a:solidFill>
                <a:effectLst/>
                <a:latin typeface="+mn-lt"/>
                <a:ea typeface="+mn-ea"/>
                <a:cs typeface="+mn-cs"/>
              </a:rPr>
              <a:t>FST(Fast Succinct Tries)</a:t>
            </a:r>
            <a:r>
              <a:rPr lang="zh-CN" altLang="en-US" sz="1200" b="0" i="0" kern="1200" dirty="0" smtClean="0">
                <a:solidFill>
                  <a:schemeClr val="tx1"/>
                </a:solidFill>
                <a:effectLst/>
                <a:latin typeface="+mn-lt"/>
                <a:ea typeface="+mn-ea"/>
                <a:cs typeface="+mn-cs"/>
              </a:rPr>
              <a:t>的，这是一种同时支持点查询和范围查询，且具有高效的空间利用率的静态字典树。</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LOUDS-Dense</a:t>
            </a:r>
            <a:r>
              <a:rPr lang="zh-CN" altLang="en-US" sz="1200" b="1" i="0" kern="1200" dirty="0" smtClean="0">
                <a:solidFill>
                  <a:schemeClr val="tx1"/>
                </a:solidFill>
                <a:effectLst/>
                <a:latin typeface="+mn-lt"/>
                <a:ea typeface="+mn-ea"/>
                <a:cs typeface="+mn-cs"/>
              </a:rPr>
              <a:t>，用空间换性能一次性查找到所有孩子节点</a:t>
            </a:r>
            <a:endParaRPr lang="en-US" altLang="zh-CN" sz="1200" b="1"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LOUDS-Dense</a:t>
            </a:r>
            <a:r>
              <a:rPr lang="zh-CN" altLang="en-US" sz="1200" b="0" i="0" kern="1200" dirty="0" smtClean="0">
                <a:solidFill>
                  <a:schemeClr val="tx1"/>
                </a:solidFill>
                <a:effectLst/>
                <a:latin typeface="+mn-lt"/>
                <a:ea typeface="+mn-ea"/>
                <a:cs typeface="+mn-cs"/>
              </a:rPr>
              <a:t>中的每个节点包含了</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256</a:t>
            </a:r>
            <a:r>
              <a:rPr lang="zh-CN" altLang="en-US" sz="1200" b="0" i="0" kern="1200" dirty="0" smtClean="0">
                <a:solidFill>
                  <a:schemeClr val="tx1"/>
                </a:solidFill>
                <a:effectLst/>
                <a:latin typeface="+mn-lt"/>
                <a:ea typeface="+mn-ea"/>
                <a:cs typeface="+mn-cs"/>
              </a:rPr>
              <a:t>位的</a:t>
            </a:r>
            <a:r>
              <a:rPr lang="en-US" altLang="zh-CN" sz="1200" b="0" i="0" kern="1200" dirty="0" smtClean="0">
                <a:solidFill>
                  <a:schemeClr val="tx1"/>
                </a:solidFill>
                <a:effectLst/>
                <a:latin typeface="+mn-lt"/>
                <a:ea typeface="+mn-ea"/>
                <a:cs typeface="+mn-cs"/>
              </a:rPr>
              <a:t>bitmap</a:t>
            </a:r>
            <a:r>
              <a:rPr lang="zh-CN" altLang="en-US" sz="1200" b="0" i="0" kern="1200" dirty="0" smtClean="0">
                <a:solidFill>
                  <a:schemeClr val="tx1"/>
                </a:solidFill>
                <a:effectLst/>
                <a:latin typeface="+mn-lt"/>
                <a:ea typeface="+mn-ea"/>
                <a:cs typeface="+mn-cs"/>
              </a:rPr>
              <a:t>和一个字节序列，他们的含义如下：</a:t>
            </a:r>
          </a:p>
          <a:p>
            <a:r>
              <a:rPr lang="en-US" altLang="zh-CN" sz="1200" b="0" i="0" kern="1200" dirty="0" smtClean="0">
                <a:solidFill>
                  <a:schemeClr val="tx1"/>
                </a:solidFill>
                <a:effectLst/>
                <a:latin typeface="+mn-lt"/>
                <a:ea typeface="+mn-ea"/>
                <a:cs typeface="+mn-cs"/>
              </a:rPr>
              <a:t>D-Labels</a:t>
            </a:r>
            <a:r>
              <a:rPr lang="zh-CN" altLang="en-US" sz="1200" b="0" i="0" kern="1200" dirty="0" smtClean="0">
                <a:solidFill>
                  <a:schemeClr val="tx1"/>
                </a:solidFill>
                <a:effectLst/>
                <a:latin typeface="+mn-lt"/>
                <a:ea typeface="+mn-ea"/>
                <a:cs typeface="+mn-cs"/>
              </a:rPr>
              <a:t>：标记该节点的分支表示的字符。如果一个节点的分支表示的字符在</a:t>
            </a:r>
            <a:r>
              <a:rPr lang="en-US" altLang="zh-CN" sz="1200" b="0" i="0" kern="1200" dirty="0" smtClean="0">
                <a:solidFill>
                  <a:schemeClr val="tx1"/>
                </a:solidFill>
                <a:effectLst/>
                <a:latin typeface="+mn-lt"/>
                <a:ea typeface="+mn-ea"/>
                <a:cs typeface="+mn-cs"/>
              </a:rPr>
              <a:t>bitmap</a:t>
            </a:r>
            <a:r>
              <a:rPr lang="zh-CN" altLang="en-US" sz="1200" b="0" i="0" kern="1200" dirty="0" smtClean="0">
                <a:solidFill>
                  <a:schemeClr val="tx1"/>
                </a:solidFill>
                <a:effectLst/>
                <a:latin typeface="+mn-lt"/>
                <a:ea typeface="+mn-ea"/>
                <a:cs typeface="+mn-cs"/>
              </a:rPr>
              <a:t>中的相应位是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，该位的下标为这个字符的</a:t>
            </a:r>
            <a:r>
              <a:rPr lang="en-US" altLang="zh-CN" sz="1200" b="0" i="0" kern="1200" dirty="0" smtClean="0">
                <a:solidFill>
                  <a:schemeClr val="tx1"/>
                </a:solidFill>
                <a:effectLst/>
                <a:latin typeface="+mn-lt"/>
                <a:ea typeface="+mn-ea"/>
                <a:cs typeface="+mn-cs"/>
              </a:rPr>
              <a:t>ASCII</a:t>
            </a:r>
            <a:r>
              <a:rPr lang="zh-CN" altLang="en-US" sz="1200" b="0" i="0" kern="1200" dirty="0" smtClean="0">
                <a:solidFill>
                  <a:schemeClr val="tx1"/>
                </a:solidFill>
                <a:effectLst/>
                <a:latin typeface="+mn-lt"/>
                <a:ea typeface="+mn-ea"/>
                <a:cs typeface="+mn-cs"/>
              </a:rPr>
              <a:t>码值。</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是一个特殊字符，表示到该节点某个分支位置的前缀也是一个合法的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D-</a:t>
            </a:r>
            <a:r>
              <a:rPr lang="en-US" altLang="zh-CN" sz="1200" b="0" i="0" kern="1200" dirty="0" err="1" smtClean="0">
                <a:solidFill>
                  <a:schemeClr val="tx1"/>
                </a:solidFill>
                <a:effectLst/>
                <a:latin typeface="+mn-lt"/>
                <a:ea typeface="+mn-ea"/>
                <a:cs typeface="+mn-cs"/>
              </a:rPr>
              <a:t>HasChild</a:t>
            </a:r>
            <a:r>
              <a:rPr lang="zh-CN" altLang="en-US" sz="1200" b="0" i="0" kern="1200" dirty="0" smtClean="0">
                <a:solidFill>
                  <a:schemeClr val="tx1"/>
                </a:solidFill>
                <a:effectLst/>
                <a:latin typeface="+mn-lt"/>
                <a:ea typeface="+mn-ea"/>
                <a:cs typeface="+mn-cs"/>
              </a:rPr>
              <a:t>：标记该节点的每个分支是否还有子节点。</a:t>
            </a:r>
          </a:p>
          <a:p>
            <a:r>
              <a:rPr lang="en-US" altLang="zh-CN" sz="1200" b="0" i="0" kern="1200" dirty="0" smtClean="0">
                <a:solidFill>
                  <a:schemeClr val="tx1"/>
                </a:solidFill>
                <a:effectLst/>
                <a:latin typeface="+mn-lt"/>
                <a:ea typeface="+mn-ea"/>
                <a:cs typeface="+mn-cs"/>
              </a:rPr>
              <a:t>D-</a:t>
            </a:r>
            <a:r>
              <a:rPr lang="en-US" altLang="zh-CN" sz="1200" b="0" i="0" kern="1200" dirty="0" err="1" smtClean="0">
                <a:solidFill>
                  <a:schemeClr val="tx1"/>
                </a:solidFill>
                <a:effectLst/>
                <a:latin typeface="+mn-lt"/>
                <a:ea typeface="+mn-ea"/>
                <a:cs typeface="+mn-cs"/>
              </a:rPr>
              <a:t>IsPrefixKey</a:t>
            </a:r>
            <a:r>
              <a:rPr lang="zh-CN" altLang="en-US" sz="1200" b="0" i="0" kern="1200" dirty="0" smtClean="0">
                <a:solidFill>
                  <a:schemeClr val="tx1"/>
                </a:solidFill>
                <a:effectLst/>
                <a:latin typeface="+mn-lt"/>
                <a:ea typeface="+mn-ea"/>
                <a:cs typeface="+mn-cs"/>
              </a:rPr>
              <a:t>：标记到该节点某个分支为止的前缀是否也是一个合法的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D-Values</a:t>
            </a:r>
            <a:r>
              <a:rPr lang="zh-CN" altLang="en-US" sz="1200" b="0" i="0" kern="1200" dirty="0" smtClean="0">
                <a:solidFill>
                  <a:schemeClr val="tx1"/>
                </a:solidFill>
                <a:effectLst/>
                <a:latin typeface="+mn-lt"/>
                <a:ea typeface="+mn-ea"/>
                <a:cs typeface="+mn-cs"/>
              </a:rPr>
              <a:t>：是按序排列的一些与每个</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对应的定长的值。存储的是固定大小的 </a:t>
            </a:r>
            <a:r>
              <a:rPr lang="en-US" altLang="zh-CN" sz="1200" b="0" i="0" kern="1200" dirty="0" smtClean="0">
                <a:solidFill>
                  <a:schemeClr val="tx1"/>
                </a:solidFill>
                <a:effectLst/>
                <a:latin typeface="+mn-lt"/>
                <a:ea typeface="+mn-ea"/>
                <a:cs typeface="+mn-cs"/>
              </a:rPr>
              <a:t>value</a:t>
            </a:r>
            <a:r>
              <a:rPr lang="zh-CN" altLang="en-US" sz="1200" b="0" i="0" kern="1200" dirty="0" smtClean="0">
                <a:solidFill>
                  <a:schemeClr val="tx1"/>
                </a:solidFill>
                <a:effectLst/>
                <a:latin typeface="+mn-lt"/>
                <a:ea typeface="+mn-ea"/>
                <a:cs typeface="+mn-cs"/>
              </a:rPr>
              <a:t>，在本文中，表示的是指向之前说过三种后缀（</a:t>
            </a:r>
            <a:r>
              <a:rPr lang="en-US" altLang="zh-CN" sz="1200" b="0" i="0" kern="1200" dirty="0" smtClean="0">
                <a:solidFill>
                  <a:schemeClr val="tx1"/>
                </a:solidFill>
                <a:effectLst/>
                <a:latin typeface="+mn-lt"/>
                <a:ea typeface="+mn-ea"/>
                <a:cs typeface="+mn-cs"/>
              </a:rPr>
              <a:t>hashed, Real, Mixed</a:t>
            </a:r>
            <a:r>
              <a:rPr lang="zh-CN" altLang="en-US" sz="1200" b="0" i="0" kern="1200" dirty="0" smtClean="0">
                <a:solidFill>
                  <a:schemeClr val="tx1"/>
                </a:solidFill>
                <a:effectLst/>
                <a:latin typeface="+mn-lt"/>
                <a:ea typeface="+mn-ea"/>
                <a:cs typeface="+mn-cs"/>
              </a:rPr>
              <a:t>）的指针。</a:t>
            </a:r>
          </a:p>
          <a:p>
            <a:r>
              <a:rPr lang="zh-CN" altLang="en-US" sz="1200" b="0" i="0" kern="1200" dirty="0" smtClean="0">
                <a:solidFill>
                  <a:schemeClr val="tx1"/>
                </a:solidFill>
                <a:effectLst/>
                <a:latin typeface="+mn-lt"/>
                <a:ea typeface="+mn-ea"/>
                <a:cs typeface="+mn-cs"/>
              </a:rPr>
              <a:t>第一个 </a:t>
            </a:r>
            <a:r>
              <a:rPr lang="en-US" altLang="zh-CN" sz="1200" b="0" i="0" kern="1200" dirty="0" smtClean="0">
                <a:solidFill>
                  <a:schemeClr val="tx1"/>
                </a:solidFill>
                <a:effectLst/>
                <a:latin typeface="+mn-lt"/>
                <a:ea typeface="+mn-ea"/>
                <a:cs typeface="+mn-cs"/>
              </a:rPr>
              <a:t>bitmap </a:t>
            </a:r>
            <a:r>
              <a:rPr lang="zh-CN" altLang="en-US" sz="1200" b="0" i="0" kern="1200" dirty="0" smtClean="0">
                <a:solidFill>
                  <a:schemeClr val="tx1"/>
                </a:solidFill>
                <a:effectLst/>
                <a:latin typeface="+mn-lt"/>
                <a:ea typeface="+mn-ea"/>
                <a:cs typeface="+mn-cs"/>
              </a:rPr>
              <a:t>叫做 </a:t>
            </a:r>
            <a:r>
              <a:rPr lang="en-US" altLang="zh-CN" sz="1200" b="0" i="0" kern="1200" dirty="0" smtClean="0">
                <a:solidFill>
                  <a:schemeClr val="tx1"/>
                </a:solidFill>
                <a:effectLst/>
                <a:latin typeface="+mn-lt"/>
                <a:ea typeface="+mn-ea"/>
                <a:cs typeface="+mn-cs"/>
              </a:rPr>
              <a:t>D-labels</a:t>
            </a:r>
            <a:r>
              <a:rPr lang="zh-CN" altLang="en-US" sz="1200" b="0" i="0" kern="1200" dirty="0" smtClean="0">
                <a:solidFill>
                  <a:schemeClr val="tx1"/>
                </a:solidFill>
                <a:effectLst/>
                <a:latin typeface="+mn-lt"/>
                <a:ea typeface="+mn-ea"/>
                <a:cs typeface="+mn-cs"/>
              </a:rPr>
              <a:t>，如果表示这个 </a:t>
            </a:r>
            <a:r>
              <a:rPr lang="en-US" altLang="zh-CN" sz="1200" b="0" i="0" kern="1200" dirty="0" smtClean="0">
                <a:solidFill>
                  <a:schemeClr val="tx1"/>
                </a:solidFill>
                <a:effectLst/>
                <a:latin typeface="+mn-lt"/>
                <a:ea typeface="+mn-ea"/>
                <a:cs typeface="+mn-cs"/>
              </a:rPr>
              <a:t>node </a:t>
            </a:r>
            <a:r>
              <a:rPr lang="zh-CN" altLang="en-US" sz="1200" b="0" i="0" kern="1200" dirty="0" smtClean="0">
                <a:solidFill>
                  <a:schemeClr val="tx1"/>
                </a:solidFill>
                <a:effectLst/>
                <a:latin typeface="+mn-lt"/>
                <a:ea typeface="+mn-ea"/>
                <a:cs typeface="+mn-cs"/>
              </a:rPr>
              <a:t>是否有 </a:t>
            </a:r>
            <a:r>
              <a:rPr lang="en-US" altLang="zh-CN" sz="1200" b="0" i="0" kern="1200" dirty="0" smtClean="0">
                <a:solidFill>
                  <a:schemeClr val="tx1"/>
                </a:solidFill>
                <a:effectLst/>
                <a:latin typeface="+mn-lt"/>
                <a:ea typeface="+mn-ea"/>
                <a:cs typeface="+mn-cs"/>
              </a:rPr>
              <a:t>label </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，如果有，那么第 </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bit </a:t>
            </a:r>
            <a:r>
              <a:rPr lang="zh-CN" altLang="en-US" sz="1200" b="0" i="0" kern="1200" dirty="0" smtClean="0">
                <a:solidFill>
                  <a:schemeClr val="tx1"/>
                </a:solidFill>
                <a:effectLst/>
                <a:latin typeface="+mn-lt"/>
                <a:ea typeface="+mn-ea"/>
                <a:cs typeface="+mn-cs"/>
              </a:rPr>
              <a:t>位就是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。譬如上面的例子，</a:t>
            </a:r>
            <a:r>
              <a:rPr lang="en-US" altLang="zh-CN" sz="1200" b="0" i="0" kern="1200" dirty="0" smtClean="0">
                <a:solidFill>
                  <a:schemeClr val="tx1"/>
                </a:solidFill>
                <a:effectLst/>
                <a:latin typeface="+mn-lt"/>
                <a:ea typeface="+mn-ea"/>
                <a:cs typeface="+mn-cs"/>
              </a:rPr>
              <a:t>Dense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label </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level 1 </a:t>
            </a:r>
            <a:r>
              <a:rPr lang="zh-CN" altLang="en-US" sz="1200" b="0" i="0" kern="1200" dirty="0" smtClean="0">
                <a:solidFill>
                  <a:schemeClr val="tx1"/>
                </a:solidFill>
                <a:effectLst/>
                <a:latin typeface="+mn-lt"/>
                <a:ea typeface="+mn-ea"/>
                <a:cs typeface="+mn-cs"/>
              </a:rPr>
              <a:t>有 </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，那么在第 </a:t>
            </a:r>
            <a:r>
              <a:rPr lang="en-US" altLang="zh-CN" sz="1200" b="0" i="0" kern="1200" dirty="0" smtClean="0">
                <a:solidFill>
                  <a:schemeClr val="tx1"/>
                </a:solidFill>
                <a:effectLst/>
                <a:latin typeface="+mn-lt"/>
                <a:ea typeface="+mn-ea"/>
                <a:cs typeface="+mn-cs"/>
              </a:rPr>
              <a:t>102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115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 和 </a:t>
            </a:r>
            <a:r>
              <a:rPr lang="en-US" altLang="zh-CN" sz="1200" b="0" i="0" kern="1200" dirty="0" smtClean="0">
                <a:solidFill>
                  <a:schemeClr val="tx1"/>
                </a:solidFill>
                <a:effectLst/>
                <a:latin typeface="+mn-lt"/>
                <a:ea typeface="+mn-ea"/>
                <a:cs typeface="+mn-cs"/>
              </a:rPr>
              <a:t>116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bit </a:t>
            </a:r>
            <a:r>
              <a:rPr lang="zh-CN" altLang="en-US" sz="1200" b="0" i="0" kern="1200" dirty="0" smtClean="0">
                <a:solidFill>
                  <a:schemeClr val="tx1"/>
                </a:solidFill>
                <a:effectLst/>
                <a:latin typeface="+mn-lt"/>
                <a:ea typeface="+mn-ea"/>
                <a:cs typeface="+mn-cs"/>
              </a:rPr>
              <a:t>位就会设置为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。大家其实可以看到，具体哪一个 </a:t>
            </a:r>
            <a:r>
              <a:rPr lang="en-US" altLang="zh-CN" sz="1200" b="0" i="0" kern="1200" dirty="0" smtClean="0">
                <a:solidFill>
                  <a:schemeClr val="tx1"/>
                </a:solidFill>
                <a:effectLst/>
                <a:latin typeface="+mn-lt"/>
                <a:ea typeface="+mn-ea"/>
                <a:cs typeface="+mn-cs"/>
              </a:rPr>
              <a:t>bit </a:t>
            </a:r>
            <a:r>
              <a:rPr lang="zh-CN" altLang="en-US" sz="1200" b="0" i="0" kern="1200" dirty="0" smtClean="0">
                <a:solidFill>
                  <a:schemeClr val="tx1"/>
                </a:solidFill>
                <a:effectLst/>
                <a:latin typeface="+mn-lt"/>
                <a:ea typeface="+mn-ea"/>
                <a:cs typeface="+mn-cs"/>
              </a:rPr>
              <a:t>位，就是 </a:t>
            </a:r>
            <a:r>
              <a:rPr lang="en-US" altLang="zh-CN" sz="1200" b="0" i="0" kern="1200" dirty="0" smtClean="0">
                <a:solidFill>
                  <a:schemeClr val="tx1"/>
                </a:solidFill>
                <a:effectLst/>
                <a:latin typeface="+mn-lt"/>
                <a:ea typeface="+mn-ea"/>
                <a:cs typeface="+mn-cs"/>
              </a:rPr>
              <a:t>ASCII </a:t>
            </a:r>
            <a:r>
              <a:rPr lang="zh-CN" altLang="en-US" sz="1200" b="0" i="0" kern="1200" dirty="0" smtClean="0">
                <a:solidFill>
                  <a:schemeClr val="tx1"/>
                </a:solidFill>
                <a:effectLst/>
                <a:latin typeface="+mn-lt"/>
                <a:ea typeface="+mn-ea"/>
                <a:cs typeface="+mn-cs"/>
              </a:rPr>
              <a:t>码的值。</a:t>
            </a:r>
          </a:p>
          <a:p>
            <a:r>
              <a:rPr lang="zh-CN" altLang="en-US" sz="1200" b="0" i="0" kern="1200" dirty="0" smtClean="0">
                <a:solidFill>
                  <a:schemeClr val="tx1"/>
                </a:solidFill>
                <a:effectLst/>
                <a:latin typeface="+mn-lt"/>
                <a:ea typeface="+mn-ea"/>
                <a:cs typeface="+mn-cs"/>
              </a:rPr>
              <a:t>第二个 </a:t>
            </a:r>
            <a:r>
              <a:rPr lang="en-US" altLang="zh-CN" sz="1200" b="0" i="0" kern="1200" dirty="0" smtClean="0">
                <a:solidFill>
                  <a:schemeClr val="tx1"/>
                </a:solidFill>
                <a:effectLst/>
                <a:latin typeface="+mn-lt"/>
                <a:ea typeface="+mn-ea"/>
                <a:cs typeface="+mn-cs"/>
              </a:rPr>
              <a:t>bitmap </a:t>
            </a:r>
            <a:r>
              <a:rPr lang="zh-CN" altLang="en-US" sz="1200" b="0" i="0" kern="1200" dirty="0" smtClean="0">
                <a:solidFill>
                  <a:schemeClr val="tx1"/>
                </a:solidFill>
                <a:effectLst/>
                <a:latin typeface="+mn-lt"/>
                <a:ea typeface="+mn-ea"/>
                <a:cs typeface="+mn-cs"/>
              </a:rPr>
              <a:t>是 </a:t>
            </a:r>
            <a:r>
              <a:rPr lang="en-US" altLang="zh-CN" sz="1200" b="0" i="0" kern="1200" dirty="0" smtClean="0">
                <a:solidFill>
                  <a:schemeClr val="tx1"/>
                </a:solidFill>
                <a:effectLst/>
                <a:latin typeface="+mn-lt"/>
                <a:ea typeface="+mn-ea"/>
                <a:cs typeface="+mn-cs"/>
              </a:rPr>
              <a:t>D-</a:t>
            </a:r>
            <a:r>
              <a:rPr lang="en-US" altLang="zh-CN" sz="1200" b="0" i="0" kern="1200" dirty="0" err="1" smtClean="0">
                <a:solidFill>
                  <a:schemeClr val="tx1"/>
                </a:solidFill>
                <a:effectLst/>
                <a:latin typeface="+mn-lt"/>
                <a:ea typeface="+mn-ea"/>
                <a:cs typeface="+mn-cs"/>
              </a:rPr>
              <a:t>HasChild</a:t>
            </a:r>
            <a:r>
              <a:rPr lang="zh-CN" altLang="en-US" sz="1200" b="0" i="0" kern="1200" dirty="0" smtClean="0">
                <a:solidFill>
                  <a:schemeClr val="tx1"/>
                </a:solidFill>
                <a:effectLst/>
                <a:latin typeface="+mn-lt"/>
                <a:ea typeface="+mn-ea"/>
                <a:cs typeface="+mn-cs"/>
              </a:rPr>
              <a:t>，如果一个 </a:t>
            </a:r>
            <a:r>
              <a:rPr lang="en-US" altLang="zh-CN" sz="1200" b="0" i="0" kern="1200" dirty="0" smtClean="0">
                <a:solidFill>
                  <a:schemeClr val="tx1"/>
                </a:solidFill>
                <a:effectLst/>
                <a:latin typeface="+mn-lt"/>
                <a:ea typeface="+mn-ea"/>
                <a:cs typeface="+mn-cs"/>
              </a:rPr>
              <a:t>node </a:t>
            </a:r>
            <a:r>
              <a:rPr lang="zh-CN" altLang="en-US" sz="1200" b="0" i="0" kern="1200" dirty="0" smtClean="0">
                <a:solidFill>
                  <a:schemeClr val="tx1"/>
                </a:solidFill>
                <a:effectLst/>
                <a:latin typeface="+mn-lt"/>
                <a:ea typeface="+mn-ea"/>
                <a:cs typeface="+mn-cs"/>
              </a:rPr>
              <a:t>下面还有子节点，那么就将该 </a:t>
            </a:r>
            <a:r>
              <a:rPr lang="en-US" altLang="zh-CN" sz="1200" b="0" i="0" kern="1200" dirty="0" smtClean="0">
                <a:solidFill>
                  <a:schemeClr val="tx1"/>
                </a:solidFill>
                <a:effectLst/>
                <a:latin typeface="+mn-lt"/>
                <a:ea typeface="+mn-ea"/>
                <a:cs typeface="+mn-cs"/>
              </a:rPr>
              <a:t>label </a:t>
            </a:r>
            <a:r>
              <a:rPr lang="zh-CN" altLang="en-US" sz="1200" b="0" i="0" kern="1200" dirty="0" smtClean="0">
                <a:solidFill>
                  <a:schemeClr val="tx1"/>
                </a:solidFill>
                <a:effectLst/>
                <a:latin typeface="+mn-lt"/>
                <a:ea typeface="+mn-ea"/>
                <a:cs typeface="+mn-cs"/>
              </a:rPr>
              <a:t>对应的 </a:t>
            </a:r>
            <a:r>
              <a:rPr lang="en-US" altLang="zh-CN" sz="1200" b="0" i="0" kern="1200" dirty="0" smtClean="0">
                <a:solidFill>
                  <a:schemeClr val="tx1"/>
                </a:solidFill>
                <a:effectLst/>
                <a:latin typeface="+mn-lt"/>
                <a:ea typeface="+mn-ea"/>
                <a:cs typeface="+mn-cs"/>
              </a:rPr>
              <a:t>bit </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D-</a:t>
            </a:r>
            <a:r>
              <a:rPr lang="en-US" altLang="zh-CN" sz="1200" b="0" i="0" kern="1200" dirty="0" err="1" smtClean="0">
                <a:solidFill>
                  <a:schemeClr val="tx1"/>
                </a:solidFill>
                <a:effectLst/>
                <a:latin typeface="+mn-lt"/>
                <a:ea typeface="+mn-ea"/>
                <a:cs typeface="+mn-cs"/>
              </a:rPr>
              <a:t>HasChild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里面设置为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。继续上面的例子，</a:t>
            </a:r>
            <a:r>
              <a:rPr lang="en-US" altLang="zh-CN" sz="1200" b="0" i="0" kern="1200" dirty="0" smtClean="0">
                <a:solidFill>
                  <a:schemeClr val="tx1"/>
                </a:solidFill>
                <a:effectLst/>
                <a:latin typeface="+mn-lt"/>
                <a:ea typeface="+mn-ea"/>
                <a:cs typeface="+mn-cs"/>
              </a:rPr>
              <a:t>f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t </a:t>
            </a:r>
            <a:r>
              <a:rPr lang="zh-CN" altLang="en-US" sz="1200" b="0" i="0" kern="1200" dirty="0" smtClean="0">
                <a:solidFill>
                  <a:schemeClr val="tx1"/>
                </a:solidFill>
                <a:effectLst/>
                <a:latin typeface="+mn-lt"/>
                <a:ea typeface="+mn-ea"/>
                <a:cs typeface="+mn-cs"/>
              </a:rPr>
              <a:t>都有子节点，而 </a:t>
            </a:r>
            <a:r>
              <a:rPr lang="en-US" altLang="zh-CN" sz="1200" b="0" i="0" kern="1200" dirty="0" smtClean="0">
                <a:solidFill>
                  <a:schemeClr val="tx1"/>
                </a:solidFill>
                <a:effectLst/>
                <a:latin typeface="+mn-lt"/>
                <a:ea typeface="+mn-ea"/>
                <a:cs typeface="+mn-cs"/>
              </a:rPr>
              <a:t>s </a:t>
            </a:r>
            <a:r>
              <a:rPr lang="zh-CN" altLang="en-US" sz="1200" b="0" i="0" kern="1200" dirty="0" smtClean="0">
                <a:solidFill>
                  <a:schemeClr val="tx1"/>
                </a:solidFill>
                <a:effectLst/>
                <a:latin typeface="+mn-lt"/>
                <a:ea typeface="+mn-ea"/>
                <a:cs typeface="+mn-cs"/>
              </a:rPr>
              <a:t>没有，所以 </a:t>
            </a:r>
            <a:r>
              <a:rPr lang="en-US" altLang="zh-CN" sz="1200" b="0" i="0" kern="1200" dirty="0" smtClean="0">
                <a:solidFill>
                  <a:schemeClr val="tx1"/>
                </a:solidFill>
                <a:effectLst/>
                <a:latin typeface="+mn-lt"/>
                <a:ea typeface="+mn-ea"/>
                <a:cs typeface="+mn-cs"/>
              </a:rPr>
              <a:t>102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116 bit </a:t>
            </a:r>
            <a:r>
              <a:rPr lang="zh-CN" altLang="en-US" sz="1200" b="0" i="0" kern="1200" dirty="0" smtClean="0">
                <a:solidFill>
                  <a:schemeClr val="tx1"/>
                </a:solidFill>
                <a:effectLst/>
                <a:latin typeface="+mn-lt"/>
                <a:ea typeface="+mn-ea"/>
                <a:cs typeface="+mn-cs"/>
              </a:rPr>
              <a:t>都会设置为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求根节点的中</a:t>
            </a:r>
            <a:r>
              <a:rPr lang="en-US" altLang="zh-CN" sz="1200" b="0" i="0" kern="1200" dirty="0" smtClean="0">
                <a:solidFill>
                  <a:schemeClr val="tx1"/>
                </a:solidFill>
                <a:effectLst/>
                <a:latin typeface="+mn-lt"/>
                <a:ea typeface="+mn-ea"/>
                <a:cs typeface="+mn-cs"/>
              </a:rPr>
              <a:t>D-Label</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的孩子节点（</a:t>
            </a:r>
            <a:r>
              <a:rPr lang="en-US" altLang="zh-CN" sz="1200" b="0" i="0" kern="1200" dirty="0" smtClean="0">
                <a:solidFill>
                  <a:schemeClr val="tx1"/>
                </a:solidFill>
                <a:effectLst/>
                <a:latin typeface="+mn-lt"/>
                <a:ea typeface="+mn-ea"/>
                <a:cs typeface="+mn-cs"/>
              </a:rPr>
              <a:t>D-</a:t>
            </a:r>
            <a:r>
              <a:rPr lang="en-US" altLang="zh-CN" sz="1200" b="0" i="0" kern="1200" dirty="0" err="1" smtClean="0">
                <a:solidFill>
                  <a:schemeClr val="tx1"/>
                </a:solidFill>
                <a:effectLst/>
                <a:latin typeface="+mn-lt"/>
                <a:ea typeface="+mn-ea"/>
                <a:cs typeface="+mn-cs"/>
              </a:rPr>
              <a:t>HasChild</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）分支，</a:t>
            </a:r>
            <a:r>
              <a:rPr lang="en-US" altLang="zh-CN" sz="1200" b="0" i="0" kern="1200" dirty="0" smtClean="0">
                <a:solidFill>
                  <a:schemeClr val="tx1"/>
                </a:solidFill>
                <a:effectLst/>
                <a:latin typeface="+mn-lt"/>
                <a:ea typeface="+mn-ea"/>
                <a:cs typeface="+mn-cs"/>
              </a:rPr>
              <a:t>Position(t) = 116</a:t>
            </a:r>
            <a:r>
              <a:rPr lang="zh-CN" altLang="en-US" sz="1200" b="0" i="0" kern="1200" dirty="0" smtClean="0">
                <a:solidFill>
                  <a:schemeClr val="tx1"/>
                </a:solidFill>
                <a:effectLst/>
                <a:latin typeface="+mn-lt"/>
                <a:ea typeface="+mn-ea"/>
                <a:cs typeface="+mn-cs"/>
              </a:rPr>
              <a:t>，则：</a:t>
            </a:r>
          </a:p>
          <a:p>
            <a:r>
              <a:rPr lang="en-US" altLang="zh-CN" sz="1200" b="0" i="0" kern="1200" dirty="0" smtClean="0">
                <a:solidFill>
                  <a:schemeClr val="tx1"/>
                </a:solidFill>
                <a:effectLst/>
                <a:latin typeface="+mn-lt"/>
                <a:ea typeface="+mn-ea"/>
                <a:cs typeface="+mn-cs"/>
              </a:rPr>
              <a:t>D-</a:t>
            </a:r>
            <a:r>
              <a:rPr lang="en-US" altLang="zh-CN" sz="1200" b="0" i="0" kern="1200" dirty="0" err="1" smtClean="0">
                <a:solidFill>
                  <a:schemeClr val="tx1"/>
                </a:solidFill>
                <a:effectLst/>
                <a:latin typeface="+mn-lt"/>
                <a:ea typeface="+mn-ea"/>
                <a:cs typeface="+mn-cs"/>
              </a:rPr>
              <a:t>ChildNodePos</a:t>
            </a:r>
            <a:r>
              <a:rPr lang="en-US" altLang="zh-CN" sz="1200" b="0" i="0" kern="1200" dirty="0" smtClean="0">
                <a:solidFill>
                  <a:schemeClr val="tx1"/>
                </a:solidFill>
                <a:effectLst/>
                <a:latin typeface="+mn-lt"/>
                <a:ea typeface="+mn-ea"/>
                <a:cs typeface="+mn-cs"/>
              </a:rPr>
              <a:t>(256)=256×rank1(D-</a:t>
            </a:r>
            <a:r>
              <a:rPr lang="en-US" altLang="zh-CN" sz="1200" b="0" i="0" kern="1200" dirty="0" err="1" smtClean="0">
                <a:solidFill>
                  <a:schemeClr val="tx1"/>
                </a:solidFill>
                <a:effectLst/>
                <a:latin typeface="+mn-lt"/>
                <a:ea typeface="+mn-ea"/>
                <a:cs typeface="+mn-cs"/>
              </a:rPr>
              <a:t>HasChild,pos</a:t>
            </a:r>
            <a:r>
              <a:rPr lang="en-US" altLang="zh-CN" sz="1200" b="0" i="0" kern="1200" dirty="0" smtClean="0">
                <a:solidFill>
                  <a:schemeClr val="tx1"/>
                </a:solidFill>
                <a:effectLst/>
                <a:latin typeface="+mn-lt"/>
                <a:ea typeface="+mn-ea"/>
                <a:cs typeface="+mn-cs"/>
              </a:rPr>
              <a:t>) = 256 * 2= 512 //</a:t>
            </a:r>
            <a:r>
              <a:rPr lang="zh-CN" altLang="en-US" sz="1200" b="0" i="0" kern="1200" dirty="0" smtClean="0">
                <a:solidFill>
                  <a:schemeClr val="tx1"/>
                </a:solidFill>
                <a:effectLst/>
                <a:latin typeface="+mn-lt"/>
                <a:ea typeface="+mn-ea"/>
                <a:cs typeface="+mn-cs"/>
              </a:rPr>
              <a:t>第三个节点的起始位置为</a:t>
            </a:r>
            <a:r>
              <a:rPr lang="en-US" altLang="zh-CN" sz="1200" b="0" i="0" kern="1200" dirty="0" smtClean="0">
                <a:solidFill>
                  <a:schemeClr val="tx1"/>
                </a:solidFill>
                <a:effectLst/>
                <a:latin typeface="+mn-lt"/>
                <a:ea typeface="+mn-ea"/>
                <a:cs typeface="+mn-cs"/>
              </a:rPr>
              <a:t>512</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求父亲节点：假设求</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=623(</a:t>
            </a:r>
            <a:r>
              <a:rPr lang="zh-CN" altLang="en-US" sz="1200" b="0" i="0" kern="1200" dirty="0" smtClean="0">
                <a:solidFill>
                  <a:schemeClr val="tx1"/>
                </a:solidFill>
                <a:effectLst/>
                <a:latin typeface="+mn-lt"/>
                <a:ea typeface="+mn-ea"/>
                <a:cs typeface="+mn-cs"/>
              </a:rPr>
              <a:t>第三个节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的父亲位置：</a:t>
            </a:r>
          </a:p>
          <a:p>
            <a:r>
              <a:rPr lang="en-US" altLang="zh-CN" sz="1200" b="0" i="0" kern="1200" dirty="0" smtClean="0">
                <a:solidFill>
                  <a:schemeClr val="tx1"/>
                </a:solidFill>
                <a:effectLst/>
                <a:latin typeface="+mn-lt"/>
                <a:ea typeface="+mn-ea"/>
                <a:cs typeface="+mn-cs"/>
              </a:rPr>
              <a:t>D-</a:t>
            </a:r>
            <a:r>
              <a:rPr lang="en-US" altLang="zh-CN" sz="1200" b="0" i="0" kern="1200" dirty="0" err="1" smtClean="0">
                <a:solidFill>
                  <a:schemeClr val="tx1"/>
                </a:solidFill>
                <a:effectLst/>
                <a:latin typeface="+mn-lt"/>
                <a:ea typeface="+mn-ea"/>
                <a:cs typeface="+mn-cs"/>
              </a:rPr>
              <a:t>ParentNodePos</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select1(D-</a:t>
            </a:r>
            <a:r>
              <a:rPr lang="en-US" altLang="zh-CN" sz="1200" b="0" i="0" kern="1200" dirty="0" err="1" smtClean="0">
                <a:solidFill>
                  <a:schemeClr val="tx1"/>
                </a:solidFill>
                <a:effectLst/>
                <a:latin typeface="+mn-lt"/>
                <a:ea typeface="+mn-ea"/>
                <a:cs typeface="+mn-cs"/>
              </a:rPr>
              <a:t>HasChild</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/256⌋)</a:t>
            </a:r>
          </a:p>
          <a:p>
            <a:r>
              <a:rPr lang="zh-CN" altLang="en-US" sz="1200" b="0" i="0" kern="1200" dirty="0" smtClean="0">
                <a:solidFill>
                  <a:schemeClr val="tx1"/>
                </a:solidFill>
                <a:effectLst/>
                <a:latin typeface="+mn-lt"/>
                <a:ea typeface="+mn-ea"/>
                <a:cs typeface="+mn-cs"/>
              </a:rPr>
              <a:t>带入公式得</a:t>
            </a:r>
            <a:r>
              <a:rPr lang="en-US" altLang="zh-CN" sz="1200" b="0" i="0" kern="1200" dirty="0" smtClean="0">
                <a:solidFill>
                  <a:schemeClr val="tx1"/>
                </a:solidFill>
                <a:effectLst/>
                <a:latin typeface="+mn-lt"/>
                <a:ea typeface="+mn-ea"/>
                <a:cs typeface="+mn-cs"/>
              </a:rPr>
              <a:t>D-</a:t>
            </a:r>
            <a:r>
              <a:rPr lang="en-US" altLang="zh-CN" sz="1200" b="0" i="0" kern="1200" dirty="0" err="1" smtClean="0">
                <a:solidFill>
                  <a:schemeClr val="tx1"/>
                </a:solidFill>
                <a:effectLst/>
                <a:latin typeface="+mn-lt"/>
                <a:ea typeface="+mn-ea"/>
                <a:cs typeface="+mn-cs"/>
              </a:rPr>
              <a:t>ParentNodePos</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select1(D-HasChild,⌊623/256⌋) = select1(D-</a:t>
            </a:r>
            <a:r>
              <a:rPr lang="en-US" altLang="zh-CN" sz="1200" b="0" i="0" kern="1200" dirty="0" err="1" smtClean="0">
                <a:solidFill>
                  <a:schemeClr val="tx1"/>
                </a:solidFill>
                <a:effectLst/>
                <a:latin typeface="+mn-lt"/>
                <a:ea typeface="+mn-ea"/>
                <a:cs typeface="+mn-cs"/>
              </a:rPr>
              <a:t>HasChild</a:t>
            </a:r>
            <a:r>
              <a:rPr lang="en-US" altLang="zh-CN" sz="1200" b="0" i="0" kern="1200" dirty="0" smtClean="0">
                <a:solidFill>
                  <a:schemeClr val="tx1"/>
                </a:solidFill>
                <a:effectLst/>
                <a:latin typeface="+mn-lt"/>
                <a:ea typeface="+mn-ea"/>
                <a:cs typeface="+mn-cs"/>
              </a:rPr>
              <a:t>, 2) = 116</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23</a:t>
            </a:fld>
            <a:endParaRPr lang="zh-CN" altLang="en-US"/>
          </a:p>
        </p:txBody>
      </p:sp>
    </p:spTree>
    <p:extLst>
      <p:ext uri="{BB962C8B-B14F-4D97-AF65-F5344CB8AC3E}">
        <p14:creationId xmlns:p14="http://schemas.microsoft.com/office/powerpoint/2010/main" val="3897833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LOUDS-Sparse</a:t>
            </a:r>
            <a:r>
              <a:rPr lang="zh-CN" altLang="en-US" sz="1200" b="1" i="0" kern="1200" dirty="0" smtClean="0">
                <a:solidFill>
                  <a:schemeClr val="tx1"/>
                </a:solidFill>
                <a:effectLst/>
                <a:latin typeface="+mn-lt"/>
                <a:ea typeface="+mn-ea"/>
                <a:cs typeface="+mn-cs"/>
              </a:rPr>
              <a:t>，冷数据保证空间节约</a:t>
            </a:r>
            <a:endParaRPr lang="en-US" altLang="zh-CN" sz="1200" b="1"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LOUDS-Dense</a:t>
            </a:r>
            <a:r>
              <a:rPr lang="zh-CN" altLang="en-US" sz="1200" b="0" i="0" kern="1200" dirty="0" smtClean="0">
                <a:solidFill>
                  <a:schemeClr val="tx1"/>
                </a:solidFill>
                <a:effectLst/>
                <a:latin typeface="+mn-lt"/>
                <a:ea typeface="+mn-ea"/>
                <a:cs typeface="+mn-cs"/>
              </a:rPr>
              <a:t>中的每个节点包含了</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个字节序列和</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bitmap</a:t>
            </a:r>
            <a:r>
              <a:rPr lang="zh-CN" altLang="en-US" sz="1200" b="0" i="0" kern="1200" dirty="0" smtClean="0">
                <a:solidFill>
                  <a:schemeClr val="tx1"/>
                </a:solidFill>
                <a:effectLst/>
                <a:latin typeface="+mn-lt"/>
                <a:ea typeface="+mn-ea"/>
                <a:cs typeface="+mn-cs"/>
              </a:rPr>
              <a:t>，他们的含义如下：</a:t>
            </a:r>
          </a:p>
          <a:p>
            <a:r>
              <a:rPr lang="en-US" altLang="zh-CN" sz="1200" b="0" i="0" kern="1200" dirty="0" smtClean="0">
                <a:solidFill>
                  <a:schemeClr val="tx1"/>
                </a:solidFill>
                <a:effectLst/>
                <a:latin typeface="+mn-lt"/>
                <a:ea typeface="+mn-ea"/>
                <a:cs typeface="+mn-cs"/>
              </a:rPr>
              <a:t>S-Labels</a:t>
            </a:r>
            <a:r>
              <a:rPr lang="zh-CN" altLang="en-US" sz="1200" b="0" i="0" kern="1200" dirty="0" smtClean="0">
                <a:solidFill>
                  <a:schemeClr val="tx1"/>
                </a:solidFill>
                <a:effectLst/>
                <a:latin typeface="+mn-lt"/>
                <a:ea typeface="+mn-ea"/>
                <a:cs typeface="+mn-cs"/>
              </a:rPr>
              <a:t>：标记该节点的分支表示的字符。</a:t>
            </a:r>
          </a:p>
          <a:p>
            <a:r>
              <a:rPr lang="en-US" altLang="zh-CN" sz="1200" b="0" i="0" kern="1200" dirty="0" smtClean="0">
                <a:solidFill>
                  <a:schemeClr val="tx1"/>
                </a:solidFill>
                <a:effectLst/>
                <a:latin typeface="+mn-lt"/>
                <a:ea typeface="+mn-ea"/>
                <a:cs typeface="+mn-cs"/>
              </a:rPr>
              <a:t>S-</a:t>
            </a:r>
            <a:r>
              <a:rPr lang="en-US" altLang="zh-CN" sz="1200" b="0" i="0" kern="1200" dirty="0" err="1" smtClean="0">
                <a:solidFill>
                  <a:schemeClr val="tx1"/>
                </a:solidFill>
                <a:effectLst/>
                <a:latin typeface="+mn-lt"/>
                <a:ea typeface="+mn-ea"/>
                <a:cs typeface="+mn-cs"/>
              </a:rPr>
              <a:t>HasChild</a:t>
            </a:r>
            <a:r>
              <a:rPr lang="zh-CN" altLang="en-US" sz="1200" b="0" i="0" kern="1200" dirty="0" smtClean="0">
                <a:solidFill>
                  <a:schemeClr val="tx1"/>
                </a:solidFill>
                <a:effectLst/>
                <a:latin typeface="+mn-lt"/>
                <a:ea typeface="+mn-ea"/>
                <a:cs typeface="+mn-cs"/>
              </a:rPr>
              <a:t>：标记该节点的每个分支是否还有子节点。</a:t>
            </a:r>
          </a:p>
          <a:p>
            <a:r>
              <a:rPr lang="en-US" altLang="zh-CN" sz="1200" b="0" i="0" kern="1200" dirty="0" smtClean="0">
                <a:solidFill>
                  <a:schemeClr val="tx1"/>
                </a:solidFill>
                <a:effectLst/>
                <a:latin typeface="+mn-lt"/>
                <a:ea typeface="+mn-ea"/>
                <a:cs typeface="+mn-cs"/>
              </a:rPr>
              <a:t>S-LOUDS</a:t>
            </a:r>
            <a:r>
              <a:rPr lang="zh-CN" altLang="en-US" sz="1200" b="0" i="0" kern="1200" dirty="0" smtClean="0">
                <a:solidFill>
                  <a:schemeClr val="tx1"/>
                </a:solidFill>
                <a:effectLst/>
                <a:latin typeface="+mn-lt"/>
                <a:ea typeface="+mn-ea"/>
                <a:cs typeface="+mn-cs"/>
              </a:rPr>
              <a:t>：标记该节点的每个分支是否是该节点的第一个分支。</a:t>
            </a:r>
          </a:p>
          <a:p>
            <a:r>
              <a:rPr lang="en-US" altLang="zh-CN" sz="1200" b="0" i="0" kern="1200" dirty="0" smtClean="0">
                <a:solidFill>
                  <a:schemeClr val="tx1"/>
                </a:solidFill>
                <a:effectLst/>
                <a:latin typeface="+mn-lt"/>
                <a:ea typeface="+mn-ea"/>
                <a:cs typeface="+mn-cs"/>
              </a:rPr>
              <a:t>S-Values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D-Values</a:t>
            </a:r>
            <a:r>
              <a:rPr lang="zh-CN" altLang="en-US" sz="1200" b="0" i="0" kern="1200" dirty="0" smtClean="0">
                <a:solidFill>
                  <a:schemeClr val="tx1"/>
                </a:solidFill>
                <a:effectLst/>
                <a:latin typeface="+mn-lt"/>
                <a:ea typeface="+mn-ea"/>
                <a:cs typeface="+mn-cs"/>
              </a:rPr>
              <a:t>一样。</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R,s,t</a:t>
            </a:r>
            <a:r>
              <a:rPr lang="en-US" altLang="zh-CN" sz="1200" b="0" i="0" kern="1200" baseline="0" dirty="0" smtClean="0">
                <a:solidFill>
                  <a:schemeClr val="tx1"/>
                </a:solidFill>
                <a:effectLst/>
                <a:latin typeface="+mn-lt"/>
                <a:ea typeface="+mn-ea"/>
                <a:cs typeface="+mn-cs"/>
              </a:rPr>
              <a:t> 8bit</a:t>
            </a:r>
            <a:r>
              <a:rPr lang="zh-CN" altLang="en-US" sz="1200" b="0" i="0" kern="1200" baseline="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三个公式：</a:t>
            </a:r>
          </a:p>
          <a:p>
            <a:r>
              <a:rPr lang="en-US" altLang="zh-CN" sz="1200" b="0" i="0" kern="1200" dirty="0" smtClean="0">
                <a:solidFill>
                  <a:schemeClr val="tx1"/>
                </a:solidFill>
                <a:effectLst/>
                <a:latin typeface="+mn-lt"/>
                <a:ea typeface="+mn-ea"/>
                <a:cs typeface="+mn-cs"/>
              </a:rPr>
              <a:t>S-</a:t>
            </a:r>
            <a:r>
              <a:rPr lang="en-US" altLang="zh-CN" sz="1200" b="0" i="0" kern="1200" dirty="0" err="1" smtClean="0">
                <a:solidFill>
                  <a:schemeClr val="tx1"/>
                </a:solidFill>
                <a:effectLst/>
                <a:latin typeface="+mn-lt"/>
                <a:ea typeface="+mn-ea"/>
                <a:cs typeface="+mn-cs"/>
              </a:rPr>
              <a:t>ChildNodePos</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select1(S-LOUDS, rank1(S-</a:t>
            </a:r>
            <a:r>
              <a:rPr lang="en-US" altLang="zh-CN" sz="1200" b="0" i="0" kern="1200" dirty="0" err="1" smtClean="0">
                <a:solidFill>
                  <a:schemeClr val="tx1"/>
                </a:solidFill>
                <a:effectLst/>
                <a:latin typeface="+mn-lt"/>
                <a:ea typeface="+mn-ea"/>
                <a:cs typeface="+mn-cs"/>
              </a:rPr>
              <a:t>HasChild</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+ 1)</a:t>
            </a:r>
          </a:p>
          <a:p>
            <a:r>
              <a:rPr lang="en-US" altLang="zh-CN" sz="1200" b="0" i="0" kern="1200" dirty="0" smtClean="0">
                <a:solidFill>
                  <a:schemeClr val="tx1"/>
                </a:solidFill>
                <a:effectLst/>
                <a:latin typeface="+mn-lt"/>
                <a:ea typeface="+mn-ea"/>
                <a:cs typeface="+mn-cs"/>
              </a:rPr>
              <a:t>S-</a:t>
            </a:r>
            <a:r>
              <a:rPr lang="en-US" altLang="zh-CN" sz="1200" b="0" i="0" kern="1200" dirty="0" err="1" smtClean="0">
                <a:solidFill>
                  <a:schemeClr val="tx1"/>
                </a:solidFill>
                <a:effectLst/>
                <a:latin typeface="+mn-lt"/>
                <a:ea typeface="+mn-ea"/>
                <a:cs typeface="+mn-cs"/>
              </a:rPr>
              <a:t>ParentNodePos</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select1(S-</a:t>
            </a:r>
            <a:r>
              <a:rPr lang="en-US" altLang="zh-CN" sz="1200" b="0" i="0" kern="1200" dirty="0" err="1" smtClean="0">
                <a:solidFill>
                  <a:schemeClr val="tx1"/>
                </a:solidFill>
                <a:effectLst/>
                <a:latin typeface="+mn-lt"/>
                <a:ea typeface="+mn-ea"/>
                <a:cs typeface="+mn-cs"/>
              </a:rPr>
              <a:t>HasChild</a:t>
            </a:r>
            <a:r>
              <a:rPr lang="en-US" altLang="zh-CN" sz="1200" b="0" i="0" kern="1200" dirty="0" smtClean="0">
                <a:solidFill>
                  <a:schemeClr val="tx1"/>
                </a:solidFill>
                <a:effectLst/>
                <a:latin typeface="+mn-lt"/>
                <a:ea typeface="+mn-ea"/>
                <a:cs typeface="+mn-cs"/>
              </a:rPr>
              <a:t>, rank1(S-LOUDS, </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- 1)</a:t>
            </a:r>
          </a:p>
          <a:p>
            <a:r>
              <a:rPr lang="en-US" altLang="zh-CN" sz="1200" b="0" i="0" kern="1200" dirty="0" smtClean="0">
                <a:solidFill>
                  <a:schemeClr val="tx1"/>
                </a:solidFill>
                <a:effectLst/>
                <a:latin typeface="+mn-lt"/>
                <a:ea typeface="+mn-ea"/>
                <a:cs typeface="+mn-cs"/>
              </a:rPr>
              <a:t>S-</a:t>
            </a:r>
            <a:r>
              <a:rPr lang="en-US" altLang="zh-CN" sz="1200" b="0" i="0" kern="1200" dirty="0" err="1" smtClean="0">
                <a:solidFill>
                  <a:schemeClr val="tx1"/>
                </a:solidFill>
                <a:effectLst/>
                <a:latin typeface="+mn-lt"/>
                <a:ea typeface="+mn-ea"/>
                <a:cs typeface="+mn-cs"/>
              </a:rPr>
              <a:t>ValuePos</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rank1(S-</a:t>
            </a:r>
            <a:r>
              <a:rPr lang="en-US" altLang="zh-CN" sz="1200" b="0" i="0" kern="1200" dirty="0" err="1" smtClean="0">
                <a:solidFill>
                  <a:schemeClr val="tx1"/>
                </a:solidFill>
                <a:effectLst/>
                <a:latin typeface="+mn-lt"/>
                <a:ea typeface="+mn-ea"/>
                <a:cs typeface="+mn-cs"/>
              </a:rPr>
              <a:t>HasChild</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- 1</a:t>
            </a:r>
          </a:p>
        </p:txBody>
      </p:sp>
      <p:sp>
        <p:nvSpPr>
          <p:cNvPr id="4" name="灯片编号占位符 3"/>
          <p:cNvSpPr>
            <a:spLocks noGrp="1"/>
          </p:cNvSpPr>
          <p:nvPr>
            <p:ph type="sldNum" sz="quarter" idx="10"/>
          </p:nvPr>
        </p:nvSpPr>
        <p:spPr/>
        <p:txBody>
          <a:bodyPr/>
          <a:lstStyle/>
          <a:p>
            <a:fld id="{3400489B-2AAD-4127-BF7C-160987D3E5A1}" type="slidenum">
              <a:rPr lang="zh-CN" altLang="en-US" smtClean="0"/>
              <a:t>29</a:t>
            </a:fld>
            <a:endParaRPr lang="zh-CN" altLang="en-US"/>
          </a:p>
        </p:txBody>
      </p:sp>
    </p:spTree>
    <p:extLst>
      <p:ext uri="{BB962C8B-B14F-4D97-AF65-F5344CB8AC3E}">
        <p14:creationId xmlns:p14="http://schemas.microsoft.com/office/powerpoint/2010/main" val="280942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LOUDS-Sparse</a:t>
            </a:r>
            <a:r>
              <a:rPr lang="zh-CN" altLang="en-US" sz="1200" b="1" i="0" kern="1200" dirty="0" smtClean="0">
                <a:solidFill>
                  <a:schemeClr val="tx1"/>
                </a:solidFill>
                <a:effectLst/>
                <a:latin typeface="+mn-lt"/>
                <a:ea typeface="+mn-ea"/>
                <a:cs typeface="+mn-cs"/>
              </a:rPr>
              <a:t>，冷数据保证空间节约</a:t>
            </a:r>
            <a:endParaRPr lang="en-US" altLang="zh-CN" sz="1200" b="1"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LOUDS-Dense</a:t>
            </a:r>
            <a:r>
              <a:rPr lang="zh-CN" altLang="en-US" sz="1200" b="0" i="0" kern="1200" dirty="0" smtClean="0">
                <a:solidFill>
                  <a:schemeClr val="tx1"/>
                </a:solidFill>
                <a:effectLst/>
                <a:latin typeface="+mn-lt"/>
                <a:ea typeface="+mn-ea"/>
                <a:cs typeface="+mn-cs"/>
              </a:rPr>
              <a:t>中的每个节点包含了</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个字节序列和</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bitmap</a:t>
            </a:r>
            <a:r>
              <a:rPr lang="zh-CN" altLang="en-US" sz="1200" b="0" i="0" kern="1200" dirty="0" smtClean="0">
                <a:solidFill>
                  <a:schemeClr val="tx1"/>
                </a:solidFill>
                <a:effectLst/>
                <a:latin typeface="+mn-lt"/>
                <a:ea typeface="+mn-ea"/>
                <a:cs typeface="+mn-cs"/>
              </a:rPr>
              <a:t>，他们的含义如下：</a:t>
            </a:r>
          </a:p>
          <a:p>
            <a:r>
              <a:rPr lang="en-US" altLang="zh-CN" sz="1200" b="0" i="0" kern="1200" dirty="0" smtClean="0">
                <a:solidFill>
                  <a:schemeClr val="tx1"/>
                </a:solidFill>
                <a:effectLst/>
                <a:latin typeface="+mn-lt"/>
                <a:ea typeface="+mn-ea"/>
                <a:cs typeface="+mn-cs"/>
              </a:rPr>
              <a:t>S-Labels</a:t>
            </a:r>
            <a:r>
              <a:rPr lang="zh-CN" altLang="en-US" sz="1200" b="0" i="0" kern="1200" dirty="0" smtClean="0">
                <a:solidFill>
                  <a:schemeClr val="tx1"/>
                </a:solidFill>
                <a:effectLst/>
                <a:latin typeface="+mn-lt"/>
                <a:ea typeface="+mn-ea"/>
                <a:cs typeface="+mn-cs"/>
              </a:rPr>
              <a:t>：标记该节点的分支表示的字符。</a:t>
            </a:r>
          </a:p>
          <a:p>
            <a:r>
              <a:rPr lang="en-US" altLang="zh-CN" sz="1200" b="0" i="0" kern="1200" dirty="0" smtClean="0">
                <a:solidFill>
                  <a:schemeClr val="tx1"/>
                </a:solidFill>
                <a:effectLst/>
                <a:latin typeface="+mn-lt"/>
                <a:ea typeface="+mn-ea"/>
                <a:cs typeface="+mn-cs"/>
              </a:rPr>
              <a:t>S-</a:t>
            </a:r>
            <a:r>
              <a:rPr lang="en-US" altLang="zh-CN" sz="1200" b="0" i="0" kern="1200" dirty="0" err="1" smtClean="0">
                <a:solidFill>
                  <a:schemeClr val="tx1"/>
                </a:solidFill>
                <a:effectLst/>
                <a:latin typeface="+mn-lt"/>
                <a:ea typeface="+mn-ea"/>
                <a:cs typeface="+mn-cs"/>
              </a:rPr>
              <a:t>HasChild</a:t>
            </a:r>
            <a:r>
              <a:rPr lang="zh-CN" altLang="en-US" sz="1200" b="0" i="0" kern="1200" dirty="0" smtClean="0">
                <a:solidFill>
                  <a:schemeClr val="tx1"/>
                </a:solidFill>
                <a:effectLst/>
                <a:latin typeface="+mn-lt"/>
                <a:ea typeface="+mn-ea"/>
                <a:cs typeface="+mn-cs"/>
              </a:rPr>
              <a:t>：标记该节点的每个分支是否还有子节点。</a:t>
            </a:r>
          </a:p>
          <a:p>
            <a:r>
              <a:rPr lang="en-US" altLang="zh-CN" sz="1200" b="0" i="0" kern="1200" dirty="0" smtClean="0">
                <a:solidFill>
                  <a:schemeClr val="tx1"/>
                </a:solidFill>
                <a:effectLst/>
                <a:latin typeface="+mn-lt"/>
                <a:ea typeface="+mn-ea"/>
                <a:cs typeface="+mn-cs"/>
              </a:rPr>
              <a:t>S-LOUDS</a:t>
            </a:r>
            <a:r>
              <a:rPr lang="zh-CN" altLang="en-US" sz="1200" b="0" i="0" kern="1200" dirty="0" smtClean="0">
                <a:solidFill>
                  <a:schemeClr val="tx1"/>
                </a:solidFill>
                <a:effectLst/>
                <a:latin typeface="+mn-lt"/>
                <a:ea typeface="+mn-ea"/>
                <a:cs typeface="+mn-cs"/>
              </a:rPr>
              <a:t>：标记该节点的每个分支是否是该节点的第一个分支。</a:t>
            </a:r>
          </a:p>
          <a:p>
            <a:r>
              <a:rPr lang="en-US" altLang="zh-CN" sz="1200" b="0" i="0" kern="1200" dirty="0" smtClean="0">
                <a:solidFill>
                  <a:schemeClr val="tx1"/>
                </a:solidFill>
                <a:effectLst/>
                <a:latin typeface="+mn-lt"/>
                <a:ea typeface="+mn-ea"/>
                <a:cs typeface="+mn-cs"/>
              </a:rPr>
              <a:t>S-Values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D-Values</a:t>
            </a:r>
            <a:r>
              <a:rPr lang="zh-CN" altLang="en-US" sz="1200" b="0" i="0" kern="1200" dirty="0" smtClean="0">
                <a:solidFill>
                  <a:schemeClr val="tx1"/>
                </a:solidFill>
                <a:effectLst/>
                <a:latin typeface="+mn-lt"/>
                <a:ea typeface="+mn-ea"/>
                <a:cs typeface="+mn-cs"/>
              </a:rPr>
              <a:t>一样。</a:t>
            </a:r>
          </a:p>
          <a:p>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30</a:t>
            </a:fld>
            <a:endParaRPr lang="zh-CN" altLang="en-US"/>
          </a:p>
        </p:txBody>
      </p:sp>
    </p:spTree>
    <p:extLst>
      <p:ext uri="{BB962C8B-B14F-4D97-AF65-F5344CB8AC3E}">
        <p14:creationId xmlns:p14="http://schemas.microsoft.com/office/powerpoint/2010/main" val="1907163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现在求</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9</a:t>
            </a:r>
            <a:r>
              <a:rPr lang="zh-CN" altLang="en-US" sz="1200" b="0" i="0" kern="1200" dirty="0" smtClean="0">
                <a:solidFill>
                  <a:schemeClr val="tx1"/>
                </a:solidFill>
                <a:effectLst/>
                <a:latin typeface="+mn-lt"/>
                <a:ea typeface="+mn-ea"/>
                <a:cs typeface="+mn-cs"/>
              </a:rPr>
              <a:t>的父节点，</a:t>
            </a:r>
            <a:r>
              <a:rPr lang="en-US" altLang="zh-CN" sz="1200" b="0" i="0" kern="1200" dirty="0" smtClean="0">
                <a:solidFill>
                  <a:schemeClr val="tx1"/>
                </a:solidFill>
                <a:effectLst/>
                <a:latin typeface="+mn-lt"/>
                <a:ea typeface="+mn-ea"/>
                <a:cs typeface="+mn-cs"/>
              </a:rPr>
              <a:t>rank1(S-LOUDS, </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8</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rank1(S-LOUDS, </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5 </a:t>
            </a:r>
            <a:r>
              <a:rPr lang="zh-CN" altLang="en-US" sz="1200" b="0" i="0" kern="1200" dirty="0" smtClean="0">
                <a:solidFill>
                  <a:schemeClr val="tx1"/>
                </a:solidFill>
                <a:effectLst/>
                <a:latin typeface="+mn-lt"/>
                <a:ea typeface="+mn-ea"/>
                <a:cs typeface="+mn-cs"/>
              </a:rPr>
              <a:t>但是加上</a:t>
            </a:r>
            <a:r>
              <a:rPr lang="en-US" altLang="zh-CN" sz="1200" b="0" i="0" kern="1200" dirty="0" smtClean="0">
                <a:solidFill>
                  <a:schemeClr val="tx1"/>
                </a:solidFill>
                <a:effectLst/>
                <a:latin typeface="+mn-lt"/>
                <a:ea typeface="+mn-ea"/>
                <a:cs typeface="+mn-cs"/>
              </a:rPr>
              <a:t>LOUDS-Dense</a:t>
            </a:r>
            <a:r>
              <a:rPr lang="zh-CN" altLang="en-US" sz="1200" b="0" i="0" kern="1200" dirty="0" smtClean="0">
                <a:solidFill>
                  <a:schemeClr val="tx1"/>
                </a:solidFill>
                <a:effectLst/>
                <a:latin typeface="+mn-lt"/>
                <a:ea typeface="+mn-ea"/>
                <a:cs typeface="+mn-cs"/>
              </a:rPr>
              <a:t>上的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个节点）</a:t>
            </a:r>
            <a:r>
              <a:rPr lang="en-US" altLang="zh-CN" sz="1200" b="0" i="0" kern="1200" dirty="0" smtClean="0">
                <a:solidFill>
                  <a:schemeClr val="tx1"/>
                </a:solidFill>
                <a:effectLst/>
                <a:latin typeface="+mn-lt"/>
                <a:ea typeface="+mn-ea"/>
                <a:cs typeface="+mn-cs"/>
              </a:rPr>
              <a:t>select1(S-</a:t>
            </a:r>
            <a:r>
              <a:rPr lang="en-US" altLang="zh-CN" sz="1200" b="0" i="0" kern="1200" dirty="0" err="1" smtClean="0">
                <a:solidFill>
                  <a:schemeClr val="tx1"/>
                </a:solidFill>
                <a:effectLst/>
                <a:latin typeface="+mn-lt"/>
                <a:ea typeface="+mn-ea"/>
                <a:cs typeface="+mn-cs"/>
              </a:rPr>
              <a:t>HasChild</a:t>
            </a:r>
            <a:r>
              <a:rPr lang="en-US" altLang="zh-CN" sz="1200" b="0" i="0" kern="1200" dirty="0" smtClean="0">
                <a:solidFill>
                  <a:schemeClr val="tx1"/>
                </a:solidFill>
                <a:effectLst/>
                <a:latin typeface="+mn-lt"/>
                <a:ea typeface="+mn-ea"/>
                <a:cs typeface="+mn-cs"/>
              </a:rPr>
              <a:t>, 7) = 6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a:t>
            </a:r>
            <a:r>
              <a:rPr lang="en-US" altLang="zh-CN" sz="1200" b="0" i="0" kern="1200" dirty="0" err="1" smtClean="0">
                <a:solidFill>
                  <a:schemeClr val="tx1"/>
                </a:solidFill>
                <a:effectLst/>
                <a:latin typeface="+mn-lt"/>
                <a:ea typeface="+mn-ea"/>
                <a:cs typeface="+mn-cs"/>
              </a:rPr>
              <a:t>HasChild</a:t>
            </a:r>
            <a:r>
              <a:rPr lang="zh-CN" altLang="en-US" sz="1200" b="0" i="0" kern="1200" dirty="0" smtClean="0">
                <a:solidFill>
                  <a:schemeClr val="tx1"/>
                </a:solidFill>
                <a:effectLst/>
                <a:latin typeface="+mn-lt"/>
                <a:ea typeface="+mn-ea"/>
                <a:cs typeface="+mn-cs"/>
              </a:rPr>
              <a:t>还包括了</a:t>
            </a:r>
            <a:r>
              <a:rPr lang="en-US" altLang="zh-CN" sz="1200" b="0" i="0" kern="1200" dirty="0" smtClean="0">
                <a:solidFill>
                  <a:schemeClr val="tx1"/>
                </a:solidFill>
                <a:effectLst/>
                <a:latin typeface="+mn-lt"/>
                <a:ea typeface="+mn-ea"/>
                <a:cs typeface="+mn-cs"/>
              </a:rPr>
              <a:t>LOUDS-Dense</a:t>
            </a:r>
            <a:r>
              <a:rPr lang="zh-CN" altLang="en-US" sz="1200" b="0" i="0" kern="1200" dirty="0" smtClean="0">
                <a:solidFill>
                  <a:schemeClr val="tx1"/>
                </a:solidFill>
                <a:effectLst/>
                <a:latin typeface="+mn-lt"/>
                <a:ea typeface="+mn-ea"/>
                <a:cs typeface="+mn-cs"/>
              </a:rPr>
              <a:t>上的</a:t>
            </a:r>
            <a:r>
              <a:rPr lang="en-US" altLang="zh-CN" sz="1200" b="0" i="0" kern="1200" dirty="0" smtClean="0">
                <a:solidFill>
                  <a:schemeClr val="tx1"/>
                </a:solidFill>
                <a:effectLst/>
                <a:latin typeface="+mn-lt"/>
                <a:ea typeface="+mn-ea"/>
                <a:cs typeface="+mn-cs"/>
              </a:rPr>
              <a:t>D-HasChild,5</a:t>
            </a:r>
            <a:r>
              <a:rPr lang="zh-CN" altLang="en-US" sz="1200" b="0" i="0" kern="1200" dirty="0" smtClean="0">
                <a:solidFill>
                  <a:schemeClr val="tx1"/>
                </a:solidFill>
                <a:effectLst/>
                <a:latin typeface="+mn-lt"/>
                <a:ea typeface="+mn-ea"/>
                <a:cs typeface="+mn-cs"/>
              </a:rPr>
              <a:t>个）</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求孩子节点：假设某一结点的</a:t>
            </a:r>
            <a:r>
              <a:rPr lang="en-US" altLang="zh-CN" sz="1200" b="0" i="0" kern="1200" dirty="0" smtClean="0">
                <a:solidFill>
                  <a:schemeClr val="tx1"/>
                </a:solidFill>
                <a:effectLst/>
                <a:latin typeface="+mn-lt"/>
                <a:ea typeface="+mn-ea"/>
                <a:cs typeface="+mn-cs"/>
              </a:rPr>
              <a:t>label</a:t>
            </a:r>
            <a:r>
              <a:rPr lang="zh-CN" altLang="en-US" sz="1200" b="0" i="0" kern="1200" dirty="0" smtClean="0">
                <a:solidFill>
                  <a:schemeClr val="tx1"/>
                </a:solidFill>
                <a:effectLst/>
                <a:latin typeface="+mn-lt"/>
                <a:ea typeface="+mn-ea"/>
                <a:cs typeface="+mn-cs"/>
              </a:rPr>
              <a:t>分支有节点，即对应的</a:t>
            </a:r>
            <a:r>
              <a:rPr lang="en-US" altLang="zh-CN" sz="1200" b="0" i="0" kern="1200" dirty="0" smtClean="0">
                <a:solidFill>
                  <a:schemeClr val="tx1"/>
                </a:solidFill>
                <a:effectLst/>
                <a:latin typeface="+mn-lt"/>
                <a:ea typeface="+mn-ea"/>
                <a:cs typeface="+mn-cs"/>
              </a:rPr>
              <a:t>S-</a:t>
            </a:r>
            <a:r>
              <a:rPr lang="en-US" altLang="zh-CN" sz="1200" b="0" i="0" kern="1200" dirty="0" err="1" smtClean="0">
                <a:solidFill>
                  <a:schemeClr val="tx1"/>
                </a:solidFill>
                <a:effectLst/>
                <a:latin typeface="+mn-lt"/>
                <a:ea typeface="+mn-ea"/>
                <a:cs typeface="+mn-cs"/>
              </a:rPr>
              <a:t>HasChild</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则对应</a:t>
            </a:r>
            <a:r>
              <a:rPr lang="en-US" altLang="zh-CN" sz="1200" b="0" i="0" kern="1200" dirty="0" smtClean="0">
                <a:solidFill>
                  <a:schemeClr val="tx1"/>
                </a:solidFill>
                <a:effectLst/>
                <a:latin typeface="+mn-lt"/>
                <a:ea typeface="+mn-ea"/>
                <a:cs typeface="+mn-cs"/>
              </a:rPr>
              <a:t>label</a:t>
            </a:r>
            <a:r>
              <a:rPr lang="zh-CN" altLang="en-US" sz="1200" b="0" i="0" kern="1200" dirty="0" smtClean="0">
                <a:solidFill>
                  <a:schemeClr val="tx1"/>
                </a:solidFill>
                <a:effectLst/>
                <a:latin typeface="+mn-lt"/>
                <a:ea typeface="+mn-ea"/>
                <a:cs typeface="+mn-cs"/>
              </a:rPr>
              <a:t>分支的孩子节点的位置是</a:t>
            </a:r>
            <a:r>
              <a:rPr lang="en-US" altLang="zh-CN" sz="1200" b="0" i="0" kern="1200" dirty="0" smtClean="0">
                <a:solidFill>
                  <a:schemeClr val="tx1"/>
                </a:solidFill>
                <a:effectLst/>
                <a:latin typeface="+mn-lt"/>
                <a:ea typeface="+mn-ea"/>
                <a:cs typeface="+mn-cs"/>
              </a:rPr>
              <a:t>:S-</a:t>
            </a:r>
            <a:r>
              <a:rPr lang="en-US" altLang="zh-CN" sz="1200" b="0" i="0" kern="1200" dirty="0" err="1" smtClean="0">
                <a:solidFill>
                  <a:schemeClr val="tx1"/>
                </a:solidFill>
                <a:effectLst/>
                <a:latin typeface="+mn-lt"/>
                <a:ea typeface="+mn-ea"/>
                <a:cs typeface="+mn-cs"/>
              </a:rPr>
              <a:t>ChildNodePos</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select1(S-LOUDS,rank1(S-</a:t>
            </a:r>
            <a:r>
              <a:rPr lang="en-US" altLang="zh-CN" sz="1200" b="0" i="0" kern="1200" dirty="0" err="1" smtClean="0">
                <a:solidFill>
                  <a:schemeClr val="tx1"/>
                </a:solidFill>
                <a:effectLst/>
                <a:latin typeface="+mn-lt"/>
                <a:ea typeface="+mn-ea"/>
                <a:cs typeface="+mn-cs"/>
              </a:rPr>
              <a:t>HasChild,pos</a:t>
            </a:r>
            <a:r>
              <a:rPr lang="en-US" altLang="zh-CN" sz="1200" b="0" i="0" kern="1200" dirty="0" smtClean="0">
                <a:solidFill>
                  <a:schemeClr val="tx1"/>
                </a:solidFill>
                <a:effectLst/>
                <a:latin typeface="+mn-lt"/>
                <a:ea typeface="+mn-ea"/>
                <a:cs typeface="+mn-cs"/>
              </a:rPr>
              <a:t>) + 1)</a:t>
            </a:r>
          </a:p>
          <a:p>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S-</a:t>
            </a:r>
            <a:r>
              <a:rPr lang="en-US" altLang="zh-CN" sz="1200" b="0" i="0" kern="1200" dirty="0" err="1" smtClean="0">
                <a:solidFill>
                  <a:schemeClr val="tx1"/>
                </a:solidFill>
                <a:effectLst/>
                <a:latin typeface="+mn-lt"/>
                <a:ea typeface="+mn-ea"/>
                <a:cs typeface="+mn-cs"/>
              </a:rPr>
              <a:t>HasChild</a:t>
            </a:r>
            <a:r>
              <a:rPr lang="en-US" altLang="zh-CN" sz="1200" b="0" i="0" kern="1200" dirty="0" smtClean="0">
                <a:solidFill>
                  <a:schemeClr val="tx1"/>
                </a:solidFill>
                <a:effectLst/>
                <a:latin typeface="+mn-lt"/>
                <a:ea typeface="+mn-ea"/>
                <a:cs typeface="+mn-cs"/>
              </a:rPr>
              <a:t>[5]=1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rank1(S-</a:t>
            </a:r>
            <a:r>
              <a:rPr lang="en-US" altLang="zh-CN" sz="1200" b="0" i="0" kern="1200" dirty="0" err="1" smtClean="0">
                <a:solidFill>
                  <a:schemeClr val="tx1"/>
                </a:solidFill>
                <a:effectLst/>
                <a:latin typeface="+mn-lt"/>
                <a:ea typeface="+mn-ea"/>
                <a:cs typeface="+mn-cs"/>
              </a:rPr>
              <a:t>HasChild</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pos</a:t>
            </a:r>
            <a:r>
              <a:rPr lang="en-US" altLang="zh-CN" sz="1200" b="0" i="0" kern="1200" dirty="0" smtClean="0">
                <a:solidFill>
                  <a:schemeClr val="tx1"/>
                </a:solidFill>
                <a:effectLst/>
                <a:latin typeface="+mn-lt"/>
                <a:ea typeface="+mn-ea"/>
                <a:cs typeface="+mn-cs"/>
              </a:rPr>
              <a:t>) = 2 + 5 =7</a:t>
            </a:r>
            <a:r>
              <a:rPr lang="zh-CN" altLang="en-US" sz="1200" b="0" i="0" kern="1200" dirty="0" smtClean="0">
                <a:solidFill>
                  <a:schemeClr val="tx1"/>
                </a:solidFill>
                <a:effectLst/>
                <a:latin typeface="+mn-lt"/>
                <a:ea typeface="+mn-ea"/>
                <a:cs typeface="+mn-cs"/>
              </a:rPr>
              <a:t>（这里要加上</a:t>
            </a:r>
            <a:r>
              <a:rPr lang="en-US" altLang="zh-CN" sz="1200" b="0" i="0" kern="1200" dirty="0" smtClean="0">
                <a:solidFill>
                  <a:schemeClr val="tx1"/>
                </a:solidFill>
                <a:effectLst/>
                <a:latin typeface="+mn-lt"/>
                <a:ea typeface="+mn-ea"/>
                <a:cs typeface="+mn-cs"/>
              </a:rPr>
              <a:t>LOUDS-Dense</a:t>
            </a:r>
            <a:r>
              <a:rPr lang="zh-CN" altLang="en-US" sz="1200" b="0" i="0" kern="1200" dirty="0" smtClean="0">
                <a:solidFill>
                  <a:schemeClr val="tx1"/>
                </a:solidFill>
                <a:effectLst/>
                <a:latin typeface="+mn-lt"/>
                <a:ea typeface="+mn-ea"/>
                <a:cs typeface="+mn-cs"/>
              </a:rPr>
              <a:t>上的</a:t>
            </a:r>
            <a:r>
              <a:rPr lang="en-US" altLang="zh-CN" sz="1200" b="0" i="0" kern="1200" dirty="0" smtClean="0">
                <a:solidFill>
                  <a:schemeClr val="tx1"/>
                </a:solidFill>
                <a:effectLst/>
                <a:latin typeface="+mn-lt"/>
                <a:ea typeface="+mn-ea"/>
                <a:cs typeface="+mn-cs"/>
              </a:rPr>
              <a:t>D-</a:t>
            </a:r>
            <a:r>
              <a:rPr lang="en-US" altLang="zh-CN" sz="1200" b="0" i="0" kern="1200" dirty="0" err="1" smtClean="0">
                <a:solidFill>
                  <a:schemeClr val="tx1"/>
                </a:solidFill>
                <a:effectLst/>
                <a:latin typeface="+mn-lt"/>
                <a:ea typeface="+mn-ea"/>
                <a:cs typeface="+mn-cs"/>
              </a:rPr>
              <a:t>HasChild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select1(S-LOUDS, 7 + 1) = 9</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S-LOUDS</a:t>
            </a:r>
            <a:r>
              <a:rPr lang="zh-CN" altLang="en-US" sz="1200" b="0" i="0" kern="1200" dirty="0" smtClean="0">
                <a:solidFill>
                  <a:schemeClr val="tx1"/>
                </a:solidFill>
                <a:effectLst/>
                <a:latin typeface="+mn-lt"/>
                <a:ea typeface="+mn-ea"/>
                <a:cs typeface="+mn-cs"/>
              </a:rPr>
              <a:t>主要代表节点的</a:t>
            </a:r>
            <a:r>
              <a:rPr lang="en-US" altLang="zh-CN" sz="1200" b="0" i="0" kern="1200" dirty="0" smtClean="0">
                <a:solidFill>
                  <a:schemeClr val="tx1"/>
                </a:solidFill>
                <a:effectLst/>
                <a:latin typeface="+mn-lt"/>
                <a:ea typeface="+mn-ea"/>
                <a:cs typeface="+mn-cs"/>
              </a:rPr>
              <a:t>label</a:t>
            </a:r>
            <a:r>
              <a:rPr lang="zh-CN" altLang="en-US" sz="1200" b="0" i="0" kern="1200" dirty="0" smtClean="0">
                <a:solidFill>
                  <a:schemeClr val="tx1"/>
                </a:solidFill>
                <a:effectLst/>
                <a:latin typeface="+mn-lt"/>
                <a:ea typeface="+mn-ea"/>
                <a:cs typeface="+mn-cs"/>
              </a:rPr>
              <a:t>边界，需要减去</a:t>
            </a:r>
            <a:r>
              <a:rPr lang="en-US" altLang="zh-CN" sz="1200" b="0" i="0" kern="1200" dirty="0" smtClean="0">
                <a:solidFill>
                  <a:schemeClr val="tx1"/>
                </a:solidFill>
                <a:effectLst/>
                <a:latin typeface="+mn-lt"/>
                <a:ea typeface="+mn-ea"/>
                <a:cs typeface="+mn-cs"/>
              </a:rPr>
              <a:t>LOUDS-Dense</a:t>
            </a:r>
            <a:r>
              <a:rPr lang="zh-CN" altLang="en-US" sz="1200" b="0" i="0" kern="1200" dirty="0" smtClean="0">
                <a:solidFill>
                  <a:schemeClr val="tx1"/>
                </a:solidFill>
                <a:effectLst/>
                <a:latin typeface="+mn-lt"/>
                <a:ea typeface="+mn-ea"/>
                <a:cs typeface="+mn-cs"/>
              </a:rPr>
              <a:t>上的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个节点，实际上求的是</a:t>
            </a:r>
            <a:r>
              <a:rPr lang="en-US" altLang="zh-CN" sz="1200" b="0" i="0" kern="1200" dirty="0" smtClean="0">
                <a:solidFill>
                  <a:schemeClr val="tx1"/>
                </a:solidFill>
                <a:effectLst/>
                <a:latin typeface="+mn-lt"/>
                <a:ea typeface="+mn-ea"/>
                <a:cs typeface="+mn-cs"/>
              </a:rPr>
              <a:t>select1(S-LOUDS, 8-3)</a:t>
            </a:r>
            <a:r>
              <a:rPr lang="zh-CN" altLang="en-US"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31</a:t>
            </a:fld>
            <a:endParaRPr lang="zh-CN" altLang="en-US"/>
          </a:p>
        </p:txBody>
      </p:sp>
    </p:spTree>
    <p:extLst>
      <p:ext uri="{BB962C8B-B14F-4D97-AF65-F5344CB8AC3E}">
        <p14:creationId xmlns:p14="http://schemas.microsoft.com/office/powerpoint/2010/main" val="3189825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a:t>
            </a:r>
            <a:r>
              <a:rPr lang="en-US" altLang="zh-CN" dirty="0" smtClean="0"/>
              <a:t>Get</a:t>
            </a:r>
            <a:r>
              <a:rPr lang="zh-CN" altLang="en-US" dirty="0" smtClean="0"/>
              <a:t>（</a:t>
            </a:r>
            <a:r>
              <a:rPr lang="en-US" altLang="zh-CN" dirty="0" smtClean="0"/>
              <a:t>key</a:t>
            </a:r>
            <a:r>
              <a:rPr lang="zh-CN" altLang="en-US" dirty="0" smtClean="0"/>
              <a:t>），</a:t>
            </a:r>
            <a:r>
              <a:rPr lang="en-US" altLang="zh-CN" dirty="0" err="1" smtClean="0"/>
              <a:t>SuRF</a:t>
            </a:r>
            <a:r>
              <a:rPr lang="zh-CN" altLang="en-US" dirty="0" smtClean="0"/>
              <a:t>的用法与</a:t>
            </a:r>
            <a:r>
              <a:rPr lang="en-US" altLang="zh-CN" dirty="0" smtClean="0"/>
              <a:t>Bloom</a:t>
            </a:r>
            <a:r>
              <a:rPr lang="zh-CN" altLang="en-US" dirty="0" smtClean="0"/>
              <a:t>过滤器完全相同。从理论上讲，</a:t>
            </a:r>
            <a:r>
              <a:rPr lang="en-US" altLang="zh-CN" dirty="0" err="1" smtClean="0"/>
              <a:t>RocksDB</a:t>
            </a:r>
            <a:r>
              <a:rPr lang="zh-CN" altLang="en-US" dirty="0" smtClean="0"/>
              <a:t>逐级搜索。 在每个级别，</a:t>
            </a:r>
            <a:r>
              <a:rPr lang="en-US" altLang="zh-CN" dirty="0" err="1" smtClean="0"/>
              <a:t>RocksDB</a:t>
            </a:r>
            <a:r>
              <a:rPr lang="zh-CN" altLang="en-US" dirty="0" smtClean="0"/>
              <a:t>都通过表缓存中的块索引来定位候选</a:t>
            </a:r>
            <a:r>
              <a:rPr lang="en-US" altLang="zh-CN" dirty="0" err="1" smtClean="0"/>
              <a:t>SSTable</a:t>
            </a:r>
            <a:r>
              <a:rPr lang="zh-CN" altLang="en-US" dirty="0" smtClean="0"/>
              <a:t>和块（级别</a:t>
            </a:r>
            <a:r>
              <a:rPr lang="en-US" altLang="zh-CN" dirty="0" smtClean="0"/>
              <a:t>0</a:t>
            </a:r>
            <a:r>
              <a:rPr lang="zh-CN" altLang="en-US" dirty="0" smtClean="0"/>
              <a:t>可能具有多个候选）。 对于每个候选</a:t>
            </a:r>
            <a:r>
              <a:rPr lang="en-US" altLang="zh-CN" dirty="0" err="1" smtClean="0"/>
              <a:t>SSTable</a:t>
            </a:r>
            <a:r>
              <a:rPr lang="zh-CN" altLang="en-US" dirty="0" smtClean="0"/>
              <a:t>，如果有过滤器可用，则</a:t>
            </a:r>
            <a:r>
              <a:rPr lang="en-US" altLang="zh-CN" dirty="0" err="1" smtClean="0"/>
              <a:t>RocksDB</a:t>
            </a:r>
            <a:r>
              <a:rPr lang="zh-CN" altLang="en-US" dirty="0" smtClean="0"/>
              <a:t>首先查询过滤器，并且仅在过滤器结果为肯定时才获取</a:t>
            </a:r>
            <a:r>
              <a:rPr lang="en-US" altLang="zh-CN" dirty="0" err="1" smtClean="0"/>
              <a:t>SSTable</a:t>
            </a:r>
            <a:r>
              <a:rPr lang="zh-CN" altLang="en-US" dirty="0" smtClean="0"/>
              <a:t>块。 如果过滤结果为负，则跳过候选</a:t>
            </a:r>
            <a:r>
              <a:rPr lang="en-US" altLang="zh-CN" dirty="0" err="1" smtClean="0"/>
              <a:t>SSTable</a:t>
            </a:r>
            <a:r>
              <a:rPr lang="zh-CN" altLang="en-US" dirty="0" smtClean="0"/>
              <a:t>并保存不必要的</a:t>
            </a:r>
            <a:r>
              <a:rPr lang="en-US" altLang="zh-CN" dirty="0" smtClean="0"/>
              <a:t>I / O</a:t>
            </a:r>
            <a:r>
              <a:rPr lang="zh-CN" altLang="en-US" dirty="0" smtClean="0"/>
              <a:t>。 对于</a:t>
            </a:r>
            <a:r>
              <a:rPr lang="en-US" altLang="zh-CN" dirty="0" smtClean="0"/>
              <a:t>Seek</a:t>
            </a:r>
            <a:r>
              <a:rPr lang="zh-CN" altLang="en-US" dirty="0" smtClean="0"/>
              <a:t>（</a:t>
            </a:r>
            <a:r>
              <a:rPr lang="en-US" altLang="zh-CN" dirty="0" err="1" smtClean="0"/>
              <a:t>lk</a:t>
            </a:r>
            <a:r>
              <a:rPr lang="zh-CN" altLang="en-US" dirty="0" smtClean="0"/>
              <a:t>，</a:t>
            </a:r>
            <a:r>
              <a:rPr lang="en-US" altLang="zh-CN" dirty="0" err="1" smtClean="0"/>
              <a:t>hk</a:t>
            </a:r>
            <a:r>
              <a:rPr lang="zh-CN" altLang="en-US" dirty="0" smtClean="0"/>
              <a:t>），如果未指定</a:t>
            </a:r>
            <a:r>
              <a:rPr lang="en-US" altLang="zh-CN" dirty="0" err="1" smtClean="0"/>
              <a:t>hk</a:t>
            </a:r>
            <a:r>
              <a:rPr lang="zh-CN" altLang="en-US" dirty="0" smtClean="0"/>
              <a:t>（高键），我们将其称为</a:t>
            </a:r>
          </a:p>
          <a:p>
            <a:r>
              <a:rPr lang="zh-CN" altLang="en-US" dirty="0" smtClean="0"/>
              <a:t>打开寻求。 否则，我们称其为“封闭寻求”。</a:t>
            </a:r>
            <a:endParaRPr lang="en-US" altLang="zh-CN" dirty="0" smtClean="0"/>
          </a:p>
          <a:p>
            <a:r>
              <a:rPr lang="en-US" altLang="zh-CN" dirty="0" smtClean="0"/>
              <a:t>Closed Seek</a:t>
            </a:r>
            <a:r>
              <a:rPr lang="zh-CN" altLang="en-US" dirty="0" smtClean="0"/>
              <a:t>：</a:t>
            </a:r>
            <a:r>
              <a:rPr lang="en-US" altLang="zh-CN" dirty="0" smtClean="0"/>
              <a:t>CS</a:t>
            </a:r>
          </a:p>
          <a:p>
            <a:r>
              <a:rPr lang="zh-CN" altLang="en-US" dirty="0" smtClean="0"/>
              <a:t> 为了实现</a:t>
            </a:r>
            <a:r>
              <a:rPr lang="en-US" altLang="zh-CN" dirty="0" smtClean="0"/>
              <a:t>Seek</a:t>
            </a:r>
            <a:r>
              <a:rPr lang="zh-CN" altLang="en-US" dirty="0" smtClean="0"/>
              <a:t>（</a:t>
            </a:r>
            <a:r>
              <a:rPr lang="en-US" altLang="zh-CN" dirty="0" err="1" smtClean="0"/>
              <a:t>lk</a:t>
            </a:r>
            <a:r>
              <a:rPr lang="zh-CN" altLang="en-US" dirty="0" smtClean="0"/>
              <a:t>，</a:t>
            </a:r>
            <a:r>
              <a:rPr lang="en-US" altLang="zh-CN" dirty="0" err="1" smtClean="0"/>
              <a:t>hk</a:t>
            </a:r>
            <a:r>
              <a:rPr lang="zh-CN" altLang="en-US" dirty="0" smtClean="0"/>
              <a:t>），</a:t>
            </a:r>
            <a:r>
              <a:rPr lang="en-US" altLang="zh-CN" dirty="0" err="1" smtClean="0"/>
              <a:t>RocksDB</a:t>
            </a:r>
            <a:r>
              <a:rPr lang="zh-CN" altLang="en-US" dirty="0" smtClean="0"/>
              <a:t>首先通过在块索引中搜索</a:t>
            </a:r>
            <a:r>
              <a:rPr lang="en-US" altLang="zh-CN" dirty="0" err="1" smtClean="0"/>
              <a:t>lk</a:t>
            </a:r>
            <a:r>
              <a:rPr lang="zh-CN" altLang="en-US" dirty="0" smtClean="0"/>
              <a:t>（低键）来收集所有级别的候选</a:t>
            </a:r>
            <a:r>
              <a:rPr lang="en-US" altLang="zh-CN" dirty="0" err="1" smtClean="0"/>
              <a:t>SSTable</a:t>
            </a:r>
            <a:r>
              <a:rPr lang="zh-CN" altLang="en-US" dirty="0" smtClean="0"/>
              <a:t>。</a:t>
            </a:r>
            <a:r>
              <a:rPr lang="en-US" altLang="zh-CN" dirty="0" err="1" smtClean="0"/>
              <a:t>RocksDB</a:t>
            </a:r>
            <a:r>
              <a:rPr lang="zh-CN" altLang="en-US" dirty="0" smtClean="0"/>
              <a:t>将从所选的</a:t>
            </a:r>
            <a:r>
              <a:rPr lang="en-US" altLang="zh-CN" dirty="0" err="1" smtClean="0"/>
              <a:t>SSTable</a:t>
            </a:r>
            <a:r>
              <a:rPr lang="zh-CN" altLang="en-US" dirty="0" smtClean="0"/>
              <a:t>中精确地获取一个包含全局最小值</a:t>
            </a:r>
            <a:r>
              <a:rPr lang="en-US" altLang="zh-CN" dirty="0" smtClean="0"/>
              <a:t>K</a:t>
            </a:r>
            <a:r>
              <a:rPr lang="zh-CN" altLang="en-US" dirty="0" smtClean="0"/>
              <a:t>的块。 包含块有最小大于</a:t>
            </a:r>
            <a:r>
              <a:rPr lang="en-US" altLang="zh-CN" dirty="0" err="1" smtClean="0"/>
              <a:t>lk</a:t>
            </a:r>
            <a:r>
              <a:rPr lang="zh-CN" altLang="en-US" dirty="0" smtClean="0"/>
              <a:t>的</a:t>
            </a:r>
            <a:r>
              <a:rPr lang="en-US" altLang="zh-CN" dirty="0" smtClean="0"/>
              <a:t>K</a:t>
            </a:r>
            <a:r>
              <a:rPr lang="zh-CN" altLang="en-US" dirty="0" smtClean="0"/>
              <a:t>。过滤大量的</a:t>
            </a:r>
            <a:r>
              <a:rPr lang="en-US" altLang="zh-CN" dirty="0" smtClean="0"/>
              <a:t>LN</a:t>
            </a:r>
            <a:r>
              <a:rPr lang="zh-CN" altLang="en-US" dirty="0" smtClean="0"/>
              <a:t>层避免扫描所有的</a:t>
            </a:r>
            <a:r>
              <a:rPr lang="en-US" altLang="zh-CN" dirty="0" err="1" smtClean="0"/>
              <a:t>sstable</a:t>
            </a:r>
            <a:endParaRPr lang="en-US" altLang="zh-CN" dirty="0" smtClean="0"/>
          </a:p>
          <a:p>
            <a:r>
              <a:rPr lang="en-US" altLang="zh-CN" dirty="0" smtClean="0"/>
              <a:t>Count</a:t>
            </a:r>
            <a:r>
              <a:rPr lang="zh-CN" altLang="en-US" dirty="0" smtClean="0"/>
              <a:t>，枚举</a:t>
            </a:r>
            <a:r>
              <a:rPr lang="en-US" altLang="zh-CN" dirty="0" err="1" smtClean="0"/>
              <a:t>lk</a:t>
            </a:r>
            <a:r>
              <a:rPr lang="zh-CN" altLang="en-US" dirty="0" smtClean="0"/>
              <a:t>，</a:t>
            </a:r>
            <a:r>
              <a:rPr lang="en-US" altLang="zh-CN" dirty="0" err="1" smtClean="0"/>
              <a:t>hk</a:t>
            </a:r>
            <a:r>
              <a:rPr lang="zh-CN" altLang="en-US" dirty="0" smtClean="0"/>
              <a:t>检查是否在</a:t>
            </a:r>
            <a:r>
              <a:rPr lang="en-US" altLang="zh-CN" dirty="0" err="1" smtClean="0"/>
              <a:t>SuRF</a:t>
            </a:r>
            <a:r>
              <a:rPr lang="zh-CN" altLang="en-US" dirty="0" smtClean="0"/>
              <a:t>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32</a:t>
            </a:fld>
            <a:endParaRPr lang="zh-CN" altLang="en-US"/>
          </a:p>
        </p:txBody>
      </p:sp>
    </p:spTree>
    <p:extLst>
      <p:ext uri="{BB962C8B-B14F-4D97-AF65-F5344CB8AC3E}">
        <p14:creationId xmlns:p14="http://schemas.microsoft.com/office/powerpoint/2010/main" val="3302823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Log </a:t>
            </a:r>
            <a:r>
              <a:rPr lang="en-US" altLang="zh-CN" sz="1200" b="0" i="0" kern="1200" dirty="0" smtClean="0">
                <a:solidFill>
                  <a:schemeClr val="tx1"/>
                </a:solidFill>
                <a:effectLst/>
                <a:latin typeface="+mn-lt"/>
                <a:ea typeface="+mn-ea"/>
                <a:cs typeface="+mn-cs"/>
              </a:rPr>
              <a:t>comes from log structured file system</a:t>
            </a:r>
            <a:r>
              <a:rPr lang="en-US" altLang="zh-CN" dirty="0" smtClean="0"/>
              <a:t>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LSM </a:t>
            </a:r>
            <a:r>
              <a:rPr lang="en-US" altLang="zh-CN" sz="1200" b="1" i="0" kern="1200" dirty="0" smtClean="0">
                <a:solidFill>
                  <a:schemeClr val="tx1"/>
                </a:solidFill>
                <a:effectLst/>
                <a:latin typeface="+mn-lt"/>
                <a:ea typeface="+mn-ea"/>
                <a:cs typeface="+mn-cs"/>
              </a:rPr>
              <a:t>Tree </a:t>
            </a:r>
            <a:r>
              <a:rPr lang="en-US" altLang="zh-CN" sz="1200" b="0" i="0" kern="1200" dirty="0" smtClean="0">
                <a:solidFill>
                  <a:schemeClr val="tx1"/>
                </a:solidFill>
                <a:effectLst/>
                <a:latin typeface="+mn-lt"/>
                <a:ea typeface="+mn-ea"/>
                <a:cs typeface="+mn-cs"/>
              </a:rPr>
              <a:t>is a concept than a concrete implementation</a:t>
            </a:r>
            <a:r>
              <a:rPr lang="en-US" altLang="zh-CN" dirty="0" smtClean="0"/>
              <a:t> </a:t>
            </a:r>
            <a:br>
              <a:rPr lang="en-US" altLang="zh-CN" dirty="0" smtClean="0"/>
            </a:br>
            <a:r>
              <a:rPr lang="en-US" altLang="zh-CN" sz="1200" b="1" i="0" kern="1200" dirty="0" smtClean="0">
                <a:solidFill>
                  <a:schemeClr val="tx1"/>
                </a:solidFill>
                <a:effectLst/>
                <a:latin typeface="+mn-lt"/>
                <a:ea typeface="+mn-ea"/>
                <a:cs typeface="+mn-cs"/>
              </a:rPr>
              <a:t>Tree </a:t>
            </a:r>
            <a:r>
              <a:rPr lang="en-US" altLang="zh-CN" sz="1200" b="0" i="0" kern="1200" dirty="0" smtClean="0">
                <a:solidFill>
                  <a:schemeClr val="tx1"/>
                </a:solidFill>
                <a:effectLst/>
                <a:latin typeface="+mn-lt"/>
                <a:ea typeface="+mn-ea"/>
                <a:cs typeface="+mn-cs"/>
              </a:rPr>
              <a:t>can be replaced by other data structure like map</a:t>
            </a:r>
            <a:r>
              <a:rPr lang="en-US" altLang="zh-CN" dirty="0" smtClean="0"/>
              <a:t> </a:t>
            </a:r>
            <a:br>
              <a:rPr lang="en-US" altLang="zh-CN" dirty="0" smtClean="0"/>
            </a:br>
            <a:endParaRPr lang="en-US" altLang="zh-CN" dirty="0" smtClean="0"/>
          </a:p>
          <a:p>
            <a:r>
              <a:rPr lang="en-US" altLang="zh-CN" sz="1200" b="0" i="0" kern="1200" dirty="0" err="1" smtClean="0">
                <a:solidFill>
                  <a:schemeClr val="tx1"/>
                </a:solidFill>
                <a:effectLst/>
                <a:latin typeface="+mn-lt"/>
                <a:ea typeface="+mn-ea"/>
                <a:cs typeface="+mn-cs"/>
              </a:rPr>
              <a:t>RocksDB</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持久化的文件系统</a:t>
            </a:r>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3</a:t>
            </a:fld>
            <a:endParaRPr lang="zh-CN" altLang="en-US"/>
          </a:p>
        </p:txBody>
      </p:sp>
    </p:spTree>
    <p:extLst>
      <p:ext uri="{BB962C8B-B14F-4D97-AF65-F5344CB8AC3E}">
        <p14:creationId xmlns:p14="http://schemas.microsoft.com/office/powerpoint/2010/main" val="405604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在内存中我们可以利用</a:t>
            </a:r>
            <a:r>
              <a:rPr lang="en-US" altLang="zh-CN" sz="1200" b="0" i="0" kern="1200" dirty="0" smtClean="0">
                <a:solidFill>
                  <a:schemeClr val="tx1"/>
                </a:solidFill>
                <a:effectLst/>
                <a:latin typeface="+mn-lt"/>
                <a:ea typeface="+mn-ea"/>
                <a:cs typeface="+mn-cs"/>
              </a:rPr>
              <a:t>Red-black tree </a:t>
            </a:r>
            <a:r>
              <a:rPr lang="zh-CN" altLang="en-US" sz="1200" b="0" i="0" kern="1200" dirty="0" smtClean="0">
                <a:solidFill>
                  <a:schemeClr val="tx1"/>
                </a:solidFill>
                <a:effectLst/>
                <a:latin typeface="+mn-lt"/>
                <a:ea typeface="+mn-ea"/>
                <a:cs typeface="+mn-cs"/>
              </a:rPr>
              <a:t>或者</a:t>
            </a:r>
            <a:r>
              <a:rPr lang="en-US" altLang="zh-CN" sz="1200" b="0" i="0" kern="1200" dirty="0" smtClean="0">
                <a:solidFill>
                  <a:schemeClr val="tx1"/>
                </a:solidFill>
                <a:effectLst/>
                <a:latin typeface="+mn-lt"/>
                <a:ea typeface="+mn-ea"/>
                <a:cs typeface="+mn-cs"/>
              </a:rPr>
              <a:t>AVL tree</a:t>
            </a:r>
            <a:r>
              <a:rPr lang="zh-CN" altLang="en-US" sz="1200" b="0" i="0" kern="1200" dirty="0" smtClean="0">
                <a:solidFill>
                  <a:schemeClr val="tx1"/>
                </a:solidFill>
                <a:effectLst/>
                <a:latin typeface="+mn-lt"/>
                <a:ea typeface="+mn-ea"/>
                <a:cs typeface="+mn-cs"/>
              </a:rPr>
              <a:t>保证有序</a:t>
            </a:r>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8</a:t>
            </a:fld>
            <a:endParaRPr lang="zh-CN" altLang="en-US"/>
          </a:p>
        </p:txBody>
      </p:sp>
    </p:spTree>
    <p:extLst>
      <p:ext uri="{BB962C8B-B14F-4D97-AF65-F5344CB8AC3E}">
        <p14:creationId xmlns:p14="http://schemas.microsoft.com/office/powerpoint/2010/main" val="116020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9</a:t>
            </a:fld>
            <a:endParaRPr lang="zh-CN" altLang="en-US"/>
          </a:p>
        </p:txBody>
      </p:sp>
    </p:spTree>
    <p:extLst>
      <p:ext uri="{BB962C8B-B14F-4D97-AF65-F5344CB8AC3E}">
        <p14:creationId xmlns:p14="http://schemas.microsoft.com/office/powerpoint/2010/main" val="90288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Cassandra</a:t>
            </a:r>
            <a:r>
              <a:rPr lang="en-US" altLang="zh-CN" baseline="0" dirty="0" smtClean="0"/>
              <a:t> key-value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MemTable : </a:t>
            </a:r>
            <a:r>
              <a:rPr lang="en-US" altLang="zh-CN" sz="1200" dirty="0" err="1" smtClean="0"/>
              <a:t>B+tree</a:t>
            </a:r>
            <a:r>
              <a:rPr lang="en-US" altLang="zh-CN" sz="1200" dirty="0" smtClean="0"/>
              <a:t> and hash table</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10</a:t>
            </a:fld>
            <a:endParaRPr lang="zh-CN" altLang="en-US"/>
          </a:p>
        </p:txBody>
      </p:sp>
    </p:spTree>
    <p:extLst>
      <p:ext uri="{BB962C8B-B14F-4D97-AF65-F5344CB8AC3E}">
        <p14:creationId xmlns:p14="http://schemas.microsoft.com/office/powerpoint/2010/main" val="878054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12</a:t>
            </a:fld>
            <a:endParaRPr lang="zh-CN" altLang="en-US"/>
          </a:p>
        </p:txBody>
      </p:sp>
    </p:spTree>
    <p:extLst>
      <p:ext uri="{BB962C8B-B14F-4D97-AF65-F5344CB8AC3E}">
        <p14:creationId xmlns:p14="http://schemas.microsoft.com/office/powerpoint/2010/main" val="2691782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Succinct Range Filter</a:t>
            </a:r>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13</a:t>
            </a:fld>
            <a:endParaRPr lang="zh-CN" altLang="en-US"/>
          </a:p>
        </p:txBody>
      </p:sp>
    </p:spTree>
    <p:extLst>
      <p:ext uri="{BB962C8B-B14F-4D97-AF65-F5344CB8AC3E}">
        <p14:creationId xmlns:p14="http://schemas.microsoft.com/office/powerpoint/2010/main" val="3445251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如何以一种节省空间的方式来表示一棵任意的树</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3400489B-2AAD-4127-BF7C-160987D3E5A1}" type="slidenum">
              <a:rPr lang="zh-CN" altLang="en-US" smtClean="0"/>
              <a:t>15</a:t>
            </a:fld>
            <a:endParaRPr lang="zh-CN" altLang="en-US"/>
          </a:p>
        </p:txBody>
      </p:sp>
    </p:spTree>
    <p:extLst>
      <p:ext uri="{BB962C8B-B14F-4D97-AF65-F5344CB8AC3E}">
        <p14:creationId xmlns:p14="http://schemas.microsoft.com/office/powerpoint/2010/main" val="946539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的个数等于节点数，</a:t>
            </a:r>
            <a:r>
              <a:rPr lang="en-US" altLang="zh-CN" dirty="0" smtClean="0"/>
              <a:t>0</a:t>
            </a:r>
            <a:r>
              <a:rPr lang="zh-CN" altLang="en-US" dirty="0" smtClean="0"/>
              <a:t>的个数节点数加</a:t>
            </a:r>
            <a:r>
              <a:rPr lang="en-US" altLang="zh-CN" dirty="0" smtClean="0"/>
              <a:t>1</a:t>
            </a:r>
          </a:p>
          <a:p>
            <a:pPr marL="285750" indent="-285750">
              <a:buFont typeface="Arial" panose="020B0604020202020204" pitchFamily="34" charset="0"/>
              <a:buChar char="•"/>
            </a:pPr>
            <a:r>
              <a:rPr lang="zh-CN" altLang="en-US" dirty="0" smtClean="0">
                <a:cs typeface="仿宋" panose="02010609060101010101" charset="-122"/>
              </a:rPr>
              <a:t>对任何一个位置，开始位置到该点之间的</a:t>
            </a:r>
            <a:r>
              <a:rPr lang="en-US" altLang="zh-CN" dirty="0" smtClean="0">
                <a:cs typeface="仿宋" panose="02010609060101010101" charset="-122"/>
              </a:rPr>
              <a:t>bit 0</a:t>
            </a:r>
            <a:r>
              <a:rPr lang="zh-CN" altLang="en-US" dirty="0" smtClean="0">
                <a:cs typeface="仿宋" panose="02010609060101010101" charset="-122"/>
              </a:rPr>
              <a:t>出现的个数表示该点前面有多少个节点。</a:t>
            </a:r>
            <a:endParaRPr lang="en-US" altLang="zh-CN" dirty="0" smtClean="0">
              <a:cs typeface="仿宋" panose="02010609060101010101" charset="-122"/>
            </a:endParaRPr>
          </a:p>
          <a:p>
            <a:pPr marL="285750" indent="-285750">
              <a:buFont typeface="Arial" panose="020B0604020202020204" pitchFamily="34" charset="0"/>
              <a:buChar char="•"/>
            </a:pPr>
            <a:r>
              <a:rPr lang="zh-CN" altLang="en-US" dirty="0" smtClean="0">
                <a:cs typeface="仿宋" panose="02010609060101010101" charset="-122"/>
              </a:rPr>
              <a:t>对任何一个位置，开始位置到该点之间的</a:t>
            </a:r>
            <a:r>
              <a:rPr lang="en-US" altLang="zh-CN" dirty="0" smtClean="0">
                <a:cs typeface="仿宋" panose="02010609060101010101" charset="-122"/>
              </a:rPr>
              <a:t>bit 1</a:t>
            </a:r>
            <a:r>
              <a:rPr lang="zh-CN" altLang="en-US" dirty="0" smtClean="0">
                <a:cs typeface="仿宋" panose="02010609060101010101" charset="-122"/>
              </a:rPr>
              <a:t>出现的个数表示该点前面的节点加上其直接孩子的节点数目。</a:t>
            </a:r>
            <a:endParaRPr lang="zh-CN" altLang="en-US" dirty="0" smtClean="0"/>
          </a:p>
        </p:txBody>
      </p:sp>
      <p:sp>
        <p:nvSpPr>
          <p:cNvPr id="4" name="灯片编号占位符 3"/>
          <p:cNvSpPr>
            <a:spLocks noGrp="1"/>
          </p:cNvSpPr>
          <p:nvPr>
            <p:ph type="sldNum" sz="quarter" idx="10"/>
          </p:nvPr>
        </p:nvSpPr>
        <p:spPr/>
        <p:txBody>
          <a:bodyPr/>
          <a:lstStyle/>
          <a:p>
            <a:fld id="{3400489B-2AAD-4127-BF7C-160987D3E5A1}" type="slidenum">
              <a:rPr lang="zh-CN" altLang="en-US" smtClean="0"/>
              <a:t>16</a:t>
            </a:fld>
            <a:endParaRPr lang="zh-CN" altLang="en-US"/>
          </a:p>
        </p:txBody>
      </p:sp>
    </p:spTree>
    <p:extLst>
      <p:ext uri="{BB962C8B-B14F-4D97-AF65-F5344CB8AC3E}">
        <p14:creationId xmlns:p14="http://schemas.microsoft.com/office/powerpoint/2010/main" val="3749240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2019/9/25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0009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2019/9/25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4224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2019/9/25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7727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2019/9/25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
        <p:nvSpPr>
          <p:cNvPr id="9" name="矩形 8"/>
          <p:cNvSpPr/>
          <p:nvPr userDrawn="1"/>
        </p:nvSpPr>
        <p:spPr>
          <a:xfrm>
            <a:off x="8831427" y="6414793"/>
            <a:ext cx="775136" cy="246221"/>
          </a:xfrm>
          <a:prstGeom prst="rect">
            <a:avLst/>
          </a:prstGeom>
        </p:spPr>
        <p:txBody>
          <a:bodyPr wrap="square">
            <a:spAutoFit/>
          </a:bodyPr>
          <a:lstStyle/>
          <a:p>
            <a:pPr>
              <a:defRPr/>
            </a:pPr>
            <a:r>
              <a:rPr lang="en-US" altLang="zh-CN" sz="100" kern="0" dirty="0" smtClean="0">
                <a:solidFill>
                  <a:prstClr val="white"/>
                </a:solidFill>
              </a:rPr>
              <a:t>PPT</a:t>
            </a:r>
            <a:r>
              <a:rPr lang="zh-CN" altLang="en-US" sz="100" kern="0" dirty="0" smtClean="0">
                <a:solidFill>
                  <a:prstClr val="white"/>
                </a:solidFill>
              </a:rPr>
              <a:t>模板下载：</a:t>
            </a:r>
            <a:r>
              <a:rPr lang="en-US" altLang="zh-CN" sz="100" kern="0" dirty="0" smtClean="0">
                <a:solidFill>
                  <a:prstClr val="white"/>
                </a:solidFill>
              </a:rPr>
              <a:t>www.1ppt.com/moban/     </a:t>
            </a:r>
            <a:r>
              <a:rPr lang="zh-CN" altLang="en-US" sz="100" kern="0" dirty="0" smtClean="0">
                <a:solidFill>
                  <a:prstClr val="white"/>
                </a:solidFill>
              </a:rPr>
              <a:t>行业</a:t>
            </a:r>
            <a:r>
              <a:rPr lang="en-US" altLang="zh-CN" sz="100" kern="0" dirty="0" smtClean="0">
                <a:solidFill>
                  <a:prstClr val="white"/>
                </a:solidFill>
              </a:rPr>
              <a:t>PPT</a:t>
            </a:r>
            <a:r>
              <a:rPr lang="zh-CN" altLang="en-US" sz="100" kern="0" dirty="0" smtClean="0">
                <a:solidFill>
                  <a:prstClr val="white"/>
                </a:solidFill>
              </a:rPr>
              <a:t>模板：</a:t>
            </a:r>
            <a:r>
              <a:rPr lang="en-US" altLang="zh-CN" sz="100" kern="0" dirty="0" smtClean="0">
                <a:solidFill>
                  <a:prstClr val="white"/>
                </a:solidFill>
              </a:rPr>
              <a:t>www.1ppt.com/hangye/ </a:t>
            </a:r>
          </a:p>
          <a:p>
            <a:pPr>
              <a:defRPr/>
            </a:pPr>
            <a:r>
              <a:rPr lang="zh-CN" altLang="en-US" sz="100" kern="0" dirty="0" smtClean="0">
                <a:solidFill>
                  <a:prstClr val="white"/>
                </a:solidFill>
              </a:rPr>
              <a:t>节日</a:t>
            </a:r>
            <a:r>
              <a:rPr lang="en-US" altLang="zh-CN" sz="100" kern="0" dirty="0" smtClean="0">
                <a:solidFill>
                  <a:prstClr val="white"/>
                </a:solidFill>
              </a:rPr>
              <a:t>PPT</a:t>
            </a:r>
            <a:r>
              <a:rPr lang="zh-CN" altLang="en-US" sz="100" kern="0" dirty="0" smtClean="0">
                <a:solidFill>
                  <a:prstClr val="white"/>
                </a:solidFill>
              </a:rPr>
              <a:t>模板：</a:t>
            </a:r>
            <a:r>
              <a:rPr lang="en-US" altLang="zh-CN" sz="100" kern="0" dirty="0" smtClean="0">
                <a:solidFill>
                  <a:prstClr val="white"/>
                </a:solidFill>
              </a:rPr>
              <a:t>www.1ppt.com/jieri/           PPT</a:t>
            </a:r>
            <a:r>
              <a:rPr lang="zh-CN" altLang="en-US" sz="100" kern="0" dirty="0" smtClean="0">
                <a:solidFill>
                  <a:prstClr val="white"/>
                </a:solidFill>
              </a:rPr>
              <a:t>素材下载：</a:t>
            </a:r>
            <a:r>
              <a:rPr lang="en-US" altLang="zh-CN" sz="100" kern="0" dirty="0" smtClean="0">
                <a:solidFill>
                  <a:prstClr val="white"/>
                </a:solidFill>
              </a:rPr>
              <a:t>www.1ppt.com/sucai/</a:t>
            </a:r>
          </a:p>
          <a:p>
            <a:pPr>
              <a:defRPr/>
            </a:pPr>
            <a:r>
              <a:rPr lang="en-US" altLang="zh-CN" sz="100" kern="0" dirty="0" smtClean="0">
                <a:solidFill>
                  <a:prstClr val="white"/>
                </a:solidFill>
              </a:rPr>
              <a:t>PPT</a:t>
            </a:r>
            <a:r>
              <a:rPr lang="zh-CN" altLang="en-US" sz="100" kern="0" dirty="0" smtClean="0">
                <a:solidFill>
                  <a:prstClr val="white"/>
                </a:solidFill>
              </a:rPr>
              <a:t>背景图片：</a:t>
            </a:r>
            <a:r>
              <a:rPr lang="en-US" altLang="zh-CN" sz="100" kern="0" dirty="0" smtClean="0">
                <a:solidFill>
                  <a:prstClr val="white"/>
                </a:solidFill>
              </a:rPr>
              <a:t>www.1ppt.com/beijing/      PPT</a:t>
            </a:r>
            <a:r>
              <a:rPr lang="zh-CN" altLang="en-US" sz="100" kern="0" dirty="0" smtClean="0">
                <a:solidFill>
                  <a:prstClr val="white"/>
                </a:solidFill>
              </a:rPr>
              <a:t>图表下载：</a:t>
            </a:r>
            <a:r>
              <a:rPr lang="en-US" altLang="zh-CN" sz="100" kern="0" dirty="0" smtClean="0">
                <a:solidFill>
                  <a:prstClr val="white"/>
                </a:solidFill>
              </a:rPr>
              <a:t>www.1ppt.com/tubiao/      </a:t>
            </a:r>
          </a:p>
          <a:p>
            <a:pPr>
              <a:defRPr/>
            </a:pPr>
            <a:r>
              <a:rPr lang="zh-CN" altLang="en-US" sz="100" kern="0" dirty="0" smtClean="0">
                <a:solidFill>
                  <a:prstClr val="white"/>
                </a:solidFill>
              </a:rPr>
              <a:t>优秀</a:t>
            </a:r>
            <a:r>
              <a:rPr lang="en-US" altLang="zh-CN" sz="100" kern="0" dirty="0" smtClean="0">
                <a:solidFill>
                  <a:prstClr val="white"/>
                </a:solidFill>
              </a:rPr>
              <a:t>PPT</a:t>
            </a:r>
            <a:r>
              <a:rPr lang="zh-CN" altLang="en-US" sz="100" kern="0" dirty="0" smtClean="0">
                <a:solidFill>
                  <a:prstClr val="white"/>
                </a:solidFill>
              </a:rPr>
              <a:t>下载：</a:t>
            </a:r>
            <a:r>
              <a:rPr lang="en-US" altLang="zh-CN" sz="100" kern="0" dirty="0" smtClean="0">
                <a:solidFill>
                  <a:prstClr val="white"/>
                </a:solidFill>
              </a:rPr>
              <a:t>www.1ppt.com/xiazai/        PPT</a:t>
            </a:r>
            <a:r>
              <a:rPr lang="zh-CN" altLang="en-US" sz="100" kern="0" dirty="0" smtClean="0">
                <a:solidFill>
                  <a:prstClr val="white"/>
                </a:solidFill>
              </a:rPr>
              <a:t>教程： </a:t>
            </a:r>
            <a:r>
              <a:rPr lang="en-US" altLang="zh-CN" sz="100" kern="0" dirty="0" smtClean="0">
                <a:solidFill>
                  <a:prstClr val="white"/>
                </a:solidFill>
              </a:rPr>
              <a:t>www.1ppt.com/powerpoint/      </a:t>
            </a:r>
          </a:p>
          <a:p>
            <a:pPr>
              <a:defRPr/>
            </a:pPr>
            <a:r>
              <a:rPr lang="en-US" altLang="zh-CN" sz="100" kern="0" dirty="0" smtClean="0">
                <a:solidFill>
                  <a:prstClr val="white"/>
                </a:solidFill>
              </a:rPr>
              <a:t>Word</a:t>
            </a:r>
            <a:r>
              <a:rPr lang="zh-CN" altLang="en-US" sz="100" kern="0" dirty="0" smtClean="0">
                <a:solidFill>
                  <a:prstClr val="white"/>
                </a:solidFill>
              </a:rPr>
              <a:t>教程： </a:t>
            </a:r>
            <a:r>
              <a:rPr lang="en-US" altLang="zh-CN" sz="100" kern="0" dirty="0" smtClean="0">
                <a:solidFill>
                  <a:prstClr val="white"/>
                </a:solidFill>
              </a:rPr>
              <a:t>www.1ppt.com/word/              Excel</a:t>
            </a:r>
            <a:r>
              <a:rPr lang="zh-CN" altLang="en-US" sz="100" kern="0" dirty="0" smtClean="0">
                <a:solidFill>
                  <a:prstClr val="white"/>
                </a:solidFill>
              </a:rPr>
              <a:t>教程：</a:t>
            </a:r>
            <a:r>
              <a:rPr lang="en-US" altLang="zh-CN" sz="100" kern="0" dirty="0" smtClean="0">
                <a:solidFill>
                  <a:prstClr val="white"/>
                </a:solidFill>
              </a:rPr>
              <a:t>www.1ppt.com/excel/  </a:t>
            </a:r>
          </a:p>
          <a:p>
            <a:pPr>
              <a:defRPr/>
            </a:pPr>
            <a:r>
              <a:rPr lang="zh-CN" altLang="en-US" sz="100" kern="0" dirty="0" smtClean="0">
                <a:solidFill>
                  <a:prstClr val="white"/>
                </a:solidFill>
              </a:rPr>
              <a:t>资料下载：</a:t>
            </a:r>
            <a:r>
              <a:rPr lang="en-US" altLang="zh-CN" sz="100" kern="0" dirty="0" smtClean="0">
                <a:solidFill>
                  <a:prstClr val="white"/>
                </a:solidFill>
              </a:rPr>
              <a:t>www.1ppt.com/ziliao/                PPT</a:t>
            </a:r>
            <a:r>
              <a:rPr lang="zh-CN" altLang="en-US" sz="100" kern="0" dirty="0" smtClean="0">
                <a:solidFill>
                  <a:prstClr val="white"/>
                </a:solidFill>
              </a:rPr>
              <a:t>课件下载：</a:t>
            </a:r>
            <a:r>
              <a:rPr lang="en-US" altLang="zh-CN" sz="100" kern="0" dirty="0" smtClean="0">
                <a:solidFill>
                  <a:prstClr val="white"/>
                </a:solidFill>
              </a:rPr>
              <a:t>www.1ppt.com/kejian/ </a:t>
            </a:r>
          </a:p>
          <a:p>
            <a:pPr>
              <a:defRPr/>
            </a:pPr>
            <a:r>
              <a:rPr lang="zh-CN" altLang="en-US" sz="100" kern="0" dirty="0" smtClean="0">
                <a:solidFill>
                  <a:prstClr val="white"/>
                </a:solidFill>
              </a:rPr>
              <a:t>范文下载：</a:t>
            </a:r>
            <a:r>
              <a:rPr lang="en-US" altLang="zh-CN" sz="100" kern="0" dirty="0" smtClean="0">
                <a:solidFill>
                  <a:prstClr val="white"/>
                </a:solidFill>
              </a:rPr>
              <a:t>www.1ppt.com/fanwen/             </a:t>
            </a:r>
            <a:r>
              <a:rPr lang="zh-CN" altLang="en-US" sz="100" kern="0" dirty="0" smtClean="0">
                <a:solidFill>
                  <a:prstClr val="white"/>
                </a:solidFill>
              </a:rPr>
              <a:t>试卷下载：</a:t>
            </a:r>
            <a:r>
              <a:rPr lang="en-US" altLang="zh-CN" sz="100" kern="0" dirty="0" smtClean="0">
                <a:solidFill>
                  <a:prstClr val="white"/>
                </a:solidFill>
              </a:rPr>
              <a:t>www.1ppt.com/shiti/  </a:t>
            </a:r>
          </a:p>
          <a:p>
            <a:pPr>
              <a:defRPr/>
            </a:pPr>
            <a:r>
              <a:rPr lang="zh-CN" altLang="en-US" sz="100" kern="0" dirty="0" smtClean="0">
                <a:solidFill>
                  <a:prstClr val="white"/>
                </a:solidFill>
              </a:rPr>
              <a:t>教案下载：</a:t>
            </a:r>
            <a:r>
              <a:rPr lang="en-US" altLang="zh-CN" sz="100" kern="0" dirty="0" smtClean="0">
                <a:solidFill>
                  <a:prstClr val="white"/>
                </a:solidFill>
              </a:rPr>
              <a:t>www.1ppt.com/jiaoan/        </a:t>
            </a:r>
          </a:p>
          <a:p>
            <a:pPr>
              <a:defRPr/>
            </a:pPr>
            <a:r>
              <a:rPr lang="zh-CN" altLang="en-US" sz="100" kern="0" dirty="0" smtClean="0">
                <a:solidFill>
                  <a:prstClr val="white"/>
                </a:solidFill>
              </a:rPr>
              <a:t>字体下载：</a:t>
            </a:r>
            <a:r>
              <a:rPr lang="en-US" altLang="zh-CN" sz="100" kern="0" dirty="0" smtClean="0">
                <a:solidFill>
                  <a:prstClr val="white"/>
                </a:solidFill>
              </a:rPr>
              <a:t>www.1ppt.com/ziti/</a:t>
            </a:r>
          </a:p>
          <a:p>
            <a:pPr>
              <a:defRPr/>
            </a:pPr>
            <a:r>
              <a:rPr lang="en-US" altLang="zh-CN" sz="100" kern="0" dirty="0" smtClean="0">
                <a:solidFill>
                  <a:prstClr val="white"/>
                </a:solidFill>
              </a:rPr>
              <a:t> </a:t>
            </a:r>
            <a:endParaRPr lang="zh-CN" altLang="en-US" sz="100" kern="0" dirty="0" smtClean="0">
              <a:solidFill>
                <a:prstClr val="white"/>
              </a:solidFill>
            </a:endParaRPr>
          </a:p>
        </p:txBody>
      </p:sp>
    </p:spTree>
    <p:extLst>
      <p:ext uri="{BB962C8B-B14F-4D97-AF65-F5344CB8AC3E}">
        <p14:creationId xmlns:p14="http://schemas.microsoft.com/office/powerpoint/2010/main" val="1105816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2019/9/25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8906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2019/9/25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5711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2019/9/25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9136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2019/9/25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974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2019/9/25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72612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2019/9/25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32048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pPr/>
              <a:t>2019/9/25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672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cs typeface="仿宋" panose="02010609060101010101" charset="-122"/>
              </a:defRPr>
            </a:lvl1pPr>
          </a:lstStyle>
          <a:p>
            <a:fld id="{D997B5FA-0921-464F-AAE1-844C04324D75}" type="datetimeFigureOut">
              <a:rPr lang="zh-CN" altLang="en-US" smtClean="0">
                <a:solidFill>
                  <a:prstClr val="black">
                    <a:tint val="75000"/>
                  </a:prstClr>
                </a:solidFill>
              </a:rPr>
              <a:pPr/>
              <a:t>2019/9/25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cs typeface="仿宋" panose="02010609060101010101"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cs typeface="仿宋" panose="02010609060101010101" charset="-122"/>
              </a:defRPr>
            </a:lvl1pPr>
          </a:lstStyle>
          <a:p>
            <a:fld id="{565CE74E-AB26-4998-AD42-012C4C1AD07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6747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仿宋" panose="02010609060101010101"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仿宋" panose="02010609060101010101"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仿宋" panose="02010609060101010101"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仿宋" panose="02010609060101010101"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仿宋" panose="0201060906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open-open.com/lib/view/open1424916275249.html" TargetMode="External"/><Relationship Id="rId2" Type="http://schemas.openxmlformats.org/officeDocument/2006/relationships/hyperlink" Target="https://github.com/facebook/rocksdb/wiki/" TargetMode="External"/><Relationship Id="rId1" Type="http://schemas.openxmlformats.org/officeDocument/2006/relationships/slideLayout" Target="../slideLayouts/slideLayout2.xml"/><Relationship Id="rId4" Type="http://schemas.openxmlformats.org/officeDocument/2006/relationships/hyperlink" Target="https://www.cnblogs.com/helloworldcode/p/10877604.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LSM-tree &amp; </a:t>
            </a:r>
            <a:r>
              <a:rPr lang="en-US" altLang="zh-CN" dirty="0" err="1" smtClean="0"/>
              <a:t>SuRF</a:t>
            </a:r>
            <a:endParaRPr lang="zh-CN" altLang="en-US" dirty="0"/>
          </a:p>
        </p:txBody>
      </p:sp>
      <p:sp>
        <p:nvSpPr>
          <p:cNvPr id="3" name="副标题 2"/>
          <p:cNvSpPr>
            <a:spLocks noGrp="1"/>
          </p:cNvSpPr>
          <p:nvPr>
            <p:ph type="subTitle" idx="1"/>
          </p:nvPr>
        </p:nvSpPr>
        <p:spPr/>
        <p:txBody>
          <a:bodyPr/>
          <a:lstStyle/>
          <a:p>
            <a:r>
              <a:rPr lang="en-US" altLang="zh-CN" dirty="0" err="1" smtClean="0"/>
              <a:t>Xing.Qu</a:t>
            </a:r>
            <a:endParaRPr lang="en-US" altLang="zh-CN" dirty="0" smtClean="0"/>
          </a:p>
          <a:p>
            <a:endParaRPr lang="zh-CN" altLang="en-US" dirty="0"/>
          </a:p>
        </p:txBody>
      </p:sp>
    </p:spTree>
    <p:extLst>
      <p:ext uri="{BB962C8B-B14F-4D97-AF65-F5344CB8AC3E}">
        <p14:creationId xmlns:p14="http://schemas.microsoft.com/office/powerpoint/2010/main" val="224839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Cassandra </a:t>
            </a:r>
            <a:r>
              <a:rPr lang="en-US" altLang="zh-CN" dirty="0" smtClean="0"/>
              <a:t>Read</a:t>
            </a:r>
            <a:endParaRPr lang="zh-CN" altLang="en-US" dirty="0"/>
          </a:p>
        </p:txBody>
      </p:sp>
      <p:pic>
        <p:nvPicPr>
          <p:cNvPr id="4" name="内容占位符 3"/>
          <p:cNvPicPr>
            <a:picLocks noGrp="1" noChangeAspect="1"/>
          </p:cNvPicPr>
          <p:nvPr>
            <p:ph idx="1"/>
          </p:nvPr>
        </p:nvPicPr>
        <p:blipFill>
          <a:blip r:embed="rId3"/>
          <a:stretch>
            <a:fillRect/>
          </a:stretch>
        </p:blipFill>
        <p:spPr>
          <a:xfrm>
            <a:off x="838200" y="2213642"/>
            <a:ext cx="10515600" cy="3575304"/>
          </a:xfrm>
          <a:prstGeom prst="rect">
            <a:avLst/>
          </a:prstGeom>
        </p:spPr>
      </p:pic>
    </p:spTree>
    <p:extLst>
      <p:ext uri="{BB962C8B-B14F-4D97-AF65-F5344CB8AC3E}">
        <p14:creationId xmlns:p14="http://schemas.microsoft.com/office/powerpoint/2010/main" val="3758609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SSTable</a:t>
            </a:r>
            <a:r>
              <a:rPr lang="en-US" altLang="zh-CN" dirty="0" smtClean="0"/>
              <a:t> </a:t>
            </a:r>
            <a:r>
              <a:rPr lang="en-US" altLang="zh-CN" dirty="0"/>
              <a:t>Location</a:t>
            </a:r>
            <a:endParaRPr lang="zh-CN" altLang="en-US" dirty="0"/>
          </a:p>
        </p:txBody>
      </p:sp>
      <p:pic>
        <p:nvPicPr>
          <p:cNvPr id="4" name="内容占位符 3"/>
          <p:cNvPicPr>
            <a:picLocks noGrp="1" noChangeAspect="1"/>
          </p:cNvPicPr>
          <p:nvPr>
            <p:ph idx="1"/>
          </p:nvPr>
        </p:nvPicPr>
        <p:blipFill>
          <a:blip r:embed="rId2"/>
          <a:stretch>
            <a:fillRect/>
          </a:stretch>
        </p:blipFill>
        <p:spPr>
          <a:xfrm>
            <a:off x="3485147" y="2358189"/>
            <a:ext cx="8009841" cy="4351338"/>
          </a:xfrm>
          <a:prstGeom prst="rect">
            <a:avLst/>
          </a:prstGeom>
        </p:spPr>
      </p:pic>
      <p:sp>
        <p:nvSpPr>
          <p:cNvPr id="5" name="文本框 4"/>
          <p:cNvSpPr txBox="1"/>
          <p:nvPr/>
        </p:nvSpPr>
        <p:spPr>
          <a:xfrm>
            <a:off x="976124" y="2033337"/>
            <a:ext cx="5569055"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t>Metadata table </a:t>
            </a:r>
            <a:r>
              <a:rPr lang="en-US" altLang="zh-CN" sz="2400" dirty="0" err="1" smtClean="0"/>
              <a:t>rowkey</a:t>
            </a:r>
            <a:r>
              <a:rPr lang="en-US" altLang="zh-CN" sz="2400" dirty="0" smtClean="0"/>
              <a:t>:</a:t>
            </a:r>
          </a:p>
          <a:p>
            <a:pPr marL="742950" lvl="1" indent="-285750">
              <a:buFont typeface="Arial" panose="020B0604020202020204" pitchFamily="34" charset="0"/>
              <a:buChar char="•"/>
            </a:pPr>
            <a:r>
              <a:rPr lang="en-US" altLang="zh-CN" sz="2400" dirty="0" err="1" smtClean="0"/>
              <a:t>tableName,regionStartKey,regionEndKey</a:t>
            </a:r>
            <a:endParaRPr lang="en-US" altLang="zh-CN" sz="2400" dirty="0" smtClean="0"/>
          </a:p>
          <a:p>
            <a:pPr marL="285750" indent="-285750">
              <a:buFont typeface="Arial" panose="020B0604020202020204" pitchFamily="34" charset="0"/>
              <a:buChar char="•"/>
            </a:pPr>
            <a:r>
              <a:rPr lang="en-US" altLang="zh-CN" sz="2400" dirty="0" smtClean="0"/>
              <a:t>Root Tablet:</a:t>
            </a:r>
          </a:p>
          <a:p>
            <a:pPr marL="742950" lvl="1" indent="-285750">
              <a:buFont typeface="Arial" panose="020B0604020202020204" pitchFamily="34" charset="0"/>
              <a:buChar char="•"/>
            </a:pPr>
            <a:r>
              <a:rPr lang="en-US" altLang="zh-CN" sz="2400" dirty="0" smtClean="0"/>
              <a:t>Location metadata tablets </a:t>
            </a:r>
            <a:endParaRPr lang="zh-CN" altLang="en-US" sz="2400" dirty="0"/>
          </a:p>
        </p:txBody>
      </p:sp>
    </p:spTree>
    <p:extLst>
      <p:ext uri="{BB962C8B-B14F-4D97-AF65-F5344CB8AC3E}">
        <p14:creationId xmlns:p14="http://schemas.microsoft.com/office/powerpoint/2010/main" val="136037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a:t>
            </a:r>
            <a:r>
              <a:rPr lang="en-US" altLang="zh-CN" dirty="0"/>
              <a:t>to improve the performance of </a:t>
            </a:r>
            <a:r>
              <a:rPr lang="en-US" altLang="zh-CN" dirty="0" smtClean="0"/>
              <a:t>read?</a:t>
            </a:r>
            <a:endParaRPr lang="zh-CN" altLang="en-US" dirty="0"/>
          </a:p>
        </p:txBody>
      </p:sp>
      <p:sp>
        <p:nvSpPr>
          <p:cNvPr id="3" name="内容占位符 2"/>
          <p:cNvSpPr>
            <a:spLocks noGrp="1"/>
          </p:cNvSpPr>
          <p:nvPr>
            <p:ph idx="1"/>
          </p:nvPr>
        </p:nvSpPr>
        <p:spPr/>
        <p:txBody>
          <a:bodyPr/>
          <a:lstStyle/>
          <a:p>
            <a:r>
              <a:rPr lang="en-US" altLang="zh-CN" dirty="0"/>
              <a:t>Use filter to reduce the amount of </a:t>
            </a:r>
            <a:r>
              <a:rPr lang="en-US" altLang="zh-CN" dirty="0" err="1" smtClean="0"/>
              <a:t>sstable</a:t>
            </a:r>
            <a:r>
              <a:rPr lang="en-US" altLang="zh-CN" dirty="0" smtClean="0"/>
              <a:t> </a:t>
            </a:r>
            <a:r>
              <a:rPr lang="en-US" altLang="zh-CN" dirty="0"/>
              <a:t>to reduce IO and </a:t>
            </a:r>
            <a:r>
              <a:rPr lang="en-US" altLang="zh-CN" dirty="0" smtClean="0"/>
              <a:t>CPU</a:t>
            </a:r>
            <a:endParaRPr lang="en-US" altLang="zh-CN" dirty="0"/>
          </a:p>
          <a:p>
            <a:r>
              <a:rPr lang="en-US" altLang="zh-CN" dirty="0"/>
              <a:t> </a:t>
            </a:r>
            <a:endParaRPr lang="en-US" altLang="zh-CN" dirty="0" smtClean="0"/>
          </a:p>
          <a:p>
            <a:r>
              <a:rPr lang="en-US" altLang="zh-CN" dirty="0" smtClean="0"/>
              <a:t>Point query: bloom filter,&lt;</a:t>
            </a:r>
            <a:r>
              <a:rPr lang="en-US" altLang="zh-CN" dirty="0" err="1" smtClean="0"/>
              <a:t>min,max</a:t>
            </a:r>
            <a:r>
              <a:rPr lang="en-US" altLang="zh-CN" dirty="0" smtClean="0"/>
              <a:t>&gt;</a:t>
            </a:r>
            <a:endParaRPr lang="en-US" altLang="zh-CN" dirty="0"/>
          </a:p>
          <a:p>
            <a:r>
              <a:rPr lang="en-US" altLang="zh-CN" dirty="0" smtClean="0"/>
              <a:t>Rang query?</a:t>
            </a:r>
          </a:p>
          <a:p>
            <a:pPr lvl="1"/>
            <a:r>
              <a:rPr lang="en-US" altLang="zh-CN" dirty="0" err="1" smtClean="0"/>
              <a:t>A.addr</a:t>
            </a:r>
            <a:r>
              <a:rPr lang="en-US" altLang="zh-CN" dirty="0" smtClean="0"/>
              <a:t>=</a:t>
            </a:r>
            <a:r>
              <a:rPr lang="zh-CN" altLang="en-US" dirty="0" smtClean="0"/>
              <a:t>“</a:t>
            </a:r>
            <a:r>
              <a:rPr lang="en-US" altLang="zh-CN" dirty="0" smtClean="0"/>
              <a:t>XXX</a:t>
            </a:r>
            <a:r>
              <a:rPr lang="en-US" altLang="zh-CN" dirty="0"/>
              <a:t>%</a:t>
            </a:r>
            <a:r>
              <a:rPr lang="zh-CN" altLang="en-US" dirty="0" smtClean="0"/>
              <a:t>”</a:t>
            </a:r>
            <a:endParaRPr lang="en-US" altLang="zh-CN" dirty="0" smtClean="0"/>
          </a:p>
          <a:p>
            <a:pPr lvl="1"/>
            <a:r>
              <a:rPr lang="en-US" altLang="zh-CN" dirty="0"/>
              <a:t> prefix </a:t>
            </a:r>
            <a:r>
              <a:rPr lang="en-US" altLang="zh-CN" dirty="0" smtClean="0"/>
              <a:t>seek (bloom filter)</a:t>
            </a:r>
          </a:p>
          <a:p>
            <a:pPr lvl="1"/>
            <a:r>
              <a:rPr lang="en-US" altLang="zh-CN" dirty="0" err="1" smtClean="0"/>
              <a:t>Timestramp</a:t>
            </a:r>
            <a:r>
              <a:rPr lang="en-US" altLang="zh-CN" dirty="0" smtClean="0"/>
              <a:t> range query</a:t>
            </a:r>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5917424" y="3959985"/>
            <a:ext cx="6014915" cy="2216978"/>
          </a:xfrm>
          <a:prstGeom prst="rect">
            <a:avLst/>
          </a:prstGeom>
        </p:spPr>
      </p:pic>
    </p:spTree>
    <p:extLst>
      <p:ext uri="{BB962C8B-B14F-4D97-AF65-F5344CB8AC3E}">
        <p14:creationId xmlns:p14="http://schemas.microsoft.com/office/powerpoint/2010/main" val="357851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SuRF</a:t>
            </a:r>
            <a:r>
              <a:rPr lang="en-US" altLang="zh-CN" dirty="0" smtClean="0"/>
              <a:t>: Practical </a:t>
            </a:r>
            <a:r>
              <a:rPr lang="en-US" altLang="zh-CN" dirty="0"/>
              <a:t>Range Query Filtering with Fast Succinct Tries</a:t>
            </a:r>
            <a:endParaRPr lang="zh-CN" altLang="en-US" dirty="0"/>
          </a:p>
        </p:txBody>
      </p:sp>
      <p:sp>
        <p:nvSpPr>
          <p:cNvPr id="5" name="文本占位符 4"/>
          <p:cNvSpPr>
            <a:spLocks noGrp="1"/>
          </p:cNvSpPr>
          <p:nvPr>
            <p:ph type="body" idx="1"/>
          </p:nvPr>
        </p:nvSpPr>
        <p:spPr/>
        <p:txBody>
          <a:bodyPr/>
          <a:lstStyle/>
          <a:p>
            <a:r>
              <a:rPr lang="en-US" altLang="zh-CN" dirty="0"/>
              <a:t>Chang, </a:t>
            </a:r>
            <a:r>
              <a:rPr lang="en-US" altLang="zh-CN" dirty="0" err="1" smtClean="0"/>
              <a:t>Fay,CMU,the</a:t>
            </a:r>
            <a:r>
              <a:rPr lang="en-US" altLang="zh-CN" dirty="0" smtClean="0"/>
              <a:t> 2018 SIGMOD Best </a:t>
            </a:r>
            <a:r>
              <a:rPr lang="en-US" altLang="zh-CN" dirty="0"/>
              <a:t>Paper Award</a:t>
            </a:r>
            <a:endParaRPr lang="zh-CN" altLang="en-US" dirty="0"/>
          </a:p>
        </p:txBody>
      </p:sp>
    </p:spTree>
    <p:extLst>
      <p:ext uri="{BB962C8B-B14F-4D97-AF65-F5344CB8AC3E}">
        <p14:creationId xmlns:p14="http://schemas.microsoft.com/office/powerpoint/2010/main" val="1026793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Succinct Data </a:t>
            </a:r>
            <a:r>
              <a:rPr lang="en-US" altLang="zh-CN" dirty="0" smtClean="0"/>
              <a:t>Structure</a:t>
            </a:r>
            <a:endParaRPr lang="zh-CN" altLang="en-US" dirty="0"/>
          </a:p>
        </p:txBody>
      </p:sp>
      <p:sp>
        <p:nvSpPr>
          <p:cNvPr id="5" name="内容占位符 4"/>
          <p:cNvSpPr>
            <a:spLocks noGrp="1"/>
          </p:cNvSpPr>
          <p:nvPr>
            <p:ph idx="1"/>
          </p:nvPr>
        </p:nvSpPr>
        <p:spPr/>
        <p:txBody>
          <a:bodyPr/>
          <a:lstStyle/>
          <a:p>
            <a:pPr marL="0" indent="0">
              <a:buNone/>
            </a:pPr>
            <a:r>
              <a:rPr lang="en-US" altLang="zh-CN" dirty="0" smtClean="0"/>
              <a:t>… </a:t>
            </a:r>
            <a:r>
              <a:rPr lang="en-US" altLang="zh-CN" dirty="0"/>
              <a:t>uses an amount of </a:t>
            </a:r>
            <a:r>
              <a:rPr lang="en-US" altLang="zh-CN" b="1" dirty="0"/>
              <a:t>space</a:t>
            </a:r>
            <a:r>
              <a:rPr lang="en-US" altLang="zh-CN" dirty="0"/>
              <a:t> that is “close” </a:t>
            </a:r>
            <a:r>
              <a:rPr lang="en-US" altLang="zh-CN" dirty="0" smtClean="0"/>
              <a:t>to the </a:t>
            </a:r>
            <a:r>
              <a:rPr lang="en-US" altLang="zh-CN" dirty="0"/>
              <a:t>information-theoretic </a:t>
            </a:r>
            <a:r>
              <a:rPr lang="en-US" altLang="zh-CN" b="1" dirty="0"/>
              <a:t>lower bound</a:t>
            </a:r>
            <a:r>
              <a:rPr lang="en-US" altLang="zh-CN" dirty="0"/>
              <a:t>, </a:t>
            </a:r>
            <a:r>
              <a:rPr lang="en-US" altLang="zh-CN" dirty="0" smtClean="0"/>
              <a:t>but still </a:t>
            </a:r>
            <a:r>
              <a:rPr lang="en-US" altLang="zh-CN" dirty="0"/>
              <a:t>allows </a:t>
            </a:r>
            <a:r>
              <a:rPr lang="en-US" altLang="zh-CN" b="1" dirty="0"/>
              <a:t>efficient query </a:t>
            </a:r>
            <a:r>
              <a:rPr lang="en-US" altLang="zh-CN" dirty="0"/>
              <a:t>operations. [</a:t>
            </a:r>
            <a:r>
              <a:rPr lang="en-US" altLang="zh-CN" dirty="0" err="1"/>
              <a:t>wikipedia</a:t>
            </a:r>
            <a:r>
              <a:rPr lang="en-US" altLang="zh-CN" dirty="0"/>
              <a:t>]</a:t>
            </a:r>
            <a:endParaRPr lang="zh-CN" altLang="en-US" dirty="0"/>
          </a:p>
        </p:txBody>
      </p:sp>
    </p:spTree>
    <p:extLst>
      <p:ext uri="{BB962C8B-B14F-4D97-AF65-F5344CB8AC3E}">
        <p14:creationId xmlns:p14="http://schemas.microsoft.com/office/powerpoint/2010/main" val="318090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Level-Ordered Unary Degree Sequence (LOUDS)</a:t>
            </a:r>
            <a:endParaRPr lang="zh-CN" altLang="en-US" dirty="0"/>
          </a:p>
        </p:txBody>
      </p:sp>
      <p:sp>
        <p:nvSpPr>
          <p:cNvPr id="7" name="内容占位符 6"/>
          <p:cNvSpPr>
            <a:spLocks noGrp="1"/>
          </p:cNvSpPr>
          <p:nvPr>
            <p:ph sz="half" idx="1"/>
          </p:nvPr>
        </p:nvSpPr>
        <p:spPr/>
        <p:txBody>
          <a:bodyPr/>
          <a:lstStyle/>
          <a:p>
            <a:r>
              <a:rPr lang="en-US" altLang="zh-CN" dirty="0" smtClean="0"/>
              <a:t>Encoding Rule:</a:t>
            </a:r>
          </a:p>
          <a:p>
            <a:pPr lvl="1"/>
            <a:r>
              <a:rPr lang="en-US" altLang="zh-CN" dirty="0"/>
              <a:t>Sequence </a:t>
            </a:r>
            <a:r>
              <a:rPr lang="en-US" altLang="zh-CN" dirty="0" smtClean="0"/>
              <a:t>traversal</a:t>
            </a:r>
          </a:p>
          <a:p>
            <a:pPr lvl="1"/>
            <a:r>
              <a:rPr lang="en-US" altLang="zh-CN" dirty="0"/>
              <a:t>The node of this tree has N children, then it is encoded with N 1s, and finally 0.</a:t>
            </a:r>
            <a:endParaRPr lang="zh-CN" altLang="en-US" dirty="0"/>
          </a:p>
        </p:txBody>
      </p:sp>
      <p:pic>
        <p:nvPicPr>
          <p:cNvPr id="13" name="内容占位符 12"/>
          <p:cNvPicPr>
            <a:picLocks noGrp="1" noChangeAspect="1"/>
          </p:cNvPicPr>
          <p:nvPr>
            <p:ph sz="half" idx="2"/>
          </p:nvPr>
        </p:nvPicPr>
        <p:blipFill>
          <a:blip r:embed="rId3"/>
          <a:stretch>
            <a:fillRect/>
          </a:stretch>
        </p:blipFill>
        <p:spPr>
          <a:xfrm>
            <a:off x="5990977" y="2085975"/>
            <a:ext cx="5699326" cy="3729038"/>
          </a:xfrm>
          <a:prstGeom prst="rect">
            <a:avLst/>
          </a:prstGeom>
        </p:spPr>
      </p:pic>
      <p:sp>
        <p:nvSpPr>
          <p:cNvPr id="8" name="矩形 7"/>
          <p:cNvSpPr/>
          <p:nvPr/>
        </p:nvSpPr>
        <p:spPr>
          <a:xfrm>
            <a:off x="89452" y="6176963"/>
            <a:ext cx="12102548" cy="646331"/>
          </a:xfrm>
          <a:prstGeom prst="rect">
            <a:avLst/>
          </a:prstGeom>
        </p:spPr>
        <p:txBody>
          <a:bodyPr wrap="square">
            <a:spAutoFit/>
          </a:bodyPr>
          <a:lstStyle/>
          <a:p>
            <a:r>
              <a:rPr lang="en-US" altLang="zh-CN" dirty="0"/>
              <a:t>G. Jacobson, "Space-efficient static trees and graphs," 30th Annual Symposium on Foundations of Computer Science, Research Triangle Park, NC, USA, 1989, pp. 549-554.</a:t>
            </a:r>
            <a:endParaRPr lang="zh-CN" altLang="en-US" dirty="0"/>
          </a:p>
        </p:txBody>
      </p:sp>
    </p:spTree>
    <p:extLst>
      <p:ext uri="{BB962C8B-B14F-4D97-AF65-F5344CB8AC3E}">
        <p14:creationId xmlns:p14="http://schemas.microsoft.com/office/powerpoint/2010/main" val="748467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Level-Ordered Unary Degree Sequence (LOUDS)</a:t>
            </a:r>
            <a:endParaRPr lang="zh-CN" altLang="en-US" dirty="0"/>
          </a:p>
        </p:txBody>
      </p:sp>
      <p:sp>
        <p:nvSpPr>
          <p:cNvPr id="6" name="内容占位符 5"/>
          <p:cNvSpPr>
            <a:spLocks noGrp="1"/>
          </p:cNvSpPr>
          <p:nvPr>
            <p:ph idx="1"/>
          </p:nvPr>
        </p:nvSpPr>
        <p:spPr/>
        <p:txBody>
          <a:bodyPr/>
          <a:lstStyle/>
          <a:p>
            <a:r>
              <a:rPr lang="en-US" altLang="zh-CN" dirty="0"/>
              <a:t>rank1(x): Returns the number of 1 in range [0, x]</a:t>
            </a:r>
          </a:p>
          <a:p>
            <a:r>
              <a:rPr lang="en-US" altLang="zh-CN" dirty="0"/>
              <a:t>select1(y): Returns the location of the </a:t>
            </a:r>
            <a:r>
              <a:rPr lang="en-US" altLang="zh-CN" dirty="0" err="1"/>
              <a:t>yth</a:t>
            </a:r>
            <a:r>
              <a:rPr lang="en-US" altLang="zh-CN" dirty="0"/>
              <a:t> 1</a:t>
            </a:r>
          </a:p>
          <a:p>
            <a:r>
              <a:rPr lang="en-US" altLang="zh-CN" dirty="0"/>
              <a:t>Similarly, rank0(x) and select0(y) </a:t>
            </a:r>
          </a:p>
        </p:txBody>
      </p:sp>
      <p:pic>
        <p:nvPicPr>
          <p:cNvPr id="7" name="图片 6"/>
          <p:cNvPicPr>
            <a:picLocks noChangeAspect="1"/>
          </p:cNvPicPr>
          <p:nvPr/>
        </p:nvPicPr>
        <p:blipFill>
          <a:blip r:embed="rId3"/>
          <a:stretch>
            <a:fillRect/>
          </a:stretch>
        </p:blipFill>
        <p:spPr>
          <a:xfrm>
            <a:off x="1724025" y="3597275"/>
            <a:ext cx="8743950" cy="2714625"/>
          </a:xfrm>
          <a:prstGeom prst="rect">
            <a:avLst/>
          </a:prstGeom>
        </p:spPr>
      </p:pic>
      <p:sp>
        <p:nvSpPr>
          <p:cNvPr id="8" name="文本框 7"/>
          <p:cNvSpPr txBox="1"/>
          <p:nvPr/>
        </p:nvSpPr>
        <p:spPr>
          <a:xfrm>
            <a:off x="10044113" y="2114550"/>
            <a:ext cx="800219" cy="461665"/>
          </a:xfrm>
          <a:prstGeom prst="rect">
            <a:avLst/>
          </a:prstGeom>
          <a:noFill/>
        </p:spPr>
        <p:txBody>
          <a:bodyPr wrap="none" rtlCol="0">
            <a:spAutoFit/>
          </a:bodyPr>
          <a:lstStyle/>
          <a:p>
            <a:r>
              <a:rPr lang="en-US" altLang="zh-CN" sz="2400" b="1" dirty="0" smtClean="0">
                <a:solidFill>
                  <a:srgbClr val="FF0000"/>
                </a:solidFill>
              </a:rPr>
              <a:t>O(1)</a:t>
            </a:r>
            <a:endParaRPr lang="zh-CN" altLang="en-US" sz="2400" b="1" dirty="0">
              <a:solidFill>
                <a:srgbClr val="FF0000"/>
              </a:solidFill>
            </a:endParaRPr>
          </a:p>
        </p:txBody>
      </p:sp>
    </p:spTree>
    <p:extLst>
      <p:ext uri="{BB962C8B-B14F-4D97-AF65-F5344CB8AC3E}">
        <p14:creationId xmlns:p14="http://schemas.microsoft.com/office/powerpoint/2010/main" val="14873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Level-Ordered Unary Degree Sequence (LOUDS)</a:t>
            </a:r>
            <a:endParaRPr lang="zh-CN" altLang="en-US" dirty="0"/>
          </a:p>
        </p:txBody>
      </p:sp>
      <p:sp>
        <p:nvSpPr>
          <p:cNvPr id="3" name="内容占位符 2"/>
          <p:cNvSpPr>
            <a:spLocks noGrp="1"/>
          </p:cNvSpPr>
          <p:nvPr>
            <p:ph idx="1"/>
          </p:nvPr>
        </p:nvSpPr>
        <p:spPr/>
        <p:txBody>
          <a:bodyPr>
            <a:normAutofit/>
          </a:bodyPr>
          <a:lstStyle/>
          <a:p>
            <a:r>
              <a:rPr lang="en-US" altLang="zh-CN" b="1" dirty="0"/>
              <a:t>node-</a:t>
            </a:r>
            <a:r>
              <a:rPr lang="en-US" altLang="zh-CN" b="1" dirty="0" err="1"/>
              <a:t>num</a:t>
            </a:r>
            <a:r>
              <a:rPr lang="en-US" altLang="zh-CN" b="1" dirty="0"/>
              <a:t> = rank1(</a:t>
            </a:r>
            <a:r>
              <a:rPr lang="en-US" altLang="zh-CN" b="1" dirty="0" err="1"/>
              <a:t>i</a:t>
            </a:r>
            <a:r>
              <a:rPr lang="en-US" altLang="zh-CN" b="1" dirty="0"/>
              <a:t>)</a:t>
            </a:r>
            <a:r>
              <a:rPr lang="en-US" altLang="zh-CN" dirty="0"/>
              <a:t>:Get the corresponding node number in position </a:t>
            </a:r>
            <a:r>
              <a:rPr lang="en-US" altLang="zh-CN" dirty="0" err="1"/>
              <a:t>i</a:t>
            </a:r>
            <a:r>
              <a:rPr lang="en-US" altLang="zh-CN" dirty="0"/>
              <a:t>, such as rank1(2) = </a:t>
            </a:r>
            <a:r>
              <a:rPr lang="en-US" altLang="zh-CN" dirty="0" smtClean="0"/>
              <a:t>2</a:t>
            </a:r>
          </a:p>
          <a:p>
            <a:r>
              <a:rPr lang="en-US" altLang="zh-CN" b="1" dirty="0" err="1"/>
              <a:t>i</a:t>
            </a:r>
            <a:r>
              <a:rPr lang="en-US" altLang="zh-CN" b="1" dirty="0"/>
              <a:t> = select1(node-</a:t>
            </a:r>
            <a:r>
              <a:rPr lang="en-US" altLang="zh-CN" b="1" dirty="0" err="1"/>
              <a:t>num</a:t>
            </a:r>
            <a:r>
              <a:rPr lang="en-US" altLang="zh-CN" b="1" dirty="0" smtClean="0"/>
              <a:t>)</a:t>
            </a:r>
            <a:r>
              <a:rPr lang="en-US" altLang="zh-CN" dirty="0" smtClean="0"/>
              <a:t>:According </a:t>
            </a:r>
            <a:r>
              <a:rPr lang="en-US" altLang="zh-CN" dirty="0"/>
              <a:t>to the node number, know the corresponding position, such as select1(2) = </a:t>
            </a:r>
            <a:r>
              <a:rPr lang="en-US" altLang="zh-CN" dirty="0" smtClean="0"/>
              <a:t>2</a:t>
            </a:r>
          </a:p>
          <a:p>
            <a:endParaRPr lang="en-US" altLang="zh-CN" dirty="0"/>
          </a:p>
        </p:txBody>
      </p:sp>
    </p:spTree>
    <p:extLst>
      <p:ext uri="{BB962C8B-B14F-4D97-AF65-F5344CB8AC3E}">
        <p14:creationId xmlns:p14="http://schemas.microsoft.com/office/powerpoint/2010/main" val="225503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Level-Ordered Unary Degree Sequence (LOUDS)</a:t>
            </a:r>
            <a:endParaRPr lang="zh-CN" altLang="en-US" dirty="0"/>
          </a:p>
        </p:txBody>
      </p:sp>
      <p:sp>
        <p:nvSpPr>
          <p:cNvPr id="3" name="内容占位符 2"/>
          <p:cNvSpPr>
            <a:spLocks noGrp="1"/>
          </p:cNvSpPr>
          <p:nvPr>
            <p:ph idx="1"/>
          </p:nvPr>
        </p:nvSpPr>
        <p:spPr/>
        <p:txBody>
          <a:bodyPr>
            <a:normAutofit fontScale="92500"/>
          </a:bodyPr>
          <a:lstStyle/>
          <a:p>
            <a:r>
              <a:rPr lang="en-US" altLang="zh-CN" b="1" dirty="0" err="1"/>
              <a:t>First_child</a:t>
            </a:r>
            <a:r>
              <a:rPr lang="en-US" altLang="zh-CN" b="1" dirty="0"/>
              <a:t>(</a:t>
            </a:r>
            <a:r>
              <a:rPr lang="en-US" altLang="zh-CN" b="1" dirty="0" err="1"/>
              <a:t>i</a:t>
            </a:r>
            <a:r>
              <a:rPr lang="en-US" altLang="zh-CN" b="1" dirty="0"/>
              <a:t>) = select0(rank1(</a:t>
            </a:r>
            <a:r>
              <a:rPr lang="en-US" altLang="zh-CN" b="1" dirty="0" err="1"/>
              <a:t>i</a:t>
            </a:r>
            <a:r>
              <a:rPr lang="en-US" altLang="zh-CN" b="1" dirty="0"/>
              <a:t>)) + </a:t>
            </a:r>
            <a:r>
              <a:rPr lang="en-US" altLang="zh-CN" b="1" dirty="0" smtClean="0"/>
              <a:t>1</a:t>
            </a:r>
            <a:r>
              <a:rPr lang="en-US" altLang="zh-CN" dirty="0" smtClean="0"/>
              <a:t>: Get </a:t>
            </a:r>
            <a:r>
              <a:rPr lang="en-US" altLang="zh-CN" dirty="0"/>
              <a:t>the position of the first child of the node where the </a:t>
            </a:r>
            <a:r>
              <a:rPr lang="en-US" altLang="zh-CN" dirty="0" err="1"/>
              <a:t>i-th</a:t>
            </a:r>
            <a:r>
              <a:rPr lang="en-US" altLang="zh-CN" dirty="0"/>
              <a:t> position is located</a:t>
            </a:r>
          </a:p>
          <a:p>
            <a:r>
              <a:rPr lang="en-US" altLang="zh-CN" b="1" dirty="0" err="1"/>
              <a:t>Last_child</a:t>
            </a:r>
            <a:r>
              <a:rPr lang="en-US" altLang="zh-CN" b="1" dirty="0"/>
              <a:t>(</a:t>
            </a:r>
            <a:r>
              <a:rPr lang="en-US" altLang="zh-CN" b="1" dirty="0" err="1"/>
              <a:t>i</a:t>
            </a:r>
            <a:r>
              <a:rPr lang="en-US" altLang="zh-CN" b="1" dirty="0"/>
              <a:t>) = select0(rank1(</a:t>
            </a:r>
            <a:r>
              <a:rPr lang="en-US" altLang="zh-CN" b="1" dirty="0" err="1"/>
              <a:t>i</a:t>
            </a:r>
            <a:r>
              <a:rPr lang="en-US" altLang="zh-CN" b="1" dirty="0"/>
              <a:t>) + 1) </a:t>
            </a:r>
            <a:r>
              <a:rPr lang="en-US" altLang="zh-CN" b="1" dirty="0" smtClean="0"/>
              <a:t>– 1:</a:t>
            </a:r>
            <a:r>
              <a:rPr lang="en-US" altLang="zh-CN" dirty="0" smtClean="0"/>
              <a:t> Get </a:t>
            </a:r>
            <a:r>
              <a:rPr lang="en-US" altLang="zh-CN" dirty="0"/>
              <a:t>the position of the last child of the node where the </a:t>
            </a:r>
            <a:r>
              <a:rPr lang="en-US" altLang="zh-CN" dirty="0" err="1"/>
              <a:t>i-th</a:t>
            </a:r>
            <a:r>
              <a:rPr lang="en-US" altLang="zh-CN" dirty="0"/>
              <a:t> position is located</a:t>
            </a:r>
          </a:p>
          <a:p>
            <a:r>
              <a:rPr lang="en-US" altLang="zh-CN" b="1" dirty="0"/>
              <a:t>Parent(</a:t>
            </a:r>
            <a:r>
              <a:rPr lang="en-US" altLang="zh-CN" b="1" dirty="0" err="1"/>
              <a:t>i</a:t>
            </a:r>
            <a:r>
              <a:rPr lang="en-US" altLang="zh-CN" b="1" dirty="0"/>
              <a:t>) = select1(rank0(</a:t>
            </a:r>
            <a:r>
              <a:rPr lang="en-US" altLang="zh-CN" b="1" dirty="0" err="1"/>
              <a:t>i</a:t>
            </a:r>
            <a:r>
              <a:rPr lang="en-US" altLang="zh-CN" b="1" dirty="0" smtClean="0"/>
              <a:t>)):</a:t>
            </a:r>
            <a:r>
              <a:rPr lang="en-US" altLang="zh-CN" dirty="0" smtClean="0"/>
              <a:t> </a:t>
            </a:r>
            <a:r>
              <a:rPr lang="en-US" altLang="zh-CN" dirty="0"/>
              <a:t>the position of the parent node of the node where the </a:t>
            </a:r>
            <a:r>
              <a:rPr lang="en-US" altLang="zh-CN" dirty="0" err="1"/>
              <a:t>i</a:t>
            </a:r>
            <a:r>
              <a:rPr lang="en-US" altLang="zh-CN" dirty="0"/>
              <a:t> </a:t>
            </a:r>
            <a:r>
              <a:rPr lang="en-US" altLang="zh-CN" dirty="0" err="1"/>
              <a:t>th</a:t>
            </a:r>
            <a:r>
              <a:rPr lang="en-US" altLang="zh-CN" dirty="0"/>
              <a:t> position is located</a:t>
            </a:r>
          </a:p>
          <a:p>
            <a:r>
              <a:rPr lang="en-US" altLang="zh-CN" b="1" dirty="0" smtClean="0"/>
              <a:t>Children(</a:t>
            </a:r>
            <a:r>
              <a:rPr lang="en-US" altLang="zh-CN" b="1" dirty="0" err="1" smtClean="0"/>
              <a:t>i</a:t>
            </a:r>
            <a:r>
              <a:rPr lang="en-US" altLang="zh-CN" b="1" dirty="0"/>
              <a:t>) = </a:t>
            </a:r>
            <a:r>
              <a:rPr lang="en-US" altLang="zh-CN" b="1" dirty="0" err="1"/>
              <a:t>last_child</a:t>
            </a:r>
            <a:r>
              <a:rPr lang="en-US" altLang="zh-CN" b="1" dirty="0"/>
              <a:t>(</a:t>
            </a:r>
            <a:r>
              <a:rPr lang="en-US" altLang="zh-CN" b="1" dirty="0" err="1"/>
              <a:t>i</a:t>
            </a:r>
            <a:r>
              <a:rPr lang="en-US" altLang="zh-CN" b="1" dirty="0"/>
              <a:t>) - </a:t>
            </a:r>
            <a:r>
              <a:rPr lang="en-US" altLang="zh-CN" b="1" dirty="0" err="1"/>
              <a:t>first_child</a:t>
            </a:r>
            <a:r>
              <a:rPr lang="en-US" altLang="zh-CN" b="1" dirty="0"/>
              <a:t>(</a:t>
            </a:r>
            <a:r>
              <a:rPr lang="en-US" altLang="zh-CN" b="1" dirty="0" err="1"/>
              <a:t>i</a:t>
            </a:r>
            <a:r>
              <a:rPr lang="en-US" altLang="zh-CN" b="1" dirty="0"/>
              <a:t>) + </a:t>
            </a:r>
            <a:r>
              <a:rPr lang="en-US" altLang="zh-CN" b="1" dirty="0" smtClean="0"/>
              <a:t>1: </a:t>
            </a:r>
            <a:r>
              <a:rPr lang="en-US" altLang="zh-CN" dirty="0"/>
              <a:t>G</a:t>
            </a:r>
            <a:r>
              <a:rPr lang="en-US" altLang="zh-CN" dirty="0" smtClean="0"/>
              <a:t>et </a:t>
            </a:r>
            <a:r>
              <a:rPr lang="en-US" altLang="zh-CN" dirty="0"/>
              <a:t>the number of children of the node where the </a:t>
            </a:r>
            <a:r>
              <a:rPr lang="en-US" altLang="zh-CN" dirty="0" err="1"/>
              <a:t>i-th</a:t>
            </a:r>
            <a:r>
              <a:rPr lang="en-US" altLang="zh-CN" dirty="0"/>
              <a:t> position is located</a:t>
            </a:r>
          </a:p>
          <a:p>
            <a:r>
              <a:rPr lang="en-US" altLang="zh-CN" b="1" dirty="0"/>
              <a:t>Child(</a:t>
            </a:r>
            <a:r>
              <a:rPr lang="en-US" altLang="zh-CN" b="1" dirty="0" err="1"/>
              <a:t>i</a:t>
            </a:r>
            <a:r>
              <a:rPr lang="en-US" altLang="zh-CN" b="1" dirty="0"/>
              <a:t>, </a:t>
            </a:r>
            <a:r>
              <a:rPr lang="en-US" altLang="zh-CN" b="1" dirty="0" err="1"/>
              <a:t>num</a:t>
            </a:r>
            <a:r>
              <a:rPr lang="en-US" altLang="zh-CN" b="1" dirty="0"/>
              <a:t>) = </a:t>
            </a:r>
            <a:r>
              <a:rPr lang="en-US" altLang="zh-CN" b="1" dirty="0" err="1"/>
              <a:t>first_child</a:t>
            </a:r>
            <a:r>
              <a:rPr lang="en-US" altLang="zh-CN" b="1" dirty="0"/>
              <a:t>(</a:t>
            </a:r>
            <a:r>
              <a:rPr lang="en-US" altLang="zh-CN" b="1" dirty="0" err="1"/>
              <a:t>i</a:t>
            </a:r>
            <a:r>
              <a:rPr lang="en-US" altLang="zh-CN" b="1" dirty="0"/>
              <a:t>) + </a:t>
            </a:r>
            <a:r>
              <a:rPr lang="en-US" altLang="zh-CN" b="1" dirty="0" err="1" smtClean="0"/>
              <a:t>num</a:t>
            </a:r>
            <a:r>
              <a:rPr lang="en-US" altLang="zh-CN" b="1" dirty="0" smtClean="0"/>
              <a:t>: </a:t>
            </a:r>
            <a:r>
              <a:rPr lang="en-US" altLang="zh-CN" dirty="0"/>
              <a:t>Get the position of the </a:t>
            </a:r>
            <a:r>
              <a:rPr lang="en-US" altLang="zh-CN" dirty="0" err="1"/>
              <a:t>num</a:t>
            </a:r>
            <a:r>
              <a:rPr lang="en-US" altLang="zh-CN" dirty="0"/>
              <a:t> child of the node where the </a:t>
            </a:r>
            <a:r>
              <a:rPr lang="en-US" altLang="zh-CN" dirty="0" err="1"/>
              <a:t>i-th</a:t>
            </a:r>
            <a:r>
              <a:rPr lang="en-US" altLang="zh-CN" dirty="0"/>
              <a:t> position is located, </a:t>
            </a:r>
            <a:r>
              <a:rPr lang="en-US" altLang="zh-CN" dirty="0" err="1"/>
              <a:t>num</a:t>
            </a:r>
            <a:r>
              <a:rPr lang="en-US" altLang="zh-CN" dirty="0"/>
              <a:t> &gt;= 0</a:t>
            </a:r>
            <a:endParaRPr lang="zh-CN" altLang="en-US" dirty="0"/>
          </a:p>
        </p:txBody>
      </p:sp>
    </p:spTree>
    <p:extLst>
      <p:ext uri="{BB962C8B-B14F-4D97-AF65-F5344CB8AC3E}">
        <p14:creationId xmlns:p14="http://schemas.microsoft.com/office/powerpoint/2010/main" val="574484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Level-Ordered Unary Degree Sequence (LOUDS)</a:t>
            </a:r>
            <a:endParaRPr lang="zh-CN" altLang="en-US" dirty="0"/>
          </a:p>
        </p:txBody>
      </p:sp>
      <p:sp>
        <p:nvSpPr>
          <p:cNvPr id="3" name="内容占位符 2"/>
          <p:cNvSpPr>
            <a:spLocks noGrp="1"/>
          </p:cNvSpPr>
          <p:nvPr>
            <p:ph idx="1"/>
          </p:nvPr>
        </p:nvSpPr>
        <p:spPr/>
        <p:txBody>
          <a:bodyPr>
            <a:normAutofit/>
          </a:bodyPr>
          <a:lstStyle/>
          <a:p>
            <a:r>
              <a:rPr lang="en-US" altLang="zh-CN" sz="2400" dirty="0" err="1"/>
              <a:t>first_child</a:t>
            </a:r>
            <a:r>
              <a:rPr lang="en-US" altLang="zh-CN" sz="2400" dirty="0"/>
              <a:t>(</a:t>
            </a:r>
            <a:r>
              <a:rPr lang="en-US" altLang="zh-CN" sz="2400" b="1" dirty="0"/>
              <a:t>4</a:t>
            </a:r>
            <a:r>
              <a:rPr lang="en-US" altLang="zh-CN" sz="2400" dirty="0"/>
              <a:t>) = select0(rank1(4)) + 1 = select0(4) + 1 = 9 + 1 = </a:t>
            </a:r>
            <a:r>
              <a:rPr lang="en-US" altLang="zh-CN" sz="2400" dirty="0" smtClean="0"/>
              <a:t>10, </a:t>
            </a:r>
            <a:r>
              <a:rPr lang="en-US" altLang="zh-CN" sz="2400" dirty="0"/>
              <a:t>rank1(10) = </a:t>
            </a:r>
            <a:r>
              <a:rPr lang="en-US" altLang="zh-CN" sz="2400" b="1" dirty="0" smtClean="0"/>
              <a:t>7</a:t>
            </a:r>
          </a:p>
          <a:p>
            <a:r>
              <a:rPr lang="en-US" altLang="zh-CN" sz="2400" dirty="0" err="1"/>
              <a:t>last_child</a:t>
            </a:r>
            <a:r>
              <a:rPr lang="en-US" altLang="zh-CN" sz="2400" dirty="0"/>
              <a:t>(</a:t>
            </a:r>
            <a:r>
              <a:rPr lang="en-US" altLang="zh-CN" sz="2400" b="1" dirty="0"/>
              <a:t>4</a:t>
            </a:r>
            <a:r>
              <a:rPr lang="en-US" altLang="zh-CN" sz="2400" dirty="0"/>
              <a:t>) = select0(rank1(4) + 1) - 1 = select0(4 + 1) - 1 = 12 - 1 = </a:t>
            </a:r>
            <a:r>
              <a:rPr lang="en-US" altLang="zh-CN" sz="2400" dirty="0" smtClean="0"/>
              <a:t>11,rank1(11)=8</a:t>
            </a:r>
          </a:p>
          <a:p>
            <a:r>
              <a:rPr lang="en-US" altLang="zh-CN" sz="2400" dirty="0"/>
              <a:t>parent(</a:t>
            </a:r>
            <a:r>
              <a:rPr lang="en-US" altLang="zh-CN" sz="2400" b="1" dirty="0"/>
              <a:t>4</a:t>
            </a:r>
            <a:r>
              <a:rPr lang="en-US" altLang="zh-CN" sz="2400" dirty="0"/>
              <a:t>) = select1(rank0(4)) = select1(1) = </a:t>
            </a:r>
            <a:r>
              <a:rPr lang="en-US" altLang="zh-CN" sz="2400" dirty="0" smtClean="0"/>
              <a:t>0,rank1(0)=1</a:t>
            </a:r>
          </a:p>
          <a:p>
            <a:r>
              <a:rPr lang="en-US" altLang="zh-CN" sz="2400" dirty="0" smtClean="0"/>
              <a:t>children(4) </a:t>
            </a:r>
            <a:r>
              <a:rPr lang="en-US" altLang="zh-CN" sz="2400" dirty="0"/>
              <a:t>= </a:t>
            </a:r>
            <a:r>
              <a:rPr lang="en-US" altLang="zh-CN" sz="2400" dirty="0" err="1" smtClean="0"/>
              <a:t>last_child</a:t>
            </a:r>
            <a:r>
              <a:rPr lang="en-US" altLang="zh-CN" sz="2400" dirty="0" smtClean="0"/>
              <a:t>(4) </a:t>
            </a:r>
            <a:r>
              <a:rPr lang="en-US" altLang="zh-CN" sz="2400" dirty="0"/>
              <a:t>- </a:t>
            </a:r>
            <a:r>
              <a:rPr lang="en-US" altLang="zh-CN" sz="2400" dirty="0" err="1" smtClean="0"/>
              <a:t>first_child</a:t>
            </a:r>
            <a:r>
              <a:rPr lang="en-US" altLang="zh-CN" sz="2400" dirty="0" smtClean="0"/>
              <a:t>(4) </a:t>
            </a:r>
            <a:r>
              <a:rPr lang="en-US" altLang="zh-CN" sz="2400" dirty="0"/>
              <a:t>+ </a:t>
            </a:r>
            <a:r>
              <a:rPr lang="en-US" altLang="zh-CN" sz="2400" dirty="0" smtClean="0"/>
              <a:t>1 = 8 – 7 + 1 = 2</a:t>
            </a:r>
            <a:endParaRPr lang="zh-CN" altLang="en-US" sz="2400" dirty="0"/>
          </a:p>
        </p:txBody>
      </p:sp>
      <p:pic>
        <p:nvPicPr>
          <p:cNvPr id="4" name="图片 3"/>
          <p:cNvPicPr>
            <a:picLocks noChangeAspect="1"/>
          </p:cNvPicPr>
          <p:nvPr/>
        </p:nvPicPr>
        <p:blipFill>
          <a:blip r:embed="rId3"/>
          <a:stretch>
            <a:fillRect/>
          </a:stretch>
        </p:blipFill>
        <p:spPr>
          <a:xfrm>
            <a:off x="333787" y="4519506"/>
            <a:ext cx="7532413" cy="2338494"/>
          </a:xfrm>
          <a:prstGeom prst="rect">
            <a:avLst/>
          </a:prstGeom>
        </p:spPr>
      </p:pic>
      <p:pic>
        <p:nvPicPr>
          <p:cNvPr id="5" name="内容占位符 12"/>
          <p:cNvPicPr>
            <a:picLocks noChangeAspect="1"/>
          </p:cNvPicPr>
          <p:nvPr/>
        </p:nvPicPr>
        <p:blipFill>
          <a:blip r:embed="rId4"/>
          <a:stretch>
            <a:fillRect/>
          </a:stretch>
        </p:blipFill>
        <p:spPr>
          <a:xfrm>
            <a:off x="8089625" y="4188618"/>
            <a:ext cx="3821387" cy="2500313"/>
          </a:xfrm>
          <a:prstGeom prst="rect">
            <a:avLst/>
          </a:prstGeom>
        </p:spPr>
      </p:pic>
      <p:sp>
        <p:nvSpPr>
          <p:cNvPr id="6" name="矩形 5"/>
          <p:cNvSpPr/>
          <p:nvPr/>
        </p:nvSpPr>
        <p:spPr>
          <a:xfrm>
            <a:off x="9503191" y="3491984"/>
            <a:ext cx="2271776" cy="461665"/>
          </a:xfrm>
          <a:prstGeom prst="rect">
            <a:avLst/>
          </a:prstGeom>
        </p:spPr>
        <p:txBody>
          <a:bodyPr wrap="none">
            <a:spAutoFit/>
          </a:bodyPr>
          <a:lstStyle/>
          <a:p>
            <a:r>
              <a:rPr lang="en-US" altLang="zh-CN" sz="2400" b="1" dirty="0">
                <a:solidFill>
                  <a:srgbClr val="FF0000"/>
                </a:solidFill>
              </a:rPr>
              <a:t>cache-friendly</a:t>
            </a:r>
            <a:endParaRPr lang="zh-CN" altLang="en-US" sz="2400" b="1" dirty="0">
              <a:solidFill>
                <a:srgbClr val="FF0000"/>
              </a:solidFill>
            </a:endParaRPr>
          </a:p>
        </p:txBody>
      </p:sp>
    </p:spTree>
    <p:extLst>
      <p:ext uri="{BB962C8B-B14F-4D97-AF65-F5344CB8AC3E}">
        <p14:creationId xmlns:p14="http://schemas.microsoft.com/office/powerpoint/2010/main" val="174231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Background:Organization</a:t>
            </a:r>
            <a:r>
              <a:rPr lang="en-US" altLang="zh-CN" dirty="0"/>
              <a:t> of data in database</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err="1"/>
              <a:t>HashMap</a:t>
            </a:r>
            <a:r>
              <a:rPr lang="en-US" altLang="zh-CN" b="1" dirty="0"/>
              <a:t> (KV)</a:t>
            </a:r>
          </a:p>
          <a:p>
            <a:r>
              <a:rPr lang="en-US" altLang="zh-CN" dirty="0" err="1" smtClean="0"/>
              <a:t>IUD,Random</a:t>
            </a:r>
            <a:r>
              <a:rPr lang="en-US" altLang="zh-CN" dirty="0" smtClean="0"/>
              <a:t> query  </a:t>
            </a:r>
            <a:r>
              <a:rPr lang="zh-CN" altLang="en-US" dirty="0" smtClean="0"/>
              <a:t>√</a:t>
            </a:r>
            <a:endParaRPr lang="en-US" altLang="zh-CN" dirty="0" smtClean="0"/>
          </a:p>
          <a:p>
            <a:r>
              <a:rPr lang="en-US" altLang="zh-CN" dirty="0" smtClean="0"/>
              <a:t>Range query  ×</a:t>
            </a:r>
          </a:p>
          <a:p>
            <a:r>
              <a:rPr lang="en-US" altLang="zh-CN" b="1" dirty="0" err="1" smtClean="0"/>
              <a:t>B+tree</a:t>
            </a:r>
            <a:r>
              <a:rPr lang="en-US" altLang="zh-CN" b="1" dirty="0" smtClean="0"/>
              <a:t> (RDMS)</a:t>
            </a:r>
          </a:p>
          <a:p>
            <a:r>
              <a:rPr lang="en-US" altLang="zh-CN" dirty="0" err="1" smtClean="0"/>
              <a:t>IUD,Random</a:t>
            </a:r>
            <a:r>
              <a:rPr lang="en-US" altLang="zh-CN" dirty="0" smtClean="0"/>
              <a:t> and </a:t>
            </a:r>
            <a:r>
              <a:rPr lang="en-US" altLang="zh-CN" dirty="0"/>
              <a:t>range </a:t>
            </a:r>
            <a:r>
              <a:rPr lang="en-US" altLang="zh-CN" dirty="0" smtClean="0"/>
              <a:t>query</a:t>
            </a:r>
            <a:r>
              <a:rPr lang="en-US" altLang="zh-CN" dirty="0"/>
              <a:t> </a:t>
            </a:r>
            <a:r>
              <a:rPr lang="zh-CN" altLang="en-US" dirty="0" smtClean="0"/>
              <a:t>√</a:t>
            </a:r>
            <a:endParaRPr lang="en-US" altLang="zh-CN" dirty="0" smtClean="0"/>
          </a:p>
          <a:p>
            <a:r>
              <a:rPr lang="en-US" altLang="zh-CN" dirty="0" err="1" smtClean="0"/>
              <a:t>IO,scalable</a:t>
            </a:r>
            <a:r>
              <a:rPr lang="zh-CN" altLang="en-US" dirty="0" smtClean="0"/>
              <a:t> </a:t>
            </a:r>
            <a:r>
              <a:rPr lang="en-US" altLang="zh-CN" dirty="0"/>
              <a:t>×</a:t>
            </a:r>
          </a:p>
          <a:p>
            <a:r>
              <a:rPr lang="en-US" altLang="zh-CN" b="1" dirty="0" smtClean="0"/>
              <a:t>LSM-tree(</a:t>
            </a:r>
            <a:r>
              <a:rPr lang="en-US" altLang="zh-CN" b="1" dirty="0" err="1" smtClean="0"/>
              <a:t>NoSQL,NewSQL</a:t>
            </a:r>
            <a:r>
              <a:rPr lang="en-US" altLang="zh-CN" b="1" dirty="0" smtClean="0"/>
              <a:t>) </a:t>
            </a:r>
          </a:p>
          <a:p>
            <a:r>
              <a:rPr lang="en-US" altLang="zh-CN" dirty="0" err="1"/>
              <a:t>IUD,Random</a:t>
            </a:r>
            <a:r>
              <a:rPr lang="en-US" altLang="zh-CN" dirty="0"/>
              <a:t> and range </a:t>
            </a:r>
            <a:r>
              <a:rPr lang="en-US" altLang="zh-CN" dirty="0" smtClean="0"/>
              <a:t>query,</a:t>
            </a:r>
            <a:r>
              <a:rPr lang="en-US" altLang="zh-CN" dirty="0"/>
              <a:t> </a:t>
            </a:r>
            <a:r>
              <a:rPr lang="en-US" altLang="zh-CN" dirty="0" err="1"/>
              <a:t>seq</a:t>
            </a:r>
            <a:r>
              <a:rPr lang="en-US" altLang="zh-CN" dirty="0"/>
              <a:t> write</a:t>
            </a:r>
            <a:r>
              <a:rPr lang="en-US" altLang="zh-CN" dirty="0" smtClean="0"/>
              <a:t>  </a:t>
            </a:r>
            <a:r>
              <a:rPr lang="zh-CN" altLang="en-US" dirty="0" smtClean="0"/>
              <a:t>√</a:t>
            </a:r>
            <a:endParaRPr lang="en-US" altLang="zh-CN" dirty="0" smtClean="0"/>
          </a:p>
          <a:p>
            <a:r>
              <a:rPr lang="en-US" altLang="zh-CN" dirty="0"/>
              <a:t>Sacrifice a little </a:t>
            </a:r>
            <a:r>
              <a:rPr lang="en-US" altLang="zh-CN" dirty="0" smtClean="0"/>
              <a:t>read ×</a:t>
            </a:r>
            <a:endParaRPr lang="en-US" altLang="zh-CN" dirty="0"/>
          </a:p>
          <a:p>
            <a:endParaRPr lang="en-US" altLang="zh-CN" b="1" dirty="0" smtClean="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4104013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Succinct Range Filters</a:t>
            </a:r>
            <a:endParaRPr lang="zh-CN" altLang="en-US" dirty="0"/>
          </a:p>
        </p:txBody>
      </p:sp>
      <p:pic>
        <p:nvPicPr>
          <p:cNvPr id="4098" name="Picture 2" descr="https://github.com/GQXING/algorithm-question/raw/master/paper_reading/surf/img/baseTri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0870" y="1965210"/>
            <a:ext cx="9310259" cy="4564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400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Succinct Range Filters</a:t>
            </a:r>
            <a:endParaRPr lang="zh-CN" altLang="en-US" dirty="0"/>
          </a:p>
        </p:txBody>
      </p:sp>
      <p:pic>
        <p:nvPicPr>
          <p:cNvPr id="5122" name="Picture 2" descr="https://github.com/GQXING/algorithm-question/raw/master/paper_reading/surf/img/hashreal.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81113" y="1876426"/>
            <a:ext cx="9629774" cy="4626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17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Succinct Range Filters</a:t>
            </a:r>
            <a:endParaRPr lang="zh-CN" altLang="en-US" dirty="0"/>
          </a:p>
        </p:txBody>
      </p:sp>
      <p:pic>
        <p:nvPicPr>
          <p:cNvPr id="4" name="内容占位符 3"/>
          <p:cNvPicPr>
            <a:picLocks noGrp="1" noChangeAspect="1"/>
          </p:cNvPicPr>
          <p:nvPr>
            <p:ph idx="1"/>
          </p:nvPr>
        </p:nvPicPr>
        <p:blipFill>
          <a:blip r:embed="rId3"/>
          <a:stretch>
            <a:fillRect/>
          </a:stretch>
        </p:blipFill>
        <p:spPr>
          <a:xfrm>
            <a:off x="1052763" y="1776340"/>
            <a:ext cx="10086474" cy="4768839"/>
          </a:xfrm>
          <a:prstGeom prst="rect">
            <a:avLst/>
          </a:prstGeom>
        </p:spPr>
      </p:pic>
    </p:spTree>
    <p:extLst>
      <p:ext uri="{BB962C8B-B14F-4D97-AF65-F5344CB8AC3E}">
        <p14:creationId xmlns:p14="http://schemas.microsoft.com/office/powerpoint/2010/main" val="293854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Fast Succinct Tries(FST)</a:t>
            </a:r>
            <a:endParaRPr lang="zh-CN" altLang="en-US" dirty="0"/>
          </a:p>
        </p:txBody>
      </p:sp>
      <p:pic>
        <p:nvPicPr>
          <p:cNvPr id="6146" name="Picture 2" descr="https://github.com/GQXING/algorithm-question/raw/master/paper_reading/surf/img/fst.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2202272"/>
            <a:ext cx="9188537" cy="457571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900160" y="2750912"/>
            <a:ext cx="3474720" cy="3970318"/>
          </a:xfrm>
          <a:prstGeom prst="rect">
            <a:avLst/>
          </a:prstGeom>
        </p:spPr>
        <p:txBody>
          <a:bodyPr wrap="square">
            <a:spAutoFit/>
          </a:bodyPr>
          <a:lstStyle/>
          <a:p>
            <a:r>
              <a:rPr lang="en-US" altLang="zh-CN" b="1" dirty="0"/>
              <a:t>D-</a:t>
            </a:r>
            <a:r>
              <a:rPr lang="en-US" altLang="zh-CN" b="1" dirty="0" err="1"/>
              <a:t>ChildNodePos</a:t>
            </a:r>
            <a:r>
              <a:rPr lang="en-US" altLang="zh-CN" b="1" dirty="0"/>
              <a:t>(</a:t>
            </a:r>
            <a:r>
              <a:rPr lang="en-US" altLang="zh-CN" b="1" dirty="0" err="1"/>
              <a:t>pos</a:t>
            </a:r>
            <a:r>
              <a:rPr lang="en-US" altLang="zh-CN" b="1" dirty="0"/>
              <a:t>) </a:t>
            </a:r>
            <a:r>
              <a:rPr lang="en-US" altLang="zh-CN" dirty="0"/>
              <a:t>= 256 ×rank1(D-</a:t>
            </a:r>
            <a:r>
              <a:rPr lang="en-US" altLang="zh-CN" dirty="0" err="1"/>
              <a:t>HasChild</a:t>
            </a:r>
            <a:r>
              <a:rPr lang="en-US" altLang="zh-CN" dirty="0"/>
              <a:t>, </a:t>
            </a:r>
            <a:r>
              <a:rPr lang="en-US" altLang="zh-CN" dirty="0" err="1"/>
              <a:t>pos</a:t>
            </a:r>
            <a:r>
              <a:rPr lang="en-US" altLang="zh-CN" dirty="0"/>
              <a:t>): Calculates the position of the first child </a:t>
            </a:r>
            <a:r>
              <a:rPr lang="en-US" altLang="zh-CN" dirty="0" smtClean="0"/>
              <a:t>node.</a:t>
            </a:r>
          </a:p>
          <a:p>
            <a:endParaRPr lang="en-US" altLang="zh-CN" dirty="0"/>
          </a:p>
          <a:p>
            <a:r>
              <a:rPr lang="en-US" altLang="zh-CN" b="1" dirty="0" err="1"/>
              <a:t>ParentNodePos</a:t>
            </a:r>
            <a:r>
              <a:rPr lang="en-US" altLang="zh-CN" b="1" dirty="0"/>
              <a:t>(</a:t>
            </a:r>
            <a:r>
              <a:rPr lang="en-US" altLang="zh-CN" b="1" dirty="0" err="1"/>
              <a:t>pos</a:t>
            </a:r>
            <a:r>
              <a:rPr lang="en-US" altLang="zh-CN" b="1" dirty="0"/>
              <a:t>) </a:t>
            </a:r>
            <a:r>
              <a:rPr lang="en-US" altLang="zh-CN" dirty="0"/>
              <a:t>= 256 ×select1 (D-</a:t>
            </a:r>
            <a:r>
              <a:rPr lang="en-US" altLang="zh-CN" dirty="0" err="1"/>
              <a:t>HasChild</a:t>
            </a:r>
            <a:r>
              <a:rPr lang="en-US" altLang="zh-CN" dirty="0"/>
              <a:t>, </a:t>
            </a:r>
            <a:r>
              <a:rPr lang="en-US" altLang="zh-CN" dirty="0" err="1" smtClean="0"/>
              <a:t>Lpos</a:t>
            </a:r>
            <a:r>
              <a:rPr lang="en-US" altLang="zh-CN" dirty="0" smtClean="0"/>
              <a:t>/256</a:t>
            </a:r>
            <a:r>
              <a:rPr lang="en-US" altLang="zh-CN" dirty="0"/>
              <a:t>⌋) : Calculates the position of the parent node</a:t>
            </a:r>
            <a:r>
              <a:rPr lang="en-US" altLang="zh-CN" dirty="0" smtClean="0"/>
              <a:t>.</a:t>
            </a:r>
          </a:p>
          <a:p>
            <a:endParaRPr lang="en-US" altLang="zh-CN" dirty="0"/>
          </a:p>
          <a:p>
            <a:r>
              <a:rPr lang="en-US" altLang="zh-CN" b="1" dirty="0"/>
              <a:t>D-</a:t>
            </a:r>
            <a:r>
              <a:rPr lang="en-US" altLang="zh-CN" b="1" dirty="0" err="1"/>
              <a:t>ValuePos</a:t>
            </a:r>
            <a:r>
              <a:rPr lang="en-US" altLang="zh-CN" b="1" dirty="0"/>
              <a:t>(</a:t>
            </a:r>
            <a:r>
              <a:rPr lang="en-US" altLang="zh-CN" b="1" dirty="0" err="1"/>
              <a:t>pos</a:t>
            </a:r>
            <a:r>
              <a:rPr lang="en-US" altLang="zh-CN" b="1" dirty="0"/>
              <a:t>) </a:t>
            </a:r>
            <a:r>
              <a:rPr lang="en-US" altLang="zh-CN" dirty="0"/>
              <a:t>= rank1(D-Labels, </a:t>
            </a:r>
            <a:r>
              <a:rPr lang="en-US" altLang="zh-CN" dirty="0" err="1"/>
              <a:t>pos</a:t>
            </a:r>
            <a:r>
              <a:rPr lang="en-US" altLang="zh-CN" dirty="0"/>
              <a:t>) - rank1(D-</a:t>
            </a:r>
            <a:r>
              <a:rPr lang="en-US" altLang="zh-CN" dirty="0" err="1"/>
              <a:t>HasChild</a:t>
            </a:r>
            <a:r>
              <a:rPr lang="en-US" altLang="zh-CN" dirty="0"/>
              <a:t>, </a:t>
            </a:r>
            <a:r>
              <a:rPr lang="en-US" altLang="zh-CN" dirty="0" err="1"/>
              <a:t>pos</a:t>
            </a:r>
            <a:r>
              <a:rPr lang="en-US" altLang="zh-CN" dirty="0"/>
              <a:t>) + rank1(D-</a:t>
            </a:r>
            <a:r>
              <a:rPr lang="en-US" altLang="zh-CN" dirty="0" err="1"/>
              <a:t>IsPrefixKey</a:t>
            </a:r>
            <a:r>
              <a:rPr lang="en-US" altLang="zh-CN" dirty="0"/>
              <a:t>, </a:t>
            </a:r>
            <a:r>
              <a:rPr lang="en-US" altLang="zh-CN" dirty="0" err="1" smtClean="0"/>
              <a:t>Lpos</a:t>
            </a:r>
            <a:r>
              <a:rPr lang="en-US" altLang="zh-CN" dirty="0" smtClean="0"/>
              <a:t>/256</a:t>
            </a:r>
            <a:r>
              <a:rPr lang="en-US" altLang="zh-CN" dirty="0"/>
              <a:t>⌋)-</a:t>
            </a:r>
            <a:r>
              <a:rPr lang="en-US" altLang="zh-CN" dirty="0" smtClean="0"/>
              <a:t>1</a:t>
            </a:r>
            <a:endParaRPr lang="zh-CN" altLang="en-US" dirty="0"/>
          </a:p>
        </p:txBody>
      </p:sp>
    </p:spTree>
    <p:extLst>
      <p:ext uri="{BB962C8B-B14F-4D97-AF65-F5344CB8AC3E}">
        <p14:creationId xmlns:p14="http://schemas.microsoft.com/office/powerpoint/2010/main" val="1448596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LOUDS-Dense </a:t>
            </a:r>
            <a:endParaRPr lang="zh-CN" altLang="en-US" dirty="0"/>
          </a:p>
        </p:txBody>
      </p:sp>
      <p:sp>
        <p:nvSpPr>
          <p:cNvPr id="3" name="内容占位符 2"/>
          <p:cNvSpPr>
            <a:spLocks noGrp="1"/>
          </p:cNvSpPr>
          <p:nvPr>
            <p:ph idx="1"/>
          </p:nvPr>
        </p:nvSpPr>
        <p:spPr/>
        <p:txBody>
          <a:bodyPr/>
          <a:lstStyle/>
          <a:p>
            <a:r>
              <a:rPr lang="en-US" altLang="zh-CN" dirty="0"/>
              <a:t>Encodes each </a:t>
            </a:r>
            <a:r>
              <a:rPr lang="en-US" altLang="zh-CN" dirty="0" err="1"/>
              <a:t>trie</a:t>
            </a:r>
            <a:r>
              <a:rPr lang="en-US" altLang="zh-CN" dirty="0"/>
              <a:t> node using three bit maps of size 256 and a byte-sequence for the </a:t>
            </a:r>
            <a:r>
              <a:rPr lang="en-US" altLang="zh-CN" dirty="0" smtClean="0"/>
              <a:t>values</a:t>
            </a:r>
          </a:p>
          <a:p>
            <a:r>
              <a:rPr lang="en-US" altLang="zh-CN" dirty="0" smtClean="0"/>
              <a:t>D-Labels </a:t>
            </a:r>
            <a:r>
              <a:rPr lang="en-US" altLang="zh-CN" dirty="0"/>
              <a:t>:  record the branching labels for each node</a:t>
            </a:r>
            <a:r>
              <a:rPr lang="en-US" altLang="zh-CN" dirty="0" smtClean="0"/>
              <a:t>.</a:t>
            </a:r>
            <a:endParaRPr lang="en-US" altLang="zh-CN" dirty="0"/>
          </a:p>
          <a:p>
            <a:r>
              <a:rPr lang="en-US" altLang="zh-CN" dirty="0"/>
              <a:t>D-</a:t>
            </a:r>
            <a:r>
              <a:rPr lang="en-US" altLang="zh-CN" dirty="0" err="1"/>
              <a:t>HasChild</a:t>
            </a:r>
            <a:r>
              <a:rPr lang="en-US" altLang="zh-CN" dirty="0"/>
              <a:t> :   indicate whether a branch points to a sub-</a:t>
            </a:r>
            <a:r>
              <a:rPr lang="en-US" altLang="zh-CN" dirty="0" err="1"/>
              <a:t>trie</a:t>
            </a:r>
            <a:r>
              <a:rPr lang="en-US" altLang="zh-CN" dirty="0"/>
              <a:t> or terminates</a:t>
            </a:r>
          </a:p>
          <a:p>
            <a:endParaRPr lang="zh-CN" altLang="en-US" dirty="0"/>
          </a:p>
        </p:txBody>
      </p:sp>
      <p:pic>
        <p:nvPicPr>
          <p:cNvPr id="4" name="图片 3"/>
          <p:cNvPicPr>
            <a:picLocks noChangeAspect="1"/>
          </p:cNvPicPr>
          <p:nvPr/>
        </p:nvPicPr>
        <p:blipFill>
          <a:blip r:embed="rId2"/>
          <a:stretch>
            <a:fillRect/>
          </a:stretch>
        </p:blipFill>
        <p:spPr>
          <a:xfrm>
            <a:off x="995362" y="4001294"/>
            <a:ext cx="10201275" cy="2619375"/>
          </a:xfrm>
          <a:prstGeom prst="rect">
            <a:avLst/>
          </a:prstGeom>
        </p:spPr>
      </p:pic>
    </p:spTree>
    <p:extLst>
      <p:ext uri="{BB962C8B-B14F-4D97-AF65-F5344CB8AC3E}">
        <p14:creationId xmlns:p14="http://schemas.microsoft.com/office/powerpoint/2010/main" val="1053973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LOUDS-Dense </a:t>
            </a:r>
            <a:endParaRPr lang="zh-CN" altLang="en-US" dirty="0"/>
          </a:p>
        </p:txBody>
      </p:sp>
      <p:sp>
        <p:nvSpPr>
          <p:cNvPr id="3" name="内容占位符 2"/>
          <p:cNvSpPr>
            <a:spLocks noGrp="1"/>
          </p:cNvSpPr>
          <p:nvPr>
            <p:ph idx="1"/>
          </p:nvPr>
        </p:nvSpPr>
        <p:spPr/>
        <p:txBody>
          <a:bodyPr/>
          <a:lstStyle/>
          <a:p>
            <a:r>
              <a:rPr lang="en-US" altLang="zh-CN" dirty="0" smtClean="0"/>
              <a:t>D-</a:t>
            </a:r>
            <a:r>
              <a:rPr lang="en-US" altLang="zh-CN" dirty="0" err="1" smtClean="0"/>
              <a:t>IsPrefixKey</a:t>
            </a:r>
            <a:r>
              <a:rPr lang="en-US" altLang="zh-CN" dirty="0" smtClean="0"/>
              <a:t> </a:t>
            </a:r>
            <a:r>
              <a:rPr lang="en-US" altLang="zh-CN" dirty="0"/>
              <a:t>: indicate whether the prefix that leads to the node is also a </a:t>
            </a:r>
            <a:r>
              <a:rPr lang="en-US" altLang="zh-CN" dirty="0" err="1"/>
              <a:t>validkey</a:t>
            </a:r>
            <a:r>
              <a:rPr lang="en-US" altLang="zh-CN" dirty="0"/>
              <a:t> (one bit per node</a:t>
            </a:r>
            <a:r>
              <a:rPr lang="en-US" altLang="zh-CN" dirty="0" smtClean="0"/>
              <a:t>)</a:t>
            </a:r>
            <a:endParaRPr lang="en-US" altLang="zh-CN" dirty="0"/>
          </a:p>
          <a:p>
            <a:r>
              <a:rPr lang="en-US" altLang="zh-CN" dirty="0"/>
              <a:t>D-Values :  store the fixed-length values mapped by the keys. (</a:t>
            </a:r>
            <a:r>
              <a:rPr lang="en-US" altLang="zh-CN" dirty="0" err="1"/>
              <a:t>e.g.,pointers</a:t>
            </a:r>
            <a:r>
              <a:rPr lang="en-US" altLang="zh-CN" dirty="0"/>
              <a:t>)</a:t>
            </a:r>
          </a:p>
          <a:p>
            <a:endParaRPr lang="zh-CN" altLang="en-US" dirty="0"/>
          </a:p>
        </p:txBody>
      </p:sp>
      <p:pic>
        <p:nvPicPr>
          <p:cNvPr id="4" name="图片 3"/>
          <p:cNvPicPr>
            <a:picLocks noChangeAspect="1"/>
          </p:cNvPicPr>
          <p:nvPr/>
        </p:nvPicPr>
        <p:blipFill>
          <a:blip r:embed="rId2"/>
          <a:stretch>
            <a:fillRect/>
          </a:stretch>
        </p:blipFill>
        <p:spPr>
          <a:xfrm>
            <a:off x="995362" y="4001294"/>
            <a:ext cx="10201275" cy="2619375"/>
          </a:xfrm>
          <a:prstGeom prst="rect">
            <a:avLst/>
          </a:prstGeom>
        </p:spPr>
      </p:pic>
    </p:spTree>
    <p:extLst>
      <p:ext uri="{BB962C8B-B14F-4D97-AF65-F5344CB8AC3E}">
        <p14:creationId xmlns:p14="http://schemas.microsoft.com/office/powerpoint/2010/main" val="3460330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LOUDS-Dense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a:t>D-Labels     :  000...010000000000001100…000</a:t>
            </a:r>
          </a:p>
          <a:p>
            <a:pPr marL="0" indent="0">
              <a:buNone/>
            </a:pPr>
            <a:r>
              <a:rPr lang="en-US" altLang="zh-CN" sz="2000" dirty="0"/>
              <a:t>D-</a:t>
            </a:r>
            <a:r>
              <a:rPr lang="en-US" altLang="zh-CN" sz="2000" dirty="0" err="1"/>
              <a:t>HasChild</a:t>
            </a:r>
            <a:r>
              <a:rPr lang="en-US" altLang="zh-CN" sz="2000" dirty="0"/>
              <a:t> :  000...010000000000000100…000</a:t>
            </a:r>
          </a:p>
          <a:p>
            <a:pPr marL="0" indent="0">
              <a:buNone/>
            </a:pPr>
            <a:r>
              <a:rPr lang="en-US" altLang="zh-CN" sz="2000" dirty="0"/>
              <a:t>		   </a:t>
            </a:r>
            <a:r>
              <a:rPr lang="en-US" altLang="zh-CN" sz="2000" dirty="0" smtClean="0"/>
              <a:t>             (</a:t>
            </a:r>
            <a:r>
              <a:rPr lang="en-US" altLang="zh-CN" sz="2000" dirty="0"/>
              <a:t>102)             (115)(116)   </a:t>
            </a:r>
          </a:p>
          <a:p>
            <a:pPr marL="0" indent="0">
              <a:buNone/>
            </a:pPr>
            <a:r>
              <a:rPr lang="en-US" altLang="zh-CN" sz="2000" dirty="0"/>
              <a:t>D-</a:t>
            </a:r>
            <a:r>
              <a:rPr lang="en-US" altLang="zh-CN" sz="2000" dirty="0" err="1"/>
              <a:t>IsPrefixKey</a:t>
            </a:r>
            <a:r>
              <a:rPr lang="en-US" altLang="zh-CN" sz="2000" dirty="0"/>
              <a:t> : 0 </a:t>
            </a:r>
          </a:p>
          <a:p>
            <a:pPr marL="0" indent="0">
              <a:buNone/>
            </a:pPr>
            <a:r>
              <a:rPr lang="en-US" altLang="zh-CN" sz="2000" dirty="0"/>
              <a:t>D-Values : pointers(hashed key suffixes) </a:t>
            </a:r>
          </a:p>
          <a:p>
            <a:pPr marL="0" indent="0">
              <a:buNone/>
            </a:pPr>
            <a:endParaRPr lang="zh-CN" altLang="en-US" sz="2000" dirty="0"/>
          </a:p>
        </p:txBody>
      </p:sp>
      <p:pic>
        <p:nvPicPr>
          <p:cNvPr id="4" name="图片 3"/>
          <p:cNvPicPr>
            <a:picLocks noChangeAspect="1"/>
          </p:cNvPicPr>
          <p:nvPr/>
        </p:nvPicPr>
        <p:blipFill>
          <a:blip r:embed="rId2"/>
          <a:stretch>
            <a:fillRect/>
          </a:stretch>
        </p:blipFill>
        <p:spPr>
          <a:xfrm>
            <a:off x="995362" y="4001294"/>
            <a:ext cx="10201275" cy="2619375"/>
          </a:xfrm>
          <a:prstGeom prst="rect">
            <a:avLst/>
          </a:prstGeom>
        </p:spPr>
      </p:pic>
    </p:spTree>
    <p:extLst>
      <p:ext uri="{BB962C8B-B14F-4D97-AF65-F5344CB8AC3E}">
        <p14:creationId xmlns:p14="http://schemas.microsoft.com/office/powerpoint/2010/main" val="446708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LOUDS-Dense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a:t> given </a:t>
            </a:r>
            <a:r>
              <a:rPr lang="en-US" altLang="zh-CN" sz="2000" dirty="0" err="1"/>
              <a:t>pos</a:t>
            </a:r>
            <a:r>
              <a:rPr lang="en-US" altLang="zh-CN" sz="2000" dirty="0"/>
              <a:t> where D-</a:t>
            </a:r>
            <a:r>
              <a:rPr lang="en-US" altLang="zh-CN" sz="2000" dirty="0" err="1"/>
              <a:t>HasChild</a:t>
            </a:r>
            <a:r>
              <a:rPr lang="en-US" altLang="zh-CN" sz="2000" dirty="0"/>
              <a:t>[</a:t>
            </a:r>
            <a:r>
              <a:rPr lang="en-US" altLang="zh-CN" sz="2000" dirty="0" err="1"/>
              <a:t>pos</a:t>
            </a:r>
            <a:r>
              <a:rPr lang="en-US" altLang="zh-CN" sz="2000" dirty="0"/>
              <a:t>] = 1, position of the first child node</a:t>
            </a:r>
          </a:p>
          <a:p>
            <a:pPr marL="0" indent="0">
              <a:buNone/>
            </a:pPr>
            <a:r>
              <a:rPr lang="en-US" altLang="zh-CN" sz="2000" dirty="0"/>
              <a:t> </a:t>
            </a:r>
            <a:r>
              <a:rPr lang="en-US" altLang="zh-CN" sz="2000" dirty="0" smtClean="0"/>
              <a:t>	D-</a:t>
            </a:r>
            <a:r>
              <a:rPr lang="en-US" altLang="zh-CN" sz="2000" dirty="0" err="1" smtClean="0"/>
              <a:t>ChildNodePos</a:t>
            </a:r>
            <a:r>
              <a:rPr lang="en-US" altLang="zh-CN" sz="2000" dirty="0" smtClean="0"/>
              <a:t>(</a:t>
            </a:r>
            <a:r>
              <a:rPr lang="en-US" altLang="zh-CN" sz="2000" dirty="0" err="1" smtClean="0"/>
              <a:t>pos</a:t>
            </a:r>
            <a:r>
              <a:rPr lang="en-US" altLang="zh-CN" sz="2000" dirty="0"/>
              <a:t>)=256×rank1(D-</a:t>
            </a:r>
            <a:r>
              <a:rPr lang="en-US" altLang="zh-CN" sz="2000" dirty="0" err="1"/>
              <a:t>HasChild</a:t>
            </a:r>
            <a:r>
              <a:rPr lang="en-US" altLang="zh-CN" sz="2000" dirty="0"/>
              <a:t>, </a:t>
            </a:r>
            <a:r>
              <a:rPr lang="en-US" altLang="zh-CN" sz="2000" dirty="0" err="1"/>
              <a:t>pos</a:t>
            </a:r>
            <a:r>
              <a:rPr lang="en-US" altLang="zh-CN" sz="2000" dirty="0" smtClean="0"/>
              <a:t>)</a:t>
            </a:r>
          </a:p>
          <a:p>
            <a:pPr marL="0" indent="0">
              <a:buNone/>
            </a:pPr>
            <a:endParaRPr lang="en-US" altLang="zh-CN" sz="2000" dirty="0"/>
          </a:p>
          <a:p>
            <a:pPr marL="0" indent="0">
              <a:buNone/>
            </a:pPr>
            <a:r>
              <a:rPr lang="en-US" altLang="zh-CN" sz="2000" dirty="0" err="1"/>
              <a:t>Eg</a:t>
            </a:r>
            <a:r>
              <a:rPr lang="en-US" altLang="zh-CN" sz="2000" dirty="0"/>
              <a:t>: </a:t>
            </a:r>
            <a:r>
              <a:rPr lang="en-US" altLang="zh-CN" sz="2000" dirty="0" smtClean="0"/>
              <a:t>Position(t</a:t>
            </a:r>
            <a:r>
              <a:rPr lang="en-US" altLang="zh-CN" sz="2000" dirty="0"/>
              <a:t>) = </a:t>
            </a:r>
            <a:r>
              <a:rPr lang="en-US" altLang="zh-CN" sz="2000" dirty="0" smtClean="0"/>
              <a:t>116,rank1(D-</a:t>
            </a:r>
            <a:r>
              <a:rPr lang="en-US" altLang="zh-CN" sz="2000" dirty="0" err="1" smtClean="0"/>
              <a:t>HashChild</a:t>
            </a:r>
            <a:r>
              <a:rPr lang="en-US" altLang="zh-CN" sz="2000" dirty="0"/>
              <a:t>) = 2</a:t>
            </a:r>
          </a:p>
          <a:p>
            <a:pPr marL="0" indent="0">
              <a:buNone/>
            </a:pPr>
            <a:r>
              <a:rPr lang="en-US" altLang="zh-CN" sz="2000" dirty="0"/>
              <a:t>     </a:t>
            </a:r>
            <a:r>
              <a:rPr lang="en-US" altLang="zh-CN" sz="2000" dirty="0" smtClean="0"/>
              <a:t>  </a:t>
            </a:r>
            <a:r>
              <a:rPr lang="en-US" altLang="zh-CN" sz="2000" dirty="0" err="1" smtClean="0"/>
              <a:t>pos</a:t>
            </a:r>
            <a:r>
              <a:rPr lang="en-US" altLang="zh-CN" sz="2000" dirty="0" smtClean="0"/>
              <a:t> </a:t>
            </a:r>
            <a:r>
              <a:rPr lang="en-US" altLang="zh-CN" sz="2000" dirty="0"/>
              <a:t>= 256 * 2 = </a:t>
            </a:r>
            <a:r>
              <a:rPr lang="en-US" altLang="zh-CN" sz="2000" dirty="0" smtClean="0"/>
              <a:t>512 </a:t>
            </a:r>
            <a:endParaRPr lang="zh-CN" altLang="en-US" sz="2000" dirty="0"/>
          </a:p>
        </p:txBody>
      </p:sp>
      <p:pic>
        <p:nvPicPr>
          <p:cNvPr id="4" name="图片 3"/>
          <p:cNvPicPr>
            <a:picLocks noChangeAspect="1"/>
          </p:cNvPicPr>
          <p:nvPr/>
        </p:nvPicPr>
        <p:blipFill>
          <a:blip r:embed="rId2"/>
          <a:stretch>
            <a:fillRect/>
          </a:stretch>
        </p:blipFill>
        <p:spPr>
          <a:xfrm>
            <a:off x="995362" y="4001294"/>
            <a:ext cx="10201275" cy="2619375"/>
          </a:xfrm>
          <a:prstGeom prst="rect">
            <a:avLst/>
          </a:prstGeom>
        </p:spPr>
      </p:pic>
    </p:spTree>
    <p:extLst>
      <p:ext uri="{BB962C8B-B14F-4D97-AF65-F5344CB8AC3E}">
        <p14:creationId xmlns:p14="http://schemas.microsoft.com/office/powerpoint/2010/main" val="799353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LOUDS-Dense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000" dirty="0"/>
              <a:t>position of the parent node</a:t>
            </a:r>
          </a:p>
          <a:p>
            <a:pPr marL="0" indent="0">
              <a:buNone/>
            </a:pPr>
            <a:r>
              <a:rPr lang="en-US" altLang="zh-CN" sz="2000" dirty="0" smtClean="0"/>
              <a:t>	D-</a:t>
            </a:r>
            <a:r>
              <a:rPr lang="en-US" altLang="zh-CN" sz="2000" dirty="0" err="1" smtClean="0"/>
              <a:t>ParentNodePos</a:t>
            </a:r>
            <a:r>
              <a:rPr lang="en-US" altLang="zh-CN" sz="2000" dirty="0" smtClean="0"/>
              <a:t>(</a:t>
            </a:r>
            <a:r>
              <a:rPr lang="en-US" altLang="zh-CN" sz="2000" dirty="0" err="1" smtClean="0"/>
              <a:t>pos</a:t>
            </a:r>
            <a:r>
              <a:rPr lang="en-US" altLang="zh-CN" sz="2000" dirty="0"/>
              <a:t>) = select1(D-</a:t>
            </a:r>
            <a:r>
              <a:rPr lang="en-US" altLang="zh-CN" sz="2000" dirty="0" err="1"/>
              <a:t>HasChild</a:t>
            </a:r>
            <a:r>
              <a:rPr lang="en-US" altLang="zh-CN" sz="2000" dirty="0"/>
              <a:t>, ⌊</a:t>
            </a:r>
            <a:r>
              <a:rPr lang="en-US" altLang="zh-CN" sz="2000" dirty="0" err="1"/>
              <a:t>pos</a:t>
            </a:r>
            <a:r>
              <a:rPr lang="en-US" altLang="zh-CN" sz="2000" dirty="0"/>
              <a:t>/256⌋)</a:t>
            </a:r>
          </a:p>
          <a:p>
            <a:pPr marL="0" indent="0">
              <a:buNone/>
            </a:pPr>
            <a:endParaRPr lang="en-US" altLang="zh-CN" sz="2000" dirty="0"/>
          </a:p>
          <a:p>
            <a:pPr marL="0" indent="0">
              <a:buNone/>
            </a:pPr>
            <a:r>
              <a:rPr lang="en-US" altLang="zh-CN" sz="2000" dirty="0" err="1" smtClean="0"/>
              <a:t>Eg</a:t>
            </a:r>
            <a:r>
              <a:rPr lang="en-US" altLang="zh-CN" sz="2000" dirty="0"/>
              <a:t>:  Position(t) = </a:t>
            </a:r>
            <a:r>
              <a:rPr lang="en-US" altLang="zh-CN" sz="2000" dirty="0" smtClean="0"/>
              <a:t>623, ⌊</a:t>
            </a:r>
            <a:r>
              <a:rPr lang="en-US" altLang="zh-CN" sz="2000" dirty="0" err="1"/>
              <a:t>pos</a:t>
            </a:r>
            <a:r>
              <a:rPr lang="en-US" altLang="zh-CN" sz="2000" dirty="0"/>
              <a:t>/256⌋ = 2</a:t>
            </a:r>
          </a:p>
          <a:p>
            <a:pPr marL="0" indent="0">
              <a:buNone/>
            </a:pPr>
            <a:r>
              <a:rPr lang="en-US" altLang="zh-CN" sz="2000" dirty="0"/>
              <a:t>     select1(D-</a:t>
            </a:r>
            <a:r>
              <a:rPr lang="en-US" altLang="zh-CN" sz="2000" dirty="0" err="1"/>
              <a:t>HashChild</a:t>
            </a:r>
            <a:r>
              <a:rPr lang="en-US" altLang="zh-CN" sz="2000" dirty="0"/>
              <a:t>) = 116</a:t>
            </a:r>
          </a:p>
        </p:txBody>
      </p:sp>
      <p:pic>
        <p:nvPicPr>
          <p:cNvPr id="4" name="图片 3"/>
          <p:cNvPicPr>
            <a:picLocks noChangeAspect="1"/>
          </p:cNvPicPr>
          <p:nvPr/>
        </p:nvPicPr>
        <p:blipFill>
          <a:blip r:embed="rId2"/>
          <a:stretch>
            <a:fillRect/>
          </a:stretch>
        </p:blipFill>
        <p:spPr>
          <a:xfrm>
            <a:off x="995362" y="4001294"/>
            <a:ext cx="10201275" cy="2619375"/>
          </a:xfrm>
          <a:prstGeom prst="rect">
            <a:avLst/>
          </a:prstGeom>
        </p:spPr>
      </p:pic>
    </p:spTree>
    <p:extLst>
      <p:ext uri="{BB962C8B-B14F-4D97-AF65-F5344CB8AC3E}">
        <p14:creationId xmlns:p14="http://schemas.microsoft.com/office/powerpoint/2010/main" val="1032969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Fast Succinct Tries(FST)</a:t>
            </a:r>
            <a:endParaRPr lang="zh-CN" altLang="en-US" dirty="0"/>
          </a:p>
        </p:txBody>
      </p:sp>
      <p:pic>
        <p:nvPicPr>
          <p:cNvPr id="6146" name="Picture 2" descr="https://github.com/GQXING/algorithm-question/raw/master/paper_reading/surf/img/fst.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2202272"/>
            <a:ext cx="9188537" cy="457571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900160" y="2750912"/>
            <a:ext cx="3474720" cy="2862322"/>
          </a:xfrm>
          <a:prstGeom prst="rect">
            <a:avLst/>
          </a:prstGeom>
        </p:spPr>
        <p:txBody>
          <a:bodyPr wrap="square">
            <a:spAutoFit/>
          </a:bodyPr>
          <a:lstStyle/>
          <a:p>
            <a:r>
              <a:rPr lang="en-US" altLang="zh-CN" b="1" dirty="0"/>
              <a:t>S-</a:t>
            </a:r>
            <a:r>
              <a:rPr lang="en-US" altLang="zh-CN" b="1" dirty="0" err="1"/>
              <a:t>ChildNodePos</a:t>
            </a:r>
            <a:r>
              <a:rPr lang="en-US" altLang="zh-CN" b="1" dirty="0"/>
              <a:t>(</a:t>
            </a:r>
            <a:r>
              <a:rPr lang="en-US" altLang="zh-CN" b="1" dirty="0" err="1"/>
              <a:t>pos</a:t>
            </a:r>
            <a:r>
              <a:rPr lang="en-US" altLang="zh-CN" b="1" dirty="0"/>
              <a:t>) </a:t>
            </a:r>
            <a:r>
              <a:rPr lang="en-US" altLang="zh-CN" dirty="0"/>
              <a:t>= select1(S-LOUDS, rank1(S-</a:t>
            </a:r>
            <a:r>
              <a:rPr lang="en-US" altLang="zh-CN" dirty="0" err="1"/>
              <a:t>HasChild</a:t>
            </a:r>
            <a:r>
              <a:rPr lang="en-US" altLang="zh-CN" dirty="0"/>
              <a:t>, </a:t>
            </a:r>
            <a:r>
              <a:rPr lang="en-US" altLang="zh-CN" dirty="0" err="1"/>
              <a:t>pos</a:t>
            </a:r>
            <a:r>
              <a:rPr lang="en-US" altLang="zh-CN" dirty="0"/>
              <a:t>) + 1</a:t>
            </a:r>
            <a:r>
              <a:rPr lang="en-US" altLang="zh-CN" dirty="0" smtClean="0"/>
              <a:t>)</a:t>
            </a:r>
          </a:p>
          <a:p>
            <a:endParaRPr lang="en-US" altLang="zh-CN" dirty="0"/>
          </a:p>
          <a:p>
            <a:r>
              <a:rPr lang="en-US" altLang="zh-CN" b="1" dirty="0"/>
              <a:t>S-</a:t>
            </a:r>
            <a:r>
              <a:rPr lang="en-US" altLang="zh-CN" b="1" dirty="0" err="1"/>
              <a:t>ParentNodePos</a:t>
            </a:r>
            <a:r>
              <a:rPr lang="en-US" altLang="zh-CN" b="1" dirty="0"/>
              <a:t>(</a:t>
            </a:r>
            <a:r>
              <a:rPr lang="en-US" altLang="zh-CN" b="1" dirty="0" err="1"/>
              <a:t>pos</a:t>
            </a:r>
            <a:r>
              <a:rPr lang="en-US" altLang="zh-CN" b="1" dirty="0"/>
              <a:t>) </a:t>
            </a:r>
            <a:r>
              <a:rPr lang="en-US" altLang="zh-CN" dirty="0"/>
              <a:t>= select1(S-</a:t>
            </a:r>
            <a:r>
              <a:rPr lang="en-US" altLang="zh-CN" dirty="0" err="1"/>
              <a:t>HasChild</a:t>
            </a:r>
            <a:r>
              <a:rPr lang="en-US" altLang="zh-CN" dirty="0"/>
              <a:t>, rank1(S-LOUDS, </a:t>
            </a:r>
            <a:r>
              <a:rPr lang="en-US" altLang="zh-CN" dirty="0" err="1"/>
              <a:t>pos</a:t>
            </a:r>
            <a:r>
              <a:rPr lang="en-US" altLang="zh-CN" dirty="0"/>
              <a:t>) - 1</a:t>
            </a:r>
            <a:r>
              <a:rPr lang="en-US" altLang="zh-CN" dirty="0" smtClean="0"/>
              <a:t>)</a:t>
            </a:r>
          </a:p>
          <a:p>
            <a:endParaRPr lang="en-US" altLang="zh-CN" dirty="0"/>
          </a:p>
          <a:p>
            <a:r>
              <a:rPr lang="en-US" altLang="zh-CN" b="1" dirty="0"/>
              <a:t>S-</a:t>
            </a:r>
            <a:r>
              <a:rPr lang="en-US" altLang="zh-CN" b="1" dirty="0" err="1"/>
              <a:t>ValuePos</a:t>
            </a:r>
            <a:r>
              <a:rPr lang="en-US" altLang="zh-CN" b="1" dirty="0"/>
              <a:t>(</a:t>
            </a:r>
            <a:r>
              <a:rPr lang="en-US" altLang="zh-CN" b="1" dirty="0" err="1"/>
              <a:t>pos</a:t>
            </a:r>
            <a:r>
              <a:rPr lang="en-US" altLang="zh-CN" b="1" dirty="0"/>
              <a:t>) </a:t>
            </a:r>
            <a:r>
              <a:rPr lang="en-US" altLang="zh-CN" dirty="0"/>
              <a:t>= </a:t>
            </a:r>
            <a:r>
              <a:rPr lang="en-US" altLang="zh-CN" dirty="0" err="1"/>
              <a:t>pos</a:t>
            </a:r>
            <a:r>
              <a:rPr lang="en-US" altLang="zh-CN" dirty="0"/>
              <a:t> - rank1(S-</a:t>
            </a:r>
            <a:r>
              <a:rPr lang="en-US" altLang="zh-CN" dirty="0" err="1"/>
              <a:t>HasChild</a:t>
            </a:r>
            <a:r>
              <a:rPr lang="en-US" altLang="zh-CN" dirty="0"/>
              <a:t>, </a:t>
            </a:r>
            <a:r>
              <a:rPr lang="en-US" altLang="zh-CN" dirty="0" err="1"/>
              <a:t>pos</a:t>
            </a:r>
            <a:r>
              <a:rPr lang="en-US" altLang="zh-CN" dirty="0"/>
              <a:t>) - 1</a:t>
            </a:r>
          </a:p>
        </p:txBody>
      </p:sp>
    </p:spTree>
    <p:extLst>
      <p:ext uri="{BB962C8B-B14F-4D97-AF65-F5344CB8AC3E}">
        <p14:creationId xmlns:p14="http://schemas.microsoft.com/office/powerpoint/2010/main" val="190958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Log Structured Merge Tree</a:t>
            </a:r>
            <a:endParaRPr lang="zh-CN" altLang="en-US" dirty="0"/>
          </a:p>
        </p:txBody>
      </p:sp>
      <p:pic>
        <p:nvPicPr>
          <p:cNvPr id="4" name="内容占位符 3"/>
          <p:cNvPicPr>
            <a:picLocks noGrp="1" noChangeAspect="1"/>
          </p:cNvPicPr>
          <p:nvPr>
            <p:ph idx="1"/>
          </p:nvPr>
        </p:nvPicPr>
        <p:blipFill>
          <a:blip r:embed="rId3"/>
          <a:stretch>
            <a:fillRect/>
          </a:stretch>
        </p:blipFill>
        <p:spPr>
          <a:xfrm>
            <a:off x="1383243" y="1825625"/>
            <a:ext cx="9425513" cy="4351338"/>
          </a:xfrm>
          <a:prstGeom prst="rect">
            <a:avLst/>
          </a:prstGeom>
        </p:spPr>
      </p:pic>
      <p:sp>
        <p:nvSpPr>
          <p:cNvPr id="5" name="矩形 4"/>
          <p:cNvSpPr/>
          <p:nvPr/>
        </p:nvSpPr>
        <p:spPr>
          <a:xfrm>
            <a:off x="5091621" y="6311900"/>
            <a:ext cx="2613921" cy="461665"/>
          </a:xfrm>
          <a:prstGeom prst="rect">
            <a:avLst/>
          </a:prstGeom>
        </p:spPr>
        <p:txBody>
          <a:bodyPr wrap="none">
            <a:spAutoFit/>
          </a:bodyPr>
          <a:lstStyle/>
          <a:p>
            <a:r>
              <a:rPr lang="en-US" altLang="zh-CN" sz="2400" dirty="0"/>
              <a:t>History of LSM Tree</a:t>
            </a:r>
            <a:endParaRPr lang="zh-CN" altLang="en-US" sz="2400" dirty="0"/>
          </a:p>
        </p:txBody>
      </p:sp>
    </p:spTree>
    <p:extLst>
      <p:ext uri="{BB962C8B-B14F-4D97-AF65-F5344CB8AC3E}">
        <p14:creationId xmlns:p14="http://schemas.microsoft.com/office/powerpoint/2010/main" val="2881685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LOUDS-Sparse</a:t>
            </a:r>
            <a:endParaRPr lang="zh-CN" altLang="en-US" dirty="0"/>
          </a:p>
        </p:txBody>
      </p:sp>
      <p:sp>
        <p:nvSpPr>
          <p:cNvPr id="3" name="内容占位符 2"/>
          <p:cNvSpPr>
            <a:spLocks noGrp="1"/>
          </p:cNvSpPr>
          <p:nvPr>
            <p:ph idx="1"/>
          </p:nvPr>
        </p:nvSpPr>
        <p:spPr/>
        <p:txBody>
          <a:bodyPr>
            <a:normAutofit/>
          </a:bodyPr>
          <a:lstStyle/>
          <a:p>
            <a:r>
              <a:rPr lang="en-US" altLang="zh-CN" dirty="0"/>
              <a:t>LOUDS-Sparse encodes a </a:t>
            </a:r>
            <a:r>
              <a:rPr lang="en-US" altLang="zh-CN" dirty="0" err="1"/>
              <a:t>trie</a:t>
            </a:r>
            <a:r>
              <a:rPr lang="en-US" altLang="zh-CN" dirty="0"/>
              <a:t> node using four byte or bit-sequences</a:t>
            </a:r>
          </a:p>
          <a:p>
            <a:endParaRPr lang="en-US" altLang="zh-CN" dirty="0" smtClean="0"/>
          </a:p>
          <a:p>
            <a:r>
              <a:rPr lang="en-US" altLang="zh-CN" dirty="0"/>
              <a:t>S-LOUDS(one bit) : denote node </a:t>
            </a:r>
            <a:r>
              <a:rPr lang="en-US" altLang="zh-CN" dirty="0" smtClean="0"/>
              <a:t>boundaries</a:t>
            </a:r>
            <a:r>
              <a:rPr lang="en-US" altLang="zh-CN" dirty="0"/>
              <a:t>: if a label is the first in a </a:t>
            </a:r>
            <a:r>
              <a:rPr lang="en-US" altLang="zh-CN" dirty="0" err="1" smtClean="0"/>
              <a:t>node,Its</a:t>
            </a:r>
            <a:r>
              <a:rPr lang="en-US" altLang="zh-CN" dirty="0" smtClean="0"/>
              <a:t> </a:t>
            </a:r>
            <a:r>
              <a:rPr lang="en-US" altLang="zh-CN" dirty="0"/>
              <a:t>S-LOUDS bit is set</a:t>
            </a:r>
            <a:r>
              <a:rPr lang="en-US" altLang="zh-CN" dirty="0" smtClean="0"/>
              <a:t>.</a:t>
            </a:r>
            <a:endParaRPr lang="en-US" altLang="zh-CN" dirty="0"/>
          </a:p>
          <a:p>
            <a:r>
              <a:rPr lang="en-US" altLang="zh-CN" dirty="0"/>
              <a:t>S-Values :  store the fixed-length values </a:t>
            </a:r>
            <a:r>
              <a:rPr lang="en-US" altLang="zh-CN" dirty="0" smtClean="0"/>
              <a:t>mapped </a:t>
            </a:r>
            <a:r>
              <a:rPr lang="en-US" altLang="zh-CN" dirty="0"/>
              <a:t>by the keys. (</a:t>
            </a:r>
            <a:r>
              <a:rPr lang="en-US" altLang="zh-CN" dirty="0" err="1"/>
              <a:t>e.g.,pointers</a:t>
            </a:r>
            <a:r>
              <a:rPr lang="en-US" altLang="zh-CN" dirty="0" smtClean="0"/>
              <a:t>)</a:t>
            </a:r>
            <a:endParaRPr lang="en-US" altLang="zh-CN" dirty="0"/>
          </a:p>
        </p:txBody>
      </p:sp>
    </p:spTree>
    <p:extLst>
      <p:ext uri="{BB962C8B-B14F-4D97-AF65-F5344CB8AC3E}">
        <p14:creationId xmlns:p14="http://schemas.microsoft.com/office/powerpoint/2010/main" val="2071172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LOUDS-Sparse</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position </a:t>
            </a:r>
            <a:r>
              <a:rPr lang="en-US" altLang="zh-CN" dirty="0"/>
              <a:t>of the  parent </a:t>
            </a:r>
            <a:r>
              <a:rPr lang="en-US" altLang="zh-CN" dirty="0" smtClean="0"/>
              <a:t>node</a:t>
            </a:r>
            <a:endParaRPr lang="en-US" altLang="zh-CN" dirty="0"/>
          </a:p>
          <a:p>
            <a:r>
              <a:rPr lang="en-US" altLang="zh-CN" dirty="0"/>
              <a:t>S-</a:t>
            </a:r>
            <a:r>
              <a:rPr lang="en-US" altLang="zh-CN" dirty="0" err="1"/>
              <a:t>ParentNodePos</a:t>
            </a:r>
            <a:r>
              <a:rPr lang="en-US" altLang="zh-CN" dirty="0"/>
              <a:t>(</a:t>
            </a:r>
            <a:r>
              <a:rPr lang="en-US" altLang="zh-CN" dirty="0" err="1"/>
              <a:t>pos</a:t>
            </a:r>
            <a:r>
              <a:rPr lang="en-US" altLang="zh-CN" dirty="0"/>
              <a:t>) = select1(S-</a:t>
            </a:r>
            <a:r>
              <a:rPr lang="en-US" altLang="zh-CN" dirty="0" err="1"/>
              <a:t>HasChild</a:t>
            </a:r>
            <a:r>
              <a:rPr lang="en-US" altLang="zh-CN" dirty="0"/>
              <a:t>, rank1(S-LOUDS, </a:t>
            </a:r>
            <a:r>
              <a:rPr lang="en-US" altLang="zh-CN" dirty="0" err="1"/>
              <a:t>pos</a:t>
            </a:r>
            <a:r>
              <a:rPr lang="en-US" altLang="zh-CN" dirty="0"/>
              <a:t>) -1)</a:t>
            </a:r>
            <a:endParaRPr lang="en-US" altLang="zh-CN" dirty="0" smtClean="0"/>
          </a:p>
          <a:p>
            <a:pPr marL="0" indent="0">
              <a:buNone/>
            </a:pPr>
            <a:endParaRPr lang="en-US" altLang="zh-CN" dirty="0" smtClean="0"/>
          </a:p>
          <a:p>
            <a:pPr marL="0" indent="0">
              <a:buNone/>
            </a:pPr>
            <a:r>
              <a:rPr lang="en-US" altLang="zh-CN" dirty="0"/>
              <a:t> </a:t>
            </a:r>
            <a:r>
              <a:rPr lang="en-US" altLang="zh-CN" sz="2000" dirty="0" err="1" smtClean="0"/>
              <a:t>pos</a:t>
            </a:r>
            <a:r>
              <a:rPr lang="en-US" altLang="zh-CN" sz="2000" dirty="0" smtClean="0"/>
              <a:t> </a:t>
            </a:r>
            <a:r>
              <a:rPr lang="en-US" altLang="zh-CN" sz="2000" dirty="0"/>
              <a:t>= </a:t>
            </a:r>
            <a:r>
              <a:rPr lang="en-US" altLang="zh-CN" sz="2000" dirty="0" smtClean="0"/>
              <a:t>9 (e)</a:t>
            </a:r>
            <a:endParaRPr lang="en-US" altLang="zh-CN" sz="2000" dirty="0"/>
          </a:p>
          <a:p>
            <a:pPr marL="0" indent="0">
              <a:buNone/>
            </a:pPr>
            <a:r>
              <a:rPr lang="en-US" altLang="zh-CN" sz="2000" dirty="0"/>
              <a:t> </a:t>
            </a:r>
            <a:r>
              <a:rPr lang="en-US" altLang="zh-CN" sz="2000" dirty="0" smtClean="0"/>
              <a:t>rank1(S-LOUDS</a:t>
            </a:r>
            <a:r>
              <a:rPr lang="en-US" altLang="zh-CN" sz="2000" dirty="0"/>
              <a:t>, </a:t>
            </a:r>
            <a:r>
              <a:rPr lang="en-US" altLang="zh-CN" sz="2000" dirty="0" err="1"/>
              <a:t>pos</a:t>
            </a:r>
            <a:r>
              <a:rPr lang="en-US" altLang="zh-CN" sz="2000" dirty="0" smtClean="0"/>
              <a:t>)= 5+3 </a:t>
            </a:r>
            <a:r>
              <a:rPr lang="en-US" altLang="zh-CN" sz="2000" dirty="0"/>
              <a:t>= 8 </a:t>
            </a:r>
          </a:p>
          <a:p>
            <a:pPr marL="0" indent="0">
              <a:buNone/>
            </a:pPr>
            <a:r>
              <a:rPr lang="en-US" altLang="zh-CN" sz="2000" dirty="0"/>
              <a:t> </a:t>
            </a:r>
            <a:r>
              <a:rPr lang="en-US" altLang="zh-CN" sz="2000" dirty="0" smtClean="0"/>
              <a:t>select1(S-</a:t>
            </a:r>
            <a:r>
              <a:rPr lang="en-US" altLang="zh-CN" sz="2000" dirty="0" err="1" smtClean="0"/>
              <a:t>HasChild</a:t>
            </a:r>
            <a:r>
              <a:rPr lang="en-US" altLang="zh-CN" sz="2000" dirty="0"/>
              <a:t>,  7) </a:t>
            </a:r>
            <a:r>
              <a:rPr lang="en-US" altLang="zh-CN" sz="2000" dirty="0" smtClean="0"/>
              <a:t>=6 (2)</a:t>
            </a:r>
          </a:p>
          <a:p>
            <a:pPr marL="0" indent="0">
              <a:buNone/>
            </a:pPr>
            <a:r>
              <a:rPr lang="en-US" altLang="zh-CN" sz="2000" dirty="0" smtClean="0"/>
              <a:t>(</a:t>
            </a:r>
            <a:r>
              <a:rPr lang="en-US" altLang="zh-CN" sz="2000" dirty="0" err="1" smtClean="0"/>
              <a:t>inclue</a:t>
            </a:r>
            <a:r>
              <a:rPr lang="en-US" altLang="zh-CN" sz="2000" dirty="0" smtClean="0"/>
              <a:t> D-</a:t>
            </a:r>
            <a:r>
              <a:rPr lang="en-US" altLang="zh-CN" sz="2000" dirty="0" err="1" smtClean="0"/>
              <a:t>HasChild</a:t>
            </a:r>
            <a:r>
              <a:rPr lang="en-US" altLang="zh-CN" sz="2000" dirty="0" smtClean="0"/>
              <a:t> 5)</a:t>
            </a:r>
          </a:p>
          <a:p>
            <a:pPr marL="0" indent="0">
              <a:buNone/>
            </a:pPr>
            <a:endParaRPr lang="zh-CN" alt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4524" y="3082925"/>
            <a:ext cx="6837476" cy="3228975"/>
          </a:xfrm>
          <a:prstGeom prst="rect">
            <a:avLst/>
          </a:prstGeom>
        </p:spPr>
      </p:pic>
    </p:spTree>
    <p:extLst>
      <p:ext uri="{BB962C8B-B14F-4D97-AF65-F5344CB8AC3E}">
        <p14:creationId xmlns:p14="http://schemas.microsoft.com/office/powerpoint/2010/main" val="2749845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Execution </a:t>
            </a:r>
            <a:r>
              <a:rPr lang="en-US" altLang="zh-CN" dirty="0" smtClean="0"/>
              <a:t> </a:t>
            </a:r>
            <a:r>
              <a:rPr lang="en-US" altLang="zh-CN" dirty="0"/>
              <a:t>for Get, Seek, and Count </a:t>
            </a:r>
            <a:r>
              <a:rPr lang="en-US" altLang="zh-CN" dirty="0" smtClean="0"/>
              <a:t>use </a:t>
            </a:r>
            <a:r>
              <a:rPr lang="en-US" altLang="zh-CN" dirty="0" err="1" smtClean="0"/>
              <a:t>SuRF</a:t>
            </a:r>
            <a:endParaRPr lang="zh-CN" altLang="en-US" dirty="0"/>
          </a:p>
        </p:txBody>
      </p:sp>
      <p:pic>
        <p:nvPicPr>
          <p:cNvPr id="4" name="内容占位符 3"/>
          <p:cNvPicPr>
            <a:picLocks noGrp="1" noChangeAspect="1"/>
          </p:cNvPicPr>
          <p:nvPr>
            <p:ph idx="1"/>
          </p:nvPr>
        </p:nvPicPr>
        <p:blipFill>
          <a:blip r:embed="rId3"/>
          <a:stretch>
            <a:fillRect/>
          </a:stretch>
        </p:blipFill>
        <p:spPr>
          <a:xfrm>
            <a:off x="665113" y="1690688"/>
            <a:ext cx="10861774" cy="5042188"/>
          </a:xfrm>
          <a:prstGeom prst="rect">
            <a:avLst/>
          </a:prstGeom>
        </p:spPr>
      </p:pic>
    </p:spTree>
    <p:extLst>
      <p:ext uri="{BB962C8B-B14F-4D97-AF65-F5344CB8AC3E}">
        <p14:creationId xmlns:p14="http://schemas.microsoft.com/office/powerpoint/2010/main" val="705972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SuRF</a:t>
            </a:r>
            <a:r>
              <a:rPr lang="en-US" altLang="zh-CN" dirty="0" smtClean="0"/>
              <a:t> Conclusion</a:t>
            </a:r>
            <a:endParaRPr lang="zh-CN" altLang="en-US" dirty="0"/>
          </a:p>
        </p:txBody>
      </p:sp>
      <p:sp>
        <p:nvSpPr>
          <p:cNvPr id="3" name="内容占位符 2"/>
          <p:cNvSpPr>
            <a:spLocks noGrp="1"/>
          </p:cNvSpPr>
          <p:nvPr>
            <p:ph idx="1"/>
          </p:nvPr>
        </p:nvSpPr>
        <p:spPr/>
        <p:txBody>
          <a:bodyPr/>
          <a:lstStyle/>
          <a:p>
            <a:r>
              <a:rPr lang="en-US" altLang="zh-CN" dirty="0"/>
              <a:t>SMALL: close to theoretic minimum</a:t>
            </a:r>
          </a:p>
          <a:p>
            <a:pPr lvl="1"/>
            <a:r>
              <a:rPr lang="en-US" altLang="zh-CN" dirty="0"/>
              <a:t>64-bit integer keys, 1% false positive rate: ≈ 12 bits per </a:t>
            </a:r>
            <a:r>
              <a:rPr lang="en-US" altLang="zh-CN" dirty="0" smtClean="0"/>
              <a:t>key</a:t>
            </a:r>
          </a:p>
          <a:p>
            <a:pPr lvl="1"/>
            <a:endParaRPr lang="en-US" altLang="zh-CN" dirty="0" smtClean="0"/>
          </a:p>
          <a:p>
            <a:r>
              <a:rPr lang="en-US" altLang="zh-CN" dirty="0" smtClean="0"/>
              <a:t>FAST</a:t>
            </a:r>
            <a:r>
              <a:rPr lang="en-US" altLang="zh-CN" dirty="0"/>
              <a:t>: comparable to fastest </a:t>
            </a:r>
            <a:r>
              <a:rPr lang="en-US" altLang="zh-CN" dirty="0" smtClean="0"/>
              <a:t>trees</a:t>
            </a:r>
          </a:p>
          <a:p>
            <a:pPr lvl="1"/>
            <a:r>
              <a:rPr lang="en-US" altLang="zh-CN" dirty="0"/>
              <a:t>10 million 64-bit integer keys: ≈ 200 ns per </a:t>
            </a:r>
            <a:r>
              <a:rPr lang="en-US" altLang="zh-CN" dirty="0" smtClean="0"/>
              <a:t>query</a:t>
            </a:r>
          </a:p>
          <a:p>
            <a:pPr lvl="1"/>
            <a:endParaRPr lang="en-US" altLang="zh-CN" dirty="0"/>
          </a:p>
          <a:p>
            <a:r>
              <a:rPr lang="en-US" altLang="zh-CN" dirty="0"/>
              <a:t>USEFUL: evaluated in </a:t>
            </a:r>
            <a:r>
              <a:rPr lang="en-US" altLang="zh-CN" dirty="0" err="1"/>
              <a:t>RocksDB</a:t>
            </a:r>
            <a:endParaRPr lang="en-US" altLang="zh-CN" dirty="0"/>
          </a:p>
          <a:p>
            <a:pPr lvl="1"/>
            <a:r>
              <a:rPr lang="en-US" altLang="zh-CN" dirty="0" smtClean="0"/>
              <a:t>speed </a:t>
            </a:r>
            <a:r>
              <a:rPr lang="en-US" altLang="zh-CN" dirty="0"/>
              <a:t>up range queries by up to 5x</a:t>
            </a:r>
            <a:endParaRPr lang="zh-CN" altLang="en-US" dirty="0"/>
          </a:p>
        </p:txBody>
      </p:sp>
    </p:spTree>
    <p:extLst>
      <p:ext uri="{BB962C8B-B14F-4D97-AF65-F5344CB8AC3E}">
        <p14:creationId xmlns:p14="http://schemas.microsoft.com/office/powerpoint/2010/main" val="2477034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en-US" altLang="zh-CN" dirty="0" smtClean="0"/>
              <a:t>eference</a:t>
            </a:r>
            <a:endParaRPr lang="zh-CN" altLang="en-US" dirty="0"/>
          </a:p>
        </p:txBody>
      </p:sp>
      <p:sp>
        <p:nvSpPr>
          <p:cNvPr id="3" name="内容占位符 2"/>
          <p:cNvSpPr>
            <a:spLocks noGrp="1"/>
          </p:cNvSpPr>
          <p:nvPr>
            <p:ph idx="1"/>
          </p:nvPr>
        </p:nvSpPr>
        <p:spPr/>
        <p:txBody>
          <a:bodyPr/>
          <a:lstStyle/>
          <a:p>
            <a:r>
              <a:rPr lang="en-US" altLang="zh-CN" dirty="0">
                <a:hlinkClick r:id="rId2"/>
              </a:rPr>
              <a:t>https://github.com/facebook/rocksdb/wiki/</a:t>
            </a:r>
            <a:endParaRPr lang="en-US" altLang="zh-CN" b="1" dirty="0" smtClean="0"/>
          </a:p>
          <a:p>
            <a:r>
              <a:rPr lang="en-US" altLang="zh-CN" b="1" dirty="0" err="1" smtClean="0"/>
              <a:t>log-structured-merge-tree</a:t>
            </a:r>
            <a:r>
              <a:rPr lang="en-US" altLang="zh-CN" dirty="0" err="1" smtClean="0"/>
              <a:t>:http</a:t>
            </a:r>
            <a:r>
              <a:rPr lang="en-US" altLang="zh-CN" dirty="0"/>
              <a:t>://</a:t>
            </a:r>
            <a:r>
              <a:rPr lang="en-US" altLang="zh-CN" dirty="0" smtClean="0"/>
              <a:t>www.slideshare.net/ssuser7e134a/log-structured-merge-tree</a:t>
            </a:r>
          </a:p>
          <a:p>
            <a:r>
              <a:rPr lang="en-US" altLang="zh-CN" dirty="0">
                <a:hlinkClick r:id="rId3"/>
              </a:rPr>
              <a:t>https://</a:t>
            </a:r>
            <a:r>
              <a:rPr lang="en-US" altLang="zh-CN" dirty="0" smtClean="0">
                <a:hlinkClick r:id="rId3"/>
              </a:rPr>
              <a:t>www.open-open.com/lib/view/open1424916275249.html</a:t>
            </a:r>
            <a:endParaRPr lang="en-US" altLang="zh-CN" dirty="0" smtClean="0"/>
          </a:p>
          <a:p>
            <a:r>
              <a:rPr lang="en-US" altLang="zh-CN" dirty="0">
                <a:hlinkClick r:id="rId4"/>
              </a:rPr>
              <a:t>https://www.cnblogs.com/helloworldcode/p/10877604.html</a:t>
            </a:r>
            <a:endParaRPr lang="en-US" altLang="zh-CN" dirty="0" smtClean="0"/>
          </a:p>
          <a:p>
            <a:r>
              <a:rPr lang="en-US" altLang="zh-CN" dirty="0"/>
              <a:t>Zhang, H., Andersen, D. G., Kaminsky, M., Keeton, K., &amp; </a:t>
            </a:r>
            <a:r>
              <a:rPr lang="en-US" altLang="zh-CN" dirty="0" err="1"/>
              <a:t>Pavlo</a:t>
            </a:r>
            <a:r>
              <a:rPr lang="en-US" altLang="zh-CN" dirty="0"/>
              <a:t>, A. (</a:t>
            </a:r>
            <a:r>
              <a:rPr lang="en-US" altLang="zh-CN" dirty="0" err="1"/>
              <a:t>n.d.</a:t>
            </a:r>
            <a:r>
              <a:rPr lang="en-US" altLang="zh-CN" dirty="0"/>
              <a:t>). </a:t>
            </a:r>
            <a:r>
              <a:rPr lang="en-US" altLang="zh-CN" dirty="0" err="1"/>
              <a:t>SuRF</a:t>
            </a:r>
            <a:r>
              <a:rPr lang="en-US" altLang="zh-CN" dirty="0"/>
              <a:t> : Practical Range Query Filtering with Fast Succinct Tries.</a:t>
            </a:r>
            <a:endParaRPr lang="zh-CN" altLang="en-US" dirty="0"/>
          </a:p>
        </p:txBody>
      </p:sp>
    </p:spTree>
    <p:extLst>
      <p:ext uri="{BB962C8B-B14F-4D97-AF65-F5344CB8AC3E}">
        <p14:creationId xmlns:p14="http://schemas.microsoft.com/office/powerpoint/2010/main" val="127887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Base LSM </a:t>
            </a:r>
            <a:r>
              <a:rPr lang="en-US" altLang="zh-CN" dirty="0" smtClean="0"/>
              <a:t>Algorithm</a:t>
            </a:r>
            <a:endParaRPr lang="zh-CN" altLang="en-US" dirty="0"/>
          </a:p>
        </p:txBody>
      </p:sp>
      <p:pic>
        <p:nvPicPr>
          <p:cNvPr id="2050" name="Picture 2" descr="basic ls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6805" y="1825625"/>
            <a:ext cx="885838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54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The Base LSM </a:t>
            </a:r>
            <a:r>
              <a:rPr lang="en-US" altLang="zh-CN" dirty="0" smtClean="0"/>
              <a:t>Algorithm</a:t>
            </a:r>
            <a:endParaRPr lang="zh-CN" altLang="en-US" dirty="0"/>
          </a:p>
        </p:txBody>
      </p:sp>
      <p:pic>
        <p:nvPicPr>
          <p:cNvPr id="1026" name="Picture 2" descr="re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4052" y="1825625"/>
            <a:ext cx="708389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2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Compaction</a:t>
            </a:r>
            <a:endParaRPr lang="zh-CN" altLang="en-US" dirty="0"/>
          </a:p>
        </p:txBody>
      </p:sp>
      <p:pic>
        <p:nvPicPr>
          <p:cNvPr id="3074" name="Picture 2" descr="compa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1593" y="1825625"/>
            <a:ext cx="866881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27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Log Structured Merge </a:t>
            </a:r>
            <a:r>
              <a:rPr lang="en-US" altLang="zh-CN" dirty="0" smtClean="0"/>
              <a:t>Tree</a:t>
            </a:r>
            <a:endParaRPr lang="zh-CN" altLang="en-US" dirty="0"/>
          </a:p>
        </p:txBody>
      </p:sp>
      <p:sp>
        <p:nvSpPr>
          <p:cNvPr id="3" name="内容占位符 2"/>
          <p:cNvSpPr>
            <a:spLocks noGrp="1"/>
          </p:cNvSpPr>
          <p:nvPr>
            <p:ph idx="1"/>
          </p:nvPr>
        </p:nvSpPr>
        <p:spPr/>
        <p:txBody>
          <a:bodyPr>
            <a:normAutofit fontScale="77500" lnSpcReduction="20000"/>
          </a:bodyPr>
          <a:lstStyle/>
          <a:p>
            <a:pPr fontAlgn="base"/>
            <a:r>
              <a:rPr lang="en-US" altLang="zh-CN" b="1" dirty="0"/>
              <a:t>  </a:t>
            </a:r>
            <a:r>
              <a:rPr lang="en-US" altLang="zh-CN" b="1" dirty="0" smtClean="0"/>
              <a:t>MemTable</a:t>
            </a:r>
          </a:p>
          <a:p>
            <a:pPr lvl="1" fontAlgn="base"/>
            <a:r>
              <a:rPr lang="en-US" altLang="zh-CN" dirty="0" smtClean="0"/>
              <a:t>An </a:t>
            </a:r>
            <a:r>
              <a:rPr lang="en-US" altLang="zh-CN" dirty="0"/>
              <a:t>in-memory data-structure holding data before they are flushed to SST </a:t>
            </a:r>
            <a:r>
              <a:rPr lang="en-US" altLang="zh-CN" dirty="0" smtClean="0"/>
              <a:t>files</a:t>
            </a:r>
          </a:p>
          <a:p>
            <a:pPr lvl="1" fontAlgn="base"/>
            <a:r>
              <a:rPr lang="en-US" altLang="zh-CN" dirty="0" smtClean="0"/>
              <a:t>Hash table and </a:t>
            </a:r>
            <a:r>
              <a:rPr lang="en-US" altLang="zh-CN" dirty="0" err="1" smtClean="0"/>
              <a:t>B+tree</a:t>
            </a:r>
            <a:r>
              <a:rPr lang="en-US" altLang="zh-CN" dirty="0" smtClean="0"/>
              <a:t>/</a:t>
            </a:r>
            <a:r>
              <a:rPr lang="en-US" altLang="zh-CN" dirty="0" err="1" smtClean="0"/>
              <a:t>SkipList</a:t>
            </a:r>
            <a:r>
              <a:rPr lang="en-US" altLang="zh-CN" dirty="0" smtClean="0"/>
              <a:t>/</a:t>
            </a:r>
            <a:r>
              <a:rPr lang="en-US" altLang="zh-CN" dirty="0" err="1" smtClean="0"/>
              <a:t>HashSkipList</a:t>
            </a:r>
            <a:r>
              <a:rPr lang="en-US" altLang="zh-CN" dirty="0" smtClean="0"/>
              <a:t>/…</a:t>
            </a:r>
          </a:p>
          <a:p>
            <a:pPr lvl="1" fontAlgn="base"/>
            <a:endParaRPr lang="en-US" altLang="zh-CN" dirty="0"/>
          </a:p>
          <a:p>
            <a:pPr fontAlgn="base"/>
            <a:r>
              <a:rPr lang="en-US" altLang="zh-CN" b="1" dirty="0" err="1" smtClean="0"/>
              <a:t>SSTable</a:t>
            </a:r>
            <a:r>
              <a:rPr lang="en-US" altLang="zh-CN" b="1" dirty="0" smtClean="0"/>
              <a:t>(Sort String Table):</a:t>
            </a:r>
          </a:p>
          <a:p>
            <a:pPr lvl="1" fontAlgn="base"/>
            <a:r>
              <a:rPr lang="en-US" altLang="zh-CN" dirty="0" smtClean="0"/>
              <a:t>An </a:t>
            </a:r>
            <a:r>
              <a:rPr lang="en-US" altLang="zh-CN" dirty="0" err="1"/>
              <a:t>SSTable</a:t>
            </a:r>
            <a:r>
              <a:rPr lang="en-US" altLang="zh-CN" dirty="0"/>
              <a:t> provides a </a:t>
            </a:r>
            <a:r>
              <a:rPr lang="en-US" altLang="zh-CN" b="1" dirty="0" err="1"/>
              <a:t>persistent,ordered</a:t>
            </a:r>
            <a:r>
              <a:rPr lang="en-US" altLang="zh-CN" dirty="0"/>
              <a:t> </a:t>
            </a:r>
            <a:r>
              <a:rPr lang="en-US" altLang="zh-CN" b="1" dirty="0"/>
              <a:t>immutable</a:t>
            </a:r>
            <a:r>
              <a:rPr lang="en-US" altLang="zh-CN" dirty="0"/>
              <a:t> map from keys to values, where both keys and values are </a:t>
            </a:r>
            <a:r>
              <a:rPr lang="en-US" altLang="zh-CN" b="1" dirty="0"/>
              <a:t>arbitrary byte strings</a:t>
            </a:r>
            <a:r>
              <a:rPr lang="en-US" altLang="zh-CN" dirty="0"/>
              <a:t>. </a:t>
            </a:r>
            <a:endParaRPr lang="en-US" altLang="zh-CN" dirty="0" smtClean="0"/>
          </a:p>
          <a:p>
            <a:pPr lvl="1" fontAlgn="base"/>
            <a:endParaRPr lang="en-US" altLang="zh-CN" dirty="0" smtClean="0"/>
          </a:p>
          <a:p>
            <a:pPr fontAlgn="base"/>
            <a:r>
              <a:rPr lang="en-US" altLang="zh-CN" b="1" dirty="0"/>
              <a:t> Write-Ahead </a:t>
            </a:r>
            <a:r>
              <a:rPr lang="en-US" altLang="zh-CN" b="1" dirty="0" smtClean="0"/>
              <a:t>Logging(WAL):</a:t>
            </a:r>
          </a:p>
          <a:p>
            <a:pPr lvl="1" fontAlgn="base"/>
            <a:r>
              <a:rPr lang="en-US" altLang="zh-CN" dirty="0" smtClean="0"/>
              <a:t>Rebuild memTable</a:t>
            </a:r>
          </a:p>
          <a:p>
            <a:pPr lvl="1" fontAlgn="base"/>
            <a:endParaRPr lang="en-US" altLang="zh-CN" dirty="0" smtClean="0"/>
          </a:p>
          <a:p>
            <a:pPr fontAlgn="base"/>
            <a:r>
              <a:rPr lang="en-US" altLang="zh-CN" dirty="0" smtClean="0"/>
              <a:t>Read</a:t>
            </a:r>
            <a:r>
              <a:rPr lang="zh-CN" altLang="en-US" dirty="0" smtClean="0"/>
              <a:t>：</a:t>
            </a:r>
            <a:r>
              <a:rPr lang="en-US" altLang="zh-CN" dirty="0" err="1" smtClean="0"/>
              <a:t>bloomfilter</a:t>
            </a:r>
            <a:r>
              <a:rPr lang="en-US" altLang="zh-CN" dirty="0" smtClean="0"/>
              <a:t>   </a:t>
            </a:r>
          </a:p>
          <a:p>
            <a:pPr fontAlgn="base"/>
            <a:r>
              <a:rPr lang="en-US" altLang="zh-CN" dirty="0" smtClean="0"/>
              <a:t>Write:  memory operator</a:t>
            </a:r>
          </a:p>
          <a:p>
            <a:pPr fontAlgn="base"/>
            <a:r>
              <a:rPr lang="en-US" altLang="zh-CN" dirty="0" smtClean="0"/>
              <a:t>Compactions maybe take vary long </a:t>
            </a:r>
            <a:r>
              <a:rPr lang="en-US" altLang="zh-CN" dirty="0" err="1" smtClean="0"/>
              <a:t>long</a:t>
            </a:r>
            <a:r>
              <a:rPr lang="en-US" altLang="zh-CN" dirty="0" smtClean="0"/>
              <a:t> time</a:t>
            </a:r>
          </a:p>
        </p:txBody>
      </p:sp>
    </p:spTree>
    <p:extLst>
      <p:ext uri="{BB962C8B-B14F-4D97-AF65-F5344CB8AC3E}">
        <p14:creationId xmlns:p14="http://schemas.microsoft.com/office/powerpoint/2010/main" val="425941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Cassandra </a:t>
            </a:r>
            <a:r>
              <a:rPr lang="en-US" altLang="zh-CN" dirty="0" smtClean="0"/>
              <a:t>Write</a:t>
            </a:r>
            <a:endParaRPr lang="zh-CN" altLang="en-US" dirty="0"/>
          </a:p>
        </p:txBody>
      </p:sp>
      <p:pic>
        <p:nvPicPr>
          <p:cNvPr id="4" name="内容占位符 3"/>
          <p:cNvPicPr>
            <a:picLocks noGrp="1" noChangeAspect="1"/>
          </p:cNvPicPr>
          <p:nvPr>
            <p:ph idx="1"/>
          </p:nvPr>
        </p:nvPicPr>
        <p:blipFill>
          <a:blip r:embed="rId3"/>
          <a:stretch>
            <a:fillRect/>
          </a:stretch>
        </p:blipFill>
        <p:spPr>
          <a:xfrm>
            <a:off x="1057409" y="1825625"/>
            <a:ext cx="10077182" cy="4351338"/>
          </a:xfrm>
          <a:prstGeom prst="rect">
            <a:avLst/>
          </a:prstGeom>
        </p:spPr>
      </p:pic>
    </p:spTree>
    <p:extLst>
      <p:ext uri="{BB962C8B-B14F-4D97-AF65-F5344CB8AC3E}">
        <p14:creationId xmlns:p14="http://schemas.microsoft.com/office/powerpoint/2010/main" val="325795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Cassandra </a:t>
            </a:r>
            <a:r>
              <a:rPr lang="en-US" altLang="zh-CN" dirty="0" smtClean="0"/>
              <a:t>Merge</a:t>
            </a:r>
            <a:endParaRPr lang="zh-CN" altLang="en-US" dirty="0"/>
          </a:p>
        </p:txBody>
      </p:sp>
      <p:pic>
        <p:nvPicPr>
          <p:cNvPr id="4" name="内容占位符 3"/>
          <p:cNvPicPr>
            <a:picLocks noGrp="1" noChangeAspect="1"/>
          </p:cNvPicPr>
          <p:nvPr>
            <p:ph idx="1"/>
          </p:nvPr>
        </p:nvPicPr>
        <p:blipFill>
          <a:blip r:embed="rId3"/>
          <a:stretch>
            <a:fillRect/>
          </a:stretch>
        </p:blipFill>
        <p:spPr>
          <a:xfrm>
            <a:off x="1225262" y="1825625"/>
            <a:ext cx="9741476" cy="4351338"/>
          </a:xfrm>
          <a:prstGeom prst="rect">
            <a:avLst/>
          </a:prstGeom>
        </p:spPr>
      </p:pic>
    </p:spTree>
    <p:extLst>
      <p:ext uri="{BB962C8B-B14F-4D97-AF65-F5344CB8AC3E}">
        <p14:creationId xmlns:p14="http://schemas.microsoft.com/office/powerpoint/2010/main" val="32083727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黑体">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3754</TotalTime>
  <Words>2555</Words>
  <Application>Microsoft Office PowerPoint</Application>
  <PresentationFormat>宽屏</PresentationFormat>
  <Paragraphs>226</Paragraphs>
  <Slides>34</Slides>
  <Notes>19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34</vt:i4>
      </vt:variant>
    </vt:vector>
  </HeadingPairs>
  <TitlesOfParts>
    <vt:vector size="42" baseType="lpstr">
      <vt:lpstr>仿宋</vt:lpstr>
      <vt:lpstr>宋体</vt:lpstr>
      <vt:lpstr>微软雅黑 Light</vt:lpstr>
      <vt:lpstr>Arial</vt:lpstr>
      <vt:lpstr>Calibri</vt:lpstr>
      <vt:lpstr>Calibri Light</vt:lpstr>
      <vt:lpstr>Office 主题</vt:lpstr>
      <vt:lpstr>第一PPT，www.1ppt.com</vt:lpstr>
      <vt:lpstr>LSM-tree &amp; SuRF</vt:lpstr>
      <vt:lpstr>Background:Organization of data in database</vt:lpstr>
      <vt:lpstr>Log Structured Merge Tree</vt:lpstr>
      <vt:lpstr>The Base LSM Algorithm</vt:lpstr>
      <vt:lpstr>The Base LSM Algorithm</vt:lpstr>
      <vt:lpstr>Basic Compaction</vt:lpstr>
      <vt:lpstr>Log Structured Merge Tree</vt:lpstr>
      <vt:lpstr>Cassandra Write</vt:lpstr>
      <vt:lpstr>Cassandra Merge</vt:lpstr>
      <vt:lpstr>Cassandra Read</vt:lpstr>
      <vt:lpstr>SSTable Location</vt:lpstr>
      <vt:lpstr>How to improve the performance of read?</vt:lpstr>
      <vt:lpstr>SuRF: Practical Range Query Filtering with Fast Succinct Tries</vt:lpstr>
      <vt:lpstr>Succinct Data Structure</vt:lpstr>
      <vt:lpstr>Level-Ordered Unary Degree Sequence (LOUDS)</vt:lpstr>
      <vt:lpstr>Level-Ordered Unary Degree Sequence (LOUDS)</vt:lpstr>
      <vt:lpstr>Level-Ordered Unary Degree Sequence (LOUDS)</vt:lpstr>
      <vt:lpstr>Level-Ordered Unary Degree Sequence (LOUDS)</vt:lpstr>
      <vt:lpstr>Level-Ordered Unary Degree Sequence (LOUDS)</vt:lpstr>
      <vt:lpstr>Succinct Range Filters</vt:lpstr>
      <vt:lpstr>Succinct Range Filters</vt:lpstr>
      <vt:lpstr>Succinct Range Filters</vt:lpstr>
      <vt:lpstr>Fast Succinct Tries(FST)</vt:lpstr>
      <vt:lpstr>LOUDS-Dense </vt:lpstr>
      <vt:lpstr>LOUDS-Dense </vt:lpstr>
      <vt:lpstr>LOUDS-Dense </vt:lpstr>
      <vt:lpstr>LOUDS-Dense </vt:lpstr>
      <vt:lpstr>LOUDS-Dense </vt:lpstr>
      <vt:lpstr>Fast Succinct Tries(FST)</vt:lpstr>
      <vt:lpstr>LOUDS-Sparse</vt:lpstr>
      <vt:lpstr>LOUDS-Sparse</vt:lpstr>
      <vt:lpstr>Execution  for Get, Seek, and Count use SuRF</vt:lpstr>
      <vt:lpstr>SuRF Conclusion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tianjiqx</dc:creator>
  <cp:lastModifiedBy>tianjiqx</cp:lastModifiedBy>
  <cp:revision>240</cp:revision>
  <dcterms:created xsi:type="dcterms:W3CDTF">2015-05-05T08:02:14Z</dcterms:created>
  <dcterms:modified xsi:type="dcterms:W3CDTF">2019-09-25T10:52:14Z</dcterms:modified>
</cp:coreProperties>
</file>