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9" r:id="rId3"/>
    <p:sldId id="257" r:id="rId4"/>
    <p:sldId id="258" r:id="rId5"/>
    <p:sldId id="301" r:id="rId6"/>
    <p:sldId id="261" r:id="rId7"/>
    <p:sldId id="260" r:id="rId8"/>
    <p:sldId id="262" r:id="rId9"/>
    <p:sldId id="263" r:id="rId10"/>
    <p:sldId id="264" r:id="rId11"/>
    <p:sldId id="267" r:id="rId12"/>
    <p:sldId id="266" r:id="rId13"/>
    <p:sldId id="268" r:id="rId14"/>
    <p:sldId id="269" r:id="rId15"/>
    <p:sldId id="271" r:id="rId16"/>
    <p:sldId id="270" r:id="rId17"/>
    <p:sldId id="272" r:id="rId18"/>
    <p:sldId id="273" r:id="rId19"/>
    <p:sldId id="280" r:id="rId20"/>
    <p:sldId id="279" r:id="rId21"/>
    <p:sldId id="274" r:id="rId22"/>
    <p:sldId id="276" r:id="rId23"/>
    <p:sldId id="275" r:id="rId24"/>
    <p:sldId id="278" r:id="rId25"/>
    <p:sldId id="306" r:id="rId26"/>
    <p:sldId id="265" r:id="rId27"/>
    <p:sldId id="281" r:id="rId28"/>
    <p:sldId id="282" r:id="rId29"/>
    <p:sldId id="304" r:id="rId30"/>
    <p:sldId id="283" r:id="rId31"/>
    <p:sldId id="287" r:id="rId32"/>
    <p:sldId id="288" r:id="rId33"/>
    <p:sldId id="284" r:id="rId34"/>
    <p:sldId id="289" r:id="rId35"/>
    <p:sldId id="290" r:id="rId36"/>
    <p:sldId id="293" r:id="rId37"/>
    <p:sldId id="294" r:id="rId38"/>
    <p:sldId id="291" r:id="rId39"/>
    <p:sldId id="292" r:id="rId40"/>
    <p:sldId id="297" r:id="rId41"/>
    <p:sldId id="305" r:id="rId42"/>
    <p:sldId id="307" r:id="rId43"/>
    <p:sldId id="308" r:id="rId44"/>
    <p:sldId id="298" r:id="rId45"/>
    <p:sldId id="299" r:id="rId46"/>
    <p:sldId id="300" r:id="rId47"/>
    <p:sldId id="286" r:id="rId48"/>
    <p:sldId id="302" r:id="rId49"/>
    <p:sldId id="295" r:id="rId50"/>
    <p:sldId id="285"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838" autoAdjust="0"/>
  </p:normalViewPr>
  <p:slideViewPr>
    <p:cSldViewPr snapToGrid="0">
      <p:cViewPr varScale="1">
        <p:scale>
          <a:sx n="47" d="100"/>
          <a:sy n="47" d="100"/>
        </p:scale>
        <p:origin x="752" y="36"/>
      </p:cViewPr>
      <p:guideLst/>
    </p:cSldViewPr>
  </p:slideViewPr>
  <p:notesTextViewPr>
    <p:cViewPr>
      <p:scale>
        <a:sx n="1" d="1"/>
        <a:sy n="1" d="1"/>
      </p:scale>
      <p:origin x="0" y="-20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93592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HAWQ </a:t>
            </a:r>
            <a:r>
              <a:rPr lang="en-US" altLang="zh-CN"/>
              <a:t>&amp; Greeplum</a:t>
            </a:r>
          </a:p>
        </p:txBody>
      </p:sp>
    </p:spTree>
    <p:extLst>
      <p:ext uri="{BB962C8B-B14F-4D97-AF65-F5344CB8AC3E}">
        <p14:creationId xmlns:p14="http://schemas.microsoft.com/office/powerpoint/2010/main" val="69430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Exploration (via Transforms)</a:t>
            </a:r>
          </a:p>
          <a:p>
            <a:r>
              <a:rPr lang="zh-CN" altLang="en-US"/>
              <a:t>生成逻辑等效表达式</a:t>
            </a:r>
            <a:r>
              <a:rPr lang="en-US" altLang="zh-CN"/>
              <a:t>(</a:t>
            </a:r>
            <a:r>
              <a:rPr lang="zh-CN" altLang="en-US"/>
              <a:t>逻辑计划</a:t>
            </a:r>
            <a:r>
              <a:rPr lang="en-US" altLang="zh-CN"/>
              <a:t>)</a:t>
            </a:r>
            <a:r>
              <a:rPr lang="zh-CN" altLang="en-US"/>
              <a:t>的转换规则被触发。例如，触发Join Commutativity规则以从InnerJoin [1,2]中生成InnerJoin [2,1]。</a:t>
            </a:r>
          </a:p>
          <a:p>
            <a:r>
              <a:rPr lang="zh-CN" altLang="en-US"/>
              <a:t>探索会将新组表达式添加到现有组并可能创建新组。存储在</a:t>
            </a:r>
            <a:r>
              <a:rPr lang="en-US" altLang="zh-CN"/>
              <a:t>memo</a:t>
            </a:r>
          </a:p>
          <a:p>
            <a:r>
              <a:rPr lang="zh-CN" altLang="en-US"/>
              <a:t>类似于传统的逻辑优化阶段</a:t>
            </a:r>
          </a:p>
        </p:txBody>
      </p:sp>
    </p:spTree>
    <p:extLst>
      <p:ext uri="{BB962C8B-B14F-4D97-AF65-F5344CB8AC3E}">
        <p14:creationId xmlns:p14="http://schemas.microsoft.com/office/powerpoint/2010/main" val="3845881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统计推导：在探索结束时，备忘录维护给定查询的完整逻辑空间。</a:t>
            </a:r>
          </a:p>
          <a:p>
            <a:r>
              <a:rPr lang="zh-CN" altLang="en-US"/>
              <a:t>然后触发Orca的统计派生机制来计算备忘录组的统计数据。</a:t>
            </a:r>
          </a:p>
          <a:p>
            <a:r>
              <a:rPr lang="zh-CN" altLang="en-US"/>
              <a:t>基数和数据倾斜的估计值的列直方图集合</a:t>
            </a:r>
          </a:p>
          <a:p>
            <a:r>
              <a:rPr lang="zh-CN" altLang="en-US"/>
              <a:t>为了得出目标</a:t>
            </a:r>
            <a:r>
              <a:rPr lang="en-US" altLang="zh-CN"/>
              <a:t>group</a:t>
            </a:r>
            <a:r>
              <a:rPr lang="zh-CN" altLang="en-US"/>
              <a:t>的统计数据，Orca选择最能承诺提供可靠统计数据的组表达式。</a:t>
            </a:r>
          </a:p>
          <a:p>
            <a:r>
              <a:rPr lang="zh-CN" altLang="en-US"/>
              <a:t>例如，具有少量连接条件的InnerJoin表达式比具有大量连接条件的另一个等效InnerJoin表达式更有前途（这种情况在生成多个连接顺序时可能会出现）。</a:t>
            </a:r>
          </a:p>
          <a:p>
            <a:r>
              <a:rPr lang="zh-CN" altLang="en-US"/>
              <a:t>理由是联接条件的数量越多，估计错误传播和放大的可能性越高。</a:t>
            </a:r>
          </a:p>
          <a:p>
            <a:r>
              <a:rPr lang="en-US" altLang="zh-CN"/>
              <a:t>选择置信度最高的组表达式的统计信息，但是这是个难点</a:t>
            </a:r>
            <a:r>
              <a:rPr lang="zh-CN" altLang="en-US"/>
              <a:t>。</a:t>
            </a:r>
          </a:p>
          <a:p>
            <a:r>
              <a:rPr lang="zh-CN" altLang="en-US"/>
              <a:t>完成</a:t>
            </a:r>
            <a:r>
              <a:rPr lang="en-US" altLang="zh-CN"/>
              <a:t>group</a:t>
            </a:r>
            <a:r>
              <a:rPr lang="zh-CN" altLang="en-US"/>
              <a:t>的逻辑表达式等价类推后，生成统计信息</a:t>
            </a:r>
          </a:p>
          <a:p>
            <a:endParaRPr lang="zh-CN" altLang="en-US"/>
          </a:p>
        </p:txBody>
      </p:sp>
    </p:spTree>
    <p:extLst>
      <p:ext uri="{BB962C8B-B14F-4D97-AF65-F5344CB8AC3E}">
        <p14:creationId xmlns:p14="http://schemas.microsoft.com/office/powerpoint/2010/main" val="730190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Implementation (via Transforms)</a:t>
            </a:r>
          </a:p>
          <a:p>
            <a:endParaRPr lang="zh-CN" altLang="en-US"/>
          </a:p>
        </p:txBody>
      </p:sp>
    </p:spTree>
    <p:extLst>
      <p:ext uri="{BB962C8B-B14F-4D97-AF65-F5344CB8AC3E}">
        <p14:creationId xmlns:p14="http://schemas.microsoft.com/office/powerpoint/2010/main" val="3626501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在此步骤中，将强制执行属性并计算备选方案的成本。</a:t>
            </a:r>
          </a:p>
          <a:p>
            <a:r>
              <a:rPr lang="en-US" altLang="zh-CN"/>
              <a:t> Orca中的优化阶段</a:t>
            </a:r>
            <a:r>
              <a:rPr lang="zh-CN" altLang="en-US"/>
              <a:t>是</a:t>
            </a:r>
            <a:r>
              <a:rPr lang="en-US" altLang="zh-CN"/>
              <a:t>使用转换规则的子集和（可选）超时和成本阈值的完整优化工作流程</a:t>
            </a:r>
          </a:p>
          <a:p>
            <a:endParaRPr lang="en-US" altLang="zh-CN"/>
          </a:p>
        </p:txBody>
      </p:sp>
    </p:spTree>
    <p:extLst>
      <p:ext uri="{BB962C8B-B14F-4D97-AF65-F5344CB8AC3E}">
        <p14:creationId xmlns:p14="http://schemas.microsoft.com/office/powerpoint/2010/main" val="1079188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满足req的两个可能的计划</a:t>
            </a:r>
          </a:p>
          <a:p>
            <a:r>
              <a:rPr lang="zh-CN" altLang="en-US"/>
              <a:t>左计划对段上的连接结果进行排序，然后在主服务器上收集已排序的结果。</a:t>
            </a:r>
          </a:p>
          <a:p>
            <a:r>
              <a:rPr lang="zh-CN" altLang="en-US"/>
              <a:t>右计划是将段中的结果连接到主服务器，然后对它们进行排序。</a:t>
            </a:r>
          </a:p>
          <a:p>
            <a:r>
              <a:rPr lang="zh-CN" altLang="en-US"/>
              <a:t>这些不同的备选方案在备忘录中进行编码，并且可以通过成本模型来区分其成本。</a:t>
            </a:r>
          </a:p>
        </p:txBody>
      </p:sp>
    </p:spTree>
    <p:extLst>
      <p:ext uri="{BB962C8B-B14F-4D97-AF65-F5344CB8AC3E}">
        <p14:creationId xmlns:p14="http://schemas.microsoft.com/office/powerpoint/2010/main" val="2443334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1.</a:t>
            </a:r>
            <a:r>
              <a:rPr lang="zh-CN" altLang="en-US">
                <a:sym typeface="+mn-ea"/>
              </a:rPr>
              <a:t>Orca将计算的请求缓存到组哈希表中。传入的请求仅在组哈希表中不存在时才被计算。</a:t>
            </a:r>
            <a:endParaRPr lang="zh-CN" altLang="en-US"/>
          </a:p>
          <a:p>
            <a:r>
              <a:rPr lang="zh-CN" altLang="en-US">
                <a:sym typeface="+mn-ea"/>
              </a:rPr>
              <a:t>此外，</a:t>
            </a:r>
            <a:r>
              <a:rPr lang="zh-CN" altLang="en-US" b="1">
                <a:sym typeface="+mn-ea"/>
              </a:rPr>
              <a:t>每个物理组表达式都维护一个本地哈希表，将传入的优化请求映射到相应的子优化请求。</a:t>
            </a:r>
            <a:endParaRPr lang="zh-CN" altLang="en-US" b="1"/>
          </a:p>
          <a:p>
            <a:r>
              <a:rPr lang="zh-CN" altLang="en-US">
                <a:sym typeface="+mn-ea"/>
              </a:rPr>
              <a:t>本地哈希表提供了从备忘录中提取物理计划时使用的链接结构。</a:t>
            </a:r>
            <a:endParaRPr lang="en-US" altLang="zh-CN"/>
          </a:p>
          <a:p>
            <a:r>
              <a:rPr lang="en-US" altLang="zh-CN"/>
              <a:t>2.</a:t>
            </a:r>
            <a:r>
              <a:rPr lang="zh-CN" altLang="en-US"/>
              <a:t>组哈希表，其中每个请求与以最低估计成本满足它的最佳组表达式（GExpr）相关联。</a:t>
            </a:r>
          </a:p>
          <a:p>
            <a:r>
              <a:rPr lang="en-US" altLang="zh-CN"/>
              <a:t>3.黑色方框表示插入memo</a:t>
            </a:r>
            <a:r>
              <a:rPr lang="zh-CN" altLang="en-US"/>
              <a:t>表</a:t>
            </a:r>
            <a:r>
              <a:rPr lang="en-US" altLang="zh-CN"/>
              <a:t>的</a:t>
            </a:r>
            <a:r>
              <a:rPr lang="zh-CN" altLang="en-US"/>
              <a:t>执行操作符</a:t>
            </a:r>
            <a:r>
              <a:rPr lang="en-US" altLang="zh-CN"/>
              <a:t>提供排序顺序和数据分</a:t>
            </a:r>
            <a:r>
              <a:rPr lang="zh-CN" altLang="en-US"/>
              <a:t>布</a:t>
            </a:r>
            <a:r>
              <a:rPr lang="en-US" altLang="zh-CN"/>
              <a:t>。</a:t>
            </a:r>
          </a:p>
          <a:p>
            <a:r>
              <a:rPr lang="en-US" altLang="zh-CN"/>
              <a:t>4.初始优化请求是req.＃1：{Singleton，&lt;T1.a&gt;}，它指定需要根据T1.a给出的顺序将查询结果收集到主服务器。</a:t>
            </a:r>
          </a:p>
          <a:p>
            <a:r>
              <a:rPr lang="en-US" altLang="zh-CN"/>
              <a:t>5.组哈希表，其中每个请求与以最低估计成本满足它的最佳组表达式（GExpr）相关联。</a:t>
            </a:r>
          </a:p>
        </p:txBody>
      </p:sp>
    </p:spTree>
    <p:extLst>
      <p:ext uri="{BB962C8B-B14F-4D97-AF65-F5344CB8AC3E}">
        <p14:creationId xmlns:p14="http://schemas.microsoft.com/office/powerpoint/2010/main" val="2404223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查询优化可能是数据库系统中占用CPU最多的进程</a:t>
            </a:r>
          </a:p>
          <a:p>
            <a:r>
              <a:rPr lang="zh-CN" altLang="en-US"/>
              <a:t>Orca是一个多核心优化器。优化过程被分解为称为优化作业的小型工作单元。 Orca目前有七种不同类型的优化工作（</a:t>
            </a:r>
            <a:r>
              <a:rPr lang="zh-CN" altLang="en-US" b="1"/>
              <a:t>作业依赖性</a:t>
            </a:r>
            <a:r>
              <a:rPr lang="zh-CN" altLang="en-US"/>
              <a:t>）。</a:t>
            </a:r>
          </a:p>
          <a:p>
            <a:r>
              <a:rPr lang="zh-CN" altLang="en-US"/>
              <a:t>•Exp（g）：生成组g中所有组表达式的逻辑等效表达式。</a:t>
            </a:r>
          </a:p>
          <a:p>
            <a:r>
              <a:rPr lang="zh-CN" altLang="en-US"/>
              <a:t>•Exp（gexpr）：生成组表达式gexpr的逻辑等效表达式。</a:t>
            </a:r>
          </a:p>
          <a:p>
            <a:r>
              <a:rPr lang="zh-CN" altLang="en-US"/>
              <a:t>•Imp（g）：生成g组中所有组表达式的实现。</a:t>
            </a:r>
          </a:p>
          <a:p>
            <a:r>
              <a:rPr lang="zh-CN" altLang="en-US"/>
              <a:t>•Imp（gexpr）：生成组表达式gexpr的实现替代方案。</a:t>
            </a:r>
          </a:p>
          <a:p>
            <a:r>
              <a:rPr lang="zh-CN" altLang="en-US"/>
              <a:t>•选择（g，req）：以组g中运营商根植的最低估计成本返回计划，并满足优化请求req。</a:t>
            </a:r>
          </a:p>
          <a:p>
            <a:r>
              <a:rPr lang="zh-CN" altLang="en-US"/>
              <a:t>•选择（gexpr，req）：返回以gexpr为根的最低估计成本并满足优化请求请求的计划。</a:t>
            </a:r>
          </a:p>
          <a:p>
            <a:r>
              <a:rPr lang="zh-CN" altLang="en-US"/>
              <a:t>•Xform（gexpr，t）使用规则t转换组表达式gexpr。</a:t>
            </a:r>
          </a:p>
          <a:p>
            <a:r>
              <a:rPr lang="zh-CN" altLang="en-US"/>
              <a:t>Orca包含一个专门的作业调度程序，可以从头开始设计，以最大限度地消除作业依赖关系图。</a:t>
            </a:r>
          </a:p>
          <a:p>
            <a:endParaRPr lang="zh-CN" altLang="en-US"/>
          </a:p>
        </p:txBody>
      </p:sp>
    </p:spTree>
    <p:extLst>
      <p:ext uri="{BB962C8B-B14F-4D97-AF65-F5344CB8AC3E}">
        <p14:creationId xmlns:p14="http://schemas.microsoft.com/office/powerpoint/2010/main" val="1817826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当满足以下任何条件时，阶段终止：（1）找到成本低于成本阈值的计划，（2）发生超时，或（3）转换规则的子集用尽。</a:t>
            </a:r>
          </a:p>
          <a:p>
            <a:r>
              <a:rPr lang="zh-CN" altLang="en-US" dirty="0"/>
              <a:t>Orca包含一个专门的作业调度程序，可以从头开始设计，以最大限度地消除作业依赖关系图，并为并行查询优化提供所需的基础结构。</a:t>
            </a:r>
          </a:p>
          <a:p>
            <a:r>
              <a:rPr lang="zh-CN" altLang="en-US" dirty="0"/>
              <a:t>调度程序提供API以将优化作业定义为可由可用处理线程拾取的重入过程。</a:t>
            </a:r>
          </a:p>
          <a:p>
            <a:r>
              <a:rPr lang="zh-CN" altLang="en-US" dirty="0"/>
              <a:t>它还维护作业依赖关系图以识别并行机会（例如，在不同组中运行转换），并在他们所依赖的作业已终止时通知挂起的作业。</a:t>
            </a:r>
          </a:p>
          <a:p>
            <a:r>
              <a:rPr lang="zh-CN" altLang="en-US" dirty="0"/>
              <a:t>在并行查询优化期间，修改备注组的多个并发请求可能由不同的优化请求触发。为了最小化具有相同目标的作业之间的同步开销（例如，探索同一组），作业应该不知道彼此的存在。</a:t>
            </a:r>
          </a:p>
          <a:p>
            <a:r>
              <a:rPr lang="zh-CN" altLang="en-US" dirty="0"/>
              <a:t>当正在处理具有某个目标的优化作业时，具有相同目标的所有其他传入作业将被迫等待，直到收到有关正在运行的作业完成的通知。</a:t>
            </a:r>
          </a:p>
          <a:p>
            <a:r>
              <a:rPr lang="zh-CN" altLang="en-US" dirty="0"/>
              <a:t>此时，暂停的工作可以提取已完成工作的结果。通过将作业队列附加到每个组来启用此功能，以便只要存在具有相同目标的活动作业，传入作业就会排队。</a:t>
            </a:r>
          </a:p>
        </p:txBody>
      </p:sp>
    </p:spTree>
    <p:extLst>
      <p:ext uri="{BB962C8B-B14F-4D97-AF65-F5344CB8AC3E}">
        <p14:creationId xmlns:p14="http://schemas.microsoft.com/office/powerpoint/2010/main" val="3585780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effectLst/>
              </a:rPr>
              <a:t>量化优化器的准确性对于避免错误修复和新增功能引入的性能回归</a:t>
            </a:r>
            <a:endParaRPr lang="en-US" altLang="zh-CN" dirty="0" smtClean="0"/>
          </a:p>
          <a:p>
            <a:r>
              <a:rPr lang="en-US" altLang="zh-CN" dirty="0" err="1" smtClean="0">
                <a:effectLst/>
              </a:rPr>
              <a:t>AMPERe</a:t>
            </a:r>
            <a:r>
              <a:rPr lang="zh-CN" altLang="en-US" dirty="0" smtClean="0"/>
              <a:t>自动</a:t>
            </a:r>
            <a:r>
              <a:rPr lang="zh-CN" altLang="en-US" dirty="0"/>
              <a:t>捕获输入</a:t>
            </a:r>
            <a:r>
              <a:rPr lang="en-US" altLang="zh-CN" dirty="0" err="1"/>
              <a:t>sql</a:t>
            </a:r>
            <a:r>
              <a:rPr lang="zh-CN" altLang="en-US" dirty="0"/>
              <a:t>，元信息，配置参数，然后重放，用于重现优化问题和当作测试用例</a:t>
            </a:r>
          </a:p>
          <a:p>
            <a:r>
              <a:rPr lang="zh-CN" altLang="en-US" dirty="0"/>
              <a:t>TAQO通过计算并执行优化程序优化给定查询时考虑的计划来衡量优化程序的准确性。</a:t>
            </a:r>
          </a:p>
          <a:p>
            <a:r>
              <a:rPr lang="zh-CN" altLang="en-US" dirty="0"/>
              <a:t>TAQO计算基于估计成本的采样计划（利用</a:t>
            </a:r>
            <a:r>
              <a:rPr lang="en-US" altLang="zh-CN" dirty="0" err="1"/>
              <a:t>req</a:t>
            </a:r>
            <a:r>
              <a:rPr lang="zh-CN" altLang="en-US" dirty="0"/>
              <a:t>链采样）排名与基于实际成本的排名之间的相关性分数。</a:t>
            </a:r>
          </a:p>
        </p:txBody>
      </p:sp>
    </p:spTree>
    <p:extLst>
      <p:ext uri="{BB962C8B-B14F-4D97-AF65-F5344CB8AC3E}">
        <p14:creationId xmlns:p14="http://schemas.microsoft.com/office/powerpoint/2010/main" val="2010256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 MemSQL的客户工作负载中的许多分析查询都是复杂的查询，</a:t>
            </a:r>
            <a:r>
              <a:rPr lang="zh-CN" altLang="en-US" b="1" dirty="0"/>
              <a:t>涉及星型和雪花模式上的连接，聚合，子查询等</a:t>
            </a:r>
            <a:r>
              <a:rPr lang="zh-CN" altLang="en-US" dirty="0"/>
              <a:t>，</a:t>
            </a:r>
          </a:p>
          <a:p>
            <a:r>
              <a:rPr lang="zh-CN" altLang="en-US" dirty="0"/>
              <a:t>通常是临时的或由商业智能工具交互式生成（非模板）。这些查询通常需要几秒或更少的延迟，因此需要优化器不仅产生高质量的分布式执行计划，</a:t>
            </a:r>
          </a:p>
          <a:p>
            <a:r>
              <a:rPr lang="zh-CN" altLang="en-US" dirty="0"/>
              <a:t>而且还要产生足够快的速度，以便优化时间不会成为瓶颈。</a:t>
            </a:r>
          </a:p>
          <a:p>
            <a:r>
              <a:rPr lang="zh-CN" altLang="en-US" dirty="0"/>
              <a:t>Answer analytical queries in “real-time”</a:t>
            </a:r>
          </a:p>
          <a:p>
            <a:r>
              <a:rPr lang="en-US" altLang="zh-CN" dirty="0"/>
              <a:t>-</a:t>
            </a:r>
            <a:r>
              <a:rPr lang="zh-CN" altLang="en-US" dirty="0"/>
              <a:t>within a second or few second, not minutes</a:t>
            </a:r>
          </a:p>
          <a:p>
            <a:r>
              <a:rPr lang="zh-CN" altLang="en-US" dirty="0"/>
              <a:t>Data mostly in the ~100s TB range</a:t>
            </a:r>
          </a:p>
          <a:p>
            <a:r>
              <a:rPr lang="zh-CN" altLang="en-US" dirty="0"/>
              <a:t>Demands query execution to finish within a second or few</a:t>
            </a:r>
          </a:p>
          <a:p>
            <a:r>
              <a:rPr lang="zh-CN" altLang="en-US" dirty="0"/>
              <a:t>seconds</a:t>
            </a:r>
          </a:p>
          <a:p>
            <a:r>
              <a:rPr lang="zh-CN" altLang="en-US" dirty="0"/>
              <a:t>Queries could be ad-hoc (analytical dashboards)</a:t>
            </a:r>
          </a:p>
          <a:p>
            <a:r>
              <a:rPr lang="zh-CN" altLang="en-US" dirty="0"/>
              <a:t>Queries could be complex</a:t>
            </a:r>
          </a:p>
          <a:p>
            <a:r>
              <a:rPr lang="zh-CN" altLang="en-US" dirty="0"/>
              <a:t>• A few joins (star or snowflake schema)</a:t>
            </a:r>
          </a:p>
          <a:p>
            <a:r>
              <a:rPr lang="zh-CN" altLang="en-US" dirty="0"/>
              <a:t>• Groupby, Aggregates</a:t>
            </a:r>
          </a:p>
          <a:p>
            <a:r>
              <a:rPr lang="zh-CN" altLang="en-US" dirty="0"/>
              <a:t>• Sub-queries</a:t>
            </a:r>
          </a:p>
        </p:txBody>
      </p:sp>
    </p:spTree>
    <p:extLst>
      <p:ext uri="{BB962C8B-B14F-4D97-AF65-F5344CB8AC3E}">
        <p14:creationId xmlns:p14="http://schemas.microsoft.com/office/powerpoint/2010/main" val="394044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存储和查询的数据量的指数增长已经转化为大规模并行处理（MPP）系统的更广泛使用，例如Teradata [27]，Oracle的Exadata [31]，Netezza [25]</a:t>
            </a:r>
            <a:r>
              <a:rPr lang="en-US" altLang="zh-CN"/>
              <a:t>,</a:t>
            </a:r>
            <a:r>
              <a:rPr lang="en-US" altLang="zh-CN">
                <a:sym typeface="+mn-ea"/>
              </a:rPr>
              <a:t>SAP HANA[11]</a:t>
            </a:r>
            <a:endParaRPr lang="en-US" altLang="zh-CN"/>
          </a:p>
          <a:p>
            <a:r>
              <a:rPr lang="en-US" altLang="zh-CN"/>
              <a:t>,SQL Server PDW[23]</a:t>
            </a:r>
            <a:r>
              <a:rPr lang="zh-CN" altLang="en-US"/>
              <a:t>，Pivotal Greenplum数据库[20]和Vertica [18]</a:t>
            </a:r>
          </a:p>
          <a:p>
            <a:r>
              <a:rPr lang="en-US" altLang="zh-CN"/>
              <a:t>2.通过创建专门的查询引擎，可以在HDFS上进行基于SQL的数据处理，而无需使用MapReduce，从而解决了Hadoop上的交互式处理问题。</a:t>
            </a:r>
          </a:p>
        </p:txBody>
      </p:sp>
    </p:spTree>
    <p:extLst>
      <p:ext uri="{BB962C8B-B14F-4D97-AF65-F5344CB8AC3E}">
        <p14:creationId xmlns:p14="http://schemas.microsoft.com/office/powerpoint/2010/main" val="51099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273171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900" dirty="0"/>
              <a:t>MemSQL的分布式架构是一个无共享架构（分布式系统中的节点不共享内存，磁盘或CPU），具有两层节点：调度节点（称为聚合节点）和执行节点（称为叶节点）。 </a:t>
            </a:r>
            <a:r>
              <a:rPr lang="zh-CN" altLang="en-US" sz="900" b="1" dirty="0"/>
              <a:t>聚合节点充当客户端和集群之间的中介，而叶节点则提供系统的数据存储和查询处理骨干</a:t>
            </a:r>
            <a:r>
              <a:rPr lang="zh-CN" altLang="en-US" sz="900" dirty="0"/>
              <a:t>。 用户将查询路由到聚合节点，在那里对它们进行解析，优化和计划。</a:t>
            </a:r>
          </a:p>
        </p:txBody>
      </p:sp>
    </p:spTree>
    <p:extLst>
      <p:ext uri="{BB962C8B-B14F-4D97-AF65-F5344CB8AC3E}">
        <p14:creationId xmlns:p14="http://schemas.microsoft.com/office/powerpoint/2010/main" val="1038491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DQEP:RemoteTables和ResultTables</a:t>
            </a:r>
            <a:r>
              <a:rPr lang="zh-CN" altLang="en-US" dirty="0"/>
              <a:t>对</a:t>
            </a:r>
            <a:r>
              <a:rPr lang="en-US" altLang="zh-CN" dirty="0" err="1"/>
              <a:t>SQL</a:t>
            </a:r>
            <a:r>
              <a:rPr lang="en-US" altLang="zh-CN" dirty="0" err="1" smtClean="0"/>
              <a:t>扩展</a:t>
            </a:r>
            <a:endParaRPr lang="en-US" altLang="zh-CN" dirty="0" smtClean="0"/>
          </a:p>
          <a:p>
            <a:r>
              <a:rPr lang="en-US" altLang="zh-CN" dirty="0" err="1" smtClean="0">
                <a:effectLst/>
              </a:rPr>
              <a:t>MemSQL</a:t>
            </a:r>
            <a:r>
              <a:rPr lang="zh-CN" altLang="en-US" dirty="0" smtClean="0">
                <a:effectLst/>
              </a:rPr>
              <a:t>并不缓存查询结果，而是缓存一个编译后的查询计划以提供最有效的执行路径。编译后的查询计划不预先指定参数值，允许</a:t>
            </a:r>
            <a:r>
              <a:rPr lang="en-US" altLang="zh-CN" dirty="0" err="1" smtClean="0">
                <a:effectLst/>
              </a:rPr>
              <a:t>MemSQL</a:t>
            </a:r>
            <a:r>
              <a:rPr lang="zh-CN" altLang="en-US" dirty="0" smtClean="0">
                <a:effectLst/>
              </a:rPr>
              <a:t>根据请求替换值，并且即使使用不同的参数值，也可以使相同结构的后续查询快速运行。</a:t>
            </a:r>
            <a:endParaRPr lang="en-US" altLang="zh-CN" dirty="0"/>
          </a:p>
        </p:txBody>
      </p:sp>
    </p:spTree>
    <p:extLst>
      <p:ext uri="{BB962C8B-B14F-4D97-AF65-F5344CB8AC3E}">
        <p14:creationId xmlns:p14="http://schemas.microsoft.com/office/powerpoint/2010/main" val="401522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DQEP:RemoteTables和ResultTables</a:t>
            </a:r>
            <a:r>
              <a:rPr lang="zh-CN" altLang="en-US" dirty="0"/>
              <a:t>对</a:t>
            </a:r>
            <a:r>
              <a:rPr lang="en-US" altLang="zh-CN" dirty="0" err="1"/>
              <a:t>SQL扩展</a:t>
            </a:r>
            <a:endParaRPr lang="en-US" altLang="zh-CN" dirty="0"/>
          </a:p>
        </p:txBody>
      </p:sp>
    </p:spTree>
    <p:extLst>
      <p:ext uri="{BB962C8B-B14F-4D97-AF65-F5344CB8AC3E}">
        <p14:creationId xmlns:p14="http://schemas.microsoft.com/office/powerpoint/2010/main" val="3472436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effectLst/>
              </a:rPr>
              <a:t>（</a:t>
            </a:r>
            <a:r>
              <a:rPr lang="en-US" altLang="zh-CN" dirty="0" smtClean="0">
                <a:effectLst/>
              </a:rPr>
              <a:t>1</a:t>
            </a:r>
            <a:r>
              <a:rPr lang="zh-CN" altLang="en-US" dirty="0" smtClean="0">
                <a:effectLst/>
              </a:rPr>
              <a:t>）重写器：重写器在查询上应用</a:t>
            </a:r>
            <a:r>
              <a:rPr lang="en-US" altLang="zh-CN" dirty="0" smtClean="0">
                <a:effectLst/>
              </a:rPr>
              <a:t>SQL-to-SQL</a:t>
            </a:r>
            <a:r>
              <a:rPr lang="zh-CN" altLang="en-US" dirty="0" smtClean="0">
                <a:effectLst/>
              </a:rPr>
              <a:t>重写。根据查询的特点和重写本身，重写器根据启发式或成本决定是否应用重写</a:t>
            </a:r>
            <a:r>
              <a:rPr lang="en-US" altLang="zh-CN" dirty="0" smtClean="0">
                <a:effectLst/>
              </a:rPr>
              <a:t>;</a:t>
            </a:r>
            <a:r>
              <a:rPr lang="zh-CN" altLang="en-US" dirty="0" smtClean="0">
                <a:effectLst/>
              </a:rPr>
              <a:t>成本是运行查询的</a:t>
            </a:r>
            <a:r>
              <a:rPr lang="zh-CN" altLang="en-US" b="1" dirty="0" smtClean="0">
                <a:effectLst/>
              </a:rPr>
              <a:t>分布式成本</a:t>
            </a:r>
            <a:r>
              <a:rPr lang="zh-CN" altLang="en-US" dirty="0" smtClean="0">
                <a:effectLst/>
              </a:rPr>
              <a:t>。重写器以自顶向下的方式智能地应用某些重写，同时以自下而上的方式应用其他重写，并且还交织可以相互从中受益的重写。</a:t>
            </a:r>
          </a:p>
          <a:p>
            <a:r>
              <a:rPr lang="zh-CN" altLang="en-US" dirty="0" smtClean="0">
                <a:effectLst/>
              </a:rPr>
              <a:t>（</a:t>
            </a:r>
            <a:r>
              <a:rPr lang="en-US" altLang="zh-CN" dirty="0" smtClean="0">
                <a:effectLst/>
              </a:rPr>
              <a:t>2</a:t>
            </a:r>
            <a:r>
              <a:rPr lang="zh-CN" altLang="en-US" dirty="0" smtClean="0">
                <a:effectLst/>
              </a:rPr>
              <a:t>）枚举器：枚举器是优化器的核心组件，它确定</a:t>
            </a:r>
            <a:r>
              <a:rPr lang="zh-CN" altLang="en-US" b="1" dirty="0" smtClean="0">
                <a:effectLst/>
              </a:rPr>
              <a:t>分布式连接顺序</a:t>
            </a:r>
            <a:r>
              <a:rPr lang="zh-CN" altLang="en-US" dirty="0" smtClean="0">
                <a:effectLst/>
              </a:rPr>
              <a:t>和</a:t>
            </a:r>
            <a:r>
              <a:rPr lang="zh-CN" altLang="en-US" b="1" dirty="0" smtClean="0">
                <a:effectLst/>
              </a:rPr>
              <a:t>数据移动决策</a:t>
            </a:r>
            <a:r>
              <a:rPr lang="zh-CN" altLang="en-US" dirty="0" smtClean="0">
                <a:effectLst/>
              </a:rPr>
              <a:t>以及</a:t>
            </a:r>
            <a:r>
              <a:rPr lang="zh-CN" altLang="en-US" b="1" dirty="0" smtClean="0">
                <a:effectLst/>
              </a:rPr>
              <a:t>本地连接顺序和访问路径选择</a:t>
            </a:r>
            <a:r>
              <a:rPr lang="zh-CN" altLang="en-US" dirty="0" smtClean="0">
                <a:effectLst/>
              </a:rPr>
              <a:t>。它考虑各种执行选项的广泛搜索空间，并基于数据库操作和网络数据移动操作的成本模型来选择最佳计划。</a:t>
            </a:r>
            <a:r>
              <a:rPr lang="zh-CN" altLang="en-US" b="1" dirty="0" smtClean="0">
                <a:effectLst/>
              </a:rPr>
              <a:t>当重写器想要执行基于成本的查询重写时，</a:t>
            </a:r>
            <a:r>
              <a:rPr lang="en-US" altLang="zh-CN" b="1" dirty="0" smtClean="0">
                <a:effectLst/>
              </a:rPr>
              <a:t>Enumerator</a:t>
            </a:r>
            <a:r>
              <a:rPr lang="zh-CN" altLang="en-US" b="1" dirty="0" smtClean="0">
                <a:effectLst/>
              </a:rPr>
              <a:t>也会被重写器调用来为转换的查询花费</a:t>
            </a:r>
            <a:r>
              <a:rPr lang="zh-CN" altLang="en-US" dirty="0" smtClean="0">
                <a:effectLst/>
              </a:rPr>
              <a:t>。</a:t>
            </a:r>
            <a:endParaRPr lang="en-US" altLang="zh-CN" dirty="0" smtClean="0">
              <a:effectLst/>
            </a:endParaRPr>
          </a:p>
          <a:p>
            <a:endParaRPr lang="en-US" altLang="zh-CN" dirty="0" smtClean="0">
              <a:effectLst/>
            </a:endParaRPr>
          </a:p>
          <a:p>
            <a:r>
              <a:rPr lang="zh-CN" altLang="en-US" dirty="0" smtClean="0">
                <a:effectLst/>
              </a:rPr>
              <a:t>自顶向下的下推，自底向上的连接</a:t>
            </a:r>
          </a:p>
        </p:txBody>
      </p:sp>
    </p:spTree>
    <p:extLst>
      <p:ext uri="{BB962C8B-B14F-4D97-AF65-F5344CB8AC3E}">
        <p14:creationId xmlns:p14="http://schemas.microsoft.com/office/powerpoint/2010/main" val="94816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a:t>
            </a:r>
            <a:r>
              <a:rPr lang="en-US" altLang="zh-CN" dirty="0" smtClean="0">
                <a:effectLst/>
              </a:rPr>
              <a:t>3</a:t>
            </a:r>
            <a:r>
              <a:rPr lang="zh-CN" altLang="en-US" dirty="0" smtClean="0">
                <a:effectLst/>
              </a:rPr>
              <a:t>）计划者：计划者将选择的</a:t>
            </a:r>
            <a:r>
              <a:rPr lang="zh-CN" altLang="en-US" b="1" dirty="0" smtClean="0">
                <a:effectLst/>
              </a:rPr>
              <a:t>逻辑执行计划转换为分布式查询</a:t>
            </a:r>
            <a:r>
              <a:rPr lang="zh-CN" altLang="en-US" dirty="0" smtClean="0">
                <a:effectLst/>
              </a:rPr>
              <a:t>和</a:t>
            </a:r>
            <a:r>
              <a:rPr lang="zh-CN" altLang="en-US" b="1" dirty="0" smtClean="0">
                <a:effectLst/>
              </a:rPr>
              <a:t>数据移动操作序列</a:t>
            </a:r>
            <a:r>
              <a:rPr lang="zh-CN" altLang="en-US" dirty="0" smtClean="0">
                <a:effectLst/>
              </a:rPr>
              <a:t>。 </a:t>
            </a:r>
            <a:r>
              <a:rPr lang="en-US" altLang="zh-CN" dirty="0" smtClean="0">
                <a:effectLst/>
              </a:rPr>
              <a:t>Planner</a:t>
            </a:r>
            <a:r>
              <a:rPr lang="zh-CN" altLang="en-US" dirty="0" smtClean="0">
                <a:effectLst/>
              </a:rPr>
              <a:t>使用称为</a:t>
            </a:r>
            <a:r>
              <a:rPr lang="en-US" altLang="zh-CN" dirty="0" err="1" smtClean="0">
                <a:effectLst/>
              </a:rPr>
              <a:t>RemoteTables</a:t>
            </a:r>
            <a:r>
              <a:rPr lang="zh-CN" altLang="en-US" dirty="0" smtClean="0">
                <a:effectLst/>
              </a:rPr>
              <a:t>和</a:t>
            </a:r>
            <a:r>
              <a:rPr lang="en-US" altLang="zh-CN" dirty="0" err="1" smtClean="0">
                <a:effectLst/>
              </a:rPr>
              <a:t>ResultTables</a:t>
            </a:r>
            <a:r>
              <a:rPr lang="zh-CN" altLang="en-US" dirty="0" smtClean="0">
                <a:effectLst/>
              </a:rPr>
              <a:t>的</a:t>
            </a:r>
            <a:r>
              <a:rPr lang="en-US" altLang="zh-CN" dirty="0" smtClean="0">
                <a:effectLst/>
              </a:rPr>
              <a:t>SQL</a:t>
            </a:r>
            <a:r>
              <a:rPr lang="zh-CN" altLang="en-US" dirty="0" smtClean="0">
                <a:effectLst/>
              </a:rPr>
              <a:t>扩展来表示一系列数据移动操作和本地</a:t>
            </a:r>
            <a:r>
              <a:rPr lang="en-US" altLang="zh-CN" dirty="0" smtClean="0">
                <a:effectLst/>
              </a:rPr>
              <a:t>SQL</a:t>
            </a:r>
            <a:r>
              <a:rPr lang="zh-CN" altLang="en-US" dirty="0" smtClean="0">
                <a:effectLst/>
              </a:rPr>
              <a:t>操作，使用类似</a:t>
            </a:r>
            <a:r>
              <a:rPr lang="en-US" altLang="zh-CN" dirty="0" smtClean="0">
                <a:effectLst/>
              </a:rPr>
              <a:t>SQL</a:t>
            </a:r>
            <a:r>
              <a:rPr lang="zh-CN" altLang="en-US" dirty="0" smtClean="0">
                <a:effectLst/>
              </a:rPr>
              <a:t>的语法和接口，使其易于理解，灵活且可扩展。</a:t>
            </a:r>
            <a:endParaRPr lang="zh-CN" altLang="en-US" dirty="0" smtClean="0"/>
          </a:p>
          <a:p>
            <a:endParaRPr lang="zh-CN" altLang="en-US" dirty="0"/>
          </a:p>
        </p:txBody>
      </p:sp>
    </p:spTree>
    <p:extLst>
      <p:ext uri="{BB962C8B-B14F-4D97-AF65-F5344CB8AC3E}">
        <p14:creationId xmlns:p14="http://schemas.microsoft.com/office/powerpoint/2010/main" val="1312026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这里同样有表的分片，重写前，原始查询，需要将</a:t>
            </a:r>
            <a:r>
              <a:rPr lang="en-US" altLang="zh-CN" dirty="0" err="1" smtClean="0"/>
              <a:t>lineitem</a:t>
            </a:r>
            <a:r>
              <a:rPr lang="zh-CN" altLang="en-US" dirty="0" smtClean="0"/>
              <a:t>的每行发送到远端所有节点执行</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947436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17247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7738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group by</a:t>
            </a:r>
            <a:r>
              <a:rPr lang="zh-CN" altLang="en-US" dirty="0" smtClean="0"/>
              <a:t>下推还可能利用索引实现流式执行</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417236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层次化</a:t>
            </a:r>
          </a:p>
          <a:p>
            <a:r>
              <a:rPr lang="zh-CN" altLang="en-US" dirty="0"/>
              <a:t>把其他的东西当作附加部分（分组、子句</a:t>
            </a:r>
            <a:r>
              <a:rPr lang="zh-CN" altLang="en-US" dirty="0" smtClean="0"/>
              <a:t>等</a:t>
            </a:r>
            <a:endParaRPr lang="en-US" altLang="zh-CN" dirty="0" smtClean="0"/>
          </a:p>
          <a:p>
            <a:r>
              <a:rPr lang="zh-CN" altLang="en-US" dirty="0" smtClean="0"/>
              <a:t>）。</a:t>
            </a:r>
            <a:endParaRPr lang="en-US" altLang="zh-CN" dirty="0" smtClean="0"/>
          </a:p>
          <a:p>
            <a:r>
              <a:rPr lang="zh-CN" altLang="en-US" dirty="0" smtClean="0"/>
              <a:t>多项式级的复杂度：如 </a:t>
            </a:r>
            <a:r>
              <a:rPr lang="en-US" altLang="zh-CN" dirty="0" smtClean="0"/>
              <a:t>O(1)O(1)</a:t>
            </a:r>
            <a:r>
              <a:rPr lang="zh-CN" altLang="en-US" dirty="0" smtClean="0"/>
              <a:t>，</a:t>
            </a:r>
            <a:r>
              <a:rPr lang="en-US" altLang="zh-CN" dirty="0" smtClean="0"/>
              <a:t>O(log n)O(log n)</a:t>
            </a:r>
            <a:r>
              <a:rPr lang="zh-CN" altLang="en-US" dirty="0" smtClean="0"/>
              <a:t>、</a:t>
            </a:r>
            <a:r>
              <a:rPr lang="en-US" altLang="zh-CN" dirty="0" smtClean="0"/>
              <a:t>O</a:t>
            </a:r>
            <a:r>
              <a:rPr lang="zh-CN" altLang="en-US" dirty="0" smtClean="0"/>
              <a:t>（</a:t>
            </a:r>
            <a:r>
              <a:rPr lang="en-US" altLang="zh-CN" dirty="0" err="1" smtClean="0"/>
              <a:t>n^a</a:t>
            </a:r>
            <a:r>
              <a:rPr lang="zh-CN" altLang="en-US" dirty="0" smtClean="0"/>
              <a:t>）等，</a:t>
            </a:r>
          </a:p>
          <a:p>
            <a:r>
              <a:rPr lang="zh-CN" altLang="en-US" dirty="0" smtClean="0"/>
              <a:t>非多项式级的：如</a:t>
            </a:r>
            <a:r>
              <a:rPr lang="en-US" altLang="zh-CN" dirty="0" smtClean="0"/>
              <a:t>O(</a:t>
            </a:r>
            <a:r>
              <a:rPr lang="en-US" altLang="zh-CN" dirty="0" err="1" smtClean="0"/>
              <a:t>a^n</a:t>
            </a:r>
            <a:r>
              <a:rPr lang="en-US" altLang="zh-CN" dirty="0" smtClean="0"/>
              <a:t>)</a:t>
            </a:r>
            <a:r>
              <a:rPr lang="zh-CN" altLang="en-US" dirty="0" smtClean="0"/>
              <a:t>、</a:t>
            </a:r>
            <a:r>
              <a:rPr lang="en-US" altLang="zh-CN" dirty="0" smtClean="0"/>
              <a:t>O(n!) </a:t>
            </a:r>
            <a:r>
              <a:rPr lang="zh-CN" altLang="en-US" dirty="0" smtClean="0"/>
              <a:t>等。</a:t>
            </a:r>
            <a:endParaRPr lang="en-US" altLang="zh-CN" dirty="0" smtClean="0"/>
          </a:p>
          <a:p>
            <a:r>
              <a:rPr lang="en-US" altLang="zh-CN" dirty="0" smtClean="0"/>
              <a:t>P</a:t>
            </a:r>
            <a:r>
              <a:rPr lang="zh-CN" altLang="en-US" dirty="0" smtClean="0"/>
              <a:t>类：已有多项式时间算法的判定问题。</a:t>
            </a:r>
          </a:p>
          <a:p>
            <a:r>
              <a:rPr lang="en-US" altLang="zh-CN" dirty="0" smtClean="0"/>
              <a:t>NP</a:t>
            </a:r>
            <a:r>
              <a:rPr lang="zh-CN" altLang="en-US" dirty="0" smtClean="0"/>
              <a:t>类：已有指数时间算法的判定问题，包括</a:t>
            </a:r>
            <a:r>
              <a:rPr lang="en-US" altLang="zh-CN" dirty="0" smtClean="0"/>
              <a:t>P</a:t>
            </a:r>
            <a:r>
              <a:rPr lang="zh-CN" altLang="en-US" dirty="0" smtClean="0"/>
              <a:t>类（可以在多项式的时间里</a:t>
            </a:r>
            <a:r>
              <a:rPr lang="zh-CN" altLang="en-US" b="1" dirty="0" smtClean="0"/>
              <a:t>验证</a:t>
            </a:r>
            <a:r>
              <a:rPr lang="zh-CN" altLang="en-US" dirty="0" smtClean="0"/>
              <a:t>一个解的问题）。售货员旅行：</a:t>
            </a:r>
            <a:r>
              <a:rPr lang="en-US" altLang="zh-CN" dirty="0" smtClean="0"/>
              <a:t> </a:t>
            </a:r>
            <a:r>
              <a:rPr lang="zh-CN" altLang="en-US" dirty="0" smtClean="0"/>
              <a:t>去</a:t>
            </a:r>
            <a:r>
              <a:rPr lang="en-US" altLang="zh-CN" dirty="0" smtClean="0"/>
              <a:t>n</a:t>
            </a:r>
            <a:r>
              <a:rPr lang="zh-CN" altLang="en-US" dirty="0" smtClean="0"/>
              <a:t>个指定的城市去推销货物，已知</a:t>
            </a:r>
            <a:r>
              <a:rPr lang="en-US" altLang="zh-CN" dirty="0" smtClean="0"/>
              <a:t>n</a:t>
            </a:r>
            <a:r>
              <a:rPr lang="zh-CN" altLang="en-US" dirty="0" smtClean="0"/>
              <a:t>城的地图及各城之间的公路距离，如何取最短的行程从家中出发再到家中。</a:t>
            </a:r>
            <a:r>
              <a:rPr lang="en-US" altLang="zh-CN" dirty="0" smtClean="0"/>
              <a:t>N!</a:t>
            </a:r>
          </a:p>
          <a:p>
            <a:r>
              <a:rPr lang="en-US" altLang="zh-CN" dirty="0" smtClean="0"/>
              <a:t>NP-Hard</a:t>
            </a:r>
            <a:r>
              <a:rPr lang="zh-CN" altLang="en-US" dirty="0" smtClean="0"/>
              <a:t>难以找到多项式时间复杂度的算法，所有的 </a:t>
            </a:r>
            <a:r>
              <a:rPr lang="en-US" altLang="zh-CN" dirty="0" smtClean="0"/>
              <a:t>NP </a:t>
            </a:r>
            <a:r>
              <a:rPr lang="zh-CN" altLang="en-US" dirty="0" smtClean="0"/>
              <a:t>问题都可以约化到它，但本身并不一定是</a:t>
            </a:r>
            <a:r>
              <a:rPr lang="en-US" altLang="zh-CN" dirty="0" smtClean="0"/>
              <a:t>NP</a:t>
            </a:r>
            <a:r>
              <a:rPr lang="zh-CN" altLang="en-US" dirty="0" smtClean="0"/>
              <a:t>问题，范围更广</a:t>
            </a:r>
            <a:endParaRPr lang="zh-CN" altLang="en-US" dirty="0"/>
          </a:p>
        </p:txBody>
      </p:sp>
    </p:spTree>
    <p:extLst>
      <p:ext uri="{BB962C8B-B14F-4D97-AF65-F5344CB8AC3E}">
        <p14:creationId xmlns:p14="http://schemas.microsoft.com/office/powerpoint/2010/main" val="2219926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因为会将重写的</a:t>
            </a:r>
            <a:r>
              <a:rPr lang="en-US" altLang="zh-CN" dirty="0" smtClean="0"/>
              <a:t>bushy join </a:t>
            </a:r>
            <a:r>
              <a:rPr lang="zh-CN" altLang="en-US" dirty="0" smtClean="0"/>
              <a:t>是以子查询方式实现，因此，重写完毕后，需要应用谓词下推等操作</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3038943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找到最佳连接排列非常昂贵且耗时</a:t>
            </a:r>
          </a:p>
        </p:txBody>
      </p:sp>
    </p:spTree>
    <p:extLst>
      <p:ext uri="{BB962C8B-B14F-4D97-AF65-F5344CB8AC3E}">
        <p14:creationId xmlns:p14="http://schemas.microsoft.com/office/powerpoint/2010/main" val="1643250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a:t>
            </a:r>
            <a:r>
              <a:rPr lang="zh-CN" altLang="en-US" dirty="0"/>
              <a:t>.在连接中收集一组表，并将表构建为每个表是顶点的表的图形，并且一对表之间的每个连接谓词对应于其顶点之间的边。</a:t>
            </a:r>
          </a:p>
          <a:p>
            <a:r>
              <a:rPr lang="zh-CN" altLang="en-US" dirty="0"/>
              <a:t>2.确定候选卫星表，它们是至少具有一个选择谓词的表，例如形式为column = constant或列IN的谓词</a:t>
            </a:r>
          </a:p>
          <a:p>
            <a:r>
              <a:rPr lang="zh-CN" altLang="en-US" dirty="0"/>
              <a:t>（常量，…）。</a:t>
            </a:r>
          </a:p>
          <a:p>
            <a:r>
              <a:rPr lang="zh-CN" altLang="en-US" dirty="0"/>
              <a:t>3.从候选卫星表列表中，找出卫星表，这些表仅连接到图中其他一个表的表（尽管可能有多个连接谓词）。</a:t>
            </a:r>
          </a:p>
          <a:p>
            <a:r>
              <a:rPr lang="zh-CN" altLang="en-US" dirty="0"/>
              <a:t>4.确定种子表，这些表是连接到至少两个不同表的表，它们至少有一个是卫星表。 （请注意，由于要求卫星表仅连接到一个表，所以没有卫星表可以与多个种子表相邻。）</a:t>
            </a:r>
          </a:p>
          <a:p>
            <a:r>
              <a:rPr lang="zh-CN" altLang="en-US" dirty="0"/>
              <a:t>5.对于每个种子表：</a:t>
            </a:r>
          </a:p>
          <a:p>
            <a:pPr lvl="0"/>
            <a:r>
              <a:rPr lang="zh-CN" altLang="en-US" dirty="0"/>
              <a:t>a）使用成本计算机制来计算当前计划的成本𝐶1。</a:t>
            </a:r>
          </a:p>
          <a:p>
            <a:pPr lvl="0"/>
            <a:r>
              <a:rPr lang="zh-CN" altLang="en-US" dirty="0"/>
              <a:t>b）创建一个包含连接到其相邻卫星表的种子表的派生表。请注意，某些SQL运算符可能会阻止某些卫星表在子查询中移动，在这种情况下会尽可能移动。</a:t>
            </a:r>
          </a:p>
          <a:p>
            <a:pPr lvl="0"/>
            <a:r>
              <a:rPr lang="zh-CN" altLang="en-US" dirty="0"/>
              <a:t>c）应用Predicate Pushdown重写，然后进行Column Elimination重写，以确保外部选择中可以在内部选择中评估的任何谓词被移入内部，并且不会由内部选择提供的外部不需要的列选择。</a:t>
            </a:r>
          </a:p>
          <a:p>
            <a:pPr lvl="0"/>
            <a:r>
              <a:rPr lang="zh-CN" altLang="en-US" dirty="0"/>
              <a:t>d）计算修改计划的新成本𝐶2。如果𝐶1&lt;𝐶2，则放弃步骤（b）和（c）中所做的更改，否则保留它们。</a:t>
            </a:r>
          </a:p>
        </p:txBody>
      </p:sp>
    </p:spTree>
    <p:extLst>
      <p:ext uri="{BB962C8B-B14F-4D97-AF65-F5344CB8AC3E}">
        <p14:creationId xmlns:p14="http://schemas.microsoft.com/office/powerpoint/2010/main" val="2349793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三张事实表(store_sales, store_returns, and catalog_sales)</a:t>
            </a:r>
          </a:p>
          <a:p>
            <a:r>
              <a:rPr lang="zh-CN" altLang="en-US"/>
              <a:t>三张维度表</a:t>
            </a:r>
            <a:r>
              <a:rPr lang="en-US" altLang="zh-CN"/>
              <a:t>d1,d2,d3</a:t>
            </a:r>
          </a:p>
        </p:txBody>
      </p:sp>
    </p:spTree>
    <p:extLst>
      <p:ext uri="{BB962C8B-B14F-4D97-AF65-F5344CB8AC3E}">
        <p14:creationId xmlns:p14="http://schemas.microsoft.com/office/powerpoint/2010/main" val="2228166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首先生成左深树的初始计划，然后依次尝试向种子表的聚集</a:t>
            </a:r>
            <a:endParaRPr lang="en-US" altLang="zh-CN" dirty="0" smtClean="0"/>
          </a:p>
          <a:p>
            <a:r>
              <a:rPr lang="zh-CN" altLang="en-US" dirty="0" smtClean="0"/>
              <a:t>固定生成左深树时，根据中间结果集大小，生成了一个</a:t>
            </a:r>
            <a:r>
              <a:rPr lang="en-US" altLang="zh-CN" dirty="0" err="1" smtClean="0"/>
              <a:t>i</a:t>
            </a:r>
            <a:r>
              <a:rPr lang="zh-CN" altLang="en-US" dirty="0" smtClean="0"/>
              <a:t>和</a:t>
            </a:r>
            <a:r>
              <a:rPr lang="en-US" altLang="zh-CN" dirty="0" smtClean="0"/>
              <a:t>d3</a:t>
            </a:r>
            <a:r>
              <a:rPr lang="zh-CN" altLang="en-US" dirty="0" smtClean="0"/>
              <a:t>的笛卡尔积</a:t>
            </a:r>
            <a:endParaRPr lang="en-US" altLang="zh-CN" dirty="0" smtClean="0"/>
          </a:p>
          <a:p>
            <a:r>
              <a:rPr lang="en-US" altLang="zh-CN" dirty="0" err="1" smtClean="0"/>
              <a:t>sr</a:t>
            </a:r>
            <a:r>
              <a:rPr lang="zh-CN" altLang="en-US" dirty="0" smtClean="0"/>
              <a:t>和</a:t>
            </a:r>
            <a:r>
              <a:rPr lang="en-US" altLang="zh-CN" dirty="0" smtClean="0"/>
              <a:t>d2</a:t>
            </a:r>
            <a:r>
              <a:rPr lang="zh-CN" altLang="en-US" dirty="0" smtClean="0"/>
              <a:t>代价没更小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370612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通过改写成子查询，实现</a:t>
            </a:r>
            <a:r>
              <a:rPr lang="en-US" altLang="zh-CN" dirty="0"/>
              <a:t>bushy tree,</a:t>
            </a:r>
            <a:r>
              <a:rPr lang="zh-CN" altLang="en-US" dirty="0"/>
              <a:t>同层依然为左深</a:t>
            </a:r>
            <a:r>
              <a:rPr lang="zh-CN" altLang="en-US" dirty="0" smtClean="0"/>
              <a:t>树</a:t>
            </a:r>
            <a:endParaRPr lang="en-US" altLang="zh-CN" dirty="0" smtClean="0"/>
          </a:p>
          <a:p>
            <a:r>
              <a:rPr lang="zh-CN" altLang="en-US" dirty="0" smtClean="0"/>
              <a:t>局限：种子表间始终是左深树，无法形成</a:t>
            </a:r>
            <a:r>
              <a:rPr lang="en-US" altLang="zh-CN" dirty="0" smtClean="0"/>
              <a:t>bushy join</a:t>
            </a:r>
            <a:r>
              <a:rPr lang="zh-CN" altLang="en-US" dirty="0" smtClean="0"/>
              <a:t>，本文中主要是尽量利用维表过滤事实表</a:t>
            </a:r>
            <a:endParaRPr lang="zh-CN" altLang="en-US" dirty="0"/>
          </a:p>
        </p:txBody>
      </p:sp>
    </p:spTree>
    <p:extLst>
      <p:ext uri="{BB962C8B-B14F-4D97-AF65-F5344CB8AC3E}">
        <p14:creationId xmlns:p14="http://schemas.microsoft.com/office/powerpoint/2010/main" val="840477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枚举器首先使用一些启发法来</a:t>
            </a:r>
            <a:r>
              <a:rPr lang="zh-CN" altLang="en-US" dirty="0" smtClean="0"/>
              <a:t>生成一个查询块一</a:t>
            </a:r>
            <a:r>
              <a:rPr lang="zh-CN" altLang="en-US" dirty="0"/>
              <a:t>组初始候选连接顺序</a:t>
            </a:r>
            <a:r>
              <a:rPr lang="zh-CN" altLang="en-US" dirty="0" smtClean="0"/>
              <a:t>。</a:t>
            </a:r>
            <a:endParaRPr lang="en-US" altLang="zh-CN" dirty="0" smtClean="0"/>
          </a:p>
          <a:p>
            <a:r>
              <a:rPr lang="zh-CN" altLang="en-US" dirty="0" smtClean="0">
                <a:effectLst/>
              </a:rPr>
              <a:t>分布式贪婪启发式方法，以生成一个良好的起始候选计划，该计划在枚举器内的搜索空间分析期间显着地修剪状态。</a:t>
            </a:r>
            <a:endParaRPr lang="en-US" altLang="zh-CN" dirty="0" smtClean="0"/>
          </a:p>
          <a:p>
            <a:r>
              <a:rPr lang="zh-CN" altLang="en-US" dirty="0" smtClean="0"/>
              <a:t>然后</a:t>
            </a:r>
            <a:r>
              <a:rPr lang="zh-CN" altLang="en-US" dirty="0"/>
              <a:t>，这些候选连接顺序是成本估算的，包括单个连接的大小，成本和数据移动操作的</a:t>
            </a:r>
            <a:r>
              <a:rPr lang="zh-CN" altLang="en-US" dirty="0" smtClean="0"/>
              <a:t>成本（</a:t>
            </a:r>
            <a:r>
              <a:rPr lang="en-US" altLang="zh-CN" dirty="0" smtClean="0"/>
              <a:t>DP</a:t>
            </a:r>
            <a:r>
              <a:rPr lang="zh-CN" altLang="en-US" dirty="0" smtClean="0"/>
              <a:t>）</a:t>
            </a:r>
            <a:endParaRPr lang="zh-CN" altLang="en-US" dirty="0"/>
          </a:p>
          <a:p>
            <a:r>
              <a:rPr lang="zh-CN" altLang="en-US" dirty="0"/>
              <a:t>启发规则：</a:t>
            </a:r>
          </a:p>
          <a:p>
            <a:r>
              <a:rPr lang="zh-CN" altLang="en-US" dirty="0"/>
              <a:t>候选连接顺序是查询中指定的给定连接顺序</a:t>
            </a:r>
          </a:p>
          <a:p>
            <a:r>
              <a:rPr lang="zh-CN" altLang="en-US" dirty="0"/>
              <a:t>基于规则的贪婪方法的连接顺序，</a:t>
            </a:r>
          </a:p>
          <a:p>
            <a:r>
              <a:rPr lang="zh-CN" altLang="en-US" dirty="0"/>
              <a:t>以逐渐增加的大小顺序连接表，</a:t>
            </a:r>
          </a:p>
          <a:p>
            <a:r>
              <a:rPr lang="zh-CN" altLang="en-US" dirty="0" smtClean="0"/>
              <a:t>尽可能共</a:t>
            </a:r>
            <a:r>
              <a:rPr lang="zh-CN" altLang="en-US" dirty="0"/>
              <a:t>址连接而不是需要数据移动的连接，</a:t>
            </a:r>
          </a:p>
          <a:p>
            <a:r>
              <a:rPr lang="zh-CN" altLang="en-US" dirty="0"/>
              <a:t>主键 - 外键连接而不是其他连接，以及笛卡尔积</a:t>
            </a:r>
            <a:r>
              <a:rPr lang="zh-CN" altLang="en-US" dirty="0" smtClean="0"/>
              <a:t>连接</a:t>
            </a:r>
            <a:endParaRPr lang="en-US" altLang="zh-CN" dirty="0" smtClean="0"/>
          </a:p>
          <a:p>
            <a:r>
              <a:rPr lang="en-US" altLang="zh-CN" dirty="0" err="1" smtClean="0"/>
              <a:t>Inteasting</a:t>
            </a:r>
            <a:r>
              <a:rPr lang="en-US" altLang="zh-CN" dirty="0" smtClean="0"/>
              <a:t> order</a:t>
            </a:r>
            <a:r>
              <a:rPr lang="zh-CN" altLang="en-US" dirty="0" smtClean="0"/>
              <a:t>：</a:t>
            </a:r>
            <a:r>
              <a:rPr lang="en-US" altLang="zh-CN" dirty="0" smtClean="0"/>
              <a:t>sort</a:t>
            </a:r>
            <a:r>
              <a:rPr lang="zh-CN" altLang="en-US" dirty="0" smtClean="0"/>
              <a:t>，分片，</a:t>
            </a:r>
            <a:r>
              <a:rPr lang="en-US" altLang="zh-CN" dirty="0" smtClean="0"/>
              <a:t>group by</a:t>
            </a:r>
            <a:r>
              <a:rPr lang="zh-CN" altLang="en-US" dirty="0" smtClean="0"/>
              <a:t>键</a:t>
            </a:r>
            <a:endParaRPr lang="en-US" altLang="zh-CN" dirty="0" smtClean="0"/>
          </a:p>
          <a:p>
            <a:r>
              <a:rPr lang="en-US" altLang="zh-CN" dirty="0" err="1" smtClean="0"/>
              <a:t>Usenix</a:t>
            </a:r>
            <a:r>
              <a:rPr lang="en-US" altLang="zh-CN" dirty="0" smtClean="0"/>
              <a:t> </a:t>
            </a:r>
            <a:r>
              <a:rPr lang="en-US" altLang="zh-CN" dirty="0" err="1" smtClean="0"/>
              <a:t>atc</a:t>
            </a:r>
            <a:endParaRPr lang="zh-CN" altLang="en-US" dirty="0"/>
          </a:p>
        </p:txBody>
      </p:sp>
    </p:spTree>
    <p:extLst>
      <p:ext uri="{BB962C8B-B14F-4D97-AF65-F5344CB8AC3E}">
        <p14:creationId xmlns:p14="http://schemas.microsoft.com/office/powerpoint/2010/main" val="3402304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effectLst/>
              </a:rPr>
              <a:t>DQEP</a:t>
            </a:r>
            <a:r>
              <a:rPr lang="zh-CN" altLang="en-US" dirty="0" smtClean="0">
                <a:effectLst/>
              </a:rPr>
              <a:t>步骤在叶子上同时执行，尽可能流式传输数据。 </a:t>
            </a:r>
            <a:endParaRPr lang="en-US" altLang="zh-CN" dirty="0" smtClean="0"/>
          </a:p>
          <a:p>
            <a:r>
              <a:rPr lang="zh-CN" altLang="en-US" dirty="0" smtClean="0"/>
              <a:t>远程</a:t>
            </a:r>
            <a:r>
              <a:rPr lang="zh-CN" altLang="en-US" dirty="0"/>
              <a:t>表，叶子节点当做变成聚合</a:t>
            </a:r>
            <a:r>
              <a:rPr lang="zh-CN" altLang="en-US" dirty="0" smtClean="0"/>
              <a:t>器，能</a:t>
            </a:r>
            <a:r>
              <a:rPr lang="zh-CN" altLang="en-US" dirty="0" smtClean="0">
                <a:effectLst/>
              </a:rPr>
              <a:t>查询所有分区，进行数据的移动</a:t>
            </a:r>
            <a:endParaRPr lang="zh-CN" altLang="en-US" dirty="0"/>
          </a:p>
          <a:p>
            <a:r>
              <a:rPr lang="zh-CN" altLang="en-US" dirty="0"/>
              <a:t>结果表，是一个临时结果集，它存储分布式中间结果的一个分区</a:t>
            </a:r>
            <a:r>
              <a:rPr lang="zh-CN" altLang="en-US" dirty="0" smtClean="0"/>
              <a:t>。</a:t>
            </a:r>
            <a:endParaRPr lang="en-US" altLang="zh-CN" dirty="0" smtClean="0"/>
          </a:p>
          <a:p>
            <a:r>
              <a:rPr lang="zh-CN" altLang="en-US" dirty="0" smtClean="0">
                <a:effectLst/>
              </a:rPr>
              <a:t>每个步骤在数据库的所有分区上并行运行。</a:t>
            </a:r>
            <a:endParaRPr lang="en-US" altLang="zh-CN" dirty="0" smtClean="0">
              <a:effectLst/>
            </a:endParaRPr>
          </a:p>
        </p:txBody>
      </p:sp>
    </p:spTree>
    <p:extLst>
      <p:ext uri="{BB962C8B-B14F-4D97-AF65-F5344CB8AC3E}">
        <p14:creationId xmlns:p14="http://schemas.microsoft.com/office/powerpoint/2010/main" val="314110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远程表，叶子节点当做变成聚合</a:t>
            </a:r>
            <a:r>
              <a:rPr lang="zh-CN" altLang="en-US" dirty="0" smtClean="0"/>
              <a:t>器，能</a:t>
            </a:r>
            <a:r>
              <a:rPr lang="zh-CN" altLang="en-US" dirty="0" smtClean="0">
                <a:effectLst/>
              </a:rPr>
              <a:t>查询所有分区，进行数据的移动</a:t>
            </a:r>
            <a:endParaRPr lang="zh-CN" altLang="en-US" dirty="0"/>
          </a:p>
          <a:p>
            <a:r>
              <a:rPr lang="zh-CN" altLang="en-US" dirty="0"/>
              <a:t>结果表，是一个临时结果集，它存储分布式中间结果的一个分区</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effectLst/>
              </a:rPr>
              <a:t>ResultTables</a:t>
            </a:r>
            <a:r>
              <a:rPr lang="zh-CN" altLang="en-US" dirty="0" smtClean="0">
                <a:effectLst/>
              </a:rPr>
              <a:t>不需要物化为实际表</a:t>
            </a:r>
            <a:endParaRPr lang="zh-CN" altLang="en-US" dirty="0" smtClean="0"/>
          </a:p>
          <a:p>
            <a:endParaRPr lang="zh-CN" altLang="en-US" dirty="0"/>
          </a:p>
        </p:txBody>
      </p:sp>
    </p:spTree>
    <p:extLst>
      <p:ext uri="{BB962C8B-B14F-4D97-AF65-F5344CB8AC3E}">
        <p14:creationId xmlns:p14="http://schemas.microsoft.com/office/powerpoint/2010/main" val="3973524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1798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smtClean="0">
                <a:solidFill>
                  <a:schemeClr val="tx1"/>
                </a:solidFill>
                <a:effectLst/>
                <a:latin typeface="+mn-lt"/>
                <a:ea typeface="+mn-ea"/>
                <a:cs typeface="+mn-cs"/>
              </a:rPr>
              <a:t>TopN</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Limit </a:t>
            </a:r>
            <a:r>
              <a:rPr lang="zh-CN" altLang="en-US" sz="1200" b="1" i="0" kern="1200" dirty="0" smtClean="0">
                <a:solidFill>
                  <a:schemeClr val="tx1"/>
                </a:solidFill>
                <a:effectLst/>
                <a:latin typeface="+mn-lt"/>
                <a:ea typeface="+mn-ea"/>
                <a:cs typeface="+mn-cs"/>
              </a:rPr>
              <a:t>下推：</a:t>
            </a:r>
            <a:r>
              <a:rPr lang="zh-CN" altLang="en-US" sz="1200" b="0" i="0" kern="1200" dirty="0" smtClean="0">
                <a:solidFill>
                  <a:schemeClr val="tx1"/>
                </a:solidFill>
                <a:effectLst/>
                <a:latin typeface="+mn-lt"/>
                <a:ea typeface="+mn-ea"/>
                <a:cs typeface="+mn-cs"/>
              </a:rPr>
              <a:t>是指将 </a:t>
            </a:r>
            <a:r>
              <a:rPr lang="en-US" altLang="zh-CN" sz="1200" b="0" i="0" kern="1200" dirty="0" smtClean="0">
                <a:solidFill>
                  <a:schemeClr val="tx1"/>
                </a:solidFill>
                <a:effectLst/>
                <a:latin typeface="+mn-lt"/>
                <a:ea typeface="+mn-ea"/>
                <a:cs typeface="+mn-cs"/>
              </a:rPr>
              <a:t>SQL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top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limit </a:t>
            </a:r>
            <a:r>
              <a:rPr lang="zh-CN" altLang="en-US" sz="1200" b="0" i="0" kern="1200" dirty="0" smtClean="0">
                <a:solidFill>
                  <a:schemeClr val="tx1"/>
                </a:solidFill>
                <a:effectLst/>
                <a:latin typeface="+mn-lt"/>
                <a:ea typeface="+mn-ea"/>
                <a:cs typeface="+mn-cs"/>
              </a:rPr>
              <a:t>子句下推到底层执行，减少</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数据量，下推过程遇到不同的算子（如 </a:t>
            </a:r>
            <a:r>
              <a:rPr lang="en-US" altLang="zh-CN" sz="1200" b="0" i="0" kern="1200" dirty="0" smtClean="0">
                <a:solidFill>
                  <a:schemeClr val="tx1"/>
                </a:solidFill>
                <a:effectLst/>
                <a:latin typeface="+mn-lt"/>
                <a:ea typeface="+mn-ea"/>
                <a:cs typeface="+mn-cs"/>
              </a:rPr>
              <a:t>sort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project</a:t>
            </a:r>
            <a:r>
              <a:rPr lang="zh-CN" altLang="en-US" sz="1200" b="0" i="0" kern="1200" dirty="0" smtClean="0">
                <a:solidFill>
                  <a:schemeClr val="tx1"/>
                </a:solidFill>
                <a:effectLst/>
                <a:latin typeface="+mn-lt"/>
                <a:ea typeface="+mn-ea"/>
                <a:cs typeface="+mn-cs"/>
              </a:rPr>
              <a:t>）时需要一定程度</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的调整以能满足语义</a:t>
            </a:r>
            <a:r>
              <a:rPr lang="zh-CN" altLang="en-US" dirty="0" smtClean="0"/>
              <a:t> </a:t>
            </a:r>
            <a:br>
              <a:rPr lang="zh-CN" altLang="en-US" dirty="0" smtClean="0"/>
            </a:br>
            <a:r>
              <a:rPr lang="zh-CN" altLang="en-US" b="1" dirty="0" smtClean="0"/>
              <a:t>子查询提升：</a:t>
            </a:r>
            <a:r>
              <a:rPr lang="zh-CN" altLang="en-US" sz="1200" b="0" i="0" kern="1200" dirty="0" smtClean="0">
                <a:solidFill>
                  <a:schemeClr val="tx1"/>
                </a:solidFill>
                <a:effectLst/>
                <a:latin typeface="+mn-lt"/>
                <a:ea typeface="+mn-ea"/>
                <a:cs typeface="+mn-cs"/>
              </a:rPr>
              <a:t>器提供更多的连接次序的调整空间，而且子查询的谓词提升到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父查询后，可利用等价类推生成可能的隐含谓词条件</a:t>
            </a:r>
            <a:r>
              <a:rPr lang="zh-CN" altLang="en-US" dirty="0" smtClean="0"/>
              <a:t> </a:t>
            </a:r>
            <a:endParaRPr lang="en-US" altLang="zh-CN" dirty="0" smtClean="0"/>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829820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TPC-H at Scale Factor </a:t>
            </a:r>
            <a:r>
              <a:rPr lang="zh-CN" altLang="en-US" dirty="0" smtClean="0"/>
              <a:t>100 </a:t>
            </a:r>
            <a:endParaRPr lang="zh-CN" altLang="en-US" dirty="0"/>
          </a:p>
        </p:txBody>
      </p:sp>
    </p:spTree>
    <p:extLst>
      <p:ext uri="{BB962C8B-B14F-4D97-AF65-F5344CB8AC3E}">
        <p14:creationId xmlns:p14="http://schemas.microsoft.com/office/powerpoint/2010/main" val="2372981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24000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t>Bushy join</a:t>
            </a:r>
            <a:r>
              <a:rPr lang="zh-CN" altLang="en-US" dirty="0" smtClean="0"/>
              <a:t>显著提升了执行时间加速比，并且最小化了优化时间的代价</a:t>
            </a:r>
            <a:endParaRPr lang="zh-CN" altLang="en-US" dirty="0"/>
          </a:p>
        </p:txBody>
      </p:sp>
    </p:spTree>
    <p:extLst>
      <p:ext uri="{BB962C8B-B14F-4D97-AF65-F5344CB8AC3E}">
        <p14:creationId xmlns:p14="http://schemas.microsoft.com/office/powerpoint/2010/main" val="1608027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计算量与计算方法的可能的冲突</a:t>
            </a:r>
          </a:p>
          <a:p>
            <a:r>
              <a:rPr lang="en-US" altLang="zh-CN" dirty="0"/>
              <a:t>join</a:t>
            </a:r>
            <a:r>
              <a:rPr lang="zh-CN" altLang="en-US" dirty="0"/>
              <a:t>算子的特性</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118925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t>6!</a:t>
            </a:r>
            <a:r>
              <a:rPr lang="zh-CN" altLang="en-US" dirty="0" smtClean="0"/>
              <a:t>*</a:t>
            </a:r>
            <a:r>
              <a:rPr lang="en-US" altLang="zh-CN" dirty="0" smtClean="0"/>
              <a:t>6^3</a:t>
            </a:r>
            <a:r>
              <a:rPr lang="en-US" altLang="zh-CN" baseline="0" dirty="0" smtClean="0"/>
              <a:t> </a:t>
            </a:r>
            <a:r>
              <a:rPr lang="zh-CN" altLang="en-US" baseline="0" dirty="0" smtClean="0"/>
              <a:t>位置</a:t>
            </a:r>
            <a:r>
              <a:rPr lang="zh-CN" altLang="en-US" dirty="0" smtClean="0"/>
              <a:t>以及加括号的可能性</a:t>
            </a:r>
            <a:endParaRPr lang="en-US" altLang="zh-CN" dirty="0" smtClean="0"/>
          </a:p>
          <a:p>
            <a:r>
              <a:rPr lang="en-US" altLang="zh-CN" dirty="0" smtClean="0"/>
              <a:t>6!</a:t>
            </a:r>
            <a:r>
              <a:rPr lang="zh-CN" altLang="en-US" dirty="0" smtClean="0"/>
              <a:t>个左深树和右深树</a:t>
            </a:r>
            <a:endParaRPr lang="en-US" altLang="zh-CN" dirty="0" smtClean="0"/>
          </a:p>
          <a:p>
            <a:r>
              <a:rPr lang="en-US" altLang="zh-CN" sz="1200" b="0" i="0" kern="1200" dirty="0" smtClean="0">
                <a:solidFill>
                  <a:schemeClr val="tx1"/>
                </a:solidFill>
                <a:effectLst/>
                <a:latin typeface="+mn-lt"/>
                <a:ea typeface="+mn-ea"/>
                <a:cs typeface="+mn-cs"/>
              </a:rPr>
              <a:t>interesting order</a:t>
            </a:r>
            <a:endParaRPr lang="en-US" altLang="zh-CN" dirty="0" smtClean="0"/>
          </a:p>
          <a:p>
            <a:r>
              <a:rPr lang="en-US" altLang="zh-CN" dirty="0" smtClean="0"/>
              <a:t>SELECT </a:t>
            </a:r>
            <a:r>
              <a:rPr lang="en-US" altLang="zh-CN" dirty="0" err="1" smtClean="0"/>
              <a:t>n_name</a:t>
            </a:r>
            <a:endParaRPr lang="en-US" altLang="zh-CN" dirty="0" smtClean="0"/>
          </a:p>
          <a:p>
            <a:r>
              <a:rPr lang="en-US" altLang="zh-CN" dirty="0" smtClean="0"/>
              <a:t>	,sum(</a:t>
            </a:r>
            <a:r>
              <a:rPr lang="en-US" altLang="zh-CN" dirty="0" err="1" smtClean="0"/>
              <a:t>l_extendedprice</a:t>
            </a:r>
            <a:r>
              <a:rPr lang="en-US" altLang="zh-CN" dirty="0" smtClean="0"/>
              <a:t> * (1 - </a:t>
            </a:r>
            <a:r>
              <a:rPr lang="en-US" altLang="zh-CN" dirty="0" err="1" smtClean="0"/>
              <a:t>l_discount</a:t>
            </a:r>
            <a:r>
              <a:rPr lang="en-US" altLang="zh-CN" dirty="0" smtClean="0"/>
              <a:t>)) AS revenue</a:t>
            </a:r>
          </a:p>
          <a:p>
            <a:r>
              <a:rPr lang="en-US" altLang="zh-CN" dirty="0" smtClean="0"/>
              <a:t>FROM customer</a:t>
            </a:r>
          </a:p>
          <a:p>
            <a:r>
              <a:rPr lang="en-US" altLang="zh-CN" dirty="0" smtClean="0"/>
              <a:t>	,orders</a:t>
            </a:r>
          </a:p>
          <a:p>
            <a:r>
              <a:rPr lang="en-US" altLang="zh-CN" dirty="0" smtClean="0"/>
              <a:t>	,</a:t>
            </a:r>
            <a:r>
              <a:rPr lang="en-US" altLang="zh-CN" dirty="0" err="1" smtClean="0"/>
              <a:t>lineitem</a:t>
            </a:r>
            <a:endParaRPr lang="en-US" altLang="zh-CN" dirty="0" smtClean="0"/>
          </a:p>
          <a:p>
            <a:r>
              <a:rPr lang="en-US" altLang="zh-CN" dirty="0" smtClean="0"/>
              <a:t>	,supplier</a:t>
            </a:r>
          </a:p>
          <a:p>
            <a:r>
              <a:rPr lang="en-US" altLang="zh-CN" dirty="0" smtClean="0"/>
              <a:t>	,nation</a:t>
            </a:r>
          </a:p>
          <a:p>
            <a:r>
              <a:rPr lang="en-US" altLang="zh-CN" dirty="0" smtClean="0"/>
              <a:t>	,region</a:t>
            </a:r>
          </a:p>
          <a:p>
            <a:r>
              <a:rPr lang="en-US" altLang="zh-CN" dirty="0" smtClean="0"/>
              <a:t>WHERE </a:t>
            </a:r>
            <a:r>
              <a:rPr lang="en-US" altLang="zh-CN" dirty="0" err="1" smtClean="0"/>
              <a:t>c_custkey</a:t>
            </a:r>
            <a:r>
              <a:rPr lang="en-US" altLang="zh-CN" dirty="0" smtClean="0"/>
              <a:t> = </a:t>
            </a:r>
            <a:r>
              <a:rPr lang="en-US" altLang="zh-CN" dirty="0" err="1" smtClean="0"/>
              <a:t>o_custkey</a:t>
            </a:r>
            <a:endParaRPr lang="en-US" altLang="zh-CN" dirty="0" smtClean="0"/>
          </a:p>
          <a:p>
            <a:r>
              <a:rPr lang="en-US" altLang="zh-CN" dirty="0" smtClean="0"/>
              <a:t>	AND </a:t>
            </a:r>
            <a:r>
              <a:rPr lang="en-US" altLang="zh-CN" dirty="0" err="1" smtClean="0"/>
              <a:t>l_orderkey</a:t>
            </a:r>
            <a:r>
              <a:rPr lang="en-US" altLang="zh-CN" dirty="0" smtClean="0"/>
              <a:t> = o_orderkey27</a:t>
            </a:r>
          </a:p>
          <a:p>
            <a:r>
              <a:rPr lang="en-US" altLang="zh-CN" dirty="0" smtClean="0"/>
              <a:t>	AND </a:t>
            </a:r>
            <a:r>
              <a:rPr lang="en-US" altLang="zh-CN" dirty="0" err="1" smtClean="0"/>
              <a:t>l_suppkey</a:t>
            </a:r>
            <a:r>
              <a:rPr lang="en-US" altLang="zh-CN" dirty="0" smtClean="0"/>
              <a:t> = </a:t>
            </a:r>
            <a:r>
              <a:rPr lang="en-US" altLang="zh-CN" dirty="0" err="1" smtClean="0"/>
              <a:t>s_suppkey</a:t>
            </a:r>
            <a:endParaRPr lang="en-US" altLang="zh-CN" dirty="0" smtClean="0"/>
          </a:p>
          <a:p>
            <a:r>
              <a:rPr lang="en-US" altLang="zh-CN" dirty="0" smtClean="0"/>
              <a:t>	AND </a:t>
            </a:r>
            <a:r>
              <a:rPr lang="en-US" altLang="zh-CN" dirty="0" err="1" smtClean="0"/>
              <a:t>c_nationkey</a:t>
            </a:r>
            <a:r>
              <a:rPr lang="en-US" altLang="zh-CN" dirty="0" smtClean="0"/>
              <a:t> = </a:t>
            </a:r>
            <a:r>
              <a:rPr lang="en-US" altLang="zh-CN" dirty="0" err="1" smtClean="0"/>
              <a:t>s_nationkey</a:t>
            </a:r>
            <a:endParaRPr lang="en-US" altLang="zh-CN" dirty="0" smtClean="0"/>
          </a:p>
          <a:p>
            <a:r>
              <a:rPr lang="en-US" altLang="zh-CN" dirty="0" smtClean="0"/>
              <a:t>	AND </a:t>
            </a:r>
            <a:r>
              <a:rPr lang="en-US" altLang="zh-CN" dirty="0" err="1" smtClean="0"/>
              <a:t>s_nationkey</a:t>
            </a:r>
            <a:r>
              <a:rPr lang="en-US" altLang="zh-CN" dirty="0" smtClean="0"/>
              <a:t> = </a:t>
            </a:r>
            <a:r>
              <a:rPr lang="en-US" altLang="zh-CN" dirty="0" err="1" smtClean="0"/>
              <a:t>n_nationkey</a:t>
            </a:r>
            <a:endParaRPr lang="en-US" altLang="zh-CN" dirty="0" smtClean="0"/>
          </a:p>
          <a:p>
            <a:r>
              <a:rPr lang="en-US" altLang="zh-CN" dirty="0" smtClean="0"/>
              <a:t>	AND </a:t>
            </a:r>
            <a:r>
              <a:rPr lang="en-US" altLang="zh-CN" dirty="0" err="1" smtClean="0"/>
              <a:t>n_regionkey</a:t>
            </a:r>
            <a:r>
              <a:rPr lang="en-US" altLang="zh-CN" dirty="0" smtClean="0"/>
              <a:t> = </a:t>
            </a:r>
            <a:r>
              <a:rPr lang="en-US" altLang="zh-CN" dirty="0" err="1" smtClean="0"/>
              <a:t>r_regionkey</a:t>
            </a:r>
            <a:endParaRPr lang="en-US" altLang="zh-CN" dirty="0" smtClean="0"/>
          </a:p>
          <a:p>
            <a:r>
              <a:rPr lang="en-US" altLang="zh-CN" dirty="0" smtClean="0"/>
              <a:t>	AND </a:t>
            </a:r>
            <a:r>
              <a:rPr lang="en-US" altLang="zh-CN" dirty="0" err="1" smtClean="0"/>
              <a:t>r_name</a:t>
            </a:r>
            <a:r>
              <a:rPr lang="en-US" altLang="zh-CN" dirty="0" smtClean="0"/>
              <a:t> = '[REGION]'</a:t>
            </a:r>
          </a:p>
          <a:p>
            <a:r>
              <a:rPr lang="en-US" altLang="zh-CN" dirty="0" smtClean="0"/>
              <a:t>	AND </a:t>
            </a:r>
            <a:r>
              <a:rPr lang="en-US" altLang="zh-CN" dirty="0" err="1" smtClean="0"/>
              <a:t>o_orderdate</a:t>
            </a:r>
            <a:r>
              <a:rPr lang="en-US" altLang="zh-CN" dirty="0" smtClean="0"/>
              <a:t> &gt;= DATE '[DATE]'</a:t>
            </a:r>
          </a:p>
          <a:p>
            <a:r>
              <a:rPr lang="en-US" altLang="zh-CN" dirty="0" smtClean="0"/>
              <a:t>	AND </a:t>
            </a:r>
            <a:r>
              <a:rPr lang="en-US" altLang="zh-CN" dirty="0" err="1" smtClean="0"/>
              <a:t>o_orderdate</a:t>
            </a:r>
            <a:r>
              <a:rPr lang="en-US" altLang="zh-CN" dirty="0" smtClean="0"/>
              <a:t> &lt; DATE '[DATE]' + interval '1' year</a:t>
            </a:r>
          </a:p>
          <a:p>
            <a:r>
              <a:rPr lang="en-US" altLang="zh-CN" dirty="0" smtClean="0"/>
              <a:t>GROUP BY </a:t>
            </a:r>
            <a:r>
              <a:rPr lang="en-US" altLang="zh-CN" dirty="0" err="1" smtClean="0"/>
              <a:t>n_name</a:t>
            </a:r>
            <a:endParaRPr lang="en-US" altLang="zh-CN" dirty="0" smtClean="0"/>
          </a:p>
          <a:p>
            <a:r>
              <a:rPr lang="en-US" altLang="zh-CN" dirty="0" smtClean="0"/>
              <a:t>ORDER BY revenue DESC;</a:t>
            </a:r>
          </a:p>
          <a:p>
            <a:endParaRPr lang="en-US" altLang="zh-CN" dirty="0" smtClean="0"/>
          </a:p>
          <a:p>
            <a:endParaRPr lang="en-US" altLang="zh-CN" dirty="0"/>
          </a:p>
        </p:txBody>
      </p:sp>
    </p:spTree>
    <p:extLst>
      <p:ext uri="{BB962C8B-B14F-4D97-AF65-F5344CB8AC3E}">
        <p14:creationId xmlns:p14="http://schemas.microsoft.com/office/powerpoint/2010/main" val="138823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Volcano </a:t>
            </a:r>
            <a:r>
              <a:rPr lang="en-US" altLang="zh-CN" dirty="0">
                <a:sym typeface="+mn-ea"/>
              </a:rPr>
              <a:t>(</a:t>
            </a:r>
            <a:r>
              <a:rPr lang="zh-CN" altLang="en-US" dirty="0"/>
              <a:t>火山</a:t>
            </a:r>
            <a:r>
              <a:rPr lang="en-US" altLang="zh-CN" dirty="0"/>
              <a:t>)</a:t>
            </a:r>
            <a:r>
              <a:rPr lang="zh-CN" altLang="en-US" dirty="0"/>
              <a:t>优化器</a:t>
            </a:r>
          </a:p>
          <a:p>
            <a:r>
              <a:rPr lang="zh-CN" altLang="en-US" dirty="0"/>
              <a:t>优势：</a:t>
            </a:r>
          </a:p>
          <a:p>
            <a:r>
              <a:rPr lang="zh-CN" altLang="en-US" dirty="0"/>
              <a:t>使用声明性规则生成转换。</a:t>
            </a:r>
          </a:p>
          <a:p>
            <a:r>
              <a:rPr lang="zh-CN" altLang="en-US" dirty="0"/>
              <a:t>具有更好的扩展性的</a:t>
            </a:r>
            <a:r>
              <a:rPr lang="zh-CN" altLang="en-US" dirty="0">
                <a:sym typeface="+mn-ea"/>
              </a:rPr>
              <a:t>高效的搜索引擎</a:t>
            </a:r>
            <a:r>
              <a:rPr lang="zh-CN" altLang="en-US" dirty="0"/>
              <a:t>。</a:t>
            </a:r>
          </a:p>
          <a:p>
            <a:r>
              <a:rPr lang="zh-CN" altLang="en-US" dirty="0"/>
              <a:t>用记忆方法减少冗余估计。</a:t>
            </a:r>
          </a:p>
          <a:p>
            <a:r>
              <a:rPr lang="zh-CN" altLang="en-US" dirty="0"/>
              <a:t>缺点：</a:t>
            </a:r>
          </a:p>
          <a:p>
            <a:r>
              <a:rPr lang="zh-CN" altLang="en-US" dirty="0"/>
              <a:t>在优化搜索之前，所有等价类被完全扩展以生成所有可能的逻辑运算符。</a:t>
            </a:r>
          </a:p>
          <a:p>
            <a:r>
              <a:rPr lang="zh-CN" altLang="en-US" dirty="0"/>
              <a:t>修改谓词不容易。</a:t>
            </a:r>
          </a:p>
          <a:p>
            <a:r>
              <a:rPr lang="zh-CN" altLang="en-US" b="1" dirty="0">
                <a:sym typeface="+mn-ea"/>
              </a:rPr>
              <a:t>Cascades（级联？瀑布） </a:t>
            </a:r>
            <a:r>
              <a:rPr lang="en-US" altLang="zh-CN" b="1" dirty="0">
                <a:sym typeface="+mn-ea"/>
              </a:rPr>
              <a:t>optimizer: </a:t>
            </a:r>
            <a:r>
              <a:rPr lang="zh-CN" altLang="en-US" dirty="0">
                <a:sym typeface="+mn-ea"/>
              </a:rPr>
              <a:t>Object-oriented implementation of the Volcano query optimizer.</a:t>
            </a:r>
            <a:endParaRPr lang="zh-CN" altLang="en-US" dirty="0"/>
          </a:p>
          <a:p>
            <a:r>
              <a:rPr lang="zh-CN" altLang="en-US" dirty="0"/>
              <a:t>简单的表达式重写可以通过直接映射函数而不是穷举搜索。</a:t>
            </a:r>
          </a:p>
          <a:p>
            <a:endParaRPr lang="zh-CN" altLang="en-US" dirty="0"/>
          </a:p>
          <a:p>
            <a:r>
              <a:rPr lang="zh-CN" altLang="en-US" dirty="0"/>
              <a:t>模块化：使用元数据和系统描述的高度可扩展的抽象，Orca不再局限于像传统优化器这样的特定主机系统。相反，它可以通过Metadata Provider SDK支持的插件快速移植到其他数据管理系统。</a:t>
            </a:r>
          </a:p>
          <a:p>
            <a:r>
              <a:rPr lang="zh-CN" altLang="en-US" dirty="0"/>
              <a:t>可扩展性：通过将查询的所有元素及其优化都表示为一等公民的平等地位，Orca避免了多阶段优化的陷阱，其中某些优化处理为事后处理。由于新的优化或查询构造通常不匹配先前设置的相位边界，因此多阶段优化器非常难以扩展。</a:t>
            </a:r>
          </a:p>
          <a:p>
            <a:r>
              <a:rPr lang="zh-CN" altLang="en-US" dirty="0"/>
              <a:t>多核：Orca部署了一个高效的多核感知调度程序，可在多个内核之间分配单个精细优化子任务，以加速优化过程。</a:t>
            </a:r>
          </a:p>
          <a:p>
            <a:r>
              <a:rPr lang="zh-CN" altLang="en-US" dirty="0"/>
              <a:t>可验证性。 Orca在确定内置机制层面的正确性和性能方面有特殊规定。除了改进工程实践之外，这些工具能够以高可信度实现快速开发，并且减少新功能的周转时间以及错误修复。AMPERe</a:t>
            </a:r>
            <a:r>
              <a:rPr lang="en-US" altLang="zh-CN" dirty="0"/>
              <a:t>,TAQO</a:t>
            </a:r>
          </a:p>
          <a:p>
            <a:r>
              <a:rPr lang="zh-CN" altLang="en-US" dirty="0"/>
              <a:t>性能： Orca比我们以前的系统有了很大的改进，并且在很多情况下提供了10倍到1000倍的查询加速。</a:t>
            </a:r>
          </a:p>
        </p:txBody>
      </p:sp>
    </p:spTree>
    <p:extLst>
      <p:ext uri="{BB962C8B-B14F-4D97-AF65-F5344CB8AC3E}">
        <p14:creationId xmlns:p14="http://schemas.microsoft.com/office/powerpoint/2010/main" val="203710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优化器与数据系统分离</a:t>
            </a:r>
          </a:p>
          <a:p>
            <a:r>
              <a:rPr lang="zh-CN" altLang="en-US" dirty="0"/>
              <a:t> catalog + stats + logical plans </a:t>
            </a:r>
            <a:r>
              <a:rPr lang="en-US" altLang="zh-CN" dirty="0"/>
              <a:t>=&gt; physical plans</a:t>
            </a:r>
          </a:p>
          <a:p>
            <a:r>
              <a:rPr lang="en-US" altLang="zh-CN" b="1" dirty="0"/>
              <a:t>1.备忘录memo</a:t>
            </a:r>
            <a:r>
              <a:rPr lang="zh-CN" altLang="en-US" b="1" dirty="0"/>
              <a:t>：</a:t>
            </a:r>
            <a:r>
              <a:rPr lang="en-US" altLang="zh-CN" dirty="0" err="1"/>
              <a:t>由优化器生成的计划备选空间被编码在称为Memo</a:t>
            </a:r>
            <a:r>
              <a:rPr lang="en-US" altLang="zh-CN" dirty="0"/>
              <a:t> [13]</a:t>
            </a:r>
            <a:r>
              <a:rPr lang="en-US" altLang="zh-CN" dirty="0" err="1"/>
              <a:t>的紧凑内存数据结构中</a:t>
            </a:r>
            <a:r>
              <a:rPr lang="en-US" altLang="zh-CN" dirty="0"/>
              <a:t>。 Memo结构由一组称为groups的容器组成，其中每个组包含逻辑上等效的表达式。组成员称为组表达式，以不同的逻辑方式实现组目标（例如，不同的</a:t>
            </a:r>
            <a:r>
              <a:rPr lang="zh-CN" altLang="en-US" dirty="0"/>
              <a:t>连接顺序</a:t>
            </a:r>
            <a:r>
              <a:rPr lang="en-US" altLang="zh-CN" dirty="0"/>
              <a:t>）。</a:t>
            </a:r>
            <a:r>
              <a:rPr lang="en-US" altLang="zh-CN" dirty="0" err="1"/>
              <a:t>每个组表达式都是一个运算符，其他groups作为其</a:t>
            </a:r>
            <a:r>
              <a:rPr lang="zh-CN" altLang="en-US" dirty="0"/>
              <a:t>孩子</a:t>
            </a:r>
            <a:r>
              <a:rPr lang="en-US" altLang="zh-CN" dirty="0"/>
              <a:t>。</a:t>
            </a:r>
          </a:p>
          <a:p>
            <a:r>
              <a:rPr lang="en-US" altLang="zh-CN" dirty="0"/>
              <a:t>2.搜索和作业计划程序</a:t>
            </a:r>
            <a:r>
              <a:rPr lang="zh-CN" altLang="en-US" dirty="0"/>
              <a:t>：</a:t>
            </a:r>
            <a:r>
              <a:rPr lang="en-US" altLang="zh-CN" dirty="0"/>
              <a:t> </a:t>
            </a:r>
            <a:r>
              <a:rPr lang="en-US" altLang="zh-CN" dirty="0" err="1"/>
              <a:t>Orca使用搜索机制浏览可能的计划备选方案空间，并以最低估计成本确定计划</a:t>
            </a:r>
            <a:r>
              <a:rPr lang="zh-CN" altLang="en-US" dirty="0"/>
              <a:t>。（在</a:t>
            </a:r>
            <a:r>
              <a:rPr lang="en-US" altLang="zh-CN" dirty="0" err="1"/>
              <a:t>exploration,implementation,optimization</a:t>
            </a:r>
            <a:r>
              <a:rPr lang="zh-CN" altLang="en-US" dirty="0"/>
              <a:t>三个阶段启动）</a:t>
            </a:r>
          </a:p>
          <a:p>
            <a:r>
              <a:rPr lang="en-US" altLang="zh-CN" dirty="0"/>
              <a:t>3.</a:t>
            </a:r>
            <a:r>
              <a:rPr lang="zh-CN" altLang="en-US" dirty="0"/>
              <a:t>转换</a:t>
            </a:r>
            <a:r>
              <a:rPr lang="en-US" altLang="zh-CN" dirty="0"/>
              <a:t>[13]</a:t>
            </a:r>
            <a:r>
              <a:rPr lang="zh-CN" altLang="en-US" dirty="0"/>
              <a:t>：通过应用转换规则生成计划备选方案，转换规则可以生成等效的逻辑表达式。执行后将创建新</a:t>
            </a:r>
            <a:r>
              <a:rPr lang="en-US" altLang="zh-CN" dirty="0"/>
              <a:t>groups</a:t>
            </a:r>
            <a:r>
              <a:rPr lang="zh-CN" altLang="en-US" dirty="0"/>
              <a:t>和/或向现有</a:t>
            </a:r>
            <a:r>
              <a:rPr lang="en-US" altLang="zh-CN" dirty="0" err="1"/>
              <a:t>goups</a:t>
            </a:r>
            <a:r>
              <a:rPr lang="zh-CN" altLang="en-US" dirty="0"/>
              <a:t>添加新组表达式</a:t>
            </a:r>
            <a:r>
              <a:rPr lang="en-US" altLang="zh-CN" dirty="0" err="1"/>
              <a:t>Gexpr</a:t>
            </a:r>
            <a:r>
              <a:rPr lang="zh-CN" altLang="en-US" dirty="0"/>
              <a:t>。</a:t>
            </a:r>
          </a:p>
          <a:p>
            <a:r>
              <a:rPr lang="en-US" altLang="zh-CN" dirty="0"/>
              <a:t>4.强制属性</a:t>
            </a:r>
            <a:r>
              <a:rPr lang="zh-CN" altLang="en-US" dirty="0"/>
              <a:t>：</a:t>
            </a:r>
            <a:r>
              <a:rPr lang="en-US" altLang="zh-CN" dirty="0"/>
              <a:t> </a:t>
            </a:r>
            <a:r>
              <a:rPr lang="en-US" altLang="zh-CN" dirty="0" err="1"/>
              <a:t>Orca包含一个可扩展的框架，用于描述基于形式属性规范的查询需求和计划特性。</a:t>
            </a:r>
            <a:r>
              <a:rPr lang="en-US" altLang="zh-CN" b="1" dirty="0" err="1"/>
              <a:t>属性具有不同的类型，包括逻辑属性（例如输出列</a:t>
            </a:r>
            <a:r>
              <a:rPr lang="en-US" altLang="zh-CN" b="1" dirty="0"/>
              <a:t>），</a:t>
            </a:r>
            <a:r>
              <a:rPr lang="en-US" altLang="zh-CN" b="1" dirty="0" err="1"/>
              <a:t>物理属性（例如，</a:t>
            </a:r>
            <a:r>
              <a:rPr lang="en-US" altLang="zh-CN" b="1" i="1" dirty="0" err="1">
                <a:solidFill>
                  <a:srgbClr val="FF0000"/>
                </a:solidFill>
              </a:rPr>
              <a:t>排序顺序和数据分布</a:t>
            </a:r>
            <a:r>
              <a:rPr lang="en-US" altLang="zh-CN" b="1" dirty="0" err="1"/>
              <a:t>）和标量属性（例如，在连接条件中使用的列</a:t>
            </a:r>
            <a:r>
              <a:rPr lang="en-US" altLang="zh-CN" b="1" dirty="0"/>
              <a:t>）。</a:t>
            </a:r>
          </a:p>
          <a:p>
            <a:r>
              <a:rPr lang="en-US" altLang="zh-CN" dirty="0"/>
              <a:t>5.元数据缓存</a:t>
            </a:r>
          </a:p>
          <a:p>
            <a:r>
              <a:rPr lang="en-US" altLang="zh-CN" dirty="0"/>
              <a:t>6.GPOS</a:t>
            </a:r>
            <a:r>
              <a:rPr lang="zh-CN" altLang="en-US" dirty="0"/>
              <a:t>：</a:t>
            </a:r>
            <a:r>
              <a:rPr lang="en-US" altLang="zh-CN" dirty="0" err="1"/>
              <a:t>为了与可能具有不同API的操作系统进行交互，Orca使用称为GPOS的OS抽象层</a:t>
            </a:r>
            <a:r>
              <a:rPr lang="en-US" altLang="zh-CN" dirty="0"/>
              <a:t>。 </a:t>
            </a:r>
          </a:p>
        </p:txBody>
      </p:sp>
    </p:spTree>
    <p:extLst>
      <p:ext uri="{BB962C8B-B14F-4D97-AF65-F5344CB8AC3E}">
        <p14:creationId xmlns:p14="http://schemas.microsoft.com/office/powerpoint/2010/main" val="120024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Memo结构由一组称为groups的容器组成，其中每个组包含逻辑上等效的表达式。</a:t>
            </a:r>
          </a:p>
          <a:p>
            <a:r>
              <a:rPr lang="en-US" altLang="zh-CN">
                <a:sym typeface="+mn-ea"/>
              </a:rPr>
              <a:t>组成员称为组表达式，以不同的逻辑方式实现组目标（例如，不同的</a:t>
            </a:r>
            <a:r>
              <a:rPr lang="zh-CN" altLang="en-US">
                <a:sym typeface="+mn-ea"/>
              </a:rPr>
              <a:t>连接顺序</a:t>
            </a:r>
            <a:r>
              <a:rPr lang="en-US" altLang="zh-CN">
                <a:sym typeface="+mn-ea"/>
              </a:rPr>
              <a:t>）。</a:t>
            </a:r>
          </a:p>
          <a:p>
            <a:r>
              <a:rPr lang="en-US" altLang="zh-CN">
                <a:sym typeface="+mn-ea"/>
              </a:rPr>
              <a:t>每个组表达式都是一个</a:t>
            </a:r>
            <a:r>
              <a:rPr lang="zh-CN" altLang="en-US">
                <a:sym typeface="+mn-ea"/>
              </a:rPr>
              <a:t>算子（操作符）</a:t>
            </a:r>
            <a:r>
              <a:rPr lang="en-US" altLang="zh-CN">
                <a:sym typeface="+mn-ea"/>
              </a:rPr>
              <a:t>，其他groups作为其</a:t>
            </a:r>
            <a:r>
              <a:rPr lang="zh-CN" altLang="en-US">
                <a:sym typeface="+mn-ea"/>
              </a:rPr>
              <a:t>孩子</a:t>
            </a:r>
            <a:r>
              <a:rPr lang="en-US" altLang="zh-CN">
                <a:sym typeface="+mn-ea"/>
              </a:rPr>
              <a:t>。</a:t>
            </a:r>
            <a:endParaRPr lang="en-US" altLang="zh-CN"/>
          </a:p>
          <a:p>
            <a:r>
              <a:rPr lang="zh-CN" altLang="en-US"/>
              <a:t>转换规则</a:t>
            </a:r>
          </a:p>
        </p:txBody>
      </p:sp>
    </p:spTree>
    <p:extLst>
      <p:ext uri="{BB962C8B-B14F-4D97-AF65-F5344CB8AC3E}">
        <p14:creationId xmlns:p14="http://schemas.microsoft.com/office/powerpoint/2010/main" val="194717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4001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8" name="矩形 7"/>
          <p:cNvSpPr/>
          <p:nvPr userDrawn="1"/>
        </p:nvSpPr>
        <p:spPr>
          <a:xfrm>
            <a:off x="1524000" y="1031875"/>
            <a:ext cx="9144635" cy="9398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524000" y="5876925"/>
            <a:ext cx="9144635" cy="7620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8" name="矩形 7"/>
          <p:cNvSpPr/>
          <p:nvPr userDrawn="1"/>
        </p:nvSpPr>
        <p:spPr>
          <a:xfrm>
            <a:off x="838200" y="1386840"/>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0" y="1386840"/>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矩形 9"/>
          <p:cNvSpPr/>
          <p:nvPr userDrawn="1"/>
        </p:nvSpPr>
        <p:spPr>
          <a:xfrm>
            <a:off x="838200" y="1386840"/>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0" y="1386840"/>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3.emf"/><Relationship Id="rId4" Type="http://schemas.openxmlformats.org/officeDocument/2006/relationships/package" Target="../embeddings/Microsoft_Visio___1.vsdx"/></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Query optimizer implement</a:t>
            </a:r>
          </a:p>
        </p:txBody>
      </p:sp>
      <p:sp>
        <p:nvSpPr>
          <p:cNvPr id="3" name="副标题 2"/>
          <p:cNvSpPr>
            <a:spLocks noGrp="1"/>
          </p:cNvSpPr>
          <p:nvPr>
            <p:ph type="subTitle" idx="1"/>
          </p:nvPr>
        </p:nvSpPr>
        <p:spPr/>
        <p:txBody>
          <a:bodyPr>
            <a:normAutofit fontScale="92500" lnSpcReduction="20000"/>
          </a:bodyPr>
          <a:lstStyle/>
          <a:p>
            <a:r>
              <a:rPr lang="en-US" altLang="zh-CN" sz="4000" dirty="0"/>
              <a:t>ORCA&amp;MEMSQL</a:t>
            </a:r>
          </a:p>
          <a:p>
            <a:r>
              <a:rPr lang="en-US" altLang="zh-CN" sz="4000" dirty="0" err="1"/>
              <a:t>quxing</a:t>
            </a:r>
            <a:endParaRPr lang="en-US" altLang="zh-CN" sz="4000" dirty="0"/>
          </a:p>
          <a:p>
            <a:r>
              <a:rPr lang="en-US" altLang="zh-CN" sz="4000" dirty="0"/>
              <a:t>tianjiqx@126.com</a:t>
            </a:r>
          </a:p>
          <a:p>
            <a:endParaRPr lang="en-US" altLang="zh-CN"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WorkFlow</a:t>
            </a:r>
          </a:p>
        </p:txBody>
      </p:sp>
      <p:sp>
        <p:nvSpPr>
          <p:cNvPr id="3" name="内容占位符 2"/>
          <p:cNvSpPr>
            <a:spLocks noGrp="1"/>
          </p:cNvSpPr>
          <p:nvPr>
            <p:ph sz="half" idx="1"/>
          </p:nvPr>
        </p:nvSpPr>
        <p:spPr/>
        <p:txBody>
          <a:bodyPr>
            <a:normAutofit lnSpcReduction="10000"/>
          </a:bodyPr>
          <a:lstStyle/>
          <a:p>
            <a:pPr lvl="0">
              <a:buFont typeface="Arial" panose="020B0604020202020204" pitchFamily="34" charset="0"/>
              <a:buChar char="•"/>
            </a:pPr>
            <a:r>
              <a:rPr lang="zh-CN" altLang="en-US" sz="3265">
                <a:sym typeface="+mn-ea"/>
              </a:rPr>
              <a:t>Exploration</a:t>
            </a:r>
            <a:endParaRPr lang="zh-CN" altLang="en-US" sz="3265"/>
          </a:p>
          <a:p>
            <a:pPr lvl="0">
              <a:buFont typeface="Arial" panose="020B0604020202020204" pitchFamily="34" charset="0"/>
              <a:buChar char="•"/>
            </a:pPr>
            <a:r>
              <a:rPr lang="zh-CN" altLang="en-US" sz="3265">
                <a:sym typeface="+mn-ea"/>
              </a:rPr>
              <a:t>Stats Derivation</a:t>
            </a:r>
            <a:endParaRPr lang="zh-CN" altLang="en-US" sz="3265"/>
          </a:p>
          <a:p>
            <a:pPr lvl="0">
              <a:buFont typeface="Arial" panose="020B0604020202020204" pitchFamily="34" charset="0"/>
              <a:buChar char="•"/>
            </a:pPr>
            <a:r>
              <a:rPr lang="zh-CN" altLang="en-US" sz="3265">
                <a:sym typeface="+mn-ea"/>
              </a:rPr>
              <a:t>Implementation</a:t>
            </a:r>
            <a:endParaRPr lang="zh-CN" altLang="en-US" sz="3265"/>
          </a:p>
          <a:p>
            <a:pPr lvl="0">
              <a:buFont typeface="Arial" panose="020B0604020202020204" pitchFamily="34" charset="0"/>
              <a:buChar char="•"/>
            </a:pPr>
            <a:r>
              <a:rPr lang="zh-CN" altLang="en-US" sz="3265">
                <a:sym typeface="+mn-ea"/>
              </a:rPr>
              <a:t>Optimization</a:t>
            </a:r>
            <a:endParaRPr lang="zh-CN" altLang="en-US" sz="3265"/>
          </a:p>
          <a:p>
            <a:endParaRPr lang="zh-CN" altLang="en-US"/>
          </a:p>
          <a:p>
            <a:endParaRPr lang="zh-CN" altLang="en-US"/>
          </a:p>
          <a:p>
            <a:r>
              <a:rPr lang="zh-CN" altLang="en-US"/>
              <a:t>Search and Job Scheduler</a:t>
            </a:r>
          </a:p>
          <a:p>
            <a:pPr lvl="1"/>
            <a:r>
              <a:rPr lang="zh-CN" altLang="en-US">
                <a:sym typeface="+mn-ea"/>
              </a:rPr>
              <a:t>Exploration</a:t>
            </a:r>
            <a:r>
              <a:rPr lang="en-US" altLang="zh-CN">
                <a:sym typeface="+mn-ea"/>
              </a:rPr>
              <a:t>,</a:t>
            </a:r>
            <a:r>
              <a:rPr lang="zh-CN" altLang="en-US">
                <a:sym typeface="+mn-ea"/>
              </a:rPr>
              <a:t>Implementation</a:t>
            </a:r>
            <a:r>
              <a:rPr lang="en-US" altLang="zh-CN">
                <a:sym typeface="+mn-ea"/>
              </a:rPr>
              <a:t>,</a:t>
            </a:r>
            <a:r>
              <a:rPr lang="zh-CN" altLang="en-US">
                <a:sym typeface="+mn-ea"/>
              </a:rPr>
              <a:t>Optimization</a:t>
            </a:r>
            <a:endParaRPr lang="en-US" altLang="zh-CN">
              <a:sym typeface="+mn-ea"/>
            </a:endParaRPr>
          </a:p>
          <a:p>
            <a:pPr lvl="1"/>
            <a:endParaRPr lang="en-US" altLang="zh-CN">
              <a:sym typeface="+mn-ea"/>
            </a:endParaRPr>
          </a:p>
          <a:p>
            <a:pPr lvl="1"/>
            <a:endParaRPr lang="en-US" altLang="zh-CN"/>
          </a:p>
        </p:txBody>
      </p:sp>
      <p:sp>
        <p:nvSpPr>
          <p:cNvPr id="4" name="内容占位符 3"/>
          <p:cNvSpPr>
            <a:spLocks noGrp="1"/>
          </p:cNvSpPr>
          <p:nvPr>
            <p:ph sz="half" idx="2"/>
          </p:nvPr>
        </p:nvSpPr>
        <p:spPr/>
        <p:txBody>
          <a:bodyPr/>
          <a:lstStyle/>
          <a:p>
            <a:r>
              <a:rPr lang="zh-CN" altLang="en-US"/>
              <a:t>Example:</a:t>
            </a:r>
          </a:p>
          <a:p>
            <a:pPr lvl="1"/>
            <a:r>
              <a:rPr lang="zh-CN" altLang="en-US"/>
              <a:t>SELECT T1.a FROM T1, T2 WHERE T1.a = T2.b ORDER BY T1.a;</a:t>
            </a:r>
          </a:p>
          <a:p>
            <a:pPr lvl="1"/>
            <a:r>
              <a:rPr lang="zh-CN" altLang="en-US"/>
              <a:t> Hashed(T1.a), Hashed(T2.a)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Exploration</a:t>
            </a:r>
          </a:p>
        </p:txBody>
      </p:sp>
      <p:sp>
        <p:nvSpPr>
          <p:cNvPr id="3" name="内容占位符 2"/>
          <p:cNvSpPr>
            <a:spLocks noGrp="1"/>
          </p:cNvSpPr>
          <p:nvPr>
            <p:ph idx="1"/>
          </p:nvPr>
        </p:nvSpPr>
        <p:spPr/>
        <p:txBody>
          <a:bodyPr/>
          <a:lstStyle/>
          <a:p>
            <a:r>
              <a:rPr lang="zh-CN" altLang="en-US"/>
              <a:t>Explorable Transformation</a:t>
            </a:r>
          </a:p>
          <a:p>
            <a:pPr lvl="1"/>
            <a:r>
              <a:rPr lang="zh-CN" altLang="en-US"/>
              <a:t>Join Reorder (naive)</a:t>
            </a:r>
          </a:p>
          <a:p>
            <a:pPr lvl="1"/>
            <a:r>
              <a:rPr lang="zh-CN" altLang="en-US"/>
              <a:t>Decorrelation</a:t>
            </a:r>
          </a:p>
          <a:p>
            <a:pPr lvl="1"/>
            <a:r>
              <a:rPr lang="zh-CN" altLang="en-US"/>
              <a:t>Predicate Push Down</a:t>
            </a:r>
          </a:p>
          <a:p>
            <a:pPr lvl="1"/>
            <a:r>
              <a:rPr lang="zh-CN" altLang="en-US"/>
              <a:t>Eager Aggregate</a:t>
            </a:r>
          </a:p>
          <a:p>
            <a:r>
              <a:rPr lang="zh-CN" altLang="en-US"/>
              <a:t>Transformation Pattern</a:t>
            </a:r>
          </a:p>
          <a:p>
            <a:r>
              <a:rPr lang="zh-CN" altLang="en-US"/>
              <a:t>Explore Children Before Explore Self</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Stats Derivation</a:t>
            </a:r>
          </a:p>
        </p:txBody>
      </p:sp>
      <p:sp>
        <p:nvSpPr>
          <p:cNvPr id="4" name="内容占位符 3"/>
          <p:cNvSpPr>
            <a:spLocks noGrp="1"/>
          </p:cNvSpPr>
          <p:nvPr>
            <p:ph sz="half" idx="1"/>
          </p:nvPr>
        </p:nvSpPr>
        <p:spPr>
          <a:xfrm>
            <a:off x="838200" y="1825625"/>
            <a:ext cx="4333875" cy="4351655"/>
          </a:xfrm>
        </p:spPr>
        <p:txBody>
          <a:bodyPr/>
          <a:lstStyle/>
          <a:p>
            <a:r>
              <a:rPr lang="zh-CN" altLang="en-US"/>
              <a:t>We need to propagate statistics</a:t>
            </a:r>
          </a:p>
          <a:p>
            <a:r>
              <a:rPr lang="zh-CN" altLang="en-US"/>
              <a:t>Choose a group expression with highest promise</a:t>
            </a:r>
          </a:p>
        </p:txBody>
      </p:sp>
      <p:pic>
        <p:nvPicPr>
          <p:cNvPr id="6" name="内容占位符 5" descr="4.2"/>
          <p:cNvPicPr>
            <a:picLocks noGrp="1" noChangeAspect="1"/>
          </p:cNvPicPr>
          <p:nvPr>
            <p:ph sz="half" idx="2"/>
          </p:nvPr>
        </p:nvPicPr>
        <p:blipFill>
          <a:blip r:embed="rId3"/>
          <a:stretch>
            <a:fillRect/>
          </a:stretch>
        </p:blipFill>
        <p:spPr>
          <a:xfrm>
            <a:off x="5634355" y="1503045"/>
            <a:ext cx="5719445" cy="44538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Implementation</a:t>
            </a:r>
          </a:p>
        </p:txBody>
      </p:sp>
      <p:sp>
        <p:nvSpPr>
          <p:cNvPr id="3" name="内容占位符 2"/>
          <p:cNvSpPr>
            <a:spLocks noGrp="1"/>
          </p:cNvSpPr>
          <p:nvPr>
            <p:ph idx="1"/>
          </p:nvPr>
        </p:nvSpPr>
        <p:spPr/>
        <p:txBody>
          <a:bodyPr/>
          <a:lstStyle/>
          <a:p>
            <a:pPr marL="0" lvl="1"/>
            <a:r>
              <a:rPr lang="zh-CN" altLang="en-US" sz="2800">
                <a:sym typeface="+mn-ea"/>
              </a:rPr>
              <a:t>Generate all physical implementation for all logical operators</a:t>
            </a:r>
            <a:endParaRPr lang="zh-CN" altLang="en-US" sz="2800"/>
          </a:p>
          <a:p>
            <a:pPr lvl="1"/>
            <a:r>
              <a:rPr lang="zh-CN" altLang="en-US"/>
              <a:t>Transformation rules that create physical implementations of logical expressions are triggered</a:t>
            </a:r>
            <a:r>
              <a:rPr lang="en-US" altLang="zh-CN"/>
              <a:t>(</a:t>
            </a:r>
            <a:r>
              <a:rPr lang="zh-CN" altLang="en-US">
                <a:sym typeface="+mn-ea"/>
              </a:rPr>
              <a:t>Get2Scan </a:t>
            </a:r>
            <a:r>
              <a:rPr lang="en-US" altLang="zh-CN">
                <a:sym typeface="+mn-ea"/>
              </a:rPr>
              <a:t>rules,</a:t>
            </a:r>
            <a:r>
              <a:rPr lang="zh-CN" altLang="en-US">
                <a:sym typeface="+mn-ea"/>
              </a:rPr>
              <a:t>InnerJoin2HashJoin and InnerJoin2NLJoin rules</a:t>
            </a:r>
            <a:r>
              <a:rPr lang="en-US" altLang="zh-CN"/>
              <a:t>)</a:t>
            </a:r>
          </a:p>
          <a:p>
            <a:pPr lvl="1"/>
            <a:endParaRPr lang="zh-CN" altLang="en-US"/>
          </a:p>
          <a:p>
            <a:pPr lvl="1"/>
            <a:endParaRPr lang="zh-CN" altLang="en-US"/>
          </a:p>
          <a:p>
            <a:pPr lvl="0"/>
            <a:endParaRPr lang="en-US" altLang="zh-CN"/>
          </a:p>
          <a:p>
            <a:pPr lvl="0"/>
            <a:endParaRPr lang="zh-CN" altLang="en-US"/>
          </a:p>
          <a:p>
            <a:pPr lvl="0"/>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Optimization</a:t>
            </a:r>
          </a:p>
        </p:txBody>
      </p:sp>
      <p:sp>
        <p:nvSpPr>
          <p:cNvPr id="3" name="内容占位符 2"/>
          <p:cNvSpPr>
            <a:spLocks noGrp="1"/>
          </p:cNvSpPr>
          <p:nvPr>
            <p:ph idx="1"/>
          </p:nvPr>
        </p:nvSpPr>
        <p:spPr/>
        <p:txBody>
          <a:bodyPr/>
          <a:lstStyle/>
          <a:p>
            <a:r>
              <a:rPr lang="zh-CN" altLang="en-US" dirty="0"/>
              <a:t>Enforce </a:t>
            </a:r>
            <a:r>
              <a:rPr lang="zh-CN" altLang="en-US" b="1" dirty="0">
                <a:solidFill>
                  <a:srgbClr val="FF0000"/>
                </a:solidFill>
              </a:rPr>
              <a:t>distribution</a:t>
            </a:r>
            <a:r>
              <a:rPr lang="zh-CN" altLang="en-US" dirty="0"/>
              <a:t> and </a:t>
            </a:r>
            <a:r>
              <a:rPr lang="zh-CN" altLang="en-US" b="1" dirty="0">
                <a:solidFill>
                  <a:srgbClr val="FF0000"/>
                </a:solidFill>
              </a:rPr>
              <a:t>ordering</a:t>
            </a:r>
            <a:r>
              <a:rPr lang="zh-CN" altLang="en-US" dirty="0"/>
              <a:t> requirements and pick the cheapest plan</a:t>
            </a:r>
          </a:p>
          <a:p>
            <a:r>
              <a:rPr lang="zh-CN" altLang="en-US" dirty="0">
                <a:sym typeface="+mn-ea"/>
              </a:rPr>
              <a:t>Optimization starts by submitting an initial optimization request to the Memo</a:t>
            </a:r>
            <a:r>
              <a:rPr lang="en-US" altLang="zh-CN" dirty="0">
                <a:sym typeface="+mn-ea"/>
              </a:rPr>
              <a:t>'</a:t>
            </a:r>
            <a:r>
              <a:rPr lang="zh-CN" altLang="en-US" dirty="0">
                <a:sym typeface="+mn-ea"/>
              </a:rPr>
              <a:t>s root group</a:t>
            </a:r>
            <a:endParaRPr lang="zh-CN" altLang="en-US" dirty="0"/>
          </a:p>
          <a:p>
            <a:endParaRPr lang="zh-CN" altLang="en-US" dirty="0"/>
          </a:p>
          <a:p>
            <a:endParaRPr lang="zh-CN" altLang="en-US" dirty="0"/>
          </a:p>
          <a:p>
            <a:pPr lvl="0"/>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 Running Example</a:t>
            </a:r>
            <a:endParaRPr lang="en-US" altLang="zh-CN">
              <a:sym typeface="+mn-ea"/>
            </a:endParaRPr>
          </a:p>
        </p:txBody>
      </p:sp>
      <p:pic>
        <p:nvPicPr>
          <p:cNvPr id="4" name="内容占位符 3" descr="4.4"/>
          <p:cNvPicPr>
            <a:picLocks noGrp="1" noChangeAspect="1"/>
          </p:cNvPicPr>
          <p:nvPr>
            <p:ph idx="1"/>
          </p:nvPr>
        </p:nvPicPr>
        <p:blipFill>
          <a:blip r:embed="rId3"/>
          <a:stretch>
            <a:fillRect/>
          </a:stretch>
        </p:blipFill>
        <p:spPr>
          <a:xfrm>
            <a:off x="2896870" y="1604010"/>
            <a:ext cx="6397625" cy="4642485"/>
          </a:xfrm>
          <a:prstGeom prst="rect">
            <a:avLst/>
          </a:prstGeom>
        </p:spPr>
      </p:pic>
      <p:sp>
        <p:nvSpPr>
          <p:cNvPr id="3" name="文本框 2"/>
          <p:cNvSpPr txBox="1"/>
          <p:nvPr/>
        </p:nvSpPr>
        <p:spPr>
          <a:xfrm>
            <a:off x="1847215" y="3627755"/>
            <a:ext cx="2256790" cy="368300"/>
          </a:xfrm>
          <a:prstGeom prst="rect">
            <a:avLst/>
          </a:prstGeom>
          <a:noFill/>
        </p:spPr>
        <p:txBody>
          <a:bodyPr wrap="square" rtlCol="0">
            <a:spAutoFit/>
          </a:bodyPr>
          <a:lstStyle/>
          <a:p>
            <a:r>
              <a:rPr lang="en-US" altLang="zh-CN">
                <a:solidFill>
                  <a:srgbClr val="FF0000"/>
                </a:solidFill>
              </a:rPr>
              <a:t>Singleton,&lt;T1.a&gt;</a:t>
            </a:r>
          </a:p>
        </p:txBody>
      </p:sp>
      <p:sp>
        <p:nvSpPr>
          <p:cNvPr id="5" name="文本框 4"/>
          <p:cNvSpPr txBox="1"/>
          <p:nvPr/>
        </p:nvSpPr>
        <p:spPr>
          <a:xfrm>
            <a:off x="1847215" y="4144010"/>
            <a:ext cx="2256790" cy="368300"/>
          </a:xfrm>
          <a:prstGeom prst="rect">
            <a:avLst/>
          </a:prstGeom>
          <a:noFill/>
        </p:spPr>
        <p:txBody>
          <a:bodyPr wrap="square" rtlCol="0">
            <a:spAutoFit/>
          </a:bodyPr>
          <a:lstStyle/>
          <a:p>
            <a:r>
              <a:rPr lang="en-US" altLang="zh-CN">
                <a:solidFill>
                  <a:srgbClr val="FF0000"/>
                </a:solidFill>
              </a:rPr>
              <a:t>Any,&lt;T1.a&gt;</a:t>
            </a:r>
          </a:p>
        </p:txBody>
      </p:sp>
      <p:sp>
        <p:nvSpPr>
          <p:cNvPr id="6" name="文本框 5"/>
          <p:cNvSpPr txBox="1"/>
          <p:nvPr/>
        </p:nvSpPr>
        <p:spPr>
          <a:xfrm>
            <a:off x="1847215" y="4512310"/>
            <a:ext cx="2256790" cy="368300"/>
          </a:xfrm>
          <a:prstGeom prst="rect">
            <a:avLst/>
          </a:prstGeom>
          <a:noFill/>
        </p:spPr>
        <p:txBody>
          <a:bodyPr wrap="square" rtlCol="0">
            <a:spAutoFit/>
          </a:bodyPr>
          <a:lstStyle/>
          <a:p>
            <a:r>
              <a:rPr lang="en-US" altLang="zh-CN">
                <a:solidFill>
                  <a:srgbClr val="FF0000"/>
                </a:solidFill>
              </a:rPr>
              <a:t>Any,Any</a:t>
            </a:r>
          </a:p>
        </p:txBody>
      </p:sp>
      <p:sp>
        <p:nvSpPr>
          <p:cNvPr id="7" name="文本框 6"/>
          <p:cNvSpPr txBox="1"/>
          <p:nvPr/>
        </p:nvSpPr>
        <p:spPr>
          <a:xfrm>
            <a:off x="5876290" y="4144010"/>
            <a:ext cx="2256790" cy="368300"/>
          </a:xfrm>
          <a:prstGeom prst="rect">
            <a:avLst/>
          </a:prstGeom>
          <a:noFill/>
        </p:spPr>
        <p:txBody>
          <a:bodyPr wrap="square" rtlCol="0">
            <a:spAutoFit/>
          </a:bodyPr>
          <a:lstStyle/>
          <a:p>
            <a:r>
              <a:rPr lang="en-US" altLang="zh-CN">
                <a:solidFill>
                  <a:srgbClr val="FF0000"/>
                </a:solidFill>
              </a:rPr>
              <a:t>Singleton,Any</a:t>
            </a:r>
          </a:p>
        </p:txBody>
      </p:sp>
      <p:sp>
        <p:nvSpPr>
          <p:cNvPr id="8" name="文本框 7"/>
          <p:cNvSpPr txBox="1"/>
          <p:nvPr/>
        </p:nvSpPr>
        <p:spPr>
          <a:xfrm>
            <a:off x="5876290" y="3627755"/>
            <a:ext cx="2256790" cy="368300"/>
          </a:xfrm>
          <a:prstGeom prst="rect">
            <a:avLst/>
          </a:prstGeom>
          <a:noFill/>
          <a:ln>
            <a:noFill/>
          </a:ln>
        </p:spPr>
        <p:txBody>
          <a:bodyPr wrap="square" rtlCol="0">
            <a:spAutoFit/>
          </a:bodyPr>
          <a:lstStyle/>
          <a:p>
            <a:r>
              <a:rPr lang="en-US" altLang="zh-CN">
                <a:ln>
                  <a:noFill/>
                </a:ln>
                <a:solidFill>
                  <a:srgbClr val="FF0000"/>
                </a:solidFill>
              </a:rPr>
              <a:t>Singleton,&lt;T1.a&gt;</a:t>
            </a:r>
          </a:p>
        </p:txBody>
      </p:sp>
      <p:cxnSp>
        <p:nvCxnSpPr>
          <p:cNvPr id="9" name="直接箭头连接符 8"/>
          <p:cNvCxnSpPr/>
          <p:nvPr/>
        </p:nvCxnSpPr>
        <p:spPr>
          <a:xfrm>
            <a:off x="2369185" y="3895090"/>
            <a:ext cx="0" cy="1543050"/>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876290" y="4512310"/>
            <a:ext cx="2256790" cy="368300"/>
          </a:xfrm>
          <a:prstGeom prst="rect">
            <a:avLst/>
          </a:prstGeom>
          <a:noFill/>
        </p:spPr>
        <p:txBody>
          <a:bodyPr wrap="square" rtlCol="0">
            <a:spAutoFit/>
          </a:bodyPr>
          <a:lstStyle/>
          <a:p>
            <a:r>
              <a:rPr lang="en-US" altLang="zh-CN">
                <a:solidFill>
                  <a:srgbClr val="FF0000"/>
                </a:solidFill>
              </a:rPr>
              <a:t>Any,Any</a:t>
            </a:r>
          </a:p>
        </p:txBody>
      </p:sp>
      <p:sp>
        <p:nvSpPr>
          <p:cNvPr id="11" name="文本框 10"/>
          <p:cNvSpPr txBox="1"/>
          <p:nvPr/>
        </p:nvSpPr>
        <p:spPr>
          <a:xfrm>
            <a:off x="1847215" y="4947920"/>
            <a:ext cx="2256790" cy="368300"/>
          </a:xfrm>
          <a:prstGeom prst="rect">
            <a:avLst/>
          </a:prstGeom>
          <a:noFill/>
        </p:spPr>
        <p:txBody>
          <a:bodyPr wrap="square" rtlCol="0">
            <a:spAutoFit/>
          </a:bodyPr>
          <a:lstStyle/>
          <a:p>
            <a:r>
              <a:rPr lang="en-US" altLang="zh-CN">
                <a:solidFill>
                  <a:srgbClr val="FF0000"/>
                </a:solidFill>
              </a:rPr>
              <a:t>Hashed(T1.a),Any</a:t>
            </a:r>
          </a:p>
        </p:txBody>
      </p:sp>
      <p:sp>
        <p:nvSpPr>
          <p:cNvPr id="12" name="文本框 11"/>
          <p:cNvSpPr txBox="1"/>
          <p:nvPr/>
        </p:nvSpPr>
        <p:spPr>
          <a:xfrm>
            <a:off x="5876290" y="4947920"/>
            <a:ext cx="2256790" cy="368300"/>
          </a:xfrm>
          <a:prstGeom prst="rect">
            <a:avLst/>
          </a:prstGeom>
          <a:noFill/>
        </p:spPr>
        <p:txBody>
          <a:bodyPr wrap="square" rtlCol="0">
            <a:spAutoFit/>
          </a:bodyPr>
          <a:lstStyle/>
          <a:p>
            <a:r>
              <a:rPr lang="en-US" altLang="zh-CN">
                <a:solidFill>
                  <a:srgbClr val="FF0000"/>
                </a:solidFill>
              </a:rPr>
              <a:t>Hashed(T1.a),Any</a:t>
            </a:r>
          </a:p>
        </p:txBody>
      </p:sp>
      <p:sp>
        <p:nvSpPr>
          <p:cNvPr id="13" name="文本框 12"/>
          <p:cNvSpPr txBox="1"/>
          <p:nvPr/>
        </p:nvSpPr>
        <p:spPr>
          <a:xfrm>
            <a:off x="4220845" y="4880610"/>
            <a:ext cx="2256790" cy="368300"/>
          </a:xfrm>
          <a:prstGeom prst="rect">
            <a:avLst/>
          </a:prstGeom>
          <a:noFill/>
        </p:spPr>
        <p:txBody>
          <a:bodyPr wrap="square" rtlCol="0">
            <a:spAutoFit/>
          </a:bodyPr>
          <a:lstStyle/>
          <a:p>
            <a:r>
              <a:rPr lang="en-US" altLang="zh-CN">
                <a:solidFill>
                  <a:srgbClr val="FF0000"/>
                </a:solidFill>
              </a:rPr>
              <a:t>Hashed(T2.b),Any</a:t>
            </a:r>
          </a:p>
        </p:txBody>
      </p:sp>
      <p:sp>
        <p:nvSpPr>
          <p:cNvPr id="14" name="文本框 13"/>
          <p:cNvSpPr txBox="1"/>
          <p:nvPr/>
        </p:nvSpPr>
        <p:spPr>
          <a:xfrm>
            <a:off x="4220845" y="5316220"/>
            <a:ext cx="2256790" cy="368300"/>
          </a:xfrm>
          <a:prstGeom prst="rect">
            <a:avLst/>
          </a:prstGeom>
          <a:noFill/>
        </p:spPr>
        <p:txBody>
          <a:bodyPr wrap="square" rtlCol="0">
            <a:spAutoFit/>
          </a:bodyPr>
          <a:lstStyle/>
          <a:p>
            <a:r>
              <a:rPr lang="en-US" altLang="zh-CN">
                <a:solidFill>
                  <a:srgbClr val="FF0000"/>
                </a:solidFill>
              </a:rPr>
              <a:t>Any,Any</a:t>
            </a:r>
          </a:p>
        </p:txBody>
      </p:sp>
      <p:sp>
        <p:nvSpPr>
          <p:cNvPr id="15" name="文本框 14"/>
          <p:cNvSpPr txBox="1"/>
          <p:nvPr/>
        </p:nvSpPr>
        <p:spPr>
          <a:xfrm>
            <a:off x="9016365" y="4947920"/>
            <a:ext cx="2256790" cy="368300"/>
          </a:xfrm>
          <a:prstGeom prst="rect">
            <a:avLst/>
          </a:prstGeom>
          <a:noFill/>
        </p:spPr>
        <p:txBody>
          <a:bodyPr wrap="square" rtlCol="0">
            <a:spAutoFit/>
          </a:bodyPr>
          <a:lstStyle/>
          <a:p>
            <a:r>
              <a:rPr lang="en-US" altLang="zh-CN">
                <a:solidFill>
                  <a:srgbClr val="FF0000"/>
                </a:solidFill>
              </a:rPr>
              <a:t>Hashed(T2.b),Any</a:t>
            </a:r>
          </a:p>
        </p:txBody>
      </p:sp>
      <p:sp>
        <p:nvSpPr>
          <p:cNvPr id="16" name="文本框 15"/>
          <p:cNvSpPr txBox="1"/>
          <p:nvPr/>
        </p:nvSpPr>
        <p:spPr>
          <a:xfrm>
            <a:off x="9016365" y="5438140"/>
            <a:ext cx="2256790" cy="368300"/>
          </a:xfrm>
          <a:prstGeom prst="rect">
            <a:avLst/>
          </a:prstGeom>
          <a:noFill/>
        </p:spPr>
        <p:txBody>
          <a:bodyPr wrap="square" rtlCol="0">
            <a:spAutoFit/>
          </a:bodyPr>
          <a:lstStyle/>
          <a:p>
            <a:r>
              <a:rPr lang="en-US" altLang="zh-CN">
                <a:solidFill>
                  <a:srgbClr val="FF0000"/>
                </a:solidFill>
              </a:rPr>
              <a:t>Any,Any</a:t>
            </a:r>
          </a:p>
        </p:txBody>
      </p:sp>
      <p:sp>
        <p:nvSpPr>
          <p:cNvPr id="17" name="文本框 16"/>
          <p:cNvSpPr txBox="1"/>
          <p:nvPr/>
        </p:nvSpPr>
        <p:spPr>
          <a:xfrm>
            <a:off x="9821545" y="2791460"/>
            <a:ext cx="1790065" cy="1599565"/>
          </a:xfrm>
          <a:prstGeom prst="rect">
            <a:avLst/>
          </a:prstGeom>
          <a:noFill/>
        </p:spPr>
        <p:txBody>
          <a:bodyPr wrap="square" rtlCol="0">
            <a:spAutoFit/>
          </a:bodyPr>
          <a:lstStyle/>
          <a:p>
            <a:r>
              <a:rPr lang="en-US" altLang="zh-CN" sz="1400">
                <a:solidFill>
                  <a:srgbClr val="FF0000"/>
                </a:solidFill>
                <a:latin typeface="华文新魏" panose="02010800040101010101" charset="-122"/>
                <a:ea typeface="华文新魏" panose="02010800040101010101" charset="-122"/>
              </a:rPr>
              <a:t>Optimization</a:t>
            </a:r>
            <a:r>
              <a:rPr lang="zh-CN" altLang="en-US" sz="1400">
                <a:solidFill>
                  <a:srgbClr val="FF0000"/>
                </a:solidFill>
                <a:latin typeface="华文新魏" panose="02010800040101010101" charset="-122"/>
                <a:ea typeface="华文新魏" panose="02010800040101010101" charset="-122"/>
              </a:rPr>
              <a:t>阶段完成属性强制和</a:t>
            </a:r>
            <a:r>
              <a:rPr lang="en-US" altLang="zh-CN" sz="1400">
                <a:solidFill>
                  <a:srgbClr val="FF0000"/>
                </a:solidFill>
                <a:latin typeface="华文新魏" panose="02010800040101010101" charset="-122"/>
                <a:ea typeface="华文新魏" panose="02010800040101010101" charset="-122"/>
              </a:rPr>
              <a:t>cost</a:t>
            </a:r>
            <a:r>
              <a:rPr lang="zh-CN" altLang="en-US" sz="1400">
                <a:solidFill>
                  <a:srgbClr val="FF0000"/>
                </a:solidFill>
                <a:latin typeface="华文新魏" panose="02010800040101010101" charset="-122"/>
                <a:ea typeface="华文新魏" panose="02010800040101010101" charset="-122"/>
              </a:rPr>
              <a:t>计算，自顶向下从</a:t>
            </a:r>
            <a:r>
              <a:rPr lang="en-US" altLang="zh-CN" sz="1400">
                <a:solidFill>
                  <a:srgbClr val="FF0000"/>
                </a:solidFill>
                <a:latin typeface="华文新魏" panose="02010800040101010101" charset="-122"/>
                <a:ea typeface="华文新魏" panose="02010800040101010101" charset="-122"/>
              </a:rPr>
              <a:t>root group </a:t>
            </a:r>
            <a:r>
              <a:rPr lang="zh-CN" altLang="en-US" sz="1400">
                <a:solidFill>
                  <a:srgbClr val="FF0000"/>
                </a:solidFill>
                <a:latin typeface="华文新魏" panose="02010800040101010101" charset="-122"/>
                <a:ea typeface="华文新魏" panose="02010800040101010101" charset="-122"/>
              </a:rPr>
              <a:t>开始应用属性。然后挑选满足</a:t>
            </a:r>
            <a:r>
              <a:rPr lang="en-US" altLang="zh-CN" sz="1400">
                <a:solidFill>
                  <a:srgbClr val="FF0000"/>
                </a:solidFill>
                <a:latin typeface="华文新魏" panose="02010800040101010101" charset="-122"/>
                <a:ea typeface="华文新魏" panose="02010800040101010101" charset="-122"/>
              </a:rPr>
              <a:t>opt.request</a:t>
            </a:r>
            <a:r>
              <a:rPr lang="zh-CN" altLang="en-US" sz="1400">
                <a:solidFill>
                  <a:srgbClr val="FF0000"/>
                </a:solidFill>
                <a:latin typeface="华文新魏" panose="02010800040101010101" charset="-122"/>
                <a:ea typeface="华文新魏" panose="02010800040101010101" charset="-122"/>
              </a:rPr>
              <a:t>的代价最小的物理组表达式</a:t>
            </a:r>
          </a:p>
        </p:txBody>
      </p:sp>
      <p:cxnSp>
        <p:nvCxnSpPr>
          <p:cNvPr id="19" name="直接箭头连接符 18"/>
          <p:cNvCxnSpPr/>
          <p:nvPr/>
        </p:nvCxnSpPr>
        <p:spPr>
          <a:xfrm flipH="1">
            <a:off x="3595370" y="2945130"/>
            <a:ext cx="6226175" cy="819785"/>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7616825" y="2938145"/>
            <a:ext cx="2187575" cy="838200"/>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75640" y="3764915"/>
            <a:ext cx="1243965" cy="521970"/>
          </a:xfrm>
          <a:prstGeom prst="rect">
            <a:avLst/>
          </a:prstGeom>
          <a:noFill/>
        </p:spPr>
        <p:txBody>
          <a:bodyPr wrap="square" rtlCol="0">
            <a:spAutoFit/>
          </a:bodyPr>
          <a:lstStyle/>
          <a:p>
            <a:r>
              <a:rPr lang="zh-CN" altLang="en-US" sz="1400">
                <a:solidFill>
                  <a:srgbClr val="FF0000"/>
                </a:solidFill>
                <a:latin typeface="华文新魏" panose="02010800040101010101" charset="-122"/>
                <a:ea typeface="华文新魏" panose="02010800040101010101" charset="-122"/>
              </a:rPr>
              <a:t>依次生成</a:t>
            </a:r>
            <a:r>
              <a:rPr lang="en-US" altLang="zh-CN" sz="1400">
                <a:solidFill>
                  <a:srgbClr val="FF0000"/>
                </a:solidFill>
                <a:latin typeface="华文新魏" panose="02010800040101010101" charset="-122"/>
                <a:ea typeface="华文新魏" panose="02010800040101010101" charset="-122"/>
              </a:rPr>
              <a:t>opt.request</a:t>
            </a:r>
          </a:p>
        </p:txBody>
      </p:sp>
      <p:sp>
        <p:nvSpPr>
          <p:cNvPr id="23" name="文本框 22"/>
          <p:cNvSpPr txBox="1"/>
          <p:nvPr/>
        </p:nvSpPr>
        <p:spPr>
          <a:xfrm>
            <a:off x="9592310" y="1195070"/>
            <a:ext cx="1816735" cy="953135"/>
          </a:xfrm>
          <a:prstGeom prst="rect">
            <a:avLst/>
          </a:prstGeom>
          <a:noFill/>
        </p:spPr>
        <p:txBody>
          <a:bodyPr wrap="square" rtlCol="0">
            <a:spAutoFit/>
          </a:bodyPr>
          <a:lstStyle/>
          <a:p>
            <a:r>
              <a:rPr lang="zh-CN" altLang="en-US" sz="1400">
                <a:solidFill>
                  <a:srgbClr val="FF0000"/>
                </a:solidFill>
                <a:latin typeface="华文新魏" panose="02010800040101010101" charset="-122"/>
                <a:ea typeface="华文新魏" panose="02010800040101010101" charset="-122"/>
              </a:rPr>
              <a:t>对一个</a:t>
            </a:r>
            <a:r>
              <a:rPr lang="en-US" altLang="zh-CN" sz="1400">
                <a:solidFill>
                  <a:srgbClr val="FF0000"/>
                </a:solidFill>
                <a:latin typeface="华文新魏" panose="02010800040101010101" charset="-122"/>
                <a:ea typeface="华文新魏" panose="02010800040101010101" charset="-122"/>
              </a:rPr>
              <a:t>group</a:t>
            </a:r>
            <a:r>
              <a:rPr lang="zh-CN" altLang="en-US" sz="1400">
                <a:solidFill>
                  <a:srgbClr val="FF0000"/>
                </a:solidFill>
                <a:latin typeface="华文新魏" panose="02010800040101010101" charset="-122"/>
                <a:ea typeface="华文新魏" panose="02010800040101010101" charset="-122"/>
              </a:rPr>
              <a:t>进行</a:t>
            </a:r>
            <a:r>
              <a:rPr lang="en-US" altLang="zh-CN" sz="1400">
                <a:solidFill>
                  <a:srgbClr val="FF0000"/>
                </a:solidFill>
                <a:latin typeface="华文新魏" panose="02010800040101010101" charset="-122"/>
                <a:ea typeface="华文新魏" panose="02010800040101010101" charset="-122"/>
              </a:rPr>
              <a:t>opt</a:t>
            </a:r>
            <a:r>
              <a:rPr lang="zh-CN" altLang="en-US" sz="1400">
                <a:solidFill>
                  <a:srgbClr val="FF0000"/>
                </a:solidFill>
                <a:latin typeface="华文新魏" panose="02010800040101010101" charset="-122"/>
                <a:ea typeface="华文新魏" panose="02010800040101010101" charset="-122"/>
              </a:rPr>
              <a:t>前需要</a:t>
            </a:r>
            <a:r>
              <a:rPr lang="en-US" altLang="zh-CN" sz="1400">
                <a:solidFill>
                  <a:srgbClr val="FF0000"/>
                </a:solidFill>
                <a:latin typeface="华文新魏" panose="02010800040101010101" charset="-122"/>
                <a:ea typeface="华文新魏" panose="02010800040101010101" charset="-122"/>
              </a:rPr>
              <a:t>exp</a:t>
            </a:r>
            <a:r>
              <a:rPr lang="zh-CN" altLang="en-US" sz="1400">
                <a:solidFill>
                  <a:srgbClr val="FF0000"/>
                </a:solidFill>
                <a:latin typeface="华文新魏" panose="02010800040101010101" charset="-122"/>
                <a:ea typeface="华文新魏" panose="02010800040101010101" charset="-122"/>
              </a:rPr>
              <a:t>和</a:t>
            </a:r>
            <a:r>
              <a:rPr lang="en-US" altLang="zh-CN" sz="1400">
                <a:solidFill>
                  <a:srgbClr val="FF0000"/>
                </a:solidFill>
                <a:latin typeface="华文新魏" panose="02010800040101010101" charset="-122"/>
                <a:ea typeface="华文新魏" panose="02010800040101010101" charset="-122"/>
              </a:rPr>
              <a:t>imp</a:t>
            </a:r>
            <a:r>
              <a:rPr lang="zh-CN" altLang="en-US" sz="1400">
                <a:solidFill>
                  <a:srgbClr val="FF0000"/>
                </a:solidFill>
                <a:latin typeface="华文新魏" panose="02010800040101010101" charset="-122"/>
                <a:ea typeface="华文新魏" panose="02010800040101010101" charset="-122"/>
              </a:rPr>
              <a:t>这个组，以及完成孩子</a:t>
            </a:r>
            <a:r>
              <a:rPr lang="en-US" altLang="zh-CN" sz="1400">
                <a:solidFill>
                  <a:srgbClr val="FF0000"/>
                </a:solidFill>
                <a:latin typeface="华文新魏" panose="02010800040101010101" charset="-122"/>
                <a:ea typeface="华文新魏" panose="02010800040101010101" charset="-122"/>
              </a:rPr>
              <a:t>group</a:t>
            </a:r>
            <a:r>
              <a:rPr lang="zh-CN" altLang="en-US" sz="1400">
                <a:solidFill>
                  <a:srgbClr val="FF0000"/>
                </a:solidFill>
                <a:latin typeface="华文新魏" panose="02010800040101010101" charset="-122"/>
                <a:ea typeface="华文新魏" panose="02010800040101010101" charset="-122"/>
              </a:rPr>
              <a:t>的</a:t>
            </a:r>
            <a:r>
              <a:rPr lang="en-US" altLang="zh-CN" sz="1400">
                <a:solidFill>
                  <a:srgbClr val="FF0000"/>
                </a:solidFill>
                <a:latin typeface="华文新魏" panose="02010800040101010101" charset="-122"/>
                <a:ea typeface="华文新魏" panose="02010800040101010101" charset="-122"/>
              </a:rPr>
              <a:t>opt</a:t>
            </a:r>
          </a:p>
        </p:txBody>
      </p:sp>
      <p:sp>
        <p:nvSpPr>
          <p:cNvPr id="24" name="圆角矩形 23"/>
          <p:cNvSpPr/>
          <p:nvPr/>
        </p:nvSpPr>
        <p:spPr>
          <a:xfrm>
            <a:off x="1240155" y="2019300"/>
            <a:ext cx="1374775" cy="3619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rgbClr val="FF0000"/>
                </a:solidFill>
              </a:rPr>
              <a:t>Group 0</a:t>
            </a:r>
          </a:p>
        </p:txBody>
      </p:sp>
      <p:sp>
        <p:nvSpPr>
          <p:cNvPr id="25" name="圆角矩形 24"/>
          <p:cNvSpPr/>
          <p:nvPr/>
        </p:nvSpPr>
        <p:spPr>
          <a:xfrm>
            <a:off x="62230" y="2945130"/>
            <a:ext cx="1374775" cy="3619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rgbClr val="FF0000"/>
                </a:solidFill>
              </a:rPr>
              <a:t>Group 1</a:t>
            </a:r>
          </a:p>
        </p:txBody>
      </p:sp>
      <p:sp>
        <p:nvSpPr>
          <p:cNvPr id="26" name="圆角矩形 25"/>
          <p:cNvSpPr/>
          <p:nvPr/>
        </p:nvSpPr>
        <p:spPr>
          <a:xfrm>
            <a:off x="1681480" y="2945130"/>
            <a:ext cx="1374775" cy="3619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rgbClr val="FF0000"/>
                </a:solidFill>
              </a:rPr>
              <a:t>Group 2</a:t>
            </a:r>
          </a:p>
        </p:txBody>
      </p:sp>
      <p:sp>
        <p:nvSpPr>
          <p:cNvPr id="27" name="文本框 26"/>
          <p:cNvSpPr txBox="1"/>
          <p:nvPr/>
        </p:nvSpPr>
        <p:spPr>
          <a:xfrm>
            <a:off x="441325" y="1604010"/>
            <a:ext cx="1795145" cy="368300"/>
          </a:xfrm>
          <a:prstGeom prst="rect">
            <a:avLst/>
          </a:prstGeom>
          <a:noFill/>
          <a:ln>
            <a:solidFill>
              <a:srgbClr val="B70031"/>
            </a:solidFill>
          </a:ln>
        </p:spPr>
        <p:txBody>
          <a:bodyPr wrap="square" rtlCol="0">
            <a:spAutoFit/>
          </a:bodyPr>
          <a:lstStyle/>
          <a:p>
            <a:r>
              <a:rPr lang="en-US" altLang="zh-CN">
                <a:solidFill>
                  <a:srgbClr val="FF0000"/>
                </a:solidFill>
              </a:rPr>
              <a:t>Singleton,&lt;T1.a&gt;</a:t>
            </a:r>
          </a:p>
        </p:txBody>
      </p:sp>
      <p:cxnSp>
        <p:nvCxnSpPr>
          <p:cNvPr id="28" name="直接箭头连接符 27"/>
          <p:cNvCxnSpPr>
            <a:stCxn id="24" idx="2"/>
            <a:endCxn id="25" idx="0"/>
          </p:cNvCxnSpPr>
          <p:nvPr/>
        </p:nvCxnSpPr>
        <p:spPr>
          <a:xfrm flipH="1">
            <a:off x="749935" y="2381250"/>
            <a:ext cx="1177925" cy="563880"/>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6" idx="0"/>
          </p:cNvCxnSpPr>
          <p:nvPr/>
        </p:nvCxnSpPr>
        <p:spPr>
          <a:xfrm>
            <a:off x="1904365" y="2389505"/>
            <a:ext cx="464820" cy="555625"/>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2230" y="4591685"/>
            <a:ext cx="1484630" cy="1383665"/>
          </a:xfrm>
          <a:prstGeom prst="rect">
            <a:avLst/>
          </a:prstGeom>
          <a:noFill/>
        </p:spPr>
        <p:txBody>
          <a:bodyPr wrap="square" rtlCol="0">
            <a:spAutoFit/>
          </a:bodyPr>
          <a:lstStyle/>
          <a:p>
            <a:r>
              <a:rPr lang="en-US" altLang="zh-CN" sz="1400">
                <a:solidFill>
                  <a:srgbClr val="FF0000"/>
                </a:solidFill>
                <a:latin typeface="华文新魏" panose="02010800040101010101" charset="-122"/>
                <a:ea typeface="华文新魏" panose="02010800040101010101" charset="-122"/>
              </a:rPr>
              <a:t>G0</a:t>
            </a:r>
            <a:r>
              <a:rPr lang="zh-CN" altLang="en-US" sz="1400">
                <a:solidFill>
                  <a:srgbClr val="FF0000"/>
                </a:solidFill>
                <a:latin typeface="华文新魏" panose="02010800040101010101" charset="-122"/>
                <a:ea typeface="华文新魏" panose="02010800040101010101" charset="-122"/>
              </a:rPr>
              <a:t>中物理组表达式的生成的对</a:t>
            </a:r>
            <a:r>
              <a:rPr lang="en-US" altLang="zh-CN" sz="1400">
                <a:solidFill>
                  <a:srgbClr val="FF0000"/>
                </a:solidFill>
                <a:latin typeface="华文新魏" panose="02010800040101010101" charset="-122"/>
                <a:ea typeface="华文新魏" panose="02010800040101010101" charset="-122"/>
              </a:rPr>
              <a:t>G1</a:t>
            </a:r>
            <a:r>
              <a:rPr lang="zh-CN" altLang="en-US" sz="1400">
                <a:solidFill>
                  <a:srgbClr val="FF0000"/>
                </a:solidFill>
                <a:latin typeface="华文新魏" panose="02010800040101010101" charset="-122"/>
                <a:ea typeface="华文新魏" panose="02010800040101010101" charset="-122"/>
              </a:rPr>
              <a:t>的</a:t>
            </a:r>
            <a:r>
              <a:rPr lang="en-US" altLang="zh-CN" sz="1400">
                <a:solidFill>
                  <a:srgbClr val="FF0000"/>
                </a:solidFill>
                <a:latin typeface="华文新魏" panose="02010800040101010101" charset="-122"/>
                <a:ea typeface="华文新魏" panose="02010800040101010101" charset="-122"/>
              </a:rPr>
              <a:t>opt.request,</a:t>
            </a:r>
            <a:r>
              <a:rPr lang="zh-CN" altLang="en-US" sz="1400">
                <a:solidFill>
                  <a:srgbClr val="FF0000"/>
                </a:solidFill>
                <a:latin typeface="华文新魏" panose="02010800040101010101" charset="-122"/>
                <a:ea typeface="华文新魏" panose="02010800040101010101" charset="-122"/>
              </a:rPr>
              <a:t>每个物理组表达式对孩子</a:t>
            </a:r>
            <a:r>
              <a:rPr lang="en-US" altLang="zh-CN" sz="1400">
                <a:solidFill>
                  <a:srgbClr val="FF0000"/>
                </a:solidFill>
                <a:latin typeface="华文新魏" panose="02010800040101010101" charset="-122"/>
                <a:ea typeface="华文新魏" panose="02010800040101010101" charset="-122"/>
              </a:rPr>
              <a:t>Grup</a:t>
            </a:r>
            <a:r>
              <a:rPr lang="zh-CN" altLang="en-US" sz="1400">
                <a:solidFill>
                  <a:srgbClr val="FF0000"/>
                </a:solidFill>
                <a:latin typeface="华文新魏" panose="02010800040101010101" charset="-122"/>
                <a:ea typeface="华文新魏" panose="02010800040101010101" charset="-122"/>
              </a:rPr>
              <a:t>的</a:t>
            </a:r>
            <a:r>
              <a:rPr lang="en-US" altLang="zh-CN" sz="1400">
                <a:solidFill>
                  <a:srgbClr val="FF0000"/>
                </a:solidFill>
                <a:latin typeface="华文新魏" panose="02010800040101010101" charset="-122"/>
                <a:ea typeface="华文新魏" panose="02010800040101010101" charset="-122"/>
              </a:rPr>
              <a:t>req</a:t>
            </a:r>
            <a:r>
              <a:rPr lang="zh-CN" altLang="en-US" sz="1400">
                <a:solidFill>
                  <a:srgbClr val="FF0000"/>
                </a:solidFill>
                <a:latin typeface="华文新魏" panose="02010800040101010101" charset="-122"/>
                <a:ea typeface="华文新魏" panose="02010800040101010101" charset="-122"/>
              </a:rPr>
              <a:t>可能不同</a:t>
            </a:r>
          </a:p>
        </p:txBody>
      </p:sp>
      <p:sp>
        <p:nvSpPr>
          <p:cNvPr id="31" name="文本框 30"/>
          <p:cNvSpPr txBox="1"/>
          <p:nvPr/>
        </p:nvSpPr>
        <p:spPr>
          <a:xfrm>
            <a:off x="464185" y="2451735"/>
            <a:ext cx="1463040" cy="368300"/>
          </a:xfrm>
          <a:prstGeom prst="rect">
            <a:avLst/>
          </a:prstGeom>
          <a:noFill/>
          <a:ln>
            <a:solidFill>
              <a:srgbClr val="C00000"/>
            </a:solidFill>
          </a:ln>
        </p:spPr>
        <p:txBody>
          <a:bodyPr wrap="square" rtlCol="0">
            <a:spAutoFit/>
          </a:bodyPr>
          <a:lstStyle/>
          <a:p>
            <a:r>
              <a:rPr lang="en-US" altLang="zh-CN">
                <a:solidFill>
                  <a:srgbClr val="FF0000"/>
                </a:solidFill>
              </a:rPr>
              <a:t>opt.</a:t>
            </a:r>
            <a:r>
              <a:rPr lang="en-US" altLang="zh-CN">
                <a:ln>
                  <a:noFill/>
                </a:ln>
                <a:solidFill>
                  <a:srgbClr val="FF0000"/>
                </a:solidFill>
              </a:rPr>
              <a:t>request</a:t>
            </a:r>
          </a:p>
        </p:txBody>
      </p:sp>
      <p:cxnSp>
        <p:nvCxnSpPr>
          <p:cNvPr id="32" name="直接箭头连接符 31"/>
          <p:cNvCxnSpPr>
            <a:stCxn id="31" idx="2"/>
          </p:cNvCxnSpPr>
          <p:nvPr/>
        </p:nvCxnSpPr>
        <p:spPr>
          <a:xfrm flipH="1">
            <a:off x="252730" y="2820035"/>
            <a:ext cx="942975" cy="1827530"/>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 Running Example</a:t>
            </a:r>
          </a:p>
        </p:txBody>
      </p:sp>
      <p:pic>
        <p:nvPicPr>
          <p:cNvPr id="4" name="内容占位符 3" descr="4.3"/>
          <p:cNvPicPr>
            <a:picLocks noGrp="1" noChangeAspect="1"/>
          </p:cNvPicPr>
          <p:nvPr>
            <p:ph idx="1"/>
          </p:nvPr>
        </p:nvPicPr>
        <p:blipFill>
          <a:blip r:embed="rId3"/>
          <a:stretch>
            <a:fillRect/>
          </a:stretch>
        </p:blipFill>
        <p:spPr>
          <a:xfrm>
            <a:off x="683895" y="1691005"/>
            <a:ext cx="10824210" cy="4491355"/>
          </a:xfrm>
          <a:prstGeom prst="rect">
            <a:avLst/>
          </a:prstGeom>
        </p:spPr>
      </p:pic>
      <p:sp>
        <p:nvSpPr>
          <p:cNvPr id="3" name="文本框 2"/>
          <p:cNvSpPr txBox="1"/>
          <p:nvPr/>
        </p:nvSpPr>
        <p:spPr>
          <a:xfrm>
            <a:off x="176530" y="1548765"/>
            <a:ext cx="1923415" cy="306705"/>
          </a:xfrm>
          <a:prstGeom prst="rect">
            <a:avLst/>
          </a:prstGeom>
          <a:noFill/>
        </p:spPr>
        <p:txBody>
          <a:bodyPr wrap="square" rtlCol="0">
            <a:spAutoFit/>
          </a:bodyPr>
          <a:lstStyle/>
          <a:p>
            <a:r>
              <a:rPr lang="zh-CN" altLang="en-US" sz="1400">
                <a:solidFill>
                  <a:srgbClr val="FF0000"/>
                </a:solidFill>
                <a:latin typeface="华文新魏" panose="02010800040101010101" charset="-122"/>
                <a:ea typeface="华文新魏" panose="02010800040101010101" charset="-122"/>
              </a:rPr>
              <a:t>数据分布，排序属性</a:t>
            </a:r>
          </a:p>
        </p:txBody>
      </p:sp>
      <p:cxnSp>
        <p:nvCxnSpPr>
          <p:cNvPr id="5" name="直接箭头连接符 4"/>
          <p:cNvCxnSpPr/>
          <p:nvPr/>
        </p:nvCxnSpPr>
        <p:spPr>
          <a:xfrm>
            <a:off x="755650" y="1856105"/>
            <a:ext cx="590550" cy="432435"/>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867525" y="1362710"/>
            <a:ext cx="2178050" cy="368300"/>
          </a:xfrm>
          <a:prstGeom prst="rect">
            <a:avLst/>
          </a:prstGeom>
          <a:noFill/>
        </p:spPr>
        <p:txBody>
          <a:bodyPr wrap="square" rtlCol="0">
            <a:spAutoFit/>
          </a:bodyPr>
          <a:lstStyle/>
          <a:p>
            <a:endParaRPr lang="zh-CN" altLang="en-US"/>
          </a:p>
        </p:txBody>
      </p:sp>
      <p:sp>
        <p:nvSpPr>
          <p:cNvPr id="9" name="文本框 8"/>
          <p:cNvSpPr txBox="1"/>
          <p:nvPr/>
        </p:nvSpPr>
        <p:spPr>
          <a:xfrm>
            <a:off x="5521325" y="808990"/>
            <a:ext cx="3924300" cy="922020"/>
          </a:xfrm>
          <a:prstGeom prst="rect">
            <a:avLst/>
          </a:prstGeom>
          <a:noFill/>
        </p:spPr>
        <p:txBody>
          <a:bodyPr wrap="square" rtlCol="0" anchor="t">
            <a:spAutoFit/>
          </a:bodyPr>
          <a:lstStyle/>
          <a:p>
            <a:r>
              <a:rPr lang="zh-CN" altLang="en-US">
                <a:solidFill>
                  <a:srgbClr val="FF0000"/>
                </a:solidFill>
                <a:latin typeface="华文新魏" panose="02010800040101010101" charset="-122"/>
                <a:ea typeface="华文新魏" panose="02010800040101010101" charset="-122"/>
              </a:rPr>
              <a:t>每个物理组表达式都维护一个本地哈希表，将传入的优化请求映射到相应的子优化请求</a:t>
            </a:r>
          </a:p>
        </p:txBody>
      </p:sp>
      <p:cxnSp>
        <p:nvCxnSpPr>
          <p:cNvPr id="10" name="直接箭头连接符 9"/>
          <p:cNvCxnSpPr/>
          <p:nvPr/>
        </p:nvCxnSpPr>
        <p:spPr>
          <a:xfrm flipH="1">
            <a:off x="7284085" y="1731010"/>
            <a:ext cx="599440" cy="839470"/>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1445" y="2557145"/>
            <a:ext cx="670560" cy="1814830"/>
          </a:xfrm>
          <a:prstGeom prst="rect">
            <a:avLst/>
          </a:prstGeom>
          <a:noFill/>
        </p:spPr>
        <p:txBody>
          <a:bodyPr wrap="square" rtlCol="0">
            <a:spAutoFit/>
          </a:bodyPr>
          <a:lstStyle/>
          <a:p>
            <a:r>
              <a:rPr lang="zh-CN" altLang="en-US" sz="1400">
                <a:solidFill>
                  <a:srgbClr val="FF0000"/>
                </a:solidFill>
                <a:latin typeface="华文新魏" panose="02010800040101010101" charset="-122"/>
                <a:ea typeface="华文新魏" panose="02010800040101010101" charset="-122"/>
              </a:rPr>
              <a:t>组哈希表，缓存</a:t>
            </a:r>
            <a:r>
              <a:rPr lang="en-US" altLang="zh-CN" sz="1400">
                <a:solidFill>
                  <a:srgbClr val="FF0000"/>
                </a:solidFill>
                <a:latin typeface="华文新魏" panose="02010800040101010101" charset="-122"/>
                <a:ea typeface="华文新魏" panose="02010800040101010101" charset="-122"/>
              </a:rPr>
              <a:t>opt.request</a:t>
            </a:r>
            <a:r>
              <a:rPr lang="zh-CN" altLang="en-US" sz="1400">
                <a:solidFill>
                  <a:srgbClr val="FF0000"/>
                </a:solidFill>
                <a:latin typeface="华文新魏" panose="02010800040101010101" charset="-122"/>
                <a:ea typeface="华文新魏" panose="02010800040101010101" charset="-122"/>
              </a:rPr>
              <a:t>，避免重复计算</a:t>
            </a:r>
          </a:p>
        </p:txBody>
      </p:sp>
      <p:sp>
        <p:nvSpPr>
          <p:cNvPr id="12" name="文本框 11"/>
          <p:cNvSpPr txBox="1"/>
          <p:nvPr/>
        </p:nvSpPr>
        <p:spPr>
          <a:xfrm>
            <a:off x="2987040" y="6182360"/>
            <a:ext cx="1975485" cy="521970"/>
          </a:xfrm>
          <a:prstGeom prst="rect">
            <a:avLst/>
          </a:prstGeom>
          <a:noFill/>
        </p:spPr>
        <p:txBody>
          <a:bodyPr wrap="square" rtlCol="0">
            <a:spAutoFit/>
          </a:bodyPr>
          <a:lstStyle/>
          <a:p>
            <a:r>
              <a:rPr lang="en-US" altLang="zh-CN" sz="1400">
                <a:solidFill>
                  <a:srgbClr val="FF0000"/>
                </a:solidFill>
                <a:latin typeface="华文新魏" panose="02010800040101010101" charset="-122"/>
                <a:ea typeface="华文新魏" panose="02010800040101010101" charset="-122"/>
              </a:rPr>
              <a:t>Group 2</a:t>
            </a:r>
            <a:r>
              <a:rPr lang="zh-CN" altLang="en-US" sz="1400">
                <a:solidFill>
                  <a:srgbClr val="FF0000"/>
                </a:solidFill>
                <a:latin typeface="华文新魏" panose="02010800040101010101" charset="-122"/>
                <a:ea typeface="华文新魏" panose="02010800040101010101" charset="-122"/>
              </a:rPr>
              <a:t>中物理组表达式的编号</a:t>
            </a:r>
          </a:p>
        </p:txBody>
      </p:sp>
      <p:cxnSp>
        <p:nvCxnSpPr>
          <p:cNvPr id="13" name="直接箭头连接符 12"/>
          <p:cNvCxnSpPr/>
          <p:nvPr/>
        </p:nvCxnSpPr>
        <p:spPr>
          <a:xfrm flipH="1" flipV="1">
            <a:off x="2722245" y="5869305"/>
            <a:ext cx="264795" cy="626110"/>
          </a:xfrm>
          <a:prstGeom prst="straightConnector1">
            <a:avLst/>
          </a:prstGeom>
          <a:ln>
            <a:solidFill>
              <a:srgbClr val="B7003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Parallel Query Execution</a:t>
            </a:r>
          </a:p>
        </p:txBody>
      </p:sp>
      <p:sp>
        <p:nvSpPr>
          <p:cNvPr id="3" name="内容占位符 2"/>
          <p:cNvSpPr>
            <a:spLocks noGrp="1"/>
          </p:cNvSpPr>
          <p:nvPr>
            <p:ph idx="1"/>
          </p:nvPr>
        </p:nvSpPr>
        <p:spPr/>
        <p:txBody>
          <a:bodyPr/>
          <a:lstStyle/>
          <a:p>
            <a:r>
              <a:rPr lang="zh-CN" altLang="en-US"/>
              <a:t>Optimization work is broken to small work units called jobs.</a:t>
            </a:r>
          </a:p>
          <a:p>
            <a:pPr lvl="1"/>
            <a:r>
              <a:rPr lang="zh-CN" altLang="en-US"/>
              <a:t>Exp(g)</a:t>
            </a:r>
          </a:p>
          <a:p>
            <a:pPr lvl="1"/>
            <a:r>
              <a:rPr lang="zh-CN" altLang="en-US"/>
              <a:t>Exp(gexpr)</a:t>
            </a:r>
          </a:p>
          <a:p>
            <a:pPr lvl="1"/>
            <a:r>
              <a:rPr lang="zh-CN" altLang="en-US"/>
              <a:t>Imp(g)</a:t>
            </a:r>
          </a:p>
          <a:p>
            <a:pPr lvl="1"/>
            <a:r>
              <a:rPr lang="zh-CN" altLang="en-US"/>
              <a:t>Imp(gexpr)</a:t>
            </a:r>
          </a:p>
          <a:p>
            <a:pPr lvl="1"/>
            <a:r>
              <a:rPr lang="zh-CN" altLang="en-US"/>
              <a:t>Opt(g)</a:t>
            </a:r>
          </a:p>
          <a:p>
            <a:pPr lvl="1"/>
            <a:r>
              <a:rPr lang="zh-CN" altLang="en-US"/>
              <a:t>Opt(gexpr)</a:t>
            </a:r>
          </a:p>
          <a:p>
            <a:pPr lvl="1"/>
            <a:r>
              <a:rPr lang="zh-CN" altLang="en-US"/>
              <a:t>Xform(gexpr, 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Parallel Query Execution</a:t>
            </a:r>
          </a:p>
        </p:txBody>
      </p:sp>
      <p:pic>
        <p:nvPicPr>
          <p:cNvPr id="4" name="内容占位符 3" descr="4.5"/>
          <p:cNvPicPr>
            <a:picLocks noGrp="1" noChangeAspect="1"/>
          </p:cNvPicPr>
          <p:nvPr>
            <p:ph idx="1"/>
          </p:nvPr>
        </p:nvPicPr>
        <p:blipFill>
          <a:blip r:embed="rId3"/>
          <a:stretch>
            <a:fillRect/>
          </a:stretch>
        </p:blipFill>
        <p:spPr>
          <a:xfrm>
            <a:off x="2898140" y="1402715"/>
            <a:ext cx="6395720" cy="5055870"/>
          </a:xfrm>
          <a:prstGeom prst="rect">
            <a:avLst/>
          </a:prstGeom>
        </p:spPr>
      </p:pic>
      <p:sp>
        <p:nvSpPr>
          <p:cNvPr id="3" name="文本框 2"/>
          <p:cNvSpPr txBox="1"/>
          <p:nvPr/>
        </p:nvSpPr>
        <p:spPr>
          <a:xfrm>
            <a:off x="321310" y="1850390"/>
            <a:ext cx="1941195" cy="1476375"/>
          </a:xfrm>
          <a:prstGeom prst="rect">
            <a:avLst/>
          </a:prstGeom>
          <a:noFill/>
        </p:spPr>
        <p:txBody>
          <a:bodyPr wrap="square" rtlCol="0">
            <a:spAutoFit/>
          </a:bodyPr>
          <a:lstStyle/>
          <a:p>
            <a:r>
              <a:rPr lang="zh-CN" altLang="en-US" sz="1400">
                <a:latin typeface="华文新魏" panose="02010800040101010101" charset="-122"/>
                <a:ea typeface="华文新魏" panose="02010800040101010101" charset="-122"/>
              </a:rPr>
              <a:t>终止条件：</a:t>
            </a:r>
          </a:p>
          <a:p>
            <a:r>
              <a:rPr lang="zh-CN" altLang="en-US" sz="1400">
                <a:latin typeface="华文新魏" panose="02010800040101010101" charset="-122"/>
                <a:ea typeface="华文新魏" panose="02010800040101010101" charset="-122"/>
                <a:sym typeface="+mn-ea"/>
              </a:rPr>
              <a:t>（1）找到成本低于成本阈值的计划</a:t>
            </a:r>
          </a:p>
          <a:p>
            <a:r>
              <a:rPr lang="zh-CN" altLang="en-US" sz="1200">
                <a:latin typeface="华文新魏" panose="02010800040101010101" charset="-122"/>
                <a:ea typeface="华文新魏" panose="02010800040101010101" charset="-122"/>
                <a:sym typeface="+mn-ea"/>
              </a:rPr>
              <a:t>（2）发生超时</a:t>
            </a:r>
          </a:p>
          <a:p>
            <a:r>
              <a:rPr lang="zh-CN" altLang="en-US" sz="1200">
                <a:latin typeface="华文新魏" panose="02010800040101010101" charset="-122"/>
                <a:ea typeface="华文新魏" panose="02010800040101010101" charset="-122"/>
                <a:sym typeface="+mn-ea"/>
              </a:rPr>
              <a:t>（3）转换规则的子集用尽。</a:t>
            </a:r>
          </a:p>
          <a:p>
            <a:endParaRPr lang="zh-CN" altLang="en-US" sz="1200">
              <a:latin typeface="华文新魏" panose="02010800040101010101" charset="-122"/>
              <a:ea typeface="华文新魏" panose="02010800040101010101" charset="-122"/>
              <a:sym typeface="+mn-ea"/>
            </a:endParaRPr>
          </a:p>
        </p:txBody>
      </p:sp>
      <p:sp>
        <p:nvSpPr>
          <p:cNvPr id="5" name="文本框 4"/>
          <p:cNvSpPr txBox="1"/>
          <p:nvPr/>
        </p:nvSpPr>
        <p:spPr>
          <a:xfrm>
            <a:off x="9420225" y="1614170"/>
            <a:ext cx="2339975" cy="953135"/>
          </a:xfrm>
          <a:prstGeom prst="rect">
            <a:avLst/>
          </a:prstGeom>
          <a:noFill/>
        </p:spPr>
        <p:txBody>
          <a:bodyPr wrap="square" rtlCol="0">
            <a:spAutoFit/>
          </a:bodyPr>
          <a:lstStyle/>
          <a:p>
            <a:r>
              <a:rPr lang="zh-CN" altLang="en-US" sz="1400">
                <a:latin typeface="华文新魏" panose="02010800040101010101" charset="-122"/>
                <a:ea typeface="华文新魏" panose="02010800040101010101" charset="-122"/>
              </a:rPr>
              <a:t>并行：</a:t>
            </a:r>
            <a:r>
              <a:rPr lang="zh-CN" altLang="en-US" sz="1400">
                <a:latin typeface="华文新魏" panose="02010800040101010101" charset="-122"/>
                <a:ea typeface="华文新魏" panose="02010800040101010101" charset="-122"/>
                <a:sym typeface="+mn-ea"/>
              </a:rPr>
              <a:t>如在不同组中运行</a:t>
            </a:r>
            <a:r>
              <a:rPr lang="en-US" altLang="zh-CN" sz="1400">
                <a:latin typeface="华文新魏" panose="02010800040101010101" charset="-122"/>
                <a:ea typeface="华文新魏" panose="02010800040101010101" charset="-122"/>
                <a:sym typeface="+mn-ea"/>
              </a:rPr>
              <a:t>Xform</a:t>
            </a:r>
          </a:p>
          <a:p>
            <a:r>
              <a:rPr lang="zh-CN" altLang="en-US" sz="1400">
                <a:latin typeface="华文新魏" panose="02010800040101010101" charset="-122"/>
                <a:ea typeface="华文新魏" panose="02010800040101010101" charset="-122"/>
              </a:rPr>
              <a:t>同步：</a:t>
            </a:r>
          </a:p>
          <a:p>
            <a:r>
              <a:rPr lang="en-US" altLang="zh-CN" sz="1400">
                <a:latin typeface="华文新魏" panose="02010800040101010101" charset="-122"/>
                <a:ea typeface="华文新魏" panose="02010800040101010101" charset="-122"/>
              </a:rPr>
              <a:t>Exp</a:t>
            </a:r>
            <a:r>
              <a:rPr lang="zh-CN" altLang="en-US" sz="1400">
                <a:latin typeface="华文新魏" panose="02010800040101010101" charset="-122"/>
                <a:ea typeface="华文新魏" panose="02010800040101010101" charset="-122"/>
              </a:rPr>
              <a:t>同一组，排队</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Verifiability </a:t>
            </a:r>
            <a:r>
              <a:rPr lang="en-US" altLang="zh-CN"/>
              <a:t>&amp; </a:t>
            </a:r>
            <a:r>
              <a:rPr lang="zh-CN" altLang="en-US">
                <a:sym typeface="+mn-ea"/>
              </a:rPr>
              <a:t>Performance</a:t>
            </a:r>
            <a:r>
              <a:rPr lang="en-US" altLang="zh-CN"/>
              <a:t> </a:t>
            </a:r>
          </a:p>
        </p:txBody>
      </p:sp>
      <p:sp>
        <p:nvSpPr>
          <p:cNvPr id="3" name="内容占位符 2"/>
          <p:cNvSpPr>
            <a:spLocks noGrp="1"/>
          </p:cNvSpPr>
          <p:nvPr>
            <p:ph idx="1"/>
          </p:nvPr>
        </p:nvSpPr>
        <p:spPr/>
        <p:txBody>
          <a:bodyPr>
            <a:normAutofit/>
          </a:bodyPr>
          <a:lstStyle/>
          <a:p>
            <a:r>
              <a:rPr lang="zh-CN" altLang="en-US" dirty="0">
                <a:sym typeface="+mn-ea"/>
              </a:rPr>
              <a:t>Verifiability</a:t>
            </a:r>
          </a:p>
          <a:p>
            <a:pPr lvl="1"/>
            <a:r>
              <a:rPr lang="zh-CN" altLang="en-US" dirty="0"/>
              <a:t>AMPERe  is a tool for Automatic capture of Minimal Portable and Executable Repros</a:t>
            </a:r>
          </a:p>
          <a:p>
            <a:pPr lvl="1"/>
            <a:r>
              <a:rPr lang="zh-CN" altLang="en-US" dirty="0"/>
              <a:t>TAQO for Testing the Accuracy of Query Optimizer</a:t>
            </a:r>
          </a:p>
          <a:p>
            <a:pPr lvl="0"/>
            <a:endParaRPr lang="zh-CN" altLang="en-US" dirty="0"/>
          </a:p>
          <a:p>
            <a:pPr lvl="0"/>
            <a:r>
              <a:rPr lang="zh-CN" altLang="en-US" dirty="0" smtClean="0"/>
              <a:t>Performance</a:t>
            </a:r>
            <a:endParaRPr lang="en-US" altLang="zh-CN" dirty="0" smtClean="0"/>
          </a:p>
          <a:p>
            <a:pPr lvl="1"/>
            <a:r>
              <a:rPr lang="en-US" altLang="zh-CN" dirty="0" smtClean="0"/>
              <a:t>5X-1000X</a:t>
            </a:r>
            <a:endParaRPr lang="zh-CN" altLang="en-US" dirty="0"/>
          </a:p>
          <a:p>
            <a:pPr lvl="0"/>
            <a:r>
              <a:rPr lang="zh-CN" altLang="en-US" dirty="0"/>
              <a:t>Average time to fix customer issues：</a:t>
            </a:r>
          </a:p>
          <a:p>
            <a:pPr lvl="1"/>
            <a:r>
              <a:rPr lang="zh-CN" altLang="en-US" dirty="0"/>
              <a:t>Legacy Optimizer (Planner) ~ </a:t>
            </a:r>
            <a:r>
              <a:rPr lang="zh-CN" altLang="en-US" b="1" dirty="0">
                <a:solidFill>
                  <a:srgbClr val="FF0000"/>
                </a:solidFill>
              </a:rPr>
              <a:t>70</a:t>
            </a:r>
            <a:r>
              <a:rPr lang="zh-CN" altLang="en-US" dirty="0"/>
              <a:t> days</a:t>
            </a:r>
          </a:p>
          <a:p>
            <a:pPr lvl="1"/>
            <a:r>
              <a:rPr lang="zh-CN" altLang="en-US" dirty="0"/>
              <a:t>Pivotal Query Optimizer (Orca) ~ </a:t>
            </a:r>
            <a:r>
              <a:rPr lang="zh-CN" altLang="en-US" b="1" dirty="0">
                <a:solidFill>
                  <a:srgbClr val="FF0000"/>
                </a:solidFill>
              </a:rPr>
              <a:t>13</a:t>
            </a:r>
            <a:r>
              <a:rPr lang="zh-CN" altLang="en-US" dirty="0"/>
              <a:t> days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l"/>
            <a:r>
              <a:rPr lang="en-US" altLang="zh-CN"/>
              <a:t>Part I: </a:t>
            </a:r>
            <a:br>
              <a:rPr lang="en-US" altLang="zh-CN"/>
            </a:br>
            <a:r>
              <a:rPr lang="en-US" altLang="zh-CN" sz="4800">
                <a:sym typeface="+mn-ea"/>
              </a:rPr>
              <a:t>ORCA:A Modular Query Optimizer Architecture for Big Data</a:t>
            </a:r>
          </a:p>
        </p:txBody>
      </p:sp>
      <p:sp>
        <p:nvSpPr>
          <p:cNvPr id="5" name="文本占位符 4"/>
          <p:cNvSpPr>
            <a:spLocks noGrp="1"/>
          </p:cNvSpPr>
          <p:nvPr>
            <p:ph type="body" idx="1"/>
          </p:nvPr>
        </p:nvSpPr>
        <p:spPr/>
        <p:txBody>
          <a:bodyPr/>
          <a:lstStyle/>
          <a:p>
            <a:endParaRPr lang="en-US" altLang="zh-CN" sz="3200">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lgn="l"/>
            <a:r>
              <a:rPr lang="en-US" altLang="zh-CN"/>
              <a:t>Part II: </a:t>
            </a:r>
            <a:br>
              <a:rPr lang="en-US" altLang="zh-CN"/>
            </a:br>
            <a:r>
              <a:rPr lang="en-US" altLang="zh-CN" sz="4800">
                <a:sym typeface="+mn-ea"/>
              </a:rPr>
              <a:t>The MemSQL Query Optimizer: </a:t>
            </a:r>
            <a:br>
              <a:rPr lang="en-US" altLang="zh-CN" sz="4800">
                <a:sym typeface="+mn-ea"/>
              </a:rPr>
            </a:br>
            <a:r>
              <a:rPr lang="en-US" altLang="zh-CN" sz="4800">
                <a:sym typeface="+mn-ea"/>
              </a:rPr>
              <a:t>A modern optimizer for real-time analytics in a distributed database</a:t>
            </a:r>
          </a:p>
        </p:txBody>
      </p:sp>
      <p:sp>
        <p:nvSpPr>
          <p:cNvPr id="5" name="文本占位符 4"/>
          <p:cNvSpPr>
            <a:spLocks noGrp="1"/>
          </p:cNvSpPr>
          <p:nvPr>
            <p:ph type="body" idx="1"/>
          </p:nvPr>
        </p:nvSpPr>
        <p:spPr/>
        <p:txBody>
          <a:bodyPr/>
          <a:lstStyle/>
          <a:p>
            <a:endParaRPr lang="en-US" altLang="zh-CN" sz="320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Motivation</a:t>
            </a:r>
          </a:p>
        </p:txBody>
      </p:sp>
      <p:sp>
        <p:nvSpPr>
          <p:cNvPr id="3" name="内容占位符 2"/>
          <p:cNvSpPr>
            <a:spLocks noGrp="1"/>
          </p:cNvSpPr>
          <p:nvPr>
            <p:ph idx="1"/>
          </p:nvPr>
        </p:nvSpPr>
        <p:spPr/>
        <p:txBody>
          <a:bodyPr/>
          <a:lstStyle/>
          <a:p>
            <a:r>
              <a:rPr lang="zh-CN" altLang="en-US"/>
              <a:t>Enterprises need to run </a:t>
            </a:r>
            <a:r>
              <a:rPr lang="zh-CN" altLang="en-US" b="1"/>
              <a:t>complex analytic queries</a:t>
            </a:r>
            <a:r>
              <a:rPr lang="zh-CN" altLang="en-US"/>
              <a:t> on real-time for interactive real-time decision making  </a:t>
            </a:r>
          </a:p>
          <a:p>
            <a:pPr lvl="1"/>
            <a:r>
              <a:rPr lang="en-US" altLang="zh-CN"/>
              <a:t>Queries could be ad-hoc (analytical dashboards)</a:t>
            </a:r>
          </a:p>
          <a:p>
            <a:pPr lvl="1"/>
            <a:r>
              <a:rPr lang="en-US" altLang="zh-CN"/>
              <a:t> A few joins (star or snowflake schema)</a:t>
            </a:r>
          </a:p>
          <a:p>
            <a:pPr lvl="1"/>
            <a:r>
              <a:rPr lang="en-US" altLang="zh-CN"/>
              <a:t>Groupby, Aggregates</a:t>
            </a:r>
          </a:p>
          <a:p>
            <a:pPr lvl="1"/>
            <a:r>
              <a:rPr lang="en-US" altLang="zh-CN"/>
              <a:t>Sub-queries</a:t>
            </a:r>
          </a:p>
          <a:p>
            <a:r>
              <a:rPr lang="zh-CN" altLang="en-US"/>
              <a:t>Analytical queries need to be optimized and executed very </a:t>
            </a:r>
            <a:r>
              <a:rPr lang="zh-CN" altLang="en-US" b="1"/>
              <a:t>quickly</a:t>
            </a:r>
          </a:p>
          <a:p>
            <a:pPr lvl="1"/>
            <a:r>
              <a:rPr lang="zh-CN" altLang="en-US"/>
              <a:t>Data mostly in the ~100s TB range</a:t>
            </a:r>
            <a:endParaRPr lang="en-US" altLang="zh-CN"/>
          </a:p>
          <a:p>
            <a:pPr lvl="1"/>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MEMSQL</a:t>
            </a:r>
          </a:p>
        </p:txBody>
      </p:sp>
      <p:sp>
        <p:nvSpPr>
          <p:cNvPr id="3" name="内容占位符 2"/>
          <p:cNvSpPr>
            <a:spLocks noGrp="1"/>
          </p:cNvSpPr>
          <p:nvPr>
            <p:ph idx="1"/>
          </p:nvPr>
        </p:nvSpPr>
        <p:spPr/>
        <p:txBody>
          <a:bodyPr>
            <a:normAutofit/>
          </a:bodyPr>
          <a:lstStyle/>
          <a:p>
            <a:r>
              <a:rPr lang="zh-CN" altLang="en-US"/>
              <a:t>Is a distributed </a:t>
            </a:r>
            <a:r>
              <a:rPr lang="zh-CN" altLang="en-US" b="1"/>
              <a:t>memory-optimized</a:t>
            </a:r>
            <a:r>
              <a:rPr lang="zh-CN" altLang="en-US"/>
              <a:t> SQL database</a:t>
            </a:r>
          </a:p>
          <a:p>
            <a:r>
              <a:rPr lang="zh-CN" altLang="en-US"/>
              <a:t>Real-time transactional and analytical workloads</a:t>
            </a:r>
          </a:p>
          <a:p>
            <a:r>
              <a:rPr lang="zh-CN" altLang="en-US"/>
              <a:t>Can store data in two formats:</a:t>
            </a:r>
          </a:p>
          <a:p>
            <a:pPr lvl="1"/>
            <a:r>
              <a:rPr lang="zh-CN" altLang="en-US"/>
              <a:t>in-memory row-oriented</a:t>
            </a:r>
          </a:p>
          <a:p>
            <a:pPr lvl="1"/>
            <a:r>
              <a:rPr lang="zh-CN" altLang="en-US"/>
              <a:t>disk-backed column-oriented</a:t>
            </a:r>
          </a:p>
          <a:p>
            <a:r>
              <a:rPr lang="zh-CN" altLang="en-US" b="1"/>
              <a:t>Sub-second query latencies </a:t>
            </a:r>
            <a:r>
              <a:rPr lang="zh-CN" altLang="en-US"/>
              <a:t>over large volumes of changing data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MEMSQL </a:t>
            </a:r>
            <a:r>
              <a:rPr lang="zh-CN" altLang="en-US"/>
              <a:t>Architecture</a:t>
            </a:r>
          </a:p>
        </p:txBody>
      </p:sp>
      <p:sp>
        <p:nvSpPr>
          <p:cNvPr id="4" name="内容占位符 3"/>
          <p:cNvSpPr>
            <a:spLocks noGrp="1"/>
          </p:cNvSpPr>
          <p:nvPr>
            <p:ph sz="half" idx="1"/>
          </p:nvPr>
        </p:nvSpPr>
        <p:spPr/>
        <p:txBody>
          <a:bodyPr>
            <a:normAutofit fontScale="97500"/>
          </a:bodyPr>
          <a:lstStyle/>
          <a:p>
            <a:r>
              <a:rPr lang="zh-CN" altLang="en-US" b="1" dirty="0"/>
              <a:t>Shared-nothing</a:t>
            </a:r>
            <a:r>
              <a:rPr lang="zh-CN" altLang="en-US" dirty="0"/>
              <a:t> architecture</a:t>
            </a:r>
          </a:p>
          <a:p>
            <a:r>
              <a:rPr lang="zh-CN" altLang="en-US" dirty="0"/>
              <a:t>Two types of nodes:</a:t>
            </a:r>
          </a:p>
          <a:p>
            <a:pPr lvl="1"/>
            <a:r>
              <a:rPr lang="zh-CN" altLang="en-US" dirty="0"/>
              <a:t>Aggregator nodes = scheduler nodes</a:t>
            </a:r>
          </a:p>
          <a:p>
            <a:pPr lvl="1"/>
            <a:r>
              <a:rPr lang="zh-CN" altLang="en-US" dirty="0"/>
              <a:t>Leaf nodes = execution nodes</a:t>
            </a:r>
          </a:p>
          <a:p>
            <a:r>
              <a:rPr lang="zh-CN" altLang="en-US" dirty="0"/>
              <a:t>Two ways to distribute the user data based on table</a:t>
            </a:r>
          </a:p>
          <a:p>
            <a:pPr lvl="1"/>
            <a:r>
              <a:rPr lang="zh-CN" altLang="en-US" dirty="0"/>
              <a:t>Distributed tables - rows are </a:t>
            </a:r>
            <a:r>
              <a:rPr lang="zh-CN" altLang="en-US" b="1" dirty="0"/>
              <a:t>sharded </a:t>
            </a:r>
            <a:r>
              <a:rPr lang="zh-CN" altLang="en-US" dirty="0"/>
              <a:t>across the leaf nodes</a:t>
            </a:r>
          </a:p>
          <a:p>
            <a:pPr lvl="1"/>
            <a:r>
              <a:rPr lang="zh-CN" altLang="en-US" dirty="0"/>
              <a:t>Reference tables - the table data is </a:t>
            </a:r>
            <a:r>
              <a:rPr lang="zh-CN" altLang="en-US" b="1" dirty="0"/>
              <a:t>replicated </a:t>
            </a:r>
            <a:r>
              <a:rPr lang="zh-CN" altLang="en-US" dirty="0"/>
              <a:t>across all nodes</a:t>
            </a:r>
          </a:p>
        </p:txBody>
      </p:sp>
      <p:pic>
        <p:nvPicPr>
          <p:cNvPr id="6" name="内容占位符 5" descr="memsql_arch"/>
          <p:cNvPicPr>
            <a:picLocks noGrp="1" noChangeAspect="1"/>
          </p:cNvPicPr>
          <p:nvPr>
            <p:ph sz="half" idx="2"/>
          </p:nvPr>
        </p:nvPicPr>
        <p:blipFill>
          <a:blip r:embed="rId3"/>
          <a:stretch>
            <a:fillRect/>
          </a:stretch>
        </p:blipFill>
        <p:spPr>
          <a:xfrm>
            <a:off x="5950585" y="2317115"/>
            <a:ext cx="5624830" cy="31210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MemSQL: Execution of a query</a:t>
            </a:r>
          </a:p>
        </p:txBody>
      </p:sp>
      <p:sp>
        <p:nvSpPr>
          <p:cNvPr id="3" name="内容占位符 2"/>
          <p:cNvSpPr>
            <a:spLocks noGrp="1"/>
          </p:cNvSpPr>
          <p:nvPr>
            <p:ph idx="1"/>
          </p:nvPr>
        </p:nvSpPr>
        <p:spPr/>
        <p:txBody>
          <a:bodyPr/>
          <a:lstStyle/>
          <a:p>
            <a:r>
              <a:rPr lang="zh-CN" altLang="en-US" dirty="0"/>
              <a:t>Aggregator node: Converts the query into a distributed query execution plan – DQEP</a:t>
            </a:r>
          </a:p>
          <a:p>
            <a:r>
              <a:rPr lang="zh-CN" altLang="en-US" dirty="0"/>
              <a:t>Series of DQEPs = operations which are executed on nodes</a:t>
            </a:r>
          </a:p>
          <a:p>
            <a:r>
              <a:rPr lang="zh-CN" altLang="en-US" dirty="0"/>
              <a:t>Representation of DQEPs using a SQL-like syntax and interface</a:t>
            </a:r>
          </a:p>
          <a:p>
            <a:r>
              <a:rPr lang="zh-CN" altLang="en-US" dirty="0"/>
              <a:t>Query plans are compiled to </a:t>
            </a:r>
            <a:r>
              <a:rPr lang="zh-CN" altLang="en-US" b="1" dirty="0"/>
              <a:t>machine code</a:t>
            </a:r>
            <a:r>
              <a:rPr lang="zh-CN" altLang="en-US" dirty="0"/>
              <a:t> and are cached, without values for the parameters </a:t>
            </a:r>
            <a:endParaRPr lang="en-US" altLang="zh-CN" dirty="0" smtClean="0"/>
          </a:p>
          <a:p>
            <a:endParaRPr lang="en-US" altLang="zh-CN" dirty="0"/>
          </a:p>
          <a:p>
            <a:r>
              <a:rPr lang="en-US" altLang="zh-CN" dirty="0" err="1" smtClean="0"/>
              <a:t>RemoteTables</a:t>
            </a:r>
            <a:endParaRPr lang="en-US" altLang="zh-CN" dirty="0" smtClean="0"/>
          </a:p>
          <a:p>
            <a:r>
              <a:rPr lang="en-US" altLang="zh-CN" dirty="0" err="1"/>
              <a:t>ResultTables</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MemSQL: </a:t>
            </a:r>
            <a:r>
              <a:rPr lang="zh-CN" altLang="en-US" dirty="0" smtClean="0"/>
              <a:t>DQEP</a:t>
            </a:r>
            <a:endParaRPr lang="zh-CN" altLang="en-US" dirty="0"/>
          </a:p>
        </p:txBody>
      </p:sp>
      <p:pic>
        <p:nvPicPr>
          <p:cNvPr id="5" name="内容占位符 4"/>
          <p:cNvPicPr>
            <a:picLocks noGrp="1" noChangeAspect="1"/>
          </p:cNvPicPr>
          <p:nvPr>
            <p:ph idx="1"/>
          </p:nvPr>
        </p:nvPicPr>
        <p:blipFill>
          <a:blip r:embed="rId3"/>
          <a:stretch>
            <a:fillRect/>
          </a:stretch>
        </p:blipFill>
        <p:spPr>
          <a:xfrm>
            <a:off x="771526" y="1910043"/>
            <a:ext cx="4152900" cy="1152525"/>
          </a:xfrm>
          <a:prstGeom prst="rect">
            <a:avLst/>
          </a:prstGeom>
        </p:spPr>
      </p:pic>
      <p:pic>
        <p:nvPicPr>
          <p:cNvPr id="6" name="图片 5"/>
          <p:cNvPicPr>
            <a:picLocks noChangeAspect="1"/>
          </p:cNvPicPr>
          <p:nvPr/>
        </p:nvPicPr>
        <p:blipFill>
          <a:blip r:embed="rId4"/>
          <a:stretch>
            <a:fillRect/>
          </a:stretch>
        </p:blipFill>
        <p:spPr>
          <a:xfrm>
            <a:off x="4924426" y="3062568"/>
            <a:ext cx="6657975" cy="3257550"/>
          </a:xfrm>
          <a:prstGeom prst="rect">
            <a:avLst/>
          </a:prstGeom>
        </p:spPr>
      </p:pic>
    </p:spTree>
    <p:extLst>
      <p:ext uri="{BB962C8B-B14F-4D97-AF65-F5344CB8AC3E}">
        <p14:creationId xmlns:p14="http://schemas.microsoft.com/office/powerpoint/2010/main" val="1790331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Components of the Optimizer</a:t>
            </a:r>
          </a:p>
        </p:txBody>
      </p:sp>
      <p:sp>
        <p:nvSpPr>
          <p:cNvPr id="3" name="内容占位符 2"/>
          <p:cNvSpPr>
            <a:spLocks noGrp="1"/>
          </p:cNvSpPr>
          <p:nvPr>
            <p:ph idx="1"/>
          </p:nvPr>
        </p:nvSpPr>
        <p:spPr/>
        <p:txBody>
          <a:bodyPr/>
          <a:lstStyle/>
          <a:p>
            <a:r>
              <a:rPr lang="zh-CN" altLang="en-US" dirty="0"/>
              <a:t>Rewriter</a:t>
            </a:r>
          </a:p>
          <a:p>
            <a:pPr lvl="1"/>
            <a:r>
              <a:rPr lang="zh-CN" altLang="en-US" dirty="0"/>
              <a:t>Applies SQL-to-SQL rewrites on the query, using heuristics or cost (based on the characteristics of the query and the rewrite itself) </a:t>
            </a:r>
          </a:p>
          <a:p>
            <a:pPr lvl="1"/>
            <a:r>
              <a:rPr lang="zh-CN" altLang="en-US" dirty="0"/>
              <a:t>Applies some rewrites in a top-down manner, while applying others in a bottom-up manner and </a:t>
            </a:r>
            <a:r>
              <a:rPr lang="zh-CN" altLang="en-US" b="1" dirty="0"/>
              <a:t>interleaves</a:t>
            </a:r>
            <a:r>
              <a:rPr lang="zh-CN" altLang="en-US" dirty="0"/>
              <a:t> rewrites </a:t>
            </a:r>
          </a:p>
          <a:p>
            <a:pPr lvl="0"/>
            <a:r>
              <a:rPr lang="zh-CN" altLang="en-US" dirty="0"/>
              <a:t>Enumerator</a:t>
            </a:r>
          </a:p>
          <a:p>
            <a:pPr lvl="1"/>
            <a:r>
              <a:rPr lang="zh-CN" altLang="en-US" dirty="0"/>
              <a:t>Determines the distributed join order and data movement decisions</a:t>
            </a:r>
          </a:p>
          <a:p>
            <a:pPr lvl="1"/>
            <a:r>
              <a:rPr dirty="0">
                <a:sym typeface="+mn-ea"/>
              </a:rPr>
              <a:t>Selects the best plan, </a:t>
            </a:r>
            <a:r>
              <a:rPr b="1" dirty="0">
                <a:sym typeface="+mn-ea"/>
              </a:rPr>
              <a:t>based on the cost models</a:t>
            </a:r>
            <a:r>
              <a:rPr dirty="0">
                <a:sym typeface="+mn-ea"/>
              </a:rPr>
              <a:t> of the database operations and the network data movement operations</a:t>
            </a:r>
          </a:p>
          <a:p>
            <a:pPr lvl="1"/>
            <a:r>
              <a:rPr lang="zh-CN" altLang="en-US" dirty="0"/>
              <a:t>Called by the Rewriter to cost rewrites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Components of the Optimizer</a:t>
            </a:r>
            <a:endParaRPr lang="zh-CN" altLang="en-US"/>
          </a:p>
        </p:txBody>
      </p:sp>
      <p:sp>
        <p:nvSpPr>
          <p:cNvPr id="3" name="内容占位符 2"/>
          <p:cNvSpPr>
            <a:spLocks noGrp="1"/>
          </p:cNvSpPr>
          <p:nvPr>
            <p:ph idx="1"/>
          </p:nvPr>
        </p:nvSpPr>
        <p:spPr/>
        <p:txBody>
          <a:bodyPr/>
          <a:lstStyle/>
          <a:p>
            <a:r>
              <a:rPr lang="zh-CN" altLang="en-US"/>
              <a:t>Planner</a:t>
            </a:r>
          </a:p>
          <a:p>
            <a:pPr lvl="1"/>
            <a:r>
              <a:rPr lang="zh-CN" altLang="en-US"/>
              <a:t>Converts the logical execution plan to a sequence of distributed query and data movement operations</a:t>
            </a:r>
          </a:p>
          <a:p>
            <a:pPr lvl="1"/>
            <a:r>
              <a:rPr lang="zh-CN" altLang="en-US"/>
              <a:t>Uses SQL extensions: RemoteTables and ResultTables </a:t>
            </a:r>
          </a:p>
        </p:txBody>
      </p:sp>
      <p:sp>
        <p:nvSpPr>
          <p:cNvPr id="4" name="圆角矩形 3"/>
          <p:cNvSpPr/>
          <p:nvPr/>
        </p:nvSpPr>
        <p:spPr>
          <a:xfrm>
            <a:off x="3625215" y="4239260"/>
            <a:ext cx="1900555" cy="730885"/>
          </a:xfrm>
          <a:prstGeom prst="roundRect">
            <a:avLst/>
          </a:prstGeom>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Rewriter</a:t>
            </a:r>
          </a:p>
        </p:txBody>
      </p:sp>
      <p:sp>
        <p:nvSpPr>
          <p:cNvPr id="6" name="圆角矩形 5"/>
          <p:cNvSpPr/>
          <p:nvPr/>
        </p:nvSpPr>
        <p:spPr>
          <a:xfrm>
            <a:off x="3625215" y="5607050"/>
            <a:ext cx="1900555" cy="730885"/>
          </a:xfrm>
          <a:prstGeom prst="roundRect">
            <a:avLst/>
          </a:prstGeom>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ym typeface="+mn-ea"/>
              </a:rPr>
              <a:t>E</a:t>
            </a:r>
            <a:r>
              <a:rPr lang="zh-CN" altLang="en-US" sz="2800">
                <a:sym typeface="+mn-ea"/>
              </a:rPr>
              <a:t>numerator</a:t>
            </a:r>
            <a:endParaRPr lang="en-US" altLang="zh-CN" sz="2800"/>
          </a:p>
        </p:txBody>
      </p:sp>
      <p:sp>
        <p:nvSpPr>
          <p:cNvPr id="7" name="圆角矩形 6"/>
          <p:cNvSpPr/>
          <p:nvPr/>
        </p:nvSpPr>
        <p:spPr>
          <a:xfrm>
            <a:off x="6300470" y="4239895"/>
            <a:ext cx="1901190" cy="730885"/>
          </a:xfrm>
          <a:prstGeom prst="roundRect">
            <a:avLst/>
          </a:prstGeom>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Planner</a:t>
            </a:r>
          </a:p>
        </p:txBody>
      </p:sp>
      <p:cxnSp>
        <p:nvCxnSpPr>
          <p:cNvPr id="8" name="直接箭头连接符 7"/>
          <p:cNvCxnSpPr>
            <a:stCxn id="4" idx="3"/>
            <a:endCxn id="7" idx="1"/>
          </p:cNvCxnSpPr>
          <p:nvPr/>
        </p:nvCxnSpPr>
        <p:spPr>
          <a:xfrm>
            <a:off x="5525770" y="4605020"/>
            <a:ext cx="77470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2"/>
            <a:endCxn id="6" idx="0"/>
          </p:cNvCxnSpPr>
          <p:nvPr/>
        </p:nvCxnSpPr>
        <p:spPr>
          <a:xfrm>
            <a:off x="4575810" y="4970145"/>
            <a:ext cx="0" cy="6369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Rewriter: Heuristic Rewrites</a:t>
            </a:r>
          </a:p>
        </p:txBody>
      </p:sp>
      <p:sp>
        <p:nvSpPr>
          <p:cNvPr id="3" name="内容占位符 2"/>
          <p:cNvSpPr>
            <a:spLocks noGrp="1"/>
          </p:cNvSpPr>
          <p:nvPr>
            <p:ph idx="1"/>
          </p:nvPr>
        </p:nvSpPr>
        <p:spPr/>
        <p:txBody>
          <a:bodyPr>
            <a:normAutofit fontScale="90000" lnSpcReduction="10000"/>
          </a:bodyPr>
          <a:lstStyle/>
          <a:p>
            <a:r>
              <a:rPr lang="zh-CN" altLang="en-US" dirty="0"/>
              <a:t>Column Elimination transformation: removes any projection columns that are never used </a:t>
            </a:r>
          </a:p>
          <a:p>
            <a:pPr lvl="1"/>
            <a:r>
              <a:rPr lang="zh-CN" altLang="en-US" dirty="0"/>
              <a:t>reduce I/O cost and network resources </a:t>
            </a:r>
          </a:p>
          <a:p>
            <a:pPr lvl="0"/>
            <a:r>
              <a:rPr lang="zh-CN" altLang="en-US" dirty="0"/>
              <a:t>Sub-Query Merging: Merges subselects </a:t>
            </a:r>
          </a:p>
          <a:p>
            <a:pPr lvl="1"/>
            <a:r>
              <a:rPr lang="zh-CN" altLang="en-US" dirty="0"/>
              <a:t>Disadvantage: </a:t>
            </a:r>
          </a:p>
          <a:p>
            <a:pPr lvl="1"/>
            <a:r>
              <a:rPr lang="zh-CN" altLang="en-US" dirty="0"/>
              <a:t>In the case of joining very large numbers of tables under a number of simple views, merging all the subselects would result in a single large join of all these tables </a:t>
            </a:r>
          </a:p>
          <a:p>
            <a:pPr lvl="1"/>
            <a:r>
              <a:rPr lang="zh-CN" altLang="en-US" dirty="0"/>
              <a:t>discards information about the structure of the join graph &amp; expensive for the Enumerator to effectively optimize </a:t>
            </a:r>
          </a:p>
          <a:p>
            <a:pPr lvl="1"/>
            <a:r>
              <a:rPr lang="zh-CN" altLang="en-US" dirty="0"/>
              <a:t>Solution: Uses heuristics to detect this type of situation and avoid merging all the views in such cases </a:t>
            </a:r>
          </a:p>
          <a:p>
            <a:pPr lvl="0"/>
            <a:r>
              <a:rPr lang="en-US" altLang="zh-CN" dirty="0"/>
              <a:t>Sub-Query convert to join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Rewriter: </a:t>
            </a:r>
            <a:r>
              <a:rPr lang="en-US" altLang="zh-CN" dirty="0"/>
              <a:t>Sub-Query convert to </a:t>
            </a:r>
            <a:r>
              <a:rPr lang="en-US" altLang="zh-CN" dirty="0" smtClean="0"/>
              <a:t>join</a:t>
            </a:r>
            <a:endParaRPr lang="zh-CN" altLang="en-US" dirty="0"/>
          </a:p>
        </p:txBody>
      </p:sp>
      <p:pic>
        <p:nvPicPr>
          <p:cNvPr id="4" name="内容占位符 3"/>
          <p:cNvPicPr>
            <a:picLocks noGrp="1" noChangeAspect="1"/>
          </p:cNvPicPr>
          <p:nvPr>
            <p:ph idx="1"/>
          </p:nvPr>
        </p:nvPicPr>
        <p:blipFill>
          <a:blip r:embed="rId3"/>
          <a:stretch>
            <a:fillRect/>
          </a:stretch>
        </p:blipFill>
        <p:spPr>
          <a:xfrm>
            <a:off x="0" y="1824503"/>
            <a:ext cx="6791325" cy="2762250"/>
          </a:xfrm>
          <a:prstGeom prst="rect">
            <a:avLst/>
          </a:prstGeom>
        </p:spPr>
      </p:pic>
      <p:pic>
        <p:nvPicPr>
          <p:cNvPr id="5" name="图片 4"/>
          <p:cNvPicPr>
            <a:picLocks noChangeAspect="1"/>
          </p:cNvPicPr>
          <p:nvPr/>
        </p:nvPicPr>
        <p:blipFill>
          <a:blip r:embed="rId4"/>
          <a:stretch>
            <a:fillRect/>
          </a:stretch>
        </p:blipFill>
        <p:spPr>
          <a:xfrm>
            <a:off x="5619750" y="3067050"/>
            <a:ext cx="6572250" cy="3790950"/>
          </a:xfrm>
          <a:prstGeom prst="rect">
            <a:avLst/>
          </a:prstGeom>
        </p:spPr>
      </p:pic>
    </p:spTree>
    <p:extLst>
      <p:ext uri="{BB962C8B-B14F-4D97-AF65-F5344CB8AC3E}">
        <p14:creationId xmlns:p14="http://schemas.microsoft.com/office/powerpoint/2010/main" val="140144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Motivation</a:t>
            </a:r>
          </a:p>
        </p:txBody>
      </p:sp>
      <p:sp>
        <p:nvSpPr>
          <p:cNvPr id="3" name="内容占位符 2"/>
          <p:cNvSpPr>
            <a:spLocks noGrp="1"/>
          </p:cNvSpPr>
          <p:nvPr>
            <p:ph idx="1"/>
          </p:nvPr>
        </p:nvSpPr>
        <p:spPr/>
        <p:txBody>
          <a:bodyPr/>
          <a:lstStyle/>
          <a:p>
            <a:r>
              <a:rPr lang="zh-CN" altLang="en-US" sz="3600"/>
              <a:t>Massively Parallel Processing</a:t>
            </a:r>
            <a:r>
              <a:rPr lang="en-US" altLang="zh-CN" sz="3600"/>
              <a:t>(OLAP eg. </a:t>
            </a:r>
            <a:r>
              <a:rPr lang="zh-CN" altLang="en-US" sz="3600">
                <a:sym typeface="+mn-ea"/>
              </a:rPr>
              <a:t>Teradata </a:t>
            </a:r>
            <a:r>
              <a:rPr lang="en-US" altLang="zh-CN" sz="3600">
                <a:sym typeface="+mn-ea"/>
              </a:rPr>
              <a:t>,SQL Server PDW,SAP HANA,</a:t>
            </a:r>
            <a:r>
              <a:rPr lang="zh-CN" altLang="en-US" sz="3600">
                <a:sym typeface="+mn-ea"/>
              </a:rPr>
              <a:t>Vertica </a:t>
            </a:r>
            <a:r>
              <a:rPr lang="en-US" altLang="zh-CN" sz="3600">
                <a:sym typeface="+mn-ea"/>
              </a:rPr>
              <a:t>...</a:t>
            </a:r>
            <a:r>
              <a:rPr lang="en-US" altLang="zh-CN" sz="3600"/>
              <a:t>)</a:t>
            </a:r>
          </a:p>
          <a:p>
            <a:pPr lvl="1"/>
            <a:r>
              <a:rPr lang="zh-CN" altLang="en-US" sz="3085"/>
              <a:t>Legacy Planner was not initially designed with </a:t>
            </a:r>
            <a:r>
              <a:rPr lang="zh-CN" altLang="en-US" sz="3085" b="1"/>
              <a:t>distributed data</a:t>
            </a:r>
            <a:r>
              <a:rPr lang="zh-CN" altLang="en-US" sz="3085"/>
              <a:t> processing in mind</a:t>
            </a:r>
          </a:p>
          <a:p>
            <a:r>
              <a:rPr lang="zh-CN" altLang="en-US" sz="3600"/>
              <a:t>SQL on Hadoop</a:t>
            </a:r>
          </a:p>
          <a:p>
            <a:pPr lvl="1"/>
            <a:r>
              <a:rPr lang="zh-CN" altLang="en-US" sz="3085"/>
              <a:t>Hive</a:t>
            </a:r>
            <a:r>
              <a:rPr lang="en-US" altLang="zh-CN" sz="3085"/>
              <a:t>,Stinger (MapReduce)</a:t>
            </a:r>
          </a:p>
          <a:p>
            <a:pPr lvl="1"/>
            <a:r>
              <a:rPr lang="en-US" altLang="zh-CN" sz="3085"/>
              <a:t> Impala,HAWQ,Presto (specialized query engines without MapReduce)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Rewriter: Cost-Based Rewrites</a:t>
            </a:r>
          </a:p>
        </p:txBody>
      </p:sp>
      <p:sp>
        <p:nvSpPr>
          <p:cNvPr id="3" name="内容占位符 2"/>
          <p:cNvSpPr>
            <a:spLocks noGrp="1"/>
          </p:cNvSpPr>
          <p:nvPr>
            <p:ph idx="1"/>
          </p:nvPr>
        </p:nvSpPr>
        <p:spPr/>
        <p:txBody>
          <a:bodyPr/>
          <a:lstStyle/>
          <a:p>
            <a:r>
              <a:rPr lang="zh-CN" altLang="en-US"/>
              <a:t>Group-By Pushdown: reorders a </a:t>
            </a:r>
            <a:r>
              <a:rPr lang="en-US" altLang="zh-CN"/>
              <a:t>'</a:t>
            </a:r>
            <a:r>
              <a:rPr lang="zh-CN" altLang="en-US"/>
              <a:t>group by</a:t>
            </a:r>
            <a:r>
              <a:rPr lang="en-US" altLang="zh-CN"/>
              <a:t>'</a:t>
            </a:r>
            <a:r>
              <a:rPr lang="zh-CN" altLang="en-US"/>
              <a:t> before a join to evaluate the group by earlier </a:t>
            </a:r>
          </a:p>
          <a:p>
            <a:endParaRPr lang="zh-CN" altLang="en-US"/>
          </a:p>
          <a:p>
            <a:r>
              <a:rPr lang="zh-CN" altLang="en-US"/>
              <a:t>This transformation is</a:t>
            </a:r>
            <a:r>
              <a:rPr lang="zh-CN" altLang="en-US" b="1"/>
              <a:t> not always beneficial</a:t>
            </a:r>
            <a:r>
              <a:rPr lang="zh-CN" altLang="en-US"/>
              <a:t>, depending on the sizes of the joins and the cardinality of the group by  </a:t>
            </a:r>
          </a:p>
          <a:p>
            <a:pPr lvl="1"/>
            <a:r>
              <a:rPr lang="zh-CN" altLang="en-US"/>
              <a:t>needing of cost estimates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Costing </a:t>
            </a:r>
            <a:r>
              <a:rPr lang="zh-CN" altLang="en-US" dirty="0" smtClean="0"/>
              <a:t>Rewrites</a:t>
            </a:r>
            <a:r>
              <a:rPr lang="en-US" altLang="zh-CN" dirty="0" smtClean="0"/>
              <a:t>:</a:t>
            </a:r>
            <a:r>
              <a:rPr lang="en-US" altLang="zh-CN" dirty="0" smtClean="0">
                <a:sym typeface="+mn-ea"/>
              </a:rPr>
              <a:t>group </a:t>
            </a:r>
            <a:r>
              <a:rPr lang="en-US" altLang="zh-CN" dirty="0">
                <a:sym typeface="+mn-ea"/>
              </a:rPr>
              <a:t>by push down</a:t>
            </a:r>
            <a:endParaRPr lang="zh-CN" altLang="en-US" dirty="0"/>
          </a:p>
        </p:txBody>
      </p:sp>
      <p:sp>
        <p:nvSpPr>
          <p:cNvPr id="3" name="内容占位符 2"/>
          <p:cNvSpPr>
            <a:spLocks noGrp="1"/>
          </p:cNvSpPr>
          <p:nvPr>
            <p:ph sz="half" idx="1"/>
          </p:nvPr>
        </p:nvSpPr>
        <p:spPr/>
        <p:txBody>
          <a:bodyPr>
            <a:normAutofit lnSpcReduction="10000"/>
          </a:bodyPr>
          <a:lstStyle/>
          <a:p>
            <a:r>
              <a:rPr lang="zh-CN" altLang="en-US" sz="1800"/>
              <a:t>CREATE TABLE T1 (a int, b int, shard key (b)) CREATE TABLE T2 (a int, b int, shard key (a), unique key (a)) </a:t>
            </a:r>
          </a:p>
          <a:p>
            <a:pPr lvl="1"/>
            <a:r>
              <a:rPr lang="zh-CN" altLang="en-US" sz="1600"/>
              <a:t>Q1: SELECT sum(T1.b) AS s FROM T1, T2 </a:t>
            </a:r>
          </a:p>
          <a:p>
            <a:pPr marL="457200" lvl="1" indent="0">
              <a:buNone/>
            </a:pPr>
            <a:r>
              <a:rPr lang="zh-CN" altLang="en-US" sz="1600"/>
              <a:t>	 WHERE T1.a = T2.a </a:t>
            </a:r>
          </a:p>
          <a:p>
            <a:pPr marL="457200" lvl="1" indent="0">
              <a:buNone/>
            </a:pPr>
            <a:r>
              <a:rPr lang="zh-CN" altLang="en-US" sz="1600"/>
              <a:t>	 GROUP BY T1.a, T1.b</a:t>
            </a:r>
          </a:p>
          <a:p>
            <a:pPr lvl="1"/>
            <a:r>
              <a:rPr lang="zh-CN" altLang="en-US" sz="1600"/>
              <a:t>Q2: SELECT V.s from T2,</a:t>
            </a:r>
          </a:p>
          <a:p>
            <a:pPr marL="457200" lvl="1" indent="0">
              <a:buNone/>
            </a:pPr>
            <a:r>
              <a:rPr lang="zh-CN" altLang="en-US" sz="1600"/>
              <a:t>	(SELECT a, sum(b) as s </a:t>
            </a:r>
          </a:p>
          <a:p>
            <a:pPr marL="457200" lvl="1" indent="0">
              <a:buNone/>
            </a:pPr>
            <a:r>
              <a:rPr lang="zh-CN" altLang="en-US" sz="1600"/>
              <a:t> 	FROM T1 </a:t>
            </a:r>
          </a:p>
          <a:p>
            <a:pPr marL="457200" lvl="1" indent="0">
              <a:buNone/>
            </a:pPr>
            <a:r>
              <a:rPr lang="zh-CN" altLang="en-US" sz="1600"/>
              <a:t>	GROUP BY T1.a, T1.b</a:t>
            </a:r>
          </a:p>
          <a:p>
            <a:pPr marL="457200" lvl="1" indent="0">
              <a:buNone/>
            </a:pPr>
            <a:r>
              <a:rPr lang="zh-CN" altLang="en-US" sz="1600"/>
              <a:t>	) V </a:t>
            </a:r>
          </a:p>
          <a:p>
            <a:pPr marL="457200" lvl="1" indent="0">
              <a:buNone/>
            </a:pPr>
            <a:r>
              <a:rPr lang="zh-CN" altLang="en-US" sz="1600"/>
              <a:t>	WHERE V.a = T2.a; </a:t>
            </a:r>
            <a:endParaRPr lang="en-US" altLang="zh-CN" sz="1865"/>
          </a:p>
          <a:p>
            <a:pPr marL="0" lvl="0" indent="0" fontAlgn="auto">
              <a:lnSpc>
                <a:spcPct val="100000"/>
              </a:lnSpc>
              <a:buNone/>
            </a:pPr>
            <a:r>
              <a:rPr lang="en-US" altLang="zh-CN" sz="1860">
                <a:sym typeface="+mn-ea"/>
              </a:rPr>
              <a:t>R1=200,000 be the rowcount of T1 and R2=50,000 </a:t>
            </a:r>
          </a:p>
          <a:p>
            <a:pPr marL="0" lvl="0" indent="0" fontAlgn="auto">
              <a:lnSpc>
                <a:spcPct val="100000"/>
              </a:lnSpc>
              <a:buNone/>
            </a:pPr>
            <a:r>
              <a:rPr lang="en-US" altLang="zh-CN" sz="1860">
                <a:sym typeface="+mn-ea"/>
              </a:rPr>
              <a:t> lookup cost of </a:t>
            </a:r>
            <a:r>
              <a:rPr lang="en-US" altLang="zh-CN" sz="1860" i="1">
                <a:latin typeface="Cambria" panose="02040503050406030204" charset="0"/>
                <a:sym typeface="+mn-ea"/>
              </a:rPr>
              <a:t>Cj</a:t>
            </a:r>
            <a:r>
              <a:rPr lang="en-US" altLang="zh-CN" sz="1860">
                <a:sym typeface="+mn-ea"/>
              </a:rPr>
              <a:t>=1 units</a:t>
            </a:r>
            <a:r>
              <a:rPr lang="en-US" altLang="zh-CN" sz="1860" i="1">
                <a:latin typeface="Cambria" panose="02040503050406030204" charset="0"/>
                <a:sym typeface="+mn-ea"/>
              </a:rPr>
              <a:t>,</a:t>
            </a:r>
            <a:r>
              <a:rPr lang="en-US" altLang="zh-CN" sz="1860">
                <a:sym typeface="+mn-ea"/>
              </a:rPr>
              <a:t>the group-by is executed using a hash table with an average cost of </a:t>
            </a:r>
            <a:r>
              <a:rPr lang="en-US" altLang="zh-CN" sz="1860" i="1">
                <a:latin typeface="Cambria" panose="02040503050406030204" charset="0"/>
                <a:sym typeface="+mn-ea"/>
              </a:rPr>
              <a:t>Cg</a:t>
            </a:r>
            <a:r>
              <a:rPr lang="en-US" altLang="zh-CN" sz="1860">
                <a:sym typeface="+mn-ea"/>
              </a:rPr>
              <a:t>=1 units per row </a:t>
            </a:r>
            <a:endParaRPr lang="en-US" altLang="zh-CN" sz="1865"/>
          </a:p>
        </p:txBody>
      </p:sp>
      <p:sp>
        <p:nvSpPr>
          <p:cNvPr id="6" name="内容占位符 5"/>
          <p:cNvSpPr>
            <a:spLocks noGrp="1"/>
          </p:cNvSpPr>
          <p:nvPr>
            <p:ph sz="half" idx="2"/>
          </p:nvPr>
        </p:nvSpPr>
        <p:spPr/>
        <p:txBody>
          <a:bodyPr>
            <a:normAutofit lnSpcReduction="10000"/>
          </a:bodyPr>
          <a:lstStyle/>
          <a:p>
            <a:pPr marL="0" lvl="0" indent="0">
              <a:buNone/>
            </a:pPr>
            <a:r>
              <a:rPr lang="en-US" altLang="zh-CN" sz="1800" i="1" dirty="0">
                <a:latin typeface="Cambria" panose="02040503050406030204" charset="0"/>
                <a:sym typeface="+mn-ea"/>
              </a:rPr>
              <a:t>Sg</a:t>
            </a:r>
            <a:r>
              <a:rPr lang="en-US" altLang="zh-CN" sz="1800" dirty="0">
                <a:sym typeface="+mn-ea"/>
              </a:rPr>
              <a:t>= 1/4 be the fraction of rows of T1 left after grouping on (T1.a, T1.b),</a:t>
            </a:r>
            <a:r>
              <a:rPr lang="en-US" altLang="zh-CN" sz="2000" i="1" dirty="0" err="1">
                <a:latin typeface="Cambria" panose="02040503050406030204" charset="0"/>
                <a:sym typeface="+mn-ea"/>
              </a:rPr>
              <a:t>Sj</a:t>
            </a:r>
            <a:r>
              <a:rPr lang="en-US" altLang="zh-CN" sz="2000" dirty="0">
                <a:sym typeface="+mn-ea"/>
              </a:rPr>
              <a:t>= 1/10</a:t>
            </a:r>
            <a:r>
              <a:rPr lang="en-US" altLang="zh-CN" sz="1800" dirty="0">
                <a:sym typeface="+mn-ea"/>
              </a:rPr>
              <a:t> be the fraction of rows of T1 left after the join between T1.a and T2.a</a:t>
            </a:r>
          </a:p>
          <a:p>
            <a:pPr marL="0" lvl="0" indent="0">
              <a:buNone/>
            </a:pPr>
            <a:endParaRPr lang="en-US" altLang="zh-CN" sz="1800" dirty="0">
              <a:sym typeface="+mn-ea"/>
            </a:endParaRPr>
          </a:p>
          <a:p>
            <a:pPr marL="0" lvl="0" indent="0">
              <a:buNone/>
            </a:pPr>
            <a:r>
              <a:rPr lang="en-US" altLang="zh-CN" sz="2400" dirty="0">
                <a:sym typeface="+mn-ea"/>
              </a:rPr>
              <a:t>Cost Q1=R1*</a:t>
            </a:r>
            <a:r>
              <a:rPr lang="en-US" altLang="zh-CN" sz="2400" i="1" dirty="0">
                <a:latin typeface="Cambria" panose="02040503050406030204" charset="0"/>
                <a:ea typeface="等线 Light" panose="02010600030101010101" charset="-122"/>
                <a:sym typeface="+mn-ea"/>
              </a:rPr>
              <a:t>Cj</a:t>
            </a:r>
            <a:r>
              <a:rPr lang="en-US" altLang="zh-CN" sz="2400" dirty="0">
                <a:sym typeface="+mn-ea"/>
              </a:rPr>
              <a:t>+R1*</a:t>
            </a:r>
            <a:r>
              <a:rPr lang="en-US" altLang="zh-CN" sz="2400" i="1" dirty="0" err="1">
                <a:latin typeface="Cambria" panose="02040503050406030204" charset="0"/>
                <a:sym typeface="+mn-ea"/>
              </a:rPr>
              <a:t>Sj</a:t>
            </a:r>
            <a:r>
              <a:rPr lang="en-US" altLang="zh-CN" sz="2400" i="1" dirty="0">
                <a:sym typeface="+mn-ea"/>
              </a:rPr>
              <a:t>*</a:t>
            </a:r>
            <a:r>
              <a:rPr lang="en-US" altLang="zh-CN" sz="2400" i="1" dirty="0">
                <a:latin typeface="Cambria" panose="02040503050406030204" charset="0"/>
                <a:sym typeface="+mn-ea"/>
              </a:rPr>
              <a:t>Cg</a:t>
            </a:r>
            <a:r>
              <a:rPr lang="en-US" altLang="zh-CN" sz="2400" dirty="0">
                <a:sym typeface="+mn-ea"/>
              </a:rPr>
              <a:t>=</a:t>
            </a:r>
          </a:p>
          <a:p>
            <a:pPr marL="0" lvl="0" indent="0">
              <a:buNone/>
            </a:pPr>
            <a:r>
              <a:rPr lang="en-US" altLang="zh-CN" sz="2400" dirty="0">
                <a:sym typeface="+mn-ea"/>
              </a:rPr>
              <a:t>200,000*</a:t>
            </a:r>
            <a:r>
              <a:rPr lang="en-US" altLang="zh-CN" sz="2400" i="1" dirty="0">
                <a:latin typeface="Cambria" panose="02040503050406030204" charset="0"/>
                <a:ea typeface="等线 Light" panose="02010600030101010101" charset="-122"/>
                <a:sym typeface="+mn-ea"/>
              </a:rPr>
              <a:t>Cj</a:t>
            </a:r>
            <a:r>
              <a:rPr lang="en-US" altLang="zh-CN" sz="2400" dirty="0">
                <a:sym typeface="+mn-ea"/>
              </a:rPr>
              <a:t>+20,000*</a:t>
            </a:r>
            <a:r>
              <a:rPr lang="en-US" altLang="zh-CN" sz="2400" i="1" dirty="0">
                <a:latin typeface="Cambria" panose="02040503050406030204" charset="0"/>
                <a:sym typeface="+mn-ea"/>
              </a:rPr>
              <a:t>Cg</a:t>
            </a:r>
            <a:r>
              <a:rPr lang="en-US" altLang="zh-CN" sz="2400" dirty="0">
                <a:sym typeface="+mn-ea"/>
              </a:rPr>
              <a:t>=220,000 </a:t>
            </a:r>
          </a:p>
          <a:p>
            <a:pPr marL="0" lvl="0" indent="0">
              <a:buNone/>
            </a:pPr>
            <a:r>
              <a:rPr lang="en-US" altLang="zh-CN" sz="2400" dirty="0">
                <a:sym typeface="+mn-ea"/>
              </a:rPr>
              <a:t>Cost Q2=R1*</a:t>
            </a:r>
            <a:r>
              <a:rPr lang="en-US" altLang="zh-CN" sz="2400" i="1" dirty="0">
                <a:latin typeface="Cambria" panose="02040503050406030204" charset="0"/>
                <a:sym typeface="+mn-ea"/>
              </a:rPr>
              <a:t>Cg</a:t>
            </a:r>
            <a:r>
              <a:rPr lang="en-US" altLang="zh-CN" sz="2400" dirty="0">
                <a:sym typeface="+mn-ea"/>
              </a:rPr>
              <a:t>+R1*</a:t>
            </a:r>
            <a:r>
              <a:rPr lang="en-US" altLang="zh-CN" sz="2400" i="1" dirty="0">
                <a:latin typeface="Cambria" panose="02040503050406030204" charset="0"/>
                <a:sym typeface="+mn-ea"/>
              </a:rPr>
              <a:t>Sg</a:t>
            </a:r>
            <a:r>
              <a:rPr lang="en-US" altLang="zh-CN" sz="2400" dirty="0">
                <a:latin typeface="Cambria" panose="02040503050406030204" charset="0"/>
                <a:sym typeface="+mn-ea"/>
              </a:rPr>
              <a:t>*</a:t>
            </a:r>
            <a:r>
              <a:rPr lang="en-US" altLang="zh-CN" sz="2400" i="1" dirty="0" err="1">
                <a:latin typeface="Cambria" panose="02040503050406030204" charset="0"/>
                <a:sym typeface="+mn-ea"/>
              </a:rPr>
              <a:t>Cj</a:t>
            </a:r>
            <a:r>
              <a:rPr lang="en-US" altLang="zh-CN" sz="2400" dirty="0">
                <a:sym typeface="+mn-ea"/>
              </a:rPr>
              <a:t>=</a:t>
            </a:r>
          </a:p>
          <a:p>
            <a:pPr marL="0" lvl="0" indent="0">
              <a:buNone/>
            </a:pPr>
            <a:r>
              <a:rPr lang="en-US" altLang="zh-CN" sz="2400" dirty="0">
                <a:sym typeface="+mn-ea"/>
              </a:rPr>
              <a:t>200,000*</a:t>
            </a:r>
            <a:r>
              <a:rPr lang="en-US" altLang="zh-CN" sz="2400" i="1" dirty="0">
                <a:latin typeface="Cambria" panose="02040503050406030204" charset="0"/>
                <a:sym typeface="+mn-ea"/>
              </a:rPr>
              <a:t>Cg</a:t>
            </a:r>
            <a:r>
              <a:rPr lang="en-US" altLang="zh-CN" sz="2400" dirty="0">
                <a:sym typeface="+mn-ea"/>
              </a:rPr>
              <a:t>+50,000*</a:t>
            </a:r>
            <a:r>
              <a:rPr lang="en-US" altLang="zh-CN" sz="2400" i="1" dirty="0" err="1">
                <a:latin typeface="Cambria" panose="02040503050406030204" charset="0"/>
                <a:sym typeface="+mn-ea"/>
              </a:rPr>
              <a:t>Cj</a:t>
            </a:r>
            <a:r>
              <a:rPr lang="en-US" altLang="zh-CN" sz="2400" dirty="0">
                <a:sym typeface="+mn-ea"/>
              </a:rPr>
              <a:t>=250,000 </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Costing </a:t>
            </a:r>
            <a:r>
              <a:rPr lang="zh-CN" altLang="en-US" dirty="0" smtClean="0">
                <a:sym typeface="+mn-ea"/>
              </a:rPr>
              <a:t>Rewrites</a:t>
            </a:r>
            <a:r>
              <a:rPr lang="en-US" altLang="zh-CN" dirty="0" smtClean="0">
                <a:sym typeface="+mn-ea"/>
              </a:rPr>
              <a:t>:group by push down</a:t>
            </a:r>
            <a:endParaRPr lang="zh-CN" altLang="en-US" dirty="0"/>
          </a:p>
        </p:txBody>
      </p:sp>
      <p:sp>
        <p:nvSpPr>
          <p:cNvPr id="3" name="内容占位符 2"/>
          <p:cNvSpPr>
            <a:spLocks noGrp="1"/>
          </p:cNvSpPr>
          <p:nvPr>
            <p:ph idx="1"/>
          </p:nvPr>
        </p:nvSpPr>
        <p:spPr/>
        <p:txBody>
          <a:bodyPr>
            <a:normAutofit fontScale="90000" lnSpcReduction="10000"/>
          </a:bodyPr>
          <a:lstStyle/>
          <a:p>
            <a:r>
              <a:rPr lang="zh-CN" altLang="en-US" dirty="0"/>
              <a:t>Run the query in a </a:t>
            </a:r>
            <a:r>
              <a:rPr lang="zh-CN" altLang="en-US" sz="3200" b="1" dirty="0"/>
              <a:t>distributed </a:t>
            </a:r>
            <a:r>
              <a:rPr lang="zh-CN" altLang="en-US" dirty="0"/>
              <a:t>setting </a:t>
            </a:r>
          </a:p>
          <a:p>
            <a:r>
              <a:rPr lang="zh-CN" altLang="en-US" dirty="0"/>
              <a:t>T2 is sharded on T2.a, but T1 is not sharded on T1.a → </a:t>
            </a:r>
          </a:p>
          <a:p>
            <a:pPr marL="0" indent="0">
              <a:buNone/>
            </a:pPr>
            <a:r>
              <a:rPr lang="zh-CN" altLang="en-US" dirty="0"/>
              <a:t>  </a:t>
            </a:r>
            <a:r>
              <a:rPr lang="zh-CN" altLang="en-US" i="1" dirty="0"/>
              <a:t>compute this join by reshuffling</a:t>
            </a:r>
          </a:p>
          <a:p>
            <a:r>
              <a:rPr lang="en-US" altLang="zh-CN" i="1" dirty="0">
                <a:latin typeface="Cambria" panose="02040503050406030204" charset="0"/>
              </a:rPr>
              <a:t>Cr </a:t>
            </a:r>
            <a:r>
              <a:rPr lang="zh-CN" altLang="en-US" dirty="0"/>
              <a:t>= 3 units per row</a:t>
            </a:r>
          </a:p>
          <a:p>
            <a:r>
              <a:rPr lang="en-US" altLang="zh-CN" dirty="0"/>
              <a:t>Cost </a:t>
            </a:r>
            <a:r>
              <a:rPr lang="zh-CN" altLang="en-US" dirty="0"/>
              <a:t>Q1=</a:t>
            </a:r>
            <a:r>
              <a:rPr lang="en-US" altLang="zh-CN" dirty="0">
                <a:solidFill>
                  <a:srgbClr val="FF0000"/>
                </a:solidFill>
              </a:rPr>
              <a:t>R1*</a:t>
            </a:r>
            <a:r>
              <a:rPr lang="en-US" altLang="zh-CN" i="1" dirty="0">
                <a:solidFill>
                  <a:srgbClr val="FF0000"/>
                </a:solidFill>
                <a:latin typeface="Cambria" panose="02040503050406030204" charset="0"/>
                <a:sym typeface="+mn-ea"/>
              </a:rPr>
              <a:t>Cr</a:t>
            </a:r>
            <a:r>
              <a:rPr lang="en-US" altLang="zh-CN" i="1" dirty="0">
                <a:latin typeface="Cambria" panose="02040503050406030204" charset="0"/>
                <a:sym typeface="+mn-ea"/>
              </a:rPr>
              <a:t> </a:t>
            </a:r>
            <a:r>
              <a:rPr lang="zh-CN" altLang="en-US" dirty="0"/>
              <a:t>+</a:t>
            </a:r>
            <a:r>
              <a:rPr lang="en-US" altLang="zh-CN" dirty="0">
                <a:sym typeface="+mn-ea"/>
              </a:rPr>
              <a:t>R1*</a:t>
            </a:r>
            <a:r>
              <a:rPr lang="en-US" altLang="zh-CN" i="1" dirty="0">
                <a:latin typeface="Cambria" panose="02040503050406030204" charset="0"/>
                <a:ea typeface="等线 Light" panose="02010600030101010101" charset="-122"/>
                <a:sym typeface="+mn-ea"/>
              </a:rPr>
              <a:t>Cj</a:t>
            </a:r>
            <a:r>
              <a:rPr lang="en-US" altLang="zh-CN" dirty="0">
                <a:sym typeface="+mn-ea"/>
              </a:rPr>
              <a:t>+R1*</a:t>
            </a:r>
            <a:r>
              <a:rPr lang="en-US" altLang="zh-CN" i="1" dirty="0" err="1">
                <a:latin typeface="Cambria" panose="02040503050406030204" charset="0"/>
                <a:sym typeface="+mn-ea"/>
              </a:rPr>
              <a:t>Sj</a:t>
            </a:r>
            <a:r>
              <a:rPr lang="en-US" altLang="zh-CN" i="1" dirty="0">
                <a:sym typeface="+mn-ea"/>
              </a:rPr>
              <a:t>*</a:t>
            </a:r>
            <a:r>
              <a:rPr lang="en-US" altLang="zh-CN" i="1" dirty="0">
                <a:latin typeface="Cambria" panose="02040503050406030204" charset="0"/>
                <a:sym typeface="+mn-ea"/>
              </a:rPr>
              <a:t>Cg</a:t>
            </a:r>
            <a:r>
              <a:rPr lang="zh-CN" altLang="en-US" dirty="0"/>
              <a:t>=</a:t>
            </a:r>
          </a:p>
          <a:p>
            <a:pPr marL="0" indent="0">
              <a:buNone/>
            </a:pPr>
            <a:r>
              <a:rPr lang="zh-CN" altLang="en-US" dirty="0"/>
              <a:t> </a:t>
            </a:r>
            <a:r>
              <a:rPr lang="en-US" altLang="zh-CN" dirty="0"/>
              <a:t>	       </a:t>
            </a:r>
            <a:r>
              <a:rPr lang="zh-CN" altLang="en-US" dirty="0"/>
              <a:t>200,000</a:t>
            </a:r>
            <a:r>
              <a:rPr lang="en-US" altLang="zh-CN" dirty="0"/>
              <a:t>*</a:t>
            </a:r>
            <a:r>
              <a:rPr lang="zh-CN" altLang="en-US" dirty="0"/>
              <a:t>(</a:t>
            </a:r>
            <a:r>
              <a:rPr lang="en-US" altLang="zh-CN" i="1" dirty="0" err="1">
                <a:solidFill>
                  <a:schemeClr val="tx1"/>
                </a:solidFill>
                <a:latin typeface="Cambria" panose="02040503050406030204" charset="0"/>
                <a:sym typeface="+mn-ea"/>
              </a:rPr>
              <a:t>Cr</a:t>
            </a:r>
            <a:r>
              <a:rPr lang="en-US" altLang="zh-CN" dirty="0" err="1">
                <a:solidFill>
                  <a:schemeClr val="tx1"/>
                </a:solidFill>
                <a:latin typeface="Cambria" panose="02040503050406030204" charset="0"/>
                <a:sym typeface="+mn-ea"/>
              </a:rPr>
              <a:t>+</a:t>
            </a:r>
            <a:r>
              <a:rPr lang="en-US" altLang="zh-CN" i="1" dirty="0" err="1">
                <a:latin typeface="Cambria" panose="02040503050406030204" charset="0"/>
                <a:ea typeface="等线 Light" panose="02010600030101010101" charset="-122"/>
                <a:sym typeface="+mn-ea"/>
              </a:rPr>
              <a:t>Cj</a:t>
            </a:r>
            <a:r>
              <a:rPr lang="zh-CN" altLang="en-US" dirty="0"/>
              <a:t>)+20,000</a:t>
            </a:r>
            <a:r>
              <a:rPr lang="en-US" altLang="zh-CN" dirty="0"/>
              <a:t>*</a:t>
            </a:r>
            <a:r>
              <a:rPr lang="en-US" altLang="zh-CN" i="1" dirty="0">
                <a:latin typeface="Cambria" panose="02040503050406030204" charset="0"/>
                <a:sym typeface="+mn-ea"/>
              </a:rPr>
              <a:t>Cg</a:t>
            </a:r>
            <a:r>
              <a:rPr lang="zh-CN" altLang="en-US" dirty="0"/>
              <a:t>=620,000 </a:t>
            </a:r>
          </a:p>
          <a:p>
            <a:r>
              <a:rPr lang="en-US" altLang="zh-CN" dirty="0"/>
              <a:t>Cost </a:t>
            </a:r>
            <a:r>
              <a:rPr lang="zh-CN" altLang="en-US" dirty="0"/>
              <a:t>Q2=R1*</a:t>
            </a:r>
            <a:r>
              <a:rPr lang="zh-CN" altLang="en-US" i="1" dirty="0">
                <a:latin typeface="Cambria" panose="02040503050406030204" charset="0"/>
              </a:rPr>
              <a:t>Cg</a:t>
            </a:r>
            <a:r>
              <a:rPr lang="zh-CN" altLang="en-US" dirty="0"/>
              <a:t>+</a:t>
            </a:r>
            <a:r>
              <a:rPr lang="zh-CN" altLang="en-US" dirty="0">
                <a:solidFill>
                  <a:srgbClr val="FF0000"/>
                </a:solidFill>
              </a:rPr>
              <a:t>R1*</a:t>
            </a:r>
            <a:r>
              <a:rPr lang="zh-CN" altLang="en-US" i="1" dirty="0">
                <a:solidFill>
                  <a:srgbClr val="FF0000"/>
                </a:solidFill>
                <a:latin typeface="Cambria" panose="02040503050406030204" charset="0"/>
              </a:rPr>
              <a:t>Sg</a:t>
            </a:r>
            <a:r>
              <a:rPr lang="zh-CN" altLang="en-US" dirty="0">
                <a:solidFill>
                  <a:srgbClr val="FF0000"/>
                </a:solidFill>
              </a:rPr>
              <a:t>*</a:t>
            </a:r>
            <a:r>
              <a:rPr lang="en-US" altLang="zh-CN" i="1" dirty="0">
                <a:solidFill>
                  <a:srgbClr val="FF0000"/>
                </a:solidFill>
                <a:latin typeface="Cambria" panose="02040503050406030204" charset="0"/>
                <a:sym typeface="+mn-ea"/>
              </a:rPr>
              <a:t>Cr</a:t>
            </a:r>
            <a:r>
              <a:rPr lang="zh-CN" altLang="en-US" dirty="0"/>
              <a:t>+</a:t>
            </a:r>
            <a:r>
              <a:rPr lang="zh-CN" altLang="en-US" dirty="0">
                <a:sym typeface="+mn-ea"/>
              </a:rPr>
              <a:t>R1*</a:t>
            </a:r>
            <a:r>
              <a:rPr lang="zh-CN" altLang="en-US" i="1" dirty="0">
                <a:latin typeface="Cambria" panose="02040503050406030204" charset="0"/>
                <a:sym typeface="+mn-ea"/>
              </a:rPr>
              <a:t>Sg</a:t>
            </a:r>
            <a:r>
              <a:rPr lang="en-US" altLang="zh-CN" i="1" dirty="0">
                <a:latin typeface="Cambria" panose="02040503050406030204" charset="0"/>
                <a:sym typeface="+mn-ea"/>
              </a:rPr>
              <a:t>*</a:t>
            </a:r>
            <a:r>
              <a:rPr lang="en-US" altLang="zh-CN" i="1" dirty="0" err="1">
                <a:latin typeface="Cambria" panose="02040503050406030204" charset="0"/>
                <a:sym typeface="+mn-ea"/>
              </a:rPr>
              <a:t>Cj</a:t>
            </a:r>
            <a:r>
              <a:rPr lang="zh-CN" altLang="en-US" dirty="0"/>
              <a:t>=</a:t>
            </a:r>
          </a:p>
          <a:p>
            <a:pPr marL="0" indent="0">
              <a:buNone/>
            </a:pPr>
            <a:r>
              <a:rPr lang="en-US" altLang="zh-CN" dirty="0"/>
              <a:t>	       </a:t>
            </a:r>
            <a:r>
              <a:rPr lang="zh-CN" altLang="en-US" dirty="0"/>
              <a:t>200,000</a:t>
            </a:r>
            <a:r>
              <a:rPr lang="en-US" altLang="zh-CN" dirty="0"/>
              <a:t>*</a:t>
            </a:r>
            <a:r>
              <a:rPr lang="zh-CN" altLang="en-US" i="1" dirty="0">
                <a:latin typeface="Cambria" panose="02040503050406030204" charset="0"/>
                <a:sym typeface="+mn-ea"/>
              </a:rPr>
              <a:t>Cg</a:t>
            </a:r>
            <a:r>
              <a:rPr lang="zh-CN" altLang="en-US" dirty="0"/>
              <a:t>+50,000</a:t>
            </a:r>
            <a:r>
              <a:rPr lang="en-US" altLang="zh-CN" dirty="0"/>
              <a:t>*</a:t>
            </a:r>
            <a:r>
              <a:rPr lang="zh-CN" altLang="en-US" dirty="0"/>
              <a:t>(</a:t>
            </a:r>
            <a:r>
              <a:rPr lang="en-US" altLang="zh-CN" i="1" dirty="0" err="1">
                <a:latin typeface="Cambria" panose="02040503050406030204" charset="0"/>
                <a:sym typeface="+mn-ea"/>
              </a:rPr>
              <a:t>Cr+Cj</a:t>
            </a:r>
            <a:r>
              <a:rPr lang="zh-CN" altLang="en-US" dirty="0"/>
              <a:t>)=400,000</a:t>
            </a:r>
          </a:p>
          <a:p>
            <a:pPr>
              <a:buFont typeface="Arial" panose="020B0604020202020204" pitchFamily="34" charset="0"/>
              <a:buChar char="•"/>
            </a:pPr>
            <a:r>
              <a:rPr lang="zh-CN" altLang="en-US" dirty="0"/>
              <a:t>clusters with slower network where </a:t>
            </a:r>
            <a:r>
              <a:rPr lang="zh-CN" altLang="en-US" b="1" dirty="0"/>
              <a:t>network costs</a:t>
            </a:r>
            <a:r>
              <a:rPr lang="zh-CN" altLang="en-US" dirty="0"/>
              <a:t> may often dominate the cost of a query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Interleaving of Rewrites</a:t>
            </a:r>
          </a:p>
        </p:txBody>
      </p:sp>
      <p:sp>
        <p:nvSpPr>
          <p:cNvPr id="3" name="内容占位符 2"/>
          <p:cNvSpPr>
            <a:spLocks noGrp="1"/>
          </p:cNvSpPr>
          <p:nvPr>
            <p:ph idx="1"/>
          </p:nvPr>
        </p:nvSpPr>
        <p:spPr/>
        <p:txBody>
          <a:bodyPr/>
          <a:lstStyle/>
          <a:p>
            <a:r>
              <a:rPr lang="zh-CN" altLang="en-US"/>
              <a:t>Pushing a predicate down may enable Outer Join to Inner Join conversion if that predicate rejects NULLs of the outer table</a:t>
            </a:r>
          </a:p>
          <a:p>
            <a:r>
              <a:rPr lang="zh-CN" altLang="en-US"/>
              <a:t>Interleaving of two rewrites: going </a:t>
            </a:r>
            <a:r>
              <a:rPr lang="zh-CN" altLang="en-US" b="1"/>
              <a:t>top-down</a:t>
            </a:r>
            <a:r>
              <a:rPr lang="zh-CN" altLang="en-US"/>
              <a:t> over each select block (before processing any subselects ) and apply </a:t>
            </a:r>
          </a:p>
          <a:p>
            <a:pPr lvl="1"/>
            <a:r>
              <a:rPr lang="zh-CN" altLang="en-US"/>
              <a:t>1) Outer Join to Inner Join and then</a:t>
            </a:r>
          </a:p>
          <a:p>
            <a:pPr lvl="1"/>
            <a:r>
              <a:rPr lang="zh-CN" altLang="en-US"/>
              <a:t>2) Predicate Pushdown</a:t>
            </a:r>
          </a:p>
          <a:p>
            <a:endParaRPr lang="zh-CN" altLang="en-US"/>
          </a:p>
          <a:p>
            <a:r>
              <a:rPr lang="zh-CN" altLang="en-US"/>
              <a:t>Rewrites like bushy join are done </a:t>
            </a:r>
            <a:r>
              <a:rPr lang="zh-CN" altLang="en-US" b="1"/>
              <a:t>bottom-up</a:t>
            </a:r>
            <a:r>
              <a:rPr lang="zh-CN" altLang="en-US"/>
              <a:t>, because they are cost-based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Bushy Joins</a:t>
            </a:r>
          </a:p>
        </p:txBody>
      </p:sp>
      <p:sp>
        <p:nvSpPr>
          <p:cNvPr id="3" name="内容占位符 2"/>
          <p:cNvSpPr>
            <a:spLocks noGrp="1"/>
          </p:cNvSpPr>
          <p:nvPr>
            <p:ph sz="half" idx="1"/>
          </p:nvPr>
        </p:nvSpPr>
        <p:spPr/>
        <p:txBody>
          <a:bodyPr>
            <a:normAutofit fontScale="90000" lnSpcReduction="10000"/>
          </a:bodyPr>
          <a:lstStyle/>
          <a:p>
            <a:r>
              <a:rPr lang="zh-CN" altLang="en-US"/>
              <a:t>Finding the optimal join permutation extremely costly and time consuming</a:t>
            </a:r>
          </a:p>
          <a:p>
            <a:r>
              <a:rPr lang="zh-CN" altLang="en-US"/>
              <a:t>Many database systems do not consider bushy joins limiting their search join trees</a:t>
            </a:r>
          </a:p>
          <a:p>
            <a:r>
              <a:rPr lang="zh-CN" altLang="en-US" b="1"/>
              <a:t>Query rewrite mechanism to generate bushy join plans</a:t>
            </a:r>
            <a:r>
              <a:rPr lang="zh-CN" altLang="en-US"/>
              <a:t> is not new and has already been explored </a:t>
            </a:r>
          </a:p>
          <a:p>
            <a:r>
              <a:rPr lang="zh-CN" altLang="en-US"/>
              <a:t>MemSQL use Bushy joins plan</a:t>
            </a:r>
          </a:p>
          <a:p>
            <a:r>
              <a:rPr lang="zh-CN" altLang="en-US"/>
              <a:t>Use </a:t>
            </a:r>
            <a:r>
              <a:rPr lang="zh-CN" altLang="en-US" b="1"/>
              <a:t>heuristic </a:t>
            </a:r>
            <a:r>
              <a:rPr lang="zh-CN" altLang="en-US"/>
              <a:t>– based approach which consider only hopeful bushy joins</a:t>
            </a:r>
          </a:p>
        </p:txBody>
      </p:sp>
      <p:pic>
        <p:nvPicPr>
          <p:cNvPr id="210" name="image7.png" descr="A close up of a map&#10;&#10;Description generated with high confidence"/>
          <p:cNvPicPr>
            <a:picLocks noGrp="1" noChangeAspect="1"/>
          </p:cNvPicPr>
          <p:nvPr>
            <p:ph sz="half" idx="2"/>
          </p:nvPr>
        </p:nvPicPr>
        <p:blipFill>
          <a:blip r:embed="rId3"/>
          <a:srcRect t="7602"/>
          <a:stretch>
            <a:fillRect/>
          </a:stretch>
        </p:blipFill>
        <p:spPr>
          <a:xfrm>
            <a:off x="6172200" y="2676525"/>
            <a:ext cx="5181600" cy="2648585"/>
          </a:xfrm>
          <a:prstGeom prst="rect">
            <a:avLst/>
          </a:prstGeom>
          <a:ln w="12700">
            <a:miter lim="4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Generate bushy plans - Algorithm</a:t>
            </a:r>
          </a:p>
        </p:txBody>
      </p:sp>
      <p:sp>
        <p:nvSpPr>
          <p:cNvPr id="3" name="内容占位符 2"/>
          <p:cNvSpPr>
            <a:spLocks noGrp="1"/>
          </p:cNvSpPr>
          <p:nvPr>
            <p:ph idx="1"/>
          </p:nvPr>
        </p:nvSpPr>
        <p:spPr/>
        <p:txBody>
          <a:bodyPr>
            <a:normAutofit fontScale="85000" lnSpcReduction="20000"/>
          </a:bodyPr>
          <a:lstStyle/>
          <a:p>
            <a:pPr marL="631825" lvl="0" indent="-522605" defTabSz="904875">
              <a:spcBef>
                <a:spcPts val="900"/>
              </a:spcBef>
              <a:buFontTx/>
              <a:buAutoNum type="arabicPeriod"/>
              <a:defRPr sz="1800"/>
            </a:pPr>
            <a:r>
              <a:rPr sz="2800" b="1" dirty="0">
                <a:sym typeface="+mn-ea"/>
              </a:rPr>
              <a:t>Build a graph</a:t>
            </a:r>
            <a:r>
              <a:rPr sz="2800" dirty="0">
                <a:sym typeface="+mn-ea"/>
              </a:rPr>
              <a:t> where vertexes represent tables and edges represent join predicate </a:t>
            </a:r>
            <a:endParaRPr sz="2800" dirty="0"/>
          </a:p>
          <a:p>
            <a:pPr marL="631825" lvl="0" indent="-522605" defTabSz="904875">
              <a:spcBef>
                <a:spcPts val="900"/>
              </a:spcBef>
              <a:buFontTx/>
              <a:buAutoNum type="arabicPeriod"/>
              <a:defRPr sz="1800"/>
            </a:pPr>
            <a:r>
              <a:rPr sz="2800" dirty="0">
                <a:sym typeface="+mn-ea"/>
              </a:rPr>
              <a:t>Identify </a:t>
            </a:r>
            <a:r>
              <a:rPr sz="2800" b="1" dirty="0">
                <a:sym typeface="+mn-ea"/>
              </a:rPr>
              <a:t>candidate </a:t>
            </a:r>
            <a:r>
              <a:rPr sz="2800" b="1" i="1" dirty="0">
                <a:sym typeface="+mn-ea"/>
              </a:rPr>
              <a:t>satellite </a:t>
            </a:r>
            <a:r>
              <a:rPr sz="2800" b="1" dirty="0">
                <a:sym typeface="+mn-ea"/>
              </a:rPr>
              <a:t>tables</a:t>
            </a:r>
            <a:endParaRPr sz="2800" b="1" dirty="0"/>
          </a:p>
          <a:p>
            <a:pPr marL="631825" lvl="0" indent="-522605" defTabSz="904875">
              <a:spcBef>
                <a:spcPts val="900"/>
              </a:spcBef>
              <a:buFontTx/>
              <a:buAutoNum type="arabicPeriod"/>
              <a:defRPr sz="1800"/>
            </a:pPr>
            <a:r>
              <a:rPr sz="2800" b="1" dirty="0">
                <a:sym typeface="+mn-ea"/>
              </a:rPr>
              <a:t>Select only the </a:t>
            </a:r>
            <a:r>
              <a:rPr sz="2800" b="1" i="1" dirty="0">
                <a:sym typeface="+mn-ea"/>
              </a:rPr>
              <a:t>satellite </a:t>
            </a:r>
            <a:r>
              <a:rPr sz="2800" b="1" dirty="0">
                <a:sym typeface="+mn-ea"/>
              </a:rPr>
              <a:t>tables</a:t>
            </a:r>
            <a:r>
              <a:rPr sz="2800" dirty="0">
                <a:sym typeface="+mn-ea"/>
              </a:rPr>
              <a:t>, which are the tables connected to only other table in the graph</a:t>
            </a:r>
            <a:endParaRPr sz="2800" dirty="0"/>
          </a:p>
          <a:p>
            <a:pPr marL="631825" lvl="0" indent="-522605" defTabSz="904875">
              <a:spcBef>
                <a:spcPts val="900"/>
              </a:spcBef>
              <a:buFontTx/>
              <a:buAutoNum type="arabicPeriod"/>
              <a:defRPr sz="1800"/>
            </a:pPr>
            <a:r>
              <a:rPr sz="2800" dirty="0">
                <a:sym typeface="+mn-ea"/>
              </a:rPr>
              <a:t>Identify </a:t>
            </a:r>
            <a:r>
              <a:rPr sz="2800" b="1" i="1" dirty="0">
                <a:sym typeface="+mn-ea"/>
              </a:rPr>
              <a:t>seed </a:t>
            </a:r>
            <a:r>
              <a:rPr sz="2800" b="1" dirty="0">
                <a:sym typeface="+mn-ea"/>
              </a:rPr>
              <a:t>tables</a:t>
            </a:r>
            <a:r>
              <a:rPr sz="2800" dirty="0">
                <a:sym typeface="+mn-ea"/>
              </a:rPr>
              <a:t>, which are tables that are connected to at least</a:t>
            </a:r>
            <a:r>
              <a:rPr sz="2800" b="1" dirty="0">
                <a:sym typeface="+mn-ea"/>
              </a:rPr>
              <a:t> two different tables</a:t>
            </a:r>
            <a:r>
              <a:rPr sz="2800" dirty="0">
                <a:sym typeface="+mn-ea"/>
              </a:rPr>
              <a:t>, </a:t>
            </a:r>
            <a:r>
              <a:rPr sz="2800" b="1" dirty="0">
                <a:sym typeface="+mn-ea"/>
              </a:rPr>
              <a:t>at least </a:t>
            </a:r>
            <a:r>
              <a:rPr sz="2800" dirty="0">
                <a:sym typeface="+mn-ea"/>
              </a:rPr>
              <a:t>one of which is</a:t>
            </a:r>
            <a:r>
              <a:rPr sz="2800" b="1" dirty="0">
                <a:sym typeface="+mn-ea"/>
              </a:rPr>
              <a:t> a </a:t>
            </a:r>
            <a:r>
              <a:rPr sz="2800" b="1" i="1" dirty="0">
                <a:sym typeface="+mn-ea"/>
              </a:rPr>
              <a:t>satellite </a:t>
            </a:r>
            <a:r>
              <a:rPr sz="2800" b="1" dirty="0">
                <a:sym typeface="+mn-ea"/>
              </a:rPr>
              <a:t>table</a:t>
            </a:r>
            <a:r>
              <a:rPr sz="2800" dirty="0">
                <a:sym typeface="+mn-ea"/>
              </a:rPr>
              <a:t>. </a:t>
            </a:r>
            <a:endParaRPr sz="2800" dirty="0"/>
          </a:p>
          <a:p>
            <a:pPr marL="631825" lvl="0" indent="-522605" defTabSz="904875">
              <a:spcBef>
                <a:spcPts val="900"/>
              </a:spcBef>
              <a:buFontTx/>
              <a:buAutoNum type="arabicPeriod"/>
              <a:defRPr sz="1800"/>
            </a:pPr>
            <a:r>
              <a:rPr sz="2800" dirty="0">
                <a:sym typeface="+mn-ea"/>
              </a:rPr>
              <a:t>For each </a:t>
            </a:r>
            <a:r>
              <a:rPr sz="2800" i="1" dirty="0">
                <a:sym typeface="+mn-ea"/>
              </a:rPr>
              <a:t>seed </a:t>
            </a:r>
            <a:r>
              <a:rPr sz="2800" dirty="0">
                <a:sym typeface="+mn-ea"/>
              </a:rPr>
              <a:t>table: </a:t>
            </a:r>
            <a:endParaRPr sz="2800" dirty="0"/>
          </a:p>
          <a:p>
            <a:pPr marL="1154430" lvl="1" indent="-522605" defTabSz="904875">
              <a:spcBef>
                <a:spcPts val="400"/>
              </a:spcBef>
              <a:buFontTx/>
              <a:buAutoNum type="alphaLcPeriod"/>
              <a:defRPr sz="1800"/>
            </a:pPr>
            <a:r>
              <a:rPr lang="en-US" sz="2800" dirty="0">
                <a:sym typeface="+mn-ea"/>
              </a:rPr>
              <a:t>Compute the </a:t>
            </a:r>
            <a:r>
              <a:rPr lang="en-US" sz="2800" b="1" dirty="0">
                <a:sym typeface="+mn-ea"/>
              </a:rPr>
              <a:t>cost C</a:t>
            </a:r>
            <a:r>
              <a:rPr sz="2800" b="1" dirty="0">
                <a:sym typeface="+mn-ea"/>
              </a:rPr>
              <a:t>1</a:t>
            </a:r>
            <a:r>
              <a:rPr lang="en-US" sz="2800" dirty="0">
                <a:sym typeface="+mn-ea"/>
              </a:rPr>
              <a:t> </a:t>
            </a:r>
            <a:r>
              <a:rPr sz="2800" dirty="0">
                <a:sym typeface="+mn-ea"/>
              </a:rPr>
              <a:t>of the current plan</a:t>
            </a:r>
            <a:endParaRPr sz="2800" dirty="0"/>
          </a:p>
          <a:p>
            <a:pPr marL="1154430" lvl="1" indent="-522605" defTabSz="904875">
              <a:spcBef>
                <a:spcPts val="400"/>
              </a:spcBef>
              <a:buFontTx/>
              <a:buAutoNum type="alphaLcPeriod"/>
              <a:defRPr sz="1800"/>
            </a:pPr>
            <a:r>
              <a:rPr sz="2800" dirty="0">
                <a:sym typeface="+mn-ea"/>
              </a:rPr>
              <a:t>Create </a:t>
            </a:r>
            <a:r>
              <a:rPr sz="2800" b="1" dirty="0">
                <a:sym typeface="+mn-ea"/>
              </a:rPr>
              <a:t>a derived table</a:t>
            </a:r>
            <a:r>
              <a:rPr sz="2800" dirty="0">
                <a:sym typeface="+mn-ea"/>
              </a:rPr>
              <a:t> containing the </a:t>
            </a:r>
            <a:r>
              <a:rPr sz="2800" i="1" dirty="0">
                <a:sym typeface="+mn-ea"/>
              </a:rPr>
              <a:t>seed </a:t>
            </a:r>
            <a:r>
              <a:rPr sz="2800" dirty="0">
                <a:sym typeface="+mn-ea"/>
              </a:rPr>
              <a:t>table joined to its adjacent </a:t>
            </a:r>
            <a:r>
              <a:rPr sz="2800" i="1" dirty="0">
                <a:sym typeface="+mn-ea"/>
              </a:rPr>
              <a:t>satellite </a:t>
            </a:r>
            <a:r>
              <a:rPr sz="2800" dirty="0">
                <a:sym typeface="+mn-ea"/>
              </a:rPr>
              <a:t>tables</a:t>
            </a:r>
            <a:endParaRPr sz="2800" dirty="0"/>
          </a:p>
          <a:p>
            <a:pPr marL="1154430" lvl="1" indent="-522605" defTabSz="904875">
              <a:spcBef>
                <a:spcPts val="400"/>
              </a:spcBef>
              <a:buFontTx/>
              <a:buAutoNum type="alphaLcPeriod"/>
              <a:defRPr sz="1800"/>
            </a:pPr>
            <a:r>
              <a:rPr sz="2800" b="1" dirty="0">
                <a:sym typeface="+mn-ea"/>
              </a:rPr>
              <a:t>Apply the </a:t>
            </a:r>
            <a:r>
              <a:rPr sz="2800" b="1" i="1" dirty="0">
                <a:sym typeface="+mn-ea"/>
              </a:rPr>
              <a:t>Predicate Pushdown</a:t>
            </a:r>
            <a:r>
              <a:rPr sz="2800" i="1" dirty="0">
                <a:sym typeface="+mn-ea"/>
              </a:rPr>
              <a:t> </a:t>
            </a:r>
            <a:r>
              <a:rPr sz="2800" dirty="0">
                <a:sym typeface="+mn-ea"/>
              </a:rPr>
              <a:t>rewrite followed by the </a:t>
            </a:r>
            <a:r>
              <a:rPr sz="2800" b="1" i="1" dirty="0">
                <a:sym typeface="+mn-ea"/>
              </a:rPr>
              <a:t>Column Elimination</a:t>
            </a:r>
            <a:r>
              <a:rPr sz="2800" i="1" dirty="0">
                <a:sym typeface="+mn-ea"/>
              </a:rPr>
              <a:t> rewrite</a:t>
            </a:r>
            <a:endParaRPr sz="2800" dirty="0"/>
          </a:p>
          <a:p>
            <a:pPr marL="1154430" lvl="1" indent="-522605" defTabSz="904875">
              <a:spcBef>
                <a:spcPts val="400"/>
              </a:spcBef>
              <a:buFontTx/>
              <a:buAutoNum type="alphaLcPeriod"/>
              <a:defRPr sz="1800"/>
            </a:pPr>
            <a:r>
              <a:rPr lang="en-US" sz="2800" dirty="0">
                <a:sym typeface="+mn-ea"/>
              </a:rPr>
              <a:t>Compute the </a:t>
            </a:r>
            <a:r>
              <a:rPr lang="en-US" sz="2800" b="1" dirty="0">
                <a:sym typeface="+mn-ea"/>
              </a:rPr>
              <a:t>cost C2.</a:t>
            </a:r>
            <a:r>
              <a:rPr lang="en-US" sz="2800" dirty="0">
                <a:sym typeface="+mn-ea"/>
              </a:rPr>
              <a:t>  If  C1 &lt; C</a:t>
            </a:r>
            <a:r>
              <a:rPr sz="2800" dirty="0">
                <a:sym typeface="+mn-ea"/>
              </a:rPr>
              <a:t>2, discard the changes made in steps (b) and (c), and otherwise keep them. </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image10.png"/>
          <p:cNvPicPr/>
          <p:nvPr/>
        </p:nvPicPr>
        <p:blipFill>
          <a:blip r:embed="rId3"/>
          <a:srcRect l="10273" r="8665" b="16999"/>
          <a:stretch>
            <a:fillRect/>
          </a:stretch>
        </p:blipFill>
        <p:spPr>
          <a:xfrm>
            <a:off x="6426979" y="1856437"/>
            <a:ext cx="5585197" cy="3145385"/>
          </a:xfrm>
          <a:prstGeom prst="rect">
            <a:avLst/>
          </a:prstGeom>
          <a:ln w="12700">
            <a:miter lim="400000"/>
            <a:headEnd/>
            <a:tailEnd/>
          </a:ln>
        </p:spPr>
      </p:pic>
      <p:pic>
        <p:nvPicPr>
          <p:cNvPr id="5" name="图片 4" descr="sqlexample"/>
          <p:cNvPicPr>
            <a:picLocks noChangeAspect="1"/>
          </p:cNvPicPr>
          <p:nvPr/>
        </p:nvPicPr>
        <p:blipFill>
          <a:blip r:embed="rId4"/>
          <a:stretch>
            <a:fillRect/>
          </a:stretch>
        </p:blipFill>
        <p:spPr>
          <a:xfrm>
            <a:off x="946785" y="831215"/>
            <a:ext cx="5480050" cy="5711825"/>
          </a:xfrm>
          <a:prstGeom prst="rect">
            <a:avLst/>
          </a:prstGeom>
        </p:spPr>
      </p:pic>
      <p:sp>
        <p:nvSpPr>
          <p:cNvPr id="6" name="文本框 5"/>
          <p:cNvSpPr txBox="1"/>
          <p:nvPr/>
        </p:nvSpPr>
        <p:spPr>
          <a:xfrm>
            <a:off x="1755775" y="2726055"/>
            <a:ext cx="4356735" cy="398780"/>
          </a:xfrm>
          <a:prstGeom prst="rect">
            <a:avLst/>
          </a:prstGeom>
          <a:noFill/>
          <a:ln w="28575">
            <a:solidFill>
              <a:srgbClr val="FF0000"/>
            </a:solidFill>
          </a:ln>
        </p:spPr>
        <p:txBody>
          <a:bodyPr wrap="square" rtlCol="0">
            <a:spAutoFit/>
          </a:bodyPr>
          <a:lstStyle/>
          <a:p>
            <a:endParaRPr lang="zh-CN" altLang="en-US" sz="2000"/>
          </a:p>
        </p:txBody>
      </p:sp>
      <p:sp>
        <p:nvSpPr>
          <p:cNvPr id="8" name="文本框 7"/>
          <p:cNvSpPr txBox="1"/>
          <p:nvPr/>
        </p:nvSpPr>
        <p:spPr>
          <a:xfrm>
            <a:off x="1755775" y="4608830"/>
            <a:ext cx="4356735" cy="398780"/>
          </a:xfrm>
          <a:prstGeom prst="rect">
            <a:avLst/>
          </a:prstGeom>
          <a:noFill/>
          <a:ln w="28575">
            <a:solidFill>
              <a:srgbClr val="FF0000"/>
            </a:solidFill>
          </a:ln>
        </p:spPr>
        <p:txBody>
          <a:bodyPr wrap="square" rtlCol="0">
            <a:spAutoFit/>
          </a:bodyPr>
          <a:lstStyle/>
          <a:p>
            <a:endParaRPr lang="zh-CN" altLang="en-US" sz="2000"/>
          </a:p>
        </p:txBody>
      </p:sp>
      <p:sp>
        <p:nvSpPr>
          <p:cNvPr id="9" name="文本框 8"/>
          <p:cNvSpPr txBox="1"/>
          <p:nvPr/>
        </p:nvSpPr>
        <p:spPr>
          <a:xfrm>
            <a:off x="1755775" y="5670550"/>
            <a:ext cx="4356735" cy="398780"/>
          </a:xfrm>
          <a:prstGeom prst="rect">
            <a:avLst/>
          </a:prstGeom>
          <a:noFill/>
          <a:ln w="28575">
            <a:solidFill>
              <a:srgbClr val="FF0000"/>
            </a:solidFill>
          </a:ln>
        </p:spPr>
        <p:txBody>
          <a:bodyPr wrap="square" rtlCol="0">
            <a:spAutoFit/>
          </a:bodyPr>
          <a:lstStyle/>
          <a:p>
            <a:endParaRPr lang="zh-CN"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bushtree"/>
          <p:cNvPicPr>
            <a:picLocks noGrp="1" noChangeAspect="1"/>
          </p:cNvPicPr>
          <p:nvPr>
            <p:ph idx="4294967295"/>
          </p:nvPr>
        </p:nvPicPr>
        <p:blipFill>
          <a:blip r:embed="rId3"/>
          <a:stretch>
            <a:fillRect/>
          </a:stretch>
        </p:blipFill>
        <p:spPr>
          <a:xfrm>
            <a:off x="3850640" y="2036445"/>
            <a:ext cx="8341360" cy="4821555"/>
          </a:xfrm>
          <a:prstGeom prst="rect">
            <a:avLst/>
          </a:prstGeom>
        </p:spPr>
      </p:pic>
      <p:sp>
        <p:nvSpPr>
          <p:cNvPr id="5" name="文本框 4"/>
          <p:cNvSpPr txBox="1"/>
          <p:nvPr/>
        </p:nvSpPr>
        <p:spPr>
          <a:xfrm>
            <a:off x="6135370" y="2538095"/>
            <a:ext cx="1508760" cy="1322070"/>
          </a:xfrm>
          <a:prstGeom prst="rect">
            <a:avLst/>
          </a:prstGeom>
          <a:noFill/>
          <a:ln w="38100">
            <a:solidFill>
              <a:srgbClr val="FF0000"/>
            </a:solidFill>
          </a:ln>
        </p:spPr>
        <p:txBody>
          <a:bodyPr wrap="square" rtlCol="0">
            <a:spAutoFit/>
          </a:bodyPr>
          <a:lstStyle/>
          <a:p>
            <a:endParaRPr lang="zh-CN" altLang="en-US" sz="8000">
              <a:ln w="38100">
                <a:solidFill>
                  <a:schemeClr val="tx1"/>
                </a:solidFill>
              </a:ln>
            </a:endParaRPr>
          </a:p>
        </p:txBody>
      </p:sp>
      <p:pic>
        <p:nvPicPr>
          <p:cNvPr id="6" name="image10.png"/>
          <p:cNvPicPr/>
          <p:nvPr/>
        </p:nvPicPr>
        <p:blipFill>
          <a:blip r:embed="rId4"/>
          <a:srcRect l="10273" r="8665" b="16999"/>
          <a:stretch>
            <a:fillRect/>
          </a:stretch>
        </p:blipFill>
        <p:spPr>
          <a:xfrm>
            <a:off x="0" y="0"/>
            <a:ext cx="5585197" cy="3145385"/>
          </a:xfrm>
          <a:prstGeom prst="rect">
            <a:avLst/>
          </a:prstGeom>
          <a:ln w="12700">
            <a:miter lim="400000"/>
            <a:headEnd/>
            <a:tailEnd/>
          </a:ln>
        </p:spPr>
      </p:pic>
      <p:cxnSp>
        <p:nvCxnSpPr>
          <p:cNvPr id="3" name="直接连接符 2"/>
          <p:cNvCxnSpPr/>
          <p:nvPr/>
        </p:nvCxnSpPr>
        <p:spPr>
          <a:xfrm flipH="1">
            <a:off x="2761129" y="412376"/>
            <a:ext cx="17930" cy="14702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qlexample"/>
          <p:cNvPicPr>
            <a:picLocks noChangeAspect="1"/>
          </p:cNvPicPr>
          <p:nvPr/>
        </p:nvPicPr>
        <p:blipFill>
          <a:blip r:embed="rId3"/>
          <a:stretch>
            <a:fillRect/>
          </a:stretch>
        </p:blipFill>
        <p:spPr>
          <a:xfrm>
            <a:off x="552450" y="864870"/>
            <a:ext cx="5480050" cy="5711825"/>
          </a:xfrm>
          <a:prstGeom prst="rect">
            <a:avLst/>
          </a:prstGeom>
        </p:spPr>
      </p:pic>
      <p:pic>
        <p:nvPicPr>
          <p:cNvPr id="4" name="图片 3" descr="rewrite"/>
          <p:cNvPicPr>
            <a:picLocks noChangeAspect="1"/>
          </p:cNvPicPr>
          <p:nvPr/>
        </p:nvPicPr>
        <p:blipFill>
          <a:blip r:embed="rId4"/>
          <a:stretch>
            <a:fillRect/>
          </a:stretch>
        </p:blipFill>
        <p:spPr>
          <a:xfrm>
            <a:off x="6032500" y="864870"/>
            <a:ext cx="5663565" cy="5711825"/>
          </a:xfrm>
          <a:prstGeom prst="rect">
            <a:avLst/>
          </a:prstGeom>
        </p:spPr>
      </p:pic>
      <p:sp>
        <p:nvSpPr>
          <p:cNvPr id="6" name="矩形 5"/>
          <p:cNvSpPr/>
          <p:nvPr/>
        </p:nvSpPr>
        <p:spPr>
          <a:xfrm>
            <a:off x="1339215" y="5494020"/>
            <a:ext cx="4199255" cy="6419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608024" y="1815152"/>
            <a:ext cx="1569492" cy="523220"/>
          </a:xfrm>
          <a:prstGeom prst="rect">
            <a:avLst/>
          </a:prstGeom>
          <a:noFill/>
        </p:spPr>
        <p:txBody>
          <a:bodyPr wrap="square" rtlCol="0">
            <a:spAutoFit/>
          </a:bodyPr>
          <a:lstStyle/>
          <a:p>
            <a:r>
              <a:rPr lang="en-US" altLang="zh-CN" sz="2800" dirty="0" smtClean="0">
                <a:solidFill>
                  <a:srgbClr val="FF0000"/>
                </a:solidFill>
              </a:rPr>
              <a:t>10X</a:t>
            </a:r>
            <a:endParaRPr lang="zh-CN" altLang="en-US" sz="2800"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Enumerator</a:t>
            </a:r>
          </a:p>
        </p:txBody>
      </p:sp>
      <p:sp>
        <p:nvSpPr>
          <p:cNvPr id="3" name="内容占位符 2"/>
          <p:cNvSpPr>
            <a:spLocks noGrp="1"/>
          </p:cNvSpPr>
          <p:nvPr>
            <p:ph idx="1"/>
          </p:nvPr>
        </p:nvSpPr>
        <p:spPr/>
        <p:txBody>
          <a:bodyPr>
            <a:normAutofit/>
          </a:bodyPr>
          <a:lstStyle/>
          <a:p>
            <a:r>
              <a:rPr lang="zh-CN" altLang="en-US" dirty="0" smtClean="0"/>
              <a:t>Enumerator </a:t>
            </a:r>
            <a:r>
              <a:rPr lang="zh-CN" altLang="en-US" dirty="0"/>
              <a:t>uses several heuristics to generate initial candidate join orders</a:t>
            </a:r>
          </a:p>
          <a:p>
            <a:pPr lvl="1"/>
            <a:r>
              <a:rPr lang="zh-CN" altLang="en-US" dirty="0"/>
              <a:t>Cost each candidate join order</a:t>
            </a:r>
          </a:p>
          <a:p>
            <a:pPr lvl="1"/>
            <a:r>
              <a:rPr lang="zh-CN" altLang="en-US" dirty="0"/>
              <a:t>Cheapest candidate provides an </a:t>
            </a:r>
            <a:r>
              <a:rPr lang="zh-CN" altLang="en-US" b="1" dirty="0"/>
              <a:t>initial upper bound</a:t>
            </a:r>
            <a:r>
              <a:rPr lang="zh-CN" altLang="en-US" dirty="0"/>
              <a:t> on the </a:t>
            </a:r>
            <a:r>
              <a:rPr lang="zh-CN" altLang="en-US" dirty="0" smtClean="0"/>
              <a:t>cost</a:t>
            </a:r>
            <a:endParaRPr lang="en-US" altLang="zh-CN" dirty="0" smtClean="0"/>
          </a:p>
          <a:p>
            <a:r>
              <a:rPr lang="en-US" altLang="zh-CN" dirty="0" smtClean="0"/>
              <a:t>Then apply DP</a:t>
            </a:r>
          </a:p>
          <a:p>
            <a:pPr lvl="1"/>
            <a:r>
              <a:rPr lang="en-US" altLang="zh-CN" dirty="0" err="1"/>
              <a:t>Inteasting</a:t>
            </a:r>
            <a:r>
              <a:rPr lang="en-US" altLang="zh-CN" dirty="0"/>
              <a:t> order</a:t>
            </a:r>
            <a:r>
              <a:rPr lang="zh-CN" altLang="en-US" dirty="0"/>
              <a:t>：</a:t>
            </a:r>
            <a:r>
              <a:rPr lang="en-US" altLang="zh-CN" dirty="0" smtClean="0"/>
              <a:t>sort, shard key, group by key</a:t>
            </a:r>
          </a:p>
          <a:p>
            <a:pPr lvl="1"/>
            <a:r>
              <a:rPr lang="zh-CN" altLang="en-US" b="1" dirty="0"/>
              <a:t>Prune </a:t>
            </a:r>
            <a:r>
              <a:rPr lang="zh-CN" altLang="en-US" dirty="0"/>
              <a:t>heavily to eliminate a huge majority of the search </a:t>
            </a:r>
            <a:r>
              <a:rPr lang="zh-CN" altLang="en-US" dirty="0" smtClean="0"/>
              <a:t>space</a:t>
            </a:r>
            <a:endParaRPr lang="zh-CN" altLang="en-US" dirty="0"/>
          </a:p>
          <a:p>
            <a:r>
              <a:rPr lang="zh-CN" altLang="en-US" dirty="0"/>
              <a:t>Details are in the paper</a:t>
            </a:r>
          </a:p>
          <a:p>
            <a:pPr lvl="1"/>
            <a:r>
              <a:rPr lang="zh-CN" altLang="en-US" dirty="0"/>
              <a:t>Query optimization time: The new bottleneck in real-time analytics.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Textbook Query Optimize</a:t>
            </a:r>
            <a:r>
              <a:rPr lang="en-US" altLang="zh-CN"/>
              <a:t>r</a:t>
            </a:r>
          </a:p>
        </p:txBody>
      </p:sp>
      <p:sp>
        <p:nvSpPr>
          <p:cNvPr id="3" name="内容占位符 2"/>
          <p:cNvSpPr>
            <a:spLocks noGrp="1"/>
          </p:cNvSpPr>
          <p:nvPr>
            <p:ph idx="1"/>
          </p:nvPr>
        </p:nvSpPr>
        <p:spPr/>
        <p:txBody>
          <a:bodyPr/>
          <a:lstStyle/>
          <a:p>
            <a:r>
              <a:rPr lang="en-US" altLang="zh-CN" dirty="0"/>
              <a:t>A</a:t>
            </a:r>
            <a:r>
              <a:rPr lang="zh-CN" altLang="en-US" dirty="0"/>
              <a:t> classical two stage optimization</a:t>
            </a:r>
            <a:r>
              <a:rPr lang="en-US" altLang="zh-CN" dirty="0"/>
              <a:t>(STRATIFIED):</a:t>
            </a:r>
          </a:p>
          <a:p>
            <a:pPr lvl="1"/>
            <a:r>
              <a:rPr lang="zh-CN" altLang="en-US" dirty="0"/>
              <a:t>Logical Query Optimization (Rule Oriented)</a:t>
            </a:r>
          </a:p>
          <a:p>
            <a:pPr lvl="1"/>
            <a:r>
              <a:rPr lang="zh-CN" altLang="en-US" dirty="0"/>
              <a:t>Physical Query Optimization (Cost/Hint Oriented</a:t>
            </a:r>
            <a:r>
              <a:rPr lang="en-US" altLang="zh-CN" dirty="0"/>
              <a:t>)</a:t>
            </a:r>
          </a:p>
          <a:p>
            <a:pPr lvl="0"/>
            <a:r>
              <a:rPr lang="zh-CN" altLang="en-US" dirty="0">
                <a:sym typeface="+mn-ea"/>
              </a:rPr>
              <a:t>Addresses Join re-ordering</a:t>
            </a:r>
            <a:endParaRPr lang="zh-CN" altLang="en-US" dirty="0"/>
          </a:p>
          <a:p>
            <a:pPr lvl="0"/>
            <a:r>
              <a:rPr lang="zh-CN" altLang="en-US" dirty="0">
                <a:sym typeface="+mn-ea"/>
              </a:rPr>
              <a:t>Treats everything else as </a:t>
            </a:r>
            <a:r>
              <a:rPr lang="en-US" altLang="zh-CN" dirty="0">
                <a:sym typeface="+mn-ea"/>
              </a:rPr>
              <a:t>“</a:t>
            </a:r>
            <a:r>
              <a:rPr lang="zh-CN" altLang="en-US" dirty="0">
                <a:sym typeface="+mn-ea"/>
              </a:rPr>
              <a:t>add-on</a:t>
            </a:r>
            <a:r>
              <a:rPr lang="en-US" altLang="zh-CN" dirty="0">
                <a:sym typeface="+mn-ea"/>
              </a:rPr>
              <a:t>”</a:t>
            </a:r>
            <a:r>
              <a:rPr lang="zh-CN" altLang="en-US" dirty="0">
                <a:sym typeface="+mn-ea"/>
              </a:rPr>
              <a:t> (grouping, with clause, etc.)</a:t>
            </a:r>
            <a:endParaRPr lang="zh-CN" altLang="en-US" dirty="0"/>
          </a:p>
          <a:p>
            <a:pPr lvl="0"/>
            <a:r>
              <a:rPr lang="zh-CN" altLang="en-US" dirty="0">
                <a:sym typeface="+mn-ea"/>
              </a:rPr>
              <a:t>Imposes order on specific optimization steps</a:t>
            </a:r>
            <a:endParaRPr lang="zh-CN" altLang="en-US" dirty="0"/>
          </a:p>
          <a:p>
            <a:pPr lvl="0"/>
            <a:r>
              <a:rPr lang="zh-CN" altLang="en-US" dirty="0">
                <a:sym typeface="+mn-ea"/>
              </a:rPr>
              <a:t>Recursively descends into sub-queries</a:t>
            </a:r>
            <a:endParaRPr lang="en-US" altLang="zh-CN" dirty="0"/>
          </a:p>
        </p:txBody>
      </p:sp>
      <p:sp>
        <p:nvSpPr>
          <p:cNvPr id="4" name="文本框 3"/>
          <p:cNvSpPr txBox="1"/>
          <p:nvPr/>
        </p:nvSpPr>
        <p:spPr>
          <a:xfrm>
            <a:off x="7106194" y="5177935"/>
            <a:ext cx="4898571" cy="646331"/>
          </a:xfrm>
          <a:prstGeom prst="rect">
            <a:avLst/>
          </a:prstGeom>
          <a:noFill/>
        </p:spPr>
        <p:txBody>
          <a:bodyPr wrap="square" rtlCol="0">
            <a:spAutoFit/>
          </a:bodyPr>
          <a:lstStyle/>
          <a:p>
            <a:r>
              <a:rPr lang="zh-CN" altLang="en-US" dirty="0" smtClean="0">
                <a:solidFill>
                  <a:srgbClr val="FF0000"/>
                </a:solidFill>
                <a:latin typeface="华文新魏" panose="02010800040101010101" pitchFamily="2" charset="-122"/>
                <a:ea typeface="华文新魏" panose="02010800040101010101" pitchFamily="2" charset="-122"/>
              </a:rPr>
              <a:t>顺序扫描代价</a:t>
            </a:r>
            <a:r>
              <a:rPr lang="en-US" altLang="zh-CN" dirty="0" smtClean="0">
                <a:solidFill>
                  <a:srgbClr val="FF0000"/>
                </a:solidFill>
                <a:latin typeface="华文新魏" panose="02010800040101010101" pitchFamily="2" charset="-122"/>
                <a:ea typeface="华文新魏" panose="02010800040101010101" pitchFamily="2" charset="-122"/>
              </a:rPr>
              <a:t>&lt;</a:t>
            </a:r>
            <a:r>
              <a:rPr lang="zh-CN" altLang="en-US" dirty="0" smtClean="0">
                <a:solidFill>
                  <a:srgbClr val="FF0000"/>
                </a:solidFill>
                <a:latin typeface="华文新魏" panose="02010800040101010101" pitchFamily="2" charset="-122"/>
                <a:ea typeface="华文新魏" panose="02010800040101010101" pitchFamily="2" charset="-122"/>
              </a:rPr>
              <a:t>索引扫描代价（随机访问）</a:t>
            </a:r>
            <a:endParaRPr lang="en-US" altLang="zh-CN" dirty="0" smtClean="0">
              <a:solidFill>
                <a:srgbClr val="FF0000"/>
              </a:solidFill>
              <a:latin typeface="华文新魏" panose="02010800040101010101" pitchFamily="2" charset="-122"/>
              <a:ea typeface="华文新魏" panose="02010800040101010101" pitchFamily="2" charset="-122"/>
            </a:endParaRPr>
          </a:p>
          <a:p>
            <a:r>
              <a:rPr lang="zh-CN" altLang="en-US" dirty="0" smtClean="0">
                <a:solidFill>
                  <a:srgbClr val="FF0000"/>
                </a:solidFill>
                <a:latin typeface="华文新魏" panose="02010800040101010101" pitchFamily="2" charset="-122"/>
                <a:ea typeface="华文新魏" panose="02010800040101010101" pitchFamily="2" charset="-122"/>
              </a:rPr>
              <a:t>顺序扫描代价</a:t>
            </a:r>
            <a:r>
              <a:rPr lang="en-US" altLang="zh-CN" dirty="0" smtClean="0">
                <a:solidFill>
                  <a:srgbClr val="FF0000"/>
                </a:solidFill>
                <a:latin typeface="华文新魏" panose="02010800040101010101" pitchFamily="2" charset="-122"/>
                <a:ea typeface="华文新魏" panose="02010800040101010101" pitchFamily="2" charset="-122"/>
              </a:rPr>
              <a:t>+</a:t>
            </a:r>
            <a:r>
              <a:rPr lang="zh-CN" altLang="en-US" dirty="0" smtClean="0">
                <a:solidFill>
                  <a:srgbClr val="FF0000"/>
                </a:solidFill>
                <a:latin typeface="华文新魏" panose="02010800040101010101" pitchFamily="2" charset="-122"/>
                <a:ea typeface="华文新魏" panose="02010800040101010101" pitchFamily="2" charset="-122"/>
              </a:rPr>
              <a:t>排序代价</a:t>
            </a:r>
            <a:r>
              <a:rPr lang="en-US" altLang="zh-CN" dirty="0" smtClean="0">
                <a:solidFill>
                  <a:srgbClr val="FF0000"/>
                </a:solidFill>
                <a:latin typeface="华文新魏" panose="02010800040101010101" pitchFamily="2" charset="-122"/>
                <a:ea typeface="华文新魏" panose="02010800040101010101" pitchFamily="2" charset="-122"/>
              </a:rPr>
              <a:t>&gt;</a:t>
            </a:r>
            <a:r>
              <a:rPr lang="zh-CN" altLang="en-US" dirty="0" smtClean="0">
                <a:solidFill>
                  <a:srgbClr val="FF0000"/>
                </a:solidFill>
                <a:latin typeface="华文新魏" panose="02010800040101010101" pitchFamily="2" charset="-122"/>
                <a:ea typeface="华文新魏" panose="02010800040101010101" pitchFamily="2" charset="-122"/>
              </a:rPr>
              <a:t>索引扫描代价</a:t>
            </a:r>
            <a:endParaRPr lang="en-US" altLang="zh-CN" dirty="0" smtClean="0">
              <a:solidFill>
                <a:srgbClr val="FF0000"/>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838200" y="5853797"/>
            <a:ext cx="4639441" cy="646331"/>
          </a:xfrm>
          <a:prstGeom prst="rect">
            <a:avLst/>
          </a:prstGeom>
          <a:noFill/>
        </p:spPr>
        <p:txBody>
          <a:bodyPr wrap="square" rtlCol="0">
            <a:spAutoFit/>
          </a:bodyPr>
          <a:lstStyle/>
          <a:p>
            <a:r>
              <a:rPr lang="en-US" altLang="zh-CN" dirty="0" smtClean="0">
                <a:solidFill>
                  <a:srgbClr val="FF0000"/>
                </a:solidFill>
                <a:latin typeface="华文新魏" panose="02010800040101010101" pitchFamily="2" charset="-122"/>
                <a:ea typeface="华文新魏" panose="02010800040101010101" pitchFamily="2" charset="-122"/>
              </a:rPr>
              <a:t> </a:t>
            </a:r>
            <a:r>
              <a:rPr lang="zh-CN" altLang="en-US" dirty="0" smtClean="0">
                <a:solidFill>
                  <a:srgbClr val="FF0000"/>
                </a:solidFill>
                <a:latin typeface="华文新魏" panose="02010800040101010101" pitchFamily="2" charset="-122"/>
                <a:ea typeface="华文新魏" panose="02010800040101010101" pitchFamily="2" charset="-122"/>
              </a:rPr>
              <a:t>查询优化多目标的优化问题，不满足最优子结构性质，已证明是</a:t>
            </a:r>
            <a:r>
              <a:rPr lang="en-US" altLang="zh-CN" dirty="0" smtClean="0">
                <a:solidFill>
                  <a:srgbClr val="FF0000"/>
                </a:solidFill>
                <a:latin typeface="华文新魏" panose="02010800040101010101" pitchFamily="2" charset="-122"/>
                <a:ea typeface="华文新魏" panose="02010800040101010101" pitchFamily="2" charset="-122"/>
              </a:rPr>
              <a:t>NP-hard</a:t>
            </a:r>
            <a:r>
              <a:rPr lang="zh-CN" altLang="en-US" dirty="0" smtClean="0">
                <a:solidFill>
                  <a:srgbClr val="FF0000"/>
                </a:solidFill>
                <a:latin typeface="华文新魏" panose="02010800040101010101" pitchFamily="2" charset="-122"/>
                <a:ea typeface="华文新魏" panose="02010800040101010101" pitchFamily="2" charset="-122"/>
              </a:rPr>
              <a:t>问题</a:t>
            </a:r>
            <a:endParaRPr lang="zh-CN" altLang="en-US"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Planner: Remote Tables and Result Tables</a:t>
            </a:r>
          </a:p>
        </p:txBody>
      </p:sp>
      <p:sp>
        <p:nvSpPr>
          <p:cNvPr id="3" name="内容占位符 2"/>
          <p:cNvSpPr>
            <a:spLocks noGrp="1"/>
          </p:cNvSpPr>
          <p:nvPr>
            <p:ph idx="1"/>
          </p:nvPr>
        </p:nvSpPr>
        <p:spPr/>
        <p:txBody>
          <a:bodyPr>
            <a:normAutofit/>
          </a:bodyPr>
          <a:lstStyle/>
          <a:p>
            <a:r>
              <a:rPr lang="en-US" altLang="zh-CN" dirty="0" smtClean="0"/>
              <a:t>The </a:t>
            </a:r>
            <a:r>
              <a:rPr lang="en-US" altLang="zh-CN" dirty="0"/>
              <a:t>DQEP Steps are executed simultaneously on the leaves, streaming data whenever possible</a:t>
            </a:r>
            <a:r>
              <a:rPr lang="en-US" altLang="zh-CN" dirty="0" smtClean="0"/>
              <a:t>.</a:t>
            </a:r>
          </a:p>
          <a:p>
            <a:endParaRPr lang="en-US" altLang="zh-CN" dirty="0" smtClean="0"/>
          </a:p>
          <a:p>
            <a:r>
              <a:rPr lang="zh-CN" altLang="en-US" dirty="0"/>
              <a:t>Remote Tables</a:t>
            </a:r>
          </a:p>
          <a:p>
            <a:pPr lvl="1"/>
            <a:r>
              <a:rPr lang="zh-CN" altLang="en-US" dirty="0"/>
              <a:t>Communication between each leaf and all the partitions</a:t>
            </a:r>
          </a:p>
          <a:p>
            <a:pPr lvl="1"/>
            <a:r>
              <a:rPr lang="zh-CN" altLang="en-US" dirty="0"/>
              <a:t>Problem: Each partition querying all other partitions </a:t>
            </a:r>
          </a:p>
          <a:p>
            <a:endParaRPr lang="zh-CN" altLang="en-US" dirty="0"/>
          </a:p>
        </p:txBody>
      </p:sp>
      <p:pic>
        <p:nvPicPr>
          <p:cNvPr id="4" name="图片 3"/>
          <p:cNvPicPr>
            <a:picLocks noChangeAspect="1"/>
          </p:cNvPicPr>
          <p:nvPr/>
        </p:nvPicPr>
        <p:blipFill>
          <a:blip r:embed="rId3"/>
          <a:stretch>
            <a:fillRect/>
          </a:stretch>
        </p:blipFill>
        <p:spPr>
          <a:xfrm>
            <a:off x="838200" y="4858871"/>
            <a:ext cx="6658403" cy="131809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Planner: Remote Tables and Result Tables</a:t>
            </a:r>
          </a:p>
        </p:txBody>
      </p:sp>
      <p:sp>
        <p:nvSpPr>
          <p:cNvPr id="3" name="内容占位符 2"/>
          <p:cNvSpPr>
            <a:spLocks noGrp="1"/>
          </p:cNvSpPr>
          <p:nvPr>
            <p:ph idx="1"/>
          </p:nvPr>
        </p:nvSpPr>
        <p:spPr/>
        <p:txBody>
          <a:bodyPr>
            <a:normAutofit/>
          </a:bodyPr>
          <a:lstStyle/>
          <a:p>
            <a:r>
              <a:rPr lang="zh-CN" altLang="en-US" dirty="0"/>
              <a:t>Result Tables (SQL SELECT )</a:t>
            </a:r>
          </a:p>
          <a:p>
            <a:pPr lvl="1"/>
            <a:r>
              <a:rPr lang="zh-CN" altLang="en-US" dirty="0"/>
              <a:t>Store intermediate results for each partition and then compute the final </a:t>
            </a:r>
            <a:r>
              <a:rPr lang="zh-CN" altLang="en-US" dirty="0" smtClean="0"/>
              <a:t>select</a:t>
            </a:r>
            <a:endParaRPr lang="en-US" altLang="zh-CN" dirty="0" smtClean="0"/>
          </a:p>
          <a:p>
            <a:pPr lvl="1"/>
            <a:r>
              <a:rPr lang="en-US" altLang="zh-CN" dirty="0" smtClean="0"/>
              <a:t>Read only</a:t>
            </a:r>
          </a:p>
          <a:p>
            <a:pPr lvl="1"/>
            <a:r>
              <a:rPr lang="en-US" altLang="zh-CN" dirty="0" smtClean="0"/>
              <a:t>Avoid repeat read parting</a:t>
            </a:r>
          </a:p>
          <a:p>
            <a:pPr lvl="1"/>
            <a:r>
              <a:rPr lang="en-US" altLang="zh-CN" dirty="0" smtClean="0"/>
              <a:t>Broadcasts/reshuffles</a:t>
            </a:r>
            <a:endParaRPr lang="zh-CN" altLang="en-US" dirty="0"/>
          </a:p>
          <a:p>
            <a:endParaRPr lang="zh-CN" altLang="en-US" dirty="0"/>
          </a:p>
        </p:txBody>
      </p:sp>
      <p:pic>
        <p:nvPicPr>
          <p:cNvPr id="4" name="图片 3"/>
          <p:cNvPicPr>
            <a:picLocks noChangeAspect="1"/>
          </p:cNvPicPr>
          <p:nvPr/>
        </p:nvPicPr>
        <p:blipFill>
          <a:blip r:embed="rId3"/>
          <a:stretch>
            <a:fillRect/>
          </a:stretch>
        </p:blipFill>
        <p:spPr>
          <a:xfrm>
            <a:off x="838200" y="4192681"/>
            <a:ext cx="6246684" cy="1500188"/>
          </a:xfrm>
          <a:prstGeom prst="rect">
            <a:avLst/>
          </a:prstGeom>
        </p:spPr>
      </p:pic>
    </p:spTree>
    <p:extLst>
      <p:ext uri="{BB962C8B-B14F-4D97-AF65-F5344CB8AC3E}">
        <p14:creationId xmlns:p14="http://schemas.microsoft.com/office/powerpoint/2010/main" val="40225096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Planner:Broadcasts</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1690688"/>
            <a:ext cx="6953250" cy="723900"/>
          </a:xfrm>
          <a:prstGeom prst="rect">
            <a:avLst/>
          </a:prstGeom>
        </p:spPr>
      </p:pic>
      <p:pic>
        <p:nvPicPr>
          <p:cNvPr id="5" name="图片 4"/>
          <p:cNvPicPr>
            <a:picLocks noChangeAspect="1"/>
          </p:cNvPicPr>
          <p:nvPr/>
        </p:nvPicPr>
        <p:blipFill>
          <a:blip r:embed="rId4"/>
          <a:stretch>
            <a:fillRect/>
          </a:stretch>
        </p:blipFill>
        <p:spPr>
          <a:xfrm>
            <a:off x="457138" y="2635273"/>
            <a:ext cx="7096125" cy="1752600"/>
          </a:xfrm>
          <a:prstGeom prst="rect">
            <a:avLst/>
          </a:prstGeom>
        </p:spPr>
      </p:pic>
      <p:pic>
        <p:nvPicPr>
          <p:cNvPr id="6" name="图片 5"/>
          <p:cNvPicPr>
            <a:picLocks noChangeAspect="1"/>
          </p:cNvPicPr>
          <p:nvPr/>
        </p:nvPicPr>
        <p:blipFill>
          <a:blip r:embed="rId5"/>
          <a:stretch>
            <a:fillRect/>
          </a:stretch>
        </p:blipFill>
        <p:spPr>
          <a:xfrm>
            <a:off x="5153025" y="4581525"/>
            <a:ext cx="7038975" cy="2276475"/>
          </a:xfrm>
          <a:prstGeom prst="rect">
            <a:avLst/>
          </a:prstGeom>
        </p:spPr>
      </p:pic>
      <p:sp>
        <p:nvSpPr>
          <p:cNvPr id="7" name="文本框 6"/>
          <p:cNvSpPr txBox="1"/>
          <p:nvPr/>
        </p:nvSpPr>
        <p:spPr>
          <a:xfrm>
            <a:off x="3362139" y="4609257"/>
            <a:ext cx="1286121" cy="369332"/>
          </a:xfrm>
          <a:prstGeom prst="rect">
            <a:avLst/>
          </a:prstGeom>
          <a:noFill/>
        </p:spPr>
        <p:txBody>
          <a:bodyPr wrap="none" rtlCol="0">
            <a:spAutoFit/>
          </a:bodyPr>
          <a:lstStyle/>
          <a:p>
            <a:r>
              <a:rPr lang="en-US" altLang="zh-CN" dirty="0" smtClean="0"/>
              <a:t>Broadcast 1</a:t>
            </a:r>
            <a:endParaRPr lang="zh-CN" altLang="en-US" dirty="0"/>
          </a:p>
        </p:txBody>
      </p:sp>
      <p:sp>
        <p:nvSpPr>
          <p:cNvPr id="8" name="矩形 7"/>
          <p:cNvSpPr/>
          <p:nvPr/>
        </p:nvSpPr>
        <p:spPr>
          <a:xfrm>
            <a:off x="8029451" y="4203207"/>
            <a:ext cx="1286121" cy="369332"/>
          </a:xfrm>
          <a:prstGeom prst="rect">
            <a:avLst/>
          </a:prstGeom>
        </p:spPr>
        <p:txBody>
          <a:bodyPr wrap="none">
            <a:spAutoFit/>
          </a:bodyPr>
          <a:lstStyle/>
          <a:p>
            <a:r>
              <a:rPr lang="en-US" altLang="zh-CN" dirty="0"/>
              <a:t>Broadcast </a:t>
            </a:r>
            <a:r>
              <a:rPr lang="en-US" altLang="zh-CN" dirty="0" smtClean="0"/>
              <a:t>2</a:t>
            </a:r>
            <a:endParaRPr lang="zh-CN" altLang="en-US" dirty="0"/>
          </a:p>
        </p:txBody>
      </p:sp>
      <p:pic>
        <p:nvPicPr>
          <p:cNvPr id="9" name="图片 8"/>
          <p:cNvPicPr>
            <a:picLocks noChangeAspect="1"/>
          </p:cNvPicPr>
          <p:nvPr/>
        </p:nvPicPr>
        <p:blipFill>
          <a:blip r:embed="rId6"/>
          <a:stretch>
            <a:fillRect/>
          </a:stretch>
        </p:blipFill>
        <p:spPr>
          <a:xfrm>
            <a:off x="9500189" y="2258263"/>
            <a:ext cx="1853611" cy="1804612"/>
          </a:xfrm>
          <a:prstGeom prst="rect">
            <a:avLst/>
          </a:prstGeom>
        </p:spPr>
      </p:pic>
      <p:pic>
        <p:nvPicPr>
          <p:cNvPr id="10" name="图片 9"/>
          <p:cNvPicPr>
            <a:picLocks noChangeAspect="1"/>
          </p:cNvPicPr>
          <p:nvPr/>
        </p:nvPicPr>
        <p:blipFill>
          <a:blip r:embed="rId7"/>
          <a:stretch>
            <a:fillRect/>
          </a:stretch>
        </p:blipFill>
        <p:spPr>
          <a:xfrm>
            <a:off x="1329977" y="4608558"/>
            <a:ext cx="2032162" cy="2342646"/>
          </a:xfrm>
          <a:prstGeom prst="rect">
            <a:avLst/>
          </a:prstGeom>
        </p:spPr>
      </p:pic>
      <p:sp>
        <p:nvSpPr>
          <p:cNvPr id="13" name="右箭头 12"/>
          <p:cNvSpPr/>
          <p:nvPr/>
        </p:nvSpPr>
        <p:spPr>
          <a:xfrm>
            <a:off x="3926541" y="5522259"/>
            <a:ext cx="878541" cy="322729"/>
          </a:xfrm>
          <a:prstGeom prst="rightArrow">
            <a:avLst/>
          </a:prstGeom>
          <a:ln>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左箭头 13"/>
          <p:cNvSpPr/>
          <p:nvPr/>
        </p:nvSpPr>
        <p:spPr>
          <a:xfrm>
            <a:off x="8193740" y="3263153"/>
            <a:ext cx="842683" cy="286871"/>
          </a:xfrm>
          <a:prstGeom prst="leftArrow">
            <a:avLst/>
          </a:prstGeom>
          <a:ln>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029451" y="1739613"/>
            <a:ext cx="2694039" cy="369332"/>
          </a:xfrm>
          <a:prstGeom prst="rect">
            <a:avLst/>
          </a:prstGeom>
          <a:noFill/>
        </p:spPr>
        <p:txBody>
          <a:bodyPr wrap="square" rtlCol="0">
            <a:spAutoFit/>
          </a:bodyPr>
          <a:lstStyle/>
          <a:p>
            <a:r>
              <a:rPr lang="en-US" altLang="zh-CN" dirty="0" err="1" smtClean="0"/>
              <a:t>Pation:x.a</a:t>
            </a:r>
            <a:r>
              <a:rPr lang="zh-CN" altLang="en-US" dirty="0" smtClean="0"/>
              <a:t>，</a:t>
            </a:r>
            <a:r>
              <a:rPr lang="en-US" altLang="zh-CN" dirty="0" smtClean="0"/>
              <a:t>not </a:t>
            </a:r>
            <a:r>
              <a:rPr lang="en-US" altLang="zh-CN" dirty="0" err="1" smtClean="0"/>
              <a:t>y.a</a:t>
            </a:r>
            <a:endParaRPr lang="zh-CN" altLang="en-US" dirty="0"/>
          </a:p>
        </p:txBody>
      </p:sp>
    </p:spTree>
    <p:extLst>
      <p:ext uri="{BB962C8B-B14F-4D97-AF65-F5344CB8AC3E}">
        <p14:creationId xmlns:p14="http://schemas.microsoft.com/office/powerpoint/2010/main" val="15741402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Planner:Reshuffles</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772530"/>
            <a:ext cx="7247210" cy="1224324"/>
          </a:xfrm>
          <a:prstGeom prst="rect">
            <a:avLst/>
          </a:prstGeom>
        </p:spPr>
      </p:pic>
      <p:pic>
        <p:nvPicPr>
          <p:cNvPr id="5" name="图片 4"/>
          <p:cNvPicPr>
            <a:picLocks noChangeAspect="1"/>
          </p:cNvPicPr>
          <p:nvPr/>
        </p:nvPicPr>
        <p:blipFill>
          <a:blip r:embed="rId3"/>
          <a:stretch>
            <a:fillRect/>
          </a:stretch>
        </p:blipFill>
        <p:spPr>
          <a:xfrm>
            <a:off x="838200" y="3842549"/>
            <a:ext cx="7247210" cy="1851190"/>
          </a:xfrm>
          <a:prstGeom prst="rect">
            <a:avLst/>
          </a:prstGeom>
        </p:spPr>
      </p:pic>
      <p:pic>
        <p:nvPicPr>
          <p:cNvPr id="7" name="图片 6"/>
          <p:cNvPicPr>
            <a:picLocks noChangeAspect="1"/>
          </p:cNvPicPr>
          <p:nvPr/>
        </p:nvPicPr>
        <p:blipFill>
          <a:blip r:embed="rId4"/>
          <a:stretch>
            <a:fillRect/>
          </a:stretch>
        </p:blipFill>
        <p:spPr>
          <a:xfrm>
            <a:off x="8708324" y="618970"/>
            <a:ext cx="2491283" cy="2857239"/>
          </a:xfrm>
          <a:prstGeom prst="rect">
            <a:avLst/>
          </a:prstGeom>
        </p:spPr>
      </p:pic>
      <p:pic>
        <p:nvPicPr>
          <p:cNvPr id="8" name="图片 7"/>
          <p:cNvPicPr>
            <a:picLocks noChangeAspect="1"/>
          </p:cNvPicPr>
          <p:nvPr/>
        </p:nvPicPr>
        <p:blipFill>
          <a:blip r:embed="rId5"/>
          <a:stretch>
            <a:fillRect/>
          </a:stretch>
        </p:blipFill>
        <p:spPr>
          <a:xfrm>
            <a:off x="8740877" y="3765525"/>
            <a:ext cx="2491283" cy="2847779"/>
          </a:xfrm>
          <a:prstGeom prst="rect">
            <a:avLst/>
          </a:prstGeom>
        </p:spPr>
      </p:pic>
    </p:spTree>
    <p:extLst>
      <p:ext uri="{BB962C8B-B14F-4D97-AF65-F5344CB8AC3E}">
        <p14:creationId xmlns:p14="http://schemas.microsoft.com/office/powerpoint/2010/main" val="33316001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E</a:t>
            </a:r>
            <a:r>
              <a:rPr lang="en-US" altLang="zh-CN"/>
              <a:t>xperiments</a:t>
            </a:r>
            <a:endParaRPr lang="zh-CN" altLang="en-US"/>
          </a:p>
        </p:txBody>
      </p:sp>
      <p:pic>
        <p:nvPicPr>
          <p:cNvPr id="6" name="内容占位符 5" descr="perf"/>
          <p:cNvPicPr>
            <a:picLocks noGrp="1" noChangeAspect="1"/>
          </p:cNvPicPr>
          <p:nvPr>
            <p:ph sz="half" idx="1"/>
          </p:nvPr>
        </p:nvPicPr>
        <p:blipFill>
          <a:blip r:embed="rId3"/>
          <a:stretch>
            <a:fillRect/>
          </a:stretch>
        </p:blipFill>
        <p:spPr>
          <a:xfrm>
            <a:off x="-6350" y="1826895"/>
            <a:ext cx="5835650" cy="3204845"/>
          </a:xfrm>
          <a:prstGeom prst="rect">
            <a:avLst/>
          </a:prstGeom>
        </p:spPr>
      </p:pic>
      <p:pic>
        <p:nvPicPr>
          <p:cNvPr id="7" name="内容占位符 6" descr="opttime"/>
          <p:cNvPicPr>
            <a:picLocks noGrp="1" noChangeAspect="1"/>
          </p:cNvPicPr>
          <p:nvPr>
            <p:ph sz="half" idx="2"/>
          </p:nvPr>
        </p:nvPicPr>
        <p:blipFill>
          <a:blip r:embed="rId4"/>
          <a:stretch>
            <a:fillRect/>
          </a:stretch>
        </p:blipFill>
        <p:spPr>
          <a:xfrm>
            <a:off x="5829300" y="1826895"/>
            <a:ext cx="6359525" cy="3204845"/>
          </a:xfrm>
          <a:prstGeom prst="rect">
            <a:avLst/>
          </a:prstGeom>
        </p:spPr>
      </p:pic>
      <p:sp>
        <p:nvSpPr>
          <p:cNvPr id="8" name="文本框 7"/>
          <p:cNvSpPr txBox="1"/>
          <p:nvPr/>
        </p:nvSpPr>
        <p:spPr>
          <a:xfrm>
            <a:off x="1054100" y="5415915"/>
            <a:ext cx="6404535" cy="461665"/>
          </a:xfrm>
          <a:prstGeom prst="rect">
            <a:avLst/>
          </a:prstGeom>
          <a:noFill/>
        </p:spPr>
        <p:txBody>
          <a:bodyPr wrap="square" rtlCol="0">
            <a:spAutoFit/>
          </a:bodyPr>
          <a:lstStyle/>
          <a:p>
            <a:r>
              <a:rPr lang="zh-CN" altLang="en-US" sz="2400" dirty="0">
                <a:sym typeface="+mn-ea"/>
              </a:rPr>
              <a:t>TPC-H at Scale Factor </a:t>
            </a:r>
            <a:r>
              <a:rPr lang="zh-CN" altLang="en-US" sz="2400" dirty="0" smtClean="0">
                <a:sym typeface="+mn-ea"/>
              </a:rPr>
              <a:t>100 </a:t>
            </a:r>
            <a:r>
              <a:rPr lang="en-US" altLang="zh-CN" sz="2400" dirty="0" smtClean="0">
                <a:sym typeface="+mn-ea"/>
              </a:rPr>
              <a:t>(~ 100GB</a:t>
            </a:r>
            <a:r>
              <a:rPr lang="en-US" altLang="zh-CN" sz="2400" dirty="0">
                <a:sym typeface="+mn-ea"/>
              </a:rPr>
              <a:t>)</a:t>
            </a:r>
            <a:endParaRPr lang="zh-CN" altLang="en-US" sz="2400" dirty="0">
              <a:sym typeface="+mn-ea"/>
            </a:endParaRPr>
          </a:p>
        </p:txBody>
      </p:sp>
      <p:sp>
        <p:nvSpPr>
          <p:cNvPr id="3" name="文本框 2"/>
          <p:cNvSpPr txBox="1"/>
          <p:nvPr/>
        </p:nvSpPr>
        <p:spPr>
          <a:xfrm>
            <a:off x="5829299" y="735105"/>
            <a:ext cx="4085665" cy="646331"/>
          </a:xfrm>
          <a:prstGeom prst="rect">
            <a:avLst/>
          </a:prstGeom>
          <a:noFill/>
        </p:spPr>
        <p:txBody>
          <a:bodyPr wrap="square" rtlCol="0">
            <a:spAutoFit/>
          </a:bodyPr>
          <a:lstStyle/>
          <a:p>
            <a:r>
              <a:rPr lang="en-US" altLang="zh-CN" dirty="0" smtClean="0">
                <a:latin typeface="华文新魏" panose="02010800040101010101" pitchFamily="2" charset="-122"/>
                <a:ea typeface="华文新魏" panose="02010800040101010101" pitchFamily="2" charset="-122"/>
              </a:rPr>
              <a:t>3</a:t>
            </a:r>
            <a:r>
              <a:rPr lang="zh-CN" altLang="en-US" dirty="0" smtClean="0">
                <a:latin typeface="华文新魏" panose="02010800040101010101" pitchFamily="2" charset="-122"/>
                <a:ea typeface="华文新魏" panose="02010800040101010101" pitchFamily="2" charset="-122"/>
              </a:rPr>
              <a:t>*</a:t>
            </a:r>
            <a:r>
              <a:rPr lang="en-US" altLang="zh-CN" dirty="0" smtClean="0">
                <a:latin typeface="华文新魏" panose="02010800040101010101" pitchFamily="2" charset="-122"/>
                <a:ea typeface="华文新魏" panose="02010800040101010101" pitchFamily="2" charset="-122"/>
              </a:rPr>
              <a:t>(8core+30GB+160SSD+1G)</a:t>
            </a:r>
          </a:p>
          <a:p>
            <a:r>
              <a:rPr lang="en-US" altLang="zh-CN" dirty="0" smtClean="0">
                <a:latin typeface="华文新魏" panose="02010800040101010101" pitchFamily="2" charset="-122"/>
                <a:ea typeface="华文新魏" panose="02010800040101010101" pitchFamily="2" charset="-122"/>
              </a:rPr>
              <a:t>1+3 roles</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E</a:t>
            </a:r>
            <a:r>
              <a:rPr lang="en-US" altLang="zh-CN">
                <a:sym typeface="+mn-ea"/>
              </a:rPr>
              <a:t>xperiments</a:t>
            </a:r>
            <a:endParaRPr lang="zh-CN" altLang="en-US"/>
          </a:p>
        </p:txBody>
      </p:sp>
      <p:graphicFrame>
        <p:nvGraphicFramePr>
          <p:cNvPr id="8" name="内容占位符 7"/>
          <p:cNvGraphicFramePr>
            <a:graphicFrameLocks noGrp="1"/>
          </p:cNvGraphicFramePr>
          <p:nvPr>
            <p:ph idx="1"/>
          </p:nvPr>
        </p:nvGraphicFramePr>
        <p:xfrm>
          <a:off x="838200" y="1825625"/>
          <a:ext cx="10515600" cy="362712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lstStyle/>
                    <a:p>
                      <a:pPr>
                        <a:buNone/>
                      </a:pPr>
                      <a:r>
                        <a:rPr lang="zh-CN" altLang="en-US" sz="2800"/>
                        <a:t>Query</a:t>
                      </a:r>
                    </a:p>
                  </a:txBody>
                  <a:tcPr/>
                </a:tc>
                <a:tc>
                  <a:txBody>
                    <a:bodyPr/>
                    <a:lstStyle/>
                    <a:p>
                      <a:pPr>
                        <a:buNone/>
                      </a:pPr>
                      <a:r>
                        <a:rPr lang="zh-CN" altLang="en-US" sz="2800"/>
                        <a:t>Tables</a:t>
                      </a:r>
                    </a:p>
                  </a:txBody>
                  <a:tcPr/>
                </a:tc>
                <a:tc>
                  <a:txBody>
                    <a:bodyPr/>
                    <a:lstStyle/>
                    <a:p>
                      <a:pPr>
                        <a:buNone/>
                      </a:pPr>
                      <a:r>
                        <a:rPr lang="zh-CN" altLang="en-US" sz="2800"/>
                        <a:t>Pruning %</a:t>
                      </a:r>
                    </a:p>
                  </a:txBody>
                  <a:tcPr/>
                </a:tc>
              </a:tr>
              <a:tr h="381000">
                <a:tc>
                  <a:txBody>
                    <a:bodyPr/>
                    <a:lstStyle/>
                    <a:p>
                      <a:pPr>
                        <a:buNone/>
                      </a:pPr>
                      <a:r>
                        <a:rPr lang="zh-CN" altLang="en-US" sz="2800"/>
                        <a:t>Q3</a:t>
                      </a:r>
                    </a:p>
                  </a:txBody>
                  <a:tcPr/>
                </a:tc>
                <a:tc>
                  <a:txBody>
                    <a:bodyPr/>
                    <a:lstStyle/>
                    <a:p>
                      <a:pPr>
                        <a:buNone/>
                      </a:pPr>
                      <a:r>
                        <a:rPr lang="zh-CN" altLang="en-US" sz="2800"/>
                        <a:t>3</a:t>
                      </a:r>
                    </a:p>
                  </a:txBody>
                  <a:tcPr/>
                </a:tc>
                <a:tc>
                  <a:txBody>
                    <a:bodyPr/>
                    <a:lstStyle/>
                    <a:p>
                      <a:pPr>
                        <a:buNone/>
                      </a:pPr>
                      <a:r>
                        <a:rPr lang="zh-CN" altLang="en-US" sz="2800"/>
                        <a:t>25.00%</a:t>
                      </a:r>
                    </a:p>
                  </a:txBody>
                  <a:tcPr/>
                </a:tc>
              </a:tr>
              <a:tr h="381000">
                <a:tc>
                  <a:txBody>
                    <a:bodyPr/>
                    <a:lstStyle/>
                    <a:p>
                      <a:pPr>
                        <a:buNone/>
                      </a:pPr>
                      <a:r>
                        <a:rPr lang="zh-CN" altLang="en-US" sz="2800"/>
                        <a:t>Q5</a:t>
                      </a:r>
                    </a:p>
                  </a:txBody>
                  <a:tcPr/>
                </a:tc>
                <a:tc>
                  <a:txBody>
                    <a:bodyPr/>
                    <a:lstStyle/>
                    <a:p>
                      <a:pPr>
                        <a:buNone/>
                      </a:pPr>
                      <a:r>
                        <a:rPr lang="zh-CN" altLang="en-US" sz="2800"/>
                        <a:t>6</a:t>
                      </a:r>
                    </a:p>
                  </a:txBody>
                  <a:tcPr/>
                </a:tc>
                <a:tc>
                  <a:txBody>
                    <a:bodyPr/>
                    <a:lstStyle/>
                    <a:p>
                      <a:pPr>
                        <a:buNone/>
                      </a:pPr>
                      <a:r>
                        <a:rPr lang="zh-CN" altLang="en-US" sz="2800"/>
                        <a:t>61.46%</a:t>
                      </a:r>
                    </a:p>
                  </a:txBody>
                  <a:tcPr/>
                </a:tc>
              </a:tr>
              <a:tr h="381000">
                <a:tc>
                  <a:txBody>
                    <a:bodyPr/>
                    <a:lstStyle/>
                    <a:p>
                      <a:pPr>
                        <a:buNone/>
                      </a:pPr>
                      <a:r>
                        <a:rPr lang="zh-CN" altLang="en-US" sz="2800"/>
                        <a:t>Q7</a:t>
                      </a:r>
                    </a:p>
                  </a:txBody>
                  <a:tcPr/>
                </a:tc>
                <a:tc>
                  <a:txBody>
                    <a:bodyPr/>
                    <a:lstStyle/>
                    <a:p>
                      <a:pPr>
                        <a:buNone/>
                      </a:pPr>
                      <a:r>
                        <a:rPr lang="zh-CN" altLang="en-US" sz="2800"/>
                        <a:t>6</a:t>
                      </a:r>
                    </a:p>
                  </a:txBody>
                  <a:tcPr/>
                </a:tc>
                <a:tc>
                  <a:txBody>
                    <a:bodyPr/>
                    <a:lstStyle/>
                    <a:p>
                      <a:pPr>
                        <a:buNone/>
                      </a:pPr>
                      <a:r>
                        <a:rPr lang="zh-CN" altLang="en-US" sz="2800"/>
                        <a:t>72.92%</a:t>
                      </a:r>
                    </a:p>
                  </a:txBody>
                  <a:tcPr/>
                </a:tc>
              </a:tr>
              <a:tr h="381000">
                <a:tc>
                  <a:txBody>
                    <a:bodyPr/>
                    <a:lstStyle/>
                    <a:p>
                      <a:pPr>
                        <a:buNone/>
                      </a:pPr>
                      <a:r>
                        <a:rPr lang="zh-CN" altLang="en-US" sz="2800"/>
                        <a:t>Q8</a:t>
                      </a:r>
                    </a:p>
                  </a:txBody>
                  <a:tcPr/>
                </a:tc>
                <a:tc>
                  <a:txBody>
                    <a:bodyPr/>
                    <a:lstStyle/>
                    <a:p>
                      <a:pPr>
                        <a:buNone/>
                      </a:pPr>
                      <a:r>
                        <a:rPr lang="zh-CN" altLang="en-US" sz="2800"/>
                        <a:t>8</a:t>
                      </a:r>
                    </a:p>
                  </a:txBody>
                  <a:tcPr/>
                </a:tc>
                <a:tc>
                  <a:txBody>
                    <a:bodyPr/>
                    <a:lstStyle/>
                    <a:p>
                      <a:pPr>
                        <a:buNone/>
                      </a:pPr>
                      <a:r>
                        <a:rPr lang="zh-CN" altLang="en-US" sz="2800"/>
                        <a:t>95.80%</a:t>
                      </a:r>
                    </a:p>
                  </a:txBody>
                  <a:tcPr/>
                </a:tc>
              </a:tr>
              <a:tr h="381000">
                <a:tc>
                  <a:txBody>
                    <a:bodyPr/>
                    <a:lstStyle/>
                    <a:p>
                      <a:pPr>
                        <a:buNone/>
                      </a:pPr>
                      <a:r>
                        <a:rPr lang="zh-CN" altLang="en-US" sz="2800"/>
                        <a:t>Q9</a:t>
                      </a:r>
                    </a:p>
                  </a:txBody>
                  <a:tcPr/>
                </a:tc>
                <a:tc>
                  <a:txBody>
                    <a:bodyPr/>
                    <a:lstStyle/>
                    <a:p>
                      <a:pPr>
                        <a:buNone/>
                      </a:pPr>
                      <a:r>
                        <a:rPr lang="zh-CN" altLang="en-US" sz="2800"/>
                        <a:t>6</a:t>
                      </a:r>
                    </a:p>
                  </a:txBody>
                  <a:tcPr/>
                </a:tc>
                <a:tc>
                  <a:txBody>
                    <a:bodyPr/>
                    <a:lstStyle/>
                    <a:p>
                      <a:pPr>
                        <a:buNone/>
                      </a:pPr>
                      <a:r>
                        <a:rPr lang="zh-CN" altLang="en-US" sz="2800"/>
                        <a:t>84.90%</a:t>
                      </a:r>
                    </a:p>
                  </a:txBody>
                  <a:tcPr/>
                </a:tc>
              </a:tr>
              <a:tr h="381000">
                <a:tc>
                  <a:txBody>
                    <a:bodyPr/>
                    <a:lstStyle/>
                    <a:p>
                      <a:pPr>
                        <a:buNone/>
                      </a:pPr>
                      <a:r>
                        <a:rPr lang="zh-CN" altLang="en-US" sz="2800"/>
                        <a:t>Q21</a:t>
                      </a:r>
                    </a:p>
                  </a:txBody>
                  <a:tcPr/>
                </a:tc>
                <a:tc>
                  <a:txBody>
                    <a:bodyPr/>
                    <a:lstStyle/>
                    <a:p>
                      <a:pPr>
                        <a:buNone/>
                      </a:pPr>
                      <a:r>
                        <a:rPr lang="zh-CN" altLang="en-US" sz="2800"/>
                        <a:t>6</a:t>
                      </a:r>
                    </a:p>
                  </a:txBody>
                  <a:tcPr/>
                </a:tc>
                <a:tc>
                  <a:txBody>
                    <a:bodyPr/>
                    <a:lstStyle/>
                    <a:p>
                      <a:pPr>
                        <a:buNone/>
                      </a:pPr>
                      <a:r>
                        <a:rPr lang="zh-CN" altLang="en-US" sz="2800"/>
                        <a:t>62.50%</a:t>
                      </a:r>
                    </a:p>
                  </a:txBody>
                  <a:tcPr/>
                </a:tc>
              </a:tr>
            </a:tbl>
          </a:graphicData>
        </a:graphic>
      </p:graphicFrame>
      <p:sp>
        <p:nvSpPr>
          <p:cNvPr id="9" name="文本框 8"/>
          <p:cNvSpPr txBox="1"/>
          <p:nvPr/>
        </p:nvSpPr>
        <p:spPr>
          <a:xfrm>
            <a:off x="3002280" y="5627370"/>
            <a:ext cx="6187440" cy="521970"/>
          </a:xfrm>
          <a:prstGeom prst="rect">
            <a:avLst/>
          </a:prstGeom>
          <a:noFill/>
        </p:spPr>
        <p:txBody>
          <a:bodyPr wrap="square" rtlCol="0">
            <a:spAutoFit/>
          </a:bodyPr>
          <a:lstStyle/>
          <a:p>
            <a:r>
              <a:rPr lang="zh-CN" altLang="en-US" sz="2800"/>
              <a:t>Pruning percentage huge for most queries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E</a:t>
            </a:r>
            <a:r>
              <a:rPr lang="en-US" altLang="zh-CN">
                <a:sym typeface="+mn-ea"/>
              </a:rPr>
              <a:t>xperiments</a:t>
            </a:r>
            <a:endParaRPr lang="zh-CN" altLang="en-US"/>
          </a:p>
        </p:txBody>
      </p:sp>
      <p:graphicFrame>
        <p:nvGraphicFramePr>
          <p:cNvPr id="4" name="内容占位符 3"/>
          <p:cNvGraphicFramePr>
            <a:graphicFrameLocks noGrp="1"/>
          </p:cNvGraphicFramePr>
          <p:nvPr>
            <p:ph idx="1"/>
          </p:nvPr>
        </p:nvGraphicFramePr>
        <p:xfrm>
          <a:off x="838200" y="1825625"/>
          <a:ext cx="10515600" cy="249936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lstStyle/>
                    <a:p>
                      <a:pPr>
                        <a:buNone/>
                      </a:pPr>
                      <a:r>
                        <a:rPr lang="zh-CN" altLang="en-US" sz="2800"/>
                        <a:t>Query</a:t>
                      </a:r>
                    </a:p>
                  </a:txBody>
                  <a:tcPr/>
                </a:tc>
                <a:tc>
                  <a:txBody>
                    <a:bodyPr/>
                    <a:lstStyle/>
                    <a:p>
                      <a:pPr>
                        <a:buNone/>
                      </a:pPr>
                      <a:r>
                        <a:rPr lang="zh-CN" altLang="en-US" sz="2800"/>
                        <a:t>Optimization Overhead</a:t>
                      </a:r>
                    </a:p>
                  </a:txBody>
                  <a:tcPr/>
                </a:tc>
                <a:tc>
                  <a:txBody>
                    <a:bodyPr/>
                    <a:lstStyle/>
                    <a:p>
                      <a:pPr>
                        <a:buNone/>
                      </a:pPr>
                      <a:r>
                        <a:rPr lang="zh-CN" altLang="en-US" sz="2800"/>
                        <a:t>Execution Speedup</a:t>
                      </a:r>
                    </a:p>
                  </a:txBody>
                  <a:tcPr/>
                </a:tc>
              </a:tr>
              <a:tr h="381000">
                <a:tc>
                  <a:txBody>
                    <a:bodyPr/>
                    <a:lstStyle/>
                    <a:p>
                      <a:pPr>
                        <a:buNone/>
                      </a:pPr>
                      <a:r>
                        <a:rPr lang="zh-CN" altLang="en-US" sz="2800"/>
                        <a:t>Q15</a:t>
                      </a:r>
                    </a:p>
                  </a:txBody>
                  <a:tcPr/>
                </a:tc>
                <a:tc>
                  <a:txBody>
                    <a:bodyPr/>
                    <a:lstStyle/>
                    <a:p>
                      <a:pPr>
                        <a:buNone/>
                      </a:pPr>
                      <a:r>
                        <a:rPr lang="zh-CN" altLang="en-US" sz="2800"/>
                        <a:t>13%</a:t>
                      </a:r>
                    </a:p>
                  </a:txBody>
                  <a:tcPr/>
                </a:tc>
                <a:tc>
                  <a:txBody>
                    <a:bodyPr/>
                    <a:lstStyle/>
                    <a:p>
                      <a:pPr>
                        <a:buNone/>
                      </a:pPr>
                      <a:r>
                        <a:rPr lang="zh-CN" altLang="en-US" sz="2800"/>
                        <a:t>5.8x</a:t>
                      </a:r>
                    </a:p>
                  </a:txBody>
                  <a:tcPr/>
                </a:tc>
              </a:tr>
              <a:tr h="381000">
                <a:tc>
                  <a:txBody>
                    <a:bodyPr/>
                    <a:lstStyle/>
                    <a:p>
                      <a:pPr>
                        <a:buNone/>
                      </a:pPr>
                      <a:r>
                        <a:rPr lang="zh-CN" altLang="en-US" sz="2800"/>
                        <a:t>Q25</a:t>
                      </a:r>
                    </a:p>
                  </a:txBody>
                  <a:tcPr/>
                </a:tc>
                <a:tc>
                  <a:txBody>
                    <a:bodyPr/>
                    <a:lstStyle/>
                    <a:p>
                      <a:pPr>
                        <a:buNone/>
                      </a:pPr>
                      <a:r>
                        <a:rPr lang="zh-CN" altLang="en-US" sz="2800"/>
                        <a:t>16%</a:t>
                      </a:r>
                    </a:p>
                  </a:txBody>
                  <a:tcPr/>
                </a:tc>
                <a:tc>
                  <a:txBody>
                    <a:bodyPr/>
                    <a:lstStyle/>
                    <a:p>
                      <a:pPr>
                        <a:buNone/>
                      </a:pPr>
                      <a:r>
                        <a:rPr lang="zh-CN" altLang="en-US" sz="2800"/>
                        <a:t>10.1x</a:t>
                      </a:r>
                    </a:p>
                  </a:txBody>
                  <a:tcPr/>
                </a:tc>
              </a:tr>
              <a:tr h="381000">
                <a:tc>
                  <a:txBody>
                    <a:bodyPr/>
                    <a:lstStyle/>
                    <a:p>
                      <a:pPr>
                        <a:buNone/>
                      </a:pPr>
                      <a:r>
                        <a:rPr lang="zh-CN" altLang="en-US" sz="2800"/>
                        <a:t>Q46</a:t>
                      </a:r>
                    </a:p>
                  </a:txBody>
                  <a:tcPr/>
                </a:tc>
                <a:tc>
                  <a:txBody>
                    <a:bodyPr/>
                    <a:lstStyle/>
                    <a:p>
                      <a:pPr>
                        <a:buNone/>
                      </a:pPr>
                      <a:r>
                        <a:rPr lang="zh-CN" altLang="en-US" sz="2800"/>
                        <a:t>12%</a:t>
                      </a:r>
                    </a:p>
                  </a:txBody>
                  <a:tcPr/>
                </a:tc>
                <a:tc>
                  <a:txBody>
                    <a:bodyPr/>
                    <a:lstStyle/>
                    <a:p>
                      <a:pPr>
                        <a:buNone/>
                      </a:pPr>
                      <a:r>
                        <a:rPr lang="zh-CN" altLang="en-US" sz="2800"/>
                        <a:t>2.85x</a:t>
                      </a:r>
                    </a:p>
                  </a:txBody>
                  <a:tcPr/>
                </a:tc>
              </a:tr>
            </a:tbl>
          </a:graphicData>
        </a:graphic>
      </p:graphicFrame>
      <p:sp>
        <p:nvSpPr>
          <p:cNvPr id="5" name="文本框 4"/>
          <p:cNvSpPr txBox="1"/>
          <p:nvPr/>
        </p:nvSpPr>
        <p:spPr>
          <a:xfrm>
            <a:off x="1725930" y="4693920"/>
            <a:ext cx="8420735" cy="953135"/>
          </a:xfrm>
          <a:prstGeom prst="rect">
            <a:avLst/>
          </a:prstGeom>
          <a:noFill/>
        </p:spPr>
        <p:txBody>
          <a:bodyPr wrap="square" rtlCol="0" anchor="t">
            <a:spAutoFit/>
          </a:bodyPr>
          <a:lstStyle/>
          <a:p>
            <a:r>
              <a:rPr lang="en-US" altLang="zh-CN" sz="2800" dirty="0"/>
              <a:t>bushy join s</a:t>
            </a:r>
            <a:r>
              <a:rPr lang="zh-CN" altLang="en-US" sz="2800" dirty="0"/>
              <a:t>ignificant execution speedup with minimal optimization overhead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6930" y="354330"/>
            <a:ext cx="10515600" cy="1325563"/>
          </a:xfrm>
        </p:spPr>
        <p:txBody>
          <a:bodyPr/>
          <a:lstStyle/>
          <a:p>
            <a:r>
              <a:rPr lang="en-US" altLang="zh-CN"/>
              <a:t>ORCA vs. MEMSQL</a:t>
            </a:r>
          </a:p>
        </p:txBody>
      </p:sp>
      <p:sp>
        <p:nvSpPr>
          <p:cNvPr id="3" name="内容占位符 2"/>
          <p:cNvSpPr>
            <a:spLocks noGrp="1"/>
          </p:cNvSpPr>
          <p:nvPr>
            <p:ph idx="1"/>
          </p:nvPr>
        </p:nvSpPr>
        <p:spPr/>
        <p:txBody>
          <a:bodyPr/>
          <a:lstStyle/>
          <a:p>
            <a:endParaRPr lang="en-US" altLang="zh-CN"/>
          </a:p>
          <a:p>
            <a:pPr lvl="1"/>
            <a:endParaRPr lang="en-US" altLang="zh-CN"/>
          </a:p>
        </p:txBody>
      </p:sp>
      <p:graphicFrame>
        <p:nvGraphicFramePr>
          <p:cNvPr id="7" name="表格 6"/>
          <p:cNvGraphicFramePr/>
          <p:nvPr/>
        </p:nvGraphicFramePr>
        <p:xfrm>
          <a:off x="1830070" y="2065655"/>
          <a:ext cx="8532495" cy="387096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lstStyle/>
                    <a:p>
                      <a:pPr>
                        <a:buNone/>
                      </a:pPr>
                      <a:endParaRPr lang="zh-CN" altLang="en-US" sz="2800"/>
                    </a:p>
                  </a:txBody>
                  <a:tcPr/>
                </a:tc>
                <a:tc>
                  <a:txBody>
                    <a:bodyPr/>
                    <a:lstStyle/>
                    <a:p>
                      <a:pPr>
                        <a:buNone/>
                      </a:pPr>
                      <a:r>
                        <a:rPr lang="en-US" altLang="zh-CN" sz="2800"/>
                        <a:t>ORCA</a:t>
                      </a:r>
                    </a:p>
                  </a:txBody>
                  <a:tcPr/>
                </a:tc>
                <a:tc>
                  <a:txBody>
                    <a:bodyPr/>
                    <a:lstStyle/>
                    <a:p>
                      <a:pPr>
                        <a:buNone/>
                      </a:pPr>
                      <a:r>
                        <a:rPr lang="en-US" altLang="zh-CN" sz="2800"/>
                        <a:t>MEMSQL</a:t>
                      </a:r>
                    </a:p>
                  </a:txBody>
                  <a:tcPr/>
                </a:tc>
              </a:tr>
              <a:tr h="381000">
                <a:tc>
                  <a:txBody>
                    <a:bodyPr/>
                    <a:lstStyle/>
                    <a:p>
                      <a:pPr>
                        <a:buNone/>
                      </a:pPr>
                      <a:r>
                        <a:rPr lang="zh-CN" altLang="en-US" sz="2800"/>
                        <a:t>Scalability</a:t>
                      </a:r>
                    </a:p>
                  </a:txBody>
                  <a:tcPr/>
                </a:tc>
                <a:tc>
                  <a:txBody>
                    <a:bodyPr/>
                    <a:lstStyle/>
                    <a:p>
                      <a:pPr>
                        <a:buNone/>
                      </a:pPr>
                      <a:r>
                        <a:rPr lang="en-US" altLang="zh-CN" sz="2800"/>
                        <a:t>modular,support different architecture</a:t>
                      </a:r>
                    </a:p>
                  </a:txBody>
                  <a:tcPr/>
                </a:tc>
                <a:tc>
                  <a:txBody>
                    <a:bodyPr/>
                    <a:lstStyle/>
                    <a:p>
                      <a:pPr>
                        <a:buNone/>
                      </a:pPr>
                      <a:r>
                        <a:rPr lang="en-US" altLang="zh-CN" sz="2800"/>
                        <a:t>only for memsql</a:t>
                      </a:r>
                    </a:p>
                  </a:txBody>
                  <a:tcPr/>
                </a:tc>
              </a:tr>
              <a:tr h="381000">
                <a:tc>
                  <a:txBody>
                    <a:bodyPr/>
                    <a:lstStyle/>
                    <a:p>
                      <a:pPr>
                        <a:buNone/>
                      </a:pPr>
                      <a:r>
                        <a:rPr lang="en-US" altLang="zh-CN" sz="2800"/>
                        <a:t>Plan space</a:t>
                      </a:r>
                    </a:p>
                  </a:txBody>
                  <a:tcPr/>
                </a:tc>
                <a:tc>
                  <a:txBody>
                    <a:bodyPr/>
                    <a:lstStyle/>
                    <a:p>
                      <a:pPr>
                        <a:buNone/>
                      </a:pPr>
                      <a:r>
                        <a:rPr lang="en-US" altLang="zh-CN" sz="2800"/>
                        <a:t>enormous</a:t>
                      </a:r>
                    </a:p>
                  </a:txBody>
                  <a:tcPr/>
                </a:tc>
                <a:tc>
                  <a:txBody>
                    <a:bodyPr/>
                    <a:lstStyle/>
                    <a:p>
                      <a:pPr>
                        <a:buNone/>
                      </a:pPr>
                      <a:r>
                        <a:rPr lang="en-US" altLang="zh-CN" sz="2800"/>
                        <a:t>limit</a:t>
                      </a:r>
                    </a:p>
                  </a:txBody>
                  <a:tcPr/>
                </a:tc>
              </a:tr>
              <a:tr h="381000">
                <a:tc>
                  <a:txBody>
                    <a:bodyPr/>
                    <a:lstStyle/>
                    <a:p>
                      <a:pPr>
                        <a:buNone/>
                      </a:pPr>
                      <a:r>
                        <a:rPr lang="en-US" altLang="zh-CN" sz="2800"/>
                        <a:t>Optimization time</a:t>
                      </a:r>
                    </a:p>
                  </a:txBody>
                  <a:tcPr/>
                </a:tc>
                <a:tc>
                  <a:txBody>
                    <a:bodyPr/>
                    <a:lstStyle/>
                    <a:p>
                      <a:pPr>
                        <a:buNone/>
                      </a:pPr>
                      <a:r>
                        <a:rPr lang="en-US" altLang="zh-CN" sz="2800"/>
                        <a:t> seconds level</a:t>
                      </a:r>
                    </a:p>
                  </a:txBody>
                  <a:tcPr/>
                </a:tc>
                <a:tc>
                  <a:txBody>
                    <a:bodyPr/>
                    <a:lstStyle/>
                    <a:p>
                      <a:pPr>
                        <a:buNone/>
                      </a:pPr>
                      <a:r>
                        <a:rPr lang="en-US" altLang="zh-CN" sz="2800"/>
                        <a:t>&lt;100ms</a:t>
                      </a:r>
                    </a:p>
                  </a:txBody>
                  <a:tcPr/>
                </a:tc>
              </a:tr>
              <a:tr h="381000">
                <a:tc>
                  <a:txBody>
                    <a:bodyPr/>
                    <a:lstStyle/>
                    <a:p>
                      <a:pPr>
                        <a:buNone/>
                      </a:pPr>
                      <a:r>
                        <a:rPr lang="en-US" altLang="zh-CN" sz="2800"/>
                        <a:t>Utilization technology</a:t>
                      </a:r>
                    </a:p>
                  </a:txBody>
                  <a:tcPr/>
                </a:tc>
                <a:tc>
                  <a:txBody>
                    <a:bodyPr/>
                    <a:lstStyle/>
                    <a:p>
                      <a:pPr>
                        <a:buNone/>
                      </a:pPr>
                      <a:r>
                        <a:rPr lang="en-US" altLang="zh-CN" sz="2800"/>
                        <a:t>m</a:t>
                      </a:r>
                      <a:r>
                        <a:rPr lang="zh-CN" altLang="en-US" sz="2800"/>
                        <a:t>ulticore</a:t>
                      </a:r>
                    </a:p>
                  </a:txBody>
                  <a:tcPr/>
                </a:tc>
                <a:tc>
                  <a:txBody>
                    <a:bodyPr/>
                    <a:lstStyle/>
                    <a:p>
                      <a:pPr>
                        <a:buNone/>
                      </a:pPr>
                      <a:r>
                        <a:rPr lang="zh-CN" altLang="en-US" sz="2800"/>
                        <a:t>heuristics</a:t>
                      </a:r>
                      <a:r>
                        <a:rPr lang="en-US" altLang="zh-CN" sz="2800"/>
                        <a:t>,schema</a:t>
                      </a:r>
                    </a:p>
                  </a:txBody>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Inspiration</a:t>
            </a:r>
            <a:endParaRPr lang="zh-CN" altLang="en-US" dirty="0"/>
          </a:p>
        </p:txBody>
      </p:sp>
      <p:sp>
        <p:nvSpPr>
          <p:cNvPr id="3" name="内容占位符 2"/>
          <p:cNvSpPr>
            <a:spLocks noGrp="1"/>
          </p:cNvSpPr>
          <p:nvPr>
            <p:ph idx="1"/>
          </p:nvPr>
        </p:nvSpPr>
        <p:spPr/>
        <p:txBody>
          <a:bodyPr/>
          <a:lstStyle/>
          <a:p>
            <a:r>
              <a:rPr lang="en-US" altLang="zh-CN" dirty="0"/>
              <a:t>Exploring the </a:t>
            </a:r>
            <a:r>
              <a:rPr lang="en-US" altLang="zh-CN" dirty="0" smtClean="0"/>
              <a:t>plan space</a:t>
            </a:r>
          </a:p>
          <a:p>
            <a:pPr lvl="1"/>
            <a:r>
              <a:rPr lang="en-US" altLang="zh-CN" sz="2400" dirty="0" smtClean="0"/>
              <a:t>transformation rule</a:t>
            </a:r>
          </a:p>
          <a:p>
            <a:pPr lvl="1"/>
            <a:r>
              <a:rPr lang="en-US" altLang="zh-CN" sz="2400" dirty="0" smtClean="0"/>
              <a:t>bushy plan</a:t>
            </a:r>
          </a:p>
          <a:p>
            <a:r>
              <a:rPr lang="en-US" altLang="zh-CN" dirty="0" smtClean="0"/>
              <a:t>Cost model</a:t>
            </a:r>
          </a:p>
          <a:p>
            <a:pPr lvl="1"/>
            <a:r>
              <a:rPr lang="en-US" altLang="zh-CN" sz="2400" dirty="0" smtClean="0"/>
              <a:t>distribution(reduece </a:t>
            </a:r>
            <a:r>
              <a:rPr lang="zh-CN" altLang="en-US" i="1">
                <a:sym typeface="+mn-ea"/>
              </a:rPr>
              <a:t>reshuffling </a:t>
            </a:r>
            <a:r>
              <a:rPr lang="en-US" altLang="zh-CN" i="1">
                <a:sym typeface="+mn-ea"/>
              </a:rPr>
              <a:t>size</a:t>
            </a:r>
            <a:r>
              <a:rPr lang="en-US" altLang="zh-CN" sz="2400" dirty="0" smtClean="0"/>
              <a:t>)</a:t>
            </a:r>
          </a:p>
          <a:p>
            <a:pPr lvl="1"/>
            <a:r>
              <a:rPr lang="en-US" altLang="zh-CN" sz="2400" dirty="0" smtClean="0"/>
              <a:t>args(Parallelism,hardware)</a:t>
            </a:r>
          </a:p>
          <a:p>
            <a:pPr lvl="1"/>
            <a:endParaRPr lang="zh-CN" altLang="en-US" dirty="0"/>
          </a:p>
        </p:txBody>
      </p:sp>
      <p:graphicFrame>
        <p:nvGraphicFramePr>
          <p:cNvPr id="7" name="对象 6"/>
          <p:cNvGraphicFramePr/>
          <p:nvPr/>
        </p:nvGraphicFramePr>
        <p:xfrm>
          <a:off x="6537960" y="916940"/>
          <a:ext cx="4586605" cy="5023485"/>
        </p:xfrm>
        <a:graphic>
          <a:graphicData uri="http://schemas.openxmlformats.org/presentationml/2006/ole">
            <mc:AlternateContent xmlns:mc="http://schemas.openxmlformats.org/markup-compatibility/2006">
              <mc:Choice xmlns:v="urn:schemas-microsoft-com:vml" Requires="v">
                <p:oleObj spid="_x0000_s1132" r:id="rId4" imgW="3999230" imgH="4378960" progId="Visio.Drawing.15">
                  <p:embed/>
                </p:oleObj>
              </mc:Choice>
              <mc:Fallback>
                <p:oleObj r:id="rId4" imgW="3999230" imgH="4378960" progId="Visio.Drawing.15">
                  <p:embed/>
                  <p:pic>
                    <p:nvPicPr>
                      <p:cNvPr id="0" name="图片 7"/>
                      <p:cNvPicPr/>
                      <p:nvPr/>
                    </p:nvPicPr>
                    <p:blipFill>
                      <a:blip r:embed="rId5"/>
                      <a:stretch>
                        <a:fillRect/>
                      </a:stretch>
                    </p:blipFill>
                    <p:spPr>
                      <a:xfrm>
                        <a:off x="6537960" y="916940"/>
                        <a:ext cx="4586605" cy="5023485"/>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
            </a:r>
            <a:r>
              <a:rPr lang="en-US" altLang="zh-CN"/>
              <a:t>eferences</a:t>
            </a:r>
            <a:endParaRPr lang="zh-CN" altLang="en-US"/>
          </a:p>
        </p:txBody>
      </p:sp>
      <p:sp>
        <p:nvSpPr>
          <p:cNvPr id="3" name="内容占位符 2"/>
          <p:cNvSpPr>
            <a:spLocks noGrp="1"/>
          </p:cNvSpPr>
          <p:nvPr>
            <p:ph idx="1"/>
          </p:nvPr>
        </p:nvSpPr>
        <p:spPr/>
        <p:txBody>
          <a:bodyPr>
            <a:normAutofit/>
          </a:bodyPr>
          <a:lstStyle/>
          <a:p>
            <a:r>
              <a:rPr lang="zh-CN" altLang="en-US"/>
              <a:t>Graefe G. </a:t>
            </a:r>
            <a:r>
              <a:rPr lang="zh-CN" altLang="en-US" b="1"/>
              <a:t>The Cascades Framework for Query Optimization</a:t>
            </a:r>
            <a:r>
              <a:rPr lang="zh-CN" altLang="en-US"/>
              <a:t>[J]. Data Engineering Bulletin, 1995, 18(5):19-29.</a:t>
            </a:r>
          </a:p>
          <a:p>
            <a:r>
              <a:rPr lang="zh-CN" altLang="en-US"/>
              <a:t>R. Sen, J. Chen, and N. Jimsheleishvilli. </a:t>
            </a:r>
            <a:r>
              <a:rPr lang="zh-CN" altLang="en-US" b="1"/>
              <a:t>Query optimization time: The new bottleneck in real-time analytics</a:t>
            </a:r>
            <a:r>
              <a:rPr lang="zh-CN" altLang="en-US"/>
              <a:t>. In Proceedings of the 3rd VLDB Workshop on In-Memory Data Management and Analytics, page 8. ACM, 2015.</a:t>
            </a:r>
          </a:p>
          <a:p>
            <a:r>
              <a:rPr lang="zh-CN" altLang="en-US"/>
              <a:t>Bacon, D. F., Cooper, B. F., Kogan, E., &amp; Woodford, D. (2017). </a:t>
            </a:r>
            <a:r>
              <a:rPr lang="zh-CN" altLang="en-US" b="1"/>
              <a:t>Spanner : Becoming a SQL System</a:t>
            </a:r>
            <a:r>
              <a:rPr lang="zh-CN" altLang="en-US"/>
              <a:t>, 331–343.</a:t>
            </a:r>
          </a:p>
          <a:p>
            <a:r>
              <a:rPr lang="zh-CN" altLang="en-US"/>
              <a:t>Shute, J., Vingralek, R., Samwel, B., &amp; Rae, I. (2013). </a:t>
            </a:r>
            <a:r>
              <a:rPr lang="zh-CN" altLang="en-US" b="1"/>
              <a:t>F1: A distributed SQL database that scales</a:t>
            </a:r>
            <a:r>
              <a:rPr lang="zh-CN" altLang="en-US"/>
              <a:t>. Proceedings of the …, 6(11), 1068–1079.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pic>
        <p:nvPicPr>
          <p:cNvPr id="4" name="内容占位符 3"/>
          <p:cNvPicPr>
            <a:picLocks noGrp="1" noChangeAspect="1"/>
          </p:cNvPicPr>
          <p:nvPr>
            <p:ph idx="1"/>
          </p:nvPr>
        </p:nvPicPr>
        <p:blipFill>
          <a:blip r:embed="rId3"/>
          <a:stretch>
            <a:fillRect/>
          </a:stretch>
        </p:blipFill>
        <p:spPr>
          <a:xfrm>
            <a:off x="901674" y="1690688"/>
            <a:ext cx="10388651" cy="4799384"/>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51973" y="2921635"/>
            <a:ext cx="3488055" cy="1014730"/>
          </a:xfrm>
          <a:prstGeom prst="rect">
            <a:avLst/>
          </a:prstGeom>
          <a:noFill/>
        </p:spPr>
        <p:txBody>
          <a:bodyPr wrap="none" rtlCol="0">
            <a:spAutoFit/>
          </a:bodyPr>
          <a:lstStyle/>
          <a:p>
            <a:pPr algn="ctr"/>
            <a:r>
              <a:rPr lang="en-US" altLang="zh-CN" sz="6000"/>
              <a:t>End,thanks!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Join Ordering vs. </a:t>
            </a:r>
            <a:r>
              <a:rPr lang="en-US" altLang="zh-CN"/>
              <a:t>“</a:t>
            </a:r>
            <a:r>
              <a:rPr lang="zh-CN" altLang="en-US"/>
              <a:t>Everything Else</a:t>
            </a:r>
            <a:r>
              <a:rPr lang="en-US" altLang="zh-CN"/>
              <a:t>”</a:t>
            </a:r>
          </a:p>
        </p:txBody>
      </p:sp>
      <p:sp>
        <p:nvSpPr>
          <p:cNvPr id="3" name="内容占位符 2"/>
          <p:cNvSpPr>
            <a:spLocks noGrp="1"/>
          </p:cNvSpPr>
          <p:nvPr>
            <p:ph idx="1"/>
          </p:nvPr>
        </p:nvSpPr>
        <p:spPr/>
        <p:txBody>
          <a:bodyPr/>
          <a:lstStyle/>
          <a:p>
            <a:r>
              <a:rPr lang="zh-CN" altLang="en-US"/>
              <a:t> TPC-H Query 5</a:t>
            </a:r>
          </a:p>
          <a:p>
            <a:pPr lvl="1"/>
            <a:r>
              <a:rPr lang="zh-CN" altLang="en-US"/>
              <a:t>6 Tables</a:t>
            </a:r>
          </a:p>
          <a:p>
            <a:pPr lvl="1"/>
            <a:r>
              <a:rPr lang="en-US" altLang="zh-CN"/>
              <a:t>“</a:t>
            </a:r>
            <a:r>
              <a:rPr lang="zh-CN" altLang="en-US"/>
              <a:t>Harmless</a:t>
            </a:r>
            <a:r>
              <a:rPr lang="en-US" altLang="zh-CN"/>
              <a:t>”</a:t>
            </a:r>
            <a:r>
              <a:rPr lang="zh-CN" altLang="en-US"/>
              <a:t> query</a:t>
            </a:r>
          </a:p>
        </p:txBody>
      </p:sp>
      <p:pic>
        <p:nvPicPr>
          <p:cNvPr id="5" name="图片 4" descr="新建 Microsoft Visio 绘图"/>
          <p:cNvPicPr>
            <a:picLocks noChangeAspect="1"/>
          </p:cNvPicPr>
          <p:nvPr/>
        </p:nvPicPr>
        <p:blipFill>
          <a:blip r:embed="rId3"/>
          <a:stretch>
            <a:fillRect/>
          </a:stretch>
        </p:blipFill>
        <p:spPr>
          <a:xfrm>
            <a:off x="3731895" y="1691005"/>
            <a:ext cx="7430770" cy="40995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ORCA</a:t>
            </a:r>
          </a:p>
        </p:txBody>
      </p:sp>
      <p:sp>
        <p:nvSpPr>
          <p:cNvPr id="3" name="内容占位符 2"/>
          <p:cNvSpPr>
            <a:spLocks noGrp="1"/>
          </p:cNvSpPr>
          <p:nvPr>
            <p:ph idx="1"/>
          </p:nvPr>
        </p:nvSpPr>
        <p:spPr/>
        <p:txBody>
          <a:bodyPr>
            <a:normAutofit lnSpcReduction="10000"/>
          </a:bodyPr>
          <a:lstStyle/>
          <a:p>
            <a:pPr marL="0" indent="0">
              <a:buNone/>
            </a:pPr>
            <a:r>
              <a:rPr lang="zh-CN" altLang="en-US" dirty="0"/>
              <a:t>Orca is a modern top-down query optimizer based on the </a:t>
            </a:r>
            <a:r>
              <a:rPr lang="zh-CN" altLang="en-US" sz="3200" b="1" dirty="0"/>
              <a:t>Cascades </a:t>
            </a:r>
            <a:r>
              <a:rPr lang="zh-CN" altLang="en-US" dirty="0"/>
              <a:t>optimization framework</a:t>
            </a:r>
            <a:r>
              <a:rPr lang="en-US" altLang="zh-CN" dirty="0"/>
              <a:t>.</a:t>
            </a:r>
          </a:p>
          <a:p>
            <a:r>
              <a:rPr lang="zh-CN" altLang="en-US" dirty="0"/>
              <a:t>Modularity</a:t>
            </a:r>
          </a:p>
          <a:p>
            <a:pPr lvl="1"/>
            <a:r>
              <a:rPr lang="zh-CN" altLang="en-US" dirty="0"/>
              <a:t>on longer confined to a specific host system like traditional optimizers</a:t>
            </a:r>
          </a:p>
          <a:p>
            <a:r>
              <a:rPr lang="zh-CN" altLang="en-US" dirty="0"/>
              <a:t>Extensibility</a:t>
            </a:r>
          </a:p>
          <a:p>
            <a:pPr lvl="1"/>
            <a:r>
              <a:rPr lang="zh-CN" altLang="en-US" dirty="0"/>
              <a:t>on longer multi-phase optimization</a:t>
            </a:r>
          </a:p>
          <a:p>
            <a:r>
              <a:rPr lang="zh-CN" altLang="en-US" dirty="0"/>
              <a:t>Multi-core ready</a:t>
            </a:r>
          </a:p>
          <a:p>
            <a:pPr lvl="1"/>
            <a:r>
              <a:rPr lang="zh-CN" altLang="en-US" dirty="0"/>
              <a:t>speed-up of the optimization process</a:t>
            </a:r>
          </a:p>
          <a:p>
            <a:r>
              <a:rPr lang="zh-CN" altLang="en-US" dirty="0"/>
              <a:t>Verifiability</a:t>
            </a:r>
          </a:p>
          <a:p>
            <a:r>
              <a:rPr lang="zh-CN" altLang="en-US" dirty="0"/>
              <a:t>Performance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Orca architecture</a:t>
            </a:r>
            <a:endParaRPr lang="zh-CN" altLang="en-US"/>
          </a:p>
        </p:txBody>
      </p:sp>
      <p:pic>
        <p:nvPicPr>
          <p:cNvPr id="15" name="内容占位符 14" descr="3.1"/>
          <p:cNvPicPr>
            <a:picLocks noGrp="1" noChangeAspect="1"/>
          </p:cNvPicPr>
          <p:nvPr>
            <p:ph sz="half" idx="1"/>
          </p:nvPr>
        </p:nvPicPr>
        <p:blipFill>
          <a:blip r:embed="rId3"/>
          <a:stretch>
            <a:fillRect/>
          </a:stretch>
        </p:blipFill>
        <p:spPr>
          <a:xfrm>
            <a:off x="5636895" y="1755140"/>
            <a:ext cx="5557520" cy="4422140"/>
          </a:xfrm>
          <a:prstGeom prst="rect">
            <a:avLst/>
          </a:prstGeom>
        </p:spPr>
      </p:pic>
      <p:sp>
        <p:nvSpPr>
          <p:cNvPr id="13" name="内容占位符 12"/>
          <p:cNvSpPr>
            <a:spLocks noGrp="1"/>
          </p:cNvSpPr>
          <p:nvPr>
            <p:ph sz="half" idx="2"/>
          </p:nvPr>
        </p:nvSpPr>
        <p:spPr>
          <a:xfrm>
            <a:off x="838200" y="1825625"/>
            <a:ext cx="4673600" cy="4351655"/>
          </a:xfrm>
        </p:spPr>
        <p:txBody>
          <a:bodyPr/>
          <a:lstStyle/>
          <a:p>
            <a:r>
              <a:rPr lang="zh-CN" altLang="en-US"/>
              <a:t>Decoupling the optimizer from the database system</a:t>
            </a:r>
          </a:p>
          <a:p>
            <a:pPr lvl="1"/>
            <a:r>
              <a:rPr lang="en-US" altLang="zh-CN"/>
              <a:t>Data eXchange Language (DXL)</a:t>
            </a:r>
          </a:p>
        </p:txBody>
      </p:sp>
      <p:pic>
        <p:nvPicPr>
          <p:cNvPr id="14" name="图片 13" descr="2.1"/>
          <p:cNvPicPr>
            <a:picLocks noChangeAspect="1"/>
          </p:cNvPicPr>
          <p:nvPr/>
        </p:nvPicPr>
        <p:blipFill>
          <a:blip r:embed="rId4"/>
          <a:stretch>
            <a:fillRect/>
          </a:stretch>
        </p:blipFill>
        <p:spPr>
          <a:xfrm>
            <a:off x="838200" y="3731895"/>
            <a:ext cx="4566285" cy="24453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Memo Table</a:t>
            </a:r>
          </a:p>
        </p:txBody>
      </p:sp>
      <p:sp>
        <p:nvSpPr>
          <p:cNvPr id="3" name="内容占位符 2"/>
          <p:cNvSpPr>
            <a:spLocks noGrp="1"/>
          </p:cNvSpPr>
          <p:nvPr>
            <p:ph sz="half" idx="1"/>
          </p:nvPr>
        </p:nvSpPr>
        <p:spPr/>
        <p:txBody>
          <a:bodyPr/>
          <a:lstStyle/>
          <a:p>
            <a:r>
              <a:rPr lang="zh-CN" altLang="en-US"/>
              <a:t>Group</a:t>
            </a:r>
            <a:endParaRPr lang="en-US" altLang="zh-CN"/>
          </a:p>
          <a:p>
            <a:pPr lvl="1"/>
            <a:r>
              <a:rPr lang="en-US" altLang="zh-CN" sz="2400"/>
              <a:t>Container of equivalent expressions</a:t>
            </a:r>
          </a:p>
          <a:p>
            <a:r>
              <a:rPr lang="zh-CN" altLang="en-US"/>
              <a:t>GroupExpression</a:t>
            </a:r>
            <a:endParaRPr lang="en-US" altLang="zh-CN"/>
          </a:p>
          <a:p>
            <a:pPr lvl="1"/>
            <a:r>
              <a:rPr lang="en-US" altLang="zh-CN"/>
              <a:t>operator that has other groups as its children</a:t>
            </a:r>
          </a:p>
          <a:p>
            <a:r>
              <a:rPr lang="zh-CN" altLang="en-US"/>
              <a:t>Transformation</a:t>
            </a:r>
          </a:p>
          <a:p>
            <a:pPr lvl="1"/>
            <a:r>
              <a:rPr lang="zh-CN" altLang="en-US"/>
              <a:t>Exploration</a:t>
            </a:r>
          </a:p>
          <a:p>
            <a:pPr lvl="1"/>
            <a:r>
              <a:rPr lang="zh-CN" altLang="en-US"/>
              <a:t>Implementation</a:t>
            </a:r>
          </a:p>
        </p:txBody>
      </p:sp>
      <p:sp>
        <p:nvSpPr>
          <p:cNvPr id="7" name="内容占位符 6"/>
          <p:cNvSpPr>
            <a:spLocks noGrp="1"/>
          </p:cNvSpPr>
          <p:nvPr>
            <p:ph sz="half" idx="2"/>
          </p:nvPr>
        </p:nvSpPr>
        <p:spPr/>
        <p:txBody>
          <a:bodyPr/>
          <a:lstStyle/>
          <a:p>
            <a:endParaRPr lang="zh-CN" altLang="en-US" dirty="0"/>
          </a:p>
        </p:txBody>
      </p:sp>
      <p:pic>
        <p:nvPicPr>
          <p:cNvPr id="5" name="图片 4" descr="4.1"/>
          <p:cNvPicPr>
            <a:picLocks noChangeAspect="1"/>
          </p:cNvPicPr>
          <p:nvPr/>
        </p:nvPicPr>
        <p:blipFill>
          <a:blip r:embed="rId3"/>
          <a:stretch>
            <a:fillRect/>
          </a:stretch>
        </p:blipFill>
        <p:spPr>
          <a:xfrm>
            <a:off x="5822950" y="1825625"/>
            <a:ext cx="5530850" cy="3366770"/>
          </a:xfrm>
          <a:prstGeom prst="rect">
            <a:avLst/>
          </a:prstGeom>
        </p:spPr>
      </p:pic>
      <p:sp>
        <p:nvSpPr>
          <p:cNvPr id="6" name="文本框 5"/>
          <p:cNvSpPr txBox="1"/>
          <p:nvPr/>
        </p:nvSpPr>
        <p:spPr>
          <a:xfrm>
            <a:off x="6348730" y="5285105"/>
            <a:ext cx="4479290" cy="460375"/>
          </a:xfrm>
          <a:prstGeom prst="rect">
            <a:avLst/>
          </a:prstGeom>
          <a:noFill/>
        </p:spPr>
        <p:txBody>
          <a:bodyPr wrap="none" rtlCol="0">
            <a:spAutoFit/>
          </a:bodyPr>
          <a:lstStyle/>
          <a:p>
            <a:pPr algn="l"/>
            <a:r>
              <a:rPr lang="zh-CN" altLang="en-US" sz="2400" dirty="0"/>
              <a:t>Copying-in initial logical expression</a:t>
            </a:r>
          </a:p>
        </p:txBody>
      </p:sp>
      <p:sp>
        <p:nvSpPr>
          <p:cNvPr id="4" name="文本框 3"/>
          <p:cNvSpPr txBox="1"/>
          <p:nvPr/>
        </p:nvSpPr>
        <p:spPr>
          <a:xfrm>
            <a:off x="685800" y="5551348"/>
            <a:ext cx="4360127" cy="923330"/>
          </a:xfrm>
          <a:prstGeom prst="rect">
            <a:avLst/>
          </a:prstGeom>
          <a:noFill/>
        </p:spPr>
        <p:txBody>
          <a:bodyPr wrap="square" rtlCol="0">
            <a:spAutoFit/>
          </a:bodyPr>
          <a:lstStyle/>
          <a:p>
            <a:r>
              <a:rPr lang="en-US" altLang="zh-CN" dirty="0" smtClean="0"/>
              <a:t>Transformation rule:</a:t>
            </a:r>
          </a:p>
          <a:p>
            <a:r>
              <a:rPr lang="en-US" altLang="zh-CN" dirty="0" smtClean="0"/>
              <a:t>(A left join B on </a:t>
            </a:r>
            <a:r>
              <a:rPr lang="en-US" altLang="zh-CN" dirty="0" err="1" smtClean="0"/>
              <a:t>Pab</a:t>
            </a:r>
            <a:r>
              <a:rPr lang="en-US" altLang="zh-CN" dirty="0" smtClean="0"/>
              <a:t> )inner join C on Pac</a:t>
            </a:r>
          </a:p>
          <a:p>
            <a:r>
              <a:rPr lang="en-US" altLang="zh-CN" dirty="0" smtClean="0"/>
              <a:t>=(A inner join C on Pac) left join B on </a:t>
            </a:r>
            <a:r>
              <a:rPr lang="en-US" altLang="zh-CN" dirty="0" err="1" smtClean="0"/>
              <a:t>Pab</a:t>
            </a:r>
            <a:endParaRPr lang="zh-CN" altLang="en-US" dirty="0"/>
          </a:p>
        </p:txBody>
      </p:sp>
      <p:sp>
        <p:nvSpPr>
          <p:cNvPr id="8" name="文本框 7"/>
          <p:cNvSpPr txBox="1"/>
          <p:nvPr/>
        </p:nvSpPr>
        <p:spPr>
          <a:xfrm>
            <a:off x="669073" y="6474678"/>
            <a:ext cx="11522928" cy="383322"/>
          </a:xfrm>
          <a:prstGeom prst="rect">
            <a:avLst/>
          </a:prstGeom>
          <a:noFill/>
        </p:spPr>
        <p:txBody>
          <a:bodyPr wrap="square" rtlCol="0">
            <a:spAutoFit/>
          </a:bodyPr>
          <a:lstStyle/>
          <a:p>
            <a:r>
              <a:rPr lang="en-US" altLang="zh-CN" dirty="0" err="1"/>
              <a:t>Moerkotte</a:t>
            </a:r>
            <a:r>
              <a:rPr lang="en-US" altLang="zh-CN" dirty="0"/>
              <a:t>, G., Fender, P., &amp; </a:t>
            </a:r>
            <a:r>
              <a:rPr lang="en-US" altLang="zh-CN" dirty="0" err="1"/>
              <a:t>Eich</a:t>
            </a:r>
            <a:r>
              <a:rPr lang="en-US" altLang="zh-CN" dirty="0"/>
              <a:t>, M. </a:t>
            </a:r>
            <a:r>
              <a:rPr lang="en-US" altLang="zh-CN" dirty="0" smtClean="0"/>
              <a:t>. </a:t>
            </a:r>
            <a:r>
              <a:rPr lang="en-US" altLang="zh-CN" dirty="0"/>
              <a:t>On the correct and complete enumeration of the core search space</a:t>
            </a:r>
            <a:r>
              <a:rPr lang="en-US" altLang="zh-CN" dirty="0" smtClean="0"/>
              <a:t>. </a:t>
            </a:r>
            <a:r>
              <a:rPr lang="en-US" altLang="zh-CN" i="1" dirty="0" smtClean="0"/>
              <a:t>SIGMOD ’13</a:t>
            </a:r>
            <a:endParaRPr lang="en-US" altLang="zh-CN" dirty="0">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茅草">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5230</Words>
  <Application>Microsoft Office PowerPoint</Application>
  <PresentationFormat>宽屏</PresentationFormat>
  <Paragraphs>534</Paragraphs>
  <Slides>50</Slides>
  <Notes>43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0" baseType="lpstr">
      <vt:lpstr>等线 Light</vt:lpstr>
      <vt:lpstr>华文仿宋</vt:lpstr>
      <vt:lpstr>华文新魏</vt:lpstr>
      <vt:lpstr>宋体</vt:lpstr>
      <vt:lpstr>Arial</vt:lpstr>
      <vt:lpstr>Calibri</vt:lpstr>
      <vt:lpstr>Cambria</vt:lpstr>
      <vt:lpstr>Tw Cen MT</vt:lpstr>
      <vt:lpstr>茅草</vt:lpstr>
      <vt:lpstr>Microsoft Visio 绘图</vt:lpstr>
      <vt:lpstr>Query optimizer implement</vt:lpstr>
      <vt:lpstr>Part I:  ORCA:A Modular Query Optimizer Architecture for Big Data</vt:lpstr>
      <vt:lpstr>Motivation</vt:lpstr>
      <vt:lpstr>Textbook Query Optimizer</vt:lpstr>
      <vt:lpstr>An Example</vt:lpstr>
      <vt:lpstr>Join Ordering vs. “Everything Else”</vt:lpstr>
      <vt:lpstr>ORCA</vt:lpstr>
      <vt:lpstr>Orca architecture</vt:lpstr>
      <vt:lpstr>Memo Table</vt:lpstr>
      <vt:lpstr>WorkFlow</vt:lpstr>
      <vt:lpstr>Exploration</vt:lpstr>
      <vt:lpstr>Stats Derivation</vt:lpstr>
      <vt:lpstr>Implementation</vt:lpstr>
      <vt:lpstr>Optimization</vt:lpstr>
      <vt:lpstr>A Running Example</vt:lpstr>
      <vt:lpstr>A Running Example</vt:lpstr>
      <vt:lpstr>Parallel Query Execution</vt:lpstr>
      <vt:lpstr>Parallel Query Execution</vt:lpstr>
      <vt:lpstr>Verifiability &amp; Performance </vt:lpstr>
      <vt:lpstr>Part II:  The MemSQL Query Optimizer:  A modern optimizer for real-time analytics in a distributed database</vt:lpstr>
      <vt:lpstr>Motivation</vt:lpstr>
      <vt:lpstr>MEMSQL</vt:lpstr>
      <vt:lpstr>MEMSQL Architecture</vt:lpstr>
      <vt:lpstr>MemSQL: Execution of a query</vt:lpstr>
      <vt:lpstr>MemSQL: DQEP</vt:lpstr>
      <vt:lpstr>Components of the Optimizer</vt:lpstr>
      <vt:lpstr>Components of the Optimizer</vt:lpstr>
      <vt:lpstr>Rewriter: Heuristic Rewrites</vt:lpstr>
      <vt:lpstr>Rewriter: Sub-Query convert to join</vt:lpstr>
      <vt:lpstr>Rewriter: Cost-Based Rewrites</vt:lpstr>
      <vt:lpstr>Costing Rewrites:group by push down</vt:lpstr>
      <vt:lpstr>Costing Rewrites:group by push down</vt:lpstr>
      <vt:lpstr>Interleaving of Rewrites</vt:lpstr>
      <vt:lpstr>Bushy Joins</vt:lpstr>
      <vt:lpstr>Generate bushy plans - Algorithm</vt:lpstr>
      <vt:lpstr>PowerPoint 演示文稿</vt:lpstr>
      <vt:lpstr>PowerPoint 演示文稿</vt:lpstr>
      <vt:lpstr>PowerPoint 演示文稿</vt:lpstr>
      <vt:lpstr>Enumerator</vt:lpstr>
      <vt:lpstr>Planner: Remote Tables and Result Tables</vt:lpstr>
      <vt:lpstr>Planner: Remote Tables and Result Tables</vt:lpstr>
      <vt:lpstr>Planner:Broadcasts</vt:lpstr>
      <vt:lpstr>Planner:Reshuffles</vt:lpstr>
      <vt:lpstr>Experiments</vt:lpstr>
      <vt:lpstr>Experiments</vt:lpstr>
      <vt:lpstr>Experiments</vt:lpstr>
      <vt:lpstr>ORCA vs. MEMSQL</vt:lpstr>
      <vt:lpstr>Inspiration</vt:lpstr>
      <vt:lpstr>References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optimizer implement</dc:title>
  <dc:creator>tianjiqx</dc:creator>
  <cp:lastModifiedBy>tianjiqx</cp:lastModifiedBy>
  <cp:revision>603</cp:revision>
  <dcterms:created xsi:type="dcterms:W3CDTF">2015-05-05T08:02:00Z</dcterms:created>
  <dcterms:modified xsi:type="dcterms:W3CDTF">2019-02-24T18:25:30Z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