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88" r:id="rId3"/>
    <p:sldMasterId id="2147483700" r:id="rId4"/>
    <p:sldMasterId id="2147483712" r:id="rId5"/>
  </p:sldMasterIdLst>
  <p:notesMasterIdLst>
    <p:notesMasterId r:id="rId98"/>
  </p:notesMasterIdLst>
  <p:sldIdLst>
    <p:sldId id="316" r:id="rId6"/>
    <p:sldId id="258" r:id="rId7"/>
    <p:sldId id="259" r:id="rId8"/>
    <p:sldId id="263" r:id="rId9"/>
    <p:sldId id="260" r:id="rId10"/>
    <p:sldId id="261" r:id="rId11"/>
    <p:sldId id="262" r:id="rId12"/>
    <p:sldId id="264" r:id="rId13"/>
    <p:sldId id="266" r:id="rId14"/>
    <p:sldId id="271" r:id="rId15"/>
    <p:sldId id="275" r:id="rId16"/>
    <p:sldId id="284" r:id="rId17"/>
    <p:sldId id="345" r:id="rId18"/>
    <p:sldId id="346" r:id="rId19"/>
    <p:sldId id="398" r:id="rId20"/>
    <p:sldId id="347" r:id="rId21"/>
    <p:sldId id="348" r:id="rId22"/>
    <p:sldId id="349" r:id="rId23"/>
    <p:sldId id="350" r:id="rId24"/>
    <p:sldId id="277" r:id="rId25"/>
    <p:sldId id="278" r:id="rId26"/>
    <p:sldId id="279" r:id="rId27"/>
    <p:sldId id="281" r:id="rId28"/>
    <p:sldId id="280" r:id="rId29"/>
    <p:sldId id="337" r:id="rId30"/>
    <p:sldId id="338" r:id="rId31"/>
    <p:sldId id="339" r:id="rId32"/>
    <p:sldId id="340" r:id="rId33"/>
    <p:sldId id="341" r:id="rId34"/>
    <p:sldId id="344" r:id="rId35"/>
    <p:sldId id="342" r:id="rId36"/>
    <p:sldId id="282" r:id="rId37"/>
    <p:sldId id="333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72" r:id="rId59"/>
    <p:sldId id="373" r:id="rId60"/>
    <p:sldId id="374" r:id="rId61"/>
    <p:sldId id="375" r:id="rId62"/>
    <p:sldId id="376" r:id="rId63"/>
    <p:sldId id="377" r:id="rId64"/>
    <p:sldId id="293" r:id="rId65"/>
    <p:sldId id="294" r:id="rId66"/>
    <p:sldId id="295" r:id="rId67"/>
    <p:sldId id="296" r:id="rId68"/>
    <p:sldId id="301" r:id="rId69"/>
    <p:sldId id="302" r:id="rId70"/>
    <p:sldId id="303" r:id="rId71"/>
    <p:sldId id="304" r:id="rId72"/>
    <p:sldId id="380" r:id="rId73"/>
    <p:sldId id="381" r:id="rId74"/>
    <p:sldId id="382" r:id="rId75"/>
    <p:sldId id="383" r:id="rId76"/>
    <p:sldId id="384" r:id="rId77"/>
    <p:sldId id="385" r:id="rId78"/>
    <p:sldId id="386" r:id="rId79"/>
    <p:sldId id="387" r:id="rId80"/>
    <p:sldId id="388" r:id="rId81"/>
    <p:sldId id="389" r:id="rId82"/>
    <p:sldId id="390" r:id="rId83"/>
    <p:sldId id="391" r:id="rId84"/>
    <p:sldId id="392" r:id="rId85"/>
    <p:sldId id="393" r:id="rId86"/>
    <p:sldId id="394" r:id="rId87"/>
    <p:sldId id="395" r:id="rId88"/>
    <p:sldId id="396" r:id="rId89"/>
    <p:sldId id="397" r:id="rId90"/>
    <p:sldId id="305" r:id="rId91"/>
    <p:sldId id="306" r:id="rId92"/>
    <p:sldId id="307" r:id="rId93"/>
    <p:sldId id="308" r:id="rId94"/>
    <p:sldId id="309" r:id="rId95"/>
    <p:sldId id="310" r:id="rId96"/>
    <p:sldId id="311" r:id="rId9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97" Type="http://schemas.openxmlformats.org/officeDocument/2006/relationships/slide" Target="slides/slide92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10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A6474-A00A-4FE7-8690-F9137923C22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D6C4D-D8EB-4C3C-8E85-F4DB65FF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2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 matrix in which each column sums to 1; essentially each column can be interepreted as a probablity distirbution. We can associate graphs with stochastic matrices by taking the input adjacency matrix of the graph, and re-scaling each column such that it sums to 1. We can interpret such a matrix as follows: the ith entry in the jth column gives us the transition probability of moving from j to i in one step. We call this the stochastic flow from j to i. </a:t>
            </a:r>
          </a:p>
        </p:txBody>
      </p:sp>
    </p:spTree>
    <p:extLst>
      <p:ext uri="{BB962C8B-B14F-4D97-AF65-F5344CB8AC3E}">
        <p14:creationId xmlns:p14="http://schemas.microsoft.com/office/powerpoint/2010/main" val="2244952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Add self loops.</a:t>
            </a:r>
          </a:p>
        </p:txBody>
      </p:sp>
    </p:spTree>
    <p:extLst>
      <p:ext uri="{BB962C8B-B14F-4D97-AF65-F5344CB8AC3E}">
        <p14:creationId xmlns:p14="http://schemas.microsoft.com/office/powerpoint/2010/main" val="179450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Add color.</a:t>
            </a:r>
          </a:p>
        </p:txBody>
      </p:sp>
    </p:spTree>
    <p:extLst>
      <p:ext uri="{BB962C8B-B14F-4D97-AF65-F5344CB8AC3E}">
        <p14:creationId xmlns:p14="http://schemas.microsoft.com/office/powerpoint/2010/main" val="1532143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Provide more details.</a:t>
            </a:r>
          </a:p>
        </p:txBody>
      </p:sp>
    </p:spTree>
    <p:extLst>
      <p:ext uri="{BB962C8B-B14F-4D97-AF65-F5344CB8AC3E}">
        <p14:creationId xmlns:p14="http://schemas.microsoft.com/office/powerpoint/2010/main" val="1478647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normalize the accuracy scores. talk about systems-y stuff here. </a:t>
            </a:r>
          </a:p>
        </p:txBody>
      </p:sp>
    </p:spTree>
    <p:extLst>
      <p:ext uri="{BB962C8B-B14F-4D97-AF65-F5344CB8AC3E}">
        <p14:creationId xmlns:p14="http://schemas.microsoft.com/office/powerpoint/2010/main" val="3558034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cons:</a:t>
            </a:r>
            <a:r>
              <a:rPr lang="en-US" altLang="zh-TW" baseline="0" dirty="0" smtClean="0"/>
              <a:t> but actually, a large amount of proteins are multi-functional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4C0A9-0CF9-420A-8B14-246B07B62378}" type="slidenum">
              <a:rPr lang="zh-TW" altLang="en-US" smtClean="0">
                <a:solidFill>
                  <a:prstClr val="black"/>
                </a:solidFill>
              </a:rPr>
              <a:pPr/>
              <a:t>61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818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3. cons: given the PPI networks are usually very noisy.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4C0A9-0CF9-420A-8B14-246B07B62378}" type="slidenum">
              <a:rPr lang="zh-TW" altLang="en-US" smtClean="0">
                <a:solidFill>
                  <a:prstClr val="black"/>
                </a:solidFill>
              </a:rPr>
              <a:pPr/>
              <a:t>62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50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3C54B86-F6E3-44B4-A496-163738271AD0}" type="slidenum"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82</a:t>
            </a:fld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001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information theory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4C0A9-0CF9-420A-8B14-246B07B62378}" type="slidenum">
              <a:rPr lang="zh-TW" altLang="en-US" smtClean="0">
                <a:solidFill>
                  <a:prstClr val="black"/>
                </a:solidFill>
              </a:rPr>
              <a:pPr/>
              <a:t>90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143000" cy="990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C0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blocko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430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600200"/>
            <a:ext cx="7696200" cy="9906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11/30/2007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1430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8D36D60-793E-49A9-9AB5-FE371A35DD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CE 672 – Undergraduate Group 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3648" cy="9906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80060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6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2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9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153400" y="6400800"/>
            <a:ext cx="609600" cy="381000"/>
          </a:xfrm>
          <a:prstGeom prst="rect">
            <a:avLst/>
          </a:prstGeom>
          <a:ln>
            <a:noFill/>
            <a:prstDash val="sysDash"/>
          </a:ln>
        </p:spPr>
        <p:txBody>
          <a:bodyPr vert="horz" anchor="ctr"/>
          <a:lstStyle>
            <a:lvl1pPr>
              <a:defRPr dirty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41E83E5-B3AA-4B14-84EB-0957F2BDA82D}" type="slidenum">
              <a:rPr lang="en-US" altLang="zh-TW" sz="1400">
                <a:solidFill>
                  <a:prstClr val="black"/>
                </a:solidFill>
                <a:latin typeface="Tw Cen M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TW" sz="1400">
              <a:solidFill>
                <a:prstClr val="black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9914919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rrent_wo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775448" cy="990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7244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600"/>
            </a:lvl1pPr>
            <a:lvl2pPr>
              <a:spcBef>
                <a:spcPts val="600"/>
              </a:spcBef>
              <a:spcAft>
                <a:spcPts val="600"/>
              </a:spcAft>
              <a:defRPr sz="2200"/>
            </a:lvl2pPr>
            <a:lvl3pPr>
              <a:spcBef>
                <a:spcPts val="600"/>
              </a:spcBef>
              <a:spcAft>
                <a:spcPts val="600"/>
              </a:spcAft>
              <a:defRPr sz="19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1020" y="6324600"/>
            <a:ext cx="1447800" cy="381000"/>
          </a:xfrm>
          <a:prstGeom prst="rect">
            <a:avLst/>
          </a:prstGeom>
          <a:ln>
            <a:noFill/>
            <a:prstDash val="sysDash"/>
          </a:ln>
        </p:spPr>
        <p:txBody>
          <a:bodyPr vert="horz" anchor="ctr"/>
          <a:lstStyle>
            <a:lvl1pPr>
              <a:defRPr dirty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>
                <a:solidFill>
                  <a:prstClr val="black">
                    <a:lumMod val="50000"/>
                    <a:lumOff val="50000"/>
                  </a:prstClr>
                </a:solidFill>
              </a:rPr>
              <a:t>Oct. 23 2012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153400" y="6400800"/>
            <a:ext cx="609600" cy="381000"/>
          </a:xfrm>
          <a:prstGeom prst="rect">
            <a:avLst/>
          </a:prstGeom>
          <a:ln>
            <a:noFill/>
            <a:prstDash val="sysDash"/>
          </a:ln>
        </p:spPr>
        <p:txBody>
          <a:bodyPr vert="horz" anchor="ctr"/>
          <a:lstStyle>
            <a:lvl1pPr>
              <a:defRPr dirty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41E83E5-B3AA-4B14-84EB-0957F2BDA82D}" type="slidenum">
              <a:rPr lang="en-US" altLang="zh-TW" sz="1400">
                <a:solidFill>
                  <a:prstClr val="black"/>
                </a:solidFill>
                <a:latin typeface="Tw Cen M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TW" sz="1400">
              <a:solidFill>
                <a:prstClr val="black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15589093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posed_wo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775448" cy="990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7244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600"/>
            </a:lvl1pPr>
            <a:lvl2pPr>
              <a:spcBef>
                <a:spcPts val="600"/>
              </a:spcBef>
              <a:spcAft>
                <a:spcPts val="600"/>
              </a:spcAft>
              <a:defRPr sz="2200"/>
            </a:lvl2pPr>
            <a:lvl3pPr>
              <a:spcBef>
                <a:spcPts val="600"/>
              </a:spcBef>
              <a:spcAft>
                <a:spcPts val="600"/>
              </a:spcAft>
              <a:defRPr sz="19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600200" y="6400800"/>
            <a:ext cx="5867400" cy="304800"/>
          </a:xfrm>
          <a:prstGeom prst="rect">
            <a:avLst/>
          </a:prstGeom>
          <a:ln>
            <a:noFill/>
            <a:prstDash val="sysDash"/>
          </a:ln>
        </p:spPr>
        <p:txBody>
          <a:bodyPr vert="horz" anchor="ctr"/>
          <a:lstStyle>
            <a:lvl1pPr>
              <a:defRPr dirty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>
                <a:solidFill>
                  <a:prstClr val="white">
                    <a:lumMod val="65000"/>
                  </a:prstClr>
                </a:solidFill>
                <a:latin typeface="Tw Cen MT"/>
              </a:rPr>
              <a:t>Introduction             Current works             </a:t>
            </a:r>
            <a:r>
              <a:rPr lang="en-US" altLang="zh-TW" sz="1400">
                <a:solidFill>
                  <a:prstClr val="black"/>
                </a:solidFill>
                <a:latin typeface="Tw Cen MT"/>
              </a:rPr>
              <a:t>Proposed works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1020" y="6324600"/>
            <a:ext cx="1447800" cy="381000"/>
          </a:xfrm>
          <a:prstGeom prst="rect">
            <a:avLst/>
          </a:prstGeom>
          <a:ln>
            <a:noFill/>
            <a:prstDash val="sysDash"/>
          </a:ln>
        </p:spPr>
        <p:txBody>
          <a:bodyPr vert="horz" anchor="ctr"/>
          <a:lstStyle>
            <a:lvl1pPr>
              <a:defRPr dirty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>
                <a:solidFill>
                  <a:prstClr val="black">
                    <a:lumMod val="50000"/>
                    <a:lumOff val="50000"/>
                  </a:prstClr>
                </a:solidFill>
                <a:latin typeface="Tw Cen MT"/>
              </a:rPr>
              <a:t>Oct. 23 2012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153400" y="6400800"/>
            <a:ext cx="609600" cy="381000"/>
          </a:xfrm>
          <a:prstGeom prst="rect">
            <a:avLst/>
          </a:prstGeom>
          <a:ln>
            <a:noFill/>
            <a:prstDash val="sysDash"/>
          </a:ln>
        </p:spPr>
        <p:txBody>
          <a:bodyPr vert="horz" anchor="ctr"/>
          <a:lstStyle>
            <a:lvl1pPr>
              <a:defRPr dirty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41E83E5-B3AA-4B14-84EB-0957F2BDA82D}" type="slidenum">
              <a:rPr lang="en-US" altLang="zh-TW" sz="1400">
                <a:solidFill>
                  <a:prstClr val="black"/>
                </a:solidFill>
                <a:latin typeface="Tw Cen M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TW" sz="1400">
              <a:solidFill>
                <a:prstClr val="black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79081320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775448" cy="990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600200" y="6400800"/>
            <a:ext cx="5867400" cy="304800"/>
          </a:xfrm>
          <a:prstGeom prst="rect">
            <a:avLst/>
          </a:prstGeom>
          <a:ln>
            <a:noFill/>
            <a:prstDash val="sysDash"/>
          </a:ln>
        </p:spPr>
        <p:txBody>
          <a:bodyPr vert="horz" anchor="ctr"/>
          <a:lstStyle>
            <a:lvl1pPr>
              <a:defRPr dirty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b="1">
                <a:solidFill>
                  <a:prstClr val="black"/>
                </a:solidFill>
                <a:latin typeface="Tw Cen MT"/>
              </a:rPr>
              <a:t>Reference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1020" y="6324600"/>
            <a:ext cx="1447800" cy="381000"/>
          </a:xfrm>
          <a:prstGeom prst="rect">
            <a:avLst/>
          </a:prstGeom>
          <a:ln>
            <a:noFill/>
            <a:prstDash val="sysDash"/>
          </a:ln>
        </p:spPr>
        <p:txBody>
          <a:bodyPr vert="horz" anchor="ctr"/>
          <a:lstStyle>
            <a:lvl1pPr>
              <a:defRPr dirty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>
                <a:solidFill>
                  <a:prstClr val="black">
                    <a:lumMod val="50000"/>
                    <a:lumOff val="50000"/>
                  </a:prstClr>
                </a:solidFill>
                <a:latin typeface="Tw Cen MT"/>
              </a:rPr>
              <a:t>Oct. 23 2012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153400" y="6400800"/>
            <a:ext cx="609600" cy="381000"/>
          </a:xfrm>
          <a:prstGeom prst="rect">
            <a:avLst/>
          </a:prstGeom>
          <a:ln>
            <a:noFill/>
            <a:prstDash val="sysDash"/>
          </a:ln>
        </p:spPr>
        <p:txBody>
          <a:bodyPr vert="horz" anchor="ctr"/>
          <a:lstStyle>
            <a:lvl1pPr>
              <a:defRPr dirty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41E83E5-B3AA-4B14-84EB-0957F2BDA82D}" type="slidenum">
              <a:rPr lang="en-US" altLang="zh-TW" sz="1400">
                <a:solidFill>
                  <a:prstClr val="black"/>
                </a:solidFill>
                <a:latin typeface="Tw Cen M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TW" sz="1400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7244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600"/>
            </a:lvl1pPr>
            <a:lvl2pPr>
              <a:spcBef>
                <a:spcPts val="600"/>
              </a:spcBef>
              <a:spcAft>
                <a:spcPts val="600"/>
              </a:spcAft>
              <a:defRPr sz="2200"/>
            </a:lvl2pPr>
            <a:lvl3pPr>
              <a:spcBef>
                <a:spcPts val="600"/>
              </a:spcBef>
              <a:spcAft>
                <a:spcPts val="600"/>
              </a:spcAft>
              <a:defRPr sz="19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7435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prstClr val="white">
                    <a:lumMod val="50000"/>
                  </a:prstClr>
                </a:solidFill>
              </a:rPr>
              <a:t>11/30/2007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86B4BCE-DE23-4971-ABDE-5F42E5798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CE 672 – Undergraduate Group 1</a:t>
            </a:r>
          </a:p>
        </p:txBody>
      </p:sp>
    </p:spTree>
    <p:extLst>
      <p:ext uri="{BB962C8B-B14F-4D97-AF65-F5344CB8AC3E}">
        <p14:creationId xmlns:p14="http://schemas.microsoft.com/office/powerpoint/2010/main" val="3695329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7696200" cy="86995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prstClr val="white">
                    <a:lumMod val="50000"/>
                  </a:prstClr>
                </a:solidFill>
              </a:rPr>
              <a:t>11/30/2007</a:t>
            </a:r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2D88C3C-DCB1-43FC-AB33-61931ADB8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CE 672 – Undergraduate Group 1</a:t>
            </a:r>
          </a:p>
        </p:txBody>
      </p:sp>
    </p:spTree>
    <p:extLst>
      <p:ext uri="{BB962C8B-B14F-4D97-AF65-F5344CB8AC3E}">
        <p14:creationId xmlns:p14="http://schemas.microsoft.com/office/powerpoint/2010/main" val="1065860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869950"/>
          </a:xfrm>
        </p:spPr>
        <p:txBody>
          <a:bodyPr/>
          <a:lstStyle>
            <a:lvl1pPr algn="l">
              <a:buNone/>
              <a:defRPr sz="44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prstClr val="white">
                    <a:lumMod val="50000"/>
                  </a:prstClr>
                </a:solidFill>
              </a:rPr>
              <a:t>11/30/2007</a:t>
            </a:r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CE 672 – Undergraduate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3BA8C20-11BD-482F-8979-4E6871F67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2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prstClr val="white">
                    <a:lumMod val="50000"/>
                  </a:prstClr>
                </a:solidFill>
              </a:rPr>
              <a:t>11/30/2007</a:t>
            </a:r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CE 672 – Undergraduate Group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5F393A9-DF81-463D-868C-BE9E0644E8A8}" type="slidenum">
              <a:rPr lang="en-US">
                <a:solidFill>
                  <a:srgbClr val="775F55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6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shade val="30000"/>
                  <a:satMod val="115000"/>
                </a:schemeClr>
              </a:gs>
              <a:gs pos="50000">
                <a:schemeClr val="tx1">
                  <a:lumMod val="85000"/>
                  <a:shade val="67500"/>
                  <a:satMod val="115000"/>
                </a:schemeClr>
              </a:gs>
              <a:gs pos="100000">
                <a:schemeClr val="tx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1" descr="blocko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4780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11/30/2007</a:t>
            </a:r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EBDDC3"/>
                </a:solidFill>
              </a:rPr>
              <a:t>CE 672 – Undergraduate Group 1</a:t>
            </a:r>
            <a:endParaRPr lang="en-US">
              <a:solidFill>
                <a:srgbClr val="EBDDC3"/>
              </a:solidFill>
            </a:endParaRPr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EDCB83B-2F7B-4698-9B01-48CFCA8F7660}" type="slidenum">
              <a:rPr lang="en-US">
                <a:solidFill>
                  <a:srgbClr val="EBDDC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95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732-4AD4-4BA0-A65B-C71D55442E0B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7E5B27-B01D-4174-AE35-9D2389450372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72555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775448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11/30/2007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CE 672 – Undergraduate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D48861-8B93-4B0C-B0F9-429978FEE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732-4AD4-4BA0-A65B-C71D55442E0B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57E5B27-B01D-4174-AE35-9D2389450372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12301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732-4AD4-4BA0-A65B-C71D55442E0B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7E5B27-B01D-4174-AE35-9D2389450372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7315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EB0D732-4AD4-4BA0-A65B-C71D55442E0B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5B27-B01D-4174-AE35-9D2389450372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17065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732-4AD4-4BA0-A65B-C71D55442E0B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57E5B27-B01D-4174-AE35-9D2389450372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82961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732-4AD4-4BA0-A65B-C71D55442E0B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57E5B27-B01D-4174-AE35-9D2389450372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755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732-4AD4-4BA0-A65B-C71D55442E0B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7E5B27-B01D-4174-AE35-9D23894503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465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7E5B27-B01D-4174-AE35-9D2389450372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732-4AD4-4BA0-A65B-C71D55442E0B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41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57E5B27-B01D-4174-AE35-9D2389450372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EB0D732-4AD4-4BA0-A65B-C71D55442E0B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288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732-4AD4-4BA0-A65B-C71D55442E0B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5B27-B01D-4174-AE35-9D2389450372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51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57E5B27-B01D-4174-AE35-9D2389450372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732-4AD4-4BA0-A65B-C71D55442E0B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593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4DDEE770-3FB0-4504-9317-BD1783795C82}" type="datetimeFigureOut">
              <a:rPr lang="en-US"/>
              <a:pPr>
                <a:defRPr/>
              </a:pPr>
              <a:t>2/1/2018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86B4BCE-DE23-4971-ABDE-5F42E5798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CE 672 – Undergraduate Group 1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908"/>
            <a:ext cx="6858000" cy="2387576"/>
          </a:xfrm>
          <a:prstGeom prst="rect">
            <a:avLst/>
          </a:prstGeo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13"/>
            <a:ext cx="6858000" cy="16553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CFE38F-F94C-4636-97F0-7390D8F5E34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351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28" y="1826122"/>
            <a:ext cx="7887146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37C635-0AFB-4D7A-80E5-046E73DFD1A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7914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63" y="1710036"/>
            <a:ext cx="7887146" cy="2851919"/>
          </a:xfrm>
          <a:prstGeom prst="rect">
            <a:avLst/>
          </a:prstGeom>
        </p:spPr>
        <p:txBody>
          <a:bodyPr anchor="b"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63" y="4589859"/>
            <a:ext cx="7887146" cy="1500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D6BE8E-71D0-4B08-8304-9BFB622D324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4731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427" y="1826122"/>
            <a:ext cx="3889995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826122"/>
            <a:ext cx="3889995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51DDF0-6099-46F1-BC5A-F3AE975AE3F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71932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4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543" y="1681014"/>
            <a:ext cx="3868787" cy="8237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43" y="2504777"/>
            <a:ext cx="3868787" cy="3684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927" y="1681014"/>
            <a:ext cx="3887762" cy="8237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27" y="2504777"/>
            <a:ext cx="3887762" cy="3684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71F13E-DCE5-4A3A-B935-F46EC5E2D4A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6825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CEC20D-17FF-4A51-8EF3-C5137E6C057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98196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7287C2-1C63-4F5A-93CB-A1100413F60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2010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  <a:prstGeom prst="rect">
            <a:avLst/>
          </a:prstGeo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63" y="987847"/>
            <a:ext cx="4628926" cy="4873377"/>
          </a:xfrm>
          <a:prstGeom prst="rect">
            <a:avLst/>
          </a:prstGeo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8D10C6-DC60-4A32-A895-EB3A364128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485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  <a:prstGeom prst="rect">
            <a:avLst/>
          </a:prstGeo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63" y="987847"/>
            <a:ext cx="4628926" cy="4873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5EEC6C-BF30-4D9E-B25B-EF985254EBD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94866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428" y="1826122"/>
            <a:ext cx="7887146" cy="43509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08B1F4-2194-4D2F-BE67-A3B8FCD6F1F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8975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7696200" cy="86995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11/30/2007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2D88C3C-DCB1-43FC-AB33-61931ADB8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CE 672 – Undergraduate Group 1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4345" y="365001"/>
            <a:ext cx="1971229" cy="581211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427" y="365001"/>
            <a:ext cx="5808762" cy="58121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0D5C26-24AF-498D-B88F-975C6C7F7E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1302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D61BB-E92B-4B3D-9FFE-EC7A9D3AA3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4415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su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715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olo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1044575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52600" y="3124200"/>
            <a:ext cx="6248400" cy="609600"/>
          </a:xfrm>
        </p:spPr>
        <p:txBody>
          <a:bodyPr/>
          <a:lstStyle>
            <a:lvl1pPr marL="0" indent="0">
              <a:buFontTx/>
              <a:buNone/>
              <a:defRPr sz="2100"/>
            </a:lvl1pPr>
          </a:lstStyle>
          <a:p>
            <a:r>
              <a:rPr lang="en-US" dirty="0"/>
              <a:t>Author List</a:t>
            </a:r>
          </a:p>
        </p:txBody>
      </p:sp>
    </p:spTree>
    <p:extLst>
      <p:ext uri="{BB962C8B-B14F-4D97-AF65-F5344CB8AC3E}">
        <p14:creationId xmlns:p14="http://schemas.microsoft.com/office/powerpoint/2010/main" val="8613409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B16A-4A66-4923-A284-AFCB3F6B26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1263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olo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su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943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1066800" y="60960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037013" y="6443663"/>
            <a:ext cx="4192587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rgbClr val="0070C0"/>
                </a:solidFill>
                <a:latin typeface="Calibri"/>
                <a:cs typeface="Arial" panose="020B0604020202020204" pitchFamily="34" charset="0"/>
              </a:rPr>
              <a:t>Symmetrizations</a:t>
            </a:r>
            <a:r>
              <a:rPr lang="en-US" sz="1600" dirty="0">
                <a:solidFill>
                  <a:srgbClr val="0070C0"/>
                </a:solidFill>
                <a:latin typeface="Calibri"/>
                <a:cs typeface="Arial" panose="020B0604020202020204" pitchFamily="34" charset="0"/>
              </a:rPr>
              <a:t> for Clustering Directed Graphs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79413" y="6443663"/>
            <a:ext cx="4192587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Venu</a:t>
            </a:r>
            <a:r>
              <a:rPr lang="en-US" sz="16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Satuluri</a:t>
            </a:r>
            <a:r>
              <a:rPr lang="en-US" sz="16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and </a:t>
            </a:r>
            <a:r>
              <a:rPr lang="en-US" sz="16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Srinivasan</a:t>
            </a:r>
            <a:r>
              <a:rPr lang="en-US" sz="16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Parthasarathy</a:t>
            </a:r>
            <a:r>
              <a:rPr lang="en-US" sz="16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|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381000"/>
            <a:ext cx="7543800" cy="8382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094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6C5AF-8A2B-41D7-A23A-6CE80DB709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2412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‹#›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145C89-52EE-453E-B1ED-50C8B9214D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4268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‹#›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5BA2C-C459-4066-89D8-9EDBFD32C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0560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‹#›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66D30-4294-4612-A2E7-85351AD017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5474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‹#›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3B715-57BC-4118-90D2-6CB1724E57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99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11/30/2007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CE 672 – Undergraduate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069CED0-0ECB-43B2-864A-FC9BF1724F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‹#›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F6460-7766-4B7B-9BDB-C43E1B9195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3637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‹#›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409E3-4BEF-43CE-9A99-75DB7F8606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3587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134B7-43D4-4AD6-90B7-19D7BC1232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8720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DA8EC-9BAA-4F59-B21F-54D8A9E910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7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869950"/>
          </a:xfrm>
        </p:spPr>
        <p:txBody>
          <a:bodyPr/>
          <a:lstStyle>
            <a:lvl1pPr algn="l">
              <a:buNone/>
              <a:defRPr sz="44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11/30/2007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CE 672 – Undergraduate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3BA8C20-11BD-482F-8979-4E6871F67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11/30/2007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CE 672 – Undergraduate Group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5F393A9-DF81-463D-868C-BE9E0644E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shade val="30000"/>
                  <a:satMod val="115000"/>
                </a:schemeClr>
              </a:gs>
              <a:gs pos="50000">
                <a:schemeClr val="tx1">
                  <a:lumMod val="85000"/>
                  <a:shade val="67500"/>
                  <a:satMod val="115000"/>
                </a:schemeClr>
              </a:gs>
              <a:gs pos="100000">
                <a:schemeClr val="tx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1" descr="blocko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11/30/2007</a:t>
            </a:r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EDCB83B-2F7B-4698-9B01-48CFCA8F7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143000" cy="990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C0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600200"/>
            <a:ext cx="7696200" cy="9906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prstClr val="white">
                    <a:lumMod val="50000"/>
                  </a:prstClr>
                </a:solidFill>
              </a:rPr>
              <a:t>11/30/2007</a:t>
            </a:r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1430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8D36D60-793E-49A9-9AB5-FE371A35DD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CE 672 – Undergraduate Group 1</a:t>
            </a:r>
          </a:p>
        </p:txBody>
      </p:sp>
    </p:spTree>
    <p:extLst>
      <p:ext uri="{BB962C8B-B14F-4D97-AF65-F5344CB8AC3E}">
        <p14:creationId xmlns:p14="http://schemas.microsoft.com/office/powerpoint/2010/main" val="595971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4.gi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9906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11/30/2007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CE 672 – Undergraduate Group 1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35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3175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58674CD-9789-488B-8A6F-6FFC4252C2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4" name="Picture 9" descr="blocko.gif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620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C00000"/>
        </a:buClr>
        <a:buSzPct val="60000"/>
        <a:buFont typeface="Wingdings" pitchFamily="2" charset="2"/>
        <a:buChar char="q"/>
        <a:defRPr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rgbClr val="C00000"/>
        </a:buClr>
        <a:buSzPct val="70000"/>
        <a:buFont typeface="Wingdings" pitchFamily="2" charset="2"/>
        <a:buChar char="q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rgbClr val="C00000"/>
        </a:buClr>
        <a:buSzPct val="75000"/>
        <a:buFont typeface="Wingdings" pitchFamily="2" charset="2"/>
        <a:buChar char="q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C00000"/>
        </a:buClr>
        <a:buSzPct val="75000"/>
        <a:buFont typeface="Wingdings" pitchFamily="2" charset="2"/>
        <a:buChar char="q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00000"/>
        </a:buClr>
        <a:buSzPct val="65000"/>
        <a:buFont typeface="Wingdings" pitchFamily="2" charset="2"/>
        <a:buChar char="q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2286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prstClr val="white">
                    <a:lumMod val="50000"/>
                  </a:prstClr>
                </a:solidFill>
              </a:rPr>
              <a:t>11/30/2007</a:t>
            </a:r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CE 672 – Undergraduate Group 1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35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3175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58674CD-9789-488B-8A6F-6FFC4252C2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7106" name="Picture 2" descr="http://www.astronomy.ohio-state.edu/%7Ekstanek/home_osu.gif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85160" y="228600"/>
            <a:ext cx="990600" cy="9923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630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C00000"/>
        </a:buClr>
        <a:buSzPct val="60000"/>
        <a:buFont typeface="Wingdings" pitchFamily="2" charset="2"/>
        <a:buChar char="q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rgbClr val="C00000"/>
        </a:buClr>
        <a:buSzPct val="70000"/>
        <a:buFont typeface="Wingdings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rgbClr val="C00000"/>
        </a:buClr>
        <a:buSzPct val="75000"/>
        <a:buFont typeface="Wingdings" pitchFamily="2" charset="2"/>
        <a:buChar char="q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C00000"/>
        </a:buClr>
        <a:buSzPct val="75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00000"/>
        </a:buClr>
        <a:buSzPct val="65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EB0D732-4AD4-4BA0-A65B-C71D55442E0B}" type="datetimeFigureOut">
              <a:rPr lang="en-US" smtClean="0">
                <a:latin typeface="Georgi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2/1/2018</a:t>
            </a:fld>
            <a:endParaRPr lang="en-US">
              <a:latin typeface="Georgi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latin typeface="Georgi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57E5B27-B01D-4174-AE35-9D2389450372}" type="slidenum">
              <a:rPr lang="en-US" smtClean="0">
                <a:solidFill>
                  <a:srgbClr val="8CADAE">
                    <a:shade val="75000"/>
                  </a:srgbClr>
                </a:solidFill>
                <a:latin typeface="Georgi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8CADAE">
                  <a:shade val="75000"/>
                </a:srgbClr>
              </a:solidFill>
              <a:latin typeface="Georgia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3392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446984" y="6509742"/>
            <a:ext cx="241102" cy="25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66">
                <a:solidFill>
                  <a:schemeClr val="tx1"/>
                </a:solidFill>
                <a:ea typeface="Gill Sans" charset="0"/>
                <a:cs typeface="Gill Sans" charset="0"/>
              </a:defRPr>
            </a:lvl1pPr>
          </a:lstStyle>
          <a:p>
            <a:pPr algn="ctr"/>
            <a:fld id="{4C5B597D-ED79-4206-807C-422E62497743}" type="slidenum">
              <a:rPr lang="en-US" altLang="en-US" smtClean="0">
                <a:solidFill>
                  <a:srgbClr val="000000"/>
                </a:solidFill>
                <a:latin typeface="Gill Sans" charset="0"/>
                <a:sym typeface="Gill Sans" charset="0"/>
              </a:rPr>
              <a:pPr algn="ctr"/>
              <a:t>‹#›</a:t>
            </a:fld>
            <a:endParaRPr lang="en-US" altLang="en-US" smtClean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12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906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25056" indent="-40182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7584" indent="-40182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50112" indent="-40182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62640" indent="-40182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75168" indent="-40182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3E393AB-B903-4D59-AC1E-EA17B16C44CF}" type="slidenum">
              <a:rPr lang="en-US" altLang="en-US" smtClean="0">
                <a:cs typeface="Arial" panose="020B0604020202020204" pitchFamily="34" charset="0"/>
              </a:rPr>
              <a:pPr/>
              <a:t>‹#›</a:t>
            </a:fld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jpeg"/><Relationship Id="rId7" Type="http://schemas.openxmlformats.org/officeDocument/2006/relationships/image" Target="../media/image56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1.w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4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75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Srinivasan </a:t>
            </a:r>
            <a:r>
              <a:rPr lang="en-US" dirty="0" err="1" smtClean="0"/>
              <a:t>Parthasarathy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Community Detection in Graphs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09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Evaluating Community Quality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So we can compare the “goodness” of extracted communities, whether extracted by different algorithms or the same.</a:t>
                </a:r>
              </a:p>
              <a:p>
                <a:pPr lvl="1"/>
                <a:r>
                  <a:rPr lang="en-US" dirty="0" smtClean="0"/>
                  <a:t>We know about Modularity but there are others!</a:t>
                </a:r>
                <a:endParaRPr lang="en-US" i="1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Arial" pitchFamily="34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cs typeface="Arial" pitchFamily="34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  <a:cs typeface="Arial" pitchFamily="34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cs typeface="Arial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cs typeface="Arial" pitchFamily="34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cs typeface="Arial" pitchFamily="34" charset="0"/>
                          </a:rPr>
                          <m:t>𝐴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cs typeface="Arial" pitchFamily="34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cs typeface="Arial" pitchFamily="34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  <a:cs typeface="Arial" pitchFamily="34" charset="0"/>
                              </a:rPr>
                              <m:t>𝐵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cs typeface="Arial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cs typeface="Arial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Normalized cut (n-cut):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𝑛𝑐𝑢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Conductance: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  <m:r>
                          <a:rPr lang="en-US" b="0" i="1" smtClean="0">
                            <a:latin typeface="Cambria Math"/>
                          </a:rPr>
                          <m:t>⁡{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   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}</m:t>
                        </m:r>
                      </m:den>
                    </m:f>
                  </m:oMath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6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Methods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 Partitioning</a:t>
            </a:r>
          </a:p>
          <a:p>
            <a:pPr lvl="1"/>
            <a:r>
              <a:rPr lang="en-US" dirty="0"/>
              <a:t>Dividing vertices into </a:t>
            </a:r>
            <a:r>
              <a:rPr lang="en-US" i="1" dirty="0"/>
              <a:t>groups of predefined size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Kernighan-Lin algorithm</a:t>
            </a:r>
          </a:p>
          <a:p>
            <a:pPr lvl="2"/>
            <a:r>
              <a:rPr lang="en-US" dirty="0" smtClean="0"/>
              <a:t>Create initial bisection</a:t>
            </a:r>
          </a:p>
          <a:p>
            <a:pPr lvl="2"/>
            <a:r>
              <a:rPr lang="en-US" dirty="0" smtClean="0"/>
              <a:t>Iteratively swap subsets containing equal number of vertices</a:t>
            </a:r>
          </a:p>
          <a:p>
            <a:pPr lvl="2"/>
            <a:r>
              <a:rPr lang="en-US" dirty="0" smtClean="0"/>
              <a:t>Select the partition that maximize (number of edges insider modules – cut size)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497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Methods (Sec.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 Partitioning</a:t>
            </a:r>
          </a:p>
          <a:p>
            <a:pPr lvl="1"/>
            <a:r>
              <a:rPr lang="en-US" dirty="0" smtClean="0"/>
              <a:t>METIS </a:t>
            </a:r>
            <a:r>
              <a:rPr lang="en-US" dirty="0"/>
              <a:t>(</a:t>
            </a:r>
            <a:r>
              <a:rPr lang="en-US" dirty="0" err="1"/>
              <a:t>Karypis</a:t>
            </a:r>
            <a:r>
              <a:rPr lang="en-US" dirty="0"/>
              <a:t> and Kumar)</a:t>
            </a:r>
          </a:p>
          <a:p>
            <a:pPr lvl="2"/>
            <a:r>
              <a:rPr lang="en-US" dirty="0"/>
              <a:t>Multi-level approach</a:t>
            </a:r>
          </a:p>
          <a:p>
            <a:pPr lvl="2"/>
            <a:r>
              <a:rPr lang="en-US" dirty="0"/>
              <a:t>Coarsen the graph into skeleton</a:t>
            </a:r>
          </a:p>
          <a:p>
            <a:pPr lvl="2"/>
            <a:r>
              <a:rPr lang="en-US" dirty="0"/>
              <a:t>Perform K-L and other heuristics on the skeleton</a:t>
            </a:r>
          </a:p>
          <a:p>
            <a:pPr lvl="2"/>
            <a:r>
              <a:rPr lang="en-US" dirty="0"/>
              <a:t>Project </a:t>
            </a:r>
            <a:r>
              <a:rPr lang="en-US" dirty="0" smtClean="0"/>
              <a:t>back </a:t>
            </a:r>
            <a:r>
              <a:rPr lang="en-US" dirty="0"/>
              <a:t>with local refinement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12" y="2133600"/>
            <a:ext cx="4609388" cy="3716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3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Multilevel</a:t>
            </a:r>
          </a:p>
          <a:p>
            <a:pPr lvl="1"/>
            <a:r>
              <a:rPr lang="en-US" dirty="0" smtClean="0"/>
              <a:t>Use short range and long range structure</a:t>
            </a:r>
          </a:p>
          <a:p>
            <a:endParaRPr lang="en-US" dirty="0" smtClean="0"/>
          </a:p>
          <a:p>
            <a:r>
              <a:rPr lang="en-US" dirty="0" smtClean="0"/>
              <a:t>3 major phases</a:t>
            </a:r>
          </a:p>
          <a:p>
            <a:pPr lvl="1"/>
            <a:r>
              <a:rPr lang="en-US" dirty="0" smtClean="0"/>
              <a:t>coarsening</a:t>
            </a:r>
          </a:p>
          <a:p>
            <a:pPr lvl="1"/>
            <a:r>
              <a:rPr lang="en-US" dirty="0" smtClean="0"/>
              <a:t>initial partitioning</a:t>
            </a:r>
          </a:p>
          <a:p>
            <a:pPr lvl="1"/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8E1C287-65B3-4F87-9126-6322B4D60B7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70864" y="1981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51864" y="19893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70864" y="22941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51864" y="22941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48400" y="199525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48400" y="22941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60616" y="364946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341616" y="3657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60616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1616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5600" y="5021062"/>
            <a:ext cx="152400" cy="152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86600" y="50292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76800" y="205649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970258" y="491259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r>
              <a:rPr lang="en-US" baseline="-25000" dirty="0" smtClean="0"/>
              <a:t>n</a:t>
            </a:r>
            <a:endParaRPr lang="en-US" baseline="-25000" dirty="0"/>
          </a:p>
        </p:txBody>
      </p:sp>
      <p:cxnSp>
        <p:nvCxnSpPr>
          <p:cNvPr id="34" name="Straight Connector 33"/>
          <p:cNvCxnSpPr>
            <a:stCxn id="5" idx="4"/>
            <a:endCxn id="7" idx="0"/>
          </p:cNvCxnSpPr>
          <p:nvPr/>
        </p:nvCxnSpPr>
        <p:spPr>
          <a:xfrm>
            <a:off x="5547064" y="2133600"/>
            <a:ext cx="0" cy="1605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6"/>
            <a:endCxn id="8" idx="2"/>
          </p:cNvCxnSpPr>
          <p:nvPr/>
        </p:nvCxnSpPr>
        <p:spPr>
          <a:xfrm>
            <a:off x="5623264" y="2370338"/>
            <a:ext cx="228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4"/>
            <a:endCxn id="8" idx="0"/>
          </p:cNvCxnSpPr>
          <p:nvPr/>
        </p:nvCxnSpPr>
        <p:spPr>
          <a:xfrm>
            <a:off x="5928064" y="2141738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4"/>
            <a:endCxn id="10" idx="0"/>
          </p:cNvCxnSpPr>
          <p:nvPr/>
        </p:nvCxnSpPr>
        <p:spPr>
          <a:xfrm>
            <a:off x="6324600" y="2147656"/>
            <a:ext cx="0" cy="146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6"/>
            <a:endCxn id="6" idx="2"/>
          </p:cNvCxnSpPr>
          <p:nvPr/>
        </p:nvCxnSpPr>
        <p:spPr>
          <a:xfrm>
            <a:off x="5623264" y="2057400"/>
            <a:ext cx="228600" cy="8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2"/>
            <a:endCxn id="6" idx="6"/>
          </p:cNvCxnSpPr>
          <p:nvPr/>
        </p:nvCxnSpPr>
        <p:spPr>
          <a:xfrm flipH="1" flipV="1">
            <a:off x="6004264" y="2065538"/>
            <a:ext cx="244136" cy="59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8" idx="6"/>
            <a:endCxn id="10" idx="2"/>
          </p:cNvCxnSpPr>
          <p:nvPr/>
        </p:nvCxnSpPr>
        <p:spPr>
          <a:xfrm>
            <a:off x="6004264" y="2370338"/>
            <a:ext cx="2441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310761" y="1988968"/>
            <a:ext cx="152400" cy="152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691761" y="1997106"/>
            <a:ext cx="152400" cy="152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310761" y="2301906"/>
            <a:ext cx="152400" cy="152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691761" y="2301906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088297" y="2003024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088297" y="2301906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68" idx="4"/>
            <a:endCxn id="70" idx="0"/>
          </p:cNvCxnSpPr>
          <p:nvPr/>
        </p:nvCxnSpPr>
        <p:spPr>
          <a:xfrm>
            <a:off x="7386961" y="2141368"/>
            <a:ext cx="0" cy="1605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0" idx="6"/>
            <a:endCxn id="71" idx="2"/>
          </p:cNvCxnSpPr>
          <p:nvPr/>
        </p:nvCxnSpPr>
        <p:spPr>
          <a:xfrm>
            <a:off x="7463161" y="2378106"/>
            <a:ext cx="228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9" idx="4"/>
            <a:endCxn id="71" idx="0"/>
          </p:cNvCxnSpPr>
          <p:nvPr/>
        </p:nvCxnSpPr>
        <p:spPr>
          <a:xfrm>
            <a:off x="7767961" y="2149506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2" idx="4"/>
            <a:endCxn id="73" idx="0"/>
          </p:cNvCxnSpPr>
          <p:nvPr/>
        </p:nvCxnSpPr>
        <p:spPr>
          <a:xfrm>
            <a:off x="8164497" y="2155424"/>
            <a:ext cx="0" cy="146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8" idx="6"/>
            <a:endCxn id="69" idx="2"/>
          </p:cNvCxnSpPr>
          <p:nvPr/>
        </p:nvCxnSpPr>
        <p:spPr>
          <a:xfrm>
            <a:off x="7463161" y="2065168"/>
            <a:ext cx="228600" cy="8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2" idx="2"/>
            <a:endCxn id="69" idx="6"/>
          </p:cNvCxnSpPr>
          <p:nvPr/>
        </p:nvCxnSpPr>
        <p:spPr>
          <a:xfrm flipH="1" flipV="1">
            <a:off x="7844161" y="2073306"/>
            <a:ext cx="244136" cy="59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6"/>
            <a:endCxn id="73" idx="2"/>
          </p:cNvCxnSpPr>
          <p:nvPr/>
        </p:nvCxnSpPr>
        <p:spPr>
          <a:xfrm>
            <a:off x="7844161" y="2378106"/>
            <a:ext cx="2441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5400000">
            <a:off x="5941334" y="28826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 rot="5400000">
            <a:off x="7584527" y="28944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6501652" y="43304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7175784" y="43452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6036816" y="3801862"/>
            <a:ext cx="0" cy="1605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419296" y="3793724"/>
            <a:ext cx="0" cy="1605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113016" y="4057835"/>
            <a:ext cx="2441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097480" y="3733800"/>
            <a:ext cx="2441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234561" y="3669807"/>
            <a:ext cx="152400" cy="152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615561" y="367794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34561" y="3982745"/>
            <a:ext cx="152400" cy="152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615561" y="398274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>
            <a:off x="7310761" y="3822207"/>
            <a:ext cx="0" cy="1605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693241" y="3814069"/>
            <a:ext cx="0" cy="1605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386961" y="4078180"/>
            <a:ext cx="2441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371425" y="3754145"/>
            <a:ext cx="2441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858000" y="5105400"/>
            <a:ext cx="2441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Down Arrow 97"/>
          <p:cNvSpPr/>
          <p:nvPr/>
        </p:nvSpPr>
        <p:spPr>
          <a:xfrm rot="20171367">
            <a:off x="5218613" y="3201895"/>
            <a:ext cx="269959" cy="896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/>
          <p:cNvSpPr/>
          <p:nvPr/>
        </p:nvSpPr>
        <p:spPr>
          <a:xfrm rot="11700000">
            <a:off x="8199671" y="3242972"/>
            <a:ext cx="269959" cy="896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3881972">
            <a:off x="4421347" y="3539726"/>
            <a:ext cx="119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coarsening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7127597">
            <a:off x="8108093" y="3658797"/>
            <a:ext cx="123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97682" y="6172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17212" y="526946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partitioning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Coarsening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2514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Find matching</a:t>
            </a:r>
          </a:p>
          <a:p>
            <a:pPr lvl="1"/>
            <a:r>
              <a:rPr lang="en-US" dirty="0" smtClean="0"/>
              <a:t>related problems:</a:t>
            </a:r>
          </a:p>
          <a:p>
            <a:pPr lvl="2"/>
            <a:r>
              <a:rPr lang="en-US" dirty="0" smtClean="0"/>
              <a:t>maximum (weighted) matching (O(V</a:t>
            </a:r>
            <a:r>
              <a:rPr lang="en-US" baseline="30000" dirty="0" smtClean="0"/>
              <a:t>1/2</a:t>
            </a:r>
            <a:r>
              <a:rPr lang="en-US" dirty="0" smtClean="0"/>
              <a:t>E))</a:t>
            </a:r>
          </a:p>
          <a:p>
            <a:pPr lvl="2"/>
            <a:r>
              <a:rPr lang="en-US" dirty="0" smtClean="0"/>
              <a:t>minimum maximal matching (NP-hard), i.e., matching with smallest #edges</a:t>
            </a:r>
          </a:p>
          <a:p>
            <a:pPr lvl="3"/>
            <a:r>
              <a:rPr lang="en-US" dirty="0" smtClean="0"/>
              <a:t>polynomial 2-approximations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8E1C287-65B3-4F87-9126-6322B4D60B7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371600" y="4800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981200" y="4800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2860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86000" y="4267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90600" y="4267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906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6" idx="5"/>
            <a:endCxn id="31" idx="1"/>
          </p:cNvCxnSpPr>
          <p:nvPr/>
        </p:nvCxnSpPr>
        <p:spPr>
          <a:xfrm>
            <a:off x="1250763" y="4527363"/>
            <a:ext cx="165474" cy="3178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7"/>
            <a:endCxn id="31" idx="3"/>
          </p:cNvCxnSpPr>
          <p:nvPr/>
        </p:nvCxnSpPr>
        <p:spPr>
          <a:xfrm flipV="1">
            <a:off x="1250763" y="5060763"/>
            <a:ext cx="165474" cy="3940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2" idx="2"/>
            <a:endCxn id="31" idx="6"/>
          </p:cNvCxnSpPr>
          <p:nvPr/>
        </p:nvCxnSpPr>
        <p:spPr>
          <a:xfrm flipH="1">
            <a:off x="1676400" y="4953000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4" idx="3"/>
            <a:endCxn id="32" idx="7"/>
          </p:cNvCxnSpPr>
          <p:nvPr/>
        </p:nvCxnSpPr>
        <p:spPr>
          <a:xfrm flipH="1">
            <a:off x="2241363" y="4527363"/>
            <a:ext cx="89274" cy="3178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2" idx="5"/>
            <a:endCxn id="40" idx="0"/>
          </p:cNvCxnSpPr>
          <p:nvPr/>
        </p:nvCxnSpPr>
        <p:spPr>
          <a:xfrm>
            <a:off x="2241363" y="5060763"/>
            <a:ext cx="197037" cy="3494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676400" y="5562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/>
          <p:cNvCxnSpPr>
            <a:stCxn id="53" idx="0"/>
            <a:endCxn id="31" idx="5"/>
          </p:cNvCxnSpPr>
          <p:nvPr/>
        </p:nvCxnSpPr>
        <p:spPr>
          <a:xfrm flipH="1" flipV="1">
            <a:off x="1631763" y="5060763"/>
            <a:ext cx="197037" cy="501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2" idx="3"/>
            <a:endCxn id="53" idx="0"/>
          </p:cNvCxnSpPr>
          <p:nvPr/>
        </p:nvCxnSpPr>
        <p:spPr>
          <a:xfrm flipH="1">
            <a:off x="1828800" y="5060763"/>
            <a:ext cx="197037" cy="50183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705600" y="4800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7315200" y="4800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6200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620000" y="4267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24600" y="4267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3246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61" idx="5"/>
            <a:endCxn id="57" idx="1"/>
          </p:cNvCxnSpPr>
          <p:nvPr/>
        </p:nvCxnSpPr>
        <p:spPr>
          <a:xfrm>
            <a:off x="6584763" y="4527363"/>
            <a:ext cx="165474" cy="3178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2" idx="7"/>
            <a:endCxn id="57" idx="3"/>
          </p:cNvCxnSpPr>
          <p:nvPr/>
        </p:nvCxnSpPr>
        <p:spPr>
          <a:xfrm flipV="1">
            <a:off x="6584763" y="5060763"/>
            <a:ext cx="165474" cy="3940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8" idx="2"/>
            <a:endCxn id="57" idx="6"/>
          </p:cNvCxnSpPr>
          <p:nvPr/>
        </p:nvCxnSpPr>
        <p:spPr>
          <a:xfrm flipH="1">
            <a:off x="7010400" y="4953000"/>
            <a:ext cx="304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0" idx="3"/>
            <a:endCxn id="58" idx="7"/>
          </p:cNvCxnSpPr>
          <p:nvPr/>
        </p:nvCxnSpPr>
        <p:spPr>
          <a:xfrm flipH="1">
            <a:off x="7575363" y="4527363"/>
            <a:ext cx="89274" cy="3178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8" idx="5"/>
            <a:endCxn id="59" idx="0"/>
          </p:cNvCxnSpPr>
          <p:nvPr/>
        </p:nvCxnSpPr>
        <p:spPr>
          <a:xfrm>
            <a:off x="7575363" y="5060763"/>
            <a:ext cx="197037" cy="3494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010400" y="5562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>
            <a:stCxn id="68" idx="0"/>
            <a:endCxn id="57" idx="5"/>
          </p:cNvCxnSpPr>
          <p:nvPr/>
        </p:nvCxnSpPr>
        <p:spPr>
          <a:xfrm flipH="1" flipV="1">
            <a:off x="6965763" y="5060763"/>
            <a:ext cx="197037" cy="501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8" idx="3"/>
            <a:endCxn id="68" idx="0"/>
          </p:cNvCxnSpPr>
          <p:nvPr/>
        </p:nvCxnSpPr>
        <p:spPr>
          <a:xfrm flipH="1">
            <a:off x="7162800" y="5060763"/>
            <a:ext cx="197037" cy="501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114800" y="4800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4724400" y="4800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0292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029200" y="4267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733800" y="4267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7338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stCxn id="75" idx="5"/>
            <a:endCxn id="71" idx="1"/>
          </p:cNvCxnSpPr>
          <p:nvPr/>
        </p:nvCxnSpPr>
        <p:spPr>
          <a:xfrm>
            <a:off x="3993963" y="4527363"/>
            <a:ext cx="165474" cy="3178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6" idx="7"/>
            <a:endCxn id="71" idx="3"/>
          </p:cNvCxnSpPr>
          <p:nvPr/>
        </p:nvCxnSpPr>
        <p:spPr>
          <a:xfrm flipV="1">
            <a:off x="3993963" y="5060763"/>
            <a:ext cx="165474" cy="3940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2" idx="2"/>
            <a:endCxn id="71" idx="6"/>
          </p:cNvCxnSpPr>
          <p:nvPr/>
        </p:nvCxnSpPr>
        <p:spPr>
          <a:xfrm flipH="1">
            <a:off x="4419600" y="4953000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4" idx="3"/>
            <a:endCxn id="72" idx="7"/>
          </p:cNvCxnSpPr>
          <p:nvPr/>
        </p:nvCxnSpPr>
        <p:spPr>
          <a:xfrm flipH="1">
            <a:off x="4984563" y="4527363"/>
            <a:ext cx="89274" cy="3178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2" idx="5"/>
            <a:endCxn id="73" idx="0"/>
          </p:cNvCxnSpPr>
          <p:nvPr/>
        </p:nvCxnSpPr>
        <p:spPr>
          <a:xfrm>
            <a:off x="4984563" y="5060763"/>
            <a:ext cx="197037" cy="3494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419600" y="5562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/>
          <p:cNvCxnSpPr>
            <a:stCxn id="82" idx="0"/>
            <a:endCxn id="71" idx="5"/>
          </p:cNvCxnSpPr>
          <p:nvPr/>
        </p:nvCxnSpPr>
        <p:spPr>
          <a:xfrm flipH="1" flipV="1">
            <a:off x="4374963" y="5060763"/>
            <a:ext cx="197037" cy="501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3"/>
            <a:endCxn id="82" idx="0"/>
          </p:cNvCxnSpPr>
          <p:nvPr/>
        </p:nvCxnSpPr>
        <p:spPr>
          <a:xfrm flipH="1">
            <a:off x="4572000" y="5060763"/>
            <a:ext cx="197037" cy="501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HEM: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620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80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Coarsening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46482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Edge contract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8E1C287-65B3-4F87-9126-6322B4D60B7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24400" y="3581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34000" y="3581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388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38800" y="3048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43400" y="3048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434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5"/>
            <a:endCxn id="5" idx="1"/>
          </p:cNvCxnSpPr>
          <p:nvPr/>
        </p:nvCxnSpPr>
        <p:spPr>
          <a:xfrm>
            <a:off x="4603563" y="3308163"/>
            <a:ext cx="165474" cy="3178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7"/>
            <a:endCxn id="5" idx="3"/>
          </p:cNvCxnSpPr>
          <p:nvPr/>
        </p:nvCxnSpPr>
        <p:spPr>
          <a:xfrm flipV="1">
            <a:off x="4603563" y="3841563"/>
            <a:ext cx="165474" cy="3940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5" idx="6"/>
          </p:cNvCxnSpPr>
          <p:nvPr/>
        </p:nvCxnSpPr>
        <p:spPr>
          <a:xfrm flipH="1">
            <a:off x="5029200" y="3733800"/>
            <a:ext cx="3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  <a:endCxn id="6" idx="7"/>
          </p:cNvCxnSpPr>
          <p:nvPr/>
        </p:nvCxnSpPr>
        <p:spPr>
          <a:xfrm flipH="1">
            <a:off x="5594163" y="3308163"/>
            <a:ext cx="89274" cy="3178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5"/>
            <a:endCxn id="7" idx="0"/>
          </p:cNvCxnSpPr>
          <p:nvPr/>
        </p:nvCxnSpPr>
        <p:spPr>
          <a:xfrm>
            <a:off x="5594163" y="3841563"/>
            <a:ext cx="197037" cy="3494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29200" y="4343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6" name="Straight Connector 25"/>
          <p:cNvCxnSpPr>
            <a:stCxn id="25" idx="0"/>
            <a:endCxn id="5" idx="5"/>
          </p:cNvCxnSpPr>
          <p:nvPr/>
        </p:nvCxnSpPr>
        <p:spPr>
          <a:xfrm flipH="1" flipV="1">
            <a:off x="4984563" y="3841563"/>
            <a:ext cx="197037" cy="501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  <a:endCxn id="25" idx="0"/>
          </p:cNvCxnSpPr>
          <p:nvPr/>
        </p:nvCxnSpPr>
        <p:spPr>
          <a:xfrm flipH="1">
            <a:off x="5181600" y="3841563"/>
            <a:ext cx="197037" cy="501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391400" y="3581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34" name="Oval 33"/>
          <p:cNvSpPr/>
          <p:nvPr/>
        </p:nvSpPr>
        <p:spPr>
          <a:xfrm>
            <a:off x="80010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001000" y="3048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705600" y="3048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7056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6" idx="5"/>
            <a:endCxn id="33" idx="1"/>
          </p:cNvCxnSpPr>
          <p:nvPr/>
        </p:nvCxnSpPr>
        <p:spPr>
          <a:xfrm>
            <a:off x="6965763" y="3308163"/>
            <a:ext cx="470274" cy="3178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7"/>
            <a:endCxn id="33" idx="3"/>
          </p:cNvCxnSpPr>
          <p:nvPr/>
        </p:nvCxnSpPr>
        <p:spPr>
          <a:xfrm flipV="1">
            <a:off x="6965763" y="3841563"/>
            <a:ext cx="470274" cy="3940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5" idx="3"/>
            <a:endCxn id="33" idx="7"/>
          </p:cNvCxnSpPr>
          <p:nvPr/>
        </p:nvCxnSpPr>
        <p:spPr>
          <a:xfrm flipH="1">
            <a:off x="7651563" y="3308163"/>
            <a:ext cx="394074" cy="3178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5"/>
            <a:endCxn id="34" idx="0"/>
          </p:cNvCxnSpPr>
          <p:nvPr/>
        </p:nvCxnSpPr>
        <p:spPr>
          <a:xfrm>
            <a:off x="7651563" y="3841563"/>
            <a:ext cx="501837" cy="3494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391400" y="4343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5" name="Straight Connector 44"/>
          <p:cNvCxnSpPr>
            <a:stCxn id="33" idx="4"/>
            <a:endCxn id="43" idx="0"/>
          </p:cNvCxnSpPr>
          <p:nvPr/>
        </p:nvCxnSpPr>
        <p:spPr>
          <a:xfrm>
            <a:off x="7543800" y="38862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>
            <a:off x="6096000" y="3603719"/>
            <a:ext cx="609600" cy="28248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r>
              <a:rPr lang="en-US" dirty="0" smtClean="0"/>
              <a:t>Breadth-first traversal</a:t>
            </a:r>
          </a:p>
          <a:p>
            <a:pPr lvl="1"/>
            <a:r>
              <a:rPr lang="en-US" dirty="0" smtClean="0"/>
              <a:t>select </a:t>
            </a:r>
            <a:r>
              <a:rPr lang="en-US" i="1" dirty="0" smtClean="0"/>
              <a:t>k</a:t>
            </a:r>
            <a:r>
              <a:rPr lang="en-US" dirty="0" smtClean="0"/>
              <a:t> random nodes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8E1C287-65B3-4F87-9126-6322B4D60B7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667000" y="4183300"/>
            <a:ext cx="320040" cy="3200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Oval 5"/>
          <p:cNvSpPr>
            <a:spLocks noChangeAspect="1"/>
          </p:cNvSpPr>
          <p:nvPr/>
        </p:nvSpPr>
        <p:spPr>
          <a:xfrm>
            <a:off x="2667795" y="5029236"/>
            <a:ext cx="320040" cy="3200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Oval 6"/>
          <p:cNvSpPr>
            <a:spLocks noChangeAspect="1"/>
          </p:cNvSpPr>
          <p:nvPr/>
        </p:nvSpPr>
        <p:spPr>
          <a:xfrm>
            <a:off x="3276600" y="4632877"/>
            <a:ext cx="320040" cy="3200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val 7"/>
          <p:cNvSpPr>
            <a:spLocks noChangeAspect="1"/>
          </p:cNvSpPr>
          <p:nvPr/>
        </p:nvSpPr>
        <p:spPr>
          <a:xfrm>
            <a:off x="5993653" y="3709274"/>
            <a:ext cx="320040" cy="3200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Oval 8"/>
          <p:cNvSpPr>
            <a:spLocks noChangeAspect="1"/>
          </p:cNvSpPr>
          <p:nvPr/>
        </p:nvSpPr>
        <p:spPr>
          <a:xfrm>
            <a:off x="5993653" y="4166474"/>
            <a:ext cx="320040" cy="3200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val 9"/>
          <p:cNvSpPr>
            <a:spLocks noChangeAspect="1"/>
          </p:cNvSpPr>
          <p:nvPr/>
        </p:nvSpPr>
        <p:spPr>
          <a:xfrm>
            <a:off x="3596640" y="5026057"/>
            <a:ext cx="320040" cy="3200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/>
          <p:cNvCxnSpPr>
            <a:stCxn id="43" idx="6"/>
            <a:endCxn id="42" idx="2"/>
          </p:cNvCxnSpPr>
          <p:nvPr/>
        </p:nvCxnSpPr>
        <p:spPr>
          <a:xfrm>
            <a:off x="2987040" y="3866118"/>
            <a:ext cx="976510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3" idx="4"/>
            <a:endCxn id="5" idx="0"/>
          </p:cNvCxnSpPr>
          <p:nvPr/>
        </p:nvCxnSpPr>
        <p:spPr>
          <a:xfrm rot="5400000">
            <a:off x="2748439" y="4104719"/>
            <a:ext cx="157162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4"/>
            <a:endCxn id="6" idx="0"/>
          </p:cNvCxnSpPr>
          <p:nvPr/>
        </p:nvCxnSpPr>
        <p:spPr>
          <a:xfrm rot="16200000" flipH="1">
            <a:off x="2564469" y="4765890"/>
            <a:ext cx="525896" cy="795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2"/>
            <a:endCxn id="6" idx="6"/>
          </p:cNvCxnSpPr>
          <p:nvPr/>
        </p:nvCxnSpPr>
        <p:spPr>
          <a:xfrm rot="10800000" flipV="1">
            <a:off x="2987836" y="5186076"/>
            <a:ext cx="608805" cy="3179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4529446" y="5027647"/>
            <a:ext cx="320040" cy="3200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stCxn id="15" idx="2"/>
            <a:endCxn id="10" idx="6"/>
          </p:cNvCxnSpPr>
          <p:nvPr/>
        </p:nvCxnSpPr>
        <p:spPr>
          <a:xfrm rot="10800000">
            <a:off x="3916680" y="5186077"/>
            <a:ext cx="612766" cy="1590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5993653" y="5029235"/>
            <a:ext cx="320040" cy="3200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/>
          <p:cNvCxnSpPr>
            <a:stCxn id="17" idx="2"/>
            <a:endCxn id="15" idx="6"/>
          </p:cNvCxnSpPr>
          <p:nvPr/>
        </p:nvCxnSpPr>
        <p:spPr>
          <a:xfrm rot="10800000">
            <a:off x="4849487" y="5187667"/>
            <a:ext cx="1144167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4" idx="2"/>
            <a:endCxn id="5" idx="6"/>
          </p:cNvCxnSpPr>
          <p:nvPr/>
        </p:nvCxnSpPr>
        <p:spPr>
          <a:xfrm rot="10800000">
            <a:off x="2987040" y="4343320"/>
            <a:ext cx="283196" cy="794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4" idx="1"/>
            <a:endCxn id="43" idx="5"/>
          </p:cNvCxnSpPr>
          <p:nvPr/>
        </p:nvCxnSpPr>
        <p:spPr>
          <a:xfrm rot="16200000" flipV="1">
            <a:off x="3002791" y="3916649"/>
            <a:ext cx="251694" cy="376934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4" idx="7"/>
            <a:endCxn id="42" idx="3"/>
          </p:cNvCxnSpPr>
          <p:nvPr/>
        </p:nvCxnSpPr>
        <p:spPr>
          <a:xfrm rot="5400000" flipH="1" flipV="1">
            <a:off x="3651860" y="3872404"/>
            <a:ext cx="250106" cy="467012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2" idx="6"/>
            <a:endCxn id="45" idx="2"/>
          </p:cNvCxnSpPr>
          <p:nvPr/>
        </p:nvCxnSpPr>
        <p:spPr>
          <a:xfrm flipV="1">
            <a:off x="4283590" y="3866118"/>
            <a:ext cx="792200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5" idx="6"/>
            <a:endCxn id="8" idx="2"/>
          </p:cNvCxnSpPr>
          <p:nvPr/>
        </p:nvCxnSpPr>
        <p:spPr>
          <a:xfrm>
            <a:off x="5395830" y="3866118"/>
            <a:ext cx="597823" cy="3176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0"/>
            <a:endCxn id="8" idx="4"/>
          </p:cNvCxnSpPr>
          <p:nvPr/>
        </p:nvCxnSpPr>
        <p:spPr>
          <a:xfrm rot="5400000" flipH="1" flipV="1">
            <a:off x="6085093" y="4097894"/>
            <a:ext cx="137160" cy="1588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0"/>
            <a:endCxn id="9" idx="4"/>
          </p:cNvCxnSpPr>
          <p:nvPr/>
        </p:nvCxnSpPr>
        <p:spPr>
          <a:xfrm rot="5400000" flipH="1" flipV="1">
            <a:off x="5882313" y="4757875"/>
            <a:ext cx="542721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1"/>
            <a:endCxn id="45" idx="5"/>
          </p:cNvCxnSpPr>
          <p:nvPr/>
        </p:nvCxnSpPr>
        <p:spPr>
          <a:xfrm rot="16200000" flipV="1">
            <a:off x="5146325" y="4181906"/>
            <a:ext cx="1096835" cy="691561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4" idx="4"/>
            <a:endCxn id="7" idx="0"/>
          </p:cNvCxnSpPr>
          <p:nvPr/>
        </p:nvCxnSpPr>
        <p:spPr>
          <a:xfrm rot="16200000" flipH="1">
            <a:off x="3369067" y="4565323"/>
            <a:ext cx="128743" cy="6364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1"/>
            <a:endCxn id="7" idx="5"/>
          </p:cNvCxnSpPr>
          <p:nvPr/>
        </p:nvCxnSpPr>
        <p:spPr>
          <a:xfrm rot="16200000" flipV="1">
            <a:off x="3513201" y="4942618"/>
            <a:ext cx="166878" cy="9373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6" idx="0"/>
            <a:endCxn id="42" idx="4"/>
          </p:cNvCxnSpPr>
          <p:nvPr/>
        </p:nvCxnSpPr>
        <p:spPr>
          <a:xfrm rot="5400000" flipH="1" flipV="1">
            <a:off x="3981015" y="4170282"/>
            <a:ext cx="285111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7"/>
            <a:endCxn id="46" idx="4"/>
          </p:cNvCxnSpPr>
          <p:nvPr/>
        </p:nvCxnSpPr>
        <p:spPr>
          <a:xfrm rot="5400000" flipH="1" flipV="1">
            <a:off x="3776666" y="4726023"/>
            <a:ext cx="440049" cy="253759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ChangeAspect="1"/>
          </p:cNvSpPr>
          <p:nvPr/>
        </p:nvSpPr>
        <p:spPr>
          <a:xfrm>
            <a:off x="4641803" y="4200481"/>
            <a:ext cx="320040" cy="3200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/>
          <p:cNvCxnSpPr>
            <a:stCxn id="31" idx="7"/>
            <a:endCxn id="45" idx="3"/>
          </p:cNvCxnSpPr>
          <p:nvPr/>
        </p:nvCxnSpPr>
        <p:spPr>
          <a:xfrm rot="5400000" flipH="1" flipV="1">
            <a:off x="4884776" y="4009468"/>
            <a:ext cx="268081" cy="207685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3"/>
            <a:endCxn id="10" idx="7"/>
          </p:cNvCxnSpPr>
          <p:nvPr/>
        </p:nvCxnSpPr>
        <p:spPr>
          <a:xfrm rot="5400000">
            <a:off x="3979605" y="4363859"/>
            <a:ext cx="599274" cy="818861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4"/>
            <a:endCxn id="15" idx="0"/>
          </p:cNvCxnSpPr>
          <p:nvPr/>
        </p:nvCxnSpPr>
        <p:spPr>
          <a:xfrm rot="5400000">
            <a:off x="4492082" y="4717906"/>
            <a:ext cx="507126" cy="112357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spect="1"/>
          </p:cNvSpPr>
          <p:nvPr/>
        </p:nvSpPr>
        <p:spPr>
          <a:xfrm>
            <a:off x="5282681" y="4520521"/>
            <a:ext cx="320040" cy="3200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/>
          <p:cNvCxnSpPr>
            <a:stCxn id="31" idx="5"/>
            <a:endCxn id="35" idx="2"/>
          </p:cNvCxnSpPr>
          <p:nvPr/>
        </p:nvCxnSpPr>
        <p:spPr>
          <a:xfrm rot="16200000" flipH="1">
            <a:off x="4995383" y="4393242"/>
            <a:ext cx="206889" cy="367707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5" idx="5"/>
            <a:endCxn id="17" idx="1"/>
          </p:cNvCxnSpPr>
          <p:nvPr/>
        </p:nvCxnSpPr>
        <p:spPr>
          <a:xfrm rot="16200000" flipH="1">
            <a:off x="5656981" y="4692563"/>
            <a:ext cx="282412" cy="484670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43" idx="6"/>
          </p:cNvCxnSpPr>
          <p:nvPr/>
        </p:nvCxnSpPr>
        <p:spPr>
          <a:xfrm rot="10800000">
            <a:off x="2987040" y="3866118"/>
            <a:ext cx="443218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44" idx="0"/>
          </p:cNvCxnSpPr>
          <p:nvPr/>
        </p:nvCxnSpPr>
        <p:spPr>
          <a:xfrm rot="5400000">
            <a:off x="3272856" y="4026694"/>
            <a:ext cx="314800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6" idx="1"/>
          </p:cNvCxnSpPr>
          <p:nvPr/>
        </p:nvCxnSpPr>
        <p:spPr>
          <a:xfrm>
            <a:off x="3436621" y="3870088"/>
            <a:ext cx="573798" cy="48961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5" idx="2"/>
          </p:cNvCxnSpPr>
          <p:nvPr/>
        </p:nvCxnSpPr>
        <p:spPr>
          <a:xfrm flipV="1">
            <a:off x="3549771" y="3866118"/>
            <a:ext cx="1526019" cy="3970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963550" y="3707686"/>
            <a:ext cx="320040" cy="3200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Oval 42"/>
          <p:cNvSpPr>
            <a:spLocks noChangeAspect="1"/>
          </p:cNvSpPr>
          <p:nvPr/>
        </p:nvSpPr>
        <p:spPr>
          <a:xfrm>
            <a:off x="2667000" y="3706098"/>
            <a:ext cx="320040" cy="3200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Oval 43"/>
          <p:cNvSpPr>
            <a:spLocks noChangeAspect="1"/>
          </p:cNvSpPr>
          <p:nvPr/>
        </p:nvSpPr>
        <p:spPr>
          <a:xfrm>
            <a:off x="3270236" y="4184094"/>
            <a:ext cx="320040" cy="3200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Oval 44"/>
          <p:cNvSpPr>
            <a:spLocks noChangeAspect="1"/>
          </p:cNvSpPr>
          <p:nvPr/>
        </p:nvSpPr>
        <p:spPr>
          <a:xfrm>
            <a:off x="5075790" y="3706098"/>
            <a:ext cx="320040" cy="3200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/>
          <p:cNvSpPr>
            <a:spLocks noChangeAspect="1"/>
          </p:cNvSpPr>
          <p:nvPr/>
        </p:nvSpPr>
        <p:spPr>
          <a:xfrm>
            <a:off x="3963550" y="4312837"/>
            <a:ext cx="320040" cy="3200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TextBox 50"/>
          <p:cNvSpPr txBox="1"/>
          <p:nvPr/>
        </p:nvSpPr>
        <p:spPr>
          <a:xfrm>
            <a:off x="2678589" y="497676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88566" y="3657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r>
              <a:rPr lang="en-US" dirty="0" smtClean="0"/>
              <a:t>Kernighan-Lin</a:t>
            </a:r>
          </a:p>
          <a:p>
            <a:pPr lvl="1"/>
            <a:r>
              <a:rPr lang="en-US" dirty="0" smtClean="0"/>
              <a:t>improve partitioning by greedy swaps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8E1C287-65B3-4F87-9126-6322B4D60B7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78881" y="3310599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78881" y="384399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384399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0" y="3884318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52600" y="353919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76752" y="3310599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4"/>
            <a:endCxn id="6" idx="0"/>
          </p:cNvCxnSpPr>
          <p:nvPr/>
        </p:nvCxnSpPr>
        <p:spPr>
          <a:xfrm>
            <a:off x="1293181" y="3539199"/>
            <a:ext cx="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9" idx="2"/>
          </p:cNvCxnSpPr>
          <p:nvPr/>
        </p:nvCxnSpPr>
        <p:spPr>
          <a:xfrm>
            <a:off x="1374003" y="3505721"/>
            <a:ext cx="378597" cy="1477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  <a:endCxn id="7" idx="1"/>
          </p:cNvCxnSpPr>
          <p:nvPr/>
        </p:nvCxnSpPr>
        <p:spPr>
          <a:xfrm>
            <a:off x="1374003" y="3505721"/>
            <a:ext cx="183475" cy="371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6"/>
            <a:endCxn id="7" idx="2"/>
          </p:cNvCxnSpPr>
          <p:nvPr/>
        </p:nvCxnSpPr>
        <p:spPr>
          <a:xfrm>
            <a:off x="1407481" y="3958299"/>
            <a:ext cx="1165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10" idx="3"/>
          </p:cNvCxnSpPr>
          <p:nvPr/>
        </p:nvCxnSpPr>
        <p:spPr>
          <a:xfrm flipV="1">
            <a:off x="1981200" y="3505721"/>
            <a:ext cx="329030" cy="1477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5"/>
            <a:endCxn id="8" idx="1"/>
          </p:cNvCxnSpPr>
          <p:nvPr/>
        </p:nvCxnSpPr>
        <p:spPr>
          <a:xfrm>
            <a:off x="1947722" y="3734321"/>
            <a:ext cx="371756" cy="1834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4"/>
            <a:endCxn id="8" idx="0"/>
          </p:cNvCxnSpPr>
          <p:nvPr/>
        </p:nvCxnSpPr>
        <p:spPr>
          <a:xfrm>
            <a:off x="2391052" y="3539199"/>
            <a:ext cx="9248" cy="3451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71800" y="3276600"/>
            <a:ext cx="214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c</a:t>
            </a:r>
            <a:r>
              <a:rPr lang="en-US" dirty="0" smtClean="0"/>
              <a:t> = E</a:t>
            </a:r>
            <a:r>
              <a:rPr lang="en-US" baseline="-25000" dirty="0" smtClean="0"/>
              <a:t>c</a:t>
            </a:r>
            <a:r>
              <a:rPr lang="en-US" dirty="0" smtClean="0"/>
              <a:t> – I</a:t>
            </a:r>
            <a:r>
              <a:rPr lang="en-US" baseline="-25000" dirty="0" smtClean="0"/>
              <a:t>c</a:t>
            </a:r>
            <a:r>
              <a:rPr lang="en-US" dirty="0" smtClean="0"/>
              <a:t> = 3 – 0 = </a:t>
            </a:r>
            <a:r>
              <a:rPr lang="en-US" b="1" dirty="0" smtClean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1800" y="3779467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d</a:t>
            </a:r>
            <a:r>
              <a:rPr lang="en-US" dirty="0" smtClean="0"/>
              <a:t> = E</a:t>
            </a:r>
            <a:r>
              <a:rPr lang="en-US" baseline="-25000" dirty="0" smtClean="0"/>
              <a:t>d</a:t>
            </a:r>
            <a:r>
              <a:rPr lang="en-US" dirty="0" smtClean="0"/>
              <a:t> – I</a:t>
            </a:r>
            <a:r>
              <a:rPr lang="en-US" baseline="-25000" dirty="0" smtClean="0"/>
              <a:t>d</a:t>
            </a:r>
            <a:r>
              <a:rPr lang="en-US" dirty="0" smtClean="0"/>
              <a:t> = 3 – 0 = </a:t>
            </a:r>
            <a:r>
              <a:rPr lang="en-US" b="1" dirty="0" smtClean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71800" y="4301199"/>
            <a:ext cx="480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Benefit(swap(c, d)) = D</a:t>
            </a:r>
            <a:r>
              <a:rPr lang="en-US" baseline="-25000" dirty="0" smtClean="0"/>
              <a:t>c</a:t>
            </a:r>
            <a:r>
              <a:rPr lang="en-US" dirty="0" smtClean="0"/>
              <a:t> + D</a:t>
            </a:r>
            <a:r>
              <a:rPr lang="en-US" baseline="-25000" dirty="0" smtClean="0"/>
              <a:t>d</a:t>
            </a:r>
            <a:r>
              <a:rPr lang="en-US" dirty="0" smtClean="0"/>
              <a:t> – 2A</a:t>
            </a:r>
            <a:r>
              <a:rPr lang="en-US" baseline="-25000" dirty="0" smtClean="0"/>
              <a:t>cd</a:t>
            </a:r>
            <a:r>
              <a:rPr lang="en-US" dirty="0"/>
              <a:t> </a:t>
            </a:r>
            <a:r>
              <a:rPr lang="en-US" dirty="0" smtClean="0"/>
              <a:t>= 3 + 3 – 2 = </a:t>
            </a:r>
            <a:r>
              <a:rPr lang="en-US" b="1" dirty="0" smtClean="0"/>
              <a:t>4</a:t>
            </a:r>
            <a:endParaRPr lang="en-US" b="1" baseline="-25000" dirty="0" smtClean="0"/>
          </a:p>
        </p:txBody>
      </p:sp>
      <p:sp>
        <p:nvSpPr>
          <p:cNvPr id="36" name="Oval 35"/>
          <p:cNvSpPr/>
          <p:nvPr/>
        </p:nvSpPr>
        <p:spPr>
          <a:xfrm>
            <a:off x="1222899" y="471808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222899" y="525148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568018" y="525148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330018" y="5291799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96618" y="4946680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320770" y="4718080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36" idx="4"/>
            <a:endCxn id="37" idx="0"/>
          </p:cNvCxnSpPr>
          <p:nvPr/>
        </p:nvCxnSpPr>
        <p:spPr>
          <a:xfrm>
            <a:off x="1337199" y="4946680"/>
            <a:ext cx="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6" idx="5"/>
            <a:endCxn id="40" idx="2"/>
          </p:cNvCxnSpPr>
          <p:nvPr/>
        </p:nvCxnSpPr>
        <p:spPr>
          <a:xfrm>
            <a:off x="1418021" y="4913202"/>
            <a:ext cx="378597" cy="1477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5"/>
            <a:endCxn id="38" idx="1"/>
          </p:cNvCxnSpPr>
          <p:nvPr/>
        </p:nvCxnSpPr>
        <p:spPr>
          <a:xfrm>
            <a:off x="1418021" y="4913202"/>
            <a:ext cx="183475" cy="371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6"/>
            <a:endCxn id="38" idx="2"/>
          </p:cNvCxnSpPr>
          <p:nvPr/>
        </p:nvCxnSpPr>
        <p:spPr>
          <a:xfrm>
            <a:off x="1451499" y="5365780"/>
            <a:ext cx="1165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6"/>
            <a:endCxn id="41" idx="3"/>
          </p:cNvCxnSpPr>
          <p:nvPr/>
        </p:nvCxnSpPr>
        <p:spPr>
          <a:xfrm flipV="1">
            <a:off x="2025218" y="4913202"/>
            <a:ext cx="329030" cy="1477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5"/>
            <a:endCxn id="39" idx="1"/>
          </p:cNvCxnSpPr>
          <p:nvPr/>
        </p:nvCxnSpPr>
        <p:spPr>
          <a:xfrm>
            <a:off x="1991740" y="5141802"/>
            <a:ext cx="371756" cy="1834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4"/>
            <a:endCxn id="39" idx="0"/>
          </p:cNvCxnSpPr>
          <p:nvPr/>
        </p:nvCxnSpPr>
        <p:spPr>
          <a:xfrm>
            <a:off x="2435070" y="4946680"/>
            <a:ext cx="9248" cy="3451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own Arrow 48"/>
          <p:cNvSpPr/>
          <p:nvPr/>
        </p:nvSpPr>
        <p:spPr>
          <a:xfrm>
            <a:off x="1752600" y="4301199"/>
            <a:ext cx="228600" cy="369332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r>
              <a:rPr lang="en-US" dirty="0" smtClean="0"/>
              <a:t>Random K-way refinement</a:t>
            </a:r>
          </a:p>
          <a:p>
            <a:pPr lvl="1"/>
            <a:r>
              <a:rPr lang="en-US" dirty="0" smtClean="0"/>
              <a:t>Randomly pick boundary node</a:t>
            </a:r>
          </a:p>
          <a:p>
            <a:pPr lvl="1"/>
            <a:r>
              <a:rPr lang="en-US" dirty="0" smtClean="0"/>
              <a:t>Find new partition which reduces graph cut and maintains balance</a:t>
            </a:r>
          </a:p>
          <a:p>
            <a:pPr lvl="1"/>
            <a:r>
              <a:rPr lang="en-US" dirty="0" smtClean="0"/>
              <a:t>Repeat until all boundary nodes have been visited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8E1C287-65B3-4F87-9126-6322B4D60B7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179839" y="1873449"/>
            <a:ext cx="320040" cy="32004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val 7"/>
          <p:cNvSpPr>
            <a:spLocks noChangeAspect="1"/>
          </p:cNvSpPr>
          <p:nvPr/>
        </p:nvSpPr>
        <p:spPr>
          <a:xfrm>
            <a:off x="5180634" y="2719385"/>
            <a:ext cx="320040" cy="32004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Oval 8"/>
          <p:cNvSpPr>
            <a:spLocks noChangeAspect="1"/>
          </p:cNvSpPr>
          <p:nvPr/>
        </p:nvSpPr>
        <p:spPr>
          <a:xfrm>
            <a:off x="5789439" y="2323026"/>
            <a:ext cx="320040" cy="32004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val 9"/>
          <p:cNvSpPr>
            <a:spLocks noChangeAspect="1"/>
          </p:cNvSpPr>
          <p:nvPr/>
        </p:nvSpPr>
        <p:spPr>
          <a:xfrm>
            <a:off x="8506492" y="1399423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>
            <a:spLocks noChangeAspect="1"/>
          </p:cNvSpPr>
          <p:nvPr/>
        </p:nvSpPr>
        <p:spPr>
          <a:xfrm>
            <a:off x="8506492" y="1856623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09479" y="2716206"/>
            <a:ext cx="320040" cy="32004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stCxn id="45" idx="6"/>
            <a:endCxn id="44" idx="2"/>
          </p:cNvCxnSpPr>
          <p:nvPr/>
        </p:nvCxnSpPr>
        <p:spPr>
          <a:xfrm>
            <a:off x="5499879" y="1556267"/>
            <a:ext cx="976510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5" idx="4"/>
            <a:endCxn id="7" idx="0"/>
          </p:cNvCxnSpPr>
          <p:nvPr/>
        </p:nvCxnSpPr>
        <p:spPr>
          <a:xfrm rot="5400000">
            <a:off x="5261278" y="1794868"/>
            <a:ext cx="157162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8" idx="0"/>
          </p:cNvCxnSpPr>
          <p:nvPr/>
        </p:nvCxnSpPr>
        <p:spPr>
          <a:xfrm rot="16200000" flipH="1">
            <a:off x="5077308" y="2456039"/>
            <a:ext cx="525896" cy="795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2"/>
            <a:endCxn id="8" idx="6"/>
          </p:cNvCxnSpPr>
          <p:nvPr/>
        </p:nvCxnSpPr>
        <p:spPr>
          <a:xfrm rot="10800000" flipV="1">
            <a:off x="5500675" y="2876225"/>
            <a:ext cx="608805" cy="3179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7042285" y="2717796"/>
            <a:ext cx="320040" cy="32004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/>
          <p:cNvCxnSpPr>
            <a:stCxn id="17" idx="2"/>
            <a:endCxn id="12" idx="6"/>
          </p:cNvCxnSpPr>
          <p:nvPr/>
        </p:nvCxnSpPr>
        <p:spPr>
          <a:xfrm rot="10800000">
            <a:off x="6429519" y="2876226"/>
            <a:ext cx="612766" cy="1590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8506492" y="2719384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/>
          <p:cNvCxnSpPr>
            <a:stCxn id="19" idx="2"/>
            <a:endCxn id="17" idx="6"/>
          </p:cNvCxnSpPr>
          <p:nvPr/>
        </p:nvCxnSpPr>
        <p:spPr>
          <a:xfrm rot="10800000">
            <a:off x="7362326" y="2877816"/>
            <a:ext cx="1144167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6" idx="2"/>
            <a:endCxn id="7" idx="6"/>
          </p:cNvCxnSpPr>
          <p:nvPr/>
        </p:nvCxnSpPr>
        <p:spPr>
          <a:xfrm rot="10800000">
            <a:off x="5499879" y="2033469"/>
            <a:ext cx="283196" cy="794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6" idx="1"/>
            <a:endCxn id="45" idx="5"/>
          </p:cNvCxnSpPr>
          <p:nvPr/>
        </p:nvCxnSpPr>
        <p:spPr>
          <a:xfrm rot="16200000" flipV="1">
            <a:off x="5515630" y="1606798"/>
            <a:ext cx="251694" cy="376934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6" idx="7"/>
            <a:endCxn id="44" idx="3"/>
          </p:cNvCxnSpPr>
          <p:nvPr/>
        </p:nvCxnSpPr>
        <p:spPr>
          <a:xfrm rot="5400000" flipH="1" flipV="1">
            <a:off x="6164699" y="1562553"/>
            <a:ext cx="250106" cy="467012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4" idx="6"/>
            <a:endCxn id="47" idx="2"/>
          </p:cNvCxnSpPr>
          <p:nvPr/>
        </p:nvCxnSpPr>
        <p:spPr>
          <a:xfrm flipV="1">
            <a:off x="6796429" y="1556267"/>
            <a:ext cx="792200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7" idx="6"/>
            <a:endCxn id="10" idx="2"/>
          </p:cNvCxnSpPr>
          <p:nvPr/>
        </p:nvCxnSpPr>
        <p:spPr>
          <a:xfrm>
            <a:off x="7908669" y="1556267"/>
            <a:ext cx="597823" cy="3176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0"/>
            <a:endCxn id="10" idx="4"/>
          </p:cNvCxnSpPr>
          <p:nvPr/>
        </p:nvCxnSpPr>
        <p:spPr>
          <a:xfrm rot="5400000" flipH="1" flipV="1">
            <a:off x="8597932" y="1788043"/>
            <a:ext cx="137160" cy="1588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0"/>
            <a:endCxn id="11" idx="4"/>
          </p:cNvCxnSpPr>
          <p:nvPr/>
        </p:nvCxnSpPr>
        <p:spPr>
          <a:xfrm rot="5400000" flipH="1" flipV="1">
            <a:off x="8395152" y="2448024"/>
            <a:ext cx="542721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47" idx="5"/>
          </p:cNvCxnSpPr>
          <p:nvPr/>
        </p:nvCxnSpPr>
        <p:spPr>
          <a:xfrm rot="16200000" flipV="1">
            <a:off x="7659164" y="1872055"/>
            <a:ext cx="1096835" cy="691561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6" idx="4"/>
            <a:endCxn id="9" idx="0"/>
          </p:cNvCxnSpPr>
          <p:nvPr/>
        </p:nvCxnSpPr>
        <p:spPr>
          <a:xfrm rot="16200000" flipH="1">
            <a:off x="5881906" y="2255472"/>
            <a:ext cx="128743" cy="6364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1"/>
            <a:endCxn id="9" idx="5"/>
          </p:cNvCxnSpPr>
          <p:nvPr/>
        </p:nvCxnSpPr>
        <p:spPr>
          <a:xfrm rot="16200000" flipV="1">
            <a:off x="6026040" y="2632767"/>
            <a:ext cx="166878" cy="9373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8" idx="0"/>
            <a:endCxn id="44" idx="4"/>
          </p:cNvCxnSpPr>
          <p:nvPr/>
        </p:nvCxnSpPr>
        <p:spPr>
          <a:xfrm rot="5400000" flipH="1" flipV="1">
            <a:off x="6493854" y="1860431"/>
            <a:ext cx="285111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7"/>
            <a:endCxn id="48" idx="4"/>
          </p:cNvCxnSpPr>
          <p:nvPr/>
        </p:nvCxnSpPr>
        <p:spPr>
          <a:xfrm rot="5400000" flipH="1" flipV="1">
            <a:off x="6289505" y="2416172"/>
            <a:ext cx="440049" cy="253759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spect="1"/>
          </p:cNvSpPr>
          <p:nvPr/>
        </p:nvSpPr>
        <p:spPr>
          <a:xfrm>
            <a:off x="7154642" y="189063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/>
          <p:cNvCxnSpPr>
            <a:stCxn id="33" idx="7"/>
            <a:endCxn id="47" idx="3"/>
          </p:cNvCxnSpPr>
          <p:nvPr/>
        </p:nvCxnSpPr>
        <p:spPr>
          <a:xfrm rot="5400000" flipH="1" flipV="1">
            <a:off x="7397615" y="1699617"/>
            <a:ext cx="268081" cy="207685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3"/>
            <a:endCxn id="12" idx="7"/>
          </p:cNvCxnSpPr>
          <p:nvPr/>
        </p:nvCxnSpPr>
        <p:spPr>
          <a:xfrm rot="5400000">
            <a:off x="6492444" y="2054008"/>
            <a:ext cx="599274" cy="818861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4"/>
            <a:endCxn id="17" idx="0"/>
          </p:cNvCxnSpPr>
          <p:nvPr/>
        </p:nvCxnSpPr>
        <p:spPr>
          <a:xfrm rot="5400000">
            <a:off x="7004921" y="2408055"/>
            <a:ext cx="507126" cy="112357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>
            <a:spLocks noChangeAspect="1"/>
          </p:cNvSpPr>
          <p:nvPr/>
        </p:nvSpPr>
        <p:spPr>
          <a:xfrm>
            <a:off x="7795520" y="221067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/>
          <p:cNvCxnSpPr>
            <a:stCxn id="33" idx="5"/>
            <a:endCxn id="37" idx="2"/>
          </p:cNvCxnSpPr>
          <p:nvPr/>
        </p:nvCxnSpPr>
        <p:spPr>
          <a:xfrm rot="16200000" flipH="1">
            <a:off x="7508222" y="2083391"/>
            <a:ext cx="206889" cy="367707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5"/>
            <a:endCxn id="19" idx="1"/>
          </p:cNvCxnSpPr>
          <p:nvPr/>
        </p:nvCxnSpPr>
        <p:spPr>
          <a:xfrm rot="16200000" flipH="1">
            <a:off x="8169820" y="2382712"/>
            <a:ext cx="282412" cy="484670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5" idx="6"/>
          </p:cNvCxnSpPr>
          <p:nvPr/>
        </p:nvCxnSpPr>
        <p:spPr>
          <a:xfrm rot="10800000">
            <a:off x="5499879" y="1556267"/>
            <a:ext cx="443218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6" idx="0"/>
          </p:cNvCxnSpPr>
          <p:nvPr/>
        </p:nvCxnSpPr>
        <p:spPr>
          <a:xfrm rot="5400000">
            <a:off x="5785695" y="1716843"/>
            <a:ext cx="314800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8" idx="1"/>
          </p:cNvCxnSpPr>
          <p:nvPr/>
        </p:nvCxnSpPr>
        <p:spPr>
          <a:xfrm>
            <a:off x="5949460" y="1560237"/>
            <a:ext cx="573798" cy="48961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7" idx="2"/>
          </p:cNvCxnSpPr>
          <p:nvPr/>
        </p:nvCxnSpPr>
        <p:spPr>
          <a:xfrm flipV="1">
            <a:off x="6062610" y="1556267"/>
            <a:ext cx="1526019" cy="3970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spect="1"/>
          </p:cNvSpPr>
          <p:nvPr/>
        </p:nvSpPr>
        <p:spPr>
          <a:xfrm>
            <a:off x="6476389" y="1397835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Oval 44"/>
          <p:cNvSpPr>
            <a:spLocks noChangeAspect="1"/>
          </p:cNvSpPr>
          <p:nvPr/>
        </p:nvSpPr>
        <p:spPr>
          <a:xfrm>
            <a:off x="5179839" y="1396247"/>
            <a:ext cx="320040" cy="32004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/>
          <p:cNvSpPr>
            <a:spLocks noChangeAspect="1"/>
          </p:cNvSpPr>
          <p:nvPr/>
        </p:nvSpPr>
        <p:spPr>
          <a:xfrm>
            <a:off x="5783075" y="1874243"/>
            <a:ext cx="320040" cy="32004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Oval 46"/>
          <p:cNvSpPr>
            <a:spLocks noChangeAspect="1"/>
          </p:cNvSpPr>
          <p:nvPr/>
        </p:nvSpPr>
        <p:spPr>
          <a:xfrm>
            <a:off x="7588629" y="1396247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Oval 47"/>
          <p:cNvSpPr>
            <a:spLocks noChangeAspect="1"/>
          </p:cNvSpPr>
          <p:nvPr/>
        </p:nvSpPr>
        <p:spPr>
          <a:xfrm>
            <a:off x="6476389" y="2002986"/>
            <a:ext cx="320040" cy="32004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TextBox 49"/>
          <p:cNvSpPr txBox="1"/>
          <p:nvPr/>
        </p:nvSpPr>
        <p:spPr>
          <a:xfrm>
            <a:off x="6637204" y="16694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489567" y="13716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38500" y="4594863"/>
            <a:ext cx="320040" cy="32004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39295" y="5440799"/>
            <a:ext cx="320040" cy="32004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848100" y="5044440"/>
            <a:ext cx="320040" cy="32004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Oval 55"/>
          <p:cNvSpPr>
            <a:spLocks noChangeAspect="1"/>
          </p:cNvSpPr>
          <p:nvPr/>
        </p:nvSpPr>
        <p:spPr>
          <a:xfrm>
            <a:off x="8565153" y="4120837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65153" y="4578037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Oval 57"/>
          <p:cNvSpPr>
            <a:spLocks noChangeAspect="1"/>
          </p:cNvSpPr>
          <p:nvPr/>
        </p:nvSpPr>
        <p:spPr>
          <a:xfrm>
            <a:off x="6168140" y="5437620"/>
            <a:ext cx="320040" cy="32004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9" name="Straight Connector 58"/>
          <p:cNvCxnSpPr>
            <a:stCxn id="91" idx="6"/>
            <a:endCxn id="90" idx="2"/>
          </p:cNvCxnSpPr>
          <p:nvPr/>
        </p:nvCxnSpPr>
        <p:spPr>
          <a:xfrm>
            <a:off x="5558540" y="4277681"/>
            <a:ext cx="976510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91" idx="4"/>
            <a:endCxn id="53" idx="0"/>
          </p:cNvCxnSpPr>
          <p:nvPr/>
        </p:nvCxnSpPr>
        <p:spPr>
          <a:xfrm rot="5400000">
            <a:off x="5319939" y="4516282"/>
            <a:ext cx="157162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4"/>
            <a:endCxn id="54" idx="0"/>
          </p:cNvCxnSpPr>
          <p:nvPr/>
        </p:nvCxnSpPr>
        <p:spPr>
          <a:xfrm rot="16200000" flipH="1">
            <a:off x="5135969" y="5177453"/>
            <a:ext cx="525896" cy="795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8" idx="2"/>
            <a:endCxn id="54" idx="6"/>
          </p:cNvCxnSpPr>
          <p:nvPr/>
        </p:nvCxnSpPr>
        <p:spPr>
          <a:xfrm rot="10800000" flipV="1">
            <a:off x="5559336" y="5597639"/>
            <a:ext cx="608805" cy="3179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>
            <a:spLocks noChangeAspect="1"/>
          </p:cNvSpPr>
          <p:nvPr/>
        </p:nvSpPr>
        <p:spPr>
          <a:xfrm>
            <a:off x="7100946" y="5439210"/>
            <a:ext cx="320040" cy="32004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4" name="Straight Connector 63"/>
          <p:cNvCxnSpPr>
            <a:stCxn id="63" idx="2"/>
            <a:endCxn id="58" idx="6"/>
          </p:cNvCxnSpPr>
          <p:nvPr/>
        </p:nvCxnSpPr>
        <p:spPr>
          <a:xfrm rot="10800000">
            <a:off x="6488180" y="5597640"/>
            <a:ext cx="612766" cy="1590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>
            <a:spLocks noChangeAspect="1"/>
          </p:cNvSpPr>
          <p:nvPr/>
        </p:nvSpPr>
        <p:spPr>
          <a:xfrm>
            <a:off x="8565153" y="5440798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stCxn id="65" idx="2"/>
            <a:endCxn id="63" idx="6"/>
          </p:cNvCxnSpPr>
          <p:nvPr/>
        </p:nvCxnSpPr>
        <p:spPr>
          <a:xfrm rot="10800000">
            <a:off x="7420987" y="5599230"/>
            <a:ext cx="1144167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92" idx="2"/>
            <a:endCxn id="53" idx="6"/>
          </p:cNvCxnSpPr>
          <p:nvPr/>
        </p:nvCxnSpPr>
        <p:spPr>
          <a:xfrm rot="10800000">
            <a:off x="5558540" y="4754883"/>
            <a:ext cx="283196" cy="794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2" idx="1"/>
            <a:endCxn id="91" idx="5"/>
          </p:cNvCxnSpPr>
          <p:nvPr/>
        </p:nvCxnSpPr>
        <p:spPr>
          <a:xfrm rot="16200000" flipV="1">
            <a:off x="5574291" y="4328212"/>
            <a:ext cx="251694" cy="376934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92" idx="7"/>
            <a:endCxn id="90" idx="3"/>
          </p:cNvCxnSpPr>
          <p:nvPr/>
        </p:nvCxnSpPr>
        <p:spPr>
          <a:xfrm rot="5400000" flipH="1" flipV="1">
            <a:off x="6223360" y="4283967"/>
            <a:ext cx="250106" cy="467012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0" idx="6"/>
            <a:endCxn id="93" idx="2"/>
          </p:cNvCxnSpPr>
          <p:nvPr/>
        </p:nvCxnSpPr>
        <p:spPr>
          <a:xfrm flipV="1">
            <a:off x="6855090" y="4277681"/>
            <a:ext cx="792200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3" idx="6"/>
            <a:endCxn id="56" idx="2"/>
          </p:cNvCxnSpPr>
          <p:nvPr/>
        </p:nvCxnSpPr>
        <p:spPr>
          <a:xfrm>
            <a:off x="7967330" y="4277681"/>
            <a:ext cx="597823" cy="3176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7" idx="0"/>
            <a:endCxn id="56" idx="4"/>
          </p:cNvCxnSpPr>
          <p:nvPr/>
        </p:nvCxnSpPr>
        <p:spPr>
          <a:xfrm rot="5400000" flipH="1" flipV="1">
            <a:off x="8656593" y="4509457"/>
            <a:ext cx="137160" cy="1588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0"/>
            <a:endCxn id="57" idx="4"/>
          </p:cNvCxnSpPr>
          <p:nvPr/>
        </p:nvCxnSpPr>
        <p:spPr>
          <a:xfrm rot="5400000" flipH="1" flipV="1">
            <a:off x="8453813" y="5169438"/>
            <a:ext cx="542721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5" idx="1"/>
            <a:endCxn id="93" idx="5"/>
          </p:cNvCxnSpPr>
          <p:nvPr/>
        </p:nvCxnSpPr>
        <p:spPr>
          <a:xfrm rot="16200000" flipV="1">
            <a:off x="7717825" y="4593469"/>
            <a:ext cx="1096835" cy="691561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92" idx="4"/>
            <a:endCxn id="55" idx="0"/>
          </p:cNvCxnSpPr>
          <p:nvPr/>
        </p:nvCxnSpPr>
        <p:spPr>
          <a:xfrm rot="16200000" flipH="1">
            <a:off x="5940567" y="4976886"/>
            <a:ext cx="128743" cy="6364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55" idx="5"/>
          </p:cNvCxnSpPr>
          <p:nvPr/>
        </p:nvCxnSpPr>
        <p:spPr>
          <a:xfrm rot="16200000" flipV="1">
            <a:off x="6084701" y="5354181"/>
            <a:ext cx="166878" cy="9373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94" idx="0"/>
            <a:endCxn id="90" idx="4"/>
          </p:cNvCxnSpPr>
          <p:nvPr/>
        </p:nvCxnSpPr>
        <p:spPr>
          <a:xfrm rot="5400000" flipH="1" flipV="1">
            <a:off x="6552515" y="4581845"/>
            <a:ext cx="285111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8" idx="7"/>
            <a:endCxn id="94" idx="4"/>
          </p:cNvCxnSpPr>
          <p:nvPr/>
        </p:nvCxnSpPr>
        <p:spPr>
          <a:xfrm rot="5400000" flipH="1" flipV="1">
            <a:off x="6348166" y="5137586"/>
            <a:ext cx="440049" cy="253759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>
            <a:spLocks noChangeAspect="1"/>
          </p:cNvSpPr>
          <p:nvPr/>
        </p:nvSpPr>
        <p:spPr>
          <a:xfrm>
            <a:off x="7213303" y="4612044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0" name="Straight Connector 79"/>
          <p:cNvCxnSpPr>
            <a:stCxn id="79" idx="7"/>
            <a:endCxn id="93" idx="3"/>
          </p:cNvCxnSpPr>
          <p:nvPr/>
        </p:nvCxnSpPr>
        <p:spPr>
          <a:xfrm rot="5400000" flipH="1" flipV="1">
            <a:off x="7456276" y="4421031"/>
            <a:ext cx="268081" cy="207685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9" idx="3"/>
            <a:endCxn id="58" idx="7"/>
          </p:cNvCxnSpPr>
          <p:nvPr/>
        </p:nvCxnSpPr>
        <p:spPr>
          <a:xfrm rot="5400000">
            <a:off x="6551105" y="4775422"/>
            <a:ext cx="599274" cy="818861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9" idx="4"/>
            <a:endCxn id="63" idx="0"/>
          </p:cNvCxnSpPr>
          <p:nvPr/>
        </p:nvCxnSpPr>
        <p:spPr>
          <a:xfrm rot="5400000">
            <a:off x="7063582" y="5129469"/>
            <a:ext cx="507126" cy="112357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>
            <a:spLocks noChangeAspect="1"/>
          </p:cNvSpPr>
          <p:nvPr/>
        </p:nvSpPr>
        <p:spPr>
          <a:xfrm>
            <a:off x="7854181" y="4932084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4" name="Straight Connector 83"/>
          <p:cNvCxnSpPr>
            <a:stCxn id="79" idx="5"/>
            <a:endCxn id="83" idx="2"/>
          </p:cNvCxnSpPr>
          <p:nvPr/>
        </p:nvCxnSpPr>
        <p:spPr>
          <a:xfrm rot="16200000" flipH="1">
            <a:off x="7566883" y="4804805"/>
            <a:ext cx="206889" cy="367707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3" idx="5"/>
            <a:endCxn id="65" idx="1"/>
          </p:cNvCxnSpPr>
          <p:nvPr/>
        </p:nvCxnSpPr>
        <p:spPr>
          <a:xfrm rot="16200000" flipH="1">
            <a:off x="8228481" y="5104126"/>
            <a:ext cx="282412" cy="484670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91" idx="6"/>
          </p:cNvCxnSpPr>
          <p:nvPr/>
        </p:nvCxnSpPr>
        <p:spPr>
          <a:xfrm rot="10800000">
            <a:off x="5558540" y="4277681"/>
            <a:ext cx="443218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92" idx="0"/>
          </p:cNvCxnSpPr>
          <p:nvPr/>
        </p:nvCxnSpPr>
        <p:spPr>
          <a:xfrm rot="5400000">
            <a:off x="5844356" y="4438257"/>
            <a:ext cx="314800" cy="158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94" idx="1"/>
          </p:cNvCxnSpPr>
          <p:nvPr/>
        </p:nvCxnSpPr>
        <p:spPr>
          <a:xfrm>
            <a:off x="6008121" y="4281651"/>
            <a:ext cx="573798" cy="489618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93" idx="2"/>
          </p:cNvCxnSpPr>
          <p:nvPr/>
        </p:nvCxnSpPr>
        <p:spPr>
          <a:xfrm flipV="1">
            <a:off x="6121271" y="4277681"/>
            <a:ext cx="1526019" cy="3970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spect="1"/>
          </p:cNvSpPr>
          <p:nvPr/>
        </p:nvSpPr>
        <p:spPr>
          <a:xfrm>
            <a:off x="6535050" y="4119249"/>
            <a:ext cx="320040" cy="32004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Oval 90"/>
          <p:cNvSpPr>
            <a:spLocks noChangeAspect="1"/>
          </p:cNvSpPr>
          <p:nvPr/>
        </p:nvSpPr>
        <p:spPr>
          <a:xfrm>
            <a:off x="5238500" y="4117661"/>
            <a:ext cx="320040" cy="32004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Oval 91"/>
          <p:cNvSpPr>
            <a:spLocks noChangeAspect="1"/>
          </p:cNvSpPr>
          <p:nvPr/>
        </p:nvSpPr>
        <p:spPr>
          <a:xfrm>
            <a:off x="5841736" y="4595657"/>
            <a:ext cx="320040" cy="32004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Oval 92"/>
          <p:cNvSpPr>
            <a:spLocks noChangeAspect="1"/>
          </p:cNvSpPr>
          <p:nvPr/>
        </p:nvSpPr>
        <p:spPr>
          <a:xfrm>
            <a:off x="7647290" y="4117661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Oval 93"/>
          <p:cNvSpPr>
            <a:spLocks noChangeAspect="1"/>
          </p:cNvSpPr>
          <p:nvPr/>
        </p:nvSpPr>
        <p:spPr>
          <a:xfrm>
            <a:off x="6535050" y="4724400"/>
            <a:ext cx="320040" cy="32004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TextBox 94"/>
          <p:cNvSpPr txBox="1"/>
          <p:nvPr/>
        </p:nvSpPr>
        <p:spPr>
          <a:xfrm>
            <a:off x="6695865" y="43908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542853" y="409619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8" name="Down Arrow 117"/>
          <p:cNvSpPr/>
          <p:nvPr/>
        </p:nvSpPr>
        <p:spPr>
          <a:xfrm>
            <a:off x="6775774" y="3200399"/>
            <a:ext cx="677458" cy="89579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1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7" grpId="0"/>
      <p:bldP spid="1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775575" cy="9906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Graphs from the Real World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5800" y="1676400"/>
            <a:ext cx="708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4064"/>
            <a:ext cx="290072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57425"/>
            <a:ext cx="20859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61" y="2211664"/>
            <a:ext cx="3238500" cy="2590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5529470"/>
            <a:ext cx="8077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Königsberg's</a:t>
            </a:r>
            <a:r>
              <a:rPr lang="en-US" dirty="0"/>
              <a:t> </a:t>
            </a:r>
            <a:r>
              <a:rPr lang="en-US" dirty="0" smtClean="0"/>
              <a:t>Bridges</a:t>
            </a:r>
          </a:p>
          <a:p>
            <a:endParaRPr lang="en-US" dirty="0"/>
          </a:p>
          <a:p>
            <a:r>
              <a:rPr lang="en-US" sz="1400" dirty="0"/>
              <a:t>Ref: http://en.wikipedia.org/wiki/Seven_Bridges_of_K%C3%B6nigsberg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</a:p>
          <a:p>
            <a:pPr lvl="1"/>
            <a:r>
              <a:rPr lang="en-US" dirty="0" smtClean="0"/>
              <a:t>Graphs may have hierarchical structure</a:t>
            </a:r>
          </a:p>
          <a:p>
            <a:pPr lvl="1"/>
            <a:r>
              <a:rPr lang="en-US" i="1" dirty="0"/>
              <a:t>Embed vertices in a metric </a:t>
            </a:r>
            <a:r>
              <a:rPr lang="en-US" i="1" dirty="0" smtClean="0"/>
              <a:t>space and then cluster</a:t>
            </a:r>
            <a:endParaRPr lang="en-US" i="1" dirty="0"/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55911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4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</a:p>
          <a:p>
            <a:pPr lvl="1"/>
            <a:r>
              <a:rPr lang="en-US" dirty="0" smtClean="0"/>
              <a:t>Find clusters using a similarity matrix</a:t>
            </a:r>
          </a:p>
          <a:p>
            <a:pPr lvl="2"/>
            <a:r>
              <a:rPr lang="en-US" dirty="0" smtClean="0"/>
              <a:t>Agglomerative: clusters are iteratively merged if their similarity is sufficiently high</a:t>
            </a:r>
          </a:p>
          <a:p>
            <a:pPr lvl="2"/>
            <a:r>
              <a:rPr lang="en-US" dirty="0" smtClean="0"/>
              <a:t>Divisive: clusters are iteratively split by removing edges with low similarity</a:t>
            </a:r>
          </a:p>
          <a:p>
            <a:pPr lvl="1"/>
            <a:r>
              <a:rPr lang="en-US" dirty="0" smtClean="0"/>
              <a:t>Define similarity between clusters</a:t>
            </a:r>
          </a:p>
          <a:p>
            <a:pPr lvl="2"/>
            <a:r>
              <a:rPr lang="en-US" dirty="0" smtClean="0"/>
              <a:t>Single linkage (minimum element)</a:t>
            </a:r>
          </a:p>
          <a:p>
            <a:pPr lvl="2"/>
            <a:r>
              <a:rPr lang="en-US" dirty="0" smtClean="0"/>
              <a:t>Complete linkage (maximum element)</a:t>
            </a:r>
          </a:p>
          <a:p>
            <a:pPr lvl="2"/>
            <a:r>
              <a:rPr lang="en-US" dirty="0" smtClean="0"/>
              <a:t>Average linkage</a:t>
            </a:r>
          </a:p>
          <a:p>
            <a:r>
              <a:rPr lang="en-US" dirty="0" smtClean="0"/>
              <a:t>Drawback: dependent on similarity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err="1" smtClean="0"/>
              <a:t>Partitional</a:t>
            </a:r>
            <a:r>
              <a:rPr lang="en-US" i="1" dirty="0" smtClean="0"/>
              <a:t> Clustering</a:t>
            </a:r>
          </a:p>
          <a:p>
            <a:pPr lvl="1"/>
            <a:r>
              <a:rPr lang="en-US" i="1" dirty="0" smtClean="0"/>
              <a:t>Embed vertices in a metric space, and find clustering that optimizes the cost function</a:t>
            </a:r>
          </a:p>
          <a:p>
            <a:pPr lvl="1"/>
            <a:r>
              <a:rPr lang="en-US" i="1" dirty="0" smtClean="0"/>
              <a:t>Minimum k-clustering</a:t>
            </a:r>
          </a:p>
          <a:p>
            <a:pPr lvl="1"/>
            <a:r>
              <a:rPr lang="en-US" i="1" dirty="0" smtClean="0"/>
              <a:t>k-clustering sum</a:t>
            </a:r>
          </a:p>
          <a:p>
            <a:pPr lvl="1"/>
            <a:r>
              <a:rPr lang="en-US" i="1" dirty="0" smtClean="0"/>
              <a:t>k-center</a:t>
            </a:r>
          </a:p>
          <a:p>
            <a:pPr lvl="1"/>
            <a:r>
              <a:rPr lang="en-US" i="1" dirty="0" smtClean="0"/>
              <a:t>k-median</a:t>
            </a:r>
          </a:p>
          <a:p>
            <a:pPr lvl="1"/>
            <a:r>
              <a:rPr lang="en-US" i="1" dirty="0" smtClean="0"/>
              <a:t>k-means</a:t>
            </a:r>
          </a:p>
          <a:p>
            <a:pPr lvl="1"/>
            <a:r>
              <a:rPr lang="en-US" i="1" dirty="0" smtClean="0"/>
              <a:t>Fuzzy k-means</a:t>
            </a:r>
          </a:p>
          <a:p>
            <a:pPr lvl="1"/>
            <a:r>
              <a:rPr lang="en-US" i="1" dirty="0" smtClean="0"/>
              <a:t>DBSCAN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198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CLUSTERING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Spectral Clustering</a:t>
                </a:r>
              </a:p>
              <a:p>
                <a:pPr lvl="1"/>
                <a:r>
                  <a:rPr lang="en-US" dirty="0" smtClean="0"/>
                  <a:t>Un-normalized </a:t>
                </a:r>
                <a:r>
                  <a:rPr lang="en-US" dirty="0" err="1" smtClean="0"/>
                  <a:t>Laplacian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𝑳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𝑫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endParaRPr lang="en-US" b="1" dirty="0" smtClean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r>
                  <a:rPr lang="en-US" dirty="0" smtClean="0"/>
                  <a:t># </a:t>
                </a:r>
                <a:r>
                  <a:rPr lang="en-US" dirty="0"/>
                  <a:t>of connected components = # of 0 eigenvalues</a:t>
                </a:r>
              </a:p>
              <a:p>
                <a:pPr lvl="1"/>
                <a:r>
                  <a:rPr lang="en-US" dirty="0" smtClean="0"/>
                  <a:t>Normalized variants: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𝒔𝒚𝒎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−1/2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𝑳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−1/2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𝒓𝒘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𝑳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𝑰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b="-9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1.bp.blogspot.com/_F-FxEhCqF00/SXkzvenQy5I/AAAAAAAAADA/IvXV9y4XtwM/s320/laplacian+matri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0798"/>
            <a:ext cx="4572000" cy="182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29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Clustering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Spectral Clustering</a:t>
                </a:r>
              </a:p>
              <a:p>
                <a:pPr lvl="1"/>
                <a:r>
                  <a:rPr lang="en-US" dirty="0" smtClean="0"/>
                  <a:t>Compute the </a:t>
                </a:r>
                <a:r>
                  <a:rPr lang="en-US" dirty="0" err="1" smtClean="0"/>
                  <a:t>Laplacian</a:t>
                </a:r>
                <a:r>
                  <a:rPr lang="en-US" dirty="0" smtClean="0"/>
                  <a:t> matrix</a:t>
                </a:r>
              </a:p>
              <a:p>
                <a:pPr lvl="1"/>
                <a:r>
                  <a:rPr lang="en-US" dirty="0" smtClean="0"/>
                  <a:t>Transform graph vertices into points where coordinates are elements of eigenvectors</a:t>
                </a:r>
              </a:p>
              <a:p>
                <a:pPr lvl="2"/>
                <a:r>
                  <a:rPr lang="en-US" dirty="0" smtClean="0">
                    <a:solidFill>
                      <a:srgbClr val="FF0000"/>
                    </a:solidFill>
                  </a:rPr>
                  <a:t>Cluster properties become more evident</a:t>
                </a:r>
              </a:p>
              <a:p>
                <a:pPr lvl="1"/>
                <a:r>
                  <a:rPr lang="en-US" dirty="0" smtClean="0"/>
                  <a:t>Cluster vertices in the new metric space</a:t>
                </a:r>
              </a:p>
              <a:p>
                <a:pPr lvl="1"/>
                <a:r>
                  <a:rPr lang="en-US" dirty="0" smtClean="0"/>
                  <a:t>Complexity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71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0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Graphs from the Real World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47339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55122"/>
            <a:ext cx="3314700" cy="569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257800"/>
            <a:ext cx="457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Zachary’s Karate Club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0198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Lusseau’s</a:t>
            </a:r>
            <a:r>
              <a:rPr lang="en-US" dirty="0" smtClean="0"/>
              <a:t> network of bottlenose dolphins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2743200" y="4724400"/>
            <a:ext cx="3048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029200" y="6068199"/>
            <a:ext cx="609600" cy="2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3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 Laplacian as before</a:t>
            </a:r>
          </a:p>
          <a:p>
            <a:r>
              <a:rPr lang="en-US" dirty="0" smtClean="0"/>
              <a:t>Compute representation of each point to low rank representation by selecting several eigenvectors up to the desired inertia</a:t>
            </a:r>
          </a:p>
          <a:p>
            <a:pPr lvl="1"/>
            <a:r>
              <a:rPr lang="en-US" dirty="0" smtClean="0"/>
              <a:t>Inertia </a:t>
            </a:r>
            <a:r>
              <a:rPr lang="en-US" dirty="0" smtClean="0">
                <a:sym typeface="Wingdings" panose="05000000000000000000" pitchFamily="2" charset="2"/>
              </a:rPr>
              <a:t> Total variance explained by low rank approximation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Run k-means or any clustering algorithm on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33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71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</a:t>
            </a:r>
            <a:r>
              <a:rPr lang="en-US" dirty="0" err="1" smtClean="0"/>
              <a:t>Betweenness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Girvan and Newman’s edge centrality algorithm: Iteratively remove edges with high centrality and re-compute the values</a:t>
            </a:r>
          </a:p>
          <a:p>
            <a:r>
              <a:rPr lang="en-US" dirty="0" smtClean="0"/>
              <a:t>Define edge centrality:</a:t>
            </a:r>
          </a:p>
          <a:p>
            <a:pPr lvl="1"/>
            <a:r>
              <a:rPr lang="en-US" dirty="0" smtClean="0"/>
              <a:t>Edge </a:t>
            </a:r>
            <a:r>
              <a:rPr lang="en-US" dirty="0" err="1" smtClean="0"/>
              <a:t>betweenness</a:t>
            </a:r>
            <a:r>
              <a:rPr lang="en-US" dirty="0" smtClean="0"/>
              <a:t>: number of all-pair shortest paths that run along an edge</a:t>
            </a:r>
          </a:p>
          <a:p>
            <a:pPr lvl="1"/>
            <a:r>
              <a:rPr lang="en-US" dirty="0" smtClean="0"/>
              <a:t>Random-walk </a:t>
            </a:r>
            <a:r>
              <a:rPr lang="en-US" dirty="0" err="1" smtClean="0"/>
              <a:t>betweenness</a:t>
            </a:r>
            <a:r>
              <a:rPr lang="en-US" dirty="0" smtClean="0"/>
              <a:t>: probability of random walker passing the edge</a:t>
            </a:r>
          </a:p>
          <a:p>
            <a:pPr lvl="1"/>
            <a:r>
              <a:rPr lang="en-US" dirty="0" smtClean="0"/>
              <a:t>Current-flow </a:t>
            </a:r>
            <a:r>
              <a:rPr lang="en-US" dirty="0" err="1" smtClean="0"/>
              <a:t>betweenness</a:t>
            </a:r>
            <a:r>
              <a:rPr lang="en-US" dirty="0" smtClean="0"/>
              <a:t>: current passing the edge in a unit resistance network</a:t>
            </a:r>
          </a:p>
          <a:p>
            <a:r>
              <a:rPr lang="en-US" dirty="0" smtClean="0"/>
              <a:t>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1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Walk Based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random walker spends a long time inside </a:t>
            </a:r>
            <a:r>
              <a:rPr lang="en-US" dirty="0" smtClean="0"/>
              <a:t>a community </a:t>
            </a:r>
            <a:r>
              <a:rPr lang="en-US" dirty="0"/>
              <a:t>due to the high density of internal </a:t>
            </a:r>
            <a:r>
              <a:rPr lang="en-US" dirty="0" smtClean="0"/>
              <a:t>edges</a:t>
            </a:r>
          </a:p>
          <a:p>
            <a:endParaRPr lang="en-US" dirty="0" smtClean="0"/>
          </a:p>
          <a:p>
            <a:r>
              <a:rPr lang="en-US" dirty="0" smtClean="0"/>
              <a:t>E.g. 1 : </a:t>
            </a:r>
            <a:r>
              <a:rPr lang="en-US" dirty="0"/>
              <a:t>Zhou used random walks to dene a distance </a:t>
            </a:r>
            <a:r>
              <a:rPr lang="en-US" dirty="0" smtClean="0"/>
              <a:t>between pairs </a:t>
            </a:r>
            <a:r>
              <a:rPr lang="en-US" dirty="0"/>
              <a:t>of vertices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distance </a:t>
            </a:r>
            <a:r>
              <a:rPr lang="en-US" dirty="0" smtClean="0"/>
              <a:t>between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and j is the average number of edges that a </a:t>
            </a:r>
            <a:r>
              <a:rPr lang="en-US" dirty="0" smtClean="0"/>
              <a:t>random walker </a:t>
            </a:r>
            <a:r>
              <a:rPr lang="en-US" dirty="0"/>
              <a:t>has to cross to reach j starting from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79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7D85-F10B-461D-9F40-F800ADA889BE}" type="slidenum">
              <a:rPr lang="en-US" altLang="en-US">
                <a:solidFill>
                  <a:srgbClr val="000000"/>
                </a:solidFill>
              </a:rPr>
              <a:pPr/>
              <a:t>34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7825" name="Rectangle 1"/>
          <p:cNvSpPr>
            <a:spLocks/>
          </p:cNvSpPr>
          <p:nvPr/>
        </p:nvSpPr>
        <p:spPr bwMode="auto">
          <a:xfrm>
            <a:off x="803672" y="812602"/>
            <a:ext cx="738485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2531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Stochastic (Flow) Matrix</a:t>
            </a:r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: A matrix where each column sums to 1.</a:t>
            </a:r>
          </a:p>
          <a:p>
            <a:endParaRPr lang="en-US" altLang="en-US" sz="2531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r>
              <a:rPr lang="en-US" altLang="en-US" sz="2531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Stochastic Flow</a:t>
            </a:r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: An entry in a stochastic matrix, interpreted as the “flow” or “transition probability”.</a:t>
            </a:r>
          </a:p>
        </p:txBody>
      </p:sp>
      <p:sp>
        <p:nvSpPr>
          <p:cNvPr id="77826" name="Oval 2"/>
          <p:cNvSpPr>
            <a:spLocks/>
          </p:cNvSpPr>
          <p:nvPr/>
        </p:nvSpPr>
        <p:spPr bwMode="auto">
          <a:xfrm>
            <a:off x="1071562" y="4902398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3</a:t>
            </a:r>
          </a:p>
        </p:txBody>
      </p:sp>
      <p:sp>
        <p:nvSpPr>
          <p:cNvPr id="77827" name="Oval 3"/>
          <p:cNvSpPr>
            <a:spLocks/>
          </p:cNvSpPr>
          <p:nvPr/>
        </p:nvSpPr>
        <p:spPr bwMode="auto">
          <a:xfrm>
            <a:off x="1214437" y="3134320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1</a:t>
            </a:r>
          </a:p>
        </p:txBody>
      </p:sp>
      <p:sp>
        <p:nvSpPr>
          <p:cNvPr id="77828" name="Oval 4"/>
          <p:cNvSpPr>
            <a:spLocks/>
          </p:cNvSpPr>
          <p:nvPr/>
        </p:nvSpPr>
        <p:spPr bwMode="auto">
          <a:xfrm>
            <a:off x="2768203" y="3545086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2</a:t>
            </a:r>
          </a:p>
        </p:txBody>
      </p:sp>
      <p:sp>
        <p:nvSpPr>
          <p:cNvPr id="77829" name="Oval 5"/>
          <p:cNvSpPr>
            <a:spLocks/>
          </p:cNvSpPr>
          <p:nvPr/>
        </p:nvSpPr>
        <p:spPr bwMode="auto">
          <a:xfrm>
            <a:off x="2571750" y="5616773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4</a:t>
            </a:r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 rot="10800000" flipH="1">
            <a:off x="1452191" y="3868787"/>
            <a:ext cx="1333872" cy="1107281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1607344" y="3404443"/>
            <a:ext cx="1143000" cy="250031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 rot="10800000" flipH="1">
            <a:off x="2809504" y="3964781"/>
            <a:ext cx="130596" cy="1630785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 rot="10800000">
            <a:off x="1500188" y="3523878"/>
            <a:ext cx="1130722" cy="2107406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aphicFrame>
        <p:nvGraphicFramePr>
          <p:cNvPr id="77834" name="Group 10"/>
          <p:cNvGraphicFramePr>
            <a:graphicFrameLocks noGrp="1"/>
          </p:cNvGraphicFramePr>
          <p:nvPr/>
        </p:nvGraphicFramePr>
        <p:xfrm>
          <a:off x="4697016" y="3464719"/>
          <a:ext cx="3472532" cy="2204520"/>
        </p:xfrm>
        <a:graphic>
          <a:graphicData uri="http://schemas.openxmlformats.org/drawingml/2006/table">
            <a:tbl>
              <a:tblPr/>
              <a:tblGrid>
                <a:gridCol w="694283"/>
                <a:gridCol w="694283"/>
                <a:gridCol w="695400"/>
                <a:gridCol w="694283"/>
                <a:gridCol w="694283"/>
              </a:tblGrid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4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1.0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4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826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A6349-7212-4D2B-9A77-BDE608683A0F}" type="slidenum">
              <a:rPr lang="en-US" altLang="en-US">
                <a:solidFill>
                  <a:srgbClr val="000000"/>
                </a:solidFill>
              </a:rPr>
              <a:pPr/>
              <a:t>35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9873" name="Oval 1"/>
          <p:cNvSpPr>
            <a:spLocks/>
          </p:cNvSpPr>
          <p:nvPr/>
        </p:nvSpPr>
        <p:spPr bwMode="auto">
          <a:xfrm>
            <a:off x="1071562" y="4902398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3</a:t>
            </a:r>
          </a:p>
        </p:txBody>
      </p:sp>
      <p:sp>
        <p:nvSpPr>
          <p:cNvPr id="79874" name="Oval 2"/>
          <p:cNvSpPr>
            <a:spLocks/>
          </p:cNvSpPr>
          <p:nvPr/>
        </p:nvSpPr>
        <p:spPr bwMode="auto">
          <a:xfrm>
            <a:off x="1214437" y="3134320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1</a:t>
            </a:r>
          </a:p>
        </p:txBody>
      </p:sp>
      <p:sp>
        <p:nvSpPr>
          <p:cNvPr id="79875" name="Oval 3"/>
          <p:cNvSpPr>
            <a:spLocks/>
          </p:cNvSpPr>
          <p:nvPr/>
        </p:nvSpPr>
        <p:spPr bwMode="auto">
          <a:xfrm>
            <a:off x="2768203" y="3545086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2</a:t>
            </a:r>
          </a:p>
        </p:txBody>
      </p:sp>
      <p:sp>
        <p:nvSpPr>
          <p:cNvPr id="79876" name="Oval 4"/>
          <p:cNvSpPr>
            <a:spLocks/>
          </p:cNvSpPr>
          <p:nvPr/>
        </p:nvSpPr>
        <p:spPr bwMode="auto">
          <a:xfrm>
            <a:off x="2571750" y="5616773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4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 rot="10800000" flipH="1">
            <a:off x="1452191" y="3868787"/>
            <a:ext cx="1333872" cy="1107281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>
            <a:off x="1607344" y="3404443"/>
            <a:ext cx="1143000" cy="250031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 rot="10800000" flipH="1">
            <a:off x="2809504" y="3964781"/>
            <a:ext cx="130596" cy="1630785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 rot="10800000">
            <a:off x="1500188" y="3523878"/>
            <a:ext cx="1130722" cy="2107406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aphicFrame>
        <p:nvGraphicFramePr>
          <p:cNvPr id="79881" name="Group 9"/>
          <p:cNvGraphicFramePr>
            <a:graphicFrameLocks noGrp="1"/>
          </p:cNvGraphicFramePr>
          <p:nvPr/>
        </p:nvGraphicFramePr>
        <p:xfrm>
          <a:off x="4697016" y="3464719"/>
          <a:ext cx="3472532" cy="2204520"/>
        </p:xfrm>
        <a:graphic>
          <a:graphicData uri="http://schemas.openxmlformats.org/drawingml/2006/table">
            <a:tbl>
              <a:tblPr/>
              <a:tblGrid>
                <a:gridCol w="694283"/>
                <a:gridCol w="694283"/>
                <a:gridCol w="695400"/>
                <a:gridCol w="694283"/>
                <a:gridCol w="694283"/>
              </a:tblGrid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4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0.25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0.25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0.25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4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0.25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67" name="Rectangle 95"/>
          <p:cNvSpPr>
            <a:spLocks/>
          </p:cNvSpPr>
          <p:nvPr/>
        </p:nvSpPr>
        <p:spPr bwMode="auto">
          <a:xfrm>
            <a:off x="803672" y="812602"/>
            <a:ext cx="738485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2531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Stochastic (Flow) Matrix</a:t>
            </a:r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: A matrix where each column sums to 1.</a:t>
            </a:r>
          </a:p>
          <a:p>
            <a:endParaRPr lang="en-US" altLang="en-US" sz="2531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r>
              <a:rPr lang="en-US" altLang="en-US" sz="2531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Stochastic Flow</a:t>
            </a:r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: An entry in a stochastic matrix, interpreted as the “flow” or “transition probability”.</a:t>
            </a:r>
          </a:p>
        </p:txBody>
      </p:sp>
    </p:spTree>
    <p:extLst>
      <p:ext uri="{BB962C8B-B14F-4D97-AF65-F5344CB8AC3E}">
        <p14:creationId xmlns:p14="http://schemas.microsoft.com/office/powerpoint/2010/main" val="173755507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0F982-D07E-48E9-80B5-07C236BEEA87}" type="slidenum">
              <a:rPr lang="en-US" altLang="en-US">
                <a:solidFill>
                  <a:srgbClr val="000000"/>
                </a:solidFill>
              </a:rPr>
              <a:pPr/>
              <a:t>36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1921" name="Oval 1"/>
          <p:cNvSpPr>
            <a:spLocks/>
          </p:cNvSpPr>
          <p:nvPr/>
        </p:nvSpPr>
        <p:spPr bwMode="auto">
          <a:xfrm>
            <a:off x="1071562" y="4902398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3</a:t>
            </a:r>
          </a:p>
        </p:txBody>
      </p:sp>
      <p:sp>
        <p:nvSpPr>
          <p:cNvPr id="81922" name="Oval 2"/>
          <p:cNvSpPr>
            <a:spLocks/>
          </p:cNvSpPr>
          <p:nvPr/>
        </p:nvSpPr>
        <p:spPr bwMode="auto">
          <a:xfrm>
            <a:off x="1214437" y="3134320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1</a:t>
            </a:r>
          </a:p>
        </p:txBody>
      </p:sp>
      <p:sp>
        <p:nvSpPr>
          <p:cNvPr id="81923" name="Oval 3"/>
          <p:cNvSpPr>
            <a:spLocks/>
          </p:cNvSpPr>
          <p:nvPr/>
        </p:nvSpPr>
        <p:spPr bwMode="auto">
          <a:xfrm>
            <a:off x="2768203" y="3545086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2</a:t>
            </a:r>
          </a:p>
        </p:txBody>
      </p:sp>
      <p:sp>
        <p:nvSpPr>
          <p:cNvPr id="81924" name="Oval 4"/>
          <p:cNvSpPr>
            <a:spLocks/>
          </p:cNvSpPr>
          <p:nvPr/>
        </p:nvSpPr>
        <p:spPr bwMode="auto">
          <a:xfrm>
            <a:off x="2571750" y="5616773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4</a:t>
            </a:r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 rot="10800000" flipH="1">
            <a:off x="1452191" y="3868787"/>
            <a:ext cx="1333872" cy="1107281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1607344" y="3404443"/>
            <a:ext cx="1143000" cy="250031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rot="10800000" flipH="1">
            <a:off x="2809504" y="3964781"/>
            <a:ext cx="130596" cy="1630785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 rot="10800000">
            <a:off x="1500188" y="3523878"/>
            <a:ext cx="1130722" cy="2107406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aphicFrame>
        <p:nvGraphicFramePr>
          <p:cNvPr id="81929" name="Group 9"/>
          <p:cNvGraphicFramePr>
            <a:graphicFrameLocks noGrp="1"/>
          </p:cNvGraphicFramePr>
          <p:nvPr/>
        </p:nvGraphicFramePr>
        <p:xfrm>
          <a:off x="4697016" y="3464719"/>
          <a:ext cx="3472533" cy="2205633"/>
        </p:xfrm>
        <a:graphic>
          <a:graphicData uri="http://schemas.openxmlformats.org/drawingml/2006/table">
            <a:tbl>
              <a:tblPr/>
              <a:tblGrid>
                <a:gridCol w="694283"/>
                <a:gridCol w="694283"/>
                <a:gridCol w="695400"/>
                <a:gridCol w="694283"/>
                <a:gridCol w="694283"/>
              </a:tblGrid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4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0.25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0.25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0.25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4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0.25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015" name="Rectangle 95"/>
          <p:cNvSpPr>
            <a:spLocks/>
          </p:cNvSpPr>
          <p:nvPr/>
        </p:nvSpPr>
        <p:spPr bwMode="auto">
          <a:xfrm>
            <a:off x="803672" y="812602"/>
            <a:ext cx="738485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2531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Stochastic (Flow) Matrix</a:t>
            </a:r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: A matrix where each column sums to 1.</a:t>
            </a:r>
          </a:p>
          <a:p>
            <a:endParaRPr lang="en-US" altLang="en-US" sz="2531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r>
              <a:rPr lang="en-US" altLang="en-US" sz="2531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Stochastic Flow</a:t>
            </a:r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: An entry in a stochastic matrix, interpreted as the “flow” or “transition probability”.</a:t>
            </a:r>
          </a:p>
        </p:txBody>
      </p:sp>
      <p:sp>
        <p:nvSpPr>
          <p:cNvPr id="82016" name="Oval 96"/>
          <p:cNvSpPr>
            <a:spLocks/>
          </p:cNvSpPr>
          <p:nvPr/>
        </p:nvSpPr>
        <p:spPr bwMode="auto">
          <a:xfrm>
            <a:off x="6143625" y="4750594"/>
            <a:ext cx="589359" cy="508992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2017" name="Line 97"/>
          <p:cNvSpPr>
            <a:spLocks noChangeShapeType="1"/>
          </p:cNvSpPr>
          <p:nvPr/>
        </p:nvSpPr>
        <p:spPr bwMode="auto">
          <a:xfrm flipH="1">
            <a:off x="5860108" y="5190381"/>
            <a:ext cx="414115" cy="583779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2018" name="Rectangle 98"/>
          <p:cNvSpPr>
            <a:spLocks/>
          </p:cNvSpPr>
          <p:nvPr/>
        </p:nvSpPr>
        <p:spPr bwMode="auto">
          <a:xfrm>
            <a:off x="4520277" y="5786727"/>
            <a:ext cx="1814599" cy="30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Flow from 2 to 3</a:t>
            </a:r>
          </a:p>
        </p:txBody>
      </p:sp>
    </p:spTree>
    <p:extLst>
      <p:ext uri="{BB962C8B-B14F-4D97-AF65-F5344CB8AC3E}">
        <p14:creationId xmlns:p14="http://schemas.microsoft.com/office/powerpoint/2010/main" val="413008542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C8B-8F56-465A-95EA-2DF71C21445A}" type="slidenum">
              <a:rPr lang="en-US" altLang="en-US">
                <a:solidFill>
                  <a:srgbClr val="000000"/>
                </a:solidFill>
              </a:rPr>
              <a:pPr/>
              <a:t>37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2945" name="Oval 1"/>
          <p:cNvSpPr>
            <a:spLocks/>
          </p:cNvSpPr>
          <p:nvPr/>
        </p:nvSpPr>
        <p:spPr bwMode="auto">
          <a:xfrm>
            <a:off x="1071562" y="4902398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3</a:t>
            </a:r>
          </a:p>
        </p:txBody>
      </p:sp>
      <p:sp>
        <p:nvSpPr>
          <p:cNvPr id="82946" name="Oval 2"/>
          <p:cNvSpPr>
            <a:spLocks/>
          </p:cNvSpPr>
          <p:nvPr/>
        </p:nvSpPr>
        <p:spPr bwMode="auto">
          <a:xfrm>
            <a:off x="1214437" y="3134320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1</a:t>
            </a:r>
          </a:p>
        </p:txBody>
      </p:sp>
      <p:sp>
        <p:nvSpPr>
          <p:cNvPr id="82947" name="Oval 3"/>
          <p:cNvSpPr>
            <a:spLocks/>
          </p:cNvSpPr>
          <p:nvPr/>
        </p:nvSpPr>
        <p:spPr bwMode="auto">
          <a:xfrm>
            <a:off x="2768203" y="3545086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2</a:t>
            </a:r>
          </a:p>
        </p:txBody>
      </p:sp>
      <p:sp>
        <p:nvSpPr>
          <p:cNvPr id="82948" name="Oval 4"/>
          <p:cNvSpPr>
            <a:spLocks/>
          </p:cNvSpPr>
          <p:nvPr/>
        </p:nvSpPr>
        <p:spPr bwMode="auto">
          <a:xfrm>
            <a:off x="2571750" y="5616773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4</a:t>
            </a: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 rot="10800000" flipH="1">
            <a:off x="1452191" y="3868787"/>
            <a:ext cx="1333872" cy="1107281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1607344" y="3404443"/>
            <a:ext cx="1143000" cy="250031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 rot="10800000" flipH="1">
            <a:off x="2809504" y="3964781"/>
            <a:ext cx="130596" cy="1630785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 rot="10800000">
            <a:off x="1500188" y="3523878"/>
            <a:ext cx="1130722" cy="2107406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2953" name="Rectangle 9"/>
          <p:cNvSpPr>
            <a:spLocks/>
          </p:cNvSpPr>
          <p:nvPr/>
        </p:nvSpPr>
        <p:spPr bwMode="auto">
          <a:xfrm>
            <a:off x="803672" y="812602"/>
            <a:ext cx="738485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2531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Stochastic (Flow) Matrix</a:t>
            </a:r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: A matrix where each column sums to 1.</a:t>
            </a:r>
          </a:p>
          <a:p>
            <a:endParaRPr lang="en-US" altLang="en-US" sz="2531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r>
              <a:rPr lang="en-US" altLang="en-US" sz="2531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Stochastic Flow</a:t>
            </a:r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: An entry in a stochastic matrix, interpreted as the “flow” or “transition probability”.</a:t>
            </a:r>
          </a:p>
        </p:txBody>
      </p:sp>
      <p:sp>
        <p:nvSpPr>
          <p:cNvPr id="82954" name="Oval 10"/>
          <p:cNvSpPr>
            <a:spLocks/>
          </p:cNvSpPr>
          <p:nvPr/>
        </p:nvSpPr>
        <p:spPr bwMode="auto">
          <a:xfrm>
            <a:off x="6143625" y="4750594"/>
            <a:ext cx="589359" cy="508992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 flipH="1">
            <a:off x="5860108" y="5190381"/>
            <a:ext cx="414115" cy="583779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2956" name="Rectangle 12"/>
          <p:cNvSpPr>
            <a:spLocks/>
          </p:cNvSpPr>
          <p:nvPr/>
        </p:nvSpPr>
        <p:spPr bwMode="auto">
          <a:xfrm>
            <a:off x="4520277" y="5786727"/>
            <a:ext cx="1814599" cy="30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Flow from 2 to 3</a:t>
            </a:r>
          </a:p>
        </p:txBody>
      </p:sp>
      <p:graphicFrame>
        <p:nvGraphicFramePr>
          <p:cNvPr id="82957" name="Group 13"/>
          <p:cNvGraphicFramePr>
            <a:graphicFrameLocks noGrp="1"/>
          </p:cNvGraphicFramePr>
          <p:nvPr/>
        </p:nvGraphicFramePr>
        <p:xfrm>
          <a:off x="4697016" y="3464719"/>
          <a:ext cx="3472532" cy="2204520"/>
        </p:xfrm>
        <a:graphic>
          <a:graphicData uri="http://schemas.openxmlformats.org/drawingml/2006/table">
            <a:tbl>
              <a:tblPr/>
              <a:tblGrid>
                <a:gridCol w="694283"/>
                <a:gridCol w="694283"/>
                <a:gridCol w="695400"/>
                <a:gridCol w="694283"/>
                <a:gridCol w="694283"/>
              </a:tblGrid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4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1.0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4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711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6FF09-5297-400A-A4F4-0AB3A1E77676}" type="slidenum">
              <a:rPr lang="en-US" altLang="en-US">
                <a:solidFill>
                  <a:srgbClr val="000000"/>
                </a:solidFill>
              </a:rPr>
              <a:pPr/>
              <a:t>38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83969" name="Group 1"/>
          <p:cNvGraphicFramePr>
            <a:graphicFrameLocks noGrp="1"/>
          </p:cNvGraphicFramePr>
          <p:nvPr/>
        </p:nvGraphicFramePr>
        <p:xfrm>
          <a:off x="4697016" y="3464719"/>
          <a:ext cx="3472533" cy="2205633"/>
        </p:xfrm>
        <a:graphic>
          <a:graphicData uri="http://schemas.openxmlformats.org/drawingml/2006/table">
            <a:tbl>
              <a:tblPr/>
              <a:tblGrid>
                <a:gridCol w="694283"/>
                <a:gridCol w="694283"/>
                <a:gridCol w="695400"/>
                <a:gridCol w="694283"/>
                <a:gridCol w="694283"/>
              </a:tblGrid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4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1.0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4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55" name="Oval 87"/>
          <p:cNvSpPr>
            <a:spLocks/>
          </p:cNvSpPr>
          <p:nvPr/>
        </p:nvSpPr>
        <p:spPr bwMode="auto">
          <a:xfrm>
            <a:off x="1071562" y="4902398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3</a:t>
            </a:r>
          </a:p>
        </p:txBody>
      </p:sp>
      <p:sp>
        <p:nvSpPr>
          <p:cNvPr id="84056" name="Oval 88"/>
          <p:cNvSpPr>
            <a:spLocks/>
          </p:cNvSpPr>
          <p:nvPr/>
        </p:nvSpPr>
        <p:spPr bwMode="auto">
          <a:xfrm>
            <a:off x="1214437" y="3134320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1</a:t>
            </a:r>
          </a:p>
        </p:txBody>
      </p:sp>
      <p:sp>
        <p:nvSpPr>
          <p:cNvPr id="84057" name="Oval 89"/>
          <p:cNvSpPr>
            <a:spLocks/>
          </p:cNvSpPr>
          <p:nvPr/>
        </p:nvSpPr>
        <p:spPr bwMode="auto">
          <a:xfrm>
            <a:off x="2768203" y="3545086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2</a:t>
            </a:r>
          </a:p>
        </p:txBody>
      </p:sp>
      <p:sp>
        <p:nvSpPr>
          <p:cNvPr id="84058" name="Oval 90"/>
          <p:cNvSpPr>
            <a:spLocks/>
          </p:cNvSpPr>
          <p:nvPr/>
        </p:nvSpPr>
        <p:spPr bwMode="auto">
          <a:xfrm>
            <a:off x="2571750" y="5616773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4</a:t>
            </a:r>
          </a:p>
        </p:txBody>
      </p:sp>
      <p:sp>
        <p:nvSpPr>
          <p:cNvPr id="84059" name="Line 91"/>
          <p:cNvSpPr>
            <a:spLocks noChangeShapeType="1"/>
          </p:cNvSpPr>
          <p:nvPr/>
        </p:nvSpPr>
        <p:spPr bwMode="auto">
          <a:xfrm rot="10800000" flipH="1">
            <a:off x="1452191" y="3868787"/>
            <a:ext cx="1333872" cy="1107281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4060" name="Line 92"/>
          <p:cNvSpPr>
            <a:spLocks noChangeShapeType="1"/>
          </p:cNvSpPr>
          <p:nvPr/>
        </p:nvSpPr>
        <p:spPr bwMode="auto">
          <a:xfrm>
            <a:off x="1607344" y="3404443"/>
            <a:ext cx="1143000" cy="250031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4061" name="Line 93"/>
          <p:cNvSpPr>
            <a:spLocks noChangeShapeType="1"/>
          </p:cNvSpPr>
          <p:nvPr/>
        </p:nvSpPr>
        <p:spPr bwMode="auto">
          <a:xfrm rot="10800000" flipH="1">
            <a:off x="2809504" y="3964781"/>
            <a:ext cx="130596" cy="1630785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4062" name="Line 94"/>
          <p:cNvSpPr>
            <a:spLocks noChangeShapeType="1"/>
          </p:cNvSpPr>
          <p:nvPr/>
        </p:nvSpPr>
        <p:spPr bwMode="auto">
          <a:xfrm rot="10800000">
            <a:off x="1500188" y="3523878"/>
            <a:ext cx="1130722" cy="2107406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4063" name="Rectangle 95"/>
          <p:cNvSpPr>
            <a:spLocks/>
          </p:cNvSpPr>
          <p:nvPr/>
        </p:nvSpPr>
        <p:spPr bwMode="auto">
          <a:xfrm>
            <a:off x="6143625" y="3277195"/>
            <a:ext cx="589359" cy="263425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4064" name="Line 96"/>
          <p:cNvSpPr>
            <a:spLocks noChangeShapeType="1"/>
          </p:cNvSpPr>
          <p:nvPr/>
        </p:nvSpPr>
        <p:spPr bwMode="auto">
          <a:xfrm>
            <a:off x="6384727" y="5947172"/>
            <a:ext cx="279053" cy="219894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4065" name="Rectangle 97"/>
          <p:cNvSpPr>
            <a:spLocks/>
          </p:cNvSpPr>
          <p:nvPr/>
        </p:nvSpPr>
        <p:spPr bwMode="auto">
          <a:xfrm>
            <a:off x="6456049" y="6166238"/>
            <a:ext cx="1562928" cy="30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Out-flows of 2</a:t>
            </a:r>
          </a:p>
        </p:txBody>
      </p:sp>
      <p:sp>
        <p:nvSpPr>
          <p:cNvPr id="84066" name="Rectangle 98"/>
          <p:cNvSpPr>
            <a:spLocks/>
          </p:cNvSpPr>
          <p:nvPr/>
        </p:nvSpPr>
        <p:spPr bwMode="auto">
          <a:xfrm>
            <a:off x="4536281" y="4384476"/>
            <a:ext cx="3795117" cy="357188"/>
          </a:xfrm>
          <a:prstGeom prst="rect">
            <a:avLst/>
          </a:prstGeom>
          <a:noFill/>
          <a:ln w="25400" cap="flat">
            <a:solidFill>
              <a:srgbClr val="0000FF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4067" name="Line 99"/>
          <p:cNvSpPr>
            <a:spLocks noChangeShapeType="1"/>
          </p:cNvSpPr>
          <p:nvPr/>
        </p:nvSpPr>
        <p:spPr bwMode="auto">
          <a:xfrm flipH="1">
            <a:off x="4234905" y="4774035"/>
            <a:ext cx="337096" cy="25896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4068" name="Rectangle 100"/>
          <p:cNvSpPr>
            <a:spLocks/>
          </p:cNvSpPr>
          <p:nvPr/>
        </p:nvSpPr>
        <p:spPr bwMode="auto">
          <a:xfrm>
            <a:off x="3119494" y="5045563"/>
            <a:ext cx="1365758" cy="30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In-flows of 2</a:t>
            </a:r>
          </a:p>
        </p:txBody>
      </p:sp>
      <p:sp>
        <p:nvSpPr>
          <p:cNvPr id="84069" name="Rectangle 101"/>
          <p:cNvSpPr>
            <a:spLocks/>
          </p:cNvSpPr>
          <p:nvPr/>
        </p:nvSpPr>
        <p:spPr bwMode="auto">
          <a:xfrm>
            <a:off x="803672" y="812602"/>
            <a:ext cx="738485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2531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Stochastic (Flow) Matrix</a:t>
            </a:r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: A matrix where each column sums to 1.</a:t>
            </a:r>
          </a:p>
          <a:p>
            <a:endParaRPr lang="en-US" altLang="en-US" sz="2531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r>
              <a:rPr lang="en-US" altLang="en-US" sz="2531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Stochastic Flow</a:t>
            </a:r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: An entry in a stochastic matrix, interpreted as the “flow” or “transition probability”.</a:t>
            </a:r>
          </a:p>
        </p:txBody>
      </p:sp>
    </p:spTree>
    <p:extLst>
      <p:ext uri="{BB962C8B-B14F-4D97-AF65-F5344CB8AC3E}">
        <p14:creationId xmlns:p14="http://schemas.microsoft.com/office/powerpoint/2010/main" val="236094242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E9E53-18AF-4237-A6F7-6A3148B94A19}" type="slidenum">
              <a:rPr lang="en-US" altLang="en-US">
                <a:solidFill>
                  <a:srgbClr val="000000"/>
                </a:solidFill>
              </a:rPr>
              <a:pPr/>
              <a:t>39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993" name="Oval 1"/>
          <p:cNvSpPr>
            <a:spLocks/>
          </p:cNvSpPr>
          <p:nvPr/>
        </p:nvSpPr>
        <p:spPr bwMode="auto">
          <a:xfrm>
            <a:off x="1071562" y="4902398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3</a:t>
            </a:r>
          </a:p>
        </p:txBody>
      </p:sp>
      <p:sp>
        <p:nvSpPr>
          <p:cNvPr id="84994" name="Oval 2"/>
          <p:cNvSpPr>
            <a:spLocks/>
          </p:cNvSpPr>
          <p:nvPr/>
        </p:nvSpPr>
        <p:spPr bwMode="auto">
          <a:xfrm>
            <a:off x="1214437" y="3134320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1</a:t>
            </a:r>
          </a:p>
        </p:txBody>
      </p:sp>
      <p:sp>
        <p:nvSpPr>
          <p:cNvPr id="84995" name="Oval 3"/>
          <p:cNvSpPr>
            <a:spLocks/>
          </p:cNvSpPr>
          <p:nvPr/>
        </p:nvSpPr>
        <p:spPr bwMode="auto">
          <a:xfrm>
            <a:off x="2768203" y="3545086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2</a:t>
            </a:r>
          </a:p>
        </p:txBody>
      </p:sp>
      <p:sp>
        <p:nvSpPr>
          <p:cNvPr id="84996" name="Oval 4"/>
          <p:cNvSpPr>
            <a:spLocks/>
          </p:cNvSpPr>
          <p:nvPr/>
        </p:nvSpPr>
        <p:spPr bwMode="auto">
          <a:xfrm>
            <a:off x="2571750" y="5616773"/>
            <a:ext cx="401836" cy="401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4</a:t>
            </a: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 rot="10800000" flipH="1">
            <a:off x="1452191" y="3868787"/>
            <a:ext cx="1333872" cy="1107281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1607344" y="3404443"/>
            <a:ext cx="1143000" cy="250031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 rot="10800000" flipH="1">
            <a:off x="2809504" y="3964781"/>
            <a:ext cx="130596" cy="1630785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 rot="10800000">
            <a:off x="1500188" y="3523878"/>
            <a:ext cx="1130722" cy="2107406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aphicFrame>
        <p:nvGraphicFramePr>
          <p:cNvPr id="85001" name="Group 9"/>
          <p:cNvGraphicFramePr>
            <a:graphicFrameLocks noGrp="1"/>
          </p:cNvGraphicFramePr>
          <p:nvPr/>
        </p:nvGraphicFramePr>
        <p:xfrm>
          <a:off x="4697016" y="3464719"/>
          <a:ext cx="3472532" cy="2204520"/>
        </p:xfrm>
        <a:graphic>
          <a:graphicData uri="http://schemas.openxmlformats.org/drawingml/2006/table">
            <a:tbl>
              <a:tblPr/>
              <a:tblGrid>
                <a:gridCol w="694283"/>
                <a:gridCol w="694283"/>
                <a:gridCol w="695400"/>
                <a:gridCol w="694283"/>
                <a:gridCol w="694283"/>
              </a:tblGrid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4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0.25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0.25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0.25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4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0.25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087" name="Rectangle 95"/>
          <p:cNvSpPr>
            <a:spLocks/>
          </p:cNvSpPr>
          <p:nvPr/>
        </p:nvSpPr>
        <p:spPr bwMode="auto">
          <a:xfrm>
            <a:off x="6143625" y="3277195"/>
            <a:ext cx="589359" cy="263425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5088" name="Line 96"/>
          <p:cNvSpPr>
            <a:spLocks noChangeShapeType="1"/>
          </p:cNvSpPr>
          <p:nvPr/>
        </p:nvSpPr>
        <p:spPr bwMode="auto">
          <a:xfrm>
            <a:off x="6384727" y="5947172"/>
            <a:ext cx="279053" cy="219894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5089" name="Rectangle 97"/>
          <p:cNvSpPr>
            <a:spLocks/>
          </p:cNvSpPr>
          <p:nvPr/>
        </p:nvSpPr>
        <p:spPr bwMode="auto">
          <a:xfrm>
            <a:off x="6456049" y="6166238"/>
            <a:ext cx="1562928" cy="30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Out-flows of 2</a:t>
            </a:r>
          </a:p>
        </p:txBody>
      </p:sp>
      <p:sp>
        <p:nvSpPr>
          <p:cNvPr id="85090" name="Rectangle 98"/>
          <p:cNvSpPr>
            <a:spLocks/>
          </p:cNvSpPr>
          <p:nvPr/>
        </p:nvSpPr>
        <p:spPr bwMode="auto">
          <a:xfrm>
            <a:off x="4536281" y="4384476"/>
            <a:ext cx="3795117" cy="357188"/>
          </a:xfrm>
          <a:prstGeom prst="rect">
            <a:avLst/>
          </a:prstGeom>
          <a:noFill/>
          <a:ln w="25400" cap="flat">
            <a:solidFill>
              <a:srgbClr val="0000FF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5091" name="Line 99"/>
          <p:cNvSpPr>
            <a:spLocks noChangeShapeType="1"/>
          </p:cNvSpPr>
          <p:nvPr/>
        </p:nvSpPr>
        <p:spPr bwMode="auto">
          <a:xfrm flipH="1">
            <a:off x="4234905" y="4774035"/>
            <a:ext cx="337096" cy="25896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5092" name="Rectangle 100"/>
          <p:cNvSpPr>
            <a:spLocks/>
          </p:cNvSpPr>
          <p:nvPr/>
        </p:nvSpPr>
        <p:spPr bwMode="auto">
          <a:xfrm>
            <a:off x="3119494" y="5045563"/>
            <a:ext cx="1365758" cy="30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In-flows of 2</a:t>
            </a:r>
          </a:p>
        </p:txBody>
      </p:sp>
      <p:sp>
        <p:nvSpPr>
          <p:cNvPr id="85093" name="Rectangle 101"/>
          <p:cNvSpPr>
            <a:spLocks/>
          </p:cNvSpPr>
          <p:nvPr/>
        </p:nvSpPr>
        <p:spPr bwMode="auto">
          <a:xfrm>
            <a:off x="803672" y="812602"/>
            <a:ext cx="738485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2531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Stochastic (Flow) Matrix</a:t>
            </a:r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: A matrix where each column sums to 1.</a:t>
            </a:r>
          </a:p>
          <a:p>
            <a:endParaRPr lang="en-US" altLang="en-US" sz="2531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r>
              <a:rPr lang="en-US" altLang="en-US" sz="2531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Stochastic Flow</a:t>
            </a:r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: An entry in a stochastic matrix, interpreted as the “flow” or “transition probability”.</a:t>
            </a:r>
          </a:p>
        </p:txBody>
      </p:sp>
    </p:spTree>
    <p:extLst>
      <p:ext uri="{BB962C8B-B14F-4D97-AF65-F5344CB8AC3E}">
        <p14:creationId xmlns:p14="http://schemas.microsoft.com/office/powerpoint/2010/main" val="197146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Graphs from the Real Word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9433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181600"/>
            <a:ext cx="457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Webpage Hyperlink Graph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2286000" y="4648200"/>
            <a:ext cx="3048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66937"/>
            <a:ext cx="3592138" cy="453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4800" y="607632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Network of Word Associations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43400" y="6124728"/>
            <a:ext cx="558800" cy="2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5549038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Directed Communities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043" y="638277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Overlapping Communities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9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607F7-B185-4CBC-A70C-8D7A301DD56B}" type="slidenum">
              <a:rPr lang="en-US" altLang="en-US">
                <a:solidFill>
                  <a:srgbClr val="000000"/>
                </a:solidFill>
              </a:rPr>
              <a:pPr/>
              <a:t>40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17" name="Rectangle 1"/>
          <p:cNvSpPr>
            <a:spLocks/>
          </p:cNvSpPr>
          <p:nvPr/>
        </p:nvSpPr>
        <p:spPr bwMode="auto">
          <a:xfrm>
            <a:off x="803672" y="1201043"/>
            <a:ext cx="7384852" cy="122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Repeatedly apply certain operations to the flow matrix until the matrix converges and can be interpreted as a clustering. </a:t>
            </a:r>
          </a:p>
        </p:txBody>
      </p:sp>
      <p:graphicFrame>
        <p:nvGraphicFramePr>
          <p:cNvPr id="86018" name="Group 2"/>
          <p:cNvGraphicFramePr>
            <a:graphicFrameLocks noGrp="1"/>
          </p:cNvGraphicFramePr>
          <p:nvPr/>
        </p:nvGraphicFramePr>
        <p:xfrm>
          <a:off x="4697016" y="3464719"/>
          <a:ext cx="3472532" cy="2204520"/>
        </p:xfrm>
        <a:graphic>
          <a:graphicData uri="http://schemas.openxmlformats.org/drawingml/2006/table">
            <a:tbl>
              <a:tblPr/>
              <a:tblGrid>
                <a:gridCol w="694283"/>
                <a:gridCol w="694283"/>
                <a:gridCol w="695400"/>
                <a:gridCol w="694283"/>
                <a:gridCol w="694283"/>
              </a:tblGrid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4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1.0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1.0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1.0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1.0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904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4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104" name="Oval 88"/>
          <p:cNvSpPr>
            <a:spLocks/>
          </p:cNvSpPr>
          <p:nvPr/>
        </p:nvSpPr>
        <p:spPr bwMode="auto">
          <a:xfrm>
            <a:off x="1071562" y="4902398"/>
            <a:ext cx="401836" cy="401836"/>
          </a:xfrm>
          <a:prstGeom prst="ellipse">
            <a:avLst/>
          </a:prstGeom>
          <a:solidFill>
            <a:srgbClr val="FF766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3</a:t>
            </a:r>
          </a:p>
        </p:txBody>
      </p:sp>
      <p:sp>
        <p:nvSpPr>
          <p:cNvPr id="86105" name="Oval 89"/>
          <p:cNvSpPr>
            <a:spLocks/>
          </p:cNvSpPr>
          <p:nvPr/>
        </p:nvSpPr>
        <p:spPr bwMode="auto">
          <a:xfrm>
            <a:off x="1214437" y="3134320"/>
            <a:ext cx="401836" cy="401836"/>
          </a:xfrm>
          <a:prstGeom prst="ellipse">
            <a:avLst/>
          </a:prstGeom>
          <a:solidFill>
            <a:srgbClr val="47CCF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1</a:t>
            </a:r>
          </a:p>
        </p:txBody>
      </p:sp>
      <p:sp>
        <p:nvSpPr>
          <p:cNvPr id="86106" name="Oval 90"/>
          <p:cNvSpPr>
            <a:spLocks/>
          </p:cNvSpPr>
          <p:nvPr/>
        </p:nvSpPr>
        <p:spPr bwMode="auto">
          <a:xfrm>
            <a:off x="2768203" y="3545086"/>
            <a:ext cx="401836" cy="401836"/>
          </a:xfrm>
          <a:prstGeom prst="ellipse">
            <a:avLst/>
          </a:prstGeom>
          <a:solidFill>
            <a:srgbClr val="47CCF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2</a:t>
            </a:r>
          </a:p>
        </p:txBody>
      </p:sp>
      <p:sp>
        <p:nvSpPr>
          <p:cNvPr id="86107" name="Oval 91"/>
          <p:cNvSpPr>
            <a:spLocks/>
          </p:cNvSpPr>
          <p:nvPr/>
        </p:nvSpPr>
        <p:spPr bwMode="auto">
          <a:xfrm>
            <a:off x="2571750" y="5616773"/>
            <a:ext cx="401836" cy="401836"/>
          </a:xfrm>
          <a:prstGeom prst="ellipse">
            <a:avLst/>
          </a:prstGeom>
          <a:solidFill>
            <a:srgbClr val="47CCF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  <a:sym typeface="Gill Sans" charset="0"/>
              </a:rPr>
              <a:t>4</a:t>
            </a:r>
          </a:p>
        </p:txBody>
      </p:sp>
      <p:sp>
        <p:nvSpPr>
          <p:cNvPr id="86108" name="Line 92"/>
          <p:cNvSpPr>
            <a:spLocks noChangeShapeType="1"/>
          </p:cNvSpPr>
          <p:nvPr/>
        </p:nvSpPr>
        <p:spPr bwMode="auto">
          <a:xfrm rot="10800000" flipH="1">
            <a:off x="1452191" y="3868787"/>
            <a:ext cx="1333872" cy="1107281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6109" name="Line 93"/>
          <p:cNvSpPr>
            <a:spLocks noChangeShapeType="1"/>
          </p:cNvSpPr>
          <p:nvPr/>
        </p:nvSpPr>
        <p:spPr bwMode="auto">
          <a:xfrm>
            <a:off x="1607344" y="3404443"/>
            <a:ext cx="1143000" cy="250031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6110" name="Line 94"/>
          <p:cNvSpPr>
            <a:spLocks noChangeShapeType="1"/>
          </p:cNvSpPr>
          <p:nvPr/>
        </p:nvSpPr>
        <p:spPr bwMode="auto">
          <a:xfrm rot="10800000" flipH="1">
            <a:off x="2809504" y="3964781"/>
            <a:ext cx="130596" cy="1630785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6111" name="Line 95"/>
          <p:cNvSpPr>
            <a:spLocks noChangeShapeType="1"/>
          </p:cNvSpPr>
          <p:nvPr/>
        </p:nvSpPr>
        <p:spPr bwMode="auto">
          <a:xfrm rot="10800000">
            <a:off x="1500188" y="3523878"/>
            <a:ext cx="1130722" cy="2107406"/>
          </a:xfrm>
          <a:prstGeom prst="line">
            <a:avLst/>
          </a:prstGeom>
          <a:noFill/>
          <a:ln w="38100" cap="flat">
            <a:solidFill>
              <a:srgbClr val="96503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46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A8C88-E81B-4C4D-B4BA-6F6CF2A5BF11}" type="slidenum">
              <a:rPr lang="en-US" altLang="en-US">
                <a:solidFill>
                  <a:srgbClr val="000000"/>
                </a:solidFill>
              </a:rPr>
              <a:pPr/>
              <a:t>41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7041" name="Rectangle 1"/>
          <p:cNvSpPr>
            <a:spLocks/>
          </p:cNvSpPr>
          <p:nvPr/>
        </p:nvSpPr>
        <p:spPr bwMode="auto">
          <a:xfrm>
            <a:off x="1410891" y="1736824"/>
            <a:ext cx="6027539" cy="282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3375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Markov Clustering (MCL)</a:t>
            </a:r>
          </a:p>
          <a:p>
            <a:pPr algn="ctr"/>
            <a:r>
              <a:rPr lang="en-US" altLang="en-US" sz="2953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Stijn van Dongen, 2000</a:t>
            </a:r>
          </a:p>
          <a:p>
            <a:pPr algn="ctr"/>
            <a:endParaRPr lang="en-US" altLang="en-US" sz="2953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ctr"/>
            <a:r>
              <a:rPr lang="en-US" altLang="en-US" sz="2953" i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The original Stochastic flow clustering algorithm</a:t>
            </a:r>
          </a:p>
          <a:p>
            <a:pPr algn="ctr"/>
            <a:endParaRPr lang="en-US" altLang="en-US" sz="2953" i="1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772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6621-2A7B-4D7F-B9AF-28195FE289B6}" type="slidenum">
              <a:rPr lang="en-US" altLang="en-US">
                <a:solidFill>
                  <a:srgbClr val="000000"/>
                </a:solidFill>
              </a:rPr>
              <a:pPr/>
              <a:t>42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8065" name="Rectangle 1"/>
          <p:cNvSpPr>
            <a:spLocks/>
          </p:cNvSpPr>
          <p:nvPr/>
        </p:nvSpPr>
        <p:spPr bwMode="auto">
          <a:xfrm>
            <a:off x="794742" y="1384101"/>
            <a:ext cx="2518172" cy="892969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969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Create initial flow matrix M from input</a:t>
            </a:r>
          </a:p>
        </p:txBody>
      </p:sp>
      <p:sp>
        <p:nvSpPr>
          <p:cNvPr id="88066" name="Rectangle 2"/>
          <p:cNvSpPr>
            <a:spLocks/>
          </p:cNvSpPr>
          <p:nvPr/>
        </p:nvSpPr>
        <p:spPr bwMode="auto">
          <a:xfrm>
            <a:off x="750094" y="2821781"/>
            <a:ext cx="2616398" cy="1973461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969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Expand</a:t>
            </a:r>
            <a:r>
              <a:rPr lang="en-US" altLang="en-US" sz="1969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</a:t>
            </a:r>
          </a:p>
          <a:p>
            <a:pPr algn="ctr"/>
            <a:r>
              <a:rPr lang="en-US" altLang="en-US" sz="1969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 := M * M</a:t>
            </a:r>
          </a:p>
          <a:p>
            <a:pPr algn="ctr"/>
            <a:endParaRPr lang="en-US" altLang="en-US" sz="844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ctr"/>
            <a:r>
              <a:rPr lang="en-US" altLang="en-US" sz="1969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Inflate</a:t>
            </a:r>
            <a:r>
              <a:rPr lang="en-US" altLang="en-US" sz="1969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</a:t>
            </a:r>
          </a:p>
          <a:p>
            <a:pPr algn="ctr"/>
            <a:r>
              <a:rPr lang="en-US" altLang="en-US" sz="1969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 := M.^r (r &gt; 1)</a:t>
            </a:r>
          </a:p>
          <a:p>
            <a:pPr algn="ctr"/>
            <a:endParaRPr lang="en-US" altLang="en-US" sz="844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ctr"/>
            <a:r>
              <a:rPr lang="en-US" altLang="en-US" sz="1969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Prune</a:t>
            </a:r>
          </a:p>
        </p:txBody>
      </p:sp>
      <p:sp>
        <p:nvSpPr>
          <p:cNvPr id="88067" name="AutoShape 3"/>
          <p:cNvSpPr>
            <a:spLocks/>
          </p:cNvSpPr>
          <p:nvPr/>
        </p:nvSpPr>
        <p:spPr bwMode="auto">
          <a:xfrm>
            <a:off x="696516" y="5286375"/>
            <a:ext cx="2678906" cy="767953"/>
          </a:xfrm>
          <a:prstGeom prst="diamond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687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Converged?</a:t>
            </a:r>
          </a:p>
        </p:txBody>
      </p:sp>
      <p:sp>
        <p:nvSpPr>
          <p:cNvPr id="88068" name="Rectangle 4"/>
          <p:cNvSpPr>
            <a:spLocks/>
          </p:cNvSpPr>
          <p:nvPr/>
        </p:nvSpPr>
        <p:spPr bwMode="auto">
          <a:xfrm>
            <a:off x="2268141" y="450949"/>
            <a:ext cx="6027539" cy="58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3375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The MCL algorithm</a:t>
            </a:r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 rot="10800000" flipH="1">
            <a:off x="2000250" y="2286000"/>
            <a:ext cx="0" cy="51122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 rot="10800000" flipH="1">
            <a:off x="2000250" y="4768453"/>
            <a:ext cx="0" cy="51122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8071" name="Freeform 7"/>
          <p:cNvSpPr>
            <a:spLocks/>
          </p:cNvSpPr>
          <p:nvPr/>
        </p:nvSpPr>
        <p:spPr bwMode="auto">
          <a:xfrm>
            <a:off x="2848570" y="2643188"/>
            <a:ext cx="2125266" cy="562570"/>
          </a:xfrm>
          <a:custGeom>
            <a:avLst/>
            <a:gdLst>
              <a:gd name="T0" fmla="*/ 0 w 21600"/>
              <a:gd name="T1" fmla="*/ 16200 h 21600"/>
              <a:gd name="T2" fmla="*/ 20334 w 21600"/>
              <a:gd name="T3" fmla="*/ 16200 h 21600"/>
              <a:gd name="T4" fmla="*/ 20334 w 21600"/>
              <a:gd name="T5" fmla="*/ 5400 h 21600"/>
              <a:gd name="T6" fmla="*/ 19912 w 21600"/>
              <a:gd name="T7" fmla="*/ 5400 h 21600"/>
              <a:gd name="T8" fmla="*/ 20756 w 21600"/>
              <a:gd name="T9" fmla="*/ 0 h 21600"/>
              <a:gd name="T10" fmla="*/ 21600 w 21600"/>
              <a:gd name="T11" fmla="*/ 5400 h 21600"/>
              <a:gd name="T12" fmla="*/ 21178 w 21600"/>
              <a:gd name="T13" fmla="*/ 5400 h 21600"/>
              <a:gd name="T14" fmla="*/ 21178 w 21600"/>
              <a:gd name="T15" fmla="*/ 21600 h 21600"/>
              <a:gd name="T16" fmla="*/ 0 w 21600"/>
              <a:gd name="T17" fmla="*/ 21600 h 21600"/>
              <a:gd name="T18" fmla="*/ 0 w 21600"/>
              <a:gd name="T19" fmla="*/ 16200 h 21600"/>
              <a:gd name="T20" fmla="*/ 0 w 21600"/>
              <a:gd name="T21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20334" y="16200"/>
                </a:lnTo>
                <a:lnTo>
                  <a:pt x="20334" y="5400"/>
                </a:lnTo>
                <a:lnTo>
                  <a:pt x="19912" y="5400"/>
                </a:lnTo>
                <a:lnTo>
                  <a:pt x="20756" y="0"/>
                </a:lnTo>
                <a:lnTo>
                  <a:pt x="21600" y="5400"/>
                </a:lnTo>
                <a:lnTo>
                  <a:pt x="21178" y="5400"/>
                </a:lnTo>
                <a:lnTo>
                  <a:pt x="21178" y="21600"/>
                </a:lnTo>
                <a:lnTo>
                  <a:pt x="0" y="21600"/>
                </a:lnTo>
                <a:lnTo>
                  <a:pt x="0" y="16200"/>
                </a:lnTo>
                <a:close/>
                <a:moveTo>
                  <a:pt x="0" y="16200"/>
                </a:moveTo>
              </a:path>
            </a:pathLst>
          </a:custGeom>
          <a:noFill/>
          <a:ln w="25400" cap="rnd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8072" name="Rectangle 8"/>
          <p:cNvSpPr>
            <a:spLocks/>
          </p:cNvSpPr>
          <p:nvPr/>
        </p:nvSpPr>
        <p:spPr bwMode="auto">
          <a:xfrm>
            <a:off x="3866555" y="2062758"/>
            <a:ext cx="5554266" cy="37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969" i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Expand flow out to new, well-connected nodes.</a:t>
            </a:r>
          </a:p>
        </p:txBody>
      </p:sp>
      <p:sp>
        <p:nvSpPr>
          <p:cNvPr id="88073" name="AutoShape 9"/>
          <p:cNvSpPr>
            <a:spLocks/>
          </p:cNvSpPr>
          <p:nvPr/>
        </p:nvSpPr>
        <p:spPr bwMode="auto">
          <a:xfrm>
            <a:off x="2866429" y="3571875"/>
            <a:ext cx="1526977" cy="428625"/>
          </a:xfrm>
          <a:prstGeom prst="rightArrow">
            <a:avLst>
              <a:gd name="adj1" fmla="val 40611"/>
              <a:gd name="adj2" fmla="val 38891"/>
            </a:avLst>
          </a:prstGeom>
          <a:noFill/>
          <a:ln w="25400" cap="rnd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8074" name="Rectangle 10"/>
          <p:cNvSpPr>
            <a:spLocks/>
          </p:cNvSpPr>
          <p:nvPr/>
        </p:nvSpPr>
        <p:spPr bwMode="auto">
          <a:xfrm>
            <a:off x="4429125" y="3402211"/>
            <a:ext cx="4598789" cy="67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969" i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Raise each entry to the power </a:t>
            </a:r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r. </a:t>
            </a:r>
            <a:r>
              <a:rPr lang="en-US" altLang="en-US" sz="1969" i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Increase inequality in each column. </a:t>
            </a:r>
          </a:p>
        </p:txBody>
      </p:sp>
      <p:sp>
        <p:nvSpPr>
          <p:cNvPr id="88075" name="AutoShape 11"/>
          <p:cNvSpPr>
            <a:spLocks/>
          </p:cNvSpPr>
          <p:nvPr/>
        </p:nvSpPr>
        <p:spPr bwMode="auto">
          <a:xfrm>
            <a:off x="2866429" y="4375547"/>
            <a:ext cx="1526977" cy="428625"/>
          </a:xfrm>
          <a:prstGeom prst="rightArrow">
            <a:avLst>
              <a:gd name="adj1" fmla="val 40611"/>
              <a:gd name="adj2" fmla="val 38891"/>
            </a:avLst>
          </a:prstGeom>
          <a:noFill/>
          <a:ln w="25400" cap="rnd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8076" name="Rectangle 12"/>
          <p:cNvSpPr>
            <a:spLocks/>
          </p:cNvSpPr>
          <p:nvPr/>
        </p:nvSpPr>
        <p:spPr bwMode="auto">
          <a:xfrm>
            <a:off x="4429125" y="4330898"/>
            <a:ext cx="4598789" cy="37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969" i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Remove entries in matrix close to zero.</a:t>
            </a:r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3348633" y="5661422"/>
            <a:ext cx="40183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>
            <a:off x="3711402" y="2547194"/>
            <a:ext cx="8930" cy="3123158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 rot="10800000" flipH="1">
            <a:off x="2023691" y="2532683"/>
            <a:ext cx="1691059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8080" name="Rectangle 16"/>
          <p:cNvSpPr>
            <a:spLocks/>
          </p:cNvSpPr>
          <p:nvPr/>
        </p:nvSpPr>
        <p:spPr bwMode="auto">
          <a:xfrm>
            <a:off x="3295055" y="5214937"/>
            <a:ext cx="401836" cy="37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No</a:t>
            </a:r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 flipH="1">
            <a:off x="2038201" y="6063258"/>
            <a:ext cx="5581" cy="32705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 flipH="1">
            <a:off x="2027039" y="6417098"/>
            <a:ext cx="1770311" cy="2232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8083" name="Rectangle 19"/>
          <p:cNvSpPr>
            <a:spLocks/>
          </p:cNvSpPr>
          <p:nvPr/>
        </p:nvSpPr>
        <p:spPr bwMode="auto">
          <a:xfrm>
            <a:off x="2027039" y="6045399"/>
            <a:ext cx="2000250" cy="67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Yes</a:t>
            </a:r>
          </a:p>
          <a:p>
            <a:pPr algn="ctr"/>
            <a:endParaRPr lang="en-US" altLang="en-US" sz="1969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88084" name="Rectangle 20"/>
          <p:cNvSpPr>
            <a:spLocks/>
          </p:cNvSpPr>
          <p:nvPr/>
        </p:nvSpPr>
        <p:spPr bwMode="auto">
          <a:xfrm>
            <a:off x="3893344" y="6197203"/>
            <a:ext cx="2000250" cy="37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Output Clusters</a:t>
            </a:r>
          </a:p>
        </p:txBody>
      </p:sp>
    </p:spTree>
    <p:extLst>
      <p:ext uri="{BB962C8B-B14F-4D97-AF65-F5344CB8AC3E}">
        <p14:creationId xmlns:p14="http://schemas.microsoft.com/office/powerpoint/2010/main" val="1448976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69AC3-4E60-414A-B48E-9626E3E1BD6D}" type="slidenum">
              <a:rPr lang="en-US" altLang="en-US">
                <a:solidFill>
                  <a:srgbClr val="000000"/>
                </a:solidFill>
              </a:rPr>
              <a:pPr/>
              <a:t>43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890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44" y="583779"/>
            <a:ext cx="5262935" cy="533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0" name="Rectangle 2"/>
          <p:cNvSpPr>
            <a:spLocks/>
          </p:cNvSpPr>
          <p:nvPr/>
        </p:nvSpPr>
        <p:spPr bwMode="auto">
          <a:xfrm>
            <a:off x="3884552" y="6148918"/>
            <a:ext cx="1223092" cy="1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266">
                <a:solidFill>
                  <a:srgbClr val="000000"/>
                </a:solidFill>
                <a:latin typeface="Helvetica Light Oblique" charset="0"/>
                <a:ea typeface="Helvetica Light Oblique" charset="0"/>
                <a:cs typeface="Helvetica Light Oblique" charset="0"/>
                <a:sym typeface="Helvetica Light Oblique" charset="0"/>
              </a:rPr>
              <a:t>[van Dongen ’00]</a:t>
            </a:r>
          </a:p>
        </p:txBody>
      </p:sp>
    </p:spTree>
    <p:extLst>
      <p:ext uri="{BB962C8B-B14F-4D97-AF65-F5344CB8AC3E}">
        <p14:creationId xmlns:p14="http://schemas.microsoft.com/office/powerpoint/2010/main" val="1519007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180C7-59FE-49C6-AE03-BDA98DAC601A}" type="slidenum">
              <a:rPr lang="en-US" altLang="en-US">
                <a:solidFill>
                  <a:srgbClr val="000000"/>
                </a:solidFill>
              </a:rPr>
              <a:pPr/>
              <a:t>44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1137" name="Rectangle 1"/>
          <p:cNvSpPr>
            <a:spLocks/>
          </p:cNvSpPr>
          <p:nvPr/>
        </p:nvSpPr>
        <p:spPr bwMode="auto">
          <a:xfrm>
            <a:off x="875109" y="924223"/>
            <a:ext cx="7384852" cy="290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3375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MCL Flaws</a:t>
            </a:r>
          </a:p>
          <a:p>
            <a:endParaRPr lang="en-US" altLang="en-US" sz="2531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endParaRPr lang="en-US" altLang="en-US" sz="2531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Outputs many small clusters.</a:t>
            </a:r>
          </a:p>
          <a:p>
            <a:endParaRPr lang="en-US" altLang="en-US" sz="1266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endParaRPr lang="en-US" altLang="en-US" sz="2531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endParaRPr lang="en-US" altLang="en-US" sz="1266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Does not scale well. </a:t>
            </a:r>
          </a:p>
        </p:txBody>
      </p:sp>
      <p:sp>
        <p:nvSpPr>
          <p:cNvPr id="91138" name="Rectangle 2"/>
          <p:cNvSpPr>
            <a:spLocks/>
          </p:cNvSpPr>
          <p:nvPr/>
        </p:nvSpPr>
        <p:spPr bwMode="auto">
          <a:xfrm>
            <a:off x="3370546" y="6148918"/>
            <a:ext cx="2252220" cy="1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266">
                <a:solidFill>
                  <a:srgbClr val="000000"/>
                </a:solidFill>
                <a:latin typeface="Helvetica Light Oblique" charset="0"/>
                <a:ea typeface="Helvetica Light Oblique" charset="0"/>
                <a:cs typeface="Helvetica Light Oblique" charset="0"/>
                <a:sym typeface="Helvetica Light Oblique" charset="0"/>
              </a:rPr>
              <a:t>[Chakrabarti and Faloutsos ‘06]</a:t>
            </a:r>
          </a:p>
        </p:txBody>
      </p:sp>
    </p:spTree>
    <p:extLst>
      <p:ext uri="{BB962C8B-B14F-4D97-AF65-F5344CB8AC3E}">
        <p14:creationId xmlns:p14="http://schemas.microsoft.com/office/powerpoint/2010/main" val="1796580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E0D4A-7FC4-4496-B3B6-A4EB4F75833E}" type="slidenum">
              <a:rPr lang="en-US" altLang="en-US">
                <a:solidFill>
                  <a:srgbClr val="000000"/>
                </a:solidFill>
              </a:rPr>
              <a:pPr/>
              <a:t>45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3185" name="Rectangle 1"/>
          <p:cNvSpPr>
            <a:spLocks/>
          </p:cNvSpPr>
          <p:nvPr/>
        </p:nvSpPr>
        <p:spPr bwMode="auto">
          <a:xfrm>
            <a:off x="875109" y="924223"/>
            <a:ext cx="7384852" cy="3866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3375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MCL Flaws</a:t>
            </a:r>
          </a:p>
          <a:p>
            <a:endParaRPr lang="en-US" altLang="en-US" sz="2531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endParaRPr lang="en-US" altLang="en-US" sz="2531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Outputs many small clusters.</a:t>
            </a:r>
          </a:p>
          <a:p>
            <a:endParaRPr lang="en-US" altLang="en-US" sz="1266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   </a:t>
            </a:r>
            <a:r>
              <a:rPr lang="en-US" altLang="en-US" sz="253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Fix:</a:t>
            </a:r>
            <a:r>
              <a:rPr lang="en-US" altLang="en-US" sz="2531" i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</a:t>
            </a:r>
            <a:r>
              <a:rPr lang="en-US" altLang="en-US" sz="253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Regularized MCL</a:t>
            </a:r>
            <a:endParaRPr lang="en-US" altLang="en-US" sz="2531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endParaRPr lang="en-US" altLang="en-US" sz="1266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Does not scale well. </a:t>
            </a:r>
          </a:p>
          <a:p>
            <a:endParaRPr lang="en-US" altLang="en-US" sz="1266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   </a:t>
            </a:r>
            <a:r>
              <a:rPr lang="en-US" altLang="en-US" sz="253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Fix: Multi-Level Regularized MCL</a:t>
            </a:r>
            <a:endParaRPr lang="en-US" altLang="en-US" sz="2531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endParaRPr lang="en-US" altLang="en-US" sz="2531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4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4300-FC71-4BE6-9A64-0B3DB444AA65}" type="slidenum">
              <a:rPr lang="en-US" altLang="en-US">
                <a:solidFill>
                  <a:srgbClr val="000000"/>
                </a:solidFill>
              </a:rPr>
              <a:pPr/>
              <a:t>46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942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42" y="3036094"/>
            <a:ext cx="6893719" cy="77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0" name="Rectangle 2"/>
          <p:cNvSpPr>
            <a:spLocks/>
          </p:cNvSpPr>
          <p:nvPr/>
        </p:nvSpPr>
        <p:spPr bwMode="auto">
          <a:xfrm>
            <a:off x="1839516" y="870645"/>
            <a:ext cx="6027539" cy="58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3375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The </a:t>
            </a:r>
            <a:r>
              <a:rPr lang="en-US" altLang="en-US" sz="3375" i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Regularize</a:t>
            </a:r>
            <a:r>
              <a:rPr lang="en-US" altLang="en-US" sz="3375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operator</a:t>
            </a:r>
          </a:p>
        </p:txBody>
      </p:sp>
      <p:sp>
        <p:nvSpPr>
          <p:cNvPr id="94211" name="Rectangle 3"/>
          <p:cNvSpPr>
            <a:spLocks/>
          </p:cNvSpPr>
          <p:nvPr/>
        </p:nvSpPr>
        <p:spPr bwMode="auto">
          <a:xfrm>
            <a:off x="1464469" y="1937742"/>
            <a:ext cx="6322219" cy="7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225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Key idea: Set the out-flows of a node such that it is </a:t>
            </a:r>
            <a:r>
              <a:rPr lang="en-US" altLang="en-US" sz="2250" b="1" i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minimally different</a:t>
            </a:r>
            <a:r>
              <a:rPr lang="en-US" altLang="en-US" sz="225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from its neighbors.</a:t>
            </a:r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>
            <a:off x="6482953" y="3562945"/>
            <a:ext cx="55811" cy="54471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4213" name="Rectangle 5"/>
          <p:cNvSpPr>
            <a:spLocks/>
          </p:cNvSpPr>
          <p:nvPr/>
        </p:nvSpPr>
        <p:spPr bwMode="auto">
          <a:xfrm>
            <a:off x="5777508" y="4232672"/>
            <a:ext cx="2571750" cy="67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KL-Divergence of </a:t>
            </a:r>
            <a:r>
              <a:rPr lang="en-US" altLang="en-US" sz="1969" b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q</a:t>
            </a:r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w.r.t. neighbor </a:t>
            </a:r>
            <a:r>
              <a:rPr lang="en-US" altLang="en-US" sz="1969" i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</a:t>
            </a:r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 flipH="1">
            <a:off x="4708178" y="3550668"/>
            <a:ext cx="44648" cy="555873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4215" name="Rectangle 7"/>
          <p:cNvSpPr>
            <a:spLocks/>
          </p:cNvSpPr>
          <p:nvPr/>
        </p:nvSpPr>
        <p:spPr bwMode="auto">
          <a:xfrm>
            <a:off x="3946922" y="4232672"/>
            <a:ext cx="1687711" cy="67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Weight of neighbor </a:t>
            </a:r>
            <a:r>
              <a:rPr lang="en-US" altLang="en-US" sz="1969" i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</a:t>
            </a:r>
          </a:p>
        </p:txBody>
      </p:sp>
      <p:sp>
        <p:nvSpPr>
          <p:cNvPr id="94216" name="Rectangle 8"/>
          <p:cNvSpPr>
            <a:spLocks/>
          </p:cNvSpPr>
          <p:nvPr/>
        </p:nvSpPr>
        <p:spPr bwMode="auto">
          <a:xfrm>
            <a:off x="1794867" y="5259586"/>
            <a:ext cx="5554266" cy="7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225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Weight matrix W constructed from adjacency structure of the input graph.</a:t>
            </a:r>
          </a:p>
        </p:txBody>
      </p:sp>
    </p:spTree>
    <p:extLst>
      <p:ext uri="{BB962C8B-B14F-4D97-AF65-F5344CB8AC3E}">
        <p14:creationId xmlns:p14="http://schemas.microsoft.com/office/powerpoint/2010/main" val="96847831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C10B-1A17-48ED-961E-DE202B9DD756}" type="slidenum">
              <a:rPr lang="en-US" altLang="en-US">
                <a:solidFill>
                  <a:srgbClr val="000000"/>
                </a:solidFill>
              </a:rPr>
              <a:pPr/>
              <a:t>47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5233" name="Rectangle 1"/>
          <p:cNvSpPr>
            <a:spLocks/>
          </p:cNvSpPr>
          <p:nvPr/>
        </p:nvSpPr>
        <p:spPr bwMode="auto">
          <a:xfrm>
            <a:off x="1848445" y="790278"/>
            <a:ext cx="6027539" cy="58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3375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The </a:t>
            </a:r>
            <a:r>
              <a:rPr lang="en-US" altLang="en-US" sz="3375" i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Regularize</a:t>
            </a:r>
            <a:r>
              <a:rPr lang="en-US" altLang="en-US" sz="3375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operator</a:t>
            </a:r>
          </a:p>
        </p:txBody>
      </p:sp>
      <p:sp>
        <p:nvSpPr>
          <p:cNvPr id="95234" name="Rectangle 2"/>
          <p:cNvSpPr>
            <a:spLocks/>
          </p:cNvSpPr>
          <p:nvPr/>
        </p:nvSpPr>
        <p:spPr bwMode="auto">
          <a:xfrm>
            <a:off x="1464469" y="1768078"/>
            <a:ext cx="6322219" cy="108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225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Key idea: Set the out-flows of a node so as to minimize “distance” from neighbors. Distance measured using KL-divergence.</a:t>
            </a:r>
          </a:p>
        </p:txBody>
      </p:sp>
      <p:sp>
        <p:nvSpPr>
          <p:cNvPr id="95235" name="Rectangle 3"/>
          <p:cNvSpPr>
            <a:spLocks/>
          </p:cNvSpPr>
          <p:nvPr/>
        </p:nvSpPr>
        <p:spPr bwMode="auto">
          <a:xfrm>
            <a:off x="1223367" y="3259336"/>
            <a:ext cx="6188273" cy="41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25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Closed-form solution!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3884414"/>
            <a:ext cx="4795242" cy="77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Rectangle 5"/>
          <p:cNvSpPr>
            <a:spLocks/>
          </p:cNvSpPr>
          <p:nvPr/>
        </p:nvSpPr>
        <p:spPr bwMode="auto">
          <a:xfrm>
            <a:off x="1982391" y="5563195"/>
            <a:ext cx="2902148" cy="41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25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 matrix notation,</a:t>
            </a:r>
          </a:p>
        </p:txBody>
      </p:sp>
      <p:pic>
        <p:nvPicPr>
          <p:cNvPr id="952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172" y="5670351"/>
            <a:ext cx="1839516" cy="24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9" name="Line 7"/>
          <p:cNvSpPr>
            <a:spLocks noChangeShapeType="1"/>
          </p:cNvSpPr>
          <p:nvPr/>
        </p:nvSpPr>
        <p:spPr bwMode="auto">
          <a:xfrm flipH="1">
            <a:off x="5027415" y="4327550"/>
            <a:ext cx="37951" cy="333747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5240" name="Rectangle 8"/>
          <p:cNvSpPr>
            <a:spLocks/>
          </p:cNvSpPr>
          <p:nvPr/>
        </p:nvSpPr>
        <p:spPr bwMode="auto">
          <a:xfrm>
            <a:off x="4420195" y="4670227"/>
            <a:ext cx="1687711" cy="67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Weight of neighbor </a:t>
            </a:r>
            <a:r>
              <a:rPr lang="en-US" altLang="en-US" sz="1969" i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87145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A3E0-7E23-4D0D-A539-1AD71B03B621}" type="slidenum">
              <a:rPr lang="en-US" altLang="en-US">
                <a:solidFill>
                  <a:srgbClr val="000000"/>
                </a:solidFill>
              </a:rPr>
              <a:pPr/>
              <a:t>48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6257" name="Rectangle 1"/>
          <p:cNvSpPr>
            <a:spLocks/>
          </p:cNvSpPr>
          <p:nvPr/>
        </p:nvSpPr>
        <p:spPr bwMode="auto">
          <a:xfrm>
            <a:off x="1839516" y="870645"/>
            <a:ext cx="6027539" cy="58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3375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The </a:t>
            </a:r>
            <a:r>
              <a:rPr lang="en-US" altLang="en-US" sz="3375" i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Regularize</a:t>
            </a:r>
            <a:r>
              <a:rPr lang="en-US" altLang="en-US" sz="3375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operator</a:t>
            </a:r>
          </a:p>
        </p:txBody>
      </p:sp>
      <p:sp>
        <p:nvSpPr>
          <p:cNvPr id="96258" name="Rectangle 2"/>
          <p:cNvSpPr>
            <a:spLocks/>
          </p:cNvSpPr>
          <p:nvPr/>
        </p:nvSpPr>
        <p:spPr bwMode="auto">
          <a:xfrm>
            <a:off x="1116211" y="2232422"/>
            <a:ext cx="6188273" cy="7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25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Closed-form solution when W itself is a stochastic matrix!</a:t>
            </a: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20" y="3312914"/>
            <a:ext cx="4795242" cy="77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Rectangle 4"/>
          <p:cNvSpPr>
            <a:spLocks/>
          </p:cNvSpPr>
          <p:nvPr/>
        </p:nvSpPr>
        <p:spPr bwMode="auto">
          <a:xfrm>
            <a:off x="1294805" y="4313039"/>
            <a:ext cx="6188273" cy="41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25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 matrix notation,</a:t>
            </a:r>
          </a:p>
        </p:txBody>
      </p:sp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84" y="5018484"/>
            <a:ext cx="1839516" cy="24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14384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60ECA-89C7-4089-9615-99B0BD8AC114}" type="slidenum">
              <a:rPr lang="en-US" altLang="en-US">
                <a:solidFill>
                  <a:srgbClr val="000000"/>
                </a:solidFill>
              </a:rPr>
              <a:pPr/>
              <a:t>49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7281" name="Rectangle 1"/>
          <p:cNvSpPr>
            <a:spLocks/>
          </p:cNvSpPr>
          <p:nvPr/>
        </p:nvSpPr>
        <p:spPr bwMode="auto">
          <a:xfrm>
            <a:off x="794742" y="1375172"/>
            <a:ext cx="2518172" cy="901898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969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Create initial flow matrix M from input</a:t>
            </a:r>
          </a:p>
        </p:txBody>
      </p:sp>
      <p:sp>
        <p:nvSpPr>
          <p:cNvPr id="97282" name="Rectangle 2"/>
          <p:cNvSpPr>
            <a:spLocks/>
          </p:cNvSpPr>
          <p:nvPr/>
        </p:nvSpPr>
        <p:spPr bwMode="auto">
          <a:xfrm>
            <a:off x="750094" y="2821781"/>
            <a:ext cx="2616398" cy="1973461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969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Regularize</a:t>
            </a:r>
            <a:r>
              <a:rPr lang="en-US" altLang="en-US" sz="1969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</a:t>
            </a:r>
          </a:p>
          <a:p>
            <a:pPr algn="ctr"/>
            <a:r>
              <a:rPr lang="en-US" altLang="en-US" sz="1969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 := </a:t>
            </a:r>
            <a:r>
              <a:rPr lang="en-US" altLang="en-US" sz="1969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W</a:t>
            </a:r>
            <a:r>
              <a:rPr lang="en-US" altLang="en-US" sz="1969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* M</a:t>
            </a:r>
          </a:p>
          <a:p>
            <a:pPr algn="ctr"/>
            <a:endParaRPr lang="en-US" altLang="en-US" sz="844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ctr"/>
            <a:r>
              <a:rPr lang="en-US" altLang="en-US" sz="1969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Inflate</a:t>
            </a:r>
            <a:r>
              <a:rPr lang="en-US" altLang="en-US" sz="1969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</a:t>
            </a:r>
          </a:p>
          <a:p>
            <a:pPr algn="ctr"/>
            <a:r>
              <a:rPr lang="en-US" altLang="en-US" sz="1969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 := M.^r (r &gt; 1)</a:t>
            </a:r>
          </a:p>
          <a:p>
            <a:pPr algn="ctr"/>
            <a:endParaRPr lang="en-US" altLang="en-US" sz="844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ctr"/>
            <a:r>
              <a:rPr lang="en-US" altLang="en-US" sz="1969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Prune</a:t>
            </a:r>
          </a:p>
        </p:txBody>
      </p:sp>
      <p:sp>
        <p:nvSpPr>
          <p:cNvPr id="97283" name="AutoShape 3"/>
          <p:cNvSpPr>
            <a:spLocks/>
          </p:cNvSpPr>
          <p:nvPr/>
        </p:nvSpPr>
        <p:spPr bwMode="auto">
          <a:xfrm>
            <a:off x="696516" y="5286375"/>
            <a:ext cx="2678906" cy="767953"/>
          </a:xfrm>
          <a:prstGeom prst="diamond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687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Converged?</a:t>
            </a:r>
          </a:p>
        </p:txBody>
      </p:sp>
      <p:sp>
        <p:nvSpPr>
          <p:cNvPr id="97284" name="Rectangle 4"/>
          <p:cNvSpPr>
            <a:spLocks/>
          </p:cNvSpPr>
          <p:nvPr/>
        </p:nvSpPr>
        <p:spPr bwMode="auto">
          <a:xfrm>
            <a:off x="2268141" y="450949"/>
            <a:ext cx="6027539" cy="58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3375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The </a:t>
            </a:r>
            <a:r>
              <a:rPr lang="en-US" altLang="en-US" sz="3375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R-</a:t>
            </a:r>
            <a:r>
              <a:rPr lang="en-US" altLang="en-US" sz="3375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MCL algorithm</a:t>
            </a:r>
          </a:p>
        </p:txBody>
      </p:sp>
      <p:sp>
        <p:nvSpPr>
          <p:cNvPr id="97285" name="Line 5"/>
          <p:cNvSpPr>
            <a:spLocks noChangeShapeType="1"/>
          </p:cNvSpPr>
          <p:nvPr/>
        </p:nvSpPr>
        <p:spPr bwMode="auto">
          <a:xfrm rot="10800000" flipH="1">
            <a:off x="2000250" y="2286000"/>
            <a:ext cx="0" cy="51122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auto">
          <a:xfrm rot="10800000" flipH="1">
            <a:off x="2000250" y="4768453"/>
            <a:ext cx="0" cy="51122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7287" name="Freeform 7"/>
          <p:cNvSpPr>
            <a:spLocks/>
          </p:cNvSpPr>
          <p:nvPr/>
        </p:nvSpPr>
        <p:spPr bwMode="auto">
          <a:xfrm>
            <a:off x="2848570" y="2643188"/>
            <a:ext cx="2125266" cy="562570"/>
          </a:xfrm>
          <a:custGeom>
            <a:avLst/>
            <a:gdLst>
              <a:gd name="T0" fmla="*/ 0 w 21600"/>
              <a:gd name="T1" fmla="*/ 16200 h 21600"/>
              <a:gd name="T2" fmla="*/ 20334 w 21600"/>
              <a:gd name="T3" fmla="*/ 16200 h 21600"/>
              <a:gd name="T4" fmla="*/ 20334 w 21600"/>
              <a:gd name="T5" fmla="*/ 5400 h 21600"/>
              <a:gd name="T6" fmla="*/ 19912 w 21600"/>
              <a:gd name="T7" fmla="*/ 5400 h 21600"/>
              <a:gd name="T8" fmla="*/ 20756 w 21600"/>
              <a:gd name="T9" fmla="*/ 0 h 21600"/>
              <a:gd name="T10" fmla="*/ 21600 w 21600"/>
              <a:gd name="T11" fmla="*/ 5400 h 21600"/>
              <a:gd name="T12" fmla="*/ 21178 w 21600"/>
              <a:gd name="T13" fmla="*/ 5400 h 21600"/>
              <a:gd name="T14" fmla="*/ 21178 w 21600"/>
              <a:gd name="T15" fmla="*/ 21600 h 21600"/>
              <a:gd name="T16" fmla="*/ 0 w 21600"/>
              <a:gd name="T17" fmla="*/ 21600 h 21600"/>
              <a:gd name="T18" fmla="*/ 0 w 21600"/>
              <a:gd name="T19" fmla="*/ 16200 h 21600"/>
              <a:gd name="T20" fmla="*/ 0 w 21600"/>
              <a:gd name="T21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20334" y="16200"/>
                </a:lnTo>
                <a:lnTo>
                  <a:pt x="20334" y="5400"/>
                </a:lnTo>
                <a:lnTo>
                  <a:pt x="19912" y="5400"/>
                </a:lnTo>
                <a:lnTo>
                  <a:pt x="20756" y="0"/>
                </a:lnTo>
                <a:lnTo>
                  <a:pt x="21600" y="5400"/>
                </a:lnTo>
                <a:lnTo>
                  <a:pt x="21178" y="5400"/>
                </a:lnTo>
                <a:lnTo>
                  <a:pt x="21178" y="21600"/>
                </a:lnTo>
                <a:lnTo>
                  <a:pt x="0" y="21600"/>
                </a:lnTo>
                <a:lnTo>
                  <a:pt x="0" y="16200"/>
                </a:lnTo>
                <a:close/>
                <a:moveTo>
                  <a:pt x="0" y="16200"/>
                </a:moveTo>
              </a:path>
            </a:pathLst>
          </a:custGeom>
          <a:noFill/>
          <a:ln w="25400" cap="rnd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7288" name="Rectangle 8"/>
          <p:cNvSpPr>
            <a:spLocks/>
          </p:cNvSpPr>
          <p:nvPr/>
        </p:nvSpPr>
        <p:spPr bwMode="auto">
          <a:xfrm>
            <a:off x="3875484" y="2178844"/>
            <a:ext cx="5554266" cy="37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969" i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Take into account out-flows of neighbors.</a:t>
            </a:r>
          </a:p>
        </p:txBody>
      </p:sp>
      <p:sp>
        <p:nvSpPr>
          <p:cNvPr id="97289" name="AutoShape 9"/>
          <p:cNvSpPr>
            <a:spLocks/>
          </p:cNvSpPr>
          <p:nvPr/>
        </p:nvSpPr>
        <p:spPr bwMode="auto">
          <a:xfrm>
            <a:off x="2866429" y="3571875"/>
            <a:ext cx="1526977" cy="428625"/>
          </a:xfrm>
          <a:prstGeom prst="rightArrow">
            <a:avLst>
              <a:gd name="adj1" fmla="val 40611"/>
              <a:gd name="adj2" fmla="val 38891"/>
            </a:avLst>
          </a:prstGeom>
          <a:noFill/>
          <a:ln w="25400" cap="rnd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7290" name="Rectangle 10"/>
          <p:cNvSpPr>
            <a:spLocks/>
          </p:cNvSpPr>
          <p:nvPr/>
        </p:nvSpPr>
        <p:spPr bwMode="auto">
          <a:xfrm>
            <a:off x="4429125" y="3402211"/>
            <a:ext cx="4598789" cy="67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969" i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Raise each entry to the power </a:t>
            </a:r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r. </a:t>
            </a:r>
            <a:r>
              <a:rPr lang="en-US" altLang="en-US" sz="1969" i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Increase inequality in each column. </a:t>
            </a:r>
          </a:p>
        </p:txBody>
      </p:sp>
      <p:sp>
        <p:nvSpPr>
          <p:cNvPr id="97291" name="AutoShape 11"/>
          <p:cNvSpPr>
            <a:spLocks/>
          </p:cNvSpPr>
          <p:nvPr/>
        </p:nvSpPr>
        <p:spPr bwMode="auto">
          <a:xfrm>
            <a:off x="2866429" y="4375547"/>
            <a:ext cx="1526977" cy="428625"/>
          </a:xfrm>
          <a:prstGeom prst="rightArrow">
            <a:avLst>
              <a:gd name="adj1" fmla="val 40611"/>
              <a:gd name="adj2" fmla="val 38891"/>
            </a:avLst>
          </a:prstGeom>
          <a:noFill/>
          <a:ln w="25400" cap="rnd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7292" name="Rectangle 12"/>
          <p:cNvSpPr>
            <a:spLocks/>
          </p:cNvSpPr>
          <p:nvPr/>
        </p:nvSpPr>
        <p:spPr bwMode="auto">
          <a:xfrm>
            <a:off x="4429125" y="4330898"/>
            <a:ext cx="4598789" cy="37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969" i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Remove entries in matrix close to zero.</a:t>
            </a:r>
          </a:p>
        </p:txBody>
      </p:sp>
      <p:sp>
        <p:nvSpPr>
          <p:cNvPr id="97293" name="Line 13"/>
          <p:cNvSpPr>
            <a:spLocks noChangeShapeType="1"/>
          </p:cNvSpPr>
          <p:nvPr/>
        </p:nvSpPr>
        <p:spPr bwMode="auto">
          <a:xfrm>
            <a:off x="3348633" y="5661422"/>
            <a:ext cx="40183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7294" name="Line 14"/>
          <p:cNvSpPr>
            <a:spLocks noChangeShapeType="1"/>
          </p:cNvSpPr>
          <p:nvPr/>
        </p:nvSpPr>
        <p:spPr bwMode="auto">
          <a:xfrm>
            <a:off x="3711402" y="2547194"/>
            <a:ext cx="8930" cy="3123158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7295" name="Line 15"/>
          <p:cNvSpPr>
            <a:spLocks noChangeShapeType="1"/>
          </p:cNvSpPr>
          <p:nvPr/>
        </p:nvSpPr>
        <p:spPr bwMode="auto">
          <a:xfrm rot="10800000" flipH="1">
            <a:off x="2023691" y="2532683"/>
            <a:ext cx="1691059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7296" name="Rectangle 16"/>
          <p:cNvSpPr>
            <a:spLocks/>
          </p:cNvSpPr>
          <p:nvPr/>
        </p:nvSpPr>
        <p:spPr bwMode="auto">
          <a:xfrm>
            <a:off x="3295055" y="5214937"/>
            <a:ext cx="401836" cy="37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No</a:t>
            </a:r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 flipH="1">
            <a:off x="2038201" y="6063258"/>
            <a:ext cx="5581" cy="32705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7298" name="Line 18"/>
          <p:cNvSpPr>
            <a:spLocks noChangeShapeType="1"/>
          </p:cNvSpPr>
          <p:nvPr/>
        </p:nvSpPr>
        <p:spPr bwMode="auto">
          <a:xfrm flipH="1">
            <a:off x="2027039" y="6417098"/>
            <a:ext cx="1770311" cy="2232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7299" name="Rectangle 19"/>
          <p:cNvSpPr>
            <a:spLocks/>
          </p:cNvSpPr>
          <p:nvPr/>
        </p:nvSpPr>
        <p:spPr bwMode="auto">
          <a:xfrm>
            <a:off x="2027039" y="6045399"/>
            <a:ext cx="2000250" cy="67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Yes</a:t>
            </a:r>
          </a:p>
          <a:p>
            <a:pPr algn="ctr"/>
            <a:endParaRPr lang="en-US" altLang="en-US" sz="1969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7300" name="Rectangle 20"/>
          <p:cNvSpPr>
            <a:spLocks/>
          </p:cNvSpPr>
          <p:nvPr/>
        </p:nvSpPr>
        <p:spPr bwMode="auto">
          <a:xfrm>
            <a:off x="3893344" y="6197203"/>
            <a:ext cx="2000250" cy="37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Output Clusters</a:t>
            </a:r>
          </a:p>
        </p:txBody>
      </p:sp>
    </p:spTree>
    <p:extLst>
      <p:ext uri="{BB962C8B-B14F-4D97-AF65-F5344CB8AC3E}">
        <p14:creationId xmlns:p14="http://schemas.microsoft.com/office/powerpoint/2010/main" val="51923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Real Networks Are Not Random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Degree distribution is broad, and often has a tail following power-law distribution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8400"/>
            <a:ext cx="4673917" cy="3505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8439" y="2743200"/>
                <a:ext cx="3495059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log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439" y="2743200"/>
                <a:ext cx="3495059" cy="681982"/>
              </a:xfrm>
              <a:prstGeom prst="rect">
                <a:avLst/>
              </a:prstGeom>
              <a:blipFill rotWithShape="1">
                <a:blip r:embed="rId3"/>
                <a:stretch>
                  <a:fillRect b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96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</a:t>
            </a:r>
            <a:r>
              <a:rPr lang="en-US" sz="1400" dirty="0"/>
              <a:t>: “Plot of power-law degree distribution on log-log scale.” From Math Insight. http://mathinsight.org/image/power_law_degree_distribution_scatter</a:t>
            </a:r>
          </a:p>
        </p:txBody>
      </p:sp>
    </p:spTree>
    <p:extLst>
      <p:ext uri="{BB962C8B-B14F-4D97-AF65-F5344CB8AC3E}">
        <p14:creationId xmlns:p14="http://schemas.microsoft.com/office/powerpoint/2010/main" val="146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62564-AEC2-4A40-AE7B-BE475E1ECB78}" type="slidenum">
              <a:rPr lang="en-US" altLang="en-US">
                <a:solidFill>
                  <a:srgbClr val="000000"/>
                </a:solidFill>
              </a:rPr>
              <a:pPr/>
              <a:t>50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9830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8383"/>
            <a:ext cx="5223867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61" y="1160860"/>
            <a:ext cx="5554266" cy="484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3"/>
          <p:cNvSpPr>
            <a:spLocks/>
          </p:cNvSpPr>
          <p:nvPr/>
        </p:nvSpPr>
        <p:spPr bwMode="auto">
          <a:xfrm>
            <a:off x="1714500" y="513457"/>
            <a:ext cx="1080492" cy="58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3375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MCL</a:t>
            </a:r>
          </a:p>
        </p:txBody>
      </p:sp>
      <p:sp>
        <p:nvSpPr>
          <p:cNvPr id="98308" name="Rectangle 4"/>
          <p:cNvSpPr>
            <a:spLocks/>
          </p:cNvSpPr>
          <p:nvPr/>
        </p:nvSpPr>
        <p:spPr bwMode="auto">
          <a:xfrm>
            <a:off x="5991820" y="517922"/>
            <a:ext cx="1821656" cy="58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3375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R-MCL</a:t>
            </a:r>
          </a:p>
        </p:txBody>
      </p:sp>
      <p:sp>
        <p:nvSpPr>
          <p:cNvPr id="98309" name="Oval 5"/>
          <p:cNvSpPr>
            <a:spLocks/>
          </p:cNvSpPr>
          <p:nvPr/>
        </p:nvSpPr>
        <p:spPr bwMode="auto">
          <a:xfrm>
            <a:off x="1357313" y="3089672"/>
            <a:ext cx="1794867" cy="1723430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8310" name="Oval 6"/>
          <p:cNvSpPr>
            <a:spLocks/>
          </p:cNvSpPr>
          <p:nvPr/>
        </p:nvSpPr>
        <p:spPr bwMode="auto">
          <a:xfrm>
            <a:off x="5795367" y="3089672"/>
            <a:ext cx="1794867" cy="1723430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8311" name="Rectangle 7"/>
          <p:cNvSpPr>
            <a:spLocks/>
          </p:cNvSpPr>
          <p:nvPr/>
        </p:nvSpPr>
        <p:spPr bwMode="auto">
          <a:xfrm>
            <a:off x="3114310" y="6148918"/>
            <a:ext cx="2763577" cy="1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266">
                <a:solidFill>
                  <a:srgbClr val="000000"/>
                </a:solidFill>
                <a:latin typeface="Helvetica Light Oblique" charset="0"/>
                <a:ea typeface="Helvetica Light Oblique" charset="0"/>
                <a:cs typeface="Helvetica Light Oblique" charset="0"/>
                <a:sym typeface="Helvetica Light Oblique" charset="0"/>
              </a:rPr>
              <a:t>[Automtically visualized using </a:t>
            </a:r>
            <a:r>
              <a:rPr lang="en-US" altLang="en-US" sz="1266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Prefuse</a:t>
            </a:r>
            <a:r>
              <a:rPr lang="en-US" altLang="en-US" sz="1266">
                <a:solidFill>
                  <a:srgbClr val="000000"/>
                </a:solidFill>
                <a:latin typeface="Helvetica Light Oblique" charset="0"/>
                <a:ea typeface="Helvetica Light Oblique" charset="0"/>
                <a:cs typeface="Helvetica Light Oblique" charset="0"/>
                <a:sym typeface="Helvetica Light Oblique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43893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2AB0F-4F22-4C71-8594-B5DA13FEA8C4}" type="slidenum">
              <a:rPr lang="en-US" altLang="en-US">
                <a:solidFill>
                  <a:srgbClr val="000000"/>
                </a:solidFill>
              </a:rPr>
              <a:pPr/>
              <a:t>51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9329" name="Rectangle 1"/>
          <p:cNvSpPr>
            <a:spLocks/>
          </p:cNvSpPr>
          <p:nvPr/>
        </p:nvSpPr>
        <p:spPr bwMode="auto">
          <a:xfrm>
            <a:off x="1553766" y="2013645"/>
            <a:ext cx="6027539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3375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Multi-Level Regularized MCL</a:t>
            </a:r>
          </a:p>
          <a:p>
            <a:pPr algn="ctr"/>
            <a:endParaRPr lang="en-US" altLang="en-US" sz="3375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ctr"/>
            <a:r>
              <a:rPr lang="en-US" altLang="en-US" sz="3375" i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Making R-MCL fast</a:t>
            </a:r>
          </a:p>
          <a:p>
            <a:pPr algn="ctr"/>
            <a:endParaRPr lang="en-US" altLang="en-US" sz="3375" i="1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82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AFE64-D584-414D-96AE-FD2A7E5E441A}" type="slidenum">
              <a:rPr lang="en-US" altLang="en-US">
                <a:solidFill>
                  <a:srgbClr val="000000"/>
                </a:solidFill>
              </a:rPr>
              <a:pPr/>
              <a:t>52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3" name="Rectangle 1"/>
          <p:cNvSpPr>
            <a:spLocks/>
          </p:cNvSpPr>
          <p:nvPr/>
        </p:nvSpPr>
        <p:spPr bwMode="auto">
          <a:xfrm>
            <a:off x="1017985" y="2169914"/>
            <a:ext cx="7108031" cy="176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25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General idea of multi-level methods: </a:t>
            </a:r>
          </a:p>
          <a:p>
            <a:pPr algn="ctr"/>
            <a:endParaRPr lang="en-US" altLang="en-US" sz="225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ctr"/>
            <a:r>
              <a:rPr lang="en-US" altLang="en-US" sz="2250" i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Create smaller “replicas” of the original problem. </a:t>
            </a:r>
          </a:p>
          <a:p>
            <a:pPr algn="ctr"/>
            <a:r>
              <a:rPr lang="en-US" altLang="en-US" sz="2250" i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Solving the smaller problem should help us solve the original problem. </a:t>
            </a:r>
          </a:p>
        </p:txBody>
      </p:sp>
      <p:sp>
        <p:nvSpPr>
          <p:cNvPr id="100354" name="Rectangle 2"/>
          <p:cNvSpPr>
            <a:spLocks/>
          </p:cNvSpPr>
          <p:nvPr/>
        </p:nvSpPr>
        <p:spPr bwMode="auto">
          <a:xfrm>
            <a:off x="3728323" y="6148918"/>
            <a:ext cx="1535549" cy="1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266">
                <a:solidFill>
                  <a:srgbClr val="000000"/>
                </a:solidFill>
                <a:latin typeface="Helvetica Light Oblique" charset="0"/>
                <a:ea typeface="Helvetica Light Oblique" charset="0"/>
                <a:cs typeface="Helvetica Light Oblique" charset="0"/>
                <a:sym typeface="Helvetica Light Oblique" charset="0"/>
              </a:rPr>
              <a:t>[Shang-hua Teng ’97]</a:t>
            </a:r>
          </a:p>
        </p:txBody>
      </p:sp>
    </p:spTree>
    <p:extLst>
      <p:ext uri="{BB962C8B-B14F-4D97-AF65-F5344CB8AC3E}">
        <p14:creationId xmlns:p14="http://schemas.microsoft.com/office/powerpoint/2010/main" val="431044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99F7-9540-48FE-AB5E-8E85DC54441D}" type="slidenum">
              <a:rPr lang="en-US" altLang="en-US">
                <a:solidFill>
                  <a:srgbClr val="000000"/>
                </a:solidFill>
              </a:rPr>
              <a:pPr/>
              <a:t>53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1377" name="Oval 1"/>
          <p:cNvSpPr>
            <a:spLocks/>
          </p:cNvSpPr>
          <p:nvPr/>
        </p:nvSpPr>
        <p:spPr bwMode="auto">
          <a:xfrm>
            <a:off x="3978176" y="2133079"/>
            <a:ext cx="267891" cy="267891"/>
          </a:xfrm>
          <a:prstGeom prst="ellipse">
            <a:avLst/>
          </a:prstGeom>
          <a:noFill/>
          <a:ln w="25400" cap="flat">
            <a:solidFill>
              <a:srgbClr val="984807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378" name="Rectangle 2"/>
          <p:cNvSpPr>
            <a:spLocks/>
          </p:cNvSpPr>
          <p:nvPr/>
        </p:nvSpPr>
        <p:spPr bwMode="auto">
          <a:xfrm>
            <a:off x="4017244" y="2088431"/>
            <a:ext cx="1919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6789" tIns="26789" rIns="54878" bIns="26789" anchor="ctr"/>
          <a:lstStyle>
            <a:lvl1pPr marL="1588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1</a:t>
            </a:r>
          </a:p>
        </p:txBody>
      </p:sp>
      <p:sp>
        <p:nvSpPr>
          <p:cNvPr id="101379" name="Oval 3"/>
          <p:cNvSpPr>
            <a:spLocks/>
          </p:cNvSpPr>
          <p:nvPr/>
        </p:nvSpPr>
        <p:spPr bwMode="auto">
          <a:xfrm>
            <a:off x="3978176" y="2846338"/>
            <a:ext cx="270123" cy="267891"/>
          </a:xfrm>
          <a:prstGeom prst="ellipse">
            <a:avLst/>
          </a:prstGeom>
          <a:noFill/>
          <a:ln w="25400" cap="flat">
            <a:solidFill>
              <a:srgbClr val="984807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380" name="Rectangle 4"/>
          <p:cNvSpPr>
            <a:spLocks/>
          </p:cNvSpPr>
          <p:nvPr/>
        </p:nvSpPr>
        <p:spPr bwMode="auto">
          <a:xfrm>
            <a:off x="4017244" y="2802806"/>
            <a:ext cx="191988" cy="35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6789" tIns="26789" rIns="54878" bIns="26789" anchor="ctr"/>
          <a:lstStyle>
            <a:lvl1pPr marL="1588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2</a:t>
            </a:r>
          </a:p>
        </p:txBody>
      </p:sp>
      <p:sp>
        <p:nvSpPr>
          <p:cNvPr id="101381" name="Oval 5"/>
          <p:cNvSpPr>
            <a:spLocks/>
          </p:cNvSpPr>
          <p:nvPr/>
        </p:nvSpPr>
        <p:spPr bwMode="auto">
          <a:xfrm>
            <a:off x="5181451" y="2133079"/>
            <a:ext cx="269007" cy="267891"/>
          </a:xfrm>
          <a:prstGeom prst="ellipse">
            <a:avLst/>
          </a:prstGeom>
          <a:noFill/>
          <a:ln w="25400" cap="flat">
            <a:solidFill>
              <a:srgbClr val="984807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382" name="Rectangle 6"/>
          <p:cNvSpPr>
            <a:spLocks/>
          </p:cNvSpPr>
          <p:nvPr/>
        </p:nvSpPr>
        <p:spPr bwMode="auto">
          <a:xfrm>
            <a:off x="5219402" y="2088431"/>
            <a:ext cx="19310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6789" tIns="26789" rIns="54878" bIns="26789" anchor="ctr"/>
          <a:lstStyle>
            <a:lvl1pPr marL="1588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3</a:t>
            </a:r>
          </a:p>
        </p:txBody>
      </p:sp>
      <p:sp>
        <p:nvSpPr>
          <p:cNvPr id="101383" name="Oval 7"/>
          <p:cNvSpPr>
            <a:spLocks/>
          </p:cNvSpPr>
          <p:nvPr/>
        </p:nvSpPr>
        <p:spPr bwMode="auto">
          <a:xfrm>
            <a:off x="5181451" y="2846338"/>
            <a:ext cx="269007" cy="267891"/>
          </a:xfrm>
          <a:prstGeom prst="ellipse">
            <a:avLst/>
          </a:prstGeom>
          <a:noFill/>
          <a:ln w="25400" cap="flat">
            <a:solidFill>
              <a:srgbClr val="984807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384" name="Rectangle 8"/>
          <p:cNvSpPr>
            <a:spLocks/>
          </p:cNvSpPr>
          <p:nvPr/>
        </p:nvSpPr>
        <p:spPr bwMode="auto">
          <a:xfrm>
            <a:off x="5219402" y="2802806"/>
            <a:ext cx="193105" cy="35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6789" tIns="26789" rIns="54878" bIns="26789" anchor="ctr"/>
          <a:lstStyle>
            <a:lvl1pPr marL="1588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4</a:t>
            </a:r>
          </a:p>
        </p:txBody>
      </p:sp>
      <p:sp>
        <p:nvSpPr>
          <p:cNvPr id="101385" name="Oval 9"/>
          <p:cNvSpPr>
            <a:spLocks/>
          </p:cNvSpPr>
          <p:nvPr/>
        </p:nvSpPr>
        <p:spPr bwMode="auto">
          <a:xfrm>
            <a:off x="6232922" y="2846338"/>
            <a:ext cx="269007" cy="267891"/>
          </a:xfrm>
          <a:prstGeom prst="ellipse">
            <a:avLst/>
          </a:prstGeom>
          <a:noFill/>
          <a:ln w="25400" cap="flat">
            <a:solidFill>
              <a:srgbClr val="984807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386" name="Rectangle 10"/>
          <p:cNvSpPr>
            <a:spLocks/>
          </p:cNvSpPr>
          <p:nvPr/>
        </p:nvSpPr>
        <p:spPr bwMode="auto">
          <a:xfrm>
            <a:off x="6270873" y="2802806"/>
            <a:ext cx="193105" cy="35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6789" tIns="26789" rIns="54878" bIns="26789" anchor="ctr"/>
          <a:lstStyle>
            <a:lvl1pPr marL="1588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6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5</a:t>
            </a:r>
          </a:p>
        </p:txBody>
      </p:sp>
      <p:sp>
        <p:nvSpPr>
          <p:cNvPr id="101387" name="Oval 11"/>
          <p:cNvSpPr>
            <a:spLocks/>
          </p:cNvSpPr>
          <p:nvPr/>
        </p:nvSpPr>
        <p:spPr bwMode="auto">
          <a:xfrm>
            <a:off x="3873252" y="4719340"/>
            <a:ext cx="420812" cy="357188"/>
          </a:xfrm>
          <a:prstGeom prst="ellipse">
            <a:avLst/>
          </a:prstGeom>
          <a:noFill/>
          <a:ln w="25400" cap="flat">
            <a:solidFill>
              <a:srgbClr val="984807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388" name="Rectangle 12"/>
          <p:cNvSpPr>
            <a:spLocks/>
          </p:cNvSpPr>
          <p:nvPr/>
        </p:nvSpPr>
        <p:spPr bwMode="auto">
          <a:xfrm>
            <a:off x="3934644" y="4697016"/>
            <a:ext cx="298028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6789" tIns="26789" rIns="54878" bIns="26789" anchor="ctr"/>
          <a:lstStyle>
            <a:lvl1pPr marL="1588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547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1</a:t>
            </a:r>
          </a:p>
        </p:txBody>
      </p:sp>
      <p:sp>
        <p:nvSpPr>
          <p:cNvPr id="101389" name="Oval 13"/>
          <p:cNvSpPr>
            <a:spLocks/>
          </p:cNvSpPr>
          <p:nvPr/>
        </p:nvSpPr>
        <p:spPr bwMode="auto">
          <a:xfrm>
            <a:off x="5135687" y="4719340"/>
            <a:ext cx="419695" cy="357188"/>
          </a:xfrm>
          <a:prstGeom prst="ellipse">
            <a:avLst/>
          </a:prstGeom>
          <a:noFill/>
          <a:ln w="25400" cap="flat">
            <a:solidFill>
              <a:srgbClr val="984807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390" name="Rectangle 14"/>
          <p:cNvSpPr>
            <a:spLocks/>
          </p:cNvSpPr>
          <p:nvPr/>
        </p:nvSpPr>
        <p:spPr bwMode="auto">
          <a:xfrm>
            <a:off x="5197078" y="4697016"/>
            <a:ext cx="298029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6789" tIns="26789" rIns="54878" bIns="26789" anchor="ctr"/>
          <a:lstStyle>
            <a:lvl1pPr marL="1588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547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2</a:t>
            </a:r>
          </a:p>
        </p:txBody>
      </p:sp>
      <p:sp>
        <p:nvSpPr>
          <p:cNvPr id="101391" name="Oval 15"/>
          <p:cNvSpPr>
            <a:spLocks/>
          </p:cNvSpPr>
          <p:nvPr/>
        </p:nvSpPr>
        <p:spPr bwMode="auto">
          <a:xfrm>
            <a:off x="3768329" y="1955602"/>
            <a:ext cx="735583" cy="1426518"/>
          </a:xfrm>
          <a:prstGeom prst="ellipse">
            <a:avLst/>
          </a:prstGeom>
          <a:noFill/>
          <a:ln w="25400" cap="flat">
            <a:solidFill>
              <a:srgbClr val="984807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392" name="Oval 16"/>
          <p:cNvSpPr>
            <a:spLocks/>
          </p:cNvSpPr>
          <p:nvPr/>
        </p:nvSpPr>
        <p:spPr bwMode="auto">
          <a:xfrm>
            <a:off x="4924723" y="1955602"/>
            <a:ext cx="736699" cy="1426518"/>
          </a:xfrm>
          <a:prstGeom prst="ellipse">
            <a:avLst/>
          </a:prstGeom>
          <a:noFill/>
          <a:ln w="25400" cap="flat">
            <a:solidFill>
              <a:srgbClr val="984807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pSp>
        <p:nvGrpSpPr>
          <p:cNvPr id="101395" name="Group 19"/>
          <p:cNvGrpSpPr>
            <a:grpSpLocks/>
          </p:cNvGrpSpPr>
          <p:nvPr/>
        </p:nvGrpSpPr>
        <p:grpSpPr bwMode="auto">
          <a:xfrm>
            <a:off x="6187158" y="4697016"/>
            <a:ext cx="420811" cy="401836"/>
            <a:chOff x="0" y="0"/>
            <a:chExt cx="376" cy="359"/>
          </a:xfrm>
        </p:grpSpPr>
        <p:sp>
          <p:nvSpPr>
            <p:cNvPr id="101393" name="Oval 17"/>
            <p:cNvSpPr>
              <a:spLocks/>
            </p:cNvSpPr>
            <p:nvPr/>
          </p:nvSpPr>
          <p:spPr bwMode="auto">
            <a:xfrm>
              <a:off x="0" y="19"/>
              <a:ext cx="376" cy="320"/>
            </a:xfrm>
            <a:prstGeom prst="ellipse">
              <a:avLst/>
            </a:prstGeom>
            <a:noFill/>
            <a:ln w="25400" cap="flat">
              <a:solidFill>
                <a:srgbClr val="984807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01394" name="Rectangle 18"/>
            <p:cNvSpPr>
              <a:spLocks/>
            </p:cNvSpPr>
            <p:nvPr/>
          </p:nvSpPr>
          <p:spPr bwMode="auto">
            <a:xfrm>
              <a:off x="54" y="0"/>
              <a:ext cx="267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26789" tIns="26789" rIns="54878" bIns="26789" anchor="ctr"/>
            <a:lstStyle>
              <a:lvl1pPr marL="1588"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547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3</a:t>
              </a:r>
            </a:p>
          </p:txBody>
        </p:sp>
      </p:grpSp>
      <p:sp>
        <p:nvSpPr>
          <p:cNvPr id="101396" name="Line 20"/>
          <p:cNvSpPr>
            <a:spLocks noChangeShapeType="1"/>
          </p:cNvSpPr>
          <p:nvPr/>
        </p:nvSpPr>
        <p:spPr bwMode="auto">
          <a:xfrm flipH="1">
            <a:off x="4084217" y="3561829"/>
            <a:ext cx="2232" cy="98114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397" name="Rectangle 21"/>
          <p:cNvSpPr>
            <a:spLocks/>
          </p:cNvSpPr>
          <p:nvPr/>
        </p:nvSpPr>
        <p:spPr bwMode="auto">
          <a:xfrm>
            <a:off x="4557490" y="4595441"/>
            <a:ext cx="414114" cy="43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28574" bIns="0"/>
          <a:lstStyle>
            <a:lvl1pPr marL="39688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547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2</a:t>
            </a:r>
          </a:p>
        </p:txBody>
      </p:sp>
      <p:sp>
        <p:nvSpPr>
          <p:cNvPr id="101398" name="Line 22"/>
          <p:cNvSpPr>
            <a:spLocks noChangeShapeType="1"/>
          </p:cNvSpPr>
          <p:nvPr/>
        </p:nvSpPr>
        <p:spPr bwMode="auto">
          <a:xfrm>
            <a:off x="5555383" y="4897934"/>
            <a:ext cx="631775" cy="22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399" name="Rectangle 23"/>
          <p:cNvSpPr>
            <a:spLocks/>
          </p:cNvSpPr>
          <p:nvPr/>
        </p:nvSpPr>
        <p:spPr bwMode="auto">
          <a:xfrm>
            <a:off x="5706071" y="4595441"/>
            <a:ext cx="412998" cy="43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28574" bIns="0"/>
          <a:lstStyle>
            <a:lvl1pPr marL="39688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547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1</a:t>
            </a:r>
          </a:p>
        </p:txBody>
      </p:sp>
      <p:sp>
        <p:nvSpPr>
          <p:cNvPr id="101400" name="Line 24"/>
          <p:cNvSpPr>
            <a:spLocks noChangeShapeType="1"/>
          </p:cNvSpPr>
          <p:nvPr/>
        </p:nvSpPr>
        <p:spPr bwMode="auto">
          <a:xfrm flipH="1">
            <a:off x="6397006" y="3560713"/>
            <a:ext cx="2232" cy="98115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401" name="Line 25"/>
          <p:cNvSpPr>
            <a:spLocks noChangeShapeType="1"/>
          </p:cNvSpPr>
          <p:nvPr/>
        </p:nvSpPr>
        <p:spPr bwMode="auto">
          <a:xfrm flipH="1">
            <a:off x="5345535" y="3560713"/>
            <a:ext cx="2232" cy="98115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402" name="Rectangle 26"/>
          <p:cNvSpPr>
            <a:spLocks/>
          </p:cNvSpPr>
          <p:nvPr/>
        </p:nvSpPr>
        <p:spPr bwMode="auto">
          <a:xfrm>
            <a:off x="1928812" y="4588744"/>
            <a:ext cx="195560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28574" bIns="0"/>
          <a:lstStyle>
            <a:lvl1pPr marL="39688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Coarsened</a:t>
            </a:r>
          </a:p>
          <a:p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Graph</a:t>
            </a:r>
          </a:p>
        </p:txBody>
      </p:sp>
      <p:sp>
        <p:nvSpPr>
          <p:cNvPr id="101403" name="Rectangle 27"/>
          <p:cNvSpPr>
            <a:spLocks/>
          </p:cNvSpPr>
          <p:nvPr/>
        </p:nvSpPr>
        <p:spPr bwMode="auto">
          <a:xfrm>
            <a:off x="2191123" y="2133080"/>
            <a:ext cx="1242342" cy="8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28574" bIns="0"/>
          <a:lstStyle>
            <a:lvl1pPr marL="39688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Input</a:t>
            </a:r>
          </a:p>
          <a:p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Graph</a:t>
            </a:r>
          </a:p>
        </p:txBody>
      </p:sp>
      <p:sp>
        <p:nvSpPr>
          <p:cNvPr id="101404" name="Line 28"/>
          <p:cNvSpPr>
            <a:spLocks noChangeShapeType="1"/>
          </p:cNvSpPr>
          <p:nvPr/>
        </p:nvSpPr>
        <p:spPr bwMode="auto">
          <a:xfrm rot="10800000" flipH="1">
            <a:off x="4288483" y="4899050"/>
            <a:ext cx="83381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405" name="Line 29"/>
          <p:cNvSpPr>
            <a:spLocks noChangeShapeType="1"/>
          </p:cNvSpPr>
          <p:nvPr/>
        </p:nvSpPr>
        <p:spPr bwMode="auto">
          <a:xfrm>
            <a:off x="4259461" y="2277071"/>
            <a:ext cx="901898" cy="22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406" name="Line 30"/>
          <p:cNvSpPr>
            <a:spLocks noChangeShapeType="1"/>
          </p:cNvSpPr>
          <p:nvPr/>
        </p:nvSpPr>
        <p:spPr bwMode="auto">
          <a:xfrm rot="10800000" flipH="1">
            <a:off x="5447110" y="2982516"/>
            <a:ext cx="76125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407" name="Line 31"/>
          <p:cNvSpPr>
            <a:spLocks noChangeShapeType="1"/>
          </p:cNvSpPr>
          <p:nvPr/>
        </p:nvSpPr>
        <p:spPr bwMode="auto">
          <a:xfrm rot="10800000" flipH="1">
            <a:off x="4259461" y="2982516"/>
            <a:ext cx="92533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408" name="Line 32"/>
          <p:cNvSpPr>
            <a:spLocks noChangeShapeType="1"/>
          </p:cNvSpPr>
          <p:nvPr/>
        </p:nvSpPr>
        <p:spPr bwMode="auto">
          <a:xfrm flipH="1">
            <a:off x="4125516" y="2386460"/>
            <a:ext cx="2232" cy="449833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409" name="Line 33"/>
          <p:cNvSpPr>
            <a:spLocks noChangeShapeType="1"/>
          </p:cNvSpPr>
          <p:nvPr/>
        </p:nvSpPr>
        <p:spPr bwMode="auto">
          <a:xfrm flipH="1">
            <a:off x="5313165" y="2393157"/>
            <a:ext cx="2232" cy="448717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410" name="Rectangle 34"/>
          <p:cNvSpPr>
            <a:spLocks/>
          </p:cNvSpPr>
          <p:nvPr/>
        </p:nvSpPr>
        <p:spPr bwMode="auto">
          <a:xfrm>
            <a:off x="1125141" y="580430"/>
            <a:ext cx="7277695" cy="100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3234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“Coarsening”: Creating smaller replicas</a:t>
            </a:r>
          </a:p>
          <a:p>
            <a:pPr algn="ctr"/>
            <a:endParaRPr lang="en-US" altLang="en-US" sz="2953" i="1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01411" name="Rectangle 35"/>
          <p:cNvSpPr>
            <a:spLocks/>
          </p:cNvSpPr>
          <p:nvPr/>
        </p:nvSpPr>
        <p:spPr bwMode="auto">
          <a:xfrm>
            <a:off x="3631034" y="6148918"/>
            <a:ext cx="1731244" cy="1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266">
                <a:solidFill>
                  <a:srgbClr val="000000"/>
                </a:solidFill>
                <a:latin typeface="Helvetica Light Oblique" charset="0"/>
                <a:ea typeface="Helvetica Light Oblique" charset="0"/>
                <a:cs typeface="Helvetica Light Oblique" charset="0"/>
                <a:sym typeface="Helvetica Light Oblique" charset="0"/>
              </a:rPr>
              <a:t>[Karypis and Kumar ’98]</a:t>
            </a:r>
          </a:p>
        </p:txBody>
      </p:sp>
    </p:spTree>
    <p:extLst>
      <p:ext uri="{BB962C8B-B14F-4D97-AF65-F5344CB8AC3E}">
        <p14:creationId xmlns:p14="http://schemas.microsoft.com/office/powerpoint/2010/main" val="1905549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2566E-0B77-44E2-8E2F-4463E6D5600C}" type="slidenum">
              <a:rPr lang="en-US" altLang="en-US">
                <a:solidFill>
                  <a:srgbClr val="000000"/>
                </a:solidFill>
              </a:rPr>
              <a:pPr/>
              <a:t>54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01" name="Oval 1"/>
          <p:cNvSpPr>
            <a:spLocks/>
          </p:cNvSpPr>
          <p:nvPr/>
        </p:nvSpPr>
        <p:spPr bwMode="auto">
          <a:xfrm>
            <a:off x="1357313" y="1214437"/>
            <a:ext cx="1759148" cy="892969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828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Input Graph</a:t>
            </a:r>
          </a:p>
        </p:txBody>
      </p:sp>
      <p:sp>
        <p:nvSpPr>
          <p:cNvPr id="102402" name="Oval 2"/>
          <p:cNvSpPr>
            <a:spLocks/>
          </p:cNvSpPr>
          <p:nvPr/>
        </p:nvSpPr>
        <p:spPr bwMode="auto">
          <a:xfrm>
            <a:off x="1875234" y="2518172"/>
            <a:ext cx="1553766" cy="759023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2403" name="Oval 3"/>
          <p:cNvSpPr>
            <a:spLocks/>
          </p:cNvSpPr>
          <p:nvPr/>
        </p:nvSpPr>
        <p:spPr bwMode="auto">
          <a:xfrm>
            <a:off x="3652242" y="5027414"/>
            <a:ext cx="1125141" cy="759023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 rot="10800000">
            <a:off x="1436564" y="2990329"/>
            <a:ext cx="1328291" cy="2298278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2405" name="Rectangle 5"/>
          <p:cNvSpPr>
            <a:spLocks/>
          </p:cNvSpPr>
          <p:nvPr/>
        </p:nvSpPr>
        <p:spPr bwMode="auto">
          <a:xfrm>
            <a:off x="839391" y="3839766"/>
            <a:ext cx="2000250" cy="37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Coarsen</a:t>
            </a:r>
          </a:p>
        </p:txBody>
      </p:sp>
      <p:sp>
        <p:nvSpPr>
          <p:cNvPr id="102406" name="Rectangle 6"/>
          <p:cNvSpPr>
            <a:spLocks/>
          </p:cNvSpPr>
          <p:nvPr/>
        </p:nvSpPr>
        <p:spPr bwMode="auto">
          <a:xfrm>
            <a:off x="2812852" y="3732610"/>
            <a:ext cx="2000250" cy="58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3375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...</a:t>
            </a:r>
          </a:p>
        </p:txBody>
      </p:sp>
      <p:sp>
        <p:nvSpPr>
          <p:cNvPr id="102407" name="Oval 7"/>
          <p:cNvSpPr>
            <a:spLocks/>
          </p:cNvSpPr>
          <p:nvPr/>
        </p:nvSpPr>
        <p:spPr bwMode="auto">
          <a:xfrm>
            <a:off x="5545336" y="1214437"/>
            <a:ext cx="1759148" cy="892969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828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Input Graph</a:t>
            </a:r>
          </a:p>
        </p:txBody>
      </p:sp>
      <p:sp>
        <p:nvSpPr>
          <p:cNvPr id="102408" name="Oval 8"/>
          <p:cNvSpPr>
            <a:spLocks/>
          </p:cNvSpPr>
          <p:nvPr/>
        </p:nvSpPr>
        <p:spPr bwMode="auto">
          <a:xfrm>
            <a:off x="5107781" y="2500313"/>
            <a:ext cx="1553766" cy="759023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 flipH="1">
            <a:off x="5313164" y="2859733"/>
            <a:ext cx="1714500" cy="240543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2410" name="Rectangle 10"/>
          <p:cNvSpPr>
            <a:spLocks/>
          </p:cNvSpPr>
          <p:nvPr/>
        </p:nvSpPr>
        <p:spPr bwMode="auto">
          <a:xfrm>
            <a:off x="6661547" y="3384352"/>
            <a:ext cx="2125266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Run R-MCL,</a:t>
            </a:r>
          </a:p>
          <a:p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Uncoarsen,</a:t>
            </a:r>
          </a:p>
          <a:p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Initalize bigger flow matrix</a:t>
            </a:r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 flipH="1">
            <a:off x="6456164" y="844972"/>
            <a:ext cx="8930" cy="36053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2412" name="Rectangle 12"/>
          <p:cNvSpPr>
            <a:spLocks/>
          </p:cNvSpPr>
          <p:nvPr/>
        </p:nvSpPr>
        <p:spPr bwMode="auto">
          <a:xfrm>
            <a:off x="5688211" y="455414"/>
            <a:ext cx="3812977" cy="37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Output clusters</a:t>
            </a:r>
          </a:p>
        </p:txBody>
      </p:sp>
      <p:sp>
        <p:nvSpPr>
          <p:cNvPr id="102413" name="AutoShape 13"/>
          <p:cNvSpPr>
            <a:spLocks/>
          </p:cNvSpPr>
          <p:nvPr/>
        </p:nvSpPr>
        <p:spPr bwMode="auto">
          <a:xfrm>
            <a:off x="491133" y="5652492"/>
            <a:ext cx="3018234" cy="919758"/>
          </a:xfrm>
          <a:custGeom>
            <a:avLst/>
            <a:gdLst/>
            <a:ahLst/>
            <a:cxnLst/>
            <a:rect l="0" t="0" r="r" b="b"/>
            <a:pathLst>
              <a:path w="21326" h="18540">
                <a:moveTo>
                  <a:pt x="21600" y="-3060"/>
                </a:moveTo>
                <a:lnTo>
                  <a:pt x="15474" y="0"/>
                </a:lnTo>
                <a:lnTo>
                  <a:pt x="3155" y="0"/>
                </a:lnTo>
                <a:cubicBezTo>
                  <a:pt x="1412" y="0"/>
                  <a:pt x="0" y="4029"/>
                  <a:pt x="0" y="9000"/>
                </a:cubicBezTo>
                <a:lnTo>
                  <a:pt x="0" y="9540"/>
                </a:lnTo>
                <a:cubicBezTo>
                  <a:pt x="0" y="14511"/>
                  <a:pt x="1412" y="18540"/>
                  <a:pt x="3155" y="18540"/>
                </a:cubicBezTo>
                <a:lnTo>
                  <a:pt x="18171" y="18540"/>
                </a:lnTo>
                <a:cubicBezTo>
                  <a:pt x="19914" y="18540"/>
                  <a:pt x="21326" y="14511"/>
                  <a:pt x="21326" y="9540"/>
                </a:cubicBezTo>
                <a:lnTo>
                  <a:pt x="21326" y="9000"/>
                </a:lnTo>
                <a:cubicBezTo>
                  <a:pt x="21326" y="5386"/>
                  <a:pt x="20575" y="2293"/>
                  <a:pt x="19498" y="861"/>
                </a:cubicBezTo>
                <a:lnTo>
                  <a:pt x="21600" y="-3060"/>
                </a:lnTo>
                <a:close/>
                <a:moveTo>
                  <a:pt x="21600" y="-3060"/>
                </a:moveTo>
              </a:path>
            </a:pathLst>
          </a:cu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969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Captures global graph topology!</a:t>
            </a:r>
          </a:p>
        </p:txBody>
      </p:sp>
      <p:sp>
        <p:nvSpPr>
          <p:cNvPr id="102414" name="AutoShape 14"/>
          <p:cNvSpPr>
            <a:spLocks/>
          </p:cNvSpPr>
          <p:nvPr/>
        </p:nvSpPr>
        <p:spPr bwMode="auto">
          <a:xfrm>
            <a:off x="5009555" y="5652492"/>
            <a:ext cx="3018234" cy="919758"/>
          </a:xfrm>
          <a:custGeom>
            <a:avLst/>
            <a:gdLst/>
            <a:ahLst/>
            <a:cxnLst/>
            <a:rect l="0" t="0" r="r" b="b"/>
            <a:pathLst>
              <a:path w="20413" h="19179">
                <a:moveTo>
                  <a:pt x="-1187" y="-2421"/>
                </a:moveTo>
                <a:lnTo>
                  <a:pt x="1238" y="1827"/>
                </a:lnTo>
                <a:cubicBezTo>
                  <a:pt x="491" y="3522"/>
                  <a:pt x="0" y="6230"/>
                  <a:pt x="0" y="9310"/>
                </a:cubicBezTo>
                <a:lnTo>
                  <a:pt x="0" y="9869"/>
                </a:lnTo>
                <a:cubicBezTo>
                  <a:pt x="0" y="15011"/>
                  <a:pt x="1352" y="19179"/>
                  <a:pt x="3020" y="19179"/>
                </a:cubicBezTo>
                <a:lnTo>
                  <a:pt x="17393" y="19179"/>
                </a:lnTo>
                <a:cubicBezTo>
                  <a:pt x="19061" y="19179"/>
                  <a:pt x="20413" y="15011"/>
                  <a:pt x="20413" y="9869"/>
                </a:cubicBezTo>
                <a:lnTo>
                  <a:pt x="20413" y="9310"/>
                </a:lnTo>
                <a:cubicBezTo>
                  <a:pt x="20413" y="4168"/>
                  <a:pt x="19061" y="0"/>
                  <a:pt x="17393" y="0"/>
                </a:cubicBezTo>
                <a:lnTo>
                  <a:pt x="4297" y="0"/>
                </a:lnTo>
                <a:lnTo>
                  <a:pt x="-1187" y="-2421"/>
                </a:lnTo>
                <a:close/>
                <a:moveTo>
                  <a:pt x="-1187" y="-2421"/>
                </a:moveTo>
              </a:path>
            </a:pathLst>
          </a:cu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969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Faster to run on smaller graphs first!</a:t>
            </a:r>
          </a:p>
        </p:txBody>
      </p:sp>
      <p:sp>
        <p:nvSpPr>
          <p:cNvPr id="102415" name="Rectangle 15"/>
          <p:cNvSpPr>
            <a:spLocks/>
          </p:cNvSpPr>
          <p:nvPr/>
        </p:nvSpPr>
        <p:spPr bwMode="auto">
          <a:xfrm>
            <a:off x="3732609" y="5723930"/>
            <a:ext cx="1339453" cy="67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Coarsest</a:t>
            </a:r>
          </a:p>
          <a:p>
            <a:r>
              <a:rPr lang="en-US" altLang="en-US" sz="1969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655485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459FF-1F84-47C1-ADE3-0252744E8094}" type="slidenum">
              <a:rPr lang="en-US" altLang="en-US">
                <a:solidFill>
                  <a:srgbClr val="000000"/>
                </a:solidFill>
              </a:rPr>
              <a:pPr/>
              <a:t>55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34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742" y="235521"/>
            <a:ext cx="1982391" cy="188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6" name="Rectangle 2"/>
          <p:cNvSpPr>
            <a:spLocks/>
          </p:cNvSpPr>
          <p:nvPr/>
        </p:nvSpPr>
        <p:spPr bwMode="auto">
          <a:xfrm>
            <a:off x="1073269" y="541241"/>
            <a:ext cx="4756110" cy="90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953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Comparison with MCL on</a:t>
            </a:r>
          </a:p>
          <a:p>
            <a:pPr algn="ctr"/>
            <a:r>
              <a:rPr lang="en-US" altLang="en-US" sz="2953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Protein Interaction Networks</a:t>
            </a:r>
          </a:p>
        </p:txBody>
      </p:sp>
      <p:graphicFrame>
        <p:nvGraphicFramePr>
          <p:cNvPr id="103427" name="Group 3"/>
          <p:cNvGraphicFramePr>
            <a:graphicFrameLocks noGrp="1"/>
          </p:cNvGraphicFramePr>
          <p:nvPr/>
        </p:nvGraphicFramePr>
        <p:xfrm>
          <a:off x="1723430" y="2250281"/>
          <a:ext cx="5696024" cy="3482580"/>
        </p:xfrm>
        <a:graphic>
          <a:graphicData uri="http://schemas.openxmlformats.org/drawingml/2006/table">
            <a:tbl>
              <a:tblPr/>
              <a:tblGrid>
                <a:gridCol w="1898675"/>
                <a:gridCol w="1898674"/>
                <a:gridCol w="1898675"/>
              </a:tblGrid>
              <a:tr h="870645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Dataset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rPr>
                        <a:t>(n,m)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Quality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Change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Speedup (Time)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</a:tr>
              <a:tr h="870645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Yeast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rPr>
                        <a:t>(5k, 15k)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36%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2.5x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(0.4s)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0645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Yeast_Noisy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rPr>
                        <a:t>(6k, 200k)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300%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57x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(8s)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0645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Human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rPr>
                        <a:t>(10k, 60k)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21.6%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200x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(2s)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471" name="Rectangle 47"/>
          <p:cNvSpPr>
            <a:spLocks/>
          </p:cNvSpPr>
          <p:nvPr/>
        </p:nvSpPr>
        <p:spPr bwMode="auto">
          <a:xfrm>
            <a:off x="2302248" y="6175707"/>
            <a:ext cx="4531690" cy="1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266">
                <a:solidFill>
                  <a:srgbClr val="000000"/>
                </a:solidFill>
                <a:latin typeface="Helvetica Light Oblique" charset="0"/>
                <a:ea typeface="Helvetica Light Oblique" charset="0"/>
                <a:cs typeface="Helvetica Light Oblique" charset="0"/>
                <a:sym typeface="Helvetica Light Oblique" charset="0"/>
              </a:rPr>
              <a:t>[Hardware: Quad-core Intel i5 CPU, 3.2 GHz, with 16GB RAM ]</a:t>
            </a:r>
          </a:p>
        </p:txBody>
      </p:sp>
    </p:spTree>
    <p:extLst>
      <p:ext uri="{BB962C8B-B14F-4D97-AF65-F5344CB8AC3E}">
        <p14:creationId xmlns:p14="http://schemas.microsoft.com/office/powerpoint/2010/main" val="1463219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BC7E2-63A1-45E8-B65F-62FFCF4C0389}" type="slidenum">
              <a:rPr lang="en-US" altLang="en-US">
                <a:solidFill>
                  <a:srgbClr val="000000"/>
                </a:solidFill>
              </a:rPr>
              <a:pPr/>
              <a:t>56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04449" name="Group 1"/>
          <p:cNvGraphicFramePr>
            <a:graphicFrameLocks noGrp="1"/>
          </p:cNvGraphicFramePr>
          <p:nvPr/>
        </p:nvGraphicFramePr>
        <p:xfrm>
          <a:off x="1141884" y="2152055"/>
          <a:ext cx="6858000" cy="3734842"/>
        </p:xfrm>
        <a:graphic>
          <a:graphicData uri="http://schemas.openxmlformats.org/drawingml/2006/table">
            <a:tbl>
              <a:tblPr/>
              <a:tblGrid>
                <a:gridCol w="2286000"/>
                <a:gridCol w="2286000"/>
                <a:gridCol w="2286000"/>
              </a:tblGrid>
              <a:tr h="53243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Accuracy (F-Score)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Time (s)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</a:tr>
              <a:tr h="53243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MLR-MCL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25.1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0.4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43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MCL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18.4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1.0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43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Spectral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24.8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300.0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43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Kernel K-Means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22.4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43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Metis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21.2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43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Metis+MQI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23.3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523" name="Rectangle 75"/>
          <p:cNvSpPr>
            <a:spLocks/>
          </p:cNvSpPr>
          <p:nvPr/>
        </p:nvSpPr>
        <p:spPr bwMode="auto">
          <a:xfrm>
            <a:off x="1022115" y="525828"/>
            <a:ext cx="4804841" cy="77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Yeast Protein Interaction Network</a:t>
            </a:r>
          </a:p>
          <a:p>
            <a:pPr algn="ctr"/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~5000 nodes, ~16000 edges</a:t>
            </a:r>
          </a:p>
        </p:txBody>
      </p:sp>
      <p:pic>
        <p:nvPicPr>
          <p:cNvPr id="104524" name="Picture 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78" y="83716"/>
            <a:ext cx="1982391" cy="188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710878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8CC2-DE21-4317-8EEA-3354A2F92416}" type="slidenum">
              <a:rPr lang="en-US" altLang="en-US">
                <a:solidFill>
                  <a:srgbClr val="000000"/>
                </a:solidFill>
              </a:rPr>
              <a:pPr/>
              <a:t>57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5473" name="Rectangle 1"/>
          <p:cNvSpPr>
            <a:spLocks/>
          </p:cNvSpPr>
          <p:nvPr/>
        </p:nvSpPr>
        <p:spPr bwMode="auto">
          <a:xfrm>
            <a:off x="1141058" y="641914"/>
            <a:ext cx="4566956" cy="77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20-Newsgroups text documents</a:t>
            </a:r>
          </a:p>
          <a:p>
            <a:pPr algn="ctr"/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~20k documents</a:t>
            </a:r>
          </a:p>
        </p:txBody>
      </p:sp>
      <p:graphicFrame>
        <p:nvGraphicFramePr>
          <p:cNvPr id="105474" name="Group 2"/>
          <p:cNvGraphicFramePr>
            <a:graphicFrameLocks noGrp="1"/>
          </p:cNvGraphicFramePr>
          <p:nvPr/>
        </p:nvGraphicFramePr>
        <p:xfrm>
          <a:off x="1141884" y="2152055"/>
          <a:ext cx="6858000" cy="3734842"/>
        </p:xfrm>
        <a:graphic>
          <a:graphicData uri="http://schemas.openxmlformats.org/drawingml/2006/table">
            <a:tbl>
              <a:tblPr/>
              <a:tblGrid>
                <a:gridCol w="2286000"/>
                <a:gridCol w="2286000"/>
                <a:gridCol w="2286000"/>
              </a:tblGrid>
              <a:tr h="53243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Accuracy (F-Score)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Time (s)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</a:tr>
              <a:tr h="53243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MLR-MCL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61.4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3.1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43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MCL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40.6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635.4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43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Spectral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53.0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4.7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43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Kernel K-Means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35.0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43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Metis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52.8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0.3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43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Metis+MQI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61.7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2.9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5548" name="Picture 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164" y="116086"/>
            <a:ext cx="2018109" cy="199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21989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50640-7A3E-4465-98E0-15AD826FAF6D}" type="slidenum">
              <a:rPr lang="en-US" altLang="en-US">
                <a:solidFill>
                  <a:srgbClr val="000000"/>
                </a:solidFill>
              </a:rPr>
              <a:pPr/>
              <a:t>58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7521" name="Rectangle 1"/>
          <p:cNvSpPr>
            <a:spLocks/>
          </p:cNvSpPr>
          <p:nvPr/>
        </p:nvSpPr>
        <p:spPr bwMode="auto">
          <a:xfrm>
            <a:off x="1330742" y="731211"/>
            <a:ext cx="4563750" cy="77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Wikipedia article-article network</a:t>
            </a:r>
          </a:p>
          <a:p>
            <a:pPr algn="ctr"/>
            <a:r>
              <a:rPr lang="en-US" altLang="en-US" sz="253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~1.1M nodes, ~53M edges</a:t>
            </a:r>
          </a:p>
        </p:txBody>
      </p:sp>
      <p:graphicFrame>
        <p:nvGraphicFramePr>
          <p:cNvPr id="107522" name="Group 2"/>
          <p:cNvGraphicFramePr>
            <a:graphicFrameLocks noGrp="1"/>
          </p:cNvGraphicFramePr>
          <p:nvPr/>
        </p:nvGraphicFramePr>
        <p:xfrm>
          <a:off x="1463353" y="2169914"/>
          <a:ext cx="6216179" cy="2830712"/>
        </p:xfrm>
        <a:graphic>
          <a:graphicData uri="http://schemas.openxmlformats.org/drawingml/2006/table">
            <a:tbl>
              <a:tblPr/>
              <a:tblGrid>
                <a:gridCol w="2071688"/>
                <a:gridCol w="2072803"/>
                <a:gridCol w="2071688"/>
              </a:tblGrid>
              <a:tr h="707678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Helvetica" panose="020B0604020202020204" pitchFamily="34" charset="0"/>
                        <a:ea typeface="ヒラギノ角ゴ ProN W3" charset="0"/>
                        <a:cs typeface="ヒラギノ角ゴ ProN W3" charset="0"/>
                        <a:sym typeface="Helvetica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Quality (Absolute)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Time (minutes)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</a:tr>
              <a:tr h="707678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MLR-MCL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20.2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132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7678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Metis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12.3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125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7678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Metis+MQI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19.2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333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78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2225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670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1242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81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4038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95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rPr>
                        <a:t>592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7566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851" y="294680"/>
            <a:ext cx="2495848" cy="166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67" name="Rectangle 47"/>
          <p:cNvSpPr>
            <a:spLocks/>
          </p:cNvSpPr>
          <p:nvPr/>
        </p:nvSpPr>
        <p:spPr bwMode="auto">
          <a:xfrm>
            <a:off x="1597729" y="5567329"/>
            <a:ext cx="5940730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687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Note: MCL and other methods timed-out or ran out of memory.</a:t>
            </a:r>
          </a:p>
        </p:txBody>
      </p:sp>
      <p:sp>
        <p:nvSpPr>
          <p:cNvPr id="107568" name="Rectangle 48"/>
          <p:cNvSpPr>
            <a:spLocks/>
          </p:cNvSpPr>
          <p:nvPr/>
        </p:nvSpPr>
        <p:spPr bwMode="auto">
          <a:xfrm>
            <a:off x="2418334" y="6086410"/>
            <a:ext cx="4531690" cy="1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266">
                <a:solidFill>
                  <a:srgbClr val="000000"/>
                </a:solidFill>
                <a:latin typeface="Helvetica Light Oblique" charset="0"/>
                <a:ea typeface="Helvetica Light Oblique" charset="0"/>
                <a:cs typeface="Helvetica Light Oblique" charset="0"/>
                <a:sym typeface="Helvetica Light Oblique" charset="0"/>
              </a:rPr>
              <a:t>[Hardware: Quad-core Intel i5 CPU, 3.2 GHz, with 16GB RAM ]</a:t>
            </a:r>
          </a:p>
        </p:txBody>
      </p:sp>
    </p:spTree>
    <p:extLst>
      <p:ext uri="{BB962C8B-B14F-4D97-AF65-F5344CB8AC3E}">
        <p14:creationId xmlns:p14="http://schemas.microsoft.com/office/powerpoint/2010/main" val="2246845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BA39-8794-4516-940D-7186A86703DB}" type="slidenum">
              <a:rPr lang="en-US" altLang="en-US">
                <a:solidFill>
                  <a:srgbClr val="000000"/>
                </a:solidFill>
              </a:rPr>
              <a:pPr/>
              <a:t>59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8545" name="Rectangle 1"/>
          <p:cNvSpPr>
            <a:spLocks/>
          </p:cNvSpPr>
          <p:nvPr/>
        </p:nvSpPr>
        <p:spPr bwMode="auto">
          <a:xfrm>
            <a:off x="2791208" y="634505"/>
            <a:ext cx="3106171" cy="45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953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Real World Impact</a:t>
            </a:r>
          </a:p>
        </p:txBody>
      </p:sp>
      <p:pic>
        <p:nvPicPr>
          <p:cNvPr id="10854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4" y="1454423"/>
            <a:ext cx="8215313" cy="6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2" y="1491258"/>
            <a:ext cx="107156" cy="493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98" y="1903140"/>
            <a:ext cx="200918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97" y="1881932"/>
            <a:ext cx="906363" cy="34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46" y="2898800"/>
            <a:ext cx="7714134" cy="3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1" y="3541738"/>
            <a:ext cx="8099227" cy="52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2" name="Rectangle 8"/>
          <p:cNvSpPr>
            <a:spLocks/>
          </p:cNvSpPr>
          <p:nvPr/>
        </p:nvSpPr>
        <p:spPr bwMode="auto">
          <a:xfrm>
            <a:off x="3026048" y="3898925"/>
            <a:ext cx="397371" cy="49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953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....</a:t>
            </a:r>
          </a:p>
        </p:txBody>
      </p:sp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2" y="4459263"/>
            <a:ext cx="7940725" cy="73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4" name="Rectangle 10"/>
          <p:cNvSpPr>
            <a:spLocks/>
          </p:cNvSpPr>
          <p:nvPr/>
        </p:nvSpPr>
        <p:spPr bwMode="auto">
          <a:xfrm>
            <a:off x="3028281" y="5289724"/>
            <a:ext cx="398487" cy="494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953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....</a:t>
            </a:r>
          </a:p>
        </p:txBody>
      </p:sp>
      <p:pic>
        <p:nvPicPr>
          <p:cNvPr id="108555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953" y="1482328"/>
            <a:ext cx="107156" cy="493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6" name="Picture 1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352357"/>
            <a:ext cx="8393906" cy="6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7" name="Rectangle 13"/>
          <p:cNvSpPr>
            <a:spLocks/>
          </p:cNvSpPr>
          <p:nvPr/>
        </p:nvSpPr>
        <p:spPr bwMode="auto">
          <a:xfrm>
            <a:off x="423114" y="1436623"/>
            <a:ext cx="216406" cy="778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5062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“</a:t>
            </a:r>
          </a:p>
        </p:txBody>
      </p:sp>
      <p:sp>
        <p:nvSpPr>
          <p:cNvPr id="108558" name="Rectangle 14"/>
          <p:cNvSpPr>
            <a:spLocks/>
          </p:cNvSpPr>
          <p:nvPr/>
        </p:nvSpPr>
        <p:spPr bwMode="auto">
          <a:xfrm>
            <a:off x="8078646" y="5490701"/>
            <a:ext cx="216406" cy="778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5062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130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Real Networks Are Not Random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Edge distribution is locally inhomogeneous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19337"/>
            <a:ext cx="3708548" cy="362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22948" y="5860464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Community Structure!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sz="3600" dirty="0" smtClean="0"/>
              <a:t>Overlapping community detection</a:t>
            </a:r>
            <a:endParaRPr 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of previous methods can only generate non-overlapped clusters.</a:t>
            </a:r>
          </a:p>
          <a:p>
            <a:pPr lvl="1"/>
            <a:r>
              <a:rPr lang="en-US" dirty="0" smtClean="0"/>
              <a:t>A node only belongs to one community.</a:t>
            </a:r>
          </a:p>
          <a:p>
            <a:pPr lvl="1"/>
            <a:r>
              <a:rPr lang="en-US" dirty="0" smtClean="0"/>
              <a:t>Not real in many scenarios.</a:t>
            </a:r>
          </a:p>
          <a:p>
            <a:pPr lvl="2"/>
            <a:r>
              <a:rPr lang="en-US" dirty="0" smtClean="0"/>
              <a:t>A person usually belongs to multiple communities.</a:t>
            </a:r>
          </a:p>
          <a:p>
            <a:r>
              <a:rPr lang="en-US" dirty="0" smtClean="0"/>
              <a:t>Most of current overlapping community detection algorithms can be categorized into three groups.</a:t>
            </a:r>
          </a:p>
          <a:p>
            <a:pPr lvl="1"/>
            <a:r>
              <a:rPr lang="en-US" dirty="0" smtClean="0"/>
              <a:t>Mainly based on non-overlapping communities algorithms.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5202936" y="567080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1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5964936" y="536600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2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812536" y="620420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3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6574536" y="5747004"/>
            <a:ext cx="381000" cy="381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92D050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4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7717536" y="5442204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5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7412736" y="6204204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6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11" name="直線接點 10"/>
          <p:cNvCxnSpPr>
            <a:stCxn id="5" idx="5"/>
            <a:endCxn id="7" idx="1"/>
          </p:cNvCxnSpPr>
          <p:nvPr/>
        </p:nvCxnSpPr>
        <p:spPr>
          <a:xfrm>
            <a:off x="6290140" y="5691208"/>
            <a:ext cx="340192" cy="111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2"/>
            <a:endCxn id="4" idx="6"/>
          </p:cNvCxnSpPr>
          <p:nvPr/>
        </p:nvCxnSpPr>
        <p:spPr>
          <a:xfrm flipH="1">
            <a:off x="5583936" y="5556504"/>
            <a:ext cx="3810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4" idx="5"/>
            <a:endCxn id="6" idx="1"/>
          </p:cNvCxnSpPr>
          <p:nvPr/>
        </p:nvCxnSpPr>
        <p:spPr>
          <a:xfrm>
            <a:off x="5528140" y="5996008"/>
            <a:ext cx="340192" cy="2639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7" idx="6"/>
            <a:endCxn id="8" idx="2"/>
          </p:cNvCxnSpPr>
          <p:nvPr/>
        </p:nvCxnSpPr>
        <p:spPr>
          <a:xfrm flipV="1">
            <a:off x="6955536" y="5632704"/>
            <a:ext cx="762000" cy="3048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8" idx="4"/>
            <a:endCxn id="9" idx="7"/>
          </p:cNvCxnSpPr>
          <p:nvPr/>
        </p:nvCxnSpPr>
        <p:spPr>
          <a:xfrm flipH="1">
            <a:off x="7737940" y="5823204"/>
            <a:ext cx="170096" cy="43679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6" idx="6"/>
            <a:endCxn id="7" idx="3"/>
          </p:cNvCxnSpPr>
          <p:nvPr/>
        </p:nvCxnSpPr>
        <p:spPr>
          <a:xfrm flipV="1">
            <a:off x="6193536" y="6072208"/>
            <a:ext cx="436796" cy="3224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4"/>
            <a:endCxn id="6" idx="0"/>
          </p:cNvCxnSpPr>
          <p:nvPr/>
        </p:nvCxnSpPr>
        <p:spPr>
          <a:xfrm flipH="1">
            <a:off x="6003036" y="5747004"/>
            <a:ext cx="15240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9" idx="1"/>
            <a:endCxn id="7" idx="5"/>
          </p:cNvCxnSpPr>
          <p:nvPr/>
        </p:nvCxnSpPr>
        <p:spPr>
          <a:xfrm flipH="1" flipV="1">
            <a:off x="6899740" y="6072208"/>
            <a:ext cx="568792" cy="18779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手繪多邊形 35"/>
          <p:cNvSpPr/>
          <p:nvPr/>
        </p:nvSpPr>
        <p:spPr>
          <a:xfrm>
            <a:off x="5056632" y="5239004"/>
            <a:ext cx="1485392" cy="1437640"/>
          </a:xfrm>
          <a:custGeom>
            <a:avLst/>
            <a:gdLst>
              <a:gd name="connsiteX0" fmla="*/ 1478280 w 1524000"/>
              <a:gd name="connsiteY0" fmla="*/ 30480 h 1402080"/>
              <a:gd name="connsiteX1" fmla="*/ 853440 w 1524000"/>
              <a:gd name="connsiteY1" fmla="*/ 15240 h 1402080"/>
              <a:gd name="connsiteX2" fmla="*/ 106680 w 1524000"/>
              <a:gd name="connsiteY2" fmla="*/ 335280 h 1402080"/>
              <a:gd name="connsiteX3" fmla="*/ 0 w 1524000"/>
              <a:gd name="connsiteY3" fmla="*/ 822960 h 1402080"/>
              <a:gd name="connsiteX4" fmla="*/ 365760 w 1524000"/>
              <a:gd name="connsiteY4" fmla="*/ 1173480 h 1402080"/>
              <a:gd name="connsiteX5" fmla="*/ 838200 w 1524000"/>
              <a:gd name="connsiteY5" fmla="*/ 1386840 h 1402080"/>
              <a:gd name="connsiteX6" fmla="*/ 1295400 w 1524000"/>
              <a:gd name="connsiteY6" fmla="*/ 1402080 h 1402080"/>
              <a:gd name="connsiteX7" fmla="*/ 1524000 w 1524000"/>
              <a:gd name="connsiteY7" fmla="*/ 0 h 1402080"/>
              <a:gd name="connsiteX8" fmla="*/ 1478280 w 1524000"/>
              <a:gd name="connsiteY8" fmla="*/ 30480 h 1402080"/>
              <a:gd name="connsiteX0" fmla="*/ 1478280 w 1508760"/>
              <a:gd name="connsiteY0" fmla="*/ 15240 h 1386840"/>
              <a:gd name="connsiteX1" fmla="*/ 853440 w 1508760"/>
              <a:gd name="connsiteY1" fmla="*/ 0 h 1386840"/>
              <a:gd name="connsiteX2" fmla="*/ 106680 w 1508760"/>
              <a:gd name="connsiteY2" fmla="*/ 320040 h 1386840"/>
              <a:gd name="connsiteX3" fmla="*/ 0 w 1508760"/>
              <a:gd name="connsiteY3" fmla="*/ 807720 h 1386840"/>
              <a:gd name="connsiteX4" fmla="*/ 365760 w 1508760"/>
              <a:gd name="connsiteY4" fmla="*/ 1158240 h 1386840"/>
              <a:gd name="connsiteX5" fmla="*/ 838200 w 1508760"/>
              <a:gd name="connsiteY5" fmla="*/ 1371600 h 1386840"/>
              <a:gd name="connsiteX6" fmla="*/ 1295400 w 1508760"/>
              <a:gd name="connsiteY6" fmla="*/ 1386840 h 1386840"/>
              <a:gd name="connsiteX7" fmla="*/ 1508760 w 1508760"/>
              <a:gd name="connsiteY7" fmla="*/ 60960 h 1386840"/>
              <a:gd name="connsiteX8" fmla="*/ 1478280 w 1508760"/>
              <a:gd name="connsiteY8" fmla="*/ 15240 h 1386840"/>
              <a:gd name="connsiteX0" fmla="*/ 1432560 w 1508760"/>
              <a:gd name="connsiteY0" fmla="*/ 0 h 1402080"/>
              <a:gd name="connsiteX1" fmla="*/ 853440 w 1508760"/>
              <a:gd name="connsiteY1" fmla="*/ 15240 h 1402080"/>
              <a:gd name="connsiteX2" fmla="*/ 106680 w 1508760"/>
              <a:gd name="connsiteY2" fmla="*/ 335280 h 1402080"/>
              <a:gd name="connsiteX3" fmla="*/ 0 w 1508760"/>
              <a:gd name="connsiteY3" fmla="*/ 822960 h 1402080"/>
              <a:gd name="connsiteX4" fmla="*/ 365760 w 1508760"/>
              <a:gd name="connsiteY4" fmla="*/ 1173480 h 1402080"/>
              <a:gd name="connsiteX5" fmla="*/ 838200 w 1508760"/>
              <a:gd name="connsiteY5" fmla="*/ 1386840 h 1402080"/>
              <a:gd name="connsiteX6" fmla="*/ 1295400 w 1508760"/>
              <a:gd name="connsiteY6" fmla="*/ 1402080 h 1402080"/>
              <a:gd name="connsiteX7" fmla="*/ 1508760 w 1508760"/>
              <a:gd name="connsiteY7" fmla="*/ 76200 h 1402080"/>
              <a:gd name="connsiteX8" fmla="*/ 1432560 w 1508760"/>
              <a:gd name="connsiteY8" fmla="*/ 0 h 1402080"/>
              <a:gd name="connsiteX0" fmla="*/ 1432560 w 1432560"/>
              <a:gd name="connsiteY0" fmla="*/ 0 h 1402080"/>
              <a:gd name="connsiteX1" fmla="*/ 853440 w 1432560"/>
              <a:gd name="connsiteY1" fmla="*/ 15240 h 1402080"/>
              <a:gd name="connsiteX2" fmla="*/ 106680 w 1432560"/>
              <a:gd name="connsiteY2" fmla="*/ 335280 h 1402080"/>
              <a:gd name="connsiteX3" fmla="*/ 0 w 1432560"/>
              <a:gd name="connsiteY3" fmla="*/ 822960 h 1402080"/>
              <a:gd name="connsiteX4" fmla="*/ 365760 w 1432560"/>
              <a:gd name="connsiteY4" fmla="*/ 1173480 h 1402080"/>
              <a:gd name="connsiteX5" fmla="*/ 838200 w 1432560"/>
              <a:gd name="connsiteY5" fmla="*/ 1386840 h 1402080"/>
              <a:gd name="connsiteX6" fmla="*/ 1295400 w 1432560"/>
              <a:gd name="connsiteY6" fmla="*/ 1402080 h 1402080"/>
              <a:gd name="connsiteX7" fmla="*/ 1356360 w 1432560"/>
              <a:gd name="connsiteY7" fmla="*/ 914400 h 1402080"/>
              <a:gd name="connsiteX8" fmla="*/ 1432560 w 1432560"/>
              <a:gd name="connsiteY8" fmla="*/ 0 h 1402080"/>
              <a:gd name="connsiteX0" fmla="*/ 1432560 w 1432560"/>
              <a:gd name="connsiteY0" fmla="*/ 0 h 1386840"/>
              <a:gd name="connsiteX1" fmla="*/ 853440 w 1432560"/>
              <a:gd name="connsiteY1" fmla="*/ 15240 h 1386840"/>
              <a:gd name="connsiteX2" fmla="*/ 106680 w 1432560"/>
              <a:gd name="connsiteY2" fmla="*/ 335280 h 1386840"/>
              <a:gd name="connsiteX3" fmla="*/ 0 w 1432560"/>
              <a:gd name="connsiteY3" fmla="*/ 822960 h 1386840"/>
              <a:gd name="connsiteX4" fmla="*/ 365760 w 1432560"/>
              <a:gd name="connsiteY4" fmla="*/ 1173480 h 1386840"/>
              <a:gd name="connsiteX5" fmla="*/ 838200 w 1432560"/>
              <a:gd name="connsiteY5" fmla="*/ 1386840 h 1386840"/>
              <a:gd name="connsiteX6" fmla="*/ 1127760 w 1432560"/>
              <a:gd name="connsiteY6" fmla="*/ 1371600 h 1386840"/>
              <a:gd name="connsiteX7" fmla="*/ 1356360 w 1432560"/>
              <a:gd name="connsiteY7" fmla="*/ 914400 h 1386840"/>
              <a:gd name="connsiteX8" fmla="*/ 1432560 w 1432560"/>
              <a:gd name="connsiteY8" fmla="*/ 0 h 1386840"/>
              <a:gd name="connsiteX0" fmla="*/ 1356360 w 1356360"/>
              <a:gd name="connsiteY0" fmla="*/ 60960 h 1371600"/>
              <a:gd name="connsiteX1" fmla="*/ 853440 w 1356360"/>
              <a:gd name="connsiteY1" fmla="*/ 0 h 1371600"/>
              <a:gd name="connsiteX2" fmla="*/ 106680 w 1356360"/>
              <a:gd name="connsiteY2" fmla="*/ 320040 h 1371600"/>
              <a:gd name="connsiteX3" fmla="*/ 0 w 1356360"/>
              <a:gd name="connsiteY3" fmla="*/ 807720 h 1371600"/>
              <a:gd name="connsiteX4" fmla="*/ 365760 w 1356360"/>
              <a:gd name="connsiteY4" fmla="*/ 1158240 h 1371600"/>
              <a:gd name="connsiteX5" fmla="*/ 838200 w 1356360"/>
              <a:gd name="connsiteY5" fmla="*/ 1371600 h 1371600"/>
              <a:gd name="connsiteX6" fmla="*/ 1127760 w 1356360"/>
              <a:gd name="connsiteY6" fmla="*/ 1356360 h 1371600"/>
              <a:gd name="connsiteX7" fmla="*/ 1356360 w 1356360"/>
              <a:gd name="connsiteY7" fmla="*/ 899160 h 1371600"/>
              <a:gd name="connsiteX8" fmla="*/ 1356360 w 1356360"/>
              <a:gd name="connsiteY8" fmla="*/ 60960 h 1371600"/>
              <a:gd name="connsiteX0" fmla="*/ 1356360 w 1356360"/>
              <a:gd name="connsiteY0" fmla="*/ 60960 h 1371600"/>
              <a:gd name="connsiteX1" fmla="*/ 1243584 w 1356360"/>
              <a:gd name="connsiteY1" fmla="*/ 47244 h 1371600"/>
              <a:gd name="connsiteX2" fmla="*/ 853440 w 1356360"/>
              <a:gd name="connsiteY2" fmla="*/ 0 h 1371600"/>
              <a:gd name="connsiteX3" fmla="*/ 106680 w 1356360"/>
              <a:gd name="connsiteY3" fmla="*/ 320040 h 1371600"/>
              <a:gd name="connsiteX4" fmla="*/ 0 w 1356360"/>
              <a:gd name="connsiteY4" fmla="*/ 807720 h 1371600"/>
              <a:gd name="connsiteX5" fmla="*/ 365760 w 1356360"/>
              <a:gd name="connsiteY5" fmla="*/ 1158240 h 1371600"/>
              <a:gd name="connsiteX6" fmla="*/ 838200 w 1356360"/>
              <a:gd name="connsiteY6" fmla="*/ 1371600 h 1371600"/>
              <a:gd name="connsiteX7" fmla="*/ 1127760 w 1356360"/>
              <a:gd name="connsiteY7" fmla="*/ 1356360 h 1371600"/>
              <a:gd name="connsiteX8" fmla="*/ 1356360 w 1356360"/>
              <a:gd name="connsiteY8" fmla="*/ 899160 h 1371600"/>
              <a:gd name="connsiteX9" fmla="*/ 1356360 w 1356360"/>
              <a:gd name="connsiteY9" fmla="*/ 60960 h 1371600"/>
              <a:gd name="connsiteX0" fmla="*/ 1356360 w 1356360"/>
              <a:gd name="connsiteY0" fmla="*/ 60960 h 1371600"/>
              <a:gd name="connsiteX1" fmla="*/ 1243584 w 1356360"/>
              <a:gd name="connsiteY1" fmla="*/ 47244 h 1371600"/>
              <a:gd name="connsiteX2" fmla="*/ 853440 w 1356360"/>
              <a:gd name="connsiteY2" fmla="*/ 0 h 1371600"/>
              <a:gd name="connsiteX3" fmla="*/ 106680 w 1356360"/>
              <a:gd name="connsiteY3" fmla="*/ 320040 h 1371600"/>
              <a:gd name="connsiteX4" fmla="*/ 0 w 1356360"/>
              <a:gd name="connsiteY4" fmla="*/ 807720 h 1371600"/>
              <a:gd name="connsiteX5" fmla="*/ 365760 w 1356360"/>
              <a:gd name="connsiteY5" fmla="*/ 1158240 h 1371600"/>
              <a:gd name="connsiteX6" fmla="*/ 838200 w 1356360"/>
              <a:gd name="connsiteY6" fmla="*/ 1371600 h 1371600"/>
              <a:gd name="connsiteX7" fmla="*/ 1127760 w 1356360"/>
              <a:gd name="connsiteY7" fmla="*/ 1356360 h 1371600"/>
              <a:gd name="connsiteX8" fmla="*/ 1356360 w 1356360"/>
              <a:gd name="connsiteY8" fmla="*/ 899160 h 1371600"/>
              <a:gd name="connsiteX9" fmla="*/ 1356360 w 1356360"/>
              <a:gd name="connsiteY9" fmla="*/ 60960 h 1371600"/>
              <a:gd name="connsiteX0" fmla="*/ 1356360 w 1390904"/>
              <a:gd name="connsiteY0" fmla="*/ 94488 h 1405128"/>
              <a:gd name="connsiteX1" fmla="*/ 1280160 w 1390904"/>
              <a:gd name="connsiteY1" fmla="*/ 18288 h 1405128"/>
              <a:gd name="connsiteX2" fmla="*/ 853440 w 1390904"/>
              <a:gd name="connsiteY2" fmla="*/ 33528 h 1405128"/>
              <a:gd name="connsiteX3" fmla="*/ 106680 w 1390904"/>
              <a:gd name="connsiteY3" fmla="*/ 353568 h 1405128"/>
              <a:gd name="connsiteX4" fmla="*/ 0 w 1390904"/>
              <a:gd name="connsiteY4" fmla="*/ 841248 h 1405128"/>
              <a:gd name="connsiteX5" fmla="*/ 365760 w 1390904"/>
              <a:gd name="connsiteY5" fmla="*/ 1191768 h 1405128"/>
              <a:gd name="connsiteX6" fmla="*/ 838200 w 1390904"/>
              <a:gd name="connsiteY6" fmla="*/ 1405128 h 1405128"/>
              <a:gd name="connsiteX7" fmla="*/ 1127760 w 1390904"/>
              <a:gd name="connsiteY7" fmla="*/ 1389888 h 1405128"/>
              <a:gd name="connsiteX8" fmla="*/ 1356360 w 1390904"/>
              <a:gd name="connsiteY8" fmla="*/ 932688 h 1405128"/>
              <a:gd name="connsiteX9" fmla="*/ 1356360 w 1390904"/>
              <a:gd name="connsiteY9" fmla="*/ 94488 h 1405128"/>
              <a:gd name="connsiteX0" fmla="*/ 1356360 w 1390904"/>
              <a:gd name="connsiteY0" fmla="*/ 704088 h 1405128"/>
              <a:gd name="connsiteX1" fmla="*/ 1280160 w 1390904"/>
              <a:gd name="connsiteY1" fmla="*/ 18288 h 1405128"/>
              <a:gd name="connsiteX2" fmla="*/ 853440 w 1390904"/>
              <a:gd name="connsiteY2" fmla="*/ 33528 h 1405128"/>
              <a:gd name="connsiteX3" fmla="*/ 106680 w 1390904"/>
              <a:gd name="connsiteY3" fmla="*/ 353568 h 1405128"/>
              <a:gd name="connsiteX4" fmla="*/ 0 w 1390904"/>
              <a:gd name="connsiteY4" fmla="*/ 841248 h 1405128"/>
              <a:gd name="connsiteX5" fmla="*/ 365760 w 1390904"/>
              <a:gd name="connsiteY5" fmla="*/ 1191768 h 1405128"/>
              <a:gd name="connsiteX6" fmla="*/ 838200 w 1390904"/>
              <a:gd name="connsiteY6" fmla="*/ 1405128 h 1405128"/>
              <a:gd name="connsiteX7" fmla="*/ 1127760 w 1390904"/>
              <a:gd name="connsiteY7" fmla="*/ 1389888 h 1405128"/>
              <a:gd name="connsiteX8" fmla="*/ 1356360 w 1390904"/>
              <a:gd name="connsiteY8" fmla="*/ 932688 h 1405128"/>
              <a:gd name="connsiteX9" fmla="*/ 1356360 w 1390904"/>
              <a:gd name="connsiteY9" fmla="*/ 704088 h 1405128"/>
              <a:gd name="connsiteX0" fmla="*/ 1356360 w 1390904"/>
              <a:gd name="connsiteY0" fmla="*/ 704088 h 1405128"/>
              <a:gd name="connsiteX1" fmla="*/ 1280160 w 1390904"/>
              <a:gd name="connsiteY1" fmla="*/ 18288 h 1405128"/>
              <a:gd name="connsiteX2" fmla="*/ 853440 w 1390904"/>
              <a:gd name="connsiteY2" fmla="*/ 33528 h 1405128"/>
              <a:gd name="connsiteX3" fmla="*/ 106680 w 1390904"/>
              <a:gd name="connsiteY3" fmla="*/ 353568 h 1405128"/>
              <a:gd name="connsiteX4" fmla="*/ 0 w 1390904"/>
              <a:gd name="connsiteY4" fmla="*/ 841248 h 1405128"/>
              <a:gd name="connsiteX5" fmla="*/ 365760 w 1390904"/>
              <a:gd name="connsiteY5" fmla="*/ 1191768 h 1405128"/>
              <a:gd name="connsiteX6" fmla="*/ 838200 w 1390904"/>
              <a:gd name="connsiteY6" fmla="*/ 1405128 h 1405128"/>
              <a:gd name="connsiteX7" fmla="*/ 1127760 w 1390904"/>
              <a:gd name="connsiteY7" fmla="*/ 1389888 h 1405128"/>
              <a:gd name="connsiteX8" fmla="*/ 1280160 w 1390904"/>
              <a:gd name="connsiteY8" fmla="*/ 1237488 h 1405128"/>
              <a:gd name="connsiteX9" fmla="*/ 1356360 w 1390904"/>
              <a:gd name="connsiteY9" fmla="*/ 704088 h 1405128"/>
              <a:gd name="connsiteX0" fmla="*/ 1295400 w 1329944"/>
              <a:gd name="connsiteY0" fmla="*/ 704088 h 1405128"/>
              <a:gd name="connsiteX1" fmla="*/ 1219200 w 1329944"/>
              <a:gd name="connsiteY1" fmla="*/ 18288 h 1405128"/>
              <a:gd name="connsiteX2" fmla="*/ 792480 w 1329944"/>
              <a:gd name="connsiteY2" fmla="*/ 33528 h 1405128"/>
              <a:gd name="connsiteX3" fmla="*/ 45720 w 1329944"/>
              <a:gd name="connsiteY3" fmla="*/ 353568 h 1405128"/>
              <a:gd name="connsiteX4" fmla="*/ 0 w 1329944"/>
              <a:gd name="connsiteY4" fmla="*/ 856488 h 1405128"/>
              <a:gd name="connsiteX5" fmla="*/ 304800 w 1329944"/>
              <a:gd name="connsiteY5" fmla="*/ 1191768 h 1405128"/>
              <a:gd name="connsiteX6" fmla="*/ 777240 w 1329944"/>
              <a:gd name="connsiteY6" fmla="*/ 1405128 h 1405128"/>
              <a:gd name="connsiteX7" fmla="*/ 1066800 w 1329944"/>
              <a:gd name="connsiteY7" fmla="*/ 1389888 h 1405128"/>
              <a:gd name="connsiteX8" fmla="*/ 1219200 w 1329944"/>
              <a:gd name="connsiteY8" fmla="*/ 1237488 h 1405128"/>
              <a:gd name="connsiteX9" fmla="*/ 1295400 w 1329944"/>
              <a:gd name="connsiteY9" fmla="*/ 704088 h 1405128"/>
              <a:gd name="connsiteX0" fmla="*/ 1295400 w 1329944"/>
              <a:gd name="connsiteY0" fmla="*/ 704088 h 1405128"/>
              <a:gd name="connsiteX1" fmla="*/ 1219200 w 1329944"/>
              <a:gd name="connsiteY1" fmla="*/ 18288 h 1405128"/>
              <a:gd name="connsiteX2" fmla="*/ 792480 w 1329944"/>
              <a:gd name="connsiteY2" fmla="*/ 33528 h 1405128"/>
              <a:gd name="connsiteX3" fmla="*/ 0 w 1329944"/>
              <a:gd name="connsiteY3" fmla="*/ 399288 h 1405128"/>
              <a:gd name="connsiteX4" fmla="*/ 0 w 1329944"/>
              <a:gd name="connsiteY4" fmla="*/ 856488 h 1405128"/>
              <a:gd name="connsiteX5" fmla="*/ 304800 w 1329944"/>
              <a:gd name="connsiteY5" fmla="*/ 1191768 h 1405128"/>
              <a:gd name="connsiteX6" fmla="*/ 777240 w 1329944"/>
              <a:gd name="connsiteY6" fmla="*/ 1405128 h 1405128"/>
              <a:gd name="connsiteX7" fmla="*/ 1066800 w 1329944"/>
              <a:gd name="connsiteY7" fmla="*/ 1389888 h 1405128"/>
              <a:gd name="connsiteX8" fmla="*/ 1219200 w 1329944"/>
              <a:gd name="connsiteY8" fmla="*/ 1237488 h 1405128"/>
              <a:gd name="connsiteX9" fmla="*/ 1295400 w 1329944"/>
              <a:gd name="connsiteY9" fmla="*/ 704088 h 1405128"/>
              <a:gd name="connsiteX0" fmla="*/ 1295400 w 1329944"/>
              <a:gd name="connsiteY0" fmla="*/ 736600 h 1437640"/>
              <a:gd name="connsiteX1" fmla="*/ 1219200 w 1329944"/>
              <a:gd name="connsiteY1" fmla="*/ 50800 h 1437640"/>
              <a:gd name="connsiteX2" fmla="*/ 792480 w 1329944"/>
              <a:gd name="connsiteY2" fmla="*/ 66040 h 1437640"/>
              <a:gd name="connsiteX3" fmla="*/ 0 w 1329944"/>
              <a:gd name="connsiteY3" fmla="*/ 431800 h 1437640"/>
              <a:gd name="connsiteX4" fmla="*/ 0 w 1329944"/>
              <a:gd name="connsiteY4" fmla="*/ 889000 h 1437640"/>
              <a:gd name="connsiteX5" fmla="*/ 304800 w 1329944"/>
              <a:gd name="connsiteY5" fmla="*/ 1224280 h 1437640"/>
              <a:gd name="connsiteX6" fmla="*/ 777240 w 1329944"/>
              <a:gd name="connsiteY6" fmla="*/ 1437640 h 1437640"/>
              <a:gd name="connsiteX7" fmla="*/ 1066800 w 1329944"/>
              <a:gd name="connsiteY7" fmla="*/ 1422400 h 1437640"/>
              <a:gd name="connsiteX8" fmla="*/ 1219200 w 1329944"/>
              <a:gd name="connsiteY8" fmla="*/ 1270000 h 1437640"/>
              <a:gd name="connsiteX9" fmla="*/ 1295400 w 1329944"/>
              <a:gd name="connsiteY9" fmla="*/ 736600 h 1437640"/>
              <a:gd name="connsiteX0" fmla="*/ 1295400 w 1329944"/>
              <a:gd name="connsiteY0" fmla="*/ 736600 h 1437640"/>
              <a:gd name="connsiteX1" fmla="*/ 1219200 w 1329944"/>
              <a:gd name="connsiteY1" fmla="*/ 50800 h 1437640"/>
              <a:gd name="connsiteX2" fmla="*/ 792480 w 1329944"/>
              <a:gd name="connsiteY2" fmla="*/ 66040 h 1437640"/>
              <a:gd name="connsiteX3" fmla="*/ 0 w 1329944"/>
              <a:gd name="connsiteY3" fmla="*/ 431800 h 1437640"/>
              <a:gd name="connsiteX4" fmla="*/ 0 w 1329944"/>
              <a:gd name="connsiteY4" fmla="*/ 889000 h 1437640"/>
              <a:gd name="connsiteX5" fmla="*/ 304800 w 1329944"/>
              <a:gd name="connsiteY5" fmla="*/ 1224280 h 1437640"/>
              <a:gd name="connsiteX6" fmla="*/ 777240 w 1329944"/>
              <a:gd name="connsiteY6" fmla="*/ 1437640 h 1437640"/>
              <a:gd name="connsiteX7" fmla="*/ 1066800 w 1329944"/>
              <a:gd name="connsiteY7" fmla="*/ 1422400 h 1437640"/>
              <a:gd name="connsiteX8" fmla="*/ 1219200 w 1329944"/>
              <a:gd name="connsiteY8" fmla="*/ 1270000 h 1437640"/>
              <a:gd name="connsiteX9" fmla="*/ 1295400 w 1329944"/>
              <a:gd name="connsiteY9" fmla="*/ 736600 h 1437640"/>
              <a:gd name="connsiteX0" fmla="*/ 1295400 w 1329944"/>
              <a:gd name="connsiteY0" fmla="*/ 736600 h 1437640"/>
              <a:gd name="connsiteX1" fmla="*/ 1219200 w 1329944"/>
              <a:gd name="connsiteY1" fmla="*/ 50800 h 1437640"/>
              <a:gd name="connsiteX2" fmla="*/ 792480 w 1329944"/>
              <a:gd name="connsiteY2" fmla="*/ 66040 h 1437640"/>
              <a:gd name="connsiteX3" fmla="*/ 0 w 1329944"/>
              <a:gd name="connsiteY3" fmla="*/ 431800 h 1437640"/>
              <a:gd name="connsiteX4" fmla="*/ 0 w 1329944"/>
              <a:gd name="connsiteY4" fmla="*/ 889000 h 1437640"/>
              <a:gd name="connsiteX5" fmla="*/ 304800 w 1329944"/>
              <a:gd name="connsiteY5" fmla="*/ 1224280 h 1437640"/>
              <a:gd name="connsiteX6" fmla="*/ 777240 w 1329944"/>
              <a:gd name="connsiteY6" fmla="*/ 1437640 h 1437640"/>
              <a:gd name="connsiteX7" fmla="*/ 1066800 w 1329944"/>
              <a:gd name="connsiteY7" fmla="*/ 1422400 h 1437640"/>
              <a:gd name="connsiteX8" fmla="*/ 1219200 w 1329944"/>
              <a:gd name="connsiteY8" fmla="*/ 1270000 h 1437640"/>
              <a:gd name="connsiteX9" fmla="*/ 1295400 w 1329944"/>
              <a:gd name="connsiteY9" fmla="*/ 736600 h 1437640"/>
              <a:gd name="connsiteX0" fmla="*/ 1365504 w 1400048"/>
              <a:gd name="connsiteY0" fmla="*/ 736600 h 1437640"/>
              <a:gd name="connsiteX1" fmla="*/ 1289304 w 1400048"/>
              <a:gd name="connsiteY1" fmla="*/ 50800 h 1437640"/>
              <a:gd name="connsiteX2" fmla="*/ 862584 w 1400048"/>
              <a:gd name="connsiteY2" fmla="*/ 66040 h 1437640"/>
              <a:gd name="connsiteX3" fmla="*/ 70104 w 1400048"/>
              <a:gd name="connsiteY3" fmla="*/ 431800 h 1437640"/>
              <a:gd name="connsiteX4" fmla="*/ 70104 w 1400048"/>
              <a:gd name="connsiteY4" fmla="*/ 889000 h 1437640"/>
              <a:gd name="connsiteX5" fmla="*/ 374904 w 1400048"/>
              <a:gd name="connsiteY5" fmla="*/ 1224280 h 1437640"/>
              <a:gd name="connsiteX6" fmla="*/ 847344 w 1400048"/>
              <a:gd name="connsiteY6" fmla="*/ 1437640 h 1437640"/>
              <a:gd name="connsiteX7" fmla="*/ 1136904 w 1400048"/>
              <a:gd name="connsiteY7" fmla="*/ 1422400 h 1437640"/>
              <a:gd name="connsiteX8" fmla="*/ 1289304 w 1400048"/>
              <a:gd name="connsiteY8" fmla="*/ 1270000 h 1437640"/>
              <a:gd name="connsiteX9" fmla="*/ 1365504 w 1400048"/>
              <a:gd name="connsiteY9" fmla="*/ 736600 h 1437640"/>
              <a:gd name="connsiteX0" fmla="*/ 1365504 w 1400048"/>
              <a:gd name="connsiteY0" fmla="*/ 736600 h 1437640"/>
              <a:gd name="connsiteX1" fmla="*/ 1289304 w 1400048"/>
              <a:gd name="connsiteY1" fmla="*/ 50800 h 1437640"/>
              <a:gd name="connsiteX2" fmla="*/ 862584 w 1400048"/>
              <a:gd name="connsiteY2" fmla="*/ 66040 h 1437640"/>
              <a:gd name="connsiteX3" fmla="*/ 70104 w 1400048"/>
              <a:gd name="connsiteY3" fmla="*/ 431800 h 1437640"/>
              <a:gd name="connsiteX4" fmla="*/ 70104 w 1400048"/>
              <a:gd name="connsiteY4" fmla="*/ 889000 h 1437640"/>
              <a:gd name="connsiteX5" fmla="*/ 374904 w 1400048"/>
              <a:gd name="connsiteY5" fmla="*/ 1224280 h 1437640"/>
              <a:gd name="connsiteX6" fmla="*/ 847344 w 1400048"/>
              <a:gd name="connsiteY6" fmla="*/ 1437640 h 1437640"/>
              <a:gd name="connsiteX7" fmla="*/ 1136904 w 1400048"/>
              <a:gd name="connsiteY7" fmla="*/ 1422400 h 1437640"/>
              <a:gd name="connsiteX8" fmla="*/ 1289304 w 1400048"/>
              <a:gd name="connsiteY8" fmla="*/ 1270000 h 1437640"/>
              <a:gd name="connsiteX9" fmla="*/ 1365504 w 1400048"/>
              <a:gd name="connsiteY9" fmla="*/ 736600 h 1437640"/>
              <a:gd name="connsiteX0" fmla="*/ 1365504 w 1400048"/>
              <a:gd name="connsiteY0" fmla="*/ 736600 h 1437640"/>
              <a:gd name="connsiteX1" fmla="*/ 1289304 w 1400048"/>
              <a:gd name="connsiteY1" fmla="*/ 50800 h 1437640"/>
              <a:gd name="connsiteX2" fmla="*/ 862584 w 1400048"/>
              <a:gd name="connsiteY2" fmla="*/ 66040 h 1437640"/>
              <a:gd name="connsiteX3" fmla="*/ 70104 w 1400048"/>
              <a:gd name="connsiteY3" fmla="*/ 431800 h 1437640"/>
              <a:gd name="connsiteX4" fmla="*/ 70104 w 1400048"/>
              <a:gd name="connsiteY4" fmla="*/ 889000 h 1437640"/>
              <a:gd name="connsiteX5" fmla="*/ 374904 w 1400048"/>
              <a:gd name="connsiteY5" fmla="*/ 1224280 h 1437640"/>
              <a:gd name="connsiteX6" fmla="*/ 847344 w 1400048"/>
              <a:gd name="connsiteY6" fmla="*/ 1437640 h 1437640"/>
              <a:gd name="connsiteX7" fmla="*/ 1136904 w 1400048"/>
              <a:gd name="connsiteY7" fmla="*/ 1422400 h 1437640"/>
              <a:gd name="connsiteX8" fmla="*/ 1289304 w 1400048"/>
              <a:gd name="connsiteY8" fmla="*/ 1270000 h 1437640"/>
              <a:gd name="connsiteX9" fmla="*/ 1365504 w 1400048"/>
              <a:gd name="connsiteY9" fmla="*/ 736600 h 1437640"/>
              <a:gd name="connsiteX0" fmla="*/ 1365504 w 1400048"/>
              <a:gd name="connsiteY0" fmla="*/ 736600 h 1437640"/>
              <a:gd name="connsiteX1" fmla="*/ 1289304 w 1400048"/>
              <a:gd name="connsiteY1" fmla="*/ 50800 h 1437640"/>
              <a:gd name="connsiteX2" fmla="*/ 862584 w 1400048"/>
              <a:gd name="connsiteY2" fmla="*/ 66040 h 1437640"/>
              <a:gd name="connsiteX3" fmla="*/ 70104 w 1400048"/>
              <a:gd name="connsiteY3" fmla="*/ 431800 h 1437640"/>
              <a:gd name="connsiteX4" fmla="*/ 70104 w 1400048"/>
              <a:gd name="connsiteY4" fmla="*/ 889000 h 1437640"/>
              <a:gd name="connsiteX5" fmla="*/ 374904 w 1400048"/>
              <a:gd name="connsiteY5" fmla="*/ 1224280 h 1437640"/>
              <a:gd name="connsiteX6" fmla="*/ 847344 w 1400048"/>
              <a:gd name="connsiteY6" fmla="*/ 1437640 h 1437640"/>
              <a:gd name="connsiteX7" fmla="*/ 1136904 w 1400048"/>
              <a:gd name="connsiteY7" fmla="*/ 1422400 h 1437640"/>
              <a:gd name="connsiteX8" fmla="*/ 1289304 w 1400048"/>
              <a:gd name="connsiteY8" fmla="*/ 1270000 h 1437640"/>
              <a:gd name="connsiteX9" fmla="*/ 1365504 w 1400048"/>
              <a:gd name="connsiteY9" fmla="*/ 736600 h 1437640"/>
              <a:gd name="connsiteX0" fmla="*/ 1365504 w 1400048"/>
              <a:gd name="connsiteY0" fmla="*/ 736600 h 1437640"/>
              <a:gd name="connsiteX1" fmla="*/ 1289304 w 1400048"/>
              <a:gd name="connsiteY1" fmla="*/ 50800 h 1437640"/>
              <a:gd name="connsiteX2" fmla="*/ 862584 w 1400048"/>
              <a:gd name="connsiteY2" fmla="*/ 66040 h 1437640"/>
              <a:gd name="connsiteX3" fmla="*/ 70104 w 1400048"/>
              <a:gd name="connsiteY3" fmla="*/ 431800 h 1437640"/>
              <a:gd name="connsiteX4" fmla="*/ 70104 w 1400048"/>
              <a:gd name="connsiteY4" fmla="*/ 889000 h 1437640"/>
              <a:gd name="connsiteX5" fmla="*/ 374904 w 1400048"/>
              <a:gd name="connsiteY5" fmla="*/ 1224280 h 1437640"/>
              <a:gd name="connsiteX6" fmla="*/ 847344 w 1400048"/>
              <a:gd name="connsiteY6" fmla="*/ 1437640 h 1437640"/>
              <a:gd name="connsiteX7" fmla="*/ 1136904 w 1400048"/>
              <a:gd name="connsiteY7" fmla="*/ 1422400 h 1437640"/>
              <a:gd name="connsiteX8" fmla="*/ 1289304 w 1400048"/>
              <a:gd name="connsiteY8" fmla="*/ 1270000 h 1437640"/>
              <a:gd name="connsiteX9" fmla="*/ 1365504 w 1400048"/>
              <a:gd name="connsiteY9" fmla="*/ 736600 h 1437640"/>
              <a:gd name="connsiteX0" fmla="*/ 1365504 w 1400048"/>
              <a:gd name="connsiteY0" fmla="*/ 736600 h 1437640"/>
              <a:gd name="connsiteX1" fmla="*/ 1289304 w 1400048"/>
              <a:gd name="connsiteY1" fmla="*/ 50800 h 1437640"/>
              <a:gd name="connsiteX2" fmla="*/ 862584 w 1400048"/>
              <a:gd name="connsiteY2" fmla="*/ 66040 h 1437640"/>
              <a:gd name="connsiteX3" fmla="*/ 70104 w 1400048"/>
              <a:gd name="connsiteY3" fmla="*/ 431800 h 1437640"/>
              <a:gd name="connsiteX4" fmla="*/ 70104 w 1400048"/>
              <a:gd name="connsiteY4" fmla="*/ 889000 h 1437640"/>
              <a:gd name="connsiteX5" fmla="*/ 374904 w 1400048"/>
              <a:gd name="connsiteY5" fmla="*/ 1224280 h 1437640"/>
              <a:gd name="connsiteX6" fmla="*/ 847344 w 1400048"/>
              <a:gd name="connsiteY6" fmla="*/ 1437640 h 1437640"/>
              <a:gd name="connsiteX7" fmla="*/ 1136904 w 1400048"/>
              <a:gd name="connsiteY7" fmla="*/ 1422400 h 1437640"/>
              <a:gd name="connsiteX8" fmla="*/ 1289304 w 1400048"/>
              <a:gd name="connsiteY8" fmla="*/ 1270000 h 1437640"/>
              <a:gd name="connsiteX9" fmla="*/ 1365504 w 1400048"/>
              <a:gd name="connsiteY9" fmla="*/ 736600 h 1437640"/>
              <a:gd name="connsiteX0" fmla="*/ 1365504 w 1400048"/>
              <a:gd name="connsiteY0" fmla="*/ 736600 h 1437640"/>
              <a:gd name="connsiteX1" fmla="*/ 1289304 w 1400048"/>
              <a:gd name="connsiteY1" fmla="*/ 50800 h 1437640"/>
              <a:gd name="connsiteX2" fmla="*/ 862584 w 1400048"/>
              <a:gd name="connsiteY2" fmla="*/ 66040 h 1437640"/>
              <a:gd name="connsiteX3" fmla="*/ 70104 w 1400048"/>
              <a:gd name="connsiteY3" fmla="*/ 431800 h 1437640"/>
              <a:gd name="connsiteX4" fmla="*/ 70104 w 1400048"/>
              <a:gd name="connsiteY4" fmla="*/ 889000 h 1437640"/>
              <a:gd name="connsiteX5" fmla="*/ 374904 w 1400048"/>
              <a:gd name="connsiteY5" fmla="*/ 1224280 h 1437640"/>
              <a:gd name="connsiteX6" fmla="*/ 847344 w 1400048"/>
              <a:gd name="connsiteY6" fmla="*/ 1437640 h 1437640"/>
              <a:gd name="connsiteX7" fmla="*/ 1136904 w 1400048"/>
              <a:gd name="connsiteY7" fmla="*/ 1422400 h 1437640"/>
              <a:gd name="connsiteX8" fmla="*/ 1289304 w 1400048"/>
              <a:gd name="connsiteY8" fmla="*/ 1270000 h 1437640"/>
              <a:gd name="connsiteX9" fmla="*/ 1365504 w 1400048"/>
              <a:gd name="connsiteY9" fmla="*/ 736600 h 1437640"/>
              <a:gd name="connsiteX0" fmla="*/ 1365504 w 1400048"/>
              <a:gd name="connsiteY0" fmla="*/ 736600 h 1437640"/>
              <a:gd name="connsiteX1" fmla="*/ 1289304 w 1400048"/>
              <a:gd name="connsiteY1" fmla="*/ 50800 h 1437640"/>
              <a:gd name="connsiteX2" fmla="*/ 862584 w 1400048"/>
              <a:gd name="connsiteY2" fmla="*/ 66040 h 1437640"/>
              <a:gd name="connsiteX3" fmla="*/ 70104 w 1400048"/>
              <a:gd name="connsiteY3" fmla="*/ 431800 h 1437640"/>
              <a:gd name="connsiteX4" fmla="*/ 70104 w 1400048"/>
              <a:gd name="connsiteY4" fmla="*/ 889000 h 1437640"/>
              <a:gd name="connsiteX5" fmla="*/ 374904 w 1400048"/>
              <a:gd name="connsiteY5" fmla="*/ 1224280 h 1437640"/>
              <a:gd name="connsiteX6" fmla="*/ 847344 w 1400048"/>
              <a:gd name="connsiteY6" fmla="*/ 1437640 h 1437640"/>
              <a:gd name="connsiteX7" fmla="*/ 1136904 w 1400048"/>
              <a:gd name="connsiteY7" fmla="*/ 1422400 h 1437640"/>
              <a:gd name="connsiteX8" fmla="*/ 1289304 w 1400048"/>
              <a:gd name="connsiteY8" fmla="*/ 1270000 h 1437640"/>
              <a:gd name="connsiteX9" fmla="*/ 1365504 w 1400048"/>
              <a:gd name="connsiteY9" fmla="*/ 736600 h 1437640"/>
              <a:gd name="connsiteX0" fmla="*/ 1289304 w 1360424"/>
              <a:gd name="connsiteY0" fmla="*/ 1270000 h 1437640"/>
              <a:gd name="connsiteX1" fmla="*/ 1289304 w 1360424"/>
              <a:gd name="connsiteY1" fmla="*/ 50800 h 1437640"/>
              <a:gd name="connsiteX2" fmla="*/ 862584 w 1360424"/>
              <a:gd name="connsiteY2" fmla="*/ 66040 h 1437640"/>
              <a:gd name="connsiteX3" fmla="*/ 70104 w 1360424"/>
              <a:gd name="connsiteY3" fmla="*/ 431800 h 1437640"/>
              <a:gd name="connsiteX4" fmla="*/ 70104 w 1360424"/>
              <a:gd name="connsiteY4" fmla="*/ 889000 h 1437640"/>
              <a:gd name="connsiteX5" fmla="*/ 374904 w 1360424"/>
              <a:gd name="connsiteY5" fmla="*/ 1224280 h 1437640"/>
              <a:gd name="connsiteX6" fmla="*/ 847344 w 1360424"/>
              <a:gd name="connsiteY6" fmla="*/ 1437640 h 1437640"/>
              <a:gd name="connsiteX7" fmla="*/ 1136904 w 1360424"/>
              <a:gd name="connsiteY7" fmla="*/ 1422400 h 1437640"/>
              <a:gd name="connsiteX8" fmla="*/ 1289304 w 1360424"/>
              <a:gd name="connsiteY8" fmla="*/ 1270000 h 1437640"/>
              <a:gd name="connsiteX0" fmla="*/ 1289304 w 1485392"/>
              <a:gd name="connsiteY0" fmla="*/ 1270000 h 1437640"/>
              <a:gd name="connsiteX1" fmla="*/ 1289304 w 1485392"/>
              <a:gd name="connsiteY1" fmla="*/ 50800 h 1437640"/>
              <a:gd name="connsiteX2" fmla="*/ 862584 w 1485392"/>
              <a:gd name="connsiteY2" fmla="*/ 66040 h 1437640"/>
              <a:gd name="connsiteX3" fmla="*/ 70104 w 1485392"/>
              <a:gd name="connsiteY3" fmla="*/ 431800 h 1437640"/>
              <a:gd name="connsiteX4" fmla="*/ 70104 w 1485392"/>
              <a:gd name="connsiteY4" fmla="*/ 889000 h 1437640"/>
              <a:gd name="connsiteX5" fmla="*/ 374904 w 1485392"/>
              <a:gd name="connsiteY5" fmla="*/ 1224280 h 1437640"/>
              <a:gd name="connsiteX6" fmla="*/ 847344 w 1485392"/>
              <a:gd name="connsiteY6" fmla="*/ 1437640 h 1437640"/>
              <a:gd name="connsiteX7" fmla="*/ 1136904 w 1485392"/>
              <a:gd name="connsiteY7" fmla="*/ 1422400 h 1437640"/>
              <a:gd name="connsiteX8" fmla="*/ 1289304 w 1485392"/>
              <a:gd name="connsiteY8" fmla="*/ 1270000 h 1437640"/>
              <a:gd name="connsiteX0" fmla="*/ 1289304 w 1485392"/>
              <a:gd name="connsiteY0" fmla="*/ 1270000 h 1437640"/>
              <a:gd name="connsiteX1" fmla="*/ 1289304 w 1485392"/>
              <a:gd name="connsiteY1" fmla="*/ 127000 h 1437640"/>
              <a:gd name="connsiteX2" fmla="*/ 862584 w 1485392"/>
              <a:gd name="connsiteY2" fmla="*/ 66040 h 1437640"/>
              <a:gd name="connsiteX3" fmla="*/ 70104 w 1485392"/>
              <a:gd name="connsiteY3" fmla="*/ 431800 h 1437640"/>
              <a:gd name="connsiteX4" fmla="*/ 70104 w 1485392"/>
              <a:gd name="connsiteY4" fmla="*/ 889000 h 1437640"/>
              <a:gd name="connsiteX5" fmla="*/ 374904 w 1485392"/>
              <a:gd name="connsiteY5" fmla="*/ 1224280 h 1437640"/>
              <a:gd name="connsiteX6" fmla="*/ 847344 w 1485392"/>
              <a:gd name="connsiteY6" fmla="*/ 1437640 h 1437640"/>
              <a:gd name="connsiteX7" fmla="*/ 1136904 w 1485392"/>
              <a:gd name="connsiteY7" fmla="*/ 1422400 h 1437640"/>
              <a:gd name="connsiteX8" fmla="*/ 1289304 w 1485392"/>
              <a:gd name="connsiteY8" fmla="*/ 1270000 h 1437640"/>
              <a:gd name="connsiteX0" fmla="*/ 1289304 w 1485392"/>
              <a:gd name="connsiteY0" fmla="*/ 1270000 h 1437640"/>
              <a:gd name="connsiteX1" fmla="*/ 1289304 w 1485392"/>
              <a:gd name="connsiteY1" fmla="*/ 127000 h 1437640"/>
              <a:gd name="connsiteX2" fmla="*/ 862584 w 1485392"/>
              <a:gd name="connsiteY2" fmla="*/ 66040 h 1437640"/>
              <a:gd name="connsiteX3" fmla="*/ 70104 w 1485392"/>
              <a:gd name="connsiteY3" fmla="*/ 431800 h 1437640"/>
              <a:gd name="connsiteX4" fmla="*/ 70104 w 1485392"/>
              <a:gd name="connsiteY4" fmla="*/ 889000 h 1437640"/>
              <a:gd name="connsiteX5" fmla="*/ 374904 w 1485392"/>
              <a:gd name="connsiteY5" fmla="*/ 1224280 h 1437640"/>
              <a:gd name="connsiteX6" fmla="*/ 847344 w 1485392"/>
              <a:gd name="connsiteY6" fmla="*/ 1437640 h 1437640"/>
              <a:gd name="connsiteX7" fmla="*/ 1136904 w 1485392"/>
              <a:gd name="connsiteY7" fmla="*/ 1422400 h 1437640"/>
              <a:gd name="connsiteX8" fmla="*/ 1289304 w 1485392"/>
              <a:gd name="connsiteY8" fmla="*/ 1270000 h 143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5392" h="1437640">
                <a:moveTo>
                  <a:pt x="1289304" y="1270000"/>
                </a:moveTo>
                <a:cubicBezTo>
                  <a:pt x="1314704" y="1041400"/>
                  <a:pt x="1485392" y="335280"/>
                  <a:pt x="1289304" y="127000"/>
                </a:cubicBezTo>
                <a:cubicBezTo>
                  <a:pt x="1189736" y="63500"/>
                  <a:pt x="1035304" y="0"/>
                  <a:pt x="862584" y="66040"/>
                </a:cubicBezTo>
                <a:cubicBezTo>
                  <a:pt x="538988" y="107188"/>
                  <a:pt x="187960" y="184912"/>
                  <a:pt x="70104" y="431800"/>
                </a:cubicBezTo>
                <a:cubicBezTo>
                  <a:pt x="0" y="588772"/>
                  <a:pt x="13716" y="725932"/>
                  <a:pt x="70104" y="889000"/>
                </a:cubicBezTo>
                <a:cubicBezTo>
                  <a:pt x="113792" y="1014476"/>
                  <a:pt x="226060" y="1146048"/>
                  <a:pt x="374904" y="1224280"/>
                </a:cubicBezTo>
                <a:cubicBezTo>
                  <a:pt x="532384" y="1295400"/>
                  <a:pt x="677672" y="1427480"/>
                  <a:pt x="847344" y="1437640"/>
                </a:cubicBezTo>
                <a:lnTo>
                  <a:pt x="1136904" y="1422400"/>
                </a:lnTo>
                <a:cubicBezTo>
                  <a:pt x="1213612" y="1418844"/>
                  <a:pt x="1282700" y="1349756"/>
                  <a:pt x="1289304" y="1270000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7" name="手繪多邊形 36"/>
          <p:cNvSpPr/>
          <p:nvPr/>
        </p:nvSpPr>
        <p:spPr>
          <a:xfrm>
            <a:off x="6507988" y="5289804"/>
            <a:ext cx="1819148" cy="1503680"/>
          </a:xfrm>
          <a:custGeom>
            <a:avLst/>
            <a:gdLst>
              <a:gd name="connsiteX0" fmla="*/ 472440 w 1798320"/>
              <a:gd name="connsiteY0" fmla="*/ 106680 h 1310640"/>
              <a:gd name="connsiteX1" fmla="*/ 91440 w 1798320"/>
              <a:gd name="connsiteY1" fmla="*/ 304800 h 1310640"/>
              <a:gd name="connsiteX2" fmla="*/ 0 w 1798320"/>
              <a:gd name="connsiteY2" fmla="*/ 609600 h 1310640"/>
              <a:gd name="connsiteX3" fmla="*/ 137160 w 1798320"/>
              <a:gd name="connsiteY3" fmla="*/ 914400 h 1310640"/>
              <a:gd name="connsiteX4" fmla="*/ 853440 w 1798320"/>
              <a:gd name="connsiteY4" fmla="*/ 1310640 h 1310640"/>
              <a:gd name="connsiteX5" fmla="*/ 1386840 w 1798320"/>
              <a:gd name="connsiteY5" fmla="*/ 1310640 h 1310640"/>
              <a:gd name="connsiteX6" fmla="*/ 1798320 w 1798320"/>
              <a:gd name="connsiteY6" fmla="*/ 0 h 1310640"/>
              <a:gd name="connsiteX7" fmla="*/ 563880 w 1798320"/>
              <a:gd name="connsiteY7" fmla="*/ 15240 h 1310640"/>
              <a:gd name="connsiteX8" fmla="*/ 472440 w 1798320"/>
              <a:gd name="connsiteY8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0 h 1310640"/>
              <a:gd name="connsiteX7" fmla="*/ 563880 w 1661160"/>
              <a:gd name="connsiteY7" fmla="*/ 15240 h 1310640"/>
              <a:gd name="connsiteX8" fmla="*/ 472440 w 1661160"/>
              <a:gd name="connsiteY8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20012 w 1661160"/>
              <a:gd name="connsiteY6" fmla="*/ 201168 h 1310640"/>
              <a:gd name="connsiteX7" fmla="*/ 1661160 w 1661160"/>
              <a:gd name="connsiteY7" fmla="*/ 0 h 1310640"/>
              <a:gd name="connsiteX8" fmla="*/ 563880 w 1661160"/>
              <a:gd name="connsiteY8" fmla="*/ 15240 h 1310640"/>
              <a:gd name="connsiteX9" fmla="*/ 472440 w 1661160"/>
              <a:gd name="connsiteY9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609600 h 1310640"/>
              <a:gd name="connsiteX7" fmla="*/ 1661160 w 1661160"/>
              <a:gd name="connsiteY7" fmla="*/ 0 h 1310640"/>
              <a:gd name="connsiteX8" fmla="*/ 563880 w 1661160"/>
              <a:gd name="connsiteY8" fmla="*/ 15240 h 1310640"/>
              <a:gd name="connsiteX9" fmla="*/ 472440 w 1661160"/>
              <a:gd name="connsiteY9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609600 h 1310640"/>
              <a:gd name="connsiteX7" fmla="*/ 1584960 w 1661160"/>
              <a:gd name="connsiteY7" fmla="*/ 0 h 1310640"/>
              <a:gd name="connsiteX8" fmla="*/ 563880 w 1661160"/>
              <a:gd name="connsiteY8" fmla="*/ 15240 h 1310640"/>
              <a:gd name="connsiteX9" fmla="*/ 472440 w 1661160"/>
              <a:gd name="connsiteY9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609600 h 1310640"/>
              <a:gd name="connsiteX7" fmla="*/ 1584960 w 1661160"/>
              <a:gd name="connsiteY7" fmla="*/ 0 h 1310640"/>
              <a:gd name="connsiteX8" fmla="*/ 563880 w 1661160"/>
              <a:gd name="connsiteY8" fmla="*/ 15240 h 1310640"/>
              <a:gd name="connsiteX9" fmla="*/ 472440 w 1661160"/>
              <a:gd name="connsiteY9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228600 h 1310640"/>
              <a:gd name="connsiteX7" fmla="*/ 1584960 w 1661160"/>
              <a:gd name="connsiteY7" fmla="*/ 0 h 1310640"/>
              <a:gd name="connsiteX8" fmla="*/ 563880 w 1661160"/>
              <a:gd name="connsiteY8" fmla="*/ 15240 h 1310640"/>
              <a:gd name="connsiteX9" fmla="*/ 472440 w 1661160"/>
              <a:gd name="connsiteY9" fmla="*/ 106680 h 1310640"/>
              <a:gd name="connsiteX0" fmla="*/ 563880 w 1661160"/>
              <a:gd name="connsiteY0" fmla="*/ 1524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228600 h 1310640"/>
              <a:gd name="connsiteX7" fmla="*/ 1584960 w 1661160"/>
              <a:gd name="connsiteY7" fmla="*/ 0 h 1310640"/>
              <a:gd name="connsiteX8" fmla="*/ 563880 w 1661160"/>
              <a:gd name="connsiteY8" fmla="*/ 15240 h 1310640"/>
              <a:gd name="connsiteX0" fmla="*/ 563880 w 1661160"/>
              <a:gd name="connsiteY0" fmla="*/ 64516 h 1359916"/>
              <a:gd name="connsiteX1" fmla="*/ 91440 w 1661160"/>
              <a:gd name="connsiteY1" fmla="*/ 354076 h 1359916"/>
              <a:gd name="connsiteX2" fmla="*/ 0 w 1661160"/>
              <a:gd name="connsiteY2" fmla="*/ 658876 h 1359916"/>
              <a:gd name="connsiteX3" fmla="*/ 137160 w 1661160"/>
              <a:gd name="connsiteY3" fmla="*/ 963676 h 1359916"/>
              <a:gd name="connsiteX4" fmla="*/ 853440 w 1661160"/>
              <a:gd name="connsiteY4" fmla="*/ 1359916 h 1359916"/>
              <a:gd name="connsiteX5" fmla="*/ 1386840 w 1661160"/>
              <a:gd name="connsiteY5" fmla="*/ 1359916 h 1359916"/>
              <a:gd name="connsiteX6" fmla="*/ 1661160 w 1661160"/>
              <a:gd name="connsiteY6" fmla="*/ 277876 h 1359916"/>
              <a:gd name="connsiteX7" fmla="*/ 1584960 w 1661160"/>
              <a:gd name="connsiteY7" fmla="*/ 49276 h 1359916"/>
              <a:gd name="connsiteX8" fmla="*/ 563880 w 1661160"/>
              <a:gd name="connsiteY8" fmla="*/ 64516 h 1359916"/>
              <a:gd name="connsiteX0" fmla="*/ 563880 w 1661160"/>
              <a:gd name="connsiteY0" fmla="*/ 83312 h 1378712"/>
              <a:gd name="connsiteX1" fmla="*/ 91440 w 1661160"/>
              <a:gd name="connsiteY1" fmla="*/ 372872 h 1378712"/>
              <a:gd name="connsiteX2" fmla="*/ 0 w 1661160"/>
              <a:gd name="connsiteY2" fmla="*/ 677672 h 1378712"/>
              <a:gd name="connsiteX3" fmla="*/ 137160 w 1661160"/>
              <a:gd name="connsiteY3" fmla="*/ 982472 h 1378712"/>
              <a:gd name="connsiteX4" fmla="*/ 853440 w 1661160"/>
              <a:gd name="connsiteY4" fmla="*/ 1378712 h 1378712"/>
              <a:gd name="connsiteX5" fmla="*/ 1386840 w 1661160"/>
              <a:gd name="connsiteY5" fmla="*/ 1378712 h 1378712"/>
              <a:gd name="connsiteX6" fmla="*/ 1661160 w 1661160"/>
              <a:gd name="connsiteY6" fmla="*/ 296672 h 1378712"/>
              <a:gd name="connsiteX7" fmla="*/ 1584960 w 1661160"/>
              <a:gd name="connsiteY7" fmla="*/ 68072 h 1378712"/>
              <a:gd name="connsiteX8" fmla="*/ 563880 w 1661160"/>
              <a:gd name="connsiteY8" fmla="*/ 83312 h 1378712"/>
              <a:gd name="connsiteX0" fmla="*/ 563880 w 1727708"/>
              <a:gd name="connsiteY0" fmla="*/ 83312 h 1378712"/>
              <a:gd name="connsiteX1" fmla="*/ 91440 w 1727708"/>
              <a:gd name="connsiteY1" fmla="*/ 372872 h 1378712"/>
              <a:gd name="connsiteX2" fmla="*/ 0 w 1727708"/>
              <a:gd name="connsiteY2" fmla="*/ 677672 h 1378712"/>
              <a:gd name="connsiteX3" fmla="*/ 137160 w 1727708"/>
              <a:gd name="connsiteY3" fmla="*/ 982472 h 1378712"/>
              <a:gd name="connsiteX4" fmla="*/ 853440 w 1727708"/>
              <a:gd name="connsiteY4" fmla="*/ 1378712 h 1378712"/>
              <a:gd name="connsiteX5" fmla="*/ 1386840 w 1727708"/>
              <a:gd name="connsiteY5" fmla="*/ 1378712 h 1378712"/>
              <a:gd name="connsiteX6" fmla="*/ 1661160 w 1727708"/>
              <a:gd name="connsiteY6" fmla="*/ 296672 h 1378712"/>
              <a:gd name="connsiteX7" fmla="*/ 1584960 w 1727708"/>
              <a:gd name="connsiteY7" fmla="*/ 68072 h 1378712"/>
              <a:gd name="connsiteX8" fmla="*/ 563880 w 1727708"/>
              <a:gd name="connsiteY8" fmla="*/ 83312 h 1378712"/>
              <a:gd name="connsiteX0" fmla="*/ 563880 w 1584960"/>
              <a:gd name="connsiteY0" fmla="*/ 83312 h 1378712"/>
              <a:gd name="connsiteX1" fmla="*/ 91440 w 1584960"/>
              <a:gd name="connsiteY1" fmla="*/ 372872 h 1378712"/>
              <a:gd name="connsiteX2" fmla="*/ 0 w 1584960"/>
              <a:gd name="connsiteY2" fmla="*/ 677672 h 1378712"/>
              <a:gd name="connsiteX3" fmla="*/ 137160 w 1584960"/>
              <a:gd name="connsiteY3" fmla="*/ 982472 h 1378712"/>
              <a:gd name="connsiteX4" fmla="*/ 853440 w 1584960"/>
              <a:gd name="connsiteY4" fmla="*/ 1378712 h 1378712"/>
              <a:gd name="connsiteX5" fmla="*/ 1386840 w 1584960"/>
              <a:gd name="connsiteY5" fmla="*/ 1378712 h 1378712"/>
              <a:gd name="connsiteX6" fmla="*/ 1584960 w 1584960"/>
              <a:gd name="connsiteY6" fmla="*/ 68072 h 1378712"/>
              <a:gd name="connsiteX7" fmla="*/ 563880 w 1584960"/>
              <a:gd name="connsiteY7" fmla="*/ 83312 h 1378712"/>
              <a:gd name="connsiteX0" fmla="*/ 563880 w 1781048"/>
              <a:gd name="connsiteY0" fmla="*/ 83312 h 1378712"/>
              <a:gd name="connsiteX1" fmla="*/ 91440 w 1781048"/>
              <a:gd name="connsiteY1" fmla="*/ 372872 h 1378712"/>
              <a:gd name="connsiteX2" fmla="*/ 0 w 1781048"/>
              <a:gd name="connsiteY2" fmla="*/ 677672 h 1378712"/>
              <a:gd name="connsiteX3" fmla="*/ 137160 w 1781048"/>
              <a:gd name="connsiteY3" fmla="*/ 982472 h 1378712"/>
              <a:gd name="connsiteX4" fmla="*/ 853440 w 1781048"/>
              <a:gd name="connsiteY4" fmla="*/ 1378712 h 1378712"/>
              <a:gd name="connsiteX5" fmla="*/ 1386840 w 1781048"/>
              <a:gd name="connsiteY5" fmla="*/ 1378712 h 1378712"/>
              <a:gd name="connsiteX6" fmla="*/ 1584960 w 1781048"/>
              <a:gd name="connsiteY6" fmla="*/ 68072 h 1378712"/>
              <a:gd name="connsiteX7" fmla="*/ 563880 w 1781048"/>
              <a:gd name="connsiteY7" fmla="*/ 83312 h 1378712"/>
              <a:gd name="connsiteX0" fmla="*/ 563880 w 1781048"/>
              <a:gd name="connsiteY0" fmla="*/ 130556 h 1425956"/>
              <a:gd name="connsiteX1" fmla="*/ 91440 w 1781048"/>
              <a:gd name="connsiteY1" fmla="*/ 420116 h 1425956"/>
              <a:gd name="connsiteX2" fmla="*/ 0 w 1781048"/>
              <a:gd name="connsiteY2" fmla="*/ 724916 h 1425956"/>
              <a:gd name="connsiteX3" fmla="*/ 137160 w 1781048"/>
              <a:gd name="connsiteY3" fmla="*/ 1029716 h 1425956"/>
              <a:gd name="connsiteX4" fmla="*/ 853440 w 1781048"/>
              <a:gd name="connsiteY4" fmla="*/ 1425956 h 1425956"/>
              <a:gd name="connsiteX5" fmla="*/ 1386840 w 1781048"/>
              <a:gd name="connsiteY5" fmla="*/ 1425956 h 1425956"/>
              <a:gd name="connsiteX6" fmla="*/ 1584960 w 1781048"/>
              <a:gd name="connsiteY6" fmla="*/ 115316 h 1425956"/>
              <a:gd name="connsiteX7" fmla="*/ 563880 w 1781048"/>
              <a:gd name="connsiteY7" fmla="*/ 130556 h 1425956"/>
              <a:gd name="connsiteX0" fmla="*/ 563880 w 1781048"/>
              <a:gd name="connsiteY0" fmla="*/ 130556 h 1425956"/>
              <a:gd name="connsiteX1" fmla="*/ 91440 w 1781048"/>
              <a:gd name="connsiteY1" fmla="*/ 420116 h 1425956"/>
              <a:gd name="connsiteX2" fmla="*/ 0 w 1781048"/>
              <a:gd name="connsiteY2" fmla="*/ 724916 h 1425956"/>
              <a:gd name="connsiteX3" fmla="*/ 137160 w 1781048"/>
              <a:gd name="connsiteY3" fmla="*/ 1029716 h 1425956"/>
              <a:gd name="connsiteX4" fmla="*/ 853440 w 1781048"/>
              <a:gd name="connsiteY4" fmla="*/ 1425956 h 1425956"/>
              <a:gd name="connsiteX5" fmla="*/ 1386840 w 1781048"/>
              <a:gd name="connsiteY5" fmla="*/ 1425956 h 1425956"/>
              <a:gd name="connsiteX6" fmla="*/ 1584960 w 1781048"/>
              <a:gd name="connsiteY6" fmla="*/ 115316 h 1425956"/>
              <a:gd name="connsiteX7" fmla="*/ 563880 w 1781048"/>
              <a:gd name="connsiteY7" fmla="*/ 130556 h 1425956"/>
              <a:gd name="connsiteX0" fmla="*/ 563880 w 1781048"/>
              <a:gd name="connsiteY0" fmla="*/ 130556 h 1425956"/>
              <a:gd name="connsiteX1" fmla="*/ 91440 w 1781048"/>
              <a:gd name="connsiteY1" fmla="*/ 420116 h 1425956"/>
              <a:gd name="connsiteX2" fmla="*/ 0 w 1781048"/>
              <a:gd name="connsiteY2" fmla="*/ 724916 h 1425956"/>
              <a:gd name="connsiteX3" fmla="*/ 137160 w 1781048"/>
              <a:gd name="connsiteY3" fmla="*/ 1029716 h 1425956"/>
              <a:gd name="connsiteX4" fmla="*/ 853440 w 1781048"/>
              <a:gd name="connsiteY4" fmla="*/ 1425956 h 1425956"/>
              <a:gd name="connsiteX5" fmla="*/ 1356360 w 1781048"/>
              <a:gd name="connsiteY5" fmla="*/ 1334516 h 1425956"/>
              <a:gd name="connsiteX6" fmla="*/ 1584960 w 1781048"/>
              <a:gd name="connsiteY6" fmla="*/ 115316 h 1425956"/>
              <a:gd name="connsiteX7" fmla="*/ 563880 w 1781048"/>
              <a:gd name="connsiteY7" fmla="*/ 130556 h 1425956"/>
              <a:gd name="connsiteX0" fmla="*/ 563880 w 1781048"/>
              <a:gd name="connsiteY0" fmla="*/ 130556 h 1503680"/>
              <a:gd name="connsiteX1" fmla="*/ 91440 w 1781048"/>
              <a:gd name="connsiteY1" fmla="*/ 420116 h 1503680"/>
              <a:gd name="connsiteX2" fmla="*/ 0 w 1781048"/>
              <a:gd name="connsiteY2" fmla="*/ 724916 h 1503680"/>
              <a:gd name="connsiteX3" fmla="*/ 137160 w 1781048"/>
              <a:gd name="connsiteY3" fmla="*/ 1029716 h 1503680"/>
              <a:gd name="connsiteX4" fmla="*/ 853440 w 1781048"/>
              <a:gd name="connsiteY4" fmla="*/ 1425956 h 1503680"/>
              <a:gd name="connsiteX5" fmla="*/ 1356360 w 1781048"/>
              <a:gd name="connsiteY5" fmla="*/ 1334516 h 1503680"/>
              <a:gd name="connsiteX6" fmla="*/ 1584960 w 1781048"/>
              <a:gd name="connsiteY6" fmla="*/ 115316 h 1503680"/>
              <a:gd name="connsiteX7" fmla="*/ 563880 w 1781048"/>
              <a:gd name="connsiteY7" fmla="*/ 130556 h 1503680"/>
              <a:gd name="connsiteX0" fmla="*/ 563880 w 1781048"/>
              <a:gd name="connsiteY0" fmla="*/ 130556 h 1503680"/>
              <a:gd name="connsiteX1" fmla="*/ 91440 w 1781048"/>
              <a:gd name="connsiteY1" fmla="*/ 420116 h 1503680"/>
              <a:gd name="connsiteX2" fmla="*/ 0 w 1781048"/>
              <a:gd name="connsiteY2" fmla="*/ 724916 h 1503680"/>
              <a:gd name="connsiteX3" fmla="*/ 137160 w 1781048"/>
              <a:gd name="connsiteY3" fmla="*/ 1029716 h 1503680"/>
              <a:gd name="connsiteX4" fmla="*/ 853440 w 1781048"/>
              <a:gd name="connsiteY4" fmla="*/ 1425956 h 1503680"/>
              <a:gd name="connsiteX5" fmla="*/ 1356360 w 1781048"/>
              <a:gd name="connsiteY5" fmla="*/ 1334516 h 1503680"/>
              <a:gd name="connsiteX6" fmla="*/ 1584960 w 1781048"/>
              <a:gd name="connsiteY6" fmla="*/ 115316 h 1503680"/>
              <a:gd name="connsiteX7" fmla="*/ 563880 w 1781048"/>
              <a:gd name="connsiteY7" fmla="*/ 130556 h 1503680"/>
              <a:gd name="connsiteX0" fmla="*/ 563880 w 1781048"/>
              <a:gd name="connsiteY0" fmla="*/ 130556 h 1503680"/>
              <a:gd name="connsiteX1" fmla="*/ 91440 w 1781048"/>
              <a:gd name="connsiteY1" fmla="*/ 420116 h 1503680"/>
              <a:gd name="connsiteX2" fmla="*/ 0 w 1781048"/>
              <a:gd name="connsiteY2" fmla="*/ 724916 h 1503680"/>
              <a:gd name="connsiteX3" fmla="*/ 137160 w 1781048"/>
              <a:gd name="connsiteY3" fmla="*/ 1029716 h 1503680"/>
              <a:gd name="connsiteX4" fmla="*/ 853440 w 1781048"/>
              <a:gd name="connsiteY4" fmla="*/ 1425956 h 1503680"/>
              <a:gd name="connsiteX5" fmla="*/ 1356360 w 1781048"/>
              <a:gd name="connsiteY5" fmla="*/ 1334516 h 1503680"/>
              <a:gd name="connsiteX6" fmla="*/ 1584960 w 1781048"/>
              <a:gd name="connsiteY6" fmla="*/ 115316 h 1503680"/>
              <a:gd name="connsiteX7" fmla="*/ 563880 w 1781048"/>
              <a:gd name="connsiteY7" fmla="*/ 130556 h 1503680"/>
              <a:gd name="connsiteX0" fmla="*/ 563880 w 1781048"/>
              <a:gd name="connsiteY0" fmla="*/ 130556 h 1503680"/>
              <a:gd name="connsiteX1" fmla="*/ 91440 w 1781048"/>
              <a:gd name="connsiteY1" fmla="*/ 420116 h 1503680"/>
              <a:gd name="connsiteX2" fmla="*/ 0 w 1781048"/>
              <a:gd name="connsiteY2" fmla="*/ 724916 h 1503680"/>
              <a:gd name="connsiteX3" fmla="*/ 137160 w 1781048"/>
              <a:gd name="connsiteY3" fmla="*/ 1029716 h 1503680"/>
              <a:gd name="connsiteX4" fmla="*/ 853440 w 1781048"/>
              <a:gd name="connsiteY4" fmla="*/ 1425956 h 1503680"/>
              <a:gd name="connsiteX5" fmla="*/ 1356360 w 1781048"/>
              <a:gd name="connsiteY5" fmla="*/ 1334516 h 1503680"/>
              <a:gd name="connsiteX6" fmla="*/ 1584960 w 1781048"/>
              <a:gd name="connsiteY6" fmla="*/ 115316 h 1503680"/>
              <a:gd name="connsiteX7" fmla="*/ 563880 w 1781048"/>
              <a:gd name="connsiteY7" fmla="*/ 130556 h 1503680"/>
              <a:gd name="connsiteX0" fmla="*/ 563880 w 1781048"/>
              <a:gd name="connsiteY0" fmla="*/ 130556 h 1503680"/>
              <a:gd name="connsiteX1" fmla="*/ 91440 w 1781048"/>
              <a:gd name="connsiteY1" fmla="*/ 420116 h 1503680"/>
              <a:gd name="connsiteX2" fmla="*/ 0 w 1781048"/>
              <a:gd name="connsiteY2" fmla="*/ 724916 h 1503680"/>
              <a:gd name="connsiteX3" fmla="*/ 137160 w 1781048"/>
              <a:gd name="connsiteY3" fmla="*/ 1029716 h 1503680"/>
              <a:gd name="connsiteX4" fmla="*/ 853440 w 1781048"/>
              <a:gd name="connsiteY4" fmla="*/ 1425956 h 1503680"/>
              <a:gd name="connsiteX5" fmla="*/ 1356360 w 1781048"/>
              <a:gd name="connsiteY5" fmla="*/ 1334516 h 1503680"/>
              <a:gd name="connsiteX6" fmla="*/ 1584960 w 1781048"/>
              <a:gd name="connsiteY6" fmla="*/ 115316 h 1503680"/>
              <a:gd name="connsiteX7" fmla="*/ 563880 w 1781048"/>
              <a:gd name="connsiteY7" fmla="*/ 130556 h 1503680"/>
              <a:gd name="connsiteX0" fmla="*/ 600456 w 1817624"/>
              <a:gd name="connsiteY0" fmla="*/ 130556 h 1503680"/>
              <a:gd name="connsiteX1" fmla="*/ 128016 w 1817624"/>
              <a:gd name="connsiteY1" fmla="*/ 420116 h 1503680"/>
              <a:gd name="connsiteX2" fmla="*/ 36576 w 1817624"/>
              <a:gd name="connsiteY2" fmla="*/ 724916 h 1503680"/>
              <a:gd name="connsiteX3" fmla="*/ 173736 w 1817624"/>
              <a:gd name="connsiteY3" fmla="*/ 1029716 h 1503680"/>
              <a:gd name="connsiteX4" fmla="*/ 890016 w 1817624"/>
              <a:gd name="connsiteY4" fmla="*/ 1425956 h 1503680"/>
              <a:gd name="connsiteX5" fmla="*/ 1392936 w 1817624"/>
              <a:gd name="connsiteY5" fmla="*/ 1334516 h 1503680"/>
              <a:gd name="connsiteX6" fmla="*/ 1621536 w 1817624"/>
              <a:gd name="connsiteY6" fmla="*/ 115316 h 1503680"/>
              <a:gd name="connsiteX7" fmla="*/ 600456 w 1817624"/>
              <a:gd name="connsiteY7" fmla="*/ 130556 h 1503680"/>
              <a:gd name="connsiteX0" fmla="*/ 601980 w 1819148"/>
              <a:gd name="connsiteY0" fmla="*/ 130556 h 1503680"/>
              <a:gd name="connsiteX1" fmla="*/ 129540 w 1819148"/>
              <a:gd name="connsiteY1" fmla="*/ 420116 h 1503680"/>
              <a:gd name="connsiteX2" fmla="*/ 38100 w 1819148"/>
              <a:gd name="connsiteY2" fmla="*/ 724916 h 1503680"/>
              <a:gd name="connsiteX3" fmla="*/ 175260 w 1819148"/>
              <a:gd name="connsiteY3" fmla="*/ 1029716 h 1503680"/>
              <a:gd name="connsiteX4" fmla="*/ 891540 w 1819148"/>
              <a:gd name="connsiteY4" fmla="*/ 1425956 h 1503680"/>
              <a:gd name="connsiteX5" fmla="*/ 1394460 w 1819148"/>
              <a:gd name="connsiteY5" fmla="*/ 1334516 h 1503680"/>
              <a:gd name="connsiteX6" fmla="*/ 1623060 w 1819148"/>
              <a:gd name="connsiteY6" fmla="*/ 115316 h 1503680"/>
              <a:gd name="connsiteX7" fmla="*/ 601980 w 1819148"/>
              <a:gd name="connsiteY7" fmla="*/ 130556 h 1503680"/>
              <a:gd name="connsiteX0" fmla="*/ 601980 w 1819148"/>
              <a:gd name="connsiteY0" fmla="*/ 130556 h 1503680"/>
              <a:gd name="connsiteX1" fmla="*/ 129540 w 1819148"/>
              <a:gd name="connsiteY1" fmla="*/ 420116 h 1503680"/>
              <a:gd name="connsiteX2" fmla="*/ 38100 w 1819148"/>
              <a:gd name="connsiteY2" fmla="*/ 724916 h 1503680"/>
              <a:gd name="connsiteX3" fmla="*/ 175260 w 1819148"/>
              <a:gd name="connsiteY3" fmla="*/ 1029716 h 1503680"/>
              <a:gd name="connsiteX4" fmla="*/ 891540 w 1819148"/>
              <a:gd name="connsiteY4" fmla="*/ 1425956 h 1503680"/>
              <a:gd name="connsiteX5" fmla="*/ 1394460 w 1819148"/>
              <a:gd name="connsiteY5" fmla="*/ 1334516 h 1503680"/>
              <a:gd name="connsiteX6" fmla="*/ 1623060 w 1819148"/>
              <a:gd name="connsiteY6" fmla="*/ 115316 h 1503680"/>
              <a:gd name="connsiteX7" fmla="*/ 601980 w 1819148"/>
              <a:gd name="connsiteY7" fmla="*/ 130556 h 1503680"/>
              <a:gd name="connsiteX0" fmla="*/ 601980 w 1819148"/>
              <a:gd name="connsiteY0" fmla="*/ 130556 h 1503680"/>
              <a:gd name="connsiteX1" fmla="*/ 129540 w 1819148"/>
              <a:gd name="connsiteY1" fmla="*/ 420116 h 1503680"/>
              <a:gd name="connsiteX2" fmla="*/ 38100 w 1819148"/>
              <a:gd name="connsiteY2" fmla="*/ 724916 h 1503680"/>
              <a:gd name="connsiteX3" fmla="*/ 175260 w 1819148"/>
              <a:gd name="connsiteY3" fmla="*/ 1029716 h 1503680"/>
              <a:gd name="connsiteX4" fmla="*/ 891540 w 1819148"/>
              <a:gd name="connsiteY4" fmla="*/ 1425956 h 1503680"/>
              <a:gd name="connsiteX5" fmla="*/ 1394460 w 1819148"/>
              <a:gd name="connsiteY5" fmla="*/ 1334516 h 1503680"/>
              <a:gd name="connsiteX6" fmla="*/ 1623060 w 1819148"/>
              <a:gd name="connsiteY6" fmla="*/ 115316 h 1503680"/>
              <a:gd name="connsiteX7" fmla="*/ 601980 w 1819148"/>
              <a:gd name="connsiteY7" fmla="*/ 130556 h 1503680"/>
              <a:gd name="connsiteX0" fmla="*/ 601980 w 1819148"/>
              <a:gd name="connsiteY0" fmla="*/ 130556 h 1503680"/>
              <a:gd name="connsiteX1" fmla="*/ 129540 w 1819148"/>
              <a:gd name="connsiteY1" fmla="*/ 420116 h 1503680"/>
              <a:gd name="connsiteX2" fmla="*/ 38100 w 1819148"/>
              <a:gd name="connsiteY2" fmla="*/ 724916 h 1503680"/>
              <a:gd name="connsiteX3" fmla="*/ 175260 w 1819148"/>
              <a:gd name="connsiteY3" fmla="*/ 1029716 h 1503680"/>
              <a:gd name="connsiteX4" fmla="*/ 891540 w 1819148"/>
              <a:gd name="connsiteY4" fmla="*/ 1425956 h 1503680"/>
              <a:gd name="connsiteX5" fmla="*/ 1394460 w 1819148"/>
              <a:gd name="connsiteY5" fmla="*/ 1334516 h 1503680"/>
              <a:gd name="connsiteX6" fmla="*/ 1623060 w 1819148"/>
              <a:gd name="connsiteY6" fmla="*/ 115316 h 1503680"/>
              <a:gd name="connsiteX7" fmla="*/ 601980 w 1819148"/>
              <a:gd name="connsiteY7" fmla="*/ 130556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9148" h="1503680">
                <a:moveTo>
                  <a:pt x="601980" y="130556"/>
                </a:moveTo>
                <a:cubicBezTo>
                  <a:pt x="444500" y="227076"/>
                  <a:pt x="245872" y="259588"/>
                  <a:pt x="129540" y="420116"/>
                </a:cubicBezTo>
                <a:cubicBezTo>
                  <a:pt x="62484" y="524764"/>
                  <a:pt x="0" y="588264"/>
                  <a:pt x="38100" y="724916"/>
                </a:cubicBezTo>
                <a:cubicBezTo>
                  <a:pt x="77724" y="892048"/>
                  <a:pt x="97536" y="949452"/>
                  <a:pt x="175260" y="1029716"/>
                </a:cubicBezTo>
                <a:cubicBezTo>
                  <a:pt x="424688" y="1292860"/>
                  <a:pt x="622300" y="1412748"/>
                  <a:pt x="891540" y="1425956"/>
                </a:cubicBezTo>
                <a:cubicBezTo>
                  <a:pt x="1056132" y="1494536"/>
                  <a:pt x="1176528" y="1503680"/>
                  <a:pt x="1394460" y="1334516"/>
                </a:cubicBezTo>
                <a:cubicBezTo>
                  <a:pt x="1670812" y="947928"/>
                  <a:pt x="1819148" y="570484"/>
                  <a:pt x="1623060" y="115316"/>
                </a:cubicBezTo>
                <a:cubicBezTo>
                  <a:pt x="1432052" y="0"/>
                  <a:pt x="913384" y="66040"/>
                  <a:pt x="601980" y="130556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9" name="內容版面配置區 2"/>
          <p:cNvSpPr txBox="1">
            <a:spLocks/>
          </p:cNvSpPr>
          <p:nvPr/>
        </p:nvSpPr>
        <p:spPr bwMode="auto">
          <a:xfrm>
            <a:off x="304800" y="1676400"/>
            <a:ext cx="853744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indent="-319088">
              <a:spcBef>
                <a:spcPts val="700"/>
              </a:spcBef>
              <a:buClr>
                <a:srgbClr val="C00000"/>
              </a:buClr>
              <a:buSzPct val="60000"/>
              <a:buFont typeface="Wingdings" pitchFamily="2" charset="2"/>
              <a:buChar char="q"/>
              <a:defRPr/>
            </a:pPr>
            <a:r>
              <a:rPr lang="en-US" altLang="zh-TW" sz="2800" dirty="0" smtClean="0">
                <a:solidFill>
                  <a:prstClr val="black"/>
                </a:solidFill>
                <a:latin typeface="Tw Cen MT"/>
              </a:rPr>
              <a:t>1. Identifying </a:t>
            </a:r>
            <a:r>
              <a:rPr lang="en-US" altLang="zh-TW" sz="2800" dirty="0" smtClean="0">
                <a:solidFill>
                  <a:srgbClr val="FF0000"/>
                </a:solidFill>
                <a:latin typeface="Tw Cen MT"/>
              </a:rPr>
              <a:t>bridge nodes</a:t>
            </a:r>
          </a:p>
          <a:p>
            <a:pPr marL="639763" lvl="1" indent="-273050">
              <a:spcBef>
                <a:spcPts val="550"/>
              </a:spcBef>
              <a:buClr>
                <a:srgbClr val="C00000"/>
              </a:buClr>
              <a:buSzPct val="70000"/>
              <a:buFont typeface="Wingdings" pitchFamily="2" charset="2"/>
              <a:buChar char="q"/>
              <a:defRPr/>
            </a:pPr>
            <a:r>
              <a:rPr lang="en-US" altLang="zh-TW" sz="2400" dirty="0" smtClean="0">
                <a:solidFill>
                  <a:prstClr val="black"/>
                </a:solidFill>
                <a:latin typeface="Tw Cen MT"/>
              </a:rPr>
              <a:t>First, identifying bridge nodes and remove or duplicate these nodes.</a:t>
            </a:r>
          </a:p>
          <a:p>
            <a:pPr marL="1096963" lvl="2" indent="-273050">
              <a:spcBef>
                <a:spcPts val="550"/>
              </a:spcBef>
              <a:buClr>
                <a:srgbClr val="C00000"/>
              </a:buClr>
              <a:buSzPct val="70000"/>
              <a:buFont typeface="Wingdings" pitchFamily="2" charset="2"/>
              <a:buChar char="q"/>
              <a:defRPr/>
            </a:pPr>
            <a:r>
              <a:rPr lang="en-US" altLang="zh-TW" sz="2000" dirty="0" smtClean="0">
                <a:solidFill>
                  <a:prstClr val="black"/>
                </a:solidFill>
                <a:latin typeface="Tw Cen MT"/>
              </a:rPr>
              <a:t>Duplicate nodes have connection b/t them.</a:t>
            </a:r>
          </a:p>
          <a:p>
            <a:pPr marL="639763" lvl="1" indent="-273050">
              <a:spcBef>
                <a:spcPts val="550"/>
              </a:spcBef>
              <a:buClr>
                <a:srgbClr val="C00000"/>
              </a:buClr>
              <a:buSzPct val="70000"/>
              <a:buFont typeface="Wingdings" pitchFamily="2" charset="2"/>
              <a:buChar char="q"/>
              <a:defRPr/>
            </a:pPr>
            <a:r>
              <a:rPr lang="en-US" altLang="zh-TW" sz="2400" dirty="0" smtClean="0">
                <a:solidFill>
                  <a:prstClr val="black"/>
                </a:solidFill>
                <a:latin typeface="Tw Cen MT"/>
              </a:rPr>
              <a:t>Then, apply hard clustering algorithm.</a:t>
            </a:r>
          </a:p>
          <a:p>
            <a:pPr marL="1096963" lvl="2" indent="-273050">
              <a:spcBef>
                <a:spcPts val="550"/>
              </a:spcBef>
              <a:buClr>
                <a:srgbClr val="C00000"/>
              </a:buClr>
              <a:buSzPct val="70000"/>
              <a:buFont typeface="Wingdings" pitchFamily="2" charset="2"/>
              <a:buChar char="q"/>
              <a:defRPr/>
            </a:pPr>
            <a:r>
              <a:rPr lang="en-US" altLang="zh-TW" sz="2000" dirty="0" smtClean="0">
                <a:solidFill>
                  <a:prstClr val="black"/>
                </a:solidFill>
                <a:latin typeface="Tw Cen MT"/>
              </a:rPr>
              <a:t>If bridge nodes was removed, add them back.</a:t>
            </a:r>
          </a:p>
          <a:p>
            <a:pPr marL="639763" lvl="1" indent="-273050">
              <a:spcBef>
                <a:spcPts val="550"/>
              </a:spcBef>
              <a:buClr>
                <a:srgbClr val="C00000"/>
              </a:buClr>
              <a:buSzPct val="70000"/>
              <a:buFont typeface="Wingdings" pitchFamily="2" charset="2"/>
              <a:buChar char="q"/>
              <a:defRPr/>
            </a:pPr>
            <a:r>
              <a:rPr lang="en-US" altLang="zh-TW" sz="2400" dirty="0" smtClean="0">
                <a:solidFill>
                  <a:prstClr val="black"/>
                </a:solidFill>
                <a:latin typeface="Tw Cen MT"/>
              </a:rPr>
              <a:t>E.g. </a:t>
            </a:r>
            <a:r>
              <a:rPr lang="en-US" altLang="zh-TW" sz="2400" dirty="0" err="1" smtClean="0">
                <a:solidFill>
                  <a:prstClr val="black"/>
                </a:solidFill>
                <a:latin typeface="Tw Cen MT"/>
              </a:rPr>
              <a:t>DECAFF</a:t>
            </a:r>
            <a:r>
              <a:rPr lang="en-US" altLang="zh-TW" sz="2400" dirty="0" smtClean="0">
                <a:solidFill>
                  <a:prstClr val="black"/>
                </a:solidFill>
                <a:latin typeface="Tw Cen MT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Tw Cen MT"/>
              </a:rPr>
              <a:t>[Li2007]</a:t>
            </a:r>
            <a:r>
              <a:rPr lang="en-US" altLang="zh-TW" sz="2400" dirty="0" smtClean="0">
                <a:solidFill>
                  <a:prstClr val="black"/>
                </a:solidFill>
                <a:latin typeface="Tw Cen MT"/>
              </a:rPr>
              <a:t>, Peacock </a:t>
            </a:r>
            <a:r>
              <a:rPr lang="en-US" altLang="zh-TW" sz="1600" dirty="0" smtClean="0">
                <a:solidFill>
                  <a:prstClr val="black"/>
                </a:solidFill>
                <a:latin typeface="Tw Cen MT"/>
              </a:rPr>
              <a:t>[Gregory2009]</a:t>
            </a:r>
          </a:p>
          <a:p>
            <a:pPr marL="639763" lvl="1" indent="-273050">
              <a:spcBef>
                <a:spcPts val="550"/>
              </a:spcBef>
              <a:buClr>
                <a:srgbClr val="C00000"/>
              </a:buClr>
              <a:buSzPct val="70000"/>
              <a:buFont typeface="Wingdings" pitchFamily="2" charset="2"/>
              <a:buChar char="q"/>
              <a:defRPr/>
            </a:pPr>
            <a:r>
              <a:rPr lang="en-US" altLang="zh-TW" sz="2400" dirty="0" smtClean="0">
                <a:solidFill>
                  <a:prstClr val="black"/>
                </a:solidFill>
                <a:latin typeface="Tw Cen MT"/>
              </a:rPr>
              <a:t>Cons: Only a small part of nodes can be identified as bridge nodes.</a:t>
            </a:r>
          </a:p>
        </p:txBody>
      </p:sp>
      <p:sp>
        <p:nvSpPr>
          <p:cNvPr id="41" name="手繪多邊形 40"/>
          <p:cNvSpPr/>
          <p:nvPr/>
        </p:nvSpPr>
        <p:spPr>
          <a:xfrm>
            <a:off x="5029200" y="5308092"/>
            <a:ext cx="2116836" cy="1386840"/>
          </a:xfrm>
          <a:custGeom>
            <a:avLst/>
            <a:gdLst>
              <a:gd name="connsiteX0" fmla="*/ 1478280 w 1524000"/>
              <a:gd name="connsiteY0" fmla="*/ 30480 h 1402080"/>
              <a:gd name="connsiteX1" fmla="*/ 853440 w 1524000"/>
              <a:gd name="connsiteY1" fmla="*/ 15240 h 1402080"/>
              <a:gd name="connsiteX2" fmla="*/ 106680 w 1524000"/>
              <a:gd name="connsiteY2" fmla="*/ 335280 h 1402080"/>
              <a:gd name="connsiteX3" fmla="*/ 0 w 1524000"/>
              <a:gd name="connsiteY3" fmla="*/ 822960 h 1402080"/>
              <a:gd name="connsiteX4" fmla="*/ 365760 w 1524000"/>
              <a:gd name="connsiteY4" fmla="*/ 1173480 h 1402080"/>
              <a:gd name="connsiteX5" fmla="*/ 838200 w 1524000"/>
              <a:gd name="connsiteY5" fmla="*/ 1386840 h 1402080"/>
              <a:gd name="connsiteX6" fmla="*/ 1295400 w 1524000"/>
              <a:gd name="connsiteY6" fmla="*/ 1402080 h 1402080"/>
              <a:gd name="connsiteX7" fmla="*/ 1524000 w 1524000"/>
              <a:gd name="connsiteY7" fmla="*/ 0 h 1402080"/>
              <a:gd name="connsiteX8" fmla="*/ 1478280 w 1524000"/>
              <a:gd name="connsiteY8" fmla="*/ 30480 h 1402080"/>
              <a:gd name="connsiteX0" fmla="*/ 1478280 w 1508760"/>
              <a:gd name="connsiteY0" fmla="*/ 15240 h 1386840"/>
              <a:gd name="connsiteX1" fmla="*/ 853440 w 1508760"/>
              <a:gd name="connsiteY1" fmla="*/ 0 h 1386840"/>
              <a:gd name="connsiteX2" fmla="*/ 106680 w 1508760"/>
              <a:gd name="connsiteY2" fmla="*/ 320040 h 1386840"/>
              <a:gd name="connsiteX3" fmla="*/ 0 w 1508760"/>
              <a:gd name="connsiteY3" fmla="*/ 807720 h 1386840"/>
              <a:gd name="connsiteX4" fmla="*/ 365760 w 1508760"/>
              <a:gd name="connsiteY4" fmla="*/ 1158240 h 1386840"/>
              <a:gd name="connsiteX5" fmla="*/ 838200 w 1508760"/>
              <a:gd name="connsiteY5" fmla="*/ 1371600 h 1386840"/>
              <a:gd name="connsiteX6" fmla="*/ 1295400 w 1508760"/>
              <a:gd name="connsiteY6" fmla="*/ 1386840 h 1386840"/>
              <a:gd name="connsiteX7" fmla="*/ 1508760 w 1508760"/>
              <a:gd name="connsiteY7" fmla="*/ 60960 h 1386840"/>
              <a:gd name="connsiteX8" fmla="*/ 1478280 w 1508760"/>
              <a:gd name="connsiteY8" fmla="*/ 15240 h 1386840"/>
              <a:gd name="connsiteX0" fmla="*/ 1432560 w 1508760"/>
              <a:gd name="connsiteY0" fmla="*/ 0 h 1402080"/>
              <a:gd name="connsiteX1" fmla="*/ 853440 w 1508760"/>
              <a:gd name="connsiteY1" fmla="*/ 15240 h 1402080"/>
              <a:gd name="connsiteX2" fmla="*/ 106680 w 1508760"/>
              <a:gd name="connsiteY2" fmla="*/ 335280 h 1402080"/>
              <a:gd name="connsiteX3" fmla="*/ 0 w 1508760"/>
              <a:gd name="connsiteY3" fmla="*/ 822960 h 1402080"/>
              <a:gd name="connsiteX4" fmla="*/ 365760 w 1508760"/>
              <a:gd name="connsiteY4" fmla="*/ 1173480 h 1402080"/>
              <a:gd name="connsiteX5" fmla="*/ 838200 w 1508760"/>
              <a:gd name="connsiteY5" fmla="*/ 1386840 h 1402080"/>
              <a:gd name="connsiteX6" fmla="*/ 1295400 w 1508760"/>
              <a:gd name="connsiteY6" fmla="*/ 1402080 h 1402080"/>
              <a:gd name="connsiteX7" fmla="*/ 1508760 w 1508760"/>
              <a:gd name="connsiteY7" fmla="*/ 76200 h 1402080"/>
              <a:gd name="connsiteX8" fmla="*/ 1432560 w 1508760"/>
              <a:gd name="connsiteY8" fmla="*/ 0 h 1402080"/>
              <a:gd name="connsiteX0" fmla="*/ 1432560 w 1432560"/>
              <a:gd name="connsiteY0" fmla="*/ 0 h 1402080"/>
              <a:gd name="connsiteX1" fmla="*/ 853440 w 1432560"/>
              <a:gd name="connsiteY1" fmla="*/ 15240 h 1402080"/>
              <a:gd name="connsiteX2" fmla="*/ 106680 w 1432560"/>
              <a:gd name="connsiteY2" fmla="*/ 335280 h 1402080"/>
              <a:gd name="connsiteX3" fmla="*/ 0 w 1432560"/>
              <a:gd name="connsiteY3" fmla="*/ 822960 h 1402080"/>
              <a:gd name="connsiteX4" fmla="*/ 365760 w 1432560"/>
              <a:gd name="connsiteY4" fmla="*/ 1173480 h 1402080"/>
              <a:gd name="connsiteX5" fmla="*/ 838200 w 1432560"/>
              <a:gd name="connsiteY5" fmla="*/ 1386840 h 1402080"/>
              <a:gd name="connsiteX6" fmla="*/ 1295400 w 1432560"/>
              <a:gd name="connsiteY6" fmla="*/ 1402080 h 1402080"/>
              <a:gd name="connsiteX7" fmla="*/ 1356360 w 1432560"/>
              <a:gd name="connsiteY7" fmla="*/ 914400 h 1402080"/>
              <a:gd name="connsiteX8" fmla="*/ 1432560 w 1432560"/>
              <a:gd name="connsiteY8" fmla="*/ 0 h 1402080"/>
              <a:gd name="connsiteX0" fmla="*/ 1432560 w 1432560"/>
              <a:gd name="connsiteY0" fmla="*/ 0 h 1386840"/>
              <a:gd name="connsiteX1" fmla="*/ 853440 w 1432560"/>
              <a:gd name="connsiteY1" fmla="*/ 15240 h 1386840"/>
              <a:gd name="connsiteX2" fmla="*/ 106680 w 1432560"/>
              <a:gd name="connsiteY2" fmla="*/ 335280 h 1386840"/>
              <a:gd name="connsiteX3" fmla="*/ 0 w 1432560"/>
              <a:gd name="connsiteY3" fmla="*/ 822960 h 1386840"/>
              <a:gd name="connsiteX4" fmla="*/ 365760 w 1432560"/>
              <a:gd name="connsiteY4" fmla="*/ 1173480 h 1386840"/>
              <a:gd name="connsiteX5" fmla="*/ 838200 w 1432560"/>
              <a:gd name="connsiteY5" fmla="*/ 1386840 h 1386840"/>
              <a:gd name="connsiteX6" fmla="*/ 1127760 w 1432560"/>
              <a:gd name="connsiteY6" fmla="*/ 1371600 h 1386840"/>
              <a:gd name="connsiteX7" fmla="*/ 1356360 w 1432560"/>
              <a:gd name="connsiteY7" fmla="*/ 914400 h 1386840"/>
              <a:gd name="connsiteX8" fmla="*/ 1432560 w 1432560"/>
              <a:gd name="connsiteY8" fmla="*/ 0 h 1386840"/>
              <a:gd name="connsiteX0" fmla="*/ 1356360 w 1356360"/>
              <a:gd name="connsiteY0" fmla="*/ 60960 h 1371600"/>
              <a:gd name="connsiteX1" fmla="*/ 853440 w 1356360"/>
              <a:gd name="connsiteY1" fmla="*/ 0 h 1371600"/>
              <a:gd name="connsiteX2" fmla="*/ 106680 w 1356360"/>
              <a:gd name="connsiteY2" fmla="*/ 320040 h 1371600"/>
              <a:gd name="connsiteX3" fmla="*/ 0 w 1356360"/>
              <a:gd name="connsiteY3" fmla="*/ 807720 h 1371600"/>
              <a:gd name="connsiteX4" fmla="*/ 365760 w 1356360"/>
              <a:gd name="connsiteY4" fmla="*/ 1158240 h 1371600"/>
              <a:gd name="connsiteX5" fmla="*/ 838200 w 1356360"/>
              <a:gd name="connsiteY5" fmla="*/ 1371600 h 1371600"/>
              <a:gd name="connsiteX6" fmla="*/ 1127760 w 1356360"/>
              <a:gd name="connsiteY6" fmla="*/ 1356360 h 1371600"/>
              <a:gd name="connsiteX7" fmla="*/ 1356360 w 1356360"/>
              <a:gd name="connsiteY7" fmla="*/ 899160 h 1371600"/>
              <a:gd name="connsiteX8" fmla="*/ 1356360 w 1356360"/>
              <a:gd name="connsiteY8" fmla="*/ 60960 h 1371600"/>
              <a:gd name="connsiteX0" fmla="*/ 1356360 w 1356360"/>
              <a:gd name="connsiteY0" fmla="*/ 60960 h 1371600"/>
              <a:gd name="connsiteX1" fmla="*/ 1243584 w 1356360"/>
              <a:gd name="connsiteY1" fmla="*/ 47244 h 1371600"/>
              <a:gd name="connsiteX2" fmla="*/ 853440 w 1356360"/>
              <a:gd name="connsiteY2" fmla="*/ 0 h 1371600"/>
              <a:gd name="connsiteX3" fmla="*/ 106680 w 1356360"/>
              <a:gd name="connsiteY3" fmla="*/ 320040 h 1371600"/>
              <a:gd name="connsiteX4" fmla="*/ 0 w 1356360"/>
              <a:gd name="connsiteY4" fmla="*/ 807720 h 1371600"/>
              <a:gd name="connsiteX5" fmla="*/ 365760 w 1356360"/>
              <a:gd name="connsiteY5" fmla="*/ 1158240 h 1371600"/>
              <a:gd name="connsiteX6" fmla="*/ 838200 w 1356360"/>
              <a:gd name="connsiteY6" fmla="*/ 1371600 h 1371600"/>
              <a:gd name="connsiteX7" fmla="*/ 1127760 w 1356360"/>
              <a:gd name="connsiteY7" fmla="*/ 1356360 h 1371600"/>
              <a:gd name="connsiteX8" fmla="*/ 1356360 w 1356360"/>
              <a:gd name="connsiteY8" fmla="*/ 899160 h 1371600"/>
              <a:gd name="connsiteX9" fmla="*/ 1356360 w 1356360"/>
              <a:gd name="connsiteY9" fmla="*/ 60960 h 1371600"/>
              <a:gd name="connsiteX0" fmla="*/ 1356360 w 1356360"/>
              <a:gd name="connsiteY0" fmla="*/ 60960 h 1371600"/>
              <a:gd name="connsiteX1" fmla="*/ 1243584 w 1356360"/>
              <a:gd name="connsiteY1" fmla="*/ 47244 h 1371600"/>
              <a:gd name="connsiteX2" fmla="*/ 853440 w 1356360"/>
              <a:gd name="connsiteY2" fmla="*/ 0 h 1371600"/>
              <a:gd name="connsiteX3" fmla="*/ 106680 w 1356360"/>
              <a:gd name="connsiteY3" fmla="*/ 320040 h 1371600"/>
              <a:gd name="connsiteX4" fmla="*/ 0 w 1356360"/>
              <a:gd name="connsiteY4" fmla="*/ 807720 h 1371600"/>
              <a:gd name="connsiteX5" fmla="*/ 365760 w 1356360"/>
              <a:gd name="connsiteY5" fmla="*/ 1158240 h 1371600"/>
              <a:gd name="connsiteX6" fmla="*/ 838200 w 1356360"/>
              <a:gd name="connsiteY6" fmla="*/ 1371600 h 1371600"/>
              <a:gd name="connsiteX7" fmla="*/ 1127760 w 1356360"/>
              <a:gd name="connsiteY7" fmla="*/ 1356360 h 1371600"/>
              <a:gd name="connsiteX8" fmla="*/ 1356360 w 1356360"/>
              <a:gd name="connsiteY8" fmla="*/ 899160 h 1371600"/>
              <a:gd name="connsiteX9" fmla="*/ 1356360 w 1356360"/>
              <a:gd name="connsiteY9" fmla="*/ 60960 h 1371600"/>
              <a:gd name="connsiteX0" fmla="*/ 1356360 w 1390904"/>
              <a:gd name="connsiteY0" fmla="*/ 94488 h 1405128"/>
              <a:gd name="connsiteX1" fmla="*/ 1280160 w 1390904"/>
              <a:gd name="connsiteY1" fmla="*/ 18288 h 1405128"/>
              <a:gd name="connsiteX2" fmla="*/ 853440 w 1390904"/>
              <a:gd name="connsiteY2" fmla="*/ 33528 h 1405128"/>
              <a:gd name="connsiteX3" fmla="*/ 106680 w 1390904"/>
              <a:gd name="connsiteY3" fmla="*/ 353568 h 1405128"/>
              <a:gd name="connsiteX4" fmla="*/ 0 w 1390904"/>
              <a:gd name="connsiteY4" fmla="*/ 841248 h 1405128"/>
              <a:gd name="connsiteX5" fmla="*/ 365760 w 1390904"/>
              <a:gd name="connsiteY5" fmla="*/ 1191768 h 1405128"/>
              <a:gd name="connsiteX6" fmla="*/ 838200 w 1390904"/>
              <a:gd name="connsiteY6" fmla="*/ 1405128 h 1405128"/>
              <a:gd name="connsiteX7" fmla="*/ 1127760 w 1390904"/>
              <a:gd name="connsiteY7" fmla="*/ 1389888 h 1405128"/>
              <a:gd name="connsiteX8" fmla="*/ 1356360 w 1390904"/>
              <a:gd name="connsiteY8" fmla="*/ 932688 h 1405128"/>
              <a:gd name="connsiteX9" fmla="*/ 1356360 w 1390904"/>
              <a:gd name="connsiteY9" fmla="*/ 94488 h 1405128"/>
              <a:gd name="connsiteX0" fmla="*/ 1356360 w 1390904"/>
              <a:gd name="connsiteY0" fmla="*/ 704088 h 1405128"/>
              <a:gd name="connsiteX1" fmla="*/ 1280160 w 1390904"/>
              <a:gd name="connsiteY1" fmla="*/ 18288 h 1405128"/>
              <a:gd name="connsiteX2" fmla="*/ 853440 w 1390904"/>
              <a:gd name="connsiteY2" fmla="*/ 33528 h 1405128"/>
              <a:gd name="connsiteX3" fmla="*/ 106680 w 1390904"/>
              <a:gd name="connsiteY3" fmla="*/ 353568 h 1405128"/>
              <a:gd name="connsiteX4" fmla="*/ 0 w 1390904"/>
              <a:gd name="connsiteY4" fmla="*/ 841248 h 1405128"/>
              <a:gd name="connsiteX5" fmla="*/ 365760 w 1390904"/>
              <a:gd name="connsiteY5" fmla="*/ 1191768 h 1405128"/>
              <a:gd name="connsiteX6" fmla="*/ 838200 w 1390904"/>
              <a:gd name="connsiteY6" fmla="*/ 1405128 h 1405128"/>
              <a:gd name="connsiteX7" fmla="*/ 1127760 w 1390904"/>
              <a:gd name="connsiteY7" fmla="*/ 1389888 h 1405128"/>
              <a:gd name="connsiteX8" fmla="*/ 1356360 w 1390904"/>
              <a:gd name="connsiteY8" fmla="*/ 932688 h 1405128"/>
              <a:gd name="connsiteX9" fmla="*/ 1356360 w 1390904"/>
              <a:gd name="connsiteY9" fmla="*/ 704088 h 1405128"/>
              <a:gd name="connsiteX0" fmla="*/ 1356360 w 1390904"/>
              <a:gd name="connsiteY0" fmla="*/ 704088 h 1405128"/>
              <a:gd name="connsiteX1" fmla="*/ 1280160 w 1390904"/>
              <a:gd name="connsiteY1" fmla="*/ 18288 h 1405128"/>
              <a:gd name="connsiteX2" fmla="*/ 853440 w 1390904"/>
              <a:gd name="connsiteY2" fmla="*/ 33528 h 1405128"/>
              <a:gd name="connsiteX3" fmla="*/ 106680 w 1390904"/>
              <a:gd name="connsiteY3" fmla="*/ 353568 h 1405128"/>
              <a:gd name="connsiteX4" fmla="*/ 0 w 1390904"/>
              <a:gd name="connsiteY4" fmla="*/ 841248 h 1405128"/>
              <a:gd name="connsiteX5" fmla="*/ 365760 w 1390904"/>
              <a:gd name="connsiteY5" fmla="*/ 1191768 h 1405128"/>
              <a:gd name="connsiteX6" fmla="*/ 838200 w 1390904"/>
              <a:gd name="connsiteY6" fmla="*/ 1405128 h 1405128"/>
              <a:gd name="connsiteX7" fmla="*/ 1127760 w 1390904"/>
              <a:gd name="connsiteY7" fmla="*/ 1389888 h 1405128"/>
              <a:gd name="connsiteX8" fmla="*/ 1280160 w 1390904"/>
              <a:gd name="connsiteY8" fmla="*/ 1237488 h 1405128"/>
              <a:gd name="connsiteX9" fmla="*/ 1356360 w 1390904"/>
              <a:gd name="connsiteY9" fmla="*/ 704088 h 1405128"/>
              <a:gd name="connsiteX0" fmla="*/ 1295400 w 1329944"/>
              <a:gd name="connsiteY0" fmla="*/ 704088 h 1405128"/>
              <a:gd name="connsiteX1" fmla="*/ 1219200 w 1329944"/>
              <a:gd name="connsiteY1" fmla="*/ 18288 h 1405128"/>
              <a:gd name="connsiteX2" fmla="*/ 792480 w 1329944"/>
              <a:gd name="connsiteY2" fmla="*/ 33528 h 1405128"/>
              <a:gd name="connsiteX3" fmla="*/ 45720 w 1329944"/>
              <a:gd name="connsiteY3" fmla="*/ 353568 h 1405128"/>
              <a:gd name="connsiteX4" fmla="*/ 0 w 1329944"/>
              <a:gd name="connsiteY4" fmla="*/ 856488 h 1405128"/>
              <a:gd name="connsiteX5" fmla="*/ 304800 w 1329944"/>
              <a:gd name="connsiteY5" fmla="*/ 1191768 h 1405128"/>
              <a:gd name="connsiteX6" fmla="*/ 777240 w 1329944"/>
              <a:gd name="connsiteY6" fmla="*/ 1405128 h 1405128"/>
              <a:gd name="connsiteX7" fmla="*/ 1066800 w 1329944"/>
              <a:gd name="connsiteY7" fmla="*/ 1389888 h 1405128"/>
              <a:gd name="connsiteX8" fmla="*/ 1219200 w 1329944"/>
              <a:gd name="connsiteY8" fmla="*/ 1237488 h 1405128"/>
              <a:gd name="connsiteX9" fmla="*/ 1295400 w 1329944"/>
              <a:gd name="connsiteY9" fmla="*/ 704088 h 1405128"/>
              <a:gd name="connsiteX0" fmla="*/ 1295400 w 1329944"/>
              <a:gd name="connsiteY0" fmla="*/ 704088 h 1405128"/>
              <a:gd name="connsiteX1" fmla="*/ 1219200 w 1329944"/>
              <a:gd name="connsiteY1" fmla="*/ 18288 h 1405128"/>
              <a:gd name="connsiteX2" fmla="*/ 792480 w 1329944"/>
              <a:gd name="connsiteY2" fmla="*/ 33528 h 1405128"/>
              <a:gd name="connsiteX3" fmla="*/ 0 w 1329944"/>
              <a:gd name="connsiteY3" fmla="*/ 399288 h 1405128"/>
              <a:gd name="connsiteX4" fmla="*/ 0 w 1329944"/>
              <a:gd name="connsiteY4" fmla="*/ 856488 h 1405128"/>
              <a:gd name="connsiteX5" fmla="*/ 304800 w 1329944"/>
              <a:gd name="connsiteY5" fmla="*/ 1191768 h 1405128"/>
              <a:gd name="connsiteX6" fmla="*/ 777240 w 1329944"/>
              <a:gd name="connsiteY6" fmla="*/ 1405128 h 1405128"/>
              <a:gd name="connsiteX7" fmla="*/ 1066800 w 1329944"/>
              <a:gd name="connsiteY7" fmla="*/ 1389888 h 1405128"/>
              <a:gd name="connsiteX8" fmla="*/ 1219200 w 1329944"/>
              <a:gd name="connsiteY8" fmla="*/ 1237488 h 1405128"/>
              <a:gd name="connsiteX9" fmla="*/ 1295400 w 1329944"/>
              <a:gd name="connsiteY9" fmla="*/ 704088 h 1405128"/>
              <a:gd name="connsiteX0" fmla="*/ 1295400 w 1306068"/>
              <a:gd name="connsiteY0" fmla="*/ 685800 h 1386840"/>
              <a:gd name="connsiteX1" fmla="*/ 1283208 w 1306068"/>
              <a:gd name="connsiteY1" fmla="*/ 414528 h 1386840"/>
              <a:gd name="connsiteX2" fmla="*/ 1219200 w 1306068"/>
              <a:gd name="connsiteY2" fmla="*/ 0 h 1386840"/>
              <a:gd name="connsiteX3" fmla="*/ 792480 w 1306068"/>
              <a:gd name="connsiteY3" fmla="*/ 15240 h 1386840"/>
              <a:gd name="connsiteX4" fmla="*/ 0 w 1306068"/>
              <a:gd name="connsiteY4" fmla="*/ 381000 h 1386840"/>
              <a:gd name="connsiteX5" fmla="*/ 0 w 1306068"/>
              <a:gd name="connsiteY5" fmla="*/ 838200 h 1386840"/>
              <a:gd name="connsiteX6" fmla="*/ 304800 w 1306068"/>
              <a:gd name="connsiteY6" fmla="*/ 1173480 h 1386840"/>
              <a:gd name="connsiteX7" fmla="*/ 777240 w 1306068"/>
              <a:gd name="connsiteY7" fmla="*/ 1386840 h 1386840"/>
              <a:gd name="connsiteX8" fmla="*/ 1066800 w 1306068"/>
              <a:gd name="connsiteY8" fmla="*/ 1371600 h 1386840"/>
              <a:gd name="connsiteX9" fmla="*/ 1219200 w 1306068"/>
              <a:gd name="connsiteY9" fmla="*/ 1219200 h 1386840"/>
              <a:gd name="connsiteX10" fmla="*/ 1295400 w 1306068"/>
              <a:gd name="connsiteY10" fmla="*/ 685800 h 1386840"/>
              <a:gd name="connsiteX0" fmla="*/ 1295400 w 1765300"/>
              <a:gd name="connsiteY0" fmla="*/ 685800 h 1386840"/>
              <a:gd name="connsiteX1" fmla="*/ 1752600 w 1765300"/>
              <a:gd name="connsiteY1" fmla="*/ 286512 h 1386840"/>
              <a:gd name="connsiteX2" fmla="*/ 1219200 w 1765300"/>
              <a:gd name="connsiteY2" fmla="*/ 0 h 1386840"/>
              <a:gd name="connsiteX3" fmla="*/ 792480 w 1765300"/>
              <a:gd name="connsiteY3" fmla="*/ 15240 h 1386840"/>
              <a:gd name="connsiteX4" fmla="*/ 0 w 1765300"/>
              <a:gd name="connsiteY4" fmla="*/ 381000 h 1386840"/>
              <a:gd name="connsiteX5" fmla="*/ 0 w 1765300"/>
              <a:gd name="connsiteY5" fmla="*/ 838200 h 1386840"/>
              <a:gd name="connsiteX6" fmla="*/ 304800 w 1765300"/>
              <a:gd name="connsiteY6" fmla="*/ 1173480 h 1386840"/>
              <a:gd name="connsiteX7" fmla="*/ 777240 w 1765300"/>
              <a:gd name="connsiteY7" fmla="*/ 1386840 h 1386840"/>
              <a:gd name="connsiteX8" fmla="*/ 1066800 w 1765300"/>
              <a:gd name="connsiteY8" fmla="*/ 1371600 h 1386840"/>
              <a:gd name="connsiteX9" fmla="*/ 1219200 w 1765300"/>
              <a:gd name="connsiteY9" fmla="*/ 1219200 h 1386840"/>
              <a:gd name="connsiteX10" fmla="*/ 1295400 w 1765300"/>
              <a:gd name="connsiteY10" fmla="*/ 685800 h 1386840"/>
              <a:gd name="connsiteX0" fmla="*/ 1905000 w 1915668"/>
              <a:gd name="connsiteY0" fmla="*/ 896112 h 1386840"/>
              <a:gd name="connsiteX1" fmla="*/ 1752600 w 1915668"/>
              <a:gd name="connsiteY1" fmla="*/ 286512 h 1386840"/>
              <a:gd name="connsiteX2" fmla="*/ 1219200 w 1915668"/>
              <a:gd name="connsiteY2" fmla="*/ 0 h 1386840"/>
              <a:gd name="connsiteX3" fmla="*/ 792480 w 1915668"/>
              <a:gd name="connsiteY3" fmla="*/ 15240 h 1386840"/>
              <a:gd name="connsiteX4" fmla="*/ 0 w 1915668"/>
              <a:gd name="connsiteY4" fmla="*/ 381000 h 1386840"/>
              <a:gd name="connsiteX5" fmla="*/ 0 w 1915668"/>
              <a:gd name="connsiteY5" fmla="*/ 838200 h 1386840"/>
              <a:gd name="connsiteX6" fmla="*/ 304800 w 1915668"/>
              <a:gd name="connsiteY6" fmla="*/ 1173480 h 1386840"/>
              <a:gd name="connsiteX7" fmla="*/ 777240 w 1915668"/>
              <a:gd name="connsiteY7" fmla="*/ 1386840 h 1386840"/>
              <a:gd name="connsiteX8" fmla="*/ 1066800 w 1915668"/>
              <a:gd name="connsiteY8" fmla="*/ 1371600 h 1386840"/>
              <a:gd name="connsiteX9" fmla="*/ 1219200 w 1915668"/>
              <a:gd name="connsiteY9" fmla="*/ 1219200 h 1386840"/>
              <a:gd name="connsiteX10" fmla="*/ 1905000 w 1915668"/>
              <a:gd name="connsiteY10" fmla="*/ 896112 h 1386840"/>
              <a:gd name="connsiteX0" fmla="*/ 1905000 w 2029968"/>
              <a:gd name="connsiteY0" fmla="*/ 896112 h 1386840"/>
              <a:gd name="connsiteX1" fmla="*/ 1752600 w 2029968"/>
              <a:gd name="connsiteY1" fmla="*/ 286512 h 1386840"/>
              <a:gd name="connsiteX2" fmla="*/ 1219200 w 2029968"/>
              <a:gd name="connsiteY2" fmla="*/ 0 h 1386840"/>
              <a:gd name="connsiteX3" fmla="*/ 792480 w 2029968"/>
              <a:gd name="connsiteY3" fmla="*/ 15240 h 1386840"/>
              <a:gd name="connsiteX4" fmla="*/ 0 w 2029968"/>
              <a:gd name="connsiteY4" fmla="*/ 381000 h 1386840"/>
              <a:gd name="connsiteX5" fmla="*/ 0 w 2029968"/>
              <a:gd name="connsiteY5" fmla="*/ 838200 h 1386840"/>
              <a:gd name="connsiteX6" fmla="*/ 304800 w 2029968"/>
              <a:gd name="connsiteY6" fmla="*/ 1173480 h 1386840"/>
              <a:gd name="connsiteX7" fmla="*/ 777240 w 2029968"/>
              <a:gd name="connsiteY7" fmla="*/ 1386840 h 1386840"/>
              <a:gd name="connsiteX8" fmla="*/ 1066800 w 2029968"/>
              <a:gd name="connsiteY8" fmla="*/ 1371600 h 1386840"/>
              <a:gd name="connsiteX9" fmla="*/ 1219200 w 2029968"/>
              <a:gd name="connsiteY9" fmla="*/ 1219200 h 1386840"/>
              <a:gd name="connsiteX10" fmla="*/ 1905000 w 2029968"/>
              <a:gd name="connsiteY10" fmla="*/ 896112 h 1386840"/>
              <a:gd name="connsiteX0" fmla="*/ 1905000 w 2029968"/>
              <a:gd name="connsiteY0" fmla="*/ 896112 h 1386840"/>
              <a:gd name="connsiteX1" fmla="*/ 1752600 w 2029968"/>
              <a:gd name="connsiteY1" fmla="*/ 286512 h 1386840"/>
              <a:gd name="connsiteX2" fmla="*/ 1219200 w 2029968"/>
              <a:gd name="connsiteY2" fmla="*/ 0 h 1386840"/>
              <a:gd name="connsiteX3" fmla="*/ 792480 w 2029968"/>
              <a:gd name="connsiteY3" fmla="*/ 15240 h 1386840"/>
              <a:gd name="connsiteX4" fmla="*/ 0 w 2029968"/>
              <a:gd name="connsiteY4" fmla="*/ 381000 h 1386840"/>
              <a:gd name="connsiteX5" fmla="*/ 0 w 2029968"/>
              <a:gd name="connsiteY5" fmla="*/ 838200 h 1386840"/>
              <a:gd name="connsiteX6" fmla="*/ 304800 w 2029968"/>
              <a:gd name="connsiteY6" fmla="*/ 1173480 h 1386840"/>
              <a:gd name="connsiteX7" fmla="*/ 777240 w 2029968"/>
              <a:gd name="connsiteY7" fmla="*/ 1386840 h 1386840"/>
              <a:gd name="connsiteX8" fmla="*/ 1066800 w 2029968"/>
              <a:gd name="connsiteY8" fmla="*/ 1371600 h 1386840"/>
              <a:gd name="connsiteX9" fmla="*/ 1219200 w 2029968"/>
              <a:gd name="connsiteY9" fmla="*/ 1219200 h 1386840"/>
              <a:gd name="connsiteX10" fmla="*/ 1905000 w 2029968"/>
              <a:gd name="connsiteY10" fmla="*/ 896112 h 1386840"/>
              <a:gd name="connsiteX0" fmla="*/ 1905000 w 2019300"/>
              <a:gd name="connsiteY0" fmla="*/ 896112 h 1386840"/>
              <a:gd name="connsiteX1" fmla="*/ 1752600 w 2019300"/>
              <a:gd name="connsiteY1" fmla="*/ 286512 h 1386840"/>
              <a:gd name="connsiteX2" fmla="*/ 1219200 w 2019300"/>
              <a:gd name="connsiteY2" fmla="*/ 0 h 1386840"/>
              <a:gd name="connsiteX3" fmla="*/ 792480 w 2019300"/>
              <a:gd name="connsiteY3" fmla="*/ 15240 h 1386840"/>
              <a:gd name="connsiteX4" fmla="*/ 0 w 2019300"/>
              <a:gd name="connsiteY4" fmla="*/ 381000 h 1386840"/>
              <a:gd name="connsiteX5" fmla="*/ 0 w 2019300"/>
              <a:gd name="connsiteY5" fmla="*/ 838200 h 1386840"/>
              <a:gd name="connsiteX6" fmla="*/ 304800 w 2019300"/>
              <a:gd name="connsiteY6" fmla="*/ 1173480 h 1386840"/>
              <a:gd name="connsiteX7" fmla="*/ 777240 w 2019300"/>
              <a:gd name="connsiteY7" fmla="*/ 1386840 h 1386840"/>
              <a:gd name="connsiteX8" fmla="*/ 1066800 w 2019300"/>
              <a:gd name="connsiteY8" fmla="*/ 1371600 h 1386840"/>
              <a:gd name="connsiteX9" fmla="*/ 1905000 w 2019300"/>
              <a:gd name="connsiteY9" fmla="*/ 896112 h 1386840"/>
              <a:gd name="connsiteX0" fmla="*/ 1905000 w 2019300"/>
              <a:gd name="connsiteY0" fmla="*/ 896112 h 1386840"/>
              <a:gd name="connsiteX1" fmla="*/ 1752600 w 2019300"/>
              <a:gd name="connsiteY1" fmla="*/ 286512 h 1386840"/>
              <a:gd name="connsiteX2" fmla="*/ 1219200 w 2019300"/>
              <a:gd name="connsiteY2" fmla="*/ 0 h 1386840"/>
              <a:gd name="connsiteX3" fmla="*/ 792480 w 2019300"/>
              <a:gd name="connsiteY3" fmla="*/ 15240 h 1386840"/>
              <a:gd name="connsiteX4" fmla="*/ 0 w 2019300"/>
              <a:gd name="connsiteY4" fmla="*/ 381000 h 1386840"/>
              <a:gd name="connsiteX5" fmla="*/ 0 w 2019300"/>
              <a:gd name="connsiteY5" fmla="*/ 838200 h 1386840"/>
              <a:gd name="connsiteX6" fmla="*/ 304800 w 2019300"/>
              <a:gd name="connsiteY6" fmla="*/ 1173480 h 1386840"/>
              <a:gd name="connsiteX7" fmla="*/ 777240 w 2019300"/>
              <a:gd name="connsiteY7" fmla="*/ 1386840 h 1386840"/>
              <a:gd name="connsiteX8" fmla="*/ 1066800 w 2019300"/>
              <a:gd name="connsiteY8" fmla="*/ 1371600 h 1386840"/>
              <a:gd name="connsiteX9" fmla="*/ 1905000 w 2019300"/>
              <a:gd name="connsiteY9" fmla="*/ 896112 h 1386840"/>
              <a:gd name="connsiteX0" fmla="*/ 2002536 w 2116836"/>
              <a:gd name="connsiteY0" fmla="*/ 896112 h 1386840"/>
              <a:gd name="connsiteX1" fmla="*/ 1850136 w 2116836"/>
              <a:gd name="connsiteY1" fmla="*/ 286512 h 1386840"/>
              <a:gd name="connsiteX2" fmla="*/ 1316736 w 2116836"/>
              <a:gd name="connsiteY2" fmla="*/ 0 h 1386840"/>
              <a:gd name="connsiteX3" fmla="*/ 890016 w 2116836"/>
              <a:gd name="connsiteY3" fmla="*/ 15240 h 1386840"/>
              <a:gd name="connsiteX4" fmla="*/ 97536 w 2116836"/>
              <a:gd name="connsiteY4" fmla="*/ 381000 h 1386840"/>
              <a:gd name="connsiteX5" fmla="*/ 97536 w 2116836"/>
              <a:gd name="connsiteY5" fmla="*/ 838200 h 1386840"/>
              <a:gd name="connsiteX6" fmla="*/ 402336 w 2116836"/>
              <a:gd name="connsiteY6" fmla="*/ 1173480 h 1386840"/>
              <a:gd name="connsiteX7" fmla="*/ 874776 w 2116836"/>
              <a:gd name="connsiteY7" fmla="*/ 1386840 h 1386840"/>
              <a:gd name="connsiteX8" fmla="*/ 1164336 w 2116836"/>
              <a:gd name="connsiteY8" fmla="*/ 1371600 h 1386840"/>
              <a:gd name="connsiteX9" fmla="*/ 2002536 w 2116836"/>
              <a:gd name="connsiteY9" fmla="*/ 896112 h 1386840"/>
              <a:gd name="connsiteX0" fmla="*/ 2002536 w 2116836"/>
              <a:gd name="connsiteY0" fmla="*/ 896112 h 1386840"/>
              <a:gd name="connsiteX1" fmla="*/ 1850136 w 2116836"/>
              <a:gd name="connsiteY1" fmla="*/ 286512 h 1386840"/>
              <a:gd name="connsiteX2" fmla="*/ 1316736 w 2116836"/>
              <a:gd name="connsiteY2" fmla="*/ 0 h 1386840"/>
              <a:gd name="connsiteX3" fmla="*/ 890016 w 2116836"/>
              <a:gd name="connsiteY3" fmla="*/ 15240 h 1386840"/>
              <a:gd name="connsiteX4" fmla="*/ 97536 w 2116836"/>
              <a:gd name="connsiteY4" fmla="*/ 381000 h 1386840"/>
              <a:gd name="connsiteX5" fmla="*/ 97536 w 2116836"/>
              <a:gd name="connsiteY5" fmla="*/ 838200 h 1386840"/>
              <a:gd name="connsiteX6" fmla="*/ 105156 w 2116836"/>
              <a:gd name="connsiteY6" fmla="*/ 844296 h 1386840"/>
              <a:gd name="connsiteX7" fmla="*/ 402336 w 2116836"/>
              <a:gd name="connsiteY7" fmla="*/ 1173480 h 1386840"/>
              <a:gd name="connsiteX8" fmla="*/ 874776 w 2116836"/>
              <a:gd name="connsiteY8" fmla="*/ 1386840 h 1386840"/>
              <a:gd name="connsiteX9" fmla="*/ 1164336 w 2116836"/>
              <a:gd name="connsiteY9" fmla="*/ 1371600 h 1386840"/>
              <a:gd name="connsiteX10" fmla="*/ 2002536 w 2116836"/>
              <a:gd name="connsiteY10" fmla="*/ 896112 h 1386840"/>
              <a:gd name="connsiteX0" fmla="*/ 2002536 w 2116836"/>
              <a:gd name="connsiteY0" fmla="*/ 896112 h 1386840"/>
              <a:gd name="connsiteX1" fmla="*/ 1850136 w 2116836"/>
              <a:gd name="connsiteY1" fmla="*/ 286512 h 1386840"/>
              <a:gd name="connsiteX2" fmla="*/ 1316736 w 2116836"/>
              <a:gd name="connsiteY2" fmla="*/ 0 h 1386840"/>
              <a:gd name="connsiteX3" fmla="*/ 890016 w 2116836"/>
              <a:gd name="connsiteY3" fmla="*/ 15240 h 1386840"/>
              <a:gd name="connsiteX4" fmla="*/ 97536 w 2116836"/>
              <a:gd name="connsiteY4" fmla="*/ 381000 h 1386840"/>
              <a:gd name="connsiteX5" fmla="*/ 97536 w 2116836"/>
              <a:gd name="connsiteY5" fmla="*/ 838200 h 1386840"/>
              <a:gd name="connsiteX6" fmla="*/ 105156 w 2116836"/>
              <a:gd name="connsiteY6" fmla="*/ 844296 h 1386840"/>
              <a:gd name="connsiteX7" fmla="*/ 402336 w 2116836"/>
              <a:gd name="connsiteY7" fmla="*/ 1173480 h 1386840"/>
              <a:gd name="connsiteX8" fmla="*/ 874776 w 2116836"/>
              <a:gd name="connsiteY8" fmla="*/ 1386840 h 1386840"/>
              <a:gd name="connsiteX9" fmla="*/ 1164336 w 2116836"/>
              <a:gd name="connsiteY9" fmla="*/ 1371600 h 1386840"/>
              <a:gd name="connsiteX10" fmla="*/ 2002536 w 2116836"/>
              <a:gd name="connsiteY10" fmla="*/ 896112 h 1386840"/>
              <a:gd name="connsiteX0" fmla="*/ 2002536 w 2116836"/>
              <a:gd name="connsiteY0" fmla="*/ 896112 h 1386840"/>
              <a:gd name="connsiteX1" fmla="*/ 1850136 w 2116836"/>
              <a:gd name="connsiteY1" fmla="*/ 286512 h 1386840"/>
              <a:gd name="connsiteX2" fmla="*/ 1316736 w 2116836"/>
              <a:gd name="connsiteY2" fmla="*/ 0 h 1386840"/>
              <a:gd name="connsiteX3" fmla="*/ 890016 w 2116836"/>
              <a:gd name="connsiteY3" fmla="*/ 15240 h 1386840"/>
              <a:gd name="connsiteX4" fmla="*/ 97536 w 2116836"/>
              <a:gd name="connsiteY4" fmla="*/ 381000 h 1386840"/>
              <a:gd name="connsiteX5" fmla="*/ 97536 w 2116836"/>
              <a:gd name="connsiteY5" fmla="*/ 838200 h 1386840"/>
              <a:gd name="connsiteX6" fmla="*/ 105156 w 2116836"/>
              <a:gd name="connsiteY6" fmla="*/ 844296 h 1386840"/>
              <a:gd name="connsiteX7" fmla="*/ 402336 w 2116836"/>
              <a:gd name="connsiteY7" fmla="*/ 1173480 h 1386840"/>
              <a:gd name="connsiteX8" fmla="*/ 874776 w 2116836"/>
              <a:gd name="connsiteY8" fmla="*/ 1386840 h 1386840"/>
              <a:gd name="connsiteX9" fmla="*/ 1164336 w 2116836"/>
              <a:gd name="connsiteY9" fmla="*/ 1371600 h 1386840"/>
              <a:gd name="connsiteX10" fmla="*/ 2002536 w 2116836"/>
              <a:gd name="connsiteY10" fmla="*/ 896112 h 1386840"/>
              <a:gd name="connsiteX0" fmla="*/ 2002536 w 2116836"/>
              <a:gd name="connsiteY0" fmla="*/ 896112 h 1386840"/>
              <a:gd name="connsiteX1" fmla="*/ 1850136 w 2116836"/>
              <a:gd name="connsiteY1" fmla="*/ 286512 h 1386840"/>
              <a:gd name="connsiteX2" fmla="*/ 1316736 w 2116836"/>
              <a:gd name="connsiteY2" fmla="*/ 0 h 1386840"/>
              <a:gd name="connsiteX3" fmla="*/ 890016 w 2116836"/>
              <a:gd name="connsiteY3" fmla="*/ 15240 h 1386840"/>
              <a:gd name="connsiteX4" fmla="*/ 97536 w 2116836"/>
              <a:gd name="connsiteY4" fmla="*/ 381000 h 1386840"/>
              <a:gd name="connsiteX5" fmla="*/ 97536 w 2116836"/>
              <a:gd name="connsiteY5" fmla="*/ 838200 h 1386840"/>
              <a:gd name="connsiteX6" fmla="*/ 105156 w 2116836"/>
              <a:gd name="connsiteY6" fmla="*/ 844296 h 1386840"/>
              <a:gd name="connsiteX7" fmla="*/ 402336 w 2116836"/>
              <a:gd name="connsiteY7" fmla="*/ 1173480 h 1386840"/>
              <a:gd name="connsiteX8" fmla="*/ 874776 w 2116836"/>
              <a:gd name="connsiteY8" fmla="*/ 1386840 h 1386840"/>
              <a:gd name="connsiteX9" fmla="*/ 1164336 w 2116836"/>
              <a:gd name="connsiteY9" fmla="*/ 1371600 h 1386840"/>
              <a:gd name="connsiteX10" fmla="*/ 2002536 w 2116836"/>
              <a:gd name="connsiteY10" fmla="*/ 896112 h 1386840"/>
              <a:gd name="connsiteX0" fmla="*/ 2002536 w 2116836"/>
              <a:gd name="connsiteY0" fmla="*/ 896112 h 1386840"/>
              <a:gd name="connsiteX1" fmla="*/ 1850136 w 2116836"/>
              <a:gd name="connsiteY1" fmla="*/ 286512 h 1386840"/>
              <a:gd name="connsiteX2" fmla="*/ 1316736 w 2116836"/>
              <a:gd name="connsiteY2" fmla="*/ 0 h 1386840"/>
              <a:gd name="connsiteX3" fmla="*/ 890016 w 2116836"/>
              <a:gd name="connsiteY3" fmla="*/ 15240 h 1386840"/>
              <a:gd name="connsiteX4" fmla="*/ 97536 w 2116836"/>
              <a:gd name="connsiteY4" fmla="*/ 381000 h 1386840"/>
              <a:gd name="connsiteX5" fmla="*/ 97536 w 2116836"/>
              <a:gd name="connsiteY5" fmla="*/ 838200 h 1386840"/>
              <a:gd name="connsiteX6" fmla="*/ 105156 w 2116836"/>
              <a:gd name="connsiteY6" fmla="*/ 844296 h 1386840"/>
              <a:gd name="connsiteX7" fmla="*/ 402336 w 2116836"/>
              <a:gd name="connsiteY7" fmla="*/ 1173480 h 1386840"/>
              <a:gd name="connsiteX8" fmla="*/ 874776 w 2116836"/>
              <a:gd name="connsiteY8" fmla="*/ 1386840 h 1386840"/>
              <a:gd name="connsiteX9" fmla="*/ 1164336 w 2116836"/>
              <a:gd name="connsiteY9" fmla="*/ 1371600 h 1386840"/>
              <a:gd name="connsiteX10" fmla="*/ 2002536 w 2116836"/>
              <a:gd name="connsiteY10" fmla="*/ 896112 h 138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6836" h="1386840">
                <a:moveTo>
                  <a:pt x="2002536" y="896112"/>
                </a:moveTo>
                <a:cubicBezTo>
                  <a:pt x="2116836" y="715264"/>
                  <a:pt x="1964436" y="435864"/>
                  <a:pt x="1850136" y="286512"/>
                </a:cubicBezTo>
                <a:cubicBezTo>
                  <a:pt x="1735836" y="137160"/>
                  <a:pt x="1398524" y="66548"/>
                  <a:pt x="1316736" y="0"/>
                </a:cubicBezTo>
                <a:lnTo>
                  <a:pt x="890016" y="15240"/>
                </a:lnTo>
                <a:cubicBezTo>
                  <a:pt x="625856" y="137160"/>
                  <a:pt x="241300" y="140208"/>
                  <a:pt x="97536" y="381000"/>
                </a:cubicBezTo>
                <a:cubicBezTo>
                  <a:pt x="0" y="606552"/>
                  <a:pt x="97536" y="685800"/>
                  <a:pt x="97536" y="838200"/>
                </a:cubicBezTo>
                <a:lnTo>
                  <a:pt x="105156" y="844296"/>
                </a:lnTo>
                <a:cubicBezTo>
                  <a:pt x="184404" y="1025652"/>
                  <a:pt x="251460" y="1133856"/>
                  <a:pt x="402336" y="1173480"/>
                </a:cubicBezTo>
                <a:cubicBezTo>
                  <a:pt x="559816" y="1244600"/>
                  <a:pt x="714248" y="1373632"/>
                  <a:pt x="874776" y="1386840"/>
                </a:cubicBezTo>
                <a:lnTo>
                  <a:pt x="1164336" y="1371600"/>
                </a:lnTo>
                <a:cubicBezTo>
                  <a:pt x="1352296" y="1289812"/>
                  <a:pt x="1888236" y="1076960"/>
                  <a:pt x="2002536" y="89611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3" name="手繪多邊形 42"/>
          <p:cNvSpPr/>
          <p:nvPr/>
        </p:nvSpPr>
        <p:spPr>
          <a:xfrm>
            <a:off x="7184136" y="5289804"/>
            <a:ext cx="1166368" cy="1568196"/>
          </a:xfrm>
          <a:custGeom>
            <a:avLst/>
            <a:gdLst>
              <a:gd name="connsiteX0" fmla="*/ 472440 w 1798320"/>
              <a:gd name="connsiteY0" fmla="*/ 106680 h 1310640"/>
              <a:gd name="connsiteX1" fmla="*/ 91440 w 1798320"/>
              <a:gd name="connsiteY1" fmla="*/ 304800 h 1310640"/>
              <a:gd name="connsiteX2" fmla="*/ 0 w 1798320"/>
              <a:gd name="connsiteY2" fmla="*/ 609600 h 1310640"/>
              <a:gd name="connsiteX3" fmla="*/ 137160 w 1798320"/>
              <a:gd name="connsiteY3" fmla="*/ 914400 h 1310640"/>
              <a:gd name="connsiteX4" fmla="*/ 853440 w 1798320"/>
              <a:gd name="connsiteY4" fmla="*/ 1310640 h 1310640"/>
              <a:gd name="connsiteX5" fmla="*/ 1386840 w 1798320"/>
              <a:gd name="connsiteY5" fmla="*/ 1310640 h 1310640"/>
              <a:gd name="connsiteX6" fmla="*/ 1798320 w 1798320"/>
              <a:gd name="connsiteY6" fmla="*/ 0 h 1310640"/>
              <a:gd name="connsiteX7" fmla="*/ 563880 w 1798320"/>
              <a:gd name="connsiteY7" fmla="*/ 15240 h 1310640"/>
              <a:gd name="connsiteX8" fmla="*/ 472440 w 1798320"/>
              <a:gd name="connsiteY8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0 h 1310640"/>
              <a:gd name="connsiteX7" fmla="*/ 563880 w 1661160"/>
              <a:gd name="connsiteY7" fmla="*/ 15240 h 1310640"/>
              <a:gd name="connsiteX8" fmla="*/ 472440 w 1661160"/>
              <a:gd name="connsiteY8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20012 w 1661160"/>
              <a:gd name="connsiteY6" fmla="*/ 201168 h 1310640"/>
              <a:gd name="connsiteX7" fmla="*/ 1661160 w 1661160"/>
              <a:gd name="connsiteY7" fmla="*/ 0 h 1310640"/>
              <a:gd name="connsiteX8" fmla="*/ 563880 w 1661160"/>
              <a:gd name="connsiteY8" fmla="*/ 15240 h 1310640"/>
              <a:gd name="connsiteX9" fmla="*/ 472440 w 1661160"/>
              <a:gd name="connsiteY9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609600 h 1310640"/>
              <a:gd name="connsiteX7" fmla="*/ 1661160 w 1661160"/>
              <a:gd name="connsiteY7" fmla="*/ 0 h 1310640"/>
              <a:gd name="connsiteX8" fmla="*/ 563880 w 1661160"/>
              <a:gd name="connsiteY8" fmla="*/ 15240 h 1310640"/>
              <a:gd name="connsiteX9" fmla="*/ 472440 w 1661160"/>
              <a:gd name="connsiteY9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609600 h 1310640"/>
              <a:gd name="connsiteX7" fmla="*/ 1584960 w 1661160"/>
              <a:gd name="connsiteY7" fmla="*/ 0 h 1310640"/>
              <a:gd name="connsiteX8" fmla="*/ 563880 w 1661160"/>
              <a:gd name="connsiteY8" fmla="*/ 15240 h 1310640"/>
              <a:gd name="connsiteX9" fmla="*/ 472440 w 1661160"/>
              <a:gd name="connsiteY9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609600 h 1310640"/>
              <a:gd name="connsiteX7" fmla="*/ 1584960 w 1661160"/>
              <a:gd name="connsiteY7" fmla="*/ 0 h 1310640"/>
              <a:gd name="connsiteX8" fmla="*/ 563880 w 1661160"/>
              <a:gd name="connsiteY8" fmla="*/ 15240 h 1310640"/>
              <a:gd name="connsiteX9" fmla="*/ 472440 w 1661160"/>
              <a:gd name="connsiteY9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228600 h 1310640"/>
              <a:gd name="connsiteX7" fmla="*/ 1584960 w 1661160"/>
              <a:gd name="connsiteY7" fmla="*/ 0 h 1310640"/>
              <a:gd name="connsiteX8" fmla="*/ 563880 w 1661160"/>
              <a:gd name="connsiteY8" fmla="*/ 15240 h 1310640"/>
              <a:gd name="connsiteX9" fmla="*/ 472440 w 1661160"/>
              <a:gd name="connsiteY9" fmla="*/ 106680 h 1310640"/>
              <a:gd name="connsiteX0" fmla="*/ 563880 w 1661160"/>
              <a:gd name="connsiteY0" fmla="*/ 1524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228600 h 1310640"/>
              <a:gd name="connsiteX7" fmla="*/ 1584960 w 1661160"/>
              <a:gd name="connsiteY7" fmla="*/ 0 h 1310640"/>
              <a:gd name="connsiteX8" fmla="*/ 563880 w 1661160"/>
              <a:gd name="connsiteY8" fmla="*/ 15240 h 1310640"/>
              <a:gd name="connsiteX0" fmla="*/ 563880 w 1661160"/>
              <a:gd name="connsiteY0" fmla="*/ 64516 h 1359916"/>
              <a:gd name="connsiteX1" fmla="*/ 91440 w 1661160"/>
              <a:gd name="connsiteY1" fmla="*/ 354076 h 1359916"/>
              <a:gd name="connsiteX2" fmla="*/ 0 w 1661160"/>
              <a:gd name="connsiteY2" fmla="*/ 658876 h 1359916"/>
              <a:gd name="connsiteX3" fmla="*/ 137160 w 1661160"/>
              <a:gd name="connsiteY3" fmla="*/ 963676 h 1359916"/>
              <a:gd name="connsiteX4" fmla="*/ 853440 w 1661160"/>
              <a:gd name="connsiteY4" fmla="*/ 1359916 h 1359916"/>
              <a:gd name="connsiteX5" fmla="*/ 1386840 w 1661160"/>
              <a:gd name="connsiteY5" fmla="*/ 1359916 h 1359916"/>
              <a:gd name="connsiteX6" fmla="*/ 1661160 w 1661160"/>
              <a:gd name="connsiteY6" fmla="*/ 277876 h 1359916"/>
              <a:gd name="connsiteX7" fmla="*/ 1584960 w 1661160"/>
              <a:gd name="connsiteY7" fmla="*/ 49276 h 1359916"/>
              <a:gd name="connsiteX8" fmla="*/ 563880 w 1661160"/>
              <a:gd name="connsiteY8" fmla="*/ 64516 h 1359916"/>
              <a:gd name="connsiteX0" fmla="*/ 563880 w 1661160"/>
              <a:gd name="connsiteY0" fmla="*/ 83312 h 1378712"/>
              <a:gd name="connsiteX1" fmla="*/ 91440 w 1661160"/>
              <a:gd name="connsiteY1" fmla="*/ 372872 h 1378712"/>
              <a:gd name="connsiteX2" fmla="*/ 0 w 1661160"/>
              <a:gd name="connsiteY2" fmla="*/ 677672 h 1378712"/>
              <a:gd name="connsiteX3" fmla="*/ 137160 w 1661160"/>
              <a:gd name="connsiteY3" fmla="*/ 982472 h 1378712"/>
              <a:gd name="connsiteX4" fmla="*/ 853440 w 1661160"/>
              <a:gd name="connsiteY4" fmla="*/ 1378712 h 1378712"/>
              <a:gd name="connsiteX5" fmla="*/ 1386840 w 1661160"/>
              <a:gd name="connsiteY5" fmla="*/ 1378712 h 1378712"/>
              <a:gd name="connsiteX6" fmla="*/ 1661160 w 1661160"/>
              <a:gd name="connsiteY6" fmla="*/ 296672 h 1378712"/>
              <a:gd name="connsiteX7" fmla="*/ 1584960 w 1661160"/>
              <a:gd name="connsiteY7" fmla="*/ 68072 h 1378712"/>
              <a:gd name="connsiteX8" fmla="*/ 563880 w 1661160"/>
              <a:gd name="connsiteY8" fmla="*/ 83312 h 1378712"/>
              <a:gd name="connsiteX0" fmla="*/ 563880 w 1727708"/>
              <a:gd name="connsiteY0" fmla="*/ 83312 h 1378712"/>
              <a:gd name="connsiteX1" fmla="*/ 91440 w 1727708"/>
              <a:gd name="connsiteY1" fmla="*/ 372872 h 1378712"/>
              <a:gd name="connsiteX2" fmla="*/ 0 w 1727708"/>
              <a:gd name="connsiteY2" fmla="*/ 677672 h 1378712"/>
              <a:gd name="connsiteX3" fmla="*/ 137160 w 1727708"/>
              <a:gd name="connsiteY3" fmla="*/ 982472 h 1378712"/>
              <a:gd name="connsiteX4" fmla="*/ 853440 w 1727708"/>
              <a:gd name="connsiteY4" fmla="*/ 1378712 h 1378712"/>
              <a:gd name="connsiteX5" fmla="*/ 1386840 w 1727708"/>
              <a:gd name="connsiteY5" fmla="*/ 1378712 h 1378712"/>
              <a:gd name="connsiteX6" fmla="*/ 1661160 w 1727708"/>
              <a:gd name="connsiteY6" fmla="*/ 296672 h 1378712"/>
              <a:gd name="connsiteX7" fmla="*/ 1584960 w 1727708"/>
              <a:gd name="connsiteY7" fmla="*/ 68072 h 1378712"/>
              <a:gd name="connsiteX8" fmla="*/ 563880 w 1727708"/>
              <a:gd name="connsiteY8" fmla="*/ 83312 h 1378712"/>
              <a:gd name="connsiteX0" fmla="*/ 563880 w 1584960"/>
              <a:gd name="connsiteY0" fmla="*/ 83312 h 1378712"/>
              <a:gd name="connsiteX1" fmla="*/ 91440 w 1584960"/>
              <a:gd name="connsiteY1" fmla="*/ 372872 h 1378712"/>
              <a:gd name="connsiteX2" fmla="*/ 0 w 1584960"/>
              <a:gd name="connsiteY2" fmla="*/ 677672 h 1378712"/>
              <a:gd name="connsiteX3" fmla="*/ 137160 w 1584960"/>
              <a:gd name="connsiteY3" fmla="*/ 982472 h 1378712"/>
              <a:gd name="connsiteX4" fmla="*/ 853440 w 1584960"/>
              <a:gd name="connsiteY4" fmla="*/ 1378712 h 1378712"/>
              <a:gd name="connsiteX5" fmla="*/ 1386840 w 1584960"/>
              <a:gd name="connsiteY5" fmla="*/ 1378712 h 1378712"/>
              <a:gd name="connsiteX6" fmla="*/ 1584960 w 1584960"/>
              <a:gd name="connsiteY6" fmla="*/ 68072 h 1378712"/>
              <a:gd name="connsiteX7" fmla="*/ 563880 w 1584960"/>
              <a:gd name="connsiteY7" fmla="*/ 83312 h 1378712"/>
              <a:gd name="connsiteX0" fmla="*/ 563880 w 1781048"/>
              <a:gd name="connsiteY0" fmla="*/ 83312 h 1378712"/>
              <a:gd name="connsiteX1" fmla="*/ 91440 w 1781048"/>
              <a:gd name="connsiteY1" fmla="*/ 372872 h 1378712"/>
              <a:gd name="connsiteX2" fmla="*/ 0 w 1781048"/>
              <a:gd name="connsiteY2" fmla="*/ 677672 h 1378712"/>
              <a:gd name="connsiteX3" fmla="*/ 137160 w 1781048"/>
              <a:gd name="connsiteY3" fmla="*/ 982472 h 1378712"/>
              <a:gd name="connsiteX4" fmla="*/ 853440 w 1781048"/>
              <a:gd name="connsiteY4" fmla="*/ 1378712 h 1378712"/>
              <a:gd name="connsiteX5" fmla="*/ 1386840 w 1781048"/>
              <a:gd name="connsiteY5" fmla="*/ 1378712 h 1378712"/>
              <a:gd name="connsiteX6" fmla="*/ 1584960 w 1781048"/>
              <a:gd name="connsiteY6" fmla="*/ 68072 h 1378712"/>
              <a:gd name="connsiteX7" fmla="*/ 563880 w 1781048"/>
              <a:gd name="connsiteY7" fmla="*/ 83312 h 1378712"/>
              <a:gd name="connsiteX0" fmla="*/ 563880 w 1781048"/>
              <a:gd name="connsiteY0" fmla="*/ 130556 h 1425956"/>
              <a:gd name="connsiteX1" fmla="*/ 91440 w 1781048"/>
              <a:gd name="connsiteY1" fmla="*/ 420116 h 1425956"/>
              <a:gd name="connsiteX2" fmla="*/ 0 w 1781048"/>
              <a:gd name="connsiteY2" fmla="*/ 724916 h 1425956"/>
              <a:gd name="connsiteX3" fmla="*/ 137160 w 1781048"/>
              <a:gd name="connsiteY3" fmla="*/ 1029716 h 1425956"/>
              <a:gd name="connsiteX4" fmla="*/ 853440 w 1781048"/>
              <a:gd name="connsiteY4" fmla="*/ 1425956 h 1425956"/>
              <a:gd name="connsiteX5" fmla="*/ 1386840 w 1781048"/>
              <a:gd name="connsiteY5" fmla="*/ 1425956 h 1425956"/>
              <a:gd name="connsiteX6" fmla="*/ 1584960 w 1781048"/>
              <a:gd name="connsiteY6" fmla="*/ 115316 h 1425956"/>
              <a:gd name="connsiteX7" fmla="*/ 563880 w 1781048"/>
              <a:gd name="connsiteY7" fmla="*/ 130556 h 1425956"/>
              <a:gd name="connsiteX0" fmla="*/ 563880 w 1781048"/>
              <a:gd name="connsiteY0" fmla="*/ 130556 h 1425956"/>
              <a:gd name="connsiteX1" fmla="*/ 91440 w 1781048"/>
              <a:gd name="connsiteY1" fmla="*/ 420116 h 1425956"/>
              <a:gd name="connsiteX2" fmla="*/ 0 w 1781048"/>
              <a:gd name="connsiteY2" fmla="*/ 724916 h 1425956"/>
              <a:gd name="connsiteX3" fmla="*/ 137160 w 1781048"/>
              <a:gd name="connsiteY3" fmla="*/ 1029716 h 1425956"/>
              <a:gd name="connsiteX4" fmla="*/ 853440 w 1781048"/>
              <a:gd name="connsiteY4" fmla="*/ 1425956 h 1425956"/>
              <a:gd name="connsiteX5" fmla="*/ 1386840 w 1781048"/>
              <a:gd name="connsiteY5" fmla="*/ 1425956 h 1425956"/>
              <a:gd name="connsiteX6" fmla="*/ 1584960 w 1781048"/>
              <a:gd name="connsiteY6" fmla="*/ 115316 h 1425956"/>
              <a:gd name="connsiteX7" fmla="*/ 563880 w 1781048"/>
              <a:gd name="connsiteY7" fmla="*/ 130556 h 1425956"/>
              <a:gd name="connsiteX0" fmla="*/ 563880 w 1781048"/>
              <a:gd name="connsiteY0" fmla="*/ 130556 h 1425956"/>
              <a:gd name="connsiteX1" fmla="*/ 91440 w 1781048"/>
              <a:gd name="connsiteY1" fmla="*/ 420116 h 1425956"/>
              <a:gd name="connsiteX2" fmla="*/ 0 w 1781048"/>
              <a:gd name="connsiteY2" fmla="*/ 724916 h 1425956"/>
              <a:gd name="connsiteX3" fmla="*/ 137160 w 1781048"/>
              <a:gd name="connsiteY3" fmla="*/ 1029716 h 1425956"/>
              <a:gd name="connsiteX4" fmla="*/ 853440 w 1781048"/>
              <a:gd name="connsiteY4" fmla="*/ 1425956 h 1425956"/>
              <a:gd name="connsiteX5" fmla="*/ 1356360 w 1781048"/>
              <a:gd name="connsiteY5" fmla="*/ 1334516 h 1425956"/>
              <a:gd name="connsiteX6" fmla="*/ 1584960 w 1781048"/>
              <a:gd name="connsiteY6" fmla="*/ 115316 h 1425956"/>
              <a:gd name="connsiteX7" fmla="*/ 563880 w 1781048"/>
              <a:gd name="connsiteY7" fmla="*/ 130556 h 1425956"/>
              <a:gd name="connsiteX0" fmla="*/ 563880 w 1781048"/>
              <a:gd name="connsiteY0" fmla="*/ 130556 h 1503680"/>
              <a:gd name="connsiteX1" fmla="*/ 91440 w 1781048"/>
              <a:gd name="connsiteY1" fmla="*/ 420116 h 1503680"/>
              <a:gd name="connsiteX2" fmla="*/ 0 w 1781048"/>
              <a:gd name="connsiteY2" fmla="*/ 724916 h 1503680"/>
              <a:gd name="connsiteX3" fmla="*/ 137160 w 1781048"/>
              <a:gd name="connsiteY3" fmla="*/ 1029716 h 1503680"/>
              <a:gd name="connsiteX4" fmla="*/ 853440 w 1781048"/>
              <a:gd name="connsiteY4" fmla="*/ 1425956 h 1503680"/>
              <a:gd name="connsiteX5" fmla="*/ 1356360 w 1781048"/>
              <a:gd name="connsiteY5" fmla="*/ 1334516 h 1503680"/>
              <a:gd name="connsiteX6" fmla="*/ 1584960 w 1781048"/>
              <a:gd name="connsiteY6" fmla="*/ 115316 h 1503680"/>
              <a:gd name="connsiteX7" fmla="*/ 563880 w 1781048"/>
              <a:gd name="connsiteY7" fmla="*/ 130556 h 1503680"/>
              <a:gd name="connsiteX0" fmla="*/ 563880 w 1781048"/>
              <a:gd name="connsiteY0" fmla="*/ 130556 h 1503680"/>
              <a:gd name="connsiteX1" fmla="*/ 91440 w 1781048"/>
              <a:gd name="connsiteY1" fmla="*/ 420116 h 1503680"/>
              <a:gd name="connsiteX2" fmla="*/ 0 w 1781048"/>
              <a:gd name="connsiteY2" fmla="*/ 724916 h 1503680"/>
              <a:gd name="connsiteX3" fmla="*/ 137160 w 1781048"/>
              <a:gd name="connsiteY3" fmla="*/ 1029716 h 1503680"/>
              <a:gd name="connsiteX4" fmla="*/ 853440 w 1781048"/>
              <a:gd name="connsiteY4" fmla="*/ 1425956 h 1503680"/>
              <a:gd name="connsiteX5" fmla="*/ 1356360 w 1781048"/>
              <a:gd name="connsiteY5" fmla="*/ 1334516 h 1503680"/>
              <a:gd name="connsiteX6" fmla="*/ 1584960 w 1781048"/>
              <a:gd name="connsiteY6" fmla="*/ 115316 h 1503680"/>
              <a:gd name="connsiteX7" fmla="*/ 563880 w 1781048"/>
              <a:gd name="connsiteY7" fmla="*/ 130556 h 1503680"/>
              <a:gd name="connsiteX0" fmla="*/ 563880 w 1781048"/>
              <a:gd name="connsiteY0" fmla="*/ 130556 h 1503680"/>
              <a:gd name="connsiteX1" fmla="*/ 91440 w 1781048"/>
              <a:gd name="connsiteY1" fmla="*/ 420116 h 1503680"/>
              <a:gd name="connsiteX2" fmla="*/ 0 w 1781048"/>
              <a:gd name="connsiteY2" fmla="*/ 724916 h 1503680"/>
              <a:gd name="connsiteX3" fmla="*/ 137160 w 1781048"/>
              <a:gd name="connsiteY3" fmla="*/ 1029716 h 1503680"/>
              <a:gd name="connsiteX4" fmla="*/ 853440 w 1781048"/>
              <a:gd name="connsiteY4" fmla="*/ 1425956 h 1503680"/>
              <a:gd name="connsiteX5" fmla="*/ 1356360 w 1781048"/>
              <a:gd name="connsiteY5" fmla="*/ 1334516 h 1503680"/>
              <a:gd name="connsiteX6" fmla="*/ 1584960 w 1781048"/>
              <a:gd name="connsiteY6" fmla="*/ 115316 h 1503680"/>
              <a:gd name="connsiteX7" fmla="*/ 563880 w 1781048"/>
              <a:gd name="connsiteY7" fmla="*/ 130556 h 1503680"/>
              <a:gd name="connsiteX0" fmla="*/ 563880 w 1781048"/>
              <a:gd name="connsiteY0" fmla="*/ 130556 h 1503680"/>
              <a:gd name="connsiteX1" fmla="*/ 91440 w 1781048"/>
              <a:gd name="connsiteY1" fmla="*/ 420116 h 1503680"/>
              <a:gd name="connsiteX2" fmla="*/ 0 w 1781048"/>
              <a:gd name="connsiteY2" fmla="*/ 724916 h 1503680"/>
              <a:gd name="connsiteX3" fmla="*/ 137160 w 1781048"/>
              <a:gd name="connsiteY3" fmla="*/ 1029716 h 1503680"/>
              <a:gd name="connsiteX4" fmla="*/ 853440 w 1781048"/>
              <a:gd name="connsiteY4" fmla="*/ 1425956 h 1503680"/>
              <a:gd name="connsiteX5" fmla="*/ 1356360 w 1781048"/>
              <a:gd name="connsiteY5" fmla="*/ 1334516 h 1503680"/>
              <a:gd name="connsiteX6" fmla="*/ 1584960 w 1781048"/>
              <a:gd name="connsiteY6" fmla="*/ 115316 h 1503680"/>
              <a:gd name="connsiteX7" fmla="*/ 563880 w 1781048"/>
              <a:gd name="connsiteY7" fmla="*/ 130556 h 1503680"/>
              <a:gd name="connsiteX0" fmla="*/ 563880 w 1781048"/>
              <a:gd name="connsiteY0" fmla="*/ 130556 h 1503680"/>
              <a:gd name="connsiteX1" fmla="*/ 91440 w 1781048"/>
              <a:gd name="connsiteY1" fmla="*/ 420116 h 1503680"/>
              <a:gd name="connsiteX2" fmla="*/ 0 w 1781048"/>
              <a:gd name="connsiteY2" fmla="*/ 724916 h 1503680"/>
              <a:gd name="connsiteX3" fmla="*/ 137160 w 1781048"/>
              <a:gd name="connsiteY3" fmla="*/ 1029716 h 1503680"/>
              <a:gd name="connsiteX4" fmla="*/ 853440 w 1781048"/>
              <a:gd name="connsiteY4" fmla="*/ 1425956 h 1503680"/>
              <a:gd name="connsiteX5" fmla="*/ 1356360 w 1781048"/>
              <a:gd name="connsiteY5" fmla="*/ 1334516 h 1503680"/>
              <a:gd name="connsiteX6" fmla="*/ 1584960 w 1781048"/>
              <a:gd name="connsiteY6" fmla="*/ 115316 h 1503680"/>
              <a:gd name="connsiteX7" fmla="*/ 563880 w 1781048"/>
              <a:gd name="connsiteY7" fmla="*/ 130556 h 1503680"/>
              <a:gd name="connsiteX0" fmla="*/ 600456 w 1817624"/>
              <a:gd name="connsiteY0" fmla="*/ 130556 h 1503680"/>
              <a:gd name="connsiteX1" fmla="*/ 128016 w 1817624"/>
              <a:gd name="connsiteY1" fmla="*/ 420116 h 1503680"/>
              <a:gd name="connsiteX2" fmla="*/ 36576 w 1817624"/>
              <a:gd name="connsiteY2" fmla="*/ 724916 h 1503680"/>
              <a:gd name="connsiteX3" fmla="*/ 173736 w 1817624"/>
              <a:gd name="connsiteY3" fmla="*/ 1029716 h 1503680"/>
              <a:gd name="connsiteX4" fmla="*/ 890016 w 1817624"/>
              <a:gd name="connsiteY4" fmla="*/ 1425956 h 1503680"/>
              <a:gd name="connsiteX5" fmla="*/ 1392936 w 1817624"/>
              <a:gd name="connsiteY5" fmla="*/ 1334516 h 1503680"/>
              <a:gd name="connsiteX6" fmla="*/ 1621536 w 1817624"/>
              <a:gd name="connsiteY6" fmla="*/ 115316 h 1503680"/>
              <a:gd name="connsiteX7" fmla="*/ 600456 w 1817624"/>
              <a:gd name="connsiteY7" fmla="*/ 130556 h 1503680"/>
              <a:gd name="connsiteX0" fmla="*/ 601980 w 1819148"/>
              <a:gd name="connsiteY0" fmla="*/ 130556 h 1503680"/>
              <a:gd name="connsiteX1" fmla="*/ 129540 w 1819148"/>
              <a:gd name="connsiteY1" fmla="*/ 420116 h 1503680"/>
              <a:gd name="connsiteX2" fmla="*/ 38100 w 1819148"/>
              <a:gd name="connsiteY2" fmla="*/ 724916 h 1503680"/>
              <a:gd name="connsiteX3" fmla="*/ 175260 w 1819148"/>
              <a:gd name="connsiteY3" fmla="*/ 1029716 h 1503680"/>
              <a:gd name="connsiteX4" fmla="*/ 891540 w 1819148"/>
              <a:gd name="connsiteY4" fmla="*/ 1425956 h 1503680"/>
              <a:gd name="connsiteX5" fmla="*/ 1394460 w 1819148"/>
              <a:gd name="connsiteY5" fmla="*/ 1334516 h 1503680"/>
              <a:gd name="connsiteX6" fmla="*/ 1623060 w 1819148"/>
              <a:gd name="connsiteY6" fmla="*/ 115316 h 1503680"/>
              <a:gd name="connsiteX7" fmla="*/ 601980 w 1819148"/>
              <a:gd name="connsiteY7" fmla="*/ 130556 h 1503680"/>
              <a:gd name="connsiteX0" fmla="*/ 601980 w 1819148"/>
              <a:gd name="connsiteY0" fmla="*/ 130556 h 1503680"/>
              <a:gd name="connsiteX1" fmla="*/ 129540 w 1819148"/>
              <a:gd name="connsiteY1" fmla="*/ 420116 h 1503680"/>
              <a:gd name="connsiteX2" fmla="*/ 38100 w 1819148"/>
              <a:gd name="connsiteY2" fmla="*/ 724916 h 1503680"/>
              <a:gd name="connsiteX3" fmla="*/ 175260 w 1819148"/>
              <a:gd name="connsiteY3" fmla="*/ 1029716 h 1503680"/>
              <a:gd name="connsiteX4" fmla="*/ 891540 w 1819148"/>
              <a:gd name="connsiteY4" fmla="*/ 1425956 h 1503680"/>
              <a:gd name="connsiteX5" fmla="*/ 1394460 w 1819148"/>
              <a:gd name="connsiteY5" fmla="*/ 1334516 h 1503680"/>
              <a:gd name="connsiteX6" fmla="*/ 1623060 w 1819148"/>
              <a:gd name="connsiteY6" fmla="*/ 115316 h 1503680"/>
              <a:gd name="connsiteX7" fmla="*/ 601980 w 1819148"/>
              <a:gd name="connsiteY7" fmla="*/ 130556 h 1503680"/>
              <a:gd name="connsiteX0" fmla="*/ 601980 w 1819148"/>
              <a:gd name="connsiteY0" fmla="*/ 130556 h 1503680"/>
              <a:gd name="connsiteX1" fmla="*/ 129540 w 1819148"/>
              <a:gd name="connsiteY1" fmla="*/ 420116 h 1503680"/>
              <a:gd name="connsiteX2" fmla="*/ 38100 w 1819148"/>
              <a:gd name="connsiteY2" fmla="*/ 724916 h 1503680"/>
              <a:gd name="connsiteX3" fmla="*/ 175260 w 1819148"/>
              <a:gd name="connsiteY3" fmla="*/ 1029716 h 1503680"/>
              <a:gd name="connsiteX4" fmla="*/ 891540 w 1819148"/>
              <a:gd name="connsiteY4" fmla="*/ 1425956 h 1503680"/>
              <a:gd name="connsiteX5" fmla="*/ 1394460 w 1819148"/>
              <a:gd name="connsiteY5" fmla="*/ 1334516 h 1503680"/>
              <a:gd name="connsiteX6" fmla="*/ 1623060 w 1819148"/>
              <a:gd name="connsiteY6" fmla="*/ 115316 h 1503680"/>
              <a:gd name="connsiteX7" fmla="*/ 601980 w 1819148"/>
              <a:gd name="connsiteY7" fmla="*/ 130556 h 1503680"/>
              <a:gd name="connsiteX0" fmla="*/ 601980 w 1819148"/>
              <a:gd name="connsiteY0" fmla="*/ 130556 h 1503680"/>
              <a:gd name="connsiteX1" fmla="*/ 129540 w 1819148"/>
              <a:gd name="connsiteY1" fmla="*/ 420116 h 1503680"/>
              <a:gd name="connsiteX2" fmla="*/ 38100 w 1819148"/>
              <a:gd name="connsiteY2" fmla="*/ 724916 h 1503680"/>
              <a:gd name="connsiteX3" fmla="*/ 175260 w 1819148"/>
              <a:gd name="connsiteY3" fmla="*/ 1029716 h 1503680"/>
              <a:gd name="connsiteX4" fmla="*/ 891540 w 1819148"/>
              <a:gd name="connsiteY4" fmla="*/ 1425956 h 1503680"/>
              <a:gd name="connsiteX5" fmla="*/ 1394460 w 1819148"/>
              <a:gd name="connsiteY5" fmla="*/ 1334516 h 1503680"/>
              <a:gd name="connsiteX6" fmla="*/ 1623060 w 1819148"/>
              <a:gd name="connsiteY6" fmla="*/ 115316 h 1503680"/>
              <a:gd name="connsiteX7" fmla="*/ 601980 w 1819148"/>
              <a:gd name="connsiteY7" fmla="*/ 130556 h 1503680"/>
              <a:gd name="connsiteX0" fmla="*/ 563880 w 1781048"/>
              <a:gd name="connsiteY0" fmla="*/ 130556 h 1503680"/>
              <a:gd name="connsiteX1" fmla="*/ 0 w 1781048"/>
              <a:gd name="connsiteY1" fmla="*/ 724916 h 1503680"/>
              <a:gd name="connsiteX2" fmla="*/ 137160 w 1781048"/>
              <a:gd name="connsiteY2" fmla="*/ 1029716 h 1503680"/>
              <a:gd name="connsiteX3" fmla="*/ 853440 w 1781048"/>
              <a:gd name="connsiteY3" fmla="*/ 1425956 h 1503680"/>
              <a:gd name="connsiteX4" fmla="*/ 1356360 w 1781048"/>
              <a:gd name="connsiteY4" fmla="*/ 1334516 h 1503680"/>
              <a:gd name="connsiteX5" fmla="*/ 1584960 w 1781048"/>
              <a:gd name="connsiteY5" fmla="*/ 115316 h 1503680"/>
              <a:gd name="connsiteX6" fmla="*/ 563880 w 1781048"/>
              <a:gd name="connsiteY6" fmla="*/ 130556 h 1503680"/>
              <a:gd name="connsiteX0" fmla="*/ 563880 w 1781048"/>
              <a:gd name="connsiteY0" fmla="*/ 130556 h 1503680"/>
              <a:gd name="connsiteX1" fmla="*/ 0 w 1781048"/>
              <a:gd name="connsiteY1" fmla="*/ 724916 h 1503680"/>
              <a:gd name="connsiteX2" fmla="*/ 853440 w 1781048"/>
              <a:gd name="connsiteY2" fmla="*/ 1425956 h 1503680"/>
              <a:gd name="connsiteX3" fmla="*/ 1356360 w 1781048"/>
              <a:gd name="connsiteY3" fmla="*/ 1334516 h 1503680"/>
              <a:gd name="connsiteX4" fmla="*/ 1584960 w 1781048"/>
              <a:gd name="connsiteY4" fmla="*/ 115316 h 1503680"/>
              <a:gd name="connsiteX5" fmla="*/ 563880 w 1781048"/>
              <a:gd name="connsiteY5" fmla="*/ 130556 h 1503680"/>
              <a:gd name="connsiteX0" fmla="*/ 264160 w 1481328"/>
              <a:gd name="connsiteY0" fmla="*/ 130556 h 1503680"/>
              <a:gd name="connsiteX1" fmla="*/ 262128 w 1481328"/>
              <a:gd name="connsiteY1" fmla="*/ 914400 h 1503680"/>
              <a:gd name="connsiteX2" fmla="*/ 553720 w 1481328"/>
              <a:gd name="connsiteY2" fmla="*/ 1425956 h 1503680"/>
              <a:gd name="connsiteX3" fmla="*/ 1056640 w 1481328"/>
              <a:gd name="connsiteY3" fmla="*/ 1334516 h 1503680"/>
              <a:gd name="connsiteX4" fmla="*/ 1285240 w 1481328"/>
              <a:gd name="connsiteY4" fmla="*/ 115316 h 1503680"/>
              <a:gd name="connsiteX5" fmla="*/ 264160 w 1481328"/>
              <a:gd name="connsiteY5" fmla="*/ 130556 h 1503680"/>
              <a:gd name="connsiteX0" fmla="*/ 381000 w 1219200"/>
              <a:gd name="connsiteY0" fmla="*/ 64516 h 1568196"/>
              <a:gd name="connsiteX1" fmla="*/ 0 w 1219200"/>
              <a:gd name="connsiteY1" fmla="*/ 978916 h 1568196"/>
              <a:gd name="connsiteX2" fmla="*/ 291592 w 1219200"/>
              <a:gd name="connsiteY2" fmla="*/ 1490472 h 1568196"/>
              <a:gd name="connsiteX3" fmla="*/ 794512 w 1219200"/>
              <a:gd name="connsiteY3" fmla="*/ 1399032 h 1568196"/>
              <a:gd name="connsiteX4" fmla="*/ 1023112 w 1219200"/>
              <a:gd name="connsiteY4" fmla="*/ 179832 h 1568196"/>
              <a:gd name="connsiteX5" fmla="*/ 381000 w 1219200"/>
              <a:gd name="connsiteY5" fmla="*/ 64516 h 1568196"/>
              <a:gd name="connsiteX0" fmla="*/ 315468 w 1153668"/>
              <a:gd name="connsiteY0" fmla="*/ 64516 h 1568196"/>
              <a:gd name="connsiteX1" fmla="*/ 10668 w 1153668"/>
              <a:gd name="connsiteY1" fmla="*/ 958596 h 1568196"/>
              <a:gd name="connsiteX2" fmla="*/ 226060 w 1153668"/>
              <a:gd name="connsiteY2" fmla="*/ 1490472 h 1568196"/>
              <a:gd name="connsiteX3" fmla="*/ 728980 w 1153668"/>
              <a:gd name="connsiteY3" fmla="*/ 1399032 h 1568196"/>
              <a:gd name="connsiteX4" fmla="*/ 957580 w 1153668"/>
              <a:gd name="connsiteY4" fmla="*/ 179832 h 1568196"/>
              <a:gd name="connsiteX5" fmla="*/ 315468 w 1153668"/>
              <a:gd name="connsiteY5" fmla="*/ 64516 h 1568196"/>
              <a:gd name="connsiteX0" fmla="*/ 315468 w 1153668"/>
              <a:gd name="connsiteY0" fmla="*/ 64516 h 1568196"/>
              <a:gd name="connsiteX1" fmla="*/ 10668 w 1153668"/>
              <a:gd name="connsiteY1" fmla="*/ 958596 h 1568196"/>
              <a:gd name="connsiteX2" fmla="*/ 226060 w 1153668"/>
              <a:gd name="connsiteY2" fmla="*/ 1490472 h 1568196"/>
              <a:gd name="connsiteX3" fmla="*/ 728980 w 1153668"/>
              <a:gd name="connsiteY3" fmla="*/ 1399032 h 1568196"/>
              <a:gd name="connsiteX4" fmla="*/ 957580 w 1153668"/>
              <a:gd name="connsiteY4" fmla="*/ 179832 h 1568196"/>
              <a:gd name="connsiteX5" fmla="*/ 315468 w 1153668"/>
              <a:gd name="connsiteY5" fmla="*/ 64516 h 1568196"/>
              <a:gd name="connsiteX0" fmla="*/ 322072 w 1160272"/>
              <a:gd name="connsiteY0" fmla="*/ 64516 h 1568196"/>
              <a:gd name="connsiteX1" fmla="*/ 17272 w 1160272"/>
              <a:gd name="connsiteY1" fmla="*/ 958596 h 1568196"/>
              <a:gd name="connsiteX2" fmla="*/ 232664 w 1160272"/>
              <a:gd name="connsiteY2" fmla="*/ 1490472 h 1568196"/>
              <a:gd name="connsiteX3" fmla="*/ 735584 w 1160272"/>
              <a:gd name="connsiteY3" fmla="*/ 1399032 h 1568196"/>
              <a:gd name="connsiteX4" fmla="*/ 964184 w 1160272"/>
              <a:gd name="connsiteY4" fmla="*/ 179832 h 1568196"/>
              <a:gd name="connsiteX5" fmla="*/ 322072 w 1160272"/>
              <a:gd name="connsiteY5" fmla="*/ 64516 h 1568196"/>
              <a:gd name="connsiteX0" fmla="*/ 322072 w 1166368"/>
              <a:gd name="connsiteY0" fmla="*/ 64516 h 1568196"/>
              <a:gd name="connsiteX1" fmla="*/ 17272 w 1166368"/>
              <a:gd name="connsiteY1" fmla="*/ 958596 h 1568196"/>
              <a:gd name="connsiteX2" fmla="*/ 232664 w 1166368"/>
              <a:gd name="connsiteY2" fmla="*/ 1490472 h 1568196"/>
              <a:gd name="connsiteX3" fmla="*/ 735584 w 1166368"/>
              <a:gd name="connsiteY3" fmla="*/ 1399032 h 1568196"/>
              <a:gd name="connsiteX4" fmla="*/ 964184 w 1166368"/>
              <a:gd name="connsiteY4" fmla="*/ 179832 h 1568196"/>
              <a:gd name="connsiteX5" fmla="*/ 322072 w 1166368"/>
              <a:gd name="connsiteY5" fmla="*/ 64516 h 156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6368" h="1568196">
                <a:moveTo>
                  <a:pt x="322072" y="64516"/>
                </a:moveTo>
                <a:cubicBezTo>
                  <a:pt x="57912" y="166116"/>
                  <a:pt x="36576" y="773684"/>
                  <a:pt x="17272" y="958596"/>
                </a:cubicBezTo>
                <a:cubicBezTo>
                  <a:pt x="0" y="1197356"/>
                  <a:pt x="6604" y="1388872"/>
                  <a:pt x="232664" y="1490472"/>
                </a:cubicBezTo>
                <a:cubicBezTo>
                  <a:pt x="397256" y="1559052"/>
                  <a:pt x="517652" y="1568196"/>
                  <a:pt x="735584" y="1399032"/>
                </a:cubicBezTo>
                <a:cubicBezTo>
                  <a:pt x="1011936" y="1012444"/>
                  <a:pt x="1166368" y="395732"/>
                  <a:pt x="964184" y="179832"/>
                </a:cubicBezTo>
                <a:cubicBezTo>
                  <a:pt x="773176" y="64516"/>
                  <a:pt x="633476" y="0"/>
                  <a:pt x="322072" y="64516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2" name="標題 1"/>
          <p:cNvSpPr txBox="1">
            <a:spLocks/>
          </p:cNvSpPr>
          <p:nvPr/>
        </p:nvSpPr>
        <p:spPr bwMode="auto">
          <a:xfrm>
            <a:off x="152400" y="228600"/>
            <a:ext cx="846124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3600" dirty="0" smtClean="0">
                <a:solidFill>
                  <a:srgbClr val="775F55"/>
                </a:solidFill>
                <a:latin typeface="Tw Cen MT"/>
              </a:rPr>
              <a:t>Overlapping community detection</a:t>
            </a:r>
            <a:endParaRPr lang="en-US" sz="3600" dirty="0">
              <a:solidFill>
                <a:srgbClr val="775F55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2811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6" grpId="0" animBg="1"/>
      <p:bldP spid="36" grpId="1" animBg="1"/>
      <p:bldP spid="37" grpId="0" animBg="1"/>
      <p:bldP spid="41" grpId="0" animBg="1"/>
      <p:bldP spid="43" grpId="0" animBg="1"/>
      <p:bldP spid="43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458200" cy="4800600"/>
          </a:xfrm>
        </p:spPr>
        <p:txBody>
          <a:bodyPr/>
          <a:lstStyle/>
          <a:p>
            <a:r>
              <a:rPr lang="en-US" altLang="zh-TW" dirty="0" smtClean="0"/>
              <a:t>2.</a:t>
            </a:r>
            <a:r>
              <a:rPr lang="en-US" altLang="zh-TW" dirty="0" smtClean="0">
                <a:solidFill>
                  <a:srgbClr val="FF0000"/>
                </a:solidFill>
              </a:rPr>
              <a:t> Line </a:t>
            </a:r>
            <a:r>
              <a:rPr lang="en-US" altLang="zh-TW" sz="2800" dirty="0" smtClean="0">
                <a:solidFill>
                  <a:srgbClr val="FF0000"/>
                </a:solidFill>
              </a:rPr>
              <a:t>graph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transformation</a:t>
            </a:r>
          </a:p>
          <a:p>
            <a:pPr lvl="1"/>
            <a:r>
              <a:rPr lang="en-US" altLang="zh-TW" sz="2400" dirty="0" smtClean="0"/>
              <a:t>Edges become nodes.</a:t>
            </a:r>
          </a:p>
          <a:p>
            <a:pPr lvl="2"/>
            <a:r>
              <a:rPr lang="en-US" altLang="zh-TW" sz="2100" dirty="0" smtClean="0"/>
              <a:t>New nodes have connection if they originally share a node.</a:t>
            </a:r>
          </a:p>
          <a:p>
            <a:pPr lvl="1"/>
            <a:r>
              <a:rPr lang="en-US" altLang="zh-TW" sz="2400" dirty="0" smtClean="0"/>
              <a:t>Then, apply hard clustering algorithm on the line graph.</a:t>
            </a:r>
          </a:p>
          <a:p>
            <a:pPr lvl="1"/>
            <a:r>
              <a:rPr lang="en-US" altLang="zh-TW" sz="2400" dirty="0" smtClean="0"/>
              <a:t>E.g. </a:t>
            </a:r>
            <a:r>
              <a:rPr lang="en-US" altLang="zh-TW" sz="2400" dirty="0" err="1" smtClean="0"/>
              <a:t>LinkCommunity</a:t>
            </a:r>
            <a:r>
              <a:rPr lang="en-US" altLang="zh-TW" sz="2400" dirty="0" smtClean="0"/>
              <a:t> </a:t>
            </a:r>
            <a:r>
              <a:rPr lang="en-US" altLang="zh-TW" sz="1800" dirty="0" smtClean="0"/>
              <a:t>[Ahn2010]</a:t>
            </a:r>
          </a:p>
          <a:p>
            <a:pPr lvl="1"/>
            <a:r>
              <a:rPr lang="en-US" altLang="zh-TW" sz="2400" dirty="0" smtClean="0"/>
              <a:t>Cons: An edge can only belong to one cluster</a:t>
            </a:r>
          </a:p>
          <a:p>
            <a:endParaRPr lang="en-US" altLang="zh-TW" sz="2400" dirty="0" smtClean="0"/>
          </a:p>
        </p:txBody>
      </p:sp>
      <p:sp>
        <p:nvSpPr>
          <p:cNvPr id="4" name="橢圓 3"/>
          <p:cNvSpPr/>
          <p:nvPr/>
        </p:nvSpPr>
        <p:spPr>
          <a:xfrm>
            <a:off x="5379212" y="558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1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6141212" y="5283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2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988812" y="6121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3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6750812" y="5664200"/>
            <a:ext cx="381000" cy="381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92D050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4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7893812" y="53594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5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7589012" y="61214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6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10" name="直線接點 9"/>
          <p:cNvCxnSpPr>
            <a:stCxn id="5" idx="5"/>
            <a:endCxn id="7" idx="1"/>
          </p:cNvCxnSpPr>
          <p:nvPr/>
        </p:nvCxnSpPr>
        <p:spPr>
          <a:xfrm>
            <a:off x="6466416" y="5608404"/>
            <a:ext cx="340192" cy="111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2"/>
            <a:endCxn id="4" idx="6"/>
          </p:cNvCxnSpPr>
          <p:nvPr/>
        </p:nvCxnSpPr>
        <p:spPr>
          <a:xfrm flipH="1">
            <a:off x="5760212" y="5473700"/>
            <a:ext cx="3810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4" idx="5"/>
            <a:endCxn id="6" idx="1"/>
          </p:cNvCxnSpPr>
          <p:nvPr/>
        </p:nvCxnSpPr>
        <p:spPr>
          <a:xfrm>
            <a:off x="5704416" y="5913204"/>
            <a:ext cx="340192" cy="2639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7" idx="6"/>
            <a:endCxn id="8" idx="2"/>
          </p:cNvCxnSpPr>
          <p:nvPr/>
        </p:nvCxnSpPr>
        <p:spPr>
          <a:xfrm flipV="1">
            <a:off x="7131812" y="5549900"/>
            <a:ext cx="762000" cy="3048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4"/>
            <a:endCxn id="9" idx="7"/>
          </p:cNvCxnSpPr>
          <p:nvPr/>
        </p:nvCxnSpPr>
        <p:spPr>
          <a:xfrm flipH="1">
            <a:off x="7914216" y="5740400"/>
            <a:ext cx="170096" cy="43679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7" idx="3"/>
          </p:cNvCxnSpPr>
          <p:nvPr/>
        </p:nvCxnSpPr>
        <p:spPr>
          <a:xfrm flipV="1">
            <a:off x="6369812" y="5989404"/>
            <a:ext cx="436796" cy="3224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5" idx="4"/>
            <a:endCxn id="6" idx="0"/>
          </p:cNvCxnSpPr>
          <p:nvPr/>
        </p:nvCxnSpPr>
        <p:spPr>
          <a:xfrm flipH="1">
            <a:off x="6179312" y="5664200"/>
            <a:ext cx="15240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9" idx="1"/>
            <a:endCxn id="7" idx="5"/>
          </p:cNvCxnSpPr>
          <p:nvPr/>
        </p:nvCxnSpPr>
        <p:spPr>
          <a:xfrm flipH="1" flipV="1">
            <a:off x="7076016" y="5989404"/>
            <a:ext cx="568792" cy="18779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手繪多邊形 31"/>
          <p:cNvSpPr/>
          <p:nvPr/>
        </p:nvSpPr>
        <p:spPr>
          <a:xfrm>
            <a:off x="6629400" y="5207000"/>
            <a:ext cx="1819148" cy="1503680"/>
          </a:xfrm>
          <a:custGeom>
            <a:avLst/>
            <a:gdLst>
              <a:gd name="connsiteX0" fmla="*/ 472440 w 1798320"/>
              <a:gd name="connsiteY0" fmla="*/ 106680 h 1310640"/>
              <a:gd name="connsiteX1" fmla="*/ 91440 w 1798320"/>
              <a:gd name="connsiteY1" fmla="*/ 304800 h 1310640"/>
              <a:gd name="connsiteX2" fmla="*/ 0 w 1798320"/>
              <a:gd name="connsiteY2" fmla="*/ 609600 h 1310640"/>
              <a:gd name="connsiteX3" fmla="*/ 137160 w 1798320"/>
              <a:gd name="connsiteY3" fmla="*/ 914400 h 1310640"/>
              <a:gd name="connsiteX4" fmla="*/ 853440 w 1798320"/>
              <a:gd name="connsiteY4" fmla="*/ 1310640 h 1310640"/>
              <a:gd name="connsiteX5" fmla="*/ 1386840 w 1798320"/>
              <a:gd name="connsiteY5" fmla="*/ 1310640 h 1310640"/>
              <a:gd name="connsiteX6" fmla="*/ 1798320 w 1798320"/>
              <a:gd name="connsiteY6" fmla="*/ 0 h 1310640"/>
              <a:gd name="connsiteX7" fmla="*/ 563880 w 1798320"/>
              <a:gd name="connsiteY7" fmla="*/ 15240 h 1310640"/>
              <a:gd name="connsiteX8" fmla="*/ 472440 w 1798320"/>
              <a:gd name="connsiteY8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0 h 1310640"/>
              <a:gd name="connsiteX7" fmla="*/ 563880 w 1661160"/>
              <a:gd name="connsiteY7" fmla="*/ 15240 h 1310640"/>
              <a:gd name="connsiteX8" fmla="*/ 472440 w 1661160"/>
              <a:gd name="connsiteY8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20012 w 1661160"/>
              <a:gd name="connsiteY6" fmla="*/ 201168 h 1310640"/>
              <a:gd name="connsiteX7" fmla="*/ 1661160 w 1661160"/>
              <a:gd name="connsiteY7" fmla="*/ 0 h 1310640"/>
              <a:gd name="connsiteX8" fmla="*/ 563880 w 1661160"/>
              <a:gd name="connsiteY8" fmla="*/ 15240 h 1310640"/>
              <a:gd name="connsiteX9" fmla="*/ 472440 w 1661160"/>
              <a:gd name="connsiteY9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609600 h 1310640"/>
              <a:gd name="connsiteX7" fmla="*/ 1661160 w 1661160"/>
              <a:gd name="connsiteY7" fmla="*/ 0 h 1310640"/>
              <a:gd name="connsiteX8" fmla="*/ 563880 w 1661160"/>
              <a:gd name="connsiteY8" fmla="*/ 15240 h 1310640"/>
              <a:gd name="connsiteX9" fmla="*/ 472440 w 1661160"/>
              <a:gd name="connsiteY9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609600 h 1310640"/>
              <a:gd name="connsiteX7" fmla="*/ 1584960 w 1661160"/>
              <a:gd name="connsiteY7" fmla="*/ 0 h 1310640"/>
              <a:gd name="connsiteX8" fmla="*/ 563880 w 1661160"/>
              <a:gd name="connsiteY8" fmla="*/ 15240 h 1310640"/>
              <a:gd name="connsiteX9" fmla="*/ 472440 w 1661160"/>
              <a:gd name="connsiteY9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609600 h 1310640"/>
              <a:gd name="connsiteX7" fmla="*/ 1584960 w 1661160"/>
              <a:gd name="connsiteY7" fmla="*/ 0 h 1310640"/>
              <a:gd name="connsiteX8" fmla="*/ 563880 w 1661160"/>
              <a:gd name="connsiteY8" fmla="*/ 15240 h 1310640"/>
              <a:gd name="connsiteX9" fmla="*/ 472440 w 1661160"/>
              <a:gd name="connsiteY9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228600 h 1310640"/>
              <a:gd name="connsiteX7" fmla="*/ 1584960 w 1661160"/>
              <a:gd name="connsiteY7" fmla="*/ 0 h 1310640"/>
              <a:gd name="connsiteX8" fmla="*/ 563880 w 1661160"/>
              <a:gd name="connsiteY8" fmla="*/ 15240 h 1310640"/>
              <a:gd name="connsiteX9" fmla="*/ 472440 w 1661160"/>
              <a:gd name="connsiteY9" fmla="*/ 106680 h 1310640"/>
              <a:gd name="connsiteX0" fmla="*/ 563880 w 1661160"/>
              <a:gd name="connsiteY0" fmla="*/ 1524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228600 h 1310640"/>
              <a:gd name="connsiteX7" fmla="*/ 1584960 w 1661160"/>
              <a:gd name="connsiteY7" fmla="*/ 0 h 1310640"/>
              <a:gd name="connsiteX8" fmla="*/ 563880 w 1661160"/>
              <a:gd name="connsiteY8" fmla="*/ 15240 h 1310640"/>
              <a:gd name="connsiteX0" fmla="*/ 563880 w 1661160"/>
              <a:gd name="connsiteY0" fmla="*/ 64516 h 1359916"/>
              <a:gd name="connsiteX1" fmla="*/ 91440 w 1661160"/>
              <a:gd name="connsiteY1" fmla="*/ 354076 h 1359916"/>
              <a:gd name="connsiteX2" fmla="*/ 0 w 1661160"/>
              <a:gd name="connsiteY2" fmla="*/ 658876 h 1359916"/>
              <a:gd name="connsiteX3" fmla="*/ 137160 w 1661160"/>
              <a:gd name="connsiteY3" fmla="*/ 963676 h 1359916"/>
              <a:gd name="connsiteX4" fmla="*/ 853440 w 1661160"/>
              <a:gd name="connsiteY4" fmla="*/ 1359916 h 1359916"/>
              <a:gd name="connsiteX5" fmla="*/ 1386840 w 1661160"/>
              <a:gd name="connsiteY5" fmla="*/ 1359916 h 1359916"/>
              <a:gd name="connsiteX6" fmla="*/ 1661160 w 1661160"/>
              <a:gd name="connsiteY6" fmla="*/ 277876 h 1359916"/>
              <a:gd name="connsiteX7" fmla="*/ 1584960 w 1661160"/>
              <a:gd name="connsiteY7" fmla="*/ 49276 h 1359916"/>
              <a:gd name="connsiteX8" fmla="*/ 563880 w 1661160"/>
              <a:gd name="connsiteY8" fmla="*/ 64516 h 1359916"/>
              <a:gd name="connsiteX0" fmla="*/ 563880 w 1661160"/>
              <a:gd name="connsiteY0" fmla="*/ 83312 h 1378712"/>
              <a:gd name="connsiteX1" fmla="*/ 91440 w 1661160"/>
              <a:gd name="connsiteY1" fmla="*/ 372872 h 1378712"/>
              <a:gd name="connsiteX2" fmla="*/ 0 w 1661160"/>
              <a:gd name="connsiteY2" fmla="*/ 677672 h 1378712"/>
              <a:gd name="connsiteX3" fmla="*/ 137160 w 1661160"/>
              <a:gd name="connsiteY3" fmla="*/ 982472 h 1378712"/>
              <a:gd name="connsiteX4" fmla="*/ 853440 w 1661160"/>
              <a:gd name="connsiteY4" fmla="*/ 1378712 h 1378712"/>
              <a:gd name="connsiteX5" fmla="*/ 1386840 w 1661160"/>
              <a:gd name="connsiteY5" fmla="*/ 1378712 h 1378712"/>
              <a:gd name="connsiteX6" fmla="*/ 1661160 w 1661160"/>
              <a:gd name="connsiteY6" fmla="*/ 296672 h 1378712"/>
              <a:gd name="connsiteX7" fmla="*/ 1584960 w 1661160"/>
              <a:gd name="connsiteY7" fmla="*/ 68072 h 1378712"/>
              <a:gd name="connsiteX8" fmla="*/ 563880 w 1661160"/>
              <a:gd name="connsiteY8" fmla="*/ 83312 h 1378712"/>
              <a:gd name="connsiteX0" fmla="*/ 563880 w 1727708"/>
              <a:gd name="connsiteY0" fmla="*/ 83312 h 1378712"/>
              <a:gd name="connsiteX1" fmla="*/ 91440 w 1727708"/>
              <a:gd name="connsiteY1" fmla="*/ 372872 h 1378712"/>
              <a:gd name="connsiteX2" fmla="*/ 0 w 1727708"/>
              <a:gd name="connsiteY2" fmla="*/ 677672 h 1378712"/>
              <a:gd name="connsiteX3" fmla="*/ 137160 w 1727708"/>
              <a:gd name="connsiteY3" fmla="*/ 982472 h 1378712"/>
              <a:gd name="connsiteX4" fmla="*/ 853440 w 1727708"/>
              <a:gd name="connsiteY4" fmla="*/ 1378712 h 1378712"/>
              <a:gd name="connsiteX5" fmla="*/ 1386840 w 1727708"/>
              <a:gd name="connsiteY5" fmla="*/ 1378712 h 1378712"/>
              <a:gd name="connsiteX6" fmla="*/ 1661160 w 1727708"/>
              <a:gd name="connsiteY6" fmla="*/ 296672 h 1378712"/>
              <a:gd name="connsiteX7" fmla="*/ 1584960 w 1727708"/>
              <a:gd name="connsiteY7" fmla="*/ 68072 h 1378712"/>
              <a:gd name="connsiteX8" fmla="*/ 563880 w 1727708"/>
              <a:gd name="connsiteY8" fmla="*/ 83312 h 1378712"/>
              <a:gd name="connsiteX0" fmla="*/ 563880 w 1584960"/>
              <a:gd name="connsiteY0" fmla="*/ 83312 h 1378712"/>
              <a:gd name="connsiteX1" fmla="*/ 91440 w 1584960"/>
              <a:gd name="connsiteY1" fmla="*/ 372872 h 1378712"/>
              <a:gd name="connsiteX2" fmla="*/ 0 w 1584960"/>
              <a:gd name="connsiteY2" fmla="*/ 677672 h 1378712"/>
              <a:gd name="connsiteX3" fmla="*/ 137160 w 1584960"/>
              <a:gd name="connsiteY3" fmla="*/ 982472 h 1378712"/>
              <a:gd name="connsiteX4" fmla="*/ 853440 w 1584960"/>
              <a:gd name="connsiteY4" fmla="*/ 1378712 h 1378712"/>
              <a:gd name="connsiteX5" fmla="*/ 1386840 w 1584960"/>
              <a:gd name="connsiteY5" fmla="*/ 1378712 h 1378712"/>
              <a:gd name="connsiteX6" fmla="*/ 1584960 w 1584960"/>
              <a:gd name="connsiteY6" fmla="*/ 68072 h 1378712"/>
              <a:gd name="connsiteX7" fmla="*/ 563880 w 1584960"/>
              <a:gd name="connsiteY7" fmla="*/ 83312 h 1378712"/>
              <a:gd name="connsiteX0" fmla="*/ 563880 w 1781048"/>
              <a:gd name="connsiteY0" fmla="*/ 83312 h 1378712"/>
              <a:gd name="connsiteX1" fmla="*/ 91440 w 1781048"/>
              <a:gd name="connsiteY1" fmla="*/ 372872 h 1378712"/>
              <a:gd name="connsiteX2" fmla="*/ 0 w 1781048"/>
              <a:gd name="connsiteY2" fmla="*/ 677672 h 1378712"/>
              <a:gd name="connsiteX3" fmla="*/ 137160 w 1781048"/>
              <a:gd name="connsiteY3" fmla="*/ 982472 h 1378712"/>
              <a:gd name="connsiteX4" fmla="*/ 853440 w 1781048"/>
              <a:gd name="connsiteY4" fmla="*/ 1378712 h 1378712"/>
              <a:gd name="connsiteX5" fmla="*/ 1386840 w 1781048"/>
              <a:gd name="connsiteY5" fmla="*/ 1378712 h 1378712"/>
              <a:gd name="connsiteX6" fmla="*/ 1584960 w 1781048"/>
              <a:gd name="connsiteY6" fmla="*/ 68072 h 1378712"/>
              <a:gd name="connsiteX7" fmla="*/ 563880 w 1781048"/>
              <a:gd name="connsiteY7" fmla="*/ 83312 h 1378712"/>
              <a:gd name="connsiteX0" fmla="*/ 563880 w 1781048"/>
              <a:gd name="connsiteY0" fmla="*/ 130556 h 1425956"/>
              <a:gd name="connsiteX1" fmla="*/ 91440 w 1781048"/>
              <a:gd name="connsiteY1" fmla="*/ 420116 h 1425956"/>
              <a:gd name="connsiteX2" fmla="*/ 0 w 1781048"/>
              <a:gd name="connsiteY2" fmla="*/ 724916 h 1425956"/>
              <a:gd name="connsiteX3" fmla="*/ 137160 w 1781048"/>
              <a:gd name="connsiteY3" fmla="*/ 1029716 h 1425956"/>
              <a:gd name="connsiteX4" fmla="*/ 853440 w 1781048"/>
              <a:gd name="connsiteY4" fmla="*/ 1425956 h 1425956"/>
              <a:gd name="connsiteX5" fmla="*/ 1386840 w 1781048"/>
              <a:gd name="connsiteY5" fmla="*/ 1425956 h 1425956"/>
              <a:gd name="connsiteX6" fmla="*/ 1584960 w 1781048"/>
              <a:gd name="connsiteY6" fmla="*/ 115316 h 1425956"/>
              <a:gd name="connsiteX7" fmla="*/ 563880 w 1781048"/>
              <a:gd name="connsiteY7" fmla="*/ 130556 h 1425956"/>
              <a:gd name="connsiteX0" fmla="*/ 563880 w 1781048"/>
              <a:gd name="connsiteY0" fmla="*/ 130556 h 1425956"/>
              <a:gd name="connsiteX1" fmla="*/ 91440 w 1781048"/>
              <a:gd name="connsiteY1" fmla="*/ 420116 h 1425956"/>
              <a:gd name="connsiteX2" fmla="*/ 0 w 1781048"/>
              <a:gd name="connsiteY2" fmla="*/ 724916 h 1425956"/>
              <a:gd name="connsiteX3" fmla="*/ 137160 w 1781048"/>
              <a:gd name="connsiteY3" fmla="*/ 1029716 h 1425956"/>
              <a:gd name="connsiteX4" fmla="*/ 853440 w 1781048"/>
              <a:gd name="connsiteY4" fmla="*/ 1425956 h 1425956"/>
              <a:gd name="connsiteX5" fmla="*/ 1386840 w 1781048"/>
              <a:gd name="connsiteY5" fmla="*/ 1425956 h 1425956"/>
              <a:gd name="connsiteX6" fmla="*/ 1584960 w 1781048"/>
              <a:gd name="connsiteY6" fmla="*/ 115316 h 1425956"/>
              <a:gd name="connsiteX7" fmla="*/ 563880 w 1781048"/>
              <a:gd name="connsiteY7" fmla="*/ 130556 h 1425956"/>
              <a:gd name="connsiteX0" fmla="*/ 563880 w 1781048"/>
              <a:gd name="connsiteY0" fmla="*/ 130556 h 1425956"/>
              <a:gd name="connsiteX1" fmla="*/ 91440 w 1781048"/>
              <a:gd name="connsiteY1" fmla="*/ 420116 h 1425956"/>
              <a:gd name="connsiteX2" fmla="*/ 0 w 1781048"/>
              <a:gd name="connsiteY2" fmla="*/ 724916 h 1425956"/>
              <a:gd name="connsiteX3" fmla="*/ 137160 w 1781048"/>
              <a:gd name="connsiteY3" fmla="*/ 1029716 h 1425956"/>
              <a:gd name="connsiteX4" fmla="*/ 853440 w 1781048"/>
              <a:gd name="connsiteY4" fmla="*/ 1425956 h 1425956"/>
              <a:gd name="connsiteX5" fmla="*/ 1356360 w 1781048"/>
              <a:gd name="connsiteY5" fmla="*/ 1334516 h 1425956"/>
              <a:gd name="connsiteX6" fmla="*/ 1584960 w 1781048"/>
              <a:gd name="connsiteY6" fmla="*/ 115316 h 1425956"/>
              <a:gd name="connsiteX7" fmla="*/ 563880 w 1781048"/>
              <a:gd name="connsiteY7" fmla="*/ 130556 h 1425956"/>
              <a:gd name="connsiteX0" fmla="*/ 563880 w 1781048"/>
              <a:gd name="connsiteY0" fmla="*/ 130556 h 1503680"/>
              <a:gd name="connsiteX1" fmla="*/ 91440 w 1781048"/>
              <a:gd name="connsiteY1" fmla="*/ 420116 h 1503680"/>
              <a:gd name="connsiteX2" fmla="*/ 0 w 1781048"/>
              <a:gd name="connsiteY2" fmla="*/ 724916 h 1503680"/>
              <a:gd name="connsiteX3" fmla="*/ 137160 w 1781048"/>
              <a:gd name="connsiteY3" fmla="*/ 1029716 h 1503680"/>
              <a:gd name="connsiteX4" fmla="*/ 853440 w 1781048"/>
              <a:gd name="connsiteY4" fmla="*/ 1425956 h 1503680"/>
              <a:gd name="connsiteX5" fmla="*/ 1356360 w 1781048"/>
              <a:gd name="connsiteY5" fmla="*/ 1334516 h 1503680"/>
              <a:gd name="connsiteX6" fmla="*/ 1584960 w 1781048"/>
              <a:gd name="connsiteY6" fmla="*/ 115316 h 1503680"/>
              <a:gd name="connsiteX7" fmla="*/ 563880 w 1781048"/>
              <a:gd name="connsiteY7" fmla="*/ 130556 h 1503680"/>
              <a:gd name="connsiteX0" fmla="*/ 563880 w 1781048"/>
              <a:gd name="connsiteY0" fmla="*/ 130556 h 1503680"/>
              <a:gd name="connsiteX1" fmla="*/ 91440 w 1781048"/>
              <a:gd name="connsiteY1" fmla="*/ 420116 h 1503680"/>
              <a:gd name="connsiteX2" fmla="*/ 0 w 1781048"/>
              <a:gd name="connsiteY2" fmla="*/ 724916 h 1503680"/>
              <a:gd name="connsiteX3" fmla="*/ 137160 w 1781048"/>
              <a:gd name="connsiteY3" fmla="*/ 1029716 h 1503680"/>
              <a:gd name="connsiteX4" fmla="*/ 853440 w 1781048"/>
              <a:gd name="connsiteY4" fmla="*/ 1425956 h 1503680"/>
              <a:gd name="connsiteX5" fmla="*/ 1356360 w 1781048"/>
              <a:gd name="connsiteY5" fmla="*/ 1334516 h 1503680"/>
              <a:gd name="connsiteX6" fmla="*/ 1584960 w 1781048"/>
              <a:gd name="connsiteY6" fmla="*/ 115316 h 1503680"/>
              <a:gd name="connsiteX7" fmla="*/ 563880 w 1781048"/>
              <a:gd name="connsiteY7" fmla="*/ 130556 h 1503680"/>
              <a:gd name="connsiteX0" fmla="*/ 563880 w 1781048"/>
              <a:gd name="connsiteY0" fmla="*/ 130556 h 1503680"/>
              <a:gd name="connsiteX1" fmla="*/ 91440 w 1781048"/>
              <a:gd name="connsiteY1" fmla="*/ 420116 h 1503680"/>
              <a:gd name="connsiteX2" fmla="*/ 0 w 1781048"/>
              <a:gd name="connsiteY2" fmla="*/ 724916 h 1503680"/>
              <a:gd name="connsiteX3" fmla="*/ 137160 w 1781048"/>
              <a:gd name="connsiteY3" fmla="*/ 1029716 h 1503680"/>
              <a:gd name="connsiteX4" fmla="*/ 853440 w 1781048"/>
              <a:gd name="connsiteY4" fmla="*/ 1425956 h 1503680"/>
              <a:gd name="connsiteX5" fmla="*/ 1356360 w 1781048"/>
              <a:gd name="connsiteY5" fmla="*/ 1334516 h 1503680"/>
              <a:gd name="connsiteX6" fmla="*/ 1584960 w 1781048"/>
              <a:gd name="connsiteY6" fmla="*/ 115316 h 1503680"/>
              <a:gd name="connsiteX7" fmla="*/ 563880 w 1781048"/>
              <a:gd name="connsiteY7" fmla="*/ 130556 h 1503680"/>
              <a:gd name="connsiteX0" fmla="*/ 563880 w 1781048"/>
              <a:gd name="connsiteY0" fmla="*/ 130556 h 1503680"/>
              <a:gd name="connsiteX1" fmla="*/ 91440 w 1781048"/>
              <a:gd name="connsiteY1" fmla="*/ 420116 h 1503680"/>
              <a:gd name="connsiteX2" fmla="*/ 0 w 1781048"/>
              <a:gd name="connsiteY2" fmla="*/ 724916 h 1503680"/>
              <a:gd name="connsiteX3" fmla="*/ 137160 w 1781048"/>
              <a:gd name="connsiteY3" fmla="*/ 1029716 h 1503680"/>
              <a:gd name="connsiteX4" fmla="*/ 853440 w 1781048"/>
              <a:gd name="connsiteY4" fmla="*/ 1425956 h 1503680"/>
              <a:gd name="connsiteX5" fmla="*/ 1356360 w 1781048"/>
              <a:gd name="connsiteY5" fmla="*/ 1334516 h 1503680"/>
              <a:gd name="connsiteX6" fmla="*/ 1584960 w 1781048"/>
              <a:gd name="connsiteY6" fmla="*/ 115316 h 1503680"/>
              <a:gd name="connsiteX7" fmla="*/ 563880 w 1781048"/>
              <a:gd name="connsiteY7" fmla="*/ 130556 h 1503680"/>
              <a:gd name="connsiteX0" fmla="*/ 563880 w 1781048"/>
              <a:gd name="connsiteY0" fmla="*/ 130556 h 1503680"/>
              <a:gd name="connsiteX1" fmla="*/ 91440 w 1781048"/>
              <a:gd name="connsiteY1" fmla="*/ 420116 h 1503680"/>
              <a:gd name="connsiteX2" fmla="*/ 0 w 1781048"/>
              <a:gd name="connsiteY2" fmla="*/ 724916 h 1503680"/>
              <a:gd name="connsiteX3" fmla="*/ 137160 w 1781048"/>
              <a:gd name="connsiteY3" fmla="*/ 1029716 h 1503680"/>
              <a:gd name="connsiteX4" fmla="*/ 853440 w 1781048"/>
              <a:gd name="connsiteY4" fmla="*/ 1425956 h 1503680"/>
              <a:gd name="connsiteX5" fmla="*/ 1356360 w 1781048"/>
              <a:gd name="connsiteY5" fmla="*/ 1334516 h 1503680"/>
              <a:gd name="connsiteX6" fmla="*/ 1584960 w 1781048"/>
              <a:gd name="connsiteY6" fmla="*/ 115316 h 1503680"/>
              <a:gd name="connsiteX7" fmla="*/ 563880 w 1781048"/>
              <a:gd name="connsiteY7" fmla="*/ 130556 h 1503680"/>
              <a:gd name="connsiteX0" fmla="*/ 600456 w 1817624"/>
              <a:gd name="connsiteY0" fmla="*/ 130556 h 1503680"/>
              <a:gd name="connsiteX1" fmla="*/ 128016 w 1817624"/>
              <a:gd name="connsiteY1" fmla="*/ 420116 h 1503680"/>
              <a:gd name="connsiteX2" fmla="*/ 36576 w 1817624"/>
              <a:gd name="connsiteY2" fmla="*/ 724916 h 1503680"/>
              <a:gd name="connsiteX3" fmla="*/ 173736 w 1817624"/>
              <a:gd name="connsiteY3" fmla="*/ 1029716 h 1503680"/>
              <a:gd name="connsiteX4" fmla="*/ 890016 w 1817624"/>
              <a:gd name="connsiteY4" fmla="*/ 1425956 h 1503680"/>
              <a:gd name="connsiteX5" fmla="*/ 1392936 w 1817624"/>
              <a:gd name="connsiteY5" fmla="*/ 1334516 h 1503680"/>
              <a:gd name="connsiteX6" fmla="*/ 1621536 w 1817624"/>
              <a:gd name="connsiteY6" fmla="*/ 115316 h 1503680"/>
              <a:gd name="connsiteX7" fmla="*/ 600456 w 1817624"/>
              <a:gd name="connsiteY7" fmla="*/ 130556 h 1503680"/>
              <a:gd name="connsiteX0" fmla="*/ 601980 w 1819148"/>
              <a:gd name="connsiteY0" fmla="*/ 130556 h 1503680"/>
              <a:gd name="connsiteX1" fmla="*/ 129540 w 1819148"/>
              <a:gd name="connsiteY1" fmla="*/ 420116 h 1503680"/>
              <a:gd name="connsiteX2" fmla="*/ 38100 w 1819148"/>
              <a:gd name="connsiteY2" fmla="*/ 724916 h 1503680"/>
              <a:gd name="connsiteX3" fmla="*/ 175260 w 1819148"/>
              <a:gd name="connsiteY3" fmla="*/ 1029716 h 1503680"/>
              <a:gd name="connsiteX4" fmla="*/ 891540 w 1819148"/>
              <a:gd name="connsiteY4" fmla="*/ 1425956 h 1503680"/>
              <a:gd name="connsiteX5" fmla="*/ 1394460 w 1819148"/>
              <a:gd name="connsiteY5" fmla="*/ 1334516 h 1503680"/>
              <a:gd name="connsiteX6" fmla="*/ 1623060 w 1819148"/>
              <a:gd name="connsiteY6" fmla="*/ 115316 h 1503680"/>
              <a:gd name="connsiteX7" fmla="*/ 601980 w 1819148"/>
              <a:gd name="connsiteY7" fmla="*/ 130556 h 1503680"/>
              <a:gd name="connsiteX0" fmla="*/ 601980 w 1819148"/>
              <a:gd name="connsiteY0" fmla="*/ 130556 h 1503680"/>
              <a:gd name="connsiteX1" fmla="*/ 129540 w 1819148"/>
              <a:gd name="connsiteY1" fmla="*/ 420116 h 1503680"/>
              <a:gd name="connsiteX2" fmla="*/ 38100 w 1819148"/>
              <a:gd name="connsiteY2" fmla="*/ 724916 h 1503680"/>
              <a:gd name="connsiteX3" fmla="*/ 175260 w 1819148"/>
              <a:gd name="connsiteY3" fmla="*/ 1029716 h 1503680"/>
              <a:gd name="connsiteX4" fmla="*/ 891540 w 1819148"/>
              <a:gd name="connsiteY4" fmla="*/ 1425956 h 1503680"/>
              <a:gd name="connsiteX5" fmla="*/ 1394460 w 1819148"/>
              <a:gd name="connsiteY5" fmla="*/ 1334516 h 1503680"/>
              <a:gd name="connsiteX6" fmla="*/ 1623060 w 1819148"/>
              <a:gd name="connsiteY6" fmla="*/ 115316 h 1503680"/>
              <a:gd name="connsiteX7" fmla="*/ 601980 w 1819148"/>
              <a:gd name="connsiteY7" fmla="*/ 130556 h 1503680"/>
              <a:gd name="connsiteX0" fmla="*/ 601980 w 1819148"/>
              <a:gd name="connsiteY0" fmla="*/ 130556 h 1503680"/>
              <a:gd name="connsiteX1" fmla="*/ 129540 w 1819148"/>
              <a:gd name="connsiteY1" fmla="*/ 420116 h 1503680"/>
              <a:gd name="connsiteX2" fmla="*/ 38100 w 1819148"/>
              <a:gd name="connsiteY2" fmla="*/ 724916 h 1503680"/>
              <a:gd name="connsiteX3" fmla="*/ 175260 w 1819148"/>
              <a:gd name="connsiteY3" fmla="*/ 1029716 h 1503680"/>
              <a:gd name="connsiteX4" fmla="*/ 891540 w 1819148"/>
              <a:gd name="connsiteY4" fmla="*/ 1425956 h 1503680"/>
              <a:gd name="connsiteX5" fmla="*/ 1394460 w 1819148"/>
              <a:gd name="connsiteY5" fmla="*/ 1334516 h 1503680"/>
              <a:gd name="connsiteX6" fmla="*/ 1623060 w 1819148"/>
              <a:gd name="connsiteY6" fmla="*/ 115316 h 1503680"/>
              <a:gd name="connsiteX7" fmla="*/ 601980 w 1819148"/>
              <a:gd name="connsiteY7" fmla="*/ 130556 h 1503680"/>
              <a:gd name="connsiteX0" fmla="*/ 601980 w 1819148"/>
              <a:gd name="connsiteY0" fmla="*/ 130556 h 1503680"/>
              <a:gd name="connsiteX1" fmla="*/ 129540 w 1819148"/>
              <a:gd name="connsiteY1" fmla="*/ 420116 h 1503680"/>
              <a:gd name="connsiteX2" fmla="*/ 38100 w 1819148"/>
              <a:gd name="connsiteY2" fmla="*/ 724916 h 1503680"/>
              <a:gd name="connsiteX3" fmla="*/ 175260 w 1819148"/>
              <a:gd name="connsiteY3" fmla="*/ 1029716 h 1503680"/>
              <a:gd name="connsiteX4" fmla="*/ 891540 w 1819148"/>
              <a:gd name="connsiteY4" fmla="*/ 1425956 h 1503680"/>
              <a:gd name="connsiteX5" fmla="*/ 1394460 w 1819148"/>
              <a:gd name="connsiteY5" fmla="*/ 1334516 h 1503680"/>
              <a:gd name="connsiteX6" fmla="*/ 1623060 w 1819148"/>
              <a:gd name="connsiteY6" fmla="*/ 115316 h 1503680"/>
              <a:gd name="connsiteX7" fmla="*/ 601980 w 1819148"/>
              <a:gd name="connsiteY7" fmla="*/ 130556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9148" h="1503680">
                <a:moveTo>
                  <a:pt x="601980" y="130556"/>
                </a:moveTo>
                <a:cubicBezTo>
                  <a:pt x="444500" y="227076"/>
                  <a:pt x="245872" y="259588"/>
                  <a:pt x="129540" y="420116"/>
                </a:cubicBezTo>
                <a:cubicBezTo>
                  <a:pt x="62484" y="524764"/>
                  <a:pt x="0" y="588264"/>
                  <a:pt x="38100" y="724916"/>
                </a:cubicBezTo>
                <a:cubicBezTo>
                  <a:pt x="77724" y="892048"/>
                  <a:pt x="97536" y="949452"/>
                  <a:pt x="175260" y="1029716"/>
                </a:cubicBezTo>
                <a:cubicBezTo>
                  <a:pt x="424688" y="1292860"/>
                  <a:pt x="622300" y="1412748"/>
                  <a:pt x="891540" y="1425956"/>
                </a:cubicBezTo>
                <a:cubicBezTo>
                  <a:pt x="1056132" y="1494536"/>
                  <a:pt x="1176528" y="1503680"/>
                  <a:pt x="1394460" y="1334516"/>
                </a:cubicBezTo>
                <a:cubicBezTo>
                  <a:pt x="1670812" y="947928"/>
                  <a:pt x="1819148" y="570484"/>
                  <a:pt x="1623060" y="115316"/>
                </a:cubicBezTo>
                <a:cubicBezTo>
                  <a:pt x="1432052" y="0"/>
                  <a:pt x="913384" y="66040"/>
                  <a:pt x="601980" y="130556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3" name="手繪多邊形 32"/>
          <p:cNvSpPr/>
          <p:nvPr/>
        </p:nvSpPr>
        <p:spPr>
          <a:xfrm>
            <a:off x="5150612" y="5225288"/>
            <a:ext cx="2116836" cy="1386840"/>
          </a:xfrm>
          <a:custGeom>
            <a:avLst/>
            <a:gdLst>
              <a:gd name="connsiteX0" fmla="*/ 1478280 w 1524000"/>
              <a:gd name="connsiteY0" fmla="*/ 30480 h 1402080"/>
              <a:gd name="connsiteX1" fmla="*/ 853440 w 1524000"/>
              <a:gd name="connsiteY1" fmla="*/ 15240 h 1402080"/>
              <a:gd name="connsiteX2" fmla="*/ 106680 w 1524000"/>
              <a:gd name="connsiteY2" fmla="*/ 335280 h 1402080"/>
              <a:gd name="connsiteX3" fmla="*/ 0 w 1524000"/>
              <a:gd name="connsiteY3" fmla="*/ 822960 h 1402080"/>
              <a:gd name="connsiteX4" fmla="*/ 365760 w 1524000"/>
              <a:gd name="connsiteY4" fmla="*/ 1173480 h 1402080"/>
              <a:gd name="connsiteX5" fmla="*/ 838200 w 1524000"/>
              <a:gd name="connsiteY5" fmla="*/ 1386840 h 1402080"/>
              <a:gd name="connsiteX6" fmla="*/ 1295400 w 1524000"/>
              <a:gd name="connsiteY6" fmla="*/ 1402080 h 1402080"/>
              <a:gd name="connsiteX7" fmla="*/ 1524000 w 1524000"/>
              <a:gd name="connsiteY7" fmla="*/ 0 h 1402080"/>
              <a:gd name="connsiteX8" fmla="*/ 1478280 w 1524000"/>
              <a:gd name="connsiteY8" fmla="*/ 30480 h 1402080"/>
              <a:gd name="connsiteX0" fmla="*/ 1478280 w 1508760"/>
              <a:gd name="connsiteY0" fmla="*/ 15240 h 1386840"/>
              <a:gd name="connsiteX1" fmla="*/ 853440 w 1508760"/>
              <a:gd name="connsiteY1" fmla="*/ 0 h 1386840"/>
              <a:gd name="connsiteX2" fmla="*/ 106680 w 1508760"/>
              <a:gd name="connsiteY2" fmla="*/ 320040 h 1386840"/>
              <a:gd name="connsiteX3" fmla="*/ 0 w 1508760"/>
              <a:gd name="connsiteY3" fmla="*/ 807720 h 1386840"/>
              <a:gd name="connsiteX4" fmla="*/ 365760 w 1508760"/>
              <a:gd name="connsiteY4" fmla="*/ 1158240 h 1386840"/>
              <a:gd name="connsiteX5" fmla="*/ 838200 w 1508760"/>
              <a:gd name="connsiteY5" fmla="*/ 1371600 h 1386840"/>
              <a:gd name="connsiteX6" fmla="*/ 1295400 w 1508760"/>
              <a:gd name="connsiteY6" fmla="*/ 1386840 h 1386840"/>
              <a:gd name="connsiteX7" fmla="*/ 1508760 w 1508760"/>
              <a:gd name="connsiteY7" fmla="*/ 60960 h 1386840"/>
              <a:gd name="connsiteX8" fmla="*/ 1478280 w 1508760"/>
              <a:gd name="connsiteY8" fmla="*/ 15240 h 1386840"/>
              <a:gd name="connsiteX0" fmla="*/ 1432560 w 1508760"/>
              <a:gd name="connsiteY0" fmla="*/ 0 h 1402080"/>
              <a:gd name="connsiteX1" fmla="*/ 853440 w 1508760"/>
              <a:gd name="connsiteY1" fmla="*/ 15240 h 1402080"/>
              <a:gd name="connsiteX2" fmla="*/ 106680 w 1508760"/>
              <a:gd name="connsiteY2" fmla="*/ 335280 h 1402080"/>
              <a:gd name="connsiteX3" fmla="*/ 0 w 1508760"/>
              <a:gd name="connsiteY3" fmla="*/ 822960 h 1402080"/>
              <a:gd name="connsiteX4" fmla="*/ 365760 w 1508760"/>
              <a:gd name="connsiteY4" fmla="*/ 1173480 h 1402080"/>
              <a:gd name="connsiteX5" fmla="*/ 838200 w 1508760"/>
              <a:gd name="connsiteY5" fmla="*/ 1386840 h 1402080"/>
              <a:gd name="connsiteX6" fmla="*/ 1295400 w 1508760"/>
              <a:gd name="connsiteY6" fmla="*/ 1402080 h 1402080"/>
              <a:gd name="connsiteX7" fmla="*/ 1508760 w 1508760"/>
              <a:gd name="connsiteY7" fmla="*/ 76200 h 1402080"/>
              <a:gd name="connsiteX8" fmla="*/ 1432560 w 1508760"/>
              <a:gd name="connsiteY8" fmla="*/ 0 h 1402080"/>
              <a:gd name="connsiteX0" fmla="*/ 1432560 w 1432560"/>
              <a:gd name="connsiteY0" fmla="*/ 0 h 1402080"/>
              <a:gd name="connsiteX1" fmla="*/ 853440 w 1432560"/>
              <a:gd name="connsiteY1" fmla="*/ 15240 h 1402080"/>
              <a:gd name="connsiteX2" fmla="*/ 106680 w 1432560"/>
              <a:gd name="connsiteY2" fmla="*/ 335280 h 1402080"/>
              <a:gd name="connsiteX3" fmla="*/ 0 w 1432560"/>
              <a:gd name="connsiteY3" fmla="*/ 822960 h 1402080"/>
              <a:gd name="connsiteX4" fmla="*/ 365760 w 1432560"/>
              <a:gd name="connsiteY4" fmla="*/ 1173480 h 1402080"/>
              <a:gd name="connsiteX5" fmla="*/ 838200 w 1432560"/>
              <a:gd name="connsiteY5" fmla="*/ 1386840 h 1402080"/>
              <a:gd name="connsiteX6" fmla="*/ 1295400 w 1432560"/>
              <a:gd name="connsiteY6" fmla="*/ 1402080 h 1402080"/>
              <a:gd name="connsiteX7" fmla="*/ 1356360 w 1432560"/>
              <a:gd name="connsiteY7" fmla="*/ 914400 h 1402080"/>
              <a:gd name="connsiteX8" fmla="*/ 1432560 w 1432560"/>
              <a:gd name="connsiteY8" fmla="*/ 0 h 1402080"/>
              <a:gd name="connsiteX0" fmla="*/ 1432560 w 1432560"/>
              <a:gd name="connsiteY0" fmla="*/ 0 h 1386840"/>
              <a:gd name="connsiteX1" fmla="*/ 853440 w 1432560"/>
              <a:gd name="connsiteY1" fmla="*/ 15240 h 1386840"/>
              <a:gd name="connsiteX2" fmla="*/ 106680 w 1432560"/>
              <a:gd name="connsiteY2" fmla="*/ 335280 h 1386840"/>
              <a:gd name="connsiteX3" fmla="*/ 0 w 1432560"/>
              <a:gd name="connsiteY3" fmla="*/ 822960 h 1386840"/>
              <a:gd name="connsiteX4" fmla="*/ 365760 w 1432560"/>
              <a:gd name="connsiteY4" fmla="*/ 1173480 h 1386840"/>
              <a:gd name="connsiteX5" fmla="*/ 838200 w 1432560"/>
              <a:gd name="connsiteY5" fmla="*/ 1386840 h 1386840"/>
              <a:gd name="connsiteX6" fmla="*/ 1127760 w 1432560"/>
              <a:gd name="connsiteY6" fmla="*/ 1371600 h 1386840"/>
              <a:gd name="connsiteX7" fmla="*/ 1356360 w 1432560"/>
              <a:gd name="connsiteY7" fmla="*/ 914400 h 1386840"/>
              <a:gd name="connsiteX8" fmla="*/ 1432560 w 1432560"/>
              <a:gd name="connsiteY8" fmla="*/ 0 h 1386840"/>
              <a:gd name="connsiteX0" fmla="*/ 1356360 w 1356360"/>
              <a:gd name="connsiteY0" fmla="*/ 60960 h 1371600"/>
              <a:gd name="connsiteX1" fmla="*/ 853440 w 1356360"/>
              <a:gd name="connsiteY1" fmla="*/ 0 h 1371600"/>
              <a:gd name="connsiteX2" fmla="*/ 106680 w 1356360"/>
              <a:gd name="connsiteY2" fmla="*/ 320040 h 1371600"/>
              <a:gd name="connsiteX3" fmla="*/ 0 w 1356360"/>
              <a:gd name="connsiteY3" fmla="*/ 807720 h 1371600"/>
              <a:gd name="connsiteX4" fmla="*/ 365760 w 1356360"/>
              <a:gd name="connsiteY4" fmla="*/ 1158240 h 1371600"/>
              <a:gd name="connsiteX5" fmla="*/ 838200 w 1356360"/>
              <a:gd name="connsiteY5" fmla="*/ 1371600 h 1371600"/>
              <a:gd name="connsiteX6" fmla="*/ 1127760 w 1356360"/>
              <a:gd name="connsiteY6" fmla="*/ 1356360 h 1371600"/>
              <a:gd name="connsiteX7" fmla="*/ 1356360 w 1356360"/>
              <a:gd name="connsiteY7" fmla="*/ 899160 h 1371600"/>
              <a:gd name="connsiteX8" fmla="*/ 1356360 w 1356360"/>
              <a:gd name="connsiteY8" fmla="*/ 60960 h 1371600"/>
              <a:gd name="connsiteX0" fmla="*/ 1356360 w 1356360"/>
              <a:gd name="connsiteY0" fmla="*/ 60960 h 1371600"/>
              <a:gd name="connsiteX1" fmla="*/ 1243584 w 1356360"/>
              <a:gd name="connsiteY1" fmla="*/ 47244 h 1371600"/>
              <a:gd name="connsiteX2" fmla="*/ 853440 w 1356360"/>
              <a:gd name="connsiteY2" fmla="*/ 0 h 1371600"/>
              <a:gd name="connsiteX3" fmla="*/ 106680 w 1356360"/>
              <a:gd name="connsiteY3" fmla="*/ 320040 h 1371600"/>
              <a:gd name="connsiteX4" fmla="*/ 0 w 1356360"/>
              <a:gd name="connsiteY4" fmla="*/ 807720 h 1371600"/>
              <a:gd name="connsiteX5" fmla="*/ 365760 w 1356360"/>
              <a:gd name="connsiteY5" fmla="*/ 1158240 h 1371600"/>
              <a:gd name="connsiteX6" fmla="*/ 838200 w 1356360"/>
              <a:gd name="connsiteY6" fmla="*/ 1371600 h 1371600"/>
              <a:gd name="connsiteX7" fmla="*/ 1127760 w 1356360"/>
              <a:gd name="connsiteY7" fmla="*/ 1356360 h 1371600"/>
              <a:gd name="connsiteX8" fmla="*/ 1356360 w 1356360"/>
              <a:gd name="connsiteY8" fmla="*/ 899160 h 1371600"/>
              <a:gd name="connsiteX9" fmla="*/ 1356360 w 1356360"/>
              <a:gd name="connsiteY9" fmla="*/ 60960 h 1371600"/>
              <a:gd name="connsiteX0" fmla="*/ 1356360 w 1356360"/>
              <a:gd name="connsiteY0" fmla="*/ 60960 h 1371600"/>
              <a:gd name="connsiteX1" fmla="*/ 1243584 w 1356360"/>
              <a:gd name="connsiteY1" fmla="*/ 47244 h 1371600"/>
              <a:gd name="connsiteX2" fmla="*/ 853440 w 1356360"/>
              <a:gd name="connsiteY2" fmla="*/ 0 h 1371600"/>
              <a:gd name="connsiteX3" fmla="*/ 106680 w 1356360"/>
              <a:gd name="connsiteY3" fmla="*/ 320040 h 1371600"/>
              <a:gd name="connsiteX4" fmla="*/ 0 w 1356360"/>
              <a:gd name="connsiteY4" fmla="*/ 807720 h 1371600"/>
              <a:gd name="connsiteX5" fmla="*/ 365760 w 1356360"/>
              <a:gd name="connsiteY5" fmla="*/ 1158240 h 1371600"/>
              <a:gd name="connsiteX6" fmla="*/ 838200 w 1356360"/>
              <a:gd name="connsiteY6" fmla="*/ 1371600 h 1371600"/>
              <a:gd name="connsiteX7" fmla="*/ 1127760 w 1356360"/>
              <a:gd name="connsiteY7" fmla="*/ 1356360 h 1371600"/>
              <a:gd name="connsiteX8" fmla="*/ 1356360 w 1356360"/>
              <a:gd name="connsiteY8" fmla="*/ 899160 h 1371600"/>
              <a:gd name="connsiteX9" fmla="*/ 1356360 w 1356360"/>
              <a:gd name="connsiteY9" fmla="*/ 60960 h 1371600"/>
              <a:gd name="connsiteX0" fmla="*/ 1356360 w 1390904"/>
              <a:gd name="connsiteY0" fmla="*/ 94488 h 1405128"/>
              <a:gd name="connsiteX1" fmla="*/ 1280160 w 1390904"/>
              <a:gd name="connsiteY1" fmla="*/ 18288 h 1405128"/>
              <a:gd name="connsiteX2" fmla="*/ 853440 w 1390904"/>
              <a:gd name="connsiteY2" fmla="*/ 33528 h 1405128"/>
              <a:gd name="connsiteX3" fmla="*/ 106680 w 1390904"/>
              <a:gd name="connsiteY3" fmla="*/ 353568 h 1405128"/>
              <a:gd name="connsiteX4" fmla="*/ 0 w 1390904"/>
              <a:gd name="connsiteY4" fmla="*/ 841248 h 1405128"/>
              <a:gd name="connsiteX5" fmla="*/ 365760 w 1390904"/>
              <a:gd name="connsiteY5" fmla="*/ 1191768 h 1405128"/>
              <a:gd name="connsiteX6" fmla="*/ 838200 w 1390904"/>
              <a:gd name="connsiteY6" fmla="*/ 1405128 h 1405128"/>
              <a:gd name="connsiteX7" fmla="*/ 1127760 w 1390904"/>
              <a:gd name="connsiteY7" fmla="*/ 1389888 h 1405128"/>
              <a:gd name="connsiteX8" fmla="*/ 1356360 w 1390904"/>
              <a:gd name="connsiteY8" fmla="*/ 932688 h 1405128"/>
              <a:gd name="connsiteX9" fmla="*/ 1356360 w 1390904"/>
              <a:gd name="connsiteY9" fmla="*/ 94488 h 1405128"/>
              <a:gd name="connsiteX0" fmla="*/ 1356360 w 1390904"/>
              <a:gd name="connsiteY0" fmla="*/ 704088 h 1405128"/>
              <a:gd name="connsiteX1" fmla="*/ 1280160 w 1390904"/>
              <a:gd name="connsiteY1" fmla="*/ 18288 h 1405128"/>
              <a:gd name="connsiteX2" fmla="*/ 853440 w 1390904"/>
              <a:gd name="connsiteY2" fmla="*/ 33528 h 1405128"/>
              <a:gd name="connsiteX3" fmla="*/ 106680 w 1390904"/>
              <a:gd name="connsiteY3" fmla="*/ 353568 h 1405128"/>
              <a:gd name="connsiteX4" fmla="*/ 0 w 1390904"/>
              <a:gd name="connsiteY4" fmla="*/ 841248 h 1405128"/>
              <a:gd name="connsiteX5" fmla="*/ 365760 w 1390904"/>
              <a:gd name="connsiteY5" fmla="*/ 1191768 h 1405128"/>
              <a:gd name="connsiteX6" fmla="*/ 838200 w 1390904"/>
              <a:gd name="connsiteY6" fmla="*/ 1405128 h 1405128"/>
              <a:gd name="connsiteX7" fmla="*/ 1127760 w 1390904"/>
              <a:gd name="connsiteY7" fmla="*/ 1389888 h 1405128"/>
              <a:gd name="connsiteX8" fmla="*/ 1356360 w 1390904"/>
              <a:gd name="connsiteY8" fmla="*/ 932688 h 1405128"/>
              <a:gd name="connsiteX9" fmla="*/ 1356360 w 1390904"/>
              <a:gd name="connsiteY9" fmla="*/ 704088 h 1405128"/>
              <a:gd name="connsiteX0" fmla="*/ 1356360 w 1390904"/>
              <a:gd name="connsiteY0" fmla="*/ 704088 h 1405128"/>
              <a:gd name="connsiteX1" fmla="*/ 1280160 w 1390904"/>
              <a:gd name="connsiteY1" fmla="*/ 18288 h 1405128"/>
              <a:gd name="connsiteX2" fmla="*/ 853440 w 1390904"/>
              <a:gd name="connsiteY2" fmla="*/ 33528 h 1405128"/>
              <a:gd name="connsiteX3" fmla="*/ 106680 w 1390904"/>
              <a:gd name="connsiteY3" fmla="*/ 353568 h 1405128"/>
              <a:gd name="connsiteX4" fmla="*/ 0 w 1390904"/>
              <a:gd name="connsiteY4" fmla="*/ 841248 h 1405128"/>
              <a:gd name="connsiteX5" fmla="*/ 365760 w 1390904"/>
              <a:gd name="connsiteY5" fmla="*/ 1191768 h 1405128"/>
              <a:gd name="connsiteX6" fmla="*/ 838200 w 1390904"/>
              <a:gd name="connsiteY6" fmla="*/ 1405128 h 1405128"/>
              <a:gd name="connsiteX7" fmla="*/ 1127760 w 1390904"/>
              <a:gd name="connsiteY7" fmla="*/ 1389888 h 1405128"/>
              <a:gd name="connsiteX8" fmla="*/ 1280160 w 1390904"/>
              <a:gd name="connsiteY8" fmla="*/ 1237488 h 1405128"/>
              <a:gd name="connsiteX9" fmla="*/ 1356360 w 1390904"/>
              <a:gd name="connsiteY9" fmla="*/ 704088 h 1405128"/>
              <a:gd name="connsiteX0" fmla="*/ 1295400 w 1329944"/>
              <a:gd name="connsiteY0" fmla="*/ 704088 h 1405128"/>
              <a:gd name="connsiteX1" fmla="*/ 1219200 w 1329944"/>
              <a:gd name="connsiteY1" fmla="*/ 18288 h 1405128"/>
              <a:gd name="connsiteX2" fmla="*/ 792480 w 1329944"/>
              <a:gd name="connsiteY2" fmla="*/ 33528 h 1405128"/>
              <a:gd name="connsiteX3" fmla="*/ 45720 w 1329944"/>
              <a:gd name="connsiteY3" fmla="*/ 353568 h 1405128"/>
              <a:gd name="connsiteX4" fmla="*/ 0 w 1329944"/>
              <a:gd name="connsiteY4" fmla="*/ 856488 h 1405128"/>
              <a:gd name="connsiteX5" fmla="*/ 304800 w 1329944"/>
              <a:gd name="connsiteY5" fmla="*/ 1191768 h 1405128"/>
              <a:gd name="connsiteX6" fmla="*/ 777240 w 1329944"/>
              <a:gd name="connsiteY6" fmla="*/ 1405128 h 1405128"/>
              <a:gd name="connsiteX7" fmla="*/ 1066800 w 1329944"/>
              <a:gd name="connsiteY7" fmla="*/ 1389888 h 1405128"/>
              <a:gd name="connsiteX8" fmla="*/ 1219200 w 1329944"/>
              <a:gd name="connsiteY8" fmla="*/ 1237488 h 1405128"/>
              <a:gd name="connsiteX9" fmla="*/ 1295400 w 1329944"/>
              <a:gd name="connsiteY9" fmla="*/ 704088 h 1405128"/>
              <a:gd name="connsiteX0" fmla="*/ 1295400 w 1329944"/>
              <a:gd name="connsiteY0" fmla="*/ 704088 h 1405128"/>
              <a:gd name="connsiteX1" fmla="*/ 1219200 w 1329944"/>
              <a:gd name="connsiteY1" fmla="*/ 18288 h 1405128"/>
              <a:gd name="connsiteX2" fmla="*/ 792480 w 1329944"/>
              <a:gd name="connsiteY2" fmla="*/ 33528 h 1405128"/>
              <a:gd name="connsiteX3" fmla="*/ 0 w 1329944"/>
              <a:gd name="connsiteY3" fmla="*/ 399288 h 1405128"/>
              <a:gd name="connsiteX4" fmla="*/ 0 w 1329944"/>
              <a:gd name="connsiteY4" fmla="*/ 856488 h 1405128"/>
              <a:gd name="connsiteX5" fmla="*/ 304800 w 1329944"/>
              <a:gd name="connsiteY5" fmla="*/ 1191768 h 1405128"/>
              <a:gd name="connsiteX6" fmla="*/ 777240 w 1329944"/>
              <a:gd name="connsiteY6" fmla="*/ 1405128 h 1405128"/>
              <a:gd name="connsiteX7" fmla="*/ 1066800 w 1329944"/>
              <a:gd name="connsiteY7" fmla="*/ 1389888 h 1405128"/>
              <a:gd name="connsiteX8" fmla="*/ 1219200 w 1329944"/>
              <a:gd name="connsiteY8" fmla="*/ 1237488 h 1405128"/>
              <a:gd name="connsiteX9" fmla="*/ 1295400 w 1329944"/>
              <a:gd name="connsiteY9" fmla="*/ 704088 h 1405128"/>
              <a:gd name="connsiteX0" fmla="*/ 1295400 w 1306068"/>
              <a:gd name="connsiteY0" fmla="*/ 685800 h 1386840"/>
              <a:gd name="connsiteX1" fmla="*/ 1283208 w 1306068"/>
              <a:gd name="connsiteY1" fmla="*/ 414528 h 1386840"/>
              <a:gd name="connsiteX2" fmla="*/ 1219200 w 1306068"/>
              <a:gd name="connsiteY2" fmla="*/ 0 h 1386840"/>
              <a:gd name="connsiteX3" fmla="*/ 792480 w 1306068"/>
              <a:gd name="connsiteY3" fmla="*/ 15240 h 1386840"/>
              <a:gd name="connsiteX4" fmla="*/ 0 w 1306068"/>
              <a:gd name="connsiteY4" fmla="*/ 381000 h 1386840"/>
              <a:gd name="connsiteX5" fmla="*/ 0 w 1306068"/>
              <a:gd name="connsiteY5" fmla="*/ 838200 h 1386840"/>
              <a:gd name="connsiteX6" fmla="*/ 304800 w 1306068"/>
              <a:gd name="connsiteY6" fmla="*/ 1173480 h 1386840"/>
              <a:gd name="connsiteX7" fmla="*/ 777240 w 1306068"/>
              <a:gd name="connsiteY7" fmla="*/ 1386840 h 1386840"/>
              <a:gd name="connsiteX8" fmla="*/ 1066800 w 1306068"/>
              <a:gd name="connsiteY8" fmla="*/ 1371600 h 1386840"/>
              <a:gd name="connsiteX9" fmla="*/ 1219200 w 1306068"/>
              <a:gd name="connsiteY9" fmla="*/ 1219200 h 1386840"/>
              <a:gd name="connsiteX10" fmla="*/ 1295400 w 1306068"/>
              <a:gd name="connsiteY10" fmla="*/ 685800 h 1386840"/>
              <a:gd name="connsiteX0" fmla="*/ 1295400 w 1765300"/>
              <a:gd name="connsiteY0" fmla="*/ 685800 h 1386840"/>
              <a:gd name="connsiteX1" fmla="*/ 1752600 w 1765300"/>
              <a:gd name="connsiteY1" fmla="*/ 286512 h 1386840"/>
              <a:gd name="connsiteX2" fmla="*/ 1219200 w 1765300"/>
              <a:gd name="connsiteY2" fmla="*/ 0 h 1386840"/>
              <a:gd name="connsiteX3" fmla="*/ 792480 w 1765300"/>
              <a:gd name="connsiteY3" fmla="*/ 15240 h 1386840"/>
              <a:gd name="connsiteX4" fmla="*/ 0 w 1765300"/>
              <a:gd name="connsiteY4" fmla="*/ 381000 h 1386840"/>
              <a:gd name="connsiteX5" fmla="*/ 0 w 1765300"/>
              <a:gd name="connsiteY5" fmla="*/ 838200 h 1386840"/>
              <a:gd name="connsiteX6" fmla="*/ 304800 w 1765300"/>
              <a:gd name="connsiteY6" fmla="*/ 1173480 h 1386840"/>
              <a:gd name="connsiteX7" fmla="*/ 777240 w 1765300"/>
              <a:gd name="connsiteY7" fmla="*/ 1386840 h 1386840"/>
              <a:gd name="connsiteX8" fmla="*/ 1066800 w 1765300"/>
              <a:gd name="connsiteY8" fmla="*/ 1371600 h 1386840"/>
              <a:gd name="connsiteX9" fmla="*/ 1219200 w 1765300"/>
              <a:gd name="connsiteY9" fmla="*/ 1219200 h 1386840"/>
              <a:gd name="connsiteX10" fmla="*/ 1295400 w 1765300"/>
              <a:gd name="connsiteY10" fmla="*/ 685800 h 1386840"/>
              <a:gd name="connsiteX0" fmla="*/ 1905000 w 1915668"/>
              <a:gd name="connsiteY0" fmla="*/ 896112 h 1386840"/>
              <a:gd name="connsiteX1" fmla="*/ 1752600 w 1915668"/>
              <a:gd name="connsiteY1" fmla="*/ 286512 h 1386840"/>
              <a:gd name="connsiteX2" fmla="*/ 1219200 w 1915668"/>
              <a:gd name="connsiteY2" fmla="*/ 0 h 1386840"/>
              <a:gd name="connsiteX3" fmla="*/ 792480 w 1915668"/>
              <a:gd name="connsiteY3" fmla="*/ 15240 h 1386840"/>
              <a:gd name="connsiteX4" fmla="*/ 0 w 1915668"/>
              <a:gd name="connsiteY4" fmla="*/ 381000 h 1386840"/>
              <a:gd name="connsiteX5" fmla="*/ 0 w 1915668"/>
              <a:gd name="connsiteY5" fmla="*/ 838200 h 1386840"/>
              <a:gd name="connsiteX6" fmla="*/ 304800 w 1915668"/>
              <a:gd name="connsiteY6" fmla="*/ 1173480 h 1386840"/>
              <a:gd name="connsiteX7" fmla="*/ 777240 w 1915668"/>
              <a:gd name="connsiteY7" fmla="*/ 1386840 h 1386840"/>
              <a:gd name="connsiteX8" fmla="*/ 1066800 w 1915668"/>
              <a:gd name="connsiteY8" fmla="*/ 1371600 h 1386840"/>
              <a:gd name="connsiteX9" fmla="*/ 1219200 w 1915668"/>
              <a:gd name="connsiteY9" fmla="*/ 1219200 h 1386840"/>
              <a:gd name="connsiteX10" fmla="*/ 1905000 w 1915668"/>
              <a:gd name="connsiteY10" fmla="*/ 896112 h 1386840"/>
              <a:gd name="connsiteX0" fmla="*/ 1905000 w 2029968"/>
              <a:gd name="connsiteY0" fmla="*/ 896112 h 1386840"/>
              <a:gd name="connsiteX1" fmla="*/ 1752600 w 2029968"/>
              <a:gd name="connsiteY1" fmla="*/ 286512 h 1386840"/>
              <a:gd name="connsiteX2" fmla="*/ 1219200 w 2029968"/>
              <a:gd name="connsiteY2" fmla="*/ 0 h 1386840"/>
              <a:gd name="connsiteX3" fmla="*/ 792480 w 2029968"/>
              <a:gd name="connsiteY3" fmla="*/ 15240 h 1386840"/>
              <a:gd name="connsiteX4" fmla="*/ 0 w 2029968"/>
              <a:gd name="connsiteY4" fmla="*/ 381000 h 1386840"/>
              <a:gd name="connsiteX5" fmla="*/ 0 w 2029968"/>
              <a:gd name="connsiteY5" fmla="*/ 838200 h 1386840"/>
              <a:gd name="connsiteX6" fmla="*/ 304800 w 2029968"/>
              <a:gd name="connsiteY6" fmla="*/ 1173480 h 1386840"/>
              <a:gd name="connsiteX7" fmla="*/ 777240 w 2029968"/>
              <a:gd name="connsiteY7" fmla="*/ 1386840 h 1386840"/>
              <a:gd name="connsiteX8" fmla="*/ 1066800 w 2029968"/>
              <a:gd name="connsiteY8" fmla="*/ 1371600 h 1386840"/>
              <a:gd name="connsiteX9" fmla="*/ 1219200 w 2029968"/>
              <a:gd name="connsiteY9" fmla="*/ 1219200 h 1386840"/>
              <a:gd name="connsiteX10" fmla="*/ 1905000 w 2029968"/>
              <a:gd name="connsiteY10" fmla="*/ 896112 h 1386840"/>
              <a:gd name="connsiteX0" fmla="*/ 1905000 w 2029968"/>
              <a:gd name="connsiteY0" fmla="*/ 896112 h 1386840"/>
              <a:gd name="connsiteX1" fmla="*/ 1752600 w 2029968"/>
              <a:gd name="connsiteY1" fmla="*/ 286512 h 1386840"/>
              <a:gd name="connsiteX2" fmla="*/ 1219200 w 2029968"/>
              <a:gd name="connsiteY2" fmla="*/ 0 h 1386840"/>
              <a:gd name="connsiteX3" fmla="*/ 792480 w 2029968"/>
              <a:gd name="connsiteY3" fmla="*/ 15240 h 1386840"/>
              <a:gd name="connsiteX4" fmla="*/ 0 w 2029968"/>
              <a:gd name="connsiteY4" fmla="*/ 381000 h 1386840"/>
              <a:gd name="connsiteX5" fmla="*/ 0 w 2029968"/>
              <a:gd name="connsiteY5" fmla="*/ 838200 h 1386840"/>
              <a:gd name="connsiteX6" fmla="*/ 304800 w 2029968"/>
              <a:gd name="connsiteY6" fmla="*/ 1173480 h 1386840"/>
              <a:gd name="connsiteX7" fmla="*/ 777240 w 2029968"/>
              <a:gd name="connsiteY7" fmla="*/ 1386840 h 1386840"/>
              <a:gd name="connsiteX8" fmla="*/ 1066800 w 2029968"/>
              <a:gd name="connsiteY8" fmla="*/ 1371600 h 1386840"/>
              <a:gd name="connsiteX9" fmla="*/ 1219200 w 2029968"/>
              <a:gd name="connsiteY9" fmla="*/ 1219200 h 1386840"/>
              <a:gd name="connsiteX10" fmla="*/ 1905000 w 2029968"/>
              <a:gd name="connsiteY10" fmla="*/ 896112 h 1386840"/>
              <a:gd name="connsiteX0" fmla="*/ 1905000 w 2019300"/>
              <a:gd name="connsiteY0" fmla="*/ 896112 h 1386840"/>
              <a:gd name="connsiteX1" fmla="*/ 1752600 w 2019300"/>
              <a:gd name="connsiteY1" fmla="*/ 286512 h 1386840"/>
              <a:gd name="connsiteX2" fmla="*/ 1219200 w 2019300"/>
              <a:gd name="connsiteY2" fmla="*/ 0 h 1386840"/>
              <a:gd name="connsiteX3" fmla="*/ 792480 w 2019300"/>
              <a:gd name="connsiteY3" fmla="*/ 15240 h 1386840"/>
              <a:gd name="connsiteX4" fmla="*/ 0 w 2019300"/>
              <a:gd name="connsiteY4" fmla="*/ 381000 h 1386840"/>
              <a:gd name="connsiteX5" fmla="*/ 0 w 2019300"/>
              <a:gd name="connsiteY5" fmla="*/ 838200 h 1386840"/>
              <a:gd name="connsiteX6" fmla="*/ 304800 w 2019300"/>
              <a:gd name="connsiteY6" fmla="*/ 1173480 h 1386840"/>
              <a:gd name="connsiteX7" fmla="*/ 777240 w 2019300"/>
              <a:gd name="connsiteY7" fmla="*/ 1386840 h 1386840"/>
              <a:gd name="connsiteX8" fmla="*/ 1066800 w 2019300"/>
              <a:gd name="connsiteY8" fmla="*/ 1371600 h 1386840"/>
              <a:gd name="connsiteX9" fmla="*/ 1905000 w 2019300"/>
              <a:gd name="connsiteY9" fmla="*/ 896112 h 1386840"/>
              <a:gd name="connsiteX0" fmla="*/ 1905000 w 2019300"/>
              <a:gd name="connsiteY0" fmla="*/ 896112 h 1386840"/>
              <a:gd name="connsiteX1" fmla="*/ 1752600 w 2019300"/>
              <a:gd name="connsiteY1" fmla="*/ 286512 h 1386840"/>
              <a:gd name="connsiteX2" fmla="*/ 1219200 w 2019300"/>
              <a:gd name="connsiteY2" fmla="*/ 0 h 1386840"/>
              <a:gd name="connsiteX3" fmla="*/ 792480 w 2019300"/>
              <a:gd name="connsiteY3" fmla="*/ 15240 h 1386840"/>
              <a:gd name="connsiteX4" fmla="*/ 0 w 2019300"/>
              <a:gd name="connsiteY4" fmla="*/ 381000 h 1386840"/>
              <a:gd name="connsiteX5" fmla="*/ 0 w 2019300"/>
              <a:gd name="connsiteY5" fmla="*/ 838200 h 1386840"/>
              <a:gd name="connsiteX6" fmla="*/ 304800 w 2019300"/>
              <a:gd name="connsiteY6" fmla="*/ 1173480 h 1386840"/>
              <a:gd name="connsiteX7" fmla="*/ 777240 w 2019300"/>
              <a:gd name="connsiteY7" fmla="*/ 1386840 h 1386840"/>
              <a:gd name="connsiteX8" fmla="*/ 1066800 w 2019300"/>
              <a:gd name="connsiteY8" fmla="*/ 1371600 h 1386840"/>
              <a:gd name="connsiteX9" fmla="*/ 1905000 w 2019300"/>
              <a:gd name="connsiteY9" fmla="*/ 896112 h 1386840"/>
              <a:gd name="connsiteX0" fmla="*/ 2002536 w 2116836"/>
              <a:gd name="connsiteY0" fmla="*/ 896112 h 1386840"/>
              <a:gd name="connsiteX1" fmla="*/ 1850136 w 2116836"/>
              <a:gd name="connsiteY1" fmla="*/ 286512 h 1386840"/>
              <a:gd name="connsiteX2" fmla="*/ 1316736 w 2116836"/>
              <a:gd name="connsiteY2" fmla="*/ 0 h 1386840"/>
              <a:gd name="connsiteX3" fmla="*/ 890016 w 2116836"/>
              <a:gd name="connsiteY3" fmla="*/ 15240 h 1386840"/>
              <a:gd name="connsiteX4" fmla="*/ 97536 w 2116836"/>
              <a:gd name="connsiteY4" fmla="*/ 381000 h 1386840"/>
              <a:gd name="connsiteX5" fmla="*/ 97536 w 2116836"/>
              <a:gd name="connsiteY5" fmla="*/ 838200 h 1386840"/>
              <a:gd name="connsiteX6" fmla="*/ 402336 w 2116836"/>
              <a:gd name="connsiteY6" fmla="*/ 1173480 h 1386840"/>
              <a:gd name="connsiteX7" fmla="*/ 874776 w 2116836"/>
              <a:gd name="connsiteY7" fmla="*/ 1386840 h 1386840"/>
              <a:gd name="connsiteX8" fmla="*/ 1164336 w 2116836"/>
              <a:gd name="connsiteY8" fmla="*/ 1371600 h 1386840"/>
              <a:gd name="connsiteX9" fmla="*/ 2002536 w 2116836"/>
              <a:gd name="connsiteY9" fmla="*/ 896112 h 1386840"/>
              <a:gd name="connsiteX0" fmla="*/ 2002536 w 2116836"/>
              <a:gd name="connsiteY0" fmla="*/ 896112 h 1386840"/>
              <a:gd name="connsiteX1" fmla="*/ 1850136 w 2116836"/>
              <a:gd name="connsiteY1" fmla="*/ 286512 h 1386840"/>
              <a:gd name="connsiteX2" fmla="*/ 1316736 w 2116836"/>
              <a:gd name="connsiteY2" fmla="*/ 0 h 1386840"/>
              <a:gd name="connsiteX3" fmla="*/ 890016 w 2116836"/>
              <a:gd name="connsiteY3" fmla="*/ 15240 h 1386840"/>
              <a:gd name="connsiteX4" fmla="*/ 97536 w 2116836"/>
              <a:gd name="connsiteY4" fmla="*/ 381000 h 1386840"/>
              <a:gd name="connsiteX5" fmla="*/ 97536 w 2116836"/>
              <a:gd name="connsiteY5" fmla="*/ 838200 h 1386840"/>
              <a:gd name="connsiteX6" fmla="*/ 105156 w 2116836"/>
              <a:gd name="connsiteY6" fmla="*/ 844296 h 1386840"/>
              <a:gd name="connsiteX7" fmla="*/ 402336 w 2116836"/>
              <a:gd name="connsiteY7" fmla="*/ 1173480 h 1386840"/>
              <a:gd name="connsiteX8" fmla="*/ 874776 w 2116836"/>
              <a:gd name="connsiteY8" fmla="*/ 1386840 h 1386840"/>
              <a:gd name="connsiteX9" fmla="*/ 1164336 w 2116836"/>
              <a:gd name="connsiteY9" fmla="*/ 1371600 h 1386840"/>
              <a:gd name="connsiteX10" fmla="*/ 2002536 w 2116836"/>
              <a:gd name="connsiteY10" fmla="*/ 896112 h 1386840"/>
              <a:gd name="connsiteX0" fmla="*/ 2002536 w 2116836"/>
              <a:gd name="connsiteY0" fmla="*/ 896112 h 1386840"/>
              <a:gd name="connsiteX1" fmla="*/ 1850136 w 2116836"/>
              <a:gd name="connsiteY1" fmla="*/ 286512 h 1386840"/>
              <a:gd name="connsiteX2" fmla="*/ 1316736 w 2116836"/>
              <a:gd name="connsiteY2" fmla="*/ 0 h 1386840"/>
              <a:gd name="connsiteX3" fmla="*/ 890016 w 2116836"/>
              <a:gd name="connsiteY3" fmla="*/ 15240 h 1386840"/>
              <a:gd name="connsiteX4" fmla="*/ 97536 w 2116836"/>
              <a:gd name="connsiteY4" fmla="*/ 381000 h 1386840"/>
              <a:gd name="connsiteX5" fmla="*/ 97536 w 2116836"/>
              <a:gd name="connsiteY5" fmla="*/ 838200 h 1386840"/>
              <a:gd name="connsiteX6" fmla="*/ 105156 w 2116836"/>
              <a:gd name="connsiteY6" fmla="*/ 844296 h 1386840"/>
              <a:gd name="connsiteX7" fmla="*/ 402336 w 2116836"/>
              <a:gd name="connsiteY7" fmla="*/ 1173480 h 1386840"/>
              <a:gd name="connsiteX8" fmla="*/ 874776 w 2116836"/>
              <a:gd name="connsiteY8" fmla="*/ 1386840 h 1386840"/>
              <a:gd name="connsiteX9" fmla="*/ 1164336 w 2116836"/>
              <a:gd name="connsiteY9" fmla="*/ 1371600 h 1386840"/>
              <a:gd name="connsiteX10" fmla="*/ 2002536 w 2116836"/>
              <a:gd name="connsiteY10" fmla="*/ 896112 h 1386840"/>
              <a:gd name="connsiteX0" fmla="*/ 2002536 w 2116836"/>
              <a:gd name="connsiteY0" fmla="*/ 896112 h 1386840"/>
              <a:gd name="connsiteX1" fmla="*/ 1850136 w 2116836"/>
              <a:gd name="connsiteY1" fmla="*/ 286512 h 1386840"/>
              <a:gd name="connsiteX2" fmla="*/ 1316736 w 2116836"/>
              <a:gd name="connsiteY2" fmla="*/ 0 h 1386840"/>
              <a:gd name="connsiteX3" fmla="*/ 890016 w 2116836"/>
              <a:gd name="connsiteY3" fmla="*/ 15240 h 1386840"/>
              <a:gd name="connsiteX4" fmla="*/ 97536 w 2116836"/>
              <a:gd name="connsiteY4" fmla="*/ 381000 h 1386840"/>
              <a:gd name="connsiteX5" fmla="*/ 97536 w 2116836"/>
              <a:gd name="connsiteY5" fmla="*/ 838200 h 1386840"/>
              <a:gd name="connsiteX6" fmla="*/ 105156 w 2116836"/>
              <a:gd name="connsiteY6" fmla="*/ 844296 h 1386840"/>
              <a:gd name="connsiteX7" fmla="*/ 402336 w 2116836"/>
              <a:gd name="connsiteY7" fmla="*/ 1173480 h 1386840"/>
              <a:gd name="connsiteX8" fmla="*/ 874776 w 2116836"/>
              <a:gd name="connsiteY8" fmla="*/ 1386840 h 1386840"/>
              <a:gd name="connsiteX9" fmla="*/ 1164336 w 2116836"/>
              <a:gd name="connsiteY9" fmla="*/ 1371600 h 1386840"/>
              <a:gd name="connsiteX10" fmla="*/ 2002536 w 2116836"/>
              <a:gd name="connsiteY10" fmla="*/ 896112 h 1386840"/>
              <a:gd name="connsiteX0" fmla="*/ 2002536 w 2116836"/>
              <a:gd name="connsiteY0" fmla="*/ 896112 h 1386840"/>
              <a:gd name="connsiteX1" fmla="*/ 1850136 w 2116836"/>
              <a:gd name="connsiteY1" fmla="*/ 286512 h 1386840"/>
              <a:gd name="connsiteX2" fmla="*/ 1316736 w 2116836"/>
              <a:gd name="connsiteY2" fmla="*/ 0 h 1386840"/>
              <a:gd name="connsiteX3" fmla="*/ 890016 w 2116836"/>
              <a:gd name="connsiteY3" fmla="*/ 15240 h 1386840"/>
              <a:gd name="connsiteX4" fmla="*/ 97536 w 2116836"/>
              <a:gd name="connsiteY4" fmla="*/ 381000 h 1386840"/>
              <a:gd name="connsiteX5" fmla="*/ 97536 w 2116836"/>
              <a:gd name="connsiteY5" fmla="*/ 838200 h 1386840"/>
              <a:gd name="connsiteX6" fmla="*/ 105156 w 2116836"/>
              <a:gd name="connsiteY6" fmla="*/ 844296 h 1386840"/>
              <a:gd name="connsiteX7" fmla="*/ 402336 w 2116836"/>
              <a:gd name="connsiteY7" fmla="*/ 1173480 h 1386840"/>
              <a:gd name="connsiteX8" fmla="*/ 874776 w 2116836"/>
              <a:gd name="connsiteY8" fmla="*/ 1386840 h 1386840"/>
              <a:gd name="connsiteX9" fmla="*/ 1164336 w 2116836"/>
              <a:gd name="connsiteY9" fmla="*/ 1371600 h 1386840"/>
              <a:gd name="connsiteX10" fmla="*/ 2002536 w 2116836"/>
              <a:gd name="connsiteY10" fmla="*/ 896112 h 1386840"/>
              <a:gd name="connsiteX0" fmla="*/ 2002536 w 2116836"/>
              <a:gd name="connsiteY0" fmla="*/ 896112 h 1386840"/>
              <a:gd name="connsiteX1" fmla="*/ 1850136 w 2116836"/>
              <a:gd name="connsiteY1" fmla="*/ 286512 h 1386840"/>
              <a:gd name="connsiteX2" fmla="*/ 1316736 w 2116836"/>
              <a:gd name="connsiteY2" fmla="*/ 0 h 1386840"/>
              <a:gd name="connsiteX3" fmla="*/ 890016 w 2116836"/>
              <a:gd name="connsiteY3" fmla="*/ 15240 h 1386840"/>
              <a:gd name="connsiteX4" fmla="*/ 97536 w 2116836"/>
              <a:gd name="connsiteY4" fmla="*/ 381000 h 1386840"/>
              <a:gd name="connsiteX5" fmla="*/ 97536 w 2116836"/>
              <a:gd name="connsiteY5" fmla="*/ 838200 h 1386840"/>
              <a:gd name="connsiteX6" fmla="*/ 105156 w 2116836"/>
              <a:gd name="connsiteY6" fmla="*/ 844296 h 1386840"/>
              <a:gd name="connsiteX7" fmla="*/ 402336 w 2116836"/>
              <a:gd name="connsiteY7" fmla="*/ 1173480 h 1386840"/>
              <a:gd name="connsiteX8" fmla="*/ 874776 w 2116836"/>
              <a:gd name="connsiteY8" fmla="*/ 1386840 h 1386840"/>
              <a:gd name="connsiteX9" fmla="*/ 1164336 w 2116836"/>
              <a:gd name="connsiteY9" fmla="*/ 1371600 h 1386840"/>
              <a:gd name="connsiteX10" fmla="*/ 2002536 w 2116836"/>
              <a:gd name="connsiteY10" fmla="*/ 896112 h 138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6836" h="1386840">
                <a:moveTo>
                  <a:pt x="2002536" y="896112"/>
                </a:moveTo>
                <a:cubicBezTo>
                  <a:pt x="2116836" y="715264"/>
                  <a:pt x="1964436" y="435864"/>
                  <a:pt x="1850136" y="286512"/>
                </a:cubicBezTo>
                <a:cubicBezTo>
                  <a:pt x="1735836" y="137160"/>
                  <a:pt x="1398524" y="66548"/>
                  <a:pt x="1316736" y="0"/>
                </a:cubicBezTo>
                <a:lnTo>
                  <a:pt x="890016" y="15240"/>
                </a:lnTo>
                <a:cubicBezTo>
                  <a:pt x="625856" y="137160"/>
                  <a:pt x="241300" y="140208"/>
                  <a:pt x="97536" y="381000"/>
                </a:cubicBezTo>
                <a:cubicBezTo>
                  <a:pt x="0" y="606552"/>
                  <a:pt x="97536" y="685800"/>
                  <a:pt x="97536" y="838200"/>
                </a:cubicBezTo>
                <a:lnTo>
                  <a:pt x="105156" y="844296"/>
                </a:lnTo>
                <a:cubicBezTo>
                  <a:pt x="184404" y="1025652"/>
                  <a:pt x="251460" y="1133856"/>
                  <a:pt x="402336" y="1173480"/>
                </a:cubicBezTo>
                <a:cubicBezTo>
                  <a:pt x="559816" y="1244600"/>
                  <a:pt x="714248" y="1373632"/>
                  <a:pt x="874776" y="1386840"/>
                </a:cubicBezTo>
                <a:lnTo>
                  <a:pt x="1164336" y="1371600"/>
                </a:lnTo>
                <a:cubicBezTo>
                  <a:pt x="1352296" y="1289812"/>
                  <a:pt x="1888236" y="1076960"/>
                  <a:pt x="2002536" y="89611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5552948" y="5207000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1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5324348" y="6045200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2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086348" y="5740400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3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6619748" y="5207000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4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543548" y="6197600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5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7381748" y="5283200"/>
            <a:ext cx="381000" cy="381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6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7305548" y="6045200"/>
            <a:ext cx="381000" cy="381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7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8143748" y="5740400"/>
            <a:ext cx="381000" cy="381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8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45" name="直線接點 44"/>
          <p:cNvCxnSpPr>
            <a:stCxn id="34" idx="4"/>
            <a:endCxn id="35" idx="0"/>
          </p:cNvCxnSpPr>
          <p:nvPr/>
        </p:nvCxnSpPr>
        <p:spPr>
          <a:xfrm flipH="1">
            <a:off x="5514848" y="5588000"/>
            <a:ext cx="22860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34" idx="5"/>
            <a:endCxn id="36" idx="1"/>
          </p:cNvCxnSpPr>
          <p:nvPr/>
        </p:nvCxnSpPr>
        <p:spPr>
          <a:xfrm>
            <a:off x="5878152" y="5532204"/>
            <a:ext cx="263992" cy="2639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36" idx="2"/>
            <a:endCxn id="35" idx="6"/>
          </p:cNvCxnSpPr>
          <p:nvPr/>
        </p:nvCxnSpPr>
        <p:spPr>
          <a:xfrm flipH="1">
            <a:off x="5705348" y="5930900"/>
            <a:ext cx="3810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34" idx="6"/>
            <a:endCxn id="37" idx="2"/>
          </p:cNvCxnSpPr>
          <p:nvPr/>
        </p:nvCxnSpPr>
        <p:spPr>
          <a:xfrm>
            <a:off x="5933948" y="5397500"/>
            <a:ext cx="68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37" idx="4"/>
            <a:endCxn id="38" idx="0"/>
          </p:cNvCxnSpPr>
          <p:nvPr/>
        </p:nvCxnSpPr>
        <p:spPr>
          <a:xfrm flipH="1">
            <a:off x="6734048" y="5588000"/>
            <a:ext cx="7620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38" idx="2"/>
            <a:endCxn id="35" idx="6"/>
          </p:cNvCxnSpPr>
          <p:nvPr/>
        </p:nvCxnSpPr>
        <p:spPr>
          <a:xfrm flipH="1" flipV="1">
            <a:off x="5705348" y="6235700"/>
            <a:ext cx="83820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39" idx="2"/>
            <a:endCxn id="37" idx="6"/>
          </p:cNvCxnSpPr>
          <p:nvPr/>
        </p:nvCxnSpPr>
        <p:spPr>
          <a:xfrm flipH="1" flipV="1">
            <a:off x="7000748" y="5397500"/>
            <a:ext cx="381000" cy="762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40" idx="2"/>
            <a:endCxn id="38" idx="6"/>
          </p:cNvCxnSpPr>
          <p:nvPr/>
        </p:nvCxnSpPr>
        <p:spPr>
          <a:xfrm flipH="1">
            <a:off x="6924548" y="6235700"/>
            <a:ext cx="381000" cy="152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41" idx="1"/>
            <a:endCxn id="39" idx="6"/>
          </p:cNvCxnSpPr>
          <p:nvPr/>
        </p:nvCxnSpPr>
        <p:spPr>
          <a:xfrm flipH="1" flipV="1">
            <a:off x="7762748" y="5473700"/>
            <a:ext cx="436796" cy="32249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41" idx="3"/>
            <a:endCxn id="40" idx="6"/>
          </p:cNvCxnSpPr>
          <p:nvPr/>
        </p:nvCxnSpPr>
        <p:spPr>
          <a:xfrm flipH="1">
            <a:off x="7686548" y="6065604"/>
            <a:ext cx="512996" cy="17009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9" idx="4"/>
            <a:endCxn id="40" idx="0"/>
          </p:cNvCxnSpPr>
          <p:nvPr/>
        </p:nvCxnSpPr>
        <p:spPr>
          <a:xfrm flipH="1">
            <a:off x="7496048" y="5664200"/>
            <a:ext cx="762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37" idx="3"/>
            <a:endCxn id="36" idx="7"/>
          </p:cNvCxnSpPr>
          <p:nvPr/>
        </p:nvCxnSpPr>
        <p:spPr>
          <a:xfrm flipH="1">
            <a:off x="6411552" y="5532204"/>
            <a:ext cx="263992" cy="2639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38" idx="1"/>
            <a:endCxn id="36" idx="5"/>
          </p:cNvCxnSpPr>
          <p:nvPr/>
        </p:nvCxnSpPr>
        <p:spPr>
          <a:xfrm flipH="1" flipV="1">
            <a:off x="6411552" y="6065604"/>
            <a:ext cx="187792" cy="187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手繪多邊形 81"/>
          <p:cNvSpPr/>
          <p:nvPr/>
        </p:nvSpPr>
        <p:spPr>
          <a:xfrm>
            <a:off x="5117084" y="5029200"/>
            <a:ext cx="2070608" cy="1778000"/>
          </a:xfrm>
          <a:custGeom>
            <a:avLst/>
            <a:gdLst>
              <a:gd name="connsiteX0" fmla="*/ 1478280 w 1524000"/>
              <a:gd name="connsiteY0" fmla="*/ 30480 h 1402080"/>
              <a:gd name="connsiteX1" fmla="*/ 853440 w 1524000"/>
              <a:gd name="connsiteY1" fmla="*/ 15240 h 1402080"/>
              <a:gd name="connsiteX2" fmla="*/ 106680 w 1524000"/>
              <a:gd name="connsiteY2" fmla="*/ 335280 h 1402080"/>
              <a:gd name="connsiteX3" fmla="*/ 0 w 1524000"/>
              <a:gd name="connsiteY3" fmla="*/ 822960 h 1402080"/>
              <a:gd name="connsiteX4" fmla="*/ 365760 w 1524000"/>
              <a:gd name="connsiteY4" fmla="*/ 1173480 h 1402080"/>
              <a:gd name="connsiteX5" fmla="*/ 838200 w 1524000"/>
              <a:gd name="connsiteY5" fmla="*/ 1386840 h 1402080"/>
              <a:gd name="connsiteX6" fmla="*/ 1295400 w 1524000"/>
              <a:gd name="connsiteY6" fmla="*/ 1402080 h 1402080"/>
              <a:gd name="connsiteX7" fmla="*/ 1524000 w 1524000"/>
              <a:gd name="connsiteY7" fmla="*/ 0 h 1402080"/>
              <a:gd name="connsiteX8" fmla="*/ 1478280 w 1524000"/>
              <a:gd name="connsiteY8" fmla="*/ 30480 h 1402080"/>
              <a:gd name="connsiteX0" fmla="*/ 1478280 w 1508760"/>
              <a:gd name="connsiteY0" fmla="*/ 15240 h 1386840"/>
              <a:gd name="connsiteX1" fmla="*/ 853440 w 1508760"/>
              <a:gd name="connsiteY1" fmla="*/ 0 h 1386840"/>
              <a:gd name="connsiteX2" fmla="*/ 106680 w 1508760"/>
              <a:gd name="connsiteY2" fmla="*/ 320040 h 1386840"/>
              <a:gd name="connsiteX3" fmla="*/ 0 w 1508760"/>
              <a:gd name="connsiteY3" fmla="*/ 807720 h 1386840"/>
              <a:gd name="connsiteX4" fmla="*/ 365760 w 1508760"/>
              <a:gd name="connsiteY4" fmla="*/ 1158240 h 1386840"/>
              <a:gd name="connsiteX5" fmla="*/ 838200 w 1508760"/>
              <a:gd name="connsiteY5" fmla="*/ 1371600 h 1386840"/>
              <a:gd name="connsiteX6" fmla="*/ 1295400 w 1508760"/>
              <a:gd name="connsiteY6" fmla="*/ 1386840 h 1386840"/>
              <a:gd name="connsiteX7" fmla="*/ 1508760 w 1508760"/>
              <a:gd name="connsiteY7" fmla="*/ 60960 h 1386840"/>
              <a:gd name="connsiteX8" fmla="*/ 1478280 w 1508760"/>
              <a:gd name="connsiteY8" fmla="*/ 15240 h 1386840"/>
              <a:gd name="connsiteX0" fmla="*/ 1432560 w 1508760"/>
              <a:gd name="connsiteY0" fmla="*/ 0 h 1402080"/>
              <a:gd name="connsiteX1" fmla="*/ 853440 w 1508760"/>
              <a:gd name="connsiteY1" fmla="*/ 15240 h 1402080"/>
              <a:gd name="connsiteX2" fmla="*/ 106680 w 1508760"/>
              <a:gd name="connsiteY2" fmla="*/ 335280 h 1402080"/>
              <a:gd name="connsiteX3" fmla="*/ 0 w 1508760"/>
              <a:gd name="connsiteY3" fmla="*/ 822960 h 1402080"/>
              <a:gd name="connsiteX4" fmla="*/ 365760 w 1508760"/>
              <a:gd name="connsiteY4" fmla="*/ 1173480 h 1402080"/>
              <a:gd name="connsiteX5" fmla="*/ 838200 w 1508760"/>
              <a:gd name="connsiteY5" fmla="*/ 1386840 h 1402080"/>
              <a:gd name="connsiteX6" fmla="*/ 1295400 w 1508760"/>
              <a:gd name="connsiteY6" fmla="*/ 1402080 h 1402080"/>
              <a:gd name="connsiteX7" fmla="*/ 1508760 w 1508760"/>
              <a:gd name="connsiteY7" fmla="*/ 76200 h 1402080"/>
              <a:gd name="connsiteX8" fmla="*/ 1432560 w 1508760"/>
              <a:gd name="connsiteY8" fmla="*/ 0 h 1402080"/>
              <a:gd name="connsiteX0" fmla="*/ 1432560 w 1432560"/>
              <a:gd name="connsiteY0" fmla="*/ 0 h 1402080"/>
              <a:gd name="connsiteX1" fmla="*/ 853440 w 1432560"/>
              <a:gd name="connsiteY1" fmla="*/ 15240 h 1402080"/>
              <a:gd name="connsiteX2" fmla="*/ 106680 w 1432560"/>
              <a:gd name="connsiteY2" fmla="*/ 335280 h 1402080"/>
              <a:gd name="connsiteX3" fmla="*/ 0 w 1432560"/>
              <a:gd name="connsiteY3" fmla="*/ 822960 h 1402080"/>
              <a:gd name="connsiteX4" fmla="*/ 365760 w 1432560"/>
              <a:gd name="connsiteY4" fmla="*/ 1173480 h 1402080"/>
              <a:gd name="connsiteX5" fmla="*/ 838200 w 1432560"/>
              <a:gd name="connsiteY5" fmla="*/ 1386840 h 1402080"/>
              <a:gd name="connsiteX6" fmla="*/ 1295400 w 1432560"/>
              <a:gd name="connsiteY6" fmla="*/ 1402080 h 1402080"/>
              <a:gd name="connsiteX7" fmla="*/ 1356360 w 1432560"/>
              <a:gd name="connsiteY7" fmla="*/ 914400 h 1402080"/>
              <a:gd name="connsiteX8" fmla="*/ 1432560 w 1432560"/>
              <a:gd name="connsiteY8" fmla="*/ 0 h 1402080"/>
              <a:gd name="connsiteX0" fmla="*/ 1432560 w 1432560"/>
              <a:gd name="connsiteY0" fmla="*/ 0 h 1386840"/>
              <a:gd name="connsiteX1" fmla="*/ 853440 w 1432560"/>
              <a:gd name="connsiteY1" fmla="*/ 15240 h 1386840"/>
              <a:gd name="connsiteX2" fmla="*/ 106680 w 1432560"/>
              <a:gd name="connsiteY2" fmla="*/ 335280 h 1386840"/>
              <a:gd name="connsiteX3" fmla="*/ 0 w 1432560"/>
              <a:gd name="connsiteY3" fmla="*/ 822960 h 1386840"/>
              <a:gd name="connsiteX4" fmla="*/ 365760 w 1432560"/>
              <a:gd name="connsiteY4" fmla="*/ 1173480 h 1386840"/>
              <a:gd name="connsiteX5" fmla="*/ 838200 w 1432560"/>
              <a:gd name="connsiteY5" fmla="*/ 1386840 h 1386840"/>
              <a:gd name="connsiteX6" fmla="*/ 1127760 w 1432560"/>
              <a:gd name="connsiteY6" fmla="*/ 1371600 h 1386840"/>
              <a:gd name="connsiteX7" fmla="*/ 1356360 w 1432560"/>
              <a:gd name="connsiteY7" fmla="*/ 914400 h 1386840"/>
              <a:gd name="connsiteX8" fmla="*/ 1432560 w 1432560"/>
              <a:gd name="connsiteY8" fmla="*/ 0 h 1386840"/>
              <a:gd name="connsiteX0" fmla="*/ 1356360 w 1356360"/>
              <a:gd name="connsiteY0" fmla="*/ 60960 h 1371600"/>
              <a:gd name="connsiteX1" fmla="*/ 853440 w 1356360"/>
              <a:gd name="connsiteY1" fmla="*/ 0 h 1371600"/>
              <a:gd name="connsiteX2" fmla="*/ 106680 w 1356360"/>
              <a:gd name="connsiteY2" fmla="*/ 320040 h 1371600"/>
              <a:gd name="connsiteX3" fmla="*/ 0 w 1356360"/>
              <a:gd name="connsiteY3" fmla="*/ 807720 h 1371600"/>
              <a:gd name="connsiteX4" fmla="*/ 365760 w 1356360"/>
              <a:gd name="connsiteY4" fmla="*/ 1158240 h 1371600"/>
              <a:gd name="connsiteX5" fmla="*/ 838200 w 1356360"/>
              <a:gd name="connsiteY5" fmla="*/ 1371600 h 1371600"/>
              <a:gd name="connsiteX6" fmla="*/ 1127760 w 1356360"/>
              <a:gd name="connsiteY6" fmla="*/ 1356360 h 1371600"/>
              <a:gd name="connsiteX7" fmla="*/ 1356360 w 1356360"/>
              <a:gd name="connsiteY7" fmla="*/ 899160 h 1371600"/>
              <a:gd name="connsiteX8" fmla="*/ 1356360 w 1356360"/>
              <a:gd name="connsiteY8" fmla="*/ 60960 h 1371600"/>
              <a:gd name="connsiteX0" fmla="*/ 1356360 w 1356360"/>
              <a:gd name="connsiteY0" fmla="*/ 60960 h 1371600"/>
              <a:gd name="connsiteX1" fmla="*/ 1243584 w 1356360"/>
              <a:gd name="connsiteY1" fmla="*/ 47244 h 1371600"/>
              <a:gd name="connsiteX2" fmla="*/ 853440 w 1356360"/>
              <a:gd name="connsiteY2" fmla="*/ 0 h 1371600"/>
              <a:gd name="connsiteX3" fmla="*/ 106680 w 1356360"/>
              <a:gd name="connsiteY3" fmla="*/ 320040 h 1371600"/>
              <a:gd name="connsiteX4" fmla="*/ 0 w 1356360"/>
              <a:gd name="connsiteY4" fmla="*/ 807720 h 1371600"/>
              <a:gd name="connsiteX5" fmla="*/ 365760 w 1356360"/>
              <a:gd name="connsiteY5" fmla="*/ 1158240 h 1371600"/>
              <a:gd name="connsiteX6" fmla="*/ 838200 w 1356360"/>
              <a:gd name="connsiteY6" fmla="*/ 1371600 h 1371600"/>
              <a:gd name="connsiteX7" fmla="*/ 1127760 w 1356360"/>
              <a:gd name="connsiteY7" fmla="*/ 1356360 h 1371600"/>
              <a:gd name="connsiteX8" fmla="*/ 1356360 w 1356360"/>
              <a:gd name="connsiteY8" fmla="*/ 899160 h 1371600"/>
              <a:gd name="connsiteX9" fmla="*/ 1356360 w 1356360"/>
              <a:gd name="connsiteY9" fmla="*/ 60960 h 1371600"/>
              <a:gd name="connsiteX0" fmla="*/ 1356360 w 1356360"/>
              <a:gd name="connsiteY0" fmla="*/ 60960 h 1371600"/>
              <a:gd name="connsiteX1" fmla="*/ 1243584 w 1356360"/>
              <a:gd name="connsiteY1" fmla="*/ 47244 h 1371600"/>
              <a:gd name="connsiteX2" fmla="*/ 853440 w 1356360"/>
              <a:gd name="connsiteY2" fmla="*/ 0 h 1371600"/>
              <a:gd name="connsiteX3" fmla="*/ 106680 w 1356360"/>
              <a:gd name="connsiteY3" fmla="*/ 320040 h 1371600"/>
              <a:gd name="connsiteX4" fmla="*/ 0 w 1356360"/>
              <a:gd name="connsiteY4" fmla="*/ 807720 h 1371600"/>
              <a:gd name="connsiteX5" fmla="*/ 365760 w 1356360"/>
              <a:gd name="connsiteY5" fmla="*/ 1158240 h 1371600"/>
              <a:gd name="connsiteX6" fmla="*/ 838200 w 1356360"/>
              <a:gd name="connsiteY6" fmla="*/ 1371600 h 1371600"/>
              <a:gd name="connsiteX7" fmla="*/ 1127760 w 1356360"/>
              <a:gd name="connsiteY7" fmla="*/ 1356360 h 1371600"/>
              <a:gd name="connsiteX8" fmla="*/ 1356360 w 1356360"/>
              <a:gd name="connsiteY8" fmla="*/ 899160 h 1371600"/>
              <a:gd name="connsiteX9" fmla="*/ 1356360 w 1356360"/>
              <a:gd name="connsiteY9" fmla="*/ 60960 h 1371600"/>
              <a:gd name="connsiteX0" fmla="*/ 1356360 w 1390904"/>
              <a:gd name="connsiteY0" fmla="*/ 94488 h 1405128"/>
              <a:gd name="connsiteX1" fmla="*/ 1280160 w 1390904"/>
              <a:gd name="connsiteY1" fmla="*/ 18288 h 1405128"/>
              <a:gd name="connsiteX2" fmla="*/ 853440 w 1390904"/>
              <a:gd name="connsiteY2" fmla="*/ 33528 h 1405128"/>
              <a:gd name="connsiteX3" fmla="*/ 106680 w 1390904"/>
              <a:gd name="connsiteY3" fmla="*/ 353568 h 1405128"/>
              <a:gd name="connsiteX4" fmla="*/ 0 w 1390904"/>
              <a:gd name="connsiteY4" fmla="*/ 841248 h 1405128"/>
              <a:gd name="connsiteX5" fmla="*/ 365760 w 1390904"/>
              <a:gd name="connsiteY5" fmla="*/ 1191768 h 1405128"/>
              <a:gd name="connsiteX6" fmla="*/ 838200 w 1390904"/>
              <a:gd name="connsiteY6" fmla="*/ 1405128 h 1405128"/>
              <a:gd name="connsiteX7" fmla="*/ 1127760 w 1390904"/>
              <a:gd name="connsiteY7" fmla="*/ 1389888 h 1405128"/>
              <a:gd name="connsiteX8" fmla="*/ 1356360 w 1390904"/>
              <a:gd name="connsiteY8" fmla="*/ 932688 h 1405128"/>
              <a:gd name="connsiteX9" fmla="*/ 1356360 w 1390904"/>
              <a:gd name="connsiteY9" fmla="*/ 94488 h 1405128"/>
              <a:gd name="connsiteX0" fmla="*/ 1356360 w 1390904"/>
              <a:gd name="connsiteY0" fmla="*/ 704088 h 1405128"/>
              <a:gd name="connsiteX1" fmla="*/ 1280160 w 1390904"/>
              <a:gd name="connsiteY1" fmla="*/ 18288 h 1405128"/>
              <a:gd name="connsiteX2" fmla="*/ 853440 w 1390904"/>
              <a:gd name="connsiteY2" fmla="*/ 33528 h 1405128"/>
              <a:gd name="connsiteX3" fmla="*/ 106680 w 1390904"/>
              <a:gd name="connsiteY3" fmla="*/ 353568 h 1405128"/>
              <a:gd name="connsiteX4" fmla="*/ 0 w 1390904"/>
              <a:gd name="connsiteY4" fmla="*/ 841248 h 1405128"/>
              <a:gd name="connsiteX5" fmla="*/ 365760 w 1390904"/>
              <a:gd name="connsiteY5" fmla="*/ 1191768 h 1405128"/>
              <a:gd name="connsiteX6" fmla="*/ 838200 w 1390904"/>
              <a:gd name="connsiteY6" fmla="*/ 1405128 h 1405128"/>
              <a:gd name="connsiteX7" fmla="*/ 1127760 w 1390904"/>
              <a:gd name="connsiteY7" fmla="*/ 1389888 h 1405128"/>
              <a:gd name="connsiteX8" fmla="*/ 1356360 w 1390904"/>
              <a:gd name="connsiteY8" fmla="*/ 932688 h 1405128"/>
              <a:gd name="connsiteX9" fmla="*/ 1356360 w 1390904"/>
              <a:gd name="connsiteY9" fmla="*/ 704088 h 1405128"/>
              <a:gd name="connsiteX0" fmla="*/ 1356360 w 1390904"/>
              <a:gd name="connsiteY0" fmla="*/ 704088 h 1405128"/>
              <a:gd name="connsiteX1" fmla="*/ 1280160 w 1390904"/>
              <a:gd name="connsiteY1" fmla="*/ 18288 h 1405128"/>
              <a:gd name="connsiteX2" fmla="*/ 853440 w 1390904"/>
              <a:gd name="connsiteY2" fmla="*/ 33528 h 1405128"/>
              <a:gd name="connsiteX3" fmla="*/ 106680 w 1390904"/>
              <a:gd name="connsiteY3" fmla="*/ 353568 h 1405128"/>
              <a:gd name="connsiteX4" fmla="*/ 0 w 1390904"/>
              <a:gd name="connsiteY4" fmla="*/ 841248 h 1405128"/>
              <a:gd name="connsiteX5" fmla="*/ 365760 w 1390904"/>
              <a:gd name="connsiteY5" fmla="*/ 1191768 h 1405128"/>
              <a:gd name="connsiteX6" fmla="*/ 838200 w 1390904"/>
              <a:gd name="connsiteY6" fmla="*/ 1405128 h 1405128"/>
              <a:gd name="connsiteX7" fmla="*/ 1127760 w 1390904"/>
              <a:gd name="connsiteY7" fmla="*/ 1389888 h 1405128"/>
              <a:gd name="connsiteX8" fmla="*/ 1280160 w 1390904"/>
              <a:gd name="connsiteY8" fmla="*/ 1237488 h 1405128"/>
              <a:gd name="connsiteX9" fmla="*/ 1356360 w 1390904"/>
              <a:gd name="connsiteY9" fmla="*/ 704088 h 1405128"/>
              <a:gd name="connsiteX0" fmla="*/ 1295400 w 1329944"/>
              <a:gd name="connsiteY0" fmla="*/ 704088 h 1405128"/>
              <a:gd name="connsiteX1" fmla="*/ 1219200 w 1329944"/>
              <a:gd name="connsiteY1" fmla="*/ 18288 h 1405128"/>
              <a:gd name="connsiteX2" fmla="*/ 792480 w 1329944"/>
              <a:gd name="connsiteY2" fmla="*/ 33528 h 1405128"/>
              <a:gd name="connsiteX3" fmla="*/ 45720 w 1329944"/>
              <a:gd name="connsiteY3" fmla="*/ 353568 h 1405128"/>
              <a:gd name="connsiteX4" fmla="*/ 0 w 1329944"/>
              <a:gd name="connsiteY4" fmla="*/ 856488 h 1405128"/>
              <a:gd name="connsiteX5" fmla="*/ 304800 w 1329944"/>
              <a:gd name="connsiteY5" fmla="*/ 1191768 h 1405128"/>
              <a:gd name="connsiteX6" fmla="*/ 777240 w 1329944"/>
              <a:gd name="connsiteY6" fmla="*/ 1405128 h 1405128"/>
              <a:gd name="connsiteX7" fmla="*/ 1066800 w 1329944"/>
              <a:gd name="connsiteY7" fmla="*/ 1389888 h 1405128"/>
              <a:gd name="connsiteX8" fmla="*/ 1219200 w 1329944"/>
              <a:gd name="connsiteY8" fmla="*/ 1237488 h 1405128"/>
              <a:gd name="connsiteX9" fmla="*/ 1295400 w 1329944"/>
              <a:gd name="connsiteY9" fmla="*/ 704088 h 1405128"/>
              <a:gd name="connsiteX0" fmla="*/ 1295400 w 1329944"/>
              <a:gd name="connsiteY0" fmla="*/ 704088 h 1405128"/>
              <a:gd name="connsiteX1" fmla="*/ 1219200 w 1329944"/>
              <a:gd name="connsiteY1" fmla="*/ 18288 h 1405128"/>
              <a:gd name="connsiteX2" fmla="*/ 792480 w 1329944"/>
              <a:gd name="connsiteY2" fmla="*/ 33528 h 1405128"/>
              <a:gd name="connsiteX3" fmla="*/ 0 w 1329944"/>
              <a:gd name="connsiteY3" fmla="*/ 399288 h 1405128"/>
              <a:gd name="connsiteX4" fmla="*/ 0 w 1329944"/>
              <a:gd name="connsiteY4" fmla="*/ 856488 h 1405128"/>
              <a:gd name="connsiteX5" fmla="*/ 304800 w 1329944"/>
              <a:gd name="connsiteY5" fmla="*/ 1191768 h 1405128"/>
              <a:gd name="connsiteX6" fmla="*/ 777240 w 1329944"/>
              <a:gd name="connsiteY6" fmla="*/ 1405128 h 1405128"/>
              <a:gd name="connsiteX7" fmla="*/ 1066800 w 1329944"/>
              <a:gd name="connsiteY7" fmla="*/ 1389888 h 1405128"/>
              <a:gd name="connsiteX8" fmla="*/ 1219200 w 1329944"/>
              <a:gd name="connsiteY8" fmla="*/ 1237488 h 1405128"/>
              <a:gd name="connsiteX9" fmla="*/ 1295400 w 1329944"/>
              <a:gd name="connsiteY9" fmla="*/ 704088 h 1405128"/>
              <a:gd name="connsiteX0" fmla="*/ 1295400 w 1306068"/>
              <a:gd name="connsiteY0" fmla="*/ 685800 h 1386840"/>
              <a:gd name="connsiteX1" fmla="*/ 1283208 w 1306068"/>
              <a:gd name="connsiteY1" fmla="*/ 414528 h 1386840"/>
              <a:gd name="connsiteX2" fmla="*/ 1219200 w 1306068"/>
              <a:gd name="connsiteY2" fmla="*/ 0 h 1386840"/>
              <a:gd name="connsiteX3" fmla="*/ 792480 w 1306068"/>
              <a:gd name="connsiteY3" fmla="*/ 15240 h 1386840"/>
              <a:gd name="connsiteX4" fmla="*/ 0 w 1306068"/>
              <a:gd name="connsiteY4" fmla="*/ 381000 h 1386840"/>
              <a:gd name="connsiteX5" fmla="*/ 0 w 1306068"/>
              <a:gd name="connsiteY5" fmla="*/ 838200 h 1386840"/>
              <a:gd name="connsiteX6" fmla="*/ 304800 w 1306068"/>
              <a:gd name="connsiteY6" fmla="*/ 1173480 h 1386840"/>
              <a:gd name="connsiteX7" fmla="*/ 777240 w 1306068"/>
              <a:gd name="connsiteY7" fmla="*/ 1386840 h 1386840"/>
              <a:gd name="connsiteX8" fmla="*/ 1066800 w 1306068"/>
              <a:gd name="connsiteY8" fmla="*/ 1371600 h 1386840"/>
              <a:gd name="connsiteX9" fmla="*/ 1219200 w 1306068"/>
              <a:gd name="connsiteY9" fmla="*/ 1219200 h 1386840"/>
              <a:gd name="connsiteX10" fmla="*/ 1295400 w 1306068"/>
              <a:gd name="connsiteY10" fmla="*/ 685800 h 1386840"/>
              <a:gd name="connsiteX0" fmla="*/ 1295400 w 1765300"/>
              <a:gd name="connsiteY0" fmla="*/ 685800 h 1386840"/>
              <a:gd name="connsiteX1" fmla="*/ 1752600 w 1765300"/>
              <a:gd name="connsiteY1" fmla="*/ 286512 h 1386840"/>
              <a:gd name="connsiteX2" fmla="*/ 1219200 w 1765300"/>
              <a:gd name="connsiteY2" fmla="*/ 0 h 1386840"/>
              <a:gd name="connsiteX3" fmla="*/ 792480 w 1765300"/>
              <a:gd name="connsiteY3" fmla="*/ 15240 h 1386840"/>
              <a:gd name="connsiteX4" fmla="*/ 0 w 1765300"/>
              <a:gd name="connsiteY4" fmla="*/ 381000 h 1386840"/>
              <a:gd name="connsiteX5" fmla="*/ 0 w 1765300"/>
              <a:gd name="connsiteY5" fmla="*/ 838200 h 1386840"/>
              <a:gd name="connsiteX6" fmla="*/ 304800 w 1765300"/>
              <a:gd name="connsiteY6" fmla="*/ 1173480 h 1386840"/>
              <a:gd name="connsiteX7" fmla="*/ 777240 w 1765300"/>
              <a:gd name="connsiteY7" fmla="*/ 1386840 h 1386840"/>
              <a:gd name="connsiteX8" fmla="*/ 1066800 w 1765300"/>
              <a:gd name="connsiteY8" fmla="*/ 1371600 h 1386840"/>
              <a:gd name="connsiteX9" fmla="*/ 1219200 w 1765300"/>
              <a:gd name="connsiteY9" fmla="*/ 1219200 h 1386840"/>
              <a:gd name="connsiteX10" fmla="*/ 1295400 w 1765300"/>
              <a:gd name="connsiteY10" fmla="*/ 685800 h 1386840"/>
              <a:gd name="connsiteX0" fmla="*/ 1905000 w 1915668"/>
              <a:gd name="connsiteY0" fmla="*/ 896112 h 1386840"/>
              <a:gd name="connsiteX1" fmla="*/ 1752600 w 1915668"/>
              <a:gd name="connsiteY1" fmla="*/ 286512 h 1386840"/>
              <a:gd name="connsiteX2" fmla="*/ 1219200 w 1915668"/>
              <a:gd name="connsiteY2" fmla="*/ 0 h 1386840"/>
              <a:gd name="connsiteX3" fmla="*/ 792480 w 1915668"/>
              <a:gd name="connsiteY3" fmla="*/ 15240 h 1386840"/>
              <a:gd name="connsiteX4" fmla="*/ 0 w 1915668"/>
              <a:gd name="connsiteY4" fmla="*/ 381000 h 1386840"/>
              <a:gd name="connsiteX5" fmla="*/ 0 w 1915668"/>
              <a:gd name="connsiteY5" fmla="*/ 838200 h 1386840"/>
              <a:gd name="connsiteX6" fmla="*/ 304800 w 1915668"/>
              <a:gd name="connsiteY6" fmla="*/ 1173480 h 1386840"/>
              <a:gd name="connsiteX7" fmla="*/ 777240 w 1915668"/>
              <a:gd name="connsiteY7" fmla="*/ 1386840 h 1386840"/>
              <a:gd name="connsiteX8" fmla="*/ 1066800 w 1915668"/>
              <a:gd name="connsiteY8" fmla="*/ 1371600 h 1386840"/>
              <a:gd name="connsiteX9" fmla="*/ 1219200 w 1915668"/>
              <a:gd name="connsiteY9" fmla="*/ 1219200 h 1386840"/>
              <a:gd name="connsiteX10" fmla="*/ 1905000 w 1915668"/>
              <a:gd name="connsiteY10" fmla="*/ 896112 h 1386840"/>
              <a:gd name="connsiteX0" fmla="*/ 1905000 w 2029968"/>
              <a:gd name="connsiteY0" fmla="*/ 896112 h 1386840"/>
              <a:gd name="connsiteX1" fmla="*/ 1752600 w 2029968"/>
              <a:gd name="connsiteY1" fmla="*/ 286512 h 1386840"/>
              <a:gd name="connsiteX2" fmla="*/ 1219200 w 2029968"/>
              <a:gd name="connsiteY2" fmla="*/ 0 h 1386840"/>
              <a:gd name="connsiteX3" fmla="*/ 792480 w 2029968"/>
              <a:gd name="connsiteY3" fmla="*/ 15240 h 1386840"/>
              <a:gd name="connsiteX4" fmla="*/ 0 w 2029968"/>
              <a:gd name="connsiteY4" fmla="*/ 381000 h 1386840"/>
              <a:gd name="connsiteX5" fmla="*/ 0 w 2029968"/>
              <a:gd name="connsiteY5" fmla="*/ 838200 h 1386840"/>
              <a:gd name="connsiteX6" fmla="*/ 304800 w 2029968"/>
              <a:gd name="connsiteY6" fmla="*/ 1173480 h 1386840"/>
              <a:gd name="connsiteX7" fmla="*/ 777240 w 2029968"/>
              <a:gd name="connsiteY7" fmla="*/ 1386840 h 1386840"/>
              <a:gd name="connsiteX8" fmla="*/ 1066800 w 2029968"/>
              <a:gd name="connsiteY8" fmla="*/ 1371600 h 1386840"/>
              <a:gd name="connsiteX9" fmla="*/ 1219200 w 2029968"/>
              <a:gd name="connsiteY9" fmla="*/ 1219200 h 1386840"/>
              <a:gd name="connsiteX10" fmla="*/ 1905000 w 2029968"/>
              <a:gd name="connsiteY10" fmla="*/ 896112 h 1386840"/>
              <a:gd name="connsiteX0" fmla="*/ 1905000 w 2029968"/>
              <a:gd name="connsiteY0" fmla="*/ 896112 h 1386840"/>
              <a:gd name="connsiteX1" fmla="*/ 1752600 w 2029968"/>
              <a:gd name="connsiteY1" fmla="*/ 286512 h 1386840"/>
              <a:gd name="connsiteX2" fmla="*/ 1219200 w 2029968"/>
              <a:gd name="connsiteY2" fmla="*/ 0 h 1386840"/>
              <a:gd name="connsiteX3" fmla="*/ 792480 w 2029968"/>
              <a:gd name="connsiteY3" fmla="*/ 15240 h 1386840"/>
              <a:gd name="connsiteX4" fmla="*/ 0 w 2029968"/>
              <a:gd name="connsiteY4" fmla="*/ 381000 h 1386840"/>
              <a:gd name="connsiteX5" fmla="*/ 0 w 2029968"/>
              <a:gd name="connsiteY5" fmla="*/ 838200 h 1386840"/>
              <a:gd name="connsiteX6" fmla="*/ 304800 w 2029968"/>
              <a:gd name="connsiteY6" fmla="*/ 1173480 h 1386840"/>
              <a:gd name="connsiteX7" fmla="*/ 777240 w 2029968"/>
              <a:gd name="connsiteY7" fmla="*/ 1386840 h 1386840"/>
              <a:gd name="connsiteX8" fmla="*/ 1066800 w 2029968"/>
              <a:gd name="connsiteY8" fmla="*/ 1371600 h 1386840"/>
              <a:gd name="connsiteX9" fmla="*/ 1219200 w 2029968"/>
              <a:gd name="connsiteY9" fmla="*/ 1219200 h 1386840"/>
              <a:gd name="connsiteX10" fmla="*/ 1905000 w 2029968"/>
              <a:gd name="connsiteY10" fmla="*/ 896112 h 1386840"/>
              <a:gd name="connsiteX0" fmla="*/ 1905000 w 2019300"/>
              <a:gd name="connsiteY0" fmla="*/ 896112 h 1386840"/>
              <a:gd name="connsiteX1" fmla="*/ 1752600 w 2019300"/>
              <a:gd name="connsiteY1" fmla="*/ 286512 h 1386840"/>
              <a:gd name="connsiteX2" fmla="*/ 1219200 w 2019300"/>
              <a:gd name="connsiteY2" fmla="*/ 0 h 1386840"/>
              <a:gd name="connsiteX3" fmla="*/ 792480 w 2019300"/>
              <a:gd name="connsiteY3" fmla="*/ 15240 h 1386840"/>
              <a:gd name="connsiteX4" fmla="*/ 0 w 2019300"/>
              <a:gd name="connsiteY4" fmla="*/ 381000 h 1386840"/>
              <a:gd name="connsiteX5" fmla="*/ 0 w 2019300"/>
              <a:gd name="connsiteY5" fmla="*/ 838200 h 1386840"/>
              <a:gd name="connsiteX6" fmla="*/ 304800 w 2019300"/>
              <a:gd name="connsiteY6" fmla="*/ 1173480 h 1386840"/>
              <a:gd name="connsiteX7" fmla="*/ 777240 w 2019300"/>
              <a:gd name="connsiteY7" fmla="*/ 1386840 h 1386840"/>
              <a:gd name="connsiteX8" fmla="*/ 1066800 w 2019300"/>
              <a:gd name="connsiteY8" fmla="*/ 1371600 h 1386840"/>
              <a:gd name="connsiteX9" fmla="*/ 1905000 w 2019300"/>
              <a:gd name="connsiteY9" fmla="*/ 896112 h 1386840"/>
              <a:gd name="connsiteX0" fmla="*/ 1905000 w 2019300"/>
              <a:gd name="connsiteY0" fmla="*/ 896112 h 1386840"/>
              <a:gd name="connsiteX1" fmla="*/ 1752600 w 2019300"/>
              <a:gd name="connsiteY1" fmla="*/ 286512 h 1386840"/>
              <a:gd name="connsiteX2" fmla="*/ 1219200 w 2019300"/>
              <a:gd name="connsiteY2" fmla="*/ 0 h 1386840"/>
              <a:gd name="connsiteX3" fmla="*/ 792480 w 2019300"/>
              <a:gd name="connsiteY3" fmla="*/ 15240 h 1386840"/>
              <a:gd name="connsiteX4" fmla="*/ 0 w 2019300"/>
              <a:gd name="connsiteY4" fmla="*/ 381000 h 1386840"/>
              <a:gd name="connsiteX5" fmla="*/ 0 w 2019300"/>
              <a:gd name="connsiteY5" fmla="*/ 838200 h 1386840"/>
              <a:gd name="connsiteX6" fmla="*/ 304800 w 2019300"/>
              <a:gd name="connsiteY6" fmla="*/ 1173480 h 1386840"/>
              <a:gd name="connsiteX7" fmla="*/ 777240 w 2019300"/>
              <a:gd name="connsiteY7" fmla="*/ 1386840 h 1386840"/>
              <a:gd name="connsiteX8" fmla="*/ 1066800 w 2019300"/>
              <a:gd name="connsiteY8" fmla="*/ 1371600 h 1386840"/>
              <a:gd name="connsiteX9" fmla="*/ 1905000 w 2019300"/>
              <a:gd name="connsiteY9" fmla="*/ 896112 h 1386840"/>
              <a:gd name="connsiteX0" fmla="*/ 2002536 w 2116836"/>
              <a:gd name="connsiteY0" fmla="*/ 896112 h 1386840"/>
              <a:gd name="connsiteX1" fmla="*/ 1850136 w 2116836"/>
              <a:gd name="connsiteY1" fmla="*/ 286512 h 1386840"/>
              <a:gd name="connsiteX2" fmla="*/ 1316736 w 2116836"/>
              <a:gd name="connsiteY2" fmla="*/ 0 h 1386840"/>
              <a:gd name="connsiteX3" fmla="*/ 890016 w 2116836"/>
              <a:gd name="connsiteY3" fmla="*/ 15240 h 1386840"/>
              <a:gd name="connsiteX4" fmla="*/ 97536 w 2116836"/>
              <a:gd name="connsiteY4" fmla="*/ 381000 h 1386840"/>
              <a:gd name="connsiteX5" fmla="*/ 97536 w 2116836"/>
              <a:gd name="connsiteY5" fmla="*/ 838200 h 1386840"/>
              <a:gd name="connsiteX6" fmla="*/ 402336 w 2116836"/>
              <a:gd name="connsiteY6" fmla="*/ 1173480 h 1386840"/>
              <a:gd name="connsiteX7" fmla="*/ 874776 w 2116836"/>
              <a:gd name="connsiteY7" fmla="*/ 1386840 h 1386840"/>
              <a:gd name="connsiteX8" fmla="*/ 1164336 w 2116836"/>
              <a:gd name="connsiteY8" fmla="*/ 1371600 h 1386840"/>
              <a:gd name="connsiteX9" fmla="*/ 2002536 w 2116836"/>
              <a:gd name="connsiteY9" fmla="*/ 896112 h 1386840"/>
              <a:gd name="connsiteX0" fmla="*/ 2002536 w 2116836"/>
              <a:gd name="connsiteY0" fmla="*/ 896112 h 1386840"/>
              <a:gd name="connsiteX1" fmla="*/ 1850136 w 2116836"/>
              <a:gd name="connsiteY1" fmla="*/ 286512 h 1386840"/>
              <a:gd name="connsiteX2" fmla="*/ 1316736 w 2116836"/>
              <a:gd name="connsiteY2" fmla="*/ 0 h 1386840"/>
              <a:gd name="connsiteX3" fmla="*/ 890016 w 2116836"/>
              <a:gd name="connsiteY3" fmla="*/ 15240 h 1386840"/>
              <a:gd name="connsiteX4" fmla="*/ 97536 w 2116836"/>
              <a:gd name="connsiteY4" fmla="*/ 381000 h 1386840"/>
              <a:gd name="connsiteX5" fmla="*/ 97536 w 2116836"/>
              <a:gd name="connsiteY5" fmla="*/ 838200 h 1386840"/>
              <a:gd name="connsiteX6" fmla="*/ 105156 w 2116836"/>
              <a:gd name="connsiteY6" fmla="*/ 844296 h 1386840"/>
              <a:gd name="connsiteX7" fmla="*/ 402336 w 2116836"/>
              <a:gd name="connsiteY7" fmla="*/ 1173480 h 1386840"/>
              <a:gd name="connsiteX8" fmla="*/ 874776 w 2116836"/>
              <a:gd name="connsiteY8" fmla="*/ 1386840 h 1386840"/>
              <a:gd name="connsiteX9" fmla="*/ 1164336 w 2116836"/>
              <a:gd name="connsiteY9" fmla="*/ 1371600 h 1386840"/>
              <a:gd name="connsiteX10" fmla="*/ 2002536 w 2116836"/>
              <a:gd name="connsiteY10" fmla="*/ 896112 h 1386840"/>
              <a:gd name="connsiteX0" fmla="*/ 2002536 w 2116836"/>
              <a:gd name="connsiteY0" fmla="*/ 896112 h 1386840"/>
              <a:gd name="connsiteX1" fmla="*/ 1850136 w 2116836"/>
              <a:gd name="connsiteY1" fmla="*/ 286512 h 1386840"/>
              <a:gd name="connsiteX2" fmla="*/ 1316736 w 2116836"/>
              <a:gd name="connsiteY2" fmla="*/ 0 h 1386840"/>
              <a:gd name="connsiteX3" fmla="*/ 890016 w 2116836"/>
              <a:gd name="connsiteY3" fmla="*/ 15240 h 1386840"/>
              <a:gd name="connsiteX4" fmla="*/ 97536 w 2116836"/>
              <a:gd name="connsiteY4" fmla="*/ 381000 h 1386840"/>
              <a:gd name="connsiteX5" fmla="*/ 97536 w 2116836"/>
              <a:gd name="connsiteY5" fmla="*/ 838200 h 1386840"/>
              <a:gd name="connsiteX6" fmla="*/ 105156 w 2116836"/>
              <a:gd name="connsiteY6" fmla="*/ 844296 h 1386840"/>
              <a:gd name="connsiteX7" fmla="*/ 402336 w 2116836"/>
              <a:gd name="connsiteY7" fmla="*/ 1173480 h 1386840"/>
              <a:gd name="connsiteX8" fmla="*/ 874776 w 2116836"/>
              <a:gd name="connsiteY8" fmla="*/ 1386840 h 1386840"/>
              <a:gd name="connsiteX9" fmla="*/ 1164336 w 2116836"/>
              <a:gd name="connsiteY9" fmla="*/ 1371600 h 1386840"/>
              <a:gd name="connsiteX10" fmla="*/ 2002536 w 2116836"/>
              <a:gd name="connsiteY10" fmla="*/ 896112 h 1386840"/>
              <a:gd name="connsiteX0" fmla="*/ 2002536 w 2116836"/>
              <a:gd name="connsiteY0" fmla="*/ 896112 h 1386840"/>
              <a:gd name="connsiteX1" fmla="*/ 1850136 w 2116836"/>
              <a:gd name="connsiteY1" fmla="*/ 286512 h 1386840"/>
              <a:gd name="connsiteX2" fmla="*/ 1316736 w 2116836"/>
              <a:gd name="connsiteY2" fmla="*/ 0 h 1386840"/>
              <a:gd name="connsiteX3" fmla="*/ 890016 w 2116836"/>
              <a:gd name="connsiteY3" fmla="*/ 15240 h 1386840"/>
              <a:gd name="connsiteX4" fmla="*/ 97536 w 2116836"/>
              <a:gd name="connsiteY4" fmla="*/ 381000 h 1386840"/>
              <a:gd name="connsiteX5" fmla="*/ 97536 w 2116836"/>
              <a:gd name="connsiteY5" fmla="*/ 838200 h 1386840"/>
              <a:gd name="connsiteX6" fmla="*/ 105156 w 2116836"/>
              <a:gd name="connsiteY6" fmla="*/ 844296 h 1386840"/>
              <a:gd name="connsiteX7" fmla="*/ 402336 w 2116836"/>
              <a:gd name="connsiteY7" fmla="*/ 1173480 h 1386840"/>
              <a:gd name="connsiteX8" fmla="*/ 874776 w 2116836"/>
              <a:gd name="connsiteY8" fmla="*/ 1386840 h 1386840"/>
              <a:gd name="connsiteX9" fmla="*/ 1164336 w 2116836"/>
              <a:gd name="connsiteY9" fmla="*/ 1371600 h 1386840"/>
              <a:gd name="connsiteX10" fmla="*/ 2002536 w 2116836"/>
              <a:gd name="connsiteY10" fmla="*/ 896112 h 1386840"/>
              <a:gd name="connsiteX0" fmla="*/ 2002536 w 2116836"/>
              <a:gd name="connsiteY0" fmla="*/ 896112 h 1386840"/>
              <a:gd name="connsiteX1" fmla="*/ 1850136 w 2116836"/>
              <a:gd name="connsiteY1" fmla="*/ 286512 h 1386840"/>
              <a:gd name="connsiteX2" fmla="*/ 1316736 w 2116836"/>
              <a:gd name="connsiteY2" fmla="*/ 0 h 1386840"/>
              <a:gd name="connsiteX3" fmla="*/ 890016 w 2116836"/>
              <a:gd name="connsiteY3" fmla="*/ 15240 h 1386840"/>
              <a:gd name="connsiteX4" fmla="*/ 97536 w 2116836"/>
              <a:gd name="connsiteY4" fmla="*/ 381000 h 1386840"/>
              <a:gd name="connsiteX5" fmla="*/ 97536 w 2116836"/>
              <a:gd name="connsiteY5" fmla="*/ 838200 h 1386840"/>
              <a:gd name="connsiteX6" fmla="*/ 105156 w 2116836"/>
              <a:gd name="connsiteY6" fmla="*/ 844296 h 1386840"/>
              <a:gd name="connsiteX7" fmla="*/ 402336 w 2116836"/>
              <a:gd name="connsiteY7" fmla="*/ 1173480 h 1386840"/>
              <a:gd name="connsiteX8" fmla="*/ 874776 w 2116836"/>
              <a:gd name="connsiteY8" fmla="*/ 1386840 h 1386840"/>
              <a:gd name="connsiteX9" fmla="*/ 1164336 w 2116836"/>
              <a:gd name="connsiteY9" fmla="*/ 1371600 h 1386840"/>
              <a:gd name="connsiteX10" fmla="*/ 2002536 w 2116836"/>
              <a:gd name="connsiteY10" fmla="*/ 896112 h 1386840"/>
              <a:gd name="connsiteX0" fmla="*/ 2002536 w 2116836"/>
              <a:gd name="connsiteY0" fmla="*/ 896112 h 1386840"/>
              <a:gd name="connsiteX1" fmla="*/ 1850136 w 2116836"/>
              <a:gd name="connsiteY1" fmla="*/ 286512 h 1386840"/>
              <a:gd name="connsiteX2" fmla="*/ 1316736 w 2116836"/>
              <a:gd name="connsiteY2" fmla="*/ 0 h 1386840"/>
              <a:gd name="connsiteX3" fmla="*/ 890016 w 2116836"/>
              <a:gd name="connsiteY3" fmla="*/ 15240 h 1386840"/>
              <a:gd name="connsiteX4" fmla="*/ 97536 w 2116836"/>
              <a:gd name="connsiteY4" fmla="*/ 381000 h 1386840"/>
              <a:gd name="connsiteX5" fmla="*/ 97536 w 2116836"/>
              <a:gd name="connsiteY5" fmla="*/ 838200 h 1386840"/>
              <a:gd name="connsiteX6" fmla="*/ 105156 w 2116836"/>
              <a:gd name="connsiteY6" fmla="*/ 844296 h 1386840"/>
              <a:gd name="connsiteX7" fmla="*/ 402336 w 2116836"/>
              <a:gd name="connsiteY7" fmla="*/ 1173480 h 1386840"/>
              <a:gd name="connsiteX8" fmla="*/ 874776 w 2116836"/>
              <a:gd name="connsiteY8" fmla="*/ 1386840 h 1386840"/>
              <a:gd name="connsiteX9" fmla="*/ 1164336 w 2116836"/>
              <a:gd name="connsiteY9" fmla="*/ 1371600 h 1386840"/>
              <a:gd name="connsiteX10" fmla="*/ 2002536 w 2116836"/>
              <a:gd name="connsiteY10" fmla="*/ 896112 h 1386840"/>
              <a:gd name="connsiteX0" fmla="*/ 2002536 w 2171700"/>
              <a:gd name="connsiteY0" fmla="*/ 896112 h 1386840"/>
              <a:gd name="connsiteX1" fmla="*/ 2057400 w 2171700"/>
              <a:gd name="connsiteY1" fmla="*/ 228600 h 1386840"/>
              <a:gd name="connsiteX2" fmla="*/ 1316736 w 2171700"/>
              <a:gd name="connsiteY2" fmla="*/ 0 h 1386840"/>
              <a:gd name="connsiteX3" fmla="*/ 890016 w 2171700"/>
              <a:gd name="connsiteY3" fmla="*/ 15240 h 1386840"/>
              <a:gd name="connsiteX4" fmla="*/ 97536 w 2171700"/>
              <a:gd name="connsiteY4" fmla="*/ 381000 h 1386840"/>
              <a:gd name="connsiteX5" fmla="*/ 97536 w 2171700"/>
              <a:gd name="connsiteY5" fmla="*/ 838200 h 1386840"/>
              <a:gd name="connsiteX6" fmla="*/ 105156 w 2171700"/>
              <a:gd name="connsiteY6" fmla="*/ 844296 h 1386840"/>
              <a:gd name="connsiteX7" fmla="*/ 402336 w 2171700"/>
              <a:gd name="connsiteY7" fmla="*/ 1173480 h 1386840"/>
              <a:gd name="connsiteX8" fmla="*/ 874776 w 2171700"/>
              <a:gd name="connsiteY8" fmla="*/ 1386840 h 1386840"/>
              <a:gd name="connsiteX9" fmla="*/ 1164336 w 2171700"/>
              <a:gd name="connsiteY9" fmla="*/ 1371600 h 1386840"/>
              <a:gd name="connsiteX10" fmla="*/ 2002536 w 2171700"/>
              <a:gd name="connsiteY10" fmla="*/ 896112 h 1386840"/>
              <a:gd name="connsiteX0" fmla="*/ 1981200 w 2168144"/>
              <a:gd name="connsiteY0" fmla="*/ 1549400 h 1739900"/>
              <a:gd name="connsiteX1" fmla="*/ 2057400 w 2168144"/>
              <a:gd name="connsiteY1" fmla="*/ 254000 h 1739900"/>
              <a:gd name="connsiteX2" fmla="*/ 1316736 w 2168144"/>
              <a:gd name="connsiteY2" fmla="*/ 25400 h 1739900"/>
              <a:gd name="connsiteX3" fmla="*/ 890016 w 2168144"/>
              <a:gd name="connsiteY3" fmla="*/ 40640 h 1739900"/>
              <a:gd name="connsiteX4" fmla="*/ 97536 w 2168144"/>
              <a:gd name="connsiteY4" fmla="*/ 406400 h 1739900"/>
              <a:gd name="connsiteX5" fmla="*/ 97536 w 2168144"/>
              <a:gd name="connsiteY5" fmla="*/ 863600 h 1739900"/>
              <a:gd name="connsiteX6" fmla="*/ 105156 w 2168144"/>
              <a:gd name="connsiteY6" fmla="*/ 869696 h 1739900"/>
              <a:gd name="connsiteX7" fmla="*/ 402336 w 2168144"/>
              <a:gd name="connsiteY7" fmla="*/ 1198880 h 1739900"/>
              <a:gd name="connsiteX8" fmla="*/ 874776 w 2168144"/>
              <a:gd name="connsiteY8" fmla="*/ 1412240 h 1739900"/>
              <a:gd name="connsiteX9" fmla="*/ 1164336 w 2168144"/>
              <a:gd name="connsiteY9" fmla="*/ 1397000 h 1739900"/>
              <a:gd name="connsiteX10" fmla="*/ 1981200 w 2168144"/>
              <a:gd name="connsiteY10" fmla="*/ 1549400 h 1739900"/>
              <a:gd name="connsiteX0" fmla="*/ 1981200 w 2168144"/>
              <a:gd name="connsiteY0" fmla="*/ 1549400 h 1778000"/>
              <a:gd name="connsiteX1" fmla="*/ 2057400 w 2168144"/>
              <a:gd name="connsiteY1" fmla="*/ 254000 h 1778000"/>
              <a:gd name="connsiteX2" fmla="*/ 1316736 w 2168144"/>
              <a:gd name="connsiteY2" fmla="*/ 25400 h 1778000"/>
              <a:gd name="connsiteX3" fmla="*/ 890016 w 2168144"/>
              <a:gd name="connsiteY3" fmla="*/ 40640 h 1778000"/>
              <a:gd name="connsiteX4" fmla="*/ 97536 w 2168144"/>
              <a:gd name="connsiteY4" fmla="*/ 406400 h 1778000"/>
              <a:gd name="connsiteX5" fmla="*/ 97536 w 2168144"/>
              <a:gd name="connsiteY5" fmla="*/ 863600 h 1778000"/>
              <a:gd name="connsiteX6" fmla="*/ 105156 w 2168144"/>
              <a:gd name="connsiteY6" fmla="*/ 869696 h 1778000"/>
              <a:gd name="connsiteX7" fmla="*/ 402336 w 2168144"/>
              <a:gd name="connsiteY7" fmla="*/ 1198880 h 1778000"/>
              <a:gd name="connsiteX8" fmla="*/ 874776 w 2168144"/>
              <a:gd name="connsiteY8" fmla="*/ 1412240 h 1778000"/>
              <a:gd name="connsiteX9" fmla="*/ 1219200 w 2168144"/>
              <a:gd name="connsiteY9" fmla="*/ 1625600 h 1778000"/>
              <a:gd name="connsiteX10" fmla="*/ 1981200 w 2168144"/>
              <a:gd name="connsiteY10" fmla="*/ 1549400 h 1778000"/>
              <a:gd name="connsiteX0" fmla="*/ 1981200 w 2168144"/>
              <a:gd name="connsiteY0" fmla="*/ 1549400 h 1778000"/>
              <a:gd name="connsiteX1" fmla="*/ 2057400 w 2168144"/>
              <a:gd name="connsiteY1" fmla="*/ 254000 h 1778000"/>
              <a:gd name="connsiteX2" fmla="*/ 1316736 w 2168144"/>
              <a:gd name="connsiteY2" fmla="*/ 25400 h 1778000"/>
              <a:gd name="connsiteX3" fmla="*/ 890016 w 2168144"/>
              <a:gd name="connsiteY3" fmla="*/ 40640 h 1778000"/>
              <a:gd name="connsiteX4" fmla="*/ 97536 w 2168144"/>
              <a:gd name="connsiteY4" fmla="*/ 406400 h 1778000"/>
              <a:gd name="connsiteX5" fmla="*/ 97536 w 2168144"/>
              <a:gd name="connsiteY5" fmla="*/ 863600 h 1778000"/>
              <a:gd name="connsiteX6" fmla="*/ 105156 w 2168144"/>
              <a:gd name="connsiteY6" fmla="*/ 869696 h 1778000"/>
              <a:gd name="connsiteX7" fmla="*/ 402336 w 2168144"/>
              <a:gd name="connsiteY7" fmla="*/ 1198880 h 1778000"/>
              <a:gd name="connsiteX8" fmla="*/ 1219200 w 2168144"/>
              <a:gd name="connsiteY8" fmla="*/ 1625600 h 1778000"/>
              <a:gd name="connsiteX9" fmla="*/ 1981200 w 2168144"/>
              <a:gd name="connsiteY9" fmla="*/ 1549400 h 1778000"/>
              <a:gd name="connsiteX0" fmla="*/ 1981200 w 2168144"/>
              <a:gd name="connsiteY0" fmla="*/ 1549400 h 1778000"/>
              <a:gd name="connsiteX1" fmla="*/ 2057400 w 2168144"/>
              <a:gd name="connsiteY1" fmla="*/ 254000 h 1778000"/>
              <a:gd name="connsiteX2" fmla="*/ 1316736 w 2168144"/>
              <a:gd name="connsiteY2" fmla="*/ 25400 h 1778000"/>
              <a:gd name="connsiteX3" fmla="*/ 890016 w 2168144"/>
              <a:gd name="connsiteY3" fmla="*/ 40640 h 1778000"/>
              <a:gd name="connsiteX4" fmla="*/ 97536 w 2168144"/>
              <a:gd name="connsiteY4" fmla="*/ 406400 h 1778000"/>
              <a:gd name="connsiteX5" fmla="*/ 97536 w 2168144"/>
              <a:gd name="connsiteY5" fmla="*/ 863600 h 1778000"/>
              <a:gd name="connsiteX6" fmla="*/ 105156 w 2168144"/>
              <a:gd name="connsiteY6" fmla="*/ 869696 h 1778000"/>
              <a:gd name="connsiteX7" fmla="*/ 381000 w 2168144"/>
              <a:gd name="connsiteY7" fmla="*/ 1473200 h 1778000"/>
              <a:gd name="connsiteX8" fmla="*/ 1219200 w 2168144"/>
              <a:gd name="connsiteY8" fmla="*/ 1625600 h 1778000"/>
              <a:gd name="connsiteX9" fmla="*/ 1981200 w 2168144"/>
              <a:gd name="connsiteY9" fmla="*/ 1549400 h 1778000"/>
              <a:gd name="connsiteX0" fmla="*/ 1883664 w 2070608"/>
              <a:gd name="connsiteY0" fmla="*/ 1549400 h 1778000"/>
              <a:gd name="connsiteX1" fmla="*/ 1959864 w 2070608"/>
              <a:gd name="connsiteY1" fmla="*/ 254000 h 1778000"/>
              <a:gd name="connsiteX2" fmla="*/ 1219200 w 2070608"/>
              <a:gd name="connsiteY2" fmla="*/ 25400 h 1778000"/>
              <a:gd name="connsiteX3" fmla="*/ 792480 w 2070608"/>
              <a:gd name="connsiteY3" fmla="*/ 40640 h 1778000"/>
              <a:gd name="connsiteX4" fmla="*/ 131064 w 2070608"/>
              <a:gd name="connsiteY4" fmla="*/ 330200 h 1778000"/>
              <a:gd name="connsiteX5" fmla="*/ 0 w 2070608"/>
              <a:gd name="connsiteY5" fmla="*/ 863600 h 1778000"/>
              <a:gd name="connsiteX6" fmla="*/ 7620 w 2070608"/>
              <a:gd name="connsiteY6" fmla="*/ 869696 h 1778000"/>
              <a:gd name="connsiteX7" fmla="*/ 283464 w 2070608"/>
              <a:gd name="connsiteY7" fmla="*/ 1473200 h 1778000"/>
              <a:gd name="connsiteX8" fmla="*/ 1121664 w 2070608"/>
              <a:gd name="connsiteY8" fmla="*/ 1625600 h 1778000"/>
              <a:gd name="connsiteX9" fmla="*/ 1883664 w 2070608"/>
              <a:gd name="connsiteY9" fmla="*/ 15494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0608" h="1778000">
                <a:moveTo>
                  <a:pt x="1883664" y="1549400"/>
                </a:moveTo>
                <a:cubicBezTo>
                  <a:pt x="2023364" y="1320800"/>
                  <a:pt x="2070608" y="508000"/>
                  <a:pt x="1959864" y="254000"/>
                </a:cubicBezTo>
                <a:cubicBezTo>
                  <a:pt x="1849120" y="0"/>
                  <a:pt x="1300988" y="91948"/>
                  <a:pt x="1219200" y="25400"/>
                </a:cubicBezTo>
                <a:lnTo>
                  <a:pt x="792480" y="40640"/>
                </a:lnTo>
                <a:cubicBezTo>
                  <a:pt x="528320" y="162560"/>
                  <a:pt x="274828" y="89408"/>
                  <a:pt x="131064" y="330200"/>
                </a:cubicBezTo>
                <a:cubicBezTo>
                  <a:pt x="33528" y="555752"/>
                  <a:pt x="0" y="711200"/>
                  <a:pt x="0" y="863600"/>
                </a:cubicBezTo>
                <a:lnTo>
                  <a:pt x="7620" y="869696"/>
                </a:lnTo>
                <a:cubicBezTo>
                  <a:pt x="86868" y="1051052"/>
                  <a:pt x="132588" y="1433576"/>
                  <a:pt x="283464" y="1473200"/>
                </a:cubicBezTo>
                <a:cubicBezTo>
                  <a:pt x="469138" y="1599184"/>
                  <a:pt x="854964" y="1612900"/>
                  <a:pt x="1121664" y="1625600"/>
                </a:cubicBezTo>
                <a:cubicBezTo>
                  <a:pt x="1388364" y="1638300"/>
                  <a:pt x="1743964" y="1778000"/>
                  <a:pt x="1883664" y="1549400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3" name="手繪多邊形 82"/>
          <p:cNvSpPr/>
          <p:nvPr/>
        </p:nvSpPr>
        <p:spPr>
          <a:xfrm>
            <a:off x="7158568" y="5054600"/>
            <a:ext cx="1490132" cy="1529362"/>
          </a:xfrm>
          <a:custGeom>
            <a:avLst/>
            <a:gdLst>
              <a:gd name="connsiteX0" fmla="*/ 472440 w 1798320"/>
              <a:gd name="connsiteY0" fmla="*/ 106680 h 1310640"/>
              <a:gd name="connsiteX1" fmla="*/ 91440 w 1798320"/>
              <a:gd name="connsiteY1" fmla="*/ 304800 h 1310640"/>
              <a:gd name="connsiteX2" fmla="*/ 0 w 1798320"/>
              <a:gd name="connsiteY2" fmla="*/ 609600 h 1310640"/>
              <a:gd name="connsiteX3" fmla="*/ 137160 w 1798320"/>
              <a:gd name="connsiteY3" fmla="*/ 914400 h 1310640"/>
              <a:gd name="connsiteX4" fmla="*/ 853440 w 1798320"/>
              <a:gd name="connsiteY4" fmla="*/ 1310640 h 1310640"/>
              <a:gd name="connsiteX5" fmla="*/ 1386840 w 1798320"/>
              <a:gd name="connsiteY5" fmla="*/ 1310640 h 1310640"/>
              <a:gd name="connsiteX6" fmla="*/ 1798320 w 1798320"/>
              <a:gd name="connsiteY6" fmla="*/ 0 h 1310640"/>
              <a:gd name="connsiteX7" fmla="*/ 563880 w 1798320"/>
              <a:gd name="connsiteY7" fmla="*/ 15240 h 1310640"/>
              <a:gd name="connsiteX8" fmla="*/ 472440 w 1798320"/>
              <a:gd name="connsiteY8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0 h 1310640"/>
              <a:gd name="connsiteX7" fmla="*/ 563880 w 1661160"/>
              <a:gd name="connsiteY7" fmla="*/ 15240 h 1310640"/>
              <a:gd name="connsiteX8" fmla="*/ 472440 w 1661160"/>
              <a:gd name="connsiteY8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20012 w 1661160"/>
              <a:gd name="connsiteY6" fmla="*/ 201168 h 1310640"/>
              <a:gd name="connsiteX7" fmla="*/ 1661160 w 1661160"/>
              <a:gd name="connsiteY7" fmla="*/ 0 h 1310640"/>
              <a:gd name="connsiteX8" fmla="*/ 563880 w 1661160"/>
              <a:gd name="connsiteY8" fmla="*/ 15240 h 1310640"/>
              <a:gd name="connsiteX9" fmla="*/ 472440 w 1661160"/>
              <a:gd name="connsiteY9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609600 h 1310640"/>
              <a:gd name="connsiteX7" fmla="*/ 1661160 w 1661160"/>
              <a:gd name="connsiteY7" fmla="*/ 0 h 1310640"/>
              <a:gd name="connsiteX8" fmla="*/ 563880 w 1661160"/>
              <a:gd name="connsiteY8" fmla="*/ 15240 h 1310640"/>
              <a:gd name="connsiteX9" fmla="*/ 472440 w 1661160"/>
              <a:gd name="connsiteY9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609600 h 1310640"/>
              <a:gd name="connsiteX7" fmla="*/ 1584960 w 1661160"/>
              <a:gd name="connsiteY7" fmla="*/ 0 h 1310640"/>
              <a:gd name="connsiteX8" fmla="*/ 563880 w 1661160"/>
              <a:gd name="connsiteY8" fmla="*/ 15240 h 1310640"/>
              <a:gd name="connsiteX9" fmla="*/ 472440 w 1661160"/>
              <a:gd name="connsiteY9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609600 h 1310640"/>
              <a:gd name="connsiteX7" fmla="*/ 1584960 w 1661160"/>
              <a:gd name="connsiteY7" fmla="*/ 0 h 1310640"/>
              <a:gd name="connsiteX8" fmla="*/ 563880 w 1661160"/>
              <a:gd name="connsiteY8" fmla="*/ 15240 h 1310640"/>
              <a:gd name="connsiteX9" fmla="*/ 472440 w 1661160"/>
              <a:gd name="connsiteY9" fmla="*/ 106680 h 1310640"/>
              <a:gd name="connsiteX0" fmla="*/ 472440 w 1661160"/>
              <a:gd name="connsiteY0" fmla="*/ 10668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228600 h 1310640"/>
              <a:gd name="connsiteX7" fmla="*/ 1584960 w 1661160"/>
              <a:gd name="connsiteY7" fmla="*/ 0 h 1310640"/>
              <a:gd name="connsiteX8" fmla="*/ 563880 w 1661160"/>
              <a:gd name="connsiteY8" fmla="*/ 15240 h 1310640"/>
              <a:gd name="connsiteX9" fmla="*/ 472440 w 1661160"/>
              <a:gd name="connsiteY9" fmla="*/ 106680 h 1310640"/>
              <a:gd name="connsiteX0" fmla="*/ 563880 w 1661160"/>
              <a:gd name="connsiteY0" fmla="*/ 15240 h 1310640"/>
              <a:gd name="connsiteX1" fmla="*/ 91440 w 1661160"/>
              <a:gd name="connsiteY1" fmla="*/ 304800 h 1310640"/>
              <a:gd name="connsiteX2" fmla="*/ 0 w 1661160"/>
              <a:gd name="connsiteY2" fmla="*/ 609600 h 1310640"/>
              <a:gd name="connsiteX3" fmla="*/ 137160 w 1661160"/>
              <a:gd name="connsiteY3" fmla="*/ 914400 h 1310640"/>
              <a:gd name="connsiteX4" fmla="*/ 853440 w 1661160"/>
              <a:gd name="connsiteY4" fmla="*/ 1310640 h 1310640"/>
              <a:gd name="connsiteX5" fmla="*/ 1386840 w 1661160"/>
              <a:gd name="connsiteY5" fmla="*/ 1310640 h 1310640"/>
              <a:gd name="connsiteX6" fmla="*/ 1661160 w 1661160"/>
              <a:gd name="connsiteY6" fmla="*/ 228600 h 1310640"/>
              <a:gd name="connsiteX7" fmla="*/ 1584960 w 1661160"/>
              <a:gd name="connsiteY7" fmla="*/ 0 h 1310640"/>
              <a:gd name="connsiteX8" fmla="*/ 563880 w 1661160"/>
              <a:gd name="connsiteY8" fmla="*/ 15240 h 1310640"/>
              <a:gd name="connsiteX0" fmla="*/ 563880 w 1661160"/>
              <a:gd name="connsiteY0" fmla="*/ 64516 h 1359916"/>
              <a:gd name="connsiteX1" fmla="*/ 91440 w 1661160"/>
              <a:gd name="connsiteY1" fmla="*/ 354076 h 1359916"/>
              <a:gd name="connsiteX2" fmla="*/ 0 w 1661160"/>
              <a:gd name="connsiteY2" fmla="*/ 658876 h 1359916"/>
              <a:gd name="connsiteX3" fmla="*/ 137160 w 1661160"/>
              <a:gd name="connsiteY3" fmla="*/ 963676 h 1359916"/>
              <a:gd name="connsiteX4" fmla="*/ 853440 w 1661160"/>
              <a:gd name="connsiteY4" fmla="*/ 1359916 h 1359916"/>
              <a:gd name="connsiteX5" fmla="*/ 1386840 w 1661160"/>
              <a:gd name="connsiteY5" fmla="*/ 1359916 h 1359916"/>
              <a:gd name="connsiteX6" fmla="*/ 1661160 w 1661160"/>
              <a:gd name="connsiteY6" fmla="*/ 277876 h 1359916"/>
              <a:gd name="connsiteX7" fmla="*/ 1584960 w 1661160"/>
              <a:gd name="connsiteY7" fmla="*/ 49276 h 1359916"/>
              <a:gd name="connsiteX8" fmla="*/ 563880 w 1661160"/>
              <a:gd name="connsiteY8" fmla="*/ 64516 h 1359916"/>
              <a:gd name="connsiteX0" fmla="*/ 563880 w 1661160"/>
              <a:gd name="connsiteY0" fmla="*/ 83312 h 1378712"/>
              <a:gd name="connsiteX1" fmla="*/ 91440 w 1661160"/>
              <a:gd name="connsiteY1" fmla="*/ 372872 h 1378712"/>
              <a:gd name="connsiteX2" fmla="*/ 0 w 1661160"/>
              <a:gd name="connsiteY2" fmla="*/ 677672 h 1378712"/>
              <a:gd name="connsiteX3" fmla="*/ 137160 w 1661160"/>
              <a:gd name="connsiteY3" fmla="*/ 982472 h 1378712"/>
              <a:gd name="connsiteX4" fmla="*/ 853440 w 1661160"/>
              <a:gd name="connsiteY4" fmla="*/ 1378712 h 1378712"/>
              <a:gd name="connsiteX5" fmla="*/ 1386840 w 1661160"/>
              <a:gd name="connsiteY5" fmla="*/ 1378712 h 1378712"/>
              <a:gd name="connsiteX6" fmla="*/ 1661160 w 1661160"/>
              <a:gd name="connsiteY6" fmla="*/ 296672 h 1378712"/>
              <a:gd name="connsiteX7" fmla="*/ 1584960 w 1661160"/>
              <a:gd name="connsiteY7" fmla="*/ 68072 h 1378712"/>
              <a:gd name="connsiteX8" fmla="*/ 563880 w 1661160"/>
              <a:gd name="connsiteY8" fmla="*/ 83312 h 1378712"/>
              <a:gd name="connsiteX0" fmla="*/ 563880 w 1727708"/>
              <a:gd name="connsiteY0" fmla="*/ 83312 h 1378712"/>
              <a:gd name="connsiteX1" fmla="*/ 91440 w 1727708"/>
              <a:gd name="connsiteY1" fmla="*/ 372872 h 1378712"/>
              <a:gd name="connsiteX2" fmla="*/ 0 w 1727708"/>
              <a:gd name="connsiteY2" fmla="*/ 677672 h 1378712"/>
              <a:gd name="connsiteX3" fmla="*/ 137160 w 1727708"/>
              <a:gd name="connsiteY3" fmla="*/ 982472 h 1378712"/>
              <a:gd name="connsiteX4" fmla="*/ 853440 w 1727708"/>
              <a:gd name="connsiteY4" fmla="*/ 1378712 h 1378712"/>
              <a:gd name="connsiteX5" fmla="*/ 1386840 w 1727708"/>
              <a:gd name="connsiteY5" fmla="*/ 1378712 h 1378712"/>
              <a:gd name="connsiteX6" fmla="*/ 1661160 w 1727708"/>
              <a:gd name="connsiteY6" fmla="*/ 296672 h 1378712"/>
              <a:gd name="connsiteX7" fmla="*/ 1584960 w 1727708"/>
              <a:gd name="connsiteY7" fmla="*/ 68072 h 1378712"/>
              <a:gd name="connsiteX8" fmla="*/ 563880 w 1727708"/>
              <a:gd name="connsiteY8" fmla="*/ 83312 h 1378712"/>
              <a:gd name="connsiteX0" fmla="*/ 563880 w 1584960"/>
              <a:gd name="connsiteY0" fmla="*/ 83312 h 1378712"/>
              <a:gd name="connsiteX1" fmla="*/ 91440 w 1584960"/>
              <a:gd name="connsiteY1" fmla="*/ 372872 h 1378712"/>
              <a:gd name="connsiteX2" fmla="*/ 0 w 1584960"/>
              <a:gd name="connsiteY2" fmla="*/ 677672 h 1378712"/>
              <a:gd name="connsiteX3" fmla="*/ 137160 w 1584960"/>
              <a:gd name="connsiteY3" fmla="*/ 982472 h 1378712"/>
              <a:gd name="connsiteX4" fmla="*/ 853440 w 1584960"/>
              <a:gd name="connsiteY4" fmla="*/ 1378712 h 1378712"/>
              <a:gd name="connsiteX5" fmla="*/ 1386840 w 1584960"/>
              <a:gd name="connsiteY5" fmla="*/ 1378712 h 1378712"/>
              <a:gd name="connsiteX6" fmla="*/ 1584960 w 1584960"/>
              <a:gd name="connsiteY6" fmla="*/ 68072 h 1378712"/>
              <a:gd name="connsiteX7" fmla="*/ 563880 w 1584960"/>
              <a:gd name="connsiteY7" fmla="*/ 83312 h 1378712"/>
              <a:gd name="connsiteX0" fmla="*/ 563880 w 1781048"/>
              <a:gd name="connsiteY0" fmla="*/ 83312 h 1378712"/>
              <a:gd name="connsiteX1" fmla="*/ 91440 w 1781048"/>
              <a:gd name="connsiteY1" fmla="*/ 372872 h 1378712"/>
              <a:gd name="connsiteX2" fmla="*/ 0 w 1781048"/>
              <a:gd name="connsiteY2" fmla="*/ 677672 h 1378712"/>
              <a:gd name="connsiteX3" fmla="*/ 137160 w 1781048"/>
              <a:gd name="connsiteY3" fmla="*/ 982472 h 1378712"/>
              <a:gd name="connsiteX4" fmla="*/ 853440 w 1781048"/>
              <a:gd name="connsiteY4" fmla="*/ 1378712 h 1378712"/>
              <a:gd name="connsiteX5" fmla="*/ 1386840 w 1781048"/>
              <a:gd name="connsiteY5" fmla="*/ 1378712 h 1378712"/>
              <a:gd name="connsiteX6" fmla="*/ 1584960 w 1781048"/>
              <a:gd name="connsiteY6" fmla="*/ 68072 h 1378712"/>
              <a:gd name="connsiteX7" fmla="*/ 563880 w 1781048"/>
              <a:gd name="connsiteY7" fmla="*/ 83312 h 1378712"/>
              <a:gd name="connsiteX0" fmla="*/ 563880 w 1781048"/>
              <a:gd name="connsiteY0" fmla="*/ 130556 h 1425956"/>
              <a:gd name="connsiteX1" fmla="*/ 91440 w 1781048"/>
              <a:gd name="connsiteY1" fmla="*/ 420116 h 1425956"/>
              <a:gd name="connsiteX2" fmla="*/ 0 w 1781048"/>
              <a:gd name="connsiteY2" fmla="*/ 724916 h 1425956"/>
              <a:gd name="connsiteX3" fmla="*/ 137160 w 1781048"/>
              <a:gd name="connsiteY3" fmla="*/ 1029716 h 1425956"/>
              <a:gd name="connsiteX4" fmla="*/ 853440 w 1781048"/>
              <a:gd name="connsiteY4" fmla="*/ 1425956 h 1425956"/>
              <a:gd name="connsiteX5" fmla="*/ 1386840 w 1781048"/>
              <a:gd name="connsiteY5" fmla="*/ 1425956 h 1425956"/>
              <a:gd name="connsiteX6" fmla="*/ 1584960 w 1781048"/>
              <a:gd name="connsiteY6" fmla="*/ 115316 h 1425956"/>
              <a:gd name="connsiteX7" fmla="*/ 563880 w 1781048"/>
              <a:gd name="connsiteY7" fmla="*/ 130556 h 1425956"/>
              <a:gd name="connsiteX0" fmla="*/ 563880 w 1781048"/>
              <a:gd name="connsiteY0" fmla="*/ 130556 h 1425956"/>
              <a:gd name="connsiteX1" fmla="*/ 91440 w 1781048"/>
              <a:gd name="connsiteY1" fmla="*/ 420116 h 1425956"/>
              <a:gd name="connsiteX2" fmla="*/ 0 w 1781048"/>
              <a:gd name="connsiteY2" fmla="*/ 724916 h 1425956"/>
              <a:gd name="connsiteX3" fmla="*/ 137160 w 1781048"/>
              <a:gd name="connsiteY3" fmla="*/ 1029716 h 1425956"/>
              <a:gd name="connsiteX4" fmla="*/ 853440 w 1781048"/>
              <a:gd name="connsiteY4" fmla="*/ 1425956 h 1425956"/>
              <a:gd name="connsiteX5" fmla="*/ 1386840 w 1781048"/>
              <a:gd name="connsiteY5" fmla="*/ 1425956 h 1425956"/>
              <a:gd name="connsiteX6" fmla="*/ 1584960 w 1781048"/>
              <a:gd name="connsiteY6" fmla="*/ 115316 h 1425956"/>
              <a:gd name="connsiteX7" fmla="*/ 563880 w 1781048"/>
              <a:gd name="connsiteY7" fmla="*/ 130556 h 1425956"/>
              <a:gd name="connsiteX0" fmla="*/ 563880 w 1781048"/>
              <a:gd name="connsiteY0" fmla="*/ 130556 h 1425956"/>
              <a:gd name="connsiteX1" fmla="*/ 91440 w 1781048"/>
              <a:gd name="connsiteY1" fmla="*/ 420116 h 1425956"/>
              <a:gd name="connsiteX2" fmla="*/ 0 w 1781048"/>
              <a:gd name="connsiteY2" fmla="*/ 724916 h 1425956"/>
              <a:gd name="connsiteX3" fmla="*/ 137160 w 1781048"/>
              <a:gd name="connsiteY3" fmla="*/ 1029716 h 1425956"/>
              <a:gd name="connsiteX4" fmla="*/ 853440 w 1781048"/>
              <a:gd name="connsiteY4" fmla="*/ 1425956 h 1425956"/>
              <a:gd name="connsiteX5" fmla="*/ 1356360 w 1781048"/>
              <a:gd name="connsiteY5" fmla="*/ 1334516 h 1425956"/>
              <a:gd name="connsiteX6" fmla="*/ 1584960 w 1781048"/>
              <a:gd name="connsiteY6" fmla="*/ 115316 h 1425956"/>
              <a:gd name="connsiteX7" fmla="*/ 563880 w 1781048"/>
              <a:gd name="connsiteY7" fmla="*/ 130556 h 1425956"/>
              <a:gd name="connsiteX0" fmla="*/ 563880 w 1781048"/>
              <a:gd name="connsiteY0" fmla="*/ 130556 h 1503680"/>
              <a:gd name="connsiteX1" fmla="*/ 91440 w 1781048"/>
              <a:gd name="connsiteY1" fmla="*/ 420116 h 1503680"/>
              <a:gd name="connsiteX2" fmla="*/ 0 w 1781048"/>
              <a:gd name="connsiteY2" fmla="*/ 724916 h 1503680"/>
              <a:gd name="connsiteX3" fmla="*/ 137160 w 1781048"/>
              <a:gd name="connsiteY3" fmla="*/ 1029716 h 1503680"/>
              <a:gd name="connsiteX4" fmla="*/ 853440 w 1781048"/>
              <a:gd name="connsiteY4" fmla="*/ 1425956 h 1503680"/>
              <a:gd name="connsiteX5" fmla="*/ 1356360 w 1781048"/>
              <a:gd name="connsiteY5" fmla="*/ 1334516 h 1503680"/>
              <a:gd name="connsiteX6" fmla="*/ 1584960 w 1781048"/>
              <a:gd name="connsiteY6" fmla="*/ 115316 h 1503680"/>
              <a:gd name="connsiteX7" fmla="*/ 563880 w 1781048"/>
              <a:gd name="connsiteY7" fmla="*/ 130556 h 1503680"/>
              <a:gd name="connsiteX0" fmla="*/ 563880 w 1781048"/>
              <a:gd name="connsiteY0" fmla="*/ 130556 h 1503680"/>
              <a:gd name="connsiteX1" fmla="*/ 91440 w 1781048"/>
              <a:gd name="connsiteY1" fmla="*/ 420116 h 1503680"/>
              <a:gd name="connsiteX2" fmla="*/ 0 w 1781048"/>
              <a:gd name="connsiteY2" fmla="*/ 724916 h 1503680"/>
              <a:gd name="connsiteX3" fmla="*/ 137160 w 1781048"/>
              <a:gd name="connsiteY3" fmla="*/ 1029716 h 1503680"/>
              <a:gd name="connsiteX4" fmla="*/ 853440 w 1781048"/>
              <a:gd name="connsiteY4" fmla="*/ 1425956 h 1503680"/>
              <a:gd name="connsiteX5" fmla="*/ 1356360 w 1781048"/>
              <a:gd name="connsiteY5" fmla="*/ 1334516 h 1503680"/>
              <a:gd name="connsiteX6" fmla="*/ 1584960 w 1781048"/>
              <a:gd name="connsiteY6" fmla="*/ 115316 h 1503680"/>
              <a:gd name="connsiteX7" fmla="*/ 563880 w 1781048"/>
              <a:gd name="connsiteY7" fmla="*/ 130556 h 1503680"/>
              <a:gd name="connsiteX0" fmla="*/ 563880 w 1781048"/>
              <a:gd name="connsiteY0" fmla="*/ 130556 h 1503680"/>
              <a:gd name="connsiteX1" fmla="*/ 91440 w 1781048"/>
              <a:gd name="connsiteY1" fmla="*/ 420116 h 1503680"/>
              <a:gd name="connsiteX2" fmla="*/ 0 w 1781048"/>
              <a:gd name="connsiteY2" fmla="*/ 724916 h 1503680"/>
              <a:gd name="connsiteX3" fmla="*/ 137160 w 1781048"/>
              <a:gd name="connsiteY3" fmla="*/ 1029716 h 1503680"/>
              <a:gd name="connsiteX4" fmla="*/ 853440 w 1781048"/>
              <a:gd name="connsiteY4" fmla="*/ 1425956 h 1503680"/>
              <a:gd name="connsiteX5" fmla="*/ 1356360 w 1781048"/>
              <a:gd name="connsiteY5" fmla="*/ 1334516 h 1503680"/>
              <a:gd name="connsiteX6" fmla="*/ 1584960 w 1781048"/>
              <a:gd name="connsiteY6" fmla="*/ 115316 h 1503680"/>
              <a:gd name="connsiteX7" fmla="*/ 563880 w 1781048"/>
              <a:gd name="connsiteY7" fmla="*/ 130556 h 1503680"/>
              <a:gd name="connsiteX0" fmla="*/ 563880 w 1781048"/>
              <a:gd name="connsiteY0" fmla="*/ 130556 h 1503680"/>
              <a:gd name="connsiteX1" fmla="*/ 91440 w 1781048"/>
              <a:gd name="connsiteY1" fmla="*/ 420116 h 1503680"/>
              <a:gd name="connsiteX2" fmla="*/ 0 w 1781048"/>
              <a:gd name="connsiteY2" fmla="*/ 724916 h 1503680"/>
              <a:gd name="connsiteX3" fmla="*/ 137160 w 1781048"/>
              <a:gd name="connsiteY3" fmla="*/ 1029716 h 1503680"/>
              <a:gd name="connsiteX4" fmla="*/ 853440 w 1781048"/>
              <a:gd name="connsiteY4" fmla="*/ 1425956 h 1503680"/>
              <a:gd name="connsiteX5" fmla="*/ 1356360 w 1781048"/>
              <a:gd name="connsiteY5" fmla="*/ 1334516 h 1503680"/>
              <a:gd name="connsiteX6" fmla="*/ 1584960 w 1781048"/>
              <a:gd name="connsiteY6" fmla="*/ 115316 h 1503680"/>
              <a:gd name="connsiteX7" fmla="*/ 563880 w 1781048"/>
              <a:gd name="connsiteY7" fmla="*/ 130556 h 1503680"/>
              <a:gd name="connsiteX0" fmla="*/ 563880 w 1781048"/>
              <a:gd name="connsiteY0" fmla="*/ 130556 h 1503680"/>
              <a:gd name="connsiteX1" fmla="*/ 91440 w 1781048"/>
              <a:gd name="connsiteY1" fmla="*/ 420116 h 1503680"/>
              <a:gd name="connsiteX2" fmla="*/ 0 w 1781048"/>
              <a:gd name="connsiteY2" fmla="*/ 724916 h 1503680"/>
              <a:gd name="connsiteX3" fmla="*/ 137160 w 1781048"/>
              <a:gd name="connsiteY3" fmla="*/ 1029716 h 1503680"/>
              <a:gd name="connsiteX4" fmla="*/ 853440 w 1781048"/>
              <a:gd name="connsiteY4" fmla="*/ 1425956 h 1503680"/>
              <a:gd name="connsiteX5" fmla="*/ 1356360 w 1781048"/>
              <a:gd name="connsiteY5" fmla="*/ 1334516 h 1503680"/>
              <a:gd name="connsiteX6" fmla="*/ 1584960 w 1781048"/>
              <a:gd name="connsiteY6" fmla="*/ 115316 h 1503680"/>
              <a:gd name="connsiteX7" fmla="*/ 563880 w 1781048"/>
              <a:gd name="connsiteY7" fmla="*/ 130556 h 1503680"/>
              <a:gd name="connsiteX0" fmla="*/ 600456 w 1817624"/>
              <a:gd name="connsiteY0" fmla="*/ 130556 h 1503680"/>
              <a:gd name="connsiteX1" fmla="*/ 128016 w 1817624"/>
              <a:gd name="connsiteY1" fmla="*/ 420116 h 1503680"/>
              <a:gd name="connsiteX2" fmla="*/ 36576 w 1817624"/>
              <a:gd name="connsiteY2" fmla="*/ 724916 h 1503680"/>
              <a:gd name="connsiteX3" fmla="*/ 173736 w 1817624"/>
              <a:gd name="connsiteY3" fmla="*/ 1029716 h 1503680"/>
              <a:gd name="connsiteX4" fmla="*/ 890016 w 1817624"/>
              <a:gd name="connsiteY4" fmla="*/ 1425956 h 1503680"/>
              <a:gd name="connsiteX5" fmla="*/ 1392936 w 1817624"/>
              <a:gd name="connsiteY5" fmla="*/ 1334516 h 1503680"/>
              <a:gd name="connsiteX6" fmla="*/ 1621536 w 1817624"/>
              <a:gd name="connsiteY6" fmla="*/ 115316 h 1503680"/>
              <a:gd name="connsiteX7" fmla="*/ 600456 w 1817624"/>
              <a:gd name="connsiteY7" fmla="*/ 130556 h 1503680"/>
              <a:gd name="connsiteX0" fmla="*/ 601980 w 1819148"/>
              <a:gd name="connsiteY0" fmla="*/ 130556 h 1503680"/>
              <a:gd name="connsiteX1" fmla="*/ 129540 w 1819148"/>
              <a:gd name="connsiteY1" fmla="*/ 420116 h 1503680"/>
              <a:gd name="connsiteX2" fmla="*/ 38100 w 1819148"/>
              <a:gd name="connsiteY2" fmla="*/ 724916 h 1503680"/>
              <a:gd name="connsiteX3" fmla="*/ 175260 w 1819148"/>
              <a:gd name="connsiteY3" fmla="*/ 1029716 h 1503680"/>
              <a:gd name="connsiteX4" fmla="*/ 891540 w 1819148"/>
              <a:gd name="connsiteY4" fmla="*/ 1425956 h 1503680"/>
              <a:gd name="connsiteX5" fmla="*/ 1394460 w 1819148"/>
              <a:gd name="connsiteY5" fmla="*/ 1334516 h 1503680"/>
              <a:gd name="connsiteX6" fmla="*/ 1623060 w 1819148"/>
              <a:gd name="connsiteY6" fmla="*/ 115316 h 1503680"/>
              <a:gd name="connsiteX7" fmla="*/ 601980 w 1819148"/>
              <a:gd name="connsiteY7" fmla="*/ 130556 h 1503680"/>
              <a:gd name="connsiteX0" fmla="*/ 601980 w 1819148"/>
              <a:gd name="connsiteY0" fmla="*/ 130556 h 1503680"/>
              <a:gd name="connsiteX1" fmla="*/ 129540 w 1819148"/>
              <a:gd name="connsiteY1" fmla="*/ 420116 h 1503680"/>
              <a:gd name="connsiteX2" fmla="*/ 38100 w 1819148"/>
              <a:gd name="connsiteY2" fmla="*/ 724916 h 1503680"/>
              <a:gd name="connsiteX3" fmla="*/ 175260 w 1819148"/>
              <a:gd name="connsiteY3" fmla="*/ 1029716 h 1503680"/>
              <a:gd name="connsiteX4" fmla="*/ 891540 w 1819148"/>
              <a:gd name="connsiteY4" fmla="*/ 1425956 h 1503680"/>
              <a:gd name="connsiteX5" fmla="*/ 1394460 w 1819148"/>
              <a:gd name="connsiteY5" fmla="*/ 1334516 h 1503680"/>
              <a:gd name="connsiteX6" fmla="*/ 1623060 w 1819148"/>
              <a:gd name="connsiteY6" fmla="*/ 115316 h 1503680"/>
              <a:gd name="connsiteX7" fmla="*/ 601980 w 1819148"/>
              <a:gd name="connsiteY7" fmla="*/ 130556 h 1503680"/>
              <a:gd name="connsiteX0" fmla="*/ 601980 w 1819148"/>
              <a:gd name="connsiteY0" fmla="*/ 130556 h 1503680"/>
              <a:gd name="connsiteX1" fmla="*/ 129540 w 1819148"/>
              <a:gd name="connsiteY1" fmla="*/ 420116 h 1503680"/>
              <a:gd name="connsiteX2" fmla="*/ 38100 w 1819148"/>
              <a:gd name="connsiteY2" fmla="*/ 724916 h 1503680"/>
              <a:gd name="connsiteX3" fmla="*/ 175260 w 1819148"/>
              <a:gd name="connsiteY3" fmla="*/ 1029716 h 1503680"/>
              <a:gd name="connsiteX4" fmla="*/ 891540 w 1819148"/>
              <a:gd name="connsiteY4" fmla="*/ 1425956 h 1503680"/>
              <a:gd name="connsiteX5" fmla="*/ 1394460 w 1819148"/>
              <a:gd name="connsiteY5" fmla="*/ 1334516 h 1503680"/>
              <a:gd name="connsiteX6" fmla="*/ 1623060 w 1819148"/>
              <a:gd name="connsiteY6" fmla="*/ 115316 h 1503680"/>
              <a:gd name="connsiteX7" fmla="*/ 601980 w 1819148"/>
              <a:gd name="connsiteY7" fmla="*/ 130556 h 1503680"/>
              <a:gd name="connsiteX0" fmla="*/ 601980 w 1819148"/>
              <a:gd name="connsiteY0" fmla="*/ 130556 h 1503680"/>
              <a:gd name="connsiteX1" fmla="*/ 129540 w 1819148"/>
              <a:gd name="connsiteY1" fmla="*/ 420116 h 1503680"/>
              <a:gd name="connsiteX2" fmla="*/ 38100 w 1819148"/>
              <a:gd name="connsiteY2" fmla="*/ 724916 h 1503680"/>
              <a:gd name="connsiteX3" fmla="*/ 175260 w 1819148"/>
              <a:gd name="connsiteY3" fmla="*/ 1029716 h 1503680"/>
              <a:gd name="connsiteX4" fmla="*/ 891540 w 1819148"/>
              <a:gd name="connsiteY4" fmla="*/ 1425956 h 1503680"/>
              <a:gd name="connsiteX5" fmla="*/ 1394460 w 1819148"/>
              <a:gd name="connsiteY5" fmla="*/ 1334516 h 1503680"/>
              <a:gd name="connsiteX6" fmla="*/ 1623060 w 1819148"/>
              <a:gd name="connsiteY6" fmla="*/ 115316 h 1503680"/>
              <a:gd name="connsiteX7" fmla="*/ 601980 w 1819148"/>
              <a:gd name="connsiteY7" fmla="*/ 130556 h 1503680"/>
              <a:gd name="connsiteX0" fmla="*/ 601980 w 1670812"/>
              <a:gd name="connsiteY0" fmla="*/ 64516 h 1437640"/>
              <a:gd name="connsiteX1" fmla="*/ 129540 w 1670812"/>
              <a:gd name="connsiteY1" fmla="*/ 354076 h 1437640"/>
              <a:gd name="connsiteX2" fmla="*/ 38100 w 1670812"/>
              <a:gd name="connsiteY2" fmla="*/ 658876 h 1437640"/>
              <a:gd name="connsiteX3" fmla="*/ 175260 w 1670812"/>
              <a:gd name="connsiteY3" fmla="*/ 963676 h 1437640"/>
              <a:gd name="connsiteX4" fmla="*/ 891540 w 1670812"/>
              <a:gd name="connsiteY4" fmla="*/ 1359916 h 1437640"/>
              <a:gd name="connsiteX5" fmla="*/ 1394460 w 1670812"/>
              <a:gd name="connsiteY5" fmla="*/ 1268476 h 1437640"/>
              <a:gd name="connsiteX6" fmla="*/ 1438148 w 1670812"/>
              <a:gd name="connsiteY6" fmla="*/ 238760 h 1437640"/>
              <a:gd name="connsiteX7" fmla="*/ 601980 w 1670812"/>
              <a:gd name="connsiteY7" fmla="*/ 64516 h 1437640"/>
              <a:gd name="connsiteX0" fmla="*/ 599948 w 1670812"/>
              <a:gd name="connsiteY0" fmla="*/ 64516 h 1568196"/>
              <a:gd name="connsiteX1" fmla="*/ 129540 w 1670812"/>
              <a:gd name="connsiteY1" fmla="*/ 484632 h 1568196"/>
              <a:gd name="connsiteX2" fmla="*/ 38100 w 1670812"/>
              <a:gd name="connsiteY2" fmla="*/ 789432 h 1568196"/>
              <a:gd name="connsiteX3" fmla="*/ 175260 w 1670812"/>
              <a:gd name="connsiteY3" fmla="*/ 1094232 h 1568196"/>
              <a:gd name="connsiteX4" fmla="*/ 891540 w 1670812"/>
              <a:gd name="connsiteY4" fmla="*/ 1490472 h 1568196"/>
              <a:gd name="connsiteX5" fmla="*/ 1394460 w 1670812"/>
              <a:gd name="connsiteY5" fmla="*/ 1399032 h 1568196"/>
              <a:gd name="connsiteX6" fmla="*/ 1438148 w 1670812"/>
              <a:gd name="connsiteY6" fmla="*/ 369316 h 1568196"/>
              <a:gd name="connsiteX7" fmla="*/ 599948 w 1670812"/>
              <a:gd name="connsiteY7" fmla="*/ 64516 h 1568196"/>
              <a:gd name="connsiteX0" fmla="*/ 537464 w 1608328"/>
              <a:gd name="connsiteY0" fmla="*/ 64516 h 1568196"/>
              <a:gd name="connsiteX1" fmla="*/ 67056 w 1608328"/>
              <a:gd name="connsiteY1" fmla="*/ 484632 h 1568196"/>
              <a:gd name="connsiteX2" fmla="*/ 80264 w 1608328"/>
              <a:gd name="connsiteY2" fmla="*/ 826516 h 1568196"/>
              <a:gd name="connsiteX3" fmla="*/ 112776 w 1608328"/>
              <a:gd name="connsiteY3" fmla="*/ 1094232 h 1568196"/>
              <a:gd name="connsiteX4" fmla="*/ 829056 w 1608328"/>
              <a:gd name="connsiteY4" fmla="*/ 1490472 h 1568196"/>
              <a:gd name="connsiteX5" fmla="*/ 1331976 w 1608328"/>
              <a:gd name="connsiteY5" fmla="*/ 1399032 h 1568196"/>
              <a:gd name="connsiteX6" fmla="*/ 1375664 w 1608328"/>
              <a:gd name="connsiteY6" fmla="*/ 369316 h 1568196"/>
              <a:gd name="connsiteX7" fmla="*/ 537464 w 1608328"/>
              <a:gd name="connsiteY7" fmla="*/ 64516 h 1568196"/>
              <a:gd name="connsiteX0" fmla="*/ 537464 w 1571752"/>
              <a:gd name="connsiteY0" fmla="*/ 64516 h 1559052"/>
              <a:gd name="connsiteX1" fmla="*/ 67056 w 1571752"/>
              <a:gd name="connsiteY1" fmla="*/ 484632 h 1559052"/>
              <a:gd name="connsiteX2" fmla="*/ 80264 w 1571752"/>
              <a:gd name="connsiteY2" fmla="*/ 826516 h 1559052"/>
              <a:gd name="connsiteX3" fmla="*/ 112776 w 1571752"/>
              <a:gd name="connsiteY3" fmla="*/ 1094232 h 1559052"/>
              <a:gd name="connsiteX4" fmla="*/ 829056 w 1571752"/>
              <a:gd name="connsiteY4" fmla="*/ 1490472 h 1559052"/>
              <a:gd name="connsiteX5" fmla="*/ 1147064 w 1571752"/>
              <a:gd name="connsiteY5" fmla="*/ 1359916 h 1559052"/>
              <a:gd name="connsiteX6" fmla="*/ 1375664 w 1571752"/>
              <a:gd name="connsiteY6" fmla="*/ 369316 h 1559052"/>
              <a:gd name="connsiteX7" fmla="*/ 537464 w 1571752"/>
              <a:gd name="connsiteY7" fmla="*/ 64516 h 1559052"/>
              <a:gd name="connsiteX0" fmla="*/ 537464 w 1571752"/>
              <a:gd name="connsiteY0" fmla="*/ 64516 h 1559052"/>
              <a:gd name="connsiteX1" fmla="*/ 67056 w 1571752"/>
              <a:gd name="connsiteY1" fmla="*/ 484632 h 1559052"/>
              <a:gd name="connsiteX2" fmla="*/ 80264 w 1571752"/>
              <a:gd name="connsiteY2" fmla="*/ 826516 h 1559052"/>
              <a:gd name="connsiteX3" fmla="*/ 112776 w 1571752"/>
              <a:gd name="connsiteY3" fmla="*/ 1094232 h 1559052"/>
              <a:gd name="connsiteX4" fmla="*/ 829056 w 1571752"/>
              <a:gd name="connsiteY4" fmla="*/ 1490472 h 1559052"/>
              <a:gd name="connsiteX5" fmla="*/ 1223264 w 1571752"/>
              <a:gd name="connsiteY5" fmla="*/ 1359916 h 1559052"/>
              <a:gd name="connsiteX6" fmla="*/ 1375664 w 1571752"/>
              <a:gd name="connsiteY6" fmla="*/ 369316 h 1559052"/>
              <a:gd name="connsiteX7" fmla="*/ 537464 w 1571752"/>
              <a:gd name="connsiteY7" fmla="*/ 64516 h 1559052"/>
              <a:gd name="connsiteX0" fmla="*/ 537464 w 1571752"/>
              <a:gd name="connsiteY0" fmla="*/ 64516 h 1529080"/>
              <a:gd name="connsiteX1" fmla="*/ 67056 w 1571752"/>
              <a:gd name="connsiteY1" fmla="*/ 484632 h 1529080"/>
              <a:gd name="connsiteX2" fmla="*/ 80264 w 1571752"/>
              <a:gd name="connsiteY2" fmla="*/ 826516 h 1529080"/>
              <a:gd name="connsiteX3" fmla="*/ 112776 w 1571752"/>
              <a:gd name="connsiteY3" fmla="*/ 1094232 h 1529080"/>
              <a:gd name="connsiteX4" fmla="*/ 537464 w 1571752"/>
              <a:gd name="connsiteY4" fmla="*/ 1436116 h 1529080"/>
              <a:gd name="connsiteX5" fmla="*/ 1223264 w 1571752"/>
              <a:gd name="connsiteY5" fmla="*/ 1359916 h 1529080"/>
              <a:gd name="connsiteX6" fmla="*/ 1375664 w 1571752"/>
              <a:gd name="connsiteY6" fmla="*/ 369316 h 1529080"/>
              <a:gd name="connsiteX7" fmla="*/ 537464 w 1571752"/>
              <a:gd name="connsiteY7" fmla="*/ 64516 h 1529080"/>
              <a:gd name="connsiteX0" fmla="*/ 541189 w 1575477"/>
              <a:gd name="connsiteY0" fmla="*/ 64516 h 1529080"/>
              <a:gd name="connsiteX1" fmla="*/ 70781 w 1575477"/>
              <a:gd name="connsiteY1" fmla="*/ 484632 h 1529080"/>
              <a:gd name="connsiteX2" fmla="*/ 116501 w 1575477"/>
              <a:gd name="connsiteY2" fmla="*/ 1094232 h 1529080"/>
              <a:gd name="connsiteX3" fmla="*/ 541189 w 1575477"/>
              <a:gd name="connsiteY3" fmla="*/ 1436116 h 1529080"/>
              <a:gd name="connsiteX4" fmla="*/ 1226989 w 1575477"/>
              <a:gd name="connsiteY4" fmla="*/ 1359916 h 1529080"/>
              <a:gd name="connsiteX5" fmla="*/ 1379389 w 1575477"/>
              <a:gd name="connsiteY5" fmla="*/ 369316 h 1529080"/>
              <a:gd name="connsiteX6" fmla="*/ 541189 w 1575477"/>
              <a:gd name="connsiteY6" fmla="*/ 64516 h 1529080"/>
              <a:gd name="connsiteX0" fmla="*/ 503089 w 1537377"/>
              <a:gd name="connsiteY0" fmla="*/ 64516 h 1529080"/>
              <a:gd name="connsiteX1" fmla="*/ 122090 w 1537377"/>
              <a:gd name="connsiteY1" fmla="*/ 445516 h 1529080"/>
              <a:gd name="connsiteX2" fmla="*/ 78401 w 1537377"/>
              <a:gd name="connsiteY2" fmla="*/ 1094232 h 1529080"/>
              <a:gd name="connsiteX3" fmla="*/ 503089 w 1537377"/>
              <a:gd name="connsiteY3" fmla="*/ 1436116 h 1529080"/>
              <a:gd name="connsiteX4" fmla="*/ 1188889 w 1537377"/>
              <a:gd name="connsiteY4" fmla="*/ 1359916 h 1529080"/>
              <a:gd name="connsiteX5" fmla="*/ 1341289 w 1537377"/>
              <a:gd name="connsiteY5" fmla="*/ 369316 h 1529080"/>
              <a:gd name="connsiteX6" fmla="*/ 503089 w 1537377"/>
              <a:gd name="connsiteY6" fmla="*/ 64516 h 1529080"/>
              <a:gd name="connsiteX0" fmla="*/ 503089 w 1537377"/>
              <a:gd name="connsiteY0" fmla="*/ 64516 h 1580896"/>
              <a:gd name="connsiteX1" fmla="*/ 122090 w 1537377"/>
              <a:gd name="connsiteY1" fmla="*/ 445516 h 1580896"/>
              <a:gd name="connsiteX2" fmla="*/ 78401 w 1537377"/>
              <a:gd name="connsiteY2" fmla="*/ 1094232 h 1580896"/>
              <a:gd name="connsiteX3" fmla="*/ 503090 w 1537377"/>
              <a:gd name="connsiteY3" fmla="*/ 1512316 h 1580896"/>
              <a:gd name="connsiteX4" fmla="*/ 1188889 w 1537377"/>
              <a:gd name="connsiteY4" fmla="*/ 1359916 h 1580896"/>
              <a:gd name="connsiteX5" fmla="*/ 1341289 w 1537377"/>
              <a:gd name="connsiteY5" fmla="*/ 369316 h 1580896"/>
              <a:gd name="connsiteX6" fmla="*/ 503089 w 1537377"/>
              <a:gd name="connsiteY6" fmla="*/ 64516 h 1580896"/>
              <a:gd name="connsiteX0" fmla="*/ 503089 w 1537377"/>
              <a:gd name="connsiteY0" fmla="*/ 64516 h 1529362"/>
              <a:gd name="connsiteX1" fmla="*/ 122090 w 1537377"/>
              <a:gd name="connsiteY1" fmla="*/ 445516 h 1529362"/>
              <a:gd name="connsiteX2" fmla="*/ 78401 w 1537377"/>
              <a:gd name="connsiteY2" fmla="*/ 1094232 h 1529362"/>
              <a:gd name="connsiteX3" fmla="*/ 503090 w 1537377"/>
              <a:gd name="connsiteY3" fmla="*/ 1512316 h 1529362"/>
              <a:gd name="connsiteX4" fmla="*/ 1188889 w 1537377"/>
              <a:gd name="connsiteY4" fmla="*/ 1359916 h 1529362"/>
              <a:gd name="connsiteX5" fmla="*/ 1341289 w 1537377"/>
              <a:gd name="connsiteY5" fmla="*/ 369316 h 1529362"/>
              <a:gd name="connsiteX6" fmla="*/ 503089 w 1537377"/>
              <a:gd name="connsiteY6" fmla="*/ 64516 h 1529362"/>
              <a:gd name="connsiteX0" fmla="*/ 503089 w 1537377"/>
              <a:gd name="connsiteY0" fmla="*/ 64516 h 1529362"/>
              <a:gd name="connsiteX1" fmla="*/ 122090 w 1537377"/>
              <a:gd name="connsiteY1" fmla="*/ 445516 h 1529362"/>
              <a:gd name="connsiteX2" fmla="*/ 78401 w 1537377"/>
              <a:gd name="connsiteY2" fmla="*/ 1094232 h 1529362"/>
              <a:gd name="connsiteX3" fmla="*/ 503090 w 1537377"/>
              <a:gd name="connsiteY3" fmla="*/ 1512316 h 1529362"/>
              <a:gd name="connsiteX4" fmla="*/ 1188889 w 1537377"/>
              <a:gd name="connsiteY4" fmla="*/ 1359916 h 1529362"/>
              <a:gd name="connsiteX5" fmla="*/ 1341289 w 1537377"/>
              <a:gd name="connsiteY5" fmla="*/ 369316 h 1529362"/>
              <a:gd name="connsiteX6" fmla="*/ 503089 w 1537377"/>
              <a:gd name="connsiteY6" fmla="*/ 64516 h 1529362"/>
              <a:gd name="connsiteX0" fmla="*/ 451780 w 1486068"/>
              <a:gd name="connsiteY0" fmla="*/ 64516 h 1563906"/>
              <a:gd name="connsiteX1" fmla="*/ 70781 w 1486068"/>
              <a:gd name="connsiteY1" fmla="*/ 445516 h 1563906"/>
              <a:gd name="connsiteX2" fmla="*/ 146981 w 1486068"/>
              <a:gd name="connsiteY2" fmla="*/ 1300762 h 1563906"/>
              <a:gd name="connsiteX3" fmla="*/ 451781 w 1486068"/>
              <a:gd name="connsiteY3" fmla="*/ 1512316 h 1563906"/>
              <a:gd name="connsiteX4" fmla="*/ 1137580 w 1486068"/>
              <a:gd name="connsiteY4" fmla="*/ 1359916 h 1563906"/>
              <a:gd name="connsiteX5" fmla="*/ 1289980 w 1486068"/>
              <a:gd name="connsiteY5" fmla="*/ 369316 h 1563906"/>
              <a:gd name="connsiteX6" fmla="*/ 451780 w 1486068"/>
              <a:gd name="connsiteY6" fmla="*/ 64516 h 1563906"/>
              <a:gd name="connsiteX0" fmla="*/ 451780 w 1486068"/>
              <a:gd name="connsiteY0" fmla="*/ 64516 h 1529362"/>
              <a:gd name="connsiteX1" fmla="*/ 70781 w 1486068"/>
              <a:gd name="connsiteY1" fmla="*/ 445516 h 1529362"/>
              <a:gd name="connsiteX2" fmla="*/ 146981 w 1486068"/>
              <a:gd name="connsiteY2" fmla="*/ 1300762 h 1529362"/>
              <a:gd name="connsiteX3" fmla="*/ 451781 w 1486068"/>
              <a:gd name="connsiteY3" fmla="*/ 1512316 h 1529362"/>
              <a:gd name="connsiteX4" fmla="*/ 1137580 w 1486068"/>
              <a:gd name="connsiteY4" fmla="*/ 1359916 h 1529362"/>
              <a:gd name="connsiteX5" fmla="*/ 1289980 w 1486068"/>
              <a:gd name="connsiteY5" fmla="*/ 369316 h 1529362"/>
              <a:gd name="connsiteX6" fmla="*/ 451780 w 1486068"/>
              <a:gd name="connsiteY6" fmla="*/ 64516 h 1529362"/>
              <a:gd name="connsiteX0" fmla="*/ 451780 w 1429248"/>
              <a:gd name="connsiteY0" fmla="*/ 64516 h 1529362"/>
              <a:gd name="connsiteX1" fmla="*/ 70781 w 1429248"/>
              <a:gd name="connsiteY1" fmla="*/ 445516 h 1529362"/>
              <a:gd name="connsiteX2" fmla="*/ 146981 w 1429248"/>
              <a:gd name="connsiteY2" fmla="*/ 1300762 h 1529362"/>
              <a:gd name="connsiteX3" fmla="*/ 451781 w 1429248"/>
              <a:gd name="connsiteY3" fmla="*/ 1512316 h 1529362"/>
              <a:gd name="connsiteX4" fmla="*/ 1137580 w 1429248"/>
              <a:gd name="connsiteY4" fmla="*/ 1359916 h 1529362"/>
              <a:gd name="connsiteX5" fmla="*/ 1289980 w 1429248"/>
              <a:gd name="connsiteY5" fmla="*/ 369316 h 1529362"/>
              <a:gd name="connsiteX6" fmla="*/ 451780 w 1429248"/>
              <a:gd name="connsiteY6" fmla="*/ 64516 h 1529362"/>
              <a:gd name="connsiteX0" fmla="*/ 451780 w 1429248"/>
              <a:gd name="connsiteY0" fmla="*/ 64516 h 1529362"/>
              <a:gd name="connsiteX1" fmla="*/ 70781 w 1429248"/>
              <a:gd name="connsiteY1" fmla="*/ 445516 h 1529362"/>
              <a:gd name="connsiteX2" fmla="*/ 146981 w 1429248"/>
              <a:gd name="connsiteY2" fmla="*/ 1300762 h 1529362"/>
              <a:gd name="connsiteX3" fmla="*/ 451781 w 1429248"/>
              <a:gd name="connsiteY3" fmla="*/ 1512316 h 1529362"/>
              <a:gd name="connsiteX4" fmla="*/ 1137580 w 1429248"/>
              <a:gd name="connsiteY4" fmla="*/ 1359916 h 1529362"/>
              <a:gd name="connsiteX5" fmla="*/ 1289980 w 1429248"/>
              <a:gd name="connsiteY5" fmla="*/ 369316 h 1529362"/>
              <a:gd name="connsiteX6" fmla="*/ 451780 w 1429248"/>
              <a:gd name="connsiteY6" fmla="*/ 64516 h 1529362"/>
              <a:gd name="connsiteX0" fmla="*/ 451780 w 1490132"/>
              <a:gd name="connsiteY0" fmla="*/ 64516 h 1529362"/>
              <a:gd name="connsiteX1" fmla="*/ 70781 w 1490132"/>
              <a:gd name="connsiteY1" fmla="*/ 445516 h 1529362"/>
              <a:gd name="connsiteX2" fmla="*/ 146981 w 1490132"/>
              <a:gd name="connsiteY2" fmla="*/ 1300762 h 1529362"/>
              <a:gd name="connsiteX3" fmla="*/ 451781 w 1490132"/>
              <a:gd name="connsiteY3" fmla="*/ 1512316 h 1529362"/>
              <a:gd name="connsiteX4" fmla="*/ 1213780 w 1490132"/>
              <a:gd name="connsiteY4" fmla="*/ 1295400 h 1529362"/>
              <a:gd name="connsiteX5" fmla="*/ 1289980 w 1490132"/>
              <a:gd name="connsiteY5" fmla="*/ 369316 h 1529362"/>
              <a:gd name="connsiteX6" fmla="*/ 451780 w 1490132"/>
              <a:gd name="connsiteY6" fmla="*/ 64516 h 1529362"/>
              <a:gd name="connsiteX0" fmla="*/ 451780 w 1490132"/>
              <a:gd name="connsiteY0" fmla="*/ 64516 h 1529362"/>
              <a:gd name="connsiteX1" fmla="*/ 70781 w 1490132"/>
              <a:gd name="connsiteY1" fmla="*/ 445516 h 1529362"/>
              <a:gd name="connsiteX2" fmla="*/ 146981 w 1490132"/>
              <a:gd name="connsiteY2" fmla="*/ 1300762 h 1529362"/>
              <a:gd name="connsiteX3" fmla="*/ 451781 w 1490132"/>
              <a:gd name="connsiteY3" fmla="*/ 1512316 h 1529362"/>
              <a:gd name="connsiteX4" fmla="*/ 1213780 w 1490132"/>
              <a:gd name="connsiteY4" fmla="*/ 1295400 h 1529362"/>
              <a:gd name="connsiteX5" fmla="*/ 1289980 w 1490132"/>
              <a:gd name="connsiteY5" fmla="*/ 369316 h 1529362"/>
              <a:gd name="connsiteX6" fmla="*/ 451780 w 1490132"/>
              <a:gd name="connsiteY6" fmla="*/ 64516 h 1529362"/>
              <a:gd name="connsiteX0" fmla="*/ 451780 w 1490132"/>
              <a:gd name="connsiteY0" fmla="*/ 64516 h 1529362"/>
              <a:gd name="connsiteX1" fmla="*/ 70781 w 1490132"/>
              <a:gd name="connsiteY1" fmla="*/ 445516 h 1529362"/>
              <a:gd name="connsiteX2" fmla="*/ 146981 w 1490132"/>
              <a:gd name="connsiteY2" fmla="*/ 1300762 h 1529362"/>
              <a:gd name="connsiteX3" fmla="*/ 451781 w 1490132"/>
              <a:gd name="connsiteY3" fmla="*/ 1512316 h 1529362"/>
              <a:gd name="connsiteX4" fmla="*/ 1213780 w 1490132"/>
              <a:gd name="connsiteY4" fmla="*/ 1295400 h 1529362"/>
              <a:gd name="connsiteX5" fmla="*/ 1289980 w 1490132"/>
              <a:gd name="connsiteY5" fmla="*/ 369316 h 1529362"/>
              <a:gd name="connsiteX6" fmla="*/ 451780 w 1490132"/>
              <a:gd name="connsiteY6" fmla="*/ 64516 h 152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0132" h="1529362">
                <a:moveTo>
                  <a:pt x="451780" y="64516"/>
                </a:moveTo>
                <a:cubicBezTo>
                  <a:pt x="294300" y="161036"/>
                  <a:pt x="187113" y="284988"/>
                  <a:pt x="70781" y="445516"/>
                </a:cubicBezTo>
                <a:cubicBezTo>
                  <a:pt x="0" y="617135"/>
                  <a:pt x="68580" y="1142181"/>
                  <a:pt x="146981" y="1300762"/>
                </a:cubicBezTo>
                <a:cubicBezTo>
                  <a:pt x="242687" y="1382876"/>
                  <a:pt x="191791" y="1439205"/>
                  <a:pt x="451781" y="1512316"/>
                </a:cubicBezTo>
                <a:cubicBezTo>
                  <a:pt x="654693" y="1529362"/>
                  <a:pt x="995848" y="1464564"/>
                  <a:pt x="1213780" y="1295400"/>
                </a:cubicBezTo>
                <a:cubicBezTo>
                  <a:pt x="1490132" y="908812"/>
                  <a:pt x="1429248" y="514839"/>
                  <a:pt x="1289980" y="369316"/>
                </a:cubicBezTo>
                <a:cubicBezTo>
                  <a:pt x="1187505" y="247393"/>
                  <a:pt x="763184" y="0"/>
                  <a:pt x="451780" y="64516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8" name="標題 1"/>
          <p:cNvSpPr txBox="1">
            <a:spLocks/>
          </p:cNvSpPr>
          <p:nvPr/>
        </p:nvSpPr>
        <p:spPr bwMode="auto">
          <a:xfrm>
            <a:off x="152400" y="228600"/>
            <a:ext cx="846124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3600" dirty="0" smtClean="0">
                <a:solidFill>
                  <a:srgbClr val="775F55"/>
                </a:solidFill>
                <a:latin typeface="Tw Cen MT"/>
              </a:rPr>
              <a:t>Overlapping community detection</a:t>
            </a:r>
            <a:endParaRPr lang="en-US" sz="3600" dirty="0">
              <a:solidFill>
                <a:srgbClr val="775F55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75394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32" grpId="0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305800" cy="4800600"/>
          </a:xfrm>
        </p:spPr>
        <p:txBody>
          <a:bodyPr/>
          <a:lstStyle/>
          <a:p>
            <a:r>
              <a:rPr lang="en-US" altLang="zh-TW" sz="3000" dirty="0" smtClean="0"/>
              <a:t>3.</a:t>
            </a:r>
            <a:r>
              <a:rPr lang="en-US" altLang="zh-TW" sz="3000" dirty="0" smtClean="0">
                <a:solidFill>
                  <a:srgbClr val="FF0000"/>
                </a:solidFill>
              </a:rPr>
              <a:t> Local clustering</a:t>
            </a:r>
          </a:p>
          <a:p>
            <a:pPr lvl="1"/>
            <a:r>
              <a:rPr lang="en-US" altLang="zh-TW" sz="2400" dirty="0" smtClean="0"/>
              <a:t>(optional) Select seed nodes.</a:t>
            </a:r>
          </a:p>
          <a:p>
            <a:pPr lvl="1"/>
            <a:r>
              <a:rPr lang="en-US" altLang="zh-TW" sz="2400" dirty="0" smtClean="0"/>
              <a:t>Expand seed node according to some criterion. </a:t>
            </a:r>
          </a:p>
          <a:p>
            <a:pPr lvl="1"/>
            <a:r>
              <a:rPr lang="en-US" altLang="zh-TW" sz="2400" dirty="0" smtClean="0"/>
              <a:t>E.g. </a:t>
            </a:r>
            <a:r>
              <a:rPr lang="en-US" altLang="zh-TW" sz="2400" dirty="0" err="1" smtClean="0"/>
              <a:t>ClusterOne</a:t>
            </a:r>
            <a:r>
              <a:rPr lang="en-US" altLang="zh-TW" sz="2400" dirty="0" smtClean="0"/>
              <a:t> </a:t>
            </a:r>
            <a:r>
              <a:rPr lang="en-US" altLang="zh-TW" sz="1600" dirty="0" smtClean="0"/>
              <a:t>[Nepusz2012], </a:t>
            </a:r>
            <a:r>
              <a:rPr lang="en-US" altLang="zh-TW" sz="2400" dirty="0" smtClean="0"/>
              <a:t>MCODE </a:t>
            </a:r>
            <a:r>
              <a:rPr lang="en-US" altLang="zh-TW" sz="1600" dirty="0" smtClean="0"/>
              <a:t>[Bader2003], </a:t>
            </a:r>
            <a:r>
              <a:rPr lang="en-US" altLang="zh-TW" sz="2400" dirty="0" smtClean="0"/>
              <a:t>CPM </a:t>
            </a:r>
            <a:r>
              <a:rPr lang="en-US" altLang="zh-TW" sz="1600" dirty="0" smtClean="0"/>
              <a:t>[Adamcsek2006], </a:t>
            </a:r>
            <a:r>
              <a:rPr lang="en-US" altLang="zh-TW" sz="2400" dirty="0" smtClean="0"/>
              <a:t>RRW</a:t>
            </a:r>
            <a:r>
              <a:rPr lang="en-US" altLang="zh-TW" sz="1600" dirty="0" smtClean="0"/>
              <a:t> [Macropol2009]</a:t>
            </a:r>
          </a:p>
          <a:p>
            <a:pPr lvl="1"/>
            <a:r>
              <a:rPr lang="en-US" altLang="zh-TW" sz="2400" dirty="0" smtClean="0"/>
              <a:t>Cons: Not globally consider the topology</a:t>
            </a:r>
          </a:p>
          <a:p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4800600" y="521161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1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5562600" y="490681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2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410200" y="574501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3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6172200" y="5287819"/>
            <a:ext cx="381000" cy="381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92D050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4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7315200" y="4983019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5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7010400" y="5745019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6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10" name="直線接點 9"/>
          <p:cNvCxnSpPr>
            <a:stCxn id="5" idx="5"/>
            <a:endCxn id="7" idx="1"/>
          </p:cNvCxnSpPr>
          <p:nvPr/>
        </p:nvCxnSpPr>
        <p:spPr>
          <a:xfrm>
            <a:off x="5887804" y="5232023"/>
            <a:ext cx="340192" cy="111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2"/>
            <a:endCxn id="4" idx="6"/>
          </p:cNvCxnSpPr>
          <p:nvPr/>
        </p:nvCxnSpPr>
        <p:spPr>
          <a:xfrm flipH="1">
            <a:off x="5181600" y="5097319"/>
            <a:ext cx="3810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4" idx="5"/>
            <a:endCxn id="6" idx="1"/>
          </p:cNvCxnSpPr>
          <p:nvPr/>
        </p:nvCxnSpPr>
        <p:spPr>
          <a:xfrm>
            <a:off x="5125804" y="5536823"/>
            <a:ext cx="340192" cy="2639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7" idx="6"/>
            <a:endCxn id="8" idx="2"/>
          </p:cNvCxnSpPr>
          <p:nvPr/>
        </p:nvCxnSpPr>
        <p:spPr>
          <a:xfrm flipV="1">
            <a:off x="6553200" y="5173519"/>
            <a:ext cx="762000" cy="3048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4"/>
            <a:endCxn id="9" idx="7"/>
          </p:cNvCxnSpPr>
          <p:nvPr/>
        </p:nvCxnSpPr>
        <p:spPr>
          <a:xfrm flipH="1">
            <a:off x="7335604" y="5364019"/>
            <a:ext cx="170096" cy="43679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7" idx="3"/>
          </p:cNvCxnSpPr>
          <p:nvPr/>
        </p:nvCxnSpPr>
        <p:spPr>
          <a:xfrm flipV="1">
            <a:off x="5791200" y="5613023"/>
            <a:ext cx="436796" cy="3224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9" idx="1"/>
            <a:endCxn id="7" idx="5"/>
          </p:cNvCxnSpPr>
          <p:nvPr/>
        </p:nvCxnSpPr>
        <p:spPr>
          <a:xfrm flipH="1" flipV="1">
            <a:off x="6497404" y="5613023"/>
            <a:ext cx="568792" cy="18779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手繪多邊形 17"/>
          <p:cNvSpPr/>
          <p:nvPr/>
        </p:nvSpPr>
        <p:spPr>
          <a:xfrm>
            <a:off x="5322549" y="5614790"/>
            <a:ext cx="617088" cy="671999"/>
          </a:xfrm>
          <a:custGeom>
            <a:avLst/>
            <a:gdLst>
              <a:gd name="connsiteX0" fmla="*/ 100426 w 560269"/>
              <a:gd name="connsiteY0" fmla="*/ 47570 h 639551"/>
              <a:gd name="connsiteX1" fmla="*/ 0 w 560269"/>
              <a:gd name="connsiteY1" fmla="*/ 237850 h 639551"/>
              <a:gd name="connsiteX2" fmla="*/ 31714 w 560269"/>
              <a:gd name="connsiteY2" fmla="*/ 539126 h 639551"/>
              <a:gd name="connsiteX3" fmla="*/ 359418 w 560269"/>
              <a:gd name="connsiteY3" fmla="*/ 639551 h 639551"/>
              <a:gd name="connsiteX4" fmla="*/ 533841 w 560269"/>
              <a:gd name="connsiteY4" fmla="*/ 528555 h 639551"/>
              <a:gd name="connsiteX5" fmla="*/ 560269 w 560269"/>
              <a:gd name="connsiteY5" fmla="*/ 290705 h 639551"/>
              <a:gd name="connsiteX6" fmla="*/ 465129 w 560269"/>
              <a:gd name="connsiteY6" fmla="*/ 63427 h 639551"/>
              <a:gd name="connsiteX7" fmla="*/ 274849 w 560269"/>
              <a:gd name="connsiteY7" fmla="*/ 0 h 639551"/>
              <a:gd name="connsiteX8" fmla="*/ 100426 w 560269"/>
              <a:gd name="connsiteY8" fmla="*/ 47570 h 639551"/>
              <a:gd name="connsiteX0" fmla="*/ 100426 w 533841"/>
              <a:gd name="connsiteY0" fmla="*/ 47570 h 639551"/>
              <a:gd name="connsiteX1" fmla="*/ 0 w 533841"/>
              <a:gd name="connsiteY1" fmla="*/ 237850 h 639551"/>
              <a:gd name="connsiteX2" fmla="*/ 31714 w 533841"/>
              <a:gd name="connsiteY2" fmla="*/ 539126 h 639551"/>
              <a:gd name="connsiteX3" fmla="*/ 359418 w 533841"/>
              <a:gd name="connsiteY3" fmla="*/ 639551 h 639551"/>
              <a:gd name="connsiteX4" fmla="*/ 533841 w 533841"/>
              <a:gd name="connsiteY4" fmla="*/ 528555 h 639551"/>
              <a:gd name="connsiteX5" fmla="*/ 465129 w 533841"/>
              <a:gd name="connsiteY5" fmla="*/ 63427 h 639551"/>
              <a:gd name="connsiteX6" fmla="*/ 274849 w 533841"/>
              <a:gd name="connsiteY6" fmla="*/ 0 h 639551"/>
              <a:gd name="connsiteX7" fmla="*/ 100426 w 533841"/>
              <a:gd name="connsiteY7" fmla="*/ 47570 h 639551"/>
              <a:gd name="connsiteX0" fmla="*/ 274849 w 533841"/>
              <a:gd name="connsiteY0" fmla="*/ 0 h 639551"/>
              <a:gd name="connsiteX1" fmla="*/ 0 w 533841"/>
              <a:gd name="connsiteY1" fmla="*/ 237850 h 639551"/>
              <a:gd name="connsiteX2" fmla="*/ 31714 w 533841"/>
              <a:gd name="connsiteY2" fmla="*/ 539126 h 639551"/>
              <a:gd name="connsiteX3" fmla="*/ 359418 w 533841"/>
              <a:gd name="connsiteY3" fmla="*/ 639551 h 639551"/>
              <a:gd name="connsiteX4" fmla="*/ 533841 w 533841"/>
              <a:gd name="connsiteY4" fmla="*/ 528555 h 639551"/>
              <a:gd name="connsiteX5" fmla="*/ 465129 w 533841"/>
              <a:gd name="connsiteY5" fmla="*/ 63427 h 639551"/>
              <a:gd name="connsiteX6" fmla="*/ 274849 w 533841"/>
              <a:gd name="connsiteY6" fmla="*/ 0 h 639551"/>
              <a:gd name="connsiteX0" fmla="*/ 274849 w 596387"/>
              <a:gd name="connsiteY0" fmla="*/ 0 h 639551"/>
              <a:gd name="connsiteX1" fmla="*/ 0 w 596387"/>
              <a:gd name="connsiteY1" fmla="*/ 237850 h 639551"/>
              <a:gd name="connsiteX2" fmla="*/ 31714 w 596387"/>
              <a:gd name="connsiteY2" fmla="*/ 539126 h 639551"/>
              <a:gd name="connsiteX3" fmla="*/ 359418 w 596387"/>
              <a:gd name="connsiteY3" fmla="*/ 639551 h 639551"/>
              <a:gd name="connsiteX4" fmla="*/ 533841 w 596387"/>
              <a:gd name="connsiteY4" fmla="*/ 528555 h 639551"/>
              <a:gd name="connsiteX5" fmla="*/ 465129 w 596387"/>
              <a:gd name="connsiteY5" fmla="*/ 63427 h 639551"/>
              <a:gd name="connsiteX6" fmla="*/ 274849 w 596387"/>
              <a:gd name="connsiteY6" fmla="*/ 0 h 639551"/>
              <a:gd name="connsiteX0" fmla="*/ 226398 w 596387"/>
              <a:gd name="connsiteY0" fmla="*/ 0 h 587136"/>
              <a:gd name="connsiteX1" fmla="*/ 0 w 596387"/>
              <a:gd name="connsiteY1" fmla="*/ 185435 h 587136"/>
              <a:gd name="connsiteX2" fmla="*/ 31714 w 596387"/>
              <a:gd name="connsiteY2" fmla="*/ 486711 h 587136"/>
              <a:gd name="connsiteX3" fmla="*/ 359418 w 596387"/>
              <a:gd name="connsiteY3" fmla="*/ 587136 h 587136"/>
              <a:gd name="connsiteX4" fmla="*/ 533841 w 596387"/>
              <a:gd name="connsiteY4" fmla="*/ 476140 h 587136"/>
              <a:gd name="connsiteX5" fmla="*/ 465129 w 596387"/>
              <a:gd name="connsiteY5" fmla="*/ 11012 h 587136"/>
              <a:gd name="connsiteX6" fmla="*/ 226398 w 596387"/>
              <a:gd name="connsiteY6" fmla="*/ 0 h 587136"/>
              <a:gd name="connsiteX0" fmla="*/ 226398 w 596387"/>
              <a:gd name="connsiteY0" fmla="*/ 54030 h 641166"/>
              <a:gd name="connsiteX1" fmla="*/ 0 w 596387"/>
              <a:gd name="connsiteY1" fmla="*/ 239465 h 641166"/>
              <a:gd name="connsiteX2" fmla="*/ 31714 w 596387"/>
              <a:gd name="connsiteY2" fmla="*/ 540741 h 641166"/>
              <a:gd name="connsiteX3" fmla="*/ 359418 w 596387"/>
              <a:gd name="connsiteY3" fmla="*/ 641166 h 641166"/>
              <a:gd name="connsiteX4" fmla="*/ 533841 w 596387"/>
              <a:gd name="connsiteY4" fmla="*/ 530170 h 641166"/>
              <a:gd name="connsiteX5" fmla="*/ 465129 w 596387"/>
              <a:gd name="connsiteY5" fmla="*/ 65042 h 641166"/>
              <a:gd name="connsiteX6" fmla="*/ 226398 w 596387"/>
              <a:gd name="connsiteY6" fmla="*/ 54030 h 641166"/>
              <a:gd name="connsiteX0" fmla="*/ 226398 w 596387"/>
              <a:gd name="connsiteY0" fmla="*/ 54030 h 641166"/>
              <a:gd name="connsiteX1" fmla="*/ 0 w 596387"/>
              <a:gd name="connsiteY1" fmla="*/ 239465 h 641166"/>
              <a:gd name="connsiteX2" fmla="*/ 31714 w 596387"/>
              <a:gd name="connsiteY2" fmla="*/ 540741 h 641166"/>
              <a:gd name="connsiteX3" fmla="*/ 359418 w 596387"/>
              <a:gd name="connsiteY3" fmla="*/ 641166 h 641166"/>
              <a:gd name="connsiteX4" fmla="*/ 533841 w 596387"/>
              <a:gd name="connsiteY4" fmla="*/ 530170 h 641166"/>
              <a:gd name="connsiteX5" fmla="*/ 465129 w 596387"/>
              <a:gd name="connsiteY5" fmla="*/ 65042 h 641166"/>
              <a:gd name="connsiteX6" fmla="*/ 226398 w 596387"/>
              <a:gd name="connsiteY6" fmla="*/ 54030 h 641166"/>
              <a:gd name="connsiteX0" fmla="*/ 226398 w 596387"/>
              <a:gd name="connsiteY0" fmla="*/ 54030 h 641166"/>
              <a:gd name="connsiteX1" fmla="*/ 0 w 596387"/>
              <a:gd name="connsiteY1" fmla="*/ 239465 h 641166"/>
              <a:gd name="connsiteX2" fmla="*/ 31714 w 596387"/>
              <a:gd name="connsiteY2" fmla="*/ 540741 h 641166"/>
              <a:gd name="connsiteX3" fmla="*/ 359418 w 596387"/>
              <a:gd name="connsiteY3" fmla="*/ 641166 h 641166"/>
              <a:gd name="connsiteX4" fmla="*/ 533841 w 596387"/>
              <a:gd name="connsiteY4" fmla="*/ 530170 h 641166"/>
              <a:gd name="connsiteX5" fmla="*/ 465129 w 596387"/>
              <a:gd name="connsiteY5" fmla="*/ 65042 h 641166"/>
              <a:gd name="connsiteX6" fmla="*/ 226398 w 596387"/>
              <a:gd name="connsiteY6" fmla="*/ 54030 h 641166"/>
              <a:gd name="connsiteX0" fmla="*/ 226398 w 596387"/>
              <a:gd name="connsiteY0" fmla="*/ 54030 h 641166"/>
              <a:gd name="connsiteX1" fmla="*/ 0 w 596387"/>
              <a:gd name="connsiteY1" fmla="*/ 239465 h 641166"/>
              <a:gd name="connsiteX2" fmla="*/ 31714 w 596387"/>
              <a:gd name="connsiteY2" fmla="*/ 540741 h 641166"/>
              <a:gd name="connsiteX3" fmla="*/ 359418 w 596387"/>
              <a:gd name="connsiteY3" fmla="*/ 641166 h 641166"/>
              <a:gd name="connsiteX4" fmla="*/ 533841 w 596387"/>
              <a:gd name="connsiteY4" fmla="*/ 530170 h 641166"/>
              <a:gd name="connsiteX5" fmla="*/ 465129 w 596387"/>
              <a:gd name="connsiteY5" fmla="*/ 65042 h 641166"/>
              <a:gd name="connsiteX6" fmla="*/ 226398 w 596387"/>
              <a:gd name="connsiteY6" fmla="*/ 54030 h 641166"/>
              <a:gd name="connsiteX0" fmla="*/ 240052 w 610041"/>
              <a:gd name="connsiteY0" fmla="*/ 54030 h 641166"/>
              <a:gd name="connsiteX1" fmla="*/ 13654 w 610041"/>
              <a:gd name="connsiteY1" fmla="*/ 239465 h 641166"/>
              <a:gd name="connsiteX2" fmla="*/ 45368 w 610041"/>
              <a:gd name="connsiteY2" fmla="*/ 540741 h 641166"/>
              <a:gd name="connsiteX3" fmla="*/ 373072 w 610041"/>
              <a:gd name="connsiteY3" fmla="*/ 641166 h 641166"/>
              <a:gd name="connsiteX4" fmla="*/ 547495 w 610041"/>
              <a:gd name="connsiteY4" fmla="*/ 530170 h 641166"/>
              <a:gd name="connsiteX5" fmla="*/ 478783 w 610041"/>
              <a:gd name="connsiteY5" fmla="*/ 65042 h 641166"/>
              <a:gd name="connsiteX6" fmla="*/ 240052 w 610041"/>
              <a:gd name="connsiteY6" fmla="*/ 54030 h 641166"/>
              <a:gd name="connsiteX0" fmla="*/ 240052 w 610041"/>
              <a:gd name="connsiteY0" fmla="*/ 54030 h 641166"/>
              <a:gd name="connsiteX1" fmla="*/ 13654 w 610041"/>
              <a:gd name="connsiteY1" fmla="*/ 239465 h 641166"/>
              <a:gd name="connsiteX2" fmla="*/ 45368 w 610041"/>
              <a:gd name="connsiteY2" fmla="*/ 540741 h 641166"/>
              <a:gd name="connsiteX3" fmla="*/ 373072 w 610041"/>
              <a:gd name="connsiteY3" fmla="*/ 641166 h 641166"/>
              <a:gd name="connsiteX4" fmla="*/ 547495 w 610041"/>
              <a:gd name="connsiteY4" fmla="*/ 530170 h 641166"/>
              <a:gd name="connsiteX5" fmla="*/ 478783 w 610041"/>
              <a:gd name="connsiteY5" fmla="*/ 65042 h 641166"/>
              <a:gd name="connsiteX6" fmla="*/ 240052 w 610041"/>
              <a:gd name="connsiteY6" fmla="*/ 54030 h 641166"/>
              <a:gd name="connsiteX0" fmla="*/ 240052 w 610041"/>
              <a:gd name="connsiteY0" fmla="*/ 54030 h 641166"/>
              <a:gd name="connsiteX1" fmla="*/ 13654 w 610041"/>
              <a:gd name="connsiteY1" fmla="*/ 239465 h 641166"/>
              <a:gd name="connsiteX2" fmla="*/ 45368 w 610041"/>
              <a:gd name="connsiteY2" fmla="*/ 540741 h 641166"/>
              <a:gd name="connsiteX3" fmla="*/ 373072 w 610041"/>
              <a:gd name="connsiteY3" fmla="*/ 641166 h 641166"/>
              <a:gd name="connsiteX4" fmla="*/ 547495 w 610041"/>
              <a:gd name="connsiteY4" fmla="*/ 530170 h 641166"/>
              <a:gd name="connsiteX5" fmla="*/ 478783 w 610041"/>
              <a:gd name="connsiteY5" fmla="*/ 65042 h 641166"/>
              <a:gd name="connsiteX6" fmla="*/ 240052 w 610041"/>
              <a:gd name="connsiteY6" fmla="*/ 54030 h 641166"/>
              <a:gd name="connsiteX0" fmla="*/ 240052 w 610041"/>
              <a:gd name="connsiteY0" fmla="*/ 54030 h 671999"/>
              <a:gd name="connsiteX1" fmla="*/ 13654 w 610041"/>
              <a:gd name="connsiteY1" fmla="*/ 239465 h 671999"/>
              <a:gd name="connsiteX2" fmla="*/ 45368 w 610041"/>
              <a:gd name="connsiteY2" fmla="*/ 540741 h 671999"/>
              <a:gd name="connsiteX3" fmla="*/ 373072 w 610041"/>
              <a:gd name="connsiteY3" fmla="*/ 641166 h 671999"/>
              <a:gd name="connsiteX4" fmla="*/ 547495 w 610041"/>
              <a:gd name="connsiteY4" fmla="*/ 530170 h 671999"/>
              <a:gd name="connsiteX5" fmla="*/ 478783 w 610041"/>
              <a:gd name="connsiteY5" fmla="*/ 65042 h 671999"/>
              <a:gd name="connsiteX6" fmla="*/ 240052 w 610041"/>
              <a:gd name="connsiteY6" fmla="*/ 54030 h 671999"/>
              <a:gd name="connsiteX0" fmla="*/ 240052 w 617088"/>
              <a:gd name="connsiteY0" fmla="*/ 54030 h 671999"/>
              <a:gd name="connsiteX1" fmla="*/ 13654 w 617088"/>
              <a:gd name="connsiteY1" fmla="*/ 239465 h 671999"/>
              <a:gd name="connsiteX2" fmla="*/ 45368 w 617088"/>
              <a:gd name="connsiteY2" fmla="*/ 540741 h 671999"/>
              <a:gd name="connsiteX3" fmla="*/ 373072 w 617088"/>
              <a:gd name="connsiteY3" fmla="*/ 641166 h 671999"/>
              <a:gd name="connsiteX4" fmla="*/ 547495 w 617088"/>
              <a:gd name="connsiteY4" fmla="*/ 530170 h 671999"/>
              <a:gd name="connsiteX5" fmla="*/ 478783 w 617088"/>
              <a:gd name="connsiteY5" fmla="*/ 65042 h 671999"/>
              <a:gd name="connsiteX6" fmla="*/ 240052 w 617088"/>
              <a:gd name="connsiteY6" fmla="*/ 54030 h 671999"/>
              <a:gd name="connsiteX0" fmla="*/ 240052 w 617088"/>
              <a:gd name="connsiteY0" fmla="*/ 54030 h 671999"/>
              <a:gd name="connsiteX1" fmla="*/ 13654 w 617088"/>
              <a:gd name="connsiteY1" fmla="*/ 239465 h 671999"/>
              <a:gd name="connsiteX2" fmla="*/ 45368 w 617088"/>
              <a:gd name="connsiteY2" fmla="*/ 540741 h 671999"/>
              <a:gd name="connsiteX3" fmla="*/ 373072 w 617088"/>
              <a:gd name="connsiteY3" fmla="*/ 641166 h 671999"/>
              <a:gd name="connsiteX4" fmla="*/ 547495 w 617088"/>
              <a:gd name="connsiteY4" fmla="*/ 530170 h 671999"/>
              <a:gd name="connsiteX5" fmla="*/ 478783 w 617088"/>
              <a:gd name="connsiteY5" fmla="*/ 65042 h 671999"/>
              <a:gd name="connsiteX6" fmla="*/ 240052 w 617088"/>
              <a:gd name="connsiteY6" fmla="*/ 54030 h 67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088" h="671999">
                <a:moveTo>
                  <a:pt x="240052" y="54030"/>
                </a:moveTo>
                <a:cubicBezTo>
                  <a:pt x="120099" y="77081"/>
                  <a:pt x="73263" y="104977"/>
                  <a:pt x="13654" y="239465"/>
                </a:cubicBezTo>
                <a:cubicBezTo>
                  <a:pt x="15856" y="384377"/>
                  <a:pt x="0" y="440316"/>
                  <a:pt x="45368" y="540741"/>
                </a:cubicBezTo>
                <a:cubicBezTo>
                  <a:pt x="152401" y="627952"/>
                  <a:pt x="259432" y="671999"/>
                  <a:pt x="373072" y="641166"/>
                </a:cubicBezTo>
                <a:cubicBezTo>
                  <a:pt x="517544" y="620905"/>
                  <a:pt x="504770" y="589192"/>
                  <a:pt x="547495" y="530170"/>
                </a:cubicBezTo>
                <a:cubicBezTo>
                  <a:pt x="617088" y="393186"/>
                  <a:pt x="610041" y="231977"/>
                  <a:pt x="478783" y="65042"/>
                </a:cubicBezTo>
                <a:cubicBezTo>
                  <a:pt x="399206" y="61371"/>
                  <a:pt x="360592" y="0"/>
                  <a:pt x="240052" y="54030"/>
                </a:cubicBez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9" name="手繪多邊形 18"/>
          <p:cNvSpPr/>
          <p:nvPr/>
        </p:nvSpPr>
        <p:spPr>
          <a:xfrm>
            <a:off x="4648200" y="5054962"/>
            <a:ext cx="1340180" cy="1223457"/>
          </a:xfrm>
          <a:custGeom>
            <a:avLst/>
            <a:gdLst>
              <a:gd name="connsiteX0" fmla="*/ 100426 w 560269"/>
              <a:gd name="connsiteY0" fmla="*/ 47570 h 639551"/>
              <a:gd name="connsiteX1" fmla="*/ 0 w 560269"/>
              <a:gd name="connsiteY1" fmla="*/ 237850 h 639551"/>
              <a:gd name="connsiteX2" fmla="*/ 31714 w 560269"/>
              <a:gd name="connsiteY2" fmla="*/ 539126 h 639551"/>
              <a:gd name="connsiteX3" fmla="*/ 359418 w 560269"/>
              <a:gd name="connsiteY3" fmla="*/ 639551 h 639551"/>
              <a:gd name="connsiteX4" fmla="*/ 533841 w 560269"/>
              <a:gd name="connsiteY4" fmla="*/ 528555 h 639551"/>
              <a:gd name="connsiteX5" fmla="*/ 560269 w 560269"/>
              <a:gd name="connsiteY5" fmla="*/ 290705 h 639551"/>
              <a:gd name="connsiteX6" fmla="*/ 465129 w 560269"/>
              <a:gd name="connsiteY6" fmla="*/ 63427 h 639551"/>
              <a:gd name="connsiteX7" fmla="*/ 274849 w 560269"/>
              <a:gd name="connsiteY7" fmla="*/ 0 h 639551"/>
              <a:gd name="connsiteX8" fmla="*/ 100426 w 560269"/>
              <a:gd name="connsiteY8" fmla="*/ 47570 h 639551"/>
              <a:gd name="connsiteX0" fmla="*/ 0 w 1246069"/>
              <a:gd name="connsiteY0" fmla="*/ 0 h 1096751"/>
              <a:gd name="connsiteX1" fmla="*/ 685800 w 1246069"/>
              <a:gd name="connsiteY1" fmla="*/ 695050 h 1096751"/>
              <a:gd name="connsiteX2" fmla="*/ 717514 w 1246069"/>
              <a:gd name="connsiteY2" fmla="*/ 996326 h 1096751"/>
              <a:gd name="connsiteX3" fmla="*/ 1045218 w 1246069"/>
              <a:gd name="connsiteY3" fmla="*/ 1096751 h 1096751"/>
              <a:gd name="connsiteX4" fmla="*/ 1219641 w 1246069"/>
              <a:gd name="connsiteY4" fmla="*/ 985755 h 1096751"/>
              <a:gd name="connsiteX5" fmla="*/ 1246069 w 1246069"/>
              <a:gd name="connsiteY5" fmla="*/ 747905 h 1096751"/>
              <a:gd name="connsiteX6" fmla="*/ 1150929 w 1246069"/>
              <a:gd name="connsiteY6" fmla="*/ 520627 h 1096751"/>
              <a:gd name="connsiteX7" fmla="*/ 960649 w 1246069"/>
              <a:gd name="connsiteY7" fmla="*/ 457200 h 1096751"/>
              <a:gd name="connsiteX8" fmla="*/ 0 w 1246069"/>
              <a:gd name="connsiteY8" fmla="*/ 0 h 1096751"/>
              <a:gd name="connsiteX0" fmla="*/ 0 w 1246069"/>
              <a:gd name="connsiteY0" fmla="*/ 76200 h 1172951"/>
              <a:gd name="connsiteX1" fmla="*/ 685800 w 1246069"/>
              <a:gd name="connsiteY1" fmla="*/ 771250 h 1172951"/>
              <a:gd name="connsiteX2" fmla="*/ 717514 w 1246069"/>
              <a:gd name="connsiteY2" fmla="*/ 1072526 h 1172951"/>
              <a:gd name="connsiteX3" fmla="*/ 1045218 w 1246069"/>
              <a:gd name="connsiteY3" fmla="*/ 1172951 h 1172951"/>
              <a:gd name="connsiteX4" fmla="*/ 1219641 w 1246069"/>
              <a:gd name="connsiteY4" fmla="*/ 1061955 h 1172951"/>
              <a:gd name="connsiteX5" fmla="*/ 1246069 w 1246069"/>
              <a:gd name="connsiteY5" fmla="*/ 824105 h 1172951"/>
              <a:gd name="connsiteX6" fmla="*/ 1150929 w 1246069"/>
              <a:gd name="connsiteY6" fmla="*/ 596827 h 1172951"/>
              <a:gd name="connsiteX7" fmla="*/ 304800 w 1246069"/>
              <a:gd name="connsiteY7" fmla="*/ 0 h 1172951"/>
              <a:gd name="connsiteX8" fmla="*/ 0 w 1246069"/>
              <a:gd name="connsiteY8" fmla="*/ 76200 h 1172951"/>
              <a:gd name="connsiteX0" fmla="*/ 0 w 1246069"/>
              <a:gd name="connsiteY0" fmla="*/ 76200 h 1172951"/>
              <a:gd name="connsiteX1" fmla="*/ 0 w 1246069"/>
              <a:gd name="connsiteY1" fmla="*/ 457200 h 1172951"/>
              <a:gd name="connsiteX2" fmla="*/ 717514 w 1246069"/>
              <a:gd name="connsiteY2" fmla="*/ 1072526 h 1172951"/>
              <a:gd name="connsiteX3" fmla="*/ 1045218 w 1246069"/>
              <a:gd name="connsiteY3" fmla="*/ 1172951 h 1172951"/>
              <a:gd name="connsiteX4" fmla="*/ 1219641 w 1246069"/>
              <a:gd name="connsiteY4" fmla="*/ 1061955 h 1172951"/>
              <a:gd name="connsiteX5" fmla="*/ 1246069 w 1246069"/>
              <a:gd name="connsiteY5" fmla="*/ 824105 h 1172951"/>
              <a:gd name="connsiteX6" fmla="*/ 1150929 w 1246069"/>
              <a:gd name="connsiteY6" fmla="*/ 596827 h 1172951"/>
              <a:gd name="connsiteX7" fmla="*/ 304800 w 1246069"/>
              <a:gd name="connsiteY7" fmla="*/ 0 h 1172951"/>
              <a:gd name="connsiteX8" fmla="*/ 0 w 1246069"/>
              <a:gd name="connsiteY8" fmla="*/ 76200 h 1172951"/>
              <a:gd name="connsiteX0" fmla="*/ 76200 w 1246069"/>
              <a:gd name="connsiteY0" fmla="*/ 76200 h 1172951"/>
              <a:gd name="connsiteX1" fmla="*/ 0 w 1246069"/>
              <a:gd name="connsiteY1" fmla="*/ 457200 h 1172951"/>
              <a:gd name="connsiteX2" fmla="*/ 717514 w 1246069"/>
              <a:gd name="connsiteY2" fmla="*/ 1072526 h 1172951"/>
              <a:gd name="connsiteX3" fmla="*/ 1045218 w 1246069"/>
              <a:gd name="connsiteY3" fmla="*/ 1172951 h 1172951"/>
              <a:gd name="connsiteX4" fmla="*/ 1219641 w 1246069"/>
              <a:gd name="connsiteY4" fmla="*/ 1061955 h 1172951"/>
              <a:gd name="connsiteX5" fmla="*/ 1246069 w 1246069"/>
              <a:gd name="connsiteY5" fmla="*/ 824105 h 1172951"/>
              <a:gd name="connsiteX6" fmla="*/ 1150929 w 1246069"/>
              <a:gd name="connsiteY6" fmla="*/ 596827 h 1172951"/>
              <a:gd name="connsiteX7" fmla="*/ 304800 w 1246069"/>
              <a:gd name="connsiteY7" fmla="*/ 0 h 1172951"/>
              <a:gd name="connsiteX8" fmla="*/ 76200 w 1246069"/>
              <a:gd name="connsiteY8" fmla="*/ 76200 h 1172951"/>
              <a:gd name="connsiteX0" fmla="*/ 76200 w 1246069"/>
              <a:gd name="connsiteY0" fmla="*/ 115254 h 1212005"/>
              <a:gd name="connsiteX1" fmla="*/ 0 w 1246069"/>
              <a:gd name="connsiteY1" fmla="*/ 496254 h 1212005"/>
              <a:gd name="connsiteX2" fmla="*/ 717514 w 1246069"/>
              <a:gd name="connsiteY2" fmla="*/ 1111580 h 1212005"/>
              <a:gd name="connsiteX3" fmla="*/ 1045218 w 1246069"/>
              <a:gd name="connsiteY3" fmla="*/ 1212005 h 1212005"/>
              <a:gd name="connsiteX4" fmla="*/ 1219641 w 1246069"/>
              <a:gd name="connsiteY4" fmla="*/ 1101009 h 1212005"/>
              <a:gd name="connsiteX5" fmla="*/ 1246069 w 1246069"/>
              <a:gd name="connsiteY5" fmla="*/ 863159 h 1212005"/>
              <a:gd name="connsiteX6" fmla="*/ 1150929 w 1246069"/>
              <a:gd name="connsiteY6" fmla="*/ 635881 h 1212005"/>
              <a:gd name="connsiteX7" fmla="*/ 304800 w 1246069"/>
              <a:gd name="connsiteY7" fmla="*/ 39054 h 1212005"/>
              <a:gd name="connsiteX8" fmla="*/ 76200 w 1246069"/>
              <a:gd name="connsiteY8" fmla="*/ 115254 h 1212005"/>
              <a:gd name="connsiteX0" fmla="*/ 121861 w 1291730"/>
              <a:gd name="connsiteY0" fmla="*/ 115254 h 1212005"/>
              <a:gd name="connsiteX1" fmla="*/ 45661 w 1291730"/>
              <a:gd name="connsiteY1" fmla="*/ 496254 h 1212005"/>
              <a:gd name="connsiteX2" fmla="*/ 763175 w 1291730"/>
              <a:gd name="connsiteY2" fmla="*/ 1111580 h 1212005"/>
              <a:gd name="connsiteX3" fmla="*/ 1090879 w 1291730"/>
              <a:gd name="connsiteY3" fmla="*/ 1212005 h 1212005"/>
              <a:gd name="connsiteX4" fmla="*/ 1265302 w 1291730"/>
              <a:gd name="connsiteY4" fmla="*/ 1101009 h 1212005"/>
              <a:gd name="connsiteX5" fmla="*/ 1291730 w 1291730"/>
              <a:gd name="connsiteY5" fmla="*/ 863159 h 1212005"/>
              <a:gd name="connsiteX6" fmla="*/ 1196590 w 1291730"/>
              <a:gd name="connsiteY6" fmla="*/ 635881 h 1212005"/>
              <a:gd name="connsiteX7" fmla="*/ 350461 w 1291730"/>
              <a:gd name="connsiteY7" fmla="*/ 39054 h 1212005"/>
              <a:gd name="connsiteX8" fmla="*/ 121861 w 1291730"/>
              <a:gd name="connsiteY8" fmla="*/ 115254 h 1212005"/>
              <a:gd name="connsiteX0" fmla="*/ 121861 w 1291730"/>
              <a:gd name="connsiteY0" fmla="*/ 115254 h 1212005"/>
              <a:gd name="connsiteX1" fmla="*/ 45661 w 1291730"/>
              <a:gd name="connsiteY1" fmla="*/ 496254 h 1212005"/>
              <a:gd name="connsiteX2" fmla="*/ 763175 w 1291730"/>
              <a:gd name="connsiteY2" fmla="*/ 1111580 h 1212005"/>
              <a:gd name="connsiteX3" fmla="*/ 1090879 w 1291730"/>
              <a:gd name="connsiteY3" fmla="*/ 1212005 h 1212005"/>
              <a:gd name="connsiteX4" fmla="*/ 1265302 w 1291730"/>
              <a:gd name="connsiteY4" fmla="*/ 1101009 h 1212005"/>
              <a:gd name="connsiteX5" fmla="*/ 1291730 w 1291730"/>
              <a:gd name="connsiteY5" fmla="*/ 863159 h 1212005"/>
              <a:gd name="connsiteX6" fmla="*/ 1196590 w 1291730"/>
              <a:gd name="connsiteY6" fmla="*/ 635881 h 1212005"/>
              <a:gd name="connsiteX7" fmla="*/ 350461 w 1291730"/>
              <a:gd name="connsiteY7" fmla="*/ 39054 h 1212005"/>
              <a:gd name="connsiteX8" fmla="*/ 121861 w 1291730"/>
              <a:gd name="connsiteY8" fmla="*/ 115254 h 1212005"/>
              <a:gd name="connsiteX0" fmla="*/ 121861 w 1291730"/>
              <a:gd name="connsiteY0" fmla="*/ 115254 h 1212005"/>
              <a:gd name="connsiteX1" fmla="*/ 45661 w 1291730"/>
              <a:gd name="connsiteY1" fmla="*/ 496254 h 1212005"/>
              <a:gd name="connsiteX2" fmla="*/ 763175 w 1291730"/>
              <a:gd name="connsiteY2" fmla="*/ 1111580 h 1212005"/>
              <a:gd name="connsiteX3" fmla="*/ 1090879 w 1291730"/>
              <a:gd name="connsiteY3" fmla="*/ 1212005 h 1212005"/>
              <a:gd name="connsiteX4" fmla="*/ 1265302 w 1291730"/>
              <a:gd name="connsiteY4" fmla="*/ 1101009 h 1212005"/>
              <a:gd name="connsiteX5" fmla="*/ 1291730 w 1291730"/>
              <a:gd name="connsiteY5" fmla="*/ 863159 h 1212005"/>
              <a:gd name="connsiteX6" fmla="*/ 1196590 w 1291730"/>
              <a:gd name="connsiteY6" fmla="*/ 635881 h 1212005"/>
              <a:gd name="connsiteX7" fmla="*/ 350461 w 1291730"/>
              <a:gd name="connsiteY7" fmla="*/ 39054 h 1212005"/>
              <a:gd name="connsiteX8" fmla="*/ 121861 w 1291730"/>
              <a:gd name="connsiteY8" fmla="*/ 115254 h 1212005"/>
              <a:gd name="connsiteX0" fmla="*/ 121861 w 1341943"/>
              <a:gd name="connsiteY0" fmla="*/ 115254 h 1212005"/>
              <a:gd name="connsiteX1" fmla="*/ 45661 w 1341943"/>
              <a:gd name="connsiteY1" fmla="*/ 496254 h 1212005"/>
              <a:gd name="connsiteX2" fmla="*/ 763175 w 1341943"/>
              <a:gd name="connsiteY2" fmla="*/ 1111580 h 1212005"/>
              <a:gd name="connsiteX3" fmla="*/ 1090879 w 1341943"/>
              <a:gd name="connsiteY3" fmla="*/ 1212005 h 1212005"/>
              <a:gd name="connsiteX4" fmla="*/ 1265302 w 1341943"/>
              <a:gd name="connsiteY4" fmla="*/ 1101009 h 1212005"/>
              <a:gd name="connsiteX5" fmla="*/ 1291730 w 1341943"/>
              <a:gd name="connsiteY5" fmla="*/ 863159 h 1212005"/>
              <a:gd name="connsiteX6" fmla="*/ 1196590 w 1341943"/>
              <a:gd name="connsiteY6" fmla="*/ 635881 h 1212005"/>
              <a:gd name="connsiteX7" fmla="*/ 350461 w 1341943"/>
              <a:gd name="connsiteY7" fmla="*/ 39054 h 1212005"/>
              <a:gd name="connsiteX8" fmla="*/ 121861 w 1341943"/>
              <a:gd name="connsiteY8" fmla="*/ 115254 h 1212005"/>
              <a:gd name="connsiteX0" fmla="*/ 121861 w 1291730"/>
              <a:gd name="connsiteY0" fmla="*/ 115254 h 1212005"/>
              <a:gd name="connsiteX1" fmla="*/ 45661 w 1291730"/>
              <a:gd name="connsiteY1" fmla="*/ 496254 h 1212005"/>
              <a:gd name="connsiteX2" fmla="*/ 763175 w 1291730"/>
              <a:gd name="connsiteY2" fmla="*/ 1111580 h 1212005"/>
              <a:gd name="connsiteX3" fmla="*/ 1090879 w 1291730"/>
              <a:gd name="connsiteY3" fmla="*/ 1212005 h 1212005"/>
              <a:gd name="connsiteX4" fmla="*/ 1265302 w 1291730"/>
              <a:gd name="connsiteY4" fmla="*/ 1101009 h 1212005"/>
              <a:gd name="connsiteX5" fmla="*/ 1291730 w 1291730"/>
              <a:gd name="connsiteY5" fmla="*/ 863159 h 1212005"/>
              <a:gd name="connsiteX6" fmla="*/ 1196590 w 1291730"/>
              <a:gd name="connsiteY6" fmla="*/ 635881 h 1212005"/>
              <a:gd name="connsiteX7" fmla="*/ 350461 w 1291730"/>
              <a:gd name="connsiteY7" fmla="*/ 39054 h 1212005"/>
              <a:gd name="connsiteX8" fmla="*/ 121861 w 1291730"/>
              <a:gd name="connsiteY8" fmla="*/ 115254 h 1212005"/>
              <a:gd name="connsiteX0" fmla="*/ 121861 w 1291730"/>
              <a:gd name="connsiteY0" fmla="*/ 115254 h 1212005"/>
              <a:gd name="connsiteX1" fmla="*/ 45661 w 1291730"/>
              <a:gd name="connsiteY1" fmla="*/ 496254 h 1212005"/>
              <a:gd name="connsiteX2" fmla="*/ 763175 w 1291730"/>
              <a:gd name="connsiteY2" fmla="*/ 1111580 h 1212005"/>
              <a:gd name="connsiteX3" fmla="*/ 1090879 w 1291730"/>
              <a:gd name="connsiteY3" fmla="*/ 1212005 h 1212005"/>
              <a:gd name="connsiteX4" fmla="*/ 1265302 w 1291730"/>
              <a:gd name="connsiteY4" fmla="*/ 1101009 h 1212005"/>
              <a:gd name="connsiteX5" fmla="*/ 1264861 w 1291730"/>
              <a:gd name="connsiteY5" fmla="*/ 1029654 h 1212005"/>
              <a:gd name="connsiteX6" fmla="*/ 1291730 w 1291730"/>
              <a:gd name="connsiteY6" fmla="*/ 863159 h 1212005"/>
              <a:gd name="connsiteX7" fmla="*/ 1196590 w 1291730"/>
              <a:gd name="connsiteY7" fmla="*/ 635881 h 1212005"/>
              <a:gd name="connsiteX8" fmla="*/ 350461 w 1291730"/>
              <a:gd name="connsiteY8" fmla="*/ 39054 h 1212005"/>
              <a:gd name="connsiteX9" fmla="*/ 121861 w 1291730"/>
              <a:gd name="connsiteY9" fmla="*/ 115254 h 1212005"/>
              <a:gd name="connsiteX0" fmla="*/ 121861 w 1291730"/>
              <a:gd name="connsiteY0" fmla="*/ 115254 h 1212005"/>
              <a:gd name="connsiteX1" fmla="*/ 45661 w 1291730"/>
              <a:gd name="connsiteY1" fmla="*/ 496254 h 1212005"/>
              <a:gd name="connsiteX2" fmla="*/ 763175 w 1291730"/>
              <a:gd name="connsiteY2" fmla="*/ 1111580 h 1212005"/>
              <a:gd name="connsiteX3" fmla="*/ 1090879 w 1291730"/>
              <a:gd name="connsiteY3" fmla="*/ 1212005 h 1212005"/>
              <a:gd name="connsiteX4" fmla="*/ 1265302 w 1291730"/>
              <a:gd name="connsiteY4" fmla="*/ 1101009 h 1212005"/>
              <a:gd name="connsiteX5" fmla="*/ 1291730 w 1291730"/>
              <a:gd name="connsiteY5" fmla="*/ 863159 h 1212005"/>
              <a:gd name="connsiteX6" fmla="*/ 1196590 w 1291730"/>
              <a:gd name="connsiteY6" fmla="*/ 635881 h 1212005"/>
              <a:gd name="connsiteX7" fmla="*/ 350461 w 1291730"/>
              <a:gd name="connsiteY7" fmla="*/ 39054 h 1212005"/>
              <a:gd name="connsiteX8" fmla="*/ 121861 w 1291730"/>
              <a:gd name="connsiteY8" fmla="*/ 115254 h 1212005"/>
              <a:gd name="connsiteX0" fmla="*/ 121861 w 1340180"/>
              <a:gd name="connsiteY0" fmla="*/ 115254 h 1212005"/>
              <a:gd name="connsiteX1" fmla="*/ 45661 w 1340180"/>
              <a:gd name="connsiteY1" fmla="*/ 496254 h 1212005"/>
              <a:gd name="connsiteX2" fmla="*/ 763175 w 1340180"/>
              <a:gd name="connsiteY2" fmla="*/ 1111580 h 1212005"/>
              <a:gd name="connsiteX3" fmla="*/ 1090879 w 1340180"/>
              <a:gd name="connsiteY3" fmla="*/ 1212005 h 1212005"/>
              <a:gd name="connsiteX4" fmla="*/ 1265302 w 1340180"/>
              <a:gd name="connsiteY4" fmla="*/ 1101009 h 1212005"/>
              <a:gd name="connsiteX5" fmla="*/ 1291730 w 1340180"/>
              <a:gd name="connsiteY5" fmla="*/ 863159 h 1212005"/>
              <a:gd name="connsiteX6" fmla="*/ 1196590 w 1340180"/>
              <a:gd name="connsiteY6" fmla="*/ 635881 h 1212005"/>
              <a:gd name="connsiteX7" fmla="*/ 350461 w 1340180"/>
              <a:gd name="connsiteY7" fmla="*/ 39054 h 1212005"/>
              <a:gd name="connsiteX8" fmla="*/ 121861 w 1340180"/>
              <a:gd name="connsiteY8" fmla="*/ 115254 h 1212005"/>
              <a:gd name="connsiteX0" fmla="*/ 121861 w 1340180"/>
              <a:gd name="connsiteY0" fmla="*/ 115254 h 1212005"/>
              <a:gd name="connsiteX1" fmla="*/ 45661 w 1340180"/>
              <a:gd name="connsiteY1" fmla="*/ 496254 h 1212005"/>
              <a:gd name="connsiteX2" fmla="*/ 763175 w 1340180"/>
              <a:gd name="connsiteY2" fmla="*/ 1111580 h 1212005"/>
              <a:gd name="connsiteX3" fmla="*/ 1090879 w 1340180"/>
              <a:gd name="connsiteY3" fmla="*/ 1212005 h 1212005"/>
              <a:gd name="connsiteX4" fmla="*/ 1265302 w 1340180"/>
              <a:gd name="connsiteY4" fmla="*/ 1101009 h 1212005"/>
              <a:gd name="connsiteX5" fmla="*/ 1291730 w 1340180"/>
              <a:gd name="connsiteY5" fmla="*/ 863159 h 1212005"/>
              <a:gd name="connsiteX6" fmla="*/ 1196590 w 1340180"/>
              <a:gd name="connsiteY6" fmla="*/ 635881 h 1212005"/>
              <a:gd name="connsiteX7" fmla="*/ 350461 w 1340180"/>
              <a:gd name="connsiteY7" fmla="*/ 39054 h 1212005"/>
              <a:gd name="connsiteX8" fmla="*/ 121861 w 1340180"/>
              <a:gd name="connsiteY8" fmla="*/ 115254 h 1212005"/>
              <a:gd name="connsiteX0" fmla="*/ 121861 w 1340180"/>
              <a:gd name="connsiteY0" fmla="*/ 115254 h 1223457"/>
              <a:gd name="connsiteX1" fmla="*/ 45661 w 1340180"/>
              <a:gd name="connsiteY1" fmla="*/ 496254 h 1223457"/>
              <a:gd name="connsiteX2" fmla="*/ 763175 w 1340180"/>
              <a:gd name="connsiteY2" fmla="*/ 1111580 h 1223457"/>
              <a:gd name="connsiteX3" fmla="*/ 1090879 w 1340180"/>
              <a:gd name="connsiteY3" fmla="*/ 1212005 h 1223457"/>
              <a:gd name="connsiteX4" fmla="*/ 1265302 w 1340180"/>
              <a:gd name="connsiteY4" fmla="*/ 1101009 h 1223457"/>
              <a:gd name="connsiteX5" fmla="*/ 1291730 w 1340180"/>
              <a:gd name="connsiteY5" fmla="*/ 863159 h 1223457"/>
              <a:gd name="connsiteX6" fmla="*/ 1196590 w 1340180"/>
              <a:gd name="connsiteY6" fmla="*/ 635881 h 1223457"/>
              <a:gd name="connsiteX7" fmla="*/ 350461 w 1340180"/>
              <a:gd name="connsiteY7" fmla="*/ 39054 h 1223457"/>
              <a:gd name="connsiteX8" fmla="*/ 121861 w 1340180"/>
              <a:gd name="connsiteY8" fmla="*/ 115254 h 1223457"/>
              <a:gd name="connsiteX0" fmla="*/ 121861 w 1340180"/>
              <a:gd name="connsiteY0" fmla="*/ 115254 h 1223457"/>
              <a:gd name="connsiteX1" fmla="*/ 45661 w 1340180"/>
              <a:gd name="connsiteY1" fmla="*/ 496254 h 1223457"/>
              <a:gd name="connsiteX2" fmla="*/ 763175 w 1340180"/>
              <a:gd name="connsiteY2" fmla="*/ 1111580 h 1223457"/>
              <a:gd name="connsiteX3" fmla="*/ 1090879 w 1340180"/>
              <a:gd name="connsiteY3" fmla="*/ 1212005 h 1223457"/>
              <a:gd name="connsiteX4" fmla="*/ 1265302 w 1340180"/>
              <a:gd name="connsiteY4" fmla="*/ 1101009 h 1223457"/>
              <a:gd name="connsiteX5" fmla="*/ 1291730 w 1340180"/>
              <a:gd name="connsiteY5" fmla="*/ 863159 h 1223457"/>
              <a:gd name="connsiteX6" fmla="*/ 1196590 w 1340180"/>
              <a:gd name="connsiteY6" fmla="*/ 635881 h 1223457"/>
              <a:gd name="connsiteX7" fmla="*/ 350461 w 1340180"/>
              <a:gd name="connsiteY7" fmla="*/ 39054 h 1223457"/>
              <a:gd name="connsiteX8" fmla="*/ 121861 w 1340180"/>
              <a:gd name="connsiteY8" fmla="*/ 115254 h 1223457"/>
              <a:gd name="connsiteX0" fmla="*/ 121861 w 1340180"/>
              <a:gd name="connsiteY0" fmla="*/ 115254 h 1223457"/>
              <a:gd name="connsiteX1" fmla="*/ 45661 w 1340180"/>
              <a:gd name="connsiteY1" fmla="*/ 496254 h 1223457"/>
              <a:gd name="connsiteX2" fmla="*/ 763175 w 1340180"/>
              <a:gd name="connsiteY2" fmla="*/ 1111580 h 1223457"/>
              <a:gd name="connsiteX3" fmla="*/ 1090879 w 1340180"/>
              <a:gd name="connsiteY3" fmla="*/ 1212005 h 1223457"/>
              <a:gd name="connsiteX4" fmla="*/ 1265302 w 1340180"/>
              <a:gd name="connsiteY4" fmla="*/ 1101009 h 1223457"/>
              <a:gd name="connsiteX5" fmla="*/ 1291730 w 1340180"/>
              <a:gd name="connsiteY5" fmla="*/ 863159 h 1223457"/>
              <a:gd name="connsiteX6" fmla="*/ 1196590 w 1340180"/>
              <a:gd name="connsiteY6" fmla="*/ 635881 h 1223457"/>
              <a:gd name="connsiteX7" fmla="*/ 350461 w 1340180"/>
              <a:gd name="connsiteY7" fmla="*/ 39054 h 1223457"/>
              <a:gd name="connsiteX8" fmla="*/ 121861 w 1340180"/>
              <a:gd name="connsiteY8" fmla="*/ 115254 h 122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0180" h="1223457">
                <a:moveTo>
                  <a:pt x="121861" y="115254"/>
                </a:moveTo>
                <a:cubicBezTo>
                  <a:pt x="0" y="243135"/>
                  <a:pt x="13801" y="378504"/>
                  <a:pt x="45661" y="496254"/>
                </a:cubicBezTo>
                <a:cubicBezTo>
                  <a:pt x="189252" y="805312"/>
                  <a:pt x="524004" y="906471"/>
                  <a:pt x="763175" y="1111580"/>
                </a:cubicBezTo>
                <a:lnTo>
                  <a:pt x="1090879" y="1212005"/>
                </a:lnTo>
                <a:cubicBezTo>
                  <a:pt x="1164436" y="1223457"/>
                  <a:pt x="1227863" y="1197030"/>
                  <a:pt x="1265302" y="1101009"/>
                </a:cubicBezTo>
                <a:cubicBezTo>
                  <a:pt x="1340180" y="1011155"/>
                  <a:pt x="1282921" y="942442"/>
                  <a:pt x="1291730" y="863159"/>
                </a:cubicBezTo>
                <a:cubicBezTo>
                  <a:pt x="1284242" y="744676"/>
                  <a:pt x="1228303" y="711640"/>
                  <a:pt x="1196590" y="635881"/>
                </a:cubicBezTo>
                <a:cubicBezTo>
                  <a:pt x="914547" y="436939"/>
                  <a:pt x="732049" y="138451"/>
                  <a:pt x="350461" y="39054"/>
                </a:cubicBezTo>
                <a:cubicBezTo>
                  <a:pt x="273821" y="27455"/>
                  <a:pt x="236822" y="0"/>
                  <a:pt x="121861" y="115254"/>
                </a:cubicBez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0" name="手繪多邊形 19"/>
          <p:cNvSpPr/>
          <p:nvPr/>
        </p:nvSpPr>
        <p:spPr>
          <a:xfrm>
            <a:off x="4648200" y="4742820"/>
            <a:ext cx="1466401" cy="1535599"/>
          </a:xfrm>
          <a:custGeom>
            <a:avLst/>
            <a:gdLst>
              <a:gd name="connsiteX0" fmla="*/ 100426 w 560269"/>
              <a:gd name="connsiteY0" fmla="*/ 47570 h 639551"/>
              <a:gd name="connsiteX1" fmla="*/ 0 w 560269"/>
              <a:gd name="connsiteY1" fmla="*/ 237850 h 639551"/>
              <a:gd name="connsiteX2" fmla="*/ 31714 w 560269"/>
              <a:gd name="connsiteY2" fmla="*/ 539126 h 639551"/>
              <a:gd name="connsiteX3" fmla="*/ 359418 w 560269"/>
              <a:gd name="connsiteY3" fmla="*/ 639551 h 639551"/>
              <a:gd name="connsiteX4" fmla="*/ 533841 w 560269"/>
              <a:gd name="connsiteY4" fmla="*/ 528555 h 639551"/>
              <a:gd name="connsiteX5" fmla="*/ 560269 w 560269"/>
              <a:gd name="connsiteY5" fmla="*/ 290705 h 639551"/>
              <a:gd name="connsiteX6" fmla="*/ 465129 w 560269"/>
              <a:gd name="connsiteY6" fmla="*/ 63427 h 639551"/>
              <a:gd name="connsiteX7" fmla="*/ 274849 w 560269"/>
              <a:gd name="connsiteY7" fmla="*/ 0 h 639551"/>
              <a:gd name="connsiteX8" fmla="*/ 100426 w 560269"/>
              <a:gd name="connsiteY8" fmla="*/ 47570 h 639551"/>
              <a:gd name="connsiteX0" fmla="*/ 0 w 1246069"/>
              <a:gd name="connsiteY0" fmla="*/ 0 h 1096751"/>
              <a:gd name="connsiteX1" fmla="*/ 685800 w 1246069"/>
              <a:gd name="connsiteY1" fmla="*/ 695050 h 1096751"/>
              <a:gd name="connsiteX2" fmla="*/ 717514 w 1246069"/>
              <a:gd name="connsiteY2" fmla="*/ 996326 h 1096751"/>
              <a:gd name="connsiteX3" fmla="*/ 1045218 w 1246069"/>
              <a:gd name="connsiteY3" fmla="*/ 1096751 h 1096751"/>
              <a:gd name="connsiteX4" fmla="*/ 1219641 w 1246069"/>
              <a:gd name="connsiteY4" fmla="*/ 985755 h 1096751"/>
              <a:gd name="connsiteX5" fmla="*/ 1246069 w 1246069"/>
              <a:gd name="connsiteY5" fmla="*/ 747905 h 1096751"/>
              <a:gd name="connsiteX6" fmla="*/ 1150929 w 1246069"/>
              <a:gd name="connsiteY6" fmla="*/ 520627 h 1096751"/>
              <a:gd name="connsiteX7" fmla="*/ 960649 w 1246069"/>
              <a:gd name="connsiteY7" fmla="*/ 457200 h 1096751"/>
              <a:gd name="connsiteX8" fmla="*/ 0 w 1246069"/>
              <a:gd name="connsiteY8" fmla="*/ 0 h 1096751"/>
              <a:gd name="connsiteX0" fmla="*/ 0 w 1246069"/>
              <a:gd name="connsiteY0" fmla="*/ 76200 h 1172951"/>
              <a:gd name="connsiteX1" fmla="*/ 685800 w 1246069"/>
              <a:gd name="connsiteY1" fmla="*/ 771250 h 1172951"/>
              <a:gd name="connsiteX2" fmla="*/ 717514 w 1246069"/>
              <a:gd name="connsiteY2" fmla="*/ 1072526 h 1172951"/>
              <a:gd name="connsiteX3" fmla="*/ 1045218 w 1246069"/>
              <a:gd name="connsiteY3" fmla="*/ 1172951 h 1172951"/>
              <a:gd name="connsiteX4" fmla="*/ 1219641 w 1246069"/>
              <a:gd name="connsiteY4" fmla="*/ 1061955 h 1172951"/>
              <a:gd name="connsiteX5" fmla="*/ 1246069 w 1246069"/>
              <a:gd name="connsiteY5" fmla="*/ 824105 h 1172951"/>
              <a:gd name="connsiteX6" fmla="*/ 1150929 w 1246069"/>
              <a:gd name="connsiteY6" fmla="*/ 596827 h 1172951"/>
              <a:gd name="connsiteX7" fmla="*/ 304800 w 1246069"/>
              <a:gd name="connsiteY7" fmla="*/ 0 h 1172951"/>
              <a:gd name="connsiteX8" fmla="*/ 0 w 1246069"/>
              <a:gd name="connsiteY8" fmla="*/ 76200 h 1172951"/>
              <a:gd name="connsiteX0" fmla="*/ 0 w 1246069"/>
              <a:gd name="connsiteY0" fmla="*/ 76200 h 1172951"/>
              <a:gd name="connsiteX1" fmla="*/ 0 w 1246069"/>
              <a:gd name="connsiteY1" fmla="*/ 457200 h 1172951"/>
              <a:gd name="connsiteX2" fmla="*/ 717514 w 1246069"/>
              <a:gd name="connsiteY2" fmla="*/ 1072526 h 1172951"/>
              <a:gd name="connsiteX3" fmla="*/ 1045218 w 1246069"/>
              <a:gd name="connsiteY3" fmla="*/ 1172951 h 1172951"/>
              <a:gd name="connsiteX4" fmla="*/ 1219641 w 1246069"/>
              <a:gd name="connsiteY4" fmla="*/ 1061955 h 1172951"/>
              <a:gd name="connsiteX5" fmla="*/ 1246069 w 1246069"/>
              <a:gd name="connsiteY5" fmla="*/ 824105 h 1172951"/>
              <a:gd name="connsiteX6" fmla="*/ 1150929 w 1246069"/>
              <a:gd name="connsiteY6" fmla="*/ 596827 h 1172951"/>
              <a:gd name="connsiteX7" fmla="*/ 304800 w 1246069"/>
              <a:gd name="connsiteY7" fmla="*/ 0 h 1172951"/>
              <a:gd name="connsiteX8" fmla="*/ 0 w 1246069"/>
              <a:gd name="connsiteY8" fmla="*/ 76200 h 1172951"/>
              <a:gd name="connsiteX0" fmla="*/ 76200 w 1246069"/>
              <a:gd name="connsiteY0" fmla="*/ 76200 h 1172951"/>
              <a:gd name="connsiteX1" fmla="*/ 0 w 1246069"/>
              <a:gd name="connsiteY1" fmla="*/ 457200 h 1172951"/>
              <a:gd name="connsiteX2" fmla="*/ 717514 w 1246069"/>
              <a:gd name="connsiteY2" fmla="*/ 1072526 h 1172951"/>
              <a:gd name="connsiteX3" fmla="*/ 1045218 w 1246069"/>
              <a:gd name="connsiteY3" fmla="*/ 1172951 h 1172951"/>
              <a:gd name="connsiteX4" fmla="*/ 1219641 w 1246069"/>
              <a:gd name="connsiteY4" fmla="*/ 1061955 h 1172951"/>
              <a:gd name="connsiteX5" fmla="*/ 1246069 w 1246069"/>
              <a:gd name="connsiteY5" fmla="*/ 824105 h 1172951"/>
              <a:gd name="connsiteX6" fmla="*/ 1150929 w 1246069"/>
              <a:gd name="connsiteY6" fmla="*/ 596827 h 1172951"/>
              <a:gd name="connsiteX7" fmla="*/ 304800 w 1246069"/>
              <a:gd name="connsiteY7" fmla="*/ 0 h 1172951"/>
              <a:gd name="connsiteX8" fmla="*/ 76200 w 1246069"/>
              <a:gd name="connsiteY8" fmla="*/ 76200 h 1172951"/>
              <a:gd name="connsiteX0" fmla="*/ 76200 w 1246069"/>
              <a:gd name="connsiteY0" fmla="*/ 115254 h 1212005"/>
              <a:gd name="connsiteX1" fmla="*/ 0 w 1246069"/>
              <a:gd name="connsiteY1" fmla="*/ 496254 h 1212005"/>
              <a:gd name="connsiteX2" fmla="*/ 717514 w 1246069"/>
              <a:gd name="connsiteY2" fmla="*/ 1111580 h 1212005"/>
              <a:gd name="connsiteX3" fmla="*/ 1045218 w 1246069"/>
              <a:gd name="connsiteY3" fmla="*/ 1212005 h 1212005"/>
              <a:gd name="connsiteX4" fmla="*/ 1219641 w 1246069"/>
              <a:gd name="connsiteY4" fmla="*/ 1101009 h 1212005"/>
              <a:gd name="connsiteX5" fmla="*/ 1246069 w 1246069"/>
              <a:gd name="connsiteY5" fmla="*/ 863159 h 1212005"/>
              <a:gd name="connsiteX6" fmla="*/ 1150929 w 1246069"/>
              <a:gd name="connsiteY6" fmla="*/ 635881 h 1212005"/>
              <a:gd name="connsiteX7" fmla="*/ 304800 w 1246069"/>
              <a:gd name="connsiteY7" fmla="*/ 39054 h 1212005"/>
              <a:gd name="connsiteX8" fmla="*/ 76200 w 1246069"/>
              <a:gd name="connsiteY8" fmla="*/ 115254 h 1212005"/>
              <a:gd name="connsiteX0" fmla="*/ 121861 w 1291730"/>
              <a:gd name="connsiteY0" fmla="*/ 115254 h 1212005"/>
              <a:gd name="connsiteX1" fmla="*/ 45661 w 1291730"/>
              <a:gd name="connsiteY1" fmla="*/ 496254 h 1212005"/>
              <a:gd name="connsiteX2" fmla="*/ 763175 w 1291730"/>
              <a:gd name="connsiteY2" fmla="*/ 1111580 h 1212005"/>
              <a:gd name="connsiteX3" fmla="*/ 1090879 w 1291730"/>
              <a:gd name="connsiteY3" fmla="*/ 1212005 h 1212005"/>
              <a:gd name="connsiteX4" fmla="*/ 1265302 w 1291730"/>
              <a:gd name="connsiteY4" fmla="*/ 1101009 h 1212005"/>
              <a:gd name="connsiteX5" fmla="*/ 1291730 w 1291730"/>
              <a:gd name="connsiteY5" fmla="*/ 863159 h 1212005"/>
              <a:gd name="connsiteX6" fmla="*/ 1196590 w 1291730"/>
              <a:gd name="connsiteY6" fmla="*/ 635881 h 1212005"/>
              <a:gd name="connsiteX7" fmla="*/ 350461 w 1291730"/>
              <a:gd name="connsiteY7" fmla="*/ 39054 h 1212005"/>
              <a:gd name="connsiteX8" fmla="*/ 121861 w 1291730"/>
              <a:gd name="connsiteY8" fmla="*/ 115254 h 1212005"/>
              <a:gd name="connsiteX0" fmla="*/ 121861 w 1291730"/>
              <a:gd name="connsiteY0" fmla="*/ 115254 h 1212005"/>
              <a:gd name="connsiteX1" fmla="*/ 45661 w 1291730"/>
              <a:gd name="connsiteY1" fmla="*/ 496254 h 1212005"/>
              <a:gd name="connsiteX2" fmla="*/ 763175 w 1291730"/>
              <a:gd name="connsiteY2" fmla="*/ 1111580 h 1212005"/>
              <a:gd name="connsiteX3" fmla="*/ 1090879 w 1291730"/>
              <a:gd name="connsiteY3" fmla="*/ 1212005 h 1212005"/>
              <a:gd name="connsiteX4" fmla="*/ 1265302 w 1291730"/>
              <a:gd name="connsiteY4" fmla="*/ 1101009 h 1212005"/>
              <a:gd name="connsiteX5" fmla="*/ 1291730 w 1291730"/>
              <a:gd name="connsiteY5" fmla="*/ 863159 h 1212005"/>
              <a:gd name="connsiteX6" fmla="*/ 1196590 w 1291730"/>
              <a:gd name="connsiteY6" fmla="*/ 635881 h 1212005"/>
              <a:gd name="connsiteX7" fmla="*/ 350461 w 1291730"/>
              <a:gd name="connsiteY7" fmla="*/ 39054 h 1212005"/>
              <a:gd name="connsiteX8" fmla="*/ 121861 w 1291730"/>
              <a:gd name="connsiteY8" fmla="*/ 115254 h 1212005"/>
              <a:gd name="connsiteX0" fmla="*/ 121861 w 1291730"/>
              <a:gd name="connsiteY0" fmla="*/ 115254 h 1212005"/>
              <a:gd name="connsiteX1" fmla="*/ 45661 w 1291730"/>
              <a:gd name="connsiteY1" fmla="*/ 496254 h 1212005"/>
              <a:gd name="connsiteX2" fmla="*/ 763175 w 1291730"/>
              <a:gd name="connsiteY2" fmla="*/ 1111580 h 1212005"/>
              <a:gd name="connsiteX3" fmla="*/ 1090879 w 1291730"/>
              <a:gd name="connsiteY3" fmla="*/ 1212005 h 1212005"/>
              <a:gd name="connsiteX4" fmla="*/ 1265302 w 1291730"/>
              <a:gd name="connsiteY4" fmla="*/ 1101009 h 1212005"/>
              <a:gd name="connsiteX5" fmla="*/ 1291730 w 1291730"/>
              <a:gd name="connsiteY5" fmla="*/ 863159 h 1212005"/>
              <a:gd name="connsiteX6" fmla="*/ 1196590 w 1291730"/>
              <a:gd name="connsiteY6" fmla="*/ 635881 h 1212005"/>
              <a:gd name="connsiteX7" fmla="*/ 350461 w 1291730"/>
              <a:gd name="connsiteY7" fmla="*/ 39054 h 1212005"/>
              <a:gd name="connsiteX8" fmla="*/ 121861 w 1291730"/>
              <a:gd name="connsiteY8" fmla="*/ 115254 h 1212005"/>
              <a:gd name="connsiteX0" fmla="*/ 121861 w 1341943"/>
              <a:gd name="connsiteY0" fmla="*/ 115254 h 1212005"/>
              <a:gd name="connsiteX1" fmla="*/ 45661 w 1341943"/>
              <a:gd name="connsiteY1" fmla="*/ 496254 h 1212005"/>
              <a:gd name="connsiteX2" fmla="*/ 763175 w 1341943"/>
              <a:gd name="connsiteY2" fmla="*/ 1111580 h 1212005"/>
              <a:gd name="connsiteX3" fmla="*/ 1090879 w 1341943"/>
              <a:gd name="connsiteY3" fmla="*/ 1212005 h 1212005"/>
              <a:gd name="connsiteX4" fmla="*/ 1265302 w 1341943"/>
              <a:gd name="connsiteY4" fmla="*/ 1101009 h 1212005"/>
              <a:gd name="connsiteX5" fmla="*/ 1291730 w 1341943"/>
              <a:gd name="connsiteY5" fmla="*/ 863159 h 1212005"/>
              <a:gd name="connsiteX6" fmla="*/ 1196590 w 1341943"/>
              <a:gd name="connsiteY6" fmla="*/ 635881 h 1212005"/>
              <a:gd name="connsiteX7" fmla="*/ 350461 w 1341943"/>
              <a:gd name="connsiteY7" fmla="*/ 39054 h 1212005"/>
              <a:gd name="connsiteX8" fmla="*/ 121861 w 1341943"/>
              <a:gd name="connsiteY8" fmla="*/ 115254 h 1212005"/>
              <a:gd name="connsiteX0" fmla="*/ 121861 w 1291730"/>
              <a:gd name="connsiteY0" fmla="*/ 115254 h 1212005"/>
              <a:gd name="connsiteX1" fmla="*/ 45661 w 1291730"/>
              <a:gd name="connsiteY1" fmla="*/ 496254 h 1212005"/>
              <a:gd name="connsiteX2" fmla="*/ 763175 w 1291730"/>
              <a:gd name="connsiteY2" fmla="*/ 1111580 h 1212005"/>
              <a:gd name="connsiteX3" fmla="*/ 1090879 w 1291730"/>
              <a:gd name="connsiteY3" fmla="*/ 1212005 h 1212005"/>
              <a:gd name="connsiteX4" fmla="*/ 1265302 w 1291730"/>
              <a:gd name="connsiteY4" fmla="*/ 1101009 h 1212005"/>
              <a:gd name="connsiteX5" fmla="*/ 1291730 w 1291730"/>
              <a:gd name="connsiteY5" fmla="*/ 863159 h 1212005"/>
              <a:gd name="connsiteX6" fmla="*/ 1196590 w 1291730"/>
              <a:gd name="connsiteY6" fmla="*/ 635881 h 1212005"/>
              <a:gd name="connsiteX7" fmla="*/ 350461 w 1291730"/>
              <a:gd name="connsiteY7" fmla="*/ 39054 h 1212005"/>
              <a:gd name="connsiteX8" fmla="*/ 121861 w 1291730"/>
              <a:gd name="connsiteY8" fmla="*/ 115254 h 1212005"/>
              <a:gd name="connsiteX0" fmla="*/ 121861 w 1291730"/>
              <a:gd name="connsiteY0" fmla="*/ 115254 h 1212005"/>
              <a:gd name="connsiteX1" fmla="*/ 45661 w 1291730"/>
              <a:gd name="connsiteY1" fmla="*/ 496254 h 1212005"/>
              <a:gd name="connsiteX2" fmla="*/ 763175 w 1291730"/>
              <a:gd name="connsiteY2" fmla="*/ 1111580 h 1212005"/>
              <a:gd name="connsiteX3" fmla="*/ 1090879 w 1291730"/>
              <a:gd name="connsiteY3" fmla="*/ 1212005 h 1212005"/>
              <a:gd name="connsiteX4" fmla="*/ 1265302 w 1291730"/>
              <a:gd name="connsiteY4" fmla="*/ 1101009 h 1212005"/>
              <a:gd name="connsiteX5" fmla="*/ 1264861 w 1291730"/>
              <a:gd name="connsiteY5" fmla="*/ 1029654 h 1212005"/>
              <a:gd name="connsiteX6" fmla="*/ 1291730 w 1291730"/>
              <a:gd name="connsiteY6" fmla="*/ 863159 h 1212005"/>
              <a:gd name="connsiteX7" fmla="*/ 1196590 w 1291730"/>
              <a:gd name="connsiteY7" fmla="*/ 635881 h 1212005"/>
              <a:gd name="connsiteX8" fmla="*/ 350461 w 1291730"/>
              <a:gd name="connsiteY8" fmla="*/ 39054 h 1212005"/>
              <a:gd name="connsiteX9" fmla="*/ 121861 w 1291730"/>
              <a:gd name="connsiteY9" fmla="*/ 115254 h 1212005"/>
              <a:gd name="connsiteX0" fmla="*/ 121861 w 1291730"/>
              <a:gd name="connsiteY0" fmla="*/ 115254 h 1212005"/>
              <a:gd name="connsiteX1" fmla="*/ 45661 w 1291730"/>
              <a:gd name="connsiteY1" fmla="*/ 496254 h 1212005"/>
              <a:gd name="connsiteX2" fmla="*/ 763175 w 1291730"/>
              <a:gd name="connsiteY2" fmla="*/ 1111580 h 1212005"/>
              <a:gd name="connsiteX3" fmla="*/ 1090879 w 1291730"/>
              <a:gd name="connsiteY3" fmla="*/ 1212005 h 1212005"/>
              <a:gd name="connsiteX4" fmla="*/ 1265302 w 1291730"/>
              <a:gd name="connsiteY4" fmla="*/ 1101009 h 1212005"/>
              <a:gd name="connsiteX5" fmla="*/ 1291730 w 1291730"/>
              <a:gd name="connsiteY5" fmla="*/ 863159 h 1212005"/>
              <a:gd name="connsiteX6" fmla="*/ 1196590 w 1291730"/>
              <a:gd name="connsiteY6" fmla="*/ 635881 h 1212005"/>
              <a:gd name="connsiteX7" fmla="*/ 350461 w 1291730"/>
              <a:gd name="connsiteY7" fmla="*/ 39054 h 1212005"/>
              <a:gd name="connsiteX8" fmla="*/ 121861 w 1291730"/>
              <a:gd name="connsiteY8" fmla="*/ 115254 h 1212005"/>
              <a:gd name="connsiteX0" fmla="*/ 121861 w 1340180"/>
              <a:gd name="connsiteY0" fmla="*/ 115254 h 1212005"/>
              <a:gd name="connsiteX1" fmla="*/ 45661 w 1340180"/>
              <a:gd name="connsiteY1" fmla="*/ 496254 h 1212005"/>
              <a:gd name="connsiteX2" fmla="*/ 763175 w 1340180"/>
              <a:gd name="connsiteY2" fmla="*/ 1111580 h 1212005"/>
              <a:gd name="connsiteX3" fmla="*/ 1090879 w 1340180"/>
              <a:gd name="connsiteY3" fmla="*/ 1212005 h 1212005"/>
              <a:gd name="connsiteX4" fmla="*/ 1265302 w 1340180"/>
              <a:gd name="connsiteY4" fmla="*/ 1101009 h 1212005"/>
              <a:gd name="connsiteX5" fmla="*/ 1291730 w 1340180"/>
              <a:gd name="connsiteY5" fmla="*/ 863159 h 1212005"/>
              <a:gd name="connsiteX6" fmla="*/ 1196590 w 1340180"/>
              <a:gd name="connsiteY6" fmla="*/ 635881 h 1212005"/>
              <a:gd name="connsiteX7" fmla="*/ 350461 w 1340180"/>
              <a:gd name="connsiteY7" fmla="*/ 39054 h 1212005"/>
              <a:gd name="connsiteX8" fmla="*/ 121861 w 1340180"/>
              <a:gd name="connsiteY8" fmla="*/ 115254 h 1212005"/>
              <a:gd name="connsiteX0" fmla="*/ 121861 w 1340180"/>
              <a:gd name="connsiteY0" fmla="*/ 115254 h 1212005"/>
              <a:gd name="connsiteX1" fmla="*/ 45661 w 1340180"/>
              <a:gd name="connsiteY1" fmla="*/ 496254 h 1212005"/>
              <a:gd name="connsiteX2" fmla="*/ 763175 w 1340180"/>
              <a:gd name="connsiteY2" fmla="*/ 1111580 h 1212005"/>
              <a:gd name="connsiteX3" fmla="*/ 1090879 w 1340180"/>
              <a:gd name="connsiteY3" fmla="*/ 1212005 h 1212005"/>
              <a:gd name="connsiteX4" fmla="*/ 1265302 w 1340180"/>
              <a:gd name="connsiteY4" fmla="*/ 1101009 h 1212005"/>
              <a:gd name="connsiteX5" fmla="*/ 1291730 w 1340180"/>
              <a:gd name="connsiteY5" fmla="*/ 863159 h 1212005"/>
              <a:gd name="connsiteX6" fmla="*/ 1196590 w 1340180"/>
              <a:gd name="connsiteY6" fmla="*/ 635881 h 1212005"/>
              <a:gd name="connsiteX7" fmla="*/ 350461 w 1340180"/>
              <a:gd name="connsiteY7" fmla="*/ 39054 h 1212005"/>
              <a:gd name="connsiteX8" fmla="*/ 121861 w 1340180"/>
              <a:gd name="connsiteY8" fmla="*/ 115254 h 1212005"/>
              <a:gd name="connsiteX0" fmla="*/ 121861 w 1340180"/>
              <a:gd name="connsiteY0" fmla="*/ 115254 h 1223457"/>
              <a:gd name="connsiteX1" fmla="*/ 45661 w 1340180"/>
              <a:gd name="connsiteY1" fmla="*/ 496254 h 1223457"/>
              <a:gd name="connsiteX2" fmla="*/ 763175 w 1340180"/>
              <a:gd name="connsiteY2" fmla="*/ 1111580 h 1223457"/>
              <a:gd name="connsiteX3" fmla="*/ 1090879 w 1340180"/>
              <a:gd name="connsiteY3" fmla="*/ 1212005 h 1223457"/>
              <a:gd name="connsiteX4" fmla="*/ 1265302 w 1340180"/>
              <a:gd name="connsiteY4" fmla="*/ 1101009 h 1223457"/>
              <a:gd name="connsiteX5" fmla="*/ 1291730 w 1340180"/>
              <a:gd name="connsiteY5" fmla="*/ 863159 h 1223457"/>
              <a:gd name="connsiteX6" fmla="*/ 1196590 w 1340180"/>
              <a:gd name="connsiteY6" fmla="*/ 635881 h 1223457"/>
              <a:gd name="connsiteX7" fmla="*/ 350461 w 1340180"/>
              <a:gd name="connsiteY7" fmla="*/ 39054 h 1223457"/>
              <a:gd name="connsiteX8" fmla="*/ 121861 w 1340180"/>
              <a:gd name="connsiteY8" fmla="*/ 115254 h 1223457"/>
              <a:gd name="connsiteX0" fmla="*/ 121861 w 1340180"/>
              <a:gd name="connsiteY0" fmla="*/ 115254 h 1223457"/>
              <a:gd name="connsiteX1" fmla="*/ 45661 w 1340180"/>
              <a:gd name="connsiteY1" fmla="*/ 496254 h 1223457"/>
              <a:gd name="connsiteX2" fmla="*/ 763175 w 1340180"/>
              <a:gd name="connsiteY2" fmla="*/ 1111580 h 1223457"/>
              <a:gd name="connsiteX3" fmla="*/ 1090879 w 1340180"/>
              <a:gd name="connsiteY3" fmla="*/ 1212005 h 1223457"/>
              <a:gd name="connsiteX4" fmla="*/ 1265302 w 1340180"/>
              <a:gd name="connsiteY4" fmla="*/ 1101009 h 1223457"/>
              <a:gd name="connsiteX5" fmla="*/ 1291730 w 1340180"/>
              <a:gd name="connsiteY5" fmla="*/ 863159 h 1223457"/>
              <a:gd name="connsiteX6" fmla="*/ 1196590 w 1340180"/>
              <a:gd name="connsiteY6" fmla="*/ 635881 h 1223457"/>
              <a:gd name="connsiteX7" fmla="*/ 350461 w 1340180"/>
              <a:gd name="connsiteY7" fmla="*/ 39054 h 1223457"/>
              <a:gd name="connsiteX8" fmla="*/ 121861 w 1340180"/>
              <a:gd name="connsiteY8" fmla="*/ 115254 h 1223457"/>
              <a:gd name="connsiteX0" fmla="*/ 121861 w 1340180"/>
              <a:gd name="connsiteY0" fmla="*/ 115254 h 1223457"/>
              <a:gd name="connsiteX1" fmla="*/ 45661 w 1340180"/>
              <a:gd name="connsiteY1" fmla="*/ 496254 h 1223457"/>
              <a:gd name="connsiteX2" fmla="*/ 763175 w 1340180"/>
              <a:gd name="connsiteY2" fmla="*/ 1111580 h 1223457"/>
              <a:gd name="connsiteX3" fmla="*/ 1090879 w 1340180"/>
              <a:gd name="connsiteY3" fmla="*/ 1212005 h 1223457"/>
              <a:gd name="connsiteX4" fmla="*/ 1265302 w 1340180"/>
              <a:gd name="connsiteY4" fmla="*/ 1101009 h 1223457"/>
              <a:gd name="connsiteX5" fmla="*/ 1291730 w 1340180"/>
              <a:gd name="connsiteY5" fmla="*/ 863159 h 1223457"/>
              <a:gd name="connsiteX6" fmla="*/ 1196590 w 1340180"/>
              <a:gd name="connsiteY6" fmla="*/ 635881 h 1223457"/>
              <a:gd name="connsiteX7" fmla="*/ 350461 w 1340180"/>
              <a:gd name="connsiteY7" fmla="*/ 39054 h 1223457"/>
              <a:gd name="connsiteX8" fmla="*/ 121861 w 1340180"/>
              <a:gd name="connsiteY8" fmla="*/ 115254 h 1223457"/>
              <a:gd name="connsiteX0" fmla="*/ 121861 w 1448388"/>
              <a:gd name="connsiteY0" fmla="*/ 427396 h 1535599"/>
              <a:gd name="connsiteX1" fmla="*/ 45661 w 1448388"/>
              <a:gd name="connsiteY1" fmla="*/ 808396 h 1535599"/>
              <a:gd name="connsiteX2" fmla="*/ 763175 w 1448388"/>
              <a:gd name="connsiteY2" fmla="*/ 1423722 h 1535599"/>
              <a:gd name="connsiteX3" fmla="*/ 1090879 w 1448388"/>
              <a:gd name="connsiteY3" fmla="*/ 1524147 h 1535599"/>
              <a:gd name="connsiteX4" fmla="*/ 1265302 w 1448388"/>
              <a:gd name="connsiteY4" fmla="*/ 1413151 h 1535599"/>
              <a:gd name="connsiteX5" fmla="*/ 1291730 w 1448388"/>
              <a:gd name="connsiteY5" fmla="*/ 1175301 h 1535599"/>
              <a:gd name="connsiteX6" fmla="*/ 1196590 w 1448388"/>
              <a:gd name="connsiteY6" fmla="*/ 948023 h 1535599"/>
              <a:gd name="connsiteX7" fmla="*/ 1066800 w 1448388"/>
              <a:gd name="connsiteY7" fmla="*/ 11599 h 1535599"/>
              <a:gd name="connsiteX8" fmla="*/ 121861 w 1448388"/>
              <a:gd name="connsiteY8" fmla="*/ 427396 h 1535599"/>
              <a:gd name="connsiteX0" fmla="*/ 121861 w 1479513"/>
              <a:gd name="connsiteY0" fmla="*/ 427396 h 1535599"/>
              <a:gd name="connsiteX1" fmla="*/ 45661 w 1479513"/>
              <a:gd name="connsiteY1" fmla="*/ 808396 h 1535599"/>
              <a:gd name="connsiteX2" fmla="*/ 763175 w 1479513"/>
              <a:gd name="connsiteY2" fmla="*/ 1423722 h 1535599"/>
              <a:gd name="connsiteX3" fmla="*/ 1090879 w 1479513"/>
              <a:gd name="connsiteY3" fmla="*/ 1524147 h 1535599"/>
              <a:gd name="connsiteX4" fmla="*/ 1265302 w 1479513"/>
              <a:gd name="connsiteY4" fmla="*/ 1413151 h 1535599"/>
              <a:gd name="connsiteX5" fmla="*/ 1291730 w 1479513"/>
              <a:gd name="connsiteY5" fmla="*/ 1175301 h 1535599"/>
              <a:gd name="connsiteX6" fmla="*/ 1447800 w 1479513"/>
              <a:gd name="connsiteY6" fmla="*/ 697399 h 1535599"/>
              <a:gd name="connsiteX7" fmla="*/ 1066800 w 1479513"/>
              <a:gd name="connsiteY7" fmla="*/ 11599 h 1535599"/>
              <a:gd name="connsiteX8" fmla="*/ 121861 w 1479513"/>
              <a:gd name="connsiteY8" fmla="*/ 427396 h 1535599"/>
              <a:gd name="connsiteX0" fmla="*/ 121861 w 1479513"/>
              <a:gd name="connsiteY0" fmla="*/ 427396 h 1535599"/>
              <a:gd name="connsiteX1" fmla="*/ 45661 w 1479513"/>
              <a:gd name="connsiteY1" fmla="*/ 808396 h 1535599"/>
              <a:gd name="connsiteX2" fmla="*/ 763175 w 1479513"/>
              <a:gd name="connsiteY2" fmla="*/ 1423722 h 1535599"/>
              <a:gd name="connsiteX3" fmla="*/ 1090879 w 1479513"/>
              <a:gd name="connsiteY3" fmla="*/ 1524147 h 1535599"/>
              <a:gd name="connsiteX4" fmla="*/ 1265302 w 1479513"/>
              <a:gd name="connsiteY4" fmla="*/ 1413151 h 1535599"/>
              <a:gd name="connsiteX5" fmla="*/ 1291730 w 1479513"/>
              <a:gd name="connsiteY5" fmla="*/ 1175301 h 1535599"/>
              <a:gd name="connsiteX6" fmla="*/ 1447800 w 1479513"/>
              <a:gd name="connsiteY6" fmla="*/ 697399 h 1535599"/>
              <a:gd name="connsiteX7" fmla="*/ 1066800 w 1479513"/>
              <a:gd name="connsiteY7" fmla="*/ 11599 h 1535599"/>
              <a:gd name="connsiteX8" fmla="*/ 121861 w 1479513"/>
              <a:gd name="connsiteY8" fmla="*/ 427396 h 1535599"/>
              <a:gd name="connsiteX0" fmla="*/ 121861 w 1466401"/>
              <a:gd name="connsiteY0" fmla="*/ 427396 h 1535599"/>
              <a:gd name="connsiteX1" fmla="*/ 45661 w 1466401"/>
              <a:gd name="connsiteY1" fmla="*/ 808396 h 1535599"/>
              <a:gd name="connsiteX2" fmla="*/ 763175 w 1466401"/>
              <a:gd name="connsiteY2" fmla="*/ 1423722 h 1535599"/>
              <a:gd name="connsiteX3" fmla="*/ 1090879 w 1466401"/>
              <a:gd name="connsiteY3" fmla="*/ 1524147 h 1535599"/>
              <a:gd name="connsiteX4" fmla="*/ 1265302 w 1466401"/>
              <a:gd name="connsiteY4" fmla="*/ 1413151 h 1535599"/>
              <a:gd name="connsiteX5" fmla="*/ 1291730 w 1466401"/>
              <a:gd name="connsiteY5" fmla="*/ 1175301 h 1535599"/>
              <a:gd name="connsiteX6" fmla="*/ 1447800 w 1466401"/>
              <a:gd name="connsiteY6" fmla="*/ 697399 h 1535599"/>
              <a:gd name="connsiteX7" fmla="*/ 1066800 w 1466401"/>
              <a:gd name="connsiteY7" fmla="*/ 11599 h 1535599"/>
              <a:gd name="connsiteX8" fmla="*/ 121861 w 1466401"/>
              <a:gd name="connsiteY8" fmla="*/ 427396 h 1535599"/>
              <a:gd name="connsiteX0" fmla="*/ 121861 w 1480884"/>
              <a:gd name="connsiteY0" fmla="*/ 427396 h 1535599"/>
              <a:gd name="connsiteX1" fmla="*/ 45661 w 1480884"/>
              <a:gd name="connsiteY1" fmla="*/ 808396 h 1535599"/>
              <a:gd name="connsiteX2" fmla="*/ 763175 w 1480884"/>
              <a:gd name="connsiteY2" fmla="*/ 1423722 h 1535599"/>
              <a:gd name="connsiteX3" fmla="*/ 1090879 w 1480884"/>
              <a:gd name="connsiteY3" fmla="*/ 1524147 h 1535599"/>
              <a:gd name="connsiteX4" fmla="*/ 1265302 w 1480884"/>
              <a:gd name="connsiteY4" fmla="*/ 1413151 h 1535599"/>
              <a:gd name="connsiteX5" fmla="*/ 1447800 w 1480884"/>
              <a:gd name="connsiteY5" fmla="*/ 697399 h 1535599"/>
              <a:gd name="connsiteX6" fmla="*/ 1066800 w 1480884"/>
              <a:gd name="connsiteY6" fmla="*/ 11599 h 1535599"/>
              <a:gd name="connsiteX7" fmla="*/ 121861 w 1480884"/>
              <a:gd name="connsiteY7" fmla="*/ 427396 h 1535599"/>
              <a:gd name="connsiteX0" fmla="*/ 121861 w 1466401"/>
              <a:gd name="connsiteY0" fmla="*/ 427396 h 1535599"/>
              <a:gd name="connsiteX1" fmla="*/ 45661 w 1466401"/>
              <a:gd name="connsiteY1" fmla="*/ 808396 h 1535599"/>
              <a:gd name="connsiteX2" fmla="*/ 763175 w 1466401"/>
              <a:gd name="connsiteY2" fmla="*/ 1423722 h 1535599"/>
              <a:gd name="connsiteX3" fmla="*/ 1090879 w 1466401"/>
              <a:gd name="connsiteY3" fmla="*/ 1524147 h 1535599"/>
              <a:gd name="connsiteX4" fmla="*/ 1265302 w 1466401"/>
              <a:gd name="connsiteY4" fmla="*/ 1413151 h 1535599"/>
              <a:gd name="connsiteX5" fmla="*/ 1447800 w 1466401"/>
              <a:gd name="connsiteY5" fmla="*/ 697399 h 1535599"/>
              <a:gd name="connsiteX6" fmla="*/ 1066800 w 1466401"/>
              <a:gd name="connsiteY6" fmla="*/ 11599 h 1535599"/>
              <a:gd name="connsiteX7" fmla="*/ 121861 w 1466401"/>
              <a:gd name="connsiteY7" fmla="*/ 427396 h 153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6401" h="1535599">
                <a:moveTo>
                  <a:pt x="121861" y="427396"/>
                </a:moveTo>
                <a:cubicBezTo>
                  <a:pt x="0" y="555277"/>
                  <a:pt x="13801" y="690646"/>
                  <a:pt x="45661" y="808396"/>
                </a:cubicBezTo>
                <a:cubicBezTo>
                  <a:pt x="189252" y="1117454"/>
                  <a:pt x="524004" y="1218613"/>
                  <a:pt x="763175" y="1423722"/>
                </a:cubicBezTo>
                <a:lnTo>
                  <a:pt x="1090879" y="1524147"/>
                </a:lnTo>
                <a:cubicBezTo>
                  <a:pt x="1164436" y="1535599"/>
                  <a:pt x="1227863" y="1509172"/>
                  <a:pt x="1265302" y="1413151"/>
                </a:cubicBezTo>
                <a:cubicBezTo>
                  <a:pt x="1324789" y="1275360"/>
                  <a:pt x="1411611" y="1001649"/>
                  <a:pt x="1447800" y="697399"/>
                </a:cubicBezTo>
                <a:cubicBezTo>
                  <a:pt x="1466401" y="389006"/>
                  <a:pt x="1448388" y="110996"/>
                  <a:pt x="1066800" y="11599"/>
                </a:cubicBezTo>
                <a:cubicBezTo>
                  <a:pt x="990160" y="0"/>
                  <a:pt x="236822" y="312142"/>
                  <a:pt x="121861" y="427396"/>
                </a:cubicBez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1" name="手繪多邊形 20"/>
          <p:cNvSpPr/>
          <p:nvPr/>
        </p:nvSpPr>
        <p:spPr>
          <a:xfrm>
            <a:off x="4648200" y="4830619"/>
            <a:ext cx="1999801" cy="1447948"/>
          </a:xfrm>
          <a:custGeom>
            <a:avLst/>
            <a:gdLst>
              <a:gd name="connsiteX0" fmla="*/ 100426 w 560269"/>
              <a:gd name="connsiteY0" fmla="*/ 47570 h 639551"/>
              <a:gd name="connsiteX1" fmla="*/ 0 w 560269"/>
              <a:gd name="connsiteY1" fmla="*/ 237850 h 639551"/>
              <a:gd name="connsiteX2" fmla="*/ 31714 w 560269"/>
              <a:gd name="connsiteY2" fmla="*/ 539126 h 639551"/>
              <a:gd name="connsiteX3" fmla="*/ 359418 w 560269"/>
              <a:gd name="connsiteY3" fmla="*/ 639551 h 639551"/>
              <a:gd name="connsiteX4" fmla="*/ 533841 w 560269"/>
              <a:gd name="connsiteY4" fmla="*/ 528555 h 639551"/>
              <a:gd name="connsiteX5" fmla="*/ 560269 w 560269"/>
              <a:gd name="connsiteY5" fmla="*/ 290705 h 639551"/>
              <a:gd name="connsiteX6" fmla="*/ 465129 w 560269"/>
              <a:gd name="connsiteY6" fmla="*/ 63427 h 639551"/>
              <a:gd name="connsiteX7" fmla="*/ 274849 w 560269"/>
              <a:gd name="connsiteY7" fmla="*/ 0 h 639551"/>
              <a:gd name="connsiteX8" fmla="*/ 100426 w 560269"/>
              <a:gd name="connsiteY8" fmla="*/ 47570 h 639551"/>
              <a:gd name="connsiteX0" fmla="*/ 0 w 1246069"/>
              <a:gd name="connsiteY0" fmla="*/ 0 h 1096751"/>
              <a:gd name="connsiteX1" fmla="*/ 685800 w 1246069"/>
              <a:gd name="connsiteY1" fmla="*/ 695050 h 1096751"/>
              <a:gd name="connsiteX2" fmla="*/ 717514 w 1246069"/>
              <a:gd name="connsiteY2" fmla="*/ 996326 h 1096751"/>
              <a:gd name="connsiteX3" fmla="*/ 1045218 w 1246069"/>
              <a:gd name="connsiteY3" fmla="*/ 1096751 h 1096751"/>
              <a:gd name="connsiteX4" fmla="*/ 1219641 w 1246069"/>
              <a:gd name="connsiteY4" fmla="*/ 985755 h 1096751"/>
              <a:gd name="connsiteX5" fmla="*/ 1246069 w 1246069"/>
              <a:gd name="connsiteY5" fmla="*/ 747905 h 1096751"/>
              <a:gd name="connsiteX6" fmla="*/ 1150929 w 1246069"/>
              <a:gd name="connsiteY6" fmla="*/ 520627 h 1096751"/>
              <a:gd name="connsiteX7" fmla="*/ 960649 w 1246069"/>
              <a:gd name="connsiteY7" fmla="*/ 457200 h 1096751"/>
              <a:gd name="connsiteX8" fmla="*/ 0 w 1246069"/>
              <a:gd name="connsiteY8" fmla="*/ 0 h 1096751"/>
              <a:gd name="connsiteX0" fmla="*/ 0 w 1246069"/>
              <a:gd name="connsiteY0" fmla="*/ 76200 h 1172951"/>
              <a:gd name="connsiteX1" fmla="*/ 685800 w 1246069"/>
              <a:gd name="connsiteY1" fmla="*/ 771250 h 1172951"/>
              <a:gd name="connsiteX2" fmla="*/ 717514 w 1246069"/>
              <a:gd name="connsiteY2" fmla="*/ 1072526 h 1172951"/>
              <a:gd name="connsiteX3" fmla="*/ 1045218 w 1246069"/>
              <a:gd name="connsiteY3" fmla="*/ 1172951 h 1172951"/>
              <a:gd name="connsiteX4" fmla="*/ 1219641 w 1246069"/>
              <a:gd name="connsiteY4" fmla="*/ 1061955 h 1172951"/>
              <a:gd name="connsiteX5" fmla="*/ 1246069 w 1246069"/>
              <a:gd name="connsiteY5" fmla="*/ 824105 h 1172951"/>
              <a:gd name="connsiteX6" fmla="*/ 1150929 w 1246069"/>
              <a:gd name="connsiteY6" fmla="*/ 596827 h 1172951"/>
              <a:gd name="connsiteX7" fmla="*/ 304800 w 1246069"/>
              <a:gd name="connsiteY7" fmla="*/ 0 h 1172951"/>
              <a:gd name="connsiteX8" fmla="*/ 0 w 1246069"/>
              <a:gd name="connsiteY8" fmla="*/ 76200 h 1172951"/>
              <a:gd name="connsiteX0" fmla="*/ 0 w 1246069"/>
              <a:gd name="connsiteY0" fmla="*/ 76200 h 1172951"/>
              <a:gd name="connsiteX1" fmla="*/ 0 w 1246069"/>
              <a:gd name="connsiteY1" fmla="*/ 457200 h 1172951"/>
              <a:gd name="connsiteX2" fmla="*/ 717514 w 1246069"/>
              <a:gd name="connsiteY2" fmla="*/ 1072526 h 1172951"/>
              <a:gd name="connsiteX3" fmla="*/ 1045218 w 1246069"/>
              <a:gd name="connsiteY3" fmla="*/ 1172951 h 1172951"/>
              <a:gd name="connsiteX4" fmla="*/ 1219641 w 1246069"/>
              <a:gd name="connsiteY4" fmla="*/ 1061955 h 1172951"/>
              <a:gd name="connsiteX5" fmla="*/ 1246069 w 1246069"/>
              <a:gd name="connsiteY5" fmla="*/ 824105 h 1172951"/>
              <a:gd name="connsiteX6" fmla="*/ 1150929 w 1246069"/>
              <a:gd name="connsiteY6" fmla="*/ 596827 h 1172951"/>
              <a:gd name="connsiteX7" fmla="*/ 304800 w 1246069"/>
              <a:gd name="connsiteY7" fmla="*/ 0 h 1172951"/>
              <a:gd name="connsiteX8" fmla="*/ 0 w 1246069"/>
              <a:gd name="connsiteY8" fmla="*/ 76200 h 1172951"/>
              <a:gd name="connsiteX0" fmla="*/ 76200 w 1246069"/>
              <a:gd name="connsiteY0" fmla="*/ 76200 h 1172951"/>
              <a:gd name="connsiteX1" fmla="*/ 0 w 1246069"/>
              <a:gd name="connsiteY1" fmla="*/ 457200 h 1172951"/>
              <a:gd name="connsiteX2" fmla="*/ 717514 w 1246069"/>
              <a:gd name="connsiteY2" fmla="*/ 1072526 h 1172951"/>
              <a:gd name="connsiteX3" fmla="*/ 1045218 w 1246069"/>
              <a:gd name="connsiteY3" fmla="*/ 1172951 h 1172951"/>
              <a:gd name="connsiteX4" fmla="*/ 1219641 w 1246069"/>
              <a:gd name="connsiteY4" fmla="*/ 1061955 h 1172951"/>
              <a:gd name="connsiteX5" fmla="*/ 1246069 w 1246069"/>
              <a:gd name="connsiteY5" fmla="*/ 824105 h 1172951"/>
              <a:gd name="connsiteX6" fmla="*/ 1150929 w 1246069"/>
              <a:gd name="connsiteY6" fmla="*/ 596827 h 1172951"/>
              <a:gd name="connsiteX7" fmla="*/ 304800 w 1246069"/>
              <a:gd name="connsiteY7" fmla="*/ 0 h 1172951"/>
              <a:gd name="connsiteX8" fmla="*/ 76200 w 1246069"/>
              <a:gd name="connsiteY8" fmla="*/ 76200 h 1172951"/>
              <a:gd name="connsiteX0" fmla="*/ 76200 w 1246069"/>
              <a:gd name="connsiteY0" fmla="*/ 115254 h 1212005"/>
              <a:gd name="connsiteX1" fmla="*/ 0 w 1246069"/>
              <a:gd name="connsiteY1" fmla="*/ 496254 h 1212005"/>
              <a:gd name="connsiteX2" fmla="*/ 717514 w 1246069"/>
              <a:gd name="connsiteY2" fmla="*/ 1111580 h 1212005"/>
              <a:gd name="connsiteX3" fmla="*/ 1045218 w 1246069"/>
              <a:gd name="connsiteY3" fmla="*/ 1212005 h 1212005"/>
              <a:gd name="connsiteX4" fmla="*/ 1219641 w 1246069"/>
              <a:gd name="connsiteY4" fmla="*/ 1101009 h 1212005"/>
              <a:gd name="connsiteX5" fmla="*/ 1246069 w 1246069"/>
              <a:gd name="connsiteY5" fmla="*/ 863159 h 1212005"/>
              <a:gd name="connsiteX6" fmla="*/ 1150929 w 1246069"/>
              <a:gd name="connsiteY6" fmla="*/ 635881 h 1212005"/>
              <a:gd name="connsiteX7" fmla="*/ 304800 w 1246069"/>
              <a:gd name="connsiteY7" fmla="*/ 39054 h 1212005"/>
              <a:gd name="connsiteX8" fmla="*/ 76200 w 1246069"/>
              <a:gd name="connsiteY8" fmla="*/ 115254 h 1212005"/>
              <a:gd name="connsiteX0" fmla="*/ 121861 w 1291730"/>
              <a:gd name="connsiteY0" fmla="*/ 115254 h 1212005"/>
              <a:gd name="connsiteX1" fmla="*/ 45661 w 1291730"/>
              <a:gd name="connsiteY1" fmla="*/ 496254 h 1212005"/>
              <a:gd name="connsiteX2" fmla="*/ 763175 w 1291730"/>
              <a:gd name="connsiteY2" fmla="*/ 1111580 h 1212005"/>
              <a:gd name="connsiteX3" fmla="*/ 1090879 w 1291730"/>
              <a:gd name="connsiteY3" fmla="*/ 1212005 h 1212005"/>
              <a:gd name="connsiteX4" fmla="*/ 1265302 w 1291730"/>
              <a:gd name="connsiteY4" fmla="*/ 1101009 h 1212005"/>
              <a:gd name="connsiteX5" fmla="*/ 1291730 w 1291730"/>
              <a:gd name="connsiteY5" fmla="*/ 863159 h 1212005"/>
              <a:gd name="connsiteX6" fmla="*/ 1196590 w 1291730"/>
              <a:gd name="connsiteY6" fmla="*/ 635881 h 1212005"/>
              <a:gd name="connsiteX7" fmla="*/ 350461 w 1291730"/>
              <a:gd name="connsiteY7" fmla="*/ 39054 h 1212005"/>
              <a:gd name="connsiteX8" fmla="*/ 121861 w 1291730"/>
              <a:gd name="connsiteY8" fmla="*/ 115254 h 1212005"/>
              <a:gd name="connsiteX0" fmla="*/ 121861 w 1291730"/>
              <a:gd name="connsiteY0" fmla="*/ 115254 h 1212005"/>
              <a:gd name="connsiteX1" fmla="*/ 45661 w 1291730"/>
              <a:gd name="connsiteY1" fmla="*/ 496254 h 1212005"/>
              <a:gd name="connsiteX2" fmla="*/ 763175 w 1291730"/>
              <a:gd name="connsiteY2" fmla="*/ 1111580 h 1212005"/>
              <a:gd name="connsiteX3" fmla="*/ 1090879 w 1291730"/>
              <a:gd name="connsiteY3" fmla="*/ 1212005 h 1212005"/>
              <a:gd name="connsiteX4" fmla="*/ 1265302 w 1291730"/>
              <a:gd name="connsiteY4" fmla="*/ 1101009 h 1212005"/>
              <a:gd name="connsiteX5" fmla="*/ 1291730 w 1291730"/>
              <a:gd name="connsiteY5" fmla="*/ 863159 h 1212005"/>
              <a:gd name="connsiteX6" fmla="*/ 1196590 w 1291730"/>
              <a:gd name="connsiteY6" fmla="*/ 635881 h 1212005"/>
              <a:gd name="connsiteX7" fmla="*/ 350461 w 1291730"/>
              <a:gd name="connsiteY7" fmla="*/ 39054 h 1212005"/>
              <a:gd name="connsiteX8" fmla="*/ 121861 w 1291730"/>
              <a:gd name="connsiteY8" fmla="*/ 115254 h 1212005"/>
              <a:gd name="connsiteX0" fmla="*/ 121861 w 1291730"/>
              <a:gd name="connsiteY0" fmla="*/ 115254 h 1212005"/>
              <a:gd name="connsiteX1" fmla="*/ 45661 w 1291730"/>
              <a:gd name="connsiteY1" fmla="*/ 496254 h 1212005"/>
              <a:gd name="connsiteX2" fmla="*/ 763175 w 1291730"/>
              <a:gd name="connsiteY2" fmla="*/ 1111580 h 1212005"/>
              <a:gd name="connsiteX3" fmla="*/ 1090879 w 1291730"/>
              <a:gd name="connsiteY3" fmla="*/ 1212005 h 1212005"/>
              <a:gd name="connsiteX4" fmla="*/ 1265302 w 1291730"/>
              <a:gd name="connsiteY4" fmla="*/ 1101009 h 1212005"/>
              <a:gd name="connsiteX5" fmla="*/ 1291730 w 1291730"/>
              <a:gd name="connsiteY5" fmla="*/ 863159 h 1212005"/>
              <a:gd name="connsiteX6" fmla="*/ 1196590 w 1291730"/>
              <a:gd name="connsiteY6" fmla="*/ 635881 h 1212005"/>
              <a:gd name="connsiteX7" fmla="*/ 350461 w 1291730"/>
              <a:gd name="connsiteY7" fmla="*/ 39054 h 1212005"/>
              <a:gd name="connsiteX8" fmla="*/ 121861 w 1291730"/>
              <a:gd name="connsiteY8" fmla="*/ 115254 h 1212005"/>
              <a:gd name="connsiteX0" fmla="*/ 121861 w 1341943"/>
              <a:gd name="connsiteY0" fmla="*/ 115254 h 1212005"/>
              <a:gd name="connsiteX1" fmla="*/ 45661 w 1341943"/>
              <a:gd name="connsiteY1" fmla="*/ 496254 h 1212005"/>
              <a:gd name="connsiteX2" fmla="*/ 763175 w 1341943"/>
              <a:gd name="connsiteY2" fmla="*/ 1111580 h 1212005"/>
              <a:gd name="connsiteX3" fmla="*/ 1090879 w 1341943"/>
              <a:gd name="connsiteY3" fmla="*/ 1212005 h 1212005"/>
              <a:gd name="connsiteX4" fmla="*/ 1265302 w 1341943"/>
              <a:gd name="connsiteY4" fmla="*/ 1101009 h 1212005"/>
              <a:gd name="connsiteX5" fmla="*/ 1291730 w 1341943"/>
              <a:gd name="connsiteY5" fmla="*/ 863159 h 1212005"/>
              <a:gd name="connsiteX6" fmla="*/ 1196590 w 1341943"/>
              <a:gd name="connsiteY6" fmla="*/ 635881 h 1212005"/>
              <a:gd name="connsiteX7" fmla="*/ 350461 w 1341943"/>
              <a:gd name="connsiteY7" fmla="*/ 39054 h 1212005"/>
              <a:gd name="connsiteX8" fmla="*/ 121861 w 1341943"/>
              <a:gd name="connsiteY8" fmla="*/ 115254 h 1212005"/>
              <a:gd name="connsiteX0" fmla="*/ 121861 w 1291730"/>
              <a:gd name="connsiteY0" fmla="*/ 115254 h 1212005"/>
              <a:gd name="connsiteX1" fmla="*/ 45661 w 1291730"/>
              <a:gd name="connsiteY1" fmla="*/ 496254 h 1212005"/>
              <a:gd name="connsiteX2" fmla="*/ 763175 w 1291730"/>
              <a:gd name="connsiteY2" fmla="*/ 1111580 h 1212005"/>
              <a:gd name="connsiteX3" fmla="*/ 1090879 w 1291730"/>
              <a:gd name="connsiteY3" fmla="*/ 1212005 h 1212005"/>
              <a:gd name="connsiteX4" fmla="*/ 1265302 w 1291730"/>
              <a:gd name="connsiteY4" fmla="*/ 1101009 h 1212005"/>
              <a:gd name="connsiteX5" fmla="*/ 1291730 w 1291730"/>
              <a:gd name="connsiteY5" fmla="*/ 863159 h 1212005"/>
              <a:gd name="connsiteX6" fmla="*/ 1196590 w 1291730"/>
              <a:gd name="connsiteY6" fmla="*/ 635881 h 1212005"/>
              <a:gd name="connsiteX7" fmla="*/ 350461 w 1291730"/>
              <a:gd name="connsiteY7" fmla="*/ 39054 h 1212005"/>
              <a:gd name="connsiteX8" fmla="*/ 121861 w 1291730"/>
              <a:gd name="connsiteY8" fmla="*/ 115254 h 1212005"/>
              <a:gd name="connsiteX0" fmla="*/ 121861 w 1291730"/>
              <a:gd name="connsiteY0" fmla="*/ 115254 h 1212005"/>
              <a:gd name="connsiteX1" fmla="*/ 45661 w 1291730"/>
              <a:gd name="connsiteY1" fmla="*/ 496254 h 1212005"/>
              <a:gd name="connsiteX2" fmla="*/ 763175 w 1291730"/>
              <a:gd name="connsiteY2" fmla="*/ 1111580 h 1212005"/>
              <a:gd name="connsiteX3" fmla="*/ 1090879 w 1291730"/>
              <a:gd name="connsiteY3" fmla="*/ 1212005 h 1212005"/>
              <a:gd name="connsiteX4" fmla="*/ 1265302 w 1291730"/>
              <a:gd name="connsiteY4" fmla="*/ 1101009 h 1212005"/>
              <a:gd name="connsiteX5" fmla="*/ 1264861 w 1291730"/>
              <a:gd name="connsiteY5" fmla="*/ 1029654 h 1212005"/>
              <a:gd name="connsiteX6" fmla="*/ 1291730 w 1291730"/>
              <a:gd name="connsiteY6" fmla="*/ 863159 h 1212005"/>
              <a:gd name="connsiteX7" fmla="*/ 1196590 w 1291730"/>
              <a:gd name="connsiteY7" fmla="*/ 635881 h 1212005"/>
              <a:gd name="connsiteX8" fmla="*/ 350461 w 1291730"/>
              <a:gd name="connsiteY8" fmla="*/ 39054 h 1212005"/>
              <a:gd name="connsiteX9" fmla="*/ 121861 w 1291730"/>
              <a:gd name="connsiteY9" fmla="*/ 115254 h 1212005"/>
              <a:gd name="connsiteX0" fmla="*/ 121861 w 1291730"/>
              <a:gd name="connsiteY0" fmla="*/ 115254 h 1212005"/>
              <a:gd name="connsiteX1" fmla="*/ 45661 w 1291730"/>
              <a:gd name="connsiteY1" fmla="*/ 496254 h 1212005"/>
              <a:gd name="connsiteX2" fmla="*/ 763175 w 1291730"/>
              <a:gd name="connsiteY2" fmla="*/ 1111580 h 1212005"/>
              <a:gd name="connsiteX3" fmla="*/ 1090879 w 1291730"/>
              <a:gd name="connsiteY3" fmla="*/ 1212005 h 1212005"/>
              <a:gd name="connsiteX4" fmla="*/ 1265302 w 1291730"/>
              <a:gd name="connsiteY4" fmla="*/ 1101009 h 1212005"/>
              <a:gd name="connsiteX5" fmla="*/ 1291730 w 1291730"/>
              <a:gd name="connsiteY5" fmla="*/ 863159 h 1212005"/>
              <a:gd name="connsiteX6" fmla="*/ 1196590 w 1291730"/>
              <a:gd name="connsiteY6" fmla="*/ 635881 h 1212005"/>
              <a:gd name="connsiteX7" fmla="*/ 350461 w 1291730"/>
              <a:gd name="connsiteY7" fmla="*/ 39054 h 1212005"/>
              <a:gd name="connsiteX8" fmla="*/ 121861 w 1291730"/>
              <a:gd name="connsiteY8" fmla="*/ 115254 h 1212005"/>
              <a:gd name="connsiteX0" fmla="*/ 121861 w 1340180"/>
              <a:gd name="connsiteY0" fmla="*/ 115254 h 1212005"/>
              <a:gd name="connsiteX1" fmla="*/ 45661 w 1340180"/>
              <a:gd name="connsiteY1" fmla="*/ 496254 h 1212005"/>
              <a:gd name="connsiteX2" fmla="*/ 763175 w 1340180"/>
              <a:gd name="connsiteY2" fmla="*/ 1111580 h 1212005"/>
              <a:gd name="connsiteX3" fmla="*/ 1090879 w 1340180"/>
              <a:gd name="connsiteY3" fmla="*/ 1212005 h 1212005"/>
              <a:gd name="connsiteX4" fmla="*/ 1265302 w 1340180"/>
              <a:gd name="connsiteY4" fmla="*/ 1101009 h 1212005"/>
              <a:gd name="connsiteX5" fmla="*/ 1291730 w 1340180"/>
              <a:gd name="connsiteY5" fmla="*/ 863159 h 1212005"/>
              <a:gd name="connsiteX6" fmla="*/ 1196590 w 1340180"/>
              <a:gd name="connsiteY6" fmla="*/ 635881 h 1212005"/>
              <a:gd name="connsiteX7" fmla="*/ 350461 w 1340180"/>
              <a:gd name="connsiteY7" fmla="*/ 39054 h 1212005"/>
              <a:gd name="connsiteX8" fmla="*/ 121861 w 1340180"/>
              <a:gd name="connsiteY8" fmla="*/ 115254 h 1212005"/>
              <a:gd name="connsiteX0" fmla="*/ 121861 w 1340180"/>
              <a:gd name="connsiteY0" fmla="*/ 115254 h 1212005"/>
              <a:gd name="connsiteX1" fmla="*/ 45661 w 1340180"/>
              <a:gd name="connsiteY1" fmla="*/ 496254 h 1212005"/>
              <a:gd name="connsiteX2" fmla="*/ 763175 w 1340180"/>
              <a:gd name="connsiteY2" fmla="*/ 1111580 h 1212005"/>
              <a:gd name="connsiteX3" fmla="*/ 1090879 w 1340180"/>
              <a:gd name="connsiteY3" fmla="*/ 1212005 h 1212005"/>
              <a:gd name="connsiteX4" fmla="*/ 1265302 w 1340180"/>
              <a:gd name="connsiteY4" fmla="*/ 1101009 h 1212005"/>
              <a:gd name="connsiteX5" fmla="*/ 1291730 w 1340180"/>
              <a:gd name="connsiteY5" fmla="*/ 863159 h 1212005"/>
              <a:gd name="connsiteX6" fmla="*/ 1196590 w 1340180"/>
              <a:gd name="connsiteY6" fmla="*/ 635881 h 1212005"/>
              <a:gd name="connsiteX7" fmla="*/ 350461 w 1340180"/>
              <a:gd name="connsiteY7" fmla="*/ 39054 h 1212005"/>
              <a:gd name="connsiteX8" fmla="*/ 121861 w 1340180"/>
              <a:gd name="connsiteY8" fmla="*/ 115254 h 1212005"/>
              <a:gd name="connsiteX0" fmla="*/ 121861 w 1340180"/>
              <a:gd name="connsiteY0" fmla="*/ 115254 h 1223457"/>
              <a:gd name="connsiteX1" fmla="*/ 45661 w 1340180"/>
              <a:gd name="connsiteY1" fmla="*/ 496254 h 1223457"/>
              <a:gd name="connsiteX2" fmla="*/ 763175 w 1340180"/>
              <a:gd name="connsiteY2" fmla="*/ 1111580 h 1223457"/>
              <a:gd name="connsiteX3" fmla="*/ 1090879 w 1340180"/>
              <a:gd name="connsiteY3" fmla="*/ 1212005 h 1223457"/>
              <a:gd name="connsiteX4" fmla="*/ 1265302 w 1340180"/>
              <a:gd name="connsiteY4" fmla="*/ 1101009 h 1223457"/>
              <a:gd name="connsiteX5" fmla="*/ 1291730 w 1340180"/>
              <a:gd name="connsiteY5" fmla="*/ 863159 h 1223457"/>
              <a:gd name="connsiteX6" fmla="*/ 1196590 w 1340180"/>
              <a:gd name="connsiteY6" fmla="*/ 635881 h 1223457"/>
              <a:gd name="connsiteX7" fmla="*/ 350461 w 1340180"/>
              <a:gd name="connsiteY7" fmla="*/ 39054 h 1223457"/>
              <a:gd name="connsiteX8" fmla="*/ 121861 w 1340180"/>
              <a:gd name="connsiteY8" fmla="*/ 115254 h 1223457"/>
              <a:gd name="connsiteX0" fmla="*/ 121861 w 1340180"/>
              <a:gd name="connsiteY0" fmla="*/ 115254 h 1223457"/>
              <a:gd name="connsiteX1" fmla="*/ 45661 w 1340180"/>
              <a:gd name="connsiteY1" fmla="*/ 496254 h 1223457"/>
              <a:gd name="connsiteX2" fmla="*/ 763175 w 1340180"/>
              <a:gd name="connsiteY2" fmla="*/ 1111580 h 1223457"/>
              <a:gd name="connsiteX3" fmla="*/ 1090879 w 1340180"/>
              <a:gd name="connsiteY3" fmla="*/ 1212005 h 1223457"/>
              <a:gd name="connsiteX4" fmla="*/ 1265302 w 1340180"/>
              <a:gd name="connsiteY4" fmla="*/ 1101009 h 1223457"/>
              <a:gd name="connsiteX5" fmla="*/ 1291730 w 1340180"/>
              <a:gd name="connsiteY5" fmla="*/ 863159 h 1223457"/>
              <a:gd name="connsiteX6" fmla="*/ 1196590 w 1340180"/>
              <a:gd name="connsiteY6" fmla="*/ 635881 h 1223457"/>
              <a:gd name="connsiteX7" fmla="*/ 350461 w 1340180"/>
              <a:gd name="connsiteY7" fmla="*/ 39054 h 1223457"/>
              <a:gd name="connsiteX8" fmla="*/ 121861 w 1340180"/>
              <a:gd name="connsiteY8" fmla="*/ 115254 h 1223457"/>
              <a:gd name="connsiteX0" fmla="*/ 121861 w 1340180"/>
              <a:gd name="connsiteY0" fmla="*/ 115254 h 1223457"/>
              <a:gd name="connsiteX1" fmla="*/ 45661 w 1340180"/>
              <a:gd name="connsiteY1" fmla="*/ 496254 h 1223457"/>
              <a:gd name="connsiteX2" fmla="*/ 763175 w 1340180"/>
              <a:gd name="connsiteY2" fmla="*/ 1111580 h 1223457"/>
              <a:gd name="connsiteX3" fmla="*/ 1090879 w 1340180"/>
              <a:gd name="connsiteY3" fmla="*/ 1212005 h 1223457"/>
              <a:gd name="connsiteX4" fmla="*/ 1265302 w 1340180"/>
              <a:gd name="connsiteY4" fmla="*/ 1101009 h 1223457"/>
              <a:gd name="connsiteX5" fmla="*/ 1291730 w 1340180"/>
              <a:gd name="connsiteY5" fmla="*/ 863159 h 1223457"/>
              <a:gd name="connsiteX6" fmla="*/ 1196590 w 1340180"/>
              <a:gd name="connsiteY6" fmla="*/ 635881 h 1223457"/>
              <a:gd name="connsiteX7" fmla="*/ 350461 w 1340180"/>
              <a:gd name="connsiteY7" fmla="*/ 39054 h 1223457"/>
              <a:gd name="connsiteX8" fmla="*/ 121861 w 1340180"/>
              <a:gd name="connsiteY8" fmla="*/ 115254 h 1223457"/>
              <a:gd name="connsiteX0" fmla="*/ 121861 w 1448388"/>
              <a:gd name="connsiteY0" fmla="*/ 427396 h 1535599"/>
              <a:gd name="connsiteX1" fmla="*/ 45661 w 1448388"/>
              <a:gd name="connsiteY1" fmla="*/ 808396 h 1535599"/>
              <a:gd name="connsiteX2" fmla="*/ 763175 w 1448388"/>
              <a:gd name="connsiteY2" fmla="*/ 1423722 h 1535599"/>
              <a:gd name="connsiteX3" fmla="*/ 1090879 w 1448388"/>
              <a:gd name="connsiteY3" fmla="*/ 1524147 h 1535599"/>
              <a:gd name="connsiteX4" fmla="*/ 1265302 w 1448388"/>
              <a:gd name="connsiteY4" fmla="*/ 1413151 h 1535599"/>
              <a:gd name="connsiteX5" fmla="*/ 1291730 w 1448388"/>
              <a:gd name="connsiteY5" fmla="*/ 1175301 h 1535599"/>
              <a:gd name="connsiteX6" fmla="*/ 1196590 w 1448388"/>
              <a:gd name="connsiteY6" fmla="*/ 948023 h 1535599"/>
              <a:gd name="connsiteX7" fmla="*/ 1066800 w 1448388"/>
              <a:gd name="connsiteY7" fmla="*/ 11599 h 1535599"/>
              <a:gd name="connsiteX8" fmla="*/ 121861 w 1448388"/>
              <a:gd name="connsiteY8" fmla="*/ 427396 h 1535599"/>
              <a:gd name="connsiteX0" fmla="*/ 121861 w 1479513"/>
              <a:gd name="connsiteY0" fmla="*/ 427396 h 1535599"/>
              <a:gd name="connsiteX1" fmla="*/ 45661 w 1479513"/>
              <a:gd name="connsiteY1" fmla="*/ 808396 h 1535599"/>
              <a:gd name="connsiteX2" fmla="*/ 763175 w 1479513"/>
              <a:gd name="connsiteY2" fmla="*/ 1423722 h 1535599"/>
              <a:gd name="connsiteX3" fmla="*/ 1090879 w 1479513"/>
              <a:gd name="connsiteY3" fmla="*/ 1524147 h 1535599"/>
              <a:gd name="connsiteX4" fmla="*/ 1265302 w 1479513"/>
              <a:gd name="connsiteY4" fmla="*/ 1413151 h 1535599"/>
              <a:gd name="connsiteX5" fmla="*/ 1291730 w 1479513"/>
              <a:gd name="connsiteY5" fmla="*/ 1175301 h 1535599"/>
              <a:gd name="connsiteX6" fmla="*/ 1447800 w 1479513"/>
              <a:gd name="connsiteY6" fmla="*/ 697399 h 1535599"/>
              <a:gd name="connsiteX7" fmla="*/ 1066800 w 1479513"/>
              <a:gd name="connsiteY7" fmla="*/ 11599 h 1535599"/>
              <a:gd name="connsiteX8" fmla="*/ 121861 w 1479513"/>
              <a:gd name="connsiteY8" fmla="*/ 427396 h 1535599"/>
              <a:gd name="connsiteX0" fmla="*/ 121861 w 1479513"/>
              <a:gd name="connsiteY0" fmla="*/ 427396 h 1535599"/>
              <a:gd name="connsiteX1" fmla="*/ 45661 w 1479513"/>
              <a:gd name="connsiteY1" fmla="*/ 808396 h 1535599"/>
              <a:gd name="connsiteX2" fmla="*/ 763175 w 1479513"/>
              <a:gd name="connsiteY2" fmla="*/ 1423722 h 1535599"/>
              <a:gd name="connsiteX3" fmla="*/ 1090879 w 1479513"/>
              <a:gd name="connsiteY3" fmla="*/ 1524147 h 1535599"/>
              <a:gd name="connsiteX4" fmla="*/ 1265302 w 1479513"/>
              <a:gd name="connsiteY4" fmla="*/ 1413151 h 1535599"/>
              <a:gd name="connsiteX5" fmla="*/ 1291730 w 1479513"/>
              <a:gd name="connsiteY5" fmla="*/ 1175301 h 1535599"/>
              <a:gd name="connsiteX6" fmla="*/ 1447800 w 1479513"/>
              <a:gd name="connsiteY6" fmla="*/ 697399 h 1535599"/>
              <a:gd name="connsiteX7" fmla="*/ 1066800 w 1479513"/>
              <a:gd name="connsiteY7" fmla="*/ 11599 h 1535599"/>
              <a:gd name="connsiteX8" fmla="*/ 121861 w 1479513"/>
              <a:gd name="connsiteY8" fmla="*/ 427396 h 1535599"/>
              <a:gd name="connsiteX0" fmla="*/ 121861 w 1466401"/>
              <a:gd name="connsiteY0" fmla="*/ 427396 h 1535599"/>
              <a:gd name="connsiteX1" fmla="*/ 45661 w 1466401"/>
              <a:gd name="connsiteY1" fmla="*/ 808396 h 1535599"/>
              <a:gd name="connsiteX2" fmla="*/ 763175 w 1466401"/>
              <a:gd name="connsiteY2" fmla="*/ 1423722 h 1535599"/>
              <a:gd name="connsiteX3" fmla="*/ 1090879 w 1466401"/>
              <a:gd name="connsiteY3" fmla="*/ 1524147 h 1535599"/>
              <a:gd name="connsiteX4" fmla="*/ 1265302 w 1466401"/>
              <a:gd name="connsiteY4" fmla="*/ 1413151 h 1535599"/>
              <a:gd name="connsiteX5" fmla="*/ 1291730 w 1466401"/>
              <a:gd name="connsiteY5" fmla="*/ 1175301 h 1535599"/>
              <a:gd name="connsiteX6" fmla="*/ 1447800 w 1466401"/>
              <a:gd name="connsiteY6" fmla="*/ 697399 h 1535599"/>
              <a:gd name="connsiteX7" fmla="*/ 1066800 w 1466401"/>
              <a:gd name="connsiteY7" fmla="*/ 11599 h 1535599"/>
              <a:gd name="connsiteX8" fmla="*/ 121861 w 1466401"/>
              <a:gd name="connsiteY8" fmla="*/ 427396 h 1535599"/>
              <a:gd name="connsiteX0" fmla="*/ 121861 w 1480884"/>
              <a:gd name="connsiteY0" fmla="*/ 427396 h 1535599"/>
              <a:gd name="connsiteX1" fmla="*/ 45661 w 1480884"/>
              <a:gd name="connsiteY1" fmla="*/ 808396 h 1535599"/>
              <a:gd name="connsiteX2" fmla="*/ 763175 w 1480884"/>
              <a:gd name="connsiteY2" fmla="*/ 1423722 h 1535599"/>
              <a:gd name="connsiteX3" fmla="*/ 1090879 w 1480884"/>
              <a:gd name="connsiteY3" fmla="*/ 1524147 h 1535599"/>
              <a:gd name="connsiteX4" fmla="*/ 1265302 w 1480884"/>
              <a:gd name="connsiteY4" fmla="*/ 1413151 h 1535599"/>
              <a:gd name="connsiteX5" fmla="*/ 1447800 w 1480884"/>
              <a:gd name="connsiteY5" fmla="*/ 697399 h 1535599"/>
              <a:gd name="connsiteX6" fmla="*/ 1066800 w 1480884"/>
              <a:gd name="connsiteY6" fmla="*/ 11599 h 1535599"/>
              <a:gd name="connsiteX7" fmla="*/ 121861 w 1480884"/>
              <a:gd name="connsiteY7" fmla="*/ 427396 h 1535599"/>
              <a:gd name="connsiteX0" fmla="*/ 121861 w 1466401"/>
              <a:gd name="connsiteY0" fmla="*/ 427396 h 1535599"/>
              <a:gd name="connsiteX1" fmla="*/ 45661 w 1466401"/>
              <a:gd name="connsiteY1" fmla="*/ 808396 h 1535599"/>
              <a:gd name="connsiteX2" fmla="*/ 763175 w 1466401"/>
              <a:gd name="connsiteY2" fmla="*/ 1423722 h 1535599"/>
              <a:gd name="connsiteX3" fmla="*/ 1090879 w 1466401"/>
              <a:gd name="connsiteY3" fmla="*/ 1524147 h 1535599"/>
              <a:gd name="connsiteX4" fmla="*/ 1265302 w 1466401"/>
              <a:gd name="connsiteY4" fmla="*/ 1413151 h 1535599"/>
              <a:gd name="connsiteX5" fmla="*/ 1447800 w 1466401"/>
              <a:gd name="connsiteY5" fmla="*/ 697399 h 1535599"/>
              <a:gd name="connsiteX6" fmla="*/ 1066800 w 1466401"/>
              <a:gd name="connsiteY6" fmla="*/ 11599 h 1535599"/>
              <a:gd name="connsiteX7" fmla="*/ 121861 w 1466401"/>
              <a:gd name="connsiteY7" fmla="*/ 427396 h 1535599"/>
              <a:gd name="connsiteX0" fmla="*/ 121861 w 1999801"/>
              <a:gd name="connsiteY0" fmla="*/ 427396 h 1535599"/>
              <a:gd name="connsiteX1" fmla="*/ 45661 w 1999801"/>
              <a:gd name="connsiteY1" fmla="*/ 808396 h 1535599"/>
              <a:gd name="connsiteX2" fmla="*/ 763175 w 1999801"/>
              <a:gd name="connsiteY2" fmla="*/ 1423722 h 1535599"/>
              <a:gd name="connsiteX3" fmla="*/ 1090879 w 1999801"/>
              <a:gd name="connsiteY3" fmla="*/ 1524147 h 1535599"/>
              <a:gd name="connsiteX4" fmla="*/ 1265302 w 1999801"/>
              <a:gd name="connsiteY4" fmla="*/ 1413151 h 1535599"/>
              <a:gd name="connsiteX5" fmla="*/ 1981200 w 1999801"/>
              <a:gd name="connsiteY5" fmla="*/ 762000 h 1535599"/>
              <a:gd name="connsiteX6" fmla="*/ 1066800 w 1999801"/>
              <a:gd name="connsiteY6" fmla="*/ 11599 h 1535599"/>
              <a:gd name="connsiteX7" fmla="*/ 121861 w 1999801"/>
              <a:gd name="connsiteY7" fmla="*/ 427396 h 1535599"/>
              <a:gd name="connsiteX0" fmla="*/ 121861 w 1999801"/>
              <a:gd name="connsiteY0" fmla="*/ 427396 h 1524147"/>
              <a:gd name="connsiteX1" fmla="*/ 45661 w 1999801"/>
              <a:gd name="connsiteY1" fmla="*/ 808396 h 1524147"/>
              <a:gd name="connsiteX2" fmla="*/ 763175 w 1999801"/>
              <a:gd name="connsiteY2" fmla="*/ 1423722 h 1524147"/>
              <a:gd name="connsiteX3" fmla="*/ 1090879 w 1999801"/>
              <a:gd name="connsiteY3" fmla="*/ 1524147 h 1524147"/>
              <a:gd name="connsiteX4" fmla="*/ 1981200 w 1999801"/>
              <a:gd name="connsiteY4" fmla="*/ 762000 h 1524147"/>
              <a:gd name="connsiteX5" fmla="*/ 1066800 w 1999801"/>
              <a:gd name="connsiteY5" fmla="*/ 11599 h 1524147"/>
              <a:gd name="connsiteX6" fmla="*/ 121861 w 1999801"/>
              <a:gd name="connsiteY6" fmla="*/ 427396 h 1524147"/>
              <a:gd name="connsiteX0" fmla="*/ 121861 w 1999801"/>
              <a:gd name="connsiteY0" fmla="*/ 415797 h 1512548"/>
              <a:gd name="connsiteX1" fmla="*/ 45661 w 1999801"/>
              <a:gd name="connsiteY1" fmla="*/ 796797 h 1512548"/>
              <a:gd name="connsiteX2" fmla="*/ 763175 w 1999801"/>
              <a:gd name="connsiteY2" fmla="*/ 1412123 h 1512548"/>
              <a:gd name="connsiteX3" fmla="*/ 1090879 w 1999801"/>
              <a:gd name="connsiteY3" fmla="*/ 1512548 h 1512548"/>
              <a:gd name="connsiteX4" fmla="*/ 1981200 w 1999801"/>
              <a:gd name="connsiteY4" fmla="*/ 750401 h 1512548"/>
              <a:gd name="connsiteX5" fmla="*/ 1066800 w 1999801"/>
              <a:gd name="connsiteY5" fmla="*/ 0 h 1512548"/>
              <a:gd name="connsiteX6" fmla="*/ 121861 w 1999801"/>
              <a:gd name="connsiteY6" fmla="*/ 415797 h 1512548"/>
              <a:gd name="connsiteX0" fmla="*/ 121861 w 1999801"/>
              <a:gd name="connsiteY0" fmla="*/ 415797 h 1512548"/>
              <a:gd name="connsiteX1" fmla="*/ 45661 w 1999801"/>
              <a:gd name="connsiteY1" fmla="*/ 796797 h 1512548"/>
              <a:gd name="connsiteX2" fmla="*/ 763175 w 1999801"/>
              <a:gd name="connsiteY2" fmla="*/ 1412123 h 1512548"/>
              <a:gd name="connsiteX3" fmla="*/ 1090879 w 1999801"/>
              <a:gd name="connsiteY3" fmla="*/ 1512548 h 1512548"/>
              <a:gd name="connsiteX4" fmla="*/ 1981200 w 1999801"/>
              <a:gd name="connsiteY4" fmla="*/ 750401 h 1512548"/>
              <a:gd name="connsiteX5" fmla="*/ 1066800 w 1999801"/>
              <a:gd name="connsiteY5" fmla="*/ 0 h 1512548"/>
              <a:gd name="connsiteX6" fmla="*/ 121861 w 1999801"/>
              <a:gd name="connsiteY6" fmla="*/ 415797 h 1512548"/>
              <a:gd name="connsiteX0" fmla="*/ 121861 w 1999801"/>
              <a:gd name="connsiteY0" fmla="*/ 415797 h 1512548"/>
              <a:gd name="connsiteX1" fmla="*/ 45661 w 1999801"/>
              <a:gd name="connsiteY1" fmla="*/ 796797 h 1512548"/>
              <a:gd name="connsiteX2" fmla="*/ 763175 w 1999801"/>
              <a:gd name="connsiteY2" fmla="*/ 1412123 h 1512548"/>
              <a:gd name="connsiteX3" fmla="*/ 1090879 w 1999801"/>
              <a:gd name="connsiteY3" fmla="*/ 1512548 h 1512548"/>
              <a:gd name="connsiteX4" fmla="*/ 1981200 w 1999801"/>
              <a:gd name="connsiteY4" fmla="*/ 750401 h 1512548"/>
              <a:gd name="connsiteX5" fmla="*/ 1066800 w 1999801"/>
              <a:gd name="connsiteY5" fmla="*/ 0 h 1512548"/>
              <a:gd name="connsiteX6" fmla="*/ 121861 w 1999801"/>
              <a:gd name="connsiteY6" fmla="*/ 415797 h 1512548"/>
              <a:gd name="connsiteX0" fmla="*/ 121861 w 1999801"/>
              <a:gd name="connsiteY0" fmla="*/ 351197 h 1447948"/>
              <a:gd name="connsiteX1" fmla="*/ 45661 w 1999801"/>
              <a:gd name="connsiteY1" fmla="*/ 732197 h 1447948"/>
              <a:gd name="connsiteX2" fmla="*/ 763175 w 1999801"/>
              <a:gd name="connsiteY2" fmla="*/ 1347523 h 1447948"/>
              <a:gd name="connsiteX3" fmla="*/ 1090879 w 1999801"/>
              <a:gd name="connsiteY3" fmla="*/ 1447948 h 1447948"/>
              <a:gd name="connsiteX4" fmla="*/ 1981200 w 1999801"/>
              <a:gd name="connsiteY4" fmla="*/ 685801 h 1447948"/>
              <a:gd name="connsiteX5" fmla="*/ 1066800 w 1999801"/>
              <a:gd name="connsiteY5" fmla="*/ 0 h 1447948"/>
              <a:gd name="connsiteX6" fmla="*/ 121861 w 1999801"/>
              <a:gd name="connsiteY6" fmla="*/ 351197 h 144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9801" h="1447948">
                <a:moveTo>
                  <a:pt x="121861" y="351197"/>
                </a:moveTo>
                <a:cubicBezTo>
                  <a:pt x="0" y="479078"/>
                  <a:pt x="13801" y="614447"/>
                  <a:pt x="45661" y="732197"/>
                </a:cubicBezTo>
                <a:cubicBezTo>
                  <a:pt x="189252" y="1041255"/>
                  <a:pt x="524004" y="1142414"/>
                  <a:pt x="763175" y="1347523"/>
                </a:cubicBezTo>
                <a:lnTo>
                  <a:pt x="1090879" y="1447948"/>
                </a:lnTo>
                <a:cubicBezTo>
                  <a:pt x="1293883" y="1337661"/>
                  <a:pt x="1985213" y="937892"/>
                  <a:pt x="1981200" y="685801"/>
                </a:cubicBezTo>
                <a:cubicBezTo>
                  <a:pt x="1999801" y="377408"/>
                  <a:pt x="1543984" y="49521"/>
                  <a:pt x="1066800" y="0"/>
                </a:cubicBezTo>
                <a:cubicBezTo>
                  <a:pt x="616087" y="35506"/>
                  <a:pt x="236822" y="235943"/>
                  <a:pt x="121861" y="351197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2" name="手繪多邊形 21"/>
          <p:cNvSpPr/>
          <p:nvPr/>
        </p:nvSpPr>
        <p:spPr>
          <a:xfrm>
            <a:off x="6836293" y="5591697"/>
            <a:ext cx="774469" cy="808182"/>
          </a:xfrm>
          <a:custGeom>
            <a:avLst/>
            <a:gdLst>
              <a:gd name="connsiteX0" fmla="*/ 105295 w 609600"/>
              <a:gd name="connsiteY0" fmla="*/ 0 h 526473"/>
              <a:gd name="connsiteX1" fmla="*/ 0 w 609600"/>
              <a:gd name="connsiteY1" fmla="*/ 437804 h 526473"/>
              <a:gd name="connsiteX2" fmla="*/ 532015 w 609600"/>
              <a:gd name="connsiteY2" fmla="*/ 526473 h 526473"/>
              <a:gd name="connsiteX3" fmla="*/ 609600 w 609600"/>
              <a:gd name="connsiteY3" fmla="*/ 55418 h 526473"/>
              <a:gd name="connsiteX4" fmla="*/ 105295 w 609600"/>
              <a:gd name="connsiteY4" fmla="*/ 0 h 526473"/>
              <a:gd name="connsiteX0" fmla="*/ 105295 w 667328"/>
              <a:gd name="connsiteY0" fmla="*/ 0 h 526473"/>
              <a:gd name="connsiteX1" fmla="*/ 0 w 667328"/>
              <a:gd name="connsiteY1" fmla="*/ 437804 h 526473"/>
              <a:gd name="connsiteX2" fmla="*/ 532015 w 667328"/>
              <a:gd name="connsiteY2" fmla="*/ 526473 h 526473"/>
              <a:gd name="connsiteX3" fmla="*/ 609600 w 667328"/>
              <a:gd name="connsiteY3" fmla="*/ 55418 h 526473"/>
              <a:gd name="connsiteX4" fmla="*/ 105295 w 667328"/>
              <a:gd name="connsiteY4" fmla="*/ 0 h 526473"/>
              <a:gd name="connsiteX0" fmla="*/ 105295 w 667328"/>
              <a:gd name="connsiteY0" fmla="*/ 0 h 682568"/>
              <a:gd name="connsiteX1" fmla="*/ 0 w 667328"/>
              <a:gd name="connsiteY1" fmla="*/ 437804 h 682568"/>
              <a:gd name="connsiteX2" fmla="*/ 532015 w 667328"/>
              <a:gd name="connsiteY2" fmla="*/ 526473 h 682568"/>
              <a:gd name="connsiteX3" fmla="*/ 609600 w 667328"/>
              <a:gd name="connsiteY3" fmla="*/ 55418 h 682568"/>
              <a:gd name="connsiteX4" fmla="*/ 105295 w 667328"/>
              <a:gd name="connsiteY4" fmla="*/ 0 h 682568"/>
              <a:gd name="connsiteX0" fmla="*/ 105295 w 667328"/>
              <a:gd name="connsiteY0" fmla="*/ 0 h 682568"/>
              <a:gd name="connsiteX1" fmla="*/ 0 w 667328"/>
              <a:gd name="connsiteY1" fmla="*/ 437804 h 682568"/>
              <a:gd name="connsiteX2" fmla="*/ 532015 w 667328"/>
              <a:gd name="connsiteY2" fmla="*/ 526473 h 682568"/>
              <a:gd name="connsiteX3" fmla="*/ 609600 w 667328"/>
              <a:gd name="connsiteY3" fmla="*/ 55418 h 682568"/>
              <a:gd name="connsiteX4" fmla="*/ 105295 w 667328"/>
              <a:gd name="connsiteY4" fmla="*/ 0 h 682568"/>
              <a:gd name="connsiteX0" fmla="*/ 164408 w 726441"/>
              <a:gd name="connsiteY0" fmla="*/ 0 h 682568"/>
              <a:gd name="connsiteX1" fmla="*/ 59113 w 726441"/>
              <a:gd name="connsiteY1" fmla="*/ 437804 h 682568"/>
              <a:gd name="connsiteX2" fmla="*/ 591128 w 726441"/>
              <a:gd name="connsiteY2" fmla="*/ 526473 h 682568"/>
              <a:gd name="connsiteX3" fmla="*/ 668713 w 726441"/>
              <a:gd name="connsiteY3" fmla="*/ 55418 h 682568"/>
              <a:gd name="connsiteX4" fmla="*/ 164408 w 726441"/>
              <a:gd name="connsiteY4" fmla="*/ 0 h 682568"/>
              <a:gd name="connsiteX0" fmla="*/ 164408 w 726441"/>
              <a:gd name="connsiteY0" fmla="*/ 125614 h 808182"/>
              <a:gd name="connsiteX1" fmla="*/ 59113 w 726441"/>
              <a:gd name="connsiteY1" fmla="*/ 563418 h 808182"/>
              <a:gd name="connsiteX2" fmla="*/ 591128 w 726441"/>
              <a:gd name="connsiteY2" fmla="*/ 652087 h 808182"/>
              <a:gd name="connsiteX3" fmla="*/ 668713 w 726441"/>
              <a:gd name="connsiteY3" fmla="*/ 181032 h 808182"/>
              <a:gd name="connsiteX4" fmla="*/ 164408 w 726441"/>
              <a:gd name="connsiteY4" fmla="*/ 125614 h 808182"/>
              <a:gd name="connsiteX0" fmla="*/ 164408 w 726441"/>
              <a:gd name="connsiteY0" fmla="*/ 125614 h 808182"/>
              <a:gd name="connsiteX1" fmla="*/ 59113 w 726441"/>
              <a:gd name="connsiteY1" fmla="*/ 563418 h 808182"/>
              <a:gd name="connsiteX2" fmla="*/ 591128 w 726441"/>
              <a:gd name="connsiteY2" fmla="*/ 652087 h 808182"/>
              <a:gd name="connsiteX3" fmla="*/ 668713 w 726441"/>
              <a:gd name="connsiteY3" fmla="*/ 181032 h 808182"/>
              <a:gd name="connsiteX4" fmla="*/ 164408 w 726441"/>
              <a:gd name="connsiteY4" fmla="*/ 125614 h 808182"/>
              <a:gd name="connsiteX0" fmla="*/ 164408 w 774469"/>
              <a:gd name="connsiteY0" fmla="*/ 125614 h 808182"/>
              <a:gd name="connsiteX1" fmla="*/ 59113 w 774469"/>
              <a:gd name="connsiteY1" fmla="*/ 563418 h 808182"/>
              <a:gd name="connsiteX2" fmla="*/ 591128 w 774469"/>
              <a:gd name="connsiteY2" fmla="*/ 652087 h 808182"/>
              <a:gd name="connsiteX3" fmla="*/ 668713 w 774469"/>
              <a:gd name="connsiteY3" fmla="*/ 181032 h 808182"/>
              <a:gd name="connsiteX4" fmla="*/ 164408 w 774469"/>
              <a:gd name="connsiteY4" fmla="*/ 125614 h 808182"/>
              <a:gd name="connsiteX0" fmla="*/ 164408 w 774469"/>
              <a:gd name="connsiteY0" fmla="*/ 125614 h 808182"/>
              <a:gd name="connsiteX1" fmla="*/ 59113 w 774469"/>
              <a:gd name="connsiteY1" fmla="*/ 563418 h 808182"/>
              <a:gd name="connsiteX2" fmla="*/ 591128 w 774469"/>
              <a:gd name="connsiteY2" fmla="*/ 652087 h 808182"/>
              <a:gd name="connsiteX3" fmla="*/ 668713 w 774469"/>
              <a:gd name="connsiteY3" fmla="*/ 181032 h 808182"/>
              <a:gd name="connsiteX4" fmla="*/ 164408 w 774469"/>
              <a:gd name="connsiteY4" fmla="*/ 125614 h 80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469" h="808182">
                <a:moveTo>
                  <a:pt x="164408" y="125614"/>
                </a:moveTo>
                <a:cubicBezTo>
                  <a:pt x="7390" y="263236"/>
                  <a:pt x="0" y="355138"/>
                  <a:pt x="59113" y="563418"/>
                </a:cubicBezTo>
                <a:cubicBezTo>
                  <a:pt x="239222" y="784167"/>
                  <a:pt x="347288" y="808182"/>
                  <a:pt x="591128" y="652087"/>
                </a:cubicBezTo>
                <a:cubicBezTo>
                  <a:pt x="726441" y="529705"/>
                  <a:pt x="774469" y="325581"/>
                  <a:pt x="668713" y="181032"/>
                </a:cubicBezTo>
                <a:cubicBezTo>
                  <a:pt x="540789" y="90515"/>
                  <a:pt x="358834" y="0"/>
                  <a:pt x="164408" y="125614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3" name="手繪多邊形 22"/>
          <p:cNvSpPr/>
          <p:nvPr/>
        </p:nvSpPr>
        <p:spPr>
          <a:xfrm>
            <a:off x="5799050" y="5062451"/>
            <a:ext cx="1820949" cy="1338349"/>
          </a:xfrm>
          <a:custGeom>
            <a:avLst/>
            <a:gdLst>
              <a:gd name="connsiteX0" fmla="*/ 105295 w 609600"/>
              <a:gd name="connsiteY0" fmla="*/ 0 h 526473"/>
              <a:gd name="connsiteX1" fmla="*/ 0 w 609600"/>
              <a:gd name="connsiteY1" fmla="*/ 437804 h 526473"/>
              <a:gd name="connsiteX2" fmla="*/ 532015 w 609600"/>
              <a:gd name="connsiteY2" fmla="*/ 526473 h 526473"/>
              <a:gd name="connsiteX3" fmla="*/ 609600 w 609600"/>
              <a:gd name="connsiteY3" fmla="*/ 55418 h 526473"/>
              <a:gd name="connsiteX4" fmla="*/ 105295 w 609600"/>
              <a:gd name="connsiteY4" fmla="*/ 0 h 526473"/>
              <a:gd name="connsiteX0" fmla="*/ 105295 w 667328"/>
              <a:gd name="connsiteY0" fmla="*/ 0 h 526473"/>
              <a:gd name="connsiteX1" fmla="*/ 0 w 667328"/>
              <a:gd name="connsiteY1" fmla="*/ 437804 h 526473"/>
              <a:gd name="connsiteX2" fmla="*/ 532015 w 667328"/>
              <a:gd name="connsiteY2" fmla="*/ 526473 h 526473"/>
              <a:gd name="connsiteX3" fmla="*/ 609600 w 667328"/>
              <a:gd name="connsiteY3" fmla="*/ 55418 h 526473"/>
              <a:gd name="connsiteX4" fmla="*/ 105295 w 667328"/>
              <a:gd name="connsiteY4" fmla="*/ 0 h 526473"/>
              <a:gd name="connsiteX0" fmla="*/ 105295 w 667328"/>
              <a:gd name="connsiteY0" fmla="*/ 0 h 682568"/>
              <a:gd name="connsiteX1" fmla="*/ 0 w 667328"/>
              <a:gd name="connsiteY1" fmla="*/ 437804 h 682568"/>
              <a:gd name="connsiteX2" fmla="*/ 532015 w 667328"/>
              <a:gd name="connsiteY2" fmla="*/ 526473 h 682568"/>
              <a:gd name="connsiteX3" fmla="*/ 609600 w 667328"/>
              <a:gd name="connsiteY3" fmla="*/ 55418 h 682568"/>
              <a:gd name="connsiteX4" fmla="*/ 105295 w 667328"/>
              <a:gd name="connsiteY4" fmla="*/ 0 h 682568"/>
              <a:gd name="connsiteX0" fmla="*/ 105295 w 667328"/>
              <a:gd name="connsiteY0" fmla="*/ 0 h 682568"/>
              <a:gd name="connsiteX1" fmla="*/ 0 w 667328"/>
              <a:gd name="connsiteY1" fmla="*/ 437804 h 682568"/>
              <a:gd name="connsiteX2" fmla="*/ 532015 w 667328"/>
              <a:gd name="connsiteY2" fmla="*/ 526473 h 682568"/>
              <a:gd name="connsiteX3" fmla="*/ 609600 w 667328"/>
              <a:gd name="connsiteY3" fmla="*/ 55418 h 682568"/>
              <a:gd name="connsiteX4" fmla="*/ 105295 w 667328"/>
              <a:gd name="connsiteY4" fmla="*/ 0 h 682568"/>
              <a:gd name="connsiteX0" fmla="*/ 164408 w 726441"/>
              <a:gd name="connsiteY0" fmla="*/ 0 h 682568"/>
              <a:gd name="connsiteX1" fmla="*/ 59113 w 726441"/>
              <a:gd name="connsiteY1" fmla="*/ 437804 h 682568"/>
              <a:gd name="connsiteX2" fmla="*/ 591128 w 726441"/>
              <a:gd name="connsiteY2" fmla="*/ 526473 h 682568"/>
              <a:gd name="connsiteX3" fmla="*/ 668713 w 726441"/>
              <a:gd name="connsiteY3" fmla="*/ 55418 h 682568"/>
              <a:gd name="connsiteX4" fmla="*/ 164408 w 726441"/>
              <a:gd name="connsiteY4" fmla="*/ 0 h 682568"/>
              <a:gd name="connsiteX0" fmla="*/ 164408 w 726441"/>
              <a:gd name="connsiteY0" fmla="*/ 125614 h 808182"/>
              <a:gd name="connsiteX1" fmla="*/ 59113 w 726441"/>
              <a:gd name="connsiteY1" fmla="*/ 563418 h 808182"/>
              <a:gd name="connsiteX2" fmla="*/ 591128 w 726441"/>
              <a:gd name="connsiteY2" fmla="*/ 652087 h 808182"/>
              <a:gd name="connsiteX3" fmla="*/ 668713 w 726441"/>
              <a:gd name="connsiteY3" fmla="*/ 181032 h 808182"/>
              <a:gd name="connsiteX4" fmla="*/ 164408 w 726441"/>
              <a:gd name="connsiteY4" fmla="*/ 125614 h 808182"/>
              <a:gd name="connsiteX0" fmla="*/ 164408 w 726441"/>
              <a:gd name="connsiteY0" fmla="*/ 125614 h 808182"/>
              <a:gd name="connsiteX1" fmla="*/ 59113 w 726441"/>
              <a:gd name="connsiteY1" fmla="*/ 563418 h 808182"/>
              <a:gd name="connsiteX2" fmla="*/ 591128 w 726441"/>
              <a:gd name="connsiteY2" fmla="*/ 652087 h 808182"/>
              <a:gd name="connsiteX3" fmla="*/ 668713 w 726441"/>
              <a:gd name="connsiteY3" fmla="*/ 181032 h 808182"/>
              <a:gd name="connsiteX4" fmla="*/ 164408 w 726441"/>
              <a:gd name="connsiteY4" fmla="*/ 125614 h 808182"/>
              <a:gd name="connsiteX0" fmla="*/ 164408 w 774469"/>
              <a:gd name="connsiteY0" fmla="*/ 125614 h 808182"/>
              <a:gd name="connsiteX1" fmla="*/ 59113 w 774469"/>
              <a:gd name="connsiteY1" fmla="*/ 563418 h 808182"/>
              <a:gd name="connsiteX2" fmla="*/ 591128 w 774469"/>
              <a:gd name="connsiteY2" fmla="*/ 652087 h 808182"/>
              <a:gd name="connsiteX3" fmla="*/ 668713 w 774469"/>
              <a:gd name="connsiteY3" fmla="*/ 181032 h 808182"/>
              <a:gd name="connsiteX4" fmla="*/ 164408 w 774469"/>
              <a:gd name="connsiteY4" fmla="*/ 125614 h 808182"/>
              <a:gd name="connsiteX0" fmla="*/ 164408 w 774469"/>
              <a:gd name="connsiteY0" fmla="*/ 125614 h 808182"/>
              <a:gd name="connsiteX1" fmla="*/ 59113 w 774469"/>
              <a:gd name="connsiteY1" fmla="*/ 563418 h 808182"/>
              <a:gd name="connsiteX2" fmla="*/ 591128 w 774469"/>
              <a:gd name="connsiteY2" fmla="*/ 652087 h 808182"/>
              <a:gd name="connsiteX3" fmla="*/ 668713 w 774469"/>
              <a:gd name="connsiteY3" fmla="*/ 181032 h 808182"/>
              <a:gd name="connsiteX4" fmla="*/ 164408 w 774469"/>
              <a:gd name="connsiteY4" fmla="*/ 125614 h 808182"/>
              <a:gd name="connsiteX0" fmla="*/ 157018 w 1681018"/>
              <a:gd name="connsiteY0" fmla="*/ 125614 h 1238596"/>
              <a:gd name="connsiteX1" fmla="*/ 965662 w 1681018"/>
              <a:gd name="connsiteY1" fmla="*/ 993832 h 1238596"/>
              <a:gd name="connsiteX2" fmla="*/ 1497677 w 1681018"/>
              <a:gd name="connsiteY2" fmla="*/ 1082501 h 1238596"/>
              <a:gd name="connsiteX3" fmla="*/ 1575262 w 1681018"/>
              <a:gd name="connsiteY3" fmla="*/ 611446 h 1238596"/>
              <a:gd name="connsiteX4" fmla="*/ 157018 w 1681018"/>
              <a:gd name="connsiteY4" fmla="*/ 125614 h 1238596"/>
              <a:gd name="connsiteX0" fmla="*/ 157018 w 1681018"/>
              <a:gd name="connsiteY0" fmla="*/ 225367 h 1338349"/>
              <a:gd name="connsiteX1" fmla="*/ 965662 w 1681018"/>
              <a:gd name="connsiteY1" fmla="*/ 1093585 h 1338349"/>
              <a:gd name="connsiteX2" fmla="*/ 1497677 w 1681018"/>
              <a:gd name="connsiteY2" fmla="*/ 1182254 h 1338349"/>
              <a:gd name="connsiteX3" fmla="*/ 1575262 w 1681018"/>
              <a:gd name="connsiteY3" fmla="*/ 711199 h 1338349"/>
              <a:gd name="connsiteX4" fmla="*/ 157018 w 1681018"/>
              <a:gd name="connsiteY4" fmla="*/ 225367 h 1338349"/>
              <a:gd name="connsiteX0" fmla="*/ 296949 w 1820949"/>
              <a:gd name="connsiteY0" fmla="*/ 225367 h 1338349"/>
              <a:gd name="connsiteX1" fmla="*/ 1105593 w 1820949"/>
              <a:gd name="connsiteY1" fmla="*/ 1093585 h 1338349"/>
              <a:gd name="connsiteX2" fmla="*/ 1637608 w 1820949"/>
              <a:gd name="connsiteY2" fmla="*/ 1182254 h 1338349"/>
              <a:gd name="connsiteX3" fmla="*/ 1715193 w 1820949"/>
              <a:gd name="connsiteY3" fmla="*/ 711199 h 1338349"/>
              <a:gd name="connsiteX4" fmla="*/ 296949 w 1820949"/>
              <a:gd name="connsiteY4" fmla="*/ 225367 h 133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0949" h="1338349">
                <a:moveTo>
                  <a:pt x="296949" y="225367"/>
                </a:moveTo>
                <a:cubicBezTo>
                  <a:pt x="0" y="634538"/>
                  <a:pt x="1046480" y="885305"/>
                  <a:pt x="1105593" y="1093585"/>
                </a:cubicBezTo>
                <a:cubicBezTo>
                  <a:pt x="1285702" y="1314334"/>
                  <a:pt x="1393768" y="1338349"/>
                  <a:pt x="1637608" y="1182254"/>
                </a:cubicBezTo>
                <a:cubicBezTo>
                  <a:pt x="1772921" y="1059872"/>
                  <a:pt x="1820949" y="855748"/>
                  <a:pt x="1715193" y="711199"/>
                </a:cubicBezTo>
                <a:cubicBezTo>
                  <a:pt x="1587269" y="620682"/>
                  <a:pt x="602211" y="0"/>
                  <a:pt x="296949" y="225367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4" name="手繪多邊形 23"/>
          <p:cNvSpPr/>
          <p:nvPr/>
        </p:nvSpPr>
        <p:spPr>
          <a:xfrm>
            <a:off x="5791201" y="4805218"/>
            <a:ext cx="2181167" cy="1592350"/>
          </a:xfrm>
          <a:custGeom>
            <a:avLst/>
            <a:gdLst>
              <a:gd name="connsiteX0" fmla="*/ 105295 w 609600"/>
              <a:gd name="connsiteY0" fmla="*/ 0 h 526473"/>
              <a:gd name="connsiteX1" fmla="*/ 0 w 609600"/>
              <a:gd name="connsiteY1" fmla="*/ 437804 h 526473"/>
              <a:gd name="connsiteX2" fmla="*/ 532015 w 609600"/>
              <a:gd name="connsiteY2" fmla="*/ 526473 h 526473"/>
              <a:gd name="connsiteX3" fmla="*/ 609600 w 609600"/>
              <a:gd name="connsiteY3" fmla="*/ 55418 h 526473"/>
              <a:gd name="connsiteX4" fmla="*/ 105295 w 609600"/>
              <a:gd name="connsiteY4" fmla="*/ 0 h 526473"/>
              <a:gd name="connsiteX0" fmla="*/ 105295 w 667328"/>
              <a:gd name="connsiteY0" fmla="*/ 0 h 526473"/>
              <a:gd name="connsiteX1" fmla="*/ 0 w 667328"/>
              <a:gd name="connsiteY1" fmla="*/ 437804 h 526473"/>
              <a:gd name="connsiteX2" fmla="*/ 532015 w 667328"/>
              <a:gd name="connsiteY2" fmla="*/ 526473 h 526473"/>
              <a:gd name="connsiteX3" fmla="*/ 609600 w 667328"/>
              <a:gd name="connsiteY3" fmla="*/ 55418 h 526473"/>
              <a:gd name="connsiteX4" fmla="*/ 105295 w 667328"/>
              <a:gd name="connsiteY4" fmla="*/ 0 h 526473"/>
              <a:gd name="connsiteX0" fmla="*/ 105295 w 667328"/>
              <a:gd name="connsiteY0" fmla="*/ 0 h 682568"/>
              <a:gd name="connsiteX1" fmla="*/ 0 w 667328"/>
              <a:gd name="connsiteY1" fmla="*/ 437804 h 682568"/>
              <a:gd name="connsiteX2" fmla="*/ 532015 w 667328"/>
              <a:gd name="connsiteY2" fmla="*/ 526473 h 682568"/>
              <a:gd name="connsiteX3" fmla="*/ 609600 w 667328"/>
              <a:gd name="connsiteY3" fmla="*/ 55418 h 682568"/>
              <a:gd name="connsiteX4" fmla="*/ 105295 w 667328"/>
              <a:gd name="connsiteY4" fmla="*/ 0 h 682568"/>
              <a:gd name="connsiteX0" fmla="*/ 105295 w 667328"/>
              <a:gd name="connsiteY0" fmla="*/ 0 h 682568"/>
              <a:gd name="connsiteX1" fmla="*/ 0 w 667328"/>
              <a:gd name="connsiteY1" fmla="*/ 437804 h 682568"/>
              <a:gd name="connsiteX2" fmla="*/ 532015 w 667328"/>
              <a:gd name="connsiteY2" fmla="*/ 526473 h 682568"/>
              <a:gd name="connsiteX3" fmla="*/ 609600 w 667328"/>
              <a:gd name="connsiteY3" fmla="*/ 55418 h 682568"/>
              <a:gd name="connsiteX4" fmla="*/ 105295 w 667328"/>
              <a:gd name="connsiteY4" fmla="*/ 0 h 682568"/>
              <a:gd name="connsiteX0" fmla="*/ 164408 w 726441"/>
              <a:gd name="connsiteY0" fmla="*/ 0 h 682568"/>
              <a:gd name="connsiteX1" fmla="*/ 59113 w 726441"/>
              <a:gd name="connsiteY1" fmla="*/ 437804 h 682568"/>
              <a:gd name="connsiteX2" fmla="*/ 591128 w 726441"/>
              <a:gd name="connsiteY2" fmla="*/ 526473 h 682568"/>
              <a:gd name="connsiteX3" fmla="*/ 668713 w 726441"/>
              <a:gd name="connsiteY3" fmla="*/ 55418 h 682568"/>
              <a:gd name="connsiteX4" fmla="*/ 164408 w 726441"/>
              <a:gd name="connsiteY4" fmla="*/ 0 h 682568"/>
              <a:gd name="connsiteX0" fmla="*/ 164408 w 726441"/>
              <a:gd name="connsiteY0" fmla="*/ 125614 h 808182"/>
              <a:gd name="connsiteX1" fmla="*/ 59113 w 726441"/>
              <a:gd name="connsiteY1" fmla="*/ 563418 h 808182"/>
              <a:gd name="connsiteX2" fmla="*/ 591128 w 726441"/>
              <a:gd name="connsiteY2" fmla="*/ 652087 h 808182"/>
              <a:gd name="connsiteX3" fmla="*/ 668713 w 726441"/>
              <a:gd name="connsiteY3" fmla="*/ 181032 h 808182"/>
              <a:gd name="connsiteX4" fmla="*/ 164408 w 726441"/>
              <a:gd name="connsiteY4" fmla="*/ 125614 h 808182"/>
              <a:gd name="connsiteX0" fmla="*/ 164408 w 726441"/>
              <a:gd name="connsiteY0" fmla="*/ 125614 h 808182"/>
              <a:gd name="connsiteX1" fmla="*/ 59113 w 726441"/>
              <a:gd name="connsiteY1" fmla="*/ 563418 h 808182"/>
              <a:gd name="connsiteX2" fmla="*/ 591128 w 726441"/>
              <a:gd name="connsiteY2" fmla="*/ 652087 h 808182"/>
              <a:gd name="connsiteX3" fmla="*/ 668713 w 726441"/>
              <a:gd name="connsiteY3" fmla="*/ 181032 h 808182"/>
              <a:gd name="connsiteX4" fmla="*/ 164408 w 726441"/>
              <a:gd name="connsiteY4" fmla="*/ 125614 h 808182"/>
              <a:gd name="connsiteX0" fmla="*/ 164408 w 774469"/>
              <a:gd name="connsiteY0" fmla="*/ 125614 h 808182"/>
              <a:gd name="connsiteX1" fmla="*/ 59113 w 774469"/>
              <a:gd name="connsiteY1" fmla="*/ 563418 h 808182"/>
              <a:gd name="connsiteX2" fmla="*/ 591128 w 774469"/>
              <a:gd name="connsiteY2" fmla="*/ 652087 h 808182"/>
              <a:gd name="connsiteX3" fmla="*/ 668713 w 774469"/>
              <a:gd name="connsiteY3" fmla="*/ 181032 h 808182"/>
              <a:gd name="connsiteX4" fmla="*/ 164408 w 774469"/>
              <a:gd name="connsiteY4" fmla="*/ 125614 h 808182"/>
              <a:gd name="connsiteX0" fmla="*/ 164408 w 774469"/>
              <a:gd name="connsiteY0" fmla="*/ 125614 h 808182"/>
              <a:gd name="connsiteX1" fmla="*/ 59113 w 774469"/>
              <a:gd name="connsiteY1" fmla="*/ 563418 h 808182"/>
              <a:gd name="connsiteX2" fmla="*/ 591128 w 774469"/>
              <a:gd name="connsiteY2" fmla="*/ 652087 h 808182"/>
              <a:gd name="connsiteX3" fmla="*/ 668713 w 774469"/>
              <a:gd name="connsiteY3" fmla="*/ 181032 h 808182"/>
              <a:gd name="connsiteX4" fmla="*/ 164408 w 774469"/>
              <a:gd name="connsiteY4" fmla="*/ 125614 h 808182"/>
              <a:gd name="connsiteX0" fmla="*/ 157018 w 1681018"/>
              <a:gd name="connsiteY0" fmla="*/ 125614 h 1238596"/>
              <a:gd name="connsiteX1" fmla="*/ 965662 w 1681018"/>
              <a:gd name="connsiteY1" fmla="*/ 993832 h 1238596"/>
              <a:gd name="connsiteX2" fmla="*/ 1497677 w 1681018"/>
              <a:gd name="connsiteY2" fmla="*/ 1082501 h 1238596"/>
              <a:gd name="connsiteX3" fmla="*/ 1575262 w 1681018"/>
              <a:gd name="connsiteY3" fmla="*/ 611446 h 1238596"/>
              <a:gd name="connsiteX4" fmla="*/ 157018 w 1681018"/>
              <a:gd name="connsiteY4" fmla="*/ 125614 h 1238596"/>
              <a:gd name="connsiteX0" fmla="*/ 157018 w 1681018"/>
              <a:gd name="connsiteY0" fmla="*/ 225367 h 1338349"/>
              <a:gd name="connsiteX1" fmla="*/ 965662 w 1681018"/>
              <a:gd name="connsiteY1" fmla="*/ 1093585 h 1338349"/>
              <a:gd name="connsiteX2" fmla="*/ 1497677 w 1681018"/>
              <a:gd name="connsiteY2" fmla="*/ 1182254 h 1338349"/>
              <a:gd name="connsiteX3" fmla="*/ 1575262 w 1681018"/>
              <a:gd name="connsiteY3" fmla="*/ 711199 h 1338349"/>
              <a:gd name="connsiteX4" fmla="*/ 157018 w 1681018"/>
              <a:gd name="connsiteY4" fmla="*/ 225367 h 1338349"/>
              <a:gd name="connsiteX0" fmla="*/ 296949 w 1820949"/>
              <a:gd name="connsiteY0" fmla="*/ 225367 h 1338349"/>
              <a:gd name="connsiteX1" fmla="*/ 1105593 w 1820949"/>
              <a:gd name="connsiteY1" fmla="*/ 1093585 h 1338349"/>
              <a:gd name="connsiteX2" fmla="*/ 1637608 w 1820949"/>
              <a:gd name="connsiteY2" fmla="*/ 1182254 h 1338349"/>
              <a:gd name="connsiteX3" fmla="*/ 1715193 w 1820949"/>
              <a:gd name="connsiteY3" fmla="*/ 711199 h 1338349"/>
              <a:gd name="connsiteX4" fmla="*/ 296949 w 1820949"/>
              <a:gd name="connsiteY4" fmla="*/ 225367 h 1338349"/>
              <a:gd name="connsiteX0" fmla="*/ 296949 w 2010756"/>
              <a:gd name="connsiteY0" fmla="*/ 392084 h 1505066"/>
              <a:gd name="connsiteX1" fmla="*/ 1105593 w 2010756"/>
              <a:gd name="connsiteY1" fmla="*/ 1260302 h 1505066"/>
              <a:gd name="connsiteX2" fmla="*/ 1637608 w 2010756"/>
              <a:gd name="connsiteY2" fmla="*/ 1348971 h 1505066"/>
              <a:gd name="connsiteX3" fmla="*/ 1905000 w 2010756"/>
              <a:gd name="connsiteY3" fmla="*/ 90517 h 1505066"/>
              <a:gd name="connsiteX4" fmla="*/ 296949 w 2010756"/>
              <a:gd name="connsiteY4" fmla="*/ 392084 h 1505066"/>
              <a:gd name="connsiteX0" fmla="*/ 296949 w 2181167"/>
              <a:gd name="connsiteY0" fmla="*/ 392084 h 1505066"/>
              <a:gd name="connsiteX1" fmla="*/ 1105593 w 2181167"/>
              <a:gd name="connsiteY1" fmla="*/ 1260302 h 1505066"/>
              <a:gd name="connsiteX2" fmla="*/ 1637608 w 2181167"/>
              <a:gd name="connsiteY2" fmla="*/ 1348971 h 1505066"/>
              <a:gd name="connsiteX3" fmla="*/ 1905000 w 2181167"/>
              <a:gd name="connsiteY3" fmla="*/ 90517 h 1505066"/>
              <a:gd name="connsiteX4" fmla="*/ 296949 w 2181167"/>
              <a:gd name="connsiteY4" fmla="*/ 392084 h 1505066"/>
              <a:gd name="connsiteX0" fmla="*/ 296949 w 2181167"/>
              <a:gd name="connsiteY0" fmla="*/ 479368 h 1592350"/>
              <a:gd name="connsiteX1" fmla="*/ 1105593 w 2181167"/>
              <a:gd name="connsiteY1" fmla="*/ 1347586 h 1592350"/>
              <a:gd name="connsiteX2" fmla="*/ 1637608 w 2181167"/>
              <a:gd name="connsiteY2" fmla="*/ 1436255 h 1592350"/>
              <a:gd name="connsiteX3" fmla="*/ 1905000 w 2181167"/>
              <a:gd name="connsiteY3" fmla="*/ 177801 h 1592350"/>
              <a:gd name="connsiteX4" fmla="*/ 296949 w 2181167"/>
              <a:gd name="connsiteY4" fmla="*/ 479368 h 159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167" h="1592350">
                <a:moveTo>
                  <a:pt x="296949" y="479368"/>
                </a:moveTo>
                <a:cubicBezTo>
                  <a:pt x="0" y="888539"/>
                  <a:pt x="1046480" y="1139306"/>
                  <a:pt x="1105593" y="1347586"/>
                </a:cubicBezTo>
                <a:cubicBezTo>
                  <a:pt x="1285702" y="1568335"/>
                  <a:pt x="1393768" y="1592350"/>
                  <a:pt x="1637608" y="1436255"/>
                </a:cubicBezTo>
                <a:cubicBezTo>
                  <a:pt x="1772921" y="1313873"/>
                  <a:pt x="2181167" y="494146"/>
                  <a:pt x="1905000" y="177801"/>
                </a:cubicBezTo>
                <a:cubicBezTo>
                  <a:pt x="1655156" y="0"/>
                  <a:pt x="602211" y="254001"/>
                  <a:pt x="296949" y="479368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7" name="標題 1"/>
          <p:cNvSpPr txBox="1">
            <a:spLocks/>
          </p:cNvSpPr>
          <p:nvPr/>
        </p:nvSpPr>
        <p:spPr bwMode="auto">
          <a:xfrm>
            <a:off x="152400" y="228600"/>
            <a:ext cx="846124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3600" dirty="0" smtClean="0">
                <a:solidFill>
                  <a:srgbClr val="775F55"/>
                </a:solidFill>
                <a:latin typeface="Tw Cen MT"/>
              </a:rPr>
              <a:t>Overlapping community detection</a:t>
            </a:r>
            <a:endParaRPr lang="en-US" sz="3600" dirty="0">
              <a:solidFill>
                <a:srgbClr val="775F55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04684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community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Cluster each snapshot independently</a:t>
            </a:r>
          </a:p>
          <a:p>
            <a:r>
              <a:rPr lang="en-US" dirty="0" smtClean="0"/>
              <a:t>Then mapping clusters in each clustering.</a:t>
            </a:r>
          </a:p>
          <a:p>
            <a:pPr lvl="1"/>
            <a:r>
              <a:rPr lang="en-US" dirty="0" smtClean="0"/>
              <a:t>If two clusters in continuous snapshots share most of nodes, then the next one evolves from the previous one.</a:t>
            </a:r>
          </a:p>
          <a:p>
            <a:r>
              <a:rPr lang="en-US" dirty="0" smtClean="0"/>
              <a:t>Detect the </a:t>
            </a:r>
            <a:r>
              <a:rPr lang="en-US" dirty="0" smtClean="0">
                <a:solidFill>
                  <a:srgbClr val="FF0000"/>
                </a:solidFill>
              </a:rPr>
              <a:t>evolution</a:t>
            </a:r>
            <a:r>
              <a:rPr lang="en-US" dirty="0" smtClean="0"/>
              <a:t> of communities in a </a:t>
            </a:r>
            <a:r>
              <a:rPr lang="en-US" dirty="0" smtClean="0">
                <a:solidFill>
                  <a:srgbClr val="FF0000"/>
                </a:solidFill>
              </a:rPr>
              <a:t>dynamic graph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Birth, Death, Growth, Contraction, Merge, Split.</a:t>
            </a: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8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community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E:\Dropbox\Research\slides\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27167"/>
            <a:ext cx="7315200" cy="51673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349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community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Asur</a:t>
            </a:r>
            <a:r>
              <a:rPr lang="en-US" dirty="0" smtClean="0"/>
              <a:t> et al. (2007) further detect a event involving nodes.</a:t>
            </a:r>
          </a:p>
          <a:p>
            <a:pPr lvl="1"/>
            <a:r>
              <a:rPr lang="en-US" dirty="0" smtClean="0"/>
              <a:t>E.g. join and leave</a:t>
            </a:r>
          </a:p>
          <a:p>
            <a:pPr lvl="1"/>
            <a:r>
              <a:rPr lang="en-US" dirty="0" smtClean="0"/>
              <a:t>Measure the node behavior.</a:t>
            </a:r>
          </a:p>
          <a:p>
            <a:pPr lvl="2"/>
            <a:r>
              <a:rPr lang="en-US" dirty="0" smtClean="0"/>
              <a:t>Sociability: How frequently a node join and leave a community.</a:t>
            </a:r>
          </a:p>
          <a:p>
            <a:pPr lvl="2"/>
            <a:r>
              <a:rPr lang="en-US" dirty="0" smtClean="0"/>
              <a:t>Influence: How a node can influence other nodes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dirty="0" smtClean="0"/>
              <a:t> activities.</a:t>
            </a:r>
          </a:p>
          <a:p>
            <a:r>
              <a:rPr lang="en-US" dirty="0" smtClean="0"/>
              <a:t>Usage</a:t>
            </a:r>
          </a:p>
          <a:p>
            <a:pPr lvl="1"/>
            <a:r>
              <a:rPr lang="en-US" dirty="0" smtClean="0"/>
              <a:t>Understand the community behavior.</a:t>
            </a:r>
          </a:p>
          <a:p>
            <a:pPr lvl="2"/>
            <a:r>
              <a:rPr lang="en-US" dirty="0" smtClean="0"/>
              <a:t>E.g. age is positively correlated with the size.</a:t>
            </a:r>
          </a:p>
          <a:p>
            <a:pPr lvl="1"/>
            <a:r>
              <a:rPr lang="en-US" dirty="0" smtClean="0"/>
              <a:t>Predict the evolution of a community</a:t>
            </a:r>
          </a:p>
          <a:p>
            <a:pPr lvl="1"/>
            <a:r>
              <a:rPr lang="en-US" dirty="0" smtClean="0"/>
              <a:t>Predict node (user) behavior, predict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Dynamic community detection</a:t>
            </a:r>
            <a:endParaRPr 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Hypothesis: Communities in dynamic graphs are “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smooth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pPr lvl="1"/>
            <a:r>
              <a:rPr lang="en-US" dirty="0" smtClean="0">
                <a:latin typeface="+mj-lt"/>
                <a:cs typeface="Arial" pitchFamily="34" charset="0"/>
              </a:rPr>
              <a:t>Detect communities by also considering the previous snapshots.</a:t>
            </a:r>
          </a:p>
          <a:p>
            <a:r>
              <a:rPr lang="en-US" dirty="0" err="1" smtClean="0">
                <a:latin typeface="+mj-lt"/>
                <a:cs typeface="Arial" pitchFamily="34" charset="0"/>
              </a:rPr>
              <a:t>Chakrabarti</a:t>
            </a:r>
            <a:r>
              <a:rPr lang="en-US" dirty="0" smtClean="0">
                <a:latin typeface="+mj-lt"/>
                <a:cs typeface="Arial" pitchFamily="34" charset="0"/>
              </a:rPr>
              <a:t> et al (2006) </a:t>
            </a:r>
            <a:r>
              <a:rPr lang="en-US" smtClean="0">
                <a:latin typeface="+mj-lt"/>
                <a:cs typeface="Arial" pitchFamily="34" charset="0"/>
              </a:rPr>
              <a:t>introduce </a:t>
            </a:r>
            <a:r>
              <a:rPr lang="en-US" smtClean="0">
                <a:solidFill>
                  <a:srgbClr val="FF0000"/>
                </a:solidFill>
                <a:latin typeface="+mj-lt"/>
                <a:cs typeface="Arial" pitchFamily="34" charset="0"/>
              </a:rPr>
              <a:t>history </a:t>
            </a:r>
            <a:r>
              <a:rPr lang="en-US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cost</a:t>
            </a:r>
            <a:r>
              <a:rPr lang="en-US" dirty="0" smtClean="0">
                <a:latin typeface="+mj-lt"/>
                <a:cs typeface="Arial" pitchFamily="34" charset="0"/>
              </a:rPr>
              <a:t>.</a:t>
            </a:r>
          </a:p>
          <a:p>
            <a:pPr lvl="1"/>
            <a:r>
              <a:rPr lang="en-US" dirty="0" smtClean="0">
                <a:latin typeface="+mj-lt"/>
                <a:cs typeface="Arial" pitchFamily="34" charset="0"/>
              </a:rPr>
              <a:t>Measures the dissimilarity between two </a:t>
            </a:r>
            <a:r>
              <a:rPr lang="en-US" dirty="0" err="1" smtClean="0">
                <a:latin typeface="+mj-lt"/>
                <a:cs typeface="Arial" pitchFamily="34" charset="0"/>
              </a:rPr>
              <a:t>clusterings</a:t>
            </a:r>
            <a:r>
              <a:rPr lang="en-US" dirty="0" smtClean="0">
                <a:latin typeface="+mj-lt"/>
                <a:cs typeface="Arial" pitchFamily="34" charset="0"/>
              </a:rPr>
              <a:t> in continuous timestamps.</a:t>
            </a:r>
          </a:p>
          <a:p>
            <a:pPr lvl="1"/>
            <a:r>
              <a:rPr lang="en-US" dirty="0" smtClean="0">
                <a:latin typeface="+mj-lt"/>
                <a:cs typeface="Arial" pitchFamily="34" charset="0"/>
              </a:rPr>
              <a:t>A smooth clustering has lower history cost.</a:t>
            </a:r>
          </a:p>
          <a:p>
            <a:pPr lvl="1"/>
            <a:r>
              <a:rPr lang="en-US" dirty="0" smtClean="0">
                <a:latin typeface="+mj-lt"/>
                <a:cs typeface="Arial" pitchFamily="34" charset="0"/>
              </a:rPr>
              <a:t>Add this cost to the objective function.</a:t>
            </a:r>
            <a:endParaRPr lang="en-US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46450" y="2133600"/>
            <a:ext cx="188118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Citation networks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6963" y="2144713"/>
            <a:ext cx="277336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Twitter (follower) network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335088"/>
            <a:ext cx="8382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171450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 Research on graph clustering is mostly focused on 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undirected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graphs, yet the graphs from a number of domains are 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directed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in nature.</a:t>
            </a:r>
          </a:p>
        </p:txBody>
      </p:sp>
      <p:sp>
        <p:nvSpPr>
          <p:cNvPr id="10245" name="Title 1"/>
          <p:cNvSpPr>
            <a:spLocks noGrp="1"/>
          </p:cNvSpPr>
          <p:nvPr>
            <p:ph type="title"/>
          </p:nvPr>
        </p:nvSpPr>
        <p:spPr>
          <a:xfrm>
            <a:off x="457200" y="319656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COMMUNITY DISCOVERY IN DIRECTED GRAPHS</a:t>
            </a:r>
          </a:p>
        </p:txBody>
      </p:sp>
      <p:grpSp>
        <p:nvGrpSpPr>
          <p:cNvPr id="10246" name="Group 30"/>
          <p:cNvGrpSpPr>
            <a:grpSpLocks/>
          </p:cNvGrpSpPr>
          <p:nvPr/>
        </p:nvGrpSpPr>
        <p:grpSpPr bwMode="auto">
          <a:xfrm>
            <a:off x="6248400" y="2590800"/>
            <a:ext cx="2406650" cy="1828800"/>
            <a:chOff x="5975350" y="2743200"/>
            <a:chExt cx="2716213" cy="2133600"/>
          </a:xfrm>
        </p:grpSpPr>
        <p:pic>
          <p:nvPicPr>
            <p:cNvPr id="10251" name="Picture 11" descr="AshtonKutcher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3088" y="4038600"/>
              <a:ext cx="498475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2" name="Picture 12" descr="lance_armstrong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6375" y="2921000"/>
              <a:ext cx="6223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3" name="Picture 13" descr="random_dude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7688" y="4316413"/>
              <a:ext cx="541337" cy="5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4" name="Picture 14" descr="random_dude2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5350" y="3581400"/>
              <a:ext cx="555625" cy="560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5" name="Picture 15" descr="random_dude3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025" y="2743200"/>
              <a:ext cx="565150" cy="560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7369290" y="3024717"/>
              <a:ext cx="456883" cy="30189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530776" y="3861858"/>
              <a:ext cx="1662695" cy="52043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530776" y="3861858"/>
              <a:ext cx="637844" cy="453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7002891" y="3492336"/>
              <a:ext cx="989013" cy="6575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8138353" y="3733641"/>
              <a:ext cx="303742" cy="3045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530776" y="3304382"/>
              <a:ext cx="555426" cy="55747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439167" y="4382294"/>
              <a:ext cx="754304" cy="2129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47" name="Picture 23" descr="citation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84450"/>
            <a:ext cx="24003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31" descr="web-graph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21336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969963" y="2144713"/>
            <a:ext cx="13160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Web graphs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3400" y="4876800"/>
            <a:ext cx="80772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171450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Undirected edges indicate similarity/affinity while directed edges need not indicate similarity. </a:t>
            </a:r>
          </a:p>
          <a:p>
            <a:pPr indent="171450">
              <a:buFont typeface="Arial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Calibri"/>
            </a:endParaRPr>
          </a:p>
          <a:p>
            <a:pPr indent="171450" algn="ctr">
              <a:defRPr/>
            </a:pPr>
            <a:r>
              <a:rPr lang="en-US" sz="2000" b="1" i="1" dirty="0">
                <a:solidFill>
                  <a:prstClr val="black"/>
                </a:solidFill>
                <a:latin typeface="Calibri"/>
              </a:rPr>
              <a:t>It is important to recognize this difference when clustering.</a:t>
            </a:r>
          </a:p>
        </p:txBody>
      </p:sp>
    </p:spTree>
    <p:extLst>
      <p:ext uri="{BB962C8B-B14F-4D97-AF65-F5344CB8AC3E}">
        <p14:creationId xmlns:p14="http://schemas.microsoft.com/office/powerpoint/2010/main" val="3692501799"/>
      </p:ext>
    </p:extLst>
  </p:cSld>
  <p:clrMapOvr>
    <a:masterClrMapping/>
  </p:clrMapOvr>
  <p:transition advTm="103959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543800" cy="838200"/>
          </a:xfrm>
        </p:spPr>
        <p:txBody>
          <a:bodyPr/>
          <a:lstStyle/>
          <a:p>
            <a:r>
              <a:rPr lang="en-US" altLang="en-US" smtClean="0"/>
              <a:t>Existing research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81534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Objective functions such as normalized cuts, originally meant for undirected graphs, have been extended to directed graphs [Zhou et al. ’05, Huang  et al. ‘06,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Meila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 ‘07]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90800" y="2417763"/>
          <a:ext cx="38862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171520" imgH="457200" progId="Equation.3">
                  <p:embed/>
                </p:oleObj>
              </mc:Choice>
              <mc:Fallback>
                <p:oleObj name="Equation" r:id="rId3" imgW="2171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17763"/>
                        <a:ext cx="388620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251200"/>
            <a:ext cx="8077200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2000" i="1" dirty="0" err="1">
                <a:solidFill>
                  <a:prstClr val="black"/>
                </a:solidFill>
                <a:latin typeface="Calibri"/>
              </a:rPr>
              <a:t>Ncut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(normalized cut)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of a cluster 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is the probability of a random walk escaping from 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to the rest of the graph    , or vice versa. </a:t>
            </a:r>
          </a:p>
          <a:p>
            <a:pPr>
              <a:defRPr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Clusters with low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Ncut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are found by spectral methods i.e. by post-processing 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the eigenvectors of the 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directed </a:t>
            </a:r>
            <a:r>
              <a:rPr lang="en-US" sz="2000" i="1" dirty="0" err="1">
                <a:solidFill>
                  <a:prstClr val="black"/>
                </a:solidFill>
                <a:latin typeface="Calibri"/>
              </a:rPr>
              <a:t>Laplacian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of the graph. </a:t>
            </a:r>
          </a:p>
          <a:p>
            <a:pPr>
              <a:defRPr/>
            </a:pP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4876800" y="3581400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81400"/>
                        <a:ext cx="228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Applications of Community Detection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Website mirror server assignment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Recommendation system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Social network role detection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Functional module in biological networks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Graph coarsening and summarization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Network hierarchy inference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543800" cy="838200"/>
          </a:xfrm>
        </p:spPr>
        <p:txBody>
          <a:bodyPr/>
          <a:lstStyle/>
          <a:p>
            <a:r>
              <a:rPr lang="en-US" altLang="en-US" smtClean="0"/>
              <a:t>Drawbacks of Existing Research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7983538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Existing measures are biased to find groups of nodes with high 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inter-connectivity.</a:t>
            </a:r>
          </a:p>
          <a:p>
            <a:pPr>
              <a:defRPr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However, directed networks often contain clusters which need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not be well inter-connected in the original graph!</a:t>
            </a:r>
          </a:p>
        </p:txBody>
      </p:sp>
      <p:pic>
        <p:nvPicPr>
          <p:cNvPr id="11268" name="Picture 3" descr="fig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38500"/>
            <a:ext cx="26098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0" y="3200400"/>
            <a:ext cx="5105400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Nodes 4 and 5 form a cluster, even though they are not connected to one another.</a:t>
            </a:r>
          </a:p>
          <a:p>
            <a:pPr>
              <a:defRPr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Real-life analogue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Research papers written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on the same topic in a short span of time may 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not be able to cite one another but may cite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(and be cited by) a common set of papers.</a:t>
            </a:r>
          </a:p>
        </p:txBody>
      </p:sp>
    </p:spTree>
    <p:extLst>
      <p:ext uri="{BB962C8B-B14F-4D97-AF65-F5344CB8AC3E}">
        <p14:creationId xmlns:p14="http://schemas.microsoft.com/office/powerpoint/2010/main" val="3463827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Our 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4572000"/>
            <a:ext cx="73914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By “</a:t>
            </a:r>
            <a:r>
              <a:rPr lang="en-US" sz="2000" b="1" i="1" dirty="0" err="1">
                <a:solidFill>
                  <a:prstClr val="black"/>
                </a:solidFill>
                <a:latin typeface="Calibri"/>
              </a:rPr>
              <a:t>Symmetrizations</a:t>
            </a:r>
            <a:r>
              <a:rPr lang="en-US" sz="2000" b="1" i="1" dirty="0">
                <a:solidFill>
                  <a:prstClr val="black"/>
                </a:solidFill>
                <a:latin typeface="Calibri"/>
              </a:rPr>
              <a:t>”,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we mean procedures for transforming a directed graph into an undirected graph.</a:t>
            </a:r>
            <a:endParaRPr lang="en-US" sz="2000" b="1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val 55"/>
          <p:cNvSpPr/>
          <p:nvPr/>
        </p:nvSpPr>
        <p:spPr>
          <a:xfrm flipV="1">
            <a:off x="285750" y="1957388"/>
            <a:ext cx="111125" cy="47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 flipV="1">
            <a:off x="1123950" y="2568575"/>
            <a:ext cx="111125" cy="460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 flipV="1">
            <a:off x="819150" y="2185988"/>
            <a:ext cx="111125" cy="47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 flipV="1">
            <a:off x="590550" y="2566988"/>
            <a:ext cx="111125" cy="47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 flipV="1">
            <a:off x="895350" y="1804988"/>
            <a:ext cx="111125" cy="47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1" name="Straight Arrow Connector 60"/>
          <p:cNvCxnSpPr>
            <a:stCxn id="56" idx="7"/>
            <a:endCxn id="60" idx="2"/>
          </p:cNvCxnSpPr>
          <p:nvPr/>
        </p:nvCxnSpPr>
        <p:spPr>
          <a:xfrm rot="5400000" flipH="1" flipV="1">
            <a:off x="554037" y="1655763"/>
            <a:ext cx="168275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6"/>
            <a:endCxn id="58" idx="1"/>
          </p:cNvCxnSpPr>
          <p:nvPr/>
        </p:nvCxnSpPr>
        <p:spPr>
          <a:xfrm>
            <a:off x="396875" y="1981200"/>
            <a:ext cx="439738" cy="24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2"/>
            <a:endCxn id="56" idx="5"/>
          </p:cNvCxnSpPr>
          <p:nvPr/>
        </p:nvCxnSpPr>
        <p:spPr>
          <a:xfrm rot="10800000">
            <a:off x="381000" y="1965325"/>
            <a:ext cx="438150" cy="24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4"/>
            <a:endCxn id="59" idx="7"/>
          </p:cNvCxnSpPr>
          <p:nvPr/>
        </p:nvCxnSpPr>
        <p:spPr>
          <a:xfrm rot="16200000" flipH="1" flipV="1">
            <a:off x="569913" y="2301875"/>
            <a:ext cx="420687" cy="188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8" idx="5"/>
            <a:endCxn id="57" idx="4"/>
          </p:cNvCxnSpPr>
          <p:nvPr/>
        </p:nvCxnSpPr>
        <p:spPr>
          <a:xfrm rot="16200000" flipH="1">
            <a:off x="859632" y="2248693"/>
            <a:ext cx="374650" cy="265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 flipV="1">
            <a:off x="1352550" y="1957388"/>
            <a:ext cx="111125" cy="47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7" name="Straight Arrow Connector 66"/>
          <p:cNvCxnSpPr>
            <a:stCxn id="58" idx="7"/>
            <a:endCxn id="66" idx="2"/>
          </p:cNvCxnSpPr>
          <p:nvPr/>
        </p:nvCxnSpPr>
        <p:spPr>
          <a:xfrm rot="5400000" flipH="1" flipV="1">
            <a:off x="1011237" y="1884363"/>
            <a:ext cx="244475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 flipV="1">
            <a:off x="4003675" y="1905000"/>
            <a:ext cx="111125" cy="460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 flipV="1">
            <a:off x="4841875" y="2566988"/>
            <a:ext cx="111125" cy="47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 flipV="1">
            <a:off x="4537075" y="2185988"/>
            <a:ext cx="111125" cy="47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 flipV="1">
            <a:off x="4308475" y="2566988"/>
            <a:ext cx="111125" cy="47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 flipV="1">
            <a:off x="4613275" y="1804988"/>
            <a:ext cx="111125" cy="47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 flipV="1">
            <a:off x="5070475" y="1957388"/>
            <a:ext cx="111125" cy="47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4" name="Straight Connector 73"/>
          <p:cNvCxnSpPr>
            <a:stCxn id="71" idx="6"/>
            <a:endCxn id="69" idx="2"/>
          </p:cNvCxnSpPr>
          <p:nvPr/>
        </p:nvCxnSpPr>
        <p:spPr>
          <a:xfrm>
            <a:off x="4419600" y="2590800"/>
            <a:ext cx="422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8" idx="6"/>
            <a:endCxn id="70" idx="1"/>
          </p:cNvCxnSpPr>
          <p:nvPr/>
        </p:nvCxnSpPr>
        <p:spPr>
          <a:xfrm>
            <a:off x="4114800" y="1928813"/>
            <a:ext cx="438150" cy="296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8" idx="6"/>
            <a:endCxn id="72" idx="2"/>
          </p:cNvCxnSpPr>
          <p:nvPr/>
        </p:nvCxnSpPr>
        <p:spPr>
          <a:xfrm flipV="1">
            <a:off x="4114800" y="1828800"/>
            <a:ext cx="498475" cy="10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2" idx="4"/>
            <a:endCxn id="70" idx="0"/>
          </p:cNvCxnSpPr>
          <p:nvPr/>
        </p:nvCxnSpPr>
        <p:spPr>
          <a:xfrm rot="16200000" flipH="1" flipV="1">
            <a:off x="4416425" y="1981201"/>
            <a:ext cx="428625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0" idx="5"/>
            <a:endCxn id="69" idx="1"/>
          </p:cNvCxnSpPr>
          <p:nvPr/>
        </p:nvCxnSpPr>
        <p:spPr>
          <a:xfrm rot="16200000" flipH="1">
            <a:off x="4538663" y="2287587"/>
            <a:ext cx="412750" cy="22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3" idx="4"/>
            <a:endCxn id="69" idx="0"/>
          </p:cNvCxnSpPr>
          <p:nvPr/>
        </p:nvCxnSpPr>
        <p:spPr>
          <a:xfrm rot="16200000" flipH="1" flipV="1">
            <a:off x="4683125" y="2171701"/>
            <a:ext cx="657225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7"/>
            <a:endCxn id="73" idx="3"/>
          </p:cNvCxnSpPr>
          <p:nvPr/>
        </p:nvCxnSpPr>
        <p:spPr>
          <a:xfrm rot="5400000" flipH="1" flipV="1">
            <a:off x="4424363" y="1944687"/>
            <a:ext cx="641350" cy="682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 flipV="1">
            <a:off x="7615238" y="1822450"/>
            <a:ext cx="109537" cy="460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 flipV="1">
            <a:off x="8628063" y="2606675"/>
            <a:ext cx="111125" cy="460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 flipV="1">
            <a:off x="8148638" y="2051050"/>
            <a:ext cx="109537" cy="460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 flipV="1">
            <a:off x="8094663" y="2606675"/>
            <a:ext cx="111125" cy="460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 flipV="1">
            <a:off x="8224838" y="1670050"/>
            <a:ext cx="109537" cy="460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 flipV="1">
            <a:off x="8758238" y="2127250"/>
            <a:ext cx="109537" cy="460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7" name="Straight Connector 86"/>
          <p:cNvCxnSpPr>
            <a:stCxn id="84" idx="6"/>
            <a:endCxn id="82" idx="2"/>
          </p:cNvCxnSpPr>
          <p:nvPr/>
        </p:nvCxnSpPr>
        <p:spPr>
          <a:xfrm>
            <a:off x="8205788" y="2628900"/>
            <a:ext cx="422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1" idx="6"/>
            <a:endCxn id="83" idx="1"/>
          </p:cNvCxnSpPr>
          <p:nvPr/>
        </p:nvCxnSpPr>
        <p:spPr>
          <a:xfrm>
            <a:off x="7724775" y="1844675"/>
            <a:ext cx="439738" cy="24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1" idx="6"/>
            <a:endCxn id="85" idx="2"/>
          </p:cNvCxnSpPr>
          <p:nvPr/>
        </p:nvCxnSpPr>
        <p:spPr>
          <a:xfrm flipV="1">
            <a:off x="7724775" y="1692275"/>
            <a:ext cx="500063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5" idx="4"/>
            <a:endCxn id="83" idx="0"/>
          </p:cNvCxnSpPr>
          <p:nvPr/>
        </p:nvCxnSpPr>
        <p:spPr>
          <a:xfrm rot="16200000" flipH="1" flipV="1">
            <a:off x="8028781" y="1845469"/>
            <a:ext cx="427038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3" idx="5"/>
            <a:endCxn id="82" idx="1"/>
          </p:cNvCxnSpPr>
          <p:nvPr/>
        </p:nvCxnSpPr>
        <p:spPr>
          <a:xfrm rot="16200000" flipH="1">
            <a:off x="8148637" y="2151063"/>
            <a:ext cx="588963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6" idx="4"/>
            <a:endCxn id="82" idx="0"/>
          </p:cNvCxnSpPr>
          <p:nvPr/>
        </p:nvCxnSpPr>
        <p:spPr>
          <a:xfrm rot="16200000" flipH="1" flipV="1">
            <a:off x="8485981" y="2324894"/>
            <a:ext cx="525463" cy="13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4" idx="7"/>
            <a:endCxn id="86" idx="3"/>
          </p:cNvCxnSpPr>
          <p:nvPr/>
        </p:nvCxnSpPr>
        <p:spPr>
          <a:xfrm rot="5400000" flipH="1" flipV="1">
            <a:off x="8224837" y="2097088"/>
            <a:ext cx="512763" cy="58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 flipV="1">
            <a:off x="7615238" y="1639888"/>
            <a:ext cx="909637" cy="53340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 rot="-1800000">
            <a:off x="7988300" y="2197100"/>
            <a:ext cx="1163638" cy="58420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1000" y="2743200"/>
            <a:ext cx="9144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Directed Graph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05000" y="2146300"/>
            <a:ext cx="1905000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Symmetrizations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       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Existing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 A+A</a:t>
            </a:r>
            <a:r>
              <a:rPr lang="en-US" sz="1600" baseline="30000" dirty="0">
                <a:solidFill>
                  <a:prstClr val="black"/>
                </a:solidFill>
                <a:latin typeface="Calibri"/>
              </a:rPr>
              <a:t>T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Random walk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       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Proposed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latin typeface="Calibri"/>
              </a:rPr>
              <a:t>Bibliometric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Degree -discounted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905000" y="2133600"/>
            <a:ext cx="19050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9" name="Straight Arrow Connector 98"/>
          <p:cNvCxnSpPr>
            <a:stCxn id="96" idx="3"/>
            <a:endCxn id="98" idx="1"/>
          </p:cNvCxnSpPr>
          <p:nvPr/>
        </p:nvCxnSpPr>
        <p:spPr>
          <a:xfrm>
            <a:off x="1295400" y="3035300"/>
            <a:ext cx="6096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419600" y="2819400"/>
            <a:ext cx="111283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(Weighted)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Undirected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Graph</a:t>
            </a:r>
          </a:p>
        </p:txBody>
      </p:sp>
      <p:cxnSp>
        <p:nvCxnSpPr>
          <p:cNvPr id="101" name="Straight Arrow Connector 100"/>
          <p:cNvCxnSpPr>
            <a:stCxn id="98" idx="3"/>
          </p:cNvCxnSpPr>
          <p:nvPr/>
        </p:nvCxnSpPr>
        <p:spPr>
          <a:xfrm>
            <a:off x="3810000" y="3048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096000" y="2209800"/>
            <a:ext cx="12954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cs typeface="Arial" charset="0"/>
              </a:rPr>
              <a:t>Clustering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cs typeface="Arial" charset="0"/>
              </a:rPr>
              <a:t>Algorithms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cs typeface="Arial" charset="0"/>
              </a:rPr>
              <a:t>MLR-MCL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cs typeface="Arial" charset="0"/>
              </a:rPr>
              <a:t>Metis</a:t>
            </a:r>
            <a:endParaRPr lang="en-US" sz="1600" dirty="0">
              <a:solidFill>
                <a:prstClr val="black"/>
              </a:solidFill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cs typeface="Arial" charset="0"/>
              </a:rPr>
              <a:t>Graclus</a:t>
            </a:r>
            <a:endParaRPr lang="en-US" sz="1600" dirty="0">
              <a:solidFill>
                <a:prstClr val="black"/>
              </a:solidFill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cs typeface="Arial" charset="0"/>
              </a:rPr>
              <a:t>Spectral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5562600" y="3048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91400" y="3048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772400" y="2895600"/>
            <a:ext cx="842963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1421509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543800" cy="838200"/>
          </a:xfrm>
        </p:spPr>
        <p:txBody>
          <a:bodyPr/>
          <a:lstStyle/>
          <a:p>
            <a:r>
              <a:rPr lang="en-US" altLang="en-US" smtClean="0"/>
              <a:t>Why a two-stage framework?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8382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6538" lvl="1" indent="284163">
              <a:defRPr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8153400" cy="415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Why convert to an undirected graph, and then cluster the undirected graph?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Three reasons:</a:t>
            </a:r>
          </a:p>
          <a:p>
            <a:pPr indent="346075"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Our framework makes the underlying similarity assumptions explicit.</a:t>
            </a:r>
          </a:p>
          <a:p>
            <a:pPr indent="346075"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Flexibility: prior methods which directly cluster directed graphs can be re-expressed in our framework.</a:t>
            </a:r>
          </a:p>
          <a:p>
            <a:pPr indent="346075"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Decouples similarity measure and clustering algorithm, thereby allows use of latest and most suitable clustering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819381968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Existing symmetrizations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8382000" cy="5016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indent="171450"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Let the adjacency matrix of the input directed graph be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 A.</a:t>
            </a:r>
          </a:p>
          <a:p>
            <a:pPr lvl="1" indent="171450">
              <a:defRPr/>
            </a:pPr>
            <a:endParaRPr lang="en-US" sz="2000" b="1" dirty="0">
              <a:solidFill>
                <a:prstClr val="black"/>
              </a:solidFill>
              <a:latin typeface="Calibri"/>
            </a:endParaRPr>
          </a:p>
          <a:p>
            <a:pPr indent="171450"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A+A</a:t>
            </a:r>
            <a:r>
              <a:rPr lang="en-US" sz="2000" b="1" baseline="30000" dirty="0">
                <a:solidFill>
                  <a:prstClr val="black"/>
                </a:solidFill>
                <a:latin typeface="Calibri"/>
              </a:rPr>
              <a:t>T 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symmetrization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285750" lvl="1" indent="171450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Corresponds to ignoring directionality.</a:t>
            </a:r>
          </a:p>
          <a:p>
            <a:pPr marL="285750" lvl="1" indent="171450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Implicit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symmetrization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that is used widely.</a:t>
            </a:r>
          </a:p>
          <a:p>
            <a:pPr lvl="1" indent="171450">
              <a:defRPr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indent="171450"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Random Walk 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symmetrization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</a:t>
            </a:r>
          </a:p>
          <a:p>
            <a:pPr marL="285750" lvl="1" indent="171450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The directed graph G can be converted into an undirected graph G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U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so that the normalized cut on G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U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is equal to the normalized cut on G. [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Gleich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‘06]</a:t>
            </a:r>
          </a:p>
          <a:p>
            <a:pPr marL="285750" lvl="1" indent="171450">
              <a:buFont typeface="Arial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285750" lvl="1" indent="171450">
              <a:buFont typeface="Arial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285750" lvl="1" indent="171450">
              <a:buFont typeface="Arial" pitchFamily="34" charset="0"/>
              <a:buChar char="•"/>
              <a:defRPr/>
            </a:pPr>
            <a:r>
              <a:rPr lang="en-US" sz="2000" b="1" i="1" dirty="0">
                <a:solidFill>
                  <a:prstClr val="black"/>
                </a:solidFill>
                <a:latin typeface="Calibri"/>
              </a:rPr>
              <a:t>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is the Markov transition matrix, and </a:t>
            </a:r>
            <a:r>
              <a:rPr lang="el-GR" sz="2000" b="1" dirty="0">
                <a:solidFill>
                  <a:prstClr val="black"/>
                </a:solidFill>
                <a:latin typeface="Calibri"/>
              </a:rPr>
              <a:t>Π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is a diagonal matrix with the stationary distribution (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PageRank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) on the diagonal.</a:t>
            </a:r>
          </a:p>
          <a:p>
            <a:pPr marL="285750" lvl="1" indent="171450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Clustering G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U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is equivalent to the algorithms proposed by [Zhou ‘05,  Huang ’06]</a:t>
            </a:r>
          </a:p>
          <a:p>
            <a:pPr>
              <a:buFont typeface="Arial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516313" y="4114800"/>
          <a:ext cx="17303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015920" imgH="419040" progId="Equation.3">
                  <p:embed/>
                </p:oleObj>
              </mc:Choice>
              <mc:Fallback>
                <p:oleObj name="Equation" r:id="rId3" imgW="1015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4114800"/>
                        <a:ext cx="17303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165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Proposed symmetrizations - Bibliometric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8077200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Our Approach: Design a suitable similarity measure for pairs of vertices, and set the edge weight between a pair of vertices in the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symmetrized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graph to be their similarity. </a:t>
            </a:r>
          </a:p>
          <a:p>
            <a:pPr>
              <a:defRPr/>
            </a:pP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Axioms for similarity:</a:t>
            </a:r>
          </a:p>
        </p:txBody>
      </p:sp>
      <p:pic>
        <p:nvPicPr>
          <p:cNvPr id="14340" name="Picture 4" descr="fig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14600"/>
            <a:ext cx="2438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2895600"/>
            <a:ext cx="47244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Axiom 1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Vertices are similar if they point to or are pointed at by common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vertices.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3175" y="4038600"/>
            <a:ext cx="65563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Similarity(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i,j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) = No. of shared in-links + No. of shared out-links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2538" y="5010150"/>
            <a:ext cx="30400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 G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U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    =      A</a:t>
            </a:r>
            <a:r>
              <a:rPr lang="en-US" sz="2000" baseline="30000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A 	+         AA</a:t>
            </a:r>
            <a:r>
              <a:rPr lang="en-US" sz="2000" baseline="30000" dirty="0">
                <a:solidFill>
                  <a:prstClr val="black"/>
                </a:solidFill>
                <a:latin typeface="Calibri"/>
              </a:rPr>
              <a:t>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 rot="5400000">
            <a:off x="3897313" y="4640262"/>
            <a:ext cx="514350" cy="22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5334000" y="44958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4572000"/>
            <a:ext cx="22018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prstClr val="black"/>
                </a:solidFill>
                <a:latin typeface="Calibri"/>
              </a:rPr>
              <a:t>Symmetrized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graph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33600" y="49530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5562600"/>
            <a:ext cx="66500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We call this 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Bibliometric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symmetrization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(for historic reasons)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2442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058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Proposed Symmetrizations  - Degree-discounted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2895600"/>
            <a:ext cx="47244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Axiom 2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Commonly pointing to nodes with high in-degree counts for less than pointing to nodes with low in-degree.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962400"/>
            <a:ext cx="47244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Axiom 3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Being pointed at by nodes with high out-degree counts for less than being pointed at by nodes with low out-degree.</a:t>
            </a:r>
          </a:p>
        </p:txBody>
      </p:sp>
      <p:pic>
        <p:nvPicPr>
          <p:cNvPr id="15365" name="Picture 8" descr="fig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46363"/>
            <a:ext cx="3810000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9" descr="fig3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0"/>
            <a:ext cx="396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3400" y="1371600"/>
            <a:ext cx="8305800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Disadvantage of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Bibliometric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Hub nodes can have spuriously high similarity with a lot of nodes. </a:t>
            </a:r>
          </a:p>
          <a:p>
            <a:pPr>
              <a:defRPr/>
            </a:pP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We propose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Degree-discounted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similarity incorporating the below axioms also:</a:t>
            </a:r>
          </a:p>
        </p:txBody>
      </p:sp>
    </p:spTree>
    <p:extLst>
      <p:ext uri="{BB962C8B-B14F-4D97-AF65-F5344CB8AC3E}">
        <p14:creationId xmlns:p14="http://schemas.microsoft.com/office/powerpoint/2010/main" val="2548043943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82000" cy="762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Proposed Symmetrizations  - Degree-discounted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83058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A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– Adjacency matrix of input directed graph</a:t>
            </a:r>
          </a:p>
          <a:p>
            <a:pPr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D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o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– Diagonal matrix with out-degrees,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D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i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– Diagonal matrix with in-degrees </a:t>
            </a:r>
          </a:p>
          <a:p>
            <a:pPr>
              <a:defRPr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Degree-discounted out-link similarity </a:t>
            </a:r>
            <a:r>
              <a:rPr lang="en-US" sz="2000" b="1" i="1" dirty="0" err="1">
                <a:solidFill>
                  <a:prstClr val="black"/>
                </a:solidFill>
                <a:latin typeface="Calibri"/>
              </a:rPr>
              <a:t>O</a:t>
            </a:r>
            <a:r>
              <a:rPr lang="en-US" sz="2000" b="1" i="1" baseline="-250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between </a:t>
            </a:r>
            <a:r>
              <a:rPr lang="en-US" sz="2000" i="1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j: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038600" y="28638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638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566738" y="2687638"/>
          <a:ext cx="568166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2577960" imgH="685800" progId="Equation.3">
                  <p:embed/>
                </p:oleObj>
              </mc:Choice>
              <mc:Fallback>
                <p:oleObj name="Equation" r:id="rId5" imgW="25779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687638"/>
                        <a:ext cx="5681662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0700" y="3943350"/>
            <a:ext cx="69770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Similarly, degree-discounted in-link similarity </a:t>
            </a:r>
            <a:r>
              <a:rPr lang="en-US" sz="2000" b="1" i="1" dirty="0">
                <a:solidFill>
                  <a:prstClr val="black"/>
                </a:solidFill>
                <a:latin typeface="Calibri"/>
              </a:rPr>
              <a:t>I</a:t>
            </a:r>
            <a:r>
              <a:rPr lang="en-US" sz="2000" b="1" i="1" baseline="-25000" dirty="0">
                <a:solidFill>
                  <a:prstClr val="black"/>
                </a:solidFill>
                <a:latin typeface="Calibri"/>
              </a:rPr>
              <a:t>d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can be derived as:</a:t>
            </a:r>
          </a:p>
        </p:txBody>
      </p:sp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568325" y="4343400"/>
          <a:ext cx="301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7" imgW="1434960" imgH="253800" progId="Equation.3">
                  <p:embed/>
                </p:oleObj>
              </mc:Choice>
              <mc:Fallback>
                <p:oleObj name="Equation" r:id="rId7" imgW="1434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343400"/>
                        <a:ext cx="30130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" y="4876800"/>
            <a:ext cx="45656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Final degree-discounted similarity matrix: </a:t>
            </a:r>
          </a:p>
        </p:txBody>
      </p:sp>
      <p:graphicFrame>
        <p:nvGraphicFramePr>
          <p:cNvPr id="3077" name="Object 6"/>
          <p:cNvGraphicFramePr>
            <a:graphicFrameLocks noChangeAspect="1"/>
          </p:cNvGraphicFramePr>
          <p:nvPr/>
        </p:nvGraphicFramePr>
        <p:xfrm>
          <a:off x="5105400" y="4876800"/>
          <a:ext cx="1403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9" imgW="812520" imgH="228600" progId="Equation.3">
                  <p:embed/>
                </p:oleObj>
              </mc:Choice>
              <mc:Fallback>
                <p:oleObj name="Equation" r:id="rId9" imgW="812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76800"/>
                        <a:ext cx="1403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Box 12"/>
          <p:cNvSpPr txBox="1">
            <a:spLocks noChangeArrowheads="1"/>
          </p:cNvSpPr>
          <p:nvPr/>
        </p:nvSpPr>
        <p:spPr bwMode="auto">
          <a:xfrm>
            <a:off x="6705600" y="2733675"/>
            <a:ext cx="2438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l-GR" sz="2000" b="1" i="1" dirty="0">
                <a:solidFill>
                  <a:prstClr val="black"/>
                </a:solidFill>
                <a:latin typeface="Calibri"/>
              </a:rPr>
              <a:t>α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l-GR" sz="2000" b="1" i="1" dirty="0">
                <a:solidFill>
                  <a:prstClr val="black"/>
                </a:solidFill>
                <a:latin typeface="Calibri"/>
              </a:rPr>
              <a:t>β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are the 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degree-discounting exponents.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5421313"/>
            <a:ext cx="8077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We found </a:t>
            </a:r>
            <a:r>
              <a:rPr lang="el-GR" sz="2000" b="1" dirty="0">
                <a:solidFill>
                  <a:prstClr val="black"/>
                </a:solidFill>
                <a:latin typeface="Calibri"/>
              </a:rPr>
              <a:t>α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=</a:t>
            </a:r>
            <a:r>
              <a:rPr lang="el-GR" sz="2000" b="1" dirty="0">
                <a:solidFill>
                  <a:prstClr val="black"/>
                </a:solidFill>
                <a:latin typeface="Calibri"/>
              </a:rPr>
              <a:t>β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=0.5 to work best empirically (similar to L2-normalization).</a:t>
            </a:r>
          </a:p>
        </p:txBody>
      </p:sp>
    </p:spTree>
    <p:extLst>
      <p:ext uri="{BB962C8B-B14F-4D97-AF65-F5344CB8AC3E}">
        <p14:creationId xmlns:p14="http://schemas.microsoft.com/office/powerpoint/2010/main" val="2568236218"/>
      </p:ext>
    </p:extLst>
  </p:cSld>
  <p:clrMapOvr>
    <a:masterClrMapping/>
  </p:clrMapOvr>
  <p:transition advTm="52744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838200"/>
          </a:xfrm>
        </p:spPr>
        <p:txBody>
          <a:bodyPr/>
          <a:lstStyle/>
          <a:p>
            <a:r>
              <a:rPr lang="en-US" altLang="en-US" smtClean="0"/>
              <a:t>Pruning Thresholds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8305800" cy="4816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For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Bibliometric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&amp; Degree-discounted, it is critical to prune the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symmetrized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matrix i.e. remove edges below a threshold.</a:t>
            </a:r>
          </a:p>
          <a:p>
            <a:pPr>
              <a:defRPr/>
            </a:pPr>
            <a:endParaRPr lang="en-US" sz="110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Two reasons: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The full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symmetrized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matrix is very dense and is difficult to both compute, as well as cluster subsequently.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symmetrization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itself can be computed much faster if we only want entries above a certain threshold</a:t>
            </a:r>
          </a:p>
          <a:p>
            <a:pPr marL="914400" lvl="1" indent="-457200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Large literature on speeding up all-pairs similarity computation in the presence of a threshold e.g. [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Bayardo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et. al., WWW ‘07]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457200" indent="-457200">
              <a:defRPr/>
            </a:pPr>
            <a:endParaRPr lang="en-US" sz="800" dirty="0">
              <a:solidFill>
                <a:prstClr val="black"/>
              </a:solidFill>
              <a:latin typeface="Calibri"/>
            </a:endParaRPr>
          </a:p>
          <a:p>
            <a:pPr marL="63500" indent="-63500"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It is much easier to set pruning thresholds for Degree-discounted compared to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Bibliometric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181483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Experiments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219200"/>
            <a:ext cx="8077200" cy="4708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Datasets: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Cora: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Citation network of ~17,000 CS research papers. Classified manually into 70 research areas. (Thanks to Andrew McCallum.)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Wikipedia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Article-article hyperlink graph with 1.1 Million nodes. Category assignments at bottom of each article used as the ground truth.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342900" indent="-342900"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Evaluation Metric:</a:t>
            </a:r>
          </a:p>
          <a:p>
            <a:pPr marL="342900" indent="-342900"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Avg. F score = Weighted Average of F scores of individual clusters.</a:t>
            </a:r>
          </a:p>
          <a:p>
            <a:pPr marL="342900" indent="-342900"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F score of a cluster = Harmonic mean of Precision and Recall </a:t>
            </a:r>
          </a:p>
          <a:p>
            <a:pPr marL="342900" indent="-342900"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			      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w.r.t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. ground truth cluster (the best matched one).</a:t>
            </a:r>
          </a:p>
          <a:p>
            <a:pPr marL="342900" indent="-342900">
              <a:defRPr/>
            </a:pPr>
            <a:endParaRPr lang="en-US" sz="2000" b="1" dirty="0">
              <a:solidFill>
                <a:prstClr val="black"/>
              </a:solidFill>
              <a:latin typeface="Calibri"/>
            </a:endParaRPr>
          </a:p>
          <a:p>
            <a:pPr marL="342900" indent="-342900"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Algorithms for clustering 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symmetrized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 graphs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342900" indent="-342900"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MLR-MCL [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Satuluri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Parthasarathy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’09]</a:t>
            </a:r>
          </a:p>
          <a:p>
            <a:pPr marL="342900" indent="-342900">
              <a:defRPr/>
            </a:pPr>
            <a:r>
              <a:rPr lang="en-US" sz="2000" dirty="0" err="1">
                <a:solidFill>
                  <a:prstClr val="black"/>
                </a:solidFill>
                <a:latin typeface="Calibri"/>
              </a:rPr>
              <a:t>Graclus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[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Dhillon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et al. ’07]</a:t>
            </a:r>
          </a:p>
          <a:p>
            <a:pPr marL="342900" indent="-342900">
              <a:defRPr/>
            </a:pPr>
            <a:r>
              <a:rPr lang="en-US" sz="2000" dirty="0" err="1">
                <a:solidFill>
                  <a:prstClr val="black"/>
                </a:solidFill>
                <a:latin typeface="Calibri"/>
              </a:rPr>
              <a:t>Metis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[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Karypis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and Kumar </a:t>
            </a:r>
            <a:r>
              <a:rPr lang="en-US" sz="2000" dirty="0">
                <a:solidFill>
                  <a:prstClr val="black"/>
                </a:solidFill>
              </a:rPr>
              <a:t>’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98]</a:t>
            </a:r>
          </a:p>
        </p:txBody>
      </p:sp>
    </p:spTree>
    <p:extLst>
      <p:ext uri="{BB962C8B-B14F-4D97-AF65-F5344CB8AC3E}">
        <p14:creationId xmlns:p14="http://schemas.microsoft.com/office/powerpoint/2010/main" val="1321807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5438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Results on Cora – Comparison with </a:t>
            </a:r>
            <a:r>
              <a:rPr lang="en-US" dirty="0" err="1" smtClean="0"/>
              <a:t>BestWCut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838200" y="5257800"/>
            <a:ext cx="7391400" cy="8382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</a:rPr>
              <a:t>Degree-discounted is 2-3 orders of magnitude faster and also gives higher-quality clusters compared to </a:t>
            </a:r>
            <a:r>
              <a:rPr lang="en-US" sz="2000" dirty="0" err="1">
                <a:solidFill>
                  <a:prstClr val="black"/>
                </a:solidFill>
              </a:rPr>
              <a:t>BestWCut</a:t>
            </a:r>
            <a:r>
              <a:rPr lang="en-US" sz="2000" dirty="0">
                <a:solidFill>
                  <a:prstClr val="black"/>
                </a:solidFill>
              </a:rPr>
              <a:t> [</a:t>
            </a:r>
            <a:r>
              <a:rPr lang="en-US" sz="2000" dirty="0" err="1">
                <a:solidFill>
                  <a:prstClr val="black"/>
                </a:solidFill>
              </a:rPr>
              <a:t>Meila</a:t>
            </a:r>
            <a:r>
              <a:rPr lang="en-US" sz="2000" dirty="0">
                <a:solidFill>
                  <a:prstClr val="black"/>
                </a:solidFill>
              </a:rPr>
              <a:t> &amp; </a:t>
            </a:r>
            <a:r>
              <a:rPr lang="en-US" sz="2000" dirty="0" err="1">
                <a:solidFill>
                  <a:prstClr val="black"/>
                </a:solidFill>
              </a:rPr>
              <a:t>Pentney</a:t>
            </a:r>
            <a:r>
              <a:rPr lang="en-US" sz="2000" dirty="0">
                <a:solidFill>
                  <a:prstClr val="black"/>
                </a:solidFill>
              </a:rPr>
              <a:t> ‘07].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prstClr val="black"/>
              </a:solidFill>
            </a:endParaRPr>
          </a:p>
        </p:txBody>
      </p:sp>
      <p:pic>
        <p:nvPicPr>
          <p:cNvPr id="18436" name="Picture 5" descr="5points_meila_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572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7" descr="5points_meila_tim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4495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641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General Challenges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Structural clusters can only be identified if graphs are sparse (i.e.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𝑚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b="0" dirty="0" smtClean="0"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lvl="1"/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Motivation for graph sampling/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sparsification</a:t>
                </a:r>
                <a:endParaRPr lang="en-US" sz="2400" b="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Many clustering problems are </a:t>
                </a:r>
                <a:r>
                  <a:rPr lang="en-US" sz="2800" b="1" dirty="0" smtClean="0">
                    <a:latin typeface="Arial" pitchFamily="34" charset="0"/>
                    <a:cs typeface="Arial" pitchFamily="34" charset="0"/>
                  </a:rPr>
                  <a:t>NP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-hard. Even polynomial time approaches may be too expensive</a:t>
                </a:r>
              </a:p>
              <a:p>
                <a:pPr lvl="1"/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Call for scalable solutions</a:t>
                </a:r>
              </a:p>
              <a:p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Concepts of “cluster”, “community” are not quantitatively well defined</a:t>
                </a:r>
              </a:p>
              <a:p>
                <a:pPr lvl="1"/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Discussed in more details below</a:t>
                </a:r>
                <a:endParaRPr lang="en-US" sz="2400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74" t="-1357" b="-5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15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Results on Cora – Comparison of </a:t>
            </a:r>
            <a:r>
              <a:rPr lang="en-US" dirty="0" err="1" smtClean="0"/>
              <a:t>Symmetrizations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57200" y="5105400"/>
            <a:ext cx="8077200" cy="8382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</a:rPr>
              <a:t>Degree-discounted performs the best among all </a:t>
            </a:r>
            <a:r>
              <a:rPr lang="en-US" sz="2000" dirty="0" err="1">
                <a:solidFill>
                  <a:prstClr val="black"/>
                </a:solidFill>
              </a:rPr>
              <a:t>symmetrizations</a:t>
            </a:r>
            <a:r>
              <a:rPr lang="en-US" sz="2000" dirty="0">
                <a:solidFill>
                  <a:prstClr val="black"/>
                </a:solidFill>
              </a:rPr>
              <a:t>, when used with either MLR-MCL or </a:t>
            </a:r>
            <a:r>
              <a:rPr lang="en-US" sz="2000" dirty="0" err="1">
                <a:solidFill>
                  <a:prstClr val="black"/>
                </a:solidFill>
              </a:rPr>
              <a:t>Graclus</a:t>
            </a:r>
            <a:r>
              <a:rPr lang="en-US" sz="2000" dirty="0">
                <a:solidFill>
                  <a:prstClr val="black"/>
                </a:solidFill>
              </a:rPr>
              <a:t>. </a:t>
            </a:r>
            <a:endParaRPr lang="en-US" sz="700" dirty="0">
              <a:solidFill>
                <a:prstClr val="black"/>
              </a:solidFill>
            </a:endParaRPr>
          </a:p>
        </p:txBody>
      </p:sp>
      <p:pic>
        <p:nvPicPr>
          <p:cNvPr id="19460" name="Picture 5" descr="5points_cora_mlrmcl_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6" descr="cora_graclus_F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716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439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685800"/>
          </a:xfrm>
        </p:spPr>
        <p:txBody>
          <a:bodyPr/>
          <a:lstStyle/>
          <a:p>
            <a:r>
              <a:rPr lang="en-US" altLang="en-US" smtClean="0"/>
              <a:t>Results on Wikipedia (Quality)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105400"/>
            <a:ext cx="8077200" cy="8382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</a:rPr>
              <a:t>MLR-MCL and </a:t>
            </a:r>
            <a:r>
              <a:rPr lang="en-US" sz="2000" dirty="0" err="1">
                <a:solidFill>
                  <a:prstClr val="black"/>
                </a:solidFill>
              </a:rPr>
              <a:t>Metis</a:t>
            </a:r>
            <a:r>
              <a:rPr lang="en-US" sz="2000" dirty="0">
                <a:solidFill>
                  <a:prstClr val="black"/>
                </a:solidFill>
              </a:rPr>
              <a:t> show improvements of 12% and 25% on the Degree-discounted graph over the baseline.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prstClr val="black"/>
              </a:solidFill>
            </a:endParaRPr>
          </a:p>
        </p:txBody>
      </p:sp>
      <p:pic>
        <p:nvPicPr>
          <p:cNvPr id="20484" name="Picture 6" descr="5points_mlrmcl_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673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7" descr="5points_metis_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09700"/>
            <a:ext cx="47244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976052"/>
      </p:ext>
    </p:extLst>
  </p:cSld>
  <p:clrMapOvr>
    <a:masterClrMapping/>
  </p:clrMapOvr>
  <p:transition advTm="84771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Timing results on Wikipedia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5257800"/>
            <a:ext cx="7391400" cy="8382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</a:rPr>
              <a:t>Both MLR-MCL and </a:t>
            </a:r>
            <a:r>
              <a:rPr lang="en-US" sz="2000" dirty="0" err="1">
                <a:solidFill>
                  <a:prstClr val="black"/>
                </a:solidFill>
              </a:rPr>
              <a:t>Metis</a:t>
            </a:r>
            <a:r>
              <a:rPr lang="en-US" sz="2000" dirty="0">
                <a:solidFill>
                  <a:prstClr val="black"/>
                </a:solidFill>
              </a:rPr>
              <a:t> run 2-4 times faster on Degree-discounted similarity graph.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prstClr val="black"/>
              </a:solidFill>
            </a:endParaRPr>
          </a:p>
        </p:txBody>
      </p:sp>
      <p:pic>
        <p:nvPicPr>
          <p:cNvPr id="21508" name="Picture 5" descr="5points_mlrmcl_tim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4775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6" descr="5points_metis_tim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47800"/>
            <a:ext cx="4648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024682"/>
      </p:ext>
    </p:extLst>
  </p:cSld>
  <p:clrMapOvr>
    <a:masterClrMapping/>
  </p:clrMapOvr>
  <p:transition advTm="18237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Degree distribution on Wikipedia</a:t>
            </a:r>
          </a:p>
        </p:txBody>
      </p:sp>
      <p:pic>
        <p:nvPicPr>
          <p:cNvPr id="22531" name="Picture 2" descr="compareDegreeHis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417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Wikipedia cluster</a:t>
            </a:r>
          </a:p>
        </p:txBody>
      </p:sp>
      <p:pic>
        <p:nvPicPr>
          <p:cNvPr id="23555" name="Picture 2" descr="guzman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73150"/>
            <a:ext cx="60198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864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 similarity pairs in Wikipedia</a:t>
            </a:r>
          </a:p>
        </p:txBody>
      </p:sp>
      <p:pic>
        <p:nvPicPr>
          <p:cNvPr id="24579" name="Picture 3" descr="wiki_toped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195513"/>
            <a:ext cx="83439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603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algorithms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Real data w/o gold standards:</a:t>
            </a:r>
          </a:p>
          <a:p>
            <a:r>
              <a:rPr lang="en-US" dirty="0" smtClean="0"/>
              <a:t>2. Read data w/ gold standard</a:t>
            </a:r>
          </a:p>
          <a:p>
            <a:r>
              <a:rPr lang="en-US" dirty="0" smtClean="0"/>
              <a:t>3. Synthetic data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Hard to say which algorithm is the best.</a:t>
            </a:r>
          </a:p>
          <a:p>
            <a:pPr lvl="1"/>
            <a:r>
              <a:rPr lang="en-US" dirty="0" smtClean="0"/>
              <a:t>In different scenarios, different algorithms might be best choices.</a:t>
            </a:r>
          </a:p>
          <a:p>
            <a:r>
              <a:rPr lang="en-US" dirty="0" smtClean="0"/>
              <a:t>1 and 2 are practical, but hard to determine which kinds of graphs / clusters an algorithm is suitable.</a:t>
            </a:r>
          </a:p>
          <a:p>
            <a:pPr lvl="1"/>
            <a:r>
              <a:rPr lang="en-US" dirty="0" smtClean="0"/>
              <a:t>Sparse/Dense, power-law, overlapping communities.</a:t>
            </a:r>
          </a:p>
        </p:txBody>
      </p:sp>
    </p:spTree>
    <p:extLst>
      <p:ext uri="{BB962C8B-B14F-4D97-AF65-F5344CB8AC3E}">
        <p14:creationId xmlns:p14="http://schemas.microsoft.com/office/powerpoint/2010/main" val="5277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743200"/>
            <a:ext cx="46355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781300"/>
            <a:ext cx="35814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data w/o gold standards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Almeida  et al. (2011) discuss many metrics.</a:t>
            </a:r>
          </a:p>
          <a:p>
            <a:r>
              <a:rPr lang="en-US" dirty="0" smtClean="0"/>
              <a:t>Modularity, normalized cut, </a:t>
            </a:r>
            <a:r>
              <a:rPr lang="en-US" altLang="zh-TW" dirty="0" smtClean="0"/>
              <a:t>Silhouette Index, conductance, etc.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metric has its own bias.</a:t>
            </a:r>
          </a:p>
          <a:p>
            <a:pPr lvl="1"/>
            <a:r>
              <a:rPr lang="en-US" dirty="0" smtClean="0"/>
              <a:t>Modularity, conductance are biased toward small number of clusters.</a:t>
            </a:r>
          </a:p>
          <a:p>
            <a:r>
              <a:rPr lang="en-US" dirty="0" smtClean="0"/>
              <a:t>Should not choose the algorithms which is designed for that metric, e.g. modularity-based method.</a:t>
            </a:r>
          </a:p>
        </p:txBody>
      </p:sp>
    </p:spTree>
    <p:extLst>
      <p:ext uri="{BB962C8B-B14F-4D97-AF65-F5344CB8AC3E}">
        <p14:creationId xmlns:p14="http://schemas.microsoft.com/office/powerpoint/2010/main" val="38242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data w/ gold standard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Examples of gold standard clusters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Network”tags</a:t>
            </a:r>
            <a:r>
              <a:rPr lang="en-US" dirty="0" smtClean="0"/>
              <a:t> in </a:t>
            </a:r>
            <a:r>
              <a:rPr lang="en-US" dirty="0" err="1" smtClean="0"/>
              <a:t>Facebook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Article tags in Wiki</a:t>
            </a:r>
          </a:p>
          <a:p>
            <a:pPr lvl="1"/>
            <a:r>
              <a:rPr lang="en-US" dirty="0" smtClean="0"/>
              <a:t>Protein annotations.</a:t>
            </a:r>
          </a:p>
          <a:p>
            <a:r>
              <a:rPr lang="en-US" altLang="zh-TW" dirty="0" smtClean="0"/>
              <a:t>Evaluate how closely the clusters are matched to the gold standard.</a:t>
            </a:r>
          </a:p>
          <a:p>
            <a:r>
              <a:rPr lang="en-US" altLang="zh-TW" dirty="0" smtClean="0"/>
              <a:t>Cons: </a:t>
            </a:r>
            <a:r>
              <a:rPr lang="en-US" altLang="zh-TW" dirty="0" err="1" smtClean="0"/>
              <a:t>Overfitting</a:t>
            </a:r>
            <a:r>
              <a:rPr lang="en-US" altLang="zh-TW" dirty="0" smtClean="0"/>
              <a:t> – biased towards the clustering with similar cluster size.</a:t>
            </a:r>
            <a:endParaRPr lang="en-US" dirty="0" smtClean="0"/>
          </a:p>
          <a:p>
            <a:r>
              <a:rPr lang="en-US" dirty="0" smtClean="0"/>
              <a:t>Cons: Gold standard might be noisy, incomplete.</a:t>
            </a:r>
          </a:p>
        </p:txBody>
      </p:sp>
    </p:spTree>
    <p:extLst>
      <p:ext uri="{BB962C8B-B14F-4D97-AF65-F5344CB8AC3E}">
        <p14:creationId xmlns:p14="http://schemas.microsoft.com/office/powerpoint/2010/main" val="40145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Dropbox\Research\slides\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733800"/>
            <a:ext cx="3070514" cy="2859314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Metrics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F-measure</a:t>
            </a:r>
          </a:p>
          <a:p>
            <a:pPr lvl="1"/>
            <a:r>
              <a:rPr lang="en-US" altLang="zh-TW" dirty="0" smtClean="0"/>
              <a:t>Harmonic mean of precision and recall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Need a parameter </a:t>
            </a:r>
            <a:r>
              <a:rPr lang="el-GR" altLang="zh-TW" dirty="0" smtClean="0">
                <a:latin typeface="Times New Roman"/>
                <a:cs typeface="Times New Roman"/>
              </a:rPr>
              <a:t>θ</a:t>
            </a:r>
            <a:r>
              <a:rPr lang="en-US" altLang="zh-TW" dirty="0" smtClean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cs typeface="Times New Roman"/>
              </a:rPr>
              <a:t>(usually 0.25)</a:t>
            </a:r>
            <a:endParaRPr lang="en-US" altLang="zh-TW" dirty="0" smtClean="0"/>
          </a:p>
          <a:p>
            <a:r>
              <a:rPr lang="en-US" altLang="zh-TW" dirty="0" smtClean="0"/>
              <a:t>Accuracy</a:t>
            </a:r>
          </a:p>
          <a:p>
            <a:pPr lvl="1"/>
            <a:r>
              <a:rPr lang="en-US" altLang="zh-TW" dirty="0" smtClean="0"/>
              <a:t>Square root of PPV * </a:t>
            </a:r>
            <a:r>
              <a:rPr lang="en-US" altLang="zh-TW" dirty="0" err="1" smtClean="0"/>
              <a:t>Sn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</a:t>
            </a:r>
            <a:r>
              <a:rPr lang="en-US" altLang="zh-TW" baseline="-25000" dirty="0" err="1" smtClean="0"/>
              <a:t>ij</a:t>
            </a:r>
            <a:r>
              <a:rPr lang="en-US" altLang="zh-TW" dirty="0" smtClean="0"/>
              <a:t>: common nodes in community I</a:t>
            </a:r>
            <a:br>
              <a:rPr lang="en-US" altLang="zh-TW" dirty="0" smtClean="0"/>
            </a:br>
            <a:r>
              <a:rPr lang="en-US" altLang="zh-TW" dirty="0" smtClean="0"/>
              <a:t>and cluster j</a:t>
            </a:r>
          </a:p>
        </p:txBody>
      </p:sp>
      <p:pic>
        <p:nvPicPr>
          <p:cNvPr id="1026" name="Picture 2" descr="E:\Dropbox\Research\slides\Screen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514600"/>
            <a:ext cx="6126480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22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Defining Motifs (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Micro communities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Local definitions: focus on the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subgraph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only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Clique: Vertices are all adjacent to each other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Strict definition, NP-complete problem</a:t>
            </a:r>
          </a:p>
          <a:p>
            <a:pPr lvl="1"/>
            <a:r>
              <a:rPr lang="en-US" sz="2400" i="1" dirty="0" smtClean="0">
                <a:latin typeface="Arial" pitchFamily="34" charset="0"/>
                <a:cs typeface="Arial" pitchFamily="34" charset="0"/>
              </a:rPr>
              <a:t>n-clique, n-clan, n-club, k-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plex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66713" lvl="1" indent="0">
              <a:buNone/>
            </a:pPr>
            <a:endParaRPr lang="en-US" sz="2400" dirty="0"/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k-core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Maximal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subgraph that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each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vertex is adjacent to at least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other vertices in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subgraph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smtClean="0"/>
              <a:t>More advanced motifs – </a:t>
            </a:r>
            <a:r>
              <a:rPr lang="en-US" sz="2400" dirty="0" err="1" smtClean="0"/>
              <a:t>graphlets</a:t>
            </a:r>
            <a:r>
              <a:rPr lang="en-US" sz="2400" dirty="0" smtClean="0"/>
              <a:t>, k-truss etc.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543300"/>
            <a:ext cx="2690648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800600"/>
            <a:ext cx="1295400" cy="98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3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Normalized Mutual Information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H(X): Entropy of X</a:t>
            </a:r>
          </a:p>
          <a:p>
            <a:pPr lvl="1"/>
            <a:r>
              <a:rPr lang="en-US" altLang="zh-TW" dirty="0" smtClean="0"/>
              <a:t>I(X, Y): H(X) – H(X|Y), H(X|Y) is the conditional entropy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Some metrics need to be adjusted for overlapping clustering.</a:t>
            </a:r>
            <a:endParaRPr lang="zh-TW" altLang="en-US" dirty="0" smtClean="0"/>
          </a:p>
          <a:p>
            <a:endParaRPr lang="en-US" dirty="0"/>
          </a:p>
        </p:txBody>
      </p:sp>
      <p:pic>
        <p:nvPicPr>
          <p:cNvPr id="2051" name="Picture 3" descr="E:\Dropbox\Research\slides\Screen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81200"/>
            <a:ext cx="4762500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23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ropbox\Research\slides\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971800"/>
            <a:ext cx="8343900" cy="2390775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data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irvan and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ewman (2002) </a:t>
            </a:r>
            <a:r>
              <a:rPr lang="en-US" dirty="0" smtClean="0">
                <a:solidFill>
                  <a:srgbClr val="FF0000"/>
                </a:solidFill>
              </a:rPr>
              <a:t>Benchmark</a:t>
            </a:r>
          </a:p>
          <a:p>
            <a:pPr lvl="1"/>
            <a:r>
              <a:rPr lang="en-US" dirty="0" smtClean="0"/>
              <a:t>Fixed 128 nodes and 4 communities</a:t>
            </a:r>
          </a:p>
          <a:p>
            <a:pPr lvl="1"/>
            <a:r>
              <a:rPr lang="en-US" dirty="0" smtClean="0"/>
              <a:t>Can tune noisy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Cons: 	All nodes have the same expected degree; </a:t>
            </a:r>
            <a:br>
              <a:rPr lang="en-US" dirty="0" smtClean="0"/>
            </a:br>
            <a:r>
              <a:rPr lang="en-US" dirty="0" smtClean="0"/>
              <a:t>		All communities have the same size, etc</a:t>
            </a:r>
            <a:br>
              <a:rPr lang="en-US" dirty="0" smtClean="0"/>
            </a:b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data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LFR</a:t>
            </a:r>
            <a:r>
              <a:rPr lang="en-US" dirty="0" smtClean="0"/>
              <a:t> (</a:t>
            </a:r>
            <a:r>
              <a:rPr lang="en-US" altLang="zh-TW" dirty="0" err="1" smtClean="0"/>
              <a:t>Lancichinetti</a:t>
            </a:r>
            <a:r>
              <a:rPr lang="en-US" altLang="zh-TW" dirty="0" smtClean="0"/>
              <a:t> 2009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Generate power-law, weighted/unweighted, directed/undirected graph with gold standard</a:t>
            </a:r>
          </a:p>
          <a:p>
            <a:pPr lvl="1"/>
            <a:r>
              <a:rPr lang="en-US" dirty="0" smtClean="0"/>
              <a:t>Pros: can generate </a:t>
            </a:r>
            <a:r>
              <a:rPr lang="en-US" dirty="0" err="1" smtClean="0"/>
              <a:t>variaous</a:t>
            </a:r>
            <a:r>
              <a:rPr lang="en-US" dirty="0" smtClean="0"/>
              <a:t> graphs.</a:t>
            </a:r>
          </a:p>
          <a:p>
            <a:pPr lvl="2"/>
            <a:r>
              <a:rPr lang="en-US" altLang="zh-TW" dirty="0" smtClean="0"/>
              <a:t># nodes, average degree, p</a:t>
            </a:r>
            <a:r>
              <a:rPr lang="en-US" dirty="0" smtClean="0"/>
              <a:t>ower-law exponent.</a:t>
            </a:r>
          </a:p>
          <a:p>
            <a:pPr lvl="2"/>
            <a:r>
              <a:rPr lang="en-US" altLang="zh-TW" dirty="0" smtClean="0"/>
              <a:t>Average/Min/Max community size, # bridge nodes.</a:t>
            </a:r>
          </a:p>
          <a:p>
            <a:pPr lvl="2"/>
            <a:r>
              <a:rPr lang="en-US" dirty="0" smtClean="0"/>
              <a:t>Noisy level, etc.</a:t>
            </a:r>
          </a:p>
          <a:p>
            <a:pPr lvl="1"/>
            <a:r>
              <a:rPr lang="en-US" dirty="0" smtClean="0"/>
              <a:t>Cons: The number of  communities each bridge nodes belonging to is fixed.</a:t>
            </a:r>
          </a:p>
          <a:p>
            <a:r>
              <a:rPr lang="en-US" dirty="0" smtClean="0"/>
              <a:t>Use the above metrics to evaluate the result.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TS03000140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S03000140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TS030001402</Template>
  <TotalTime>1815</TotalTime>
  <Words>3769</Words>
  <Application>Microsoft Office PowerPoint</Application>
  <PresentationFormat>On-screen Show (4:3)</PresentationFormat>
  <Paragraphs>863</Paragraphs>
  <Slides>92</Slides>
  <Notes>9</Notes>
  <HiddenSlides>7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14" baseType="lpstr">
      <vt:lpstr>微軟正黑體</vt:lpstr>
      <vt:lpstr>Arial</vt:lpstr>
      <vt:lpstr>Calibri</vt:lpstr>
      <vt:lpstr>Cambria Math</vt:lpstr>
      <vt:lpstr>Georgia</vt:lpstr>
      <vt:lpstr>Gill Sans</vt:lpstr>
      <vt:lpstr>Helvetica</vt:lpstr>
      <vt:lpstr>Helvetica Light</vt:lpstr>
      <vt:lpstr>Helvetica Light Oblique</vt:lpstr>
      <vt:lpstr>Lucida Grande</vt:lpstr>
      <vt:lpstr>新細明體</vt:lpstr>
      <vt:lpstr>Times New Roman</vt:lpstr>
      <vt:lpstr>Tw Cen MT</vt:lpstr>
      <vt:lpstr>Wingdings</vt:lpstr>
      <vt:lpstr>Wingdings 2</vt:lpstr>
      <vt:lpstr>ヒラギノ角ゴ ProN W3</vt:lpstr>
      <vt:lpstr>TS030001402</vt:lpstr>
      <vt:lpstr>1_TS030001402</vt:lpstr>
      <vt:lpstr>Civic</vt:lpstr>
      <vt:lpstr>Blank</vt:lpstr>
      <vt:lpstr>Office Theme</vt:lpstr>
      <vt:lpstr>Equation</vt:lpstr>
      <vt:lpstr>Community Detection in Graphs </vt:lpstr>
      <vt:lpstr>Graphs from the Real World</vt:lpstr>
      <vt:lpstr>Graphs from the Real World</vt:lpstr>
      <vt:lpstr>Graphs from the Real Word</vt:lpstr>
      <vt:lpstr>Real Networks Are Not Random</vt:lpstr>
      <vt:lpstr>Real Networks Are Not Random</vt:lpstr>
      <vt:lpstr>Applications of Community Detection</vt:lpstr>
      <vt:lpstr>General Challenges</vt:lpstr>
      <vt:lpstr>Defining Motifs (Micro communities)  </vt:lpstr>
      <vt:lpstr>Evaluating Community Quality</vt:lpstr>
      <vt:lpstr>Traditional Methods  </vt:lpstr>
      <vt:lpstr>Traditional Methods (Sec. 4)</vt:lpstr>
      <vt:lpstr>Metis</vt:lpstr>
      <vt:lpstr>Coarsening</vt:lpstr>
      <vt:lpstr>HEM: Example</vt:lpstr>
      <vt:lpstr>Coarsening</vt:lpstr>
      <vt:lpstr>Initial Partitioning</vt:lpstr>
      <vt:lpstr>Initial Partitioning</vt:lpstr>
      <vt:lpstr>Refinement</vt:lpstr>
      <vt:lpstr>Hierarchical Clustering</vt:lpstr>
      <vt:lpstr>Hierarchical Clustering</vt:lpstr>
      <vt:lpstr>Other Methods</vt:lpstr>
      <vt:lpstr>SPECTRAL CLUSTERING</vt:lpstr>
      <vt:lpstr>Spectral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Alternative Approach</vt:lpstr>
      <vt:lpstr>PowerPoint Presentation</vt:lpstr>
      <vt:lpstr>Variants of Betweenness</vt:lpstr>
      <vt:lpstr>Random Walk Based Approaches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Overlapping community detection</vt:lpstr>
      <vt:lpstr>PowerPoint Presentation</vt:lpstr>
      <vt:lpstr>PowerPoint Presentation</vt:lpstr>
      <vt:lpstr>PowerPoint Presentation</vt:lpstr>
      <vt:lpstr>Dynamic community</vt:lpstr>
      <vt:lpstr>Dynamic community</vt:lpstr>
      <vt:lpstr>Dynamic community</vt:lpstr>
      <vt:lpstr>Dynamic community detection</vt:lpstr>
      <vt:lpstr>COMMUNITY DISCOVERY IN DIRECTED GRAPHS</vt:lpstr>
      <vt:lpstr>Existing research</vt:lpstr>
      <vt:lpstr>Drawbacks of Existing Research</vt:lpstr>
      <vt:lpstr>Our Framework</vt:lpstr>
      <vt:lpstr>Why a two-stage framework?</vt:lpstr>
      <vt:lpstr>Existing symmetrizations</vt:lpstr>
      <vt:lpstr>Proposed symmetrizations - Bibliometric</vt:lpstr>
      <vt:lpstr>Proposed Symmetrizations  - Degree-discounted</vt:lpstr>
      <vt:lpstr>Proposed Symmetrizations  - Degree-discounted</vt:lpstr>
      <vt:lpstr>Pruning Thresholds</vt:lpstr>
      <vt:lpstr>Experiments</vt:lpstr>
      <vt:lpstr>Results on Cora – Comparison with BestWCut</vt:lpstr>
      <vt:lpstr>Results on Cora – Comparison of Symmetrizations</vt:lpstr>
      <vt:lpstr>Results on Wikipedia (Quality)</vt:lpstr>
      <vt:lpstr>Timing results on Wikipedia</vt:lpstr>
      <vt:lpstr>Degree distribution on Wikipedia</vt:lpstr>
      <vt:lpstr>Example Wikipedia cluster</vt:lpstr>
      <vt:lpstr>Top similarity pairs in Wikipedia</vt:lpstr>
      <vt:lpstr>Testing algorithms</vt:lpstr>
      <vt:lpstr>Real data w/o gold standards</vt:lpstr>
      <vt:lpstr>Real data w/ gold standard</vt:lpstr>
      <vt:lpstr>Metrics</vt:lpstr>
      <vt:lpstr>Metrics</vt:lpstr>
      <vt:lpstr>Synthetic data</vt:lpstr>
      <vt:lpstr>Synthetic data</vt:lpstr>
    </vt:vector>
  </TitlesOfParts>
  <Company>Department Of Computer Science And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Yiye Ruan</dc:creator>
  <cp:lastModifiedBy>SRINIVASAN, PARTHASARATH</cp:lastModifiedBy>
  <cp:revision>136</cp:revision>
  <dcterms:created xsi:type="dcterms:W3CDTF">2013-01-14T18:33:52Z</dcterms:created>
  <dcterms:modified xsi:type="dcterms:W3CDTF">2018-02-01T15:53:00Z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TC300014029990</vt:lpwstr>
  </property>
</Properties>
</file>