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15" r:id="rId3"/>
    <p:sldId id="316" r:id="rId4"/>
    <p:sldId id="299" r:id="rId5"/>
    <p:sldId id="317" r:id="rId6"/>
    <p:sldId id="385" r:id="rId7"/>
    <p:sldId id="258" r:id="rId8"/>
    <p:sldId id="318" r:id="rId9"/>
    <p:sldId id="319" r:id="rId10"/>
    <p:sldId id="320" r:id="rId11"/>
    <p:sldId id="321" r:id="rId12"/>
    <p:sldId id="325" r:id="rId13"/>
    <p:sldId id="324" r:id="rId14"/>
    <p:sldId id="361" r:id="rId15"/>
    <p:sldId id="331" r:id="rId16"/>
    <p:sldId id="327" r:id="rId17"/>
    <p:sldId id="328" r:id="rId18"/>
    <p:sldId id="329" r:id="rId19"/>
    <p:sldId id="332" r:id="rId20"/>
    <p:sldId id="348" r:id="rId21"/>
    <p:sldId id="337" r:id="rId22"/>
    <p:sldId id="338" r:id="rId23"/>
    <p:sldId id="330" r:id="rId24"/>
    <p:sldId id="379" r:id="rId25"/>
    <p:sldId id="340" r:id="rId26"/>
    <p:sldId id="342" r:id="rId27"/>
    <p:sldId id="345" r:id="rId28"/>
    <p:sldId id="347" r:id="rId29"/>
    <p:sldId id="35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01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25T19:56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476 439,'0'-25,"0"50,0 0,0-1,0 1,0 0,0 0,0 0,0-1,0 1,0 0,0 0,0 0,0-1,0 1,0 0,0 0,0 0,0-1,0 1,0 0,0 0,0 0,0-1,0 1,0 0,0 0,0 0,0-1,0 1,-25 0,25 0,0 0,-25-25,25 24,0 1,0 0,0 0,-25-25,25 25,0-1,0 1,-24 0,24 0,0 0,0-1,-25-24,25 25,0 0,0 0,-25 0,25-1,0 1,0 0,0 0,0 0,0-1,0 1,0 0,0 0,0 0,0-1,0 1,0 0,0 0,0 0,0-1,0 1,25-25,-25 25,0 0,0 0,0-1,0 1,0 0,25-25,-25 25,0 0,0-1,0 1,0 0,0 0,0 0,24-25,-24 24,0 1,0 0,0 0,0 0,25-25,-25 24,25-24,-25 25,0 0,0 0,0 0,25-25,-25 49,0-24,0 0,0 0,0-1,0 1,24 0,-24 0,0 0,0-1,0 1,0 0,0 0,0 0,25-25,0 0,-25 24,0 1,0 0,0 0,0 0,0 24,25-49,-25 25,0 0,0 0,0 0,0-1,0 1,0 25,25-25,-25-1,0 1,0 0,0 0,0 0,0-1,0 1,0 0,0 0,24-25,-24 25,25-1,-25 1,0 0,0 0,0 0,0-1,0 1,25-25,-25 25,0 0,0 0,0-1,25-24,-25 25,25-25,-25 25,24 0,-24 0,0-1,25-24,-25 25,0 0,25-25,-25 25,25-25,-25 25,24-1,1 1,-25 0,25-25,0 25,0-25,-1 0,1 0,0 25,0-25,0 0,-25 24,24-24,1 0,0 0,0 25,-1-25,1 0,0 25,0-25,0 0,-1 0,1 0,0 0,0 0,0 0,-25 25,24-25,26 0,-50 25,25-25,-1 0,1 0,0 0,0 0,0 0,-1 0,1 0,25 24,-26-24,1 0,0 0,0 0,0 0,-1 0,1 0,0 0,0 0,0 0,-25-24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25T19:56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386 555,'0'25,"25"-1,0 1,-1 0,-24 0,0-1,25-24,-25 25,25 0,-25 0,25-25,-25 24,0 1,25-25,-25 25,25 0,-1-25,-24 24,0 1,25-25,-25 25,0-1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25T19:56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 1088,'25'0,"-1"-24,1 24,-25-25,0 0,25 25,-25-25,0 1,0-1,25 25,-1 0,1-25,0 25,-25-25,25 25,-25-24,24 24,-24-25,25 0,-25 1,25 24,-25-25,25 25,-1 0,-24-25,25 25,0-25,-25 1,0-1,0 0,24 25,-24-25,0 1,0-1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_W1[RKUO2]9}RH`GE(4]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728980"/>
            <a:ext cx="9598660" cy="4725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2900" y="5751830"/>
            <a:ext cx="154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来自</a:t>
            </a:r>
            <a:r>
              <a:rPr lang="en-US" altLang="zh-CN"/>
              <a:t>2017ICDE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3810"/>
            <a:ext cx="11377295" cy="3923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825" y="4130040"/>
            <a:ext cx="11283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        </a:t>
            </a:r>
            <a:r>
              <a:rPr lang="zh-CN" altLang="en-US" sz="4000"/>
              <a:t>定理二说了这样一件事：如果我们将图</a:t>
            </a:r>
            <a:r>
              <a:rPr lang="en-US" altLang="zh-CN" sz="4000"/>
              <a:t>g</a:t>
            </a:r>
            <a:r>
              <a:rPr lang="zh-CN" altLang="en-US" sz="4000"/>
              <a:t>划分为（</a:t>
            </a:r>
            <a:r>
              <a:rPr lang="en-US" altLang="zh-CN" sz="4000"/>
              <a:t>t+k</a:t>
            </a:r>
            <a:r>
              <a:rPr lang="zh-CN" altLang="en-US" sz="4000"/>
              <a:t>）个子图，当设定</a:t>
            </a:r>
            <a:r>
              <a:rPr lang="en-US" altLang="zh-CN" sz="4000"/>
              <a:t>k&gt;1</a:t>
            </a:r>
            <a:r>
              <a:rPr lang="zh-CN" altLang="en-US" sz="4000"/>
              <a:t>时的过滤能力比</a:t>
            </a:r>
            <a:r>
              <a:rPr lang="en-US" altLang="zh-CN" sz="4000"/>
              <a:t>k=1</a:t>
            </a:r>
            <a:r>
              <a:rPr lang="zh-CN" altLang="en-US" sz="4000"/>
              <a:t>（很明显这个值比较特殊）时要强的多。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586740"/>
            <a:ext cx="3672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定理二说明：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8680" y="1721485"/>
            <a:ext cx="95548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       </a:t>
            </a:r>
            <a:r>
              <a:rPr lang="zh-CN" altLang="en-US" sz="3600"/>
              <a:t>考虑图</a:t>
            </a:r>
            <a:r>
              <a:rPr lang="en-US" altLang="zh-CN" sz="3600"/>
              <a:t>g∈G</a:t>
            </a:r>
            <a:r>
              <a:rPr lang="zh-CN" altLang="en-US" sz="3600"/>
              <a:t>，是用户需要过滤掉的无关图，当</a:t>
            </a:r>
            <a:r>
              <a:rPr lang="en-US" altLang="zh-CN" sz="3600"/>
              <a:t>k=1</a:t>
            </a:r>
            <a:r>
              <a:rPr lang="zh-CN" altLang="en-US" sz="3600"/>
              <a:t>时，我们很容易从图</a:t>
            </a:r>
            <a:r>
              <a:rPr lang="en-US" altLang="zh-CN" sz="3600"/>
              <a:t>g</a:t>
            </a:r>
            <a:r>
              <a:rPr lang="zh-CN" altLang="en-US" sz="3600"/>
              <a:t>的划分的（</a:t>
            </a:r>
            <a:r>
              <a:rPr lang="en-US" altLang="zh-CN" sz="3600"/>
              <a:t>t+1</a:t>
            </a:r>
            <a:r>
              <a:rPr lang="zh-CN" altLang="en-US" sz="3600"/>
              <a:t>）个子图中找到一个子图与查询图</a:t>
            </a:r>
            <a:r>
              <a:rPr lang="en-US" altLang="zh-CN" sz="3600"/>
              <a:t>q</a:t>
            </a:r>
            <a:r>
              <a:rPr lang="zh-CN" altLang="en-US" sz="3600"/>
              <a:t>匹配。一但找到这个子图，我们便将一个假图认定为是用户需要的图，这是我们不希望看到的。而当</a:t>
            </a:r>
            <a:r>
              <a:rPr lang="en-US" altLang="zh-CN" sz="3600"/>
              <a:t>k&gt;1</a:t>
            </a:r>
            <a:r>
              <a:rPr lang="zh-CN" altLang="en-US" sz="3600"/>
              <a:t>时，对图数据库的过滤能力将会翻倍。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75" y="861060"/>
            <a:ext cx="498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selectivity of graph partitions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54120" y="445770"/>
            <a:ext cx="234632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800">
                <a:latin typeface="宋体" panose="02010600030101010101" pitchFamily="2" charset="-122"/>
                <a:ea typeface="宋体" panose="02010600030101010101" pitchFamily="2" charset="-122"/>
              </a:rPr>
              <a:t>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76800" y="403860"/>
            <a:ext cx="415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partition size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6320" y="1165860"/>
            <a:ext cx="612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vertex/edge label frequency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749425"/>
            <a:ext cx="11621135" cy="2885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" y="4846320"/>
            <a:ext cx="771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f(l</a:t>
            </a:r>
            <a:r>
              <a:rPr lang="en-US" altLang="zh-CN" sz="3200" baseline="-25000">
                <a:solidFill>
                  <a:schemeClr val="tx1"/>
                </a:solidFill>
                <a:uFillTx/>
              </a:rPr>
              <a:t>v</a:t>
            </a:r>
            <a:r>
              <a:rPr lang="en-US" altLang="zh-CN" sz="3200"/>
              <a:t>):</a:t>
            </a:r>
            <a:r>
              <a:rPr lang="zh-CN" altLang="en-US" sz="3200"/>
              <a:t>数据库</a:t>
            </a:r>
            <a:r>
              <a:rPr lang="en-US" altLang="zh-CN" sz="3200"/>
              <a:t>G</a:t>
            </a:r>
            <a:r>
              <a:rPr lang="zh-CN" altLang="en-US" sz="3200"/>
              <a:t>中的顶点标签频数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43800" y="445770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|V</a:t>
            </a:r>
            <a:r>
              <a:rPr lang="en-US" altLang="zh-CN" sz="2400" b="1" baseline="-25000">
                <a:solidFill>
                  <a:schemeClr val="tx1"/>
                </a:solidFill>
                <a:uFillTx/>
              </a:rPr>
              <a:t>pi</a:t>
            </a:r>
            <a:r>
              <a:rPr lang="en-US" altLang="zh-CN" sz="2400" b="1"/>
              <a:t>+E</a:t>
            </a:r>
            <a:r>
              <a:rPr lang="en-US" altLang="zh-CN" sz="2400" b="1" baseline="-25000">
                <a:solidFill>
                  <a:schemeClr val="tx1"/>
                </a:solidFill>
                <a:uFillTx/>
              </a:rPr>
              <a:t>pi</a:t>
            </a:r>
            <a:r>
              <a:rPr lang="en-US" altLang="zh-CN" sz="2400" b="1"/>
              <a:t>|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5429885"/>
            <a:ext cx="771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f(l</a:t>
            </a:r>
            <a:r>
              <a:rPr lang="en-US" altLang="zh-CN" sz="3200" baseline="-25000">
                <a:solidFill>
                  <a:schemeClr val="tx1"/>
                </a:solidFill>
                <a:uFillTx/>
              </a:rPr>
              <a:t>e</a:t>
            </a:r>
            <a:r>
              <a:rPr lang="en-US" altLang="zh-CN" sz="3200"/>
              <a:t>):</a:t>
            </a:r>
            <a:r>
              <a:rPr lang="zh-CN" altLang="en-US" sz="3200"/>
              <a:t>数据库</a:t>
            </a:r>
            <a:r>
              <a:rPr lang="en-US" altLang="zh-CN" sz="3200"/>
              <a:t>G</a:t>
            </a:r>
            <a:r>
              <a:rPr lang="zh-CN" altLang="en-US" sz="3200"/>
              <a:t>中的边标签频数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0" y="213360"/>
            <a:ext cx="5209540" cy="6431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2065" y="1104900"/>
            <a:ext cx="6655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noFill/>
              </a:rPr>
              <a:t>创建</a:t>
            </a:r>
            <a:r>
              <a:rPr lang="en-US" altLang="zh-CN" sz="2000">
                <a:noFill/>
              </a:rPr>
              <a:t>boolean</a:t>
            </a:r>
            <a:r>
              <a:rPr lang="zh-CN" altLang="en-US" sz="2000">
                <a:noFill/>
              </a:rPr>
              <a:t>向量代表每一个定点是否被分配到子图中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76265" y="1424305"/>
            <a:ext cx="5772150" cy="368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即将被分配到子图中但是还没有被分配的顶点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17980" y="1386205"/>
            <a:ext cx="415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.................................................................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147320" y="1652905"/>
            <a:ext cx="111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97755" y="183578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............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76265" y="1788160"/>
            <a:ext cx="645223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we chose (T+K) vertices as the initial seeds,which will be expanded to the final (T+k)partitions.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375" y="2376170"/>
            <a:ext cx="4889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52265" y="2383155"/>
            <a:ext cx="159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........................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22950" y="2472055"/>
            <a:ext cx="606425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这些种子节点的邻居节点被添加到Г中，等待下一步的分配；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4135" y="3214370"/>
            <a:ext cx="438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58285" y="3107055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...........................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896610" y="2907665"/>
            <a:ext cx="601091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G[pi∪{v}]</a:t>
            </a:r>
            <a:r>
              <a:rPr lang="zh-CN" altLang="en-US"/>
              <a:t>表示导出子图，顶点</a:t>
            </a:r>
            <a:r>
              <a:rPr lang="en-US" altLang="zh-CN"/>
              <a:t>v</a:t>
            </a:r>
            <a:r>
              <a:rPr lang="zh-CN" altLang="en-US"/>
              <a:t>和它的导出边</a:t>
            </a:r>
            <a:r>
              <a:rPr lang="en-US" altLang="zh-CN"/>
              <a:t>(u,v),u∈Vpi,</a:t>
            </a:r>
            <a:r>
              <a:rPr lang="zh-CN" altLang="en-US"/>
              <a:t>都插入到划分</a:t>
            </a:r>
            <a:r>
              <a:rPr lang="en-US" altLang="zh-CN"/>
              <a:t>pi</a:t>
            </a:r>
            <a:r>
              <a:rPr lang="zh-CN" altLang="en-US"/>
              <a:t>中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538980" y="358013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.................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63260" y="3582670"/>
            <a:ext cx="600202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The vertex v will be assigned to the partition p i ∗ which, with the addition of v (and its induced edges), has the largest selectivity gain, Δ 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i </a:t>
            </a:r>
            <a:r>
              <a:rPr lang="zh-CN" altLang="en-US">
                <a:solidFill>
                  <a:schemeClr val="tx1"/>
                </a:solidFill>
                <a:uFillTx/>
              </a:rPr>
              <a:t>∗</a:t>
            </a:r>
            <a:r>
              <a:rPr lang="zh-CN" altLang="en-US"/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185" y="4128770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948690" y="4504690"/>
            <a:ext cx="1681480" cy="19069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  <a:endParaRPr lang="zh-CN" altLang="en-US" sz="1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285" y="4937125"/>
            <a:ext cx="7726045" cy="170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9" grpId="0"/>
      <p:bldP spid="10" grpId="0"/>
      <p:bldP spid="11" grpId="0" bldLvl="0" animBg="1"/>
      <p:bldP spid="13" grpId="0"/>
      <p:bldP spid="14" grpId="0"/>
      <p:bldP spid="15" grpId="0" bldLvl="0" animBg="1"/>
      <p:bldP spid="17" grpId="0"/>
      <p:bldP spid="17" grpId="1"/>
      <p:bldP spid="18" grpId="0"/>
      <p:bldP spid="19" grpId="0" bldLvl="0" animBg="1"/>
      <p:bldP spid="21" grpId="0"/>
      <p:bldP spid="22" grpId="0" animBg="1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9290" y="566420"/>
            <a:ext cx="7498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The Multi-layered Index Structure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6600" y="1711960"/>
            <a:ext cx="99040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       </a:t>
            </a:r>
            <a:r>
              <a:rPr lang="zh-CN" altLang="en-US" sz="4400"/>
              <a:t>为了更好地过滤图数据库中的假阳性图，</a:t>
            </a:r>
            <a:r>
              <a:rPr lang="zh-CN" sz="4400"/>
              <a:t>我们提出了这种多层次的索引结构。使我们更有效率的评估基于</a:t>
            </a:r>
            <a:r>
              <a:rPr lang="en-US" altLang="zh-CN" sz="4400"/>
              <a:t>GED</a:t>
            </a:r>
            <a:r>
              <a:rPr lang="zh-CN" altLang="en-US" sz="4400"/>
              <a:t>下界的划分。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395" y="530225"/>
            <a:ext cx="10086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倒排索引：</a:t>
            </a:r>
            <a:r>
              <a:rPr lang="zh-CN" altLang="en-US" sz="2800"/>
              <a:t>如果</a:t>
            </a:r>
            <a:r>
              <a:rPr lang="en-US" altLang="zh-CN" sz="2800"/>
              <a:t>p</a:t>
            </a:r>
            <a:r>
              <a:rPr lang="zh-CN" altLang="en-US" sz="2800"/>
              <a:t>是</a:t>
            </a:r>
            <a:r>
              <a:rPr lang="en-US" altLang="zh-CN" sz="2800"/>
              <a:t>gi∈G</a:t>
            </a:r>
            <a:r>
              <a:rPr lang="zh-CN" altLang="en-US" sz="2800"/>
              <a:t>的一个子图，我们将</a:t>
            </a:r>
            <a:r>
              <a:rPr lang="en-US" altLang="zh-CN" sz="2800"/>
              <a:t>I(p)</a:t>
            </a:r>
            <a:r>
              <a:rPr lang="zh-CN" altLang="en-US" sz="2800"/>
              <a:t>指定为</a:t>
            </a:r>
            <a:r>
              <a:rPr lang="en-US" altLang="zh-CN" sz="2800"/>
              <a:t>p</a:t>
            </a:r>
            <a:r>
              <a:rPr lang="zh-CN" altLang="en-US" sz="2800"/>
              <a:t>的倒排索引。如果</a:t>
            </a:r>
            <a:r>
              <a:rPr lang="en-US" altLang="zh-CN" sz="2800"/>
              <a:t>p</a:t>
            </a:r>
            <a:r>
              <a:rPr lang="zh-CN" altLang="en-US" sz="2800"/>
              <a:t>含于</a:t>
            </a:r>
            <a:r>
              <a:rPr lang="en-US" altLang="zh-CN" sz="2800"/>
              <a:t>q</a:t>
            </a:r>
            <a:r>
              <a:rPr lang="zh-CN" altLang="en-US" sz="2800"/>
              <a:t>，我们可以快速定位出所有将</a:t>
            </a:r>
            <a:r>
              <a:rPr lang="en-US" altLang="zh-CN" sz="2800"/>
              <a:t>p</a:t>
            </a:r>
            <a:r>
              <a:rPr lang="zh-CN" altLang="en-US" sz="2800"/>
              <a:t>作为子图的所有图</a:t>
            </a:r>
            <a:r>
              <a:rPr lang="en-US" altLang="zh-CN" sz="2800"/>
              <a:t>g</a:t>
            </a:r>
            <a:r>
              <a:rPr lang="zh-CN" altLang="en-US" sz="2800"/>
              <a:t>，而这些</a:t>
            </a:r>
            <a:r>
              <a:rPr lang="en-US" altLang="zh-CN" sz="2800"/>
              <a:t>g</a:t>
            </a:r>
            <a:r>
              <a:rPr lang="zh-CN" altLang="en-US" sz="2800"/>
              <a:t>来自于</a:t>
            </a:r>
            <a:r>
              <a:rPr lang="en-US" altLang="zh-CN" sz="2800"/>
              <a:t>I(p)</a:t>
            </a:r>
            <a:r>
              <a:rPr lang="zh-CN" altLang="en-US" sz="2800"/>
              <a:t>。此外，通过搜索所有的索引子图，我们可以找到数据库</a:t>
            </a:r>
            <a:r>
              <a:rPr lang="en-US" altLang="zh-CN" sz="2800"/>
              <a:t>G</a:t>
            </a:r>
            <a:r>
              <a:rPr lang="zh-CN" altLang="en-US" sz="2800"/>
              <a:t>中的至少包含</a:t>
            </a:r>
            <a:r>
              <a:rPr lang="en-US" altLang="zh-CN" sz="2800"/>
              <a:t>k</a:t>
            </a:r>
            <a:r>
              <a:rPr lang="zh-CN" altLang="en-US" sz="2800"/>
              <a:t>个满足于</a:t>
            </a:r>
            <a:r>
              <a:rPr lang="en-US" altLang="zh-CN" sz="2800"/>
              <a:t>q</a:t>
            </a:r>
            <a:r>
              <a:rPr lang="zh-CN" altLang="en-US" sz="2800"/>
              <a:t>的子图，将这些子图组成一个候选集，以便进行下一步的验证。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7395" y="2775585"/>
            <a:ext cx="995108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graph profile:</a:t>
            </a:r>
            <a:r>
              <a:rPr lang="zh-CN" altLang="en-US" sz="2800"/>
              <a:t>在本篇文章中，我们经常要判断子图</a:t>
            </a:r>
            <a:r>
              <a:rPr lang="en-US" altLang="zh-CN" sz="2800"/>
              <a:t>pi</a:t>
            </a:r>
            <a:r>
              <a:rPr lang="zh-CN" altLang="en-US" sz="2800"/>
              <a:t>是否被查询图</a:t>
            </a:r>
            <a:r>
              <a:rPr lang="en-US" altLang="zh-CN" sz="2800"/>
              <a:t>q</a:t>
            </a:r>
            <a:r>
              <a:rPr lang="zh-CN" altLang="en-US" sz="2800"/>
              <a:t>包含。这种子图同构测试是非常耗时的。因此作者创建了</a:t>
            </a:r>
            <a:r>
              <a:rPr lang="en-US" altLang="zh-CN" sz="2800"/>
              <a:t>graph profile R(p)</a:t>
            </a:r>
            <a:r>
              <a:rPr lang="zh-CN" altLang="en-US" sz="2800"/>
              <a:t>去优化这种计算。</a:t>
            </a:r>
            <a:r>
              <a:rPr lang="en-US" altLang="zh-CN" sz="2800"/>
              <a:t>R(p)</a:t>
            </a:r>
            <a:r>
              <a:rPr lang="zh-CN" altLang="en-US" sz="2800"/>
              <a:t>记录了</a:t>
            </a:r>
            <a:r>
              <a:rPr lang="en-US" altLang="zh-CN" sz="2800"/>
              <a:t>p</a:t>
            </a:r>
            <a:r>
              <a:rPr lang="zh-CN" altLang="en-US" sz="2800"/>
              <a:t>的顶点</a:t>
            </a:r>
            <a:r>
              <a:rPr lang="en-US" altLang="zh-CN" sz="2800"/>
              <a:t>/</a:t>
            </a:r>
            <a:r>
              <a:rPr lang="zh-CN" altLang="en-US" sz="2800"/>
              <a:t>边的频率，在一个形象的直方图中显示。在正式判断子图</a:t>
            </a:r>
            <a:r>
              <a:rPr lang="en-US" altLang="zh-CN" sz="2800"/>
              <a:t>p</a:t>
            </a:r>
            <a:r>
              <a:rPr lang="en-US" altLang="zh-CN" sz="2800" baseline="-25000">
                <a:solidFill>
                  <a:schemeClr val="tx1"/>
                </a:solidFill>
                <a:uFillTx/>
              </a:rPr>
              <a:t>i</a:t>
            </a:r>
            <a:r>
              <a:rPr lang="zh-CN" altLang="en-US" sz="2800"/>
              <a:t>是否含于</a:t>
            </a:r>
            <a:r>
              <a:rPr lang="en-US" altLang="zh-CN" sz="2800"/>
              <a:t>q</a:t>
            </a:r>
            <a:r>
              <a:rPr lang="zh-CN" altLang="en-US" sz="2800"/>
              <a:t>时，便会先对他们的</a:t>
            </a:r>
            <a:r>
              <a:rPr lang="en-US" altLang="zh-CN" sz="2800"/>
              <a:t>R(p)</a:t>
            </a:r>
            <a:r>
              <a:rPr lang="zh-CN" altLang="en-US" sz="2800"/>
              <a:t>与</a:t>
            </a:r>
            <a:r>
              <a:rPr lang="en-US" altLang="zh-CN" sz="2800"/>
              <a:t>R(q)</a:t>
            </a:r>
            <a:r>
              <a:rPr lang="zh-CN" altLang="en-US" sz="2800"/>
              <a:t>进行比较，对于</a:t>
            </a:r>
            <a:r>
              <a:rPr lang="en-US" altLang="zh-CN" sz="2800"/>
              <a:t>R(p)</a:t>
            </a:r>
            <a:r>
              <a:rPr lang="zh-CN" altLang="en-US" sz="2800"/>
              <a:t>中的顶点与边出现的频率，不能超过所对应的</a:t>
            </a:r>
            <a:r>
              <a:rPr lang="en-US" altLang="zh-CN" sz="2800"/>
              <a:t>q</a:t>
            </a:r>
            <a:r>
              <a:rPr lang="zh-CN" altLang="en-US" sz="2800"/>
              <a:t>的</a:t>
            </a:r>
            <a:r>
              <a:rPr lang="zh-CN" altLang="en-US" sz="2800">
                <a:sym typeface="+mn-ea"/>
              </a:rPr>
              <a:t>顶点与边出现的频率。表示为</a:t>
            </a:r>
            <a:r>
              <a:rPr lang="en-US" altLang="zh-CN" sz="2800">
                <a:sym typeface="+mn-ea"/>
              </a:rPr>
              <a:t>R(p)&lt;=R(q),</a:t>
            </a:r>
            <a:r>
              <a:rPr lang="zh-CN" altLang="en-US" sz="2800">
                <a:sym typeface="+mn-ea"/>
              </a:rPr>
              <a:t>否则，我们立刻便可以知道</a:t>
            </a:r>
            <a:r>
              <a:rPr lang="en-US" altLang="zh-CN" sz="2800">
                <a:sym typeface="+mn-ea"/>
              </a:rPr>
              <a:t>p</a:t>
            </a:r>
            <a:r>
              <a:rPr lang="zh-CN" altLang="en-US" sz="2800">
                <a:sym typeface="+mn-ea"/>
              </a:rPr>
              <a:t>不含与</a:t>
            </a:r>
            <a:r>
              <a:rPr lang="en-US" altLang="zh-CN" sz="2800">
                <a:sym typeface="+mn-ea"/>
              </a:rPr>
              <a:t>q</a:t>
            </a:r>
            <a:r>
              <a:rPr lang="zh-CN" altLang="en-US" sz="2800">
                <a:sym typeface="+mn-ea"/>
              </a:rPr>
              <a:t>，便省去了</a:t>
            </a:r>
            <a:r>
              <a:rPr lang="en-US" altLang="zh-CN" sz="2800">
                <a:sym typeface="+mn-ea"/>
              </a:rPr>
              <a:t>p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q</a:t>
            </a:r>
            <a:r>
              <a:rPr lang="zh-CN" altLang="en-US" sz="2800">
                <a:sym typeface="+mn-ea"/>
              </a:rPr>
              <a:t>比较的时间与成本花费。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774065"/>
            <a:ext cx="4985385" cy="5657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6960" y="190500"/>
            <a:ext cx="7498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The Multi-layered Index Structure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9555" y="2068195"/>
            <a:ext cx="4114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58410" y="1927860"/>
            <a:ext cx="7254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zh-CN" altLang="en-US" b="1"/>
              <a:t>Each layer of ML-Index is a hash structure, H i (1 ≤ i ≤ L), that maintains the correlation between a partition p and the associated inverted index, I(p), and its graph profile, R(p)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144145" y="2849880"/>
            <a:ext cx="9480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6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84420" y="3073400"/>
            <a:ext cx="699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顺序扫描图数据库 G，我们使用</a:t>
            </a:r>
            <a:r>
              <a:rPr lang="en-US" altLang="zh-CN" b="1"/>
              <a:t>L</a:t>
            </a:r>
            <a:r>
              <a:rPr lang="zh-CN" altLang="en-US" b="1"/>
              <a:t>种不同的划分方法，每一种划分</a:t>
            </a:r>
            <a:r>
              <a:rPr lang="en-US" altLang="zh-CN" b="1"/>
              <a:t>Pi</a:t>
            </a:r>
            <a:r>
              <a:rPr lang="zh-CN" altLang="en-US" b="1"/>
              <a:t>将图</a:t>
            </a:r>
            <a:r>
              <a:rPr lang="en-US" altLang="zh-CN" b="1"/>
              <a:t>g</a:t>
            </a:r>
            <a:r>
              <a:rPr lang="zh-CN" altLang="en-US" b="1"/>
              <a:t>划分为</a:t>
            </a:r>
            <a:r>
              <a:rPr lang="en-US" altLang="zh-CN" b="1"/>
              <a:t>t+ki</a:t>
            </a:r>
            <a:r>
              <a:rPr lang="zh-CN" altLang="en-US" b="1"/>
              <a:t>个部分，组成了</a:t>
            </a:r>
            <a:r>
              <a:rPr lang="en-US" altLang="zh-CN" b="1"/>
              <a:t>ML-Index</a:t>
            </a:r>
            <a:r>
              <a:rPr lang="zh-CN" altLang="en-US" b="1"/>
              <a:t>的第</a:t>
            </a:r>
            <a:r>
              <a:rPr lang="en-US" altLang="zh-CN" b="1"/>
              <a:t>i</a:t>
            </a:r>
            <a:r>
              <a:rPr lang="zh-CN" altLang="en-US" b="1"/>
              <a:t>层的索引特征；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99460" y="3127375"/>
            <a:ext cx="1645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........................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635635" y="4122420"/>
            <a:ext cx="1649095" cy="1861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15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84420" y="4765040"/>
            <a:ext cx="1645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........................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18910" y="4681855"/>
            <a:ext cx="5108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在哈希结构</a:t>
            </a:r>
            <a:r>
              <a:rPr lang="en-US" altLang="zh-CN" b="1"/>
              <a:t>H(i)</a:t>
            </a:r>
            <a:r>
              <a:rPr lang="zh-CN" altLang="en-US" b="1"/>
              <a:t>中，对于每一个分区都将其与相对应的倒排索引与图文件联系在一起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-112395"/>
            <a:ext cx="11633200" cy="4704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561840"/>
            <a:ext cx="942848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743585"/>
            <a:ext cx="9361805" cy="2200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090" y="3850640"/>
            <a:ext cx="9908540" cy="1753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/>
              <a:t>定理三想说明在不同层次应用</a:t>
            </a:r>
            <a:r>
              <a:rPr lang="en-US" altLang="zh-CN" sz="3600"/>
              <a:t>selectivity-aware </a:t>
            </a:r>
            <a:r>
              <a:rPr lang="zh-CN" altLang="en-US" sz="3600"/>
              <a:t>分区方法的</a:t>
            </a:r>
            <a:r>
              <a:rPr lang="en-US" altLang="zh-CN" sz="3600"/>
              <a:t>ML-Index</a:t>
            </a:r>
            <a:r>
              <a:rPr lang="zh-CN" altLang="en-US" sz="3600"/>
              <a:t>方法识别出</a:t>
            </a:r>
            <a:r>
              <a:rPr lang="en-US" altLang="zh-CN" sz="3600"/>
              <a:t>false-positive graph</a:t>
            </a:r>
            <a:r>
              <a:rPr lang="zh-CN" altLang="en-US" sz="3600"/>
              <a:t>的概率接近于</a:t>
            </a:r>
            <a:r>
              <a:rPr lang="en-US" altLang="zh-CN" sz="3600"/>
              <a:t>1</a:t>
            </a:r>
            <a:r>
              <a:rPr lang="zh-CN" altLang="en-US" sz="3600"/>
              <a:t>。效率是非常高的。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208280"/>
            <a:ext cx="4666615" cy="6456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571500"/>
            <a:ext cx="62934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/>
              <a:t>第</a:t>
            </a:r>
            <a:r>
              <a:rPr lang="en-US" altLang="zh-CN" sz="2700"/>
              <a:t>2</a:t>
            </a:r>
            <a:r>
              <a:rPr lang="zh-CN" altLang="en-US" sz="2700"/>
              <a:t>行：首先建立一个数组，用来保存数据库</a:t>
            </a:r>
            <a:r>
              <a:rPr lang="en-US" altLang="zh-CN" sz="2700"/>
              <a:t>G</a:t>
            </a:r>
            <a:r>
              <a:rPr lang="zh-CN" altLang="en-US" sz="2700"/>
              <a:t>中的图</a:t>
            </a:r>
            <a:r>
              <a:rPr lang="en-US" altLang="zh-CN" sz="2700"/>
              <a:t>g</a:t>
            </a:r>
            <a:r>
              <a:rPr lang="zh-CN" sz="2700"/>
              <a:t>与</a:t>
            </a:r>
            <a:r>
              <a:rPr lang="en-US" altLang="zh-CN" sz="2700"/>
              <a:t>q</a:t>
            </a:r>
            <a:r>
              <a:rPr lang="zh-CN" altLang="en-US" sz="2700"/>
              <a:t>相似的匹配子图的数量；</a:t>
            </a:r>
          </a:p>
          <a:p>
            <a:r>
              <a:rPr lang="zh-CN" altLang="en-US" sz="2700"/>
              <a:t>第</a:t>
            </a:r>
            <a:r>
              <a:rPr lang="en-US" altLang="zh-CN" sz="2700"/>
              <a:t>4-5</a:t>
            </a:r>
            <a:r>
              <a:rPr lang="zh-CN" altLang="en-US" sz="2700"/>
              <a:t>行：初始化为空集</a:t>
            </a:r>
            <a:r>
              <a:rPr lang="en-US" altLang="zh-CN" sz="2700"/>
              <a:t>;</a:t>
            </a:r>
          </a:p>
          <a:p>
            <a:r>
              <a:rPr lang="zh-CN" altLang="en-US" sz="2700"/>
              <a:t>第</a:t>
            </a:r>
            <a:r>
              <a:rPr lang="en-US" altLang="zh-CN" sz="2700"/>
              <a:t>6-9</a:t>
            </a:r>
            <a:r>
              <a:rPr lang="zh-CN" altLang="en-US" sz="2700"/>
              <a:t>行：如果</a:t>
            </a:r>
            <a:r>
              <a:rPr lang="en-US" altLang="zh-CN" sz="2700"/>
              <a:t>p</a:t>
            </a:r>
            <a:r>
              <a:rPr lang="zh-CN" altLang="en-US" sz="2700"/>
              <a:t>是</a:t>
            </a:r>
            <a:r>
              <a:rPr lang="en-US" altLang="zh-CN" sz="2700"/>
              <a:t>q</a:t>
            </a:r>
            <a:r>
              <a:rPr lang="zh-CN" altLang="en-US" sz="2700"/>
              <a:t>的一个匹配的分区子图，那么</a:t>
            </a:r>
            <a:r>
              <a:rPr lang="en-US" altLang="zh-CN" sz="2700"/>
              <a:t>p</a:t>
            </a:r>
            <a:r>
              <a:rPr lang="zh-CN" altLang="en-US" sz="2700"/>
              <a:t>同样是所有被</a:t>
            </a:r>
            <a:r>
              <a:rPr lang="en-US" altLang="zh-CN" sz="2700"/>
              <a:t>p</a:t>
            </a:r>
            <a:r>
              <a:rPr lang="zh-CN" altLang="en-US" sz="2700"/>
              <a:t>的倒排索引包含的</a:t>
            </a:r>
            <a:r>
              <a:rPr lang="en-US" altLang="zh-CN" sz="2700"/>
              <a:t>g</a:t>
            </a:r>
            <a:r>
              <a:rPr lang="zh-CN" altLang="en-US" sz="2700"/>
              <a:t>的子图；</a:t>
            </a:r>
          </a:p>
          <a:p>
            <a:r>
              <a:rPr lang="zh-CN" altLang="en-US" sz="2700"/>
              <a:t>第</a:t>
            </a:r>
            <a:r>
              <a:rPr lang="en-US" altLang="zh-CN" sz="2700"/>
              <a:t>10-13</a:t>
            </a:r>
            <a:r>
              <a:rPr lang="zh-CN" altLang="en-US" sz="2700"/>
              <a:t>行：</a:t>
            </a:r>
            <a:r>
              <a:rPr lang="en-US" altLang="zh-CN" sz="2700"/>
              <a:t>Ci</a:t>
            </a:r>
            <a:r>
              <a:rPr lang="zh-CN" altLang="en-US" sz="2700"/>
              <a:t>是一个在</a:t>
            </a:r>
            <a:r>
              <a:rPr lang="en-US" altLang="zh-CN" sz="2700"/>
              <a:t>ML-Index</a:t>
            </a:r>
            <a:r>
              <a:rPr lang="zh-CN" altLang="en-US" sz="2700"/>
              <a:t>上的第</a:t>
            </a:r>
            <a:r>
              <a:rPr lang="en-US" altLang="zh-CN" sz="2700"/>
              <a:t>i</a:t>
            </a:r>
            <a:r>
              <a:rPr lang="zh-CN" altLang="en-US" sz="2700"/>
              <a:t>层的候选集，包含所有的不少于</a:t>
            </a:r>
            <a:r>
              <a:rPr lang="en-US" altLang="zh-CN" sz="2700"/>
              <a:t>ki</a:t>
            </a:r>
            <a:r>
              <a:rPr lang="zh-CN" altLang="en-US" sz="2700"/>
              <a:t>个匹配子图的数据图，</a:t>
            </a:r>
            <a:r>
              <a:rPr lang="en-US" altLang="zh-CN" sz="2700"/>
              <a:t>ki</a:t>
            </a:r>
            <a:r>
              <a:rPr lang="zh-CN" altLang="en-US" sz="2700"/>
              <a:t>是实例化的下限参数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9150" y="4701540"/>
            <a:ext cx="347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......................................................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65800" y="4701540"/>
            <a:ext cx="6330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The final candidate set C after all L-GED lower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567055"/>
            <a:ext cx="5791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什么是相似性搜索问题：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3880" y="1089660"/>
            <a:ext cx="3459480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/>
              <a:t>比较正式的定义：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3880" y="1582420"/>
            <a:ext cx="102241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         </a:t>
            </a:r>
            <a:r>
              <a:rPr lang="zh-CN" altLang="en-US" sz="2800"/>
              <a:t>给定一个图形数据库：</a:t>
            </a:r>
            <a:r>
              <a:rPr lang="en-US" altLang="zh-CN" sz="2800"/>
              <a:t>G={g</a:t>
            </a:r>
            <a:r>
              <a:rPr lang="en-US" altLang="zh-CN" sz="2800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sz="2800"/>
              <a:t>,g</a:t>
            </a:r>
            <a:r>
              <a:rPr lang="en-US" altLang="zh-CN" sz="2800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 sz="2800"/>
              <a:t>,...,g</a:t>
            </a:r>
            <a:r>
              <a:rPr lang="en-US" altLang="zh-CN" sz="2800" baseline="-25000">
                <a:solidFill>
                  <a:schemeClr val="tx1"/>
                </a:solidFill>
                <a:uFillTx/>
              </a:rPr>
              <a:t>n</a:t>
            </a:r>
            <a:r>
              <a:rPr lang="en-US" altLang="zh-CN" sz="2800"/>
              <a:t>}</a:t>
            </a:r>
            <a:r>
              <a:rPr lang="zh-CN" altLang="en-US" sz="2800"/>
              <a:t>，并且给定一个查询图</a:t>
            </a:r>
            <a:r>
              <a:rPr lang="en-US" altLang="zh-CN" sz="2800"/>
              <a:t>q</a:t>
            </a:r>
            <a:r>
              <a:rPr lang="zh-CN" altLang="en-US" sz="2800"/>
              <a:t>，我们的目标是找到图</a:t>
            </a:r>
            <a:r>
              <a:rPr lang="en-US" altLang="zh-CN" sz="2800"/>
              <a:t>g</a:t>
            </a:r>
            <a:r>
              <a:rPr lang="en-US" altLang="zh-CN" sz="2800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 sz="2800"/>
              <a:t>∈G,GED(gi</a:t>
            </a:r>
            <a:r>
              <a:rPr lang="zh-CN" altLang="en-US" sz="2800"/>
              <a:t>，</a:t>
            </a:r>
            <a:r>
              <a:rPr lang="en-US" altLang="zh-CN" sz="2800"/>
              <a:t>q)</a:t>
            </a:r>
            <a:r>
              <a:rPr lang="zh-CN" altLang="en-US" sz="2800"/>
              <a:t>在用户规定的阈值τ内，即</a:t>
            </a:r>
            <a:r>
              <a:rPr lang="en-US" altLang="zh-CN" sz="2800">
                <a:sym typeface="+mn-ea"/>
              </a:rPr>
              <a:t>GED(gi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q)&lt;=</a:t>
            </a:r>
            <a:r>
              <a:rPr lang="zh-CN" altLang="en-US" sz="2800">
                <a:sym typeface="+mn-ea"/>
              </a:rPr>
              <a:t>τ</a:t>
            </a:r>
            <a:r>
              <a:rPr lang="en-US" altLang="zh-CN" sz="2800">
                <a:sym typeface="+mn-ea"/>
              </a:rPr>
              <a:t>.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3880" y="2947035"/>
            <a:ext cx="3642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举例说明：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5" y="3362325"/>
            <a:ext cx="11781155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2240" y="2522220"/>
            <a:ext cx="766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latin typeface="Times New Roman" panose="02020603050405020304" charset="0"/>
                <a:cs typeface="Times New Roman" panose="02020603050405020304" charset="0"/>
              </a:rPr>
              <a:t>Ⅳ  EXPERIMENTS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671195"/>
            <a:ext cx="7781290" cy="5515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920" y="342900"/>
            <a:ext cx="268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我们在试验中考虑如下几种算法：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5960" y="632460"/>
            <a:ext cx="130600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我们考虑如下几个指标来评估实验：</a:t>
            </a:r>
          </a:p>
          <a:p>
            <a:r>
              <a:rPr lang="en-US" altLang="zh-CN" sz="4000"/>
              <a:t>1</a:t>
            </a:r>
            <a:r>
              <a:rPr lang="zh-CN" altLang="en-US" sz="4000"/>
              <a:t>、建立索引的数量</a:t>
            </a:r>
          </a:p>
          <a:p>
            <a:r>
              <a:rPr lang="en-US" altLang="zh-CN" sz="4000"/>
              <a:t>2</a:t>
            </a:r>
            <a:r>
              <a:rPr lang="zh-CN" altLang="en-US" sz="4000"/>
              <a:t>、候选数据集的大小</a:t>
            </a:r>
          </a:p>
          <a:p>
            <a:r>
              <a:rPr lang="en-US" altLang="zh-CN" sz="4000"/>
              <a:t>3</a:t>
            </a:r>
            <a:r>
              <a:rPr lang="zh-CN" altLang="en-US" sz="4000"/>
              <a:t>、查询执行的时间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1438910"/>
            <a:ext cx="11217275" cy="432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5360" y="670560"/>
            <a:ext cx="6644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关于索引建立的实验：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5360" y="5651500"/>
            <a:ext cx="32150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The number of index features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70120" y="5897880"/>
            <a:ext cx="2529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The index size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33360" y="5959475"/>
            <a:ext cx="467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The index construction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0915" y="834390"/>
            <a:ext cx="99822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图</a:t>
            </a:r>
            <a:r>
              <a:rPr lang="en-US" altLang="zh-CN" sz="3200"/>
              <a:t>a</a:t>
            </a:r>
            <a:r>
              <a:rPr lang="zh-CN" altLang="en-US" sz="3200"/>
              <a:t>需要注意的点：之所以会出现这种情况，是因为随着</a:t>
            </a:r>
            <a:r>
              <a:rPr lang="en-US" altLang="zh-CN" sz="3200"/>
              <a:t>GED</a:t>
            </a:r>
            <a:r>
              <a:rPr lang="zh-CN" altLang="en-US" sz="3200"/>
              <a:t>阈的增加，选择性感知划分的子图也越来越多，这导致很多的划分子图变得一致。（由于有大量的同构体），因此倒排索引和图文件可以被重新利用，所以</a:t>
            </a:r>
            <a:r>
              <a:rPr lang="en-US" altLang="zh-CN" sz="3200"/>
              <a:t>ML-Index</a:t>
            </a:r>
            <a:r>
              <a:rPr lang="zh-CN" altLang="en-US" sz="3200"/>
              <a:t>的索引特征数会呈现下降趋势。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5045" y="3797300"/>
            <a:ext cx="102019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图</a:t>
            </a:r>
            <a:r>
              <a:rPr lang="en-US" altLang="zh-CN" sz="3200"/>
              <a:t>c</a:t>
            </a:r>
            <a:r>
              <a:rPr lang="zh-CN" altLang="en-US" sz="3200"/>
              <a:t>说明：索引建立的时间逐渐趋于一致的原因是：随着</a:t>
            </a:r>
            <a:r>
              <a:rPr lang="zh-CN" altLang="en-US" sz="3200">
                <a:sym typeface="+mn-ea"/>
              </a:rPr>
              <a:t>随着</a:t>
            </a:r>
            <a:r>
              <a:rPr lang="en-US" altLang="zh-CN" sz="3200">
                <a:sym typeface="+mn-ea"/>
              </a:rPr>
              <a:t>τ</a:t>
            </a:r>
            <a:r>
              <a:rPr lang="zh-CN" altLang="en-US" sz="3200">
                <a:sym typeface="+mn-ea"/>
              </a:rPr>
              <a:t>值得增加，每一个图被划分的越来越细，导致每一个子图都很小，这就加速了子图同构的计算，所以</a:t>
            </a:r>
            <a:r>
              <a:rPr lang="en-US" altLang="zh-CN" sz="3200">
                <a:sym typeface="+mn-ea"/>
              </a:rPr>
              <a:t>ML-Index</a:t>
            </a:r>
            <a:r>
              <a:rPr lang="zh-CN" altLang="en-US" sz="3200">
                <a:sym typeface="+mn-ea"/>
              </a:rPr>
              <a:t>的时间逐渐减少；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1141730"/>
            <a:ext cx="7685405" cy="3466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815" y="1248410"/>
            <a:ext cx="4114165" cy="3361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70" y="4733290"/>
            <a:ext cx="32150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The number of index features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4400" y="4979670"/>
            <a:ext cx="2529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The index size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4955" y="4979670"/>
            <a:ext cx="467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The index construction time</a:t>
            </a:r>
          </a:p>
        </p:txBody>
      </p:sp>
      <p:sp>
        <p:nvSpPr>
          <p:cNvPr id="8" name="文本框 7"/>
          <p:cNvSpPr txBox="1"/>
          <p:nvPr/>
        </p:nvSpPr>
        <p:spPr>
          <a:xfrm flipH="1">
            <a:off x="8361045" y="742950"/>
            <a:ext cx="4333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时间都在两秒之内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2810" y="529590"/>
            <a:ext cx="438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index feature</a:t>
            </a:r>
            <a:r>
              <a:rPr lang="zh-CN" altLang="en-US"/>
              <a:t>等价于</a:t>
            </a:r>
            <a:r>
              <a:rPr lang="en-US" altLang="zh-CN"/>
              <a:t>index partition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714500"/>
            <a:ext cx="11228705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1699260"/>
            <a:ext cx="11323955" cy="3275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520" y="807720"/>
            <a:ext cx="5516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关于相似性搜索的实验：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1767205"/>
            <a:ext cx="1135253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4240" y="2324100"/>
            <a:ext cx="4876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/>
              <a:t>谢谢观看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85750"/>
            <a:ext cx="4104005" cy="2911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85" y="170815"/>
            <a:ext cx="3648075" cy="304228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754880" y="1287780"/>
            <a:ext cx="2057400" cy="624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3197225"/>
            <a:ext cx="101987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+mn-ea"/>
                <a:cs typeface="+mn-ea"/>
              </a:rPr>
              <a:t>GED(g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+mn-ea"/>
                <a:cs typeface="+mn-ea"/>
              </a:rPr>
              <a:t>i</a:t>
            </a:r>
            <a:r>
              <a:rPr lang="en-US" altLang="zh-CN" sz="2800">
                <a:latin typeface="+mn-ea"/>
                <a:cs typeface="+mn-ea"/>
              </a:rPr>
              <a:t>,q)</a:t>
            </a:r>
            <a:r>
              <a:rPr lang="zh-CN" altLang="en-US" sz="2800">
                <a:latin typeface="+mn-ea"/>
                <a:cs typeface="+mn-ea"/>
              </a:rPr>
              <a:t>指的就是将</a:t>
            </a:r>
            <a:r>
              <a:rPr lang="en-US" altLang="zh-CN" sz="2800">
                <a:latin typeface="+mn-ea"/>
                <a:cs typeface="+mn-ea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+mn-ea"/>
                <a:cs typeface="+mn-ea"/>
              </a:rPr>
              <a:t>1</a:t>
            </a:r>
            <a:r>
              <a:rPr lang="zh-CN" altLang="en-US" sz="2800">
                <a:latin typeface="+mn-ea"/>
                <a:cs typeface="+mn-ea"/>
              </a:rPr>
              <a:t>修改为</a:t>
            </a:r>
            <a:r>
              <a:rPr lang="en-US" altLang="zh-CN" sz="2800">
                <a:latin typeface="+mn-ea"/>
                <a:cs typeface="+mn-ea"/>
              </a:rPr>
              <a:t>q</a:t>
            </a:r>
            <a:r>
              <a:rPr lang="zh-CN" altLang="en-US" sz="2800">
                <a:latin typeface="+mn-ea"/>
                <a:cs typeface="+mn-ea"/>
              </a:rPr>
              <a:t>所需要的图形编辑操作，称为图形编辑距离。例如</a:t>
            </a:r>
            <a:r>
              <a:rPr lang="zh-CN" altLang="en-US" sz="2800">
                <a:latin typeface="+mn-ea"/>
                <a:cs typeface="+mn-ea"/>
                <a:sym typeface="+mn-ea"/>
              </a:rPr>
              <a:t>从</a:t>
            </a:r>
            <a:r>
              <a:rPr lang="en-US" altLang="zh-CN" sz="2800">
                <a:latin typeface="+mn-ea"/>
                <a:cs typeface="+mn-ea"/>
                <a:sym typeface="+mn-ea"/>
              </a:rPr>
              <a:t>g</a:t>
            </a:r>
            <a:r>
              <a:rPr lang="en-US" altLang="zh-CN" sz="2800" baseline="-25000">
                <a:uFillTx/>
                <a:latin typeface="+mn-ea"/>
                <a:cs typeface="+mn-ea"/>
                <a:sym typeface="+mn-ea"/>
              </a:rPr>
              <a:t>1</a:t>
            </a:r>
            <a:r>
              <a:rPr lang="zh-CN" altLang="en-US" sz="2800">
                <a:latin typeface="+mn-ea"/>
                <a:cs typeface="+mn-ea"/>
              </a:rPr>
              <a:t>到</a:t>
            </a:r>
            <a:r>
              <a:rPr lang="en-US" altLang="zh-CN" sz="2800">
                <a:latin typeface="+mn-ea"/>
                <a:cs typeface="+mn-ea"/>
                <a:sym typeface="+mn-ea"/>
              </a:rPr>
              <a:t>q</a:t>
            </a:r>
            <a:r>
              <a:rPr lang="zh-CN" altLang="en-US" sz="2800">
                <a:latin typeface="+mn-ea"/>
                <a:cs typeface="+mn-ea"/>
              </a:rPr>
              <a:t>需要进行</a:t>
            </a:r>
            <a:r>
              <a:rPr lang="en-US" altLang="zh-CN" sz="2800">
                <a:latin typeface="+mn-ea"/>
                <a:cs typeface="+mn-ea"/>
              </a:rPr>
              <a:t>5</a:t>
            </a:r>
            <a:r>
              <a:rPr lang="zh-CN" altLang="en-US" sz="2800">
                <a:latin typeface="+mn-ea"/>
                <a:cs typeface="+mn-ea"/>
              </a:rPr>
              <a:t>步操作，分别如下：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4244340"/>
            <a:ext cx="97840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①删除一个孤立的点</a:t>
            </a:r>
            <a:r>
              <a:rPr lang="en-US" altLang="zh-CN" sz="3200"/>
              <a:t>P;</a:t>
            </a:r>
            <a:endParaRPr lang="zh-CN" altLang="en-US" sz="3200"/>
          </a:p>
          <a:p>
            <a:r>
              <a:rPr lang="zh-CN" altLang="en-US" sz="3200"/>
              <a:t>②删除边</a:t>
            </a:r>
            <a:r>
              <a:rPr lang="en-US" altLang="zh-CN" sz="3200"/>
              <a:t>(P,C</a:t>
            </a:r>
            <a:r>
              <a:rPr lang="en-US" altLang="zh-CN" sz="4400" baseline="-25000">
                <a:uFillTx/>
                <a:latin typeface="+mn-ea"/>
                <a:cs typeface="+mn-ea"/>
              </a:rPr>
              <a:t>1</a:t>
            </a:r>
            <a:r>
              <a:rPr lang="en-US" altLang="zh-CN" sz="3200"/>
              <a:t>);</a:t>
            </a:r>
          </a:p>
          <a:p>
            <a:r>
              <a:rPr lang="zh-CN" altLang="en-US" sz="3200"/>
              <a:t>③删除边</a:t>
            </a:r>
            <a:r>
              <a:rPr lang="en-US" altLang="zh-CN" sz="3200"/>
              <a:t>(P,C</a:t>
            </a:r>
            <a:r>
              <a:rPr lang="en-US" altLang="zh-CN" sz="4400" baseline="-25000">
                <a:uFillTx/>
                <a:latin typeface="+mn-ea"/>
                <a:cs typeface="+mn-ea"/>
              </a:rPr>
              <a:t>2</a:t>
            </a:r>
            <a:r>
              <a:rPr lang="en-US" altLang="zh-CN" sz="3200"/>
              <a:t>);</a:t>
            </a:r>
          </a:p>
          <a:p>
            <a:r>
              <a:rPr lang="zh-CN" altLang="en-US" sz="3200"/>
              <a:t>④将顶点</a:t>
            </a:r>
            <a:r>
              <a:rPr lang="en-US" altLang="zh-CN" sz="3200"/>
              <a:t>S</a:t>
            </a:r>
            <a:r>
              <a:rPr lang="zh-CN" altLang="en-US" sz="3200"/>
              <a:t>的标签修改为</a:t>
            </a:r>
            <a:r>
              <a:rPr lang="en-US" altLang="zh-CN" sz="3200"/>
              <a:t>N;</a:t>
            </a:r>
          </a:p>
          <a:p>
            <a:r>
              <a:rPr lang="zh-CN" altLang="en-US" sz="3200"/>
              <a:t>⑤将顶点</a:t>
            </a:r>
            <a:r>
              <a:rPr lang="en-US" altLang="zh-CN" sz="3200"/>
              <a:t>C</a:t>
            </a:r>
            <a:r>
              <a:rPr lang="en-US" altLang="zh-CN" sz="4400" baseline="-25000">
                <a:uFillTx/>
                <a:latin typeface="+mn-ea"/>
                <a:cs typeface="+mn-ea"/>
              </a:rPr>
              <a:t>1</a:t>
            </a:r>
            <a:r>
              <a:rPr lang="zh-CN" altLang="en-US" sz="3200"/>
              <a:t>到顶点</a:t>
            </a:r>
            <a:r>
              <a:rPr lang="en-US" altLang="zh-CN" sz="3200"/>
              <a:t>C</a:t>
            </a:r>
            <a:r>
              <a:rPr lang="en-US" altLang="zh-CN" sz="4400" baseline="-25000">
                <a:uFillTx/>
                <a:latin typeface="+mn-ea"/>
                <a:cs typeface="+mn-ea"/>
              </a:rPr>
              <a:t>3</a:t>
            </a:r>
            <a:r>
              <a:rPr lang="zh-CN" altLang="en-US" sz="3200"/>
              <a:t>的双键改为单键。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01205" y="4411980"/>
            <a:ext cx="4892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GED(g</a:t>
            </a:r>
            <a:r>
              <a:rPr lang="en-US" altLang="zh-CN" sz="4000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r>
              <a:rPr lang="en-US" altLang="zh-CN" sz="4000"/>
              <a:t>,q)=GED(q,g</a:t>
            </a:r>
            <a:r>
              <a:rPr lang="en-US" altLang="zh-CN" sz="4000" baseline="-25000">
                <a:uFillTx/>
                <a:ea typeface="宋体" panose="02010600030101010101" pitchFamily="2" charset="-122"/>
              </a:rPr>
              <a:t>i</a:t>
            </a:r>
            <a:r>
              <a:rPr lang="en-US" altLang="zh-CN" sz="4000"/>
              <a:t>)=5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8315" y="902970"/>
            <a:ext cx="5790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为什么要研究相似性搜索问题？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8315" y="1699260"/>
            <a:ext cx="108280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       1</a:t>
            </a:r>
            <a:r>
              <a:rPr lang="zh-CN" altLang="en-US" sz="3200"/>
              <a:t>、数据量呈现指数型增长趋势，在大量的数据中存在着许多垃圾数据，需要从中筛选我们需要的数据；</a:t>
            </a:r>
          </a:p>
          <a:p>
            <a:r>
              <a:rPr lang="en-US" altLang="zh-CN" sz="3200"/>
              <a:t>       2</a:t>
            </a:r>
            <a:r>
              <a:rPr lang="zh-CN" altLang="en-US" sz="3200"/>
              <a:t>、在许多领域中，都需要相似性搜索来解决问题，例如</a:t>
            </a:r>
          </a:p>
          <a:p>
            <a:r>
              <a:rPr lang="zh-CN" altLang="en-US" sz="3200"/>
              <a:t>在模式识别与计算机视觉领域，图形表现为手写符号、指纹、医学图像用来为识别发现、物体探测、情景识别进行匹配和检索；在生物信息学领域，</a:t>
            </a:r>
            <a:r>
              <a:rPr lang="zh-CN" altLang="en-US" sz="3200">
                <a:sym typeface="+mn-ea"/>
              </a:rPr>
              <a:t>设计</a:t>
            </a:r>
            <a:r>
              <a:rPr lang="zh-CN" altLang="en-US" sz="3200"/>
              <a:t>图形相似性工具用于生物学途径计数和蛋白质相互作用检测；在化学信息学中，分子被记录为图形对</a:t>
            </a:r>
            <a:r>
              <a:rPr lang="zh-CN" altLang="en-US" sz="3200">
                <a:sym typeface="+mn-ea"/>
              </a:rPr>
              <a:t>新材料发现和合成的方法</a:t>
            </a:r>
            <a:r>
              <a:rPr lang="zh-CN" altLang="en-US" sz="3200"/>
              <a:t>进行比较。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845820"/>
            <a:ext cx="3458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本文的创新点：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7755" y="1623060"/>
            <a:ext cx="100164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zh-CN" altLang="en-US" sz="3200">
                <a:solidFill>
                  <a:schemeClr val="tx1"/>
                </a:solidFill>
              </a:rPr>
              <a:t>作者设计了一个有效的图划分算法</a:t>
            </a:r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、作者提出了多层次图检索方法，</a:t>
            </a:r>
            <a:r>
              <a:rPr lang="en-US" altLang="zh-CN" sz="3200"/>
              <a:t>ML-Index(multi-layered graph indexing approach),</a:t>
            </a:r>
            <a:r>
              <a:rPr lang="zh-CN" altLang="en-US" sz="3200"/>
              <a:t>这个方法使得从图形数据库中过滤无关图提供了理论性保证；</a:t>
            </a:r>
          </a:p>
          <a:p>
            <a:r>
              <a:rPr lang="en-US" altLang="zh-CN" sz="3200"/>
              <a:t>3</a:t>
            </a:r>
            <a:r>
              <a:rPr lang="zh-CN" altLang="en-US" sz="3200"/>
              <a:t>、</a:t>
            </a:r>
            <a:r>
              <a:rPr lang="zh-CN" altLang="en-US" sz="3200">
                <a:solidFill>
                  <a:schemeClr val="tx1"/>
                </a:solidFill>
              </a:rPr>
              <a:t>本文提出了一个参数化的，基于划分的</a:t>
            </a:r>
            <a:r>
              <a:rPr lang="en-US" altLang="zh-CN" sz="3200">
                <a:solidFill>
                  <a:schemeClr val="tx1"/>
                </a:solidFill>
              </a:rPr>
              <a:t>GED</a:t>
            </a:r>
            <a:r>
              <a:rPr lang="zh-CN" altLang="en-US" sz="3200">
                <a:solidFill>
                  <a:schemeClr val="tx1"/>
                </a:solidFill>
              </a:rPr>
              <a:t>下界；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1471295"/>
            <a:ext cx="11584305" cy="3444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3135" y="3412490"/>
            <a:ext cx="305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</a:rPr>
              <a:t>________________________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2920365" y="3696335"/>
              <a:ext cx="598170" cy="14198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920365" y="3696335"/>
                <a:ext cx="598170" cy="141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3447415" y="4955540"/>
              <a:ext cx="89535" cy="15176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3447415" y="4955540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3394075" y="5080635"/>
              <a:ext cx="151765" cy="1873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3394075" y="5080635"/>
                <a:ext cx="151765" cy="187325"/>
              </a:xfrm>
              <a:prstGeom prst="rect"/>
            </p:spPr>
          </p:pic>
        </mc:Fallback>
      </mc:AlternateContent>
      <p:sp>
        <p:nvSpPr>
          <p:cNvPr id="9" name="文本框 8"/>
          <p:cNvSpPr txBox="1"/>
          <p:nvPr/>
        </p:nvSpPr>
        <p:spPr>
          <a:xfrm>
            <a:off x="3545840" y="4882515"/>
            <a:ext cx="310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关联顶点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440" y="694055"/>
            <a:ext cx="8061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·Graph Partitioning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77620"/>
            <a:ext cx="10276205" cy="2302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4251960"/>
            <a:ext cx="11493500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1520" y="3729990"/>
            <a:ext cx="2133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Figure2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64080" y="3307080"/>
            <a:ext cx="96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g</a:t>
            </a:r>
            <a:r>
              <a:rPr lang="en-US" altLang="zh-CN" sz="2800" b="1" baseline="-25000">
                <a:solidFill>
                  <a:schemeClr val="tx1"/>
                </a:solidFill>
                <a:uFillTx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638810"/>
            <a:ext cx="10365105" cy="23177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6760" y="2956560"/>
            <a:ext cx="1027366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根据定理一我们可以得出如下结论：</a:t>
            </a:r>
          </a:p>
          <a:p>
            <a:r>
              <a:rPr lang="zh-CN" altLang="en-US" sz="3200"/>
              <a:t>       如果图</a:t>
            </a:r>
            <a:r>
              <a:rPr lang="en-US" altLang="zh-CN" sz="3200"/>
              <a:t>g∈G</a:t>
            </a:r>
            <a:r>
              <a:rPr lang="zh-CN" altLang="en-US" sz="3200"/>
              <a:t>并且</a:t>
            </a:r>
            <a:r>
              <a:rPr lang="en-US" altLang="zh-CN" sz="3200"/>
              <a:t>P(g)={p</a:t>
            </a:r>
            <a:r>
              <a:rPr lang="en-US" altLang="zh-CN" sz="3200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</a:t>
            </a:r>
            <a:r>
              <a:rPr lang="en-US" altLang="zh-CN" sz="3200"/>
              <a:t>,p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2</a:t>
            </a:r>
            <a:r>
              <a:rPr lang="en-US" altLang="zh-CN" sz="3200"/>
              <a:t>,...,p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i</a:t>
            </a:r>
            <a:r>
              <a:rPr lang="en-US" altLang="zh-CN" sz="3200"/>
              <a:t>}</a:t>
            </a:r>
            <a:r>
              <a:rPr lang="zh-CN" altLang="en-US" sz="3200"/>
              <a:t>。如果</a:t>
            </a:r>
            <a:r>
              <a:rPr lang="en-US" altLang="zh-CN" sz="3200"/>
              <a:t>q</a:t>
            </a:r>
            <a:r>
              <a:rPr lang="zh-CN" altLang="en-US" sz="3200"/>
              <a:t>包含</a:t>
            </a:r>
            <a:r>
              <a:rPr lang="en-US" altLang="zh-CN" sz="3200"/>
              <a:t>p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i</a:t>
            </a:r>
            <a:r>
              <a:rPr lang="zh-CN" altLang="en-US" sz="3200"/>
              <a:t>，那么</a:t>
            </a:r>
            <a:r>
              <a:rPr lang="en-US" altLang="zh-CN" sz="3200"/>
              <a:t>p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i</a:t>
            </a:r>
            <a:r>
              <a:rPr lang="zh-CN" altLang="en-US" sz="3200"/>
              <a:t>就是一个匹配的划分，否则，</a:t>
            </a:r>
            <a:r>
              <a:rPr lang="en-US" altLang="zh-CN" sz="3200"/>
              <a:t>p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i</a:t>
            </a:r>
            <a:r>
              <a:rPr lang="zh-CN" altLang="en-US" sz="3200"/>
              <a:t>是一个不匹配的划分。如果</a:t>
            </a:r>
            <a:r>
              <a:rPr lang="en-US" altLang="zh-CN" sz="3200"/>
              <a:t>g</a:t>
            </a:r>
            <a:r>
              <a:rPr lang="zh-CN" altLang="en-US" sz="3200"/>
              <a:t>关于</a:t>
            </a:r>
            <a:r>
              <a:rPr lang="en-US" altLang="zh-CN" sz="3200"/>
              <a:t>q</a:t>
            </a:r>
            <a:r>
              <a:rPr lang="zh-CN" altLang="en-US" sz="3200"/>
              <a:t>的划分数量比</a:t>
            </a:r>
            <a:r>
              <a:rPr lang="en-US" altLang="zh-CN" sz="3200"/>
              <a:t>k</a:t>
            </a:r>
            <a:r>
              <a:rPr lang="zh-CN" altLang="en-US" sz="3200"/>
              <a:t>小，那么</a:t>
            </a:r>
            <a:r>
              <a:rPr lang="en-US" altLang="zh-CN" sz="3200"/>
              <a:t>GED(g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i</a:t>
            </a:r>
            <a:r>
              <a:rPr lang="en-US" altLang="zh-CN" sz="3200"/>
              <a:t>,q)</a:t>
            </a:r>
            <a:r>
              <a:rPr lang="zh-CN" altLang="en-US" sz="3200"/>
              <a:t>一定比用户规定的</a:t>
            </a:r>
            <a:r>
              <a:rPr lang="zh-CN" altLang="en-US" sz="3200">
                <a:sym typeface="+mn-ea"/>
              </a:rPr>
              <a:t>τ</a:t>
            </a:r>
            <a:r>
              <a:rPr lang="zh-CN" altLang="en-US" sz="3200"/>
              <a:t>值大。所以我们不需要经过</a:t>
            </a:r>
            <a:r>
              <a:rPr lang="en-US" altLang="zh-CN" sz="3200"/>
              <a:t>GED(g</a:t>
            </a:r>
            <a:r>
              <a:rPr lang="en-US" altLang="zh-CN" sz="3200" baseline="-25000">
                <a:uFillTx/>
                <a:ea typeface="宋体" panose="02010600030101010101" pitchFamily="2" charset="-122"/>
              </a:rPr>
              <a:t>i</a:t>
            </a:r>
            <a:r>
              <a:rPr lang="en-US" altLang="zh-CN" sz="3200"/>
              <a:t>,q)</a:t>
            </a:r>
            <a:r>
              <a:rPr lang="zh-CN" altLang="en-US" sz="3200"/>
              <a:t>的计算便可以判断</a:t>
            </a:r>
            <a:r>
              <a:rPr lang="en-US" altLang="zh-CN" sz="3200"/>
              <a:t>g</a:t>
            </a:r>
            <a:r>
              <a:rPr lang="zh-CN" altLang="en-US" sz="3200"/>
              <a:t>使我们用户不需要的图，可以将其直接过滤掉。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" y="139065"/>
            <a:ext cx="10881360" cy="1612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3880" y="4086860"/>
            <a:ext cx="1078992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      </a:t>
            </a:r>
            <a:r>
              <a:rPr lang="en-US" altLang="zh-CN" sz="2800"/>
              <a:t>   </a:t>
            </a:r>
            <a:r>
              <a:rPr lang="zh-CN" altLang="en-US" sz="2800"/>
              <a:t>假设用户规定阈值</a:t>
            </a:r>
            <a:r>
              <a:rPr lang="zh-CN" altLang="en-US" sz="2800">
                <a:sym typeface="+mn-ea"/>
              </a:rPr>
              <a:t>τ</a:t>
            </a:r>
            <a:r>
              <a:rPr lang="en-US" altLang="zh-CN" sz="2800">
                <a:sym typeface="+mn-ea"/>
              </a:rPr>
              <a:t>=2</a:t>
            </a:r>
            <a:r>
              <a:rPr lang="zh-CN" altLang="en-US" sz="2800">
                <a:sym typeface="+mn-ea"/>
              </a:rPr>
              <a:t>，所设置的参数</a:t>
            </a:r>
            <a:r>
              <a:rPr lang="en-US" altLang="zh-CN" sz="2800">
                <a:sym typeface="+mn-ea"/>
              </a:rPr>
              <a:t>k=2</a:t>
            </a:r>
            <a:r>
              <a:rPr lang="zh-CN" altLang="en-US" sz="2800">
                <a:sym typeface="+mn-ea"/>
              </a:rPr>
              <a:t>，所以</a:t>
            </a:r>
            <a:r>
              <a:rPr lang="en-US" altLang="zh-CN" sz="2800">
                <a:sym typeface="+mn-ea"/>
              </a:rPr>
              <a:t>g1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g2</a:t>
            </a:r>
            <a:r>
              <a:rPr lang="zh-CN" altLang="en-US" sz="2800">
                <a:sym typeface="+mn-ea"/>
              </a:rPr>
              <a:t>可以分别被划分成四个子图。假设</a:t>
            </a:r>
            <a:r>
              <a:rPr lang="en-US" altLang="zh-CN" sz="2800">
                <a:sym typeface="+mn-ea"/>
              </a:rPr>
              <a:t>P(g1)</a:t>
            </a:r>
            <a:r>
              <a:rPr lang="zh-CN" altLang="en-US" sz="2800">
                <a:sym typeface="+mn-ea"/>
              </a:rPr>
              <a:t>的划分情况如图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所示，因为</a:t>
            </a:r>
            <a:r>
              <a:rPr lang="en-US" altLang="zh-CN" sz="2800">
                <a:sym typeface="+mn-ea"/>
              </a:rPr>
              <a:t>p1,p2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p4</a:t>
            </a:r>
            <a:r>
              <a:rPr lang="zh-CN" altLang="en-US" sz="2800">
                <a:sym typeface="+mn-ea"/>
              </a:rPr>
              <a:t>都与</a:t>
            </a:r>
            <a:r>
              <a:rPr lang="en-US" altLang="zh-CN" sz="2800">
                <a:sym typeface="+mn-ea"/>
              </a:rPr>
              <a:t>q</a:t>
            </a:r>
            <a:r>
              <a:rPr lang="zh-CN" altLang="en-US" sz="2800">
                <a:sym typeface="+mn-ea"/>
              </a:rPr>
              <a:t>不匹配，所以</a:t>
            </a:r>
            <a:r>
              <a:rPr lang="en-US" altLang="zh-CN" sz="2800">
                <a:sym typeface="+mn-ea"/>
              </a:rPr>
              <a:t>g1</a:t>
            </a:r>
            <a:r>
              <a:rPr lang="zh-CN" altLang="en-US" sz="2800">
                <a:sym typeface="+mn-ea"/>
              </a:rPr>
              <a:t>是用户不需要的图。但是对于</a:t>
            </a:r>
            <a:r>
              <a:rPr lang="en-US" altLang="zh-CN" sz="2800">
                <a:sym typeface="+mn-ea"/>
              </a:rPr>
              <a:t>g2</a:t>
            </a:r>
            <a:r>
              <a:rPr lang="zh-CN" altLang="en-US" sz="2800">
                <a:sym typeface="+mn-ea"/>
              </a:rPr>
              <a:t>来说，我们无论去如何划分它，我们总是能找到至少两个与</a:t>
            </a:r>
            <a:r>
              <a:rPr lang="en-US" altLang="zh-CN" sz="2800">
                <a:sym typeface="+mn-ea"/>
              </a:rPr>
              <a:t>q</a:t>
            </a:r>
            <a:r>
              <a:rPr lang="zh-CN" altLang="en-US" sz="2800">
                <a:sym typeface="+mn-ea"/>
              </a:rPr>
              <a:t>匹配的子图。因此，</a:t>
            </a:r>
            <a:r>
              <a:rPr lang="en-US" altLang="zh-CN" sz="2800">
                <a:sym typeface="+mn-ea"/>
              </a:rPr>
              <a:t>g2</a:t>
            </a:r>
            <a:r>
              <a:rPr lang="zh-CN" altLang="en-US" sz="2800">
                <a:sym typeface="+mn-ea"/>
              </a:rPr>
              <a:t>是用户所需的候选图，并且需要进一步来验证其是否真正满足用户的需求。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5" y="1738630"/>
            <a:ext cx="10702925" cy="1708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32960" y="3564890"/>
            <a:ext cx="118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图</a:t>
            </a:r>
            <a:r>
              <a:rPr lang="en-US" altLang="zh-CN" sz="2800" b="1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自定义</PresentationFormat>
  <Paragraphs>94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张纪远</dc:creator>
  <cp:lastModifiedBy>wzq</cp:lastModifiedBy>
  <cp:revision>79</cp:revision>
  <dcterms:created xsi:type="dcterms:W3CDTF">2018-09-25T07:33:00Z</dcterms:created>
  <dcterms:modified xsi:type="dcterms:W3CDTF">2018-11-27T02:25:41Z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