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notesMasterIdLst>
    <p:notesMasterId r:id="rId15"/>
  </p:notesMasterIdLst>
  <p:sldIdLst>
    <p:sldId id="256" r:id="rId2"/>
    <p:sldId id="257" r:id="rId3"/>
    <p:sldId id="259" r:id="rId4"/>
    <p:sldId id="260" r:id="rId5"/>
    <p:sldId id="274" r:id="rId6"/>
    <p:sldId id="275" r:id="rId7"/>
    <p:sldId id="273" r:id="rId8"/>
    <p:sldId id="272" r:id="rId9"/>
    <p:sldId id="270" r:id="rId10"/>
    <p:sldId id="262" r:id="rId11"/>
    <p:sldId id="271" r:id="rId12"/>
    <p:sldId id="266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5728"/>
  </p:normalViewPr>
  <p:slideViewPr>
    <p:cSldViewPr snapToGrid="0" snapToObjects="1" showGuides="1">
      <p:cViewPr varScale="1">
        <p:scale>
          <a:sx n="100" d="100"/>
          <a:sy n="100" d="100"/>
        </p:scale>
        <p:origin x="904" y="1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25B65A-992E-7C4B-B617-9BCC42C89921}" type="datetimeFigureOut">
              <a:rPr lang="en-US" smtClean="0"/>
              <a:t>4/23/19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4849C3-ABEA-5B4B-A98B-B45BA8D51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9883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4849C3-ABEA-5B4B-A98B-B45BA8D5111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1114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4/23/19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4/23/19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4/23/19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4/23/19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4/23/19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4/23/19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4/23/19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4/23/19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4/23/19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4/23/19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4/23/19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4/23/19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86B71-69C2-4F41-B95B-641727BA9B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9512" y="2386744"/>
            <a:ext cx="9348216" cy="1645920"/>
          </a:xfrm>
        </p:spPr>
        <p:txBody>
          <a:bodyPr>
            <a:normAutofit fontScale="90000"/>
          </a:bodyPr>
          <a:lstStyle/>
          <a:p>
            <a:r>
              <a:rPr lang="en-US" cap="none" dirty="0"/>
              <a:t>Predicting Automotive Industry Technological Trends Using NLP Techniques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0D05B5-93C6-F84A-B717-442CBB7FAC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5194" y="4352543"/>
            <a:ext cx="6801612" cy="195143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Team Members</a:t>
            </a:r>
          </a:p>
          <a:p>
            <a:r>
              <a:rPr lang="en-US" dirty="0"/>
              <a:t>Elsa Ho</a:t>
            </a:r>
          </a:p>
          <a:p>
            <a:r>
              <a:rPr lang="en-US" dirty="0" err="1"/>
              <a:t>Peiying</a:t>
            </a:r>
            <a:r>
              <a:rPr lang="en-US" dirty="0"/>
              <a:t> Wu</a:t>
            </a:r>
          </a:p>
          <a:p>
            <a:r>
              <a:rPr lang="en-US" dirty="0" err="1"/>
              <a:t>Ruiqing</a:t>
            </a:r>
            <a:r>
              <a:rPr lang="en-US" dirty="0"/>
              <a:t> </a:t>
            </a:r>
            <a:r>
              <a:rPr lang="en-US" dirty="0" err="1"/>
              <a:t>Lyu</a:t>
            </a:r>
            <a:endParaRPr lang="en-US" dirty="0"/>
          </a:p>
          <a:p>
            <a:r>
              <a:rPr lang="en-US" dirty="0"/>
              <a:t>Vince Yao Jing</a:t>
            </a:r>
          </a:p>
        </p:txBody>
      </p:sp>
    </p:spTree>
    <p:extLst>
      <p:ext uri="{BB962C8B-B14F-4D97-AF65-F5344CB8AC3E}">
        <p14:creationId xmlns:p14="http://schemas.microsoft.com/office/powerpoint/2010/main" val="39471903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F8966-3D57-6B4A-98A7-F3EF5FE62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370" y="308475"/>
            <a:ext cx="5905230" cy="702744"/>
          </a:xfrm>
        </p:spPr>
        <p:txBody>
          <a:bodyPr>
            <a:noAutofit/>
          </a:bodyPr>
          <a:lstStyle/>
          <a:p>
            <a:pPr algn="r"/>
            <a:r>
              <a:rPr lang="en-US" sz="3200" cap="none" dirty="0"/>
              <a:t>Results - Predictive Model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DCAA904-78B5-414E-B0FE-2BD6478EB2B8}"/>
              </a:ext>
            </a:extLst>
          </p:cNvPr>
          <p:cNvGrpSpPr/>
          <p:nvPr/>
        </p:nvGrpSpPr>
        <p:grpSpPr>
          <a:xfrm>
            <a:off x="297409" y="154367"/>
            <a:ext cx="1005922" cy="1009201"/>
            <a:chOff x="3235036" y="878619"/>
            <a:chExt cx="838200" cy="83820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AA8090E4-ECF5-424C-AB09-B56EEDC2F1F6}"/>
                </a:ext>
              </a:extLst>
            </p:cNvPr>
            <p:cNvSpPr/>
            <p:nvPr/>
          </p:nvSpPr>
          <p:spPr>
            <a:xfrm>
              <a:off x="3235036" y="878619"/>
              <a:ext cx="838200" cy="838200"/>
            </a:xfrm>
            <a:prstGeom prst="ellipse">
              <a:avLst/>
            </a:prstGeom>
            <a:solidFill>
              <a:srgbClr val="404040"/>
            </a:solidFill>
            <a:ln w="25400" cap="flat" cmpd="sng" algn="ctr">
              <a:solidFill>
                <a:srgbClr val="40404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BEB5340-6917-4845-BD90-34BEA6A30B0E}"/>
                </a:ext>
              </a:extLst>
            </p:cNvPr>
            <p:cNvSpPr/>
            <p:nvPr/>
          </p:nvSpPr>
          <p:spPr>
            <a:xfrm>
              <a:off x="3311236" y="954819"/>
              <a:ext cx="685800" cy="685800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latin typeface="Calibri"/>
              </a:endParaRPr>
            </a:p>
          </p:txBody>
        </p:sp>
      </p:grpSp>
      <p:sp>
        <p:nvSpPr>
          <p:cNvPr id="6" name="Freeform 69">
            <a:extLst>
              <a:ext uri="{FF2B5EF4-FFF2-40B4-BE49-F238E27FC236}">
                <a16:creationId xmlns:a16="http://schemas.microsoft.com/office/drawing/2014/main" id="{336B7255-B1A5-CE46-9669-5F250C4D241F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36553" y="405817"/>
            <a:ext cx="534496" cy="506299"/>
          </a:xfrm>
          <a:custGeom>
            <a:avLst/>
            <a:gdLst>
              <a:gd name="T0" fmla="*/ 2147483647 w 5332"/>
              <a:gd name="T1" fmla="*/ 2147483647 h 4763"/>
              <a:gd name="T2" fmla="*/ 2147483647 w 5332"/>
              <a:gd name="T3" fmla="*/ 2147483647 h 4763"/>
              <a:gd name="T4" fmla="*/ 2147483647 w 5332"/>
              <a:gd name="T5" fmla="*/ 2147483647 h 4763"/>
              <a:gd name="T6" fmla="*/ 2147483647 w 5332"/>
              <a:gd name="T7" fmla="*/ 2147483647 h 4763"/>
              <a:gd name="T8" fmla="*/ 2147483647 w 5332"/>
              <a:gd name="T9" fmla="*/ 2147483647 h 4763"/>
              <a:gd name="T10" fmla="*/ 2147483647 w 5332"/>
              <a:gd name="T11" fmla="*/ 2147483647 h 4763"/>
              <a:gd name="T12" fmla="*/ 2147483647 w 5332"/>
              <a:gd name="T13" fmla="*/ 2147483647 h 4763"/>
              <a:gd name="T14" fmla="*/ 2147483647 w 5332"/>
              <a:gd name="T15" fmla="*/ 2147483647 h 4763"/>
              <a:gd name="T16" fmla="*/ 2147483647 w 5332"/>
              <a:gd name="T17" fmla="*/ 2147483647 h 4763"/>
              <a:gd name="T18" fmla="*/ 2147483647 w 5332"/>
              <a:gd name="T19" fmla="*/ 2147483647 h 4763"/>
              <a:gd name="T20" fmla="*/ 2147483647 w 5332"/>
              <a:gd name="T21" fmla="*/ 2147483647 h 4763"/>
              <a:gd name="T22" fmla="*/ 2147483647 w 5332"/>
              <a:gd name="T23" fmla="*/ 2147483647 h 4763"/>
              <a:gd name="T24" fmla="*/ 2147483647 w 5332"/>
              <a:gd name="T25" fmla="*/ 2147483647 h 4763"/>
              <a:gd name="T26" fmla="*/ 2147483647 w 5332"/>
              <a:gd name="T27" fmla="*/ 2147483647 h 4763"/>
              <a:gd name="T28" fmla="*/ 2147483647 w 5332"/>
              <a:gd name="T29" fmla="*/ 2147483647 h 4763"/>
              <a:gd name="T30" fmla="*/ 2147483647 w 5332"/>
              <a:gd name="T31" fmla="*/ 2147483647 h 4763"/>
              <a:gd name="T32" fmla="*/ 2147483647 w 5332"/>
              <a:gd name="T33" fmla="*/ 2147483647 h 4763"/>
              <a:gd name="T34" fmla="*/ 2147483647 w 5332"/>
              <a:gd name="T35" fmla="*/ 2147483647 h 4763"/>
              <a:gd name="T36" fmla="*/ 2147483647 w 5332"/>
              <a:gd name="T37" fmla="*/ 2147483647 h 4763"/>
              <a:gd name="T38" fmla="*/ 2147483647 w 5332"/>
              <a:gd name="T39" fmla="*/ 2147483647 h 4763"/>
              <a:gd name="T40" fmla="*/ 2147483647 w 5332"/>
              <a:gd name="T41" fmla="*/ 2147483647 h 4763"/>
              <a:gd name="T42" fmla="*/ 2147483647 w 5332"/>
              <a:gd name="T43" fmla="*/ 2147483647 h 4763"/>
              <a:gd name="T44" fmla="*/ 2147483647 w 5332"/>
              <a:gd name="T45" fmla="*/ 2147483647 h 4763"/>
              <a:gd name="T46" fmla="*/ 2147483647 w 5332"/>
              <a:gd name="T47" fmla="*/ 2147483647 h 4763"/>
              <a:gd name="T48" fmla="*/ 2147483647 w 5332"/>
              <a:gd name="T49" fmla="*/ 2147483647 h 4763"/>
              <a:gd name="T50" fmla="*/ 2147483647 w 5332"/>
              <a:gd name="T51" fmla="*/ 2147483647 h 4763"/>
              <a:gd name="T52" fmla="*/ 2147483647 w 5332"/>
              <a:gd name="T53" fmla="*/ 2147483647 h 4763"/>
              <a:gd name="T54" fmla="*/ 2147483647 w 5332"/>
              <a:gd name="T55" fmla="*/ 2147483647 h 4763"/>
              <a:gd name="T56" fmla="*/ 2147483647 w 5332"/>
              <a:gd name="T57" fmla="*/ 2147483647 h 4763"/>
              <a:gd name="T58" fmla="*/ 2147483647 w 5332"/>
              <a:gd name="T59" fmla="*/ 2147483647 h 4763"/>
              <a:gd name="T60" fmla="*/ 2147483647 w 5332"/>
              <a:gd name="T61" fmla="*/ 2147483647 h 4763"/>
              <a:gd name="T62" fmla="*/ 2147483647 w 5332"/>
              <a:gd name="T63" fmla="*/ 2147483647 h 4763"/>
              <a:gd name="T64" fmla="*/ 2147483647 w 5332"/>
              <a:gd name="T65" fmla="*/ 2147483647 h 4763"/>
              <a:gd name="T66" fmla="*/ 2147483647 w 5332"/>
              <a:gd name="T67" fmla="*/ 2147483647 h 4763"/>
              <a:gd name="T68" fmla="*/ 2147483647 w 5332"/>
              <a:gd name="T69" fmla="*/ 2147483647 h 4763"/>
              <a:gd name="T70" fmla="*/ 2147483647 w 5332"/>
              <a:gd name="T71" fmla="*/ 2147483647 h 4763"/>
              <a:gd name="T72" fmla="*/ 2147483647 w 5332"/>
              <a:gd name="T73" fmla="*/ 2147483647 h 4763"/>
              <a:gd name="T74" fmla="*/ 2147483647 w 5332"/>
              <a:gd name="T75" fmla="*/ 2147483647 h 4763"/>
              <a:gd name="T76" fmla="*/ 2147483647 w 5332"/>
              <a:gd name="T77" fmla="*/ 2147483647 h 4763"/>
              <a:gd name="T78" fmla="*/ 2147483647 w 5332"/>
              <a:gd name="T79" fmla="*/ 2147483647 h 4763"/>
              <a:gd name="T80" fmla="*/ 2147483647 w 5332"/>
              <a:gd name="T81" fmla="*/ 2147483647 h 4763"/>
              <a:gd name="T82" fmla="*/ 2147483647 w 5332"/>
              <a:gd name="T83" fmla="*/ 2147483647 h 4763"/>
              <a:gd name="T84" fmla="*/ 2147483647 w 5332"/>
              <a:gd name="T85" fmla="*/ 2147483647 h 4763"/>
              <a:gd name="T86" fmla="*/ 2147483647 w 5332"/>
              <a:gd name="T87" fmla="*/ 2147483647 h 4763"/>
              <a:gd name="T88" fmla="*/ 2147483647 w 5332"/>
              <a:gd name="T89" fmla="*/ 2147483647 h 4763"/>
              <a:gd name="T90" fmla="*/ 2147483647 w 5332"/>
              <a:gd name="T91" fmla="*/ 2147483647 h 4763"/>
              <a:gd name="T92" fmla="*/ 2147483647 w 5332"/>
              <a:gd name="T93" fmla="*/ 2147483647 h 4763"/>
              <a:gd name="T94" fmla="*/ 2147483647 w 5332"/>
              <a:gd name="T95" fmla="*/ 2147483647 h 4763"/>
              <a:gd name="T96" fmla="*/ 2147483647 w 5332"/>
              <a:gd name="T97" fmla="*/ 2147483647 h 4763"/>
              <a:gd name="T98" fmla="*/ 2147483647 w 5332"/>
              <a:gd name="T99" fmla="*/ 2147483647 h 4763"/>
              <a:gd name="T100" fmla="*/ 2147483647 w 5332"/>
              <a:gd name="T101" fmla="*/ 2147483647 h 4763"/>
              <a:gd name="T102" fmla="*/ 2147483647 w 5332"/>
              <a:gd name="T103" fmla="*/ 2147483647 h 4763"/>
              <a:gd name="T104" fmla="*/ 2147483647 w 5332"/>
              <a:gd name="T105" fmla="*/ 2147483647 h 4763"/>
              <a:gd name="T106" fmla="*/ 2147483647 w 5332"/>
              <a:gd name="T107" fmla="*/ 2147483647 h 4763"/>
              <a:gd name="T108" fmla="*/ 2147483647 w 5332"/>
              <a:gd name="T109" fmla="*/ 2147483647 h 4763"/>
              <a:gd name="T110" fmla="*/ 2147483647 w 5332"/>
              <a:gd name="T111" fmla="*/ 2147483647 h 4763"/>
              <a:gd name="T112" fmla="*/ 2147483647 w 5332"/>
              <a:gd name="T113" fmla="*/ 2147483647 h 4763"/>
              <a:gd name="T114" fmla="*/ 2147483647 w 5332"/>
              <a:gd name="T115" fmla="*/ 2147483647 h 4763"/>
              <a:gd name="T116" fmla="*/ 2147483647 w 5332"/>
              <a:gd name="T117" fmla="*/ 2147483647 h 4763"/>
              <a:gd name="T118" fmla="*/ 2147483647 w 5332"/>
              <a:gd name="T119" fmla="*/ 2147483647 h 4763"/>
              <a:gd name="T120" fmla="*/ 2147483647 w 5332"/>
              <a:gd name="T121" fmla="*/ 2147483647 h 4763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w 5332"/>
              <a:gd name="T184" fmla="*/ 0 h 4763"/>
              <a:gd name="T185" fmla="*/ 5332 w 5332"/>
              <a:gd name="T186" fmla="*/ 4763 h 4763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T183" t="T184" r="T185" b="T186"/>
            <a:pathLst>
              <a:path w="5332" h="4763">
                <a:moveTo>
                  <a:pt x="1234" y="2015"/>
                </a:moveTo>
                <a:lnTo>
                  <a:pt x="837" y="2015"/>
                </a:lnTo>
                <a:lnTo>
                  <a:pt x="840" y="1984"/>
                </a:lnTo>
                <a:lnTo>
                  <a:pt x="844" y="1955"/>
                </a:lnTo>
                <a:lnTo>
                  <a:pt x="849" y="1928"/>
                </a:lnTo>
                <a:lnTo>
                  <a:pt x="859" y="1903"/>
                </a:lnTo>
                <a:lnTo>
                  <a:pt x="868" y="1880"/>
                </a:lnTo>
                <a:lnTo>
                  <a:pt x="880" y="1858"/>
                </a:lnTo>
                <a:lnTo>
                  <a:pt x="894" y="1838"/>
                </a:lnTo>
                <a:lnTo>
                  <a:pt x="908" y="1819"/>
                </a:lnTo>
                <a:lnTo>
                  <a:pt x="926" y="1803"/>
                </a:lnTo>
                <a:lnTo>
                  <a:pt x="943" y="1787"/>
                </a:lnTo>
                <a:lnTo>
                  <a:pt x="962" y="1772"/>
                </a:lnTo>
                <a:lnTo>
                  <a:pt x="982" y="1759"/>
                </a:lnTo>
                <a:lnTo>
                  <a:pt x="1004" y="1746"/>
                </a:lnTo>
                <a:lnTo>
                  <a:pt x="1025" y="1735"/>
                </a:lnTo>
                <a:lnTo>
                  <a:pt x="1048" y="1723"/>
                </a:lnTo>
                <a:lnTo>
                  <a:pt x="1071" y="1713"/>
                </a:lnTo>
                <a:lnTo>
                  <a:pt x="1085" y="1705"/>
                </a:lnTo>
                <a:lnTo>
                  <a:pt x="1098" y="1699"/>
                </a:lnTo>
                <a:lnTo>
                  <a:pt x="1108" y="1691"/>
                </a:lnTo>
                <a:lnTo>
                  <a:pt x="1115" y="1684"/>
                </a:lnTo>
                <a:lnTo>
                  <a:pt x="1122" y="1676"/>
                </a:lnTo>
                <a:lnTo>
                  <a:pt x="1124" y="1668"/>
                </a:lnTo>
                <a:lnTo>
                  <a:pt x="1127" y="1660"/>
                </a:lnTo>
                <a:lnTo>
                  <a:pt x="1128" y="1652"/>
                </a:lnTo>
                <a:lnTo>
                  <a:pt x="1127" y="1642"/>
                </a:lnTo>
                <a:lnTo>
                  <a:pt x="1123" y="1633"/>
                </a:lnTo>
                <a:lnTo>
                  <a:pt x="1118" y="1625"/>
                </a:lnTo>
                <a:lnTo>
                  <a:pt x="1110" y="1617"/>
                </a:lnTo>
                <a:lnTo>
                  <a:pt x="1098" y="1610"/>
                </a:lnTo>
                <a:lnTo>
                  <a:pt x="1083" y="1605"/>
                </a:lnTo>
                <a:lnTo>
                  <a:pt x="1065" y="1602"/>
                </a:lnTo>
                <a:lnTo>
                  <a:pt x="1045" y="1601"/>
                </a:lnTo>
                <a:lnTo>
                  <a:pt x="1022" y="1602"/>
                </a:lnTo>
                <a:lnTo>
                  <a:pt x="1002" y="1606"/>
                </a:lnTo>
                <a:lnTo>
                  <a:pt x="982" y="1611"/>
                </a:lnTo>
                <a:lnTo>
                  <a:pt x="963" y="1618"/>
                </a:lnTo>
                <a:lnTo>
                  <a:pt x="946" y="1627"/>
                </a:lnTo>
                <a:lnTo>
                  <a:pt x="930" y="1638"/>
                </a:lnTo>
                <a:lnTo>
                  <a:pt x="915" y="1649"/>
                </a:lnTo>
                <a:lnTo>
                  <a:pt x="900" y="1661"/>
                </a:lnTo>
                <a:lnTo>
                  <a:pt x="836" y="1586"/>
                </a:lnTo>
                <a:lnTo>
                  <a:pt x="856" y="1567"/>
                </a:lnTo>
                <a:lnTo>
                  <a:pt x="879" y="1550"/>
                </a:lnTo>
                <a:lnTo>
                  <a:pt x="903" y="1535"/>
                </a:lnTo>
                <a:lnTo>
                  <a:pt x="928" y="1523"/>
                </a:lnTo>
                <a:lnTo>
                  <a:pt x="955" y="1513"/>
                </a:lnTo>
                <a:lnTo>
                  <a:pt x="982" y="1507"/>
                </a:lnTo>
                <a:lnTo>
                  <a:pt x="1012" y="1503"/>
                </a:lnTo>
                <a:lnTo>
                  <a:pt x="1041" y="1501"/>
                </a:lnTo>
                <a:lnTo>
                  <a:pt x="1063" y="1503"/>
                </a:lnTo>
                <a:lnTo>
                  <a:pt x="1084" y="1504"/>
                </a:lnTo>
                <a:lnTo>
                  <a:pt x="1103" y="1507"/>
                </a:lnTo>
                <a:lnTo>
                  <a:pt x="1122" y="1511"/>
                </a:lnTo>
                <a:lnTo>
                  <a:pt x="1138" y="1516"/>
                </a:lnTo>
                <a:lnTo>
                  <a:pt x="1154" y="1523"/>
                </a:lnTo>
                <a:lnTo>
                  <a:pt x="1167" y="1530"/>
                </a:lnTo>
                <a:lnTo>
                  <a:pt x="1179" y="1538"/>
                </a:lnTo>
                <a:lnTo>
                  <a:pt x="1191" y="1548"/>
                </a:lnTo>
                <a:lnTo>
                  <a:pt x="1201" y="1559"/>
                </a:lnTo>
                <a:lnTo>
                  <a:pt x="1210" y="1571"/>
                </a:lnTo>
                <a:lnTo>
                  <a:pt x="1217" y="1583"/>
                </a:lnTo>
                <a:lnTo>
                  <a:pt x="1222" y="1598"/>
                </a:lnTo>
                <a:lnTo>
                  <a:pt x="1226" y="1613"/>
                </a:lnTo>
                <a:lnTo>
                  <a:pt x="1228" y="1630"/>
                </a:lnTo>
                <a:lnTo>
                  <a:pt x="1229" y="1648"/>
                </a:lnTo>
                <a:lnTo>
                  <a:pt x="1229" y="1662"/>
                </a:lnTo>
                <a:lnTo>
                  <a:pt x="1226" y="1676"/>
                </a:lnTo>
                <a:lnTo>
                  <a:pt x="1225" y="1688"/>
                </a:lnTo>
                <a:lnTo>
                  <a:pt x="1221" y="1700"/>
                </a:lnTo>
                <a:lnTo>
                  <a:pt x="1216" y="1712"/>
                </a:lnTo>
                <a:lnTo>
                  <a:pt x="1210" y="1723"/>
                </a:lnTo>
                <a:lnTo>
                  <a:pt x="1204" y="1732"/>
                </a:lnTo>
                <a:lnTo>
                  <a:pt x="1197" y="1742"/>
                </a:lnTo>
                <a:lnTo>
                  <a:pt x="1187" y="1750"/>
                </a:lnTo>
                <a:lnTo>
                  <a:pt x="1178" y="1759"/>
                </a:lnTo>
                <a:lnTo>
                  <a:pt x="1167" y="1767"/>
                </a:lnTo>
                <a:lnTo>
                  <a:pt x="1155" y="1774"/>
                </a:lnTo>
                <a:lnTo>
                  <a:pt x="1130" y="1790"/>
                </a:lnTo>
                <a:lnTo>
                  <a:pt x="1099" y="1805"/>
                </a:lnTo>
                <a:lnTo>
                  <a:pt x="1068" y="1819"/>
                </a:lnTo>
                <a:lnTo>
                  <a:pt x="1041" y="1834"/>
                </a:lnTo>
                <a:lnTo>
                  <a:pt x="1020" y="1848"/>
                </a:lnTo>
                <a:lnTo>
                  <a:pt x="1002" y="1862"/>
                </a:lnTo>
                <a:lnTo>
                  <a:pt x="988" y="1876"/>
                </a:lnTo>
                <a:lnTo>
                  <a:pt x="977" y="1889"/>
                </a:lnTo>
                <a:lnTo>
                  <a:pt x="970" y="1904"/>
                </a:lnTo>
                <a:lnTo>
                  <a:pt x="965" y="1919"/>
                </a:lnTo>
                <a:lnTo>
                  <a:pt x="1234" y="1919"/>
                </a:lnTo>
                <a:lnTo>
                  <a:pt x="1234" y="2015"/>
                </a:lnTo>
                <a:close/>
                <a:moveTo>
                  <a:pt x="1115" y="1293"/>
                </a:moveTo>
                <a:lnTo>
                  <a:pt x="1014" y="1293"/>
                </a:lnTo>
                <a:lnTo>
                  <a:pt x="1014" y="927"/>
                </a:lnTo>
                <a:lnTo>
                  <a:pt x="928" y="927"/>
                </a:lnTo>
                <a:lnTo>
                  <a:pt x="928" y="852"/>
                </a:lnTo>
                <a:lnTo>
                  <a:pt x="949" y="851"/>
                </a:lnTo>
                <a:lnTo>
                  <a:pt x="967" y="847"/>
                </a:lnTo>
                <a:lnTo>
                  <a:pt x="983" y="841"/>
                </a:lnTo>
                <a:lnTo>
                  <a:pt x="997" y="835"/>
                </a:lnTo>
                <a:lnTo>
                  <a:pt x="1009" y="825"/>
                </a:lnTo>
                <a:lnTo>
                  <a:pt x="1020" y="814"/>
                </a:lnTo>
                <a:lnTo>
                  <a:pt x="1026" y="801"/>
                </a:lnTo>
                <a:lnTo>
                  <a:pt x="1032" y="786"/>
                </a:lnTo>
                <a:lnTo>
                  <a:pt x="1115" y="786"/>
                </a:lnTo>
                <a:lnTo>
                  <a:pt x="1115" y="1293"/>
                </a:lnTo>
                <a:close/>
                <a:moveTo>
                  <a:pt x="3731" y="2485"/>
                </a:moveTo>
                <a:lnTo>
                  <a:pt x="4183" y="1850"/>
                </a:lnTo>
                <a:lnTo>
                  <a:pt x="1546" y="1850"/>
                </a:lnTo>
                <a:lnTo>
                  <a:pt x="1546" y="1743"/>
                </a:lnTo>
                <a:lnTo>
                  <a:pt x="4260" y="1743"/>
                </a:lnTo>
                <a:lnTo>
                  <a:pt x="4377" y="1578"/>
                </a:lnTo>
                <a:lnTo>
                  <a:pt x="4577" y="1866"/>
                </a:lnTo>
                <a:lnTo>
                  <a:pt x="3861" y="2871"/>
                </a:lnTo>
                <a:lnTo>
                  <a:pt x="3600" y="2866"/>
                </a:lnTo>
                <a:lnTo>
                  <a:pt x="3370" y="2534"/>
                </a:lnTo>
                <a:lnTo>
                  <a:pt x="1546" y="2534"/>
                </a:lnTo>
                <a:lnTo>
                  <a:pt x="1546" y="2427"/>
                </a:lnTo>
                <a:lnTo>
                  <a:pt x="3297" y="2427"/>
                </a:lnTo>
                <a:lnTo>
                  <a:pt x="3200" y="2288"/>
                </a:lnTo>
                <a:lnTo>
                  <a:pt x="3400" y="2006"/>
                </a:lnTo>
                <a:lnTo>
                  <a:pt x="3731" y="2485"/>
                </a:lnTo>
                <a:close/>
                <a:moveTo>
                  <a:pt x="1546" y="1057"/>
                </a:moveTo>
                <a:lnTo>
                  <a:pt x="4300" y="1057"/>
                </a:lnTo>
                <a:lnTo>
                  <a:pt x="4300" y="1165"/>
                </a:lnTo>
                <a:lnTo>
                  <a:pt x="1546" y="1165"/>
                </a:lnTo>
                <a:lnTo>
                  <a:pt x="1546" y="1057"/>
                </a:lnTo>
                <a:close/>
                <a:moveTo>
                  <a:pt x="1232" y="2583"/>
                </a:moveTo>
                <a:lnTo>
                  <a:pt x="1232" y="2583"/>
                </a:lnTo>
                <a:lnTo>
                  <a:pt x="1230" y="2602"/>
                </a:lnTo>
                <a:lnTo>
                  <a:pt x="1228" y="2620"/>
                </a:lnTo>
                <a:lnTo>
                  <a:pt x="1222" y="2638"/>
                </a:lnTo>
                <a:lnTo>
                  <a:pt x="1216" y="2654"/>
                </a:lnTo>
                <a:lnTo>
                  <a:pt x="1208" y="2669"/>
                </a:lnTo>
                <a:lnTo>
                  <a:pt x="1198" y="2682"/>
                </a:lnTo>
                <a:lnTo>
                  <a:pt x="1186" y="2694"/>
                </a:lnTo>
                <a:lnTo>
                  <a:pt x="1174" y="2705"/>
                </a:lnTo>
                <a:lnTo>
                  <a:pt x="1159" y="2716"/>
                </a:lnTo>
                <a:lnTo>
                  <a:pt x="1143" y="2724"/>
                </a:lnTo>
                <a:lnTo>
                  <a:pt x="1126" y="2730"/>
                </a:lnTo>
                <a:lnTo>
                  <a:pt x="1107" y="2737"/>
                </a:lnTo>
                <a:lnTo>
                  <a:pt x="1088" y="2741"/>
                </a:lnTo>
                <a:lnTo>
                  <a:pt x="1067" y="2744"/>
                </a:lnTo>
                <a:lnTo>
                  <a:pt x="1045" y="2746"/>
                </a:lnTo>
                <a:lnTo>
                  <a:pt x="1021" y="2746"/>
                </a:lnTo>
                <a:lnTo>
                  <a:pt x="993" y="2745"/>
                </a:lnTo>
                <a:lnTo>
                  <a:pt x="966" y="2741"/>
                </a:lnTo>
                <a:lnTo>
                  <a:pt x="939" y="2734"/>
                </a:lnTo>
                <a:lnTo>
                  <a:pt x="927" y="2729"/>
                </a:lnTo>
                <a:lnTo>
                  <a:pt x="914" y="2724"/>
                </a:lnTo>
                <a:lnTo>
                  <a:pt x="902" y="2717"/>
                </a:lnTo>
                <a:lnTo>
                  <a:pt x="890" y="2710"/>
                </a:lnTo>
                <a:lnTo>
                  <a:pt x="877" y="2702"/>
                </a:lnTo>
                <a:lnTo>
                  <a:pt x="865" y="2694"/>
                </a:lnTo>
                <a:lnTo>
                  <a:pt x="855" y="2683"/>
                </a:lnTo>
                <a:lnTo>
                  <a:pt x="843" y="2674"/>
                </a:lnTo>
                <a:lnTo>
                  <a:pt x="821" y="2650"/>
                </a:lnTo>
                <a:lnTo>
                  <a:pt x="898" y="2588"/>
                </a:lnTo>
                <a:lnTo>
                  <a:pt x="914" y="2603"/>
                </a:lnTo>
                <a:lnTo>
                  <a:pt x="928" y="2616"/>
                </a:lnTo>
                <a:lnTo>
                  <a:pt x="945" y="2626"/>
                </a:lnTo>
                <a:lnTo>
                  <a:pt x="961" y="2635"/>
                </a:lnTo>
                <a:lnTo>
                  <a:pt x="977" y="2640"/>
                </a:lnTo>
                <a:lnTo>
                  <a:pt x="994" y="2644"/>
                </a:lnTo>
                <a:lnTo>
                  <a:pt x="1012" y="2647"/>
                </a:lnTo>
                <a:lnTo>
                  <a:pt x="1030" y="2648"/>
                </a:lnTo>
                <a:lnTo>
                  <a:pt x="1055" y="2647"/>
                </a:lnTo>
                <a:lnTo>
                  <a:pt x="1075" y="2643"/>
                </a:lnTo>
                <a:lnTo>
                  <a:pt x="1091" y="2638"/>
                </a:lnTo>
                <a:lnTo>
                  <a:pt x="1104" y="2631"/>
                </a:lnTo>
                <a:lnTo>
                  <a:pt x="1111" y="2627"/>
                </a:lnTo>
                <a:lnTo>
                  <a:pt x="1115" y="2622"/>
                </a:lnTo>
                <a:lnTo>
                  <a:pt x="1119" y="2616"/>
                </a:lnTo>
                <a:lnTo>
                  <a:pt x="1123" y="2611"/>
                </a:lnTo>
                <a:lnTo>
                  <a:pt x="1126" y="2604"/>
                </a:lnTo>
                <a:lnTo>
                  <a:pt x="1127" y="2598"/>
                </a:lnTo>
                <a:lnTo>
                  <a:pt x="1128" y="2584"/>
                </a:lnTo>
                <a:lnTo>
                  <a:pt x="1127" y="2569"/>
                </a:lnTo>
                <a:lnTo>
                  <a:pt x="1123" y="2559"/>
                </a:lnTo>
                <a:lnTo>
                  <a:pt x="1118" y="2548"/>
                </a:lnTo>
                <a:lnTo>
                  <a:pt x="1110" y="2540"/>
                </a:lnTo>
                <a:lnTo>
                  <a:pt x="1099" y="2533"/>
                </a:lnTo>
                <a:lnTo>
                  <a:pt x="1085" y="2529"/>
                </a:lnTo>
                <a:lnTo>
                  <a:pt x="1071" y="2526"/>
                </a:lnTo>
                <a:lnTo>
                  <a:pt x="1055" y="2525"/>
                </a:lnTo>
                <a:lnTo>
                  <a:pt x="994" y="2525"/>
                </a:lnTo>
                <a:lnTo>
                  <a:pt x="994" y="2427"/>
                </a:lnTo>
                <a:lnTo>
                  <a:pt x="1048" y="2427"/>
                </a:lnTo>
                <a:lnTo>
                  <a:pt x="1063" y="2426"/>
                </a:lnTo>
                <a:lnTo>
                  <a:pt x="1075" y="2423"/>
                </a:lnTo>
                <a:lnTo>
                  <a:pt x="1085" y="2419"/>
                </a:lnTo>
                <a:lnTo>
                  <a:pt x="1094" y="2414"/>
                </a:lnTo>
                <a:lnTo>
                  <a:pt x="1100" y="2406"/>
                </a:lnTo>
                <a:lnTo>
                  <a:pt x="1104" y="2398"/>
                </a:lnTo>
                <a:lnTo>
                  <a:pt x="1107" y="2387"/>
                </a:lnTo>
                <a:lnTo>
                  <a:pt x="1107" y="2375"/>
                </a:lnTo>
                <a:lnTo>
                  <a:pt x="1107" y="2365"/>
                </a:lnTo>
                <a:lnTo>
                  <a:pt x="1103" y="2356"/>
                </a:lnTo>
                <a:lnTo>
                  <a:pt x="1098" y="2348"/>
                </a:lnTo>
                <a:lnTo>
                  <a:pt x="1089" y="2340"/>
                </a:lnTo>
                <a:lnTo>
                  <a:pt x="1077" y="2333"/>
                </a:lnTo>
                <a:lnTo>
                  <a:pt x="1063" y="2328"/>
                </a:lnTo>
                <a:lnTo>
                  <a:pt x="1045" y="2325"/>
                </a:lnTo>
                <a:lnTo>
                  <a:pt x="1022" y="2324"/>
                </a:lnTo>
                <a:lnTo>
                  <a:pt x="1009" y="2325"/>
                </a:lnTo>
                <a:lnTo>
                  <a:pt x="996" y="2326"/>
                </a:lnTo>
                <a:lnTo>
                  <a:pt x="982" y="2329"/>
                </a:lnTo>
                <a:lnTo>
                  <a:pt x="969" y="2335"/>
                </a:lnTo>
                <a:lnTo>
                  <a:pt x="958" y="2340"/>
                </a:lnTo>
                <a:lnTo>
                  <a:pt x="946" y="2348"/>
                </a:lnTo>
                <a:lnTo>
                  <a:pt x="935" y="2356"/>
                </a:lnTo>
                <a:lnTo>
                  <a:pt x="924" y="2367"/>
                </a:lnTo>
                <a:lnTo>
                  <a:pt x="851" y="2300"/>
                </a:lnTo>
                <a:lnTo>
                  <a:pt x="868" y="2282"/>
                </a:lnTo>
                <a:lnTo>
                  <a:pt x="887" y="2266"/>
                </a:lnTo>
                <a:lnTo>
                  <a:pt x="907" y="2254"/>
                </a:lnTo>
                <a:lnTo>
                  <a:pt x="927" y="2243"/>
                </a:lnTo>
                <a:lnTo>
                  <a:pt x="949" y="2235"/>
                </a:lnTo>
                <a:lnTo>
                  <a:pt x="973" y="2230"/>
                </a:lnTo>
                <a:lnTo>
                  <a:pt x="997" y="2226"/>
                </a:lnTo>
                <a:lnTo>
                  <a:pt x="1025" y="2225"/>
                </a:lnTo>
                <a:lnTo>
                  <a:pt x="1044" y="2226"/>
                </a:lnTo>
                <a:lnTo>
                  <a:pt x="1063" y="2227"/>
                </a:lnTo>
                <a:lnTo>
                  <a:pt x="1080" y="2230"/>
                </a:lnTo>
                <a:lnTo>
                  <a:pt x="1098" y="2234"/>
                </a:lnTo>
                <a:lnTo>
                  <a:pt x="1114" y="2239"/>
                </a:lnTo>
                <a:lnTo>
                  <a:pt x="1128" y="2245"/>
                </a:lnTo>
                <a:lnTo>
                  <a:pt x="1143" y="2253"/>
                </a:lnTo>
                <a:lnTo>
                  <a:pt x="1157" y="2261"/>
                </a:lnTo>
                <a:lnTo>
                  <a:pt x="1169" y="2270"/>
                </a:lnTo>
                <a:lnTo>
                  <a:pt x="1179" y="2281"/>
                </a:lnTo>
                <a:lnTo>
                  <a:pt x="1187" y="2293"/>
                </a:lnTo>
                <a:lnTo>
                  <a:pt x="1195" y="2305"/>
                </a:lnTo>
                <a:lnTo>
                  <a:pt x="1202" y="2320"/>
                </a:lnTo>
                <a:lnTo>
                  <a:pt x="1206" y="2335"/>
                </a:lnTo>
                <a:lnTo>
                  <a:pt x="1209" y="2351"/>
                </a:lnTo>
                <a:lnTo>
                  <a:pt x="1210" y="2368"/>
                </a:lnTo>
                <a:lnTo>
                  <a:pt x="1209" y="2388"/>
                </a:lnTo>
                <a:lnTo>
                  <a:pt x="1205" y="2406"/>
                </a:lnTo>
                <a:lnTo>
                  <a:pt x="1199" y="2420"/>
                </a:lnTo>
                <a:lnTo>
                  <a:pt x="1191" y="2435"/>
                </a:lnTo>
                <a:lnTo>
                  <a:pt x="1183" y="2446"/>
                </a:lnTo>
                <a:lnTo>
                  <a:pt x="1174" y="2457"/>
                </a:lnTo>
                <a:lnTo>
                  <a:pt x="1163" y="2465"/>
                </a:lnTo>
                <a:lnTo>
                  <a:pt x="1151" y="2471"/>
                </a:lnTo>
                <a:lnTo>
                  <a:pt x="1165" y="2477"/>
                </a:lnTo>
                <a:lnTo>
                  <a:pt x="1178" y="2485"/>
                </a:lnTo>
                <a:lnTo>
                  <a:pt x="1191" y="2494"/>
                </a:lnTo>
                <a:lnTo>
                  <a:pt x="1204" y="2506"/>
                </a:lnTo>
                <a:lnTo>
                  <a:pt x="1214" y="2521"/>
                </a:lnTo>
                <a:lnTo>
                  <a:pt x="1220" y="2529"/>
                </a:lnTo>
                <a:lnTo>
                  <a:pt x="1224" y="2538"/>
                </a:lnTo>
                <a:lnTo>
                  <a:pt x="1226" y="2548"/>
                </a:lnTo>
                <a:lnTo>
                  <a:pt x="1229" y="2559"/>
                </a:lnTo>
                <a:lnTo>
                  <a:pt x="1230" y="2571"/>
                </a:lnTo>
                <a:lnTo>
                  <a:pt x="1232" y="2583"/>
                </a:lnTo>
                <a:close/>
                <a:moveTo>
                  <a:pt x="4599" y="496"/>
                </a:moveTo>
                <a:lnTo>
                  <a:pt x="518" y="496"/>
                </a:lnTo>
                <a:lnTo>
                  <a:pt x="518" y="3081"/>
                </a:lnTo>
                <a:lnTo>
                  <a:pt x="4814" y="3081"/>
                </a:lnTo>
                <a:lnTo>
                  <a:pt x="4814" y="389"/>
                </a:lnTo>
                <a:lnTo>
                  <a:pt x="4921" y="389"/>
                </a:lnTo>
                <a:lnTo>
                  <a:pt x="4921" y="3188"/>
                </a:lnTo>
                <a:lnTo>
                  <a:pt x="411" y="3188"/>
                </a:lnTo>
                <a:lnTo>
                  <a:pt x="411" y="389"/>
                </a:lnTo>
                <a:lnTo>
                  <a:pt x="4599" y="389"/>
                </a:lnTo>
                <a:lnTo>
                  <a:pt x="4599" y="496"/>
                </a:lnTo>
                <a:close/>
                <a:moveTo>
                  <a:pt x="2666" y="3370"/>
                </a:moveTo>
                <a:lnTo>
                  <a:pt x="2666" y="3370"/>
                </a:lnTo>
                <a:lnTo>
                  <a:pt x="2658" y="3372"/>
                </a:lnTo>
                <a:lnTo>
                  <a:pt x="2650" y="3373"/>
                </a:lnTo>
                <a:lnTo>
                  <a:pt x="2642" y="3374"/>
                </a:lnTo>
                <a:lnTo>
                  <a:pt x="2634" y="3377"/>
                </a:lnTo>
                <a:lnTo>
                  <a:pt x="2620" y="3385"/>
                </a:lnTo>
                <a:lnTo>
                  <a:pt x="2608" y="3394"/>
                </a:lnTo>
                <a:lnTo>
                  <a:pt x="2598" y="3408"/>
                </a:lnTo>
                <a:lnTo>
                  <a:pt x="2590" y="3421"/>
                </a:lnTo>
                <a:lnTo>
                  <a:pt x="2587" y="3429"/>
                </a:lnTo>
                <a:lnTo>
                  <a:pt x="2585" y="3436"/>
                </a:lnTo>
                <a:lnTo>
                  <a:pt x="2584" y="3445"/>
                </a:lnTo>
                <a:lnTo>
                  <a:pt x="2584" y="3454"/>
                </a:lnTo>
                <a:lnTo>
                  <a:pt x="2584" y="3462"/>
                </a:lnTo>
                <a:lnTo>
                  <a:pt x="2585" y="3470"/>
                </a:lnTo>
                <a:lnTo>
                  <a:pt x="2587" y="3478"/>
                </a:lnTo>
                <a:lnTo>
                  <a:pt x="2590" y="3486"/>
                </a:lnTo>
                <a:lnTo>
                  <a:pt x="2598" y="3499"/>
                </a:lnTo>
                <a:lnTo>
                  <a:pt x="2608" y="3511"/>
                </a:lnTo>
                <a:lnTo>
                  <a:pt x="2620" y="3522"/>
                </a:lnTo>
                <a:lnTo>
                  <a:pt x="2634" y="3529"/>
                </a:lnTo>
                <a:lnTo>
                  <a:pt x="2642" y="3531"/>
                </a:lnTo>
                <a:lnTo>
                  <a:pt x="2650" y="3534"/>
                </a:lnTo>
                <a:lnTo>
                  <a:pt x="2658" y="3535"/>
                </a:lnTo>
                <a:lnTo>
                  <a:pt x="2666" y="3535"/>
                </a:lnTo>
                <a:lnTo>
                  <a:pt x="2674" y="3535"/>
                </a:lnTo>
                <a:lnTo>
                  <a:pt x="2682" y="3534"/>
                </a:lnTo>
                <a:lnTo>
                  <a:pt x="2690" y="3531"/>
                </a:lnTo>
                <a:lnTo>
                  <a:pt x="2698" y="3529"/>
                </a:lnTo>
                <a:lnTo>
                  <a:pt x="2712" y="3522"/>
                </a:lnTo>
                <a:lnTo>
                  <a:pt x="2724" y="3511"/>
                </a:lnTo>
                <a:lnTo>
                  <a:pt x="2734" y="3499"/>
                </a:lnTo>
                <a:lnTo>
                  <a:pt x="2741" y="3486"/>
                </a:lnTo>
                <a:lnTo>
                  <a:pt x="2745" y="3478"/>
                </a:lnTo>
                <a:lnTo>
                  <a:pt x="2747" y="3470"/>
                </a:lnTo>
                <a:lnTo>
                  <a:pt x="2748" y="3462"/>
                </a:lnTo>
                <a:lnTo>
                  <a:pt x="2748" y="3454"/>
                </a:lnTo>
                <a:lnTo>
                  <a:pt x="2748" y="3445"/>
                </a:lnTo>
                <a:lnTo>
                  <a:pt x="2747" y="3436"/>
                </a:lnTo>
                <a:lnTo>
                  <a:pt x="2745" y="3429"/>
                </a:lnTo>
                <a:lnTo>
                  <a:pt x="2741" y="3421"/>
                </a:lnTo>
                <a:lnTo>
                  <a:pt x="2734" y="3408"/>
                </a:lnTo>
                <a:lnTo>
                  <a:pt x="2724" y="3394"/>
                </a:lnTo>
                <a:lnTo>
                  <a:pt x="2712" y="3385"/>
                </a:lnTo>
                <a:lnTo>
                  <a:pt x="2698" y="3377"/>
                </a:lnTo>
                <a:lnTo>
                  <a:pt x="2690" y="3374"/>
                </a:lnTo>
                <a:lnTo>
                  <a:pt x="2682" y="3373"/>
                </a:lnTo>
                <a:lnTo>
                  <a:pt x="2674" y="3372"/>
                </a:lnTo>
                <a:lnTo>
                  <a:pt x="2666" y="3370"/>
                </a:lnTo>
                <a:close/>
                <a:moveTo>
                  <a:pt x="2666" y="3263"/>
                </a:moveTo>
                <a:lnTo>
                  <a:pt x="2666" y="3263"/>
                </a:lnTo>
                <a:lnTo>
                  <a:pt x="2685" y="3264"/>
                </a:lnTo>
                <a:lnTo>
                  <a:pt x="2704" y="3267"/>
                </a:lnTo>
                <a:lnTo>
                  <a:pt x="2722" y="3272"/>
                </a:lnTo>
                <a:lnTo>
                  <a:pt x="2740" y="3279"/>
                </a:lnTo>
                <a:lnTo>
                  <a:pt x="2756" y="3287"/>
                </a:lnTo>
                <a:lnTo>
                  <a:pt x="2772" y="3297"/>
                </a:lnTo>
                <a:lnTo>
                  <a:pt x="2787" y="3307"/>
                </a:lnTo>
                <a:lnTo>
                  <a:pt x="2800" y="3319"/>
                </a:lnTo>
                <a:lnTo>
                  <a:pt x="2812" y="3333"/>
                </a:lnTo>
                <a:lnTo>
                  <a:pt x="2823" y="3348"/>
                </a:lnTo>
                <a:lnTo>
                  <a:pt x="2832" y="3362"/>
                </a:lnTo>
                <a:lnTo>
                  <a:pt x="2840" y="3380"/>
                </a:lnTo>
                <a:lnTo>
                  <a:pt x="2847" y="3397"/>
                </a:lnTo>
                <a:lnTo>
                  <a:pt x="2851" y="3415"/>
                </a:lnTo>
                <a:lnTo>
                  <a:pt x="2855" y="3433"/>
                </a:lnTo>
                <a:lnTo>
                  <a:pt x="2855" y="3454"/>
                </a:lnTo>
                <a:lnTo>
                  <a:pt x="2855" y="3472"/>
                </a:lnTo>
                <a:lnTo>
                  <a:pt x="2851" y="3491"/>
                </a:lnTo>
                <a:lnTo>
                  <a:pt x="2847" y="3510"/>
                </a:lnTo>
                <a:lnTo>
                  <a:pt x="2840" y="3527"/>
                </a:lnTo>
                <a:lnTo>
                  <a:pt x="2832" y="3543"/>
                </a:lnTo>
                <a:lnTo>
                  <a:pt x="2823" y="3560"/>
                </a:lnTo>
                <a:lnTo>
                  <a:pt x="2812" y="3574"/>
                </a:lnTo>
                <a:lnTo>
                  <a:pt x="2800" y="3588"/>
                </a:lnTo>
                <a:lnTo>
                  <a:pt x="2787" y="3600"/>
                </a:lnTo>
                <a:lnTo>
                  <a:pt x="2772" y="3610"/>
                </a:lnTo>
                <a:lnTo>
                  <a:pt x="2756" y="3620"/>
                </a:lnTo>
                <a:lnTo>
                  <a:pt x="2740" y="3628"/>
                </a:lnTo>
                <a:lnTo>
                  <a:pt x="2722" y="3635"/>
                </a:lnTo>
                <a:lnTo>
                  <a:pt x="2704" y="3639"/>
                </a:lnTo>
                <a:lnTo>
                  <a:pt x="2685" y="3641"/>
                </a:lnTo>
                <a:lnTo>
                  <a:pt x="2666" y="3643"/>
                </a:lnTo>
                <a:lnTo>
                  <a:pt x="2647" y="3641"/>
                </a:lnTo>
                <a:lnTo>
                  <a:pt x="2627" y="3639"/>
                </a:lnTo>
                <a:lnTo>
                  <a:pt x="2610" y="3635"/>
                </a:lnTo>
                <a:lnTo>
                  <a:pt x="2592" y="3628"/>
                </a:lnTo>
                <a:lnTo>
                  <a:pt x="2576" y="3620"/>
                </a:lnTo>
                <a:lnTo>
                  <a:pt x="2560" y="3610"/>
                </a:lnTo>
                <a:lnTo>
                  <a:pt x="2545" y="3600"/>
                </a:lnTo>
                <a:lnTo>
                  <a:pt x="2532" y="3588"/>
                </a:lnTo>
                <a:lnTo>
                  <a:pt x="2520" y="3574"/>
                </a:lnTo>
                <a:lnTo>
                  <a:pt x="2509" y="3560"/>
                </a:lnTo>
                <a:lnTo>
                  <a:pt x="2500" y="3543"/>
                </a:lnTo>
                <a:lnTo>
                  <a:pt x="2492" y="3527"/>
                </a:lnTo>
                <a:lnTo>
                  <a:pt x="2485" y="3510"/>
                </a:lnTo>
                <a:lnTo>
                  <a:pt x="2480" y="3491"/>
                </a:lnTo>
                <a:lnTo>
                  <a:pt x="2477" y="3472"/>
                </a:lnTo>
                <a:lnTo>
                  <a:pt x="2477" y="3454"/>
                </a:lnTo>
                <a:lnTo>
                  <a:pt x="2477" y="3433"/>
                </a:lnTo>
                <a:lnTo>
                  <a:pt x="2480" y="3415"/>
                </a:lnTo>
                <a:lnTo>
                  <a:pt x="2485" y="3397"/>
                </a:lnTo>
                <a:lnTo>
                  <a:pt x="2492" y="3380"/>
                </a:lnTo>
                <a:lnTo>
                  <a:pt x="2500" y="3362"/>
                </a:lnTo>
                <a:lnTo>
                  <a:pt x="2509" y="3348"/>
                </a:lnTo>
                <a:lnTo>
                  <a:pt x="2520" y="3333"/>
                </a:lnTo>
                <a:lnTo>
                  <a:pt x="2532" y="3319"/>
                </a:lnTo>
                <a:lnTo>
                  <a:pt x="2545" y="3307"/>
                </a:lnTo>
                <a:lnTo>
                  <a:pt x="2560" y="3297"/>
                </a:lnTo>
                <a:lnTo>
                  <a:pt x="2576" y="3287"/>
                </a:lnTo>
                <a:lnTo>
                  <a:pt x="2592" y="3279"/>
                </a:lnTo>
                <a:lnTo>
                  <a:pt x="2610" y="3272"/>
                </a:lnTo>
                <a:lnTo>
                  <a:pt x="2627" y="3267"/>
                </a:lnTo>
                <a:lnTo>
                  <a:pt x="2647" y="3264"/>
                </a:lnTo>
                <a:lnTo>
                  <a:pt x="2666" y="3263"/>
                </a:lnTo>
                <a:close/>
                <a:moveTo>
                  <a:pt x="181" y="0"/>
                </a:moveTo>
                <a:lnTo>
                  <a:pt x="5150" y="0"/>
                </a:lnTo>
                <a:lnTo>
                  <a:pt x="5167" y="0"/>
                </a:lnTo>
                <a:lnTo>
                  <a:pt x="5183" y="3"/>
                </a:lnTo>
                <a:lnTo>
                  <a:pt x="5199" y="7"/>
                </a:lnTo>
                <a:lnTo>
                  <a:pt x="5215" y="11"/>
                </a:lnTo>
                <a:lnTo>
                  <a:pt x="5231" y="17"/>
                </a:lnTo>
                <a:lnTo>
                  <a:pt x="5246" y="25"/>
                </a:lnTo>
                <a:lnTo>
                  <a:pt x="5260" y="35"/>
                </a:lnTo>
                <a:lnTo>
                  <a:pt x="5273" y="46"/>
                </a:lnTo>
                <a:lnTo>
                  <a:pt x="5286" y="58"/>
                </a:lnTo>
                <a:lnTo>
                  <a:pt x="5297" y="70"/>
                </a:lnTo>
                <a:lnTo>
                  <a:pt x="5307" y="85"/>
                </a:lnTo>
                <a:lnTo>
                  <a:pt x="5316" y="101"/>
                </a:lnTo>
                <a:lnTo>
                  <a:pt x="5323" y="117"/>
                </a:lnTo>
                <a:lnTo>
                  <a:pt x="5327" y="134"/>
                </a:lnTo>
                <a:lnTo>
                  <a:pt x="5331" y="153"/>
                </a:lnTo>
                <a:lnTo>
                  <a:pt x="5332" y="172"/>
                </a:lnTo>
                <a:lnTo>
                  <a:pt x="5332" y="3782"/>
                </a:lnTo>
                <a:lnTo>
                  <a:pt x="5331" y="3801"/>
                </a:lnTo>
                <a:lnTo>
                  <a:pt x="5327" y="3820"/>
                </a:lnTo>
                <a:lnTo>
                  <a:pt x="5323" y="3837"/>
                </a:lnTo>
                <a:lnTo>
                  <a:pt x="5316" y="3855"/>
                </a:lnTo>
                <a:lnTo>
                  <a:pt x="5307" y="3869"/>
                </a:lnTo>
                <a:lnTo>
                  <a:pt x="5297" y="3884"/>
                </a:lnTo>
                <a:lnTo>
                  <a:pt x="5286" y="3896"/>
                </a:lnTo>
                <a:lnTo>
                  <a:pt x="5273" y="3908"/>
                </a:lnTo>
                <a:lnTo>
                  <a:pt x="5260" y="3919"/>
                </a:lnTo>
                <a:lnTo>
                  <a:pt x="5246" y="3928"/>
                </a:lnTo>
                <a:lnTo>
                  <a:pt x="5231" y="3937"/>
                </a:lnTo>
                <a:lnTo>
                  <a:pt x="5215" y="3943"/>
                </a:lnTo>
                <a:lnTo>
                  <a:pt x="5199" y="3947"/>
                </a:lnTo>
                <a:lnTo>
                  <a:pt x="5183" y="3951"/>
                </a:lnTo>
                <a:lnTo>
                  <a:pt x="5167" y="3954"/>
                </a:lnTo>
                <a:lnTo>
                  <a:pt x="5150" y="3954"/>
                </a:lnTo>
                <a:lnTo>
                  <a:pt x="181" y="3954"/>
                </a:lnTo>
                <a:lnTo>
                  <a:pt x="165" y="3954"/>
                </a:lnTo>
                <a:lnTo>
                  <a:pt x="149" y="3951"/>
                </a:lnTo>
                <a:lnTo>
                  <a:pt x="133" y="3947"/>
                </a:lnTo>
                <a:lnTo>
                  <a:pt x="117" y="3943"/>
                </a:lnTo>
                <a:lnTo>
                  <a:pt x="101" y="3937"/>
                </a:lnTo>
                <a:lnTo>
                  <a:pt x="86" y="3928"/>
                </a:lnTo>
                <a:lnTo>
                  <a:pt x="71" y="3919"/>
                </a:lnTo>
                <a:lnTo>
                  <a:pt x="58" y="3908"/>
                </a:lnTo>
                <a:lnTo>
                  <a:pt x="46" y="3896"/>
                </a:lnTo>
                <a:lnTo>
                  <a:pt x="35" y="3884"/>
                </a:lnTo>
                <a:lnTo>
                  <a:pt x="25" y="3869"/>
                </a:lnTo>
                <a:lnTo>
                  <a:pt x="16" y="3855"/>
                </a:lnTo>
                <a:lnTo>
                  <a:pt x="9" y="3837"/>
                </a:lnTo>
                <a:lnTo>
                  <a:pt x="4" y="3820"/>
                </a:lnTo>
                <a:lnTo>
                  <a:pt x="1" y="3801"/>
                </a:lnTo>
                <a:lnTo>
                  <a:pt x="0" y="3782"/>
                </a:lnTo>
                <a:lnTo>
                  <a:pt x="0" y="172"/>
                </a:lnTo>
                <a:lnTo>
                  <a:pt x="1" y="153"/>
                </a:lnTo>
                <a:lnTo>
                  <a:pt x="4" y="134"/>
                </a:lnTo>
                <a:lnTo>
                  <a:pt x="9" y="117"/>
                </a:lnTo>
                <a:lnTo>
                  <a:pt x="16" y="101"/>
                </a:lnTo>
                <a:lnTo>
                  <a:pt x="25" y="85"/>
                </a:lnTo>
                <a:lnTo>
                  <a:pt x="35" y="70"/>
                </a:lnTo>
                <a:lnTo>
                  <a:pt x="46" y="58"/>
                </a:lnTo>
                <a:lnTo>
                  <a:pt x="58" y="46"/>
                </a:lnTo>
                <a:lnTo>
                  <a:pt x="71" y="35"/>
                </a:lnTo>
                <a:lnTo>
                  <a:pt x="86" y="25"/>
                </a:lnTo>
                <a:lnTo>
                  <a:pt x="101" y="17"/>
                </a:lnTo>
                <a:lnTo>
                  <a:pt x="117" y="11"/>
                </a:lnTo>
                <a:lnTo>
                  <a:pt x="133" y="7"/>
                </a:lnTo>
                <a:lnTo>
                  <a:pt x="149" y="3"/>
                </a:lnTo>
                <a:lnTo>
                  <a:pt x="165" y="0"/>
                </a:lnTo>
                <a:lnTo>
                  <a:pt x="181" y="0"/>
                </a:lnTo>
                <a:close/>
                <a:moveTo>
                  <a:pt x="5117" y="3739"/>
                </a:moveTo>
                <a:lnTo>
                  <a:pt x="5117" y="215"/>
                </a:lnTo>
                <a:lnTo>
                  <a:pt x="215" y="215"/>
                </a:lnTo>
                <a:lnTo>
                  <a:pt x="215" y="3739"/>
                </a:lnTo>
                <a:lnTo>
                  <a:pt x="5117" y="3739"/>
                </a:lnTo>
                <a:close/>
                <a:moveTo>
                  <a:pt x="2131" y="4304"/>
                </a:moveTo>
                <a:lnTo>
                  <a:pt x="2885" y="4304"/>
                </a:lnTo>
                <a:lnTo>
                  <a:pt x="2885" y="4411"/>
                </a:lnTo>
                <a:lnTo>
                  <a:pt x="2041" y="4411"/>
                </a:lnTo>
                <a:lnTo>
                  <a:pt x="1813" y="4548"/>
                </a:lnTo>
                <a:lnTo>
                  <a:pt x="3514" y="4548"/>
                </a:lnTo>
                <a:lnTo>
                  <a:pt x="3259" y="4393"/>
                </a:lnTo>
                <a:lnTo>
                  <a:pt x="3248" y="4386"/>
                </a:lnTo>
                <a:lnTo>
                  <a:pt x="3239" y="4378"/>
                </a:lnTo>
                <a:lnTo>
                  <a:pt x="3230" y="4371"/>
                </a:lnTo>
                <a:lnTo>
                  <a:pt x="3221" y="4363"/>
                </a:lnTo>
                <a:lnTo>
                  <a:pt x="3215" y="4355"/>
                </a:lnTo>
                <a:lnTo>
                  <a:pt x="3209" y="4347"/>
                </a:lnTo>
                <a:lnTo>
                  <a:pt x="3204" y="4339"/>
                </a:lnTo>
                <a:lnTo>
                  <a:pt x="3200" y="4330"/>
                </a:lnTo>
                <a:lnTo>
                  <a:pt x="3195" y="4311"/>
                </a:lnTo>
                <a:lnTo>
                  <a:pt x="3191" y="4291"/>
                </a:lnTo>
                <a:lnTo>
                  <a:pt x="3189" y="4269"/>
                </a:lnTo>
                <a:lnTo>
                  <a:pt x="3189" y="4246"/>
                </a:lnTo>
                <a:lnTo>
                  <a:pt x="3189" y="4061"/>
                </a:lnTo>
                <a:lnTo>
                  <a:pt x="3404" y="4061"/>
                </a:lnTo>
                <a:lnTo>
                  <a:pt x="3404" y="4174"/>
                </a:lnTo>
                <a:lnTo>
                  <a:pt x="3404" y="4195"/>
                </a:lnTo>
                <a:lnTo>
                  <a:pt x="3408" y="4213"/>
                </a:lnTo>
                <a:lnTo>
                  <a:pt x="3413" y="4226"/>
                </a:lnTo>
                <a:lnTo>
                  <a:pt x="3420" y="4238"/>
                </a:lnTo>
                <a:lnTo>
                  <a:pt x="3429" y="4248"/>
                </a:lnTo>
                <a:lnTo>
                  <a:pt x="3443" y="4257"/>
                </a:lnTo>
                <a:lnTo>
                  <a:pt x="3475" y="4277"/>
                </a:lnTo>
                <a:lnTo>
                  <a:pt x="3815" y="4479"/>
                </a:lnTo>
                <a:lnTo>
                  <a:pt x="3825" y="4485"/>
                </a:lnTo>
                <a:lnTo>
                  <a:pt x="3836" y="4493"/>
                </a:lnTo>
                <a:lnTo>
                  <a:pt x="3845" y="4503"/>
                </a:lnTo>
                <a:lnTo>
                  <a:pt x="3855" y="4512"/>
                </a:lnTo>
                <a:lnTo>
                  <a:pt x="3863" y="4521"/>
                </a:lnTo>
                <a:lnTo>
                  <a:pt x="3870" y="4532"/>
                </a:lnTo>
                <a:lnTo>
                  <a:pt x="3876" y="4543"/>
                </a:lnTo>
                <a:lnTo>
                  <a:pt x="3882" y="4554"/>
                </a:lnTo>
                <a:lnTo>
                  <a:pt x="3887" y="4566"/>
                </a:lnTo>
                <a:lnTo>
                  <a:pt x="3891" y="4577"/>
                </a:lnTo>
                <a:lnTo>
                  <a:pt x="3894" y="4589"/>
                </a:lnTo>
                <a:lnTo>
                  <a:pt x="3896" y="4601"/>
                </a:lnTo>
                <a:lnTo>
                  <a:pt x="3898" y="4613"/>
                </a:lnTo>
                <a:lnTo>
                  <a:pt x="3898" y="4625"/>
                </a:lnTo>
                <a:lnTo>
                  <a:pt x="3898" y="4637"/>
                </a:lnTo>
                <a:lnTo>
                  <a:pt x="3896" y="4648"/>
                </a:lnTo>
                <a:lnTo>
                  <a:pt x="3895" y="4660"/>
                </a:lnTo>
                <a:lnTo>
                  <a:pt x="3892" y="4670"/>
                </a:lnTo>
                <a:lnTo>
                  <a:pt x="3888" y="4681"/>
                </a:lnTo>
                <a:lnTo>
                  <a:pt x="3884" y="4692"/>
                </a:lnTo>
                <a:lnTo>
                  <a:pt x="3879" y="4703"/>
                </a:lnTo>
                <a:lnTo>
                  <a:pt x="3872" y="4712"/>
                </a:lnTo>
                <a:lnTo>
                  <a:pt x="3865" y="4720"/>
                </a:lnTo>
                <a:lnTo>
                  <a:pt x="3857" y="4728"/>
                </a:lnTo>
                <a:lnTo>
                  <a:pt x="3848" y="4736"/>
                </a:lnTo>
                <a:lnTo>
                  <a:pt x="3839" y="4743"/>
                </a:lnTo>
                <a:lnTo>
                  <a:pt x="3828" y="4748"/>
                </a:lnTo>
                <a:lnTo>
                  <a:pt x="3816" y="4754"/>
                </a:lnTo>
                <a:lnTo>
                  <a:pt x="3804" y="4758"/>
                </a:lnTo>
                <a:lnTo>
                  <a:pt x="3790" y="4760"/>
                </a:lnTo>
                <a:lnTo>
                  <a:pt x="3776" y="4762"/>
                </a:lnTo>
                <a:lnTo>
                  <a:pt x="3761" y="4763"/>
                </a:lnTo>
                <a:lnTo>
                  <a:pt x="1571" y="4763"/>
                </a:lnTo>
                <a:lnTo>
                  <a:pt x="1556" y="4762"/>
                </a:lnTo>
                <a:lnTo>
                  <a:pt x="1542" y="4760"/>
                </a:lnTo>
                <a:lnTo>
                  <a:pt x="1528" y="4758"/>
                </a:lnTo>
                <a:lnTo>
                  <a:pt x="1516" y="4754"/>
                </a:lnTo>
                <a:lnTo>
                  <a:pt x="1504" y="4748"/>
                </a:lnTo>
                <a:lnTo>
                  <a:pt x="1493" y="4743"/>
                </a:lnTo>
                <a:lnTo>
                  <a:pt x="1484" y="4736"/>
                </a:lnTo>
                <a:lnTo>
                  <a:pt x="1475" y="4728"/>
                </a:lnTo>
                <a:lnTo>
                  <a:pt x="1467" y="4720"/>
                </a:lnTo>
                <a:lnTo>
                  <a:pt x="1460" y="4712"/>
                </a:lnTo>
                <a:lnTo>
                  <a:pt x="1453" y="4703"/>
                </a:lnTo>
                <a:lnTo>
                  <a:pt x="1448" y="4692"/>
                </a:lnTo>
                <a:lnTo>
                  <a:pt x="1444" y="4681"/>
                </a:lnTo>
                <a:lnTo>
                  <a:pt x="1440" y="4670"/>
                </a:lnTo>
                <a:lnTo>
                  <a:pt x="1437" y="4660"/>
                </a:lnTo>
                <a:lnTo>
                  <a:pt x="1436" y="4648"/>
                </a:lnTo>
                <a:lnTo>
                  <a:pt x="1434" y="4637"/>
                </a:lnTo>
                <a:lnTo>
                  <a:pt x="1434" y="4625"/>
                </a:lnTo>
                <a:lnTo>
                  <a:pt x="1434" y="4613"/>
                </a:lnTo>
                <a:lnTo>
                  <a:pt x="1436" y="4601"/>
                </a:lnTo>
                <a:lnTo>
                  <a:pt x="1438" y="4589"/>
                </a:lnTo>
                <a:lnTo>
                  <a:pt x="1441" y="4577"/>
                </a:lnTo>
                <a:lnTo>
                  <a:pt x="1445" y="4566"/>
                </a:lnTo>
                <a:lnTo>
                  <a:pt x="1450" y="4554"/>
                </a:lnTo>
                <a:lnTo>
                  <a:pt x="1456" y="4543"/>
                </a:lnTo>
                <a:lnTo>
                  <a:pt x="1462" y="4532"/>
                </a:lnTo>
                <a:lnTo>
                  <a:pt x="1469" y="4521"/>
                </a:lnTo>
                <a:lnTo>
                  <a:pt x="1477" y="4512"/>
                </a:lnTo>
                <a:lnTo>
                  <a:pt x="1487" y="4503"/>
                </a:lnTo>
                <a:lnTo>
                  <a:pt x="1496" y="4493"/>
                </a:lnTo>
                <a:lnTo>
                  <a:pt x="1507" y="4485"/>
                </a:lnTo>
                <a:lnTo>
                  <a:pt x="1517" y="4479"/>
                </a:lnTo>
                <a:lnTo>
                  <a:pt x="1864" y="4276"/>
                </a:lnTo>
                <a:lnTo>
                  <a:pt x="1877" y="4267"/>
                </a:lnTo>
                <a:lnTo>
                  <a:pt x="1890" y="4256"/>
                </a:lnTo>
                <a:lnTo>
                  <a:pt x="1901" y="4242"/>
                </a:lnTo>
                <a:lnTo>
                  <a:pt x="1911" y="4226"/>
                </a:lnTo>
                <a:lnTo>
                  <a:pt x="1919" y="4210"/>
                </a:lnTo>
                <a:lnTo>
                  <a:pt x="1924" y="4194"/>
                </a:lnTo>
                <a:lnTo>
                  <a:pt x="1928" y="4175"/>
                </a:lnTo>
                <a:lnTo>
                  <a:pt x="1928" y="4158"/>
                </a:lnTo>
                <a:lnTo>
                  <a:pt x="1928" y="4061"/>
                </a:lnTo>
                <a:lnTo>
                  <a:pt x="2143" y="4061"/>
                </a:lnTo>
                <a:lnTo>
                  <a:pt x="2143" y="4197"/>
                </a:lnTo>
                <a:lnTo>
                  <a:pt x="2143" y="4225"/>
                </a:lnTo>
                <a:lnTo>
                  <a:pt x="2140" y="4256"/>
                </a:lnTo>
                <a:lnTo>
                  <a:pt x="2137" y="4284"/>
                </a:lnTo>
                <a:lnTo>
                  <a:pt x="2135" y="4296"/>
                </a:lnTo>
                <a:lnTo>
                  <a:pt x="2131" y="4304"/>
                </a:lnTo>
                <a:close/>
              </a:path>
            </a:pathLst>
          </a:custGeom>
          <a:solidFill>
            <a:srgbClr val="404040"/>
          </a:solidFill>
          <a:ln w="9525">
            <a:noFill/>
            <a:round/>
            <a:headEnd/>
            <a:tailEnd/>
          </a:ln>
        </p:spPr>
        <p:txBody>
          <a:bodyPr lIns="80147" tIns="40074" rIns="80147" bIns="40074"/>
          <a:lstStyle/>
          <a:p>
            <a:endParaRPr lang="de-DE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D1BB0DD-B8DB-0F4C-893F-288B726DE6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0369" y="1411671"/>
            <a:ext cx="5740131" cy="4417629"/>
          </a:xfrm>
        </p:spPr>
        <p:txBody>
          <a:bodyPr>
            <a:normAutofit/>
          </a:bodyPr>
          <a:lstStyle/>
          <a:p>
            <a:r>
              <a:rPr lang="en-US" sz="2000" b="1" dirty="0"/>
              <a:t>Dependent variable: </a:t>
            </a:r>
            <a:r>
              <a:rPr lang="en-US" sz="2000" dirty="0"/>
              <a:t>R&amp;D spending rate </a:t>
            </a:r>
          </a:p>
          <a:p>
            <a:endParaRPr lang="en-US" sz="2000" dirty="0"/>
          </a:p>
          <a:p>
            <a:r>
              <a:rPr lang="en-US" sz="2000" b="1" dirty="0"/>
              <a:t>Independent Variables: </a:t>
            </a:r>
          </a:p>
          <a:p>
            <a:pPr lvl="1">
              <a:buFont typeface="Wingdings" pitchFamily="2" charset="2"/>
              <a:buChar char="ü"/>
            </a:pPr>
            <a:r>
              <a:rPr lang="en-US" sz="2000" dirty="0"/>
              <a:t>Previous year R&amp;D expenses</a:t>
            </a:r>
          </a:p>
          <a:p>
            <a:pPr lvl="1">
              <a:buFont typeface="Wingdings" pitchFamily="2" charset="2"/>
              <a:buChar char="ü"/>
            </a:pPr>
            <a:r>
              <a:rPr lang="en-US" sz="2000" dirty="0"/>
              <a:t>Previous year revenue</a:t>
            </a:r>
          </a:p>
          <a:p>
            <a:pPr lvl="1">
              <a:buFont typeface="Wingdings" pitchFamily="2" charset="2"/>
              <a:buChar char="ü"/>
            </a:pPr>
            <a:r>
              <a:rPr lang="en-US" sz="2000" dirty="0"/>
              <a:t>Previous year market capitalization </a:t>
            </a:r>
          </a:p>
          <a:p>
            <a:pPr lvl="1">
              <a:buFont typeface="Wingdings" pitchFamily="2" charset="2"/>
              <a:buChar char="ü"/>
            </a:pPr>
            <a:endParaRPr lang="en-US" sz="2000" dirty="0"/>
          </a:p>
          <a:p>
            <a:r>
              <a:rPr lang="en-US" sz="2200" dirty="0"/>
              <a:t>Adjusted R-squared: 0.357</a:t>
            </a:r>
          </a:p>
          <a:p>
            <a:endParaRPr lang="en-US" sz="20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1D107F0-8620-A24F-B16C-D98442A6C1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2959" y="1071823"/>
            <a:ext cx="5086978" cy="5595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9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F8966-3D57-6B4A-98A7-F3EF5FE62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370" y="308475"/>
            <a:ext cx="5905230" cy="702744"/>
          </a:xfrm>
        </p:spPr>
        <p:txBody>
          <a:bodyPr>
            <a:noAutofit/>
          </a:bodyPr>
          <a:lstStyle/>
          <a:p>
            <a:pPr algn="r"/>
            <a:r>
              <a:rPr lang="en-US" sz="3200" cap="none" dirty="0"/>
              <a:t>Results - Predictive Model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DCAA904-78B5-414E-B0FE-2BD6478EB2B8}"/>
              </a:ext>
            </a:extLst>
          </p:cNvPr>
          <p:cNvGrpSpPr/>
          <p:nvPr/>
        </p:nvGrpSpPr>
        <p:grpSpPr>
          <a:xfrm>
            <a:off x="297409" y="154367"/>
            <a:ext cx="1005922" cy="1009201"/>
            <a:chOff x="3235036" y="878619"/>
            <a:chExt cx="838200" cy="83820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AA8090E4-ECF5-424C-AB09-B56EEDC2F1F6}"/>
                </a:ext>
              </a:extLst>
            </p:cNvPr>
            <p:cNvSpPr/>
            <p:nvPr/>
          </p:nvSpPr>
          <p:spPr>
            <a:xfrm>
              <a:off x="3235036" y="878619"/>
              <a:ext cx="838200" cy="838200"/>
            </a:xfrm>
            <a:prstGeom prst="ellipse">
              <a:avLst/>
            </a:prstGeom>
            <a:solidFill>
              <a:srgbClr val="404040"/>
            </a:solidFill>
            <a:ln w="25400" cap="flat" cmpd="sng" algn="ctr">
              <a:solidFill>
                <a:srgbClr val="40404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BEB5340-6917-4845-BD90-34BEA6A30B0E}"/>
                </a:ext>
              </a:extLst>
            </p:cNvPr>
            <p:cNvSpPr/>
            <p:nvPr/>
          </p:nvSpPr>
          <p:spPr>
            <a:xfrm>
              <a:off x="3311236" y="954819"/>
              <a:ext cx="685800" cy="685800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latin typeface="Calibri"/>
              </a:endParaRPr>
            </a:p>
          </p:txBody>
        </p:sp>
      </p:grpSp>
      <p:sp>
        <p:nvSpPr>
          <p:cNvPr id="6" name="Freeform 69">
            <a:extLst>
              <a:ext uri="{FF2B5EF4-FFF2-40B4-BE49-F238E27FC236}">
                <a16:creationId xmlns:a16="http://schemas.microsoft.com/office/drawing/2014/main" id="{336B7255-B1A5-CE46-9669-5F250C4D241F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36553" y="405817"/>
            <a:ext cx="534496" cy="506299"/>
          </a:xfrm>
          <a:custGeom>
            <a:avLst/>
            <a:gdLst>
              <a:gd name="T0" fmla="*/ 2147483647 w 5332"/>
              <a:gd name="T1" fmla="*/ 2147483647 h 4763"/>
              <a:gd name="T2" fmla="*/ 2147483647 w 5332"/>
              <a:gd name="T3" fmla="*/ 2147483647 h 4763"/>
              <a:gd name="T4" fmla="*/ 2147483647 w 5332"/>
              <a:gd name="T5" fmla="*/ 2147483647 h 4763"/>
              <a:gd name="T6" fmla="*/ 2147483647 w 5332"/>
              <a:gd name="T7" fmla="*/ 2147483647 h 4763"/>
              <a:gd name="T8" fmla="*/ 2147483647 w 5332"/>
              <a:gd name="T9" fmla="*/ 2147483647 h 4763"/>
              <a:gd name="T10" fmla="*/ 2147483647 w 5332"/>
              <a:gd name="T11" fmla="*/ 2147483647 h 4763"/>
              <a:gd name="T12" fmla="*/ 2147483647 w 5332"/>
              <a:gd name="T13" fmla="*/ 2147483647 h 4763"/>
              <a:gd name="T14" fmla="*/ 2147483647 w 5332"/>
              <a:gd name="T15" fmla="*/ 2147483647 h 4763"/>
              <a:gd name="T16" fmla="*/ 2147483647 w 5332"/>
              <a:gd name="T17" fmla="*/ 2147483647 h 4763"/>
              <a:gd name="T18" fmla="*/ 2147483647 w 5332"/>
              <a:gd name="T19" fmla="*/ 2147483647 h 4763"/>
              <a:gd name="T20" fmla="*/ 2147483647 w 5332"/>
              <a:gd name="T21" fmla="*/ 2147483647 h 4763"/>
              <a:gd name="T22" fmla="*/ 2147483647 w 5332"/>
              <a:gd name="T23" fmla="*/ 2147483647 h 4763"/>
              <a:gd name="T24" fmla="*/ 2147483647 w 5332"/>
              <a:gd name="T25" fmla="*/ 2147483647 h 4763"/>
              <a:gd name="T26" fmla="*/ 2147483647 w 5332"/>
              <a:gd name="T27" fmla="*/ 2147483647 h 4763"/>
              <a:gd name="T28" fmla="*/ 2147483647 w 5332"/>
              <a:gd name="T29" fmla="*/ 2147483647 h 4763"/>
              <a:gd name="T30" fmla="*/ 2147483647 w 5332"/>
              <a:gd name="T31" fmla="*/ 2147483647 h 4763"/>
              <a:gd name="T32" fmla="*/ 2147483647 w 5332"/>
              <a:gd name="T33" fmla="*/ 2147483647 h 4763"/>
              <a:gd name="T34" fmla="*/ 2147483647 w 5332"/>
              <a:gd name="T35" fmla="*/ 2147483647 h 4763"/>
              <a:gd name="T36" fmla="*/ 2147483647 w 5332"/>
              <a:gd name="T37" fmla="*/ 2147483647 h 4763"/>
              <a:gd name="T38" fmla="*/ 2147483647 w 5332"/>
              <a:gd name="T39" fmla="*/ 2147483647 h 4763"/>
              <a:gd name="T40" fmla="*/ 2147483647 w 5332"/>
              <a:gd name="T41" fmla="*/ 2147483647 h 4763"/>
              <a:gd name="T42" fmla="*/ 2147483647 w 5332"/>
              <a:gd name="T43" fmla="*/ 2147483647 h 4763"/>
              <a:gd name="T44" fmla="*/ 2147483647 w 5332"/>
              <a:gd name="T45" fmla="*/ 2147483647 h 4763"/>
              <a:gd name="T46" fmla="*/ 2147483647 w 5332"/>
              <a:gd name="T47" fmla="*/ 2147483647 h 4763"/>
              <a:gd name="T48" fmla="*/ 2147483647 w 5332"/>
              <a:gd name="T49" fmla="*/ 2147483647 h 4763"/>
              <a:gd name="T50" fmla="*/ 2147483647 w 5332"/>
              <a:gd name="T51" fmla="*/ 2147483647 h 4763"/>
              <a:gd name="T52" fmla="*/ 2147483647 w 5332"/>
              <a:gd name="T53" fmla="*/ 2147483647 h 4763"/>
              <a:gd name="T54" fmla="*/ 2147483647 w 5332"/>
              <a:gd name="T55" fmla="*/ 2147483647 h 4763"/>
              <a:gd name="T56" fmla="*/ 2147483647 w 5332"/>
              <a:gd name="T57" fmla="*/ 2147483647 h 4763"/>
              <a:gd name="T58" fmla="*/ 2147483647 w 5332"/>
              <a:gd name="T59" fmla="*/ 2147483647 h 4763"/>
              <a:gd name="T60" fmla="*/ 2147483647 w 5332"/>
              <a:gd name="T61" fmla="*/ 2147483647 h 4763"/>
              <a:gd name="T62" fmla="*/ 2147483647 w 5332"/>
              <a:gd name="T63" fmla="*/ 2147483647 h 4763"/>
              <a:gd name="T64" fmla="*/ 2147483647 w 5332"/>
              <a:gd name="T65" fmla="*/ 2147483647 h 4763"/>
              <a:gd name="T66" fmla="*/ 2147483647 w 5332"/>
              <a:gd name="T67" fmla="*/ 2147483647 h 4763"/>
              <a:gd name="T68" fmla="*/ 2147483647 w 5332"/>
              <a:gd name="T69" fmla="*/ 2147483647 h 4763"/>
              <a:gd name="T70" fmla="*/ 2147483647 w 5332"/>
              <a:gd name="T71" fmla="*/ 2147483647 h 4763"/>
              <a:gd name="T72" fmla="*/ 2147483647 w 5332"/>
              <a:gd name="T73" fmla="*/ 2147483647 h 4763"/>
              <a:gd name="T74" fmla="*/ 2147483647 w 5332"/>
              <a:gd name="T75" fmla="*/ 2147483647 h 4763"/>
              <a:gd name="T76" fmla="*/ 2147483647 w 5332"/>
              <a:gd name="T77" fmla="*/ 2147483647 h 4763"/>
              <a:gd name="T78" fmla="*/ 2147483647 w 5332"/>
              <a:gd name="T79" fmla="*/ 2147483647 h 4763"/>
              <a:gd name="T80" fmla="*/ 2147483647 w 5332"/>
              <a:gd name="T81" fmla="*/ 2147483647 h 4763"/>
              <a:gd name="T82" fmla="*/ 2147483647 w 5332"/>
              <a:gd name="T83" fmla="*/ 2147483647 h 4763"/>
              <a:gd name="T84" fmla="*/ 2147483647 w 5332"/>
              <a:gd name="T85" fmla="*/ 2147483647 h 4763"/>
              <a:gd name="T86" fmla="*/ 2147483647 w 5332"/>
              <a:gd name="T87" fmla="*/ 2147483647 h 4763"/>
              <a:gd name="T88" fmla="*/ 2147483647 w 5332"/>
              <a:gd name="T89" fmla="*/ 2147483647 h 4763"/>
              <a:gd name="T90" fmla="*/ 2147483647 w 5332"/>
              <a:gd name="T91" fmla="*/ 2147483647 h 4763"/>
              <a:gd name="T92" fmla="*/ 2147483647 w 5332"/>
              <a:gd name="T93" fmla="*/ 2147483647 h 4763"/>
              <a:gd name="T94" fmla="*/ 2147483647 w 5332"/>
              <a:gd name="T95" fmla="*/ 2147483647 h 4763"/>
              <a:gd name="T96" fmla="*/ 2147483647 w 5332"/>
              <a:gd name="T97" fmla="*/ 2147483647 h 4763"/>
              <a:gd name="T98" fmla="*/ 2147483647 w 5332"/>
              <a:gd name="T99" fmla="*/ 2147483647 h 4763"/>
              <a:gd name="T100" fmla="*/ 2147483647 w 5332"/>
              <a:gd name="T101" fmla="*/ 2147483647 h 4763"/>
              <a:gd name="T102" fmla="*/ 2147483647 w 5332"/>
              <a:gd name="T103" fmla="*/ 2147483647 h 4763"/>
              <a:gd name="T104" fmla="*/ 2147483647 w 5332"/>
              <a:gd name="T105" fmla="*/ 2147483647 h 4763"/>
              <a:gd name="T106" fmla="*/ 2147483647 w 5332"/>
              <a:gd name="T107" fmla="*/ 2147483647 h 4763"/>
              <a:gd name="T108" fmla="*/ 2147483647 w 5332"/>
              <a:gd name="T109" fmla="*/ 2147483647 h 4763"/>
              <a:gd name="T110" fmla="*/ 2147483647 w 5332"/>
              <a:gd name="T111" fmla="*/ 2147483647 h 4763"/>
              <a:gd name="T112" fmla="*/ 2147483647 w 5332"/>
              <a:gd name="T113" fmla="*/ 2147483647 h 4763"/>
              <a:gd name="T114" fmla="*/ 2147483647 w 5332"/>
              <a:gd name="T115" fmla="*/ 2147483647 h 4763"/>
              <a:gd name="T116" fmla="*/ 2147483647 w 5332"/>
              <a:gd name="T117" fmla="*/ 2147483647 h 4763"/>
              <a:gd name="T118" fmla="*/ 2147483647 w 5332"/>
              <a:gd name="T119" fmla="*/ 2147483647 h 4763"/>
              <a:gd name="T120" fmla="*/ 2147483647 w 5332"/>
              <a:gd name="T121" fmla="*/ 2147483647 h 4763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w 5332"/>
              <a:gd name="T184" fmla="*/ 0 h 4763"/>
              <a:gd name="T185" fmla="*/ 5332 w 5332"/>
              <a:gd name="T186" fmla="*/ 4763 h 4763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T183" t="T184" r="T185" b="T186"/>
            <a:pathLst>
              <a:path w="5332" h="4763">
                <a:moveTo>
                  <a:pt x="1234" y="2015"/>
                </a:moveTo>
                <a:lnTo>
                  <a:pt x="837" y="2015"/>
                </a:lnTo>
                <a:lnTo>
                  <a:pt x="840" y="1984"/>
                </a:lnTo>
                <a:lnTo>
                  <a:pt x="844" y="1955"/>
                </a:lnTo>
                <a:lnTo>
                  <a:pt x="849" y="1928"/>
                </a:lnTo>
                <a:lnTo>
                  <a:pt x="859" y="1903"/>
                </a:lnTo>
                <a:lnTo>
                  <a:pt x="868" y="1880"/>
                </a:lnTo>
                <a:lnTo>
                  <a:pt x="880" y="1858"/>
                </a:lnTo>
                <a:lnTo>
                  <a:pt x="894" y="1838"/>
                </a:lnTo>
                <a:lnTo>
                  <a:pt x="908" y="1819"/>
                </a:lnTo>
                <a:lnTo>
                  <a:pt x="926" y="1803"/>
                </a:lnTo>
                <a:lnTo>
                  <a:pt x="943" y="1787"/>
                </a:lnTo>
                <a:lnTo>
                  <a:pt x="962" y="1772"/>
                </a:lnTo>
                <a:lnTo>
                  <a:pt x="982" y="1759"/>
                </a:lnTo>
                <a:lnTo>
                  <a:pt x="1004" y="1746"/>
                </a:lnTo>
                <a:lnTo>
                  <a:pt x="1025" y="1735"/>
                </a:lnTo>
                <a:lnTo>
                  <a:pt x="1048" y="1723"/>
                </a:lnTo>
                <a:lnTo>
                  <a:pt x="1071" y="1713"/>
                </a:lnTo>
                <a:lnTo>
                  <a:pt x="1085" y="1705"/>
                </a:lnTo>
                <a:lnTo>
                  <a:pt x="1098" y="1699"/>
                </a:lnTo>
                <a:lnTo>
                  <a:pt x="1108" y="1691"/>
                </a:lnTo>
                <a:lnTo>
                  <a:pt x="1115" y="1684"/>
                </a:lnTo>
                <a:lnTo>
                  <a:pt x="1122" y="1676"/>
                </a:lnTo>
                <a:lnTo>
                  <a:pt x="1124" y="1668"/>
                </a:lnTo>
                <a:lnTo>
                  <a:pt x="1127" y="1660"/>
                </a:lnTo>
                <a:lnTo>
                  <a:pt x="1128" y="1652"/>
                </a:lnTo>
                <a:lnTo>
                  <a:pt x="1127" y="1642"/>
                </a:lnTo>
                <a:lnTo>
                  <a:pt x="1123" y="1633"/>
                </a:lnTo>
                <a:lnTo>
                  <a:pt x="1118" y="1625"/>
                </a:lnTo>
                <a:lnTo>
                  <a:pt x="1110" y="1617"/>
                </a:lnTo>
                <a:lnTo>
                  <a:pt x="1098" y="1610"/>
                </a:lnTo>
                <a:lnTo>
                  <a:pt x="1083" y="1605"/>
                </a:lnTo>
                <a:lnTo>
                  <a:pt x="1065" y="1602"/>
                </a:lnTo>
                <a:lnTo>
                  <a:pt x="1045" y="1601"/>
                </a:lnTo>
                <a:lnTo>
                  <a:pt x="1022" y="1602"/>
                </a:lnTo>
                <a:lnTo>
                  <a:pt x="1002" y="1606"/>
                </a:lnTo>
                <a:lnTo>
                  <a:pt x="982" y="1611"/>
                </a:lnTo>
                <a:lnTo>
                  <a:pt x="963" y="1618"/>
                </a:lnTo>
                <a:lnTo>
                  <a:pt x="946" y="1627"/>
                </a:lnTo>
                <a:lnTo>
                  <a:pt x="930" y="1638"/>
                </a:lnTo>
                <a:lnTo>
                  <a:pt x="915" y="1649"/>
                </a:lnTo>
                <a:lnTo>
                  <a:pt x="900" y="1661"/>
                </a:lnTo>
                <a:lnTo>
                  <a:pt x="836" y="1586"/>
                </a:lnTo>
                <a:lnTo>
                  <a:pt x="856" y="1567"/>
                </a:lnTo>
                <a:lnTo>
                  <a:pt x="879" y="1550"/>
                </a:lnTo>
                <a:lnTo>
                  <a:pt x="903" y="1535"/>
                </a:lnTo>
                <a:lnTo>
                  <a:pt x="928" y="1523"/>
                </a:lnTo>
                <a:lnTo>
                  <a:pt x="955" y="1513"/>
                </a:lnTo>
                <a:lnTo>
                  <a:pt x="982" y="1507"/>
                </a:lnTo>
                <a:lnTo>
                  <a:pt x="1012" y="1503"/>
                </a:lnTo>
                <a:lnTo>
                  <a:pt x="1041" y="1501"/>
                </a:lnTo>
                <a:lnTo>
                  <a:pt x="1063" y="1503"/>
                </a:lnTo>
                <a:lnTo>
                  <a:pt x="1084" y="1504"/>
                </a:lnTo>
                <a:lnTo>
                  <a:pt x="1103" y="1507"/>
                </a:lnTo>
                <a:lnTo>
                  <a:pt x="1122" y="1511"/>
                </a:lnTo>
                <a:lnTo>
                  <a:pt x="1138" y="1516"/>
                </a:lnTo>
                <a:lnTo>
                  <a:pt x="1154" y="1523"/>
                </a:lnTo>
                <a:lnTo>
                  <a:pt x="1167" y="1530"/>
                </a:lnTo>
                <a:lnTo>
                  <a:pt x="1179" y="1538"/>
                </a:lnTo>
                <a:lnTo>
                  <a:pt x="1191" y="1548"/>
                </a:lnTo>
                <a:lnTo>
                  <a:pt x="1201" y="1559"/>
                </a:lnTo>
                <a:lnTo>
                  <a:pt x="1210" y="1571"/>
                </a:lnTo>
                <a:lnTo>
                  <a:pt x="1217" y="1583"/>
                </a:lnTo>
                <a:lnTo>
                  <a:pt x="1222" y="1598"/>
                </a:lnTo>
                <a:lnTo>
                  <a:pt x="1226" y="1613"/>
                </a:lnTo>
                <a:lnTo>
                  <a:pt x="1228" y="1630"/>
                </a:lnTo>
                <a:lnTo>
                  <a:pt x="1229" y="1648"/>
                </a:lnTo>
                <a:lnTo>
                  <a:pt x="1229" y="1662"/>
                </a:lnTo>
                <a:lnTo>
                  <a:pt x="1226" y="1676"/>
                </a:lnTo>
                <a:lnTo>
                  <a:pt x="1225" y="1688"/>
                </a:lnTo>
                <a:lnTo>
                  <a:pt x="1221" y="1700"/>
                </a:lnTo>
                <a:lnTo>
                  <a:pt x="1216" y="1712"/>
                </a:lnTo>
                <a:lnTo>
                  <a:pt x="1210" y="1723"/>
                </a:lnTo>
                <a:lnTo>
                  <a:pt x="1204" y="1732"/>
                </a:lnTo>
                <a:lnTo>
                  <a:pt x="1197" y="1742"/>
                </a:lnTo>
                <a:lnTo>
                  <a:pt x="1187" y="1750"/>
                </a:lnTo>
                <a:lnTo>
                  <a:pt x="1178" y="1759"/>
                </a:lnTo>
                <a:lnTo>
                  <a:pt x="1167" y="1767"/>
                </a:lnTo>
                <a:lnTo>
                  <a:pt x="1155" y="1774"/>
                </a:lnTo>
                <a:lnTo>
                  <a:pt x="1130" y="1790"/>
                </a:lnTo>
                <a:lnTo>
                  <a:pt x="1099" y="1805"/>
                </a:lnTo>
                <a:lnTo>
                  <a:pt x="1068" y="1819"/>
                </a:lnTo>
                <a:lnTo>
                  <a:pt x="1041" y="1834"/>
                </a:lnTo>
                <a:lnTo>
                  <a:pt x="1020" y="1848"/>
                </a:lnTo>
                <a:lnTo>
                  <a:pt x="1002" y="1862"/>
                </a:lnTo>
                <a:lnTo>
                  <a:pt x="988" y="1876"/>
                </a:lnTo>
                <a:lnTo>
                  <a:pt x="977" y="1889"/>
                </a:lnTo>
                <a:lnTo>
                  <a:pt x="970" y="1904"/>
                </a:lnTo>
                <a:lnTo>
                  <a:pt x="965" y="1919"/>
                </a:lnTo>
                <a:lnTo>
                  <a:pt x="1234" y="1919"/>
                </a:lnTo>
                <a:lnTo>
                  <a:pt x="1234" y="2015"/>
                </a:lnTo>
                <a:close/>
                <a:moveTo>
                  <a:pt x="1115" y="1293"/>
                </a:moveTo>
                <a:lnTo>
                  <a:pt x="1014" y="1293"/>
                </a:lnTo>
                <a:lnTo>
                  <a:pt x="1014" y="927"/>
                </a:lnTo>
                <a:lnTo>
                  <a:pt x="928" y="927"/>
                </a:lnTo>
                <a:lnTo>
                  <a:pt x="928" y="852"/>
                </a:lnTo>
                <a:lnTo>
                  <a:pt x="949" y="851"/>
                </a:lnTo>
                <a:lnTo>
                  <a:pt x="967" y="847"/>
                </a:lnTo>
                <a:lnTo>
                  <a:pt x="983" y="841"/>
                </a:lnTo>
                <a:lnTo>
                  <a:pt x="997" y="835"/>
                </a:lnTo>
                <a:lnTo>
                  <a:pt x="1009" y="825"/>
                </a:lnTo>
                <a:lnTo>
                  <a:pt x="1020" y="814"/>
                </a:lnTo>
                <a:lnTo>
                  <a:pt x="1026" y="801"/>
                </a:lnTo>
                <a:lnTo>
                  <a:pt x="1032" y="786"/>
                </a:lnTo>
                <a:lnTo>
                  <a:pt x="1115" y="786"/>
                </a:lnTo>
                <a:lnTo>
                  <a:pt x="1115" y="1293"/>
                </a:lnTo>
                <a:close/>
                <a:moveTo>
                  <a:pt x="3731" y="2485"/>
                </a:moveTo>
                <a:lnTo>
                  <a:pt x="4183" y="1850"/>
                </a:lnTo>
                <a:lnTo>
                  <a:pt x="1546" y="1850"/>
                </a:lnTo>
                <a:lnTo>
                  <a:pt x="1546" y="1743"/>
                </a:lnTo>
                <a:lnTo>
                  <a:pt x="4260" y="1743"/>
                </a:lnTo>
                <a:lnTo>
                  <a:pt x="4377" y="1578"/>
                </a:lnTo>
                <a:lnTo>
                  <a:pt x="4577" y="1866"/>
                </a:lnTo>
                <a:lnTo>
                  <a:pt x="3861" y="2871"/>
                </a:lnTo>
                <a:lnTo>
                  <a:pt x="3600" y="2866"/>
                </a:lnTo>
                <a:lnTo>
                  <a:pt x="3370" y="2534"/>
                </a:lnTo>
                <a:lnTo>
                  <a:pt x="1546" y="2534"/>
                </a:lnTo>
                <a:lnTo>
                  <a:pt x="1546" y="2427"/>
                </a:lnTo>
                <a:lnTo>
                  <a:pt x="3297" y="2427"/>
                </a:lnTo>
                <a:lnTo>
                  <a:pt x="3200" y="2288"/>
                </a:lnTo>
                <a:lnTo>
                  <a:pt x="3400" y="2006"/>
                </a:lnTo>
                <a:lnTo>
                  <a:pt x="3731" y="2485"/>
                </a:lnTo>
                <a:close/>
                <a:moveTo>
                  <a:pt x="1546" y="1057"/>
                </a:moveTo>
                <a:lnTo>
                  <a:pt x="4300" y="1057"/>
                </a:lnTo>
                <a:lnTo>
                  <a:pt x="4300" y="1165"/>
                </a:lnTo>
                <a:lnTo>
                  <a:pt x="1546" y="1165"/>
                </a:lnTo>
                <a:lnTo>
                  <a:pt x="1546" y="1057"/>
                </a:lnTo>
                <a:close/>
                <a:moveTo>
                  <a:pt x="1232" y="2583"/>
                </a:moveTo>
                <a:lnTo>
                  <a:pt x="1232" y="2583"/>
                </a:lnTo>
                <a:lnTo>
                  <a:pt x="1230" y="2602"/>
                </a:lnTo>
                <a:lnTo>
                  <a:pt x="1228" y="2620"/>
                </a:lnTo>
                <a:lnTo>
                  <a:pt x="1222" y="2638"/>
                </a:lnTo>
                <a:lnTo>
                  <a:pt x="1216" y="2654"/>
                </a:lnTo>
                <a:lnTo>
                  <a:pt x="1208" y="2669"/>
                </a:lnTo>
                <a:lnTo>
                  <a:pt x="1198" y="2682"/>
                </a:lnTo>
                <a:lnTo>
                  <a:pt x="1186" y="2694"/>
                </a:lnTo>
                <a:lnTo>
                  <a:pt x="1174" y="2705"/>
                </a:lnTo>
                <a:lnTo>
                  <a:pt x="1159" y="2716"/>
                </a:lnTo>
                <a:lnTo>
                  <a:pt x="1143" y="2724"/>
                </a:lnTo>
                <a:lnTo>
                  <a:pt x="1126" y="2730"/>
                </a:lnTo>
                <a:lnTo>
                  <a:pt x="1107" y="2737"/>
                </a:lnTo>
                <a:lnTo>
                  <a:pt x="1088" y="2741"/>
                </a:lnTo>
                <a:lnTo>
                  <a:pt x="1067" y="2744"/>
                </a:lnTo>
                <a:lnTo>
                  <a:pt x="1045" y="2746"/>
                </a:lnTo>
                <a:lnTo>
                  <a:pt x="1021" y="2746"/>
                </a:lnTo>
                <a:lnTo>
                  <a:pt x="993" y="2745"/>
                </a:lnTo>
                <a:lnTo>
                  <a:pt x="966" y="2741"/>
                </a:lnTo>
                <a:lnTo>
                  <a:pt x="939" y="2734"/>
                </a:lnTo>
                <a:lnTo>
                  <a:pt x="927" y="2729"/>
                </a:lnTo>
                <a:lnTo>
                  <a:pt x="914" y="2724"/>
                </a:lnTo>
                <a:lnTo>
                  <a:pt x="902" y="2717"/>
                </a:lnTo>
                <a:lnTo>
                  <a:pt x="890" y="2710"/>
                </a:lnTo>
                <a:lnTo>
                  <a:pt x="877" y="2702"/>
                </a:lnTo>
                <a:lnTo>
                  <a:pt x="865" y="2694"/>
                </a:lnTo>
                <a:lnTo>
                  <a:pt x="855" y="2683"/>
                </a:lnTo>
                <a:lnTo>
                  <a:pt x="843" y="2674"/>
                </a:lnTo>
                <a:lnTo>
                  <a:pt x="821" y="2650"/>
                </a:lnTo>
                <a:lnTo>
                  <a:pt x="898" y="2588"/>
                </a:lnTo>
                <a:lnTo>
                  <a:pt x="914" y="2603"/>
                </a:lnTo>
                <a:lnTo>
                  <a:pt x="928" y="2616"/>
                </a:lnTo>
                <a:lnTo>
                  <a:pt x="945" y="2626"/>
                </a:lnTo>
                <a:lnTo>
                  <a:pt x="961" y="2635"/>
                </a:lnTo>
                <a:lnTo>
                  <a:pt x="977" y="2640"/>
                </a:lnTo>
                <a:lnTo>
                  <a:pt x="994" y="2644"/>
                </a:lnTo>
                <a:lnTo>
                  <a:pt x="1012" y="2647"/>
                </a:lnTo>
                <a:lnTo>
                  <a:pt x="1030" y="2648"/>
                </a:lnTo>
                <a:lnTo>
                  <a:pt x="1055" y="2647"/>
                </a:lnTo>
                <a:lnTo>
                  <a:pt x="1075" y="2643"/>
                </a:lnTo>
                <a:lnTo>
                  <a:pt x="1091" y="2638"/>
                </a:lnTo>
                <a:lnTo>
                  <a:pt x="1104" y="2631"/>
                </a:lnTo>
                <a:lnTo>
                  <a:pt x="1111" y="2627"/>
                </a:lnTo>
                <a:lnTo>
                  <a:pt x="1115" y="2622"/>
                </a:lnTo>
                <a:lnTo>
                  <a:pt x="1119" y="2616"/>
                </a:lnTo>
                <a:lnTo>
                  <a:pt x="1123" y="2611"/>
                </a:lnTo>
                <a:lnTo>
                  <a:pt x="1126" y="2604"/>
                </a:lnTo>
                <a:lnTo>
                  <a:pt x="1127" y="2598"/>
                </a:lnTo>
                <a:lnTo>
                  <a:pt x="1128" y="2584"/>
                </a:lnTo>
                <a:lnTo>
                  <a:pt x="1127" y="2569"/>
                </a:lnTo>
                <a:lnTo>
                  <a:pt x="1123" y="2559"/>
                </a:lnTo>
                <a:lnTo>
                  <a:pt x="1118" y="2548"/>
                </a:lnTo>
                <a:lnTo>
                  <a:pt x="1110" y="2540"/>
                </a:lnTo>
                <a:lnTo>
                  <a:pt x="1099" y="2533"/>
                </a:lnTo>
                <a:lnTo>
                  <a:pt x="1085" y="2529"/>
                </a:lnTo>
                <a:lnTo>
                  <a:pt x="1071" y="2526"/>
                </a:lnTo>
                <a:lnTo>
                  <a:pt x="1055" y="2525"/>
                </a:lnTo>
                <a:lnTo>
                  <a:pt x="994" y="2525"/>
                </a:lnTo>
                <a:lnTo>
                  <a:pt x="994" y="2427"/>
                </a:lnTo>
                <a:lnTo>
                  <a:pt x="1048" y="2427"/>
                </a:lnTo>
                <a:lnTo>
                  <a:pt x="1063" y="2426"/>
                </a:lnTo>
                <a:lnTo>
                  <a:pt x="1075" y="2423"/>
                </a:lnTo>
                <a:lnTo>
                  <a:pt x="1085" y="2419"/>
                </a:lnTo>
                <a:lnTo>
                  <a:pt x="1094" y="2414"/>
                </a:lnTo>
                <a:lnTo>
                  <a:pt x="1100" y="2406"/>
                </a:lnTo>
                <a:lnTo>
                  <a:pt x="1104" y="2398"/>
                </a:lnTo>
                <a:lnTo>
                  <a:pt x="1107" y="2387"/>
                </a:lnTo>
                <a:lnTo>
                  <a:pt x="1107" y="2375"/>
                </a:lnTo>
                <a:lnTo>
                  <a:pt x="1107" y="2365"/>
                </a:lnTo>
                <a:lnTo>
                  <a:pt x="1103" y="2356"/>
                </a:lnTo>
                <a:lnTo>
                  <a:pt x="1098" y="2348"/>
                </a:lnTo>
                <a:lnTo>
                  <a:pt x="1089" y="2340"/>
                </a:lnTo>
                <a:lnTo>
                  <a:pt x="1077" y="2333"/>
                </a:lnTo>
                <a:lnTo>
                  <a:pt x="1063" y="2328"/>
                </a:lnTo>
                <a:lnTo>
                  <a:pt x="1045" y="2325"/>
                </a:lnTo>
                <a:lnTo>
                  <a:pt x="1022" y="2324"/>
                </a:lnTo>
                <a:lnTo>
                  <a:pt x="1009" y="2325"/>
                </a:lnTo>
                <a:lnTo>
                  <a:pt x="996" y="2326"/>
                </a:lnTo>
                <a:lnTo>
                  <a:pt x="982" y="2329"/>
                </a:lnTo>
                <a:lnTo>
                  <a:pt x="969" y="2335"/>
                </a:lnTo>
                <a:lnTo>
                  <a:pt x="958" y="2340"/>
                </a:lnTo>
                <a:lnTo>
                  <a:pt x="946" y="2348"/>
                </a:lnTo>
                <a:lnTo>
                  <a:pt x="935" y="2356"/>
                </a:lnTo>
                <a:lnTo>
                  <a:pt x="924" y="2367"/>
                </a:lnTo>
                <a:lnTo>
                  <a:pt x="851" y="2300"/>
                </a:lnTo>
                <a:lnTo>
                  <a:pt x="868" y="2282"/>
                </a:lnTo>
                <a:lnTo>
                  <a:pt x="887" y="2266"/>
                </a:lnTo>
                <a:lnTo>
                  <a:pt x="907" y="2254"/>
                </a:lnTo>
                <a:lnTo>
                  <a:pt x="927" y="2243"/>
                </a:lnTo>
                <a:lnTo>
                  <a:pt x="949" y="2235"/>
                </a:lnTo>
                <a:lnTo>
                  <a:pt x="973" y="2230"/>
                </a:lnTo>
                <a:lnTo>
                  <a:pt x="997" y="2226"/>
                </a:lnTo>
                <a:lnTo>
                  <a:pt x="1025" y="2225"/>
                </a:lnTo>
                <a:lnTo>
                  <a:pt x="1044" y="2226"/>
                </a:lnTo>
                <a:lnTo>
                  <a:pt x="1063" y="2227"/>
                </a:lnTo>
                <a:lnTo>
                  <a:pt x="1080" y="2230"/>
                </a:lnTo>
                <a:lnTo>
                  <a:pt x="1098" y="2234"/>
                </a:lnTo>
                <a:lnTo>
                  <a:pt x="1114" y="2239"/>
                </a:lnTo>
                <a:lnTo>
                  <a:pt x="1128" y="2245"/>
                </a:lnTo>
                <a:lnTo>
                  <a:pt x="1143" y="2253"/>
                </a:lnTo>
                <a:lnTo>
                  <a:pt x="1157" y="2261"/>
                </a:lnTo>
                <a:lnTo>
                  <a:pt x="1169" y="2270"/>
                </a:lnTo>
                <a:lnTo>
                  <a:pt x="1179" y="2281"/>
                </a:lnTo>
                <a:lnTo>
                  <a:pt x="1187" y="2293"/>
                </a:lnTo>
                <a:lnTo>
                  <a:pt x="1195" y="2305"/>
                </a:lnTo>
                <a:lnTo>
                  <a:pt x="1202" y="2320"/>
                </a:lnTo>
                <a:lnTo>
                  <a:pt x="1206" y="2335"/>
                </a:lnTo>
                <a:lnTo>
                  <a:pt x="1209" y="2351"/>
                </a:lnTo>
                <a:lnTo>
                  <a:pt x="1210" y="2368"/>
                </a:lnTo>
                <a:lnTo>
                  <a:pt x="1209" y="2388"/>
                </a:lnTo>
                <a:lnTo>
                  <a:pt x="1205" y="2406"/>
                </a:lnTo>
                <a:lnTo>
                  <a:pt x="1199" y="2420"/>
                </a:lnTo>
                <a:lnTo>
                  <a:pt x="1191" y="2435"/>
                </a:lnTo>
                <a:lnTo>
                  <a:pt x="1183" y="2446"/>
                </a:lnTo>
                <a:lnTo>
                  <a:pt x="1174" y="2457"/>
                </a:lnTo>
                <a:lnTo>
                  <a:pt x="1163" y="2465"/>
                </a:lnTo>
                <a:lnTo>
                  <a:pt x="1151" y="2471"/>
                </a:lnTo>
                <a:lnTo>
                  <a:pt x="1165" y="2477"/>
                </a:lnTo>
                <a:lnTo>
                  <a:pt x="1178" y="2485"/>
                </a:lnTo>
                <a:lnTo>
                  <a:pt x="1191" y="2494"/>
                </a:lnTo>
                <a:lnTo>
                  <a:pt x="1204" y="2506"/>
                </a:lnTo>
                <a:lnTo>
                  <a:pt x="1214" y="2521"/>
                </a:lnTo>
                <a:lnTo>
                  <a:pt x="1220" y="2529"/>
                </a:lnTo>
                <a:lnTo>
                  <a:pt x="1224" y="2538"/>
                </a:lnTo>
                <a:lnTo>
                  <a:pt x="1226" y="2548"/>
                </a:lnTo>
                <a:lnTo>
                  <a:pt x="1229" y="2559"/>
                </a:lnTo>
                <a:lnTo>
                  <a:pt x="1230" y="2571"/>
                </a:lnTo>
                <a:lnTo>
                  <a:pt x="1232" y="2583"/>
                </a:lnTo>
                <a:close/>
                <a:moveTo>
                  <a:pt x="4599" y="496"/>
                </a:moveTo>
                <a:lnTo>
                  <a:pt x="518" y="496"/>
                </a:lnTo>
                <a:lnTo>
                  <a:pt x="518" y="3081"/>
                </a:lnTo>
                <a:lnTo>
                  <a:pt x="4814" y="3081"/>
                </a:lnTo>
                <a:lnTo>
                  <a:pt x="4814" y="389"/>
                </a:lnTo>
                <a:lnTo>
                  <a:pt x="4921" y="389"/>
                </a:lnTo>
                <a:lnTo>
                  <a:pt x="4921" y="3188"/>
                </a:lnTo>
                <a:lnTo>
                  <a:pt x="411" y="3188"/>
                </a:lnTo>
                <a:lnTo>
                  <a:pt x="411" y="389"/>
                </a:lnTo>
                <a:lnTo>
                  <a:pt x="4599" y="389"/>
                </a:lnTo>
                <a:lnTo>
                  <a:pt x="4599" y="496"/>
                </a:lnTo>
                <a:close/>
                <a:moveTo>
                  <a:pt x="2666" y="3370"/>
                </a:moveTo>
                <a:lnTo>
                  <a:pt x="2666" y="3370"/>
                </a:lnTo>
                <a:lnTo>
                  <a:pt x="2658" y="3372"/>
                </a:lnTo>
                <a:lnTo>
                  <a:pt x="2650" y="3373"/>
                </a:lnTo>
                <a:lnTo>
                  <a:pt x="2642" y="3374"/>
                </a:lnTo>
                <a:lnTo>
                  <a:pt x="2634" y="3377"/>
                </a:lnTo>
                <a:lnTo>
                  <a:pt x="2620" y="3385"/>
                </a:lnTo>
                <a:lnTo>
                  <a:pt x="2608" y="3394"/>
                </a:lnTo>
                <a:lnTo>
                  <a:pt x="2598" y="3408"/>
                </a:lnTo>
                <a:lnTo>
                  <a:pt x="2590" y="3421"/>
                </a:lnTo>
                <a:lnTo>
                  <a:pt x="2587" y="3429"/>
                </a:lnTo>
                <a:lnTo>
                  <a:pt x="2585" y="3436"/>
                </a:lnTo>
                <a:lnTo>
                  <a:pt x="2584" y="3445"/>
                </a:lnTo>
                <a:lnTo>
                  <a:pt x="2584" y="3454"/>
                </a:lnTo>
                <a:lnTo>
                  <a:pt x="2584" y="3462"/>
                </a:lnTo>
                <a:lnTo>
                  <a:pt x="2585" y="3470"/>
                </a:lnTo>
                <a:lnTo>
                  <a:pt x="2587" y="3478"/>
                </a:lnTo>
                <a:lnTo>
                  <a:pt x="2590" y="3486"/>
                </a:lnTo>
                <a:lnTo>
                  <a:pt x="2598" y="3499"/>
                </a:lnTo>
                <a:lnTo>
                  <a:pt x="2608" y="3511"/>
                </a:lnTo>
                <a:lnTo>
                  <a:pt x="2620" y="3522"/>
                </a:lnTo>
                <a:lnTo>
                  <a:pt x="2634" y="3529"/>
                </a:lnTo>
                <a:lnTo>
                  <a:pt x="2642" y="3531"/>
                </a:lnTo>
                <a:lnTo>
                  <a:pt x="2650" y="3534"/>
                </a:lnTo>
                <a:lnTo>
                  <a:pt x="2658" y="3535"/>
                </a:lnTo>
                <a:lnTo>
                  <a:pt x="2666" y="3535"/>
                </a:lnTo>
                <a:lnTo>
                  <a:pt x="2674" y="3535"/>
                </a:lnTo>
                <a:lnTo>
                  <a:pt x="2682" y="3534"/>
                </a:lnTo>
                <a:lnTo>
                  <a:pt x="2690" y="3531"/>
                </a:lnTo>
                <a:lnTo>
                  <a:pt x="2698" y="3529"/>
                </a:lnTo>
                <a:lnTo>
                  <a:pt x="2712" y="3522"/>
                </a:lnTo>
                <a:lnTo>
                  <a:pt x="2724" y="3511"/>
                </a:lnTo>
                <a:lnTo>
                  <a:pt x="2734" y="3499"/>
                </a:lnTo>
                <a:lnTo>
                  <a:pt x="2741" y="3486"/>
                </a:lnTo>
                <a:lnTo>
                  <a:pt x="2745" y="3478"/>
                </a:lnTo>
                <a:lnTo>
                  <a:pt x="2747" y="3470"/>
                </a:lnTo>
                <a:lnTo>
                  <a:pt x="2748" y="3462"/>
                </a:lnTo>
                <a:lnTo>
                  <a:pt x="2748" y="3454"/>
                </a:lnTo>
                <a:lnTo>
                  <a:pt x="2748" y="3445"/>
                </a:lnTo>
                <a:lnTo>
                  <a:pt x="2747" y="3436"/>
                </a:lnTo>
                <a:lnTo>
                  <a:pt x="2745" y="3429"/>
                </a:lnTo>
                <a:lnTo>
                  <a:pt x="2741" y="3421"/>
                </a:lnTo>
                <a:lnTo>
                  <a:pt x="2734" y="3408"/>
                </a:lnTo>
                <a:lnTo>
                  <a:pt x="2724" y="3394"/>
                </a:lnTo>
                <a:lnTo>
                  <a:pt x="2712" y="3385"/>
                </a:lnTo>
                <a:lnTo>
                  <a:pt x="2698" y="3377"/>
                </a:lnTo>
                <a:lnTo>
                  <a:pt x="2690" y="3374"/>
                </a:lnTo>
                <a:lnTo>
                  <a:pt x="2682" y="3373"/>
                </a:lnTo>
                <a:lnTo>
                  <a:pt x="2674" y="3372"/>
                </a:lnTo>
                <a:lnTo>
                  <a:pt x="2666" y="3370"/>
                </a:lnTo>
                <a:close/>
                <a:moveTo>
                  <a:pt x="2666" y="3263"/>
                </a:moveTo>
                <a:lnTo>
                  <a:pt x="2666" y="3263"/>
                </a:lnTo>
                <a:lnTo>
                  <a:pt x="2685" y="3264"/>
                </a:lnTo>
                <a:lnTo>
                  <a:pt x="2704" y="3267"/>
                </a:lnTo>
                <a:lnTo>
                  <a:pt x="2722" y="3272"/>
                </a:lnTo>
                <a:lnTo>
                  <a:pt x="2740" y="3279"/>
                </a:lnTo>
                <a:lnTo>
                  <a:pt x="2756" y="3287"/>
                </a:lnTo>
                <a:lnTo>
                  <a:pt x="2772" y="3297"/>
                </a:lnTo>
                <a:lnTo>
                  <a:pt x="2787" y="3307"/>
                </a:lnTo>
                <a:lnTo>
                  <a:pt x="2800" y="3319"/>
                </a:lnTo>
                <a:lnTo>
                  <a:pt x="2812" y="3333"/>
                </a:lnTo>
                <a:lnTo>
                  <a:pt x="2823" y="3348"/>
                </a:lnTo>
                <a:lnTo>
                  <a:pt x="2832" y="3362"/>
                </a:lnTo>
                <a:lnTo>
                  <a:pt x="2840" y="3380"/>
                </a:lnTo>
                <a:lnTo>
                  <a:pt x="2847" y="3397"/>
                </a:lnTo>
                <a:lnTo>
                  <a:pt x="2851" y="3415"/>
                </a:lnTo>
                <a:lnTo>
                  <a:pt x="2855" y="3433"/>
                </a:lnTo>
                <a:lnTo>
                  <a:pt x="2855" y="3454"/>
                </a:lnTo>
                <a:lnTo>
                  <a:pt x="2855" y="3472"/>
                </a:lnTo>
                <a:lnTo>
                  <a:pt x="2851" y="3491"/>
                </a:lnTo>
                <a:lnTo>
                  <a:pt x="2847" y="3510"/>
                </a:lnTo>
                <a:lnTo>
                  <a:pt x="2840" y="3527"/>
                </a:lnTo>
                <a:lnTo>
                  <a:pt x="2832" y="3543"/>
                </a:lnTo>
                <a:lnTo>
                  <a:pt x="2823" y="3560"/>
                </a:lnTo>
                <a:lnTo>
                  <a:pt x="2812" y="3574"/>
                </a:lnTo>
                <a:lnTo>
                  <a:pt x="2800" y="3588"/>
                </a:lnTo>
                <a:lnTo>
                  <a:pt x="2787" y="3600"/>
                </a:lnTo>
                <a:lnTo>
                  <a:pt x="2772" y="3610"/>
                </a:lnTo>
                <a:lnTo>
                  <a:pt x="2756" y="3620"/>
                </a:lnTo>
                <a:lnTo>
                  <a:pt x="2740" y="3628"/>
                </a:lnTo>
                <a:lnTo>
                  <a:pt x="2722" y="3635"/>
                </a:lnTo>
                <a:lnTo>
                  <a:pt x="2704" y="3639"/>
                </a:lnTo>
                <a:lnTo>
                  <a:pt x="2685" y="3641"/>
                </a:lnTo>
                <a:lnTo>
                  <a:pt x="2666" y="3643"/>
                </a:lnTo>
                <a:lnTo>
                  <a:pt x="2647" y="3641"/>
                </a:lnTo>
                <a:lnTo>
                  <a:pt x="2627" y="3639"/>
                </a:lnTo>
                <a:lnTo>
                  <a:pt x="2610" y="3635"/>
                </a:lnTo>
                <a:lnTo>
                  <a:pt x="2592" y="3628"/>
                </a:lnTo>
                <a:lnTo>
                  <a:pt x="2576" y="3620"/>
                </a:lnTo>
                <a:lnTo>
                  <a:pt x="2560" y="3610"/>
                </a:lnTo>
                <a:lnTo>
                  <a:pt x="2545" y="3600"/>
                </a:lnTo>
                <a:lnTo>
                  <a:pt x="2532" y="3588"/>
                </a:lnTo>
                <a:lnTo>
                  <a:pt x="2520" y="3574"/>
                </a:lnTo>
                <a:lnTo>
                  <a:pt x="2509" y="3560"/>
                </a:lnTo>
                <a:lnTo>
                  <a:pt x="2500" y="3543"/>
                </a:lnTo>
                <a:lnTo>
                  <a:pt x="2492" y="3527"/>
                </a:lnTo>
                <a:lnTo>
                  <a:pt x="2485" y="3510"/>
                </a:lnTo>
                <a:lnTo>
                  <a:pt x="2480" y="3491"/>
                </a:lnTo>
                <a:lnTo>
                  <a:pt x="2477" y="3472"/>
                </a:lnTo>
                <a:lnTo>
                  <a:pt x="2477" y="3454"/>
                </a:lnTo>
                <a:lnTo>
                  <a:pt x="2477" y="3433"/>
                </a:lnTo>
                <a:lnTo>
                  <a:pt x="2480" y="3415"/>
                </a:lnTo>
                <a:lnTo>
                  <a:pt x="2485" y="3397"/>
                </a:lnTo>
                <a:lnTo>
                  <a:pt x="2492" y="3380"/>
                </a:lnTo>
                <a:lnTo>
                  <a:pt x="2500" y="3362"/>
                </a:lnTo>
                <a:lnTo>
                  <a:pt x="2509" y="3348"/>
                </a:lnTo>
                <a:lnTo>
                  <a:pt x="2520" y="3333"/>
                </a:lnTo>
                <a:lnTo>
                  <a:pt x="2532" y="3319"/>
                </a:lnTo>
                <a:lnTo>
                  <a:pt x="2545" y="3307"/>
                </a:lnTo>
                <a:lnTo>
                  <a:pt x="2560" y="3297"/>
                </a:lnTo>
                <a:lnTo>
                  <a:pt x="2576" y="3287"/>
                </a:lnTo>
                <a:lnTo>
                  <a:pt x="2592" y="3279"/>
                </a:lnTo>
                <a:lnTo>
                  <a:pt x="2610" y="3272"/>
                </a:lnTo>
                <a:lnTo>
                  <a:pt x="2627" y="3267"/>
                </a:lnTo>
                <a:lnTo>
                  <a:pt x="2647" y="3264"/>
                </a:lnTo>
                <a:lnTo>
                  <a:pt x="2666" y="3263"/>
                </a:lnTo>
                <a:close/>
                <a:moveTo>
                  <a:pt x="181" y="0"/>
                </a:moveTo>
                <a:lnTo>
                  <a:pt x="5150" y="0"/>
                </a:lnTo>
                <a:lnTo>
                  <a:pt x="5167" y="0"/>
                </a:lnTo>
                <a:lnTo>
                  <a:pt x="5183" y="3"/>
                </a:lnTo>
                <a:lnTo>
                  <a:pt x="5199" y="7"/>
                </a:lnTo>
                <a:lnTo>
                  <a:pt x="5215" y="11"/>
                </a:lnTo>
                <a:lnTo>
                  <a:pt x="5231" y="17"/>
                </a:lnTo>
                <a:lnTo>
                  <a:pt x="5246" y="25"/>
                </a:lnTo>
                <a:lnTo>
                  <a:pt x="5260" y="35"/>
                </a:lnTo>
                <a:lnTo>
                  <a:pt x="5273" y="46"/>
                </a:lnTo>
                <a:lnTo>
                  <a:pt x="5286" y="58"/>
                </a:lnTo>
                <a:lnTo>
                  <a:pt x="5297" y="70"/>
                </a:lnTo>
                <a:lnTo>
                  <a:pt x="5307" y="85"/>
                </a:lnTo>
                <a:lnTo>
                  <a:pt x="5316" y="101"/>
                </a:lnTo>
                <a:lnTo>
                  <a:pt x="5323" y="117"/>
                </a:lnTo>
                <a:lnTo>
                  <a:pt x="5327" y="134"/>
                </a:lnTo>
                <a:lnTo>
                  <a:pt x="5331" y="153"/>
                </a:lnTo>
                <a:lnTo>
                  <a:pt x="5332" y="172"/>
                </a:lnTo>
                <a:lnTo>
                  <a:pt x="5332" y="3782"/>
                </a:lnTo>
                <a:lnTo>
                  <a:pt x="5331" y="3801"/>
                </a:lnTo>
                <a:lnTo>
                  <a:pt x="5327" y="3820"/>
                </a:lnTo>
                <a:lnTo>
                  <a:pt x="5323" y="3837"/>
                </a:lnTo>
                <a:lnTo>
                  <a:pt x="5316" y="3855"/>
                </a:lnTo>
                <a:lnTo>
                  <a:pt x="5307" y="3869"/>
                </a:lnTo>
                <a:lnTo>
                  <a:pt x="5297" y="3884"/>
                </a:lnTo>
                <a:lnTo>
                  <a:pt x="5286" y="3896"/>
                </a:lnTo>
                <a:lnTo>
                  <a:pt x="5273" y="3908"/>
                </a:lnTo>
                <a:lnTo>
                  <a:pt x="5260" y="3919"/>
                </a:lnTo>
                <a:lnTo>
                  <a:pt x="5246" y="3928"/>
                </a:lnTo>
                <a:lnTo>
                  <a:pt x="5231" y="3937"/>
                </a:lnTo>
                <a:lnTo>
                  <a:pt x="5215" y="3943"/>
                </a:lnTo>
                <a:lnTo>
                  <a:pt x="5199" y="3947"/>
                </a:lnTo>
                <a:lnTo>
                  <a:pt x="5183" y="3951"/>
                </a:lnTo>
                <a:lnTo>
                  <a:pt x="5167" y="3954"/>
                </a:lnTo>
                <a:lnTo>
                  <a:pt x="5150" y="3954"/>
                </a:lnTo>
                <a:lnTo>
                  <a:pt x="181" y="3954"/>
                </a:lnTo>
                <a:lnTo>
                  <a:pt x="165" y="3954"/>
                </a:lnTo>
                <a:lnTo>
                  <a:pt x="149" y="3951"/>
                </a:lnTo>
                <a:lnTo>
                  <a:pt x="133" y="3947"/>
                </a:lnTo>
                <a:lnTo>
                  <a:pt x="117" y="3943"/>
                </a:lnTo>
                <a:lnTo>
                  <a:pt x="101" y="3937"/>
                </a:lnTo>
                <a:lnTo>
                  <a:pt x="86" y="3928"/>
                </a:lnTo>
                <a:lnTo>
                  <a:pt x="71" y="3919"/>
                </a:lnTo>
                <a:lnTo>
                  <a:pt x="58" y="3908"/>
                </a:lnTo>
                <a:lnTo>
                  <a:pt x="46" y="3896"/>
                </a:lnTo>
                <a:lnTo>
                  <a:pt x="35" y="3884"/>
                </a:lnTo>
                <a:lnTo>
                  <a:pt x="25" y="3869"/>
                </a:lnTo>
                <a:lnTo>
                  <a:pt x="16" y="3855"/>
                </a:lnTo>
                <a:lnTo>
                  <a:pt x="9" y="3837"/>
                </a:lnTo>
                <a:lnTo>
                  <a:pt x="4" y="3820"/>
                </a:lnTo>
                <a:lnTo>
                  <a:pt x="1" y="3801"/>
                </a:lnTo>
                <a:lnTo>
                  <a:pt x="0" y="3782"/>
                </a:lnTo>
                <a:lnTo>
                  <a:pt x="0" y="172"/>
                </a:lnTo>
                <a:lnTo>
                  <a:pt x="1" y="153"/>
                </a:lnTo>
                <a:lnTo>
                  <a:pt x="4" y="134"/>
                </a:lnTo>
                <a:lnTo>
                  <a:pt x="9" y="117"/>
                </a:lnTo>
                <a:lnTo>
                  <a:pt x="16" y="101"/>
                </a:lnTo>
                <a:lnTo>
                  <a:pt x="25" y="85"/>
                </a:lnTo>
                <a:lnTo>
                  <a:pt x="35" y="70"/>
                </a:lnTo>
                <a:lnTo>
                  <a:pt x="46" y="58"/>
                </a:lnTo>
                <a:lnTo>
                  <a:pt x="58" y="46"/>
                </a:lnTo>
                <a:lnTo>
                  <a:pt x="71" y="35"/>
                </a:lnTo>
                <a:lnTo>
                  <a:pt x="86" y="25"/>
                </a:lnTo>
                <a:lnTo>
                  <a:pt x="101" y="17"/>
                </a:lnTo>
                <a:lnTo>
                  <a:pt x="117" y="11"/>
                </a:lnTo>
                <a:lnTo>
                  <a:pt x="133" y="7"/>
                </a:lnTo>
                <a:lnTo>
                  <a:pt x="149" y="3"/>
                </a:lnTo>
                <a:lnTo>
                  <a:pt x="165" y="0"/>
                </a:lnTo>
                <a:lnTo>
                  <a:pt x="181" y="0"/>
                </a:lnTo>
                <a:close/>
                <a:moveTo>
                  <a:pt x="5117" y="3739"/>
                </a:moveTo>
                <a:lnTo>
                  <a:pt x="5117" y="215"/>
                </a:lnTo>
                <a:lnTo>
                  <a:pt x="215" y="215"/>
                </a:lnTo>
                <a:lnTo>
                  <a:pt x="215" y="3739"/>
                </a:lnTo>
                <a:lnTo>
                  <a:pt x="5117" y="3739"/>
                </a:lnTo>
                <a:close/>
                <a:moveTo>
                  <a:pt x="2131" y="4304"/>
                </a:moveTo>
                <a:lnTo>
                  <a:pt x="2885" y="4304"/>
                </a:lnTo>
                <a:lnTo>
                  <a:pt x="2885" y="4411"/>
                </a:lnTo>
                <a:lnTo>
                  <a:pt x="2041" y="4411"/>
                </a:lnTo>
                <a:lnTo>
                  <a:pt x="1813" y="4548"/>
                </a:lnTo>
                <a:lnTo>
                  <a:pt x="3514" y="4548"/>
                </a:lnTo>
                <a:lnTo>
                  <a:pt x="3259" y="4393"/>
                </a:lnTo>
                <a:lnTo>
                  <a:pt x="3248" y="4386"/>
                </a:lnTo>
                <a:lnTo>
                  <a:pt x="3239" y="4378"/>
                </a:lnTo>
                <a:lnTo>
                  <a:pt x="3230" y="4371"/>
                </a:lnTo>
                <a:lnTo>
                  <a:pt x="3221" y="4363"/>
                </a:lnTo>
                <a:lnTo>
                  <a:pt x="3215" y="4355"/>
                </a:lnTo>
                <a:lnTo>
                  <a:pt x="3209" y="4347"/>
                </a:lnTo>
                <a:lnTo>
                  <a:pt x="3204" y="4339"/>
                </a:lnTo>
                <a:lnTo>
                  <a:pt x="3200" y="4330"/>
                </a:lnTo>
                <a:lnTo>
                  <a:pt x="3195" y="4311"/>
                </a:lnTo>
                <a:lnTo>
                  <a:pt x="3191" y="4291"/>
                </a:lnTo>
                <a:lnTo>
                  <a:pt x="3189" y="4269"/>
                </a:lnTo>
                <a:lnTo>
                  <a:pt x="3189" y="4246"/>
                </a:lnTo>
                <a:lnTo>
                  <a:pt x="3189" y="4061"/>
                </a:lnTo>
                <a:lnTo>
                  <a:pt x="3404" y="4061"/>
                </a:lnTo>
                <a:lnTo>
                  <a:pt x="3404" y="4174"/>
                </a:lnTo>
                <a:lnTo>
                  <a:pt x="3404" y="4195"/>
                </a:lnTo>
                <a:lnTo>
                  <a:pt x="3408" y="4213"/>
                </a:lnTo>
                <a:lnTo>
                  <a:pt x="3413" y="4226"/>
                </a:lnTo>
                <a:lnTo>
                  <a:pt x="3420" y="4238"/>
                </a:lnTo>
                <a:lnTo>
                  <a:pt x="3429" y="4248"/>
                </a:lnTo>
                <a:lnTo>
                  <a:pt x="3443" y="4257"/>
                </a:lnTo>
                <a:lnTo>
                  <a:pt x="3475" y="4277"/>
                </a:lnTo>
                <a:lnTo>
                  <a:pt x="3815" y="4479"/>
                </a:lnTo>
                <a:lnTo>
                  <a:pt x="3825" y="4485"/>
                </a:lnTo>
                <a:lnTo>
                  <a:pt x="3836" y="4493"/>
                </a:lnTo>
                <a:lnTo>
                  <a:pt x="3845" y="4503"/>
                </a:lnTo>
                <a:lnTo>
                  <a:pt x="3855" y="4512"/>
                </a:lnTo>
                <a:lnTo>
                  <a:pt x="3863" y="4521"/>
                </a:lnTo>
                <a:lnTo>
                  <a:pt x="3870" y="4532"/>
                </a:lnTo>
                <a:lnTo>
                  <a:pt x="3876" y="4543"/>
                </a:lnTo>
                <a:lnTo>
                  <a:pt x="3882" y="4554"/>
                </a:lnTo>
                <a:lnTo>
                  <a:pt x="3887" y="4566"/>
                </a:lnTo>
                <a:lnTo>
                  <a:pt x="3891" y="4577"/>
                </a:lnTo>
                <a:lnTo>
                  <a:pt x="3894" y="4589"/>
                </a:lnTo>
                <a:lnTo>
                  <a:pt x="3896" y="4601"/>
                </a:lnTo>
                <a:lnTo>
                  <a:pt x="3898" y="4613"/>
                </a:lnTo>
                <a:lnTo>
                  <a:pt x="3898" y="4625"/>
                </a:lnTo>
                <a:lnTo>
                  <a:pt x="3898" y="4637"/>
                </a:lnTo>
                <a:lnTo>
                  <a:pt x="3896" y="4648"/>
                </a:lnTo>
                <a:lnTo>
                  <a:pt x="3895" y="4660"/>
                </a:lnTo>
                <a:lnTo>
                  <a:pt x="3892" y="4670"/>
                </a:lnTo>
                <a:lnTo>
                  <a:pt x="3888" y="4681"/>
                </a:lnTo>
                <a:lnTo>
                  <a:pt x="3884" y="4692"/>
                </a:lnTo>
                <a:lnTo>
                  <a:pt x="3879" y="4703"/>
                </a:lnTo>
                <a:lnTo>
                  <a:pt x="3872" y="4712"/>
                </a:lnTo>
                <a:lnTo>
                  <a:pt x="3865" y="4720"/>
                </a:lnTo>
                <a:lnTo>
                  <a:pt x="3857" y="4728"/>
                </a:lnTo>
                <a:lnTo>
                  <a:pt x="3848" y="4736"/>
                </a:lnTo>
                <a:lnTo>
                  <a:pt x="3839" y="4743"/>
                </a:lnTo>
                <a:lnTo>
                  <a:pt x="3828" y="4748"/>
                </a:lnTo>
                <a:lnTo>
                  <a:pt x="3816" y="4754"/>
                </a:lnTo>
                <a:lnTo>
                  <a:pt x="3804" y="4758"/>
                </a:lnTo>
                <a:lnTo>
                  <a:pt x="3790" y="4760"/>
                </a:lnTo>
                <a:lnTo>
                  <a:pt x="3776" y="4762"/>
                </a:lnTo>
                <a:lnTo>
                  <a:pt x="3761" y="4763"/>
                </a:lnTo>
                <a:lnTo>
                  <a:pt x="1571" y="4763"/>
                </a:lnTo>
                <a:lnTo>
                  <a:pt x="1556" y="4762"/>
                </a:lnTo>
                <a:lnTo>
                  <a:pt x="1542" y="4760"/>
                </a:lnTo>
                <a:lnTo>
                  <a:pt x="1528" y="4758"/>
                </a:lnTo>
                <a:lnTo>
                  <a:pt x="1516" y="4754"/>
                </a:lnTo>
                <a:lnTo>
                  <a:pt x="1504" y="4748"/>
                </a:lnTo>
                <a:lnTo>
                  <a:pt x="1493" y="4743"/>
                </a:lnTo>
                <a:lnTo>
                  <a:pt x="1484" y="4736"/>
                </a:lnTo>
                <a:lnTo>
                  <a:pt x="1475" y="4728"/>
                </a:lnTo>
                <a:lnTo>
                  <a:pt x="1467" y="4720"/>
                </a:lnTo>
                <a:lnTo>
                  <a:pt x="1460" y="4712"/>
                </a:lnTo>
                <a:lnTo>
                  <a:pt x="1453" y="4703"/>
                </a:lnTo>
                <a:lnTo>
                  <a:pt x="1448" y="4692"/>
                </a:lnTo>
                <a:lnTo>
                  <a:pt x="1444" y="4681"/>
                </a:lnTo>
                <a:lnTo>
                  <a:pt x="1440" y="4670"/>
                </a:lnTo>
                <a:lnTo>
                  <a:pt x="1437" y="4660"/>
                </a:lnTo>
                <a:lnTo>
                  <a:pt x="1436" y="4648"/>
                </a:lnTo>
                <a:lnTo>
                  <a:pt x="1434" y="4637"/>
                </a:lnTo>
                <a:lnTo>
                  <a:pt x="1434" y="4625"/>
                </a:lnTo>
                <a:lnTo>
                  <a:pt x="1434" y="4613"/>
                </a:lnTo>
                <a:lnTo>
                  <a:pt x="1436" y="4601"/>
                </a:lnTo>
                <a:lnTo>
                  <a:pt x="1438" y="4589"/>
                </a:lnTo>
                <a:lnTo>
                  <a:pt x="1441" y="4577"/>
                </a:lnTo>
                <a:lnTo>
                  <a:pt x="1445" y="4566"/>
                </a:lnTo>
                <a:lnTo>
                  <a:pt x="1450" y="4554"/>
                </a:lnTo>
                <a:lnTo>
                  <a:pt x="1456" y="4543"/>
                </a:lnTo>
                <a:lnTo>
                  <a:pt x="1462" y="4532"/>
                </a:lnTo>
                <a:lnTo>
                  <a:pt x="1469" y="4521"/>
                </a:lnTo>
                <a:lnTo>
                  <a:pt x="1477" y="4512"/>
                </a:lnTo>
                <a:lnTo>
                  <a:pt x="1487" y="4503"/>
                </a:lnTo>
                <a:lnTo>
                  <a:pt x="1496" y="4493"/>
                </a:lnTo>
                <a:lnTo>
                  <a:pt x="1507" y="4485"/>
                </a:lnTo>
                <a:lnTo>
                  <a:pt x="1517" y="4479"/>
                </a:lnTo>
                <a:lnTo>
                  <a:pt x="1864" y="4276"/>
                </a:lnTo>
                <a:lnTo>
                  <a:pt x="1877" y="4267"/>
                </a:lnTo>
                <a:lnTo>
                  <a:pt x="1890" y="4256"/>
                </a:lnTo>
                <a:lnTo>
                  <a:pt x="1901" y="4242"/>
                </a:lnTo>
                <a:lnTo>
                  <a:pt x="1911" y="4226"/>
                </a:lnTo>
                <a:lnTo>
                  <a:pt x="1919" y="4210"/>
                </a:lnTo>
                <a:lnTo>
                  <a:pt x="1924" y="4194"/>
                </a:lnTo>
                <a:lnTo>
                  <a:pt x="1928" y="4175"/>
                </a:lnTo>
                <a:lnTo>
                  <a:pt x="1928" y="4158"/>
                </a:lnTo>
                <a:lnTo>
                  <a:pt x="1928" y="4061"/>
                </a:lnTo>
                <a:lnTo>
                  <a:pt x="2143" y="4061"/>
                </a:lnTo>
                <a:lnTo>
                  <a:pt x="2143" y="4197"/>
                </a:lnTo>
                <a:lnTo>
                  <a:pt x="2143" y="4225"/>
                </a:lnTo>
                <a:lnTo>
                  <a:pt x="2140" y="4256"/>
                </a:lnTo>
                <a:lnTo>
                  <a:pt x="2137" y="4284"/>
                </a:lnTo>
                <a:lnTo>
                  <a:pt x="2135" y="4296"/>
                </a:lnTo>
                <a:lnTo>
                  <a:pt x="2131" y="4304"/>
                </a:lnTo>
                <a:close/>
              </a:path>
            </a:pathLst>
          </a:custGeom>
          <a:solidFill>
            <a:srgbClr val="404040"/>
          </a:solidFill>
          <a:ln w="9525">
            <a:noFill/>
            <a:round/>
            <a:headEnd/>
            <a:tailEnd/>
          </a:ln>
        </p:spPr>
        <p:txBody>
          <a:bodyPr lIns="80147" tIns="40074" rIns="80147" bIns="40074"/>
          <a:lstStyle/>
          <a:p>
            <a:endParaRPr lang="de-DE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B6A61B1-BF38-8447-8FEC-1568F8EDD7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4994" y="1071823"/>
            <a:ext cx="5049597" cy="5621249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451C1447-2848-174D-AECA-21AEC93FFF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0369" y="1411671"/>
            <a:ext cx="5740131" cy="5137854"/>
          </a:xfrm>
        </p:spPr>
        <p:txBody>
          <a:bodyPr>
            <a:normAutofit/>
          </a:bodyPr>
          <a:lstStyle/>
          <a:p>
            <a:r>
              <a:rPr lang="en-US" sz="2000" b="1" dirty="0"/>
              <a:t>Dependent variable: </a:t>
            </a:r>
            <a:r>
              <a:rPr lang="en-US" sz="2000" dirty="0"/>
              <a:t>R&amp;D spending rate </a:t>
            </a:r>
          </a:p>
          <a:p>
            <a:endParaRPr lang="en-US" sz="2000" dirty="0"/>
          </a:p>
          <a:p>
            <a:r>
              <a:rPr lang="en-US" sz="2000" b="1" dirty="0"/>
              <a:t>Independent Variables: </a:t>
            </a:r>
            <a:r>
              <a:rPr lang="en-US" sz="2000" dirty="0"/>
              <a:t>adding innovation score into the model</a:t>
            </a:r>
          </a:p>
          <a:p>
            <a:endParaRPr lang="en-US" sz="2000" dirty="0"/>
          </a:p>
          <a:p>
            <a:r>
              <a:rPr lang="en-US" sz="2200" dirty="0"/>
              <a:t>Adjusted R-squared: Increased by 24%</a:t>
            </a:r>
          </a:p>
          <a:p>
            <a:endParaRPr lang="en-US" sz="2200" dirty="0"/>
          </a:p>
          <a:p>
            <a:r>
              <a:rPr lang="en-US" sz="2200" dirty="0"/>
              <a:t>There is a positive relationship between the R&amp;D spending rate and the innovation score</a:t>
            </a:r>
          </a:p>
          <a:p>
            <a:endParaRPr lang="en-US" sz="22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317776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F8966-3D57-6B4A-98A7-F3EF5FE62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369" y="308475"/>
            <a:ext cx="7526213" cy="702744"/>
          </a:xfrm>
        </p:spPr>
        <p:txBody>
          <a:bodyPr>
            <a:noAutofit/>
          </a:bodyPr>
          <a:lstStyle/>
          <a:p>
            <a:pPr algn="r"/>
            <a:r>
              <a:rPr lang="en-US" sz="3200" cap="none" dirty="0"/>
              <a:t>Conclusions and Recommendations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4BB7817-3367-E549-BCC7-BF1023DEB27B}"/>
              </a:ext>
            </a:extLst>
          </p:cNvPr>
          <p:cNvGrpSpPr/>
          <p:nvPr/>
        </p:nvGrpSpPr>
        <p:grpSpPr>
          <a:xfrm>
            <a:off x="297409" y="154367"/>
            <a:ext cx="1005922" cy="1009201"/>
            <a:chOff x="3235036" y="878619"/>
            <a:chExt cx="838200" cy="83820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D8158F62-4442-054B-8632-9B30CE57F90A}"/>
                </a:ext>
              </a:extLst>
            </p:cNvPr>
            <p:cNvSpPr/>
            <p:nvPr/>
          </p:nvSpPr>
          <p:spPr>
            <a:xfrm>
              <a:off x="3235036" y="878619"/>
              <a:ext cx="838200" cy="838200"/>
            </a:xfrm>
            <a:prstGeom prst="ellipse">
              <a:avLst/>
            </a:prstGeom>
            <a:solidFill>
              <a:srgbClr val="404040"/>
            </a:solidFill>
            <a:ln w="25400" cap="flat" cmpd="sng" algn="ctr">
              <a:solidFill>
                <a:srgbClr val="40404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887C650F-37C6-6E4C-83E8-4E5529103E9E}"/>
                </a:ext>
              </a:extLst>
            </p:cNvPr>
            <p:cNvSpPr/>
            <p:nvPr/>
          </p:nvSpPr>
          <p:spPr>
            <a:xfrm>
              <a:off x="3311236" y="954819"/>
              <a:ext cx="685800" cy="685800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latin typeface="Calibri"/>
              </a:endParaRPr>
            </a:p>
          </p:txBody>
        </p:sp>
      </p:grpSp>
      <p:sp>
        <p:nvSpPr>
          <p:cNvPr id="8" name="Freeform 6">
            <a:extLst>
              <a:ext uri="{FF2B5EF4-FFF2-40B4-BE49-F238E27FC236}">
                <a16:creationId xmlns:a16="http://schemas.microsoft.com/office/drawing/2014/main" id="{CED6E7F3-A197-0F4F-8342-C8A683D85F0D}"/>
              </a:ext>
            </a:extLst>
          </p:cNvPr>
          <p:cNvSpPr>
            <a:spLocks noEditPoints="1"/>
          </p:cNvSpPr>
          <p:nvPr/>
        </p:nvSpPr>
        <p:spPr bwMode="auto">
          <a:xfrm>
            <a:off x="628818" y="388348"/>
            <a:ext cx="343101" cy="547395"/>
          </a:xfrm>
          <a:custGeom>
            <a:avLst/>
            <a:gdLst>
              <a:gd name="T0" fmla="*/ 45 w 89"/>
              <a:gd name="T1" fmla="*/ 0 h 129"/>
              <a:gd name="T2" fmla="*/ 0 w 89"/>
              <a:gd name="T3" fmla="*/ 44 h 129"/>
              <a:gd name="T4" fmla="*/ 45 w 89"/>
              <a:gd name="T5" fmla="*/ 129 h 129"/>
              <a:gd name="T6" fmla="*/ 89 w 89"/>
              <a:gd name="T7" fmla="*/ 44 h 129"/>
              <a:gd name="T8" fmla="*/ 45 w 89"/>
              <a:gd name="T9" fmla="*/ 0 h 129"/>
              <a:gd name="T10" fmla="*/ 9 w 89"/>
              <a:gd name="T11" fmla="*/ 35 h 129"/>
              <a:gd name="T12" fmla="*/ 36 w 89"/>
              <a:gd name="T13" fmla="*/ 35 h 129"/>
              <a:gd name="T14" fmla="*/ 45 w 89"/>
              <a:gd name="T15" fmla="*/ 8 h 129"/>
              <a:gd name="T16" fmla="*/ 53 w 89"/>
              <a:gd name="T17" fmla="*/ 35 h 129"/>
              <a:gd name="T18" fmla="*/ 81 w 89"/>
              <a:gd name="T19" fmla="*/ 35 h 129"/>
              <a:gd name="T20" fmla="*/ 59 w 89"/>
              <a:gd name="T21" fmla="*/ 50 h 129"/>
              <a:gd name="T22" fmla="*/ 70 w 89"/>
              <a:gd name="T23" fmla="*/ 76 h 129"/>
              <a:gd name="T24" fmla="*/ 45 w 89"/>
              <a:gd name="T25" fmla="*/ 60 h 129"/>
              <a:gd name="T26" fmla="*/ 19 w 89"/>
              <a:gd name="T27" fmla="*/ 76 h 129"/>
              <a:gd name="T28" fmla="*/ 31 w 89"/>
              <a:gd name="T29" fmla="*/ 50 h 129"/>
              <a:gd name="T30" fmla="*/ 9 w 89"/>
              <a:gd name="T31" fmla="*/ 35 h 1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89" h="129">
                <a:moveTo>
                  <a:pt x="45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72"/>
                  <a:pt x="30" y="94"/>
                  <a:pt x="45" y="129"/>
                </a:cubicBezTo>
                <a:cubicBezTo>
                  <a:pt x="59" y="94"/>
                  <a:pt x="89" y="72"/>
                  <a:pt x="89" y="44"/>
                </a:cubicBezTo>
                <a:cubicBezTo>
                  <a:pt x="89" y="20"/>
                  <a:pt x="69" y="0"/>
                  <a:pt x="45" y="0"/>
                </a:cubicBezTo>
                <a:close/>
                <a:moveTo>
                  <a:pt x="9" y="35"/>
                </a:moveTo>
                <a:cubicBezTo>
                  <a:pt x="36" y="35"/>
                  <a:pt x="36" y="35"/>
                  <a:pt x="36" y="35"/>
                </a:cubicBezTo>
                <a:cubicBezTo>
                  <a:pt x="45" y="8"/>
                  <a:pt x="45" y="8"/>
                  <a:pt x="45" y="8"/>
                </a:cubicBezTo>
                <a:cubicBezTo>
                  <a:pt x="53" y="35"/>
                  <a:pt x="53" y="35"/>
                  <a:pt x="53" y="35"/>
                </a:cubicBezTo>
                <a:cubicBezTo>
                  <a:pt x="81" y="35"/>
                  <a:pt x="81" y="35"/>
                  <a:pt x="81" y="35"/>
                </a:cubicBezTo>
                <a:cubicBezTo>
                  <a:pt x="59" y="50"/>
                  <a:pt x="59" y="50"/>
                  <a:pt x="59" y="50"/>
                </a:cubicBezTo>
                <a:cubicBezTo>
                  <a:pt x="70" y="76"/>
                  <a:pt x="70" y="76"/>
                  <a:pt x="70" y="76"/>
                </a:cubicBezTo>
                <a:cubicBezTo>
                  <a:pt x="45" y="60"/>
                  <a:pt x="45" y="60"/>
                  <a:pt x="45" y="60"/>
                </a:cubicBezTo>
                <a:cubicBezTo>
                  <a:pt x="19" y="76"/>
                  <a:pt x="19" y="76"/>
                  <a:pt x="19" y="76"/>
                </a:cubicBezTo>
                <a:cubicBezTo>
                  <a:pt x="31" y="50"/>
                  <a:pt x="31" y="50"/>
                  <a:pt x="31" y="50"/>
                </a:cubicBezTo>
                <a:lnTo>
                  <a:pt x="9" y="35"/>
                </a:lnTo>
                <a:close/>
              </a:path>
            </a:pathLst>
          </a:custGeom>
          <a:solidFill>
            <a:srgbClr val="40404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AEF94BA-730F-7A45-B167-BD84427BC880}"/>
              </a:ext>
            </a:extLst>
          </p:cNvPr>
          <p:cNvGrpSpPr/>
          <p:nvPr/>
        </p:nvGrpSpPr>
        <p:grpSpPr>
          <a:xfrm>
            <a:off x="971918" y="1390720"/>
            <a:ext cx="10344384" cy="5158805"/>
            <a:chOff x="463549" y="2037115"/>
            <a:chExt cx="7588399" cy="4012114"/>
          </a:xfrm>
        </p:grpSpPr>
        <p:sp>
          <p:nvSpPr>
            <p:cNvPr id="11" name="Isosceles Triangle 26">
              <a:extLst>
                <a:ext uri="{FF2B5EF4-FFF2-40B4-BE49-F238E27FC236}">
                  <a16:creationId xmlns:a16="http://schemas.microsoft.com/office/drawing/2014/main" id="{CE2A3C34-FA1D-F44C-9572-38FFE4F4CC2A}"/>
                </a:ext>
              </a:extLst>
            </p:cNvPr>
            <p:cNvSpPr/>
            <p:nvPr/>
          </p:nvSpPr>
          <p:spPr>
            <a:xfrm>
              <a:off x="535558" y="2114549"/>
              <a:ext cx="3527188" cy="676545"/>
            </a:xfrm>
            <a:prstGeom prst="triangle">
              <a:avLst/>
            </a:prstGeom>
            <a:solidFill>
              <a:schemeClr val="accent2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IN" sz="1200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52">
              <a:extLst>
                <a:ext uri="{FF2B5EF4-FFF2-40B4-BE49-F238E27FC236}">
                  <a16:creationId xmlns:a16="http://schemas.microsoft.com/office/drawing/2014/main" id="{D6EF1010-2B1F-3F40-AE89-65736258621A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4471761" y="2791095"/>
              <a:ext cx="3485978" cy="3258134"/>
            </a:xfrm>
            <a:prstGeom prst="rect">
              <a:avLst/>
            </a:prstGeom>
          </p:spPr>
          <p:txBody>
            <a:bodyPr lIns="108000" tIns="108000" rIns="0" bIns="0" anchor="t" anchorCtr="0"/>
            <a:lstStyle/>
            <a:p>
              <a:pPr marL="222250" indent="-222250" algn="just">
                <a:spcAft>
                  <a:spcPts val="600"/>
                </a:spcAft>
                <a:buClr>
                  <a:schemeClr val="accent2"/>
                </a:buClr>
                <a:buSzPct val="70000"/>
                <a:buFont typeface="Arial Narrow" panose="020B0606020202030204" pitchFamily="34" charset="0"/>
                <a:buChar char="►"/>
                <a:defRPr/>
              </a:pPr>
              <a:r>
                <a:rPr lang="en-US" dirty="0">
                  <a:solidFill>
                    <a:srgbClr val="404040"/>
                  </a:solidFill>
                  <a:cs typeface="Arial" charset="0"/>
                </a:rPr>
                <a:t>Automotive companies should prioritize their R&amp;D initiatives according to their business objectives</a:t>
              </a:r>
            </a:p>
            <a:p>
              <a:pPr marL="222250" indent="-222250" algn="just">
                <a:spcAft>
                  <a:spcPts val="600"/>
                </a:spcAft>
                <a:buClr>
                  <a:schemeClr val="accent2"/>
                </a:buClr>
                <a:buSzPct val="70000"/>
                <a:buFont typeface="Arial Narrow" panose="020B0606020202030204" pitchFamily="34" charset="0"/>
                <a:buChar char="►"/>
                <a:defRPr/>
              </a:pPr>
              <a:endParaRPr lang="en-US" dirty="0">
                <a:solidFill>
                  <a:srgbClr val="404040"/>
                </a:solidFill>
                <a:cs typeface="Arial" charset="0"/>
              </a:endParaRPr>
            </a:p>
            <a:p>
              <a:pPr marL="222250" indent="-222250" algn="just">
                <a:spcAft>
                  <a:spcPts val="600"/>
                </a:spcAft>
                <a:buClr>
                  <a:schemeClr val="accent2"/>
                </a:buClr>
                <a:buSzPct val="70000"/>
                <a:buFont typeface="Arial Narrow" panose="020B0606020202030204" pitchFamily="34" charset="0"/>
                <a:buChar char="►"/>
                <a:defRPr/>
              </a:pPr>
              <a:r>
                <a:rPr lang="en-US" dirty="0">
                  <a:solidFill>
                    <a:srgbClr val="404040"/>
                  </a:solidFill>
                  <a:cs typeface="Arial" charset="0"/>
                </a:rPr>
                <a:t>EVs and autonomous driving technologies would be prevailing in the foreseeable future. More funding could be allocated to such domains based on the companies’ positioning in the industry</a:t>
              </a:r>
            </a:p>
            <a:p>
              <a:pPr marL="222250" indent="-222250" algn="just">
                <a:spcAft>
                  <a:spcPts val="600"/>
                </a:spcAft>
                <a:buClr>
                  <a:schemeClr val="accent2"/>
                </a:buClr>
                <a:buSzPct val="70000"/>
                <a:buFont typeface="Arial Narrow" panose="020B0606020202030204" pitchFamily="34" charset="0"/>
                <a:buChar char="►"/>
                <a:defRPr/>
              </a:pPr>
              <a:endParaRPr lang="en-US" dirty="0">
                <a:solidFill>
                  <a:srgbClr val="404040"/>
                </a:solidFill>
                <a:cs typeface="Arial" charset="0"/>
              </a:endParaRPr>
            </a:p>
            <a:p>
              <a:pPr marL="222250" indent="-222250" algn="just">
                <a:spcAft>
                  <a:spcPts val="600"/>
                </a:spcAft>
                <a:buClr>
                  <a:schemeClr val="accent2"/>
                </a:buClr>
                <a:buSzPct val="70000"/>
                <a:buFont typeface="Arial Narrow" panose="020B0606020202030204" pitchFamily="34" charset="0"/>
                <a:buChar char="►"/>
                <a:defRPr/>
              </a:pPr>
              <a:r>
                <a:rPr lang="en-US" dirty="0">
                  <a:solidFill>
                    <a:srgbClr val="404040"/>
                  </a:solidFill>
                  <a:cs typeface="Arial" charset="0"/>
                </a:rPr>
                <a:t>More sources and factors can be considered in order to conduct more in-depth trend analysis</a:t>
              </a:r>
            </a:p>
          </p:txBody>
        </p:sp>
        <p:sp>
          <p:nvSpPr>
            <p:cNvPr id="13" name="Rectangle 58">
              <a:extLst>
                <a:ext uri="{FF2B5EF4-FFF2-40B4-BE49-F238E27FC236}">
                  <a16:creationId xmlns:a16="http://schemas.microsoft.com/office/drawing/2014/main" id="{2E5AA3CB-9456-9348-ADEB-51097B96BF1D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545343" y="2791095"/>
              <a:ext cx="3517403" cy="2778427"/>
            </a:xfrm>
            <a:prstGeom prst="rect">
              <a:avLst/>
            </a:prstGeom>
          </p:spPr>
          <p:txBody>
            <a:bodyPr lIns="108000" tIns="108000" rIns="0" bIns="0" anchor="t" anchorCtr="0"/>
            <a:lstStyle/>
            <a:p>
              <a:pPr marL="222250" indent="-222250" algn="just">
                <a:spcAft>
                  <a:spcPts val="600"/>
                </a:spcAft>
                <a:buClr>
                  <a:schemeClr val="accent2"/>
                </a:buClr>
                <a:buSzPct val="70000"/>
                <a:buFont typeface="Arial Narrow" panose="020B0606020202030204" pitchFamily="34" charset="0"/>
                <a:buChar char="►"/>
                <a:defRPr/>
              </a:pPr>
              <a:r>
                <a:rPr lang="en-US" dirty="0">
                  <a:solidFill>
                    <a:srgbClr val="404040"/>
                  </a:solidFill>
                  <a:cs typeface="Arial" charset="0"/>
                </a:rPr>
                <a:t> Text analytics results indicate Tesla is leading the technological trends (electric vehicles, autonomous driving) in the industry, Ford is falling behind</a:t>
              </a:r>
            </a:p>
            <a:p>
              <a:pPr marL="222250" indent="-222250" algn="just">
                <a:spcAft>
                  <a:spcPts val="600"/>
                </a:spcAft>
                <a:buClr>
                  <a:schemeClr val="accent2"/>
                </a:buClr>
                <a:buSzPct val="70000"/>
                <a:buFont typeface="Arial Narrow" panose="020B0606020202030204" pitchFamily="34" charset="0"/>
                <a:buChar char="►"/>
                <a:defRPr/>
              </a:pPr>
              <a:endParaRPr lang="en-US" dirty="0">
                <a:solidFill>
                  <a:srgbClr val="404040"/>
                </a:solidFill>
                <a:cs typeface="Arial" charset="0"/>
              </a:endParaRPr>
            </a:p>
            <a:p>
              <a:pPr marL="222250" indent="-222250" algn="just">
                <a:spcAft>
                  <a:spcPts val="600"/>
                </a:spcAft>
                <a:buClr>
                  <a:schemeClr val="accent2"/>
                </a:buClr>
                <a:buSzPct val="70000"/>
                <a:buFont typeface="Arial Narrow" panose="020B0606020202030204" pitchFamily="34" charset="0"/>
                <a:buChar char="►"/>
                <a:defRPr/>
              </a:pPr>
              <a:r>
                <a:rPr lang="en-US" dirty="0">
                  <a:solidFill>
                    <a:srgbClr val="404040"/>
                  </a:solidFill>
                  <a:cs typeface="Arial" charset="0"/>
                </a:rPr>
                <a:t>Financial data analysis suggests Tesla invests heavily on R&amp;D, which is in line with its 10-k reports. Toyota spends the least, contrasting with what is mentioned in its reports</a:t>
              </a:r>
            </a:p>
            <a:p>
              <a:pPr marL="222250" indent="-222250" algn="just">
                <a:spcAft>
                  <a:spcPts val="600"/>
                </a:spcAft>
                <a:buClr>
                  <a:schemeClr val="accent2"/>
                </a:buClr>
                <a:buSzPct val="70000"/>
                <a:buFont typeface="Arial Narrow" panose="020B0606020202030204" pitchFamily="34" charset="0"/>
                <a:buChar char="►"/>
                <a:defRPr/>
              </a:pPr>
              <a:endParaRPr lang="en-US" dirty="0">
                <a:solidFill>
                  <a:srgbClr val="404040"/>
                </a:solidFill>
                <a:cs typeface="Arial" charset="0"/>
              </a:endParaRPr>
            </a:p>
            <a:p>
              <a:pPr marL="222250" indent="-222250" algn="just">
                <a:spcAft>
                  <a:spcPts val="600"/>
                </a:spcAft>
                <a:buClr>
                  <a:schemeClr val="accent2"/>
                </a:buClr>
                <a:buSzPct val="70000"/>
                <a:buFont typeface="Arial Narrow" panose="020B0606020202030204" pitchFamily="34" charset="0"/>
                <a:buChar char="►"/>
                <a:defRPr/>
              </a:pPr>
              <a:r>
                <a:rPr lang="en-US" dirty="0">
                  <a:solidFill>
                    <a:srgbClr val="404040"/>
                  </a:solidFill>
                  <a:cs typeface="Arial" charset="0"/>
                </a:rPr>
                <a:t>Adding innovation score improves the model performance to predict the R&amp;D spending</a:t>
              </a:r>
            </a:p>
            <a:p>
              <a:pPr marL="222250" indent="-222250" algn="just">
                <a:spcAft>
                  <a:spcPts val="600"/>
                </a:spcAft>
                <a:buClr>
                  <a:schemeClr val="accent2"/>
                </a:buClr>
                <a:buSzPct val="70000"/>
                <a:buFont typeface="Arial Narrow" panose="020B0606020202030204" pitchFamily="34" charset="0"/>
                <a:buChar char="►"/>
                <a:defRPr/>
              </a:pPr>
              <a:endParaRPr lang="en-US" dirty="0">
                <a:solidFill>
                  <a:srgbClr val="404040"/>
                </a:solidFill>
                <a:cs typeface="Arial" charset="0"/>
              </a:endParaRPr>
            </a:p>
          </p:txBody>
        </p:sp>
        <p:sp>
          <p:nvSpPr>
            <p:cNvPr id="14" name="Rectangle 56">
              <a:extLst>
                <a:ext uri="{FF2B5EF4-FFF2-40B4-BE49-F238E27FC236}">
                  <a16:creationId xmlns:a16="http://schemas.microsoft.com/office/drawing/2014/main" id="{82596DBF-2A0D-C549-B6D0-1F4657C93F99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5188047" y="2351986"/>
              <a:ext cx="2451098" cy="360000"/>
            </a:xfrm>
            <a:prstGeom prst="rect">
              <a:avLst/>
            </a:prstGeom>
            <a:noFill/>
            <a:ln>
              <a:noFill/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/>
            <a:p>
              <a:pPr algn="ctr" defTabSz="801688" eaLnBrk="0" hangingPunct="0">
                <a:defRPr/>
              </a:pPr>
              <a:r>
                <a:rPr lang="en-US" b="1" dirty="0">
                  <a:solidFill>
                    <a:srgbClr val="646464"/>
                  </a:solidFill>
                </a:rPr>
                <a:t>Disadvantage</a:t>
              </a:r>
              <a:endParaRPr lang="de-DE" b="1" dirty="0">
                <a:solidFill>
                  <a:srgbClr val="646464"/>
                </a:solidFill>
              </a:endParaRPr>
            </a:p>
          </p:txBody>
        </p:sp>
        <p:sp>
          <p:nvSpPr>
            <p:cNvPr id="15" name="Pentagon 14">
              <a:extLst>
                <a:ext uri="{FF2B5EF4-FFF2-40B4-BE49-F238E27FC236}">
                  <a16:creationId xmlns:a16="http://schemas.microsoft.com/office/drawing/2014/main" id="{B89982A9-B3BB-814C-9F25-5907E6AD89DC}"/>
                </a:ext>
              </a:extLst>
            </p:cNvPr>
            <p:cNvSpPr/>
            <p:nvPr/>
          </p:nvSpPr>
          <p:spPr>
            <a:xfrm rot="16200000">
              <a:off x="409292" y="2091372"/>
              <a:ext cx="3763610" cy="3655095"/>
            </a:xfrm>
            <a:prstGeom prst="homePlate">
              <a:avLst>
                <a:gd name="adj" fmla="val 19528"/>
              </a:avLst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 </a:t>
              </a:r>
              <a:endParaRPr lang="en-IN" sz="1200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55">
              <a:extLst>
                <a:ext uri="{FF2B5EF4-FFF2-40B4-BE49-F238E27FC236}">
                  <a16:creationId xmlns:a16="http://schemas.microsoft.com/office/drawing/2014/main" id="{ED6414B5-1DB8-1C47-8F12-BDD68451719F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074223" y="2365906"/>
              <a:ext cx="2449702" cy="360000"/>
            </a:xfrm>
            <a:prstGeom prst="rect">
              <a:avLst/>
            </a:prstGeom>
            <a:noFill/>
            <a:ln>
              <a:noFill/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/>
            <a:p>
              <a:pPr algn="ctr" defTabSz="801688" eaLnBrk="0" hangingPunct="0">
                <a:defRPr/>
              </a:pPr>
              <a:r>
                <a:rPr lang="en-US" b="1" dirty="0">
                  <a:solidFill>
                    <a:srgbClr val="404040"/>
                  </a:solidFill>
                </a:rPr>
                <a:t>Conclusions</a:t>
              </a:r>
            </a:p>
          </p:txBody>
        </p:sp>
        <p:sp>
          <p:nvSpPr>
            <p:cNvPr id="17" name="Isosceles Triangle 23">
              <a:extLst>
                <a:ext uri="{FF2B5EF4-FFF2-40B4-BE49-F238E27FC236}">
                  <a16:creationId xmlns:a16="http://schemas.microsoft.com/office/drawing/2014/main" id="{7540AA76-5353-694A-A43F-04B04F439E2E}"/>
                </a:ext>
              </a:extLst>
            </p:cNvPr>
            <p:cNvSpPr/>
            <p:nvPr/>
          </p:nvSpPr>
          <p:spPr>
            <a:xfrm>
              <a:off x="4493963" y="2114549"/>
              <a:ext cx="3485978" cy="676544"/>
            </a:xfrm>
            <a:prstGeom prst="triangle">
              <a:avLst/>
            </a:prstGeom>
            <a:solidFill>
              <a:srgbClr val="404040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IN" sz="1200" dirty="0">
                <a:solidFill>
                  <a:schemeClr val="tx1"/>
                </a:solidFill>
              </a:endParaRPr>
            </a:p>
          </p:txBody>
        </p:sp>
        <p:sp>
          <p:nvSpPr>
            <p:cNvPr id="18" name="Pentagon 17">
              <a:extLst>
                <a:ext uri="{FF2B5EF4-FFF2-40B4-BE49-F238E27FC236}">
                  <a16:creationId xmlns:a16="http://schemas.microsoft.com/office/drawing/2014/main" id="{890D5A6A-D6D2-1345-814D-CBD8D068E53D}"/>
                </a:ext>
              </a:extLst>
            </p:cNvPr>
            <p:cNvSpPr/>
            <p:nvPr/>
          </p:nvSpPr>
          <p:spPr>
            <a:xfrm rot="16200000">
              <a:off x="4342595" y="2091372"/>
              <a:ext cx="3763610" cy="3655096"/>
            </a:xfrm>
            <a:prstGeom prst="homePlate">
              <a:avLst>
                <a:gd name="adj" fmla="val 19528"/>
              </a:avLst>
            </a:prstGeom>
            <a:noFill/>
            <a:ln w="38100">
              <a:solidFill>
                <a:srgbClr val="404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 </a:t>
              </a:r>
              <a:endParaRPr lang="en-IN" sz="1200" dirty="0">
                <a:solidFill>
                  <a:schemeClr val="tx1"/>
                </a:solidFill>
              </a:endParaRPr>
            </a:p>
          </p:txBody>
        </p:sp>
        <p:sp>
          <p:nvSpPr>
            <p:cNvPr id="19" name="Rectangle 55">
              <a:extLst>
                <a:ext uri="{FF2B5EF4-FFF2-40B4-BE49-F238E27FC236}">
                  <a16:creationId xmlns:a16="http://schemas.microsoft.com/office/drawing/2014/main" id="{C9B4A557-957E-F143-9328-784DD7CE75B9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5007545" y="2365906"/>
              <a:ext cx="2449702" cy="360000"/>
            </a:xfrm>
            <a:prstGeom prst="rect">
              <a:avLst/>
            </a:prstGeom>
            <a:noFill/>
            <a:ln>
              <a:noFill/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/>
            <a:p>
              <a:pPr algn="ctr" defTabSz="801688" eaLnBrk="0" hangingPunct="0">
                <a:defRPr/>
              </a:pPr>
              <a:r>
                <a:rPr lang="en-US" b="1" dirty="0">
                  <a:solidFill>
                    <a:schemeClr val="bg1"/>
                  </a:solidFill>
                </a:rPr>
                <a:t>Recommendations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530498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86B71-69C2-4F41-B95B-641727BA9B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9512" y="2386744"/>
            <a:ext cx="9348216" cy="1645920"/>
          </a:xfrm>
        </p:spPr>
        <p:txBody>
          <a:bodyPr>
            <a:normAutofit/>
          </a:bodyPr>
          <a:lstStyle/>
          <a:p>
            <a:r>
              <a:rPr lang="en-US" cap="none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569264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F8966-3D57-6B4A-98A7-F3EF5FE62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369" y="308475"/>
            <a:ext cx="6417849" cy="702744"/>
          </a:xfrm>
        </p:spPr>
        <p:txBody>
          <a:bodyPr>
            <a:normAutofit fontScale="90000"/>
          </a:bodyPr>
          <a:lstStyle/>
          <a:p>
            <a:pPr algn="r"/>
            <a:r>
              <a:rPr lang="en-US" cap="none" dirty="0"/>
              <a:t>Problem Statement and Hypotheses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5FC1537-C2A5-9845-8FDF-76AD3E6ADE4E}"/>
              </a:ext>
            </a:extLst>
          </p:cNvPr>
          <p:cNvGrpSpPr/>
          <p:nvPr/>
        </p:nvGrpSpPr>
        <p:grpSpPr>
          <a:xfrm>
            <a:off x="297409" y="154367"/>
            <a:ext cx="1005922" cy="1009201"/>
            <a:chOff x="297409" y="154367"/>
            <a:chExt cx="1005922" cy="1009201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74DA289B-73F0-864A-86C1-01F17B51BDE0}"/>
                </a:ext>
              </a:extLst>
            </p:cNvPr>
            <p:cNvGrpSpPr/>
            <p:nvPr/>
          </p:nvGrpSpPr>
          <p:grpSpPr>
            <a:xfrm>
              <a:off x="297409" y="154367"/>
              <a:ext cx="1005922" cy="1009201"/>
              <a:chOff x="3235036" y="878619"/>
              <a:chExt cx="838200" cy="838200"/>
            </a:xfrm>
          </p:grpSpPr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340E2462-65A7-CB4B-B7B7-A11878682527}"/>
                  </a:ext>
                </a:extLst>
              </p:cNvPr>
              <p:cNvSpPr/>
              <p:nvPr/>
            </p:nvSpPr>
            <p:spPr>
              <a:xfrm>
                <a:off x="3235036" y="878619"/>
                <a:ext cx="838200" cy="838200"/>
              </a:xfrm>
              <a:prstGeom prst="ellipse">
                <a:avLst/>
              </a:prstGeom>
              <a:solidFill>
                <a:srgbClr val="404040"/>
              </a:solidFill>
              <a:ln w="25400" cap="flat" cmpd="sng" algn="ctr">
                <a:solidFill>
                  <a:srgbClr val="40404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en-US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914250E3-3DC7-CF4A-A5E1-7D4426217122}"/>
                  </a:ext>
                </a:extLst>
              </p:cNvPr>
              <p:cNvSpPr/>
              <p:nvPr/>
            </p:nvSpPr>
            <p:spPr>
              <a:xfrm>
                <a:off x="3311236" y="954819"/>
                <a:ext cx="685800" cy="685800"/>
              </a:xfrm>
              <a:prstGeom prst="ellipse">
                <a:avLst/>
              </a:prstGeom>
              <a:solidFill>
                <a:sysClr val="window" lastClr="FFFFFF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en-US" kern="0">
                  <a:solidFill>
                    <a:prstClr val="white"/>
                  </a:solidFill>
                  <a:latin typeface="Calibri"/>
                </a:endParaRPr>
              </a:p>
            </p:txBody>
          </p:sp>
        </p:grpSp>
        <p:sp>
          <p:nvSpPr>
            <p:cNvPr id="26" name="Freeform 78">
              <a:extLst>
                <a:ext uri="{FF2B5EF4-FFF2-40B4-BE49-F238E27FC236}">
                  <a16:creationId xmlns:a16="http://schemas.microsoft.com/office/drawing/2014/main" id="{D6C8AAD7-9F40-984E-B384-C3D97E952802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557220" y="421871"/>
              <a:ext cx="474097" cy="499713"/>
            </a:xfrm>
            <a:custGeom>
              <a:avLst/>
              <a:gdLst>
                <a:gd name="T0" fmla="*/ 2147483647 w 4790"/>
                <a:gd name="T1" fmla="*/ 2147483647 h 4763"/>
                <a:gd name="T2" fmla="*/ 2147483647 w 4790"/>
                <a:gd name="T3" fmla="*/ 2147483647 h 4763"/>
                <a:gd name="T4" fmla="*/ 2147483647 w 4790"/>
                <a:gd name="T5" fmla="*/ 2147483647 h 4763"/>
                <a:gd name="T6" fmla="*/ 2147483647 w 4790"/>
                <a:gd name="T7" fmla="*/ 2147483647 h 4763"/>
                <a:gd name="T8" fmla="*/ 2147483647 w 4790"/>
                <a:gd name="T9" fmla="*/ 2147483647 h 4763"/>
                <a:gd name="T10" fmla="*/ 2147483647 w 4790"/>
                <a:gd name="T11" fmla="*/ 2147483647 h 4763"/>
                <a:gd name="T12" fmla="*/ 2147483647 w 4790"/>
                <a:gd name="T13" fmla="*/ 2147483647 h 4763"/>
                <a:gd name="T14" fmla="*/ 2147483647 w 4790"/>
                <a:gd name="T15" fmla="*/ 2147483647 h 4763"/>
                <a:gd name="T16" fmla="*/ 2147483647 w 4790"/>
                <a:gd name="T17" fmla="*/ 2147483647 h 4763"/>
                <a:gd name="T18" fmla="*/ 2147483647 w 4790"/>
                <a:gd name="T19" fmla="*/ 2147483647 h 4763"/>
                <a:gd name="T20" fmla="*/ 2147483647 w 4790"/>
                <a:gd name="T21" fmla="*/ 2147483647 h 4763"/>
                <a:gd name="T22" fmla="*/ 2147483647 w 4790"/>
                <a:gd name="T23" fmla="*/ 2147483647 h 4763"/>
                <a:gd name="T24" fmla="*/ 2147483647 w 4790"/>
                <a:gd name="T25" fmla="*/ 2147483647 h 4763"/>
                <a:gd name="T26" fmla="*/ 2147483647 w 4790"/>
                <a:gd name="T27" fmla="*/ 2147483647 h 4763"/>
                <a:gd name="T28" fmla="*/ 2147483647 w 4790"/>
                <a:gd name="T29" fmla="*/ 2147483647 h 4763"/>
                <a:gd name="T30" fmla="*/ 2147483647 w 4790"/>
                <a:gd name="T31" fmla="*/ 0 h 4763"/>
                <a:gd name="T32" fmla="*/ 2147483647 w 4790"/>
                <a:gd name="T33" fmla="*/ 2147483647 h 4763"/>
                <a:gd name="T34" fmla="*/ 2147483647 w 4790"/>
                <a:gd name="T35" fmla="*/ 2147483647 h 4763"/>
                <a:gd name="T36" fmla="*/ 2147483647 w 4790"/>
                <a:gd name="T37" fmla="*/ 2147483647 h 4763"/>
                <a:gd name="T38" fmla="*/ 2147483647 w 4790"/>
                <a:gd name="T39" fmla="*/ 2147483647 h 4763"/>
                <a:gd name="T40" fmla="*/ 2147483647 w 4790"/>
                <a:gd name="T41" fmla="*/ 2147483647 h 4763"/>
                <a:gd name="T42" fmla="*/ 2147483647 w 4790"/>
                <a:gd name="T43" fmla="*/ 2147483647 h 4763"/>
                <a:gd name="T44" fmla="*/ 2147483647 w 4790"/>
                <a:gd name="T45" fmla="*/ 2147483647 h 4763"/>
                <a:gd name="T46" fmla="*/ 2147483647 w 4790"/>
                <a:gd name="T47" fmla="*/ 2147483647 h 4763"/>
                <a:gd name="T48" fmla="*/ 2147483647 w 4790"/>
                <a:gd name="T49" fmla="*/ 2147483647 h 4763"/>
                <a:gd name="T50" fmla="*/ 2147483647 w 4790"/>
                <a:gd name="T51" fmla="*/ 2147483647 h 4763"/>
                <a:gd name="T52" fmla="*/ 2147483647 w 4790"/>
                <a:gd name="T53" fmla="*/ 2147483647 h 4763"/>
                <a:gd name="T54" fmla="*/ 2147483647 w 4790"/>
                <a:gd name="T55" fmla="*/ 2147483647 h 4763"/>
                <a:gd name="T56" fmla="*/ 2147483647 w 4790"/>
                <a:gd name="T57" fmla="*/ 2147483647 h 4763"/>
                <a:gd name="T58" fmla="*/ 2147483647 w 4790"/>
                <a:gd name="T59" fmla="*/ 2147483647 h 4763"/>
                <a:gd name="T60" fmla="*/ 2147483647 w 4790"/>
                <a:gd name="T61" fmla="*/ 2147483647 h 4763"/>
                <a:gd name="T62" fmla="*/ 2147483647 w 4790"/>
                <a:gd name="T63" fmla="*/ 2147483647 h 4763"/>
                <a:gd name="T64" fmla="*/ 2147483647 w 4790"/>
                <a:gd name="T65" fmla="*/ 2147483647 h 4763"/>
                <a:gd name="T66" fmla="*/ 2147483647 w 4790"/>
                <a:gd name="T67" fmla="*/ 2147483647 h 4763"/>
                <a:gd name="T68" fmla="*/ 2147483647 w 4790"/>
                <a:gd name="T69" fmla="*/ 2147483647 h 4763"/>
                <a:gd name="T70" fmla="*/ 2147483647 w 4790"/>
                <a:gd name="T71" fmla="*/ 2147483647 h 4763"/>
                <a:gd name="T72" fmla="*/ 2147483647 w 4790"/>
                <a:gd name="T73" fmla="*/ 2147483647 h 4763"/>
                <a:gd name="T74" fmla="*/ 2147483647 w 4790"/>
                <a:gd name="T75" fmla="*/ 2147483647 h 4763"/>
                <a:gd name="T76" fmla="*/ 2147483647 w 4790"/>
                <a:gd name="T77" fmla="*/ 2147483647 h 4763"/>
                <a:gd name="T78" fmla="*/ 2147483647 w 4790"/>
                <a:gd name="T79" fmla="*/ 2147483647 h 4763"/>
                <a:gd name="T80" fmla="*/ 2147483647 w 4790"/>
                <a:gd name="T81" fmla="*/ 2147483647 h 4763"/>
                <a:gd name="T82" fmla="*/ 2147483647 w 4790"/>
                <a:gd name="T83" fmla="*/ 2147483647 h 4763"/>
                <a:gd name="T84" fmla="*/ 2147483647 w 4790"/>
                <a:gd name="T85" fmla="*/ 2147483647 h 4763"/>
                <a:gd name="T86" fmla="*/ 2147483647 w 4790"/>
                <a:gd name="T87" fmla="*/ 2147483647 h 4763"/>
                <a:gd name="T88" fmla="*/ 2147483647 w 4790"/>
                <a:gd name="T89" fmla="*/ 2147483647 h 4763"/>
                <a:gd name="T90" fmla="*/ 2147483647 w 4790"/>
                <a:gd name="T91" fmla="*/ 2147483647 h 4763"/>
                <a:gd name="T92" fmla="*/ 2147483647 w 4790"/>
                <a:gd name="T93" fmla="*/ 2147483647 h 4763"/>
                <a:gd name="T94" fmla="*/ 2147483647 w 4790"/>
                <a:gd name="T95" fmla="*/ 2147483647 h 4763"/>
                <a:gd name="T96" fmla="*/ 2147483647 w 4790"/>
                <a:gd name="T97" fmla="*/ 2147483647 h 4763"/>
                <a:gd name="T98" fmla="*/ 2147483647 w 4790"/>
                <a:gd name="T99" fmla="*/ 2147483647 h 4763"/>
                <a:gd name="T100" fmla="*/ 2147483647 w 4790"/>
                <a:gd name="T101" fmla="*/ 2147483647 h 4763"/>
                <a:gd name="T102" fmla="*/ 2147483647 w 4790"/>
                <a:gd name="T103" fmla="*/ 2147483647 h 4763"/>
                <a:gd name="T104" fmla="*/ 2147483647 w 4790"/>
                <a:gd name="T105" fmla="*/ 2147483647 h 4763"/>
                <a:gd name="T106" fmla="*/ 2147483647 w 4790"/>
                <a:gd name="T107" fmla="*/ 2147483647 h 4763"/>
                <a:gd name="T108" fmla="*/ 2147483647 w 4790"/>
                <a:gd name="T109" fmla="*/ 2147483647 h 4763"/>
                <a:gd name="T110" fmla="*/ 2147483647 w 4790"/>
                <a:gd name="T111" fmla="*/ 2147483647 h 4763"/>
                <a:gd name="T112" fmla="*/ 2147483647 w 4790"/>
                <a:gd name="T113" fmla="*/ 2147483647 h 4763"/>
                <a:gd name="T114" fmla="*/ 2147483647 w 4790"/>
                <a:gd name="T115" fmla="*/ 2147483647 h 4763"/>
                <a:gd name="T116" fmla="*/ 2147483647 w 4790"/>
                <a:gd name="T117" fmla="*/ 2147483647 h 4763"/>
                <a:gd name="T118" fmla="*/ 2147483647 w 4790"/>
                <a:gd name="T119" fmla="*/ 2147483647 h 4763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4790"/>
                <a:gd name="T181" fmla="*/ 0 h 4763"/>
                <a:gd name="T182" fmla="*/ 4790 w 4790"/>
                <a:gd name="T183" fmla="*/ 4763 h 4763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4790" h="4763">
                  <a:moveTo>
                    <a:pt x="2669" y="862"/>
                  </a:moveTo>
                  <a:lnTo>
                    <a:pt x="2669" y="1219"/>
                  </a:lnTo>
                  <a:lnTo>
                    <a:pt x="2569" y="1219"/>
                  </a:lnTo>
                  <a:lnTo>
                    <a:pt x="2569" y="862"/>
                  </a:lnTo>
                  <a:lnTo>
                    <a:pt x="2669" y="862"/>
                  </a:lnTo>
                  <a:close/>
                  <a:moveTo>
                    <a:pt x="2441" y="862"/>
                  </a:moveTo>
                  <a:lnTo>
                    <a:pt x="2441" y="1219"/>
                  </a:lnTo>
                  <a:lnTo>
                    <a:pt x="2341" y="1219"/>
                  </a:lnTo>
                  <a:lnTo>
                    <a:pt x="2341" y="862"/>
                  </a:lnTo>
                  <a:lnTo>
                    <a:pt x="2441" y="862"/>
                  </a:lnTo>
                  <a:close/>
                  <a:moveTo>
                    <a:pt x="2214" y="862"/>
                  </a:moveTo>
                  <a:lnTo>
                    <a:pt x="2214" y="1219"/>
                  </a:lnTo>
                  <a:lnTo>
                    <a:pt x="2115" y="1219"/>
                  </a:lnTo>
                  <a:lnTo>
                    <a:pt x="2115" y="862"/>
                  </a:lnTo>
                  <a:lnTo>
                    <a:pt x="2214" y="862"/>
                  </a:lnTo>
                  <a:close/>
                  <a:moveTo>
                    <a:pt x="2081" y="2490"/>
                  </a:moveTo>
                  <a:lnTo>
                    <a:pt x="1783" y="973"/>
                  </a:lnTo>
                  <a:lnTo>
                    <a:pt x="2029" y="973"/>
                  </a:lnTo>
                  <a:lnTo>
                    <a:pt x="2029" y="1072"/>
                  </a:lnTo>
                  <a:lnTo>
                    <a:pt x="1904" y="1072"/>
                  </a:lnTo>
                  <a:lnTo>
                    <a:pt x="2178" y="2471"/>
                  </a:lnTo>
                  <a:lnTo>
                    <a:pt x="2081" y="2490"/>
                  </a:lnTo>
                  <a:close/>
                  <a:moveTo>
                    <a:pt x="2345" y="3271"/>
                  </a:moveTo>
                  <a:lnTo>
                    <a:pt x="2345" y="2596"/>
                  </a:lnTo>
                  <a:lnTo>
                    <a:pt x="2445" y="2596"/>
                  </a:lnTo>
                  <a:lnTo>
                    <a:pt x="2445" y="3271"/>
                  </a:lnTo>
                  <a:lnTo>
                    <a:pt x="2345" y="3271"/>
                  </a:lnTo>
                  <a:close/>
                  <a:moveTo>
                    <a:pt x="1627" y="3271"/>
                  </a:moveTo>
                  <a:lnTo>
                    <a:pt x="1627" y="2698"/>
                  </a:lnTo>
                  <a:lnTo>
                    <a:pt x="1588" y="2673"/>
                  </a:lnTo>
                  <a:lnTo>
                    <a:pt x="1551" y="2648"/>
                  </a:lnTo>
                  <a:lnTo>
                    <a:pt x="1513" y="2621"/>
                  </a:lnTo>
                  <a:lnTo>
                    <a:pt x="1478" y="2592"/>
                  </a:lnTo>
                  <a:lnTo>
                    <a:pt x="1443" y="2563"/>
                  </a:lnTo>
                  <a:lnTo>
                    <a:pt x="1409" y="2533"/>
                  </a:lnTo>
                  <a:lnTo>
                    <a:pt x="1376" y="2502"/>
                  </a:lnTo>
                  <a:lnTo>
                    <a:pt x="1344" y="2470"/>
                  </a:lnTo>
                  <a:lnTo>
                    <a:pt x="1313" y="2436"/>
                  </a:lnTo>
                  <a:lnTo>
                    <a:pt x="1283" y="2403"/>
                  </a:lnTo>
                  <a:lnTo>
                    <a:pt x="1254" y="2367"/>
                  </a:lnTo>
                  <a:lnTo>
                    <a:pt x="1227" y="2330"/>
                  </a:lnTo>
                  <a:lnTo>
                    <a:pt x="1199" y="2294"/>
                  </a:lnTo>
                  <a:lnTo>
                    <a:pt x="1174" y="2256"/>
                  </a:lnTo>
                  <a:lnTo>
                    <a:pt x="1150" y="2217"/>
                  </a:lnTo>
                  <a:lnTo>
                    <a:pt x="1126" y="2178"/>
                  </a:lnTo>
                  <a:lnTo>
                    <a:pt x="1105" y="2139"/>
                  </a:lnTo>
                  <a:lnTo>
                    <a:pt x="1084" y="2098"/>
                  </a:lnTo>
                  <a:lnTo>
                    <a:pt x="1064" y="2055"/>
                  </a:lnTo>
                  <a:lnTo>
                    <a:pt x="1046" y="2013"/>
                  </a:lnTo>
                  <a:lnTo>
                    <a:pt x="1029" y="1970"/>
                  </a:lnTo>
                  <a:lnTo>
                    <a:pt x="1014" y="1926"/>
                  </a:lnTo>
                  <a:lnTo>
                    <a:pt x="999" y="1882"/>
                  </a:lnTo>
                  <a:lnTo>
                    <a:pt x="986" y="1837"/>
                  </a:lnTo>
                  <a:lnTo>
                    <a:pt x="975" y="1791"/>
                  </a:lnTo>
                  <a:lnTo>
                    <a:pt x="965" y="1745"/>
                  </a:lnTo>
                  <a:lnTo>
                    <a:pt x="957" y="1699"/>
                  </a:lnTo>
                  <a:lnTo>
                    <a:pt x="949" y="1652"/>
                  </a:lnTo>
                  <a:lnTo>
                    <a:pt x="944" y="1604"/>
                  </a:lnTo>
                  <a:lnTo>
                    <a:pt x="940" y="1556"/>
                  </a:lnTo>
                  <a:lnTo>
                    <a:pt x="938" y="1507"/>
                  </a:lnTo>
                  <a:lnTo>
                    <a:pt x="937" y="1459"/>
                  </a:lnTo>
                  <a:lnTo>
                    <a:pt x="938" y="1421"/>
                  </a:lnTo>
                  <a:lnTo>
                    <a:pt x="939" y="1384"/>
                  </a:lnTo>
                  <a:lnTo>
                    <a:pt x="942" y="1346"/>
                  </a:lnTo>
                  <a:lnTo>
                    <a:pt x="944" y="1309"/>
                  </a:lnTo>
                  <a:lnTo>
                    <a:pt x="949" y="1273"/>
                  </a:lnTo>
                  <a:lnTo>
                    <a:pt x="954" y="1237"/>
                  </a:lnTo>
                  <a:lnTo>
                    <a:pt x="959" y="1201"/>
                  </a:lnTo>
                  <a:lnTo>
                    <a:pt x="966" y="1165"/>
                  </a:lnTo>
                  <a:lnTo>
                    <a:pt x="974" y="1130"/>
                  </a:lnTo>
                  <a:lnTo>
                    <a:pt x="983" y="1094"/>
                  </a:lnTo>
                  <a:lnTo>
                    <a:pt x="993" y="1060"/>
                  </a:lnTo>
                  <a:lnTo>
                    <a:pt x="1003" y="1025"/>
                  </a:lnTo>
                  <a:lnTo>
                    <a:pt x="1014" y="991"/>
                  </a:lnTo>
                  <a:lnTo>
                    <a:pt x="1025" y="957"/>
                  </a:lnTo>
                  <a:lnTo>
                    <a:pt x="1037" y="924"/>
                  </a:lnTo>
                  <a:lnTo>
                    <a:pt x="1051" y="891"/>
                  </a:lnTo>
                  <a:lnTo>
                    <a:pt x="1066" y="858"/>
                  </a:lnTo>
                  <a:lnTo>
                    <a:pt x="1081" y="826"/>
                  </a:lnTo>
                  <a:lnTo>
                    <a:pt x="1096" y="795"/>
                  </a:lnTo>
                  <a:lnTo>
                    <a:pt x="1113" y="764"/>
                  </a:lnTo>
                  <a:lnTo>
                    <a:pt x="1130" y="732"/>
                  </a:lnTo>
                  <a:lnTo>
                    <a:pt x="1148" y="702"/>
                  </a:lnTo>
                  <a:lnTo>
                    <a:pt x="1167" y="673"/>
                  </a:lnTo>
                  <a:lnTo>
                    <a:pt x="1186" y="643"/>
                  </a:lnTo>
                  <a:lnTo>
                    <a:pt x="1206" y="614"/>
                  </a:lnTo>
                  <a:lnTo>
                    <a:pt x="1227" y="587"/>
                  </a:lnTo>
                  <a:lnTo>
                    <a:pt x="1248" y="558"/>
                  </a:lnTo>
                  <a:lnTo>
                    <a:pt x="1270" y="531"/>
                  </a:lnTo>
                  <a:lnTo>
                    <a:pt x="1293" y="504"/>
                  </a:lnTo>
                  <a:lnTo>
                    <a:pt x="1315" y="478"/>
                  </a:lnTo>
                  <a:lnTo>
                    <a:pt x="1340" y="452"/>
                  </a:lnTo>
                  <a:lnTo>
                    <a:pt x="1364" y="427"/>
                  </a:lnTo>
                  <a:lnTo>
                    <a:pt x="1389" y="402"/>
                  </a:lnTo>
                  <a:lnTo>
                    <a:pt x="1415" y="379"/>
                  </a:lnTo>
                  <a:lnTo>
                    <a:pt x="1441" y="356"/>
                  </a:lnTo>
                  <a:lnTo>
                    <a:pt x="1467" y="334"/>
                  </a:lnTo>
                  <a:lnTo>
                    <a:pt x="1495" y="311"/>
                  </a:lnTo>
                  <a:lnTo>
                    <a:pt x="1523" y="290"/>
                  </a:lnTo>
                  <a:lnTo>
                    <a:pt x="1551" y="269"/>
                  </a:lnTo>
                  <a:lnTo>
                    <a:pt x="1579" y="249"/>
                  </a:lnTo>
                  <a:lnTo>
                    <a:pt x="1609" y="230"/>
                  </a:lnTo>
                  <a:lnTo>
                    <a:pt x="1639" y="212"/>
                  </a:lnTo>
                  <a:lnTo>
                    <a:pt x="1669" y="193"/>
                  </a:lnTo>
                  <a:lnTo>
                    <a:pt x="1700" y="176"/>
                  </a:lnTo>
                  <a:lnTo>
                    <a:pt x="1731" y="159"/>
                  </a:lnTo>
                  <a:lnTo>
                    <a:pt x="1762" y="144"/>
                  </a:lnTo>
                  <a:lnTo>
                    <a:pt x="1795" y="130"/>
                  </a:lnTo>
                  <a:lnTo>
                    <a:pt x="1827" y="115"/>
                  </a:lnTo>
                  <a:lnTo>
                    <a:pt x="1861" y="101"/>
                  </a:lnTo>
                  <a:lnTo>
                    <a:pt x="1894" y="88"/>
                  </a:lnTo>
                  <a:lnTo>
                    <a:pt x="1928" y="77"/>
                  </a:lnTo>
                  <a:lnTo>
                    <a:pt x="1962" y="66"/>
                  </a:lnTo>
                  <a:lnTo>
                    <a:pt x="1996" y="56"/>
                  </a:lnTo>
                  <a:lnTo>
                    <a:pt x="2030" y="46"/>
                  </a:lnTo>
                  <a:lnTo>
                    <a:pt x="2066" y="37"/>
                  </a:lnTo>
                  <a:lnTo>
                    <a:pt x="2101" y="30"/>
                  </a:lnTo>
                  <a:lnTo>
                    <a:pt x="2137" y="22"/>
                  </a:lnTo>
                  <a:lnTo>
                    <a:pt x="2173" y="17"/>
                  </a:lnTo>
                  <a:lnTo>
                    <a:pt x="2209" y="12"/>
                  </a:lnTo>
                  <a:lnTo>
                    <a:pt x="2246" y="7"/>
                  </a:lnTo>
                  <a:lnTo>
                    <a:pt x="2283" y="5"/>
                  </a:lnTo>
                  <a:lnTo>
                    <a:pt x="2320" y="2"/>
                  </a:lnTo>
                  <a:lnTo>
                    <a:pt x="2358" y="1"/>
                  </a:lnTo>
                  <a:lnTo>
                    <a:pt x="2395" y="0"/>
                  </a:lnTo>
                  <a:lnTo>
                    <a:pt x="2432" y="1"/>
                  </a:lnTo>
                  <a:lnTo>
                    <a:pt x="2470" y="2"/>
                  </a:lnTo>
                  <a:lnTo>
                    <a:pt x="2507" y="5"/>
                  </a:lnTo>
                  <a:lnTo>
                    <a:pt x="2544" y="7"/>
                  </a:lnTo>
                  <a:lnTo>
                    <a:pt x="2581" y="12"/>
                  </a:lnTo>
                  <a:lnTo>
                    <a:pt x="2617" y="17"/>
                  </a:lnTo>
                  <a:lnTo>
                    <a:pt x="2653" y="22"/>
                  </a:lnTo>
                  <a:lnTo>
                    <a:pt x="2689" y="30"/>
                  </a:lnTo>
                  <a:lnTo>
                    <a:pt x="2725" y="37"/>
                  </a:lnTo>
                  <a:lnTo>
                    <a:pt x="2760" y="46"/>
                  </a:lnTo>
                  <a:lnTo>
                    <a:pt x="2795" y="56"/>
                  </a:lnTo>
                  <a:lnTo>
                    <a:pt x="2828" y="66"/>
                  </a:lnTo>
                  <a:lnTo>
                    <a:pt x="2863" y="77"/>
                  </a:lnTo>
                  <a:lnTo>
                    <a:pt x="2897" y="88"/>
                  </a:lnTo>
                  <a:lnTo>
                    <a:pt x="2929" y="101"/>
                  </a:lnTo>
                  <a:lnTo>
                    <a:pt x="2963" y="115"/>
                  </a:lnTo>
                  <a:lnTo>
                    <a:pt x="2995" y="130"/>
                  </a:lnTo>
                  <a:lnTo>
                    <a:pt x="3028" y="144"/>
                  </a:lnTo>
                  <a:lnTo>
                    <a:pt x="3059" y="159"/>
                  </a:lnTo>
                  <a:lnTo>
                    <a:pt x="3090" y="176"/>
                  </a:lnTo>
                  <a:lnTo>
                    <a:pt x="3121" y="193"/>
                  </a:lnTo>
                  <a:lnTo>
                    <a:pt x="3151" y="212"/>
                  </a:lnTo>
                  <a:lnTo>
                    <a:pt x="3181" y="230"/>
                  </a:lnTo>
                  <a:lnTo>
                    <a:pt x="3211" y="249"/>
                  </a:lnTo>
                  <a:lnTo>
                    <a:pt x="3239" y="269"/>
                  </a:lnTo>
                  <a:lnTo>
                    <a:pt x="3268" y="290"/>
                  </a:lnTo>
                  <a:lnTo>
                    <a:pt x="3295" y="311"/>
                  </a:lnTo>
                  <a:lnTo>
                    <a:pt x="3323" y="334"/>
                  </a:lnTo>
                  <a:lnTo>
                    <a:pt x="3349" y="356"/>
                  </a:lnTo>
                  <a:lnTo>
                    <a:pt x="3375" y="379"/>
                  </a:lnTo>
                  <a:lnTo>
                    <a:pt x="3401" y="402"/>
                  </a:lnTo>
                  <a:lnTo>
                    <a:pt x="3426" y="427"/>
                  </a:lnTo>
                  <a:lnTo>
                    <a:pt x="3451" y="452"/>
                  </a:lnTo>
                  <a:lnTo>
                    <a:pt x="3475" y="478"/>
                  </a:lnTo>
                  <a:lnTo>
                    <a:pt x="3497" y="504"/>
                  </a:lnTo>
                  <a:lnTo>
                    <a:pt x="3521" y="531"/>
                  </a:lnTo>
                  <a:lnTo>
                    <a:pt x="3542" y="558"/>
                  </a:lnTo>
                  <a:lnTo>
                    <a:pt x="3563" y="587"/>
                  </a:lnTo>
                  <a:lnTo>
                    <a:pt x="3584" y="614"/>
                  </a:lnTo>
                  <a:lnTo>
                    <a:pt x="3604" y="643"/>
                  </a:lnTo>
                  <a:lnTo>
                    <a:pt x="3624" y="673"/>
                  </a:lnTo>
                  <a:lnTo>
                    <a:pt x="3642" y="702"/>
                  </a:lnTo>
                  <a:lnTo>
                    <a:pt x="3660" y="732"/>
                  </a:lnTo>
                  <a:lnTo>
                    <a:pt x="3678" y="764"/>
                  </a:lnTo>
                  <a:lnTo>
                    <a:pt x="3694" y="795"/>
                  </a:lnTo>
                  <a:lnTo>
                    <a:pt x="3710" y="826"/>
                  </a:lnTo>
                  <a:lnTo>
                    <a:pt x="3725" y="858"/>
                  </a:lnTo>
                  <a:lnTo>
                    <a:pt x="3739" y="891"/>
                  </a:lnTo>
                  <a:lnTo>
                    <a:pt x="3753" y="924"/>
                  </a:lnTo>
                  <a:lnTo>
                    <a:pt x="3765" y="957"/>
                  </a:lnTo>
                  <a:lnTo>
                    <a:pt x="3776" y="991"/>
                  </a:lnTo>
                  <a:lnTo>
                    <a:pt x="3787" y="1025"/>
                  </a:lnTo>
                  <a:lnTo>
                    <a:pt x="3799" y="1060"/>
                  </a:lnTo>
                  <a:lnTo>
                    <a:pt x="3807" y="1094"/>
                  </a:lnTo>
                  <a:lnTo>
                    <a:pt x="3816" y="1130"/>
                  </a:lnTo>
                  <a:lnTo>
                    <a:pt x="3824" y="1165"/>
                  </a:lnTo>
                  <a:lnTo>
                    <a:pt x="3831" y="1201"/>
                  </a:lnTo>
                  <a:lnTo>
                    <a:pt x="3837" y="1237"/>
                  </a:lnTo>
                  <a:lnTo>
                    <a:pt x="3842" y="1273"/>
                  </a:lnTo>
                  <a:lnTo>
                    <a:pt x="3846" y="1309"/>
                  </a:lnTo>
                  <a:lnTo>
                    <a:pt x="3850" y="1346"/>
                  </a:lnTo>
                  <a:lnTo>
                    <a:pt x="3851" y="1384"/>
                  </a:lnTo>
                  <a:lnTo>
                    <a:pt x="3853" y="1421"/>
                  </a:lnTo>
                  <a:lnTo>
                    <a:pt x="3853" y="1459"/>
                  </a:lnTo>
                  <a:lnTo>
                    <a:pt x="3852" y="1507"/>
                  </a:lnTo>
                  <a:lnTo>
                    <a:pt x="3850" y="1556"/>
                  </a:lnTo>
                  <a:lnTo>
                    <a:pt x="3846" y="1604"/>
                  </a:lnTo>
                  <a:lnTo>
                    <a:pt x="3841" y="1652"/>
                  </a:lnTo>
                  <a:lnTo>
                    <a:pt x="3833" y="1699"/>
                  </a:lnTo>
                  <a:lnTo>
                    <a:pt x="3825" y="1745"/>
                  </a:lnTo>
                  <a:lnTo>
                    <a:pt x="3815" y="1791"/>
                  </a:lnTo>
                  <a:lnTo>
                    <a:pt x="3804" y="1837"/>
                  </a:lnTo>
                  <a:lnTo>
                    <a:pt x="3791" y="1882"/>
                  </a:lnTo>
                  <a:lnTo>
                    <a:pt x="3777" y="1926"/>
                  </a:lnTo>
                  <a:lnTo>
                    <a:pt x="3761" y="1970"/>
                  </a:lnTo>
                  <a:lnTo>
                    <a:pt x="3744" y="2013"/>
                  </a:lnTo>
                  <a:lnTo>
                    <a:pt x="3726" y="2055"/>
                  </a:lnTo>
                  <a:lnTo>
                    <a:pt x="3706" y="2098"/>
                  </a:lnTo>
                  <a:lnTo>
                    <a:pt x="3685" y="2139"/>
                  </a:lnTo>
                  <a:lnTo>
                    <a:pt x="3664" y="2178"/>
                  </a:lnTo>
                  <a:lnTo>
                    <a:pt x="3640" y="2217"/>
                  </a:lnTo>
                  <a:lnTo>
                    <a:pt x="3617" y="2256"/>
                  </a:lnTo>
                  <a:lnTo>
                    <a:pt x="3591" y="2294"/>
                  </a:lnTo>
                  <a:lnTo>
                    <a:pt x="3564" y="2330"/>
                  </a:lnTo>
                  <a:lnTo>
                    <a:pt x="3536" y="2367"/>
                  </a:lnTo>
                  <a:lnTo>
                    <a:pt x="3507" y="2403"/>
                  </a:lnTo>
                  <a:lnTo>
                    <a:pt x="3477" y="2436"/>
                  </a:lnTo>
                  <a:lnTo>
                    <a:pt x="3446" y="2470"/>
                  </a:lnTo>
                  <a:lnTo>
                    <a:pt x="3414" y="2502"/>
                  </a:lnTo>
                  <a:lnTo>
                    <a:pt x="3381" y="2533"/>
                  </a:lnTo>
                  <a:lnTo>
                    <a:pt x="3348" y="2563"/>
                  </a:lnTo>
                  <a:lnTo>
                    <a:pt x="3313" y="2592"/>
                  </a:lnTo>
                  <a:lnTo>
                    <a:pt x="3277" y="2621"/>
                  </a:lnTo>
                  <a:lnTo>
                    <a:pt x="3239" y="2648"/>
                  </a:lnTo>
                  <a:lnTo>
                    <a:pt x="3202" y="2673"/>
                  </a:lnTo>
                  <a:lnTo>
                    <a:pt x="3163" y="2698"/>
                  </a:lnTo>
                  <a:lnTo>
                    <a:pt x="3163" y="3271"/>
                  </a:lnTo>
                  <a:lnTo>
                    <a:pt x="2964" y="3271"/>
                  </a:lnTo>
                  <a:lnTo>
                    <a:pt x="2964" y="2583"/>
                  </a:lnTo>
                  <a:lnTo>
                    <a:pt x="3004" y="2561"/>
                  </a:lnTo>
                  <a:lnTo>
                    <a:pt x="3041" y="2537"/>
                  </a:lnTo>
                  <a:lnTo>
                    <a:pt x="3079" y="2512"/>
                  </a:lnTo>
                  <a:lnTo>
                    <a:pt x="3115" y="2487"/>
                  </a:lnTo>
                  <a:lnTo>
                    <a:pt x="3151" y="2461"/>
                  </a:lnTo>
                  <a:lnTo>
                    <a:pt x="3185" y="2434"/>
                  </a:lnTo>
                  <a:lnTo>
                    <a:pt x="3218" y="2405"/>
                  </a:lnTo>
                  <a:lnTo>
                    <a:pt x="3251" y="2377"/>
                  </a:lnTo>
                  <a:lnTo>
                    <a:pt x="3282" y="2348"/>
                  </a:lnTo>
                  <a:lnTo>
                    <a:pt x="3312" y="2317"/>
                  </a:lnTo>
                  <a:lnTo>
                    <a:pt x="3340" y="2286"/>
                  </a:lnTo>
                  <a:lnTo>
                    <a:pt x="3368" y="2254"/>
                  </a:lnTo>
                  <a:lnTo>
                    <a:pt x="3395" y="2221"/>
                  </a:lnTo>
                  <a:lnTo>
                    <a:pt x="3420" y="2187"/>
                  </a:lnTo>
                  <a:lnTo>
                    <a:pt x="3445" y="2154"/>
                  </a:lnTo>
                  <a:lnTo>
                    <a:pt x="3467" y="2119"/>
                  </a:lnTo>
                  <a:lnTo>
                    <a:pt x="3490" y="2083"/>
                  </a:lnTo>
                  <a:lnTo>
                    <a:pt x="3510" y="2046"/>
                  </a:lnTo>
                  <a:lnTo>
                    <a:pt x="3530" y="2009"/>
                  </a:lnTo>
                  <a:lnTo>
                    <a:pt x="3547" y="1970"/>
                  </a:lnTo>
                  <a:lnTo>
                    <a:pt x="3563" y="1932"/>
                  </a:lnTo>
                  <a:lnTo>
                    <a:pt x="3579" y="1892"/>
                  </a:lnTo>
                  <a:lnTo>
                    <a:pt x="3593" y="1852"/>
                  </a:lnTo>
                  <a:lnTo>
                    <a:pt x="3606" y="1811"/>
                  </a:lnTo>
                  <a:lnTo>
                    <a:pt x="3617" y="1770"/>
                  </a:lnTo>
                  <a:lnTo>
                    <a:pt x="3627" y="1728"/>
                  </a:lnTo>
                  <a:lnTo>
                    <a:pt x="3635" y="1684"/>
                  </a:lnTo>
                  <a:lnTo>
                    <a:pt x="3642" y="1640"/>
                  </a:lnTo>
                  <a:lnTo>
                    <a:pt x="3647" y="1596"/>
                  </a:lnTo>
                  <a:lnTo>
                    <a:pt x="3652" y="1551"/>
                  </a:lnTo>
                  <a:lnTo>
                    <a:pt x="3653" y="1505"/>
                  </a:lnTo>
                  <a:lnTo>
                    <a:pt x="3654" y="1459"/>
                  </a:lnTo>
                  <a:lnTo>
                    <a:pt x="3654" y="1426"/>
                  </a:lnTo>
                  <a:lnTo>
                    <a:pt x="3653" y="1394"/>
                  </a:lnTo>
                  <a:lnTo>
                    <a:pt x="3650" y="1361"/>
                  </a:lnTo>
                  <a:lnTo>
                    <a:pt x="3648" y="1330"/>
                  </a:lnTo>
                  <a:lnTo>
                    <a:pt x="3644" y="1298"/>
                  </a:lnTo>
                  <a:lnTo>
                    <a:pt x="3639" y="1267"/>
                  </a:lnTo>
                  <a:lnTo>
                    <a:pt x="3634" y="1236"/>
                  </a:lnTo>
                  <a:lnTo>
                    <a:pt x="3628" y="1204"/>
                  </a:lnTo>
                  <a:lnTo>
                    <a:pt x="3622" y="1175"/>
                  </a:lnTo>
                  <a:lnTo>
                    <a:pt x="3614" y="1143"/>
                  </a:lnTo>
                  <a:lnTo>
                    <a:pt x="3607" y="1114"/>
                  </a:lnTo>
                  <a:lnTo>
                    <a:pt x="3598" y="1084"/>
                  </a:lnTo>
                  <a:lnTo>
                    <a:pt x="3588" y="1055"/>
                  </a:lnTo>
                  <a:lnTo>
                    <a:pt x="3578" y="1025"/>
                  </a:lnTo>
                  <a:lnTo>
                    <a:pt x="3567" y="996"/>
                  </a:lnTo>
                  <a:lnTo>
                    <a:pt x="3556" y="969"/>
                  </a:lnTo>
                  <a:lnTo>
                    <a:pt x="3543" y="940"/>
                  </a:lnTo>
                  <a:lnTo>
                    <a:pt x="3530" y="913"/>
                  </a:lnTo>
                  <a:lnTo>
                    <a:pt x="3502" y="858"/>
                  </a:lnTo>
                  <a:lnTo>
                    <a:pt x="3472" y="806"/>
                  </a:lnTo>
                  <a:lnTo>
                    <a:pt x="3439" y="755"/>
                  </a:lnTo>
                  <a:lnTo>
                    <a:pt x="3404" y="705"/>
                  </a:lnTo>
                  <a:lnTo>
                    <a:pt x="3366" y="658"/>
                  </a:lnTo>
                  <a:lnTo>
                    <a:pt x="3327" y="612"/>
                  </a:lnTo>
                  <a:lnTo>
                    <a:pt x="3285" y="568"/>
                  </a:lnTo>
                  <a:lnTo>
                    <a:pt x="3242" y="527"/>
                  </a:lnTo>
                  <a:lnTo>
                    <a:pt x="3196" y="487"/>
                  </a:lnTo>
                  <a:lnTo>
                    <a:pt x="3148" y="450"/>
                  </a:lnTo>
                  <a:lnTo>
                    <a:pt x="3099" y="415"/>
                  </a:lnTo>
                  <a:lnTo>
                    <a:pt x="3048" y="382"/>
                  </a:lnTo>
                  <a:lnTo>
                    <a:pt x="2995" y="351"/>
                  </a:lnTo>
                  <a:lnTo>
                    <a:pt x="2941" y="324"/>
                  </a:lnTo>
                  <a:lnTo>
                    <a:pt x="2913" y="310"/>
                  </a:lnTo>
                  <a:lnTo>
                    <a:pt x="2886" y="299"/>
                  </a:lnTo>
                  <a:lnTo>
                    <a:pt x="2857" y="286"/>
                  </a:lnTo>
                  <a:lnTo>
                    <a:pt x="2828" y="277"/>
                  </a:lnTo>
                  <a:lnTo>
                    <a:pt x="2799" y="265"/>
                  </a:lnTo>
                  <a:lnTo>
                    <a:pt x="2770" y="257"/>
                  </a:lnTo>
                  <a:lnTo>
                    <a:pt x="2740" y="248"/>
                  </a:lnTo>
                  <a:lnTo>
                    <a:pt x="2710" y="239"/>
                  </a:lnTo>
                  <a:lnTo>
                    <a:pt x="2679" y="232"/>
                  </a:lnTo>
                  <a:lnTo>
                    <a:pt x="2649" y="225"/>
                  </a:lnTo>
                  <a:lnTo>
                    <a:pt x="2618" y="219"/>
                  </a:lnTo>
                  <a:lnTo>
                    <a:pt x="2587" y="214"/>
                  </a:lnTo>
                  <a:lnTo>
                    <a:pt x="2556" y="209"/>
                  </a:lnTo>
                  <a:lnTo>
                    <a:pt x="2523" y="206"/>
                  </a:lnTo>
                  <a:lnTo>
                    <a:pt x="2492" y="203"/>
                  </a:lnTo>
                  <a:lnTo>
                    <a:pt x="2460" y="201"/>
                  </a:lnTo>
                  <a:lnTo>
                    <a:pt x="2427" y="201"/>
                  </a:lnTo>
                  <a:lnTo>
                    <a:pt x="2395" y="199"/>
                  </a:lnTo>
                  <a:lnTo>
                    <a:pt x="2363" y="201"/>
                  </a:lnTo>
                  <a:lnTo>
                    <a:pt x="2330" y="201"/>
                  </a:lnTo>
                  <a:lnTo>
                    <a:pt x="2298" y="203"/>
                  </a:lnTo>
                  <a:lnTo>
                    <a:pt x="2267" y="206"/>
                  </a:lnTo>
                  <a:lnTo>
                    <a:pt x="2234" y="209"/>
                  </a:lnTo>
                  <a:lnTo>
                    <a:pt x="2203" y="214"/>
                  </a:lnTo>
                  <a:lnTo>
                    <a:pt x="2172" y="219"/>
                  </a:lnTo>
                  <a:lnTo>
                    <a:pt x="2141" y="225"/>
                  </a:lnTo>
                  <a:lnTo>
                    <a:pt x="2111" y="232"/>
                  </a:lnTo>
                  <a:lnTo>
                    <a:pt x="2080" y="239"/>
                  </a:lnTo>
                  <a:lnTo>
                    <a:pt x="2050" y="248"/>
                  </a:lnTo>
                  <a:lnTo>
                    <a:pt x="2020" y="257"/>
                  </a:lnTo>
                  <a:lnTo>
                    <a:pt x="1991" y="265"/>
                  </a:lnTo>
                  <a:lnTo>
                    <a:pt x="1963" y="277"/>
                  </a:lnTo>
                  <a:lnTo>
                    <a:pt x="1933" y="286"/>
                  </a:lnTo>
                  <a:lnTo>
                    <a:pt x="1906" y="299"/>
                  </a:lnTo>
                  <a:lnTo>
                    <a:pt x="1877" y="310"/>
                  </a:lnTo>
                  <a:lnTo>
                    <a:pt x="1849" y="324"/>
                  </a:lnTo>
                  <a:lnTo>
                    <a:pt x="1795" y="351"/>
                  </a:lnTo>
                  <a:lnTo>
                    <a:pt x="1742" y="382"/>
                  </a:lnTo>
                  <a:lnTo>
                    <a:pt x="1691" y="415"/>
                  </a:lnTo>
                  <a:lnTo>
                    <a:pt x="1642" y="450"/>
                  </a:lnTo>
                  <a:lnTo>
                    <a:pt x="1594" y="487"/>
                  </a:lnTo>
                  <a:lnTo>
                    <a:pt x="1548" y="527"/>
                  </a:lnTo>
                  <a:lnTo>
                    <a:pt x="1505" y="568"/>
                  </a:lnTo>
                  <a:lnTo>
                    <a:pt x="1463" y="612"/>
                  </a:lnTo>
                  <a:lnTo>
                    <a:pt x="1424" y="658"/>
                  </a:lnTo>
                  <a:lnTo>
                    <a:pt x="1386" y="705"/>
                  </a:lnTo>
                  <a:lnTo>
                    <a:pt x="1351" y="755"/>
                  </a:lnTo>
                  <a:lnTo>
                    <a:pt x="1319" y="806"/>
                  </a:lnTo>
                  <a:lnTo>
                    <a:pt x="1288" y="858"/>
                  </a:lnTo>
                  <a:lnTo>
                    <a:pt x="1260" y="913"/>
                  </a:lnTo>
                  <a:lnTo>
                    <a:pt x="1248" y="940"/>
                  </a:lnTo>
                  <a:lnTo>
                    <a:pt x="1235" y="969"/>
                  </a:lnTo>
                  <a:lnTo>
                    <a:pt x="1223" y="996"/>
                  </a:lnTo>
                  <a:lnTo>
                    <a:pt x="1213" y="1025"/>
                  </a:lnTo>
                  <a:lnTo>
                    <a:pt x="1202" y="1055"/>
                  </a:lnTo>
                  <a:lnTo>
                    <a:pt x="1193" y="1084"/>
                  </a:lnTo>
                  <a:lnTo>
                    <a:pt x="1184" y="1114"/>
                  </a:lnTo>
                  <a:lnTo>
                    <a:pt x="1176" y="1143"/>
                  </a:lnTo>
                  <a:lnTo>
                    <a:pt x="1168" y="1175"/>
                  </a:lnTo>
                  <a:lnTo>
                    <a:pt x="1162" y="1204"/>
                  </a:lnTo>
                  <a:lnTo>
                    <a:pt x="1156" y="1236"/>
                  </a:lnTo>
                  <a:lnTo>
                    <a:pt x="1151" y="1267"/>
                  </a:lnTo>
                  <a:lnTo>
                    <a:pt x="1146" y="1298"/>
                  </a:lnTo>
                  <a:lnTo>
                    <a:pt x="1142" y="1330"/>
                  </a:lnTo>
                  <a:lnTo>
                    <a:pt x="1140" y="1361"/>
                  </a:lnTo>
                  <a:lnTo>
                    <a:pt x="1138" y="1394"/>
                  </a:lnTo>
                  <a:lnTo>
                    <a:pt x="1137" y="1426"/>
                  </a:lnTo>
                  <a:lnTo>
                    <a:pt x="1136" y="1459"/>
                  </a:lnTo>
                  <a:lnTo>
                    <a:pt x="1137" y="1505"/>
                  </a:lnTo>
                  <a:lnTo>
                    <a:pt x="1140" y="1551"/>
                  </a:lnTo>
                  <a:lnTo>
                    <a:pt x="1143" y="1596"/>
                  </a:lnTo>
                  <a:lnTo>
                    <a:pt x="1148" y="1640"/>
                  </a:lnTo>
                  <a:lnTo>
                    <a:pt x="1156" y="1684"/>
                  </a:lnTo>
                  <a:lnTo>
                    <a:pt x="1163" y="1728"/>
                  </a:lnTo>
                  <a:lnTo>
                    <a:pt x="1173" y="1770"/>
                  </a:lnTo>
                  <a:lnTo>
                    <a:pt x="1184" y="1811"/>
                  </a:lnTo>
                  <a:lnTo>
                    <a:pt x="1197" y="1852"/>
                  </a:lnTo>
                  <a:lnTo>
                    <a:pt x="1211" y="1892"/>
                  </a:lnTo>
                  <a:lnTo>
                    <a:pt x="1227" y="1932"/>
                  </a:lnTo>
                  <a:lnTo>
                    <a:pt x="1243" y="1970"/>
                  </a:lnTo>
                  <a:lnTo>
                    <a:pt x="1262" y="2009"/>
                  </a:lnTo>
                  <a:lnTo>
                    <a:pt x="1280" y="2046"/>
                  </a:lnTo>
                  <a:lnTo>
                    <a:pt x="1301" y="2083"/>
                  </a:lnTo>
                  <a:lnTo>
                    <a:pt x="1323" y="2119"/>
                  </a:lnTo>
                  <a:lnTo>
                    <a:pt x="1346" y="2154"/>
                  </a:lnTo>
                  <a:lnTo>
                    <a:pt x="1370" y="2187"/>
                  </a:lnTo>
                  <a:lnTo>
                    <a:pt x="1396" y="2221"/>
                  </a:lnTo>
                  <a:lnTo>
                    <a:pt x="1422" y="2254"/>
                  </a:lnTo>
                  <a:lnTo>
                    <a:pt x="1450" y="2286"/>
                  </a:lnTo>
                  <a:lnTo>
                    <a:pt x="1478" y="2317"/>
                  </a:lnTo>
                  <a:lnTo>
                    <a:pt x="1509" y="2348"/>
                  </a:lnTo>
                  <a:lnTo>
                    <a:pt x="1541" y="2377"/>
                  </a:lnTo>
                  <a:lnTo>
                    <a:pt x="1572" y="2405"/>
                  </a:lnTo>
                  <a:lnTo>
                    <a:pt x="1605" y="2434"/>
                  </a:lnTo>
                  <a:lnTo>
                    <a:pt x="1640" y="2461"/>
                  </a:lnTo>
                  <a:lnTo>
                    <a:pt x="1675" y="2487"/>
                  </a:lnTo>
                  <a:lnTo>
                    <a:pt x="1711" y="2512"/>
                  </a:lnTo>
                  <a:lnTo>
                    <a:pt x="1749" y="2537"/>
                  </a:lnTo>
                  <a:lnTo>
                    <a:pt x="1786" y="2561"/>
                  </a:lnTo>
                  <a:lnTo>
                    <a:pt x="1826" y="2583"/>
                  </a:lnTo>
                  <a:lnTo>
                    <a:pt x="1826" y="3271"/>
                  </a:lnTo>
                  <a:lnTo>
                    <a:pt x="1627" y="3271"/>
                  </a:lnTo>
                  <a:close/>
                  <a:moveTo>
                    <a:pt x="1827" y="3841"/>
                  </a:moveTo>
                  <a:lnTo>
                    <a:pt x="1826" y="4301"/>
                  </a:lnTo>
                  <a:lnTo>
                    <a:pt x="2204" y="4564"/>
                  </a:lnTo>
                  <a:lnTo>
                    <a:pt x="2591" y="4564"/>
                  </a:lnTo>
                  <a:lnTo>
                    <a:pt x="2949" y="4315"/>
                  </a:lnTo>
                  <a:lnTo>
                    <a:pt x="1827" y="3841"/>
                  </a:lnTo>
                  <a:close/>
                  <a:moveTo>
                    <a:pt x="1661" y="3470"/>
                  </a:moveTo>
                  <a:lnTo>
                    <a:pt x="2970" y="4028"/>
                  </a:lnTo>
                  <a:lnTo>
                    <a:pt x="2970" y="3920"/>
                  </a:lnTo>
                  <a:lnTo>
                    <a:pt x="1916" y="3470"/>
                  </a:lnTo>
                  <a:lnTo>
                    <a:pt x="3170" y="3470"/>
                  </a:lnTo>
                  <a:lnTo>
                    <a:pt x="3170" y="4406"/>
                  </a:lnTo>
                  <a:lnTo>
                    <a:pt x="2653" y="4763"/>
                  </a:lnTo>
                  <a:lnTo>
                    <a:pt x="2142" y="4763"/>
                  </a:lnTo>
                  <a:lnTo>
                    <a:pt x="1625" y="4406"/>
                  </a:lnTo>
                  <a:lnTo>
                    <a:pt x="1629" y="3470"/>
                  </a:lnTo>
                  <a:lnTo>
                    <a:pt x="1661" y="3470"/>
                  </a:lnTo>
                  <a:close/>
                  <a:moveTo>
                    <a:pt x="2620" y="2471"/>
                  </a:moveTo>
                  <a:lnTo>
                    <a:pt x="2886" y="1072"/>
                  </a:lnTo>
                  <a:lnTo>
                    <a:pt x="2770" y="1072"/>
                  </a:lnTo>
                  <a:lnTo>
                    <a:pt x="2770" y="973"/>
                  </a:lnTo>
                  <a:lnTo>
                    <a:pt x="3007" y="973"/>
                  </a:lnTo>
                  <a:lnTo>
                    <a:pt x="2719" y="2490"/>
                  </a:lnTo>
                  <a:lnTo>
                    <a:pt x="2620" y="2471"/>
                  </a:lnTo>
                  <a:close/>
                  <a:moveTo>
                    <a:pt x="3860" y="2201"/>
                  </a:moveTo>
                  <a:lnTo>
                    <a:pt x="4518" y="2581"/>
                  </a:lnTo>
                  <a:lnTo>
                    <a:pt x="4419" y="2754"/>
                  </a:lnTo>
                  <a:lnTo>
                    <a:pt x="3758" y="2372"/>
                  </a:lnTo>
                  <a:lnTo>
                    <a:pt x="3785" y="2330"/>
                  </a:lnTo>
                  <a:lnTo>
                    <a:pt x="3811" y="2288"/>
                  </a:lnTo>
                  <a:lnTo>
                    <a:pt x="3836" y="2244"/>
                  </a:lnTo>
                  <a:lnTo>
                    <a:pt x="3860" y="2201"/>
                  </a:lnTo>
                  <a:close/>
                  <a:moveTo>
                    <a:pt x="371" y="186"/>
                  </a:moveTo>
                  <a:lnTo>
                    <a:pt x="1008" y="553"/>
                  </a:lnTo>
                  <a:lnTo>
                    <a:pt x="981" y="595"/>
                  </a:lnTo>
                  <a:lnTo>
                    <a:pt x="957" y="639"/>
                  </a:lnTo>
                  <a:lnTo>
                    <a:pt x="933" y="683"/>
                  </a:lnTo>
                  <a:lnTo>
                    <a:pt x="910" y="727"/>
                  </a:lnTo>
                  <a:lnTo>
                    <a:pt x="272" y="359"/>
                  </a:lnTo>
                  <a:lnTo>
                    <a:pt x="371" y="186"/>
                  </a:lnTo>
                  <a:close/>
                  <a:moveTo>
                    <a:pt x="1035" y="2370"/>
                  </a:moveTo>
                  <a:lnTo>
                    <a:pt x="371" y="2754"/>
                  </a:lnTo>
                  <a:lnTo>
                    <a:pt x="272" y="2581"/>
                  </a:lnTo>
                  <a:lnTo>
                    <a:pt x="933" y="2200"/>
                  </a:lnTo>
                  <a:lnTo>
                    <a:pt x="957" y="2243"/>
                  </a:lnTo>
                  <a:lnTo>
                    <a:pt x="981" y="2287"/>
                  </a:lnTo>
                  <a:lnTo>
                    <a:pt x="1008" y="2329"/>
                  </a:lnTo>
                  <a:lnTo>
                    <a:pt x="1035" y="2370"/>
                  </a:lnTo>
                  <a:close/>
                  <a:moveTo>
                    <a:pt x="4518" y="359"/>
                  </a:moveTo>
                  <a:lnTo>
                    <a:pt x="3882" y="726"/>
                  </a:lnTo>
                  <a:lnTo>
                    <a:pt x="3860" y="681"/>
                  </a:lnTo>
                  <a:lnTo>
                    <a:pt x="3836" y="638"/>
                  </a:lnTo>
                  <a:lnTo>
                    <a:pt x="3811" y="594"/>
                  </a:lnTo>
                  <a:lnTo>
                    <a:pt x="3785" y="552"/>
                  </a:lnTo>
                  <a:lnTo>
                    <a:pt x="4419" y="186"/>
                  </a:lnTo>
                  <a:lnTo>
                    <a:pt x="4518" y="359"/>
                  </a:lnTo>
                  <a:close/>
                  <a:moveTo>
                    <a:pt x="753" y="1569"/>
                  </a:moveTo>
                  <a:lnTo>
                    <a:pt x="0" y="1569"/>
                  </a:lnTo>
                  <a:lnTo>
                    <a:pt x="0" y="1370"/>
                  </a:lnTo>
                  <a:lnTo>
                    <a:pt x="750" y="1370"/>
                  </a:lnTo>
                  <a:lnTo>
                    <a:pt x="749" y="1405"/>
                  </a:lnTo>
                  <a:lnTo>
                    <a:pt x="749" y="1441"/>
                  </a:lnTo>
                  <a:lnTo>
                    <a:pt x="750" y="1506"/>
                  </a:lnTo>
                  <a:lnTo>
                    <a:pt x="753" y="1569"/>
                  </a:lnTo>
                  <a:close/>
                  <a:moveTo>
                    <a:pt x="4790" y="1569"/>
                  </a:moveTo>
                  <a:lnTo>
                    <a:pt x="4040" y="1569"/>
                  </a:lnTo>
                  <a:lnTo>
                    <a:pt x="4044" y="1506"/>
                  </a:lnTo>
                  <a:lnTo>
                    <a:pt x="4045" y="1441"/>
                  </a:lnTo>
                  <a:lnTo>
                    <a:pt x="4044" y="1405"/>
                  </a:lnTo>
                  <a:lnTo>
                    <a:pt x="4043" y="1370"/>
                  </a:lnTo>
                  <a:lnTo>
                    <a:pt x="4790" y="1370"/>
                  </a:lnTo>
                  <a:lnTo>
                    <a:pt x="4790" y="1569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404040"/>
              </a:solidFill>
              <a:round/>
              <a:headEnd/>
              <a:tailEnd/>
            </a:ln>
          </p:spPr>
          <p:txBody>
            <a:bodyPr lIns="80147" tIns="40074" rIns="80147" bIns="40074"/>
            <a:lstStyle/>
            <a:p>
              <a:endParaRPr lang="de-DE"/>
            </a:p>
          </p:txBody>
        </p:sp>
      </p:grp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4F5526C0-728D-B944-AB36-D17DF84E2C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0369" y="1411672"/>
            <a:ext cx="10807131" cy="4677156"/>
          </a:xfrm>
        </p:spPr>
        <p:txBody>
          <a:bodyPr>
            <a:noAutofit/>
          </a:bodyPr>
          <a:lstStyle/>
          <a:p>
            <a:pPr algn="just"/>
            <a:r>
              <a:rPr lang="en-US" sz="2000" b="1" dirty="0"/>
              <a:t>Problem Statement: </a:t>
            </a:r>
            <a:r>
              <a:rPr lang="en-US" sz="2000" dirty="0"/>
              <a:t>What are the technological trends in the automotive industry? How should the company strategize their financial planning based on the trends?</a:t>
            </a:r>
          </a:p>
          <a:p>
            <a:pPr marL="0" indent="0" algn="just">
              <a:buNone/>
            </a:pPr>
            <a:endParaRPr lang="en-US" sz="2000" dirty="0"/>
          </a:p>
          <a:p>
            <a:pPr algn="just" fontAlgn="base"/>
            <a:r>
              <a:rPr lang="en-US" sz="2000" dirty="0"/>
              <a:t>Analyze textual data from automotive companies’ 10-k/annual reports to extract: </a:t>
            </a:r>
          </a:p>
          <a:p>
            <a:pPr lvl="1" algn="just" fontAlgn="base">
              <a:buFont typeface="Wingdings" pitchFamily="2" charset="2"/>
              <a:buChar char="ü"/>
            </a:pPr>
            <a:r>
              <a:rPr lang="en-US" sz="2000" dirty="0"/>
              <a:t>Are car companies straying away from the </a:t>
            </a:r>
            <a:r>
              <a:rPr lang="en-US" sz="2000" u="sng" dirty="0"/>
              <a:t>core of their business </a:t>
            </a:r>
          </a:p>
          <a:p>
            <a:pPr lvl="1" algn="just" fontAlgn="base">
              <a:buFont typeface="Wingdings" pitchFamily="2" charset="2"/>
              <a:buChar char="ü"/>
            </a:pPr>
            <a:r>
              <a:rPr lang="en-US" sz="2000" dirty="0"/>
              <a:t>What car companies are striving towards in the future in terms of </a:t>
            </a:r>
            <a:r>
              <a:rPr lang="en-US" sz="2000" u="sng" dirty="0"/>
              <a:t>innovation and technology</a:t>
            </a:r>
          </a:p>
          <a:p>
            <a:pPr marL="228600" lvl="1" indent="0" algn="just" fontAlgn="base">
              <a:buNone/>
            </a:pPr>
            <a:endParaRPr lang="en-US" sz="2000" u="sng" dirty="0"/>
          </a:p>
          <a:p>
            <a:pPr algn="just" fontAlgn="base"/>
            <a:r>
              <a:rPr lang="en-US" sz="2200" b="1" dirty="0"/>
              <a:t>Hypotheses: </a:t>
            </a:r>
          </a:p>
          <a:p>
            <a:pPr lvl="1" algn="just" fontAlgn="base">
              <a:buFont typeface="Wingdings" pitchFamily="2" charset="2"/>
              <a:buChar char="ü"/>
            </a:pPr>
            <a:r>
              <a:rPr lang="en-US" sz="2000" dirty="0"/>
              <a:t>There is a </a:t>
            </a:r>
            <a:r>
              <a:rPr lang="en-US" sz="2000" b="1" dirty="0"/>
              <a:t>positive relationship </a:t>
            </a:r>
            <a:r>
              <a:rPr lang="en-US" sz="2000" dirty="0"/>
              <a:t>between the company’s Research and Development (R&amp;D) spending and how innovative the company is.</a:t>
            </a:r>
          </a:p>
          <a:p>
            <a:pPr lvl="1" algn="just" fontAlgn="base">
              <a:buFont typeface="Wingdings" pitchFamily="2" charset="2"/>
              <a:buChar char="ü"/>
            </a:pPr>
            <a:r>
              <a:rPr lang="en-US" sz="2000" dirty="0"/>
              <a:t>There is a </a:t>
            </a:r>
            <a:r>
              <a:rPr lang="en-US" sz="2000" b="1" dirty="0"/>
              <a:t>positive relationship </a:t>
            </a:r>
            <a:r>
              <a:rPr lang="en-US" sz="2000" dirty="0"/>
              <a:t>between the company’s Research and Development (R&amp;D) spending and the company’s revenue from the previous year </a:t>
            </a:r>
          </a:p>
          <a:p>
            <a:pPr lvl="1" algn="just" fontAlgn="base">
              <a:buFont typeface="Wingdings" pitchFamily="2" charset="2"/>
              <a:buChar char="ü"/>
            </a:pPr>
            <a:endParaRPr lang="en-US" sz="2000" dirty="0"/>
          </a:p>
          <a:p>
            <a:pPr lvl="1" algn="just" fontAlgn="base">
              <a:buFont typeface="Wingdings" pitchFamily="2" charset="2"/>
              <a:buChar char="ü"/>
            </a:pPr>
            <a:endParaRPr lang="en-US" sz="2000" b="1" dirty="0"/>
          </a:p>
          <a:p>
            <a:pPr algn="just"/>
            <a:endParaRPr lang="en-US" sz="2000" dirty="0"/>
          </a:p>
          <a:p>
            <a:pPr algn="just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30391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F8966-3D57-6B4A-98A7-F3EF5FE62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370" y="308475"/>
            <a:ext cx="1727677" cy="702744"/>
          </a:xfrm>
        </p:spPr>
        <p:txBody>
          <a:bodyPr>
            <a:noAutofit/>
          </a:bodyPr>
          <a:lstStyle/>
          <a:p>
            <a:pPr algn="r"/>
            <a:r>
              <a:rPr lang="en-US" sz="3200" cap="none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98DA41-AF81-C246-90AF-49E5A9FDB8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0369" y="1411672"/>
            <a:ext cx="10807131" cy="4182304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sz="2000" b="1" dirty="0"/>
              <a:t>Data Source</a:t>
            </a:r>
            <a:r>
              <a:rPr lang="en-US" sz="2000" dirty="0"/>
              <a:t>: 6 years (2013 - 2018) of 10-k/annual reports of selected 6 companies in Automotive Industry</a:t>
            </a:r>
          </a:p>
          <a:p>
            <a:pPr marL="0" indent="0" algn="just">
              <a:buNone/>
            </a:pPr>
            <a:endParaRPr lang="en-US" sz="2000" dirty="0"/>
          </a:p>
          <a:p>
            <a:r>
              <a:rPr lang="en-US" sz="2000" b="1" dirty="0"/>
              <a:t>Text Extraction Sections</a:t>
            </a:r>
            <a:r>
              <a:rPr lang="en-US" sz="2000" dirty="0"/>
              <a:t>: Business Overview, Goals and Strategies, Risk Factors and etc.</a:t>
            </a:r>
          </a:p>
          <a:p>
            <a:pPr lvl="1">
              <a:buFont typeface="Wingdings" pitchFamily="2" charset="2"/>
              <a:buChar char="ü"/>
            </a:pPr>
            <a:r>
              <a:rPr lang="en-US" sz="2000" u="sng" dirty="0"/>
              <a:t>Business Overview </a:t>
            </a:r>
            <a:r>
              <a:rPr lang="en-US" sz="2000" dirty="0"/>
              <a:t>: describing the company’s business, including its main products and services</a:t>
            </a:r>
          </a:p>
          <a:p>
            <a:pPr lvl="1">
              <a:buFont typeface="Wingdings" pitchFamily="2" charset="2"/>
              <a:buChar char="ü"/>
            </a:pPr>
            <a:r>
              <a:rPr lang="en-US" sz="2000" u="sng" dirty="0"/>
              <a:t>Goals and Strategies</a:t>
            </a:r>
            <a:r>
              <a:rPr lang="en-US" sz="2000" dirty="0"/>
              <a:t>:  discussing the future directions of the company’s business</a:t>
            </a:r>
          </a:p>
          <a:p>
            <a:pPr lvl="1">
              <a:buFont typeface="Wingdings" pitchFamily="2" charset="2"/>
              <a:buChar char="ü"/>
            </a:pPr>
            <a:r>
              <a:rPr lang="en-US" sz="2000" u="sng" dirty="0"/>
              <a:t>Risk Factors</a:t>
            </a:r>
            <a:r>
              <a:rPr lang="en-US" sz="2000" dirty="0"/>
              <a:t>: outlining the most significant risks that apply to the company and the industry</a:t>
            </a:r>
          </a:p>
          <a:p>
            <a:pPr lvl="1">
              <a:buFont typeface="Wingdings" pitchFamily="2" charset="2"/>
              <a:buChar char="ü"/>
            </a:pPr>
            <a:endParaRPr lang="en-US" sz="2000" dirty="0"/>
          </a:p>
          <a:p>
            <a:r>
              <a:rPr lang="en-US" sz="2200" b="1" dirty="0"/>
              <a:t>Financial Data</a:t>
            </a:r>
            <a:r>
              <a:rPr lang="en-US" sz="2200" dirty="0"/>
              <a:t>: Revenue, R&amp;D Expenses, Market Capitalization</a:t>
            </a:r>
          </a:p>
          <a:p>
            <a:pPr marL="228600" lvl="1" indent="0">
              <a:buNone/>
            </a:pPr>
            <a:endParaRPr lang="en-US" sz="2000" dirty="0"/>
          </a:p>
          <a:p>
            <a:r>
              <a:rPr lang="en-US" sz="2200" b="1" dirty="0"/>
              <a:t>In-scope companies</a:t>
            </a:r>
            <a:r>
              <a:rPr lang="en-US" sz="2200" dirty="0"/>
              <a:t>: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D383905F-EEF7-FA47-855C-8E2B889CC5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717" y="5557032"/>
            <a:ext cx="1126974" cy="112697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0840790-8BE4-AF42-92F2-14C49752F6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4380" y="5666950"/>
            <a:ext cx="1391218" cy="65495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C9187E3-75A7-CA49-968F-ACF69C24D6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7052" y="5575904"/>
            <a:ext cx="1068633" cy="1013987"/>
          </a:xfrm>
          <a:prstGeom prst="rect">
            <a:avLst/>
          </a:prstGeom>
        </p:spPr>
      </p:pic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6EB9F817-8E2B-3A43-BAA8-FDD15887F27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8530" y="5472327"/>
            <a:ext cx="1396855" cy="1221139"/>
          </a:xfrm>
          <a:prstGeom prst="rect">
            <a:avLst/>
          </a:prstGeom>
        </p:spPr>
      </p:pic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4900F795-636A-1142-884C-05A46FE7383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9852" y="5557032"/>
            <a:ext cx="1058507" cy="102487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EF29E71-8231-304C-8B29-3CF134163BC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54620" y="5560798"/>
            <a:ext cx="1068634" cy="1044200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350DBC7B-E8E7-8747-AE64-6DB1D59C7E43}"/>
              </a:ext>
            </a:extLst>
          </p:cNvPr>
          <p:cNvGrpSpPr/>
          <p:nvPr/>
        </p:nvGrpSpPr>
        <p:grpSpPr>
          <a:xfrm>
            <a:off x="297409" y="154367"/>
            <a:ext cx="1005922" cy="1009201"/>
            <a:chOff x="3235036" y="878619"/>
            <a:chExt cx="838200" cy="83820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366623A6-895C-C04D-AE09-40F845F43C66}"/>
                </a:ext>
              </a:extLst>
            </p:cNvPr>
            <p:cNvSpPr/>
            <p:nvPr/>
          </p:nvSpPr>
          <p:spPr>
            <a:xfrm>
              <a:off x="3235036" y="878619"/>
              <a:ext cx="838200" cy="838200"/>
            </a:xfrm>
            <a:prstGeom prst="ellipse">
              <a:avLst/>
            </a:prstGeom>
            <a:solidFill>
              <a:srgbClr val="404040"/>
            </a:solidFill>
            <a:ln w="25400" cap="flat" cmpd="sng" algn="ctr">
              <a:solidFill>
                <a:srgbClr val="40404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2919100-967D-1045-9943-50829BD208A5}"/>
                </a:ext>
              </a:extLst>
            </p:cNvPr>
            <p:cNvSpPr/>
            <p:nvPr/>
          </p:nvSpPr>
          <p:spPr>
            <a:xfrm>
              <a:off x="3311236" y="954819"/>
              <a:ext cx="685800" cy="685800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latin typeface="Calibri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F93DD81-4C76-E04F-87D3-A9EDE4C50B6E}"/>
              </a:ext>
            </a:extLst>
          </p:cNvPr>
          <p:cNvGrpSpPr/>
          <p:nvPr/>
        </p:nvGrpSpPr>
        <p:grpSpPr>
          <a:xfrm>
            <a:off x="554834" y="432427"/>
            <a:ext cx="529481" cy="463448"/>
            <a:chOff x="8347802" y="3175215"/>
            <a:chExt cx="529481" cy="463448"/>
          </a:xfrm>
          <a:solidFill>
            <a:srgbClr val="404040"/>
          </a:solidFill>
        </p:grpSpPr>
        <p:sp>
          <p:nvSpPr>
            <p:cNvPr id="16" name="Ellipse 4">
              <a:extLst>
                <a:ext uri="{FF2B5EF4-FFF2-40B4-BE49-F238E27FC236}">
                  <a16:creationId xmlns:a16="http://schemas.microsoft.com/office/drawing/2014/main" id="{5294226C-C3E3-FC4D-B7DC-C1B8E6FEE4DC}"/>
                </a:ext>
              </a:extLst>
            </p:cNvPr>
            <p:cNvSpPr/>
            <p:nvPr/>
          </p:nvSpPr>
          <p:spPr bwMode="gray">
            <a:xfrm>
              <a:off x="8347802" y="3445074"/>
              <a:ext cx="529481" cy="193589"/>
            </a:xfrm>
            <a:prstGeom prst="flowChartMagneticDisk">
              <a:avLst/>
            </a:prstGeom>
            <a:grpFill/>
            <a:ln w="9525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7" name="Ellipse 112">
              <a:extLst>
                <a:ext uri="{FF2B5EF4-FFF2-40B4-BE49-F238E27FC236}">
                  <a16:creationId xmlns:a16="http://schemas.microsoft.com/office/drawing/2014/main" id="{BEB960F1-DA09-A046-9ADB-0DFB69D9AEC7}"/>
                </a:ext>
              </a:extLst>
            </p:cNvPr>
            <p:cNvSpPr/>
            <p:nvPr/>
          </p:nvSpPr>
          <p:spPr bwMode="gray">
            <a:xfrm>
              <a:off x="8347802" y="3310145"/>
              <a:ext cx="529481" cy="193589"/>
            </a:xfrm>
            <a:prstGeom prst="flowChartMagneticDisk">
              <a:avLst/>
            </a:prstGeom>
            <a:grpFill/>
            <a:ln w="9525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8" name="Ellipse 113">
              <a:extLst>
                <a:ext uri="{FF2B5EF4-FFF2-40B4-BE49-F238E27FC236}">
                  <a16:creationId xmlns:a16="http://schemas.microsoft.com/office/drawing/2014/main" id="{B6306A1B-2B56-084F-948E-2ED4BCEC21D8}"/>
                </a:ext>
              </a:extLst>
            </p:cNvPr>
            <p:cNvSpPr/>
            <p:nvPr/>
          </p:nvSpPr>
          <p:spPr bwMode="gray">
            <a:xfrm>
              <a:off x="8347802" y="3175215"/>
              <a:ext cx="529481" cy="193589"/>
            </a:xfrm>
            <a:prstGeom prst="flowChartMagneticDisk">
              <a:avLst/>
            </a:prstGeom>
            <a:grpFill/>
            <a:ln w="9525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srgbClr val="000000"/>
                </a:solidFill>
                <a:latin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28662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F8966-3D57-6B4A-98A7-F3EF5FE62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370" y="308475"/>
            <a:ext cx="7192562" cy="702744"/>
          </a:xfrm>
        </p:spPr>
        <p:txBody>
          <a:bodyPr>
            <a:noAutofit/>
          </a:bodyPr>
          <a:lstStyle/>
          <a:p>
            <a:pPr algn="r"/>
            <a:r>
              <a:rPr lang="en-US" sz="3200" cap="none" dirty="0"/>
              <a:t>Methodology – Overall Flowchart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E13B65C-54FA-284F-B5C1-CD5313237F1F}"/>
              </a:ext>
            </a:extLst>
          </p:cNvPr>
          <p:cNvGrpSpPr/>
          <p:nvPr/>
        </p:nvGrpSpPr>
        <p:grpSpPr>
          <a:xfrm>
            <a:off x="297409" y="154367"/>
            <a:ext cx="1005922" cy="1009201"/>
            <a:chOff x="3235036" y="878619"/>
            <a:chExt cx="838200" cy="83820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5AFF62B-1FBC-A04F-83CA-169959756742}"/>
                </a:ext>
              </a:extLst>
            </p:cNvPr>
            <p:cNvSpPr/>
            <p:nvPr/>
          </p:nvSpPr>
          <p:spPr>
            <a:xfrm>
              <a:off x="3235036" y="878619"/>
              <a:ext cx="838200" cy="838200"/>
            </a:xfrm>
            <a:prstGeom prst="ellipse">
              <a:avLst/>
            </a:prstGeom>
            <a:solidFill>
              <a:srgbClr val="404040"/>
            </a:solidFill>
            <a:ln w="25400" cap="flat" cmpd="sng" algn="ctr">
              <a:solidFill>
                <a:srgbClr val="40404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29CA5964-FB7D-5343-8A6D-5319CDB9446D}"/>
                </a:ext>
              </a:extLst>
            </p:cNvPr>
            <p:cNvSpPr/>
            <p:nvPr/>
          </p:nvSpPr>
          <p:spPr>
            <a:xfrm>
              <a:off x="3311236" y="954819"/>
              <a:ext cx="685800" cy="685800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latin typeface="Calibri"/>
              </a:endParaRPr>
            </a:p>
          </p:txBody>
        </p:sp>
      </p:grpSp>
      <p:sp>
        <p:nvSpPr>
          <p:cNvPr id="18" name="Freeform 62">
            <a:extLst>
              <a:ext uri="{FF2B5EF4-FFF2-40B4-BE49-F238E27FC236}">
                <a16:creationId xmlns:a16="http://schemas.microsoft.com/office/drawing/2014/main" id="{2BACAFA6-09BA-9743-A6C2-3F1EEC87FDE1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94172" y="358089"/>
            <a:ext cx="612394" cy="620856"/>
          </a:xfrm>
          <a:custGeom>
            <a:avLst/>
            <a:gdLst>
              <a:gd name="T0" fmla="*/ 2147483647 w 4982"/>
              <a:gd name="T1" fmla="*/ 2147483647 h 4763"/>
              <a:gd name="T2" fmla="*/ 2147483647 w 4982"/>
              <a:gd name="T3" fmla="*/ 2147483647 h 4763"/>
              <a:gd name="T4" fmla="*/ 2147483647 w 4982"/>
              <a:gd name="T5" fmla="*/ 2147483647 h 4763"/>
              <a:gd name="T6" fmla="*/ 2147483647 w 4982"/>
              <a:gd name="T7" fmla="*/ 2147483647 h 4763"/>
              <a:gd name="T8" fmla="*/ 2147483647 w 4982"/>
              <a:gd name="T9" fmla="*/ 2147483647 h 4763"/>
              <a:gd name="T10" fmla="*/ 2147483647 w 4982"/>
              <a:gd name="T11" fmla="*/ 2147483647 h 4763"/>
              <a:gd name="T12" fmla="*/ 2147483647 w 4982"/>
              <a:gd name="T13" fmla="*/ 2147483647 h 4763"/>
              <a:gd name="T14" fmla="*/ 2147483647 w 4982"/>
              <a:gd name="T15" fmla="*/ 2147483647 h 4763"/>
              <a:gd name="T16" fmla="*/ 2147483647 w 4982"/>
              <a:gd name="T17" fmla="*/ 2147483647 h 4763"/>
              <a:gd name="T18" fmla="*/ 2147483647 w 4982"/>
              <a:gd name="T19" fmla="*/ 2147483647 h 4763"/>
              <a:gd name="T20" fmla="*/ 2147483647 w 4982"/>
              <a:gd name="T21" fmla="*/ 2147483647 h 4763"/>
              <a:gd name="T22" fmla="*/ 2147483647 w 4982"/>
              <a:gd name="T23" fmla="*/ 2147483647 h 4763"/>
              <a:gd name="T24" fmla="*/ 2147483647 w 4982"/>
              <a:gd name="T25" fmla="*/ 2147483647 h 4763"/>
              <a:gd name="T26" fmla="*/ 2147483647 w 4982"/>
              <a:gd name="T27" fmla="*/ 2147483647 h 4763"/>
              <a:gd name="T28" fmla="*/ 2147483647 w 4982"/>
              <a:gd name="T29" fmla="*/ 2147483647 h 4763"/>
              <a:gd name="T30" fmla="*/ 2147483647 w 4982"/>
              <a:gd name="T31" fmla="*/ 2147483647 h 4763"/>
              <a:gd name="T32" fmla="*/ 2147483647 w 4982"/>
              <a:gd name="T33" fmla="*/ 2147483647 h 4763"/>
              <a:gd name="T34" fmla="*/ 0 w 4982"/>
              <a:gd name="T35" fmla="*/ 2147483647 h 4763"/>
              <a:gd name="T36" fmla="*/ 2147483647 w 4982"/>
              <a:gd name="T37" fmla="*/ 2147483647 h 4763"/>
              <a:gd name="T38" fmla="*/ 2147483647 w 4982"/>
              <a:gd name="T39" fmla="*/ 2147483647 h 4763"/>
              <a:gd name="T40" fmla="*/ 2147483647 w 4982"/>
              <a:gd name="T41" fmla="*/ 2147483647 h 4763"/>
              <a:gd name="T42" fmla="*/ 2147483647 w 4982"/>
              <a:gd name="T43" fmla="*/ 0 h 4763"/>
              <a:gd name="T44" fmla="*/ 2147483647 w 4982"/>
              <a:gd name="T45" fmla="*/ 2147483647 h 4763"/>
              <a:gd name="T46" fmla="*/ 2147483647 w 4982"/>
              <a:gd name="T47" fmla="*/ 2147483647 h 4763"/>
              <a:gd name="T48" fmla="*/ 2147483647 w 4982"/>
              <a:gd name="T49" fmla="*/ 2147483647 h 4763"/>
              <a:gd name="T50" fmla="*/ 2147483647 w 4982"/>
              <a:gd name="T51" fmla="*/ 2147483647 h 4763"/>
              <a:gd name="T52" fmla="*/ 2147483647 w 4982"/>
              <a:gd name="T53" fmla="*/ 2147483647 h 4763"/>
              <a:gd name="T54" fmla="*/ 2147483647 w 4982"/>
              <a:gd name="T55" fmla="*/ 2147483647 h 4763"/>
              <a:gd name="T56" fmla="*/ 2147483647 w 4982"/>
              <a:gd name="T57" fmla="*/ 2147483647 h 4763"/>
              <a:gd name="T58" fmla="*/ 2147483647 w 4982"/>
              <a:gd name="T59" fmla="*/ 2147483647 h 4763"/>
              <a:gd name="T60" fmla="*/ 2147483647 w 4982"/>
              <a:gd name="T61" fmla="*/ 2147483647 h 4763"/>
              <a:gd name="T62" fmla="*/ 2147483647 w 4982"/>
              <a:gd name="T63" fmla="*/ 2147483647 h 4763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w 4982"/>
              <a:gd name="T97" fmla="*/ 0 h 4763"/>
              <a:gd name="T98" fmla="*/ 4982 w 4982"/>
              <a:gd name="T99" fmla="*/ 4763 h 4763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T96" t="T97" r="T98" b="T99"/>
            <a:pathLst>
              <a:path w="4982" h="4763">
                <a:moveTo>
                  <a:pt x="2075" y="1092"/>
                </a:moveTo>
                <a:lnTo>
                  <a:pt x="2075" y="616"/>
                </a:lnTo>
                <a:lnTo>
                  <a:pt x="2701" y="616"/>
                </a:lnTo>
                <a:lnTo>
                  <a:pt x="2701" y="1097"/>
                </a:lnTo>
                <a:lnTo>
                  <a:pt x="2695" y="1097"/>
                </a:lnTo>
                <a:lnTo>
                  <a:pt x="2695" y="1092"/>
                </a:lnTo>
                <a:lnTo>
                  <a:pt x="2603" y="1092"/>
                </a:lnTo>
                <a:lnTo>
                  <a:pt x="2603" y="713"/>
                </a:lnTo>
                <a:lnTo>
                  <a:pt x="2173" y="713"/>
                </a:lnTo>
                <a:lnTo>
                  <a:pt x="2173" y="1092"/>
                </a:lnTo>
                <a:lnTo>
                  <a:pt x="2075" y="1092"/>
                </a:lnTo>
                <a:close/>
                <a:moveTo>
                  <a:pt x="2075" y="1452"/>
                </a:moveTo>
                <a:lnTo>
                  <a:pt x="490" y="1452"/>
                </a:lnTo>
                <a:lnTo>
                  <a:pt x="269" y="1684"/>
                </a:lnTo>
                <a:lnTo>
                  <a:pt x="490" y="1915"/>
                </a:lnTo>
                <a:lnTo>
                  <a:pt x="2075" y="1915"/>
                </a:lnTo>
                <a:lnTo>
                  <a:pt x="2075" y="1452"/>
                </a:lnTo>
                <a:close/>
                <a:moveTo>
                  <a:pt x="2701" y="1873"/>
                </a:moveTo>
                <a:lnTo>
                  <a:pt x="4361" y="979"/>
                </a:lnTo>
                <a:lnTo>
                  <a:pt x="4700" y="318"/>
                </a:lnTo>
                <a:lnTo>
                  <a:pt x="4333" y="215"/>
                </a:lnTo>
                <a:lnTo>
                  <a:pt x="2701" y="1409"/>
                </a:lnTo>
                <a:lnTo>
                  <a:pt x="2701" y="1873"/>
                </a:lnTo>
                <a:close/>
                <a:moveTo>
                  <a:pt x="2075" y="2393"/>
                </a:moveTo>
                <a:lnTo>
                  <a:pt x="1200" y="2864"/>
                </a:lnTo>
                <a:lnTo>
                  <a:pt x="921" y="2688"/>
                </a:lnTo>
                <a:lnTo>
                  <a:pt x="1129" y="2352"/>
                </a:lnTo>
                <a:lnTo>
                  <a:pt x="1330" y="2208"/>
                </a:lnTo>
                <a:lnTo>
                  <a:pt x="1497" y="2208"/>
                </a:lnTo>
                <a:lnTo>
                  <a:pt x="1202" y="2419"/>
                </a:lnTo>
                <a:lnTo>
                  <a:pt x="1055" y="2658"/>
                </a:lnTo>
                <a:lnTo>
                  <a:pt x="1203" y="2750"/>
                </a:lnTo>
                <a:lnTo>
                  <a:pt x="2075" y="2282"/>
                </a:lnTo>
                <a:lnTo>
                  <a:pt x="2075" y="2110"/>
                </a:lnTo>
                <a:lnTo>
                  <a:pt x="406" y="2110"/>
                </a:lnTo>
                <a:lnTo>
                  <a:pt x="0" y="1684"/>
                </a:lnTo>
                <a:lnTo>
                  <a:pt x="406" y="1257"/>
                </a:lnTo>
                <a:lnTo>
                  <a:pt x="2075" y="1257"/>
                </a:lnTo>
                <a:lnTo>
                  <a:pt x="2075" y="1224"/>
                </a:lnTo>
                <a:lnTo>
                  <a:pt x="2075" y="1190"/>
                </a:lnTo>
                <a:lnTo>
                  <a:pt x="2075" y="1181"/>
                </a:lnTo>
                <a:lnTo>
                  <a:pt x="2701" y="1181"/>
                </a:lnTo>
                <a:lnTo>
                  <a:pt x="2701" y="1183"/>
                </a:lnTo>
                <a:lnTo>
                  <a:pt x="4294" y="0"/>
                </a:lnTo>
                <a:lnTo>
                  <a:pt x="4982" y="195"/>
                </a:lnTo>
                <a:lnTo>
                  <a:pt x="4506" y="1122"/>
                </a:lnTo>
                <a:lnTo>
                  <a:pt x="2701" y="2087"/>
                </a:lnTo>
                <a:lnTo>
                  <a:pt x="2701" y="4763"/>
                </a:lnTo>
                <a:lnTo>
                  <a:pt x="2603" y="4763"/>
                </a:lnTo>
                <a:lnTo>
                  <a:pt x="2603" y="1658"/>
                </a:lnTo>
                <a:lnTo>
                  <a:pt x="2173" y="2059"/>
                </a:lnTo>
                <a:lnTo>
                  <a:pt x="2173" y="4763"/>
                </a:lnTo>
                <a:lnTo>
                  <a:pt x="2075" y="4763"/>
                </a:lnTo>
                <a:lnTo>
                  <a:pt x="2075" y="2393"/>
                </a:lnTo>
                <a:close/>
                <a:moveTo>
                  <a:pt x="4424" y="1267"/>
                </a:moveTo>
                <a:lnTo>
                  <a:pt x="4526" y="1267"/>
                </a:lnTo>
                <a:lnTo>
                  <a:pt x="4886" y="1645"/>
                </a:lnTo>
                <a:lnTo>
                  <a:pt x="4526" y="2022"/>
                </a:lnTo>
                <a:lnTo>
                  <a:pt x="3021" y="2022"/>
                </a:lnTo>
                <a:lnTo>
                  <a:pt x="3202" y="1925"/>
                </a:lnTo>
                <a:lnTo>
                  <a:pt x="4485" y="1925"/>
                </a:lnTo>
                <a:lnTo>
                  <a:pt x="4752" y="1645"/>
                </a:lnTo>
                <a:lnTo>
                  <a:pt x="4485" y="1364"/>
                </a:lnTo>
                <a:lnTo>
                  <a:pt x="4243" y="1364"/>
                </a:lnTo>
                <a:lnTo>
                  <a:pt x="4424" y="1267"/>
                </a:lnTo>
                <a:close/>
              </a:path>
            </a:pathLst>
          </a:custGeom>
          <a:solidFill>
            <a:srgbClr val="404040"/>
          </a:solidFill>
          <a:ln w="9525">
            <a:noFill/>
            <a:round/>
            <a:headEnd/>
            <a:tailEnd/>
          </a:ln>
        </p:spPr>
        <p:txBody>
          <a:bodyPr lIns="80147" tIns="40074" rIns="80147" bIns="40074"/>
          <a:lstStyle/>
          <a:p>
            <a:endParaRPr lang="de-DE"/>
          </a:p>
        </p:txBody>
      </p:sp>
      <p:pic>
        <p:nvPicPr>
          <p:cNvPr id="4" name="Picture 3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0FEC0204-57B3-B945-AB3F-B88209621E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346" y="1189277"/>
            <a:ext cx="9992566" cy="551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500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F8966-3D57-6B4A-98A7-F3EF5FE62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370" y="308475"/>
            <a:ext cx="6710773" cy="702744"/>
          </a:xfrm>
        </p:spPr>
        <p:txBody>
          <a:bodyPr>
            <a:noAutofit/>
          </a:bodyPr>
          <a:lstStyle/>
          <a:p>
            <a:pPr algn="r"/>
            <a:r>
              <a:rPr lang="en-US" sz="3200" cap="none" dirty="0"/>
              <a:t>Methodology - Model Building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E13B65C-54FA-284F-B5C1-CD5313237F1F}"/>
              </a:ext>
            </a:extLst>
          </p:cNvPr>
          <p:cNvGrpSpPr/>
          <p:nvPr/>
        </p:nvGrpSpPr>
        <p:grpSpPr>
          <a:xfrm>
            <a:off x="297409" y="154367"/>
            <a:ext cx="1005922" cy="1009201"/>
            <a:chOff x="3235036" y="878619"/>
            <a:chExt cx="838200" cy="83820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5AFF62B-1FBC-A04F-83CA-169959756742}"/>
                </a:ext>
              </a:extLst>
            </p:cNvPr>
            <p:cNvSpPr/>
            <p:nvPr/>
          </p:nvSpPr>
          <p:spPr>
            <a:xfrm>
              <a:off x="3235036" y="878619"/>
              <a:ext cx="838200" cy="838200"/>
            </a:xfrm>
            <a:prstGeom prst="ellipse">
              <a:avLst/>
            </a:prstGeom>
            <a:solidFill>
              <a:srgbClr val="404040"/>
            </a:solidFill>
            <a:ln w="25400" cap="flat" cmpd="sng" algn="ctr">
              <a:solidFill>
                <a:srgbClr val="40404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29CA5964-FB7D-5343-8A6D-5319CDB9446D}"/>
                </a:ext>
              </a:extLst>
            </p:cNvPr>
            <p:cNvSpPr/>
            <p:nvPr/>
          </p:nvSpPr>
          <p:spPr>
            <a:xfrm>
              <a:off x="3311236" y="954819"/>
              <a:ext cx="685800" cy="685800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latin typeface="Calibri"/>
              </a:endParaRPr>
            </a:p>
          </p:txBody>
        </p:sp>
      </p:grpSp>
      <p:sp>
        <p:nvSpPr>
          <p:cNvPr id="18" name="Freeform 62">
            <a:extLst>
              <a:ext uri="{FF2B5EF4-FFF2-40B4-BE49-F238E27FC236}">
                <a16:creationId xmlns:a16="http://schemas.microsoft.com/office/drawing/2014/main" id="{2BACAFA6-09BA-9743-A6C2-3F1EEC87FDE1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94172" y="358089"/>
            <a:ext cx="612394" cy="620856"/>
          </a:xfrm>
          <a:custGeom>
            <a:avLst/>
            <a:gdLst>
              <a:gd name="T0" fmla="*/ 2147483647 w 4982"/>
              <a:gd name="T1" fmla="*/ 2147483647 h 4763"/>
              <a:gd name="T2" fmla="*/ 2147483647 w 4982"/>
              <a:gd name="T3" fmla="*/ 2147483647 h 4763"/>
              <a:gd name="T4" fmla="*/ 2147483647 w 4982"/>
              <a:gd name="T5" fmla="*/ 2147483647 h 4763"/>
              <a:gd name="T6" fmla="*/ 2147483647 w 4982"/>
              <a:gd name="T7" fmla="*/ 2147483647 h 4763"/>
              <a:gd name="T8" fmla="*/ 2147483647 w 4982"/>
              <a:gd name="T9" fmla="*/ 2147483647 h 4763"/>
              <a:gd name="T10" fmla="*/ 2147483647 w 4982"/>
              <a:gd name="T11" fmla="*/ 2147483647 h 4763"/>
              <a:gd name="T12" fmla="*/ 2147483647 w 4982"/>
              <a:gd name="T13" fmla="*/ 2147483647 h 4763"/>
              <a:gd name="T14" fmla="*/ 2147483647 w 4982"/>
              <a:gd name="T15" fmla="*/ 2147483647 h 4763"/>
              <a:gd name="T16" fmla="*/ 2147483647 w 4982"/>
              <a:gd name="T17" fmla="*/ 2147483647 h 4763"/>
              <a:gd name="T18" fmla="*/ 2147483647 w 4982"/>
              <a:gd name="T19" fmla="*/ 2147483647 h 4763"/>
              <a:gd name="T20" fmla="*/ 2147483647 w 4982"/>
              <a:gd name="T21" fmla="*/ 2147483647 h 4763"/>
              <a:gd name="T22" fmla="*/ 2147483647 w 4982"/>
              <a:gd name="T23" fmla="*/ 2147483647 h 4763"/>
              <a:gd name="T24" fmla="*/ 2147483647 w 4982"/>
              <a:gd name="T25" fmla="*/ 2147483647 h 4763"/>
              <a:gd name="T26" fmla="*/ 2147483647 w 4982"/>
              <a:gd name="T27" fmla="*/ 2147483647 h 4763"/>
              <a:gd name="T28" fmla="*/ 2147483647 w 4982"/>
              <a:gd name="T29" fmla="*/ 2147483647 h 4763"/>
              <a:gd name="T30" fmla="*/ 2147483647 w 4982"/>
              <a:gd name="T31" fmla="*/ 2147483647 h 4763"/>
              <a:gd name="T32" fmla="*/ 2147483647 w 4982"/>
              <a:gd name="T33" fmla="*/ 2147483647 h 4763"/>
              <a:gd name="T34" fmla="*/ 0 w 4982"/>
              <a:gd name="T35" fmla="*/ 2147483647 h 4763"/>
              <a:gd name="T36" fmla="*/ 2147483647 w 4982"/>
              <a:gd name="T37" fmla="*/ 2147483647 h 4763"/>
              <a:gd name="T38" fmla="*/ 2147483647 w 4982"/>
              <a:gd name="T39" fmla="*/ 2147483647 h 4763"/>
              <a:gd name="T40" fmla="*/ 2147483647 w 4982"/>
              <a:gd name="T41" fmla="*/ 2147483647 h 4763"/>
              <a:gd name="T42" fmla="*/ 2147483647 w 4982"/>
              <a:gd name="T43" fmla="*/ 0 h 4763"/>
              <a:gd name="T44" fmla="*/ 2147483647 w 4982"/>
              <a:gd name="T45" fmla="*/ 2147483647 h 4763"/>
              <a:gd name="T46" fmla="*/ 2147483647 w 4982"/>
              <a:gd name="T47" fmla="*/ 2147483647 h 4763"/>
              <a:gd name="T48" fmla="*/ 2147483647 w 4982"/>
              <a:gd name="T49" fmla="*/ 2147483647 h 4763"/>
              <a:gd name="T50" fmla="*/ 2147483647 w 4982"/>
              <a:gd name="T51" fmla="*/ 2147483647 h 4763"/>
              <a:gd name="T52" fmla="*/ 2147483647 w 4982"/>
              <a:gd name="T53" fmla="*/ 2147483647 h 4763"/>
              <a:gd name="T54" fmla="*/ 2147483647 w 4982"/>
              <a:gd name="T55" fmla="*/ 2147483647 h 4763"/>
              <a:gd name="T56" fmla="*/ 2147483647 w 4982"/>
              <a:gd name="T57" fmla="*/ 2147483647 h 4763"/>
              <a:gd name="T58" fmla="*/ 2147483647 w 4982"/>
              <a:gd name="T59" fmla="*/ 2147483647 h 4763"/>
              <a:gd name="T60" fmla="*/ 2147483647 w 4982"/>
              <a:gd name="T61" fmla="*/ 2147483647 h 4763"/>
              <a:gd name="T62" fmla="*/ 2147483647 w 4982"/>
              <a:gd name="T63" fmla="*/ 2147483647 h 4763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w 4982"/>
              <a:gd name="T97" fmla="*/ 0 h 4763"/>
              <a:gd name="T98" fmla="*/ 4982 w 4982"/>
              <a:gd name="T99" fmla="*/ 4763 h 4763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T96" t="T97" r="T98" b="T99"/>
            <a:pathLst>
              <a:path w="4982" h="4763">
                <a:moveTo>
                  <a:pt x="2075" y="1092"/>
                </a:moveTo>
                <a:lnTo>
                  <a:pt x="2075" y="616"/>
                </a:lnTo>
                <a:lnTo>
                  <a:pt x="2701" y="616"/>
                </a:lnTo>
                <a:lnTo>
                  <a:pt x="2701" y="1097"/>
                </a:lnTo>
                <a:lnTo>
                  <a:pt x="2695" y="1097"/>
                </a:lnTo>
                <a:lnTo>
                  <a:pt x="2695" y="1092"/>
                </a:lnTo>
                <a:lnTo>
                  <a:pt x="2603" y="1092"/>
                </a:lnTo>
                <a:lnTo>
                  <a:pt x="2603" y="713"/>
                </a:lnTo>
                <a:lnTo>
                  <a:pt x="2173" y="713"/>
                </a:lnTo>
                <a:lnTo>
                  <a:pt x="2173" y="1092"/>
                </a:lnTo>
                <a:lnTo>
                  <a:pt x="2075" y="1092"/>
                </a:lnTo>
                <a:close/>
                <a:moveTo>
                  <a:pt x="2075" y="1452"/>
                </a:moveTo>
                <a:lnTo>
                  <a:pt x="490" y="1452"/>
                </a:lnTo>
                <a:lnTo>
                  <a:pt x="269" y="1684"/>
                </a:lnTo>
                <a:lnTo>
                  <a:pt x="490" y="1915"/>
                </a:lnTo>
                <a:lnTo>
                  <a:pt x="2075" y="1915"/>
                </a:lnTo>
                <a:lnTo>
                  <a:pt x="2075" y="1452"/>
                </a:lnTo>
                <a:close/>
                <a:moveTo>
                  <a:pt x="2701" y="1873"/>
                </a:moveTo>
                <a:lnTo>
                  <a:pt x="4361" y="979"/>
                </a:lnTo>
                <a:lnTo>
                  <a:pt x="4700" y="318"/>
                </a:lnTo>
                <a:lnTo>
                  <a:pt x="4333" y="215"/>
                </a:lnTo>
                <a:lnTo>
                  <a:pt x="2701" y="1409"/>
                </a:lnTo>
                <a:lnTo>
                  <a:pt x="2701" y="1873"/>
                </a:lnTo>
                <a:close/>
                <a:moveTo>
                  <a:pt x="2075" y="2393"/>
                </a:moveTo>
                <a:lnTo>
                  <a:pt x="1200" y="2864"/>
                </a:lnTo>
                <a:lnTo>
                  <a:pt x="921" y="2688"/>
                </a:lnTo>
                <a:lnTo>
                  <a:pt x="1129" y="2352"/>
                </a:lnTo>
                <a:lnTo>
                  <a:pt x="1330" y="2208"/>
                </a:lnTo>
                <a:lnTo>
                  <a:pt x="1497" y="2208"/>
                </a:lnTo>
                <a:lnTo>
                  <a:pt x="1202" y="2419"/>
                </a:lnTo>
                <a:lnTo>
                  <a:pt x="1055" y="2658"/>
                </a:lnTo>
                <a:lnTo>
                  <a:pt x="1203" y="2750"/>
                </a:lnTo>
                <a:lnTo>
                  <a:pt x="2075" y="2282"/>
                </a:lnTo>
                <a:lnTo>
                  <a:pt x="2075" y="2110"/>
                </a:lnTo>
                <a:lnTo>
                  <a:pt x="406" y="2110"/>
                </a:lnTo>
                <a:lnTo>
                  <a:pt x="0" y="1684"/>
                </a:lnTo>
                <a:lnTo>
                  <a:pt x="406" y="1257"/>
                </a:lnTo>
                <a:lnTo>
                  <a:pt x="2075" y="1257"/>
                </a:lnTo>
                <a:lnTo>
                  <a:pt x="2075" y="1224"/>
                </a:lnTo>
                <a:lnTo>
                  <a:pt x="2075" y="1190"/>
                </a:lnTo>
                <a:lnTo>
                  <a:pt x="2075" y="1181"/>
                </a:lnTo>
                <a:lnTo>
                  <a:pt x="2701" y="1181"/>
                </a:lnTo>
                <a:lnTo>
                  <a:pt x="2701" y="1183"/>
                </a:lnTo>
                <a:lnTo>
                  <a:pt x="4294" y="0"/>
                </a:lnTo>
                <a:lnTo>
                  <a:pt x="4982" y="195"/>
                </a:lnTo>
                <a:lnTo>
                  <a:pt x="4506" y="1122"/>
                </a:lnTo>
                <a:lnTo>
                  <a:pt x="2701" y="2087"/>
                </a:lnTo>
                <a:lnTo>
                  <a:pt x="2701" y="4763"/>
                </a:lnTo>
                <a:lnTo>
                  <a:pt x="2603" y="4763"/>
                </a:lnTo>
                <a:lnTo>
                  <a:pt x="2603" y="1658"/>
                </a:lnTo>
                <a:lnTo>
                  <a:pt x="2173" y="2059"/>
                </a:lnTo>
                <a:lnTo>
                  <a:pt x="2173" y="4763"/>
                </a:lnTo>
                <a:lnTo>
                  <a:pt x="2075" y="4763"/>
                </a:lnTo>
                <a:lnTo>
                  <a:pt x="2075" y="2393"/>
                </a:lnTo>
                <a:close/>
                <a:moveTo>
                  <a:pt x="4424" y="1267"/>
                </a:moveTo>
                <a:lnTo>
                  <a:pt x="4526" y="1267"/>
                </a:lnTo>
                <a:lnTo>
                  <a:pt x="4886" y="1645"/>
                </a:lnTo>
                <a:lnTo>
                  <a:pt x="4526" y="2022"/>
                </a:lnTo>
                <a:lnTo>
                  <a:pt x="3021" y="2022"/>
                </a:lnTo>
                <a:lnTo>
                  <a:pt x="3202" y="1925"/>
                </a:lnTo>
                <a:lnTo>
                  <a:pt x="4485" y="1925"/>
                </a:lnTo>
                <a:lnTo>
                  <a:pt x="4752" y="1645"/>
                </a:lnTo>
                <a:lnTo>
                  <a:pt x="4485" y="1364"/>
                </a:lnTo>
                <a:lnTo>
                  <a:pt x="4243" y="1364"/>
                </a:lnTo>
                <a:lnTo>
                  <a:pt x="4424" y="1267"/>
                </a:lnTo>
                <a:close/>
              </a:path>
            </a:pathLst>
          </a:custGeom>
          <a:solidFill>
            <a:srgbClr val="404040"/>
          </a:solidFill>
          <a:ln w="9525">
            <a:noFill/>
            <a:round/>
            <a:headEnd/>
            <a:tailEnd/>
          </a:ln>
        </p:spPr>
        <p:txBody>
          <a:bodyPr lIns="80147" tIns="40074" rIns="80147" bIns="40074"/>
          <a:lstStyle/>
          <a:p>
            <a:endParaRPr lang="de-DE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13B8FF1-C1BB-1648-8860-1AB3E5BB96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0369" y="1411672"/>
            <a:ext cx="10807131" cy="4182304"/>
          </a:xfrm>
        </p:spPr>
        <p:txBody>
          <a:bodyPr>
            <a:normAutofit/>
          </a:bodyPr>
          <a:lstStyle/>
          <a:p>
            <a:pPr algn="just"/>
            <a:r>
              <a:rPr lang="en-US" sz="2000" dirty="0"/>
              <a:t>Choosing LDA (Latent Dirichlet allocation) to analyze the large amount of textual data extracted from the 10-k/ annual reports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dirty="0"/>
              <a:t>Data preprocessing: stop words removal, punctuation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dirty="0"/>
              <a:t>Comparing the performance of bi-gram and tri-gram for LDA model - Tri-gram prevails</a:t>
            </a:r>
          </a:p>
          <a:p>
            <a:pPr marL="0" indent="0" algn="just">
              <a:buNone/>
            </a:pPr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pic>
        <p:nvPicPr>
          <p:cNvPr id="1026" name="Picture 2" descr="https://lh4.googleusercontent.com/jFeGcAqzjuY03d7RXxIbaHCknZd9CXFxIiWQej4CYPJirv7Fu0sQVgbHaT8I-BT-9kHQAiylkvTZbcstsMeXBkSFTxACXH4wdEym_piqCHnuj_ogwQzfYufPkJ_2WwZ1gNRkvkgu0co">
            <a:extLst>
              <a:ext uri="{FF2B5EF4-FFF2-40B4-BE49-F238E27FC236}">
                <a16:creationId xmlns:a16="http://schemas.microsoft.com/office/drawing/2014/main" id="{6A209DED-AE8E-D447-825E-504FC3B6F3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1883" y="4373679"/>
            <a:ext cx="4064000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lh5.googleusercontent.com/pFzCKHehLc6ljF3TqG-mAKNQwJrX7jTX8ImCrxmfgAdQL-2lU9jq1Efzy9iEg3Bod0GhJD1S9BkR7Rifb8qlczdHKrmZuw-SV-g8DeDH3bHZ8Rh5Ccp-P96cJv8qnm_HYyOdB628hw0">
            <a:extLst>
              <a:ext uri="{FF2B5EF4-FFF2-40B4-BE49-F238E27FC236}">
                <a16:creationId xmlns:a16="http://schemas.microsoft.com/office/drawing/2014/main" id="{AAF08796-DF8A-7C4D-8457-39F3616109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59"/>
          <a:stretch/>
        </p:blipFill>
        <p:spPr bwMode="auto">
          <a:xfrm>
            <a:off x="6648286" y="4386379"/>
            <a:ext cx="4254500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8D4C4E1E-27B6-F04B-A15B-45C53011E01D}"/>
              </a:ext>
            </a:extLst>
          </p:cNvPr>
          <p:cNvSpPr txBox="1">
            <a:spLocks/>
          </p:cNvSpPr>
          <p:nvPr/>
        </p:nvSpPr>
        <p:spPr>
          <a:xfrm>
            <a:off x="6603852" y="3964972"/>
            <a:ext cx="1126402" cy="38205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2000" dirty="0"/>
              <a:t>Tri-gram</a:t>
            </a:r>
          </a:p>
          <a:p>
            <a:pPr marL="0" indent="0" algn="just">
              <a:buFont typeface="Arial" panose="020B0604020202020204" pitchFamily="34" charset="0"/>
              <a:buNone/>
            </a:pPr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A4C5494E-7449-D048-A84D-E56098083948}"/>
              </a:ext>
            </a:extLst>
          </p:cNvPr>
          <p:cNvSpPr txBox="1">
            <a:spLocks/>
          </p:cNvSpPr>
          <p:nvPr/>
        </p:nvSpPr>
        <p:spPr>
          <a:xfrm>
            <a:off x="1106566" y="3964972"/>
            <a:ext cx="1126402" cy="38205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2000" dirty="0"/>
              <a:t>Bi-gram</a:t>
            </a:r>
          </a:p>
          <a:p>
            <a:pPr marL="0" indent="0" algn="just">
              <a:buFont typeface="Arial" panose="020B0604020202020204" pitchFamily="34" charset="0"/>
              <a:buNone/>
            </a:pPr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71829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F8966-3D57-6B4A-98A7-F3EF5FE62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370" y="308475"/>
            <a:ext cx="7192562" cy="702744"/>
          </a:xfrm>
        </p:spPr>
        <p:txBody>
          <a:bodyPr>
            <a:noAutofit/>
          </a:bodyPr>
          <a:lstStyle/>
          <a:p>
            <a:pPr algn="r"/>
            <a:r>
              <a:rPr lang="en-US" sz="3200" cap="none" dirty="0"/>
              <a:t>Methodology – Innovation score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E13B65C-54FA-284F-B5C1-CD5313237F1F}"/>
              </a:ext>
            </a:extLst>
          </p:cNvPr>
          <p:cNvGrpSpPr/>
          <p:nvPr/>
        </p:nvGrpSpPr>
        <p:grpSpPr>
          <a:xfrm>
            <a:off x="297409" y="154367"/>
            <a:ext cx="1005922" cy="1009201"/>
            <a:chOff x="3235036" y="878619"/>
            <a:chExt cx="838200" cy="83820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5AFF62B-1FBC-A04F-83CA-169959756742}"/>
                </a:ext>
              </a:extLst>
            </p:cNvPr>
            <p:cNvSpPr/>
            <p:nvPr/>
          </p:nvSpPr>
          <p:spPr>
            <a:xfrm>
              <a:off x="3235036" y="878619"/>
              <a:ext cx="838200" cy="838200"/>
            </a:xfrm>
            <a:prstGeom prst="ellipse">
              <a:avLst/>
            </a:prstGeom>
            <a:solidFill>
              <a:srgbClr val="404040"/>
            </a:solidFill>
            <a:ln w="25400" cap="flat" cmpd="sng" algn="ctr">
              <a:solidFill>
                <a:srgbClr val="40404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29CA5964-FB7D-5343-8A6D-5319CDB9446D}"/>
                </a:ext>
              </a:extLst>
            </p:cNvPr>
            <p:cNvSpPr/>
            <p:nvPr/>
          </p:nvSpPr>
          <p:spPr>
            <a:xfrm>
              <a:off x="3311236" y="954819"/>
              <a:ext cx="685800" cy="685800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latin typeface="Calibri"/>
              </a:endParaRPr>
            </a:p>
          </p:txBody>
        </p:sp>
      </p:grpSp>
      <p:sp>
        <p:nvSpPr>
          <p:cNvPr id="18" name="Freeform 62">
            <a:extLst>
              <a:ext uri="{FF2B5EF4-FFF2-40B4-BE49-F238E27FC236}">
                <a16:creationId xmlns:a16="http://schemas.microsoft.com/office/drawing/2014/main" id="{2BACAFA6-09BA-9743-A6C2-3F1EEC87FDE1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94172" y="358089"/>
            <a:ext cx="612394" cy="620856"/>
          </a:xfrm>
          <a:custGeom>
            <a:avLst/>
            <a:gdLst>
              <a:gd name="T0" fmla="*/ 2147483647 w 4982"/>
              <a:gd name="T1" fmla="*/ 2147483647 h 4763"/>
              <a:gd name="T2" fmla="*/ 2147483647 w 4982"/>
              <a:gd name="T3" fmla="*/ 2147483647 h 4763"/>
              <a:gd name="T4" fmla="*/ 2147483647 w 4982"/>
              <a:gd name="T5" fmla="*/ 2147483647 h 4763"/>
              <a:gd name="T6" fmla="*/ 2147483647 w 4982"/>
              <a:gd name="T7" fmla="*/ 2147483647 h 4763"/>
              <a:gd name="T8" fmla="*/ 2147483647 w 4982"/>
              <a:gd name="T9" fmla="*/ 2147483647 h 4763"/>
              <a:gd name="T10" fmla="*/ 2147483647 w 4982"/>
              <a:gd name="T11" fmla="*/ 2147483647 h 4763"/>
              <a:gd name="T12" fmla="*/ 2147483647 w 4982"/>
              <a:gd name="T13" fmla="*/ 2147483647 h 4763"/>
              <a:gd name="T14" fmla="*/ 2147483647 w 4982"/>
              <a:gd name="T15" fmla="*/ 2147483647 h 4763"/>
              <a:gd name="T16" fmla="*/ 2147483647 w 4982"/>
              <a:gd name="T17" fmla="*/ 2147483647 h 4763"/>
              <a:gd name="T18" fmla="*/ 2147483647 w 4982"/>
              <a:gd name="T19" fmla="*/ 2147483647 h 4763"/>
              <a:gd name="T20" fmla="*/ 2147483647 w 4982"/>
              <a:gd name="T21" fmla="*/ 2147483647 h 4763"/>
              <a:gd name="T22" fmla="*/ 2147483647 w 4982"/>
              <a:gd name="T23" fmla="*/ 2147483647 h 4763"/>
              <a:gd name="T24" fmla="*/ 2147483647 w 4982"/>
              <a:gd name="T25" fmla="*/ 2147483647 h 4763"/>
              <a:gd name="T26" fmla="*/ 2147483647 w 4982"/>
              <a:gd name="T27" fmla="*/ 2147483647 h 4763"/>
              <a:gd name="T28" fmla="*/ 2147483647 w 4982"/>
              <a:gd name="T29" fmla="*/ 2147483647 h 4763"/>
              <a:gd name="T30" fmla="*/ 2147483647 w 4982"/>
              <a:gd name="T31" fmla="*/ 2147483647 h 4763"/>
              <a:gd name="T32" fmla="*/ 2147483647 w 4982"/>
              <a:gd name="T33" fmla="*/ 2147483647 h 4763"/>
              <a:gd name="T34" fmla="*/ 0 w 4982"/>
              <a:gd name="T35" fmla="*/ 2147483647 h 4763"/>
              <a:gd name="T36" fmla="*/ 2147483647 w 4982"/>
              <a:gd name="T37" fmla="*/ 2147483647 h 4763"/>
              <a:gd name="T38" fmla="*/ 2147483647 w 4982"/>
              <a:gd name="T39" fmla="*/ 2147483647 h 4763"/>
              <a:gd name="T40" fmla="*/ 2147483647 w 4982"/>
              <a:gd name="T41" fmla="*/ 2147483647 h 4763"/>
              <a:gd name="T42" fmla="*/ 2147483647 w 4982"/>
              <a:gd name="T43" fmla="*/ 0 h 4763"/>
              <a:gd name="T44" fmla="*/ 2147483647 w 4982"/>
              <a:gd name="T45" fmla="*/ 2147483647 h 4763"/>
              <a:gd name="T46" fmla="*/ 2147483647 w 4982"/>
              <a:gd name="T47" fmla="*/ 2147483647 h 4763"/>
              <a:gd name="T48" fmla="*/ 2147483647 w 4982"/>
              <a:gd name="T49" fmla="*/ 2147483647 h 4763"/>
              <a:gd name="T50" fmla="*/ 2147483647 w 4982"/>
              <a:gd name="T51" fmla="*/ 2147483647 h 4763"/>
              <a:gd name="T52" fmla="*/ 2147483647 w 4982"/>
              <a:gd name="T53" fmla="*/ 2147483647 h 4763"/>
              <a:gd name="T54" fmla="*/ 2147483647 w 4982"/>
              <a:gd name="T55" fmla="*/ 2147483647 h 4763"/>
              <a:gd name="T56" fmla="*/ 2147483647 w 4982"/>
              <a:gd name="T57" fmla="*/ 2147483647 h 4763"/>
              <a:gd name="T58" fmla="*/ 2147483647 w 4982"/>
              <a:gd name="T59" fmla="*/ 2147483647 h 4763"/>
              <a:gd name="T60" fmla="*/ 2147483647 w 4982"/>
              <a:gd name="T61" fmla="*/ 2147483647 h 4763"/>
              <a:gd name="T62" fmla="*/ 2147483647 w 4982"/>
              <a:gd name="T63" fmla="*/ 2147483647 h 4763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w 4982"/>
              <a:gd name="T97" fmla="*/ 0 h 4763"/>
              <a:gd name="T98" fmla="*/ 4982 w 4982"/>
              <a:gd name="T99" fmla="*/ 4763 h 4763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T96" t="T97" r="T98" b="T99"/>
            <a:pathLst>
              <a:path w="4982" h="4763">
                <a:moveTo>
                  <a:pt x="2075" y="1092"/>
                </a:moveTo>
                <a:lnTo>
                  <a:pt x="2075" y="616"/>
                </a:lnTo>
                <a:lnTo>
                  <a:pt x="2701" y="616"/>
                </a:lnTo>
                <a:lnTo>
                  <a:pt x="2701" y="1097"/>
                </a:lnTo>
                <a:lnTo>
                  <a:pt x="2695" y="1097"/>
                </a:lnTo>
                <a:lnTo>
                  <a:pt x="2695" y="1092"/>
                </a:lnTo>
                <a:lnTo>
                  <a:pt x="2603" y="1092"/>
                </a:lnTo>
                <a:lnTo>
                  <a:pt x="2603" y="713"/>
                </a:lnTo>
                <a:lnTo>
                  <a:pt x="2173" y="713"/>
                </a:lnTo>
                <a:lnTo>
                  <a:pt x="2173" y="1092"/>
                </a:lnTo>
                <a:lnTo>
                  <a:pt x="2075" y="1092"/>
                </a:lnTo>
                <a:close/>
                <a:moveTo>
                  <a:pt x="2075" y="1452"/>
                </a:moveTo>
                <a:lnTo>
                  <a:pt x="490" y="1452"/>
                </a:lnTo>
                <a:lnTo>
                  <a:pt x="269" y="1684"/>
                </a:lnTo>
                <a:lnTo>
                  <a:pt x="490" y="1915"/>
                </a:lnTo>
                <a:lnTo>
                  <a:pt x="2075" y="1915"/>
                </a:lnTo>
                <a:lnTo>
                  <a:pt x="2075" y="1452"/>
                </a:lnTo>
                <a:close/>
                <a:moveTo>
                  <a:pt x="2701" y="1873"/>
                </a:moveTo>
                <a:lnTo>
                  <a:pt x="4361" y="979"/>
                </a:lnTo>
                <a:lnTo>
                  <a:pt x="4700" y="318"/>
                </a:lnTo>
                <a:lnTo>
                  <a:pt x="4333" y="215"/>
                </a:lnTo>
                <a:lnTo>
                  <a:pt x="2701" y="1409"/>
                </a:lnTo>
                <a:lnTo>
                  <a:pt x="2701" y="1873"/>
                </a:lnTo>
                <a:close/>
                <a:moveTo>
                  <a:pt x="2075" y="2393"/>
                </a:moveTo>
                <a:lnTo>
                  <a:pt x="1200" y="2864"/>
                </a:lnTo>
                <a:lnTo>
                  <a:pt x="921" y="2688"/>
                </a:lnTo>
                <a:lnTo>
                  <a:pt x="1129" y="2352"/>
                </a:lnTo>
                <a:lnTo>
                  <a:pt x="1330" y="2208"/>
                </a:lnTo>
                <a:lnTo>
                  <a:pt x="1497" y="2208"/>
                </a:lnTo>
                <a:lnTo>
                  <a:pt x="1202" y="2419"/>
                </a:lnTo>
                <a:lnTo>
                  <a:pt x="1055" y="2658"/>
                </a:lnTo>
                <a:lnTo>
                  <a:pt x="1203" y="2750"/>
                </a:lnTo>
                <a:lnTo>
                  <a:pt x="2075" y="2282"/>
                </a:lnTo>
                <a:lnTo>
                  <a:pt x="2075" y="2110"/>
                </a:lnTo>
                <a:lnTo>
                  <a:pt x="406" y="2110"/>
                </a:lnTo>
                <a:lnTo>
                  <a:pt x="0" y="1684"/>
                </a:lnTo>
                <a:lnTo>
                  <a:pt x="406" y="1257"/>
                </a:lnTo>
                <a:lnTo>
                  <a:pt x="2075" y="1257"/>
                </a:lnTo>
                <a:lnTo>
                  <a:pt x="2075" y="1224"/>
                </a:lnTo>
                <a:lnTo>
                  <a:pt x="2075" y="1190"/>
                </a:lnTo>
                <a:lnTo>
                  <a:pt x="2075" y="1181"/>
                </a:lnTo>
                <a:lnTo>
                  <a:pt x="2701" y="1181"/>
                </a:lnTo>
                <a:lnTo>
                  <a:pt x="2701" y="1183"/>
                </a:lnTo>
                <a:lnTo>
                  <a:pt x="4294" y="0"/>
                </a:lnTo>
                <a:lnTo>
                  <a:pt x="4982" y="195"/>
                </a:lnTo>
                <a:lnTo>
                  <a:pt x="4506" y="1122"/>
                </a:lnTo>
                <a:lnTo>
                  <a:pt x="2701" y="2087"/>
                </a:lnTo>
                <a:lnTo>
                  <a:pt x="2701" y="4763"/>
                </a:lnTo>
                <a:lnTo>
                  <a:pt x="2603" y="4763"/>
                </a:lnTo>
                <a:lnTo>
                  <a:pt x="2603" y="1658"/>
                </a:lnTo>
                <a:lnTo>
                  <a:pt x="2173" y="2059"/>
                </a:lnTo>
                <a:lnTo>
                  <a:pt x="2173" y="4763"/>
                </a:lnTo>
                <a:lnTo>
                  <a:pt x="2075" y="4763"/>
                </a:lnTo>
                <a:lnTo>
                  <a:pt x="2075" y="2393"/>
                </a:lnTo>
                <a:close/>
                <a:moveTo>
                  <a:pt x="4424" y="1267"/>
                </a:moveTo>
                <a:lnTo>
                  <a:pt x="4526" y="1267"/>
                </a:lnTo>
                <a:lnTo>
                  <a:pt x="4886" y="1645"/>
                </a:lnTo>
                <a:lnTo>
                  <a:pt x="4526" y="2022"/>
                </a:lnTo>
                <a:lnTo>
                  <a:pt x="3021" y="2022"/>
                </a:lnTo>
                <a:lnTo>
                  <a:pt x="3202" y="1925"/>
                </a:lnTo>
                <a:lnTo>
                  <a:pt x="4485" y="1925"/>
                </a:lnTo>
                <a:lnTo>
                  <a:pt x="4752" y="1645"/>
                </a:lnTo>
                <a:lnTo>
                  <a:pt x="4485" y="1364"/>
                </a:lnTo>
                <a:lnTo>
                  <a:pt x="4243" y="1364"/>
                </a:lnTo>
                <a:lnTo>
                  <a:pt x="4424" y="1267"/>
                </a:lnTo>
                <a:close/>
              </a:path>
            </a:pathLst>
          </a:custGeom>
          <a:solidFill>
            <a:srgbClr val="404040"/>
          </a:solidFill>
          <a:ln w="9525">
            <a:noFill/>
            <a:round/>
            <a:headEnd/>
            <a:tailEnd/>
          </a:ln>
        </p:spPr>
        <p:txBody>
          <a:bodyPr lIns="80147" tIns="40074" rIns="80147" bIns="40074"/>
          <a:lstStyle/>
          <a:p>
            <a:endParaRPr lang="de-DE"/>
          </a:p>
        </p:txBody>
      </p:sp>
      <p:pic>
        <p:nvPicPr>
          <p:cNvPr id="2050" name="Picture 2" descr="https://lh5.googleusercontent.com/zNudplsrNgWJx-ANGfgHlugsIFSRiZotWWsPDmtLSzRyT2JjpwbDsXPUuI3kfuxyq2FiZRRWzdFDmBzfLPvzuHmv0Q5_IKIOV5PcJfJd519-y0KL6Vwdy_7jK4lQa_0lqqxrrBzrMpo">
            <a:extLst>
              <a:ext uri="{FF2B5EF4-FFF2-40B4-BE49-F238E27FC236}">
                <a16:creationId xmlns:a16="http://schemas.microsoft.com/office/drawing/2014/main" id="{40B989DA-5567-F94D-B0F0-A5E1B754B64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82" r="8417"/>
          <a:stretch/>
        </p:blipFill>
        <p:spPr bwMode="auto">
          <a:xfrm>
            <a:off x="800369" y="1487666"/>
            <a:ext cx="5271842" cy="5061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lh4.googleusercontent.com/htAOv5OnukDelFdeLTp-b2Is9wZYCt_hs0lZoKDUCxQtrK0DIGfQo6KmF5kyUrI-BzljnnHDH1uHjCOzKdcoALh8RijICSF3tmnWgxFUJ4PtBjeuNewUVr4ixSSNzw-ItYVeDKZ600Y">
            <a:extLst>
              <a:ext uri="{FF2B5EF4-FFF2-40B4-BE49-F238E27FC236}">
                <a16:creationId xmlns:a16="http://schemas.microsoft.com/office/drawing/2014/main" id="{D1206A15-DCAA-C240-8DB5-A83F9D5D269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53" r="6519" b="3808"/>
          <a:stretch/>
        </p:blipFill>
        <p:spPr bwMode="auto">
          <a:xfrm>
            <a:off x="6382213" y="1487667"/>
            <a:ext cx="5461446" cy="5061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EB6362D-0AE5-7044-BF0D-2993BB475C75}"/>
              </a:ext>
            </a:extLst>
          </p:cNvPr>
          <p:cNvSpPr/>
          <p:nvPr/>
        </p:nvSpPr>
        <p:spPr>
          <a:xfrm>
            <a:off x="1077538" y="1999343"/>
            <a:ext cx="352120" cy="185057"/>
          </a:xfrm>
          <a:prstGeom prst="rect">
            <a:avLst/>
          </a:prstGeom>
          <a:solidFill>
            <a:srgbClr val="FFFF00">
              <a:alpha val="44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C90664C-1D11-154C-99C3-52DA36B4699A}"/>
              </a:ext>
            </a:extLst>
          </p:cNvPr>
          <p:cNvSpPr txBox="1">
            <a:spLocks/>
          </p:cNvSpPr>
          <p:nvPr/>
        </p:nvSpPr>
        <p:spPr>
          <a:xfrm>
            <a:off x="866456" y="1455392"/>
            <a:ext cx="1550173" cy="38205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2400" dirty="0"/>
              <a:t>Innovative</a:t>
            </a:r>
          </a:p>
          <a:p>
            <a:pPr marL="0" indent="0" algn="just">
              <a:buFont typeface="Arial" panose="020B0604020202020204" pitchFamily="34" charset="0"/>
              <a:buNone/>
            </a:pP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B4C03F8-C5D5-714F-8440-D18EF88F0DEC}"/>
              </a:ext>
            </a:extLst>
          </p:cNvPr>
          <p:cNvSpPr txBox="1">
            <a:spLocks/>
          </p:cNvSpPr>
          <p:nvPr/>
        </p:nvSpPr>
        <p:spPr>
          <a:xfrm>
            <a:off x="6417211" y="1485422"/>
            <a:ext cx="1550173" cy="38205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en-US" sz="2400" dirty="0"/>
              <a:t>Traditional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42044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F8966-3D57-6B4A-98A7-F3EF5FE62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370" y="308475"/>
            <a:ext cx="5576046" cy="702744"/>
          </a:xfrm>
        </p:spPr>
        <p:txBody>
          <a:bodyPr>
            <a:noAutofit/>
          </a:bodyPr>
          <a:lstStyle/>
          <a:p>
            <a:pPr algn="r"/>
            <a:r>
              <a:rPr lang="en-US" sz="3200" cap="none" dirty="0"/>
              <a:t>Results - Topic Modeling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A7325D7-0CBD-9448-BCDC-CD4793946DE6}"/>
              </a:ext>
            </a:extLst>
          </p:cNvPr>
          <p:cNvGrpSpPr/>
          <p:nvPr/>
        </p:nvGrpSpPr>
        <p:grpSpPr>
          <a:xfrm>
            <a:off x="297409" y="154367"/>
            <a:ext cx="1005922" cy="1009201"/>
            <a:chOff x="3235036" y="878619"/>
            <a:chExt cx="838200" cy="83820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FAEF669A-8614-FA4F-BD7C-97D8A894671C}"/>
                </a:ext>
              </a:extLst>
            </p:cNvPr>
            <p:cNvSpPr/>
            <p:nvPr/>
          </p:nvSpPr>
          <p:spPr>
            <a:xfrm>
              <a:off x="3235036" y="878619"/>
              <a:ext cx="838200" cy="838200"/>
            </a:xfrm>
            <a:prstGeom prst="ellipse">
              <a:avLst/>
            </a:prstGeom>
            <a:solidFill>
              <a:srgbClr val="404040"/>
            </a:solidFill>
            <a:ln w="25400" cap="flat" cmpd="sng" algn="ctr">
              <a:solidFill>
                <a:srgbClr val="40404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63CE68B9-5EA0-EA49-9C21-C62DC7B9200D}"/>
                </a:ext>
              </a:extLst>
            </p:cNvPr>
            <p:cNvSpPr/>
            <p:nvPr/>
          </p:nvSpPr>
          <p:spPr>
            <a:xfrm>
              <a:off x="3311236" y="954819"/>
              <a:ext cx="685800" cy="685800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latin typeface="Calibri"/>
              </a:endParaRPr>
            </a:p>
          </p:txBody>
        </p:sp>
      </p:grpSp>
      <p:sp>
        <p:nvSpPr>
          <p:cNvPr id="6" name="Freeform 99">
            <a:extLst>
              <a:ext uri="{FF2B5EF4-FFF2-40B4-BE49-F238E27FC236}">
                <a16:creationId xmlns:a16="http://schemas.microsoft.com/office/drawing/2014/main" id="{F82D42AE-264A-3543-B616-9145E5E6D487}"/>
              </a:ext>
            </a:extLst>
          </p:cNvPr>
          <p:cNvSpPr>
            <a:spLocks noChangeAspect="1"/>
          </p:cNvSpPr>
          <p:nvPr/>
        </p:nvSpPr>
        <p:spPr bwMode="auto">
          <a:xfrm>
            <a:off x="511423" y="424474"/>
            <a:ext cx="664598" cy="457653"/>
          </a:xfrm>
          <a:custGeom>
            <a:avLst/>
            <a:gdLst>
              <a:gd name="T0" fmla="*/ 2147483647 w 6736"/>
              <a:gd name="T1" fmla="*/ 0 h 4379"/>
              <a:gd name="T2" fmla="*/ 2147483647 w 6736"/>
              <a:gd name="T3" fmla="*/ 0 h 4379"/>
              <a:gd name="T4" fmla="*/ 2147483647 w 6736"/>
              <a:gd name="T5" fmla="*/ 2147483647 h 4379"/>
              <a:gd name="T6" fmla="*/ 2147483647 w 6736"/>
              <a:gd name="T7" fmla="*/ 2147483647 h 4379"/>
              <a:gd name="T8" fmla="*/ 2147483647 w 6736"/>
              <a:gd name="T9" fmla="*/ 2147483647 h 4379"/>
              <a:gd name="T10" fmla="*/ 2147483647 w 6736"/>
              <a:gd name="T11" fmla="*/ 2147483647 h 4379"/>
              <a:gd name="T12" fmla="*/ 2147483647 w 6736"/>
              <a:gd name="T13" fmla="*/ 2147483647 h 4379"/>
              <a:gd name="T14" fmla="*/ 2147483647 w 6736"/>
              <a:gd name="T15" fmla="*/ 2147483647 h 4379"/>
              <a:gd name="T16" fmla="*/ 2147483647 w 6736"/>
              <a:gd name="T17" fmla="*/ 2147483647 h 4379"/>
              <a:gd name="T18" fmla="*/ 2147483647 w 6736"/>
              <a:gd name="T19" fmla="*/ 2147483647 h 4379"/>
              <a:gd name="T20" fmla="*/ 2147483647 w 6736"/>
              <a:gd name="T21" fmla="*/ 2147483647 h 4379"/>
              <a:gd name="T22" fmla="*/ 2147483647 w 6736"/>
              <a:gd name="T23" fmla="*/ 2147483647 h 4379"/>
              <a:gd name="T24" fmla="*/ 2147483647 w 6736"/>
              <a:gd name="T25" fmla="*/ 2147483647 h 4379"/>
              <a:gd name="T26" fmla="*/ 0 w 6736"/>
              <a:gd name="T27" fmla="*/ 2147483647 h 4379"/>
              <a:gd name="T28" fmla="*/ 2147483647 w 6736"/>
              <a:gd name="T29" fmla="*/ 2147483647 h 4379"/>
              <a:gd name="T30" fmla="*/ 2147483647 w 6736"/>
              <a:gd name="T31" fmla="*/ 0 h 4379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6736"/>
              <a:gd name="T49" fmla="*/ 0 h 4379"/>
              <a:gd name="T50" fmla="*/ 6736 w 6736"/>
              <a:gd name="T51" fmla="*/ 4379 h 4379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6736" h="4379">
                <a:moveTo>
                  <a:pt x="246" y="0"/>
                </a:moveTo>
                <a:lnTo>
                  <a:pt x="2365" y="0"/>
                </a:lnTo>
                <a:lnTo>
                  <a:pt x="3525" y="1158"/>
                </a:lnTo>
                <a:lnTo>
                  <a:pt x="1091" y="1158"/>
                </a:lnTo>
                <a:lnTo>
                  <a:pt x="340" y="4115"/>
                </a:lnTo>
                <a:lnTo>
                  <a:pt x="5645" y="4115"/>
                </a:lnTo>
                <a:lnTo>
                  <a:pt x="6396" y="1158"/>
                </a:lnTo>
                <a:lnTo>
                  <a:pt x="3898" y="1158"/>
                </a:lnTo>
                <a:lnTo>
                  <a:pt x="3248" y="510"/>
                </a:lnTo>
                <a:lnTo>
                  <a:pt x="5427" y="510"/>
                </a:lnTo>
                <a:lnTo>
                  <a:pt x="5454" y="894"/>
                </a:lnTo>
                <a:lnTo>
                  <a:pt x="6736" y="894"/>
                </a:lnTo>
                <a:lnTo>
                  <a:pt x="5852" y="4379"/>
                </a:lnTo>
                <a:lnTo>
                  <a:pt x="0" y="4379"/>
                </a:lnTo>
                <a:lnTo>
                  <a:pt x="3" y="4363"/>
                </a:lnTo>
                <a:lnTo>
                  <a:pt x="246" y="0"/>
                </a:lnTo>
                <a:close/>
              </a:path>
            </a:pathLst>
          </a:custGeom>
          <a:solidFill>
            <a:srgbClr val="404040"/>
          </a:solidFill>
          <a:ln w="9525">
            <a:noFill/>
            <a:round/>
            <a:headEnd/>
            <a:tailEnd/>
          </a:ln>
        </p:spPr>
        <p:txBody>
          <a:bodyPr lIns="80147" tIns="40074" rIns="80147" bIns="40074"/>
          <a:lstStyle/>
          <a:p>
            <a:endParaRPr lang="de-DE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18D959D-C68F-8140-A8CB-CAF17E7113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94796" y="1341929"/>
            <a:ext cx="3144804" cy="4182304"/>
          </a:xfrm>
        </p:spPr>
        <p:txBody>
          <a:bodyPr>
            <a:normAutofit/>
          </a:bodyPr>
          <a:lstStyle/>
          <a:p>
            <a:pPr algn="just"/>
            <a:r>
              <a:rPr lang="en-US" sz="2000" b="1" dirty="0"/>
              <a:t>Innovation Score</a:t>
            </a:r>
            <a:r>
              <a:rPr lang="en-US" sz="2000" dirty="0"/>
              <a:t>: Calculated according to the weights of innovative technologies related-topics generated from the LDA topic modeling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dirty="0"/>
              <a:t>Tesla has the highest average innovation score while Ford has the lowest score </a:t>
            </a:r>
          </a:p>
          <a:p>
            <a:pPr algn="just"/>
            <a:endParaRPr lang="en-US" sz="2000" dirty="0"/>
          </a:p>
          <a:p>
            <a:pPr algn="just"/>
            <a:endParaRPr lang="en-US" sz="2000" dirty="0"/>
          </a:p>
          <a:p>
            <a:pPr algn="just"/>
            <a:endParaRPr lang="en-US" sz="20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D030DAA-66BD-4F49-9C1E-95EF5E7C56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144" b="13069"/>
          <a:stretch/>
        </p:blipFill>
        <p:spPr>
          <a:xfrm>
            <a:off x="511423" y="1240329"/>
            <a:ext cx="8383373" cy="5218329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0C02EDF-5C1B-934D-9044-8F26EF1D6A17}"/>
              </a:ext>
            </a:extLst>
          </p:cNvPr>
          <p:cNvSpPr txBox="1">
            <a:spLocks/>
          </p:cNvSpPr>
          <p:nvPr/>
        </p:nvSpPr>
        <p:spPr>
          <a:xfrm>
            <a:off x="3027442" y="6471358"/>
            <a:ext cx="4325858" cy="4019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200" dirty="0"/>
              <a:t>Average Innovative Score Summarized by Companies</a:t>
            </a:r>
          </a:p>
        </p:txBody>
      </p:sp>
    </p:spTree>
    <p:extLst>
      <p:ext uri="{BB962C8B-B14F-4D97-AF65-F5344CB8AC3E}">
        <p14:creationId xmlns:p14="http://schemas.microsoft.com/office/powerpoint/2010/main" val="3265503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D1BB0DD-B8DB-0F4C-893F-288B726DE6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74004" y="1262570"/>
            <a:ext cx="3729139" cy="5137853"/>
          </a:xfrm>
        </p:spPr>
        <p:txBody>
          <a:bodyPr>
            <a:noAutofit/>
          </a:bodyPr>
          <a:lstStyle/>
          <a:p>
            <a:pPr algn="just"/>
            <a:r>
              <a:rPr lang="en-US" sz="2000" b="1" dirty="0"/>
              <a:t>R&amp;D Spending Rate</a:t>
            </a:r>
            <a:r>
              <a:rPr lang="en-US" sz="2000" dirty="0"/>
              <a:t>: current year R&amp;D expense as a percentage of previous year revenue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dirty="0"/>
              <a:t>A significant component of the company’s financial planning and budgeting process, measuring quantitatively how the management is strategizing the R&amp;D initiatives of the company 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dirty="0"/>
              <a:t>Tesla invests larger portion of its revenue on R&amp;D initiatives while Toyota invests the least </a:t>
            </a:r>
          </a:p>
          <a:p>
            <a:pPr algn="just"/>
            <a:endParaRPr lang="en-US" sz="2000" dirty="0"/>
          </a:p>
          <a:p>
            <a:pPr algn="just"/>
            <a:endParaRPr lang="en-US" sz="2000" dirty="0"/>
          </a:p>
          <a:p>
            <a:pPr algn="just"/>
            <a:endParaRPr lang="en-US" sz="2000" b="1" dirty="0"/>
          </a:p>
          <a:p>
            <a:pPr algn="just"/>
            <a:endParaRPr lang="en-US" sz="2000" dirty="0"/>
          </a:p>
          <a:p>
            <a:pPr algn="just"/>
            <a:endParaRPr lang="en-US" sz="2000" dirty="0"/>
          </a:p>
        </p:txBody>
      </p:sp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9DE1DBE0-4F10-2D4E-A7FA-89263A370F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635" r="9576" b="16821"/>
          <a:stretch/>
        </p:blipFill>
        <p:spPr>
          <a:xfrm>
            <a:off x="388856" y="1293957"/>
            <a:ext cx="7561893" cy="5317930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932DAF7D-A904-BE45-962A-793B8A0EC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370" y="308475"/>
            <a:ext cx="5576046" cy="702744"/>
          </a:xfrm>
        </p:spPr>
        <p:txBody>
          <a:bodyPr>
            <a:noAutofit/>
          </a:bodyPr>
          <a:lstStyle/>
          <a:p>
            <a:pPr algn="r"/>
            <a:r>
              <a:rPr lang="en-US" sz="3200" cap="none" dirty="0"/>
              <a:t>Results - Topic Modeling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EA69F66-FDD4-9A40-B82C-D79ECA6E1935}"/>
              </a:ext>
            </a:extLst>
          </p:cNvPr>
          <p:cNvGrpSpPr/>
          <p:nvPr/>
        </p:nvGrpSpPr>
        <p:grpSpPr>
          <a:xfrm>
            <a:off x="297409" y="154367"/>
            <a:ext cx="1005922" cy="1009201"/>
            <a:chOff x="3235036" y="878619"/>
            <a:chExt cx="838200" cy="83820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095C7E7-B7EF-C246-95C4-67D63E5C1D6B}"/>
                </a:ext>
              </a:extLst>
            </p:cNvPr>
            <p:cNvSpPr/>
            <p:nvPr/>
          </p:nvSpPr>
          <p:spPr>
            <a:xfrm>
              <a:off x="3235036" y="878619"/>
              <a:ext cx="838200" cy="838200"/>
            </a:xfrm>
            <a:prstGeom prst="ellipse">
              <a:avLst/>
            </a:prstGeom>
            <a:solidFill>
              <a:srgbClr val="404040"/>
            </a:solidFill>
            <a:ln w="25400" cap="flat" cmpd="sng" algn="ctr">
              <a:solidFill>
                <a:srgbClr val="40404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1026538-0326-0248-A331-2BAA34E44F7B}"/>
                </a:ext>
              </a:extLst>
            </p:cNvPr>
            <p:cNvSpPr/>
            <p:nvPr/>
          </p:nvSpPr>
          <p:spPr>
            <a:xfrm>
              <a:off x="3311236" y="954819"/>
              <a:ext cx="685800" cy="685800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latin typeface="Calibri"/>
              </a:endParaRPr>
            </a:p>
          </p:txBody>
        </p:sp>
      </p:grpSp>
      <p:sp>
        <p:nvSpPr>
          <p:cNvPr id="18" name="Freeform 99">
            <a:extLst>
              <a:ext uri="{FF2B5EF4-FFF2-40B4-BE49-F238E27FC236}">
                <a16:creationId xmlns:a16="http://schemas.microsoft.com/office/drawing/2014/main" id="{A9E62220-3406-9D40-AF67-563E0AA8F1EB}"/>
              </a:ext>
            </a:extLst>
          </p:cNvPr>
          <p:cNvSpPr>
            <a:spLocks noChangeAspect="1"/>
          </p:cNvSpPr>
          <p:nvPr/>
        </p:nvSpPr>
        <p:spPr bwMode="auto">
          <a:xfrm>
            <a:off x="511423" y="424474"/>
            <a:ext cx="664598" cy="457653"/>
          </a:xfrm>
          <a:custGeom>
            <a:avLst/>
            <a:gdLst>
              <a:gd name="T0" fmla="*/ 2147483647 w 6736"/>
              <a:gd name="T1" fmla="*/ 0 h 4379"/>
              <a:gd name="T2" fmla="*/ 2147483647 w 6736"/>
              <a:gd name="T3" fmla="*/ 0 h 4379"/>
              <a:gd name="T4" fmla="*/ 2147483647 w 6736"/>
              <a:gd name="T5" fmla="*/ 2147483647 h 4379"/>
              <a:gd name="T6" fmla="*/ 2147483647 w 6736"/>
              <a:gd name="T7" fmla="*/ 2147483647 h 4379"/>
              <a:gd name="T8" fmla="*/ 2147483647 w 6736"/>
              <a:gd name="T9" fmla="*/ 2147483647 h 4379"/>
              <a:gd name="T10" fmla="*/ 2147483647 w 6736"/>
              <a:gd name="T11" fmla="*/ 2147483647 h 4379"/>
              <a:gd name="T12" fmla="*/ 2147483647 w 6736"/>
              <a:gd name="T13" fmla="*/ 2147483647 h 4379"/>
              <a:gd name="T14" fmla="*/ 2147483647 w 6736"/>
              <a:gd name="T15" fmla="*/ 2147483647 h 4379"/>
              <a:gd name="T16" fmla="*/ 2147483647 w 6736"/>
              <a:gd name="T17" fmla="*/ 2147483647 h 4379"/>
              <a:gd name="T18" fmla="*/ 2147483647 w 6736"/>
              <a:gd name="T19" fmla="*/ 2147483647 h 4379"/>
              <a:gd name="T20" fmla="*/ 2147483647 w 6736"/>
              <a:gd name="T21" fmla="*/ 2147483647 h 4379"/>
              <a:gd name="T22" fmla="*/ 2147483647 w 6736"/>
              <a:gd name="T23" fmla="*/ 2147483647 h 4379"/>
              <a:gd name="T24" fmla="*/ 2147483647 w 6736"/>
              <a:gd name="T25" fmla="*/ 2147483647 h 4379"/>
              <a:gd name="T26" fmla="*/ 0 w 6736"/>
              <a:gd name="T27" fmla="*/ 2147483647 h 4379"/>
              <a:gd name="T28" fmla="*/ 2147483647 w 6736"/>
              <a:gd name="T29" fmla="*/ 2147483647 h 4379"/>
              <a:gd name="T30" fmla="*/ 2147483647 w 6736"/>
              <a:gd name="T31" fmla="*/ 0 h 4379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6736"/>
              <a:gd name="T49" fmla="*/ 0 h 4379"/>
              <a:gd name="T50" fmla="*/ 6736 w 6736"/>
              <a:gd name="T51" fmla="*/ 4379 h 4379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6736" h="4379">
                <a:moveTo>
                  <a:pt x="246" y="0"/>
                </a:moveTo>
                <a:lnTo>
                  <a:pt x="2365" y="0"/>
                </a:lnTo>
                <a:lnTo>
                  <a:pt x="3525" y="1158"/>
                </a:lnTo>
                <a:lnTo>
                  <a:pt x="1091" y="1158"/>
                </a:lnTo>
                <a:lnTo>
                  <a:pt x="340" y="4115"/>
                </a:lnTo>
                <a:lnTo>
                  <a:pt x="5645" y="4115"/>
                </a:lnTo>
                <a:lnTo>
                  <a:pt x="6396" y="1158"/>
                </a:lnTo>
                <a:lnTo>
                  <a:pt x="3898" y="1158"/>
                </a:lnTo>
                <a:lnTo>
                  <a:pt x="3248" y="510"/>
                </a:lnTo>
                <a:lnTo>
                  <a:pt x="5427" y="510"/>
                </a:lnTo>
                <a:lnTo>
                  <a:pt x="5454" y="894"/>
                </a:lnTo>
                <a:lnTo>
                  <a:pt x="6736" y="894"/>
                </a:lnTo>
                <a:lnTo>
                  <a:pt x="5852" y="4379"/>
                </a:lnTo>
                <a:lnTo>
                  <a:pt x="0" y="4379"/>
                </a:lnTo>
                <a:lnTo>
                  <a:pt x="3" y="4363"/>
                </a:lnTo>
                <a:lnTo>
                  <a:pt x="246" y="0"/>
                </a:lnTo>
                <a:close/>
              </a:path>
            </a:pathLst>
          </a:custGeom>
          <a:solidFill>
            <a:srgbClr val="404040"/>
          </a:solidFill>
          <a:ln w="9525">
            <a:noFill/>
            <a:round/>
            <a:headEnd/>
            <a:tailEnd/>
          </a:ln>
        </p:spPr>
        <p:txBody>
          <a:bodyPr lIns="80147" tIns="40074" rIns="80147" bIns="40074"/>
          <a:lstStyle/>
          <a:p>
            <a:endParaRPr lang="de-DE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19B6050-9979-F54E-92C6-D92247D0F5FB}"/>
              </a:ext>
            </a:extLst>
          </p:cNvPr>
          <p:cNvSpPr txBox="1">
            <a:spLocks/>
          </p:cNvSpPr>
          <p:nvPr/>
        </p:nvSpPr>
        <p:spPr>
          <a:xfrm>
            <a:off x="3012928" y="6532220"/>
            <a:ext cx="4325858" cy="4019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200" dirty="0"/>
              <a:t>R&amp;D Spending Rate from 2013 - 2018 Summarized by Companies</a:t>
            </a:r>
          </a:p>
        </p:txBody>
      </p:sp>
    </p:spTree>
    <p:extLst>
      <p:ext uri="{BB962C8B-B14F-4D97-AF65-F5344CB8AC3E}">
        <p14:creationId xmlns:p14="http://schemas.microsoft.com/office/powerpoint/2010/main" val="20534943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F8966-3D57-6B4A-98A7-F3EF5FE62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370" y="308475"/>
            <a:ext cx="5576046" cy="702744"/>
          </a:xfrm>
        </p:spPr>
        <p:txBody>
          <a:bodyPr>
            <a:noAutofit/>
          </a:bodyPr>
          <a:lstStyle/>
          <a:p>
            <a:pPr algn="r"/>
            <a:r>
              <a:rPr lang="en-US" sz="3200" cap="none" dirty="0"/>
              <a:t>Results - Topic Modeling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A7325D7-0CBD-9448-BCDC-CD4793946DE6}"/>
              </a:ext>
            </a:extLst>
          </p:cNvPr>
          <p:cNvGrpSpPr/>
          <p:nvPr/>
        </p:nvGrpSpPr>
        <p:grpSpPr>
          <a:xfrm>
            <a:off x="297409" y="154367"/>
            <a:ext cx="1005922" cy="1009201"/>
            <a:chOff x="3235036" y="878619"/>
            <a:chExt cx="838200" cy="83820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FAEF669A-8614-FA4F-BD7C-97D8A894671C}"/>
                </a:ext>
              </a:extLst>
            </p:cNvPr>
            <p:cNvSpPr/>
            <p:nvPr/>
          </p:nvSpPr>
          <p:spPr>
            <a:xfrm>
              <a:off x="3235036" y="878619"/>
              <a:ext cx="838200" cy="838200"/>
            </a:xfrm>
            <a:prstGeom prst="ellipse">
              <a:avLst/>
            </a:prstGeom>
            <a:solidFill>
              <a:srgbClr val="404040"/>
            </a:solidFill>
            <a:ln w="25400" cap="flat" cmpd="sng" algn="ctr">
              <a:solidFill>
                <a:srgbClr val="40404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63CE68B9-5EA0-EA49-9C21-C62DC7B9200D}"/>
                </a:ext>
              </a:extLst>
            </p:cNvPr>
            <p:cNvSpPr/>
            <p:nvPr/>
          </p:nvSpPr>
          <p:spPr>
            <a:xfrm>
              <a:off x="3311236" y="954819"/>
              <a:ext cx="685800" cy="685800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latin typeface="Calibri"/>
              </a:endParaRPr>
            </a:p>
          </p:txBody>
        </p:sp>
      </p:grpSp>
      <p:sp>
        <p:nvSpPr>
          <p:cNvPr id="6" name="Freeform 99">
            <a:extLst>
              <a:ext uri="{FF2B5EF4-FFF2-40B4-BE49-F238E27FC236}">
                <a16:creationId xmlns:a16="http://schemas.microsoft.com/office/drawing/2014/main" id="{F82D42AE-264A-3543-B616-9145E5E6D487}"/>
              </a:ext>
            </a:extLst>
          </p:cNvPr>
          <p:cNvSpPr>
            <a:spLocks noChangeAspect="1"/>
          </p:cNvSpPr>
          <p:nvPr/>
        </p:nvSpPr>
        <p:spPr bwMode="auto">
          <a:xfrm>
            <a:off x="511423" y="424474"/>
            <a:ext cx="664598" cy="457653"/>
          </a:xfrm>
          <a:custGeom>
            <a:avLst/>
            <a:gdLst>
              <a:gd name="T0" fmla="*/ 2147483647 w 6736"/>
              <a:gd name="T1" fmla="*/ 0 h 4379"/>
              <a:gd name="T2" fmla="*/ 2147483647 w 6736"/>
              <a:gd name="T3" fmla="*/ 0 h 4379"/>
              <a:gd name="T4" fmla="*/ 2147483647 w 6736"/>
              <a:gd name="T5" fmla="*/ 2147483647 h 4379"/>
              <a:gd name="T6" fmla="*/ 2147483647 w 6736"/>
              <a:gd name="T7" fmla="*/ 2147483647 h 4379"/>
              <a:gd name="T8" fmla="*/ 2147483647 w 6736"/>
              <a:gd name="T9" fmla="*/ 2147483647 h 4379"/>
              <a:gd name="T10" fmla="*/ 2147483647 w 6736"/>
              <a:gd name="T11" fmla="*/ 2147483647 h 4379"/>
              <a:gd name="T12" fmla="*/ 2147483647 w 6736"/>
              <a:gd name="T13" fmla="*/ 2147483647 h 4379"/>
              <a:gd name="T14" fmla="*/ 2147483647 w 6736"/>
              <a:gd name="T15" fmla="*/ 2147483647 h 4379"/>
              <a:gd name="T16" fmla="*/ 2147483647 w 6736"/>
              <a:gd name="T17" fmla="*/ 2147483647 h 4379"/>
              <a:gd name="T18" fmla="*/ 2147483647 w 6736"/>
              <a:gd name="T19" fmla="*/ 2147483647 h 4379"/>
              <a:gd name="T20" fmla="*/ 2147483647 w 6736"/>
              <a:gd name="T21" fmla="*/ 2147483647 h 4379"/>
              <a:gd name="T22" fmla="*/ 2147483647 w 6736"/>
              <a:gd name="T23" fmla="*/ 2147483647 h 4379"/>
              <a:gd name="T24" fmla="*/ 2147483647 w 6736"/>
              <a:gd name="T25" fmla="*/ 2147483647 h 4379"/>
              <a:gd name="T26" fmla="*/ 0 w 6736"/>
              <a:gd name="T27" fmla="*/ 2147483647 h 4379"/>
              <a:gd name="T28" fmla="*/ 2147483647 w 6736"/>
              <a:gd name="T29" fmla="*/ 2147483647 h 4379"/>
              <a:gd name="T30" fmla="*/ 2147483647 w 6736"/>
              <a:gd name="T31" fmla="*/ 0 h 4379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6736"/>
              <a:gd name="T49" fmla="*/ 0 h 4379"/>
              <a:gd name="T50" fmla="*/ 6736 w 6736"/>
              <a:gd name="T51" fmla="*/ 4379 h 4379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6736" h="4379">
                <a:moveTo>
                  <a:pt x="246" y="0"/>
                </a:moveTo>
                <a:lnTo>
                  <a:pt x="2365" y="0"/>
                </a:lnTo>
                <a:lnTo>
                  <a:pt x="3525" y="1158"/>
                </a:lnTo>
                <a:lnTo>
                  <a:pt x="1091" y="1158"/>
                </a:lnTo>
                <a:lnTo>
                  <a:pt x="340" y="4115"/>
                </a:lnTo>
                <a:lnTo>
                  <a:pt x="5645" y="4115"/>
                </a:lnTo>
                <a:lnTo>
                  <a:pt x="6396" y="1158"/>
                </a:lnTo>
                <a:lnTo>
                  <a:pt x="3898" y="1158"/>
                </a:lnTo>
                <a:lnTo>
                  <a:pt x="3248" y="510"/>
                </a:lnTo>
                <a:lnTo>
                  <a:pt x="5427" y="510"/>
                </a:lnTo>
                <a:lnTo>
                  <a:pt x="5454" y="894"/>
                </a:lnTo>
                <a:lnTo>
                  <a:pt x="6736" y="894"/>
                </a:lnTo>
                <a:lnTo>
                  <a:pt x="5852" y="4379"/>
                </a:lnTo>
                <a:lnTo>
                  <a:pt x="0" y="4379"/>
                </a:lnTo>
                <a:lnTo>
                  <a:pt x="3" y="4363"/>
                </a:lnTo>
                <a:lnTo>
                  <a:pt x="246" y="0"/>
                </a:lnTo>
                <a:close/>
              </a:path>
            </a:pathLst>
          </a:custGeom>
          <a:solidFill>
            <a:srgbClr val="404040"/>
          </a:solidFill>
          <a:ln w="9525">
            <a:noFill/>
            <a:round/>
            <a:headEnd/>
            <a:tailEnd/>
          </a:ln>
        </p:spPr>
        <p:txBody>
          <a:bodyPr lIns="80147" tIns="40074" rIns="80147" bIns="40074"/>
          <a:lstStyle/>
          <a:p>
            <a:endParaRPr lang="de-DE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18D959D-C68F-8140-A8CB-CAF17E7113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9647" y="1250183"/>
            <a:ext cx="3633857" cy="5299341"/>
          </a:xfrm>
        </p:spPr>
        <p:txBody>
          <a:bodyPr>
            <a:normAutofit/>
          </a:bodyPr>
          <a:lstStyle/>
          <a:p>
            <a:pPr algn="just"/>
            <a:r>
              <a:rPr lang="en-US" sz="2000" b="1" dirty="0"/>
              <a:t>Consistency: </a:t>
            </a:r>
            <a:r>
              <a:rPr lang="en-US" sz="2000" dirty="0"/>
              <a:t>Tesla has the highest innovative score on average and it also invests the largest percentage of its revenue on R&amp;D each year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b="1" dirty="0"/>
              <a:t>Misalignment</a:t>
            </a:r>
            <a:r>
              <a:rPr lang="en-US" sz="2000" dirty="0"/>
              <a:t>: Toyota has the second highest innovative score according to its 10-k however it invest the least on R&amp;D on average</a:t>
            </a:r>
          </a:p>
          <a:p>
            <a:pPr algn="just"/>
            <a:endParaRPr lang="en-US" sz="2000" dirty="0"/>
          </a:p>
        </p:txBody>
      </p:sp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29D901B1-0CD1-554E-AC07-EC4D8A9F66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588" b="8783"/>
          <a:stretch/>
        </p:blipFill>
        <p:spPr>
          <a:xfrm>
            <a:off x="511423" y="1258583"/>
            <a:ext cx="7888224" cy="5242174"/>
          </a:xfrm>
          <a:prstGeom prst="rect">
            <a:avLst/>
          </a:prstGeom>
        </p:spPr>
      </p:pic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FBBE081F-B773-4240-8D44-F4C3455A3773}"/>
              </a:ext>
            </a:extLst>
          </p:cNvPr>
          <p:cNvSpPr txBox="1">
            <a:spLocks/>
          </p:cNvSpPr>
          <p:nvPr/>
        </p:nvSpPr>
        <p:spPr>
          <a:xfrm>
            <a:off x="690642" y="6547154"/>
            <a:ext cx="8246094" cy="40193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400" dirty="0"/>
              <a:t>Comparison between Average Innovative Score and Average R&amp;D Rate (CY R&amp;D/PY Revenue) Summarized by Companies</a:t>
            </a:r>
          </a:p>
        </p:txBody>
      </p:sp>
    </p:spTree>
    <p:extLst>
      <p:ext uri="{BB962C8B-B14F-4D97-AF65-F5344CB8AC3E}">
        <p14:creationId xmlns:p14="http://schemas.microsoft.com/office/powerpoint/2010/main" val="1223600923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678</TotalTime>
  <Words>713</Words>
  <Application>Microsoft Macintosh PowerPoint</Application>
  <PresentationFormat>Widescreen</PresentationFormat>
  <Paragraphs>113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Arial Narrow</vt:lpstr>
      <vt:lpstr>Calibri</vt:lpstr>
      <vt:lpstr>Gill Sans MT</vt:lpstr>
      <vt:lpstr>Wingdings</vt:lpstr>
      <vt:lpstr>Parcel</vt:lpstr>
      <vt:lpstr>Predicting Automotive Industry Technological Trends Using NLP Techniques</vt:lpstr>
      <vt:lpstr>Problem Statement and Hypotheses</vt:lpstr>
      <vt:lpstr>Data</vt:lpstr>
      <vt:lpstr>Methodology – Overall Flowchart</vt:lpstr>
      <vt:lpstr>Methodology - Model Building</vt:lpstr>
      <vt:lpstr>Methodology – Innovation score</vt:lpstr>
      <vt:lpstr>Results - Topic Modeling</vt:lpstr>
      <vt:lpstr>Results - Topic Modeling</vt:lpstr>
      <vt:lpstr>Results - Topic Modeling</vt:lpstr>
      <vt:lpstr>Results - Predictive Model</vt:lpstr>
      <vt:lpstr>Results - Predictive Model</vt:lpstr>
      <vt:lpstr>Conclusions and Recommendations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Automobile Industry Technological Trends Using NLP Techniques</dc:title>
  <dc:creator>Yao Jing</dc:creator>
  <cp:lastModifiedBy>Yao Jing</cp:lastModifiedBy>
  <cp:revision>55</cp:revision>
  <dcterms:created xsi:type="dcterms:W3CDTF">2019-03-05T05:07:07Z</dcterms:created>
  <dcterms:modified xsi:type="dcterms:W3CDTF">2019-04-24T05:12:03Z</dcterms:modified>
</cp:coreProperties>
</file>