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517" r:id="rId3"/>
    <p:sldId id="457" r:id="rId5"/>
    <p:sldId id="464" r:id="rId6"/>
    <p:sldId id="488" r:id="rId7"/>
    <p:sldId id="489" r:id="rId8"/>
    <p:sldId id="505" r:id="rId9"/>
    <p:sldId id="506" r:id="rId10"/>
    <p:sldId id="507" r:id="rId11"/>
    <p:sldId id="508" r:id="rId12"/>
    <p:sldId id="511" r:id="rId13"/>
    <p:sldId id="512" r:id="rId14"/>
    <p:sldId id="513" r:id="rId15"/>
    <p:sldId id="515" r:id="rId16"/>
    <p:sldId id="510" r:id="rId17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 松源" initials="韩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09"/>
    <a:srgbClr val="37AB91"/>
    <a:srgbClr val="0069AF"/>
    <a:srgbClr val="83B8DA"/>
    <a:srgbClr val="595959"/>
    <a:srgbClr val="FFFFFF"/>
    <a:srgbClr val="FB498B"/>
    <a:srgbClr val="36D4D0"/>
    <a:srgbClr val="C036A5"/>
    <a:srgbClr val="417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81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7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BB549-FCE1-4E11-B541-0AB509483F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70DF7-BFB0-49FF-9A06-28B0845A89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CE525-C535-4B25-B2AB-4F70012D0DB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1559350" y="62997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E525-C535-4B25-B2AB-4F70012D0DB3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/>
        </p:nvSpPr>
        <p:spPr>
          <a:xfrm rot="18900000" flipV="1">
            <a:off x="-1376212" y="812482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圆角矩形 59"/>
          <p:cNvSpPr/>
          <p:nvPr/>
        </p:nvSpPr>
        <p:spPr>
          <a:xfrm rot="18900000" flipV="1">
            <a:off x="-1633675" y="2125589"/>
            <a:ext cx="2984500" cy="431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圆角矩形 63"/>
          <p:cNvSpPr/>
          <p:nvPr/>
        </p:nvSpPr>
        <p:spPr>
          <a:xfrm rot="18900000" flipV="1">
            <a:off x="11711743" y="569556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 rot="18900000" flipV="1">
            <a:off x="8986128" y="6821170"/>
            <a:ext cx="2984500" cy="431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圆角矩形 65"/>
          <p:cNvSpPr/>
          <p:nvPr/>
        </p:nvSpPr>
        <p:spPr>
          <a:xfrm rot="18900000" flipV="1">
            <a:off x="11456354" y="467848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 rot="10800000">
            <a:off x="9971902" y="5303806"/>
            <a:ext cx="1777794" cy="1155509"/>
            <a:chOff x="3647506" y="400042"/>
            <a:chExt cx="1462508" cy="950583"/>
          </a:xfrm>
          <a:solidFill>
            <a:srgbClr val="00B0F0"/>
          </a:solidFill>
        </p:grpSpPr>
        <p:sp>
          <p:nvSpPr>
            <p:cNvPr id="68" name="圆角矩形 67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786448" y="3913463"/>
            <a:ext cx="10582129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Enhanced Deep Residual Networks for Single Image Super-Resolution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823219" y="5341843"/>
            <a:ext cx="8545562" cy="423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汇报人：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汇报日期：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2024.7.25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14925" y="597535"/>
            <a:ext cx="342582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cs typeface="+mn-ea"/>
                <a:sym typeface="+mn-lt"/>
              </a:rPr>
              <a:t>EDSR</a:t>
            </a:r>
            <a:endParaRPr lang="en-US" altLang="zh-CN" sz="8800" b="1" dirty="0">
              <a:cs typeface="+mn-ea"/>
              <a:sym typeface="+mn-lt"/>
            </a:endParaRPr>
          </a:p>
        </p:txBody>
      </p:sp>
      <p:sp>
        <p:nvSpPr>
          <p:cNvPr id="59" name="圆角矩形 58"/>
          <p:cNvSpPr/>
          <p:nvPr/>
        </p:nvSpPr>
        <p:spPr>
          <a:xfrm rot="18900000" flipV="1">
            <a:off x="701312" y="-136803"/>
            <a:ext cx="2984500" cy="431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193562" y="-113029"/>
            <a:ext cx="1191905" cy="774700"/>
            <a:chOff x="3647506" y="400042"/>
            <a:chExt cx="1462508" cy="950583"/>
          </a:xfrm>
          <a:solidFill>
            <a:srgbClr val="00B0F0"/>
          </a:solidFill>
        </p:grpSpPr>
        <p:sp>
          <p:nvSpPr>
            <p:cNvPr id="61" name="圆角矩形 60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47185" y="5963920"/>
            <a:ext cx="3860165" cy="485775"/>
            <a:chOff x="5305424" y="5593636"/>
            <a:chExt cx="1581152" cy="384761"/>
          </a:xfrm>
        </p:grpSpPr>
        <p:sp>
          <p:nvSpPr>
            <p:cNvPr id="3" name="圆角矩形 72"/>
            <p:cNvSpPr/>
            <p:nvPr/>
          </p:nvSpPr>
          <p:spPr>
            <a:xfrm>
              <a:off x="5305424" y="5593636"/>
              <a:ext cx="1581152" cy="38476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305424" y="5639848"/>
              <a:ext cx="1581152" cy="29171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CVPR 2017 </a:t>
              </a:r>
              <a:endParaRPr lang="zh-CN" altLang="en-US" dirty="0">
                <a:solidFill>
                  <a:srgbClr val="FFFF0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165" y="1209040"/>
            <a:ext cx="2159000" cy="26676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25" y="1722755"/>
            <a:ext cx="3220720" cy="2343150"/>
          </a:xfrm>
          <a:prstGeom prst="rect">
            <a:avLst/>
          </a:prstGeom>
        </p:spPr>
      </p:pic>
    </p:spTree>
  </p:cSld>
  <p:clrMapOvr>
    <a:masterClrMapping/>
  </p:clrMapOvr>
  <p:transition spd="med" advTm="0"/>
  <p:timing>
    <p:tnLst>
      <p:par>
        <p:cTn id="1" dur="indefinite" restart="never" nodeType="tmRoot"/>
      </p:par>
    </p:tnLst>
    <p:bldLst>
      <p:bldP spid="58" grpId="0" animBg="1"/>
      <p:bldP spid="60" grpId="0" animBg="1"/>
      <p:bldP spid="64" grpId="0" animBg="1"/>
      <p:bldP spid="65" grpId="0" animBg="1"/>
      <p:bldP spid="66" grpId="0" animBg="1"/>
      <p:bldP spid="70" grpId="0"/>
      <p:bldP spid="71" grpId="0"/>
      <p:bldP spid="5" grpId="0"/>
      <p:bldP spid="5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158751" y="255365"/>
            <a:ext cx="8271789" cy="902296"/>
            <a:chOff x="-158751" y="255365"/>
            <a:chExt cx="8271789" cy="902296"/>
          </a:xfrm>
        </p:grpSpPr>
        <p:grpSp>
          <p:nvGrpSpPr>
            <p:cNvPr id="18" name="组合 17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060218" y="337876"/>
              <a:ext cx="6052820" cy="819785"/>
              <a:chOff x="1520468" y="3717644"/>
              <a:chExt cx="6052820" cy="819785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520469" y="3717644"/>
                <a:ext cx="3162935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进阶任务</a:t>
                </a:r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-</a:t>
                </a:r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盲超分</a:t>
                </a:r>
                <a:endPara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520468" y="4215484"/>
                <a:ext cx="6052820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Advanced task-blind super-resolution reconstruction</a:t>
                </a:r>
                <a:endPara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2" name="灯片编号占位符 12"/>
          <p:cNvSpPr>
            <a:spLocks noGrp="1"/>
          </p:cNvSpPr>
          <p:nvPr>
            <p:ph type="sldNum" sz="quarter" idx="10"/>
          </p:nvPr>
        </p:nvSpPr>
        <p:spPr>
          <a:xfrm>
            <a:off x="10994390" y="6263640"/>
            <a:ext cx="886460" cy="365125"/>
          </a:xfrm>
        </p:spPr>
        <p:txBody>
          <a:bodyPr/>
          <a:p>
            <a:pPr algn="ctr"/>
            <a:r>
              <a:rPr lang="en-US" altLang="zh-CN" sz="1800" dirty="0"/>
              <a:t>10/14</a:t>
            </a:r>
            <a:endParaRPr lang="zh-CN" altLang="en-US" sz="1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391920" y="1262380"/>
            <a:ext cx="976503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/>
              <a:t>盲图像</a:t>
            </a:r>
            <a:r>
              <a:t>超分辨率</a:t>
            </a:r>
            <a:r>
              <a:rPr lang="zh-CN"/>
              <a:t>重建</a:t>
            </a:r>
            <a:r>
              <a:t>，是</a:t>
            </a:r>
            <a:r>
              <a:rPr lang="zh-CN"/>
              <a:t>超分辨重建的进阶任务，改进的具体工作为：将超分辨率重建任务当中得到低分辨率图片的方式改为</a:t>
            </a:r>
            <a:r>
              <a:rPr lang="zh-CN" b="1"/>
              <a:t>随机退化</a:t>
            </a:r>
            <a:r>
              <a:rPr lang="zh-CN"/>
              <a:t>，即假设</a:t>
            </a:r>
            <a:r>
              <a:rPr lang="zh-CN" b="1"/>
              <a:t>退化核未知</a:t>
            </a:r>
            <a:r>
              <a:rPr lang="zh-CN"/>
              <a:t>，使得模型无法确定低分辨率图的退化方案。在此，采用了</a:t>
            </a:r>
            <a:r>
              <a:rPr lang="en-US" altLang="zh-CN" b="1"/>
              <a:t>ICCV2021</a:t>
            </a:r>
            <a:r>
              <a:rPr lang="zh-CN" altLang="en-US"/>
              <a:t>中的</a:t>
            </a:r>
            <a:r>
              <a:rPr lang="en-US" altLang="zh-CN"/>
              <a:t>”</a:t>
            </a:r>
            <a:r>
              <a:rPr lang="zh-CN" altLang="en-US" b="1">
                <a:sym typeface="+mn-ea"/>
              </a:rPr>
              <a:t>Designing a Practical Degradation Model for Deep Blind Image Super-Resolution</a:t>
            </a:r>
            <a:r>
              <a:rPr lang="en-US" altLang="zh-CN"/>
              <a:t>”</a:t>
            </a:r>
            <a:r>
              <a:rPr lang="zh-CN" altLang="en-US"/>
              <a:t>所提出的退化模型作为退化核，该工作手工设计了尽量能</a:t>
            </a:r>
            <a:r>
              <a:rPr lang="zh-CN" altLang="en-US" b="1"/>
              <a:t>模拟真实世界中图像退化</a:t>
            </a:r>
            <a:r>
              <a:rPr lang="zh-CN" altLang="en-US"/>
              <a:t>的退化模型，具体</a:t>
            </a:r>
            <a:r>
              <a:rPr lang="zh-CN" altLang="en-US"/>
              <a:t>如下：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215" y="3484880"/>
            <a:ext cx="7073265" cy="27787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27805" y="6317615"/>
            <a:ext cx="163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退化模型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2" name="右箭头 1"/>
          <p:cNvSpPr/>
          <p:nvPr/>
        </p:nvSpPr>
        <p:spPr>
          <a:xfrm>
            <a:off x="7824470" y="4670425"/>
            <a:ext cx="411480" cy="25654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14055" y="4614545"/>
            <a:ext cx="1113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超分</a:t>
            </a:r>
            <a:r>
              <a:rPr lang="zh-CN" altLang="en-US"/>
              <a:t>网络</a:t>
            </a:r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9427210" y="4670425"/>
            <a:ext cx="651510" cy="25654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180830" y="4382135"/>
            <a:ext cx="1144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accent4"/>
                </a:solidFill>
              </a:rPr>
              <a:t>推断退化信息</a:t>
            </a:r>
            <a:endParaRPr lang="zh-CN" altLang="en-US" sz="1200" b="1">
              <a:solidFill>
                <a:schemeClr val="accent4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25100" y="4614545"/>
            <a:ext cx="59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158751" y="255365"/>
            <a:ext cx="8271789" cy="902296"/>
            <a:chOff x="-158751" y="255365"/>
            <a:chExt cx="8271789" cy="902296"/>
          </a:xfrm>
        </p:grpSpPr>
        <p:grpSp>
          <p:nvGrpSpPr>
            <p:cNvPr id="18" name="组合 17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060218" y="337876"/>
              <a:ext cx="6052820" cy="819785"/>
              <a:chOff x="1520468" y="3717644"/>
              <a:chExt cx="6052820" cy="819785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520469" y="3717644"/>
                <a:ext cx="3162935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进阶任务</a:t>
                </a:r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-</a:t>
                </a:r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盲超分</a:t>
                </a:r>
                <a:endPara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520468" y="4215484"/>
                <a:ext cx="6052820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Advanced task-blind super-resolution reconstruction</a:t>
                </a:r>
                <a:endPara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2" name="灯片编号占位符 12"/>
          <p:cNvSpPr>
            <a:spLocks noGrp="1"/>
          </p:cNvSpPr>
          <p:nvPr>
            <p:ph type="sldNum" sz="quarter" idx="10"/>
          </p:nvPr>
        </p:nvSpPr>
        <p:spPr>
          <a:xfrm>
            <a:off x="10994390" y="6263640"/>
            <a:ext cx="886460" cy="365125"/>
          </a:xfrm>
        </p:spPr>
        <p:txBody>
          <a:bodyPr/>
          <a:p>
            <a:pPr algn="ctr"/>
            <a:r>
              <a:rPr lang="en-US" altLang="zh-CN" sz="1800" dirty="0"/>
              <a:t>11/14</a:t>
            </a:r>
            <a:endParaRPr lang="zh-CN" altLang="en-US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340" y="1426210"/>
            <a:ext cx="7073265" cy="27787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27045" y="4204970"/>
            <a:ext cx="163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退化模型</a:t>
            </a:r>
            <a:r>
              <a:rPr lang="zh-CN" altLang="en-US"/>
              <a:t>流程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462520" y="1426210"/>
                <a:ext cx="4475480" cy="424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just">
                  <a:lnSpc>
                    <a:spcPct val="150000"/>
                  </a:lnSpc>
                </a:pPr>
                <a:r>
                  <a:rPr lang="zh-CN" altLang="en-US" b="1"/>
                  <a:t>退化模型思路：</a:t>
                </a:r>
                <a:endParaRPr lang="zh-CN" altLang="en-US" b="1"/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/>
                  <a:t>通常图像退化模型的定义：</a:t>
                </a:r>
                <a:endParaRPr lang="zh-CN" altLang="en-US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</m:oMath>
                  </m:oMathPara>
                </a14:m>
                <a:b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</a:br>
                <a:r>
                  <a:rPr lang="en-US" altLang="zh-CN"/>
                  <a:t>k</a:t>
                </a:r>
                <a:r>
                  <a:rPr lang="zh-CN" altLang="en-US"/>
                  <a:t>为模糊核，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/>
                  <a:t>代表下采样，</a:t>
                </a:r>
                <a:r>
                  <a:rPr lang="en-US" altLang="zh-CN"/>
                  <a:t>n</a:t>
                </a:r>
                <a:r>
                  <a:rPr lang="zh-CN" altLang="en-US"/>
                  <a:t>代表噪声。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/>
                  <a:t>解决的思路依然是从图像退化模型的公式出发，围绕着上述退化模型的3个因子，</a:t>
                </a:r>
                <a:r>
                  <a:rPr lang="zh-CN" altLang="en-US" b="1"/>
                  <a:t>随机安排各因子的执行顺序</a:t>
                </a:r>
                <a:r>
                  <a:rPr lang="zh-CN" altLang="en-US"/>
                  <a:t>。同时，</a:t>
                </a:r>
                <a:r>
                  <a:rPr lang="zh-CN" altLang="en-US" b="1"/>
                  <a:t>每个因子又有不同的方法</a:t>
                </a:r>
                <a:r>
                  <a:rPr lang="zh-CN" altLang="en-US"/>
                  <a:t>可以从这些方法中为每个因子随机选取一种组成更广义的退化模型。</a:t>
                </a:r>
                <a:endParaRPr lang="zh-CN" altLang="en-US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520" y="1426210"/>
                <a:ext cx="4475480" cy="42462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16890" y="4709795"/>
            <a:ext cx="69456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</a:rPr>
              <a:t>概括为：将模糊，降采样和噪声复杂化</a:t>
            </a:r>
            <a:r>
              <a:rPr lang="zh-CN" altLang="en-US" b="1"/>
              <a:t>。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en-US" altLang="zh-CN"/>
              <a:t>模糊：采用两种模糊</a:t>
            </a:r>
            <a:r>
              <a:rPr lang="zh-CN" altLang="en-US"/>
              <a:t>，</a:t>
            </a:r>
            <a:r>
              <a:rPr lang="en-US" altLang="zh-CN"/>
              <a:t>各向同性高斯模糊和各向异性高斯模糊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降采样：nearest、bilinear、bicubic以及up-down scaling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噪声：3D高斯噪声、JPEG噪声、相机噪声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158751" y="255365"/>
            <a:ext cx="8271789" cy="902296"/>
            <a:chOff x="-158751" y="255365"/>
            <a:chExt cx="8271789" cy="902296"/>
          </a:xfrm>
        </p:grpSpPr>
        <p:grpSp>
          <p:nvGrpSpPr>
            <p:cNvPr id="18" name="组合 17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060218" y="337876"/>
              <a:ext cx="6052820" cy="819785"/>
              <a:chOff x="1520468" y="3717644"/>
              <a:chExt cx="6052820" cy="819785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520469" y="3717644"/>
                <a:ext cx="492379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进阶任务</a:t>
                </a:r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-</a:t>
                </a:r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盲超分</a:t>
                </a:r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-</a:t>
                </a:r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实验</a:t>
                </a:r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数据</a:t>
                </a:r>
                <a:endPara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520468" y="4215484"/>
                <a:ext cx="6052820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Advanced task-blind super-resolution reconstruction</a:t>
                </a:r>
                <a:endPara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2" name="灯片编号占位符 12"/>
          <p:cNvSpPr>
            <a:spLocks noGrp="1"/>
          </p:cNvSpPr>
          <p:nvPr>
            <p:ph type="sldNum" sz="quarter" idx="10"/>
          </p:nvPr>
        </p:nvSpPr>
        <p:spPr>
          <a:xfrm>
            <a:off x="10994390" y="6263640"/>
            <a:ext cx="886460" cy="365125"/>
          </a:xfrm>
        </p:spPr>
        <p:txBody>
          <a:bodyPr/>
          <a:p>
            <a:pPr algn="ctr"/>
            <a:r>
              <a:rPr lang="en-US" altLang="zh-CN" sz="1800" dirty="0"/>
              <a:t>12/14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752475" y="1991995"/>
          <a:ext cx="8531225" cy="114300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218565"/>
                <a:gridCol w="1218928"/>
                <a:gridCol w="1218746"/>
                <a:gridCol w="1218747"/>
                <a:gridCol w="1218746"/>
                <a:gridCol w="1218747"/>
                <a:gridCol w="1218746"/>
              </a:tblGrid>
              <a:tr h="381000">
                <a:tc>
                  <a:txBody>
                    <a:bodyPr/>
                    <a:p>
                      <a:pPr marL="0" indent="0" algn="ctr">
                        <a:spcAft>
                          <a:spcPct val="0"/>
                        </a:spcAft>
                      </a:pPr>
                      <a:r>
                        <a:rPr lang="zh-CN" altLang="en-US" sz="1600" b="1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</a:rPr>
                        <a:t>使用模块</a:t>
                      </a:r>
                      <a:endParaRPr lang="zh-CN" altLang="en-US" sz="1600" b="1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spcAft>
                          <a:spcPct val="0"/>
                        </a:spcAft>
                      </a:pPr>
                      <a:r>
                        <a:rPr lang="zh-CN" altLang="en-US" sz="1600" b="1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初始</a:t>
                      </a:r>
                      <a:r>
                        <a:rPr lang="en-US" altLang="zh-CN" sz="1600" b="1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PSNR</a:t>
                      </a:r>
                      <a:endParaRPr lang="en-US" altLang="zh-CN" sz="1600" b="1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  <a:cs typeface="Times New Roman" panose="02020603050405020304" charset="0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spcAft>
                          <a:spcPct val="0"/>
                        </a:spcAft>
                      </a:pPr>
                      <a:r>
                        <a:rPr lang="zh-CN" altLang="en-US" sz="1600" b="1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最大</a:t>
                      </a:r>
                      <a:r>
                        <a:rPr lang="en-US" altLang="zh-CN" sz="1600" b="1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PSNR</a:t>
                      </a:r>
                      <a:endParaRPr lang="en-US" altLang="zh-CN" sz="1600" b="1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  <a:cs typeface="Times New Roman" panose="02020603050405020304" charset="0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spcAft>
                          <a:spcPct val="0"/>
                        </a:spcAft>
                      </a:pPr>
                      <a:r>
                        <a:rPr lang="zh-CN" altLang="en-US" sz="1600" b="1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</a:rPr>
                        <a:t>训练轮数</a:t>
                      </a:r>
                      <a:endParaRPr lang="zh-CN" altLang="en-US" sz="1600" b="1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l">
                        <a:spcAft>
                          <a:spcPct val="0"/>
                        </a:spcAft>
                      </a:pPr>
                      <a:r>
                        <a:rPr lang="en-US" altLang="zh-CN" sz="1600" b="1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GPU</a:t>
                      </a:r>
                      <a:endParaRPr lang="en-US" altLang="zh-CN" sz="1600" b="1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  <a:cs typeface="Times New Roman" panose="02020603050405020304" charset="0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l">
                        <a:spcAft>
                          <a:spcPct val="0"/>
                        </a:spcAft>
                      </a:pPr>
                      <a:r>
                        <a:rPr lang="zh-CN" altLang="en-US" sz="1600" b="1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</a:rPr>
                        <a:t>训练时长</a:t>
                      </a:r>
                      <a:endParaRPr lang="zh-CN" altLang="en-US" sz="1600" b="1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l">
                        <a:spcAft>
                          <a:spcPct val="0"/>
                        </a:spcAft>
                      </a:pPr>
                      <a:r>
                        <a:rPr lang="zh-CN" altLang="en-US" sz="1600" b="1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</a:rPr>
                        <a:t>内存消耗</a:t>
                      </a:r>
                      <a:endParaRPr lang="zh-CN" altLang="en-US" sz="1600" b="1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</a:endParaRPr>
                    </a:p>
                  </a:txBody>
                  <a:tcPr marL="82867" marR="82867" marT="38417" marB="38417" anchor="ctr" anchorCtr="0"/>
                </a:tc>
              </a:tr>
              <a:tr h="381000">
                <a:tc>
                  <a:txBody>
                    <a:bodyPr/>
                    <a:p>
                      <a:pPr marL="0" indent="0" algn="ctr"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NAFBlock</a:t>
                      </a:r>
                      <a:endParaRPr lang="en-US" altLang="zh-CN" sz="1600" b="0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  <a:cs typeface="Times New Roman" panose="02020603050405020304" charset="0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spcAft>
                          <a:spcPct val="0"/>
                        </a:spcAft>
                      </a:pPr>
                      <a:r>
                        <a:rPr lang="en-US" altLang="zh-CN" sz="1600" b="1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10</a:t>
                      </a:r>
                      <a:endParaRPr lang="en-US" altLang="zh-CN" sz="1600" b="1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  <a:cs typeface="Times New Roman" panose="02020603050405020304" charset="0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spcAft>
                          <a:spcPct val="0"/>
                        </a:spcAft>
                      </a:pPr>
                      <a:r>
                        <a:rPr lang="en-US" altLang="zh-CN" sz="1600" b="1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14</a:t>
                      </a:r>
                      <a:endParaRPr lang="en-US" altLang="zh-CN" sz="1600" b="1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  <a:cs typeface="Times New Roman" panose="02020603050405020304" charset="0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200</a:t>
                      </a:r>
                      <a:endParaRPr lang="en-US" altLang="zh-CN" sz="1600" b="0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  <a:cs typeface="Times New Roman" panose="02020603050405020304" charset="0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l"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3090</a:t>
                      </a:r>
                      <a:endParaRPr lang="en-US" altLang="zh-CN" sz="1600" b="0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  <a:cs typeface="Times New Roman" panose="02020603050405020304" charset="0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l">
                        <a:spcAft>
                          <a:spcPct val="0"/>
                        </a:spcAft>
                      </a:pPr>
                      <a:r>
                        <a:rPr lang="en-US" altLang="zh-CN" sz="1600" b="1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5h</a:t>
                      </a:r>
                      <a:endParaRPr lang="en-US" altLang="zh-CN" sz="1600" b="1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  <a:cs typeface="Times New Roman" panose="02020603050405020304" charset="0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1600" b="1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非常大</a:t>
                      </a:r>
                      <a:endParaRPr lang="zh-CN" sz="1600" b="1">
                        <a:solidFill>
                          <a:srgbClr val="FF0000"/>
                        </a:solidFill>
                        <a:latin typeface="Times New Roman" panose="02020603050405020304" charset="0"/>
                        <a:ea typeface="Open Sans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24840" y="14401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实验数据：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624840" y="2814320"/>
            <a:ext cx="108426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/>
              <a:t>3090</a:t>
            </a:r>
            <a:r>
              <a:rPr lang="zh-CN" altLang="en-US" b="1"/>
              <a:t>显存</a:t>
            </a:r>
            <a:r>
              <a:rPr lang="en-US" altLang="zh-CN" b="1"/>
              <a:t>24G</a:t>
            </a:r>
            <a:r>
              <a:rPr lang="zh-CN" altLang="en-US" b="1"/>
              <a:t>下：</a:t>
            </a:r>
            <a:r>
              <a:rPr lang="en-US" altLang="zh-CN"/>
              <a:t>batch</a:t>
            </a:r>
            <a:r>
              <a:rPr lang="zh-CN" altLang="en-US"/>
              <a:t>最大只能为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NAF_Block</a:t>
            </a:r>
            <a:r>
              <a:rPr lang="zh-CN" altLang="en-US"/>
              <a:t>的数量由</a:t>
            </a:r>
            <a:r>
              <a:rPr lang="en-US" altLang="zh-CN"/>
              <a:t>32</a:t>
            </a:r>
            <a:r>
              <a:rPr lang="zh-CN" altLang="en-US"/>
              <a:t>降至</a:t>
            </a:r>
            <a:r>
              <a:rPr lang="en-US" altLang="zh-CN"/>
              <a:t>16</a:t>
            </a:r>
            <a:r>
              <a:rPr lang="zh-CN" altLang="en-US"/>
              <a:t>，训练集仅采用</a:t>
            </a:r>
            <a:r>
              <a:rPr lang="en-US" altLang="zh-CN"/>
              <a:t>100</a:t>
            </a:r>
            <a:r>
              <a:rPr lang="zh-CN" altLang="en-US"/>
              <a:t>张高分辨率图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 b="1"/>
              <a:t>原始论文：</a:t>
            </a:r>
            <a:r>
              <a:rPr lang="zh-CN" altLang="en-US"/>
              <a:t>选择了ESRGAN作为基线模型，训练数据采用</a:t>
            </a:r>
            <a:r>
              <a:rPr lang="en-US" altLang="zh-CN"/>
              <a:t>DIV2K</a:t>
            </a:r>
            <a:r>
              <a:rPr lang="zh-CN" altLang="en-US"/>
              <a:t>，整个训练在4块V100上大约花费10天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4840" y="37566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简单训练</a:t>
            </a:r>
            <a:r>
              <a:rPr lang="en-US" altLang="zh-CN" b="1"/>
              <a:t>200</a:t>
            </a:r>
            <a:r>
              <a:rPr lang="zh-CN" altLang="en-US" b="1"/>
              <a:t>轮的模型测试</a:t>
            </a:r>
            <a:r>
              <a:rPr lang="zh-CN" altLang="en-US" b="1"/>
              <a:t>效果：</a:t>
            </a:r>
            <a:endParaRPr lang="zh-CN" altLang="en-US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1270" y="4235450"/>
            <a:ext cx="2499995" cy="22034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90" y="4235450"/>
            <a:ext cx="2417445" cy="22034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814830" y="6489700"/>
            <a:ext cx="624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LR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631690" y="6438900"/>
            <a:ext cx="772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result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607810" y="4453255"/>
            <a:ext cx="36906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由于算力及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时间有限，仅仅验证了模型在盲超分任务中的可运行性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盲超分效果需对模型进行长时间的训练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确定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158751" y="255365"/>
            <a:ext cx="8271789" cy="902296"/>
            <a:chOff x="-158751" y="255365"/>
            <a:chExt cx="8271789" cy="902296"/>
          </a:xfrm>
        </p:grpSpPr>
        <p:grpSp>
          <p:nvGrpSpPr>
            <p:cNvPr id="18" name="组合 17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060218" y="337876"/>
              <a:ext cx="6052820" cy="819785"/>
              <a:chOff x="1520468" y="3717644"/>
              <a:chExt cx="6052820" cy="819785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520469" y="3717644"/>
                <a:ext cx="384048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学习盲超分后</a:t>
                </a:r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的思考</a:t>
                </a:r>
                <a:endPara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520468" y="4215484"/>
                <a:ext cx="6052820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Thoughts after learning blind super score</a:t>
                </a:r>
                <a:endPara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2" name="灯片编号占位符 12"/>
          <p:cNvSpPr>
            <a:spLocks noGrp="1"/>
          </p:cNvSpPr>
          <p:nvPr>
            <p:ph type="sldNum" sz="quarter" idx="10"/>
          </p:nvPr>
        </p:nvSpPr>
        <p:spPr>
          <a:xfrm>
            <a:off x="10994390" y="6263640"/>
            <a:ext cx="886460" cy="365125"/>
          </a:xfrm>
        </p:spPr>
        <p:txBody>
          <a:bodyPr/>
          <a:p>
            <a:pPr algn="ctr"/>
            <a:r>
              <a:rPr lang="en-US" altLang="zh-CN" sz="1800" dirty="0"/>
              <a:t>13/14</a:t>
            </a:r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1321435" y="1923415"/>
            <a:ext cx="991933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该退化核虽然采用了随机组合的方案，但其实还是很难模拟真实场景的退化类型，属于</a:t>
            </a:r>
            <a:r>
              <a:rPr lang="zh-CN" altLang="en-US" b="1"/>
              <a:t>显式建模</a:t>
            </a:r>
            <a:r>
              <a:rPr lang="zh-CN" altLang="en-US"/>
              <a:t>，通过</a:t>
            </a:r>
            <a:r>
              <a:rPr lang="zh-CN" altLang="en-US" b="1"/>
              <a:t>额外数据训练的隐式建模</a:t>
            </a:r>
            <a:r>
              <a:rPr lang="zh-CN" altLang="en-US"/>
              <a:t>可能效果会更好，即</a:t>
            </a:r>
            <a:r>
              <a:rPr lang="zh-CN" altLang="en-US" b="1"/>
              <a:t>隐式建模退化模型</a:t>
            </a:r>
            <a:r>
              <a:rPr lang="en-US" altLang="zh-CN" b="1"/>
              <a:t>+</a:t>
            </a:r>
            <a:r>
              <a:rPr lang="zh-CN" altLang="en-US" b="1"/>
              <a:t>超分模型联合学习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针对更通用鲁棒的退化，达到高质量的超分</a:t>
            </a:r>
            <a:r>
              <a:rPr lang="zh-CN" altLang="en-US"/>
              <a:t>必然需要复杂的算法和大量的计算资源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8500" y="1564640"/>
            <a:ext cx="1873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B0F0"/>
                </a:solidFill>
              </a:rPr>
              <a:t>关于退化模型：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8180" y="3334385"/>
            <a:ext cx="623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B0F0"/>
                </a:solidFill>
              </a:rPr>
              <a:t>不同背景下退化信息和超分网络之间的交互：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5555" y="3756660"/>
            <a:ext cx="991933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/>
              <a:t>1.</a:t>
            </a:r>
            <a:r>
              <a:rPr lang="zh-CN" altLang="en-US" b="1"/>
              <a:t>固定退化核：</a:t>
            </a:r>
            <a:r>
              <a:rPr lang="zh-CN" altLang="en-US"/>
              <a:t>通过已知的退化核生成训练数据，超分网络不会主动交互退化</a:t>
            </a:r>
            <a:r>
              <a:rPr lang="zh-CN" altLang="en-US"/>
              <a:t>信息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 b="1"/>
              <a:t>2.</a:t>
            </a:r>
            <a:r>
              <a:rPr lang="zh-CN" altLang="en-US" b="1"/>
              <a:t>随机退化核：</a:t>
            </a:r>
            <a:endParaRPr lang="zh-CN" altLang="en-US" b="1"/>
          </a:p>
          <a:p>
            <a:pPr indent="457200">
              <a:lnSpc>
                <a:spcPct val="150000"/>
              </a:lnSpc>
            </a:pPr>
            <a:r>
              <a:rPr lang="en-US" altLang="zh-CN"/>
              <a:t>1) </a:t>
            </a:r>
            <a:r>
              <a:rPr lang="zh-CN" altLang="en-US"/>
              <a:t>超分网络根据退化模型推断退化信息进行重建，不会存在连续的</a:t>
            </a:r>
            <a:r>
              <a:rPr lang="zh-CN" altLang="en-US"/>
              <a:t>交互</a:t>
            </a:r>
            <a:endParaRPr lang="zh-CN" altLang="en-US"/>
          </a:p>
          <a:p>
            <a:pPr indent="457200">
              <a:lnSpc>
                <a:spcPct val="150000"/>
              </a:lnSpc>
            </a:pPr>
            <a:r>
              <a:rPr lang="en-US" altLang="zh-CN"/>
              <a:t>2) </a:t>
            </a:r>
            <a:r>
              <a:rPr lang="zh-CN" altLang="en-US"/>
              <a:t>超分网络与退化估计进行联合学习，超分网络利用估计的退化信息进行重建，退化估计模型利用重建结果迭代估计退化信息，进行连续交互，即实现</a:t>
            </a:r>
            <a:r>
              <a:rPr lang="zh-CN" altLang="en-US" b="1"/>
              <a:t>无监督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/>
        </p:nvSpPr>
        <p:spPr>
          <a:xfrm rot="18900000" flipV="1">
            <a:off x="-1376212" y="812482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圆角矩形 59"/>
          <p:cNvSpPr/>
          <p:nvPr/>
        </p:nvSpPr>
        <p:spPr>
          <a:xfrm rot="18900000" flipV="1">
            <a:off x="-1633675" y="2125589"/>
            <a:ext cx="2984500" cy="431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圆角矩形 63"/>
          <p:cNvSpPr/>
          <p:nvPr/>
        </p:nvSpPr>
        <p:spPr>
          <a:xfrm rot="18900000" flipV="1">
            <a:off x="11711743" y="569556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 rot="18900000" flipV="1">
            <a:off x="8986128" y="6821170"/>
            <a:ext cx="2984500" cy="431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圆角矩形 65"/>
          <p:cNvSpPr/>
          <p:nvPr/>
        </p:nvSpPr>
        <p:spPr>
          <a:xfrm rot="18900000" flipV="1">
            <a:off x="11456354" y="467848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 rot="10800000">
            <a:off x="9971902" y="5303806"/>
            <a:ext cx="1777794" cy="1155509"/>
            <a:chOff x="3647506" y="400042"/>
            <a:chExt cx="1462508" cy="950583"/>
          </a:xfrm>
          <a:solidFill>
            <a:srgbClr val="00B0F0"/>
          </a:solidFill>
        </p:grpSpPr>
        <p:sp>
          <p:nvSpPr>
            <p:cNvPr id="68" name="圆角矩形 67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9" name="圆角矩形 58"/>
          <p:cNvSpPr/>
          <p:nvPr/>
        </p:nvSpPr>
        <p:spPr>
          <a:xfrm rot="18900000" flipV="1">
            <a:off x="701312" y="-136803"/>
            <a:ext cx="2984500" cy="431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193562" y="-113029"/>
            <a:ext cx="1191905" cy="774700"/>
            <a:chOff x="3647506" y="400042"/>
            <a:chExt cx="1462508" cy="950583"/>
          </a:xfrm>
          <a:solidFill>
            <a:srgbClr val="00B0F0"/>
          </a:solidFill>
        </p:grpSpPr>
        <p:sp>
          <p:nvSpPr>
            <p:cNvPr id="61" name="圆角矩形 60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48000" y="2921635"/>
            <a:ext cx="60960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感谢观看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Tm="0"/>
  <p:timing>
    <p:tnLst>
      <p:par>
        <p:cTn id="1" dur="indefinite" restart="never" nodeType="tmRoot"/>
      </p:par>
    </p:tnLst>
    <p:bldLst>
      <p:bldP spid="58" grpId="0" animBg="1"/>
      <p:bldP spid="60" grpId="0" animBg="1"/>
      <p:bldP spid="64" grpId="0" animBg="1"/>
      <p:bldP spid="65" grpId="0" animBg="1"/>
      <p:bldP spid="66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8013700" y="2834005"/>
            <a:ext cx="3065780" cy="2374900"/>
          </a:xfrm>
          <a:prstGeom prst="rect">
            <a:avLst/>
          </a:prstGeom>
          <a:noFill/>
          <a:ln w="28575" cmpd="sng">
            <a:solidFill>
              <a:srgbClr val="FF9409"/>
            </a:solidFill>
            <a:prstDash val="sysDash"/>
          </a:ln>
        </p:spPr>
        <p:txBody>
          <a:bodyPr wrap="square">
            <a:noAutofit/>
          </a:bodyPr>
          <a:p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-158751" y="255365"/>
            <a:ext cx="6197601" cy="902387"/>
            <a:chOff x="-158751" y="255365"/>
            <a:chExt cx="6197601" cy="902387"/>
          </a:xfrm>
        </p:grpSpPr>
        <p:grpSp>
          <p:nvGrpSpPr>
            <p:cNvPr id="18" name="组合 17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060218" y="337876"/>
              <a:ext cx="3978632" cy="819876"/>
              <a:chOff x="1520468" y="3717644"/>
              <a:chExt cx="3978632" cy="819876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520469" y="3717644"/>
                <a:ext cx="343408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图像超分辨率</a:t>
                </a:r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重建</a:t>
                </a:r>
                <a:endPara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520468" y="4215575"/>
                <a:ext cx="3978632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Image super-resolution reconstruction</a:t>
                </a:r>
                <a:endPara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6" name="灯片编号占位符 12"/>
          <p:cNvSpPr>
            <a:spLocks noGrp="1"/>
          </p:cNvSpPr>
          <p:nvPr>
            <p:ph type="sldNum" sz="quarter" idx="10"/>
          </p:nvPr>
        </p:nvSpPr>
        <p:spPr>
          <a:xfrm>
            <a:off x="10994390" y="6263640"/>
            <a:ext cx="886460" cy="365125"/>
          </a:xfrm>
        </p:spPr>
        <p:txBody>
          <a:bodyPr/>
          <a:lstStyle/>
          <a:p>
            <a:pPr algn="ctr"/>
            <a:r>
              <a:rPr lang="en-US" altLang="zh-CN" sz="1800" dirty="0"/>
              <a:t>2/14</a:t>
            </a:r>
            <a:endParaRPr lang="zh-CN" altLang="en-US" sz="1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391920" y="1262380"/>
            <a:ext cx="9765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t>超高分辨率</a:t>
            </a:r>
            <a:r>
              <a:rPr lang="zh-CN"/>
              <a:t>重建</a:t>
            </a:r>
            <a:r>
              <a:t>（Super-resolution imaging，缩写SR），是一种提高</a:t>
            </a:r>
            <a:r>
              <a:rPr lang="zh-CN"/>
              <a:t>图</a:t>
            </a:r>
            <a:r>
              <a:t>片分辨率的技术</a:t>
            </a:r>
            <a:r>
              <a:rPr lang="zh-CN"/>
              <a:t>，可以视为是一种</a:t>
            </a:r>
            <a:r>
              <a:rPr lang="zh-CN" b="1"/>
              <a:t>图像恢复</a:t>
            </a:r>
            <a:r>
              <a:rPr lang="zh-CN"/>
              <a:t>问题。</a:t>
            </a:r>
            <a:endParaRPr lang="zh-CN"/>
          </a:p>
        </p:txBody>
      </p:sp>
      <p:sp>
        <p:nvSpPr>
          <p:cNvPr id="50" name="文本框 49"/>
          <p:cNvSpPr txBox="1"/>
          <p:nvPr/>
        </p:nvSpPr>
        <p:spPr>
          <a:xfrm>
            <a:off x="1873885" y="5372100"/>
            <a:ext cx="97650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b="1"/>
              <a:t>不同的图片</a:t>
            </a:r>
            <a:r>
              <a:rPr lang="zh-CN" altLang="en-US" b="1"/>
              <a:t>退化方式、采用的神经网络类别</a:t>
            </a:r>
            <a:r>
              <a:rPr lang="zh-CN" altLang="en-US"/>
              <a:t>对最终结果影响都较大</a:t>
            </a:r>
            <a:r>
              <a:rPr lang="en-US" altLang="zh-CN"/>
              <a:t>(</a:t>
            </a:r>
            <a:r>
              <a:rPr lang="zh-CN" altLang="en-US"/>
              <a:t>基础卷积、对抗生成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5390" y="2893060"/>
            <a:ext cx="5352415" cy="17068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63015" y="4518025"/>
            <a:ext cx="5956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原图</a:t>
            </a:r>
            <a:endParaRPr lang="zh-CN" altLang="en-US" sz="1600"/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>
            <a:off x="1858645" y="4686935"/>
            <a:ext cx="455295" cy="2540"/>
          </a:xfrm>
          <a:prstGeom prst="straightConnector1">
            <a:avLst/>
          </a:prstGeom>
          <a:ln>
            <a:solidFill>
              <a:srgbClr val="00B0F0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52675" y="4511675"/>
            <a:ext cx="1238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低分辨率</a:t>
            </a:r>
            <a:r>
              <a:rPr lang="zh-CN" altLang="en-US" sz="1600"/>
              <a:t>图</a:t>
            </a:r>
            <a:endParaRPr lang="zh-CN" altLang="en-US" sz="16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524885" y="4684395"/>
            <a:ext cx="495935" cy="5080"/>
          </a:xfrm>
          <a:prstGeom prst="straightConnector1">
            <a:avLst/>
          </a:prstGeom>
          <a:ln>
            <a:solidFill>
              <a:srgbClr val="00B0F0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376035" y="4518025"/>
            <a:ext cx="1238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高分辨率</a:t>
            </a:r>
            <a:r>
              <a:rPr lang="zh-CN" altLang="en-US" sz="1600"/>
              <a:t>图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1279525" y="2425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简要概括其流程：</a:t>
            </a:r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7969250" y="2382520"/>
            <a:ext cx="192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算法概括其流程：</a:t>
            </a:r>
            <a:endParaRPr lang="zh-CN" alt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8945880" y="3554730"/>
            <a:ext cx="1176655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1600"/>
              <a:t>特征提取</a:t>
            </a:r>
            <a:endParaRPr lang="zh-CN" altLang="en-US" sz="1600"/>
          </a:p>
        </p:txBody>
      </p:sp>
      <p:sp>
        <p:nvSpPr>
          <p:cNvPr id="15" name="矩形 14"/>
          <p:cNvSpPr/>
          <p:nvPr/>
        </p:nvSpPr>
        <p:spPr>
          <a:xfrm>
            <a:off x="1036320" y="3115310"/>
            <a:ext cx="1341755" cy="1335405"/>
          </a:xfrm>
          <a:prstGeom prst="rect">
            <a:avLst/>
          </a:prstGeom>
          <a:solidFill>
            <a:schemeClr val="bg2"/>
          </a:solidFill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214495" y="4516755"/>
            <a:ext cx="1059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恢复尺寸</a:t>
            </a:r>
            <a:endParaRPr lang="zh-CN" altLang="en-US" sz="160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5340350" y="4689475"/>
            <a:ext cx="881380" cy="0"/>
          </a:xfrm>
          <a:prstGeom prst="straightConnector1">
            <a:avLst/>
          </a:prstGeom>
          <a:ln>
            <a:solidFill>
              <a:srgbClr val="00B0F0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16305" y="2834005"/>
            <a:ext cx="6872605" cy="2374900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ysDash"/>
          </a:ln>
        </p:spPr>
        <p:txBody>
          <a:bodyPr wrap="square">
            <a:noAutofit/>
          </a:bodyPr>
          <a:p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28945" y="4309745"/>
            <a:ext cx="546735" cy="46609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Net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083675" y="2948940"/>
            <a:ext cx="901065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1600"/>
              <a:t>退化</a:t>
            </a:r>
            <a:endParaRPr lang="zh-CN" altLang="en-US" sz="1600"/>
          </a:p>
        </p:txBody>
      </p:sp>
      <p:sp>
        <p:nvSpPr>
          <p:cNvPr id="35" name="文本框 34"/>
          <p:cNvSpPr txBox="1"/>
          <p:nvPr/>
        </p:nvSpPr>
        <p:spPr>
          <a:xfrm>
            <a:off x="8654415" y="4160203"/>
            <a:ext cx="187198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1600"/>
              <a:t>非线性特征映射</a:t>
            </a:r>
            <a:endParaRPr lang="zh-CN" altLang="en-US" sz="1600"/>
          </a:p>
        </p:txBody>
      </p:sp>
      <p:sp>
        <p:nvSpPr>
          <p:cNvPr id="39" name="文本框 38"/>
          <p:cNvSpPr txBox="1"/>
          <p:nvPr/>
        </p:nvSpPr>
        <p:spPr>
          <a:xfrm>
            <a:off x="8510905" y="4765993"/>
            <a:ext cx="2072005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1600"/>
              <a:t>高分辨率图像重建</a:t>
            </a:r>
            <a:endParaRPr lang="zh-CN" altLang="en-US" sz="1600"/>
          </a:p>
        </p:txBody>
      </p:sp>
      <p:cxnSp>
        <p:nvCxnSpPr>
          <p:cNvPr id="42" name="直接箭头连接符 41"/>
          <p:cNvCxnSpPr>
            <a:stCxn id="34" idx="2"/>
            <a:endCxn id="13" idx="0"/>
          </p:cNvCxnSpPr>
          <p:nvPr/>
        </p:nvCxnSpPr>
        <p:spPr>
          <a:xfrm>
            <a:off x="9534525" y="3286125"/>
            <a:ext cx="0" cy="268605"/>
          </a:xfrm>
          <a:prstGeom prst="straightConnector1">
            <a:avLst/>
          </a:prstGeom>
          <a:ln>
            <a:solidFill>
              <a:srgbClr val="FF9409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9534525" y="3891915"/>
            <a:ext cx="0" cy="268605"/>
          </a:xfrm>
          <a:prstGeom prst="straightConnector1">
            <a:avLst/>
          </a:prstGeom>
          <a:ln>
            <a:solidFill>
              <a:srgbClr val="FF9409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534525" y="4531360"/>
            <a:ext cx="0" cy="268605"/>
          </a:xfrm>
          <a:prstGeom prst="straightConnector1">
            <a:avLst/>
          </a:prstGeom>
          <a:ln>
            <a:solidFill>
              <a:srgbClr val="FF9409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804035" y="4382770"/>
            <a:ext cx="680720" cy="46609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退化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158751" y="255365"/>
            <a:ext cx="6197601" cy="902387"/>
            <a:chOff x="-158751" y="255365"/>
            <a:chExt cx="6197601" cy="902387"/>
          </a:xfrm>
        </p:grpSpPr>
        <p:grpSp>
          <p:nvGrpSpPr>
            <p:cNvPr id="18" name="组合 17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060218" y="337876"/>
              <a:ext cx="3978632" cy="819876"/>
              <a:chOff x="1520468" y="3717644"/>
              <a:chExt cx="3978632" cy="819876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520469" y="3717644"/>
                <a:ext cx="180848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残差网络</a:t>
                </a:r>
                <a:endPara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520468" y="4215575"/>
                <a:ext cx="3978632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Residual Networks</a:t>
                </a:r>
                <a:endPara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6" name="灯片编号占位符 12"/>
          <p:cNvSpPr>
            <a:spLocks noGrp="1"/>
          </p:cNvSpPr>
          <p:nvPr>
            <p:ph type="sldNum" sz="quarter" idx="10"/>
          </p:nvPr>
        </p:nvSpPr>
        <p:spPr>
          <a:xfrm>
            <a:off x="10994390" y="6263640"/>
            <a:ext cx="886460" cy="365125"/>
          </a:xfrm>
        </p:spPr>
        <p:txBody>
          <a:bodyPr/>
          <a:p>
            <a:pPr algn="ctr"/>
            <a:r>
              <a:rPr lang="en-US" altLang="zh-CN" sz="1800" dirty="0"/>
              <a:t>3/14</a:t>
            </a:r>
            <a:endParaRPr lang="zh-CN" altLang="en-US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875" y="2694940"/>
            <a:ext cx="4006850" cy="289560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1391920" y="1262380"/>
            <a:ext cx="9765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t>ResNet(Residual Neural Network)是一种深度残差网络，</a:t>
            </a:r>
            <a:r>
              <a:rPr lang="zh-CN"/>
              <a:t>能够</a:t>
            </a:r>
            <a:r>
              <a:t>解决深度神经网络训练过程中的梯度消失和梯度爆炸问题</a:t>
            </a:r>
            <a:r>
              <a:rPr lang="zh-CN"/>
              <a:t>，但</a:t>
            </a:r>
            <a:r>
              <a:rPr lang="zh-CN" b="1"/>
              <a:t>更重要的是使网络能够更好地优化和训练</a:t>
            </a:r>
            <a:r>
              <a:rPr lang="zh-CN"/>
              <a:t>。</a:t>
            </a:r>
            <a:endParaRPr lang="zh-CN"/>
          </a:p>
        </p:txBody>
      </p:sp>
      <p:sp>
        <p:nvSpPr>
          <p:cNvPr id="10" name="文本框 9"/>
          <p:cNvSpPr txBox="1"/>
          <p:nvPr/>
        </p:nvSpPr>
        <p:spPr>
          <a:xfrm>
            <a:off x="1265555" y="5694680"/>
            <a:ext cx="893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正常</a:t>
            </a:r>
            <a:r>
              <a:rPr lang="zh-CN" altLang="en-US"/>
              <a:t>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77870" y="5694680"/>
            <a:ext cx="879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残差</a:t>
            </a:r>
            <a:r>
              <a:rPr lang="zh-CN" altLang="en-US"/>
              <a:t>块</a:t>
            </a: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314825" y="3435985"/>
            <a:ext cx="384810" cy="182181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4773930" y="4228465"/>
            <a:ext cx="592455" cy="698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 rot="16200000">
            <a:off x="4621530" y="4047490"/>
            <a:ext cx="1857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Skip Connection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784725" y="3860165"/>
            <a:ext cx="730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核心</a:t>
            </a:r>
            <a:endParaRPr lang="zh-CN" altLang="en-US" sz="1600"/>
          </a:p>
        </p:txBody>
      </p:sp>
      <p:cxnSp>
        <p:nvCxnSpPr>
          <p:cNvPr id="49" name="直接箭头连接符 48"/>
          <p:cNvCxnSpPr>
            <a:stCxn id="48" idx="2"/>
          </p:cNvCxnSpPr>
          <p:nvPr/>
        </p:nvCxnSpPr>
        <p:spPr>
          <a:xfrm>
            <a:off x="7004050" y="2183765"/>
            <a:ext cx="6985" cy="407670"/>
          </a:xfrm>
          <a:prstGeom prst="straightConnector1">
            <a:avLst/>
          </a:prstGeom>
          <a:ln w="28575" cmpd="sng">
            <a:solidFill>
              <a:srgbClr val="00B0F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831205" y="3021330"/>
            <a:ext cx="59817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网络：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X→10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.1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引入残差前：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10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)=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10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.1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引入残差后：H(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10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)=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10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.1, H(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10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)=F(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10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)+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10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, F(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10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)=0.1。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引入残差后的映射对输出的变化更敏感：输出从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10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.1变到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10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.2，映射F'的输出增加了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1/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10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1=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%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，而对于残差结构输出从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10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.1到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10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.2，映射F是从0.1到0.2，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增加了100%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。明显后者输出变化对权重的调整作用更大，所以效果更好。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残差的思想都是去掉相同的主体部分，从而突出微小的变化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618480" y="2622550"/>
            <a:ext cx="1605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通俗的例子：</a:t>
            </a:r>
            <a:endParaRPr lang="zh-CN" altLang="en-US" b="1"/>
          </a:p>
        </p:txBody>
      </p:sp>
      <p:sp>
        <p:nvSpPr>
          <p:cNvPr id="53" name="矩形 52"/>
          <p:cNvSpPr/>
          <p:nvPr/>
        </p:nvSpPr>
        <p:spPr>
          <a:xfrm>
            <a:off x="5840730" y="3094990"/>
            <a:ext cx="6043930" cy="3274060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77870" y="3303270"/>
            <a:ext cx="714375" cy="154940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肘形连接符 3"/>
          <p:cNvCxnSpPr/>
          <p:nvPr/>
        </p:nvCxnSpPr>
        <p:spPr>
          <a:xfrm rot="10800000">
            <a:off x="2823210" y="2542540"/>
            <a:ext cx="424180" cy="838200"/>
          </a:xfrm>
          <a:prstGeom prst="bentConnector2">
            <a:avLst/>
          </a:prstGeom>
          <a:ln w="28575" cmpd="sng">
            <a:solidFill>
              <a:srgbClr val="00B0F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511996" y="2192274"/>
                <a:ext cx="66357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𝑯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𝒙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 b="1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996" y="2192274"/>
                <a:ext cx="663575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86" t="-69" r="8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3459480" y="3715385"/>
            <a:ext cx="154940" cy="13208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158751" y="255365"/>
            <a:ext cx="8271789" cy="902296"/>
            <a:chOff x="-158751" y="255365"/>
            <a:chExt cx="8271789" cy="902296"/>
          </a:xfrm>
        </p:grpSpPr>
        <p:grpSp>
          <p:nvGrpSpPr>
            <p:cNvPr id="18" name="组合 17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060218" y="337876"/>
              <a:ext cx="6052820" cy="819785"/>
              <a:chOff x="1520468" y="3717644"/>
              <a:chExt cx="6052820" cy="819785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520469" y="3717644"/>
                <a:ext cx="587248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深度残差的单图像超分辨率网络</a:t>
                </a:r>
                <a:endPara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520468" y="4215484"/>
                <a:ext cx="6052820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Deep Residual Networks for Single Image Super-Resolution</a:t>
                </a:r>
                <a:endPara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文本框 35"/>
          <p:cNvSpPr txBox="1"/>
          <p:nvPr/>
        </p:nvSpPr>
        <p:spPr>
          <a:xfrm>
            <a:off x="1391920" y="1262380"/>
            <a:ext cx="9765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en-US"/>
              <a:t>EDSR</a:t>
            </a:r>
            <a:r>
              <a:t>模型的显着性能改进是由于通过</a:t>
            </a:r>
            <a:r>
              <a:rPr b="1"/>
              <a:t>删除传统残差网络中不必要的模块进行优化</a:t>
            </a:r>
            <a:r>
              <a:rPr lang="zh-CN" b="1"/>
              <a:t>：</a:t>
            </a:r>
            <a:r>
              <a:rPr lang="zh-CN"/>
              <a:t>删除了批量归一化层。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345" y="2660015"/>
            <a:ext cx="4550410" cy="3333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01775" y="23609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Res_Block: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6146165" y="4003675"/>
            <a:ext cx="570230" cy="28892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53250" y="2981325"/>
            <a:ext cx="3182620" cy="2820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b="1"/>
              <a:t>优点：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扩大模型提升结果</a:t>
            </a:r>
            <a:r>
              <a:rPr lang="zh-CN" altLang="en-US"/>
              <a:t>质量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2.GPU</a:t>
            </a:r>
            <a:r>
              <a:rPr lang="zh-CN" altLang="en-US"/>
              <a:t>内存量使用</a:t>
            </a:r>
            <a:r>
              <a:rPr lang="zh-CN" altLang="en-US"/>
              <a:t>减少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3.可以在有限的计算资源下构建一个比传统 ResNet 结构具有更好性能的更大模型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907280" y="6043295"/>
            <a:ext cx="775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EDSR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灯片编号占位符 12"/>
          <p:cNvSpPr>
            <a:spLocks noGrp="1"/>
          </p:cNvSpPr>
          <p:nvPr>
            <p:ph type="sldNum" sz="quarter" idx="10"/>
          </p:nvPr>
        </p:nvSpPr>
        <p:spPr>
          <a:xfrm>
            <a:off x="10994390" y="6263640"/>
            <a:ext cx="886460" cy="365125"/>
          </a:xfrm>
        </p:spPr>
        <p:txBody>
          <a:bodyPr/>
          <a:p>
            <a:pPr algn="ctr"/>
            <a:r>
              <a:rPr lang="en-US" altLang="zh-CN" sz="1800" dirty="0"/>
              <a:t>4/14</a:t>
            </a:r>
            <a:endParaRPr lang="zh-CN" altLang="en-US" sz="1800" dirty="0"/>
          </a:p>
        </p:txBody>
      </p:sp>
      <p:cxnSp>
        <p:nvCxnSpPr>
          <p:cNvPr id="4" name="肘形连接符 3"/>
          <p:cNvCxnSpPr/>
          <p:nvPr/>
        </p:nvCxnSpPr>
        <p:spPr>
          <a:xfrm rot="16200000">
            <a:off x="4011930" y="3156585"/>
            <a:ext cx="1087120" cy="310515"/>
          </a:xfrm>
          <a:prstGeom prst="bentConnector3">
            <a:avLst>
              <a:gd name="adj1" fmla="val -1431"/>
            </a:avLst>
          </a:prstGeom>
          <a:ln w="28575" cmpd="sng">
            <a:solidFill>
              <a:srgbClr val="00B0F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314700" y="208407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速度提升但</a:t>
            </a:r>
            <a:r>
              <a:rPr lang="zh-CN" altLang="en-US" b="1">
                <a:solidFill>
                  <a:srgbClr val="00B0F0"/>
                </a:solidFill>
              </a:rPr>
              <a:t>限制了模型的扩大</a:t>
            </a:r>
            <a:r>
              <a:rPr lang="zh-CN" altLang="en-US">
                <a:solidFill>
                  <a:srgbClr val="00B0F0"/>
                </a:solidFill>
              </a:rPr>
              <a:t>以及</a:t>
            </a:r>
            <a:r>
              <a:rPr lang="zh-CN" altLang="en-US" b="1">
                <a:solidFill>
                  <a:srgbClr val="00B0F0"/>
                </a:solidFill>
              </a:rPr>
              <a:t>特征平滑导致结果质量提升不明显</a:t>
            </a:r>
            <a:endParaRPr lang="zh-CN" altLang="en-US" b="1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158751" y="255365"/>
            <a:ext cx="8271789" cy="902296"/>
            <a:chOff x="-158751" y="255365"/>
            <a:chExt cx="8271789" cy="902296"/>
          </a:xfrm>
        </p:grpSpPr>
        <p:grpSp>
          <p:nvGrpSpPr>
            <p:cNvPr id="18" name="组合 17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060218" y="337876"/>
              <a:ext cx="6052820" cy="819785"/>
              <a:chOff x="1520468" y="3717644"/>
              <a:chExt cx="6052820" cy="819785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520469" y="3717644"/>
                <a:ext cx="293751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EDSR</a:t>
                </a:r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网络结构</a:t>
                </a:r>
                <a:endPara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520468" y="4215484"/>
                <a:ext cx="6052820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Deep Residual Networks for Single Image Super-Resolution</a:t>
                </a:r>
                <a:endPara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2" name="灯片编号占位符 12"/>
          <p:cNvSpPr>
            <a:spLocks noGrp="1"/>
          </p:cNvSpPr>
          <p:nvPr>
            <p:ph type="sldNum" sz="quarter" idx="10"/>
          </p:nvPr>
        </p:nvSpPr>
        <p:spPr>
          <a:xfrm>
            <a:off x="10994390" y="6263640"/>
            <a:ext cx="886460" cy="365125"/>
          </a:xfrm>
        </p:spPr>
        <p:txBody>
          <a:bodyPr/>
          <a:p>
            <a:pPr algn="ctr"/>
            <a:r>
              <a:rPr lang="en-US" altLang="zh-CN" sz="1800" dirty="0"/>
              <a:t>5/14</a:t>
            </a:r>
            <a:endParaRPr lang="zh-CN" altLang="en-US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7445" y="2781935"/>
            <a:ext cx="5149850" cy="34544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14830" y="3110865"/>
            <a:ext cx="1192530" cy="1266190"/>
          </a:xfrm>
          <a:prstGeom prst="rect">
            <a:avLst/>
          </a:prstGeom>
          <a:solidFill>
            <a:schemeClr val="bg2"/>
          </a:solidFill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00555" y="4441825"/>
            <a:ext cx="115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Input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15135" y="5791835"/>
            <a:ext cx="1924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核心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Res_Block</a:t>
            </a:r>
            <a:endParaRPr lang="en-US" altLang="zh-CN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66530" y="3109595"/>
            <a:ext cx="1192530" cy="1266190"/>
          </a:xfrm>
          <a:prstGeom prst="rect">
            <a:avLst/>
          </a:prstGeom>
          <a:solidFill>
            <a:schemeClr val="bg2"/>
          </a:solidFill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674735" y="4441825"/>
            <a:ext cx="2278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Output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高分辨率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图片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91920" y="1262380"/>
            <a:ext cx="1009142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1"/>
              <a:t>提高网络模型性能的最简单方法是增加参数的数量</a:t>
            </a:r>
            <a:r>
              <a:t>，EDSR通过</a:t>
            </a:r>
            <a:r>
              <a:rPr b="1"/>
              <a:t>堆叠许多残差层</a:t>
            </a:r>
            <a:r>
              <a:t>来增强模型性能，实验中</a:t>
            </a:r>
            <a:r>
              <a:rPr>
                <a:solidFill>
                  <a:schemeClr val="tx1"/>
                </a:solidFill>
              </a:rPr>
              <a:t>堆叠了32层</a:t>
            </a:r>
            <a:r>
              <a:t>。</a:t>
            </a:r>
            <a:r>
              <a:rPr lang="zh-CN"/>
              <a:t>但</a:t>
            </a:r>
            <a:r>
              <a:t>在某些级别上增加特征图的数量会使训练过程在数值上不稳定</a:t>
            </a:r>
            <a:r>
              <a:rPr lang="zh-CN"/>
              <a:t>，论文采用在残差块的最后增加一个</a:t>
            </a:r>
            <a:r>
              <a:rPr lang="zh-CN" b="1">
                <a:solidFill>
                  <a:srgbClr val="FF0000"/>
                </a:solidFill>
              </a:rPr>
              <a:t>残差缩放因子</a:t>
            </a:r>
            <a:r>
              <a:rPr lang="zh-CN"/>
              <a:t>来解决此</a:t>
            </a:r>
            <a:r>
              <a:rPr lang="zh-CN"/>
              <a:t>问题，这些模块极大地稳定了训练过程。</a:t>
            </a:r>
            <a:endParaRPr lang="zh-CN"/>
          </a:p>
        </p:txBody>
      </p:sp>
      <p:cxnSp>
        <p:nvCxnSpPr>
          <p:cNvPr id="32" name="肘形连接符 31"/>
          <p:cNvCxnSpPr/>
          <p:nvPr/>
        </p:nvCxnSpPr>
        <p:spPr>
          <a:xfrm rot="10800000" flipV="1">
            <a:off x="3455035" y="5492750"/>
            <a:ext cx="1118235" cy="548640"/>
          </a:xfrm>
          <a:prstGeom prst="bentConnector3">
            <a:avLst>
              <a:gd name="adj1" fmla="val 1646"/>
            </a:avLst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751705" y="6236335"/>
            <a:ext cx="243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EDSR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网络模型架构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431155" y="2677795"/>
            <a:ext cx="2012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Times New Roman" panose="02020603050405020304" charset="0"/>
                <a:cs typeface="Times New Roman" panose="02020603050405020304" charset="0"/>
              </a:rPr>
              <a:t>实验中设置为</a:t>
            </a:r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0.1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882005" y="4478020"/>
            <a:ext cx="2332990" cy="1725930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304530" y="5582920"/>
            <a:ext cx="195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不同上采样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272790" y="3598545"/>
            <a:ext cx="511175" cy="28892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258435" y="2583815"/>
            <a:ext cx="0" cy="197802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158751" y="255365"/>
            <a:ext cx="8271789" cy="902296"/>
            <a:chOff x="-158751" y="255365"/>
            <a:chExt cx="8271789" cy="902296"/>
          </a:xfrm>
        </p:grpSpPr>
        <p:grpSp>
          <p:nvGrpSpPr>
            <p:cNvPr id="18" name="组合 17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060218" y="337876"/>
              <a:ext cx="6052820" cy="819785"/>
              <a:chOff x="1520468" y="3717644"/>
              <a:chExt cx="6052820" cy="819785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520469" y="3717644"/>
                <a:ext cx="384048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非线性自由激活网络</a:t>
                </a:r>
                <a:endPara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520468" y="4215484"/>
                <a:ext cx="6052820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Nonlinear activation free network-NAF</a:t>
                </a:r>
                <a:r>
                  <a:rPr lang="en-US" altLang="zh-CN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Net</a:t>
                </a:r>
                <a:endPara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2" name="灯片编号占位符 12"/>
          <p:cNvSpPr>
            <a:spLocks noGrp="1"/>
          </p:cNvSpPr>
          <p:nvPr>
            <p:ph type="sldNum" sz="quarter" idx="10"/>
          </p:nvPr>
        </p:nvSpPr>
        <p:spPr>
          <a:xfrm>
            <a:off x="10994390" y="6263640"/>
            <a:ext cx="886460" cy="365125"/>
          </a:xfrm>
        </p:spPr>
        <p:txBody>
          <a:bodyPr/>
          <a:p>
            <a:pPr algn="ctr"/>
            <a:r>
              <a:rPr lang="en-US" altLang="zh-CN" sz="1800" dirty="0"/>
              <a:t>6/14</a:t>
            </a:r>
            <a:endParaRPr lang="zh-CN" altLang="en-US" sz="1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391920" y="1262380"/>
            <a:ext cx="10091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t>基于Restormer的模块</a:t>
            </a:r>
            <a:r>
              <a:rPr lang="zh-CN"/>
              <a:t>，NAFNet提出一种超简基线方案Baseline，并在所得Baseline基础上进一步简化得到了NAFNet，降低了块内与块</a:t>
            </a:r>
            <a:r>
              <a:rPr lang="zh-CN"/>
              <a:t>间复杂度，计算高效的同时也提升了</a:t>
            </a:r>
            <a:r>
              <a:rPr lang="zh-CN"/>
              <a:t>性能。</a:t>
            </a:r>
            <a:endParaRPr 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610235" y="2402840"/>
            <a:ext cx="5119370" cy="4010660"/>
            <a:chOff x="1112" y="3784"/>
            <a:chExt cx="8062" cy="63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12" y="3784"/>
              <a:ext cx="8063" cy="6316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7513" y="5525"/>
              <a:ext cx="993" cy="8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335" y="2402840"/>
            <a:ext cx="5168265" cy="993140"/>
          </a:xfrm>
          <a:prstGeom prst="rect">
            <a:avLst/>
          </a:prstGeom>
        </p:spPr>
      </p:pic>
      <p:cxnSp>
        <p:nvCxnSpPr>
          <p:cNvPr id="31" name="肘形连接符 30"/>
          <p:cNvCxnSpPr>
            <a:endCxn id="10" idx="1"/>
          </p:cNvCxnSpPr>
          <p:nvPr/>
        </p:nvCxnSpPr>
        <p:spPr>
          <a:xfrm flipV="1">
            <a:off x="5424805" y="2899410"/>
            <a:ext cx="938530" cy="936625"/>
          </a:xfrm>
          <a:prstGeom prst="bentConnector3">
            <a:avLst>
              <a:gd name="adj1" fmla="val 50068"/>
            </a:avLst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189345" y="3569970"/>
            <a:ext cx="551688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/>
              <a:t>具体改进：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简化网络为最简单的卷积</a:t>
            </a:r>
            <a:r>
              <a:rPr lang="en-US" altLang="zh-CN"/>
              <a:t> + </a:t>
            </a:r>
            <a:r>
              <a:rPr lang="zh-CN" altLang="en-US"/>
              <a:t>激活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提出了两种新的注意力模块组成即SCA和SimpleGate模块</a:t>
            </a:r>
            <a:r>
              <a:rPr lang="zh-CN" altLang="en-US" b="1"/>
              <a:t>代替激活函数</a:t>
            </a:r>
            <a:r>
              <a:rPr lang="zh-CN" altLang="en-US"/>
              <a:t>部分，</a:t>
            </a:r>
            <a:r>
              <a:rPr lang="zh-CN" altLang="en-US"/>
              <a:t>将SampleGate当作是一种广义的非线性激活方式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158751" y="255365"/>
            <a:ext cx="8271789" cy="902296"/>
            <a:chOff x="-158751" y="255365"/>
            <a:chExt cx="8271789" cy="902296"/>
          </a:xfrm>
        </p:grpSpPr>
        <p:grpSp>
          <p:nvGrpSpPr>
            <p:cNvPr id="18" name="组合 17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060218" y="337876"/>
              <a:ext cx="6052820" cy="819785"/>
              <a:chOff x="1520468" y="3717644"/>
              <a:chExt cx="6052820" cy="819785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520469" y="3717644"/>
                <a:ext cx="4383405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ResBlock</a:t>
                </a:r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与</a:t>
                </a:r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NAFBl</a:t>
                </a:r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ock</a:t>
                </a:r>
                <a:endPara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520468" y="4215484"/>
                <a:ext cx="6052820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ResBlock </a:t>
                </a:r>
                <a:r>
                  <a:rPr lang="en-US" altLang="zh-CN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and NAFBlock</a:t>
                </a:r>
                <a:endPara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2" name="灯片编号占位符 12"/>
          <p:cNvSpPr>
            <a:spLocks noGrp="1"/>
          </p:cNvSpPr>
          <p:nvPr>
            <p:ph type="sldNum" sz="quarter" idx="10"/>
          </p:nvPr>
        </p:nvSpPr>
        <p:spPr>
          <a:xfrm>
            <a:off x="10994390" y="6263640"/>
            <a:ext cx="886460" cy="365125"/>
          </a:xfrm>
        </p:spPr>
        <p:txBody>
          <a:bodyPr/>
          <a:p>
            <a:pPr algn="ctr"/>
            <a:r>
              <a:rPr lang="en-US" altLang="zh-CN" sz="1800" dirty="0"/>
              <a:t>7/14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6090" y="1288415"/>
            <a:ext cx="899160" cy="4277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10" y="2334260"/>
            <a:ext cx="1673860" cy="3232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3760" y="5687695"/>
            <a:ext cx="1242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ResBlock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00985" y="5680710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NAFBlock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28185" y="1157605"/>
            <a:ext cx="681799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/>
              <a:t>相同点：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都使用了残差网络</a:t>
            </a:r>
            <a:r>
              <a:rPr lang="en-US" altLang="zh-CN"/>
              <a:t>-</a:t>
            </a:r>
            <a:r>
              <a:rPr lang="zh-CN" altLang="en-US"/>
              <a:t>跳跃</a:t>
            </a:r>
            <a:r>
              <a:rPr lang="zh-CN" altLang="en-US"/>
              <a:t>连接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都不使用</a:t>
            </a:r>
            <a:r>
              <a:rPr lang="en-US" altLang="zh-CN"/>
              <a:t>BN</a:t>
            </a:r>
            <a:r>
              <a:rPr lang="zh-CN" altLang="en-US"/>
              <a:t>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 b="1"/>
              <a:t>不同点（</a:t>
            </a:r>
            <a:r>
              <a:rPr lang="en-US" altLang="zh-CN" b="1"/>
              <a:t>NAF</a:t>
            </a:r>
            <a:r>
              <a:rPr lang="zh-CN" altLang="en-US" b="1"/>
              <a:t>的优势）：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en-US" altLang="zh-CN"/>
              <a:t>1.NAF</a:t>
            </a:r>
            <a:r>
              <a:rPr lang="zh-CN" altLang="en-US"/>
              <a:t>网络模块更</a:t>
            </a:r>
            <a:r>
              <a:rPr lang="zh-CN" altLang="en-US"/>
              <a:t>高级，将一些成熟的模块和机制引入，性能</a:t>
            </a:r>
            <a:r>
              <a:rPr lang="zh-CN" altLang="en-US"/>
              <a:t>更好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2.NAF</a:t>
            </a:r>
            <a:r>
              <a:rPr lang="zh-CN" altLang="en-US"/>
              <a:t>引入了</a:t>
            </a:r>
            <a:r>
              <a:rPr lang="en-US" altLang="zh-CN"/>
              <a:t>LN</a:t>
            </a:r>
            <a:r>
              <a:rPr lang="zh-CN" altLang="en-US"/>
              <a:t>层，避免了小批量带来的不稳定问题，提供更细粒度的特征控制，也避免了</a:t>
            </a:r>
            <a:r>
              <a:rPr lang="en-US" altLang="zh-CN"/>
              <a:t>BN</a:t>
            </a:r>
            <a:r>
              <a:rPr lang="zh-CN" altLang="en-US"/>
              <a:t>层带来的复杂</a:t>
            </a:r>
            <a:r>
              <a:rPr lang="zh-CN" altLang="en-US"/>
              <a:t>计算，具有更小的计算和内存</a:t>
            </a:r>
            <a:r>
              <a:rPr lang="zh-CN" altLang="en-US"/>
              <a:t>开销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3.</a:t>
            </a:r>
            <a:r>
              <a:rPr lang="zh-CN" altLang="en-US"/>
              <a:t>卷积之后直接进行反卷积，</a:t>
            </a:r>
            <a:r>
              <a:rPr lang="zh-CN" altLang="en-US"/>
              <a:t>尝试一定程度上恢复原始图像的信息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4.NAF</a:t>
            </a:r>
            <a:r>
              <a:rPr lang="zh-CN" altLang="en-US"/>
              <a:t>使用新模块组成代替激活函数，再次降低</a:t>
            </a:r>
            <a:r>
              <a:rPr lang="zh-CN" altLang="en-US"/>
              <a:t>计算量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5.</a:t>
            </a:r>
            <a:r>
              <a:rPr lang="zh-CN" altLang="en-US"/>
              <a:t>引入通道注意力，模型能够自动学习通道之间的重要性，提升模型的表示能力和</a:t>
            </a:r>
            <a:r>
              <a:rPr lang="zh-CN" altLang="en-US"/>
              <a:t>性能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158751" y="255365"/>
            <a:ext cx="8271789" cy="902296"/>
            <a:chOff x="-158751" y="255365"/>
            <a:chExt cx="8271789" cy="902296"/>
          </a:xfrm>
        </p:grpSpPr>
        <p:grpSp>
          <p:nvGrpSpPr>
            <p:cNvPr id="18" name="组合 17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060218" y="337876"/>
              <a:ext cx="6052820" cy="819785"/>
              <a:chOff x="1520468" y="3717644"/>
              <a:chExt cx="6052820" cy="819785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520469" y="3717644"/>
                <a:ext cx="180848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实验</a:t>
                </a:r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对比</a:t>
                </a:r>
                <a:endPara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520468" y="4215484"/>
                <a:ext cx="6052820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Experimental comparison</a:t>
                </a:r>
                <a:endPara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2" name="灯片编号占位符 12"/>
          <p:cNvSpPr>
            <a:spLocks noGrp="1"/>
          </p:cNvSpPr>
          <p:nvPr>
            <p:ph type="sldNum" sz="quarter" idx="10"/>
          </p:nvPr>
        </p:nvSpPr>
        <p:spPr>
          <a:xfrm>
            <a:off x="10994390" y="6263640"/>
            <a:ext cx="886460" cy="365125"/>
          </a:xfrm>
        </p:spPr>
        <p:txBody>
          <a:bodyPr/>
          <a:p>
            <a:pPr algn="ctr"/>
            <a:r>
              <a:rPr lang="en-US" altLang="zh-CN" sz="1800" dirty="0"/>
              <a:t>8/14</a:t>
            </a:r>
            <a:endParaRPr lang="zh-CN" altLang="en-US" sz="1800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752475" y="1991995"/>
          <a:ext cx="8531225" cy="114300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218565"/>
                <a:gridCol w="1218928"/>
                <a:gridCol w="1218746"/>
                <a:gridCol w="1218747"/>
                <a:gridCol w="1218746"/>
                <a:gridCol w="1218747"/>
                <a:gridCol w="1218746"/>
              </a:tblGrid>
              <a:tr h="381000">
                <a:tc>
                  <a:txBody>
                    <a:bodyPr/>
                    <a:p>
                      <a:pPr marL="0" indent="0" algn="ctr">
                        <a:spcAft>
                          <a:spcPct val="0"/>
                        </a:spcAft>
                      </a:pPr>
                      <a:r>
                        <a:rPr lang="zh-CN" altLang="en-US" sz="1600" b="1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</a:rPr>
                        <a:t>使用模块</a:t>
                      </a:r>
                      <a:endParaRPr lang="zh-CN" altLang="en-US" sz="1600" b="1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spcAft>
                          <a:spcPct val="0"/>
                        </a:spcAft>
                      </a:pPr>
                      <a:r>
                        <a:rPr lang="zh-CN" altLang="en-US" sz="1600" b="1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初始</a:t>
                      </a:r>
                      <a:r>
                        <a:rPr lang="en-US" altLang="zh-CN" sz="1600" b="1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PSNR</a:t>
                      </a:r>
                      <a:endParaRPr lang="en-US" altLang="zh-CN" sz="1600" b="1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  <a:cs typeface="Times New Roman" panose="02020603050405020304" charset="0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spcAft>
                          <a:spcPct val="0"/>
                        </a:spcAft>
                      </a:pPr>
                      <a:r>
                        <a:rPr lang="zh-CN" altLang="en-US" sz="1600" b="1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最大</a:t>
                      </a:r>
                      <a:r>
                        <a:rPr lang="en-US" altLang="zh-CN" sz="1600" b="1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PSNR</a:t>
                      </a:r>
                      <a:endParaRPr lang="en-US" altLang="zh-CN" sz="1600" b="1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  <a:cs typeface="Times New Roman" panose="02020603050405020304" charset="0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spcAft>
                          <a:spcPct val="0"/>
                        </a:spcAft>
                      </a:pPr>
                      <a:r>
                        <a:rPr lang="zh-CN" altLang="en-US" sz="1600" b="1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</a:rPr>
                        <a:t>训练轮数</a:t>
                      </a:r>
                      <a:endParaRPr lang="zh-CN" altLang="en-US" sz="1600" b="1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l">
                        <a:spcAft>
                          <a:spcPct val="0"/>
                        </a:spcAft>
                      </a:pPr>
                      <a:r>
                        <a:rPr lang="en-US" altLang="zh-CN" sz="1600" b="1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GPU</a:t>
                      </a:r>
                      <a:endParaRPr lang="en-US" altLang="zh-CN" sz="1600" b="1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  <a:cs typeface="Times New Roman" panose="02020603050405020304" charset="0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l">
                        <a:spcAft>
                          <a:spcPct val="0"/>
                        </a:spcAft>
                      </a:pPr>
                      <a:r>
                        <a:rPr lang="zh-CN" altLang="en-US" sz="1600" b="1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</a:rPr>
                        <a:t>训练时长</a:t>
                      </a:r>
                      <a:endParaRPr lang="zh-CN" altLang="en-US" sz="1600" b="1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l">
                        <a:spcAft>
                          <a:spcPct val="0"/>
                        </a:spcAft>
                      </a:pPr>
                      <a:r>
                        <a:rPr lang="zh-CN" altLang="en-US" sz="1600" b="1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</a:rPr>
                        <a:t>内存消耗</a:t>
                      </a:r>
                      <a:endParaRPr lang="zh-CN" altLang="en-US" sz="1600" b="1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</a:endParaRPr>
                    </a:p>
                  </a:txBody>
                  <a:tcPr marL="82867" marR="82867" marT="38417" marB="38417" anchor="ctr" anchorCtr="0"/>
                </a:tc>
              </a:tr>
              <a:tr h="381000">
                <a:tc>
                  <a:txBody>
                    <a:bodyPr/>
                    <a:p>
                      <a:pPr marL="0" indent="0" algn="ctr"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ResBlock</a:t>
                      </a:r>
                      <a:endParaRPr lang="en-US" altLang="zh-CN" sz="1600" b="0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  <a:cs typeface="Times New Roman" panose="02020603050405020304" charset="0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12</a:t>
                      </a:r>
                      <a:endParaRPr lang="en-US" altLang="zh-CN" sz="1600" b="0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  <a:cs typeface="Times New Roman" panose="02020603050405020304" charset="0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28.98</a:t>
                      </a:r>
                      <a:endParaRPr lang="en-US" altLang="zh-CN" sz="1600" b="0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  <a:cs typeface="Times New Roman" panose="02020603050405020304" charset="0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2000</a:t>
                      </a:r>
                      <a:endParaRPr lang="en-US" altLang="zh-CN" sz="1600" b="0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  <a:cs typeface="Times New Roman" panose="02020603050405020304" charset="0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l"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3090</a:t>
                      </a:r>
                      <a:endParaRPr lang="en-US" altLang="zh-CN" sz="1600" b="0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  <a:cs typeface="Times New Roman" panose="02020603050405020304" charset="0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l"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17h</a:t>
                      </a:r>
                      <a:endParaRPr lang="en-US" altLang="zh-CN" sz="1600" b="0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  <a:cs typeface="Times New Roman" panose="02020603050405020304" charset="0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l">
                        <a:spcAft>
                          <a:spcPct val="0"/>
                        </a:spcAft>
                      </a:pPr>
                      <a:r>
                        <a:rPr lang="zh-CN" sz="1600" b="0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大</a:t>
                      </a:r>
                      <a:endParaRPr lang="zh-CN" sz="1600" b="0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  <a:cs typeface="Times New Roman" panose="02020603050405020304" charset="0"/>
                      </a:endParaRPr>
                    </a:p>
                  </a:txBody>
                  <a:tcPr marL="82867" marR="82867" marT="38417" marB="38417" anchor="ctr" anchorCtr="0"/>
                </a:tc>
              </a:tr>
              <a:tr h="381000">
                <a:tc>
                  <a:txBody>
                    <a:bodyPr/>
                    <a:p>
                      <a:pPr marL="0" indent="0" algn="ctr"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NAFBlock</a:t>
                      </a:r>
                      <a:endParaRPr lang="en-US" altLang="zh-CN" sz="1600" b="0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  <a:cs typeface="Times New Roman" panose="02020603050405020304" charset="0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spcAft>
                          <a:spcPct val="0"/>
                        </a:spcAft>
                      </a:pPr>
                      <a:r>
                        <a:rPr lang="en-US" altLang="zh-CN" sz="1600" b="1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15</a:t>
                      </a:r>
                      <a:endParaRPr lang="en-US" altLang="zh-CN" sz="1600" b="1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  <a:cs typeface="Times New Roman" panose="02020603050405020304" charset="0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spcAft>
                          <a:spcPct val="0"/>
                        </a:spcAft>
                      </a:pPr>
                      <a:r>
                        <a:rPr lang="en-US" altLang="zh-CN" sz="1600" b="1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31.83</a:t>
                      </a:r>
                      <a:endParaRPr lang="en-US" altLang="zh-CN" sz="1600" b="1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  <a:cs typeface="Times New Roman" panose="02020603050405020304" charset="0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2000</a:t>
                      </a:r>
                      <a:endParaRPr lang="en-US" altLang="zh-CN" sz="1600" b="0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  <a:cs typeface="Times New Roman" panose="02020603050405020304" charset="0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l"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3090</a:t>
                      </a:r>
                      <a:endParaRPr lang="en-US" altLang="zh-CN" sz="1600" b="0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  <a:cs typeface="Times New Roman" panose="02020603050405020304" charset="0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l">
                        <a:spcAft>
                          <a:spcPct val="0"/>
                        </a:spcAft>
                      </a:pPr>
                      <a:r>
                        <a:rPr lang="en-US" altLang="zh-CN" sz="1600" b="1" i="0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14h</a:t>
                      </a:r>
                      <a:endParaRPr lang="en-US" altLang="zh-CN" sz="1600" b="1" i="0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  <a:cs typeface="Times New Roman" panose="02020603050405020304" charset="0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1600" b="1">
                          <a:solidFill>
                            <a:srgbClr val="333333"/>
                          </a:solidFill>
                          <a:latin typeface="Times New Roman" panose="02020603050405020304" charset="0"/>
                          <a:ea typeface="Open Sans"/>
                          <a:cs typeface="Times New Roman" panose="02020603050405020304" charset="0"/>
                        </a:rPr>
                        <a:t>小</a:t>
                      </a:r>
                      <a:endParaRPr lang="zh-CN" sz="1600" b="1">
                        <a:solidFill>
                          <a:srgbClr val="333333"/>
                        </a:solidFill>
                        <a:latin typeface="Times New Roman" panose="02020603050405020304" charset="0"/>
                        <a:ea typeface="Open Sans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24840" y="14401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数据对比：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624840" y="32448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测试效果</a:t>
            </a:r>
            <a:r>
              <a:rPr lang="zh-CN" altLang="en-US" b="1"/>
              <a:t>对比：</a:t>
            </a:r>
            <a:endParaRPr lang="zh-CN" altLang="en-US" b="1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875" y="3811270"/>
            <a:ext cx="2769870" cy="25241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910" y="3785870"/>
            <a:ext cx="2484755" cy="25285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77695" y="6436360"/>
            <a:ext cx="570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96790" y="6436360"/>
            <a:ext cx="1122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ResBlock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185" y="3811270"/>
            <a:ext cx="2534285" cy="250317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7818120" y="6390005"/>
            <a:ext cx="1276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NAFBlock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69435" y="4119245"/>
            <a:ext cx="1560830" cy="71437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533640" y="4119245"/>
            <a:ext cx="1560830" cy="71437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262245" y="3276600"/>
            <a:ext cx="3902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ResBlock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的噪声明显多于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NAFBlock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9161145" y="4270375"/>
            <a:ext cx="1405890" cy="762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0567035" y="3429000"/>
            <a:ext cx="1437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更加平滑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分辨率</a:t>
            </a:r>
            <a:r>
              <a:rPr lang="zh-CN" altLang="en-US"/>
              <a:t>更高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565005" y="966470"/>
            <a:ext cx="205232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NAF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速度更快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计算资源消耗更小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收敛更快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性能提升更快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0940" y="4785995"/>
            <a:ext cx="1205230" cy="13608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158751" y="255365"/>
            <a:ext cx="8271789" cy="902296"/>
            <a:chOff x="-158751" y="255365"/>
            <a:chExt cx="8271789" cy="902296"/>
          </a:xfrm>
        </p:grpSpPr>
        <p:grpSp>
          <p:nvGrpSpPr>
            <p:cNvPr id="18" name="组合 17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060218" y="337876"/>
              <a:ext cx="6052820" cy="819785"/>
              <a:chOff x="1520468" y="3717644"/>
              <a:chExt cx="6052820" cy="819785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520469" y="3717644"/>
                <a:ext cx="302768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问题</a:t>
                </a:r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及改进</a:t>
                </a:r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措施</a:t>
                </a:r>
                <a:endPara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520468" y="4215484"/>
                <a:ext cx="6052820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Improvement measures</a:t>
                </a:r>
                <a:endPara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2" name="灯片编号占位符 12"/>
          <p:cNvSpPr>
            <a:spLocks noGrp="1"/>
          </p:cNvSpPr>
          <p:nvPr>
            <p:ph type="sldNum" sz="quarter" idx="10"/>
          </p:nvPr>
        </p:nvSpPr>
        <p:spPr>
          <a:xfrm>
            <a:off x="10994390" y="6263640"/>
            <a:ext cx="886460" cy="365125"/>
          </a:xfrm>
        </p:spPr>
        <p:txBody>
          <a:bodyPr/>
          <a:p>
            <a:pPr algn="ctr"/>
            <a:r>
              <a:rPr lang="en-US" altLang="zh-CN" sz="1800" dirty="0"/>
              <a:t>9/14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6090" y="1288415"/>
            <a:ext cx="899160" cy="4277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10" y="2334260"/>
            <a:ext cx="1673860" cy="3232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3760" y="5687695"/>
            <a:ext cx="1242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ResBlock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00985" y="5680710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NAFBlock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65320" y="1157605"/>
            <a:ext cx="6817995" cy="5029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b="1"/>
              <a:t>问题：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均在采用固定放大倍数和特定退化的情况下进行</a:t>
            </a:r>
            <a:r>
              <a:rPr lang="zh-CN" altLang="en-US"/>
              <a:t>超分辨率重建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块间连接时仅采用简单的相加进行非线性映射</a:t>
            </a:r>
            <a:endParaRPr lang="en-US" altLang="zh-CN" b="1"/>
          </a:p>
          <a:p>
            <a:pPr>
              <a:lnSpc>
                <a:spcPct val="150000"/>
              </a:lnSpc>
            </a:pPr>
            <a:r>
              <a:rPr lang="zh-CN" altLang="en-US" b="1"/>
              <a:t>改进</a:t>
            </a:r>
            <a:r>
              <a:rPr lang="zh-CN" altLang="en-US" b="1"/>
              <a:t>措施：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结合扩散模型，加入随机噪声帮助模型学习对噪声的鲁棒性和去噪能力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引入</a:t>
            </a:r>
            <a:r>
              <a:rPr lang="en-US" altLang="zh-CN"/>
              <a:t>MLP</a:t>
            </a:r>
            <a:r>
              <a:rPr lang="zh-CN" altLang="en-US"/>
              <a:t>的全连接</a:t>
            </a:r>
            <a:r>
              <a:rPr lang="zh-CN" altLang="en-US"/>
              <a:t>层进行特征提取和非线性映射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3.</a:t>
            </a:r>
            <a:r>
              <a:rPr lang="zh-CN" altLang="en-US"/>
              <a:t>加入对抗生成网络，增强模型对细节的修复</a:t>
            </a:r>
            <a:r>
              <a:rPr lang="zh-CN" altLang="en-US"/>
              <a:t>能力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4.</a:t>
            </a:r>
            <a:r>
              <a:rPr lang="zh-CN" altLang="en-US"/>
              <a:t>可以试着加入</a:t>
            </a:r>
            <a:r>
              <a:rPr lang="en-US" altLang="zh-CN"/>
              <a:t>GN</a:t>
            </a:r>
            <a:r>
              <a:rPr lang="zh-CN" altLang="en-US"/>
              <a:t>层进行组</a:t>
            </a:r>
            <a:r>
              <a:rPr lang="zh-CN" altLang="en-US"/>
              <a:t>归一化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5.</a:t>
            </a:r>
            <a:r>
              <a:rPr lang="zh-CN" altLang="en-US"/>
              <a:t>结合局部注意力和全局注意力，得到像素与像素、像素与整体间的特征</a:t>
            </a:r>
            <a:r>
              <a:rPr lang="zh-CN" altLang="en-US"/>
              <a:t>关系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6.</a:t>
            </a:r>
            <a:r>
              <a:rPr lang="zh-CN" altLang="en-US"/>
              <a:t>损失函数方面可以采用多维度损失函数</a:t>
            </a:r>
            <a:r>
              <a:rPr lang="zh-CN" altLang="en-US"/>
              <a:t>框架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RESOURCE_RECORD_KEY" val="{&quot;29&quot;:[20426264]}"/>
</p:tagLst>
</file>

<file path=ppt/tags/tag7.xml><?xml version="1.0" encoding="utf-8"?>
<p:tagLst xmlns:p="http://schemas.openxmlformats.org/presentationml/2006/main">
  <p:tag name="ISPRING_PRESENTATION_TITLE" val="PowerPoint 演示文稿"/>
  <p:tag name="ISPRING_SCORM_RATE_SLIDES" val="0"/>
  <p:tag name="ISPRING_SCORM_RATE_QUIZZES" val="0"/>
  <p:tag name="ISPRING_SCORM_PASSING_SCORE" val="0.000000"/>
  <p:tag name="ISPRING_ULTRA_SCORM_COURSE_ID" val="A78CEC3E-BCFF-49ED-B9F8-C52885FA26D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D:\ppt\第九批\494616"/>
  <p:tag name="ISPRING_FIRST_PUBLISH" val="1"/>
  <p:tag name="commondata" val="eyJoZGlkIjoiNGVhYTAyYmQ4YjRkZmYwOTU4MmU0M2YwNzk4ZWEwYmMifQ=="/>
  <p:tag name="resource_record_key" val="{&quot;29&quot;:[20426264]}"/>
</p:tagLst>
</file>

<file path=ppt/theme/theme1.xml><?xml version="1.0" encoding="utf-8"?>
<a:theme xmlns:a="http://schemas.openxmlformats.org/drawingml/2006/main" name="第一PPT，www.1ppt.com">
  <a:themeElements>
    <a:clrScheme name="自定义 33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7AB91"/>
      </a:accent1>
      <a:accent2>
        <a:srgbClr val="FF9409"/>
      </a:accent2>
      <a:accent3>
        <a:srgbClr val="37AB91"/>
      </a:accent3>
      <a:accent4>
        <a:srgbClr val="FF9409"/>
      </a:accent4>
      <a:accent5>
        <a:srgbClr val="37AB91"/>
      </a:accent5>
      <a:accent6>
        <a:srgbClr val="FF9409"/>
      </a:accent6>
      <a:hlink>
        <a:srgbClr val="37AB91"/>
      </a:hlink>
      <a:folHlink>
        <a:srgbClr val="BFBFBF"/>
      </a:folHlink>
    </a:clrScheme>
    <a:fontScheme name="witwv1jx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3469</Words>
  <Application>WPS 演示</Application>
  <PresentationFormat>宽屏</PresentationFormat>
  <Paragraphs>331</Paragraphs>
  <Slides>14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字魂59号-创粗黑</vt:lpstr>
      <vt:lpstr>黑体</vt:lpstr>
      <vt:lpstr>华文楷体</vt:lpstr>
      <vt:lpstr>微软雅黑</vt:lpstr>
      <vt:lpstr>Times New Roman</vt:lpstr>
      <vt:lpstr>微软雅黑 Light</vt:lpstr>
      <vt:lpstr>Arial Unicode MS</vt:lpstr>
      <vt:lpstr>Cambria Math</vt:lpstr>
      <vt:lpstr>Open Sans</vt:lpstr>
      <vt:lpstr>Segoe Print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彩色斜线</dc:title>
  <dc:creator>第一PPT</dc:creator>
  <cp:keywords>www.1ppt.com</cp:keywords>
  <dc:description>www.1ppt.com</dc:description>
  <cp:lastModifiedBy>HD_swag</cp:lastModifiedBy>
  <cp:revision>1502</cp:revision>
  <dcterms:created xsi:type="dcterms:W3CDTF">2017-08-18T03:02:00Z</dcterms:created>
  <dcterms:modified xsi:type="dcterms:W3CDTF">2024-08-05T08:33:55Z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34382770986F4C24A61D3F20CF96D639_12</vt:lpwstr>
  </property>
</Properties>
</file>